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8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C8B410-B7DC-488E-8ED7-62C48A1B6F2D}">
  <a:tblStyle styleId="{29C8B410-B7DC-488E-8ED7-62C48A1B6F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55CBE8-05DC-4C08-9D5E-9445972B477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4"/>
  </p:normalViewPr>
  <p:slideViewPr>
    <p:cSldViewPr snapToGrid="0" snapToObjects="1">
      <p:cViewPr varScale="1">
        <p:scale>
          <a:sx n="97" d="100"/>
          <a:sy n="97" d="100"/>
        </p:scale>
        <p:origin x="2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notesMaster" Target="notesMasters/notesMaster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www.dynamed.com/topics/dmp~AN~T114074/Colorectal-cancer-screening?preview=false#Recommendations"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s://www.cancer.gov/Common/PopUps/popDefinition.aspx?id=CDR0000044207&amp;version=Patient&amp;language=English"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ancer.gov/Common/PopUps/popDefinition.aspx?id=CDR0000454785&amp;version=Patient&amp;language=English" TargetMode="External"/><Relationship Id="rId4" Type="http://schemas.openxmlformats.org/officeDocument/2006/relationships/hyperlink" Target="https://www.cancer.gov/Common/PopUps/popDefinition.aspx?id=CDR0000616715&amp;version=Patient&amp;language=English" TargetMode="External"/><Relationship Id="rId5" Type="http://schemas.openxmlformats.org/officeDocument/2006/relationships/hyperlink" Target="https://www.cancer.gov/Common/PopUps/popDefinition.aspx?id=CDR0000759141&amp;version=Patient&amp;language=English" TargetMode="External"/><Relationship Id="rId6" Type="http://schemas.openxmlformats.org/officeDocument/2006/relationships/hyperlink" Target="https://www.cancer.gov/Common/PopUps/popDefinition.aspx?id=CDR0000413929&amp;version=Patient&amp;language=English" TargetMode="External"/><Relationship Id="rId7" Type="http://schemas.openxmlformats.org/officeDocument/2006/relationships/hyperlink" Target="https://www.cancer.gov/Common/PopUps/popDefinition.aspx?id=CDR0000616716&amp;version=Patient&amp;language=English" TargetMode="External"/><Relationship Id="rId8" Type="http://schemas.openxmlformats.org/officeDocument/2006/relationships/hyperlink" Target="https://www.cancer.gov/Common/PopUps/popDefinition.aspx?id=CDR0000045108&amp;version=Patient&amp;language=English" TargetMode="External"/><Relationship Id="rId9" Type="http://schemas.openxmlformats.org/officeDocument/2006/relationships/hyperlink" Target="https://www.cancer.gov/Common/PopUps/popDefinition.aspx?id=CDR0000044918&amp;version=Patient&amp;language=English" TargetMode="External"/><Relationship Id="rId10" Type="http://schemas.openxmlformats.org/officeDocument/2006/relationships/hyperlink" Target="https://www.cancer.gov/types/colorectal/screening-fact-sheet#r4" TargetMode="External"/><Relationship Id="rId11" Type="http://schemas.openxmlformats.org/officeDocument/2006/relationships/hyperlink" Target="https://www.cancer.gov/types/colorectal/screening-fact-sheet#r5"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ar"/>
              <a:t>abnswer d</a:t>
            </a:r>
            <a:endParaRPr/>
          </a:p>
        </p:txBody>
      </p:sp>
      <p:sp>
        <p:nvSpPr>
          <p:cNvPr id="150" name="Shape 1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200">
                <a:solidFill>
                  <a:srgbClr val="333333"/>
                </a:solidFill>
              </a:rPr>
              <a:t>Patients and clinicians may chose to weigh screening options of commonly </a:t>
            </a:r>
            <a:r>
              <a:rPr lang="ar" sz="1200">
                <a:solidFill>
                  <a:srgbClr val="0B6296"/>
                </a:solidFill>
                <a:uFill>
                  <a:noFill/>
                </a:uFill>
                <a:hlinkClick r:id="rId3"/>
              </a:rPr>
              <a:t>recommended</a:t>
            </a:r>
            <a:r>
              <a:rPr lang="ar" sz="1200">
                <a:solidFill>
                  <a:srgbClr val="333333"/>
                </a:solidFill>
              </a:rPr>
              <a:t> screening tests for colorectal cancer based on recommended frequency of screening, necessary preparation, and other criteria.</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ar" sz="1800">
                <a:solidFill>
                  <a:schemeClr val="dk1"/>
                </a:solidFill>
              </a:rPr>
              <a:t>(Blood in stool may also indicate the presence of conditions that are not cancer, such as </a:t>
            </a:r>
            <a:r>
              <a:rPr lang="ar" sz="1800">
                <a:solidFill>
                  <a:schemeClr val="dk1"/>
                </a:solidFill>
                <a:uFill>
                  <a:noFill/>
                </a:uFill>
                <a:hlinkClick r:id="rId3"/>
              </a:rPr>
              <a:t>hemo</a:t>
            </a:r>
            <a:r>
              <a:rPr lang="ar" sz="1800">
                <a:solidFill>
                  <a:schemeClr val="dk1"/>
                </a:solidFill>
              </a:rPr>
              <a:t>rrhoids.)</a:t>
            </a:r>
            <a:endParaRPr sz="1800">
              <a:solidFill>
                <a:schemeClr val="dk1"/>
              </a:solidFill>
            </a:endParaRPr>
          </a:p>
          <a:p>
            <a:pPr marL="0" lvl="0" indent="0">
              <a:spcBef>
                <a:spcPts val="0"/>
              </a:spcBef>
              <a:spcAft>
                <a:spcPts val="0"/>
              </a:spcAft>
              <a:buNone/>
            </a:pPr>
            <a:endParaRPr sz="1200">
              <a:solidFill>
                <a:srgbClr val="2E2E2E"/>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1400"/>
              </a:spcBef>
              <a:spcAft>
                <a:spcPts val="0"/>
              </a:spcAft>
              <a:buNone/>
            </a:pPr>
            <a:r>
              <a:rPr lang="ar" sz="1200">
                <a:solidFill>
                  <a:srgbClr val="2E2E2E"/>
                </a:solidFill>
              </a:rPr>
              <a:t>two types of FOBT are approved by the </a:t>
            </a:r>
            <a:r>
              <a:rPr lang="ar" sz="1200">
                <a:solidFill>
                  <a:srgbClr val="2E2E2E"/>
                </a:solidFill>
                <a:uFill>
                  <a:noFill/>
                </a:uFill>
                <a:hlinkClick r:id="rId3"/>
              </a:rPr>
              <a:t>Food and Drug Administration</a:t>
            </a:r>
            <a:r>
              <a:rPr lang="ar" sz="1200">
                <a:solidFill>
                  <a:srgbClr val="2E2E2E"/>
                </a:solidFill>
              </a:rPr>
              <a:t> (FDA) to screen for colorectal cancer: </a:t>
            </a:r>
            <a:r>
              <a:rPr lang="ar" sz="1200">
                <a:solidFill>
                  <a:srgbClr val="2E2E2E"/>
                </a:solidFill>
                <a:uFill>
                  <a:noFill/>
                </a:uFill>
                <a:hlinkClick r:id="rId4"/>
              </a:rPr>
              <a:t>guaiac</a:t>
            </a:r>
            <a:r>
              <a:rPr lang="ar" sz="1200">
                <a:solidFill>
                  <a:srgbClr val="2E2E2E"/>
                </a:solidFill>
              </a:rPr>
              <a:t> FOBT (gFOBT) and the fecal immunochemical (or immunohistochemical) test (</a:t>
            </a:r>
            <a:r>
              <a:rPr lang="ar" sz="1200">
                <a:solidFill>
                  <a:srgbClr val="2E2E2E"/>
                </a:solidFill>
                <a:uFill>
                  <a:noFill/>
                </a:uFill>
                <a:hlinkClick r:id="rId5"/>
              </a:rPr>
              <a:t>FIT</a:t>
            </a:r>
            <a:r>
              <a:rPr lang="ar" sz="1200">
                <a:solidFill>
                  <a:srgbClr val="2E2E2E"/>
                </a:solidFill>
              </a:rPr>
              <a:t>, also known as </a:t>
            </a:r>
            <a:r>
              <a:rPr lang="ar" sz="1200">
                <a:solidFill>
                  <a:srgbClr val="2E2E2E"/>
                </a:solidFill>
                <a:uFill>
                  <a:noFill/>
                </a:uFill>
                <a:hlinkClick r:id="rId6"/>
              </a:rPr>
              <a:t>iFOBT</a:t>
            </a:r>
            <a:r>
              <a:rPr lang="ar" sz="1200">
                <a:solidFill>
                  <a:srgbClr val="2E2E2E"/>
                </a:solidFill>
              </a:rPr>
              <a:t>). With both types of FOBT, stool samples are collected by the patient using a kit, and the samples are returned to the doctor.</a:t>
            </a:r>
            <a:endParaRPr sz="1200">
              <a:solidFill>
                <a:srgbClr val="2E2E2E"/>
              </a:solidFill>
            </a:endParaRPr>
          </a:p>
          <a:p>
            <a:pPr marL="762000" lvl="0" indent="-228600" rtl="0">
              <a:lnSpc>
                <a:spcPct val="150000"/>
              </a:lnSpc>
              <a:spcBef>
                <a:spcPts val="1400"/>
              </a:spcBef>
              <a:spcAft>
                <a:spcPts val="0"/>
              </a:spcAft>
              <a:buClr>
                <a:srgbClr val="2E2E2E"/>
              </a:buClr>
              <a:buSzPts val="1200"/>
              <a:buNone/>
            </a:pPr>
            <a:r>
              <a:rPr lang="ar" sz="1200">
                <a:solidFill>
                  <a:srgbClr val="2E2E2E"/>
                </a:solidFill>
              </a:rPr>
              <a:t>Guaiac FOBT uses a chemical to detect </a:t>
            </a:r>
            <a:r>
              <a:rPr lang="ar" sz="1200">
                <a:solidFill>
                  <a:srgbClr val="2E2E2E"/>
                </a:solidFill>
                <a:uFill>
                  <a:noFill/>
                </a:uFill>
                <a:hlinkClick r:id="rId7"/>
              </a:rPr>
              <a:t>heme</a:t>
            </a:r>
            <a:r>
              <a:rPr lang="ar" sz="1200">
                <a:solidFill>
                  <a:srgbClr val="2E2E2E"/>
                </a:solidFill>
              </a:rPr>
              <a:t>, a component of the blood protein </a:t>
            </a:r>
            <a:r>
              <a:rPr lang="ar" sz="1200">
                <a:solidFill>
                  <a:srgbClr val="2E2E2E"/>
                </a:solidFill>
                <a:uFill>
                  <a:noFill/>
                </a:uFill>
                <a:hlinkClick r:id="rId8"/>
              </a:rPr>
              <a:t>hemoglobin</a:t>
            </a:r>
            <a:r>
              <a:rPr lang="ar" sz="1200">
                <a:solidFill>
                  <a:srgbClr val="2E2E2E"/>
                </a:solidFill>
              </a:rPr>
              <a:t>. Because the guaiac FOBT can also detect heme in some foods (for example, red meat), people have to avoid certain foods before having this test.</a:t>
            </a:r>
            <a:endParaRPr sz="1200">
              <a:solidFill>
                <a:srgbClr val="2E2E2E"/>
              </a:solidFill>
            </a:endParaRPr>
          </a:p>
          <a:p>
            <a:pPr marL="762000" lvl="0" indent="-228600" rtl="0">
              <a:lnSpc>
                <a:spcPct val="150000"/>
              </a:lnSpc>
              <a:spcBef>
                <a:spcPts val="0"/>
              </a:spcBef>
              <a:spcAft>
                <a:spcPts val="0"/>
              </a:spcAft>
              <a:buClr>
                <a:srgbClr val="2E2E2E"/>
              </a:buClr>
              <a:buSzPts val="1200"/>
              <a:buNone/>
            </a:pPr>
            <a:r>
              <a:rPr lang="ar" sz="1200">
                <a:solidFill>
                  <a:srgbClr val="2E2E2E"/>
                </a:solidFill>
              </a:rPr>
              <a:t>FIT uses </a:t>
            </a:r>
            <a:r>
              <a:rPr lang="ar" sz="1200">
                <a:solidFill>
                  <a:srgbClr val="2E2E2E"/>
                </a:solidFill>
                <a:uFill>
                  <a:noFill/>
                </a:uFill>
                <a:hlinkClick r:id="rId9"/>
              </a:rPr>
              <a:t>antibodies</a:t>
            </a:r>
            <a:r>
              <a:rPr lang="ar" sz="1200">
                <a:solidFill>
                  <a:srgbClr val="2E2E2E"/>
                </a:solidFill>
              </a:rPr>
              <a:t> to detect human hemoglobin protein specifically (</a:t>
            </a:r>
            <a:r>
              <a:rPr lang="ar" sz="1200">
                <a:solidFill>
                  <a:srgbClr val="2B7BBA"/>
                </a:solidFill>
                <a:uFill>
                  <a:noFill/>
                </a:uFill>
                <a:hlinkClick r:id="rId10"/>
              </a:rPr>
              <a:t>4</a:t>
            </a:r>
            <a:r>
              <a:rPr lang="ar" sz="1200">
                <a:solidFill>
                  <a:srgbClr val="2E2E2E"/>
                </a:solidFill>
              </a:rPr>
              <a:t>, </a:t>
            </a:r>
            <a:r>
              <a:rPr lang="ar" sz="1200">
                <a:solidFill>
                  <a:srgbClr val="2B7BBA"/>
                </a:solidFill>
                <a:uFill>
                  <a:noFill/>
                </a:uFill>
                <a:hlinkClick r:id="rId11"/>
              </a:rPr>
              <a:t>5</a:t>
            </a:r>
            <a:r>
              <a:rPr lang="ar" sz="1200">
                <a:solidFill>
                  <a:srgbClr val="2E2E2E"/>
                </a:solidFill>
              </a:rPr>
              <a:t>). Dietary restrictions are typically not required for FIT.  </a:t>
            </a:r>
            <a:endParaRPr sz="1200">
              <a:solidFill>
                <a:srgbClr val="2E2E2E"/>
              </a:solidFill>
            </a:endParaRPr>
          </a:p>
          <a:p>
            <a:pPr marL="0" lvl="0" indent="0" rtl="0">
              <a:spcBef>
                <a:spcPts val="60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a:t>Answer Is “A”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ar"/>
              <a:t>answer b</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6" name="Shape 5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ar"/>
              <a:t>abnswer d</a:t>
            </a:r>
            <a:endParaRPr/>
          </a:p>
        </p:txBody>
      </p:sp>
      <p:sp>
        <p:nvSpPr>
          <p:cNvPr id="625" name="Shape 62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2" name="Shape 6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a:t>c</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a:t>Answer Is “A”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a:t>answer b</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a:t>b</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58"/>
        <p:cNvGrpSpPr/>
        <p:nvPr/>
      </p:nvGrpSpPr>
      <p:grpSpPr>
        <a:xfrm>
          <a:off x="0" y="0"/>
          <a:ext cx="0" cy="0"/>
          <a:chOff x="0" y="0"/>
          <a:chExt cx="0" cy="0"/>
        </a:xfrm>
      </p:grpSpPr>
      <p:sp>
        <p:nvSpPr>
          <p:cNvPr id="59" name="Shape 59" title="scalloped circle"/>
          <p:cNvSpPr/>
          <p:nvPr/>
        </p:nvSpPr>
        <p:spPr>
          <a:xfrm>
            <a:off x="2667762" y="473202"/>
            <a:ext cx="3926681" cy="3921919"/>
          </a:xfrm>
          <a:custGeom>
            <a:avLst/>
            <a:gdLst/>
            <a:ahLst/>
            <a:cxnLst/>
            <a:rect l="0" t="0" r="0" b="0"/>
            <a:pathLst>
              <a:path w="120000" h="120000" extrusionOk="0">
                <a:moveTo>
                  <a:pt x="60000" y="0"/>
                </a:moveTo>
                <a:lnTo>
                  <a:pt x="61164" y="109"/>
                </a:lnTo>
                <a:lnTo>
                  <a:pt x="62292" y="400"/>
                </a:lnTo>
                <a:lnTo>
                  <a:pt x="63383" y="837"/>
                </a:lnTo>
                <a:lnTo>
                  <a:pt x="64511" y="1384"/>
                </a:lnTo>
                <a:lnTo>
                  <a:pt x="65567" y="2003"/>
                </a:lnTo>
                <a:lnTo>
                  <a:pt x="66658" y="2659"/>
                </a:lnTo>
                <a:lnTo>
                  <a:pt x="67750" y="3242"/>
                </a:lnTo>
                <a:lnTo>
                  <a:pt x="68841" y="3825"/>
                </a:lnTo>
                <a:lnTo>
                  <a:pt x="69896" y="4262"/>
                </a:lnTo>
                <a:lnTo>
                  <a:pt x="71061" y="4553"/>
                </a:lnTo>
                <a:lnTo>
                  <a:pt x="72189" y="4699"/>
                </a:lnTo>
                <a:lnTo>
                  <a:pt x="73389" y="4699"/>
                </a:lnTo>
                <a:lnTo>
                  <a:pt x="74627" y="4626"/>
                </a:lnTo>
                <a:lnTo>
                  <a:pt x="75864" y="4480"/>
                </a:lnTo>
                <a:lnTo>
                  <a:pt x="77101" y="4298"/>
                </a:lnTo>
                <a:lnTo>
                  <a:pt x="78338" y="4153"/>
                </a:lnTo>
                <a:lnTo>
                  <a:pt x="79575" y="4043"/>
                </a:lnTo>
                <a:lnTo>
                  <a:pt x="80739" y="4080"/>
                </a:lnTo>
                <a:lnTo>
                  <a:pt x="81867" y="4225"/>
                </a:lnTo>
                <a:lnTo>
                  <a:pt x="82959" y="4553"/>
                </a:lnTo>
                <a:lnTo>
                  <a:pt x="83869" y="5027"/>
                </a:lnTo>
                <a:lnTo>
                  <a:pt x="84742" y="5646"/>
                </a:lnTo>
                <a:lnTo>
                  <a:pt x="85506" y="6375"/>
                </a:lnTo>
                <a:lnTo>
                  <a:pt x="86270" y="7213"/>
                </a:lnTo>
                <a:lnTo>
                  <a:pt x="86961" y="8087"/>
                </a:lnTo>
                <a:lnTo>
                  <a:pt x="87653" y="8998"/>
                </a:lnTo>
                <a:lnTo>
                  <a:pt x="88344" y="9908"/>
                </a:lnTo>
                <a:lnTo>
                  <a:pt x="89035" y="10783"/>
                </a:lnTo>
                <a:lnTo>
                  <a:pt x="89763" y="11621"/>
                </a:lnTo>
                <a:lnTo>
                  <a:pt x="90600" y="12349"/>
                </a:lnTo>
                <a:lnTo>
                  <a:pt x="91400" y="13005"/>
                </a:lnTo>
                <a:lnTo>
                  <a:pt x="92310" y="13515"/>
                </a:lnTo>
                <a:lnTo>
                  <a:pt x="93292" y="13952"/>
                </a:lnTo>
                <a:lnTo>
                  <a:pt x="94348" y="14316"/>
                </a:lnTo>
                <a:lnTo>
                  <a:pt x="95439" y="14644"/>
                </a:lnTo>
                <a:lnTo>
                  <a:pt x="96531" y="14936"/>
                </a:lnTo>
                <a:lnTo>
                  <a:pt x="97659" y="15227"/>
                </a:lnTo>
                <a:lnTo>
                  <a:pt x="98714" y="15555"/>
                </a:lnTo>
                <a:lnTo>
                  <a:pt x="99769" y="15919"/>
                </a:lnTo>
                <a:lnTo>
                  <a:pt x="100751" y="16357"/>
                </a:lnTo>
                <a:lnTo>
                  <a:pt x="101625" y="16903"/>
                </a:lnTo>
                <a:lnTo>
                  <a:pt x="102425" y="17559"/>
                </a:lnTo>
                <a:lnTo>
                  <a:pt x="103080" y="18360"/>
                </a:lnTo>
                <a:lnTo>
                  <a:pt x="103626" y="19234"/>
                </a:lnTo>
                <a:lnTo>
                  <a:pt x="104063" y="20218"/>
                </a:lnTo>
                <a:lnTo>
                  <a:pt x="104426" y="21275"/>
                </a:lnTo>
                <a:lnTo>
                  <a:pt x="104754" y="22331"/>
                </a:lnTo>
                <a:lnTo>
                  <a:pt x="105045" y="23460"/>
                </a:lnTo>
                <a:lnTo>
                  <a:pt x="105336" y="24553"/>
                </a:lnTo>
                <a:lnTo>
                  <a:pt x="105664" y="25646"/>
                </a:lnTo>
                <a:lnTo>
                  <a:pt x="106027" y="26703"/>
                </a:lnTo>
                <a:lnTo>
                  <a:pt x="106464" y="27686"/>
                </a:lnTo>
                <a:lnTo>
                  <a:pt x="106973" y="28597"/>
                </a:lnTo>
                <a:lnTo>
                  <a:pt x="107628" y="29398"/>
                </a:lnTo>
                <a:lnTo>
                  <a:pt x="108356" y="30236"/>
                </a:lnTo>
                <a:lnTo>
                  <a:pt x="109193" y="30965"/>
                </a:lnTo>
                <a:lnTo>
                  <a:pt x="110066" y="31657"/>
                </a:lnTo>
                <a:lnTo>
                  <a:pt x="111012" y="32349"/>
                </a:lnTo>
                <a:lnTo>
                  <a:pt x="111922" y="33041"/>
                </a:lnTo>
                <a:lnTo>
                  <a:pt x="112795" y="33734"/>
                </a:lnTo>
                <a:lnTo>
                  <a:pt x="113632" y="34499"/>
                </a:lnTo>
                <a:lnTo>
                  <a:pt x="114360" y="35264"/>
                </a:lnTo>
                <a:lnTo>
                  <a:pt x="114978" y="36138"/>
                </a:lnTo>
                <a:lnTo>
                  <a:pt x="115451" y="37049"/>
                </a:lnTo>
                <a:lnTo>
                  <a:pt x="115779" y="38142"/>
                </a:lnTo>
                <a:lnTo>
                  <a:pt x="115924" y="39271"/>
                </a:lnTo>
                <a:lnTo>
                  <a:pt x="115961" y="40437"/>
                </a:lnTo>
                <a:lnTo>
                  <a:pt x="115852" y="41675"/>
                </a:lnTo>
                <a:lnTo>
                  <a:pt x="115706" y="42914"/>
                </a:lnTo>
                <a:lnTo>
                  <a:pt x="115524" y="44153"/>
                </a:lnTo>
                <a:lnTo>
                  <a:pt x="115379" y="45391"/>
                </a:lnTo>
                <a:lnTo>
                  <a:pt x="115306" y="46630"/>
                </a:lnTo>
                <a:lnTo>
                  <a:pt x="115306" y="47832"/>
                </a:lnTo>
                <a:lnTo>
                  <a:pt x="115451" y="48961"/>
                </a:lnTo>
                <a:lnTo>
                  <a:pt x="115742" y="50091"/>
                </a:lnTo>
                <a:lnTo>
                  <a:pt x="116179" y="51147"/>
                </a:lnTo>
                <a:lnTo>
                  <a:pt x="116761" y="52240"/>
                </a:lnTo>
                <a:lnTo>
                  <a:pt x="117343" y="53333"/>
                </a:lnTo>
                <a:lnTo>
                  <a:pt x="117998" y="54426"/>
                </a:lnTo>
                <a:lnTo>
                  <a:pt x="118617" y="55482"/>
                </a:lnTo>
                <a:lnTo>
                  <a:pt x="119163" y="56612"/>
                </a:lnTo>
                <a:lnTo>
                  <a:pt x="119599" y="57704"/>
                </a:lnTo>
                <a:lnTo>
                  <a:pt x="119890" y="58834"/>
                </a:lnTo>
                <a:lnTo>
                  <a:pt x="120000" y="60000"/>
                </a:lnTo>
                <a:lnTo>
                  <a:pt x="119890" y="61165"/>
                </a:lnTo>
                <a:lnTo>
                  <a:pt x="119599" y="62295"/>
                </a:lnTo>
                <a:lnTo>
                  <a:pt x="119163" y="63387"/>
                </a:lnTo>
                <a:lnTo>
                  <a:pt x="118617" y="64517"/>
                </a:lnTo>
                <a:lnTo>
                  <a:pt x="117998" y="65573"/>
                </a:lnTo>
                <a:lnTo>
                  <a:pt x="117343" y="66666"/>
                </a:lnTo>
                <a:lnTo>
                  <a:pt x="116761" y="67759"/>
                </a:lnTo>
                <a:lnTo>
                  <a:pt x="116179" y="68852"/>
                </a:lnTo>
                <a:lnTo>
                  <a:pt x="115742" y="69908"/>
                </a:lnTo>
                <a:lnTo>
                  <a:pt x="115451" y="71038"/>
                </a:lnTo>
                <a:lnTo>
                  <a:pt x="115306" y="72167"/>
                </a:lnTo>
                <a:lnTo>
                  <a:pt x="115306" y="73369"/>
                </a:lnTo>
                <a:lnTo>
                  <a:pt x="115379" y="74608"/>
                </a:lnTo>
                <a:lnTo>
                  <a:pt x="115524" y="75846"/>
                </a:lnTo>
                <a:lnTo>
                  <a:pt x="115706" y="77085"/>
                </a:lnTo>
                <a:lnTo>
                  <a:pt x="115852" y="78324"/>
                </a:lnTo>
                <a:lnTo>
                  <a:pt x="115961" y="79562"/>
                </a:lnTo>
                <a:lnTo>
                  <a:pt x="115924" y="80728"/>
                </a:lnTo>
                <a:lnTo>
                  <a:pt x="115779" y="81857"/>
                </a:lnTo>
                <a:lnTo>
                  <a:pt x="115451" y="82950"/>
                </a:lnTo>
                <a:lnTo>
                  <a:pt x="114978" y="83861"/>
                </a:lnTo>
                <a:lnTo>
                  <a:pt x="114360" y="84735"/>
                </a:lnTo>
                <a:lnTo>
                  <a:pt x="113632" y="85500"/>
                </a:lnTo>
                <a:lnTo>
                  <a:pt x="112795" y="86265"/>
                </a:lnTo>
                <a:lnTo>
                  <a:pt x="111922" y="86958"/>
                </a:lnTo>
                <a:lnTo>
                  <a:pt x="111012" y="87650"/>
                </a:lnTo>
                <a:lnTo>
                  <a:pt x="110066" y="88342"/>
                </a:lnTo>
                <a:lnTo>
                  <a:pt x="109193" y="89034"/>
                </a:lnTo>
                <a:lnTo>
                  <a:pt x="108356" y="89763"/>
                </a:lnTo>
                <a:lnTo>
                  <a:pt x="107628" y="90601"/>
                </a:lnTo>
                <a:lnTo>
                  <a:pt x="106973" y="91402"/>
                </a:lnTo>
                <a:lnTo>
                  <a:pt x="106464" y="92313"/>
                </a:lnTo>
                <a:lnTo>
                  <a:pt x="106027" y="93296"/>
                </a:lnTo>
                <a:lnTo>
                  <a:pt x="105664" y="94353"/>
                </a:lnTo>
                <a:lnTo>
                  <a:pt x="105336" y="95446"/>
                </a:lnTo>
                <a:lnTo>
                  <a:pt x="105045" y="96539"/>
                </a:lnTo>
                <a:lnTo>
                  <a:pt x="104754" y="97668"/>
                </a:lnTo>
                <a:lnTo>
                  <a:pt x="104426" y="98724"/>
                </a:lnTo>
                <a:lnTo>
                  <a:pt x="104063" y="99781"/>
                </a:lnTo>
                <a:lnTo>
                  <a:pt x="103626" y="100765"/>
                </a:lnTo>
                <a:lnTo>
                  <a:pt x="103080" y="101639"/>
                </a:lnTo>
                <a:lnTo>
                  <a:pt x="102425" y="102440"/>
                </a:lnTo>
                <a:lnTo>
                  <a:pt x="101625" y="103096"/>
                </a:lnTo>
                <a:lnTo>
                  <a:pt x="100751" y="103642"/>
                </a:lnTo>
                <a:lnTo>
                  <a:pt x="99769" y="104080"/>
                </a:lnTo>
                <a:lnTo>
                  <a:pt x="98714" y="104444"/>
                </a:lnTo>
                <a:lnTo>
                  <a:pt x="97659" y="104772"/>
                </a:lnTo>
                <a:lnTo>
                  <a:pt x="96531" y="105063"/>
                </a:lnTo>
                <a:lnTo>
                  <a:pt x="95439" y="105355"/>
                </a:lnTo>
                <a:lnTo>
                  <a:pt x="94348" y="105683"/>
                </a:lnTo>
                <a:lnTo>
                  <a:pt x="93292" y="106047"/>
                </a:lnTo>
                <a:lnTo>
                  <a:pt x="92310" y="106484"/>
                </a:lnTo>
                <a:lnTo>
                  <a:pt x="91400" y="106994"/>
                </a:lnTo>
                <a:lnTo>
                  <a:pt x="90600" y="107650"/>
                </a:lnTo>
                <a:lnTo>
                  <a:pt x="89763" y="108378"/>
                </a:lnTo>
                <a:lnTo>
                  <a:pt x="89035" y="109216"/>
                </a:lnTo>
                <a:lnTo>
                  <a:pt x="88344" y="110091"/>
                </a:lnTo>
                <a:lnTo>
                  <a:pt x="87653" y="111001"/>
                </a:lnTo>
                <a:lnTo>
                  <a:pt x="86961" y="111912"/>
                </a:lnTo>
                <a:lnTo>
                  <a:pt x="86270" y="112786"/>
                </a:lnTo>
                <a:lnTo>
                  <a:pt x="85506" y="113624"/>
                </a:lnTo>
                <a:lnTo>
                  <a:pt x="84742" y="114353"/>
                </a:lnTo>
                <a:lnTo>
                  <a:pt x="83869" y="114972"/>
                </a:lnTo>
                <a:lnTo>
                  <a:pt x="82959" y="115446"/>
                </a:lnTo>
                <a:lnTo>
                  <a:pt x="81867" y="115774"/>
                </a:lnTo>
                <a:lnTo>
                  <a:pt x="80739" y="115919"/>
                </a:lnTo>
                <a:lnTo>
                  <a:pt x="79575" y="115956"/>
                </a:lnTo>
                <a:lnTo>
                  <a:pt x="78338" y="115846"/>
                </a:lnTo>
                <a:lnTo>
                  <a:pt x="77101" y="115701"/>
                </a:lnTo>
                <a:lnTo>
                  <a:pt x="75864" y="115519"/>
                </a:lnTo>
                <a:lnTo>
                  <a:pt x="74627" y="115373"/>
                </a:lnTo>
                <a:lnTo>
                  <a:pt x="73389" y="115300"/>
                </a:lnTo>
                <a:lnTo>
                  <a:pt x="72189" y="115300"/>
                </a:lnTo>
                <a:lnTo>
                  <a:pt x="71061" y="115446"/>
                </a:lnTo>
                <a:lnTo>
                  <a:pt x="69896" y="115737"/>
                </a:lnTo>
                <a:lnTo>
                  <a:pt x="68841" y="116174"/>
                </a:lnTo>
                <a:lnTo>
                  <a:pt x="67750" y="116757"/>
                </a:lnTo>
                <a:lnTo>
                  <a:pt x="66658" y="117340"/>
                </a:lnTo>
                <a:lnTo>
                  <a:pt x="65567" y="117996"/>
                </a:lnTo>
                <a:lnTo>
                  <a:pt x="64511" y="118615"/>
                </a:lnTo>
                <a:lnTo>
                  <a:pt x="63383" y="119162"/>
                </a:lnTo>
                <a:lnTo>
                  <a:pt x="62292" y="119599"/>
                </a:lnTo>
                <a:lnTo>
                  <a:pt x="61164" y="119890"/>
                </a:lnTo>
                <a:lnTo>
                  <a:pt x="60000" y="120000"/>
                </a:lnTo>
                <a:lnTo>
                  <a:pt x="58835" y="119890"/>
                </a:lnTo>
                <a:lnTo>
                  <a:pt x="57707" y="119599"/>
                </a:lnTo>
                <a:lnTo>
                  <a:pt x="56616" y="119162"/>
                </a:lnTo>
                <a:lnTo>
                  <a:pt x="55488" y="118615"/>
                </a:lnTo>
                <a:lnTo>
                  <a:pt x="54432" y="117996"/>
                </a:lnTo>
                <a:lnTo>
                  <a:pt x="53341" y="117340"/>
                </a:lnTo>
                <a:lnTo>
                  <a:pt x="52249" y="116757"/>
                </a:lnTo>
                <a:lnTo>
                  <a:pt x="51158" y="116174"/>
                </a:lnTo>
                <a:lnTo>
                  <a:pt x="50066" y="115737"/>
                </a:lnTo>
                <a:lnTo>
                  <a:pt x="48938" y="115446"/>
                </a:lnTo>
                <a:lnTo>
                  <a:pt x="47810" y="115300"/>
                </a:lnTo>
                <a:lnTo>
                  <a:pt x="46610" y="115300"/>
                </a:lnTo>
                <a:lnTo>
                  <a:pt x="45372" y="115373"/>
                </a:lnTo>
                <a:lnTo>
                  <a:pt x="44135" y="115519"/>
                </a:lnTo>
                <a:lnTo>
                  <a:pt x="42898" y="115701"/>
                </a:lnTo>
                <a:lnTo>
                  <a:pt x="41661" y="115846"/>
                </a:lnTo>
                <a:lnTo>
                  <a:pt x="40424" y="115956"/>
                </a:lnTo>
                <a:lnTo>
                  <a:pt x="39260" y="115919"/>
                </a:lnTo>
                <a:lnTo>
                  <a:pt x="38132" y="115774"/>
                </a:lnTo>
                <a:lnTo>
                  <a:pt x="37040" y="115446"/>
                </a:lnTo>
                <a:lnTo>
                  <a:pt x="36130" y="114972"/>
                </a:lnTo>
                <a:lnTo>
                  <a:pt x="35257" y="114353"/>
                </a:lnTo>
                <a:lnTo>
                  <a:pt x="34493" y="113624"/>
                </a:lnTo>
                <a:lnTo>
                  <a:pt x="33729" y="112786"/>
                </a:lnTo>
                <a:lnTo>
                  <a:pt x="33038" y="111912"/>
                </a:lnTo>
                <a:lnTo>
                  <a:pt x="32346" y="111001"/>
                </a:lnTo>
                <a:lnTo>
                  <a:pt x="31655" y="110091"/>
                </a:lnTo>
                <a:lnTo>
                  <a:pt x="30964" y="109216"/>
                </a:lnTo>
                <a:lnTo>
                  <a:pt x="30236" y="108378"/>
                </a:lnTo>
                <a:lnTo>
                  <a:pt x="29399" y="107650"/>
                </a:lnTo>
                <a:lnTo>
                  <a:pt x="28599" y="106994"/>
                </a:lnTo>
                <a:lnTo>
                  <a:pt x="27689" y="106484"/>
                </a:lnTo>
                <a:lnTo>
                  <a:pt x="26707" y="106047"/>
                </a:lnTo>
                <a:lnTo>
                  <a:pt x="25651" y="105683"/>
                </a:lnTo>
                <a:lnTo>
                  <a:pt x="24560" y="105355"/>
                </a:lnTo>
                <a:lnTo>
                  <a:pt x="23468" y="105063"/>
                </a:lnTo>
                <a:lnTo>
                  <a:pt x="22340" y="104772"/>
                </a:lnTo>
                <a:lnTo>
                  <a:pt x="21285" y="104444"/>
                </a:lnTo>
                <a:lnTo>
                  <a:pt x="20230" y="104080"/>
                </a:lnTo>
                <a:lnTo>
                  <a:pt x="19248" y="103642"/>
                </a:lnTo>
                <a:lnTo>
                  <a:pt x="18374" y="103096"/>
                </a:lnTo>
                <a:lnTo>
                  <a:pt x="17574" y="102440"/>
                </a:lnTo>
                <a:lnTo>
                  <a:pt x="16919" y="101639"/>
                </a:lnTo>
                <a:lnTo>
                  <a:pt x="16373" y="100765"/>
                </a:lnTo>
                <a:lnTo>
                  <a:pt x="15936" y="99781"/>
                </a:lnTo>
                <a:lnTo>
                  <a:pt x="15573" y="98724"/>
                </a:lnTo>
                <a:lnTo>
                  <a:pt x="15245" y="97668"/>
                </a:lnTo>
                <a:lnTo>
                  <a:pt x="14954" y="96539"/>
                </a:lnTo>
                <a:lnTo>
                  <a:pt x="14663" y="95446"/>
                </a:lnTo>
                <a:lnTo>
                  <a:pt x="14335" y="94353"/>
                </a:lnTo>
                <a:lnTo>
                  <a:pt x="13972" y="93296"/>
                </a:lnTo>
                <a:lnTo>
                  <a:pt x="13535" y="92313"/>
                </a:lnTo>
                <a:lnTo>
                  <a:pt x="13026" y="91402"/>
                </a:lnTo>
                <a:lnTo>
                  <a:pt x="12371" y="90601"/>
                </a:lnTo>
                <a:lnTo>
                  <a:pt x="11643" y="89763"/>
                </a:lnTo>
                <a:lnTo>
                  <a:pt x="10806" y="89034"/>
                </a:lnTo>
                <a:lnTo>
                  <a:pt x="9896" y="88342"/>
                </a:lnTo>
                <a:lnTo>
                  <a:pt x="8987" y="87650"/>
                </a:lnTo>
                <a:lnTo>
                  <a:pt x="8077" y="86958"/>
                </a:lnTo>
                <a:lnTo>
                  <a:pt x="7204" y="86265"/>
                </a:lnTo>
                <a:lnTo>
                  <a:pt x="6367" y="85500"/>
                </a:lnTo>
                <a:lnTo>
                  <a:pt x="5639" y="84735"/>
                </a:lnTo>
                <a:lnTo>
                  <a:pt x="5021" y="83861"/>
                </a:lnTo>
                <a:lnTo>
                  <a:pt x="4548" y="82950"/>
                </a:lnTo>
                <a:lnTo>
                  <a:pt x="4220" y="81857"/>
                </a:lnTo>
                <a:lnTo>
                  <a:pt x="4075" y="80728"/>
                </a:lnTo>
                <a:lnTo>
                  <a:pt x="4038" y="79562"/>
                </a:lnTo>
                <a:lnTo>
                  <a:pt x="4147" y="78324"/>
                </a:lnTo>
                <a:lnTo>
                  <a:pt x="4293" y="77085"/>
                </a:lnTo>
                <a:lnTo>
                  <a:pt x="4475" y="75846"/>
                </a:lnTo>
                <a:lnTo>
                  <a:pt x="4620" y="74608"/>
                </a:lnTo>
                <a:lnTo>
                  <a:pt x="4693" y="73369"/>
                </a:lnTo>
                <a:lnTo>
                  <a:pt x="4693" y="72167"/>
                </a:lnTo>
                <a:lnTo>
                  <a:pt x="4548" y="71038"/>
                </a:lnTo>
                <a:lnTo>
                  <a:pt x="4257" y="69908"/>
                </a:lnTo>
                <a:lnTo>
                  <a:pt x="3820" y="68852"/>
                </a:lnTo>
                <a:lnTo>
                  <a:pt x="3274" y="67759"/>
                </a:lnTo>
                <a:lnTo>
                  <a:pt x="2656" y="66666"/>
                </a:lnTo>
                <a:lnTo>
                  <a:pt x="2001" y="65573"/>
                </a:lnTo>
                <a:lnTo>
                  <a:pt x="1382" y="64517"/>
                </a:lnTo>
                <a:lnTo>
                  <a:pt x="836" y="63387"/>
                </a:lnTo>
                <a:lnTo>
                  <a:pt x="400" y="62295"/>
                </a:lnTo>
                <a:lnTo>
                  <a:pt x="109" y="61165"/>
                </a:lnTo>
                <a:lnTo>
                  <a:pt x="0" y="60000"/>
                </a:lnTo>
                <a:lnTo>
                  <a:pt x="109" y="58834"/>
                </a:lnTo>
                <a:lnTo>
                  <a:pt x="400" y="57704"/>
                </a:lnTo>
                <a:lnTo>
                  <a:pt x="836" y="56612"/>
                </a:lnTo>
                <a:lnTo>
                  <a:pt x="1382" y="55482"/>
                </a:lnTo>
                <a:lnTo>
                  <a:pt x="2001" y="54426"/>
                </a:lnTo>
                <a:lnTo>
                  <a:pt x="2656" y="53333"/>
                </a:lnTo>
                <a:lnTo>
                  <a:pt x="3274" y="52240"/>
                </a:lnTo>
                <a:lnTo>
                  <a:pt x="3820" y="51147"/>
                </a:lnTo>
                <a:lnTo>
                  <a:pt x="4257" y="50091"/>
                </a:lnTo>
                <a:lnTo>
                  <a:pt x="4548" y="48961"/>
                </a:lnTo>
                <a:lnTo>
                  <a:pt x="4693" y="47832"/>
                </a:lnTo>
                <a:lnTo>
                  <a:pt x="4693" y="46630"/>
                </a:lnTo>
                <a:lnTo>
                  <a:pt x="4620" y="45391"/>
                </a:lnTo>
                <a:lnTo>
                  <a:pt x="4475" y="44153"/>
                </a:lnTo>
                <a:lnTo>
                  <a:pt x="4293" y="42914"/>
                </a:lnTo>
                <a:lnTo>
                  <a:pt x="4147" y="41675"/>
                </a:lnTo>
                <a:lnTo>
                  <a:pt x="4038" y="40437"/>
                </a:lnTo>
                <a:lnTo>
                  <a:pt x="4075" y="39271"/>
                </a:lnTo>
                <a:lnTo>
                  <a:pt x="4220" y="38142"/>
                </a:lnTo>
                <a:lnTo>
                  <a:pt x="4548" y="37049"/>
                </a:lnTo>
                <a:lnTo>
                  <a:pt x="5021" y="36138"/>
                </a:lnTo>
                <a:lnTo>
                  <a:pt x="5639" y="35264"/>
                </a:lnTo>
                <a:lnTo>
                  <a:pt x="6367" y="34499"/>
                </a:lnTo>
                <a:lnTo>
                  <a:pt x="7204" y="33734"/>
                </a:lnTo>
                <a:lnTo>
                  <a:pt x="8077" y="33041"/>
                </a:lnTo>
                <a:lnTo>
                  <a:pt x="8987" y="32349"/>
                </a:lnTo>
                <a:lnTo>
                  <a:pt x="9896" y="31657"/>
                </a:lnTo>
                <a:lnTo>
                  <a:pt x="10806" y="30965"/>
                </a:lnTo>
                <a:lnTo>
                  <a:pt x="11643" y="30236"/>
                </a:lnTo>
                <a:lnTo>
                  <a:pt x="12371" y="29398"/>
                </a:lnTo>
                <a:lnTo>
                  <a:pt x="13026" y="28597"/>
                </a:lnTo>
                <a:lnTo>
                  <a:pt x="13535" y="27686"/>
                </a:lnTo>
                <a:lnTo>
                  <a:pt x="13972" y="26703"/>
                </a:lnTo>
                <a:lnTo>
                  <a:pt x="14335" y="25646"/>
                </a:lnTo>
                <a:lnTo>
                  <a:pt x="14663" y="24553"/>
                </a:lnTo>
                <a:lnTo>
                  <a:pt x="14954" y="23460"/>
                </a:lnTo>
                <a:lnTo>
                  <a:pt x="15245" y="22331"/>
                </a:lnTo>
                <a:lnTo>
                  <a:pt x="15573" y="21275"/>
                </a:lnTo>
                <a:lnTo>
                  <a:pt x="15936" y="20218"/>
                </a:lnTo>
                <a:lnTo>
                  <a:pt x="16373" y="19234"/>
                </a:lnTo>
                <a:lnTo>
                  <a:pt x="16919" y="18360"/>
                </a:lnTo>
                <a:lnTo>
                  <a:pt x="17574" y="17559"/>
                </a:lnTo>
                <a:lnTo>
                  <a:pt x="18374" y="16903"/>
                </a:lnTo>
                <a:lnTo>
                  <a:pt x="19248" y="16357"/>
                </a:lnTo>
                <a:lnTo>
                  <a:pt x="20230" y="15919"/>
                </a:lnTo>
                <a:lnTo>
                  <a:pt x="21285" y="15555"/>
                </a:lnTo>
                <a:lnTo>
                  <a:pt x="22340" y="15227"/>
                </a:lnTo>
                <a:lnTo>
                  <a:pt x="23468" y="14936"/>
                </a:lnTo>
                <a:lnTo>
                  <a:pt x="24560" y="14644"/>
                </a:lnTo>
                <a:lnTo>
                  <a:pt x="25651" y="14316"/>
                </a:lnTo>
                <a:lnTo>
                  <a:pt x="26707" y="13952"/>
                </a:lnTo>
                <a:lnTo>
                  <a:pt x="27689" y="13515"/>
                </a:lnTo>
                <a:lnTo>
                  <a:pt x="28599" y="13005"/>
                </a:lnTo>
                <a:lnTo>
                  <a:pt x="29399" y="12349"/>
                </a:lnTo>
                <a:lnTo>
                  <a:pt x="30236" y="11621"/>
                </a:lnTo>
                <a:lnTo>
                  <a:pt x="30964" y="10783"/>
                </a:lnTo>
                <a:lnTo>
                  <a:pt x="31655" y="9908"/>
                </a:lnTo>
                <a:lnTo>
                  <a:pt x="32346" y="8998"/>
                </a:lnTo>
                <a:lnTo>
                  <a:pt x="33038" y="8087"/>
                </a:lnTo>
                <a:lnTo>
                  <a:pt x="33729" y="7213"/>
                </a:lnTo>
                <a:lnTo>
                  <a:pt x="34493" y="6375"/>
                </a:lnTo>
                <a:lnTo>
                  <a:pt x="35257" y="5646"/>
                </a:lnTo>
                <a:lnTo>
                  <a:pt x="36130" y="5027"/>
                </a:lnTo>
                <a:lnTo>
                  <a:pt x="37040" y="4553"/>
                </a:lnTo>
                <a:lnTo>
                  <a:pt x="38132" y="4225"/>
                </a:lnTo>
                <a:lnTo>
                  <a:pt x="39260" y="4080"/>
                </a:lnTo>
                <a:lnTo>
                  <a:pt x="40424" y="4043"/>
                </a:lnTo>
                <a:lnTo>
                  <a:pt x="41661" y="4153"/>
                </a:lnTo>
                <a:lnTo>
                  <a:pt x="42898" y="4298"/>
                </a:lnTo>
                <a:lnTo>
                  <a:pt x="44135" y="4480"/>
                </a:lnTo>
                <a:lnTo>
                  <a:pt x="45372" y="4626"/>
                </a:lnTo>
                <a:lnTo>
                  <a:pt x="46610" y="4699"/>
                </a:lnTo>
                <a:lnTo>
                  <a:pt x="47810" y="4699"/>
                </a:lnTo>
                <a:lnTo>
                  <a:pt x="48938" y="4553"/>
                </a:lnTo>
                <a:lnTo>
                  <a:pt x="50066" y="4262"/>
                </a:lnTo>
                <a:lnTo>
                  <a:pt x="51158" y="3825"/>
                </a:lnTo>
                <a:lnTo>
                  <a:pt x="52249" y="3242"/>
                </a:lnTo>
                <a:lnTo>
                  <a:pt x="53341" y="2659"/>
                </a:lnTo>
                <a:lnTo>
                  <a:pt x="54432" y="2003"/>
                </a:lnTo>
                <a:lnTo>
                  <a:pt x="55488" y="1384"/>
                </a:lnTo>
                <a:lnTo>
                  <a:pt x="56616" y="837"/>
                </a:lnTo>
                <a:lnTo>
                  <a:pt x="57707" y="400"/>
                </a:lnTo>
                <a:lnTo>
                  <a:pt x="58835" y="109"/>
                </a:lnTo>
                <a:lnTo>
                  <a:pt x="60000" y="0"/>
                </a:lnTo>
                <a:close/>
              </a:path>
            </a:pathLst>
          </a:custGeom>
          <a:solidFill>
            <a:schemeClr val="lt2"/>
          </a:solidFill>
          <a:ln>
            <a:noFill/>
          </a:ln>
        </p:spPr>
      </p:sp>
      <p:sp>
        <p:nvSpPr>
          <p:cNvPr id="60" name="Shape 60"/>
          <p:cNvSpPr txBox="1">
            <a:spLocks noGrp="1"/>
          </p:cNvSpPr>
          <p:nvPr>
            <p:ph type="ctrTitle"/>
          </p:nvPr>
        </p:nvSpPr>
        <p:spPr>
          <a:xfrm>
            <a:off x="808892" y="823791"/>
            <a:ext cx="7738814" cy="3296241"/>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7500"/>
              <a:buFont typeface="Impact"/>
              <a:buNone/>
              <a:defRPr sz="75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Shape 61"/>
          <p:cNvSpPr txBox="1">
            <a:spLocks noGrp="1"/>
          </p:cNvSpPr>
          <p:nvPr>
            <p:ph type="subTitle" idx="1"/>
          </p:nvPr>
        </p:nvSpPr>
        <p:spPr>
          <a:xfrm>
            <a:off x="1661284" y="4484397"/>
            <a:ext cx="6034030" cy="556709"/>
          </a:xfrm>
          <a:prstGeom prst="rect">
            <a:avLst/>
          </a:prstGeom>
          <a:noFill/>
          <a:ln>
            <a:noFill/>
          </a:ln>
        </p:spPr>
        <p:txBody>
          <a:bodyPr spcFirstLastPara="1" wrap="square" lIns="68575" tIns="68575" rIns="68575" bIns="68575" anchor="t" anchorCtr="0"/>
          <a:lstStyle>
            <a:lvl1pPr marR="0" lvl="0" algn="ctr" rtl="0">
              <a:lnSpc>
                <a:spcPct val="100000"/>
              </a:lnSpc>
              <a:spcBef>
                <a:spcPts val="500"/>
              </a:spcBef>
              <a:spcAft>
                <a:spcPts val="0"/>
              </a:spcAft>
              <a:buClr>
                <a:schemeClr val="dk2"/>
              </a:buClr>
              <a:buSzPts val="1500"/>
              <a:buFont typeface="Arial"/>
              <a:buNone/>
              <a:defRPr sz="1500" b="1" i="0" u="none" strike="noStrike" cap="none">
                <a:solidFill>
                  <a:schemeClr val="dk2"/>
                </a:solidFill>
                <a:latin typeface="Cabin"/>
                <a:ea typeface="Cabin"/>
                <a:cs typeface="Cabin"/>
                <a:sym typeface="Cabin"/>
              </a:defRPr>
            </a:lvl1pPr>
            <a:lvl2pPr marR="0" lvl="1" algn="ctr" rtl="0">
              <a:lnSpc>
                <a:spcPct val="110000"/>
              </a:lnSpc>
              <a:spcBef>
                <a:spcPts val="500"/>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2pPr>
            <a:lvl3pPr marR="0" lvl="2" algn="ctr" rtl="0">
              <a:lnSpc>
                <a:spcPct val="110000"/>
              </a:lnSpc>
              <a:spcBef>
                <a:spcPts val="500"/>
              </a:spcBef>
              <a:spcAft>
                <a:spcPts val="0"/>
              </a:spcAft>
              <a:buClr>
                <a:schemeClr val="dk2"/>
              </a:buClr>
              <a:buSzPts val="1400"/>
              <a:buFont typeface="Arial"/>
              <a:buNone/>
              <a:defRPr sz="1400" b="0" i="0" u="none" strike="noStrike" cap="none">
                <a:solidFill>
                  <a:srgbClr val="595959"/>
                </a:solidFill>
                <a:latin typeface="Cabin"/>
                <a:ea typeface="Cabin"/>
                <a:cs typeface="Cabin"/>
                <a:sym typeface="Cabin"/>
              </a:defRPr>
            </a:lvl3pPr>
            <a:lvl4pPr marR="0" lvl="3" algn="ctr" rtl="0">
              <a:lnSpc>
                <a:spcPct val="110000"/>
              </a:lnSpc>
              <a:spcBef>
                <a:spcPts val="500"/>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4pPr>
            <a:lvl5pPr marR="0" lvl="4" algn="ctr" rtl="0">
              <a:lnSpc>
                <a:spcPct val="110000"/>
              </a:lnSpc>
              <a:spcBef>
                <a:spcPts val="500"/>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5pPr>
            <a:lvl6pPr marR="0" lvl="5" algn="ctr" rtl="0">
              <a:lnSpc>
                <a:spcPct val="110000"/>
              </a:lnSpc>
              <a:spcBef>
                <a:spcPts val="500"/>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6pPr>
            <a:lvl7pPr marR="0" lvl="6" algn="ctr" rtl="0">
              <a:lnSpc>
                <a:spcPct val="110000"/>
              </a:lnSpc>
              <a:spcBef>
                <a:spcPts val="500"/>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7pPr>
            <a:lvl8pPr marR="0" lvl="7" algn="ctr" rtl="0">
              <a:lnSpc>
                <a:spcPct val="110000"/>
              </a:lnSpc>
              <a:spcBef>
                <a:spcPts val="500"/>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8pPr>
            <a:lvl9pPr marR="0" lvl="8" algn="ctr" rtl="0">
              <a:lnSpc>
                <a:spcPct val="110000"/>
              </a:lnSpc>
              <a:spcBef>
                <a:spcPts val="500"/>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9pPr>
          </a:lstStyle>
          <a:p>
            <a:endParaRPr/>
          </a:p>
        </p:txBody>
      </p:sp>
      <p:sp>
        <p:nvSpPr>
          <p:cNvPr id="62" name="Shape 62"/>
          <p:cNvSpPr txBox="1">
            <a:spLocks noGrp="1"/>
          </p:cNvSpPr>
          <p:nvPr>
            <p:ph type="dt" idx="10"/>
          </p:nvPr>
        </p:nvSpPr>
        <p:spPr>
          <a:xfrm>
            <a:off x="808892"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27606C"/>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ftr" idx="11"/>
          </p:nvPr>
        </p:nvSpPr>
        <p:spPr>
          <a:xfrm>
            <a:off x="3135249"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27606C"/>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6800413" y="4781759"/>
            <a:ext cx="1747292"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27606C"/>
                </a:solidFill>
                <a:latin typeface="Cabin"/>
                <a:ea typeface="Cabin"/>
                <a:cs typeface="Cabin"/>
                <a:sym typeface="Cabin"/>
              </a:defRPr>
            </a:lvl1pPr>
            <a:lvl2pPr marL="0" marR="0" lvl="1" indent="0" algn="r" rtl="0">
              <a:spcBef>
                <a:spcPts val="0"/>
              </a:spcBef>
              <a:buNone/>
              <a:defRPr sz="900" b="0" i="0" u="none" strike="noStrike" cap="none">
                <a:solidFill>
                  <a:srgbClr val="27606C"/>
                </a:solidFill>
                <a:latin typeface="Cabin"/>
                <a:ea typeface="Cabin"/>
                <a:cs typeface="Cabin"/>
                <a:sym typeface="Cabin"/>
              </a:defRPr>
            </a:lvl2pPr>
            <a:lvl3pPr marL="0" marR="0" lvl="2" indent="0" algn="r" rtl="0">
              <a:spcBef>
                <a:spcPts val="0"/>
              </a:spcBef>
              <a:buNone/>
              <a:defRPr sz="900" b="0" i="0" u="none" strike="noStrike" cap="none">
                <a:solidFill>
                  <a:srgbClr val="27606C"/>
                </a:solidFill>
                <a:latin typeface="Cabin"/>
                <a:ea typeface="Cabin"/>
                <a:cs typeface="Cabin"/>
                <a:sym typeface="Cabin"/>
              </a:defRPr>
            </a:lvl3pPr>
            <a:lvl4pPr marL="0" marR="0" lvl="3" indent="0" algn="r" rtl="0">
              <a:spcBef>
                <a:spcPts val="0"/>
              </a:spcBef>
              <a:buNone/>
              <a:defRPr sz="900" b="0" i="0" u="none" strike="noStrike" cap="none">
                <a:solidFill>
                  <a:srgbClr val="27606C"/>
                </a:solidFill>
                <a:latin typeface="Cabin"/>
                <a:ea typeface="Cabin"/>
                <a:cs typeface="Cabin"/>
                <a:sym typeface="Cabin"/>
              </a:defRPr>
            </a:lvl4pPr>
            <a:lvl5pPr marL="0" marR="0" lvl="4" indent="0" algn="r" rtl="0">
              <a:spcBef>
                <a:spcPts val="0"/>
              </a:spcBef>
              <a:buNone/>
              <a:defRPr sz="900" b="0" i="0" u="none" strike="noStrike" cap="none">
                <a:solidFill>
                  <a:srgbClr val="27606C"/>
                </a:solidFill>
                <a:latin typeface="Cabin"/>
                <a:ea typeface="Cabin"/>
                <a:cs typeface="Cabin"/>
                <a:sym typeface="Cabin"/>
              </a:defRPr>
            </a:lvl5pPr>
            <a:lvl6pPr marL="0" marR="0" lvl="5" indent="0" algn="r" rtl="0">
              <a:spcBef>
                <a:spcPts val="0"/>
              </a:spcBef>
              <a:buNone/>
              <a:defRPr sz="900" b="0" i="0" u="none" strike="noStrike" cap="none">
                <a:solidFill>
                  <a:srgbClr val="27606C"/>
                </a:solidFill>
                <a:latin typeface="Cabin"/>
                <a:ea typeface="Cabin"/>
                <a:cs typeface="Cabin"/>
                <a:sym typeface="Cabin"/>
              </a:defRPr>
            </a:lvl6pPr>
            <a:lvl7pPr marL="0" marR="0" lvl="6" indent="0" algn="r" rtl="0">
              <a:spcBef>
                <a:spcPts val="0"/>
              </a:spcBef>
              <a:buNone/>
              <a:defRPr sz="900" b="0" i="0" u="none" strike="noStrike" cap="none">
                <a:solidFill>
                  <a:srgbClr val="27606C"/>
                </a:solidFill>
                <a:latin typeface="Cabin"/>
                <a:ea typeface="Cabin"/>
                <a:cs typeface="Cabin"/>
                <a:sym typeface="Cabin"/>
              </a:defRPr>
            </a:lvl7pPr>
            <a:lvl8pPr marL="0" marR="0" lvl="7" indent="0" algn="r" rtl="0">
              <a:spcBef>
                <a:spcPts val="0"/>
              </a:spcBef>
              <a:buNone/>
              <a:defRPr sz="900" b="0" i="0" u="none" strike="noStrike" cap="none">
                <a:solidFill>
                  <a:srgbClr val="27606C"/>
                </a:solidFill>
                <a:latin typeface="Cabin"/>
                <a:ea typeface="Cabin"/>
                <a:cs typeface="Cabin"/>
                <a:sym typeface="Cabin"/>
              </a:defRPr>
            </a:lvl8pPr>
            <a:lvl9pPr marL="0" marR="0" lvl="8" indent="0" algn="r" rtl="0">
              <a:spcBef>
                <a:spcPts val="0"/>
              </a:spcBef>
              <a:buNone/>
              <a:defRPr sz="900" b="0" i="0" u="none" strike="noStrike" cap="none">
                <a:solidFill>
                  <a:srgbClr val="27606C"/>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
        <p:nvSpPr>
          <p:cNvPr id="65" name="Shape 65" title="left edge border"/>
          <p:cNvSpPr/>
          <p:nvPr/>
        </p:nvSpPr>
        <p:spPr>
          <a:xfrm>
            <a:off x="0" y="0"/>
            <a:ext cx="212598" cy="5143500"/>
          </a:xfrm>
          <a:prstGeom prst="rect">
            <a:avLst/>
          </a:prstGeom>
          <a:solidFill>
            <a:schemeClr val="dk2"/>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38759" y="286789"/>
            <a:ext cx="7633742"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Shape 68"/>
          <p:cNvSpPr txBox="1">
            <a:spLocks noGrp="1"/>
          </p:cNvSpPr>
          <p:nvPr>
            <p:ph type="body" idx="1"/>
          </p:nvPr>
        </p:nvSpPr>
        <p:spPr>
          <a:xfrm>
            <a:off x="938759" y="1714501"/>
            <a:ext cx="7633742" cy="2695193"/>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69" name="Shape 69"/>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bin"/>
                <a:ea typeface="Cabin"/>
                <a:cs typeface="Cabin"/>
                <a:sym typeface="Cabin"/>
              </a:defRPr>
            </a:lvl1pPr>
            <a:lvl2pPr marL="0" marR="0" lvl="1" indent="0" algn="r" rtl="0">
              <a:spcBef>
                <a:spcPts val="0"/>
              </a:spcBef>
              <a:buNone/>
              <a:defRPr sz="900" b="0" i="0" u="none" strike="noStrike" cap="none">
                <a:solidFill>
                  <a:srgbClr val="595959"/>
                </a:solidFill>
                <a:latin typeface="Cabin"/>
                <a:ea typeface="Cabin"/>
                <a:cs typeface="Cabin"/>
                <a:sym typeface="Cabin"/>
              </a:defRPr>
            </a:lvl2pPr>
            <a:lvl3pPr marL="0" marR="0" lvl="2" indent="0" algn="r" rtl="0">
              <a:spcBef>
                <a:spcPts val="0"/>
              </a:spcBef>
              <a:buNone/>
              <a:defRPr sz="900" b="0" i="0" u="none" strike="noStrike" cap="none">
                <a:solidFill>
                  <a:srgbClr val="595959"/>
                </a:solidFill>
                <a:latin typeface="Cabin"/>
                <a:ea typeface="Cabin"/>
                <a:cs typeface="Cabin"/>
                <a:sym typeface="Cabin"/>
              </a:defRPr>
            </a:lvl3pPr>
            <a:lvl4pPr marL="0" marR="0" lvl="3" indent="0" algn="r" rtl="0">
              <a:spcBef>
                <a:spcPts val="0"/>
              </a:spcBef>
              <a:buNone/>
              <a:defRPr sz="900" b="0" i="0" u="none" strike="noStrike" cap="none">
                <a:solidFill>
                  <a:srgbClr val="595959"/>
                </a:solidFill>
                <a:latin typeface="Cabin"/>
                <a:ea typeface="Cabin"/>
                <a:cs typeface="Cabin"/>
                <a:sym typeface="Cabin"/>
              </a:defRPr>
            </a:lvl4pPr>
            <a:lvl5pPr marL="0" marR="0" lvl="4" indent="0" algn="r" rtl="0">
              <a:spcBef>
                <a:spcPts val="0"/>
              </a:spcBef>
              <a:buNone/>
              <a:defRPr sz="900" b="0" i="0" u="none" strike="noStrike" cap="none">
                <a:solidFill>
                  <a:srgbClr val="595959"/>
                </a:solidFill>
                <a:latin typeface="Cabin"/>
                <a:ea typeface="Cabin"/>
                <a:cs typeface="Cabin"/>
                <a:sym typeface="Cabin"/>
              </a:defRPr>
            </a:lvl5pPr>
            <a:lvl6pPr marL="0" marR="0" lvl="5" indent="0" algn="r" rtl="0">
              <a:spcBef>
                <a:spcPts val="0"/>
              </a:spcBef>
              <a:buNone/>
              <a:defRPr sz="900" b="0" i="0" u="none" strike="noStrike" cap="none">
                <a:solidFill>
                  <a:srgbClr val="595959"/>
                </a:solidFill>
                <a:latin typeface="Cabin"/>
                <a:ea typeface="Cabin"/>
                <a:cs typeface="Cabin"/>
                <a:sym typeface="Cabin"/>
              </a:defRPr>
            </a:lvl6pPr>
            <a:lvl7pPr marL="0" marR="0" lvl="6" indent="0" algn="r" rtl="0">
              <a:spcBef>
                <a:spcPts val="0"/>
              </a:spcBef>
              <a:buNone/>
              <a:defRPr sz="900" b="0" i="0" u="none" strike="noStrike" cap="none">
                <a:solidFill>
                  <a:srgbClr val="595959"/>
                </a:solidFill>
                <a:latin typeface="Cabin"/>
                <a:ea typeface="Cabin"/>
                <a:cs typeface="Cabin"/>
                <a:sym typeface="Cabin"/>
              </a:defRPr>
            </a:lvl7pPr>
            <a:lvl8pPr marL="0" marR="0" lvl="7" indent="0" algn="r" rtl="0">
              <a:spcBef>
                <a:spcPts val="0"/>
              </a:spcBef>
              <a:buNone/>
              <a:defRPr sz="900" b="0" i="0" u="none" strike="noStrike" cap="none">
                <a:solidFill>
                  <a:srgbClr val="595959"/>
                </a:solidFill>
                <a:latin typeface="Cabin"/>
                <a:ea typeface="Cabin"/>
                <a:cs typeface="Cabin"/>
                <a:sym typeface="Cabin"/>
              </a:defRPr>
            </a:lvl8pPr>
            <a:lvl9pPr marL="0" marR="0" lvl="8" indent="0" algn="r" rtl="0">
              <a:spcBef>
                <a:spcPts val="0"/>
              </a:spcBef>
              <a:buNone/>
              <a:defRPr sz="9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432197" y="805416"/>
            <a:ext cx="6140303" cy="304847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2"/>
              </a:buClr>
              <a:buSzPts val="6300"/>
              <a:buFont typeface="Impact"/>
              <a:buNone/>
              <a:defRPr sz="6300" b="0" i="0" u="none" strike="noStrike" cap="none">
                <a:solidFill>
                  <a:schemeClr val="lt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4" name="Shape 74"/>
          <p:cNvSpPr txBox="1">
            <a:spLocks noGrp="1"/>
          </p:cNvSpPr>
          <p:nvPr>
            <p:ph type="body" idx="1"/>
          </p:nvPr>
        </p:nvSpPr>
        <p:spPr>
          <a:xfrm>
            <a:off x="2432198" y="3869836"/>
            <a:ext cx="5263116" cy="713351"/>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500"/>
              </a:spcBef>
              <a:spcAft>
                <a:spcPts val="0"/>
              </a:spcAft>
              <a:buClr>
                <a:schemeClr val="lt2"/>
              </a:buClr>
              <a:buSzPts val="1500"/>
              <a:buFont typeface="Arial"/>
              <a:buNone/>
              <a:defRPr sz="1500" b="1" i="0" u="none" strike="noStrike" cap="none">
                <a:solidFill>
                  <a:schemeClr val="accent1"/>
                </a:solidFill>
                <a:latin typeface="Cabin"/>
                <a:ea typeface="Cabin"/>
                <a:cs typeface="Cabin"/>
                <a:sym typeface="Cabin"/>
              </a:defRPr>
            </a:lvl1pPr>
            <a:lvl2pPr marL="914400" marR="0" lvl="1" indent="-228600" algn="l" rtl="0">
              <a:lnSpc>
                <a:spcPct val="110000"/>
              </a:lnSpc>
              <a:spcBef>
                <a:spcPts val="500"/>
              </a:spcBef>
              <a:spcAft>
                <a:spcPts val="0"/>
              </a:spcAft>
              <a:buClr>
                <a:schemeClr val="lt2"/>
              </a:buClr>
              <a:buSzPts val="1500"/>
              <a:buFont typeface="Cabin"/>
              <a:buNone/>
              <a:defRPr sz="1500" b="0" i="0" u="none" strike="noStrike" cap="none">
                <a:solidFill>
                  <a:schemeClr val="lt1"/>
                </a:solidFill>
                <a:latin typeface="Cabin"/>
                <a:ea typeface="Cabin"/>
                <a:cs typeface="Cabin"/>
                <a:sym typeface="Cabin"/>
              </a:defRPr>
            </a:lvl2pPr>
            <a:lvl3pPr marL="1371600" marR="0" lvl="2" indent="-228600" algn="l" rtl="0">
              <a:lnSpc>
                <a:spcPct val="110000"/>
              </a:lnSpc>
              <a:spcBef>
                <a:spcPts val="500"/>
              </a:spcBef>
              <a:spcAft>
                <a:spcPts val="0"/>
              </a:spcAft>
              <a:buClr>
                <a:schemeClr val="lt2"/>
              </a:buClr>
              <a:buSzPts val="1400"/>
              <a:buFont typeface="Arial"/>
              <a:buNone/>
              <a:defRPr sz="1400" b="0" i="0" u="none" strike="noStrike" cap="none">
                <a:solidFill>
                  <a:schemeClr val="lt1"/>
                </a:solidFill>
                <a:latin typeface="Cabin"/>
                <a:ea typeface="Cabin"/>
                <a:cs typeface="Cabin"/>
                <a:sym typeface="Cabin"/>
              </a:defRPr>
            </a:lvl3pPr>
            <a:lvl4pPr marL="1828800" marR="0" lvl="3" indent="-228600" algn="l" rtl="0">
              <a:lnSpc>
                <a:spcPct val="110000"/>
              </a:lnSpc>
              <a:spcBef>
                <a:spcPts val="500"/>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4pPr>
            <a:lvl5pPr marL="2286000" marR="0" lvl="4" indent="-228600" algn="l" rtl="0">
              <a:lnSpc>
                <a:spcPct val="110000"/>
              </a:lnSpc>
              <a:spcBef>
                <a:spcPts val="500"/>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5pPr>
            <a:lvl6pPr marL="2743200" marR="0" lvl="5" indent="-228600" algn="l" rtl="0">
              <a:lnSpc>
                <a:spcPct val="110000"/>
              </a:lnSpc>
              <a:spcBef>
                <a:spcPts val="500"/>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6pPr>
            <a:lvl7pPr marL="3200400" marR="0" lvl="6" indent="-228600" algn="l" rtl="0">
              <a:lnSpc>
                <a:spcPct val="110000"/>
              </a:lnSpc>
              <a:spcBef>
                <a:spcPts val="500"/>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7pPr>
            <a:lvl8pPr marL="3657600" marR="0" lvl="7" indent="-228600" algn="l" rtl="0">
              <a:lnSpc>
                <a:spcPct val="110000"/>
              </a:lnSpc>
              <a:spcBef>
                <a:spcPts val="500"/>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8pPr>
            <a:lvl9pPr marL="4114800" marR="0" lvl="8" indent="-228600" algn="l" rtl="0">
              <a:lnSpc>
                <a:spcPct val="110000"/>
              </a:lnSpc>
              <a:spcBef>
                <a:spcPts val="500"/>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9pPr>
          </a:lstStyle>
          <a:p>
            <a:endParaRPr/>
          </a:p>
        </p:txBody>
      </p:sp>
      <p:sp>
        <p:nvSpPr>
          <p:cNvPr id="75" name="Shape 75"/>
          <p:cNvSpPr txBox="1">
            <a:spLocks noGrp="1"/>
          </p:cNvSpPr>
          <p:nvPr>
            <p:ph type="dt" idx="10"/>
          </p:nvPr>
        </p:nvSpPr>
        <p:spPr>
          <a:xfrm>
            <a:off x="2427410" y="4781759"/>
            <a:ext cx="1120460"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chemeClr val="lt2"/>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lt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lt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lt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lt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lt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lt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lt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lt1"/>
                </a:solidFill>
                <a:latin typeface="Cabin"/>
                <a:ea typeface="Cabin"/>
                <a:cs typeface="Cabin"/>
                <a:sym typeface="Cabin"/>
              </a:defRPr>
            </a:lvl9pPr>
          </a:lstStyle>
          <a:p>
            <a:endParaRPr/>
          </a:p>
        </p:txBody>
      </p:sp>
      <p:sp>
        <p:nvSpPr>
          <p:cNvPr id="76" name="Shape 76"/>
          <p:cNvSpPr txBox="1">
            <a:spLocks noGrp="1"/>
          </p:cNvSpPr>
          <p:nvPr>
            <p:ph type="ftr" idx="11"/>
          </p:nvPr>
        </p:nvSpPr>
        <p:spPr>
          <a:xfrm>
            <a:off x="3959298"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chemeClr val="lt2"/>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lt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lt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lt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lt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lt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lt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lt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lt1"/>
                </a:solidFill>
                <a:latin typeface="Cabin"/>
                <a:ea typeface="Cabin"/>
                <a:cs typeface="Cabin"/>
                <a:sym typeface="Cabin"/>
              </a:defRPr>
            </a:lvl9pPr>
          </a:lstStyle>
          <a:p>
            <a:endParaRPr/>
          </a:p>
        </p:txBody>
      </p:sp>
      <p:sp>
        <p:nvSpPr>
          <p:cNvPr id="77" name="Shape 77"/>
          <p:cNvSpPr txBox="1">
            <a:spLocks noGrp="1"/>
          </p:cNvSpPr>
          <p:nvPr>
            <p:ph type="sldNum" idx="12"/>
          </p:nvPr>
        </p:nvSpPr>
        <p:spPr>
          <a:xfrm>
            <a:off x="7456826" y="4781759"/>
            <a:ext cx="1115674"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2"/>
                </a:solidFill>
                <a:latin typeface="Cabin"/>
                <a:ea typeface="Cabin"/>
                <a:cs typeface="Cabin"/>
                <a:sym typeface="Cabin"/>
              </a:defRPr>
            </a:lvl1pPr>
            <a:lvl2pPr marL="0" marR="0" lvl="1" indent="0" algn="r" rtl="0">
              <a:spcBef>
                <a:spcPts val="0"/>
              </a:spcBef>
              <a:buNone/>
              <a:defRPr sz="900">
                <a:solidFill>
                  <a:schemeClr val="lt2"/>
                </a:solidFill>
                <a:latin typeface="Cabin"/>
                <a:ea typeface="Cabin"/>
                <a:cs typeface="Cabin"/>
                <a:sym typeface="Cabin"/>
              </a:defRPr>
            </a:lvl2pPr>
            <a:lvl3pPr marL="0" marR="0" lvl="2" indent="0" algn="r" rtl="0">
              <a:spcBef>
                <a:spcPts val="0"/>
              </a:spcBef>
              <a:buNone/>
              <a:defRPr sz="900">
                <a:solidFill>
                  <a:schemeClr val="lt2"/>
                </a:solidFill>
                <a:latin typeface="Cabin"/>
                <a:ea typeface="Cabin"/>
                <a:cs typeface="Cabin"/>
                <a:sym typeface="Cabin"/>
              </a:defRPr>
            </a:lvl3pPr>
            <a:lvl4pPr marL="0" marR="0" lvl="3" indent="0" algn="r" rtl="0">
              <a:spcBef>
                <a:spcPts val="0"/>
              </a:spcBef>
              <a:buNone/>
              <a:defRPr sz="900">
                <a:solidFill>
                  <a:schemeClr val="lt2"/>
                </a:solidFill>
                <a:latin typeface="Cabin"/>
                <a:ea typeface="Cabin"/>
                <a:cs typeface="Cabin"/>
                <a:sym typeface="Cabin"/>
              </a:defRPr>
            </a:lvl4pPr>
            <a:lvl5pPr marL="0" marR="0" lvl="4" indent="0" algn="r" rtl="0">
              <a:spcBef>
                <a:spcPts val="0"/>
              </a:spcBef>
              <a:buNone/>
              <a:defRPr sz="900">
                <a:solidFill>
                  <a:schemeClr val="lt2"/>
                </a:solidFill>
                <a:latin typeface="Cabin"/>
                <a:ea typeface="Cabin"/>
                <a:cs typeface="Cabin"/>
                <a:sym typeface="Cabin"/>
              </a:defRPr>
            </a:lvl5pPr>
            <a:lvl6pPr marL="0" marR="0" lvl="5" indent="0" algn="r" rtl="0">
              <a:spcBef>
                <a:spcPts val="0"/>
              </a:spcBef>
              <a:buNone/>
              <a:defRPr sz="900">
                <a:solidFill>
                  <a:schemeClr val="lt2"/>
                </a:solidFill>
                <a:latin typeface="Cabin"/>
                <a:ea typeface="Cabin"/>
                <a:cs typeface="Cabin"/>
                <a:sym typeface="Cabin"/>
              </a:defRPr>
            </a:lvl6pPr>
            <a:lvl7pPr marL="0" marR="0" lvl="6" indent="0" algn="r" rtl="0">
              <a:spcBef>
                <a:spcPts val="0"/>
              </a:spcBef>
              <a:buNone/>
              <a:defRPr sz="900">
                <a:solidFill>
                  <a:schemeClr val="lt2"/>
                </a:solidFill>
                <a:latin typeface="Cabin"/>
                <a:ea typeface="Cabin"/>
                <a:cs typeface="Cabin"/>
                <a:sym typeface="Cabin"/>
              </a:defRPr>
            </a:lvl7pPr>
            <a:lvl8pPr marL="0" marR="0" lvl="7" indent="0" algn="r" rtl="0">
              <a:spcBef>
                <a:spcPts val="0"/>
              </a:spcBef>
              <a:buNone/>
              <a:defRPr sz="900">
                <a:solidFill>
                  <a:schemeClr val="lt2"/>
                </a:solidFill>
                <a:latin typeface="Cabin"/>
                <a:ea typeface="Cabin"/>
                <a:cs typeface="Cabin"/>
                <a:sym typeface="Cabin"/>
              </a:defRPr>
            </a:lvl8pPr>
            <a:lvl9pPr marL="0" marR="0" lvl="8" indent="0" algn="r" rtl="0">
              <a:spcBef>
                <a:spcPts val="0"/>
              </a:spcBef>
              <a:buNone/>
              <a:defRPr sz="900">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grpSp>
        <p:nvGrpSpPr>
          <p:cNvPr id="78" name="Shape 78" title="left scallop shape"/>
          <p:cNvGrpSpPr/>
          <p:nvPr/>
        </p:nvGrpSpPr>
        <p:grpSpPr>
          <a:xfrm>
            <a:off x="0" y="0"/>
            <a:ext cx="2110979" cy="5143500"/>
            <a:chOff x="0" y="0"/>
            <a:chExt cx="2814638" cy="6858000"/>
          </a:xfrm>
        </p:grpSpPr>
        <p:sp>
          <p:nvSpPr>
            <p:cNvPr id="79" name="Shape 79" title="left scallop shape"/>
            <p:cNvSpPr/>
            <p:nvPr/>
          </p:nvSpPr>
          <p:spPr>
            <a:xfrm>
              <a:off x="0" y="0"/>
              <a:ext cx="2814638" cy="6858000"/>
            </a:xfrm>
            <a:custGeom>
              <a:avLst/>
              <a:gdLst/>
              <a:ahLst/>
              <a:cxnLst/>
              <a:rect l="0" t="0" r="0" b="0"/>
              <a:pathLst>
                <a:path w="120000" h="120000" extrusionOk="0">
                  <a:moveTo>
                    <a:pt x="0" y="0"/>
                  </a:moveTo>
                  <a:lnTo>
                    <a:pt x="60304" y="0"/>
                  </a:lnTo>
                  <a:lnTo>
                    <a:pt x="61319" y="1555"/>
                  </a:lnTo>
                  <a:lnTo>
                    <a:pt x="62335" y="3083"/>
                  </a:lnTo>
                  <a:lnTo>
                    <a:pt x="63485" y="4583"/>
                  </a:lnTo>
                  <a:lnTo>
                    <a:pt x="64771" y="6027"/>
                  </a:lnTo>
                  <a:lnTo>
                    <a:pt x="66328" y="7388"/>
                  </a:lnTo>
                  <a:lnTo>
                    <a:pt x="68155" y="8666"/>
                  </a:lnTo>
                  <a:lnTo>
                    <a:pt x="70118" y="9750"/>
                  </a:lnTo>
                  <a:lnTo>
                    <a:pt x="72351" y="10750"/>
                  </a:lnTo>
                  <a:lnTo>
                    <a:pt x="74788" y="11722"/>
                  </a:lnTo>
                  <a:lnTo>
                    <a:pt x="77495" y="12666"/>
                  </a:lnTo>
                  <a:lnTo>
                    <a:pt x="80203" y="13527"/>
                  </a:lnTo>
                  <a:lnTo>
                    <a:pt x="83045" y="14444"/>
                  </a:lnTo>
                  <a:lnTo>
                    <a:pt x="85956" y="15305"/>
                  </a:lnTo>
                  <a:lnTo>
                    <a:pt x="88730" y="16222"/>
                  </a:lnTo>
                  <a:lnTo>
                    <a:pt x="91505" y="17138"/>
                  </a:lnTo>
                  <a:lnTo>
                    <a:pt x="94077" y="18083"/>
                  </a:lnTo>
                  <a:lnTo>
                    <a:pt x="96446" y="19083"/>
                  </a:lnTo>
                  <a:lnTo>
                    <a:pt x="98544" y="20138"/>
                  </a:lnTo>
                  <a:lnTo>
                    <a:pt x="100439" y="21250"/>
                  </a:lnTo>
                  <a:lnTo>
                    <a:pt x="101861" y="22444"/>
                  </a:lnTo>
                  <a:lnTo>
                    <a:pt x="102944" y="23777"/>
                  </a:lnTo>
                  <a:lnTo>
                    <a:pt x="103553" y="25194"/>
                  </a:lnTo>
                  <a:lnTo>
                    <a:pt x="103824" y="26666"/>
                  </a:lnTo>
                  <a:lnTo>
                    <a:pt x="103824" y="28138"/>
                  </a:lnTo>
                  <a:lnTo>
                    <a:pt x="103553" y="29666"/>
                  </a:lnTo>
                  <a:lnTo>
                    <a:pt x="103079" y="31250"/>
                  </a:lnTo>
                  <a:lnTo>
                    <a:pt x="102538" y="32805"/>
                  </a:lnTo>
                  <a:lnTo>
                    <a:pt x="102064" y="34361"/>
                  </a:lnTo>
                  <a:lnTo>
                    <a:pt x="101590" y="35916"/>
                  </a:lnTo>
                  <a:lnTo>
                    <a:pt x="101252" y="37500"/>
                  </a:lnTo>
                  <a:lnTo>
                    <a:pt x="101116" y="39027"/>
                  </a:lnTo>
                  <a:lnTo>
                    <a:pt x="101319" y="40500"/>
                  </a:lnTo>
                  <a:lnTo>
                    <a:pt x="101793" y="41972"/>
                  </a:lnTo>
                  <a:lnTo>
                    <a:pt x="102673" y="43333"/>
                  </a:lnTo>
                  <a:lnTo>
                    <a:pt x="103891" y="44722"/>
                  </a:lnTo>
                  <a:lnTo>
                    <a:pt x="105380" y="46083"/>
                  </a:lnTo>
                  <a:lnTo>
                    <a:pt x="107140" y="47444"/>
                  </a:lnTo>
                  <a:lnTo>
                    <a:pt x="109035" y="48805"/>
                  </a:lnTo>
                  <a:lnTo>
                    <a:pt x="110998" y="50194"/>
                  </a:lnTo>
                  <a:lnTo>
                    <a:pt x="112961" y="51527"/>
                  </a:lnTo>
                  <a:lnTo>
                    <a:pt x="114788" y="52916"/>
                  </a:lnTo>
                  <a:lnTo>
                    <a:pt x="116480" y="54277"/>
                  </a:lnTo>
                  <a:lnTo>
                    <a:pt x="117901" y="55722"/>
                  </a:lnTo>
                  <a:lnTo>
                    <a:pt x="119052" y="57138"/>
                  </a:lnTo>
                  <a:lnTo>
                    <a:pt x="119729" y="58555"/>
                  </a:lnTo>
                  <a:lnTo>
                    <a:pt x="120000" y="60000"/>
                  </a:lnTo>
                  <a:lnTo>
                    <a:pt x="119729" y="61444"/>
                  </a:lnTo>
                  <a:lnTo>
                    <a:pt x="119052" y="62861"/>
                  </a:lnTo>
                  <a:lnTo>
                    <a:pt x="117901" y="64277"/>
                  </a:lnTo>
                  <a:lnTo>
                    <a:pt x="116480" y="65722"/>
                  </a:lnTo>
                  <a:lnTo>
                    <a:pt x="114788" y="67083"/>
                  </a:lnTo>
                  <a:lnTo>
                    <a:pt x="112961" y="68472"/>
                  </a:lnTo>
                  <a:lnTo>
                    <a:pt x="110998" y="69805"/>
                  </a:lnTo>
                  <a:lnTo>
                    <a:pt x="109035" y="71194"/>
                  </a:lnTo>
                  <a:lnTo>
                    <a:pt x="107140" y="72555"/>
                  </a:lnTo>
                  <a:lnTo>
                    <a:pt x="105380" y="73916"/>
                  </a:lnTo>
                  <a:lnTo>
                    <a:pt x="103891" y="75277"/>
                  </a:lnTo>
                  <a:lnTo>
                    <a:pt x="102673" y="76666"/>
                  </a:lnTo>
                  <a:lnTo>
                    <a:pt x="101793" y="78027"/>
                  </a:lnTo>
                  <a:lnTo>
                    <a:pt x="101319" y="79500"/>
                  </a:lnTo>
                  <a:lnTo>
                    <a:pt x="101116" y="80972"/>
                  </a:lnTo>
                  <a:lnTo>
                    <a:pt x="101252" y="82500"/>
                  </a:lnTo>
                  <a:lnTo>
                    <a:pt x="101590" y="84083"/>
                  </a:lnTo>
                  <a:lnTo>
                    <a:pt x="102064" y="85638"/>
                  </a:lnTo>
                  <a:lnTo>
                    <a:pt x="102538" y="87194"/>
                  </a:lnTo>
                  <a:lnTo>
                    <a:pt x="103079" y="88750"/>
                  </a:lnTo>
                  <a:lnTo>
                    <a:pt x="103553" y="90333"/>
                  </a:lnTo>
                  <a:lnTo>
                    <a:pt x="103824" y="91861"/>
                  </a:lnTo>
                  <a:lnTo>
                    <a:pt x="103824" y="93333"/>
                  </a:lnTo>
                  <a:lnTo>
                    <a:pt x="103553" y="94805"/>
                  </a:lnTo>
                  <a:lnTo>
                    <a:pt x="102944" y="96222"/>
                  </a:lnTo>
                  <a:lnTo>
                    <a:pt x="101861" y="97555"/>
                  </a:lnTo>
                  <a:lnTo>
                    <a:pt x="100439" y="98750"/>
                  </a:lnTo>
                  <a:lnTo>
                    <a:pt x="98544" y="99861"/>
                  </a:lnTo>
                  <a:lnTo>
                    <a:pt x="96446" y="100916"/>
                  </a:lnTo>
                  <a:lnTo>
                    <a:pt x="94077" y="101916"/>
                  </a:lnTo>
                  <a:lnTo>
                    <a:pt x="91505" y="102861"/>
                  </a:lnTo>
                  <a:lnTo>
                    <a:pt x="88730" y="103777"/>
                  </a:lnTo>
                  <a:lnTo>
                    <a:pt x="85956" y="104694"/>
                  </a:lnTo>
                  <a:lnTo>
                    <a:pt x="83045" y="105555"/>
                  </a:lnTo>
                  <a:lnTo>
                    <a:pt x="80203" y="106472"/>
                  </a:lnTo>
                  <a:lnTo>
                    <a:pt x="77495" y="107333"/>
                  </a:lnTo>
                  <a:lnTo>
                    <a:pt x="74788" y="108277"/>
                  </a:lnTo>
                  <a:lnTo>
                    <a:pt x="72351" y="109250"/>
                  </a:lnTo>
                  <a:lnTo>
                    <a:pt x="70118" y="110250"/>
                  </a:lnTo>
                  <a:lnTo>
                    <a:pt x="68155" y="111333"/>
                  </a:lnTo>
                  <a:lnTo>
                    <a:pt x="66328" y="112611"/>
                  </a:lnTo>
                  <a:lnTo>
                    <a:pt x="64771" y="113972"/>
                  </a:lnTo>
                  <a:lnTo>
                    <a:pt x="63485" y="115416"/>
                  </a:lnTo>
                  <a:lnTo>
                    <a:pt x="62335" y="116916"/>
                  </a:lnTo>
                  <a:lnTo>
                    <a:pt x="61319" y="118444"/>
                  </a:lnTo>
                  <a:lnTo>
                    <a:pt x="60304" y="120000"/>
                  </a:lnTo>
                  <a:lnTo>
                    <a:pt x="0" y="120000"/>
                  </a:lnTo>
                  <a:lnTo>
                    <a:pt x="0" y="0"/>
                  </a:lnTo>
                  <a:close/>
                </a:path>
              </a:pathLst>
            </a:custGeom>
            <a:solidFill>
              <a:schemeClr val="lt2"/>
            </a:solidFill>
            <a:ln>
              <a:noFill/>
            </a:ln>
          </p:spPr>
        </p:sp>
        <p:sp>
          <p:nvSpPr>
            <p:cNvPr id="80" name="Shape 80" title="left scallop inline"/>
            <p:cNvSpPr/>
            <p:nvPr/>
          </p:nvSpPr>
          <p:spPr>
            <a:xfrm>
              <a:off x="874382" y="0"/>
              <a:ext cx="1646238" cy="6858000"/>
            </a:xfrm>
            <a:custGeom>
              <a:avLst/>
              <a:gdLst/>
              <a:ahLst/>
              <a:cxnLst/>
              <a:rect l="0" t="0" r="0" b="0"/>
              <a:pathLst>
                <a:path w="120000" h="120000" extrusionOk="0">
                  <a:moveTo>
                    <a:pt x="0" y="0"/>
                  </a:moveTo>
                  <a:lnTo>
                    <a:pt x="19787" y="0"/>
                  </a:lnTo>
                  <a:lnTo>
                    <a:pt x="21755" y="1527"/>
                  </a:lnTo>
                  <a:lnTo>
                    <a:pt x="23606" y="3055"/>
                  </a:lnTo>
                  <a:lnTo>
                    <a:pt x="25458" y="4611"/>
                  </a:lnTo>
                  <a:lnTo>
                    <a:pt x="27078" y="6194"/>
                  </a:lnTo>
                  <a:lnTo>
                    <a:pt x="29045" y="7722"/>
                  </a:lnTo>
                  <a:lnTo>
                    <a:pt x="31128" y="9194"/>
                  </a:lnTo>
                  <a:lnTo>
                    <a:pt x="33789" y="10583"/>
                  </a:lnTo>
                  <a:lnTo>
                    <a:pt x="36914" y="11861"/>
                  </a:lnTo>
                  <a:lnTo>
                    <a:pt x="40385" y="12944"/>
                  </a:lnTo>
                  <a:lnTo>
                    <a:pt x="44204" y="13972"/>
                  </a:lnTo>
                  <a:lnTo>
                    <a:pt x="48601" y="14916"/>
                  </a:lnTo>
                  <a:lnTo>
                    <a:pt x="53230" y="15861"/>
                  </a:lnTo>
                  <a:lnTo>
                    <a:pt x="58090" y="16750"/>
                  </a:lnTo>
                  <a:lnTo>
                    <a:pt x="62950" y="17638"/>
                  </a:lnTo>
                  <a:lnTo>
                    <a:pt x="67926" y="18555"/>
                  </a:lnTo>
                  <a:lnTo>
                    <a:pt x="72671" y="19444"/>
                  </a:lnTo>
                  <a:lnTo>
                    <a:pt x="77184" y="20388"/>
                  </a:lnTo>
                  <a:lnTo>
                    <a:pt x="81350" y="21416"/>
                  </a:lnTo>
                  <a:lnTo>
                    <a:pt x="85168" y="22444"/>
                  </a:lnTo>
                  <a:lnTo>
                    <a:pt x="88293" y="23555"/>
                  </a:lnTo>
                  <a:lnTo>
                    <a:pt x="90954" y="24805"/>
                  </a:lnTo>
                  <a:lnTo>
                    <a:pt x="92574" y="26027"/>
                  </a:lnTo>
                  <a:lnTo>
                    <a:pt x="93616" y="27388"/>
                  </a:lnTo>
                  <a:lnTo>
                    <a:pt x="94079" y="28722"/>
                  </a:lnTo>
                  <a:lnTo>
                    <a:pt x="93963" y="30138"/>
                  </a:lnTo>
                  <a:lnTo>
                    <a:pt x="93500" y="31555"/>
                  </a:lnTo>
                  <a:lnTo>
                    <a:pt x="92921" y="33027"/>
                  </a:lnTo>
                  <a:lnTo>
                    <a:pt x="92111" y="34500"/>
                  </a:lnTo>
                  <a:lnTo>
                    <a:pt x="91186" y="35972"/>
                  </a:lnTo>
                  <a:lnTo>
                    <a:pt x="90491" y="37444"/>
                  </a:lnTo>
                  <a:lnTo>
                    <a:pt x="90028" y="38916"/>
                  </a:lnTo>
                  <a:lnTo>
                    <a:pt x="89681" y="40333"/>
                  </a:lnTo>
                  <a:lnTo>
                    <a:pt x="90028" y="41722"/>
                  </a:lnTo>
                  <a:lnTo>
                    <a:pt x="90723" y="43083"/>
                  </a:lnTo>
                  <a:lnTo>
                    <a:pt x="92227" y="44500"/>
                  </a:lnTo>
                  <a:lnTo>
                    <a:pt x="94541" y="45888"/>
                  </a:lnTo>
                  <a:lnTo>
                    <a:pt x="97319" y="47277"/>
                  </a:lnTo>
                  <a:lnTo>
                    <a:pt x="100443" y="48666"/>
                  </a:lnTo>
                  <a:lnTo>
                    <a:pt x="103683" y="50027"/>
                  </a:lnTo>
                  <a:lnTo>
                    <a:pt x="107155" y="51416"/>
                  </a:lnTo>
                  <a:lnTo>
                    <a:pt x="110279" y="52805"/>
                  </a:lnTo>
                  <a:lnTo>
                    <a:pt x="113404" y="54222"/>
                  </a:lnTo>
                  <a:lnTo>
                    <a:pt x="116065" y="55638"/>
                  </a:lnTo>
                  <a:lnTo>
                    <a:pt x="118148" y="57055"/>
                  </a:lnTo>
                  <a:lnTo>
                    <a:pt x="119305" y="58500"/>
                  </a:lnTo>
                  <a:lnTo>
                    <a:pt x="120000" y="60000"/>
                  </a:lnTo>
                  <a:lnTo>
                    <a:pt x="119305" y="61500"/>
                  </a:lnTo>
                  <a:lnTo>
                    <a:pt x="118148" y="62944"/>
                  </a:lnTo>
                  <a:lnTo>
                    <a:pt x="116065" y="64361"/>
                  </a:lnTo>
                  <a:lnTo>
                    <a:pt x="113404" y="65777"/>
                  </a:lnTo>
                  <a:lnTo>
                    <a:pt x="110279" y="67194"/>
                  </a:lnTo>
                  <a:lnTo>
                    <a:pt x="107155" y="68583"/>
                  </a:lnTo>
                  <a:lnTo>
                    <a:pt x="103683" y="69972"/>
                  </a:lnTo>
                  <a:lnTo>
                    <a:pt x="100443" y="71333"/>
                  </a:lnTo>
                  <a:lnTo>
                    <a:pt x="97319" y="72722"/>
                  </a:lnTo>
                  <a:lnTo>
                    <a:pt x="94541" y="74111"/>
                  </a:lnTo>
                  <a:lnTo>
                    <a:pt x="92227" y="75500"/>
                  </a:lnTo>
                  <a:lnTo>
                    <a:pt x="90723" y="76916"/>
                  </a:lnTo>
                  <a:lnTo>
                    <a:pt x="90028" y="78277"/>
                  </a:lnTo>
                  <a:lnTo>
                    <a:pt x="89681" y="79666"/>
                  </a:lnTo>
                  <a:lnTo>
                    <a:pt x="90028" y="81083"/>
                  </a:lnTo>
                  <a:lnTo>
                    <a:pt x="90491" y="82555"/>
                  </a:lnTo>
                  <a:lnTo>
                    <a:pt x="91186" y="84027"/>
                  </a:lnTo>
                  <a:lnTo>
                    <a:pt x="92111" y="85500"/>
                  </a:lnTo>
                  <a:lnTo>
                    <a:pt x="92921" y="86972"/>
                  </a:lnTo>
                  <a:lnTo>
                    <a:pt x="93500" y="88444"/>
                  </a:lnTo>
                  <a:lnTo>
                    <a:pt x="93963" y="89861"/>
                  </a:lnTo>
                  <a:lnTo>
                    <a:pt x="94079" y="91277"/>
                  </a:lnTo>
                  <a:lnTo>
                    <a:pt x="93616" y="92611"/>
                  </a:lnTo>
                  <a:lnTo>
                    <a:pt x="92574" y="93972"/>
                  </a:lnTo>
                  <a:lnTo>
                    <a:pt x="90954" y="95194"/>
                  </a:lnTo>
                  <a:lnTo>
                    <a:pt x="88293" y="96444"/>
                  </a:lnTo>
                  <a:lnTo>
                    <a:pt x="85168" y="97555"/>
                  </a:lnTo>
                  <a:lnTo>
                    <a:pt x="81350" y="98583"/>
                  </a:lnTo>
                  <a:lnTo>
                    <a:pt x="77184" y="99611"/>
                  </a:lnTo>
                  <a:lnTo>
                    <a:pt x="72671" y="100555"/>
                  </a:lnTo>
                  <a:lnTo>
                    <a:pt x="67926" y="101444"/>
                  </a:lnTo>
                  <a:lnTo>
                    <a:pt x="62950" y="102361"/>
                  </a:lnTo>
                  <a:lnTo>
                    <a:pt x="58090" y="103250"/>
                  </a:lnTo>
                  <a:lnTo>
                    <a:pt x="53230" y="104138"/>
                  </a:lnTo>
                  <a:lnTo>
                    <a:pt x="48601" y="105083"/>
                  </a:lnTo>
                  <a:lnTo>
                    <a:pt x="44204" y="106027"/>
                  </a:lnTo>
                  <a:lnTo>
                    <a:pt x="40385" y="107055"/>
                  </a:lnTo>
                  <a:lnTo>
                    <a:pt x="36914" y="108138"/>
                  </a:lnTo>
                  <a:lnTo>
                    <a:pt x="33789" y="109416"/>
                  </a:lnTo>
                  <a:lnTo>
                    <a:pt x="31128" y="110805"/>
                  </a:lnTo>
                  <a:lnTo>
                    <a:pt x="29045" y="112277"/>
                  </a:lnTo>
                  <a:lnTo>
                    <a:pt x="27078" y="113805"/>
                  </a:lnTo>
                  <a:lnTo>
                    <a:pt x="25458" y="115388"/>
                  </a:lnTo>
                  <a:lnTo>
                    <a:pt x="23606" y="116944"/>
                  </a:lnTo>
                  <a:lnTo>
                    <a:pt x="21755" y="118472"/>
                  </a:lnTo>
                  <a:lnTo>
                    <a:pt x="19787" y="120000"/>
                  </a:lnTo>
                  <a:lnTo>
                    <a:pt x="0" y="120000"/>
                  </a:lnTo>
                  <a:lnTo>
                    <a:pt x="1967" y="118833"/>
                  </a:lnTo>
                  <a:lnTo>
                    <a:pt x="3818" y="117555"/>
                  </a:lnTo>
                  <a:lnTo>
                    <a:pt x="5323" y="116194"/>
                  </a:lnTo>
                  <a:lnTo>
                    <a:pt x="6943" y="114750"/>
                  </a:lnTo>
                  <a:lnTo>
                    <a:pt x="8678" y="113194"/>
                  </a:lnTo>
                  <a:lnTo>
                    <a:pt x="10414" y="111638"/>
                  </a:lnTo>
                  <a:lnTo>
                    <a:pt x="12613" y="110111"/>
                  </a:lnTo>
                  <a:lnTo>
                    <a:pt x="14927" y="108583"/>
                  </a:lnTo>
                  <a:lnTo>
                    <a:pt x="18052" y="107083"/>
                  </a:lnTo>
                  <a:lnTo>
                    <a:pt x="21523" y="105666"/>
                  </a:lnTo>
                  <a:lnTo>
                    <a:pt x="25689" y="104333"/>
                  </a:lnTo>
                  <a:lnTo>
                    <a:pt x="30202" y="103138"/>
                  </a:lnTo>
                  <a:lnTo>
                    <a:pt x="35062" y="102000"/>
                  </a:lnTo>
                  <a:lnTo>
                    <a:pt x="40270" y="100944"/>
                  </a:lnTo>
                  <a:lnTo>
                    <a:pt x="45361" y="99972"/>
                  </a:lnTo>
                  <a:lnTo>
                    <a:pt x="50684" y="99027"/>
                  </a:lnTo>
                  <a:lnTo>
                    <a:pt x="55776" y="98083"/>
                  </a:lnTo>
                  <a:lnTo>
                    <a:pt x="60520" y="97194"/>
                  </a:lnTo>
                  <a:lnTo>
                    <a:pt x="64918" y="96277"/>
                  </a:lnTo>
                  <a:lnTo>
                    <a:pt x="68736" y="95388"/>
                  </a:lnTo>
                  <a:lnTo>
                    <a:pt x="71745" y="94444"/>
                  </a:lnTo>
                  <a:lnTo>
                    <a:pt x="73828" y="93527"/>
                  </a:lnTo>
                  <a:lnTo>
                    <a:pt x="74869" y="92666"/>
                  </a:lnTo>
                  <a:lnTo>
                    <a:pt x="75448" y="91722"/>
                  </a:lnTo>
                  <a:lnTo>
                    <a:pt x="75679" y="90694"/>
                  </a:lnTo>
                  <a:lnTo>
                    <a:pt x="75332" y="89555"/>
                  </a:lnTo>
                  <a:lnTo>
                    <a:pt x="74869" y="88361"/>
                  </a:lnTo>
                  <a:lnTo>
                    <a:pt x="74291" y="87138"/>
                  </a:lnTo>
                  <a:lnTo>
                    <a:pt x="73712" y="85861"/>
                  </a:lnTo>
                  <a:lnTo>
                    <a:pt x="72439" y="83916"/>
                  </a:lnTo>
                  <a:lnTo>
                    <a:pt x="71745" y="82000"/>
                  </a:lnTo>
                  <a:lnTo>
                    <a:pt x="71282" y="80027"/>
                  </a:lnTo>
                  <a:lnTo>
                    <a:pt x="71513" y="78027"/>
                  </a:lnTo>
                  <a:lnTo>
                    <a:pt x="72671" y="76027"/>
                  </a:lnTo>
                  <a:lnTo>
                    <a:pt x="74291" y="74472"/>
                  </a:lnTo>
                  <a:lnTo>
                    <a:pt x="76489" y="72944"/>
                  </a:lnTo>
                  <a:lnTo>
                    <a:pt x="79267" y="71500"/>
                  </a:lnTo>
                  <a:lnTo>
                    <a:pt x="82275" y="70027"/>
                  </a:lnTo>
                  <a:lnTo>
                    <a:pt x="85515" y="68666"/>
                  </a:lnTo>
                  <a:lnTo>
                    <a:pt x="88756" y="67305"/>
                  </a:lnTo>
                  <a:lnTo>
                    <a:pt x="91533" y="66138"/>
                  </a:lnTo>
                  <a:lnTo>
                    <a:pt x="94079" y="65055"/>
                  </a:lnTo>
                  <a:lnTo>
                    <a:pt x="96509" y="63972"/>
                  </a:lnTo>
                  <a:lnTo>
                    <a:pt x="98476" y="62916"/>
                  </a:lnTo>
                  <a:lnTo>
                    <a:pt x="99980" y="61888"/>
                  </a:lnTo>
                  <a:lnTo>
                    <a:pt x="101022" y="60944"/>
                  </a:lnTo>
                  <a:lnTo>
                    <a:pt x="101369" y="60000"/>
                  </a:lnTo>
                  <a:lnTo>
                    <a:pt x="101022" y="59055"/>
                  </a:lnTo>
                  <a:lnTo>
                    <a:pt x="99980" y="58111"/>
                  </a:lnTo>
                  <a:lnTo>
                    <a:pt x="98476" y="57083"/>
                  </a:lnTo>
                  <a:lnTo>
                    <a:pt x="96509" y="56027"/>
                  </a:lnTo>
                  <a:lnTo>
                    <a:pt x="94079" y="54944"/>
                  </a:lnTo>
                  <a:lnTo>
                    <a:pt x="91533" y="53861"/>
                  </a:lnTo>
                  <a:lnTo>
                    <a:pt x="88756" y="52694"/>
                  </a:lnTo>
                  <a:lnTo>
                    <a:pt x="85515" y="51333"/>
                  </a:lnTo>
                  <a:lnTo>
                    <a:pt x="82275" y="49972"/>
                  </a:lnTo>
                  <a:lnTo>
                    <a:pt x="79267" y="48500"/>
                  </a:lnTo>
                  <a:lnTo>
                    <a:pt x="76489" y="47055"/>
                  </a:lnTo>
                  <a:lnTo>
                    <a:pt x="74291" y="45527"/>
                  </a:lnTo>
                  <a:lnTo>
                    <a:pt x="72671" y="43972"/>
                  </a:lnTo>
                  <a:lnTo>
                    <a:pt x="71513" y="41972"/>
                  </a:lnTo>
                  <a:lnTo>
                    <a:pt x="71282" y="39972"/>
                  </a:lnTo>
                  <a:lnTo>
                    <a:pt x="71745" y="38000"/>
                  </a:lnTo>
                  <a:lnTo>
                    <a:pt x="72439" y="36083"/>
                  </a:lnTo>
                  <a:lnTo>
                    <a:pt x="73712" y="34138"/>
                  </a:lnTo>
                  <a:lnTo>
                    <a:pt x="74291" y="32861"/>
                  </a:lnTo>
                  <a:lnTo>
                    <a:pt x="74869" y="31638"/>
                  </a:lnTo>
                  <a:lnTo>
                    <a:pt x="75332" y="30444"/>
                  </a:lnTo>
                  <a:lnTo>
                    <a:pt x="75679" y="29305"/>
                  </a:lnTo>
                  <a:lnTo>
                    <a:pt x="75448" y="28277"/>
                  </a:lnTo>
                  <a:lnTo>
                    <a:pt x="74869" y="27333"/>
                  </a:lnTo>
                  <a:lnTo>
                    <a:pt x="73828" y="26472"/>
                  </a:lnTo>
                  <a:lnTo>
                    <a:pt x="71745" y="25555"/>
                  </a:lnTo>
                  <a:lnTo>
                    <a:pt x="68736" y="24611"/>
                  </a:lnTo>
                  <a:lnTo>
                    <a:pt x="64918" y="23722"/>
                  </a:lnTo>
                  <a:lnTo>
                    <a:pt x="60520" y="22833"/>
                  </a:lnTo>
                  <a:lnTo>
                    <a:pt x="55776" y="21916"/>
                  </a:lnTo>
                  <a:lnTo>
                    <a:pt x="50684" y="20972"/>
                  </a:lnTo>
                  <a:lnTo>
                    <a:pt x="45361" y="20027"/>
                  </a:lnTo>
                  <a:lnTo>
                    <a:pt x="40270" y="19055"/>
                  </a:lnTo>
                  <a:lnTo>
                    <a:pt x="35062" y="18000"/>
                  </a:lnTo>
                  <a:lnTo>
                    <a:pt x="30202" y="16861"/>
                  </a:lnTo>
                  <a:lnTo>
                    <a:pt x="25689" y="15666"/>
                  </a:lnTo>
                  <a:lnTo>
                    <a:pt x="21523" y="14333"/>
                  </a:lnTo>
                  <a:lnTo>
                    <a:pt x="18052" y="12916"/>
                  </a:lnTo>
                  <a:lnTo>
                    <a:pt x="14927" y="11416"/>
                  </a:lnTo>
                  <a:lnTo>
                    <a:pt x="12613" y="9888"/>
                  </a:lnTo>
                  <a:lnTo>
                    <a:pt x="10414" y="8361"/>
                  </a:lnTo>
                  <a:lnTo>
                    <a:pt x="8678" y="6805"/>
                  </a:lnTo>
                  <a:lnTo>
                    <a:pt x="6943" y="5250"/>
                  </a:lnTo>
                  <a:lnTo>
                    <a:pt x="5323" y="3805"/>
                  </a:lnTo>
                  <a:lnTo>
                    <a:pt x="3818" y="2444"/>
                  </a:lnTo>
                  <a:lnTo>
                    <a:pt x="1967" y="1166"/>
                  </a:lnTo>
                  <a:lnTo>
                    <a:pt x="0" y="0"/>
                  </a:lnTo>
                  <a:lnTo>
                    <a:pt x="0" y="0"/>
                  </a:lnTo>
                  <a:close/>
                </a:path>
              </a:pathLst>
            </a:custGeom>
            <a:solidFill>
              <a:schemeClr val="accent1"/>
            </a:solidFill>
            <a:ln>
              <a:noFill/>
            </a:ln>
          </p:spPr>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938759" y="286789"/>
            <a:ext cx="7633742"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3" name="Shape 83"/>
          <p:cNvSpPr txBox="1">
            <a:spLocks noGrp="1"/>
          </p:cNvSpPr>
          <p:nvPr>
            <p:ph type="body" idx="1"/>
          </p:nvPr>
        </p:nvSpPr>
        <p:spPr>
          <a:xfrm>
            <a:off x="942975" y="1714500"/>
            <a:ext cx="3600450" cy="2714625"/>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84" name="Shape 84"/>
          <p:cNvSpPr txBox="1">
            <a:spLocks noGrp="1"/>
          </p:cNvSpPr>
          <p:nvPr>
            <p:ph type="body" idx="2"/>
          </p:nvPr>
        </p:nvSpPr>
        <p:spPr>
          <a:xfrm>
            <a:off x="4985847" y="1714500"/>
            <a:ext cx="3600450" cy="2714625"/>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85" name="Shape 85"/>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939546" y="285750"/>
            <a:ext cx="7629525" cy="1120138"/>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0" name="Shape 90"/>
          <p:cNvSpPr txBox="1">
            <a:spLocks noGrp="1"/>
          </p:cNvSpPr>
          <p:nvPr>
            <p:ph type="body" idx="1"/>
          </p:nvPr>
        </p:nvSpPr>
        <p:spPr>
          <a:xfrm>
            <a:off x="938759" y="1649725"/>
            <a:ext cx="3600450" cy="474397"/>
          </a:xfrm>
          <a:prstGeom prst="rect">
            <a:avLst/>
          </a:prstGeom>
          <a:noFill/>
          <a:ln>
            <a:noFill/>
          </a:ln>
        </p:spPr>
        <p:txBody>
          <a:bodyPr spcFirstLastPara="1" wrap="square" lIns="68575" tIns="68575" rIns="68575" bIns="68575" anchor="b" anchorCtr="0"/>
          <a:lstStyle>
            <a:lvl1pPr marL="457200" marR="0" lvl="0" indent="-228600" algn="l" rtl="0">
              <a:lnSpc>
                <a:spcPct val="100000"/>
              </a:lnSpc>
              <a:spcBef>
                <a:spcPts val="500"/>
              </a:spcBef>
              <a:spcAft>
                <a:spcPts val="0"/>
              </a:spcAft>
              <a:buClr>
                <a:schemeClr val="dk2"/>
              </a:buClr>
              <a:buSzPts val="1400"/>
              <a:buFont typeface="Arial"/>
              <a:buNone/>
              <a:defRPr sz="1400" b="1" i="0" u="none" strike="noStrike" cap="none">
                <a:solidFill>
                  <a:schemeClr val="dk2"/>
                </a:solidFill>
                <a:latin typeface="Cabin"/>
                <a:ea typeface="Cabin"/>
                <a:cs typeface="Cabin"/>
                <a:sym typeface="Cabin"/>
              </a:defRPr>
            </a:lvl1pPr>
            <a:lvl2pPr marL="914400" marR="0" lvl="1" indent="-228600" algn="l" rtl="0">
              <a:lnSpc>
                <a:spcPct val="110000"/>
              </a:lnSpc>
              <a:spcBef>
                <a:spcPts val="500"/>
              </a:spcBef>
              <a:spcAft>
                <a:spcPts val="0"/>
              </a:spcAft>
              <a:buClr>
                <a:schemeClr val="dk2"/>
              </a:buClr>
              <a:buSzPts val="1400"/>
              <a:buFont typeface="Cabin"/>
              <a:buNone/>
              <a:defRPr sz="1400" b="1" i="0" u="none" strike="noStrike" cap="none">
                <a:solidFill>
                  <a:srgbClr val="595959"/>
                </a:solidFill>
                <a:latin typeface="Cabin"/>
                <a:ea typeface="Cabin"/>
                <a:cs typeface="Cabin"/>
                <a:sym typeface="Cabin"/>
              </a:defRPr>
            </a:lvl2pPr>
            <a:lvl3pPr marL="1371600" marR="0" lvl="2" indent="-228600" algn="l" rtl="0">
              <a:lnSpc>
                <a:spcPct val="110000"/>
              </a:lnSpc>
              <a:spcBef>
                <a:spcPts val="500"/>
              </a:spcBef>
              <a:spcAft>
                <a:spcPts val="0"/>
              </a:spcAft>
              <a:buClr>
                <a:schemeClr val="dk2"/>
              </a:buClr>
              <a:buSzPts val="1400"/>
              <a:buFont typeface="Arial"/>
              <a:buNone/>
              <a:defRPr sz="1400" b="1" i="0" u="none" strike="noStrike" cap="none">
                <a:solidFill>
                  <a:srgbClr val="595959"/>
                </a:solidFill>
                <a:latin typeface="Cabin"/>
                <a:ea typeface="Cabin"/>
                <a:cs typeface="Cabin"/>
                <a:sym typeface="Cabin"/>
              </a:defRPr>
            </a:lvl3pPr>
            <a:lvl4pPr marL="1828800" marR="0" lvl="3"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4pPr>
            <a:lvl5pPr marL="2286000" marR="0" lvl="4"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5pPr>
            <a:lvl6pPr marL="2743200" marR="0" lvl="5"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6pPr>
            <a:lvl7pPr marL="3200400" marR="0" lvl="6"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7pPr>
            <a:lvl8pPr marL="3657600" marR="0" lvl="7"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8pPr>
            <a:lvl9pPr marL="4114800" marR="0" lvl="8"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9pPr>
          </a:lstStyle>
          <a:p>
            <a:endParaRPr/>
          </a:p>
        </p:txBody>
      </p:sp>
      <p:sp>
        <p:nvSpPr>
          <p:cNvPr id="91" name="Shape 91"/>
          <p:cNvSpPr txBox="1">
            <a:spLocks noGrp="1"/>
          </p:cNvSpPr>
          <p:nvPr>
            <p:ph type="body" idx="2"/>
          </p:nvPr>
        </p:nvSpPr>
        <p:spPr>
          <a:xfrm>
            <a:off x="942975" y="2181826"/>
            <a:ext cx="3600450" cy="2247298"/>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92" name="Shape 92"/>
          <p:cNvSpPr txBox="1">
            <a:spLocks noGrp="1"/>
          </p:cNvSpPr>
          <p:nvPr>
            <p:ph type="body" idx="3"/>
          </p:nvPr>
        </p:nvSpPr>
        <p:spPr>
          <a:xfrm>
            <a:off x="4975398" y="1649725"/>
            <a:ext cx="3600450" cy="474397"/>
          </a:xfrm>
          <a:prstGeom prst="rect">
            <a:avLst/>
          </a:prstGeom>
          <a:noFill/>
          <a:ln>
            <a:noFill/>
          </a:ln>
        </p:spPr>
        <p:txBody>
          <a:bodyPr spcFirstLastPara="1" wrap="square" lIns="68575" tIns="68575" rIns="68575" bIns="68575" anchor="b" anchorCtr="0"/>
          <a:lstStyle>
            <a:lvl1pPr marL="457200" marR="0" lvl="0" indent="-228600" algn="l" rtl="0">
              <a:lnSpc>
                <a:spcPct val="100000"/>
              </a:lnSpc>
              <a:spcBef>
                <a:spcPts val="500"/>
              </a:spcBef>
              <a:spcAft>
                <a:spcPts val="0"/>
              </a:spcAft>
              <a:buClr>
                <a:schemeClr val="dk2"/>
              </a:buClr>
              <a:buSzPts val="1400"/>
              <a:buFont typeface="Arial"/>
              <a:buNone/>
              <a:defRPr sz="1400" b="1" i="0" u="none" strike="noStrike" cap="none">
                <a:solidFill>
                  <a:schemeClr val="dk2"/>
                </a:solidFill>
                <a:latin typeface="Cabin"/>
                <a:ea typeface="Cabin"/>
                <a:cs typeface="Cabin"/>
                <a:sym typeface="Cabin"/>
              </a:defRPr>
            </a:lvl1pPr>
            <a:lvl2pPr marL="914400" marR="0" lvl="1" indent="-228600" algn="l" rtl="0">
              <a:lnSpc>
                <a:spcPct val="110000"/>
              </a:lnSpc>
              <a:spcBef>
                <a:spcPts val="500"/>
              </a:spcBef>
              <a:spcAft>
                <a:spcPts val="0"/>
              </a:spcAft>
              <a:buClr>
                <a:schemeClr val="dk2"/>
              </a:buClr>
              <a:buSzPts val="1400"/>
              <a:buFont typeface="Cabin"/>
              <a:buNone/>
              <a:defRPr sz="1400" b="1" i="0" u="none" strike="noStrike" cap="none">
                <a:solidFill>
                  <a:srgbClr val="595959"/>
                </a:solidFill>
                <a:latin typeface="Cabin"/>
                <a:ea typeface="Cabin"/>
                <a:cs typeface="Cabin"/>
                <a:sym typeface="Cabin"/>
              </a:defRPr>
            </a:lvl2pPr>
            <a:lvl3pPr marL="1371600" marR="0" lvl="2" indent="-228600" algn="l" rtl="0">
              <a:lnSpc>
                <a:spcPct val="110000"/>
              </a:lnSpc>
              <a:spcBef>
                <a:spcPts val="500"/>
              </a:spcBef>
              <a:spcAft>
                <a:spcPts val="0"/>
              </a:spcAft>
              <a:buClr>
                <a:schemeClr val="dk2"/>
              </a:buClr>
              <a:buSzPts val="1400"/>
              <a:buFont typeface="Arial"/>
              <a:buNone/>
              <a:defRPr sz="1400" b="1" i="0" u="none" strike="noStrike" cap="none">
                <a:solidFill>
                  <a:srgbClr val="595959"/>
                </a:solidFill>
                <a:latin typeface="Cabin"/>
                <a:ea typeface="Cabin"/>
                <a:cs typeface="Cabin"/>
                <a:sym typeface="Cabin"/>
              </a:defRPr>
            </a:lvl3pPr>
            <a:lvl4pPr marL="1828800" marR="0" lvl="3"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4pPr>
            <a:lvl5pPr marL="2286000" marR="0" lvl="4"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5pPr>
            <a:lvl6pPr marL="2743200" marR="0" lvl="5"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6pPr>
            <a:lvl7pPr marL="3200400" marR="0" lvl="6"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7pPr>
            <a:lvl8pPr marL="3657600" marR="0" lvl="7" indent="-228600" algn="l" rtl="0">
              <a:lnSpc>
                <a:spcPct val="110000"/>
              </a:lnSpc>
              <a:spcBef>
                <a:spcPts val="500"/>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8pPr>
            <a:lvl9pPr marL="4114800" marR="0" lvl="8" indent="-228600" algn="l" rtl="0">
              <a:lnSpc>
                <a:spcPct val="110000"/>
              </a:lnSpc>
              <a:spcBef>
                <a:spcPts val="500"/>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9pPr>
          </a:lstStyle>
          <a:p>
            <a:endParaRPr/>
          </a:p>
        </p:txBody>
      </p:sp>
      <p:sp>
        <p:nvSpPr>
          <p:cNvPr id="93" name="Shape 93"/>
          <p:cNvSpPr txBox="1">
            <a:spLocks noGrp="1"/>
          </p:cNvSpPr>
          <p:nvPr>
            <p:ph type="body" idx="4"/>
          </p:nvPr>
        </p:nvSpPr>
        <p:spPr>
          <a:xfrm>
            <a:off x="4975398" y="2181826"/>
            <a:ext cx="3600450" cy="2247298"/>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94" name="Shape 94"/>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938759" y="286789"/>
            <a:ext cx="7633742"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9" name="Shape 99"/>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00" name="Shape 100"/>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01" name="Shape 101"/>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04" name="Shape 104"/>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05" name="Shape 105"/>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6"/>
        <p:cNvGrpSpPr/>
        <p:nvPr/>
      </p:nvGrpSpPr>
      <p:grpSpPr>
        <a:xfrm>
          <a:off x="0" y="0"/>
          <a:ext cx="0" cy="0"/>
          <a:chOff x="0" y="0"/>
          <a:chExt cx="0" cy="0"/>
        </a:xfrm>
      </p:grpSpPr>
      <p:sp>
        <p:nvSpPr>
          <p:cNvPr id="107" name="Shape 107" title="right scallop background shape"/>
          <p:cNvSpPr/>
          <p:nvPr/>
        </p:nvSpPr>
        <p:spPr>
          <a:xfrm>
            <a:off x="5542359" y="0"/>
            <a:ext cx="3601641" cy="5143500"/>
          </a:xfrm>
          <a:custGeom>
            <a:avLst/>
            <a:gdLst/>
            <a:ahLst/>
            <a:cxnLst/>
            <a:rect l="0" t="0" r="0" b="0"/>
            <a:pathLst>
              <a:path w="120000" h="120000" extrusionOk="0">
                <a:moveTo>
                  <a:pt x="0" y="0"/>
                </a:moveTo>
                <a:lnTo>
                  <a:pt x="120000" y="0"/>
                </a:lnTo>
                <a:lnTo>
                  <a:pt x="120000" y="120000"/>
                </a:lnTo>
                <a:lnTo>
                  <a:pt x="0" y="120000"/>
                </a:lnTo>
                <a:lnTo>
                  <a:pt x="119" y="118833"/>
                </a:lnTo>
                <a:lnTo>
                  <a:pt x="317" y="117861"/>
                </a:lnTo>
                <a:lnTo>
                  <a:pt x="555" y="116944"/>
                </a:lnTo>
                <a:lnTo>
                  <a:pt x="952" y="116194"/>
                </a:lnTo>
                <a:lnTo>
                  <a:pt x="1348" y="115444"/>
                </a:lnTo>
                <a:lnTo>
                  <a:pt x="1824" y="114805"/>
                </a:lnTo>
                <a:lnTo>
                  <a:pt x="2300" y="114138"/>
                </a:lnTo>
                <a:lnTo>
                  <a:pt x="2737" y="113527"/>
                </a:lnTo>
                <a:lnTo>
                  <a:pt x="3173" y="112833"/>
                </a:lnTo>
                <a:lnTo>
                  <a:pt x="3570" y="112111"/>
                </a:lnTo>
                <a:lnTo>
                  <a:pt x="3927" y="111305"/>
                </a:lnTo>
                <a:lnTo>
                  <a:pt x="4204" y="110444"/>
                </a:lnTo>
                <a:lnTo>
                  <a:pt x="4403" y="109388"/>
                </a:lnTo>
                <a:lnTo>
                  <a:pt x="4482" y="108194"/>
                </a:lnTo>
                <a:lnTo>
                  <a:pt x="4403" y="106972"/>
                </a:lnTo>
                <a:lnTo>
                  <a:pt x="4204" y="105972"/>
                </a:lnTo>
                <a:lnTo>
                  <a:pt x="3927" y="105055"/>
                </a:lnTo>
                <a:lnTo>
                  <a:pt x="3570" y="104222"/>
                </a:lnTo>
                <a:lnTo>
                  <a:pt x="3173" y="103500"/>
                </a:lnTo>
                <a:lnTo>
                  <a:pt x="2697" y="102833"/>
                </a:lnTo>
                <a:lnTo>
                  <a:pt x="2221" y="102194"/>
                </a:lnTo>
                <a:lnTo>
                  <a:pt x="1745" y="101527"/>
                </a:lnTo>
                <a:lnTo>
                  <a:pt x="1309" y="100833"/>
                </a:lnTo>
                <a:lnTo>
                  <a:pt x="872" y="100111"/>
                </a:lnTo>
                <a:lnTo>
                  <a:pt x="515" y="99305"/>
                </a:lnTo>
                <a:lnTo>
                  <a:pt x="277" y="98388"/>
                </a:lnTo>
                <a:lnTo>
                  <a:pt x="39" y="97333"/>
                </a:lnTo>
                <a:lnTo>
                  <a:pt x="0" y="96138"/>
                </a:lnTo>
                <a:lnTo>
                  <a:pt x="39" y="94944"/>
                </a:lnTo>
                <a:lnTo>
                  <a:pt x="277" y="93888"/>
                </a:lnTo>
                <a:lnTo>
                  <a:pt x="515" y="92972"/>
                </a:lnTo>
                <a:lnTo>
                  <a:pt x="872" y="92194"/>
                </a:lnTo>
                <a:lnTo>
                  <a:pt x="1309" y="91444"/>
                </a:lnTo>
                <a:lnTo>
                  <a:pt x="1745" y="90750"/>
                </a:lnTo>
                <a:lnTo>
                  <a:pt x="2221" y="90111"/>
                </a:lnTo>
                <a:lnTo>
                  <a:pt x="2697" y="89500"/>
                </a:lnTo>
                <a:lnTo>
                  <a:pt x="3173" y="88805"/>
                </a:lnTo>
                <a:lnTo>
                  <a:pt x="3570" y="88083"/>
                </a:lnTo>
                <a:lnTo>
                  <a:pt x="3927" y="87277"/>
                </a:lnTo>
                <a:lnTo>
                  <a:pt x="4204" y="86361"/>
                </a:lnTo>
                <a:lnTo>
                  <a:pt x="4403" y="85305"/>
                </a:lnTo>
                <a:lnTo>
                  <a:pt x="4482" y="84111"/>
                </a:lnTo>
                <a:lnTo>
                  <a:pt x="4403" y="82916"/>
                </a:lnTo>
                <a:lnTo>
                  <a:pt x="4204" y="81861"/>
                </a:lnTo>
                <a:lnTo>
                  <a:pt x="3927" y="80944"/>
                </a:lnTo>
                <a:lnTo>
                  <a:pt x="3570" y="80138"/>
                </a:lnTo>
                <a:lnTo>
                  <a:pt x="3173" y="79388"/>
                </a:lnTo>
                <a:lnTo>
                  <a:pt x="2697" y="78722"/>
                </a:lnTo>
                <a:lnTo>
                  <a:pt x="1745" y="77416"/>
                </a:lnTo>
                <a:lnTo>
                  <a:pt x="1309" y="76750"/>
                </a:lnTo>
                <a:lnTo>
                  <a:pt x="872" y="76000"/>
                </a:lnTo>
                <a:lnTo>
                  <a:pt x="515" y="75194"/>
                </a:lnTo>
                <a:lnTo>
                  <a:pt x="277" y="74277"/>
                </a:lnTo>
                <a:lnTo>
                  <a:pt x="39" y="73250"/>
                </a:lnTo>
                <a:lnTo>
                  <a:pt x="0" y="72027"/>
                </a:lnTo>
                <a:lnTo>
                  <a:pt x="39" y="70833"/>
                </a:lnTo>
                <a:lnTo>
                  <a:pt x="277" y="69777"/>
                </a:lnTo>
                <a:lnTo>
                  <a:pt x="515" y="68861"/>
                </a:lnTo>
                <a:lnTo>
                  <a:pt x="872" y="68083"/>
                </a:lnTo>
                <a:lnTo>
                  <a:pt x="1309" y="67333"/>
                </a:lnTo>
                <a:lnTo>
                  <a:pt x="1745" y="66694"/>
                </a:lnTo>
                <a:lnTo>
                  <a:pt x="2697" y="65388"/>
                </a:lnTo>
                <a:lnTo>
                  <a:pt x="3173" y="64694"/>
                </a:lnTo>
                <a:lnTo>
                  <a:pt x="3570" y="63972"/>
                </a:lnTo>
                <a:lnTo>
                  <a:pt x="3927" y="63166"/>
                </a:lnTo>
                <a:lnTo>
                  <a:pt x="4204" y="62250"/>
                </a:lnTo>
                <a:lnTo>
                  <a:pt x="4403" y="61194"/>
                </a:lnTo>
                <a:lnTo>
                  <a:pt x="4482" y="59972"/>
                </a:lnTo>
                <a:lnTo>
                  <a:pt x="4403" y="58805"/>
                </a:lnTo>
                <a:lnTo>
                  <a:pt x="4204" y="57750"/>
                </a:lnTo>
                <a:lnTo>
                  <a:pt x="3927" y="56833"/>
                </a:lnTo>
                <a:lnTo>
                  <a:pt x="3570" y="56027"/>
                </a:lnTo>
                <a:lnTo>
                  <a:pt x="3173" y="55305"/>
                </a:lnTo>
                <a:lnTo>
                  <a:pt x="2697" y="54611"/>
                </a:lnTo>
                <a:lnTo>
                  <a:pt x="2221" y="53972"/>
                </a:lnTo>
                <a:lnTo>
                  <a:pt x="1745" y="53305"/>
                </a:lnTo>
                <a:lnTo>
                  <a:pt x="1309" y="52666"/>
                </a:lnTo>
                <a:lnTo>
                  <a:pt x="872" y="51916"/>
                </a:lnTo>
                <a:lnTo>
                  <a:pt x="515" y="51138"/>
                </a:lnTo>
                <a:lnTo>
                  <a:pt x="277" y="50194"/>
                </a:lnTo>
                <a:lnTo>
                  <a:pt x="39" y="49166"/>
                </a:lnTo>
                <a:lnTo>
                  <a:pt x="0" y="47972"/>
                </a:lnTo>
                <a:lnTo>
                  <a:pt x="39" y="46750"/>
                </a:lnTo>
                <a:lnTo>
                  <a:pt x="277" y="45722"/>
                </a:lnTo>
                <a:lnTo>
                  <a:pt x="515" y="44805"/>
                </a:lnTo>
                <a:lnTo>
                  <a:pt x="872" y="43972"/>
                </a:lnTo>
                <a:lnTo>
                  <a:pt x="1309" y="43250"/>
                </a:lnTo>
                <a:lnTo>
                  <a:pt x="1745" y="42583"/>
                </a:lnTo>
                <a:lnTo>
                  <a:pt x="2221" y="41916"/>
                </a:lnTo>
                <a:lnTo>
                  <a:pt x="2697" y="41277"/>
                </a:lnTo>
                <a:lnTo>
                  <a:pt x="3173" y="40583"/>
                </a:lnTo>
                <a:lnTo>
                  <a:pt x="3570" y="39861"/>
                </a:lnTo>
                <a:lnTo>
                  <a:pt x="3927" y="39055"/>
                </a:lnTo>
                <a:lnTo>
                  <a:pt x="4204" y="38138"/>
                </a:lnTo>
                <a:lnTo>
                  <a:pt x="4403" y="37083"/>
                </a:lnTo>
                <a:lnTo>
                  <a:pt x="4482" y="35888"/>
                </a:lnTo>
                <a:lnTo>
                  <a:pt x="4403" y="34694"/>
                </a:lnTo>
                <a:lnTo>
                  <a:pt x="4204" y="33638"/>
                </a:lnTo>
                <a:lnTo>
                  <a:pt x="3927" y="32722"/>
                </a:lnTo>
                <a:lnTo>
                  <a:pt x="3570" y="31916"/>
                </a:lnTo>
                <a:lnTo>
                  <a:pt x="3173" y="31194"/>
                </a:lnTo>
                <a:lnTo>
                  <a:pt x="2697" y="30500"/>
                </a:lnTo>
                <a:lnTo>
                  <a:pt x="2221" y="29888"/>
                </a:lnTo>
                <a:lnTo>
                  <a:pt x="1745" y="29250"/>
                </a:lnTo>
                <a:lnTo>
                  <a:pt x="1309" y="28555"/>
                </a:lnTo>
                <a:lnTo>
                  <a:pt x="872" y="27805"/>
                </a:lnTo>
                <a:lnTo>
                  <a:pt x="515" y="27027"/>
                </a:lnTo>
                <a:lnTo>
                  <a:pt x="277" y="26111"/>
                </a:lnTo>
                <a:lnTo>
                  <a:pt x="39" y="25055"/>
                </a:lnTo>
                <a:lnTo>
                  <a:pt x="0" y="23861"/>
                </a:lnTo>
                <a:lnTo>
                  <a:pt x="39" y="22666"/>
                </a:lnTo>
                <a:lnTo>
                  <a:pt x="277" y="21611"/>
                </a:lnTo>
                <a:lnTo>
                  <a:pt x="515" y="20694"/>
                </a:lnTo>
                <a:lnTo>
                  <a:pt x="872" y="19888"/>
                </a:lnTo>
                <a:lnTo>
                  <a:pt x="1309" y="19166"/>
                </a:lnTo>
                <a:lnTo>
                  <a:pt x="1745" y="18472"/>
                </a:lnTo>
                <a:lnTo>
                  <a:pt x="2221" y="17805"/>
                </a:lnTo>
                <a:lnTo>
                  <a:pt x="2697" y="17166"/>
                </a:lnTo>
                <a:lnTo>
                  <a:pt x="3173" y="16500"/>
                </a:lnTo>
                <a:lnTo>
                  <a:pt x="3570" y="15777"/>
                </a:lnTo>
                <a:lnTo>
                  <a:pt x="3927" y="14944"/>
                </a:lnTo>
                <a:lnTo>
                  <a:pt x="4204" y="14027"/>
                </a:lnTo>
                <a:lnTo>
                  <a:pt x="4403" y="13027"/>
                </a:lnTo>
                <a:lnTo>
                  <a:pt x="4482" y="11777"/>
                </a:lnTo>
                <a:lnTo>
                  <a:pt x="4403" y="10611"/>
                </a:lnTo>
                <a:lnTo>
                  <a:pt x="4204" y="9555"/>
                </a:lnTo>
                <a:lnTo>
                  <a:pt x="3927" y="8694"/>
                </a:lnTo>
                <a:lnTo>
                  <a:pt x="3570" y="7888"/>
                </a:lnTo>
                <a:lnTo>
                  <a:pt x="3173" y="7166"/>
                </a:lnTo>
                <a:lnTo>
                  <a:pt x="2737" y="6472"/>
                </a:lnTo>
                <a:lnTo>
                  <a:pt x="2300" y="5861"/>
                </a:lnTo>
                <a:lnTo>
                  <a:pt x="1824" y="5194"/>
                </a:lnTo>
                <a:lnTo>
                  <a:pt x="1348" y="4555"/>
                </a:lnTo>
                <a:lnTo>
                  <a:pt x="952" y="3805"/>
                </a:lnTo>
                <a:lnTo>
                  <a:pt x="555" y="3055"/>
                </a:lnTo>
                <a:lnTo>
                  <a:pt x="317" y="2138"/>
                </a:lnTo>
                <a:lnTo>
                  <a:pt x="119" y="1166"/>
                </a:lnTo>
                <a:lnTo>
                  <a:pt x="0" y="0"/>
                </a:lnTo>
                <a:close/>
              </a:path>
            </a:pathLst>
          </a:custGeom>
          <a:solidFill>
            <a:schemeClr val="dk2"/>
          </a:solidFill>
          <a:ln>
            <a:noFill/>
          </a:ln>
        </p:spPr>
      </p:sp>
      <p:sp>
        <p:nvSpPr>
          <p:cNvPr id="108" name="Shape 108"/>
          <p:cNvSpPr txBox="1">
            <a:spLocks noGrp="1"/>
          </p:cNvSpPr>
          <p:nvPr>
            <p:ph type="title"/>
          </p:nvPr>
        </p:nvSpPr>
        <p:spPr>
          <a:xfrm>
            <a:off x="6253413" y="342899"/>
            <a:ext cx="2319086" cy="897503"/>
          </a:xfrm>
          <a:prstGeom prst="rect">
            <a:avLst/>
          </a:prstGeom>
          <a:noFill/>
          <a:ln>
            <a:noFill/>
          </a:ln>
        </p:spPr>
        <p:txBody>
          <a:bodyPr spcFirstLastPara="1" wrap="square" lIns="68575" tIns="68575" rIns="68575" bIns="68575" anchor="b" anchorCtr="0"/>
          <a:lstStyle>
            <a:lvl1pPr marR="0" lvl="0" algn="l" rtl="0">
              <a:lnSpc>
                <a:spcPct val="100000"/>
              </a:lnSpc>
              <a:spcBef>
                <a:spcPts val="0"/>
              </a:spcBef>
              <a:spcAft>
                <a:spcPts val="0"/>
              </a:spcAft>
              <a:buClr>
                <a:schemeClr val="accent1"/>
              </a:buClr>
              <a:buSzPts val="1400"/>
              <a:buFont typeface="Cabin"/>
              <a:buNone/>
              <a:defRPr sz="1400" b="1" i="0" u="none" strike="noStrike" cap="none">
                <a:solidFill>
                  <a:schemeClr val="accent1"/>
                </a:solidFill>
                <a:latin typeface="Cabin"/>
                <a:ea typeface="Cabin"/>
                <a:cs typeface="Cabin"/>
                <a:sym typeface="Cab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9" name="Shape 109"/>
          <p:cNvSpPr txBox="1">
            <a:spLocks noGrp="1"/>
          </p:cNvSpPr>
          <p:nvPr>
            <p:ph type="body" idx="1"/>
          </p:nvPr>
        </p:nvSpPr>
        <p:spPr>
          <a:xfrm>
            <a:off x="573788" y="690283"/>
            <a:ext cx="4618813" cy="3738843"/>
          </a:xfrm>
          <a:prstGeom prst="rect">
            <a:avLst/>
          </a:prstGeom>
          <a:noFill/>
          <a:ln>
            <a:noFill/>
          </a:ln>
        </p:spPr>
        <p:txBody>
          <a:bodyPr spcFirstLastPara="1" wrap="square" lIns="68575" tIns="68575" rIns="68575" bIns="68575" anchor="t" anchorCtr="0"/>
          <a:lstStyle>
            <a:lvl1pPr marL="457200" marR="0" lvl="0" indent="-381000" algn="l" rtl="0">
              <a:lnSpc>
                <a:spcPct val="110000"/>
              </a:lnSpc>
              <a:spcBef>
                <a:spcPts val="500"/>
              </a:spcBef>
              <a:spcAft>
                <a:spcPts val="0"/>
              </a:spcAft>
              <a:buClr>
                <a:schemeClr val="dk2"/>
              </a:buClr>
              <a:buSzPts val="2400"/>
              <a:buFont typeface="Arial"/>
              <a:buChar char="•"/>
              <a:defRPr sz="2400" b="0" i="0" u="none" strike="noStrike" cap="none">
                <a:solidFill>
                  <a:srgbClr val="595959"/>
                </a:solidFill>
                <a:latin typeface="Cabin"/>
                <a:ea typeface="Cabin"/>
                <a:cs typeface="Cabin"/>
                <a:sym typeface="Cabin"/>
              </a:defRPr>
            </a:lvl1pPr>
            <a:lvl2pPr marL="914400" marR="0" lvl="1" indent="-361950" algn="l" rtl="0">
              <a:lnSpc>
                <a:spcPct val="110000"/>
              </a:lnSpc>
              <a:spcBef>
                <a:spcPts val="500"/>
              </a:spcBef>
              <a:spcAft>
                <a:spcPts val="0"/>
              </a:spcAft>
              <a:buClr>
                <a:schemeClr val="dk2"/>
              </a:buClr>
              <a:buSzPts val="2100"/>
              <a:buFont typeface="Cabin"/>
              <a:buChar char="–"/>
              <a:defRPr sz="2100" b="0" i="0" u="none" strike="noStrike" cap="none">
                <a:solidFill>
                  <a:srgbClr val="595959"/>
                </a:solidFill>
                <a:latin typeface="Cabin"/>
                <a:ea typeface="Cabin"/>
                <a:cs typeface="Cabin"/>
                <a:sym typeface="Cabin"/>
              </a:defRPr>
            </a:lvl2pPr>
            <a:lvl3pPr marL="1371600" marR="0" lvl="2" indent="-342900" algn="l" rtl="0">
              <a:lnSpc>
                <a:spcPct val="110000"/>
              </a:lnSpc>
              <a:spcBef>
                <a:spcPts val="500"/>
              </a:spcBef>
              <a:spcAft>
                <a:spcPts val="0"/>
              </a:spcAft>
              <a:buClr>
                <a:schemeClr val="dk2"/>
              </a:buClr>
              <a:buSzPts val="1800"/>
              <a:buFont typeface="Arial"/>
              <a:buChar char="•"/>
              <a:defRPr sz="1800" b="0" i="0" u="none" strike="noStrike" cap="none">
                <a:solidFill>
                  <a:srgbClr val="595959"/>
                </a:solidFill>
                <a:latin typeface="Cabin"/>
                <a:ea typeface="Cabin"/>
                <a:cs typeface="Cabin"/>
                <a:sym typeface="Cabin"/>
              </a:defRPr>
            </a:lvl3pPr>
            <a:lvl4pPr marL="1828800" marR="0" lvl="3" indent="-323850" algn="l" rtl="0">
              <a:lnSpc>
                <a:spcPct val="110000"/>
              </a:lnSpc>
              <a:spcBef>
                <a:spcPts val="500"/>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4pPr>
            <a:lvl5pPr marL="2286000" marR="0" lvl="4"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5pPr>
            <a:lvl6pPr marL="2743200" marR="0" lvl="5" indent="-323850" algn="l" rtl="0">
              <a:lnSpc>
                <a:spcPct val="110000"/>
              </a:lnSpc>
              <a:spcBef>
                <a:spcPts val="500"/>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6pPr>
            <a:lvl7pPr marL="3200400" marR="0" lvl="6"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7pPr>
            <a:lvl8pPr marL="3657600" marR="0" lvl="7" indent="-323850" algn="l" rtl="0">
              <a:lnSpc>
                <a:spcPct val="110000"/>
              </a:lnSpc>
              <a:spcBef>
                <a:spcPts val="500"/>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8pPr>
            <a:lvl9pPr marL="4114800" marR="0" lvl="8"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9pPr>
          </a:lstStyle>
          <a:p>
            <a:endParaRPr/>
          </a:p>
        </p:txBody>
      </p:sp>
      <p:sp>
        <p:nvSpPr>
          <p:cNvPr id="110" name="Shape 110"/>
          <p:cNvSpPr txBox="1">
            <a:spLocks noGrp="1"/>
          </p:cNvSpPr>
          <p:nvPr>
            <p:ph type="body" idx="2"/>
          </p:nvPr>
        </p:nvSpPr>
        <p:spPr>
          <a:xfrm>
            <a:off x="6253414" y="1306002"/>
            <a:ext cx="2319086" cy="3123123"/>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900"/>
              </a:spcBef>
              <a:spcAft>
                <a:spcPts val="0"/>
              </a:spcAft>
              <a:buClr>
                <a:schemeClr val="dk2"/>
              </a:buClr>
              <a:buSzPts val="1200"/>
              <a:buFont typeface="Arial"/>
              <a:buNone/>
              <a:defRPr sz="1200" b="0" i="0" u="none" strike="noStrike" cap="none">
                <a:solidFill>
                  <a:schemeClr val="lt2"/>
                </a:solidFill>
                <a:latin typeface="Cabin"/>
                <a:ea typeface="Cabin"/>
                <a:cs typeface="Cabin"/>
                <a:sym typeface="Cabin"/>
              </a:defRPr>
            </a:lvl1pPr>
            <a:lvl2pPr marL="914400" marR="0" lvl="1" indent="-228600" algn="l" rtl="0">
              <a:lnSpc>
                <a:spcPct val="110000"/>
              </a:lnSpc>
              <a:spcBef>
                <a:spcPts val="500"/>
              </a:spcBef>
              <a:spcAft>
                <a:spcPts val="0"/>
              </a:spcAft>
              <a:buClr>
                <a:schemeClr val="dk2"/>
              </a:buClr>
              <a:buSzPts val="1100"/>
              <a:buFont typeface="Cabin"/>
              <a:buNone/>
              <a:defRPr sz="1100" b="0" i="0" u="none" strike="noStrike" cap="none">
                <a:solidFill>
                  <a:srgbClr val="595959"/>
                </a:solidFill>
                <a:latin typeface="Cabin"/>
                <a:ea typeface="Cabin"/>
                <a:cs typeface="Cabin"/>
                <a:sym typeface="Cabin"/>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rgbClr val="595959"/>
                </a:solidFill>
                <a:latin typeface="Cabin"/>
                <a:ea typeface="Cabin"/>
                <a:cs typeface="Cabin"/>
                <a:sym typeface="Cabin"/>
              </a:defRPr>
            </a:lvl3pPr>
            <a:lvl4pPr marL="1828800" marR="0" lvl="3"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4pPr>
            <a:lvl5pPr marL="2286000" marR="0" lvl="4"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5pPr>
            <a:lvl6pPr marL="2743200" marR="0" lvl="5"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6pPr>
            <a:lvl7pPr marL="3200400" marR="0" lvl="6"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7pPr>
            <a:lvl8pPr marL="3657600" marR="0" lvl="7"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8pPr>
            <a:lvl9pPr marL="4114800" marR="0" lvl="8"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9pPr>
          </a:lstStyle>
          <a:p>
            <a:endParaRPr/>
          </a:p>
        </p:txBody>
      </p:sp>
      <p:sp>
        <p:nvSpPr>
          <p:cNvPr id="111" name="Shape 111"/>
          <p:cNvSpPr txBox="1">
            <a:spLocks noGrp="1"/>
          </p:cNvSpPr>
          <p:nvPr>
            <p:ph type="dt" idx="10"/>
          </p:nvPr>
        </p:nvSpPr>
        <p:spPr>
          <a:xfrm>
            <a:off x="573788" y="4781759"/>
            <a:ext cx="925016"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12" name="Shape 112"/>
          <p:cNvSpPr txBox="1">
            <a:spLocks noGrp="1"/>
          </p:cNvSpPr>
          <p:nvPr>
            <p:ph type="ftr" idx="11"/>
          </p:nvPr>
        </p:nvSpPr>
        <p:spPr>
          <a:xfrm>
            <a:off x="1577715" y="4781759"/>
            <a:ext cx="2611634"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13" name="Shape 113"/>
          <p:cNvSpPr txBox="1">
            <a:spLocks noGrp="1"/>
          </p:cNvSpPr>
          <p:nvPr>
            <p:ph type="sldNum" idx="12"/>
          </p:nvPr>
        </p:nvSpPr>
        <p:spPr>
          <a:xfrm>
            <a:off x="4268261" y="4781759"/>
            <a:ext cx="924342"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
        <p:nvSpPr>
          <p:cNvPr id="114" name="Shape 114" title="left edge border"/>
          <p:cNvSpPr/>
          <p:nvPr/>
        </p:nvSpPr>
        <p:spPr>
          <a:xfrm>
            <a:off x="0" y="0"/>
            <a:ext cx="212598"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5"/>
        <p:cNvGrpSpPr/>
        <p:nvPr/>
      </p:nvGrpSpPr>
      <p:grpSpPr>
        <a:xfrm>
          <a:off x="0" y="0"/>
          <a:ext cx="0" cy="0"/>
          <a:chOff x="0" y="0"/>
          <a:chExt cx="0" cy="0"/>
        </a:xfrm>
      </p:grpSpPr>
      <p:sp>
        <p:nvSpPr>
          <p:cNvPr id="116" name="Shape 116"/>
          <p:cNvSpPr>
            <a:spLocks noGrp="1"/>
          </p:cNvSpPr>
          <p:nvPr>
            <p:ph type="pic" idx="2"/>
          </p:nvPr>
        </p:nvSpPr>
        <p:spPr>
          <a:xfrm>
            <a:off x="212598" y="0"/>
            <a:ext cx="5516689" cy="5143499"/>
          </a:xfrm>
          <a:prstGeom prst="rect">
            <a:avLst/>
          </a:prstGeom>
          <a:noFill/>
          <a:ln>
            <a:noFill/>
          </a:ln>
        </p:spPr>
        <p:txBody>
          <a:bodyPr spcFirstLastPara="1" wrap="square" lIns="68575" tIns="68575" rIns="68575" bIns="68575" anchor="t" anchorCtr="0"/>
          <a:lstStyle>
            <a:lvl1pPr marR="0" lvl="0" algn="l" rtl="0">
              <a:lnSpc>
                <a:spcPct val="110000"/>
              </a:lnSpc>
              <a:spcBef>
                <a:spcPts val="500"/>
              </a:spcBef>
              <a:spcAft>
                <a:spcPts val="0"/>
              </a:spcAft>
              <a:buClr>
                <a:schemeClr val="dk2"/>
              </a:buClr>
              <a:buSzPts val="2400"/>
              <a:buFont typeface="Arial"/>
              <a:buNone/>
              <a:defRPr sz="2400" b="0" i="0" u="none" strike="noStrike" cap="none">
                <a:solidFill>
                  <a:srgbClr val="595959"/>
                </a:solidFill>
                <a:latin typeface="Cabin"/>
                <a:ea typeface="Cabin"/>
                <a:cs typeface="Cabin"/>
                <a:sym typeface="Cabin"/>
              </a:defRPr>
            </a:lvl1pPr>
            <a:lvl2pPr marR="0" lvl="1" algn="l" rtl="0">
              <a:lnSpc>
                <a:spcPct val="110000"/>
              </a:lnSpc>
              <a:spcBef>
                <a:spcPts val="500"/>
              </a:spcBef>
              <a:spcAft>
                <a:spcPts val="0"/>
              </a:spcAft>
              <a:buClr>
                <a:schemeClr val="dk2"/>
              </a:buClr>
              <a:buSzPts val="2100"/>
              <a:buFont typeface="Cabin"/>
              <a:buNone/>
              <a:defRPr sz="2100" b="0" i="0" u="none" strike="noStrike" cap="none">
                <a:solidFill>
                  <a:srgbClr val="595959"/>
                </a:solidFill>
                <a:latin typeface="Cabin"/>
                <a:ea typeface="Cabin"/>
                <a:cs typeface="Cabin"/>
                <a:sym typeface="Cabin"/>
              </a:defRPr>
            </a:lvl2pPr>
            <a:lvl3pPr marR="0" lvl="2" algn="l" rtl="0">
              <a:lnSpc>
                <a:spcPct val="110000"/>
              </a:lnSpc>
              <a:spcBef>
                <a:spcPts val="500"/>
              </a:spcBef>
              <a:spcAft>
                <a:spcPts val="0"/>
              </a:spcAft>
              <a:buClr>
                <a:schemeClr val="dk2"/>
              </a:buClr>
              <a:buSzPts val="1800"/>
              <a:buFont typeface="Arial"/>
              <a:buNone/>
              <a:defRPr sz="1800" b="0" i="0" u="none" strike="noStrike" cap="none">
                <a:solidFill>
                  <a:srgbClr val="595959"/>
                </a:solidFill>
                <a:latin typeface="Cabin"/>
                <a:ea typeface="Cabin"/>
                <a:cs typeface="Cabin"/>
                <a:sym typeface="Cabin"/>
              </a:defRPr>
            </a:lvl3pPr>
            <a:lvl4pPr marR="0" lvl="3" algn="l" rtl="0">
              <a:lnSpc>
                <a:spcPct val="110000"/>
              </a:lnSpc>
              <a:spcBef>
                <a:spcPts val="500"/>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4pPr>
            <a:lvl5pPr marR="0" lvl="4"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5pPr>
            <a:lvl6pPr marR="0" lvl="5" algn="l" rtl="0">
              <a:lnSpc>
                <a:spcPct val="110000"/>
              </a:lnSpc>
              <a:spcBef>
                <a:spcPts val="500"/>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6pPr>
            <a:lvl7pPr marR="0" lvl="6"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7pPr>
            <a:lvl8pPr marR="0" lvl="7" algn="l" rtl="0">
              <a:lnSpc>
                <a:spcPct val="110000"/>
              </a:lnSpc>
              <a:spcBef>
                <a:spcPts val="500"/>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8pPr>
            <a:lvl9pPr marR="0" lvl="8"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9pPr>
          </a:lstStyle>
          <a:p>
            <a:endParaRPr/>
          </a:p>
        </p:txBody>
      </p:sp>
      <p:sp>
        <p:nvSpPr>
          <p:cNvPr id="117" name="Shape 117" title="right scallop background shape"/>
          <p:cNvSpPr/>
          <p:nvPr/>
        </p:nvSpPr>
        <p:spPr>
          <a:xfrm>
            <a:off x="5542359" y="0"/>
            <a:ext cx="3601641" cy="5143500"/>
          </a:xfrm>
          <a:custGeom>
            <a:avLst/>
            <a:gdLst/>
            <a:ahLst/>
            <a:cxnLst/>
            <a:rect l="0" t="0" r="0" b="0"/>
            <a:pathLst>
              <a:path w="120000" h="120000" extrusionOk="0">
                <a:moveTo>
                  <a:pt x="0" y="0"/>
                </a:moveTo>
                <a:lnTo>
                  <a:pt x="120000" y="0"/>
                </a:lnTo>
                <a:lnTo>
                  <a:pt x="120000" y="120000"/>
                </a:lnTo>
                <a:lnTo>
                  <a:pt x="0" y="120000"/>
                </a:lnTo>
                <a:lnTo>
                  <a:pt x="119" y="118833"/>
                </a:lnTo>
                <a:lnTo>
                  <a:pt x="317" y="117861"/>
                </a:lnTo>
                <a:lnTo>
                  <a:pt x="555" y="116944"/>
                </a:lnTo>
                <a:lnTo>
                  <a:pt x="952" y="116194"/>
                </a:lnTo>
                <a:lnTo>
                  <a:pt x="1348" y="115444"/>
                </a:lnTo>
                <a:lnTo>
                  <a:pt x="1824" y="114805"/>
                </a:lnTo>
                <a:lnTo>
                  <a:pt x="2300" y="114138"/>
                </a:lnTo>
                <a:lnTo>
                  <a:pt x="2737" y="113527"/>
                </a:lnTo>
                <a:lnTo>
                  <a:pt x="3173" y="112833"/>
                </a:lnTo>
                <a:lnTo>
                  <a:pt x="3570" y="112111"/>
                </a:lnTo>
                <a:lnTo>
                  <a:pt x="3927" y="111305"/>
                </a:lnTo>
                <a:lnTo>
                  <a:pt x="4204" y="110444"/>
                </a:lnTo>
                <a:lnTo>
                  <a:pt x="4403" y="109388"/>
                </a:lnTo>
                <a:lnTo>
                  <a:pt x="4482" y="108194"/>
                </a:lnTo>
                <a:lnTo>
                  <a:pt x="4403" y="106972"/>
                </a:lnTo>
                <a:lnTo>
                  <a:pt x="4204" y="105972"/>
                </a:lnTo>
                <a:lnTo>
                  <a:pt x="3927" y="105055"/>
                </a:lnTo>
                <a:lnTo>
                  <a:pt x="3570" y="104222"/>
                </a:lnTo>
                <a:lnTo>
                  <a:pt x="3173" y="103500"/>
                </a:lnTo>
                <a:lnTo>
                  <a:pt x="2697" y="102833"/>
                </a:lnTo>
                <a:lnTo>
                  <a:pt x="2221" y="102194"/>
                </a:lnTo>
                <a:lnTo>
                  <a:pt x="1745" y="101527"/>
                </a:lnTo>
                <a:lnTo>
                  <a:pt x="1309" y="100833"/>
                </a:lnTo>
                <a:lnTo>
                  <a:pt x="872" y="100111"/>
                </a:lnTo>
                <a:lnTo>
                  <a:pt x="515" y="99305"/>
                </a:lnTo>
                <a:lnTo>
                  <a:pt x="277" y="98388"/>
                </a:lnTo>
                <a:lnTo>
                  <a:pt x="39" y="97333"/>
                </a:lnTo>
                <a:lnTo>
                  <a:pt x="0" y="96138"/>
                </a:lnTo>
                <a:lnTo>
                  <a:pt x="39" y="94944"/>
                </a:lnTo>
                <a:lnTo>
                  <a:pt x="277" y="93888"/>
                </a:lnTo>
                <a:lnTo>
                  <a:pt x="515" y="92972"/>
                </a:lnTo>
                <a:lnTo>
                  <a:pt x="872" y="92194"/>
                </a:lnTo>
                <a:lnTo>
                  <a:pt x="1309" y="91444"/>
                </a:lnTo>
                <a:lnTo>
                  <a:pt x="1745" y="90750"/>
                </a:lnTo>
                <a:lnTo>
                  <a:pt x="2221" y="90111"/>
                </a:lnTo>
                <a:lnTo>
                  <a:pt x="2697" y="89500"/>
                </a:lnTo>
                <a:lnTo>
                  <a:pt x="3173" y="88805"/>
                </a:lnTo>
                <a:lnTo>
                  <a:pt x="3570" y="88083"/>
                </a:lnTo>
                <a:lnTo>
                  <a:pt x="3927" y="87277"/>
                </a:lnTo>
                <a:lnTo>
                  <a:pt x="4204" y="86361"/>
                </a:lnTo>
                <a:lnTo>
                  <a:pt x="4403" y="85305"/>
                </a:lnTo>
                <a:lnTo>
                  <a:pt x="4482" y="84111"/>
                </a:lnTo>
                <a:lnTo>
                  <a:pt x="4403" y="82916"/>
                </a:lnTo>
                <a:lnTo>
                  <a:pt x="4204" y="81861"/>
                </a:lnTo>
                <a:lnTo>
                  <a:pt x="3927" y="80944"/>
                </a:lnTo>
                <a:lnTo>
                  <a:pt x="3570" y="80138"/>
                </a:lnTo>
                <a:lnTo>
                  <a:pt x="3173" y="79388"/>
                </a:lnTo>
                <a:lnTo>
                  <a:pt x="2697" y="78722"/>
                </a:lnTo>
                <a:lnTo>
                  <a:pt x="1745" y="77416"/>
                </a:lnTo>
                <a:lnTo>
                  <a:pt x="1309" y="76750"/>
                </a:lnTo>
                <a:lnTo>
                  <a:pt x="872" y="76000"/>
                </a:lnTo>
                <a:lnTo>
                  <a:pt x="515" y="75194"/>
                </a:lnTo>
                <a:lnTo>
                  <a:pt x="277" y="74277"/>
                </a:lnTo>
                <a:lnTo>
                  <a:pt x="39" y="73250"/>
                </a:lnTo>
                <a:lnTo>
                  <a:pt x="0" y="72027"/>
                </a:lnTo>
                <a:lnTo>
                  <a:pt x="39" y="70833"/>
                </a:lnTo>
                <a:lnTo>
                  <a:pt x="277" y="69777"/>
                </a:lnTo>
                <a:lnTo>
                  <a:pt x="515" y="68861"/>
                </a:lnTo>
                <a:lnTo>
                  <a:pt x="872" y="68083"/>
                </a:lnTo>
                <a:lnTo>
                  <a:pt x="1309" y="67333"/>
                </a:lnTo>
                <a:lnTo>
                  <a:pt x="1745" y="66694"/>
                </a:lnTo>
                <a:lnTo>
                  <a:pt x="2697" y="65388"/>
                </a:lnTo>
                <a:lnTo>
                  <a:pt x="3173" y="64694"/>
                </a:lnTo>
                <a:lnTo>
                  <a:pt x="3570" y="63972"/>
                </a:lnTo>
                <a:lnTo>
                  <a:pt x="3927" y="63166"/>
                </a:lnTo>
                <a:lnTo>
                  <a:pt x="4204" y="62250"/>
                </a:lnTo>
                <a:lnTo>
                  <a:pt x="4403" y="61194"/>
                </a:lnTo>
                <a:lnTo>
                  <a:pt x="4482" y="59972"/>
                </a:lnTo>
                <a:lnTo>
                  <a:pt x="4403" y="58805"/>
                </a:lnTo>
                <a:lnTo>
                  <a:pt x="4204" y="57750"/>
                </a:lnTo>
                <a:lnTo>
                  <a:pt x="3927" y="56833"/>
                </a:lnTo>
                <a:lnTo>
                  <a:pt x="3570" y="56027"/>
                </a:lnTo>
                <a:lnTo>
                  <a:pt x="3173" y="55305"/>
                </a:lnTo>
                <a:lnTo>
                  <a:pt x="2697" y="54611"/>
                </a:lnTo>
                <a:lnTo>
                  <a:pt x="2221" y="53972"/>
                </a:lnTo>
                <a:lnTo>
                  <a:pt x="1745" y="53305"/>
                </a:lnTo>
                <a:lnTo>
                  <a:pt x="1309" y="52666"/>
                </a:lnTo>
                <a:lnTo>
                  <a:pt x="872" y="51916"/>
                </a:lnTo>
                <a:lnTo>
                  <a:pt x="515" y="51138"/>
                </a:lnTo>
                <a:lnTo>
                  <a:pt x="277" y="50194"/>
                </a:lnTo>
                <a:lnTo>
                  <a:pt x="39" y="49166"/>
                </a:lnTo>
                <a:lnTo>
                  <a:pt x="0" y="47972"/>
                </a:lnTo>
                <a:lnTo>
                  <a:pt x="39" y="46750"/>
                </a:lnTo>
                <a:lnTo>
                  <a:pt x="277" y="45722"/>
                </a:lnTo>
                <a:lnTo>
                  <a:pt x="515" y="44805"/>
                </a:lnTo>
                <a:lnTo>
                  <a:pt x="872" y="43972"/>
                </a:lnTo>
                <a:lnTo>
                  <a:pt x="1309" y="43250"/>
                </a:lnTo>
                <a:lnTo>
                  <a:pt x="1745" y="42583"/>
                </a:lnTo>
                <a:lnTo>
                  <a:pt x="2221" y="41916"/>
                </a:lnTo>
                <a:lnTo>
                  <a:pt x="2697" y="41277"/>
                </a:lnTo>
                <a:lnTo>
                  <a:pt x="3173" y="40583"/>
                </a:lnTo>
                <a:lnTo>
                  <a:pt x="3570" y="39861"/>
                </a:lnTo>
                <a:lnTo>
                  <a:pt x="3927" y="39055"/>
                </a:lnTo>
                <a:lnTo>
                  <a:pt x="4204" y="38138"/>
                </a:lnTo>
                <a:lnTo>
                  <a:pt x="4403" y="37083"/>
                </a:lnTo>
                <a:lnTo>
                  <a:pt x="4482" y="35888"/>
                </a:lnTo>
                <a:lnTo>
                  <a:pt x="4403" y="34694"/>
                </a:lnTo>
                <a:lnTo>
                  <a:pt x="4204" y="33638"/>
                </a:lnTo>
                <a:lnTo>
                  <a:pt x="3927" y="32722"/>
                </a:lnTo>
                <a:lnTo>
                  <a:pt x="3570" y="31916"/>
                </a:lnTo>
                <a:lnTo>
                  <a:pt x="3173" y="31194"/>
                </a:lnTo>
                <a:lnTo>
                  <a:pt x="2697" y="30500"/>
                </a:lnTo>
                <a:lnTo>
                  <a:pt x="2221" y="29888"/>
                </a:lnTo>
                <a:lnTo>
                  <a:pt x="1745" y="29250"/>
                </a:lnTo>
                <a:lnTo>
                  <a:pt x="1309" y="28555"/>
                </a:lnTo>
                <a:lnTo>
                  <a:pt x="872" y="27805"/>
                </a:lnTo>
                <a:lnTo>
                  <a:pt x="515" y="27027"/>
                </a:lnTo>
                <a:lnTo>
                  <a:pt x="277" y="26111"/>
                </a:lnTo>
                <a:lnTo>
                  <a:pt x="39" y="25055"/>
                </a:lnTo>
                <a:lnTo>
                  <a:pt x="0" y="23861"/>
                </a:lnTo>
                <a:lnTo>
                  <a:pt x="39" y="22666"/>
                </a:lnTo>
                <a:lnTo>
                  <a:pt x="277" y="21611"/>
                </a:lnTo>
                <a:lnTo>
                  <a:pt x="515" y="20694"/>
                </a:lnTo>
                <a:lnTo>
                  <a:pt x="872" y="19888"/>
                </a:lnTo>
                <a:lnTo>
                  <a:pt x="1309" y="19166"/>
                </a:lnTo>
                <a:lnTo>
                  <a:pt x="1745" y="18472"/>
                </a:lnTo>
                <a:lnTo>
                  <a:pt x="2221" y="17805"/>
                </a:lnTo>
                <a:lnTo>
                  <a:pt x="2697" y="17166"/>
                </a:lnTo>
                <a:lnTo>
                  <a:pt x="3173" y="16500"/>
                </a:lnTo>
                <a:lnTo>
                  <a:pt x="3570" y="15777"/>
                </a:lnTo>
                <a:lnTo>
                  <a:pt x="3927" y="14944"/>
                </a:lnTo>
                <a:lnTo>
                  <a:pt x="4204" y="14027"/>
                </a:lnTo>
                <a:lnTo>
                  <a:pt x="4403" y="13027"/>
                </a:lnTo>
                <a:lnTo>
                  <a:pt x="4482" y="11777"/>
                </a:lnTo>
                <a:lnTo>
                  <a:pt x="4403" y="10611"/>
                </a:lnTo>
                <a:lnTo>
                  <a:pt x="4204" y="9555"/>
                </a:lnTo>
                <a:lnTo>
                  <a:pt x="3927" y="8694"/>
                </a:lnTo>
                <a:lnTo>
                  <a:pt x="3570" y="7888"/>
                </a:lnTo>
                <a:lnTo>
                  <a:pt x="3173" y="7166"/>
                </a:lnTo>
                <a:lnTo>
                  <a:pt x="2737" y="6472"/>
                </a:lnTo>
                <a:lnTo>
                  <a:pt x="2300" y="5861"/>
                </a:lnTo>
                <a:lnTo>
                  <a:pt x="1824" y="5194"/>
                </a:lnTo>
                <a:lnTo>
                  <a:pt x="1348" y="4555"/>
                </a:lnTo>
                <a:lnTo>
                  <a:pt x="952" y="3805"/>
                </a:lnTo>
                <a:lnTo>
                  <a:pt x="555" y="3055"/>
                </a:lnTo>
                <a:lnTo>
                  <a:pt x="317" y="2138"/>
                </a:lnTo>
                <a:lnTo>
                  <a:pt x="119" y="1166"/>
                </a:lnTo>
                <a:lnTo>
                  <a:pt x="0" y="0"/>
                </a:lnTo>
                <a:close/>
              </a:path>
            </a:pathLst>
          </a:custGeom>
          <a:solidFill>
            <a:schemeClr val="dk2"/>
          </a:solidFill>
          <a:ln>
            <a:noFill/>
          </a:ln>
        </p:spPr>
      </p:sp>
      <p:sp>
        <p:nvSpPr>
          <p:cNvPr id="118" name="Shape 118" title="left edge border"/>
          <p:cNvSpPr/>
          <p:nvPr/>
        </p:nvSpPr>
        <p:spPr>
          <a:xfrm>
            <a:off x="0" y="0"/>
            <a:ext cx="212598"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9" name="Shape 119"/>
          <p:cNvSpPr txBox="1">
            <a:spLocks noGrp="1"/>
          </p:cNvSpPr>
          <p:nvPr>
            <p:ph type="title"/>
          </p:nvPr>
        </p:nvSpPr>
        <p:spPr>
          <a:xfrm>
            <a:off x="6253412" y="342900"/>
            <a:ext cx="2319088" cy="897502"/>
          </a:xfrm>
          <a:prstGeom prst="rect">
            <a:avLst/>
          </a:prstGeom>
          <a:noFill/>
          <a:ln>
            <a:noFill/>
          </a:ln>
        </p:spPr>
        <p:txBody>
          <a:bodyPr spcFirstLastPara="1" wrap="square" lIns="68575" tIns="68575" rIns="68575" bIns="68575" anchor="b" anchorCtr="0"/>
          <a:lstStyle>
            <a:lvl1pPr marR="0" lvl="0" algn="l" rtl="0">
              <a:lnSpc>
                <a:spcPct val="100000"/>
              </a:lnSpc>
              <a:spcBef>
                <a:spcPts val="0"/>
              </a:spcBef>
              <a:spcAft>
                <a:spcPts val="0"/>
              </a:spcAft>
              <a:buClr>
                <a:schemeClr val="accent1"/>
              </a:buClr>
              <a:buSzPts val="1400"/>
              <a:buFont typeface="Cabin"/>
              <a:buNone/>
              <a:defRPr sz="1400" b="1" i="0" u="none" strike="noStrike" cap="none">
                <a:solidFill>
                  <a:schemeClr val="accent1"/>
                </a:solidFill>
                <a:latin typeface="Cabin"/>
                <a:ea typeface="Cabin"/>
                <a:cs typeface="Cabin"/>
                <a:sym typeface="Cab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0" name="Shape 120"/>
          <p:cNvSpPr txBox="1">
            <a:spLocks noGrp="1"/>
          </p:cNvSpPr>
          <p:nvPr>
            <p:ph type="body" idx="1"/>
          </p:nvPr>
        </p:nvSpPr>
        <p:spPr>
          <a:xfrm>
            <a:off x="6253412" y="1306002"/>
            <a:ext cx="2319088" cy="3123123"/>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900"/>
              </a:spcBef>
              <a:spcAft>
                <a:spcPts val="0"/>
              </a:spcAft>
              <a:buClr>
                <a:schemeClr val="dk2"/>
              </a:buClr>
              <a:buSzPts val="1200"/>
              <a:buFont typeface="Arial"/>
              <a:buNone/>
              <a:defRPr sz="1200" b="0" i="0" u="none" strike="noStrike" cap="none">
                <a:solidFill>
                  <a:schemeClr val="lt2"/>
                </a:solidFill>
                <a:latin typeface="Cabin"/>
                <a:ea typeface="Cabin"/>
                <a:cs typeface="Cabin"/>
                <a:sym typeface="Cabin"/>
              </a:defRPr>
            </a:lvl1pPr>
            <a:lvl2pPr marL="914400" marR="0" lvl="1" indent="-228600" algn="l" rtl="0">
              <a:lnSpc>
                <a:spcPct val="110000"/>
              </a:lnSpc>
              <a:spcBef>
                <a:spcPts val="500"/>
              </a:spcBef>
              <a:spcAft>
                <a:spcPts val="0"/>
              </a:spcAft>
              <a:buClr>
                <a:schemeClr val="dk2"/>
              </a:buClr>
              <a:buSzPts val="1100"/>
              <a:buFont typeface="Cabin"/>
              <a:buNone/>
              <a:defRPr sz="1100" b="0" i="0" u="none" strike="noStrike" cap="none">
                <a:solidFill>
                  <a:srgbClr val="595959"/>
                </a:solidFill>
                <a:latin typeface="Cabin"/>
                <a:ea typeface="Cabin"/>
                <a:cs typeface="Cabin"/>
                <a:sym typeface="Cabin"/>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rgbClr val="595959"/>
                </a:solidFill>
                <a:latin typeface="Cabin"/>
                <a:ea typeface="Cabin"/>
                <a:cs typeface="Cabin"/>
                <a:sym typeface="Cabin"/>
              </a:defRPr>
            </a:lvl3pPr>
            <a:lvl4pPr marL="1828800" marR="0" lvl="3"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4pPr>
            <a:lvl5pPr marL="2286000" marR="0" lvl="4"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5pPr>
            <a:lvl6pPr marL="2743200" marR="0" lvl="5"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6pPr>
            <a:lvl7pPr marL="3200400" marR="0" lvl="6"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7pPr>
            <a:lvl8pPr marL="3657600" marR="0" lvl="7" indent="-228600" algn="l" rtl="0">
              <a:lnSpc>
                <a:spcPct val="110000"/>
              </a:lnSpc>
              <a:spcBef>
                <a:spcPts val="500"/>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8pPr>
            <a:lvl9pPr marL="4114800" marR="0" lvl="8" indent="-228600" algn="l" rtl="0">
              <a:lnSpc>
                <a:spcPct val="110000"/>
              </a:lnSpc>
              <a:spcBef>
                <a:spcPts val="500"/>
              </a:spcBef>
              <a:spcAft>
                <a:spcPts val="0"/>
              </a:spcAft>
              <a:buClr>
                <a:schemeClr val="dk2"/>
              </a:buClr>
              <a:buSzPts val="800"/>
              <a:buFont typeface="Arial"/>
              <a:buNone/>
              <a:defRPr sz="800" b="0" i="0" u="none" strike="noStrike" cap="none">
                <a:solidFill>
                  <a:srgbClr val="595959"/>
                </a:solidFill>
                <a:latin typeface="Cabin"/>
                <a:ea typeface="Cabin"/>
                <a:cs typeface="Cabin"/>
                <a:sym typeface="Cabin"/>
              </a:defRPr>
            </a:lvl9pPr>
          </a:lstStyle>
          <a:p>
            <a:endParaRPr/>
          </a:p>
        </p:txBody>
      </p:sp>
      <p:sp>
        <p:nvSpPr>
          <p:cNvPr id="121" name="Shape 121"/>
          <p:cNvSpPr txBox="1">
            <a:spLocks noGrp="1"/>
          </p:cNvSpPr>
          <p:nvPr>
            <p:ph type="dt" idx="10"/>
          </p:nvPr>
        </p:nvSpPr>
        <p:spPr>
          <a:xfrm>
            <a:off x="574463" y="4781759"/>
            <a:ext cx="92434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22" name="Shape 122"/>
          <p:cNvSpPr txBox="1">
            <a:spLocks noGrp="1"/>
          </p:cNvSpPr>
          <p:nvPr>
            <p:ph type="ftr" idx="11"/>
          </p:nvPr>
        </p:nvSpPr>
        <p:spPr>
          <a:xfrm>
            <a:off x="1577716" y="4781759"/>
            <a:ext cx="2611633"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23" name="Shape 123"/>
          <p:cNvSpPr txBox="1">
            <a:spLocks noGrp="1"/>
          </p:cNvSpPr>
          <p:nvPr>
            <p:ph type="sldNum" idx="12"/>
          </p:nvPr>
        </p:nvSpPr>
        <p:spPr>
          <a:xfrm>
            <a:off x="4265676" y="4781759"/>
            <a:ext cx="925830"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38759" y="286789"/>
            <a:ext cx="7633742"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6" name="Shape 126"/>
          <p:cNvSpPr txBox="1">
            <a:spLocks noGrp="1"/>
          </p:cNvSpPr>
          <p:nvPr>
            <p:ph type="body" idx="1"/>
          </p:nvPr>
        </p:nvSpPr>
        <p:spPr>
          <a:xfrm rot="5400000">
            <a:off x="3408032" y="-754773"/>
            <a:ext cx="2695193" cy="7633742"/>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127" name="Shape 127"/>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28" name="Shape 128"/>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29" name="Shape 129"/>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6009139" y="1827392"/>
            <a:ext cx="4200303"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2" name="Shape 132"/>
          <p:cNvSpPr txBox="1">
            <a:spLocks noGrp="1"/>
          </p:cNvSpPr>
          <p:nvPr>
            <p:ph type="body" idx="1"/>
          </p:nvPr>
        </p:nvSpPr>
        <p:spPr>
          <a:xfrm rot="5400000">
            <a:off x="1990043" y="-760279"/>
            <a:ext cx="4200304" cy="6294439"/>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133" name="Shape 133"/>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34" name="Shape 134"/>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35" name="Shape 135"/>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595959"/>
                </a:solidFill>
                <a:latin typeface="Cabin"/>
                <a:ea typeface="Cabin"/>
                <a:cs typeface="Cabin"/>
                <a:sym typeface="Cabin"/>
              </a:defRPr>
            </a:lvl1pPr>
            <a:lvl2pPr marL="0" marR="0" lvl="1" indent="0" algn="r" rtl="0">
              <a:spcBef>
                <a:spcPts val="0"/>
              </a:spcBef>
              <a:buNone/>
              <a:defRPr sz="900">
                <a:solidFill>
                  <a:srgbClr val="595959"/>
                </a:solidFill>
                <a:latin typeface="Cabin"/>
                <a:ea typeface="Cabin"/>
                <a:cs typeface="Cabin"/>
                <a:sym typeface="Cabin"/>
              </a:defRPr>
            </a:lvl2pPr>
            <a:lvl3pPr marL="0" marR="0" lvl="2" indent="0" algn="r" rtl="0">
              <a:spcBef>
                <a:spcPts val="0"/>
              </a:spcBef>
              <a:buNone/>
              <a:defRPr sz="900">
                <a:solidFill>
                  <a:srgbClr val="595959"/>
                </a:solidFill>
                <a:latin typeface="Cabin"/>
                <a:ea typeface="Cabin"/>
                <a:cs typeface="Cabin"/>
                <a:sym typeface="Cabin"/>
              </a:defRPr>
            </a:lvl3pPr>
            <a:lvl4pPr marL="0" marR="0" lvl="3" indent="0" algn="r" rtl="0">
              <a:spcBef>
                <a:spcPts val="0"/>
              </a:spcBef>
              <a:buNone/>
              <a:defRPr sz="900">
                <a:solidFill>
                  <a:srgbClr val="595959"/>
                </a:solidFill>
                <a:latin typeface="Cabin"/>
                <a:ea typeface="Cabin"/>
                <a:cs typeface="Cabin"/>
                <a:sym typeface="Cabin"/>
              </a:defRPr>
            </a:lvl4pPr>
            <a:lvl5pPr marL="0" marR="0" lvl="4" indent="0" algn="r" rtl="0">
              <a:spcBef>
                <a:spcPts val="0"/>
              </a:spcBef>
              <a:buNone/>
              <a:defRPr sz="900">
                <a:solidFill>
                  <a:srgbClr val="595959"/>
                </a:solidFill>
                <a:latin typeface="Cabin"/>
                <a:ea typeface="Cabin"/>
                <a:cs typeface="Cabin"/>
                <a:sym typeface="Cabin"/>
              </a:defRPr>
            </a:lvl5pPr>
            <a:lvl6pPr marL="0" marR="0" lvl="5" indent="0" algn="r" rtl="0">
              <a:spcBef>
                <a:spcPts val="0"/>
              </a:spcBef>
              <a:buNone/>
              <a:defRPr sz="900">
                <a:solidFill>
                  <a:srgbClr val="595959"/>
                </a:solidFill>
                <a:latin typeface="Cabin"/>
                <a:ea typeface="Cabin"/>
                <a:cs typeface="Cabin"/>
                <a:sym typeface="Cabin"/>
              </a:defRPr>
            </a:lvl6pPr>
            <a:lvl7pPr marL="0" marR="0" lvl="6" indent="0" algn="r" rtl="0">
              <a:spcBef>
                <a:spcPts val="0"/>
              </a:spcBef>
              <a:buNone/>
              <a:defRPr sz="900">
                <a:solidFill>
                  <a:srgbClr val="595959"/>
                </a:solidFill>
                <a:latin typeface="Cabin"/>
                <a:ea typeface="Cabin"/>
                <a:cs typeface="Cabin"/>
                <a:sym typeface="Cabin"/>
              </a:defRPr>
            </a:lvl7pPr>
            <a:lvl8pPr marL="0" marR="0" lvl="7" indent="0" algn="r" rtl="0">
              <a:spcBef>
                <a:spcPts val="0"/>
              </a:spcBef>
              <a:buNone/>
              <a:defRPr sz="900">
                <a:solidFill>
                  <a:srgbClr val="595959"/>
                </a:solidFill>
                <a:latin typeface="Cabin"/>
                <a:ea typeface="Cabin"/>
                <a:cs typeface="Cabin"/>
                <a:sym typeface="Cabin"/>
              </a:defRPr>
            </a:lvl8pPr>
            <a:lvl9pPr marL="0" marR="0" lvl="8" indent="0" algn="r" rtl="0">
              <a:spcBef>
                <a:spcPts val="0"/>
              </a:spcBef>
              <a:buNone/>
              <a:defRPr sz="900">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a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38759" y="286789"/>
            <a:ext cx="7633742" cy="111909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938759" y="1714501"/>
            <a:ext cx="7633742" cy="2695193"/>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5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5pPr>
            <a:lvl6pPr marL="2743200" marR="0" lvl="5"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7pPr>
            <a:lvl8pPr marL="3657600" marR="0" lvl="7" indent="-298450" algn="l" rtl="0">
              <a:lnSpc>
                <a:spcPct val="110000"/>
              </a:lnSpc>
              <a:spcBef>
                <a:spcPts val="500"/>
              </a:spcBef>
              <a:spcAft>
                <a:spcPts val="0"/>
              </a:spcAft>
              <a:buClr>
                <a:schemeClr val="dk2"/>
              </a:buClr>
              <a:buSzPts val="1100"/>
              <a:buFont typeface="Cabin"/>
              <a:buChar char="–"/>
              <a:defRPr sz="1100" b="0" i="0" u="none" strike="noStrike" cap="none">
                <a:solidFill>
                  <a:srgbClr val="595959"/>
                </a:solidFill>
                <a:latin typeface="Cabin"/>
                <a:ea typeface="Cabin"/>
                <a:cs typeface="Cabin"/>
                <a:sym typeface="Cabin"/>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Cabin"/>
                <a:ea typeface="Cabin"/>
                <a:cs typeface="Cabin"/>
                <a:sym typeface="Cabin"/>
              </a:defRPr>
            </a:lvl9pPr>
          </a:lstStyle>
          <a:p>
            <a:endParaRPr/>
          </a:p>
        </p:txBody>
      </p:sp>
      <p:sp>
        <p:nvSpPr>
          <p:cNvPr id="53" name="Shape 53"/>
          <p:cNvSpPr txBox="1">
            <a:spLocks noGrp="1"/>
          </p:cNvSpPr>
          <p:nvPr>
            <p:ph type="dt" idx="10"/>
          </p:nvPr>
        </p:nvSpPr>
        <p:spPr>
          <a:xfrm>
            <a:off x="938759" y="4781759"/>
            <a:ext cx="1747292" cy="261347"/>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3028950" y="4781759"/>
            <a:ext cx="3086100" cy="259347"/>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595959"/>
                </a:solidFill>
                <a:latin typeface="Cabin"/>
                <a:ea typeface="Cabin"/>
                <a:cs typeface="Cabin"/>
                <a:sym typeface="Cabin"/>
              </a:defRPr>
            </a:lvl1pPr>
            <a:lvl2pPr marR="0" lvl="1" algn="l" rtl="0">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6457951" y="4781759"/>
            <a:ext cx="2114549" cy="25934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bin"/>
                <a:ea typeface="Cabin"/>
                <a:cs typeface="Cabin"/>
                <a:sym typeface="Cabin"/>
              </a:defRPr>
            </a:lvl1pPr>
            <a:lvl2pPr marL="0" marR="0" lvl="1" indent="0" algn="r" rtl="0">
              <a:spcBef>
                <a:spcPts val="0"/>
              </a:spcBef>
              <a:buNone/>
              <a:defRPr sz="900" b="0" i="0" u="none" strike="noStrike" cap="none">
                <a:solidFill>
                  <a:srgbClr val="595959"/>
                </a:solidFill>
                <a:latin typeface="Cabin"/>
                <a:ea typeface="Cabin"/>
                <a:cs typeface="Cabin"/>
                <a:sym typeface="Cabin"/>
              </a:defRPr>
            </a:lvl2pPr>
            <a:lvl3pPr marL="0" marR="0" lvl="2" indent="0" algn="r" rtl="0">
              <a:spcBef>
                <a:spcPts val="0"/>
              </a:spcBef>
              <a:buNone/>
              <a:defRPr sz="900" b="0" i="0" u="none" strike="noStrike" cap="none">
                <a:solidFill>
                  <a:srgbClr val="595959"/>
                </a:solidFill>
                <a:latin typeface="Cabin"/>
                <a:ea typeface="Cabin"/>
                <a:cs typeface="Cabin"/>
                <a:sym typeface="Cabin"/>
              </a:defRPr>
            </a:lvl3pPr>
            <a:lvl4pPr marL="0" marR="0" lvl="3" indent="0" algn="r" rtl="0">
              <a:spcBef>
                <a:spcPts val="0"/>
              </a:spcBef>
              <a:buNone/>
              <a:defRPr sz="900" b="0" i="0" u="none" strike="noStrike" cap="none">
                <a:solidFill>
                  <a:srgbClr val="595959"/>
                </a:solidFill>
                <a:latin typeface="Cabin"/>
                <a:ea typeface="Cabin"/>
                <a:cs typeface="Cabin"/>
                <a:sym typeface="Cabin"/>
              </a:defRPr>
            </a:lvl4pPr>
            <a:lvl5pPr marL="0" marR="0" lvl="4" indent="0" algn="r" rtl="0">
              <a:spcBef>
                <a:spcPts val="0"/>
              </a:spcBef>
              <a:buNone/>
              <a:defRPr sz="900" b="0" i="0" u="none" strike="noStrike" cap="none">
                <a:solidFill>
                  <a:srgbClr val="595959"/>
                </a:solidFill>
                <a:latin typeface="Cabin"/>
                <a:ea typeface="Cabin"/>
                <a:cs typeface="Cabin"/>
                <a:sym typeface="Cabin"/>
              </a:defRPr>
            </a:lvl5pPr>
            <a:lvl6pPr marL="0" marR="0" lvl="5" indent="0" algn="r" rtl="0">
              <a:spcBef>
                <a:spcPts val="0"/>
              </a:spcBef>
              <a:buNone/>
              <a:defRPr sz="900" b="0" i="0" u="none" strike="noStrike" cap="none">
                <a:solidFill>
                  <a:srgbClr val="595959"/>
                </a:solidFill>
                <a:latin typeface="Cabin"/>
                <a:ea typeface="Cabin"/>
                <a:cs typeface="Cabin"/>
                <a:sym typeface="Cabin"/>
              </a:defRPr>
            </a:lvl6pPr>
            <a:lvl7pPr marL="0" marR="0" lvl="6" indent="0" algn="r" rtl="0">
              <a:spcBef>
                <a:spcPts val="0"/>
              </a:spcBef>
              <a:buNone/>
              <a:defRPr sz="900" b="0" i="0" u="none" strike="noStrike" cap="none">
                <a:solidFill>
                  <a:srgbClr val="595959"/>
                </a:solidFill>
                <a:latin typeface="Cabin"/>
                <a:ea typeface="Cabin"/>
                <a:cs typeface="Cabin"/>
                <a:sym typeface="Cabin"/>
              </a:defRPr>
            </a:lvl7pPr>
            <a:lvl8pPr marL="0" marR="0" lvl="7" indent="0" algn="r" rtl="0">
              <a:spcBef>
                <a:spcPts val="0"/>
              </a:spcBef>
              <a:buNone/>
              <a:defRPr sz="900" b="0" i="0" u="none" strike="noStrike" cap="none">
                <a:solidFill>
                  <a:srgbClr val="595959"/>
                </a:solidFill>
                <a:latin typeface="Cabin"/>
                <a:ea typeface="Cabin"/>
                <a:cs typeface="Cabin"/>
                <a:sym typeface="Cabin"/>
              </a:defRPr>
            </a:lvl8pPr>
            <a:lvl9pPr marL="0" marR="0" lvl="8" indent="0" algn="r" rtl="0">
              <a:spcBef>
                <a:spcPts val="0"/>
              </a:spcBef>
              <a:buNone/>
              <a:defRPr sz="9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ar"/>
              <a:t>‹#›</a:t>
            </a:fld>
            <a:endParaRPr/>
          </a:p>
        </p:txBody>
      </p:sp>
      <p:sp>
        <p:nvSpPr>
          <p:cNvPr id="56" name="Shape 56" title="Left scallop edge"/>
          <p:cNvSpPr/>
          <p:nvPr/>
        </p:nvSpPr>
        <p:spPr>
          <a:xfrm>
            <a:off x="0" y="0"/>
            <a:ext cx="664369" cy="5143500"/>
          </a:xfrm>
          <a:custGeom>
            <a:avLst/>
            <a:gdLst/>
            <a:ahLst/>
            <a:cxnLst/>
            <a:rect l="0" t="0" r="0" b="0"/>
            <a:pathLst>
              <a:path w="120000" h="120000" extrusionOk="0">
                <a:moveTo>
                  <a:pt x="0" y="0"/>
                </a:moveTo>
                <a:lnTo>
                  <a:pt x="96129" y="0"/>
                </a:lnTo>
                <a:lnTo>
                  <a:pt x="96344" y="1194"/>
                </a:lnTo>
                <a:lnTo>
                  <a:pt x="97419" y="2250"/>
                </a:lnTo>
                <a:lnTo>
                  <a:pt x="98924" y="3166"/>
                </a:lnTo>
                <a:lnTo>
                  <a:pt x="100860" y="3972"/>
                </a:lnTo>
                <a:lnTo>
                  <a:pt x="103010" y="4694"/>
                </a:lnTo>
                <a:lnTo>
                  <a:pt x="105591" y="5333"/>
                </a:lnTo>
                <a:lnTo>
                  <a:pt x="108172" y="6000"/>
                </a:lnTo>
                <a:lnTo>
                  <a:pt x="110752" y="6666"/>
                </a:lnTo>
                <a:lnTo>
                  <a:pt x="112903" y="7305"/>
                </a:lnTo>
                <a:lnTo>
                  <a:pt x="115053" y="8027"/>
                </a:lnTo>
                <a:lnTo>
                  <a:pt x="117204" y="8833"/>
                </a:lnTo>
                <a:lnTo>
                  <a:pt x="118709" y="9750"/>
                </a:lnTo>
                <a:lnTo>
                  <a:pt x="119569" y="10805"/>
                </a:lnTo>
                <a:lnTo>
                  <a:pt x="120000" y="12000"/>
                </a:lnTo>
                <a:lnTo>
                  <a:pt x="119569" y="13194"/>
                </a:lnTo>
                <a:lnTo>
                  <a:pt x="118709" y="14250"/>
                </a:lnTo>
                <a:lnTo>
                  <a:pt x="117204" y="15166"/>
                </a:lnTo>
                <a:lnTo>
                  <a:pt x="115053" y="15972"/>
                </a:lnTo>
                <a:lnTo>
                  <a:pt x="112903" y="16694"/>
                </a:lnTo>
                <a:lnTo>
                  <a:pt x="110752" y="17333"/>
                </a:lnTo>
                <a:lnTo>
                  <a:pt x="108172" y="18000"/>
                </a:lnTo>
                <a:lnTo>
                  <a:pt x="105591" y="18666"/>
                </a:lnTo>
                <a:lnTo>
                  <a:pt x="103010" y="19305"/>
                </a:lnTo>
                <a:lnTo>
                  <a:pt x="100860" y="20027"/>
                </a:lnTo>
                <a:lnTo>
                  <a:pt x="98924" y="20833"/>
                </a:lnTo>
                <a:lnTo>
                  <a:pt x="97419" y="21750"/>
                </a:lnTo>
                <a:lnTo>
                  <a:pt x="96344" y="22805"/>
                </a:lnTo>
                <a:lnTo>
                  <a:pt x="96129" y="24000"/>
                </a:lnTo>
                <a:lnTo>
                  <a:pt x="96344" y="25194"/>
                </a:lnTo>
                <a:lnTo>
                  <a:pt x="97419" y="26250"/>
                </a:lnTo>
                <a:lnTo>
                  <a:pt x="98924" y="27166"/>
                </a:lnTo>
                <a:lnTo>
                  <a:pt x="100860" y="27972"/>
                </a:lnTo>
                <a:lnTo>
                  <a:pt x="103010" y="28694"/>
                </a:lnTo>
                <a:lnTo>
                  <a:pt x="105591" y="29333"/>
                </a:lnTo>
                <a:lnTo>
                  <a:pt x="108172" y="30000"/>
                </a:lnTo>
                <a:lnTo>
                  <a:pt x="110752" y="30666"/>
                </a:lnTo>
                <a:lnTo>
                  <a:pt x="112903" y="31305"/>
                </a:lnTo>
                <a:lnTo>
                  <a:pt x="115053" y="32027"/>
                </a:lnTo>
                <a:lnTo>
                  <a:pt x="117204" y="32833"/>
                </a:lnTo>
                <a:lnTo>
                  <a:pt x="118709" y="33750"/>
                </a:lnTo>
                <a:lnTo>
                  <a:pt x="119569" y="34805"/>
                </a:lnTo>
                <a:lnTo>
                  <a:pt x="120000" y="36000"/>
                </a:lnTo>
                <a:lnTo>
                  <a:pt x="119569" y="37194"/>
                </a:lnTo>
                <a:lnTo>
                  <a:pt x="118709" y="38250"/>
                </a:lnTo>
                <a:lnTo>
                  <a:pt x="117204" y="39166"/>
                </a:lnTo>
                <a:lnTo>
                  <a:pt x="115053" y="39972"/>
                </a:lnTo>
                <a:lnTo>
                  <a:pt x="112903" y="40694"/>
                </a:lnTo>
                <a:lnTo>
                  <a:pt x="110752" y="41333"/>
                </a:lnTo>
                <a:lnTo>
                  <a:pt x="108172" y="42000"/>
                </a:lnTo>
                <a:lnTo>
                  <a:pt x="105591" y="42666"/>
                </a:lnTo>
                <a:lnTo>
                  <a:pt x="103010" y="43305"/>
                </a:lnTo>
                <a:lnTo>
                  <a:pt x="100860" y="44027"/>
                </a:lnTo>
                <a:lnTo>
                  <a:pt x="98924" y="44833"/>
                </a:lnTo>
                <a:lnTo>
                  <a:pt x="97419" y="45750"/>
                </a:lnTo>
                <a:lnTo>
                  <a:pt x="96344" y="46805"/>
                </a:lnTo>
                <a:lnTo>
                  <a:pt x="96129" y="48000"/>
                </a:lnTo>
                <a:lnTo>
                  <a:pt x="96344" y="49194"/>
                </a:lnTo>
                <a:lnTo>
                  <a:pt x="97419" y="50250"/>
                </a:lnTo>
                <a:lnTo>
                  <a:pt x="98924" y="51166"/>
                </a:lnTo>
                <a:lnTo>
                  <a:pt x="100860" y="51972"/>
                </a:lnTo>
                <a:lnTo>
                  <a:pt x="103010" y="52694"/>
                </a:lnTo>
                <a:lnTo>
                  <a:pt x="105591" y="53333"/>
                </a:lnTo>
                <a:lnTo>
                  <a:pt x="108172" y="54000"/>
                </a:lnTo>
                <a:lnTo>
                  <a:pt x="110752" y="54666"/>
                </a:lnTo>
                <a:lnTo>
                  <a:pt x="112903" y="55305"/>
                </a:lnTo>
                <a:lnTo>
                  <a:pt x="115053" y="56027"/>
                </a:lnTo>
                <a:lnTo>
                  <a:pt x="117204" y="56833"/>
                </a:lnTo>
                <a:lnTo>
                  <a:pt x="118709" y="57750"/>
                </a:lnTo>
                <a:lnTo>
                  <a:pt x="119569" y="58805"/>
                </a:lnTo>
                <a:lnTo>
                  <a:pt x="120000" y="59972"/>
                </a:lnTo>
                <a:lnTo>
                  <a:pt x="119569" y="61194"/>
                </a:lnTo>
                <a:lnTo>
                  <a:pt x="118709" y="62250"/>
                </a:lnTo>
                <a:lnTo>
                  <a:pt x="117204" y="63166"/>
                </a:lnTo>
                <a:lnTo>
                  <a:pt x="115053" y="63972"/>
                </a:lnTo>
                <a:lnTo>
                  <a:pt x="112903" y="64694"/>
                </a:lnTo>
                <a:lnTo>
                  <a:pt x="110752" y="65333"/>
                </a:lnTo>
                <a:lnTo>
                  <a:pt x="108172" y="66000"/>
                </a:lnTo>
                <a:lnTo>
                  <a:pt x="105591" y="66666"/>
                </a:lnTo>
                <a:lnTo>
                  <a:pt x="103010" y="67305"/>
                </a:lnTo>
                <a:lnTo>
                  <a:pt x="100860" y="68027"/>
                </a:lnTo>
                <a:lnTo>
                  <a:pt x="98924" y="68833"/>
                </a:lnTo>
                <a:lnTo>
                  <a:pt x="97419" y="69750"/>
                </a:lnTo>
                <a:lnTo>
                  <a:pt x="96344" y="70805"/>
                </a:lnTo>
                <a:lnTo>
                  <a:pt x="96129" y="72000"/>
                </a:lnTo>
                <a:lnTo>
                  <a:pt x="96344" y="73194"/>
                </a:lnTo>
                <a:lnTo>
                  <a:pt x="97419" y="74250"/>
                </a:lnTo>
                <a:lnTo>
                  <a:pt x="98924" y="75166"/>
                </a:lnTo>
                <a:lnTo>
                  <a:pt x="100860" y="75972"/>
                </a:lnTo>
                <a:lnTo>
                  <a:pt x="103010" y="76694"/>
                </a:lnTo>
                <a:lnTo>
                  <a:pt x="105591" y="77333"/>
                </a:lnTo>
                <a:lnTo>
                  <a:pt x="110752" y="78666"/>
                </a:lnTo>
                <a:lnTo>
                  <a:pt x="112903" y="79305"/>
                </a:lnTo>
                <a:lnTo>
                  <a:pt x="115053" y="80027"/>
                </a:lnTo>
                <a:lnTo>
                  <a:pt x="117204" y="80833"/>
                </a:lnTo>
                <a:lnTo>
                  <a:pt x="118709" y="81750"/>
                </a:lnTo>
                <a:lnTo>
                  <a:pt x="119569" y="82805"/>
                </a:lnTo>
                <a:lnTo>
                  <a:pt x="120000" y="84000"/>
                </a:lnTo>
                <a:lnTo>
                  <a:pt x="119569" y="85194"/>
                </a:lnTo>
                <a:lnTo>
                  <a:pt x="118709" y="86250"/>
                </a:lnTo>
                <a:lnTo>
                  <a:pt x="117204" y="87166"/>
                </a:lnTo>
                <a:lnTo>
                  <a:pt x="115053" y="87972"/>
                </a:lnTo>
                <a:lnTo>
                  <a:pt x="112903" y="88694"/>
                </a:lnTo>
                <a:lnTo>
                  <a:pt x="110752" y="89333"/>
                </a:lnTo>
                <a:lnTo>
                  <a:pt x="108172" y="90000"/>
                </a:lnTo>
                <a:lnTo>
                  <a:pt x="105591" y="90666"/>
                </a:lnTo>
                <a:lnTo>
                  <a:pt x="103010" y="91305"/>
                </a:lnTo>
                <a:lnTo>
                  <a:pt x="100860" y="92027"/>
                </a:lnTo>
                <a:lnTo>
                  <a:pt x="98924" y="92833"/>
                </a:lnTo>
                <a:lnTo>
                  <a:pt x="97419" y="93750"/>
                </a:lnTo>
                <a:lnTo>
                  <a:pt x="96344" y="94805"/>
                </a:lnTo>
                <a:lnTo>
                  <a:pt x="96129" y="96000"/>
                </a:lnTo>
                <a:lnTo>
                  <a:pt x="96344" y="97194"/>
                </a:lnTo>
                <a:lnTo>
                  <a:pt x="97419" y="98250"/>
                </a:lnTo>
                <a:lnTo>
                  <a:pt x="98924" y="99166"/>
                </a:lnTo>
                <a:lnTo>
                  <a:pt x="100860" y="99972"/>
                </a:lnTo>
                <a:lnTo>
                  <a:pt x="103010" y="100694"/>
                </a:lnTo>
                <a:lnTo>
                  <a:pt x="105591" y="101333"/>
                </a:lnTo>
                <a:lnTo>
                  <a:pt x="108172" y="102000"/>
                </a:lnTo>
                <a:lnTo>
                  <a:pt x="110752" y="102666"/>
                </a:lnTo>
                <a:lnTo>
                  <a:pt x="112903" y="103305"/>
                </a:lnTo>
                <a:lnTo>
                  <a:pt x="115053" y="104027"/>
                </a:lnTo>
                <a:lnTo>
                  <a:pt x="117204" y="104833"/>
                </a:lnTo>
                <a:lnTo>
                  <a:pt x="118709" y="105750"/>
                </a:lnTo>
                <a:lnTo>
                  <a:pt x="119569" y="106805"/>
                </a:lnTo>
                <a:lnTo>
                  <a:pt x="120000" y="108000"/>
                </a:lnTo>
                <a:lnTo>
                  <a:pt x="119569" y="109194"/>
                </a:lnTo>
                <a:lnTo>
                  <a:pt x="118709" y="110250"/>
                </a:lnTo>
                <a:lnTo>
                  <a:pt x="117204" y="111166"/>
                </a:lnTo>
                <a:lnTo>
                  <a:pt x="115053" y="111972"/>
                </a:lnTo>
                <a:lnTo>
                  <a:pt x="112903" y="112694"/>
                </a:lnTo>
                <a:lnTo>
                  <a:pt x="110752" y="113333"/>
                </a:lnTo>
                <a:lnTo>
                  <a:pt x="108172" y="114000"/>
                </a:lnTo>
                <a:lnTo>
                  <a:pt x="105591" y="114666"/>
                </a:lnTo>
                <a:lnTo>
                  <a:pt x="103010" y="115305"/>
                </a:lnTo>
                <a:lnTo>
                  <a:pt x="100860" y="116027"/>
                </a:lnTo>
                <a:lnTo>
                  <a:pt x="98924" y="116833"/>
                </a:lnTo>
                <a:lnTo>
                  <a:pt x="97419" y="117750"/>
                </a:lnTo>
                <a:lnTo>
                  <a:pt x="96344" y="118805"/>
                </a:lnTo>
                <a:lnTo>
                  <a:pt x="96129" y="120000"/>
                </a:lnTo>
                <a:lnTo>
                  <a:pt x="0" y="120000"/>
                </a:lnTo>
                <a:lnTo>
                  <a:pt x="0" y="0"/>
                </a:lnTo>
                <a:close/>
              </a:path>
            </a:pathLst>
          </a:custGeom>
          <a:solidFill>
            <a:schemeClr val="dk2"/>
          </a:solidFill>
          <a:ln>
            <a:noFill/>
          </a:ln>
        </p:spPr>
      </p:sp>
      <p:sp>
        <p:nvSpPr>
          <p:cNvPr id="57" name="Shape 57" title="right edge border"/>
          <p:cNvSpPr/>
          <p:nvPr/>
        </p:nvSpPr>
        <p:spPr>
          <a:xfrm>
            <a:off x="8931402" y="0"/>
            <a:ext cx="212598"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hyperlink" Target="http://www.dynamed.com/topics/dmp~AN~T114074/Colorectal-cancer-screening?preview=false#Fecal-occult-blood-testing--FOB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ncer.gov/Common/PopUps/popDefinition.aspx?id=CDR0000045108&amp;version=Patient&amp;language=English" TargetMode="External"/><Relationship Id="rId4" Type="http://schemas.openxmlformats.org/officeDocument/2006/relationships/hyperlink" Target="https://www.cancer.gov/Common/PopUps/popDefinition.aspx?id=CDR0000759141&amp;version=Patient&amp;language=English" TargetMode="External"/><Relationship Id="rId5" Type="http://schemas.openxmlformats.org/officeDocument/2006/relationships/hyperlink" Target="https://www.cancer.gov/Common/PopUps/popDefinition.aspx?id=CDR0000044918&amp;version=Patient&amp;language=English" TargetMode="External"/><Relationship Id="rId6"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file/d/133KLiytc5puFp6ryOxHfe736nrEea1hU/view" TargetMode="External"/><Relationship Id="rId4" Type="http://schemas.openxmlformats.org/officeDocument/2006/relationships/image" Target="../media/image15.jpg"/><Relationship Id="rId5" Type="http://schemas.openxmlformats.org/officeDocument/2006/relationships/hyperlink" Target="https://drive.google.com/file/d/1ZvikyKDaxL5URaIzV3Rn8DcHKWm3pYY3/view" TargetMode="External"/><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dynamed.com/topics/dmp~AN~T113802/Prostate-cancer-screening?preview=false#Shared-decision-making" TargetMode="External"/><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dynamed.com/topics/dmp~AN~T113802/Prostate-cancer-screening?preview=false#Mortality-and-survival" TargetMode="External"/><Relationship Id="rId4" Type="http://schemas.openxmlformats.org/officeDocument/2006/relationships/image" Target="../media/image21.png"/><Relationship Id="rId1" Type="http://schemas.openxmlformats.org/officeDocument/2006/relationships/slideLayout" Target="../slideLayouts/slideLayout1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2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2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2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3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subTitle" idx="1"/>
          </p:nvPr>
        </p:nvSpPr>
        <p:spPr>
          <a:xfrm>
            <a:off x="1661283" y="4386426"/>
            <a:ext cx="6034030" cy="55670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2"/>
              </a:buClr>
              <a:buSzPts val="1500"/>
              <a:buFont typeface="Arial"/>
              <a:buNone/>
            </a:pPr>
            <a:r>
              <a:rPr lang="ar" sz="1500" b="1" i="0" u="none" strike="noStrike" cap="none">
                <a:solidFill>
                  <a:srgbClr val="C00000"/>
                </a:solidFill>
                <a:latin typeface="Cabin"/>
                <a:ea typeface="Cabin"/>
                <a:cs typeface="Cabin"/>
                <a:sym typeface="Cabin"/>
              </a:rPr>
              <a:t>LOLOWAH ALGHUSON, MAYAR ALSAGER, NOUF ALR</a:t>
            </a:r>
            <a:r>
              <a:rPr lang="ar">
                <a:solidFill>
                  <a:srgbClr val="C00000"/>
                </a:solidFill>
              </a:rPr>
              <a:t>U</a:t>
            </a:r>
            <a:r>
              <a:rPr lang="ar" sz="1500" b="1" i="0" u="none" strike="noStrike" cap="none">
                <a:solidFill>
                  <a:srgbClr val="C00000"/>
                </a:solidFill>
                <a:latin typeface="Cabin"/>
                <a:ea typeface="Cabin"/>
                <a:cs typeface="Cabin"/>
                <a:sym typeface="Cabin"/>
              </a:rPr>
              <a:t>SH</a:t>
            </a:r>
            <a:r>
              <a:rPr lang="ar">
                <a:solidFill>
                  <a:srgbClr val="C00000"/>
                </a:solidFill>
              </a:rPr>
              <a:t>AI</a:t>
            </a:r>
            <a:r>
              <a:rPr lang="ar" sz="1500" b="1" i="0" u="none" strike="noStrike" cap="none">
                <a:solidFill>
                  <a:srgbClr val="C00000"/>
                </a:solidFill>
                <a:latin typeface="Cabin"/>
                <a:ea typeface="Cabin"/>
                <a:cs typeface="Cabin"/>
                <a:sym typeface="Cabin"/>
              </a:rPr>
              <a:t>D AND NADA ALKHASHLAN</a:t>
            </a:r>
            <a:endParaRPr sz="1500" b="1" i="0" u="none" strike="noStrike" cap="none">
              <a:solidFill>
                <a:srgbClr val="C00000"/>
              </a:solidFill>
              <a:latin typeface="Cabin"/>
              <a:ea typeface="Cabin"/>
              <a:cs typeface="Cabin"/>
              <a:sym typeface="Cabin"/>
            </a:endParaRPr>
          </a:p>
        </p:txBody>
      </p:sp>
      <p:sp>
        <p:nvSpPr>
          <p:cNvPr id="141" name="Shape 141"/>
          <p:cNvSpPr txBox="1">
            <a:spLocks noGrp="1"/>
          </p:cNvSpPr>
          <p:nvPr>
            <p:ph type="ctrTitle"/>
          </p:nvPr>
        </p:nvSpPr>
        <p:spPr>
          <a:xfrm>
            <a:off x="808891" y="330575"/>
            <a:ext cx="7738800" cy="32961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accent1"/>
              </a:buClr>
              <a:buSzPts val="4100"/>
              <a:buFont typeface="Impact"/>
              <a:buNone/>
            </a:pPr>
            <a:r>
              <a:rPr lang="ar" sz="5000"/>
              <a:t>SCREENING</a:t>
            </a:r>
            <a:r>
              <a:rPr lang="ar" sz="5000" b="0" i="0" u="none" strike="noStrike" cap="none">
                <a:solidFill>
                  <a:schemeClr val="accent1"/>
                </a:solidFill>
                <a:latin typeface="Impact"/>
                <a:ea typeface="Impact"/>
                <a:cs typeface="Impact"/>
                <a:sym typeface="Impact"/>
              </a:rPr>
              <a:t> </a:t>
            </a:r>
            <a:br>
              <a:rPr lang="ar" sz="5000" b="0" i="0" u="none" strike="noStrike" cap="none">
                <a:solidFill>
                  <a:schemeClr val="accent1"/>
                </a:solidFill>
                <a:latin typeface="Impact"/>
                <a:ea typeface="Impact"/>
                <a:cs typeface="Impact"/>
                <a:sym typeface="Impact"/>
              </a:rPr>
            </a:br>
            <a:r>
              <a:rPr lang="ar" sz="5000"/>
              <a:t>&amp; </a:t>
            </a:r>
            <a:br>
              <a:rPr lang="ar" sz="5000"/>
            </a:br>
            <a:r>
              <a:rPr lang="ar" sz="5000"/>
              <a:t>PREVENTION</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2620736" y="-551089"/>
            <a:ext cx="3902528" cy="3848878"/>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2"/>
              </a:buClr>
              <a:buSzPts val="5400"/>
              <a:buFont typeface="Impact"/>
              <a:buNone/>
            </a:pPr>
            <a:r>
              <a:rPr lang="ar" sz="5400" b="0" i="0" u="none" strike="noStrike" cap="none">
                <a:solidFill>
                  <a:schemeClr val="dk2"/>
                </a:solidFill>
                <a:latin typeface="Impact"/>
                <a:ea typeface="Impact"/>
                <a:cs typeface="Impact"/>
                <a:sym typeface="Impact"/>
              </a:rPr>
              <a:t>WHEN TO SCREEN?</a:t>
            </a:r>
            <a:endParaRPr sz="3800" b="0" i="0" u="none" strike="noStrike" cap="none">
              <a:solidFill>
                <a:schemeClr val="dk2"/>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938759" y="286789"/>
            <a:ext cx="7633742" cy="111909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800" b="0" i="0" u="none" strike="noStrike" cap="none">
                <a:solidFill>
                  <a:schemeClr val="dk2"/>
                </a:solidFill>
                <a:latin typeface="Impact"/>
                <a:ea typeface="Impact"/>
                <a:cs typeface="Impact"/>
                <a:sym typeface="Impact"/>
              </a:rPr>
              <a:t>WILSON-JUNGNER CRITERIA:</a:t>
            </a:r>
            <a:endParaRPr sz="1100"/>
          </a:p>
        </p:txBody>
      </p:sp>
      <p:sp>
        <p:nvSpPr>
          <p:cNvPr id="201" name="Shape 201"/>
          <p:cNvSpPr txBox="1">
            <a:spLocks noGrp="1"/>
          </p:cNvSpPr>
          <p:nvPr>
            <p:ph type="body" idx="1"/>
          </p:nvPr>
        </p:nvSpPr>
        <p:spPr>
          <a:xfrm>
            <a:off x="613575" y="1224150"/>
            <a:ext cx="8301900" cy="3010800"/>
          </a:xfrm>
          <a:prstGeom prst="rect">
            <a:avLst/>
          </a:prstGeom>
          <a:noFill/>
          <a:ln>
            <a:noFill/>
          </a:ln>
        </p:spPr>
        <p:txBody>
          <a:bodyPr spcFirstLastPara="1" wrap="square" lIns="68575" tIns="34275" rIns="68575" bIns="34275" anchor="t" anchorCtr="0">
            <a:noAutofit/>
          </a:bodyPr>
          <a:lstStyle/>
          <a:p>
            <a:pPr marL="177800" marR="0" lvl="0" indent="-177800" algn="l" rtl="0">
              <a:lnSpc>
                <a:spcPct val="90000"/>
              </a:lnSpc>
              <a:spcBef>
                <a:spcPts val="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The condition being screened for is an </a:t>
            </a:r>
            <a:r>
              <a:rPr lang="ar" sz="2200" b="0" i="0" u="none" strike="noStrike" cap="none">
                <a:solidFill>
                  <a:srgbClr val="C00000"/>
                </a:solidFill>
                <a:latin typeface="Cabin"/>
                <a:ea typeface="Cabin"/>
                <a:cs typeface="Cabin"/>
                <a:sym typeface="Cabin"/>
              </a:rPr>
              <a:t>important health problem</a:t>
            </a:r>
            <a:endParaRPr sz="1100"/>
          </a:p>
          <a:p>
            <a:pPr marL="177800" marR="0" lvl="0" indent="-177800" algn="l" rtl="0">
              <a:lnSpc>
                <a:spcPct val="90000"/>
              </a:lnSpc>
              <a:spcBef>
                <a:spcPts val="50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Natural history of the condition is well understood</a:t>
            </a:r>
            <a:endParaRPr sz="1100"/>
          </a:p>
          <a:p>
            <a:pPr marL="177800" marR="0" lvl="0" indent="-177800" algn="l" rtl="0">
              <a:lnSpc>
                <a:spcPct val="90000"/>
              </a:lnSpc>
              <a:spcBef>
                <a:spcPts val="50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 There is a </a:t>
            </a:r>
            <a:r>
              <a:rPr lang="ar" sz="2200" b="0" i="0" u="none" strike="noStrike" cap="none">
                <a:solidFill>
                  <a:srgbClr val="C00000"/>
                </a:solidFill>
                <a:latin typeface="Cabin"/>
                <a:ea typeface="Cabin"/>
                <a:cs typeface="Cabin"/>
                <a:sym typeface="Cabin"/>
              </a:rPr>
              <a:t>detectable</a:t>
            </a:r>
            <a:r>
              <a:rPr lang="ar" sz="2200"/>
              <a:t> early s</a:t>
            </a:r>
            <a:r>
              <a:rPr lang="ar" sz="2200" b="0" i="0" u="none" strike="noStrike" cap="none">
                <a:solidFill>
                  <a:srgbClr val="595959"/>
                </a:solidFill>
                <a:latin typeface="Cabin"/>
                <a:ea typeface="Cabin"/>
                <a:cs typeface="Cabin"/>
                <a:sym typeface="Cabin"/>
              </a:rPr>
              <a:t>tage</a:t>
            </a:r>
            <a:endParaRPr sz="1100"/>
          </a:p>
          <a:p>
            <a:pPr marL="177800" marR="0" lvl="0" indent="-177800" algn="l" rtl="0">
              <a:lnSpc>
                <a:spcPct val="90000"/>
              </a:lnSpc>
              <a:spcBef>
                <a:spcPts val="50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 Treatment at early stage is of more benefit than at late stage</a:t>
            </a:r>
            <a:endParaRPr sz="1100"/>
          </a:p>
          <a:p>
            <a:pPr marL="177800" marR="0" lvl="0" indent="-177800" algn="l" rtl="0">
              <a:lnSpc>
                <a:spcPct val="90000"/>
              </a:lnSpc>
              <a:spcBef>
                <a:spcPts val="50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 </a:t>
            </a:r>
            <a:r>
              <a:rPr lang="ar" sz="2200" b="0" i="0" u="none" strike="noStrike" cap="none">
                <a:solidFill>
                  <a:srgbClr val="C00000"/>
                </a:solidFill>
                <a:latin typeface="Cabin"/>
                <a:ea typeface="Cabin"/>
                <a:cs typeface="Cabin"/>
                <a:sym typeface="Cabin"/>
              </a:rPr>
              <a:t>There is a suitable test </a:t>
            </a:r>
            <a:r>
              <a:rPr lang="ar" sz="2200" b="0" i="0" u="none" strike="noStrike" cap="none">
                <a:solidFill>
                  <a:srgbClr val="595959"/>
                </a:solidFill>
                <a:latin typeface="Cabin"/>
                <a:ea typeface="Cabin"/>
                <a:cs typeface="Cabin"/>
                <a:sym typeface="Cabin"/>
              </a:rPr>
              <a:t>to detect early stage disease</a:t>
            </a:r>
            <a:endParaRPr sz="1100"/>
          </a:p>
          <a:p>
            <a:pPr marL="177800" marR="0" lvl="0" indent="-177800" algn="l" rtl="0">
              <a:lnSpc>
                <a:spcPct val="90000"/>
              </a:lnSpc>
              <a:spcBef>
                <a:spcPts val="500"/>
              </a:spcBef>
              <a:spcAft>
                <a:spcPts val="0"/>
              </a:spcAft>
              <a:buClr>
                <a:schemeClr val="dk2"/>
              </a:buClr>
              <a:buSzPts val="2200"/>
              <a:buFont typeface="Arial"/>
              <a:buChar char="•"/>
            </a:pPr>
            <a:r>
              <a:rPr lang="ar" sz="2200" b="0" i="0" u="none" strike="noStrike" cap="none">
                <a:solidFill>
                  <a:srgbClr val="595959"/>
                </a:solidFill>
                <a:latin typeface="Cabin"/>
                <a:ea typeface="Cabin"/>
                <a:cs typeface="Cabin"/>
                <a:sym typeface="Cabin"/>
              </a:rPr>
              <a:t> The </a:t>
            </a:r>
            <a:r>
              <a:rPr lang="ar" sz="2200" b="0" i="0" u="none" strike="noStrike" cap="none">
                <a:solidFill>
                  <a:srgbClr val="C00000"/>
                </a:solidFill>
                <a:latin typeface="Cabin"/>
                <a:ea typeface="Cabin"/>
                <a:cs typeface="Cabin"/>
                <a:sym typeface="Cabin"/>
              </a:rPr>
              <a:t>test is acceptable </a:t>
            </a:r>
            <a:r>
              <a:rPr lang="ar" sz="2200" b="0" i="0" u="none" strike="noStrike" cap="none">
                <a:solidFill>
                  <a:srgbClr val="595959"/>
                </a:solidFill>
                <a:latin typeface="Cabin"/>
                <a:ea typeface="Cabin"/>
                <a:cs typeface="Cabin"/>
                <a:sym typeface="Cabin"/>
              </a:rPr>
              <a:t>to the target</a:t>
            </a:r>
            <a:r>
              <a:rPr lang="ar" sz="1100"/>
              <a:t> </a:t>
            </a:r>
            <a:r>
              <a:rPr lang="ar" sz="2200" b="0" i="0" u="none" strike="noStrike" cap="none">
                <a:solidFill>
                  <a:srgbClr val="595959"/>
                </a:solidFill>
                <a:latin typeface="Cabin"/>
                <a:ea typeface="Cabin"/>
                <a:cs typeface="Cabin"/>
                <a:sym typeface="Cabin"/>
              </a:rPr>
              <a:t>population</a:t>
            </a:r>
            <a:endParaRPr sz="1100"/>
          </a:p>
          <a:p>
            <a:pPr marL="177800" marR="0" lvl="0" indent="-38100" algn="l" rtl="0">
              <a:lnSpc>
                <a:spcPct val="90000"/>
              </a:lnSpc>
              <a:spcBef>
                <a:spcPts val="500"/>
              </a:spcBef>
              <a:spcAft>
                <a:spcPts val="0"/>
              </a:spcAft>
              <a:buClr>
                <a:schemeClr val="dk2"/>
              </a:buClr>
              <a:buSzPts val="2200"/>
              <a:buFont typeface="Arial"/>
              <a:buNone/>
            </a:pPr>
            <a:endParaRPr sz="2200" b="0" i="0" u="none" strike="noStrike" cap="none">
              <a:solidFill>
                <a:srgbClr val="595959"/>
              </a:solidFill>
              <a:latin typeface="Cabin"/>
              <a:ea typeface="Cabin"/>
              <a:cs typeface="Cabin"/>
              <a:sym typeface="Cabin"/>
            </a:endParaRPr>
          </a:p>
        </p:txBody>
      </p:sp>
      <p:pic>
        <p:nvPicPr>
          <p:cNvPr id="202" name="Shape 202" descr="Related image"/>
          <p:cNvPicPr preferRelativeResize="0"/>
          <p:nvPr/>
        </p:nvPicPr>
        <p:blipFill rotWithShape="1">
          <a:blip r:embed="rId3">
            <a:alphaModFix/>
          </a:blip>
          <a:srcRect/>
          <a:stretch/>
        </p:blipFill>
        <p:spPr>
          <a:xfrm>
            <a:off x="6343650" y="3591878"/>
            <a:ext cx="2571749" cy="15001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938759" y="421145"/>
            <a:ext cx="7633742" cy="111909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800" b="0" i="0" u="none" strike="noStrike" cap="none">
                <a:solidFill>
                  <a:schemeClr val="dk2"/>
                </a:solidFill>
                <a:latin typeface="Impact"/>
                <a:ea typeface="Impact"/>
                <a:cs typeface="Impact"/>
                <a:sym typeface="Impact"/>
              </a:rPr>
              <a:t>WILSON-JUNGNER CRITERIA: (CONT)</a:t>
            </a:r>
            <a:endParaRPr sz="1100"/>
          </a:p>
        </p:txBody>
      </p:sp>
      <p:sp>
        <p:nvSpPr>
          <p:cNvPr id="208" name="Shape 208"/>
          <p:cNvSpPr txBox="1">
            <a:spLocks noGrp="1"/>
          </p:cNvSpPr>
          <p:nvPr>
            <p:ph type="body" idx="1"/>
          </p:nvPr>
        </p:nvSpPr>
        <p:spPr>
          <a:xfrm>
            <a:off x="938759" y="1714501"/>
            <a:ext cx="7633742" cy="2695193"/>
          </a:xfrm>
          <a:prstGeom prst="rect">
            <a:avLst/>
          </a:prstGeom>
          <a:noFill/>
          <a:ln>
            <a:noFill/>
          </a:ln>
        </p:spPr>
        <p:txBody>
          <a:bodyPr spcFirstLastPara="1" wrap="square" lIns="68575" tIns="34275" rIns="68575" bIns="34275" anchor="t" anchorCtr="0">
            <a:noAutofit/>
          </a:bodyPr>
          <a:lstStyle/>
          <a:p>
            <a:pPr marL="177800" marR="0" lvl="0" indent="-171450" algn="l" rtl="0">
              <a:lnSpc>
                <a:spcPct val="110000"/>
              </a:lnSpc>
              <a:spcBef>
                <a:spcPts val="0"/>
              </a:spcBef>
              <a:spcAft>
                <a:spcPts val="0"/>
              </a:spcAft>
              <a:buClr>
                <a:schemeClr val="dk2"/>
              </a:buClr>
              <a:buSzPts val="2100"/>
              <a:buFont typeface="Arial"/>
              <a:buChar char="•"/>
            </a:pPr>
            <a:r>
              <a:rPr lang="ar" sz="2200">
                <a:solidFill>
                  <a:srgbClr val="C00000"/>
                </a:solidFill>
              </a:rPr>
              <a:t> Intervals</a:t>
            </a:r>
            <a:r>
              <a:rPr lang="ar" sz="2100" b="0" i="0" u="none" strike="noStrike" cap="none">
                <a:solidFill>
                  <a:srgbClr val="FF0000"/>
                </a:solidFill>
                <a:latin typeface="Cabin"/>
                <a:ea typeface="Cabin"/>
                <a:cs typeface="Cabin"/>
                <a:sym typeface="Cabin"/>
              </a:rPr>
              <a:t> </a:t>
            </a:r>
            <a:r>
              <a:rPr lang="ar" sz="2100" b="0" i="0" u="none" strike="noStrike" cap="none">
                <a:solidFill>
                  <a:srgbClr val="595959"/>
                </a:solidFill>
                <a:latin typeface="Cabin"/>
                <a:ea typeface="Cabin"/>
                <a:cs typeface="Cabin"/>
                <a:sym typeface="Cabin"/>
              </a:rPr>
              <a:t>for repeating the test have been determined</a:t>
            </a:r>
            <a:endParaRPr sz="1100"/>
          </a:p>
          <a:p>
            <a:pPr marL="177800" marR="0" lvl="0" indent="-177800" algn="l" rtl="0">
              <a:lnSpc>
                <a:spcPct val="90000"/>
              </a:lnSpc>
              <a:spcBef>
                <a:spcPts val="500"/>
              </a:spcBef>
              <a:spcAft>
                <a:spcPts val="0"/>
              </a:spcAft>
              <a:buSzPts val="2200"/>
              <a:buChar char="•"/>
            </a:pPr>
            <a:r>
              <a:rPr lang="ar" sz="2100" b="0" i="0" u="none" strike="noStrike" cap="none">
                <a:solidFill>
                  <a:srgbClr val="595959"/>
                </a:solidFill>
                <a:latin typeface="Cabin"/>
                <a:ea typeface="Cabin"/>
                <a:cs typeface="Cabin"/>
                <a:sym typeface="Cabin"/>
              </a:rPr>
              <a:t> Adequate health service provision has been made for the </a:t>
            </a:r>
            <a:r>
              <a:rPr lang="ar" sz="2200">
                <a:solidFill>
                  <a:srgbClr val="C00000"/>
                </a:solidFill>
              </a:rPr>
              <a:t>extra</a:t>
            </a:r>
            <a:r>
              <a:rPr lang="ar" sz="2100" b="0" i="0" u="none" strike="noStrike" cap="none">
                <a:solidFill>
                  <a:srgbClr val="FF0000"/>
                </a:solidFill>
                <a:latin typeface="Cabin"/>
                <a:ea typeface="Cabin"/>
                <a:cs typeface="Cabin"/>
                <a:sym typeface="Cabin"/>
              </a:rPr>
              <a:t> </a:t>
            </a:r>
            <a:r>
              <a:rPr lang="ar" sz="2200">
                <a:solidFill>
                  <a:srgbClr val="C00000"/>
                </a:solidFill>
              </a:rPr>
              <a:t>clinical workload</a:t>
            </a:r>
            <a:r>
              <a:rPr lang="ar" sz="2100" b="0" i="0" u="none" strike="noStrike" cap="none">
                <a:solidFill>
                  <a:srgbClr val="595959"/>
                </a:solidFill>
                <a:latin typeface="Cabin"/>
                <a:ea typeface="Cabin"/>
                <a:cs typeface="Cabin"/>
                <a:sym typeface="Cabin"/>
              </a:rPr>
              <a:t> resulting from screening</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 Risks, both physical and p</a:t>
            </a:r>
            <a:r>
              <a:rPr lang="ar" sz="2100"/>
              <a:t>sychological, should be </a:t>
            </a:r>
            <a:endParaRPr sz="2100"/>
          </a:p>
          <a:p>
            <a:pPr marL="0" marR="0" lvl="0" indent="0" algn="l" rtl="0">
              <a:lnSpc>
                <a:spcPct val="110000"/>
              </a:lnSpc>
              <a:spcBef>
                <a:spcPts val="500"/>
              </a:spcBef>
              <a:spcAft>
                <a:spcPts val="0"/>
              </a:spcAft>
              <a:buNone/>
            </a:pPr>
            <a:r>
              <a:rPr lang="ar" sz="2100"/>
              <a:t>     </a:t>
            </a:r>
            <a:r>
              <a:rPr lang="ar" sz="2200">
                <a:solidFill>
                  <a:srgbClr val="C00000"/>
                </a:solidFill>
              </a:rPr>
              <a:t>less than</a:t>
            </a:r>
            <a:r>
              <a:rPr lang="ar" sz="2100"/>
              <a:t> the benefits</a:t>
            </a: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 Costs are </a:t>
            </a:r>
            <a:r>
              <a:rPr lang="ar" sz="2200">
                <a:solidFill>
                  <a:srgbClr val="C00000"/>
                </a:solidFill>
              </a:rPr>
              <a:t>worthwhile</a:t>
            </a:r>
            <a:r>
              <a:rPr lang="ar" sz="2100" b="0" i="0" u="none" strike="noStrike" cap="none">
                <a:solidFill>
                  <a:srgbClr val="595959"/>
                </a:solidFill>
                <a:latin typeface="Cabin"/>
                <a:ea typeface="Cabin"/>
                <a:cs typeface="Cabin"/>
                <a:sym typeface="Cabin"/>
              </a:rPr>
              <a:t> in relation to benefits gained</a:t>
            </a:r>
            <a:endParaRPr sz="1100"/>
          </a:p>
          <a:p>
            <a:pPr marL="177800" marR="0" lvl="0" indent="12700" algn="l" rtl="0">
              <a:lnSpc>
                <a:spcPct val="110000"/>
              </a:lnSpc>
              <a:spcBef>
                <a:spcPts val="500"/>
              </a:spcBef>
              <a:spcAft>
                <a:spcPts val="0"/>
              </a:spcAft>
              <a:buClr>
                <a:schemeClr val="dk2"/>
              </a:buClr>
              <a:buSzPts val="3000"/>
              <a:buFont typeface="Arial"/>
              <a:buNone/>
            </a:pPr>
            <a:endParaRPr sz="3000" b="0" i="0" u="none" strike="noStrike" cap="none">
              <a:solidFill>
                <a:srgbClr val="595959"/>
              </a:solidFill>
              <a:latin typeface="Cabin"/>
              <a:ea typeface="Cabin"/>
              <a:cs typeface="Cabin"/>
              <a:sym typeface="Cabin"/>
            </a:endParaRPr>
          </a:p>
        </p:txBody>
      </p:sp>
      <p:pic>
        <p:nvPicPr>
          <p:cNvPr id="209" name="Shape 209" descr="Related image"/>
          <p:cNvPicPr preferRelativeResize="0"/>
          <p:nvPr/>
        </p:nvPicPr>
        <p:blipFill rotWithShape="1">
          <a:blip r:embed="rId3">
            <a:alphaModFix/>
          </a:blip>
          <a:srcRect/>
          <a:stretch/>
        </p:blipFill>
        <p:spPr>
          <a:xfrm>
            <a:off x="6857425" y="2975025"/>
            <a:ext cx="1715074" cy="2168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2740750" y="-928279"/>
            <a:ext cx="3902528" cy="3848878"/>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2"/>
              </a:buClr>
              <a:buSzPts val="5400"/>
              <a:buFont typeface="Impact"/>
              <a:buNone/>
            </a:pPr>
            <a:r>
              <a:rPr lang="ar" sz="5400" b="0" i="0" u="none" strike="noStrike" cap="none">
                <a:solidFill>
                  <a:schemeClr val="dk2"/>
                </a:solidFill>
                <a:latin typeface="Impact"/>
                <a:ea typeface="Impact"/>
                <a:cs typeface="Impact"/>
                <a:sym typeface="Impact"/>
              </a:rPr>
              <a:t>PREVENTION </a:t>
            </a:r>
            <a:endParaRPr sz="3800" b="0" i="0" u="none" strike="noStrike" cap="none">
              <a:solidFill>
                <a:schemeClr val="dk2"/>
              </a:solidFill>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018109" y="498339"/>
            <a:ext cx="7633800" cy="1119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800" b="0" i="0" u="none" strike="noStrike" cap="none">
                <a:solidFill>
                  <a:schemeClr val="dk2"/>
                </a:solidFill>
                <a:latin typeface="Impact"/>
                <a:ea typeface="Impact"/>
                <a:cs typeface="Impact"/>
                <a:sym typeface="Impact"/>
              </a:rPr>
              <a:t>PREV</a:t>
            </a:r>
            <a:r>
              <a:rPr lang="ar"/>
              <a:t>ENT</a:t>
            </a:r>
            <a:r>
              <a:rPr lang="ar" sz="3800" b="0" i="0" u="none" strike="noStrike" cap="none">
                <a:solidFill>
                  <a:schemeClr val="dk2"/>
                </a:solidFill>
                <a:latin typeface="Impact"/>
                <a:ea typeface="Impact"/>
                <a:cs typeface="Impact"/>
                <a:sym typeface="Impact"/>
              </a:rPr>
              <a:t>ION: </a:t>
            </a:r>
            <a:endParaRPr sz="1100"/>
          </a:p>
        </p:txBody>
      </p:sp>
      <p:sp>
        <p:nvSpPr>
          <p:cNvPr id="220" name="Shape 220"/>
          <p:cNvSpPr txBox="1">
            <a:spLocks noGrp="1"/>
          </p:cNvSpPr>
          <p:nvPr>
            <p:ph type="body" idx="1"/>
          </p:nvPr>
        </p:nvSpPr>
        <p:spPr>
          <a:xfrm>
            <a:off x="938759" y="1714501"/>
            <a:ext cx="7633742" cy="2695193"/>
          </a:xfrm>
          <a:prstGeom prst="rect">
            <a:avLst/>
          </a:prstGeom>
          <a:noFill/>
          <a:ln>
            <a:noFill/>
          </a:ln>
        </p:spPr>
        <p:txBody>
          <a:bodyPr spcFirstLastPara="1" wrap="square" lIns="68575" tIns="34275" rIns="68575" bIns="34275" anchor="t" anchorCtr="0">
            <a:noAutofit/>
          </a:bodyPr>
          <a:lstStyle/>
          <a:p>
            <a:pPr marL="177800" marR="0" lvl="0" indent="-171450" algn="l" rtl="0">
              <a:lnSpc>
                <a:spcPct val="110000"/>
              </a:lnSpc>
              <a:spcBef>
                <a:spcPts val="0"/>
              </a:spcBef>
              <a:spcAft>
                <a:spcPts val="0"/>
              </a:spcAft>
              <a:buClr>
                <a:schemeClr val="dk2"/>
              </a:buClr>
              <a:buSzPts val="2700"/>
              <a:buFont typeface="Arial"/>
              <a:buChar char="•"/>
            </a:pPr>
            <a:r>
              <a:rPr lang="ar" sz="2700" b="0" i="0" u="none" strike="noStrike" cap="none">
                <a:solidFill>
                  <a:srgbClr val="595959"/>
                </a:solidFill>
                <a:latin typeface="Cabin"/>
                <a:ea typeface="Cabin"/>
                <a:cs typeface="Cabin"/>
                <a:sym typeface="Cabin"/>
              </a:rPr>
              <a:t>Averting and eliminating diseases and minimizing the impact of diseases.</a:t>
            </a:r>
            <a:endParaRPr sz="1100"/>
          </a:p>
          <a:p>
            <a:pPr marL="177800" marR="0" lvl="0" indent="-171450" algn="l" rtl="0">
              <a:lnSpc>
                <a:spcPct val="110000"/>
              </a:lnSpc>
              <a:spcBef>
                <a:spcPts val="500"/>
              </a:spcBef>
              <a:spcAft>
                <a:spcPts val="0"/>
              </a:spcAft>
              <a:buClr>
                <a:schemeClr val="dk2"/>
              </a:buClr>
              <a:buSzPts val="2700"/>
              <a:buFont typeface="Arial"/>
              <a:buChar char="•"/>
            </a:pPr>
            <a:r>
              <a:rPr lang="ar" sz="2700" b="0" i="0" u="none" strike="noStrike" cap="none">
                <a:solidFill>
                  <a:srgbClr val="595959"/>
                </a:solidFill>
                <a:latin typeface="Cabin"/>
                <a:ea typeface="Cabin"/>
                <a:cs typeface="Cabin"/>
                <a:sym typeface="Cabin"/>
              </a:rPr>
              <a:t>The action of stopping something from happening</a:t>
            </a:r>
            <a:endParaRPr sz="1100"/>
          </a:p>
        </p:txBody>
      </p:sp>
      <p:pic>
        <p:nvPicPr>
          <p:cNvPr id="221" name="Shape 221" descr="Related image"/>
          <p:cNvPicPr preferRelativeResize="0"/>
          <p:nvPr/>
        </p:nvPicPr>
        <p:blipFill rotWithShape="1">
          <a:blip r:embed="rId3">
            <a:alphaModFix/>
          </a:blip>
          <a:srcRect/>
          <a:stretch/>
        </p:blipFill>
        <p:spPr>
          <a:xfrm>
            <a:off x="6603683" y="3238976"/>
            <a:ext cx="2143125" cy="18359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2420475" y="823800"/>
            <a:ext cx="45132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5400"/>
              <a:t>TYPES</a:t>
            </a:r>
            <a:r>
              <a:rPr lang="ar" sz="4400">
                <a:solidFill>
                  <a:srgbClr val="00B0F0"/>
                </a:solidFill>
                <a:latin typeface="Times New Roman"/>
                <a:ea typeface="Times New Roman"/>
                <a:cs typeface="Times New Roman"/>
                <a:sym typeface="Times New Roman"/>
              </a:rPr>
              <a:t> </a:t>
            </a:r>
            <a:r>
              <a:rPr lang="ar" sz="5400"/>
              <a:t>OF SCREENING</a:t>
            </a:r>
            <a:endParaRPr/>
          </a:p>
        </p:txBody>
      </p:sp>
      <p:sp>
        <p:nvSpPr>
          <p:cNvPr id="227" name="Shape 227"/>
          <p:cNvSpPr txBox="1">
            <a:spLocks noGrp="1"/>
          </p:cNvSpPr>
          <p:nvPr>
            <p:ph type="subTitle" idx="1"/>
          </p:nvPr>
        </p:nvSpPr>
        <p:spPr>
          <a:xfrm>
            <a:off x="1661284" y="4484397"/>
            <a:ext cx="6033900" cy="556800"/>
          </a:xfrm>
          <a:prstGeom prst="rect">
            <a:avLst/>
          </a:prstGeom>
        </p:spPr>
        <p:txBody>
          <a:bodyPr spcFirstLastPara="1" wrap="square" lIns="68575" tIns="68575" rIns="68575" bIns="68575" anchor="t" anchorCtr="0">
            <a:noAutofit/>
          </a:bodyPr>
          <a:lstStyle/>
          <a:p>
            <a:pPr marL="0" lvl="0" indent="0">
              <a:spcBef>
                <a:spcPts val="5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55100" y="110297"/>
            <a:ext cx="7633800" cy="822600"/>
          </a:xfrm>
          <a:prstGeom prst="rect">
            <a:avLst/>
          </a:prstGeom>
        </p:spPr>
        <p:txBody>
          <a:bodyPr spcFirstLastPara="1" wrap="square" lIns="68575" tIns="68575" rIns="68575" bIns="68575" anchor="t" anchorCtr="0">
            <a:noAutofit/>
          </a:bodyPr>
          <a:lstStyle/>
          <a:p>
            <a:pPr marL="457200" lvl="0" indent="-469900" rtl="0">
              <a:lnSpc>
                <a:spcPct val="115000"/>
              </a:lnSpc>
              <a:spcBef>
                <a:spcPts val="800"/>
              </a:spcBef>
              <a:spcAft>
                <a:spcPts val="0"/>
              </a:spcAft>
              <a:buSzPts val="3800"/>
              <a:buAutoNum type="arabicParenR"/>
            </a:pPr>
            <a:r>
              <a:rPr lang="ar"/>
              <a:t>Mass screening</a:t>
            </a:r>
            <a:endParaRPr/>
          </a:p>
        </p:txBody>
      </p:sp>
      <p:sp>
        <p:nvSpPr>
          <p:cNvPr id="233" name="Shape 233"/>
          <p:cNvSpPr txBox="1">
            <a:spLocks noGrp="1"/>
          </p:cNvSpPr>
          <p:nvPr>
            <p:ph type="body" idx="1"/>
          </p:nvPr>
        </p:nvSpPr>
        <p:spPr>
          <a:xfrm>
            <a:off x="938750" y="1084150"/>
            <a:ext cx="7633800" cy="3857700"/>
          </a:xfrm>
          <a:prstGeom prst="rect">
            <a:avLst/>
          </a:prstGeom>
        </p:spPr>
        <p:txBody>
          <a:bodyPr spcFirstLastPara="1" wrap="square" lIns="68575" tIns="68575" rIns="68575" bIns="68575" anchor="t" anchorCtr="0">
            <a:noAutofit/>
          </a:bodyPr>
          <a:lstStyle/>
          <a:p>
            <a:pPr marL="0" lvl="0" indent="0" algn="l" rtl="0">
              <a:lnSpc>
                <a:spcPct val="115000"/>
              </a:lnSpc>
              <a:spcBef>
                <a:spcPts val="700"/>
              </a:spcBef>
              <a:spcAft>
                <a:spcPts val="0"/>
              </a:spcAft>
              <a:buNone/>
            </a:pPr>
            <a:r>
              <a:rPr lang="ar" sz="2700"/>
              <a:t>Application of screening test to large unselected population.</a:t>
            </a:r>
            <a:endParaRPr sz="2700"/>
          </a:p>
          <a:p>
            <a:pPr marL="0" lvl="0" indent="0" algn="ctr" rtl="0">
              <a:lnSpc>
                <a:spcPct val="115000"/>
              </a:lnSpc>
              <a:spcBef>
                <a:spcPts val="800"/>
              </a:spcBef>
              <a:spcAft>
                <a:spcPts val="0"/>
              </a:spcAft>
              <a:buNone/>
            </a:pPr>
            <a:r>
              <a:rPr lang="ar" sz="3200">
                <a:solidFill>
                  <a:srgbClr val="C00000"/>
                </a:solidFill>
                <a:latin typeface="Times New Roman"/>
                <a:ea typeface="Times New Roman"/>
                <a:cs typeface="Times New Roman"/>
                <a:sym typeface="Times New Roman"/>
              </a:rPr>
              <a:t>Examples:</a:t>
            </a:r>
            <a:endParaRPr sz="3200">
              <a:solidFill>
                <a:srgbClr val="C00000"/>
              </a:solidFill>
              <a:latin typeface="Times New Roman"/>
              <a:ea typeface="Times New Roman"/>
              <a:cs typeface="Times New Roman"/>
              <a:sym typeface="Times New Roman"/>
            </a:endParaRPr>
          </a:p>
          <a:p>
            <a:pPr marL="0" marR="0" lvl="0" indent="0" rtl="0">
              <a:lnSpc>
                <a:spcPct val="115000"/>
              </a:lnSpc>
              <a:spcBef>
                <a:spcPts val="700"/>
              </a:spcBef>
              <a:spcAft>
                <a:spcPts val="0"/>
              </a:spcAft>
              <a:buClr>
                <a:srgbClr val="000000"/>
              </a:buClr>
              <a:buSzPts val="1100"/>
              <a:buFont typeface="Arial"/>
              <a:buNone/>
            </a:pPr>
            <a:r>
              <a:rPr lang="ar" sz="2700"/>
              <a:t>1)Visual defects in school children.</a:t>
            </a:r>
            <a:endParaRPr sz="2700"/>
          </a:p>
          <a:p>
            <a:pPr marL="0" marR="0" lvl="0" indent="0" rtl="0">
              <a:lnSpc>
                <a:spcPct val="115000"/>
              </a:lnSpc>
              <a:spcBef>
                <a:spcPts val="700"/>
              </a:spcBef>
              <a:spcAft>
                <a:spcPts val="0"/>
              </a:spcAft>
              <a:buClr>
                <a:srgbClr val="000000"/>
              </a:buClr>
              <a:buSzPts val="1100"/>
              <a:buFont typeface="Arial"/>
              <a:buNone/>
            </a:pPr>
            <a:r>
              <a:rPr lang="ar" sz="2700"/>
              <a:t>2)Mammography in women aged 40 years.</a:t>
            </a:r>
            <a:endParaRPr sz="2700"/>
          </a:p>
          <a:p>
            <a:pPr marL="0" marR="0" lvl="0" indent="0" rtl="0">
              <a:lnSpc>
                <a:spcPct val="115000"/>
              </a:lnSpc>
              <a:spcBef>
                <a:spcPts val="700"/>
              </a:spcBef>
              <a:spcAft>
                <a:spcPts val="0"/>
              </a:spcAft>
              <a:buClr>
                <a:srgbClr val="000000"/>
              </a:buClr>
              <a:buSzPts val="1100"/>
              <a:buFont typeface="Arial"/>
              <a:buNone/>
            </a:pPr>
            <a:r>
              <a:rPr lang="ar" sz="2700"/>
              <a:t>3)TB screening</a:t>
            </a:r>
            <a:endParaRPr sz="2700"/>
          </a:p>
          <a:p>
            <a:pPr marL="0" lvl="0" indent="0">
              <a:spcBef>
                <a:spcPts val="500"/>
              </a:spcBef>
              <a:spcAft>
                <a:spcPts val="0"/>
              </a:spcAft>
              <a:buNone/>
            </a:pPr>
            <a:endParaRPr/>
          </a:p>
        </p:txBody>
      </p:sp>
      <p:pic>
        <p:nvPicPr>
          <p:cNvPr id="234" name="Shape 234"/>
          <p:cNvPicPr preferRelativeResize="0"/>
          <p:nvPr/>
        </p:nvPicPr>
        <p:blipFill>
          <a:blip r:embed="rId3">
            <a:alphaModFix/>
          </a:blip>
          <a:stretch>
            <a:fillRect/>
          </a:stretch>
        </p:blipFill>
        <p:spPr>
          <a:xfrm>
            <a:off x="7237675" y="3718950"/>
            <a:ext cx="1599125" cy="1487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938750" y="286800"/>
            <a:ext cx="7759800" cy="910800"/>
          </a:xfrm>
          <a:prstGeom prst="rect">
            <a:avLst/>
          </a:prstGeom>
        </p:spPr>
        <p:txBody>
          <a:bodyPr spcFirstLastPara="1" wrap="square" lIns="68575" tIns="68575" rIns="68575" bIns="68575" anchor="t" anchorCtr="0">
            <a:noAutofit/>
          </a:bodyPr>
          <a:lstStyle/>
          <a:p>
            <a:pPr marL="0" lvl="0" indent="0" rtl="0">
              <a:lnSpc>
                <a:spcPct val="115000"/>
              </a:lnSpc>
              <a:spcBef>
                <a:spcPts val="800"/>
              </a:spcBef>
              <a:spcAft>
                <a:spcPts val="0"/>
              </a:spcAft>
              <a:buNone/>
            </a:pPr>
            <a:r>
              <a:rPr lang="ar"/>
              <a:t>2)  High risk or selective screening.</a:t>
            </a:r>
            <a:endParaRPr/>
          </a:p>
        </p:txBody>
      </p:sp>
      <p:sp>
        <p:nvSpPr>
          <p:cNvPr id="240" name="Shape 240"/>
          <p:cNvSpPr txBox="1">
            <a:spLocks noGrp="1"/>
          </p:cNvSpPr>
          <p:nvPr>
            <p:ph type="body" idx="1"/>
          </p:nvPr>
        </p:nvSpPr>
        <p:spPr>
          <a:xfrm>
            <a:off x="938750" y="1411950"/>
            <a:ext cx="7633800" cy="3151500"/>
          </a:xfrm>
          <a:prstGeom prst="rect">
            <a:avLst/>
          </a:prstGeom>
        </p:spPr>
        <p:txBody>
          <a:bodyPr spcFirstLastPara="1" wrap="square" lIns="68575" tIns="68575" rIns="68575" bIns="68575" anchor="t" anchorCtr="0">
            <a:noAutofit/>
          </a:bodyPr>
          <a:lstStyle/>
          <a:p>
            <a:pPr marL="0" lvl="0" indent="0" algn="l" rtl="0">
              <a:lnSpc>
                <a:spcPct val="115000"/>
              </a:lnSpc>
              <a:spcBef>
                <a:spcPts val="800"/>
              </a:spcBef>
              <a:spcAft>
                <a:spcPts val="0"/>
              </a:spcAft>
              <a:buClr>
                <a:schemeClr val="dk1"/>
              </a:buClr>
              <a:buSzPts val="1100"/>
              <a:buFont typeface="Arial"/>
              <a:buNone/>
            </a:pPr>
            <a:r>
              <a:rPr lang="ar" sz="2700"/>
              <a:t>It is applied selectively to high risk groups</a:t>
            </a:r>
            <a:endParaRPr sz="3200">
              <a:solidFill>
                <a:schemeClr val="dk1"/>
              </a:solidFill>
              <a:latin typeface="Times New Roman"/>
              <a:ea typeface="Times New Roman"/>
              <a:cs typeface="Times New Roman"/>
              <a:sym typeface="Times New Roman"/>
            </a:endParaRPr>
          </a:p>
          <a:p>
            <a:pPr marL="0" lvl="0" indent="0" algn="ctr" rtl="0">
              <a:lnSpc>
                <a:spcPct val="115000"/>
              </a:lnSpc>
              <a:spcBef>
                <a:spcPts val="800"/>
              </a:spcBef>
              <a:spcAft>
                <a:spcPts val="0"/>
              </a:spcAft>
              <a:buClr>
                <a:schemeClr val="dk1"/>
              </a:buClr>
              <a:buSzPts val="1100"/>
              <a:buFont typeface="Arial"/>
              <a:buNone/>
            </a:pPr>
            <a:r>
              <a:rPr lang="ar" sz="3200">
                <a:solidFill>
                  <a:srgbClr val="C00000"/>
                </a:solidFill>
                <a:latin typeface="Times New Roman"/>
                <a:ea typeface="Times New Roman"/>
                <a:cs typeface="Times New Roman"/>
                <a:sym typeface="Times New Roman"/>
              </a:rPr>
              <a:t>Examples:</a:t>
            </a:r>
            <a:endParaRPr sz="3200">
              <a:solidFill>
                <a:srgbClr val="C00000"/>
              </a:solidFill>
              <a:latin typeface="Times New Roman"/>
              <a:ea typeface="Times New Roman"/>
              <a:cs typeface="Times New Roman"/>
              <a:sym typeface="Times New Roman"/>
            </a:endParaRPr>
          </a:p>
          <a:p>
            <a:pPr marL="0" lvl="0" indent="0" rtl="0">
              <a:lnSpc>
                <a:spcPct val="115000"/>
              </a:lnSpc>
              <a:spcBef>
                <a:spcPts val="700"/>
              </a:spcBef>
              <a:spcAft>
                <a:spcPts val="0"/>
              </a:spcAft>
              <a:buClr>
                <a:schemeClr val="dk1"/>
              </a:buClr>
              <a:buSzPts val="1100"/>
              <a:buFont typeface="Arial"/>
              <a:buNone/>
            </a:pPr>
            <a:r>
              <a:rPr lang="ar" sz="2700"/>
              <a:t>Screening fetus for </a:t>
            </a:r>
            <a:r>
              <a:rPr lang="ar" sz="2700">
                <a:solidFill>
                  <a:srgbClr val="C00000"/>
                </a:solidFill>
              </a:rPr>
              <a:t>Down’s syndrome</a:t>
            </a:r>
            <a:r>
              <a:rPr lang="ar" sz="2700"/>
              <a:t> in a mother who already has a baby with Down’s syndrome.</a:t>
            </a:r>
            <a:endParaRPr sz="2800">
              <a:solidFill>
                <a:schemeClr val="dk1"/>
              </a:solidFill>
              <a:latin typeface="Times New Roman"/>
              <a:ea typeface="Times New Roman"/>
              <a:cs typeface="Times New Roman"/>
              <a:sym typeface="Times New Roman"/>
            </a:endParaRPr>
          </a:p>
          <a:p>
            <a:pPr marL="0" lvl="0" indent="0">
              <a:spcBef>
                <a:spcPts val="500"/>
              </a:spcBef>
              <a:spcAft>
                <a:spcPts val="0"/>
              </a:spcAft>
              <a:buNone/>
            </a:pPr>
            <a:endParaRPr/>
          </a:p>
        </p:txBody>
      </p:sp>
      <p:pic>
        <p:nvPicPr>
          <p:cNvPr id="241" name="Shape 241"/>
          <p:cNvPicPr preferRelativeResize="0"/>
          <p:nvPr/>
        </p:nvPicPr>
        <p:blipFill>
          <a:blip r:embed="rId3">
            <a:alphaModFix/>
          </a:blip>
          <a:stretch>
            <a:fillRect/>
          </a:stretch>
        </p:blipFill>
        <p:spPr>
          <a:xfrm>
            <a:off x="7237675" y="3718950"/>
            <a:ext cx="1599125" cy="1487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2697825" y="823800"/>
            <a:ext cx="39963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6000"/>
              <a:t>advantages of screening </a:t>
            </a:r>
            <a:endParaRPr sz="6000"/>
          </a:p>
        </p:txBody>
      </p:sp>
      <p:sp>
        <p:nvSpPr>
          <p:cNvPr id="247" name="Shape 247"/>
          <p:cNvSpPr txBox="1">
            <a:spLocks noGrp="1"/>
          </p:cNvSpPr>
          <p:nvPr>
            <p:ph type="subTitle" idx="1"/>
          </p:nvPr>
        </p:nvSpPr>
        <p:spPr>
          <a:xfrm>
            <a:off x="1661284" y="4484397"/>
            <a:ext cx="6033900" cy="556800"/>
          </a:xfrm>
          <a:prstGeom prst="rect">
            <a:avLst/>
          </a:prstGeom>
        </p:spPr>
        <p:txBody>
          <a:bodyPr spcFirstLastPara="1" wrap="square" lIns="68575" tIns="68575" rIns="68575" bIns="68575" anchor="t" anchorCtr="0">
            <a:noAutofit/>
          </a:bodyPr>
          <a:lstStyle/>
          <a:p>
            <a:pPr marL="0" lvl="0" indent="0">
              <a:spcBef>
                <a:spcPts val="5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938750" y="416025"/>
            <a:ext cx="7633800" cy="3643200"/>
          </a:xfrm>
          <a:prstGeom prst="rect">
            <a:avLst/>
          </a:prstGeom>
        </p:spPr>
        <p:txBody>
          <a:bodyPr spcFirstLastPara="1" wrap="square" lIns="68575" tIns="68575" rIns="68575" bIns="68575" anchor="t" anchorCtr="0">
            <a:noAutofit/>
          </a:bodyPr>
          <a:lstStyle/>
          <a:p>
            <a:pPr marL="457200" lvl="0" indent="-400050" rtl="0">
              <a:lnSpc>
                <a:spcPct val="115000"/>
              </a:lnSpc>
              <a:spcBef>
                <a:spcPts val="600"/>
              </a:spcBef>
              <a:spcAft>
                <a:spcPts val="0"/>
              </a:spcAft>
              <a:buSzPts val="2700"/>
              <a:buFont typeface="Times New Roman"/>
              <a:buAutoNum type="arabicParenR"/>
            </a:pPr>
            <a:r>
              <a:rPr lang="ar" sz="2700">
                <a:solidFill>
                  <a:srgbClr val="C00000"/>
                </a:solidFill>
              </a:rPr>
              <a:t>Improved prognosis</a:t>
            </a:r>
            <a:r>
              <a:rPr lang="ar" sz="2700"/>
              <a:t> for some cases detected by screening.</a:t>
            </a:r>
            <a:endParaRPr sz="2700"/>
          </a:p>
          <a:p>
            <a:pPr marL="457200" lvl="0" indent="-400050" rtl="0">
              <a:lnSpc>
                <a:spcPct val="115000"/>
              </a:lnSpc>
              <a:spcBef>
                <a:spcPts val="0"/>
              </a:spcBef>
              <a:spcAft>
                <a:spcPts val="0"/>
              </a:spcAft>
              <a:buSzPts val="2700"/>
              <a:buFont typeface="Times New Roman"/>
              <a:buAutoNum type="arabicParenR"/>
            </a:pPr>
            <a:r>
              <a:rPr lang="ar" sz="2700">
                <a:solidFill>
                  <a:srgbClr val="C00000"/>
                </a:solidFill>
              </a:rPr>
              <a:t>Less radical treatment</a:t>
            </a:r>
            <a:r>
              <a:rPr lang="ar" sz="2700"/>
              <a:t> for some early cases.</a:t>
            </a:r>
            <a:endParaRPr sz="2700"/>
          </a:p>
          <a:p>
            <a:pPr marL="457200" lvl="0" indent="-400050" rtl="0">
              <a:lnSpc>
                <a:spcPct val="115000"/>
              </a:lnSpc>
              <a:spcBef>
                <a:spcPts val="0"/>
              </a:spcBef>
              <a:spcAft>
                <a:spcPts val="0"/>
              </a:spcAft>
              <a:buSzPts val="2700"/>
              <a:buFont typeface="Times New Roman"/>
              <a:buAutoNum type="arabicParenR"/>
            </a:pPr>
            <a:r>
              <a:rPr lang="ar" sz="2700">
                <a:solidFill>
                  <a:srgbClr val="C00000"/>
                </a:solidFill>
              </a:rPr>
              <a:t>Reassurance</a:t>
            </a:r>
            <a:r>
              <a:rPr lang="ar" sz="2700"/>
              <a:t> for those with negative test results.</a:t>
            </a:r>
            <a:endParaRPr sz="2700"/>
          </a:p>
          <a:p>
            <a:pPr marL="457200" lvl="0" indent="-400050" rtl="0">
              <a:lnSpc>
                <a:spcPct val="115000"/>
              </a:lnSpc>
              <a:spcBef>
                <a:spcPts val="0"/>
              </a:spcBef>
              <a:spcAft>
                <a:spcPts val="0"/>
              </a:spcAft>
              <a:buSzPts val="2700"/>
              <a:buFont typeface="Times New Roman"/>
              <a:buAutoNum type="arabicParenR"/>
            </a:pPr>
            <a:r>
              <a:rPr lang="ar" sz="2700">
                <a:solidFill>
                  <a:srgbClr val="C00000"/>
                </a:solidFill>
              </a:rPr>
              <a:t>Increased information</a:t>
            </a:r>
            <a:r>
              <a:rPr lang="ar" sz="2700"/>
              <a:t> on natural history of disease and benefits of treatment at early stage.</a:t>
            </a:r>
            <a:endParaRPr sz="2700"/>
          </a:p>
          <a:p>
            <a:pPr marL="457200" lvl="0" indent="-400050" rtl="0">
              <a:lnSpc>
                <a:spcPct val="115000"/>
              </a:lnSpc>
              <a:spcBef>
                <a:spcPts val="0"/>
              </a:spcBef>
              <a:spcAft>
                <a:spcPts val="0"/>
              </a:spcAft>
              <a:buSzPts val="2700"/>
              <a:buFont typeface="Times New Roman"/>
              <a:buAutoNum type="arabicParenR"/>
            </a:pPr>
            <a:r>
              <a:rPr lang="ar" sz="2700">
                <a:solidFill>
                  <a:srgbClr val="C00000"/>
                </a:solidFill>
              </a:rPr>
              <a:t>economic saving</a:t>
            </a:r>
            <a:r>
              <a:rPr lang="ar" sz="2700"/>
              <a:t> on future treatment.</a:t>
            </a:r>
            <a:endParaRPr sz="2700"/>
          </a:p>
          <a:p>
            <a:pPr marL="0" lvl="0" indent="0">
              <a:spcBef>
                <a:spcPts val="500"/>
              </a:spcBef>
              <a:spcAft>
                <a:spcPts val="0"/>
              </a:spcAft>
              <a:buNone/>
            </a:pPr>
            <a:endParaRPr/>
          </a:p>
        </p:txBody>
      </p:sp>
      <p:pic>
        <p:nvPicPr>
          <p:cNvPr id="253" name="Shape 253"/>
          <p:cNvPicPr preferRelativeResize="0"/>
          <p:nvPr/>
        </p:nvPicPr>
        <p:blipFill>
          <a:blip r:embed="rId3">
            <a:alphaModFix/>
          </a:blip>
          <a:stretch>
            <a:fillRect/>
          </a:stretch>
        </p:blipFill>
        <p:spPr>
          <a:xfrm>
            <a:off x="7030425" y="3504650"/>
            <a:ext cx="1484100" cy="163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938759" y="286789"/>
            <a:ext cx="7633742" cy="111909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800" b="0" i="0" u="none" strike="noStrike" cap="none">
                <a:solidFill>
                  <a:schemeClr val="dk2"/>
                </a:solidFill>
                <a:latin typeface="Impact"/>
                <a:ea typeface="Impact"/>
                <a:cs typeface="Impact"/>
                <a:sym typeface="Impact"/>
              </a:rPr>
              <a:t>OBJECTIVES:</a:t>
            </a:r>
            <a:endParaRPr sz="1100"/>
          </a:p>
        </p:txBody>
      </p:sp>
      <p:sp>
        <p:nvSpPr>
          <p:cNvPr id="147" name="Shape 147"/>
          <p:cNvSpPr txBox="1">
            <a:spLocks noGrp="1"/>
          </p:cNvSpPr>
          <p:nvPr>
            <p:ph type="body" idx="1"/>
          </p:nvPr>
        </p:nvSpPr>
        <p:spPr>
          <a:xfrm>
            <a:off x="938759" y="1189653"/>
            <a:ext cx="7976641" cy="3667058"/>
          </a:xfrm>
          <a:prstGeom prst="rect">
            <a:avLst/>
          </a:prstGeom>
          <a:noFill/>
          <a:ln>
            <a:noFill/>
          </a:ln>
        </p:spPr>
        <p:txBody>
          <a:bodyPr spcFirstLastPara="1" wrap="square" lIns="68575" tIns="34275" rIns="68575" bIns="34275" anchor="t" anchorCtr="0">
            <a:noAutofit/>
          </a:bodyPr>
          <a:lstStyle/>
          <a:p>
            <a:pPr marL="177800" marR="0" lvl="0" indent="-171450" algn="l" rtl="0">
              <a:lnSpc>
                <a:spcPct val="110000"/>
              </a:lnSpc>
              <a:spcBef>
                <a:spcPts val="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To Define screening / prevention and its uses in family practice</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To understand the Criteria for screening tests</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 To identify Screening types and targeted people for each type with examples.</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To explain pros and cons of screening .</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 To identify appropriate approaches for prevention and screening of common problems in primary care .</a:t>
            </a:r>
            <a:endParaRPr sz="1100"/>
          </a:p>
          <a:p>
            <a:pPr marL="177800" marR="0" lvl="0" indent="-171450" algn="l" rtl="0">
              <a:lnSpc>
                <a:spcPct val="110000"/>
              </a:lnSpc>
              <a:spcBef>
                <a:spcPts val="500"/>
              </a:spcBef>
              <a:spcAft>
                <a:spcPts val="0"/>
              </a:spcAft>
              <a:buClr>
                <a:schemeClr val="dk2"/>
              </a:buClr>
              <a:buSzPts val="2100"/>
              <a:buFont typeface="Arial"/>
              <a:buChar char="•"/>
            </a:pPr>
            <a:r>
              <a:rPr lang="ar" sz="2100" b="0" i="0" u="none" strike="noStrike" cap="none">
                <a:solidFill>
                  <a:srgbClr val="595959"/>
                </a:solidFill>
                <a:latin typeface="Cabin"/>
                <a:ea typeface="Cabin"/>
                <a:cs typeface="Cabin"/>
                <a:sym typeface="Cabin"/>
              </a:rPr>
              <a:t>To justify the rational for selection of a screening test with practical case /condition, examples like for CA. breast, Ca. colon, Ca. prostate</a:t>
            </a:r>
            <a:endParaRPr sz="1100"/>
          </a:p>
          <a:p>
            <a:pPr marL="0" marR="0" lvl="0" indent="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2697825" y="823800"/>
            <a:ext cx="38955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4800"/>
              <a:t>disadvantages of screening </a:t>
            </a:r>
            <a:endParaRPr sz="4800"/>
          </a:p>
        </p:txBody>
      </p:sp>
      <p:sp>
        <p:nvSpPr>
          <p:cNvPr id="259" name="Shape 259"/>
          <p:cNvSpPr txBox="1">
            <a:spLocks noGrp="1"/>
          </p:cNvSpPr>
          <p:nvPr>
            <p:ph type="subTitle" idx="1"/>
          </p:nvPr>
        </p:nvSpPr>
        <p:spPr>
          <a:xfrm>
            <a:off x="1661284" y="4484397"/>
            <a:ext cx="6033900" cy="556800"/>
          </a:xfrm>
          <a:prstGeom prst="rect">
            <a:avLst/>
          </a:prstGeom>
        </p:spPr>
        <p:txBody>
          <a:bodyPr spcFirstLastPara="1" wrap="square" lIns="68575" tIns="68575" rIns="68575" bIns="68575" anchor="t" anchorCtr="0">
            <a:noAutofit/>
          </a:bodyPr>
          <a:lstStyle/>
          <a:p>
            <a:pPr marL="0" lvl="0" indent="0">
              <a:spcBef>
                <a:spcPts val="5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13550" y="794200"/>
            <a:ext cx="7633800" cy="3882900"/>
          </a:xfrm>
          <a:prstGeom prst="rect">
            <a:avLst/>
          </a:prstGeom>
        </p:spPr>
        <p:txBody>
          <a:bodyPr spcFirstLastPara="1" wrap="square" lIns="68575" tIns="68575" rIns="68575" bIns="68575" anchor="t" anchorCtr="0">
            <a:noAutofit/>
          </a:bodyPr>
          <a:lstStyle/>
          <a:p>
            <a:pPr marL="457200" lvl="0" indent="-400050" rtl="0">
              <a:lnSpc>
                <a:spcPct val="115000"/>
              </a:lnSpc>
              <a:spcBef>
                <a:spcPts val="800"/>
              </a:spcBef>
              <a:spcAft>
                <a:spcPts val="0"/>
              </a:spcAft>
              <a:buSzPts val="2700"/>
              <a:buAutoNum type="arabicParenR"/>
            </a:pPr>
            <a:r>
              <a:rPr lang="ar" sz="2700">
                <a:solidFill>
                  <a:srgbClr val="C00000"/>
                </a:solidFill>
              </a:rPr>
              <a:t>Longer morbidity</a:t>
            </a:r>
            <a:r>
              <a:rPr lang="ar" sz="2700"/>
              <a:t> in cases where prognosis is unaltered.</a:t>
            </a:r>
            <a:endParaRPr sz="2700"/>
          </a:p>
          <a:p>
            <a:pPr marL="457200" lvl="0" indent="-400050" rtl="0">
              <a:lnSpc>
                <a:spcPct val="115000"/>
              </a:lnSpc>
              <a:spcBef>
                <a:spcPts val="0"/>
              </a:spcBef>
              <a:spcAft>
                <a:spcPts val="0"/>
              </a:spcAft>
              <a:buSzPts val="2700"/>
              <a:buAutoNum type="arabicParenR"/>
            </a:pPr>
            <a:r>
              <a:rPr lang="ar" sz="2700">
                <a:solidFill>
                  <a:srgbClr val="C00000"/>
                </a:solidFill>
              </a:rPr>
              <a:t>False reassurance</a:t>
            </a:r>
            <a:r>
              <a:rPr lang="ar" sz="2700"/>
              <a:t> for those with false-negative results.</a:t>
            </a:r>
            <a:endParaRPr sz="2700"/>
          </a:p>
          <a:p>
            <a:pPr marL="457200" lvl="0" indent="-400050" rtl="0">
              <a:lnSpc>
                <a:spcPct val="115000"/>
              </a:lnSpc>
              <a:spcBef>
                <a:spcPts val="0"/>
              </a:spcBef>
              <a:spcAft>
                <a:spcPts val="0"/>
              </a:spcAft>
              <a:buSzPts val="2700"/>
              <a:buAutoNum type="arabicParenR"/>
            </a:pPr>
            <a:r>
              <a:rPr lang="ar" sz="2700">
                <a:solidFill>
                  <a:srgbClr val="C00000"/>
                </a:solidFill>
              </a:rPr>
              <a:t>Anxiety, Unnecessary intervention</a:t>
            </a:r>
            <a:r>
              <a:rPr lang="ar" sz="2700"/>
              <a:t> and sometimes morbidity for those with false-positive results.</a:t>
            </a:r>
            <a:endParaRPr sz="3200">
              <a:solidFill>
                <a:srgbClr val="E46C0A"/>
              </a:solidFill>
              <a:latin typeface="Arial"/>
              <a:ea typeface="Arial"/>
              <a:cs typeface="Arial"/>
              <a:sym typeface="Arial"/>
            </a:endParaRPr>
          </a:p>
          <a:p>
            <a:pPr marL="0" lvl="0" indent="0">
              <a:spcBef>
                <a:spcPts val="500"/>
              </a:spcBef>
              <a:spcAft>
                <a:spcPts val="0"/>
              </a:spcAft>
              <a:buNone/>
            </a:pPr>
            <a:endParaRPr/>
          </a:p>
        </p:txBody>
      </p:sp>
      <p:pic>
        <p:nvPicPr>
          <p:cNvPr id="265" name="Shape 265"/>
          <p:cNvPicPr preferRelativeResize="0"/>
          <p:nvPr/>
        </p:nvPicPr>
        <p:blipFill>
          <a:blip r:embed="rId3">
            <a:alphaModFix/>
          </a:blip>
          <a:stretch>
            <a:fillRect/>
          </a:stretch>
        </p:blipFill>
        <p:spPr>
          <a:xfrm rot="10800000">
            <a:off x="7143925" y="3441625"/>
            <a:ext cx="1484100" cy="1638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ctrTitle"/>
          </p:nvPr>
        </p:nvSpPr>
        <p:spPr>
          <a:xfrm>
            <a:off x="808892" y="823791"/>
            <a:ext cx="77388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a:t>Diabetes </a:t>
            </a:r>
            <a:endParaRPr/>
          </a:p>
        </p:txBody>
      </p:sp>
      <p:sp>
        <p:nvSpPr>
          <p:cNvPr id="271" name="Shape 271"/>
          <p:cNvSpPr txBox="1">
            <a:spLocks noGrp="1"/>
          </p:cNvSpPr>
          <p:nvPr>
            <p:ph type="subTitle" idx="1"/>
          </p:nvPr>
        </p:nvSpPr>
        <p:spPr>
          <a:xfrm>
            <a:off x="1661284" y="4484397"/>
            <a:ext cx="6033900" cy="556800"/>
          </a:xfrm>
          <a:prstGeom prst="rect">
            <a:avLst/>
          </a:prstGeom>
        </p:spPr>
        <p:txBody>
          <a:bodyPr spcFirstLastPara="1" wrap="square" lIns="68575" tIns="68575" rIns="68575" bIns="68575" anchor="t" anchorCtr="0">
            <a:noAutofit/>
          </a:bodyPr>
          <a:lstStyle/>
          <a:p>
            <a:pPr marL="0" lvl="0" indent="0">
              <a:spcBef>
                <a:spcPts val="5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888325" y="239550"/>
            <a:ext cx="7986600" cy="2695200"/>
          </a:xfrm>
          <a:prstGeom prst="rect">
            <a:avLst/>
          </a:prstGeom>
        </p:spPr>
        <p:txBody>
          <a:bodyPr spcFirstLastPara="1" wrap="square" lIns="68575" tIns="68575" rIns="68575" bIns="68575" anchor="t" anchorCtr="0">
            <a:noAutofit/>
          </a:bodyPr>
          <a:lstStyle/>
          <a:p>
            <a:pPr marL="0" lvl="0" indent="0" rtl="0">
              <a:lnSpc>
                <a:spcPct val="115000"/>
              </a:lnSpc>
              <a:spcBef>
                <a:spcPts val="600"/>
              </a:spcBef>
              <a:spcAft>
                <a:spcPts val="0"/>
              </a:spcAft>
              <a:buClr>
                <a:schemeClr val="dk1"/>
              </a:buClr>
              <a:buSzPts val="1100"/>
              <a:buFont typeface="Arial"/>
              <a:buNone/>
            </a:pPr>
            <a:r>
              <a:rPr lang="ar" sz="3000" b="1">
                <a:solidFill>
                  <a:srgbClr val="C00000"/>
                </a:solidFill>
              </a:rPr>
              <a:t>In KSA:</a:t>
            </a:r>
            <a:endParaRPr sz="3000" b="1">
              <a:solidFill>
                <a:srgbClr val="C00000"/>
              </a:solidFill>
            </a:endParaRPr>
          </a:p>
          <a:p>
            <a:pPr marL="0" lvl="0" indent="0" rtl="0">
              <a:lnSpc>
                <a:spcPct val="115000"/>
              </a:lnSpc>
              <a:spcBef>
                <a:spcPts val="600"/>
              </a:spcBef>
              <a:spcAft>
                <a:spcPts val="0"/>
              </a:spcAft>
              <a:buClr>
                <a:schemeClr val="dk1"/>
              </a:buClr>
              <a:buSzPts val="1100"/>
              <a:buFont typeface="Arial"/>
              <a:buNone/>
            </a:pPr>
            <a:r>
              <a:rPr lang="ar" sz="2000"/>
              <a:t>•it’s A </a:t>
            </a:r>
            <a:r>
              <a:rPr lang="ar" sz="2000" u="sng"/>
              <a:t>very common disease in KSA (23.7%*)</a:t>
            </a:r>
            <a:r>
              <a:rPr lang="ar" sz="2000"/>
              <a:t> of adults aged 30-70 years of age.</a:t>
            </a:r>
            <a:endParaRPr sz="2000"/>
          </a:p>
          <a:p>
            <a:pPr marL="0" lvl="0" indent="0" rtl="0">
              <a:lnSpc>
                <a:spcPct val="115000"/>
              </a:lnSpc>
              <a:spcBef>
                <a:spcPts val="600"/>
              </a:spcBef>
              <a:spcAft>
                <a:spcPts val="0"/>
              </a:spcAft>
              <a:buClr>
                <a:schemeClr val="dk1"/>
              </a:buClr>
              <a:buSzPts val="1100"/>
              <a:buFont typeface="Arial"/>
              <a:buNone/>
            </a:pPr>
            <a:r>
              <a:rPr lang="ar" sz="2000"/>
              <a:t>•A disease with debilitating complications </a:t>
            </a:r>
            <a:r>
              <a:rPr lang="ar" sz="2000">
                <a:solidFill>
                  <a:srgbClr val="C00000"/>
                </a:solidFill>
              </a:rPr>
              <a:t>(DR, ESRD, amputations, CAD.)</a:t>
            </a:r>
            <a:endParaRPr sz="2000">
              <a:solidFill>
                <a:srgbClr val="C00000"/>
              </a:solidFill>
            </a:endParaRPr>
          </a:p>
          <a:p>
            <a:pPr marL="0" lvl="0" indent="0" rtl="0">
              <a:lnSpc>
                <a:spcPct val="115000"/>
              </a:lnSpc>
              <a:spcBef>
                <a:spcPts val="600"/>
              </a:spcBef>
              <a:spcAft>
                <a:spcPts val="0"/>
              </a:spcAft>
              <a:buClr>
                <a:schemeClr val="dk1"/>
              </a:buClr>
              <a:buSzPts val="1100"/>
              <a:buFont typeface="Arial"/>
              <a:buNone/>
            </a:pPr>
            <a:r>
              <a:rPr lang="ar" sz="2000"/>
              <a:t>•Potentially preventable, and complications can be avoidable.</a:t>
            </a:r>
            <a:endParaRPr sz="2000"/>
          </a:p>
          <a:p>
            <a:pPr marL="0" lvl="0" indent="0" rtl="0">
              <a:lnSpc>
                <a:spcPct val="115000"/>
              </a:lnSpc>
              <a:spcBef>
                <a:spcPts val="600"/>
              </a:spcBef>
              <a:spcAft>
                <a:spcPts val="0"/>
              </a:spcAft>
              <a:buClr>
                <a:schemeClr val="dk1"/>
              </a:buClr>
              <a:buSzPts val="1100"/>
              <a:buFont typeface="Arial"/>
              <a:buNone/>
            </a:pPr>
            <a:r>
              <a:rPr lang="ar" sz="2000"/>
              <a:t>•Patients with Impaired Glucose Tolerance may benefit from intervention such as </a:t>
            </a:r>
            <a:r>
              <a:rPr lang="ar" sz="2000">
                <a:solidFill>
                  <a:schemeClr val="accent2"/>
                </a:solidFill>
              </a:rPr>
              <a:t>lifestyle modifications or pharmaceutical agents.</a:t>
            </a:r>
            <a:endParaRPr sz="2000">
              <a:solidFill>
                <a:schemeClr val="accent2"/>
              </a:solidFill>
            </a:endParaRPr>
          </a:p>
          <a:p>
            <a:pPr marL="0" lvl="0" indent="0" rtl="0">
              <a:lnSpc>
                <a:spcPct val="115000"/>
              </a:lnSpc>
              <a:spcBef>
                <a:spcPts val="600"/>
              </a:spcBef>
              <a:spcAft>
                <a:spcPts val="0"/>
              </a:spcAft>
              <a:buClr>
                <a:schemeClr val="dk1"/>
              </a:buClr>
              <a:buSzPts val="1100"/>
              <a:buFont typeface="Arial"/>
              <a:buNone/>
            </a:pPr>
            <a:r>
              <a:rPr lang="ar" sz="2000"/>
              <a:t>•</a:t>
            </a:r>
            <a:r>
              <a:rPr lang="ar" sz="2000">
                <a:solidFill>
                  <a:srgbClr val="C00000"/>
                </a:solidFill>
              </a:rPr>
              <a:t>Early screening may help people avoid the more serious complications</a:t>
            </a:r>
            <a:r>
              <a:rPr lang="ar" sz="2000"/>
              <a:t> of this disease, including chronic hyperglycemia that’s associated with long-term damage of the eyes, kidneys, nerves, heart, and blood vessels.</a:t>
            </a:r>
            <a:endParaRPr sz="2000"/>
          </a:p>
          <a:p>
            <a:pPr marL="0" lvl="0" indent="0">
              <a:spcBef>
                <a:spcPts val="5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837875" y="151275"/>
            <a:ext cx="7986600" cy="2695200"/>
          </a:xfrm>
          <a:prstGeom prst="rect">
            <a:avLst/>
          </a:prstGeom>
        </p:spPr>
        <p:txBody>
          <a:bodyPr spcFirstLastPara="1" wrap="square" lIns="68575" tIns="68575" rIns="68575" bIns="68575" anchor="t" anchorCtr="0">
            <a:noAutofit/>
          </a:bodyPr>
          <a:lstStyle/>
          <a:p>
            <a:pPr marL="0" lvl="0" indent="0" rtl="0">
              <a:lnSpc>
                <a:spcPct val="115000"/>
              </a:lnSpc>
              <a:spcBef>
                <a:spcPts val="600"/>
              </a:spcBef>
              <a:spcAft>
                <a:spcPts val="0"/>
              </a:spcAft>
              <a:buClr>
                <a:schemeClr val="dk1"/>
              </a:buClr>
              <a:buSzPts val="1100"/>
              <a:buFont typeface="Arial"/>
              <a:buNone/>
            </a:pPr>
            <a:r>
              <a:rPr lang="ar" sz="2000"/>
              <a:t>•the</a:t>
            </a:r>
            <a:r>
              <a:rPr lang="ar" sz="2400">
                <a:solidFill>
                  <a:schemeClr val="dk1"/>
                </a:solidFill>
                <a:latin typeface="Times New Roman"/>
                <a:ea typeface="Times New Roman"/>
                <a:cs typeface="Times New Roman"/>
                <a:sym typeface="Times New Roman"/>
              </a:rPr>
              <a:t> </a:t>
            </a:r>
            <a:r>
              <a:rPr lang="ar" sz="2000"/>
              <a:t>American Diabetes Association consensus statement titled “Type 2 Diabetes in Children and Adolescents” </a:t>
            </a:r>
            <a:r>
              <a:rPr lang="ar" sz="2000" u="sng"/>
              <a:t>recommends that overweight youths with any two of the risk factors listed below</a:t>
            </a:r>
            <a:r>
              <a:rPr lang="ar" sz="2400">
                <a:solidFill>
                  <a:schemeClr val="dk1"/>
                </a:solidFill>
                <a:latin typeface="Times New Roman"/>
                <a:ea typeface="Times New Roman"/>
                <a:cs typeface="Times New Roman"/>
                <a:sym typeface="Times New Roman"/>
              </a:rPr>
              <a:t> </a:t>
            </a:r>
            <a:r>
              <a:rPr lang="ar" sz="2000" b="1">
                <a:solidFill>
                  <a:srgbClr val="C00000"/>
                </a:solidFill>
              </a:rPr>
              <a:t>be screened.</a:t>
            </a:r>
            <a:endParaRPr sz="2400" b="1">
              <a:solidFill>
                <a:srgbClr val="FF0000"/>
              </a:solidFill>
              <a:latin typeface="Times New Roman"/>
              <a:ea typeface="Times New Roman"/>
              <a:cs typeface="Times New Roman"/>
              <a:sym typeface="Times New Roman"/>
            </a:endParaRPr>
          </a:p>
          <a:p>
            <a:pPr marL="0" lvl="0" indent="0" rtl="0">
              <a:lnSpc>
                <a:spcPct val="115000"/>
              </a:lnSpc>
              <a:spcBef>
                <a:spcPts val="600"/>
              </a:spcBef>
              <a:spcAft>
                <a:spcPts val="0"/>
              </a:spcAft>
              <a:buClr>
                <a:schemeClr val="dk1"/>
              </a:buClr>
              <a:buSzPts val="1100"/>
              <a:buFont typeface="Arial"/>
              <a:buNone/>
            </a:pPr>
            <a:r>
              <a:rPr lang="ar" sz="2400">
                <a:solidFill>
                  <a:schemeClr val="dk1"/>
                </a:solidFill>
                <a:latin typeface="Arial"/>
                <a:ea typeface="Arial"/>
                <a:cs typeface="Arial"/>
                <a:sym typeface="Arial"/>
              </a:rPr>
              <a:t>•</a:t>
            </a:r>
            <a:r>
              <a:rPr lang="ar" sz="2000"/>
              <a:t>Testing should be done</a:t>
            </a:r>
            <a:r>
              <a:rPr lang="ar" sz="2400">
                <a:solidFill>
                  <a:schemeClr val="dk1"/>
                </a:solidFill>
                <a:latin typeface="Times New Roman"/>
                <a:ea typeface="Times New Roman"/>
                <a:cs typeface="Times New Roman"/>
                <a:sym typeface="Times New Roman"/>
              </a:rPr>
              <a:t> </a:t>
            </a:r>
            <a:r>
              <a:rPr lang="ar" sz="2000">
                <a:solidFill>
                  <a:srgbClr val="C00000"/>
                </a:solidFill>
              </a:rPr>
              <a:t>every 2 years starting at age 10 years or at the onset of puberty if it occurs at a younger age</a:t>
            </a:r>
            <a:r>
              <a:rPr lang="ar" sz="2400">
                <a:solidFill>
                  <a:srgbClr val="FF0000"/>
                </a:solidFill>
                <a:latin typeface="Times New Roman"/>
                <a:ea typeface="Times New Roman"/>
                <a:cs typeface="Times New Roman"/>
                <a:sym typeface="Times New Roman"/>
              </a:rPr>
              <a:t>. </a:t>
            </a:r>
            <a:r>
              <a:rPr lang="ar" sz="2000"/>
              <a:t>Testing may be considered in other high-risk patients who display any of the following characteristics:</a:t>
            </a:r>
            <a:endParaRPr sz="2000"/>
          </a:p>
          <a:p>
            <a:pPr marL="0" lvl="0" indent="0" rtl="0">
              <a:lnSpc>
                <a:spcPct val="115000"/>
              </a:lnSpc>
              <a:spcBef>
                <a:spcPts val="600"/>
              </a:spcBef>
              <a:spcAft>
                <a:spcPts val="0"/>
              </a:spcAft>
              <a:buClr>
                <a:schemeClr val="dk1"/>
              </a:buClr>
              <a:buSzPts val="1100"/>
              <a:buFont typeface="Arial"/>
              <a:buNone/>
            </a:pPr>
            <a:r>
              <a:rPr lang="ar" sz="2000"/>
              <a:t>–</a:t>
            </a:r>
            <a:r>
              <a:rPr lang="ar" sz="2000">
                <a:solidFill>
                  <a:schemeClr val="accent2"/>
                </a:solidFill>
              </a:rPr>
              <a:t>Have a family history of type 2 diabetes</a:t>
            </a:r>
            <a:endParaRPr sz="2000">
              <a:solidFill>
                <a:schemeClr val="accent2"/>
              </a:solidFill>
            </a:endParaRPr>
          </a:p>
          <a:p>
            <a:pPr marL="0" lvl="0" indent="0" rtl="0">
              <a:lnSpc>
                <a:spcPct val="115000"/>
              </a:lnSpc>
              <a:spcBef>
                <a:spcPts val="600"/>
              </a:spcBef>
              <a:spcAft>
                <a:spcPts val="0"/>
              </a:spcAft>
              <a:buClr>
                <a:schemeClr val="dk1"/>
              </a:buClr>
              <a:buSzPts val="1100"/>
              <a:buFont typeface="Arial"/>
              <a:buNone/>
            </a:pPr>
            <a:r>
              <a:rPr lang="ar" sz="2000">
                <a:solidFill>
                  <a:schemeClr val="accent2"/>
                </a:solidFill>
              </a:rPr>
              <a:t>–Belong to a certain race/ethnic group</a:t>
            </a:r>
            <a:endParaRPr sz="2000">
              <a:solidFill>
                <a:schemeClr val="accent2"/>
              </a:solidFill>
            </a:endParaRPr>
          </a:p>
          <a:p>
            <a:pPr marL="0" lvl="0" indent="0" rtl="0">
              <a:lnSpc>
                <a:spcPct val="115000"/>
              </a:lnSpc>
              <a:spcBef>
                <a:spcPts val="600"/>
              </a:spcBef>
              <a:spcAft>
                <a:spcPts val="0"/>
              </a:spcAft>
              <a:buClr>
                <a:schemeClr val="dk1"/>
              </a:buClr>
              <a:buSzPts val="1100"/>
              <a:buFont typeface="Arial"/>
              <a:buNone/>
            </a:pPr>
            <a:r>
              <a:rPr lang="ar" sz="2000">
                <a:solidFill>
                  <a:schemeClr val="accent2"/>
                </a:solidFill>
              </a:rPr>
              <a:t>–Have signs of insulin resistance or conditions associated with insulin resistance (acanthosis nigricans, hypertension, dyslipidemia, polycystic ovary syndrome).</a:t>
            </a:r>
            <a:endParaRPr sz="2000">
              <a:solidFill>
                <a:schemeClr val="accent2"/>
              </a:solidFill>
            </a:endParaRPr>
          </a:p>
          <a:p>
            <a:pPr marL="0" lvl="0" indent="0">
              <a:spcBef>
                <a:spcPts val="500"/>
              </a:spcBef>
              <a:spcAft>
                <a:spcPts val="0"/>
              </a:spcAft>
              <a:buNone/>
            </a:pP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938750" y="286797"/>
            <a:ext cx="7633800" cy="8478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Risk factors of Type 2: </a:t>
            </a:r>
            <a:endParaRPr/>
          </a:p>
        </p:txBody>
      </p:sp>
      <p:sp>
        <p:nvSpPr>
          <p:cNvPr id="287" name="Shape 287"/>
          <p:cNvSpPr txBox="1">
            <a:spLocks noGrp="1"/>
          </p:cNvSpPr>
          <p:nvPr>
            <p:ph type="body" idx="1"/>
          </p:nvPr>
        </p:nvSpPr>
        <p:spPr>
          <a:xfrm>
            <a:off x="938750" y="1008525"/>
            <a:ext cx="7873200" cy="2695200"/>
          </a:xfrm>
          <a:prstGeom prst="rect">
            <a:avLst/>
          </a:prstGeom>
        </p:spPr>
        <p:txBody>
          <a:bodyPr spcFirstLastPara="1" wrap="square" lIns="68575" tIns="68575" rIns="68575" bIns="68575" anchor="t" anchorCtr="0">
            <a:noAutofit/>
          </a:bodyPr>
          <a:lstStyle/>
          <a:p>
            <a:pPr marL="0" lvl="0" indent="0" rtl="0">
              <a:lnSpc>
                <a:spcPct val="115000"/>
              </a:lnSpc>
              <a:spcBef>
                <a:spcPts val="700"/>
              </a:spcBef>
              <a:spcAft>
                <a:spcPts val="0"/>
              </a:spcAft>
              <a:buClr>
                <a:schemeClr val="dk1"/>
              </a:buClr>
              <a:buSzPts val="1100"/>
              <a:buFont typeface="Arial"/>
              <a:buNone/>
            </a:pPr>
            <a:r>
              <a:rPr lang="ar" sz="2000"/>
              <a:t>1)Age &gt;65</a:t>
            </a:r>
            <a:endParaRPr sz="2000"/>
          </a:p>
          <a:p>
            <a:pPr marL="0" lvl="0" indent="0" rtl="0">
              <a:lnSpc>
                <a:spcPct val="115000"/>
              </a:lnSpc>
              <a:spcBef>
                <a:spcPts val="700"/>
              </a:spcBef>
              <a:spcAft>
                <a:spcPts val="0"/>
              </a:spcAft>
              <a:buClr>
                <a:schemeClr val="dk1"/>
              </a:buClr>
              <a:buSzPts val="1100"/>
              <a:buFont typeface="Arial"/>
              <a:buNone/>
            </a:pPr>
            <a:r>
              <a:rPr lang="ar" sz="2000"/>
              <a:t>2) Race/ethnicity (including African-Americans, Native Americans, Asian-Americans)</a:t>
            </a:r>
            <a:endParaRPr sz="2000"/>
          </a:p>
          <a:p>
            <a:pPr marL="0" lvl="0" indent="0" rtl="0">
              <a:lnSpc>
                <a:spcPct val="115000"/>
              </a:lnSpc>
              <a:spcBef>
                <a:spcPts val="700"/>
              </a:spcBef>
              <a:spcAft>
                <a:spcPts val="0"/>
              </a:spcAft>
              <a:buClr>
                <a:schemeClr val="dk1"/>
              </a:buClr>
              <a:buSzPts val="1100"/>
              <a:buFont typeface="Arial"/>
              <a:buNone/>
            </a:pPr>
            <a:r>
              <a:rPr lang="ar" sz="2000"/>
              <a:t>3) Overweight (a body mass index equal to or greater than 25)</a:t>
            </a:r>
            <a:endParaRPr sz="2000"/>
          </a:p>
          <a:p>
            <a:pPr marL="0" lvl="0" indent="0" rtl="0">
              <a:lnSpc>
                <a:spcPct val="115000"/>
              </a:lnSpc>
              <a:spcBef>
                <a:spcPts val="700"/>
              </a:spcBef>
              <a:spcAft>
                <a:spcPts val="0"/>
              </a:spcAft>
              <a:buClr>
                <a:schemeClr val="dk1"/>
              </a:buClr>
              <a:buSzPts val="1100"/>
              <a:buFont typeface="Arial"/>
              <a:buNone/>
            </a:pPr>
            <a:r>
              <a:rPr lang="ar" sz="2000"/>
              <a:t>4) FH of DM</a:t>
            </a:r>
            <a:endParaRPr sz="2000"/>
          </a:p>
          <a:p>
            <a:pPr marL="0" lvl="0" indent="0" rtl="0">
              <a:lnSpc>
                <a:spcPct val="115000"/>
              </a:lnSpc>
              <a:spcBef>
                <a:spcPts val="700"/>
              </a:spcBef>
              <a:spcAft>
                <a:spcPts val="0"/>
              </a:spcAft>
              <a:buClr>
                <a:schemeClr val="dk1"/>
              </a:buClr>
              <a:buSzPts val="1100"/>
              <a:buFont typeface="Arial"/>
              <a:buNone/>
            </a:pPr>
            <a:r>
              <a:rPr lang="ar" sz="2000"/>
              <a:t>5) Past medical history of gestational diabetes or a baby &gt;4kg at birth</a:t>
            </a:r>
            <a:endParaRPr sz="2000"/>
          </a:p>
          <a:p>
            <a:pPr marL="0" lvl="0" indent="0" rtl="0">
              <a:lnSpc>
                <a:spcPct val="115000"/>
              </a:lnSpc>
              <a:spcBef>
                <a:spcPts val="700"/>
              </a:spcBef>
              <a:spcAft>
                <a:spcPts val="0"/>
              </a:spcAft>
              <a:buClr>
                <a:schemeClr val="dk1"/>
              </a:buClr>
              <a:buSzPts val="1100"/>
              <a:buFont typeface="Arial"/>
              <a:buNone/>
            </a:pPr>
            <a:r>
              <a:rPr lang="ar" sz="2000"/>
              <a:t>6)Impaired glucose tolerance</a:t>
            </a:r>
            <a:endParaRPr sz="2000"/>
          </a:p>
          <a:p>
            <a:pPr marL="0" lvl="0" indent="0" rtl="0">
              <a:lnSpc>
                <a:spcPct val="115000"/>
              </a:lnSpc>
              <a:spcBef>
                <a:spcPts val="700"/>
              </a:spcBef>
              <a:spcAft>
                <a:spcPts val="0"/>
              </a:spcAft>
              <a:buClr>
                <a:schemeClr val="dk1"/>
              </a:buClr>
              <a:buSzPts val="1100"/>
              <a:buFont typeface="Arial"/>
              <a:buNone/>
            </a:pPr>
            <a:r>
              <a:rPr lang="ar" sz="2000"/>
              <a:t>7)Polycystic ovary syndrome</a:t>
            </a:r>
            <a:endParaRPr sz="2000"/>
          </a:p>
          <a:p>
            <a:pPr marL="0" lvl="0" indent="0">
              <a:spcBef>
                <a:spcPts val="500"/>
              </a:spcBef>
              <a:spcAft>
                <a:spcPts val="0"/>
              </a:spcAft>
              <a:buNone/>
            </a:pPr>
            <a:endParaRPr sz="2000"/>
          </a:p>
        </p:txBody>
      </p:sp>
      <p:pic>
        <p:nvPicPr>
          <p:cNvPr id="288" name="Shape 288"/>
          <p:cNvPicPr preferRelativeResize="0"/>
          <p:nvPr/>
        </p:nvPicPr>
        <p:blipFill>
          <a:blip r:embed="rId3">
            <a:alphaModFix/>
          </a:blip>
          <a:stretch>
            <a:fillRect/>
          </a:stretch>
        </p:blipFill>
        <p:spPr>
          <a:xfrm>
            <a:off x="7723475" y="3703725"/>
            <a:ext cx="1151525" cy="1439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63125" y="173321"/>
            <a:ext cx="7633800" cy="7092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Screening for DM</a:t>
            </a:r>
            <a:endParaRPr/>
          </a:p>
        </p:txBody>
      </p:sp>
      <p:sp>
        <p:nvSpPr>
          <p:cNvPr id="294" name="Shape 294"/>
          <p:cNvSpPr txBox="1">
            <a:spLocks noGrp="1"/>
          </p:cNvSpPr>
          <p:nvPr>
            <p:ph type="body" idx="1"/>
          </p:nvPr>
        </p:nvSpPr>
        <p:spPr>
          <a:xfrm>
            <a:off x="938750" y="882525"/>
            <a:ext cx="7898400" cy="2695200"/>
          </a:xfrm>
          <a:prstGeom prst="rect">
            <a:avLst/>
          </a:prstGeom>
        </p:spPr>
        <p:txBody>
          <a:bodyPr spcFirstLastPara="1" wrap="square" lIns="68575" tIns="68575" rIns="68575" bIns="68575" anchor="t" anchorCtr="0">
            <a:noAutofit/>
          </a:bodyPr>
          <a:lstStyle/>
          <a:p>
            <a:pPr marL="0" lvl="0" indent="0" rtl="0">
              <a:lnSpc>
                <a:spcPct val="115000"/>
              </a:lnSpc>
              <a:spcBef>
                <a:spcPts val="600"/>
              </a:spcBef>
              <a:spcAft>
                <a:spcPts val="0"/>
              </a:spcAft>
              <a:buClr>
                <a:schemeClr val="dk1"/>
              </a:buClr>
              <a:buSzPts val="1100"/>
              <a:buFont typeface="Arial"/>
              <a:buNone/>
            </a:pPr>
            <a:r>
              <a:rPr lang="ar" sz="2000">
                <a:solidFill>
                  <a:schemeClr val="accent2"/>
                </a:solidFill>
              </a:rPr>
              <a:t>The best screening test for diabetes, </a:t>
            </a:r>
            <a:r>
              <a:rPr lang="ar" sz="2000" u="sng">
                <a:solidFill>
                  <a:srgbClr val="C00000"/>
                </a:solidFill>
              </a:rPr>
              <a:t>the fasting plasma glucose (FPG)</a:t>
            </a:r>
            <a:r>
              <a:rPr lang="ar" sz="2000">
                <a:solidFill>
                  <a:schemeClr val="accent2"/>
                </a:solidFill>
              </a:rPr>
              <a:t>, is also a component of diagnostic testing.</a:t>
            </a:r>
            <a:endParaRPr sz="2700" u="sng">
              <a:solidFill>
                <a:srgbClr val="FF0000"/>
              </a:solidFill>
              <a:latin typeface="Arial"/>
              <a:ea typeface="Arial"/>
              <a:cs typeface="Arial"/>
              <a:sym typeface="Arial"/>
            </a:endParaRPr>
          </a:p>
          <a:p>
            <a:pPr marL="0" lvl="0" indent="0" rtl="0">
              <a:lnSpc>
                <a:spcPct val="115000"/>
              </a:lnSpc>
              <a:spcBef>
                <a:spcPts val="600"/>
              </a:spcBef>
              <a:spcAft>
                <a:spcPts val="0"/>
              </a:spcAft>
              <a:buClr>
                <a:schemeClr val="dk1"/>
              </a:buClr>
              <a:buSzPts val="1100"/>
              <a:buFont typeface="Arial"/>
              <a:buNone/>
            </a:pPr>
            <a:r>
              <a:rPr lang="ar" sz="2700">
                <a:solidFill>
                  <a:schemeClr val="dk1"/>
                </a:solidFill>
                <a:latin typeface="Arial"/>
                <a:ea typeface="Arial"/>
                <a:cs typeface="Arial"/>
                <a:sym typeface="Arial"/>
              </a:rPr>
              <a:t>•</a:t>
            </a:r>
            <a:r>
              <a:rPr lang="ar" sz="2000"/>
              <a:t>The U.S. Preventive Services Task Force recommends screening for abnormal blood glucose and type 2 diabetes in:</a:t>
            </a:r>
            <a:endParaRPr sz="2700">
              <a:solidFill>
                <a:schemeClr val="dk1"/>
              </a:solidFill>
              <a:latin typeface="Times New Roman"/>
              <a:ea typeface="Times New Roman"/>
              <a:cs typeface="Times New Roman"/>
              <a:sym typeface="Times New Roman"/>
            </a:endParaRPr>
          </a:p>
          <a:p>
            <a:pPr marL="0" lvl="0" indent="0" algn="ctr" rtl="0">
              <a:lnSpc>
                <a:spcPct val="115000"/>
              </a:lnSpc>
              <a:spcBef>
                <a:spcPts val="600"/>
              </a:spcBef>
              <a:spcAft>
                <a:spcPts val="0"/>
              </a:spcAft>
              <a:buClr>
                <a:schemeClr val="dk1"/>
              </a:buClr>
              <a:buSzPts val="1100"/>
              <a:buFont typeface="Arial"/>
              <a:buNone/>
            </a:pPr>
            <a:r>
              <a:rPr lang="ar" sz="2000">
                <a:solidFill>
                  <a:srgbClr val="C00000"/>
                </a:solidFill>
              </a:rPr>
              <a:t>   adults 40 to 70 years of age</a:t>
            </a:r>
            <a:r>
              <a:rPr lang="ar" sz="2700">
                <a:solidFill>
                  <a:schemeClr val="dk1"/>
                </a:solidFill>
                <a:latin typeface="Times New Roman"/>
                <a:ea typeface="Times New Roman"/>
                <a:cs typeface="Times New Roman"/>
                <a:sym typeface="Times New Roman"/>
              </a:rPr>
              <a:t> </a:t>
            </a:r>
            <a:r>
              <a:rPr lang="ar" sz="2000"/>
              <a:t>who are</a:t>
            </a:r>
            <a:r>
              <a:rPr lang="ar" sz="2700">
                <a:solidFill>
                  <a:schemeClr val="dk1"/>
                </a:solidFill>
                <a:latin typeface="Times New Roman"/>
                <a:ea typeface="Times New Roman"/>
                <a:cs typeface="Times New Roman"/>
                <a:sym typeface="Times New Roman"/>
              </a:rPr>
              <a:t> </a:t>
            </a:r>
            <a:r>
              <a:rPr lang="ar" sz="2000">
                <a:solidFill>
                  <a:srgbClr val="C00000"/>
                </a:solidFill>
              </a:rPr>
              <a:t>overweight</a:t>
            </a:r>
            <a:r>
              <a:rPr lang="ar" sz="2700">
                <a:solidFill>
                  <a:schemeClr val="dk1"/>
                </a:solidFill>
                <a:latin typeface="Times New Roman"/>
                <a:ea typeface="Times New Roman"/>
                <a:cs typeface="Times New Roman"/>
                <a:sym typeface="Times New Roman"/>
              </a:rPr>
              <a:t>  </a:t>
            </a:r>
            <a:r>
              <a:rPr lang="ar" sz="2000"/>
              <a:t>or obese, and </a:t>
            </a:r>
            <a:r>
              <a:rPr lang="ar" sz="2000">
                <a:solidFill>
                  <a:schemeClr val="accent2"/>
                </a:solidFill>
              </a:rPr>
              <a:t>repeating testing every 3 years if results are normal.</a:t>
            </a:r>
            <a:endParaRPr sz="2700">
              <a:solidFill>
                <a:schemeClr val="dk1"/>
              </a:solidFill>
              <a:latin typeface="Times New Roman"/>
              <a:ea typeface="Times New Roman"/>
              <a:cs typeface="Times New Roman"/>
              <a:sym typeface="Times New Roman"/>
            </a:endParaRPr>
          </a:p>
          <a:p>
            <a:pPr marL="0" lvl="0" indent="0" rtl="0">
              <a:lnSpc>
                <a:spcPct val="115000"/>
              </a:lnSpc>
              <a:spcBef>
                <a:spcPts val="600"/>
              </a:spcBef>
              <a:spcAft>
                <a:spcPts val="0"/>
              </a:spcAft>
              <a:buClr>
                <a:schemeClr val="dk1"/>
              </a:buClr>
              <a:buSzPts val="1100"/>
              <a:buFont typeface="Arial"/>
              <a:buNone/>
            </a:pPr>
            <a:r>
              <a:rPr lang="ar" sz="2700">
                <a:solidFill>
                  <a:schemeClr val="dk1"/>
                </a:solidFill>
                <a:latin typeface="Arial"/>
                <a:ea typeface="Arial"/>
                <a:cs typeface="Arial"/>
                <a:sym typeface="Arial"/>
              </a:rPr>
              <a:t>•</a:t>
            </a:r>
            <a:r>
              <a:rPr lang="ar" sz="2000"/>
              <a:t>Screen all adults who are overweight ( BMI ≥ 25 kg/ m2) and have additional risk factors.</a:t>
            </a:r>
            <a:endParaRPr sz="2000"/>
          </a:p>
          <a:p>
            <a:pPr marL="0" lvl="0" indent="0" rtl="0">
              <a:lnSpc>
                <a:spcPct val="115000"/>
              </a:lnSpc>
              <a:spcBef>
                <a:spcPts val="600"/>
              </a:spcBef>
              <a:spcAft>
                <a:spcPts val="0"/>
              </a:spcAft>
              <a:buClr>
                <a:schemeClr val="dk1"/>
              </a:buClr>
              <a:buSzPts val="1100"/>
              <a:buFont typeface="Arial"/>
              <a:buNone/>
            </a:pPr>
            <a:r>
              <a:rPr lang="ar" sz="2700">
                <a:solidFill>
                  <a:schemeClr val="dk1"/>
                </a:solidFill>
                <a:latin typeface="Arial"/>
                <a:ea typeface="Arial"/>
                <a:cs typeface="Arial"/>
                <a:sym typeface="Arial"/>
              </a:rPr>
              <a:t>•</a:t>
            </a:r>
            <a:r>
              <a:rPr lang="ar" sz="2000"/>
              <a:t>Screening for</a:t>
            </a:r>
            <a:r>
              <a:rPr lang="ar" sz="2700" b="1">
                <a:solidFill>
                  <a:schemeClr val="dk1"/>
                </a:solidFill>
                <a:latin typeface="Times New Roman"/>
                <a:ea typeface="Times New Roman"/>
                <a:cs typeface="Times New Roman"/>
                <a:sym typeface="Times New Roman"/>
              </a:rPr>
              <a:t> </a:t>
            </a:r>
            <a:r>
              <a:rPr lang="ar" sz="2000">
                <a:solidFill>
                  <a:schemeClr val="accent2"/>
                </a:solidFill>
              </a:rPr>
              <a:t>type 1 diabetes</a:t>
            </a:r>
            <a:r>
              <a:rPr lang="ar" sz="2700" b="1">
                <a:solidFill>
                  <a:srgbClr val="00B050"/>
                </a:solidFill>
                <a:latin typeface="Times New Roman"/>
                <a:ea typeface="Times New Roman"/>
                <a:cs typeface="Times New Roman"/>
                <a:sym typeface="Times New Roman"/>
              </a:rPr>
              <a:t> </a:t>
            </a:r>
            <a:r>
              <a:rPr lang="ar" sz="2000"/>
              <a:t>Not recommended</a:t>
            </a:r>
            <a:endParaRPr sz="2700">
              <a:solidFill>
                <a:schemeClr val="dk1"/>
              </a:solidFill>
              <a:latin typeface="Times New Roman"/>
              <a:ea typeface="Times New Roman"/>
              <a:cs typeface="Times New Roman"/>
              <a:sym typeface="Times New Roman"/>
            </a:endParaRPr>
          </a:p>
          <a:p>
            <a:pPr marL="0" lvl="0" indent="0">
              <a:spcBef>
                <a:spcPts val="5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938750" y="286796"/>
            <a:ext cx="7633800" cy="7218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Should I be screened for diabetes?</a:t>
            </a:r>
            <a:endParaRPr/>
          </a:p>
        </p:txBody>
      </p:sp>
      <p:sp>
        <p:nvSpPr>
          <p:cNvPr id="300" name="Shape 300"/>
          <p:cNvSpPr txBox="1">
            <a:spLocks noGrp="1"/>
          </p:cNvSpPr>
          <p:nvPr>
            <p:ph type="body" idx="1"/>
          </p:nvPr>
        </p:nvSpPr>
        <p:spPr>
          <a:xfrm>
            <a:off x="938759" y="1399326"/>
            <a:ext cx="7633800" cy="2695200"/>
          </a:xfrm>
          <a:prstGeom prst="rect">
            <a:avLst/>
          </a:prstGeom>
        </p:spPr>
        <p:txBody>
          <a:bodyPr spcFirstLastPara="1" wrap="square" lIns="68575" tIns="68575" rIns="68575" bIns="68575" anchor="t" anchorCtr="0">
            <a:noAutofit/>
          </a:bodyPr>
          <a:lstStyle/>
          <a:p>
            <a:pPr marL="457200" lvl="0" indent="-381000" rtl="0">
              <a:lnSpc>
                <a:spcPct val="115000"/>
              </a:lnSpc>
              <a:spcBef>
                <a:spcPts val="800"/>
              </a:spcBef>
              <a:spcAft>
                <a:spcPts val="0"/>
              </a:spcAft>
              <a:buSzPts val="2400"/>
              <a:buChar char="•"/>
            </a:pPr>
            <a:r>
              <a:rPr lang="ar" sz="2400">
                <a:solidFill>
                  <a:srgbClr val="C00000"/>
                </a:solidFill>
              </a:rPr>
              <a:t>Age between 40 and 74</a:t>
            </a:r>
            <a:r>
              <a:rPr lang="ar" sz="2400">
                <a:solidFill>
                  <a:srgbClr val="FF0000"/>
                </a:solidFill>
                <a:latin typeface="Times New Roman"/>
                <a:ea typeface="Times New Roman"/>
                <a:cs typeface="Times New Roman"/>
                <a:sym typeface="Times New Roman"/>
              </a:rPr>
              <a:t> </a:t>
            </a:r>
            <a:r>
              <a:rPr lang="ar" sz="2400"/>
              <a:t>A screening test is advisable</a:t>
            </a:r>
            <a:r>
              <a:rPr lang="ar" sz="2400">
                <a:solidFill>
                  <a:schemeClr val="dk1"/>
                </a:solidFill>
                <a:latin typeface="Times New Roman"/>
                <a:ea typeface="Times New Roman"/>
                <a:cs typeface="Times New Roman"/>
                <a:sym typeface="Times New Roman"/>
              </a:rPr>
              <a:t> </a:t>
            </a:r>
            <a:r>
              <a:rPr lang="ar" sz="2400">
                <a:solidFill>
                  <a:srgbClr val="C00000"/>
                </a:solidFill>
              </a:rPr>
              <a:t>if patients have any of the symptoms of diabetes.</a:t>
            </a:r>
            <a:endParaRPr sz="2400">
              <a:solidFill>
                <a:srgbClr val="C00000"/>
              </a:solidFill>
            </a:endParaRPr>
          </a:p>
          <a:p>
            <a:pPr marL="0" lvl="0" indent="0" rtl="0">
              <a:lnSpc>
                <a:spcPct val="115000"/>
              </a:lnSpc>
              <a:spcBef>
                <a:spcPts val="800"/>
              </a:spcBef>
              <a:spcAft>
                <a:spcPts val="0"/>
              </a:spcAft>
              <a:buNone/>
            </a:pPr>
            <a:endParaRPr sz="2400">
              <a:solidFill>
                <a:srgbClr val="C00000"/>
              </a:solidFill>
            </a:endParaRPr>
          </a:p>
          <a:p>
            <a:pPr marL="457200" lvl="0" indent="-381000" rtl="0">
              <a:lnSpc>
                <a:spcPct val="115000"/>
              </a:lnSpc>
              <a:spcBef>
                <a:spcPts val="800"/>
              </a:spcBef>
              <a:spcAft>
                <a:spcPts val="0"/>
              </a:spcAft>
              <a:buSzPts val="2400"/>
              <a:buChar char="•"/>
            </a:pPr>
            <a:r>
              <a:rPr lang="ar" sz="2400"/>
              <a:t>It is also advisable for people with a number of</a:t>
            </a:r>
            <a:r>
              <a:rPr lang="ar" sz="2400">
                <a:solidFill>
                  <a:schemeClr val="dk1"/>
                </a:solidFill>
                <a:latin typeface="Times New Roman"/>
                <a:ea typeface="Times New Roman"/>
                <a:cs typeface="Times New Roman"/>
                <a:sym typeface="Times New Roman"/>
              </a:rPr>
              <a:t> </a:t>
            </a:r>
            <a:r>
              <a:rPr lang="ar" sz="2400">
                <a:solidFill>
                  <a:srgbClr val="C00000"/>
                </a:solidFill>
              </a:rPr>
              <a:t>risk factors for type 2 diabetes</a:t>
            </a:r>
            <a:endParaRPr sz="2400">
              <a:solidFill>
                <a:srgbClr val="C00000"/>
              </a:solidFill>
            </a:endParaRPr>
          </a:p>
          <a:p>
            <a:pPr marL="0" lvl="0" indent="0">
              <a:spcBef>
                <a:spcPts val="500"/>
              </a:spcBef>
              <a:spcAft>
                <a:spcPts val="0"/>
              </a:spcAft>
              <a:buNone/>
            </a:pPr>
            <a:endParaRPr/>
          </a:p>
        </p:txBody>
      </p:sp>
      <p:pic>
        <p:nvPicPr>
          <p:cNvPr id="301" name="Shape 301"/>
          <p:cNvPicPr preferRelativeResize="0"/>
          <p:nvPr/>
        </p:nvPicPr>
        <p:blipFill>
          <a:blip r:embed="rId3">
            <a:alphaModFix/>
          </a:blip>
          <a:stretch>
            <a:fillRect/>
          </a:stretch>
        </p:blipFill>
        <p:spPr>
          <a:xfrm>
            <a:off x="7090550" y="3535450"/>
            <a:ext cx="1482000" cy="1482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938750" y="286797"/>
            <a:ext cx="7633800" cy="7974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Prevention of DM</a:t>
            </a:r>
            <a:endParaRPr/>
          </a:p>
        </p:txBody>
      </p:sp>
      <p:sp>
        <p:nvSpPr>
          <p:cNvPr id="307" name="Shape 307"/>
          <p:cNvSpPr txBox="1">
            <a:spLocks noGrp="1"/>
          </p:cNvSpPr>
          <p:nvPr>
            <p:ph type="body" idx="1"/>
          </p:nvPr>
        </p:nvSpPr>
        <p:spPr>
          <a:xfrm>
            <a:off x="938759" y="1714501"/>
            <a:ext cx="7633800" cy="2695200"/>
          </a:xfrm>
          <a:prstGeom prst="rect">
            <a:avLst/>
          </a:prstGeom>
        </p:spPr>
        <p:txBody>
          <a:bodyPr spcFirstLastPara="1" wrap="square" lIns="68575" tIns="68575" rIns="68575" bIns="68575" anchor="t" anchorCtr="0">
            <a:noAutofit/>
          </a:bodyPr>
          <a:lstStyle/>
          <a:p>
            <a:pPr marL="457200" lvl="0" indent="-323850">
              <a:spcBef>
                <a:spcPts val="500"/>
              </a:spcBef>
              <a:spcAft>
                <a:spcPts val="0"/>
              </a:spcAft>
              <a:buSzPts val="1500"/>
              <a:buChar char="-"/>
            </a:pPr>
            <a:r>
              <a:rPr lang="ar" sz="2400">
                <a:solidFill>
                  <a:srgbClr val="C00000"/>
                </a:solidFill>
              </a:rPr>
              <a:t>Type 1</a:t>
            </a:r>
            <a:r>
              <a:rPr lang="ar" sz="3200">
                <a:solidFill>
                  <a:schemeClr val="dk1"/>
                </a:solidFill>
                <a:latin typeface="Times New Roman"/>
                <a:ea typeface="Times New Roman"/>
                <a:cs typeface="Times New Roman"/>
                <a:sym typeface="Times New Roman"/>
              </a:rPr>
              <a:t> </a:t>
            </a:r>
            <a:r>
              <a:rPr lang="ar" sz="2400"/>
              <a:t>DM can’t be prevented</a:t>
            </a:r>
            <a:endParaRPr sz="3200">
              <a:solidFill>
                <a:schemeClr val="dk1"/>
              </a:solidFill>
              <a:latin typeface="Times New Roman"/>
              <a:ea typeface="Times New Roman"/>
              <a:cs typeface="Times New Roman"/>
              <a:sym typeface="Times New Roman"/>
            </a:endParaRPr>
          </a:p>
          <a:p>
            <a:pPr marL="457200" lvl="0" indent="-323850">
              <a:spcBef>
                <a:spcPts val="0"/>
              </a:spcBef>
              <a:spcAft>
                <a:spcPts val="0"/>
              </a:spcAft>
              <a:buSzPts val="1500"/>
              <a:buChar char="-"/>
            </a:pPr>
            <a:r>
              <a:rPr lang="ar" sz="2400">
                <a:solidFill>
                  <a:srgbClr val="C00000"/>
                </a:solidFill>
              </a:rPr>
              <a:t>Type 2</a:t>
            </a:r>
            <a:r>
              <a:rPr lang="ar" sz="3200">
                <a:solidFill>
                  <a:srgbClr val="FF0000"/>
                </a:solidFill>
                <a:latin typeface="Times New Roman"/>
                <a:ea typeface="Times New Roman"/>
                <a:cs typeface="Times New Roman"/>
                <a:sym typeface="Times New Roman"/>
              </a:rPr>
              <a:t> </a:t>
            </a:r>
            <a:r>
              <a:rPr lang="ar" sz="2400"/>
              <a:t>might be prevented if caught early (IGT) Impaired Glucose Tolerance (with lifestyle modifications(diet and exercise) and/or drugs (metformin) )</a:t>
            </a:r>
            <a:endParaRPr sz="2400"/>
          </a:p>
          <a:p>
            <a:pPr marL="0" lvl="0" indent="0">
              <a:spcBef>
                <a:spcPts val="500"/>
              </a:spcBef>
              <a:spcAft>
                <a:spcPts val="0"/>
              </a:spcAft>
              <a:buNone/>
            </a:pPr>
            <a:endParaRPr/>
          </a:p>
        </p:txBody>
      </p:sp>
      <p:pic>
        <p:nvPicPr>
          <p:cNvPr id="308" name="Shape 308"/>
          <p:cNvPicPr preferRelativeResize="0"/>
          <p:nvPr/>
        </p:nvPicPr>
        <p:blipFill>
          <a:blip r:embed="rId3">
            <a:alphaModFix/>
          </a:blip>
          <a:stretch>
            <a:fillRect/>
          </a:stretch>
        </p:blipFill>
        <p:spPr>
          <a:xfrm>
            <a:off x="6992475" y="3340750"/>
            <a:ext cx="1714500" cy="1714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ctrTitle"/>
          </p:nvPr>
        </p:nvSpPr>
        <p:spPr>
          <a:xfrm>
            <a:off x="2395250" y="823800"/>
            <a:ext cx="44124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4800"/>
              <a:t>Hypertension </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938759" y="286789"/>
            <a:ext cx="7633742" cy="111909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600"/>
              <a:t>1- </a:t>
            </a:r>
            <a:r>
              <a:rPr lang="ar" sz="3600" b="0" i="0" u="none" strike="noStrike" cap="none">
                <a:solidFill>
                  <a:schemeClr val="dk2"/>
                </a:solidFill>
                <a:latin typeface="Impact"/>
                <a:ea typeface="Impact"/>
                <a:cs typeface="Impact"/>
                <a:sym typeface="Impact"/>
              </a:rPr>
              <a:t>WHICH ONE OF THE FOLLOWING IS NOT ON WILSON-JUNGNER CRITERIA?</a:t>
            </a:r>
            <a:endParaRPr sz="3600"/>
          </a:p>
        </p:txBody>
      </p:sp>
      <p:sp>
        <p:nvSpPr>
          <p:cNvPr id="153" name="Shape 153"/>
          <p:cNvSpPr txBox="1">
            <a:spLocks noGrp="1"/>
          </p:cNvSpPr>
          <p:nvPr>
            <p:ph type="body" idx="1"/>
          </p:nvPr>
        </p:nvSpPr>
        <p:spPr>
          <a:xfrm>
            <a:off x="890784" y="1849513"/>
            <a:ext cx="7633800" cy="3737700"/>
          </a:xfrm>
          <a:prstGeom prst="rect">
            <a:avLst/>
          </a:prstGeom>
          <a:noFill/>
          <a:ln>
            <a:noFill/>
          </a:ln>
        </p:spPr>
        <p:txBody>
          <a:bodyPr spcFirstLastPara="1" wrap="square" lIns="68575" tIns="34275" rIns="68575" bIns="34275" anchor="t" anchorCtr="0">
            <a:noAutofit/>
          </a:bodyPr>
          <a:lstStyle/>
          <a:p>
            <a:pPr marL="0" marR="0" lvl="0" indent="0" algn="l" rtl="0">
              <a:lnSpc>
                <a:spcPct val="110000"/>
              </a:lnSpc>
              <a:spcBef>
                <a:spcPts val="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Natural history of illness is well understood</a:t>
            </a: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Detectable at early age</a:t>
            </a: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Acceptable to the population</a:t>
            </a: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Test has to be highly specific</a:t>
            </a:r>
            <a:endParaRPr sz="1100"/>
          </a:p>
          <a:p>
            <a:pPr marL="0" marR="0" lvl="0" indent="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794225" y="277350"/>
            <a:ext cx="8005200" cy="2695200"/>
          </a:xfrm>
          <a:prstGeom prst="rect">
            <a:avLst/>
          </a:prstGeom>
        </p:spPr>
        <p:txBody>
          <a:bodyPr spcFirstLastPara="1" wrap="square" lIns="68575" tIns="68575" rIns="68575" bIns="68575" anchor="t" anchorCtr="0">
            <a:noAutofit/>
          </a:bodyPr>
          <a:lstStyle/>
          <a:p>
            <a:pPr marL="0" lvl="0" indent="0" rtl="0">
              <a:lnSpc>
                <a:spcPct val="115000"/>
              </a:lnSpc>
              <a:spcBef>
                <a:spcPts val="500"/>
              </a:spcBef>
              <a:spcAft>
                <a:spcPts val="0"/>
              </a:spcAft>
              <a:buClr>
                <a:schemeClr val="dk1"/>
              </a:buClr>
              <a:buSzPts val="1100"/>
              <a:buFont typeface="Arial"/>
              <a:buNone/>
            </a:pPr>
            <a:r>
              <a:rPr lang="ar" sz="2000">
                <a:solidFill>
                  <a:schemeClr val="dk1"/>
                </a:solidFill>
                <a:latin typeface="Arial"/>
                <a:ea typeface="Arial"/>
                <a:cs typeface="Arial"/>
                <a:sym typeface="Arial"/>
              </a:rPr>
              <a:t>•</a:t>
            </a:r>
            <a:r>
              <a:rPr lang="ar" sz="2000"/>
              <a:t>It is </a:t>
            </a:r>
            <a:r>
              <a:rPr lang="ar" sz="2000" u="sng"/>
              <a:t>common in KSA (26.1%) of adults </a:t>
            </a:r>
            <a:r>
              <a:rPr lang="ar" sz="2000"/>
              <a:t>aged 30-70 years of age.</a:t>
            </a:r>
            <a:endParaRPr sz="2000"/>
          </a:p>
          <a:p>
            <a:pPr marL="0" lvl="0" indent="0" rtl="0">
              <a:lnSpc>
                <a:spcPct val="115000"/>
              </a:lnSpc>
              <a:spcBef>
                <a:spcPts val="500"/>
              </a:spcBef>
              <a:spcAft>
                <a:spcPts val="0"/>
              </a:spcAft>
              <a:buClr>
                <a:schemeClr val="dk1"/>
              </a:buClr>
              <a:buSzPts val="1100"/>
              <a:buFont typeface="Arial"/>
              <a:buNone/>
            </a:pPr>
            <a:r>
              <a:rPr lang="ar" sz="2000"/>
              <a:t>•It is the most commonly diagnosed condition at outpatient office visits.</a:t>
            </a:r>
            <a:endParaRPr sz="2000">
              <a:solidFill>
                <a:schemeClr val="dk1"/>
              </a:solidFill>
              <a:latin typeface="Times New Roman"/>
              <a:ea typeface="Times New Roman"/>
              <a:cs typeface="Times New Roman"/>
              <a:sym typeface="Times New Roman"/>
            </a:endParaRPr>
          </a:p>
          <a:p>
            <a:pPr marL="0" lvl="0" indent="0" rtl="0">
              <a:lnSpc>
                <a:spcPct val="115000"/>
              </a:lnSpc>
              <a:spcBef>
                <a:spcPts val="500"/>
              </a:spcBef>
              <a:spcAft>
                <a:spcPts val="0"/>
              </a:spcAft>
              <a:buClr>
                <a:schemeClr val="dk1"/>
              </a:buClr>
              <a:buSzPts val="1100"/>
              <a:buFont typeface="Arial"/>
              <a:buNone/>
            </a:pPr>
            <a:r>
              <a:rPr lang="ar" sz="2000">
                <a:solidFill>
                  <a:schemeClr val="dk1"/>
                </a:solidFill>
                <a:latin typeface="Arial"/>
                <a:ea typeface="Arial"/>
                <a:cs typeface="Arial"/>
                <a:sym typeface="Arial"/>
              </a:rPr>
              <a:t>•</a:t>
            </a:r>
            <a:r>
              <a:rPr lang="ar" sz="2000">
                <a:solidFill>
                  <a:srgbClr val="C00000"/>
                </a:solidFill>
              </a:rPr>
              <a:t>Usually asymptomatic and found during routine BP screening or incidentally. Occasionally headache or visual disturbance</a:t>
            </a:r>
            <a:endParaRPr sz="2000">
              <a:solidFill>
                <a:srgbClr val="C00000"/>
              </a:solidFill>
            </a:endParaRPr>
          </a:p>
          <a:p>
            <a:pPr marL="0" lvl="0" indent="0" rtl="0">
              <a:lnSpc>
                <a:spcPct val="115000"/>
              </a:lnSpc>
              <a:spcBef>
                <a:spcPts val="500"/>
              </a:spcBef>
              <a:spcAft>
                <a:spcPts val="0"/>
              </a:spcAft>
              <a:buClr>
                <a:schemeClr val="dk1"/>
              </a:buClr>
              <a:buSzPts val="1100"/>
              <a:buFont typeface="Arial"/>
              <a:buNone/>
            </a:pPr>
            <a:r>
              <a:rPr lang="ar" sz="2000">
                <a:solidFill>
                  <a:srgbClr val="C00000"/>
                </a:solidFill>
              </a:rPr>
              <a:t>• May be symptoms of end-organ damage, TIAs, previous CVA/MI, angina</a:t>
            </a:r>
            <a:endParaRPr sz="2000">
              <a:solidFill>
                <a:srgbClr val="C00000"/>
              </a:solidFill>
            </a:endParaRPr>
          </a:p>
          <a:p>
            <a:pPr marL="0" marR="0" lvl="0" indent="0" algn="l" rtl="0">
              <a:lnSpc>
                <a:spcPct val="115000"/>
              </a:lnSpc>
              <a:spcBef>
                <a:spcPts val="500"/>
              </a:spcBef>
              <a:spcAft>
                <a:spcPts val="0"/>
              </a:spcAft>
              <a:buClr>
                <a:srgbClr val="000000"/>
              </a:buClr>
              <a:buSzPts val="1100"/>
              <a:buFont typeface="Arial"/>
              <a:buNone/>
            </a:pPr>
            <a:r>
              <a:rPr lang="ar" sz="2000"/>
              <a:t>•High blood pressure is a major risk factor to heart failure, heart attack, stroke, and chronic kidney disease.</a:t>
            </a:r>
            <a:endParaRPr sz="2000"/>
          </a:p>
          <a:p>
            <a:pPr marL="0" lvl="0" indent="0" rtl="0">
              <a:lnSpc>
                <a:spcPct val="115000"/>
              </a:lnSpc>
              <a:spcBef>
                <a:spcPts val="500"/>
              </a:spcBef>
              <a:spcAft>
                <a:spcPts val="0"/>
              </a:spcAft>
              <a:buClr>
                <a:schemeClr val="dk1"/>
              </a:buClr>
              <a:buSzPts val="1100"/>
              <a:buFont typeface="Arial"/>
              <a:buNone/>
            </a:pPr>
            <a:r>
              <a:rPr lang="ar" sz="2000"/>
              <a:t>•An important feature of hypertension is that</a:t>
            </a:r>
            <a:r>
              <a:rPr lang="ar" sz="2000">
                <a:solidFill>
                  <a:schemeClr val="dk1"/>
                </a:solidFill>
                <a:latin typeface="Times New Roman"/>
                <a:ea typeface="Times New Roman"/>
                <a:cs typeface="Times New Roman"/>
                <a:sym typeface="Times New Roman"/>
              </a:rPr>
              <a:t> </a:t>
            </a:r>
            <a:r>
              <a:rPr lang="ar" sz="2000">
                <a:solidFill>
                  <a:srgbClr val="C00000"/>
                </a:solidFill>
              </a:rPr>
              <a:t>it remains asymptomatic until target tissue damage has already happened, hence the importance of screening programs.</a:t>
            </a:r>
            <a:endParaRPr sz="2000">
              <a:solidFill>
                <a:schemeClr val="dk1"/>
              </a:solidFill>
              <a:latin typeface="Arial"/>
              <a:ea typeface="Arial"/>
              <a:cs typeface="Arial"/>
              <a:sym typeface="Arial"/>
            </a:endParaRPr>
          </a:p>
          <a:p>
            <a:pPr marL="0" lvl="0" indent="0" rtl="0">
              <a:lnSpc>
                <a:spcPct val="115000"/>
              </a:lnSpc>
              <a:spcBef>
                <a:spcPts val="500"/>
              </a:spcBef>
              <a:spcAft>
                <a:spcPts val="0"/>
              </a:spcAft>
              <a:buClr>
                <a:schemeClr val="dk1"/>
              </a:buClr>
              <a:buSzPts val="1100"/>
              <a:buFont typeface="Arial"/>
              <a:buNone/>
            </a:pPr>
            <a:r>
              <a:rPr lang="ar" sz="2000">
                <a:solidFill>
                  <a:schemeClr val="dk1"/>
                </a:solidFill>
                <a:latin typeface="Courier New"/>
                <a:ea typeface="Courier New"/>
                <a:cs typeface="Courier New"/>
                <a:sym typeface="Courier New"/>
              </a:rPr>
              <a:t>o </a:t>
            </a:r>
            <a:r>
              <a:rPr lang="ar" sz="2000">
                <a:solidFill>
                  <a:schemeClr val="accent2"/>
                </a:solidFill>
              </a:rPr>
              <a:t>For males,</a:t>
            </a:r>
            <a:r>
              <a:rPr lang="ar" sz="2000"/>
              <a:t> the prevalence of hypertension was 28.6%,</a:t>
            </a:r>
            <a:endParaRPr sz="2000"/>
          </a:p>
          <a:p>
            <a:pPr marL="0" lvl="0" indent="0" rtl="0">
              <a:lnSpc>
                <a:spcPct val="115000"/>
              </a:lnSpc>
              <a:spcBef>
                <a:spcPts val="500"/>
              </a:spcBef>
              <a:spcAft>
                <a:spcPts val="0"/>
              </a:spcAft>
              <a:buClr>
                <a:schemeClr val="dk1"/>
              </a:buClr>
              <a:buSzPts val="1100"/>
              <a:buFont typeface="Arial"/>
              <a:buNone/>
            </a:pPr>
            <a:r>
              <a:rPr lang="ar" sz="2000"/>
              <a:t>o </a:t>
            </a:r>
            <a:r>
              <a:rPr lang="ar" sz="2000">
                <a:solidFill>
                  <a:schemeClr val="accent2"/>
                </a:solidFill>
              </a:rPr>
              <a:t>while for females; </a:t>
            </a:r>
            <a:r>
              <a:rPr lang="ar" sz="2000"/>
              <a:t>the prevalence was significantly lower at 23.9%</a:t>
            </a:r>
            <a:endParaRPr sz="2000"/>
          </a:p>
          <a:p>
            <a:pPr marL="0" lvl="0" indent="0">
              <a:spcBef>
                <a:spcPts val="5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938750" y="286798"/>
            <a:ext cx="7633800" cy="9234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Screening Tests:</a:t>
            </a:r>
            <a:r>
              <a:rPr lang="ar" sz="4400">
                <a:solidFill>
                  <a:srgbClr val="E46C0A"/>
                </a:solidFill>
                <a:latin typeface="Times New Roman"/>
                <a:ea typeface="Times New Roman"/>
                <a:cs typeface="Times New Roman"/>
                <a:sym typeface="Times New Roman"/>
              </a:rPr>
              <a:t> </a:t>
            </a:r>
            <a:endParaRPr/>
          </a:p>
        </p:txBody>
      </p:sp>
      <p:sp>
        <p:nvSpPr>
          <p:cNvPr id="324" name="Shape 324"/>
          <p:cNvSpPr txBox="1">
            <a:spLocks noGrp="1"/>
          </p:cNvSpPr>
          <p:nvPr>
            <p:ph type="body" idx="1"/>
          </p:nvPr>
        </p:nvSpPr>
        <p:spPr>
          <a:xfrm>
            <a:off x="938750" y="1714500"/>
            <a:ext cx="7633800" cy="1979100"/>
          </a:xfrm>
          <a:prstGeom prst="rect">
            <a:avLst/>
          </a:prstGeom>
        </p:spPr>
        <p:txBody>
          <a:bodyPr spcFirstLastPara="1" wrap="square" lIns="68575" tIns="68575" rIns="68575" bIns="68575" anchor="t" anchorCtr="0">
            <a:noAutofit/>
          </a:bodyPr>
          <a:lstStyle/>
          <a:p>
            <a:pPr marL="457200" lvl="0" indent="-381000" rtl="0">
              <a:lnSpc>
                <a:spcPct val="115000"/>
              </a:lnSpc>
              <a:spcBef>
                <a:spcPts val="800"/>
              </a:spcBef>
              <a:spcAft>
                <a:spcPts val="0"/>
              </a:spcAft>
              <a:buSzPts val="2400"/>
              <a:buAutoNum type="arabicParenR"/>
            </a:pPr>
            <a:r>
              <a:rPr lang="ar" sz="2400"/>
              <a:t>Office Blood Pressure Measurement</a:t>
            </a:r>
            <a:endParaRPr sz="2400"/>
          </a:p>
          <a:p>
            <a:pPr marL="457200" lvl="0" indent="-381000" rtl="0">
              <a:lnSpc>
                <a:spcPct val="115000"/>
              </a:lnSpc>
              <a:spcBef>
                <a:spcPts val="0"/>
              </a:spcBef>
              <a:spcAft>
                <a:spcPts val="0"/>
              </a:spcAft>
              <a:buSzPts val="2400"/>
              <a:buAutoNum type="arabicParenR"/>
            </a:pPr>
            <a:r>
              <a:rPr lang="ar" sz="2400"/>
              <a:t>Ambulatory and Home Blood Pressure Monitoring</a:t>
            </a:r>
            <a:endParaRPr sz="2400"/>
          </a:p>
          <a:p>
            <a:pPr marL="0" lvl="0" indent="0">
              <a:spcBef>
                <a:spcPts val="500"/>
              </a:spcBef>
              <a:spcAft>
                <a:spcPts val="0"/>
              </a:spcAft>
              <a:buNone/>
            </a:pPr>
            <a:endParaRPr sz="2400"/>
          </a:p>
        </p:txBody>
      </p:sp>
      <p:pic>
        <p:nvPicPr>
          <p:cNvPr id="325" name="Shape 325"/>
          <p:cNvPicPr preferRelativeResize="0"/>
          <p:nvPr/>
        </p:nvPicPr>
        <p:blipFill>
          <a:blip r:embed="rId3">
            <a:alphaModFix/>
          </a:blip>
          <a:stretch>
            <a:fillRect/>
          </a:stretch>
        </p:blipFill>
        <p:spPr>
          <a:xfrm>
            <a:off x="5433475" y="3099300"/>
            <a:ext cx="3924850" cy="2044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19425" y="286800"/>
            <a:ext cx="8181900" cy="8478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Screening for HTN (USPTF) </a:t>
            </a:r>
            <a:r>
              <a:rPr lang="ar" sz="1600">
                <a:solidFill>
                  <a:schemeClr val="accent2"/>
                </a:solidFill>
                <a:latin typeface="Times New Roman"/>
                <a:ea typeface="Times New Roman"/>
                <a:cs typeface="Times New Roman"/>
                <a:sym typeface="Times New Roman"/>
              </a:rPr>
              <a:t>united states prevenitive task force</a:t>
            </a:r>
            <a:endParaRPr>
              <a:solidFill>
                <a:schemeClr val="accent2"/>
              </a:solidFill>
            </a:endParaRPr>
          </a:p>
        </p:txBody>
      </p:sp>
      <p:sp>
        <p:nvSpPr>
          <p:cNvPr id="331" name="Shape 331"/>
          <p:cNvSpPr txBox="1">
            <a:spLocks noGrp="1"/>
          </p:cNvSpPr>
          <p:nvPr>
            <p:ph type="body" idx="1"/>
          </p:nvPr>
        </p:nvSpPr>
        <p:spPr>
          <a:xfrm>
            <a:off x="913525" y="1134600"/>
            <a:ext cx="7810200" cy="2521200"/>
          </a:xfrm>
          <a:prstGeom prst="rect">
            <a:avLst/>
          </a:prstGeom>
        </p:spPr>
        <p:txBody>
          <a:bodyPr spcFirstLastPara="1" wrap="square" lIns="68575" tIns="68575" rIns="68575" bIns="68575" anchor="t" anchorCtr="0">
            <a:noAutofit/>
          </a:bodyPr>
          <a:lstStyle/>
          <a:p>
            <a:pPr marL="0" lvl="0" indent="0" rtl="0">
              <a:lnSpc>
                <a:spcPct val="115000"/>
              </a:lnSpc>
              <a:spcBef>
                <a:spcPts val="600"/>
              </a:spcBef>
              <a:spcAft>
                <a:spcPts val="0"/>
              </a:spcAft>
              <a:buClr>
                <a:schemeClr val="dk1"/>
              </a:buClr>
              <a:buSzPts val="1100"/>
              <a:buFont typeface="Arial"/>
              <a:buNone/>
            </a:pPr>
            <a:r>
              <a:rPr lang="ar" sz="2500">
                <a:solidFill>
                  <a:schemeClr val="dk1"/>
                </a:solidFill>
                <a:latin typeface="Arial"/>
                <a:ea typeface="Arial"/>
                <a:cs typeface="Arial"/>
                <a:sym typeface="Arial"/>
              </a:rPr>
              <a:t>•</a:t>
            </a:r>
            <a:r>
              <a:rPr lang="ar" sz="2000">
                <a:solidFill>
                  <a:srgbClr val="C00000"/>
                </a:solidFill>
              </a:rPr>
              <a:t>Annual screening</a:t>
            </a:r>
            <a:r>
              <a:rPr lang="ar" sz="2000"/>
              <a:t> for adults </a:t>
            </a:r>
            <a:r>
              <a:rPr lang="ar" sz="2000" u="sng"/>
              <a:t>aged 40 years or older</a:t>
            </a:r>
            <a:endParaRPr sz="2000" u="sng"/>
          </a:p>
          <a:p>
            <a:pPr marL="0" lvl="0" indent="0" rtl="0">
              <a:lnSpc>
                <a:spcPct val="115000"/>
              </a:lnSpc>
              <a:spcBef>
                <a:spcPts val="600"/>
              </a:spcBef>
              <a:spcAft>
                <a:spcPts val="0"/>
              </a:spcAft>
              <a:buClr>
                <a:schemeClr val="dk1"/>
              </a:buClr>
              <a:buSzPts val="1100"/>
              <a:buFont typeface="Arial"/>
              <a:buNone/>
            </a:pPr>
            <a:r>
              <a:rPr lang="ar" sz="2000"/>
              <a:t>•</a:t>
            </a:r>
            <a:r>
              <a:rPr lang="ar" sz="2000">
                <a:solidFill>
                  <a:srgbClr val="C00000"/>
                </a:solidFill>
              </a:rPr>
              <a:t>Annual screening</a:t>
            </a:r>
            <a:r>
              <a:rPr lang="ar" sz="2000"/>
              <a:t> for those who have high-normal blood pressure (130 to 139/85 to 89 mm Hg), those who are overweight or obese.</a:t>
            </a:r>
            <a:endParaRPr sz="2000"/>
          </a:p>
          <a:p>
            <a:pPr marL="0" lvl="0" indent="0" rtl="0">
              <a:lnSpc>
                <a:spcPct val="115000"/>
              </a:lnSpc>
              <a:spcBef>
                <a:spcPts val="600"/>
              </a:spcBef>
              <a:spcAft>
                <a:spcPts val="0"/>
              </a:spcAft>
              <a:buClr>
                <a:schemeClr val="dk1"/>
              </a:buClr>
              <a:buSzPts val="1100"/>
              <a:buFont typeface="Arial"/>
              <a:buNone/>
            </a:pPr>
            <a:r>
              <a:rPr lang="ar" sz="2000"/>
              <a:t>• </a:t>
            </a:r>
            <a:r>
              <a:rPr lang="ar" sz="2000" u="sng"/>
              <a:t>Adults aged 18 to 39 years</a:t>
            </a:r>
            <a:r>
              <a:rPr lang="ar" sz="2000"/>
              <a:t> with normal blood pressure (&lt;130/85 mm Hg) who do not have other risk factors should be rescreened every 3 to 5 years. </a:t>
            </a:r>
            <a:endParaRPr sz="2000"/>
          </a:p>
          <a:p>
            <a:pPr marL="0" lvl="0" indent="0" rtl="0">
              <a:lnSpc>
                <a:spcPct val="115000"/>
              </a:lnSpc>
              <a:spcBef>
                <a:spcPts val="600"/>
              </a:spcBef>
              <a:spcAft>
                <a:spcPts val="0"/>
              </a:spcAft>
              <a:buClr>
                <a:schemeClr val="dk1"/>
              </a:buClr>
              <a:buSzPts val="1100"/>
              <a:buFont typeface="Arial"/>
              <a:buNone/>
            </a:pPr>
            <a:r>
              <a:rPr lang="ar" sz="2000"/>
              <a:t>•The USPSTF recommends rescreening with properly measured office blood pressure and,</a:t>
            </a:r>
            <a:r>
              <a:rPr lang="ar" sz="2000" u="sng"/>
              <a:t> if blood pressure is elevated, confirming the diagnosis of hypertension with ABPM</a:t>
            </a:r>
            <a:endParaRPr sz="2000" u="sng"/>
          </a:p>
          <a:p>
            <a:pPr marL="0" lvl="0" indent="0">
              <a:spcBef>
                <a:spcPts val="5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endParaRPr/>
          </a:p>
        </p:txBody>
      </p:sp>
      <p:sp>
        <p:nvSpPr>
          <p:cNvPr id="337" name="Shape 337"/>
          <p:cNvSpPr txBox="1">
            <a:spLocks noGrp="1"/>
          </p:cNvSpPr>
          <p:nvPr>
            <p:ph type="body" idx="1"/>
          </p:nvPr>
        </p:nvSpPr>
        <p:spPr>
          <a:xfrm>
            <a:off x="938750" y="781625"/>
            <a:ext cx="7848000" cy="2695200"/>
          </a:xfrm>
          <a:prstGeom prst="rect">
            <a:avLst/>
          </a:prstGeom>
        </p:spPr>
        <p:txBody>
          <a:bodyPr spcFirstLastPara="1" wrap="square" lIns="68575" tIns="68575" rIns="68575" bIns="68575" anchor="t" anchorCtr="0">
            <a:noAutofit/>
          </a:bodyPr>
          <a:lstStyle/>
          <a:p>
            <a:pPr marL="457200" lvl="0" indent="-355600" rtl="0">
              <a:lnSpc>
                <a:spcPct val="115000"/>
              </a:lnSpc>
              <a:spcBef>
                <a:spcPts val="500"/>
              </a:spcBef>
              <a:spcAft>
                <a:spcPts val="0"/>
              </a:spcAft>
              <a:buSzPts val="2000"/>
              <a:buChar char="●"/>
            </a:pPr>
            <a:r>
              <a:rPr lang="ar" sz="2000">
                <a:solidFill>
                  <a:srgbClr val="C00000"/>
                </a:solidFill>
              </a:rPr>
              <a:t>Ambulatory BP monitoring (ABPM) </a:t>
            </a:r>
            <a:r>
              <a:rPr lang="ar" sz="2000"/>
              <a:t>A BP-measuring device is worn</a:t>
            </a:r>
            <a:endParaRPr sz="2000"/>
          </a:p>
          <a:p>
            <a:pPr marL="0" lvl="0" indent="0" rtl="0">
              <a:lnSpc>
                <a:spcPct val="115000"/>
              </a:lnSpc>
              <a:spcBef>
                <a:spcPts val="500"/>
              </a:spcBef>
              <a:spcAft>
                <a:spcPts val="0"/>
              </a:spcAft>
              <a:buClr>
                <a:schemeClr val="dk1"/>
              </a:buClr>
              <a:buSzPts val="1100"/>
              <a:buFont typeface="Arial"/>
              <a:buNone/>
            </a:pPr>
            <a:r>
              <a:rPr lang="ar" sz="2000"/>
              <a:t>on the body for 24h. It takes BP every 20 min in the daytime and less frequently (usually hourly) at night. i BP readings on ABPM are more strongly correlated to end-organ damage than one-off measurements.</a:t>
            </a:r>
            <a:endParaRPr sz="2000"/>
          </a:p>
          <a:p>
            <a:pPr marL="0" lvl="0" indent="0" rtl="0">
              <a:lnSpc>
                <a:spcPct val="115000"/>
              </a:lnSpc>
              <a:spcBef>
                <a:spcPts val="500"/>
              </a:spcBef>
              <a:spcAft>
                <a:spcPts val="0"/>
              </a:spcAft>
              <a:buNone/>
            </a:pPr>
            <a:r>
              <a:rPr lang="ar" sz="2000">
                <a:solidFill>
                  <a:schemeClr val="accent2"/>
                </a:solidFill>
              </a:rPr>
              <a:t>ABPM is used for: The diagnosis of hypertension</a:t>
            </a:r>
            <a:endParaRPr sz="2000">
              <a:solidFill>
                <a:schemeClr val="accent2"/>
              </a:solidFill>
            </a:endParaRPr>
          </a:p>
          <a:p>
            <a:pPr marL="0" lvl="0" indent="0" rtl="0">
              <a:lnSpc>
                <a:spcPct val="115000"/>
              </a:lnSpc>
              <a:spcBef>
                <a:spcPts val="500"/>
              </a:spcBef>
              <a:spcAft>
                <a:spcPts val="0"/>
              </a:spcAft>
              <a:buClr>
                <a:schemeClr val="dk1"/>
              </a:buClr>
              <a:buSzPts val="1100"/>
              <a:buFont typeface="Arial"/>
              <a:buNone/>
            </a:pPr>
            <a:endParaRPr sz="2000">
              <a:solidFill>
                <a:schemeClr val="accent2"/>
              </a:solidFill>
            </a:endParaRPr>
          </a:p>
          <a:p>
            <a:pPr marL="457200" lvl="0" indent="-355600" rtl="0">
              <a:lnSpc>
                <a:spcPct val="115000"/>
              </a:lnSpc>
              <a:spcBef>
                <a:spcPts val="500"/>
              </a:spcBef>
              <a:spcAft>
                <a:spcPts val="0"/>
              </a:spcAft>
              <a:buSzPts val="2000"/>
              <a:buChar char="●"/>
            </a:pPr>
            <a:r>
              <a:rPr lang="ar" sz="2000">
                <a:solidFill>
                  <a:srgbClr val="C00000"/>
                </a:solidFill>
              </a:rPr>
              <a:t>Home BP monitoring (HBPM)</a:t>
            </a:r>
            <a:r>
              <a:rPr lang="ar" sz="2000"/>
              <a:t> Useful</a:t>
            </a:r>
            <a:endParaRPr sz="2000"/>
          </a:p>
          <a:p>
            <a:pPr marL="0" lvl="0" indent="0" rtl="0">
              <a:lnSpc>
                <a:spcPct val="115000"/>
              </a:lnSpc>
              <a:spcBef>
                <a:spcPts val="500"/>
              </a:spcBef>
              <a:spcAft>
                <a:spcPts val="0"/>
              </a:spcAft>
              <a:buClr>
                <a:schemeClr val="dk1"/>
              </a:buClr>
              <a:buSzPts val="1100"/>
              <a:buFont typeface="Arial"/>
              <a:buNone/>
            </a:pPr>
            <a:r>
              <a:rPr lang="ar" sz="2000"/>
              <a:t>If ABPM facilities are not available within a reasonable time frame for</a:t>
            </a:r>
            <a:endParaRPr sz="2000"/>
          </a:p>
          <a:p>
            <a:pPr marL="0" lvl="0" indent="0" rtl="0">
              <a:lnSpc>
                <a:spcPct val="115000"/>
              </a:lnSpc>
              <a:spcBef>
                <a:spcPts val="500"/>
              </a:spcBef>
              <a:spcAft>
                <a:spcPts val="0"/>
              </a:spcAft>
              <a:buClr>
                <a:schemeClr val="dk1"/>
              </a:buClr>
              <a:buSzPts val="1100"/>
              <a:buFont typeface="Arial"/>
              <a:buNone/>
            </a:pPr>
            <a:r>
              <a:rPr lang="ar" sz="2000"/>
              <a:t>diagnosis of hypertension</a:t>
            </a:r>
            <a:endParaRPr sz="3000">
              <a:solidFill>
                <a:schemeClr val="dk1"/>
              </a:solidFill>
              <a:latin typeface="Arial"/>
              <a:ea typeface="Arial"/>
              <a:cs typeface="Arial"/>
              <a:sym typeface="Arial"/>
            </a:endParaRPr>
          </a:p>
          <a:p>
            <a:pPr marL="0" lvl="0" indent="0">
              <a:spcBef>
                <a:spcPts val="5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938750" y="286797"/>
            <a:ext cx="7633800" cy="7722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Indications for ABPM/HBPM</a:t>
            </a:r>
            <a:endParaRPr/>
          </a:p>
        </p:txBody>
      </p:sp>
      <p:sp>
        <p:nvSpPr>
          <p:cNvPr id="343" name="Shape 343"/>
          <p:cNvSpPr txBox="1">
            <a:spLocks noGrp="1"/>
          </p:cNvSpPr>
          <p:nvPr>
            <p:ph type="body" idx="1"/>
          </p:nvPr>
        </p:nvSpPr>
        <p:spPr>
          <a:xfrm>
            <a:off x="938759" y="1323676"/>
            <a:ext cx="7633800" cy="2695200"/>
          </a:xfrm>
          <a:prstGeom prst="rect">
            <a:avLst/>
          </a:prstGeom>
        </p:spPr>
        <p:txBody>
          <a:bodyPr spcFirstLastPara="1" wrap="square" lIns="68575" tIns="68575" rIns="68575" bIns="68575" anchor="t" anchorCtr="0">
            <a:noAutofit/>
          </a:bodyPr>
          <a:lstStyle/>
          <a:p>
            <a:pPr marL="0" lvl="0" indent="0" rtl="0">
              <a:lnSpc>
                <a:spcPct val="115000"/>
              </a:lnSpc>
              <a:spcBef>
                <a:spcPts val="600"/>
              </a:spcBef>
              <a:spcAft>
                <a:spcPts val="0"/>
              </a:spcAft>
              <a:buNone/>
            </a:pPr>
            <a:r>
              <a:rPr lang="ar" sz="2400">
                <a:solidFill>
                  <a:schemeClr val="dk1"/>
                </a:solidFill>
                <a:latin typeface="Arial"/>
                <a:ea typeface="Arial"/>
                <a:cs typeface="Arial"/>
                <a:sym typeface="Arial"/>
              </a:rPr>
              <a:t>•</a:t>
            </a:r>
            <a:r>
              <a:rPr lang="ar" sz="2000"/>
              <a:t>If BP</a:t>
            </a:r>
            <a:r>
              <a:rPr lang="ar" sz="2400">
                <a:solidFill>
                  <a:schemeClr val="dk1"/>
                </a:solidFill>
                <a:latin typeface="Times New Roman"/>
                <a:ea typeface="Times New Roman"/>
                <a:cs typeface="Times New Roman"/>
                <a:sym typeface="Times New Roman"/>
              </a:rPr>
              <a:t> </a:t>
            </a:r>
            <a:r>
              <a:rPr lang="ar" sz="2000" u="sng">
                <a:solidFill>
                  <a:schemeClr val="accent2"/>
                </a:solidFill>
              </a:rPr>
              <a:t>on repeat testing is ≥140/90mmHg and not known to be hypertensive,</a:t>
            </a:r>
            <a:r>
              <a:rPr lang="ar" sz="2400">
                <a:solidFill>
                  <a:schemeClr val="dk1"/>
                </a:solidFill>
                <a:latin typeface="Times New Roman"/>
                <a:ea typeface="Times New Roman"/>
                <a:cs typeface="Times New Roman"/>
                <a:sym typeface="Times New Roman"/>
              </a:rPr>
              <a:t> </a:t>
            </a:r>
            <a:r>
              <a:rPr lang="ar" sz="2000">
                <a:solidFill>
                  <a:srgbClr val="C00000"/>
                </a:solidFill>
              </a:rPr>
              <a:t>offer ambulatory BP monitoring (ABPM) or home BP monitoring (HBPM) to confirm the diagnosis, for people on antihypertensive medication</a:t>
            </a:r>
            <a:endParaRPr sz="2000">
              <a:solidFill>
                <a:srgbClr val="C00000"/>
              </a:solidFill>
            </a:endParaRPr>
          </a:p>
          <a:p>
            <a:pPr marL="0" lvl="0" indent="0" rtl="0">
              <a:lnSpc>
                <a:spcPct val="115000"/>
              </a:lnSpc>
              <a:spcBef>
                <a:spcPts val="600"/>
              </a:spcBef>
              <a:spcAft>
                <a:spcPts val="0"/>
              </a:spcAft>
              <a:buClr>
                <a:schemeClr val="dk1"/>
              </a:buClr>
              <a:buSzPts val="1100"/>
              <a:buFont typeface="Arial"/>
              <a:buNone/>
            </a:pPr>
            <a:endParaRPr sz="2000">
              <a:solidFill>
                <a:srgbClr val="C00000"/>
              </a:solidFill>
            </a:endParaRPr>
          </a:p>
          <a:p>
            <a:pPr marL="0" lvl="0" indent="0" rtl="0">
              <a:lnSpc>
                <a:spcPct val="115000"/>
              </a:lnSpc>
              <a:spcBef>
                <a:spcPts val="600"/>
              </a:spcBef>
              <a:spcAft>
                <a:spcPts val="0"/>
              </a:spcAft>
              <a:buClr>
                <a:schemeClr val="dk1"/>
              </a:buClr>
              <a:buSzPts val="1100"/>
              <a:buFont typeface="Arial"/>
              <a:buNone/>
            </a:pPr>
            <a:r>
              <a:rPr lang="ar" sz="2400">
                <a:solidFill>
                  <a:schemeClr val="dk1"/>
                </a:solidFill>
                <a:latin typeface="Times New Roman"/>
                <a:ea typeface="Times New Roman"/>
                <a:cs typeface="Times New Roman"/>
                <a:sym typeface="Times New Roman"/>
              </a:rPr>
              <a:t>•</a:t>
            </a:r>
            <a:r>
              <a:rPr lang="ar" sz="2000"/>
              <a:t> If hypertension is not confirmed on ABPM/HBPM,</a:t>
            </a:r>
            <a:r>
              <a:rPr lang="ar" sz="2400">
                <a:solidFill>
                  <a:schemeClr val="dk1"/>
                </a:solidFill>
                <a:latin typeface="Times New Roman"/>
                <a:ea typeface="Times New Roman"/>
                <a:cs typeface="Times New Roman"/>
                <a:sym typeface="Times New Roman"/>
              </a:rPr>
              <a:t> </a:t>
            </a:r>
            <a:r>
              <a:rPr lang="ar" sz="2000">
                <a:solidFill>
                  <a:srgbClr val="C00000"/>
                </a:solidFill>
              </a:rPr>
              <a:t>measure BP every 5y or more frequently if close to 140/90 mmHg</a:t>
            </a:r>
            <a:endParaRPr sz="2400" u="sng">
              <a:solidFill>
                <a:srgbClr val="FF0000"/>
              </a:solidFill>
              <a:latin typeface="Times New Roman"/>
              <a:ea typeface="Times New Roman"/>
              <a:cs typeface="Times New Roman"/>
              <a:sym typeface="Times New Roman"/>
            </a:endParaRPr>
          </a:p>
          <a:p>
            <a:pPr marL="0" lvl="0" indent="0">
              <a:spcBef>
                <a:spcPts val="5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808892" y="823791"/>
            <a:ext cx="77388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6000"/>
              <a:t>Colorectal </a:t>
            </a:r>
            <a:endParaRPr sz="6000"/>
          </a:p>
          <a:p>
            <a:pPr marL="0" lvl="0" indent="0">
              <a:spcBef>
                <a:spcPts val="0"/>
              </a:spcBef>
              <a:spcAft>
                <a:spcPts val="0"/>
              </a:spcAft>
              <a:buNone/>
            </a:pPr>
            <a:r>
              <a:rPr lang="ar" sz="6000"/>
              <a:t>Cancer</a:t>
            </a:r>
            <a:endParaRPr sz="6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descr="Image result for statistics clipart"/>
          <p:cNvPicPr preferRelativeResize="0"/>
          <p:nvPr/>
        </p:nvPicPr>
        <p:blipFill>
          <a:blip r:embed="rId3">
            <a:alphaModFix/>
          </a:blip>
          <a:stretch>
            <a:fillRect/>
          </a:stretch>
        </p:blipFill>
        <p:spPr>
          <a:xfrm>
            <a:off x="5476225" y="3395700"/>
            <a:ext cx="1786275" cy="1786275"/>
          </a:xfrm>
          <a:prstGeom prst="rect">
            <a:avLst/>
          </a:prstGeom>
          <a:noFill/>
          <a:ln>
            <a:noFill/>
          </a:ln>
        </p:spPr>
      </p:pic>
      <p:sp>
        <p:nvSpPr>
          <p:cNvPr id="354" name="Shape 354"/>
          <p:cNvSpPr txBox="1"/>
          <p:nvPr/>
        </p:nvSpPr>
        <p:spPr>
          <a:xfrm>
            <a:off x="1190125" y="624150"/>
            <a:ext cx="6508500" cy="41781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E48312"/>
              </a:buClr>
              <a:buSzPts val="1400"/>
              <a:buChar char="❖"/>
            </a:pPr>
            <a:r>
              <a:rPr lang="ar"/>
              <a:t>the </a:t>
            </a:r>
            <a:r>
              <a:rPr lang="ar" b="1">
                <a:solidFill>
                  <a:srgbClr val="FF0000"/>
                </a:solidFill>
              </a:rPr>
              <a:t>most</a:t>
            </a:r>
            <a:r>
              <a:rPr lang="ar"/>
              <a:t> common cancer among </a:t>
            </a:r>
            <a:r>
              <a:rPr lang="ar" b="1" u="sng">
                <a:solidFill>
                  <a:schemeClr val="accent2"/>
                </a:solidFill>
              </a:rPr>
              <a:t>male</a:t>
            </a:r>
            <a:r>
              <a:rPr lang="ar"/>
              <a:t> and the </a:t>
            </a:r>
            <a:r>
              <a:rPr lang="ar" b="1">
                <a:solidFill>
                  <a:srgbClr val="FF0000"/>
                </a:solidFill>
              </a:rPr>
              <a:t>3rd</a:t>
            </a:r>
            <a:r>
              <a:rPr lang="ar"/>
              <a:t> among </a:t>
            </a:r>
            <a:r>
              <a:rPr lang="ar" b="1" u="sng">
                <a:solidFill>
                  <a:schemeClr val="accent2"/>
                </a:solidFill>
              </a:rPr>
              <a:t>female</a:t>
            </a:r>
            <a:r>
              <a:rPr lang="ar"/>
              <a:t> in Saudi Arabia.</a:t>
            </a:r>
            <a:endParaRPr/>
          </a:p>
          <a:p>
            <a:pPr marL="457200" marR="0" lvl="0" indent="-317500" algn="l" rtl="0">
              <a:lnSpc>
                <a:spcPct val="90000"/>
              </a:lnSpc>
              <a:spcBef>
                <a:spcPts val="1200"/>
              </a:spcBef>
              <a:spcAft>
                <a:spcPts val="0"/>
              </a:spcAft>
              <a:buClr>
                <a:srgbClr val="E48312"/>
              </a:buClr>
              <a:buSzPts val="1400"/>
              <a:buChar char="❖"/>
            </a:pPr>
            <a:r>
              <a:rPr lang="ar"/>
              <a:t> with early detection and intervention almost all cases of Colorectal cancer can be prevented.</a:t>
            </a:r>
            <a:endParaRPr/>
          </a:p>
          <a:p>
            <a:pPr marL="0" marR="0" lvl="0" indent="0" algn="l" rtl="0">
              <a:lnSpc>
                <a:spcPct val="90000"/>
              </a:lnSpc>
              <a:spcBef>
                <a:spcPts val="1200"/>
              </a:spcBef>
              <a:spcAft>
                <a:spcPts val="0"/>
              </a:spcAft>
              <a:buClr>
                <a:srgbClr val="000000"/>
              </a:buClr>
              <a:buSzPts val="1100"/>
              <a:buFont typeface="Arial"/>
              <a:buNone/>
            </a:pPr>
            <a:r>
              <a:rPr lang="ar"/>
              <a:t> </a:t>
            </a:r>
            <a:endParaRPr/>
          </a:p>
          <a:p>
            <a:pPr marL="457200" marR="0" lvl="0" indent="-317500" algn="l" rtl="0">
              <a:lnSpc>
                <a:spcPct val="90000"/>
              </a:lnSpc>
              <a:spcBef>
                <a:spcPts val="1200"/>
              </a:spcBef>
              <a:spcAft>
                <a:spcPts val="0"/>
              </a:spcAft>
              <a:buClr>
                <a:srgbClr val="CC0000"/>
              </a:buClr>
              <a:buSzPts val="1400"/>
              <a:buChar char="❖"/>
            </a:pPr>
            <a:r>
              <a:rPr lang="ar" b="1">
                <a:solidFill>
                  <a:srgbClr val="CC0000"/>
                </a:solidFill>
              </a:rPr>
              <a:t> Who is at higher risk?</a:t>
            </a:r>
            <a:endParaRPr b="1">
              <a:solidFill>
                <a:srgbClr val="CC0000"/>
              </a:solidFill>
            </a:endParaRPr>
          </a:p>
          <a:p>
            <a:pPr marL="914400" marR="0" lvl="0" indent="-317500" algn="l" rtl="0">
              <a:lnSpc>
                <a:spcPct val="90000"/>
              </a:lnSpc>
              <a:spcBef>
                <a:spcPts val="1200"/>
              </a:spcBef>
              <a:spcAft>
                <a:spcPts val="0"/>
              </a:spcAft>
              <a:buSzPts val="1400"/>
              <a:buChar char="●"/>
            </a:pPr>
            <a:r>
              <a:rPr lang="ar"/>
              <a:t> Family history</a:t>
            </a:r>
            <a:endParaRPr/>
          </a:p>
          <a:p>
            <a:pPr marL="914400" marR="0" lvl="0" indent="-317500" algn="l" rtl="0">
              <a:lnSpc>
                <a:spcPct val="90000"/>
              </a:lnSpc>
              <a:spcBef>
                <a:spcPts val="1200"/>
              </a:spcBef>
              <a:spcAft>
                <a:spcPts val="0"/>
              </a:spcAft>
              <a:buSzPts val="1400"/>
              <a:buChar char="●"/>
            </a:pPr>
            <a:r>
              <a:rPr lang="ar"/>
              <a:t> Ulcerative colitis</a:t>
            </a:r>
            <a:endParaRPr/>
          </a:p>
          <a:p>
            <a:pPr marL="914400" marR="0" lvl="0" indent="-317500" algn="l" rtl="0">
              <a:lnSpc>
                <a:spcPct val="90000"/>
              </a:lnSpc>
              <a:spcBef>
                <a:spcPts val="1200"/>
              </a:spcBef>
              <a:spcAft>
                <a:spcPts val="0"/>
              </a:spcAft>
              <a:buSzPts val="1400"/>
              <a:buChar char="●"/>
            </a:pPr>
            <a:r>
              <a:rPr lang="ar"/>
              <a:t> Previous colorectal cancer</a:t>
            </a:r>
            <a:endParaRPr/>
          </a:p>
          <a:p>
            <a:pPr marL="0" marR="0" lvl="0" indent="0" algn="l" rtl="0">
              <a:lnSpc>
                <a:spcPct val="90000"/>
              </a:lnSpc>
              <a:spcBef>
                <a:spcPts val="1200"/>
              </a:spcBef>
              <a:spcAft>
                <a:spcPts val="0"/>
              </a:spcAft>
              <a:buNone/>
            </a:pPr>
            <a:endParaRPr/>
          </a:p>
          <a:p>
            <a:pPr marL="0" marR="0" lvl="0" indent="0" algn="l" rtl="0">
              <a:lnSpc>
                <a:spcPct val="90000"/>
              </a:lnSpc>
              <a:spcBef>
                <a:spcPts val="1200"/>
              </a:spcBef>
              <a:spcAft>
                <a:spcPts val="200"/>
              </a:spcAft>
              <a:buNone/>
            </a:pPr>
            <a:endParaRPr/>
          </a:p>
        </p:txBody>
      </p:sp>
      <p:pic>
        <p:nvPicPr>
          <p:cNvPr id="355" name="Shape 355" descr="Image result for doctor clipart"/>
          <p:cNvPicPr preferRelativeResize="0"/>
          <p:nvPr/>
        </p:nvPicPr>
        <p:blipFill>
          <a:blip r:embed="rId4">
            <a:alphaModFix/>
          </a:blip>
          <a:stretch>
            <a:fillRect/>
          </a:stretch>
        </p:blipFill>
        <p:spPr>
          <a:xfrm>
            <a:off x="6391725" y="1548738"/>
            <a:ext cx="2752275" cy="2752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1641900" y="829775"/>
            <a:ext cx="6441900" cy="52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 sz="3000" b="1">
                <a:solidFill>
                  <a:srgbClr val="A64D79"/>
                </a:solidFill>
              </a:rPr>
              <a:t>Who to screen ?</a:t>
            </a:r>
            <a:endParaRPr sz="3000" b="1">
              <a:solidFill>
                <a:srgbClr val="A64D79"/>
              </a:solidFill>
            </a:endParaRPr>
          </a:p>
        </p:txBody>
      </p:sp>
      <p:cxnSp>
        <p:nvCxnSpPr>
          <p:cNvPr id="361" name="Shape 361"/>
          <p:cNvCxnSpPr/>
          <p:nvPr/>
        </p:nvCxnSpPr>
        <p:spPr>
          <a:xfrm>
            <a:off x="2472425" y="2338900"/>
            <a:ext cx="4644000" cy="0"/>
          </a:xfrm>
          <a:prstGeom prst="straightConnector1">
            <a:avLst/>
          </a:prstGeom>
          <a:noFill/>
          <a:ln w="38100" cap="flat" cmpd="sng">
            <a:solidFill>
              <a:srgbClr val="20124D"/>
            </a:solidFill>
            <a:prstDash val="solid"/>
            <a:round/>
            <a:headEnd type="none" w="med" len="med"/>
            <a:tailEnd type="none" w="med" len="med"/>
          </a:ln>
        </p:spPr>
      </p:cxnSp>
      <p:cxnSp>
        <p:nvCxnSpPr>
          <p:cNvPr id="362" name="Shape 362"/>
          <p:cNvCxnSpPr/>
          <p:nvPr/>
        </p:nvCxnSpPr>
        <p:spPr>
          <a:xfrm flipH="1">
            <a:off x="4715375" y="1956050"/>
            <a:ext cx="8100" cy="366300"/>
          </a:xfrm>
          <a:prstGeom prst="straightConnector1">
            <a:avLst/>
          </a:prstGeom>
          <a:noFill/>
          <a:ln w="38100" cap="flat" cmpd="sng">
            <a:solidFill>
              <a:srgbClr val="20124D"/>
            </a:solidFill>
            <a:prstDash val="solid"/>
            <a:round/>
            <a:headEnd type="none" w="med" len="med"/>
            <a:tailEnd type="none" w="med" len="med"/>
          </a:ln>
        </p:spPr>
      </p:cxnSp>
      <p:cxnSp>
        <p:nvCxnSpPr>
          <p:cNvPr id="363" name="Shape 363"/>
          <p:cNvCxnSpPr/>
          <p:nvPr/>
        </p:nvCxnSpPr>
        <p:spPr>
          <a:xfrm>
            <a:off x="2472425" y="2322100"/>
            <a:ext cx="8400" cy="574200"/>
          </a:xfrm>
          <a:prstGeom prst="straightConnector1">
            <a:avLst/>
          </a:prstGeom>
          <a:noFill/>
          <a:ln w="38100" cap="flat" cmpd="sng">
            <a:solidFill>
              <a:srgbClr val="20124D"/>
            </a:solidFill>
            <a:prstDash val="solid"/>
            <a:round/>
            <a:headEnd type="none" w="med" len="med"/>
            <a:tailEnd type="stealth" w="med" len="med"/>
          </a:ln>
        </p:spPr>
      </p:cxnSp>
      <p:cxnSp>
        <p:nvCxnSpPr>
          <p:cNvPr id="364" name="Shape 364"/>
          <p:cNvCxnSpPr/>
          <p:nvPr/>
        </p:nvCxnSpPr>
        <p:spPr>
          <a:xfrm>
            <a:off x="7104175" y="2322100"/>
            <a:ext cx="8400" cy="574200"/>
          </a:xfrm>
          <a:prstGeom prst="straightConnector1">
            <a:avLst/>
          </a:prstGeom>
          <a:noFill/>
          <a:ln w="38100" cap="flat" cmpd="sng">
            <a:solidFill>
              <a:srgbClr val="20124D"/>
            </a:solidFill>
            <a:prstDash val="solid"/>
            <a:round/>
            <a:headEnd type="none" w="med" len="med"/>
            <a:tailEnd type="stealth" w="med" len="med"/>
          </a:ln>
        </p:spPr>
      </p:cxnSp>
      <p:sp>
        <p:nvSpPr>
          <p:cNvPr id="365" name="Shape 365"/>
          <p:cNvSpPr txBox="1"/>
          <p:nvPr/>
        </p:nvSpPr>
        <p:spPr>
          <a:xfrm>
            <a:off x="5579475" y="3021925"/>
            <a:ext cx="2881500" cy="137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b="1">
                <a:solidFill>
                  <a:srgbClr val="3D85C6"/>
                </a:solidFill>
              </a:rPr>
              <a:t>high-risk adults</a:t>
            </a:r>
            <a:endParaRPr sz="1800" b="1">
              <a:solidFill>
                <a:srgbClr val="3D85C6"/>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earlier with </a:t>
            </a:r>
            <a:r>
              <a:rPr lang="ar" sz="1800" u="sng">
                <a:solidFill>
                  <a:srgbClr val="C00000"/>
                </a:solidFill>
              </a:rPr>
              <a:t>Colonoscopy</a:t>
            </a:r>
            <a:endParaRPr sz="1800" u="sng">
              <a:solidFill>
                <a:srgbClr val="C00000"/>
              </a:solidFill>
            </a:endParaRPr>
          </a:p>
        </p:txBody>
      </p:sp>
      <p:sp>
        <p:nvSpPr>
          <p:cNvPr id="366" name="Shape 366"/>
          <p:cNvSpPr txBox="1"/>
          <p:nvPr/>
        </p:nvSpPr>
        <p:spPr>
          <a:xfrm>
            <a:off x="1115225" y="3021925"/>
            <a:ext cx="3000000" cy="2325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b="1">
                <a:solidFill>
                  <a:srgbClr val="3D85C6"/>
                </a:solidFill>
              </a:rPr>
              <a:t> average-risk adults</a:t>
            </a:r>
            <a:endParaRPr sz="1800" b="1">
              <a:solidFill>
                <a:srgbClr val="3D85C6"/>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t>( 50 - 75 )</a:t>
            </a:r>
            <a:endParaRPr sz="1800"/>
          </a:p>
          <a:p>
            <a:pPr marL="0" lvl="0" indent="0" algn="ctr" rtl="0">
              <a:lnSpc>
                <a:spcPct val="115000"/>
              </a:lnSpc>
              <a:spcBef>
                <a:spcPts val="0"/>
              </a:spcBef>
              <a:spcAft>
                <a:spcPts val="0"/>
              </a:spcAft>
              <a:buNone/>
            </a:pPr>
            <a:endParaRPr sz="1800"/>
          </a:p>
          <a:p>
            <a:pPr marL="0" lvl="0" indent="0" algn="ctr" rtl="0">
              <a:lnSpc>
                <a:spcPct val="115000"/>
              </a:lnSpc>
              <a:spcBef>
                <a:spcPts val="0"/>
              </a:spcBef>
              <a:spcAft>
                <a:spcPts val="0"/>
              </a:spcAft>
              <a:buClr>
                <a:schemeClr val="dk1"/>
              </a:buClr>
              <a:buSzPts val="1100"/>
              <a:buFont typeface="Arial"/>
              <a:buNone/>
            </a:pPr>
            <a:r>
              <a:rPr lang="ar" sz="1800">
                <a:solidFill>
                  <a:srgbClr val="C00000"/>
                </a:solidFill>
              </a:rPr>
              <a:t>?</a:t>
            </a:r>
            <a:endParaRPr sz="1800">
              <a:solidFill>
                <a:srgbClr val="C00000"/>
              </a:solidFill>
            </a:endParaRPr>
          </a:p>
          <a:p>
            <a:pPr marL="0" lvl="0" indent="0" algn="ctr" rtl="0">
              <a:lnSpc>
                <a:spcPct val="115000"/>
              </a:lnSpc>
              <a:spcBef>
                <a:spcPts val="0"/>
              </a:spcBef>
              <a:spcAft>
                <a:spcPts val="0"/>
              </a:spcAft>
              <a:buNone/>
            </a:pPr>
            <a:endParaRPr sz="1800">
              <a:solidFill>
                <a:schemeClr val="dk1"/>
              </a:solidFill>
            </a:endParaRPr>
          </a:p>
        </p:txBody>
      </p:sp>
      <p:pic>
        <p:nvPicPr>
          <p:cNvPr id="367" name="Shape 367" descr="A girl thinking clipart clipart"/>
          <p:cNvPicPr preferRelativeResize="0"/>
          <p:nvPr/>
        </p:nvPicPr>
        <p:blipFill>
          <a:blip r:embed="rId3">
            <a:alphaModFix/>
          </a:blip>
          <a:stretch>
            <a:fillRect/>
          </a:stretch>
        </p:blipFill>
        <p:spPr>
          <a:xfrm>
            <a:off x="6976175" y="259850"/>
            <a:ext cx="1720825" cy="194810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1460575" y="623750"/>
            <a:ext cx="6441900" cy="79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 sz="2400">
                <a:solidFill>
                  <a:srgbClr val="404040"/>
                </a:solidFill>
              </a:rPr>
              <a:t>Common Screening tests For average-risk adults</a:t>
            </a:r>
            <a:endParaRPr sz="2400">
              <a:solidFill>
                <a:srgbClr val="404040"/>
              </a:solidFill>
            </a:endParaRPr>
          </a:p>
        </p:txBody>
      </p:sp>
      <p:cxnSp>
        <p:nvCxnSpPr>
          <p:cNvPr id="373" name="Shape 373"/>
          <p:cNvCxnSpPr/>
          <p:nvPr/>
        </p:nvCxnSpPr>
        <p:spPr>
          <a:xfrm>
            <a:off x="1922575" y="1805500"/>
            <a:ext cx="5651100" cy="0"/>
          </a:xfrm>
          <a:prstGeom prst="straightConnector1">
            <a:avLst/>
          </a:prstGeom>
          <a:noFill/>
          <a:ln w="38100" cap="flat" cmpd="sng">
            <a:solidFill>
              <a:srgbClr val="E48312"/>
            </a:solidFill>
            <a:prstDash val="solid"/>
            <a:round/>
            <a:headEnd type="none" w="med" len="med"/>
            <a:tailEnd type="none" w="med" len="med"/>
          </a:ln>
        </p:spPr>
      </p:cxnSp>
      <p:cxnSp>
        <p:nvCxnSpPr>
          <p:cNvPr id="374" name="Shape 374"/>
          <p:cNvCxnSpPr/>
          <p:nvPr/>
        </p:nvCxnSpPr>
        <p:spPr>
          <a:xfrm flipH="1">
            <a:off x="4639175" y="1422650"/>
            <a:ext cx="8100" cy="366300"/>
          </a:xfrm>
          <a:prstGeom prst="straightConnector1">
            <a:avLst/>
          </a:prstGeom>
          <a:noFill/>
          <a:ln w="38100" cap="flat" cmpd="sng">
            <a:solidFill>
              <a:srgbClr val="E48312"/>
            </a:solidFill>
            <a:prstDash val="solid"/>
            <a:round/>
            <a:headEnd type="none" w="med" len="med"/>
            <a:tailEnd type="none" w="med" len="med"/>
          </a:ln>
        </p:spPr>
      </p:cxnSp>
      <p:cxnSp>
        <p:nvCxnSpPr>
          <p:cNvPr id="375" name="Shape 375"/>
          <p:cNvCxnSpPr/>
          <p:nvPr/>
        </p:nvCxnSpPr>
        <p:spPr>
          <a:xfrm>
            <a:off x="1922575" y="1788700"/>
            <a:ext cx="8400" cy="574200"/>
          </a:xfrm>
          <a:prstGeom prst="straightConnector1">
            <a:avLst/>
          </a:prstGeom>
          <a:noFill/>
          <a:ln w="28575" cap="flat" cmpd="sng">
            <a:solidFill>
              <a:srgbClr val="E48312"/>
            </a:solidFill>
            <a:prstDash val="solid"/>
            <a:round/>
            <a:headEnd type="none" w="med" len="med"/>
            <a:tailEnd type="stealth" w="med" len="med"/>
          </a:ln>
        </p:spPr>
      </p:cxnSp>
      <p:cxnSp>
        <p:nvCxnSpPr>
          <p:cNvPr id="376" name="Shape 376"/>
          <p:cNvCxnSpPr/>
          <p:nvPr/>
        </p:nvCxnSpPr>
        <p:spPr>
          <a:xfrm>
            <a:off x="4639025" y="1788700"/>
            <a:ext cx="8400" cy="574200"/>
          </a:xfrm>
          <a:prstGeom prst="straightConnector1">
            <a:avLst/>
          </a:prstGeom>
          <a:noFill/>
          <a:ln w="28575" cap="flat" cmpd="sng">
            <a:solidFill>
              <a:srgbClr val="E48312"/>
            </a:solidFill>
            <a:prstDash val="solid"/>
            <a:round/>
            <a:headEnd type="none" w="med" len="med"/>
            <a:tailEnd type="stealth" w="med" len="med"/>
          </a:ln>
        </p:spPr>
      </p:cxnSp>
      <p:cxnSp>
        <p:nvCxnSpPr>
          <p:cNvPr id="377" name="Shape 377"/>
          <p:cNvCxnSpPr/>
          <p:nvPr/>
        </p:nvCxnSpPr>
        <p:spPr>
          <a:xfrm>
            <a:off x="7561375" y="1788700"/>
            <a:ext cx="8400" cy="574200"/>
          </a:xfrm>
          <a:prstGeom prst="straightConnector1">
            <a:avLst/>
          </a:prstGeom>
          <a:noFill/>
          <a:ln w="28575" cap="flat" cmpd="sng">
            <a:solidFill>
              <a:srgbClr val="E48312"/>
            </a:solidFill>
            <a:prstDash val="solid"/>
            <a:round/>
            <a:headEnd type="none" w="med" len="med"/>
            <a:tailEnd type="stealth" w="med" len="med"/>
          </a:ln>
        </p:spPr>
      </p:cxnSp>
      <p:sp>
        <p:nvSpPr>
          <p:cNvPr id="378" name="Shape 378"/>
          <p:cNvSpPr txBox="1"/>
          <p:nvPr/>
        </p:nvSpPr>
        <p:spPr>
          <a:xfrm>
            <a:off x="3644525" y="2044950"/>
            <a:ext cx="1997400" cy="1968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chemeClr val="dk1"/>
                </a:solidFill>
              </a:rPr>
              <a:t>Sigmoidoscopy</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Every 5 years</a:t>
            </a:r>
            <a:endParaRPr sz="1800">
              <a:solidFill>
                <a:srgbClr val="C00000"/>
              </a:solidFill>
            </a:endParaRPr>
          </a:p>
        </p:txBody>
      </p:sp>
      <p:sp>
        <p:nvSpPr>
          <p:cNvPr id="379" name="Shape 379"/>
          <p:cNvSpPr txBox="1"/>
          <p:nvPr/>
        </p:nvSpPr>
        <p:spPr>
          <a:xfrm>
            <a:off x="6442375" y="2042375"/>
            <a:ext cx="2246400" cy="226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chemeClr val="dk1"/>
                </a:solidFill>
              </a:rPr>
              <a:t>Standard Colonoscopy</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Every 10 years</a:t>
            </a:r>
            <a:endParaRPr sz="1800">
              <a:solidFill>
                <a:srgbClr val="C00000"/>
              </a:solidFill>
            </a:endParaRPr>
          </a:p>
        </p:txBody>
      </p:sp>
      <p:sp>
        <p:nvSpPr>
          <p:cNvPr id="380" name="Shape 380"/>
          <p:cNvSpPr txBox="1"/>
          <p:nvPr/>
        </p:nvSpPr>
        <p:spPr>
          <a:xfrm>
            <a:off x="540200" y="2487725"/>
            <a:ext cx="2881500" cy="137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chemeClr val="dk1"/>
                </a:solidFill>
              </a:rPr>
              <a:t>FOBT</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annually</a:t>
            </a:r>
            <a:endParaRPr sz="180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p:nvPr/>
        </p:nvSpPr>
        <p:spPr>
          <a:xfrm>
            <a:off x="1460925" y="58250"/>
            <a:ext cx="6441900" cy="79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 sz="2400">
                <a:solidFill>
                  <a:srgbClr val="404040"/>
                </a:solidFill>
              </a:rPr>
              <a:t>other Screening tests</a:t>
            </a:r>
            <a:endParaRPr sz="2400"/>
          </a:p>
        </p:txBody>
      </p:sp>
      <p:cxnSp>
        <p:nvCxnSpPr>
          <p:cNvPr id="386" name="Shape 386"/>
          <p:cNvCxnSpPr/>
          <p:nvPr/>
        </p:nvCxnSpPr>
        <p:spPr>
          <a:xfrm>
            <a:off x="2472425" y="1348300"/>
            <a:ext cx="4644000" cy="0"/>
          </a:xfrm>
          <a:prstGeom prst="straightConnector1">
            <a:avLst/>
          </a:prstGeom>
          <a:noFill/>
          <a:ln w="38100" cap="flat" cmpd="sng">
            <a:solidFill>
              <a:srgbClr val="E48312"/>
            </a:solidFill>
            <a:prstDash val="solid"/>
            <a:round/>
            <a:headEnd type="none" w="med" len="med"/>
            <a:tailEnd type="none" w="med" len="med"/>
          </a:ln>
        </p:spPr>
      </p:cxnSp>
      <p:cxnSp>
        <p:nvCxnSpPr>
          <p:cNvPr id="387" name="Shape 387"/>
          <p:cNvCxnSpPr/>
          <p:nvPr/>
        </p:nvCxnSpPr>
        <p:spPr>
          <a:xfrm flipH="1">
            <a:off x="4715375" y="965450"/>
            <a:ext cx="8100" cy="366300"/>
          </a:xfrm>
          <a:prstGeom prst="straightConnector1">
            <a:avLst/>
          </a:prstGeom>
          <a:noFill/>
          <a:ln w="38100" cap="flat" cmpd="sng">
            <a:solidFill>
              <a:srgbClr val="E48312"/>
            </a:solidFill>
            <a:prstDash val="solid"/>
            <a:round/>
            <a:headEnd type="none" w="med" len="med"/>
            <a:tailEnd type="none" w="med" len="med"/>
          </a:ln>
        </p:spPr>
      </p:cxnSp>
      <p:cxnSp>
        <p:nvCxnSpPr>
          <p:cNvPr id="388" name="Shape 388"/>
          <p:cNvCxnSpPr/>
          <p:nvPr/>
        </p:nvCxnSpPr>
        <p:spPr>
          <a:xfrm>
            <a:off x="2472425" y="1331500"/>
            <a:ext cx="8400" cy="574200"/>
          </a:xfrm>
          <a:prstGeom prst="straightConnector1">
            <a:avLst/>
          </a:prstGeom>
          <a:noFill/>
          <a:ln w="28575" cap="flat" cmpd="sng">
            <a:solidFill>
              <a:srgbClr val="E48312"/>
            </a:solidFill>
            <a:prstDash val="solid"/>
            <a:round/>
            <a:headEnd type="none" w="med" len="med"/>
            <a:tailEnd type="stealth" w="med" len="med"/>
          </a:ln>
        </p:spPr>
      </p:cxnSp>
      <p:cxnSp>
        <p:nvCxnSpPr>
          <p:cNvPr id="389" name="Shape 389"/>
          <p:cNvCxnSpPr/>
          <p:nvPr/>
        </p:nvCxnSpPr>
        <p:spPr>
          <a:xfrm>
            <a:off x="7104175" y="1331500"/>
            <a:ext cx="8400" cy="574200"/>
          </a:xfrm>
          <a:prstGeom prst="straightConnector1">
            <a:avLst/>
          </a:prstGeom>
          <a:noFill/>
          <a:ln w="28575" cap="flat" cmpd="sng">
            <a:solidFill>
              <a:srgbClr val="E48312"/>
            </a:solidFill>
            <a:prstDash val="solid"/>
            <a:round/>
            <a:headEnd type="none" w="med" len="med"/>
            <a:tailEnd type="stealth" w="med" len="med"/>
          </a:ln>
        </p:spPr>
      </p:cxnSp>
      <p:sp>
        <p:nvSpPr>
          <p:cNvPr id="390" name="Shape 390"/>
          <p:cNvSpPr txBox="1"/>
          <p:nvPr/>
        </p:nvSpPr>
        <p:spPr>
          <a:xfrm>
            <a:off x="5629975" y="2380050"/>
            <a:ext cx="2881500" cy="137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chemeClr val="dk1"/>
                </a:solidFill>
              </a:rPr>
              <a:t>Virtual Colonoscopy</a:t>
            </a:r>
            <a:endParaRPr sz="1800">
              <a:solidFill>
                <a:schemeClr val="dk1"/>
              </a:solidFill>
            </a:endParaRPr>
          </a:p>
          <a:p>
            <a:pPr marL="0" lvl="0" indent="0" algn="ctr" rtl="0">
              <a:lnSpc>
                <a:spcPct val="115000"/>
              </a:lnSpc>
              <a:spcBef>
                <a:spcPts val="0"/>
              </a:spcBef>
              <a:spcAft>
                <a:spcPts val="0"/>
              </a:spcAft>
              <a:buNone/>
            </a:pPr>
            <a:r>
              <a:rPr lang="ar" sz="1800">
                <a:solidFill>
                  <a:schemeClr val="dk1"/>
                </a:solidFill>
              </a:rPr>
              <a:t>( CT colonography)</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Every 5-10 years</a:t>
            </a:r>
            <a:endParaRPr sz="1800">
              <a:solidFill>
                <a:srgbClr val="C00000"/>
              </a:solidFill>
            </a:endParaRPr>
          </a:p>
        </p:txBody>
      </p:sp>
      <p:sp>
        <p:nvSpPr>
          <p:cNvPr id="391" name="Shape 391"/>
          <p:cNvSpPr txBox="1"/>
          <p:nvPr/>
        </p:nvSpPr>
        <p:spPr>
          <a:xfrm>
            <a:off x="1090275" y="2089025"/>
            <a:ext cx="3000000" cy="2325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chemeClr val="dk1"/>
                </a:solidFill>
                <a:uFill>
                  <a:noFill/>
                </a:uFill>
                <a:hlinkClick r:id="rId3"/>
              </a:rPr>
              <a:t>Stool DNA test</a:t>
            </a:r>
            <a:r>
              <a:rPr lang="ar" sz="1800">
                <a:solidFill>
                  <a:schemeClr val="dk1"/>
                </a:solidFill>
              </a:rPr>
              <a:t> with high sensitivity </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ar" sz="1800">
                <a:solidFill>
                  <a:srgbClr val="C00000"/>
                </a:solidFill>
              </a:rPr>
              <a:t>(repeat test interval uncertain)</a:t>
            </a:r>
            <a:endParaRPr sz="1200">
              <a:solidFill>
                <a:srgbClr val="98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2- which one of the following have high risk of breast cancer ? </a:t>
            </a:r>
            <a:endParaRPr/>
          </a:p>
        </p:txBody>
      </p:sp>
      <p:sp>
        <p:nvSpPr>
          <p:cNvPr id="159" name="Shape 159"/>
          <p:cNvSpPr txBox="1">
            <a:spLocks noGrp="1"/>
          </p:cNvSpPr>
          <p:nvPr>
            <p:ph type="body" idx="1"/>
          </p:nvPr>
        </p:nvSpPr>
        <p:spPr>
          <a:xfrm>
            <a:off x="755100" y="1473225"/>
            <a:ext cx="7633800" cy="3286500"/>
          </a:xfrm>
          <a:prstGeom prst="rect">
            <a:avLst/>
          </a:prstGeom>
        </p:spPr>
        <p:txBody>
          <a:bodyPr spcFirstLastPara="1" wrap="square" lIns="68575" tIns="68575" rIns="68575" bIns="68575" anchor="t" anchorCtr="0">
            <a:noAutofit/>
          </a:bodyPr>
          <a:lstStyle/>
          <a:p>
            <a:pPr marL="0" lvl="0" indent="0">
              <a:spcBef>
                <a:spcPts val="500"/>
              </a:spcBef>
              <a:spcAft>
                <a:spcPts val="0"/>
              </a:spcAft>
              <a:buNone/>
            </a:pPr>
            <a:endParaRPr sz="2000">
              <a:solidFill>
                <a:srgbClr val="C00000"/>
              </a:solidFill>
            </a:endParaRPr>
          </a:p>
          <a:p>
            <a:pPr marL="0" lvl="0" indent="0" rtl="0">
              <a:spcBef>
                <a:spcPts val="500"/>
              </a:spcBef>
              <a:spcAft>
                <a:spcPts val="0"/>
              </a:spcAft>
              <a:buNone/>
            </a:pPr>
            <a:r>
              <a:rPr lang="ar" sz="2000"/>
              <a:t> </a:t>
            </a:r>
            <a:r>
              <a:rPr lang="ar" sz="2000">
                <a:solidFill>
                  <a:schemeClr val="dk2"/>
                </a:solidFill>
              </a:rPr>
              <a:t>A.</a:t>
            </a:r>
            <a:r>
              <a:rPr lang="ar" sz="2000"/>
              <a:t> Early age when first child is born </a:t>
            </a:r>
            <a:endParaRPr sz="2000"/>
          </a:p>
          <a:p>
            <a:pPr marL="0" lvl="0" indent="0" rtl="0">
              <a:spcBef>
                <a:spcPts val="500"/>
              </a:spcBef>
              <a:spcAft>
                <a:spcPts val="0"/>
              </a:spcAft>
              <a:buNone/>
            </a:pPr>
            <a:r>
              <a:rPr lang="ar" sz="2000">
                <a:solidFill>
                  <a:schemeClr val="dk2"/>
                </a:solidFill>
              </a:rPr>
              <a:t>B.</a:t>
            </a:r>
            <a:r>
              <a:rPr lang="ar" sz="2000"/>
              <a:t> Breastfeeding</a:t>
            </a:r>
            <a:endParaRPr sz="2000"/>
          </a:p>
          <a:p>
            <a:pPr marL="0" lvl="0" indent="0" rtl="0">
              <a:spcBef>
                <a:spcPts val="500"/>
              </a:spcBef>
              <a:spcAft>
                <a:spcPts val="0"/>
              </a:spcAft>
              <a:buNone/>
            </a:pPr>
            <a:r>
              <a:rPr lang="ar" sz="2000">
                <a:solidFill>
                  <a:srgbClr val="000000"/>
                </a:solidFill>
              </a:rPr>
              <a:t>C.</a:t>
            </a:r>
            <a:r>
              <a:rPr lang="ar" sz="2000"/>
              <a:t> Have a first-degree relative with a </a:t>
            </a:r>
            <a:r>
              <a:rPr lang="ar" sz="2000" i="1"/>
              <a:t>BRCA1</a:t>
            </a:r>
            <a:r>
              <a:rPr lang="ar" sz="2000"/>
              <a:t> or </a:t>
            </a:r>
            <a:r>
              <a:rPr lang="ar" sz="2000" i="1"/>
              <a:t>BRCA2</a:t>
            </a:r>
            <a:r>
              <a:rPr lang="ar" sz="2000"/>
              <a:t> gene mutation</a:t>
            </a:r>
            <a:endParaRPr sz="2000"/>
          </a:p>
          <a:p>
            <a:pPr marL="0" lvl="0" indent="0">
              <a:spcBef>
                <a:spcPts val="500"/>
              </a:spcBef>
              <a:spcAft>
                <a:spcPts val="0"/>
              </a:spcAft>
              <a:buNone/>
            </a:pPr>
            <a:r>
              <a:rPr lang="ar" sz="2000">
                <a:solidFill>
                  <a:schemeClr val="dk2"/>
                </a:solidFill>
              </a:rPr>
              <a:t>D.</a:t>
            </a:r>
            <a:r>
              <a:rPr lang="ar" sz="2000"/>
              <a:t> Multiple sexual partners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914400" y="0"/>
            <a:ext cx="7601100" cy="3775500"/>
          </a:xfrm>
          <a:prstGeom prst="rect">
            <a:avLst/>
          </a:prstGeom>
          <a:noFill/>
          <a:ln>
            <a:noFill/>
          </a:ln>
        </p:spPr>
        <p:txBody>
          <a:bodyPr spcFirstLastPara="1" wrap="square" lIns="91425" tIns="91425" rIns="91425" bIns="91425" anchor="ctr" anchorCtr="0">
            <a:noAutofit/>
          </a:bodyPr>
          <a:lstStyle/>
          <a:p>
            <a:pPr marL="457200" lvl="0" indent="-330200">
              <a:lnSpc>
                <a:spcPct val="115000"/>
              </a:lnSpc>
              <a:spcBef>
                <a:spcPts val="0"/>
              </a:spcBef>
              <a:spcAft>
                <a:spcPts val="0"/>
              </a:spcAft>
              <a:buClr>
                <a:srgbClr val="E46C0A"/>
              </a:buClr>
              <a:buSzPts val="1600"/>
              <a:buChar char="❖"/>
            </a:pPr>
            <a:r>
              <a:rPr lang="ar" sz="1600" b="1">
                <a:solidFill>
                  <a:srgbClr val="E46C0A"/>
                </a:solidFill>
              </a:rPr>
              <a:t>How fecal occult blood tests work (FOBT) ?</a:t>
            </a:r>
            <a:endParaRPr sz="1600" b="1">
              <a:solidFill>
                <a:srgbClr val="E46C0A"/>
              </a:solidFill>
            </a:endParaRPr>
          </a:p>
          <a:p>
            <a:pPr marL="457200" lvl="0" indent="0" rtl="0">
              <a:lnSpc>
                <a:spcPct val="115000"/>
              </a:lnSpc>
              <a:spcBef>
                <a:spcPts val="1000"/>
              </a:spcBef>
              <a:spcAft>
                <a:spcPts val="0"/>
              </a:spcAft>
              <a:buNone/>
            </a:pPr>
            <a:r>
              <a:rPr lang="ar" sz="1600"/>
              <a:t> Both polyps and colorectal cancers can bleed, and FOBT checks for tiny amounts of blood in stool that cannot be seen visually</a:t>
            </a:r>
            <a:r>
              <a:rPr lang="ar" sz="1800"/>
              <a:t>. </a:t>
            </a:r>
            <a:endParaRPr sz="1800"/>
          </a:p>
          <a:p>
            <a:pPr marL="457200" lvl="0" indent="-330200" rtl="0">
              <a:lnSpc>
                <a:spcPct val="115000"/>
              </a:lnSpc>
              <a:spcBef>
                <a:spcPts val="1400"/>
              </a:spcBef>
              <a:spcAft>
                <a:spcPts val="0"/>
              </a:spcAft>
              <a:buClr>
                <a:srgbClr val="E46C0A"/>
              </a:buClr>
              <a:buSzPts val="1600"/>
              <a:buChar char="❖"/>
            </a:pPr>
            <a:r>
              <a:rPr lang="ar" sz="1600" b="1">
                <a:solidFill>
                  <a:srgbClr val="E46C0A"/>
                </a:solidFill>
              </a:rPr>
              <a:t>Types: </a:t>
            </a:r>
            <a:endParaRPr sz="1600" b="1">
              <a:solidFill>
                <a:srgbClr val="E46C0A"/>
              </a:solidFill>
            </a:endParaRPr>
          </a:p>
          <a:p>
            <a:pPr marL="457200" lvl="0" indent="0" rtl="0">
              <a:lnSpc>
                <a:spcPct val="115000"/>
              </a:lnSpc>
              <a:spcBef>
                <a:spcPts val="1400"/>
              </a:spcBef>
              <a:spcAft>
                <a:spcPts val="0"/>
              </a:spcAft>
              <a:buNone/>
            </a:pPr>
            <a:r>
              <a:rPr lang="ar" sz="1600" b="1">
                <a:solidFill>
                  <a:schemeClr val="dk1"/>
                </a:solidFill>
              </a:rPr>
              <a:t>1- guaiac</a:t>
            </a:r>
            <a:r>
              <a:rPr lang="ar" sz="1600" b="1">
                <a:solidFill>
                  <a:srgbClr val="2E2E2E"/>
                </a:solidFill>
              </a:rPr>
              <a:t> (gFOBT): </a:t>
            </a:r>
            <a:r>
              <a:rPr lang="ar">
                <a:solidFill>
                  <a:srgbClr val="2E2E2E"/>
                </a:solidFill>
              </a:rPr>
              <a:t>uses a chemical to detect heme, a component of the blood protein </a:t>
            </a:r>
            <a:r>
              <a:rPr lang="ar">
                <a:solidFill>
                  <a:srgbClr val="2E2E2E"/>
                </a:solidFill>
                <a:uFill>
                  <a:noFill/>
                </a:uFill>
                <a:hlinkClick r:id="rId3"/>
              </a:rPr>
              <a:t>hemoglobin</a:t>
            </a:r>
            <a:r>
              <a:rPr lang="ar">
                <a:solidFill>
                  <a:srgbClr val="2E2E2E"/>
                </a:solidFill>
              </a:rPr>
              <a:t>. Because the guaiac FOBT can also detect heme in some foods (for example, red meat),Guaiac FOBT people have to avoid certain foods before having this test.</a:t>
            </a:r>
            <a:endParaRPr b="1">
              <a:solidFill>
                <a:srgbClr val="2E2E2E"/>
              </a:solidFill>
            </a:endParaRPr>
          </a:p>
          <a:p>
            <a:pPr marL="457200" lvl="0" indent="0" rtl="0">
              <a:lnSpc>
                <a:spcPct val="115000"/>
              </a:lnSpc>
              <a:spcBef>
                <a:spcPts val="1400"/>
              </a:spcBef>
              <a:spcAft>
                <a:spcPts val="1000"/>
              </a:spcAft>
              <a:buNone/>
            </a:pPr>
            <a:r>
              <a:rPr lang="ar" sz="1600" b="1">
                <a:solidFill>
                  <a:srgbClr val="2E2E2E"/>
                </a:solidFill>
              </a:rPr>
              <a:t>2- fecal immunochemical test (</a:t>
            </a:r>
            <a:r>
              <a:rPr lang="ar" sz="1600" b="1">
                <a:solidFill>
                  <a:srgbClr val="2E2E2E"/>
                </a:solidFill>
                <a:uFill>
                  <a:noFill/>
                </a:uFill>
                <a:hlinkClick r:id="rId4"/>
              </a:rPr>
              <a:t>FIT</a:t>
            </a:r>
            <a:r>
              <a:rPr lang="ar" sz="1600" b="1">
                <a:solidFill>
                  <a:srgbClr val="2E2E2E"/>
                </a:solidFill>
              </a:rPr>
              <a:t>, also known as iFOBT)</a:t>
            </a:r>
            <a:r>
              <a:rPr lang="ar" sz="1200">
                <a:solidFill>
                  <a:srgbClr val="2E2E2E"/>
                </a:solidFill>
              </a:rPr>
              <a:t> </a:t>
            </a:r>
            <a:r>
              <a:rPr lang="ar">
                <a:solidFill>
                  <a:srgbClr val="2E2E2E"/>
                </a:solidFill>
              </a:rPr>
              <a:t>uses </a:t>
            </a:r>
            <a:r>
              <a:rPr lang="ar">
                <a:solidFill>
                  <a:srgbClr val="2E2E2E"/>
                </a:solidFill>
                <a:uFill>
                  <a:noFill/>
                </a:uFill>
                <a:hlinkClick r:id="rId5"/>
              </a:rPr>
              <a:t>antibodies</a:t>
            </a:r>
            <a:r>
              <a:rPr lang="ar">
                <a:solidFill>
                  <a:srgbClr val="2E2E2E"/>
                </a:solidFill>
              </a:rPr>
              <a:t> to detect human hemoglobin protein specifically</a:t>
            </a:r>
            <a:endParaRPr/>
          </a:p>
        </p:txBody>
      </p:sp>
      <p:pic>
        <p:nvPicPr>
          <p:cNvPr id="397" name="Shape 397" descr="Image result for consultation patient clipart"/>
          <p:cNvPicPr preferRelativeResize="0"/>
          <p:nvPr/>
        </p:nvPicPr>
        <p:blipFill>
          <a:blip r:embed="rId6">
            <a:alphaModFix/>
          </a:blip>
          <a:stretch>
            <a:fillRect/>
          </a:stretch>
        </p:blipFill>
        <p:spPr>
          <a:xfrm>
            <a:off x="6821525" y="3133725"/>
            <a:ext cx="2085975" cy="2085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title="awjoo.mp4">
            <a:hlinkClick r:id="rId3"/>
          </p:cNvPr>
          <p:cNvSpPr/>
          <p:nvPr/>
        </p:nvSpPr>
        <p:spPr>
          <a:xfrm>
            <a:off x="4586950" y="1530650"/>
            <a:ext cx="4557050" cy="3417775"/>
          </a:xfrm>
          <a:prstGeom prst="rect">
            <a:avLst/>
          </a:prstGeom>
          <a:blipFill>
            <a:blip r:embed="rId4">
              <a:alphaModFix/>
            </a:blip>
            <a:stretch>
              <a:fillRect/>
            </a:stretch>
          </a:blipFill>
          <a:ln>
            <a:noFill/>
          </a:ln>
        </p:spPr>
      </p:sp>
      <p:sp>
        <p:nvSpPr>
          <p:cNvPr id="403" name="Shape 403" title="5iql3.mp4">
            <a:hlinkClick r:id="rId5"/>
          </p:cNvPr>
          <p:cNvSpPr/>
          <p:nvPr/>
        </p:nvSpPr>
        <p:spPr>
          <a:xfrm>
            <a:off x="0" y="1530650"/>
            <a:ext cx="4594200" cy="3445631"/>
          </a:xfrm>
          <a:prstGeom prst="rect">
            <a:avLst/>
          </a:prstGeom>
          <a:noFill/>
          <a:ln>
            <a:noFill/>
          </a:ln>
        </p:spPr>
      </p:sp>
      <p:sp>
        <p:nvSpPr>
          <p:cNvPr id="404" name="Shape 404"/>
          <p:cNvSpPr txBox="1"/>
          <p:nvPr/>
        </p:nvSpPr>
        <p:spPr>
          <a:xfrm>
            <a:off x="1385813" y="-429700"/>
            <a:ext cx="2298600" cy="2329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ar" sz="3200" b="1">
                <a:solidFill>
                  <a:srgbClr val="0070C0"/>
                </a:solidFill>
              </a:rPr>
              <a:t>gFOBT</a:t>
            </a:r>
            <a:endParaRPr/>
          </a:p>
        </p:txBody>
      </p:sp>
      <p:sp>
        <p:nvSpPr>
          <p:cNvPr id="405" name="Shape 405"/>
          <p:cNvSpPr txBox="1"/>
          <p:nvPr/>
        </p:nvSpPr>
        <p:spPr>
          <a:xfrm>
            <a:off x="5291950" y="-228600"/>
            <a:ext cx="3000000" cy="187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ar" sz="3600" b="1">
                <a:solidFill>
                  <a:srgbClr val="0070C0"/>
                </a:solidFill>
              </a:rPr>
              <a:t>iFOBT (FIT)</a:t>
            </a:r>
            <a:endParaRPr sz="3600" b="1">
              <a:solidFill>
                <a:srgbClr val="0070C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Shape 410"/>
          <p:cNvGraphicFramePr/>
          <p:nvPr/>
        </p:nvGraphicFramePr>
        <p:xfrm>
          <a:off x="2595150" y="1173425"/>
          <a:ext cx="3000000" cy="3000000"/>
        </p:xfrm>
        <a:graphic>
          <a:graphicData uri="http://schemas.openxmlformats.org/drawingml/2006/table">
            <a:tbl>
              <a:tblPr>
                <a:noFill/>
                <a:tableStyleId>{29C8B410-B7DC-488E-8ED7-62C48A1B6F2D}</a:tableStyleId>
              </a:tblPr>
              <a:tblGrid>
                <a:gridCol w="3733475"/>
              </a:tblGrid>
              <a:tr h="316450">
                <a:tc>
                  <a:txBody>
                    <a:bodyPr/>
                    <a:lstStyle/>
                    <a:p>
                      <a:pPr marL="0" lvl="0" indent="0" algn="ctr" rtl="0">
                        <a:lnSpc>
                          <a:spcPct val="115000"/>
                        </a:lnSpc>
                        <a:spcBef>
                          <a:spcPts val="0"/>
                        </a:spcBef>
                        <a:spcAft>
                          <a:spcPts val="0"/>
                        </a:spcAft>
                        <a:buNone/>
                      </a:pPr>
                      <a:r>
                        <a:rPr lang="ar" sz="1200" b="1">
                          <a:solidFill>
                            <a:srgbClr val="FFFFFF"/>
                          </a:solidFill>
                        </a:rPr>
                        <a:t>Advantages:</a:t>
                      </a:r>
                      <a:endParaRPr sz="1200" b="1">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r>
              <a:tr h="316450">
                <a:tc>
                  <a:txBody>
                    <a:bodyPr/>
                    <a:lstStyle/>
                    <a:p>
                      <a:pPr marL="0" lvl="0" indent="0" algn="ctr" rtl="0">
                        <a:lnSpc>
                          <a:spcPct val="115000"/>
                        </a:lnSpc>
                        <a:spcBef>
                          <a:spcPts val="0"/>
                        </a:spcBef>
                        <a:spcAft>
                          <a:spcPts val="0"/>
                        </a:spcAft>
                        <a:buNone/>
                      </a:pPr>
                      <a:r>
                        <a:rPr lang="ar" sz="1200"/>
                        <a:t> No</a:t>
                      </a:r>
                      <a:r>
                        <a:rPr lang="ar" sz="1200" b="1"/>
                        <a:t> cleansing of the colon</a:t>
                      </a:r>
                      <a:r>
                        <a:rPr lang="ar" sz="1200"/>
                        <a:t> is necessary.</a:t>
                      </a:r>
                      <a:endParaRPr sz="120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485450">
                <a:tc>
                  <a:txBody>
                    <a:bodyPr/>
                    <a:lstStyle/>
                    <a:p>
                      <a:pPr marL="0" lvl="0" indent="0" algn="ctr" rtl="0">
                        <a:lnSpc>
                          <a:spcPct val="115000"/>
                        </a:lnSpc>
                        <a:spcBef>
                          <a:spcPts val="0"/>
                        </a:spcBef>
                        <a:spcAft>
                          <a:spcPts val="0"/>
                        </a:spcAft>
                        <a:buNone/>
                      </a:pPr>
                      <a:r>
                        <a:rPr lang="ar" sz="1200"/>
                        <a:t>Samples can be collected </a:t>
                      </a:r>
                      <a:r>
                        <a:rPr lang="ar" sz="1200" b="1"/>
                        <a:t>at home</a:t>
                      </a:r>
                      <a:r>
                        <a:rPr lang="ar" sz="1200"/>
                        <a:t>.</a:t>
                      </a:r>
                      <a:endParaRPr sz="1200"/>
                    </a:p>
                    <a:p>
                      <a:pPr marL="0" lvl="0" indent="0" algn="ctr" rtl="0">
                        <a:lnSpc>
                          <a:spcPct val="115000"/>
                        </a:lnSpc>
                        <a:spcBef>
                          <a:spcPts val="0"/>
                        </a:spcBef>
                        <a:spcAft>
                          <a:spcPts val="0"/>
                        </a:spcAft>
                        <a:buClr>
                          <a:srgbClr val="000000"/>
                        </a:buClr>
                        <a:buSzPts val="1100"/>
                        <a:buFont typeface="Arial"/>
                        <a:buNone/>
                      </a:pPr>
                      <a:endParaRPr sz="120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485450">
                <a:tc>
                  <a:txBody>
                    <a:bodyPr/>
                    <a:lstStyle/>
                    <a:p>
                      <a:pPr marL="0" lvl="0" indent="0" algn="ctr" rtl="0">
                        <a:lnSpc>
                          <a:spcPct val="115000"/>
                        </a:lnSpc>
                        <a:spcBef>
                          <a:spcPts val="0"/>
                        </a:spcBef>
                        <a:spcAft>
                          <a:spcPts val="0"/>
                        </a:spcAft>
                        <a:buClr>
                          <a:srgbClr val="000000"/>
                        </a:buClr>
                        <a:buSzPts val="1100"/>
                        <a:buFont typeface="Arial"/>
                        <a:buNone/>
                      </a:pPr>
                      <a:r>
                        <a:rPr lang="ar" sz="1200" b="1"/>
                        <a:t>Cost is low</a:t>
                      </a:r>
                      <a:r>
                        <a:rPr lang="ar" sz="1200"/>
                        <a:t> compared with other colorectal cancer screening tests.</a:t>
                      </a:r>
                      <a:endParaRPr sz="120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316450">
                <a:tc>
                  <a:txBody>
                    <a:bodyPr/>
                    <a:lstStyle/>
                    <a:p>
                      <a:pPr marL="0" lvl="0" indent="0" algn="ctr" rtl="0">
                        <a:lnSpc>
                          <a:spcPct val="115000"/>
                        </a:lnSpc>
                        <a:spcBef>
                          <a:spcPts val="0"/>
                        </a:spcBef>
                        <a:spcAft>
                          <a:spcPts val="0"/>
                        </a:spcAft>
                        <a:buNone/>
                      </a:pPr>
                      <a:r>
                        <a:rPr lang="ar" sz="1200"/>
                        <a:t>There is no risk of damage to the lining of the colon.</a:t>
                      </a:r>
                      <a:endParaRPr sz="120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316450">
                <a:tc>
                  <a:txBody>
                    <a:bodyPr/>
                    <a:lstStyle/>
                    <a:p>
                      <a:pPr marL="0" lvl="0" indent="0" algn="ctr" rtl="0">
                        <a:lnSpc>
                          <a:spcPct val="115000"/>
                        </a:lnSpc>
                        <a:spcBef>
                          <a:spcPts val="0"/>
                        </a:spcBef>
                        <a:spcAft>
                          <a:spcPts val="0"/>
                        </a:spcAft>
                        <a:buNone/>
                      </a:pPr>
                      <a:r>
                        <a:rPr lang="ar" sz="1200"/>
                        <a:t>No sedation is needed</a:t>
                      </a:r>
                      <a:endParaRPr sz="120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bl>
          </a:graphicData>
        </a:graphic>
      </p:graphicFrame>
      <p:sp>
        <p:nvSpPr>
          <p:cNvPr id="411" name="Shape 411"/>
          <p:cNvSpPr txBox="1"/>
          <p:nvPr/>
        </p:nvSpPr>
        <p:spPr>
          <a:xfrm>
            <a:off x="1222625" y="49925"/>
            <a:ext cx="6783000" cy="112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 sz="1800" b="1">
                <a:solidFill>
                  <a:srgbClr val="404040"/>
                </a:solidFill>
              </a:rPr>
              <a:t>Fecal Occult Blood Test</a:t>
            </a:r>
            <a:endParaRPr sz="1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aphicFrame>
        <p:nvGraphicFramePr>
          <p:cNvPr id="416" name="Shape 416"/>
          <p:cNvGraphicFramePr/>
          <p:nvPr/>
        </p:nvGraphicFramePr>
        <p:xfrm>
          <a:off x="722475" y="645025"/>
          <a:ext cx="3000000" cy="3000000"/>
        </p:xfrm>
        <a:graphic>
          <a:graphicData uri="http://schemas.openxmlformats.org/drawingml/2006/table">
            <a:tbl>
              <a:tblPr>
                <a:noFill/>
                <a:tableStyleId>{29C8B410-B7DC-488E-8ED7-62C48A1B6F2D}</a:tableStyleId>
              </a:tblPr>
              <a:tblGrid>
                <a:gridCol w="1246825"/>
                <a:gridCol w="2159250"/>
                <a:gridCol w="1782750"/>
                <a:gridCol w="2986275"/>
              </a:tblGrid>
              <a:tr h="704075">
                <a:tc>
                  <a:txBody>
                    <a:bodyPr/>
                    <a:lstStyle/>
                    <a:p>
                      <a:pPr marL="0" lvl="0" indent="0" algn="ctr" rtl="0">
                        <a:lnSpc>
                          <a:spcPct val="115000"/>
                        </a:lnSpc>
                        <a:spcBef>
                          <a:spcPts val="0"/>
                        </a:spcBef>
                        <a:spcAft>
                          <a:spcPts val="0"/>
                        </a:spcAft>
                        <a:buNone/>
                      </a:pPr>
                      <a:r>
                        <a:rPr lang="ar" sz="1200" b="1">
                          <a:solidFill>
                            <a:srgbClr val="333333"/>
                          </a:solidFill>
                        </a:rPr>
                        <a:t>Screening Test </a:t>
                      </a:r>
                      <a:endParaRPr sz="1200" b="1">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200" b="1">
                          <a:solidFill>
                            <a:srgbClr val="333333"/>
                          </a:solidFill>
                        </a:rPr>
                        <a:t>Interval </a:t>
                      </a:r>
                      <a:endParaRPr sz="1200" b="1">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200" b="1">
                          <a:solidFill>
                            <a:srgbClr val="333333"/>
                          </a:solidFill>
                        </a:rPr>
                        <a:t>Preparation Needed </a:t>
                      </a:r>
                      <a:endParaRPr sz="1200" b="1">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200" b="1">
                          <a:solidFill>
                            <a:srgbClr val="333333"/>
                          </a:solidFill>
                        </a:rPr>
                        <a:t>Advantages/Disadvantages </a:t>
                      </a:r>
                      <a:endParaRPr sz="1200" b="1">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r>
              <a:tr h="1051500">
                <a:tc>
                  <a:txBody>
                    <a:bodyPr/>
                    <a:lstStyle/>
                    <a:p>
                      <a:pPr marL="0" lvl="0" indent="0" rtl="0">
                        <a:lnSpc>
                          <a:spcPct val="115000"/>
                        </a:lnSpc>
                        <a:spcBef>
                          <a:spcPts val="0"/>
                        </a:spcBef>
                        <a:spcAft>
                          <a:spcPts val="0"/>
                        </a:spcAft>
                        <a:buNone/>
                      </a:pPr>
                      <a:r>
                        <a:rPr lang="ar" sz="1000"/>
                        <a:t>Fecal occult blood test </a:t>
                      </a:r>
                      <a:r>
                        <a:rPr lang="ar" sz="1000">
                          <a:solidFill>
                            <a:srgbClr val="333333"/>
                          </a:solidFill>
                        </a:rPr>
                        <a:t>(guaiac-based)</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Annually or every 3 years in combination with a sigmoidoscopy offered every 5 years</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some recommend avoiding vitamin C, aspirin, and nonsteroidal anti-inflammatory medication for 1 week prior to test</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457200" lvl="0" indent="-292100" rtl="0">
                        <a:lnSpc>
                          <a:spcPct val="115000"/>
                        </a:lnSpc>
                        <a:spcBef>
                          <a:spcPts val="0"/>
                        </a:spcBef>
                        <a:spcAft>
                          <a:spcPts val="0"/>
                        </a:spcAft>
                        <a:buClr>
                          <a:srgbClr val="333333"/>
                        </a:buClr>
                        <a:buSzPts val="1000"/>
                        <a:buChar char="●"/>
                      </a:pPr>
                      <a:r>
                        <a:rPr lang="ar" sz="1000">
                          <a:solidFill>
                            <a:srgbClr val="333333"/>
                          </a:solidFill>
                        </a:rPr>
                        <a:t>2-3 samples of stool required</a:t>
                      </a:r>
                      <a:endParaRPr sz="1000">
                        <a:solidFill>
                          <a:srgbClr val="333333"/>
                        </a:solidFill>
                      </a:endParaRPr>
                    </a:p>
                    <a:p>
                      <a:pPr marL="457200" lvl="0" indent="-292100" rtl="0">
                        <a:lnSpc>
                          <a:spcPct val="115000"/>
                        </a:lnSpc>
                        <a:spcBef>
                          <a:spcPts val="0"/>
                        </a:spcBef>
                        <a:spcAft>
                          <a:spcPts val="0"/>
                        </a:spcAft>
                        <a:buClr>
                          <a:srgbClr val="333333"/>
                        </a:buClr>
                        <a:buSzPts val="1000"/>
                        <a:buChar char="●"/>
                      </a:pPr>
                      <a:r>
                        <a:rPr lang="ar" sz="1000">
                          <a:solidFill>
                            <a:srgbClr val="333333"/>
                          </a:solidFill>
                        </a:rPr>
                        <a:t>Positive test requires follow up with colonoscopy</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970475">
                <a:tc>
                  <a:txBody>
                    <a:bodyPr/>
                    <a:lstStyle/>
                    <a:p>
                      <a:pPr marL="0" lvl="0" indent="0" rtl="0">
                        <a:lnSpc>
                          <a:spcPct val="115000"/>
                        </a:lnSpc>
                        <a:spcBef>
                          <a:spcPts val="0"/>
                        </a:spcBef>
                        <a:spcAft>
                          <a:spcPts val="0"/>
                        </a:spcAft>
                        <a:buNone/>
                      </a:pPr>
                      <a:r>
                        <a:rPr lang="ar" sz="1000"/>
                        <a:t>Fecal occult blood test </a:t>
                      </a:r>
                      <a:r>
                        <a:rPr lang="ar" sz="1000">
                          <a:solidFill>
                            <a:srgbClr val="333333"/>
                          </a:solidFill>
                        </a:rPr>
                        <a:t>(immunochemical-based)</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Annually or every 3 years in combination with sigmoidoscopy offered every 5 years</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None</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457200" lvl="0" indent="-292100" rtl="0">
                        <a:lnSpc>
                          <a:spcPct val="115000"/>
                        </a:lnSpc>
                        <a:spcBef>
                          <a:spcPts val="0"/>
                        </a:spcBef>
                        <a:spcAft>
                          <a:spcPts val="0"/>
                        </a:spcAft>
                        <a:buClr>
                          <a:srgbClr val="333333"/>
                        </a:buClr>
                        <a:buSzPts val="1000"/>
                        <a:buChar char="●"/>
                      </a:pPr>
                      <a:r>
                        <a:rPr lang="ar" sz="1000">
                          <a:solidFill>
                            <a:srgbClr val="333333"/>
                          </a:solidFill>
                        </a:rPr>
                        <a:t>Positive test requires follow up with colonoscopy</a:t>
                      </a:r>
                      <a:endParaRPr sz="1000">
                        <a:solidFill>
                          <a:srgbClr val="333333"/>
                        </a:solidFill>
                      </a:endParaRPr>
                    </a:p>
                    <a:p>
                      <a:pPr marL="0" lvl="0" indent="0" rtl="0">
                        <a:lnSpc>
                          <a:spcPct val="115000"/>
                        </a:lnSpc>
                        <a:spcBef>
                          <a:spcPts val="1100"/>
                        </a:spcBef>
                        <a:spcAft>
                          <a:spcPts val="0"/>
                        </a:spcAft>
                        <a:buNone/>
                      </a:pP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r h="627950">
                <a:tc>
                  <a:txBody>
                    <a:bodyPr/>
                    <a:lstStyle/>
                    <a:p>
                      <a:pPr marL="0" lvl="0" indent="0" rtl="0">
                        <a:lnSpc>
                          <a:spcPct val="115000"/>
                        </a:lnSpc>
                        <a:spcBef>
                          <a:spcPts val="0"/>
                        </a:spcBef>
                        <a:spcAft>
                          <a:spcPts val="0"/>
                        </a:spcAft>
                        <a:buNone/>
                      </a:pPr>
                      <a:r>
                        <a:rPr lang="ar" sz="1000"/>
                        <a:t>Stool DNA test</a:t>
                      </a:r>
                      <a:endParaRPr sz="1000"/>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Every 3 years, but interval not well-established </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000">
                          <a:solidFill>
                            <a:srgbClr val="333333"/>
                          </a:solidFill>
                        </a:rPr>
                        <a:t>None</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457200" lvl="0" indent="-292100" rtl="0">
                        <a:lnSpc>
                          <a:spcPct val="115000"/>
                        </a:lnSpc>
                        <a:spcBef>
                          <a:spcPts val="0"/>
                        </a:spcBef>
                        <a:spcAft>
                          <a:spcPts val="0"/>
                        </a:spcAft>
                        <a:buClr>
                          <a:srgbClr val="333333"/>
                        </a:buClr>
                        <a:buSzPts val="1000"/>
                        <a:buChar char="●"/>
                      </a:pPr>
                      <a:r>
                        <a:rPr lang="ar" sz="1000">
                          <a:solidFill>
                            <a:srgbClr val="333333"/>
                          </a:solidFill>
                        </a:rPr>
                        <a:t>Positive test requires follow up with colonoscopy</a:t>
                      </a:r>
                      <a:endParaRPr sz="1000">
                        <a:solidFill>
                          <a:srgbClr val="333333"/>
                        </a:solidFill>
                      </a:endParaRPr>
                    </a:p>
                  </a:txBody>
                  <a:tcPr marL="142875" marR="142875" marT="142875" marB="14287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aphicFrame>
        <p:nvGraphicFramePr>
          <p:cNvPr id="421" name="Shape 421"/>
          <p:cNvGraphicFramePr/>
          <p:nvPr/>
        </p:nvGraphicFramePr>
        <p:xfrm>
          <a:off x="120863" y="88800"/>
          <a:ext cx="3000000" cy="3000000"/>
        </p:xfrm>
        <a:graphic>
          <a:graphicData uri="http://schemas.openxmlformats.org/drawingml/2006/table">
            <a:tbl>
              <a:tblPr>
                <a:noFill/>
                <a:tableStyleId>{29C8B410-B7DC-488E-8ED7-62C48A1B6F2D}</a:tableStyleId>
              </a:tblPr>
              <a:tblGrid>
                <a:gridCol w="1273475"/>
                <a:gridCol w="1564975"/>
                <a:gridCol w="1797075"/>
                <a:gridCol w="4266750"/>
              </a:tblGrid>
              <a:tr h="679650">
                <a:tc>
                  <a:txBody>
                    <a:bodyPr/>
                    <a:lstStyle/>
                    <a:p>
                      <a:pPr marL="0" lvl="0" indent="0" algn="ctr" rtl="0">
                        <a:lnSpc>
                          <a:spcPct val="115000"/>
                        </a:lnSpc>
                        <a:spcBef>
                          <a:spcPts val="0"/>
                        </a:spcBef>
                        <a:spcAft>
                          <a:spcPts val="0"/>
                        </a:spcAft>
                        <a:buNone/>
                      </a:pPr>
                      <a:r>
                        <a:rPr lang="ar" sz="1100" b="1">
                          <a:solidFill>
                            <a:srgbClr val="333333"/>
                          </a:solidFill>
                        </a:rPr>
                        <a:t>Screening Test </a:t>
                      </a:r>
                      <a:endParaRPr sz="1100" b="1">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100" b="1">
                          <a:solidFill>
                            <a:srgbClr val="333333"/>
                          </a:solidFill>
                        </a:rPr>
                        <a:t>Interval </a:t>
                      </a:r>
                      <a:endParaRPr sz="1100" b="1">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100" b="1">
                          <a:solidFill>
                            <a:srgbClr val="333333"/>
                          </a:solidFill>
                        </a:rPr>
                        <a:t>Preparation Needed </a:t>
                      </a:r>
                      <a:endParaRPr sz="1100" b="1">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ar" sz="1100" b="1">
                          <a:solidFill>
                            <a:srgbClr val="333333"/>
                          </a:solidFill>
                        </a:rPr>
                        <a:t>Advantages/Disadvantages </a:t>
                      </a:r>
                      <a:endParaRPr sz="1100" b="1">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1"/>
                    </a:solidFill>
                  </a:tcPr>
                </a:tc>
              </a:tr>
              <a:tr h="1348125">
                <a:tc>
                  <a:txBody>
                    <a:bodyPr/>
                    <a:lstStyle/>
                    <a:p>
                      <a:pPr marL="0" lvl="0" indent="0" algn="ctr" rtl="0">
                        <a:lnSpc>
                          <a:spcPct val="115000"/>
                        </a:lnSpc>
                        <a:spcBef>
                          <a:spcPts val="0"/>
                        </a:spcBef>
                        <a:spcAft>
                          <a:spcPts val="0"/>
                        </a:spcAft>
                        <a:buNone/>
                      </a:pPr>
                      <a:r>
                        <a:rPr lang="ar" sz="1100"/>
                        <a:t>Flexible sigmoidoscopy</a:t>
                      </a:r>
                      <a:endParaRPr sz="1100"/>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Every 5 years, alone or in conjunction with annual fecal occult blood tests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More limited preparation than colonoscopy needed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457200" lvl="0" indent="-298450" rtl="0">
                        <a:lnSpc>
                          <a:spcPct val="115000"/>
                        </a:lnSpc>
                        <a:spcBef>
                          <a:spcPts val="0"/>
                        </a:spcBef>
                        <a:spcAft>
                          <a:spcPts val="0"/>
                        </a:spcAft>
                        <a:buClr>
                          <a:srgbClr val="333333"/>
                        </a:buClr>
                        <a:buSzPts val="1100"/>
                        <a:buChar char="●"/>
                      </a:pPr>
                      <a:r>
                        <a:rPr lang="ar" sz="1100">
                          <a:solidFill>
                            <a:srgbClr val="333333"/>
                          </a:solidFill>
                        </a:rPr>
                        <a:t>Allows </a:t>
                      </a:r>
                      <a:r>
                        <a:rPr lang="ar" sz="1100" b="1">
                          <a:solidFill>
                            <a:srgbClr val="4A86E8"/>
                          </a:solidFill>
                        </a:rPr>
                        <a:t>removal of precancerous polyps</a:t>
                      </a:r>
                      <a:r>
                        <a:rPr lang="ar" sz="1100">
                          <a:solidFill>
                            <a:srgbClr val="333333"/>
                          </a:solidFill>
                        </a:rPr>
                        <a:t> at time of procedure </a:t>
                      </a:r>
                      <a:endParaRPr sz="1100">
                        <a:solidFill>
                          <a:srgbClr val="333333"/>
                        </a:solidFill>
                      </a:endParaRPr>
                    </a:p>
                    <a:p>
                      <a:pPr marL="457200" lvl="0" indent="-298450" rtl="0">
                        <a:lnSpc>
                          <a:spcPct val="115000"/>
                        </a:lnSpc>
                        <a:spcBef>
                          <a:spcPts val="0"/>
                        </a:spcBef>
                        <a:spcAft>
                          <a:spcPts val="0"/>
                        </a:spcAft>
                        <a:buClr>
                          <a:srgbClr val="333333"/>
                        </a:buClr>
                        <a:buSzPts val="1100"/>
                        <a:buChar char="●"/>
                      </a:pPr>
                      <a:r>
                        <a:rPr lang="ar" sz="1100">
                          <a:solidFill>
                            <a:srgbClr val="333333"/>
                          </a:solidFill>
                        </a:rPr>
                        <a:t>Risk of perforation and bleeding </a:t>
                      </a:r>
                      <a:endParaRPr sz="1100">
                        <a:solidFill>
                          <a:srgbClr val="333333"/>
                        </a:solidFill>
                      </a:endParaRPr>
                    </a:p>
                    <a:p>
                      <a:pPr marL="457200" lvl="0" indent="-298450" rtl="0">
                        <a:lnSpc>
                          <a:spcPct val="115000"/>
                        </a:lnSpc>
                        <a:spcBef>
                          <a:spcPts val="0"/>
                        </a:spcBef>
                        <a:spcAft>
                          <a:spcPts val="0"/>
                        </a:spcAft>
                        <a:buClr>
                          <a:srgbClr val="333333"/>
                        </a:buClr>
                        <a:buSzPts val="1100"/>
                        <a:buChar char="●"/>
                      </a:pPr>
                      <a:r>
                        <a:rPr lang="ar" sz="1100">
                          <a:solidFill>
                            <a:srgbClr val="333333"/>
                          </a:solidFill>
                        </a:rPr>
                        <a:t>Detection of polyps is </a:t>
                      </a:r>
                      <a:r>
                        <a:rPr lang="ar" sz="1100">
                          <a:solidFill>
                            <a:srgbClr val="CC0000"/>
                          </a:solidFill>
                        </a:rPr>
                        <a:t>l</a:t>
                      </a:r>
                      <a:r>
                        <a:rPr lang="ar" sz="1100" b="1">
                          <a:solidFill>
                            <a:srgbClr val="CC0000"/>
                          </a:solidFill>
                        </a:rPr>
                        <a:t>imited to distal colon</a:t>
                      </a:r>
                      <a:r>
                        <a:rPr lang="ar" sz="1100" b="1">
                          <a:solidFill>
                            <a:srgbClr val="A61C00"/>
                          </a:solidFill>
                        </a:rPr>
                        <a:t> </a:t>
                      </a:r>
                      <a:endParaRPr sz="1100" b="1">
                        <a:solidFill>
                          <a:srgbClr val="A61C00"/>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r>
              <a:tr h="1160025">
                <a:tc>
                  <a:txBody>
                    <a:bodyPr/>
                    <a:lstStyle/>
                    <a:p>
                      <a:pPr marL="0" lvl="0" indent="0" rtl="0">
                        <a:lnSpc>
                          <a:spcPct val="115000"/>
                        </a:lnSpc>
                        <a:spcBef>
                          <a:spcPts val="0"/>
                        </a:spcBef>
                        <a:spcAft>
                          <a:spcPts val="0"/>
                        </a:spcAft>
                        <a:buNone/>
                      </a:pPr>
                      <a:r>
                        <a:rPr lang="ar" sz="1100"/>
                        <a:t>Virtual colonoscopy</a:t>
                      </a:r>
                      <a:endParaRPr sz="1100"/>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Every 5 years or every 5-10 years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Usually</a:t>
                      </a:r>
                      <a:r>
                        <a:rPr lang="ar" sz="1100" b="1">
                          <a:solidFill>
                            <a:srgbClr val="333333"/>
                          </a:solidFill>
                        </a:rPr>
                        <a:t> laxatives</a:t>
                      </a:r>
                      <a:r>
                        <a:rPr lang="ar" sz="1100">
                          <a:solidFill>
                            <a:srgbClr val="333333"/>
                          </a:solidFill>
                        </a:rPr>
                        <a:t> and </a:t>
                      </a:r>
                      <a:r>
                        <a:rPr lang="ar" sz="1100" b="1">
                          <a:solidFill>
                            <a:srgbClr val="333333"/>
                          </a:solidFill>
                        </a:rPr>
                        <a:t>low fiber diet</a:t>
                      </a:r>
                      <a:r>
                        <a:rPr lang="ar" sz="1100">
                          <a:solidFill>
                            <a:srgbClr val="333333"/>
                          </a:solidFill>
                        </a:rPr>
                        <a:t> or 2 L polyethylene glycol or other diarrhetic solution in the 24 hours prior to procedure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457200" lvl="0" indent="-298450" rtl="0">
                        <a:lnSpc>
                          <a:spcPct val="115000"/>
                        </a:lnSpc>
                        <a:spcBef>
                          <a:spcPts val="0"/>
                        </a:spcBef>
                        <a:spcAft>
                          <a:spcPts val="0"/>
                        </a:spcAft>
                        <a:buClr>
                          <a:srgbClr val="333333"/>
                        </a:buClr>
                        <a:buSzPts val="1100"/>
                        <a:buChar char="●"/>
                      </a:pPr>
                      <a:r>
                        <a:rPr lang="ar" sz="1100">
                          <a:solidFill>
                            <a:srgbClr val="333333"/>
                          </a:solidFill>
                        </a:rPr>
                        <a:t>May</a:t>
                      </a:r>
                      <a:r>
                        <a:rPr lang="ar" sz="1100" b="1">
                          <a:solidFill>
                            <a:srgbClr val="CC0000"/>
                          </a:solidFill>
                        </a:rPr>
                        <a:t> not</a:t>
                      </a:r>
                      <a:r>
                        <a:rPr lang="ar" sz="1100">
                          <a:solidFill>
                            <a:srgbClr val="333333"/>
                          </a:solidFill>
                        </a:rPr>
                        <a:t> detect </a:t>
                      </a:r>
                      <a:r>
                        <a:rPr lang="ar" sz="1100" b="1">
                          <a:solidFill>
                            <a:srgbClr val="CC0000"/>
                          </a:solidFill>
                        </a:rPr>
                        <a:t>small to medium sized polyps</a:t>
                      </a:r>
                      <a:endParaRPr sz="1100" b="1">
                        <a:solidFill>
                          <a:srgbClr val="333333"/>
                        </a:solidFill>
                      </a:endParaRPr>
                    </a:p>
                    <a:p>
                      <a:pPr marL="457200" lvl="0" indent="-298450" rtl="0">
                        <a:lnSpc>
                          <a:spcPct val="115000"/>
                        </a:lnSpc>
                        <a:spcBef>
                          <a:spcPts val="0"/>
                        </a:spcBef>
                        <a:spcAft>
                          <a:spcPts val="0"/>
                        </a:spcAft>
                        <a:buClr>
                          <a:srgbClr val="333333"/>
                        </a:buClr>
                        <a:buSzPts val="1100"/>
                        <a:buChar char="●"/>
                      </a:pPr>
                      <a:r>
                        <a:rPr lang="ar" sz="1100" b="1">
                          <a:solidFill>
                            <a:srgbClr val="333333"/>
                          </a:solidFill>
                        </a:rPr>
                        <a:t>Positive test </a:t>
                      </a:r>
                      <a:r>
                        <a:rPr lang="ar" sz="1100" b="1">
                          <a:solidFill>
                            <a:srgbClr val="C00000"/>
                          </a:solidFill>
                        </a:rPr>
                        <a:t>requires subsequent colonoscopy</a:t>
                      </a:r>
                      <a:r>
                        <a:rPr lang="ar" sz="1100">
                          <a:solidFill>
                            <a:srgbClr val="333333"/>
                          </a:solidFill>
                        </a:rPr>
                        <a:t> for removal of precancerous polyps</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r>
              <a:tr h="755825">
                <a:tc>
                  <a:txBody>
                    <a:bodyPr/>
                    <a:lstStyle/>
                    <a:p>
                      <a:pPr marL="0" lvl="0" indent="0" rtl="0">
                        <a:lnSpc>
                          <a:spcPct val="115000"/>
                        </a:lnSpc>
                        <a:spcBef>
                          <a:spcPts val="0"/>
                        </a:spcBef>
                        <a:spcAft>
                          <a:spcPts val="0"/>
                        </a:spcAft>
                        <a:buNone/>
                      </a:pPr>
                      <a:r>
                        <a:rPr lang="ar" sz="1100"/>
                        <a:t>Colonoscopy</a:t>
                      </a:r>
                      <a:endParaRPr sz="1100"/>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Every 10 years</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0" lvl="0" indent="0" rtl="0">
                        <a:lnSpc>
                          <a:spcPct val="115000"/>
                        </a:lnSpc>
                        <a:spcBef>
                          <a:spcPts val="0"/>
                        </a:spcBef>
                        <a:spcAft>
                          <a:spcPts val="0"/>
                        </a:spcAft>
                        <a:buNone/>
                      </a:pPr>
                      <a:r>
                        <a:rPr lang="ar" sz="1100">
                          <a:solidFill>
                            <a:srgbClr val="333333"/>
                          </a:solidFill>
                        </a:rPr>
                        <a:t>Consumption of 2-4 L polyethylene glycol or other diarrhetic solution in the 24 hours prior to procedure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c>
                  <a:txBody>
                    <a:bodyPr/>
                    <a:lstStyle/>
                    <a:p>
                      <a:pPr marL="457200" lvl="0" indent="-298450" rtl="0">
                        <a:lnSpc>
                          <a:spcPct val="115000"/>
                        </a:lnSpc>
                        <a:spcBef>
                          <a:spcPts val="0"/>
                        </a:spcBef>
                        <a:spcAft>
                          <a:spcPts val="0"/>
                        </a:spcAft>
                        <a:buClr>
                          <a:srgbClr val="333333"/>
                        </a:buClr>
                        <a:buSzPts val="1100"/>
                        <a:buChar char="●"/>
                      </a:pPr>
                      <a:r>
                        <a:rPr lang="ar" sz="1100">
                          <a:solidFill>
                            <a:srgbClr val="333333"/>
                          </a:solidFill>
                        </a:rPr>
                        <a:t>Allows removal of </a:t>
                      </a:r>
                      <a:r>
                        <a:rPr lang="ar" sz="1100" b="1">
                          <a:solidFill>
                            <a:srgbClr val="4A86E8"/>
                          </a:solidFill>
                        </a:rPr>
                        <a:t>precancerous polyps at time of procedure</a:t>
                      </a:r>
                      <a:endParaRPr sz="1100" b="1">
                        <a:solidFill>
                          <a:srgbClr val="4A86E8"/>
                        </a:solidFill>
                      </a:endParaRPr>
                    </a:p>
                    <a:p>
                      <a:pPr marL="457200" lvl="0" indent="-298450" rtl="0">
                        <a:lnSpc>
                          <a:spcPct val="115000"/>
                        </a:lnSpc>
                        <a:spcBef>
                          <a:spcPts val="0"/>
                        </a:spcBef>
                        <a:spcAft>
                          <a:spcPts val="0"/>
                        </a:spcAft>
                        <a:buClr>
                          <a:srgbClr val="333333"/>
                        </a:buClr>
                        <a:buSzPts val="1100"/>
                        <a:buChar char="●"/>
                      </a:pPr>
                      <a:r>
                        <a:rPr lang="ar" sz="1100" b="1">
                          <a:solidFill>
                            <a:srgbClr val="333333"/>
                          </a:solidFill>
                        </a:rPr>
                        <a:t>Preparation may dissuade some patients</a:t>
                      </a:r>
                      <a:endParaRPr sz="1100" b="1">
                        <a:solidFill>
                          <a:srgbClr val="333333"/>
                        </a:solidFill>
                      </a:endParaRPr>
                    </a:p>
                    <a:p>
                      <a:pPr marL="457200" lvl="0" indent="-298450" rtl="0">
                        <a:lnSpc>
                          <a:spcPct val="115000"/>
                        </a:lnSpc>
                        <a:spcBef>
                          <a:spcPts val="0"/>
                        </a:spcBef>
                        <a:spcAft>
                          <a:spcPts val="0"/>
                        </a:spcAft>
                        <a:buClr>
                          <a:srgbClr val="333333"/>
                        </a:buClr>
                        <a:buSzPts val="1100"/>
                        <a:buChar char="●"/>
                      </a:pPr>
                      <a:r>
                        <a:rPr lang="ar" sz="1100">
                          <a:solidFill>
                            <a:srgbClr val="333333"/>
                          </a:solidFill>
                        </a:rPr>
                        <a:t>Risks include dehydration from bowel preparation, risks associated with sedation, infections, colonic perforations, and bleeding </a:t>
                      </a:r>
                      <a:endParaRPr sz="1100">
                        <a:solidFill>
                          <a:srgbClr val="333333"/>
                        </a:solidFill>
                      </a:endParaRPr>
                    </a:p>
                  </a:txBody>
                  <a:tcPr marL="142875" marR="142875" marT="142875" marB="14287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D9D9D9"/>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764500" y="104775"/>
            <a:ext cx="7906800" cy="34122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ar" sz="1500" b="1">
                <a:solidFill>
                  <a:srgbClr val="E46C0A"/>
                </a:solidFill>
              </a:rPr>
              <a:t>Efficacy of screening:</a:t>
            </a:r>
            <a:endParaRPr sz="1500" b="1">
              <a:solidFill>
                <a:srgbClr val="E46C0A"/>
              </a:solidFill>
            </a:endParaRPr>
          </a:p>
          <a:p>
            <a:pPr marL="596900" lvl="0" indent="-317500" rtl="0">
              <a:lnSpc>
                <a:spcPct val="115000"/>
              </a:lnSpc>
              <a:spcBef>
                <a:spcPts val="1000"/>
              </a:spcBef>
              <a:spcAft>
                <a:spcPts val="0"/>
              </a:spcAft>
              <a:buClr>
                <a:srgbClr val="333333"/>
              </a:buClr>
              <a:buSzPts val="1400"/>
              <a:buChar char="●"/>
            </a:pPr>
            <a:r>
              <a:rPr lang="ar" b="1">
                <a:solidFill>
                  <a:srgbClr val="3C78D8"/>
                </a:solidFill>
              </a:rPr>
              <a:t>Colonoscopy screening</a:t>
            </a:r>
            <a:r>
              <a:rPr lang="ar">
                <a:solidFill>
                  <a:srgbClr val="333333"/>
                </a:solidFill>
              </a:rPr>
              <a:t> appears to reduce both colorectal cancer </a:t>
            </a:r>
            <a:r>
              <a:rPr lang="ar" b="1">
                <a:solidFill>
                  <a:srgbClr val="333333"/>
                </a:solidFill>
              </a:rPr>
              <a:t>incidence</a:t>
            </a:r>
            <a:r>
              <a:rPr lang="ar">
                <a:solidFill>
                  <a:srgbClr val="333333"/>
                </a:solidFill>
              </a:rPr>
              <a:t> and colorectal cancer-related </a:t>
            </a:r>
            <a:r>
              <a:rPr lang="ar" b="1">
                <a:solidFill>
                  <a:srgbClr val="333333"/>
                </a:solidFill>
              </a:rPr>
              <a:t>mortality</a:t>
            </a:r>
            <a:r>
              <a:rPr lang="ar">
                <a:solidFill>
                  <a:srgbClr val="333333"/>
                </a:solidFill>
              </a:rPr>
              <a:t> by identifying and removing </a:t>
            </a:r>
            <a:r>
              <a:rPr lang="ar">
                <a:solidFill>
                  <a:srgbClr val="A61C00"/>
                </a:solidFill>
              </a:rPr>
              <a:t>pre-cancerous polyps.</a:t>
            </a:r>
            <a:endParaRPr>
              <a:solidFill>
                <a:srgbClr val="A61C00"/>
              </a:solidFill>
            </a:endParaRPr>
          </a:p>
          <a:p>
            <a:pPr marL="596900" lvl="0" indent="-317500" rtl="0">
              <a:lnSpc>
                <a:spcPct val="115000"/>
              </a:lnSpc>
              <a:spcBef>
                <a:spcPts val="1000"/>
              </a:spcBef>
              <a:spcAft>
                <a:spcPts val="0"/>
              </a:spcAft>
              <a:buClr>
                <a:srgbClr val="333333"/>
              </a:buClr>
              <a:buSzPts val="1400"/>
              <a:buChar char="●"/>
            </a:pPr>
            <a:r>
              <a:rPr lang="ar" b="1">
                <a:solidFill>
                  <a:srgbClr val="4A86E8"/>
                </a:solidFill>
              </a:rPr>
              <a:t>Fecal occult blood test screening</a:t>
            </a:r>
            <a:r>
              <a:rPr lang="ar">
                <a:solidFill>
                  <a:srgbClr val="333333"/>
                </a:solidFill>
              </a:rPr>
              <a:t> reduces colorectal cancer </a:t>
            </a:r>
            <a:r>
              <a:rPr lang="ar" b="1">
                <a:solidFill>
                  <a:srgbClr val="333333"/>
                </a:solidFill>
              </a:rPr>
              <a:t>mortality</a:t>
            </a:r>
            <a:r>
              <a:rPr lang="ar">
                <a:solidFill>
                  <a:srgbClr val="333333"/>
                </a:solidFill>
              </a:rPr>
              <a:t> by identifying cancers </a:t>
            </a:r>
            <a:r>
              <a:rPr lang="ar">
                <a:solidFill>
                  <a:srgbClr val="A61C00"/>
                </a:solidFill>
              </a:rPr>
              <a:t>early in their course</a:t>
            </a:r>
            <a:r>
              <a:rPr lang="ar">
                <a:solidFill>
                  <a:srgbClr val="333333"/>
                </a:solidFill>
              </a:rPr>
              <a:t>, before patient is symptomatic, but does not appear to reduce overall mortality in average-risk patients.</a:t>
            </a:r>
            <a:endParaRPr>
              <a:solidFill>
                <a:srgbClr val="333333"/>
              </a:solidFill>
            </a:endParaRPr>
          </a:p>
          <a:p>
            <a:pPr marL="596900" lvl="0" indent="-317500" rtl="0">
              <a:lnSpc>
                <a:spcPct val="115000"/>
              </a:lnSpc>
              <a:spcBef>
                <a:spcPts val="1000"/>
              </a:spcBef>
              <a:spcAft>
                <a:spcPts val="0"/>
              </a:spcAft>
              <a:buClr>
                <a:srgbClr val="333333"/>
              </a:buClr>
              <a:buSzPts val="1400"/>
              <a:buChar char="●"/>
            </a:pPr>
            <a:r>
              <a:rPr lang="ar" b="1">
                <a:solidFill>
                  <a:srgbClr val="4A86E8"/>
                </a:solidFill>
              </a:rPr>
              <a:t>Flexible sigmoidoscopy</a:t>
            </a:r>
            <a:r>
              <a:rPr lang="ar">
                <a:solidFill>
                  <a:srgbClr val="333333"/>
                </a:solidFill>
              </a:rPr>
              <a:t> screening reduces colorectal cancer </a:t>
            </a:r>
            <a:r>
              <a:rPr lang="ar" b="1">
                <a:solidFill>
                  <a:srgbClr val="333333"/>
                </a:solidFill>
              </a:rPr>
              <a:t>incidence</a:t>
            </a:r>
            <a:r>
              <a:rPr lang="ar">
                <a:solidFill>
                  <a:srgbClr val="333333"/>
                </a:solidFill>
              </a:rPr>
              <a:t> and colorectal cancer </a:t>
            </a:r>
            <a:r>
              <a:rPr lang="ar" b="1">
                <a:solidFill>
                  <a:srgbClr val="333333"/>
                </a:solidFill>
              </a:rPr>
              <a:t>mortality</a:t>
            </a:r>
            <a:r>
              <a:rPr lang="ar">
                <a:solidFill>
                  <a:srgbClr val="333333"/>
                </a:solidFill>
              </a:rPr>
              <a:t> for most patients aged 55-74 years.</a:t>
            </a:r>
            <a:endParaRPr>
              <a:solidFill>
                <a:srgbClr val="333333"/>
              </a:solidFill>
            </a:endParaRPr>
          </a:p>
          <a:p>
            <a:pPr marL="596900" lvl="0" indent="-317500" rtl="0">
              <a:lnSpc>
                <a:spcPct val="115000"/>
              </a:lnSpc>
              <a:spcBef>
                <a:spcPts val="1000"/>
              </a:spcBef>
              <a:spcAft>
                <a:spcPts val="1000"/>
              </a:spcAft>
              <a:buClr>
                <a:srgbClr val="333333"/>
              </a:buClr>
              <a:buSzPts val="1400"/>
              <a:buChar char="●"/>
            </a:pPr>
            <a:r>
              <a:rPr lang="ar" b="1">
                <a:solidFill>
                  <a:srgbClr val="4A86E8"/>
                </a:solidFill>
              </a:rPr>
              <a:t>Computed tomography</a:t>
            </a:r>
            <a:r>
              <a:rPr lang="ar">
                <a:solidFill>
                  <a:srgbClr val="333333"/>
                </a:solidFill>
              </a:rPr>
              <a:t> (CT) colonography screening can identify 90% of asymptomatic adults with polyps &gt; 10 mm.</a:t>
            </a:r>
            <a:endParaRPr>
              <a:solidFill>
                <a:srgbClr val="333333"/>
              </a:solidFill>
            </a:endParaRPr>
          </a:p>
        </p:txBody>
      </p:sp>
      <p:pic>
        <p:nvPicPr>
          <p:cNvPr id="427" name="Shape 427" descr="Image result for consultation patient clipart"/>
          <p:cNvPicPr preferRelativeResize="0"/>
          <p:nvPr/>
        </p:nvPicPr>
        <p:blipFill>
          <a:blip r:embed="rId3">
            <a:alphaModFix/>
          </a:blip>
          <a:stretch>
            <a:fillRect/>
          </a:stretch>
        </p:blipFill>
        <p:spPr>
          <a:xfrm>
            <a:off x="6168550" y="3028950"/>
            <a:ext cx="2661126" cy="2114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1"/>
        <p:cNvGrpSpPr/>
        <p:nvPr/>
      </p:nvGrpSpPr>
      <p:grpSpPr>
        <a:xfrm>
          <a:off x="0" y="0"/>
          <a:ext cx="0" cy="0"/>
          <a:chOff x="0" y="0"/>
          <a:chExt cx="0" cy="0"/>
        </a:xfrm>
      </p:grpSpPr>
      <p:sp>
        <p:nvSpPr>
          <p:cNvPr id="432" name="Shape 432"/>
          <p:cNvSpPr/>
          <p:nvPr/>
        </p:nvSpPr>
        <p:spPr>
          <a:xfrm>
            <a:off x="-49925" y="0"/>
            <a:ext cx="1107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33" name="Shape 433"/>
          <p:cNvPicPr preferRelativeResize="0"/>
          <p:nvPr/>
        </p:nvPicPr>
        <p:blipFill rotWithShape="1">
          <a:blip r:embed="rId3">
            <a:alphaModFix/>
          </a:blip>
          <a:srcRect t="13193" b="4243"/>
          <a:stretch/>
        </p:blipFill>
        <p:spPr>
          <a:xfrm>
            <a:off x="0" y="832300"/>
            <a:ext cx="9036301" cy="4164935"/>
          </a:xfrm>
          <a:prstGeom prst="rect">
            <a:avLst/>
          </a:prstGeom>
          <a:noFill/>
          <a:ln>
            <a:noFill/>
          </a:ln>
        </p:spPr>
      </p:pic>
      <p:sp>
        <p:nvSpPr>
          <p:cNvPr id="434" name="Shape 434"/>
          <p:cNvSpPr txBox="1"/>
          <p:nvPr/>
        </p:nvSpPr>
        <p:spPr>
          <a:xfrm>
            <a:off x="2366700" y="382900"/>
            <a:ext cx="4302900" cy="44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ar"/>
              <a:t>gFOCT &amp; when to refer to colonoscopy </a:t>
            </a:r>
            <a:endParaRPr/>
          </a:p>
        </p:txBody>
      </p:sp>
      <p:sp>
        <p:nvSpPr>
          <p:cNvPr id="435" name="Shape 435"/>
          <p:cNvSpPr/>
          <p:nvPr/>
        </p:nvSpPr>
        <p:spPr>
          <a:xfrm>
            <a:off x="133175" y="2388675"/>
            <a:ext cx="2496900" cy="449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1248425" y="4522275"/>
            <a:ext cx="2753400" cy="449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ctrTitle"/>
          </p:nvPr>
        </p:nvSpPr>
        <p:spPr>
          <a:xfrm>
            <a:off x="808892" y="823791"/>
            <a:ext cx="7738800" cy="3296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ar" sz="6000"/>
              <a:t>Prostate</a:t>
            </a:r>
            <a:endParaRPr sz="6000"/>
          </a:p>
          <a:p>
            <a:pPr marL="0" lvl="0" indent="0" rtl="0">
              <a:spcBef>
                <a:spcPts val="0"/>
              </a:spcBef>
              <a:spcAft>
                <a:spcPts val="0"/>
              </a:spcAft>
              <a:buNone/>
            </a:pPr>
            <a:r>
              <a:rPr lang="ar" sz="6000"/>
              <a:t>Cancer</a:t>
            </a:r>
            <a:endParaRPr sz="6000"/>
          </a:p>
        </p:txBody>
      </p:sp>
      <p:sp>
        <p:nvSpPr>
          <p:cNvPr id="442" name="Shape 442"/>
          <p:cNvSpPr txBox="1">
            <a:spLocks noGrp="1"/>
          </p:cNvSpPr>
          <p:nvPr>
            <p:ph type="subTitle" idx="1"/>
          </p:nvPr>
        </p:nvSpPr>
        <p:spPr>
          <a:xfrm>
            <a:off x="1661284" y="4484397"/>
            <a:ext cx="6033900" cy="556800"/>
          </a:xfrm>
          <a:prstGeom prst="rect">
            <a:avLst/>
          </a:prstGeom>
        </p:spPr>
        <p:txBody>
          <a:bodyPr spcFirstLastPara="1" wrap="square" lIns="68575" tIns="68575" rIns="68575" bIns="68575" anchor="t" anchorCtr="0">
            <a:noAutofit/>
          </a:bodyPr>
          <a:lstStyle/>
          <a:p>
            <a:pPr marL="0" lvl="0" indent="0" rtl="0">
              <a:spcBef>
                <a:spcPts val="5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1076325" y="1808125"/>
            <a:ext cx="7189500" cy="1554300"/>
          </a:xfrm>
          <a:prstGeom prst="rect">
            <a:avLst/>
          </a:prstGeom>
          <a:noFill/>
          <a:ln>
            <a:noFill/>
          </a:ln>
        </p:spPr>
        <p:txBody>
          <a:bodyPr spcFirstLastPara="1" wrap="square" lIns="91425" tIns="91425" rIns="91425" bIns="91425" anchor="t" anchorCtr="0">
            <a:noAutofit/>
          </a:bodyPr>
          <a:lstStyle/>
          <a:p>
            <a:pPr marL="457200" lvl="0" indent="-317500">
              <a:lnSpc>
                <a:spcPct val="150000"/>
              </a:lnSpc>
              <a:spcBef>
                <a:spcPts val="0"/>
              </a:spcBef>
              <a:spcAft>
                <a:spcPts val="0"/>
              </a:spcAft>
              <a:buClr>
                <a:srgbClr val="E48312"/>
              </a:buClr>
              <a:buSzPts val="1400"/>
              <a:buChar char="❖"/>
            </a:pPr>
            <a:r>
              <a:rPr lang="ar" sz="2000">
                <a:solidFill>
                  <a:srgbClr val="595959"/>
                </a:solidFill>
                <a:latin typeface="Cabin"/>
                <a:ea typeface="Cabin"/>
                <a:cs typeface="Cabin"/>
                <a:sym typeface="Cabin"/>
              </a:rPr>
              <a:t>Prostate cancer is the </a:t>
            </a:r>
            <a:r>
              <a:rPr lang="ar" sz="2000" u="sng">
                <a:solidFill>
                  <a:srgbClr val="595959"/>
                </a:solidFill>
                <a:latin typeface="Cabin"/>
                <a:ea typeface="Cabin"/>
                <a:cs typeface="Cabin"/>
                <a:sym typeface="Cabin"/>
              </a:rPr>
              <a:t>sixth most common cancer</a:t>
            </a:r>
            <a:r>
              <a:rPr lang="ar" sz="2000">
                <a:solidFill>
                  <a:srgbClr val="595959"/>
                </a:solidFill>
                <a:latin typeface="Cabin"/>
                <a:ea typeface="Cabin"/>
                <a:cs typeface="Cabin"/>
                <a:sym typeface="Cabin"/>
              </a:rPr>
              <a:t> worldwide. </a:t>
            </a:r>
            <a:endParaRPr sz="2000">
              <a:solidFill>
                <a:srgbClr val="595959"/>
              </a:solidFill>
              <a:latin typeface="Cabin"/>
              <a:ea typeface="Cabin"/>
              <a:cs typeface="Cabin"/>
              <a:sym typeface="Cabin"/>
            </a:endParaRPr>
          </a:p>
          <a:p>
            <a:pPr marL="457200" lvl="0" indent="-317500" rtl="0">
              <a:lnSpc>
                <a:spcPct val="150000"/>
              </a:lnSpc>
              <a:spcBef>
                <a:spcPts val="0"/>
              </a:spcBef>
              <a:spcAft>
                <a:spcPts val="0"/>
              </a:spcAft>
              <a:buClr>
                <a:srgbClr val="E48312"/>
              </a:buClr>
              <a:buSzPts val="1400"/>
              <a:buChar char="❖"/>
            </a:pPr>
            <a:r>
              <a:rPr lang="ar" sz="2000">
                <a:solidFill>
                  <a:srgbClr val="595959"/>
                </a:solidFill>
                <a:latin typeface="Cabin"/>
                <a:ea typeface="Cabin"/>
                <a:cs typeface="Cabin"/>
                <a:sym typeface="Cabin"/>
              </a:rPr>
              <a:t>It is the  5th most common cancer affecting saudi males.</a:t>
            </a:r>
            <a:endParaRPr sz="2000">
              <a:solidFill>
                <a:srgbClr val="595959"/>
              </a:solidFill>
              <a:latin typeface="Cabin"/>
              <a:ea typeface="Cabin"/>
              <a:cs typeface="Cabin"/>
              <a:sym typeface="Cabin"/>
            </a:endParaRPr>
          </a:p>
          <a:p>
            <a:pPr marL="0" lvl="0" indent="0">
              <a:lnSpc>
                <a:spcPct val="150000"/>
              </a:lnSpc>
              <a:spcBef>
                <a:spcPts val="0"/>
              </a:spcBef>
              <a:spcAft>
                <a:spcPts val="0"/>
              </a:spcAft>
              <a:buNone/>
            </a:pPr>
            <a:endParaRPr sz="2000">
              <a:solidFill>
                <a:srgbClr val="595959"/>
              </a:solidFill>
              <a:latin typeface="Cabin"/>
              <a:ea typeface="Cabin"/>
              <a:cs typeface="Cabin"/>
              <a:sym typeface="Cabin"/>
            </a:endParaRPr>
          </a:p>
        </p:txBody>
      </p:sp>
      <p:pic>
        <p:nvPicPr>
          <p:cNvPr id="448" name="Shape 448" descr="Image result for movember clipart"/>
          <p:cNvPicPr preferRelativeResize="0"/>
          <p:nvPr/>
        </p:nvPicPr>
        <p:blipFill>
          <a:blip r:embed="rId3">
            <a:alphaModFix/>
          </a:blip>
          <a:stretch>
            <a:fillRect/>
          </a:stretch>
        </p:blipFill>
        <p:spPr>
          <a:xfrm rot="-2">
            <a:off x="5085925" y="3773979"/>
            <a:ext cx="3762374" cy="1244525"/>
          </a:xfrm>
          <a:prstGeom prst="rect">
            <a:avLst/>
          </a:prstGeom>
          <a:noFill/>
          <a:ln>
            <a:noFill/>
          </a:ln>
        </p:spPr>
      </p:pic>
      <p:pic>
        <p:nvPicPr>
          <p:cNvPr id="449" name="Shape 449" descr="Image result for prostate clipart"/>
          <p:cNvPicPr preferRelativeResize="0"/>
          <p:nvPr/>
        </p:nvPicPr>
        <p:blipFill>
          <a:blip r:embed="rId4">
            <a:alphaModFix/>
          </a:blip>
          <a:stretch>
            <a:fillRect/>
          </a:stretch>
        </p:blipFill>
        <p:spPr>
          <a:xfrm rot="2877059">
            <a:off x="1003173" y="-3986"/>
            <a:ext cx="912859" cy="171164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p:nvPr/>
        </p:nvSpPr>
        <p:spPr>
          <a:xfrm>
            <a:off x="790675" y="633275"/>
            <a:ext cx="7881600" cy="1253100"/>
          </a:xfrm>
          <a:prstGeom prst="rect">
            <a:avLst/>
          </a:prstGeom>
          <a:noFill/>
          <a:ln>
            <a:noFill/>
          </a:ln>
        </p:spPr>
        <p:txBody>
          <a:bodyPr spcFirstLastPara="1" wrap="square" lIns="91425" tIns="91425" rIns="91425" bIns="91425" anchor="ctr" anchorCtr="0">
            <a:noAutofit/>
          </a:bodyPr>
          <a:lstStyle/>
          <a:p>
            <a:pPr marL="596900" lvl="0" indent="-342900" rtl="0">
              <a:lnSpc>
                <a:spcPct val="150000"/>
              </a:lnSpc>
              <a:spcBef>
                <a:spcPts val="0"/>
              </a:spcBef>
              <a:spcAft>
                <a:spcPts val="0"/>
              </a:spcAft>
              <a:buClr>
                <a:srgbClr val="073763"/>
              </a:buClr>
              <a:buSzPts val="1800"/>
              <a:buChar char="❖"/>
            </a:pPr>
            <a:r>
              <a:rPr lang="ar" sz="1800" u="sng">
                <a:solidFill>
                  <a:srgbClr val="073763"/>
                </a:solidFill>
                <a:latin typeface="Cabin"/>
                <a:ea typeface="Cabin"/>
                <a:cs typeface="Cabin"/>
                <a:sym typeface="Cabin"/>
              </a:rPr>
              <a:t>No guideline </a:t>
            </a:r>
            <a:r>
              <a:rPr lang="ar" sz="1800">
                <a:solidFill>
                  <a:srgbClr val="073763"/>
                </a:solidFill>
                <a:latin typeface="Cabin"/>
                <a:ea typeface="Cabin"/>
                <a:cs typeface="Cabin"/>
                <a:sym typeface="Cabin"/>
              </a:rPr>
              <a:t>suggests routine screening </a:t>
            </a:r>
            <a:r>
              <a:rPr lang="ar" sz="1800" b="1">
                <a:solidFill>
                  <a:srgbClr val="073763"/>
                </a:solidFill>
                <a:latin typeface="Cabin"/>
                <a:ea typeface="Cabin"/>
                <a:cs typeface="Cabin"/>
                <a:sym typeface="Cabin"/>
              </a:rPr>
              <a:t>without patient choice.</a:t>
            </a:r>
            <a:endParaRPr sz="1800" b="1">
              <a:solidFill>
                <a:srgbClr val="073763"/>
              </a:solidFill>
              <a:latin typeface="Cabin"/>
              <a:ea typeface="Cabin"/>
              <a:cs typeface="Cabin"/>
              <a:sym typeface="Cabin"/>
            </a:endParaRPr>
          </a:p>
          <a:p>
            <a:pPr marL="596900" lvl="0" indent="-342900" rtl="0">
              <a:lnSpc>
                <a:spcPct val="150000"/>
              </a:lnSpc>
              <a:spcBef>
                <a:spcPts val="0"/>
              </a:spcBef>
              <a:spcAft>
                <a:spcPts val="0"/>
              </a:spcAft>
              <a:buClr>
                <a:srgbClr val="073763"/>
              </a:buClr>
              <a:buSzPts val="1800"/>
              <a:buChar char="❖"/>
            </a:pPr>
            <a:r>
              <a:rPr lang="ar" sz="1800" b="1">
                <a:solidFill>
                  <a:srgbClr val="073763"/>
                </a:solidFill>
                <a:latin typeface="Cabin"/>
                <a:ea typeface="Cabin"/>
                <a:cs typeface="Cabin"/>
                <a:sym typeface="Cabin"/>
              </a:rPr>
              <a:t>guidelines vary </a:t>
            </a:r>
            <a:r>
              <a:rPr lang="ar" sz="1800">
                <a:solidFill>
                  <a:srgbClr val="073763"/>
                </a:solidFill>
                <a:latin typeface="Cabin"/>
                <a:ea typeface="Cabin"/>
                <a:cs typeface="Cabin"/>
                <a:sym typeface="Cabin"/>
              </a:rPr>
              <a:t>regarding the balance of benefits and harms of screening for prostate cancer.</a:t>
            </a:r>
            <a:endParaRPr sz="1800">
              <a:solidFill>
                <a:srgbClr val="073763"/>
              </a:solidFill>
              <a:latin typeface="Cabin"/>
              <a:ea typeface="Cabin"/>
              <a:cs typeface="Cabin"/>
              <a:sym typeface="Cabin"/>
            </a:endParaRPr>
          </a:p>
        </p:txBody>
      </p:sp>
      <p:pic>
        <p:nvPicPr>
          <p:cNvPr id="455" name="Shape 455" descr="Image result for thinking clipart"/>
          <p:cNvPicPr preferRelativeResize="0"/>
          <p:nvPr/>
        </p:nvPicPr>
        <p:blipFill>
          <a:blip r:embed="rId3">
            <a:alphaModFix/>
          </a:blip>
          <a:stretch>
            <a:fillRect/>
          </a:stretch>
        </p:blipFill>
        <p:spPr>
          <a:xfrm>
            <a:off x="6916925" y="1975025"/>
            <a:ext cx="1748600" cy="3168476"/>
          </a:xfrm>
          <a:prstGeom prst="rect">
            <a:avLst/>
          </a:prstGeom>
          <a:noFill/>
          <a:ln>
            <a:noFill/>
          </a:ln>
        </p:spPr>
      </p:pic>
      <p:cxnSp>
        <p:nvCxnSpPr>
          <p:cNvPr id="456" name="Shape 456"/>
          <p:cNvCxnSpPr/>
          <p:nvPr/>
        </p:nvCxnSpPr>
        <p:spPr>
          <a:xfrm>
            <a:off x="4517450" y="2083400"/>
            <a:ext cx="0" cy="1025700"/>
          </a:xfrm>
          <a:prstGeom prst="straightConnector1">
            <a:avLst/>
          </a:prstGeom>
          <a:noFill/>
          <a:ln w="76200" cap="flat" cmpd="sng">
            <a:solidFill>
              <a:srgbClr val="E48312"/>
            </a:solidFill>
            <a:prstDash val="solid"/>
            <a:round/>
            <a:headEnd type="none" w="med" len="med"/>
            <a:tailEnd type="stealth" w="med" len="med"/>
          </a:ln>
        </p:spPr>
      </p:cxnSp>
      <p:sp>
        <p:nvSpPr>
          <p:cNvPr id="457" name="Shape 457"/>
          <p:cNvSpPr/>
          <p:nvPr/>
        </p:nvSpPr>
        <p:spPr>
          <a:xfrm>
            <a:off x="883875" y="3218950"/>
            <a:ext cx="5619600" cy="1702200"/>
          </a:xfrm>
          <a:prstGeom prst="roundRect">
            <a:avLst>
              <a:gd name="adj" fmla="val 16667"/>
            </a:avLst>
          </a:prstGeom>
          <a:solidFill>
            <a:srgbClr val="FCE5CD"/>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26923"/>
              </a:lnSpc>
              <a:spcBef>
                <a:spcPts val="0"/>
              </a:spcBef>
              <a:spcAft>
                <a:spcPts val="0"/>
              </a:spcAft>
              <a:buClr>
                <a:schemeClr val="dk1"/>
              </a:buClr>
              <a:buSzPts val="1100"/>
              <a:buFont typeface="Arial"/>
              <a:buNone/>
            </a:pPr>
            <a:r>
              <a:rPr lang="ar" sz="1600" b="1">
                <a:solidFill>
                  <a:schemeClr val="accent2"/>
                </a:solidFill>
              </a:rPr>
              <a:t>Shared decision making:</a:t>
            </a:r>
            <a:endParaRPr sz="1600">
              <a:solidFill>
                <a:srgbClr val="333333"/>
              </a:solidFill>
            </a:endParaRPr>
          </a:p>
          <a:p>
            <a:pPr marL="457200" lvl="0" indent="0" rtl="0">
              <a:lnSpc>
                <a:spcPct val="115000"/>
              </a:lnSpc>
              <a:spcBef>
                <a:spcPts val="0"/>
              </a:spcBef>
              <a:spcAft>
                <a:spcPts val="0"/>
              </a:spcAft>
              <a:buClr>
                <a:schemeClr val="dk1"/>
              </a:buClr>
              <a:buSzPts val="1100"/>
              <a:buFont typeface="Arial"/>
              <a:buNone/>
            </a:pPr>
            <a:r>
              <a:rPr lang="ar" sz="1600">
                <a:solidFill>
                  <a:srgbClr val="595959"/>
                </a:solidFill>
                <a:latin typeface="Cabin"/>
                <a:ea typeface="Cabin"/>
                <a:cs typeface="Cabin"/>
                <a:sym typeface="Cabin"/>
              </a:rPr>
              <a:t>Engage patients in </a:t>
            </a:r>
            <a:r>
              <a:rPr lang="ar" sz="1600">
                <a:solidFill>
                  <a:srgbClr val="595959"/>
                </a:solidFill>
                <a:uFill>
                  <a:noFill/>
                </a:uFill>
                <a:latin typeface="Cabin"/>
                <a:ea typeface="Cabin"/>
                <a:cs typeface="Cabin"/>
                <a:sym typeface="Cabin"/>
                <a:hlinkClick r:id="rId4"/>
              </a:rPr>
              <a:t>shared decision-making</a:t>
            </a:r>
            <a:r>
              <a:rPr lang="ar" sz="1600">
                <a:solidFill>
                  <a:srgbClr val="595959"/>
                </a:solidFill>
                <a:latin typeface="Cabin"/>
                <a:ea typeface="Cabin"/>
                <a:cs typeface="Cabin"/>
                <a:sym typeface="Cabin"/>
              </a:rPr>
              <a:t> by presenting </a:t>
            </a:r>
            <a:r>
              <a:rPr lang="ar" sz="1600" u="sng">
                <a:solidFill>
                  <a:srgbClr val="595959"/>
                </a:solidFill>
                <a:latin typeface="Cabin"/>
                <a:ea typeface="Cabin"/>
                <a:cs typeface="Cabin"/>
                <a:sym typeface="Cabin"/>
              </a:rPr>
              <a:t>current evidence </a:t>
            </a:r>
            <a:r>
              <a:rPr lang="ar" sz="1600">
                <a:solidFill>
                  <a:srgbClr val="595959"/>
                </a:solidFill>
                <a:latin typeface="Cabin"/>
                <a:ea typeface="Cabin"/>
                <a:cs typeface="Cabin"/>
                <a:sym typeface="Cabin"/>
              </a:rPr>
              <a:t>on potential benefits and harms of screening.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200"/>
                                        <p:tgtEl>
                                          <p:spTgt spid="456"/>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ar" sz="2800"/>
              <a:t>3- A 62 year old asymptomatic patient came to you concerned that he might have colorectal cancer, especially that his best friend just died and he had colorectal cancer, what is the most appropriate initial test? </a:t>
            </a:r>
            <a:endParaRPr sz="2800"/>
          </a:p>
          <a:p>
            <a:pPr marL="0" lvl="0" indent="0" rtl="0">
              <a:spcBef>
                <a:spcPts val="0"/>
              </a:spcBef>
              <a:spcAft>
                <a:spcPts val="0"/>
              </a:spcAft>
              <a:buClr>
                <a:srgbClr val="000000"/>
              </a:buClr>
              <a:buSzPts val="1100"/>
              <a:buFont typeface="Arial"/>
              <a:buNone/>
            </a:pPr>
            <a:endParaRPr sz="2800"/>
          </a:p>
        </p:txBody>
      </p:sp>
      <p:sp>
        <p:nvSpPr>
          <p:cNvPr id="165" name="Shape 165"/>
          <p:cNvSpPr txBox="1">
            <a:spLocks noGrp="1"/>
          </p:cNvSpPr>
          <p:nvPr>
            <p:ph type="body" idx="1"/>
          </p:nvPr>
        </p:nvSpPr>
        <p:spPr>
          <a:xfrm>
            <a:off x="839025" y="2185100"/>
            <a:ext cx="7633800" cy="3800700"/>
          </a:xfrm>
          <a:prstGeom prst="rect">
            <a:avLst/>
          </a:prstGeom>
        </p:spPr>
        <p:txBody>
          <a:bodyPr spcFirstLastPara="1" wrap="square" lIns="68575" tIns="68575" rIns="68575" bIns="68575" anchor="t" anchorCtr="0">
            <a:noAutofit/>
          </a:bodyPr>
          <a:lstStyle/>
          <a:p>
            <a:pPr marL="0" lvl="0" indent="0" rtl="0">
              <a:spcBef>
                <a:spcPts val="500"/>
              </a:spcBef>
              <a:spcAft>
                <a:spcPts val="0"/>
              </a:spcAft>
              <a:buNone/>
            </a:pPr>
            <a:endParaRPr sz="2000">
              <a:solidFill>
                <a:srgbClr val="C00000"/>
              </a:solidFill>
            </a:endParaRPr>
          </a:p>
          <a:p>
            <a:pPr marL="0" lvl="0" indent="0" rtl="0">
              <a:spcBef>
                <a:spcPts val="500"/>
              </a:spcBef>
              <a:spcAft>
                <a:spcPts val="0"/>
              </a:spcAft>
              <a:buNone/>
            </a:pPr>
            <a:r>
              <a:rPr lang="ar" sz="2000">
                <a:solidFill>
                  <a:schemeClr val="dk2"/>
                </a:solidFill>
              </a:rPr>
              <a:t>A. </a:t>
            </a:r>
            <a:r>
              <a:rPr lang="ar" sz="2000"/>
              <a:t>Do fecal occult blood test annually until he is 75</a:t>
            </a:r>
            <a:endParaRPr sz="2000"/>
          </a:p>
          <a:p>
            <a:pPr marL="0" lvl="0" indent="0" rtl="0">
              <a:spcBef>
                <a:spcPts val="500"/>
              </a:spcBef>
              <a:spcAft>
                <a:spcPts val="0"/>
              </a:spcAft>
              <a:buNone/>
            </a:pPr>
            <a:r>
              <a:rPr lang="ar" sz="2000">
                <a:solidFill>
                  <a:schemeClr val="dk2"/>
                </a:solidFill>
              </a:rPr>
              <a:t>B.</a:t>
            </a:r>
            <a:r>
              <a:rPr lang="ar" sz="2000"/>
              <a:t> colonoscopy as soon as possible and do it again 5 years later</a:t>
            </a:r>
            <a:endParaRPr sz="2000"/>
          </a:p>
          <a:p>
            <a:pPr marL="0" lvl="0" indent="0">
              <a:spcBef>
                <a:spcPts val="500"/>
              </a:spcBef>
              <a:spcAft>
                <a:spcPts val="0"/>
              </a:spcAft>
              <a:buNone/>
            </a:pPr>
            <a:r>
              <a:rPr lang="ar" sz="2000">
                <a:solidFill>
                  <a:schemeClr val="dk2"/>
                </a:solidFill>
              </a:rPr>
              <a:t>C.</a:t>
            </a:r>
            <a:r>
              <a:rPr lang="ar" sz="2000"/>
              <a:t> Transrectal ultrasound (TRUS)</a:t>
            </a:r>
            <a:endParaRPr sz="1400">
              <a:solidFill>
                <a:schemeClr val="dk1"/>
              </a:solidFill>
              <a:latin typeface="Arial"/>
              <a:ea typeface="Arial"/>
              <a:cs typeface="Arial"/>
              <a:sym typeface="Arial"/>
            </a:endParaRPr>
          </a:p>
          <a:p>
            <a:pPr marL="0" lvl="0" indent="0" rtl="0">
              <a:spcBef>
                <a:spcPts val="500"/>
              </a:spcBef>
              <a:spcAft>
                <a:spcPts val="0"/>
              </a:spcAft>
              <a:buNone/>
            </a:pP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668975" y="114300"/>
            <a:ext cx="8045100" cy="2033100"/>
          </a:xfrm>
          <a:prstGeom prst="rect">
            <a:avLst/>
          </a:prstGeom>
          <a:noFill/>
          <a:ln>
            <a:noFill/>
          </a:ln>
        </p:spPr>
        <p:txBody>
          <a:bodyPr spcFirstLastPara="1" wrap="square" lIns="91425" tIns="91425" rIns="91425" bIns="91425" anchor="ctr" anchorCtr="0">
            <a:noAutofit/>
          </a:bodyPr>
          <a:lstStyle/>
          <a:p>
            <a:pPr marL="0" lvl="0" indent="0" rtl="0">
              <a:lnSpc>
                <a:spcPct val="126923"/>
              </a:lnSpc>
              <a:spcBef>
                <a:spcPts val="0"/>
              </a:spcBef>
              <a:spcAft>
                <a:spcPts val="0"/>
              </a:spcAft>
              <a:buNone/>
            </a:pPr>
            <a:endParaRPr b="1">
              <a:solidFill>
                <a:schemeClr val="accent2"/>
              </a:solidFill>
            </a:endParaRPr>
          </a:p>
          <a:p>
            <a:pPr marL="457200" lvl="0" indent="0" rtl="0">
              <a:lnSpc>
                <a:spcPct val="115000"/>
              </a:lnSpc>
              <a:spcBef>
                <a:spcPts val="0"/>
              </a:spcBef>
              <a:spcAft>
                <a:spcPts val="0"/>
              </a:spcAft>
              <a:buNone/>
            </a:pPr>
            <a:endParaRPr>
              <a:solidFill>
                <a:srgbClr val="595959"/>
              </a:solidFill>
              <a:latin typeface="Cabin"/>
              <a:ea typeface="Cabin"/>
              <a:cs typeface="Cabin"/>
              <a:sym typeface="Cabin"/>
            </a:endParaRPr>
          </a:p>
          <a:p>
            <a:pPr marL="457200" lvl="0" indent="-304800" rtl="0">
              <a:lnSpc>
                <a:spcPct val="115000"/>
              </a:lnSpc>
              <a:spcBef>
                <a:spcPts val="0"/>
              </a:spcBef>
              <a:spcAft>
                <a:spcPts val="0"/>
              </a:spcAft>
              <a:buClr>
                <a:srgbClr val="333333"/>
              </a:buClr>
              <a:buSzPts val="1200"/>
              <a:buChar char="❖"/>
            </a:pPr>
            <a:r>
              <a:rPr lang="ar" b="1">
                <a:solidFill>
                  <a:srgbClr val="C00000"/>
                </a:solidFill>
                <a:latin typeface="Cabin"/>
                <a:ea typeface="Cabin"/>
                <a:cs typeface="Cabin"/>
                <a:sym typeface="Cabin"/>
              </a:rPr>
              <a:t>The potential benefits:</a:t>
            </a:r>
            <a:endParaRPr>
              <a:solidFill>
                <a:srgbClr val="595959"/>
              </a:solidFill>
              <a:latin typeface="Cabin"/>
              <a:ea typeface="Cabin"/>
              <a:cs typeface="Cabin"/>
              <a:sym typeface="Cabin"/>
            </a:endParaRPr>
          </a:p>
          <a:p>
            <a:pPr marL="914400" lvl="1" indent="-304800" rtl="0">
              <a:lnSpc>
                <a:spcPct val="115000"/>
              </a:lnSpc>
              <a:spcBef>
                <a:spcPts val="1000"/>
              </a:spcBef>
              <a:spcAft>
                <a:spcPts val="0"/>
              </a:spcAft>
              <a:buClr>
                <a:srgbClr val="333333"/>
              </a:buClr>
              <a:buSzPts val="1200"/>
              <a:buChar char="➢"/>
            </a:pPr>
            <a:r>
              <a:rPr lang="ar" b="1">
                <a:solidFill>
                  <a:srgbClr val="595959"/>
                </a:solidFill>
                <a:latin typeface="Cabin"/>
                <a:ea typeface="Cabin"/>
                <a:cs typeface="Cabin"/>
                <a:sym typeface="Cabin"/>
              </a:rPr>
              <a:t>A small reduction in </a:t>
            </a:r>
            <a:r>
              <a:rPr lang="ar" b="1">
                <a:solidFill>
                  <a:srgbClr val="595959"/>
                </a:solidFill>
                <a:uFill>
                  <a:noFill/>
                </a:uFill>
                <a:latin typeface="Cabin"/>
                <a:ea typeface="Cabin"/>
                <a:cs typeface="Cabin"/>
                <a:sym typeface="Cabin"/>
                <a:hlinkClick r:id="rId3"/>
              </a:rPr>
              <a:t>prostate cancer-specific mortality</a:t>
            </a:r>
            <a:r>
              <a:rPr lang="ar">
                <a:solidFill>
                  <a:srgbClr val="595959"/>
                </a:solidFill>
                <a:latin typeface="Cabin"/>
                <a:ea typeface="Cabin"/>
                <a:cs typeface="Cabin"/>
                <a:sym typeface="Cabin"/>
              </a:rPr>
              <a:t>, but this effect is uncertain and inconsistent across trials.</a:t>
            </a:r>
            <a:endParaRPr>
              <a:solidFill>
                <a:srgbClr val="595959"/>
              </a:solidFill>
              <a:latin typeface="Cabin"/>
              <a:ea typeface="Cabin"/>
              <a:cs typeface="Cabin"/>
              <a:sym typeface="Cabin"/>
            </a:endParaRPr>
          </a:p>
          <a:p>
            <a:pPr marL="457200" lvl="0" indent="0" rtl="0">
              <a:lnSpc>
                <a:spcPct val="115000"/>
              </a:lnSpc>
              <a:spcBef>
                <a:spcPts val="1000"/>
              </a:spcBef>
              <a:spcAft>
                <a:spcPts val="0"/>
              </a:spcAft>
              <a:buNone/>
            </a:pPr>
            <a:endParaRPr>
              <a:solidFill>
                <a:srgbClr val="595959"/>
              </a:solidFill>
              <a:latin typeface="Cabin"/>
              <a:ea typeface="Cabin"/>
              <a:cs typeface="Cabin"/>
              <a:sym typeface="Cabin"/>
            </a:endParaRPr>
          </a:p>
          <a:p>
            <a:pPr marL="0" lvl="0" indent="0" rtl="0">
              <a:lnSpc>
                <a:spcPct val="115000"/>
              </a:lnSpc>
              <a:spcBef>
                <a:spcPts val="0"/>
              </a:spcBef>
              <a:spcAft>
                <a:spcPts val="0"/>
              </a:spcAft>
              <a:buNone/>
            </a:pPr>
            <a:endParaRPr>
              <a:solidFill>
                <a:srgbClr val="595959"/>
              </a:solidFill>
              <a:latin typeface="Cabin"/>
              <a:ea typeface="Cabin"/>
              <a:cs typeface="Cabin"/>
              <a:sym typeface="Cabin"/>
            </a:endParaRPr>
          </a:p>
        </p:txBody>
      </p:sp>
      <p:pic>
        <p:nvPicPr>
          <p:cNvPr id="463" name="Shape 463" descr="Image result for consultation clipart"/>
          <p:cNvPicPr preferRelativeResize="0"/>
          <p:nvPr/>
        </p:nvPicPr>
        <p:blipFill>
          <a:blip r:embed="rId4">
            <a:alphaModFix/>
          </a:blip>
          <a:stretch>
            <a:fillRect/>
          </a:stretch>
        </p:blipFill>
        <p:spPr>
          <a:xfrm>
            <a:off x="5619500" y="2704900"/>
            <a:ext cx="3276850" cy="2438599"/>
          </a:xfrm>
          <a:prstGeom prst="rect">
            <a:avLst/>
          </a:prstGeom>
          <a:noFill/>
          <a:ln>
            <a:noFill/>
          </a:ln>
        </p:spPr>
      </p:pic>
      <p:sp>
        <p:nvSpPr>
          <p:cNvPr id="464" name="Shape 464"/>
          <p:cNvSpPr txBox="1"/>
          <p:nvPr/>
        </p:nvSpPr>
        <p:spPr>
          <a:xfrm>
            <a:off x="668975" y="1406550"/>
            <a:ext cx="4708800" cy="3196800"/>
          </a:xfrm>
          <a:prstGeom prst="rect">
            <a:avLst/>
          </a:prstGeom>
          <a:noFill/>
          <a:ln>
            <a:noFill/>
          </a:ln>
        </p:spPr>
        <p:txBody>
          <a:bodyPr spcFirstLastPara="1" wrap="square" lIns="91425" tIns="91425" rIns="91425" bIns="91425" anchor="ctr" anchorCtr="0">
            <a:noAutofit/>
          </a:bodyPr>
          <a:lstStyle/>
          <a:p>
            <a:pPr marL="457200" lvl="0" indent="-304800" rtl="0">
              <a:lnSpc>
                <a:spcPct val="115000"/>
              </a:lnSpc>
              <a:spcBef>
                <a:spcPts val="0"/>
              </a:spcBef>
              <a:spcAft>
                <a:spcPts val="0"/>
              </a:spcAft>
              <a:buClr>
                <a:srgbClr val="333333"/>
              </a:buClr>
              <a:buSzPts val="1200"/>
              <a:buChar char="❖"/>
            </a:pPr>
            <a:r>
              <a:rPr lang="ar" b="1">
                <a:solidFill>
                  <a:srgbClr val="C00000"/>
                </a:solidFill>
                <a:latin typeface="Cabin"/>
                <a:ea typeface="Cabin"/>
                <a:cs typeface="Cabin"/>
                <a:sym typeface="Cabin"/>
              </a:rPr>
              <a:t>The potential harms</a:t>
            </a:r>
            <a:r>
              <a:rPr lang="ar">
                <a:solidFill>
                  <a:srgbClr val="595959"/>
                </a:solidFill>
                <a:latin typeface="Cabin"/>
                <a:ea typeface="Cabin"/>
                <a:cs typeface="Cabin"/>
                <a:sym typeface="Cabin"/>
              </a:rPr>
              <a:t>:</a:t>
            </a:r>
            <a:endParaRPr>
              <a:solidFill>
                <a:srgbClr val="595959"/>
              </a:solidFill>
              <a:latin typeface="Cabin"/>
              <a:ea typeface="Cabin"/>
              <a:cs typeface="Cabin"/>
              <a:sym typeface="Cabin"/>
            </a:endParaRPr>
          </a:p>
          <a:p>
            <a:pPr marL="914400" lvl="1" indent="-304800" rtl="0">
              <a:lnSpc>
                <a:spcPct val="115000"/>
              </a:lnSpc>
              <a:spcBef>
                <a:spcPts val="1000"/>
              </a:spcBef>
              <a:spcAft>
                <a:spcPts val="0"/>
              </a:spcAft>
              <a:buClr>
                <a:srgbClr val="333333"/>
              </a:buClr>
              <a:buSzPts val="1200"/>
              <a:buChar char="➢"/>
            </a:pPr>
            <a:r>
              <a:rPr lang="ar">
                <a:solidFill>
                  <a:srgbClr val="595959"/>
                </a:solidFill>
                <a:latin typeface="Cabin"/>
                <a:ea typeface="Cabin"/>
                <a:cs typeface="Cabin"/>
                <a:sym typeface="Cabin"/>
              </a:rPr>
              <a:t>possible </a:t>
            </a:r>
            <a:r>
              <a:rPr lang="ar" b="1">
                <a:solidFill>
                  <a:srgbClr val="595959"/>
                </a:solidFill>
                <a:latin typeface="Cabin"/>
                <a:ea typeface="Cabin"/>
                <a:cs typeface="Cabin"/>
                <a:sym typeface="Cabin"/>
              </a:rPr>
              <a:t>emotional distress </a:t>
            </a:r>
            <a:r>
              <a:rPr lang="ar">
                <a:solidFill>
                  <a:srgbClr val="595959"/>
                </a:solidFill>
                <a:latin typeface="Cabin"/>
                <a:ea typeface="Cabin"/>
                <a:cs typeface="Cabin"/>
                <a:sym typeface="Cabin"/>
              </a:rPr>
              <a:t>with </a:t>
            </a:r>
            <a:r>
              <a:rPr lang="ar" b="1">
                <a:solidFill>
                  <a:srgbClr val="595959"/>
                </a:solidFill>
                <a:latin typeface="Cabin"/>
                <a:ea typeface="Cabin"/>
                <a:cs typeface="Cabin"/>
                <a:sym typeface="Cabin"/>
              </a:rPr>
              <a:t>false positive results.</a:t>
            </a:r>
            <a:endParaRPr b="1">
              <a:solidFill>
                <a:srgbClr val="595959"/>
              </a:solidFill>
              <a:latin typeface="Cabin"/>
              <a:ea typeface="Cabin"/>
              <a:cs typeface="Cabin"/>
              <a:sym typeface="Cabin"/>
            </a:endParaRPr>
          </a:p>
          <a:p>
            <a:pPr marL="914400" lvl="1" indent="-304800" rtl="0">
              <a:lnSpc>
                <a:spcPct val="115000"/>
              </a:lnSpc>
              <a:spcBef>
                <a:spcPts val="1000"/>
              </a:spcBef>
              <a:spcAft>
                <a:spcPts val="0"/>
              </a:spcAft>
              <a:buClr>
                <a:srgbClr val="333333"/>
              </a:buClr>
              <a:buSzPts val="1200"/>
              <a:buChar char="➢"/>
            </a:pPr>
            <a:r>
              <a:rPr lang="ar">
                <a:solidFill>
                  <a:srgbClr val="595959"/>
                </a:solidFill>
                <a:latin typeface="Cabin"/>
                <a:ea typeface="Cabin"/>
                <a:cs typeface="Cabin"/>
                <a:sym typeface="Cabin"/>
              </a:rPr>
              <a:t>Risk for </a:t>
            </a:r>
            <a:r>
              <a:rPr lang="ar" b="1">
                <a:solidFill>
                  <a:srgbClr val="595959"/>
                </a:solidFill>
                <a:latin typeface="Cabin"/>
                <a:ea typeface="Cabin"/>
                <a:cs typeface="Cabin"/>
                <a:sym typeface="Cabin"/>
              </a:rPr>
              <a:t>bleeding, infection.</a:t>
            </a:r>
            <a:endParaRPr b="1">
              <a:solidFill>
                <a:srgbClr val="595959"/>
              </a:solidFill>
              <a:latin typeface="Cabin"/>
              <a:ea typeface="Cabin"/>
              <a:cs typeface="Cabin"/>
              <a:sym typeface="Cabin"/>
            </a:endParaRPr>
          </a:p>
          <a:p>
            <a:pPr marL="914400" lvl="1" indent="-304800" rtl="0">
              <a:lnSpc>
                <a:spcPct val="115000"/>
              </a:lnSpc>
              <a:spcBef>
                <a:spcPts val="1000"/>
              </a:spcBef>
              <a:spcAft>
                <a:spcPts val="0"/>
              </a:spcAft>
              <a:buClr>
                <a:srgbClr val="333333"/>
              </a:buClr>
              <a:buSzPts val="1200"/>
              <a:buChar char="➢"/>
            </a:pPr>
            <a:r>
              <a:rPr lang="ar" b="1">
                <a:solidFill>
                  <a:srgbClr val="595959"/>
                </a:solidFill>
                <a:latin typeface="Cabin"/>
                <a:ea typeface="Cabin"/>
                <a:cs typeface="Cabin"/>
                <a:sym typeface="Cabin"/>
              </a:rPr>
              <a:t>urinary retention</a:t>
            </a:r>
            <a:r>
              <a:rPr lang="ar">
                <a:solidFill>
                  <a:srgbClr val="595959"/>
                </a:solidFill>
                <a:latin typeface="Cabin"/>
                <a:ea typeface="Cabin"/>
                <a:cs typeface="Cabin"/>
                <a:sym typeface="Cabin"/>
              </a:rPr>
              <a:t> from a potentially unnecessary prostate biopsy.</a:t>
            </a:r>
            <a:endParaRPr>
              <a:solidFill>
                <a:srgbClr val="595959"/>
              </a:solidFill>
              <a:latin typeface="Cabin"/>
              <a:ea typeface="Cabin"/>
              <a:cs typeface="Cabin"/>
              <a:sym typeface="Cabin"/>
            </a:endParaRPr>
          </a:p>
          <a:p>
            <a:pPr marL="914400" lvl="1" indent="-304800" rtl="0">
              <a:lnSpc>
                <a:spcPct val="115000"/>
              </a:lnSpc>
              <a:spcBef>
                <a:spcPts val="1000"/>
              </a:spcBef>
              <a:spcAft>
                <a:spcPts val="1000"/>
              </a:spcAft>
              <a:buClr>
                <a:srgbClr val="333333"/>
              </a:buClr>
              <a:buSzPts val="1200"/>
              <a:buChar char="➢"/>
            </a:pPr>
            <a:r>
              <a:rPr lang="ar">
                <a:solidFill>
                  <a:srgbClr val="595959"/>
                </a:solidFill>
                <a:latin typeface="Cabin"/>
                <a:ea typeface="Cabin"/>
                <a:cs typeface="Cabin"/>
                <a:sym typeface="Cabin"/>
              </a:rPr>
              <a:t>delayed diagnosis due to</a:t>
            </a:r>
            <a:r>
              <a:rPr lang="ar" b="1">
                <a:solidFill>
                  <a:srgbClr val="595959"/>
                </a:solidFill>
                <a:latin typeface="Cabin"/>
                <a:ea typeface="Cabin"/>
                <a:cs typeface="Cabin"/>
                <a:sym typeface="Cabin"/>
              </a:rPr>
              <a:t> false negative results.</a:t>
            </a:r>
            <a:endParaRPr b="1">
              <a:solidFill>
                <a:srgbClr val="595959"/>
              </a:solidFill>
              <a:latin typeface="Cabin"/>
              <a:ea typeface="Cabin"/>
              <a:cs typeface="Cabin"/>
              <a:sym typeface="Cabi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p:nvPr/>
        </p:nvSpPr>
        <p:spPr>
          <a:xfrm>
            <a:off x="1084175" y="630300"/>
            <a:ext cx="7917000" cy="4030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ar" sz="1800" b="1">
                <a:solidFill>
                  <a:srgbClr val="E48312"/>
                </a:solidFill>
                <a:latin typeface="Cabin"/>
                <a:ea typeface="Cabin"/>
                <a:cs typeface="Cabin"/>
                <a:sym typeface="Cabin"/>
              </a:rPr>
              <a:t>Who Is eligible ?</a:t>
            </a:r>
            <a:endParaRPr sz="1800" b="1">
              <a:solidFill>
                <a:srgbClr val="E48312"/>
              </a:solidFill>
              <a:latin typeface="Cabin"/>
              <a:ea typeface="Cabin"/>
              <a:cs typeface="Cabin"/>
              <a:sym typeface="Cabin"/>
            </a:endParaRPr>
          </a:p>
          <a:p>
            <a:pPr marL="0" lvl="0" indent="0">
              <a:spcBef>
                <a:spcPts val="0"/>
              </a:spcBef>
              <a:spcAft>
                <a:spcPts val="0"/>
              </a:spcAft>
              <a:buNone/>
            </a:pPr>
            <a:endParaRPr sz="1800">
              <a:solidFill>
                <a:srgbClr val="595959"/>
              </a:solidFill>
              <a:latin typeface="Cabin"/>
              <a:ea typeface="Cabin"/>
              <a:cs typeface="Cabin"/>
              <a:sym typeface="Cabin"/>
            </a:endParaRPr>
          </a:p>
          <a:p>
            <a:pPr marL="0" lvl="0" indent="0">
              <a:spcBef>
                <a:spcPts val="0"/>
              </a:spcBef>
              <a:spcAft>
                <a:spcPts val="0"/>
              </a:spcAft>
              <a:buNone/>
            </a:pPr>
            <a:r>
              <a:rPr lang="ar" sz="1800">
                <a:solidFill>
                  <a:srgbClr val="595959"/>
                </a:solidFill>
                <a:latin typeface="Cabin"/>
                <a:ea typeface="Cabin"/>
                <a:cs typeface="Cabin"/>
                <a:sym typeface="Cabin"/>
              </a:rPr>
              <a:t>Consider engaging men aged </a:t>
            </a:r>
            <a:r>
              <a:rPr lang="ar" sz="1800">
                <a:solidFill>
                  <a:srgbClr val="C00000"/>
                </a:solidFill>
                <a:latin typeface="Cabin"/>
                <a:ea typeface="Cabin"/>
                <a:cs typeface="Cabin"/>
                <a:sym typeface="Cabin"/>
              </a:rPr>
              <a:t>50-69</a:t>
            </a:r>
            <a:r>
              <a:rPr lang="ar" sz="1800">
                <a:solidFill>
                  <a:srgbClr val="595959"/>
                </a:solidFill>
                <a:latin typeface="Cabin"/>
                <a:ea typeface="Cabin"/>
                <a:cs typeface="Cabin"/>
                <a:sym typeface="Cabin"/>
              </a:rPr>
              <a:t> years and those aged </a:t>
            </a:r>
            <a:r>
              <a:rPr lang="ar" sz="1800" u="sng">
                <a:solidFill>
                  <a:srgbClr val="980000"/>
                </a:solidFill>
                <a:latin typeface="Cabin"/>
                <a:ea typeface="Cabin"/>
                <a:cs typeface="Cabin"/>
                <a:sym typeface="Cabin"/>
              </a:rPr>
              <a:t>&gt; 40 years with risk factors </a:t>
            </a:r>
            <a:r>
              <a:rPr lang="ar" sz="1800">
                <a:solidFill>
                  <a:srgbClr val="595959"/>
                </a:solidFill>
                <a:latin typeface="Cabin"/>
                <a:ea typeface="Cabin"/>
                <a:cs typeface="Cabin"/>
                <a:sym typeface="Cabin"/>
              </a:rPr>
              <a:t>(black race or family history in first-degree relative) in shared decision-making for an informed choice regarding prostate cancer screening</a:t>
            </a:r>
            <a:endParaRPr sz="1800">
              <a:solidFill>
                <a:srgbClr val="595959"/>
              </a:solidFill>
              <a:latin typeface="Cabin"/>
              <a:ea typeface="Cabin"/>
              <a:cs typeface="Cabin"/>
              <a:sym typeface="Cabin"/>
            </a:endParaRPr>
          </a:p>
          <a:p>
            <a:pPr marL="0" lvl="0" indent="0">
              <a:spcBef>
                <a:spcPts val="0"/>
              </a:spcBef>
              <a:spcAft>
                <a:spcPts val="0"/>
              </a:spcAft>
              <a:buNone/>
            </a:pPr>
            <a:endParaRPr sz="1800">
              <a:solidFill>
                <a:srgbClr val="595959"/>
              </a:solidFill>
              <a:latin typeface="Cabin"/>
              <a:ea typeface="Cabin"/>
              <a:cs typeface="Cabin"/>
              <a:sym typeface="Cabin"/>
            </a:endParaRPr>
          </a:p>
          <a:p>
            <a:pPr marL="0" lvl="0" indent="0">
              <a:spcBef>
                <a:spcPts val="0"/>
              </a:spcBef>
              <a:spcAft>
                <a:spcPts val="0"/>
              </a:spcAft>
              <a:buNone/>
            </a:pPr>
            <a:endParaRPr sz="1800">
              <a:solidFill>
                <a:srgbClr val="595959"/>
              </a:solidFill>
              <a:latin typeface="Cabin"/>
              <a:ea typeface="Cabin"/>
              <a:cs typeface="Cabin"/>
              <a:sym typeface="Cabin"/>
            </a:endParaRPr>
          </a:p>
          <a:p>
            <a:pPr marL="0" lvl="0" indent="0">
              <a:spcBef>
                <a:spcPts val="0"/>
              </a:spcBef>
              <a:spcAft>
                <a:spcPts val="0"/>
              </a:spcAft>
              <a:buNone/>
            </a:pPr>
            <a:r>
              <a:rPr lang="ar" sz="2000" b="1">
                <a:solidFill>
                  <a:srgbClr val="E48312"/>
                </a:solidFill>
                <a:latin typeface="Cabin"/>
                <a:ea typeface="Cabin"/>
                <a:cs typeface="Cabin"/>
                <a:sym typeface="Cabin"/>
              </a:rPr>
              <a:t>Risk for prostate cancer increased with:</a:t>
            </a:r>
            <a:endParaRPr sz="2000" b="1">
              <a:solidFill>
                <a:srgbClr val="E48312"/>
              </a:solidFill>
              <a:latin typeface="Cabin"/>
              <a:ea typeface="Cabin"/>
              <a:cs typeface="Cabin"/>
              <a:sym typeface="Cabin"/>
            </a:endParaRPr>
          </a:p>
          <a:p>
            <a:pPr marL="0" lvl="0" indent="0" rtl="0">
              <a:spcBef>
                <a:spcPts val="0"/>
              </a:spcBef>
              <a:spcAft>
                <a:spcPts val="0"/>
              </a:spcAft>
              <a:buNone/>
            </a:pPr>
            <a:endParaRPr sz="2000">
              <a:solidFill>
                <a:srgbClr val="595959"/>
              </a:solidFill>
              <a:latin typeface="Cabin"/>
              <a:ea typeface="Cabin"/>
              <a:cs typeface="Cabin"/>
              <a:sym typeface="Cabin"/>
            </a:endParaRPr>
          </a:p>
          <a:p>
            <a:pPr marL="457200" lvl="0" indent="-298450" rtl="0">
              <a:lnSpc>
                <a:spcPct val="115000"/>
              </a:lnSpc>
              <a:spcBef>
                <a:spcPts val="0"/>
              </a:spcBef>
              <a:spcAft>
                <a:spcPts val="0"/>
              </a:spcAft>
              <a:buClr>
                <a:schemeClr val="dk1"/>
              </a:buClr>
              <a:buSzPts val="1100"/>
              <a:buChar char="❖"/>
            </a:pPr>
            <a:r>
              <a:rPr lang="ar" sz="2000">
                <a:solidFill>
                  <a:srgbClr val="595959"/>
                </a:solidFill>
                <a:latin typeface="Cabin"/>
                <a:ea typeface="Cabin"/>
                <a:cs typeface="Cabin"/>
                <a:sym typeface="Cabin"/>
              </a:rPr>
              <a:t>those aged 50-69 years</a:t>
            </a:r>
            <a:endParaRPr sz="2000">
              <a:solidFill>
                <a:srgbClr val="595959"/>
              </a:solidFill>
              <a:latin typeface="Cabin"/>
              <a:ea typeface="Cabin"/>
              <a:cs typeface="Cabin"/>
              <a:sym typeface="Cabin"/>
            </a:endParaRPr>
          </a:p>
          <a:p>
            <a:pPr marL="457200" lvl="0" indent="-298450" rtl="0">
              <a:lnSpc>
                <a:spcPct val="115000"/>
              </a:lnSpc>
              <a:spcBef>
                <a:spcPts val="0"/>
              </a:spcBef>
              <a:spcAft>
                <a:spcPts val="0"/>
              </a:spcAft>
              <a:buClr>
                <a:schemeClr val="dk1"/>
              </a:buClr>
              <a:buSzPts val="1100"/>
              <a:buChar char="❖"/>
            </a:pPr>
            <a:r>
              <a:rPr lang="ar" sz="2000">
                <a:solidFill>
                  <a:srgbClr val="595959"/>
                </a:solidFill>
                <a:latin typeface="Cabin"/>
                <a:ea typeface="Cabin"/>
                <a:cs typeface="Cabin"/>
                <a:sym typeface="Cabin"/>
              </a:rPr>
              <a:t>black men</a:t>
            </a:r>
            <a:endParaRPr sz="2000">
              <a:solidFill>
                <a:srgbClr val="595959"/>
              </a:solidFill>
              <a:latin typeface="Cabin"/>
              <a:ea typeface="Cabin"/>
              <a:cs typeface="Cabin"/>
              <a:sym typeface="Cabin"/>
            </a:endParaRPr>
          </a:p>
          <a:p>
            <a:pPr marL="457200" lvl="0" indent="-298450" rtl="0">
              <a:lnSpc>
                <a:spcPct val="115000"/>
              </a:lnSpc>
              <a:spcBef>
                <a:spcPts val="0"/>
              </a:spcBef>
              <a:spcAft>
                <a:spcPts val="0"/>
              </a:spcAft>
              <a:buClr>
                <a:schemeClr val="dk1"/>
              </a:buClr>
              <a:buSzPts val="1100"/>
              <a:buChar char="❖"/>
            </a:pPr>
            <a:r>
              <a:rPr lang="ar" sz="2000">
                <a:solidFill>
                  <a:srgbClr val="595959"/>
                </a:solidFill>
                <a:latin typeface="Cabin"/>
                <a:ea typeface="Cabin"/>
                <a:cs typeface="Cabin"/>
                <a:sym typeface="Cabin"/>
              </a:rPr>
              <a:t>men with a family history of prostate cancer, particularly in a first-degree relative</a:t>
            </a:r>
            <a:endParaRPr sz="2000">
              <a:solidFill>
                <a:srgbClr val="595959"/>
              </a:solidFill>
              <a:latin typeface="Cabin"/>
              <a:ea typeface="Cabin"/>
              <a:cs typeface="Cabin"/>
              <a:sym typeface="Cabi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p:nvPr/>
        </p:nvSpPr>
        <p:spPr>
          <a:xfrm>
            <a:off x="2403750" y="300500"/>
            <a:ext cx="4336500" cy="457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ar" sz="3800">
                <a:solidFill>
                  <a:schemeClr val="dk2"/>
                </a:solidFill>
                <a:latin typeface="Impact"/>
                <a:ea typeface="Impact"/>
                <a:cs typeface="Impact"/>
                <a:sym typeface="Impact"/>
              </a:rPr>
              <a:t>Screening tests </a:t>
            </a:r>
            <a:endParaRPr sz="3800">
              <a:solidFill>
                <a:schemeClr val="dk2"/>
              </a:solidFill>
              <a:latin typeface="Impact"/>
              <a:ea typeface="Impact"/>
              <a:cs typeface="Impact"/>
              <a:sym typeface="Impact"/>
            </a:endParaRPr>
          </a:p>
        </p:txBody>
      </p:sp>
      <p:sp>
        <p:nvSpPr>
          <p:cNvPr id="475" name="Shape 475"/>
          <p:cNvSpPr txBox="1"/>
          <p:nvPr/>
        </p:nvSpPr>
        <p:spPr>
          <a:xfrm>
            <a:off x="3072000" y="1071750"/>
            <a:ext cx="31887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ar" sz="1800">
                <a:solidFill>
                  <a:srgbClr val="C00000"/>
                </a:solidFill>
                <a:latin typeface="Cabin"/>
                <a:ea typeface="Cabin"/>
                <a:cs typeface="Cabin"/>
                <a:sym typeface="Cabin"/>
              </a:rPr>
              <a:t>Digital rectal examination (DRE):</a:t>
            </a:r>
            <a:endParaRPr sz="1800">
              <a:solidFill>
                <a:srgbClr val="C00000"/>
              </a:solidFill>
              <a:latin typeface="Cabin"/>
              <a:ea typeface="Cabin"/>
              <a:cs typeface="Cabin"/>
              <a:sym typeface="Cabin"/>
            </a:endParaRPr>
          </a:p>
          <a:p>
            <a:pPr marL="0" lvl="0" indent="0" algn="ctr" rtl="0">
              <a:lnSpc>
                <a:spcPct val="115000"/>
              </a:lnSpc>
              <a:spcBef>
                <a:spcPts val="0"/>
              </a:spcBef>
              <a:spcAft>
                <a:spcPts val="0"/>
              </a:spcAft>
              <a:buNone/>
            </a:pPr>
            <a:r>
              <a:rPr lang="ar">
                <a:solidFill>
                  <a:srgbClr val="595959"/>
                </a:solidFill>
                <a:latin typeface="Cabin"/>
                <a:ea typeface="Cabin"/>
                <a:cs typeface="Cabin"/>
                <a:sym typeface="Cabin"/>
              </a:rPr>
              <a:t>Operator-dependent</a:t>
            </a:r>
            <a:r>
              <a:rPr lang="ar">
                <a:solidFill>
                  <a:schemeClr val="dk1"/>
                </a:solidFill>
              </a:rPr>
              <a:t>,</a:t>
            </a:r>
            <a:r>
              <a:rPr lang="ar">
                <a:solidFill>
                  <a:srgbClr val="595959"/>
                </a:solidFill>
                <a:latin typeface="Cabin"/>
                <a:ea typeface="Cabin"/>
                <a:cs typeface="Cabin"/>
                <a:sym typeface="Cabin"/>
              </a:rPr>
              <a:t> fails to detect early prostate cancers, and lacks specificity. Annual screening in the</a:t>
            </a:r>
            <a:endParaRPr>
              <a:solidFill>
                <a:srgbClr val="595959"/>
              </a:solidFill>
              <a:latin typeface="Cabin"/>
              <a:ea typeface="Cabin"/>
              <a:cs typeface="Cabin"/>
              <a:sym typeface="Cabin"/>
            </a:endParaRPr>
          </a:p>
          <a:p>
            <a:pPr marL="0" lvl="0" indent="0" algn="ctr" rtl="0">
              <a:lnSpc>
                <a:spcPct val="115000"/>
              </a:lnSpc>
              <a:spcBef>
                <a:spcPts val="0"/>
              </a:spcBef>
              <a:spcAft>
                <a:spcPts val="0"/>
              </a:spcAft>
              <a:buNone/>
            </a:pPr>
            <a:r>
              <a:rPr lang="ar">
                <a:solidFill>
                  <a:srgbClr val="595959"/>
                </a:solidFill>
                <a:latin typeface="Cabin"/>
                <a:ea typeface="Cabin"/>
                <a:cs typeface="Cabin"/>
                <a:sym typeface="Cabin"/>
              </a:rPr>
              <a:t>USA and Germany has not d mortality.</a:t>
            </a:r>
            <a:endParaRPr>
              <a:solidFill>
                <a:srgbClr val="595959"/>
              </a:solidFill>
              <a:latin typeface="Cabin"/>
              <a:ea typeface="Cabin"/>
              <a:cs typeface="Cabin"/>
              <a:sym typeface="Cabin"/>
            </a:endParaRPr>
          </a:p>
          <a:p>
            <a:pPr marL="0" lvl="0" indent="0" algn="ctr" rtl="0">
              <a:lnSpc>
                <a:spcPct val="115000"/>
              </a:lnSpc>
              <a:spcBef>
                <a:spcPts val="0"/>
              </a:spcBef>
              <a:spcAft>
                <a:spcPts val="0"/>
              </a:spcAft>
              <a:buNone/>
            </a:pPr>
            <a:r>
              <a:rPr lang="ar" u="sng">
                <a:solidFill>
                  <a:srgbClr val="595959"/>
                </a:solidFill>
                <a:latin typeface="Cabin"/>
                <a:ea typeface="Cabin"/>
                <a:cs typeface="Cabin"/>
                <a:sym typeface="Cabin"/>
              </a:rPr>
              <a:t>as complementary test</a:t>
            </a:r>
            <a:endParaRPr u="sng">
              <a:solidFill>
                <a:schemeClr val="dk1"/>
              </a:solidFill>
            </a:endParaRPr>
          </a:p>
          <a:p>
            <a:pPr marL="0" lvl="0" indent="0" rtl="0">
              <a:lnSpc>
                <a:spcPct val="115000"/>
              </a:lnSpc>
              <a:spcBef>
                <a:spcPts val="0"/>
              </a:spcBef>
              <a:spcAft>
                <a:spcPts val="0"/>
              </a:spcAft>
              <a:buNone/>
            </a:pPr>
            <a:r>
              <a:rPr lang="ar">
                <a:solidFill>
                  <a:schemeClr val="dk1"/>
                </a:solidFill>
              </a:rPr>
              <a:t> </a:t>
            </a:r>
            <a:endParaRPr>
              <a:solidFill>
                <a:schemeClr val="dk1"/>
              </a:solidFill>
            </a:endParaRPr>
          </a:p>
        </p:txBody>
      </p:sp>
      <p:sp>
        <p:nvSpPr>
          <p:cNvPr id="476" name="Shape 476"/>
          <p:cNvSpPr txBox="1"/>
          <p:nvPr/>
        </p:nvSpPr>
        <p:spPr>
          <a:xfrm>
            <a:off x="932900" y="1273400"/>
            <a:ext cx="1890900" cy="1626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ar" sz="1800">
                <a:solidFill>
                  <a:srgbClr val="595959"/>
                </a:solidFill>
                <a:latin typeface="Cabin"/>
                <a:ea typeface="Cabin"/>
                <a:cs typeface="Cabin"/>
                <a:sym typeface="Cabin"/>
              </a:rPr>
              <a:t> </a:t>
            </a:r>
            <a:r>
              <a:rPr lang="ar" sz="1800">
                <a:solidFill>
                  <a:srgbClr val="C00000"/>
                </a:solidFill>
                <a:latin typeface="Cabin"/>
                <a:ea typeface="Cabin"/>
                <a:cs typeface="Cabin"/>
                <a:sym typeface="Cabin"/>
              </a:rPr>
              <a:t>Prostate-specific antigen (PSA):</a:t>
            </a:r>
            <a:endParaRPr sz="1800">
              <a:solidFill>
                <a:srgbClr val="C00000"/>
              </a:solidFill>
              <a:latin typeface="Cabin"/>
              <a:ea typeface="Cabin"/>
              <a:cs typeface="Cabin"/>
              <a:sym typeface="Cabin"/>
            </a:endParaRPr>
          </a:p>
          <a:p>
            <a:pPr marL="0" lvl="0" indent="0" rtl="0">
              <a:lnSpc>
                <a:spcPct val="115000"/>
              </a:lnSpc>
              <a:spcBef>
                <a:spcPts val="0"/>
              </a:spcBef>
              <a:spcAft>
                <a:spcPts val="0"/>
              </a:spcAft>
              <a:buNone/>
            </a:pPr>
            <a:r>
              <a:rPr lang="ar">
                <a:solidFill>
                  <a:srgbClr val="595959"/>
                </a:solidFill>
                <a:latin typeface="Cabin"/>
                <a:ea typeface="Cabin"/>
                <a:cs typeface="Cabin"/>
                <a:sym typeface="Cabin"/>
              </a:rPr>
              <a:t>is the </a:t>
            </a:r>
            <a:r>
              <a:rPr lang="ar" u="sng">
                <a:solidFill>
                  <a:srgbClr val="595959"/>
                </a:solidFill>
                <a:latin typeface="Cabin"/>
                <a:ea typeface="Cabin"/>
                <a:cs typeface="Cabin"/>
                <a:sym typeface="Cabin"/>
              </a:rPr>
              <a:t>primary screening method</a:t>
            </a:r>
            <a:endParaRPr u="sng">
              <a:solidFill>
                <a:srgbClr val="595959"/>
              </a:solidFill>
              <a:latin typeface="Cabin"/>
              <a:ea typeface="Cabin"/>
              <a:cs typeface="Cabin"/>
              <a:sym typeface="Cabin"/>
            </a:endParaRPr>
          </a:p>
        </p:txBody>
      </p:sp>
      <p:sp>
        <p:nvSpPr>
          <p:cNvPr id="477" name="Shape 477"/>
          <p:cNvSpPr txBox="1"/>
          <p:nvPr/>
        </p:nvSpPr>
        <p:spPr>
          <a:xfrm>
            <a:off x="6401450" y="1213500"/>
            <a:ext cx="2292600" cy="1999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ar" sz="1800">
                <a:solidFill>
                  <a:srgbClr val="C00000"/>
                </a:solidFill>
                <a:latin typeface="Cabin"/>
                <a:ea typeface="Cabin"/>
                <a:cs typeface="Cabin"/>
                <a:sym typeface="Cabin"/>
              </a:rPr>
              <a:t>Transrectal ultrasound (TRUS)</a:t>
            </a:r>
            <a:endParaRPr>
              <a:solidFill>
                <a:schemeClr val="dk1"/>
              </a:solidFill>
            </a:endParaRPr>
          </a:p>
          <a:p>
            <a:pPr marL="0" marR="0" lvl="0" indent="0" algn="ctr" rtl="0">
              <a:lnSpc>
                <a:spcPct val="115000"/>
              </a:lnSpc>
              <a:spcBef>
                <a:spcPts val="0"/>
              </a:spcBef>
              <a:spcAft>
                <a:spcPts val="0"/>
              </a:spcAft>
              <a:buClr>
                <a:srgbClr val="000000"/>
              </a:buClr>
              <a:buSzPts val="1100"/>
              <a:buFont typeface="Arial"/>
              <a:buNone/>
            </a:pPr>
            <a:endParaRPr>
              <a:solidFill>
                <a:schemeClr val="dk1"/>
              </a:solidFill>
            </a:endParaRPr>
          </a:p>
          <a:p>
            <a:pPr marL="0" marR="0" lvl="0" indent="0" algn="ctr" rtl="0">
              <a:lnSpc>
                <a:spcPct val="115000"/>
              </a:lnSpc>
              <a:spcBef>
                <a:spcPts val="0"/>
              </a:spcBef>
              <a:spcAft>
                <a:spcPts val="0"/>
              </a:spcAft>
              <a:buClr>
                <a:srgbClr val="000000"/>
              </a:buClr>
              <a:buSzPts val="1100"/>
              <a:buFont typeface="Arial"/>
              <a:buNone/>
            </a:pPr>
            <a:r>
              <a:rPr lang="ar">
                <a:solidFill>
                  <a:srgbClr val="595959"/>
                </a:solidFill>
                <a:latin typeface="Cabin"/>
                <a:ea typeface="Cabin"/>
                <a:cs typeface="Cabin"/>
                <a:sym typeface="Cabin"/>
              </a:rPr>
              <a:t>Too expensive</a:t>
            </a:r>
            <a:endParaRPr>
              <a:solidFill>
                <a:srgbClr val="595959"/>
              </a:solidFill>
              <a:latin typeface="Cabin"/>
              <a:ea typeface="Cabin"/>
              <a:cs typeface="Cabin"/>
              <a:sym typeface="Cabin"/>
            </a:endParaRPr>
          </a:p>
          <a:p>
            <a:pPr marL="0" lvl="0" indent="0" rtl="0">
              <a:lnSpc>
                <a:spcPct val="115000"/>
              </a:lnSpc>
              <a:spcBef>
                <a:spcPts val="0"/>
              </a:spcBef>
              <a:spcAft>
                <a:spcPts val="0"/>
              </a:spcAft>
              <a:buNone/>
            </a:pPr>
            <a:r>
              <a:rPr lang="ar">
                <a:solidFill>
                  <a:schemeClr val="dk1"/>
                </a:solidFill>
              </a:rPr>
              <a:t> </a:t>
            </a:r>
            <a:endParaRPr>
              <a:solidFill>
                <a:schemeClr val="dk1"/>
              </a:solidFill>
            </a:endParaRPr>
          </a:p>
        </p:txBody>
      </p:sp>
      <p:sp>
        <p:nvSpPr>
          <p:cNvPr id="478" name="Shape 478"/>
          <p:cNvSpPr txBox="1"/>
          <p:nvPr/>
        </p:nvSpPr>
        <p:spPr>
          <a:xfrm>
            <a:off x="674150" y="3853475"/>
            <a:ext cx="8172900" cy="1160700"/>
          </a:xfrm>
          <a:prstGeom prst="rect">
            <a:avLst/>
          </a:prstGeom>
          <a:noFill/>
          <a:ln>
            <a:noFill/>
          </a:ln>
        </p:spPr>
        <p:txBody>
          <a:bodyPr spcFirstLastPara="1" wrap="square" lIns="91425" tIns="91425" rIns="91425" bIns="91425" anchor="ctr" anchorCtr="0">
            <a:noAutofit/>
          </a:bodyPr>
          <a:lstStyle/>
          <a:p>
            <a:pPr marL="457200" lvl="0" indent="-317500" rtl="0">
              <a:lnSpc>
                <a:spcPct val="115000"/>
              </a:lnSpc>
              <a:spcBef>
                <a:spcPts val="0"/>
              </a:spcBef>
              <a:spcAft>
                <a:spcPts val="0"/>
              </a:spcAft>
              <a:buClr>
                <a:schemeClr val="accent2"/>
              </a:buClr>
              <a:buSzPts val="1400"/>
              <a:buChar char="●"/>
            </a:pPr>
            <a:r>
              <a:rPr lang="ar">
                <a:solidFill>
                  <a:schemeClr val="accent2"/>
                </a:solidFill>
                <a:latin typeface="Cabin"/>
                <a:ea typeface="Cabin"/>
                <a:cs typeface="Cabin"/>
                <a:sym typeface="Cabin"/>
              </a:rPr>
              <a:t>The most effective screening regime involves rectal examination and PSA testing followed by TRUS for suspicious lesions.</a:t>
            </a:r>
            <a:endParaRPr>
              <a:solidFill>
                <a:schemeClr val="accent2"/>
              </a:solidFill>
              <a:latin typeface="Cabin"/>
              <a:ea typeface="Cabin"/>
              <a:cs typeface="Cabin"/>
              <a:sym typeface="Cabin"/>
            </a:endParaRPr>
          </a:p>
          <a:p>
            <a:pPr marL="457200" lvl="0" indent="-317500" rtl="0">
              <a:lnSpc>
                <a:spcPct val="115000"/>
              </a:lnSpc>
              <a:spcBef>
                <a:spcPts val="0"/>
              </a:spcBef>
              <a:spcAft>
                <a:spcPts val="0"/>
              </a:spcAft>
              <a:buClr>
                <a:schemeClr val="accent2"/>
              </a:buClr>
              <a:buSzPts val="1400"/>
              <a:buChar char="●"/>
            </a:pPr>
            <a:r>
              <a:rPr lang="ar">
                <a:solidFill>
                  <a:schemeClr val="accent2"/>
                </a:solidFill>
                <a:latin typeface="Cabin"/>
                <a:ea typeface="Cabin"/>
                <a:cs typeface="Cabin"/>
                <a:sym typeface="Cabin"/>
              </a:rPr>
              <a:t>PSA testing reported to be more useful than DRE for early detection of prostate cancer(</a:t>
            </a:r>
            <a:endParaRPr>
              <a:solidFill>
                <a:schemeClr val="accent2"/>
              </a:solidFill>
              <a:latin typeface="Cabin"/>
              <a:ea typeface="Cabin"/>
              <a:cs typeface="Cabin"/>
              <a:sym typeface="Cabin"/>
            </a:endParaRPr>
          </a:p>
          <a:p>
            <a:pPr marL="457200" lvl="0" indent="-317500" rtl="0">
              <a:lnSpc>
                <a:spcPct val="115000"/>
              </a:lnSpc>
              <a:spcBef>
                <a:spcPts val="0"/>
              </a:spcBef>
              <a:spcAft>
                <a:spcPts val="0"/>
              </a:spcAft>
              <a:buClr>
                <a:schemeClr val="accent2"/>
              </a:buClr>
              <a:buSzPts val="1400"/>
              <a:buChar char="●"/>
            </a:pPr>
            <a:r>
              <a:rPr lang="ar">
                <a:solidFill>
                  <a:schemeClr val="accent2"/>
                </a:solidFill>
                <a:latin typeface="Cabin"/>
                <a:ea typeface="Cabin"/>
                <a:cs typeface="Cabin"/>
                <a:sym typeface="Cabin"/>
              </a:rPr>
              <a:t>Optimal screening interval is unknown but serial screening does increase detection. </a:t>
            </a:r>
            <a:endParaRPr>
              <a:solidFill>
                <a:schemeClr val="accent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p:nvPr/>
        </p:nvSpPr>
        <p:spPr>
          <a:xfrm>
            <a:off x="729600" y="41600"/>
            <a:ext cx="8414400" cy="3545700"/>
          </a:xfrm>
          <a:prstGeom prst="rect">
            <a:avLst/>
          </a:prstGeom>
          <a:noFill/>
          <a:ln>
            <a:noFill/>
          </a:ln>
        </p:spPr>
        <p:txBody>
          <a:bodyPr spcFirstLastPara="1" wrap="square" lIns="91425" tIns="91425" rIns="91425" bIns="91425" anchor="ctr" anchorCtr="0">
            <a:noAutofit/>
          </a:bodyPr>
          <a:lstStyle/>
          <a:p>
            <a:pPr marL="457200" lvl="0" indent="-317500" rtl="0">
              <a:lnSpc>
                <a:spcPct val="115000"/>
              </a:lnSpc>
              <a:spcBef>
                <a:spcPts val="0"/>
              </a:spcBef>
              <a:spcAft>
                <a:spcPts val="0"/>
              </a:spcAft>
              <a:buSzPts val="1400"/>
              <a:buFont typeface="Cabin"/>
              <a:buChar char="●"/>
            </a:pPr>
            <a:r>
              <a:rPr lang="ar">
                <a:solidFill>
                  <a:srgbClr val="595959"/>
                </a:solidFill>
                <a:latin typeface="Cabin"/>
                <a:ea typeface="Cabin"/>
                <a:cs typeface="Cabin"/>
                <a:sym typeface="Cabin"/>
              </a:rPr>
              <a:t>Performing a </a:t>
            </a:r>
            <a:r>
              <a:rPr lang="ar">
                <a:solidFill>
                  <a:srgbClr val="C00000"/>
                </a:solidFill>
                <a:latin typeface="Cabin"/>
                <a:ea typeface="Cabin"/>
                <a:cs typeface="Cabin"/>
                <a:sym typeface="Cabin"/>
              </a:rPr>
              <a:t>PSA test after Digital rectal examination may</a:t>
            </a:r>
            <a:r>
              <a:rPr lang="ar">
                <a:solidFill>
                  <a:srgbClr val="595959"/>
                </a:solidFill>
                <a:latin typeface="Cabin"/>
                <a:ea typeface="Cabin"/>
                <a:cs typeface="Cabin"/>
                <a:sym typeface="Cabin"/>
              </a:rPr>
              <a:t> cause a </a:t>
            </a:r>
            <a:r>
              <a:rPr lang="ar">
                <a:solidFill>
                  <a:schemeClr val="accent2"/>
                </a:solidFill>
                <a:latin typeface="Cabin"/>
                <a:ea typeface="Cabin"/>
                <a:cs typeface="Cabin"/>
                <a:sym typeface="Cabin"/>
              </a:rPr>
              <a:t>transient ↑ in PSA levels (X)</a:t>
            </a:r>
            <a:r>
              <a:rPr lang="ar">
                <a:solidFill>
                  <a:srgbClr val="595959"/>
                </a:solidFill>
                <a:latin typeface="Cabin"/>
                <a:ea typeface="Cabin"/>
                <a:cs typeface="Cabin"/>
                <a:sym typeface="Cabin"/>
              </a:rPr>
              <a:t>, so do the  PSA test </a:t>
            </a:r>
            <a:r>
              <a:rPr lang="ar">
                <a:solidFill>
                  <a:srgbClr val="C00000"/>
                </a:solidFill>
                <a:latin typeface="Cabin"/>
                <a:ea typeface="Cabin"/>
                <a:cs typeface="Cabin"/>
                <a:sym typeface="Cabin"/>
              </a:rPr>
              <a:t>before</a:t>
            </a:r>
            <a:r>
              <a:rPr lang="ar">
                <a:solidFill>
                  <a:srgbClr val="595959"/>
                </a:solidFill>
                <a:latin typeface="Cabin"/>
                <a:ea typeface="Cabin"/>
                <a:cs typeface="Cabin"/>
                <a:sym typeface="Cabin"/>
              </a:rPr>
              <a:t> doing a digital rectal examination. If that is not possible, delay the </a:t>
            </a:r>
            <a:r>
              <a:rPr lang="ar" u="sng">
                <a:solidFill>
                  <a:srgbClr val="595959"/>
                </a:solidFill>
                <a:latin typeface="Cabin"/>
                <a:ea typeface="Cabin"/>
                <a:cs typeface="Cabin"/>
                <a:sym typeface="Cabin"/>
              </a:rPr>
              <a:t>test for 1wk </a:t>
            </a:r>
            <a:r>
              <a:rPr lang="ar">
                <a:solidFill>
                  <a:srgbClr val="595959"/>
                </a:solidFill>
                <a:latin typeface="Cabin"/>
                <a:ea typeface="Cabin"/>
                <a:cs typeface="Cabin"/>
                <a:sym typeface="Cabin"/>
              </a:rPr>
              <a:t>after the examination.</a:t>
            </a:r>
            <a:endParaRPr>
              <a:solidFill>
                <a:srgbClr val="595959"/>
              </a:solidFill>
              <a:latin typeface="Cabin"/>
              <a:ea typeface="Cabin"/>
              <a:cs typeface="Cabin"/>
              <a:sym typeface="Cabin"/>
            </a:endParaRPr>
          </a:p>
          <a:p>
            <a:pPr marL="0" lvl="0" indent="0" rtl="0">
              <a:lnSpc>
                <a:spcPct val="115000"/>
              </a:lnSpc>
              <a:spcBef>
                <a:spcPts val="0"/>
              </a:spcBef>
              <a:spcAft>
                <a:spcPts val="0"/>
              </a:spcAft>
              <a:buNone/>
            </a:pPr>
            <a:endParaRPr>
              <a:solidFill>
                <a:srgbClr val="595959"/>
              </a:solidFill>
              <a:latin typeface="Cabin"/>
              <a:ea typeface="Cabin"/>
              <a:cs typeface="Cabin"/>
              <a:sym typeface="Cabin"/>
            </a:endParaRPr>
          </a:p>
          <a:p>
            <a:pPr marL="457200" lvl="0" indent="-317500" rtl="0">
              <a:lnSpc>
                <a:spcPct val="115000"/>
              </a:lnSpc>
              <a:spcBef>
                <a:spcPts val="0"/>
              </a:spcBef>
              <a:spcAft>
                <a:spcPts val="0"/>
              </a:spcAft>
              <a:buClr>
                <a:srgbClr val="595959"/>
              </a:buClr>
              <a:buSzPts val="1400"/>
              <a:buFont typeface="Cabin"/>
              <a:buChar char="●"/>
            </a:pPr>
            <a:r>
              <a:rPr lang="ar">
                <a:solidFill>
                  <a:srgbClr val="595959"/>
                </a:solidFill>
                <a:latin typeface="Cabin"/>
                <a:ea typeface="Cabin"/>
                <a:cs typeface="Cabin"/>
                <a:sym typeface="Cabin"/>
              </a:rPr>
              <a:t>Exclude </a:t>
            </a:r>
            <a:r>
              <a:rPr lang="ar">
                <a:solidFill>
                  <a:srgbClr val="C00000"/>
                </a:solidFill>
                <a:latin typeface="Cabin"/>
                <a:ea typeface="Cabin"/>
                <a:cs typeface="Cabin"/>
                <a:sym typeface="Cabin"/>
              </a:rPr>
              <a:t>urinary infection before PSA</a:t>
            </a:r>
            <a:r>
              <a:rPr lang="ar">
                <a:solidFill>
                  <a:srgbClr val="595959"/>
                </a:solidFill>
                <a:latin typeface="Cabin"/>
                <a:ea typeface="Cabin"/>
                <a:cs typeface="Cabin"/>
                <a:sym typeface="Cabin"/>
              </a:rPr>
              <a:t> testing.</a:t>
            </a:r>
            <a:endParaRPr>
              <a:solidFill>
                <a:srgbClr val="595959"/>
              </a:solidFill>
              <a:latin typeface="Cabin"/>
              <a:ea typeface="Cabin"/>
              <a:cs typeface="Cabin"/>
              <a:sym typeface="Cabin"/>
            </a:endParaRPr>
          </a:p>
          <a:p>
            <a:pPr marL="0" lvl="0" indent="0" rtl="0">
              <a:lnSpc>
                <a:spcPct val="115000"/>
              </a:lnSpc>
              <a:spcBef>
                <a:spcPts val="0"/>
              </a:spcBef>
              <a:spcAft>
                <a:spcPts val="0"/>
              </a:spcAft>
              <a:buNone/>
            </a:pPr>
            <a:endParaRPr>
              <a:solidFill>
                <a:srgbClr val="595959"/>
              </a:solidFill>
              <a:latin typeface="Cabin"/>
              <a:ea typeface="Cabin"/>
              <a:cs typeface="Cabin"/>
              <a:sym typeface="Cabin"/>
            </a:endParaRPr>
          </a:p>
          <a:p>
            <a:pPr marL="457200" lvl="0" indent="-317500" rtl="0">
              <a:lnSpc>
                <a:spcPct val="115000"/>
              </a:lnSpc>
              <a:spcBef>
                <a:spcPts val="0"/>
              </a:spcBef>
              <a:spcAft>
                <a:spcPts val="0"/>
              </a:spcAft>
              <a:buClr>
                <a:schemeClr val="accent2"/>
              </a:buClr>
              <a:buSzPts val="1400"/>
              <a:buChar char="❖"/>
            </a:pPr>
            <a:r>
              <a:rPr lang="ar">
                <a:solidFill>
                  <a:schemeClr val="accent2"/>
                </a:solidFill>
                <a:latin typeface="Cabin"/>
                <a:ea typeface="Cabin"/>
                <a:cs typeface="Cabin"/>
                <a:sym typeface="Cabin"/>
              </a:rPr>
              <a:t>Do NOT do a PSA test if the man has:</a:t>
            </a:r>
            <a:endParaRPr>
              <a:solidFill>
                <a:schemeClr val="accent2"/>
              </a:solidFill>
              <a:latin typeface="Cabin"/>
              <a:ea typeface="Cabin"/>
              <a:cs typeface="Cabin"/>
              <a:sym typeface="Cabin"/>
            </a:endParaRPr>
          </a:p>
          <a:p>
            <a:pPr marL="914400" lvl="0" indent="-317500" rtl="0">
              <a:lnSpc>
                <a:spcPct val="115000"/>
              </a:lnSpc>
              <a:spcBef>
                <a:spcPts val="0"/>
              </a:spcBef>
              <a:spcAft>
                <a:spcPts val="0"/>
              </a:spcAft>
              <a:buClr>
                <a:schemeClr val="dk1"/>
              </a:buClr>
              <a:buSzPts val="1400"/>
              <a:buAutoNum type="arabicParenR"/>
            </a:pPr>
            <a:r>
              <a:rPr lang="ar">
                <a:solidFill>
                  <a:srgbClr val="595959"/>
                </a:solidFill>
                <a:latin typeface="Cabin"/>
                <a:ea typeface="Cabin"/>
                <a:cs typeface="Cabin"/>
                <a:sym typeface="Cabin"/>
              </a:rPr>
              <a:t>A proven UTI—treat the UTI and postpone the PSA test for 1mo</a:t>
            </a:r>
            <a:endParaRPr>
              <a:solidFill>
                <a:srgbClr val="595959"/>
              </a:solidFill>
              <a:latin typeface="Cabin"/>
              <a:ea typeface="Cabin"/>
              <a:cs typeface="Cabin"/>
              <a:sym typeface="Cabin"/>
            </a:endParaRPr>
          </a:p>
          <a:p>
            <a:pPr marL="914400" lvl="0" indent="-317500" rtl="0">
              <a:lnSpc>
                <a:spcPct val="115000"/>
              </a:lnSpc>
              <a:spcBef>
                <a:spcPts val="0"/>
              </a:spcBef>
              <a:spcAft>
                <a:spcPts val="0"/>
              </a:spcAft>
              <a:buClr>
                <a:schemeClr val="dk1"/>
              </a:buClr>
              <a:buSzPts val="1400"/>
              <a:buAutoNum type="arabicParenR"/>
            </a:pPr>
            <a:r>
              <a:rPr lang="ar">
                <a:solidFill>
                  <a:srgbClr val="595959"/>
                </a:solidFill>
                <a:latin typeface="Cabin"/>
                <a:ea typeface="Cabin"/>
                <a:cs typeface="Cabin"/>
                <a:sym typeface="Cabin"/>
              </a:rPr>
              <a:t>Exercised vigorously in the previous 48h</a:t>
            </a:r>
            <a:endParaRPr>
              <a:solidFill>
                <a:srgbClr val="595959"/>
              </a:solidFill>
              <a:latin typeface="Cabin"/>
              <a:ea typeface="Cabin"/>
              <a:cs typeface="Cabin"/>
              <a:sym typeface="Cabin"/>
            </a:endParaRPr>
          </a:p>
          <a:p>
            <a:pPr marL="914400" lvl="0" indent="-317500" rtl="0">
              <a:lnSpc>
                <a:spcPct val="115000"/>
              </a:lnSpc>
              <a:spcBef>
                <a:spcPts val="0"/>
              </a:spcBef>
              <a:spcAft>
                <a:spcPts val="0"/>
              </a:spcAft>
              <a:buClr>
                <a:schemeClr val="dk1"/>
              </a:buClr>
              <a:buSzPts val="1400"/>
              <a:buAutoNum type="arabicParenR"/>
            </a:pPr>
            <a:r>
              <a:rPr lang="ar">
                <a:solidFill>
                  <a:srgbClr val="595959"/>
                </a:solidFill>
                <a:latin typeface="Cabin"/>
                <a:ea typeface="Cabin"/>
                <a:cs typeface="Cabin"/>
                <a:sym typeface="Cabin"/>
              </a:rPr>
              <a:t>Had a prostate biopsy &lt;6wk ago</a:t>
            </a:r>
            <a:endParaRPr>
              <a:solidFill>
                <a:srgbClr val="595959"/>
              </a:solidFill>
              <a:latin typeface="Cabin"/>
              <a:ea typeface="Cabin"/>
              <a:cs typeface="Cabin"/>
              <a:sym typeface="Cabin"/>
            </a:endParaRPr>
          </a:p>
          <a:p>
            <a:pPr marL="0" lvl="0" indent="0" rtl="0">
              <a:lnSpc>
                <a:spcPct val="115000"/>
              </a:lnSpc>
              <a:spcBef>
                <a:spcPts val="0"/>
              </a:spcBef>
              <a:spcAft>
                <a:spcPts val="0"/>
              </a:spcAft>
              <a:buNone/>
            </a:pPr>
            <a:endParaRPr>
              <a:solidFill>
                <a:srgbClr val="595959"/>
              </a:solidFill>
              <a:latin typeface="Cabin"/>
              <a:ea typeface="Cabin"/>
              <a:cs typeface="Cabin"/>
              <a:sym typeface="Cabin"/>
            </a:endParaRPr>
          </a:p>
          <a:p>
            <a:pPr marL="457200" lvl="0" indent="-317500" rtl="0">
              <a:lnSpc>
                <a:spcPct val="115000"/>
              </a:lnSpc>
              <a:spcBef>
                <a:spcPts val="0"/>
              </a:spcBef>
              <a:spcAft>
                <a:spcPts val="0"/>
              </a:spcAft>
              <a:buClr>
                <a:schemeClr val="accent2"/>
              </a:buClr>
              <a:buSzPts val="1400"/>
              <a:buChar char="❖"/>
            </a:pPr>
            <a:r>
              <a:rPr lang="ar" b="1">
                <a:solidFill>
                  <a:schemeClr val="accent2"/>
                </a:solidFill>
              </a:rPr>
              <a:t>PSA cut-offs that should prompt referral Based on </a:t>
            </a:r>
            <a:r>
              <a:rPr lang="ar">
                <a:solidFill>
                  <a:schemeClr val="accent2"/>
                </a:solidFill>
                <a:latin typeface="Cabin"/>
                <a:ea typeface="Cabin"/>
                <a:cs typeface="Cabin"/>
                <a:sym typeface="Cabin"/>
              </a:rPr>
              <a:t>Oxford Handbook of General Practice:</a:t>
            </a:r>
            <a:endParaRPr>
              <a:solidFill>
                <a:schemeClr val="accent2"/>
              </a:solidFill>
              <a:latin typeface="Cabin"/>
              <a:ea typeface="Cabin"/>
              <a:cs typeface="Cabin"/>
              <a:sym typeface="Cabin"/>
            </a:endParaRPr>
          </a:p>
        </p:txBody>
      </p:sp>
      <p:graphicFrame>
        <p:nvGraphicFramePr>
          <p:cNvPr id="484" name="Shape 484"/>
          <p:cNvGraphicFramePr/>
          <p:nvPr/>
        </p:nvGraphicFramePr>
        <p:xfrm>
          <a:off x="1377425" y="3408550"/>
          <a:ext cx="3000000" cy="3000000"/>
        </p:xfrm>
        <a:graphic>
          <a:graphicData uri="http://schemas.openxmlformats.org/drawingml/2006/table">
            <a:tbl>
              <a:tblPr>
                <a:noFill/>
                <a:tableStyleId>{29C8B410-B7DC-488E-8ED7-62C48A1B6F2D}</a:tableStyleId>
              </a:tblPr>
              <a:tblGrid>
                <a:gridCol w="3148125"/>
                <a:gridCol w="3148125"/>
              </a:tblGrid>
              <a:tr h="381925">
                <a:tc>
                  <a:txBody>
                    <a:bodyPr/>
                    <a:lstStyle/>
                    <a:p>
                      <a:pPr marL="0" lvl="0" indent="0" algn="ctr" rtl="0">
                        <a:lnSpc>
                          <a:spcPct val="115000"/>
                        </a:lnSpc>
                        <a:spcBef>
                          <a:spcPts val="0"/>
                        </a:spcBef>
                        <a:spcAft>
                          <a:spcPts val="0"/>
                        </a:spcAft>
                        <a:buNone/>
                      </a:pPr>
                      <a:r>
                        <a:rPr lang="ar" sz="1200" b="1">
                          <a:solidFill>
                            <a:srgbClr val="FFFFFF"/>
                          </a:solidFill>
                        </a:rPr>
                        <a:t>Age</a:t>
                      </a:r>
                      <a:endParaRPr sz="1200" b="1">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r>
                        <a:rPr lang="ar" sz="1200" b="1">
                          <a:solidFill>
                            <a:srgbClr val="FFFFFF"/>
                          </a:solidFill>
                        </a:rPr>
                        <a:t>PSA (ng/mL) indicates referal to urology</a:t>
                      </a:r>
                      <a:endParaRPr sz="1200" b="1">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6B26B"/>
                    </a:solidFill>
                  </a:tcPr>
                </a:tc>
              </a:tr>
              <a:tr h="344800">
                <a:tc>
                  <a:txBody>
                    <a:bodyPr/>
                    <a:lstStyle/>
                    <a:p>
                      <a:pPr marL="0" lvl="0" indent="0" algn="ctr" rtl="0">
                        <a:lnSpc>
                          <a:spcPct val="115000"/>
                        </a:lnSpc>
                        <a:spcBef>
                          <a:spcPts val="0"/>
                        </a:spcBef>
                        <a:spcAft>
                          <a:spcPts val="0"/>
                        </a:spcAft>
                        <a:buNone/>
                      </a:pPr>
                      <a:r>
                        <a:rPr lang="ar" sz="1200"/>
                        <a:t>50–59</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ar" sz="1200"/>
                        <a:t>≥3.0</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r>
              <a:tr h="344800">
                <a:tc>
                  <a:txBody>
                    <a:bodyPr/>
                    <a:lstStyle/>
                    <a:p>
                      <a:pPr marL="0" lvl="0" indent="0" algn="ctr" rtl="0">
                        <a:lnSpc>
                          <a:spcPct val="115000"/>
                        </a:lnSpc>
                        <a:spcBef>
                          <a:spcPts val="0"/>
                        </a:spcBef>
                        <a:spcAft>
                          <a:spcPts val="0"/>
                        </a:spcAft>
                        <a:buNone/>
                      </a:pPr>
                      <a:r>
                        <a:rPr lang="ar" sz="1200"/>
                        <a:t>60–69</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ar" sz="1200">
                          <a:solidFill>
                            <a:schemeClr val="dk1"/>
                          </a:solidFill>
                        </a:rPr>
                        <a:t>≥</a:t>
                      </a:r>
                      <a:r>
                        <a:rPr lang="ar" sz="1200"/>
                        <a:t>4.0</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r>
              <a:tr h="344800">
                <a:tc>
                  <a:txBody>
                    <a:bodyPr/>
                    <a:lstStyle/>
                    <a:p>
                      <a:pPr marL="0" lvl="0" indent="0" algn="ctr" rtl="0">
                        <a:lnSpc>
                          <a:spcPct val="115000"/>
                        </a:lnSpc>
                        <a:spcBef>
                          <a:spcPts val="0"/>
                        </a:spcBef>
                        <a:spcAft>
                          <a:spcPts val="0"/>
                        </a:spcAft>
                        <a:buNone/>
                      </a:pPr>
                      <a:r>
                        <a:rPr lang="ar" sz="1200"/>
                        <a:t>70</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ar" sz="1200"/>
                        <a:t>&gt;5.0</a:t>
                      </a:r>
                      <a:endParaRPr sz="1200"/>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CCCCCC"/>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p:nvPr/>
        </p:nvSpPr>
        <p:spPr>
          <a:xfrm>
            <a:off x="756125" y="219075"/>
            <a:ext cx="4812000" cy="4025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800">
              <a:solidFill>
                <a:schemeClr val="dk1"/>
              </a:solidFill>
            </a:endParaRPr>
          </a:p>
          <a:p>
            <a:pPr marL="457200" lvl="0" indent="-342900" rtl="0">
              <a:lnSpc>
                <a:spcPct val="115000"/>
              </a:lnSpc>
              <a:spcBef>
                <a:spcPts val="0"/>
              </a:spcBef>
              <a:spcAft>
                <a:spcPts val="0"/>
              </a:spcAft>
              <a:buClr>
                <a:schemeClr val="dk1"/>
              </a:buClr>
              <a:buSzPts val="1800"/>
              <a:buChar char="❖"/>
            </a:pPr>
            <a:r>
              <a:rPr lang="ar" sz="1800" b="1">
                <a:solidFill>
                  <a:schemeClr val="accent2"/>
                </a:solidFill>
              </a:rPr>
              <a:t>Reasons for increased PSA:</a:t>
            </a:r>
            <a:endParaRPr sz="1800" b="1">
              <a:solidFill>
                <a:schemeClr val="dk1"/>
              </a:solidFill>
            </a:endParaRPr>
          </a:p>
          <a:p>
            <a:pPr marL="914400" marR="0" lvl="0" indent="-342900" algn="l" rtl="0">
              <a:lnSpc>
                <a:spcPct val="115000"/>
              </a:lnSpc>
              <a:spcBef>
                <a:spcPts val="1000"/>
              </a:spcBef>
              <a:spcAft>
                <a:spcPts val="0"/>
              </a:spcAft>
              <a:buClr>
                <a:schemeClr val="dk1"/>
              </a:buClr>
              <a:buSzPts val="1800"/>
              <a:buChar char="●"/>
            </a:pPr>
            <a:r>
              <a:rPr lang="ar" sz="1800">
                <a:solidFill>
                  <a:srgbClr val="595959"/>
                </a:solidFill>
                <a:latin typeface="Cabin"/>
                <a:ea typeface="Cabin"/>
                <a:cs typeface="Cabin"/>
                <a:sym typeface="Cabin"/>
              </a:rPr>
              <a:t>Prostate cancer</a:t>
            </a:r>
            <a:endParaRPr sz="1800">
              <a:solidFill>
                <a:srgbClr val="595959"/>
              </a:solidFill>
              <a:latin typeface="Cabin"/>
              <a:ea typeface="Cabin"/>
              <a:cs typeface="Cabin"/>
              <a:sym typeface="Cabin"/>
            </a:endParaRPr>
          </a:p>
          <a:p>
            <a:pPr marL="914400" marR="0" lvl="0" indent="-342900" algn="l" rtl="0">
              <a:lnSpc>
                <a:spcPct val="115000"/>
              </a:lnSpc>
              <a:spcBef>
                <a:spcPts val="1000"/>
              </a:spcBef>
              <a:spcAft>
                <a:spcPts val="0"/>
              </a:spcAft>
              <a:buClr>
                <a:schemeClr val="dk1"/>
              </a:buClr>
              <a:buSzPts val="1800"/>
              <a:buChar char="●"/>
            </a:pPr>
            <a:r>
              <a:rPr lang="ar" sz="1800">
                <a:solidFill>
                  <a:srgbClr val="595959"/>
                </a:solidFill>
                <a:latin typeface="Cabin"/>
                <a:ea typeface="Cabin"/>
                <a:cs typeface="Cabin"/>
                <a:sym typeface="Cabin"/>
              </a:rPr>
              <a:t>Benign prostatic hypertrophy Acute or chronic prostatitis</a:t>
            </a:r>
            <a:endParaRPr sz="1800">
              <a:solidFill>
                <a:srgbClr val="595959"/>
              </a:solidFill>
              <a:latin typeface="Cabin"/>
              <a:ea typeface="Cabin"/>
              <a:cs typeface="Cabin"/>
              <a:sym typeface="Cabin"/>
            </a:endParaRPr>
          </a:p>
          <a:p>
            <a:pPr marL="914400" marR="0" lvl="0" indent="-342900" algn="l" rtl="0">
              <a:lnSpc>
                <a:spcPct val="115000"/>
              </a:lnSpc>
              <a:spcBef>
                <a:spcPts val="1000"/>
              </a:spcBef>
              <a:spcAft>
                <a:spcPts val="0"/>
              </a:spcAft>
              <a:buClr>
                <a:schemeClr val="dk1"/>
              </a:buClr>
              <a:buSzPts val="1800"/>
              <a:buChar char="●"/>
            </a:pPr>
            <a:r>
              <a:rPr lang="ar" sz="1800">
                <a:solidFill>
                  <a:srgbClr val="595959"/>
                </a:solidFill>
                <a:latin typeface="Cabin"/>
                <a:ea typeface="Cabin"/>
                <a:cs typeface="Cabin"/>
                <a:sym typeface="Cabin"/>
              </a:rPr>
              <a:t>Physical exercise</a:t>
            </a:r>
            <a:endParaRPr sz="1800">
              <a:solidFill>
                <a:srgbClr val="595959"/>
              </a:solidFill>
              <a:latin typeface="Cabin"/>
              <a:ea typeface="Cabin"/>
              <a:cs typeface="Cabin"/>
              <a:sym typeface="Cabin"/>
            </a:endParaRPr>
          </a:p>
          <a:p>
            <a:pPr marL="914400" marR="0" lvl="0" indent="-342900" algn="l" rtl="0">
              <a:lnSpc>
                <a:spcPct val="115000"/>
              </a:lnSpc>
              <a:spcBef>
                <a:spcPts val="1000"/>
              </a:spcBef>
              <a:spcAft>
                <a:spcPts val="0"/>
              </a:spcAft>
              <a:buClr>
                <a:schemeClr val="dk1"/>
              </a:buClr>
              <a:buSzPts val="1800"/>
              <a:buChar char="●"/>
            </a:pPr>
            <a:r>
              <a:rPr lang="ar" sz="1800">
                <a:solidFill>
                  <a:srgbClr val="595959"/>
                </a:solidFill>
                <a:latin typeface="Cabin"/>
                <a:ea typeface="Cabin"/>
                <a:cs typeface="Cabin"/>
                <a:sym typeface="Cabin"/>
              </a:rPr>
              <a:t>Acute Urinary retention</a:t>
            </a:r>
            <a:endParaRPr sz="1800">
              <a:solidFill>
                <a:srgbClr val="595959"/>
              </a:solidFill>
              <a:latin typeface="Cabin"/>
              <a:ea typeface="Cabin"/>
              <a:cs typeface="Cabin"/>
              <a:sym typeface="Cabin"/>
            </a:endParaRPr>
          </a:p>
          <a:p>
            <a:pPr marL="914400" marR="0" lvl="0" indent="-342900" algn="l" rtl="0">
              <a:lnSpc>
                <a:spcPct val="115000"/>
              </a:lnSpc>
              <a:spcBef>
                <a:spcPts val="1000"/>
              </a:spcBef>
              <a:spcAft>
                <a:spcPts val="0"/>
              </a:spcAft>
              <a:buClr>
                <a:schemeClr val="dk1"/>
              </a:buClr>
              <a:buSzPts val="1800"/>
              <a:buChar char="●"/>
            </a:pPr>
            <a:r>
              <a:rPr lang="ar" sz="1800">
                <a:solidFill>
                  <a:srgbClr val="595959"/>
                </a:solidFill>
                <a:latin typeface="Cabin"/>
                <a:ea typeface="Cabin"/>
                <a:cs typeface="Cabin"/>
                <a:sym typeface="Cabin"/>
              </a:rPr>
              <a:t>Prostate instrumentation (includes prostate biopsy and urinary catheterization)</a:t>
            </a:r>
            <a:endParaRPr sz="1800">
              <a:solidFill>
                <a:srgbClr val="595959"/>
              </a:solidFill>
              <a:latin typeface="Cabin"/>
              <a:ea typeface="Cabin"/>
              <a:cs typeface="Cabin"/>
              <a:sym typeface="Cabin"/>
            </a:endParaRPr>
          </a:p>
          <a:p>
            <a:pPr marL="914400" marR="0" lvl="0" indent="-342900" algn="l" rtl="0">
              <a:lnSpc>
                <a:spcPct val="115000"/>
              </a:lnSpc>
              <a:spcBef>
                <a:spcPts val="1000"/>
              </a:spcBef>
              <a:spcAft>
                <a:spcPts val="1000"/>
              </a:spcAft>
              <a:buClr>
                <a:schemeClr val="dk1"/>
              </a:buClr>
              <a:buSzPts val="1800"/>
              <a:buChar char="●"/>
            </a:pPr>
            <a:r>
              <a:rPr lang="ar" sz="1800">
                <a:solidFill>
                  <a:srgbClr val="595959"/>
                </a:solidFill>
                <a:latin typeface="Cabin"/>
                <a:ea typeface="Cabin"/>
                <a:cs typeface="Cabin"/>
                <a:sym typeface="Cabin"/>
              </a:rPr>
              <a:t>Old age</a:t>
            </a:r>
            <a:endParaRPr sz="1800">
              <a:solidFill>
                <a:srgbClr val="595959"/>
              </a:solidFill>
              <a:latin typeface="Cabin"/>
              <a:ea typeface="Cabin"/>
              <a:cs typeface="Cabin"/>
              <a:sym typeface="Cabin"/>
            </a:endParaRPr>
          </a:p>
        </p:txBody>
      </p:sp>
      <p:pic>
        <p:nvPicPr>
          <p:cNvPr id="490" name="Shape 490"/>
          <p:cNvPicPr preferRelativeResize="0"/>
          <p:nvPr/>
        </p:nvPicPr>
        <p:blipFill>
          <a:blip r:embed="rId3">
            <a:alphaModFix/>
          </a:blip>
          <a:stretch>
            <a:fillRect/>
          </a:stretch>
        </p:blipFill>
        <p:spPr>
          <a:xfrm>
            <a:off x="5873200" y="1552575"/>
            <a:ext cx="2861225" cy="35433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ctrTitle"/>
          </p:nvPr>
        </p:nvSpPr>
        <p:spPr>
          <a:xfrm>
            <a:off x="808892" y="823791"/>
            <a:ext cx="7738800" cy="3296100"/>
          </a:xfrm>
          <a:prstGeom prst="rect">
            <a:avLst/>
          </a:prstGeom>
        </p:spPr>
        <p:txBody>
          <a:bodyPr spcFirstLastPara="1" wrap="square" lIns="68575" tIns="68575" rIns="68575" bIns="68575" anchor="ctr" anchorCtr="0">
            <a:noAutofit/>
          </a:bodyPr>
          <a:lstStyle/>
          <a:p>
            <a:pPr marL="0" lvl="0" indent="0" rtl="0">
              <a:spcBef>
                <a:spcPts val="1000"/>
              </a:spcBef>
              <a:spcAft>
                <a:spcPts val="0"/>
              </a:spcAft>
              <a:buNone/>
            </a:pPr>
            <a:endParaRPr sz="6000">
              <a:solidFill>
                <a:schemeClr val="dk1"/>
              </a:solidFill>
              <a:latin typeface="Calibri"/>
              <a:ea typeface="Calibri"/>
              <a:cs typeface="Calibri"/>
              <a:sym typeface="Calibri"/>
            </a:endParaRPr>
          </a:p>
          <a:p>
            <a:pPr marL="0" lvl="0" indent="0" rtl="0">
              <a:spcBef>
                <a:spcPts val="1000"/>
              </a:spcBef>
              <a:spcAft>
                <a:spcPts val="0"/>
              </a:spcAft>
              <a:buNone/>
            </a:pPr>
            <a:r>
              <a:rPr lang="ar" sz="6000">
                <a:solidFill>
                  <a:schemeClr val="dk1"/>
                </a:solidFill>
                <a:latin typeface="Calibri"/>
                <a:ea typeface="Calibri"/>
                <a:cs typeface="Calibri"/>
                <a:sym typeface="Calibri"/>
              </a:rPr>
              <a:t>Breast </a:t>
            </a:r>
            <a:endParaRPr sz="6000">
              <a:solidFill>
                <a:schemeClr val="dk1"/>
              </a:solidFill>
              <a:latin typeface="Calibri"/>
              <a:ea typeface="Calibri"/>
              <a:cs typeface="Calibri"/>
              <a:sym typeface="Calibri"/>
            </a:endParaRPr>
          </a:p>
          <a:p>
            <a:pPr marL="0" lvl="0" indent="0" rtl="0">
              <a:spcBef>
                <a:spcPts val="1000"/>
              </a:spcBef>
              <a:spcAft>
                <a:spcPts val="0"/>
              </a:spcAft>
              <a:buClr>
                <a:schemeClr val="dk1"/>
              </a:buClr>
              <a:buSzPts val="1100"/>
              <a:buFont typeface="Arial"/>
              <a:buNone/>
            </a:pPr>
            <a:r>
              <a:rPr lang="ar" sz="6000">
                <a:solidFill>
                  <a:schemeClr val="dk1"/>
                </a:solidFill>
                <a:latin typeface="Calibri"/>
                <a:ea typeface="Calibri"/>
                <a:cs typeface="Calibri"/>
                <a:sym typeface="Calibri"/>
              </a:rPr>
              <a:t>Cancer</a:t>
            </a:r>
            <a:endParaRPr sz="6000">
              <a:solidFill>
                <a:schemeClr val="dk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818850" y="119900"/>
            <a:ext cx="7633800" cy="4807800"/>
          </a:xfrm>
          <a:prstGeom prst="rect">
            <a:avLst/>
          </a:prstGeom>
        </p:spPr>
        <p:txBody>
          <a:bodyPr spcFirstLastPara="1" wrap="square" lIns="68575" tIns="68575" rIns="68575" bIns="68575" anchor="t" anchorCtr="0">
            <a:noAutofit/>
          </a:bodyPr>
          <a:lstStyle/>
          <a:p>
            <a:pPr marL="457200" lvl="0" indent="-355600" rtl="0">
              <a:lnSpc>
                <a:spcPct val="90000"/>
              </a:lnSpc>
              <a:spcBef>
                <a:spcPts val="1000"/>
              </a:spcBef>
              <a:spcAft>
                <a:spcPts val="0"/>
              </a:spcAft>
              <a:buClr>
                <a:srgbClr val="595959"/>
              </a:buClr>
              <a:buSzPts val="2000"/>
              <a:buChar char="●"/>
            </a:pPr>
            <a:r>
              <a:rPr lang="ar" sz="2000">
                <a:solidFill>
                  <a:srgbClr val="C00000"/>
                </a:solidFill>
              </a:rPr>
              <a:t> Breast cancer </a:t>
            </a:r>
            <a:r>
              <a:rPr lang="ar" sz="2000"/>
              <a:t>is the top cancer in women worldwide and in the Kingdom. </a:t>
            </a:r>
            <a:endParaRPr sz="2000"/>
          </a:p>
          <a:p>
            <a:pPr marL="457200" lvl="0" indent="-355600" rtl="0">
              <a:lnSpc>
                <a:spcPct val="90000"/>
              </a:lnSpc>
              <a:spcBef>
                <a:spcPts val="0"/>
              </a:spcBef>
              <a:spcAft>
                <a:spcPts val="0"/>
              </a:spcAft>
              <a:buClr>
                <a:srgbClr val="595959"/>
              </a:buClr>
              <a:buSzPts val="2000"/>
              <a:buChar char="●"/>
            </a:pPr>
            <a:r>
              <a:rPr lang="ar" sz="2000"/>
              <a:t>According to local statistics, breast cancer tops the list of the </a:t>
            </a:r>
            <a:r>
              <a:rPr lang="ar" sz="2000">
                <a:solidFill>
                  <a:srgbClr val="C00000"/>
                </a:solidFill>
              </a:rPr>
              <a:t>most common cancers in women in the Kingdom of Saudi Arabia,</a:t>
            </a:r>
            <a:r>
              <a:rPr lang="ar" sz="2000"/>
              <a:t> by a rate of about</a:t>
            </a:r>
            <a:r>
              <a:rPr lang="ar" sz="2000">
                <a:solidFill>
                  <a:srgbClr val="C00000"/>
                </a:solidFill>
              </a:rPr>
              <a:t> 28%</a:t>
            </a:r>
            <a:r>
              <a:rPr lang="ar" sz="2000"/>
              <a:t> compared to the rest of the cancer types in women and</a:t>
            </a:r>
            <a:r>
              <a:rPr lang="ar" sz="2000">
                <a:solidFill>
                  <a:srgbClr val="C00000"/>
                </a:solidFill>
              </a:rPr>
              <a:t> 13% </a:t>
            </a:r>
            <a:r>
              <a:rPr lang="ar" sz="2000"/>
              <a:t>of cancers between sexes.</a:t>
            </a:r>
            <a:endParaRPr sz="2000"/>
          </a:p>
          <a:p>
            <a:pPr marL="457200" lvl="0" indent="-355600" rtl="0">
              <a:lnSpc>
                <a:spcPct val="90000"/>
              </a:lnSpc>
              <a:spcBef>
                <a:spcPts val="0"/>
              </a:spcBef>
              <a:spcAft>
                <a:spcPts val="0"/>
              </a:spcAft>
              <a:buClr>
                <a:srgbClr val="595959"/>
              </a:buClr>
              <a:buSzPts val="2000"/>
              <a:buChar char="●"/>
            </a:pPr>
            <a:r>
              <a:rPr lang="ar" sz="2000"/>
              <a:t>Breast cancer does occur in men too, but at a lower rate.</a:t>
            </a:r>
            <a:endParaRPr sz="2000"/>
          </a:p>
          <a:p>
            <a:pPr marL="457200" lvl="0" indent="-355600" rtl="0">
              <a:lnSpc>
                <a:spcPct val="90000"/>
              </a:lnSpc>
              <a:spcBef>
                <a:spcPts val="0"/>
              </a:spcBef>
              <a:spcAft>
                <a:spcPts val="0"/>
              </a:spcAft>
              <a:buClr>
                <a:srgbClr val="595959"/>
              </a:buClr>
              <a:buSzPts val="2000"/>
              <a:buChar char="●"/>
            </a:pPr>
            <a:r>
              <a:rPr lang="ar" sz="2000"/>
              <a:t> The rates of breast cancer incidence</a:t>
            </a:r>
            <a:r>
              <a:rPr lang="ar" sz="2000">
                <a:solidFill>
                  <a:srgbClr val="C00000"/>
                </a:solidFill>
              </a:rPr>
              <a:t> are increasing in all world countries.</a:t>
            </a:r>
            <a:endParaRPr sz="2000">
              <a:solidFill>
                <a:srgbClr val="C00000"/>
              </a:solidFill>
            </a:endParaRPr>
          </a:p>
          <a:p>
            <a:pPr marL="457200" lvl="0" indent="-355600" rtl="0">
              <a:lnSpc>
                <a:spcPct val="90000"/>
              </a:lnSpc>
              <a:spcBef>
                <a:spcPts val="0"/>
              </a:spcBef>
              <a:spcAft>
                <a:spcPts val="0"/>
              </a:spcAft>
              <a:buClr>
                <a:srgbClr val="595959"/>
              </a:buClr>
              <a:buSzPts val="2000"/>
              <a:buChar char="●"/>
            </a:pPr>
            <a:r>
              <a:rPr lang="ar" sz="2000"/>
              <a:t> It is observed that breast cancer mortality rates have decreased in developed countries due to</a:t>
            </a:r>
            <a:r>
              <a:rPr lang="ar" sz="2000">
                <a:solidFill>
                  <a:srgbClr val="C00000"/>
                </a:solidFill>
              </a:rPr>
              <a:t> early screening programs</a:t>
            </a:r>
            <a:r>
              <a:rPr lang="ar" sz="2000"/>
              <a:t> and </a:t>
            </a:r>
            <a:r>
              <a:rPr lang="ar" sz="2000">
                <a:solidFill>
                  <a:srgbClr val="C00000"/>
                </a:solidFill>
              </a:rPr>
              <a:t>modern therapy.</a:t>
            </a:r>
            <a:endParaRPr sz="2000">
              <a:solidFill>
                <a:srgbClr val="C00000"/>
              </a:solidFill>
            </a:endParaRPr>
          </a:p>
          <a:p>
            <a:pPr marL="457200" lvl="0" indent="-355600" rtl="0">
              <a:lnSpc>
                <a:spcPct val="90000"/>
              </a:lnSpc>
              <a:spcBef>
                <a:spcPts val="0"/>
              </a:spcBef>
              <a:spcAft>
                <a:spcPts val="0"/>
              </a:spcAft>
              <a:buClr>
                <a:srgbClr val="595959"/>
              </a:buClr>
              <a:buSzPts val="2000"/>
              <a:buChar char="●"/>
            </a:pPr>
            <a:r>
              <a:rPr lang="ar" sz="2000"/>
              <a:t>Breast cancer affects Saudi women at an </a:t>
            </a:r>
            <a:r>
              <a:rPr lang="ar" sz="2000">
                <a:solidFill>
                  <a:srgbClr val="C00000"/>
                </a:solidFill>
              </a:rPr>
              <a:t>early age </a:t>
            </a:r>
            <a:r>
              <a:rPr lang="ar" sz="2000"/>
              <a:t>compared to developed countries, imposing socio-economic burdens.</a:t>
            </a:r>
            <a:endParaRPr sz="2000"/>
          </a:p>
          <a:p>
            <a:pPr marL="457200" lvl="0" indent="-355600" rtl="0">
              <a:lnSpc>
                <a:spcPct val="90000"/>
              </a:lnSpc>
              <a:spcBef>
                <a:spcPts val="0"/>
              </a:spcBef>
              <a:spcAft>
                <a:spcPts val="0"/>
              </a:spcAft>
              <a:buClr>
                <a:srgbClr val="595959"/>
              </a:buClr>
              <a:buSzPts val="2000"/>
              <a:buChar char="●"/>
            </a:pPr>
            <a:r>
              <a:rPr lang="ar" sz="2000"/>
              <a:t>Recovery rate of early detected cases may</a:t>
            </a:r>
            <a:r>
              <a:rPr lang="ar" sz="2000">
                <a:solidFill>
                  <a:srgbClr val="C00000"/>
                </a:solidFill>
              </a:rPr>
              <a:t> exceed 90%.</a:t>
            </a:r>
            <a:r>
              <a:rPr lang="ar" sz="2000">
                <a:solidFill>
                  <a:srgbClr val="C00000"/>
                </a:solidFill>
                <a:latin typeface="Calibri"/>
                <a:ea typeface="Calibri"/>
                <a:cs typeface="Calibri"/>
                <a:sym typeface="Calibri"/>
              </a:rPr>
              <a:t> </a:t>
            </a:r>
            <a:endParaRPr sz="2000">
              <a:solidFill>
                <a:srgbClr val="C00000"/>
              </a:solidFill>
              <a:latin typeface="Calibri"/>
              <a:ea typeface="Calibri"/>
              <a:cs typeface="Calibri"/>
              <a:sym typeface="Calibri"/>
            </a:endParaRPr>
          </a:p>
          <a:p>
            <a:pPr marL="0" lvl="0" indent="0">
              <a:spcBef>
                <a:spcPts val="500"/>
              </a:spcBef>
              <a:spcAft>
                <a:spcPts val="0"/>
              </a:spcAft>
              <a:buNone/>
            </a:pP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rtl="0">
              <a:spcBef>
                <a:spcPts val="1000"/>
              </a:spcBef>
              <a:spcAft>
                <a:spcPts val="0"/>
              </a:spcAft>
              <a:buClr>
                <a:schemeClr val="dk1"/>
              </a:buClr>
              <a:buSzPts val="1100"/>
              <a:buFont typeface="Arial"/>
              <a:buNone/>
            </a:pPr>
            <a:r>
              <a:rPr lang="ar"/>
              <a:t>Breast Awareness</a:t>
            </a:r>
            <a:endParaRPr/>
          </a:p>
        </p:txBody>
      </p:sp>
      <p:sp>
        <p:nvSpPr>
          <p:cNvPr id="506" name="Shape 506"/>
          <p:cNvSpPr txBox="1">
            <a:spLocks noGrp="1"/>
          </p:cNvSpPr>
          <p:nvPr>
            <p:ph type="body" idx="1"/>
          </p:nvPr>
        </p:nvSpPr>
        <p:spPr>
          <a:xfrm>
            <a:off x="662975" y="1094100"/>
            <a:ext cx="7633800" cy="39414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None/>
            </a:pPr>
            <a:r>
              <a:rPr lang="ar" sz="2000">
                <a:solidFill>
                  <a:srgbClr val="C00000"/>
                </a:solidFill>
              </a:rPr>
              <a:t>•Breast awareness means knowing what your breasts look and feel like normally. And you should be aware of any </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changes in your breasts.</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a:t>
            </a:r>
            <a:r>
              <a:rPr lang="ar" sz="2000" i="1">
                <a:solidFill>
                  <a:schemeClr val="accent2"/>
                </a:solidFill>
              </a:rPr>
              <a:t>The breast awareness 5-point code</a:t>
            </a:r>
            <a:endParaRPr sz="2000" i="1">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t>1.Know what is normal for you</a:t>
            </a:r>
            <a:endParaRPr sz="2000"/>
          </a:p>
          <a:p>
            <a:pPr marL="0" lvl="0" indent="0" rtl="0">
              <a:lnSpc>
                <a:spcPct val="90000"/>
              </a:lnSpc>
              <a:spcBef>
                <a:spcPts val="1000"/>
              </a:spcBef>
              <a:spcAft>
                <a:spcPts val="0"/>
              </a:spcAft>
              <a:buClr>
                <a:schemeClr val="dk1"/>
              </a:buClr>
              <a:buSzPts val="1100"/>
              <a:buFont typeface="Arial"/>
              <a:buNone/>
            </a:pPr>
            <a:r>
              <a:rPr lang="ar" sz="2000"/>
              <a:t>2. Know what changes to look and feel for</a:t>
            </a:r>
            <a:endParaRPr sz="2000"/>
          </a:p>
          <a:p>
            <a:pPr marL="0" lvl="0" indent="0" rtl="0">
              <a:lnSpc>
                <a:spcPct val="90000"/>
              </a:lnSpc>
              <a:spcBef>
                <a:spcPts val="1000"/>
              </a:spcBef>
              <a:spcAft>
                <a:spcPts val="0"/>
              </a:spcAft>
              <a:buClr>
                <a:schemeClr val="dk1"/>
              </a:buClr>
              <a:buSzPts val="1100"/>
              <a:buFont typeface="Arial"/>
              <a:buNone/>
            </a:pPr>
            <a:r>
              <a:rPr lang="ar" sz="2000"/>
              <a:t>3. Look and feel</a:t>
            </a:r>
            <a:endParaRPr sz="2000"/>
          </a:p>
          <a:p>
            <a:pPr marL="0" lvl="0" indent="0" rtl="0">
              <a:lnSpc>
                <a:spcPct val="90000"/>
              </a:lnSpc>
              <a:spcBef>
                <a:spcPts val="1000"/>
              </a:spcBef>
              <a:spcAft>
                <a:spcPts val="0"/>
              </a:spcAft>
              <a:buClr>
                <a:schemeClr val="dk1"/>
              </a:buClr>
              <a:buSzPts val="1100"/>
              <a:buFont typeface="Arial"/>
              <a:buNone/>
            </a:pPr>
            <a:r>
              <a:rPr lang="ar" sz="2000"/>
              <a:t>4. Report any changes to your GP without delay</a:t>
            </a:r>
            <a:endParaRPr sz="2000"/>
          </a:p>
          <a:p>
            <a:pPr marL="0" lvl="0" indent="0" rtl="0">
              <a:lnSpc>
                <a:spcPct val="90000"/>
              </a:lnSpc>
              <a:spcBef>
                <a:spcPts val="1000"/>
              </a:spcBef>
              <a:spcAft>
                <a:spcPts val="0"/>
              </a:spcAft>
              <a:buClr>
                <a:schemeClr val="dk1"/>
              </a:buClr>
              <a:buSzPts val="1100"/>
              <a:buFont typeface="Arial"/>
              <a:buNone/>
            </a:pPr>
            <a:r>
              <a:rPr lang="ar" sz="2000"/>
              <a:t>5. Attend for routine breast screening if you are aged 50 or over </a:t>
            </a:r>
            <a:endParaRPr sz="2000"/>
          </a:p>
          <a:p>
            <a:pPr marL="0" lvl="0" indent="0">
              <a:spcBef>
                <a:spcPts val="500"/>
              </a:spcBef>
              <a:spcAft>
                <a:spcPts val="0"/>
              </a:spcAft>
              <a:buNone/>
            </a:pPr>
            <a:endParaRPr/>
          </a:p>
        </p:txBody>
      </p:sp>
      <p:pic>
        <p:nvPicPr>
          <p:cNvPr id="507" name="Shape 507"/>
          <p:cNvPicPr preferRelativeResize="0"/>
          <p:nvPr/>
        </p:nvPicPr>
        <p:blipFill rotWithShape="1">
          <a:blip r:embed="rId3">
            <a:alphaModFix amt="88000"/>
          </a:blip>
          <a:srcRect t="2095" r="12922"/>
          <a:stretch/>
        </p:blipFill>
        <p:spPr>
          <a:xfrm>
            <a:off x="7747000" y="1617625"/>
            <a:ext cx="1111025" cy="3165226"/>
          </a:xfrm>
          <a:prstGeom prst="rect">
            <a:avLst/>
          </a:prstGeom>
          <a:noFill/>
          <a:ln>
            <a:noFill/>
          </a:ln>
          <a:effectLst>
            <a:outerShdw blurRad="57150" dist="9525" algn="bl" rotWithShape="0">
              <a:srgbClr val="000000">
                <a:alpha val="6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Monthly Self Breast Examination</a:t>
            </a:r>
            <a:endParaRPr/>
          </a:p>
        </p:txBody>
      </p:sp>
      <p:pic>
        <p:nvPicPr>
          <p:cNvPr id="513" name="Shape 513"/>
          <p:cNvPicPr preferRelativeResize="0"/>
          <p:nvPr/>
        </p:nvPicPr>
        <p:blipFill>
          <a:blip r:embed="rId3">
            <a:alphaModFix/>
          </a:blip>
          <a:stretch>
            <a:fillRect/>
          </a:stretch>
        </p:blipFill>
        <p:spPr>
          <a:xfrm>
            <a:off x="787125" y="1031125"/>
            <a:ext cx="8104899" cy="39085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926775" y="59949"/>
            <a:ext cx="7633800" cy="49278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i="1">
                <a:solidFill>
                  <a:srgbClr val="C00000"/>
                </a:solidFill>
              </a:rPr>
              <a:t>Changes to be aware of : </a:t>
            </a:r>
            <a:endParaRPr sz="2000" i="1">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•Size</a:t>
            </a:r>
            <a:endParaRPr sz="2000"/>
          </a:p>
          <a:p>
            <a:pPr marL="0" lvl="0" indent="0" rtl="0">
              <a:lnSpc>
                <a:spcPct val="90000"/>
              </a:lnSpc>
              <a:spcBef>
                <a:spcPts val="1000"/>
              </a:spcBef>
              <a:spcAft>
                <a:spcPts val="0"/>
              </a:spcAft>
              <a:buClr>
                <a:schemeClr val="dk1"/>
              </a:buClr>
              <a:buSzPts val="1100"/>
              <a:buFont typeface="Arial"/>
              <a:buNone/>
            </a:pPr>
            <a:r>
              <a:rPr lang="ar" sz="2000"/>
              <a:t>•Nipples</a:t>
            </a:r>
            <a:endParaRPr sz="2000"/>
          </a:p>
          <a:p>
            <a:pPr marL="0" lvl="0" indent="0" rtl="0">
              <a:lnSpc>
                <a:spcPct val="90000"/>
              </a:lnSpc>
              <a:spcBef>
                <a:spcPts val="1000"/>
              </a:spcBef>
              <a:spcAft>
                <a:spcPts val="0"/>
              </a:spcAft>
              <a:buClr>
                <a:schemeClr val="dk1"/>
              </a:buClr>
              <a:buSzPts val="1100"/>
              <a:buFont typeface="Arial"/>
              <a:buNone/>
            </a:pPr>
            <a:r>
              <a:rPr lang="ar" sz="2000"/>
              <a:t>•shape</a:t>
            </a:r>
            <a:endParaRPr sz="2000"/>
          </a:p>
          <a:p>
            <a:pPr marL="0" lvl="0" indent="0" rtl="0">
              <a:lnSpc>
                <a:spcPct val="90000"/>
              </a:lnSpc>
              <a:spcBef>
                <a:spcPts val="1000"/>
              </a:spcBef>
              <a:spcAft>
                <a:spcPts val="0"/>
              </a:spcAft>
              <a:buClr>
                <a:schemeClr val="dk1"/>
              </a:buClr>
              <a:buSzPts val="1100"/>
              <a:buFont typeface="Arial"/>
              <a:buNone/>
            </a:pPr>
            <a:r>
              <a:rPr lang="ar" sz="2000"/>
              <a:t>•Rashes On or around the nipple</a:t>
            </a:r>
            <a:endParaRPr sz="2000"/>
          </a:p>
          <a:p>
            <a:pPr marL="0" lvl="0" indent="0" rtl="0">
              <a:lnSpc>
                <a:spcPct val="90000"/>
              </a:lnSpc>
              <a:spcBef>
                <a:spcPts val="1000"/>
              </a:spcBef>
              <a:spcAft>
                <a:spcPts val="0"/>
              </a:spcAft>
              <a:buClr>
                <a:schemeClr val="dk1"/>
              </a:buClr>
              <a:buSzPts val="1100"/>
              <a:buFont typeface="Arial"/>
              <a:buNone/>
            </a:pPr>
            <a:r>
              <a:rPr lang="ar" sz="2000"/>
              <a:t>•Discharge From one or both nipples</a:t>
            </a:r>
            <a:endParaRPr sz="2000"/>
          </a:p>
          <a:p>
            <a:pPr marL="0" lvl="0" indent="0" rtl="0">
              <a:lnSpc>
                <a:spcPct val="90000"/>
              </a:lnSpc>
              <a:spcBef>
                <a:spcPts val="1000"/>
              </a:spcBef>
              <a:spcAft>
                <a:spcPts val="0"/>
              </a:spcAft>
              <a:buClr>
                <a:schemeClr val="dk1"/>
              </a:buClr>
              <a:buSzPts val="1100"/>
              <a:buFont typeface="Arial"/>
              <a:buNone/>
            </a:pPr>
            <a:r>
              <a:rPr lang="ar" sz="2000"/>
              <a:t>•Skin changes</a:t>
            </a:r>
            <a:endParaRPr sz="2000"/>
          </a:p>
          <a:p>
            <a:pPr marL="0" lvl="0" indent="0" rtl="0">
              <a:lnSpc>
                <a:spcPct val="90000"/>
              </a:lnSpc>
              <a:spcBef>
                <a:spcPts val="1000"/>
              </a:spcBef>
              <a:spcAft>
                <a:spcPts val="0"/>
              </a:spcAft>
              <a:buClr>
                <a:schemeClr val="dk1"/>
              </a:buClr>
              <a:buSzPts val="1100"/>
              <a:buFont typeface="Arial"/>
              <a:buNone/>
            </a:pPr>
            <a:r>
              <a:rPr lang="ar" sz="2000"/>
              <a:t>•Swelling</a:t>
            </a:r>
            <a:endParaRPr sz="2000"/>
          </a:p>
          <a:p>
            <a:pPr marL="0" lvl="0" indent="0" rtl="0">
              <a:lnSpc>
                <a:spcPct val="90000"/>
              </a:lnSpc>
              <a:spcBef>
                <a:spcPts val="1000"/>
              </a:spcBef>
              <a:spcAft>
                <a:spcPts val="0"/>
              </a:spcAft>
              <a:buClr>
                <a:schemeClr val="dk1"/>
              </a:buClr>
              <a:buSzPts val="1100"/>
              <a:buFont typeface="Arial"/>
              <a:buNone/>
            </a:pPr>
            <a:r>
              <a:rPr lang="ar" sz="2000"/>
              <a:t>•Pain Continuous, in one part of the breast or armpit</a:t>
            </a:r>
            <a:endParaRPr sz="2000"/>
          </a:p>
          <a:p>
            <a:pPr marL="0" lvl="0" indent="0" rtl="0">
              <a:lnSpc>
                <a:spcPct val="90000"/>
              </a:lnSpc>
              <a:spcBef>
                <a:spcPts val="1000"/>
              </a:spcBef>
              <a:spcAft>
                <a:spcPts val="0"/>
              </a:spcAft>
              <a:buClr>
                <a:schemeClr val="dk1"/>
              </a:buClr>
              <a:buSzPts val="1100"/>
              <a:buFont typeface="Arial"/>
              <a:buNone/>
            </a:pPr>
            <a:r>
              <a:rPr lang="ar" sz="2000"/>
              <a:t>•Lump or thickening Different to the rest of the breast tissue</a:t>
            </a:r>
            <a:r>
              <a:rPr lang="ar" sz="2000">
                <a:latin typeface="Calibri"/>
                <a:ea typeface="Calibri"/>
                <a:cs typeface="Calibri"/>
                <a:sym typeface="Calibri"/>
              </a:rPr>
              <a:t> </a:t>
            </a:r>
            <a:endParaRPr sz="2000">
              <a:latin typeface="Calibri"/>
              <a:ea typeface="Calibri"/>
              <a:cs typeface="Calibri"/>
              <a:sym typeface="Calibri"/>
            </a:endParaRPr>
          </a:p>
          <a:p>
            <a:pPr marL="0" lvl="0" indent="0">
              <a:spcBef>
                <a:spcPts val="500"/>
              </a:spcBef>
              <a:spcAft>
                <a:spcPts val="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98650" y="88973"/>
            <a:ext cx="7914000" cy="22848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 4- 30 Years old male. On screening his BP was 135\85. Which one of the following statements is correct  </a:t>
            </a:r>
            <a:endParaRPr/>
          </a:p>
          <a:p>
            <a:pPr marL="0" lvl="0" indent="0">
              <a:spcBef>
                <a:spcPts val="0"/>
              </a:spcBef>
              <a:spcAft>
                <a:spcPts val="0"/>
              </a:spcAft>
              <a:buNone/>
            </a:pPr>
            <a:endParaRPr/>
          </a:p>
        </p:txBody>
      </p:sp>
      <p:sp>
        <p:nvSpPr>
          <p:cNvPr id="171" name="Shape 171"/>
          <p:cNvSpPr txBox="1"/>
          <p:nvPr/>
        </p:nvSpPr>
        <p:spPr>
          <a:xfrm>
            <a:off x="947175" y="2002225"/>
            <a:ext cx="7765500" cy="3009300"/>
          </a:xfrm>
          <a:prstGeom prst="rect">
            <a:avLst/>
          </a:prstGeom>
          <a:noFill/>
          <a:ln>
            <a:noFill/>
          </a:ln>
        </p:spPr>
        <p:txBody>
          <a:bodyPr spcFirstLastPara="1" wrap="square" lIns="91425" tIns="91425" rIns="91425" bIns="91425" anchor="t" anchorCtr="0">
            <a:noAutofit/>
          </a:bodyPr>
          <a:lstStyle/>
          <a:p>
            <a:pPr marL="0" lvl="0" indent="0" algn="l" rtl="1">
              <a:lnSpc>
                <a:spcPct val="90000"/>
              </a:lnSpc>
              <a:spcBef>
                <a:spcPts val="1200"/>
              </a:spcBef>
              <a:spcAft>
                <a:spcPts val="0"/>
              </a:spcAft>
              <a:buClr>
                <a:schemeClr val="dk1"/>
              </a:buClr>
              <a:buSzPts val="1100"/>
              <a:buFont typeface="Arial"/>
              <a:buNone/>
            </a:pPr>
            <a:r>
              <a:rPr lang="ar" sz="2000">
                <a:latin typeface="Cabin"/>
                <a:ea typeface="Cabin"/>
                <a:cs typeface="Cabin"/>
                <a:sym typeface="Cabin"/>
              </a:rPr>
              <a:t>A.</a:t>
            </a:r>
            <a:r>
              <a:rPr lang="ar" sz="2000">
                <a:solidFill>
                  <a:srgbClr val="595959"/>
                </a:solidFill>
                <a:latin typeface="Cabin"/>
                <a:ea typeface="Cabin"/>
                <a:cs typeface="Cabin"/>
                <a:sym typeface="Cabin"/>
              </a:rPr>
              <a:t> Screen him again after 3 years</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Clr>
                <a:schemeClr val="dk1"/>
              </a:buClr>
              <a:buSzPts val="1100"/>
              <a:buFont typeface="Arial"/>
              <a:buNone/>
            </a:pPr>
            <a:r>
              <a:rPr lang="ar" sz="2000">
                <a:latin typeface="Cabin"/>
                <a:ea typeface="Cabin"/>
                <a:cs typeface="Cabin"/>
                <a:sym typeface="Cabin"/>
              </a:rPr>
              <a:t>B.</a:t>
            </a:r>
            <a:r>
              <a:rPr lang="ar" sz="2000">
                <a:solidFill>
                  <a:srgbClr val="595959"/>
                </a:solidFill>
                <a:latin typeface="Cabin"/>
                <a:ea typeface="Cabin"/>
                <a:cs typeface="Cabin"/>
                <a:sym typeface="Cabin"/>
              </a:rPr>
              <a:t> Lifestyle modification and screen him every year</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Clr>
                <a:schemeClr val="dk1"/>
              </a:buClr>
              <a:buSzPts val="1100"/>
              <a:buFont typeface="Arial"/>
              <a:buNone/>
            </a:pPr>
            <a:r>
              <a:rPr lang="ar" sz="2000">
                <a:solidFill>
                  <a:schemeClr val="dk1"/>
                </a:solidFill>
                <a:latin typeface="Cabin"/>
                <a:ea typeface="Cabin"/>
                <a:cs typeface="Cabin"/>
                <a:sym typeface="Cabin"/>
              </a:rPr>
              <a:t>C.</a:t>
            </a:r>
            <a:r>
              <a:rPr lang="ar" sz="2000">
                <a:solidFill>
                  <a:srgbClr val="595959"/>
                </a:solidFill>
                <a:latin typeface="Cabin"/>
                <a:ea typeface="Cabin"/>
                <a:cs typeface="Cabin"/>
                <a:sym typeface="Cabin"/>
              </a:rPr>
              <a:t> Start treatment with ACE Inhibitor.</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Clr>
                <a:schemeClr val="dk1"/>
              </a:buClr>
              <a:buSzPts val="1100"/>
              <a:buFont typeface="Arial"/>
              <a:buNone/>
            </a:pPr>
            <a:r>
              <a:rPr lang="ar" sz="2000">
                <a:solidFill>
                  <a:srgbClr val="595959"/>
                </a:solidFill>
                <a:latin typeface="Cabin"/>
                <a:ea typeface="Cabin"/>
                <a:cs typeface="Cabin"/>
                <a:sym typeface="Cabin"/>
              </a:rPr>
              <a:t>..</a:t>
            </a:r>
            <a:r>
              <a:rPr lang="ar" sz="2000">
                <a:latin typeface="Cabin"/>
                <a:ea typeface="Cabin"/>
                <a:cs typeface="Cabin"/>
                <a:sym typeface="Cabin"/>
              </a:rPr>
              <a:t>D.</a:t>
            </a:r>
            <a:r>
              <a:rPr lang="ar" sz="2000">
                <a:solidFill>
                  <a:srgbClr val="595959"/>
                </a:solidFill>
                <a:latin typeface="Cabin"/>
                <a:ea typeface="Cabin"/>
                <a:cs typeface="Cabin"/>
                <a:sym typeface="Cabin"/>
              </a:rPr>
              <a:t> Do Nothing.</a:t>
            </a:r>
            <a:endParaRPr sz="2000">
              <a:solidFill>
                <a:srgbClr val="595959"/>
              </a:solidFill>
              <a:latin typeface="Cabin"/>
              <a:ea typeface="Cabin"/>
              <a:cs typeface="Cabin"/>
              <a:sym typeface="Cabin"/>
            </a:endParaRPr>
          </a:p>
          <a:p>
            <a:pPr marL="0" lvl="0" indent="0" rtl="0">
              <a:lnSpc>
                <a:spcPct val="110000"/>
              </a:lnSpc>
              <a:spcBef>
                <a:spcPts val="500"/>
              </a:spcBef>
              <a:spcAft>
                <a:spcPts val="0"/>
              </a:spcAft>
              <a:buClr>
                <a:schemeClr val="dk1"/>
              </a:buClr>
              <a:buSzPts val="1100"/>
              <a:buFont typeface="Arial"/>
              <a:buNone/>
            </a:pPr>
            <a:endParaRPr sz="2000">
              <a:solidFill>
                <a:srgbClr val="595959"/>
              </a:solidFill>
              <a:latin typeface="Cabin"/>
              <a:ea typeface="Cabin"/>
              <a:cs typeface="Cabin"/>
              <a:sym typeface="Cabin"/>
            </a:endParaRPr>
          </a:p>
          <a:p>
            <a:pPr marL="0" lvl="0" indent="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a:spcBef>
                <a:spcPts val="0"/>
              </a:spcBef>
              <a:spcAft>
                <a:spcPts val="0"/>
              </a:spcAft>
              <a:buNone/>
            </a:pPr>
            <a:r>
              <a:rPr lang="ar"/>
              <a:t>Aim of screening </a:t>
            </a:r>
            <a:endParaRPr/>
          </a:p>
        </p:txBody>
      </p:sp>
      <p:sp>
        <p:nvSpPr>
          <p:cNvPr id="524" name="Shape 524"/>
          <p:cNvSpPr txBox="1">
            <a:spLocks noGrp="1"/>
          </p:cNvSpPr>
          <p:nvPr>
            <p:ph type="body" idx="1"/>
          </p:nvPr>
        </p:nvSpPr>
        <p:spPr>
          <a:xfrm>
            <a:off x="938750" y="1139000"/>
            <a:ext cx="7633800" cy="34890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None/>
            </a:pPr>
            <a:r>
              <a:rPr lang="ar" sz="2400">
                <a:solidFill>
                  <a:schemeClr val="accent2"/>
                </a:solidFill>
              </a:rPr>
              <a:t>•The aim of the screening is to detect breast cancer at an early stage in order to increase survival chances </a:t>
            </a:r>
            <a:endParaRPr sz="2400">
              <a:solidFill>
                <a:schemeClr val="accent2"/>
              </a:solidFill>
            </a:endParaRPr>
          </a:p>
          <a:p>
            <a:pPr marL="457200" lvl="0" indent="-381000" rtl="0">
              <a:lnSpc>
                <a:spcPct val="90000"/>
              </a:lnSpc>
              <a:spcBef>
                <a:spcPts val="1000"/>
              </a:spcBef>
              <a:spcAft>
                <a:spcPts val="0"/>
              </a:spcAft>
              <a:buSzPts val="2400"/>
              <a:buFont typeface="Cabin"/>
              <a:buChar char="❖"/>
            </a:pPr>
            <a:r>
              <a:rPr lang="ar" sz="2400">
                <a:solidFill>
                  <a:schemeClr val="accent2"/>
                </a:solidFill>
              </a:rPr>
              <a:t>stage I tumours—&gt;</a:t>
            </a:r>
            <a:r>
              <a:rPr lang="ar" sz="2400">
                <a:solidFill>
                  <a:srgbClr val="C00000"/>
                </a:solidFill>
              </a:rPr>
              <a:t>5y survival 84%</a:t>
            </a:r>
            <a:endParaRPr sz="2400">
              <a:solidFill>
                <a:srgbClr val="C00000"/>
              </a:solidFill>
            </a:endParaRPr>
          </a:p>
          <a:p>
            <a:pPr marL="457200" lvl="0" indent="-381000" rtl="0">
              <a:lnSpc>
                <a:spcPct val="90000"/>
              </a:lnSpc>
              <a:spcBef>
                <a:spcPts val="0"/>
              </a:spcBef>
              <a:spcAft>
                <a:spcPts val="0"/>
              </a:spcAft>
              <a:buSzPts val="2400"/>
              <a:buFont typeface="Cabin"/>
              <a:buChar char="❖"/>
            </a:pPr>
            <a:r>
              <a:rPr lang="ar" sz="2400">
                <a:solidFill>
                  <a:schemeClr val="accent2"/>
                </a:solidFill>
              </a:rPr>
              <a:t> stage IV tumours—&gt;</a:t>
            </a:r>
            <a:r>
              <a:rPr lang="ar" sz="2400">
                <a:solidFill>
                  <a:srgbClr val="C00000"/>
                </a:solidFill>
              </a:rPr>
              <a:t>5y survival 18%</a:t>
            </a:r>
            <a:endParaRPr sz="2400">
              <a:solidFill>
                <a:srgbClr val="C00000"/>
              </a:solidFill>
            </a:endParaRPr>
          </a:p>
        </p:txBody>
      </p:sp>
      <p:pic>
        <p:nvPicPr>
          <p:cNvPr id="525" name="Shape 525"/>
          <p:cNvPicPr preferRelativeResize="0"/>
          <p:nvPr/>
        </p:nvPicPr>
        <p:blipFill>
          <a:blip r:embed="rId3">
            <a:alphaModFix/>
          </a:blip>
          <a:stretch>
            <a:fillRect/>
          </a:stretch>
        </p:blipFill>
        <p:spPr>
          <a:xfrm>
            <a:off x="6210575" y="2661675"/>
            <a:ext cx="2467850" cy="22180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Risk Factors</a:t>
            </a:r>
            <a:endParaRPr/>
          </a:p>
        </p:txBody>
      </p:sp>
      <p:sp>
        <p:nvSpPr>
          <p:cNvPr id="531" name="Shape 531"/>
          <p:cNvSpPr txBox="1">
            <a:spLocks noGrp="1"/>
          </p:cNvSpPr>
          <p:nvPr>
            <p:ph type="body" idx="1"/>
          </p:nvPr>
        </p:nvSpPr>
        <p:spPr>
          <a:xfrm>
            <a:off x="806850" y="731350"/>
            <a:ext cx="8161200" cy="45081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solidFill>
                  <a:srgbClr val="C00000"/>
                </a:solidFill>
              </a:rPr>
              <a:t>•Age : </a:t>
            </a:r>
            <a:r>
              <a:rPr lang="ar" sz="2000"/>
              <a:t>81% of breast cancers occur in women &gt;50y</a:t>
            </a:r>
            <a:endParaRPr sz="2000"/>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•Early menarche or late menopause </a:t>
            </a:r>
            <a:r>
              <a:rPr lang="ar" sz="2000">
                <a:solidFill>
                  <a:schemeClr val="accent2"/>
                </a:solidFill>
              </a:rPr>
              <a:t>increase the risk</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•Pregnancy :</a:t>
            </a:r>
            <a:r>
              <a:rPr lang="ar" sz="2000"/>
              <a:t> </a:t>
            </a:r>
            <a:r>
              <a:rPr lang="ar" sz="2000">
                <a:solidFill>
                  <a:schemeClr val="accent2"/>
                </a:solidFill>
              </a:rPr>
              <a:t>32% decrease</a:t>
            </a:r>
            <a:r>
              <a:rPr lang="ar" sz="2000"/>
              <a:t> risk in women reporting  three births compared to women reporting one, on late age when first child is born it will </a:t>
            </a:r>
            <a:r>
              <a:rPr lang="ar" sz="2000">
                <a:solidFill>
                  <a:schemeClr val="accent2"/>
                </a:solidFill>
              </a:rPr>
              <a:t>increase risk .</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•Breastfeeding :</a:t>
            </a:r>
            <a:r>
              <a:rPr lang="ar" sz="2000"/>
              <a:t> </a:t>
            </a:r>
            <a:r>
              <a:rPr lang="ar" sz="2000">
                <a:solidFill>
                  <a:schemeClr val="accent2"/>
                </a:solidFill>
              </a:rPr>
              <a:t>decrease</a:t>
            </a:r>
            <a:r>
              <a:rPr lang="ar" sz="2000"/>
              <a:t> relative risk</a:t>
            </a:r>
            <a:r>
              <a:rPr lang="ar" sz="2000">
                <a:solidFill>
                  <a:schemeClr val="accent2"/>
                </a:solidFill>
              </a:rPr>
              <a:t> by 4.3%</a:t>
            </a:r>
            <a:r>
              <a:rPr lang="ar" sz="2000"/>
              <a:t> for each year of breastfeeding</a:t>
            </a:r>
            <a:endParaRPr sz="2000"/>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•Combined hormonal contraception  : </a:t>
            </a:r>
            <a:r>
              <a:rPr lang="ar" sz="2000">
                <a:solidFill>
                  <a:schemeClr val="accent2"/>
                </a:solidFill>
              </a:rPr>
              <a:t>Slight increase risk</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•HRT Risk :</a:t>
            </a:r>
            <a:r>
              <a:rPr lang="ar" sz="2000">
                <a:solidFill>
                  <a:schemeClr val="accent2"/>
                </a:solidFill>
              </a:rPr>
              <a:t> increase by 6 cases/1,000</a:t>
            </a:r>
            <a:r>
              <a:rPr lang="ar" sz="2000"/>
              <a:t> after 5y combined HRT use and</a:t>
            </a:r>
            <a:endParaRPr sz="2000"/>
          </a:p>
          <a:p>
            <a:pPr marL="0" lvl="0" indent="0" rtl="0">
              <a:lnSpc>
                <a:spcPct val="90000"/>
              </a:lnSpc>
              <a:spcBef>
                <a:spcPts val="1000"/>
              </a:spcBef>
              <a:spcAft>
                <a:spcPts val="0"/>
              </a:spcAft>
              <a:buNone/>
            </a:pPr>
            <a:r>
              <a:rPr lang="ar" sz="2000">
                <a:solidFill>
                  <a:schemeClr val="accent2"/>
                </a:solidFill>
              </a:rPr>
              <a:t>19 cases/1,000</a:t>
            </a:r>
            <a:r>
              <a:rPr lang="ar" sz="2000"/>
              <a:t> after 10y use. </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Risk Factors</a:t>
            </a:r>
            <a:endParaRPr/>
          </a:p>
        </p:txBody>
      </p:sp>
      <p:sp>
        <p:nvSpPr>
          <p:cNvPr id="537" name="Shape 537"/>
          <p:cNvSpPr txBox="1">
            <a:spLocks noGrp="1"/>
          </p:cNvSpPr>
          <p:nvPr>
            <p:ph type="body" idx="1"/>
          </p:nvPr>
        </p:nvSpPr>
        <p:spPr>
          <a:xfrm>
            <a:off x="806875" y="1007100"/>
            <a:ext cx="7633800" cy="37887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solidFill>
                  <a:srgbClr val="C00000"/>
                </a:solidFill>
              </a:rPr>
              <a:t>•A personal and family history of breast cancer or ovarian cancer.</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•One first degree relative</a:t>
            </a:r>
            <a:r>
              <a:rPr lang="ar" sz="2000"/>
              <a:t> with breast cancer </a:t>
            </a:r>
            <a:r>
              <a:rPr lang="ar" sz="2000">
                <a:solidFill>
                  <a:schemeClr val="accent2"/>
                </a:solidFill>
              </a:rPr>
              <a:t>increase </a:t>
            </a:r>
            <a:r>
              <a:rPr lang="ar" sz="2000"/>
              <a:t>the Risk </a:t>
            </a:r>
            <a:r>
              <a:rPr lang="ar" sz="2000">
                <a:solidFill>
                  <a:schemeClr val="accent2"/>
                </a:solidFill>
              </a:rPr>
              <a:t>X2 .</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•Have a known </a:t>
            </a:r>
            <a:r>
              <a:rPr lang="ar" sz="2000" i="1">
                <a:solidFill>
                  <a:srgbClr val="C00000"/>
                </a:solidFill>
              </a:rPr>
              <a:t>BRCA1</a:t>
            </a:r>
            <a:r>
              <a:rPr lang="ar" sz="2000">
                <a:solidFill>
                  <a:srgbClr val="C00000"/>
                </a:solidFill>
              </a:rPr>
              <a:t> or </a:t>
            </a:r>
            <a:r>
              <a:rPr lang="ar" sz="2000" i="1">
                <a:solidFill>
                  <a:srgbClr val="C00000"/>
                </a:solidFill>
              </a:rPr>
              <a:t>BRCA2</a:t>
            </a:r>
            <a:r>
              <a:rPr lang="ar" sz="2000">
                <a:solidFill>
                  <a:srgbClr val="C00000"/>
                </a:solidFill>
              </a:rPr>
              <a:t> gene mutation </a:t>
            </a:r>
            <a:r>
              <a:rPr lang="ar" sz="2000"/>
              <a:t>→ based on having  genetic testing.</a:t>
            </a:r>
            <a:endParaRPr sz="2000"/>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•Have a first-degree relative with a </a:t>
            </a:r>
            <a:r>
              <a:rPr lang="ar" sz="2000" i="1">
                <a:solidFill>
                  <a:srgbClr val="C00000"/>
                </a:solidFill>
              </a:rPr>
              <a:t>BRCA1</a:t>
            </a:r>
            <a:r>
              <a:rPr lang="ar" sz="2000">
                <a:solidFill>
                  <a:srgbClr val="C00000"/>
                </a:solidFill>
              </a:rPr>
              <a:t> or </a:t>
            </a:r>
            <a:r>
              <a:rPr lang="ar" sz="2000" i="1">
                <a:solidFill>
                  <a:srgbClr val="C00000"/>
                </a:solidFill>
              </a:rPr>
              <a:t>BRCA2</a:t>
            </a:r>
            <a:r>
              <a:rPr lang="ar" sz="2000">
                <a:solidFill>
                  <a:srgbClr val="C00000"/>
                </a:solidFill>
              </a:rPr>
              <a:t> gene mutation</a:t>
            </a:r>
            <a:r>
              <a:rPr lang="ar" sz="2000"/>
              <a:t>→   have not had genetic testing themselves</a:t>
            </a:r>
            <a:endParaRPr sz="2000"/>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•Ionizing radiation Exposure increase risk</a:t>
            </a:r>
            <a:endParaRPr sz="2000">
              <a:solidFill>
                <a:srgbClr val="C00000"/>
              </a:solidFill>
            </a:endParaRPr>
          </a:p>
          <a:p>
            <a:pPr marL="0" lvl="0" indent="0">
              <a:spcBef>
                <a:spcPts val="500"/>
              </a:spcBef>
              <a:spcAft>
                <a:spcPts val="0"/>
              </a:spcAft>
              <a:buNone/>
            </a:pPr>
            <a:endParaRPr sz="2000"/>
          </a:p>
        </p:txBody>
      </p:sp>
      <p:pic>
        <p:nvPicPr>
          <p:cNvPr id="538" name="Shape 538"/>
          <p:cNvPicPr preferRelativeResize="0"/>
          <p:nvPr/>
        </p:nvPicPr>
        <p:blipFill>
          <a:blip r:embed="rId3">
            <a:alphaModFix/>
          </a:blip>
          <a:stretch>
            <a:fillRect/>
          </a:stretch>
        </p:blipFill>
        <p:spPr>
          <a:xfrm>
            <a:off x="5778950" y="3201225"/>
            <a:ext cx="3028225" cy="1779375"/>
          </a:xfrm>
          <a:prstGeom prst="rect">
            <a:avLst/>
          </a:prstGeom>
          <a:noFill/>
          <a:ln>
            <a:noFill/>
          </a:ln>
        </p:spPr>
      </p:pic>
      <p:sp>
        <p:nvSpPr>
          <p:cNvPr id="539" name="Shape 539"/>
          <p:cNvSpPr txBox="1"/>
          <p:nvPr/>
        </p:nvSpPr>
        <p:spPr>
          <a:xfrm>
            <a:off x="4556025" y="23975"/>
            <a:ext cx="6906000" cy="80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a:spcBef>
                <a:spcPts val="0"/>
              </a:spcBef>
              <a:spcAft>
                <a:spcPts val="0"/>
              </a:spcAft>
              <a:buNone/>
            </a:pPr>
            <a:r>
              <a:rPr lang="ar"/>
              <a:t>Screening test </a:t>
            </a:r>
            <a:endParaRPr/>
          </a:p>
        </p:txBody>
      </p:sp>
      <p:sp>
        <p:nvSpPr>
          <p:cNvPr id="545" name="Shape 545"/>
          <p:cNvSpPr txBox="1">
            <a:spLocks noGrp="1"/>
          </p:cNvSpPr>
          <p:nvPr>
            <p:ph type="body" idx="1"/>
          </p:nvPr>
        </p:nvSpPr>
        <p:spPr>
          <a:xfrm>
            <a:off x="818850" y="1091050"/>
            <a:ext cx="7633800" cy="35130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endParaRPr sz="2000"/>
          </a:p>
          <a:p>
            <a:pPr marL="0" lvl="0" indent="0" rtl="0">
              <a:lnSpc>
                <a:spcPct val="90000"/>
              </a:lnSpc>
              <a:spcBef>
                <a:spcPts val="1000"/>
              </a:spcBef>
              <a:spcAft>
                <a:spcPts val="0"/>
              </a:spcAft>
              <a:buClr>
                <a:schemeClr val="dk1"/>
              </a:buClr>
              <a:buSzPts val="1100"/>
              <a:buFont typeface="Arial"/>
              <a:buNone/>
            </a:pPr>
            <a:r>
              <a:rPr lang="ar" sz="2600">
                <a:solidFill>
                  <a:srgbClr val="C00000"/>
                </a:solidFill>
              </a:rPr>
              <a:t>Women &gt;50y :</a:t>
            </a:r>
            <a:endParaRPr sz="2600">
              <a:solidFill>
                <a:srgbClr val="C00000"/>
              </a:solidFill>
            </a:endParaRPr>
          </a:p>
          <a:p>
            <a:pPr marL="457200" lvl="0" indent="-355600" rtl="0">
              <a:lnSpc>
                <a:spcPct val="90000"/>
              </a:lnSpc>
              <a:spcBef>
                <a:spcPts val="1000"/>
              </a:spcBef>
              <a:spcAft>
                <a:spcPts val="0"/>
              </a:spcAft>
              <a:buClr>
                <a:srgbClr val="595959"/>
              </a:buClr>
              <a:buSzPts val="2000"/>
              <a:buChar char="●"/>
            </a:pPr>
            <a:r>
              <a:rPr lang="ar" sz="2000" i="1"/>
              <a:t> </a:t>
            </a:r>
            <a:r>
              <a:rPr lang="ar" sz="2000"/>
              <a:t>Two-view mammographic screening is currently available to women </a:t>
            </a:r>
            <a:r>
              <a:rPr lang="ar" sz="2000">
                <a:solidFill>
                  <a:srgbClr val="C00000"/>
                </a:solidFill>
              </a:rPr>
              <a:t>aged 50–70y every 3y.</a:t>
            </a:r>
            <a:r>
              <a:rPr lang="ar" sz="2000"/>
              <a:t> </a:t>
            </a:r>
            <a:endParaRPr sz="2000"/>
          </a:p>
          <a:p>
            <a:pPr marL="457200" lvl="0" indent="-355600" rtl="0">
              <a:lnSpc>
                <a:spcPct val="90000"/>
              </a:lnSpc>
              <a:spcBef>
                <a:spcPts val="0"/>
              </a:spcBef>
              <a:spcAft>
                <a:spcPts val="0"/>
              </a:spcAft>
              <a:buClr>
                <a:srgbClr val="595959"/>
              </a:buClr>
              <a:buSzPts val="2000"/>
              <a:buChar char="●"/>
            </a:pPr>
            <a:r>
              <a:rPr lang="ar" sz="2000"/>
              <a:t>Screening detects </a:t>
            </a:r>
            <a:r>
              <a:rPr lang="ar" sz="2000">
                <a:solidFill>
                  <a:srgbClr val="C00000"/>
                </a:solidFill>
              </a:rPr>
              <a:t>85% of cancers in women aged &gt;50y</a:t>
            </a:r>
            <a:endParaRPr sz="2000">
              <a:solidFill>
                <a:srgbClr val="C00000"/>
              </a:solidFill>
            </a:endParaRPr>
          </a:p>
          <a:p>
            <a:pPr marL="457200" lvl="0" indent="-355600" rtl="0">
              <a:lnSpc>
                <a:spcPct val="90000"/>
              </a:lnSpc>
              <a:spcBef>
                <a:spcPts val="0"/>
              </a:spcBef>
              <a:spcAft>
                <a:spcPts val="0"/>
              </a:spcAft>
              <a:buClr>
                <a:srgbClr val="595959"/>
              </a:buClr>
              <a:buSzPts val="2000"/>
              <a:buChar char="●"/>
            </a:pPr>
            <a:r>
              <a:rPr lang="ar" sz="2000">
                <a:solidFill>
                  <a:srgbClr val="C00000"/>
                </a:solidFill>
              </a:rPr>
              <a:t>70–80% </a:t>
            </a:r>
            <a:r>
              <a:rPr lang="ar" sz="2000"/>
              <a:t>screening-detected cancers have</a:t>
            </a:r>
            <a:r>
              <a:rPr lang="ar" sz="2000">
                <a:solidFill>
                  <a:srgbClr val="C00000"/>
                </a:solidFill>
              </a:rPr>
              <a:t> good prognosis.</a:t>
            </a:r>
            <a:endParaRPr sz="2000">
              <a:solidFill>
                <a:srgbClr val="C00000"/>
              </a:solidFill>
            </a:endParaRPr>
          </a:p>
          <a:p>
            <a:pPr marL="0" lvl="0" indent="0">
              <a:spcBef>
                <a:spcPts val="500"/>
              </a:spcBef>
              <a:spcAft>
                <a:spcPts val="0"/>
              </a:spcAft>
              <a:buNone/>
            </a:pPr>
            <a:endParaRPr sz="2000"/>
          </a:p>
        </p:txBody>
      </p:sp>
      <p:pic>
        <p:nvPicPr>
          <p:cNvPr id="546" name="Shape 546"/>
          <p:cNvPicPr preferRelativeResize="0"/>
          <p:nvPr/>
        </p:nvPicPr>
        <p:blipFill>
          <a:blip r:embed="rId3">
            <a:alphaModFix/>
          </a:blip>
          <a:stretch>
            <a:fillRect/>
          </a:stretch>
        </p:blipFill>
        <p:spPr>
          <a:xfrm rot="-1520922">
            <a:off x="7444804" y="304801"/>
            <a:ext cx="1116742" cy="17615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39000" y="311725"/>
            <a:ext cx="8676900" cy="49995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600">
                <a:solidFill>
                  <a:srgbClr val="C00000"/>
                </a:solidFill>
              </a:rPr>
              <a:t>High-risk women &lt;50y :</a:t>
            </a:r>
            <a:endParaRPr sz="26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404040"/>
                </a:solidFill>
              </a:rPr>
              <a:t>•Women with </a:t>
            </a:r>
            <a:r>
              <a:rPr lang="ar" sz="2000">
                <a:solidFill>
                  <a:schemeClr val="accent2"/>
                </a:solidFill>
              </a:rPr>
              <a:t>family history</a:t>
            </a:r>
            <a:r>
              <a:rPr lang="ar" sz="2000">
                <a:solidFill>
                  <a:srgbClr val="404040"/>
                </a:solidFill>
              </a:rPr>
              <a:t> of breast cancer may be at </a:t>
            </a:r>
            <a:r>
              <a:rPr lang="ar" sz="2000">
                <a:solidFill>
                  <a:srgbClr val="C00000"/>
                </a:solidFill>
              </a:rPr>
              <a:t>increase</a:t>
            </a:r>
            <a:r>
              <a:rPr lang="ar" sz="2000">
                <a:solidFill>
                  <a:srgbClr val="404040"/>
                </a:solidFill>
              </a:rPr>
              <a:t> risk of breast cancer and may benefit from </a:t>
            </a:r>
            <a:r>
              <a:rPr lang="ar" sz="2000">
                <a:solidFill>
                  <a:srgbClr val="C00000"/>
                </a:solidFill>
              </a:rPr>
              <a:t>earlier screening</a:t>
            </a:r>
            <a:r>
              <a:rPr lang="ar" sz="2000">
                <a:solidFill>
                  <a:srgbClr val="404040"/>
                </a:solidFill>
              </a:rPr>
              <a:t> and/or</a:t>
            </a:r>
            <a:r>
              <a:rPr lang="ar" sz="2000">
                <a:solidFill>
                  <a:srgbClr val="C00000"/>
                </a:solidFill>
              </a:rPr>
              <a:t> genetic screening</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404040"/>
                </a:solidFill>
              </a:rPr>
              <a:t>•All high-risk women </a:t>
            </a:r>
            <a:r>
              <a:rPr lang="ar" sz="2000">
                <a:solidFill>
                  <a:srgbClr val="C00000"/>
                </a:solidFill>
              </a:rPr>
              <a:t>aged 40–49y</a:t>
            </a:r>
            <a:r>
              <a:rPr lang="ar" sz="2000">
                <a:solidFill>
                  <a:srgbClr val="404040"/>
                </a:solidFill>
              </a:rPr>
              <a:t> should be offered </a:t>
            </a:r>
            <a:r>
              <a:rPr lang="ar" sz="2000">
                <a:solidFill>
                  <a:srgbClr val="C00000"/>
                </a:solidFill>
              </a:rPr>
              <a:t>annual</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two-view mammography</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404040"/>
                </a:solidFill>
              </a:rPr>
              <a:t>•Women known to have </a:t>
            </a:r>
            <a:r>
              <a:rPr lang="ar" sz="2000">
                <a:solidFill>
                  <a:schemeClr val="accent2"/>
                </a:solidFill>
              </a:rPr>
              <a:t>a genetic mutation</a:t>
            </a:r>
            <a:r>
              <a:rPr lang="ar" sz="2000">
                <a:solidFill>
                  <a:srgbClr val="404040"/>
                </a:solidFill>
              </a:rPr>
              <a:t> should be offered </a:t>
            </a:r>
            <a:r>
              <a:rPr lang="ar" sz="2000">
                <a:solidFill>
                  <a:srgbClr val="C00000"/>
                </a:solidFill>
              </a:rPr>
              <a:t>annual</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MRI</a:t>
            </a:r>
            <a:r>
              <a:rPr lang="ar" sz="2000">
                <a:solidFill>
                  <a:srgbClr val="404040"/>
                </a:solidFill>
              </a:rPr>
              <a:t> surveillance from </a:t>
            </a:r>
            <a:r>
              <a:rPr lang="ar" sz="2000">
                <a:solidFill>
                  <a:srgbClr val="C00000"/>
                </a:solidFill>
              </a:rPr>
              <a:t>20y</a:t>
            </a:r>
            <a:r>
              <a:rPr lang="ar" sz="2000">
                <a:solidFill>
                  <a:srgbClr val="404040"/>
                </a:solidFill>
              </a:rPr>
              <a:t> if </a:t>
            </a:r>
            <a:r>
              <a:rPr lang="ar" sz="2000">
                <a:solidFill>
                  <a:schemeClr val="accent2"/>
                </a:solidFill>
              </a:rPr>
              <a:t>TP53 mutation</a:t>
            </a:r>
            <a:r>
              <a:rPr lang="ar" sz="2000">
                <a:solidFill>
                  <a:srgbClr val="404040"/>
                </a:solidFill>
              </a:rPr>
              <a:t>, and from</a:t>
            </a:r>
            <a:r>
              <a:rPr lang="ar" sz="2000">
                <a:solidFill>
                  <a:srgbClr val="C00000"/>
                </a:solidFill>
              </a:rPr>
              <a:t> 30y</a:t>
            </a:r>
            <a:r>
              <a:rPr lang="ar" sz="2000">
                <a:solidFill>
                  <a:srgbClr val="404040"/>
                </a:solidFill>
              </a:rPr>
              <a:t> if </a:t>
            </a:r>
            <a:r>
              <a:rPr lang="ar" sz="2000">
                <a:solidFill>
                  <a:schemeClr val="accent2"/>
                </a:solidFill>
              </a:rPr>
              <a:t>BRCA1/2</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chemeClr val="accent2"/>
                </a:solidFill>
              </a:rPr>
              <a:t>mutation</a:t>
            </a:r>
            <a:endParaRPr sz="2000">
              <a:solidFill>
                <a:schemeClr val="accent2"/>
              </a:solidFill>
            </a:endParaRPr>
          </a:p>
          <a:p>
            <a:pPr marL="0" lvl="0" indent="0" rtl="0">
              <a:lnSpc>
                <a:spcPct val="90000"/>
              </a:lnSpc>
              <a:spcBef>
                <a:spcPts val="1000"/>
              </a:spcBef>
              <a:spcAft>
                <a:spcPts val="0"/>
              </a:spcAft>
              <a:buNone/>
            </a:pPr>
            <a:endParaRPr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755109" y="515551"/>
            <a:ext cx="7633800" cy="26952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solidFill>
                  <a:srgbClr val="C00000"/>
                </a:solidFill>
              </a:rPr>
              <a:t>MRI surveillance should also be offered to women aged:</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solidFill>
                  <a:schemeClr val="accent2"/>
                </a:solidFill>
              </a:rPr>
              <a:t> 1) 30–39y with 10y risk &gt;8%</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chemeClr val="accent2"/>
                </a:solidFill>
              </a:rPr>
              <a:t> 2) 40 –49y with 10y risk &gt;20%</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chemeClr val="accent2"/>
                </a:solidFill>
              </a:rPr>
              <a:t>3) 40–49y with a dense breast pattern on mammography</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endParaRPr sz="2000"/>
          </a:p>
          <a:p>
            <a:pPr marL="0" lvl="0" indent="0">
              <a:spcBef>
                <a:spcPts val="500"/>
              </a:spcBef>
              <a:spcAft>
                <a:spcPts val="0"/>
              </a:spcAft>
              <a:buClr>
                <a:schemeClr val="dk1"/>
              </a:buClr>
              <a:buSzPts val="1100"/>
              <a:buFont typeface="Arial"/>
              <a:buNone/>
            </a:pPr>
            <a:endParaRPr sz="2000"/>
          </a:p>
          <a:p>
            <a:pPr marL="0" lvl="0" indent="0">
              <a:spcBef>
                <a:spcPts val="500"/>
              </a:spcBef>
              <a:spcAft>
                <a:spcPts val="0"/>
              </a:spcAft>
              <a:buNone/>
            </a:pPr>
            <a:endParaRPr sz="2000"/>
          </a:p>
        </p:txBody>
      </p:sp>
      <p:pic>
        <p:nvPicPr>
          <p:cNvPr id="557" name="Shape 557"/>
          <p:cNvPicPr preferRelativeResize="0"/>
          <p:nvPr/>
        </p:nvPicPr>
        <p:blipFill>
          <a:blip r:embed="rId3">
            <a:alphaModFix/>
          </a:blip>
          <a:stretch>
            <a:fillRect/>
          </a:stretch>
        </p:blipFill>
        <p:spPr>
          <a:xfrm>
            <a:off x="1918325" y="2397875"/>
            <a:ext cx="4580000" cy="23176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821459" y="-11"/>
            <a:ext cx="7633800" cy="1119000"/>
          </a:xfrm>
          <a:prstGeom prst="rect">
            <a:avLst/>
          </a:prstGeom>
        </p:spPr>
        <p:txBody>
          <a:bodyPr spcFirstLastPara="1" wrap="square" lIns="68575" tIns="68575" rIns="68575" bIns="68575" anchor="t" anchorCtr="0">
            <a:noAutofit/>
          </a:bodyPr>
          <a:lstStyle/>
          <a:p>
            <a:pPr marL="0" lvl="0" indent="0" algn="ctr">
              <a:spcBef>
                <a:spcPts val="0"/>
              </a:spcBef>
              <a:spcAft>
                <a:spcPts val="0"/>
              </a:spcAft>
              <a:buNone/>
            </a:pPr>
            <a:r>
              <a:rPr lang="ar"/>
              <a:t>Summary </a:t>
            </a:r>
            <a:endParaRPr/>
          </a:p>
        </p:txBody>
      </p:sp>
      <p:graphicFrame>
        <p:nvGraphicFramePr>
          <p:cNvPr id="563" name="Shape 563"/>
          <p:cNvGraphicFramePr/>
          <p:nvPr/>
        </p:nvGraphicFramePr>
        <p:xfrm>
          <a:off x="893425" y="603263"/>
          <a:ext cx="3000000" cy="3000000"/>
        </p:xfrm>
        <a:graphic>
          <a:graphicData uri="http://schemas.openxmlformats.org/drawingml/2006/table">
            <a:tbl>
              <a:tblPr>
                <a:noFill/>
                <a:tableStyleId>{0355CBE8-05DC-4C08-9D5E-9445972B4777}</a:tableStyleId>
              </a:tblPr>
              <a:tblGrid>
                <a:gridCol w="1929625"/>
                <a:gridCol w="1929625"/>
                <a:gridCol w="1929625"/>
                <a:gridCol w="1929625"/>
              </a:tblGrid>
              <a:tr h="454950">
                <a:tc>
                  <a:txBody>
                    <a:bodyPr/>
                    <a:lstStyle/>
                    <a:p>
                      <a:pPr marL="0" lvl="0" indent="0" algn="ctr" rtl="0">
                        <a:lnSpc>
                          <a:spcPct val="115000"/>
                        </a:lnSpc>
                        <a:spcBef>
                          <a:spcPts val="0"/>
                        </a:spcBef>
                        <a:spcAft>
                          <a:spcPts val="0"/>
                        </a:spcAft>
                        <a:buClr>
                          <a:schemeClr val="dk1"/>
                        </a:buClr>
                        <a:buSzPts val="1100"/>
                        <a:buFont typeface="Arial"/>
                        <a:buNone/>
                      </a:pPr>
                      <a:r>
                        <a:rPr lang="ar" sz="2000" b="1">
                          <a:solidFill>
                            <a:srgbClr val="FFFFFF"/>
                          </a:solidFill>
                          <a:latin typeface="Calibri"/>
                          <a:ea typeface="Calibri"/>
                          <a:cs typeface="Calibri"/>
                          <a:sym typeface="Calibri"/>
                        </a:rPr>
                        <a:t>Cancer Type</a:t>
                      </a:r>
                      <a:endParaRPr sz="2000" b="1">
                        <a:solidFill>
                          <a:srgbClr val="FFFFFF"/>
                        </a:solidFill>
                        <a:latin typeface="Calibri"/>
                        <a:ea typeface="Calibri"/>
                        <a:cs typeface="Calibri"/>
                        <a:sym typeface="Calibri"/>
                      </a:endParaRPr>
                    </a:p>
                    <a:p>
                      <a:pPr marL="0" lvl="0" indent="0" algn="ctr">
                        <a:spcBef>
                          <a:spcPts val="0"/>
                        </a:spcBef>
                        <a:spcAft>
                          <a:spcPts val="0"/>
                        </a:spcAft>
                        <a:buNone/>
                      </a:pPr>
                      <a:endParaRPr sz="2000" b="1"/>
                    </a:p>
                  </a:txBody>
                  <a:tcPr marL="91425" marR="91425" marT="91425" marB="91425">
                    <a:lnB w="9525" cap="flat" cmpd="sng">
                      <a:solidFill>
                        <a:srgbClr val="B7B7B7"/>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r>
                        <a:rPr lang="ar" sz="2000" b="1">
                          <a:solidFill>
                            <a:srgbClr val="FFFFFF"/>
                          </a:solidFill>
                          <a:latin typeface="Calibri"/>
                          <a:ea typeface="Calibri"/>
                          <a:cs typeface="Calibri"/>
                          <a:sym typeface="Calibri"/>
                        </a:rPr>
                        <a:t>Screening test</a:t>
                      </a:r>
                      <a:endParaRPr sz="2000" b="1">
                        <a:solidFill>
                          <a:srgbClr val="FFFFFF"/>
                        </a:solidFill>
                        <a:latin typeface="Calibri"/>
                        <a:ea typeface="Calibri"/>
                        <a:cs typeface="Calibri"/>
                        <a:sym typeface="Calibri"/>
                      </a:endParaRPr>
                    </a:p>
                  </a:txBody>
                  <a:tcPr marL="91425" marR="91425" marT="91425" marB="91425">
                    <a:solidFill>
                      <a:srgbClr val="F6B26B"/>
                    </a:solidFill>
                  </a:tcPr>
                </a:tc>
                <a:tc>
                  <a:txBody>
                    <a:bodyPr/>
                    <a:lstStyle/>
                    <a:p>
                      <a:pPr marL="0" lvl="0" indent="0" algn="ctr" rtl="0">
                        <a:lnSpc>
                          <a:spcPct val="115000"/>
                        </a:lnSpc>
                        <a:spcBef>
                          <a:spcPts val="0"/>
                        </a:spcBef>
                        <a:spcAft>
                          <a:spcPts val="0"/>
                        </a:spcAft>
                        <a:buNone/>
                      </a:pPr>
                      <a:r>
                        <a:rPr lang="ar" sz="2000" b="1">
                          <a:solidFill>
                            <a:srgbClr val="FFFFFF"/>
                          </a:solidFill>
                          <a:latin typeface="Calibri"/>
                          <a:ea typeface="Calibri"/>
                          <a:cs typeface="Calibri"/>
                          <a:sym typeface="Calibri"/>
                        </a:rPr>
                        <a:t>When</a:t>
                      </a:r>
                      <a:endParaRPr sz="2000" b="1">
                        <a:solidFill>
                          <a:srgbClr val="FFFFFF"/>
                        </a:solidFill>
                        <a:latin typeface="Calibri"/>
                        <a:ea typeface="Calibri"/>
                        <a:cs typeface="Calibri"/>
                        <a:sym typeface="Calibri"/>
                      </a:endParaRPr>
                    </a:p>
                  </a:txBody>
                  <a:tcPr marL="91425" marR="91425" marT="91425" marB="91425">
                    <a:solidFill>
                      <a:srgbClr val="F6B26B"/>
                    </a:solidFill>
                  </a:tcPr>
                </a:tc>
                <a:tc>
                  <a:txBody>
                    <a:bodyPr/>
                    <a:lstStyle/>
                    <a:p>
                      <a:pPr marL="0" lvl="0" indent="0" algn="ctr" rtl="0">
                        <a:lnSpc>
                          <a:spcPct val="115000"/>
                        </a:lnSpc>
                        <a:spcBef>
                          <a:spcPts val="0"/>
                        </a:spcBef>
                        <a:spcAft>
                          <a:spcPts val="0"/>
                        </a:spcAft>
                        <a:buNone/>
                      </a:pPr>
                      <a:r>
                        <a:rPr lang="ar" sz="2000" b="1">
                          <a:solidFill>
                            <a:srgbClr val="FFFFFF"/>
                          </a:solidFill>
                          <a:latin typeface="Calibri"/>
                          <a:ea typeface="Calibri"/>
                          <a:cs typeface="Calibri"/>
                          <a:sym typeface="Calibri"/>
                        </a:rPr>
                        <a:t>Who</a:t>
                      </a:r>
                      <a:endParaRPr sz="2000" b="1">
                        <a:solidFill>
                          <a:srgbClr val="FFFFFF"/>
                        </a:solidFill>
                        <a:latin typeface="Calibri"/>
                        <a:ea typeface="Calibri"/>
                        <a:cs typeface="Calibri"/>
                        <a:sym typeface="Calibri"/>
                      </a:endParaRPr>
                    </a:p>
                  </a:txBody>
                  <a:tcPr marL="91425" marR="91425" marT="91425" marB="91425">
                    <a:solidFill>
                      <a:srgbClr val="F6B26B"/>
                    </a:solidFill>
                  </a:tcPr>
                </a:tc>
              </a:tr>
              <a:tr h="855250">
                <a:tc rowSpan="5">
                  <a:txBody>
                    <a:bodyPr/>
                    <a:lstStyle/>
                    <a:p>
                      <a:pPr marL="0" lvl="0" indent="0" rtl="0">
                        <a:lnSpc>
                          <a:spcPct val="115000"/>
                        </a:lnSpc>
                        <a:spcBef>
                          <a:spcPts val="0"/>
                        </a:spcBef>
                        <a:spcAft>
                          <a:spcPts val="0"/>
                        </a:spcAft>
                        <a:buNone/>
                      </a:pPr>
                      <a:r>
                        <a:rPr lang="ar" sz="3000" b="1">
                          <a:solidFill>
                            <a:srgbClr val="C00000"/>
                          </a:solidFill>
                          <a:latin typeface="Calibri"/>
                          <a:ea typeface="Calibri"/>
                          <a:cs typeface="Calibri"/>
                          <a:sym typeface="Calibri"/>
                        </a:rPr>
                        <a:t>Breast</a:t>
                      </a:r>
                      <a:endParaRPr sz="3000" b="1">
                        <a:solidFill>
                          <a:srgbClr val="C00000"/>
                        </a:solidFill>
                        <a:latin typeface="Calibri"/>
                        <a:ea typeface="Calibri"/>
                        <a:cs typeface="Calibri"/>
                        <a:sym typeface="Calibri"/>
                      </a:endParaRPr>
                    </a:p>
                    <a:p>
                      <a:pPr marL="0" lvl="0" indent="0" rtl="0">
                        <a:spcBef>
                          <a:spcPts val="0"/>
                        </a:spcBef>
                        <a:spcAft>
                          <a:spcPts val="0"/>
                        </a:spcAft>
                        <a:buNone/>
                      </a:pPr>
                      <a:endParaRPr b="1"/>
                    </a:p>
                  </a:txBody>
                  <a:tcPr marL="91425" marR="91425" marT="91425" marB="91425">
                    <a:lnL w="9525" cap="flat" cmpd="sng">
                      <a:solidFill>
                        <a:srgbClr val="B7B7B7"/>
                      </a:solidFill>
                      <a:prstDash val="solid"/>
                      <a:round/>
                      <a:headEnd type="none" w="sm" len="sm"/>
                      <a:tailEnd type="none" w="sm" len="sm"/>
                    </a:lnL>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rowSpan="2">
                  <a:txBody>
                    <a:bodyPr/>
                    <a:lstStyle/>
                    <a:p>
                      <a:pPr marL="0" lvl="0" indent="0" rtl="0">
                        <a:lnSpc>
                          <a:spcPct val="115000"/>
                        </a:lnSpc>
                        <a:spcBef>
                          <a:spcPts val="0"/>
                        </a:spcBef>
                        <a:spcAft>
                          <a:spcPts val="0"/>
                        </a:spcAft>
                        <a:buNone/>
                      </a:pPr>
                      <a:r>
                        <a:rPr lang="ar" sz="1600" b="1">
                          <a:latin typeface="Calibri"/>
                          <a:ea typeface="Calibri"/>
                          <a:cs typeface="Calibri"/>
                          <a:sym typeface="Calibri"/>
                        </a:rPr>
                        <a:t>Mammography</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Yearly</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high-risk women aged 40–49 years old</a:t>
                      </a:r>
                      <a:endParaRPr sz="1600" b="1">
                        <a:latin typeface="Calibri"/>
                        <a:ea typeface="Calibri"/>
                        <a:cs typeface="Calibri"/>
                        <a:sym typeface="Calibri"/>
                      </a:endParaRPr>
                    </a:p>
                  </a:txBody>
                  <a:tcPr marL="91425" marR="91425" marT="91425" marB="91425"/>
                </a:tc>
              </a:tr>
              <a:tr h="616475">
                <a:tc vMerge="1">
                  <a:txBody>
                    <a:bodyPr/>
                    <a:lstStyle/>
                    <a:p>
                      <a:endParaRPr lang="en-US"/>
                    </a:p>
                  </a:txBody>
                  <a:tcPr/>
                </a:tc>
                <a:tc vMerge="1">
                  <a:txBody>
                    <a:bodyPr/>
                    <a:lstStyle/>
                    <a:p>
                      <a:endParaRPr lang="en-US"/>
                    </a:p>
                  </a:txBody>
                  <a:tcPr/>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Every 3 years</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i="1">
                          <a:latin typeface="Calibri"/>
                          <a:ea typeface="Calibri"/>
                          <a:cs typeface="Calibri"/>
                          <a:sym typeface="Calibri"/>
                        </a:rPr>
                        <a:t>Women 50 </a:t>
                      </a:r>
                      <a:r>
                        <a:rPr lang="ar" sz="1600" b="1">
                          <a:latin typeface="Calibri"/>
                          <a:ea typeface="Calibri"/>
                          <a:cs typeface="Calibri"/>
                          <a:sym typeface="Calibri"/>
                        </a:rPr>
                        <a:t>years old and above</a:t>
                      </a:r>
                      <a:endParaRPr sz="1600" b="1">
                        <a:latin typeface="Calibri"/>
                        <a:ea typeface="Calibri"/>
                        <a:cs typeface="Calibri"/>
                        <a:sym typeface="Calibri"/>
                      </a:endParaRPr>
                    </a:p>
                  </a:txBody>
                  <a:tcPr marL="91425" marR="91425" marT="91425" marB="91425"/>
                </a:tc>
              </a:tr>
              <a:tr h="616475">
                <a:tc vMerge="1">
                  <a:txBody>
                    <a:bodyPr/>
                    <a:lstStyle/>
                    <a:p>
                      <a:endParaRPr lang="en-US"/>
                    </a:p>
                  </a:txBody>
                  <a:tcPr/>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Clinical breast examination</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Yearly</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Women 40 years old and above</a:t>
                      </a:r>
                      <a:endParaRPr sz="1600" b="1">
                        <a:latin typeface="Calibri"/>
                        <a:ea typeface="Calibri"/>
                        <a:cs typeface="Calibri"/>
                        <a:sym typeface="Calibri"/>
                      </a:endParaRPr>
                    </a:p>
                  </a:txBody>
                  <a:tcPr marL="91425" marR="91425" marT="91425" marB="91425"/>
                </a:tc>
              </a:tr>
              <a:tr h="616475">
                <a:tc vMerge="1">
                  <a:txBody>
                    <a:bodyPr/>
                    <a:lstStyle/>
                    <a:p>
                      <a:endParaRPr lang="en-US"/>
                    </a:p>
                  </a:txBody>
                  <a:tcPr/>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Breast self examination</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Monthly</a:t>
                      </a:r>
                      <a:endParaRPr sz="1600" b="1">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Women 30 years old and above</a:t>
                      </a:r>
                      <a:endParaRPr sz="1600" b="1">
                        <a:latin typeface="Calibri"/>
                        <a:ea typeface="Calibri"/>
                        <a:cs typeface="Calibri"/>
                        <a:sym typeface="Calibri"/>
                      </a:endParaRPr>
                    </a:p>
                  </a:txBody>
                  <a:tcPr marL="91425" marR="91425" marT="91425" marB="91425"/>
                </a:tc>
              </a:tr>
              <a:tr h="377675">
                <a:tc vMerge="1">
                  <a:txBody>
                    <a:bodyPr/>
                    <a:lstStyle/>
                    <a:p>
                      <a:endParaRPr lang="en-US"/>
                    </a:p>
                  </a:txBody>
                  <a:tcPr/>
                </a:tc>
                <a:tc>
                  <a:txBody>
                    <a:bodyPr/>
                    <a:lstStyle/>
                    <a:p>
                      <a:pPr marL="0" lvl="0" indent="0" rtl="0">
                        <a:lnSpc>
                          <a:spcPct val="115000"/>
                        </a:lnSpc>
                        <a:spcBef>
                          <a:spcPts val="0"/>
                        </a:spcBef>
                        <a:spcAft>
                          <a:spcPts val="0"/>
                        </a:spcAft>
                        <a:buNone/>
                      </a:pPr>
                      <a:r>
                        <a:rPr lang="ar" sz="1600" b="1">
                          <a:latin typeface="Calibri"/>
                          <a:ea typeface="Calibri"/>
                          <a:cs typeface="Calibri"/>
                          <a:sym typeface="Calibri"/>
                        </a:rPr>
                        <a:t>Breast MRI</a:t>
                      </a:r>
                      <a:endParaRPr sz="1600" b="1">
                        <a:latin typeface="Calibri"/>
                        <a:ea typeface="Calibri"/>
                        <a:cs typeface="Calibri"/>
                        <a:sym typeface="Calibri"/>
                      </a:endParaRPr>
                    </a:p>
                  </a:txBody>
                  <a:tcPr marL="91425" marR="91425" marT="91425" marB="91425"/>
                </a:tc>
                <a:tc gridSpan="2">
                  <a:txBody>
                    <a:bodyPr/>
                    <a:lstStyle/>
                    <a:p>
                      <a:pPr marL="0" lvl="0" indent="0" rtl="0">
                        <a:lnSpc>
                          <a:spcPct val="115000"/>
                        </a:lnSpc>
                        <a:spcBef>
                          <a:spcPts val="0"/>
                        </a:spcBef>
                        <a:spcAft>
                          <a:spcPts val="0"/>
                        </a:spcAft>
                        <a:buNone/>
                      </a:pPr>
                      <a:r>
                        <a:rPr lang="ar" sz="1600" b="1">
                          <a:solidFill>
                            <a:schemeClr val="dk1"/>
                          </a:solidFill>
                          <a:latin typeface="Calibri"/>
                          <a:ea typeface="Calibri"/>
                          <a:cs typeface="Calibri"/>
                          <a:sym typeface="Calibri"/>
                        </a:rPr>
                        <a:t>Women with Genetic risk</a:t>
                      </a:r>
                      <a:endParaRPr sz="1600" b="1"/>
                    </a:p>
                  </a:txBody>
                  <a:tcPr marL="91425" marR="91425" marT="91425" marB="91425">
                    <a:lnR w="9525" cap="flat" cmpd="sng">
                      <a:solidFill>
                        <a:srgbClr val="B7B7B7"/>
                      </a:solidFill>
                      <a:prstDash val="solid"/>
                      <a:round/>
                      <a:headEnd type="none" w="sm" len="sm"/>
                      <a:tailEnd type="none" w="sm" len="sm"/>
                    </a:lnR>
                    <a:lnB w="9525" cap="flat" cmpd="sng">
                      <a:solidFill>
                        <a:srgbClr val="B7B7B7"/>
                      </a:solidFill>
                      <a:prstDash val="solid"/>
                      <a:round/>
                      <a:headEnd type="none" w="sm" len="sm"/>
                      <a:tailEnd type="none" w="sm" len="sm"/>
                    </a:lnB>
                  </a:tcPr>
                </a:tc>
                <a:tc hMerge="1">
                  <a:txBody>
                    <a:bodyPr/>
                    <a:lstStyle/>
                    <a:p>
                      <a:endParaRPr lang="en-US"/>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ctrTitle"/>
          </p:nvPr>
        </p:nvSpPr>
        <p:spPr>
          <a:xfrm>
            <a:off x="808892" y="823791"/>
            <a:ext cx="7738800" cy="3296100"/>
          </a:xfrm>
          <a:prstGeom prst="rect">
            <a:avLst/>
          </a:prstGeom>
        </p:spPr>
        <p:txBody>
          <a:bodyPr spcFirstLastPara="1" wrap="square" lIns="68575" tIns="68575" rIns="68575" bIns="68575" anchor="ctr" anchorCtr="0">
            <a:noAutofit/>
          </a:bodyPr>
          <a:lstStyle/>
          <a:p>
            <a:pPr marL="0" lvl="0" indent="0" rtl="0">
              <a:lnSpc>
                <a:spcPct val="115000"/>
              </a:lnSpc>
              <a:spcBef>
                <a:spcPts val="0"/>
              </a:spcBef>
              <a:spcAft>
                <a:spcPts val="0"/>
              </a:spcAft>
              <a:buNone/>
            </a:pPr>
            <a:endParaRPr sz="60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ar" sz="6000">
                <a:solidFill>
                  <a:schemeClr val="dk1"/>
                </a:solidFill>
                <a:latin typeface="Calibri"/>
                <a:ea typeface="Calibri"/>
                <a:cs typeface="Calibri"/>
                <a:sym typeface="Calibri"/>
              </a:rPr>
              <a:t>Cervical</a:t>
            </a:r>
            <a:endParaRPr sz="60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ar" sz="6000">
                <a:solidFill>
                  <a:schemeClr val="dk1"/>
                </a:solidFill>
                <a:latin typeface="Calibri"/>
                <a:ea typeface="Calibri"/>
                <a:cs typeface="Calibri"/>
                <a:sym typeface="Calibri"/>
              </a:rPr>
              <a:t> cancer</a:t>
            </a:r>
            <a:r>
              <a:rPr lang="ar"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a:p>
            <a:pPr marL="0" lvl="0" indent="0">
              <a:spcBef>
                <a:spcPts val="0"/>
              </a:spcBef>
              <a:spcAft>
                <a:spcPts val="0"/>
              </a:spcAft>
              <a:buNone/>
            </a:pPr>
            <a:endParaRPr sz="4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755100" y="95925"/>
            <a:ext cx="7633800" cy="49158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t>•Cervical cancer is the easiest gynecologic cancer to prevent, with regular screening tests and follow-up.</a:t>
            </a:r>
            <a:endParaRPr sz="2000"/>
          </a:p>
          <a:p>
            <a:pPr marL="0" lvl="0" indent="0" rtl="0">
              <a:lnSpc>
                <a:spcPct val="90000"/>
              </a:lnSpc>
              <a:spcBef>
                <a:spcPts val="1000"/>
              </a:spcBef>
              <a:spcAft>
                <a:spcPts val="0"/>
              </a:spcAft>
              <a:buClr>
                <a:schemeClr val="dk1"/>
              </a:buClr>
              <a:buSzPts val="1100"/>
              <a:buFont typeface="Arial"/>
              <a:buNone/>
            </a:pPr>
            <a:r>
              <a:rPr lang="ar" sz="2000"/>
              <a:t>•About </a:t>
            </a:r>
            <a:r>
              <a:rPr lang="ar" sz="2000">
                <a:solidFill>
                  <a:srgbClr val="C00000"/>
                </a:solidFill>
              </a:rPr>
              <a:t>241 new cervical cancer cases</a:t>
            </a:r>
            <a:r>
              <a:rPr lang="ar" sz="2000"/>
              <a:t> are diagnosed annually in Saudi Arabia (estimations for 2012).</a:t>
            </a:r>
            <a:endParaRPr sz="2000"/>
          </a:p>
          <a:p>
            <a:pPr marL="0" lvl="0" indent="0" rtl="0">
              <a:lnSpc>
                <a:spcPct val="90000"/>
              </a:lnSpc>
              <a:spcBef>
                <a:spcPts val="1000"/>
              </a:spcBef>
              <a:spcAft>
                <a:spcPts val="0"/>
              </a:spcAft>
              <a:buClr>
                <a:schemeClr val="dk1"/>
              </a:buClr>
              <a:buSzPts val="1100"/>
              <a:buFont typeface="Arial"/>
              <a:buNone/>
            </a:pPr>
            <a:r>
              <a:rPr lang="ar" sz="2000"/>
              <a:t>•Cervical cancer is the </a:t>
            </a:r>
            <a:r>
              <a:rPr lang="ar" sz="2000">
                <a:solidFill>
                  <a:srgbClr val="C00000"/>
                </a:solidFill>
              </a:rPr>
              <a:t>8</a:t>
            </a:r>
            <a:r>
              <a:rPr lang="ar" sz="2000" baseline="30000">
                <a:solidFill>
                  <a:srgbClr val="C00000"/>
                </a:solidFill>
              </a:rPr>
              <a:t>th</a:t>
            </a:r>
            <a:r>
              <a:rPr lang="ar" sz="2000">
                <a:solidFill>
                  <a:srgbClr val="C00000"/>
                </a:solidFill>
              </a:rPr>
              <a:t> most common female cancer</a:t>
            </a:r>
            <a:r>
              <a:rPr lang="ar" sz="2000"/>
              <a:t> in women aged 15 to 44 years in Saudi Arabia</a:t>
            </a:r>
            <a:endParaRPr sz="2000"/>
          </a:p>
          <a:p>
            <a:pPr marL="0" lvl="0" indent="0" rtl="0">
              <a:lnSpc>
                <a:spcPct val="90000"/>
              </a:lnSpc>
              <a:spcBef>
                <a:spcPts val="1000"/>
              </a:spcBef>
              <a:spcAft>
                <a:spcPts val="0"/>
              </a:spcAft>
              <a:buClr>
                <a:schemeClr val="dk1"/>
              </a:buClr>
              <a:buSzPts val="1100"/>
              <a:buFont typeface="Arial"/>
              <a:buNone/>
            </a:pPr>
            <a:r>
              <a:rPr lang="ar" sz="2000"/>
              <a:t>•</a:t>
            </a:r>
            <a:r>
              <a:rPr lang="ar" sz="2000">
                <a:solidFill>
                  <a:srgbClr val="C00000"/>
                </a:solidFill>
              </a:rPr>
              <a:t>HPV types 16 and 18 </a:t>
            </a:r>
            <a:r>
              <a:rPr lang="ar" sz="2000"/>
              <a:t>are responsible for about </a:t>
            </a:r>
            <a:r>
              <a:rPr lang="ar" sz="2000">
                <a:solidFill>
                  <a:srgbClr val="C00000"/>
                </a:solidFill>
              </a:rPr>
              <a:t>70% o</a:t>
            </a:r>
            <a:r>
              <a:rPr lang="ar" sz="2000"/>
              <a:t>f all cervical cancer cases worldwide. </a:t>
            </a:r>
            <a:r>
              <a:rPr lang="ar" sz="2000">
                <a:solidFill>
                  <a:schemeClr val="accent2"/>
                </a:solidFill>
              </a:rPr>
              <a:t>HPV vaccines that prevent HPV 16 and 18 infections are now available</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t>•Almost exclusively occurs in women who have been</a:t>
            </a:r>
            <a:r>
              <a:rPr lang="ar" sz="2000">
                <a:solidFill>
                  <a:srgbClr val="C00000"/>
                </a:solidFill>
              </a:rPr>
              <a:t> sexually active.</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•Incidence is dropping probably due to the </a:t>
            </a:r>
            <a:r>
              <a:rPr lang="ar" sz="2000">
                <a:solidFill>
                  <a:srgbClr val="C00000"/>
                </a:solidFill>
              </a:rPr>
              <a:t>cervical cancer screening program</a:t>
            </a:r>
            <a:r>
              <a:rPr lang="ar" sz="2000"/>
              <a:t> and </a:t>
            </a:r>
            <a:r>
              <a:rPr lang="ar" sz="2000">
                <a:solidFill>
                  <a:srgbClr val="C00000"/>
                </a:solidFill>
              </a:rPr>
              <a:t>changes in sexual practices.</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endParaRPr sz="2000"/>
          </a:p>
          <a:p>
            <a:pPr marL="0" lvl="0" indent="0">
              <a:spcBef>
                <a:spcPts val="500"/>
              </a:spcBef>
              <a:spcAft>
                <a:spcPts val="0"/>
              </a:spcAft>
              <a:buNone/>
            </a:pPr>
            <a:endParaRPr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rtl="0">
              <a:spcBef>
                <a:spcPts val="0"/>
              </a:spcBef>
              <a:spcAft>
                <a:spcPts val="0"/>
              </a:spcAft>
              <a:buNone/>
            </a:pPr>
            <a:r>
              <a:rPr lang="ar"/>
              <a:t>Risk Factors</a:t>
            </a:r>
            <a:endParaRPr/>
          </a:p>
        </p:txBody>
      </p:sp>
      <p:sp>
        <p:nvSpPr>
          <p:cNvPr id="579" name="Shape 579"/>
          <p:cNvSpPr txBox="1">
            <a:spLocks noGrp="1"/>
          </p:cNvSpPr>
          <p:nvPr>
            <p:ph type="body" idx="1"/>
          </p:nvPr>
        </p:nvSpPr>
        <p:spPr>
          <a:xfrm>
            <a:off x="842850" y="287699"/>
            <a:ext cx="7633800" cy="45681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endParaRPr sz="2000" i="1">
              <a:solidFill>
                <a:schemeClr val="dk1"/>
              </a:solidFill>
            </a:endParaRPr>
          </a:p>
          <a:p>
            <a:pPr marL="0" lvl="0" indent="0" rtl="0">
              <a:lnSpc>
                <a:spcPct val="90000"/>
              </a:lnSpc>
              <a:spcBef>
                <a:spcPts val="1000"/>
              </a:spcBef>
              <a:spcAft>
                <a:spcPts val="0"/>
              </a:spcAft>
              <a:buClr>
                <a:schemeClr val="dk1"/>
              </a:buClr>
              <a:buSzPts val="1100"/>
              <a:buFont typeface="Arial"/>
              <a:buNone/>
            </a:pPr>
            <a:r>
              <a:rPr lang="ar" sz="2000"/>
              <a:t>• </a:t>
            </a:r>
            <a:r>
              <a:rPr lang="ar" sz="2000">
                <a:solidFill>
                  <a:srgbClr val="C00000"/>
                </a:solidFill>
              </a:rPr>
              <a:t>Low social class</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 </a:t>
            </a:r>
            <a:r>
              <a:rPr lang="ar" sz="2000">
                <a:solidFill>
                  <a:srgbClr val="C00000"/>
                </a:solidFill>
              </a:rPr>
              <a:t>Smoking</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 Early age of </a:t>
            </a:r>
            <a:r>
              <a:rPr lang="ar" sz="2000">
                <a:solidFill>
                  <a:srgbClr val="C00000"/>
                </a:solidFill>
              </a:rPr>
              <a:t>1st intercourse</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 Early age of </a:t>
            </a:r>
            <a:r>
              <a:rPr lang="ar" sz="2000">
                <a:solidFill>
                  <a:srgbClr val="C00000"/>
                </a:solidFill>
              </a:rPr>
              <a:t>1st pregnancy</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 </a:t>
            </a:r>
            <a:r>
              <a:rPr lang="ar" sz="2000">
                <a:solidFill>
                  <a:srgbClr val="C00000"/>
                </a:solidFill>
              </a:rPr>
              <a:t>Multiple sexual partners</a:t>
            </a:r>
            <a:endParaRPr sz="2000">
              <a:solidFill>
                <a:srgbClr val="C00000"/>
              </a:solidFill>
            </a:endParaRPr>
          </a:p>
          <a:p>
            <a:pPr marL="0" lvl="0" indent="0" rtl="0">
              <a:lnSpc>
                <a:spcPct val="90000"/>
              </a:lnSpc>
              <a:spcBef>
                <a:spcPts val="1000"/>
              </a:spcBef>
              <a:spcAft>
                <a:spcPts val="0"/>
              </a:spcAft>
              <a:buClr>
                <a:schemeClr val="dk1"/>
              </a:buClr>
              <a:buSzPts val="1100"/>
              <a:buFont typeface="Arial"/>
              <a:buNone/>
            </a:pPr>
            <a:r>
              <a:rPr lang="ar" sz="2000"/>
              <a:t>• HPV infection </a:t>
            </a:r>
            <a:r>
              <a:rPr lang="ar" sz="2000">
                <a:solidFill>
                  <a:srgbClr val="C00000"/>
                </a:solidFill>
              </a:rPr>
              <a:t>(types 16, 18, 31, and 33)</a:t>
            </a:r>
            <a:endParaRPr sz="2000">
              <a:solidFill>
                <a:srgbClr val="C00000"/>
              </a:solidFill>
            </a:endParaRPr>
          </a:p>
          <a:p>
            <a:pPr marL="0" lvl="0" indent="0" rtl="0">
              <a:lnSpc>
                <a:spcPct val="90000"/>
              </a:lnSpc>
              <a:spcBef>
                <a:spcPts val="1000"/>
              </a:spcBef>
              <a:spcAft>
                <a:spcPts val="0"/>
              </a:spcAft>
              <a:buNone/>
            </a:pPr>
            <a:r>
              <a:rPr lang="ar" sz="2000"/>
              <a:t>•</a:t>
            </a:r>
            <a:r>
              <a:rPr lang="ar" sz="2000">
                <a:solidFill>
                  <a:srgbClr val="C00000"/>
                </a:solidFill>
              </a:rPr>
              <a:t>Method of contraception</a:t>
            </a:r>
            <a:r>
              <a:rPr lang="ar" sz="2000"/>
              <a:t> (decrease with</a:t>
            </a:r>
            <a:endParaRPr sz="2000"/>
          </a:p>
          <a:p>
            <a:pPr marL="0" lvl="0" indent="0" rtl="0">
              <a:lnSpc>
                <a:spcPct val="90000"/>
              </a:lnSpc>
              <a:spcBef>
                <a:spcPts val="1000"/>
              </a:spcBef>
              <a:spcAft>
                <a:spcPts val="0"/>
              </a:spcAft>
              <a:buClr>
                <a:schemeClr val="dk1"/>
              </a:buClr>
              <a:buSzPts val="1100"/>
              <a:buFont typeface="Arial"/>
              <a:buNone/>
            </a:pPr>
            <a:r>
              <a:rPr lang="ar" sz="2000"/>
              <a:t> barrier methods, increase if &gt;5y COC use)</a:t>
            </a:r>
            <a:endParaRPr sz="2000"/>
          </a:p>
          <a:p>
            <a:pPr marL="0" lvl="0" indent="0" rtl="0">
              <a:lnSpc>
                <a:spcPct val="90000"/>
              </a:lnSpc>
              <a:spcBef>
                <a:spcPts val="1000"/>
              </a:spcBef>
              <a:spcAft>
                <a:spcPts val="0"/>
              </a:spcAft>
              <a:buClr>
                <a:schemeClr val="dk1"/>
              </a:buClr>
              <a:buSzPts val="1100"/>
              <a:buFont typeface="Arial"/>
              <a:buNone/>
            </a:pPr>
            <a:r>
              <a:rPr lang="ar" sz="2000"/>
              <a:t>•</a:t>
            </a:r>
            <a:r>
              <a:rPr lang="ar" sz="2000">
                <a:solidFill>
                  <a:srgbClr val="C00000"/>
                </a:solidFill>
              </a:rPr>
              <a:t> Immunosuppression, HIV </a:t>
            </a:r>
            <a:endParaRPr sz="2000">
              <a:solidFill>
                <a:srgbClr val="C00000"/>
              </a:solidFill>
            </a:endParaRPr>
          </a:p>
          <a:p>
            <a:pPr marL="0" lvl="0" indent="0">
              <a:spcBef>
                <a:spcPts val="500"/>
              </a:spcBef>
              <a:spcAft>
                <a:spcPts val="0"/>
              </a:spcAft>
              <a:buNone/>
            </a:pPr>
            <a:endParaRPr sz="2000"/>
          </a:p>
        </p:txBody>
      </p:sp>
      <p:pic>
        <p:nvPicPr>
          <p:cNvPr id="580" name="Shape 580"/>
          <p:cNvPicPr preferRelativeResize="0"/>
          <p:nvPr/>
        </p:nvPicPr>
        <p:blipFill>
          <a:blip r:embed="rId3">
            <a:alphaModFix amt="71000"/>
          </a:blip>
          <a:stretch>
            <a:fillRect/>
          </a:stretch>
        </p:blipFill>
        <p:spPr>
          <a:xfrm>
            <a:off x="6899975" y="444863"/>
            <a:ext cx="1782300" cy="425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938750" y="286807"/>
            <a:ext cx="7633800" cy="18474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sz="3000"/>
              <a:t>5- At which age we have to stop cervical cancer testing for women who had regular cervical cancer testing in the past 10 years with normal results</a:t>
            </a:r>
            <a:r>
              <a:rPr lang="ar" sz="2000"/>
              <a:t> </a:t>
            </a:r>
            <a:r>
              <a:rPr lang="ar" sz="3000"/>
              <a:t>? </a:t>
            </a:r>
            <a:endParaRPr sz="3000"/>
          </a:p>
        </p:txBody>
      </p:sp>
      <p:sp>
        <p:nvSpPr>
          <p:cNvPr id="177" name="Shape 177"/>
          <p:cNvSpPr txBox="1">
            <a:spLocks noGrp="1"/>
          </p:cNvSpPr>
          <p:nvPr>
            <p:ph type="body" idx="1"/>
          </p:nvPr>
        </p:nvSpPr>
        <p:spPr>
          <a:xfrm>
            <a:off x="803084" y="1954326"/>
            <a:ext cx="7633800" cy="26952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None/>
            </a:pPr>
            <a:endParaRPr sz="2000"/>
          </a:p>
          <a:p>
            <a:pPr marL="457200" lvl="0" indent="-355600" rtl="0">
              <a:spcBef>
                <a:spcPts val="500"/>
              </a:spcBef>
              <a:spcAft>
                <a:spcPts val="0"/>
              </a:spcAft>
              <a:buSzPts val="2000"/>
              <a:buAutoNum type="alphaUcPeriod"/>
            </a:pPr>
            <a:r>
              <a:rPr lang="ar" sz="2000"/>
              <a:t>50 years old </a:t>
            </a:r>
            <a:endParaRPr sz="2000"/>
          </a:p>
          <a:p>
            <a:pPr marL="457200" lvl="0" indent="-355600" rtl="0">
              <a:spcBef>
                <a:spcPts val="0"/>
              </a:spcBef>
              <a:spcAft>
                <a:spcPts val="0"/>
              </a:spcAft>
              <a:buSzPts val="2000"/>
              <a:buAutoNum type="alphaUcPeriod"/>
            </a:pPr>
            <a:r>
              <a:rPr lang="ar" sz="2000"/>
              <a:t>&gt; 65 years old </a:t>
            </a:r>
            <a:endParaRPr sz="2000"/>
          </a:p>
          <a:p>
            <a:pPr marL="457200" lvl="0" indent="-355600" rtl="0">
              <a:spcBef>
                <a:spcPts val="0"/>
              </a:spcBef>
              <a:spcAft>
                <a:spcPts val="0"/>
              </a:spcAft>
              <a:buSzPts val="2000"/>
              <a:buAutoNum type="alphaUcPeriod"/>
            </a:pPr>
            <a:r>
              <a:rPr lang="ar" sz="2000"/>
              <a:t>&lt; 21 years old </a:t>
            </a:r>
            <a:endParaRPr sz="2000"/>
          </a:p>
          <a:p>
            <a:pPr marL="457200" lvl="0" indent="-355600">
              <a:spcBef>
                <a:spcPts val="0"/>
              </a:spcBef>
              <a:spcAft>
                <a:spcPts val="0"/>
              </a:spcAft>
              <a:buSzPts val="2000"/>
              <a:buAutoNum type="alphaUcPeriod"/>
            </a:pPr>
            <a:r>
              <a:rPr lang="ar" sz="2000"/>
              <a:t>45 years old </a:t>
            </a:r>
            <a:endParaRPr sz="2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a:spcBef>
                <a:spcPts val="0"/>
              </a:spcBef>
              <a:spcAft>
                <a:spcPts val="0"/>
              </a:spcAft>
              <a:buNone/>
            </a:pPr>
            <a:r>
              <a:rPr lang="ar"/>
              <a:t>cervical cancer screening </a:t>
            </a:r>
            <a:endParaRPr/>
          </a:p>
        </p:txBody>
      </p:sp>
      <p:sp>
        <p:nvSpPr>
          <p:cNvPr id="586" name="Shape 586"/>
          <p:cNvSpPr txBox="1">
            <a:spLocks noGrp="1"/>
          </p:cNvSpPr>
          <p:nvPr>
            <p:ph type="body" idx="1"/>
          </p:nvPr>
        </p:nvSpPr>
        <p:spPr>
          <a:xfrm>
            <a:off x="938750" y="1055075"/>
            <a:ext cx="7849500" cy="40884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400">
                <a:solidFill>
                  <a:schemeClr val="accent2"/>
                </a:solidFill>
              </a:rPr>
              <a:t>The most frequent method for cervical cancer screening is :</a:t>
            </a:r>
            <a:endParaRPr sz="24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•Cytology (pap smear ) , and there are alternative methods such as HPV DNA tests and visual inspection with acetic acid (VIA).</a:t>
            </a:r>
            <a:endParaRPr sz="2000">
              <a:solidFill>
                <a:srgbClr val="C00000"/>
              </a:solidFill>
            </a:endParaRPr>
          </a:p>
          <a:p>
            <a:pPr marL="0" lvl="0" indent="0" rtl="0">
              <a:lnSpc>
                <a:spcPct val="90000"/>
              </a:lnSpc>
              <a:spcBef>
                <a:spcPts val="1000"/>
              </a:spcBef>
              <a:spcAft>
                <a:spcPts val="0"/>
              </a:spcAft>
              <a:buNone/>
            </a:pPr>
            <a:r>
              <a:rPr lang="ar" sz="2000"/>
              <a:t> </a:t>
            </a:r>
            <a:r>
              <a:rPr lang="ar" sz="2000">
                <a:solidFill>
                  <a:srgbClr val="C00000"/>
                </a:solidFill>
              </a:rPr>
              <a:t>Pap test : </a:t>
            </a:r>
            <a:r>
              <a:rPr lang="ar" sz="2000"/>
              <a:t> is used to find cell changes or abnormal cells in the cervix. </a:t>
            </a:r>
            <a:r>
              <a:rPr lang="ar" sz="1200"/>
              <a:t>(These abnormal cells may be pre-cancer or cancer, but they may also be other things, too.) </a:t>
            </a:r>
            <a:endParaRPr sz="1200">
              <a:highlight>
                <a:srgbClr val="FFFFFF"/>
              </a:highlight>
            </a:endParaRPr>
          </a:p>
          <a:p>
            <a:pPr marL="0" lvl="0" indent="0" rtl="0">
              <a:lnSpc>
                <a:spcPct val="90000"/>
              </a:lnSpc>
              <a:spcBef>
                <a:spcPts val="1000"/>
              </a:spcBef>
              <a:spcAft>
                <a:spcPts val="0"/>
              </a:spcAft>
              <a:buNone/>
            </a:pPr>
            <a:r>
              <a:rPr lang="ar" sz="2000"/>
              <a:t>Cells are lightly scraped or brushed off the cervix. They are sent to a lab and looked at under a microscope to see if the cells are normal or if changes can be seen. The Pap test is a very good test for finding cancer cells and cells that might become cancer.</a:t>
            </a:r>
            <a:endParaRPr sz="2000"/>
          </a:p>
          <a:p>
            <a:pPr marL="0" lvl="0" indent="0" rtl="0">
              <a:lnSpc>
                <a:spcPct val="90000"/>
              </a:lnSpc>
              <a:spcBef>
                <a:spcPts val="1000"/>
              </a:spcBef>
              <a:spcAft>
                <a:spcPts val="0"/>
              </a:spcAft>
              <a:buClr>
                <a:schemeClr val="dk1"/>
              </a:buClr>
              <a:buSzPts val="1100"/>
              <a:buFont typeface="Arial"/>
              <a:buNone/>
            </a:pPr>
            <a:endParaRPr sz="2000"/>
          </a:p>
          <a:p>
            <a:pPr marL="0" lvl="0" indent="0">
              <a:spcBef>
                <a:spcPts val="500"/>
              </a:spcBef>
              <a:spcAft>
                <a:spcPts val="0"/>
              </a:spcAft>
              <a:buNone/>
            </a:pPr>
            <a:endParaRPr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938750" y="479575"/>
            <a:ext cx="7633800" cy="3930000"/>
          </a:xfrm>
          <a:prstGeom prst="rect">
            <a:avLst/>
          </a:prstGeom>
          <a:noFill/>
        </p:spPr>
        <p:txBody>
          <a:bodyPr spcFirstLastPara="1" wrap="square" lIns="68575" tIns="68575" rIns="68575" bIns="68575" anchor="t" anchorCtr="0">
            <a:noAutofit/>
          </a:bodyPr>
          <a:lstStyle/>
          <a:p>
            <a:pPr marL="0" lvl="0" indent="0" rtl="0">
              <a:lnSpc>
                <a:spcPct val="90000"/>
              </a:lnSpc>
              <a:spcBef>
                <a:spcPts val="1000"/>
              </a:spcBef>
              <a:spcAft>
                <a:spcPts val="0"/>
              </a:spcAft>
              <a:buNone/>
            </a:pPr>
            <a:r>
              <a:rPr lang="ar" sz="2000">
                <a:solidFill>
                  <a:srgbClr val="C00000"/>
                </a:solidFill>
                <a:latin typeface="Arial"/>
                <a:ea typeface="Arial"/>
                <a:cs typeface="Arial"/>
                <a:sym typeface="Arial"/>
              </a:rPr>
              <a:t>•</a:t>
            </a:r>
            <a:r>
              <a:rPr lang="ar" sz="2000" u="sng">
                <a:solidFill>
                  <a:srgbClr val="C00000"/>
                </a:solidFill>
                <a:latin typeface="Calibri"/>
                <a:ea typeface="Calibri"/>
                <a:cs typeface="Calibri"/>
                <a:sym typeface="Calibri"/>
              </a:rPr>
              <a:t>HPV testing</a:t>
            </a:r>
            <a:r>
              <a:rPr lang="ar" sz="2000" u="sng">
                <a:solidFill>
                  <a:schemeClr val="dk1"/>
                </a:solidFill>
                <a:latin typeface="Calibri"/>
                <a:ea typeface="Calibri"/>
                <a:cs typeface="Calibri"/>
                <a:sym typeface="Calibri"/>
              </a:rPr>
              <a:t> </a:t>
            </a:r>
            <a:r>
              <a:rPr lang="ar" sz="2000" u="sng">
                <a:solidFill>
                  <a:srgbClr val="C00000"/>
                </a:solidFill>
                <a:latin typeface="Calibri"/>
                <a:ea typeface="Calibri"/>
                <a:cs typeface="Calibri"/>
                <a:sym typeface="Calibri"/>
              </a:rPr>
              <a:t>:</a:t>
            </a:r>
            <a:r>
              <a:rPr lang="ar" sz="2000">
                <a:solidFill>
                  <a:schemeClr val="accent2"/>
                </a:solidFill>
                <a:latin typeface="Calibri"/>
                <a:ea typeface="Calibri"/>
                <a:cs typeface="Calibri"/>
                <a:sym typeface="Calibri"/>
              </a:rPr>
              <a:t>  checks for the virus, not cell changes.</a:t>
            </a:r>
            <a:endParaRPr sz="2000">
              <a:solidFill>
                <a:schemeClr val="accent2"/>
              </a:solidFill>
              <a:latin typeface="Calibri"/>
              <a:ea typeface="Calibri"/>
              <a:cs typeface="Calibri"/>
              <a:sym typeface="Calibri"/>
            </a:endParaRPr>
          </a:p>
          <a:p>
            <a:pPr marL="0" lvl="0" indent="0" rtl="0">
              <a:lnSpc>
                <a:spcPct val="90000"/>
              </a:lnSpc>
              <a:spcBef>
                <a:spcPts val="1000"/>
              </a:spcBef>
              <a:spcAft>
                <a:spcPts val="0"/>
              </a:spcAft>
              <a:buClr>
                <a:schemeClr val="dk1"/>
              </a:buClr>
              <a:buSzPts val="1100"/>
              <a:buFont typeface="Arial"/>
              <a:buNone/>
            </a:pPr>
            <a:r>
              <a:rPr lang="ar" sz="2000">
                <a:solidFill>
                  <a:schemeClr val="accent2"/>
                </a:solidFill>
                <a:latin typeface="Calibri"/>
                <a:ea typeface="Calibri"/>
                <a:cs typeface="Calibri"/>
                <a:sym typeface="Calibri"/>
              </a:rPr>
              <a:t>Infection with human papillomavirus (HPV) </a:t>
            </a:r>
            <a:r>
              <a:rPr lang="ar" sz="2000">
                <a:solidFill>
                  <a:srgbClr val="C00000"/>
                </a:solidFill>
                <a:latin typeface="Calibri"/>
                <a:ea typeface="Calibri"/>
                <a:cs typeface="Calibri"/>
                <a:sym typeface="Calibri"/>
              </a:rPr>
              <a:t>16, 18</a:t>
            </a:r>
            <a:r>
              <a:rPr lang="ar" sz="2000">
                <a:solidFill>
                  <a:schemeClr val="accent2"/>
                </a:solidFill>
                <a:latin typeface="Calibri"/>
                <a:ea typeface="Calibri"/>
                <a:cs typeface="Calibri"/>
                <a:sym typeface="Calibri"/>
              </a:rPr>
              <a:t>, 31, and 33 is associated with cervical cancer. </a:t>
            </a:r>
            <a:endParaRPr sz="2000">
              <a:solidFill>
                <a:schemeClr val="accent2"/>
              </a:solidFill>
              <a:latin typeface="Calibri"/>
              <a:ea typeface="Calibri"/>
              <a:cs typeface="Calibri"/>
              <a:sym typeface="Calibri"/>
            </a:endParaRPr>
          </a:p>
          <a:p>
            <a:pPr marL="457200" lvl="0" indent="-355600" rtl="0">
              <a:lnSpc>
                <a:spcPct val="90000"/>
              </a:lnSpc>
              <a:spcBef>
                <a:spcPts val="1000"/>
              </a:spcBef>
              <a:spcAft>
                <a:spcPts val="0"/>
              </a:spcAft>
              <a:buClr>
                <a:srgbClr val="595959"/>
              </a:buClr>
              <a:buSzPts val="2000"/>
              <a:buFont typeface="Calibri"/>
              <a:buChar char="●"/>
            </a:pPr>
            <a:r>
              <a:rPr lang="ar" sz="2000">
                <a:solidFill>
                  <a:srgbClr val="C00000"/>
                </a:solidFill>
                <a:latin typeface="Calibri"/>
                <a:ea typeface="Calibri"/>
                <a:cs typeface="Calibri"/>
                <a:sym typeface="Calibri"/>
              </a:rPr>
              <a:t>99.7% of cervical cancers contain HPV DNA</a:t>
            </a:r>
            <a:r>
              <a:rPr lang="ar" sz="2000">
                <a:latin typeface="Calibri"/>
                <a:ea typeface="Calibri"/>
                <a:cs typeface="Calibri"/>
                <a:sym typeface="Calibri"/>
              </a:rPr>
              <a:t> and women with HPV infection are </a:t>
            </a:r>
            <a:r>
              <a:rPr lang="ar" sz="2000">
                <a:solidFill>
                  <a:srgbClr val="C00000"/>
                </a:solidFill>
                <a:latin typeface="Calibri"/>
                <a:ea typeface="Calibri"/>
                <a:cs typeface="Calibri"/>
                <a:sym typeface="Calibri"/>
              </a:rPr>
              <a:t>70x more</a:t>
            </a:r>
            <a:r>
              <a:rPr lang="ar" sz="2000">
                <a:latin typeface="Calibri"/>
                <a:ea typeface="Calibri"/>
                <a:cs typeface="Calibri"/>
                <a:sym typeface="Calibri"/>
              </a:rPr>
              <a:t> likely to develop high-grade cervical abnormalities.</a:t>
            </a:r>
            <a:endParaRPr sz="2000">
              <a:latin typeface="Calibri"/>
              <a:ea typeface="Calibri"/>
              <a:cs typeface="Calibri"/>
              <a:sym typeface="Calibri"/>
            </a:endParaRPr>
          </a:p>
          <a:p>
            <a:pPr marL="457200" lvl="0" indent="-355600" rtl="0">
              <a:lnSpc>
                <a:spcPct val="90000"/>
              </a:lnSpc>
              <a:spcBef>
                <a:spcPts val="0"/>
              </a:spcBef>
              <a:spcAft>
                <a:spcPts val="0"/>
              </a:spcAft>
              <a:buClr>
                <a:srgbClr val="595959"/>
              </a:buClr>
              <a:buSzPts val="2000"/>
              <a:buChar char="●"/>
            </a:pPr>
            <a:r>
              <a:rPr lang="ar" sz="2000">
                <a:latin typeface="Calibri"/>
                <a:ea typeface="Calibri"/>
                <a:cs typeface="Calibri"/>
                <a:sym typeface="Calibri"/>
              </a:rPr>
              <a:t> If the test </a:t>
            </a:r>
            <a:r>
              <a:rPr lang="ar" sz="2000">
                <a:solidFill>
                  <a:srgbClr val="C00000"/>
                </a:solidFill>
                <a:latin typeface="Calibri"/>
                <a:ea typeface="Calibri"/>
                <a:cs typeface="Calibri"/>
                <a:sym typeface="Calibri"/>
              </a:rPr>
              <a:t>negative </a:t>
            </a:r>
            <a:r>
              <a:rPr lang="ar" sz="2000">
                <a:latin typeface="Calibri"/>
                <a:ea typeface="Calibri"/>
                <a:cs typeface="Calibri"/>
                <a:sym typeface="Calibri"/>
              </a:rPr>
              <a:t>→ </a:t>
            </a:r>
            <a:r>
              <a:rPr lang="ar" sz="2000">
                <a:solidFill>
                  <a:schemeClr val="accent2"/>
                </a:solidFill>
                <a:latin typeface="Calibri"/>
                <a:ea typeface="Calibri"/>
                <a:cs typeface="Calibri"/>
                <a:sym typeface="Calibri"/>
              </a:rPr>
              <a:t>returned to normal recall</a:t>
            </a:r>
            <a:endParaRPr sz="2000">
              <a:solidFill>
                <a:schemeClr val="accent2"/>
              </a:solidFill>
              <a:latin typeface="Calibri"/>
              <a:ea typeface="Calibri"/>
              <a:cs typeface="Calibri"/>
              <a:sym typeface="Calibri"/>
            </a:endParaRPr>
          </a:p>
          <a:p>
            <a:pPr marL="457200" lvl="0" indent="-355600" rtl="0">
              <a:lnSpc>
                <a:spcPct val="90000"/>
              </a:lnSpc>
              <a:spcBef>
                <a:spcPts val="0"/>
              </a:spcBef>
              <a:spcAft>
                <a:spcPts val="0"/>
              </a:spcAft>
              <a:buClr>
                <a:srgbClr val="595959"/>
              </a:buClr>
              <a:buSzPts val="2000"/>
              <a:buFont typeface="Calibri"/>
              <a:buChar char="●"/>
            </a:pPr>
            <a:r>
              <a:rPr lang="ar" sz="2000">
                <a:latin typeface="Calibri"/>
                <a:ea typeface="Calibri"/>
                <a:cs typeface="Calibri"/>
                <a:sym typeface="Calibri"/>
              </a:rPr>
              <a:t>If the test </a:t>
            </a:r>
            <a:r>
              <a:rPr lang="ar" sz="2000">
                <a:solidFill>
                  <a:srgbClr val="C00000"/>
                </a:solidFill>
                <a:latin typeface="Calibri"/>
                <a:ea typeface="Calibri"/>
                <a:cs typeface="Calibri"/>
                <a:sym typeface="Calibri"/>
              </a:rPr>
              <a:t>positive</a:t>
            </a:r>
            <a:r>
              <a:rPr lang="ar" sz="2000">
                <a:latin typeface="Calibri"/>
                <a:ea typeface="Calibri"/>
                <a:cs typeface="Calibri"/>
                <a:sym typeface="Calibri"/>
              </a:rPr>
              <a:t> → </a:t>
            </a:r>
            <a:r>
              <a:rPr lang="ar" sz="2000">
                <a:solidFill>
                  <a:schemeClr val="accent2"/>
                </a:solidFill>
                <a:latin typeface="Calibri"/>
                <a:ea typeface="Calibri"/>
                <a:cs typeface="Calibri"/>
                <a:sym typeface="Calibri"/>
              </a:rPr>
              <a:t>referred for colposcopy.</a:t>
            </a:r>
            <a:endParaRPr sz="2000">
              <a:solidFill>
                <a:schemeClr val="accent2"/>
              </a:solidFill>
              <a:latin typeface="Calibri"/>
              <a:ea typeface="Calibri"/>
              <a:cs typeface="Calibri"/>
              <a:sym typeface="Calibri"/>
            </a:endParaRPr>
          </a:p>
          <a:p>
            <a:pPr marL="457200" lvl="0" indent="-355600" rtl="0">
              <a:lnSpc>
                <a:spcPct val="90000"/>
              </a:lnSpc>
              <a:spcBef>
                <a:spcPts val="0"/>
              </a:spcBef>
              <a:spcAft>
                <a:spcPts val="0"/>
              </a:spcAft>
              <a:buClr>
                <a:srgbClr val="595959"/>
              </a:buClr>
              <a:buSzPts val="2000"/>
              <a:buChar char="●"/>
            </a:pPr>
            <a:r>
              <a:rPr lang="ar" sz="2000">
                <a:solidFill>
                  <a:srgbClr val="C00000"/>
                </a:solidFill>
                <a:latin typeface="Calibri"/>
                <a:ea typeface="Calibri"/>
                <a:cs typeface="Calibri"/>
                <a:sym typeface="Calibri"/>
              </a:rPr>
              <a:t>HPV testing</a:t>
            </a:r>
            <a:r>
              <a:rPr lang="ar" sz="2000">
                <a:latin typeface="Calibri"/>
                <a:ea typeface="Calibri"/>
                <a:cs typeface="Calibri"/>
                <a:sym typeface="Calibri"/>
              </a:rPr>
              <a:t> is also used as a test of cure                                            </a:t>
            </a:r>
            <a:r>
              <a:rPr lang="ar" sz="2000">
                <a:solidFill>
                  <a:schemeClr val="accent2"/>
                </a:solidFill>
                <a:latin typeface="Calibri"/>
                <a:ea typeface="Calibri"/>
                <a:cs typeface="Calibri"/>
                <a:sym typeface="Calibri"/>
              </a:rPr>
              <a:t>after treatment for CIn. </a:t>
            </a:r>
            <a:endParaRPr sz="2000">
              <a:solidFill>
                <a:schemeClr val="accent2"/>
              </a:solidFill>
              <a:latin typeface="Calibri"/>
              <a:ea typeface="Calibri"/>
              <a:cs typeface="Calibri"/>
              <a:sym typeface="Calibri"/>
            </a:endParaRPr>
          </a:p>
          <a:p>
            <a:pPr marL="0" lvl="0" indent="0">
              <a:spcBef>
                <a:spcPts val="500"/>
              </a:spcBef>
              <a:spcAft>
                <a:spcPts val="0"/>
              </a:spcAft>
              <a:buNone/>
            </a:pPr>
            <a:endParaRPr sz="2000"/>
          </a:p>
        </p:txBody>
      </p:sp>
      <p:pic>
        <p:nvPicPr>
          <p:cNvPr id="592" name="Shape 592"/>
          <p:cNvPicPr preferRelativeResize="0"/>
          <p:nvPr/>
        </p:nvPicPr>
        <p:blipFill>
          <a:blip r:embed="rId3">
            <a:alphaModFix/>
          </a:blip>
          <a:stretch>
            <a:fillRect/>
          </a:stretch>
        </p:blipFill>
        <p:spPr>
          <a:xfrm>
            <a:off x="6606225" y="2150100"/>
            <a:ext cx="2164100" cy="2857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818825" y="263800"/>
            <a:ext cx="7633800" cy="4412100"/>
          </a:xfrm>
          <a:prstGeom prst="rect">
            <a:avLst/>
          </a:prstGeom>
        </p:spPr>
        <p:txBody>
          <a:bodyPr spcFirstLastPara="1" wrap="square" lIns="68575" tIns="68575" rIns="68575" bIns="68575" anchor="t" anchorCtr="0">
            <a:noAutofit/>
          </a:bodyPr>
          <a:lstStyle/>
          <a:p>
            <a:pPr marL="457200" lvl="0" indent="-355600" rtl="0">
              <a:lnSpc>
                <a:spcPct val="90000"/>
              </a:lnSpc>
              <a:spcBef>
                <a:spcPts val="1000"/>
              </a:spcBef>
              <a:spcAft>
                <a:spcPts val="0"/>
              </a:spcAft>
              <a:buClr>
                <a:srgbClr val="C00000"/>
              </a:buClr>
              <a:buSzPts val="2000"/>
              <a:buChar char="●"/>
            </a:pPr>
            <a:r>
              <a:rPr lang="ar" sz="2000" b="1">
                <a:solidFill>
                  <a:srgbClr val="C00000"/>
                </a:solidFill>
              </a:rPr>
              <a:t>Cervical cancer testing should start at age 21→</a:t>
            </a:r>
            <a:r>
              <a:rPr lang="ar" sz="2000" b="1"/>
              <a:t> </a:t>
            </a:r>
            <a:r>
              <a:rPr lang="ar" sz="2000"/>
              <a:t> Women under age 21 should not be tested.</a:t>
            </a:r>
            <a:endParaRPr sz="2000"/>
          </a:p>
          <a:p>
            <a:pPr marL="457200" lvl="0" indent="-355600" rtl="0">
              <a:lnSpc>
                <a:spcPct val="90000"/>
              </a:lnSpc>
              <a:spcBef>
                <a:spcPts val="0"/>
              </a:spcBef>
              <a:spcAft>
                <a:spcPts val="0"/>
              </a:spcAft>
              <a:buClr>
                <a:srgbClr val="C00000"/>
              </a:buClr>
              <a:buSzPts val="2000"/>
              <a:buChar char="●"/>
            </a:pPr>
            <a:r>
              <a:rPr lang="ar" sz="2000" b="1">
                <a:solidFill>
                  <a:srgbClr val="C00000"/>
                </a:solidFill>
              </a:rPr>
              <a:t>Women between the ages of 21 and 29 → </a:t>
            </a:r>
            <a:r>
              <a:rPr lang="ar" sz="2000"/>
              <a:t> should have a Pap test done every 3 years.                                                                               </a:t>
            </a:r>
            <a:r>
              <a:rPr lang="ar" sz="2000">
                <a:solidFill>
                  <a:schemeClr val="accent2"/>
                </a:solidFill>
              </a:rPr>
              <a:t>HPV testing should not be used</a:t>
            </a:r>
            <a:r>
              <a:rPr lang="ar" sz="2000"/>
              <a:t> in this age group unless it’s needed after an </a:t>
            </a:r>
            <a:r>
              <a:rPr lang="ar" sz="2000">
                <a:solidFill>
                  <a:schemeClr val="accent2"/>
                </a:solidFill>
              </a:rPr>
              <a:t>abnormal Pap test </a:t>
            </a:r>
            <a:r>
              <a:rPr lang="ar" sz="2000"/>
              <a:t>result.</a:t>
            </a:r>
            <a:endParaRPr sz="2000"/>
          </a:p>
          <a:p>
            <a:pPr marL="457200" lvl="0" indent="-355600" rtl="0">
              <a:lnSpc>
                <a:spcPct val="90000"/>
              </a:lnSpc>
              <a:spcBef>
                <a:spcPts val="0"/>
              </a:spcBef>
              <a:spcAft>
                <a:spcPts val="0"/>
              </a:spcAft>
              <a:buClr>
                <a:srgbClr val="C00000"/>
              </a:buClr>
              <a:buSzPts val="2000"/>
              <a:buChar char="●"/>
            </a:pPr>
            <a:r>
              <a:rPr lang="ar" sz="2000" b="1">
                <a:solidFill>
                  <a:srgbClr val="C00000"/>
                </a:solidFill>
              </a:rPr>
              <a:t>Women between the ages of 30 and 65 → </a:t>
            </a:r>
            <a:r>
              <a:rPr lang="ar" sz="2000"/>
              <a:t> should have a Pap test plus an HPV test (called “co-testing”) done every 5 years. </a:t>
            </a:r>
            <a:r>
              <a:rPr lang="ar" sz="2000">
                <a:solidFill>
                  <a:schemeClr val="accent2"/>
                </a:solidFill>
              </a:rPr>
              <a:t>This is the preferred approach, but it’s OK to have a Pap test alone every 3 years.</a:t>
            </a:r>
            <a:endParaRPr sz="2000">
              <a:solidFill>
                <a:schemeClr val="accent2"/>
              </a:solidFill>
            </a:endParaRPr>
          </a:p>
          <a:p>
            <a:pPr marL="457200" lvl="0" indent="-355600" rtl="0">
              <a:lnSpc>
                <a:spcPct val="90000"/>
              </a:lnSpc>
              <a:spcBef>
                <a:spcPts val="0"/>
              </a:spcBef>
              <a:spcAft>
                <a:spcPts val="0"/>
              </a:spcAft>
              <a:buClr>
                <a:srgbClr val="C00000"/>
              </a:buClr>
              <a:buSzPts val="2000"/>
              <a:buChar char="●"/>
            </a:pPr>
            <a:r>
              <a:rPr lang="ar" sz="2000" b="1">
                <a:solidFill>
                  <a:srgbClr val="C00000"/>
                </a:solidFill>
              </a:rPr>
              <a:t>Women over age 65→ </a:t>
            </a:r>
            <a:r>
              <a:rPr lang="ar" sz="2000"/>
              <a:t> who had regular cervical cancer testing in the past 10 years with normal results should not be tested for cervical cancer . </a:t>
            </a:r>
            <a:endParaRPr sz="2000"/>
          </a:p>
          <a:p>
            <a:pPr marL="0" lvl="0" indent="0" rtl="0">
              <a:lnSpc>
                <a:spcPct val="90000"/>
              </a:lnSpc>
              <a:spcBef>
                <a:spcPts val="1000"/>
              </a:spcBef>
              <a:spcAft>
                <a:spcPts val="0"/>
              </a:spcAft>
              <a:buClr>
                <a:schemeClr val="dk1"/>
              </a:buClr>
              <a:buSzPts val="1100"/>
              <a:buFont typeface="Arial"/>
              <a:buNone/>
            </a:pPr>
            <a:endParaRPr sz="2000">
              <a:solidFill>
                <a:schemeClr val="dk1"/>
              </a:solidFill>
            </a:endParaRPr>
          </a:p>
          <a:p>
            <a:pPr marL="0" lvl="0" indent="0">
              <a:spcBef>
                <a:spcPts val="500"/>
              </a:spcBef>
              <a:spcAft>
                <a:spcPts val="0"/>
              </a:spcAft>
              <a:buNone/>
            </a:pPr>
            <a:endParaRPr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938750" y="551525"/>
            <a:ext cx="7633800" cy="42084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solidFill>
                  <a:srgbClr val="C00000"/>
                </a:solidFill>
              </a:rPr>
              <a:t>Women with a history of a serious cervical pre-cancer →  </a:t>
            </a:r>
            <a:r>
              <a:rPr lang="ar" sz="2000"/>
              <a:t>should continue to be tested for at least</a:t>
            </a:r>
            <a:r>
              <a:rPr lang="ar" sz="2000">
                <a:solidFill>
                  <a:schemeClr val="dk1"/>
                </a:solidFill>
              </a:rPr>
              <a:t> </a:t>
            </a:r>
            <a:r>
              <a:rPr lang="ar" sz="2000">
                <a:solidFill>
                  <a:schemeClr val="accent2"/>
                </a:solidFill>
              </a:rPr>
              <a:t>20 years </a:t>
            </a:r>
            <a:r>
              <a:rPr lang="ar" sz="2000"/>
              <a:t>after that diagnosis, even if </a:t>
            </a:r>
            <a:r>
              <a:rPr lang="ar" sz="2000">
                <a:solidFill>
                  <a:schemeClr val="accent2"/>
                </a:solidFill>
              </a:rPr>
              <a:t>testing goes past age 65.</a:t>
            </a:r>
            <a:endParaRPr sz="2000">
              <a:solidFill>
                <a:schemeClr val="accent2"/>
              </a:solidFill>
            </a:endParaRPr>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•All women who have been vaccinated against HPV </a:t>
            </a:r>
            <a:r>
              <a:rPr lang="ar" sz="2000"/>
              <a:t>should still follow the screening recommendations for their age groups.</a:t>
            </a:r>
            <a:endParaRPr sz="2000"/>
          </a:p>
        </p:txBody>
      </p:sp>
      <p:pic>
        <p:nvPicPr>
          <p:cNvPr id="603" name="Shape 603"/>
          <p:cNvPicPr preferRelativeResize="0"/>
          <p:nvPr/>
        </p:nvPicPr>
        <p:blipFill>
          <a:blip r:embed="rId3">
            <a:alphaModFix/>
          </a:blip>
          <a:stretch>
            <a:fillRect/>
          </a:stretch>
        </p:blipFill>
        <p:spPr>
          <a:xfrm>
            <a:off x="5996750" y="2349950"/>
            <a:ext cx="2857500" cy="26816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ar"/>
              <a:t>HPV VACCINE </a:t>
            </a:r>
            <a:endParaRPr/>
          </a:p>
        </p:txBody>
      </p:sp>
      <p:sp>
        <p:nvSpPr>
          <p:cNvPr id="609" name="Shape 609"/>
          <p:cNvSpPr txBox="1">
            <a:spLocks noGrp="1"/>
          </p:cNvSpPr>
          <p:nvPr>
            <p:ph type="body" idx="1"/>
          </p:nvPr>
        </p:nvSpPr>
        <p:spPr>
          <a:xfrm>
            <a:off x="755100" y="1103025"/>
            <a:ext cx="7633800" cy="38727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solidFill>
                  <a:srgbClr val="C00000"/>
                </a:solidFill>
              </a:rPr>
              <a:t>What HPV vaccines are available ?</a:t>
            </a:r>
            <a:endParaRPr sz="2000">
              <a:solidFill>
                <a:srgbClr val="C00000"/>
              </a:solidFill>
            </a:endParaRPr>
          </a:p>
          <a:p>
            <a:pPr marL="0" lvl="0" indent="0" rtl="0">
              <a:lnSpc>
                <a:spcPct val="90000"/>
              </a:lnSpc>
              <a:spcBef>
                <a:spcPts val="1000"/>
              </a:spcBef>
              <a:spcAft>
                <a:spcPts val="0"/>
              </a:spcAft>
              <a:buNone/>
            </a:pPr>
            <a:r>
              <a:rPr lang="ar" sz="2000">
                <a:solidFill>
                  <a:schemeClr val="accent2"/>
                </a:solidFill>
              </a:rPr>
              <a:t>•Three vaccines are approved by the Food and Drug Administration</a:t>
            </a:r>
            <a:r>
              <a:rPr lang="ar" sz="1200">
                <a:solidFill>
                  <a:schemeClr val="accent2"/>
                </a:solidFill>
                <a:latin typeface="Arial"/>
                <a:ea typeface="Arial"/>
                <a:cs typeface="Arial"/>
                <a:sym typeface="Arial"/>
              </a:rPr>
              <a:t> </a:t>
            </a:r>
            <a:r>
              <a:rPr lang="ar" sz="2000">
                <a:solidFill>
                  <a:schemeClr val="accent2"/>
                </a:solidFill>
              </a:rPr>
              <a:t>FDA to prevent HPV infection: </a:t>
            </a:r>
            <a:r>
              <a:rPr lang="ar" sz="2000">
                <a:solidFill>
                  <a:srgbClr val="C00000"/>
                </a:solidFill>
              </a:rPr>
              <a:t>Gardasil, Gardasil 9, and Cervarix.</a:t>
            </a:r>
            <a:r>
              <a:rPr lang="ar" sz="2000"/>
              <a:t> </a:t>
            </a:r>
            <a:endParaRPr sz="2000"/>
          </a:p>
          <a:p>
            <a:pPr marL="0" lvl="0" indent="0" rtl="0">
              <a:lnSpc>
                <a:spcPct val="90000"/>
              </a:lnSpc>
              <a:spcBef>
                <a:spcPts val="1000"/>
              </a:spcBef>
              <a:spcAft>
                <a:spcPts val="0"/>
              </a:spcAft>
              <a:buNone/>
            </a:pPr>
            <a:r>
              <a:rPr lang="ar" sz="2000"/>
              <a:t>All three vaccines prevent infections with HPV</a:t>
            </a:r>
            <a:r>
              <a:rPr lang="ar" sz="2000">
                <a:solidFill>
                  <a:srgbClr val="C00000"/>
                </a:solidFill>
              </a:rPr>
              <a:t> types 16 and 18</a:t>
            </a:r>
            <a:r>
              <a:rPr lang="ar" sz="2000"/>
              <a:t>, two high-risk HPVs that cause about </a:t>
            </a:r>
            <a:r>
              <a:rPr lang="ar" sz="2000">
                <a:solidFill>
                  <a:schemeClr val="accent2"/>
                </a:solidFill>
              </a:rPr>
              <a:t>70%</a:t>
            </a:r>
            <a:r>
              <a:rPr lang="ar" sz="2000"/>
              <a:t> of cervical cancers .</a:t>
            </a:r>
            <a:endParaRPr sz="2000"/>
          </a:p>
          <a:p>
            <a:pPr marL="0" lvl="0" indent="0" rtl="0">
              <a:lnSpc>
                <a:spcPct val="90000"/>
              </a:lnSpc>
              <a:spcBef>
                <a:spcPts val="1000"/>
              </a:spcBef>
              <a:spcAft>
                <a:spcPts val="0"/>
              </a:spcAft>
              <a:buNone/>
            </a:pPr>
            <a:r>
              <a:rPr lang="ar" sz="2000">
                <a:solidFill>
                  <a:srgbClr val="C00000"/>
                </a:solidFill>
              </a:rPr>
              <a:t>Gardasil </a:t>
            </a:r>
            <a:r>
              <a:rPr lang="ar" sz="2000"/>
              <a:t>also prevents infection with HPV </a:t>
            </a:r>
            <a:r>
              <a:rPr lang="ar" sz="2000">
                <a:solidFill>
                  <a:srgbClr val="C00000"/>
                </a:solidFill>
              </a:rPr>
              <a:t>types 6 and 11</a:t>
            </a:r>
            <a:r>
              <a:rPr lang="ar" sz="2000"/>
              <a:t>, which cause </a:t>
            </a:r>
            <a:r>
              <a:rPr lang="ar" sz="2000">
                <a:solidFill>
                  <a:schemeClr val="accent2"/>
                </a:solidFill>
              </a:rPr>
              <a:t>90% of genital warts</a:t>
            </a:r>
            <a:r>
              <a:rPr lang="ar" sz="2000"/>
              <a:t> </a:t>
            </a:r>
            <a:endParaRPr sz="2000"/>
          </a:p>
          <a:p>
            <a:pPr marL="0" lvl="0" indent="0" rtl="0">
              <a:lnSpc>
                <a:spcPct val="90000"/>
              </a:lnSpc>
              <a:spcBef>
                <a:spcPts val="1000"/>
              </a:spcBef>
              <a:spcAft>
                <a:spcPts val="0"/>
              </a:spcAft>
              <a:buClr>
                <a:schemeClr val="dk1"/>
              </a:buClr>
              <a:buSzPts val="1100"/>
              <a:buFont typeface="Arial"/>
              <a:buNone/>
            </a:pPr>
            <a:r>
              <a:rPr lang="ar" sz="2000">
                <a:solidFill>
                  <a:srgbClr val="C00000"/>
                </a:solidFill>
              </a:rPr>
              <a:t>Gardasil 9</a:t>
            </a:r>
            <a:r>
              <a:rPr lang="ar" sz="2000"/>
              <a:t> prevents infection with the same four HPV types plus five additional high-risk </a:t>
            </a:r>
            <a:r>
              <a:rPr lang="ar" sz="2000">
                <a:solidFill>
                  <a:srgbClr val="C00000"/>
                </a:solidFill>
              </a:rPr>
              <a:t>HPV types (31, 33, 45, 52, and 58).</a:t>
            </a:r>
            <a:endParaRPr sz="2000">
              <a:solidFill>
                <a:srgbClr val="C00000"/>
              </a:solidFill>
            </a:endParaRPr>
          </a:p>
          <a:p>
            <a:pPr marL="0" lvl="0" indent="0">
              <a:spcBef>
                <a:spcPts val="500"/>
              </a:spcBef>
              <a:spcAft>
                <a:spcPts val="0"/>
              </a:spcAft>
              <a:buClr>
                <a:schemeClr val="dk1"/>
              </a:buClr>
              <a:buSzPts val="1100"/>
              <a:buFont typeface="Arial"/>
              <a:buNone/>
            </a:pPr>
            <a:endParaRPr sz="2000"/>
          </a:p>
          <a:p>
            <a:pPr marL="0" lvl="0" indent="0">
              <a:spcBef>
                <a:spcPts val="500"/>
              </a:spcBef>
              <a:spcAft>
                <a:spcPts val="0"/>
              </a:spcAft>
              <a:buNone/>
            </a:pPr>
            <a:endParaRPr/>
          </a:p>
        </p:txBody>
      </p:sp>
      <p:pic>
        <p:nvPicPr>
          <p:cNvPr id="610" name="Shape 610"/>
          <p:cNvPicPr preferRelativeResize="0"/>
          <p:nvPr/>
        </p:nvPicPr>
        <p:blipFill>
          <a:blip r:embed="rId3">
            <a:alphaModFix/>
          </a:blip>
          <a:stretch>
            <a:fillRect/>
          </a:stretch>
        </p:blipFill>
        <p:spPr>
          <a:xfrm>
            <a:off x="6273475" y="56250"/>
            <a:ext cx="2447925" cy="1580100"/>
          </a:xfrm>
          <a:prstGeom prst="rect">
            <a:avLst/>
          </a:prstGeom>
          <a:noFill/>
          <a:ln>
            <a:noFill/>
          </a:ln>
        </p:spPr>
      </p:pic>
      <p:sp>
        <p:nvSpPr>
          <p:cNvPr id="611" name="Shape 611"/>
          <p:cNvSpPr txBox="1"/>
          <p:nvPr/>
        </p:nvSpPr>
        <p:spPr>
          <a:xfrm>
            <a:off x="4759825" y="2349950"/>
            <a:ext cx="6906000" cy="80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755100" y="299725"/>
            <a:ext cx="7633800" cy="48438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Clr>
                <a:schemeClr val="dk1"/>
              </a:buClr>
              <a:buSzPts val="1100"/>
              <a:buFont typeface="Arial"/>
              <a:buNone/>
            </a:pPr>
            <a:r>
              <a:rPr lang="ar" sz="2000"/>
              <a:t>.</a:t>
            </a:r>
            <a:endParaRPr sz="2000">
              <a:solidFill>
                <a:srgbClr val="C00000"/>
              </a:solidFill>
            </a:endParaRPr>
          </a:p>
          <a:p>
            <a:pPr marL="0" lvl="0" indent="0" rtl="0">
              <a:lnSpc>
                <a:spcPct val="117187"/>
              </a:lnSpc>
              <a:spcBef>
                <a:spcPts val="0"/>
              </a:spcBef>
              <a:spcAft>
                <a:spcPts val="0"/>
              </a:spcAft>
              <a:buNone/>
            </a:pPr>
            <a:r>
              <a:rPr lang="ar" sz="2000">
                <a:solidFill>
                  <a:srgbClr val="C00000"/>
                </a:solidFill>
              </a:rPr>
              <a:t>Who is the HPV vaccine for? And, when should it be given?</a:t>
            </a:r>
            <a:endParaRPr sz="2000">
              <a:solidFill>
                <a:srgbClr val="C00000"/>
              </a:solidFill>
            </a:endParaRPr>
          </a:p>
          <a:p>
            <a:pPr marL="0" lvl="0" indent="0" rtl="0">
              <a:lnSpc>
                <a:spcPct val="115000"/>
              </a:lnSpc>
              <a:spcBef>
                <a:spcPts val="900"/>
              </a:spcBef>
              <a:spcAft>
                <a:spcPts val="0"/>
              </a:spcAft>
              <a:buNone/>
            </a:pPr>
            <a:r>
              <a:rPr lang="ar" sz="2000"/>
              <a:t>The Centers for Disease Control and Prevention (CDC) recommends routine HPV vaccine for</a:t>
            </a:r>
            <a:r>
              <a:rPr lang="ar" sz="2000">
                <a:solidFill>
                  <a:schemeClr val="accent2"/>
                </a:solidFill>
              </a:rPr>
              <a:t> girls and </a:t>
            </a:r>
            <a:r>
              <a:rPr lang="ar" sz="2000">
                <a:solidFill>
                  <a:srgbClr val="C00000"/>
                </a:solidFill>
              </a:rPr>
              <a:t>boys</a:t>
            </a:r>
            <a:r>
              <a:rPr lang="ar" sz="2000">
                <a:solidFill>
                  <a:schemeClr val="accent2"/>
                </a:solidFill>
              </a:rPr>
              <a:t> ages 11 or 12</a:t>
            </a:r>
            <a:r>
              <a:rPr lang="ar" sz="2000">
                <a:solidFill>
                  <a:srgbClr val="111111"/>
                </a:solidFill>
              </a:rPr>
              <a:t>, </a:t>
            </a:r>
            <a:r>
              <a:rPr lang="ar" sz="2000"/>
              <a:t>although some organizations recommend starting the vaccine</a:t>
            </a:r>
            <a:r>
              <a:rPr lang="ar" sz="2000">
                <a:solidFill>
                  <a:srgbClr val="111111"/>
                </a:solidFill>
              </a:rPr>
              <a:t> </a:t>
            </a:r>
            <a:r>
              <a:rPr lang="ar" sz="2000">
                <a:solidFill>
                  <a:schemeClr val="accent2"/>
                </a:solidFill>
              </a:rPr>
              <a:t>as early as age 9 or 10. </a:t>
            </a:r>
            <a:r>
              <a:rPr lang="ar" sz="2000"/>
              <a:t>It's ideal for girls and boys to receive the vaccine before they have sexual contact and are exposed to HPV because once someone is infected with the virus, the vaccine might not be as effective or might not work at all.</a:t>
            </a:r>
            <a:endParaRPr sz="2000"/>
          </a:p>
          <a:p>
            <a:pPr marL="0" lvl="0" indent="0" rtl="0">
              <a:lnSpc>
                <a:spcPct val="115000"/>
              </a:lnSpc>
              <a:spcBef>
                <a:spcPts val="900"/>
              </a:spcBef>
              <a:spcAft>
                <a:spcPts val="0"/>
              </a:spcAft>
              <a:buNone/>
            </a:pPr>
            <a:endParaRPr sz="1200">
              <a:solidFill>
                <a:srgbClr val="111111"/>
              </a:solidFill>
              <a:latin typeface="Arial"/>
              <a:ea typeface="Arial"/>
              <a:cs typeface="Arial"/>
              <a:sym typeface="Arial"/>
            </a:endParaRPr>
          </a:p>
          <a:p>
            <a:pPr marL="0" lvl="0" indent="0" rtl="0">
              <a:lnSpc>
                <a:spcPct val="90000"/>
              </a:lnSpc>
              <a:spcBef>
                <a:spcPts val="1000"/>
              </a:spcBef>
              <a:spcAft>
                <a:spcPts val="0"/>
              </a:spcAft>
              <a:buNone/>
            </a:pPr>
            <a:endParaRPr sz="2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algn="ctr">
              <a:spcBef>
                <a:spcPts val="0"/>
              </a:spcBef>
              <a:spcAft>
                <a:spcPts val="0"/>
              </a:spcAft>
              <a:buNone/>
            </a:pPr>
            <a:r>
              <a:rPr lang="ar" sz="4800"/>
              <a:t>summary</a:t>
            </a:r>
            <a:endParaRPr sz="4800"/>
          </a:p>
        </p:txBody>
      </p:sp>
      <p:graphicFrame>
        <p:nvGraphicFramePr>
          <p:cNvPr id="622" name="Shape 622"/>
          <p:cNvGraphicFramePr/>
          <p:nvPr/>
        </p:nvGraphicFramePr>
        <p:xfrm>
          <a:off x="952500" y="1459400"/>
          <a:ext cx="7239000" cy="2042100"/>
        </p:xfrm>
        <a:graphic>
          <a:graphicData uri="http://schemas.openxmlformats.org/drawingml/2006/table">
            <a:tbl>
              <a:tblPr>
                <a:noFill/>
                <a:tableStyleId>{0355CBE8-05DC-4C08-9D5E-9445972B4777}</a:tableStyleId>
              </a:tblPr>
              <a:tblGrid>
                <a:gridCol w="1809750"/>
                <a:gridCol w="1809750"/>
                <a:gridCol w="1809750"/>
                <a:gridCol w="1809750"/>
              </a:tblGrid>
              <a:tr h="381000">
                <a:tc rowSpan="2">
                  <a:txBody>
                    <a:bodyPr/>
                    <a:lstStyle/>
                    <a:p>
                      <a:pPr marL="0" lvl="0" indent="0" rtl="0">
                        <a:spcBef>
                          <a:spcPts val="0"/>
                        </a:spcBef>
                        <a:spcAft>
                          <a:spcPts val="0"/>
                        </a:spcAft>
                        <a:buNone/>
                      </a:pPr>
                      <a:r>
                        <a:rPr lang="ar" sz="3000">
                          <a:solidFill>
                            <a:srgbClr val="C00000"/>
                          </a:solidFill>
                          <a:latin typeface="Cabin"/>
                          <a:ea typeface="Cabin"/>
                          <a:cs typeface="Cabin"/>
                          <a:sym typeface="Cabin"/>
                        </a:rPr>
                        <a:t>Cervical </a:t>
                      </a:r>
                      <a:endParaRPr sz="3000">
                        <a:solidFill>
                          <a:srgbClr val="C00000"/>
                        </a:solidFill>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rowSpan="2">
                  <a:txBody>
                    <a:bodyPr/>
                    <a:lstStyle/>
                    <a:p>
                      <a:pPr marL="0" lvl="0" indent="0" rtl="0">
                        <a:spcBef>
                          <a:spcPts val="0"/>
                        </a:spcBef>
                        <a:spcAft>
                          <a:spcPts val="0"/>
                        </a:spcAft>
                        <a:buNone/>
                      </a:pPr>
                      <a:r>
                        <a:rPr lang="ar" sz="2200">
                          <a:solidFill>
                            <a:srgbClr val="C00000"/>
                          </a:solidFill>
                          <a:latin typeface="Cabin"/>
                          <a:ea typeface="Cabin"/>
                          <a:cs typeface="Cabin"/>
                          <a:sym typeface="Cabin"/>
                        </a:rPr>
                        <a:t>Pap Smear </a:t>
                      </a:r>
                      <a:endParaRPr sz="2200">
                        <a:solidFill>
                          <a:srgbClr val="C00000"/>
                        </a:solidFill>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spcBef>
                          <a:spcPts val="0"/>
                        </a:spcBef>
                        <a:spcAft>
                          <a:spcPts val="0"/>
                        </a:spcAft>
                        <a:buNone/>
                      </a:pPr>
                      <a:r>
                        <a:rPr lang="ar" sz="2200">
                          <a:latin typeface="Cabin"/>
                          <a:ea typeface="Cabin"/>
                          <a:cs typeface="Cabin"/>
                          <a:sym typeface="Cabin"/>
                        </a:rPr>
                        <a:t>3 year</a:t>
                      </a:r>
                      <a:endParaRPr sz="2200">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spcBef>
                          <a:spcPts val="0"/>
                        </a:spcBef>
                        <a:spcAft>
                          <a:spcPts val="0"/>
                        </a:spcAft>
                        <a:buNone/>
                      </a:pPr>
                      <a:r>
                        <a:rPr lang="ar" sz="2200">
                          <a:latin typeface="Cabin"/>
                          <a:ea typeface="Cabin"/>
                          <a:cs typeface="Cabin"/>
                          <a:sym typeface="Cabin"/>
                        </a:rPr>
                        <a:t>sexually active </a:t>
                      </a:r>
                      <a:endParaRPr sz="2200">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r h="381000">
                <a:tc vMerge="1">
                  <a:txBody>
                    <a:bodyPr/>
                    <a:lstStyle/>
                    <a:p>
                      <a:endParaRPr lang="en-US"/>
                    </a:p>
                  </a:txBody>
                  <a:tcPr/>
                </a:tc>
                <a:tc vMerge="1">
                  <a:txBody>
                    <a:bodyPr/>
                    <a:lstStyle/>
                    <a:p>
                      <a:endParaRPr lang="en-US"/>
                    </a:p>
                  </a:txBody>
                  <a:tcPr/>
                </a:tc>
                <a:tc>
                  <a:txBody>
                    <a:bodyPr/>
                    <a:lstStyle/>
                    <a:p>
                      <a:pPr marL="0" lvl="0" indent="0">
                        <a:spcBef>
                          <a:spcPts val="0"/>
                        </a:spcBef>
                        <a:spcAft>
                          <a:spcPts val="0"/>
                        </a:spcAft>
                        <a:buNone/>
                      </a:pPr>
                      <a:r>
                        <a:rPr lang="ar" sz="2200">
                          <a:latin typeface="Cabin"/>
                          <a:ea typeface="Cabin"/>
                          <a:cs typeface="Cabin"/>
                          <a:sym typeface="Cabin"/>
                        </a:rPr>
                        <a:t>yearly </a:t>
                      </a:r>
                      <a:endParaRPr sz="2200">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spcBef>
                          <a:spcPts val="0"/>
                        </a:spcBef>
                        <a:spcAft>
                          <a:spcPts val="0"/>
                        </a:spcAft>
                        <a:buNone/>
                      </a:pPr>
                      <a:r>
                        <a:rPr lang="ar" sz="2200">
                          <a:latin typeface="Cabin"/>
                          <a:ea typeface="Cabin"/>
                          <a:cs typeface="Cabin"/>
                          <a:sym typeface="Cabin"/>
                        </a:rPr>
                        <a:t>Women Who are HIV positive </a:t>
                      </a:r>
                      <a:endParaRPr sz="2200">
                        <a:latin typeface="Cabin"/>
                        <a:ea typeface="Cabin"/>
                        <a:cs typeface="Cabin"/>
                        <a:sym typeface="Cabin"/>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800"/>
              <a:buFont typeface="Impact"/>
              <a:buNone/>
            </a:pPr>
            <a:r>
              <a:rPr lang="ar" sz="3600"/>
              <a:t>1- </a:t>
            </a:r>
            <a:r>
              <a:rPr lang="ar" sz="3600" b="0" i="0" u="none" strike="noStrike" cap="none">
                <a:solidFill>
                  <a:schemeClr val="dk2"/>
                </a:solidFill>
                <a:latin typeface="Impact"/>
                <a:ea typeface="Impact"/>
                <a:cs typeface="Impact"/>
                <a:sym typeface="Impact"/>
              </a:rPr>
              <a:t>WHICH ONE OF THE FOLLOWING IS NOT ON WILSON-JUNGNER CRITERIA?</a:t>
            </a:r>
            <a:endParaRPr sz="3600"/>
          </a:p>
        </p:txBody>
      </p:sp>
      <p:sp>
        <p:nvSpPr>
          <p:cNvPr id="628" name="Shape 628"/>
          <p:cNvSpPr txBox="1">
            <a:spLocks noGrp="1"/>
          </p:cNvSpPr>
          <p:nvPr>
            <p:ph type="body" idx="1"/>
          </p:nvPr>
        </p:nvSpPr>
        <p:spPr>
          <a:xfrm>
            <a:off x="938759" y="1405888"/>
            <a:ext cx="7633800" cy="3737700"/>
          </a:xfrm>
          <a:prstGeom prst="rect">
            <a:avLst/>
          </a:prstGeom>
          <a:noFill/>
          <a:ln>
            <a:noFill/>
          </a:ln>
        </p:spPr>
        <p:txBody>
          <a:bodyPr spcFirstLastPara="1" wrap="square" lIns="68575" tIns="34275" rIns="68575" bIns="34275" anchor="t" anchorCtr="0">
            <a:noAutofit/>
          </a:bodyPr>
          <a:lstStyle/>
          <a:p>
            <a:pPr marL="0" marR="0" lvl="0" indent="0" algn="l" rtl="0">
              <a:lnSpc>
                <a:spcPct val="110000"/>
              </a:lnSpc>
              <a:spcBef>
                <a:spcPts val="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Natural history of illness is well understood</a:t>
            </a:r>
            <a:endParaRPr sz="1100"/>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Detectable at early age</a:t>
            </a:r>
            <a:endParaRPr sz="1100"/>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Acceptable to the population</a:t>
            </a:r>
            <a:endParaRPr sz="1100"/>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171450" algn="l" rtl="0">
              <a:lnSpc>
                <a:spcPct val="110000"/>
              </a:lnSpc>
              <a:spcBef>
                <a:spcPts val="500"/>
              </a:spcBef>
              <a:spcAft>
                <a:spcPts val="0"/>
              </a:spcAft>
              <a:buClr>
                <a:schemeClr val="dk2"/>
              </a:buClr>
              <a:buSzPts val="2100"/>
              <a:buFont typeface="Arial"/>
              <a:buAutoNum type="alphaUcPeriod"/>
            </a:pPr>
            <a:r>
              <a:rPr lang="ar" sz="2100" b="0" i="0" u="none" strike="noStrike" cap="none">
                <a:solidFill>
                  <a:srgbClr val="595959"/>
                </a:solidFill>
                <a:latin typeface="Cabin"/>
                <a:ea typeface="Cabin"/>
                <a:cs typeface="Cabin"/>
                <a:sym typeface="Cabin"/>
              </a:rPr>
              <a:t>Test has to be highly specific</a:t>
            </a:r>
            <a:endParaRPr sz="1100"/>
          </a:p>
          <a:p>
            <a:pPr marL="0" marR="0" lvl="0" indent="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a:p>
            <a:pPr marL="177800" marR="0" lvl="0" indent="-38100" algn="l" rtl="0">
              <a:lnSpc>
                <a:spcPct val="110000"/>
              </a:lnSpc>
              <a:spcBef>
                <a:spcPts val="500"/>
              </a:spcBef>
              <a:spcAft>
                <a:spcPts val="0"/>
              </a:spcAft>
              <a:buClr>
                <a:schemeClr val="dk2"/>
              </a:buClr>
              <a:buSzPts val="2100"/>
              <a:buFont typeface="Arial"/>
              <a:buNone/>
            </a:pPr>
            <a:endParaRPr sz="2100" b="0" i="0" u="none" strike="noStrike" cap="none">
              <a:solidFill>
                <a:srgbClr val="595959"/>
              </a:solidFill>
              <a:latin typeface="Cabin"/>
              <a:ea typeface="Cabin"/>
              <a:cs typeface="Cabin"/>
              <a:sym typeface="Cabin"/>
            </a:endParaRPr>
          </a:p>
        </p:txBody>
      </p:sp>
      <p:sp>
        <p:nvSpPr>
          <p:cNvPr id="629" name="Shape 629"/>
          <p:cNvSpPr/>
          <p:nvPr/>
        </p:nvSpPr>
        <p:spPr>
          <a:xfrm>
            <a:off x="755350" y="4208300"/>
            <a:ext cx="3920700" cy="5994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10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ar"/>
              <a:t>2- which one of the following have high risk of breast cancer ? </a:t>
            </a:r>
            <a:endParaRPr/>
          </a:p>
        </p:txBody>
      </p:sp>
      <p:sp>
        <p:nvSpPr>
          <p:cNvPr id="635" name="Shape 635"/>
          <p:cNvSpPr txBox="1">
            <a:spLocks noGrp="1"/>
          </p:cNvSpPr>
          <p:nvPr>
            <p:ph type="body" idx="1"/>
          </p:nvPr>
        </p:nvSpPr>
        <p:spPr>
          <a:xfrm>
            <a:off x="755100" y="1473225"/>
            <a:ext cx="7633800" cy="3286500"/>
          </a:xfrm>
          <a:prstGeom prst="rect">
            <a:avLst/>
          </a:prstGeom>
        </p:spPr>
        <p:txBody>
          <a:bodyPr spcFirstLastPara="1" wrap="square" lIns="68575" tIns="68575" rIns="68575" bIns="68575" anchor="t" anchorCtr="0">
            <a:noAutofit/>
          </a:bodyPr>
          <a:lstStyle/>
          <a:p>
            <a:pPr marL="0" lvl="0" indent="0" rtl="0">
              <a:spcBef>
                <a:spcPts val="500"/>
              </a:spcBef>
              <a:spcAft>
                <a:spcPts val="0"/>
              </a:spcAft>
              <a:buNone/>
            </a:pPr>
            <a:endParaRPr sz="2000">
              <a:solidFill>
                <a:srgbClr val="C00000"/>
              </a:solidFill>
            </a:endParaRPr>
          </a:p>
          <a:p>
            <a:pPr marL="0" lvl="0" indent="0" rtl="0">
              <a:spcBef>
                <a:spcPts val="500"/>
              </a:spcBef>
              <a:spcAft>
                <a:spcPts val="0"/>
              </a:spcAft>
              <a:buNone/>
            </a:pPr>
            <a:r>
              <a:rPr lang="ar" sz="2000"/>
              <a:t> </a:t>
            </a:r>
            <a:r>
              <a:rPr lang="ar" sz="2000">
                <a:solidFill>
                  <a:schemeClr val="dk2"/>
                </a:solidFill>
              </a:rPr>
              <a:t>A.</a:t>
            </a:r>
            <a:r>
              <a:rPr lang="ar" sz="2000"/>
              <a:t>  Early age when first child is born </a:t>
            </a:r>
            <a:endParaRPr sz="2000"/>
          </a:p>
          <a:p>
            <a:pPr marL="0" lvl="0" indent="0" rtl="0">
              <a:spcBef>
                <a:spcPts val="500"/>
              </a:spcBef>
              <a:spcAft>
                <a:spcPts val="0"/>
              </a:spcAft>
              <a:buNone/>
            </a:pPr>
            <a:endParaRPr sz="2000"/>
          </a:p>
          <a:p>
            <a:pPr marL="0" lvl="0" indent="0" rtl="0">
              <a:spcBef>
                <a:spcPts val="500"/>
              </a:spcBef>
              <a:spcAft>
                <a:spcPts val="0"/>
              </a:spcAft>
              <a:buNone/>
            </a:pPr>
            <a:r>
              <a:rPr lang="ar" sz="2000">
                <a:solidFill>
                  <a:schemeClr val="dk2"/>
                </a:solidFill>
              </a:rPr>
              <a:t>B.</a:t>
            </a:r>
            <a:r>
              <a:rPr lang="ar" sz="2000"/>
              <a:t> Breastfeeding</a:t>
            </a:r>
            <a:endParaRPr sz="2000"/>
          </a:p>
          <a:p>
            <a:pPr marL="0" lvl="0" indent="0" rtl="0">
              <a:spcBef>
                <a:spcPts val="500"/>
              </a:spcBef>
              <a:spcAft>
                <a:spcPts val="0"/>
              </a:spcAft>
              <a:buNone/>
            </a:pPr>
            <a:endParaRPr sz="2000"/>
          </a:p>
          <a:p>
            <a:pPr marL="0" lvl="0" indent="0" rtl="0">
              <a:spcBef>
                <a:spcPts val="500"/>
              </a:spcBef>
              <a:spcAft>
                <a:spcPts val="0"/>
              </a:spcAft>
              <a:buNone/>
            </a:pPr>
            <a:r>
              <a:rPr lang="ar" sz="2000">
                <a:solidFill>
                  <a:srgbClr val="000000"/>
                </a:solidFill>
              </a:rPr>
              <a:t>C.</a:t>
            </a:r>
            <a:r>
              <a:rPr lang="ar" sz="2000"/>
              <a:t> Have a first-degree relative with a </a:t>
            </a:r>
            <a:r>
              <a:rPr lang="ar" sz="2000" i="1"/>
              <a:t>BRCA1</a:t>
            </a:r>
            <a:r>
              <a:rPr lang="ar" sz="2000"/>
              <a:t> or </a:t>
            </a:r>
            <a:r>
              <a:rPr lang="ar" sz="2000" i="1"/>
              <a:t>BRCA2</a:t>
            </a:r>
            <a:r>
              <a:rPr lang="ar" sz="2000"/>
              <a:t> gene mutation</a:t>
            </a:r>
            <a:endParaRPr sz="2000"/>
          </a:p>
          <a:p>
            <a:pPr marL="0" lvl="0" indent="0" rtl="0">
              <a:spcBef>
                <a:spcPts val="500"/>
              </a:spcBef>
              <a:spcAft>
                <a:spcPts val="0"/>
              </a:spcAft>
              <a:buNone/>
            </a:pPr>
            <a:endParaRPr sz="2000"/>
          </a:p>
          <a:p>
            <a:pPr marL="0" lvl="0" indent="0" rtl="0">
              <a:spcBef>
                <a:spcPts val="500"/>
              </a:spcBef>
              <a:spcAft>
                <a:spcPts val="0"/>
              </a:spcAft>
              <a:buNone/>
            </a:pPr>
            <a:r>
              <a:rPr lang="ar" sz="2000">
                <a:solidFill>
                  <a:schemeClr val="dk2"/>
                </a:solidFill>
              </a:rPr>
              <a:t>D.</a:t>
            </a:r>
            <a:r>
              <a:rPr lang="ar" sz="2000"/>
              <a:t> Multiple sexual partners</a:t>
            </a:r>
            <a:endParaRPr sz="2000"/>
          </a:p>
        </p:txBody>
      </p:sp>
      <p:sp>
        <p:nvSpPr>
          <p:cNvPr id="636" name="Shape 636"/>
          <p:cNvSpPr/>
          <p:nvPr/>
        </p:nvSpPr>
        <p:spPr>
          <a:xfrm>
            <a:off x="755100" y="3545125"/>
            <a:ext cx="7521600" cy="5994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938759" y="286789"/>
            <a:ext cx="7633800" cy="11190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ar" sz="2800"/>
              <a:t>3- A 62 year old asymptomatic patient came to you concerned that he might have colorectal cancer especially that his best friend just died and he had colorectal cancer, what is the most appropriate initial test? </a:t>
            </a:r>
            <a:endParaRPr sz="2800"/>
          </a:p>
          <a:p>
            <a:pPr marL="0" lvl="0" indent="0" rtl="0">
              <a:spcBef>
                <a:spcPts val="0"/>
              </a:spcBef>
              <a:spcAft>
                <a:spcPts val="0"/>
              </a:spcAft>
              <a:buNone/>
            </a:pPr>
            <a:endParaRPr sz="2800"/>
          </a:p>
        </p:txBody>
      </p:sp>
      <p:sp>
        <p:nvSpPr>
          <p:cNvPr id="642" name="Shape 642"/>
          <p:cNvSpPr txBox="1">
            <a:spLocks noGrp="1"/>
          </p:cNvSpPr>
          <p:nvPr>
            <p:ph type="body" idx="1"/>
          </p:nvPr>
        </p:nvSpPr>
        <p:spPr>
          <a:xfrm>
            <a:off x="839025" y="2185100"/>
            <a:ext cx="7633800" cy="3800700"/>
          </a:xfrm>
          <a:prstGeom prst="rect">
            <a:avLst/>
          </a:prstGeom>
        </p:spPr>
        <p:txBody>
          <a:bodyPr spcFirstLastPara="1" wrap="square" lIns="68575" tIns="68575" rIns="68575" bIns="68575" anchor="t" anchorCtr="0">
            <a:noAutofit/>
          </a:bodyPr>
          <a:lstStyle/>
          <a:p>
            <a:pPr marL="0" lvl="0" indent="0" rtl="0">
              <a:spcBef>
                <a:spcPts val="500"/>
              </a:spcBef>
              <a:spcAft>
                <a:spcPts val="0"/>
              </a:spcAft>
              <a:buNone/>
            </a:pPr>
            <a:endParaRPr sz="2000">
              <a:solidFill>
                <a:srgbClr val="C00000"/>
              </a:solidFill>
            </a:endParaRPr>
          </a:p>
          <a:p>
            <a:pPr marL="0" lvl="0" indent="0" rtl="0">
              <a:spcBef>
                <a:spcPts val="500"/>
              </a:spcBef>
              <a:spcAft>
                <a:spcPts val="0"/>
              </a:spcAft>
              <a:buNone/>
            </a:pPr>
            <a:r>
              <a:rPr lang="ar" sz="2000">
                <a:solidFill>
                  <a:schemeClr val="dk2"/>
                </a:solidFill>
              </a:rPr>
              <a:t>A. </a:t>
            </a:r>
            <a:r>
              <a:rPr lang="ar" sz="2000"/>
              <a:t>Do fecal occult blood test annually until he is 75</a:t>
            </a:r>
            <a:endParaRPr sz="2000"/>
          </a:p>
          <a:p>
            <a:pPr marL="0" lvl="0" indent="0" rtl="0">
              <a:spcBef>
                <a:spcPts val="500"/>
              </a:spcBef>
              <a:spcAft>
                <a:spcPts val="0"/>
              </a:spcAft>
              <a:buNone/>
            </a:pPr>
            <a:endParaRPr sz="2000"/>
          </a:p>
          <a:p>
            <a:pPr marL="0" lvl="0" indent="0" rtl="0">
              <a:spcBef>
                <a:spcPts val="500"/>
              </a:spcBef>
              <a:spcAft>
                <a:spcPts val="0"/>
              </a:spcAft>
              <a:buNone/>
            </a:pPr>
            <a:r>
              <a:rPr lang="ar" sz="2000">
                <a:solidFill>
                  <a:schemeClr val="dk2"/>
                </a:solidFill>
              </a:rPr>
              <a:t>B.</a:t>
            </a:r>
            <a:r>
              <a:rPr lang="ar" sz="2000"/>
              <a:t> colonoscopy as soon as possible and do it again 5 years later</a:t>
            </a:r>
            <a:endParaRPr sz="2000"/>
          </a:p>
          <a:p>
            <a:pPr marL="0" lvl="0" indent="0" rtl="0">
              <a:spcBef>
                <a:spcPts val="500"/>
              </a:spcBef>
              <a:spcAft>
                <a:spcPts val="0"/>
              </a:spcAft>
              <a:buNone/>
            </a:pPr>
            <a:endParaRPr sz="2000"/>
          </a:p>
          <a:p>
            <a:pPr marL="0" lvl="0" indent="0" rtl="0">
              <a:spcBef>
                <a:spcPts val="500"/>
              </a:spcBef>
              <a:spcAft>
                <a:spcPts val="0"/>
              </a:spcAft>
              <a:buNone/>
            </a:pPr>
            <a:r>
              <a:rPr lang="ar" sz="2000">
                <a:solidFill>
                  <a:schemeClr val="dk2"/>
                </a:solidFill>
              </a:rPr>
              <a:t>C.</a:t>
            </a:r>
            <a:r>
              <a:rPr lang="ar" sz="2000"/>
              <a:t> Transrectal ultrasound (TRUS)</a:t>
            </a:r>
            <a:endParaRPr sz="1400">
              <a:solidFill>
                <a:schemeClr val="dk1"/>
              </a:solidFill>
              <a:latin typeface="Arial"/>
              <a:ea typeface="Arial"/>
              <a:cs typeface="Arial"/>
              <a:sym typeface="Arial"/>
            </a:endParaRPr>
          </a:p>
          <a:p>
            <a:pPr marL="0" lvl="0" indent="0" rtl="0">
              <a:spcBef>
                <a:spcPts val="500"/>
              </a:spcBef>
              <a:spcAft>
                <a:spcPts val="0"/>
              </a:spcAft>
              <a:buNone/>
            </a:pPr>
            <a:endParaRPr sz="2000"/>
          </a:p>
        </p:txBody>
      </p:sp>
      <p:sp>
        <p:nvSpPr>
          <p:cNvPr id="643" name="Shape 643"/>
          <p:cNvSpPr/>
          <p:nvPr/>
        </p:nvSpPr>
        <p:spPr>
          <a:xfrm>
            <a:off x="691600" y="2614150"/>
            <a:ext cx="6118500" cy="5994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2732703" y="-979714"/>
            <a:ext cx="3902528" cy="3848878"/>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2"/>
              </a:buClr>
              <a:buSzPts val="5400"/>
              <a:buFont typeface="Impact"/>
              <a:buNone/>
            </a:pPr>
            <a:r>
              <a:rPr lang="ar" sz="5400" b="0" i="0" u="none" strike="noStrike" cap="none">
                <a:solidFill>
                  <a:schemeClr val="dk2"/>
                </a:solidFill>
                <a:latin typeface="Impact"/>
                <a:ea typeface="Impact"/>
                <a:cs typeface="Impact"/>
                <a:sym typeface="Impact"/>
              </a:rPr>
              <a:t>SCREENING</a:t>
            </a:r>
            <a:endParaRPr sz="3800" b="0" i="0" u="none" strike="noStrike" cap="none">
              <a:solidFill>
                <a:schemeClr val="dk2"/>
              </a:solidFill>
              <a:latin typeface="Impact"/>
              <a:ea typeface="Impact"/>
              <a:cs typeface="Impact"/>
              <a:sym typeface="Impac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798650" y="88973"/>
            <a:ext cx="7914000" cy="22848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ar"/>
              <a:t> 4- 30 Years old male. On screening his BP was 135\85. Which one of the following statements is correct  </a:t>
            </a:r>
            <a:endParaRPr/>
          </a:p>
          <a:p>
            <a:pPr marL="0" lvl="0" indent="0" rtl="0">
              <a:spcBef>
                <a:spcPts val="0"/>
              </a:spcBef>
              <a:spcAft>
                <a:spcPts val="0"/>
              </a:spcAft>
              <a:buNone/>
            </a:pPr>
            <a:endParaRPr/>
          </a:p>
        </p:txBody>
      </p:sp>
      <p:sp>
        <p:nvSpPr>
          <p:cNvPr id="649" name="Shape 649"/>
          <p:cNvSpPr txBox="1"/>
          <p:nvPr/>
        </p:nvSpPr>
        <p:spPr>
          <a:xfrm>
            <a:off x="947175" y="2002225"/>
            <a:ext cx="7765500" cy="3009300"/>
          </a:xfrm>
          <a:prstGeom prst="rect">
            <a:avLst/>
          </a:prstGeom>
          <a:noFill/>
          <a:ln>
            <a:noFill/>
          </a:ln>
        </p:spPr>
        <p:txBody>
          <a:bodyPr spcFirstLastPara="1" wrap="square" lIns="91425" tIns="91425" rIns="91425" bIns="91425" anchor="t" anchorCtr="0">
            <a:noAutofit/>
          </a:bodyPr>
          <a:lstStyle/>
          <a:p>
            <a:pPr marL="0" lvl="0" indent="0" algn="l" rtl="1">
              <a:lnSpc>
                <a:spcPct val="90000"/>
              </a:lnSpc>
              <a:spcBef>
                <a:spcPts val="1200"/>
              </a:spcBef>
              <a:spcAft>
                <a:spcPts val="0"/>
              </a:spcAft>
              <a:buNone/>
            </a:pPr>
            <a:r>
              <a:rPr lang="ar" sz="2000">
                <a:solidFill>
                  <a:srgbClr val="595959"/>
                </a:solidFill>
                <a:latin typeface="Cabin"/>
                <a:ea typeface="Cabin"/>
                <a:cs typeface="Cabin"/>
                <a:sym typeface="Cabin"/>
              </a:rPr>
              <a:t>A. Screen him again after 3 years</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None/>
            </a:pPr>
            <a:r>
              <a:rPr lang="ar" sz="2000">
                <a:solidFill>
                  <a:srgbClr val="595959"/>
                </a:solidFill>
                <a:latin typeface="Cabin"/>
                <a:ea typeface="Cabin"/>
                <a:cs typeface="Cabin"/>
                <a:sym typeface="Cabin"/>
              </a:rPr>
              <a:t>B. Lifestyle modification and screen him every year</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None/>
            </a:pPr>
            <a:r>
              <a:rPr lang="ar" sz="2000">
                <a:solidFill>
                  <a:srgbClr val="595959"/>
                </a:solidFill>
                <a:latin typeface="Cabin"/>
                <a:ea typeface="Cabin"/>
                <a:cs typeface="Cabin"/>
                <a:sym typeface="Cabin"/>
              </a:rPr>
              <a:t>C. Start treatment with ACE Inhibitor.</a:t>
            </a:r>
            <a:endParaRPr sz="2000">
              <a:solidFill>
                <a:srgbClr val="595959"/>
              </a:solidFill>
              <a:latin typeface="Cabin"/>
              <a:ea typeface="Cabin"/>
              <a:cs typeface="Cabin"/>
              <a:sym typeface="Cabin"/>
            </a:endParaRPr>
          </a:p>
          <a:p>
            <a:pPr marL="0" lvl="0" indent="0" algn="l" rtl="1">
              <a:lnSpc>
                <a:spcPct val="90000"/>
              </a:lnSpc>
              <a:spcBef>
                <a:spcPts val="1200"/>
              </a:spcBef>
              <a:spcAft>
                <a:spcPts val="0"/>
              </a:spcAft>
              <a:buNone/>
            </a:pPr>
            <a:r>
              <a:rPr lang="ar" sz="2000">
                <a:solidFill>
                  <a:srgbClr val="595959"/>
                </a:solidFill>
                <a:latin typeface="Cabin"/>
                <a:ea typeface="Cabin"/>
                <a:cs typeface="Cabin"/>
                <a:sym typeface="Cabin"/>
              </a:rPr>
              <a:t>..D. Do Nothing.</a:t>
            </a:r>
            <a:endParaRPr sz="2000">
              <a:solidFill>
                <a:srgbClr val="595959"/>
              </a:solidFill>
              <a:latin typeface="Cabin"/>
              <a:ea typeface="Cabin"/>
              <a:cs typeface="Cabin"/>
              <a:sym typeface="Cabin"/>
            </a:endParaRPr>
          </a:p>
          <a:p>
            <a:pPr marL="0" lvl="0" indent="0" rtl="0">
              <a:lnSpc>
                <a:spcPct val="110000"/>
              </a:lnSpc>
              <a:spcBef>
                <a:spcPts val="500"/>
              </a:spcBef>
              <a:spcAft>
                <a:spcPts val="0"/>
              </a:spcAft>
              <a:buNone/>
            </a:pPr>
            <a:endParaRPr sz="2000">
              <a:solidFill>
                <a:srgbClr val="595959"/>
              </a:solidFill>
              <a:latin typeface="Cabin"/>
              <a:ea typeface="Cabin"/>
              <a:cs typeface="Cabin"/>
              <a:sym typeface="Cabin"/>
            </a:endParaRPr>
          </a:p>
          <a:p>
            <a:pPr marL="0" lvl="0" indent="0" rtl="0">
              <a:spcBef>
                <a:spcPts val="0"/>
              </a:spcBef>
              <a:spcAft>
                <a:spcPts val="0"/>
              </a:spcAft>
              <a:buNone/>
            </a:pPr>
            <a:endParaRPr/>
          </a:p>
        </p:txBody>
      </p:sp>
      <p:sp>
        <p:nvSpPr>
          <p:cNvPr id="650" name="Shape 650"/>
          <p:cNvSpPr/>
          <p:nvPr/>
        </p:nvSpPr>
        <p:spPr>
          <a:xfrm>
            <a:off x="947175" y="2677850"/>
            <a:ext cx="5862900" cy="4590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10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938750" y="286807"/>
            <a:ext cx="7633800" cy="18474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ar" sz="3000"/>
              <a:t>5- At which age we have to stop cervical cancer testing for women who had regular cervical cancer testing in the past 10 years with normal results</a:t>
            </a:r>
            <a:r>
              <a:rPr lang="ar" sz="2000"/>
              <a:t> </a:t>
            </a:r>
            <a:r>
              <a:rPr lang="ar" sz="3000"/>
              <a:t>? </a:t>
            </a:r>
            <a:endParaRPr sz="3000"/>
          </a:p>
        </p:txBody>
      </p:sp>
      <p:sp>
        <p:nvSpPr>
          <p:cNvPr id="656" name="Shape 656"/>
          <p:cNvSpPr txBox="1">
            <a:spLocks noGrp="1"/>
          </p:cNvSpPr>
          <p:nvPr>
            <p:ph type="body" idx="1"/>
          </p:nvPr>
        </p:nvSpPr>
        <p:spPr>
          <a:xfrm>
            <a:off x="803084" y="1954326"/>
            <a:ext cx="7633800" cy="2695200"/>
          </a:xfrm>
          <a:prstGeom prst="rect">
            <a:avLst/>
          </a:prstGeom>
        </p:spPr>
        <p:txBody>
          <a:bodyPr spcFirstLastPara="1" wrap="square" lIns="68575" tIns="68575" rIns="68575" bIns="68575" anchor="t" anchorCtr="0">
            <a:noAutofit/>
          </a:bodyPr>
          <a:lstStyle/>
          <a:p>
            <a:pPr marL="0" lvl="0" indent="0" rtl="0">
              <a:lnSpc>
                <a:spcPct val="90000"/>
              </a:lnSpc>
              <a:spcBef>
                <a:spcPts val="1000"/>
              </a:spcBef>
              <a:spcAft>
                <a:spcPts val="0"/>
              </a:spcAft>
              <a:buNone/>
            </a:pPr>
            <a:endParaRPr sz="2000"/>
          </a:p>
          <a:p>
            <a:pPr marL="457200" lvl="0" indent="-355600" rtl="0">
              <a:spcBef>
                <a:spcPts val="500"/>
              </a:spcBef>
              <a:spcAft>
                <a:spcPts val="0"/>
              </a:spcAft>
              <a:buSzPts val="2000"/>
              <a:buAutoNum type="alphaUcPeriod"/>
            </a:pPr>
            <a:r>
              <a:rPr lang="ar" sz="2000"/>
              <a:t>50 years old </a:t>
            </a:r>
            <a:endParaRPr sz="2000"/>
          </a:p>
          <a:p>
            <a:pPr marL="457200" lvl="0" indent="-355600" rtl="0">
              <a:spcBef>
                <a:spcPts val="0"/>
              </a:spcBef>
              <a:spcAft>
                <a:spcPts val="0"/>
              </a:spcAft>
              <a:buSzPts val="2000"/>
              <a:buAutoNum type="alphaUcPeriod"/>
            </a:pPr>
            <a:r>
              <a:rPr lang="ar" sz="2000"/>
              <a:t>&gt; 65 years old </a:t>
            </a:r>
            <a:endParaRPr sz="2000"/>
          </a:p>
          <a:p>
            <a:pPr marL="457200" lvl="0" indent="-355600" rtl="0">
              <a:spcBef>
                <a:spcPts val="0"/>
              </a:spcBef>
              <a:spcAft>
                <a:spcPts val="0"/>
              </a:spcAft>
              <a:buSzPts val="2000"/>
              <a:buAutoNum type="alphaUcPeriod"/>
            </a:pPr>
            <a:r>
              <a:rPr lang="ar" sz="2000"/>
              <a:t>&lt; 21 years old </a:t>
            </a:r>
            <a:endParaRPr sz="2000"/>
          </a:p>
          <a:p>
            <a:pPr marL="457200" lvl="0" indent="-355600" rtl="0">
              <a:spcBef>
                <a:spcPts val="0"/>
              </a:spcBef>
              <a:spcAft>
                <a:spcPts val="0"/>
              </a:spcAft>
              <a:buSzPts val="2000"/>
              <a:buAutoNum type="alphaUcPeriod"/>
            </a:pPr>
            <a:r>
              <a:rPr lang="ar" sz="2000"/>
              <a:t>45 years old </a:t>
            </a:r>
            <a:endParaRPr sz="2000"/>
          </a:p>
        </p:txBody>
      </p:sp>
      <p:sp>
        <p:nvSpPr>
          <p:cNvPr id="657" name="Shape 657"/>
          <p:cNvSpPr/>
          <p:nvPr/>
        </p:nvSpPr>
        <p:spPr>
          <a:xfrm>
            <a:off x="803075" y="2831200"/>
            <a:ext cx="2318100" cy="3900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1000"/>
                                        <p:tgtEl>
                                          <p:spTgt spid="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938759" y="286789"/>
            <a:ext cx="7633742" cy="111909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5000"/>
              <a:buFont typeface="Impact"/>
              <a:buNone/>
            </a:pPr>
            <a:r>
              <a:rPr lang="ar" sz="5000" b="0" i="0" u="none" strike="noStrike" cap="none">
                <a:solidFill>
                  <a:schemeClr val="dk2"/>
                </a:solidFill>
                <a:latin typeface="Impact"/>
                <a:ea typeface="Impact"/>
                <a:cs typeface="Impact"/>
                <a:sym typeface="Impact"/>
              </a:rPr>
              <a:t>SCREENING</a:t>
            </a:r>
            <a:r>
              <a:rPr lang="ar" sz="3800" b="0" i="0" u="none" strike="noStrike" cap="none">
                <a:solidFill>
                  <a:schemeClr val="dk2"/>
                </a:solidFill>
                <a:latin typeface="Impact"/>
                <a:ea typeface="Impact"/>
                <a:cs typeface="Impact"/>
                <a:sym typeface="Impact"/>
              </a:rPr>
              <a:t>:</a:t>
            </a:r>
            <a:endParaRPr sz="1100"/>
          </a:p>
        </p:txBody>
      </p:sp>
      <p:sp>
        <p:nvSpPr>
          <p:cNvPr id="188" name="Shape 188"/>
          <p:cNvSpPr txBox="1">
            <a:spLocks noGrp="1"/>
          </p:cNvSpPr>
          <p:nvPr>
            <p:ph type="body" idx="1"/>
          </p:nvPr>
        </p:nvSpPr>
        <p:spPr>
          <a:xfrm>
            <a:off x="938759" y="1714501"/>
            <a:ext cx="7633742" cy="2695193"/>
          </a:xfrm>
          <a:prstGeom prst="rect">
            <a:avLst/>
          </a:prstGeom>
          <a:noFill/>
          <a:ln>
            <a:noFill/>
          </a:ln>
        </p:spPr>
        <p:txBody>
          <a:bodyPr spcFirstLastPara="1" wrap="square" lIns="68575" tIns="34275" rIns="68575" bIns="34275" anchor="t" anchorCtr="0">
            <a:noAutofit/>
          </a:bodyPr>
          <a:lstStyle/>
          <a:p>
            <a:pPr marL="177800" marR="0" lvl="0" indent="-177800" algn="l" rtl="0">
              <a:lnSpc>
                <a:spcPct val="110000"/>
              </a:lnSpc>
              <a:spcBef>
                <a:spcPts val="0"/>
              </a:spcBef>
              <a:spcAft>
                <a:spcPts val="0"/>
              </a:spcAft>
              <a:buClr>
                <a:schemeClr val="dk2"/>
              </a:buClr>
              <a:buSzPts val="2400"/>
              <a:buFont typeface="Arial"/>
              <a:buChar char="•"/>
            </a:pPr>
            <a:r>
              <a:rPr lang="ar" sz="2400" b="0" i="0" u="none" strike="noStrike" cap="none">
                <a:solidFill>
                  <a:srgbClr val="595959"/>
                </a:solidFill>
                <a:latin typeface="Cabin"/>
                <a:ea typeface="Cabin"/>
                <a:cs typeface="Cabin"/>
                <a:sym typeface="Cabin"/>
              </a:rPr>
              <a:t>To look for diseases in a group of </a:t>
            </a:r>
            <a:r>
              <a:rPr lang="ar" sz="2400" b="0" i="0" u="sng" strike="noStrike" cap="none">
                <a:solidFill>
                  <a:srgbClr val="C00000"/>
                </a:solidFill>
                <a:latin typeface="Cabin"/>
                <a:ea typeface="Cabin"/>
                <a:cs typeface="Cabin"/>
                <a:sym typeface="Cabin"/>
              </a:rPr>
              <a:t>asymptomatic people </a:t>
            </a:r>
            <a:r>
              <a:rPr lang="ar" sz="2400" b="0" i="0" u="none" strike="noStrike" cap="none">
                <a:solidFill>
                  <a:srgbClr val="595959"/>
                </a:solidFill>
                <a:latin typeface="Cabin"/>
                <a:ea typeface="Cabin"/>
                <a:cs typeface="Cabin"/>
                <a:sym typeface="Cabin"/>
              </a:rPr>
              <a:t>to identify these diseases in its early stages.</a:t>
            </a:r>
            <a:endParaRPr sz="1100"/>
          </a:p>
          <a:p>
            <a:pPr marL="177800" marR="0" lvl="0" indent="-25400" algn="l" rtl="0">
              <a:lnSpc>
                <a:spcPct val="110000"/>
              </a:lnSpc>
              <a:spcBef>
                <a:spcPts val="500"/>
              </a:spcBef>
              <a:spcAft>
                <a:spcPts val="0"/>
              </a:spcAft>
              <a:buClr>
                <a:schemeClr val="dk2"/>
              </a:buClr>
              <a:buSzPts val="2400"/>
              <a:buFont typeface="Arial"/>
              <a:buNone/>
            </a:pPr>
            <a:endParaRPr sz="2400" b="0" i="0" u="none" strike="noStrike" cap="none">
              <a:solidFill>
                <a:srgbClr val="595959"/>
              </a:solidFill>
              <a:latin typeface="Cabin"/>
              <a:ea typeface="Cabin"/>
              <a:cs typeface="Cabin"/>
              <a:sym typeface="Cabin"/>
            </a:endParaRPr>
          </a:p>
          <a:p>
            <a:pPr marL="177800" marR="0" lvl="0" indent="-25400" algn="l" rtl="0">
              <a:lnSpc>
                <a:spcPct val="110000"/>
              </a:lnSpc>
              <a:spcBef>
                <a:spcPts val="500"/>
              </a:spcBef>
              <a:spcAft>
                <a:spcPts val="0"/>
              </a:spcAft>
              <a:buClr>
                <a:schemeClr val="dk2"/>
              </a:buClr>
              <a:buSzPts val="2400"/>
              <a:buFont typeface="Arial"/>
              <a:buNone/>
            </a:pPr>
            <a:endParaRPr sz="2400" b="0" i="0" u="none" strike="noStrike" cap="none">
              <a:solidFill>
                <a:srgbClr val="595959"/>
              </a:solidFill>
              <a:latin typeface="Cabin"/>
              <a:ea typeface="Cabin"/>
              <a:cs typeface="Cabin"/>
              <a:sym typeface="Cabin"/>
            </a:endParaRPr>
          </a:p>
        </p:txBody>
      </p:sp>
      <p:sp>
        <p:nvSpPr>
          <p:cNvPr id="189" name="Shape 189" descr="Image result for detective"/>
          <p:cNvSpPr/>
          <p:nvPr/>
        </p:nvSpPr>
        <p:spPr>
          <a:xfrm>
            <a:off x="4457700" y="2457450"/>
            <a:ext cx="228600" cy="22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bin"/>
              <a:ea typeface="Cabin"/>
              <a:cs typeface="Cabin"/>
              <a:sym typeface="Cabin"/>
            </a:endParaRPr>
          </a:p>
        </p:txBody>
      </p:sp>
      <p:pic>
        <p:nvPicPr>
          <p:cNvPr id="190" name="Shape 190" descr="Related image"/>
          <p:cNvPicPr preferRelativeResize="0"/>
          <p:nvPr/>
        </p:nvPicPr>
        <p:blipFill rotWithShape="1">
          <a:blip r:embed="rId3">
            <a:alphaModFix/>
          </a:blip>
          <a:srcRect/>
          <a:stretch/>
        </p:blipFill>
        <p:spPr>
          <a:xfrm>
            <a:off x="755453" y="2880229"/>
            <a:ext cx="1805800" cy="226327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4534</Words>
  <Application>Microsoft Macintosh PowerPoint</Application>
  <PresentationFormat>On-screen Show (16:9)</PresentationFormat>
  <Paragraphs>490</Paragraphs>
  <Slides>81</Slides>
  <Notes>81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81</vt:i4>
      </vt:variant>
    </vt:vector>
  </HeadingPairs>
  <TitlesOfParts>
    <vt:vector size="89" baseType="lpstr">
      <vt:lpstr>Impact</vt:lpstr>
      <vt:lpstr>Arial</vt:lpstr>
      <vt:lpstr>Calibri</vt:lpstr>
      <vt:lpstr>Cabin</vt:lpstr>
      <vt:lpstr>Courier New</vt:lpstr>
      <vt:lpstr>Times New Roman</vt:lpstr>
      <vt:lpstr>Simple Light</vt:lpstr>
      <vt:lpstr>Badge</vt:lpstr>
      <vt:lpstr>SCREENING  &amp;  PREVENTION</vt:lpstr>
      <vt:lpstr>OBJECTIVES:</vt:lpstr>
      <vt:lpstr>1- WHICH ONE OF THE FOLLOWING IS NOT ON WILSON-JUNGNER CRITERIA?</vt:lpstr>
      <vt:lpstr>2- which one of the following have high risk of breast cancer ? </vt:lpstr>
      <vt:lpstr>3- A 62 year old asymptomatic patient came to you concerned that he might have colorectal cancer, especially that his best friend just died and he had colorectal cancer, what is the most appropriate initial test?  </vt:lpstr>
      <vt:lpstr> 4- 30 Years old male. On screening his BP was 135\85. Which one of the following statements is correct   </vt:lpstr>
      <vt:lpstr>5- At which age we have to stop cervical cancer testing for women who had regular cervical cancer testing in the past 10 years with normal results ? </vt:lpstr>
      <vt:lpstr>SCREENING</vt:lpstr>
      <vt:lpstr>SCREENING:</vt:lpstr>
      <vt:lpstr>WHEN TO SCREEN?</vt:lpstr>
      <vt:lpstr>WILSON-JUNGNER CRITERIA:</vt:lpstr>
      <vt:lpstr>WILSON-JUNGNER CRITERIA: (CONT)</vt:lpstr>
      <vt:lpstr>PREVENTION </vt:lpstr>
      <vt:lpstr>PREVENTION: </vt:lpstr>
      <vt:lpstr>TYPES OF SCREENING</vt:lpstr>
      <vt:lpstr>Mass screening</vt:lpstr>
      <vt:lpstr>2)  High risk or selective screening.</vt:lpstr>
      <vt:lpstr>advantages of screening </vt:lpstr>
      <vt:lpstr>PowerPoint Presentation</vt:lpstr>
      <vt:lpstr>disadvantages of screening </vt:lpstr>
      <vt:lpstr>PowerPoint Presentation</vt:lpstr>
      <vt:lpstr>Diabetes </vt:lpstr>
      <vt:lpstr>PowerPoint Presentation</vt:lpstr>
      <vt:lpstr>PowerPoint Presentation</vt:lpstr>
      <vt:lpstr>Risk factors of Type 2: </vt:lpstr>
      <vt:lpstr>Screening for DM</vt:lpstr>
      <vt:lpstr>Should I be screened for diabetes?</vt:lpstr>
      <vt:lpstr>Prevention of DM</vt:lpstr>
      <vt:lpstr>Hypertension </vt:lpstr>
      <vt:lpstr>PowerPoint Presentation</vt:lpstr>
      <vt:lpstr>Screening Tests: </vt:lpstr>
      <vt:lpstr>Screening for HTN (USPTF) united states prevenitive task force</vt:lpstr>
      <vt:lpstr>PowerPoint Presentation</vt:lpstr>
      <vt:lpstr>Indications for ABPM/HBPM</vt:lpstr>
      <vt:lpstr>Colorectal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Prostate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Breast  Cancer </vt:lpstr>
      <vt:lpstr>PowerPoint Presentation</vt:lpstr>
      <vt:lpstr>Breast Awareness</vt:lpstr>
      <vt:lpstr>Monthly Self Breast Examination</vt:lpstr>
      <vt:lpstr>PowerPoint Presentation</vt:lpstr>
      <vt:lpstr>Aim of screening </vt:lpstr>
      <vt:lpstr>Risk Factors</vt:lpstr>
      <vt:lpstr>Risk Factors</vt:lpstr>
      <vt:lpstr>Screening test </vt:lpstr>
      <vt:lpstr>PowerPoint Presentation</vt:lpstr>
      <vt:lpstr>PowerPoint Presentation</vt:lpstr>
      <vt:lpstr>Summary </vt:lpstr>
      <vt:lpstr> Cervical  cancer  </vt:lpstr>
      <vt:lpstr>PowerPoint Presentation</vt:lpstr>
      <vt:lpstr>Risk Factors</vt:lpstr>
      <vt:lpstr>cervical cancer screening </vt:lpstr>
      <vt:lpstr>PowerPoint Presentation</vt:lpstr>
      <vt:lpstr>PowerPoint Presentation</vt:lpstr>
      <vt:lpstr>PowerPoint Presentation</vt:lpstr>
      <vt:lpstr>HPV VACCINE </vt:lpstr>
      <vt:lpstr>PowerPoint Presentation</vt:lpstr>
      <vt:lpstr>summary</vt:lpstr>
      <vt:lpstr>1- WHICH ONE OF THE FOLLOWING IS NOT ON WILSON-JUNGNER CRITERIA?</vt:lpstr>
      <vt:lpstr>2- which one of the following have high risk of breast cancer ? </vt:lpstr>
      <vt:lpstr>3- A 62 year old asymptomatic patient came to you concerned that he might have colorectal cancer especially that his best friend just died and he had colorectal cancer, what is the most appropriate initial test?  </vt:lpstr>
      <vt:lpstr> 4- 30 Years old male. On screening his BP was 135\85. Which one of the following statements is correct   </vt:lpstr>
      <vt:lpstr>5- At which age we have to stop cervical cancer testing for women who had regular cervical cancer testing in the past 10 years with normal results ? </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&amp;  PREVENTION</dc:title>
  <cp:lastModifiedBy>amal afrah</cp:lastModifiedBy>
  <cp:revision>1</cp:revision>
  <dcterms:modified xsi:type="dcterms:W3CDTF">2018-03-02T11:14:10Z</dcterms:modified>
</cp:coreProperties>
</file>