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0" r:id="rId1"/>
  </p:sldMasterIdLst>
  <p:notesMasterIdLst>
    <p:notesMasterId r:id="rId62"/>
  </p:notesMasterIdLst>
  <p:sldIdLst>
    <p:sldId id="256" r:id="rId2"/>
    <p:sldId id="371" r:id="rId3"/>
    <p:sldId id="375" r:id="rId4"/>
    <p:sldId id="283" r:id="rId5"/>
    <p:sldId id="372" r:id="rId6"/>
    <p:sldId id="323" r:id="rId7"/>
    <p:sldId id="324" r:id="rId8"/>
    <p:sldId id="325" r:id="rId9"/>
    <p:sldId id="258" r:id="rId10"/>
    <p:sldId id="374" r:id="rId11"/>
    <p:sldId id="259" r:id="rId12"/>
    <p:sldId id="260" r:id="rId13"/>
    <p:sldId id="261" r:id="rId14"/>
    <p:sldId id="262" r:id="rId15"/>
    <p:sldId id="264" r:id="rId16"/>
    <p:sldId id="266" r:id="rId17"/>
    <p:sldId id="268" r:id="rId18"/>
    <p:sldId id="269" r:id="rId19"/>
    <p:sldId id="270" r:id="rId20"/>
    <p:sldId id="271" r:id="rId21"/>
    <p:sldId id="272" r:id="rId22"/>
    <p:sldId id="319" r:id="rId23"/>
    <p:sldId id="273" r:id="rId24"/>
    <p:sldId id="321" r:id="rId25"/>
    <p:sldId id="274" r:id="rId26"/>
    <p:sldId id="284" r:id="rId27"/>
    <p:sldId id="275" r:id="rId28"/>
    <p:sldId id="276" r:id="rId29"/>
    <p:sldId id="277" r:id="rId30"/>
    <p:sldId id="278" r:id="rId31"/>
    <p:sldId id="280" r:id="rId32"/>
    <p:sldId id="279" r:id="rId33"/>
    <p:sldId id="285" r:id="rId34"/>
    <p:sldId id="282" r:id="rId35"/>
    <p:sldId id="322" r:id="rId36"/>
    <p:sldId id="286" r:id="rId37"/>
    <p:sldId id="287" r:id="rId38"/>
    <p:sldId id="288" r:id="rId39"/>
    <p:sldId id="330" r:id="rId40"/>
    <p:sldId id="328" r:id="rId41"/>
    <p:sldId id="331" r:id="rId42"/>
    <p:sldId id="337" r:id="rId43"/>
    <p:sldId id="339" r:id="rId44"/>
    <p:sldId id="341" r:id="rId45"/>
    <p:sldId id="342" r:id="rId46"/>
    <p:sldId id="343" r:id="rId47"/>
    <p:sldId id="349" r:id="rId48"/>
    <p:sldId id="352" r:id="rId49"/>
    <p:sldId id="355" r:id="rId50"/>
    <p:sldId id="356" r:id="rId51"/>
    <p:sldId id="358" r:id="rId52"/>
    <p:sldId id="359" r:id="rId53"/>
    <p:sldId id="360" r:id="rId54"/>
    <p:sldId id="362" r:id="rId55"/>
    <p:sldId id="376" r:id="rId56"/>
    <p:sldId id="377" r:id="rId57"/>
    <p:sldId id="365" r:id="rId58"/>
    <p:sldId id="370" r:id="rId59"/>
    <p:sldId id="368" r:id="rId60"/>
    <p:sldId id="37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5FF"/>
    <a:srgbClr val="75B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5"/>
    <p:restoredTop sz="94719"/>
  </p:normalViewPr>
  <p:slideViewPr>
    <p:cSldViewPr snapToGrid="0">
      <p:cViewPr varScale="1">
        <p:scale>
          <a:sx n="88" d="100"/>
          <a:sy n="88" d="100"/>
        </p:scale>
        <p:origin x="208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8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874A3D-D479-4F19-ADE6-A7C8A8596CA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5F678B5-BFE4-4493-B13C-EBA95975B0B1}">
      <dgm:prSet phldrT="[Text]" custT="1"/>
      <dgm:spPr/>
      <dgm:t>
        <a:bodyPr/>
        <a:lstStyle/>
        <a:p>
          <a:pPr algn="l"/>
          <a:r>
            <a:rPr lang="en-GB" sz="2800" b="1" dirty="0"/>
            <a:t>Managing communication</a:t>
          </a:r>
        </a:p>
      </dgm:t>
    </dgm:pt>
    <dgm:pt modelId="{9446E96D-4D6D-45B0-8EEE-F6BEED83E934}" type="parTrans" cxnId="{CAA1FD0E-D0F4-4587-905D-EF7B5E8E6291}">
      <dgm:prSet/>
      <dgm:spPr/>
      <dgm:t>
        <a:bodyPr/>
        <a:lstStyle/>
        <a:p>
          <a:pPr algn="l"/>
          <a:endParaRPr lang="en-GB"/>
        </a:p>
      </dgm:t>
    </dgm:pt>
    <dgm:pt modelId="{EE0C98DC-363C-4AC5-8195-4D1FEABDF24C}" type="sibTrans" cxnId="{CAA1FD0E-D0F4-4587-905D-EF7B5E8E6291}">
      <dgm:prSet/>
      <dgm:spPr/>
      <dgm:t>
        <a:bodyPr/>
        <a:lstStyle/>
        <a:p>
          <a:pPr algn="l"/>
          <a:endParaRPr lang="en-GB"/>
        </a:p>
      </dgm:t>
    </dgm:pt>
    <dgm:pt modelId="{038D0C54-D568-4F2B-AE77-75483E7AA2D8}">
      <dgm:prSet phldrT="[Text]" custT="1"/>
      <dgm:spPr/>
      <dgm:t>
        <a:bodyPr/>
        <a:lstStyle/>
        <a:p>
          <a:pPr algn="l"/>
          <a:r>
            <a:rPr lang="en-GB" sz="2800" b="1" dirty="0" smtClean="0"/>
            <a:t>Sexual history</a:t>
          </a:r>
          <a:r>
            <a:rPr lang="en-GB" sz="2800" b="1" baseline="0" dirty="0" smtClean="0"/>
            <a:t> - </a:t>
          </a:r>
          <a:r>
            <a:rPr lang="en-GB" sz="2800" b="1" dirty="0" smtClean="0"/>
            <a:t>risk </a:t>
          </a:r>
          <a:r>
            <a:rPr lang="en-GB" sz="2800" b="1" dirty="0"/>
            <a:t>factor</a:t>
          </a:r>
        </a:p>
      </dgm:t>
    </dgm:pt>
    <dgm:pt modelId="{0E300194-2EFD-4213-AE1D-6F5AD5F89B47}" type="parTrans" cxnId="{F55C04F8-709E-464F-AC8B-E511C7BA27AA}">
      <dgm:prSet/>
      <dgm:spPr/>
      <dgm:t>
        <a:bodyPr/>
        <a:lstStyle/>
        <a:p>
          <a:pPr algn="l"/>
          <a:endParaRPr lang="en-GB"/>
        </a:p>
      </dgm:t>
    </dgm:pt>
    <dgm:pt modelId="{CAAB29AD-56DB-4E80-BF46-B38EA0BBD5D3}" type="sibTrans" cxnId="{F55C04F8-709E-464F-AC8B-E511C7BA27AA}">
      <dgm:prSet/>
      <dgm:spPr/>
      <dgm:t>
        <a:bodyPr/>
        <a:lstStyle/>
        <a:p>
          <a:pPr algn="l"/>
          <a:endParaRPr lang="en-GB"/>
        </a:p>
      </dgm:t>
    </dgm:pt>
    <dgm:pt modelId="{25E5FFA8-665F-A14B-9F73-B0FF4DD26F05}">
      <dgm:prSet custT="1"/>
      <dgm:spPr/>
      <dgm:t>
        <a:bodyPr/>
        <a:lstStyle/>
        <a:p>
          <a:pPr algn="l"/>
          <a:r>
            <a:rPr lang="en-GB" sz="2800" b="1" dirty="0" smtClean="0"/>
            <a:t>Assure privacy and confidentiality</a:t>
          </a:r>
          <a:endParaRPr lang="en-US" sz="2800" b="1" dirty="0"/>
        </a:p>
      </dgm:t>
    </dgm:pt>
    <dgm:pt modelId="{B4A3410C-2F86-D444-9C09-DD09B1805271}" type="parTrans" cxnId="{78FFF640-0986-AF46-8ECF-CA17E307D73A}">
      <dgm:prSet/>
      <dgm:spPr/>
      <dgm:t>
        <a:bodyPr/>
        <a:lstStyle/>
        <a:p>
          <a:pPr algn="l"/>
          <a:endParaRPr lang="en-US"/>
        </a:p>
      </dgm:t>
    </dgm:pt>
    <dgm:pt modelId="{E7F481A4-7895-3940-BE4F-5D7A00B0E040}" type="sibTrans" cxnId="{78FFF640-0986-AF46-8ECF-CA17E307D73A}">
      <dgm:prSet/>
      <dgm:spPr/>
      <dgm:t>
        <a:bodyPr/>
        <a:lstStyle/>
        <a:p>
          <a:pPr algn="l"/>
          <a:endParaRPr lang="en-US"/>
        </a:p>
      </dgm:t>
    </dgm:pt>
    <dgm:pt modelId="{EFD41C35-B290-417E-8E21-AA8C421CBDCE}" type="pres">
      <dgm:prSet presAssocID="{10874A3D-D479-4F19-ADE6-A7C8A8596CA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AE68EA5-B921-4281-89A1-2CBF1DD29F7B}" type="pres">
      <dgm:prSet presAssocID="{15F678B5-BFE4-4493-B13C-EBA95975B0B1}" presName="node" presStyleLbl="node1" presStyleIdx="0" presStyleCnt="3" custScaleX="69657" custScaleY="15042" custLinFactNeighborX="-1969" custLinFactNeighborY="177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E683B1-6687-49EB-AAB5-23B1DF5378B5}" type="pres">
      <dgm:prSet presAssocID="{EE0C98DC-363C-4AC5-8195-4D1FEABDF24C}" presName="sibTrans" presStyleCnt="0"/>
      <dgm:spPr/>
    </dgm:pt>
    <dgm:pt modelId="{DB5D4153-DB49-48E5-9E51-2E609E97237E}" type="pres">
      <dgm:prSet presAssocID="{038D0C54-D568-4F2B-AE77-75483E7AA2D8}" presName="node" presStyleLbl="node1" presStyleIdx="1" presStyleCnt="3" custScaleX="69750" custScaleY="15335" custLinFactNeighborX="-1847" custLinFactNeighborY="1374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7F4340-EE47-44C8-8EF4-7B659126E529}" type="pres">
      <dgm:prSet presAssocID="{CAAB29AD-56DB-4E80-BF46-B38EA0BBD5D3}" presName="sibTrans" presStyleCnt="0"/>
      <dgm:spPr/>
    </dgm:pt>
    <dgm:pt modelId="{1A1036EA-A6C0-F747-9CE1-C058A1B9B315}" type="pres">
      <dgm:prSet presAssocID="{25E5FFA8-665F-A14B-9F73-B0FF4DD26F05}" presName="node" presStyleLbl="node1" presStyleIdx="2" presStyleCnt="3" custScaleX="69714" custScaleY="17031" custLinFactNeighborX="-1664" custLinFactNeighborY="-40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5C04F8-709E-464F-AC8B-E511C7BA27AA}" srcId="{10874A3D-D479-4F19-ADE6-A7C8A8596CA4}" destId="{038D0C54-D568-4F2B-AE77-75483E7AA2D8}" srcOrd="1" destOrd="0" parTransId="{0E300194-2EFD-4213-AE1D-6F5AD5F89B47}" sibTransId="{CAAB29AD-56DB-4E80-BF46-B38EA0BBD5D3}"/>
    <dgm:cxn modelId="{D97A2945-C130-43DF-8D89-C3978A816644}" type="presOf" srcId="{038D0C54-D568-4F2B-AE77-75483E7AA2D8}" destId="{DB5D4153-DB49-48E5-9E51-2E609E97237E}" srcOrd="0" destOrd="0" presId="urn:microsoft.com/office/officeart/2005/8/layout/default"/>
    <dgm:cxn modelId="{78FFF640-0986-AF46-8ECF-CA17E307D73A}" srcId="{10874A3D-D479-4F19-ADE6-A7C8A8596CA4}" destId="{25E5FFA8-665F-A14B-9F73-B0FF4DD26F05}" srcOrd="2" destOrd="0" parTransId="{B4A3410C-2F86-D444-9C09-DD09B1805271}" sibTransId="{E7F481A4-7895-3940-BE4F-5D7A00B0E040}"/>
    <dgm:cxn modelId="{80A8749B-DA00-F54C-B310-427B9BD9F280}" type="presOf" srcId="{25E5FFA8-665F-A14B-9F73-B0FF4DD26F05}" destId="{1A1036EA-A6C0-F747-9CE1-C058A1B9B315}" srcOrd="0" destOrd="0" presId="urn:microsoft.com/office/officeart/2005/8/layout/default"/>
    <dgm:cxn modelId="{CFD27C48-6036-403B-BFF6-A52BC958C4AA}" type="presOf" srcId="{10874A3D-D479-4F19-ADE6-A7C8A8596CA4}" destId="{EFD41C35-B290-417E-8E21-AA8C421CBDCE}" srcOrd="0" destOrd="0" presId="urn:microsoft.com/office/officeart/2005/8/layout/default"/>
    <dgm:cxn modelId="{A2FBF3A6-8111-46CF-B487-B060DA098AD2}" type="presOf" srcId="{15F678B5-BFE4-4493-B13C-EBA95975B0B1}" destId="{9AE68EA5-B921-4281-89A1-2CBF1DD29F7B}" srcOrd="0" destOrd="0" presId="urn:microsoft.com/office/officeart/2005/8/layout/default"/>
    <dgm:cxn modelId="{CAA1FD0E-D0F4-4587-905D-EF7B5E8E6291}" srcId="{10874A3D-D479-4F19-ADE6-A7C8A8596CA4}" destId="{15F678B5-BFE4-4493-B13C-EBA95975B0B1}" srcOrd="0" destOrd="0" parTransId="{9446E96D-4D6D-45B0-8EEE-F6BEED83E934}" sibTransId="{EE0C98DC-363C-4AC5-8195-4D1FEABDF24C}"/>
    <dgm:cxn modelId="{49A7A4A9-70D3-4A12-B720-B95AF88F994A}" type="presParOf" srcId="{EFD41C35-B290-417E-8E21-AA8C421CBDCE}" destId="{9AE68EA5-B921-4281-89A1-2CBF1DD29F7B}" srcOrd="0" destOrd="0" presId="urn:microsoft.com/office/officeart/2005/8/layout/default"/>
    <dgm:cxn modelId="{DB3D6043-52DD-4647-AC3E-5CA8116259EB}" type="presParOf" srcId="{EFD41C35-B290-417E-8E21-AA8C421CBDCE}" destId="{C0E683B1-6687-49EB-AAB5-23B1DF5378B5}" srcOrd="1" destOrd="0" presId="urn:microsoft.com/office/officeart/2005/8/layout/default"/>
    <dgm:cxn modelId="{60F0524F-D36A-4E7E-8086-A92B43FB30B8}" type="presParOf" srcId="{EFD41C35-B290-417E-8E21-AA8C421CBDCE}" destId="{DB5D4153-DB49-48E5-9E51-2E609E97237E}" srcOrd="2" destOrd="0" presId="urn:microsoft.com/office/officeart/2005/8/layout/default"/>
    <dgm:cxn modelId="{3AFFDC0B-F9C2-4C75-9F60-C78B09434081}" type="presParOf" srcId="{EFD41C35-B290-417E-8E21-AA8C421CBDCE}" destId="{107F4340-EE47-44C8-8EF4-7B659126E529}" srcOrd="3" destOrd="0" presId="urn:microsoft.com/office/officeart/2005/8/layout/default"/>
    <dgm:cxn modelId="{FE4D2F67-F1A6-794A-BC87-54E9C8A5BDB8}" type="presParOf" srcId="{EFD41C35-B290-417E-8E21-AA8C421CBDCE}" destId="{1A1036EA-A6C0-F747-9CE1-C058A1B9B31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964BD1-ECE0-934B-BEFF-3802F44D0C22}" type="doc">
      <dgm:prSet loTypeId="urn:microsoft.com/office/officeart/2005/8/layout/radial1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0507E2-DCB4-034B-9E58-D81D2DC1E0A7}">
      <dgm:prSet phldrT="[Text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accent6"/>
              </a:solidFill>
            </a:rPr>
            <a:t>HOW?</a:t>
          </a:r>
          <a:endParaRPr lang="en-US" b="1" dirty="0">
            <a:solidFill>
              <a:schemeClr val="accent6"/>
            </a:solidFill>
          </a:endParaRPr>
        </a:p>
      </dgm:t>
    </dgm:pt>
    <dgm:pt modelId="{3617394E-AE74-D046-B116-AFFC6E3EA328}" type="parTrans" cxnId="{1D6EDEE1-1648-D74B-9F0F-7B494AD98F3C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B771B504-C33D-FE4D-9DE2-4AF3E4285435}" type="sibTrans" cxnId="{1D6EDEE1-1648-D74B-9F0F-7B494AD98F3C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06E64334-1928-7D41-BAB9-DB66EC256CD3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accent6"/>
              </a:solidFill>
            </a:rPr>
            <a:t>greeting</a:t>
          </a:r>
          <a:endParaRPr lang="en-US" sz="1800" b="1" dirty="0">
            <a:solidFill>
              <a:schemeClr val="accent6"/>
            </a:solidFill>
          </a:endParaRPr>
        </a:p>
      </dgm:t>
    </dgm:pt>
    <dgm:pt modelId="{2BB4065C-31A7-0A4B-B845-B4D65761A92A}" type="parTrans" cxnId="{C20D3988-4E47-C140-A6D8-043D42487060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0449CED2-1A16-DF41-8217-828582C5519D}" type="sibTrans" cxnId="{C20D3988-4E47-C140-A6D8-043D42487060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DF1E9E5E-F991-2944-BF6B-E035F1164481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accent6"/>
              </a:solidFill>
            </a:rPr>
            <a:t>Eye contact</a:t>
          </a:r>
          <a:endParaRPr lang="en-US" sz="1800" b="1" dirty="0">
            <a:solidFill>
              <a:schemeClr val="accent6"/>
            </a:solidFill>
          </a:endParaRPr>
        </a:p>
      </dgm:t>
    </dgm:pt>
    <dgm:pt modelId="{5026F005-96E8-944F-BCA6-D45E421B7FB9}" type="parTrans" cxnId="{65AC370D-C291-FA41-87B0-DD0BAF2B5B5B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96C9B7AF-AFFB-F94D-B2BA-9E3BBAB41972}" type="sibTrans" cxnId="{65AC370D-C291-FA41-87B0-DD0BAF2B5B5B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46161E4D-3F5A-C94F-A93B-FE9E93162ED8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6"/>
              </a:solidFill>
            </a:rPr>
            <a:t>Body language</a:t>
          </a:r>
          <a:endParaRPr lang="en-US" sz="1600" b="1" dirty="0">
            <a:solidFill>
              <a:schemeClr val="accent6"/>
            </a:solidFill>
          </a:endParaRPr>
        </a:p>
      </dgm:t>
    </dgm:pt>
    <dgm:pt modelId="{3F538177-26D7-2A44-BE48-7111028133C0}" type="parTrans" cxnId="{FC3FDA7D-F141-6D4D-9A56-4C732177E632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F6274B7F-C782-5246-88EE-2544E4B72CF3}" type="sibTrans" cxnId="{FC3FDA7D-F141-6D4D-9A56-4C732177E632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7BD80D42-855E-B64A-A74F-3C9D6F189DB3}">
      <dgm:prSet phldrT="[Text]"/>
      <dgm:spPr/>
      <dgm:t>
        <a:bodyPr/>
        <a:lstStyle/>
        <a:p>
          <a:r>
            <a:rPr lang="en-US" b="1" dirty="0" smtClean="0">
              <a:solidFill>
                <a:schemeClr val="accent6"/>
              </a:solidFill>
            </a:rPr>
            <a:t>Open questions</a:t>
          </a:r>
          <a:endParaRPr lang="en-US" b="1" dirty="0">
            <a:solidFill>
              <a:schemeClr val="accent6"/>
            </a:solidFill>
          </a:endParaRPr>
        </a:p>
      </dgm:t>
    </dgm:pt>
    <dgm:pt modelId="{4FA7C184-07AD-9F4E-979F-2107D24DE16A}" type="parTrans" cxnId="{09F47551-F637-6043-AB79-F232E18A808D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1CD512A5-CB0F-F543-9245-D150A76E223E}" type="sibTrans" cxnId="{09F47551-F637-6043-AB79-F232E18A808D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D1FD7213-2FDD-0D48-A4C9-E4B760658910}">
      <dgm:prSet custT="1"/>
      <dgm:spPr/>
      <dgm:t>
        <a:bodyPr/>
        <a:lstStyle/>
        <a:p>
          <a:r>
            <a:rPr lang="en-US" sz="1600" b="1" dirty="0" smtClean="0">
              <a:solidFill>
                <a:schemeClr val="accent6"/>
              </a:solidFill>
            </a:rPr>
            <a:t>Clear</a:t>
          </a:r>
          <a:r>
            <a:rPr lang="en-US" sz="1600" b="1" baseline="0" dirty="0" smtClean="0">
              <a:solidFill>
                <a:schemeClr val="accent6"/>
              </a:solidFill>
            </a:rPr>
            <a:t> language</a:t>
          </a:r>
          <a:endParaRPr lang="en-US" sz="1600" b="1" dirty="0">
            <a:solidFill>
              <a:schemeClr val="accent6"/>
            </a:solidFill>
          </a:endParaRPr>
        </a:p>
      </dgm:t>
    </dgm:pt>
    <dgm:pt modelId="{DBB2C4B6-4DE7-534F-97CB-115FF231AD6F}" type="parTrans" cxnId="{35009134-477E-AE4D-827D-AAE238204EC7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8F511B1A-ADC5-E14E-8D89-147BB164DBF6}" type="sibTrans" cxnId="{35009134-477E-AE4D-827D-AAE238204EC7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FA22639B-EDBA-FA41-83AC-D281EB228E29}">
      <dgm:prSet custT="1"/>
      <dgm:spPr/>
      <dgm:t>
        <a:bodyPr/>
        <a:lstStyle/>
        <a:p>
          <a:r>
            <a:rPr lang="en-US" sz="1800" b="1" dirty="0" smtClean="0">
              <a:solidFill>
                <a:schemeClr val="accent6"/>
              </a:solidFill>
            </a:rPr>
            <a:t>Non verbal cues</a:t>
          </a:r>
          <a:endParaRPr lang="en-US" sz="1800" b="1" dirty="0">
            <a:solidFill>
              <a:schemeClr val="accent6"/>
            </a:solidFill>
          </a:endParaRPr>
        </a:p>
      </dgm:t>
    </dgm:pt>
    <dgm:pt modelId="{2CB8EEE0-109C-C048-99A3-02C68DB87702}" type="parTrans" cxnId="{7ADE7C3C-8C15-7648-8063-4FA98F078FB7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5B3677AA-4523-444F-9980-1A306C18B7DE}" type="sibTrans" cxnId="{7ADE7C3C-8C15-7648-8063-4FA98F078FB7}">
      <dgm:prSet/>
      <dgm:spPr/>
      <dgm:t>
        <a:bodyPr/>
        <a:lstStyle/>
        <a:p>
          <a:endParaRPr lang="en-US" b="1">
            <a:solidFill>
              <a:schemeClr val="accent6"/>
            </a:solidFill>
          </a:endParaRPr>
        </a:p>
      </dgm:t>
    </dgm:pt>
    <dgm:pt modelId="{98BEA518-8DA5-D04B-9B65-9451DA3C72CE}" type="pres">
      <dgm:prSet presAssocID="{A6964BD1-ECE0-934B-BEFF-3802F44D0C2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4E1217-0B64-254C-B2C5-88430320E7D5}" type="pres">
      <dgm:prSet presAssocID="{0E0507E2-DCB4-034B-9E58-D81D2DC1E0A7}" presName="centerShape" presStyleLbl="node0" presStyleIdx="0" presStyleCnt="1"/>
      <dgm:spPr/>
      <dgm:t>
        <a:bodyPr/>
        <a:lstStyle/>
        <a:p>
          <a:endParaRPr lang="en-US"/>
        </a:p>
      </dgm:t>
    </dgm:pt>
    <dgm:pt modelId="{DEBE7CCF-5FFD-6A48-B6FC-2C2A65730E67}" type="pres">
      <dgm:prSet presAssocID="{2BB4065C-31A7-0A4B-B845-B4D65761A92A}" presName="Name9" presStyleLbl="parChTrans1D2" presStyleIdx="0" presStyleCnt="6"/>
      <dgm:spPr/>
      <dgm:t>
        <a:bodyPr/>
        <a:lstStyle/>
        <a:p>
          <a:endParaRPr lang="en-US"/>
        </a:p>
      </dgm:t>
    </dgm:pt>
    <dgm:pt modelId="{CC80D75C-C298-0E43-ADD3-4EBDF5D92FF6}" type="pres">
      <dgm:prSet presAssocID="{2BB4065C-31A7-0A4B-B845-B4D65761A92A}" presName="connTx" presStyleLbl="parChTrans1D2" presStyleIdx="0" presStyleCnt="6"/>
      <dgm:spPr/>
      <dgm:t>
        <a:bodyPr/>
        <a:lstStyle/>
        <a:p>
          <a:endParaRPr lang="en-US"/>
        </a:p>
      </dgm:t>
    </dgm:pt>
    <dgm:pt modelId="{90C1B6F7-2E0C-5349-9B53-555857C7190C}" type="pres">
      <dgm:prSet presAssocID="{06E64334-1928-7D41-BAB9-DB66EC256CD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93742-0554-5D40-8091-E9FB53F9D1A8}" type="pres">
      <dgm:prSet presAssocID="{5026F005-96E8-944F-BCA6-D45E421B7FB9}" presName="Name9" presStyleLbl="parChTrans1D2" presStyleIdx="1" presStyleCnt="6"/>
      <dgm:spPr/>
      <dgm:t>
        <a:bodyPr/>
        <a:lstStyle/>
        <a:p>
          <a:endParaRPr lang="en-US"/>
        </a:p>
      </dgm:t>
    </dgm:pt>
    <dgm:pt modelId="{44AFAF74-4205-6745-B349-D60D5065E42C}" type="pres">
      <dgm:prSet presAssocID="{5026F005-96E8-944F-BCA6-D45E421B7FB9}" presName="connTx" presStyleLbl="parChTrans1D2" presStyleIdx="1" presStyleCnt="6"/>
      <dgm:spPr/>
      <dgm:t>
        <a:bodyPr/>
        <a:lstStyle/>
        <a:p>
          <a:endParaRPr lang="en-US"/>
        </a:p>
      </dgm:t>
    </dgm:pt>
    <dgm:pt modelId="{7B125387-8264-5A42-8738-166A0E7F0822}" type="pres">
      <dgm:prSet presAssocID="{DF1E9E5E-F991-2944-BF6B-E035F116448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0D87B-663F-2E41-821D-A37387605CA2}" type="pres">
      <dgm:prSet presAssocID="{3F538177-26D7-2A44-BE48-7111028133C0}" presName="Name9" presStyleLbl="parChTrans1D2" presStyleIdx="2" presStyleCnt="6"/>
      <dgm:spPr/>
      <dgm:t>
        <a:bodyPr/>
        <a:lstStyle/>
        <a:p>
          <a:endParaRPr lang="en-US"/>
        </a:p>
      </dgm:t>
    </dgm:pt>
    <dgm:pt modelId="{7D283E74-151F-BE4B-8ABF-E31F29567C03}" type="pres">
      <dgm:prSet presAssocID="{3F538177-26D7-2A44-BE48-7111028133C0}" presName="connTx" presStyleLbl="parChTrans1D2" presStyleIdx="2" presStyleCnt="6"/>
      <dgm:spPr/>
      <dgm:t>
        <a:bodyPr/>
        <a:lstStyle/>
        <a:p>
          <a:endParaRPr lang="en-US"/>
        </a:p>
      </dgm:t>
    </dgm:pt>
    <dgm:pt modelId="{5B60CA4F-61F0-154D-BDFC-DB81C4910441}" type="pres">
      <dgm:prSet presAssocID="{46161E4D-3F5A-C94F-A93B-FE9E93162ED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4D8F16-5C4C-A440-A700-5A3E677EF415}" type="pres">
      <dgm:prSet presAssocID="{4FA7C184-07AD-9F4E-979F-2107D24DE16A}" presName="Name9" presStyleLbl="parChTrans1D2" presStyleIdx="3" presStyleCnt="6"/>
      <dgm:spPr/>
      <dgm:t>
        <a:bodyPr/>
        <a:lstStyle/>
        <a:p>
          <a:endParaRPr lang="en-US"/>
        </a:p>
      </dgm:t>
    </dgm:pt>
    <dgm:pt modelId="{66E55BD6-9302-9440-AD5E-B62E54830D9C}" type="pres">
      <dgm:prSet presAssocID="{4FA7C184-07AD-9F4E-979F-2107D24DE16A}" presName="connTx" presStyleLbl="parChTrans1D2" presStyleIdx="3" presStyleCnt="6"/>
      <dgm:spPr/>
      <dgm:t>
        <a:bodyPr/>
        <a:lstStyle/>
        <a:p>
          <a:endParaRPr lang="en-US"/>
        </a:p>
      </dgm:t>
    </dgm:pt>
    <dgm:pt modelId="{79483F1A-7370-944C-9FBB-A4F25158FF01}" type="pres">
      <dgm:prSet presAssocID="{7BD80D42-855E-B64A-A74F-3C9D6F189DB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B39EE-946E-8A4A-98E7-164AD8D9C958}" type="pres">
      <dgm:prSet presAssocID="{DBB2C4B6-4DE7-534F-97CB-115FF231AD6F}" presName="Name9" presStyleLbl="parChTrans1D2" presStyleIdx="4" presStyleCnt="6"/>
      <dgm:spPr/>
      <dgm:t>
        <a:bodyPr/>
        <a:lstStyle/>
        <a:p>
          <a:endParaRPr lang="en-US"/>
        </a:p>
      </dgm:t>
    </dgm:pt>
    <dgm:pt modelId="{D1B6960A-63A9-3B45-B623-4B5CB7220338}" type="pres">
      <dgm:prSet presAssocID="{DBB2C4B6-4DE7-534F-97CB-115FF231AD6F}" presName="connTx" presStyleLbl="parChTrans1D2" presStyleIdx="4" presStyleCnt="6"/>
      <dgm:spPr/>
      <dgm:t>
        <a:bodyPr/>
        <a:lstStyle/>
        <a:p>
          <a:endParaRPr lang="en-US"/>
        </a:p>
      </dgm:t>
    </dgm:pt>
    <dgm:pt modelId="{078DECE1-E13E-654C-B0F4-CF3ED11288AE}" type="pres">
      <dgm:prSet presAssocID="{D1FD7213-2FDD-0D48-A4C9-E4B76065891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63079-0A69-8B40-B577-434E4D5827A3}" type="pres">
      <dgm:prSet presAssocID="{2CB8EEE0-109C-C048-99A3-02C68DB87702}" presName="Name9" presStyleLbl="parChTrans1D2" presStyleIdx="5" presStyleCnt="6"/>
      <dgm:spPr/>
      <dgm:t>
        <a:bodyPr/>
        <a:lstStyle/>
        <a:p>
          <a:endParaRPr lang="en-US"/>
        </a:p>
      </dgm:t>
    </dgm:pt>
    <dgm:pt modelId="{4F9BD6DC-3806-EB4B-B6CC-7A45D162D5F8}" type="pres">
      <dgm:prSet presAssocID="{2CB8EEE0-109C-C048-99A3-02C68DB87702}" presName="connTx" presStyleLbl="parChTrans1D2" presStyleIdx="5" presStyleCnt="6"/>
      <dgm:spPr/>
      <dgm:t>
        <a:bodyPr/>
        <a:lstStyle/>
        <a:p>
          <a:endParaRPr lang="en-US"/>
        </a:p>
      </dgm:t>
    </dgm:pt>
    <dgm:pt modelId="{57B1D533-77FF-5645-ABD0-486E8A111556}" type="pres">
      <dgm:prSet presAssocID="{FA22639B-EDBA-FA41-83AC-D281EB228E2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3E7BBD-6FE4-5140-AFC2-45E89BED39AE}" type="presOf" srcId="{2CB8EEE0-109C-C048-99A3-02C68DB87702}" destId="{4F9BD6DC-3806-EB4B-B6CC-7A45D162D5F8}" srcOrd="1" destOrd="0" presId="urn:microsoft.com/office/officeart/2005/8/layout/radial1"/>
    <dgm:cxn modelId="{777D1A3B-1DFA-8F4F-BE85-0AAEB05FFFDC}" type="presOf" srcId="{4FA7C184-07AD-9F4E-979F-2107D24DE16A}" destId="{B04D8F16-5C4C-A440-A700-5A3E677EF415}" srcOrd="0" destOrd="0" presId="urn:microsoft.com/office/officeart/2005/8/layout/radial1"/>
    <dgm:cxn modelId="{E91DC31F-9412-1546-AABE-B2C667C8DBF6}" type="presOf" srcId="{2BB4065C-31A7-0A4B-B845-B4D65761A92A}" destId="{CC80D75C-C298-0E43-ADD3-4EBDF5D92FF6}" srcOrd="1" destOrd="0" presId="urn:microsoft.com/office/officeart/2005/8/layout/radial1"/>
    <dgm:cxn modelId="{A0F349CF-ADEC-2E4D-814D-5FFD9268FDEE}" type="presOf" srcId="{DBB2C4B6-4DE7-534F-97CB-115FF231AD6F}" destId="{D1B6960A-63A9-3B45-B623-4B5CB7220338}" srcOrd="1" destOrd="0" presId="urn:microsoft.com/office/officeart/2005/8/layout/radial1"/>
    <dgm:cxn modelId="{F0FBBD48-C2DA-0747-B2F5-CBD87520836A}" type="presOf" srcId="{2BB4065C-31A7-0A4B-B845-B4D65761A92A}" destId="{DEBE7CCF-5FFD-6A48-B6FC-2C2A65730E67}" srcOrd="0" destOrd="0" presId="urn:microsoft.com/office/officeart/2005/8/layout/radial1"/>
    <dgm:cxn modelId="{B461A785-B584-8042-803E-38AA8150912F}" type="presOf" srcId="{7BD80D42-855E-B64A-A74F-3C9D6F189DB3}" destId="{79483F1A-7370-944C-9FBB-A4F25158FF01}" srcOrd="0" destOrd="0" presId="urn:microsoft.com/office/officeart/2005/8/layout/radial1"/>
    <dgm:cxn modelId="{81DFED3E-A0A0-6E43-91B8-65DBAB04744F}" type="presOf" srcId="{3F538177-26D7-2A44-BE48-7111028133C0}" destId="{7D283E74-151F-BE4B-8ABF-E31F29567C03}" srcOrd="1" destOrd="0" presId="urn:microsoft.com/office/officeart/2005/8/layout/radial1"/>
    <dgm:cxn modelId="{65AC370D-C291-FA41-87B0-DD0BAF2B5B5B}" srcId="{0E0507E2-DCB4-034B-9E58-D81D2DC1E0A7}" destId="{DF1E9E5E-F991-2944-BF6B-E035F1164481}" srcOrd="1" destOrd="0" parTransId="{5026F005-96E8-944F-BCA6-D45E421B7FB9}" sibTransId="{96C9B7AF-AFFB-F94D-B2BA-9E3BBAB41972}"/>
    <dgm:cxn modelId="{F48F71F7-0840-DA40-80C1-EC61D53795A2}" type="presOf" srcId="{3F538177-26D7-2A44-BE48-7111028133C0}" destId="{27E0D87B-663F-2E41-821D-A37387605CA2}" srcOrd="0" destOrd="0" presId="urn:microsoft.com/office/officeart/2005/8/layout/radial1"/>
    <dgm:cxn modelId="{FC3FDA7D-F141-6D4D-9A56-4C732177E632}" srcId="{0E0507E2-DCB4-034B-9E58-D81D2DC1E0A7}" destId="{46161E4D-3F5A-C94F-A93B-FE9E93162ED8}" srcOrd="2" destOrd="0" parTransId="{3F538177-26D7-2A44-BE48-7111028133C0}" sibTransId="{F6274B7F-C782-5246-88EE-2544E4B72CF3}"/>
    <dgm:cxn modelId="{39AC8048-3623-B444-98FA-4F04D38C7992}" type="presOf" srcId="{FA22639B-EDBA-FA41-83AC-D281EB228E29}" destId="{57B1D533-77FF-5645-ABD0-486E8A111556}" srcOrd="0" destOrd="0" presId="urn:microsoft.com/office/officeart/2005/8/layout/radial1"/>
    <dgm:cxn modelId="{8832DC8A-CCE4-E44B-BFF2-EE02DACC500D}" type="presOf" srcId="{D1FD7213-2FDD-0D48-A4C9-E4B760658910}" destId="{078DECE1-E13E-654C-B0F4-CF3ED11288AE}" srcOrd="0" destOrd="0" presId="urn:microsoft.com/office/officeart/2005/8/layout/radial1"/>
    <dgm:cxn modelId="{4584B278-1BF7-5E47-835C-BAAFDEF697EB}" type="presOf" srcId="{46161E4D-3F5A-C94F-A93B-FE9E93162ED8}" destId="{5B60CA4F-61F0-154D-BDFC-DB81C4910441}" srcOrd="0" destOrd="0" presId="urn:microsoft.com/office/officeart/2005/8/layout/radial1"/>
    <dgm:cxn modelId="{C20D3988-4E47-C140-A6D8-043D42487060}" srcId="{0E0507E2-DCB4-034B-9E58-D81D2DC1E0A7}" destId="{06E64334-1928-7D41-BAB9-DB66EC256CD3}" srcOrd="0" destOrd="0" parTransId="{2BB4065C-31A7-0A4B-B845-B4D65761A92A}" sibTransId="{0449CED2-1A16-DF41-8217-828582C5519D}"/>
    <dgm:cxn modelId="{15012306-0A7A-0E4B-97EE-FD18A8333573}" type="presOf" srcId="{DF1E9E5E-F991-2944-BF6B-E035F1164481}" destId="{7B125387-8264-5A42-8738-166A0E7F0822}" srcOrd="0" destOrd="0" presId="urn:microsoft.com/office/officeart/2005/8/layout/radial1"/>
    <dgm:cxn modelId="{51685BC8-C8E5-A64D-9DFE-06D4F9A3BF6D}" type="presOf" srcId="{06E64334-1928-7D41-BAB9-DB66EC256CD3}" destId="{90C1B6F7-2E0C-5349-9B53-555857C7190C}" srcOrd="0" destOrd="0" presId="urn:microsoft.com/office/officeart/2005/8/layout/radial1"/>
    <dgm:cxn modelId="{EABEB270-3AAC-F24F-A3B9-9FCE31A2EFE6}" type="presOf" srcId="{5026F005-96E8-944F-BCA6-D45E421B7FB9}" destId="{BDF93742-0554-5D40-8091-E9FB53F9D1A8}" srcOrd="0" destOrd="0" presId="urn:microsoft.com/office/officeart/2005/8/layout/radial1"/>
    <dgm:cxn modelId="{A805A511-17B9-894E-B510-C52DE10D0CAE}" type="presOf" srcId="{A6964BD1-ECE0-934B-BEFF-3802F44D0C22}" destId="{98BEA518-8DA5-D04B-9B65-9451DA3C72CE}" srcOrd="0" destOrd="0" presId="urn:microsoft.com/office/officeart/2005/8/layout/radial1"/>
    <dgm:cxn modelId="{56A03AF8-3FE4-5146-9D78-DF8C6E4CB26D}" type="presOf" srcId="{0E0507E2-DCB4-034B-9E58-D81D2DC1E0A7}" destId="{5A4E1217-0B64-254C-B2C5-88430320E7D5}" srcOrd="0" destOrd="0" presId="urn:microsoft.com/office/officeart/2005/8/layout/radial1"/>
    <dgm:cxn modelId="{8703009E-5C0A-A441-BF01-4022D8A31AC0}" type="presOf" srcId="{DBB2C4B6-4DE7-534F-97CB-115FF231AD6F}" destId="{9ACB39EE-946E-8A4A-98E7-164AD8D9C958}" srcOrd="0" destOrd="0" presId="urn:microsoft.com/office/officeart/2005/8/layout/radial1"/>
    <dgm:cxn modelId="{09F47551-F637-6043-AB79-F232E18A808D}" srcId="{0E0507E2-DCB4-034B-9E58-D81D2DC1E0A7}" destId="{7BD80D42-855E-B64A-A74F-3C9D6F189DB3}" srcOrd="3" destOrd="0" parTransId="{4FA7C184-07AD-9F4E-979F-2107D24DE16A}" sibTransId="{1CD512A5-CB0F-F543-9245-D150A76E223E}"/>
    <dgm:cxn modelId="{4A346305-B80B-B740-8F2E-3BAC954149A9}" type="presOf" srcId="{4FA7C184-07AD-9F4E-979F-2107D24DE16A}" destId="{66E55BD6-9302-9440-AD5E-B62E54830D9C}" srcOrd="1" destOrd="0" presId="urn:microsoft.com/office/officeart/2005/8/layout/radial1"/>
    <dgm:cxn modelId="{35009134-477E-AE4D-827D-AAE238204EC7}" srcId="{0E0507E2-DCB4-034B-9E58-D81D2DC1E0A7}" destId="{D1FD7213-2FDD-0D48-A4C9-E4B760658910}" srcOrd="4" destOrd="0" parTransId="{DBB2C4B6-4DE7-534F-97CB-115FF231AD6F}" sibTransId="{8F511B1A-ADC5-E14E-8D89-147BB164DBF6}"/>
    <dgm:cxn modelId="{BC67A42A-7063-C24E-A5EF-58FCBF7478FF}" type="presOf" srcId="{2CB8EEE0-109C-C048-99A3-02C68DB87702}" destId="{82F63079-0A69-8B40-B577-434E4D5827A3}" srcOrd="0" destOrd="0" presId="urn:microsoft.com/office/officeart/2005/8/layout/radial1"/>
    <dgm:cxn modelId="{99F0FAAB-FB48-D44C-8AD0-DA2F5DE26204}" type="presOf" srcId="{5026F005-96E8-944F-BCA6-D45E421B7FB9}" destId="{44AFAF74-4205-6745-B349-D60D5065E42C}" srcOrd="1" destOrd="0" presId="urn:microsoft.com/office/officeart/2005/8/layout/radial1"/>
    <dgm:cxn modelId="{1D6EDEE1-1648-D74B-9F0F-7B494AD98F3C}" srcId="{A6964BD1-ECE0-934B-BEFF-3802F44D0C22}" destId="{0E0507E2-DCB4-034B-9E58-D81D2DC1E0A7}" srcOrd="0" destOrd="0" parTransId="{3617394E-AE74-D046-B116-AFFC6E3EA328}" sibTransId="{B771B504-C33D-FE4D-9DE2-4AF3E4285435}"/>
    <dgm:cxn modelId="{7ADE7C3C-8C15-7648-8063-4FA98F078FB7}" srcId="{0E0507E2-DCB4-034B-9E58-D81D2DC1E0A7}" destId="{FA22639B-EDBA-FA41-83AC-D281EB228E29}" srcOrd="5" destOrd="0" parTransId="{2CB8EEE0-109C-C048-99A3-02C68DB87702}" sibTransId="{5B3677AA-4523-444F-9980-1A306C18B7DE}"/>
    <dgm:cxn modelId="{DCF039A0-DBFB-9E4A-B256-A9D8249A2CC3}" type="presParOf" srcId="{98BEA518-8DA5-D04B-9B65-9451DA3C72CE}" destId="{5A4E1217-0B64-254C-B2C5-88430320E7D5}" srcOrd="0" destOrd="0" presId="urn:microsoft.com/office/officeart/2005/8/layout/radial1"/>
    <dgm:cxn modelId="{5651EAE1-C313-4C4E-A871-CACD7F6E9F5C}" type="presParOf" srcId="{98BEA518-8DA5-D04B-9B65-9451DA3C72CE}" destId="{DEBE7CCF-5FFD-6A48-B6FC-2C2A65730E67}" srcOrd="1" destOrd="0" presId="urn:microsoft.com/office/officeart/2005/8/layout/radial1"/>
    <dgm:cxn modelId="{62E3CCB0-6913-3F43-9A4B-B3452012C132}" type="presParOf" srcId="{DEBE7CCF-5FFD-6A48-B6FC-2C2A65730E67}" destId="{CC80D75C-C298-0E43-ADD3-4EBDF5D92FF6}" srcOrd="0" destOrd="0" presId="urn:microsoft.com/office/officeart/2005/8/layout/radial1"/>
    <dgm:cxn modelId="{D54A3055-B404-C74A-9C76-140665932F2D}" type="presParOf" srcId="{98BEA518-8DA5-D04B-9B65-9451DA3C72CE}" destId="{90C1B6F7-2E0C-5349-9B53-555857C7190C}" srcOrd="2" destOrd="0" presId="urn:microsoft.com/office/officeart/2005/8/layout/radial1"/>
    <dgm:cxn modelId="{BB275A34-4CDA-374F-A2B0-1B61978FD5A4}" type="presParOf" srcId="{98BEA518-8DA5-D04B-9B65-9451DA3C72CE}" destId="{BDF93742-0554-5D40-8091-E9FB53F9D1A8}" srcOrd="3" destOrd="0" presId="urn:microsoft.com/office/officeart/2005/8/layout/radial1"/>
    <dgm:cxn modelId="{16E9FF6E-32DA-CB4F-8D7F-7CB781FD41FD}" type="presParOf" srcId="{BDF93742-0554-5D40-8091-E9FB53F9D1A8}" destId="{44AFAF74-4205-6745-B349-D60D5065E42C}" srcOrd="0" destOrd="0" presId="urn:microsoft.com/office/officeart/2005/8/layout/radial1"/>
    <dgm:cxn modelId="{4601ADE7-0E65-5143-A514-F174E4A265C9}" type="presParOf" srcId="{98BEA518-8DA5-D04B-9B65-9451DA3C72CE}" destId="{7B125387-8264-5A42-8738-166A0E7F0822}" srcOrd="4" destOrd="0" presId="urn:microsoft.com/office/officeart/2005/8/layout/radial1"/>
    <dgm:cxn modelId="{1062605A-1241-0940-8ED0-4C6D3D5C838F}" type="presParOf" srcId="{98BEA518-8DA5-D04B-9B65-9451DA3C72CE}" destId="{27E0D87B-663F-2E41-821D-A37387605CA2}" srcOrd="5" destOrd="0" presId="urn:microsoft.com/office/officeart/2005/8/layout/radial1"/>
    <dgm:cxn modelId="{7E5CD3D6-6C70-B546-AD6E-AEBAAA72B876}" type="presParOf" srcId="{27E0D87B-663F-2E41-821D-A37387605CA2}" destId="{7D283E74-151F-BE4B-8ABF-E31F29567C03}" srcOrd="0" destOrd="0" presId="urn:microsoft.com/office/officeart/2005/8/layout/radial1"/>
    <dgm:cxn modelId="{E0F63B22-E987-C844-868F-364E798A24AC}" type="presParOf" srcId="{98BEA518-8DA5-D04B-9B65-9451DA3C72CE}" destId="{5B60CA4F-61F0-154D-BDFC-DB81C4910441}" srcOrd="6" destOrd="0" presId="urn:microsoft.com/office/officeart/2005/8/layout/radial1"/>
    <dgm:cxn modelId="{D895A1B1-60F1-DD4F-9FA6-4FBED649D2B7}" type="presParOf" srcId="{98BEA518-8DA5-D04B-9B65-9451DA3C72CE}" destId="{B04D8F16-5C4C-A440-A700-5A3E677EF415}" srcOrd="7" destOrd="0" presId="urn:microsoft.com/office/officeart/2005/8/layout/radial1"/>
    <dgm:cxn modelId="{F74575C8-0A34-2C46-B594-14AC70003EE1}" type="presParOf" srcId="{B04D8F16-5C4C-A440-A700-5A3E677EF415}" destId="{66E55BD6-9302-9440-AD5E-B62E54830D9C}" srcOrd="0" destOrd="0" presId="urn:microsoft.com/office/officeart/2005/8/layout/radial1"/>
    <dgm:cxn modelId="{D1690ED0-B507-B74E-A7E2-2D6F7AF8C8B4}" type="presParOf" srcId="{98BEA518-8DA5-D04B-9B65-9451DA3C72CE}" destId="{79483F1A-7370-944C-9FBB-A4F25158FF01}" srcOrd="8" destOrd="0" presId="urn:microsoft.com/office/officeart/2005/8/layout/radial1"/>
    <dgm:cxn modelId="{B9D4ED35-BD62-474B-91E9-DD5E688F4B7E}" type="presParOf" srcId="{98BEA518-8DA5-D04B-9B65-9451DA3C72CE}" destId="{9ACB39EE-946E-8A4A-98E7-164AD8D9C958}" srcOrd="9" destOrd="0" presId="urn:microsoft.com/office/officeart/2005/8/layout/radial1"/>
    <dgm:cxn modelId="{6FE78A2E-CED6-C347-A692-A7C17D85EA49}" type="presParOf" srcId="{9ACB39EE-946E-8A4A-98E7-164AD8D9C958}" destId="{D1B6960A-63A9-3B45-B623-4B5CB7220338}" srcOrd="0" destOrd="0" presId="urn:microsoft.com/office/officeart/2005/8/layout/radial1"/>
    <dgm:cxn modelId="{661C959A-7211-1E4A-B3A6-8089FDD4F8FC}" type="presParOf" srcId="{98BEA518-8DA5-D04B-9B65-9451DA3C72CE}" destId="{078DECE1-E13E-654C-B0F4-CF3ED11288AE}" srcOrd="10" destOrd="0" presId="urn:microsoft.com/office/officeart/2005/8/layout/radial1"/>
    <dgm:cxn modelId="{E47DC6AA-86DF-3642-94EE-FA99B3169465}" type="presParOf" srcId="{98BEA518-8DA5-D04B-9B65-9451DA3C72CE}" destId="{82F63079-0A69-8B40-B577-434E4D5827A3}" srcOrd="11" destOrd="0" presId="urn:microsoft.com/office/officeart/2005/8/layout/radial1"/>
    <dgm:cxn modelId="{311959AF-3F9F-3D4D-9C3D-28E6FB7443BF}" type="presParOf" srcId="{82F63079-0A69-8B40-B577-434E4D5827A3}" destId="{4F9BD6DC-3806-EB4B-B6CC-7A45D162D5F8}" srcOrd="0" destOrd="0" presId="urn:microsoft.com/office/officeart/2005/8/layout/radial1"/>
    <dgm:cxn modelId="{745A0812-3CEE-3649-8907-91F8D80AC09F}" type="presParOf" srcId="{98BEA518-8DA5-D04B-9B65-9451DA3C72CE}" destId="{57B1D533-77FF-5645-ABD0-486E8A111556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68EA5-B921-4281-89A1-2CBF1DD29F7B}">
      <dsp:nvSpPr>
        <dsp:cNvPr id="0" name=""/>
        <dsp:cNvSpPr/>
      </dsp:nvSpPr>
      <dsp:spPr>
        <a:xfrm>
          <a:off x="1036499" y="918589"/>
          <a:ext cx="5468617" cy="7085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/>
            <a:t>Managing communication</a:t>
          </a:r>
        </a:p>
      </dsp:txBody>
      <dsp:txXfrm>
        <a:off x="1036499" y="918589"/>
        <a:ext cx="5468617" cy="708548"/>
      </dsp:txXfrm>
    </dsp:sp>
    <dsp:sp modelId="{DB5D4153-DB49-48E5-9E51-2E609E97237E}">
      <dsp:nvSpPr>
        <dsp:cNvPr id="0" name=""/>
        <dsp:cNvSpPr/>
      </dsp:nvSpPr>
      <dsp:spPr>
        <a:xfrm>
          <a:off x="1042426" y="2975682"/>
          <a:ext cx="5475918" cy="7223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Sexual history</a:t>
          </a:r>
          <a:r>
            <a:rPr lang="en-GB" sz="2800" b="1" kern="1200" baseline="0" dirty="0" smtClean="0"/>
            <a:t> - </a:t>
          </a:r>
          <a:r>
            <a:rPr lang="en-GB" sz="2800" b="1" kern="1200" dirty="0" smtClean="0"/>
            <a:t>risk </a:t>
          </a:r>
          <a:r>
            <a:rPr lang="en-GB" sz="2800" b="1" kern="1200" dirty="0"/>
            <a:t>factor</a:t>
          </a:r>
        </a:p>
      </dsp:txBody>
      <dsp:txXfrm>
        <a:off x="1042426" y="2975682"/>
        <a:ext cx="5475918" cy="722350"/>
      </dsp:txXfrm>
    </dsp:sp>
    <dsp:sp modelId="{1A1036EA-A6C0-F747-9CE1-C058A1B9B315}">
      <dsp:nvSpPr>
        <dsp:cNvPr id="0" name=""/>
        <dsp:cNvSpPr/>
      </dsp:nvSpPr>
      <dsp:spPr>
        <a:xfrm>
          <a:off x="1058206" y="1915622"/>
          <a:ext cx="5473092" cy="8022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Assure privacy and confidentiality</a:t>
          </a:r>
          <a:endParaRPr lang="en-US" sz="2800" b="1" kern="1200" dirty="0"/>
        </a:p>
      </dsp:txBody>
      <dsp:txXfrm>
        <a:off x="1058206" y="1915622"/>
        <a:ext cx="5473092" cy="8022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4E1217-0B64-254C-B2C5-88430320E7D5}">
      <dsp:nvSpPr>
        <dsp:cNvPr id="0" name=""/>
        <dsp:cNvSpPr/>
      </dsp:nvSpPr>
      <dsp:spPr>
        <a:xfrm>
          <a:off x="3153149" y="1585606"/>
          <a:ext cx="1217907" cy="121790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6"/>
              </a:solidFill>
            </a:rPr>
            <a:t>HOW?</a:t>
          </a:r>
          <a:endParaRPr lang="en-US" sz="2400" b="1" kern="1200" dirty="0">
            <a:solidFill>
              <a:schemeClr val="accent6"/>
            </a:solidFill>
          </a:endParaRPr>
        </a:p>
      </dsp:txBody>
      <dsp:txXfrm>
        <a:off x="3331507" y="1763964"/>
        <a:ext cx="861191" cy="861191"/>
      </dsp:txXfrm>
    </dsp:sp>
    <dsp:sp modelId="{DEBE7CCF-5FFD-6A48-B6FC-2C2A65730E67}">
      <dsp:nvSpPr>
        <dsp:cNvPr id="0" name=""/>
        <dsp:cNvSpPr/>
      </dsp:nvSpPr>
      <dsp:spPr>
        <a:xfrm rot="16200000">
          <a:off x="3579346" y="1388282"/>
          <a:ext cx="36551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365512" y="145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accent6"/>
            </a:solidFill>
          </a:endParaRPr>
        </a:p>
      </dsp:txBody>
      <dsp:txXfrm>
        <a:off x="3752965" y="1393712"/>
        <a:ext cx="18275" cy="18275"/>
      </dsp:txXfrm>
    </dsp:sp>
    <dsp:sp modelId="{90C1B6F7-2E0C-5349-9B53-555857C7190C}">
      <dsp:nvSpPr>
        <dsp:cNvPr id="0" name=""/>
        <dsp:cNvSpPr/>
      </dsp:nvSpPr>
      <dsp:spPr>
        <a:xfrm>
          <a:off x="3153149" y="2186"/>
          <a:ext cx="1217907" cy="1217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/>
              </a:solidFill>
            </a:rPr>
            <a:t>greeting</a:t>
          </a:r>
          <a:endParaRPr lang="en-US" sz="1800" b="1" kern="1200" dirty="0">
            <a:solidFill>
              <a:schemeClr val="accent6"/>
            </a:solidFill>
          </a:endParaRPr>
        </a:p>
      </dsp:txBody>
      <dsp:txXfrm>
        <a:off x="3331507" y="180544"/>
        <a:ext cx="861191" cy="861191"/>
      </dsp:txXfrm>
    </dsp:sp>
    <dsp:sp modelId="{BDF93742-0554-5D40-8091-E9FB53F9D1A8}">
      <dsp:nvSpPr>
        <dsp:cNvPr id="0" name=""/>
        <dsp:cNvSpPr/>
      </dsp:nvSpPr>
      <dsp:spPr>
        <a:xfrm rot="19800000">
          <a:off x="4264987" y="1784137"/>
          <a:ext cx="36551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365512" y="145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accent6"/>
            </a:solidFill>
          </a:endParaRPr>
        </a:p>
      </dsp:txBody>
      <dsp:txXfrm>
        <a:off x="4438606" y="1789567"/>
        <a:ext cx="18275" cy="18275"/>
      </dsp:txXfrm>
    </dsp:sp>
    <dsp:sp modelId="{7B125387-8264-5A42-8738-166A0E7F0822}">
      <dsp:nvSpPr>
        <dsp:cNvPr id="0" name=""/>
        <dsp:cNvSpPr/>
      </dsp:nvSpPr>
      <dsp:spPr>
        <a:xfrm>
          <a:off x="4524430" y="793896"/>
          <a:ext cx="1217907" cy="1217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/>
              </a:solidFill>
            </a:rPr>
            <a:t>Eye contact</a:t>
          </a:r>
          <a:endParaRPr lang="en-US" sz="1800" b="1" kern="1200" dirty="0">
            <a:solidFill>
              <a:schemeClr val="accent6"/>
            </a:solidFill>
          </a:endParaRPr>
        </a:p>
      </dsp:txBody>
      <dsp:txXfrm>
        <a:off x="4702788" y="972254"/>
        <a:ext cx="861191" cy="861191"/>
      </dsp:txXfrm>
    </dsp:sp>
    <dsp:sp modelId="{27E0D87B-663F-2E41-821D-A37387605CA2}">
      <dsp:nvSpPr>
        <dsp:cNvPr id="0" name=""/>
        <dsp:cNvSpPr/>
      </dsp:nvSpPr>
      <dsp:spPr>
        <a:xfrm rot="1800000">
          <a:off x="4264987" y="2575847"/>
          <a:ext cx="36551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365512" y="145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accent6"/>
            </a:solidFill>
          </a:endParaRPr>
        </a:p>
      </dsp:txBody>
      <dsp:txXfrm>
        <a:off x="4438606" y="2581277"/>
        <a:ext cx="18275" cy="18275"/>
      </dsp:txXfrm>
    </dsp:sp>
    <dsp:sp modelId="{5B60CA4F-61F0-154D-BDFC-DB81C4910441}">
      <dsp:nvSpPr>
        <dsp:cNvPr id="0" name=""/>
        <dsp:cNvSpPr/>
      </dsp:nvSpPr>
      <dsp:spPr>
        <a:xfrm>
          <a:off x="4524430" y="2377316"/>
          <a:ext cx="1217907" cy="1217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/>
              </a:solidFill>
            </a:rPr>
            <a:t>Body language</a:t>
          </a:r>
          <a:endParaRPr lang="en-US" sz="1600" b="1" kern="1200" dirty="0">
            <a:solidFill>
              <a:schemeClr val="accent6"/>
            </a:solidFill>
          </a:endParaRPr>
        </a:p>
      </dsp:txBody>
      <dsp:txXfrm>
        <a:off x="4702788" y="2555674"/>
        <a:ext cx="861191" cy="861191"/>
      </dsp:txXfrm>
    </dsp:sp>
    <dsp:sp modelId="{B04D8F16-5C4C-A440-A700-5A3E677EF415}">
      <dsp:nvSpPr>
        <dsp:cNvPr id="0" name=""/>
        <dsp:cNvSpPr/>
      </dsp:nvSpPr>
      <dsp:spPr>
        <a:xfrm rot="5400000">
          <a:off x="3579346" y="2971701"/>
          <a:ext cx="36551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365512" y="145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accent6"/>
            </a:solidFill>
          </a:endParaRPr>
        </a:p>
      </dsp:txBody>
      <dsp:txXfrm>
        <a:off x="3752965" y="2977132"/>
        <a:ext cx="18275" cy="18275"/>
      </dsp:txXfrm>
    </dsp:sp>
    <dsp:sp modelId="{79483F1A-7370-944C-9FBB-A4F25158FF01}">
      <dsp:nvSpPr>
        <dsp:cNvPr id="0" name=""/>
        <dsp:cNvSpPr/>
      </dsp:nvSpPr>
      <dsp:spPr>
        <a:xfrm>
          <a:off x="3153149" y="3169025"/>
          <a:ext cx="1217907" cy="1217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/>
              </a:solidFill>
            </a:rPr>
            <a:t>Open questions</a:t>
          </a:r>
          <a:endParaRPr lang="en-US" sz="1600" b="1" kern="1200" dirty="0">
            <a:solidFill>
              <a:schemeClr val="accent6"/>
            </a:solidFill>
          </a:endParaRPr>
        </a:p>
      </dsp:txBody>
      <dsp:txXfrm>
        <a:off x="3331507" y="3347383"/>
        <a:ext cx="861191" cy="861191"/>
      </dsp:txXfrm>
    </dsp:sp>
    <dsp:sp modelId="{9ACB39EE-946E-8A4A-98E7-164AD8D9C958}">
      <dsp:nvSpPr>
        <dsp:cNvPr id="0" name=""/>
        <dsp:cNvSpPr/>
      </dsp:nvSpPr>
      <dsp:spPr>
        <a:xfrm rot="9000000">
          <a:off x="2893706" y="2575847"/>
          <a:ext cx="36551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365512" y="145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accent6"/>
            </a:solidFill>
          </a:endParaRPr>
        </a:p>
      </dsp:txBody>
      <dsp:txXfrm rot="10800000">
        <a:off x="3067324" y="2581277"/>
        <a:ext cx="18275" cy="18275"/>
      </dsp:txXfrm>
    </dsp:sp>
    <dsp:sp modelId="{078DECE1-E13E-654C-B0F4-CF3ED11288AE}">
      <dsp:nvSpPr>
        <dsp:cNvPr id="0" name=""/>
        <dsp:cNvSpPr/>
      </dsp:nvSpPr>
      <dsp:spPr>
        <a:xfrm>
          <a:off x="1781867" y="2377316"/>
          <a:ext cx="1217907" cy="1217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/>
              </a:solidFill>
            </a:rPr>
            <a:t>Clear</a:t>
          </a:r>
          <a:r>
            <a:rPr lang="en-US" sz="1600" b="1" kern="1200" baseline="0" dirty="0" smtClean="0">
              <a:solidFill>
                <a:schemeClr val="accent6"/>
              </a:solidFill>
            </a:rPr>
            <a:t> language</a:t>
          </a:r>
          <a:endParaRPr lang="en-US" sz="1600" b="1" kern="1200" dirty="0">
            <a:solidFill>
              <a:schemeClr val="accent6"/>
            </a:solidFill>
          </a:endParaRPr>
        </a:p>
      </dsp:txBody>
      <dsp:txXfrm>
        <a:off x="1960225" y="2555674"/>
        <a:ext cx="861191" cy="861191"/>
      </dsp:txXfrm>
    </dsp:sp>
    <dsp:sp modelId="{82F63079-0A69-8B40-B577-434E4D5827A3}">
      <dsp:nvSpPr>
        <dsp:cNvPr id="0" name=""/>
        <dsp:cNvSpPr/>
      </dsp:nvSpPr>
      <dsp:spPr>
        <a:xfrm rot="12600000">
          <a:off x="2893706" y="1784137"/>
          <a:ext cx="36551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365512" y="1456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accent6"/>
            </a:solidFill>
          </a:endParaRPr>
        </a:p>
      </dsp:txBody>
      <dsp:txXfrm rot="10800000">
        <a:off x="3067324" y="1789567"/>
        <a:ext cx="18275" cy="18275"/>
      </dsp:txXfrm>
    </dsp:sp>
    <dsp:sp modelId="{57B1D533-77FF-5645-ABD0-486E8A111556}">
      <dsp:nvSpPr>
        <dsp:cNvPr id="0" name=""/>
        <dsp:cNvSpPr/>
      </dsp:nvSpPr>
      <dsp:spPr>
        <a:xfrm>
          <a:off x="1781867" y="793896"/>
          <a:ext cx="1217907" cy="121790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/>
              </a:solidFill>
            </a:rPr>
            <a:t>Non verbal cues</a:t>
          </a:r>
          <a:endParaRPr lang="en-US" sz="1800" b="1" kern="1200" dirty="0">
            <a:solidFill>
              <a:schemeClr val="accent6"/>
            </a:solidFill>
          </a:endParaRPr>
        </a:p>
      </dsp:txBody>
      <dsp:txXfrm>
        <a:off x="1960225" y="972254"/>
        <a:ext cx="861191" cy="861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965FF-342E-48A1-8EAB-1F778D44B952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47AF-3E0B-4C25-B50C-7488DA12E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06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 smtClean="0"/>
              <a:t>Key points</a:t>
            </a:r>
          </a:p>
          <a:p>
            <a:r>
              <a:rPr lang="en-GB" sz="1200" b="1" dirty="0" smtClean="0"/>
              <a:t>DDX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47AF-3E0B-4C25-B50C-7488DA12EE0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2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447AF-3E0B-4C25-B50C-7488DA12EE0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82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853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01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7551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5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490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58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87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1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306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542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83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9E837F5-52CD-4372-A7B8-AE23A29087C5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E7B0A6B-D361-4008-A856-0FEAD9C04934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239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5305" y="0"/>
            <a:ext cx="11159016" cy="4268965"/>
          </a:xfrm>
        </p:spPr>
        <p:txBody>
          <a:bodyPr>
            <a:normAutofit/>
          </a:bodyPr>
          <a:lstStyle/>
          <a:p>
            <a:pPr algn="ctr"/>
            <a:r>
              <a:rPr lang="en-GB" sz="4800" b="1" dirty="0" smtClean="0">
                <a:solidFill>
                  <a:srgbClr val="8EC5FF"/>
                </a:solidFill>
              </a:rPr>
              <a:t>SEXUALLY TRANSMITTED INFECTION </a:t>
            </a:r>
            <a:endParaRPr lang="en-GB" sz="4800" b="1" dirty="0">
              <a:solidFill>
                <a:srgbClr val="8EC5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7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56" y="529489"/>
            <a:ext cx="10058400" cy="54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6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MANAGING COMMUNICATION</a:t>
            </a:r>
            <a:endParaRPr lang="en-GB" sz="4400" b="1" dirty="0">
              <a:solidFill>
                <a:srgbClr val="8EC5FF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73489789"/>
              </p:ext>
            </p:extLst>
          </p:nvPr>
        </p:nvGraphicFramePr>
        <p:xfrm>
          <a:off x="2164352" y="1884725"/>
          <a:ext cx="7524206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02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SEXUAL HISTORY IN FEMALE PATIENT </a:t>
            </a:r>
            <a:endParaRPr lang="en-GB" sz="4400" b="1" dirty="0">
              <a:solidFill>
                <a:srgbClr val="8EC5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83017" y="5407243"/>
            <a:ext cx="1073277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Reason For Attendance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Date Of LSC, Partner’s Gender, Anatomic Sites Of Exposure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Condom Use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Symptoms In The Partner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Total Number Of Partners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Previous STIs 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LMP And Pattern, Contraceptive And Cervical Cytology History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Pregnancy And Gynaecological History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Blood Born Virus Risk Assessment And Vaccination History  For Those At Risk.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Past Medical And Surgical History Fore Those At Risk.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Past Medical And Surgical History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Medications And Allergies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Agree The Method Of Giving Results 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Establish competency, safeguarding children/vulnerable adults recommend/consider</a:t>
            </a:r>
          </a:p>
          <a:p>
            <a:pPr marL="457200" indent="-457200">
              <a:buFont typeface="Arial" charset="0"/>
              <a:buChar char="•"/>
            </a:pPr>
            <a:r>
              <a:rPr lang="en-GB" sz="2000" b="1" dirty="0" smtClean="0">
                <a:solidFill>
                  <a:schemeClr val="tx1"/>
                </a:solidFill>
              </a:rPr>
              <a:t>Recognition of gender based violence intimate partner violence</a:t>
            </a:r>
          </a:p>
          <a:p>
            <a:pPr marL="457200" indent="-457200">
              <a:buFont typeface="Arial" charset="0"/>
              <a:buChar char="•"/>
            </a:pPr>
            <a:endParaRPr lang="en-GB" sz="2000" b="1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endParaRPr lang="en-GB" sz="2000" b="1" dirty="0" smtClean="0">
              <a:solidFill>
                <a:schemeClr val="tx1"/>
              </a:solidFill>
            </a:endParaRPr>
          </a:p>
          <a:p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0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EC5FF"/>
                </a:solidFill>
              </a:rPr>
              <a:t>COMMON SEXUALLY TRANSMITTED INFECTIONS</a:t>
            </a:r>
            <a:endParaRPr lang="en-GB" sz="3600" dirty="0">
              <a:solidFill>
                <a:srgbClr val="8EC5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4418" y="3028951"/>
            <a:ext cx="2793206" cy="2200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Herpes simplex</a:t>
            </a:r>
          </a:p>
          <a:p>
            <a:pPr marL="342900" lvl="0" indent="-342900"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Hepatitis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HIV</a:t>
            </a:r>
          </a:p>
          <a:p>
            <a:pPr marL="342900" lvl="0" indent="-342900"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Human Papillomavirus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2474" y="3028951"/>
            <a:ext cx="2793206" cy="2200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Trichomoniasis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6582" y="2357439"/>
            <a:ext cx="2778204" cy="6715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b="1">
                <a:solidFill>
                  <a:schemeClr val="accent2">
                    <a:lumMod val="40000"/>
                    <a:lumOff val="60000"/>
                  </a:schemeClr>
                </a:solidFill>
              </a:rPr>
              <a:t>Bacterial</a:t>
            </a:r>
            <a:endParaRPr lang="en-GB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4418" y="2357439"/>
            <a:ext cx="2793206" cy="6715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Viral</a:t>
            </a:r>
            <a:endParaRPr lang="en-GB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62474" y="2357439"/>
            <a:ext cx="2793206" cy="6715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Parasite</a:t>
            </a:r>
            <a:endParaRPr lang="en-GB" sz="28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1580" y="3028951"/>
            <a:ext cx="2793206" cy="2200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2857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Chlamydia</a:t>
            </a:r>
          </a:p>
          <a:p>
            <a:pPr marL="457200" lvl="0" indent="-2857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Gonorrhoea </a:t>
            </a:r>
            <a:endParaRPr lang="en-GB" sz="2400" dirty="0">
              <a:solidFill>
                <a:schemeClr val="bg1"/>
              </a:solidFill>
            </a:endParaRPr>
          </a:p>
          <a:p>
            <a:pPr marL="457200" lvl="0" indent="-2857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GB" sz="2400" dirty="0" smtClean="0">
                <a:solidFill>
                  <a:schemeClr val="bg1"/>
                </a:solidFill>
              </a:rPr>
              <a:t>Syphilis </a:t>
            </a:r>
            <a:endParaRPr lang="en-GB" sz="2400" dirty="0">
              <a:solidFill>
                <a:schemeClr val="bg1"/>
              </a:solidFill>
            </a:endParaRPr>
          </a:p>
          <a:p>
            <a:pPr marL="457200" lvl="0" indent="-2857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GB" sz="2400" dirty="0" err="1" smtClean="0">
                <a:solidFill>
                  <a:schemeClr val="bg1"/>
                </a:solidFill>
              </a:rPr>
              <a:t>Chancroid</a:t>
            </a:r>
            <a:endParaRPr lang="en-GB" sz="2400" dirty="0">
              <a:solidFill>
                <a:schemeClr val="bg1"/>
              </a:solidFill>
            </a:endParaRPr>
          </a:p>
          <a:p>
            <a:pPr marL="171450" lvl="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dirty="0"/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090"/>
            <a:ext cx="10058400" cy="1450757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CHLAMYDIA TRACHOMATIS </a:t>
            </a:r>
            <a:br>
              <a:rPr lang="en-GB" sz="4000" b="1" dirty="0" smtClean="0">
                <a:solidFill>
                  <a:srgbClr val="8EC5FF"/>
                </a:solidFill>
              </a:rPr>
            </a:br>
            <a:endParaRPr lang="en-GB" sz="40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319" y="1994535"/>
            <a:ext cx="10178322" cy="5729549"/>
          </a:xfrm>
        </p:spPr>
        <p:txBody>
          <a:bodyPr>
            <a:normAutofit/>
          </a:bodyPr>
          <a:lstStyle/>
          <a:p>
            <a:pPr lvl="1"/>
            <a:r>
              <a:rPr lang="en-GB" dirty="0" smtClean="0"/>
              <a:t>It’s </a:t>
            </a:r>
            <a:r>
              <a:rPr lang="en-GB" dirty="0"/>
              <a:t>the </a:t>
            </a: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most common </a:t>
            </a:r>
            <a:r>
              <a:rPr lang="en-GB" dirty="0"/>
              <a:t>bacterial STI in KSA</a:t>
            </a:r>
          </a:p>
          <a:p>
            <a:pPr lvl="1"/>
            <a:r>
              <a:rPr lang="en-GB" dirty="0"/>
              <a:t> It affects both men and women</a:t>
            </a:r>
          </a:p>
          <a:p>
            <a:pPr lvl="1"/>
            <a:r>
              <a:rPr lang="en-GB" dirty="0"/>
              <a:t> It has an incubation period of </a:t>
            </a:r>
            <a:r>
              <a:rPr lang="en-GB" sz="2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1-3 weeks</a:t>
            </a:r>
          </a:p>
          <a:p>
            <a:pPr lvl="1"/>
            <a:r>
              <a:rPr lang="en-GB" dirty="0"/>
              <a:t>Many infected individuals are </a:t>
            </a:r>
            <a:r>
              <a:rPr lang="en-GB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asymptomatic</a:t>
            </a:r>
          </a:p>
          <a:p>
            <a:pPr lvl="1"/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GB" sz="2400" b="1" dirty="0">
                <a:solidFill>
                  <a:schemeClr val="tx2">
                    <a:lumMod val="90000"/>
                  </a:schemeClr>
                </a:solidFill>
              </a:rPr>
              <a:t>Mode of transmission:</a:t>
            </a:r>
          </a:p>
          <a:p>
            <a:pPr lvl="1"/>
            <a:r>
              <a:rPr lang="en-GB" dirty="0"/>
              <a:t>Sexual Intercourse</a:t>
            </a:r>
          </a:p>
          <a:p>
            <a:pPr lvl="1"/>
            <a:r>
              <a:rPr lang="en-GB" dirty="0"/>
              <a:t>transmission to extra-genital sites (rectum, pharynx, and conjunctiva) </a:t>
            </a:r>
          </a:p>
          <a:p>
            <a:pPr lvl="1"/>
            <a:r>
              <a:rPr lang="en-GB" dirty="0"/>
              <a:t>perinatal transmission typically occurs via exposure to mother’s infected </a:t>
            </a:r>
            <a:r>
              <a:rPr lang="en-GB" dirty="0" smtClean="0"/>
              <a:t>cervix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631304" y="2020139"/>
            <a:ext cx="5255896" cy="217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631304" y="2108572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Risk factors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/>
              <a:t>Age (under 25 years)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/>
              <a:t>New sex partner or multiple sex partner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/>
              <a:t>Sexual activity with infected partner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/>
              <a:t>Condom not used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b="1" dirty="0"/>
              <a:t>History of prior STD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4713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 smtClean="0">
                <a:solidFill>
                  <a:srgbClr val="8EC5FF"/>
                </a:solidFill>
              </a:rPr>
              <a:t>CLINICAL PRESENTATION OF CHLAMYDIAL INFECTION</a:t>
            </a:r>
            <a:endParaRPr lang="en-GB" sz="3600" dirty="0">
              <a:solidFill>
                <a:srgbClr val="8EC5FF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DB6B77D-7BBF-4CC9-9FCE-C971D260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043" y="1951457"/>
            <a:ext cx="5599093" cy="957645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Male (asymptomatic in 50%) but could come with:</a:t>
            </a:r>
          </a:p>
          <a:p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2912" y="2430279"/>
            <a:ext cx="5157788" cy="337993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Dysuria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urethral discharge or penile discharge </a:t>
            </a:r>
            <a:r>
              <a:rPr lang="en-GB" dirty="0" smtClean="0"/>
              <a:t>clear to whitish 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For severe infections, symptoms include fever, nausea, and vomiting.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Mild to severe scrotal pain &amp; feels warm</a:t>
            </a:r>
            <a:r>
              <a:rPr lang="en-GB" b="1" dirty="0"/>
              <a:t> </a:t>
            </a:r>
            <a:r>
              <a:rPr lang="en-GB" b="1" dirty="0" smtClean="0"/>
              <a:t>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(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in ascending infections that cause epididymitis) </a:t>
            </a:r>
            <a:endParaRPr lang="en-GB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Symptoms </a:t>
            </a:r>
            <a:r>
              <a:rPr lang="en-GB" dirty="0"/>
              <a:t>and signs of rectal infection are rare, but when present may include mucopurulent rectal discharge or tenesmus.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44D46D9-6AFC-4C07-B36E-98F9B3AB2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53440" y="2128302"/>
            <a:ext cx="5776614" cy="632529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Female (asymptomatic in 70%) but could come with:</a:t>
            </a:r>
          </a:p>
          <a:p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A23ADC1-3EBC-4CB1-9BBC-B3001210B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7912" y="2449646"/>
            <a:ext cx="5755303" cy="366540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Dysuria and pelvic pain.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vaginal discharge “ odourless cloudy or yellow discharge “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fever, chills, myalgias, nausea, vomiting and pelvic or abdominal pain. 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in ascending the upper urogenital tract 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postictal or intermenstrual Pain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In rare cases it can cause fever and RUQ abdominal pain secondary to a pericapsular hepatic infection.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The cervix may bleed easily when rubbed with a Dacron swab.</a:t>
            </a:r>
          </a:p>
        </p:txBody>
      </p:sp>
    </p:spTree>
    <p:extLst>
      <p:ext uri="{BB962C8B-B14F-4D97-AF65-F5344CB8AC3E}">
        <p14:creationId xmlns:p14="http://schemas.microsoft.com/office/powerpoint/2010/main" val="395852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CHLAMYDIA TRACHOMATIS</a:t>
            </a:r>
            <a:endParaRPr lang="en-GB" sz="4400" dirty="0">
              <a:solidFill>
                <a:srgbClr val="8EC5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87" y="1974850"/>
            <a:ext cx="3784875" cy="3911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74" y="1974850"/>
            <a:ext cx="3784875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INVESTIGATIONS</a:t>
            </a:r>
            <a:endParaRPr lang="en-GB" sz="4400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816" y="1857376"/>
            <a:ext cx="10178322" cy="4307839"/>
          </a:xfrm>
        </p:spPr>
        <p:txBody>
          <a:bodyPr>
            <a:normAutofit fontScale="92500" lnSpcReduction="10000"/>
          </a:bodyPr>
          <a:lstStyle/>
          <a:p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nucleic acid amplification tests (NAAT) as test-of choice; </a:t>
            </a:r>
          </a:p>
          <a:p>
            <a:pPr lvl="1"/>
            <a:r>
              <a:rPr lang="en-GB" sz="2200" b="1" dirty="0">
                <a:solidFill>
                  <a:schemeClr val="tx2">
                    <a:lumMod val="50000"/>
                  </a:schemeClr>
                </a:solidFill>
              </a:rPr>
              <a:t>“initial test”</a:t>
            </a:r>
            <a:r>
              <a:rPr lang="en-GB" sz="22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/>
                </a:solidFill>
              </a:rPr>
              <a:t>	high sensitivity 85% and specificity ( 94 % to 99% )</a:t>
            </a:r>
            <a:endParaRPr lang="en-GB" sz="2200" b="1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Non invasive and acceptable test.</a:t>
            </a:r>
            <a:endParaRPr lang="en-GB" sz="2200" dirty="0">
              <a:solidFill>
                <a:schemeClr val="tx1"/>
              </a:solidFill>
            </a:endParaRP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can detect chlamydia and gonorrhoea in same specimen</a:t>
            </a: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can be used with </a:t>
            </a:r>
            <a:r>
              <a:rPr lang="en-GB" sz="2200" dirty="0">
                <a:solidFill>
                  <a:schemeClr val="tx2">
                    <a:lumMod val="50000"/>
                  </a:schemeClr>
                </a:solidFill>
              </a:rPr>
              <a:t>large range of sample types</a:t>
            </a:r>
            <a:r>
              <a:rPr lang="en-GB" sz="2200" dirty="0">
                <a:solidFill>
                  <a:schemeClr val="tx1"/>
                </a:solidFill>
              </a:rPr>
              <a:t>, including urine specimens, endocervical swabs, urethral swabs, and vulvovaginal swabs.</a:t>
            </a: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preferred sample types are </a:t>
            </a:r>
            <a:r>
              <a:rPr lang="en-GB" sz="2200" b="1" dirty="0">
                <a:solidFill>
                  <a:schemeClr val="tx2">
                    <a:lumMod val="50000"/>
                  </a:schemeClr>
                </a:solidFill>
              </a:rPr>
              <a:t>vaginal swabs</a:t>
            </a:r>
            <a:r>
              <a:rPr lang="en-GB" sz="2200" dirty="0">
                <a:solidFill>
                  <a:schemeClr val="tx1"/>
                </a:solidFill>
              </a:rPr>
              <a:t>, which can be self collected, in women and </a:t>
            </a:r>
            <a:r>
              <a:rPr lang="en-GB" sz="2200" b="1" dirty="0">
                <a:solidFill>
                  <a:schemeClr val="tx1"/>
                </a:solidFill>
              </a:rPr>
              <a:t>first-catch urine </a:t>
            </a:r>
            <a:r>
              <a:rPr lang="en-GB" sz="2200" dirty="0">
                <a:solidFill>
                  <a:schemeClr val="tx1"/>
                </a:solidFill>
              </a:rPr>
              <a:t>in men</a:t>
            </a:r>
            <a:r>
              <a:rPr lang="en-GB" sz="2200" dirty="0" smtClean="0">
                <a:solidFill>
                  <a:schemeClr val="tx1"/>
                </a:solidFill>
              </a:rPr>
              <a:t>.</a:t>
            </a:r>
          </a:p>
          <a:p>
            <a:pPr marL="201168" lvl="1" indent="0"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cell culture</a:t>
            </a:r>
          </a:p>
          <a:p>
            <a:pPr lvl="1"/>
            <a:r>
              <a:rPr lang="en-GB" sz="1900" dirty="0">
                <a:solidFill>
                  <a:schemeClr val="tx1"/>
                </a:solidFill>
              </a:rPr>
              <a:t>Requires</a:t>
            </a:r>
            <a:r>
              <a:rPr lang="en-GB" sz="1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2200" b="1" dirty="0">
                <a:solidFill>
                  <a:schemeClr val="tx2">
                    <a:lumMod val="50000"/>
                  </a:schemeClr>
                </a:solidFill>
              </a:rPr>
              <a:t>invasive</a:t>
            </a:r>
            <a:r>
              <a:rPr lang="en-GB" sz="1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1900" dirty="0">
                <a:solidFill>
                  <a:schemeClr val="tx1"/>
                </a:solidFill>
              </a:rPr>
              <a:t>sample (vaginal, endocervical, or penile urethral </a:t>
            </a:r>
            <a:r>
              <a:rPr lang="en-GB" sz="2200" dirty="0">
                <a:solidFill>
                  <a:schemeClr val="tx1"/>
                </a:solidFill>
              </a:rPr>
              <a:t>swab). </a:t>
            </a:r>
          </a:p>
          <a:p>
            <a:pPr lvl="1"/>
            <a:r>
              <a:rPr lang="en-GB" sz="2200" dirty="0">
                <a:solidFill>
                  <a:schemeClr val="tx1"/>
                </a:solidFill>
              </a:rPr>
              <a:t>High specificity (close to 100%). Sensitivity varies depending on laboratories (70% to 90%).</a:t>
            </a:r>
          </a:p>
          <a:p>
            <a:pPr lvl="1"/>
            <a:r>
              <a:rPr lang="en-GB" sz="1900" dirty="0">
                <a:solidFill>
                  <a:schemeClr val="tx1"/>
                </a:solidFill>
              </a:rPr>
              <a:t>Reserved for legal cases only; </a:t>
            </a:r>
            <a:r>
              <a:rPr lang="en-GB" sz="2200" dirty="0">
                <a:solidFill>
                  <a:schemeClr val="tx1"/>
                </a:solidFill>
              </a:rPr>
              <a:t>however, this may change when guidelines are updated.</a:t>
            </a:r>
          </a:p>
        </p:txBody>
      </p:sp>
    </p:spTree>
    <p:extLst>
      <p:ext uri="{BB962C8B-B14F-4D97-AF65-F5344CB8AC3E}">
        <p14:creationId xmlns:p14="http://schemas.microsoft.com/office/powerpoint/2010/main" val="222381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rgbClr val="8EC5FF"/>
                </a:solidFill>
              </a:rPr>
              <a:t>MANAGEMENT</a:t>
            </a:r>
            <a:r>
              <a:rPr lang="en-US" dirty="0" smtClean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859811"/>
            <a:ext cx="10607040" cy="4023360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Investigation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treatment Consider all partners with </a:t>
            </a:r>
            <a:endParaRPr lang="en-GB" sz="24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sexual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contact within past 60 </a:t>
            </a:r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days</a:t>
            </a:r>
            <a:endParaRPr lang="en-GB" sz="2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400" b="1" dirty="0" smtClean="0"/>
              <a:t>TREATMENT FOR CHLAMYDIA:</a:t>
            </a:r>
          </a:p>
          <a:p>
            <a:pPr algn="ctr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97280" y="3871491"/>
            <a:ext cx="4446270" cy="1857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MEN and </a:t>
            </a:r>
            <a:r>
              <a:rPr lang="en-GB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NON-pregnant women </a:t>
            </a:r>
            <a:endParaRPr lang="en-GB" sz="20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GB" sz="2000" b="1" dirty="0">
              <a:solidFill>
                <a:schemeClr val="accent6"/>
              </a:solidFill>
            </a:endParaRPr>
          </a:p>
          <a:p>
            <a:r>
              <a:rPr lang="en-GB" sz="2000" b="1" dirty="0" smtClean="0">
                <a:solidFill>
                  <a:schemeClr val="accent6"/>
                </a:solidFill>
              </a:rPr>
              <a:t>azithromycin</a:t>
            </a:r>
            <a:r>
              <a:rPr lang="en-GB" sz="2000" b="1" dirty="0">
                <a:solidFill>
                  <a:schemeClr val="accent6"/>
                </a:solidFill>
              </a:rPr>
              <a:t>: </a:t>
            </a:r>
            <a:r>
              <a:rPr lang="en-GB" dirty="0"/>
              <a:t>orally as a single </a:t>
            </a:r>
            <a:r>
              <a:rPr lang="en-GB" dirty="0" smtClean="0"/>
              <a:t>dose</a:t>
            </a:r>
          </a:p>
          <a:p>
            <a:r>
              <a:rPr lang="en-GB" dirty="0" smtClean="0"/>
              <a:t>OR</a:t>
            </a:r>
          </a:p>
          <a:p>
            <a:r>
              <a:rPr lang="en-GB" sz="2000" b="1" dirty="0" smtClean="0">
                <a:solidFill>
                  <a:schemeClr val="accent6"/>
                </a:solidFill>
              </a:rPr>
              <a:t>doxycycline</a:t>
            </a:r>
            <a:r>
              <a:rPr lang="en-GB" sz="2000" b="1" dirty="0">
                <a:solidFill>
                  <a:schemeClr val="accent6"/>
                </a:solidFill>
              </a:rPr>
              <a:t>: </a:t>
            </a:r>
            <a:r>
              <a:rPr lang="en-GB" dirty="0"/>
              <a:t>orally twice daily for 7 days</a:t>
            </a:r>
            <a:r>
              <a:rPr lang="en-GB" b="1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709410" y="3871491"/>
            <a:ext cx="4446270" cy="1857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 PREGNANCY</a:t>
            </a:r>
          </a:p>
          <a:p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line:</a:t>
            </a:r>
            <a:r>
              <a:rPr lang="en-US" sz="2000" b="1" dirty="0" smtClean="0">
                <a:solidFill>
                  <a:schemeClr val="accent6"/>
                </a:solidFill>
              </a:rPr>
              <a:t> </a:t>
            </a:r>
            <a:r>
              <a:rPr lang="en-GB" sz="2000" b="1" dirty="0" smtClean="0">
                <a:solidFill>
                  <a:schemeClr val="accent6"/>
                </a:solidFill>
              </a:rPr>
              <a:t>azithromycin</a:t>
            </a:r>
            <a:r>
              <a:rPr lang="en-GB" dirty="0" smtClean="0"/>
              <a:t> </a:t>
            </a:r>
            <a:r>
              <a:rPr lang="en-GB" dirty="0"/>
              <a:t>orally as a single </a:t>
            </a:r>
            <a:r>
              <a:rPr lang="en-GB" dirty="0" smtClean="0"/>
              <a:t>dose</a:t>
            </a:r>
          </a:p>
          <a:p>
            <a:endParaRPr lang="en-GB" dirty="0" smtClean="0"/>
          </a:p>
          <a:p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</a:t>
            </a:r>
            <a:r>
              <a:rPr lang="en-US" b="1" dirty="0"/>
              <a:t>line: </a:t>
            </a:r>
            <a:r>
              <a:rPr lang="en-US" sz="2000" b="1" dirty="0">
                <a:solidFill>
                  <a:schemeClr val="accent6"/>
                </a:solidFill>
              </a:rPr>
              <a:t>amoxicillin</a:t>
            </a:r>
            <a:r>
              <a:rPr lang="en-US" dirty="0"/>
              <a:t> oral 3 times daily for 7 days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71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29528"/>
            <a:ext cx="10058400" cy="1450757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NEISSERIA GONORRHOEA</a:t>
            </a:r>
            <a:br>
              <a:rPr lang="en-GB" sz="4400" b="1" dirty="0" smtClean="0">
                <a:solidFill>
                  <a:srgbClr val="8EC5FF"/>
                </a:solidFill>
              </a:rPr>
            </a:br>
            <a:endParaRPr lang="en-GB" sz="44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77377"/>
            <a:ext cx="10178322" cy="473202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GB" sz="2000" dirty="0" smtClean="0"/>
              <a:t>Very </a:t>
            </a:r>
            <a:r>
              <a:rPr lang="en-GB" sz="2000" dirty="0"/>
              <a:t>common infection especially among young people 15-24 years.</a:t>
            </a:r>
          </a:p>
          <a:p>
            <a:pPr lvl="1"/>
            <a:r>
              <a:rPr lang="en-GB" sz="2000" dirty="0"/>
              <a:t>Incubation period is 2-14 days (most symptoms present between 2-5 days).</a:t>
            </a:r>
          </a:p>
          <a:p>
            <a:pPr lvl="1"/>
            <a:r>
              <a:rPr lang="en-GB" sz="2000" dirty="0"/>
              <a:t>Symptomatic in men, more complication in women</a:t>
            </a:r>
          </a:p>
          <a:p>
            <a:pPr lvl="1"/>
            <a:r>
              <a:rPr lang="en-GB" sz="2000" dirty="0"/>
              <a:t>Disseminated Gonococcal infection “rare”</a:t>
            </a:r>
          </a:p>
          <a:p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Modes of transmission:</a:t>
            </a:r>
          </a:p>
          <a:p>
            <a:pPr lvl="1"/>
            <a:r>
              <a:rPr lang="en-GB" sz="2200" dirty="0"/>
              <a:t>Sexual contact</a:t>
            </a:r>
          </a:p>
          <a:p>
            <a:pPr lvl="1"/>
            <a:r>
              <a:rPr lang="en-GB" sz="2200" dirty="0"/>
              <a:t>Mother to baby during childbirth.</a:t>
            </a:r>
          </a:p>
          <a:p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Risk factors:</a:t>
            </a:r>
          </a:p>
          <a:p>
            <a:pPr lvl="1"/>
            <a:r>
              <a:rPr lang="en-US" sz="2200" dirty="0"/>
              <a:t>Age (15-24 years)</a:t>
            </a:r>
          </a:p>
          <a:p>
            <a:pPr lvl="1"/>
            <a:r>
              <a:rPr lang="en-US" sz="2200" dirty="0"/>
              <a:t>Black ancestry</a:t>
            </a:r>
            <a:endParaRPr lang="en-GB" sz="2200" dirty="0"/>
          </a:p>
          <a:p>
            <a:pPr lvl="1"/>
            <a:r>
              <a:rPr lang="en-US" sz="2200" dirty="0"/>
              <a:t>MSM</a:t>
            </a:r>
          </a:p>
          <a:p>
            <a:pPr lvl="1"/>
            <a:r>
              <a:rPr lang="en-US" sz="2200" dirty="0"/>
              <a:t>History of STD</a:t>
            </a:r>
          </a:p>
          <a:p>
            <a:pPr lvl="1"/>
            <a:r>
              <a:rPr lang="en-US" sz="2200" dirty="0"/>
              <a:t>New sex partner or multiple sex partner </a:t>
            </a:r>
          </a:p>
          <a:p>
            <a:pPr lvl="1"/>
            <a:r>
              <a:rPr lang="en-US" sz="2200" dirty="0"/>
              <a:t>Condom not used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3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rgbClr val="8EC5FF"/>
                </a:solidFill>
              </a:rPr>
              <a:t>OBJECTIVES</a:t>
            </a:r>
            <a:r>
              <a:rPr lang="en-US" b="1" dirty="0" smtClean="0">
                <a:solidFill>
                  <a:srgbClr val="8EC5FF"/>
                </a:solidFill>
              </a:rPr>
              <a:t> </a:t>
            </a:r>
            <a:endParaRPr lang="en-US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71290"/>
            <a:ext cx="10178322" cy="4260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1.List </a:t>
            </a:r>
            <a:r>
              <a:rPr lang="en-US" dirty="0"/>
              <a:t>of common sexually transmitted infections. 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dirty="0"/>
              <a:t>. Method to take a sexual history and risk factors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3. Discussion about the differential diagnosis of: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Vaginal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urethral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discharge</a:t>
            </a:r>
          </a:p>
          <a:p>
            <a:pPr lvl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Ulcerative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and non-ulcerative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genitalia</a:t>
            </a:r>
          </a:p>
          <a:p>
            <a:pPr lvl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Pelvic 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pain and dysuria </a:t>
            </a:r>
            <a:endParaRPr lang="en-US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/>
              <a:t>4</a:t>
            </a:r>
            <a:r>
              <a:rPr lang="en-US" dirty="0"/>
              <a:t>. List of the possible sexually transmitted infections among heterosexual and homosexual person </a:t>
            </a:r>
            <a:endParaRPr lang="en-US" dirty="0" smtClean="0"/>
          </a:p>
          <a:p>
            <a:r>
              <a:rPr lang="en-US" dirty="0" smtClean="0"/>
              <a:t>5</a:t>
            </a:r>
            <a:r>
              <a:rPr lang="en-US" dirty="0"/>
              <a:t>. Investigation, diagnosis and management of sexually transmitted infections. </a:t>
            </a:r>
            <a:endParaRPr lang="en-US" dirty="0" smtClean="0"/>
          </a:p>
          <a:p>
            <a:r>
              <a:rPr lang="en-US" dirty="0" smtClean="0"/>
              <a:t>6</a:t>
            </a:r>
            <a:r>
              <a:rPr lang="en-US" dirty="0"/>
              <a:t>. Methods of prevention </a:t>
            </a:r>
            <a:endParaRPr lang="en-US" dirty="0" smtClean="0"/>
          </a:p>
          <a:p>
            <a:r>
              <a:rPr lang="en-US" dirty="0" smtClean="0"/>
              <a:t>7</a:t>
            </a:r>
            <a:r>
              <a:rPr lang="en-US" dirty="0"/>
              <a:t>. Complications of sexually transmitted disease. </a:t>
            </a:r>
            <a:endParaRPr lang="en-US" dirty="0" smtClean="0"/>
          </a:p>
          <a:p>
            <a:r>
              <a:rPr lang="en-US" dirty="0" smtClean="0"/>
              <a:t>8</a:t>
            </a:r>
            <a:r>
              <a:rPr lang="en-US" dirty="0"/>
              <a:t>. Dermatological pictures of different sexually transmitted infection </a:t>
            </a:r>
          </a:p>
        </p:txBody>
      </p:sp>
    </p:spTree>
    <p:extLst>
      <p:ext uri="{BB962C8B-B14F-4D97-AF65-F5344CB8AC3E}">
        <p14:creationId xmlns:p14="http://schemas.microsoft.com/office/powerpoint/2010/main" val="14298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15555" y="707668"/>
            <a:ext cx="10058400" cy="1450757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CLINICAL PRESENTATION OF </a:t>
            </a:r>
            <a: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NEISSERIA GONORRHOEA</a:t>
            </a:r>
            <a:br>
              <a:rPr lang="en-US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6A65A96-EA80-4B41-A88E-C25E128E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55" y="1842160"/>
            <a:ext cx="4800600" cy="632529"/>
          </a:xfrm>
        </p:spPr>
        <p:txBody>
          <a:bodyPr>
            <a:normAutofit/>
          </a:bodyPr>
          <a:lstStyle/>
          <a:p>
            <a:r>
              <a:rPr lang="en-GB" dirty="0" smtClean="0"/>
              <a:t>Male  </a:t>
            </a:r>
            <a:r>
              <a:rPr lang="en-GB" dirty="0"/>
              <a:t>(asymptomatic in 10%)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35386" y="2424872"/>
            <a:ext cx="10218738" cy="1937218"/>
          </a:xfrm>
        </p:spPr>
        <p:txBody>
          <a:bodyPr>
            <a:noAutofit/>
          </a:bodyPr>
          <a:lstStyle/>
          <a:p>
            <a:pPr lvl="1"/>
            <a:r>
              <a:rPr lang="en-US" sz="2000" b="1" dirty="0"/>
              <a:t>Mucopurulent or purulent urethral discharge (</a:t>
            </a:r>
            <a:r>
              <a:rPr lang="en-GB" sz="2000" dirty="0"/>
              <a:t>Yellow , greenish or whitish)</a:t>
            </a:r>
          </a:p>
          <a:p>
            <a:pPr lvl="1"/>
            <a:r>
              <a:rPr lang="en-US" sz="2000" b="1" dirty="0"/>
              <a:t>Urethritis</a:t>
            </a:r>
          </a:p>
          <a:p>
            <a:pPr lvl="1"/>
            <a:r>
              <a:rPr lang="en-US" sz="2000" b="1" dirty="0"/>
              <a:t>urethral pruritus </a:t>
            </a:r>
          </a:p>
          <a:p>
            <a:pPr lvl="1"/>
            <a:r>
              <a:rPr lang="en-US" sz="2000" b="1" dirty="0"/>
              <a:t>Dysuria</a:t>
            </a:r>
            <a:endParaRPr lang="en-GB" sz="2000" b="1" dirty="0"/>
          </a:p>
          <a:p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E030E05-E5FB-482E-9564-1E9D095A7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15555" y="3858630"/>
            <a:ext cx="5121256" cy="632529"/>
          </a:xfrm>
        </p:spPr>
        <p:txBody>
          <a:bodyPr>
            <a:normAutofit/>
          </a:bodyPr>
          <a:lstStyle/>
          <a:p>
            <a:r>
              <a:rPr lang="en-GB" dirty="0"/>
              <a:t>Women </a:t>
            </a:r>
            <a:r>
              <a:rPr lang="en-GB" dirty="0" smtClean="0"/>
              <a:t> (</a:t>
            </a:r>
            <a:r>
              <a:rPr lang="en-GB" dirty="0"/>
              <a:t>Asymptomatic in 50%):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1035386" y="4408394"/>
            <a:ext cx="9328608" cy="2536658"/>
          </a:xfrm>
        </p:spPr>
        <p:txBody>
          <a:bodyPr>
            <a:noAutofit/>
          </a:bodyPr>
          <a:lstStyle/>
          <a:p>
            <a:pPr lvl="1"/>
            <a:r>
              <a:rPr lang="en-US" sz="2000" b="1" dirty="0"/>
              <a:t>Vaginal discharge (</a:t>
            </a:r>
            <a:r>
              <a:rPr lang="en-GB" sz="2000" dirty="0"/>
              <a:t>Yellow , greenish or whitish)</a:t>
            </a:r>
            <a:endParaRPr lang="en-US" sz="2000" b="1" dirty="0"/>
          </a:p>
          <a:p>
            <a:pPr lvl="1"/>
            <a:r>
              <a:rPr lang="en-US" sz="2000" b="1" dirty="0"/>
              <a:t>Pelvic pain or lower abdominal pain </a:t>
            </a:r>
          </a:p>
          <a:p>
            <a:pPr lvl="1"/>
            <a:r>
              <a:rPr lang="en-US" sz="2000" b="1" dirty="0"/>
              <a:t>Fever</a:t>
            </a:r>
          </a:p>
          <a:p>
            <a:pPr lvl="1"/>
            <a:r>
              <a:rPr lang="en-US" sz="2000" b="1" dirty="0"/>
              <a:t>Dysuria</a:t>
            </a:r>
          </a:p>
          <a:p>
            <a:pPr lvl="1"/>
            <a:r>
              <a:rPr lang="en-US" sz="2000" b="1" dirty="0"/>
              <a:t>Vaginal bleeding (</a:t>
            </a:r>
            <a:r>
              <a:rPr lang="en-US" sz="2000" dirty="0"/>
              <a:t>between period or after intercourse)</a:t>
            </a:r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581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418" y="615110"/>
            <a:ext cx="11775758" cy="1450757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CLINICAL PRESENTATION OF </a:t>
            </a:r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NEISSERIA GONORRHOEA</a:t>
            </a:r>
            <a:b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0416" y="2047665"/>
            <a:ext cx="5782436" cy="36195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RECTAL MANIFESTATION (BOTH WOMEN AND MEN):</a:t>
            </a:r>
          </a:p>
          <a:p>
            <a:pPr lvl="1"/>
            <a:r>
              <a:rPr lang="en-US" sz="2000" dirty="0" smtClean="0"/>
              <a:t>Common </a:t>
            </a:r>
            <a:r>
              <a:rPr lang="en-US" sz="2000" dirty="0"/>
              <a:t>in MSM</a:t>
            </a:r>
          </a:p>
          <a:p>
            <a:pPr lvl="1"/>
            <a:r>
              <a:rPr lang="en-US" sz="2000" dirty="0"/>
              <a:t>Anal pruritus and mucopurulent discharge </a:t>
            </a:r>
          </a:p>
          <a:p>
            <a:pPr lvl="1"/>
            <a:r>
              <a:rPr lang="en-US" sz="2000" dirty="0"/>
              <a:t>Bowel movement </a:t>
            </a:r>
          </a:p>
          <a:p>
            <a:pPr lvl="1"/>
            <a:r>
              <a:rPr lang="en-US" sz="2000" dirty="0"/>
              <a:t>Rectal pain</a:t>
            </a:r>
          </a:p>
          <a:p>
            <a:pPr lvl="1"/>
            <a:r>
              <a:rPr lang="en-US" sz="2000" dirty="0"/>
              <a:t>Tenesmus </a:t>
            </a:r>
          </a:p>
          <a:p>
            <a:pPr lvl="1"/>
            <a:r>
              <a:rPr lang="en-US" sz="2000" dirty="0"/>
              <a:t>Rectal bleeding (MSM)</a:t>
            </a: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0415" y="4731810"/>
            <a:ext cx="7336347" cy="402336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INFANT OR NEONATE:</a:t>
            </a:r>
          </a:p>
          <a:p>
            <a:pPr lvl="1"/>
            <a:r>
              <a:rPr lang="en-GB" sz="2000" dirty="0" smtClean="0"/>
              <a:t>Conjunctival </a:t>
            </a:r>
            <a:r>
              <a:rPr lang="en-GB" sz="2000" dirty="0"/>
              <a:t>infection (seen in neonates born to infected mothers)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20" y="2065867"/>
            <a:ext cx="3694175" cy="271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1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F900486-733D-4837-8E29-6748F42B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EC5FF"/>
                </a:solidFill>
              </a:rPr>
              <a:t>DISSEMINATED GONOCOCCAL INFECTION (DGI)</a:t>
            </a:r>
            <a:endParaRPr lang="en-GB" sz="3600" b="1" dirty="0">
              <a:solidFill>
                <a:srgbClr val="8EC5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8AF69B2-76AA-4B5C-B426-81FFCD028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2060047"/>
            <a:ext cx="11215686" cy="402336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occurs when infection with N gonorrhoeae is 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left untreated. </a:t>
            </a:r>
            <a:r>
              <a:rPr lang="en-GB" sz="2400" dirty="0"/>
              <a:t>It commonly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causes skin and synovium infections.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papules that progress into haemorrhagic pustules, bullae, petechiae, or necrotic lesions on the extremities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 slight joint pain; or severe </a:t>
            </a:r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polyarthritis.</a:t>
            </a:r>
          </a:p>
          <a:p>
            <a:pPr marL="201168" lvl="1" indent="0">
              <a:buNone/>
            </a:pPr>
            <a:endParaRPr lang="en-GB" sz="20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Rare complications </a:t>
            </a:r>
            <a:r>
              <a:rPr lang="en-GB" sz="2400" dirty="0"/>
              <a:t>include endocarditis, meningitis, myocarditis, and perihepatic abscesses.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400" dirty="0"/>
              <a:t>Patients with DGI often do not necessarily present with urogenital symptoms.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059358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817995"/>
            <a:ext cx="10058400" cy="1450757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NEISSERIA GONORRHOEA</a:t>
            </a:r>
            <a:br>
              <a:rPr lang="en-GB" sz="4400" b="1" dirty="0" smtClean="0">
                <a:solidFill>
                  <a:srgbClr val="8EC5FF"/>
                </a:solidFill>
              </a:rPr>
            </a:br>
            <a:endParaRPr lang="en-GB" sz="4400" dirty="0">
              <a:solidFill>
                <a:srgbClr val="8EC5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95703" y="1887840"/>
            <a:ext cx="4937760" cy="4023359"/>
          </a:xfrm>
        </p:spPr>
        <p:txBody>
          <a:bodyPr/>
          <a:lstStyle/>
          <a:p>
            <a:r>
              <a:rPr lang="en-GB" b="1" dirty="0"/>
              <a:t>Gonococcal Penile </a:t>
            </a:r>
            <a:r>
              <a:rPr lang="en-GB" b="1" dirty="0" smtClean="0"/>
              <a:t>Lesion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828282" y="1845733"/>
            <a:ext cx="4937760" cy="4023360"/>
          </a:xfrm>
        </p:spPr>
        <p:txBody>
          <a:bodyPr/>
          <a:lstStyle/>
          <a:p>
            <a:r>
              <a:rPr lang="en-GB" b="1" dirty="0"/>
              <a:t>Gonococcal Skin Lesions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282" y="2250765"/>
            <a:ext cx="3014084" cy="4047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39" y="2250764"/>
            <a:ext cx="3059240" cy="40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4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6BA6D6-60DB-44CB-9203-5C8928FE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330517"/>
            <a:ext cx="9372600" cy="572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33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72315"/>
            <a:ext cx="12258674" cy="1450757"/>
          </a:xfrm>
        </p:spPr>
        <p:txBody>
          <a:bodyPr>
            <a:normAutofit/>
          </a:bodyPr>
          <a:lstStyle/>
          <a:p>
            <a:r>
              <a:rPr lang="en-GB" sz="3600" b="1" smtClean="0">
                <a:solidFill>
                  <a:srgbClr val="8EC5FF"/>
                </a:solidFill>
              </a:rPr>
              <a:t>NEISSERIA GONORRHOEA INVESTIGATIONS </a:t>
            </a:r>
            <a:endParaRPr lang="en-GB" sz="36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   	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** don’t forget Screening partner and role out other infection </a:t>
            </a:r>
            <a:r>
              <a:rPr lang="en-US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**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400" b="1" dirty="0" smtClean="0"/>
              <a:t>nucleic acid amplification tests (NAATs) </a:t>
            </a:r>
          </a:p>
          <a:p>
            <a:pPr marL="201168" lvl="1" indent="0">
              <a:buNone/>
            </a:pPr>
            <a:r>
              <a:rPr lang="en-GB" sz="2000" b="1" dirty="0"/>
              <a:t> </a:t>
            </a:r>
            <a:r>
              <a:rPr lang="en-GB" sz="2000" b="1" dirty="0" smtClean="0"/>
              <a:t> </a:t>
            </a:r>
            <a:r>
              <a:rPr lang="en-GB" sz="2000" dirty="0" smtClean="0"/>
              <a:t>urine, </a:t>
            </a:r>
            <a:r>
              <a:rPr lang="en-GB" sz="2000" dirty="0"/>
              <a:t>urethral, cervical, and vaginal specimens</a:t>
            </a:r>
            <a:r>
              <a:rPr lang="en-GB" sz="2000" dirty="0" smtClean="0"/>
              <a:t>.</a:t>
            </a:r>
          </a:p>
          <a:p>
            <a:pPr marL="201168" lvl="1" indent="0">
              <a:buNone/>
            </a:pPr>
            <a:endParaRPr lang="ar-KW" sz="2000" dirty="0" smtClean="0"/>
          </a:p>
          <a:p>
            <a:pPr lvl="1"/>
            <a:r>
              <a:rPr lang="en-US" sz="2400" b="1" dirty="0" smtClean="0"/>
              <a:t>Gram </a:t>
            </a:r>
            <a:r>
              <a:rPr lang="en-US" sz="2400" b="1" dirty="0"/>
              <a:t>stain and culture </a:t>
            </a:r>
            <a:r>
              <a:rPr lang="en-US" sz="2400" dirty="0"/>
              <a:t>(</a:t>
            </a:r>
            <a:r>
              <a:rPr lang="en-US" sz="2200" dirty="0"/>
              <a:t>urine sediment and urethral discharge)</a:t>
            </a:r>
          </a:p>
          <a:p>
            <a:pPr lvl="2"/>
            <a:r>
              <a:rPr lang="en-GB" sz="2000" dirty="0"/>
              <a:t>first catch urine sample</a:t>
            </a:r>
            <a:endParaRPr lang="en-US" sz="2000" dirty="0"/>
          </a:p>
          <a:p>
            <a:pPr lvl="2"/>
            <a:r>
              <a:rPr lang="en-US" sz="2000" dirty="0"/>
              <a:t>Showing </a:t>
            </a:r>
            <a:r>
              <a:rPr lang="en-GB" sz="2000" dirty="0"/>
              <a:t>poly-morphonuclear cells and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gram-negative </a:t>
            </a:r>
            <a:r>
              <a:rPr lang="en-GB" sz="2000" b="1" dirty="0" err="1" smtClean="0">
                <a:solidFill>
                  <a:schemeClr val="tx2">
                    <a:lumMod val="75000"/>
                  </a:schemeClr>
                </a:solidFill>
              </a:rPr>
              <a:t>diplococci</a:t>
            </a:r>
            <a:endParaRPr lang="en-GB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2"/>
            <a:endParaRPr lang="en-GB" sz="2000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US" sz="2400" b="1" dirty="0"/>
              <a:t>Urine </a:t>
            </a:r>
            <a:r>
              <a:rPr lang="en-US" sz="2400" b="1" dirty="0" smtClean="0"/>
              <a:t>analysis</a:t>
            </a:r>
            <a:r>
              <a:rPr lang="en-US" sz="2400" dirty="0" smtClean="0"/>
              <a:t> </a:t>
            </a:r>
            <a:r>
              <a:rPr lang="en-US" sz="2200" dirty="0" smtClean="0"/>
              <a:t>(if </a:t>
            </a:r>
            <a:r>
              <a:rPr lang="en-US" sz="2200" dirty="0"/>
              <a:t>there is no urethral </a:t>
            </a:r>
            <a:r>
              <a:rPr lang="en-US" sz="2200" dirty="0" smtClean="0"/>
              <a:t>discharge)</a:t>
            </a:r>
          </a:p>
          <a:p>
            <a:pPr lvl="1"/>
            <a:endParaRPr lang="en-GB" sz="2400" dirty="0"/>
          </a:p>
          <a:p>
            <a:pPr lvl="1"/>
            <a:r>
              <a:rPr lang="en-US" sz="2400" b="1" dirty="0" smtClean="0"/>
              <a:t>To </a:t>
            </a:r>
            <a:r>
              <a:rPr lang="en-US" sz="2400" b="1" dirty="0"/>
              <a:t>role out HIV, syphilis and chlamydia:</a:t>
            </a:r>
            <a:endParaRPr lang="en-US" sz="2200" b="1" dirty="0">
              <a:solidFill>
                <a:schemeClr val="tx2">
                  <a:lumMod val="75000"/>
                </a:schemeClr>
              </a:solidFill>
            </a:endParaRPr>
          </a:p>
          <a:p>
            <a:pPr marL="201168" lvl="1" indent="0">
              <a:buNone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HIV: </a:t>
            </a:r>
            <a:r>
              <a:rPr lang="en-US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EIA test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	syphilis: </a:t>
            </a:r>
            <a:r>
              <a:rPr lang="en-US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RPR &amp; VDRL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	chlamydia: </a:t>
            </a:r>
            <a:r>
              <a:rPr lang="en-GB" sz="2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(NAATs) tests </a:t>
            </a:r>
          </a:p>
        </p:txBody>
      </p:sp>
    </p:spTree>
    <p:extLst>
      <p:ext uri="{BB962C8B-B14F-4D97-AF65-F5344CB8AC3E}">
        <p14:creationId xmlns:p14="http://schemas.microsoft.com/office/powerpoint/2010/main" val="4243681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NEISSERIA GONORRHOEA MANAGEMENT </a:t>
            </a:r>
            <a:endParaRPr lang="en-GB" sz="4000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103" y="1914526"/>
            <a:ext cx="10178322" cy="4571999"/>
          </a:xfrm>
        </p:spPr>
        <p:txBody>
          <a:bodyPr/>
          <a:lstStyle/>
          <a:p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Treatment:</a:t>
            </a:r>
          </a:p>
          <a:p>
            <a:pPr lvl="1"/>
            <a:r>
              <a:rPr lang="en-US" sz="2400" b="1" dirty="0"/>
              <a:t>uncomplicated gonorrhea</a:t>
            </a:r>
          </a:p>
          <a:p>
            <a:pPr lvl="2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line :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IM ceftriaxone + oral azithromycin</a:t>
            </a:r>
          </a:p>
          <a:p>
            <a:pPr lvl="2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line : IM gentamicin + </a:t>
            </a:r>
            <a:r>
              <a:rPr lang="en-US" sz="1800" dirty="0" smtClean="0"/>
              <a:t>doxycycline</a:t>
            </a:r>
          </a:p>
          <a:p>
            <a:pPr lvl="2"/>
            <a:endParaRPr lang="en-US" dirty="0"/>
          </a:p>
          <a:p>
            <a:pPr lvl="1"/>
            <a:r>
              <a:rPr lang="en-US" sz="2400" b="1" dirty="0"/>
              <a:t>Complicated </a:t>
            </a:r>
            <a:r>
              <a:rPr lang="en-US" sz="2400" b="1" dirty="0" smtClean="0"/>
              <a:t>gonorrhea </a:t>
            </a:r>
            <a:r>
              <a:rPr lang="en-US" dirty="0" smtClean="0"/>
              <a:t>( </a:t>
            </a:r>
            <a:r>
              <a:rPr lang="en-US" dirty="0"/>
              <a:t>disseminated gonococcal infection)</a:t>
            </a:r>
          </a:p>
          <a:p>
            <a:pPr lvl="2"/>
            <a:r>
              <a:rPr lang="en-US" sz="1800" dirty="0"/>
              <a:t>pelvic inflammatory disease (mots imp one ) – ceftriaxone and doxycycline</a:t>
            </a:r>
          </a:p>
          <a:p>
            <a:pPr lvl="2"/>
            <a:r>
              <a:rPr lang="en-US" sz="1800" dirty="0">
                <a:solidFill>
                  <a:schemeClr val="tx2">
                    <a:lumMod val="50000"/>
                  </a:schemeClr>
                </a:solidFill>
              </a:rPr>
              <a:t>meningitis and endocarditis – admitted patient + IV ceftriaxone + oral 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azithromycin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sz="2400" b="1" dirty="0"/>
              <a:t>Pregnant and neonates</a:t>
            </a:r>
          </a:p>
          <a:p>
            <a:pPr lvl="2"/>
            <a:r>
              <a:rPr lang="en-US" sz="1800" dirty="0"/>
              <a:t>Pregnant - IM ceftriaxone + oral azithromycin</a:t>
            </a:r>
          </a:p>
          <a:p>
            <a:pPr lvl="2"/>
            <a:r>
              <a:rPr lang="en-US" sz="1800" dirty="0"/>
              <a:t>Neonates – IV or IM ceftriaxone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1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568" y="843815"/>
            <a:ext cx="10058400" cy="1450757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8EC5FF"/>
                </a:solidFill>
              </a:rPr>
              <a:t>SYPHILIS</a:t>
            </a:r>
            <a:br>
              <a:rPr lang="en-GB" b="1" dirty="0" smtClean="0">
                <a:solidFill>
                  <a:srgbClr val="8EC5FF"/>
                </a:solidFill>
              </a:rPr>
            </a:br>
            <a:endParaRPr lang="en-GB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607" y="1452043"/>
            <a:ext cx="10178322" cy="51344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400" b="1" dirty="0"/>
          </a:p>
          <a:p>
            <a:pPr lvl="1"/>
            <a:r>
              <a:rPr lang="en-GB" sz="2000" dirty="0"/>
              <a:t>Caused by the spirochaetal bacterium Treponema pallidum , subspecies pallidum . </a:t>
            </a:r>
            <a:endParaRPr lang="en-GB" sz="2000" b="1" dirty="0"/>
          </a:p>
          <a:p>
            <a:pPr lvl="1"/>
            <a:r>
              <a:rPr lang="en-GB" sz="2000" dirty="0"/>
              <a:t>Syphilis is divided into stage (</a:t>
            </a:r>
            <a:r>
              <a:rPr lang="en-GB" sz="2000" b="1" dirty="0"/>
              <a:t>primary, secondary, latent, and tertiary</a:t>
            </a:r>
            <a:r>
              <a:rPr lang="en-GB" sz="2000" dirty="0"/>
              <a:t>)</a:t>
            </a:r>
          </a:p>
          <a:p>
            <a:pPr lvl="1"/>
            <a:r>
              <a:rPr lang="en-GB" sz="2000" dirty="0"/>
              <a:t>There are different signs and symptoms associated with each stage.</a:t>
            </a:r>
          </a:p>
          <a:p>
            <a:r>
              <a:rPr lang="en-GB" dirty="0"/>
              <a:t> </a:t>
            </a:r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Modes of transmission:</a:t>
            </a:r>
          </a:p>
          <a:p>
            <a:pPr lvl="1"/>
            <a:r>
              <a:rPr lang="en-GB" sz="2000" dirty="0"/>
              <a:t>Sexual </a:t>
            </a:r>
          </a:p>
          <a:p>
            <a:pPr lvl="1"/>
            <a:r>
              <a:rPr lang="en-GB" sz="2000" dirty="0"/>
              <a:t> vertical (from an infected mother to her unborn baby), </a:t>
            </a:r>
          </a:p>
          <a:p>
            <a:pPr lvl="1"/>
            <a:r>
              <a:rPr lang="en-GB" sz="2000" dirty="0"/>
              <a:t>rarely by blood Transfusion</a:t>
            </a:r>
          </a:p>
          <a:p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Risk Factor:</a:t>
            </a:r>
          </a:p>
          <a:p>
            <a:pPr lvl="1"/>
            <a:r>
              <a:rPr lang="en-US" sz="2000" dirty="0"/>
              <a:t>Sexual contact with infected person</a:t>
            </a:r>
          </a:p>
          <a:p>
            <a:pPr lvl="1"/>
            <a:r>
              <a:rPr lang="en-US" sz="2000" dirty="0"/>
              <a:t>MSM</a:t>
            </a:r>
          </a:p>
          <a:p>
            <a:pPr lvl="1"/>
            <a:r>
              <a:rPr lang="en-US" sz="2000" dirty="0"/>
              <a:t>Commercial sex worker (in foreigner country) </a:t>
            </a:r>
          </a:p>
          <a:p>
            <a:pPr lvl="1"/>
            <a:r>
              <a:rPr lang="en-US" sz="2000" dirty="0"/>
              <a:t>Multiple sex partner</a:t>
            </a:r>
          </a:p>
          <a:p>
            <a:pPr lvl="1"/>
            <a:r>
              <a:rPr lang="en-US" sz="2000" dirty="0"/>
              <a:t>People with HIV and other STD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8246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PRIMARY SYPHILIS</a:t>
            </a:r>
            <a:endParaRPr lang="en-GB" sz="4400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609" y="2060047"/>
            <a:ext cx="9349741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Highly infectious stage </a:t>
            </a:r>
            <a:endParaRPr lang="en-GB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2-3 </a:t>
            </a: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weeks </a:t>
            </a:r>
            <a:r>
              <a:rPr lang="en-GB" dirty="0">
                <a:solidFill>
                  <a:schemeClr val="tx1"/>
                </a:solidFill>
              </a:rPr>
              <a:t>after infection.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In this stage a person generally has sores around the genitals, anus, and mouth.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These sores are usually firm , round , and painless.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Chancre </a:t>
            </a:r>
            <a:r>
              <a:rPr lang="en-GB" dirty="0">
                <a:solidFill>
                  <a:schemeClr val="tx1"/>
                </a:solidFill>
              </a:rPr>
              <a:t>on vulva, vagina, or cervix:</a:t>
            </a:r>
          </a:p>
          <a:p>
            <a:pPr lvl="1"/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The lesion starts as a papule and rapidly forms an ulcer that is typically non-exudative with a clean base.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Regional non-tender lymphadenopathy may be present.</a:t>
            </a:r>
          </a:p>
        </p:txBody>
      </p:sp>
    </p:spTree>
    <p:extLst>
      <p:ext uri="{BB962C8B-B14F-4D97-AF65-F5344CB8AC3E}">
        <p14:creationId xmlns:p14="http://schemas.microsoft.com/office/powerpoint/2010/main" val="59629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PRIMARY SYPHILIS </a:t>
            </a:r>
            <a:r>
              <a:rPr lang="en-GB" sz="3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 CHANCRE )</a:t>
            </a:r>
            <a:endParaRPr lang="en-GB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1962" y="2093911"/>
            <a:ext cx="3430588" cy="37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10518" r="10547"/>
          <a:stretch/>
        </p:blipFill>
        <p:spPr>
          <a:xfrm>
            <a:off x="2177934" y="286603"/>
            <a:ext cx="7897091" cy="56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SECONDARY SYPHILIS</a:t>
            </a:r>
            <a:br>
              <a:rPr lang="en-GB" sz="4400" b="1" dirty="0" smtClean="0">
                <a:solidFill>
                  <a:srgbClr val="8EC5FF"/>
                </a:solidFill>
              </a:rPr>
            </a:br>
            <a:r>
              <a:rPr lang="en-GB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(RESOLVE SPONTANEOUSLY)</a:t>
            </a:r>
            <a:endParaRPr lang="en-GB" sz="3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389870" cy="40233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</a:rPr>
              <a:t>About 33% of those who do not treat well the primary syphilis will develop this stage.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</a:rPr>
              <a:t>S&amp;S include </a:t>
            </a:r>
          </a:p>
          <a:p>
            <a:pPr lvl="1"/>
            <a:r>
              <a:rPr lang="en-GB" dirty="0">
                <a:solidFill>
                  <a:schemeClr val="tx2">
                    <a:lumMod val="90000"/>
                  </a:schemeClr>
                </a:solidFill>
              </a:rPr>
              <a:t>generalized maculopapular rash: </a:t>
            </a:r>
            <a:r>
              <a:rPr lang="en-GB" b="1" dirty="0">
                <a:solidFill>
                  <a:schemeClr val="bg1"/>
                </a:solidFill>
              </a:rPr>
              <a:t>palms, soles, trunk, limbs</a:t>
            </a:r>
          </a:p>
          <a:p>
            <a:pPr lvl="1"/>
            <a:r>
              <a:rPr lang="en-GB" dirty="0">
                <a:solidFill>
                  <a:schemeClr val="tx2">
                    <a:lumMod val="90000"/>
                  </a:schemeClr>
                </a:solidFill>
              </a:rPr>
              <a:t>swollen lymph nodes , and fever.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Snail track ulcer on buccal mucosa</a:t>
            </a:r>
          </a:p>
          <a:p>
            <a:pPr lvl="1"/>
            <a:r>
              <a:rPr lang="en-GB" dirty="0">
                <a:solidFill>
                  <a:schemeClr val="tx2">
                    <a:lumMod val="90000"/>
                  </a:schemeClr>
                </a:solidFill>
              </a:rPr>
              <a:t>Condylomata-lata: </a:t>
            </a:r>
            <a:r>
              <a:rPr lang="en-GB" b="1" dirty="0">
                <a:solidFill>
                  <a:schemeClr val="bg1"/>
                </a:solidFill>
              </a:rPr>
              <a:t>anogenital, broad-based fleshy grey lesions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</a:rPr>
              <a:t>serological tests usually positive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Vasculitis </a:t>
            </a:r>
            <a:r>
              <a:rPr lang="en-US" dirty="0">
                <a:solidFill>
                  <a:schemeClr val="tx1"/>
                </a:solidFill>
              </a:rPr>
              <a:t>( secondary to syphilis ) </a:t>
            </a:r>
            <a:r>
              <a:rPr lang="en-US" sz="2400" b="1" dirty="0">
                <a:solidFill>
                  <a:schemeClr val="tx1"/>
                </a:solidFill>
              </a:rPr>
              <a:t>cause nephrotic syndrome , glomerulonephritis and hepatitis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3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126A67E-FDA4-489A-A4F9-850BD0B79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6" t="3851" r="11773" b="12741"/>
          <a:stretch/>
        </p:blipFill>
        <p:spPr>
          <a:xfrm>
            <a:off x="585788" y="172721"/>
            <a:ext cx="5191760" cy="572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DD8241-E014-46DC-B8AD-0D12370B6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1" t="94935" r="5872" b="1030"/>
          <a:stretch/>
        </p:blipFill>
        <p:spPr>
          <a:xfrm>
            <a:off x="585788" y="3032761"/>
            <a:ext cx="5191760" cy="642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801D4A-FA9C-4347-B508-E5FE68DC8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3" t="2120" r="6711" b="12427"/>
          <a:stretch/>
        </p:blipFill>
        <p:spPr>
          <a:xfrm>
            <a:off x="6204745" y="172721"/>
            <a:ext cx="5415280" cy="5720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BD0F1BF-6DA3-41DB-926F-B7EB0CBF2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95" t="95537" r="20111" b="114"/>
          <a:stretch/>
        </p:blipFill>
        <p:spPr>
          <a:xfrm>
            <a:off x="6204745" y="3032761"/>
            <a:ext cx="5415280" cy="6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23806"/>
            <a:ext cx="10178322" cy="1100975"/>
          </a:xfrm>
        </p:spPr>
        <p:txBody>
          <a:bodyPr>
            <a:no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LATENT SYPHILIS</a:t>
            </a:r>
            <a:br>
              <a:rPr lang="en-GB" sz="4000" b="1" dirty="0" smtClean="0">
                <a:solidFill>
                  <a:srgbClr val="8EC5FF"/>
                </a:solidFill>
              </a:rPr>
            </a:br>
            <a:endParaRPr lang="en-GB" sz="40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67608"/>
            <a:ext cx="10058400" cy="4023360"/>
          </a:xfrm>
        </p:spPr>
        <p:txBody>
          <a:bodyPr>
            <a:normAutofit/>
          </a:bodyPr>
          <a:lstStyle/>
          <a:p>
            <a:pPr lvl="1"/>
            <a:r>
              <a:rPr lang="en-GB" sz="2000" dirty="0" smtClean="0">
                <a:solidFill>
                  <a:schemeClr val="tx1"/>
                </a:solidFill>
              </a:rPr>
              <a:t>having </a:t>
            </a:r>
            <a:r>
              <a:rPr lang="en-GB" sz="2000" dirty="0">
                <a:solidFill>
                  <a:schemeClr val="tx1"/>
                </a:solidFill>
              </a:rPr>
              <a:t>serologic proof of infection without signs and symptoms of the disease.</a:t>
            </a:r>
          </a:p>
          <a:p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It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can be </a:t>
            </a:r>
          </a:p>
          <a:p>
            <a:pPr lvl="1"/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Early: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Less than 2 years after secondary syphilis</a:t>
            </a:r>
          </a:p>
          <a:p>
            <a:pPr lvl="1"/>
            <a:r>
              <a:rPr lang="en-GB" sz="2400" b="1" dirty="0">
                <a:solidFill>
                  <a:schemeClr val="tx2">
                    <a:lumMod val="75000"/>
                  </a:schemeClr>
                </a:solidFill>
              </a:rPr>
              <a:t>Late:</a:t>
            </a:r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More than 2 years after secondary syphilis (not as contagious as early latent phase).</a:t>
            </a:r>
          </a:p>
          <a:p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942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929541"/>
            <a:ext cx="10058400" cy="1450757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8EC5FF"/>
                </a:solidFill>
              </a:rPr>
              <a:t>TERTIARY SYPHILIS</a:t>
            </a:r>
            <a:br>
              <a:rPr lang="en-GB" sz="4400" b="1" dirty="0" smtClean="0">
                <a:solidFill>
                  <a:srgbClr val="8EC5FF"/>
                </a:solidFill>
              </a:rPr>
            </a:br>
            <a:endParaRPr lang="en-GB" sz="44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</a:rPr>
              <a:t>Final stage of </a:t>
            </a:r>
            <a:r>
              <a:rPr lang="en-GB" sz="2400" b="1" dirty="0" smtClean="0">
                <a:solidFill>
                  <a:schemeClr val="tx1"/>
                </a:solidFill>
              </a:rPr>
              <a:t>syphilis</a:t>
            </a:r>
            <a:r>
              <a:rPr lang="en-GB" sz="2400" b="1" dirty="0">
                <a:solidFill>
                  <a:schemeClr val="tx1"/>
                </a:solidFill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</a:rPr>
              <a:t>(years</a:t>
            </a:r>
            <a:r>
              <a:rPr lang="en-GB" sz="2400" b="1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</a:rPr>
              <a:t>Associated with severe medical problems.</a:t>
            </a:r>
            <a:endParaRPr lang="ar-KW" sz="2400" b="1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</a:rPr>
              <a:t> may involve any organ system</a:t>
            </a:r>
            <a:r>
              <a:rPr lang="en-US" sz="2400" b="1" dirty="0" smtClean="0">
                <a:solidFill>
                  <a:schemeClr val="tx1"/>
                </a:solidFill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neurological: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tabes</a:t>
            </a: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dorsalis, general paresis and Romberg sign and brain </a:t>
            </a:r>
            <a:r>
              <a:rPr lang="en-GB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involvement.</a:t>
            </a:r>
          </a:p>
          <a:p>
            <a:pPr lvl="1"/>
            <a:endParaRPr lang="en-GB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cardiovascular</a:t>
            </a: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aortic aneurysm, dilated aortic root, </a:t>
            </a:r>
            <a:r>
              <a:rPr lang="en-GB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regarge</a:t>
            </a: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and heart </a:t>
            </a:r>
            <a:r>
              <a:rPr lang="en-GB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failure.</a:t>
            </a:r>
          </a:p>
          <a:p>
            <a:pPr lvl="1"/>
            <a:endParaRPr lang="en-GB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1"/>
                </a:solidFill>
              </a:rPr>
              <a:t>vulvar </a:t>
            </a:r>
            <a:r>
              <a:rPr lang="en-GB" dirty="0" err="1">
                <a:solidFill>
                  <a:schemeClr val="tx1"/>
                </a:solidFill>
              </a:rPr>
              <a:t>gumma</a:t>
            </a:r>
            <a:r>
              <a:rPr lang="en-GB" dirty="0">
                <a:solidFill>
                  <a:schemeClr val="tx1"/>
                </a:solidFill>
              </a:rPr>
              <a:t> (granulomatous lesion): </a:t>
            </a: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nodules that enlarge, ulcerate and become necrotic (rare) found in skin and visceral organ</a:t>
            </a:r>
          </a:p>
        </p:txBody>
      </p:sp>
    </p:spTree>
    <p:extLst>
      <p:ext uri="{BB962C8B-B14F-4D97-AF65-F5344CB8AC3E}">
        <p14:creationId xmlns:p14="http://schemas.microsoft.com/office/powerpoint/2010/main" val="529320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4E7457-EC6D-4728-A036-E8FFD5A68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0"/>
          <a:stretch/>
        </p:blipFill>
        <p:spPr>
          <a:xfrm>
            <a:off x="1860073" y="640080"/>
            <a:ext cx="8471853" cy="5324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E789C8A-87C1-4514-9E26-77C5852BD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73" y="4243389"/>
            <a:ext cx="8420259" cy="5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14FF88-DE4A-4D1C-A72B-F1A9DDB2E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2" y="800953"/>
            <a:ext cx="10058400" cy="1450757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CONGENITAL SYPHILIS</a:t>
            </a:r>
            <a:br>
              <a:rPr lang="en-GB" sz="4000" b="1" dirty="0" smtClean="0">
                <a:solidFill>
                  <a:srgbClr val="8EC5FF"/>
                </a:solidFill>
              </a:rPr>
            </a:br>
            <a:endParaRPr lang="en-GB" sz="4000" b="1" dirty="0">
              <a:solidFill>
                <a:srgbClr val="8EC5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69A3613-52B7-4EC4-B359-5CF0EB014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388" y="1931989"/>
            <a:ext cx="770326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EE5B88-F615-4BBB-A6D9-F9B7B5E2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55249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TREATMENT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17221"/>
            <a:ext cx="10058400" cy="40233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IV penicillin G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all stage / IM penicillin G </a:t>
            </a:r>
            <a:r>
              <a:rPr lang="en-GB" sz="2400" dirty="0">
                <a:solidFill>
                  <a:schemeClr val="tx1"/>
                </a:solidFill>
              </a:rPr>
              <a:t>all stage except neurosyphilis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No sexual activity for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 weeks </a:t>
            </a:r>
            <a:r>
              <a:rPr lang="en-US" sz="2400" dirty="0">
                <a:solidFill>
                  <a:schemeClr val="tx1"/>
                </a:solidFill>
              </a:rPr>
              <a:t>or until the end of treatment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If he has allergy from penicillin </a:t>
            </a: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 not pregnant ) </a:t>
            </a:r>
            <a:r>
              <a:rPr lang="en-US" sz="2400" dirty="0">
                <a:solidFill>
                  <a:schemeClr val="tx1"/>
                </a:solidFill>
              </a:rPr>
              <a:t>use oral </a:t>
            </a:r>
            <a:r>
              <a:rPr lang="en-US" sz="2400" dirty="0" smtClean="0">
                <a:solidFill>
                  <a:schemeClr val="tx1"/>
                </a:solidFill>
              </a:rPr>
              <a:t>doxycycline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Treatment for pregnant lady ?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Penicillin G even the patient has allergy from penicillin + corticosteroid to prevent reaction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The same in congenital syphilis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4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06" y="142880"/>
            <a:ext cx="10251474" cy="160934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8EC5FF"/>
                </a:solidFill>
              </a:rPr>
              <a:t>HERPES SIMPLIX VIRUS </a:t>
            </a:r>
            <a:endParaRPr lang="en-GB" sz="40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628" y="1975817"/>
            <a:ext cx="6765896" cy="5815583"/>
          </a:xfrm>
        </p:spPr>
        <p:txBody>
          <a:bodyPr>
            <a:noAutofit/>
          </a:bodyPr>
          <a:lstStyle/>
          <a:p>
            <a:pPr lvl="1"/>
            <a:r>
              <a:rPr lang="en-GB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It </a:t>
            </a:r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is a life long infection with outbreaks and remissions. </a:t>
            </a: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endParaRPr lang="en-GB" sz="2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Disseminated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HSV in immunocompromised</a:t>
            </a:r>
          </a:p>
          <a:p>
            <a:pPr lvl="1"/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Neonatal HSV </a:t>
            </a:r>
            <a:r>
              <a:rPr lang="en-US" sz="2000" dirty="0">
                <a:solidFill>
                  <a:schemeClr val="tx1"/>
                </a:solidFill>
              </a:rPr>
              <a:t>( vertical transmission )</a:t>
            </a:r>
          </a:p>
          <a:p>
            <a:endParaRPr lang="en-US" sz="1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1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945040" y="1932957"/>
            <a:ext cx="4810887" cy="48371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Risk factors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Sexual behavior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HIV infection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Immunosuppression medication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lack of condom use </a:t>
            </a:r>
          </a:p>
          <a:p>
            <a:endParaRPr lang="en-GB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939156"/>
              </p:ext>
            </p:extLst>
          </p:nvPr>
        </p:nvGraphicFramePr>
        <p:xfrm>
          <a:off x="1289051" y="3969208"/>
          <a:ext cx="918368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1229"/>
                <a:gridCol w="3061229"/>
                <a:gridCol w="3061229"/>
              </a:tblGrid>
              <a:tr h="31037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TYPE 2</a:t>
                      </a:r>
                      <a:endParaRPr lang="en-US" sz="2000" dirty="0"/>
                    </a:p>
                  </a:txBody>
                  <a:tcPr/>
                </a:tc>
              </a:tr>
              <a:tr h="31037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PRESENTATION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oral herpes 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“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cold sores</a:t>
                      </a:r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”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genital herpes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1037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INCUBATION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2-12 d 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4-7 d after sexual contact 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556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TRANSMISION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oral to oral / oral sex</a:t>
                      </a:r>
                    </a:p>
                    <a:p>
                      <a:pPr algn="ctr"/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>
                        <a:buFont typeface="Arial" charset="0"/>
                        <a:buNone/>
                      </a:pP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       sexual</a:t>
                      </a:r>
                      <a:endParaRPr lang="en-US" sz="2000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73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>
                <a:solidFill>
                  <a:srgbClr val="75BFF8"/>
                </a:solidFill>
              </a:rPr>
              <a:t>MCQs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7908" y="1953623"/>
            <a:ext cx="10358846" cy="4590867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Q1</a:t>
            </a:r>
            <a:r>
              <a:rPr lang="en-GB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what </a:t>
            </a: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is the incubation period for  Chlamydia trachomatis</a:t>
            </a: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GB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1-3 weeks 	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2-14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5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1-2 weeks </a:t>
            </a:r>
            <a:endParaRPr lang="en-GB" sz="2000" dirty="0" smtClean="0"/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b="1" dirty="0" smtClean="0">
                <a:solidFill>
                  <a:schemeClr val="tx1"/>
                </a:solidFill>
              </a:rPr>
              <a:t>Q2</a:t>
            </a:r>
            <a:r>
              <a:rPr lang="en-GB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</a:t>
            </a: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of the following test can be used to diagnosis chlamydia and gonorrhoea</a:t>
            </a: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GB" dirty="0"/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serum rapid plasma </a:t>
            </a:r>
            <a:r>
              <a:rPr lang="en-GB" sz="2000" dirty="0" err="1"/>
              <a:t>reagin</a:t>
            </a:r>
            <a:r>
              <a:rPr lang="en-GB" sz="2000" dirty="0"/>
              <a:t> (RPR) test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venereal disease research laboratory (VDRL) test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nucleic acid amplification tests (NAAT)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 enzyme-linked immunosorbent assay (ELISA)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2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 descr="Picture of a cold sore on a person's 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36" y="1737360"/>
            <a:ext cx="4855243" cy="340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1733596"/>
            <a:ext cx="4860608" cy="340990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58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761" y="3118433"/>
            <a:ext cx="10178322" cy="1882592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Gingivosomatitis</a:t>
            </a:r>
            <a:endParaRPr lang="en-GB" sz="3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herpetic gingivostomatit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97937"/>
            <a:ext cx="3809990" cy="28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herpes vulvovaginit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t="9789" r="17636" b="25440"/>
          <a:stretch/>
        </p:blipFill>
        <p:spPr bwMode="auto">
          <a:xfrm>
            <a:off x="3809990" y="1612225"/>
            <a:ext cx="4286250" cy="281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47920" y="3572372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solidFill>
                  <a:schemeClr val="tx1"/>
                </a:solidFill>
              </a:rPr>
              <a:t>Vulvovaginitis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Urethral Herpes Gilbert J. 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15549" r="3858" b="2407"/>
          <a:stretch/>
        </p:blipFill>
        <p:spPr bwMode="auto">
          <a:xfrm>
            <a:off x="8115251" y="1597937"/>
            <a:ext cx="4038588" cy="28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047920" y="359920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mtClean="0">
                <a:solidFill>
                  <a:schemeClr val="tx1"/>
                </a:solidFill>
              </a:rPr>
              <a:t>Urethritis 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49403" y="109533"/>
            <a:ext cx="3480585" cy="12001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435013" y="5049961"/>
            <a:ext cx="4245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entire buccal mucosa involved with erythema and edema of gingiva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36543" y="5032750"/>
            <a:ext cx="4630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edematous, erythematous, extremely tender, profuse vaginal discharge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02538" y="5112464"/>
            <a:ext cx="307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watery discharge in males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2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252728" y="1129034"/>
            <a:ext cx="4800600" cy="632529"/>
          </a:xfrm>
        </p:spPr>
        <p:txBody>
          <a:bodyPr>
            <a:normAutofit/>
          </a:bodyPr>
          <a:lstStyle/>
          <a:p>
            <a:r>
              <a:rPr lang="en-US" sz="2800" b="1" dirty="0"/>
              <a:t>HSV - 1</a:t>
            </a:r>
            <a:endParaRPr lang="en-GB" sz="2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52728" y="1935455"/>
            <a:ext cx="4800600" cy="3720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  majority </a:t>
            </a:r>
            <a:r>
              <a:rPr lang="en-US" sz="1800" dirty="0" smtClean="0"/>
              <a:t>are </a:t>
            </a:r>
            <a:r>
              <a:rPr lang="en-US" sz="1800" dirty="0"/>
              <a:t>asymptomatic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High fever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Sore throat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Painful ulcer ( pharyngeal and oral )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Generalized muscle pain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Cervical lymphadenopathy</a:t>
            </a:r>
          </a:p>
          <a:p>
            <a:pPr lvl="1"/>
            <a:r>
              <a:rPr lang="en-GB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Tender inguinal lymphadenopathy.</a:t>
            </a:r>
          </a:p>
          <a:p>
            <a:endParaRPr lang="en-GB" sz="1500" dirty="0"/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624828" y="1131479"/>
            <a:ext cx="4800600" cy="632529"/>
          </a:xfrm>
        </p:spPr>
        <p:txBody>
          <a:bodyPr>
            <a:normAutofit/>
          </a:bodyPr>
          <a:lstStyle/>
          <a:p>
            <a:r>
              <a:rPr lang="en-US" sz="2800" b="1" dirty="0"/>
              <a:t>HSV - 2</a:t>
            </a:r>
            <a:endParaRPr lang="en-GB" sz="2800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624828" y="1792580"/>
            <a:ext cx="4800600" cy="2996398"/>
          </a:xfrm>
        </p:spPr>
        <p:txBody>
          <a:bodyPr>
            <a:noAutofit/>
          </a:bodyPr>
          <a:lstStyle/>
          <a:p>
            <a:r>
              <a:rPr lang="en-US" sz="1800" dirty="0"/>
              <a:t>Women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Genital pain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Discharge and dysuria 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Ulcerative lesion ( vulva, perineum, buttocks, cervix, and vagina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Fever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Neuralgia</a:t>
            </a:r>
          </a:p>
          <a:p>
            <a:r>
              <a:rPr lang="en-US" sz="1800" dirty="0"/>
              <a:t>Men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Vesicles on the penis shaft or glans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Urethritis</a:t>
            </a:r>
          </a:p>
          <a:p>
            <a:r>
              <a:rPr lang="en-US" sz="1800" dirty="0"/>
              <a:t>Both</a:t>
            </a:r>
            <a:endParaRPr lang="en-GB" sz="1800" dirty="0"/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Proctitis with Discharge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Rectal pain</a:t>
            </a:r>
          </a:p>
          <a:p>
            <a:pPr lvl="1"/>
            <a:r>
              <a:rPr lang="en-US" sz="17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Tenesmus and constipation</a:t>
            </a:r>
            <a:endParaRPr lang="en-GB" sz="1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58028"/>
            <a:ext cx="10058400" cy="1450757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8EC5FF"/>
                </a:solidFill>
              </a:rPr>
              <a:t>HERPES SIMPLEX VIRUS</a:t>
            </a:r>
            <a:endParaRPr lang="en-GB" sz="32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Investigations</a:t>
            </a:r>
            <a:r>
              <a:rPr lang="en-GB" sz="2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  <a:p>
            <a:pPr lvl="1"/>
            <a:r>
              <a:rPr lang="en-GB" b="1" dirty="0" err="1">
                <a:solidFill>
                  <a:schemeClr val="tx2">
                    <a:lumMod val="75000"/>
                  </a:schemeClr>
                </a:solidFill>
              </a:rPr>
              <a:t>Tzanck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 smear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/>
                </a:solidFill>
              </a:rPr>
              <a:t>w/ Giemsa stain shows multinucleated giant epithelial cells.</a:t>
            </a:r>
          </a:p>
          <a:p>
            <a:pPr lvl="1"/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Dacron Swab </a:t>
            </a:r>
            <a:r>
              <a:rPr lang="en-GB" sz="2000" dirty="0">
                <a:solidFill>
                  <a:schemeClr val="tx1"/>
                </a:solidFill>
              </a:rPr>
              <a:t>from base of genital lesion can be tested by: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viral culture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herpes simplex virus (HSV) antigen detection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polymerase chain reaction (PCR) of HSV DNA</a:t>
            </a:r>
          </a:p>
          <a:p>
            <a:pPr marL="544068" lvl="1" indent="-34290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Serologic testing for antibody for current or past infection if necessary</a:t>
            </a:r>
          </a:p>
        </p:txBody>
      </p:sp>
    </p:spTree>
    <p:extLst>
      <p:ext uri="{BB962C8B-B14F-4D97-AF65-F5344CB8AC3E}">
        <p14:creationId xmlns:p14="http://schemas.microsoft.com/office/powerpoint/2010/main" val="17275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EC5FF"/>
                </a:solidFill>
              </a:rPr>
              <a:t>HERPES SIMPLIX VIRUS</a:t>
            </a:r>
            <a:endParaRPr lang="en-GB" sz="36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820" y="1737360"/>
            <a:ext cx="10178322" cy="5729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Management</a:t>
            </a:r>
            <a:r>
              <a:rPr lang="en-US" sz="2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endParaRPr lang="en-GB" sz="2400" b="1" dirty="0"/>
          </a:p>
          <a:p>
            <a:r>
              <a:rPr lang="en-GB" sz="2400" b="1" dirty="0"/>
              <a:t>HSV-1: </a:t>
            </a:r>
            <a:r>
              <a:rPr lang="en-GB" sz="2400" dirty="0"/>
              <a:t>oral disease, immunocompetent:</a:t>
            </a:r>
          </a:p>
          <a:p>
            <a:pPr lvl="1"/>
            <a:r>
              <a:rPr lang="en-GB" sz="2000" b="1" dirty="0"/>
              <a:t>1st line: </a:t>
            </a:r>
            <a:r>
              <a:rPr lang="en-GB" sz="2000" dirty="0"/>
              <a:t>oral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Acyclovir,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</a:rPr>
              <a:t>valacyclovir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, or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</a:rPr>
              <a:t>famcyclovir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000" dirty="0"/>
              <a:t>+ symptomatic treatment for pain.</a:t>
            </a:r>
          </a:p>
          <a:p>
            <a:pPr lvl="1"/>
            <a:r>
              <a:rPr lang="en-GB" sz="2000" b="1" dirty="0"/>
              <a:t>2nd line: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topical antiviral </a:t>
            </a:r>
            <a:r>
              <a:rPr lang="en-GB" sz="2000" dirty="0"/>
              <a:t>+ symptomatic treatment.</a:t>
            </a:r>
          </a:p>
          <a:p>
            <a:pPr marL="0" indent="0">
              <a:buNone/>
            </a:pPr>
            <a:endParaRPr lang="en-GB" sz="2400" b="1" dirty="0"/>
          </a:p>
          <a:p>
            <a:r>
              <a:rPr lang="en-GB" sz="2400" b="1" dirty="0"/>
              <a:t>HSV-2: </a:t>
            </a:r>
            <a:r>
              <a:rPr lang="en-GB" sz="2400" dirty="0"/>
              <a:t>genital disease, immunocompetent:</a:t>
            </a:r>
          </a:p>
          <a:p>
            <a:pPr lvl="1"/>
            <a:r>
              <a:rPr lang="en-GB" sz="2000" dirty="0"/>
              <a:t>oral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Acyclovir,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</a:rPr>
              <a:t>valacyclovir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, or </a:t>
            </a:r>
            <a:r>
              <a:rPr lang="en-GB" sz="2000" b="1" dirty="0" err="1">
                <a:solidFill>
                  <a:schemeClr val="tx2">
                    <a:lumMod val="75000"/>
                  </a:schemeClr>
                </a:solidFill>
              </a:rPr>
              <a:t>famcyclovir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2000" dirty="0"/>
              <a:t>+ symptomatic treatment for pain.</a:t>
            </a:r>
          </a:p>
          <a:p>
            <a:pPr lvl="1"/>
            <a:r>
              <a:rPr lang="en-GB" sz="2000" dirty="0"/>
              <a:t>herpes </a:t>
            </a:r>
            <a:r>
              <a:rPr lang="en-GB" sz="2000" dirty="0" err="1"/>
              <a:t>genitalis</a:t>
            </a:r>
            <a:r>
              <a:rPr lang="en-GB" sz="2000" dirty="0"/>
              <a:t>, look for and treat any other STIs</a:t>
            </a:r>
          </a:p>
          <a:p>
            <a:pPr lvl="1"/>
            <a:r>
              <a:rPr lang="en-GB" sz="2000" b="1" dirty="0" smtClean="0">
                <a:solidFill>
                  <a:srgbClr val="FF0000"/>
                </a:solidFill>
              </a:rPr>
              <a:t>Pregnancy</a:t>
            </a:r>
            <a:r>
              <a:rPr lang="en-GB" sz="2000" dirty="0"/>
              <a:t>:</a:t>
            </a:r>
            <a:r>
              <a:rPr lang="en-GB" sz="2000" dirty="0" smtClean="0"/>
              <a:t>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Acyclovir f</a:t>
            </a:r>
            <a:r>
              <a:rPr lang="en-GB" sz="2000" dirty="0"/>
              <a:t>or symptomatic women, </a:t>
            </a:r>
            <a:r>
              <a:rPr lang="en-GB" sz="2000" b="1" dirty="0"/>
              <a:t>Suggested C/S </a:t>
            </a:r>
            <a:r>
              <a:rPr lang="en-GB" sz="2000" dirty="0"/>
              <a:t>if active genital lesions</a:t>
            </a:r>
          </a:p>
        </p:txBody>
      </p:sp>
    </p:spTree>
    <p:extLst>
      <p:ext uri="{BB962C8B-B14F-4D97-AF65-F5344CB8AC3E}">
        <p14:creationId xmlns:p14="http://schemas.microsoft.com/office/powerpoint/2010/main" val="6783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166" y="263743"/>
            <a:ext cx="10058400" cy="1450757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HPV</a:t>
            </a:r>
            <a:endParaRPr lang="en-GB" sz="40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166" y="1714500"/>
            <a:ext cx="11310032" cy="4743450"/>
          </a:xfrm>
        </p:spPr>
        <p:txBody>
          <a:bodyPr>
            <a:noAutofit/>
          </a:bodyPr>
          <a:lstStyle/>
          <a:p>
            <a:pPr lvl="1"/>
            <a:r>
              <a:rPr lang="en-GB" sz="2000" dirty="0" smtClean="0"/>
              <a:t>&gt;</a:t>
            </a:r>
            <a:r>
              <a:rPr lang="en-GB" sz="2000" dirty="0"/>
              <a:t>200 subtypes, of which &gt;30 are genital subtypes.</a:t>
            </a:r>
          </a:p>
          <a:p>
            <a:pPr lvl="1"/>
            <a:r>
              <a:rPr lang="en-GB" sz="2000" dirty="0"/>
              <a:t>HPV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types 6 and 11 </a:t>
            </a:r>
            <a:r>
              <a:rPr lang="en-GB" sz="2000" dirty="0"/>
              <a:t>are classically associated with anogenital warts/ condylomata acuminate.</a:t>
            </a:r>
          </a:p>
          <a:p>
            <a:pPr lvl="1"/>
            <a:r>
              <a:rPr lang="en-GB" sz="2000" dirty="0"/>
              <a:t>HPV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types 16 and 18 </a:t>
            </a:r>
            <a:r>
              <a:rPr lang="en-GB" sz="2000" dirty="0"/>
              <a:t>are the most oncogenic (</a:t>
            </a:r>
            <a:r>
              <a:rPr lang="en-GB" sz="2000" dirty="0">
                <a:solidFill>
                  <a:schemeClr val="tx1"/>
                </a:solidFill>
              </a:rPr>
              <a:t>cervical cancer).</a:t>
            </a:r>
          </a:p>
          <a:p>
            <a:pPr lvl="1"/>
            <a:r>
              <a:rPr lang="en-GB" sz="2000" dirty="0"/>
              <a:t>HPV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types 16, 18, 31, 33, 45, 52, and 58 </a:t>
            </a:r>
            <a:r>
              <a:rPr lang="en-GB" sz="2000" dirty="0"/>
              <a:t>c</a:t>
            </a:r>
            <a:r>
              <a:rPr lang="en-GB" sz="2000" dirty="0" smtClean="0"/>
              <a:t>an </a:t>
            </a:r>
            <a:r>
              <a:rPr lang="en-GB" sz="2000" dirty="0"/>
              <a:t>cause anal cancer.</a:t>
            </a:r>
          </a:p>
          <a:p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Clinical Presentation </a:t>
            </a:r>
            <a:endParaRPr lang="en-US" sz="24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GB" sz="1600" b="1" dirty="0" smtClean="0"/>
              <a:t> </a:t>
            </a: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  Most 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</a:rPr>
              <a:t>are asymptomatic </a:t>
            </a:r>
            <a:r>
              <a:rPr lang="en-GB" sz="16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600" b="1" dirty="0">
                <a:solidFill>
                  <a:schemeClr val="tx2">
                    <a:lumMod val="75000"/>
                  </a:schemeClr>
                </a:solidFill>
              </a:rPr>
              <a:t>genital warts, cervical </a:t>
            </a:r>
            <a:r>
              <a:rPr lang="en-GB" sz="1600" b="1" dirty="0" smtClean="0">
                <a:solidFill>
                  <a:schemeClr val="tx2">
                    <a:lumMod val="75000"/>
                  </a:schemeClr>
                </a:solidFill>
              </a:rPr>
              <a:t>dysplasia</a:t>
            </a:r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742950" lvl="1" indent="-285750"/>
            <a:r>
              <a:rPr lang="en-GB" sz="2800" b="1" dirty="0" smtClean="0"/>
              <a:t>Male:  </a:t>
            </a:r>
            <a:r>
              <a:rPr lang="en-GB" sz="2000" dirty="0" smtClean="0"/>
              <a:t>Cauliflower </a:t>
            </a:r>
            <a:r>
              <a:rPr lang="en-GB" sz="2000" dirty="0"/>
              <a:t>lesions </a:t>
            </a:r>
            <a:r>
              <a:rPr lang="en-GB" sz="2000" dirty="0">
                <a:solidFill>
                  <a:srgbClr val="8EC5FF"/>
                </a:solidFill>
              </a:rPr>
              <a:t>(condylomata </a:t>
            </a:r>
            <a:r>
              <a:rPr lang="en-GB" sz="2000" dirty="0" err="1">
                <a:solidFill>
                  <a:srgbClr val="8EC5FF"/>
                </a:solidFill>
              </a:rPr>
              <a:t>acuminata</a:t>
            </a:r>
            <a:r>
              <a:rPr lang="en-GB" sz="2000" dirty="0">
                <a:solidFill>
                  <a:srgbClr val="8EC5FF"/>
                </a:solidFill>
              </a:rPr>
              <a:t>) </a:t>
            </a:r>
            <a:r>
              <a:rPr lang="en-GB" sz="2000" dirty="0"/>
              <a:t>on skin/mucosa of penile/ anal </a:t>
            </a:r>
            <a:r>
              <a:rPr lang="en-GB" sz="2000" dirty="0" smtClean="0"/>
              <a:t>area</a:t>
            </a:r>
          </a:p>
          <a:p>
            <a:pPr marL="742950" lvl="1" indent="-285750"/>
            <a:r>
              <a:rPr lang="en-GB" sz="2800" b="1" dirty="0" smtClean="0"/>
              <a:t>Female:  </a:t>
            </a:r>
            <a:r>
              <a:rPr lang="en-GB" sz="2000" dirty="0" smtClean="0"/>
              <a:t>Cauliflower </a:t>
            </a:r>
            <a:r>
              <a:rPr lang="en-GB" sz="2000" dirty="0"/>
              <a:t>lesions and/or pre-neoplastic/neoplastic lesions on cervix/vagina/vulva</a:t>
            </a:r>
          </a:p>
          <a:p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Investigations</a:t>
            </a:r>
            <a:endParaRPr lang="en-GB" sz="2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2000" dirty="0">
                <a:solidFill>
                  <a:srgbClr val="8EC5FF"/>
                </a:solidFill>
              </a:rPr>
              <a:t>Potential </a:t>
            </a:r>
            <a:r>
              <a:rPr lang="en-GB" sz="2000" b="1" dirty="0">
                <a:solidFill>
                  <a:srgbClr val="8EC5FF"/>
                </a:solidFill>
              </a:rPr>
              <a:t>biopsy </a:t>
            </a:r>
            <a:r>
              <a:rPr lang="en-GB" sz="2000" dirty="0"/>
              <a:t>of suspicious lesions</a:t>
            </a:r>
          </a:p>
          <a:p>
            <a:pPr lvl="1"/>
            <a:r>
              <a:rPr lang="en-GB" sz="2000" b="1" dirty="0"/>
              <a:t>Female: </a:t>
            </a:r>
            <a:r>
              <a:rPr lang="en-GB" sz="2000" dirty="0"/>
              <a:t>screening for cervical dysplasia through regular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Pap smears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98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7620" y="4471461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Cauliflower-like appearance </a:t>
            </a:r>
            <a:r>
              <a:rPr lang="en-GB" sz="2000" smtClean="0">
                <a:solidFill>
                  <a:schemeClr val="tx1"/>
                </a:solidFill>
              </a:rPr>
              <a:t/>
            </a:r>
            <a:br>
              <a:rPr lang="en-GB" sz="2000" smtClean="0">
                <a:solidFill>
                  <a:schemeClr val="tx1"/>
                </a:solidFill>
              </a:rPr>
            </a:br>
            <a:r>
              <a:rPr lang="en-GB" sz="2000" smtClean="0">
                <a:solidFill>
                  <a:schemeClr val="tx1"/>
                </a:solidFill>
              </a:rPr>
              <a:t>of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 smtClean="0">
                <a:solidFill>
                  <a:schemeClr val="tx1"/>
                </a:solidFill>
              </a:rPr>
              <a:t>condylomata</a:t>
            </a: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acuminata</a:t>
            </a:r>
            <a:r>
              <a:rPr lang="en-GB" sz="2000" dirty="0">
                <a:solidFill>
                  <a:schemeClr val="tx1"/>
                </a:solidFill>
              </a:rPr>
              <a:t> HPV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7" b="11119"/>
          <a:stretch/>
        </p:blipFill>
        <p:spPr>
          <a:xfrm>
            <a:off x="6675120" y="1991088"/>
            <a:ext cx="4343400" cy="3205752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r="7318" b="11237"/>
          <a:stretch/>
        </p:blipFill>
        <p:spPr>
          <a:xfrm>
            <a:off x="1249680" y="1991088"/>
            <a:ext cx="4343400" cy="320575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72640" y="430382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smtClean="0">
                <a:solidFill>
                  <a:schemeClr val="tx1"/>
                </a:solidFill>
              </a:rPr>
              <a:t>HPV warts female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2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8EC5FF"/>
                </a:solidFill>
              </a:rPr>
              <a:t>HUMAN PAPILLOMAVIRUS</a:t>
            </a:r>
            <a:endParaRPr lang="en-GB" sz="32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Prevention:</a:t>
            </a:r>
          </a:p>
          <a:p>
            <a:pPr lvl="1"/>
            <a:r>
              <a:rPr lang="en-GB" sz="2000" dirty="0"/>
              <a:t>Bi-valent vaccine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(16 &amp;18)</a:t>
            </a:r>
          </a:p>
          <a:p>
            <a:pPr lvl="1"/>
            <a:r>
              <a:rPr lang="en-GB" sz="2000" dirty="0" err="1"/>
              <a:t>quadrivalent</a:t>
            </a:r>
            <a:r>
              <a:rPr lang="en-GB" sz="2000" dirty="0"/>
              <a:t> vaccine 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(6,11,16 &amp;18) </a:t>
            </a:r>
            <a:r>
              <a:rPr lang="en-GB" sz="2000" dirty="0"/>
              <a:t>“Gardasil”</a:t>
            </a:r>
          </a:p>
          <a:p>
            <a:pPr lvl="1"/>
            <a:r>
              <a:rPr lang="en-GB" sz="2000" dirty="0" err="1"/>
              <a:t>nonavalent</a:t>
            </a:r>
            <a:r>
              <a:rPr lang="en-GB" sz="2000" dirty="0"/>
              <a:t> vaccine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</a:rPr>
              <a:t> (6,11,16,18, 31, 33, 45, 52, and 58)</a:t>
            </a:r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97280" y="3630991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Treatment :</a:t>
            </a:r>
            <a:endParaRPr lang="en-US" sz="2800" dirty="0" smtClean="0"/>
          </a:p>
          <a:p>
            <a:pPr lvl="1"/>
            <a:r>
              <a:rPr lang="en-GB" sz="2000" dirty="0" smtClean="0">
                <a:solidFill>
                  <a:schemeClr val="tx2">
                    <a:lumMod val="75000"/>
                  </a:schemeClr>
                </a:solidFill>
              </a:rPr>
              <a:t>There is no treatment for the virus itself</a:t>
            </a:r>
            <a:r>
              <a:rPr lang="en-GB" sz="2000" dirty="0" smtClean="0"/>
              <a:t>. </a:t>
            </a:r>
          </a:p>
          <a:p>
            <a:pPr marL="201168" lvl="1" indent="0">
              <a:buNone/>
            </a:pPr>
            <a:r>
              <a:rPr lang="en-GB" dirty="0" smtClean="0"/>
              <a:t>However, there are treatments for the health problems that HPV can cause: Genital warts can be treated by healthcare provider or with prescription medication. If left untreated, genital warts may go away, stay the same, or grow in size or number.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105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824" y="211197"/>
            <a:ext cx="10178322" cy="1492132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8EC5FF"/>
                </a:solidFill>
              </a:rPr>
              <a:t>TRICHOMONIASIS </a:t>
            </a:r>
            <a:endParaRPr lang="en-GB" sz="4000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075" y="1860083"/>
            <a:ext cx="10178322" cy="5321808"/>
          </a:xfrm>
        </p:spPr>
        <p:txBody>
          <a:bodyPr>
            <a:noAutofit/>
          </a:bodyPr>
          <a:lstStyle/>
          <a:p>
            <a:pPr lvl="1"/>
            <a:r>
              <a:rPr lang="en-US" i="1" dirty="0" smtClean="0"/>
              <a:t>Parasitic </a:t>
            </a:r>
            <a:r>
              <a:rPr lang="en-US" i="1" dirty="0"/>
              <a:t>Infection</a:t>
            </a:r>
            <a:r>
              <a:rPr lang="en-GB" i="1" dirty="0"/>
              <a:t> Caused By </a:t>
            </a:r>
            <a:r>
              <a:rPr lang="en-GB" i="1" dirty="0">
                <a:solidFill>
                  <a:schemeClr val="tx2">
                    <a:lumMod val="75000"/>
                  </a:schemeClr>
                </a:solidFill>
              </a:rPr>
              <a:t>Trichomonas vaginalis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Most common curable STD.</a:t>
            </a:r>
          </a:p>
          <a:p>
            <a:pPr lvl="1"/>
            <a:r>
              <a:rPr lang="en-GB" dirty="0"/>
              <a:t>Affects women more than men</a:t>
            </a:r>
          </a:p>
          <a:p>
            <a:r>
              <a:rPr lang="en-GB" sz="1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Modes of transmission :</a:t>
            </a:r>
          </a:p>
          <a:p>
            <a:pPr lvl="1"/>
            <a:r>
              <a:rPr lang="en-GB" dirty="0"/>
              <a:t>Sexual contact</a:t>
            </a:r>
          </a:p>
          <a:p>
            <a:pPr lvl="1"/>
            <a:r>
              <a:rPr lang="en-GB" dirty="0"/>
              <a:t>Mother to child</a:t>
            </a:r>
          </a:p>
          <a:p>
            <a:r>
              <a:rPr lang="en-US" sz="1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Clinical presentation:</a:t>
            </a:r>
          </a:p>
          <a:p>
            <a:pPr lvl="1"/>
            <a:r>
              <a:rPr lang="en-US" sz="1700" dirty="0">
                <a:solidFill>
                  <a:srgbClr val="8EC5FF"/>
                </a:solidFill>
              </a:rPr>
              <a:t>Men</a:t>
            </a:r>
            <a:r>
              <a:rPr lang="en-US" sz="1700" dirty="0"/>
              <a:t> 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</a:rPr>
              <a:t>“Usually asymptomatic”</a:t>
            </a:r>
          </a:p>
          <a:p>
            <a:pPr lvl="2"/>
            <a:r>
              <a:rPr lang="en-GB" sz="1800" b="1" dirty="0"/>
              <a:t>Urethral Discharge</a:t>
            </a:r>
          </a:p>
          <a:p>
            <a:pPr lvl="2"/>
            <a:r>
              <a:rPr lang="en-GB" sz="1800" b="1" dirty="0"/>
              <a:t>Frequency</a:t>
            </a:r>
            <a:endParaRPr lang="en-US" sz="1800" b="1" dirty="0"/>
          </a:p>
          <a:p>
            <a:pPr lvl="1"/>
            <a:r>
              <a:rPr lang="en-US" sz="1700" dirty="0">
                <a:solidFill>
                  <a:srgbClr val="8EC5FF"/>
                </a:solidFill>
              </a:rPr>
              <a:t>Women</a:t>
            </a:r>
          </a:p>
          <a:p>
            <a:pPr lvl="2"/>
            <a:r>
              <a:rPr lang="en-US" sz="1800" b="1" dirty="0"/>
              <a:t>Vaginal discharge (Yellow-</a:t>
            </a:r>
            <a:r>
              <a:rPr lang="en-US" sz="1800" b="1" dirty="0" err="1"/>
              <a:t>green,malodourous</a:t>
            </a:r>
            <a:r>
              <a:rPr lang="en-US" sz="1800" b="1" dirty="0"/>
              <a:t>, frothy yellowish)</a:t>
            </a:r>
          </a:p>
          <a:p>
            <a:pPr lvl="2"/>
            <a:r>
              <a:rPr lang="en-US" sz="1800" b="1" dirty="0"/>
              <a:t>Small hemorrhagic areas on the cervix (Strawberry cervix)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2" descr="Image result for Strawberry cervi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1" t="30844" r="18973" b="20028"/>
          <a:stretch/>
        </p:blipFill>
        <p:spPr bwMode="auto">
          <a:xfrm>
            <a:off x="7759338" y="2103119"/>
            <a:ext cx="3778431" cy="31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464731" y="424464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smtClean="0">
                <a:solidFill>
                  <a:schemeClr val="tx1"/>
                </a:solidFill>
              </a:rPr>
              <a:t>STRAWBERRY CERVIX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7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8EC5FF"/>
                </a:solidFill>
              </a:rPr>
              <a:t>TRICHOMONIASIS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Investigation </a:t>
            </a:r>
          </a:p>
          <a:p>
            <a:pPr lvl="1"/>
            <a:r>
              <a:rPr lang="en-GB" b="1" dirty="0"/>
              <a:t>nucleic acid amplification tests ( NAAT ) – </a:t>
            </a:r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Gold standards</a:t>
            </a:r>
          </a:p>
          <a:p>
            <a:pPr lvl="1"/>
            <a:r>
              <a:rPr lang="en-US" b="1" dirty="0"/>
              <a:t>Culture – need 7 days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Treatment:</a:t>
            </a:r>
          </a:p>
          <a:p>
            <a:pPr lvl="1"/>
            <a:r>
              <a:rPr lang="en-GB" b="1" dirty="0"/>
              <a:t>Treat even if asymptomatic</a:t>
            </a:r>
          </a:p>
          <a:p>
            <a:pPr lvl="1"/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Metronidazole</a:t>
            </a:r>
          </a:p>
          <a:p>
            <a:pPr lvl="1"/>
            <a:r>
              <a:rPr lang="en-GB" b="1" dirty="0"/>
              <a:t>Symptomatic pregnant women </a:t>
            </a:r>
            <a:r>
              <a:rPr lang="en-GB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should be treated with 2 g metronidazole once</a:t>
            </a:r>
          </a:p>
        </p:txBody>
      </p:sp>
    </p:spTree>
    <p:extLst>
      <p:ext uri="{BB962C8B-B14F-4D97-AF65-F5344CB8AC3E}">
        <p14:creationId xmlns:p14="http://schemas.microsoft.com/office/powerpoint/2010/main" val="176291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="" xmlns:a16="http://schemas.microsoft.com/office/drawing/2014/main" id="{D1AB8657-7571-42F1-B487-97E452B0B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7" y="1845734"/>
            <a:ext cx="8765180" cy="4267683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Q3</a:t>
            </a:r>
            <a:r>
              <a:rPr lang="en-GB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</a:t>
            </a: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stage of syphilis infection is consider as highly infectious stage? </a:t>
            </a:r>
            <a:endParaRPr lang="en-GB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</a:t>
            </a:r>
            <a:r>
              <a:rPr lang="en-GB" dirty="0" smtClean="0"/>
              <a:t>B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 smtClean="0">
                <a:solidFill>
                  <a:schemeClr val="tx1"/>
                </a:solidFill>
              </a:rPr>
              <a:t>Q4</a:t>
            </a:r>
            <a:r>
              <a:rPr lang="en-GB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</a:t>
            </a:r>
            <a:r>
              <a:rPr lang="en-GB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stage of syphilis infection can develop nephrotic syndrome</a:t>
            </a:r>
            <a:r>
              <a:rPr lang="en-GB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549F12B-4EB8-47F1-AE59-AEDCE4A5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72315"/>
            <a:ext cx="10058400" cy="1450757"/>
          </a:xfrm>
        </p:spPr>
        <p:txBody>
          <a:bodyPr/>
          <a:lstStyle/>
          <a:p>
            <a:r>
              <a:rPr lang="en-GB" b="1" smtClean="0">
                <a:solidFill>
                  <a:srgbClr val="8EC5FF"/>
                </a:solidFill>
              </a:rPr>
              <a:t>MCQs</a:t>
            </a:r>
            <a:endParaRPr lang="en-GB" b="1" dirty="0">
              <a:solidFill>
                <a:srgbClr val="8EC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38" y="857138"/>
            <a:ext cx="10178322" cy="87034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8EC5FF"/>
                </a:solidFill>
              </a:rPr>
              <a:t>CHANCROID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937958"/>
            <a:ext cx="10178322" cy="5047488"/>
          </a:xfrm>
        </p:spPr>
        <p:txBody>
          <a:bodyPr>
            <a:normAutofit/>
          </a:bodyPr>
          <a:lstStyle/>
          <a:p>
            <a:pPr lvl="1"/>
            <a:r>
              <a:rPr lang="en-GB" i="1" dirty="0" smtClean="0"/>
              <a:t>Caused </a:t>
            </a:r>
            <a:r>
              <a:rPr lang="en-GB" i="1" dirty="0"/>
              <a:t>by </a:t>
            </a:r>
            <a:r>
              <a:rPr lang="en-GB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Haemophilus </a:t>
            </a:r>
            <a:r>
              <a:rPr lang="en-GB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ducreyi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/>
              <a:t> It is more commonly seen in heterosexual men than in women, uncircumcised males</a:t>
            </a:r>
          </a:p>
          <a:p>
            <a:pPr lvl="1"/>
            <a:r>
              <a:rPr lang="en-GB" dirty="0"/>
              <a:t> 3–7 days after sexual intercourse.</a:t>
            </a:r>
          </a:p>
          <a:p>
            <a:pPr lvl="1"/>
            <a:r>
              <a:rPr lang="en-GB" dirty="0"/>
              <a:t> Cases are most probably related to foreign </a:t>
            </a:r>
            <a:r>
              <a:rPr lang="en-GB" dirty="0" smtClean="0"/>
              <a:t>travel</a:t>
            </a:r>
            <a:r>
              <a:rPr lang="en-GB" dirty="0"/>
              <a:t> </a:t>
            </a:r>
            <a:r>
              <a:rPr lang="en-GB" dirty="0" smtClean="0"/>
              <a:t>( </a:t>
            </a:r>
            <a:r>
              <a:rPr lang="en-GB" dirty="0"/>
              <a:t>Africa ).</a:t>
            </a:r>
          </a:p>
          <a:p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Modes of transmission:</a:t>
            </a:r>
          </a:p>
          <a:p>
            <a:pPr lvl="1"/>
            <a:r>
              <a:rPr lang="en-GB" dirty="0"/>
              <a:t> Sexual contact</a:t>
            </a:r>
          </a:p>
          <a:p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Signs and Symptoms:</a:t>
            </a:r>
          </a:p>
          <a:p>
            <a:pPr lvl="1"/>
            <a:r>
              <a:rPr lang="en-GB" dirty="0"/>
              <a:t>Soft painful ulcers on the genitals</a:t>
            </a:r>
          </a:p>
          <a:p>
            <a:pPr lvl="1"/>
            <a:r>
              <a:rPr lang="en-GB" dirty="0"/>
              <a:t>painful swollen lymph glands </a:t>
            </a:r>
            <a:r>
              <a:rPr lang="en-GB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1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inguinal </a:t>
            </a:r>
            <a:r>
              <a:rPr lang="en-GB" sz="1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lymphadenopathy )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GB" dirty="0"/>
              <a:t>The site of most infections in men is </a:t>
            </a:r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foreskin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0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55788"/>
            <a:ext cx="10058400" cy="145075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8EC5FF"/>
                </a:solidFill>
              </a:rPr>
              <a:t>Haemophilus </a:t>
            </a:r>
            <a:r>
              <a:rPr lang="en-GB" sz="4000" b="1" dirty="0" err="1">
                <a:solidFill>
                  <a:srgbClr val="8EC5FF"/>
                </a:solidFill>
              </a:rPr>
              <a:t>ducreyi</a:t>
            </a:r>
            <a:r>
              <a:rPr lang="en-GB" sz="4000" b="1" dirty="0">
                <a:solidFill>
                  <a:srgbClr val="8EC5FF"/>
                </a:solidFill>
              </a:rPr>
              <a:t> </a:t>
            </a:r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(</a:t>
            </a:r>
            <a:r>
              <a:rPr lang="en-GB" sz="28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Chancroid</a:t>
            </a:r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)</a:t>
            </a: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697" y="2396216"/>
            <a:ext cx="4056835" cy="3314699"/>
          </a:xfrm>
          <a:prstGeom prst="rect">
            <a:avLst/>
          </a:prstGeom>
        </p:spPr>
      </p:pic>
      <p:pic>
        <p:nvPicPr>
          <p:cNvPr id="6" name="Picture 2" descr="Image result for chancr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0410" y="2396217"/>
            <a:ext cx="4020504" cy="33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8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8EC5FF"/>
                </a:solidFill>
              </a:rPr>
              <a:t>CHANCROID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67990"/>
            <a:ext cx="10178322" cy="4014215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Investigation:</a:t>
            </a:r>
            <a:endParaRPr lang="en-GB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1700" dirty="0"/>
              <a:t>Culture</a:t>
            </a:r>
          </a:p>
          <a:p>
            <a:pPr lvl="1"/>
            <a:r>
              <a:rPr lang="en-GB" sz="1700" dirty="0"/>
              <a:t>PCR</a:t>
            </a:r>
          </a:p>
          <a:p>
            <a:pPr lvl="1"/>
            <a:r>
              <a:rPr lang="en-GB" sz="1700" dirty="0"/>
              <a:t>clinical features are typical + rolling out other STIs (particularly syphilis and HSV)</a:t>
            </a:r>
          </a:p>
          <a:p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Management:</a:t>
            </a:r>
            <a:endParaRPr lang="en-GB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GB" sz="1700" b="1" dirty="0">
                <a:solidFill>
                  <a:schemeClr val="tx2">
                    <a:lumMod val="75000"/>
                  </a:schemeClr>
                </a:solidFill>
              </a:rPr>
              <a:t>Azithromycin</a:t>
            </a:r>
          </a:p>
          <a:p>
            <a:pPr lvl="1"/>
            <a:r>
              <a:rPr lang="en-GB" sz="1700" b="1" dirty="0">
                <a:solidFill>
                  <a:schemeClr val="tx2">
                    <a:lumMod val="75000"/>
                  </a:schemeClr>
                </a:solidFill>
              </a:rPr>
              <a:t>Ceftriaxone</a:t>
            </a:r>
            <a:r>
              <a:rPr lang="en-GB" sz="1700" b="1" dirty="0"/>
              <a:t> </a:t>
            </a:r>
            <a:r>
              <a:rPr lang="en-GB" sz="1700" dirty="0"/>
              <a:t>intramuscularly (IM)</a:t>
            </a:r>
          </a:p>
          <a:p>
            <a:pPr lvl="1"/>
            <a:r>
              <a:rPr lang="en-GB" sz="1700" b="1" dirty="0">
                <a:solidFill>
                  <a:schemeClr val="tx2">
                    <a:lumMod val="75000"/>
                  </a:schemeClr>
                </a:solidFill>
              </a:rPr>
              <a:t>Ciprofloxacin</a:t>
            </a:r>
            <a:r>
              <a:rPr lang="en-GB" sz="1700" b="1" dirty="0"/>
              <a:t> </a:t>
            </a:r>
            <a:r>
              <a:rPr lang="en-GB" sz="1700" dirty="0"/>
              <a:t>3 days</a:t>
            </a:r>
          </a:p>
          <a:p>
            <a:pPr lvl="1"/>
            <a:r>
              <a:rPr lang="en-GB" sz="1700" b="1" dirty="0">
                <a:solidFill>
                  <a:schemeClr val="tx2">
                    <a:lumMod val="75000"/>
                  </a:schemeClr>
                </a:solidFill>
              </a:rPr>
              <a:t>Erythromycin</a:t>
            </a:r>
            <a:r>
              <a:rPr lang="en-GB" sz="1700" b="1" dirty="0"/>
              <a:t> </a:t>
            </a:r>
            <a:r>
              <a:rPr lang="en-GB" sz="1700" dirty="0"/>
              <a:t>7 days ( pregnancy or lactating women )</a:t>
            </a:r>
          </a:p>
          <a:p>
            <a:pPr marL="0" indent="0">
              <a:buNone/>
            </a:pPr>
            <a:endParaRPr lang="en-GB" sz="1700" dirty="0"/>
          </a:p>
          <a:p>
            <a:pPr marL="0" indent="0">
              <a:buNone/>
            </a:pPr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Prevents 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transmission to </a:t>
            </a:r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others</a:t>
            </a:r>
            <a:endParaRPr lang="en-GB" sz="2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3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803" y="242889"/>
            <a:ext cx="10178322" cy="149213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8EC5FF"/>
                </a:solidFill>
              </a:rPr>
              <a:t>Who is at risk of STD 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08803" y="1735021"/>
            <a:ext cx="10259568" cy="57332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</a:rPr>
              <a:t>Sexually active </a:t>
            </a:r>
            <a:r>
              <a:rPr lang="en-GB" sz="2400" dirty="0" smtClean="0"/>
              <a:t>males and females &lt;25 </a:t>
            </a:r>
            <a:r>
              <a:rPr lang="en-GB" sz="2400" dirty="0" err="1" smtClean="0"/>
              <a:t>yr</a:t>
            </a:r>
            <a:r>
              <a:rPr lang="en-GB" sz="2400" dirty="0" smtClean="0"/>
              <a:t> old</a:t>
            </a:r>
          </a:p>
          <a:p>
            <a:pPr lvl="1"/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</a:rPr>
              <a:t>Unprotected sex</a:t>
            </a:r>
            <a:r>
              <a:rPr lang="en-GB" sz="2400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en-GB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sz="2400" dirty="0" smtClean="0"/>
              <a:t>sexual contact with a known case of STI</a:t>
            </a:r>
          </a:p>
          <a:p>
            <a:pPr lvl="1"/>
            <a:r>
              <a:rPr lang="en-GB" sz="2400" dirty="0" smtClean="0"/>
              <a:t>New sexual partner or </a:t>
            </a:r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</a:rPr>
              <a:t>&gt;2 sexual partners </a:t>
            </a:r>
            <a:r>
              <a:rPr lang="en-GB" sz="2400" dirty="0" smtClean="0"/>
              <a:t>in the past 12 months</a:t>
            </a:r>
          </a:p>
          <a:p>
            <a:pPr lvl="1"/>
            <a:r>
              <a:rPr lang="en-GB" sz="2400" dirty="0" smtClean="0"/>
              <a:t>Street involved, homeless, and/or </a:t>
            </a:r>
            <a:r>
              <a:rPr lang="en-GB" sz="2400" b="1" dirty="0" smtClean="0">
                <a:solidFill>
                  <a:schemeClr val="tx2">
                    <a:lumMod val="50000"/>
                  </a:schemeClr>
                </a:solidFill>
              </a:rPr>
              <a:t>substance abuse</a:t>
            </a:r>
          </a:p>
          <a:p>
            <a:pPr lvl="1"/>
            <a:r>
              <a:rPr lang="en-GB" sz="2400" dirty="0" smtClean="0"/>
              <a:t>Travel</a:t>
            </a:r>
          </a:p>
          <a:p>
            <a:pPr lvl="1"/>
            <a:r>
              <a:rPr lang="en-GB" sz="2400" dirty="0" smtClean="0"/>
              <a:t>Alcohol</a:t>
            </a:r>
          </a:p>
          <a:p>
            <a:pPr lvl="1"/>
            <a:r>
              <a:rPr lang="en-GB" sz="2400" dirty="0" smtClean="0"/>
              <a:t>Sexual abuse</a:t>
            </a:r>
          </a:p>
          <a:p>
            <a:pPr lvl="1"/>
            <a:r>
              <a:rPr lang="en-GB" sz="2400" dirty="0" smtClean="0"/>
              <a:t>Prior STI</a:t>
            </a:r>
          </a:p>
          <a:p>
            <a:pPr lvl="1"/>
            <a:r>
              <a:rPr lang="en-GB" sz="2400" dirty="0" smtClean="0"/>
              <a:t>Homosexual</a:t>
            </a:r>
          </a:p>
          <a:p>
            <a:pPr lvl="1"/>
            <a:r>
              <a:rPr lang="en-GB" sz="2400" dirty="0" smtClean="0"/>
              <a:t>People who have come from areas of high HIV prevalence</a:t>
            </a:r>
          </a:p>
          <a:p>
            <a:pPr lvl="1"/>
            <a:r>
              <a:rPr lang="en-GB" sz="2400" dirty="0" smtClean="0"/>
              <a:t>Early onset of sexual activity.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403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rgbClr val="8EC5FF"/>
                </a:solidFill>
              </a:rPr>
              <a:t>METHODS OF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1.Identification </a:t>
            </a:r>
            <a:r>
              <a:rPr lang="en-GB" sz="2400" b="1" dirty="0">
                <a:solidFill>
                  <a:schemeClr val="tx1"/>
                </a:solidFill>
              </a:rPr>
              <a:t>of high-risk patients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opportunistically in general practice, e.g. at new patient checks, when attending for travel advice</a:t>
            </a:r>
            <a:r>
              <a:rPr lang="en-GB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en-GB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GB" sz="2400" b="1" dirty="0" smtClean="0"/>
              <a:t>2.</a:t>
            </a:r>
            <a:r>
              <a:rPr lang="en-GB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400" b="1" dirty="0">
                <a:solidFill>
                  <a:schemeClr val="tx1"/>
                </a:solidFill>
              </a:rPr>
              <a:t>Discussions and consultations with those at high risk</a:t>
            </a:r>
            <a:r>
              <a:rPr lang="en-GB" sz="2400" dirty="0"/>
              <a:t>, </a:t>
            </a: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structured on the basis of behaviour changes and other preventive measures aimed at educating them about sexual </a:t>
            </a:r>
            <a:r>
              <a:rPr lang="en-GB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health.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97280" y="358309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3</a:t>
            </a:r>
            <a:r>
              <a:rPr lang="en-GB" sz="2400" b="1" dirty="0" smtClean="0"/>
              <a:t>. Sexual Behaviour:</a:t>
            </a:r>
          </a:p>
          <a:p>
            <a:pPr marL="201168" lvl="1" indent="0">
              <a:buNone/>
            </a:pPr>
            <a:r>
              <a:rPr lang="en-GB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Reduce number of sex partners, Use of condoms.</a:t>
            </a:r>
          </a:p>
          <a:p>
            <a:pPr marL="0" indent="0">
              <a:buNone/>
            </a:pPr>
            <a:r>
              <a:rPr lang="en-GB" sz="2400" b="1" dirty="0" smtClean="0"/>
              <a:t>4.Vaccinations:</a:t>
            </a:r>
          </a:p>
          <a:p>
            <a:pPr marL="201168" lvl="1" indent="0">
              <a:buNone/>
            </a:pPr>
            <a:r>
              <a:rPr lang="en-GB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For Hepatitis B and HPV.</a:t>
            </a:r>
          </a:p>
          <a:p>
            <a:pPr marL="0" indent="0">
              <a:buNone/>
            </a:pPr>
            <a:r>
              <a:rPr lang="en-GB" sz="2400" b="1" dirty="0" smtClean="0"/>
              <a:t>5. Screening:</a:t>
            </a:r>
          </a:p>
          <a:p>
            <a:pPr marL="201168" lvl="1" indent="0">
              <a:buNone/>
            </a:pPr>
            <a:r>
              <a:rPr lang="en-GB" sz="2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e.g. Chlamydia screening.</a:t>
            </a:r>
            <a:endParaRPr lang="en-GB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0"/>
            <a:ext cx="10058400" cy="145075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8EC5FF"/>
                </a:solidFill>
              </a:rPr>
              <a:t>Role of primary care physician in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775" y="1772529"/>
            <a:ext cx="11099409" cy="4916659"/>
          </a:xfrm>
        </p:spPr>
        <p:txBody>
          <a:bodyPr>
            <a:normAutofit/>
          </a:bodyPr>
          <a:lstStyle/>
          <a:p>
            <a:r>
              <a:rPr lang="en-US" dirty="0"/>
              <a:t>Primary care </a:t>
            </a:r>
            <a:r>
              <a:rPr lang="en-US" dirty="0" smtClean="0"/>
              <a:t>physicians </a:t>
            </a:r>
            <a:r>
              <a:rPr lang="en-US" dirty="0"/>
              <a:t>are often the first to see patients with </a:t>
            </a:r>
            <a:r>
              <a:rPr lang="en-US" dirty="0" smtClean="0"/>
              <a:t>STI </a:t>
            </a:r>
            <a:r>
              <a:rPr lang="en-US" dirty="0"/>
              <a:t>symptoms and, as such, play an important role in preventing, diagnosing, and treating </a:t>
            </a:r>
            <a:r>
              <a:rPr lang="en-US" dirty="0" smtClean="0"/>
              <a:t>STIs </a:t>
            </a:r>
            <a:r>
              <a:rPr lang="en-US" dirty="0"/>
              <a:t>by screening for those at-risk and counseling to </a:t>
            </a:r>
            <a:r>
              <a:rPr lang="en-US" dirty="0" smtClean="0"/>
              <a:t>prevent </a:t>
            </a:r>
            <a:r>
              <a:rPr lang="en-US" dirty="0"/>
              <a:t>high-risk behaviors that may lead to </a:t>
            </a:r>
            <a:r>
              <a:rPr lang="en-US" dirty="0" smtClean="0"/>
              <a:t>STIs </a:t>
            </a:r>
            <a:r>
              <a:rPr lang="en-US" dirty="0"/>
              <a:t>and their sequelae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The </a:t>
            </a:r>
            <a:r>
              <a:rPr lang="en-US" b="1" dirty="0"/>
              <a:t>prevention and control of </a:t>
            </a:r>
            <a:r>
              <a:rPr lang="en-US" b="1" dirty="0" smtClean="0"/>
              <a:t>STIs </a:t>
            </a:r>
            <a:r>
              <a:rPr lang="en-US" b="1" dirty="0"/>
              <a:t>are based on the following five major strategies</a:t>
            </a:r>
            <a:r>
              <a:rPr lang="en-US" b="1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Education and counseling of persons at risk on ways to avoid </a:t>
            </a:r>
            <a:r>
              <a:rPr lang="en-US" dirty="0" smtClean="0"/>
              <a:t>STIs </a:t>
            </a:r>
            <a:r>
              <a:rPr lang="en-US" dirty="0"/>
              <a:t>through changes in sexual behaviors and use of recommended prevention services</a:t>
            </a:r>
            <a:r>
              <a:rPr lang="en-US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Identification of asymptomatic infected persons and of symptomatic persons unlikely to seek diagnostic and treatment services;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Effective diagnosis, treatment, and counseling for all infected persons;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Evaluation, treatment, and counseling for all sex partners of persons who are infected with an </a:t>
            </a:r>
            <a:r>
              <a:rPr lang="en-US" dirty="0" smtClean="0"/>
              <a:t>STI; </a:t>
            </a:r>
            <a:r>
              <a:rPr lang="en-US" dirty="0"/>
              <a:t>and 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Pre-exposure vaccination of persons at risk for vaccine-preventable </a:t>
            </a:r>
            <a:r>
              <a:rPr lang="en-US" dirty="0" smtClean="0"/>
              <a:t>STIs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7747" y="2904978"/>
            <a:ext cx="10583015" cy="830997"/>
          </a:xfrm>
          <a:prstGeom prst="rect">
            <a:avLst/>
          </a:prstGeom>
          <a:solidFill>
            <a:srgbClr val="75BFF8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Primary prevention of </a:t>
            </a:r>
            <a:r>
              <a:rPr lang="en-US" sz="2400" dirty="0" smtClean="0"/>
              <a:t>STIs </a:t>
            </a:r>
            <a:r>
              <a:rPr lang="en-US" sz="2400" dirty="0"/>
              <a:t>begins with changing the sexual behaviors that place persons at risk for infection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548" y="646769"/>
            <a:ext cx="10058400" cy="1450757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EC5FF"/>
                </a:solidFill>
              </a:rPr>
              <a:t>COMPLICATIONS OF SEXUALLY TRANSMITTED DISEASE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975" y="2097526"/>
            <a:ext cx="5701086" cy="402336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1)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N. Gonorrhoeae and Chlamydia trachomatis</a:t>
            </a:r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</a:t>
            </a:r>
          </a:p>
          <a:p>
            <a:pPr lvl="1"/>
            <a:r>
              <a:rPr lang="en-GB" sz="2000" b="1" dirty="0"/>
              <a:t>Males</a:t>
            </a:r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Urethral strictures, Epididymitis.</a:t>
            </a:r>
          </a:p>
          <a:p>
            <a:pPr lvl="1"/>
            <a:r>
              <a:rPr lang="en-GB" sz="2000" b="1" dirty="0"/>
              <a:t>Females: </a:t>
            </a:r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PID*, Ectopic pregnancy.</a:t>
            </a:r>
          </a:p>
          <a:p>
            <a:pPr lvl="1"/>
            <a:r>
              <a:rPr lang="en-GB" sz="2000" b="1" dirty="0"/>
              <a:t>Males and Females: </a:t>
            </a:r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Infertility, Arthritis, Increased risk of acquiring and transmitting HIV.</a:t>
            </a:r>
          </a:p>
          <a:p>
            <a:r>
              <a:rPr lang="en-GB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2) </a:t>
            </a:r>
            <a:r>
              <a:rPr lang="en-GB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Human Papilloma Virus:</a:t>
            </a:r>
          </a:p>
          <a:p>
            <a:pPr lvl="1"/>
            <a:r>
              <a:rPr lang="en-GB" sz="2000" b="1" dirty="0"/>
              <a:t>Females: </a:t>
            </a:r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Vulvar/Vaginal/Cervical cancer.</a:t>
            </a:r>
          </a:p>
          <a:p>
            <a:pPr lvl="1"/>
            <a:r>
              <a:rPr lang="en-GB" sz="2000" b="1" dirty="0"/>
              <a:t>Males and Females: </a:t>
            </a:r>
            <a:r>
              <a:rPr lang="en-GB" sz="20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Rectal cancer.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130456" y="2097526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3) Herpes Simplex Virus (HSV-1 and HSV-2):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Genital pain, Urethritis, Cervicitis.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Increased risk of acquiring and transmitting HIV.</a:t>
            </a:r>
          </a:p>
          <a:p>
            <a:r>
              <a:rPr lang="en-GB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4) </a:t>
            </a:r>
            <a:r>
              <a:rPr lang="en-GB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Treponema</a:t>
            </a:r>
            <a:r>
              <a:rPr lang="en-GB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pallidum</a:t>
            </a:r>
            <a:r>
              <a:rPr lang="en-GB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(Syphilis):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Chronic neurologic and cardiovascular </a:t>
            </a:r>
            <a:r>
              <a:rPr lang="en-GB" sz="2000" dirty="0" err="1" smtClean="0">
                <a:solidFill>
                  <a:schemeClr val="tx1"/>
                </a:solidFill>
              </a:rPr>
              <a:t>sequelae</a:t>
            </a:r>
            <a:r>
              <a:rPr lang="en-GB" sz="2000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Increased risk of acquiring and transmitting HIV.</a:t>
            </a:r>
          </a:p>
          <a:p>
            <a:r>
              <a:rPr lang="en-GB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5) HIV/AIDS: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Tuberculosis, Cytomegalovirus, Toxoplasmosis.</a:t>
            </a:r>
          </a:p>
          <a:p>
            <a:pPr lvl="1"/>
            <a:r>
              <a:rPr lang="en-GB" sz="2000" dirty="0" smtClean="0">
                <a:solidFill>
                  <a:schemeClr val="tx1"/>
                </a:solidFill>
              </a:rPr>
              <a:t>Kaposi’s sarcoma.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MCQs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3013" y="1801812"/>
            <a:ext cx="5234940" cy="4340860"/>
          </a:xfrm>
        </p:spPr>
        <p:txBody>
          <a:bodyPr>
            <a:normAutofit fontScale="92500" lnSpcReduction="20000"/>
          </a:bodyPr>
          <a:lstStyle/>
          <a:p>
            <a:r>
              <a:rPr lang="en-GB" sz="2100" dirty="0"/>
              <a:t>Q1: </a:t>
            </a:r>
            <a:r>
              <a:rPr lang="en-GB" sz="21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what is the incubation period for  Chlamydia trachomatis?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b="1" dirty="0">
                <a:solidFill>
                  <a:schemeClr val="tx1"/>
                </a:solidFill>
              </a:rPr>
              <a:t>1-3 weeks </a:t>
            </a:r>
            <a:r>
              <a:rPr lang="en-GB" sz="2000" dirty="0"/>
              <a:t>	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2-14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5 days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1-2 weeks </a:t>
            </a:r>
          </a:p>
          <a:p>
            <a:r>
              <a:rPr lang="en-GB" dirty="0"/>
              <a:t>Q2: </a:t>
            </a:r>
            <a:r>
              <a:rPr lang="en-GB" sz="21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of the following test can be used to diagnosis chlamydia and gonorrhoea?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serum rapid plasma </a:t>
            </a:r>
            <a:r>
              <a:rPr lang="en-GB" sz="2000" dirty="0" err="1"/>
              <a:t>reagin</a:t>
            </a:r>
            <a:r>
              <a:rPr lang="en-GB" sz="2000" dirty="0"/>
              <a:t> (RPR) test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venereal disease research laboratory (VDRL) test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b="1" dirty="0">
                <a:solidFill>
                  <a:schemeClr val="tx1"/>
                </a:solidFill>
              </a:rPr>
              <a:t>nucleic acid amplification tests (NAAT)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2000" dirty="0"/>
              <a:t> enzyme-linked immunosorbent assay (ELISA)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AB8657-7571-42F1-B487-97E452B0B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1156" y="1801812"/>
            <a:ext cx="4800600" cy="434086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Q3: </a:t>
            </a:r>
            <a:r>
              <a:rPr lang="en-GB" sz="21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stage of syphilis infection is consider as highly infectious stage?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b="1" dirty="0">
                <a:solidFill>
                  <a:schemeClr val="tx1"/>
                </a:solidFill>
              </a:rPr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r>
              <a:rPr lang="en-GB" dirty="0"/>
              <a:t>Q4: </a:t>
            </a:r>
            <a:r>
              <a:rPr lang="en-GB" sz="21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stage of syphilis infection can develop nephrotic syndrome?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Primary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b="1" dirty="0">
                <a:solidFill>
                  <a:schemeClr val="tx1"/>
                </a:solidFill>
              </a:rPr>
              <a:t>Secondary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Tartary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dirty="0"/>
              <a:t>A &amp; 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560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A660D1-B56E-4067-A970-A799C2B2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900" b="1" dirty="0">
                <a:solidFill>
                  <a:schemeClr val="tx1"/>
                </a:solidFill>
              </a:rPr>
              <a:t>Q5</a:t>
            </a:r>
            <a:r>
              <a:rPr lang="en-GB" sz="1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Which of the following can cause CHANCROID ?</a:t>
            </a:r>
          </a:p>
          <a:p>
            <a:endParaRPr lang="en-GB" sz="1900" dirty="0"/>
          </a:p>
          <a:p>
            <a:pPr marL="800100" lvl="1" indent="-342900">
              <a:buFont typeface="+mj-lt"/>
              <a:buAutoNum type="alphaUcPeriod"/>
            </a:pPr>
            <a:r>
              <a:rPr lang="en-GB" sz="1900" b="1" dirty="0"/>
              <a:t>Haemophilus </a:t>
            </a:r>
            <a:r>
              <a:rPr lang="en-GB" sz="1900" b="1" dirty="0" err="1"/>
              <a:t>Ducreyi</a:t>
            </a:r>
            <a:endParaRPr lang="en-GB" sz="1900" b="1" dirty="0"/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Treponema Pallidum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Chlamydia Trachomatis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/>
              <a:t>Neisseria Gonorrhoea </a:t>
            </a:r>
          </a:p>
          <a:p>
            <a:endParaRPr lang="en-GB" sz="1900" dirty="0"/>
          </a:p>
          <a:p>
            <a:r>
              <a:rPr lang="en-GB" sz="1900" b="1" dirty="0">
                <a:solidFill>
                  <a:schemeClr val="tx1"/>
                </a:solidFill>
              </a:rPr>
              <a:t>Q6 </a:t>
            </a:r>
            <a:r>
              <a:rPr lang="en-GB" sz="1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 which Disease we can use </a:t>
            </a:r>
            <a:r>
              <a:rPr lang="en-GB" sz="19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Tzanck</a:t>
            </a:r>
            <a:r>
              <a:rPr lang="en-GB" sz="1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smear for investigation ?</a:t>
            </a:r>
          </a:p>
          <a:p>
            <a:endParaRPr lang="en-GB" sz="1900" dirty="0"/>
          </a:p>
          <a:p>
            <a:pPr marL="800100" lvl="1" indent="-342900">
              <a:buFont typeface="+mj-lt"/>
              <a:buAutoNum type="alphaUcPeriod"/>
            </a:pPr>
            <a:r>
              <a:rPr lang="en-GB" sz="1700" b="1" dirty="0"/>
              <a:t>Herpes Simplex 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/>
              <a:t>Human Papillomavirus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 err="1"/>
              <a:t>Trichomoniasis</a:t>
            </a:r>
            <a:endParaRPr lang="en-GB" sz="1700" dirty="0"/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 err="1"/>
              <a:t>Chancroid</a:t>
            </a:r>
            <a:endParaRPr lang="en-GB" sz="17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6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49F12B-4EB8-47F1-AE59-AEDCE4A5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smtClean="0">
                <a:solidFill>
                  <a:srgbClr val="8EC5FF"/>
                </a:solidFill>
              </a:rPr>
              <a:t>MCQs</a:t>
            </a:r>
            <a:endParaRPr lang="en-GB" b="1" dirty="0">
              <a:solidFill>
                <a:srgbClr val="8EC5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A660D1-B56E-4067-A970-A799C2B2C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900" b="1" dirty="0" smtClean="0">
                <a:solidFill>
                  <a:schemeClr val="tx1"/>
                </a:solidFill>
              </a:rPr>
              <a:t>Q5</a:t>
            </a:r>
            <a:r>
              <a:rPr lang="en-GB" sz="19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of the following can cause CHANCROID </a:t>
            </a:r>
            <a:r>
              <a:rPr lang="en-GB" sz="19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GB" sz="1900" dirty="0"/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 err="1" smtClean="0"/>
              <a:t>Haemophilus</a:t>
            </a:r>
            <a:r>
              <a:rPr lang="en-GB" sz="1900" dirty="0" smtClean="0"/>
              <a:t> </a:t>
            </a:r>
            <a:r>
              <a:rPr lang="en-GB" sz="1900" dirty="0" err="1" smtClean="0"/>
              <a:t>Ducreyi</a:t>
            </a:r>
            <a:endParaRPr lang="en-GB" sz="1900" dirty="0" smtClean="0"/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 err="1" smtClean="0"/>
              <a:t>Treponema</a:t>
            </a:r>
            <a:r>
              <a:rPr lang="en-GB" sz="1900" dirty="0" smtClean="0"/>
              <a:t> </a:t>
            </a:r>
            <a:r>
              <a:rPr lang="en-GB" sz="1900" dirty="0" err="1" smtClean="0"/>
              <a:t>Pallidum</a:t>
            </a:r>
            <a:r>
              <a:rPr lang="en-GB" sz="1900" dirty="0" smtClean="0"/>
              <a:t> 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 smtClean="0"/>
              <a:t>Chlamydia Trachomatis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900" dirty="0" smtClean="0"/>
              <a:t>Neisseria Gonorrhoea </a:t>
            </a:r>
          </a:p>
          <a:p>
            <a:endParaRPr lang="en-GB" sz="1900" dirty="0"/>
          </a:p>
          <a:p>
            <a:r>
              <a:rPr lang="en-GB" sz="1900" b="1" dirty="0" smtClean="0">
                <a:solidFill>
                  <a:schemeClr val="tx1"/>
                </a:solidFill>
              </a:rPr>
              <a:t>Q6 </a:t>
            </a:r>
            <a:r>
              <a:rPr lang="en-GB" sz="19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In </a:t>
            </a:r>
            <a:r>
              <a:rPr lang="en-GB" sz="1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which Disease we can use </a:t>
            </a:r>
            <a:r>
              <a:rPr lang="en-GB" sz="19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Tzanck</a:t>
            </a:r>
            <a:r>
              <a:rPr lang="en-GB" sz="19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smear for investigation </a:t>
            </a:r>
            <a:r>
              <a:rPr lang="en-GB" sz="19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en-GB" sz="1900" dirty="0"/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 smtClean="0"/>
              <a:t>Herpes Simplex 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 smtClean="0"/>
              <a:t>Human Papillomavirus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 err="1" smtClean="0"/>
              <a:t>Trichomoniasis</a:t>
            </a:r>
            <a:endParaRPr lang="en-GB" sz="1700" dirty="0" smtClean="0"/>
          </a:p>
          <a:p>
            <a:pPr marL="800100" lvl="1" indent="-342900">
              <a:buFont typeface="+mj-lt"/>
              <a:buAutoNum type="alphaUcPeriod"/>
            </a:pPr>
            <a:r>
              <a:rPr lang="en-GB" sz="1700" dirty="0" err="1" smtClean="0"/>
              <a:t>Chancroid</a:t>
            </a:r>
            <a:endParaRPr lang="en-GB" sz="17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6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smtClean="0">
                <a:solidFill>
                  <a:srgbClr val="8EC5FF"/>
                </a:solidFill>
              </a:rPr>
              <a:t>Thank you..</a:t>
            </a:r>
            <a:endParaRPr lang="en-US" sz="5400">
              <a:solidFill>
                <a:srgbClr val="8EC5FF"/>
              </a:solidFill>
            </a:endParaRPr>
          </a:p>
        </p:txBody>
      </p:sp>
      <p:sp>
        <p:nvSpPr>
          <p:cNvPr id="4" name="العنوان 1"/>
          <p:cNvSpPr txBox="1">
            <a:spLocks noGrp="1"/>
          </p:cNvSpPr>
          <p:nvPr>
            <p:ph idx="1"/>
          </p:nvPr>
        </p:nvSpPr>
        <p:spPr>
          <a:xfrm>
            <a:off x="1097280" y="815247"/>
            <a:ext cx="10058400" cy="4023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charset="0"/>
              <a:buChar char="•"/>
            </a:pP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Alaa</a:t>
            </a: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Abdulrahman</a:t>
            </a: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Alzulfi</a:t>
            </a:r>
            <a:endParaRPr lang="en-US" sz="2400" cap="none" dirty="0" smtClean="0">
              <a:solidFill>
                <a:schemeClr val="accent2">
                  <a:lumMod val="40000"/>
                  <a:lumOff val="6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400" cap="none" dirty="0" smtClean="0">
              <a:solidFill>
                <a:schemeClr val="accent2">
                  <a:lumMod val="40000"/>
                  <a:lumOff val="6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Jawaher</a:t>
            </a: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Sulaiman</a:t>
            </a: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Alemran</a:t>
            </a: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sz="2400" cap="none" dirty="0" smtClean="0">
              <a:solidFill>
                <a:schemeClr val="accent2">
                  <a:lumMod val="40000"/>
                  <a:lumOff val="6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Rana</a:t>
            </a: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Fahad </a:t>
            </a: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Alhumeamydi</a:t>
            </a: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US" sz="2400" cap="none" dirty="0" smtClean="0">
              <a:solidFill>
                <a:schemeClr val="accent2">
                  <a:lumMod val="40000"/>
                  <a:lumOff val="6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cap="none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Sara Nasser </a:t>
            </a:r>
            <a:r>
              <a:rPr lang="en-US" sz="2400" cap="none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rPr>
              <a:t>Albqami</a:t>
            </a:r>
            <a:endParaRPr lang="en-US" sz="2400" cap="none" dirty="0" smtClean="0">
              <a:solidFill>
                <a:schemeClr val="accent2">
                  <a:lumMod val="40000"/>
                  <a:lumOff val="6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  <a:p>
            <a:pPr marL="285750" indent="-285750">
              <a:buFont typeface="Arial" charset="0"/>
              <a:buChar char="•"/>
            </a:pPr>
            <a:endParaRPr lang="ar-SA" sz="2400" cap="none" dirty="0">
              <a:solidFill>
                <a:schemeClr val="accent2">
                  <a:lumMod val="40000"/>
                  <a:lumOff val="60000"/>
                </a:schemeClr>
              </a:solidFill>
              <a:latin typeface="Goudy Old Style" charset="0"/>
              <a:ea typeface="Goudy Old Style" charset="0"/>
              <a:cs typeface="Goudy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67153-78FF-4E77-BBC3-68FD5C98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75BFF8"/>
                </a:solidFill>
              </a:rPr>
              <a:t>CASE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50355E-2519-4868-BCD4-B5E016EA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50869"/>
            <a:ext cx="10267406" cy="3593591"/>
          </a:xfrm>
        </p:spPr>
        <p:txBody>
          <a:bodyPr>
            <a:normAutofit/>
          </a:bodyPr>
          <a:lstStyle/>
          <a:p>
            <a:r>
              <a:rPr lang="en-GB" sz="2400" b="1" dirty="0"/>
              <a:t>A 27-year-old man notes a painless penile ulcer. He has recently started a new relationship. He is otherwise asymptomatic, as is his partner. On examination, the ulcer is indurated and the inguinal lymph nodes are rubbery and moderately enlarged.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691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D67153-78FF-4E77-BBC3-68FD5C98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8EC5FF"/>
                </a:solidFill>
              </a:rPr>
              <a:t>CASE</a:t>
            </a:r>
            <a:r>
              <a:rPr lang="en-GB" b="1" dirty="0" smtClean="0">
                <a:solidFill>
                  <a:srgbClr val="75BFF8"/>
                </a:solidFill>
              </a:rPr>
              <a:t> </a:t>
            </a:r>
            <a:endParaRPr lang="en-GB" b="1" dirty="0">
              <a:solidFill>
                <a:srgbClr val="75BFF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50355E-2519-4868-BCD4-B5E016EAE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33304"/>
            <a:ext cx="10178322" cy="3593591"/>
          </a:xfrm>
        </p:spPr>
        <p:txBody>
          <a:bodyPr>
            <a:normAutofit/>
          </a:bodyPr>
          <a:lstStyle/>
          <a:p>
            <a:r>
              <a:rPr lang="en-GB" sz="2400" b="1" dirty="0"/>
              <a:t>A 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27-year-old man </a:t>
            </a:r>
            <a:r>
              <a:rPr lang="en-GB" sz="2400" b="1" dirty="0"/>
              <a:t>notes </a:t>
            </a:r>
            <a:r>
              <a:rPr lang="en-GB" sz="2400" dirty="0"/>
              <a:t>a 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painless penile ulcer.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400" b="1" dirty="0"/>
              <a:t>He has recently 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started a new relationship.</a:t>
            </a:r>
            <a:r>
              <a:rPr lang="en-GB" sz="2400" b="1" dirty="0"/>
              <a:t> He is otherwise 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asymptomatic,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400" b="1" dirty="0"/>
              <a:t>as is his partner. On examination, the 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ulcer is indurated </a:t>
            </a:r>
            <a:r>
              <a:rPr lang="en-GB" sz="2400" b="1" dirty="0"/>
              <a:t>and the </a:t>
            </a:r>
            <a:r>
              <a:rPr lang="en-GB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inguinal lymph nodes are rubbery and moderately enlarged.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8695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622587"/>
              </p:ext>
            </p:extLst>
          </p:nvPr>
        </p:nvGraphicFramePr>
        <p:xfrm>
          <a:off x="352696" y="1527048"/>
          <a:ext cx="7850779" cy="547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9529" y="260477"/>
            <a:ext cx="10058400" cy="1450757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8EC5FF"/>
                </a:solidFill>
              </a:rPr>
              <a:t>How to approaches patient with STI ?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5692" y="3484460"/>
            <a:ext cx="3241358" cy="17422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7445692" y="364149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b="1" dirty="0" smtClean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Past STIs</a:t>
            </a:r>
          </a:p>
          <a:p>
            <a:pPr marL="342900" indent="-342900">
              <a:buFont typeface="Arial" charset="0"/>
              <a:buChar char="•"/>
            </a:pPr>
            <a:r>
              <a:rPr lang="en-GB" b="1" dirty="0" smtClean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Partners</a:t>
            </a:r>
          </a:p>
          <a:p>
            <a:pPr marL="342900" indent="-342900">
              <a:buFont typeface="Arial" charset="0"/>
              <a:buChar char="•"/>
            </a:pPr>
            <a:r>
              <a:rPr lang="en-GB" b="1" dirty="0" smtClean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Practices</a:t>
            </a:r>
            <a:r>
              <a:rPr lang="en-GB" b="1" dirty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	</a:t>
            </a:r>
            <a:endParaRPr lang="en-GB" b="1" dirty="0" smtClean="0">
              <a:solidFill>
                <a:schemeClr val="accent6"/>
              </a:solidFill>
              <a:latin typeface="Lao Sangam MN" charset="0"/>
              <a:ea typeface="Lao Sangam MN" charset="0"/>
              <a:cs typeface="Lao Sangam MN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b="1" dirty="0" smtClean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Prevention </a:t>
            </a:r>
            <a:r>
              <a:rPr lang="en-GB" b="1" dirty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of STIs and </a:t>
            </a:r>
            <a:r>
              <a:rPr lang="en-GB" b="1" dirty="0" smtClean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HIV</a:t>
            </a:r>
          </a:p>
          <a:p>
            <a:pPr marL="342900" indent="-342900">
              <a:buFont typeface="Arial" charset="0"/>
              <a:buChar char="•"/>
            </a:pPr>
            <a:r>
              <a:rPr lang="en-GB" b="1" dirty="0" smtClean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Pregnancy </a:t>
            </a:r>
            <a:r>
              <a:rPr lang="en-GB" b="1" dirty="0">
                <a:solidFill>
                  <a:schemeClr val="accent6"/>
                </a:solidFill>
                <a:latin typeface="Lao Sangam MN" charset="0"/>
                <a:ea typeface="Lao Sangam MN" charset="0"/>
                <a:cs typeface="Lao Sangam MN" charset="0"/>
              </a:rPr>
              <a:t>history and plans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89770" y="3154493"/>
            <a:ext cx="1097280" cy="9740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5Ps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5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9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4186</TotalTime>
  <Words>2726</Words>
  <Application>Microsoft Macintosh PowerPoint</Application>
  <PresentationFormat>Widescreen</PresentationFormat>
  <Paragraphs>529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Calibri</vt:lpstr>
      <vt:lpstr>Calibri Light</vt:lpstr>
      <vt:lpstr>Goudy Old Style</vt:lpstr>
      <vt:lpstr>Lao Sangam MN</vt:lpstr>
      <vt:lpstr>Wingdings</vt:lpstr>
      <vt:lpstr>Arial</vt:lpstr>
      <vt:lpstr>Retrospect</vt:lpstr>
      <vt:lpstr>SEXUALLY TRANSMITTED INFECTION </vt:lpstr>
      <vt:lpstr>OBJECTIVES </vt:lpstr>
      <vt:lpstr>PowerPoint Presentation</vt:lpstr>
      <vt:lpstr>MCQs</vt:lpstr>
      <vt:lpstr>MCQs</vt:lpstr>
      <vt:lpstr>MCQs</vt:lpstr>
      <vt:lpstr>CASE </vt:lpstr>
      <vt:lpstr>CASE </vt:lpstr>
      <vt:lpstr>How to approaches patient with STI ?</vt:lpstr>
      <vt:lpstr>PowerPoint Presentation</vt:lpstr>
      <vt:lpstr>MANAGING COMMUNICATION</vt:lpstr>
      <vt:lpstr>SEXUAL HISTORY IN FEMALE PATIENT </vt:lpstr>
      <vt:lpstr>COMMON SEXUALLY TRANSMITTED INFECTIONS</vt:lpstr>
      <vt:lpstr>CHLAMYDIA TRACHOMATIS  </vt:lpstr>
      <vt:lpstr>CLINICAL PRESENTATION OF CHLAMYDIAL INFECTION</vt:lpstr>
      <vt:lpstr>CHLAMYDIA TRACHOMATIS</vt:lpstr>
      <vt:lpstr>INVESTIGATIONS</vt:lpstr>
      <vt:lpstr>MANAGEMENT  </vt:lpstr>
      <vt:lpstr>NEISSERIA GONORRHOEA </vt:lpstr>
      <vt:lpstr>CLINICAL PRESENTATION OF NEISSERIA GONORRHOEA </vt:lpstr>
      <vt:lpstr>CLINICAL PRESENTATION OF NEISSERIA GONORRHOEA </vt:lpstr>
      <vt:lpstr>DISSEMINATED GONOCOCCAL INFECTION (DGI)</vt:lpstr>
      <vt:lpstr>NEISSERIA GONORRHOEA </vt:lpstr>
      <vt:lpstr>PowerPoint Presentation</vt:lpstr>
      <vt:lpstr>NEISSERIA GONORRHOEA INVESTIGATIONS </vt:lpstr>
      <vt:lpstr>NEISSERIA GONORRHOEA MANAGEMENT </vt:lpstr>
      <vt:lpstr>SYPHILIS </vt:lpstr>
      <vt:lpstr>PRIMARY SYPHILIS</vt:lpstr>
      <vt:lpstr>PRIMARY SYPHILIS ( CHANCRE )</vt:lpstr>
      <vt:lpstr>SECONDARY SYPHILIS (RESOLVE SPONTANEOUSLY)</vt:lpstr>
      <vt:lpstr>PowerPoint Presentation</vt:lpstr>
      <vt:lpstr>LATENT SYPHILIS </vt:lpstr>
      <vt:lpstr>TERTIARY SYPHILIS </vt:lpstr>
      <vt:lpstr>PowerPoint Presentation</vt:lpstr>
      <vt:lpstr>CONGENITAL SYPHILIS </vt:lpstr>
      <vt:lpstr>PowerPoint Presentation</vt:lpstr>
      <vt:lpstr>PowerPoint Presentation</vt:lpstr>
      <vt:lpstr>TREATMENT </vt:lpstr>
      <vt:lpstr>HERPES SIMPLIX VIRUS </vt:lpstr>
      <vt:lpstr>PowerPoint Presentation</vt:lpstr>
      <vt:lpstr>Gingivosomatitis</vt:lpstr>
      <vt:lpstr>PowerPoint Presentation</vt:lpstr>
      <vt:lpstr>HERPES SIMPLEX VIRUS</vt:lpstr>
      <vt:lpstr>HERPES SIMPLIX VIRUS</vt:lpstr>
      <vt:lpstr>HPV</vt:lpstr>
      <vt:lpstr>Cauliflower-like appearance  of condylomata acuminata HPV</vt:lpstr>
      <vt:lpstr>HUMAN PAPILLOMAVIRUS</vt:lpstr>
      <vt:lpstr>TRICHOMONIASIS </vt:lpstr>
      <vt:lpstr>TRICHOMONIASIS</vt:lpstr>
      <vt:lpstr>CHANCROID</vt:lpstr>
      <vt:lpstr>Haemophilus ducreyi (Chancroid)</vt:lpstr>
      <vt:lpstr>CHANCROID</vt:lpstr>
      <vt:lpstr>Who is at risk of STD ?</vt:lpstr>
      <vt:lpstr>METHODS OF PREVENTION</vt:lpstr>
      <vt:lpstr>Role of primary care physician in prevention</vt:lpstr>
      <vt:lpstr>PowerPoint Presentation</vt:lpstr>
      <vt:lpstr>COMPLICATIONS OF SEXUALLY TRANSMITTED DISEASE </vt:lpstr>
      <vt:lpstr>MCQs</vt:lpstr>
      <vt:lpstr>PowerPoint Presentation</vt:lpstr>
      <vt:lpstr>Thank you..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</dc:title>
  <dc:creator>Naif ALHazmi</dc:creator>
  <cp:lastModifiedBy>رنا</cp:lastModifiedBy>
  <cp:revision>153</cp:revision>
  <dcterms:created xsi:type="dcterms:W3CDTF">2017-12-06T15:32:10Z</dcterms:created>
  <dcterms:modified xsi:type="dcterms:W3CDTF">2018-02-28T09:37:09Z</dcterms:modified>
</cp:coreProperties>
</file>