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50"/>
  </p:notesMasterIdLst>
  <p:handoutMasterIdLst>
    <p:handoutMasterId r:id="rId51"/>
  </p:handoutMasterIdLst>
  <p:sldIdLst>
    <p:sldId id="269" r:id="rId2"/>
    <p:sldId id="318" r:id="rId3"/>
    <p:sldId id="270" r:id="rId4"/>
    <p:sldId id="337" r:id="rId5"/>
    <p:sldId id="339" r:id="rId6"/>
    <p:sldId id="341" r:id="rId7"/>
    <p:sldId id="342" r:id="rId8"/>
    <p:sldId id="343" r:id="rId9"/>
    <p:sldId id="272" r:id="rId10"/>
    <p:sldId id="271" r:id="rId11"/>
    <p:sldId id="344" r:id="rId12"/>
    <p:sldId id="345" r:id="rId13"/>
    <p:sldId id="319" r:id="rId14"/>
    <p:sldId id="346" r:id="rId15"/>
    <p:sldId id="334" r:id="rId16"/>
    <p:sldId id="320" r:id="rId17"/>
    <p:sldId id="336" r:id="rId18"/>
    <p:sldId id="321" r:id="rId19"/>
    <p:sldId id="347" r:id="rId20"/>
    <p:sldId id="335" r:id="rId21"/>
    <p:sldId id="278" r:id="rId22"/>
    <p:sldId id="279" r:id="rId23"/>
    <p:sldId id="280" r:id="rId24"/>
    <p:sldId id="281" r:id="rId25"/>
    <p:sldId id="282" r:id="rId26"/>
    <p:sldId id="314" r:id="rId27"/>
    <p:sldId id="330" r:id="rId28"/>
    <p:sldId id="333" r:id="rId29"/>
    <p:sldId id="283" r:id="rId30"/>
    <p:sldId id="312" r:id="rId31"/>
    <p:sldId id="284" r:id="rId32"/>
    <p:sldId id="288" r:id="rId33"/>
    <p:sldId id="290" r:id="rId34"/>
    <p:sldId id="326" r:id="rId35"/>
    <p:sldId id="327" r:id="rId36"/>
    <p:sldId id="328" r:id="rId37"/>
    <p:sldId id="293" r:id="rId38"/>
    <p:sldId id="294" r:id="rId39"/>
    <p:sldId id="295" r:id="rId40"/>
    <p:sldId id="307" r:id="rId41"/>
    <p:sldId id="324" r:id="rId42"/>
    <p:sldId id="299" r:id="rId43"/>
    <p:sldId id="300" r:id="rId44"/>
    <p:sldId id="301" r:id="rId45"/>
    <p:sldId id="302" r:id="rId46"/>
    <p:sldId id="303" r:id="rId47"/>
    <p:sldId id="304" r:id="rId48"/>
    <p:sldId id="26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94631"/>
  </p:normalViewPr>
  <p:slideViewPr>
    <p:cSldViewPr snapToGrid="0">
      <p:cViewPr varScale="1">
        <p:scale>
          <a:sx n="64" d="100"/>
          <a:sy n="64" d="100"/>
        </p:scale>
        <p:origin x="552"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048828-73E9-EA4C-8553-49C5D61EDB46}" type="datetimeFigureOut">
              <a:rPr lang="en-US" smtClean="0"/>
              <a:t>4/4/2018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82FE3C-3D63-0142-A626-6B7E091CEF74}" type="slidenum">
              <a:rPr lang="en-US" smtClean="0"/>
              <a:t>‹#›</a:t>
            </a:fld>
            <a:endParaRPr lang="en-US"/>
          </a:p>
        </p:txBody>
      </p:sp>
    </p:spTree>
    <p:extLst>
      <p:ext uri="{BB962C8B-B14F-4D97-AF65-F5344CB8AC3E}">
        <p14:creationId xmlns:p14="http://schemas.microsoft.com/office/powerpoint/2010/main" val="1666182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C484A-27FA-B148-9098-78D8DF1F8EA4}" type="datetimeFigureOut">
              <a:rPr lang="en-US" smtClean="0"/>
              <a:t>4/4/2018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6F489-DFF7-6C48-B1A0-29F662441F1D}" type="slidenum">
              <a:rPr lang="en-US" smtClean="0"/>
              <a:t>‹#›</a:t>
            </a:fld>
            <a:endParaRPr lang="en-US"/>
          </a:p>
        </p:txBody>
      </p:sp>
    </p:spTree>
    <p:extLst>
      <p:ext uri="{BB962C8B-B14F-4D97-AF65-F5344CB8AC3E}">
        <p14:creationId xmlns:p14="http://schemas.microsoft.com/office/powerpoint/2010/main" val="1282404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6F489-DFF7-6C48-B1A0-29F662441F1D}" type="slidenum">
              <a:rPr lang="en-US" smtClean="0"/>
              <a:t>16</a:t>
            </a:fld>
            <a:endParaRPr lang="en-US"/>
          </a:p>
        </p:txBody>
      </p:sp>
    </p:spTree>
    <p:extLst>
      <p:ext uri="{BB962C8B-B14F-4D97-AF65-F5344CB8AC3E}">
        <p14:creationId xmlns:p14="http://schemas.microsoft.com/office/powerpoint/2010/main" val="718286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6F489-DFF7-6C48-B1A0-29F662441F1D}" type="slidenum">
              <a:rPr lang="en-US" smtClean="0"/>
              <a:t>25</a:t>
            </a:fld>
            <a:endParaRPr lang="en-US"/>
          </a:p>
        </p:txBody>
      </p:sp>
    </p:spTree>
    <p:extLst>
      <p:ext uri="{BB962C8B-B14F-4D97-AF65-F5344CB8AC3E}">
        <p14:creationId xmlns:p14="http://schemas.microsoft.com/office/powerpoint/2010/main" val="988972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A6FDC7-25CD-45CD-A984-38492A1FA1D9}"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09A1-A69F-49C9-B429-E82D79388A3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A6FDC7-25CD-45CD-A984-38492A1FA1D9}"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A6FDC7-25CD-45CD-A984-38492A1FA1D9}"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ounded Rectangle 14"/>
          <p:cNvSpPr/>
          <p:nvPr userDrawn="1"/>
        </p:nvSpPr>
        <p:spPr>
          <a:xfrm>
            <a:off x="220133" y="6653213"/>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solidFill>
                <a:prstClr val="white"/>
              </a:solidFill>
            </a:endParaRPr>
          </a:p>
        </p:txBody>
      </p:sp>
      <p:sp>
        <p:nvSpPr>
          <p:cNvPr id="3" name="Rectangle 23"/>
          <p:cNvSpPr>
            <a:spLocks/>
          </p:cNvSpPr>
          <p:nvPr userDrawn="1"/>
        </p:nvSpPr>
        <p:spPr bwMode="auto">
          <a:xfrm>
            <a:off x="9856726" y="6679456"/>
            <a:ext cx="1654299" cy="153888"/>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104E9227-E274-4440-BA8E-C7106F132587}" type="datetime1">
              <a:rPr lang="en-AU" altLang="en-US">
                <a:solidFill>
                  <a:prstClr val="black"/>
                </a:solidFill>
                <a:ea typeface="ＭＳ Ｐゴシック" pitchFamily="34" charset="-128"/>
              </a:rPr>
              <a:pPr fontAlgn="base">
                <a:spcBef>
                  <a:spcPct val="0"/>
                </a:spcBef>
                <a:spcAft>
                  <a:spcPct val="0"/>
                </a:spcAft>
              </a:pPr>
              <a:t>4/04/2018</a:t>
            </a:fld>
            <a:endParaRPr lang="en-AU" altLang="en-US">
              <a:solidFill>
                <a:prstClr val="black"/>
              </a:solidFill>
              <a:ea typeface="ＭＳ Ｐゴシック" pitchFamily="34" charset="-128"/>
            </a:endParaRPr>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B51FF73E-AFE6-47C7-B9BC-46EA8BF16127}"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436513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219397" y="6652582"/>
            <a:ext cx="1176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9B53804-EED5-4ABA-A7B2-EF2D5F7C27F9}" type="datetimeFigureOut">
              <a:rPr lang="en-AU" smtClean="0"/>
              <a:t>4/04/2018</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116EFF59-4B1F-460F-A66D-7637392BBC29}" type="slidenum">
              <a:rPr lang="en-AU" smtClean="0"/>
              <a:t>‹#›</a:t>
            </a:fld>
            <a:endParaRPr lang="en-AU"/>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464" y="139701"/>
            <a:ext cx="1176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9856726" y="6679456"/>
            <a:ext cx="165429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229706" y="251382"/>
            <a:ext cx="10131377"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4453" y="184799"/>
            <a:ext cx="1291896" cy="994646"/>
          </a:xfrm>
          <a:prstGeom prst="rect">
            <a:avLst/>
          </a:prstGeom>
        </p:spPr>
      </p:pic>
    </p:spTree>
    <p:extLst>
      <p:ext uri="{BB962C8B-B14F-4D97-AF65-F5344CB8AC3E}">
        <p14:creationId xmlns:p14="http://schemas.microsoft.com/office/powerpoint/2010/main" val="2012002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A6FDC7-25CD-45CD-A984-38492A1FA1D9}"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A6FDC7-25CD-45CD-A984-38492A1FA1D9}"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09A1-A69F-49C9-B429-E82D79388A3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A6FDC7-25CD-45CD-A984-38492A1FA1D9}" type="datetimeFigureOut">
              <a:rPr lang="en-US" smtClean="0"/>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A6FDC7-25CD-45CD-A984-38492A1FA1D9}" type="datetimeFigureOut">
              <a:rPr lang="en-US" smtClean="0"/>
              <a:t>4/4/2018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A6FDC7-25CD-45CD-A984-38492A1FA1D9}" type="datetimeFigureOut">
              <a:rPr lang="en-US" smtClean="0"/>
              <a:t>4/4/2018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8A6FDC7-25CD-45CD-A984-38492A1FA1D9}" type="datetimeFigureOut">
              <a:rPr lang="en-US" smtClean="0"/>
              <a:t>4/4/2018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8A6FDC7-25CD-45CD-A984-38492A1FA1D9}" type="datetimeFigureOut">
              <a:rPr lang="en-US" smtClean="0"/>
              <a:t>4/4/2018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D3E09A1-A69F-49C9-B429-E82D79388A3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A6FDC7-25CD-45CD-A984-38492A1FA1D9}" type="datetimeFigureOut">
              <a:rPr lang="en-US" smtClean="0"/>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8A6FDC7-25CD-45CD-A984-38492A1FA1D9}" type="datetimeFigureOut">
              <a:rPr lang="en-US" smtClean="0"/>
              <a:t>4/4/2018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D3E09A1-A69F-49C9-B429-E82D79388A3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19960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94934" y="990243"/>
            <a:ext cx="9128350" cy="2554545"/>
          </a:xfrm>
          <a:prstGeom prst="rect">
            <a:avLst/>
          </a:prstGeom>
          <a:solidFill>
            <a:schemeClr val="bg1"/>
          </a:solidFill>
        </p:spPr>
        <p:txBody>
          <a:bodyPr wrap="square" rtlCol="0">
            <a:spAutoFit/>
          </a:bodyPr>
          <a:lstStyle/>
          <a:p>
            <a:pPr algn="ctr"/>
            <a:endParaRPr lang="en-US" sz="3200" b="1" dirty="0"/>
          </a:p>
          <a:p>
            <a:pPr algn="ctr"/>
            <a:endParaRPr lang="en-US" sz="3200" b="1" dirty="0"/>
          </a:p>
          <a:p>
            <a:pPr algn="ctr"/>
            <a:r>
              <a:rPr lang="en-US" sz="3200" b="1" dirty="0">
                <a:latin typeface="Arial" charset="0"/>
                <a:ea typeface="Arial" charset="0"/>
                <a:cs typeface="Arial" charset="0"/>
              </a:rPr>
              <a:t>Outpatient Management of Bronchial Asthma</a:t>
            </a:r>
          </a:p>
          <a:p>
            <a:pPr algn="ctr"/>
            <a:r>
              <a:rPr lang="en-US" sz="3200" b="1" dirty="0"/>
              <a:t>COMM - 421</a:t>
            </a:r>
          </a:p>
          <a:p>
            <a:pPr algn="ctr"/>
            <a:r>
              <a:rPr lang="en-US" sz="3200" b="1" dirty="0"/>
              <a:t>(TBL) Team Based Learning </a:t>
            </a:r>
          </a:p>
        </p:txBody>
      </p:sp>
      <p:sp>
        <p:nvSpPr>
          <p:cNvPr id="4" name="Title 3"/>
          <p:cNvSpPr>
            <a:spLocks noGrp="1"/>
          </p:cNvSpPr>
          <p:nvPr>
            <p:ph type="ctrTitle" idx="4294967295"/>
          </p:nvPr>
        </p:nvSpPr>
        <p:spPr>
          <a:xfrm>
            <a:off x="1614488" y="4557712"/>
            <a:ext cx="9402762" cy="1328738"/>
          </a:xfrm>
          <a:solidFill>
            <a:schemeClr val="bg1"/>
          </a:solidFill>
        </p:spPr>
        <p:txBody>
          <a:bodyPr>
            <a:noAutofit/>
          </a:bodyPr>
          <a:lstStyle/>
          <a:p>
            <a:pPr algn="ctr"/>
            <a:r>
              <a:rPr lang="en-US" sz="2000" b="1" i="1" dirty="0" err="1">
                <a:latin typeface="Calibri" charset="0"/>
                <a:ea typeface="Calibri" charset="0"/>
                <a:cs typeface="Calibri" charset="0"/>
              </a:rPr>
              <a:t>Dr.Saad</a:t>
            </a:r>
            <a:r>
              <a:rPr lang="en-US" sz="2000" b="1" i="1" dirty="0">
                <a:latin typeface="Calibri" charset="0"/>
                <a:ea typeface="Calibri" charset="0"/>
                <a:cs typeface="Calibri" charset="0"/>
              </a:rPr>
              <a:t> Mohammad Al-Saad</a:t>
            </a:r>
            <a:br>
              <a:rPr lang="en-US" sz="2000" b="1" i="1" dirty="0">
                <a:latin typeface="Calibri" charset="0"/>
                <a:ea typeface="Calibri" charset="0"/>
                <a:cs typeface="Calibri" charset="0"/>
              </a:rPr>
            </a:br>
            <a:br>
              <a:rPr lang="en-US" sz="2000" b="1" i="1" dirty="0">
                <a:latin typeface="Calibri" charset="0"/>
                <a:ea typeface="Calibri" charset="0"/>
                <a:cs typeface="Calibri" charset="0"/>
              </a:rPr>
            </a:br>
            <a:r>
              <a:rPr lang="en-US" sz="2000" b="1" i="1" dirty="0">
                <a:latin typeface="Calibri" charset="0"/>
                <a:ea typeface="Calibri" charset="0"/>
                <a:cs typeface="Calibri" charset="0"/>
              </a:rPr>
              <a:t> MBBS, SBFM, ABFM, Geriatrics, WHO cc fellowship</a:t>
            </a:r>
            <a:br>
              <a:rPr lang="en-US" sz="2000" b="1" i="1" dirty="0">
                <a:latin typeface="Calibri" charset="0"/>
                <a:ea typeface="Calibri" charset="0"/>
                <a:cs typeface="Calibri" charset="0"/>
              </a:rPr>
            </a:br>
            <a:r>
              <a:rPr lang="en-US" sz="2000" b="1" i="1" dirty="0">
                <a:latin typeface="Calibri" charset="0"/>
                <a:ea typeface="Calibri" charset="0"/>
                <a:cs typeface="Calibri" charset="0"/>
              </a:rPr>
              <a:t>Assistant Professor / Consultant Family physician</a:t>
            </a:r>
            <a:br>
              <a:rPr lang="en-US" sz="2000" b="1" i="1" dirty="0">
                <a:latin typeface="Calibri" charset="0"/>
                <a:ea typeface="Calibri" charset="0"/>
                <a:cs typeface="Calibri" charset="0"/>
              </a:rPr>
            </a:br>
            <a:r>
              <a:rPr lang="en-US" sz="2000" b="1" i="1" dirty="0">
                <a:latin typeface="Calibri" charset="0"/>
                <a:ea typeface="Calibri" charset="0"/>
                <a:cs typeface="Calibri" charset="0"/>
              </a:rPr>
              <a:t>Department of Family and Community Medicine</a:t>
            </a:r>
            <a:br>
              <a:rPr lang="en-US" sz="2000" b="1" i="1" dirty="0">
                <a:latin typeface="Calibri" charset="0"/>
                <a:ea typeface="Calibri" charset="0"/>
                <a:cs typeface="Calibri" charset="0"/>
              </a:rPr>
            </a:br>
            <a:r>
              <a:rPr lang="en-US" sz="2000" b="1" i="1" dirty="0">
                <a:latin typeface="Calibri" charset="0"/>
                <a:ea typeface="Calibri" charset="0"/>
                <a:cs typeface="Calibri" charset="0"/>
              </a:rPr>
              <a:t>College of medicine, King Saud University </a:t>
            </a:r>
          </a:p>
        </p:txBody>
      </p:sp>
      <p:sp>
        <p:nvSpPr>
          <p:cNvPr id="5" name="Subtitle 4"/>
          <p:cNvSpPr>
            <a:spLocks noGrp="1"/>
          </p:cNvSpPr>
          <p:nvPr>
            <p:ph type="subTitle" idx="4294967295"/>
          </p:nvPr>
        </p:nvSpPr>
        <p:spPr>
          <a:xfrm>
            <a:off x="10323284" y="1282631"/>
            <a:ext cx="1387929" cy="367393"/>
          </a:xfrm>
          <a:solidFill>
            <a:schemeClr val="bg1"/>
          </a:solidFill>
        </p:spPr>
        <p:txBody>
          <a:bodyPr>
            <a:normAutofit fontScale="70000" lnSpcReduction="20000"/>
          </a:bodyPr>
          <a:lstStyle/>
          <a:p>
            <a:r>
              <a:rPr lang="en-US" sz="3200" dirty="0"/>
              <a:t>GINA 2017</a:t>
            </a:r>
          </a:p>
        </p:txBody>
      </p:sp>
      <p:sp>
        <p:nvSpPr>
          <p:cNvPr id="6" name="TextBox 5"/>
          <p:cNvSpPr txBox="1"/>
          <p:nvPr/>
        </p:nvSpPr>
        <p:spPr>
          <a:xfrm>
            <a:off x="1910443" y="1763485"/>
            <a:ext cx="6547757" cy="400110"/>
          </a:xfrm>
          <a:prstGeom prst="rect">
            <a:avLst/>
          </a:prstGeom>
          <a:noFill/>
        </p:spPr>
        <p:txBody>
          <a:bodyPr wrap="square" rtlCol="0">
            <a:spAutoFit/>
          </a:bodyPr>
          <a:lstStyle/>
          <a:p>
            <a:pPr algn="ctr"/>
            <a:endParaRPr lang="en-US" sz="2000" b="1" dirty="0"/>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3062" y="287268"/>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5551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Factors that may trigger or worsen asthma symptoms:</a:t>
            </a:r>
          </a:p>
        </p:txBody>
      </p:sp>
      <p:sp>
        <p:nvSpPr>
          <p:cNvPr id="3" name="Content Placeholder 2"/>
          <p:cNvSpPr>
            <a:spLocks noGrp="1"/>
          </p:cNvSpPr>
          <p:nvPr>
            <p:ph sz="half" idx="1"/>
          </p:nvPr>
        </p:nvSpPr>
        <p:spPr/>
        <p:txBody>
          <a:bodyPr>
            <a:noAutofit/>
          </a:bodyPr>
          <a:lstStyle/>
          <a:p>
            <a:pPr>
              <a:lnSpc>
                <a:spcPct val="100000"/>
              </a:lnSpc>
              <a:buFont typeface="Wingdings" charset="2"/>
              <a:buChar char="§"/>
            </a:pPr>
            <a:r>
              <a:rPr lang="en-US" sz="2400" dirty="0"/>
              <a:t> viral infections </a:t>
            </a:r>
          </a:p>
          <a:p>
            <a:pPr>
              <a:lnSpc>
                <a:spcPct val="100000"/>
              </a:lnSpc>
              <a:buFont typeface="Wingdings" charset="2"/>
              <a:buChar char="§"/>
            </a:pPr>
            <a:r>
              <a:rPr lang="en-US" sz="2400" dirty="0"/>
              <a:t> domestic </a:t>
            </a:r>
          </a:p>
          <a:p>
            <a:pPr>
              <a:lnSpc>
                <a:spcPct val="100000"/>
              </a:lnSpc>
              <a:buFont typeface="Wingdings" charset="2"/>
              <a:buChar char="§"/>
            </a:pPr>
            <a:r>
              <a:rPr lang="en-US" sz="2400" dirty="0"/>
              <a:t> occupational allergens </a:t>
            </a:r>
          </a:p>
          <a:p>
            <a:pPr marL="0" indent="0">
              <a:lnSpc>
                <a:spcPct val="100000"/>
              </a:lnSpc>
              <a:buNone/>
            </a:pPr>
            <a:r>
              <a:rPr lang="en-US" sz="2400" dirty="0"/>
              <a:t>(e.g. house dust mite, pollens, cockroach), tobacco smoke, </a:t>
            </a:r>
          </a:p>
          <a:p>
            <a:pPr>
              <a:lnSpc>
                <a:spcPct val="100000"/>
              </a:lnSpc>
              <a:buFont typeface="Wingdings" charset="2"/>
              <a:buChar char="§"/>
            </a:pPr>
            <a:endParaRPr lang="en-US" sz="2400" dirty="0"/>
          </a:p>
        </p:txBody>
      </p:sp>
      <p:sp>
        <p:nvSpPr>
          <p:cNvPr id="4" name="Content Placeholder 3"/>
          <p:cNvSpPr>
            <a:spLocks noGrp="1"/>
          </p:cNvSpPr>
          <p:nvPr>
            <p:ph sz="half" idx="2"/>
          </p:nvPr>
        </p:nvSpPr>
        <p:spPr/>
        <p:txBody>
          <a:bodyPr>
            <a:normAutofit/>
          </a:bodyPr>
          <a:lstStyle/>
          <a:p>
            <a:pPr>
              <a:lnSpc>
                <a:spcPct val="100000"/>
              </a:lnSpc>
              <a:buFont typeface="Wingdings" charset="2"/>
              <a:buChar char="§"/>
            </a:pPr>
            <a:r>
              <a:rPr lang="en-US" sz="2400" dirty="0"/>
              <a:t> exercise</a:t>
            </a:r>
          </a:p>
          <a:p>
            <a:pPr>
              <a:lnSpc>
                <a:spcPct val="100000"/>
              </a:lnSpc>
              <a:buFont typeface="Wingdings" charset="2"/>
              <a:buChar char="§"/>
            </a:pPr>
            <a:r>
              <a:rPr lang="en-US" sz="2400" dirty="0"/>
              <a:t> stress. </a:t>
            </a:r>
          </a:p>
          <a:p>
            <a:pPr>
              <a:lnSpc>
                <a:spcPct val="100000"/>
              </a:lnSpc>
              <a:buFont typeface="Wingdings" charset="2"/>
              <a:buChar char="§"/>
            </a:pPr>
            <a:r>
              <a:rPr lang="en-US" sz="2400" dirty="0"/>
              <a:t> drugs </a:t>
            </a:r>
            <a:r>
              <a:rPr lang="en-US" sz="2400" dirty="0" err="1"/>
              <a:t>e.g</a:t>
            </a:r>
            <a:r>
              <a:rPr lang="en-US" sz="2400" dirty="0"/>
              <a:t> beta blocker, aspirin and NSAIDs.</a:t>
            </a:r>
          </a:p>
          <a:p>
            <a:endParaRPr lang="en-US" sz="2400" b="1" dirty="0">
              <a:solidFill>
                <a:schemeClr val="accent1">
                  <a:lumMod val="75000"/>
                </a:schemeClr>
              </a:solidFill>
            </a:endParaRPr>
          </a:p>
          <a:p>
            <a:endParaRPr lang="en-US" sz="2400" dirty="0"/>
          </a:p>
        </p:txBody>
      </p:sp>
    </p:spTree>
    <p:extLst>
      <p:ext uri="{BB962C8B-B14F-4D97-AF65-F5344CB8AC3E}">
        <p14:creationId xmlns:p14="http://schemas.microsoft.com/office/powerpoint/2010/main" val="119104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a:xfrm>
            <a:off x="823830" y="1959429"/>
            <a:ext cx="10288306" cy="4515394"/>
          </a:xfrm>
        </p:spPr>
        <p:txBody>
          <a:bodyPr>
            <a:noAutofit/>
          </a:bodyPr>
          <a:lstStyle/>
          <a:p>
            <a:pPr>
              <a:buFont typeface="Wingdings" charset="2"/>
              <a:buChar char="§"/>
            </a:pPr>
            <a:r>
              <a:rPr lang="en-US" sz="2200" dirty="0"/>
              <a:t> Document that variation in lung function is greater than in healthy people. </a:t>
            </a:r>
          </a:p>
          <a:p>
            <a:pPr>
              <a:buFont typeface="Wingdings" charset="2"/>
              <a:buChar char="ü"/>
            </a:pPr>
            <a:r>
              <a:rPr lang="en-US" sz="2200" dirty="0"/>
              <a:t> For example: FEV1 increases by more than 12% and 200mL after inhaling a  bronchodilator. This is called ‘bronchodilator reversibility’.</a:t>
            </a:r>
          </a:p>
          <a:p>
            <a:pPr>
              <a:buFont typeface="Wingdings" charset="2"/>
              <a:buChar char="ü"/>
            </a:pPr>
            <a:r>
              <a:rPr lang="en-US" sz="2200" dirty="0"/>
              <a:t> Average daily diurnal PEF variability is &gt;10% .</a:t>
            </a:r>
          </a:p>
          <a:p>
            <a:pPr>
              <a:buFont typeface="Wingdings" charset="2"/>
              <a:buChar char="ü"/>
            </a:pPr>
            <a:r>
              <a:rPr lang="en-US" sz="2200" dirty="0"/>
              <a:t> FEV1 increases by more than 12% and 200mL from baseline after 4 weeks of anti-inflammatory treatment (outside respiratory infections).</a:t>
            </a:r>
          </a:p>
          <a:p>
            <a:pPr>
              <a:buFont typeface="Wingdings" charset="2"/>
              <a:buChar char="§"/>
            </a:pPr>
            <a:endParaRPr lang="en-US" sz="2200" dirty="0"/>
          </a:p>
          <a:p>
            <a:pPr>
              <a:buFont typeface="Wingdings" charset="2"/>
              <a:buChar char="§"/>
            </a:pPr>
            <a:r>
              <a:rPr lang="en-US" sz="2200" dirty="0"/>
              <a:t> Bronchodilator reversibility may be absent during severe exacerbations or viral infections.</a:t>
            </a:r>
          </a:p>
          <a:p>
            <a:pPr>
              <a:buFont typeface="Wingdings" charset="2"/>
              <a:buChar char="§"/>
            </a:pPr>
            <a:endParaRPr lang="en-US" sz="2200" dirty="0"/>
          </a:p>
        </p:txBody>
      </p:sp>
    </p:spTree>
    <p:extLst>
      <p:ext uri="{BB962C8B-B14F-4D97-AF65-F5344CB8AC3E}">
        <p14:creationId xmlns:p14="http://schemas.microsoft.com/office/powerpoint/2010/main" val="1335620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a:t>Physical examination in people with asthma</a:t>
            </a:r>
          </a:p>
          <a:p>
            <a:pPr lvl="1"/>
            <a:r>
              <a:rPr lang="en-AU" dirty="0"/>
              <a:t>Often normal</a:t>
            </a:r>
          </a:p>
          <a:p>
            <a:pPr lvl="1"/>
            <a:r>
              <a:rPr lang="en-AU" dirty="0"/>
              <a:t>The most frequent finding is wheezing on auscultation, especially on forced expiration</a:t>
            </a:r>
          </a:p>
          <a:p>
            <a:pPr lvl="1"/>
            <a:r>
              <a:rPr lang="en-AU" dirty="0"/>
              <a:t>Other allergic manifestations: e.g. atopic dermatitis / eczema</a:t>
            </a:r>
          </a:p>
          <a:p>
            <a:r>
              <a:rPr lang="en-AU" dirty="0"/>
              <a:t>Wheezing is also found in other conditions, for example:</a:t>
            </a:r>
          </a:p>
          <a:p>
            <a:pPr lvl="1"/>
            <a:r>
              <a:rPr lang="en-AU" dirty="0"/>
              <a:t>Respiratory infections</a:t>
            </a:r>
          </a:p>
          <a:p>
            <a:pPr lvl="1"/>
            <a:r>
              <a:rPr lang="en-AU" dirty="0"/>
              <a:t>COPD</a:t>
            </a:r>
          </a:p>
          <a:p>
            <a:pPr lvl="1"/>
            <a:r>
              <a:rPr lang="en-AU" dirty="0"/>
              <a:t>Upper airway dysfunction</a:t>
            </a:r>
          </a:p>
          <a:p>
            <a:pPr lvl="1"/>
            <a:r>
              <a:rPr lang="en-AU" dirty="0"/>
              <a:t>Endobronchial obstruction </a:t>
            </a:r>
          </a:p>
          <a:p>
            <a:pPr lvl="1"/>
            <a:r>
              <a:rPr lang="en-AU" dirty="0"/>
              <a:t>Inhaled foreign body</a:t>
            </a:r>
          </a:p>
          <a:p>
            <a:r>
              <a:rPr lang="en-AU" dirty="0"/>
              <a:t>Wheezing may be absent during severe asthma exacerbations (‘silent chest’)</a:t>
            </a:r>
          </a:p>
        </p:txBody>
      </p:sp>
      <p:sp>
        <p:nvSpPr>
          <p:cNvPr id="2" name="Title 1"/>
          <p:cNvSpPr>
            <a:spLocks noGrp="1"/>
          </p:cNvSpPr>
          <p:nvPr>
            <p:ph type="title"/>
          </p:nvPr>
        </p:nvSpPr>
        <p:spPr/>
        <p:txBody>
          <a:bodyPr/>
          <a:lstStyle/>
          <a:p>
            <a:r>
              <a:rPr lang="en-AU" dirty="0"/>
              <a:t>Physical examination</a:t>
            </a:r>
          </a:p>
        </p:txBody>
      </p:sp>
      <p:sp>
        <p:nvSpPr>
          <p:cNvPr id="5" name="TextBox 4"/>
          <p:cNvSpPr txBox="1"/>
          <p:nvPr/>
        </p:nvSpPr>
        <p:spPr>
          <a:xfrm>
            <a:off x="1683654" y="6623999"/>
            <a:ext cx="2046514" cy="276999"/>
          </a:xfrm>
          <a:prstGeom prst="rect">
            <a:avLst/>
          </a:prstGeom>
          <a:noFill/>
        </p:spPr>
        <p:txBody>
          <a:bodyPr wrap="square" rtlCol="0">
            <a:spAutoFit/>
          </a:bodyPr>
          <a:lstStyle/>
          <a:p>
            <a:r>
              <a:rPr lang="en-AU" sz="1200" i="1">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13479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Investigations</a:t>
            </a:r>
          </a:p>
        </p:txBody>
      </p:sp>
      <p:sp>
        <p:nvSpPr>
          <p:cNvPr id="6" name="Text Placeholder 5"/>
          <p:cNvSpPr>
            <a:spLocks noGrp="1"/>
          </p:cNvSpPr>
          <p:nvPr>
            <p:ph type="body" idx="1"/>
          </p:nvPr>
        </p:nvSpPr>
        <p:spPr/>
        <p:txBody>
          <a:bodyPr/>
          <a:lstStyle/>
          <a:p>
            <a:r>
              <a:rPr lang="en-US" sz="2400" b="1" dirty="0"/>
              <a:t>Spirometry</a:t>
            </a:r>
            <a:endParaRPr lang="en-US" b="1"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72012" y="2582863"/>
            <a:ext cx="3788614" cy="3286125"/>
          </a:xfrm>
        </p:spPr>
      </p:pic>
      <p:sp>
        <p:nvSpPr>
          <p:cNvPr id="7" name="Text Placeholder 6"/>
          <p:cNvSpPr>
            <a:spLocks noGrp="1"/>
          </p:cNvSpPr>
          <p:nvPr>
            <p:ph type="body" sz="quarter" idx="3"/>
          </p:nvPr>
        </p:nvSpPr>
        <p:spPr/>
        <p:txBody>
          <a:bodyPr/>
          <a:lstStyle/>
          <a:p>
            <a:r>
              <a:rPr lang="en-US" sz="2400" dirty="0"/>
              <a:t>PEFR (peak expiratory flow rate)</a:t>
            </a:r>
            <a:endParaRPr lang="en-US" b="1" dirty="0"/>
          </a:p>
        </p:txBody>
      </p:sp>
      <p:pic>
        <p:nvPicPr>
          <p:cNvPr id="9"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218238" y="2837359"/>
            <a:ext cx="4937125" cy="2777132"/>
          </a:xfrm>
        </p:spPr>
      </p:pic>
    </p:spTree>
    <p:extLst>
      <p:ext uri="{BB962C8B-B14F-4D97-AF65-F5344CB8AC3E}">
        <p14:creationId xmlns:p14="http://schemas.microsoft.com/office/powerpoint/2010/main" val="125885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15" name="Content Placeholder 14"/>
          <p:cNvPicPr>
            <a:picLocks noGrp="1" noChangeAspect="1"/>
          </p:cNvPicPr>
          <p:nvPr>
            <p:ph idx="1"/>
          </p:nvPr>
        </p:nvPicPr>
        <p:blipFill>
          <a:blip r:embed="rId2"/>
          <a:stretch>
            <a:fillRect/>
          </a:stretch>
        </p:blipFill>
        <p:spPr>
          <a:xfrm>
            <a:off x="1551215" y="1011981"/>
            <a:ext cx="8833756" cy="4903731"/>
          </a:xfrm>
          <a:prstGeom prst="rect">
            <a:avLst/>
          </a:prstGeom>
        </p:spPr>
      </p:pic>
    </p:spTree>
    <p:extLst>
      <p:ext uri="{BB962C8B-B14F-4D97-AF65-F5344CB8AC3E}">
        <p14:creationId xmlns:p14="http://schemas.microsoft.com/office/powerpoint/2010/main" val="1494390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83770" y="898071"/>
            <a:ext cx="10140043" cy="5389310"/>
          </a:xfrm>
        </p:spPr>
      </p:pic>
    </p:spTree>
    <p:extLst>
      <p:ext uri="{BB962C8B-B14F-4D97-AF65-F5344CB8AC3E}">
        <p14:creationId xmlns:p14="http://schemas.microsoft.com/office/powerpoint/2010/main" val="1230533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83871" y="1156834"/>
            <a:ext cx="7576458" cy="4646612"/>
          </a:xfrm>
        </p:spPr>
      </p:pic>
    </p:spTree>
    <p:extLst>
      <p:ext uri="{BB962C8B-B14F-4D97-AF65-F5344CB8AC3E}">
        <p14:creationId xmlns:p14="http://schemas.microsoft.com/office/powerpoint/2010/main" val="510018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840" y="800099"/>
            <a:ext cx="8777217" cy="4969366"/>
          </a:xfrm>
          <a:prstGeom prst="rect">
            <a:avLst/>
          </a:prstGeom>
        </p:spPr>
      </p:pic>
    </p:spTree>
    <p:extLst>
      <p:ext uri="{BB962C8B-B14F-4D97-AF65-F5344CB8AC3E}">
        <p14:creationId xmlns:p14="http://schemas.microsoft.com/office/powerpoint/2010/main" val="1463162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PEFR (peak expiratory flow rate)</a:t>
            </a:r>
          </a:p>
        </p:txBody>
      </p:sp>
      <p:sp>
        <p:nvSpPr>
          <p:cNvPr id="3" name="Content Placeholder 2"/>
          <p:cNvSpPr>
            <a:spLocks noGrp="1"/>
          </p:cNvSpPr>
          <p:nvPr>
            <p:ph sz="half" idx="1"/>
          </p:nvPr>
        </p:nvSpPr>
        <p:spPr/>
        <p:txBody>
          <a:bodyPr>
            <a:normAutofit lnSpcReduction="10000"/>
          </a:bodyPr>
          <a:lstStyle/>
          <a:p>
            <a:r>
              <a:rPr lang="en-US" dirty="0"/>
              <a:t>• </a:t>
            </a:r>
            <a:r>
              <a:rPr lang="en-US" b="1" dirty="0"/>
              <a:t>Use: </a:t>
            </a:r>
          </a:p>
          <a:p>
            <a:r>
              <a:rPr lang="en-US" dirty="0"/>
              <a:t>1. Monitoring changes in airflow limitation in asthma </a:t>
            </a:r>
          </a:p>
          <a:p>
            <a:r>
              <a:rPr lang="en-US" dirty="0"/>
              <a:t>2. response to treatment. </a:t>
            </a:r>
          </a:p>
          <a:p>
            <a:r>
              <a:rPr lang="en-US" b="1" dirty="0"/>
              <a:t>• Advantages: </a:t>
            </a:r>
          </a:p>
          <a:p>
            <a:r>
              <a:rPr lang="en-US" dirty="0"/>
              <a:t>1. Portable</a:t>
            </a:r>
          </a:p>
          <a:p>
            <a:r>
              <a:rPr lang="en-US" dirty="0"/>
              <a:t> 2. Can be used at the bedside </a:t>
            </a:r>
          </a:p>
          <a:p>
            <a:r>
              <a:rPr lang="en-US" b="1" dirty="0"/>
              <a:t>• Disadvantages: </a:t>
            </a:r>
          </a:p>
          <a:p>
            <a:r>
              <a:rPr lang="en-US" dirty="0"/>
              <a:t>1. Effort-dependent </a:t>
            </a:r>
          </a:p>
          <a:p>
            <a:r>
              <a:rPr lang="en-US" dirty="0"/>
              <a:t>2. Poor measure of chronic airflow limitation</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05170" y="1846263"/>
            <a:ext cx="3363261" cy="4022725"/>
          </a:xfrm>
        </p:spPr>
      </p:pic>
    </p:spTree>
    <p:extLst>
      <p:ext uri="{BB962C8B-B14F-4D97-AF65-F5344CB8AC3E}">
        <p14:creationId xmlns:p14="http://schemas.microsoft.com/office/powerpoint/2010/main" val="126838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linds(horizontal)">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779814" y="1094014"/>
            <a:ext cx="7947949" cy="4572000"/>
          </a:xfrm>
          <a:prstGeom prst="rect">
            <a:avLst/>
          </a:prstGeom>
        </p:spPr>
      </p:pic>
    </p:spTree>
    <p:extLst>
      <p:ext uri="{BB962C8B-B14F-4D97-AF65-F5344CB8AC3E}">
        <p14:creationId xmlns:p14="http://schemas.microsoft.com/office/powerpoint/2010/main" val="1563610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014" y="1133124"/>
            <a:ext cx="10131377" cy="744661"/>
          </a:xfrm>
        </p:spPr>
        <p:txBody>
          <a:bodyPr/>
          <a:lstStyle/>
          <a:p>
            <a:r>
              <a:rPr lang="en-US" sz="3600" dirty="0"/>
              <a:t>Introduction:</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447532570"/>
              </p:ext>
            </p:extLst>
          </p:nvPr>
        </p:nvGraphicFramePr>
        <p:xfrm>
          <a:off x="1094014" y="2329130"/>
          <a:ext cx="9267069" cy="2430000"/>
        </p:xfrm>
        <a:graphic>
          <a:graphicData uri="http://schemas.openxmlformats.org/drawingml/2006/table">
            <a:tbl>
              <a:tblPr firstRow="1" bandRow="1">
                <a:tableStyleId>{7E9639D4-E3E2-4D34-9284-5A2195B3D0D7}</a:tableStyleId>
              </a:tblPr>
              <a:tblGrid>
                <a:gridCol w="9267069">
                  <a:extLst>
                    <a:ext uri="{9D8B030D-6E8A-4147-A177-3AD203B41FA5}">
                      <a16:colId xmlns:a16="http://schemas.microsoft.com/office/drawing/2014/main" val="20000"/>
                    </a:ext>
                  </a:extLst>
                </a:gridCol>
              </a:tblGrid>
              <a:tr h="422337">
                <a:tc>
                  <a:txBody>
                    <a:bodyPr/>
                    <a:lstStyle/>
                    <a:p>
                      <a:pPr algn="just"/>
                      <a:r>
                        <a:rPr lang="en-AU" sz="2400" dirty="0">
                          <a:solidFill>
                            <a:srgbClr val="134679"/>
                          </a:solidFill>
                          <a:latin typeface="Arial" panose="020B0604020202020204" pitchFamily="34" charset="0"/>
                          <a:cs typeface="Arial" panose="020B0604020202020204" pitchFamily="34" charset="0"/>
                        </a:rPr>
                        <a:t>Asthma</a:t>
                      </a:r>
                    </a:p>
                  </a:txBody>
                  <a:tcPr marL="90000" marR="90000" marT="72000" marB="7200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extLst>
                  <a:ext uri="{0D108BD9-81ED-4DB2-BD59-A6C34878D82A}">
                    <a16:rowId xmlns:a16="http://schemas.microsoft.com/office/drawing/2014/main" val="10000"/>
                  </a:ext>
                </a:extLst>
              </a:tr>
              <a:tr h="659540">
                <a:tc>
                  <a:txBody>
                    <a:bodyPr/>
                    <a:lstStyle/>
                    <a:p>
                      <a:pPr marL="0" indent="0" algn="just">
                        <a:spcBef>
                          <a:spcPts val="300"/>
                        </a:spcBef>
                        <a:buFont typeface="Arial" panose="020B0604020202020204" pitchFamily="34" charset="0"/>
                        <a:buNone/>
                      </a:pPr>
                      <a:r>
                        <a:rPr lang="en-US" sz="2400" dirty="0">
                          <a:solidFill>
                            <a:srgbClr val="134679"/>
                          </a:solidFill>
                          <a:latin typeface="Arial" panose="020B0604020202020204" pitchFamily="34" charset="0"/>
                          <a:cs typeface="Arial" panose="020B0604020202020204" pitchFamily="34" charset="0"/>
                        </a:rPr>
                        <a:t>Asthma is a heterogeneous disease, usually characterized by chronic airway inflammation. It is defined by the history of respiratory symptoms such as wheeze, shortness of breath, chest tightness and cough that vary over time and in intensity, together with variable expiratory airflow limitation. [GINA 2017]</a:t>
                      </a:r>
                      <a:endParaRPr lang="en-AU" sz="2400" dirty="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8" name="TextBox 7"/>
          <p:cNvSpPr txBox="1"/>
          <p:nvPr/>
        </p:nvSpPr>
        <p:spPr>
          <a:xfrm>
            <a:off x="1683654" y="6623999"/>
            <a:ext cx="2046514" cy="276999"/>
          </a:xfrm>
          <a:prstGeom prst="rect">
            <a:avLst/>
          </a:prstGeom>
          <a:noFill/>
        </p:spPr>
        <p:txBody>
          <a:bodyPr wrap="square" rtlCol="0">
            <a:spAutoFit/>
          </a:bodyPr>
          <a:lstStyle/>
          <a:p>
            <a:r>
              <a:rPr lang="en-AU" sz="1200" i="1">
                <a:solidFill>
                  <a:prstClr val="white"/>
                </a:solidFill>
              </a:rPr>
              <a:t>GINA 2017, </a:t>
            </a:r>
            <a:r>
              <a:rPr lang="en-AU" sz="1200" i="1" dirty="0">
                <a:solidFill>
                  <a:prstClr val="white"/>
                </a:solidFill>
              </a:rPr>
              <a:t>Box 5-1 (1/3)</a:t>
            </a:r>
          </a:p>
        </p:txBody>
      </p:sp>
    </p:spTree>
    <p:extLst>
      <p:ext uri="{BB962C8B-B14F-4D97-AF65-F5344CB8AC3E}">
        <p14:creationId xmlns:p14="http://schemas.microsoft.com/office/powerpoint/2010/main" val="42799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257" y="1"/>
            <a:ext cx="8570686" cy="6351814"/>
          </a:xfrm>
          <a:prstGeom prst="rect">
            <a:avLst/>
          </a:prstGeom>
        </p:spPr>
      </p:pic>
      <p:sp>
        <p:nvSpPr>
          <p:cNvPr id="4" name="TextBox 3"/>
          <p:cNvSpPr txBox="1"/>
          <p:nvPr/>
        </p:nvSpPr>
        <p:spPr>
          <a:xfrm>
            <a:off x="152400" y="233214"/>
            <a:ext cx="1905000" cy="1815882"/>
          </a:xfrm>
          <a:prstGeom prst="rect">
            <a:avLst/>
          </a:prstGeom>
          <a:noFill/>
        </p:spPr>
        <p:txBody>
          <a:bodyPr wrap="square" rtlCol="0">
            <a:spAutoFit/>
          </a:bodyPr>
          <a:lstStyle/>
          <a:p>
            <a:r>
              <a:rPr lang="en-US" sz="2800" b="1" dirty="0"/>
              <a:t>Diagnostic flow-chart for asthma in clinics</a:t>
            </a:r>
          </a:p>
        </p:txBody>
      </p:sp>
    </p:spTree>
    <p:extLst>
      <p:ext uri="{BB962C8B-B14F-4D97-AF65-F5344CB8AC3E}">
        <p14:creationId xmlns:p14="http://schemas.microsoft.com/office/powerpoint/2010/main" val="1373890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DIAGNOSING ASTHMA IN SPECIAL POPULATIONS:</a:t>
            </a:r>
          </a:p>
        </p:txBody>
      </p:sp>
      <p:sp>
        <p:nvSpPr>
          <p:cNvPr id="3" name="Content Placeholder 2"/>
          <p:cNvSpPr>
            <a:spLocks noGrp="1"/>
          </p:cNvSpPr>
          <p:nvPr>
            <p:ph idx="1"/>
          </p:nvPr>
        </p:nvSpPr>
        <p:spPr>
          <a:xfrm>
            <a:off x="1024128" y="2286000"/>
            <a:ext cx="10288306" cy="4023360"/>
          </a:xfrm>
        </p:spPr>
        <p:txBody>
          <a:bodyPr>
            <a:normAutofit/>
          </a:bodyPr>
          <a:lstStyle/>
          <a:p>
            <a:pPr>
              <a:lnSpc>
                <a:spcPct val="150000"/>
              </a:lnSpc>
            </a:pPr>
            <a:r>
              <a:rPr lang="en-US" sz="2400" b="1" dirty="0">
                <a:solidFill>
                  <a:schemeClr val="accent1">
                    <a:lumMod val="75000"/>
                  </a:schemeClr>
                </a:solidFill>
              </a:rPr>
              <a:t>The elderly:</a:t>
            </a:r>
          </a:p>
          <a:p>
            <a:pPr>
              <a:lnSpc>
                <a:spcPct val="150000"/>
              </a:lnSpc>
            </a:pPr>
            <a:r>
              <a:rPr lang="en-US" sz="2400" dirty="0"/>
              <a:t>Asthma may be </a:t>
            </a:r>
            <a:r>
              <a:rPr lang="en-US" sz="2400" dirty="0">
                <a:solidFill>
                  <a:schemeClr val="accent5">
                    <a:lumMod val="60000"/>
                    <a:lumOff val="40000"/>
                  </a:schemeClr>
                </a:solidFill>
              </a:rPr>
              <a:t>under-diagnosed</a:t>
            </a:r>
            <a:r>
              <a:rPr lang="en-US" sz="2400" dirty="0"/>
              <a:t> in the elderly, due to poor perception, an assumption that dyspnea is normal in old age, lack of fitness, or reduced activity. Asthma may also be </a:t>
            </a:r>
            <a:r>
              <a:rPr lang="en-US" sz="2400" dirty="0">
                <a:solidFill>
                  <a:srgbClr val="FF0000"/>
                </a:solidFill>
              </a:rPr>
              <a:t>over-diagnosed</a:t>
            </a:r>
            <a:r>
              <a:rPr lang="en-US" sz="2400" dirty="0"/>
              <a:t> in the elderly through confusion with shortness of breath due to left ventricular failure or ischemic heart disease.</a:t>
            </a:r>
          </a:p>
        </p:txBody>
      </p:sp>
    </p:spTree>
    <p:extLst>
      <p:ext uri="{BB962C8B-B14F-4D97-AF65-F5344CB8AC3E}">
        <p14:creationId xmlns:p14="http://schemas.microsoft.com/office/powerpoint/2010/main" val="2020957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ASTHMA IN SPECIAL POPULATIONS:</a:t>
            </a:r>
          </a:p>
        </p:txBody>
      </p:sp>
      <p:sp>
        <p:nvSpPr>
          <p:cNvPr id="3" name="Content Placeholder 2"/>
          <p:cNvSpPr>
            <a:spLocks noGrp="1"/>
          </p:cNvSpPr>
          <p:nvPr>
            <p:ph idx="1"/>
          </p:nvPr>
        </p:nvSpPr>
        <p:spPr/>
        <p:txBody>
          <a:bodyPr>
            <a:normAutofit/>
          </a:bodyPr>
          <a:lstStyle/>
          <a:p>
            <a:pPr>
              <a:lnSpc>
                <a:spcPct val="150000"/>
              </a:lnSpc>
            </a:pPr>
            <a:r>
              <a:rPr lang="en-US" sz="2400" b="1" dirty="0">
                <a:solidFill>
                  <a:schemeClr val="accent1">
                    <a:lumMod val="75000"/>
                  </a:schemeClr>
                </a:solidFill>
              </a:rPr>
              <a:t>Smokers and ex-smokers:</a:t>
            </a:r>
          </a:p>
          <a:p>
            <a:pPr>
              <a:lnSpc>
                <a:spcPct val="150000"/>
              </a:lnSpc>
            </a:pPr>
            <a:r>
              <a:rPr lang="en-US" sz="2400" dirty="0"/>
              <a:t>Asthma and COPD may co-exist or overlap (asthma-COPD overlap), particularly in smokers and the elderly.</a:t>
            </a:r>
          </a:p>
        </p:txBody>
      </p:sp>
    </p:spTree>
    <p:extLst>
      <p:ext uri="{BB962C8B-B14F-4D97-AF65-F5344CB8AC3E}">
        <p14:creationId xmlns:p14="http://schemas.microsoft.com/office/powerpoint/2010/main" val="3961380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ASTHMA IN SPECIAL POPULATIONS:</a:t>
            </a:r>
          </a:p>
        </p:txBody>
      </p:sp>
      <p:sp>
        <p:nvSpPr>
          <p:cNvPr id="3" name="Content Placeholder 2"/>
          <p:cNvSpPr>
            <a:spLocks noGrp="1"/>
          </p:cNvSpPr>
          <p:nvPr>
            <p:ph idx="1"/>
          </p:nvPr>
        </p:nvSpPr>
        <p:spPr/>
        <p:txBody>
          <a:bodyPr>
            <a:normAutofit/>
          </a:bodyPr>
          <a:lstStyle/>
          <a:p>
            <a:pPr>
              <a:lnSpc>
                <a:spcPct val="150000"/>
              </a:lnSpc>
            </a:pPr>
            <a:r>
              <a:rPr lang="en-US" sz="2400" b="1" dirty="0">
                <a:solidFill>
                  <a:schemeClr val="accent1">
                    <a:lumMod val="75000"/>
                  </a:schemeClr>
                </a:solidFill>
              </a:rPr>
              <a:t>Confirming an asthma diagnosis in patients taking controller treatment: </a:t>
            </a:r>
          </a:p>
          <a:p>
            <a:pPr>
              <a:lnSpc>
                <a:spcPct val="150000"/>
              </a:lnSpc>
            </a:pPr>
            <a:r>
              <a:rPr lang="en-US" sz="2400" dirty="0"/>
              <a:t>For many patients (25–35%) with a diagnosis of asthma in primary care, the </a:t>
            </a:r>
          </a:p>
          <a:p>
            <a:pPr>
              <a:lnSpc>
                <a:spcPct val="150000"/>
              </a:lnSpc>
            </a:pPr>
            <a:r>
              <a:rPr lang="en-US" sz="2400" dirty="0"/>
              <a:t>diagnosis </a:t>
            </a:r>
            <a:r>
              <a:rPr lang="en-US" sz="2400" dirty="0">
                <a:solidFill>
                  <a:srgbClr val="FF0000"/>
                </a:solidFill>
              </a:rPr>
              <a:t>cannot</a:t>
            </a:r>
            <a:r>
              <a:rPr lang="en-US" sz="2400" dirty="0"/>
              <a:t> be confirmed. If the basis of the diagnosis has not already </a:t>
            </a:r>
          </a:p>
          <a:p>
            <a:pPr>
              <a:lnSpc>
                <a:spcPct val="150000"/>
              </a:lnSpc>
            </a:pPr>
            <a:r>
              <a:rPr lang="en-US" sz="2400" dirty="0"/>
              <a:t>been documented, confirmation with objective testing should be sought.</a:t>
            </a:r>
          </a:p>
        </p:txBody>
      </p:sp>
    </p:spTree>
    <p:extLst>
      <p:ext uri="{BB962C8B-B14F-4D97-AF65-F5344CB8AC3E}">
        <p14:creationId xmlns:p14="http://schemas.microsoft.com/office/powerpoint/2010/main" val="1569950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ASTHMA IN SPECIAL POPULATIONS:</a:t>
            </a:r>
          </a:p>
        </p:txBody>
      </p:sp>
      <p:sp>
        <p:nvSpPr>
          <p:cNvPr id="3" name="Content Placeholder 2"/>
          <p:cNvSpPr>
            <a:spLocks noGrp="1"/>
          </p:cNvSpPr>
          <p:nvPr>
            <p:ph idx="1"/>
          </p:nvPr>
        </p:nvSpPr>
        <p:spPr/>
        <p:txBody>
          <a:bodyPr>
            <a:normAutofit/>
          </a:bodyPr>
          <a:lstStyle/>
          <a:p>
            <a:pPr>
              <a:lnSpc>
                <a:spcPct val="150000"/>
              </a:lnSpc>
              <a:buFont typeface="Arial" panose="020B0604020202020204" pitchFamily="34" charset="0"/>
              <a:buChar char="•"/>
            </a:pPr>
            <a:r>
              <a:rPr lang="en-US" sz="2400" dirty="0"/>
              <a:t>For example, if lung function is normal, repeat reversibility testing after withholding medications for more than 12 hours. If the patient has frequent symptoms, consider a trial of step-up in controller treatment and repeat lung function testing after 3 months.</a:t>
            </a:r>
          </a:p>
        </p:txBody>
      </p:sp>
    </p:spTree>
    <p:extLst>
      <p:ext uri="{BB962C8B-B14F-4D97-AF65-F5344CB8AC3E}">
        <p14:creationId xmlns:p14="http://schemas.microsoft.com/office/powerpoint/2010/main" val="2025653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A PATIENT WITH ASTHMA:</a:t>
            </a:r>
          </a:p>
        </p:txBody>
      </p:sp>
      <p:sp>
        <p:nvSpPr>
          <p:cNvPr id="3" name="Content Placeholder 2"/>
          <p:cNvSpPr>
            <a:spLocks noGrp="1"/>
          </p:cNvSpPr>
          <p:nvPr>
            <p:ph idx="1"/>
          </p:nvPr>
        </p:nvSpPr>
        <p:spPr/>
        <p:txBody>
          <a:bodyPr>
            <a:normAutofit/>
          </a:bodyPr>
          <a:lstStyle/>
          <a:p>
            <a:pPr>
              <a:lnSpc>
                <a:spcPct val="100000"/>
              </a:lnSpc>
              <a:buFont typeface="Arial" panose="020B0604020202020204" pitchFamily="34" charset="0"/>
              <a:buChar char="•"/>
            </a:pPr>
            <a:r>
              <a:rPr lang="en-US" sz="2400" dirty="0"/>
              <a:t>Schedule a routine review at least </a:t>
            </a:r>
            <a:r>
              <a:rPr lang="en-US" sz="2400" dirty="0">
                <a:solidFill>
                  <a:srgbClr val="FF0000"/>
                </a:solidFill>
              </a:rPr>
              <a:t>once a year</a:t>
            </a:r>
            <a:r>
              <a:rPr lang="en-US" sz="2400" dirty="0"/>
              <a:t>.</a:t>
            </a:r>
          </a:p>
          <a:p>
            <a:pPr marL="0" indent="0">
              <a:lnSpc>
                <a:spcPct val="100000"/>
              </a:lnSpc>
              <a:buNone/>
            </a:pPr>
            <a:endParaRPr lang="en-US" sz="2400" dirty="0"/>
          </a:p>
          <a:p>
            <a:pPr marL="0" indent="0">
              <a:lnSpc>
                <a:spcPct val="100000"/>
              </a:lnSpc>
              <a:buNone/>
            </a:pPr>
            <a:r>
              <a:rPr lang="en-US" sz="2400" b="1" dirty="0">
                <a:solidFill>
                  <a:schemeClr val="accent1">
                    <a:lumMod val="75000"/>
                  </a:schemeClr>
                </a:solidFill>
              </a:rPr>
              <a:t>1. Asthma control – assess both symptom control and risk factors:</a:t>
            </a:r>
          </a:p>
          <a:p>
            <a:pPr>
              <a:lnSpc>
                <a:spcPct val="100000"/>
              </a:lnSpc>
            </a:pPr>
            <a:r>
              <a:rPr lang="en-US" sz="2400" dirty="0"/>
              <a:t>•  Assess </a:t>
            </a:r>
            <a:r>
              <a:rPr lang="en-US" sz="2400" dirty="0">
                <a:solidFill>
                  <a:srgbClr val="FF0000"/>
                </a:solidFill>
              </a:rPr>
              <a:t>symptom control </a:t>
            </a:r>
            <a:r>
              <a:rPr lang="en-US" sz="2400" dirty="0"/>
              <a:t>over the last 4 weeks</a:t>
            </a:r>
          </a:p>
          <a:p>
            <a:pPr>
              <a:lnSpc>
                <a:spcPct val="100000"/>
              </a:lnSpc>
            </a:pPr>
            <a:r>
              <a:rPr lang="en-US" sz="2400" dirty="0"/>
              <a:t>•  Identify any other </a:t>
            </a:r>
            <a:r>
              <a:rPr lang="en-US" sz="2400" dirty="0">
                <a:solidFill>
                  <a:srgbClr val="FF0000"/>
                </a:solidFill>
              </a:rPr>
              <a:t>risk factors </a:t>
            </a:r>
            <a:r>
              <a:rPr lang="en-US" sz="2400" dirty="0"/>
              <a:t>for poor outcomes</a:t>
            </a:r>
          </a:p>
          <a:p>
            <a:pPr>
              <a:lnSpc>
                <a:spcPct val="100000"/>
              </a:lnSpc>
            </a:pPr>
            <a:r>
              <a:rPr lang="en-US" sz="2400" dirty="0"/>
              <a:t>•  Measure lung function before starting treatment, 3–6 months later, and </a:t>
            </a:r>
          </a:p>
          <a:p>
            <a:pPr>
              <a:lnSpc>
                <a:spcPct val="100000"/>
              </a:lnSpc>
            </a:pPr>
            <a:r>
              <a:rPr lang="en-US" sz="2400" dirty="0"/>
              <a:t>then periodically, e.g. at least yearly in most patients. </a:t>
            </a:r>
          </a:p>
        </p:txBody>
      </p:sp>
    </p:spTree>
    <p:extLst>
      <p:ext uri="{BB962C8B-B14F-4D97-AF65-F5344CB8AC3E}">
        <p14:creationId xmlns:p14="http://schemas.microsoft.com/office/powerpoint/2010/main" val="3539205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821" y="947057"/>
            <a:ext cx="10131377" cy="757588"/>
          </a:xfrm>
        </p:spPr>
        <p:txBody>
          <a:bodyPr>
            <a:normAutofit/>
          </a:bodyPr>
          <a:lstStyle/>
          <a:p>
            <a:r>
              <a:rPr lang="en-US" sz="2800" dirty="0"/>
              <a:t>HOW TO ASSESS ASTHMA CONTROL:</a:t>
            </a:r>
            <a:endParaRPr lang="en-AU" sz="2800" dirty="0"/>
          </a:p>
        </p:txBody>
      </p:sp>
      <p:graphicFrame>
        <p:nvGraphicFramePr>
          <p:cNvPr id="3" name="Table 2"/>
          <p:cNvGraphicFramePr>
            <a:graphicFrameLocks noGrp="1"/>
          </p:cNvGraphicFramePr>
          <p:nvPr>
            <p:extLst>
              <p:ext uri="{D42A27DB-BD31-4B8C-83A1-F6EECF244321}">
                <p14:modId xmlns:p14="http://schemas.microsoft.com/office/powerpoint/2010/main" val="1274203974"/>
              </p:ext>
            </p:extLst>
          </p:nvPr>
        </p:nvGraphicFramePr>
        <p:xfrm>
          <a:off x="1785253" y="2013889"/>
          <a:ext cx="8665034" cy="2958582"/>
        </p:xfrm>
        <a:graphic>
          <a:graphicData uri="http://schemas.openxmlformats.org/drawingml/2006/table">
            <a:tbl>
              <a:tblPr firstRow="1" bandRow="1">
                <a:tableStyleId>{7E9639D4-E3E2-4D34-9284-5A2195B3D0D7}</a:tableStyleId>
              </a:tblPr>
              <a:tblGrid>
                <a:gridCol w="4775204">
                  <a:extLst>
                    <a:ext uri="{9D8B030D-6E8A-4147-A177-3AD203B41FA5}">
                      <a16:colId xmlns:a16="http://schemas.microsoft.com/office/drawing/2014/main" val="20000"/>
                    </a:ext>
                  </a:extLst>
                </a:gridCol>
                <a:gridCol w="1205971">
                  <a:extLst>
                    <a:ext uri="{9D8B030D-6E8A-4147-A177-3AD203B41FA5}">
                      <a16:colId xmlns:a16="http://schemas.microsoft.com/office/drawing/2014/main" val="20001"/>
                    </a:ext>
                  </a:extLst>
                </a:gridCol>
                <a:gridCol w="1226907">
                  <a:extLst>
                    <a:ext uri="{9D8B030D-6E8A-4147-A177-3AD203B41FA5}">
                      <a16:colId xmlns:a16="http://schemas.microsoft.com/office/drawing/2014/main" val="20002"/>
                    </a:ext>
                  </a:extLst>
                </a:gridCol>
                <a:gridCol w="1456952">
                  <a:extLst>
                    <a:ext uri="{9D8B030D-6E8A-4147-A177-3AD203B41FA5}">
                      <a16:colId xmlns:a16="http://schemas.microsoft.com/office/drawing/2014/main" val="20003"/>
                    </a:ext>
                  </a:extLst>
                </a:gridCol>
              </a:tblGrid>
              <a:tr h="422337">
                <a:tc gridSpan="2">
                  <a:txBody>
                    <a:bodyPr/>
                    <a:lstStyle/>
                    <a:p>
                      <a:pPr algn="l">
                        <a:tabLst/>
                      </a:pPr>
                      <a:r>
                        <a:rPr lang="en-AU" sz="2000" dirty="0">
                          <a:solidFill>
                            <a:srgbClr val="134679"/>
                          </a:solidFill>
                          <a:latin typeface="Arial" panose="020B0604020202020204" pitchFamily="34" charset="0"/>
                          <a:cs typeface="Arial" panose="020B0604020202020204" pitchFamily="34" charset="0"/>
                        </a:rPr>
                        <a:t>A. Symptom</a:t>
                      </a:r>
                      <a:r>
                        <a:rPr lang="en-AU" sz="2000" baseline="0" dirty="0">
                          <a:solidFill>
                            <a:srgbClr val="134679"/>
                          </a:solidFill>
                          <a:latin typeface="Arial" panose="020B0604020202020204" pitchFamily="34" charset="0"/>
                          <a:cs typeface="Arial" panose="020B0604020202020204" pitchFamily="34" charset="0"/>
                        </a:rPr>
                        <a:t> control</a:t>
                      </a:r>
                      <a:endParaRPr lang="en-AU" sz="1800" dirty="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c gridSpan="2">
                  <a:txBody>
                    <a:bodyPr/>
                    <a:lstStyle/>
                    <a:p>
                      <a:pPr marL="0" indent="0" algn="l"/>
                      <a:endParaRPr lang="en-AU" sz="1800" dirty="0">
                        <a:solidFill>
                          <a:srgbClr val="134679"/>
                        </a:solidFill>
                        <a:latin typeface="Arial" panose="020B0604020202020204" pitchFamily="34" charset="0"/>
                        <a:cs typeface="Arial" panose="020B0604020202020204" pitchFamily="34" charset="0"/>
                      </a:endParaRPr>
                    </a:p>
                  </a:txBody>
                  <a:tcPr>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extLst>
                  <a:ext uri="{0D108BD9-81ED-4DB2-BD59-A6C34878D82A}">
                    <a16:rowId xmlns:a16="http://schemas.microsoft.com/office/drawing/2014/main" val="10000"/>
                  </a:ext>
                </a:extLst>
              </a:tr>
              <a:tr h="0">
                <a:tc>
                  <a:txBody>
                    <a:bodyPr/>
                    <a:lstStyle/>
                    <a:p>
                      <a:pPr marL="36195">
                        <a:spcAft>
                          <a:spcPts val="0"/>
                        </a:spcAft>
                      </a:pPr>
                      <a:r>
                        <a:rPr lang="en-AU" sz="1600" b="1" dirty="0">
                          <a:solidFill>
                            <a:srgbClr val="134679"/>
                          </a:solidFill>
                          <a:effectLst/>
                          <a:latin typeface="Arial" panose="020B0604020202020204" pitchFamily="34" charset="0"/>
                          <a:ea typeface="Times New Roman"/>
                          <a:cs typeface="Arial" panose="020B0604020202020204" pitchFamily="34" charset="0"/>
                        </a:rPr>
                        <a:t>In the past 4 weeks, has the patient had:</a:t>
                      </a:r>
                    </a:p>
                  </a:txBody>
                  <a:tcPr marL="36000" marR="36000" marT="36000" marB="18000" anchor="ctr">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36195" algn="ctr">
                        <a:spcAft>
                          <a:spcPts val="0"/>
                        </a:spcAft>
                      </a:pPr>
                      <a:r>
                        <a:rPr lang="en-AU" sz="1600" b="1" dirty="0">
                          <a:solidFill>
                            <a:srgbClr val="134679"/>
                          </a:solidFill>
                          <a:effectLst/>
                          <a:latin typeface="Arial" panose="020B0604020202020204" pitchFamily="34" charset="0"/>
                          <a:ea typeface="Times New Roman"/>
                          <a:cs typeface="Arial" panose="020B0604020202020204" pitchFamily="34" charset="0"/>
                        </a:rPr>
                        <a:t>Well-controlled</a:t>
                      </a: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a:solidFill>
                            <a:srgbClr val="134679"/>
                          </a:solidFill>
                          <a:latin typeface="Arial" panose="020B0604020202020204" pitchFamily="34" charset="0"/>
                          <a:cs typeface="Arial" panose="020B0604020202020204" pitchFamily="34" charset="0"/>
                        </a:rPr>
                        <a:t>Partly controlled</a:t>
                      </a: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a:solidFill>
                            <a:srgbClr val="134679"/>
                          </a:solidFill>
                          <a:latin typeface="Arial" panose="020B0604020202020204" pitchFamily="34" charset="0"/>
                          <a:cs typeface="Arial" panose="020B0604020202020204" pitchFamily="34" charset="0"/>
                        </a:rPr>
                        <a:t>Uncontrolled</a:t>
                      </a:r>
                    </a:p>
                  </a:txBody>
                  <a:tcPr marL="0" marR="36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25357">
                <a:tc>
                  <a:txBody>
                    <a:bodyPr/>
                    <a:lstStyle/>
                    <a:p>
                      <a:pPr marL="174625" indent="-139700">
                        <a:spcAft>
                          <a:spcPts val="0"/>
                        </a:spcAft>
                        <a:buFont typeface="Arial" panose="020B0604020202020204" pitchFamily="34" charset="0"/>
                        <a:buChar char="•"/>
                        <a:tabLst>
                          <a:tab pos="4843463" algn="r"/>
                        </a:tabLst>
                      </a:pPr>
                      <a:r>
                        <a:rPr lang="en-AU" sz="1600" dirty="0">
                          <a:solidFill>
                            <a:srgbClr val="134679"/>
                          </a:solidFill>
                          <a:effectLst/>
                          <a:latin typeface="Arial" panose="020B0604020202020204" pitchFamily="34" charset="0"/>
                          <a:ea typeface="Times New Roman"/>
                          <a:cs typeface="Arial" panose="020B0604020202020204" pitchFamily="34" charset="0"/>
                        </a:rPr>
                        <a:t>Daytime asthma symptoms more</a:t>
                      </a:r>
                      <a:br>
                        <a:rPr lang="en-AU" sz="1600" baseline="0" dirty="0">
                          <a:solidFill>
                            <a:srgbClr val="134679"/>
                          </a:solidFill>
                          <a:effectLst/>
                          <a:latin typeface="Arial" panose="020B0604020202020204" pitchFamily="34" charset="0"/>
                          <a:ea typeface="Times New Roman"/>
                          <a:cs typeface="Arial" panose="020B0604020202020204" pitchFamily="34" charset="0"/>
                        </a:rPr>
                      </a:br>
                      <a:r>
                        <a:rPr lang="en-AU" sz="1600" baseline="0" dirty="0">
                          <a:solidFill>
                            <a:srgbClr val="134679"/>
                          </a:solidFill>
                          <a:effectLst/>
                          <a:latin typeface="Arial" panose="020B0604020202020204" pitchFamily="34" charset="0"/>
                          <a:ea typeface="Times New Roman"/>
                          <a:cs typeface="Arial" panose="020B0604020202020204" pitchFamily="34" charset="0"/>
                        </a:rPr>
                        <a:t> than twice a week?	   Yes</a:t>
                      </a:r>
                      <a:r>
                        <a:rPr lang="en-AU" sz="1800" b="1" baseline="0" dirty="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marL="36195" algn="ctr">
                        <a:spcAft>
                          <a:spcPts val="0"/>
                        </a:spcAft>
                      </a:pPr>
                      <a:r>
                        <a:rPr lang="en-AU" sz="1600" dirty="0">
                          <a:solidFill>
                            <a:srgbClr val="134679"/>
                          </a:solidFill>
                          <a:effectLst/>
                          <a:latin typeface="Arial" panose="020B0604020202020204" pitchFamily="34" charset="0"/>
                          <a:ea typeface="Times New Roman"/>
                          <a:cs typeface="Arial" panose="020B0604020202020204" pitchFamily="34" charset="0"/>
                        </a:rPr>
                        <a:t>None</a:t>
                      </a:r>
                      <a:r>
                        <a:rPr lang="en-AU" sz="1600" baseline="0" dirty="0">
                          <a:solidFill>
                            <a:srgbClr val="134679"/>
                          </a:solidFill>
                          <a:effectLst/>
                          <a:latin typeface="Arial" panose="020B0604020202020204" pitchFamily="34" charset="0"/>
                          <a:ea typeface="Times New Roman"/>
                          <a:cs typeface="Arial" panose="020B0604020202020204" pitchFamily="34" charset="0"/>
                        </a:rPr>
                        <a:t> of these</a:t>
                      </a: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a:solidFill>
                            <a:srgbClr val="134679"/>
                          </a:solidFill>
                          <a:latin typeface="Arial" panose="020B0604020202020204" pitchFamily="34" charset="0"/>
                          <a:cs typeface="Arial" panose="020B0604020202020204" pitchFamily="34" charset="0"/>
                        </a:rPr>
                        <a:t>1-2</a:t>
                      </a:r>
                      <a:r>
                        <a:rPr lang="en-AU" sz="1600" baseline="0" dirty="0">
                          <a:solidFill>
                            <a:srgbClr val="134679"/>
                          </a:solidFill>
                          <a:latin typeface="Arial" panose="020B0604020202020204" pitchFamily="34" charset="0"/>
                          <a:cs typeface="Arial" panose="020B0604020202020204" pitchFamily="34" charset="0"/>
                        </a:rPr>
                        <a:t> of </a:t>
                      </a:r>
                      <a:br>
                        <a:rPr lang="en-AU" sz="1600" baseline="0" dirty="0">
                          <a:solidFill>
                            <a:srgbClr val="134679"/>
                          </a:solidFill>
                          <a:latin typeface="Arial" panose="020B0604020202020204" pitchFamily="34" charset="0"/>
                          <a:cs typeface="Arial" panose="020B0604020202020204" pitchFamily="34" charset="0"/>
                        </a:rPr>
                      </a:br>
                      <a:r>
                        <a:rPr lang="en-AU" sz="1600" baseline="0" dirty="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a:solidFill>
                            <a:srgbClr val="134679"/>
                          </a:solidFill>
                          <a:latin typeface="Arial" panose="020B0604020202020204" pitchFamily="34" charset="0"/>
                          <a:cs typeface="Arial" panose="020B0604020202020204" pitchFamily="34" charset="0"/>
                        </a:rPr>
                        <a:t>3-4</a:t>
                      </a:r>
                      <a:r>
                        <a:rPr lang="en-AU" sz="1600" baseline="0" dirty="0">
                          <a:solidFill>
                            <a:srgbClr val="134679"/>
                          </a:solidFill>
                          <a:latin typeface="Arial" panose="020B0604020202020204" pitchFamily="34" charset="0"/>
                          <a:cs typeface="Arial" panose="020B0604020202020204" pitchFamily="34" charset="0"/>
                        </a:rPr>
                        <a:t> of </a:t>
                      </a:r>
                      <a:br>
                        <a:rPr lang="en-AU" sz="1600" baseline="0" dirty="0">
                          <a:solidFill>
                            <a:srgbClr val="134679"/>
                          </a:solidFill>
                          <a:latin typeface="Arial" panose="020B0604020202020204" pitchFamily="34" charset="0"/>
                          <a:cs typeface="Arial" panose="020B0604020202020204" pitchFamily="34" charset="0"/>
                        </a:rPr>
                      </a:br>
                      <a:r>
                        <a:rPr lang="en-AU" sz="1600" baseline="0" dirty="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marL="174625" marR="0"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843463" algn="r"/>
                        </a:tabLst>
                        <a:defRPr/>
                      </a:pPr>
                      <a:r>
                        <a:rPr lang="en-AU" sz="1600" dirty="0">
                          <a:solidFill>
                            <a:srgbClr val="134679"/>
                          </a:solidFill>
                          <a:effectLst/>
                          <a:latin typeface="Arial" panose="020B0604020202020204" pitchFamily="34" charset="0"/>
                          <a:ea typeface="Times New Roman"/>
                          <a:cs typeface="Arial" panose="020B0604020202020204" pitchFamily="34" charset="0"/>
                        </a:rPr>
                        <a:t>Any night waking due</a:t>
                      </a:r>
                      <a:r>
                        <a:rPr lang="en-AU" sz="1600" baseline="0" dirty="0">
                          <a:solidFill>
                            <a:srgbClr val="134679"/>
                          </a:solidFill>
                          <a:effectLst/>
                          <a:latin typeface="Arial" panose="020B0604020202020204" pitchFamily="34" charset="0"/>
                          <a:ea typeface="Times New Roman"/>
                          <a:cs typeface="Arial" panose="020B0604020202020204" pitchFamily="34" charset="0"/>
                        </a:rPr>
                        <a:t> to asthma? 	Yes</a:t>
                      </a:r>
                      <a:r>
                        <a:rPr kumimoji="0" lang="en-AU" sz="1800" b="1" i="0" u="none" strike="noStrike" kern="1200" cap="none" spc="0" normalizeH="0" baseline="0" noProof="0" dirty="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r>
                        <a:rPr lang="en-AU" sz="1600" baseline="0" dirty="0">
                          <a:solidFill>
                            <a:srgbClr val="134679"/>
                          </a:solidFill>
                          <a:effectLst/>
                          <a:latin typeface="Arial" panose="020B0604020202020204" pitchFamily="34" charset="0"/>
                          <a:ea typeface="Times New Roman"/>
                          <a:cs typeface="Arial" panose="020B0604020202020204" pitchFamily="34" charset="0"/>
                        </a:rPr>
                        <a:t> No</a:t>
                      </a:r>
                      <a:r>
                        <a:rPr kumimoji="0" lang="en-AU" sz="1800" b="1" i="0" u="none" strike="noStrike" kern="1200" cap="none" spc="0" normalizeH="0" baseline="0" noProof="0" dirty="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0">
                <a:tc>
                  <a:txBody>
                    <a:bodyPr/>
                    <a:lstStyle/>
                    <a:p>
                      <a:pPr marL="174625" indent="-139700">
                        <a:spcAft>
                          <a:spcPts val="0"/>
                        </a:spcAft>
                        <a:buFont typeface="Arial" panose="020B0604020202020204" pitchFamily="34" charset="0"/>
                        <a:buChar char="•"/>
                        <a:tabLst>
                          <a:tab pos="4843463" algn="r"/>
                        </a:tabLst>
                      </a:pPr>
                      <a:r>
                        <a:rPr lang="en-AU" sz="1600" dirty="0">
                          <a:solidFill>
                            <a:srgbClr val="134679"/>
                          </a:solidFill>
                          <a:effectLst/>
                          <a:latin typeface="Arial" panose="020B0604020202020204" pitchFamily="34" charset="0"/>
                          <a:ea typeface="Times New Roman"/>
                          <a:cs typeface="Arial" panose="020B0604020202020204" pitchFamily="34" charset="0"/>
                        </a:rPr>
                        <a:t>Reliever needed for symptoms* </a:t>
                      </a:r>
                      <a:r>
                        <a:rPr lang="en-AU" sz="1600" baseline="0" dirty="0">
                          <a:solidFill>
                            <a:srgbClr val="134679"/>
                          </a:solidFill>
                          <a:effectLst/>
                          <a:latin typeface="Arial" panose="020B0604020202020204" pitchFamily="34" charset="0"/>
                          <a:ea typeface="Times New Roman"/>
                          <a:cs typeface="Arial" panose="020B0604020202020204" pitchFamily="34" charset="0"/>
                        </a:rPr>
                        <a:t> </a:t>
                      </a:r>
                      <a:br>
                        <a:rPr lang="en-AU" sz="1600" baseline="0" dirty="0">
                          <a:solidFill>
                            <a:srgbClr val="134679"/>
                          </a:solidFill>
                          <a:effectLst/>
                          <a:latin typeface="Arial" panose="020B0604020202020204" pitchFamily="34" charset="0"/>
                          <a:ea typeface="Times New Roman"/>
                          <a:cs typeface="Arial" panose="020B0604020202020204" pitchFamily="34" charset="0"/>
                        </a:rPr>
                      </a:br>
                      <a:r>
                        <a:rPr lang="en-AU" sz="1600" baseline="0" dirty="0">
                          <a:solidFill>
                            <a:srgbClr val="134679"/>
                          </a:solidFill>
                          <a:effectLst/>
                          <a:latin typeface="Arial" panose="020B0604020202020204" pitchFamily="34" charset="0"/>
                          <a:ea typeface="Times New Roman"/>
                          <a:cs typeface="Arial" panose="020B0604020202020204" pitchFamily="34" charset="0"/>
                        </a:rPr>
                        <a:t>more than twice a week? 	Yes</a:t>
                      </a:r>
                      <a:r>
                        <a:rPr lang="en-AU" sz="1800" b="1" baseline="0" dirty="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504000">
                <a:tc>
                  <a:txBody>
                    <a:bodyPr/>
                    <a:lstStyle/>
                    <a:p>
                      <a:pPr marL="174625" indent="-139700">
                        <a:spcAft>
                          <a:spcPts val="0"/>
                        </a:spcAft>
                        <a:buFont typeface="Arial" panose="020B0604020202020204" pitchFamily="34" charset="0"/>
                        <a:buChar char="•"/>
                        <a:tabLst>
                          <a:tab pos="4843463" algn="r"/>
                        </a:tabLst>
                      </a:pPr>
                      <a:r>
                        <a:rPr lang="en-AU" sz="1600" dirty="0">
                          <a:solidFill>
                            <a:srgbClr val="134679"/>
                          </a:solidFill>
                          <a:effectLst/>
                          <a:latin typeface="Arial" panose="020B0604020202020204" pitchFamily="34" charset="0"/>
                          <a:ea typeface="Times New Roman"/>
                          <a:cs typeface="Arial" panose="020B0604020202020204" pitchFamily="34" charset="0"/>
                        </a:rPr>
                        <a:t>Any activity limitation due to asthma? </a:t>
                      </a:r>
                      <a:r>
                        <a:rPr lang="en-AU" sz="1600" baseline="0" dirty="0">
                          <a:solidFill>
                            <a:srgbClr val="134679"/>
                          </a:solidFill>
                          <a:effectLst/>
                          <a:latin typeface="Arial" panose="020B0604020202020204" pitchFamily="34" charset="0"/>
                          <a:ea typeface="Times New Roman"/>
                          <a:cs typeface="Arial" panose="020B0604020202020204" pitchFamily="34" charset="0"/>
                        </a:rPr>
                        <a:t>	Yes</a:t>
                      </a:r>
                      <a:r>
                        <a:rPr lang="en-AU" sz="1800" b="1" baseline="0" dirty="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4" name="Right Brace 3"/>
          <p:cNvSpPr/>
          <p:nvPr/>
        </p:nvSpPr>
        <p:spPr>
          <a:xfrm>
            <a:off x="6638293" y="3133720"/>
            <a:ext cx="108000" cy="1656000"/>
          </a:xfrm>
          <a:prstGeom prst="rightBrace">
            <a:avLst/>
          </a:prstGeom>
          <a:ln w="28575">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prstClr val="black"/>
              </a:solidFill>
            </a:endParaRPr>
          </a:p>
        </p:txBody>
      </p:sp>
      <p:sp>
        <p:nvSpPr>
          <p:cNvPr id="8" name="TextBox 7"/>
          <p:cNvSpPr txBox="1"/>
          <p:nvPr/>
        </p:nvSpPr>
        <p:spPr>
          <a:xfrm>
            <a:off x="1683654" y="6635664"/>
            <a:ext cx="2844800" cy="276999"/>
          </a:xfrm>
          <a:prstGeom prst="rect">
            <a:avLst/>
          </a:prstGeom>
          <a:noFill/>
        </p:spPr>
        <p:txBody>
          <a:bodyPr wrap="square" rtlCol="0">
            <a:spAutoFit/>
          </a:bodyPr>
          <a:lstStyle/>
          <a:p>
            <a:r>
              <a:rPr lang="en-AU" sz="1200" i="1">
                <a:solidFill>
                  <a:prstClr val="white"/>
                </a:solidFill>
              </a:rPr>
              <a:t>GINA 2017, </a:t>
            </a:r>
            <a:r>
              <a:rPr lang="en-AU" sz="1200" i="1" dirty="0">
                <a:solidFill>
                  <a:prstClr val="white"/>
                </a:solidFill>
              </a:rPr>
              <a:t>Box 2-2A</a:t>
            </a:r>
          </a:p>
        </p:txBody>
      </p:sp>
      <p:sp>
        <p:nvSpPr>
          <p:cNvPr id="6" name="TextBox 5"/>
          <p:cNvSpPr txBox="1"/>
          <p:nvPr/>
        </p:nvSpPr>
        <p:spPr>
          <a:xfrm>
            <a:off x="6638293" y="2026967"/>
            <a:ext cx="3992562" cy="369332"/>
          </a:xfrm>
          <a:prstGeom prst="rect">
            <a:avLst/>
          </a:prstGeom>
          <a:noFill/>
        </p:spPr>
        <p:txBody>
          <a:bodyPr wrap="square" rtlCol="0">
            <a:spAutoFit/>
          </a:bodyPr>
          <a:lstStyle/>
          <a:p>
            <a:r>
              <a:rPr lang="en-AU" b="1" dirty="0">
                <a:solidFill>
                  <a:srgbClr val="134679"/>
                </a:solidFill>
                <a:cs typeface="Arial" panose="020B0604020202020204" pitchFamily="34" charset="0"/>
              </a:rPr>
              <a:t>Level of asthma symptom control</a:t>
            </a:r>
            <a:endParaRPr lang="en-AU" dirty="0">
              <a:solidFill>
                <a:prstClr val="black"/>
              </a:solidFill>
            </a:endParaRPr>
          </a:p>
        </p:txBody>
      </p:sp>
      <p:sp>
        <p:nvSpPr>
          <p:cNvPr id="10" name="TextBox 9"/>
          <p:cNvSpPr txBox="1"/>
          <p:nvPr/>
        </p:nvSpPr>
        <p:spPr>
          <a:xfrm>
            <a:off x="1785253" y="5390174"/>
            <a:ext cx="8142514" cy="307777"/>
          </a:xfrm>
          <a:prstGeom prst="rect">
            <a:avLst/>
          </a:prstGeom>
          <a:noFill/>
        </p:spPr>
        <p:txBody>
          <a:bodyPr wrap="square" rtlCol="0">
            <a:spAutoFit/>
          </a:bodyPr>
          <a:lstStyle/>
          <a:p>
            <a:r>
              <a:rPr lang="en-AU" sz="1400" b="1" dirty="0">
                <a:solidFill>
                  <a:srgbClr val="134679"/>
                </a:solidFill>
                <a:cs typeface="Arial" panose="020B0604020202020204" pitchFamily="34" charset="0"/>
              </a:rPr>
              <a:t>*Excludes reliever taken before exercise, because many people take this routinely</a:t>
            </a:r>
          </a:p>
        </p:txBody>
      </p:sp>
    </p:spTree>
    <p:extLst>
      <p:ext uri="{BB962C8B-B14F-4D97-AF65-F5344CB8AC3E}">
        <p14:creationId xmlns:p14="http://schemas.microsoft.com/office/powerpoint/2010/main" val="1449453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13480" y="0"/>
            <a:ext cx="10317162" cy="6254750"/>
          </a:xfrm>
        </p:spPr>
      </p:pic>
    </p:spTree>
    <p:extLst>
      <p:ext uri="{BB962C8B-B14F-4D97-AF65-F5344CB8AC3E}">
        <p14:creationId xmlns:p14="http://schemas.microsoft.com/office/powerpoint/2010/main" val="1470272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286500"/>
          </a:xfrm>
          <a:prstGeom prst="rect">
            <a:avLst/>
          </a:prstGeom>
        </p:spPr>
      </p:pic>
    </p:spTree>
    <p:extLst>
      <p:ext uri="{BB962C8B-B14F-4D97-AF65-F5344CB8AC3E}">
        <p14:creationId xmlns:p14="http://schemas.microsoft.com/office/powerpoint/2010/main" val="524078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A PATIENT WITH ASTHMA:</a:t>
            </a:r>
          </a:p>
        </p:txBody>
      </p:sp>
      <p:sp>
        <p:nvSpPr>
          <p:cNvPr id="3" name="Content Placeholder 2"/>
          <p:cNvSpPr>
            <a:spLocks noGrp="1"/>
          </p:cNvSpPr>
          <p:nvPr>
            <p:ph idx="1"/>
          </p:nvPr>
        </p:nvSpPr>
        <p:spPr/>
        <p:txBody>
          <a:bodyPr>
            <a:normAutofit/>
          </a:bodyPr>
          <a:lstStyle/>
          <a:p>
            <a:pPr>
              <a:lnSpc>
                <a:spcPct val="100000"/>
              </a:lnSpc>
            </a:pPr>
            <a:r>
              <a:rPr lang="en-US" sz="2400" b="1" dirty="0">
                <a:solidFill>
                  <a:schemeClr val="accent1">
                    <a:lumMod val="75000"/>
                  </a:schemeClr>
                </a:solidFill>
              </a:rPr>
              <a:t>2. Treatment issues:</a:t>
            </a:r>
          </a:p>
          <a:p>
            <a:pPr>
              <a:lnSpc>
                <a:spcPct val="100000"/>
              </a:lnSpc>
            </a:pPr>
            <a:r>
              <a:rPr lang="en-US" sz="2400" dirty="0"/>
              <a:t>•  Record the patient’s treatment, and ask about side-effects </a:t>
            </a:r>
          </a:p>
          <a:p>
            <a:pPr>
              <a:lnSpc>
                <a:spcPct val="100000"/>
              </a:lnSpc>
            </a:pPr>
            <a:r>
              <a:rPr lang="en-US" sz="2400" dirty="0"/>
              <a:t>•  Watch the patient using their inhaler, to check their technique</a:t>
            </a:r>
          </a:p>
          <a:p>
            <a:pPr>
              <a:lnSpc>
                <a:spcPct val="100000"/>
              </a:lnSpc>
            </a:pPr>
            <a:r>
              <a:rPr lang="en-US" sz="2400" dirty="0"/>
              <a:t>•  Have an open empathic discussion about adherence</a:t>
            </a:r>
          </a:p>
          <a:p>
            <a:pPr>
              <a:lnSpc>
                <a:spcPct val="100000"/>
              </a:lnSpc>
            </a:pPr>
            <a:r>
              <a:rPr lang="en-US" sz="2400" dirty="0"/>
              <a:t>•  Check that the patient has a written asthma action plan</a:t>
            </a:r>
          </a:p>
          <a:p>
            <a:pPr>
              <a:lnSpc>
                <a:spcPct val="100000"/>
              </a:lnSpc>
            </a:pPr>
            <a:r>
              <a:rPr lang="en-US" sz="2400" dirty="0"/>
              <a:t>•  Ask the patient about their attitudes and goals for their asthma</a:t>
            </a:r>
          </a:p>
        </p:txBody>
      </p:sp>
    </p:spTree>
    <p:extLst>
      <p:ext uri="{BB962C8B-B14F-4D97-AF65-F5344CB8AC3E}">
        <p14:creationId xmlns:p14="http://schemas.microsoft.com/office/powerpoint/2010/main" val="3779948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a:t>
            </a:r>
          </a:p>
        </p:txBody>
      </p:sp>
      <p:sp>
        <p:nvSpPr>
          <p:cNvPr id="3" name="Content Placeholder 2"/>
          <p:cNvSpPr>
            <a:spLocks noGrp="1"/>
          </p:cNvSpPr>
          <p:nvPr>
            <p:ph idx="1"/>
          </p:nvPr>
        </p:nvSpPr>
        <p:spPr/>
        <p:txBody>
          <a:bodyPr>
            <a:normAutofit/>
          </a:bodyPr>
          <a:lstStyle/>
          <a:p>
            <a:pPr>
              <a:lnSpc>
                <a:spcPct val="150000"/>
              </a:lnSpc>
              <a:buFont typeface="Wingdings" charset="2"/>
              <a:buChar char="§"/>
            </a:pPr>
            <a:r>
              <a:rPr lang="en-US" sz="2400" dirty="0"/>
              <a:t> Asthma affects an estimated </a:t>
            </a:r>
            <a:r>
              <a:rPr lang="en-US" sz="2400" dirty="0">
                <a:solidFill>
                  <a:srgbClr val="FF0000"/>
                </a:solidFill>
              </a:rPr>
              <a:t>300 million </a:t>
            </a:r>
            <a:r>
              <a:rPr lang="en-US" sz="2400" dirty="0"/>
              <a:t>individuals worldwide. </a:t>
            </a:r>
          </a:p>
          <a:p>
            <a:pPr>
              <a:lnSpc>
                <a:spcPct val="150000"/>
              </a:lnSpc>
              <a:buFont typeface="Wingdings" charset="2"/>
              <a:buChar char="§"/>
            </a:pPr>
            <a:r>
              <a:rPr lang="en-US" sz="2400" dirty="0"/>
              <a:t>It is a serious global health problem affecting all age groups, with increasing prevalence in many developing countries, </a:t>
            </a:r>
            <a:r>
              <a:rPr lang="en-US" sz="2400" dirty="0">
                <a:solidFill>
                  <a:srgbClr val="00B050"/>
                </a:solidFill>
              </a:rPr>
              <a:t>rising treatment costs</a:t>
            </a:r>
            <a:r>
              <a:rPr lang="en-US" sz="2400" dirty="0"/>
              <a:t>, and </a:t>
            </a:r>
            <a:r>
              <a:rPr lang="en-US" sz="2400" dirty="0">
                <a:solidFill>
                  <a:srgbClr val="0070C0"/>
                </a:solidFill>
              </a:rPr>
              <a:t>a rising burden for patients and the community </a:t>
            </a:r>
            <a:r>
              <a:rPr lang="en-US" sz="2400" dirty="0"/>
              <a:t>through loss of productivity, disruption to the family and it still contributes to </a:t>
            </a:r>
            <a:r>
              <a:rPr lang="en-US" sz="2400" dirty="0">
                <a:solidFill>
                  <a:srgbClr val="FF0000"/>
                </a:solidFill>
              </a:rPr>
              <a:t>many deaths worldwide</a:t>
            </a:r>
            <a:r>
              <a:rPr lang="en-US" sz="2400" dirty="0"/>
              <a:t>.</a:t>
            </a:r>
          </a:p>
          <a:p>
            <a:pPr>
              <a:lnSpc>
                <a:spcPct val="150000"/>
              </a:lnSpc>
            </a:pPr>
            <a:endParaRPr lang="en-US" sz="2400" dirty="0"/>
          </a:p>
        </p:txBody>
      </p:sp>
      <p:pic>
        <p:nvPicPr>
          <p:cNvPr id="4"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8813" y="178229"/>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178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9472" y="522514"/>
            <a:ext cx="4882243" cy="1450975"/>
          </a:xfrm>
        </p:spPr>
        <p:txBody>
          <a:bodyPr/>
          <a:lstStyle/>
          <a:p>
            <a:r>
              <a:rPr lang="en-US" b="1" dirty="0"/>
              <a:t>Asthma Action Plan </a:t>
            </a:r>
            <a:r>
              <a:rPr lang="en-US" dirty="0"/>
              <a:t>(example)</a:t>
            </a: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5402940" y="79914"/>
            <a:ext cx="5406574" cy="6260656"/>
          </a:xfrm>
        </p:spPr>
      </p:pic>
    </p:spTree>
    <p:extLst>
      <p:ext uri="{BB962C8B-B14F-4D97-AF65-F5344CB8AC3E}">
        <p14:creationId xmlns:p14="http://schemas.microsoft.com/office/powerpoint/2010/main" val="938481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A PATIENT WITH ASTHMA:</a:t>
            </a:r>
          </a:p>
        </p:txBody>
      </p:sp>
      <p:sp>
        <p:nvSpPr>
          <p:cNvPr id="3" name="Content Placeholder 2"/>
          <p:cNvSpPr>
            <a:spLocks noGrp="1"/>
          </p:cNvSpPr>
          <p:nvPr>
            <p:ph idx="1"/>
          </p:nvPr>
        </p:nvSpPr>
        <p:spPr/>
        <p:txBody>
          <a:bodyPr>
            <a:normAutofit/>
          </a:bodyPr>
          <a:lstStyle/>
          <a:p>
            <a:pPr>
              <a:lnSpc>
                <a:spcPct val="100000"/>
              </a:lnSpc>
            </a:pPr>
            <a:r>
              <a:rPr lang="en-US" sz="2400" b="1" dirty="0">
                <a:solidFill>
                  <a:schemeClr val="accent1">
                    <a:lumMod val="75000"/>
                  </a:schemeClr>
                </a:solidFill>
              </a:rPr>
              <a:t>3. Are there any comorbidities?</a:t>
            </a:r>
          </a:p>
          <a:p>
            <a:pPr>
              <a:lnSpc>
                <a:spcPct val="100000"/>
              </a:lnSpc>
            </a:pPr>
            <a:r>
              <a:rPr lang="en-US" sz="2400" dirty="0"/>
              <a:t>•  These include rhinitis, rhinosinusitis, gastroesophageal reflux (GERD), </a:t>
            </a:r>
          </a:p>
          <a:p>
            <a:pPr>
              <a:lnSpc>
                <a:spcPct val="100000"/>
              </a:lnSpc>
            </a:pPr>
            <a:r>
              <a:rPr lang="en-US" sz="2400" dirty="0"/>
              <a:t>obesity, obstructive sleep apnea, depression and anxiety.</a:t>
            </a:r>
          </a:p>
          <a:p>
            <a:pPr>
              <a:lnSpc>
                <a:spcPct val="100000"/>
              </a:lnSpc>
            </a:pPr>
            <a:r>
              <a:rPr lang="en-US" sz="2400" dirty="0"/>
              <a:t>•  Comorbidities should be identified as they may contribute to respiratory </a:t>
            </a:r>
          </a:p>
          <a:p>
            <a:pPr>
              <a:lnSpc>
                <a:spcPct val="100000"/>
              </a:lnSpc>
            </a:pPr>
            <a:r>
              <a:rPr lang="en-US" sz="2400" dirty="0"/>
              <a:t>symptoms and poor quality of life.</a:t>
            </a:r>
          </a:p>
        </p:txBody>
      </p:sp>
    </p:spTree>
    <p:extLst>
      <p:ext uri="{BB962C8B-B14F-4D97-AF65-F5344CB8AC3E}">
        <p14:creationId xmlns:p14="http://schemas.microsoft.com/office/powerpoint/2010/main" val="2329542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role of lung function in monitoring asthma?</a:t>
            </a:r>
          </a:p>
        </p:txBody>
      </p:sp>
      <p:sp>
        <p:nvSpPr>
          <p:cNvPr id="3" name="Content Placeholder 2"/>
          <p:cNvSpPr>
            <a:spLocks noGrp="1"/>
          </p:cNvSpPr>
          <p:nvPr>
            <p:ph idx="1"/>
          </p:nvPr>
        </p:nvSpPr>
        <p:spPr/>
        <p:txBody>
          <a:bodyPr>
            <a:normAutofit/>
          </a:bodyPr>
          <a:lstStyle/>
          <a:p>
            <a:pPr>
              <a:lnSpc>
                <a:spcPct val="150000"/>
              </a:lnSpc>
              <a:buFont typeface="Arial" panose="020B0604020202020204" pitchFamily="34" charset="0"/>
              <a:buChar char="•"/>
            </a:pPr>
            <a:r>
              <a:rPr lang="en-US" sz="2400" dirty="0"/>
              <a:t>Lung function is most useful as an indicator of future risk. It should be recorded at diagnosis, 3–6 months after starting treatment, and periodically thereafter.</a:t>
            </a:r>
          </a:p>
          <a:p>
            <a:pPr>
              <a:lnSpc>
                <a:spcPct val="150000"/>
              </a:lnSpc>
              <a:buFont typeface="Arial" panose="020B0604020202020204" pitchFamily="34" charset="0"/>
              <a:buChar char="•"/>
            </a:pPr>
            <a:r>
              <a:rPr lang="en-US" sz="2400" dirty="0"/>
              <a:t> Most patients should have lung function measured at least every 1-2 years.</a:t>
            </a:r>
          </a:p>
        </p:txBody>
      </p:sp>
    </p:spTree>
    <p:extLst>
      <p:ext uri="{BB962C8B-B14F-4D97-AF65-F5344CB8AC3E}">
        <p14:creationId xmlns:p14="http://schemas.microsoft.com/office/powerpoint/2010/main" val="2122036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OF ASTHMA:</a:t>
            </a:r>
          </a:p>
        </p:txBody>
      </p:sp>
      <p:sp>
        <p:nvSpPr>
          <p:cNvPr id="3" name="Content Placeholder 2"/>
          <p:cNvSpPr>
            <a:spLocks noGrp="1"/>
          </p:cNvSpPr>
          <p:nvPr>
            <p:ph idx="1"/>
          </p:nvPr>
        </p:nvSpPr>
        <p:spPr>
          <a:xfrm>
            <a:off x="1024128" y="2084832"/>
            <a:ext cx="9922546" cy="4746171"/>
          </a:xfrm>
        </p:spPr>
        <p:txBody>
          <a:bodyPr>
            <a:noAutofit/>
          </a:bodyPr>
          <a:lstStyle/>
          <a:p>
            <a:pPr marL="0" indent="0">
              <a:lnSpc>
                <a:spcPct val="100000"/>
              </a:lnSpc>
              <a:buNone/>
            </a:pPr>
            <a:r>
              <a:rPr lang="en-US" sz="2400" b="1" dirty="0">
                <a:solidFill>
                  <a:schemeClr val="accent1">
                    <a:lumMod val="75000"/>
                  </a:schemeClr>
                </a:solidFill>
              </a:rPr>
              <a:t>Treating to control symptoms and minimize risk:</a:t>
            </a:r>
          </a:p>
          <a:p>
            <a:pPr>
              <a:lnSpc>
                <a:spcPct val="100000"/>
              </a:lnSpc>
            </a:pPr>
            <a:r>
              <a:rPr lang="en-US" sz="2400" dirty="0"/>
              <a:t>Treatment of asthma for symptom control and risk reduction includes:</a:t>
            </a:r>
          </a:p>
          <a:p>
            <a:pPr>
              <a:lnSpc>
                <a:spcPct val="100000"/>
              </a:lnSpc>
              <a:buFont typeface="Arial" panose="020B0604020202020204" pitchFamily="34" charset="0"/>
              <a:buChar char="•"/>
            </a:pPr>
            <a:r>
              <a:rPr lang="en-US" sz="2400" dirty="0">
                <a:solidFill>
                  <a:schemeClr val="accent4">
                    <a:lumMod val="75000"/>
                  </a:schemeClr>
                </a:solidFill>
              </a:rPr>
              <a:t>Medications</a:t>
            </a:r>
            <a:r>
              <a:rPr lang="en-US" sz="2400" dirty="0"/>
              <a:t>: Every patient with asthma should have a reliever medication, and most adults and adolescents with asthma should have a controller medication</a:t>
            </a:r>
          </a:p>
          <a:p>
            <a:pPr>
              <a:lnSpc>
                <a:spcPct val="100000"/>
              </a:lnSpc>
              <a:buFont typeface="Arial" panose="020B0604020202020204" pitchFamily="34" charset="0"/>
              <a:buChar char="•"/>
            </a:pPr>
            <a:r>
              <a:rPr lang="en-US" sz="2400" dirty="0">
                <a:solidFill>
                  <a:schemeClr val="tx1"/>
                </a:solidFill>
              </a:rPr>
              <a:t>Treating</a:t>
            </a:r>
            <a:r>
              <a:rPr lang="en-US" sz="2400" dirty="0">
                <a:solidFill>
                  <a:schemeClr val="accent4"/>
                </a:solidFill>
              </a:rPr>
              <a:t> </a:t>
            </a:r>
            <a:r>
              <a:rPr lang="en-US" sz="2400" dirty="0">
                <a:solidFill>
                  <a:schemeClr val="accent5"/>
                </a:solidFill>
              </a:rPr>
              <a:t>modifiable risk factors</a:t>
            </a:r>
          </a:p>
          <a:p>
            <a:pPr>
              <a:lnSpc>
                <a:spcPct val="100000"/>
              </a:lnSpc>
              <a:buFont typeface="Arial" panose="020B0604020202020204" pitchFamily="34" charset="0"/>
              <a:buChar char="•"/>
            </a:pPr>
            <a:r>
              <a:rPr lang="en-US" sz="2400" dirty="0">
                <a:solidFill>
                  <a:schemeClr val="accent4">
                    <a:lumMod val="75000"/>
                  </a:schemeClr>
                </a:solidFill>
              </a:rPr>
              <a:t>Non-pharmacological</a:t>
            </a:r>
            <a:r>
              <a:rPr lang="en-US" sz="2400" dirty="0"/>
              <a:t> therapies and strategies</a:t>
            </a:r>
          </a:p>
        </p:txBody>
      </p:sp>
    </p:spTree>
    <p:extLst>
      <p:ext uri="{BB962C8B-B14F-4D97-AF65-F5344CB8AC3E}">
        <p14:creationId xmlns:p14="http://schemas.microsoft.com/office/powerpoint/2010/main" val="773883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Stepwise approach to asthma treatment:</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34" t="23592" r="3025" b="18624"/>
          <a:stretch/>
        </p:blipFill>
        <p:spPr>
          <a:xfrm>
            <a:off x="1689463" y="2332260"/>
            <a:ext cx="8098974" cy="3624403"/>
          </a:xfrm>
        </p:spPr>
      </p:pic>
    </p:spTree>
    <p:extLst>
      <p:ext uri="{BB962C8B-B14F-4D97-AF65-F5344CB8AC3E}">
        <p14:creationId xmlns:p14="http://schemas.microsoft.com/office/powerpoint/2010/main" val="528274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932" y="346118"/>
            <a:ext cx="10175095" cy="1499616"/>
          </a:xfrm>
        </p:spPr>
        <p:txBody>
          <a:bodyPr>
            <a:normAutofit/>
          </a:bodyPr>
          <a:lstStyle/>
          <a:p>
            <a:r>
              <a:rPr lang="en-US" dirty="0"/>
              <a:t>STEPWISE APPROACH FOR ADJUSTING TREATMENT :</a:t>
            </a:r>
          </a:p>
        </p:txBody>
      </p:sp>
      <p:sp>
        <p:nvSpPr>
          <p:cNvPr id="3" name="Content Placeholder 2"/>
          <p:cNvSpPr>
            <a:spLocks noGrp="1"/>
          </p:cNvSpPr>
          <p:nvPr>
            <p:ph idx="1"/>
          </p:nvPr>
        </p:nvSpPr>
        <p:spPr/>
        <p:txBody>
          <a:bodyPr/>
          <a:lstStyle/>
          <a:p>
            <a:pPr>
              <a:lnSpc>
                <a:spcPct val="100000"/>
              </a:lnSpc>
            </a:pPr>
            <a:r>
              <a:rPr lang="en-US" b="1" dirty="0">
                <a:solidFill>
                  <a:schemeClr val="accent1">
                    <a:lumMod val="75000"/>
                  </a:schemeClr>
                </a:solidFill>
              </a:rPr>
              <a:t>STEP 1: </a:t>
            </a:r>
            <a:r>
              <a:rPr lang="en-US" dirty="0"/>
              <a:t>As-needed SABA with no controller </a:t>
            </a:r>
          </a:p>
          <a:p>
            <a:pPr>
              <a:lnSpc>
                <a:spcPct val="100000"/>
              </a:lnSpc>
            </a:pPr>
            <a:r>
              <a:rPr lang="en-US" b="1" dirty="0">
                <a:solidFill>
                  <a:schemeClr val="accent1">
                    <a:lumMod val="75000"/>
                  </a:schemeClr>
                </a:solidFill>
              </a:rPr>
              <a:t>STEP 2: </a:t>
            </a:r>
            <a:r>
              <a:rPr lang="en-US" dirty="0"/>
              <a:t>Regular low dose ICS plus as-needed SABA</a:t>
            </a:r>
          </a:p>
          <a:p>
            <a:pPr>
              <a:lnSpc>
                <a:spcPct val="100000"/>
              </a:lnSpc>
            </a:pPr>
            <a:r>
              <a:rPr lang="en-US" b="1" dirty="0">
                <a:solidFill>
                  <a:schemeClr val="accent1">
                    <a:lumMod val="75000"/>
                  </a:schemeClr>
                </a:solidFill>
              </a:rPr>
              <a:t>STEP 3: </a:t>
            </a:r>
            <a:r>
              <a:rPr lang="en-US" dirty="0"/>
              <a:t>Low dose ICS/LABA either as maintenance treatment plus as needed SABA, or as ICS/</a:t>
            </a:r>
            <a:r>
              <a:rPr lang="en-US" dirty="0" err="1"/>
              <a:t>formoterol</a:t>
            </a:r>
            <a:r>
              <a:rPr lang="en-US" dirty="0"/>
              <a:t> maintenance and reliever therapy </a:t>
            </a:r>
          </a:p>
          <a:p>
            <a:pPr>
              <a:lnSpc>
                <a:spcPct val="100000"/>
              </a:lnSpc>
            </a:pPr>
            <a:r>
              <a:rPr lang="en-US" b="1" dirty="0">
                <a:solidFill>
                  <a:schemeClr val="accent1">
                    <a:lumMod val="75000"/>
                  </a:schemeClr>
                </a:solidFill>
              </a:rPr>
              <a:t>STEP 4: </a:t>
            </a:r>
            <a:r>
              <a:rPr lang="en-US" dirty="0"/>
              <a:t>Low dose ICS/</a:t>
            </a:r>
            <a:r>
              <a:rPr lang="en-US" dirty="0" err="1"/>
              <a:t>formoterol</a:t>
            </a:r>
            <a:r>
              <a:rPr lang="en-US" dirty="0"/>
              <a:t> maintenance and reliever therapy, or medium dose ICS/LABA as maintenance plus as-needed SABA</a:t>
            </a:r>
          </a:p>
          <a:p>
            <a:pPr>
              <a:lnSpc>
                <a:spcPct val="100000"/>
              </a:lnSpc>
            </a:pPr>
            <a:r>
              <a:rPr lang="en-US" b="1" dirty="0">
                <a:solidFill>
                  <a:schemeClr val="accent1">
                    <a:lumMod val="75000"/>
                  </a:schemeClr>
                </a:solidFill>
              </a:rPr>
              <a:t>STEP 5: </a:t>
            </a:r>
            <a:r>
              <a:rPr lang="en-US" dirty="0"/>
              <a:t>Refer for expert investigation and add-on treatment</a:t>
            </a:r>
          </a:p>
        </p:txBody>
      </p:sp>
    </p:spTree>
    <p:extLst>
      <p:ext uri="{BB962C8B-B14F-4D97-AF65-F5344CB8AC3E}">
        <p14:creationId xmlns:p14="http://schemas.microsoft.com/office/powerpoint/2010/main" val="1018024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medium and high daily doses of inhaled corticosteroids (mcg)</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361" t="70105" r="7840" b="5215"/>
          <a:stretch/>
        </p:blipFill>
        <p:spPr>
          <a:xfrm>
            <a:off x="746593" y="2503384"/>
            <a:ext cx="9997607" cy="3723245"/>
          </a:xfrm>
        </p:spPr>
      </p:pic>
    </p:spTree>
    <p:extLst>
      <p:ext uri="{BB962C8B-B14F-4D97-AF65-F5344CB8AC3E}">
        <p14:creationId xmlns:p14="http://schemas.microsoft.com/office/powerpoint/2010/main" val="928143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CONTROLLER TREATMENT:</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dirty="0"/>
              <a:t>For the best outcomes, regular daily controller treatment should be initiated as </a:t>
            </a:r>
          </a:p>
          <a:p>
            <a:r>
              <a:rPr lang="en-US" dirty="0"/>
              <a:t>soon as possible after the diagnosis of asthma is made.</a:t>
            </a:r>
          </a:p>
          <a:p>
            <a:endParaRPr lang="en-US" dirty="0"/>
          </a:p>
          <a:p>
            <a:pPr>
              <a:buFont typeface="Arial" panose="020B0604020202020204" pitchFamily="34" charset="0"/>
              <a:buChar char="•"/>
            </a:pPr>
            <a:r>
              <a:rPr lang="en-US" b="1" dirty="0">
                <a:solidFill>
                  <a:schemeClr val="accent1">
                    <a:lumMod val="75000"/>
                  </a:schemeClr>
                </a:solidFill>
              </a:rPr>
              <a:t>Regular low dose ICS is recommended </a:t>
            </a:r>
            <a:r>
              <a:rPr lang="en-US" dirty="0"/>
              <a:t>for all patients with a diagnosis of asthma and  any of the following:</a:t>
            </a:r>
          </a:p>
          <a:p>
            <a:pPr>
              <a:buFont typeface="Courier New" panose="02070309020205020404" pitchFamily="49" charset="0"/>
              <a:buChar char="o"/>
            </a:pPr>
            <a:r>
              <a:rPr lang="en-US" dirty="0"/>
              <a:t> Asthma symptoms more than twice a month</a:t>
            </a:r>
          </a:p>
          <a:p>
            <a:pPr>
              <a:buFont typeface="Courier New" panose="02070309020205020404" pitchFamily="49" charset="0"/>
              <a:buChar char="o"/>
            </a:pPr>
            <a:r>
              <a:rPr lang="en-US" dirty="0"/>
              <a:t> Waking due to asthma more than once a month</a:t>
            </a:r>
          </a:p>
          <a:p>
            <a:pPr>
              <a:buFont typeface="Courier New" panose="02070309020205020404" pitchFamily="49" charset="0"/>
              <a:buChar char="o"/>
            </a:pPr>
            <a:r>
              <a:rPr lang="en-US" dirty="0"/>
              <a:t> Any asthma symptoms plus any risk factor(s) for exacerbations (e.g. needing OCS for asthma within the last 12 months; low FEV1; ever in intensive care unit for asthma) </a:t>
            </a:r>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1166944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p:txBody>
          <a:bodyPr/>
          <a:lstStyle/>
          <a:p>
            <a:pPr>
              <a:lnSpc>
                <a:spcPct val="100000"/>
              </a:lnSpc>
            </a:pPr>
            <a:r>
              <a:rPr lang="en-US" b="1" dirty="0">
                <a:solidFill>
                  <a:schemeClr val="accent1">
                    <a:lumMod val="75000"/>
                  </a:schemeClr>
                </a:solidFill>
              </a:rPr>
              <a:t>Before starting initial controller treatment:</a:t>
            </a:r>
          </a:p>
          <a:p>
            <a:pPr>
              <a:lnSpc>
                <a:spcPct val="100000"/>
              </a:lnSpc>
            </a:pPr>
            <a:r>
              <a:rPr lang="en-US" dirty="0"/>
              <a:t>•  Record evidence for the diagnosis of asthma, if possible</a:t>
            </a:r>
          </a:p>
          <a:p>
            <a:pPr>
              <a:lnSpc>
                <a:spcPct val="100000"/>
              </a:lnSpc>
            </a:pPr>
            <a:r>
              <a:rPr lang="en-US" dirty="0"/>
              <a:t>•  Document symptom control and risk factors</a:t>
            </a:r>
          </a:p>
          <a:p>
            <a:pPr>
              <a:lnSpc>
                <a:spcPct val="100000"/>
              </a:lnSpc>
            </a:pPr>
            <a:r>
              <a:rPr lang="en-US" dirty="0"/>
              <a:t>•  Assess lung function, when possible </a:t>
            </a:r>
          </a:p>
          <a:p>
            <a:pPr>
              <a:lnSpc>
                <a:spcPct val="100000"/>
              </a:lnSpc>
            </a:pPr>
            <a:r>
              <a:rPr lang="en-US" dirty="0"/>
              <a:t>•  Train the patient to use the inhaler correctly, and check their technique</a:t>
            </a:r>
          </a:p>
          <a:p>
            <a:pPr>
              <a:lnSpc>
                <a:spcPct val="100000"/>
              </a:lnSpc>
            </a:pPr>
            <a:r>
              <a:rPr lang="en-US" dirty="0"/>
              <a:t>•  Schedule a follow-up visit</a:t>
            </a:r>
          </a:p>
        </p:txBody>
      </p:sp>
    </p:spTree>
    <p:extLst>
      <p:ext uri="{BB962C8B-B14F-4D97-AF65-F5344CB8AC3E}">
        <p14:creationId xmlns:p14="http://schemas.microsoft.com/office/powerpoint/2010/main" val="3849370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p:txBody>
          <a:bodyPr/>
          <a:lstStyle/>
          <a:p>
            <a:r>
              <a:rPr lang="en-US" b="1" dirty="0">
                <a:solidFill>
                  <a:schemeClr val="accent1">
                    <a:lumMod val="75000"/>
                  </a:schemeClr>
                </a:solidFill>
              </a:rPr>
              <a:t>After starting initial controller treatment:</a:t>
            </a:r>
          </a:p>
          <a:p>
            <a:r>
              <a:rPr lang="en-US" dirty="0"/>
              <a:t>•  Review response after 2–3 months, or according to clinical urgency</a:t>
            </a:r>
          </a:p>
          <a:p>
            <a:r>
              <a:rPr lang="en-US" dirty="0"/>
              <a:t>•  Consider step down when asthma has been well-controlled for 3 months</a:t>
            </a:r>
          </a:p>
        </p:txBody>
      </p:sp>
    </p:spTree>
    <p:extLst>
      <p:ext uri="{BB962C8B-B14F-4D97-AF65-F5344CB8AC3E}">
        <p14:creationId xmlns:p14="http://schemas.microsoft.com/office/powerpoint/2010/main" val="2081845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KSA</a:t>
            </a:r>
          </a:p>
        </p:txBody>
      </p:sp>
      <p:sp>
        <p:nvSpPr>
          <p:cNvPr id="3" name="Content Placeholder 2"/>
          <p:cNvSpPr>
            <a:spLocks noGrp="1"/>
          </p:cNvSpPr>
          <p:nvPr>
            <p:ph idx="1"/>
          </p:nvPr>
        </p:nvSpPr>
        <p:spPr/>
        <p:txBody>
          <a:bodyPr>
            <a:normAutofit/>
          </a:bodyPr>
          <a:lstStyle/>
          <a:p>
            <a:pPr algn="just">
              <a:buFont typeface="Wingdings" charset="2"/>
              <a:buChar char="§"/>
            </a:pPr>
            <a:r>
              <a:rPr lang="en-US" dirty="0"/>
              <a:t> the prevalence of physician-diagnosed asthma among </a:t>
            </a:r>
            <a:r>
              <a:rPr lang="en-US" b="1" dirty="0"/>
              <a:t>Saudi school boys </a:t>
            </a:r>
            <a:r>
              <a:rPr lang="en-US" dirty="0"/>
              <a:t>in industrial and nonindustrial areas were 13.9% and 8%, respectively. </a:t>
            </a:r>
          </a:p>
          <a:p>
            <a:pPr algn="just">
              <a:buFont typeface="Wingdings" charset="2"/>
              <a:buChar char="§"/>
            </a:pPr>
            <a:r>
              <a:rPr lang="en-US" dirty="0"/>
              <a:t> the prevalence of asthma and associated symptoms </a:t>
            </a:r>
            <a:r>
              <a:rPr lang="en-US" b="1" dirty="0"/>
              <a:t>in 16–18 years old adolescents </a:t>
            </a:r>
            <a:r>
              <a:rPr lang="en-US" dirty="0"/>
              <a:t>attending high schools in the city of Riyadh. Of 3073 students (1504 boys and 1569 girls), the prevalence of lifetime wheeze, wheeze during the past 12 months, and physician-diagnosed asthma were 25.3%, 18.5%, and </a:t>
            </a:r>
            <a:r>
              <a:rPr lang="en-US" dirty="0">
                <a:solidFill>
                  <a:srgbClr val="FF0000"/>
                </a:solidFill>
              </a:rPr>
              <a:t>19.6%, </a:t>
            </a:r>
            <a:r>
              <a:rPr lang="en-US" dirty="0"/>
              <a:t>respectively. </a:t>
            </a:r>
          </a:p>
          <a:p>
            <a:pPr algn="just">
              <a:buFont typeface="Wingdings" charset="2"/>
              <a:buChar char="§"/>
            </a:pPr>
            <a:r>
              <a:rPr lang="en-US" dirty="0"/>
              <a:t> The prevalence of </a:t>
            </a:r>
            <a:r>
              <a:rPr lang="en-US" b="1" dirty="0"/>
              <a:t>exercise-induced </a:t>
            </a:r>
            <a:r>
              <a:rPr lang="en-US" dirty="0"/>
              <a:t>wheezing and night coughing in the previous 12 months were 20.2% and 25.7%, respectively. </a:t>
            </a:r>
          </a:p>
          <a:p>
            <a:pPr algn="just">
              <a:buFont typeface="Wingdings" charset="2"/>
              <a:buChar char="§"/>
            </a:pPr>
            <a:r>
              <a:rPr lang="en-US" dirty="0"/>
              <a:t>a recent study by </a:t>
            </a:r>
            <a:r>
              <a:rPr lang="en-US" dirty="0" err="1"/>
              <a:t>Nahhas</a:t>
            </a:r>
            <a:r>
              <a:rPr lang="en-US" dirty="0"/>
              <a:t> et al conducted among 5188 </a:t>
            </a:r>
            <a:r>
              <a:rPr lang="en-US" b="1" dirty="0"/>
              <a:t>primary school children </a:t>
            </a:r>
            <a:r>
              <a:rPr lang="en-US" dirty="0"/>
              <a:t>in Madinah showed that the prevalence of asthma was </a:t>
            </a:r>
            <a:r>
              <a:rPr lang="en-US" dirty="0">
                <a:solidFill>
                  <a:srgbClr val="FF0000"/>
                </a:solidFill>
              </a:rPr>
              <a:t>23.6%</a:t>
            </a:r>
            <a:r>
              <a:rPr lang="en-US" dirty="0"/>
              <a:t>, where 41.7% had symptoms suggestive of at least one allergic disorder. </a:t>
            </a:r>
          </a:p>
          <a:p>
            <a:pPr algn="just"/>
            <a:endParaRPr lang="en-US" dirty="0"/>
          </a:p>
        </p:txBody>
      </p:sp>
    </p:spTree>
    <p:extLst>
      <p:ext uri="{BB962C8B-B14F-4D97-AF65-F5344CB8AC3E}">
        <p14:creationId xmlns:p14="http://schemas.microsoft.com/office/powerpoint/2010/main" val="208779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1024128" y="2298700"/>
            <a:ext cx="9720073" cy="4023360"/>
          </a:xfrm>
        </p:spPr>
        <p:txBody>
          <a:bodyPr>
            <a:normAutofit/>
          </a:bodyPr>
          <a:lstStyle/>
          <a:p>
            <a:pPr>
              <a:lnSpc>
                <a:spcPct val="150000"/>
              </a:lnSpc>
              <a:buFont typeface="Arial" charset="0"/>
              <a:buChar char="•"/>
            </a:pPr>
            <a:r>
              <a:rPr lang="en-US" sz="2400" b="1" dirty="0">
                <a:solidFill>
                  <a:schemeClr val="accent1">
                    <a:lumMod val="75000"/>
                  </a:schemeClr>
                </a:solidFill>
              </a:rPr>
              <a:t>A stepwise approach to treatment</a:t>
            </a:r>
            <a:r>
              <a:rPr lang="en-US" sz="2400" dirty="0">
                <a:solidFill>
                  <a:schemeClr val="accent1">
                    <a:lumMod val="75000"/>
                  </a:schemeClr>
                </a:solidFill>
              </a:rPr>
              <a:t>, </a:t>
            </a:r>
            <a:r>
              <a:rPr lang="en-US" sz="2400" dirty="0"/>
              <a:t>customized to the individual patient, takes into account the effectiveness of available medications, their safety, and their cost to the patient</a:t>
            </a:r>
          </a:p>
          <a:p>
            <a:pPr>
              <a:lnSpc>
                <a:spcPct val="150000"/>
              </a:lnSpc>
            </a:pPr>
            <a:endParaRPr lang="en-US" sz="2400" dirty="0"/>
          </a:p>
        </p:txBody>
      </p:sp>
    </p:spTree>
    <p:extLst>
      <p:ext uri="{BB962C8B-B14F-4D97-AF65-F5344CB8AC3E}">
        <p14:creationId xmlns:p14="http://schemas.microsoft.com/office/powerpoint/2010/main" val="1296644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a:solidFill>
                  <a:schemeClr val="accent2"/>
                </a:solidFill>
              </a:rPr>
              <a:t>How?</a:t>
            </a:r>
          </a:p>
          <a:p>
            <a:pPr lvl="1"/>
            <a:r>
              <a:rPr lang="en-AU" dirty="0"/>
              <a:t>Asthma severity is assessed retrospectively from the level of treatment required to control symptoms and exacerbations</a:t>
            </a:r>
          </a:p>
          <a:p>
            <a:r>
              <a:rPr lang="en-AU" dirty="0">
                <a:solidFill>
                  <a:schemeClr val="accent2"/>
                </a:solidFill>
              </a:rPr>
              <a:t>When?</a:t>
            </a:r>
          </a:p>
          <a:p>
            <a:pPr lvl="1"/>
            <a:r>
              <a:rPr lang="en-AU" dirty="0"/>
              <a:t>Assess asthma severity after patient has been on controller treatment for several months</a:t>
            </a:r>
          </a:p>
          <a:p>
            <a:pPr lvl="1"/>
            <a:r>
              <a:rPr lang="en-AU" dirty="0"/>
              <a:t>Severity is not static – it may change over months or years, or as different treatments become available</a:t>
            </a:r>
          </a:p>
          <a:p>
            <a:r>
              <a:rPr lang="en-AU" dirty="0">
                <a:solidFill>
                  <a:schemeClr val="accent2"/>
                </a:solidFill>
              </a:rPr>
              <a:t>Categories of asthma severity</a:t>
            </a:r>
          </a:p>
          <a:p>
            <a:pPr lvl="1"/>
            <a:r>
              <a:rPr lang="en-AU" b="1" i="1" dirty="0"/>
              <a:t>Mild asthma</a:t>
            </a:r>
            <a:r>
              <a:rPr lang="en-AU" i="1" dirty="0"/>
              <a:t>: </a:t>
            </a:r>
            <a:r>
              <a:rPr lang="en-AU" dirty="0"/>
              <a:t>well-controlled with Steps 1 or 2 (as-needed SABA or low dose ICS)</a:t>
            </a:r>
          </a:p>
          <a:p>
            <a:pPr lvl="1"/>
            <a:r>
              <a:rPr lang="en-AU" b="1" i="1" dirty="0"/>
              <a:t>Moderate asthma</a:t>
            </a:r>
            <a:r>
              <a:rPr lang="en-AU" i="1" dirty="0"/>
              <a:t>: </a:t>
            </a:r>
            <a:r>
              <a:rPr lang="en-AU" dirty="0"/>
              <a:t>well-controlled with Step 3 (low-dose ICS/LABA)</a:t>
            </a:r>
          </a:p>
          <a:p>
            <a:pPr lvl="1"/>
            <a:r>
              <a:rPr lang="en-AU" b="1" i="1" dirty="0"/>
              <a:t>Severe asthma</a:t>
            </a:r>
            <a:r>
              <a:rPr lang="en-AU" i="1" dirty="0"/>
              <a:t>: </a:t>
            </a:r>
            <a:r>
              <a:rPr lang="en-AU" dirty="0"/>
              <a:t>requires Step 4/5 (moderate or high dose ICS/LABA ± add-on), or remains uncontrolled despite this treatment</a:t>
            </a:r>
          </a:p>
          <a:p>
            <a:pPr lvl="1"/>
            <a:endParaRPr lang="en-AU" dirty="0"/>
          </a:p>
        </p:txBody>
      </p:sp>
      <p:sp>
        <p:nvSpPr>
          <p:cNvPr id="2" name="Title 1"/>
          <p:cNvSpPr>
            <a:spLocks noGrp="1"/>
          </p:cNvSpPr>
          <p:nvPr>
            <p:ph type="title"/>
          </p:nvPr>
        </p:nvSpPr>
        <p:spPr/>
        <p:txBody>
          <a:bodyPr/>
          <a:lstStyle/>
          <a:p>
            <a:r>
              <a:rPr lang="en-AU" dirty="0"/>
              <a:t>Assessing asthma severity</a:t>
            </a:r>
          </a:p>
        </p:txBody>
      </p:sp>
      <p:sp>
        <p:nvSpPr>
          <p:cNvPr id="5" name="TextBox 4"/>
          <p:cNvSpPr txBox="1"/>
          <p:nvPr/>
        </p:nvSpPr>
        <p:spPr>
          <a:xfrm>
            <a:off x="1683654" y="6623999"/>
            <a:ext cx="2046514" cy="276999"/>
          </a:xfrm>
          <a:prstGeom prst="rect">
            <a:avLst/>
          </a:prstGeom>
          <a:noFill/>
        </p:spPr>
        <p:txBody>
          <a:bodyPr wrap="square" rtlCol="0">
            <a:spAutoFit/>
          </a:bodyPr>
          <a:lstStyle/>
          <a:p>
            <a:r>
              <a:rPr lang="en-AU" sz="1200" i="1">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15485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46118"/>
            <a:ext cx="9635163" cy="1499616"/>
          </a:xfrm>
        </p:spPr>
        <p:txBody>
          <a:bodyPr/>
          <a:lstStyle/>
          <a:p>
            <a:r>
              <a:rPr lang="en-US" dirty="0"/>
              <a:t>How often should patients with asthma be reviewed? </a:t>
            </a:r>
          </a:p>
        </p:txBody>
      </p:sp>
      <p:sp>
        <p:nvSpPr>
          <p:cNvPr id="3" name="Content Placeholder 2"/>
          <p:cNvSpPr>
            <a:spLocks noGrp="1"/>
          </p:cNvSpPr>
          <p:nvPr>
            <p:ph idx="1"/>
          </p:nvPr>
        </p:nvSpPr>
        <p:spPr/>
        <p:txBody>
          <a:bodyPr>
            <a:normAutofit/>
          </a:bodyPr>
          <a:lstStyle/>
          <a:p>
            <a:pPr>
              <a:lnSpc>
                <a:spcPct val="100000"/>
              </a:lnSpc>
              <a:buFont typeface="Arial" panose="020B0604020202020204" pitchFamily="34" charset="0"/>
              <a:buChar char="•"/>
            </a:pPr>
            <a:endParaRPr lang="en-US" sz="2400" dirty="0"/>
          </a:p>
          <a:p>
            <a:pPr>
              <a:lnSpc>
                <a:spcPct val="100000"/>
              </a:lnSpc>
              <a:buFont typeface="Arial" panose="020B0604020202020204" pitchFamily="34" charset="0"/>
              <a:buChar char="•"/>
            </a:pPr>
            <a:r>
              <a:rPr lang="en-US" sz="2400" dirty="0"/>
              <a:t>Patients should preferably be seen </a:t>
            </a:r>
            <a:r>
              <a:rPr lang="en-US" sz="2400" dirty="0">
                <a:solidFill>
                  <a:schemeClr val="accent4">
                    <a:lumMod val="75000"/>
                  </a:schemeClr>
                </a:solidFill>
              </a:rPr>
              <a:t>1–3 months </a:t>
            </a:r>
            <a:r>
              <a:rPr lang="en-US" sz="2400" dirty="0"/>
              <a:t>after starting treatment and </a:t>
            </a:r>
          </a:p>
          <a:p>
            <a:pPr>
              <a:lnSpc>
                <a:spcPct val="100000"/>
              </a:lnSpc>
            </a:pPr>
            <a:r>
              <a:rPr lang="en-US" sz="2400" dirty="0"/>
              <a:t>every </a:t>
            </a:r>
            <a:r>
              <a:rPr lang="en-US" sz="2400" dirty="0">
                <a:solidFill>
                  <a:schemeClr val="accent4">
                    <a:lumMod val="75000"/>
                  </a:schemeClr>
                </a:solidFill>
              </a:rPr>
              <a:t>3–12 months </a:t>
            </a:r>
            <a:r>
              <a:rPr lang="en-US" sz="2400" dirty="0"/>
              <a:t>after that, except in pregnancy when they should be </a:t>
            </a:r>
          </a:p>
          <a:p>
            <a:pPr>
              <a:lnSpc>
                <a:spcPct val="100000"/>
              </a:lnSpc>
            </a:pPr>
            <a:r>
              <a:rPr lang="en-US" sz="2400" dirty="0"/>
              <a:t>reviewed every </a:t>
            </a:r>
            <a:r>
              <a:rPr lang="en-US" sz="2400" dirty="0">
                <a:solidFill>
                  <a:schemeClr val="accent4">
                    <a:lumMod val="75000"/>
                  </a:schemeClr>
                </a:solidFill>
              </a:rPr>
              <a:t>4–6 weeks</a:t>
            </a:r>
            <a:r>
              <a:rPr lang="en-US" sz="2400" dirty="0"/>
              <a:t>. After an exacerbation, a review visit within </a:t>
            </a:r>
            <a:r>
              <a:rPr lang="en-US" sz="2400" dirty="0">
                <a:solidFill>
                  <a:schemeClr val="accent4">
                    <a:lumMod val="75000"/>
                  </a:schemeClr>
                </a:solidFill>
              </a:rPr>
              <a:t>1 week </a:t>
            </a:r>
          </a:p>
          <a:p>
            <a:pPr>
              <a:lnSpc>
                <a:spcPct val="100000"/>
              </a:lnSpc>
            </a:pPr>
            <a:r>
              <a:rPr lang="en-US" sz="2400" dirty="0"/>
              <a:t>should be scheduled.</a:t>
            </a:r>
          </a:p>
        </p:txBody>
      </p:sp>
    </p:spTree>
    <p:extLst>
      <p:ext uri="{BB962C8B-B14F-4D97-AF65-F5344CB8AC3E}">
        <p14:creationId xmlns:p14="http://schemas.microsoft.com/office/powerpoint/2010/main" val="2694350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Stepping up asthma treatment:</a:t>
            </a:r>
          </a:p>
        </p:txBody>
      </p:sp>
      <p:sp>
        <p:nvSpPr>
          <p:cNvPr id="3" name="Content Placeholder 2"/>
          <p:cNvSpPr>
            <a:spLocks noGrp="1"/>
          </p:cNvSpPr>
          <p:nvPr>
            <p:ph idx="1"/>
          </p:nvPr>
        </p:nvSpPr>
        <p:spPr/>
        <p:txBody>
          <a:bodyPr>
            <a:normAutofit/>
          </a:bodyPr>
          <a:lstStyle/>
          <a:p>
            <a:pPr>
              <a:lnSpc>
                <a:spcPct val="100000"/>
              </a:lnSpc>
              <a:buFont typeface="Arial" panose="020B0604020202020204" pitchFamily="34" charset="0"/>
              <a:buChar char="•"/>
            </a:pPr>
            <a:endParaRPr lang="en-US" sz="2400" dirty="0"/>
          </a:p>
          <a:p>
            <a:pPr>
              <a:lnSpc>
                <a:spcPct val="100000"/>
              </a:lnSpc>
              <a:buFont typeface="Arial" panose="020B0604020202020204" pitchFamily="34" charset="0"/>
              <a:buChar char="•"/>
            </a:pPr>
            <a:r>
              <a:rPr lang="en-US" sz="2400" dirty="0"/>
              <a:t>Sustained step-up (for </a:t>
            </a:r>
            <a:r>
              <a:rPr lang="en-US" sz="2400" dirty="0">
                <a:solidFill>
                  <a:schemeClr val="accent4">
                    <a:lumMod val="75000"/>
                  </a:schemeClr>
                </a:solidFill>
              </a:rPr>
              <a:t>at least 2–3 months</a:t>
            </a:r>
            <a:r>
              <a:rPr lang="en-US" sz="2400" dirty="0"/>
              <a:t>): if symptoms and/or exacerbations persist despite 2–3 months of controller treatment.</a:t>
            </a:r>
          </a:p>
          <a:p>
            <a:pPr>
              <a:lnSpc>
                <a:spcPct val="100000"/>
              </a:lnSpc>
              <a:buFont typeface="Arial" panose="020B0604020202020204" pitchFamily="34" charset="0"/>
              <a:buChar char="•"/>
            </a:pPr>
            <a:endParaRPr lang="en-US" sz="2400" dirty="0"/>
          </a:p>
          <a:p>
            <a:pPr>
              <a:lnSpc>
                <a:spcPct val="100000"/>
              </a:lnSpc>
              <a:buFont typeface="Arial" panose="020B0604020202020204" pitchFamily="34" charset="0"/>
              <a:buChar char="•"/>
            </a:pPr>
            <a:r>
              <a:rPr lang="en-US" sz="2400" dirty="0"/>
              <a:t>Short-term step-up (for </a:t>
            </a:r>
            <a:r>
              <a:rPr lang="en-US" sz="2400" dirty="0">
                <a:solidFill>
                  <a:schemeClr val="accent4">
                    <a:lumMod val="75000"/>
                  </a:schemeClr>
                </a:solidFill>
              </a:rPr>
              <a:t>1–2 weeks</a:t>
            </a:r>
            <a:r>
              <a:rPr lang="en-US" sz="2400" dirty="0"/>
              <a:t>) by clinician or by patient with written asthma action plan, e.g. during viral infection or allergen exposure </a:t>
            </a:r>
          </a:p>
        </p:txBody>
      </p:sp>
    </p:spTree>
    <p:extLst>
      <p:ext uri="{BB962C8B-B14F-4D97-AF65-F5344CB8AC3E}">
        <p14:creationId xmlns:p14="http://schemas.microsoft.com/office/powerpoint/2010/main" val="1148888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Stepping down treatment when asthma is well-controlled:</a:t>
            </a:r>
          </a:p>
        </p:txBody>
      </p:sp>
      <p:sp>
        <p:nvSpPr>
          <p:cNvPr id="3" name="Content Placeholder 2"/>
          <p:cNvSpPr>
            <a:spLocks noGrp="1"/>
          </p:cNvSpPr>
          <p:nvPr>
            <p:ph idx="1"/>
          </p:nvPr>
        </p:nvSpPr>
        <p:spPr/>
        <p:txBody>
          <a:bodyPr>
            <a:normAutofit/>
          </a:bodyPr>
          <a:lstStyle/>
          <a:p>
            <a:pPr>
              <a:lnSpc>
                <a:spcPct val="100000"/>
              </a:lnSpc>
              <a:buFont typeface="Arial" panose="020B0604020202020204" pitchFamily="34" charset="0"/>
              <a:buChar char="•"/>
            </a:pPr>
            <a:r>
              <a:rPr lang="en-US" sz="2400" dirty="0"/>
              <a:t>Consider stepping down treatment once good asthma control has been achieved and maintained for 3 months.</a:t>
            </a:r>
          </a:p>
          <a:p>
            <a:pPr marL="0" indent="0">
              <a:lnSpc>
                <a:spcPct val="100000"/>
              </a:lnSpc>
              <a:buNone/>
            </a:pPr>
            <a:endParaRPr lang="en-US" sz="2400" dirty="0"/>
          </a:p>
          <a:p>
            <a:pPr>
              <a:lnSpc>
                <a:spcPct val="100000"/>
              </a:lnSpc>
              <a:buFont typeface="Arial" panose="020B0604020202020204" pitchFamily="34" charset="0"/>
              <a:buChar char="•"/>
            </a:pPr>
            <a:r>
              <a:rPr lang="en-US" sz="2400" dirty="0"/>
              <a:t>Choose an appropriate time for step-down (no respiratory infection, patient not travelling, not pregnant).</a:t>
            </a:r>
          </a:p>
          <a:p>
            <a:pPr marL="0" indent="0">
              <a:lnSpc>
                <a:spcPct val="100000"/>
              </a:lnSpc>
              <a:buNone/>
            </a:pPr>
            <a:endParaRPr lang="en-US" sz="2400" dirty="0"/>
          </a:p>
          <a:p>
            <a:pPr>
              <a:lnSpc>
                <a:spcPct val="100000"/>
              </a:lnSpc>
              <a:buFont typeface="Arial" panose="020B0604020202020204" pitchFamily="34" charset="0"/>
              <a:buChar char="•"/>
            </a:pPr>
            <a:r>
              <a:rPr lang="en-US" sz="2400" dirty="0"/>
              <a:t>Step down through available formulations to reduce the ICS dose by 25–50% at 2–3 month intervals.</a:t>
            </a:r>
          </a:p>
        </p:txBody>
      </p:sp>
    </p:spTree>
    <p:extLst>
      <p:ext uri="{BB962C8B-B14F-4D97-AF65-F5344CB8AC3E}">
        <p14:creationId xmlns:p14="http://schemas.microsoft.com/office/powerpoint/2010/main" val="1953408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NON-PHARMACOLOGICAL STRATEGIES AND INTERVENTIONS:</a:t>
            </a:r>
          </a:p>
        </p:txBody>
      </p:sp>
      <p:sp>
        <p:nvSpPr>
          <p:cNvPr id="3" name="Content Placeholder 2"/>
          <p:cNvSpPr>
            <a:spLocks noGrp="1"/>
          </p:cNvSpPr>
          <p:nvPr>
            <p:ph idx="1"/>
          </p:nvPr>
        </p:nvSpPr>
        <p:spPr/>
        <p:txBody>
          <a:bodyPr>
            <a:normAutofit/>
          </a:bodyPr>
          <a:lstStyle/>
          <a:p>
            <a:pPr>
              <a:lnSpc>
                <a:spcPct val="100000"/>
              </a:lnSpc>
              <a:buFont typeface="Arial" panose="020B0604020202020204" pitchFamily="34" charset="0"/>
              <a:buChar char="•"/>
            </a:pPr>
            <a:r>
              <a:rPr lang="en-US" sz="2400" dirty="0">
                <a:solidFill>
                  <a:schemeClr val="accent1">
                    <a:lumMod val="75000"/>
                  </a:schemeClr>
                </a:solidFill>
              </a:rPr>
              <a:t>Smoking cessation advice.</a:t>
            </a:r>
          </a:p>
          <a:p>
            <a:pPr>
              <a:lnSpc>
                <a:spcPct val="100000"/>
              </a:lnSpc>
              <a:buFont typeface="Arial" panose="020B0604020202020204" pitchFamily="34" charset="0"/>
              <a:buChar char="•"/>
            </a:pPr>
            <a:r>
              <a:rPr lang="en-US" sz="2400" dirty="0">
                <a:solidFill>
                  <a:schemeClr val="accent1">
                    <a:lumMod val="75000"/>
                  </a:schemeClr>
                </a:solidFill>
              </a:rPr>
              <a:t>Physical activity: </a:t>
            </a:r>
            <a:r>
              <a:rPr lang="en-US" sz="2400" dirty="0"/>
              <a:t>encourage people with asthma to engage in regular physical activity because of its general health benefits.</a:t>
            </a:r>
          </a:p>
          <a:p>
            <a:pPr>
              <a:lnSpc>
                <a:spcPct val="100000"/>
              </a:lnSpc>
              <a:buFont typeface="Arial" panose="020B0604020202020204" pitchFamily="34" charset="0"/>
              <a:buChar char="•"/>
            </a:pPr>
            <a:r>
              <a:rPr lang="en-US" sz="2400" dirty="0">
                <a:solidFill>
                  <a:schemeClr val="accent1">
                    <a:lumMod val="75000"/>
                  </a:schemeClr>
                </a:solidFill>
              </a:rPr>
              <a:t>Occupational asthma: </a:t>
            </a:r>
            <a:r>
              <a:rPr lang="en-US" sz="2400" dirty="0"/>
              <a:t>ask all patients with adult-onset asthma about their work history. </a:t>
            </a:r>
          </a:p>
          <a:p>
            <a:pPr>
              <a:lnSpc>
                <a:spcPct val="100000"/>
              </a:lnSpc>
              <a:buFont typeface="Arial" panose="020B0604020202020204" pitchFamily="34" charset="0"/>
              <a:buChar char="•"/>
            </a:pPr>
            <a:r>
              <a:rPr lang="en-US" sz="2400" dirty="0">
                <a:solidFill>
                  <a:schemeClr val="accent1">
                    <a:lumMod val="75000"/>
                  </a:schemeClr>
                </a:solidFill>
              </a:rPr>
              <a:t>NSAIDs including aspirin: </a:t>
            </a:r>
            <a:r>
              <a:rPr lang="en-US" sz="2400" dirty="0"/>
              <a:t>always ask about asthma before prescribing.</a:t>
            </a:r>
          </a:p>
        </p:txBody>
      </p:sp>
    </p:spTree>
    <p:extLst>
      <p:ext uri="{BB962C8B-B14F-4D97-AF65-F5344CB8AC3E}">
        <p14:creationId xmlns:p14="http://schemas.microsoft.com/office/powerpoint/2010/main" val="188086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chemeClr val="accent1">
                    <a:lumMod val="75000"/>
                  </a:schemeClr>
                </a:solidFill>
              </a:rPr>
              <a:t>The written asthma action plan should include:</a:t>
            </a:r>
            <a:endParaRPr lang="en-US" sz="4400" dirty="0"/>
          </a:p>
        </p:txBody>
      </p:sp>
      <p:sp>
        <p:nvSpPr>
          <p:cNvPr id="3" name="Content Placeholder 2"/>
          <p:cNvSpPr>
            <a:spLocks noGrp="1"/>
          </p:cNvSpPr>
          <p:nvPr>
            <p:ph idx="1"/>
          </p:nvPr>
        </p:nvSpPr>
        <p:spPr/>
        <p:txBody>
          <a:bodyPr>
            <a:normAutofit/>
          </a:bodyPr>
          <a:lstStyle/>
          <a:p>
            <a:r>
              <a:rPr lang="en-US" sz="2400" dirty="0"/>
              <a:t>•  The patient’s usual asthma medications</a:t>
            </a:r>
          </a:p>
          <a:p>
            <a:r>
              <a:rPr lang="en-US" sz="2400" dirty="0"/>
              <a:t>•  When and how to increase medications, and start OCS </a:t>
            </a:r>
          </a:p>
          <a:p>
            <a:r>
              <a:rPr lang="en-US" sz="2400" dirty="0"/>
              <a:t>•  How to access medical care if symptoms fail to respond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8141" y="1845735"/>
            <a:ext cx="2867719" cy="4023360"/>
          </a:xfrm>
          <a:prstGeom prst="rect">
            <a:avLst/>
          </a:prstGeom>
        </p:spPr>
      </p:pic>
    </p:spTree>
    <p:extLst>
      <p:ext uri="{BB962C8B-B14F-4D97-AF65-F5344CB8AC3E}">
        <p14:creationId xmlns:p14="http://schemas.microsoft.com/office/powerpoint/2010/main" val="176032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142" y="174961"/>
            <a:ext cx="10741152" cy="1499616"/>
          </a:xfrm>
        </p:spPr>
        <p:txBody>
          <a:bodyPr>
            <a:normAutofit/>
          </a:bodyPr>
          <a:lstStyle/>
          <a:p>
            <a:r>
              <a:rPr lang="en-US" sz="3600" dirty="0"/>
              <a:t>Emergency treatment should be considered for:</a:t>
            </a:r>
          </a:p>
        </p:txBody>
      </p:sp>
      <p:sp>
        <p:nvSpPr>
          <p:cNvPr id="3" name="Content Placeholder 2"/>
          <p:cNvSpPr>
            <a:spLocks noGrp="1"/>
          </p:cNvSpPr>
          <p:nvPr>
            <p:ph idx="1"/>
          </p:nvPr>
        </p:nvSpPr>
        <p:spPr/>
        <p:txBody>
          <a:bodyPr/>
          <a:lstStyle/>
          <a:p>
            <a:pPr>
              <a:buFont typeface="Wingdings" charset="2"/>
              <a:buChar char="§"/>
            </a:pPr>
            <a:r>
              <a:rPr lang="en-US" dirty="0"/>
              <a:t>Peak Flow less than 40% predicted normal</a:t>
            </a:r>
          </a:p>
          <a:p>
            <a:pPr>
              <a:buFont typeface="Wingdings" charset="2"/>
              <a:buChar char="§"/>
            </a:pPr>
            <a:r>
              <a:rPr lang="en-US" dirty="0"/>
              <a:t>Failure to respond to β</a:t>
            </a:r>
            <a:r>
              <a:rPr lang="en-US" baseline="-25000" dirty="0"/>
              <a:t>2</a:t>
            </a:r>
            <a:r>
              <a:rPr lang="en-US" dirty="0"/>
              <a:t>-agonist</a:t>
            </a:r>
          </a:p>
          <a:p>
            <a:pPr>
              <a:buFont typeface="Wingdings" charset="2"/>
              <a:buChar char="§"/>
            </a:pPr>
            <a:r>
              <a:rPr lang="en-US" dirty="0"/>
              <a:t>Severe wheezing or coughing </a:t>
            </a:r>
          </a:p>
          <a:p>
            <a:pPr>
              <a:buFont typeface="Wingdings" charset="2"/>
              <a:buChar char="§"/>
            </a:pPr>
            <a:r>
              <a:rPr lang="en-US" dirty="0"/>
              <a:t>Extreme anxiety due to breathlessness</a:t>
            </a:r>
          </a:p>
          <a:p>
            <a:pPr>
              <a:buFont typeface="Wingdings" charset="2"/>
              <a:buChar char="§"/>
            </a:pPr>
            <a:r>
              <a:rPr lang="en-US" dirty="0"/>
              <a:t>Gasping for air, sweaty, or cyanotic</a:t>
            </a:r>
          </a:p>
          <a:p>
            <a:pPr>
              <a:buFont typeface="Wingdings" charset="2"/>
              <a:buChar char="§"/>
            </a:pPr>
            <a:r>
              <a:rPr lang="en-US" dirty="0"/>
              <a:t>Rapid deterioration over a few hours</a:t>
            </a:r>
          </a:p>
          <a:p>
            <a:pPr>
              <a:buFont typeface="Wingdings" charset="2"/>
              <a:buChar char="§"/>
            </a:pPr>
            <a:r>
              <a:rPr lang="en-US" dirty="0"/>
              <a:t>Severe retractions and nasal flaring </a:t>
            </a:r>
          </a:p>
          <a:p>
            <a:pPr>
              <a:buFont typeface="Wingdings" charset="2"/>
              <a:buChar char="§"/>
            </a:pPr>
            <a:r>
              <a:rPr lang="en-US" dirty="0"/>
              <a:t>Hunched forward</a:t>
            </a:r>
          </a:p>
          <a:p>
            <a:pPr>
              <a:buFont typeface="Wingdings" charset="2"/>
              <a:buChar char="§"/>
            </a:pPr>
            <a:endParaRPr lang="en-US" dirty="0"/>
          </a:p>
          <a:p>
            <a:pPr>
              <a:buFont typeface="Wingdings" charset="2"/>
              <a:buChar char="§"/>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80" y="2093928"/>
            <a:ext cx="4702628" cy="3526971"/>
          </a:xfrm>
          <a:prstGeom prst="rect">
            <a:avLst/>
          </a:prstGeom>
        </p:spPr>
      </p:pic>
    </p:spTree>
    <p:extLst>
      <p:ext uri="{BB962C8B-B14F-4D97-AF65-F5344CB8AC3E}">
        <p14:creationId xmlns:p14="http://schemas.microsoft.com/office/powerpoint/2010/main" val="1752461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9313" y="2139043"/>
            <a:ext cx="6772853" cy="2494057"/>
          </a:xfrm>
          <a:prstGeom prst="rect">
            <a:avLst/>
          </a:prstGeom>
        </p:spPr>
      </p:pic>
    </p:spTree>
    <p:extLst>
      <p:ext uri="{BB962C8B-B14F-4D97-AF65-F5344CB8AC3E}">
        <p14:creationId xmlns:p14="http://schemas.microsoft.com/office/powerpoint/2010/main" val="14501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7544" y="1085849"/>
            <a:ext cx="8626928" cy="4629151"/>
          </a:xfrm>
          <a:prstGeom prst="rect">
            <a:avLst/>
          </a:prstGeom>
        </p:spPr>
      </p:pic>
    </p:spTree>
    <p:extLst>
      <p:ext uri="{BB962C8B-B14F-4D97-AF65-F5344CB8AC3E}">
        <p14:creationId xmlns:p14="http://schemas.microsoft.com/office/powerpoint/2010/main" val="1590875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1028700"/>
            <a:ext cx="9067799" cy="5127171"/>
          </a:xfrm>
          <a:prstGeom prst="rect">
            <a:avLst/>
          </a:prstGeom>
        </p:spPr>
      </p:pic>
    </p:spTree>
    <p:extLst>
      <p:ext uri="{BB962C8B-B14F-4D97-AF65-F5344CB8AC3E}">
        <p14:creationId xmlns:p14="http://schemas.microsoft.com/office/powerpoint/2010/main" val="1960872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1457" y="1045029"/>
            <a:ext cx="8806543" cy="4914900"/>
          </a:xfrm>
          <a:prstGeom prst="rect">
            <a:avLst/>
          </a:prstGeom>
        </p:spPr>
      </p:pic>
    </p:spTree>
    <p:extLst>
      <p:ext uri="{BB962C8B-B14F-4D97-AF65-F5344CB8AC3E}">
        <p14:creationId xmlns:p14="http://schemas.microsoft.com/office/powerpoint/2010/main" val="1093321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4743" y="971550"/>
            <a:ext cx="8022771" cy="5216978"/>
          </a:xfrm>
          <a:prstGeom prst="rect">
            <a:avLst/>
          </a:prstGeom>
        </p:spPr>
      </p:pic>
    </p:spTree>
    <p:extLst>
      <p:ext uri="{BB962C8B-B14F-4D97-AF65-F5344CB8AC3E}">
        <p14:creationId xmlns:p14="http://schemas.microsoft.com/office/powerpoint/2010/main" val="2011855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THE DIAGNOSIS OF ASTHMA:</a:t>
            </a:r>
          </a:p>
        </p:txBody>
      </p:sp>
      <p:sp>
        <p:nvSpPr>
          <p:cNvPr id="5" name="Text Placeholder 4"/>
          <p:cNvSpPr>
            <a:spLocks noGrp="1"/>
          </p:cNvSpPr>
          <p:nvPr>
            <p:ph type="body" idx="1"/>
          </p:nvPr>
        </p:nvSpPr>
        <p:spPr/>
        <p:txBody>
          <a:bodyPr/>
          <a:lstStyle/>
          <a:p>
            <a:r>
              <a:rPr lang="en-US" b="1" dirty="0">
                <a:solidFill>
                  <a:schemeClr val="accent1">
                    <a:lumMod val="75000"/>
                  </a:schemeClr>
                </a:solidFill>
              </a:rPr>
              <a:t>Asthma has two key defining features: </a:t>
            </a:r>
          </a:p>
          <a:p>
            <a:endParaRPr lang="en-US" dirty="0"/>
          </a:p>
        </p:txBody>
      </p:sp>
      <p:sp>
        <p:nvSpPr>
          <p:cNvPr id="3" name="Content Placeholder 2"/>
          <p:cNvSpPr>
            <a:spLocks noGrp="1"/>
          </p:cNvSpPr>
          <p:nvPr>
            <p:ph sz="half" idx="2"/>
          </p:nvPr>
        </p:nvSpPr>
        <p:spPr/>
        <p:txBody>
          <a:bodyPr>
            <a:noAutofit/>
          </a:bodyPr>
          <a:lstStyle/>
          <a:p>
            <a:pPr marL="457200" indent="-457200">
              <a:lnSpc>
                <a:spcPct val="100000"/>
              </a:lnSpc>
              <a:buFont typeface="+mj-lt"/>
              <a:buAutoNum type="arabicPeriod"/>
            </a:pPr>
            <a:r>
              <a:rPr lang="en-US" b="1" dirty="0"/>
              <a:t>a history of variable respiratory symptoms such as: </a:t>
            </a:r>
          </a:p>
          <a:p>
            <a:pPr marL="0" indent="0">
              <a:lnSpc>
                <a:spcPct val="100000"/>
              </a:lnSpc>
              <a:buNone/>
            </a:pPr>
            <a:r>
              <a:rPr lang="en-US" dirty="0"/>
              <a:t>wheeze, shortness of breath, chest tightness and cough that vary over time and in intensity, </a:t>
            </a:r>
          </a:p>
          <a:p>
            <a:pPr marL="0" indent="0">
              <a:lnSpc>
                <a:spcPct val="100000"/>
              </a:lnSpc>
              <a:buNone/>
            </a:pPr>
            <a:endParaRPr lang="en-US" b="1" dirty="0"/>
          </a:p>
          <a:p>
            <a:pPr>
              <a:lnSpc>
                <a:spcPct val="150000"/>
              </a:lnSpc>
            </a:pPr>
            <a:endParaRPr lang="en-US" dirty="0"/>
          </a:p>
          <a:p>
            <a:pPr>
              <a:lnSpc>
                <a:spcPct val="150000"/>
              </a:lnSpc>
            </a:pPr>
            <a:endParaRPr lang="en-US" dirty="0"/>
          </a:p>
        </p:txBody>
      </p:sp>
      <p:sp>
        <p:nvSpPr>
          <p:cNvPr id="4" name="Content Placeholder 3"/>
          <p:cNvSpPr>
            <a:spLocks noGrp="1"/>
          </p:cNvSpPr>
          <p:nvPr>
            <p:ph sz="quarter" idx="4"/>
          </p:nvPr>
        </p:nvSpPr>
        <p:spPr/>
        <p:txBody>
          <a:bodyPr/>
          <a:lstStyle/>
          <a:p>
            <a:pPr marL="457200" indent="-457200">
              <a:lnSpc>
                <a:spcPct val="100000"/>
              </a:lnSpc>
              <a:buFont typeface="+mj-lt"/>
              <a:buAutoNum type="arabicPeriod" startAt="2"/>
            </a:pPr>
            <a:r>
              <a:rPr lang="en-US" b="1" dirty="0"/>
              <a:t>evidence of variable expiratory airflow limitation:</a:t>
            </a:r>
          </a:p>
          <a:p>
            <a:pPr>
              <a:lnSpc>
                <a:spcPct val="100000"/>
              </a:lnSpc>
            </a:pPr>
            <a:r>
              <a:rPr lang="en-US" dirty="0"/>
              <a:t>At least once during the diagnostic process when FEV1 is low, </a:t>
            </a:r>
          </a:p>
          <a:p>
            <a:pPr>
              <a:lnSpc>
                <a:spcPct val="100000"/>
              </a:lnSpc>
            </a:pPr>
            <a:r>
              <a:rPr lang="en-US" dirty="0"/>
              <a:t>the FEV1/FVC ratio is reduced. </a:t>
            </a:r>
          </a:p>
          <a:p>
            <a:pPr>
              <a:lnSpc>
                <a:spcPct val="100000"/>
              </a:lnSpc>
            </a:pPr>
            <a:r>
              <a:rPr lang="en-US" dirty="0"/>
              <a:t>The FEV1/FVC ratio is normally more than 0.75–0.80 in adults, and more than 0.90 in children.</a:t>
            </a:r>
          </a:p>
          <a:p>
            <a:endParaRPr lang="en-US" dirty="0"/>
          </a:p>
        </p:txBody>
      </p:sp>
    </p:spTree>
    <p:extLst>
      <p:ext uri="{BB962C8B-B14F-4D97-AF65-F5344CB8AC3E}">
        <p14:creationId xmlns:p14="http://schemas.microsoft.com/office/powerpoint/2010/main" val="302421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4">
                                            <p:txEl>
                                              <p:pRg st="0" end="0"/>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4">
                                            <p:txEl>
                                              <p:pRg st="1" end="1"/>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2" end="2"/>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1852</TotalTime>
  <Words>1987</Words>
  <Application>Microsoft Office PowerPoint</Application>
  <PresentationFormat>Widescreen</PresentationFormat>
  <Paragraphs>207</Paragraphs>
  <Slides>48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MS PGothic</vt:lpstr>
      <vt:lpstr>Arial</vt:lpstr>
      <vt:lpstr>Calibri</vt:lpstr>
      <vt:lpstr>Calibri Light</vt:lpstr>
      <vt:lpstr>Courier New</vt:lpstr>
      <vt:lpstr>Times New Roman</vt:lpstr>
      <vt:lpstr>Wingdings</vt:lpstr>
      <vt:lpstr>Retrospect</vt:lpstr>
      <vt:lpstr>Dr.Saad Mohammad Al-Saad   MBBS, SBFM, ABFM, Geriatrics, WHO cc fellowship Assistant Professor / Consultant Family physician Department of Family and Community Medicine College of medicine, King Saud University </vt:lpstr>
      <vt:lpstr>Introduction:</vt:lpstr>
      <vt:lpstr>Epidemiology:</vt:lpstr>
      <vt:lpstr>KSA</vt:lpstr>
      <vt:lpstr>PowerPoint Presentation</vt:lpstr>
      <vt:lpstr>PowerPoint Presentation</vt:lpstr>
      <vt:lpstr>PowerPoint Presentation</vt:lpstr>
      <vt:lpstr>PowerPoint Presentation</vt:lpstr>
      <vt:lpstr>MAKING THE DIAGNOSIS OF ASTHMA:</vt:lpstr>
      <vt:lpstr>Factors that may trigger or worsen asthma symptoms:</vt:lpstr>
      <vt:lpstr>History:</vt:lpstr>
      <vt:lpstr>Physical examination</vt:lpstr>
      <vt:lpstr>Investigations</vt:lpstr>
      <vt:lpstr>PowerPoint Presentation</vt:lpstr>
      <vt:lpstr>PowerPoint Presentation</vt:lpstr>
      <vt:lpstr>PowerPoint Presentation</vt:lpstr>
      <vt:lpstr>PowerPoint Presentation</vt:lpstr>
      <vt:lpstr>PEFR (peak expiratory flow rate)</vt:lpstr>
      <vt:lpstr>PowerPoint Presentation</vt:lpstr>
      <vt:lpstr>PowerPoint Presentation</vt:lpstr>
      <vt:lpstr>DIAGNOSING ASTHMA IN SPECIAL POPULATIONS:</vt:lpstr>
      <vt:lpstr>DIAGNOSING ASTHMA IN SPECIAL POPULATIONS:</vt:lpstr>
      <vt:lpstr>DIAGNOSING ASTHMA IN SPECIAL POPULATIONS:</vt:lpstr>
      <vt:lpstr>DIAGNOSING ASTHMA IN SPECIAL POPULATIONS:</vt:lpstr>
      <vt:lpstr>ASSESSING A PATIENT WITH ASTHMA:</vt:lpstr>
      <vt:lpstr>HOW TO ASSESS ASTHMA CONTROL:</vt:lpstr>
      <vt:lpstr>PowerPoint Presentation</vt:lpstr>
      <vt:lpstr>PowerPoint Presentation</vt:lpstr>
      <vt:lpstr>ASSESSING A PATIENT WITH ASTHMA:</vt:lpstr>
      <vt:lpstr>Asthma Action Plan (example)</vt:lpstr>
      <vt:lpstr>ASSESSING A PATIENT WITH ASTHMA:</vt:lpstr>
      <vt:lpstr>What is the role of lung function in monitoring asthma?</vt:lpstr>
      <vt:lpstr>MANAGEMENT OF ASTHMA:</vt:lpstr>
      <vt:lpstr>Stepwise approach to asthma treatment:</vt:lpstr>
      <vt:lpstr>STEPWISE APPROACH FOR ADJUSTING TREATMENT :</vt:lpstr>
      <vt:lpstr>Low, medium and high daily doses of inhaled corticosteroids (mcg)</vt:lpstr>
      <vt:lpstr>INITIAL CONTROLLER TREATMENT:</vt:lpstr>
      <vt:lpstr>Cont.</vt:lpstr>
      <vt:lpstr>Cont.</vt:lpstr>
      <vt:lpstr>Cont.</vt:lpstr>
      <vt:lpstr>Assessing asthma severity</vt:lpstr>
      <vt:lpstr>How often should patients with asthma be reviewed? </vt:lpstr>
      <vt:lpstr>Stepping up asthma treatment:</vt:lpstr>
      <vt:lpstr>Stepping down treatment when asthma is well-controlled:</vt:lpstr>
      <vt:lpstr>NON-PHARMACOLOGICAL STRATEGIES AND INTERVENTIONS:</vt:lpstr>
      <vt:lpstr>The written asthma action plan should include:</vt:lpstr>
      <vt:lpstr>Emergency treatment should be considered for: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Asthma Management   Recent Advances</dc:title>
  <dc:creator>Reem AlHaider</dc:creator>
  <cp:lastModifiedBy>HP</cp:lastModifiedBy>
  <cp:revision>93</cp:revision>
  <dcterms:created xsi:type="dcterms:W3CDTF">2017-09-18T12:06:35Z</dcterms:created>
  <dcterms:modified xsi:type="dcterms:W3CDTF">2018-04-04T05:38:20Z</dcterms:modified>
</cp:coreProperties>
</file>