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4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7" r:id="rId15"/>
    <p:sldId id="278" r:id="rId16"/>
    <p:sldId id="279" r:id="rId17"/>
    <p:sldId id="280" r:id="rId18"/>
    <p:sldId id="281" r:id="rId19"/>
    <p:sldId id="282" r:id="rId20"/>
    <p:sldId id="286" r:id="rId21"/>
    <p:sldId id="283" r:id="rId22"/>
    <p:sldId id="284" r:id="rId23"/>
    <p:sldId id="291" r:id="rId24"/>
    <p:sldId id="293" r:id="rId25"/>
    <p:sldId id="287" r:id="rId26"/>
    <p:sldId id="292" r:id="rId27"/>
    <p:sldId id="2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0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C9EE-F340-49E4-81EA-1DF3BD2879F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7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rnora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5354" y="4813076"/>
            <a:ext cx="7772400" cy="27233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+mn-lt"/>
              </a:rPr>
              <a:t>Dr</a:t>
            </a:r>
            <a:r>
              <a:rPr lang="en-US" sz="2400" dirty="0">
                <a:latin typeface="+mn-lt"/>
              </a:rPr>
              <a:t>. Norah </a:t>
            </a:r>
            <a:r>
              <a:rPr lang="en-US" sz="2400" dirty="0" err="1">
                <a:latin typeface="+mn-lt"/>
              </a:rPr>
              <a:t>Alshehri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MBBS, SBFM, ABFM, MSc in Diabetes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Assistant Professor and Consultant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Postgraduate trainer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Family and Community Medicine Department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King Saud University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2"/>
              </a:rPr>
              <a:t>drnora@ksu.edu.sa</a:t>
            </a:r>
            <a:r>
              <a:rPr lang="en-US" sz="2400" dirty="0">
                <a:latin typeface="+mn-lt"/>
              </a:rPr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1053" y="610673"/>
            <a:ext cx="6400800" cy="12954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Patient Counselling </a:t>
            </a:r>
            <a:endParaRPr lang="en-US" sz="4800" u="sng" dirty="0"/>
          </a:p>
        </p:txBody>
      </p:sp>
      <p:pic>
        <p:nvPicPr>
          <p:cNvPr id="1026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0" y="1378039"/>
            <a:ext cx="9942489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78288"/>
            <a:ext cx="9605493" cy="5821363"/>
          </a:xfrm>
        </p:spPr>
        <p:txBody>
          <a:bodyPr>
            <a:normAutofit/>
          </a:bodyPr>
          <a:lstStyle/>
          <a:p>
            <a:r>
              <a:rPr lang="en-US" sz="2400" b="1" dirty="0">
                <a:cs typeface="Times New Roman" pitchFamily="18" charset="0"/>
              </a:rPr>
              <a:t>At the time of asking question: Remember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one question at a time.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Look at one person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Be brief and clear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question that serve for purpose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that enables clients to talk about their feelings and behaviours.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to explore and understand issues and not to collect juicy material for gossip.</a:t>
            </a:r>
          </a:p>
          <a:p>
            <a:endParaRPr lang="en-US" sz="2400" b="1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Don’t ask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cs typeface="Times New Roman" pitchFamily="18" charset="0"/>
              </a:rPr>
              <a:t>Irrevalent</a:t>
            </a:r>
            <a:r>
              <a:rPr lang="en-US" sz="2400" dirty="0">
                <a:cs typeface="Times New Roman" pitchFamily="18" charset="0"/>
              </a:rPr>
              <a:t> question.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Too many question at one time.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381002"/>
            <a:ext cx="9811555" cy="39334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3.</a:t>
            </a:r>
            <a:r>
              <a:rPr lang="en-US" u="sng" dirty="0" smtClean="0">
                <a:cs typeface="Times New Roman" pitchFamily="18" charset="0"/>
              </a:rPr>
              <a:t>Using silence</a:t>
            </a:r>
          </a:p>
          <a:p>
            <a:pPr>
              <a:buNone/>
            </a:pPr>
            <a:endParaRPr lang="en-US" u="sng" dirty="0" smtClean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time to the client to think about what to say next.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Provide space to experience feeling.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Allows client to proceed at their own pace.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the client freedom to choose whether or not to continue.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golfian.com/wp-content/uploads/2016/07/You-Can-Feel-The-Soul-In-Si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22" y="4675031"/>
            <a:ext cx="5905500" cy="172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12821"/>
            <a:ext cx="9605493" cy="5195551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u="sng" dirty="0" smtClean="0">
                <a:cs typeface="Times New Roman" pitchFamily="18" charset="0"/>
              </a:rPr>
              <a:t>Non-verbal behavior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It is not what you say but how you say is important.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Majority –non verbal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Person body language is not similar to what they are saying, it results in verbal confusion/</a:t>
            </a:r>
            <a:r>
              <a:rPr lang="en-US" sz="2400" dirty="0" err="1">
                <a:cs typeface="Times New Roman" pitchFamily="18" charset="0"/>
              </a:rPr>
              <a:t>mis</a:t>
            </a:r>
            <a:r>
              <a:rPr lang="en-US" sz="2400" dirty="0">
                <a:cs typeface="Times New Roman" pitchFamily="18" charset="0"/>
              </a:rPr>
              <a:t>-interpretation.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Effective counsellor-sensitive to nonverbal communication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Examples :-gestures, facial expression, posture, eye contact, tapping fingers, change in voice pitch and fluency of voice.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743757"/>
            <a:ext cx="8910034" cy="460097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Accurate Empathy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Empathy means- recognition and understanding of clients thoughts and emotions.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characterized by ability to put oneself into another's shoes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experience the view point of another within oneself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Paraphrasing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Counsellor repeat in his/her  own words what client has said to show understanding.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Say in few words so that it can give summary of client’s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cs typeface="Times New Roman" pitchFamily="18" charset="0"/>
              </a:rPr>
              <a:t>Stages of Counselling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               GATHER 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45" y="1505757"/>
            <a:ext cx="11374192" cy="3452610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G = Greet client in a friendly, helpful, and respectful manner.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A = Ask client about  needs, concerns, and previous use.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T = Tell client about different options and methods.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H = Help client to make decision about choice of method s/he prefers.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E = Explain to client how to use the method.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R = Return: Schedule and carry out return visit and follow-up of client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023871"/>
            <a:ext cx="9863070" cy="3522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cs typeface="Times New Roman" pitchFamily="18" charset="0"/>
              </a:rPr>
              <a:t>Greet </a:t>
            </a:r>
            <a:endParaRPr lang="en-US" b="1" dirty="0" smtClean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Welcome and register client. </a:t>
            </a:r>
          </a:p>
          <a:p>
            <a:r>
              <a:rPr lang="en-US" sz="2400" dirty="0">
                <a:cs typeface="Times New Roman" pitchFamily="18" charset="0"/>
              </a:rPr>
              <a:t> Prepare chart/record.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Determine purpose of visit.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Give clients full attention.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Assure the client that all information discussed will be confidential.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Talk in a private place if possible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304800"/>
            <a:ext cx="9645203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u="sng" dirty="0">
                <a:cs typeface="Times New Roman" pitchFamily="18" charset="0"/>
              </a:rPr>
              <a:t>Ask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Ask client about her/his needs.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Write down the client's: age, marital status, number of previous pregnancies and births, number of living children, basic medical history, previous use of family planning methods, history and risk for STDs.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Assess what the client knows about family planning methods.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Ask the client if there is a particular method s/he is interested in.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Discuss any client concerns about risks vs. benefits of modern methods (dispel rumors and misconceptions).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690094"/>
            <a:ext cx="9850192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cs typeface="Times New Roman" pitchFamily="18" charset="0"/>
              </a:rPr>
              <a:t>Tell </a:t>
            </a:r>
          </a:p>
          <a:p>
            <a:pPr>
              <a:buNone/>
            </a:pPr>
            <a:endParaRPr lang="en-US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Tell the client about the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Focus on methods that most interest the client, but briefly mention other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Describe how each method works, the advantages, benefits, possible side effects, and disadvantages.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Answer client concerns and questions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381001"/>
            <a:ext cx="986307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Help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Help the client to choose a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Repeat information if necessary.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any procedures or lab tests to be performed.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cs typeface="Times New Roman" pitchFamily="18" charset="0"/>
              </a:rPr>
              <a:t>Explain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Explain how to use the method (how, when, where).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to the client how and when s/he can/should get resupplies of the method, if necessary. </a:t>
            </a:r>
          </a:p>
          <a:p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601016"/>
            <a:ext cx="11062952" cy="3958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cs typeface="Times New Roman" pitchFamily="18" charset="0"/>
              </a:rPr>
              <a:t>Return </a:t>
            </a:r>
          </a:p>
          <a:p>
            <a:pPr>
              <a:buNone/>
            </a:pPr>
            <a:endParaRPr lang="en-US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At the follow-up or return visit ask the client if s/he is still using the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yes, ask her/him if s/he is experiencing any problems or side effects and answer her/his questions, solve any problems, if possible.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no, ask why s/he stopped using the method and counsel her/him to see if s/he would like to try another method or re-try the same method again.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Make sure s/he is using the method correctly (ask her/him how s/he is using it).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690"/>
            <a:ext cx="10276268" cy="23997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understand the concepts of </a:t>
            </a:r>
            <a:r>
              <a:rPr lang="en-US" dirty="0" smtClean="0"/>
              <a:t>counseling in family medicine. 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learn </a:t>
            </a:r>
            <a:r>
              <a:rPr lang="en-US" dirty="0" smtClean="0"/>
              <a:t>the counseling skills and why it is important.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learn the theories and stages of </a:t>
            </a:r>
            <a:r>
              <a:rPr lang="en-US" dirty="0" smtClean="0"/>
              <a:t>counseling.</a:t>
            </a:r>
            <a:endParaRPr lang="en-US" dirty="0"/>
          </a:p>
          <a:p>
            <a:r>
              <a:rPr lang="en-US" dirty="0" smtClean="0"/>
              <a:t>To identify the </a:t>
            </a:r>
            <a:r>
              <a:rPr lang="en-US" dirty="0"/>
              <a:t>possible </a:t>
            </a:r>
            <a:r>
              <a:rPr lang="en-US" dirty="0" smtClean="0"/>
              <a:t>barriers in counselling.</a:t>
            </a:r>
          </a:p>
          <a:p>
            <a:r>
              <a:rPr lang="en-US" dirty="0">
                <a:cs typeface="Times New Roman" panose="02020603050405020304" pitchFamily="18" charset="0"/>
              </a:rPr>
              <a:t>To be </a:t>
            </a:r>
            <a:r>
              <a:rPr lang="en-US" dirty="0" smtClean="0">
                <a:cs typeface="Times New Roman" panose="02020603050405020304" pitchFamily="18" charset="0"/>
              </a:rPr>
              <a:t>able to use </a:t>
            </a:r>
            <a:r>
              <a:rPr lang="en-US" dirty="0">
                <a:cs typeface="Times New Roman" panose="02020603050405020304" pitchFamily="18" charset="0"/>
              </a:rPr>
              <a:t>counseling techniques</a:t>
            </a:r>
            <a:endParaRPr lang="en-US" dirty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3" y="3992451"/>
            <a:ext cx="5124450" cy="258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Counselling and health education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295400"/>
          <a:ext cx="8458200" cy="437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8644"/>
                <a:gridCol w="3804356"/>
                <a:gridCol w="3505200"/>
              </a:tblGrid>
              <a:tr h="622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Counselling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 education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confidential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to one process  or a small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a </a:t>
                      </a:r>
                      <a:r>
                        <a:rPr lang="en-US" baseline="0" dirty="0" smtClean="0"/>
                        <a:t> group of people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Focused, specific and goal directed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Generalized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Facilitates change in attitude and motivates behavior 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is provided to increase the knowledge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oriented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oriented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needs of client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public health needs.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017" y="373487"/>
            <a:ext cx="8229600" cy="53340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Approaches in doing counselling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265237"/>
            <a:ext cx="11552349" cy="55927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1.Directive  or </a:t>
            </a:r>
            <a:r>
              <a:rPr lang="en-IN" sz="2400" b="1" dirty="0">
                <a:solidFill>
                  <a:srgbClr val="FF0000"/>
                </a:solidFill>
                <a:cs typeface="Times New Roman" pitchFamily="18" charset="0"/>
              </a:rPr>
              <a:t>Counsellor –centred or authoritarian style:-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Simplest to do 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Counsellor give advices, make decision based on what she thinks is in the the  best interest of client.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Expects the client to follow her advices 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Completely directed by counsellor.</a:t>
            </a:r>
            <a:endParaRPr lang="en-US" sz="2400" dirty="0"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2.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Non-directive </a:t>
            </a:r>
            <a:r>
              <a:rPr lang="en-US" sz="2400" b="1" dirty="0" err="1">
                <a:solidFill>
                  <a:srgbClr val="FF0000"/>
                </a:solidFill>
                <a:cs typeface="Times New Roman" pitchFamily="18" charset="0"/>
              </a:rPr>
              <a:t>counselling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or </a:t>
            </a:r>
            <a:r>
              <a:rPr lang="en-IN" sz="2400" b="1" dirty="0">
                <a:solidFill>
                  <a:srgbClr val="FF0000"/>
                </a:solidFill>
                <a:cs typeface="Times New Roman" pitchFamily="18" charset="0"/>
              </a:rPr>
              <a:t>client-centred :-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 Counsellor is passive mainly listener.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Client is active ,expresses herself freely and tells the counsellor what he/she wants.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After careful reflection and clarification , makes her own decision.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The main function of the counsellor is to create an atmosphere in which the client can work out his problem.</a:t>
            </a:r>
          </a:p>
          <a:p>
            <a:pPr marL="514350" indent="-51435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795271"/>
            <a:ext cx="11706895" cy="5897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IN" sz="2400" b="1" dirty="0">
                <a:solidFill>
                  <a:srgbClr val="FF0000"/>
                </a:solidFill>
                <a:cs typeface="Times New Roman" pitchFamily="18" charset="0"/>
              </a:rPr>
              <a:t>3.Non-authoritarian style:-</a:t>
            </a:r>
          </a:p>
          <a:p>
            <a:pPr marL="514350" indent="-514350">
              <a:buNone/>
            </a:pPr>
            <a:endParaRPr lang="en-IN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Neither  counsellor nor client controlled.</a:t>
            </a:r>
          </a:p>
          <a:p>
            <a:pPr marL="514350" indent="-514350"/>
            <a:endParaRPr lang="en-IN" sz="2400" dirty="0">
              <a:cs typeface="Times New Roman" pitchFamily="18" charset="0"/>
            </a:endParaRPr>
          </a:p>
          <a:p>
            <a:pPr lvl="0"/>
            <a:r>
              <a:rPr lang="en-IN" sz="2400" dirty="0">
                <a:cs typeface="Times New Roman" pitchFamily="18" charset="0"/>
              </a:rPr>
              <a:t>   Methods of counselling may change from client to client or even with the same client from time to time.</a:t>
            </a:r>
          </a:p>
          <a:p>
            <a:pPr lvl="0"/>
            <a:endParaRPr lang="en-US" sz="2400" dirty="0">
              <a:cs typeface="Times New Roman" pitchFamily="18" charset="0"/>
            </a:endParaRPr>
          </a:p>
          <a:p>
            <a:pPr lvl="0"/>
            <a:r>
              <a:rPr lang="en-IN" sz="2400" dirty="0">
                <a:cs typeface="Times New Roman" pitchFamily="18" charset="0"/>
              </a:rPr>
              <a:t>   It is highly flexible.</a:t>
            </a:r>
          </a:p>
          <a:p>
            <a:pPr lvl="0"/>
            <a:endParaRPr lang="en-US" sz="2400" dirty="0">
              <a:cs typeface="Times New Roman" pitchFamily="18" charset="0"/>
            </a:endParaRPr>
          </a:p>
          <a:p>
            <a:pPr lvl="0"/>
            <a:r>
              <a:rPr lang="en-IN" sz="2400" dirty="0">
                <a:cs typeface="Times New Roman" pitchFamily="18" charset="0"/>
              </a:rPr>
              <a:t>   Freedom of choice and expression is open to both the counsellor and the counselee.</a:t>
            </a:r>
            <a:endParaRPr lang="en-US" sz="2400" dirty="0">
              <a:cs typeface="Times New Roman" pitchFamily="18" charset="0"/>
            </a:endParaRPr>
          </a:p>
          <a:p>
            <a:pPr marL="514350" indent="-51435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u="sng" dirty="0" smtClean="0"/>
              <a:t>Cycle of changes </a:t>
            </a:r>
            <a:endParaRPr lang="en-US" b="1" u="sng" dirty="0"/>
          </a:p>
        </p:txBody>
      </p:sp>
      <p:pic>
        <p:nvPicPr>
          <p:cNvPr id="4" name="Picture 2" descr="https://s-media-cache-ak0.pinimg.com/originals/56/66/1b/56661be915862a2eec3961635b083c3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" y="1416675"/>
            <a:ext cx="10740981" cy="51708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06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  <a:solidFill>
            <a:srgbClr val="0070C0"/>
          </a:solidFill>
        </p:spPr>
        <p:txBody>
          <a:bodyPr/>
          <a:lstStyle/>
          <a:p>
            <a:r>
              <a:rPr lang="en-US" b="1" u="sng" dirty="0"/>
              <a:t>Barriers to </a:t>
            </a:r>
            <a:r>
              <a:rPr lang="en-US" b="1" u="sng" dirty="0" smtClean="0"/>
              <a:t>Counseling in </a:t>
            </a:r>
            <a:r>
              <a:rPr lang="en-US" b="1" u="sng" dirty="0"/>
              <a:t>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training: undergraduate/postgraduate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Undervaluing importance of communication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Focus only on treating diseases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Limitations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Organizational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time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Pressure of work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Interruptions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2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cs typeface="Times New Roman" pitchFamily="18" charset="0"/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10" y="1338331"/>
            <a:ext cx="10743127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Counselling is  a process and not merely a technique through which clients are helped to modify their </a:t>
            </a:r>
            <a:r>
              <a:rPr lang="en-US" sz="2400" dirty="0" smtClean="0">
                <a:cs typeface="Times New Roman" pitchFamily="18" charset="0"/>
              </a:rPr>
              <a:t>behavior </a:t>
            </a:r>
            <a:r>
              <a:rPr lang="en-US" sz="2400" dirty="0">
                <a:cs typeface="Times New Roman" pitchFamily="18" charset="0"/>
              </a:rPr>
              <a:t>and cope with their status effectively.</a:t>
            </a:r>
          </a:p>
          <a:p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Counselling is not</a:t>
            </a:r>
          </a:p>
          <a:p>
            <a:r>
              <a:rPr lang="en-US" sz="2400" dirty="0">
                <a:cs typeface="Times New Roman" pitchFamily="18" charset="0"/>
              </a:rPr>
              <a:t>Telling or directing </a:t>
            </a:r>
          </a:p>
          <a:p>
            <a:r>
              <a:rPr lang="en-US" sz="2400" dirty="0" smtClean="0">
                <a:cs typeface="Times New Roman" pitchFamily="18" charset="0"/>
              </a:rPr>
              <a:t>Giving </a:t>
            </a:r>
            <a:r>
              <a:rPr lang="en-US" sz="2400" dirty="0">
                <a:cs typeface="Times New Roman" pitchFamily="18" charset="0"/>
              </a:rPr>
              <a:t>advice</a:t>
            </a:r>
          </a:p>
          <a:p>
            <a:r>
              <a:rPr lang="en-US" sz="2400" dirty="0">
                <a:cs typeface="Times New Roman" pitchFamily="18" charset="0"/>
              </a:rPr>
              <a:t>A casual concern</a:t>
            </a:r>
          </a:p>
          <a:p>
            <a:r>
              <a:rPr lang="en-US" sz="2400" dirty="0">
                <a:cs typeface="Times New Roman" pitchFamily="18" charset="0"/>
              </a:rPr>
              <a:t>A confession</a:t>
            </a:r>
          </a:p>
          <a:p>
            <a:r>
              <a:rPr lang="en-US" sz="2400" dirty="0">
                <a:cs typeface="Times New Roman" pitchFamily="18" charset="0"/>
              </a:rPr>
              <a:t>Praying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www.fhi360.org/sites/default/files/webpages/Modules/CPI/slidepics/slide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61" y="2537138"/>
            <a:ext cx="4597489" cy="410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390882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Roll play </a:t>
            </a:r>
            <a:endParaRPr lang="en-US" b="1" u="sng" dirty="0"/>
          </a:p>
        </p:txBody>
      </p:sp>
      <p:pic>
        <p:nvPicPr>
          <p:cNvPr id="12290" name="Picture 2" descr="https://www.graffretail.com/images/RolePlay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255" y="1906073"/>
            <a:ext cx="8203843" cy="428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87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نتيجة بحث الصور عن ‪thank you any question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ealthabove60.com/images/medical-coun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58" y="4406185"/>
            <a:ext cx="459775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887185" y="1245629"/>
            <a:ext cx="4069724" cy="70833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Counselling 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2125014" y="4553487"/>
            <a:ext cx="1558344" cy="806539"/>
          </a:xfrm>
          <a:prstGeom prst="wedgeRoundRectCallout">
            <a:avLst>
              <a:gd name="adj1" fmla="val 51030"/>
              <a:gd name="adj2" fmla="val 63599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Skills of counselor 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827431" y="3511104"/>
            <a:ext cx="1558344" cy="806539"/>
          </a:xfrm>
          <a:prstGeom prst="wedgeRoundRectCallout">
            <a:avLst>
              <a:gd name="adj1" fmla="val 19625"/>
              <a:gd name="adj2" fmla="val 103519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Stages of counselling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8493617" y="4056847"/>
            <a:ext cx="1558344" cy="806539"/>
          </a:xfrm>
          <a:prstGeom prst="wedgeRoundRectCallout">
            <a:avLst>
              <a:gd name="adj1" fmla="val -60540"/>
              <a:gd name="adj2" fmla="val 9393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Change cycle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755487" y="5360026"/>
            <a:ext cx="1558344" cy="806539"/>
          </a:xfrm>
          <a:prstGeom prst="wedgeRoundRectCallout">
            <a:avLst>
              <a:gd name="adj1" fmla="val -39053"/>
              <a:gd name="adj2" fmla="val 108310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Barriers of counselling 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177737" y="3250308"/>
            <a:ext cx="1558344" cy="806539"/>
          </a:xfrm>
          <a:prstGeom prst="wedgeRoundRectCallout">
            <a:avLst>
              <a:gd name="adj1" fmla="val -60540"/>
              <a:gd name="adj2" fmla="val 93938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Approaches of counseling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994" y="187708"/>
            <a:ext cx="3530957" cy="71596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1" y="1052849"/>
            <a:ext cx="10793704" cy="2867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“Counselling is a </a:t>
            </a:r>
            <a:r>
              <a:rPr lang="en-US" dirty="0">
                <a:solidFill>
                  <a:srgbClr val="FF0000"/>
                </a:solidFill>
              </a:rPr>
              <a:t>structured conversation </a:t>
            </a:r>
            <a:r>
              <a:rPr lang="en-US" dirty="0"/>
              <a:t>aimed at </a:t>
            </a:r>
            <a:r>
              <a:rPr lang="en-US" dirty="0">
                <a:solidFill>
                  <a:srgbClr val="FF0000"/>
                </a:solidFill>
              </a:rPr>
              <a:t>facilitating</a:t>
            </a:r>
            <a:r>
              <a:rPr lang="en-US" dirty="0"/>
              <a:t> a </a:t>
            </a:r>
            <a:r>
              <a:rPr lang="en-US" dirty="0" smtClean="0"/>
              <a:t>client’s quality </a:t>
            </a:r>
            <a:r>
              <a:rPr lang="en-US" dirty="0"/>
              <a:t>of life in the face of </a:t>
            </a:r>
            <a:r>
              <a:rPr lang="en-US" dirty="0" smtClean="0"/>
              <a:t>adversity”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Johnson </a:t>
            </a:r>
            <a:r>
              <a:rPr lang="en-US" dirty="0"/>
              <a:t>(2000, p.3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It is the skilled and principled use of relationship to help the patient develop self-knowledge, emotional acceptance and growth including personal </a:t>
            </a:r>
            <a:r>
              <a:rPr lang="en-US" dirty="0" smtClean="0"/>
              <a:t>resources.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21" y="4069723"/>
            <a:ext cx="11309795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27819"/>
            <a:ext cx="82296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THE AIMS OF COUNSELLING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495" y="1866902"/>
            <a:ext cx="10163577" cy="4456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aims of Counselling </a:t>
            </a:r>
            <a:r>
              <a:rPr lang="en-US" sz="2400" dirty="0" smtClean="0"/>
              <a:t>should </a:t>
            </a:r>
            <a:r>
              <a:rPr lang="en-US" sz="2400" dirty="0"/>
              <a:t>always be based on the needs of </a:t>
            </a:r>
            <a:r>
              <a:rPr lang="en-US" sz="2400" dirty="0" smtClean="0"/>
              <a:t>the client</a:t>
            </a:r>
            <a:r>
              <a:rPr lang="en-US" sz="2400" dirty="0"/>
              <a:t>, which are: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the clients manage their problems more effectively and develop unused or underused opportunities to cope more </a:t>
            </a:r>
            <a:r>
              <a:rPr lang="en-US" sz="2400" dirty="0" smtClean="0"/>
              <a:t>fully.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and empower clients to become more effective self-helpers in the future (Egan,1998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Helping </a:t>
            </a:r>
            <a:r>
              <a:rPr lang="en-US" sz="2400" u="sng" dirty="0">
                <a:solidFill>
                  <a:srgbClr val="FF0000"/>
                </a:solidFill>
              </a:rPr>
              <a:t>is about constructive change and making a substantive difference to the life of </a:t>
            </a:r>
            <a:r>
              <a:rPr lang="en-US" sz="2400" u="sng" dirty="0" smtClean="0">
                <a:solidFill>
                  <a:srgbClr val="FF0000"/>
                </a:solidFill>
              </a:rPr>
              <a:t>the client</a:t>
            </a:r>
            <a:r>
              <a:rPr lang="en-US" sz="2400" u="sng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272" y="128254"/>
            <a:ext cx="2796057" cy="17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62" y="442063"/>
            <a:ext cx="8229600" cy="56356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b="1" u="sng" dirty="0">
                <a:cs typeface="Times New Roman" pitchFamily="18" charset="0"/>
              </a:rPr>
              <a:t>Key </a:t>
            </a:r>
            <a:r>
              <a:rPr lang="en-US" b="1" u="sng" dirty="0" smtClean="0">
                <a:cs typeface="Times New Roman" pitchFamily="18" charset="0"/>
              </a:rPr>
              <a:t>skills </a:t>
            </a:r>
            <a:r>
              <a:rPr lang="en-US" b="1" u="sng" dirty="0">
                <a:cs typeface="Times New Roman" pitchFamily="18" charset="0"/>
              </a:rPr>
              <a:t>of counsellor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102" y="1481070"/>
            <a:ext cx="8229600" cy="38765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Listening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smtClean="0">
                <a:cs typeface="Times New Roman" pitchFamily="18" charset="0"/>
              </a:rPr>
              <a:t>Believing </a:t>
            </a:r>
            <a:r>
              <a:rPr lang="en-US" sz="2400" dirty="0">
                <a:cs typeface="Times New Roman" pitchFamily="18" charset="0"/>
              </a:rPr>
              <a:t>in client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Recognize </a:t>
            </a:r>
            <a:r>
              <a:rPr lang="en-US" sz="2400" dirty="0">
                <a:cs typeface="Times New Roman" pitchFamily="18" charset="0"/>
              </a:rPr>
              <a:t>your own limitations.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Patience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Non-</a:t>
            </a:r>
            <a:r>
              <a:rPr lang="en-US" sz="2400" dirty="0" err="1" smtClean="0">
                <a:cs typeface="Times New Roman" pitchFamily="18" charset="0"/>
              </a:rPr>
              <a:t>judgemental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Stay focused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Knowledgeable</a:t>
            </a:r>
            <a:r>
              <a:rPr lang="en-US" sz="2400" dirty="0"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https://www.centre4activeliving.ca/media/filer_public/e5/8c/e58cbe9b-d5e4-451a-b334-130f64055e33/2015-jul-physician-coun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74" y="1220407"/>
            <a:ext cx="6719507" cy="546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955" y="206062"/>
            <a:ext cx="8229600" cy="609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cs typeface="Times New Roman" pitchFamily="18" charset="0"/>
              </a:rPr>
              <a:t>6 Micro </a:t>
            </a:r>
            <a:r>
              <a:rPr lang="en-US" sz="3600" b="1" u="sng" dirty="0">
                <a:cs typeface="Times New Roman" pitchFamily="18" charset="0"/>
              </a:rPr>
              <a:t>skills of counsellor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86" y="1214909"/>
            <a:ext cx="8229600" cy="461922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u="sng" dirty="0">
                <a:cs typeface="Times New Roman" pitchFamily="18" charset="0"/>
              </a:rPr>
              <a:t>Listen </a:t>
            </a:r>
            <a:r>
              <a:rPr lang="en-US" sz="2400" u="sng" dirty="0" smtClean="0">
                <a:cs typeface="Times New Roman" pitchFamily="18" charset="0"/>
              </a:rPr>
              <a:t>Actively</a:t>
            </a:r>
          </a:p>
          <a:p>
            <a:pPr marL="0" indent="0">
              <a:buNone/>
            </a:pPr>
            <a:endParaRPr lang="en-US" sz="2400" u="sng" dirty="0"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the clients as they are.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dirty="0">
                <a:cs typeface="Times New Roman" pitchFamily="18" charset="0"/>
              </a:rPr>
              <a:t> to what your client say and how they say it. Notice the tone of the voice ,facial expression and gesture.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Keep silent </a:t>
            </a:r>
            <a:r>
              <a:rPr lang="en-US" sz="2400" dirty="0">
                <a:cs typeface="Times New Roman" pitchFamily="18" charset="0"/>
              </a:rPr>
              <a:t>sometimes. Give your client to think ,ask question.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Sit comfortably.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Look directly into the client  </a:t>
            </a:r>
            <a:r>
              <a:rPr lang="en-US" sz="2400" dirty="0">
                <a:cs typeface="Times New Roman" pitchFamily="18" charset="0"/>
              </a:rPr>
              <a:t>when they speak ,not on your papers and windows.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Ensure that you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continually involved </a:t>
            </a:r>
            <a:r>
              <a:rPr lang="en-US" sz="2400" dirty="0">
                <a:cs typeface="Times New Roman" pitchFamily="18" charset="0"/>
              </a:rPr>
              <a:t>in the conversation by either “nodding head, saying then or oh”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www.instituteofsales.co.nz/wp-content/uploads/2015/03/noun_listen_216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733" y="51086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948746"/>
            <a:ext cx="10483403" cy="2953554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According to communication expert:-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10 % of our communication represented by words.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30 % are represented by sounds we make (by </a:t>
            </a:r>
            <a:r>
              <a:rPr lang="en-US" sz="2400" dirty="0" err="1">
                <a:cs typeface="Times New Roman" pitchFamily="18" charset="0"/>
              </a:rPr>
              <a:t>mimimum</a:t>
            </a:r>
            <a:r>
              <a:rPr lang="en-US" sz="2400" dirty="0">
                <a:cs typeface="Times New Roman" pitchFamily="18" charset="0"/>
              </a:rPr>
              <a:t> verbal)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60 % are represented by body language ( </a:t>
            </a:r>
            <a:r>
              <a:rPr lang="en-US" sz="2400" dirty="0" err="1">
                <a:cs typeface="Times New Roman" pitchFamily="18" charset="0"/>
              </a:rPr>
              <a:t>eg</a:t>
            </a:r>
            <a:r>
              <a:rPr lang="en-US" sz="2400" dirty="0">
                <a:cs typeface="Times New Roman" pitchFamily="18" charset="0"/>
              </a:rPr>
              <a:t>- eye contact , 						body posture etc.)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856447"/>
            <a:ext cx="9772918" cy="250494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cs typeface="Times New Roman" pitchFamily="18" charset="0"/>
              </a:rPr>
              <a:t>2. Questioning </a:t>
            </a:r>
            <a:endParaRPr lang="en-US" u="sng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Ask the question to understand clearly the client problem or worries to help  the client go deeper into his/her own awareness or insight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Question-  centered around the concerns of client  and open         	           ended.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readingstrategiessocial.weebly.com/uploads/2/8/4/6/28469139/15197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79" y="2491526"/>
            <a:ext cx="2381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1329</Words>
  <Application>Microsoft Office PowerPoint</Application>
  <PresentationFormat>Widescreen</PresentationFormat>
  <Paragraphs>197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Office Theme</vt:lpstr>
      <vt:lpstr>  Dr. Norah Alshehri MBBS, SBFM, ABFM, MSc in Diabetes Assistant Professor and Consultant Postgraduate trainer Family and Community Medicine Department  King Saud University drnora@ksu.edu.sa   </vt:lpstr>
      <vt:lpstr>Objectives </vt:lpstr>
      <vt:lpstr>PowerPoint Presentation</vt:lpstr>
      <vt:lpstr>Definition </vt:lpstr>
      <vt:lpstr>THE AIMS OF COUNSELLING</vt:lpstr>
      <vt:lpstr>Key skills of counsellor </vt:lpstr>
      <vt:lpstr>6 Micro skills of counsellor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Stages of Counselling                GATHER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Counselling and health education </vt:lpstr>
      <vt:lpstr>Approaches in doing counselling  </vt:lpstr>
      <vt:lpstr>PowerPoint Presentation</vt:lpstr>
      <vt:lpstr>Cycle of changes </vt:lpstr>
      <vt:lpstr>Barriers to Counseling in Clinical Practice</vt:lpstr>
      <vt:lpstr>Conclusion </vt:lpstr>
      <vt:lpstr>Roll play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Dr.Norah Alshehri</dc:creator>
  <cp:lastModifiedBy>user</cp:lastModifiedBy>
  <cp:revision>21</cp:revision>
  <dcterms:created xsi:type="dcterms:W3CDTF">2017-02-22T16:04:10Z</dcterms:created>
  <dcterms:modified xsi:type="dcterms:W3CDTF">2017-03-07T18:57:35Z</dcterms:modified>
</cp:coreProperties>
</file>