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2.jpg" ContentType="image/gif"/>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43"/>
  </p:notesMasterIdLst>
  <p:sldIdLst>
    <p:sldId id="256" r:id="rId2"/>
    <p:sldId id="281" r:id="rId3"/>
    <p:sldId id="257" r:id="rId4"/>
    <p:sldId id="258" r:id="rId5"/>
    <p:sldId id="279" r:id="rId6"/>
    <p:sldId id="280" r:id="rId7"/>
    <p:sldId id="278" r:id="rId8"/>
    <p:sldId id="264" r:id="rId9"/>
    <p:sldId id="259" r:id="rId10"/>
    <p:sldId id="265" r:id="rId11"/>
    <p:sldId id="260" r:id="rId12"/>
    <p:sldId id="261" r:id="rId13"/>
    <p:sldId id="262" r:id="rId14"/>
    <p:sldId id="263" r:id="rId15"/>
    <p:sldId id="266" r:id="rId16"/>
    <p:sldId id="267" r:id="rId17"/>
    <p:sldId id="268" r:id="rId18"/>
    <p:sldId id="269" r:id="rId19"/>
    <p:sldId id="270" r:id="rId20"/>
    <p:sldId id="271" r:id="rId21"/>
    <p:sldId id="272" r:id="rId22"/>
    <p:sldId id="273" r:id="rId23"/>
    <p:sldId id="274" r:id="rId24"/>
    <p:sldId id="291" r:id="rId25"/>
    <p:sldId id="292" r:id="rId26"/>
    <p:sldId id="293" r:id="rId27"/>
    <p:sldId id="295" r:id="rId28"/>
    <p:sldId id="275" r:id="rId29"/>
    <p:sldId id="276" r:id="rId30"/>
    <p:sldId id="282" r:id="rId31"/>
    <p:sldId id="283" r:id="rId32"/>
    <p:sldId id="284" r:id="rId33"/>
    <p:sldId id="285" r:id="rId34"/>
    <p:sldId id="286" r:id="rId35"/>
    <p:sldId id="287" r:id="rId36"/>
    <p:sldId id="288" r:id="rId37"/>
    <p:sldId id="289" r:id="rId38"/>
    <p:sldId id="290" r:id="rId39"/>
    <p:sldId id="296" r:id="rId40"/>
    <p:sldId id="297" r:id="rId41"/>
    <p:sldId id="27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10" autoAdjust="0"/>
    <p:restoredTop sz="94613"/>
  </p:normalViewPr>
  <p:slideViewPr>
    <p:cSldViewPr snapToGrid="0" snapToObjects="1">
      <p:cViewPr varScale="1">
        <p:scale>
          <a:sx n="73" d="100"/>
          <a:sy n="73" d="100"/>
        </p:scale>
        <p:origin x="57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1DBC6-7806-6E45-B5A5-F1BD0A97CDFC}" type="datetimeFigureOut">
              <a:rPr lang="en-US" smtClean="0"/>
              <a:t>1/27/2018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68FFF-B8BA-E64A-A939-322D0AD25252}" type="slidenum">
              <a:rPr lang="en-US" smtClean="0"/>
              <a:t>‹#›</a:t>
            </a:fld>
            <a:endParaRPr lang="en-US"/>
          </a:p>
        </p:txBody>
      </p:sp>
    </p:spTree>
    <p:extLst>
      <p:ext uri="{BB962C8B-B14F-4D97-AF65-F5344CB8AC3E}">
        <p14:creationId xmlns:p14="http://schemas.microsoft.com/office/powerpoint/2010/main" val="1302493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68FFF-B8BA-E64A-A939-322D0AD25252}" type="slidenum">
              <a:rPr lang="en-US" smtClean="0"/>
              <a:t>37</a:t>
            </a:fld>
            <a:endParaRPr lang="en-US"/>
          </a:p>
        </p:txBody>
      </p:sp>
    </p:spTree>
    <p:extLst>
      <p:ext uri="{BB962C8B-B14F-4D97-AF65-F5344CB8AC3E}">
        <p14:creationId xmlns:p14="http://schemas.microsoft.com/office/powerpoint/2010/main" val="1700516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 name="Group 25"/>
          <p:cNvGrpSpPr/>
          <p:nvPr/>
        </p:nvGrpSpPr>
        <p:grpSpPr>
          <a:xfrm>
            <a:off x="-1" y="-2313"/>
            <a:ext cx="12192001" cy="6924496"/>
            <a:chOff x="-1" y="-2313"/>
            <a:chExt cx="12192001" cy="6924496"/>
          </a:xfrm>
        </p:grpSpPr>
        <p:sp>
          <p:nvSpPr>
            <p:cNvPr id="25" name="Freeform 13"/>
            <p:cNvSpPr>
              <a:spLocks noEditPoints="1"/>
            </p:cNvSpPr>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8" name="Freeform 9"/>
            <p:cNvSpPr>
              <a:spLocks noEditPoints="1"/>
            </p:cNvSpPr>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3" name="Freeform 5"/>
            <p:cNvSpPr>
              <a:spLocks noEditPoints="1"/>
            </p:cNvSpPr>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sp>
        <p:nvSpPr>
          <p:cNvPr id="4" name="Date Placeholder 3"/>
          <p:cNvSpPr>
            <a:spLocks noGrp="1"/>
          </p:cNvSpPr>
          <p:nvPr>
            <p:ph type="dt" sz="half" idx="10"/>
          </p:nvPr>
        </p:nvSpPr>
        <p:spPr>
          <a:xfrm>
            <a:off x="8973319" y="6442524"/>
            <a:ext cx="2743200" cy="365125"/>
          </a:xfrm>
        </p:spPr>
        <p:txBody>
          <a:bodyPr/>
          <a:lstStyle/>
          <a:p>
            <a:fld id="{48A87A34-81AB-432B-8DAE-1953F412C126}" type="datetimeFigureOut">
              <a:rPr lang="en-US" smtClean="0"/>
              <a:pPr/>
              <a:t>1/27/2018</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6D22F896-40B5-4ADD-8801-0D06FADFA095}" type="slidenum">
              <a:rPr lang="en-US" smtClean="0"/>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48A87A34-81AB-432B-8DAE-1953F412C126}" type="datetimeFigureOut">
              <a:rPr lang="en-US" smtClean="0"/>
              <a:t>1/27/2018</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6D22F896-40B5-4ADD-8801-0D06FADFA095}" type="slidenum">
              <a:rPr lang="en-US" smtClean="0"/>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1" name="Freeform 5"/>
          <p:cNvSpPr>
            <a:spLocks noEditPoints="1"/>
          </p:cNvSpPr>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48A87A34-81AB-432B-8DAE-1953F412C126}" type="datetimeFigureOut">
              <a:rPr lang="en-US" smtClean="0"/>
              <a:t>1/27/2018</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6D22F896-40B5-4ADD-8801-0D06FADFA095}" type="slidenum">
              <a:rPr lang="en-US" smtClean="0"/>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6"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48A87A34-81AB-432B-8DAE-1953F412C126}" type="datetimeFigureOut">
              <a:rPr lang="en-US" smtClean="0"/>
              <a:t>1/27/2018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48A87A34-81AB-432B-8DAE-1953F412C126}" type="datetimeFigureOut">
              <a:rPr lang="en-US" smtClean="0"/>
              <a:t>1/27/2018</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6D22F896-40B5-4ADD-8801-0D06FADFA095}" type="slidenum">
              <a:rPr lang="en-US" smtClean="0"/>
              <a:t>‹#›</a:t>
            </a:fld>
            <a:endParaRPr lang="en-US" dirty="0"/>
          </a:p>
        </p:txBody>
      </p:sp>
    </p:spTree>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48A87A34-81AB-432B-8DAE-1953F412C126}" type="datetimeFigureOut">
              <a:rPr lang="en-US" smtClean="0"/>
              <a:t>1/27/2018</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48A87A34-81AB-432B-8DAE-1953F412C126}" type="datetimeFigureOut">
              <a:rPr lang="en-US" smtClean="0"/>
              <a:pPr/>
              <a:t>1/27/2018</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6D22F896-40B5-4ADD-8801-0D06FADFA095}" type="slidenum">
              <a:rPr lang="en-US" smtClean="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Tree>
    <p:extLst>
      <p:ext uri="{BB962C8B-B14F-4D97-AF65-F5344CB8AC3E}">
        <p14:creationId xmlns:p14="http://schemas.microsoft.com/office/powerpoint/2010/main" val="14723360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google.com.sa/url?sa=i&amp;rct=j&amp;q=&amp;esrc=s&amp;source=images&amp;cd=&amp;cad=rja&amp;uact=8&amp;ved=0ahUKEwjhu-a9gvjYAhVFWBQKHW5MBAUQjRwIBw&amp;url=https%3A%2F%2Fthewittyjournalblog.wordpress.com%2Fpage%2F4%2F&amp;psig=AOvVaw0PQIOHfa9-Nsn7gUOjvJBc&amp;ust=1517138229845571"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cid:image002.jpg@01CDAB77.484E6E90"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905" y="1890539"/>
            <a:ext cx="6113933" cy="1841715"/>
          </a:xfrm>
        </p:spPr>
        <p:txBody>
          <a:bodyPr>
            <a:noAutofit/>
          </a:bodyPr>
          <a:lstStyle/>
          <a:p>
            <a:pPr algn="ctr"/>
            <a:r>
              <a:rPr lang="en-US" sz="5400" b="1" dirty="0" smtClean="0"/>
              <a:t>Approach to Difficult Patient </a:t>
            </a:r>
            <a:endParaRPr lang="en-US" sz="5400" b="1" dirty="0"/>
          </a:p>
        </p:txBody>
      </p:sp>
      <p:sp>
        <p:nvSpPr>
          <p:cNvPr id="3" name="Subtitle 2"/>
          <p:cNvSpPr>
            <a:spLocks noGrp="1"/>
          </p:cNvSpPr>
          <p:nvPr>
            <p:ph type="body" idx="1"/>
          </p:nvPr>
        </p:nvSpPr>
        <p:spPr/>
        <p:txBody>
          <a:bodyPr>
            <a:normAutofit/>
          </a:bodyPr>
          <a:lstStyle/>
          <a:p>
            <a:r>
              <a:rPr lang="en-US" sz="2800" dirty="0" smtClean="0"/>
              <a:t>Prof. Norah A. </a:t>
            </a:r>
            <a:r>
              <a:rPr lang="en-US" sz="2800" dirty="0" err="1" smtClean="0"/>
              <a:t>AlRowais</a:t>
            </a:r>
            <a:endParaRPr lang="en-US" sz="2800" dirty="0"/>
          </a:p>
        </p:txBody>
      </p:sp>
    </p:spTree>
    <p:extLst>
      <p:ext uri="{BB962C8B-B14F-4D97-AF65-F5344CB8AC3E}">
        <p14:creationId xmlns:p14="http://schemas.microsoft.com/office/powerpoint/2010/main" val="360219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51479" y="3029302"/>
            <a:ext cx="8897565" cy="1560716"/>
          </a:xfrm>
          <a:prstGeom prst="rect">
            <a:avLst/>
          </a:prstGeom>
        </p:spPr>
        <p:txBody>
          <a:bodyPr>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sz="6000" dirty="0" smtClean="0"/>
              <a:t>Why </a:t>
            </a:r>
            <a:r>
              <a:rPr lang="en-US" sz="6000" dirty="0" smtClean="0"/>
              <a:t>do we </a:t>
            </a:r>
            <a:r>
              <a:rPr lang="en-US" sz="6000" dirty="0" smtClean="0"/>
              <a:t>avoid difficult interactions?</a:t>
            </a:r>
            <a:endParaRPr lang="en-US" sz="6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441" y="537924"/>
            <a:ext cx="3619500" cy="2413000"/>
          </a:xfrm>
          <a:prstGeom prst="rect">
            <a:avLst/>
          </a:prstGeom>
          <a:ln>
            <a:noFill/>
          </a:ln>
          <a:effectLst>
            <a:softEdge rad="112500"/>
          </a:effectLst>
        </p:spPr>
      </p:pic>
    </p:spTree>
    <p:extLst>
      <p:ext uri="{BB962C8B-B14F-4D97-AF65-F5344CB8AC3E}">
        <p14:creationId xmlns:p14="http://schemas.microsoft.com/office/powerpoint/2010/main" val="1624736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Why </a:t>
            </a:r>
            <a:r>
              <a:rPr lang="en-US" sz="4800" dirty="0" smtClean="0"/>
              <a:t>do we </a:t>
            </a:r>
            <a:r>
              <a:rPr lang="en-US" sz="4800" dirty="0"/>
              <a:t>avoid difficult </a:t>
            </a:r>
            <a:r>
              <a:rPr lang="en-US" sz="4800" dirty="0" smtClean="0"/>
              <a:t>interactions?</a:t>
            </a:r>
            <a:endParaRPr lang="en-US" sz="4800" dirty="0"/>
          </a:p>
        </p:txBody>
      </p:sp>
      <p:sp>
        <p:nvSpPr>
          <p:cNvPr id="3" name="Content Placeholder 2"/>
          <p:cNvSpPr>
            <a:spLocks noGrp="1"/>
          </p:cNvSpPr>
          <p:nvPr>
            <p:ph idx="1"/>
          </p:nvPr>
        </p:nvSpPr>
        <p:spPr/>
        <p:txBody>
          <a:bodyPr>
            <a:normAutofit/>
          </a:bodyPr>
          <a:lstStyle/>
          <a:p>
            <a:pPr lvl="0"/>
            <a:r>
              <a:rPr lang="en-US" sz="2600" dirty="0" smtClean="0"/>
              <a:t>We’re </a:t>
            </a:r>
            <a:r>
              <a:rPr lang="en-US" sz="2600" dirty="0"/>
              <a:t>afraid we’ll make the situation worse </a:t>
            </a:r>
            <a:endParaRPr lang="en-US" sz="2600" dirty="0" smtClean="0"/>
          </a:p>
          <a:p>
            <a:pPr lvl="0"/>
            <a:r>
              <a:rPr lang="en-US" sz="2600" dirty="0" smtClean="0"/>
              <a:t>We </a:t>
            </a:r>
            <a:r>
              <a:rPr lang="en-US" sz="2600" dirty="0"/>
              <a:t>don’t want to feel bad, and we don’t want others to feel bad </a:t>
            </a:r>
            <a:endParaRPr lang="en-US" sz="2600" dirty="0" smtClean="0"/>
          </a:p>
          <a:p>
            <a:pPr lvl="0"/>
            <a:r>
              <a:rPr lang="en-US" sz="2600" dirty="0" smtClean="0"/>
              <a:t>We </a:t>
            </a:r>
            <a:r>
              <a:rPr lang="en-US" sz="2600" dirty="0"/>
              <a:t>may hear things about ourselves that we don’t want to hear </a:t>
            </a:r>
            <a:endParaRPr lang="en-US" sz="2600" dirty="0" smtClean="0"/>
          </a:p>
          <a:p>
            <a:pPr lvl="0"/>
            <a:r>
              <a:rPr lang="en-US" sz="2600" dirty="0" smtClean="0"/>
              <a:t>We</a:t>
            </a:r>
            <a:r>
              <a:rPr lang="en-US" sz="2600" dirty="0"/>
              <a:t>, and the other person, may get emotional We don’t know how the interaction will end, and we fear the consequences</a:t>
            </a:r>
          </a:p>
          <a:p>
            <a:endParaRPr lang="en-US" sz="2600" dirty="0"/>
          </a:p>
        </p:txBody>
      </p:sp>
    </p:spTree>
    <p:extLst>
      <p:ext uri="{BB962C8B-B14F-4D97-AF65-F5344CB8AC3E}">
        <p14:creationId xmlns:p14="http://schemas.microsoft.com/office/powerpoint/2010/main" val="559757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136250" y="1838793"/>
            <a:ext cx="8770937" cy="3651250"/>
          </a:xfrm>
        </p:spPr>
        <p:txBody>
          <a:bodyPr>
            <a:normAutofit/>
          </a:bodyPr>
          <a:lstStyle/>
          <a:p>
            <a:pPr lvl="0" algn="ctr">
              <a:lnSpc>
                <a:spcPct val="150000"/>
              </a:lnSpc>
            </a:pPr>
            <a:r>
              <a:rPr lang="en-US" sz="2800" dirty="0"/>
              <a:t>“Difficult”: different for different </a:t>
            </a:r>
            <a:r>
              <a:rPr lang="en-US" sz="2800" dirty="0" smtClean="0"/>
              <a:t>individuals.</a:t>
            </a:r>
            <a:endParaRPr lang="en-US" sz="2800" dirty="0">
              <a:sym typeface="Symbol" charset="2"/>
            </a:endParaRPr>
          </a:p>
          <a:p>
            <a:pPr lvl="0" algn="ctr">
              <a:lnSpc>
                <a:spcPct val="150000"/>
              </a:lnSpc>
            </a:pPr>
            <a:r>
              <a:rPr lang="en-US" sz="2800" dirty="0" smtClean="0"/>
              <a:t>Someone </a:t>
            </a:r>
            <a:r>
              <a:rPr lang="en-US" sz="2800" dirty="0"/>
              <a:t>labeled “difficult” by a person may not be seen as quite so difficult by </a:t>
            </a:r>
            <a:r>
              <a:rPr lang="en-US" sz="2800" dirty="0" smtClean="0"/>
              <a:t>another.</a:t>
            </a:r>
            <a:endParaRPr lang="en-US" sz="2800" dirty="0">
              <a:sym typeface="Symbol" charset="2"/>
            </a:endParaRPr>
          </a:p>
          <a:p>
            <a:pPr lvl="0" algn="ctr">
              <a:lnSpc>
                <a:spcPct val="150000"/>
              </a:lnSpc>
            </a:pPr>
            <a:r>
              <a:rPr lang="en-US" sz="2800" dirty="0" smtClean="0"/>
              <a:t>Differences </a:t>
            </a:r>
            <a:r>
              <a:rPr lang="en-US" sz="2800" dirty="0"/>
              <a:t>in expertise and experience account for differences in </a:t>
            </a:r>
            <a:r>
              <a:rPr lang="en-US" sz="2800" dirty="0" smtClean="0"/>
              <a:t>perception.</a:t>
            </a:r>
            <a:endParaRPr lang="en-US" sz="2800" dirty="0"/>
          </a:p>
          <a:p>
            <a:pPr algn="ctr">
              <a:lnSpc>
                <a:spcPct val="150000"/>
              </a:lnSpc>
            </a:pPr>
            <a:endParaRPr lang="en-US" sz="2800" dirty="0"/>
          </a:p>
        </p:txBody>
      </p:sp>
    </p:spTree>
    <p:extLst>
      <p:ext uri="{BB962C8B-B14F-4D97-AF65-F5344CB8AC3E}">
        <p14:creationId xmlns:p14="http://schemas.microsoft.com/office/powerpoint/2010/main" val="1869357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6" y="1018050"/>
            <a:ext cx="8897565" cy="1560716"/>
          </a:xfrm>
        </p:spPr>
        <p:txBody>
          <a:bodyPr>
            <a:normAutofit/>
          </a:bodyPr>
          <a:lstStyle/>
          <a:p>
            <a:r>
              <a:rPr lang="en-US" sz="5400" dirty="0"/>
              <a:t>Patient’s Needs</a:t>
            </a:r>
          </a:p>
        </p:txBody>
      </p:sp>
      <p:sp>
        <p:nvSpPr>
          <p:cNvPr id="3" name="Content Placeholder 2"/>
          <p:cNvSpPr>
            <a:spLocks noGrp="1"/>
          </p:cNvSpPr>
          <p:nvPr>
            <p:ph idx="1"/>
          </p:nvPr>
        </p:nvSpPr>
        <p:spPr/>
        <p:txBody>
          <a:bodyPr>
            <a:normAutofit/>
          </a:bodyPr>
          <a:lstStyle/>
          <a:p>
            <a:pPr lvl="0">
              <a:lnSpc>
                <a:spcPct val="150000"/>
              </a:lnSpc>
            </a:pPr>
            <a:r>
              <a:rPr lang="en-US" sz="2800" dirty="0" smtClean="0"/>
              <a:t>Personal needs: To </a:t>
            </a:r>
            <a:r>
              <a:rPr lang="en-US" sz="2800" dirty="0"/>
              <a:t>be recognized and treated with respect; need to feel important </a:t>
            </a:r>
            <a:endParaRPr lang="en-US" sz="2800" dirty="0" smtClean="0"/>
          </a:p>
          <a:p>
            <a:pPr>
              <a:lnSpc>
                <a:spcPct val="150000"/>
              </a:lnSpc>
            </a:pPr>
            <a:r>
              <a:rPr lang="en-US" sz="2800" dirty="0" smtClean="0"/>
              <a:t>Practical needs: Need </a:t>
            </a:r>
            <a:r>
              <a:rPr lang="en-US" sz="2800" dirty="0"/>
              <a:t>for specialized knowledge and medical </a:t>
            </a:r>
            <a:r>
              <a:rPr lang="en-US" sz="2800" dirty="0" smtClean="0"/>
              <a:t>expertise</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3253" y="4720045"/>
            <a:ext cx="3022265" cy="2007325"/>
          </a:xfrm>
          <a:prstGeom prst="rect">
            <a:avLst/>
          </a:prstGeom>
          <a:ln>
            <a:noFill/>
          </a:ln>
          <a:effectLst>
            <a:softEdge rad="112500"/>
          </a:effectLst>
        </p:spPr>
      </p:pic>
    </p:spTree>
    <p:extLst>
      <p:ext uri="{BB962C8B-B14F-4D97-AF65-F5344CB8AC3E}">
        <p14:creationId xmlns:p14="http://schemas.microsoft.com/office/powerpoint/2010/main" val="601847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that influence doctor- patient communication</a:t>
            </a:r>
          </a:p>
        </p:txBody>
      </p:sp>
      <p:sp>
        <p:nvSpPr>
          <p:cNvPr id="3" name="Content Placeholder 2"/>
          <p:cNvSpPr>
            <a:spLocks noGrp="1"/>
          </p:cNvSpPr>
          <p:nvPr>
            <p:ph idx="1"/>
          </p:nvPr>
        </p:nvSpPr>
        <p:spPr/>
        <p:txBody>
          <a:bodyPr>
            <a:normAutofit/>
          </a:bodyPr>
          <a:lstStyle/>
          <a:p>
            <a:pPr lvl="0">
              <a:lnSpc>
                <a:spcPct val="150000"/>
              </a:lnSpc>
            </a:pPr>
            <a:r>
              <a:rPr lang="en-US" sz="2800" dirty="0" smtClean="0"/>
              <a:t>Patient-related </a:t>
            </a:r>
            <a:r>
              <a:rPr lang="en-US" sz="2800" dirty="0"/>
              <a:t>factors </a:t>
            </a:r>
            <a:endParaRPr lang="en-US" sz="2800" dirty="0" smtClean="0"/>
          </a:p>
          <a:p>
            <a:pPr lvl="0">
              <a:lnSpc>
                <a:spcPct val="150000"/>
              </a:lnSpc>
            </a:pPr>
            <a:r>
              <a:rPr lang="en-US" sz="2800" dirty="0" smtClean="0"/>
              <a:t>Doctor-related </a:t>
            </a:r>
            <a:r>
              <a:rPr lang="en-US" sz="2800" dirty="0"/>
              <a:t>factors </a:t>
            </a:r>
            <a:endParaRPr lang="en-US" sz="2800" dirty="0">
              <a:sym typeface="Symbol" charset="2"/>
            </a:endParaRPr>
          </a:p>
          <a:p>
            <a:pPr lvl="0">
              <a:lnSpc>
                <a:spcPct val="150000"/>
              </a:lnSpc>
            </a:pPr>
            <a:r>
              <a:rPr lang="en-US" sz="2800" dirty="0"/>
              <a:t>Situational factors </a:t>
            </a:r>
            <a:endParaRPr lang="en-US" sz="2800" dirty="0" smtClean="0"/>
          </a:p>
          <a:p>
            <a:pPr lvl="0">
              <a:lnSpc>
                <a:spcPct val="150000"/>
              </a:lnSpc>
            </a:pPr>
            <a:r>
              <a:rPr lang="en-US" sz="2800" dirty="0" smtClean="0"/>
              <a:t>Health-care system factors</a:t>
            </a:r>
            <a:endParaRPr lang="en-US" sz="2800" dirty="0"/>
          </a:p>
        </p:txBody>
      </p:sp>
    </p:spTree>
    <p:extLst>
      <p:ext uri="{BB962C8B-B14F-4D97-AF65-F5344CB8AC3E}">
        <p14:creationId xmlns:p14="http://schemas.microsoft.com/office/powerpoint/2010/main" val="605745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6" y="877684"/>
            <a:ext cx="8897565" cy="1560716"/>
          </a:xfrm>
        </p:spPr>
        <p:txBody>
          <a:bodyPr>
            <a:normAutofit/>
          </a:bodyPr>
          <a:lstStyle/>
          <a:p>
            <a:r>
              <a:rPr lang="en-US" sz="5400" smtClean="0"/>
              <a:t>Patient’s </a:t>
            </a:r>
            <a:r>
              <a:rPr lang="en-US" sz="5400" dirty="0" smtClean="0"/>
              <a:t>related factors</a:t>
            </a:r>
            <a:endParaRPr lang="en-US" sz="5400" dirty="0"/>
          </a:p>
        </p:txBody>
      </p:sp>
      <p:sp>
        <p:nvSpPr>
          <p:cNvPr id="3" name="Content Placeholder 2"/>
          <p:cNvSpPr>
            <a:spLocks noGrp="1"/>
          </p:cNvSpPr>
          <p:nvPr>
            <p:ph idx="1"/>
          </p:nvPr>
        </p:nvSpPr>
        <p:spPr>
          <a:xfrm>
            <a:off x="2870202" y="2273508"/>
            <a:ext cx="8770571" cy="3651504"/>
          </a:xfrm>
        </p:spPr>
        <p:txBody>
          <a:bodyPr>
            <a:noAutofit/>
          </a:bodyPr>
          <a:lstStyle/>
          <a:p>
            <a:pPr marL="514350" indent="-514350">
              <a:lnSpc>
                <a:spcPct val="100000"/>
              </a:lnSpc>
              <a:buFont typeface="+mj-lt"/>
              <a:buAutoNum type="arabicPeriod"/>
            </a:pPr>
            <a:r>
              <a:rPr lang="en-US" sz="2600" b="1" dirty="0"/>
              <a:t>Behavioral issues </a:t>
            </a:r>
            <a:endParaRPr lang="en-US" sz="2600" dirty="0"/>
          </a:p>
          <a:p>
            <a:pPr>
              <a:lnSpc>
                <a:spcPct val="100000"/>
              </a:lnSpc>
            </a:pPr>
            <a:r>
              <a:rPr lang="en-US" sz="2600" dirty="0" smtClean="0"/>
              <a:t>Angry/argumentative/rude </a:t>
            </a:r>
          </a:p>
          <a:p>
            <a:pPr>
              <a:lnSpc>
                <a:spcPct val="100000"/>
              </a:lnSpc>
            </a:pPr>
            <a:r>
              <a:rPr lang="en-US" sz="2600" dirty="0" smtClean="0"/>
              <a:t>Demanding/entitled </a:t>
            </a:r>
          </a:p>
          <a:p>
            <a:pPr>
              <a:lnSpc>
                <a:spcPct val="100000"/>
              </a:lnSpc>
            </a:pPr>
            <a:r>
              <a:rPr lang="en-US" sz="2600" dirty="0" smtClean="0"/>
              <a:t>Drug-seeking behavior</a:t>
            </a:r>
          </a:p>
          <a:p>
            <a:pPr>
              <a:lnSpc>
                <a:spcPct val="100000"/>
              </a:lnSpc>
            </a:pPr>
            <a:r>
              <a:rPr lang="en-US" sz="2600" dirty="0" smtClean="0"/>
              <a:t>Hypervigilance to body sensations </a:t>
            </a:r>
          </a:p>
          <a:p>
            <a:pPr>
              <a:lnSpc>
                <a:spcPct val="100000"/>
              </a:lnSpc>
            </a:pPr>
            <a:r>
              <a:rPr lang="en-US" sz="2600" dirty="0" smtClean="0"/>
              <a:t>Manipulative </a:t>
            </a:r>
          </a:p>
          <a:p>
            <a:pPr>
              <a:lnSpc>
                <a:spcPct val="100000"/>
              </a:lnSpc>
            </a:pPr>
            <a:r>
              <a:rPr lang="en-US" sz="2600" dirty="0" smtClean="0"/>
              <a:t>Nonadherence </a:t>
            </a:r>
            <a:r>
              <a:rPr lang="en-US" sz="2600" dirty="0"/>
              <a:t>to treatment for chronic medical conditions </a:t>
            </a:r>
            <a:endParaRPr lang="en-US" sz="2600" dirty="0" smtClean="0"/>
          </a:p>
          <a:p>
            <a:pPr>
              <a:lnSpc>
                <a:spcPct val="100000"/>
              </a:lnSpc>
            </a:pPr>
            <a:r>
              <a:rPr lang="en-US" sz="2600" dirty="0" smtClean="0"/>
              <a:t>Reluctance </a:t>
            </a:r>
            <a:r>
              <a:rPr lang="en-US" sz="2600" dirty="0"/>
              <a:t>to take responsibility for his or her health Self-saboteur </a:t>
            </a:r>
          </a:p>
          <a:p>
            <a:pPr>
              <a:lnSpc>
                <a:spcPct val="100000"/>
              </a:lnSpc>
            </a:pPr>
            <a:endParaRPr lang="en-US" sz="2600" dirty="0"/>
          </a:p>
        </p:txBody>
      </p:sp>
    </p:spTree>
    <p:extLst>
      <p:ext uri="{BB962C8B-B14F-4D97-AF65-F5344CB8AC3E}">
        <p14:creationId xmlns:p14="http://schemas.microsoft.com/office/powerpoint/2010/main" val="666425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457200" indent="-457200">
              <a:buFont typeface="+mj-lt"/>
              <a:buAutoNum type="arabicPeriod" startAt="2"/>
            </a:pPr>
            <a:r>
              <a:rPr lang="en-US" sz="2400" b="1" dirty="0"/>
              <a:t>Conditions </a:t>
            </a:r>
            <a:endParaRPr lang="en-US" sz="2400" dirty="0"/>
          </a:p>
          <a:p>
            <a:r>
              <a:rPr lang="en-US" sz="2400" dirty="0"/>
              <a:t>Addiction to alcohol or </a:t>
            </a:r>
            <a:r>
              <a:rPr lang="en-US" sz="2400" dirty="0" smtClean="0"/>
              <a:t>drugs</a:t>
            </a:r>
          </a:p>
          <a:p>
            <a:r>
              <a:rPr lang="en-US" sz="2400" dirty="0" smtClean="0"/>
              <a:t>Chronic </a:t>
            </a:r>
            <a:r>
              <a:rPr lang="en-US" sz="2400" dirty="0"/>
              <a:t>pain </a:t>
            </a:r>
            <a:r>
              <a:rPr lang="en-US" sz="2400" dirty="0" smtClean="0"/>
              <a:t>syndromes</a:t>
            </a:r>
          </a:p>
          <a:p>
            <a:r>
              <a:rPr lang="en-US" sz="2400" dirty="0" smtClean="0"/>
              <a:t>Conflict </a:t>
            </a:r>
            <a:r>
              <a:rPr lang="en-US" sz="2400" dirty="0"/>
              <a:t>between patient’s and physician’s goals for the visit </a:t>
            </a:r>
            <a:endParaRPr lang="en-US" sz="2400" dirty="0" smtClean="0"/>
          </a:p>
          <a:p>
            <a:r>
              <a:rPr lang="en-US" sz="2400" dirty="0" smtClean="0"/>
              <a:t>Financial </a:t>
            </a:r>
            <a:r>
              <a:rPr lang="en-US" sz="2400" dirty="0"/>
              <a:t>constraints causing </a:t>
            </a:r>
            <a:r>
              <a:rPr lang="en-US" sz="2400" dirty="0" smtClean="0"/>
              <a:t>difficulty </a:t>
            </a:r>
            <a:r>
              <a:rPr lang="en-US" sz="2400" dirty="0"/>
              <a:t>with therapy adherence </a:t>
            </a:r>
            <a:endParaRPr lang="en-US" sz="2400" dirty="0" smtClean="0"/>
          </a:p>
          <a:p>
            <a:r>
              <a:rPr lang="en-US" sz="2400" dirty="0" smtClean="0"/>
              <a:t>Functional </a:t>
            </a:r>
            <a:r>
              <a:rPr lang="en-US" sz="2400" dirty="0"/>
              <a:t>somatic </a:t>
            </a:r>
            <a:r>
              <a:rPr lang="en-US" sz="2400" dirty="0" smtClean="0"/>
              <a:t>disorders</a:t>
            </a:r>
          </a:p>
          <a:p>
            <a:r>
              <a:rPr lang="en-US" sz="2400" dirty="0" smtClean="0"/>
              <a:t>Multiple </a:t>
            </a:r>
            <a:r>
              <a:rPr lang="en-US" sz="2400" dirty="0"/>
              <a:t>(more than four) medical issues per </a:t>
            </a:r>
            <a:r>
              <a:rPr lang="en-US" sz="2400" dirty="0" smtClean="0"/>
              <a:t>visit</a:t>
            </a:r>
          </a:p>
          <a:p>
            <a:r>
              <a:rPr lang="en-US" sz="2400" dirty="0" smtClean="0"/>
              <a:t>Physical</a:t>
            </a:r>
            <a:r>
              <a:rPr lang="en-US" sz="2400" dirty="0"/>
              <a:t>, emotional, or mental abuse </a:t>
            </a:r>
          </a:p>
          <a:p>
            <a:endParaRPr lang="en-US" sz="2400" dirty="0"/>
          </a:p>
        </p:txBody>
      </p:sp>
      <p:sp>
        <p:nvSpPr>
          <p:cNvPr id="4" name="Title 1"/>
          <p:cNvSpPr txBox="1">
            <a:spLocks/>
          </p:cNvSpPr>
          <p:nvPr/>
        </p:nvSpPr>
        <p:spPr>
          <a:xfrm>
            <a:off x="2806706" y="1117526"/>
            <a:ext cx="8897565" cy="1560716"/>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800" dirty="0" smtClean="0"/>
              <a:t>Patient’s related factors </a:t>
            </a:r>
            <a:r>
              <a:rPr lang="en-US" sz="4800" dirty="0" err="1" smtClean="0"/>
              <a:t>Cont</a:t>
            </a:r>
            <a:r>
              <a:rPr lang="en-US" sz="4800" dirty="0" smtClean="0"/>
              <a:t>’</a:t>
            </a:r>
            <a:endParaRPr lang="en-US" sz="4800" dirty="0"/>
          </a:p>
        </p:txBody>
      </p:sp>
    </p:spTree>
    <p:extLst>
      <p:ext uri="{BB962C8B-B14F-4D97-AF65-F5344CB8AC3E}">
        <p14:creationId xmlns:p14="http://schemas.microsoft.com/office/powerpoint/2010/main" val="1482797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startAt="3"/>
            </a:pPr>
            <a:r>
              <a:rPr lang="en-US" sz="2400" b="1" dirty="0"/>
              <a:t>Psychiatric diagnosis </a:t>
            </a:r>
            <a:endParaRPr lang="en-US" sz="2400" dirty="0"/>
          </a:p>
          <a:p>
            <a:r>
              <a:rPr lang="en-US" sz="2400" dirty="0"/>
              <a:t>Borderline personality disorder </a:t>
            </a:r>
          </a:p>
          <a:p>
            <a:r>
              <a:rPr lang="en-US" sz="2400" dirty="0" smtClean="0"/>
              <a:t>Dependent </a:t>
            </a:r>
            <a:r>
              <a:rPr lang="en-US" sz="2400" dirty="0"/>
              <a:t>personality disorder </a:t>
            </a:r>
            <a:endParaRPr lang="en-US" sz="2400" dirty="0" smtClean="0"/>
          </a:p>
          <a:p>
            <a:r>
              <a:rPr lang="en-US" sz="2400" dirty="0" smtClean="0"/>
              <a:t>Underlying </a:t>
            </a:r>
            <a:r>
              <a:rPr lang="en-US" sz="2400" dirty="0"/>
              <a:t>mood disorder </a:t>
            </a:r>
          </a:p>
          <a:p>
            <a:endParaRPr lang="en-US" sz="2400" dirty="0"/>
          </a:p>
        </p:txBody>
      </p:sp>
      <p:sp>
        <p:nvSpPr>
          <p:cNvPr id="4" name="Title 1"/>
          <p:cNvSpPr txBox="1">
            <a:spLocks/>
          </p:cNvSpPr>
          <p:nvPr/>
        </p:nvSpPr>
        <p:spPr>
          <a:xfrm>
            <a:off x="2806706" y="1117526"/>
            <a:ext cx="8897565" cy="1560716"/>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800" dirty="0" smtClean="0"/>
              <a:t>Patient’s related factors </a:t>
            </a:r>
            <a:r>
              <a:rPr lang="en-US" sz="4800" dirty="0" err="1" smtClean="0"/>
              <a:t>Cont</a:t>
            </a:r>
            <a:r>
              <a:rPr lang="en-US" sz="4800" dirty="0" smtClean="0"/>
              <a:t>’</a:t>
            </a:r>
            <a:endParaRPr lang="en-US" sz="4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0506" y="3974810"/>
            <a:ext cx="3071484" cy="2115094"/>
          </a:xfrm>
          <a:prstGeom prst="rect">
            <a:avLst/>
          </a:prstGeom>
        </p:spPr>
      </p:pic>
    </p:spTree>
    <p:extLst>
      <p:ext uri="{BB962C8B-B14F-4D97-AF65-F5344CB8AC3E}">
        <p14:creationId xmlns:p14="http://schemas.microsoft.com/office/powerpoint/2010/main" val="1985662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202" y="1093001"/>
            <a:ext cx="8897565" cy="1560716"/>
          </a:xfrm>
        </p:spPr>
        <p:txBody>
          <a:bodyPr>
            <a:noAutofit/>
          </a:bodyPr>
          <a:lstStyle/>
          <a:p>
            <a:pPr lvl="0"/>
            <a:r>
              <a:rPr lang="en-US" sz="5400" dirty="0" smtClean="0"/>
              <a:t>Doctor related factors </a:t>
            </a:r>
            <a:r>
              <a:rPr lang="en-US" sz="5400" dirty="0" smtClean="0">
                <a:sym typeface="Symbol" charset="2"/>
              </a:rPr>
              <a:t/>
            </a:r>
            <a:br>
              <a:rPr lang="en-US" sz="5400" dirty="0" smtClean="0">
                <a:sym typeface="Symbol" charset="2"/>
              </a:rPr>
            </a:br>
            <a:endParaRPr lang="en-US" sz="5400"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b="1" dirty="0"/>
              <a:t>Attitudes </a:t>
            </a:r>
            <a:endParaRPr lang="en-US" sz="2800" dirty="0"/>
          </a:p>
          <a:p>
            <a:r>
              <a:rPr lang="en-US" sz="2800" dirty="0"/>
              <a:t>Emotional burnout </a:t>
            </a:r>
            <a:endParaRPr lang="en-US" sz="2800" dirty="0" smtClean="0"/>
          </a:p>
          <a:p>
            <a:r>
              <a:rPr lang="en-US" sz="2800" dirty="0" smtClean="0"/>
              <a:t>Insecurity </a:t>
            </a:r>
          </a:p>
          <a:p>
            <a:r>
              <a:rPr lang="en-US" sz="2800" dirty="0" smtClean="0"/>
              <a:t>Intolerance </a:t>
            </a:r>
            <a:r>
              <a:rPr lang="en-US" sz="2800" dirty="0"/>
              <a:t>of </a:t>
            </a:r>
            <a:r>
              <a:rPr lang="en-US" sz="2800" dirty="0" smtClean="0"/>
              <a:t>diagnostic </a:t>
            </a:r>
            <a:r>
              <a:rPr lang="en-US" sz="2800" dirty="0"/>
              <a:t>uncertainty </a:t>
            </a:r>
          </a:p>
          <a:p>
            <a:r>
              <a:rPr lang="en-US" sz="2800" dirty="0"/>
              <a:t>Negative bias toward </a:t>
            </a:r>
            <a:r>
              <a:rPr lang="en-US" sz="2800" dirty="0" smtClean="0"/>
              <a:t>specific </a:t>
            </a:r>
            <a:r>
              <a:rPr lang="en-US" sz="2800" dirty="0"/>
              <a:t>health conditions </a:t>
            </a:r>
          </a:p>
          <a:p>
            <a:r>
              <a:rPr lang="en-US" sz="2800" dirty="0"/>
              <a:t>Perceived time pressure </a:t>
            </a:r>
          </a:p>
          <a:p>
            <a:endParaRPr lang="en-US" sz="2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6550" y="2438399"/>
            <a:ext cx="2169386" cy="2603263"/>
          </a:xfrm>
          <a:prstGeom prst="rect">
            <a:avLst/>
          </a:prstGeom>
          <a:ln>
            <a:noFill/>
          </a:ln>
          <a:effectLst>
            <a:softEdge rad="112500"/>
          </a:effectLst>
        </p:spPr>
      </p:pic>
    </p:spTree>
    <p:extLst>
      <p:ext uri="{BB962C8B-B14F-4D97-AF65-F5344CB8AC3E}">
        <p14:creationId xmlns:p14="http://schemas.microsoft.com/office/powerpoint/2010/main" val="1128334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startAt="2"/>
            </a:pPr>
            <a:r>
              <a:rPr lang="en-US" sz="2800" b="1" dirty="0"/>
              <a:t>Conditions </a:t>
            </a:r>
            <a:endParaRPr lang="en-US" sz="2800" dirty="0"/>
          </a:p>
          <a:p>
            <a:r>
              <a:rPr lang="en-US" sz="2800" dirty="0"/>
              <a:t>Anxiety/depression </a:t>
            </a:r>
          </a:p>
          <a:p>
            <a:r>
              <a:rPr lang="en-US" sz="2800" dirty="0"/>
              <a:t>Exhaustion/ overworked </a:t>
            </a:r>
          </a:p>
          <a:p>
            <a:r>
              <a:rPr lang="en-US" sz="2800" dirty="0"/>
              <a:t>Personal health issues </a:t>
            </a:r>
          </a:p>
          <a:p>
            <a:r>
              <a:rPr lang="en-US" sz="2800" dirty="0"/>
              <a:t>Situational stressors </a:t>
            </a:r>
            <a:endParaRPr lang="en-US" sz="2800" dirty="0" smtClean="0"/>
          </a:p>
          <a:p>
            <a:r>
              <a:rPr lang="en-US" sz="2800" dirty="0" smtClean="0"/>
              <a:t>Sleep </a:t>
            </a:r>
            <a:r>
              <a:rPr lang="en-US" sz="2800" dirty="0"/>
              <a:t>deprivation </a:t>
            </a:r>
          </a:p>
          <a:p>
            <a:endParaRPr lang="en-US" sz="2800" dirty="0"/>
          </a:p>
        </p:txBody>
      </p:sp>
      <p:sp>
        <p:nvSpPr>
          <p:cNvPr id="4" name="Title 1"/>
          <p:cNvSpPr txBox="1">
            <a:spLocks/>
          </p:cNvSpPr>
          <p:nvPr/>
        </p:nvSpPr>
        <p:spPr>
          <a:xfrm>
            <a:off x="2870202" y="1212922"/>
            <a:ext cx="8897565" cy="1560716"/>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800" dirty="0" smtClean="0"/>
              <a:t>Doctor related factors  </a:t>
            </a:r>
            <a:r>
              <a:rPr lang="en-US" sz="4800" dirty="0" err="1" smtClean="0"/>
              <a:t>Cont</a:t>
            </a:r>
            <a:r>
              <a:rPr lang="en-US" sz="4800" dirty="0" smtClean="0"/>
              <a:t>’ </a:t>
            </a:r>
            <a:r>
              <a:rPr lang="en-US" sz="4800" dirty="0" smtClean="0">
                <a:sym typeface="Symbol" charset="2"/>
              </a:rPr>
              <a:t/>
            </a:r>
            <a:br>
              <a:rPr lang="en-US" sz="4800" dirty="0" smtClean="0">
                <a:sym typeface="Symbol" charset="2"/>
              </a:rPr>
            </a:br>
            <a:endParaRPr lang="en-US" sz="4800" dirty="0"/>
          </a:p>
        </p:txBody>
      </p:sp>
    </p:spTree>
    <p:extLst>
      <p:ext uri="{BB962C8B-B14F-4D97-AF65-F5344CB8AC3E}">
        <p14:creationId xmlns:p14="http://schemas.microsoft.com/office/powerpoint/2010/main" val="1636649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02" y="1033040"/>
            <a:ext cx="8897565" cy="1560716"/>
          </a:xfrm>
        </p:spPr>
        <p:txBody>
          <a:bodyPr>
            <a:normAutofit/>
          </a:bodyPr>
          <a:lstStyle/>
          <a:p>
            <a:r>
              <a:rPr lang="en-US" sz="5400" smtClean="0"/>
              <a:t>Objectives </a:t>
            </a:r>
            <a:endParaRPr lang="en-US" sz="5400"/>
          </a:p>
        </p:txBody>
      </p:sp>
      <p:sp>
        <p:nvSpPr>
          <p:cNvPr id="5" name="Content Placeholder 4"/>
          <p:cNvSpPr>
            <a:spLocks noGrp="1"/>
          </p:cNvSpPr>
          <p:nvPr>
            <p:ph idx="1"/>
          </p:nvPr>
        </p:nvSpPr>
        <p:spPr/>
        <p:txBody>
          <a:bodyPr>
            <a:normAutofit/>
          </a:bodyPr>
          <a:lstStyle/>
          <a:p>
            <a:r>
              <a:rPr lang="en-US" sz="2800" dirty="0"/>
              <a:t>To know the causes of difficult consultations in general. </a:t>
            </a:r>
            <a:endParaRPr lang="en-US" sz="2800" dirty="0" smtClean="0"/>
          </a:p>
          <a:p>
            <a:r>
              <a:rPr lang="en-US" sz="2800" dirty="0" smtClean="0"/>
              <a:t>To </a:t>
            </a:r>
            <a:r>
              <a:rPr lang="en-US" sz="2800" dirty="0"/>
              <a:t>be aware about different types of difficult patients. </a:t>
            </a:r>
            <a:endParaRPr lang="en-US" sz="2800" dirty="0" smtClean="0"/>
          </a:p>
          <a:p>
            <a:r>
              <a:rPr lang="en-US" sz="2800" dirty="0" smtClean="0"/>
              <a:t>How </a:t>
            </a:r>
            <a:r>
              <a:rPr lang="en-US" sz="2800" dirty="0"/>
              <a:t>to deal </a:t>
            </a:r>
            <a:r>
              <a:rPr lang="en-US" sz="2800" dirty="0" smtClean="0"/>
              <a:t>appropriately with </a:t>
            </a:r>
            <a:r>
              <a:rPr lang="en-US" sz="2800" dirty="0"/>
              <a:t>such </a:t>
            </a:r>
            <a:r>
              <a:rPr lang="en-US" sz="2800" dirty="0" smtClean="0"/>
              <a:t>patients</a:t>
            </a:r>
            <a:r>
              <a:rPr lang="en-US" sz="2800" dirty="0"/>
              <a:t>. </a:t>
            </a:r>
          </a:p>
        </p:txBody>
      </p:sp>
    </p:spTree>
    <p:extLst>
      <p:ext uri="{BB962C8B-B14F-4D97-AF65-F5344CB8AC3E}">
        <p14:creationId xmlns:p14="http://schemas.microsoft.com/office/powerpoint/2010/main" val="2117782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startAt="3"/>
            </a:pPr>
            <a:r>
              <a:rPr lang="en-US" sz="2800" b="1" dirty="0"/>
              <a:t>Knowledge </a:t>
            </a:r>
            <a:endParaRPr lang="en-US" sz="2800" dirty="0"/>
          </a:p>
          <a:p>
            <a:r>
              <a:rPr lang="en-US" sz="2800" dirty="0"/>
              <a:t>Inadequate training in psychosocial medicine </a:t>
            </a:r>
          </a:p>
          <a:p>
            <a:r>
              <a:rPr lang="en-US" sz="2800" dirty="0"/>
              <a:t>Limited knowledge of the patient’s health condition </a:t>
            </a:r>
          </a:p>
          <a:p>
            <a:endParaRPr lang="en-US" sz="2800" dirty="0"/>
          </a:p>
        </p:txBody>
      </p:sp>
      <p:sp>
        <p:nvSpPr>
          <p:cNvPr id="4" name="Title 1"/>
          <p:cNvSpPr txBox="1">
            <a:spLocks/>
          </p:cNvSpPr>
          <p:nvPr/>
        </p:nvSpPr>
        <p:spPr>
          <a:xfrm>
            <a:off x="2870202" y="1212922"/>
            <a:ext cx="8897565" cy="1560716"/>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800" dirty="0" smtClean="0"/>
              <a:t>Doctor related factors  </a:t>
            </a:r>
            <a:r>
              <a:rPr lang="en-US" sz="4800" dirty="0" err="1" smtClean="0"/>
              <a:t>Cont</a:t>
            </a:r>
            <a:r>
              <a:rPr lang="en-US" sz="4800" dirty="0" smtClean="0"/>
              <a:t>’ </a:t>
            </a:r>
            <a:r>
              <a:rPr lang="en-US" sz="4800" dirty="0" smtClean="0">
                <a:sym typeface="Symbol" charset="2"/>
              </a:rPr>
              <a:t/>
            </a:r>
            <a:br>
              <a:rPr lang="en-US" sz="4800" dirty="0" smtClean="0">
                <a:sym typeface="Symbol" charset="2"/>
              </a:rPr>
            </a:br>
            <a:endParaRPr lang="en-US" sz="4800" dirty="0"/>
          </a:p>
        </p:txBody>
      </p:sp>
    </p:spTree>
    <p:extLst>
      <p:ext uri="{BB962C8B-B14F-4D97-AF65-F5344CB8AC3E}">
        <p14:creationId xmlns:p14="http://schemas.microsoft.com/office/powerpoint/2010/main" val="1755029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startAt="4"/>
            </a:pPr>
            <a:r>
              <a:rPr lang="en-US" sz="2800" b="1" dirty="0"/>
              <a:t>Skills </a:t>
            </a:r>
            <a:endParaRPr lang="en-US" sz="2800" dirty="0"/>
          </a:p>
          <a:p>
            <a:r>
              <a:rPr lang="en-US" sz="2800" dirty="0" smtClean="0"/>
              <a:t>Difficulty </a:t>
            </a:r>
            <a:r>
              <a:rPr lang="en-US" sz="2800" dirty="0"/>
              <a:t>expressing empathy </a:t>
            </a:r>
          </a:p>
          <a:p>
            <a:r>
              <a:rPr lang="en-US" sz="2800" dirty="0"/>
              <a:t>Easily frustrated</a:t>
            </a:r>
            <a:br>
              <a:rPr lang="en-US" sz="2800" dirty="0"/>
            </a:br>
            <a:r>
              <a:rPr lang="en-US" sz="2800" dirty="0"/>
              <a:t>Poor communication skills </a:t>
            </a:r>
          </a:p>
          <a:p>
            <a:endParaRPr lang="en-US" sz="2800" dirty="0"/>
          </a:p>
        </p:txBody>
      </p:sp>
      <p:sp>
        <p:nvSpPr>
          <p:cNvPr id="4" name="Title 1"/>
          <p:cNvSpPr txBox="1">
            <a:spLocks/>
          </p:cNvSpPr>
          <p:nvPr/>
        </p:nvSpPr>
        <p:spPr>
          <a:xfrm>
            <a:off x="2870202" y="1212922"/>
            <a:ext cx="8897565" cy="1560716"/>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800" dirty="0" smtClean="0"/>
              <a:t>Doctor related factors  </a:t>
            </a:r>
            <a:r>
              <a:rPr lang="en-US" sz="4800" dirty="0" err="1" smtClean="0"/>
              <a:t>Cont</a:t>
            </a:r>
            <a:r>
              <a:rPr lang="en-US" sz="4800" dirty="0" smtClean="0"/>
              <a:t>’ </a:t>
            </a:r>
            <a:r>
              <a:rPr lang="en-US" sz="4800" dirty="0" smtClean="0">
                <a:sym typeface="Symbol" charset="2"/>
              </a:rPr>
              <a:t/>
            </a:r>
            <a:br>
              <a:rPr lang="en-US" sz="4800" dirty="0" smtClean="0">
                <a:sym typeface="Symbol" charset="2"/>
              </a:rPr>
            </a:br>
            <a:endParaRPr lang="en-US" sz="4800" dirty="0"/>
          </a:p>
        </p:txBody>
      </p:sp>
    </p:spTree>
    <p:extLst>
      <p:ext uri="{BB962C8B-B14F-4D97-AF65-F5344CB8AC3E}">
        <p14:creationId xmlns:p14="http://schemas.microsoft.com/office/powerpoint/2010/main" val="598103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6" y="1018050"/>
            <a:ext cx="8897565" cy="1560716"/>
          </a:xfrm>
        </p:spPr>
        <p:txBody>
          <a:bodyPr>
            <a:noAutofit/>
          </a:bodyPr>
          <a:lstStyle/>
          <a:p>
            <a:pPr lvl="0"/>
            <a:r>
              <a:rPr lang="en-US" sz="5400" dirty="0"/>
              <a:t>Situational factors </a:t>
            </a:r>
          </a:p>
        </p:txBody>
      </p:sp>
      <p:sp>
        <p:nvSpPr>
          <p:cNvPr id="3" name="Content Placeholder 2"/>
          <p:cNvSpPr>
            <a:spLocks noGrp="1"/>
          </p:cNvSpPr>
          <p:nvPr>
            <p:ph idx="1"/>
          </p:nvPr>
        </p:nvSpPr>
        <p:spPr/>
        <p:txBody>
          <a:bodyPr>
            <a:normAutofit fontScale="92500" lnSpcReduction="10000"/>
          </a:bodyPr>
          <a:lstStyle/>
          <a:p>
            <a:pPr lvl="0"/>
            <a:r>
              <a:rPr lang="en-US" sz="2800" dirty="0"/>
              <a:t>Language and literacy issues </a:t>
            </a:r>
            <a:endParaRPr lang="en-US" sz="2800" dirty="0">
              <a:sym typeface="Symbol" charset="2"/>
            </a:endParaRPr>
          </a:p>
          <a:p>
            <a:pPr lvl="0"/>
            <a:r>
              <a:rPr lang="en-US" sz="2800" dirty="0" smtClean="0"/>
              <a:t>Companions </a:t>
            </a:r>
            <a:r>
              <a:rPr lang="en-US" sz="2800" dirty="0"/>
              <a:t>during </a:t>
            </a:r>
            <a:r>
              <a:rPr lang="en-US" sz="2800" dirty="0" smtClean="0"/>
              <a:t>consultation </a:t>
            </a:r>
            <a:endParaRPr lang="en-US" sz="2800" dirty="0">
              <a:sym typeface="Symbol" charset="2"/>
            </a:endParaRPr>
          </a:p>
          <a:p>
            <a:pPr lvl="0"/>
            <a:r>
              <a:rPr lang="en-US" sz="2800" dirty="0" smtClean="0"/>
              <a:t>Breaking </a:t>
            </a:r>
            <a:r>
              <a:rPr lang="en-US" sz="2800" dirty="0"/>
              <a:t>bad news </a:t>
            </a:r>
            <a:endParaRPr lang="en-US" sz="2800" dirty="0">
              <a:sym typeface="Symbol" charset="2"/>
            </a:endParaRPr>
          </a:p>
          <a:p>
            <a:pPr lvl="0"/>
            <a:r>
              <a:rPr lang="en-US" sz="2800" dirty="0" smtClean="0"/>
              <a:t>Environmental </a:t>
            </a:r>
            <a:r>
              <a:rPr lang="en-US" sz="2800" dirty="0"/>
              <a:t>issues (setting</a:t>
            </a:r>
            <a:r>
              <a:rPr lang="en-US" sz="2800" dirty="0" smtClean="0"/>
              <a:t>): room temperature, lightening, noise</a:t>
            </a:r>
            <a:r>
              <a:rPr lang="mr-IN" sz="2800" dirty="0" smtClean="0"/>
              <a:t>…</a:t>
            </a:r>
            <a:r>
              <a:rPr lang="en-US" sz="2800" dirty="0" smtClean="0"/>
              <a:t>. </a:t>
            </a:r>
          </a:p>
          <a:p>
            <a:pPr lvl="0"/>
            <a:r>
              <a:rPr lang="en-US" sz="2800" dirty="0" smtClean="0"/>
              <a:t>Crowded clinic</a:t>
            </a:r>
          </a:p>
          <a:p>
            <a:pPr lvl="0"/>
            <a:r>
              <a:rPr lang="en-US" sz="2800" dirty="0" smtClean="0"/>
              <a:t>Poor organization </a:t>
            </a:r>
            <a:endParaRPr lang="en-US" sz="2800" dirty="0"/>
          </a:p>
          <a:p>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439" y="4604248"/>
            <a:ext cx="2857500" cy="2143125"/>
          </a:xfrm>
          <a:prstGeom prst="rect">
            <a:avLst/>
          </a:prstGeom>
        </p:spPr>
      </p:pic>
    </p:spTree>
    <p:extLst>
      <p:ext uri="{BB962C8B-B14F-4D97-AF65-F5344CB8AC3E}">
        <p14:creationId xmlns:p14="http://schemas.microsoft.com/office/powerpoint/2010/main" val="1899826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6" y="1093001"/>
            <a:ext cx="8897565" cy="1560716"/>
          </a:xfrm>
        </p:spPr>
        <p:txBody>
          <a:bodyPr>
            <a:noAutofit/>
          </a:bodyPr>
          <a:lstStyle/>
          <a:p>
            <a:pPr lvl="0"/>
            <a:r>
              <a:rPr lang="en-US" sz="4800" dirty="0"/>
              <a:t>Health-care system factors</a:t>
            </a:r>
            <a:br>
              <a:rPr lang="en-US" sz="4800" dirty="0"/>
            </a:br>
            <a:endParaRPr lang="en-US" sz="4800" dirty="0"/>
          </a:p>
        </p:txBody>
      </p:sp>
      <p:sp>
        <p:nvSpPr>
          <p:cNvPr id="3" name="Content Placeholder 2"/>
          <p:cNvSpPr>
            <a:spLocks noGrp="1"/>
          </p:cNvSpPr>
          <p:nvPr>
            <p:ph idx="1"/>
          </p:nvPr>
        </p:nvSpPr>
        <p:spPr/>
        <p:txBody>
          <a:bodyPr>
            <a:normAutofit/>
          </a:bodyPr>
          <a:lstStyle/>
          <a:p>
            <a:r>
              <a:rPr lang="en-US" sz="2800" dirty="0" smtClean="0"/>
              <a:t>Cost of care</a:t>
            </a:r>
          </a:p>
          <a:p>
            <a:r>
              <a:rPr lang="en-US" sz="2800" dirty="0" smtClean="0"/>
              <a:t>Access to health-care system</a:t>
            </a:r>
          </a:p>
          <a:p>
            <a:r>
              <a:rPr lang="en-US" sz="2800" dirty="0" smtClean="0"/>
              <a:t>Availability of services</a:t>
            </a:r>
          </a:p>
          <a:p>
            <a:endParaRPr lang="en-US" sz="2800" dirty="0"/>
          </a:p>
        </p:txBody>
      </p:sp>
    </p:spTree>
    <p:extLst>
      <p:ext uri="{BB962C8B-B14F-4D97-AF65-F5344CB8AC3E}">
        <p14:creationId xmlns:p14="http://schemas.microsoft.com/office/powerpoint/2010/main" val="1594096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07275" y="2928347"/>
            <a:ext cx="8897937" cy="1560513"/>
          </a:xfrm>
        </p:spPr>
        <p:txBody>
          <a:bodyPr>
            <a:noAutofit/>
          </a:bodyPr>
          <a:lstStyle/>
          <a:p>
            <a:pPr algn="ctr"/>
            <a:r>
              <a:rPr lang="en-US" sz="5400" dirty="0" smtClean="0"/>
              <a:t>Another look to difficult patients</a:t>
            </a:r>
            <a:endParaRPr lang="en-US" sz="5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060" y="888275"/>
            <a:ext cx="3864366" cy="1852068"/>
          </a:xfrm>
          <a:prstGeom prst="rect">
            <a:avLst/>
          </a:prstGeom>
        </p:spPr>
      </p:pic>
    </p:spTree>
    <p:extLst>
      <p:ext uri="{BB962C8B-B14F-4D97-AF65-F5344CB8AC3E}">
        <p14:creationId xmlns:p14="http://schemas.microsoft.com/office/powerpoint/2010/main" val="153578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73018" y="548640"/>
            <a:ext cx="8770937" cy="5845810"/>
          </a:xfrm>
        </p:spPr>
        <p:txBody>
          <a:bodyPr>
            <a:normAutofit/>
          </a:bodyPr>
          <a:lstStyle/>
          <a:p>
            <a:pPr>
              <a:lnSpc>
                <a:spcPct val="150000"/>
              </a:lnSpc>
            </a:pPr>
            <a:r>
              <a:rPr lang="en-US" sz="2400" b="1" dirty="0" smtClean="0">
                <a:solidFill>
                  <a:schemeClr val="accent2">
                    <a:lumMod val="50000"/>
                  </a:schemeClr>
                </a:solidFill>
              </a:rPr>
              <a:t>The </a:t>
            </a:r>
            <a:r>
              <a:rPr lang="en-US" sz="2400" b="1" dirty="0">
                <a:solidFill>
                  <a:schemeClr val="accent2">
                    <a:lumMod val="50000"/>
                  </a:schemeClr>
                </a:solidFill>
              </a:rPr>
              <a:t>dependent clinger</a:t>
            </a:r>
            <a:r>
              <a:rPr lang="en-US" sz="2400" dirty="0"/>
              <a:t>, who is excessively dependent on </a:t>
            </a:r>
            <a:r>
              <a:rPr lang="en-US" sz="2400" dirty="0" smtClean="0"/>
              <a:t>the doctor</a:t>
            </a:r>
            <a:r>
              <a:rPr lang="en-US" sz="2400" dirty="0"/>
              <a:t>. While expressing thanks and gratitude for actions </a:t>
            </a:r>
            <a:r>
              <a:rPr lang="en-US" sz="2400" dirty="0" smtClean="0"/>
              <a:t>taken by </a:t>
            </a:r>
            <a:r>
              <a:rPr lang="en-US" sz="2400" dirty="0"/>
              <a:t>the doctor the patient is also desperate for reassurance at </a:t>
            </a:r>
            <a:r>
              <a:rPr lang="en-US" sz="2400" dirty="0" smtClean="0"/>
              <a:t>every turn </a:t>
            </a:r>
            <a:r>
              <a:rPr lang="en-US" sz="2400" dirty="0"/>
              <a:t>and manifests this by returning continually with an </a:t>
            </a:r>
            <a:r>
              <a:rPr lang="en-US" sz="2400" dirty="0" smtClean="0"/>
              <a:t>array of </a:t>
            </a:r>
            <a:r>
              <a:rPr lang="en-US" sz="2400" dirty="0"/>
              <a:t>symptoms</a:t>
            </a:r>
            <a:r>
              <a:rPr lang="en-US" sz="2400" dirty="0" smtClean="0"/>
              <a:t>.</a:t>
            </a:r>
          </a:p>
          <a:p>
            <a:pPr marL="0" indent="0">
              <a:lnSpc>
                <a:spcPct val="150000"/>
              </a:lnSpc>
              <a:buNone/>
            </a:pPr>
            <a:endParaRPr lang="en-US" sz="2400" dirty="0"/>
          </a:p>
          <a:p>
            <a:pPr>
              <a:lnSpc>
                <a:spcPct val="150000"/>
              </a:lnSpc>
            </a:pPr>
            <a:r>
              <a:rPr lang="en-US" sz="2400" b="1" dirty="0" smtClean="0">
                <a:solidFill>
                  <a:schemeClr val="accent2">
                    <a:lumMod val="50000"/>
                  </a:schemeClr>
                </a:solidFill>
              </a:rPr>
              <a:t>The </a:t>
            </a:r>
            <a:r>
              <a:rPr lang="en-US" sz="2400" b="1" dirty="0">
                <a:solidFill>
                  <a:schemeClr val="accent2">
                    <a:lumMod val="50000"/>
                  </a:schemeClr>
                </a:solidFill>
              </a:rPr>
              <a:t>entitled demander</a:t>
            </a:r>
            <a:r>
              <a:rPr lang="en-US" sz="2400" dirty="0"/>
              <a:t>, who also has an inexhaustible </a:t>
            </a:r>
            <a:r>
              <a:rPr lang="en-US" sz="2400" dirty="0" smtClean="0"/>
              <a:t>need but</a:t>
            </a:r>
            <a:r>
              <a:rPr lang="en-US" sz="2400" dirty="0"/>
              <a:t>, instead of using flattery, uses intimidation, devaluation </a:t>
            </a:r>
            <a:r>
              <a:rPr lang="en-US" sz="2400" dirty="0" smtClean="0"/>
              <a:t>and guilt </a:t>
            </a:r>
            <a:r>
              <a:rPr lang="en-US" sz="2400" dirty="0"/>
              <a:t>induction. This patient will often view the doctor as </a:t>
            </a:r>
            <a:r>
              <a:rPr lang="en-US" sz="2400" dirty="0" smtClean="0"/>
              <a:t>a barrier </a:t>
            </a:r>
            <a:r>
              <a:rPr lang="en-US" sz="2400" dirty="0"/>
              <a:t>to receiving services and complains when every </a:t>
            </a:r>
            <a:r>
              <a:rPr lang="en-US" sz="2400" dirty="0" smtClean="0"/>
              <a:t>request is </a:t>
            </a:r>
            <a:r>
              <a:rPr lang="en-US" sz="2400" dirty="0"/>
              <a:t>not met</a:t>
            </a:r>
          </a:p>
        </p:txBody>
      </p:sp>
    </p:spTree>
    <p:extLst>
      <p:ext uri="{BB962C8B-B14F-4D97-AF65-F5344CB8AC3E}">
        <p14:creationId xmlns:p14="http://schemas.microsoft.com/office/powerpoint/2010/main" val="2440827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76926" y="612775"/>
            <a:ext cx="8770937" cy="3651250"/>
          </a:xfrm>
        </p:spPr>
        <p:txBody>
          <a:bodyPr>
            <a:noAutofit/>
          </a:bodyPr>
          <a:lstStyle/>
          <a:p>
            <a:pPr>
              <a:lnSpc>
                <a:spcPct val="150000"/>
              </a:lnSpc>
            </a:pPr>
            <a:r>
              <a:rPr lang="en-US" sz="2400" b="1" dirty="0">
                <a:solidFill>
                  <a:schemeClr val="accent2">
                    <a:lumMod val="50000"/>
                  </a:schemeClr>
                </a:solidFill>
              </a:rPr>
              <a:t>The manipulative help-</a:t>
            </a:r>
            <a:r>
              <a:rPr lang="en-US" sz="2400" b="1" dirty="0" err="1">
                <a:solidFill>
                  <a:schemeClr val="accent2">
                    <a:lumMod val="50000"/>
                  </a:schemeClr>
                </a:solidFill>
              </a:rPr>
              <a:t>rejector</a:t>
            </a:r>
            <a:r>
              <a:rPr lang="en-US" sz="2400" dirty="0"/>
              <a:t>, who again has a </a:t>
            </a:r>
            <a:r>
              <a:rPr lang="en-US" sz="2400" dirty="0" smtClean="0"/>
              <a:t>'quenchless need </a:t>
            </a:r>
            <a:r>
              <a:rPr lang="en-US" sz="2400" dirty="0"/>
              <a:t>for emotional supplies' and returns repeatedly to the </a:t>
            </a:r>
            <a:r>
              <a:rPr lang="en-US" sz="2400" dirty="0" smtClean="0"/>
              <a:t>surgery to </a:t>
            </a:r>
            <a:r>
              <a:rPr lang="en-US" sz="2400" dirty="0"/>
              <a:t>report that the treatment did not work. If any symptom </a:t>
            </a:r>
            <a:r>
              <a:rPr lang="en-US" sz="2400" dirty="0" smtClean="0"/>
              <a:t>is relieved </a:t>
            </a:r>
            <a:r>
              <a:rPr lang="en-US" sz="2400" dirty="0"/>
              <a:t>another appears in its place</a:t>
            </a:r>
            <a:r>
              <a:rPr lang="en-US" sz="2400" dirty="0" smtClean="0"/>
              <a:t>.</a:t>
            </a:r>
          </a:p>
          <a:p>
            <a:pPr marL="0" indent="0">
              <a:lnSpc>
                <a:spcPct val="150000"/>
              </a:lnSpc>
              <a:buNone/>
            </a:pPr>
            <a:endParaRPr lang="en-US" sz="2400" dirty="0"/>
          </a:p>
          <a:p>
            <a:pPr>
              <a:lnSpc>
                <a:spcPct val="150000"/>
              </a:lnSpc>
            </a:pPr>
            <a:r>
              <a:rPr lang="en-US" sz="2400" b="1" dirty="0" smtClean="0">
                <a:solidFill>
                  <a:schemeClr val="accent2">
                    <a:lumMod val="50000"/>
                  </a:schemeClr>
                </a:solidFill>
              </a:rPr>
              <a:t>The </a:t>
            </a:r>
            <a:r>
              <a:rPr lang="en-US" sz="2400" b="1" dirty="0">
                <a:solidFill>
                  <a:schemeClr val="accent2">
                    <a:lumMod val="50000"/>
                  </a:schemeClr>
                </a:solidFill>
              </a:rPr>
              <a:t>self-destructive denier</a:t>
            </a:r>
            <a:r>
              <a:rPr lang="en-US" sz="2400" dirty="0"/>
              <a:t>, who, although possibly suffering from a serious disease, makes no significant alterations </a:t>
            </a:r>
            <a:r>
              <a:rPr lang="en-US" sz="2400" dirty="0" smtClean="0"/>
              <a:t>in lifestyle</a:t>
            </a:r>
            <a:r>
              <a:rPr lang="en-US" sz="2400" dirty="0"/>
              <a:t>. To the doctor it often feels that the patient's aim </a:t>
            </a:r>
            <a:r>
              <a:rPr lang="en-US" sz="2400" dirty="0" smtClean="0"/>
              <a:t>is paradoxically </a:t>
            </a:r>
            <a:r>
              <a:rPr lang="en-US" sz="2400" dirty="0"/>
              <a:t>to defeat any attempts to preserve his or her life.</a:t>
            </a:r>
          </a:p>
        </p:txBody>
      </p:sp>
    </p:spTree>
    <p:extLst>
      <p:ext uri="{BB962C8B-B14F-4D97-AF65-F5344CB8AC3E}">
        <p14:creationId xmlns:p14="http://schemas.microsoft.com/office/powerpoint/2010/main" val="3328016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1672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1349" y="3633613"/>
            <a:ext cx="6599827" cy="1920526"/>
          </a:xfrm>
          <a:prstGeom prst="rect">
            <a:avLst/>
          </a:prstGeom>
          <a:noFill/>
        </p:spPr>
        <p:txBody>
          <a:bodyPr wrap="square" rtlCol="0">
            <a:spAutoFit/>
          </a:bodyPr>
          <a:lstStyle/>
          <a:p>
            <a:pPr algn="ctr" defTabSz="914400">
              <a:lnSpc>
                <a:spcPct val="99000"/>
              </a:lnSpc>
              <a:spcBef>
                <a:spcPct val="0"/>
              </a:spcBef>
            </a:pPr>
            <a:r>
              <a:rPr lang="en-US" sz="6000" dirty="0">
                <a:solidFill>
                  <a:schemeClr val="tx2">
                    <a:lumMod val="75000"/>
                    <a:lumOff val="25000"/>
                  </a:schemeClr>
                </a:solidFill>
                <a:latin typeface="+mj-lt"/>
                <a:ea typeface="+mj-ea"/>
                <a:cs typeface="+mj-cs"/>
              </a:rPr>
              <a:t>Approach to the difficult patients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781" y="661270"/>
            <a:ext cx="3517991" cy="2972343"/>
          </a:xfrm>
          <a:prstGeom prst="rect">
            <a:avLst/>
          </a:prstGeom>
          <a:ln>
            <a:noFill/>
          </a:ln>
          <a:effectLst>
            <a:softEdge rad="112500"/>
          </a:effectLst>
        </p:spPr>
      </p:pic>
    </p:spTree>
    <p:extLst>
      <p:ext uri="{BB962C8B-B14F-4D97-AF65-F5344CB8AC3E}">
        <p14:creationId xmlns:p14="http://schemas.microsoft.com/office/powerpoint/2010/main" val="2123799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338513" y="1511300"/>
            <a:ext cx="8770937" cy="4362450"/>
          </a:xfrm>
        </p:spPr>
        <p:txBody>
          <a:bodyPr>
            <a:noAutofit/>
          </a:bodyPr>
          <a:lstStyle/>
          <a:p>
            <a:pPr marL="0" lvl="0" indent="0">
              <a:lnSpc>
                <a:spcPct val="150000"/>
              </a:lnSpc>
              <a:buNone/>
            </a:pPr>
            <a:r>
              <a:rPr lang="en-US" sz="2800" b="1" dirty="0">
                <a:solidFill>
                  <a:srgbClr val="002060"/>
                </a:solidFill>
              </a:rPr>
              <a:t>When confronted with difficult patients… take </a:t>
            </a:r>
            <a:r>
              <a:rPr lang="en-US" sz="2800" b="1" dirty="0" smtClean="0">
                <a:solidFill>
                  <a:srgbClr val="C00000"/>
                </a:solidFill>
              </a:rPr>
              <a:t>HEART</a:t>
            </a:r>
          </a:p>
          <a:p>
            <a:pPr lvl="0">
              <a:lnSpc>
                <a:spcPct val="150000"/>
              </a:lnSpc>
            </a:pPr>
            <a:r>
              <a:rPr lang="en-US" sz="2800" b="1" dirty="0" smtClean="0">
                <a:solidFill>
                  <a:srgbClr val="C00000"/>
                </a:solidFill>
              </a:rPr>
              <a:t>H</a:t>
            </a:r>
            <a:r>
              <a:rPr lang="en-US" sz="2800" dirty="0" smtClean="0"/>
              <a:t>ear </a:t>
            </a:r>
            <a:r>
              <a:rPr lang="en-US" sz="2800" dirty="0"/>
              <a:t>them out. </a:t>
            </a:r>
            <a:endParaRPr lang="en-US" sz="2800" dirty="0">
              <a:sym typeface="Symbol" charset="2"/>
            </a:endParaRPr>
          </a:p>
          <a:p>
            <a:pPr lvl="0">
              <a:lnSpc>
                <a:spcPct val="150000"/>
              </a:lnSpc>
            </a:pPr>
            <a:r>
              <a:rPr lang="en-US" sz="2800" b="1" dirty="0" smtClean="0">
                <a:solidFill>
                  <a:srgbClr val="C00000"/>
                </a:solidFill>
              </a:rPr>
              <a:t>E</a:t>
            </a:r>
            <a:r>
              <a:rPr lang="en-US" sz="2800" dirty="0" smtClean="0"/>
              <a:t>mpathize.</a:t>
            </a:r>
            <a:endParaRPr lang="en-US" sz="2800" dirty="0">
              <a:sym typeface="Symbol" charset="2"/>
            </a:endParaRPr>
          </a:p>
          <a:p>
            <a:pPr lvl="0">
              <a:lnSpc>
                <a:spcPct val="150000"/>
              </a:lnSpc>
            </a:pPr>
            <a:r>
              <a:rPr lang="en-US" sz="2800" b="1" dirty="0" smtClean="0">
                <a:solidFill>
                  <a:srgbClr val="C00000"/>
                </a:solidFill>
              </a:rPr>
              <a:t>A</a:t>
            </a:r>
            <a:r>
              <a:rPr lang="en-US" sz="2800" dirty="0" smtClean="0"/>
              <a:t>cknowledge</a:t>
            </a:r>
          </a:p>
          <a:p>
            <a:pPr lvl="0">
              <a:lnSpc>
                <a:spcPct val="150000"/>
              </a:lnSpc>
            </a:pPr>
            <a:r>
              <a:rPr lang="en-US" sz="2800" b="1" dirty="0" smtClean="0">
                <a:solidFill>
                  <a:srgbClr val="C00000"/>
                </a:solidFill>
              </a:rPr>
              <a:t>R</a:t>
            </a:r>
            <a:r>
              <a:rPr lang="en-US" sz="2800" dirty="0" smtClean="0"/>
              <a:t>espond </a:t>
            </a:r>
            <a:r>
              <a:rPr lang="en-US" sz="2800" dirty="0"/>
              <a:t>appropriately. </a:t>
            </a:r>
            <a:endParaRPr lang="en-US" sz="2800" dirty="0">
              <a:sym typeface="Symbol" charset="2"/>
            </a:endParaRPr>
          </a:p>
          <a:p>
            <a:pPr lvl="0">
              <a:lnSpc>
                <a:spcPct val="150000"/>
              </a:lnSpc>
            </a:pPr>
            <a:r>
              <a:rPr lang="en-US" sz="2800" b="1" dirty="0" smtClean="0">
                <a:solidFill>
                  <a:srgbClr val="C00000"/>
                </a:solidFill>
              </a:rPr>
              <a:t>T</a:t>
            </a:r>
            <a:r>
              <a:rPr lang="en-US" sz="2800" dirty="0" smtClean="0"/>
              <a:t>ake </a:t>
            </a:r>
            <a:r>
              <a:rPr lang="en-US" sz="2800" dirty="0"/>
              <a:t>responsibility for action/Thank your </a:t>
            </a:r>
            <a:r>
              <a:rPr lang="en-US" sz="2800" dirty="0" smtClean="0"/>
              <a:t>patient.</a:t>
            </a:r>
            <a:endParaRPr lang="en-US" sz="2800" dirty="0"/>
          </a:p>
        </p:txBody>
      </p:sp>
    </p:spTree>
    <p:extLst>
      <p:ext uri="{BB962C8B-B14F-4D97-AF65-F5344CB8AC3E}">
        <p14:creationId xmlns:p14="http://schemas.microsoft.com/office/powerpoint/2010/main" val="1370533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6" y="1078011"/>
            <a:ext cx="8897565" cy="1560716"/>
          </a:xfrm>
        </p:spPr>
        <p:txBody>
          <a:bodyPr>
            <a:normAutofit/>
          </a:bodyPr>
          <a:lstStyle/>
          <a:p>
            <a:r>
              <a:rPr lang="en-US" sz="5400" i="1" dirty="0" smtClean="0"/>
              <a:t>Case #1</a:t>
            </a:r>
            <a:endParaRPr lang="en-US" sz="5400" dirty="0"/>
          </a:p>
        </p:txBody>
      </p:sp>
      <p:sp>
        <p:nvSpPr>
          <p:cNvPr id="3" name="Content Placeholder 2"/>
          <p:cNvSpPr>
            <a:spLocks noGrp="1"/>
          </p:cNvSpPr>
          <p:nvPr>
            <p:ph idx="1"/>
          </p:nvPr>
        </p:nvSpPr>
        <p:spPr/>
        <p:txBody>
          <a:bodyPr>
            <a:normAutofit/>
          </a:bodyPr>
          <a:lstStyle/>
          <a:p>
            <a:r>
              <a:rPr lang="en-US" sz="3200" i="1" dirty="0" smtClean="0"/>
              <a:t>A </a:t>
            </a:r>
            <a:r>
              <a:rPr lang="en-US" sz="3200" i="1" dirty="0"/>
              <a:t>patient comes to the office frequently, talks a lot, and stays well past the time allotted for the appointment. </a:t>
            </a:r>
            <a:endParaRPr lang="en-US" sz="3200" dirty="0"/>
          </a:p>
          <a:p>
            <a:endParaRPr lang="en-US" sz="3200" dirty="0"/>
          </a:p>
        </p:txBody>
      </p:sp>
    </p:spTree>
    <p:extLst>
      <p:ext uri="{BB962C8B-B14F-4D97-AF65-F5344CB8AC3E}">
        <p14:creationId xmlns:p14="http://schemas.microsoft.com/office/powerpoint/2010/main" val="451105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6" y="1209695"/>
            <a:ext cx="8897565" cy="1560716"/>
          </a:xfrm>
        </p:spPr>
        <p:txBody>
          <a:bodyPr/>
          <a:lstStyle/>
          <a:p>
            <a:pPr lvl="0"/>
            <a:r>
              <a:rPr lang="en-US"/>
              <a:t>Dealing with Demanding Patient</a:t>
            </a:r>
            <a:br>
              <a:rPr lang="en-US"/>
            </a:br>
            <a:endParaRPr lang="en-US"/>
          </a:p>
        </p:txBody>
      </p:sp>
      <p:sp>
        <p:nvSpPr>
          <p:cNvPr id="3" name="Content Placeholder 2"/>
          <p:cNvSpPr>
            <a:spLocks noGrp="1"/>
          </p:cNvSpPr>
          <p:nvPr>
            <p:ph idx="1"/>
          </p:nvPr>
        </p:nvSpPr>
        <p:spPr/>
        <p:txBody>
          <a:bodyPr>
            <a:noAutofit/>
          </a:bodyPr>
          <a:lstStyle/>
          <a:p>
            <a:pPr lvl="0"/>
            <a:r>
              <a:rPr lang="en-US" sz="2400" dirty="0" smtClean="0"/>
              <a:t>The </a:t>
            </a:r>
            <a:r>
              <a:rPr lang="en-US" sz="2400" dirty="0"/>
              <a:t>first step in addressing unnecessary demands is to ascertain the patient's needs. </a:t>
            </a:r>
            <a:endParaRPr lang="en-US" sz="2400" dirty="0">
              <a:sym typeface="Symbol" charset="2"/>
            </a:endParaRPr>
          </a:p>
          <a:p>
            <a:pPr lvl="0"/>
            <a:r>
              <a:rPr lang="en-US" sz="2400" dirty="0" smtClean="0"/>
              <a:t>Allow </a:t>
            </a:r>
            <a:r>
              <a:rPr lang="en-US" sz="2400" dirty="0"/>
              <a:t>the patient to fully tell the story, with minimal interruptions. </a:t>
            </a:r>
            <a:endParaRPr lang="en-US" sz="2400" dirty="0">
              <a:sym typeface="Symbol" charset="2"/>
            </a:endParaRPr>
          </a:p>
          <a:p>
            <a:pPr lvl="0"/>
            <a:r>
              <a:rPr lang="en-US" sz="2400" dirty="0" smtClean="0"/>
              <a:t>Ask </a:t>
            </a:r>
            <a:r>
              <a:rPr lang="en-US" sz="2400" dirty="0"/>
              <a:t>the patient for details: “I understand you are here because you want an MRI of your knee; I'd like to understand how you reached that decision.” </a:t>
            </a:r>
            <a:endParaRPr lang="en-US" sz="2400" dirty="0">
              <a:sym typeface="Symbol" charset="2"/>
            </a:endParaRPr>
          </a:p>
          <a:p>
            <a:pPr lvl="0"/>
            <a:r>
              <a:rPr lang="en-US" sz="2400" dirty="0" smtClean="0"/>
              <a:t>Consider </a:t>
            </a:r>
            <a:r>
              <a:rPr lang="en-US" sz="2400" dirty="0"/>
              <a:t>agreeing with the patient. </a:t>
            </a:r>
          </a:p>
        </p:txBody>
      </p:sp>
    </p:spTree>
    <p:extLst>
      <p:ext uri="{BB962C8B-B14F-4D97-AF65-F5344CB8AC3E}">
        <p14:creationId xmlns:p14="http://schemas.microsoft.com/office/powerpoint/2010/main" val="166722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3700" y="2311400"/>
            <a:ext cx="8770571" cy="4375150"/>
          </a:xfrm>
        </p:spPr>
        <p:txBody>
          <a:bodyPr>
            <a:normAutofit/>
          </a:bodyPr>
          <a:lstStyle/>
          <a:p>
            <a:pPr lvl="0"/>
            <a:r>
              <a:rPr lang="en-US" sz="2400" dirty="0"/>
              <a:t>Negotiate agenda and goals : </a:t>
            </a:r>
            <a:endParaRPr lang="en-US" sz="2400" dirty="0">
              <a:sym typeface="Symbol" charset="2"/>
            </a:endParaRPr>
          </a:p>
          <a:p>
            <a:pPr lvl="2">
              <a:buFont typeface="Wingdings" charset="2"/>
              <a:buChar char="Ø"/>
            </a:pPr>
            <a:r>
              <a:rPr lang="en-US" sz="1800" dirty="0" smtClean="0"/>
              <a:t>Set </a:t>
            </a:r>
            <a:r>
              <a:rPr lang="en-US" sz="1800" dirty="0"/>
              <a:t>limits. </a:t>
            </a:r>
            <a:endParaRPr lang="en-US" sz="1800" dirty="0">
              <a:sym typeface="Symbol" charset="2"/>
            </a:endParaRPr>
          </a:p>
          <a:p>
            <a:pPr lvl="2">
              <a:buFont typeface="Wingdings" charset="2"/>
              <a:buChar char="Ø"/>
            </a:pPr>
            <a:r>
              <a:rPr lang="en-US" sz="1800" dirty="0" smtClean="0"/>
              <a:t>Reinforcement </a:t>
            </a:r>
            <a:r>
              <a:rPr lang="en-US" sz="1800" dirty="0"/>
              <a:t>and help. </a:t>
            </a:r>
            <a:endParaRPr lang="en-US" sz="1800" dirty="0">
              <a:sym typeface="Symbol" charset="2"/>
            </a:endParaRPr>
          </a:p>
          <a:p>
            <a:pPr lvl="2">
              <a:buFont typeface="Wingdings" charset="2"/>
              <a:buChar char="Ø"/>
            </a:pPr>
            <a:r>
              <a:rPr lang="en-US" sz="1800" dirty="0" smtClean="0"/>
              <a:t>Compromise </a:t>
            </a:r>
            <a:r>
              <a:rPr lang="en-US" sz="1800" dirty="0"/>
              <a:t>and be flexible. </a:t>
            </a:r>
            <a:endParaRPr lang="en-US" sz="1800" dirty="0">
              <a:sym typeface="Symbol" charset="2"/>
            </a:endParaRPr>
          </a:p>
          <a:p>
            <a:pPr lvl="0"/>
            <a:r>
              <a:rPr lang="en-US" sz="2400" dirty="0" smtClean="0"/>
              <a:t>Avoid </a:t>
            </a:r>
            <a:r>
              <a:rPr lang="en-US" sz="2400" dirty="0"/>
              <a:t>argumentation. </a:t>
            </a:r>
            <a:endParaRPr lang="en-US" sz="2400" dirty="0">
              <a:sym typeface="Symbol" charset="2"/>
            </a:endParaRPr>
          </a:p>
          <a:p>
            <a:pPr lvl="0"/>
            <a:r>
              <a:rPr lang="en-US" sz="2400" dirty="0" smtClean="0"/>
              <a:t>Explain </a:t>
            </a:r>
            <a:r>
              <a:rPr lang="en-US" sz="2400" dirty="0"/>
              <a:t>your rationale. </a:t>
            </a:r>
            <a:endParaRPr lang="en-US" sz="2400" dirty="0">
              <a:sym typeface="Symbol" charset="2"/>
            </a:endParaRPr>
          </a:p>
          <a:p>
            <a:pPr lvl="0"/>
            <a:r>
              <a:rPr lang="en-US" sz="2400" dirty="0" smtClean="0"/>
              <a:t>Pay </a:t>
            </a:r>
            <a:r>
              <a:rPr lang="en-US" sz="2400" dirty="0"/>
              <a:t>attention to the way you say no. </a:t>
            </a:r>
            <a:endParaRPr lang="en-US" sz="2400" dirty="0">
              <a:sym typeface="Symbol" charset="2"/>
            </a:endParaRPr>
          </a:p>
          <a:p>
            <a:pPr lvl="0"/>
            <a:r>
              <a:rPr lang="en-US" sz="2400" dirty="0" smtClean="0"/>
              <a:t>Under </a:t>
            </a:r>
            <a:r>
              <a:rPr lang="en-US" sz="2400" dirty="0"/>
              <a:t>pressure, breathe deeply and start over. </a:t>
            </a:r>
            <a:endParaRPr lang="en-US" sz="2400" dirty="0">
              <a:sym typeface="Symbol" charset="2"/>
            </a:endParaRPr>
          </a:p>
          <a:p>
            <a:pPr lvl="0"/>
            <a:r>
              <a:rPr lang="en-US" sz="2400" dirty="0" smtClean="0"/>
              <a:t>For </a:t>
            </a:r>
            <a:r>
              <a:rPr lang="en-US" sz="2400" dirty="0"/>
              <a:t>some patients “firm boundaries are the rule</a:t>
            </a:r>
            <a:r>
              <a:rPr lang="en-US" sz="2400" dirty="0" smtClean="0"/>
              <a:t>”</a:t>
            </a:r>
            <a:endParaRPr lang="en-US" sz="2400" dirty="0"/>
          </a:p>
        </p:txBody>
      </p:sp>
      <p:sp>
        <p:nvSpPr>
          <p:cNvPr id="4" name="Title 1"/>
          <p:cNvSpPr txBox="1">
            <a:spLocks/>
          </p:cNvSpPr>
          <p:nvPr/>
        </p:nvSpPr>
        <p:spPr>
          <a:xfrm>
            <a:off x="2978156" y="1463695"/>
            <a:ext cx="8897565" cy="1560716"/>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3200" dirty="0" smtClean="0"/>
              <a:t>Dealing with Demanding Patient </a:t>
            </a:r>
            <a:r>
              <a:rPr lang="en-US" sz="3200" dirty="0" err="1" smtClean="0"/>
              <a:t>Cont</a:t>
            </a:r>
            <a:r>
              <a:rPr lang="en-US" sz="3200" dirty="0" smtClean="0"/>
              <a:t>’</a:t>
            </a:r>
            <a:br>
              <a:rPr lang="en-US" sz="3200" dirty="0" smtClean="0"/>
            </a:br>
            <a:endParaRPr lang="en-US" sz="3200" dirty="0"/>
          </a:p>
        </p:txBody>
      </p:sp>
    </p:spTree>
    <p:extLst>
      <p:ext uri="{BB962C8B-B14F-4D97-AF65-F5344CB8AC3E}">
        <p14:creationId xmlns:p14="http://schemas.microsoft.com/office/powerpoint/2010/main" val="1286998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nSpc>
                <a:spcPct val="150000"/>
              </a:lnSpc>
            </a:pPr>
            <a:r>
              <a:rPr lang="en-US" sz="2400" dirty="0"/>
              <a:t>S</a:t>
            </a:r>
            <a:r>
              <a:rPr lang="en-US" sz="2400" dirty="0" smtClean="0"/>
              <a:t>ummarize </a:t>
            </a:r>
            <a:r>
              <a:rPr lang="en-US" sz="2400" dirty="0"/>
              <a:t>the points aloud for the patient. </a:t>
            </a:r>
            <a:endParaRPr lang="en-US" sz="2400" dirty="0" smtClean="0"/>
          </a:p>
          <a:p>
            <a:pPr lvl="0">
              <a:lnSpc>
                <a:spcPct val="150000"/>
              </a:lnSpc>
            </a:pPr>
            <a:r>
              <a:rPr lang="en-US" sz="2400" dirty="0" smtClean="0"/>
              <a:t>An </a:t>
            </a:r>
            <a:r>
              <a:rPr lang="en-US" sz="2400" dirty="0"/>
              <a:t>attempt to reflect the emotion behind the request is important. </a:t>
            </a:r>
            <a:r>
              <a:rPr lang="en-US" sz="2400" dirty="0" err="1"/>
              <a:t>e.g</a:t>
            </a:r>
            <a:r>
              <a:rPr lang="en-US" sz="2400" dirty="0"/>
              <a:t> “It sounds incredibly frustrating to be laid up with knee pain for so long, but…”</a:t>
            </a:r>
          </a:p>
          <a:p>
            <a:pPr>
              <a:lnSpc>
                <a:spcPct val="150000"/>
              </a:lnSpc>
            </a:pPr>
            <a:endParaRPr lang="en-US" sz="2400" dirty="0"/>
          </a:p>
        </p:txBody>
      </p:sp>
      <p:sp>
        <p:nvSpPr>
          <p:cNvPr id="4" name="Title 1"/>
          <p:cNvSpPr txBox="1">
            <a:spLocks/>
          </p:cNvSpPr>
          <p:nvPr/>
        </p:nvSpPr>
        <p:spPr>
          <a:xfrm>
            <a:off x="2978156" y="1463695"/>
            <a:ext cx="8897565" cy="1560716"/>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3200" dirty="0" smtClean="0"/>
              <a:t>Dealing with Demanding Patient </a:t>
            </a:r>
            <a:r>
              <a:rPr lang="en-US" sz="3200" dirty="0" err="1" smtClean="0"/>
              <a:t>Cont</a:t>
            </a:r>
            <a:r>
              <a:rPr lang="en-US" sz="3200" dirty="0" smtClean="0"/>
              <a:t>’</a:t>
            </a:r>
            <a:br>
              <a:rPr lang="en-US" sz="3200" dirty="0" smtClean="0"/>
            </a:br>
            <a:endParaRPr lang="en-US" sz="3200" dirty="0"/>
          </a:p>
        </p:txBody>
      </p:sp>
    </p:spTree>
    <p:extLst>
      <p:ext uri="{BB962C8B-B14F-4D97-AF65-F5344CB8AC3E}">
        <p14:creationId xmlns:p14="http://schemas.microsoft.com/office/powerpoint/2010/main" val="594459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6" y="1222395"/>
            <a:ext cx="8897565" cy="1560716"/>
          </a:xfrm>
        </p:spPr>
        <p:txBody>
          <a:bodyPr>
            <a:normAutofit/>
          </a:bodyPr>
          <a:lstStyle/>
          <a:p>
            <a:pPr lvl="0"/>
            <a:r>
              <a:rPr lang="en-US" dirty="0"/>
              <a:t>Dealing with Angry </a:t>
            </a:r>
            <a:r>
              <a:rPr lang="en-US"/>
              <a:t>Patients </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lvl="0">
              <a:lnSpc>
                <a:spcPct val="150000"/>
              </a:lnSpc>
            </a:pPr>
            <a:r>
              <a:rPr lang="en-US" sz="2400" dirty="0"/>
              <a:t>Empathy </a:t>
            </a:r>
            <a:endParaRPr lang="en-US" sz="2400" dirty="0">
              <a:sym typeface="Symbol" charset="2"/>
            </a:endParaRPr>
          </a:p>
          <a:p>
            <a:pPr lvl="0">
              <a:lnSpc>
                <a:spcPct val="150000"/>
              </a:lnSpc>
            </a:pPr>
            <a:r>
              <a:rPr lang="en-US" sz="2400" dirty="0" smtClean="0"/>
              <a:t>Non-judgmental </a:t>
            </a:r>
            <a:r>
              <a:rPr lang="en-US" sz="2400" dirty="0"/>
              <a:t>attitude </a:t>
            </a:r>
            <a:endParaRPr lang="en-US" sz="2400" dirty="0">
              <a:sym typeface="Symbol" charset="2"/>
            </a:endParaRPr>
          </a:p>
          <a:p>
            <a:pPr lvl="0">
              <a:lnSpc>
                <a:spcPct val="150000"/>
              </a:lnSpc>
            </a:pPr>
            <a:r>
              <a:rPr lang="en-US" sz="2400" dirty="0" smtClean="0"/>
              <a:t>Respect </a:t>
            </a:r>
            <a:endParaRPr lang="en-US" sz="2400" dirty="0">
              <a:sym typeface="Symbol" charset="2"/>
            </a:endParaRPr>
          </a:p>
          <a:p>
            <a:pPr lvl="0">
              <a:lnSpc>
                <a:spcPct val="150000"/>
              </a:lnSpc>
            </a:pPr>
            <a:r>
              <a:rPr lang="en-US" sz="2400" dirty="0" smtClean="0"/>
              <a:t>Support </a:t>
            </a:r>
            <a:endParaRPr lang="en-US" sz="2400" dirty="0">
              <a:sym typeface="Symbol" charset="2"/>
            </a:endParaRPr>
          </a:p>
          <a:p>
            <a:pPr lvl="0">
              <a:lnSpc>
                <a:spcPct val="150000"/>
              </a:lnSpc>
            </a:pPr>
            <a:r>
              <a:rPr lang="en-US" sz="2400" dirty="0" smtClean="0"/>
              <a:t>Flexibility</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0816" y="2940939"/>
            <a:ext cx="1958312" cy="3148965"/>
          </a:xfrm>
          <a:prstGeom prst="rect">
            <a:avLst/>
          </a:prstGeom>
        </p:spPr>
      </p:pic>
    </p:spTree>
    <p:extLst>
      <p:ext uri="{BB962C8B-B14F-4D97-AF65-F5344CB8AC3E}">
        <p14:creationId xmlns:p14="http://schemas.microsoft.com/office/powerpoint/2010/main" val="1256509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202" y="1203345"/>
            <a:ext cx="8897565" cy="1560716"/>
          </a:xfrm>
        </p:spPr>
        <p:txBody>
          <a:bodyPr/>
          <a:lstStyle/>
          <a:p>
            <a:pPr lvl="0"/>
            <a:r>
              <a:rPr lang="en-US" dirty="0"/>
              <a:t>Dealing with Talkative patients</a:t>
            </a:r>
            <a:br>
              <a:rPr lang="en-US" dirty="0"/>
            </a:br>
            <a:endParaRPr lang="en-US" dirty="0"/>
          </a:p>
        </p:txBody>
      </p:sp>
      <p:sp>
        <p:nvSpPr>
          <p:cNvPr id="3" name="Content Placeholder 2"/>
          <p:cNvSpPr>
            <a:spLocks noGrp="1"/>
          </p:cNvSpPr>
          <p:nvPr>
            <p:ph idx="1"/>
          </p:nvPr>
        </p:nvSpPr>
        <p:spPr/>
        <p:txBody>
          <a:bodyPr>
            <a:normAutofit/>
          </a:bodyPr>
          <a:lstStyle/>
          <a:p>
            <a:pPr lvl="0">
              <a:lnSpc>
                <a:spcPct val="150000"/>
              </a:lnSpc>
            </a:pPr>
            <a:r>
              <a:rPr lang="en-US" sz="2400" dirty="0"/>
              <a:t>many patients have a script of what they want to say to the doctor. </a:t>
            </a:r>
            <a:endParaRPr lang="en-US" sz="2400" dirty="0">
              <a:sym typeface="Symbol" charset="2"/>
            </a:endParaRPr>
          </a:p>
          <a:p>
            <a:pPr lvl="0">
              <a:lnSpc>
                <a:spcPct val="150000"/>
              </a:lnSpc>
            </a:pPr>
            <a:r>
              <a:rPr lang="en-US" sz="2400" dirty="0" smtClean="0"/>
              <a:t>Letting </a:t>
            </a:r>
            <a:r>
              <a:rPr lang="en-US" sz="2400" dirty="0"/>
              <a:t>them speak uninterrupted initially allows you to gather key details form the history and lets the patient disclose their agenda. </a:t>
            </a:r>
            <a:endParaRPr lang="en-US" sz="2400" dirty="0">
              <a:sym typeface="Symbol" charset="2"/>
            </a:endParaRPr>
          </a:p>
          <a:p>
            <a:pPr lvl="0">
              <a:lnSpc>
                <a:spcPct val="150000"/>
              </a:lnSpc>
            </a:pPr>
            <a:r>
              <a:rPr lang="en-US" sz="2400" dirty="0">
                <a:solidFill>
                  <a:schemeClr val="accent2">
                    <a:lumMod val="50000"/>
                  </a:schemeClr>
                </a:solidFill>
              </a:rPr>
              <a:t>I</a:t>
            </a:r>
            <a:r>
              <a:rPr lang="en-US" sz="2400" dirty="0" smtClean="0">
                <a:solidFill>
                  <a:schemeClr val="accent2">
                    <a:lumMod val="50000"/>
                  </a:schemeClr>
                </a:solidFill>
              </a:rPr>
              <a:t>t </a:t>
            </a:r>
            <a:r>
              <a:rPr lang="en-US" sz="2400" dirty="0">
                <a:solidFill>
                  <a:schemeClr val="accent2">
                    <a:lumMod val="50000"/>
                  </a:schemeClr>
                </a:solidFill>
              </a:rPr>
              <a:t>is important that the doctor takes control and directs the consultation. </a:t>
            </a:r>
          </a:p>
        </p:txBody>
      </p:sp>
      <p:pic>
        <p:nvPicPr>
          <p:cNvPr id="2050" name="Picture 2" descr="Image result for talkative person clipar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9165" y="4859156"/>
            <a:ext cx="2744833" cy="18420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448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2933700" y="2438400"/>
            <a:ext cx="8770571" cy="4051300"/>
          </a:xfrm>
        </p:spPr>
        <p:txBody>
          <a:bodyPr>
            <a:normAutofit lnSpcReduction="10000"/>
          </a:bodyPr>
          <a:lstStyle/>
          <a:p>
            <a:pPr lvl="0">
              <a:lnSpc>
                <a:spcPct val="150000"/>
              </a:lnSpc>
            </a:pPr>
            <a:r>
              <a:rPr lang="en-US" sz="2400" dirty="0" smtClean="0"/>
              <a:t>They need </a:t>
            </a:r>
            <a:r>
              <a:rPr lang="en-US" sz="2400" dirty="0"/>
              <a:t>to be politely but firmly steered back to the key points. </a:t>
            </a:r>
            <a:endParaRPr lang="en-US" sz="2400" dirty="0">
              <a:sym typeface="Symbol" charset="2"/>
            </a:endParaRPr>
          </a:p>
          <a:p>
            <a:pPr lvl="0">
              <a:lnSpc>
                <a:spcPct val="150000"/>
              </a:lnSpc>
            </a:pPr>
            <a:r>
              <a:rPr lang="en-US" sz="2400" dirty="0"/>
              <a:t>A</a:t>
            </a:r>
            <a:r>
              <a:rPr lang="en-US" sz="2400" dirty="0" smtClean="0"/>
              <a:t>cknowledge </a:t>
            </a:r>
            <a:r>
              <a:rPr lang="en-US" sz="2400" dirty="0"/>
              <a:t>any </a:t>
            </a:r>
            <a:r>
              <a:rPr lang="en-US" sz="2400" dirty="0" smtClean="0"/>
              <a:t>deviation and </a:t>
            </a:r>
            <a:r>
              <a:rPr lang="en-US" sz="2400" dirty="0"/>
              <a:t>then focus the patient back to the question asked. </a:t>
            </a:r>
            <a:endParaRPr lang="en-US" sz="2400" dirty="0">
              <a:sym typeface="Symbol" charset="2"/>
            </a:endParaRPr>
          </a:p>
          <a:p>
            <a:pPr lvl="0">
              <a:lnSpc>
                <a:spcPct val="150000"/>
              </a:lnSpc>
            </a:pPr>
            <a:r>
              <a:rPr lang="en-US" sz="2400" dirty="0"/>
              <a:t>R</a:t>
            </a:r>
            <a:r>
              <a:rPr lang="en-US" sz="2400" dirty="0" smtClean="0"/>
              <a:t>egularly </a:t>
            </a:r>
            <a:r>
              <a:rPr lang="en-US" sz="2400" dirty="0"/>
              <a:t>summaries problems and concerns to allow you to impose focus to the consultation. </a:t>
            </a:r>
            <a:endParaRPr lang="en-US" sz="2400" dirty="0">
              <a:sym typeface="Symbol" charset="2"/>
            </a:endParaRPr>
          </a:p>
          <a:p>
            <a:pPr lvl="0">
              <a:lnSpc>
                <a:spcPct val="150000"/>
              </a:lnSpc>
            </a:pPr>
            <a:r>
              <a:rPr lang="en-US" sz="2400" dirty="0" smtClean="0"/>
              <a:t>If </a:t>
            </a:r>
            <a:r>
              <a:rPr lang="en-US" sz="2400" dirty="0"/>
              <a:t>you need to interrupt then use non verbal as well as verbal signs such as raising your hand to indicate that you want to speak.</a:t>
            </a:r>
          </a:p>
          <a:p>
            <a:pPr>
              <a:lnSpc>
                <a:spcPct val="150000"/>
              </a:lnSpc>
            </a:pPr>
            <a:endParaRPr lang="en-US" sz="2400" dirty="0"/>
          </a:p>
        </p:txBody>
      </p:sp>
      <p:sp>
        <p:nvSpPr>
          <p:cNvPr id="4" name="Title 1"/>
          <p:cNvSpPr txBox="1">
            <a:spLocks/>
          </p:cNvSpPr>
          <p:nvPr/>
        </p:nvSpPr>
        <p:spPr>
          <a:xfrm>
            <a:off x="2933700" y="1444645"/>
            <a:ext cx="8897565" cy="1560716"/>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3200" dirty="0" smtClean="0"/>
              <a:t>Dealing with Talkative patients </a:t>
            </a:r>
            <a:r>
              <a:rPr lang="en-US" sz="3200" dirty="0" err="1" smtClean="0"/>
              <a:t>Cont</a:t>
            </a:r>
            <a:r>
              <a:rPr lang="en-US" sz="3200" dirty="0" smtClean="0"/>
              <a:t>’</a:t>
            </a:r>
            <a:br>
              <a:rPr lang="en-US" sz="3200" dirty="0" smtClean="0"/>
            </a:br>
            <a:endParaRPr lang="en-US" sz="3200" dirty="0"/>
          </a:p>
        </p:txBody>
      </p:sp>
    </p:spTree>
    <p:extLst>
      <p:ext uri="{BB962C8B-B14F-4D97-AF65-F5344CB8AC3E}">
        <p14:creationId xmlns:p14="http://schemas.microsoft.com/office/powerpoint/2010/main" val="790684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Talkative Patients Communication Skills</a:t>
            </a:r>
            <a:br>
              <a:rPr lang="en-US" dirty="0"/>
            </a:br>
            <a:endParaRPr lang="en-US" dirty="0"/>
          </a:p>
        </p:txBody>
      </p:sp>
      <p:sp>
        <p:nvSpPr>
          <p:cNvPr id="3" name="Content Placeholder 2"/>
          <p:cNvSpPr>
            <a:spLocks noGrp="1"/>
          </p:cNvSpPr>
          <p:nvPr>
            <p:ph idx="1"/>
          </p:nvPr>
        </p:nvSpPr>
        <p:spPr/>
        <p:txBody>
          <a:bodyPr>
            <a:noAutofit/>
          </a:bodyPr>
          <a:lstStyle/>
          <a:p>
            <a:pPr marL="0" lvl="0" indent="0">
              <a:buNone/>
            </a:pPr>
            <a:r>
              <a:rPr lang="en-US" b="1" dirty="0">
                <a:solidFill>
                  <a:schemeClr val="accent2">
                    <a:lumMod val="50000"/>
                  </a:schemeClr>
                </a:solidFill>
              </a:rPr>
              <a:t>Verbal </a:t>
            </a:r>
            <a:r>
              <a:rPr lang="en-US" b="1" dirty="0" smtClean="0">
                <a:solidFill>
                  <a:schemeClr val="accent2">
                    <a:lumMod val="50000"/>
                  </a:schemeClr>
                </a:solidFill>
              </a:rPr>
              <a:t>Communication:</a:t>
            </a:r>
          </a:p>
          <a:p>
            <a:pPr lvl="0"/>
            <a:r>
              <a:rPr lang="en-US" dirty="0" smtClean="0"/>
              <a:t>Summarization </a:t>
            </a:r>
            <a:endParaRPr lang="en-US" dirty="0">
              <a:sym typeface="Symbol" charset="2"/>
            </a:endParaRPr>
          </a:p>
          <a:p>
            <a:pPr lvl="0"/>
            <a:r>
              <a:rPr lang="en-US" dirty="0" smtClean="0"/>
              <a:t>Prioritization </a:t>
            </a:r>
            <a:endParaRPr lang="en-US" dirty="0">
              <a:sym typeface="Symbol" charset="2"/>
            </a:endParaRPr>
          </a:p>
          <a:p>
            <a:pPr lvl="0"/>
            <a:r>
              <a:rPr lang="en-US" dirty="0" smtClean="0"/>
              <a:t>Interruption </a:t>
            </a:r>
            <a:endParaRPr lang="en-US" dirty="0">
              <a:sym typeface="Symbol" charset="2"/>
            </a:endParaRPr>
          </a:p>
          <a:p>
            <a:pPr lvl="0"/>
            <a:r>
              <a:rPr lang="en-US" dirty="0" smtClean="0"/>
              <a:t>Close </a:t>
            </a:r>
            <a:r>
              <a:rPr lang="en-US" dirty="0"/>
              <a:t>ended question </a:t>
            </a:r>
          </a:p>
          <a:p>
            <a:pPr lvl="0"/>
            <a:endParaRPr lang="en-US" dirty="0"/>
          </a:p>
          <a:p>
            <a:pPr marL="0" lvl="0" indent="0">
              <a:buNone/>
            </a:pPr>
            <a:r>
              <a:rPr lang="en-US" b="1" dirty="0" smtClean="0">
                <a:solidFill>
                  <a:schemeClr val="accent2">
                    <a:lumMod val="50000"/>
                  </a:schemeClr>
                </a:solidFill>
              </a:rPr>
              <a:t>Non </a:t>
            </a:r>
            <a:r>
              <a:rPr lang="en-US" b="1" dirty="0">
                <a:solidFill>
                  <a:schemeClr val="accent2">
                    <a:lumMod val="50000"/>
                  </a:schemeClr>
                </a:solidFill>
              </a:rPr>
              <a:t>- verbal </a:t>
            </a:r>
            <a:r>
              <a:rPr lang="en-US" b="1" dirty="0" smtClean="0">
                <a:solidFill>
                  <a:schemeClr val="accent2">
                    <a:lumMod val="50000"/>
                  </a:schemeClr>
                </a:solidFill>
              </a:rPr>
              <a:t>Communication:</a:t>
            </a:r>
            <a:endParaRPr lang="en-US" b="1" dirty="0">
              <a:solidFill>
                <a:schemeClr val="accent2">
                  <a:lumMod val="50000"/>
                </a:schemeClr>
              </a:solidFill>
              <a:sym typeface="Symbol" charset="2"/>
            </a:endParaRPr>
          </a:p>
          <a:p>
            <a:pPr lvl="0"/>
            <a:r>
              <a:rPr lang="en-US" dirty="0" smtClean="0"/>
              <a:t>Hand </a:t>
            </a:r>
            <a:r>
              <a:rPr lang="en-US" dirty="0"/>
              <a:t>movement. </a:t>
            </a:r>
            <a:endParaRPr lang="en-US" dirty="0">
              <a:sym typeface="Symbol" charset="2"/>
            </a:endParaRPr>
          </a:p>
          <a:p>
            <a:pPr lvl="0"/>
            <a:r>
              <a:rPr lang="en-US" dirty="0" smtClean="0"/>
              <a:t>Sympathy </a:t>
            </a:r>
            <a:r>
              <a:rPr lang="en-US" dirty="0"/>
              <a:t>&amp; empathy. </a:t>
            </a:r>
          </a:p>
        </p:txBody>
      </p:sp>
    </p:spTree>
    <p:extLst>
      <p:ext uri="{BB962C8B-B14F-4D97-AF65-F5344CB8AC3E}">
        <p14:creationId xmlns:p14="http://schemas.microsoft.com/office/powerpoint/2010/main" val="19340147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1590695"/>
            <a:ext cx="9213848" cy="1560716"/>
          </a:xfrm>
        </p:spPr>
        <p:txBody>
          <a:bodyPr>
            <a:noAutofit/>
          </a:bodyPr>
          <a:lstStyle/>
          <a:p>
            <a:r>
              <a:rPr lang="en-US" sz="2400" b="1" dirty="0"/>
              <a:t>The CALMER Approach to </a:t>
            </a:r>
            <a:r>
              <a:rPr lang="en-US" sz="2400" b="1" dirty="0" smtClean="0"/>
              <a:t>Difficult </a:t>
            </a:r>
            <a:r>
              <a:rPr lang="en-US" sz="2400" b="1" dirty="0"/>
              <a:t>Clinical Encounters </a:t>
            </a:r>
            <a:br>
              <a:rPr lang="en-US" sz="2400" b="1" dirty="0"/>
            </a:br>
            <a:endParaRPr lang="en-US" sz="2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743407"/>
              </p:ext>
            </p:extLst>
          </p:nvPr>
        </p:nvGraphicFramePr>
        <p:xfrm>
          <a:off x="2933700" y="2438400"/>
          <a:ext cx="8770938" cy="3906520"/>
        </p:xfrm>
        <a:graphic>
          <a:graphicData uri="http://schemas.openxmlformats.org/drawingml/2006/table">
            <a:tbl>
              <a:tblPr firstRow="1" bandRow="1">
                <a:tableStyleId>{5C22544A-7EE6-4342-B048-85BDC9FD1C3A}</a:tableStyleId>
              </a:tblPr>
              <a:tblGrid>
                <a:gridCol w="3092450"/>
                <a:gridCol w="5678488"/>
              </a:tblGrid>
              <a:tr h="370840">
                <a:tc>
                  <a:txBody>
                    <a:bodyPr/>
                    <a:lstStyle/>
                    <a:p>
                      <a:r>
                        <a:rPr lang="en-US" sz="1400" b="1" i="1" dirty="0" smtClean="0">
                          <a:effectLst/>
                          <a:latin typeface="+mj-lt"/>
                        </a:rPr>
                        <a:t>Element </a:t>
                      </a:r>
                      <a:endParaRPr lang="en-US" sz="1400" b="1" dirty="0" smtClean="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kern="1200" dirty="0" smtClean="0">
                          <a:solidFill>
                            <a:schemeClr val="lt1"/>
                          </a:solidFill>
                          <a:effectLst/>
                          <a:latin typeface="+mj-lt"/>
                          <a:ea typeface="+mn-ea"/>
                          <a:cs typeface="+mn-cs"/>
                        </a:rPr>
                        <a:t>Approach </a:t>
                      </a:r>
                      <a:endParaRPr lang="en-US" sz="1400" b="1" dirty="0" smtClean="0">
                        <a:latin typeface="+mj-lt"/>
                      </a:endParaRPr>
                    </a:p>
                    <a:p>
                      <a:endParaRPr lang="en-US" sz="1400" b="1" dirty="0">
                        <a:latin typeface="+mj-lt"/>
                      </a:endParaRPr>
                    </a:p>
                  </a:txBody>
                  <a:tcPr/>
                </a:tc>
              </a:tr>
              <a:tr h="370840">
                <a:tc>
                  <a:txBody>
                    <a:bodyPr/>
                    <a:lstStyle/>
                    <a:p>
                      <a:r>
                        <a:rPr lang="en-US" sz="1400" b="1" dirty="0" smtClean="0">
                          <a:effectLst/>
                          <a:latin typeface="+mj-lt"/>
                        </a:rPr>
                        <a:t>Catalyst for change </a:t>
                      </a:r>
                      <a:endParaRPr lang="en-US" sz="1400" b="1" dirty="0" smtClean="0">
                        <a:latin typeface="+mj-lt"/>
                      </a:endParaRPr>
                    </a:p>
                  </a:txBody>
                  <a:tcPr/>
                </a:tc>
                <a:tc>
                  <a:txBody>
                    <a:bodyPr/>
                    <a:lstStyle/>
                    <a:p>
                      <a:r>
                        <a:rPr lang="en-US" sz="1400" b="1" kern="1200" dirty="0" smtClean="0">
                          <a:solidFill>
                            <a:schemeClr val="dk1"/>
                          </a:solidFill>
                          <a:effectLst/>
                          <a:latin typeface="+mj-lt"/>
                          <a:ea typeface="+mn-ea"/>
                          <a:cs typeface="+mn-cs"/>
                        </a:rPr>
                        <a:t>Identify the patient’s status in the stages of change model </a:t>
                      </a:r>
                      <a:endParaRPr lang="en-US" sz="1400" b="1" dirty="0" smtClean="0">
                        <a:latin typeface="+mj-lt"/>
                      </a:endParaRPr>
                    </a:p>
                    <a:p>
                      <a:r>
                        <a:rPr lang="en-US" sz="1400" b="1" kern="1200" dirty="0" smtClean="0">
                          <a:solidFill>
                            <a:schemeClr val="dk1"/>
                          </a:solidFill>
                          <a:effectLst/>
                          <a:latin typeface="+mj-lt"/>
                          <a:ea typeface="+mn-ea"/>
                          <a:cs typeface="+mn-cs"/>
                        </a:rPr>
                        <a:t>Recommend how the patient can advance to the next stage </a:t>
                      </a:r>
                      <a:endParaRPr lang="en-US" sz="1400" b="1" dirty="0" smtClean="0">
                        <a:latin typeface="+mj-lt"/>
                      </a:endParaRPr>
                    </a:p>
                  </a:txBody>
                  <a:tcPr/>
                </a:tc>
              </a:tr>
              <a:tr h="370840">
                <a:tc>
                  <a:txBody>
                    <a:bodyPr/>
                    <a:lstStyle/>
                    <a:p>
                      <a:r>
                        <a:rPr lang="en-US" sz="1400" b="1" dirty="0" smtClean="0">
                          <a:effectLst/>
                          <a:latin typeface="+mj-lt"/>
                        </a:rPr>
                        <a:t>Alter thoughts to change feelings </a:t>
                      </a:r>
                      <a:endParaRPr lang="en-US" sz="1400" b="1" dirty="0" smtClean="0">
                        <a:latin typeface="+mj-lt"/>
                      </a:endParaRPr>
                    </a:p>
                  </a:txBody>
                  <a:tcPr/>
                </a:tc>
                <a:tc>
                  <a:txBody>
                    <a:bodyPr/>
                    <a:lstStyle/>
                    <a:p>
                      <a:r>
                        <a:rPr lang="en-US" sz="1400" b="1" kern="1200" dirty="0" smtClean="0">
                          <a:solidFill>
                            <a:schemeClr val="dk1"/>
                          </a:solidFill>
                          <a:effectLst/>
                          <a:latin typeface="+mj-lt"/>
                          <a:ea typeface="+mn-ea"/>
                          <a:cs typeface="+mn-cs"/>
                        </a:rPr>
                        <a:t>Identify the negative feelings elicited by the patient </a:t>
                      </a:r>
                      <a:endParaRPr lang="en-US" sz="1400" b="1" dirty="0" smtClean="0">
                        <a:latin typeface="+mj-lt"/>
                      </a:endParaRPr>
                    </a:p>
                    <a:p>
                      <a:r>
                        <a:rPr lang="en-US" sz="1400" b="1" kern="1200" dirty="0" smtClean="0">
                          <a:solidFill>
                            <a:schemeClr val="dk1"/>
                          </a:solidFill>
                          <a:effectLst/>
                          <a:latin typeface="+mj-lt"/>
                          <a:ea typeface="+mn-ea"/>
                          <a:cs typeface="+mn-cs"/>
                        </a:rPr>
                        <a:t>Clarify how these feelings influence the encounter </a:t>
                      </a:r>
                      <a:endParaRPr lang="en-US" sz="1400" b="1" dirty="0" smtClean="0">
                        <a:latin typeface="+mj-lt"/>
                      </a:endParaRPr>
                    </a:p>
                    <a:p>
                      <a:r>
                        <a:rPr lang="en-US" sz="1400" b="1" kern="1200" dirty="0" smtClean="0">
                          <a:solidFill>
                            <a:schemeClr val="dk1"/>
                          </a:solidFill>
                          <a:effectLst/>
                          <a:latin typeface="+mj-lt"/>
                          <a:ea typeface="+mn-ea"/>
                          <a:cs typeface="+mn-cs"/>
                        </a:rPr>
                        <a:t>Strategize how to reduce your own negativity and distress </a:t>
                      </a:r>
                      <a:endParaRPr lang="en-US" sz="1400" b="1" dirty="0" smtClean="0">
                        <a:latin typeface="+mj-lt"/>
                      </a:endParaRPr>
                    </a:p>
                  </a:txBody>
                  <a:tcPr/>
                </a:tc>
              </a:tr>
              <a:tr h="370840">
                <a:tc>
                  <a:txBody>
                    <a:bodyPr/>
                    <a:lstStyle/>
                    <a:p>
                      <a:r>
                        <a:rPr lang="en-US" sz="1400" b="1" dirty="0" smtClean="0">
                          <a:effectLst/>
                          <a:latin typeface="+mj-lt"/>
                        </a:rPr>
                        <a:t>Listen and then make a diagnosis </a:t>
                      </a:r>
                      <a:endParaRPr lang="en-US" sz="1400" b="1" dirty="0" smtClean="0">
                        <a:latin typeface="+mj-lt"/>
                      </a:endParaRPr>
                    </a:p>
                  </a:txBody>
                  <a:tcPr/>
                </a:tc>
                <a:tc>
                  <a:txBody>
                    <a:bodyPr/>
                    <a:lstStyle/>
                    <a:p>
                      <a:r>
                        <a:rPr lang="en-US" sz="1400" b="1" kern="1200" dirty="0" smtClean="0">
                          <a:solidFill>
                            <a:schemeClr val="dk1"/>
                          </a:solidFill>
                          <a:effectLst/>
                          <a:latin typeface="+mj-lt"/>
                          <a:ea typeface="+mn-ea"/>
                          <a:cs typeface="+mn-cs"/>
                        </a:rPr>
                        <a:t>Remove or minimize barriers to communication </a:t>
                      </a:r>
                    </a:p>
                    <a:p>
                      <a:r>
                        <a:rPr lang="en-US" sz="1400" b="1" kern="1200" dirty="0" smtClean="0">
                          <a:solidFill>
                            <a:schemeClr val="dk1"/>
                          </a:solidFill>
                          <a:effectLst/>
                          <a:latin typeface="+mj-lt"/>
                          <a:ea typeface="+mn-ea"/>
                          <a:cs typeface="+mn-cs"/>
                        </a:rPr>
                        <a:t>Improve working relationships</a:t>
                      </a:r>
                      <a:br>
                        <a:rPr lang="en-US" sz="1400" b="1" kern="1200" dirty="0" smtClean="0">
                          <a:solidFill>
                            <a:schemeClr val="dk1"/>
                          </a:solidFill>
                          <a:effectLst/>
                          <a:latin typeface="+mj-lt"/>
                          <a:ea typeface="+mn-ea"/>
                          <a:cs typeface="+mn-cs"/>
                        </a:rPr>
                      </a:br>
                      <a:r>
                        <a:rPr lang="en-US" sz="1400" b="1" kern="1200" dirty="0" smtClean="0">
                          <a:solidFill>
                            <a:schemeClr val="dk1"/>
                          </a:solidFill>
                          <a:effectLst/>
                          <a:latin typeface="+mj-lt"/>
                          <a:ea typeface="+mn-ea"/>
                          <a:cs typeface="+mn-cs"/>
                        </a:rPr>
                        <a:t>Enhance probability of accurate diagnoses</a:t>
                      </a:r>
                      <a:endParaRPr lang="en-US" sz="1400" b="1" dirty="0">
                        <a:latin typeface="+mj-lt"/>
                      </a:endParaRPr>
                    </a:p>
                  </a:txBody>
                  <a:tcPr/>
                </a:tc>
              </a:tr>
              <a:tr h="370840">
                <a:tc>
                  <a:txBody>
                    <a:bodyPr/>
                    <a:lstStyle/>
                    <a:p>
                      <a:r>
                        <a:rPr lang="en-US" sz="1400" b="1" dirty="0" smtClean="0">
                          <a:effectLst/>
                          <a:latin typeface="+mj-lt"/>
                        </a:rPr>
                        <a:t>Make an agreement </a:t>
                      </a:r>
                      <a:endParaRPr lang="en-US" sz="1400" b="1" dirty="0" smtClean="0">
                        <a:latin typeface="+mj-lt"/>
                      </a:endParaRPr>
                    </a:p>
                  </a:txBody>
                  <a:tcPr/>
                </a:tc>
                <a:tc>
                  <a:txBody>
                    <a:bodyPr/>
                    <a:lstStyle/>
                    <a:p>
                      <a:r>
                        <a:rPr lang="en-US" sz="1400" b="1" kern="1200" dirty="0" smtClean="0">
                          <a:solidFill>
                            <a:schemeClr val="dk1"/>
                          </a:solidFill>
                          <a:effectLst/>
                          <a:latin typeface="+mj-lt"/>
                          <a:ea typeface="+mn-ea"/>
                          <a:cs typeface="+mn-cs"/>
                        </a:rPr>
                        <a:t>Negotiate, agree on, and confirm a plan for health improvement </a:t>
                      </a:r>
                      <a:endParaRPr lang="en-US" sz="1400" b="1" dirty="0" smtClean="0">
                        <a:latin typeface="+mj-lt"/>
                      </a:endParaRPr>
                    </a:p>
                  </a:txBody>
                  <a:tcPr/>
                </a:tc>
              </a:tr>
              <a:tr h="370840">
                <a:tc>
                  <a:txBody>
                    <a:bodyPr/>
                    <a:lstStyle/>
                    <a:p>
                      <a:r>
                        <a:rPr lang="en-US" sz="1400" b="1" dirty="0" smtClean="0">
                          <a:effectLst/>
                          <a:latin typeface="+mj-lt"/>
                        </a:rPr>
                        <a:t>Education and follow-up </a:t>
                      </a:r>
                      <a:endParaRPr lang="en-US" sz="1400" b="1" dirty="0" smtClean="0">
                        <a:latin typeface="+mj-lt"/>
                      </a:endParaRPr>
                    </a:p>
                  </a:txBody>
                  <a:tcPr/>
                </a:tc>
                <a:tc>
                  <a:txBody>
                    <a:bodyPr/>
                    <a:lstStyle/>
                    <a:p>
                      <a:r>
                        <a:rPr lang="en-US" sz="1400" b="1" kern="1200" dirty="0" smtClean="0">
                          <a:solidFill>
                            <a:schemeClr val="dk1"/>
                          </a:solidFill>
                          <a:effectLst/>
                          <a:latin typeface="+mj-lt"/>
                          <a:ea typeface="+mn-ea"/>
                          <a:cs typeface="+mn-cs"/>
                        </a:rPr>
                        <a:t>Set achievable goals and realistic time frames, and ensure follow-up </a:t>
                      </a:r>
                      <a:endParaRPr lang="en-US" sz="1400" b="1" dirty="0" smtClean="0">
                        <a:latin typeface="+mj-lt"/>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effectLst/>
                          <a:latin typeface="+mj-lt"/>
                        </a:rPr>
                        <a:t>Reach out and discuss feelings </a:t>
                      </a:r>
                      <a:endParaRPr lang="en-US" sz="1400" b="1" dirty="0" smtClean="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dk1"/>
                          </a:solidFill>
                          <a:effectLst/>
                          <a:latin typeface="+mj-lt"/>
                          <a:ea typeface="+mn-ea"/>
                          <a:cs typeface="+mn-cs"/>
                        </a:rPr>
                        <a:t>Ensure a strategy for your own self-care </a:t>
                      </a:r>
                      <a:endParaRPr lang="en-US" sz="1400" b="1" dirty="0" smtClean="0">
                        <a:latin typeface="+mj-lt"/>
                      </a:endParaRPr>
                    </a:p>
                  </a:txBody>
                  <a:tcPr/>
                </a:tc>
              </a:tr>
            </a:tbl>
          </a:graphicData>
        </a:graphic>
      </p:graphicFrame>
      <p:sp>
        <p:nvSpPr>
          <p:cNvPr id="5" name="TextBox 4"/>
          <p:cNvSpPr txBox="1"/>
          <p:nvPr/>
        </p:nvSpPr>
        <p:spPr>
          <a:xfrm>
            <a:off x="9036048" y="6540500"/>
            <a:ext cx="6223000" cy="230832"/>
          </a:xfrm>
          <a:prstGeom prst="rect">
            <a:avLst/>
          </a:prstGeom>
          <a:noFill/>
        </p:spPr>
        <p:txBody>
          <a:bodyPr wrap="square" rtlCol="0">
            <a:spAutoFit/>
          </a:bodyPr>
          <a:lstStyle/>
          <a:p>
            <a:r>
              <a:rPr lang="en-US" sz="900" dirty="0" smtClean="0">
                <a:latin typeface="+mj-lt"/>
              </a:rPr>
              <a:t>Managing </a:t>
            </a:r>
            <a:r>
              <a:rPr lang="en-US" sz="900" smtClean="0">
                <a:latin typeface="+mj-lt"/>
              </a:rPr>
              <a:t>difficult encounters, AAFP, March 15,2013</a:t>
            </a:r>
            <a:endParaRPr lang="en-US" sz="900">
              <a:latin typeface="+mj-lt"/>
            </a:endParaRPr>
          </a:p>
        </p:txBody>
      </p:sp>
    </p:spTree>
    <p:extLst>
      <p:ext uri="{BB962C8B-B14F-4D97-AF65-F5344CB8AC3E}">
        <p14:creationId xmlns:p14="http://schemas.microsoft.com/office/powerpoint/2010/main" val="16789353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1355745"/>
            <a:ext cx="8897565" cy="1560716"/>
          </a:xfrm>
        </p:spPr>
        <p:txBody>
          <a:bodyPr>
            <a:normAutofit/>
          </a:bodyPr>
          <a:lstStyle/>
          <a:p>
            <a:r>
              <a:rPr lang="en-US" sz="4000" dirty="0" smtClean="0"/>
              <a:t>How to cope with difficult patients</a:t>
            </a:r>
            <a:endParaRPr lang="en-US" sz="4000" dirty="0"/>
          </a:p>
        </p:txBody>
      </p:sp>
      <p:sp>
        <p:nvSpPr>
          <p:cNvPr id="3" name="Content Placeholder 2"/>
          <p:cNvSpPr>
            <a:spLocks noGrp="1"/>
          </p:cNvSpPr>
          <p:nvPr>
            <p:ph idx="1"/>
          </p:nvPr>
        </p:nvSpPr>
        <p:spPr/>
        <p:txBody>
          <a:bodyPr>
            <a:normAutofit/>
          </a:bodyPr>
          <a:lstStyle/>
          <a:p>
            <a:pPr>
              <a:lnSpc>
                <a:spcPct val="150000"/>
              </a:lnSpc>
            </a:pPr>
            <a:r>
              <a:rPr lang="en-US" sz="2400" dirty="0"/>
              <a:t>Recognize your </a:t>
            </a:r>
            <a:r>
              <a:rPr lang="en-US" sz="2400" dirty="0" smtClean="0"/>
              <a:t>own feelings, difficult </a:t>
            </a:r>
            <a:r>
              <a:rPr lang="en-US" sz="2400" dirty="0"/>
              <a:t>patients evoke a feeling of anxiety, pressure, boredom, or frustration. </a:t>
            </a:r>
            <a:endParaRPr lang="en-US" sz="2400" dirty="0">
              <a:sym typeface="Symbol" charset="2"/>
            </a:endParaRPr>
          </a:p>
          <a:p>
            <a:pPr>
              <a:lnSpc>
                <a:spcPct val="150000"/>
              </a:lnSpc>
            </a:pPr>
            <a:r>
              <a:rPr lang="en-US" sz="2400" dirty="0" smtClean="0"/>
              <a:t>Use resources (groups). </a:t>
            </a:r>
            <a:endParaRPr lang="en-US" sz="2400" dirty="0">
              <a:sym typeface="Symbol" charset="2"/>
            </a:endParaRPr>
          </a:p>
          <a:p>
            <a:pPr>
              <a:lnSpc>
                <a:spcPct val="150000"/>
              </a:lnSpc>
            </a:pPr>
            <a:r>
              <a:rPr lang="en-US" sz="2400" dirty="0" smtClean="0"/>
              <a:t>Involve </a:t>
            </a:r>
            <a:r>
              <a:rPr lang="en-US" sz="2400" dirty="0"/>
              <a:t>colleagues in your management plan. “you are not alone.” </a:t>
            </a:r>
            <a:endParaRPr lang="en-US" sz="2400" dirty="0">
              <a:sym typeface="Symbol" charset="2"/>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686" y="5046919"/>
            <a:ext cx="2663355" cy="1811081"/>
          </a:xfrm>
          <a:prstGeom prst="rect">
            <a:avLst/>
          </a:prstGeom>
        </p:spPr>
      </p:pic>
    </p:spTree>
    <p:extLst>
      <p:ext uri="{BB962C8B-B14F-4D97-AF65-F5344CB8AC3E}">
        <p14:creationId xmlns:p14="http://schemas.microsoft.com/office/powerpoint/2010/main" val="20787727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294" y="1134402"/>
            <a:ext cx="8897565" cy="1560716"/>
          </a:xfrm>
        </p:spPr>
        <p:txBody>
          <a:bodyPr>
            <a:normAutofit/>
          </a:bodyPr>
          <a:lstStyle/>
          <a:p>
            <a:r>
              <a:rPr lang="en-US" sz="4800" dirty="0" smtClean="0"/>
              <a:t>Take home message </a:t>
            </a:r>
            <a:endParaRPr lang="en-US" sz="4800" dirty="0"/>
          </a:p>
        </p:txBody>
      </p:sp>
      <p:sp>
        <p:nvSpPr>
          <p:cNvPr id="3" name="Content Placeholder 2"/>
          <p:cNvSpPr>
            <a:spLocks noGrp="1"/>
          </p:cNvSpPr>
          <p:nvPr>
            <p:ph idx="1"/>
          </p:nvPr>
        </p:nvSpPr>
        <p:spPr>
          <a:xfrm>
            <a:off x="2998294" y="2368731"/>
            <a:ext cx="8770571" cy="3651504"/>
          </a:xfrm>
        </p:spPr>
        <p:txBody>
          <a:bodyPr>
            <a:normAutofit/>
          </a:bodyPr>
          <a:lstStyle/>
          <a:p>
            <a:pPr marL="0" indent="0" algn="ctr">
              <a:buNone/>
            </a:pPr>
            <a:r>
              <a:rPr lang="en-US" sz="2800" dirty="0" smtClean="0"/>
              <a:t>Recognition of your difficult patient is important, but dealing with him/her is much more important.</a:t>
            </a:r>
          </a:p>
          <a:p>
            <a:pPr marL="0" indent="0" algn="ctr">
              <a:buNone/>
            </a:pPr>
            <a:endParaRPr lang="en-US" sz="2800" dirty="0"/>
          </a:p>
        </p:txBody>
      </p:sp>
    </p:spTree>
    <p:extLst>
      <p:ext uri="{BB962C8B-B14F-4D97-AF65-F5344CB8AC3E}">
        <p14:creationId xmlns:p14="http://schemas.microsoft.com/office/powerpoint/2010/main" val="2550917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6" y="1078011"/>
            <a:ext cx="8897565" cy="1560716"/>
          </a:xfrm>
        </p:spPr>
        <p:txBody>
          <a:bodyPr>
            <a:normAutofit/>
          </a:bodyPr>
          <a:lstStyle/>
          <a:p>
            <a:r>
              <a:rPr lang="en-US" sz="5400" i="1" dirty="0" smtClean="0"/>
              <a:t>Case #2</a:t>
            </a:r>
            <a:endParaRPr lang="en-US" sz="5400" dirty="0"/>
          </a:p>
        </p:txBody>
      </p:sp>
      <p:sp>
        <p:nvSpPr>
          <p:cNvPr id="3" name="Content Placeholder 2"/>
          <p:cNvSpPr>
            <a:spLocks noGrp="1"/>
          </p:cNvSpPr>
          <p:nvPr>
            <p:ph idx="1"/>
          </p:nvPr>
        </p:nvSpPr>
        <p:spPr/>
        <p:txBody>
          <a:bodyPr>
            <a:noAutofit/>
          </a:bodyPr>
          <a:lstStyle/>
          <a:p>
            <a:r>
              <a:rPr lang="en-US" sz="3200" i="1" dirty="0" smtClean="0"/>
              <a:t>A </a:t>
            </a:r>
            <a:r>
              <a:rPr lang="en-US" sz="3200" i="1" dirty="0"/>
              <a:t>patient cannot accept that there is no apparent demonstrable physical cause for his physical symptoms. He will show up frequently in one or multiple physicians’ offices, have batteries of tests repeated, receive symptomatic treatment, and still not improve.</a:t>
            </a:r>
            <a:br>
              <a:rPr lang="en-US" sz="3200" i="1" dirty="0"/>
            </a:br>
            <a:endParaRPr lang="en-US" sz="3200" dirty="0"/>
          </a:p>
          <a:p>
            <a:endParaRPr lang="en-US" sz="3200" dirty="0"/>
          </a:p>
        </p:txBody>
      </p:sp>
    </p:spTree>
    <p:extLst>
      <p:ext uri="{BB962C8B-B14F-4D97-AF65-F5344CB8AC3E}">
        <p14:creationId xmlns:p14="http://schemas.microsoft.com/office/powerpoint/2010/main" val="1109973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33400" y="1282428"/>
            <a:ext cx="8897937" cy="1560513"/>
          </a:xfrm>
        </p:spPr>
        <p:txBody>
          <a:bodyPr/>
          <a:lstStyle/>
          <a:p>
            <a:pPr algn="ctr"/>
            <a:r>
              <a:rPr lang="en-US" sz="7200" b="1" dirty="0" smtClean="0"/>
              <a:t>Questions</a:t>
            </a:r>
            <a:r>
              <a:rPr lang="en-US" b="1" dirty="0" smtClean="0"/>
              <a:t>? </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5064" y="3272246"/>
            <a:ext cx="7171508" cy="3585754"/>
          </a:xfrm>
          <a:prstGeom prst="rect">
            <a:avLst/>
          </a:prstGeom>
        </p:spPr>
      </p:pic>
    </p:spTree>
    <p:extLst>
      <p:ext uri="{BB962C8B-B14F-4D97-AF65-F5344CB8AC3E}">
        <p14:creationId xmlns:p14="http://schemas.microsoft.com/office/powerpoint/2010/main" val="3505958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43474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i86.photobucket.com/albums/k99/ayleebio/blog/071205cartoon01.jpg"/>
          <p:cNvPicPr>
            <a:picLocks/>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137285" y="374754"/>
            <a:ext cx="6235907" cy="5846163"/>
          </a:xfrm>
          <a:prstGeom prst="rect">
            <a:avLst/>
          </a:prstGeom>
          <a:noFill/>
          <a:ln>
            <a:noFill/>
          </a:ln>
        </p:spPr>
      </p:pic>
    </p:spTree>
    <p:extLst>
      <p:ext uri="{BB962C8B-B14F-4D97-AF65-F5344CB8AC3E}">
        <p14:creationId xmlns:p14="http://schemas.microsoft.com/office/powerpoint/2010/main" val="968335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71161" y="1718872"/>
            <a:ext cx="8770937" cy="3651250"/>
          </a:xfrm>
        </p:spPr>
        <p:txBody>
          <a:bodyPr>
            <a:normAutofit/>
          </a:bodyPr>
          <a:lstStyle/>
          <a:p>
            <a:pPr algn="ctr">
              <a:lnSpc>
                <a:spcPct val="150000"/>
              </a:lnSpc>
            </a:pPr>
            <a:r>
              <a:rPr lang="en-US" sz="3200" dirty="0"/>
              <a:t>These patients present with print-outs of either complex and/or marginal information about their problem from a Web site and begin demanding unnecessary medical tests or treatments</a:t>
            </a:r>
          </a:p>
          <a:p>
            <a:pPr algn="ctr">
              <a:lnSpc>
                <a:spcPct val="150000"/>
              </a:lnSpc>
            </a:pP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47" y="3954372"/>
            <a:ext cx="2857500" cy="2676525"/>
          </a:xfrm>
          <a:prstGeom prst="rect">
            <a:avLst/>
          </a:prstGeom>
        </p:spPr>
      </p:pic>
    </p:spTree>
    <p:extLst>
      <p:ext uri="{BB962C8B-B14F-4D97-AF65-F5344CB8AC3E}">
        <p14:creationId xmlns:p14="http://schemas.microsoft.com/office/powerpoint/2010/main" val="170834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6" y="1048030"/>
            <a:ext cx="8897565" cy="1560716"/>
          </a:xfrm>
        </p:spPr>
        <p:txBody>
          <a:bodyPr>
            <a:normAutofit/>
          </a:bodyPr>
          <a:lstStyle/>
          <a:p>
            <a:r>
              <a:rPr lang="en-US" sz="5400" dirty="0"/>
              <a:t>Difficult Patients</a:t>
            </a:r>
          </a:p>
        </p:txBody>
      </p:sp>
      <p:sp>
        <p:nvSpPr>
          <p:cNvPr id="3" name="Content Placeholder 2"/>
          <p:cNvSpPr>
            <a:spLocks noGrp="1"/>
          </p:cNvSpPr>
          <p:nvPr>
            <p:ph idx="1"/>
          </p:nvPr>
        </p:nvSpPr>
        <p:spPr/>
        <p:txBody>
          <a:bodyPr>
            <a:normAutofit/>
          </a:bodyPr>
          <a:lstStyle/>
          <a:p>
            <a:r>
              <a:rPr lang="en-US" sz="2400" dirty="0"/>
              <a:t>Difficult </a:t>
            </a:r>
            <a:r>
              <a:rPr lang="en-US" sz="2400" dirty="0" smtClean="0"/>
              <a:t>Patient is someone </a:t>
            </a:r>
            <a:r>
              <a:rPr lang="en-US" sz="2400" dirty="0"/>
              <a:t>who blocks the therapeutic relationship and deviates from expected patient </a:t>
            </a:r>
            <a:r>
              <a:rPr lang="en-US" sz="2400" dirty="0" smtClean="0"/>
              <a:t>behavior.</a:t>
            </a:r>
          </a:p>
          <a:p>
            <a:r>
              <a:rPr lang="en-US" sz="2400" dirty="0" smtClean="0"/>
              <a:t>Prevalence </a:t>
            </a:r>
            <a:r>
              <a:rPr lang="en-US" sz="2400" dirty="0"/>
              <a:t>estimated at </a:t>
            </a:r>
            <a:r>
              <a:rPr lang="en-US" sz="2400" dirty="0" smtClean="0"/>
              <a:t>15-30%.</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377" y="3885212"/>
            <a:ext cx="4003040" cy="2842159"/>
          </a:xfrm>
          <a:prstGeom prst="rect">
            <a:avLst/>
          </a:prstGeom>
        </p:spPr>
      </p:pic>
    </p:spTree>
    <p:extLst>
      <p:ext uri="{BB962C8B-B14F-4D97-AF65-F5344CB8AC3E}">
        <p14:creationId xmlns:p14="http://schemas.microsoft.com/office/powerpoint/2010/main" val="1291933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82579" y="3187483"/>
            <a:ext cx="8897565" cy="1560716"/>
          </a:xfrm>
          <a:prstGeom prst="rect">
            <a:avLst/>
          </a:prstGeom>
        </p:spPr>
        <p:txBody>
          <a:bodyPr>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sz="6600" dirty="0" smtClean="0"/>
              <a:t>What makes an interaction difficult?</a:t>
            </a:r>
            <a:endParaRPr lang="en-US" sz="6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380" y="378969"/>
            <a:ext cx="3302256" cy="2625634"/>
          </a:xfrm>
          <a:prstGeom prst="rect">
            <a:avLst/>
          </a:prstGeom>
        </p:spPr>
      </p:pic>
    </p:spTree>
    <p:extLst>
      <p:ext uri="{BB962C8B-B14F-4D97-AF65-F5344CB8AC3E}">
        <p14:creationId xmlns:p14="http://schemas.microsoft.com/office/powerpoint/2010/main" val="1246096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a:t>What makes an interaction difficult?</a:t>
            </a:r>
          </a:p>
        </p:txBody>
      </p:sp>
      <p:sp>
        <p:nvSpPr>
          <p:cNvPr id="3" name="Content Placeholder 2"/>
          <p:cNvSpPr>
            <a:spLocks noGrp="1"/>
          </p:cNvSpPr>
          <p:nvPr>
            <p:ph idx="1"/>
          </p:nvPr>
        </p:nvSpPr>
        <p:spPr/>
        <p:txBody>
          <a:bodyPr>
            <a:noAutofit/>
          </a:bodyPr>
          <a:lstStyle/>
          <a:p>
            <a:pPr lvl="0"/>
            <a:r>
              <a:rPr lang="en-US" sz="2600" smtClean="0"/>
              <a:t>Fear of </a:t>
            </a:r>
            <a:r>
              <a:rPr lang="en-US" sz="2600" dirty="0"/>
              <a:t>the unknown, of not knowing how the other person will react, of hurting someone’s feelings or of feeling hurt </a:t>
            </a:r>
            <a:endParaRPr lang="en-US" sz="2600" dirty="0" smtClean="0"/>
          </a:p>
          <a:p>
            <a:pPr lvl="0"/>
            <a:r>
              <a:rPr lang="en-US" sz="2600" dirty="0" smtClean="0"/>
              <a:t>Conflict: few </a:t>
            </a:r>
            <a:r>
              <a:rPr lang="en-US" sz="2600" dirty="0"/>
              <a:t>people enjoy conflict and most go out of their way to avoid it </a:t>
            </a:r>
            <a:endParaRPr lang="en-US" sz="2600" dirty="0" smtClean="0"/>
          </a:p>
          <a:p>
            <a:pPr lvl="0"/>
            <a:r>
              <a:rPr lang="en-US" sz="2600" dirty="0" smtClean="0"/>
              <a:t>Surprise: catching </a:t>
            </a:r>
            <a:r>
              <a:rPr lang="en-US" sz="2600" dirty="0"/>
              <a:t>someone off guard can make an otherwise smooth interaction difficult </a:t>
            </a:r>
            <a:endParaRPr lang="en-US" sz="2600" dirty="0" smtClean="0"/>
          </a:p>
          <a:p>
            <a:pPr lvl="0"/>
            <a:r>
              <a:rPr lang="en-US" sz="2600" dirty="0" smtClean="0"/>
              <a:t>Change: interactions </a:t>
            </a:r>
            <a:r>
              <a:rPr lang="en-US" sz="2600" dirty="0"/>
              <a:t>involving having to make a change often make people feel uncomfortable</a:t>
            </a:r>
          </a:p>
          <a:p>
            <a:endParaRPr lang="en-US" sz="2600" dirty="0"/>
          </a:p>
        </p:txBody>
      </p:sp>
    </p:spTree>
    <p:extLst>
      <p:ext uri="{BB962C8B-B14F-4D97-AF65-F5344CB8AC3E}">
        <p14:creationId xmlns:p14="http://schemas.microsoft.com/office/powerpoint/2010/main" val="2104329621"/>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E1217"/>
      </a:dk2>
      <a:lt2>
        <a:srgbClr val="FAFDFD"/>
      </a:lt2>
      <a:accent1>
        <a:srgbClr val="78475D"/>
      </a:accent1>
      <a:accent2>
        <a:srgbClr val="A7D068"/>
      </a:accent2>
      <a:accent3>
        <a:srgbClr val="78C5CF"/>
      </a:accent3>
      <a:accent4>
        <a:srgbClr val="D36E88"/>
      </a:accent4>
      <a:accent5>
        <a:srgbClr val="D3C588"/>
      </a:accent5>
      <a:accent6>
        <a:srgbClr val="ED9E57"/>
      </a:accent6>
      <a:hlink>
        <a:srgbClr val="78C5CF"/>
      </a:hlink>
      <a:folHlink>
        <a:srgbClr val="D36E88"/>
      </a:folHlink>
    </a:clrScheme>
    <a:fontScheme name="Feathered">
      <a:majorFont>
        <a:latin typeface="Century Schoolbook" panose="02040604050505020304"/>
        <a:ea typeface=""/>
        <a:cs typeface=""/>
      </a:majorFont>
      <a:minorFont>
        <a:latin typeface="Calibri" panose="020F0502020204030204"/>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E2D42CFC-65DC-41E3-8961-A8E5A2991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Feathered</Template>
  <TotalTime>188</TotalTime>
  <Words>1336</Words>
  <Application>Microsoft Office PowerPoint</Application>
  <PresentationFormat>Widescreen</PresentationFormat>
  <Paragraphs>179</Paragraphs>
  <Slides>41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Century Schoolbook</vt:lpstr>
      <vt:lpstr>Corbel</vt:lpstr>
      <vt:lpstr>Symbol</vt:lpstr>
      <vt:lpstr>Wingdings</vt:lpstr>
      <vt:lpstr>Feathered</vt:lpstr>
      <vt:lpstr>Approach to Difficult Patient </vt:lpstr>
      <vt:lpstr>Objectives </vt:lpstr>
      <vt:lpstr>Case #1</vt:lpstr>
      <vt:lpstr>Case #2</vt:lpstr>
      <vt:lpstr>PowerPoint Presentation</vt:lpstr>
      <vt:lpstr>PowerPoint Presentation</vt:lpstr>
      <vt:lpstr>Difficult Patients</vt:lpstr>
      <vt:lpstr>PowerPoint Presentation</vt:lpstr>
      <vt:lpstr>What makes an interaction difficult?</vt:lpstr>
      <vt:lpstr>PowerPoint Presentation</vt:lpstr>
      <vt:lpstr>Why do we avoid difficult interactions?</vt:lpstr>
      <vt:lpstr>PowerPoint Presentation</vt:lpstr>
      <vt:lpstr>Patient’s Needs</vt:lpstr>
      <vt:lpstr>Factors that influence doctor- patient communication</vt:lpstr>
      <vt:lpstr>Patient’s related factors</vt:lpstr>
      <vt:lpstr>PowerPoint Presentation</vt:lpstr>
      <vt:lpstr>PowerPoint Presentation</vt:lpstr>
      <vt:lpstr>Doctor related factors  </vt:lpstr>
      <vt:lpstr>PowerPoint Presentation</vt:lpstr>
      <vt:lpstr>PowerPoint Presentation</vt:lpstr>
      <vt:lpstr>PowerPoint Presentation</vt:lpstr>
      <vt:lpstr>Situational factors </vt:lpstr>
      <vt:lpstr>Health-care system factors </vt:lpstr>
      <vt:lpstr>Another look to difficult patients</vt:lpstr>
      <vt:lpstr>PowerPoint Presentation</vt:lpstr>
      <vt:lpstr>PowerPoint Presentation</vt:lpstr>
      <vt:lpstr>PowerPoint Presentation</vt:lpstr>
      <vt:lpstr>PowerPoint Presentation</vt:lpstr>
      <vt:lpstr>PowerPoint Presentation</vt:lpstr>
      <vt:lpstr>Dealing with Demanding Patient </vt:lpstr>
      <vt:lpstr>PowerPoint Presentation</vt:lpstr>
      <vt:lpstr>PowerPoint Presentation</vt:lpstr>
      <vt:lpstr>Dealing with Angry Patients  </vt:lpstr>
      <vt:lpstr>Dealing with Talkative patients </vt:lpstr>
      <vt:lpstr> </vt:lpstr>
      <vt:lpstr>Talkative Patients Communication Skills </vt:lpstr>
      <vt:lpstr>The CALMER Approach to Difficult Clinical Encounters  </vt:lpstr>
      <vt:lpstr>How to cope with difficult patients</vt:lpstr>
      <vt:lpstr>Take home message </vt:lpstr>
      <vt:lpstr>Questions?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Difficult Patient </dc:title>
  <dc:creator>Abdulrahman Alhaider</dc:creator>
  <cp:lastModifiedBy>Reem AlHaider</cp:lastModifiedBy>
  <cp:revision>24</cp:revision>
  <dcterms:created xsi:type="dcterms:W3CDTF">2018-01-25T10:15:52Z</dcterms:created>
  <dcterms:modified xsi:type="dcterms:W3CDTF">2018-01-27T11:22:09Z</dcterms:modified>
</cp:coreProperties>
</file>