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02" r:id="rId3"/>
    <p:sldId id="304" r:id="rId4"/>
    <p:sldId id="305" r:id="rId5"/>
    <p:sldId id="256" r:id="rId6"/>
    <p:sldId id="301" r:id="rId7"/>
    <p:sldId id="257" r:id="rId8"/>
    <p:sldId id="292" r:id="rId9"/>
    <p:sldId id="293" r:id="rId10"/>
    <p:sldId id="282" r:id="rId11"/>
    <p:sldId id="283" r:id="rId12"/>
    <p:sldId id="285" r:id="rId13"/>
    <p:sldId id="295" r:id="rId14"/>
    <p:sldId id="297" r:id="rId15"/>
    <p:sldId id="298" r:id="rId16"/>
    <p:sldId id="303" r:id="rId17"/>
    <p:sldId id="306" r:id="rId18"/>
    <p:sldId id="307" r:id="rId19"/>
    <p:sldId id="299" r:id="rId20"/>
    <p:sldId id="30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84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4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4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2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3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8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6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9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7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2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2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A65A-3BC7-4A9D-9227-372A64C84EA6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9C7CE-28D5-43D9-B203-D39ABDF8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3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Home Health Care </a:t>
            </a:r>
            <a:br>
              <a:rPr lang="en-US" dirty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Dr.Abdulaziz</a:t>
            </a:r>
            <a:r>
              <a:rPr lang="en-US" dirty="0" smtClean="0"/>
              <a:t> </a:t>
            </a:r>
            <a:r>
              <a:rPr lang="en-US" dirty="0" err="1" smtClean="0"/>
              <a:t>Alodhayani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10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47700"/>
            <a:ext cx="83439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28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47700"/>
            <a:ext cx="83439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70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381000"/>
            <a:ext cx="8229600" cy="9144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HHC Teams going daily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field.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174" y="838200"/>
            <a:ext cx="4343400" cy="244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47" y="3284032"/>
            <a:ext cx="3076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174" y="4350832"/>
            <a:ext cx="2667234" cy="182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29854"/>
            <a:ext cx="2624847" cy="172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0" y="4350832"/>
            <a:ext cx="2869963" cy="182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8" y="2616488"/>
            <a:ext cx="2847265" cy="173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3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7772400" cy="1470025"/>
          </a:xfrm>
        </p:spPr>
        <p:txBody>
          <a:bodyPr/>
          <a:lstStyle/>
          <a:p>
            <a:r>
              <a:rPr lang="en-US" dirty="0" smtClean="0"/>
              <a:t>Services provided by HHC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5029200" cy="3886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-     Medical</a:t>
            </a:r>
            <a:r>
              <a:rPr lang="en-US" sz="2400" dirty="0" smtClean="0">
                <a:solidFill>
                  <a:schemeClr val="tx1"/>
                </a:solidFill>
              </a:rPr>
              <a:t>: Chronic Disease Management: DM,HTN,DLD, BPSD, </a:t>
            </a:r>
            <a:r>
              <a:rPr lang="en-US" sz="2400" dirty="0" err="1" smtClean="0">
                <a:solidFill>
                  <a:schemeClr val="tx1"/>
                </a:solidFill>
              </a:rPr>
              <a:t>Ostop</a:t>
            </a:r>
            <a:r>
              <a:rPr lang="en-US" sz="2400" dirty="0" smtClean="0">
                <a:solidFill>
                  <a:schemeClr val="tx1"/>
                </a:solidFill>
              </a:rPr>
              <a:t>.,PD, Fragility</a:t>
            </a:r>
          </a:p>
          <a:p>
            <a:pPr marL="457200" indent="-457200" algn="l">
              <a:buFontTx/>
              <a:buChar char="-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2400" b="1" dirty="0" smtClean="0">
                <a:solidFill>
                  <a:schemeClr val="tx1"/>
                </a:solidFill>
              </a:rPr>
              <a:t>Pain</a:t>
            </a:r>
            <a:r>
              <a:rPr lang="en-US" sz="2400" dirty="0" smtClean="0">
                <a:solidFill>
                  <a:schemeClr val="tx1"/>
                </a:solidFill>
              </a:rPr>
              <a:t> management </a:t>
            </a:r>
          </a:p>
          <a:p>
            <a:pPr marL="457200" indent="-457200" algn="l">
              <a:buFontTx/>
              <a:buChar char="-"/>
            </a:pPr>
            <a:r>
              <a:rPr lang="en-US" sz="2400" b="1" dirty="0" smtClean="0">
                <a:solidFill>
                  <a:schemeClr val="tx1"/>
                </a:solidFill>
              </a:rPr>
              <a:t>Wound Care</a:t>
            </a:r>
            <a:r>
              <a:rPr lang="en-US" sz="2400" dirty="0" smtClean="0">
                <a:solidFill>
                  <a:schemeClr val="tx1"/>
                </a:solidFill>
              </a:rPr>
              <a:t>: Debridement, dressing, wound treatment.</a:t>
            </a:r>
          </a:p>
          <a:p>
            <a:pPr marL="457200" indent="-457200" algn="l">
              <a:buFontTx/>
              <a:buChar char="-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2400" b="1" dirty="0" smtClean="0">
                <a:solidFill>
                  <a:schemeClr val="tx1"/>
                </a:solidFill>
              </a:rPr>
              <a:t>Procedures</a:t>
            </a:r>
            <a:r>
              <a:rPr lang="en-US" sz="2400" dirty="0" smtClean="0">
                <a:solidFill>
                  <a:schemeClr val="tx1"/>
                </a:solidFill>
              </a:rPr>
              <a:t>: NGT, Foleys </a:t>
            </a:r>
            <a:r>
              <a:rPr lang="en-US" sz="2400" dirty="0" err="1" smtClean="0">
                <a:solidFill>
                  <a:schemeClr val="tx1"/>
                </a:solidFill>
              </a:rPr>
              <a:t>cath</a:t>
            </a:r>
            <a:r>
              <a:rPr lang="en-US" sz="2400" dirty="0" smtClean="0">
                <a:solidFill>
                  <a:schemeClr val="tx1"/>
                </a:solidFill>
              </a:rPr>
              <a:t>, pot-op care</a:t>
            </a:r>
          </a:p>
          <a:p>
            <a:pPr marL="457200" indent="-457200" algn="l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</a:rPr>
              <a:t>Polypharmc</a:t>
            </a:r>
            <a:r>
              <a:rPr lang="en-US" sz="2400" dirty="0" err="1" smtClean="0">
                <a:solidFill>
                  <a:schemeClr val="tx1"/>
                </a:solidFill>
              </a:rPr>
              <a:t>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management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63061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204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HHC services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 admission.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 investigations</a:t>
            </a:r>
            <a:r>
              <a:rPr lang="en-US" dirty="0" smtClean="0"/>
              <a:t>: Sampling and transfer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Medication delivery</a:t>
            </a:r>
          </a:p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Personal supply: </a:t>
            </a:r>
            <a:r>
              <a:rPr lang="en-US" dirty="0" smtClean="0"/>
              <a:t>Chairs, beds, mattress, CPAP, O2 nebs, personal care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4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Eligible patients for HHC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153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363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WHY HHC IS NEEDED?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Cost </a:t>
            </a:r>
            <a:r>
              <a:rPr lang="en-US" sz="2800" dirty="0"/>
              <a:t>Effectiveness :  </a:t>
            </a:r>
            <a:endParaRPr lang="en-US" sz="2800" dirty="0" smtClean="0"/>
          </a:p>
          <a:p>
            <a:r>
              <a:rPr lang="en-US" sz="2800" dirty="0" smtClean="0"/>
              <a:t>Growing </a:t>
            </a:r>
            <a:r>
              <a:rPr lang="en-US" sz="2800" dirty="0"/>
              <a:t>Demand for Higher Quality Life. </a:t>
            </a:r>
            <a:endParaRPr lang="en-US" sz="2800" dirty="0" smtClean="0"/>
          </a:p>
          <a:p>
            <a:r>
              <a:rPr lang="en-US" sz="2800" dirty="0" smtClean="0"/>
              <a:t> More </a:t>
            </a:r>
            <a:r>
              <a:rPr lang="en-US" sz="2800" dirty="0"/>
              <a:t>widespread availability of high-technology services has resulted in increased hospital cost.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Earlier discharge of hospitalized patients, reducing the length of hospital stays &amp; Need to free occupied beds  </a:t>
            </a:r>
            <a:endParaRPr lang="en-US" sz="2800" dirty="0" smtClean="0"/>
          </a:p>
          <a:p>
            <a:r>
              <a:rPr lang="en-US" sz="2800" dirty="0" smtClean="0"/>
              <a:t>Need </a:t>
            </a:r>
            <a:r>
              <a:rPr lang="en-US" sz="2800" dirty="0"/>
              <a:t>More Home Health care  </a:t>
            </a:r>
          </a:p>
          <a:p>
            <a:pPr marL="0" indent="0">
              <a:buNone/>
            </a:pPr>
            <a:r>
              <a:rPr lang="en-US" sz="1500" dirty="0"/>
              <a:t>                 Sharon </a:t>
            </a:r>
            <a:r>
              <a:rPr lang="en-US" sz="1500" dirty="0" err="1"/>
              <a:t>etal.Home</a:t>
            </a:r>
            <a:r>
              <a:rPr lang="en-US" sz="1500" dirty="0"/>
              <a:t> Care JAMA 2003;290:1203-</a:t>
            </a:r>
            <a:r>
              <a:rPr lang="en-US" dirty="0"/>
              <a:t>‐</a:t>
            </a:r>
          </a:p>
        </p:txBody>
      </p:sp>
    </p:spTree>
    <p:extLst>
      <p:ext uri="{BB962C8B-B14F-4D97-AF65-F5344CB8AC3E}">
        <p14:creationId xmlns:p14="http://schemas.microsoft.com/office/powerpoint/2010/main" val="2397992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 Health Care : </a:t>
            </a:r>
            <a:r>
              <a:rPr lang="en-US" dirty="0" smtClean="0"/>
              <a:t>Does it Lead </a:t>
            </a:r>
            <a:r>
              <a:rPr lang="en-US" dirty="0"/>
              <a:t>To Improve Medical Care </a:t>
            </a:r>
            <a:r>
              <a:rPr lang="en-US" dirty="0" smtClean="0"/>
              <a:t>?!!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600" dirty="0" smtClean="0"/>
              <a:t>An </a:t>
            </a:r>
            <a:r>
              <a:rPr lang="en-US" sz="3600" dirty="0"/>
              <a:t>Economic Evaluation of Home Care Results From RCT showed that Using home care to reduce hospital stays improved the health outcomes without significantly increasing social costs.   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/>
              <a:t>European study showed that HHC lead to 38% decrease in </a:t>
            </a:r>
            <a:r>
              <a:rPr lang="en-US" sz="3600" dirty="0" smtClean="0"/>
              <a:t>cost.</a:t>
            </a:r>
          </a:p>
          <a:p>
            <a:pPr marL="0" indent="0">
              <a:buNone/>
            </a:pPr>
            <a:r>
              <a:rPr lang="en-US" sz="3600" dirty="0" smtClean="0"/>
              <a:t> </a:t>
            </a:r>
            <a:r>
              <a:rPr lang="en-US" sz="1900" dirty="0"/>
              <a:t>Dougherty, Geoffrey E. MD, MSc, FRCP(C) *; </a:t>
            </a:r>
            <a:r>
              <a:rPr lang="en-US" sz="1900" dirty="0" err="1"/>
              <a:t>Soderstrom</a:t>
            </a:r>
            <a:r>
              <a:rPr lang="en-US" sz="1900" dirty="0"/>
              <a:t>, Lee PhD +; </a:t>
            </a:r>
            <a:r>
              <a:rPr lang="en-US" sz="1900" dirty="0" err="1"/>
              <a:t>Schiffrin</a:t>
            </a:r>
            <a:r>
              <a:rPr lang="en-US" sz="1900" dirty="0"/>
              <a:t>, Alicia MD. Medical Care. 36(4): 586-598, April 1998. Hernandez C, Casas A, </a:t>
            </a:r>
            <a:r>
              <a:rPr lang="en-US" sz="1900" dirty="0" err="1"/>
              <a:t>Escarrabill</a:t>
            </a:r>
            <a:r>
              <a:rPr lang="en-US" sz="1900" dirty="0"/>
              <a:t> J, et al. </a:t>
            </a:r>
            <a:endParaRPr lang="en-US" sz="1900" dirty="0" smtClean="0"/>
          </a:p>
          <a:p>
            <a:r>
              <a:rPr lang="en-US" sz="3600" dirty="0" smtClean="0"/>
              <a:t>  </a:t>
            </a:r>
            <a:endParaRPr lang="en-US" sz="3600" dirty="0"/>
          </a:p>
          <a:p>
            <a:r>
              <a:rPr lang="en-US" sz="3600" dirty="0"/>
              <a:t>Dr. Al-</a:t>
            </a:r>
            <a:r>
              <a:rPr lang="en-US" sz="3600" dirty="0" err="1"/>
              <a:t>Dahi</a:t>
            </a:r>
            <a:r>
              <a:rPr lang="en-US" sz="3600" dirty="0"/>
              <a:t> study in 2007 showed 65%    in secondary care &amp; 56%in long stay rehabilitation care cost by using HHC.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                                </a:t>
            </a:r>
            <a:endParaRPr lang="en-US" sz="3600" dirty="0"/>
          </a:p>
          <a:p>
            <a:r>
              <a:rPr lang="en-US" sz="3600" dirty="0"/>
              <a:t>Home </a:t>
            </a:r>
            <a:r>
              <a:rPr lang="en-US" sz="3600" dirty="0" err="1"/>
              <a:t>hospitalisation</a:t>
            </a:r>
            <a:r>
              <a:rPr lang="en-US" sz="3600" dirty="0"/>
              <a:t> of exacerbated chronic obstructive pulmonary disease patients.</a:t>
            </a:r>
            <a:r>
              <a:rPr lang="en-US" sz="1900" dirty="0"/>
              <a:t> </a:t>
            </a:r>
            <a:r>
              <a:rPr lang="en-US" sz="1900" dirty="0" err="1"/>
              <a:t>Eur</a:t>
            </a:r>
            <a:r>
              <a:rPr lang="en-US" sz="1900" dirty="0"/>
              <a:t> </a:t>
            </a:r>
            <a:r>
              <a:rPr lang="en-US" sz="1900" dirty="0" err="1"/>
              <a:t>Respir</a:t>
            </a:r>
            <a:r>
              <a:rPr lang="en-US" sz="1900" dirty="0"/>
              <a:t> J 2003;21(1):58-67.</a:t>
            </a:r>
          </a:p>
        </p:txBody>
      </p:sp>
    </p:spTree>
    <p:extLst>
      <p:ext uri="{BB962C8B-B14F-4D97-AF65-F5344CB8AC3E}">
        <p14:creationId xmlns:p14="http://schemas.microsoft.com/office/powerpoint/2010/main" val="91851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543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827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access the HHC service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Esihi</a:t>
            </a:r>
            <a:r>
              <a:rPr lang="en-US" dirty="0" smtClean="0"/>
              <a:t> Referral</a:t>
            </a:r>
          </a:p>
          <a:p>
            <a:r>
              <a:rPr lang="en-US" dirty="0" smtClean="0"/>
              <a:t>Submitting KSU staff evidence</a:t>
            </a:r>
          </a:p>
          <a:p>
            <a:r>
              <a:rPr lang="en-US" dirty="0" smtClean="0"/>
              <a:t>Medial report</a:t>
            </a:r>
          </a:p>
          <a:p>
            <a:r>
              <a:rPr lang="en-US" dirty="0" smtClean="0"/>
              <a:t>Consent signature</a:t>
            </a:r>
          </a:p>
          <a:p>
            <a:r>
              <a:rPr lang="en-US" dirty="0" smtClean="0"/>
              <a:t>Nursing acuity level submission</a:t>
            </a:r>
          </a:p>
          <a:p>
            <a:r>
              <a:rPr lang="en-US" dirty="0" smtClean="0"/>
              <a:t>NOK contacts/Home location</a:t>
            </a:r>
          </a:p>
        </p:txBody>
      </p:sp>
    </p:spTree>
    <p:extLst>
      <p:ext uri="{BB962C8B-B14F-4D97-AF65-F5344CB8AC3E}">
        <p14:creationId xmlns:p14="http://schemas.microsoft.com/office/powerpoint/2010/main" val="262434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She Wants To Go Home 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Ms</a:t>
            </a:r>
            <a:r>
              <a:rPr lang="en-US" dirty="0"/>
              <a:t>. </a:t>
            </a:r>
            <a:r>
              <a:rPr lang="en-US" dirty="0" err="1"/>
              <a:t>Salha</a:t>
            </a:r>
            <a:r>
              <a:rPr lang="en-US" dirty="0"/>
              <a:t> suﬀers from a stroke &amp; hemiplegia on the  left side  received hospitalization.  She has a  complicated medical  history (DM, CAD,2 coronary stents placed, HTN, Dyslipidemia , Schizophrenia, Major depressive disorder, Neuropathic pain, COPD)   She  takes over nine medications.   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Despite  </a:t>
            </a:r>
            <a:r>
              <a:rPr lang="en-US" dirty="0"/>
              <a:t>the stability of the situation still needing long term nursing help , medication management  &amp; </a:t>
            </a:r>
            <a:r>
              <a:rPr lang="en-US" dirty="0" smtClean="0"/>
              <a:t>physiotherapy.!!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98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THANK YOU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1272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IS HOME CARE (HC)? 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DOES IT DIFFER FROM  HOME HEALTHCARE (HHC)? </a:t>
            </a:r>
          </a:p>
        </p:txBody>
      </p:sp>
    </p:spTree>
    <p:extLst>
      <p:ext uri="{BB962C8B-B14F-4D97-AF65-F5344CB8AC3E}">
        <p14:creationId xmlns:p14="http://schemas.microsoft.com/office/powerpoint/2010/main" val="368530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HOME CARE </a:t>
            </a:r>
            <a:r>
              <a:rPr lang="en-US" sz="2800" dirty="0"/>
              <a:t>refers to any  type of care (medical or non-‐medical) that  is provided for the client in   their home (companionship/ homemaking services  and personal care services)      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 </a:t>
            </a:r>
            <a:r>
              <a:rPr lang="en-US" sz="2800" dirty="0"/>
              <a:t>“</a:t>
            </a:r>
            <a:r>
              <a:rPr lang="en-US" sz="2800" dirty="0">
                <a:solidFill>
                  <a:srgbClr val="FF0000"/>
                </a:solidFill>
              </a:rPr>
              <a:t>Home Health care</a:t>
            </a:r>
            <a:r>
              <a:rPr lang="en-US" sz="2800" dirty="0"/>
              <a:t>“ refers  to the provision of skilled nursing care and other care such as speech, physical or respiratory therapy</a:t>
            </a:r>
          </a:p>
        </p:txBody>
      </p:sp>
    </p:spTree>
    <p:extLst>
      <p:ext uri="{BB962C8B-B14F-4D97-AF65-F5344CB8AC3E}">
        <p14:creationId xmlns:p14="http://schemas.microsoft.com/office/powerpoint/2010/main" val="149235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772400" cy="1470025"/>
          </a:xfrm>
        </p:spPr>
        <p:txBody>
          <a:bodyPr/>
          <a:lstStyle/>
          <a:p>
            <a:r>
              <a:rPr lang="en-US" dirty="0" smtClean="0"/>
              <a:t>KSUMC-HHC Program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94" y="1676400"/>
            <a:ext cx="69135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27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33" y="1600200"/>
            <a:ext cx="60641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66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r>
              <a:rPr lang="en-US" b="1" dirty="0" smtClean="0"/>
              <a:t>KSUMC-HHC</a:t>
            </a:r>
            <a:endParaRPr lang="en-US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80999" y="1828800"/>
            <a:ext cx="3810001" cy="3773488"/>
          </a:xfrm>
        </p:spPr>
        <p:txBody>
          <a:bodyPr>
            <a:normAutofit fontScale="92500"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HHC Unit location – 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floor, OPD building.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Reports to Medical  Admin. office</a:t>
            </a:r>
          </a:p>
          <a:p>
            <a:pPr marL="457200" indent="-457200">
              <a:buFontTx/>
              <a:buChar char="-"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83" y="1600200"/>
            <a:ext cx="507621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2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HHC Services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HHC serves all KSU staff and their dependents in Riyadh City.</a:t>
            </a:r>
          </a:p>
          <a:p>
            <a:endParaRPr lang="en-US" dirty="0" smtClean="0"/>
          </a:p>
          <a:p>
            <a:r>
              <a:rPr lang="en-US" dirty="0" smtClean="0"/>
              <a:t>Received referrals from Inpatient, OPD and from the community.</a:t>
            </a:r>
          </a:p>
          <a:p>
            <a:endParaRPr lang="en-US" dirty="0" smtClean="0"/>
          </a:p>
          <a:p>
            <a:r>
              <a:rPr lang="en-US" dirty="0" smtClean="0"/>
              <a:t>Integrated with </a:t>
            </a:r>
            <a:r>
              <a:rPr lang="en-US" dirty="0" err="1" smtClean="0"/>
              <a:t>eSiHi</a:t>
            </a:r>
            <a:r>
              <a:rPr lang="en-US" dirty="0" smtClean="0"/>
              <a:t>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29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HHC Unit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Head of the Unit/administration</a:t>
            </a:r>
          </a:p>
          <a:p>
            <a:r>
              <a:rPr lang="en-US" dirty="0" smtClean="0"/>
              <a:t>Office development/case manager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Home Health Care team members: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Physicians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Nursing staff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Physiotherapists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Other supporting services: SW, Dietician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1149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533</Words>
  <Application>Microsoft Office PowerPoint</Application>
  <PresentationFormat>عرض على الشاشة (3:4)‏</PresentationFormat>
  <Paragraphs>78</Paragraphs>
  <Slides>20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1" baseType="lpstr">
      <vt:lpstr>نسق Office</vt:lpstr>
      <vt:lpstr>Home Health Care  </vt:lpstr>
      <vt:lpstr>She Wants To Go Home   </vt:lpstr>
      <vt:lpstr>عرض تقديمي في PowerPoint</vt:lpstr>
      <vt:lpstr>عرض تقديمي في PowerPoint</vt:lpstr>
      <vt:lpstr>KSUMC-HHC Program</vt:lpstr>
      <vt:lpstr>عرض تقديمي في PowerPoint</vt:lpstr>
      <vt:lpstr>KSUMC-HHC</vt:lpstr>
      <vt:lpstr>HHC Services</vt:lpstr>
      <vt:lpstr>HHC Unit</vt:lpstr>
      <vt:lpstr>عرض تقديمي في PowerPoint</vt:lpstr>
      <vt:lpstr>عرض تقديمي في PowerPoint</vt:lpstr>
      <vt:lpstr> Two HHC Teams going daily  to the field. </vt:lpstr>
      <vt:lpstr>Services provided by HHC</vt:lpstr>
      <vt:lpstr>HHC services </vt:lpstr>
      <vt:lpstr>Eligible patients for HHC</vt:lpstr>
      <vt:lpstr>WHY HHC IS NEEDED?  </vt:lpstr>
      <vt:lpstr>Home Health Care : Does it Lead To Improve Medical Care ?!! </vt:lpstr>
      <vt:lpstr>عرض تقديمي في PowerPoint</vt:lpstr>
      <vt:lpstr>How to access the HHC service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KSUMC-HHC Program</dc:title>
  <dc:creator>Abdulaziz Al odhayani</dc:creator>
  <cp:lastModifiedBy>Abdulaziz Al odhayani</cp:lastModifiedBy>
  <cp:revision>20</cp:revision>
  <dcterms:created xsi:type="dcterms:W3CDTF">2016-12-19T16:14:38Z</dcterms:created>
  <dcterms:modified xsi:type="dcterms:W3CDTF">2018-02-07T04:15:05Z</dcterms:modified>
</cp:coreProperties>
</file>