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8"/>
  </p:notesMasterIdLst>
  <p:sldIdLst>
    <p:sldId id="256" r:id="rId2"/>
    <p:sldId id="262" r:id="rId3"/>
    <p:sldId id="257" r:id="rId4"/>
    <p:sldId id="258" r:id="rId5"/>
    <p:sldId id="259" r:id="rId6"/>
    <p:sldId id="260" r:id="rId7"/>
    <p:sldId id="263" r:id="rId8"/>
    <p:sldId id="261" r:id="rId9"/>
    <p:sldId id="264" r:id="rId10"/>
    <p:sldId id="265" r:id="rId11"/>
    <p:sldId id="277" r:id="rId12"/>
    <p:sldId id="266" r:id="rId13"/>
    <p:sldId id="267" r:id="rId14"/>
    <p:sldId id="268" r:id="rId15"/>
    <p:sldId id="269" r:id="rId16"/>
    <p:sldId id="270" r:id="rId17"/>
    <p:sldId id="271" r:id="rId18"/>
    <p:sldId id="272" r:id="rId19"/>
    <p:sldId id="273" r:id="rId20"/>
    <p:sldId id="274" r:id="rId21"/>
    <p:sldId id="275" r:id="rId22"/>
    <p:sldId id="276"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735" autoAdjust="0"/>
    <p:restoredTop sz="94660"/>
  </p:normalViewPr>
  <p:slideViewPr>
    <p:cSldViewPr>
      <p:cViewPr varScale="1">
        <p:scale>
          <a:sx n="50" d="100"/>
          <a:sy n="50" d="100"/>
        </p:scale>
        <p:origin x="-1589"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A6FF3A-4644-43D9-B13C-E5DDBBECF3C9}" type="datetimeFigureOut">
              <a:rPr lang="en-US" smtClean="0"/>
              <a:t>3/17/2018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487BC7-27B2-4D6A-A745-B9420E538B76}" type="slidenum">
              <a:rPr lang="en-US" smtClean="0"/>
              <a:t>‹#›</a:t>
            </a:fld>
            <a:endParaRPr lang="en-US"/>
          </a:p>
        </p:txBody>
      </p:sp>
    </p:spTree>
    <p:extLst>
      <p:ext uri="{BB962C8B-B14F-4D97-AF65-F5344CB8AC3E}">
        <p14:creationId xmlns:p14="http://schemas.microsoft.com/office/powerpoint/2010/main" val="3989520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a:t>
            </a:r>
            <a:r>
              <a:rPr lang="en-US" dirty="0" err="1" smtClean="0"/>
              <a:t>mellennium</a:t>
            </a:r>
            <a:r>
              <a:rPr lang="en-US" baseline="0" dirty="0" smtClean="0"/>
              <a:t> development goals of 2015</a:t>
            </a:r>
            <a:endParaRPr lang="en-US" dirty="0"/>
          </a:p>
        </p:txBody>
      </p:sp>
      <p:sp>
        <p:nvSpPr>
          <p:cNvPr id="4" name="Slide Number Placeholder 3"/>
          <p:cNvSpPr>
            <a:spLocks noGrp="1"/>
          </p:cNvSpPr>
          <p:nvPr>
            <p:ph type="sldNum" sz="quarter" idx="10"/>
          </p:nvPr>
        </p:nvSpPr>
        <p:spPr/>
        <p:txBody>
          <a:bodyPr/>
          <a:lstStyle/>
          <a:p>
            <a:fld id="{C38B5B30-34E6-9947-81BD-3937EC7B06E7}" type="slidenum">
              <a:rPr lang="en-US" smtClean="0"/>
              <a:t>16</a:t>
            </a:fld>
            <a:endParaRPr lang="en-US"/>
          </a:p>
        </p:txBody>
      </p:sp>
    </p:spTree>
    <p:extLst>
      <p:ext uri="{BB962C8B-B14F-4D97-AF65-F5344CB8AC3E}">
        <p14:creationId xmlns:p14="http://schemas.microsoft.com/office/powerpoint/2010/main" val="1489475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CD1726A-5E6A-4DF9-9EB2-D00B95730CD8}" type="datetimeFigureOut">
              <a:rPr lang="en-US" smtClean="0"/>
              <a:t>3/17/2018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A47AAA-B290-4430-94B4-825DBD646D0C}"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D1726A-5E6A-4DF9-9EB2-D00B95730CD8}" type="datetimeFigureOut">
              <a:rPr lang="en-US" smtClean="0"/>
              <a:t>3/17/2018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A47AAA-B290-4430-94B4-825DBD646D0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D1726A-5E6A-4DF9-9EB2-D00B95730CD8}" type="datetimeFigureOut">
              <a:rPr lang="en-US" smtClean="0"/>
              <a:t>3/17/2018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A47AAA-B290-4430-94B4-825DBD646D0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390467"/>
            <a:ext cx="8520600" cy="1068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Shape 19"/>
          <p:cNvSpPr txBox="1">
            <a:spLocks noGrp="1"/>
          </p:cNvSpPr>
          <p:nvPr>
            <p:ph type="body" idx="1"/>
          </p:nvPr>
        </p:nvSpPr>
        <p:spPr>
          <a:xfrm>
            <a:off x="311700" y="1638233"/>
            <a:ext cx="8520600" cy="44536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Shape 2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94784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1070000"/>
            <a:ext cx="3538500" cy="47180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Shape 1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781657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D1726A-5E6A-4DF9-9EB2-D00B95730CD8}" type="datetimeFigureOut">
              <a:rPr lang="en-US" smtClean="0"/>
              <a:t>3/17/2018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A47AAA-B290-4430-94B4-825DBD646D0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D1726A-5E6A-4DF9-9EB2-D00B95730CD8}" type="datetimeFigureOut">
              <a:rPr lang="en-US" smtClean="0"/>
              <a:t>3/17/2018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A47AAA-B290-4430-94B4-825DBD646D0C}"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D1726A-5E6A-4DF9-9EB2-D00B95730CD8}" type="datetimeFigureOut">
              <a:rPr lang="en-US" smtClean="0"/>
              <a:t>3/17/2018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A47AAA-B290-4430-94B4-825DBD646D0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D1726A-5E6A-4DF9-9EB2-D00B95730CD8}" type="datetimeFigureOut">
              <a:rPr lang="en-US" smtClean="0"/>
              <a:t>3/17/2018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A47AAA-B290-4430-94B4-825DBD646D0C}"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D1726A-5E6A-4DF9-9EB2-D00B95730CD8}" type="datetimeFigureOut">
              <a:rPr lang="en-US" smtClean="0"/>
              <a:t>3/17/2018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A47AAA-B290-4430-94B4-825DBD646D0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D1726A-5E6A-4DF9-9EB2-D00B95730CD8}" type="datetimeFigureOut">
              <a:rPr lang="en-US" smtClean="0"/>
              <a:t>3/17/2018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A47AAA-B290-4430-94B4-825DBD646D0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D1726A-5E6A-4DF9-9EB2-D00B95730CD8}" type="datetimeFigureOut">
              <a:rPr lang="en-US" smtClean="0"/>
              <a:t>3/17/2018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A47AAA-B290-4430-94B4-825DBD646D0C}"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D1726A-5E6A-4DF9-9EB2-D00B95730CD8}" type="datetimeFigureOut">
              <a:rPr lang="en-US" smtClean="0"/>
              <a:t>3/17/2018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A47AAA-B290-4430-94B4-825DBD646D0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CD1726A-5E6A-4DF9-9EB2-D00B95730CD8}" type="datetimeFigureOut">
              <a:rPr lang="en-US" smtClean="0"/>
              <a:t>3/17/2018</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FA47AAA-B290-4430-94B4-825DBD646D0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71600"/>
            <a:ext cx="8153400" cy="1927225"/>
          </a:xfrm>
        </p:spPr>
        <p:txBody>
          <a:bodyPr/>
          <a:lstStyle/>
          <a:p>
            <a:r>
              <a:rPr lang="en" dirty="0"/>
              <a:t>Adolescents</a:t>
            </a:r>
            <a:r>
              <a:rPr lang="en" b="1" dirty="0">
                <a:solidFill>
                  <a:schemeClr val="tx2">
                    <a:lumMod val="75000"/>
                  </a:schemeClr>
                </a:solidFill>
              </a:rPr>
              <a:t> </a:t>
            </a:r>
            <a:r>
              <a:rPr lang="en" dirty="0"/>
              <a:t>Health</a:t>
            </a:r>
            <a:endParaRPr lang="en-US" dirty="0"/>
          </a:p>
        </p:txBody>
      </p:sp>
      <p:sp>
        <p:nvSpPr>
          <p:cNvPr id="3" name="Subtitle 2"/>
          <p:cNvSpPr>
            <a:spLocks noGrp="1"/>
          </p:cNvSpPr>
          <p:nvPr>
            <p:ph type="subTitle" idx="1"/>
          </p:nvPr>
        </p:nvSpPr>
        <p:spPr/>
        <p:txBody>
          <a:bodyPr>
            <a:normAutofit lnSpcReduction="10000"/>
          </a:bodyPr>
          <a:lstStyle/>
          <a:p>
            <a:r>
              <a:rPr lang="en-US" dirty="0" err="1"/>
              <a:t>Alhanouf</a:t>
            </a:r>
            <a:r>
              <a:rPr lang="en-US" dirty="0"/>
              <a:t> </a:t>
            </a:r>
            <a:r>
              <a:rPr lang="en-US" dirty="0" err="1" smtClean="0"/>
              <a:t>Almuhanna</a:t>
            </a:r>
            <a:endParaRPr lang="en-US" dirty="0" smtClean="0"/>
          </a:p>
          <a:p>
            <a:r>
              <a:rPr lang="en-US" dirty="0" err="1"/>
              <a:t>Rasha</a:t>
            </a:r>
            <a:r>
              <a:rPr lang="en-US" dirty="0"/>
              <a:t> </a:t>
            </a:r>
            <a:r>
              <a:rPr lang="en-US" dirty="0" err="1" smtClean="0"/>
              <a:t>Bassas</a:t>
            </a:r>
            <a:endParaRPr lang="en-US" dirty="0" smtClean="0"/>
          </a:p>
          <a:p>
            <a:r>
              <a:rPr lang="en-US" dirty="0" err="1"/>
              <a:t>Rawa</a:t>
            </a:r>
            <a:r>
              <a:rPr lang="en-US" dirty="0"/>
              <a:t> </a:t>
            </a:r>
            <a:r>
              <a:rPr lang="en-US" dirty="0" err="1" smtClean="0"/>
              <a:t>Alohali</a:t>
            </a:r>
            <a:endParaRPr lang="en-US" dirty="0" smtClean="0"/>
          </a:p>
          <a:p>
            <a:r>
              <a:rPr lang="en-US" dirty="0" err="1" smtClean="0"/>
              <a:t>Noura</a:t>
            </a:r>
            <a:r>
              <a:rPr lang="en-US" dirty="0" smtClean="0"/>
              <a:t> </a:t>
            </a:r>
            <a:r>
              <a:rPr lang="en-US" dirty="0" err="1" smtClean="0"/>
              <a:t>Albeeshi</a:t>
            </a:r>
            <a:endParaRPr lang="en-US" dirty="0"/>
          </a:p>
        </p:txBody>
      </p:sp>
    </p:spTree>
    <p:extLst>
      <p:ext uri="{BB962C8B-B14F-4D97-AF65-F5344CB8AC3E}">
        <p14:creationId xmlns:p14="http://schemas.microsoft.com/office/powerpoint/2010/main" val="1314581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7848600" cy="5791200"/>
          </a:xfrm>
        </p:spPr>
        <p:txBody>
          <a:bodyPr>
            <a:normAutofit/>
          </a:bodyPr>
          <a:lstStyle/>
          <a:p>
            <a:r>
              <a:rPr lang="en-US" sz="2800" b="1" u="sng" dirty="0" smtClean="0">
                <a:solidFill>
                  <a:srgbClr val="FF0000"/>
                </a:solidFill>
                <a:latin typeface="Arial" panose="020B0604020202020204" pitchFamily="34" charset="0"/>
                <a:cs typeface="Arial" panose="020B0604020202020204" pitchFamily="34" charset="0"/>
              </a:rPr>
              <a:t>Emotional changes :</a:t>
            </a:r>
          </a:p>
          <a:p>
            <a:endParaRPr lang="en-US" sz="24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 More self conscious specially about physical appearance. </a:t>
            </a:r>
          </a:p>
          <a:p>
            <a:r>
              <a:rPr lang="en-US" sz="2000" b="1" dirty="0" smtClean="0">
                <a:latin typeface="Arial" panose="020B0604020202020204" pitchFamily="34" charset="0"/>
                <a:cs typeface="Arial" panose="020B0604020202020204" pitchFamily="34" charset="0"/>
              </a:rPr>
              <a:t>Intense emotions at different times &gt; unpredictable moods.</a:t>
            </a:r>
          </a:p>
          <a:p>
            <a:r>
              <a:rPr lang="en-US" sz="2000" b="1" dirty="0" smtClean="0">
                <a:latin typeface="Arial" panose="020B0604020202020204" pitchFamily="34" charset="0"/>
                <a:cs typeface="Arial" panose="020B0604020202020204" pitchFamily="34" charset="0"/>
              </a:rPr>
              <a:t>More emotional.</a:t>
            </a:r>
          </a:p>
          <a:p>
            <a:endParaRPr lang="en-US" sz="2400" b="1" dirty="0">
              <a:latin typeface="Arial" panose="020B0604020202020204" pitchFamily="34" charset="0"/>
              <a:cs typeface="Arial" panose="020B0604020202020204" pitchFamily="34" charset="0"/>
            </a:endParaRPr>
          </a:p>
          <a:p>
            <a:r>
              <a:rPr lang="en-US" sz="2800" b="1" u="sng" dirty="0" smtClean="0">
                <a:solidFill>
                  <a:srgbClr val="FF0000"/>
                </a:solidFill>
                <a:latin typeface="Arial" panose="020B0604020202020204" pitchFamily="34" charset="0"/>
                <a:cs typeface="Arial" panose="020B0604020202020204" pitchFamily="34" charset="0"/>
              </a:rPr>
              <a:t>Dietary changes: </a:t>
            </a:r>
          </a:p>
          <a:p>
            <a:pPr marL="0" lvl="0" indent="0" rtl="1">
              <a:spcAft>
                <a:spcPts val="600"/>
              </a:spcAft>
              <a:buNone/>
            </a:pPr>
            <a:endParaRPr lang="en-US" sz="2000" b="1" dirty="0" smtClean="0">
              <a:solidFill>
                <a:srgbClr val="000000"/>
              </a:solidFill>
              <a:latin typeface="Arial" panose="020B0604020202020204" pitchFamily="34" charset="0"/>
              <a:cs typeface="Arial" panose="020B0604020202020204" pitchFamily="34" charset="0"/>
            </a:endParaRPr>
          </a:p>
          <a:p>
            <a:pPr marL="0" lvl="0" indent="0" rtl="1">
              <a:spcAft>
                <a:spcPts val="600"/>
              </a:spcAft>
              <a:buNone/>
            </a:pPr>
            <a:r>
              <a:rPr lang="en-US" sz="2000" b="1" dirty="0" smtClean="0">
                <a:latin typeface="Arial" panose="020B0604020202020204" pitchFamily="34" charset="0"/>
                <a:cs typeface="Arial" panose="020B0604020202020204" pitchFamily="34" charset="0"/>
              </a:rPr>
              <a:t>● Obesity due to bad eating habits e.g. eating junk food and physical inactivity. </a:t>
            </a:r>
            <a:endParaRPr lang="en-US" sz="2000" b="1" dirty="0">
              <a:latin typeface="Arial" panose="020B0604020202020204" pitchFamily="34" charset="0"/>
              <a:cs typeface="Arial" panose="020B0604020202020204" pitchFamily="34" charset="0"/>
            </a:endParaRPr>
          </a:p>
          <a:p>
            <a:pPr marL="0" lvl="0" indent="0" rtl="1">
              <a:spcAft>
                <a:spcPts val="600"/>
              </a:spcAft>
              <a:buNone/>
            </a:pPr>
            <a:r>
              <a:rPr lang="en-US" sz="2000" b="1" dirty="0" smtClean="0">
                <a:latin typeface="Arial" panose="020B0604020202020204" pitchFamily="34" charset="0"/>
                <a:cs typeface="Arial" panose="020B0604020202020204" pitchFamily="34" charset="0"/>
              </a:rPr>
              <a:t>● Anorexia nervosa </a:t>
            </a:r>
            <a:r>
              <a:rPr lang="en-US" sz="2000" b="1" dirty="0">
                <a:latin typeface="Arial" panose="020B0604020202020204" pitchFamily="34" charset="0"/>
                <a:cs typeface="Arial" panose="020B0604020202020204" pitchFamily="34" charset="0"/>
              </a:rPr>
              <a:t>and </a:t>
            </a:r>
            <a:r>
              <a:rPr lang="en-US" sz="2000" b="1" dirty="0" smtClean="0">
                <a:latin typeface="Arial" panose="020B0604020202020204" pitchFamily="34" charset="0"/>
                <a:cs typeface="Arial" panose="020B0604020202020204" pitchFamily="34" charset="0"/>
              </a:rPr>
              <a:t>bulimia due to physical appearance perception.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3003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bg1"/>
          </a:solidFill>
        </p:spPr>
        <p:txBody>
          <a:bodyPr>
            <a:normAutofit/>
          </a:bodyPr>
          <a:lstStyle/>
          <a:p>
            <a:r>
              <a:rPr lang="en-US" sz="4000" dirty="0">
                <a:cs typeface="Century"/>
              </a:rPr>
              <a:t>Importance Of Adolescent Health</a:t>
            </a:r>
            <a:endParaRPr lang="en-US" sz="4000" b="1" dirty="0">
              <a:effectLst/>
              <a:cs typeface="Century"/>
            </a:endParaRPr>
          </a:p>
        </p:txBody>
      </p:sp>
    </p:spTree>
    <p:extLst>
      <p:ext uri="{BB962C8B-B14F-4D97-AF65-F5344CB8AC3E}">
        <p14:creationId xmlns:p14="http://schemas.microsoft.com/office/powerpoint/2010/main" val="827868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525963"/>
          </a:xfrm>
        </p:spPr>
        <p:txBody>
          <a:bodyPr/>
          <a:lstStyle/>
          <a:p>
            <a:r>
              <a:rPr lang="en-US" dirty="0" smtClean="0">
                <a:cs typeface="Century"/>
              </a:rPr>
              <a:t>The power of youth is the common wealth for the entire world. The faces of young people are the faces of our past, our present and our future. No segment in the society can match with the power, idealism, enthusiasm and courage of the young people. –</a:t>
            </a:r>
            <a:r>
              <a:rPr lang="en-US" dirty="0" err="1">
                <a:cs typeface="Century"/>
              </a:rPr>
              <a:t>K</a:t>
            </a:r>
            <a:r>
              <a:rPr lang="en-US" dirty="0" err="1" smtClean="0">
                <a:cs typeface="Century"/>
              </a:rPr>
              <a:t>ailash</a:t>
            </a:r>
            <a:r>
              <a:rPr lang="en-US" dirty="0" smtClean="0">
                <a:cs typeface="Century"/>
              </a:rPr>
              <a:t> </a:t>
            </a:r>
            <a:r>
              <a:rPr lang="en-US" dirty="0" err="1" smtClean="0">
                <a:cs typeface="Century"/>
              </a:rPr>
              <a:t>Satyarthi</a:t>
            </a:r>
            <a:endParaRPr lang="en-US" dirty="0" smtClean="0">
              <a:cs typeface="Century"/>
            </a:endParaRPr>
          </a:p>
          <a:p>
            <a:endParaRPr lang="en-US" dirty="0"/>
          </a:p>
        </p:txBody>
      </p:sp>
    </p:spTree>
    <p:extLst>
      <p:ext uri="{BB962C8B-B14F-4D97-AF65-F5344CB8AC3E}">
        <p14:creationId xmlns:p14="http://schemas.microsoft.com/office/powerpoint/2010/main" val="220738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8411"/>
            <a:ext cx="8229600" cy="4525963"/>
          </a:xfrm>
        </p:spPr>
        <p:txBody>
          <a:bodyPr/>
          <a:lstStyle/>
          <a:p>
            <a:r>
              <a:rPr lang="en-US" sz="3600" b="1" u="sng" dirty="0" smtClean="0">
                <a:solidFill>
                  <a:srgbClr val="FF0000"/>
                </a:solidFill>
                <a:latin typeface="+mj-lt"/>
                <a:cs typeface="Century"/>
              </a:rPr>
              <a:t>Globally: </a:t>
            </a:r>
            <a:r>
              <a:rPr lang="en-US" dirty="0">
                <a:latin typeface="+mj-lt"/>
                <a:cs typeface="Century"/>
              </a:rPr>
              <a:t>AROUND 1 IN 6 PERSONS IN THE WORLD IS AN </a:t>
            </a:r>
            <a:r>
              <a:rPr lang="en-US" dirty="0" smtClean="0">
                <a:latin typeface="+mj-lt"/>
                <a:cs typeface="Century"/>
              </a:rPr>
              <a:t>ADOLESCENT!THAT </a:t>
            </a:r>
            <a:r>
              <a:rPr lang="en-US" dirty="0">
                <a:latin typeface="+mj-lt"/>
                <a:cs typeface="Century"/>
              </a:rPr>
              <a:t>IS 1.2 BILLION PEOPLE AGED 10 TO 19. </a:t>
            </a:r>
            <a:endParaRPr lang="en-US" dirty="0" smtClean="0">
              <a:latin typeface="+mj-lt"/>
              <a:cs typeface="Century"/>
            </a:endParaRPr>
          </a:p>
          <a:p>
            <a:r>
              <a:rPr lang="en-US" sz="3600" b="1" u="sng" dirty="0">
                <a:solidFill>
                  <a:srgbClr val="FF0000"/>
                </a:solidFill>
                <a:latin typeface="+mj-lt"/>
                <a:cs typeface="Century"/>
              </a:rPr>
              <a:t>Locally: </a:t>
            </a:r>
            <a:r>
              <a:rPr lang="en-US" dirty="0">
                <a:latin typeface="+mj-lt"/>
                <a:cs typeface="Century"/>
              </a:rPr>
              <a:t>25% of the population. </a:t>
            </a:r>
          </a:p>
          <a:p>
            <a:pPr marL="0" indent="0">
              <a:buNone/>
            </a:pPr>
            <a:endParaRPr lang="en-US" dirty="0">
              <a:latin typeface="+mj-lt"/>
              <a:cs typeface="Century"/>
            </a:endParaRPr>
          </a:p>
          <a:p>
            <a:pPr marL="0" indent="0">
              <a:buNone/>
            </a:pPr>
            <a:endParaRPr lang="en-US" dirty="0">
              <a:latin typeface="+mj-lt"/>
            </a:endParaRPr>
          </a:p>
        </p:txBody>
      </p:sp>
      <p:pic>
        <p:nvPicPr>
          <p:cNvPr id="5" name="Picture 4" descr="Screen Shot 2018-03-14 at 1.06.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7474" y="4082590"/>
            <a:ext cx="4340057" cy="2272095"/>
          </a:xfrm>
          <a:prstGeom prst="rect">
            <a:avLst/>
          </a:prstGeom>
        </p:spPr>
      </p:pic>
    </p:spTree>
    <p:extLst>
      <p:ext uri="{BB962C8B-B14F-4D97-AF65-F5344CB8AC3E}">
        <p14:creationId xmlns:p14="http://schemas.microsoft.com/office/powerpoint/2010/main" val="2346056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u="sng" dirty="0">
                <a:solidFill>
                  <a:srgbClr val="FF0000"/>
                </a:solidFill>
                <a:ea typeface="+mn-ea"/>
                <a:cs typeface="Century"/>
              </a:rPr>
              <a:t>Facts</a:t>
            </a:r>
            <a:r>
              <a:rPr lang="en-US" dirty="0" smtClean="0">
                <a:solidFill>
                  <a:srgbClr val="FF0000"/>
                </a:solidFill>
              </a:rPr>
              <a:t> </a:t>
            </a:r>
            <a:endParaRPr lang="en-US" dirty="0">
              <a:solidFill>
                <a:srgbClr val="FF0000"/>
              </a:solidFill>
            </a:endParaRPr>
          </a:p>
        </p:txBody>
      </p:sp>
      <p:sp>
        <p:nvSpPr>
          <p:cNvPr id="3" name="Content Placeholder 2"/>
          <p:cNvSpPr>
            <a:spLocks noGrp="1"/>
          </p:cNvSpPr>
          <p:nvPr>
            <p:ph idx="1"/>
          </p:nvPr>
        </p:nvSpPr>
        <p:spPr>
          <a:xfrm>
            <a:off x="381000" y="1600200"/>
            <a:ext cx="8392695" cy="4625474"/>
          </a:xfrm>
          <a:ln/>
        </p:spPr>
        <p:style>
          <a:lnRef idx="2">
            <a:schemeClr val="accent1"/>
          </a:lnRef>
          <a:fillRef idx="1">
            <a:schemeClr val="lt1"/>
          </a:fillRef>
          <a:effectRef idx="0">
            <a:schemeClr val="accent1"/>
          </a:effectRef>
          <a:fontRef idx="minor">
            <a:schemeClr val="dk1"/>
          </a:fontRef>
        </p:style>
        <p:txBody>
          <a:bodyPr>
            <a:noAutofit/>
          </a:bodyPr>
          <a:lstStyle/>
          <a:p>
            <a:r>
              <a:rPr lang="en-US" sz="2400" dirty="0">
                <a:latin typeface="+mj-lt"/>
                <a:cs typeface="Century"/>
              </a:rPr>
              <a:t>Young people account for </a:t>
            </a:r>
            <a:r>
              <a:rPr lang="en-US" sz="3200" b="1" u="sng" dirty="0">
                <a:solidFill>
                  <a:srgbClr val="C00000"/>
                </a:solidFill>
                <a:latin typeface="+mj-lt"/>
                <a:cs typeface="Century"/>
              </a:rPr>
              <a:t>15%</a:t>
            </a:r>
            <a:r>
              <a:rPr lang="en-US" sz="3200" dirty="0">
                <a:latin typeface="+mj-lt"/>
                <a:cs typeface="Century"/>
              </a:rPr>
              <a:t> </a:t>
            </a:r>
            <a:r>
              <a:rPr lang="en-US" sz="2400" dirty="0">
                <a:latin typeface="+mj-lt"/>
                <a:cs typeface="Century"/>
              </a:rPr>
              <a:t>of the disease and injury burden worldwide </a:t>
            </a:r>
            <a:endParaRPr lang="en-US" sz="2400" dirty="0" smtClean="0">
              <a:effectLst/>
              <a:latin typeface="+mj-lt"/>
              <a:cs typeface="Century"/>
            </a:endParaRPr>
          </a:p>
          <a:p>
            <a:r>
              <a:rPr lang="en-US" sz="2400" dirty="0">
                <a:latin typeface="+mj-lt"/>
                <a:cs typeface="Century"/>
              </a:rPr>
              <a:t>Roughly </a:t>
            </a:r>
            <a:r>
              <a:rPr lang="en-US" sz="3200" b="1" u="sng" dirty="0">
                <a:solidFill>
                  <a:srgbClr val="C00000"/>
                </a:solidFill>
                <a:latin typeface="+mj-lt"/>
                <a:cs typeface="Century"/>
              </a:rPr>
              <a:t>70%</a:t>
            </a:r>
            <a:r>
              <a:rPr lang="en-US" sz="2400" dirty="0">
                <a:solidFill>
                  <a:srgbClr val="C00000"/>
                </a:solidFill>
                <a:latin typeface="+mj-lt"/>
                <a:cs typeface="Century"/>
              </a:rPr>
              <a:t> </a:t>
            </a:r>
            <a:r>
              <a:rPr lang="en-US" sz="2400" dirty="0">
                <a:latin typeface="+mj-lt"/>
                <a:cs typeface="Century"/>
              </a:rPr>
              <a:t>of premature deaths among adults can be linked to behavior initiated during adolescence, such as tobacco use, poor eating habits, and risky sex. </a:t>
            </a:r>
            <a:endParaRPr lang="en-US" sz="2400" dirty="0" smtClean="0">
              <a:effectLst/>
              <a:latin typeface="+mj-lt"/>
              <a:cs typeface="Century"/>
            </a:endParaRPr>
          </a:p>
          <a:p>
            <a:r>
              <a:rPr lang="en-US" sz="2400" dirty="0">
                <a:latin typeface="+mj-lt"/>
                <a:cs typeface="Century"/>
              </a:rPr>
              <a:t>In 2012: Road traffic injuries were the leading cause of death, with some </a:t>
            </a:r>
            <a:r>
              <a:rPr lang="en-US" sz="3200" b="1" u="sng" dirty="0">
                <a:solidFill>
                  <a:srgbClr val="C00000"/>
                </a:solidFill>
                <a:latin typeface="+mj-lt"/>
                <a:cs typeface="Century"/>
              </a:rPr>
              <a:t>330</a:t>
            </a:r>
            <a:r>
              <a:rPr lang="en-US" sz="2400" dirty="0">
                <a:latin typeface="+mj-lt"/>
                <a:cs typeface="Century"/>
              </a:rPr>
              <a:t> adolescents dying every day. </a:t>
            </a:r>
            <a:endParaRPr lang="en-US" sz="2400" dirty="0" smtClean="0">
              <a:effectLst/>
              <a:latin typeface="+mj-lt"/>
              <a:cs typeface="Century"/>
            </a:endParaRPr>
          </a:p>
          <a:p>
            <a:r>
              <a:rPr lang="en-US" sz="2400" dirty="0">
                <a:latin typeface="+mj-lt"/>
                <a:cs typeface="Century"/>
              </a:rPr>
              <a:t>In 2015: An estimated </a:t>
            </a:r>
            <a:r>
              <a:rPr lang="en-US" sz="3200" b="1" u="sng" dirty="0">
                <a:solidFill>
                  <a:srgbClr val="C00000"/>
                </a:solidFill>
                <a:latin typeface="+mj-lt"/>
                <a:cs typeface="Century"/>
              </a:rPr>
              <a:t>1.3 million </a:t>
            </a:r>
            <a:r>
              <a:rPr lang="en-US" sz="2400" dirty="0">
                <a:latin typeface="+mj-lt"/>
                <a:cs typeface="Century"/>
              </a:rPr>
              <a:t>adolescents died, mostly from preventable or treatable causes. </a:t>
            </a:r>
            <a:endParaRPr lang="en-US" sz="2400" dirty="0" smtClean="0">
              <a:effectLst/>
              <a:latin typeface="+mj-lt"/>
              <a:cs typeface="Century"/>
            </a:endParaRPr>
          </a:p>
          <a:p>
            <a:endParaRPr lang="en-US" sz="2400" dirty="0">
              <a:latin typeface="+mj-lt"/>
            </a:endParaRPr>
          </a:p>
        </p:txBody>
      </p:sp>
    </p:spTree>
    <p:extLst>
      <p:ext uri="{BB962C8B-B14F-4D97-AF65-F5344CB8AC3E}">
        <p14:creationId xmlns:p14="http://schemas.microsoft.com/office/powerpoint/2010/main" val="4219166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bg1"/>
          </a:solidFill>
        </p:spPr>
        <p:txBody>
          <a:bodyPr>
            <a:normAutofit/>
          </a:bodyPr>
          <a:lstStyle/>
          <a:p>
            <a:r>
              <a:rPr lang="en-US" sz="4000" b="1" dirty="0">
                <a:cs typeface="Century"/>
              </a:rPr>
              <a:t>ADOLESCENT HEALTH PROBLEMS </a:t>
            </a:r>
            <a:endParaRPr lang="en-US" sz="4000" b="1" dirty="0">
              <a:effectLst/>
              <a:cs typeface="Century"/>
            </a:endParaRPr>
          </a:p>
        </p:txBody>
      </p:sp>
    </p:spTree>
    <p:extLst>
      <p:ext uri="{BB962C8B-B14F-4D97-AF65-F5344CB8AC3E}">
        <p14:creationId xmlns:p14="http://schemas.microsoft.com/office/powerpoint/2010/main" val="2570032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210" y="838200"/>
            <a:ext cx="8179790" cy="685800"/>
          </a:xfrm>
        </p:spPr>
        <p:txBody>
          <a:bodyPr>
            <a:noAutofit/>
          </a:bodyPr>
          <a:lstStyle/>
          <a:p>
            <a:r>
              <a:rPr lang="en-US" sz="2400" dirty="0" smtClean="0"/>
              <a:t>THE </a:t>
            </a:r>
            <a:r>
              <a:rPr lang="en-US" sz="2400" b="1" dirty="0" smtClean="0">
                <a:solidFill>
                  <a:srgbClr val="FFC000"/>
                </a:solidFill>
              </a:rPr>
              <a:t>IMPORTANCE OF ADOLESCENT HEALTH </a:t>
            </a:r>
            <a:r>
              <a:rPr lang="en-US" sz="2400" dirty="0" smtClean="0"/>
              <a:t>AND DEVELOPMENT TO ACHIEVING THE MILLENNIUM DEVELOPMENT GOALS.</a:t>
            </a:r>
            <a:r>
              <a:rPr lang="en-US" sz="2800" dirty="0" smtClean="0"/>
              <a:t/>
            </a:r>
            <a:br>
              <a:rPr lang="en-US" sz="2800" dirty="0" smtClean="0"/>
            </a:br>
            <a:endParaRPr lang="en-US" sz="2800" dirty="0"/>
          </a:p>
        </p:txBody>
      </p:sp>
      <p:pic>
        <p:nvPicPr>
          <p:cNvPr id="4" name="Picture 3"/>
          <p:cNvPicPr>
            <a:picLocks noChangeAspect="1"/>
          </p:cNvPicPr>
          <p:nvPr/>
        </p:nvPicPr>
        <p:blipFill>
          <a:blip r:embed="rId3"/>
          <a:stretch>
            <a:fillRect/>
          </a:stretch>
        </p:blipFill>
        <p:spPr>
          <a:xfrm>
            <a:off x="1646917" y="1653463"/>
            <a:ext cx="5492586" cy="5189297"/>
          </a:xfrm>
          <a:prstGeom prst="rect">
            <a:avLst/>
          </a:prstGeom>
        </p:spPr>
      </p:pic>
    </p:spTree>
    <p:extLst>
      <p:ext uri="{BB962C8B-B14F-4D97-AF65-F5344CB8AC3E}">
        <p14:creationId xmlns:p14="http://schemas.microsoft.com/office/powerpoint/2010/main" val="4127118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143000"/>
            <a:ext cx="8229600" cy="1143000"/>
          </a:xfrm>
        </p:spPr>
        <p:txBody>
          <a:bodyPr>
            <a:noAutofit/>
          </a:bodyPr>
          <a:lstStyle/>
          <a:p>
            <a:r>
              <a:rPr lang="en-US" sz="2800" dirty="0" smtClean="0">
                <a:cs typeface="Century"/>
              </a:rPr>
              <a:t>Better adolescent health will directly contribute to </a:t>
            </a:r>
            <a:r>
              <a:rPr lang="en-US" sz="2800" b="1" dirty="0" smtClean="0">
                <a:solidFill>
                  <a:srgbClr val="C00000"/>
                </a:solidFill>
                <a:cs typeface="Century"/>
              </a:rPr>
              <a:t>achieving five of the eight internationally agreed-upon goals: </a:t>
            </a:r>
            <a:r>
              <a:rPr lang="en-US" sz="2800" b="1" dirty="0" smtClean="0">
                <a:solidFill>
                  <a:srgbClr val="FF4FA9"/>
                </a:solidFill>
                <a:latin typeface="Century"/>
                <a:cs typeface="Century"/>
              </a:rPr>
              <a:t/>
            </a:r>
            <a:br>
              <a:rPr lang="en-US" sz="2800" b="1" dirty="0" smtClean="0">
                <a:solidFill>
                  <a:srgbClr val="FF4FA9"/>
                </a:solidFill>
                <a:latin typeface="Century"/>
                <a:cs typeface="Century"/>
              </a:rPr>
            </a:br>
            <a:endParaRPr lang="en-US" sz="2800" b="1" dirty="0">
              <a:solidFill>
                <a:srgbClr val="FF4FA9"/>
              </a:solidFill>
            </a:endParaRPr>
          </a:p>
        </p:txBody>
      </p:sp>
      <p:sp>
        <p:nvSpPr>
          <p:cNvPr id="3" name="Content Placeholder 2"/>
          <p:cNvSpPr>
            <a:spLocks noGrp="1"/>
          </p:cNvSpPr>
          <p:nvPr>
            <p:ph idx="1"/>
          </p:nvPr>
        </p:nvSpPr>
        <p:spPr>
          <a:xfrm>
            <a:off x="457200" y="2590800"/>
            <a:ext cx="8229600" cy="3793826"/>
          </a:xfrm>
          <a:ln/>
        </p:spPr>
        <p:style>
          <a:lnRef idx="2">
            <a:schemeClr val="accent1"/>
          </a:lnRef>
          <a:fillRef idx="1">
            <a:schemeClr val="lt1"/>
          </a:fillRef>
          <a:effectRef idx="0">
            <a:schemeClr val="accent1"/>
          </a:effectRef>
          <a:fontRef idx="minor">
            <a:schemeClr val="dk1"/>
          </a:fontRef>
        </p:style>
        <p:txBody>
          <a:bodyPr/>
          <a:lstStyle/>
          <a:p>
            <a:pPr marL="239713" indent="-239713">
              <a:buFont typeface="+mj-lt"/>
              <a:buAutoNum type="arabicPeriod"/>
            </a:pPr>
            <a:r>
              <a:rPr lang="en-US" dirty="0" smtClean="0">
                <a:latin typeface="+mj-lt"/>
                <a:cs typeface="Century"/>
              </a:rPr>
              <a:t>Reversing the spread of HIV/AIDS; </a:t>
            </a:r>
          </a:p>
          <a:p>
            <a:pPr marL="239713" indent="-239713">
              <a:buFont typeface="+mj-lt"/>
              <a:buAutoNum type="arabicPeriod"/>
            </a:pPr>
            <a:r>
              <a:rPr lang="en-US" dirty="0" smtClean="0">
                <a:latin typeface="+mj-lt"/>
                <a:cs typeface="Century"/>
              </a:rPr>
              <a:t>Reducing maternal deaths; </a:t>
            </a:r>
          </a:p>
          <a:p>
            <a:pPr marL="239713" indent="-239713">
              <a:buFont typeface="+mj-lt"/>
              <a:buAutoNum type="arabicPeriod"/>
            </a:pPr>
            <a:r>
              <a:rPr lang="en-US" dirty="0" smtClean="0">
                <a:latin typeface="+mj-lt"/>
                <a:cs typeface="Century"/>
              </a:rPr>
              <a:t>Reducing infant and child deaths; </a:t>
            </a:r>
          </a:p>
          <a:p>
            <a:pPr marL="239713" indent="-239713">
              <a:buFont typeface="+mj-lt"/>
              <a:buAutoNum type="arabicPeriod"/>
            </a:pPr>
            <a:r>
              <a:rPr lang="en-US" dirty="0" smtClean="0">
                <a:latin typeface="+mj-lt"/>
                <a:cs typeface="Century"/>
              </a:rPr>
              <a:t>Developing and implementing strategies for decent and productive work for youth; </a:t>
            </a:r>
          </a:p>
          <a:p>
            <a:pPr marL="239713" indent="-239713">
              <a:buFont typeface="+mj-lt"/>
              <a:buAutoNum type="arabicPeriod"/>
            </a:pPr>
            <a:r>
              <a:rPr lang="en-US" dirty="0" smtClean="0">
                <a:latin typeface="+mj-lt"/>
                <a:cs typeface="Century"/>
              </a:rPr>
              <a:t>And reducing poverty.</a:t>
            </a:r>
          </a:p>
          <a:p>
            <a:pPr marL="239713" indent="-239713"/>
            <a:endParaRPr lang="en-US" dirty="0" smtClean="0">
              <a:latin typeface="Century"/>
              <a:cs typeface="Century"/>
            </a:endParaRPr>
          </a:p>
          <a:p>
            <a:endParaRPr lang="en-US" dirty="0">
              <a:latin typeface="Century"/>
              <a:cs typeface="Century"/>
            </a:endParaRPr>
          </a:p>
        </p:txBody>
      </p:sp>
    </p:spTree>
    <p:extLst>
      <p:ext uri="{BB962C8B-B14F-4D97-AF65-F5344CB8AC3E}">
        <p14:creationId xmlns:p14="http://schemas.microsoft.com/office/powerpoint/2010/main" val="18489790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149" y="1295400"/>
            <a:ext cx="8229600" cy="747703"/>
          </a:xfrm>
          <a:solidFill>
            <a:schemeClr val="bg1"/>
          </a:solidFill>
        </p:spPr>
        <p:txBody>
          <a:bodyPr>
            <a:noAutofit/>
          </a:bodyPr>
          <a:lstStyle/>
          <a:p>
            <a:r>
              <a:rPr lang="en-US" sz="2800" b="1" dirty="0" smtClean="0">
                <a:cs typeface="Century"/>
              </a:rPr>
              <a:t>EARLY </a:t>
            </a:r>
            <a:r>
              <a:rPr lang="en-US" sz="2800" b="1" dirty="0">
                <a:cs typeface="Century"/>
              </a:rPr>
              <a:t>PREGNANCY AND CHILDBIRTH </a:t>
            </a:r>
            <a:r>
              <a:rPr lang="en-US" sz="2800" b="1" dirty="0" smtClean="0">
                <a:effectLst/>
                <a:cs typeface="Century"/>
              </a:rPr>
              <a:t/>
            </a:r>
            <a:br>
              <a:rPr lang="en-US" sz="2800" b="1" dirty="0" smtClean="0">
                <a:effectLst/>
                <a:cs typeface="Century"/>
              </a:rPr>
            </a:br>
            <a:endParaRPr lang="en-US" sz="2800" b="1" dirty="0">
              <a:cs typeface="Century"/>
            </a:endParaRPr>
          </a:p>
        </p:txBody>
      </p:sp>
      <p:sp>
        <p:nvSpPr>
          <p:cNvPr id="3" name="Content Placeholder 2"/>
          <p:cNvSpPr>
            <a:spLocks noGrp="1"/>
          </p:cNvSpPr>
          <p:nvPr>
            <p:ph idx="1"/>
          </p:nvPr>
        </p:nvSpPr>
        <p:spPr>
          <a:xfrm>
            <a:off x="378291" y="2460715"/>
            <a:ext cx="8103316" cy="1577885"/>
          </a:xfrm>
          <a:ln/>
        </p:spPr>
        <p:style>
          <a:lnRef idx="2">
            <a:schemeClr val="accent1"/>
          </a:lnRef>
          <a:fillRef idx="1">
            <a:schemeClr val="lt1"/>
          </a:fillRef>
          <a:effectRef idx="0">
            <a:schemeClr val="accent1"/>
          </a:effectRef>
          <a:fontRef idx="minor">
            <a:schemeClr val="dk1"/>
          </a:fontRef>
        </p:style>
        <p:txBody>
          <a:bodyPr/>
          <a:lstStyle/>
          <a:p>
            <a:endParaRPr lang="en-US" dirty="0" smtClean="0">
              <a:cs typeface="Century"/>
            </a:endParaRPr>
          </a:p>
          <a:p>
            <a:r>
              <a:rPr lang="en-US" dirty="0" smtClean="0">
                <a:cs typeface="Century"/>
              </a:rPr>
              <a:t>Complications </a:t>
            </a:r>
            <a:r>
              <a:rPr lang="en-US" dirty="0">
                <a:cs typeface="Century"/>
              </a:rPr>
              <a:t>linked to pregnancy and childbirth are the second cause of death for 15-19- year-old girls globally. </a:t>
            </a:r>
            <a:endParaRPr lang="en-US" dirty="0" smtClean="0">
              <a:cs typeface="Century"/>
            </a:endParaRPr>
          </a:p>
          <a:p>
            <a:endParaRPr lang="en-US" dirty="0"/>
          </a:p>
        </p:txBody>
      </p:sp>
      <p:pic>
        <p:nvPicPr>
          <p:cNvPr id="5" name="Picture 4"/>
          <p:cNvPicPr>
            <a:picLocks noChangeAspect="1"/>
          </p:cNvPicPr>
          <p:nvPr/>
        </p:nvPicPr>
        <p:blipFill>
          <a:blip r:embed="rId2">
            <a:duotone>
              <a:prstClr val="black"/>
              <a:srgbClr val="C952A3">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3466278" y="4572000"/>
            <a:ext cx="1927342" cy="1927342"/>
          </a:xfrm>
          <a:prstGeom prst="rect">
            <a:avLst/>
          </a:prstGeom>
        </p:spPr>
      </p:pic>
    </p:spTree>
    <p:extLst>
      <p:ext uri="{BB962C8B-B14F-4D97-AF65-F5344CB8AC3E}">
        <p14:creationId xmlns:p14="http://schemas.microsoft.com/office/powerpoint/2010/main" val="2555050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96092"/>
            <a:ext cx="8229600" cy="2243249"/>
          </a:xfrm>
          <a:ln/>
        </p:spPr>
        <p:style>
          <a:lnRef idx="2">
            <a:schemeClr val="accent1"/>
          </a:lnRef>
          <a:fillRef idx="1">
            <a:schemeClr val="lt1"/>
          </a:fillRef>
          <a:effectRef idx="0">
            <a:schemeClr val="accent1"/>
          </a:effectRef>
          <a:fontRef idx="minor">
            <a:schemeClr val="dk1"/>
          </a:fontRef>
        </p:style>
        <p:txBody>
          <a:bodyPr/>
          <a:lstStyle/>
          <a:p>
            <a:r>
              <a:rPr lang="en-US" dirty="0">
                <a:latin typeface="+mj-lt"/>
                <a:cs typeface="Century"/>
              </a:rPr>
              <a:t>Some 11% of all births worldwide are to girls aged 15 to 19 years, and the vast majority are in low- and middle-income countries. </a:t>
            </a:r>
            <a:endParaRPr lang="en-US" dirty="0" smtClean="0">
              <a:latin typeface="+mj-lt"/>
              <a:cs typeface="Century"/>
            </a:endParaRPr>
          </a:p>
          <a:p>
            <a:endParaRPr lang="en-US" dirty="0">
              <a:latin typeface="+mj-lt"/>
            </a:endParaRPr>
          </a:p>
        </p:txBody>
      </p:sp>
      <p:sp>
        <p:nvSpPr>
          <p:cNvPr id="4" name="Shape 1086"/>
          <p:cNvSpPr/>
          <p:nvPr/>
        </p:nvSpPr>
        <p:spPr>
          <a:xfrm>
            <a:off x="2857552" y="4783692"/>
            <a:ext cx="2997907" cy="1320687"/>
          </a:xfrm>
          <a:custGeom>
            <a:avLst/>
            <a:gdLst/>
            <a:ahLst/>
            <a:cxnLst/>
            <a:rect l="0" t="0" r="0" b="0"/>
            <a:pathLst>
              <a:path w="120000" h="120000" extrusionOk="0">
                <a:moveTo>
                  <a:pt x="60923" y="63498"/>
                </a:moveTo>
                <a:lnTo>
                  <a:pt x="60923" y="75528"/>
                </a:lnTo>
                <a:cubicBezTo>
                  <a:pt x="61355" y="75338"/>
                  <a:pt x="61768" y="74995"/>
                  <a:pt x="62140" y="74513"/>
                </a:cubicBezTo>
                <a:cubicBezTo>
                  <a:pt x="63232" y="73100"/>
                  <a:pt x="63798" y="70724"/>
                  <a:pt x="63609" y="68339"/>
                </a:cubicBezTo>
                <a:cubicBezTo>
                  <a:pt x="63382" y="65228"/>
                  <a:pt x="62308" y="64178"/>
                  <a:pt x="60923" y="63498"/>
                </a:cubicBezTo>
                <a:close/>
                <a:moveTo>
                  <a:pt x="95035" y="46472"/>
                </a:moveTo>
                <a:cubicBezTo>
                  <a:pt x="90849" y="46472"/>
                  <a:pt x="87457" y="52528"/>
                  <a:pt x="87457" y="60000"/>
                </a:cubicBezTo>
                <a:cubicBezTo>
                  <a:pt x="87457" y="67471"/>
                  <a:pt x="90849" y="73527"/>
                  <a:pt x="95035" y="73527"/>
                </a:cubicBezTo>
                <a:cubicBezTo>
                  <a:pt x="99220" y="73527"/>
                  <a:pt x="102613" y="67471"/>
                  <a:pt x="102613" y="60000"/>
                </a:cubicBezTo>
                <a:cubicBezTo>
                  <a:pt x="102613" y="52528"/>
                  <a:pt x="99220" y="46472"/>
                  <a:pt x="95035" y="46472"/>
                </a:cubicBezTo>
                <a:close/>
                <a:moveTo>
                  <a:pt x="24964" y="46472"/>
                </a:moveTo>
                <a:cubicBezTo>
                  <a:pt x="20779" y="46472"/>
                  <a:pt x="17386" y="52528"/>
                  <a:pt x="17386" y="60000"/>
                </a:cubicBezTo>
                <a:cubicBezTo>
                  <a:pt x="17386" y="67471"/>
                  <a:pt x="20779" y="73527"/>
                  <a:pt x="24964" y="73527"/>
                </a:cubicBezTo>
                <a:cubicBezTo>
                  <a:pt x="29150" y="73527"/>
                  <a:pt x="32542" y="67471"/>
                  <a:pt x="32542" y="60000"/>
                </a:cubicBezTo>
                <a:cubicBezTo>
                  <a:pt x="32542" y="52528"/>
                  <a:pt x="29150" y="46472"/>
                  <a:pt x="24964" y="46472"/>
                </a:cubicBezTo>
                <a:close/>
                <a:moveTo>
                  <a:pt x="59136" y="44441"/>
                </a:moveTo>
                <a:cubicBezTo>
                  <a:pt x="58684" y="44630"/>
                  <a:pt x="58251" y="44983"/>
                  <a:pt x="57862" y="45486"/>
                </a:cubicBezTo>
                <a:cubicBezTo>
                  <a:pt x="56770" y="46900"/>
                  <a:pt x="56205" y="49275"/>
                  <a:pt x="56393" y="51660"/>
                </a:cubicBezTo>
                <a:cubicBezTo>
                  <a:pt x="56755" y="54841"/>
                  <a:pt x="57818" y="56250"/>
                  <a:pt x="59136" y="57163"/>
                </a:cubicBezTo>
                <a:close/>
                <a:moveTo>
                  <a:pt x="59136" y="36881"/>
                </a:moveTo>
                <a:lnTo>
                  <a:pt x="60923" y="36881"/>
                </a:lnTo>
                <a:lnTo>
                  <a:pt x="60923" y="39094"/>
                </a:lnTo>
                <a:cubicBezTo>
                  <a:pt x="61603" y="39259"/>
                  <a:pt x="62273" y="39620"/>
                  <a:pt x="62907" y="40176"/>
                </a:cubicBezTo>
                <a:cubicBezTo>
                  <a:pt x="65101" y="42097"/>
                  <a:pt x="66520" y="46024"/>
                  <a:pt x="66597" y="50383"/>
                </a:cubicBezTo>
                <a:lnTo>
                  <a:pt x="63643" y="50548"/>
                </a:lnTo>
                <a:cubicBezTo>
                  <a:pt x="63601" y="48141"/>
                  <a:pt x="62817" y="45973"/>
                  <a:pt x="61606" y="44912"/>
                </a:cubicBezTo>
                <a:cubicBezTo>
                  <a:pt x="61386" y="44719"/>
                  <a:pt x="61158" y="44568"/>
                  <a:pt x="60923" y="44474"/>
                </a:cubicBezTo>
                <a:lnTo>
                  <a:pt x="60923" y="58195"/>
                </a:lnTo>
                <a:cubicBezTo>
                  <a:pt x="63258" y="59396"/>
                  <a:pt x="65751" y="60768"/>
                  <a:pt x="66536" y="67688"/>
                </a:cubicBezTo>
                <a:cubicBezTo>
                  <a:pt x="66863" y="71977"/>
                  <a:pt x="65840" y="76240"/>
                  <a:pt x="63875" y="78784"/>
                </a:cubicBezTo>
                <a:cubicBezTo>
                  <a:pt x="62987" y="79933"/>
                  <a:pt x="61971" y="80647"/>
                  <a:pt x="60923" y="80907"/>
                </a:cubicBezTo>
                <a:lnTo>
                  <a:pt x="60923" y="83118"/>
                </a:lnTo>
                <a:lnTo>
                  <a:pt x="59136" y="83118"/>
                </a:lnTo>
                <a:lnTo>
                  <a:pt x="59136" y="80921"/>
                </a:lnTo>
                <a:cubicBezTo>
                  <a:pt x="58437" y="80761"/>
                  <a:pt x="57748" y="80395"/>
                  <a:pt x="57095" y="79823"/>
                </a:cubicBezTo>
                <a:cubicBezTo>
                  <a:pt x="54901" y="77902"/>
                  <a:pt x="53482" y="73975"/>
                  <a:pt x="53405" y="69616"/>
                </a:cubicBezTo>
                <a:lnTo>
                  <a:pt x="56359" y="69451"/>
                </a:lnTo>
                <a:cubicBezTo>
                  <a:pt x="56401" y="71858"/>
                  <a:pt x="57185" y="74027"/>
                  <a:pt x="58396" y="75087"/>
                </a:cubicBezTo>
                <a:cubicBezTo>
                  <a:pt x="58635" y="75296"/>
                  <a:pt x="58882" y="75455"/>
                  <a:pt x="59136" y="75551"/>
                </a:cubicBezTo>
                <a:lnTo>
                  <a:pt x="59136" y="62708"/>
                </a:lnTo>
                <a:cubicBezTo>
                  <a:pt x="56889" y="61720"/>
                  <a:pt x="54449" y="60030"/>
                  <a:pt x="53467" y="52396"/>
                </a:cubicBezTo>
                <a:cubicBezTo>
                  <a:pt x="53126" y="48077"/>
                  <a:pt x="54150" y="43775"/>
                  <a:pt x="56128" y="41215"/>
                </a:cubicBezTo>
                <a:cubicBezTo>
                  <a:pt x="57032" y="40045"/>
                  <a:pt x="58068" y="39326"/>
                  <a:pt x="59136" y="39079"/>
                </a:cubicBezTo>
                <a:close/>
                <a:moveTo>
                  <a:pt x="60000" y="29003"/>
                </a:moveTo>
                <a:cubicBezTo>
                  <a:pt x="50410" y="29003"/>
                  <a:pt x="42636" y="42881"/>
                  <a:pt x="42636" y="60000"/>
                </a:cubicBezTo>
                <a:cubicBezTo>
                  <a:pt x="42636" y="77118"/>
                  <a:pt x="50410" y="90996"/>
                  <a:pt x="60000" y="90996"/>
                </a:cubicBezTo>
                <a:cubicBezTo>
                  <a:pt x="69589" y="90996"/>
                  <a:pt x="77363" y="77118"/>
                  <a:pt x="77363" y="60000"/>
                </a:cubicBezTo>
                <a:cubicBezTo>
                  <a:pt x="77363" y="42881"/>
                  <a:pt x="69589" y="29003"/>
                  <a:pt x="60000" y="29003"/>
                </a:cubicBezTo>
                <a:close/>
                <a:moveTo>
                  <a:pt x="7485" y="12459"/>
                </a:moveTo>
                <a:lnTo>
                  <a:pt x="112514" y="12459"/>
                </a:lnTo>
                <a:lnTo>
                  <a:pt x="112514" y="107540"/>
                </a:lnTo>
                <a:lnTo>
                  <a:pt x="7485" y="107540"/>
                </a:lnTo>
                <a:close/>
                <a:moveTo>
                  <a:pt x="4744" y="6958"/>
                </a:moveTo>
                <a:lnTo>
                  <a:pt x="4744" y="113041"/>
                </a:lnTo>
                <a:lnTo>
                  <a:pt x="115255" y="113041"/>
                </a:lnTo>
                <a:lnTo>
                  <a:pt x="115255" y="6958"/>
                </a:lnTo>
                <a:close/>
                <a:moveTo>
                  <a:pt x="0" y="0"/>
                </a:moveTo>
                <a:lnTo>
                  <a:pt x="120000" y="0"/>
                </a:lnTo>
                <a:lnTo>
                  <a:pt x="120000" y="120000"/>
                </a:lnTo>
                <a:lnTo>
                  <a:pt x="0" y="120000"/>
                </a:lnTo>
                <a:close/>
              </a:path>
            </a:pathLst>
          </a:custGeom>
          <a:solidFill>
            <a:srgbClr val="FF4FA9"/>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Tree>
    <p:extLst>
      <p:ext uri="{BB962C8B-B14F-4D97-AF65-F5344CB8AC3E}">
        <p14:creationId xmlns:p14="http://schemas.microsoft.com/office/powerpoint/2010/main" val="1914472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sz="3200" b="1" cap="all" dirty="0"/>
              <a:t>Objectives</a:t>
            </a:r>
            <a:r>
              <a:rPr lang="en" sz="3200" b="1" dirty="0" smtClean="0">
                <a:solidFill>
                  <a:srgbClr val="C00000"/>
                </a:solidFill>
                <a:latin typeface="Arial" panose="020B0604020202020204" pitchFamily="34" charset="0"/>
                <a:cs typeface="Arial" panose="020B0604020202020204" pitchFamily="34" charset="0"/>
              </a:rPr>
              <a:t>:</a:t>
            </a:r>
            <a:endParaRPr lang="en-US" sz="3200"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marL="457200" lvl="0" indent="-317500">
              <a:spcBef>
                <a:spcPts val="0"/>
              </a:spcBef>
              <a:buClr>
                <a:srgbClr val="000000"/>
              </a:buClr>
              <a:buSzPct val="100000"/>
              <a:buChar char="❖"/>
            </a:pPr>
            <a:r>
              <a:rPr lang="en" dirty="0" smtClean="0">
                <a:solidFill>
                  <a:srgbClr val="000000"/>
                </a:solidFill>
                <a:ea typeface="Times New Roman"/>
                <a:cs typeface="Arial" panose="020B0604020202020204" pitchFamily="34" charset="0"/>
                <a:sym typeface="Times New Roman"/>
              </a:rPr>
              <a:t>Define adolescent age: World health organization definition.</a:t>
            </a:r>
          </a:p>
          <a:p>
            <a:pPr marL="457200" lvl="0" indent="-317500">
              <a:spcBef>
                <a:spcPts val="0"/>
              </a:spcBef>
              <a:buClr>
                <a:srgbClr val="000000"/>
              </a:buClr>
              <a:buSzPct val="100000"/>
              <a:buFont typeface="Arial"/>
              <a:buChar char="❖"/>
            </a:pPr>
            <a:r>
              <a:rPr lang="en" dirty="0" smtClean="0">
                <a:solidFill>
                  <a:srgbClr val="000000"/>
                </a:solidFill>
                <a:ea typeface="Times New Roman"/>
                <a:cs typeface="Arial" panose="020B0604020202020204" pitchFamily="34" charset="0"/>
                <a:sym typeface="Times New Roman"/>
              </a:rPr>
              <a:t>Understand adolescent’s physiological and behavioral characteristics.</a:t>
            </a:r>
          </a:p>
          <a:p>
            <a:pPr marL="457200" lvl="0" indent="-317500">
              <a:spcBef>
                <a:spcPts val="0"/>
              </a:spcBef>
              <a:buClr>
                <a:srgbClr val="000000"/>
              </a:buClr>
              <a:buSzPct val="100000"/>
              <a:buFont typeface="Arial"/>
              <a:buChar char="❖"/>
            </a:pPr>
            <a:r>
              <a:rPr lang="en" dirty="0" smtClean="0">
                <a:solidFill>
                  <a:srgbClr val="000000"/>
                </a:solidFill>
                <a:ea typeface="Times New Roman"/>
                <a:cs typeface="Arial" panose="020B0604020202020204" pitchFamily="34" charset="0"/>
                <a:sym typeface="Times New Roman"/>
              </a:rPr>
              <a:t>Recognize the importance of adolescent health.</a:t>
            </a:r>
          </a:p>
          <a:p>
            <a:pPr marL="457200" lvl="0" indent="-317500">
              <a:spcBef>
                <a:spcPts val="0"/>
              </a:spcBef>
              <a:buClr>
                <a:srgbClr val="000000"/>
              </a:buClr>
              <a:buSzPct val="100000"/>
              <a:buFont typeface="Arial"/>
              <a:buChar char="❖"/>
            </a:pPr>
            <a:r>
              <a:rPr lang="en" dirty="0" smtClean="0">
                <a:solidFill>
                  <a:srgbClr val="000000"/>
                </a:solidFill>
                <a:ea typeface="Times New Roman"/>
                <a:cs typeface="Arial" panose="020B0604020202020204" pitchFamily="34" charset="0"/>
                <a:sym typeface="Times New Roman"/>
              </a:rPr>
              <a:t>Determine adolescent health problems: physical, psychological and social problems.</a:t>
            </a:r>
          </a:p>
          <a:p>
            <a:pPr marL="457200" lvl="0" indent="-317500">
              <a:spcBef>
                <a:spcPts val="0"/>
              </a:spcBef>
              <a:buClr>
                <a:srgbClr val="000000"/>
              </a:buClr>
              <a:buSzPct val="100000"/>
              <a:buFont typeface="Times New Roman"/>
              <a:buChar char="❖"/>
            </a:pPr>
            <a:r>
              <a:rPr lang="en" dirty="0" smtClean="0">
                <a:solidFill>
                  <a:srgbClr val="000000"/>
                </a:solidFill>
                <a:ea typeface="Times New Roman"/>
                <a:cs typeface="Arial" panose="020B0604020202020204" pitchFamily="34" charset="0"/>
                <a:sym typeface="Times New Roman"/>
              </a:rPr>
              <a:t>Recognize common adolescent health problems in Saudi Arabia: Retrieved from available evidence-based studies.</a:t>
            </a:r>
          </a:p>
          <a:p>
            <a:pPr marL="457200" lvl="0" indent="-317500">
              <a:spcBef>
                <a:spcPts val="0"/>
              </a:spcBef>
              <a:buClr>
                <a:srgbClr val="000000"/>
              </a:buClr>
              <a:buSzPct val="100000"/>
              <a:buFont typeface="Times New Roman"/>
              <a:buChar char="❖"/>
            </a:pPr>
            <a:r>
              <a:rPr lang="en" dirty="0" smtClean="0">
                <a:solidFill>
                  <a:srgbClr val="000000"/>
                </a:solidFill>
                <a:ea typeface="Times New Roman"/>
                <a:cs typeface="Arial" panose="020B0604020202020204" pitchFamily="34" charset="0"/>
                <a:sym typeface="Times New Roman"/>
              </a:rPr>
              <a:t>Understand the comprehensive approach to common adolescent health problems in primary health care.</a:t>
            </a:r>
          </a:p>
          <a:p>
            <a:pPr marL="457200" lvl="0" indent="-317500">
              <a:spcBef>
                <a:spcPts val="0"/>
              </a:spcBef>
              <a:buClr>
                <a:srgbClr val="000000"/>
              </a:buClr>
              <a:buSzPct val="100000"/>
              <a:buFont typeface="Times New Roman"/>
              <a:buChar char="❖"/>
            </a:pPr>
            <a:r>
              <a:rPr lang="en" dirty="0" smtClean="0">
                <a:solidFill>
                  <a:srgbClr val="000000"/>
                </a:solidFill>
                <a:ea typeface="Times New Roman"/>
                <a:cs typeface="Arial" panose="020B0604020202020204" pitchFamily="34" charset="0"/>
                <a:sym typeface="Times New Roman"/>
              </a:rPr>
              <a:t>Understand the role of family, school and community in adolescent health care.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3667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93975"/>
            <a:ext cx="7987856" cy="1616421"/>
          </a:xfrm>
          <a:ln/>
        </p:spPr>
        <p:style>
          <a:lnRef idx="2">
            <a:schemeClr val="accent1"/>
          </a:lnRef>
          <a:fillRef idx="1">
            <a:schemeClr val="lt1"/>
          </a:fillRef>
          <a:effectRef idx="0">
            <a:schemeClr val="accent1"/>
          </a:effectRef>
          <a:fontRef idx="minor">
            <a:schemeClr val="dk1"/>
          </a:fontRef>
        </p:style>
        <p:txBody>
          <a:bodyPr/>
          <a:lstStyle/>
          <a:p>
            <a:r>
              <a:rPr lang="en-US" dirty="0" smtClean="0">
                <a:latin typeface="+mj-lt"/>
                <a:cs typeface="Century"/>
              </a:rPr>
              <a:t>Girls who do become pregnant need access to quality </a:t>
            </a:r>
            <a:r>
              <a:rPr lang="en-US" b="1" dirty="0" smtClean="0">
                <a:solidFill>
                  <a:srgbClr val="FF0000"/>
                </a:solidFill>
                <a:latin typeface="+mj-lt"/>
                <a:cs typeface="Century"/>
              </a:rPr>
              <a:t>antenatal care. </a:t>
            </a:r>
          </a:p>
          <a:p>
            <a:endParaRPr lang="en-US" dirty="0">
              <a:latin typeface="+mj-lt"/>
            </a:endParaRPr>
          </a:p>
        </p:txBody>
      </p:sp>
      <p:sp>
        <p:nvSpPr>
          <p:cNvPr id="4" name="TextBox 3"/>
          <p:cNvSpPr txBox="1"/>
          <p:nvPr/>
        </p:nvSpPr>
        <p:spPr>
          <a:xfrm>
            <a:off x="-709253" y="4569251"/>
            <a:ext cx="184666"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endParaRPr lang="en-US" dirty="0"/>
          </a:p>
        </p:txBody>
      </p:sp>
      <p:sp>
        <p:nvSpPr>
          <p:cNvPr id="5" name="Shape 1076"/>
          <p:cNvSpPr/>
          <p:nvPr/>
        </p:nvSpPr>
        <p:spPr>
          <a:xfrm>
            <a:off x="3663511" y="2362200"/>
            <a:ext cx="1670490" cy="1066800"/>
          </a:xfrm>
          <a:custGeom>
            <a:avLst/>
            <a:gdLst/>
            <a:ahLst/>
            <a:cxnLst/>
            <a:rect l="0" t="0" r="0" b="0"/>
            <a:pathLst>
              <a:path w="120000" h="120000" extrusionOk="0">
                <a:moveTo>
                  <a:pt x="69720" y="29498"/>
                </a:moveTo>
                <a:cubicBezTo>
                  <a:pt x="69086" y="29485"/>
                  <a:pt x="68439" y="29599"/>
                  <a:pt x="67813" y="29854"/>
                </a:cubicBezTo>
                <a:cubicBezTo>
                  <a:pt x="65902" y="30632"/>
                  <a:pt x="64739" y="32504"/>
                  <a:pt x="64758" y="34482"/>
                </a:cubicBezTo>
                <a:lnTo>
                  <a:pt x="57870" y="60702"/>
                </a:lnTo>
                <a:lnTo>
                  <a:pt x="52894" y="41764"/>
                </a:lnTo>
                <a:cubicBezTo>
                  <a:pt x="52371" y="39771"/>
                  <a:pt x="50734" y="38386"/>
                  <a:pt x="48849" y="38118"/>
                </a:cubicBezTo>
                <a:cubicBezTo>
                  <a:pt x="48537" y="38074"/>
                  <a:pt x="48219" y="38060"/>
                  <a:pt x="47903" y="38179"/>
                </a:cubicBezTo>
                <a:lnTo>
                  <a:pt x="47820" y="38164"/>
                </a:lnTo>
                <a:cubicBezTo>
                  <a:pt x="47759" y="38165"/>
                  <a:pt x="47699" y="38168"/>
                  <a:pt x="47640" y="38195"/>
                </a:cubicBezTo>
                <a:lnTo>
                  <a:pt x="46913" y="38242"/>
                </a:lnTo>
                <a:cubicBezTo>
                  <a:pt x="46823" y="38267"/>
                  <a:pt x="46735" y="38293"/>
                  <a:pt x="46662" y="38369"/>
                </a:cubicBezTo>
                <a:cubicBezTo>
                  <a:pt x="45221" y="38745"/>
                  <a:pt x="43986" y="39808"/>
                  <a:pt x="43402" y="41329"/>
                </a:cubicBezTo>
                <a:lnTo>
                  <a:pt x="33180" y="67969"/>
                </a:lnTo>
                <a:lnTo>
                  <a:pt x="22535" y="67969"/>
                </a:lnTo>
                <a:cubicBezTo>
                  <a:pt x="19838" y="67969"/>
                  <a:pt x="17651" y="70199"/>
                  <a:pt x="17651" y="72950"/>
                </a:cubicBezTo>
                <a:cubicBezTo>
                  <a:pt x="17651" y="75701"/>
                  <a:pt x="19838" y="77931"/>
                  <a:pt x="22535" y="77931"/>
                </a:cubicBezTo>
                <a:lnTo>
                  <a:pt x="35543" y="77931"/>
                </a:lnTo>
                <a:cubicBezTo>
                  <a:pt x="37087" y="78334"/>
                  <a:pt x="38678" y="77835"/>
                  <a:pt x="39777" y="76727"/>
                </a:cubicBezTo>
                <a:cubicBezTo>
                  <a:pt x="40660" y="76064"/>
                  <a:pt x="41262" y="75067"/>
                  <a:pt x="41389" y="73910"/>
                </a:cubicBezTo>
                <a:lnTo>
                  <a:pt x="47229" y="58690"/>
                </a:lnTo>
                <a:lnTo>
                  <a:pt x="53060" y="80886"/>
                </a:lnTo>
                <a:cubicBezTo>
                  <a:pt x="53532" y="82681"/>
                  <a:pt x="54907" y="83983"/>
                  <a:pt x="56572" y="84344"/>
                </a:cubicBezTo>
                <a:lnTo>
                  <a:pt x="56698" y="84408"/>
                </a:lnTo>
                <a:cubicBezTo>
                  <a:pt x="56719" y="84413"/>
                  <a:pt x="56741" y="84419"/>
                  <a:pt x="56766" y="84412"/>
                </a:cubicBezTo>
                <a:cubicBezTo>
                  <a:pt x="57117" y="84547"/>
                  <a:pt x="57492" y="84585"/>
                  <a:pt x="57870" y="84482"/>
                </a:cubicBezTo>
                <a:cubicBezTo>
                  <a:pt x="58248" y="84585"/>
                  <a:pt x="58622" y="84547"/>
                  <a:pt x="58973" y="84412"/>
                </a:cubicBezTo>
                <a:lnTo>
                  <a:pt x="59042" y="84408"/>
                </a:lnTo>
                <a:cubicBezTo>
                  <a:pt x="59086" y="84395"/>
                  <a:pt x="59131" y="84383"/>
                  <a:pt x="59167" y="84344"/>
                </a:cubicBezTo>
                <a:cubicBezTo>
                  <a:pt x="60832" y="83983"/>
                  <a:pt x="62207" y="82681"/>
                  <a:pt x="62679" y="80886"/>
                </a:cubicBezTo>
                <a:lnTo>
                  <a:pt x="70653" y="50535"/>
                </a:lnTo>
                <a:lnTo>
                  <a:pt x="80219" y="74963"/>
                </a:lnTo>
                <a:cubicBezTo>
                  <a:pt x="81087" y="77180"/>
                  <a:pt x="83343" y="78410"/>
                  <a:pt x="85546" y="77931"/>
                </a:cubicBezTo>
                <a:lnTo>
                  <a:pt x="98217" y="77931"/>
                </a:lnTo>
                <a:cubicBezTo>
                  <a:pt x="100914" y="77931"/>
                  <a:pt x="103100" y="75701"/>
                  <a:pt x="103100" y="72950"/>
                </a:cubicBezTo>
                <a:cubicBezTo>
                  <a:pt x="103100" y="70199"/>
                  <a:pt x="100914" y="67969"/>
                  <a:pt x="98217" y="67969"/>
                </a:cubicBezTo>
                <a:lnTo>
                  <a:pt x="87997" y="67969"/>
                </a:lnTo>
                <a:lnTo>
                  <a:pt x="74159" y="32632"/>
                </a:lnTo>
                <a:cubicBezTo>
                  <a:pt x="73409" y="30716"/>
                  <a:pt x="71623" y="29537"/>
                  <a:pt x="69720" y="29498"/>
                </a:cubicBezTo>
                <a:close/>
                <a:moveTo>
                  <a:pt x="28439" y="3"/>
                </a:moveTo>
                <a:cubicBezTo>
                  <a:pt x="40345" y="215"/>
                  <a:pt x="53019" y="8936"/>
                  <a:pt x="60000" y="28871"/>
                </a:cubicBezTo>
                <a:cubicBezTo>
                  <a:pt x="84819" y="-42006"/>
                  <a:pt x="181613" y="28871"/>
                  <a:pt x="60000" y="120000"/>
                </a:cubicBezTo>
                <a:cubicBezTo>
                  <a:pt x="-27409" y="54501"/>
                  <a:pt x="-1989" y="-536"/>
                  <a:pt x="28439" y="3"/>
                </a:cubicBezTo>
                <a:close/>
              </a:path>
            </a:pathLst>
          </a:custGeom>
          <a:solidFill>
            <a:srgbClr val="FF4FA9"/>
          </a:solidFill>
          <a:ln>
            <a:solidFill>
              <a:srgbClr val="FF4FA9"/>
            </a:solid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6" name="Rectangle 5"/>
          <p:cNvSpPr/>
          <p:nvPr/>
        </p:nvSpPr>
        <p:spPr>
          <a:xfrm>
            <a:off x="247413" y="3589689"/>
            <a:ext cx="8896587" cy="2554545"/>
          </a:xfrm>
          <a:prstGeom prst="rect">
            <a:avLst/>
          </a:prstGeom>
        </p:spPr>
        <p:txBody>
          <a:bodyPr wrap="square">
            <a:spAutoFit/>
          </a:bodyPr>
          <a:lstStyle/>
          <a:p>
            <a:pPr fontAlgn="base"/>
            <a:r>
              <a:rPr lang="en-US" sz="2800" b="1" dirty="0" smtClean="0">
                <a:solidFill>
                  <a:schemeClr val="tx2">
                    <a:lumMod val="75000"/>
                  </a:schemeClr>
                </a:solidFill>
                <a:latin typeface="+mj-lt"/>
                <a:cs typeface="Century"/>
              </a:rPr>
              <a:t>What are some of the ways that can reduce girls getting pregnant and giving birth at too young an age?</a:t>
            </a:r>
          </a:p>
          <a:p>
            <a:pPr fontAlgn="base"/>
            <a:endParaRPr lang="en-US" sz="2800" b="1" dirty="0" smtClean="0">
              <a:solidFill>
                <a:srgbClr val="C00000"/>
              </a:solidFill>
              <a:latin typeface="+mj-lt"/>
              <a:cs typeface="Century"/>
            </a:endParaRPr>
          </a:p>
          <a:p>
            <a:pPr marL="234950" indent="-234950" fontAlgn="base">
              <a:buFont typeface="+mj-lt"/>
              <a:buAutoNum type="arabicPeriod"/>
            </a:pPr>
            <a:r>
              <a:rPr lang="en-US" sz="2400" dirty="0" smtClean="0">
                <a:latin typeface="+mj-lt"/>
                <a:cs typeface="Century"/>
              </a:rPr>
              <a:t>Better access to contraceptive information and services can. </a:t>
            </a:r>
          </a:p>
          <a:p>
            <a:pPr marL="234950" indent="-234950" fontAlgn="base">
              <a:buFont typeface="+mj-lt"/>
              <a:buAutoNum type="arabicPeriod"/>
            </a:pPr>
            <a:r>
              <a:rPr lang="en-US" sz="2400" dirty="0" smtClean="0">
                <a:latin typeface="+mj-lt"/>
                <a:cs typeface="Century"/>
              </a:rPr>
              <a:t>Laws that specify a minimum age of marriage at 18. </a:t>
            </a:r>
            <a:endParaRPr lang="en-US" sz="2400" dirty="0">
              <a:latin typeface="+mj-lt"/>
              <a:cs typeface="Century"/>
            </a:endParaRPr>
          </a:p>
        </p:txBody>
      </p:sp>
    </p:spTree>
    <p:extLst>
      <p:ext uri="{BB962C8B-B14F-4D97-AF65-F5344CB8AC3E}">
        <p14:creationId xmlns:p14="http://schemas.microsoft.com/office/powerpoint/2010/main" val="40061429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19200"/>
            <a:ext cx="1271698" cy="1012010"/>
          </a:xfrm>
          <a:solidFill>
            <a:schemeClr val="bg1"/>
          </a:solidFill>
        </p:spPr>
        <p:txBody>
          <a:bodyPr>
            <a:normAutofit/>
          </a:bodyPr>
          <a:lstStyle/>
          <a:p>
            <a:r>
              <a:rPr lang="en-US" sz="2800" b="1" dirty="0" smtClean="0">
                <a:latin typeface="+mn-lt"/>
                <a:cs typeface="Century"/>
              </a:rPr>
              <a:t>HIV</a:t>
            </a:r>
            <a:endParaRPr lang="en-US" sz="2800" b="1" dirty="0">
              <a:latin typeface="+mn-lt"/>
              <a:cs typeface="Century"/>
            </a:endParaRPr>
          </a:p>
        </p:txBody>
      </p:sp>
      <p:sp>
        <p:nvSpPr>
          <p:cNvPr id="3" name="Content Placeholder 2"/>
          <p:cNvSpPr>
            <a:spLocks noGrp="1"/>
          </p:cNvSpPr>
          <p:nvPr>
            <p:ph idx="1"/>
          </p:nvPr>
        </p:nvSpPr>
        <p:spPr>
          <a:xfrm>
            <a:off x="2964324" y="609600"/>
            <a:ext cx="6025041" cy="2133565"/>
          </a:xfrm>
          <a:ln/>
        </p:spPr>
        <p:style>
          <a:lnRef idx="2">
            <a:schemeClr val="accent1"/>
          </a:lnRef>
          <a:fillRef idx="1">
            <a:schemeClr val="lt1"/>
          </a:fillRef>
          <a:effectRef idx="0">
            <a:schemeClr val="accent1"/>
          </a:effectRef>
          <a:fontRef idx="minor">
            <a:schemeClr val="dk1"/>
          </a:fontRef>
        </p:style>
        <p:txBody>
          <a:bodyPr>
            <a:normAutofit/>
          </a:bodyPr>
          <a:lstStyle/>
          <a:p>
            <a:r>
              <a:rPr lang="en-US" sz="2000" dirty="0"/>
              <a:t>More than 2 million adolescents are living with HIV. Although the overall number of HIV-related deaths is down 30% since the peak in 2006 estimates suggest that HIV deaths among adolescents are rising. </a:t>
            </a:r>
            <a:endParaRPr lang="en-US" sz="2000" dirty="0" smtClean="0"/>
          </a:p>
          <a:p>
            <a:endParaRPr lang="en-US" sz="2000" dirty="0"/>
          </a:p>
        </p:txBody>
      </p:sp>
      <p:sp>
        <p:nvSpPr>
          <p:cNvPr id="4" name="Rectangle 3"/>
          <p:cNvSpPr/>
          <p:nvPr/>
        </p:nvSpPr>
        <p:spPr>
          <a:xfrm>
            <a:off x="381000" y="4347200"/>
            <a:ext cx="2406631" cy="523220"/>
          </a:xfrm>
          <a:prstGeom prst="rect">
            <a:avLst/>
          </a:prstGeom>
          <a:solidFill>
            <a:schemeClr val="bg1"/>
          </a:solidFill>
          <a:ln>
            <a:noFill/>
          </a:ln>
        </p:spPr>
        <p:txBody>
          <a:bodyPr wrap="square">
            <a:spAutoFit/>
          </a:bodyPr>
          <a:lstStyle/>
          <a:p>
            <a:r>
              <a:rPr lang="en-US" sz="2800" b="1" spc="-100" dirty="0">
                <a:solidFill>
                  <a:schemeClr val="tx2"/>
                </a:solidFill>
                <a:ea typeface="+mj-ea"/>
                <a:cs typeface="Century"/>
              </a:rPr>
              <a:t>Mental</a:t>
            </a:r>
            <a:r>
              <a:rPr lang="en-US" sz="3600" b="1" baseline="30000" dirty="0" smtClean="0">
                <a:solidFill>
                  <a:schemeClr val="tx2">
                    <a:lumMod val="75000"/>
                  </a:schemeClr>
                </a:solidFill>
              </a:rPr>
              <a:t> </a:t>
            </a:r>
            <a:r>
              <a:rPr lang="en-US" sz="2800" b="1" spc="-100" dirty="0">
                <a:solidFill>
                  <a:schemeClr val="tx2"/>
                </a:solidFill>
                <a:ea typeface="+mj-ea"/>
                <a:cs typeface="Century"/>
              </a:rPr>
              <a:t>Health</a:t>
            </a:r>
          </a:p>
        </p:txBody>
      </p:sp>
      <p:sp>
        <p:nvSpPr>
          <p:cNvPr id="5" name="Rectangle 4"/>
          <p:cNvSpPr/>
          <p:nvPr/>
        </p:nvSpPr>
        <p:spPr>
          <a:xfrm>
            <a:off x="2994804" y="3690611"/>
            <a:ext cx="6025041" cy="1672253"/>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endParaRPr lang="en-US" sz="2800" baseline="30000" dirty="0" smtClean="0"/>
          </a:p>
          <a:p>
            <a:r>
              <a:rPr lang="en-US" sz="2800" baseline="30000" dirty="0" smtClean="0"/>
              <a:t>Depression </a:t>
            </a:r>
            <a:r>
              <a:rPr lang="en-US" sz="2800" baseline="30000" dirty="0"/>
              <a:t>is the top cause of illness and disability among adolescents and suicide is the third cause of death. Risk factors: Violence, poverty, humiliation and feeling devalued.</a:t>
            </a:r>
            <a:endParaRPr lang="en-US" sz="2800" dirty="0"/>
          </a:p>
        </p:txBody>
      </p:sp>
    </p:spTree>
    <p:extLst>
      <p:ext uri="{BB962C8B-B14F-4D97-AF65-F5344CB8AC3E}">
        <p14:creationId xmlns:p14="http://schemas.microsoft.com/office/powerpoint/2010/main" val="17393348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185642"/>
            <a:ext cx="1759392" cy="592022"/>
          </a:xfrm>
          <a:prstGeom prst="rect">
            <a:avLst/>
          </a:prstGeom>
          <a:solidFill>
            <a:schemeClr val="bg1"/>
          </a:solidFill>
          <a:ln>
            <a:noFill/>
          </a:ln>
        </p:spPr>
        <p:txBody>
          <a:bodyPr wrap="none">
            <a:spAutoFit/>
          </a:bodyPr>
          <a:lstStyle/>
          <a:p>
            <a:pPr lvl="0">
              <a:lnSpc>
                <a:spcPct val="110000"/>
              </a:lnSpc>
              <a:buClr>
                <a:srgbClr val="3F3F3F"/>
              </a:buClr>
              <a:buSzPct val="25000"/>
            </a:pPr>
            <a:r>
              <a:rPr lang="en-US" sz="3200" b="1" spc="-100" dirty="0">
                <a:solidFill>
                  <a:schemeClr val="tx2"/>
                </a:solidFill>
                <a:latin typeface="+mj-lt"/>
                <a:ea typeface="+mj-ea"/>
                <a:cs typeface="+mj-cs"/>
              </a:rPr>
              <a:t>Violence</a:t>
            </a:r>
            <a:endParaRPr lang="en" sz="3200" b="1" spc="-100" dirty="0">
              <a:solidFill>
                <a:schemeClr val="tx2"/>
              </a:solidFill>
              <a:latin typeface="+mj-lt"/>
              <a:ea typeface="+mj-ea"/>
              <a:cs typeface="+mj-cs"/>
              <a:sym typeface="Arial"/>
            </a:endParaRPr>
          </a:p>
        </p:txBody>
      </p:sp>
      <p:sp>
        <p:nvSpPr>
          <p:cNvPr id="5" name="Rectangle 4"/>
          <p:cNvSpPr/>
          <p:nvPr/>
        </p:nvSpPr>
        <p:spPr>
          <a:xfrm>
            <a:off x="2985460" y="527533"/>
            <a:ext cx="5944115" cy="193899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171450" indent="-171450" fontAlgn="base">
              <a:buFont typeface="Wingdings" charset="2"/>
              <a:buChar char="ü"/>
            </a:pPr>
            <a:r>
              <a:rPr lang="en-US" sz="2000" dirty="0" smtClean="0">
                <a:latin typeface="+mj-lt"/>
                <a:cs typeface="Century"/>
              </a:rPr>
              <a:t>Violence is a leading cause of death. </a:t>
            </a:r>
          </a:p>
          <a:p>
            <a:pPr marL="171450" indent="-171450" fontAlgn="base">
              <a:buFont typeface="Wingdings" charset="2"/>
              <a:buChar char="ü"/>
            </a:pPr>
            <a:r>
              <a:rPr lang="en-US" sz="2000" dirty="0" smtClean="0">
                <a:latin typeface="+mj-lt"/>
                <a:cs typeface="Century"/>
              </a:rPr>
              <a:t>An estimated 180 adolescents die every day as a result of interpersonal violence.</a:t>
            </a:r>
          </a:p>
          <a:p>
            <a:pPr marL="171450" indent="-171450" fontAlgn="base">
              <a:buFont typeface="Wingdings" charset="2"/>
              <a:buChar char="ü"/>
            </a:pPr>
            <a:r>
              <a:rPr lang="en-US" sz="2000" dirty="0" smtClean="0">
                <a:latin typeface="+mj-lt"/>
                <a:cs typeface="Century"/>
              </a:rPr>
              <a:t>Globally, some 30% of girls aged 15 to 19 experience violence by a partner. </a:t>
            </a:r>
          </a:p>
          <a:p>
            <a:pPr fontAlgn="base"/>
            <a:r>
              <a:rPr lang="en-US" sz="2000" b="1" dirty="0" smtClean="0">
                <a:solidFill>
                  <a:srgbClr val="2ABBB4"/>
                </a:solidFill>
                <a:latin typeface="+mj-lt"/>
                <a:cs typeface="Century"/>
              </a:rPr>
              <a:t>How violence can be prevented? </a:t>
            </a:r>
            <a:endParaRPr lang="en-US" sz="2000" b="1" dirty="0">
              <a:solidFill>
                <a:srgbClr val="2ABBB4"/>
              </a:solidFill>
              <a:latin typeface="+mj-lt"/>
              <a:cs typeface="Century"/>
            </a:endParaRPr>
          </a:p>
        </p:txBody>
      </p:sp>
      <p:sp>
        <p:nvSpPr>
          <p:cNvPr id="6" name="Rectangle 5"/>
          <p:cNvSpPr/>
          <p:nvPr/>
        </p:nvSpPr>
        <p:spPr>
          <a:xfrm>
            <a:off x="120477" y="3949141"/>
            <a:ext cx="2358678" cy="1175706"/>
          </a:xfrm>
          <a:prstGeom prst="rect">
            <a:avLst/>
          </a:prstGeom>
          <a:solidFill>
            <a:schemeClr val="bg1"/>
          </a:solidFill>
        </p:spPr>
        <p:txBody>
          <a:bodyPr wrap="square">
            <a:spAutoFit/>
          </a:bodyPr>
          <a:lstStyle/>
          <a:p>
            <a:pPr lvl="0" algn="ctr">
              <a:lnSpc>
                <a:spcPct val="110000"/>
              </a:lnSpc>
              <a:buClr>
                <a:srgbClr val="3F3F3F"/>
              </a:buClr>
              <a:buSzPct val="25000"/>
            </a:pPr>
            <a:r>
              <a:rPr lang="en-US" sz="3200" b="1" spc="-100" dirty="0">
                <a:solidFill>
                  <a:schemeClr val="tx2"/>
                </a:solidFill>
                <a:latin typeface="+mj-lt"/>
                <a:ea typeface="+mj-ea"/>
                <a:cs typeface="+mj-cs"/>
              </a:rPr>
              <a:t>Alcohol</a:t>
            </a:r>
            <a:r>
              <a:rPr lang="en-US" sz="3200" b="1" dirty="0" smtClean="0">
                <a:solidFill>
                  <a:schemeClr val="tx2">
                    <a:lumMod val="75000"/>
                  </a:schemeClr>
                </a:solidFill>
                <a:latin typeface="+mj-lt"/>
              </a:rPr>
              <a:t> </a:t>
            </a:r>
            <a:r>
              <a:rPr lang="en-US" sz="3200" b="1" spc="-100" dirty="0">
                <a:solidFill>
                  <a:schemeClr val="tx2"/>
                </a:solidFill>
                <a:latin typeface="+mj-lt"/>
                <a:ea typeface="+mj-ea"/>
                <a:cs typeface="+mj-cs"/>
              </a:rPr>
              <a:t>and</a:t>
            </a:r>
            <a:r>
              <a:rPr lang="en-US" sz="3200" b="1" dirty="0" smtClean="0">
                <a:solidFill>
                  <a:schemeClr val="tx2">
                    <a:lumMod val="75000"/>
                  </a:schemeClr>
                </a:solidFill>
                <a:latin typeface="+mj-lt"/>
              </a:rPr>
              <a:t> </a:t>
            </a:r>
            <a:r>
              <a:rPr lang="en-US" sz="3200" b="1" spc="-100" dirty="0">
                <a:solidFill>
                  <a:schemeClr val="tx2"/>
                </a:solidFill>
                <a:latin typeface="+mj-lt"/>
                <a:ea typeface="+mj-ea"/>
                <a:cs typeface="+mj-cs"/>
              </a:rPr>
              <a:t>drugs</a:t>
            </a:r>
            <a:endParaRPr lang="en" sz="3200" b="1" spc="-100" dirty="0">
              <a:solidFill>
                <a:schemeClr val="tx2"/>
              </a:solidFill>
              <a:latin typeface="+mj-lt"/>
              <a:ea typeface="+mj-ea"/>
              <a:cs typeface="+mj-cs"/>
              <a:sym typeface="Arial"/>
            </a:endParaRPr>
          </a:p>
        </p:txBody>
      </p:sp>
      <p:sp>
        <p:nvSpPr>
          <p:cNvPr id="7" name="Rectangle 6"/>
          <p:cNvSpPr/>
          <p:nvPr/>
        </p:nvSpPr>
        <p:spPr>
          <a:xfrm>
            <a:off x="2540115" y="3420924"/>
            <a:ext cx="6603885" cy="255454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171450" indent="-171450" fontAlgn="base">
              <a:buFont typeface="Wingdings" charset="2"/>
              <a:buChar char="ü"/>
            </a:pPr>
            <a:r>
              <a:rPr lang="en-US" sz="2000" dirty="0" smtClean="0">
                <a:latin typeface="+mj-lt"/>
                <a:cs typeface="Century"/>
              </a:rPr>
              <a:t>Harmful drinking among adolescents is a major concern in many countries. It reduces self-control and increases risky behaviors, such as unsafe sex or risky driving. </a:t>
            </a:r>
          </a:p>
          <a:p>
            <a:pPr marL="171450" indent="-171450" fontAlgn="base">
              <a:buFont typeface="Wingdings" charset="2"/>
              <a:buChar char="ü"/>
            </a:pPr>
            <a:r>
              <a:rPr lang="en-US" sz="2000" dirty="0" smtClean="0">
                <a:latin typeface="+mj-lt"/>
                <a:cs typeface="Century"/>
              </a:rPr>
              <a:t>It is a primary cause of injuries, violence and premature deaths. It also can lead to health problems in later life and affect life expectancy.</a:t>
            </a:r>
          </a:p>
          <a:p>
            <a:pPr fontAlgn="base"/>
            <a:r>
              <a:rPr lang="en-US" sz="2000" b="1" dirty="0" smtClean="0">
                <a:solidFill>
                  <a:srgbClr val="2ABBB4"/>
                </a:solidFill>
                <a:latin typeface="+mj-lt"/>
                <a:cs typeface="Century"/>
              </a:rPr>
              <a:t>Strategies for reducing harmful drinking  </a:t>
            </a:r>
            <a:endParaRPr lang="en-US" sz="2000" b="1" dirty="0">
              <a:solidFill>
                <a:srgbClr val="2ABBB4"/>
              </a:solidFill>
              <a:latin typeface="+mj-lt"/>
              <a:cs typeface="Century"/>
            </a:endParaRPr>
          </a:p>
        </p:txBody>
      </p:sp>
    </p:spTree>
    <p:extLst>
      <p:ext uri="{BB962C8B-B14F-4D97-AF65-F5344CB8AC3E}">
        <p14:creationId xmlns:p14="http://schemas.microsoft.com/office/powerpoint/2010/main" val="1745320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Injuries</a:t>
            </a:r>
            <a:r>
              <a:rPr lang="en-US" b="1" dirty="0"/>
              <a:t/>
            </a:r>
            <a:br>
              <a:rPr lang="en-US" b="1" dirty="0"/>
            </a:br>
            <a:endParaRPr lang="en-US" dirty="0"/>
          </a:p>
        </p:txBody>
      </p:sp>
      <p:sp>
        <p:nvSpPr>
          <p:cNvPr id="3" name="Content Placeholder 2"/>
          <p:cNvSpPr>
            <a:spLocks noGrp="1"/>
          </p:cNvSpPr>
          <p:nvPr>
            <p:ph idx="1"/>
          </p:nvPr>
        </p:nvSpPr>
        <p:spPr>
          <a:xfrm>
            <a:off x="457200" y="1447800"/>
            <a:ext cx="8229600" cy="4876800"/>
          </a:xfrm>
        </p:spPr>
        <p:style>
          <a:lnRef idx="2">
            <a:schemeClr val="accent1"/>
          </a:lnRef>
          <a:fillRef idx="1">
            <a:schemeClr val="lt1"/>
          </a:fillRef>
          <a:effectRef idx="0">
            <a:schemeClr val="accent1"/>
          </a:effectRef>
          <a:fontRef idx="minor">
            <a:schemeClr val="dk1"/>
          </a:fontRef>
        </p:style>
        <p:txBody>
          <a:bodyPr>
            <a:normAutofit lnSpcReduction="10000"/>
          </a:bodyPr>
          <a:lstStyle/>
          <a:p>
            <a:pPr fontAlgn="base"/>
            <a:r>
              <a:rPr lang="en-US" dirty="0"/>
              <a:t>Unintentional injuries are the leading cause of death and disability among adolescents. In 2015, over 115 000 adolescents died as a result of road traffic accidents. Young drivers need advice on driving safely, while laws that prohibit driving under the influence of alcohol and drugs need to be strictly enforced. Blood alcohol levels need to be set lower for teenage drivers. Graduated </a:t>
            </a:r>
            <a:r>
              <a:rPr lang="en-US" dirty="0" err="1"/>
              <a:t>licences</a:t>
            </a:r>
            <a:r>
              <a:rPr lang="en-US" dirty="0"/>
              <a:t> for novice drivers with zero-tolerance for drink-driving are recommended.</a:t>
            </a:r>
          </a:p>
          <a:p>
            <a:pPr fontAlgn="base"/>
            <a:r>
              <a:rPr lang="en-US" dirty="0"/>
              <a:t>Drowning is also a major cause of death among adolescents – 57 000 adolescents, two-thirds of them boys, are estimated to have drowned in 2015, and teaching children and adolescents to swim is an essential intervention to prevent these deaths.</a:t>
            </a:r>
          </a:p>
          <a:p>
            <a:endParaRPr lang="en-US" dirty="0"/>
          </a:p>
        </p:txBody>
      </p:sp>
    </p:spTree>
    <p:extLst>
      <p:ext uri="{BB962C8B-B14F-4D97-AF65-F5344CB8AC3E}">
        <p14:creationId xmlns:p14="http://schemas.microsoft.com/office/powerpoint/2010/main" val="1953866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Malnutrition and obesity</a:t>
            </a:r>
            <a:br>
              <a:rPr lang="en-US" b="1" dirty="0"/>
            </a:br>
            <a:endParaRPr lang="en-US" dirty="0"/>
          </a:p>
        </p:txBody>
      </p:sp>
      <p:sp>
        <p:nvSpPr>
          <p:cNvPr id="3" name="Content Placeholder 2"/>
          <p:cNvSpPr>
            <a:spLocks noGrp="1"/>
          </p:cNvSpPr>
          <p:nvPr>
            <p:ph idx="1"/>
          </p:nvPr>
        </p:nvSpPr>
        <p:spPr>
          <a:xfrm>
            <a:off x="457200" y="1600200"/>
            <a:ext cx="8229600" cy="3048000"/>
          </a:xfrm>
        </p:spPr>
        <p:style>
          <a:lnRef idx="2">
            <a:schemeClr val="accent1"/>
          </a:lnRef>
          <a:fillRef idx="1">
            <a:schemeClr val="lt1"/>
          </a:fillRef>
          <a:effectRef idx="0">
            <a:schemeClr val="accent1"/>
          </a:effectRef>
          <a:fontRef idx="minor">
            <a:schemeClr val="dk1"/>
          </a:fontRef>
        </p:style>
        <p:txBody>
          <a:bodyPr/>
          <a:lstStyle/>
          <a:p>
            <a:r>
              <a:rPr lang="en-US" dirty="0"/>
              <a:t>Many boys and girls in developing countries enter adolescence undernourished, making them more vulnerable to disease and early death. At the other end of the spectrum, the number of adolescents who are overweight or obese is increasing in low, middle and high-income </a:t>
            </a:r>
            <a:r>
              <a:rPr lang="en-US" dirty="0" smtClean="0"/>
              <a:t>countries.</a:t>
            </a:r>
            <a:endParaRPr lang="en-US" dirty="0"/>
          </a:p>
        </p:txBody>
      </p:sp>
    </p:spTree>
    <p:extLst>
      <p:ext uri="{BB962C8B-B14F-4D97-AF65-F5344CB8AC3E}">
        <p14:creationId xmlns:p14="http://schemas.microsoft.com/office/powerpoint/2010/main" val="3691449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Exercise and nutrition</a:t>
            </a:r>
            <a:br>
              <a:rPr lang="en-US" b="1" dirty="0"/>
            </a:br>
            <a:endParaRPr lang="en-US"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r>
              <a:rPr lang="en-US" dirty="0"/>
              <a:t>Iron deficiency </a:t>
            </a:r>
            <a:r>
              <a:rPr lang="en-US" dirty="0" err="1"/>
              <a:t>anaemia</a:t>
            </a:r>
            <a:r>
              <a:rPr lang="en-US" dirty="0"/>
              <a:t> is the leading cause of years lost to death and disability in 2015. Iron and folic acid supplements are a solution that also helps to promote health before adolescents become parents. Regular deworming in areas where intestinal helminths such as hookworm are common is recommended to prevent micronutrient (including iron) </a:t>
            </a:r>
            <a:r>
              <a:rPr lang="en-US" dirty="0" smtClean="0"/>
              <a:t>deficiencies.</a:t>
            </a:r>
          </a:p>
          <a:p>
            <a:r>
              <a:rPr lang="en-US" dirty="0" smtClean="0"/>
              <a:t>Developing </a:t>
            </a:r>
            <a:r>
              <a:rPr lang="en-US" dirty="0"/>
              <a:t>healthy eating and exercise habits in adolescence are foundations for good health in adulthood. Reducing the marketing of foods high in saturated fats, trans-fatty acids, free sugars, or salt and providing access to healthy foods and opportunities to engage in physical activity are important for all but especially children and adolescents. Yet available survey data indicate that fewer than 1 in every 4 adolescents meets the recommended guidelines for physical activity: 60 minutes of moderate to vigorous physical activity daily.</a:t>
            </a:r>
          </a:p>
        </p:txBody>
      </p:sp>
    </p:spTree>
    <p:extLst>
      <p:ext uri="{BB962C8B-B14F-4D97-AF65-F5344CB8AC3E}">
        <p14:creationId xmlns:p14="http://schemas.microsoft.com/office/powerpoint/2010/main" val="3826412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Tobacco use</a:t>
            </a:r>
            <a:br>
              <a:rPr lang="en-US" b="1" dirty="0"/>
            </a:br>
            <a:endParaRPr lang="en-US"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r>
              <a:rPr lang="en-US" dirty="0"/>
              <a:t>The vast majority of people using tobacco today began doing so when they were adolescents. Prohibiting the sale of tobacco products to minors and increasing the price of tobacco products through higher taxes, banning tobacco advertising and ensuring smoke-free environments are crucial. Globally, at least 1 in 10 adolescents aged 13 to 15 years uses tobacco, although there are areas where this figure is much higher. Cigarette smoking seems to be decreasing among younger adolescents in some high-income countries.</a:t>
            </a:r>
          </a:p>
        </p:txBody>
      </p:sp>
    </p:spTree>
    <p:extLst>
      <p:ext uri="{BB962C8B-B14F-4D97-AF65-F5344CB8AC3E}">
        <p14:creationId xmlns:p14="http://schemas.microsoft.com/office/powerpoint/2010/main" val="2120262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Most causes of mortality and morbidity in adolescents, such as road side accidents cigarette/shisha smoking and drug abuse can be prevented by simple measures including health education and counseling. If adolescents are properly cared for and groomed, physically and emotionally at homes and schools, they will enjoy good physical &amp; mental health. School environment and behavior of teachers play a critical role in character building and personality development of adolescents. Importance of school health clinics for health education &amp; counseling has important role.</a:t>
            </a:r>
          </a:p>
          <a:p>
            <a:r>
              <a:rPr lang="en-US" dirty="0"/>
              <a:t>Antismoking program should be established, including prohibition of the sale and use of cigarettes in public places, along with application of firm traffic laws forbidding adolescents aged less than 18 years from driving.</a:t>
            </a:r>
          </a:p>
          <a:p>
            <a:endParaRPr lang="en-US" dirty="0"/>
          </a:p>
        </p:txBody>
      </p:sp>
    </p:spTree>
    <p:extLst>
      <p:ext uri="{BB962C8B-B14F-4D97-AF65-F5344CB8AC3E}">
        <p14:creationId xmlns:p14="http://schemas.microsoft.com/office/powerpoint/2010/main" val="655677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7775" y="3725863"/>
            <a:ext cx="6858000" cy="2387600"/>
          </a:xfrm>
        </p:spPr>
        <p:txBody>
          <a:bodyPr>
            <a:normAutofit fontScale="90000"/>
          </a:bodyPr>
          <a:lstStyle/>
          <a:p>
            <a:r>
              <a:rPr lang="en-US" sz="3600" dirty="0" smtClean="0"/>
              <a:t>common </a:t>
            </a:r>
            <a:r>
              <a:rPr lang="en-US" sz="3600" dirty="0"/>
              <a:t>adolescent health problems in Saudi Arabia: Retrieved from available evidence-based </a:t>
            </a:r>
            <a:r>
              <a:rPr lang="en-US" sz="3600" dirty="0" smtClean="0"/>
              <a:t>studies</a:t>
            </a:r>
            <a:r>
              <a:rPr lang="en-US" dirty="0" smtClean="0"/>
              <a:t/>
            </a:r>
            <a:br>
              <a:rPr lang="en-US" dirty="0" smtClean="0"/>
            </a:br>
            <a:r>
              <a:rPr lang="en-US" dirty="0"/>
              <a:t> </a:t>
            </a:r>
            <a:r>
              <a:rPr lang="en-US" dirty="0" smtClean="0"/>
              <a:t/>
            </a:r>
            <a:br>
              <a:rPr lang="en-US" dirty="0" smtClean="0"/>
            </a:br>
            <a:r>
              <a:rPr lang="en-US" sz="4000" b="1" i="1" dirty="0">
                <a:solidFill>
                  <a:srgbClr val="0070C0"/>
                </a:solidFill>
              </a:rPr>
              <a:t>25% of Saudi population are Adolescents </a:t>
            </a:r>
            <a:r>
              <a:rPr lang="en-US" dirty="0" smtClean="0">
                <a:effectLst/>
              </a:rPr>
              <a:t/>
            </a:r>
            <a:br>
              <a:rPr lang="en-US" dirty="0" smtClean="0">
                <a:effectLst/>
              </a:rPr>
            </a:br>
            <a:endParaRPr lang="en-US" dirty="0"/>
          </a:p>
        </p:txBody>
      </p:sp>
    </p:spTree>
    <p:extLst>
      <p:ext uri="{BB962C8B-B14F-4D97-AF65-F5344CB8AC3E}">
        <p14:creationId xmlns:p14="http://schemas.microsoft.com/office/powerpoint/2010/main" val="823577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Saudi society is different from western societies in many respects. It is conservative society with strong Islamic values. The pattern of adolescent’s problems is expected to be different from that in the west. For example illegitimate teenage pregnancies are common in western world, but do not exist in KSA.</a:t>
            </a:r>
          </a:p>
        </p:txBody>
      </p:sp>
    </p:spTree>
    <p:extLst>
      <p:ext uri="{BB962C8B-B14F-4D97-AF65-F5344CB8AC3E}">
        <p14:creationId xmlns:p14="http://schemas.microsoft.com/office/powerpoint/2010/main" val="1076239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b="1" dirty="0" smtClean="0">
                <a:solidFill>
                  <a:srgbClr val="D1282E"/>
                </a:solidFill>
                <a:latin typeface="Arial" panose="020B0604020202020204" pitchFamily="34" charset="0"/>
                <a:cs typeface="Arial" panose="020B0604020202020204" pitchFamily="34" charset="0"/>
              </a:rPr>
              <a:t>Definition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981200"/>
            <a:ext cx="7315200" cy="4068763"/>
          </a:xfrm>
        </p:spPr>
        <p:txBody>
          <a:bodyPr/>
          <a:lstStyle/>
          <a:p>
            <a:pPr algn="ctr"/>
            <a:r>
              <a:rPr lang="en" b="1" dirty="0" smtClean="0">
                <a:solidFill>
                  <a:srgbClr val="000000"/>
                </a:solidFill>
                <a:highlight>
                  <a:srgbClr val="FFFFFF"/>
                </a:highlight>
                <a:latin typeface="Arial" panose="020B0604020202020204" pitchFamily="34" charset="0"/>
                <a:cs typeface="Arial" panose="020B0604020202020204" pitchFamily="34" charset="0"/>
              </a:rPr>
              <a:t>Adolescence, </a:t>
            </a:r>
            <a:r>
              <a:rPr lang="en" dirty="0" smtClean="0">
                <a:solidFill>
                  <a:srgbClr val="000000"/>
                </a:solidFill>
                <a:highlight>
                  <a:srgbClr val="FFFFFF"/>
                </a:highlight>
                <a:latin typeface="Arial" panose="020B0604020202020204" pitchFamily="34" charset="0"/>
                <a:cs typeface="Arial" panose="020B0604020202020204" pitchFamily="34" charset="0"/>
              </a:rPr>
              <a:t>transitional phase of growth and development between </a:t>
            </a:r>
            <a:r>
              <a:rPr lang="en" b="1" dirty="0" smtClean="0">
                <a:solidFill>
                  <a:srgbClr val="000000"/>
                </a:solidFill>
                <a:highlight>
                  <a:srgbClr val="FFFFFF"/>
                </a:highlight>
                <a:latin typeface="Arial" panose="020B0604020202020204" pitchFamily="34" charset="0"/>
                <a:cs typeface="Arial" panose="020B0604020202020204" pitchFamily="34" charset="0"/>
              </a:rPr>
              <a:t>childhood</a:t>
            </a:r>
            <a:r>
              <a:rPr lang="en" dirty="0" smtClean="0">
                <a:solidFill>
                  <a:srgbClr val="000000"/>
                </a:solidFill>
                <a:highlight>
                  <a:srgbClr val="FFFFFF"/>
                </a:highlight>
                <a:latin typeface="Arial" panose="020B0604020202020204" pitchFamily="34" charset="0"/>
                <a:cs typeface="Arial" panose="020B0604020202020204" pitchFamily="34" charset="0"/>
              </a:rPr>
              <a:t> and </a:t>
            </a:r>
            <a:r>
              <a:rPr lang="en" b="1" dirty="0" smtClean="0">
                <a:solidFill>
                  <a:srgbClr val="000000"/>
                </a:solidFill>
                <a:highlight>
                  <a:srgbClr val="FFFFFF"/>
                </a:highlight>
                <a:latin typeface="Arial" panose="020B0604020202020204" pitchFamily="34" charset="0"/>
                <a:cs typeface="Arial" panose="020B0604020202020204" pitchFamily="34" charset="0"/>
              </a:rPr>
              <a:t>adulthood</a:t>
            </a:r>
            <a:r>
              <a:rPr lang="en" dirty="0" smtClean="0">
                <a:solidFill>
                  <a:srgbClr val="000000"/>
                </a:solidFill>
                <a:highlight>
                  <a:srgbClr val="FFFFFF"/>
                </a:highlight>
                <a:latin typeface="Arial" panose="020B0604020202020204" pitchFamily="34" charset="0"/>
                <a:cs typeface="Arial" panose="020B0604020202020204" pitchFamily="34" charset="0"/>
              </a:rPr>
              <a:t>. The World Health Organization (WHO) defines an adolescent as any person between </a:t>
            </a:r>
            <a:r>
              <a:rPr lang="en" b="1" dirty="0" smtClean="0">
                <a:solidFill>
                  <a:srgbClr val="FF0000"/>
                </a:solidFill>
                <a:highlight>
                  <a:srgbClr val="FFFFFF"/>
                </a:highlight>
                <a:latin typeface="Arial" panose="020B0604020202020204" pitchFamily="34" charset="0"/>
                <a:cs typeface="Arial" panose="020B0604020202020204" pitchFamily="34" charset="0"/>
              </a:rPr>
              <a:t>ages 10 and 19.</a:t>
            </a:r>
            <a:r>
              <a:rPr lang="en" dirty="0" smtClean="0">
                <a:solidFill>
                  <a:srgbClr val="FF0000"/>
                </a:solidFill>
                <a:highlight>
                  <a:srgbClr val="FFFFFF"/>
                </a:highlight>
                <a:latin typeface="Arial" panose="020B0604020202020204" pitchFamily="34" charset="0"/>
                <a:cs typeface="Arial" panose="020B0604020202020204" pitchFamily="34" charset="0"/>
              </a:rPr>
              <a:t> </a:t>
            </a:r>
            <a:endParaRPr 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00136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Injuries: </a:t>
            </a:r>
            <a:r>
              <a:rPr lang="en-US" dirty="0" smtClean="0">
                <a:effectLst/>
              </a:rPr>
              <a:t/>
            </a:r>
            <a:br>
              <a:rPr lang="en-US" dirty="0" smtClean="0">
                <a:effectLst/>
              </a:rPr>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1079500"/>
            <a:ext cx="8296275" cy="4686300"/>
          </a:xfrm>
          <a:prstGeom prst="rect">
            <a:avLst/>
          </a:prstGeom>
        </p:spPr>
      </p:pic>
    </p:spTree>
    <p:extLst>
      <p:ext uri="{BB962C8B-B14F-4D97-AF65-F5344CB8AC3E}">
        <p14:creationId xmlns:p14="http://schemas.microsoft.com/office/powerpoint/2010/main" val="232012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2882" y="2059712"/>
            <a:ext cx="3929368" cy="456728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1196" y="462185"/>
            <a:ext cx="3940577" cy="3007626"/>
          </a:xfrm>
          <a:prstGeom prst="rect">
            <a:avLst/>
          </a:prstGeom>
        </p:spPr>
      </p:pic>
      <p:cxnSp>
        <p:nvCxnSpPr>
          <p:cNvPr id="9" name="Straight Connector 8"/>
          <p:cNvCxnSpPr/>
          <p:nvPr/>
        </p:nvCxnSpPr>
        <p:spPr>
          <a:xfrm>
            <a:off x="3165845" y="3051544"/>
            <a:ext cx="2950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149355" y="3051544"/>
            <a:ext cx="4837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60898" y="3051544"/>
            <a:ext cx="781493"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19125" y="322582"/>
            <a:ext cx="1009650" cy="923330"/>
          </a:xfrm>
          <a:prstGeom prst="rect">
            <a:avLst/>
          </a:prstGeom>
          <a:noFill/>
        </p:spPr>
        <p:txBody>
          <a:bodyPr wrap="square" rtlCol="0">
            <a:spAutoFit/>
          </a:bodyPr>
          <a:lstStyle/>
          <a:p>
            <a:r>
              <a:rPr lang="en-US" dirty="0" smtClean="0"/>
              <a:t>Substance abuse</a:t>
            </a:r>
            <a:endParaRPr lang="en-US" dirty="0"/>
          </a:p>
        </p:txBody>
      </p:sp>
    </p:spTree>
    <p:extLst>
      <p:ext uri="{BB962C8B-B14F-4D97-AF65-F5344CB8AC3E}">
        <p14:creationId xmlns:p14="http://schemas.microsoft.com/office/powerpoint/2010/main" val="3860931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5" y="901700"/>
            <a:ext cx="8162925" cy="5054600"/>
          </a:xfrm>
          <a:prstGeom prst="rect">
            <a:avLst/>
          </a:prstGeom>
        </p:spPr>
      </p:pic>
    </p:spTree>
    <p:extLst>
      <p:ext uri="{BB962C8B-B14F-4D97-AF65-F5344CB8AC3E}">
        <p14:creationId xmlns:p14="http://schemas.microsoft.com/office/powerpoint/2010/main" val="2906095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520700"/>
            <a:ext cx="8334375" cy="5816600"/>
          </a:xfrm>
          <a:prstGeom prst="rect">
            <a:avLst/>
          </a:prstGeom>
        </p:spPr>
      </p:pic>
    </p:spTree>
    <p:extLst>
      <p:ext uri="{BB962C8B-B14F-4D97-AF65-F5344CB8AC3E}">
        <p14:creationId xmlns:p14="http://schemas.microsoft.com/office/powerpoint/2010/main" val="595595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Malnutrition + obesity </a:t>
            </a:r>
            <a:endParaRPr lang="en-US"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575" y="1263950"/>
            <a:ext cx="7562850" cy="5594051"/>
          </a:xfrm>
          <a:prstGeom prst="rect">
            <a:avLst/>
          </a:prstGeom>
        </p:spPr>
      </p:pic>
    </p:spTree>
    <p:extLst>
      <p:ext uri="{BB962C8B-B14F-4D97-AF65-F5344CB8AC3E}">
        <p14:creationId xmlns:p14="http://schemas.microsoft.com/office/powerpoint/2010/main" val="4066681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HIV</a:t>
            </a:r>
            <a:endParaRPr lang="en-US"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4576" y="1181101"/>
            <a:ext cx="5448257" cy="4984457"/>
          </a:xfrm>
          <a:prstGeom prst="rect">
            <a:avLst/>
          </a:prstGeom>
        </p:spPr>
      </p:pic>
    </p:spTree>
    <p:extLst>
      <p:ext uri="{BB962C8B-B14F-4D97-AF65-F5344CB8AC3E}">
        <p14:creationId xmlns:p14="http://schemas.microsoft.com/office/powerpoint/2010/main" val="41854568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Mental health</a:t>
            </a:r>
            <a:endParaRPr lang="en-US"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6801" y="365126"/>
            <a:ext cx="3670024" cy="283527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095" y="2400300"/>
            <a:ext cx="4969298" cy="3619500"/>
          </a:xfrm>
          <a:prstGeom prst="rect">
            <a:avLst/>
          </a:prstGeom>
        </p:spPr>
      </p:pic>
    </p:spTree>
    <p:extLst>
      <p:ext uri="{BB962C8B-B14F-4D97-AF65-F5344CB8AC3E}">
        <p14:creationId xmlns:p14="http://schemas.microsoft.com/office/powerpoint/2010/main" val="41855697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152400" y="838200"/>
            <a:ext cx="8679300" cy="106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dirty="0" smtClean="0"/>
              <a:t>How </a:t>
            </a:r>
            <a:r>
              <a:rPr lang="en" sz="3600" dirty="0"/>
              <a:t>family physicians approach adolescent health </a:t>
            </a:r>
            <a:r>
              <a:rPr lang="en" sz="3600" dirty="0" smtClean="0"/>
              <a:t>problems?</a:t>
            </a:r>
            <a:endParaRPr sz="3600" dirty="0"/>
          </a:p>
        </p:txBody>
      </p:sp>
      <p:sp>
        <p:nvSpPr>
          <p:cNvPr id="93" name="Shape 93"/>
          <p:cNvSpPr txBox="1">
            <a:spLocks noGrp="1"/>
          </p:cNvSpPr>
          <p:nvPr>
            <p:ph type="body" idx="1"/>
          </p:nvPr>
        </p:nvSpPr>
        <p:spPr>
          <a:xfrm>
            <a:off x="228600" y="2590800"/>
            <a:ext cx="8534400" cy="399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1-Begin by discussing the teens past medical history with the teen &amp; their parents. Ask the parents about their concerns and then obtain their consent to talk to the teen in private.</a:t>
            </a:r>
            <a:endParaRPr dirty="0"/>
          </a:p>
          <a:p>
            <a:pPr marL="0" lvl="0" indent="0">
              <a:spcBef>
                <a:spcPts val="1600"/>
              </a:spcBef>
              <a:spcAft>
                <a:spcPts val="0"/>
              </a:spcAft>
              <a:buNone/>
            </a:pPr>
            <a:r>
              <a:rPr lang="en" dirty="0"/>
              <a:t>2-Establish ground rules for confidentiality </a:t>
            </a:r>
            <a:endParaRPr dirty="0"/>
          </a:p>
          <a:p>
            <a:pPr marL="0" lvl="0" indent="0">
              <a:spcBef>
                <a:spcPts val="1600"/>
              </a:spcBef>
              <a:spcAft>
                <a:spcPts val="0"/>
              </a:spcAft>
              <a:buNone/>
            </a:pPr>
            <a:r>
              <a:rPr lang="en" dirty="0"/>
              <a:t>3-Obtain information </a:t>
            </a:r>
            <a:endParaRPr dirty="0"/>
          </a:p>
          <a:p>
            <a:pPr marL="0" lvl="0" indent="0">
              <a:spcBef>
                <a:spcPts val="1600"/>
              </a:spcBef>
              <a:spcAft>
                <a:spcPts val="1600"/>
              </a:spcAft>
              <a:buNone/>
            </a:pPr>
            <a:r>
              <a:rPr lang="en" dirty="0"/>
              <a:t>4-Maintain an “open-door” policy and encourage adolescents and their parents to seek help as soon as possible</a:t>
            </a:r>
            <a:endParaRPr dirty="0"/>
          </a:p>
        </p:txBody>
      </p:sp>
    </p:spTree>
    <p:extLst>
      <p:ext uri="{BB962C8B-B14F-4D97-AF65-F5344CB8AC3E}">
        <p14:creationId xmlns:p14="http://schemas.microsoft.com/office/powerpoint/2010/main" val="4354901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152400" y="762000"/>
            <a:ext cx="8520600" cy="106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Road Traffic Accident </a:t>
            </a:r>
            <a:endParaRPr dirty="0"/>
          </a:p>
        </p:txBody>
      </p:sp>
      <p:sp>
        <p:nvSpPr>
          <p:cNvPr id="99" name="Shape 99"/>
          <p:cNvSpPr txBox="1">
            <a:spLocks noGrp="1"/>
          </p:cNvSpPr>
          <p:nvPr>
            <p:ph type="body" idx="1"/>
          </p:nvPr>
        </p:nvSpPr>
        <p:spPr>
          <a:xfrm>
            <a:off x="152400" y="2362200"/>
            <a:ext cx="8451300" cy="278136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Provide access to safe and reliable public transport</a:t>
            </a:r>
            <a:endParaRPr dirty="0"/>
          </a:p>
          <a:p>
            <a:pPr marL="0" lvl="0" indent="0">
              <a:spcBef>
                <a:spcPts val="1600"/>
              </a:spcBef>
              <a:spcAft>
                <a:spcPts val="0"/>
              </a:spcAft>
              <a:buNone/>
            </a:pPr>
            <a:r>
              <a:rPr lang="en" dirty="0"/>
              <a:t>Establish road safety regulations such as speed limits </a:t>
            </a:r>
            <a:endParaRPr dirty="0"/>
          </a:p>
          <a:p>
            <a:pPr marL="0" lvl="0" indent="0">
              <a:spcBef>
                <a:spcPts val="1600"/>
              </a:spcBef>
              <a:spcAft>
                <a:spcPts val="1600"/>
              </a:spcAft>
              <a:buNone/>
            </a:pPr>
            <a:r>
              <a:rPr lang="en" dirty="0"/>
              <a:t>Implement strict laws and punishment to prevent adolescents younger than 18 from driving</a:t>
            </a:r>
            <a:endParaRPr dirty="0"/>
          </a:p>
        </p:txBody>
      </p:sp>
    </p:spTree>
    <p:extLst>
      <p:ext uri="{BB962C8B-B14F-4D97-AF65-F5344CB8AC3E}">
        <p14:creationId xmlns:p14="http://schemas.microsoft.com/office/powerpoint/2010/main" val="2542297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390467"/>
            <a:ext cx="8520600" cy="106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Health status: obesity</a:t>
            </a:r>
            <a:endParaRPr/>
          </a:p>
        </p:txBody>
      </p:sp>
      <p:sp>
        <p:nvSpPr>
          <p:cNvPr id="105" name="Shape 105"/>
          <p:cNvSpPr txBox="1">
            <a:spLocks noGrp="1"/>
          </p:cNvSpPr>
          <p:nvPr>
            <p:ph type="body" idx="1"/>
          </p:nvPr>
        </p:nvSpPr>
        <p:spPr>
          <a:xfrm>
            <a:off x="311700" y="1638233"/>
            <a:ext cx="8520600" cy="4453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1- Dietary management: Adequate education about healthy food choices to reduce fast food consumption and encourage healthy snacks and good food choices.</a:t>
            </a:r>
            <a:endParaRPr/>
          </a:p>
          <a:p>
            <a:pPr marL="0" lvl="0" indent="0">
              <a:spcBef>
                <a:spcPts val="1600"/>
              </a:spcBef>
              <a:spcAft>
                <a:spcPts val="0"/>
              </a:spcAft>
              <a:buNone/>
            </a:pPr>
            <a:r>
              <a:rPr lang="en"/>
              <a:t>2- Enhancing physical activity: Children and adolescents should engage in 60 minutes of moderate to vigorous exercise per day to achieve optimal cardiovascular health.   </a:t>
            </a:r>
            <a:endParaRPr/>
          </a:p>
          <a:p>
            <a:pPr marL="0" lvl="0" indent="0">
              <a:spcBef>
                <a:spcPts val="1600"/>
              </a:spcBef>
              <a:spcAft>
                <a:spcPts val="0"/>
              </a:spcAft>
              <a:buNone/>
            </a:pPr>
            <a:r>
              <a:rPr lang="en"/>
              <a:t>3- Restrict sedentary behavior: screen time should be limited to less than 2 hours a day.  </a:t>
            </a:r>
            <a:endParaRPr/>
          </a:p>
          <a:p>
            <a:pPr marL="0" lvl="0" indent="0">
              <a:spcBef>
                <a:spcPts val="1600"/>
              </a:spcBef>
              <a:spcAft>
                <a:spcPts val="1600"/>
              </a:spcAft>
              <a:buNone/>
            </a:pPr>
            <a:r>
              <a:rPr lang="en"/>
              <a:t>4-Medical intervention when necessary </a:t>
            </a:r>
            <a:endParaRPr/>
          </a:p>
        </p:txBody>
      </p:sp>
    </p:spTree>
    <p:extLst>
      <p:ext uri="{BB962C8B-B14F-4D97-AF65-F5344CB8AC3E}">
        <p14:creationId xmlns:p14="http://schemas.microsoft.com/office/powerpoint/2010/main" val="1198671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839200" cy="1143000"/>
          </a:xfrm>
        </p:spPr>
        <p:txBody>
          <a:bodyPr>
            <a:noAutofit/>
          </a:bodyPr>
          <a:lstStyle/>
          <a:p>
            <a:r>
              <a:rPr lang="en-US" sz="3600" b="1" dirty="0">
                <a:solidFill>
                  <a:srgbClr val="D1282E"/>
                </a:solidFill>
                <a:latin typeface="Arial" panose="020B0604020202020204" pitchFamily="34" charset="0"/>
                <a:cs typeface="Arial" panose="020B0604020202020204" pitchFamily="34" charset="0"/>
              </a:rPr>
              <a:t>Adolescent</a:t>
            </a:r>
            <a:r>
              <a:rPr lang="en-US" sz="3600" b="1" dirty="0" smtClean="0">
                <a:solidFill>
                  <a:srgbClr val="FF0000"/>
                </a:solidFill>
                <a:latin typeface="Arial" panose="020B0604020202020204" pitchFamily="34" charset="0"/>
                <a:cs typeface="Arial" panose="020B0604020202020204" pitchFamily="34" charset="0"/>
              </a:rPr>
              <a:t> </a:t>
            </a:r>
            <a:r>
              <a:rPr lang="en-US" sz="3600" b="1" dirty="0">
                <a:solidFill>
                  <a:srgbClr val="D1282E"/>
                </a:solidFill>
                <a:latin typeface="Arial" panose="020B0604020202020204" pitchFamily="34" charset="0"/>
                <a:cs typeface="Arial" panose="020B0604020202020204" pitchFamily="34" charset="0"/>
              </a:rPr>
              <a:t>physiological</a:t>
            </a:r>
            <a:r>
              <a:rPr lang="en-US" sz="3600" b="1" dirty="0" smtClean="0">
                <a:solidFill>
                  <a:srgbClr val="FF0000"/>
                </a:solidFill>
                <a:latin typeface="Arial" panose="020B0604020202020204" pitchFamily="34" charset="0"/>
                <a:cs typeface="Arial" panose="020B0604020202020204" pitchFamily="34" charset="0"/>
              </a:rPr>
              <a:t> </a:t>
            </a:r>
            <a:r>
              <a:rPr lang="en-US" sz="3600" b="1" dirty="0">
                <a:solidFill>
                  <a:srgbClr val="D1282E"/>
                </a:solidFill>
                <a:latin typeface="Arial" panose="020B0604020202020204" pitchFamily="34" charset="0"/>
                <a:cs typeface="Arial" panose="020B0604020202020204" pitchFamily="34" charset="0"/>
              </a:rPr>
              <a:t>characteristics</a:t>
            </a:r>
            <a:r>
              <a:rPr lang="en-US" sz="3600" b="1" dirty="0" smtClean="0">
                <a:solidFill>
                  <a:srgbClr val="FF0000"/>
                </a:solidFill>
                <a:latin typeface="Arial" panose="020B0604020202020204" pitchFamily="34" charset="0"/>
                <a:cs typeface="Arial" panose="020B0604020202020204" pitchFamily="34" charset="0"/>
              </a:rPr>
              <a:t> </a:t>
            </a:r>
            <a:endParaRPr lang="en-US" sz="36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371600"/>
            <a:ext cx="3381291" cy="4525963"/>
          </a:xfrm>
        </p:spPr>
        <p:txBody>
          <a:bodyPr>
            <a:normAutofit/>
          </a:bodyPr>
          <a:lstStyle/>
          <a:p>
            <a:r>
              <a:rPr lang="en-US" sz="2800" b="1" dirty="0" smtClean="0">
                <a:solidFill>
                  <a:srgbClr val="FF0000"/>
                </a:solidFill>
                <a:latin typeface="Arial" panose="020B0604020202020204" pitchFamily="34" charset="0"/>
                <a:cs typeface="Arial" panose="020B0604020202020204" pitchFamily="34" charset="0"/>
              </a:rPr>
              <a:t>Hormonal:</a:t>
            </a:r>
          </a:p>
          <a:p>
            <a:pPr lvl="0">
              <a:spcBef>
                <a:spcPts val="0"/>
              </a:spcBef>
              <a:buClr>
                <a:schemeClr val="dk1"/>
              </a:buClr>
              <a:buSzPct val="78571"/>
              <a:buNone/>
            </a:pPr>
            <a:endParaRPr lang="en" sz="2200" dirty="0" smtClean="0">
              <a:solidFill>
                <a:srgbClr val="000000"/>
              </a:solidFill>
              <a:latin typeface="Arial" panose="020B0604020202020204" pitchFamily="34" charset="0"/>
              <a:cs typeface="Arial" panose="020B0604020202020204" pitchFamily="34" charset="0"/>
            </a:endParaRPr>
          </a:p>
          <a:p>
            <a:pPr lvl="0">
              <a:spcBef>
                <a:spcPts val="0"/>
              </a:spcBef>
              <a:buClr>
                <a:schemeClr val="dk1"/>
              </a:buClr>
              <a:buSzPct val="78571"/>
              <a:buNone/>
            </a:pPr>
            <a:r>
              <a:rPr lang="en" sz="2000" dirty="0" smtClean="0">
                <a:solidFill>
                  <a:srgbClr val="000000"/>
                </a:solidFill>
                <a:latin typeface="Arial" panose="020B0604020202020204" pitchFamily="34" charset="0"/>
                <a:cs typeface="Arial" panose="020B0604020202020204" pitchFamily="34" charset="0"/>
              </a:rPr>
              <a:t>● Hypothalamus releases GNRH to anterior pituitary to stimulate it.</a:t>
            </a:r>
          </a:p>
          <a:p>
            <a:pPr lvl="0">
              <a:spcBef>
                <a:spcPts val="0"/>
              </a:spcBef>
              <a:buClr>
                <a:schemeClr val="dk1"/>
              </a:buClr>
              <a:buSzPct val="78571"/>
              <a:buNone/>
            </a:pPr>
            <a:endParaRPr lang="en" sz="2000" dirty="0" smtClean="0">
              <a:solidFill>
                <a:srgbClr val="000000"/>
              </a:solidFill>
              <a:latin typeface="Arial" panose="020B0604020202020204" pitchFamily="34" charset="0"/>
              <a:cs typeface="Arial" panose="020B0604020202020204" pitchFamily="34" charset="0"/>
            </a:endParaRPr>
          </a:p>
          <a:p>
            <a:pPr lvl="0">
              <a:spcBef>
                <a:spcPts val="0"/>
              </a:spcBef>
              <a:buClr>
                <a:schemeClr val="dk1"/>
              </a:buClr>
              <a:buSzPct val="91666"/>
              <a:buFont typeface="Arial"/>
              <a:buNone/>
            </a:pPr>
            <a:r>
              <a:rPr lang="en" sz="2000" dirty="0" smtClean="0">
                <a:solidFill>
                  <a:srgbClr val="000000"/>
                </a:solidFill>
                <a:latin typeface="Arial" panose="020B0604020202020204" pitchFamily="34" charset="0"/>
                <a:cs typeface="Arial" panose="020B0604020202020204" pitchFamily="34" charset="0"/>
              </a:rPr>
              <a:t>● Anterior pituitary then releases LH &amp; FSH to testis and ovaries</a:t>
            </a:r>
          </a:p>
          <a:p>
            <a:pPr lvl="0">
              <a:spcBef>
                <a:spcPts val="0"/>
              </a:spcBef>
              <a:buClr>
                <a:schemeClr val="dk1"/>
              </a:buClr>
              <a:buSzPct val="91666"/>
              <a:buFont typeface="Arial"/>
              <a:buNone/>
            </a:pPr>
            <a:endParaRPr lang="en" sz="2000" dirty="0" smtClean="0">
              <a:solidFill>
                <a:srgbClr val="000000"/>
              </a:solidFill>
              <a:latin typeface="Arial" panose="020B0604020202020204" pitchFamily="34" charset="0"/>
              <a:cs typeface="Arial" panose="020B0604020202020204" pitchFamily="34" charset="0"/>
            </a:endParaRPr>
          </a:p>
          <a:p>
            <a:pPr lvl="0">
              <a:spcBef>
                <a:spcPts val="0"/>
              </a:spcBef>
              <a:buClr>
                <a:schemeClr val="dk1"/>
              </a:buClr>
              <a:buSzPct val="91666"/>
              <a:buFont typeface="Arial"/>
              <a:buNone/>
            </a:pPr>
            <a:r>
              <a:rPr lang="en" sz="2000" dirty="0" smtClean="0">
                <a:solidFill>
                  <a:srgbClr val="000000"/>
                </a:solidFill>
                <a:latin typeface="Arial" panose="020B0604020202020204" pitchFamily="34" charset="0"/>
                <a:cs typeface="Arial" panose="020B0604020202020204" pitchFamily="34" charset="0"/>
              </a:rPr>
              <a:t>● Sex steroid synthesis</a:t>
            </a:r>
          </a:p>
          <a:p>
            <a:pPr lvl="0">
              <a:spcBef>
                <a:spcPts val="0"/>
              </a:spcBef>
              <a:buClr>
                <a:schemeClr val="dk1"/>
              </a:buClr>
              <a:buSzPct val="91666"/>
              <a:buFont typeface="Arial"/>
              <a:buNone/>
            </a:pPr>
            <a:endParaRPr lang="en" sz="2000" dirty="0" smtClean="0">
              <a:solidFill>
                <a:srgbClr val="000000"/>
              </a:solidFill>
              <a:latin typeface="Arial" panose="020B0604020202020204" pitchFamily="34" charset="0"/>
              <a:cs typeface="Arial" panose="020B0604020202020204" pitchFamily="34" charset="0"/>
            </a:endParaRPr>
          </a:p>
          <a:p>
            <a:pPr lvl="0">
              <a:spcBef>
                <a:spcPts val="0"/>
              </a:spcBef>
              <a:buClr>
                <a:schemeClr val="dk1"/>
              </a:buClr>
              <a:buSzPct val="91666"/>
              <a:buFont typeface="Arial"/>
              <a:buNone/>
            </a:pPr>
            <a:r>
              <a:rPr lang="en" sz="2000" dirty="0" smtClean="0">
                <a:solidFill>
                  <a:srgbClr val="000000"/>
                </a:solidFill>
                <a:latin typeface="Arial" panose="020B0604020202020204" pitchFamily="34" charset="0"/>
                <a:cs typeface="Arial" panose="020B0604020202020204" pitchFamily="34" charset="0"/>
              </a:rPr>
              <a:t>● Sexual maturation </a:t>
            </a:r>
          </a:p>
          <a:p>
            <a:endParaRPr lang="en-US" dirty="0"/>
          </a:p>
        </p:txBody>
      </p:sp>
      <p:pic>
        <p:nvPicPr>
          <p:cNvPr id="5" name="Content Placeholder 3"/>
          <p:cNvPicPr>
            <a:picLocks noGrp="1" noChangeAspect="1"/>
          </p:cNvPicPr>
          <p:nvPr/>
        </p:nvPicPr>
        <p:blipFill rotWithShape="1">
          <a:blip r:embed="rId2">
            <a:extLst>
              <a:ext uri="{28A0092B-C50C-407E-A947-70E740481C1C}">
                <a14:useLocalDpi xmlns:a14="http://schemas.microsoft.com/office/drawing/2010/main" val="0"/>
              </a:ext>
            </a:extLst>
          </a:blip>
          <a:srcRect l="2331" r="8488"/>
          <a:stretch/>
        </p:blipFill>
        <p:spPr>
          <a:xfrm>
            <a:off x="3505200" y="1676400"/>
            <a:ext cx="5534109" cy="4419600"/>
          </a:xfrm>
          <a:prstGeom prst="rect">
            <a:avLst/>
          </a:prstGeom>
        </p:spPr>
      </p:pic>
    </p:spTree>
    <p:extLst>
      <p:ext uri="{BB962C8B-B14F-4D97-AF65-F5344CB8AC3E}">
        <p14:creationId xmlns:p14="http://schemas.microsoft.com/office/powerpoint/2010/main" val="15919545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390467"/>
            <a:ext cx="8520600" cy="1068000"/>
          </a:xfrm>
          <a:prstGeom prst="rect">
            <a:avLst/>
          </a:prstGeom>
        </p:spPr>
        <p:txBody>
          <a:bodyPr spcFirstLastPara="1" wrap="square" lIns="91425" tIns="91425" rIns="91425" bIns="91425" anchor="t" anchorCtr="0">
            <a:noAutofit/>
          </a:bodyPr>
          <a:lstStyle/>
          <a:p>
            <a:pPr lvl="0"/>
            <a:r>
              <a:rPr lang="en" dirty="0"/>
              <a:t>Health status: Mental health </a:t>
            </a:r>
            <a:endParaRPr dirty="0"/>
          </a:p>
          <a:p>
            <a:pPr marL="0" lvl="0" indent="0">
              <a:spcBef>
                <a:spcPts val="0"/>
              </a:spcBef>
              <a:spcAft>
                <a:spcPts val="0"/>
              </a:spcAft>
              <a:buNone/>
            </a:pPr>
            <a:endParaRPr dirty="0"/>
          </a:p>
        </p:txBody>
      </p:sp>
      <p:sp>
        <p:nvSpPr>
          <p:cNvPr id="111" name="Shape 111"/>
          <p:cNvSpPr txBox="1">
            <a:spLocks noGrp="1"/>
          </p:cNvSpPr>
          <p:nvPr>
            <p:ph type="body" idx="1"/>
          </p:nvPr>
        </p:nvSpPr>
        <p:spPr>
          <a:xfrm>
            <a:off x="311700" y="1638233"/>
            <a:ext cx="8520600" cy="4453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000000"/>
                </a:solidFill>
                <a:latin typeface="Arial"/>
                <a:ea typeface="Arial"/>
                <a:cs typeface="Arial"/>
                <a:sym typeface="Arial"/>
              </a:rPr>
              <a:t>Building life skills in adolescents and providing them with psychosocial support in schools and other community settings can help promote good mental health</a:t>
            </a: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spcBef>
                <a:spcPts val="1600"/>
              </a:spcBef>
              <a:spcAft>
                <a:spcPts val="0"/>
              </a:spcAft>
              <a:buNone/>
            </a:pPr>
            <a:r>
              <a:rPr lang="en">
                <a:solidFill>
                  <a:srgbClr val="000000"/>
                </a:solidFill>
                <a:latin typeface="Arial"/>
                <a:ea typeface="Arial"/>
                <a:cs typeface="Arial"/>
                <a:sym typeface="Arial"/>
              </a:rPr>
              <a:t>Programs to help strengthen the ties between adolescents and their families are also important.</a:t>
            </a: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spcBef>
                <a:spcPts val="1600"/>
              </a:spcBef>
              <a:spcAft>
                <a:spcPts val="0"/>
              </a:spcAft>
              <a:buNone/>
            </a:pPr>
            <a:r>
              <a:rPr lang="en">
                <a:solidFill>
                  <a:srgbClr val="000000"/>
                </a:solidFill>
                <a:latin typeface="Arial"/>
                <a:ea typeface="Arial"/>
                <a:cs typeface="Arial"/>
                <a:sym typeface="Arial"/>
              </a:rPr>
              <a:t>If problems arise, they should be detected and managed by competent and caring health workers and referred to psychiatry </a:t>
            </a:r>
            <a:endParaRPr>
              <a:solidFill>
                <a:srgbClr val="000000"/>
              </a:solidFill>
              <a:latin typeface="Arial"/>
              <a:ea typeface="Arial"/>
              <a:cs typeface="Arial"/>
              <a:sym typeface="Arial"/>
            </a:endParaRPr>
          </a:p>
          <a:p>
            <a:pPr marL="0" lvl="0" indent="0">
              <a:spcBef>
                <a:spcPts val="16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spcBef>
                <a:spcPts val="16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spcBef>
                <a:spcPts val="16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spcBef>
                <a:spcPts val="16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spcBef>
                <a:spcPts val="1600"/>
              </a:spcBef>
              <a:spcAft>
                <a:spcPts val="1600"/>
              </a:spcAft>
              <a:buNone/>
            </a:pPr>
            <a:endParaRPr/>
          </a:p>
        </p:txBody>
      </p:sp>
    </p:spTree>
    <p:extLst>
      <p:ext uri="{BB962C8B-B14F-4D97-AF65-F5344CB8AC3E}">
        <p14:creationId xmlns:p14="http://schemas.microsoft.com/office/powerpoint/2010/main" val="9633109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390467"/>
            <a:ext cx="8520600" cy="106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Substance abuse and smoking</a:t>
            </a:r>
            <a:endParaRPr/>
          </a:p>
        </p:txBody>
      </p:sp>
      <p:sp>
        <p:nvSpPr>
          <p:cNvPr id="117" name="Shape 117"/>
          <p:cNvSpPr txBox="1">
            <a:spLocks noGrp="1"/>
          </p:cNvSpPr>
          <p:nvPr>
            <p:ph type="body" idx="1"/>
          </p:nvPr>
        </p:nvSpPr>
        <p:spPr>
          <a:xfrm>
            <a:off x="311700" y="1638233"/>
            <a:ext cx="8520600" cy="4453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000000"/>
                </a:solidFill>
                <a:latin typeface="Arial"/>
                <a:ea typeface="Arial"/>
                <a:cs typeface="Arial"/>
                <a:sym typeface="Arial"/>
              </a:rPr>
              <a:t>- Prohibit sales of tobacco to minors - Increase prices</a:t>
            </a:r>
            <a:endParaRPr>
              <a:solidFill>
                <a:srgbClr val="000000"/>
              </a:solidFill>
              <a:latin typeface="Arial"/>
              <a:ea typeface="Arial"/>
              <a:cs typeface="Arial"/>
              <a:sym typeface="Arial"/>
            </a:endParaRPr>
          </a:p>
          <a:p>
            <a:pPr marL="0" lvl="0" indent="0">
              <a:spcBef>
                <a:spcPts val="1600"/>
              </a:spcBef>
              <a:spcAft>
                <a:spcPts val="0"/>
              </a:spcAft>
              <a:buNone/>
            </a:pPr>
            <a:r>
              <a:rPr lang="en">
                <a:solidFill>
                  <a:srgbClr val="000000"/>
                </a:solidFill>
                <a:latin typeface="Arial"/>
                <a:ea typeface="Arial"/>
                <a:cs typeface="Arial"/>
                <a:sym typeface="Arial"/>
              </a:rPr>
              <a:t>- Ban smoking advertising</a:t>
            </a:r>
            <a:endParaRPr>
              <a:solidFill>
                <a:srgbClr val="000000"/>
              </a:solidFill>
              <a:latin typeface="Arial"/>
              <a:ea typeface="Arial"/>
              <a:cs typeface="Arial"/>
              <a:sym typeface="Arial"/>
            </a:endParaRPr>
          </a:p>
          <a:p>
            <a:pPr marL="0" lvl="0" indent="0">
              <a:spcBef>
                <a:spcPts val="1600"/>
              </a:spcBef>
              <a:spcAft>
                <a:spcPts val="0"/>
              </a:spcAft>
              <a:buNone/>
            </a:pPr>
            <a:r>
              <a:rPr lang="en">
                <a:solidFill>
                  <a:srgbClr val="000000"/>
                </a:solidFill>
                <a:latin typeface="Arial"/>
                <a:ea typeface="Arial"/>
                <a:cs typeface="Arial"/>
                <a:sym typeface="Arial"/>
              </a:rPr>
              <a:t>- Ensure smoke free environment</a:t>
            </a: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spcBef>
                <a:spcPts val="1600"/>
              </a:spcBef>
              <a:spcAft>
                <a:spcPts val="0"/>
              </a:spcAft>
              <a:buNone/>
            </a:pPr>
            <a:r>
              <a:rPr lang="en">
                <a:solidFill>
                  <a:srgbClr val="000000"/>
                </a:solidFill>
                <a:latin typeface="Arial"/>
                <a:ea typeface="Arial"/>
                <a:cs typeface="Arial"/>
                <a:sym typeface="Arial"/>
              </a:rPr>
              <a:t>- Establish National programs for the awareness against substance</a:t>
            </a: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spcBef>
                <a:spcPts val="1600"/>
              </a:spcBef>
              <a:spcAft>
                <a:spcPts val="0"/>
              </a:spcAft>
              <a:buNone/>
            </a:pPr>
            <a:r>
              <a:rPr lang="en">
                <a:solidFill>
                  <a:srgbClr val="000000"/>
                </a:solidFill>
                <a:latin typeface="Arial"/>
                <a:ea typeface="Arial"/>
                <a:cs typeface="Arial"/>
                <a:sym typeface="Arial"/>
              </a:rPr>
              <a:t>- Early detection of substance consumers </a:t>
            </a:r>
            <a:endParaRPr>
              <a:solidFill>
                <a:srgbClr val="000000"/>
              </a:solidFill>
              <a:latin typeface="Arial"/>
              <a:ea typeface="Arial"/>
              <a:cs typeface="Arial"/>
              <a:sym typeface="Arial"/>
            </a:endParaRPr>
          </a:p>
          <a:p>
            <a:pPr marL="0" lvl="0" indent="0">
              <a:spcBef>
                <a:spcPts val="1600"/>
              </a:spcBef>
              <a:spcAft>
                <a:spcPts val="0"/>
              </a:spcAft>
              <a:buNone/>
            </a:pPr>
            <a:r>
              <a:rPr lang="en">
                <a:solidFill>
                  <a:srgbClr val="000000"/>
                </a:solidFill>
                <a:latin typeface="Arial"/>
                <a:ea typeface="Arial"/>
                <a:cs typeface="Arial"/>
                <a:sym typeface="Arial"/>
              </a:rPr>
              <a:t>- Seek experts in adolescent suffering from addiction </a:t>
            </a:r>
            <a:endParaRPr>
              <a:solidFill>
                <a:srgbClr val="000000"/>
              </a:solidFill>
              <a:latin typeface="Arial"/>
              <a:ea typeface="Arial"/>
              <a:cs typeface="Arial"/>
              <a:sym typeface="Arial"/>
            </a:endParaRPr>
          </a:p>
          <a:p>
            <a:pPr marL="0" lvl="0" indent="0">
              <a:spcBef>
                <a:spcPts val="16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spcBef>
                <a:spcPts val="16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spcBef>
                <a:spcPts val="16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spcBef>
                <a:spcPts val="16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spcBef>
                <a:spcPts val="1600"/>
              </a:spcBef>
              <a:spcAft>
                <a:spcPts val="1600"/>
              </a:spcAft>
              <a:buNone/>
            </a:pPr>
            <a:endParaRPr/>
          </a:p>
        </p:txBody>
      </p:sp>
    </p:spTree>
    <p:extLst>
      <p:ext uri="{BB962C8B-B14F-4D97-AF65-F5344CB8AC3E}">
        <p14:creationId xmlns:p14="http://schemas.microsoft.com/office/powerpoint/2010/main" val="39969782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2802750" y="1070000"/>
            <a:ext cx="3538500" cy="4718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What’s our role in it?</a:t>
            </a:r>
            <a:endParaRPr/>
          </a:p>
        </p:txBody>
      </p:sp>
    </p:spTree>
    <p:extLst>
      <p:ext uri="{BB962C8B-B14F-4D97-AF65-F5344CB8AC3E}">
        <p14:creationId xmlns:p14="http://schemas.microsoft.com/office/powerpoint/2010/main" val="38367817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296460" y="405707"/>
            <a:ext cx="8520600" cy="1068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smtClean="0"/>
              <a:t>The </a:t>
            </a:r>
            <a:r>
              <a:rPr lang="en" dirty="0"/>
              <a:t>role of the </a:t>
            </a:r>
            <a:r>
              <a:rPr lang="en" dirty="0" smtClean="0"/>
              <a:t>family</a:t>
            </a:r>
            <a:endParaRPr dirty="0"/>
          </a:p>
        </p:txBody>
      </p:sp>
      <p:sp>
        <p:nvSpPr>
          <p:cNvPr id="128" name="Shape 128"/>
          <p:cNvSpPr txBox="1">
            <a:spLocks noGrp="1"/>
          </p:cNvSpPr>
          <p:nvPr>
            <p:ph type="body" idx="1"/>
          </p:nvPr>
        </p:nvSpPr>
        <p:spPr>
          <a:xfrm>
            <a:off x="311700" y="1638233"/>
            <a:ext cx="8520600" cy="4453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Active good parenting is very important in promoting the lifelong health and safety of their children. This includes:</a:t>
            </a:r>
            <a:endParaRPr/>
          </a:p>
          <a:p>
            <a:pPr marL="0" lvl="0" indent="0">
              <a:spcBef>
                <a:spcPts val="1600"/>
              </a:spcBef>
              <a:spcAft>
                <a:spcPts val="0"/>
              </a:spcAft>
              <a:buNone/>
            </a:pPr>
            <a:r>
              <a:rPr lang="en"/>
              <a:t>-Becoming positive role models </a:t>
            </a:r>
            <a:endParaRPr/>
          </a:p>
          <a:p>
            <a:pPr marL="0" lvl="0" indent="0">
              <a:spcBef>
                <a:spcPts val="1600"/>
              </a:spcBef>
              <a:spcAft>
                <a:spcPts val="0"/>
              </a:spcAft>
              <a:buNone/>
            </a:pPr>
            <a:r>
              <a:rPr lang="en"/>
              <a:t>-Providing guidance and setting boundaries </a:t>
            </a:r>
            <a:endParaRPr/>
          </a:p>
          <a:p>
            <a:pPr marL="0" lvl="0" indent="0">
              <a:spcBef>
                <a:spcPts val="1600"/>
              </a:spcBef>
              <a:spcAft>
                <a:spcPts val="0"/>
              </a:spcAft>
              <a:buNone/>
            </a:pPr>
            <a:r>
              <a:rPr lang="en"/>
              <a:t>Non-governmental organizations as well as the departments/ministries should continue to promote and support parental interventions which is important for a positive adolescent health and development</a:t>
            </a:r>
            <a:endParaRPr/>
          </a:p>
          <a:p>
            <a:pPr marL="0" lvl="0" indent="0">
              <a:spcBef>
                <a:spcPts val="1600"/>
              </a:spcBef>
              <a:spcAft>
                <a:spcPts val="1600"/>
              </a:spcAft>
              <a:buNone/>
            </a:pPr>
            <a:endParaRPr/>
          </a:p>
        </p:txBody>
      </p:sp>
    </p:spTree>
    <p:extLst>
      <p:ext uri="{BB962C8B-B14F-4D97-AF65-F5344CB8AC3E}">
        <p14:creationId xmlns:p14="http://schemas.microsoft.com/office/powerpoint/2010/main" val="19340097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11700" y="390467"/>
            <a:ext cx="8520600" cy="106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smtClean="0"/>
              <a:t>The role of the school</a:t>
            </a:r>
            <a:endParaRPr dirty="0"/>
          </a:p>
        </p:txBody>
      </p:sp>
      <p:sp>
        <p:nvSpPr>
          <p:cNvPr id="134" name="Shape 134"/>
          <p:cNvSpPr txBox="1">
            <a:spLocks noGrp="1"/>
          </p:cNvSpPr>
          <p:nvPr>
            <p:ph type="body" idx="1"/>
          </p:nvPr>
        </p:nvSpPr>
        <p:spPr>
          <a:xfrm>
            <a:off x="311700" y="1638233"/>
            <a:ext cx="8520600" cy="4453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 positive association has been established between the number of years of schooling and improved health outcomes. </a:t>
            </a:r>
            <a:endParaRPr/>
          </a:p>
          <a:p>
            <a:pPr marL="0" lvl="0" indent="0">
              <a:spcBef>
                <a:spcPts val="1600"/>
              </a:spcBef>
              <a:spcAft>
                <a:spcPts val="0"/>
              </a:spcAft>
              <a:buNone/>
            </a:pPr>
            <a:r>
              <a:rPr lang="en"/>
              <a:t>Schools can be a source of health education &amp; physical activity through physical education class (football, basketball, etc.)</a:t>
            </a:r>
            <a:endParaRPr/>
          </a:p>
          <a:p>
            <a:pPr marL="0" lvl="0" indent="0">
              <a:spcBef>
                <a:spcPts val="1600"/>
              </a:spcBef>
              <a:spcAft>
                <a:spcPts val="0"/>
              </a:spcAft>
              <a:buNone/>
            </a:pPr>
            <a:r>
              <a:rPr lang="en"/>
              <a:t>School cafeterias can also aid the promotion of healthy eating.</a:t>
            </a:r>
            <a:endParaRPr/>
          </a:p>
          <a:p>
            <a:pPr marL="0" lvl="0" indent="0">
              <a:spcBef>
                <a:spcPts val="1600"/>
              </a:spcBef>
              <a:spcAft>
                <a:spcPts val="0"/>
              </a:spcAft>
              <a:buNone/>
            </a:pPr>
            <a:r>
              <a:rPr lang="en"/>
              <a:t>In some situations the classroom that can be a safespace to express their opinion and views. </a:t>
            </a:r>
            <a:endParaRPr/>
          </a:p>
          <a:p>
            <a:pPr marL="0" lvl="0" indent="0">
              <a:spcBef>
                <a:spcPts val="1600"/>
              </a:spcBef>
              <a:spcAft>
                <a:spcPts val="1600"/>
              </a:spcAft>
              <a:buNone/>
            </a:pPr>
            <a:endParaRPr/>
          </a:p>
        </p:txBody>
      </p:sp>
    </p:spTree>
    <p:extLst>
      <p:ext uri="{BB962C8B-B14F-4D97-AF65-F5344CB8AC3E}">
        <p14:creationId xmlns:p14="http://schemas.microsoft.com/office/powerpoint/2010/main" val="9691758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390467"/>
            <a:ext cx="8520600" cy="106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The role of the community</a:t>
            </a:r>
            <a:endParaRPr dirty="0"/>
          </a:p>
        </p:txBody>
      </p:sp>
      <p:sp>
        <p:nvSpPr>
          <p:cNvPr id="140" name="Shape 140"/>
          <p:cNvSpPr txBox="1">
            <a:spLocks noGrp="1"/>
          </p:cNvSpPr>
          <p:nvPr>
            <p:ph type="body" idx="1"/>
          </p:nvPr>
        </p:nvSpPr>
        <p:spPr>
          <a:xfrm>
            <a:off x="311700" y="1638233"/>
            <a:ext cx="8520600" cy="4453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1-Promoting physical activities for both boys and girls through community efforts such as community sponsored sports programs. Such programs will help adolescents stay healthy as well as allow to socialize with others.</a:t>
            </a:r>
            <a:endParaRPr/>
          </a:p>
          <a:p>
            <a:pPr marL="0" lvl="0" indent="0">
              <a:spcBef>
                <a:spcPts val="1600"/>
              </a:spcBef>
              <a:spcAft>
                <a:spcPts val="0"/>
              </a:spcAft>
              <a:buNone/>
            </a:pPr>
            <a:r>
              <a:rPr lang="en"/>
              <a:t>2-Allowing adolescents to become active contributors to their environment and community. For example giving them chores to do at home or facilitating volunteering opportunities for them. This will allow them to develop positive abilities &amp; skills that have a positive effect on them.</a:t>
            </a:r>
            <a:endParaRPr/>
          </a:p>
          <a:p>
            <a:pPr marL="0" lvl="0" indent="0">
              <a:spcBef>
                <a:spcPts val="1600"/>
              </a:spcBef>
              <a:spcAft>
                <a:spcPts val="1600"/>
              </a:spcAft>
              <a:buNone/>
            </a:pPr>
            <a:r>
              <a:rPr lang="en"/>
              <a:t>   </a:t>
            </a:r>
            <a:endParaRPr/>
          </a:p>
        </p:txBody>
      </p:sp>
    </p:spTree>
    <p:extLst>
      <p:ext uri="{BB962C8B-B14F-4D97-AF65-F5344CB8AC3E}">
        <p14:creationId xmlns:p14="http://schemas.microsoft.com/office/powerpoint/2010/main" val="7227063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971800"/>
            <a:ext cx="6546300" cy="1819334"/>
          </a:xfrm>
        </p:spPr>
        <p:txBody>
          <a:bodyPr>
            <a:normAutofit/>
          </a:bodyPr>
          <a:lstStyle/>
          <a:p>
            <a:r>
              <a:rPr lang="en-US" sz="7200" dirty="0" smtClean="0"/>
              <a:t>THANK</a:t>
            </a:r>
            <a:r>
              <a:rPr lang="en" sz="7200" dirty="0"/>
              <a:t> </a:t>
            </a:r>
            <a:r>
              <a:rPr lang="en-US" sz="7200" dirty="0" smtClean="0"/>
              <a:t>YOU</a:t>
            </a:r>
            <a:endParaRPr lang="en-US" sz="7200" dirty="0"/>
          </a:p>
        </p:txBody>
      </p:sp>
      <p:cxnSp>
        <p:nvCxnSpPr>
          <p:cNvPr id="5" name="Straight Connector 4"/>
          <p:cNvCxnSpPr/>
          <p:nvPr/>
        </p:nvCxnSpPr>
        <p:spPr>
          <a:xfrm>
            <a:off x="1295400" y="4191000"/>
            <a:ext cx="6705600" cy="0"/>
          </a:xfrm>
          <a:prstGeom prst="line">
            <a:avLst/>
          </a:prstGeom>
          <a:ln>
            <a:solidFill>
              <a:schemeClr val="tx2">
                <a:lumMod val="60000"/>
                <a:lumOff val="40000"/>
              </a:schemeClr>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007040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sz="3600" b="1" dirty="0" smtClean="0">
                <a:solidFill>
                  <a:srgbClr val="D1282E"/>
                </a:solidFill>
                <a:latin typeface="Arial" panose="020B0604020202020204" pitchFamily="34" charset="0"/>
                <a:cs typeface="Arial" panose="020B0604020202020204" pitchFamily="34" charset="0"/>
              </a:rPr>
              <a:t>Physical</a:t>
            </a:r>
            <a:r>
              <a:rPr lang="en" sz="3600" b="1" dirty="0" smtClean="0">
                <a:solidFill>
                  <a:srgbClr val="DC1820"/>
                </a:solidFill>
                <a:highlight>
                  <a:srgbClr val="FFFFFF"/>
                </a:highlight>
                <a:latin typeface="Arial" panose="020B0604020202020204" pitchFamily="34" charset="0"/>
                <a:cs typeface="Arial" panose="020B0604020202020204" pitchFamily="34" charset="0"/>
              </a:rPr>
              <a:t> </a:t>
            </a:r>
            <a:r>
              <a:rPr lang="en" sz="3600" b="1" dirty="0" smtClean="0">
                <a:solidFill>
                  <a:srgbClr val="D1282E"/>
                </a:solidFill>
                <a:latin typeface="Arial" panose="020B0604020202020204" pitchFamily="34" charset="0"/>
                <a:cs typeface="Arial" panose="020B0604020202020204" pitchFamily="34" charset="0"/>
              </a:rPr>
              <a:t>changes during adolescence</a:t>
            </a:r>
            <a:endParaRPr lang="en-US" sz="3600" b="1" dirty="0">
              <a:latin typeface="Arial" panose="020B0604020202020204" pitchFamily="34" charset="0"/>
              <a:cs typeface="Arial" panose="020B0604020202020204" pitchFamily="34" charset="0"/>
            </a:endParaRP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8200" y="5045809"/>
            <a:ext cx="4038600" cy="1446662"/>
          </a:xfrm>
        </p:spPr>
      </p:pic>
      <p:sp>
        <p:nvSpPr>
          <p:cNvPr id="12" name="Rectangle 11"/>
          <p:cNvSpPr/>
          <p:nvPr/>
        </p:nvSpPr>
        <p:spPr>
          <a:xfrm>
            <a:off x="365760" y="1752600"/>
            <a:ext cx="7559040" cy="3293209"/>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2400" b="1" u="sng" dirty="0" smtClean="0">
                <a:solidFill>
                  <a:srgbClr val="FF0000"/>
                </a:solidFill>
              </a:rPr>
              <a:t>FOR GIRLS:</a:t>
            </a:r>
          </a:p>
          <a:p>
            <a:endParaRPr lang="en-US" sz="2400" b="1" u="sng" dirty="0" smtClean="0">
              <a:solidFill>
                <a:srgbClr val="FF0000"/>
              </a:solidFill>
            </a:endParaRPr>
          </a:p>
          <a:p>
            <a:r>
              <a:rPr lang="en-US" sz="2000" dirty="0" smtClean="0"/>
              <a:t>Early physical changes from about 10 or 11 years, but they might start as young as 8 years or as old as 13 years.</a:t>
            </a:r>
          </a:p>
          <a:p>
            <a:r>
              <a:rPr lang="en-US" sz="2000" dirty="0" smtClean="0"/>
              <a:t>Physical changes around puberty include:</a:t>
            </a:r>
          </a:p>
          <a:p>
            <a:pPr marL="285750" indent="-285750">
              <a:buFont typeface="Wingdings" charset="2"/>
              <a:buChar char="ü"/>
            </a:pPr>
            <a:r>
              <a:rPr lang="en-US" sz="2000" dirty="0" smtClean="0"/>
              <a:t>Breast development</a:t>
            </a:r>
          </a:p>
          <a:p>
            <a:pPr marL="285750" indent="-285750">
              <a:buFont typeface="Wingdings" charset="2"/>
              <a:buChar char="ü"/>
            </a:pPr>
            <a:r>
              <a:rPr lang="en-US" sz="2000" dirty="0"/>
              <a:t>Axillary hair </a:t>
            </a:r>
            <a:r>
              <a:rPr lang="en-US" sz="2000" dirty="0" smtClean="0"/>
              <a:t>growth</a:t>
            </a:r>
          </a:p>
          <a:p>
            <a:pPr marL="285750" indent="-285750">
              <a:buFont typeface="Wingdings" charset="2"/>
              <a:buChar char="ü"/>
            </a:pPr>
            <a:r>
              <a:rPr lang="en-US" sz="2000" dirty="0" smtClean="0"/>
              <a:t>Changes in body shape and height</a:t>
            </a:r>
          </a:p>
          <a:p>
            <a:pPr marL="285750" indent="-285750">
              <a:buFont typeface="Wingdings" charset="2"/>
              <a:buChar char="ü"/>
            </a:pPr>
            <a:r>
              <a:rPr lang="en-US" sz="2000" dirty="0" smtClean="0"/>
              <a:t>Growth of pubic and body hair</a:t>
            </a:r>
          </a:p>
          <a:p>
            <a:pPr marL="285750" indent="-285750">
              <a:buFont typeface="Wingdings" charset="2"/>
              <a:buChar char="ü"/>
            </a:pPr>
            <a:r>
              <a:rPr lang="en-US" sz="2000" dirty="0" smtClean="0"/>
              <a:t>Menarche.</a:t>
            </a:r>
            <a:endParaRPr lang="en-US" sz="2000" dirty="0"/>
          </a:p>
        </p:txBody>
      </p:sp>
    </p:spTree>
    <p:extLst>
      <p:ext uri="{BB962C8B-B14F-4D97-AF65-F5344CB8AC3E}">
        <p14:creationId xmlns:p14="http://schemas.microsoft.com/office/powerpoint/2010/main" val="2169674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r>
              <a:rPr lang="en" sz="3600" b="1" dirty="0" smtClean="0">
                <a:solidFill>
                  <a:srgbClr val="D1282E"/>
                </a:solidFill>
                <a:latin typeface="Arial" panose="020B0604020202020204" pitchFamily="34" charset="0"/>
                <a:cs typeface="Arial" panose="020B0604020202020204" pitchFamily="34" charset="0"/>
              </a:rPr>
              <a:t>Physical</a:t>
            </a:r>
            <a:r>
              <a:rPr lang="en" sz="3600" b="1" dirty="0" smtClean="0">
                <a:solidFill>
                  <a:srgbClr val="DC1820"/>
                </a:solidFill>
                <a:highlight>
                  <a:srgbClr val="FFFFFF"/>
                </a:highlight>
                <a:latin typeface="Arial" panose="020B0604020202020204" pitchFamily="34" charset="0"/>
                <a:cs typeface="Arial" panose="020B0604020202020204" pitchFamily="34" charset="0"/>
              </a:rPr>
              <a:t> </a:t>
            </a:r>
            <a:r>
              <a:rPr lang="en" sz="3600" b="1" dirty="0" smtClean="0">
                <a:solidFill>
                  <a:srgbClr val="D1282E"/>
                </a:solidFill>
                <a:latin typeface="Arial" panose="020B0604020202020204" pitchFamily="34" charset="0"/>
                <a:cs typeface="Arial" panose="020B0604020202020204" pitchFamily="34" charset="0"/>
              </a:rPr>
              <a:t>changes during adolescence</a:t>
            </a:r>
            <a:endParaRPr lang="en-US" sz="3600" b="1" dirty="0">
              <a:latin typeface="Arial" panose="020B0604020202020204" pitchFamily="34" charset="0"/>
              <a:cs typeface="Arial" panose="020B0604020202020204" pitchFamily="34" charset="0"/>
            </a:endParaRP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9600" y="4953000"/>
            <a:ext cx="4114800" cy="1473958"/>
          </a:xfrm>
        </p:spPr>
      </p:pic>
      <p:sp>
        <p:nvSpPr>
          <p:cNvPr id="10" name="Rectangle 9"/>
          <p:cNvSpPr/>
          <p:nvPr/>
        </p:nvSpPr>
        <p:spPr>
          <a:xfrm>
            <a:off x="304800" y="1600200"/>
            <a:ext cx="8001000" cy="323165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2400" b="1" u="sng" dirty="0" smtClean="0">
                <a:solidFill>
                  <a:srgbClr val="FF0000"/>
                </a:solidFill>
              </a:rPr>
              <a:t>FOR BOYS:</a:t>
            </a:r>
          </a:p>
          <a:p>
            <a:endParaRPr lang="en-US" sz="2000" b="1" u="sng" dirty="0" smtClean="0">
              <a:solidFill>
                <a:srgbClr val="9FEDF0"/>
              </a:solidFill>
            </a:endParaRPr>
          </a:p>
          <a:p>
            <a:r>
              <a:rPr lang="en-US" sz="2000" dirty="0" smtClean="0"/>
              <a:t>Physical changes usually start around 11 or 12 years, but they might start as young as 9 years or as old as 14 years.</a:t>
            </a:r>
          </a:p>
          <a:p>
            <a:r>
              <a:rPr lang="en-US" sz="2000" dirty="0" smtClean="0"/>
              <a:t> Physical changes include:</a:t>
            </a:r>
          </a:p>
          <a:p>
            <a:pPr marL="120650" indent="-120650">
              <a:buFont typeface="Wingdings" charset="2"/>
              <a:buChar char="ü"/>
            </a:pPr>
            <a:r>
              <a:rPr lang="en-US" sz="2000" dirty="0" smtClean="0"/>
              <a:t>Growth of the penis and testes (testicles)</a:t>
            </a:r>
          </a:p>
          <a:p>
            <a:pPr marL="120650" indent="-120650">
              <a:buFont typeface="Wingdings" charset="2"/>
              <a:buChar char="ü"/>
            </a:pPr>
            <a:r>
              <a:rPr lang="en-US" sz="2000" dirty="0" smtClean="0"/>
              <a:t>Changes in body shape and height</a:t>
            </a:r>
          </a:p>
          <a:p>
            <a:pPr marL="120650" indent="-120650">
              <a:buFont typeface="Wingdings" charset="2"/>
              <a:buChar char="ü"/>
            </a:pPr>
            <a:r>
              <a:rPr lang="en-US" sz="2000" dirty="0" smtClean="0"/>
              <a:t>Erections with ejaculation</a:t>
            </a:r>
          </a:p>
          <a:p>
            <a:pPr marL="120650" indent="-120650">
              <a:buFont typeface="Wingdings" charset="2"/>
              <a:buChar char="ü"/>
            </a:pPr>
            <a:r>
              <a:rPr lang="en-US" sz="2000" dirty="0" smtClean="0"/>
              <a:t>Growth of body and facial hair</a:t>
            </a:r>
          </a:p>
          <a:p>
            <a:pPr marL="120650" indent="-120650">
              <a:buFont typeface="Wingdings" charset="2"/>
              <a:buChar char="ü"/>
            </a:pPr>
            <a:r>
              <a:rPr lang="en-US" sz="2000" dirty="0" smtClean="0"/>
              <a:t>Change in</a:t>
            </a:r>
            <a:r>
              <a:rPr lang="en-US" sz="2000" dirty="0"/>
              <a:t> </a:t>
            </a:r>
            <a:r>
              <a:rPr lang="en-US" sz="2000" dirty="0" smtClean="0"/>
              <a:t>voice.</a:t>
            </a:r>
            <a:endParaRPr lang="en-US" sz="2000" dirty="0"/>
          </a:p>
        </p:txBody>
      </p:sp>
    </p:spTree>
    <p:extLst>
      <p:ext uri="{BB962C8B-B14F-4D97-AF65-F5344CB8AC3E}">
        <p14:creationId xmlns:p14="http://schemas.microsoft.com/office/powerpoint/2010/main" val="1711579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D1282E"/>
                </a:solidFill>
                <a:latin typeface="Arial" panose="020B0604020202020204" pitchFamily="34" charset="0"/>
                <a:cs typeface="Arial" panose="020B0604020202020204" pitchFamily="34" charset="0"/>
              </a:rPr>
              <a:t>Skeletal</a:t>
            </a:r>
            <a:r>
              <a:rPr lang="en-US" b="1" dirty="0" smtClean="0">
                <a:solidFill>
                  <a:srgbClr val="C00000"/>
                </a:solidFill>
                <a:latin typeface="Arial" panose="020B0604020202020204" pitchFamily="34" charset="0"/>
                <a:cs typeface="Arial" panose="020B0604020202020204" pitchFamily="34" charset="0"/>
              </a:rPr>
              <a:t> </a:t>
            </a:r>
            <a:r>
              <a:rPr lang="en-US" b="1" dirty="0">
                <a:solidFill>
                  <a:srgbClr val="D1282E"/>
                </a:solidFill>
                <a:latin typeface="Arial" panose="020B0604020202020204" pitchFamily="34" charset="0"/>
                <a:cs typeface="Arial" panose="020B0604020202020204" pitchFamily="34" charset="0"/>
              </a:rPr>
              <a:t>changes</a:t>
            </a:r>
          </a:p>
        </p:txBody>
      </p:sp>
      <p:sp>
        <p:nvSpPr>
          <p:cNvPr id="3" name="Content Placeholder 2"/>
          <p:cNvSpPr>
            <a:spLocks noGrp="1"/>
          </p:cNvSpPr>
          <p:nvPr>
            <p:ph idx="1"/>
          </p:nvPr>
        </p:nvSpPr>
        <p:spPr>
          <a:xfrm>
            <a:off x="533400" y="1447801"/>
            <a:ext cx="8229600" cy="1219200"/>
          </a:xfrm>
        </p:spPr>
        <p:txBody>
          <a:bodyPr/>
          <a:lstStyle/>
          <a:p>
            <a:pPr marL="0" lvl="0" indent="0" rtl="1">
              <a:spcAft>
                <a:spcPts val="600"/>
              </a:spcAft>
              <a:buNone/>
            </a:pPr>
            <a:r>
              <a:rPr lang="en-US" sz="2800" b="1" dirty="0">
                <a:latin typeface="Arial" panose="020B0604020202020204" pitchFamily="34" charset="0"/>
                <a:cs typeface="Arial" panose="020B0604020202020204" pitchFamily="34" charset="0"/>
              </a:rPr>
              <a:t>Bone growth is </a:t>
            </a:r>
            <a:r>
              <a:rPr lang="en-US" sz="2800" b="1" dirty="0" smtClean="0">
                <a:latin typeface="Arial" panose="020B0604020202020204" pitchFamily="34" charset="0"/>
                <a:cs typeface="Arial" panose="020B0604020202020204" pitchFamily="34" charset="0"/>
              </a:rPr>
              <a:t>increased </a:t>
            </a:r>
            <a:r>
              <a:rPr lang="en-US" sz="2800" b="1" dirty="0">
                <a:latin typeface="Arial" panose="020B0604020202020204" pitchFamily="34" charset="0"/>
                <a:cs typeface="Arial" panose="020B0604020202020204" pitchFamily="34" charset="0"/>
              </a:rPr>
              <a:t>during adolescence </a:t>
            </a:r>
            <a:r>
              <a:rPr lang="en-US" sz="2800" b="1" dirty="0" smtClean="0">
                <a:latin typeface="Arial" panose="020B0604020202020204" pitchFamily="34" charset="0"/>
                <a:cs typeface="Arial" panose="020B0604020202020204" pitchFamily="34" charset="0"/>
              </a:rPr>
              <a:t>due </a:t>
            </a:r>
            <a:r>
              <a:rPr lang="en-US" sz="2800" b="1" dirty="0">
                <a:latin typeface="Arial" panose="020B0604020202020204" pitchFamily="34" charset="0"/>
                <a:cs typeface="Arial" panose="020B0604020202020204" pitchFamily="34" charset="0"/>
              </a:rPr>
              <a:t>to an </a:t>
            </a:r>
            <a:r>
              <a:rPr lang="en-US" sz="2800" b="1" dirty="0" smtClean="0">
                <a:latin typeface="Arial" panose="020B0604020202020204" pitchFamily="34" charset="0"/>
                <a:cs typeface="Arial" panose="020B0604020202020204" pitchFamily="34" charset="0"/>
              </a:rPr>
              <a:t>increase </a:t>
            </a:r>
            <a:r>
              <a:rPr lang="en-US" sz="2800" b="1" dirty="0">
                <a:latin typeface="Arial" panose="020B0604020202020204" pitchFamily="34" charset="0"/>
                <a:cs typeface="Arial" panose="020B0604020202020204" pitchFamily="34" charset="0"/>
              </a:rPr>
              <a:t>in sex hormones.</a:t>
            </a:r>
            <a:endParaRPr lang="en-US" sz="2800" b="1" dirty="0" smtClean="0">
              <a:solidFill>
                <a:srgbClr val="000000"/>
              </a:solidFill>
              <a:latin typeface="Arial" panose="020B0604020202020204" pitchFamily="34" charset="0"/>
              <a:cs typeface="Arial" panose="020B0604020202020204" pitchFamily="34" charset="0"/>
            </a:endParaRPr>
          </a:p>
          <a:p>
            <a:pPr rtl="1">
              <a:spcAft>
                <a:spcPts val="600"/>
              </a:spcAft>
            </a:pPr>
            <a:endParaRPr lang="en-US" sz="2400" b="1" dirty="0" smtClean="0">
              <a:solidFill>
                <a:srgbClr val="000000"/>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457200" y="2362200"/>
            <a:ext cx="78486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&gt;95% of the adult skeleton is formed by the end of </a:t>
            </a:r>
            <a:r>
              <a:rPr lang="en-US" sz="2800" b="1" dirty="0"/>
              <a:t>adolescence</a:t>
            </a:r>
            <a:r>
              <a:rPr lang="en-US" sz="2800" dirty="0" smtClean="0"/>
              <a:t>.</a:t>
            </a:r>
          </a:p>
          <a:p>
            <a:endParaRPr lang="en-US" sz="2800" b="1" dirty="0" smtClean="0">
              <a:solidFill>
                <a:srgbClr val="000000"/>
              </a:solidFill>
              <a:latin typeface="Arial" panose="020B0604020202020204" pitchFamily="34" charset="0"/>
              <a:cs typeface="Arial" panose="020B0604020202020204" pitchFamily="34" charset="0"/>
            </a:endParaRPr>
          </a:p>
          <a:p>
            <a:r>
              <a:rPr lang="en-US" sz="2800" b="1" dirty="0" smtClean="0">
                <a:solidFill>
                  <a:srgbClr val="000000"/>
                </a:solidFill>
                <a:latin typeface="Arial" panose="020B0604020202020204" pitchFamily="34" charset="0"/>
                <a:cs typeface="Arial" panose="020B0604020202020204" pitchFamily="34" charset="0"/>
              </a:rPr>
              <a:t>Weight gain in </a:t>
            </a:r>
            <a:r>
              <a:rPr lang="en-US" sz="2800" b="1" dirty="0" smtClean="0">
                <a:solidFill>
                  <a:srgbClr val="D1282E"/>
                </a:solidFill>
                <a:latin typeface="Arial" panose="020B0604020202020204" pitchFamily="34" charset="0"/>
                <a:cs typeface="Arial" panose="020B0604020202020204" pitchFamily="34" charset="0"/>
              </a:rPr>
              <a:t>boys</a:t>
            </a:r>
            <a:r>
              <a:rPr lang="en-US" sz="2800" b="1" dirty="0" smtClean="0">
                <a:solidFill>
                  <a:srgbClr val="000000"/>
                </a:solidFill>
                <a:latin typeface="Arial" panose="020B0604020202020204" pitchFamily="34" charset="0"/>
                <a:cs typeface="Arial" panose="020B0604020202020204" pitchFamily="34" charset="0"/>
              </a:rPr>
              <a:t> mainly due to increase </a:t>
            </a:r>
            <a:r>
              <a:rPr lang="en-US" sz="2800" b="1" dirty="0">
                <a:solidFill>
                  <a:srgbClr val="000000"/>
                </a:solidFill>
                <a:latin typeface="Arial" panose="020B0604020202020204" pitchFamily="34" charset="0"/>
                <a:cs typeface="Arial" panose="020B0604020202020204" pitchFamily="34" charset="0"/>
              </a:rPr>
              <a:t>muscle</a:t>
            </a:r>
            <a:r>
              <a:rPr lang="en-US" sz="2800" b="1" dirty="0" smtClean="0">
                <a:latin typeface="Arial" panose="020B0604020202020204" pitchFamily="34" charset="0"/>
                <a:cs typeface="Arial" panose="020B0604020202020204" pitchFamily="34" charset="0"/>
              </a:rPr>
              <a:t> </a:t>
            </a:r>
            <a:r>
              <a:rPr lang="en-US" sz="2800" b="1" dirty="0">
                <a:solidFill>
                  <a:srgbClr val="000000"/>
                </a:solidFill>
                <a:latin typeface="Arial" panose="020B0604020202020204" pitchFamily="34" charset="0"/>
                <a:cs typeface="Arial" panose="020B0604020202020204" pitchFamily="34" charset="0"/>
              </a:rPr>
              <a:t>growth</a:t>
            </a:r>
            <a:r>
              <a:rPr lang="en-US" sz="2800" b="1" dirty="0" smtClean="0">
                <a:latin typeface="Arial" panose="020B0604020202020204" pitchFamily="34" charset="0"/>
                <a:cs typeface="Arial" panose="020B0604020202020204" pitchFamily="34" charset="0"/>
              </a:rPr>
              <a:t> </a:t>
            </a:r>
            <a:r>
              <a:rPr lang="en-US" sz="2800" b="1" dirty="0" smtClean="0">
                <a:solidFill>
                  <a:srgbClr val="000000"/>
                </a:solidFill>
                <a:latin typeface="Arial" panose="020B0604020202020204" pitchFamily="34" charset="0"/>
                <a:cs typeface="Arial" panose="020B0604020202020204" pitchFamily="34" charset="0"/>
              </a:rPr>
              <a:t>and </a:t>
            </a:r>
            <a:r>
              <a:rPr lang="en-US" sz="2800" b="1" dirty="0" smtClean="0">
                <a:solidFill>
                  <a:srgbClr val="D1282E"/>
                </a:solidFill>
                <a:latin typeface="Arial" panose="020B0604020202020204" pitchFamily="34" charset="0"/>
                <a:cs typeface="Arial" panose="020B0604020202020204" pitchFamily="34" charset="0"/>
              </a:rPr>
              <a:t>girls</a:t>
            </a:r>
            <a:r>
              <a:rPr lang="en-US" sz="2800" b="1" dirty="0" smtClean="0">
                <a:solidFill>
                  <a:srgbClr val="000000"/>
                </a:solidFill>
                <a:latin typeface="Arial" panose="020B0604020202020204" pitchFamily="34" charset="0"/>
                <a:cs typeface="Arial" panose="020B0604020202020204" pitchFamily="34" charset="0"/>
              </a:rPr>
              <a:t> mainly due to fat that develops in breast and hip.</a:t>
            </a:r>
            <a:endParaRPr lang="en-US" sz="2800" dirty="0" smtClean="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341375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69582"/>
            <a:ext cx="8229600" cy="4538036"/>
          </a:xfrm>
        </p:spPr>
      </p:pic>
    </p:spTree>
    <p:extLst>
      <p:ext uri="{BB962C8B-B14F-4D97-AF65-F5344CB8AC3E}">
        <p14:creationId xmlns:p14="http://schemas.microsoft.com/office/powerpoint/2010/main" val="3910942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noAutofit/>
          </a:bodyPr>
          <a:lstStyle/>
          <a:p>
            <a:pPr lvl="0"/>
            <a:r>
              <a:rPr lang="en" sz="3200" b="1" dirty="0" smtClean="0">
                <a:solidFill>
                  <a:srgbClr val="DC1820"/>
                </a:solidFill>
                <a:highlight>
                  <a:srgbClr val="FFFFFF"/>
                </a:highlight>
                <a:latin typeface="Arial" panose="020B0604020202020204" pitchFamily="34" charset="0"/>
                <a:cs typeface="Arial" panose="020B0604020202020204" pitchFamily="34" charset="0"/>
              </a:rPr>
              <a:t/>
            </a:r>
            <a:br>
              <a:rPr lang="en" sz="3200" b="1" dirty="0" smtClean="0">
                <a:solidFill>
                  <a:srgbClr val="DC1820"/>
                </a:solidFill>
                <a:highlight>
                  <a:srgbClr val="FFFFFF"/>
                </a:highlight>
                <a:latin typeface="Arial" panose="020B0604020202020204" pitchFamily="34" charset="0"/>
                <a:cs typeface="Arial" panose="020B0604020202020204" pitchFamily="34" charset="0"/>
              </a:rPr>
            </a:br>
            <a:r>
              <a:rPr lang="en" sz="3200" b="1" dirty="0" smtClean="0">
                <a:solidFill>
                  <a:srgbClr val="DC1820"/>
                </a:solidFill>
                <a:highlight>
                  <a:srgbClr val="FFFFFF"/>
                </a:highlight>
                <a:latin typeface="Arial" panose="020B0604020202020204" pitchFamily="34" charset="0"/>
                <a:cs typeface="Arial" panose="020B0604020202020204" pitchFamily="34" charset="0"/>
              </a:rPr>
              <a:t>Behavioral changes during adolescence </a:t>
            </a:r>
            <a:br>
              <a:rPr lang="en" sz="3200" b="1" dirty="0" smtClean="0">
                <a:solidFill>
                  <a:srgbClr val="DC1820"/>
                </a:solidFill>
                <a:highlight>
                  <a:srgbClr val="FFFFFF"/>
                </a:highlight>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447800"/>
            <a:ext cx="6174310" cy="5029200"/>
          </a:xfrm>
        </p:spPr>
        <p:txBody>
          <a:bodyPr>
            <a:normAutofit fontScale="47500" lnSpcReduction="20000"/>
          </a:bodyPr>
          <a:lstStyle/>
          <a:p>
            <a:r>
              <a:rPr lang="en-US" sz="5100" b="1" u="sng" dirty="0" smtClean="0">
                <a:solidFill>
                  <a:srgbClr val="FF0000"/>
                </a:solidFill>
                <a:latin typeface="Arial" panose="020B0604020202020204" pitchFamily="34" charset="0"/>
                <a:cs typeface="Arial" panose="020B0604020202020204" pitchFamily="34" charset="0"/>
              </a:rPr>
              <a:t>Social changes:</a:t>
            </a:r>
          </a:p>
          <a:p>
            <a:endParaRPr lang="en-US" sz="2800" b="1" dirty="0" smtClean="0">
              <a:latin typeface="Arial" panose="020B0604020202020204" pitchFamily="34" charset="0"/>
              <a:cs typeface="Arial" panose="020B0604020202020204" pitchFamily="34" charset="0"/>
            </a:endParaRPr>
          </a:p>
          <a:p>
            <a:r>
              <a:rPr lang="en-US" sz="3600" b="1" dirty="0" smtClean="0">
                <a:latin typeface="Arial" panose="020B0604020202020204" pitchFamily="34" charset="0"/>
                <a:cs typeface="Arial" panose="020B0604020202020204" pitchFamily="34" charset="0"/>
              </a:rPr>
              <a:t>Searching for identity, starting to develop their sense of self and trying to build up character.</a:t>
            </a:r>
          </a:p>
          <a:p>
            <a:endParaRPr lang="en-US" sz="3600" b="1" dirty="0" smtClean="0">
              <a:latin typeface="Arial" panose="020B0604020202020204" pitchFamily="34" charset="0"/>
              <a:cs typeface="Arial" panose="020B0604020202020204" pitchFamily="34" charset="0"/>
            </a:endParaRPr>
          </a:p>
          <a:p>
            <a:r>
              <a:rPr lang="en-US" sz="3600" b="1" dirty="0" smtClean="0">
                <a:latin typeface="Arial" panose="020B0604020202020204" pitchFamily="34" charset="0"/>
                <a:cs typeface="Arial" panose="020B0604020202020204" pitchFamily="34" charset="0"/>
              </a:rPr>
              <a:t>Concern about other people’s opinions.</a:t>
            </a:r>
          </a:p>
          <a:p>
            <a:endParaRPr lang="en-US" sz="3600" b="1" dirty="0" smtClean="0">
              <a:latin typeface="Arial" panose="020B0604020202020204" pitchFamily="34" charset="0"/>
              <a:cs typeface="Arial" panose="020B0604020202020204" pitchFamily="34" charset="0"/>
            </a:endParaRPr>
          </a:p>
          <a:p>
            <a:r>
              <a:rPr lang="en-US" sz="3600" b="1" dirty="0" smtClean="0">
                <a:latin typeface="Arial" panose="020B0604020202020204" pitchFamily="34" charset="0"/>
                <a:cs typeface="Arial" panose="020B0604020202020204" pitchFamily="34" charset="0"/>
              </a:rPr>
              <a:t>Seeking more independence</a:t>
            </a:r>
            <a:r>
              <a:rPr lang="en" sz="3600" b="1" dirty="0" smtClean="0">
                <a:highlight>
                  <a:srgbClr val="FFFFFF"/>
                </a:highlight>
                <a:latin typeface="Arial" panose="020B0604020202020204" pitchFamily="34" charset="0"/>
                <a:cs typeface="Arial" panose="020B0604020202020204" pitchFamily="34" charset="0"/>
              </a:rPr>
              <a:t> and autonomy over their</a:t>
            </a:r>
            <a:r>
              <a:rPr lang="en-US" sz="3600" b="1" dirty="0" smtClean="0">
                <a:latin typeface="Arial" panose="020B0604020202020204" pitchFamily="34" charset="0"/>
                <a:cs typeface="Arial" panose="020B0604020202020204" pitchFamily="34" charset="0"/>
              </a:rPr>
              <a:t> </a:t>
            </a:r>
            <a:r>
              <a:rPr lang="en" sz="3600" b="1" dirty="0">
                <a:latin typeface="Arial" panose="020B0604020202020204" pitchFamily="34" charset="0"/>
                <a:cs typeface="Arial" panose="020B0604020202020204" pitchFamily="34" charset="0"/>
              </a:rPr>
              <a:t>decisions</a:t>
            </a:r>
            <a:r>
              <a:rPr lang="en" sz="3600" b="1" dirty="0" smtClean="0">
                <a:highlight>
                  <a:srgbClr val="FFFFFF"/>
                </a:highlight>
                <a:latin typeface="Arial" panose="020B0604020202020204" pitchFamily="34" charset="0"/>
                <a:cs typeface="Arial" panose="020B0604020202020204" pitchFamily="34" charset="0"/>
              </a:rPr>
              <a:t>, </a:t>
            </a:r>
            <a:r>
              <a:rPr lang="en" sz="3600" b="1" dirty="0">
                <a:latin typeface="Arial" panose="020B0604020202020204" pitchFamily="34" charset="0"/>
                <a:cs typeface="Arial" panose="020B0604020202020204" pitchFamily="34" charset="0"/>
              </a:rPr>
              <a:t>emotions</a:t>
            </a:r>
            <a:r>
              <a:rPr lang="en" sz="3600" b="1" dirty="0" smtClean="0">
                <a:highlight>
                  <a:srgbClr val="FFFFFF"/>
                </a:highlight>
                <a:latin typeface="Arial" panose="020B0604020202020204" pitchFamily="34" charset="0"/>
                <a:cs typeface="Arial" panose="020B0604020202020204" pitchFamily="34" charset="0"/>
              </a:rPr>
              <a:t> and </a:t>
            </a:r>
            <a:r>
              <a:rPr lang="en" sz="3600" b="1" dirty="0">
                <a:latin typeface="Arial" panose="020B0604020202020204" pitchFamily="34" charset="0"/>
                <a:cs typeface="Arial" panose="020B0604020202020204" pitchFamily="34" charset="0"/>
              </a:rPr>
              <a:t>actions</a:t>
            </a:r>
            <a:r>
              <a:rPr lang="en" sz="3600" b="1" dirty="0" smtClean="0">
                <a:highlight>
                  <a:srgbClr val="FFFFFF"/>
                </a:highlight>
                <a:latin typeface="Arial" panose="020B0604020202020204" pitchFamily="34" charset="0"/>
                <a:cs typeface="Arial" panose="020B0604020202020204" pitchFamily="34" charset="0"/>
              </a:rPr>
              <a:t> and to disengage from parental control.</a:t>
            </a:r>
          </a:p>
          <a:p>
            <a:endParaRPr lang="en-US" sz="3600" b="1" dirty="0" smtClean="0">
              <a:latin typeface="Arial" panose="020B0604020202020204" pitchFamily="34" charset="0"/>
              <a:cs typeface="Arial" panose="020B0604020202020204" pitchFamily="34" charset="0"/>
            </a:endParaRPr>
          </a:p>
          <a:p>
            <a:r>
              <a:rPr lang="en-US" sz="3600" b="1" dirty="0" smtClean="0">
                <a:latin typeface="Arial" panose="020B0604020202020204" pitchFamily="34" charset="0"/>
                <a:cs typeface="Arial" panose="020B0604020202020204" pitchFamily="34" charset="0"/>
              </a:rPr>
              <a:t>Seeking more responsibility at home &amp; school.</a:t>
            </a:r>
          </a:p>
          <a:p>
            <a:endParaRPr lang="en-US" sz="3600" b="1" dirty="0" smtClean="0">
              <a:latin typeface="Arial" panose="020B0604020202020204" pitchFamily="34" charset="0"/>
              <a:cs typeface="Arial" panose="020B0604020202020204" pitchFamily="34" charset="0"/>
            </a:endParaRPr>
          </a:p>
          <a:p>
            <a:r>
              <a:rPr lang="en-US" sz="3600" b="1" dirty="0" smtClean="0">
                <a:latin typeface="Arial" panose="020B0604020202020204" pitchFamily="34" charset="0"/>
                <a:cs typeface="Arial" panose="020B0604020202020204" pitchFamily="34" charset="0"/>
              </a:rPr>
              <a:t>Looking for new experiences and engaging in more risk.</a:t>
            </a:r>
          </a:p>
          <a:p>
            <a:endParaRPr lang="en-US" sz="3600" b="1" dirty="0">
              <a:latin typeface="Arial" panose="020B0604020202020204" pitchFamily="34" charset="0"/>
              <a:cs typeface="Arial" panose="020B0604020202020204" pitchFamily="34" charset="0"/>
            </a:endParaRPr>
          </a:p>
          <a:p>
            <a:r>
              <a:rPr lang="en-US" sz="3600" b="1" dirty="0" smtClean="0">
                <a:latin typeface="Arial" panose="020B0604020202020204" pitchFamily="34" charset="0"/>
                <a:cs typeface="Arial" panose="020B0604020202020204" pitchFamily="34" charset="0"/>
              </a:rPr>
              <a:t>Self-esteem and peer-pressure: influenced more by friends, especially when it comes to behavioral and sense of self-esteem they can use tobacco just because there close friends are smokers</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2286000"/>
            <a:ext cx="2009565" cy="167640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5774" r="12677"/>
          <a:stretch/>
        </p:blipFill>
        <p:spPr>
          <a:xfrm>
            <a:off x="6396662" y="4572000"/>
            <a:ext cx="2521577" cy="1409700"/>
          </a:xfrm>
          <a:prstGeom prst="rect">
            <a:avLst/>
          </a:prstGeom>
        </p:spPr>
      </p:pic>
    </p:spTree>
    <p:extLst>
      <p:ext uri="{BB962C8B-B14F-4D97-AF65-F5344CB8AC3E}">
        <p14:creationId xmlns:p14="http://schemas.microsoft.com/office/powerpoint/2010/main" val="6101090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1336</TotalTime>
  <Words>1963</Words>
  <Application>Microsoft Office PowerPoint</Application>
  <PresentationFormat>On-screen Show (4:3)</PresentationFormat>
  <Paragraphs>184</Paragraphs>
  <Slides>46</Slides>
  <Notes>10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Clarity</vt:lpstr>
      <vt:lpstr>Adolescents Health</vt:lpstr>
      <vt:lpstr>Objectives:</vt:lpstr>
      <vt:lpstr>Definition</vt:lpstr>
      <vt:lpstr>Adolescent physiological characteristics </vt:lpstr>
      <vt:lpstr>Physical changes during adolescence</vt:lpstr>
      <vt:lpstr>Physical changes during adolescence</vt:lpstr>
      <vt:lpstr>Skeletal changes</vt:lpstr>
      <vt:lpstr>PowerPoint Presentation</vt:lpstr>
      <vt:lpstr> Behavioral changes during adolescence  </vt:lpstr>
      <vt:lpstr>PowerPoint Presentation</vt:lpstr>
      <vt:lpstr>Importance Of Adolescent Health</vt:lpstr>
      <vt:lpstr>PowerPoint Presentation</vt:lpstr>
      <vt:lpstr>PowerPoint Presentation</vt:lpstr>
      <vt:lpstr>Facts </vt:lpstr>
      <vt:lpstr>ADOLESCENT HEALTH PROBLEMS </vt:lpstr>
      <vt:lpstr>THE IMPORTANCE OF ADOLESCENT HEALTH AND DEVELOPMENT TO ACHIEVING THE MILLENNIUM DEVELOPMENT GOALS. </vt:lpstr>
      <vt:lpstr>Better adolescent health will directly contribute to achieving five of the eight internationally agreed-upon goals:  </vt:lpstr>
      <vt:lpstr>EARLY PREGNANCY AND CHILDBIRTH  </vt:lpstr>
      <vt:lpstr>PowerPoint Presentation</vt:lpstr>
      <vt:lpstr>PowerPoint Presentation</vt:lpstr>
      <vt:lpstr>HIV</vt:lpstr>
      <vt:lpstr>PowerPoint Presentation</vt:lpstr>
      <vt:lpstr>Injuries </vt:lpstr>
      <vt:lpstr>Malnutrition and obesity </vt:lpstr>
      <vt:lpstr>Exercise and nutrition </vt:lpstr>
      <vt:lpstr>Tobacco use </vt:lpstr>
      <vt:lpstr>PowerPoint Presentation</vt:lpstr>
      <vt:lpstr>common adolescent health problems in Saudi Arabia: Retrieved from available evidence-based studies   25% of Saudi population are Adolescents  </vt:lpstr>
      <vt:lpstr>PowerPoint Presentation</vt:lpstr>
      <vt:lpstr>Injuries:  </vt:lpstr>
      <vt:lpstr>PowerPoint Presentation</vt:lpstr>
      <vt:lpstr>PowerPoint Presentation</vt:lpstr>
      <vt:lpstr>PowerPoint Presentation</vt:lpstr>
      <vt:lpstr>Malnutrition + obesity </vt:lpstr>
      <vt:lpstr>HIV</vt:lpstr>
      <vt:lpstr>Mental health</vt:lpstr>
      <vt:lpstr>How family physicians approach adolescent health problems?</vt:lpstr>
      <vt:lpstr>Road Traffic Accident </vt:lpstr>
      <vt:lpstr>Health status: obesity</vt:lpstr>
      <vt:lpstr>Health status: Mental health  </vt:lpstr>
      <vt:lpstr>Substance abuse and smoking</vt:lpstr>
      <vt:lpstr>What’s our role in it?</vt:lpstr>
      <vt:lpstr>The role of the family</vt:lpstr>
      <vt:lpstr>The role of the school</vt:lpstr>
      <vt:lpstr>The role of the community</vt:lpstr>
      <vt:lpstr>THANK YOU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Adolescents Health</dc:title>
  <dc:creator>Hanouf Muhanna</dc:creator>
  <cp:lastModifiedBy>Hanouf Muhanna</cp:lastModifiedBy>
  <cp:revision>36</cp:revision>
  <dcterms:created xsi:type="dcterms:W3CDTF">2018-03-13T16:02:19Z</dcterms:created>
  <dcterms:modified xsi:type="dcterms:W3CDTF">2018-03-17T13:16:09Z</dcterms:modified>
</cp:coreProperties>
</file>