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ink/ink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65"/>
  </p:notesMasterIdLst>
  <p:sldIdLst>
    <p:sldId id="257" r:id="rId2"/>
    <p:sldId id="318" r:id="rId3"/>
    <p:sldId id="256" r:id="rId4"/>
    <p:sldId id="317" r:id="rId5"/>
    <p:sldId id="258"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1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15" r:id="rId50"/>
    <p:sldId id="302" r:id="rId51"/>
    <p:sldId id="303" r:id="rId52"/>
    <p:sldId id="304" r:id="rId53"/>
    <p:sldId id="305" r:id="rId54"/>
    <p:sldId id="306" r:id="rId55"/>
    <p:sldId id="307" r:id="rId56"/>
    <p:sldId id="308" r:id="rId57"/>
    <p:sldId id="309" r:id="rId58"/>
    <p:sldId id="310" r:id="rId59"/>
    <p:sldId id="311" r:id="rId60"/>
    <p:sldId id="312" r:id="rId61"/>
    <p:sldId id="319" r:id="rId62"/>
    <p:sldId id="320" r:id="rId63"/>
    <p:sldId id="313"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btihal 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2EFED77-FEC2-4D2C-9F21-DC4CB0935211}">
  <a:tblStyle styleId="{02EFED77-FEC2-4D2C-9F21-DC4CB093521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AEB"/>
          </a:solidFill>
        </a:fill>
      </a:tcStyle>
    </a:wholeTbl>
    <a:band1H>
      <a:tcTxStyle b="off" i="off"/>
      <a:tcStyle>
        <a:tcBdr/>
        <a:fill>
          <a:solidFill>
            <a:srgbClr val="D1D2D4"/>
          </a:solidFill>
        </a:fill>
      </a:tcStyle>
    </a:band1H>
    <a:band2H>
      <a:tcTxStyle b="off" i="off"/>
      <a:tcStyle>
        <a:tcBdr/>
      </a:tcStyle>
    </a:band2H>
    <a:band1V>
      <a:tcTxStyle b="off" i="off"/>
      <a:tcStyle>
        <a:tcBdr/>
        <a:fill>
          <a:solidFill>
            <a:srgbClr val="D1D2D4"/>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20999A1-7479-494B-AECE-A09CDB61057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4ED"/>
          </a:solidFill>
        </a:fill>
      </a:tcStyle>
    </a:wholeTbl>
    <a:band1H>
      <a:tcTxStyle b="off" i="off"/>
      <a:tcStyle>
        <a:tcBdr/>
        <a:fill>
          <a:solidFill>
            <a:srgbClr val="F2E9DA"/>
          </a:solidFill>
        </a:fill>
      </a:tcStyle>
    </a:band1H>
    <a:band2H>
      <a:tcTxStyle b="off" i="off"/>
      <a:tcStyle>
        <a:tcBdr/>
      </a:tcStyle>
    </a:band2H>
    <a:band1V>
      <a:tcTxStyle b="off" i="off"/>
      <a:tcStyle>
        <a:tcBdr/>
        <a:fill>
          <a:solidFill>
            <a:srgbClr val="F2E9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2021B972-A965-47B7-934F-497869CF8AFD}"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p:restoredTop sz="94671"/>
  </p:normalViewPr>
  <p:slideViewPr>
    <p:cSldViewPr snapToGrid="0" snapToObjects="1">
      <p:cViewPr>
        <p:scale>
          <a:sx n="70" d="100"/>
          <a:sy n="70" d="100"/>
        </p:scale>
        <p:origin x="2088"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71"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3-19T11:58:18.306"/>
    </inkml:context>
    <inkml:brush xml:id="br0">
      <inkml:brushProperty name="width" value="0.02222" units="cm"/>
      <inkml:brushProperty name="height" value="0.02222" units="cm"/>
    </inkml:brush>
  </inkml:definitions>
  <inkml:traceGroup>
    <inkml:annotationXML>
      <emma:emma xmlns:emma="http://www.w3.org/2003/04/emma" version="1.0">
        <emma:interpretation id="{2ABBD0F9-470A-4851-B4C9-5424594FCC94}" emma:medium="tactile" emma:mode="ink">
          <msink:context xmlns:msink="http://schemas.microsoft.com/ink/2010/main" type="writingRegion" rotatedBoundingBox="2842,5081 2893,5081 2893,5096 2842,5096"/>
        </emma:interpretation>
      </emma:emma>
    </inkml:annotationXML>
    <inkml:traceGroup>
      <inkml:annotationXML>
        <emma:emma xmlns:emma="http://www.w3.org/2003/04/emma" version="1.0">
          <emma:interpretation id="{FF5DF2D3-5EBB-42FD-B58A-219F9EB69FC5}" emma:medium="tactile" emma:mode="ink">
            <msink:context xmlns:msink="http://schemas.microsoft.com/ink/2010/main" type="paragraph" rotatedBoundingBox="2842,5081 2893,5081 2893,5096 2842,5096" alignmentLevel="1"/>
          </emma:interpretation>
        </emma:emma>
      </inkml:annotationXML>
      <inkml:traceGroup>
        <inkml:annotationXML>
          <emma:emma xmlns:emma="http://www.w3.org/2003/04/emma" version="1.0">
            <emma:interpretation id="{ADD1E631-4B6A-4223-A47A-E21FD937D611}" emma:medium="tactile" emma:mode="ink">
              <msink:context xmlns:msink="http://schemas.microsoft.com/ink/2010/main" type="line" rotatedBoundingBox="2842,5081 2893,5081 2893,5096 2842,5096"/>
            </emma:interpretation>
          </emma:emma>
        </inkml:annotationXML>
        <inkml:traceGroup>
          <inkml:annotationXML>
            <emma:emma xmlns:emma="http://www.w3.org/2003/04/emma" version="1.0">
              <emma:interpretation id="{A51FE9A6-543B-45F8-B8EE-5478B20EB2F7}" emma:medium="tactile" emma:mode="ink">
                <msink:context xmlns:msink="http://schemas.microsoft.com/ink/2010/main" type="inkWord" rotatedBoundingBox="2842,5081 2893,5081 2893,5096 2842,5096"/>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b</emma:literal>
                </emma:interpretation>
              </emma:one-of>
            </emma:emma>
          </inkml:annotationXML>
          <inkml:trace contextRef="#ctx0" brushRef="#br0">12057 11726 128,'-51'0'0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3-19T12:02:10.207"/>
    </inkml:context>
    <inkml:brush xml:id="br0">
      <inkml:brushProperty name="width" value="0.02222" units="cm"/>
      <inkml:brushProperty name="height" value="0.02222" units="cm"/>
    </inkml:brush>
  </inkml:definitions>
  <inkml:traceGroup>
    <inkml:annotationXML>
      <emma:emma xmlns:emma="http://www.w3.org/2003/04/emma" version="1.0">
        <emma:interpretation id="{855E5AFF-99ED-4708-8D46-6CD36DF1531C}" emma:medium="tactile" emma:mode="ink">
          <msink:context xmlns:msink="http://schemas.microsoft.com/ink/2010/main" type="writingRegion" rotatedBoundingBox="6695,4130 4131,7956 2254,6698 4819,2872"/>
        </emma:interpretation>
      </emma:emma>
    </inkml:annotationXML>
    <inkml:traceGroup>
      <inkml:annotationXML>
        <emma:emma xmlns:emma="http://www.w3.org/2003/04/emma" version="1.0">
          <emma:interpretation id="{0BB81883-A3AB-434B-92A8-7349CF24D08B}" emma:medium="tactile" emma:mode="ink">
            <msink:context xmlns:msink="http://schemas.microsoft.com/ink/2010/main" type="paragraph" rotatedBoundingBox="6695,4130 4131,7956 2254,6698 4819,2872" alignmentLevel="1"/>
          </emma:interpretation>
        </emma:emma>
      </inkml:annotationXML>
      <inkml:traceGroup>
        <inkml:annotationXML>
          <emma:emma xmlns:emma="http://www.w3.org/2003/04/emma" version="1.0">
            <emma:interpretation id="{168A18EC-7D33-44A3-9F90-9314B2DE37B9}" emma:medium="tactile" emma:mode="ink">
              <msink:context xmlns:msink="http://schemas.microsoft.com/ink/2010/main" type="line" rotatedBoundingBox="6695,4130 4131,7956 2254,6698 4819,2872"/>
            </emma:interpretation>
          </emma:emma>
        </inkml:annotationXML>
        <inkml:traceGroup>
          <inkml:annotationXML>
            <emma:emma xmlns:emma="http://www.w3.org/2003/04/emma" version="1.0">
              <emma:interpretation id="{7D5CD265-92BB-4EEB-97F5-B0E24B22F3A5}" emma:medium="tactile" emma:mode="ink">
                <msink:context xmlns:msink="http://schemas.microsoft.com/ink/2010/main" type="inkWord" rotatedBoundingBox="6695,4130 4131,7956 2254,6698 4819,2872"/>
              </emma:interpretation>
              <emma:one-of disjunction-type="recognition" id="oneOf0">
                <emma:interpretation id="interp0" emma:lang="en-US" emma:confidence="0">
                  <emma:literal>I</emma:literal>
                </emma:interpretation>
                <emma:interpretation id="interp1" emma:lang="en-US" emma:confidence="0">
                  <emma:literal>&amp;</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f</emma:literal>
                </emma:interpretation>
              </emma:one-of>
            </emma:emma>
          </inkml:annotationXML>
          <inkml:trace contextRef="#ctx0" brushRef="#br0">15098 8726 6528,'-17'-67'2464,"0"50"-1344,17-16-736,0 16 672,0 17-256,0-17 0,0 17-384,17 0-96,0-17-192,16 34-96,1 0 64,17 16-64,-1 18-32,17 16 32,-16 17 32,16 17 32,-16-17 96,-1 34-32,-16 0 64,0-17-128,-34 17 0,0-34-96,-17 0-32,-17-17 32,-16-17 0,-1 1-96,-16-34 0,-17-1-32,-1-32 96,-16-18 0,0 0 32,17-33 0,0 17 0,0-1 192,34 1 192,16 16 96,17 17 0,1 17-161,32 17 33,-16 17 0,17 16 64,0 17 96,0 34-224,0 34-96,0 0-32,-17 16-32,0 0-160,-17-16 32,0 0 0,17-17 0,-34-17-864,17-34-288,-33-17-1247,-1-16-481,-16-17-1120</inkml:trace>
          <inkml:trace contextRef="#ctx0" brushRef="#br0" timeOffset="211">13634 8575 8320,'17'-68'3072,"0"52"-1664,-1-18-1216,1 17 704,17-17-544,-17 1-192,16-1-256,18 0-32,-17 1 64,-1-18-960,1 17-416,17-16-2176</inkml:trace>
          <inkml:trace contextRef="#ctx0" brushRef="#br0" timeOffset="1249">14021 9735 3968,'0'0'1472,"0"-17"-768,0 34-672,0-17 256,0 0-32,17-17 64,-17 17 384,0 0 192,0 0-448,0-16 384,0-1 128,0 17-64,17-17-64,-17 17-256,0 0-32,0 0-128,0 0 64,0 0-64,0 0 0,0 17-96,0-17-32,17 33-32,-17-33-1,17 34-63,-17-17-32,17 17-96,-1-17 32,1 16 0,0 1 32,0 0-64,0-1 32,-17 18-64,17-18 64,-17 1-64,-17-17-32,17 16 96,-17-16 0,17 0-128,-34 0 32,17 0 0,1-1 0,-1-16 0,0 17 0,-17-17 64,17-17 32,0 17-128,1-16 32,-1-1 64,0 0 32,0-17-128,0 17-32,17 1-64,-17-1 96,17 0 0,0 17 32,0-17-96,0 17 64,0 17-32,0 17-64,0-1 96,0 35 64,-16 16 0,-1 0 64,0 0-64,0 17 64,-16 0-64,-1 0-32,-16-17-416,-1 0-192,1-33-1247,-17-1-481,16-16-1760</inkml:trace>
          <inkml:trace contextRef="#ctx0" brushRef="#br0" timeOffset="1447">13298 9803 8960,'17'-68'3328,"-17"35"-1792,17-35-1216,-1 35 800,1-1-544,0-17-128,17 1-384,-17-1-32,-1 1-32,18-1-512,-17 1-192,0 16-1152,-17 0-448,17 1-1376</inkml:trace>
          <inkml:trace contextRef="#ctx0" brushRef="#br0" timeOffset="2110">14139 11300 6144,'-17'-17'2272,"17"17"-1216,17-34-384,-17 34 704,17-33-736,0 16-288,16-34-224,-16 1-32,17-17-64,0-1-160,-18 1-64,18-1-1536,-17 1-672,0 17-544</inkml:trace>
          <inkml:trace contextRef="#ctx0" brushRef="#br0" timeOffset="2576">13298 10644 6272,'-17'-51'2368,"17"18"-1280,-17-1-576,17 34 704,17-17-448,-17 0-32,17 17-352,0 0-160,0 17-128,-1 0 0,18 17 0,-17 33-32,0 17 32,-17 17-64,-17 33 64,0 1-128,0-1-64,-33 18 192,-1-1 96,-16 1-32,-17-1 0,-17-17-192,17 1 32,-17-51 128,0 0 160,-17-50 32,17-17 128,0-51-32,-16-33 63,16-34 33,17-17 64,16-17-192,35 1 32,16 0-256,34-1-32,33 0-64,1 34-64,33 1-832,-17 32-320,0 18-1055,17 33-417,17 34-1376</inkml:trace>
          <inkml:trace contextRef="#ctx0" brushRef="#br0" timeOffset="2741">13416 12578 10880,'-34'34'4128,"34"-34"-2241,-34-17-1695,34 17 800,-16-17-480,-1-17-64,0 1-1472,1-18-639,-1 1-3265,0 16-1440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3-19T12:02:37.815"/>
    </inkml:context>
    <inkml:brush xml:id="br0">
      <inkml:brushProperty name="width" value="0.02222" units="cm"/>
      <inkml:brushProperty name="height" value="0.02222" units="cm"/>
    </inkml:brush>
  </inkml:definitions>
  <inkml:traceGroup>
    <inkml:annotationXML>
      <emma:emma xmlns:emma="http://www.w3.org/2003/04/emma" version="1.0">
        <emma:interpretation id="{B0403936-F787-4DB6-9B16-EEEE740236D6}" emma:medium="tactile" emma:mode="ink">
          <msink:context xmlns:msink="http://schemas.microsoft.com/ink/2010/main" type="writingRegion" rotatedBoundingBox="5151,10718 9200,10651 9224,12086 5175,12153"/>
        </emma:interpretation>
      </emma:emma>
    </inkml:annotationXML>
    <inkml:traceGroup>
      <inkml:annotationXML>
        <emma:emma xmlns:emma="http://www.w3.org/2003/04/emma" version="1.0">
          <emma:interpretation id="{3088D333-0FEF-46C4-B117-62345250C41D}" emma:medium="tactile" emma:mode="ink">
            <msink:context xmlns:msink="http://schemas.microsoft.com/ink/2010/main" type="paragraph" rotatedBoundingBox="5151,10718 9200,10651 9224,12086 5175,12153" alignmentLevel="1"/>
          </emma:interpretation>
        </emma:emma>
      </inkml:annotationXML>
      <inkml:traceGroup>
        <inkml:annotationXML>
          <emma:emma xmlns:emma="http://www.w3.org/2003/04/emma" version="1.0">
            <emma:interpretation id="{A3FD6641-E331-4505-B4F1-2FA204637462}" emma:medium="tactile" emma:mode="ink">
              <msink:context xmlns:msink="http://schemas.microsoft.com/ink/2010/main" type="line" rotatedBoundingBox="5151,10718 9200,10651 9224,12086 5175,12153"/>
            </emma:interpretation>
          </emma:emma>
        </inkml:annotationXML>
        <inkml:traceGroup>
          <inkml:annotationXML>
            <emma:emma xmlns:emma="http://www.w3.org/2003/04/emma" version="1.0">
              <emma:interpretation id="{30674C0A-E808-4DD5-996E-172EBF0ED4F4}" emma:medium="tactile" emma:mode="ink">
                <msink:context xmlns:msink="http://schemas.microsoft.com/ink/2010/main" type="inkWord" rotatedBoundingBox="5151,10718 9200,10651 9224,12086 5175,12153"/>
              </emma:interpretation>
              <emma:one-of disjunction-type="recognition" id="oneOf0">
                <emma:interpretation id="interp0" emma:lang="en-US" emma:confidence="0">
                  <emma:literal>Check</emma:literal>
                </emma:interpretation>
                <emma:interpretation id="interp1" emma:lang="en-US" emma:confidence="0">
                  <emma:literal>Gcheck</emma:literal>
                </emma:interpretation>
                <emma:interpretation id="interp2" emma:lang="en-US" emma:confidence="0">
                  <emma:literal>Cached</emma:literal>
                </emma:interpretation>
                <emma:interpretation id="interp3" emma:lang="en-US" emma:confidence="0">
                  <emma:literal>Uncheck</emma:literal>
                </emma:interpretation>
                <emma:interpretation id="interp4" emma:lang="en-US" emma:confidence="0">
                  <emma:literal>Gchcck</emma:literal>
                </emma:interpretation>
              </emma:one-of>
            </emma:emma>
          </inkml:annotationXML>
          <inkml:trace contextRef="#ctx0" brushRef="#br0">14724 17545 5248,'0'-17'2016,"17"17"-1088,-17-17-608,0 17 640,0 0-224,0-17-32,0 17-128,0 0 32,-17 0 384,0 0-544,17 0 32,-34 0 64,17 17-96,1 17 0,-18-17-128,0 16 32,17 18-128,-16-1-65,-1 17 1,0-17-32,17 35-64,1-18-64,-1 0 32,17 18-32,0-18 128,17 17 64,-1-17 0,18-17 32,17 1-128,-18-18 0,35-16 32,-1 0 64,0-17-32,18-17 64,-1 17 0,-17-17 32,17 1 64,-16-1 32,-18-17-96,0 17 0,-16 0-96,-17 1 0,0-1 32,-17 0 32,-17 17 32,0 0 0,-17 0-64,1-17-32,-1 17-192,-16 0 32,-1 0 0,18-17 64,-18 17-32,18 0 64,-1 0-64,0 0-32,17 0 32,1 0 32,-1-16-32,34 16-32,-1 0-64,1-17 32,17 0 32,0 0 64,16 17 32,-16-17 96,16 17-96,-16 0-64,-1 0 0,1 17 32,0 17-96,-1-1 0,1 1 96,-17 0 32,0 16-32,-17-16 32,0 16-64,0-16-32,0 17-64,0-18 32,0 1-480,0-17-192,0-1-352,0 1-96,0 0-768,-17 0-287,17-17-1377,0 17-1792,0-17 1728</inkml:trace>
          <inkml:trace contextRef="#ctx0" brushRef="#br0" timeOffset="1447">16171 18335 3712,'16'-17'1472,"-32"0"-768,16 17-320,0 0 416,0 0-352,0 0-96,16 0-224,1 0-96,-17-17 0,17 0 96,-17 17 160,17 0 608,-17-17 384,0 17-128,0-16-32,0 16-256,-17 0-96,0 0 0,0 0 64,1 0 31,-18 0 33,17 0-224,-17-17-64,1 17-288,-18 0-128,17 0-32,1 0 32,-18 17 32,18-1 32,-18 1-128,18 17-32,-1-17-32,-16 17-64,16-1 32,18 1-32,-18 0 0,17 16 64,17-16-32,-17 16 64,34 1-64,-17-18 64,17 18-64,17-18-32,-1 1 32,1 0-32,16-18 0,0 18 0,1-17 0,-1-17 0,-16 17 64,16-17 32,1 0-32,-17-17-64,-1 17 32,1-34-32,0 17 0,-1-16 0,1-18 0,-1-16 0,1-17-96,0 0 0,-18-17 64,1 0 0,-17 0-64,0 0 64,0 0-32,0 0 0,-17 17 0,17 17 0,-16-1 64,16 18 64,-17-1-96,17 35 0,-17-18-128,0 17 32,17 17 64,0 0 96,-17 0-64,17 17 0,0 0-32,-16 16 0,16 35 64,16-18 0,-16 18 0,17 16 0,-17-17 64,17 17 32,0 0-32,0 0 32,-1 0-128,-16 1 0,17-1 32,0-17 0,0-16 64,-1-1 32,-16-16-32,17-1-64,0-16 32,-17-17 32,0-17 32,0 0-32,0 1-64,0-35 32,0 1 32,0-18-96,17 1 0,0 0-32,0 16-64,-1 1 96,1 16 0,0 0 32,17 17 0,-17 17-96,0 0 64,16 0 32,-16 17 0,0 0 0,0 34 0,-1-18 0,-16 35 64,17-18-32,-17 18-32,0-1 32,17 0 32,-17-16-96,0-18 0,0 1-128,17 0-32,-17-18-832,17 1-352,-1-17-799,1-17-289,0 1-1024,0-1-1280,0 0 1728</inkml:trace>
          <inkml:trace contextRef="#ctx0" brushRef="#br0" timeOffset="2041">17095 18436 4992,'0'0'1824,"0"0"-960,0 0-384,0 0 576,0 0-32,0 0 32,0 0-448,0 0-192,17 0-256,-17-17-64,17 17 32,-17 0 288,0-17 192,17 17-128,-17-17 0,17 0-224,-17 17 0,17-16-32,-17-1 96,16 0 32,-16 17 31,0-17-127,0-17-96,-16 34 128,16-17 128,-17 1-32,17 16 96,-17-17-128,0 17-32,0 0-192,-17 17-32,18-17-32,-1 16 32,-17 1 0,17 0 32,-16 0 0,16 0 0,-17 17-64,17-1 32,0-16-128,0 17 0,1-1-32,16 1-64,16 0 160,1 0 32,0-1 0,17 1-64,-17-17 32,16 16-32,1 1-96,17 0 0,-18-18 128,18 18 32,-17-17 0,16 0-64,-16-17-480,16 0-224,-16 0-576,0 0-223,-1-17-833,1 0-288,-17 0-1120</inkml:trace>
          <inkml:trace contextRef="#ctx0" brushRef="#br0" timeOffset="3114">17768 18318 7296,'0'-17'2816,"0"0"-1536,0 0-992,0 17 608,0 0-96,0 0 0,-17 0-96,17 0-64,-17 0-320,0 0-128,1 0-64,-1 0-64,-17 0-64,17 0 447,-16 17 225,-1-17-32,0 17-64,17-17-416,-16 17-64,16 0-96,-17 0 64,17-1 32,1 1 96,-1 0 32,0 17 32,17-1-224,0 1 0,17-17-32,0 17 64,16 16-32,-16-33 64,17 17-64,-1-18-32,1 1 32,0 0-32,-17 0 0,16 0 0,1-17 0,16-17 64,-16 17-32,0-17-32,-1-17 32,18-16-32,-18-17-96,1-1 64,-17 1-32,16-17 0,-16-1 64,-17-15 64,0-1-96,0-17 0,-17 17 32,17 17 64,-33 17-96,16 16 0,0 1-32,0 16 0,0 17 0,1 0 0,-1 0 0,0 17-64,0 17 96,17 0 64,-17 0 0,34 17 64,-17 16 128,17 17 128,0 1-128,-17 16 32,33 0-160,-16 0-64,0 0 64,0 17 0,0-17-32,-17 0 32,16-16-64,1-18 64,-17-16-64,17 0 64,0-34-128,-17 0 0,0-17 32,17 0 0,-17-17-160,0-33 32,0 0 0,0-18 64,0-16-32,17-16 32,-17-1 64,16 17 0,1 17-96,0 17 64,17-1 32,0 18 64,-18 16-96,18 0-64,-17 17 64,0 1 64,0 16-64,-1 0 0,-16 0-32,0 16 0,-16 18 128,-1 17 32,0-1 32,0 18 0,-17-1-64,1 17-64,16-17 96,0 1 0,-17-18 96,34 17 32,-17 1-32,17-18-32,0 17-32,17-16 64,0-17-160,0-1-32,17 1 0,-17-17 64,16 16-32,-16-16-32,17-17 32,-1 17 32,1-17-32,-17 0-32,17 0-480,-18 0-160,1 0-1440,17 0-639,-17-17-2465</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549631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s://www.mayoclinic.org/diseases-conditions/somatic-symptom-disorder/symptoms-causes/syc-20377776"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ce.org.uk/guidance/cg113/chapter/Key-priorities-for-implementation" TargetMode="External"/><Relationship Id="rId4" Type="http://schemas.openxmlformats.org/officeDocument/2006/relationships/hyperlink" Target="https://www.ncbi.nlm.nih.gov/pmc/articles/PMC5088358/pdf/ijpbs-10-02-3868.pdf"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9171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Shape 1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Assessment Check TFTs. Use GAD-2 score (see Box 27.1) for screening: • If score �3, consider anxiety disorder • If score &lt;3 but you suspect anxiety is a factor, ask ‘Do you find yourself avoiding places or activities and does this cause you problems?’—if the answer is yes, consider anxiety disorder.</a:t>
            </a:r>
            <a:endParaRPr sz="1100" b="0" i="0" u="none" strike="noStrike" cap="none">
              <a:solidFill>
                <a:srgbClr val="000000"/>
              </a:solidFill>
              <a:latin typeface="Arial"/>
              <a:ea typeface="Arial"/>
              <a:cs typeface="Arial"/>
              <a:sym typeface="Arial"/>
            </a:endParaRPr>
          </a:p>
        </p:txBody>
      </p:sp>
      <p:sp>
        <p:nvSpPr>
          <p:cNvPr id="120" name="Shape 120"/>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11</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77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 name="Shape 128"/>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12</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176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036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664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sz="1100" b="0" i="0" u="none" strike="noStrike" cap="none">
                <a:solidFill>
                  <a:srgbClr val="000000"/>
                </a:solidFill>
                <a:latin typeface="Arial"/>
                <a:ea typeface="Arial"/>
                <a:cs typeface="Arial"/>
                <a:sym typeface="Arial"/>
              </a:rPr>
              <a:t>DO YOU KNOW WHY?</a:t>
            </a:r>
            <a:endParaRPr sz="1100" b="0" i="0" u="none" strike="noStrike" cap="none">
              <a:solidFill>
                <a:srgbClr val="000000"/>
              </a:solidFill>
              <a:latin typeface="Arial"/>
              <a:ea typeface="Arial"/>
              <a:cs typeface="Arial"/>
              <a:sym typeface="Arial"/>
            </a:endParaRPr>
          </a:p>
        </p:txBody>
      </p:sp>
      <p:sp>
        <p:nvSpPr>
          <p:cNvPr id="184" name="Shape 184"/>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15</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162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799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48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Shape 2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chemeClr val="dk1"/>
                </a:solidFill>
                <a:latin typeface="Arial"/>
                <a:ea typeface="Arial"/>
                <a:cs typeface="Arial"/>
                <a:sym typeface="Arial"/>
              </a:rPr>
              <a:t>Intense/persistent fear of being scrutinized or negatively</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chemeClr val="dk1"/>
                </a:solidFill>
                <a:latin typeface="Arial"/>
                <a:ea typeface="Arial"/>
                <a:cs typeface="Arial"/>
                <a:sym typeface="Arial"/>
              </a:rPr>
              <a:t>evaluated by others leads to fear and avoidance of social situations (e.g.</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chemeClr val="dk1"/>
                </a:solidFill>
                <a:latin typeface="Arial"/>
                <a:ea typeface="Arial"/>
                <a:cs typeface="Arial"/>
                <a:sym typeface="Arial"/>
              </a:rPr>
              <a:t>using a telephone, speaking in front of a group). Significantly disabling; not</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chemeClr val="dk1"/>
                </a:solidFill>
                <a:latin typeface="Arial"/>
                <a:ea typeface="Arial"/>
                <a:cs typeface="Arial"/>
                <a:sym typeface="Arial"/>
              </a:rPr>
              <a:t>just shyness. May be generalized (person fears most social situations) or</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chemeClr val="dk1"/>
                </a:solidFill>
                <a:latin typeface="Arial"/>
                <a:ea typeface="Arial"/>
                <a:cs typeface="Arial"/>
                <a:sym typeface="Arial"/>
              </a:rPr>
              <a:t>specific (related to certain activities only).</a:t>
            </a:r>
            <a:endParaRPr sz="1100" b="0" i="0" u="none" strike="noStrike" cap="none">
              <a:solidFill>
                <a:srgbClr val="000000"/>
              </a:solidFill>
              <a:latin typeface="Arial"/>
              <a:ea typeface="Arial"/>
              <a:cs typeface="Arial"/>
              <a:sym typeface="Arial"/>
            </a:endParaRPr>
          </a:p>
        </p:txBody>
      </p:sp>
      <p:sp>
        <p:nvSpPr>
          <p:cNvPr id="223" name="Shape 223"/>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18</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21409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rgbClr val="000000"/>
                </a:solidFill>
                <a:latin typeface="Times New Roman"/>
                <a:ea typeface="Times New Roman"/>
                <a:cs typeface="Times New Roman"/>
                <a:sym typeface="Times New Roman"/>
              </a:rPr>
              <a:t>Onset 20–40y with an initial panic attack.</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Clr>
                <a:srgbClr val="000000"/>
              </a:buClr>
              <a:buSzPts val="1100"/>
              <a:buFont typeface="Arial"/>
              <a:buChar char="●"/>
            </a:pPr>
            <a:r>
              <a:rPr lang="en" sz="1200" b="0" i="0" u="none" strike="noStrike" cap="none">
                <a:solidFill>
                  <a:srgbClr val="000000"/>
                </a:solidFill>
                <a:latin typeface="Times New Roman"/>
                <a:ea typeface="Times New Roman"/>
                <a:cs typeface="Times New Roman"/>
                <a:sym typeface="Times New Roman"/>
              </a:rPr>
              <a:t>Subsequently, panic attacks, fear of fainting and/or loss of control are experienced in crowds, away from home, or in situations from which escape is difficult. Avoidance results in patients remaining within their homes where they know symptoms will not occur. Other symptoms include depression, depersonalization, and obsessional thoughts.</a:t>
            </a:r>
            <a:endParaRPr sz="1200" b="0" i="0" u="none" strike="noStrike" cap="none">
              <a:solidFill>
                <a:srgbClr val="000000"/>
              </a:solidFill>
              <a:latin typeface="Times New Roman"/>
              <a:ea typeface="Times New Roman"/>
              <a:cs typeface="Times New Roman"/>
              <a:sym typeface="Times New Roman"/>
            </a:endParaRPr>
          </a:p>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32" name="Shape 232"/>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 sz="1800" b="0" i="0" u="none" strike="noStrike" cap="none">
                <a:solidFill>
                  <a:schemeClr val="dk1"/>
                </a:solidFill>
                <a:latin typeface="Arial"/>
                <a:ea typeface="Arial"/>
                <a:cs typeface="Arial"/>
                <a:sym typeface="Arial"/>
              </a:rPr>
              <a:t>19</a:t>
            </a:fld>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7667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1831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9880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209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484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46794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597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27540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89276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2580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5312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45107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4979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https://</a:t>
            </a:r>
            <a:r>
              <a:rPr lang="en-US" sz="1100" b="0" i="0" u="none" strike="noStrike" cap="none" dirty="0" err="1" smtClean="0">
                <a:solidFill>
                  <a:srgbClr val="000000"/>
                </a:solidFill>
                <a:effectLst/>
                <a:latin typeface="Arial"/>
                <a:ea typeface="Arial"/>
                <a:cs typeface="Arial"/>
                <a:sym typeface="Arial"/>
              </a:rPr>
              <a:t>www.menti.com</a:t>
            </a:r>
            <a:r>
              <a:rPr lang="en-US" sz="1100" b="0" i="0" u="none" strike="noStrike" cap="none" dirty="0" smtClean="0">
                <a:solidFill>
                  <a:srgbClr val="000000"/>
                </a:solidFill>
                <a:effectLst/>
                <a:latin typeface="Arial"/>
                <a:ea typeface="Arial"/>
                <a:cs typeface="Arial"/>
                <a:sym typeface="Arial"/>
              </a:rPr>
              <a:t>/2a1191b8</a:t>
            </a:r>
          </a:p>
          <a:p>
            <a:r>
              <a:rPr lang="en-US" sz="1100" b="0" i="0" u="none" strike="noStrike" cap="none" dirty="0" smtClean="0">
                <a:solidFill>
                  <a:srgbClr val="000000"/>
                </a:solidFill>
                <a:effectLst/>
                <a:latin typeface="Arial"/>
                <a:ea typeface="Arial"/>
                <a:cs typeface="Arial"/>
                <a:sym typeface="Arial"/>
              </a:rPr>
              <a:t>https://</a:t>
            </a:r>
            <a:r>
              <a:rPr lang="en-US" sz="1100" b="0" i="0" u="none" strike="noStrike" cap="none" dirty="0" err="1" smtClean="0">
                <a:solidFill>
                  <a:srgbClr val="000000"/>
                </a:solidFill>
                <a:effectLst/>
                <a:latin typeface="Arial"/>
                <a:ea typeface="Arial"/>
                <a:cs typeface="Arial"/>
                <a:sym typeface="Arial"/>
              </a:rPr>
              <a:t>www.mentimeter.com</a:t>
            </a:r>
            <a:r>
              <a:rPr lang="en-US" sz="1100" b="0" i="0" u="none" strike="noStrike" cap="none" dirty="0" smtClean="0">
                <a:solidFill>
                  <a:srgbClr val="000000"/>
                </a:solidFill>
                <a:effectLst/>
                <a:latin typeface="Arial"/>
                <a:ea typeface="Arial"/>
                <a:cs typeface="Arial"/>
                <a:sym typeface="Arial"/>
              </a:rPr>
              <a:t>/public/d6ec8b8e92912f7c52b21d06aa6313bc</a:t>
            </a:r>
          </a:p>
          <a:p>
            <a:endParaRPr lang="en-US" dirty="0"/>
          </a:p>
        </p:txBody>
      </p:sp>
    </p:spTree>
    <p:extLst>
      <p:ext uri="{BB962C8B-B14F-4D97-AF65-F5344CB8AC3E}">
        <p14:creationId xmlns:p14="http://schemas.microsoft.com/office/powerpoint/2010/main" val="828492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13942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0078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5703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50620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97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47306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04725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40333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8442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3236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2465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52167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5776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58576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1317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u="sng">
                <a:solidFill>
                  <a:schemeClr val="accent5"/>
                </a:solidFill>
                <a:hlinkClick r:id="rId3"/>
              </a:rPr>
              <a:t>https://www.mayoclinic.org/diseases-conditions/somatic-symptom-disorder/symptoms-causes/syc-20377776</a:t>
            </a:r>
            <a:r>
              <a:rPr lang="en"/>
              <a:t> </a:t>
            </a:r>
            <a:endParaRPr/>
          </a:p>
        </p:txBody>
      </p:sp>
    </p:spTree>
    <p:extLst>
      <p:ext uri="{BB962C8B-B14F-4D97-AF65-F5344CB8AC3E}">
        <p14:creationId xmlns:p14="http://schemas.microsoft.com/office/powerpoint/2010/main" val="1359983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67607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0224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37153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05741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6752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20580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65095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2" name="Shape 4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11983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30327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419959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70187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8276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307944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25191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4999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3016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https://www.nice.org.uk/guidance/cg113/chapter/Key-priorities-for-implementation</a:t>
            </a:r>
            <a:r>
              <a:rPr lang="en"/>
              <a:t> </a:t>
            </a:r>
            <a:endParaRPr/>
          </a:p>
          <a:p>
            <a:pPr marL="0" lvl="0" indent="0">
              <a:spcBef>
                <a:spcPts val="0"/>
              </a:spcBef>
              <a:spcAft>
                <a:spcPts val="0"/>
              </a:spcAft>
              <a:buNone/>
            </a:pPr>
            <a:r>
              <a:rPr lang="en" u="sng">
                <a:solidFill>
                  <a:schemeClr val="hlink"/>
                </a:solidFill>
                <a:hlinkClick r:id="rId4"/>
              </a:rPr>
              <a:t>https://www.ncbi.nlm.nih.gov/pmc/articles/PMC5088358/pdf/ijpbs-10-02-3868.pdf</a:t>
            </a:r>
            <a:r>
              <a:rPr lang="en"/>
              <a:t> </a:t>
            </a:r>
            <a:endParaRPr/>
          </a:p>
        </p:txBody>
      </p:sp>
    </p:spTree>
    <p:extLst>
      <p:ext uri="{BB962C8B-B14F-4D97-AF65-F5344CB8AC3E}">
        <p14:creationId xmlns:p14="http://schemas.microsoft.com/office/powerpoint/2010/main" val="203472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639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188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dirty="0"/>
              <a:pPr/>
              <a:t>3/20/18</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82266055"/>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718486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353776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0405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2040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5492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87DE6118-2437-4B30-8E3C-4D2BE6020583}" type="datetimeFigureOut">
              <a:rPr lang="en-US" dirty="0"/>
              <a:pPr/>
              <a:t>3/20/18</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9027238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25259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59462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449944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2982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3/20/18</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44250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3/20/18</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85708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3/20/18</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0" lvl="0" indent="0">
              <a:spcBef>
                <a:spcPts val="0"/>
              </a:spcBef>
              <a:spcAft>
                <a:spcPts val="0"/>
              </a:spcAft>
              <a:buNone/>
            </a:pPr>
            <a:fld id="{00000000-1234-1234-1234-123412341234}" type="slidenum">
              <a:rPr lang="en" smtClean="0"/>
              <a:t>‹#›</a:t>
            </a:fld>
            <a:endParaRPr lang="en"/>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43894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menti.com/2a1191b8"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oh2hqleoQR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1528007" y="1502545"/>
            <a:ext cx="6152591" cy="1476767"/>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000" b="1" dirty="0">
                <a:solidFill>
                  <a:srgbClr val="002060"/>
                </a:solidFill>
                <a:latin typeface="Century Schoolbook" panose="02040604050505020304" pitchFamily="18" charset="0"/>
                <a:cs typeface="Times New Roman" panose="02020603050405020304" pitchFamily="18" charset="0"/>
              </a:rPr>
              <a:t>Common psychiatric Disorers</a:t>
            </a:r>
            <a:endParaRPr sz="4000" b="1" dirty="0">
              <a:solidFill>
                <a:srgbClr val="002060"/>
              </a:solidFill>
              <a:latin typeface="Century Schoolbook" panose="02040604050505020304" pitchFamily="18" charset="0"/>
              <a:cs typeface="Times New Roman" panose="02020603050405020304" pitchFamily="18" charset="0"/>
            </a:endParaRPr>
          </a:p>
          <a:p>
            <a:pPr marL="0" lvl="0" indent="0">
              <a:spcBef>
                <a:spcPts val="0"/>
              </a:spcBef>
              <a:spcAft>
                <a:spcPts val="0"/>
              </a:spcAft>
              <a:buNone/>
            </a:pPr>
            <a:r>
              <a:rPr lang="en" dirty="0"/>
              <a:t> </a:t>
            </a:r>
            <a:endParaRPr dirty="0"/>
          </a:p>
        </p:txBody>
      </p:sp>
      <p:sp>
        <p:nvSpPr>
          <p:cNvPr id="2" name="TextBox 1">
            <a:extLst>
              <a:ext uri="{FF2B5EF4-FFF2-40B4-BE49-F238E27FC236}">
                <a16:creationId xmlns:a16="http://schemas.microsoft.com/office/drawing/2014/main" xmlns="" id="{B8DD498B-7B44-4E56-BDA9-2778B6FB3652}"/>
              </a:ext>
            </a:extLst>
          </p:cNvPr>
          <p:cNvSpPr txBox="1"/>
          <p:nvPr/>
        </p:nvSpPr>
        <p:spPr>
          <a:xfrm>
            <a:off x="1008845" y="3524518"/>
            <a:ext cx="5452056" cy="923330"/>
          </a:xfrm>
          <a:prstGeom prst="rect">
            <a:avLst/>
          </a:prstGeom>
          <a:noFill/>
        </p:spPr>
        <p:txBody>
          <a:bodyPr wrap="square" rtlCol="0">
            <a:spAutoFit/>
          </a:bodyPr>
          <a:lstStyle/>
          <a:p>
            <a:r>
              <a:rPr lang="en-US" dirty="0"/>
              <a:t>Ibtihal al-</a:t>
            </a:r>
            <a:r>
              <a:rPr lang="en-US" dirty="0" err="1"/>
              <a:t>mshawi</a:t>
            </a:r>
            <a:r>
              <a:rPr lang="en-US" dirty="0"/>
              <a:t> </a:t>
            </a:r>
          </a:p>
          <a:p>
            <a:r>
              <a:rPr lang="en-US" dirty="0"/>
              <a:t>Hadeel Alsulami </a:t>
            </a:r>
          </a:p>
          <a:p>
            <a:r>
              <a:rPr lang="en-US" dirty="0"/>
              <a:t>Rawan </a:t>
            </a:r>
            <a:r>
              <a:rPr lang="en-US" dirty="0" err="1"/>
              <a:t>ghandour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 sz="3300" b="0" i="0" u="none" strike="noStrike" cap="none">
                <a:solidFill>
                  <a:srgbClr val="464B56"/>
                </a:solidFill>
                <a:latin typeface="Century Schoolbook"/>
                <a:ea typeface="Century Schoolbook"/>
                <a:cs typeface="Century Schoolbook"/>
                <a:sym typeface="Century Schoolbook"/>
              </a:rPr>
              <a:t>Symptoms</a:t>
            </a:r>
            <a:endParaRPr sz="3300" b="0" i="0" u="none" strike="noStrike" cap="none">
              <a:solidFill>
                <a:srgbClr val="464B56"/>
              </a:solidFill>
              <a:latin typeface="Century Schoolbook"/>
              <a:ea typeface="Century Schoolbook"/>
              <a:cs typeface="Century Schoolbook"/>
              <a:sym typeface="Century Schoolbook"/>
            </a:endParaRPr>
          </a:p>
        </p:txBody>
      </p:sp>
      <p:sp>
        <p:nvSpPr>
          <p:cNvPr id="115" name="Shape 1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 sz="1500" b="0" i="0" u="none" strike="noStrike" cap="none">
                <a:solidFill>
                  <a:srgbClr val="464B56"/>
                </a:solidFill>
                <a:latin typeface="Tahoma"/>
                <a:ea typeface="Tahoma"/>
                <a:cs typeface="Tahoma"/>
                <a:sym typeface="Tahoma"/>
              </a:rPr>
              <a:t>Clinical Features of anxiety:</a:t>
            </a:r>
            <a:endParaRPr sz="1500" b="0" i="0" u="none" strike="noStrike" cap="none">
              <a:solidFill>
                <a:srgbClr val="464B56"/>
              </a:solidFill>
              <a:latin typeface="Calibri"/>
              <a:ea typeface="Calibri"/>
              <a:cs typeface="Calibri"/>
              <a:sym typeface="Calibri"/>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Calibri"/>
              <a:ea typeface="Calibri"/>
              <a:cs typeface="Calibri"/>
              <a:sym typeface="Calibri"/>
            </a:endParaRPr>
          </a:p>
        </p:txBody>
      </p:sp>
      <p:graphicFrame>
        <p:nvGraphicFramePr>
          <p:cNvPr id="116" name="Shape 116"/>
          <p:cNvGraphicFramePr/>
          <p:nvPr>
            <p:extLst>
              <p:ext uri="{D42A27DB-BD31-4B8C-83A1-F6EECF244321}">
                <p14:modId xmlns:p14="http://schemas.microsoft.com/office/powerpoint/2010/main" val="26793448"/>
              </p:ext>
            </p:extLst>
          </p:nvPr>
        </p:nvGraphicFramePr>
        <p:xfrm>
          <a:off x="685800" y="1125075"/>
          <a:ext cx="7810500" cy="3864900"/>
        </p:xfrm>
        <a:graphic>
          <a:graphicData uri="http://schemas.openxmlformats.org/drawingml/2006/table">
            <a:tbl>
              <a:tblPr firstRow="1" bandRow="1">
                <a:noFill/>
                <a:tableStyleId>{02EFED77-FEC2-4D2C-9F21-DC4CB0935211}</a:tableStyleId>
              </a:tblPr>
              <a:tblGrid>
                <a:gridCol w="3905250">
                  <a:extLst>
                    <a:ext uri="{9D8B030D-6E8A-4147-A177-3AD203B41FA5}">
                      <a16:colId xmlns:a16="http://schemas.microsoft.com/office/drawing/2014/main" xmlns="" val="20000"/>
                    </a:ext>
                  </a:extLst>
                </a:gridCol>
                <a:gridCol w="3905250">
                  <a:extLst>
                    <a:ext uri="{9D8B030D-6E8A-4147-A177-3AD203B41FA5}">
                      <a16:colId xmlns:a16="http://schemas.microsoft.com/office/drawing/2014/main" xmlns="" val="20001"/>
                    </a:ext>
                  </a:extLst>
                </a:gridCol>
              </a:tblGrid>
              <a:tr h="523200">
                <a:tc>
                  <a:txBody>
                    <a:bodyPr/>
                    <a:lstStyle/>
                    <a:p>
                      <a:pPr marL="0" marR="0" lvl="0" indent="0" algn="l" rtl="0">
                        <a:lnSpc>
                          <a:spcPct val="100000"/>
                        </a:lnSpc>
                        <a:spcBef>
                          <a:spcPts val="0"/>
                        </a:spcBef>
                        <a:spcAft>
                          <a:spcPts val="0"/>
                        </a:spcAft>
                        <a:buClr>
                          <a:schemeClr val="dk1"/>
                        </a:buClr>
                        <a:buSzPts val="1500"/>
                        <a:buFont typeface="Tahoma"/>
                        <a:buNone/>
                      </a:pPr>
                      <a:r>
                        <a:rPr lang="en" sz="1500" u="none" strike="noStrike" cap="none">
                          <a:latin typeface="Tahoma"/>
                          <a:ea typeface="Tahoma"/>
                          <a:cs typeface="Tahoma"/>
                          <a:sym typeface="Tahoma"/>
                        </a:rPr>
                        <a:t>Physical symptoms:</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Tahoma"/>
                        <a:ea typeface="Tahoma"/>
                        <a:cs typeface="Tahoma"/>
                        <a:sym typeface="Tahoma"/>
                      </a:endParaRPr>
                    </a:p>
                  </a:txBody>
                  <a:tcPr marL="68575" marR="68575" marT="34300" marB="34300">
                    <a:solidFill>
                      <a:srgbClr val="002060"/>
                    </a:solidFill>
                  </a:tcPr>
                </a:tc>
                <a:tc>
                  <a:txBody>
                    <a:bodyPr/>
                    <a:lstStyle/>
                    <a:p>
                      <a:pPr marL="0" marR="0" lvl="0" indent="0" algn="l" rtl="0">
                        <a:lnSpc>
                          <a:spcPct val="100000"/>
                        </a:lnSpc>
                        <a:spcBef>
                          <a:spcPts val="0"/>
                        </a:spcBef>
                        <a:spcAft>
                          <a:spcPts val="0"/>
                        </a:spcAft>
                        <a:buClr>
                          <a:schemeClr val="dk1"/>
                        </a:buClr>
                        <a:buSzPts val="1500"/>
                        <a:buFont typeface="Tahoma"/>
                        <a:buNone/>
                      </a:pPr>
                      <a:r>
                        <a:rPr lang="en" sz="1500" u="none" strike="noStrike" cap="none">
                          <a:latin typeface="Tahoma"/>
                          <a:ea typeface="Tahoma"/>
                          <a:cs typeface="Tahoma"/>
                          <a:sym typeface="Tahoma"/>
                        </a:rPr>
                        <a:t>Psychological symptoms:</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u="none" strike="noStrike" cap="none">
                        <a:latin typeface="Tahoma"/>
                        <a:ea typeface="Tahoma"/>
                        <a:cs typeface="Tahoma"/>
                        <a:sym typeface="Tahoma"/>
                      </a:endParaRPr>
                    </a:p>
                  </a:txBody>
                  <a:tcPr marL="68575" marR="68575" marT="34300" marB="34300">
                    <a:solidFill>
                      <a:srgbClr val="002060"/>
                    </a:solidFill>
                  </a:tcPr>
                </a:tc>
                <a:extLst>
                  <a:ext uri="{0D108BD9-81ED-4DB2-BD59-A6C34878D82A}">
                    <a16:rowId xmlns:a16="http://schemas.microsoft.com/office/drawing/2014/main" xmlns="" val="10000"/>
                  </a:ext>
                </a:extLst>
              </a:tr>
              <a:tr h="3339100">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Dry mouth.</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Tremor.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Dizziness.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Tinnitus.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Headache.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Epigastric discomfort.</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Difficulty swallowing.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Frequent/loose motions/flatulence.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Chest discomfort.</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Difficulty breathing.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Palpitations.</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Frequency/urgency of micturition.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Sexual dysfunction. </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Menstrual problems.</a:t>
                      </a:r>
                      <a:endParaRPr sz="1500" u="none" strike="noStrike" cap="none" dirty="0">
                        <a:solidFill>
                          <a:schemeClr val="bg2">
                            <a:lumMod val="50000"/>
                          </a:schemeClr>
                        </a:solidFill>
                        <a:latin typeface="Tahoma"/>
                        <a:ea typeface="Tahoma"/>
                        <a:cs typeface="Tahoma"/>
                        <a:sym typeface="Tahoma"/>
                      </a:endParaRPr>
                    </a:p>
                  </a:txBody>
                  <a:tcPr marL="68575" marR="68575" marT="34300" marB="34300">
                    <a:solidFill>
                      <a:srgbClr val="E9ECE5"/>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Fearful anticipation.</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Irritability.</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Sensitivity to noise.</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Restlessness.</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Poor concentration.</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Worrying thoughts.</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Insomnia and/or nightmares.</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Depression.</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Obsessions.</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Depersonalization.</a:t>
                      </a:r>
                      <a:endParaRPr sz="14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500"/>
                        <a:buFont typeface="Arial"/>
                        <a:buNone/>
                      </a:pPr>
                      <a:r>
                        <a:rPr lang="en" sz="1500" u="none" strike="noStrike" cap="none" dirty="0">
                          <a:solidFill>
                            <a:schemeClr val="bg2">
                              <a:lumMod val="50000"/>
                            </a:schemeClr>
                          </a:solidFill>
                          <a:latin typeface="Tahoma"/>
                          <a:ea typeface="Tahoma"/>
                          <a:cs typeface="Tahoma"/>
                          <a:sym typeface="Tahoma"/>
                        </a:rPr>
                        <a:t>• Fear of losing control/dying.</a:t>
                      </a:r>
                      <a:endParaRPr sz="1500" u="none" strike="noStrike" cap="none" dirty="0">
                        <a:solidFill>
                          <a:schemeClr val="bg2">
                            <a:lumMod val="50000"/>
                          </a:schemeClr>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500"/>
                        <a:buFont typeface="Arial"/>
                        <a:buNone/>
                      </a:pPr>
                      <a:endParaRPr sz="1500" u="none" strike="noStrike" cap="none" dirty="0">
                        <a:solidFill>
                          <a:schemeClr val="bg2">
                            <a:lumMod val="50000"/>
                          </a:schemeClr>
                        </a:solidFill>
                        <a:latin typeface="Tahoma"/>
                        <a:ea typeface="Tahoma"/>
                        <a:cs typeface="Tahoma"/>
                        <a:sym typeface="Tahoma"/>
                      </a:endParaRPr>
                    </a:p>
                  </a:txBody>
                  <a:tcPr marL="68575" marR="68575" marT="34300" marB="34300">
                    <a:solidFill>
                      <a:srgbClr val="E9ECE5"/>
                    </a:soli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idx="4294967295"/>
          </p:nvPr>
        </p:nvSpPr>
        <p:spPr>
          <a:xfrm>
            <a:off x="609600" y="285750"/>
            <a:ext cx="7402286" cy="1169988"/>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240"/>
              <a:buFont typeface="Tahoma"/>
              <a:buNone/>
            </a:pPr>
            <a:r>
              <a:rPr lang="en" sz="3240" b="0" i="0" u="none" strike="noStrike" cap="none" dirty="0">
                <a:solidFill>
                  <a:srgbClr val="464B56"/>
                </a:solidFill>
                <a:latin typeface="Tahoma"/>
                <a:ea typeface="Tahoma"/>
                <a:cs typeface="Tahoma"/>
                <a:sym typeface="Tahoma"/>
              </a:rPr>
              <a:t>Generalized anxiety disorder (GAD)</a:t>
            </a:r>
            <a:endParaRPr sz="3240" b="0" i="0" u="none" strike="noStrike" cap="none" dirty="0">
              <a:solidFill>
                <a:srgbClr val="464B56"/>
              </a:solidFill>
              <a:latin typeface="Tahoma"/>
              <a:ea typeface="Tahoma"/>
              <a:cs typeface="Tahoma"/>
              <a:sym typeface="Tahoma"/>
            </a:endParaRPr>
          </a:p>
        </p:txBody>
      </p:sp>
      <p:sp>
        <p:nvSpPr>
          <p:cNvPr id="123" name="Shape 123"/>
          <p:cNvSpPr txBox="1">
            <a:spLocks noGrp="1"/>
          </p:cNvSpPr>
          <p:nvPr>
            <p:ph type="body" idx="4294967295"/>
          </p:nvPr>
        </p:nvSpPr>
        <p:spPr>
          <a:xfrm>
            <a:off x="667190" y="947738"/>
            <a:ext cx="7756071" cy="1811791"/>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 sz="1500" b="0" i="0" u="none" strike="noStrike" cap="none">
                <a:solidFill>
                  <a:srgbClr val="464B56"/>
                </a:solidFill>
                <a:latin typeface="Tahoma"/>
                <a:ea typeface="Tahoma"/>
                <a:cs typeface="Tahoma"/>
                <a:sym typeface="Tahoma"/>
              </a:rPr>
              <a:t>Adolescence.</a:t>
            </a:r>
            <a:endParaRPr sz="1500" b="0" i="0" u="none" strike="noStrike" cap="none">
              <a:solidFill>
                <a:srgbClr val="464B56"/>
              </a:solidFill>
              <a:latin typeface="Calibri"/>
              <a:ea typeface="Calibri"/>
              <a:cs typeface="Calibri"/>
              <a:sym typeface="Calibri"/>
            </a:endParaRPr>
          </a:p>
          <a:p>
            <a:pPr marL="240030" marR="0" lvl="0" indent="-240030" algn="l" rtl="0">
              <a:lnSpc>
                <a:spcPct val="111000"/>
              </a:lnSpc>
              <a:spcBef>
                <a:spcPts val="698"/>
              </a:spcBef>
              <a:spcAft>
                <a:spcPts val="0"/>
              </a:spcAft>
              <a:buClr>
                <a:srgbClr val="464B56"/>
              </a:buClr>
              <a:buSzPts val="1500"/>
              <a:buFont typeface="Corbel"/>
              <a:buChar char="–"/>
            </a:pPr>
            <a:r>
              <a:rPr lang="en" sz="1500" b="0" i="0" u="none" strike="noStrike" cap="none">
                <a:solidFill>
                  <a:srgbClr val="464B56"/>
                </a:solidFill>
                <a:latin typeface="Tahoma"/>
                <a:ea typeface="Tahoma"/>
                <a:cs typeface="Tahoma"/>
                <a:sym typeface="Tahoma"/>
              </a:rPr>
              <a:t>Excessive, difficult-to-control worry about a number of events/activities occurring on most days for ≥6mo.</a:t>
            </a:r>
            <a:endParaRPr sz="1500" b="0" i="0" u="none" strike="noStrike" cap="none">
              <a:solidFill>
                <a:srgbClr val="464B56"/>
              </a:solidFill>
              <a:latin typeface="Calibri"/>
              <a:ea typeface="Calibri"/>
              <a:cs typeface="Calibri"/>
              <a:sym typeface="Calibri"/>
            </a:endParaRPr>
          </a:p>
          <a:p>
            <a:pPr marL="240030" marR="0" lvl="0" indent="-240030" algn="l" rtl="0">
              <a:lnSpc>
                <a:spcPct val="111000"/>
              </a:lnSpc>
              <a:spcBef>
                <a:spcPts val="698"/>
              </a:spcBef>
              <a:spcAft>
                <a:spcPts val="0"/>
              </a:spcAft>
              <a:buClr>
                <a:srgbClr val="464B56"/>
              </a:buClr>
              <a:buSzPts val="1500"/>
              <a:buFont typeface="Corbel"/>
              <a:buChar char="–"/>
            </a:pPr>
            <a:r>
              <a:rPr lang="en" sz="1500" b="0" i="0" u="none" strike="noStrike" cap="none">
                <a:solidFill>
                  <a:srgbClr val="464B56"/>
                </a:solidFill>
                <a:latin typeface="Tahoma"/>
                <a:ea typeface="Tahoma"/>
                <a:cs typeface="Tahoma"/>
                <a:sym typeface="Tahoma"/>
              </a:rPr>
              <a:t>Lifetime prevalence is 5%.</a:t>
            </a:r>
            <a:endParaRPr sz="1500" b="0" i="0" u="none" strike="noStrike" cap="none">
              <a:solidFill>
                <a:srgbClr val="464B56"/>
              </a:solidFill>
              <a:latin typeface="Calibri"/>
              <a:ea typeface="Calibri"/>
              <a:cs typeface="Calibri"/>
              <a:sym typeface="Calibri"/>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Calibri"/>
              <a:ea typeface="Calibri"/>
              <a:cs typeface="Calibri"/>
              <a:sym typeface="Calibri"/>
            </a:endParaRPr>
          </a:p>
          <a:p>
            <a:pPr marL="240030" marR="0" lvl="0" indent="-144780" algn="l" rtl="0">
              <a:lnSpc>
                <a:spcPct val="111000"/>
              </a:lnSpc>
              <a:spcBef>
                <a:spcPts val="698"/>
              </a:spcBef>
              <a:spcAft>
                <a:spcPts val="0"/>
              </a:spcAft>
              <a:buClr>
                <a:srgbClr val="464B56"/>
              </a:buClr>
              <a:buSzPts val="1500"/>
              <a:buFont typeface="Corbel"/>
              <a:buNone/>
            </a:pPr>
            <a:endParaRPr sz="1500" b="0" i="0" u="none" strike="noStrike" cap="none">
              <a:solidFill>
                <a:srgbClr val="464B56"/>
              </a:solidFill>
              <a:latin typeface="Calibri"/>
              <a:ea typeface="Calibri"/>
              <a:cs typeface="Calibri"/>
              <a:sym typeface="Calibri"/>
            </a:endParaRPr>
          </a:p>
        </p:txBody>
      </p:sp>
      <p:pic>
        <p:nvPicPr>
          <p:cNvPr id="124" name="Shape 124"/>
          <p:cNvPicPr preferRelativeResize="0"/>
          <p:nvPr/>
        </p:nvPicPr>
        <p:blipFill rotWithShape="1">
          <a:blip r:embed="rId3">
            <a:alphaModFix/>
          </a:blip>
          <a:srcRect/>
          <a:stretch/>
        </p:blipFill>
        <p:spPr>
          <a:xfrm>
            <a:off x="773326" y="2453633"/>
            <a:ext cx="7951574" cy="2341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idx="4294967295"/>
          </p:nvPr>
        </p:nvSpPr>
        <p:spPr>
          <a:xfrm>
            <a:off x="685800" y="213790"/>
            <a:ext cx="7143750" cy="542925"/>
          </a:xfrm>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2400"/>
              <a:buFont typeface="Tahoma"/>
              <a:buNone/>
            </a:pPr>
            <a:r>
              <a:rPr lang="en" sz="2400" b="0" i="0" u="none" strike="noStrike" cap="none">
                <a:solidFill>
                  <a:srgbClr val="464B56"/>
                </a:solidFill>
                <a:latin typeface="Tahoma"/>
                <a:ea typeface="Tahoma"/>
                <a:cs typeface="Tahoma"/>
                <a:sym typeface="Tahoma"/>
              </a:rPr>
              <a:t>Generalized anxiety disorder (GAD) Management</a:t>
            </a:r>
            <a:endParaRPr sz="2400" b="0" i="0" u="none" strike="noStrike" cap="none">
              <a:solidFill>
                <a:srgbClr val="464B56"/>
              </a:solidFill>
              <a:latin typeface="Tahoma"/>
              <a:ea typeface="Tahoma"/>
              <a:cs typeface="Tahoma"/>
              <a:sym typeface="Tahoma"/>
            </a:endParaRPr>
          </a:p>
        </p:txBody>
      </p:sp>
      <p:sp>
        <p:nvSpPr>
          <p:cNvPr id="131" name="Shape 131"/>
          <p:cNvSpPr txBox="1"/>
          <p:nvPr/>
        </p:nvSpPr>
        <p:spPr>
          <a:xfrm>
            <a:off x="1013041" y="648852"/>
            <a:ext cx="6739800" cy="6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From the National Institute for Health and Excellence (NICE)</a:t>
            </a:r>
            <a:endParaRPr sz="1800" b="0" i="0" u="none" strike="noStrike" cap="none" dirty="0">
              <a:solidFill>
                <a:schemeClr val="bg2">
                  <a:lumMod val="50000"/>
                </a:schemeClr>
              </a:solidFill>
              <a:latin typeface="Tahoma"/>
              <a:ea typeface="Tahoma"/>
              <a:cs typeface="Tahoma"/>
              <a:sym typeface="Tahoma"/>
            </a:endParaRPr>
          </a:p>
        </p:txBody>
      </p:sp>
      <p:sp>
        <p:nvSpPr>
          <p:cNvPr id="132" name="Shape 132"/>
          <p:cNvSpPr/>
          <p:nvPr/>
        </p:nvSpPr>
        <p:spPr>
          <a:xfrm>
            <a:off x="2882479" y="1085850"/>
            <a:ext cx="2104201" cy="8574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1" u="none" strike="noStrike" cap="none" dirty="0">
                <a:solidFill>
                  <a:schemeClr val="bg2">
                    <a:lumMod val="50000"/>
                  </a:schemeClr>
                </a:solidFill>
                <a:latin typeface="Calibri"/>
                <a:ea typeface="Calibri"/>
                <a:cs typeface="Calibri"/>
                <a:sym typeface="Calibri"/>
              </a:rPr>
              <a:t>Identification</a:t>
            </a:r>
            <a:endParaRPr sz="1400" b="0" i="0" u="none" strike="noStrike" cap="none" dirty="0">
              <a:solidFill>
                <a:schemeClr val="bg2">
                  <a:lumMod val="50000"/>
                </a:schemeClr>
              </a:solidFil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Education and monitoring.</a:t>
            </a:r>
            <a:endParaRPr sz="1800" b="0" i="0" u="none" strike="noStrike" cap="none" dirty="0">
              <a:solidFill>
                <a:schemeClr val="bg2">
                  <a:lumMod val="50000"/>
                </a:schemeClr>
              </a:solidFill>
              <a:latin typeface="Calibri"/>
              <a:ea typeface="Calibri"/>
              <a:cs typeface="Calibri"/>
              <a:sym typeface="Calibri"/>
            </a:endParaRPr>
          </a:p>
        </p:txBody>
      </p:sp>
      <p:sp>
        <p:nvSpPr>
          <p:cNvPr id="133" name="Shape 133"/>
          <p:cNvSpPr/>
          <p:nvPr/>
        </p:nvSpPr>
        <p:spPr>
          <a:xfrm>
            <a:off x="1483629" y="2352136"/>
            <a:ext cx="4062042" cy="12762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&gt;= one of the following:</a:t>
            </a:r>
            <a:endParaRPr sz="1400" b="0" i="0" u="none" strike="noStrike" cap="none" dirty="0">
              <a:solidFill>
                <a:schemeClr val="bg2">
                  <a:lumMod val="50000"/>
                </a:schemeClr>
              </a:solidFil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Individual non-facilitated self-help.</a:t>
            </a:r>
            <a:endParaRPr sz="1400" b="0" i="0" u="none" strike="noStrike" cap="none" dirty="0">
              <a:solidFill>
                <a:schemeClr val="bg2">
                  <a:lumMod val="50000"/>
                </a:schemeClr>
              </a:solidFil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Individual guided self-help.</a:t>
            </a:r>
            <a:endParaRPr sz="1400" b="0" i="0" u="none" strike="noStrike" cap="none" dirty="0">
              <a:solidFill>
                <a:schemeClr val="bg2">
                  <a:lumMod val="50000"/>
                </a:schemeClr>
              </a:solidFil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err="1">
                <a:solidFill>
                  <a:schemeClr val="bg2">
                    <a:lumMod val="50000"/>
                  </a:schemeClr>
                </a:solidFill>
                <a:latin typeface="Calibri"/>
                <a:ea typeface="Calibri"/>
                <a:cs typeface="Calibri"/>
                <a:sym typeface="Calibri"/>
              </a:rPr>
              <a:t>Psychoeducational</a:t>
            </a:r>
            <a:r>
              <a:rPr lang="en" sz="1800" b="0" i="1" u="none" strike="noStrike" cap="none" dirty="0">
                <a:solidFill>
                  <a:schemeClr val="bg2">
                    <a:lumMod val="50000"/>
                  </a:schemeClr>
                </a:solidFill>
                <a:latin typeface="Calibri"/>
                <a:ea typeface="Calibri"/>
                <a:cs typeface="Calibri"/>
                <a:sym typeface="Calibri"/>
              </a:rPr>
              <a:t> groups.</a:t>
            </a:r>
            <a:endParaRPr sz="1400" b="0" i="0" u="none" strike="noStrike" cap="none" dirty="0">
              <a:solidFill>
                <a:schemeClr val="bg2">
                  <a:lumMod val="50000"/>
                </a:schemeClr>
              </a:solidFill>
              <a:sym typeface="Arial"/>
            </a:endParaRPr>
          </a:p>
        </p:txBody>
      </p:sp>
      <p:cxnSp>
        <p:nvCxnSpPr>
          <p:cNvPr id="134" name="Shape 134"/>
          <p:cNvCxnSpPr/>
          <p:nvPr/>
        </p:nvCxnSpPr>
        <p:spPr>
          <a:xfrm flipH="1">
            <a:off x="4215177" y="1943100"/>
            <a:ext cx="2100" cy="445200"/>
          </a:xfrm>
          <a:prstGeom prst="straightConnector1">
            <a:avLst/>
          </a:prstGeom>
          <a:noFill/>
          <a:ln w="44450" cap="flat" cmpd="sng">
            <a:solidFill>
              <a:schemeClr val="dk1"/>
            </a:solidFill>
            <a:prstDash val="solid"/>
            <a:round/>
            <a:headEnd type="none" w="sm" len="sm"/>
            <a:tailEnd type="stealth" w="med" len="med"/>
          </a:ln>
        </p:spPr>
      </p:cxnSp>
      <p:cxnSp>
        <p:nvCxnSpPr>
          <p:cNvPr id="135" name="Shape 135"/>
          <p:cNvCxnSpPr/>
          <p:nvPr/>
        </p:nvCxnSpPr>
        <p:spPr>
          <a:xfrm rot="10800000" flipH="1">
            <a:off x="5545521" y="2400300"/>
            <a:ext cx="971700" cy="342900"/>
          </a:xfrm>
          <a:prstGeom prst="straightConnector1">
            <a:avLst/>
          </a:prstGeom>
          <a:noFill/>
          <a:ln w="44450" cap="flat" cmpd="sng">
            <a:solidFill>
              <a:schemeClr val="dk1"/>
            </a:solidFill>
            <a:prstDash val="solid"/>
            <a:round/>
            <a:headEnd type="none" w="sm" len="sm"/>
            <a:tailEnd type="stealth" w="med" len="med"/>
          </a:ln>
        </p:spPr>
      </p:cxnSp>
      <p:cxnSp>
        <p:nvCxnSpPr>
          <p:cNvPr id="136" name="Shape 136"/>
          <p:cNvCxnSpPr/>
          <p:nvPr/>
        </p:nvCxnSpPr>
        <p:spPr>
          <a:xfrm>
            <a:off x="5548477" y="2942774"/>
            <a:ext cx="971700" cy="200100"/>
          </a:xfrm>
          <a:prstGeom prst="straightConnector1">
            <a:avLst/>
          </a:prstGeom>
          <a:noFill/>
          <a:ln w="44450" cap="flat" cmpd="sng">
            <a:solidFill>
              <a:schemeClr val="dk1"/>
            </a:solidFill>
            <a:prstDash val="solid"/>
            <a:round/>
            <a:headEnd type="none" w="sm" len="sm"/>
            <a:tailEnd type="stealth" w="med" len="med"/>
          </a:ln>
        </p:spPr>
      </p:cxnSp>
      <p:sp>
        <p:nvSpPr>
          <p:cNvPr id="137" name="Shape 137"/>
          <p:cNvSpPr/>
          <p:nvPr/>
        </p:nvSpPr>
        <p:spPr>
          <a:xfrm>
            <a:off x="6486524" y="960476"/>
            <a:ext cx="2276400" cy="17826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Individual high-intensity psychological intervention.</a:t>
            </a:r>
            <a:endParaRPr sz="1400" b="0" i="0" u="none" strike="noStrike" cap="none" dirty="0">
              <a:solidFill>
                <a:schemeClr val="bg2">
                  <a:lumMod val="50000"/>
                </a:schemeClr>
              </a:solidFil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(ex: cognitive </a:t>
            </a:r>
            <a:r>
              <a:rPr lang="en" sz="1800" b="0" i="1" u="none" strike="noStrike" cap="none" dirty="0" err="1">
                <a:solidFill>
                  <a:schemeClr val="bg2">
                    <a:lumMod val="50000"/>
                  </a:schemeClr>
                </a:solidFill>
                <a:latin typeface="Calibri"/>
                <a:ea typeface="Calibri"/>
                <a:cs typeface="Calibri"/>
                <a:sym typeface="Calibri"/>
              </a:rPr>
              <a:t>behavioural</a:t>
            </a:r>
            <a:r>
              <a:rPr lang="en" sz="1800" b="0" i="1" u="none" strike="noStrike" cap="none" dirty="0">
                <a:solidFill>
                  <a:schemeClr val="bg2">
                    <a:lumMod val="50000"/>
                  </a:schemeClr>
                </a:solidFill>
                <a:latin typeface="Calibri"/>
                <a:ea typeface="Calibri"/>
                <a:cs typeface="Calibri"/>
                <a:sym typeface="Calibri"/>
              </a:rPr>
              <a:t> therapy (CBT).</a:t>
            </a:r>
            <a:endParaRPr sz="1800" b="0" i="1" u="none" strike="noStrike" cap="none" dirty="0">
              <a:solidFill>
                <a:schemeClr val="bg2">
                  <a:lumMod val="50000"/>
                </a:schemeClr>
              </a:solidFill>
              <a:latin typeface="Calibri"/>
              <a:ea typeface="Calibri"/>
              <a:cs typeface="Calibri"/>
              <a:sym typeface="Calibri"/>
            </a:endParaRPr>
          </a:p>
        </p:txBody>
      </p:sp>
      <p:sp>
        <p:nvSpPr>
          <p:cNvPr id="138" name="Shape 138"/>
          <p:cNvSpPr/>
          <p:nvPr/>
        </p:nvSpPr>
        <p:spPr>
          <a:xfrm>
            <a:off x="6539483" y="3054854"/>
            <a:ext cx="2084100" cy="5715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Drug treatment (SSRI).</a:t>
            </a:r>
            <a:endParaRPr sz="1800" b="0" i="1" u="none" strike="noStrike" cap="none" dirty="0">
              <a:solidFill>
                <a:schemeClr val="bg2">
                  <a:lumMod val="50000"/>
                </a:schemeClr>
              </a:solidFill>
              <a:latin typeface="Calibri"/>
              <a:ea typeface="Calibri"/>
              <a:cs typeface="Calibri"/>
              <a:sym typeface="Calibri"/>
            </a:endParaRPr>
          </a:p>
        </p:txBody>
      </p:sp>
      <p:sp>
        <p:nvSpPr>
          <p:cNvPr id="139" name="Shape 139"/>
          <p:cNvSpPr txBox="1"/>
          <p:nvPr/>
        </p:nvSpPr>
        <p:spPr>
          <a:xfrm>
            <a:off x="2882480" y="1191777"/>
            <a:ext cx="318710" cy="56512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C00000"/>
                </a:solidFill>
                <a:latin typeface="Calibri"/>
                <a:ea typeface="Calibri"/>
                <a:cs typeface="Calibri"/>
                <a:sym typeface="Calibri"/>
              </a:rPr>
              <a:t>1</a:t>
            </a:r>
            <a:endParaRPr sz="2700" b="1" i="0" u="none" strike="noStrike" cap="none">
              <a:solidFill>
                <a:srgbClr val="C00000"/>
              </a:solidFill>
              <a:latin typeface="Calibri"/>
              <a:ea typeface="Calibri"/>
              <a:cs typeface="Calibri"/>
              <a:sym typeface="Calibri"/>
            </a:endParaRPr>
          </a:p>
        </p:txBody>
      </p:sp>
      <p:sp>
        <p:nvSpPr>
          <p:cNvPr id="140" name="Shape 140"/>
          <p:cNvSpPr txBox="1"/>
          <p:nvPr/>
        </p:nvSpPr>
        <p:spPr>
          <a:xfrm>
            <a:off x="1561548" y="2645338"/>
            <a:ext cx="342900" cy="6994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C00000"/>
                </a:solidFill>
                <a:latin typeface="Calibri"/>
                <a:ea typeface="Calibri"/>
                <a:cs typeface="Calibri"/>
                <a:sym typeface="Calibri"/>
              </a:rPr>
              <a:t>2</a:t>
            </a:r>
            <a:endParaRPr sz="2700" b="1" i="0" u="none" strike="noStrike" cap="none">
              <a:solidFill>
                <a:srgbClr val="C00000"/>
              </a:solidFill>
              <a:latin typeface="Calibri"/>
              <a:ea typeface="Calibri"/>
              <a:cs typeface="Calibri"/>
              <a:sym typeface="Calibri"/>
            </a:endParaRPr>
          </a:p>
        </p:txBody>
      </p:sp>
      <p:sp>
        <p:nvSpPr>
          <p:cNvPr id="141" name="Shape 141"/>
          <p:cNvSpPr txBox="1"/>
          <p:nvPr/>
        </p:nvSpPr>
        <p:spPr>
          <a:xfrm>
            <a:off x="7410035" y="2658051"/>
            <a:ext cx="3429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C00000"/>
                </a:solidFill>
                <a:latin typeface="Calibri"/>
                <a:ea typeface="Calibri"/>
                <a:cs typeface="Calibri"/>
                <a:sym typeface="Calibri"/>
              </a:rPr>
              <a:t>3</a:t>
            </a:r>
            <a:endParaRPr sz="2700" b="1" i="0" u="none" strike="noStrike" cap="none">
              <a:solidFill>
                <a:srgbClr val="C00000"/>
              </a:solidFill>
              <a:latin typeface="Calibri"/>
              <a:ea typeface="Calibri"/>
              <a:cs typeface="Calibri"/>
              <a:sym typeface="Calibri"/>
            </a:endParaRPr>
          </a:p>
        </p:txBody>
      </p:sp>
      <p:sp>
        <p:nvSpPr>
          <p:cNvPr id="142" name="Shape 142"/>
          <p:cNvSpPr txBox="1"/>
          <p:nvPr/>
        </p:nvSpPr>
        <p:spPr>
          <a:xfrm>
            <a:off x="5574387" y="2708593"/>
            <a:ext cx="1980300" cy="142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chemeClr val="bg2">
                    <a:lumMod val="50000"/>
                  </a:schemeClr>
                </a:solidFill>
                <a:latin typeface="Calibri"/>
                <a:ea typeface="Calibri"/>
                <a:cs typeface="Calibri"/>
                <a:sym typeface="Calibri"/>
              </a:rPr>
              <a:t>Per </a:t>
            </a:r>
            <a:r>
              <a:rPr lang="en" sz="1800" b="1" i="0" u="none" strike="noStrike" cap="none" dirty="0" err="1">
                <a:solidFill>
                  <a:schemeClr val="bg2">
                    <a:lumMod val="50000"/>
                  </a:schemeClr>
                </a:solidFill>
                <a:latin typeface="Calibri"/>
                <a:ea typeface="Calibri"/>
                <a:cs typeface="Calibri"/>
                <a:sym typeface="Calibri"/>
              </a:rPr>
              <a:t>Px</a:t>
            </a:r>
            <a:r>
              <a:rPr lang="en" sz="1800" b="1" i="0" u="none" strike="noStrike" cap="none" dirty="0">
                <a:solidFill>
                  <a:schemeClr val="bg2">
                    <a:lumMod val="50000"/>
                  </a:schemeClr>
                </a:solidFill>
                <a:latin typeface="Calibri"/>
                <a:ea typeface="Calibri"/>
                <a:cs typeface="Calibri"/>
                <a:sym typeface="Calibri"/>
              </a:rPr>
              <a:t> Preference</a:t>
            </a:r>
            <a:endParaRPr sz="1800" b="1" i="0" u="none" strike="noStrike" cap="none" dirty="0">
              <a:solidFill>
                <a:schemeClr val="bg2">
                  <a:lumMod val="50000"/>
                </a:schemeClr>
              </a:solidFill>
              <a:latin typeface="Calibri"/>
              <a:ea typeface="Calibri"/>
              <a:cs typeface="Calibri"/>
              <a:sym typeface="Calibri"/>
            </a:endParaRPr>
          </a:p>
        </p:txBody>
      </p:sp>
      <p:sp>
        <p:nvSpPr>
          <p:cNvPr id="143" name="Shape 143"/>
          <p:cNvSpPr txBox="1"/>
          <p:nvPr/>
        </p:nvSpPr>
        <p:spPr>
          <a:xfrm>
            <a:off x="514350" y="4000501"/>
            <a:ext cx="342900" cy="484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C00000"/>
                </a:solidFill>
                <a:latin typeface="Calibri"/>
                <a:ea typeface="Calibri"/>
                <a:cs typeface="Calibri"/>
                <a:sym typeface="Calibri"/>
              </a:rPr>
              <a:t>4</a:t>
            </a:r>
            <a:endParaRPr sz="2700" b="1" i="0" u="none" strike="noStrike" cap="none">
              <a:solidFill>
                <a:srgbClr val="C00000"/>
              </a:solidFill>
              <a:latin typeface="Calibri"/>
              <a:ea typeface="Calibri"/>
              <a:cs typeface="Calibri"/>
              <a:sym typeface="Calibri"/>
            </a:endParaRPr>
          </a:p>
        </p:txBody>
      </p:sp>
      <p:sp>
        <p:nvSpPr>
          <p:cNvPr id="144" name="Shape 144"/>
          <p:cNvSpPr/>
          <p:nvPr/>
        </p:nvSpPr>
        <p:spPr>
          <a:xfrm>
            <a:off x="1044465" y="3682123"/>
            <a:ext cx="7600800" cy="1329300"/>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Calibri"/>
                <a:ea typeface="Calibri"/>
                <a:cs typeface="Calibri"/>
                <a:sym typeface="Calibri"/>
              </a:rPr>
              <a:t>A risk of self-harm or suicide </a:t>
            </a:r>
            <a:r>
              <a:rPr lang="en" sz="1800" b="1" i="0" u="none" strike="noStrike" cap="none" dirty="0">
                <a:solidFill>
                  <a:schemeClr val="bg2">
                    <a:lumMod val="50000"/>
                  </a:schemeClr>
                </a:solidFill>
                <a:latin typeface="Calibri"/>
                <a:ea typeface="Calibri"/>
                <a:cs typeface="Calibri"/>
                <a:sym typeface="Calibri"/>
              </a:rPr>
              <a:t>or</a:t>
            </a:r>
            <a:endParaRPr sz="18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Calibri"/>
                <a:ea typeface="Calibri"/>
                <a:cs typeface="Calibri"/>
                <a:sym typeface="Calibri"/>
              </a:rPr>
              <a:t>Significant comorbidity (substance misuse, personality disorder or complex physical health problems) </a:t>
            </a:r>
            <a:r>
              <a:rPr lang="en" sz="1800" b="1" i="0" u="none" strike="noStrike" cap="none" dirty="0">
                <a:solidFill>
                  <a:schemeClr val="bg2">
                    <a:lumMod val="50000"/>
                  </a:schemeClr>
                </a:solidFill>
                <a:latin typeface="Calibri"/>
                <a:ea typeface="Calibri"/>
                <a:cs typeface="Calibri"/>
                <a:sym typeface="Calibri"/>
              </a:rPr>
              <a:t>or</a:t>
            </a:r>
            <a:endParaRPr sz="18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Calibri"/>
                <a:ea typeface="Calibri"/>
                <a:cs typeface="Calibri"/>
                <a:sym typeface="Calibri"/>
              </a:rPr>
              <a:t>Self-neglect </a:t>
            </a:r>
            <a:r>
              <a:rPr lang="en" sz="1800" b="1" i="0" u="none" strike="noStrike" cap="none" dirty="0">
                <a:solidFill>
                  <a:schemeClr val="bg2">
                    <a:lumMod val="50000"/>
                  </a:schemeClr>
                </a:solidFill>
                <a:latin typeface="Calibri"/>
                <a:ea typeface="Calibri"/>
                <a:cs typeface="Calibri"/>
                <a:sym typeface="Calibri"/>
              </a:rPr>
              <a:t>or</a:t>
            </a:r>
            <a:endParaRPr sz="18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Calibri"/>
                <a:ea typeface="Calibri"/>
                <a:cs typeface="Calibri"/>
                <a:sym typeface="Calibri"/>
              </a:rPr>
              <a:t>An inadequate response to step 3 interventions.</a:t>
            </a:r>
            <a:endParaRPr sz="1400" b="0" i="0" u="none" strike="noStrike" cap="none" dirty="0">
              <a:solidFill>
                <a:schemeClr val="bg2">
                  <a:lumMod val="50000"/>
                </a:schemeClr>
              </a:solidFill>
              <a:sym typeface="Arial"/>
            </a:endParaRPr>
          </a:p>
        </p:txBody>
      </p:sp>
      <p:sp>
        <p:nvSpPr>
          <p:cNvPr id="145" name="Shape 145"/>
          <p:cNvSpPr txBox="1"/>
          <p:nvPr/>
        </p:nvSpPr>
        <p:spPr>
          <a:xfrm>
            <a:off x="152400" y="4346749"/>
            <a:ext cx="1066800" cy="28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chemeClr val="bg2">
                    <a:lumMod val="50000"/>
                  </a:schemeClr>
                </a:solidFill>
                <a:latin typeface="Calibri"/>
                <a:ea typeface="Calibri"/>
                <a:cs typeface="Calibri"/>
                <a:sym typeface="Calibri"/>
              </a:rPr>
              <a:t>Referral</a:t>
            </a:r>
            <a:endParaRPr sz="1800" b="1" i="0" u="none" strike="noStrike" cap="none" dirty="0">
              <a:solidFill>
                <a:schemeClr val="bg2">
                  <a:lumMod val="50000"/>
                </a:schemeClr>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716C4DB6-D2A0-43FF-9876-622D1EDE8D59}"/>
                  </a:ext>
                </a:extLst>
              </p14:cNvPr>
              <p14:cNvContentPartPr/>
              <p14:nvPr/>
            </p14:nvContentPartPr>
            <p14:xfrm>
              <a:off x="980892" y="1132272"/>
              <a:ext cx="1308160" cy="1611040"/>
            </p14:xfrm>
          </p:contentPart>
        </mc:Choice>
        <mc:Fallback xmlns="">
          <p:pic>
            <p:nvPicPr>
              <p:cNvPr id="4" name="Ink 3">
                <a:extLst>
                  <a:ext uri="{FF2B5EF4-FFF2-40B4-BE49-F238E27FC236}">
                    <a16:creationId xmlns:a16="http://schemas.microsoft.com/office/drawing/2014/main" id="{716C4DB6-D2A0-43FF-9876-622D1EDE8D59}"/>
                  </a:ext>
                </a:extLst>
              </p:cNvPr>
              <p:cNvPicPr/>
              <p:nvPr/>
            </p:nvPicPr>
            <p:blipFill>
              <a:blip r:embed="rId4"/>
              <a:stretch>
                <a:fillRect/>
              </a:stretch>
            </p:blipFill>
            <p:spPr>
              <a:xfrm>
                <a:off x="976933" y="1128313"/>
                <a:ext cx="1315717" cy="1618598"/>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447800" y="438150"/>
            <a:ext cx="6577800" cy="1170600"/>
          </a:xfrm>
          <a:prstGeom prst="rect">
            <a:avLst/>
          </a:prstGeom>
          <a:noFill/>
          <a:ln>
            <a:noFill/>
          </a:ln>
        </p:spPr>
        <p:txBody>
          <a:bodyPr spcFirstLastPara="1" wrap="square" lIns="91425" tIns="45700" rIns="91425" bIns="45700" anchor="t" anchorCtr="0">
            <a:noAutofit/>
          </a:bodyPr>
          <a:lstStyle/>
          <a:p>
            <a:pPr marL="0" marR="0" lvl="0" indent="0" algn="ctr" rtl="0">
              <a:lnSpc>
                <a:spcPct val="99000"/>
              </a:lnSpc>
              <a:spcBef>
                <a:spcPts val="0"/>
              </a:spcBef>
              <a:spcAft>
                <a:spcPts val="0"/>
              </a:spcAft>
              <a:buClr>
                <a:srgbClr val="464B56"/>
              </a:buClr>
              <a:buSzPts val="3600"/>
              <a:buFont typeface="Tahoma"/>
              <a:buNone/>
            </a:pPr>
            <a:r>
              <a:rPr lang="en" sz="3600" b="0" i="0" u="none" strike="noStrike" cap="none">
                <a:solidFill>
                  <a:srgbClr val="464B56"/>
                </a:solidFill>
                <a:latin typeface="Tahoma"/>
                <a:ea typeface="Tahoma"/>
                <a:cs typeface="Tahoma"/>
                <a:sym typeface="Tahoma"/>
              </a:rPr>
              <a:t>Panic Disorder</a:t>
            </a:r>
            <a:endParaRPr sz="3600" b="0" i="0" u="none" strike="noStrike" cap="none">
              <a:solidFill>
                <a:srgbClr val="464B56"/>
              </a:solidFill>
              <a:latin typeface="Tahoma"/>
              <a:ea typeface="Tahoma"/>
              <a:cs typeface="Tahoma"/>
              <a:sym typeface="Tahoma"/>
            </a:endParaRPr>
          </a:p>
        </p:txBody>
      </p:sp>
      <p:graphicFrame>
        <p:nvGraphicFramePr>
          <p:cNvPr id="151" name="Shape 151"/>
          <p:cNvGraphicFramePr/>
          <p:nvPr>
            <p:extLst>
              <p:ext uri="{D42A27DB-BD31-4B8C-83A1-F6EECF244321}">
                <p14:modId xmlns:p14="http://schemas.microsoft.com/office/powerpoint/2010/main" val="457979571"/>
              </p:ext>
            </p:extLst>
          </p:nvPr>
        </p:nvGraphicFramePr>
        <p:xfrm>
          <a:off x="1524000" y="1748750"/>
          <a:ext cx="6096000" cy="2270800"/>
        </p:xfrm>
        <a:graphic>
          <a:graphicData uri="http://schemas.openxmlformats.org/drawingml/2006/table">
            <a:tbl>
              <a:tblPr firstRow="1" bandRow="1">
                <a:noFill/>
                <a:tableStyleId>{820999A1-7479-494B-AECE-A09CDB610572}</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278125">
                <a:tc>
                  <a:txBody>
                    <a:bodyPr/>
                    <a:lstStyle/>
                    <a:p>
                      <a:pPr marL="0" marR="0" lvl="0" indent="0" algn="l" rtl="0">
                        <a:lnSpc>
                          <a:spcPct val="100000"/>
                        </a:lnSpc>
                        <a:spcBef>
                          <a:spcPts val="0"/>
                        </a:spcBef>
                        <a:spcAft>
                          <a:spcPts val="0"/>
                        </a:spcAft>
                        <a:buClr>
                          <a:srgbClr val="000000"/>
                        </a:buClr>
                        <a:buSzPts val="2000"/>
                        <a:buFont typeface="Arial"/>
                        <a:buNone/>
                      </a:pPr>
                      <a:r>
                        <a:rPr lang="en" sz="2000" b="0" u="none" strike="noStrike" cap="none">
                          <a:solidFill>
                            <a:srgbClr val="000000"/>
                          </a:solidFill>
                          <a:latin typeface="Tahoma"/>
                          <a:ea typeface="Tahoma"/>
                          <a:cs typeface="Tahoma"/>
                          <a:sym typeface="Tahoma"/>
                        </a:rPr>
                        <a:t>Panic Attack</a:t>
                      </a:r>
                      <a:endParaRPr sz="2000" b="0" u="none" strike="noStrike" cap="none">
                        <a:solidFill>
                          <a:srgbClr val="000000"/>
                        </a:solidFill>
                        <a:latin typeface="Tahoma"/>
                        <a:ea typeface="Tahoma"/>
                        <a:cs typeface="Tahoma"/>
                        <a:sym typeface="Tahoma"/>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0" u="none" strike="noStrike" cap="none">
                          <a:solidFill>
                            <a:srgbClr val="000000"/>
                          </a:solidFill>
                          <a:latin typeface="Tahoma"/>
                          <a:ea typeface="Tahoma"/>
                          <a:cs typeface="Tahoma"/>
                          <a:sym typeface="Tahoma"/>
                        </a:rPr>
                        <a:t>Panic Disorder</a:t>
                      </a:r>
                      <a:endParaRPr sz="2000" b="0" u="none" strike="noStrike" cap="none">
                        <a:solidFill>
                          <a:srgbClr val="000000"/>
                        </a:solidFill>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0"/>
                  </a:ext>
                </a:extLst>
              </a:tr>
              <a:tr h="891550">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dirty="0">
                          <a:solidFill>
                            <a:schemeClr val="bg2">
                              <a:lumMod val="50000"/>
                            </a:schemeClr>
                          </a:solidFill>
                          <a:latin typeface="Tahoma"/>
                          <a:ea typeface="Tahoma"/>
                          <a:cs typeface="Tahoma"/>
                          <a:sym typeface="Tahoma"/>
                        </a:rPr>
                        <a:t>Period of intense fear with characteristic symptoms. Can be spontaneous or situational.</a:t>
                      </a:r>
                      <a:endParaRPr sz="2000" u="none" strike="noStrike" cap="none" dirty="0">
                        <a:solidFill>
                          <a:schemeClr val="bg2">
                            <a:lumMod val="50000"/>
                          </a:schemeClr>
                        </a:solidFill>
                        <a:latin typeface="Tahoma"/>
                        <a:ea typeface="Tahoma"/>
                        <a:cs typeface="Tahoma"/>
                        <a:sym typeface="Tahoma"/>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dirty="0">
                          <a:solidFill>
                            <a:schemeClr val="bg2">
                              <a:lumMod val="50000"/>
                            </a:schemeClr>
                          </a:solidFill>
                          <a:latin typeface="Tahoma"/>
                          <a:ea typeface="Tahoma"/>
                          <a:cs typeface="Tahoma"/>
                          <a:sym typeface="Tahoma"/>
                        </a:rPr>
                        <a:t>Chronic disorder; recurrent panic attacks associated with persistent fear of having (or the consequences of) another attack</a:t>
                      </a:r>
                      <a:endParaRPr sz="2000" u="none" strike="noStrike" cap="none" dirty="0">
                        <a:solidFill>
                          <a:schemeClr val="bg2">
                            <a:lumMod val="50000"/>
                          </a:schemeClr>
                        </a:solidFill>
                        <a:latin typeface="Tahoma"/>
                        <a:ea typeface="Tahoma"/>
                        <a:cs typeface="Tahoma"/>
                        <a:sym typeface="Tahoma"/>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bl>
          </a:graphicData>
        </a:graphic>
      </p:graphicFrame>
      <p:sp>
        <p:nvSpPr>
          <p:cNvPr id="152" name="Shape 152"/>
          <p:cNvSpPr txBox="1"/>
          <p:nvPr/>
        </p:nvSpPr>
        <p:spPr>
          <a:xfrm>
            <a:off x="1228725" y="4400550"/>
            <a:ext cx="6686400" cy="284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C00000"/>
                </a:solidFill>
                <a:latin typeface="Tahoma"/>
                <a:ea typeface="Tahoma"/>
                <a:cs typeface="Tahoma"/>
                <a:sym typeface="Tahoma"/>
              </a:rPr>
              <a:t>Depression accompanies panic disorder in 56% of cases.</a:t>
            </a:r>
            <a:endParaRPr sz="1400" b="0" i="0" u="none" strike="noStrike" cap="none">
              <a:solidFill>
                <a:srgbClr val="000000"/>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FD8D9E30-0B8E-4967-B491-6E98AE671D55}"/>
                  </a:ext>
                </a:extLst>
              </p14:cNvPr>
              <p14:cNvContentPartPr/>
              <p14:nvPr/>
            </p14:nvContentPartPr>
            <p14:xfrm>
              <a:off x="1858972" y="3845232"/>
              <a:ext cx="1459520" cy="520960"/>
            </p14:xfrm>
          </p:contentPart>
        </mc:Choice>
        <mc:Fallback xmlns="">
          <p:pic>
            <p:nvPicPr>
              <p:cNvPr id="3" name="Ink 2">
                <a:extLst>
                  <a:ext uri="{FF2B5EF4-FFF2-40B4-BE49-F238E27FC236}">
                    <a16:creationId xmlns:a16="http://schemas.microsoft.com/office/drawing/2014/main" id="{FD8D9E30-0B8E-4967-B491-6E98AE671D55}"/>
                  </a:ext>
                </a:extLst>
              </p:cNvPr>
              <p:cNvPicPr/>
              <p:nvPr/>
            </p:nvPicPr>
            <p:blipFill>
              <a:blip r:embed="rId4"/>
              <a:stretch>
                <a:fillRect/>
              </a:stretch>
            </p:blipFill>
            <p:spPr>
              <a:xfrm>
                <a:off x="1855013" y="3841274"/>
                <a:ext cx="1467079" cy="528515"/>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idx="1"/>
          </p:nvPr>
        </p:nvSpPr>
        <p:spPr>
          <a:xfrm>
            <a:off x="536128" y="1348279"/>
            <a:ext cx="7886700" cy="7143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chemeClr val="dk1"/>
              </a:buClr>
              <a:buSzPts val="1500"/>
              <a:buFont typeface="Corbel"/>
              <a:buChar char="–"/>
            </a:pPr>
            <a:r>
              <a:rPr lang="en" sz="1800" b="1" i="0" u="none" strike="noStrike" cap="none" dirty="0">
                <a:solidFill>
                  <a:schemeClr val="tx2">
                    <a:lumMod val="90000"/>
                    <a:lumOff val="10000"/>
                  </a:schemeClr>
                </a:solidFill>
                <a:latin typeface="Tahoma"/>
                <a:ea typeface="Tahoma"/>
                <a:cs typeface="Tahoma"/>
                <a:sym typeface="Tahoma"/>
              </a:rPr>
              <a:t>Symptoms:</a:t>
            </a:r>
            <a:endParaRPr sz="1800" b="0" i="0" u="none" strike="noStrike" cap="none" dirty="0">
              <a:solidFill>
                <a:schemeClr val="tx2">
                  <a:lumMod val="90000"/>
                  <a:lumOff val="10000"/>
                </a:schemeClr>
              </a:solidFill>
              <a:latin typeface="Calibri"/>
              <a:ea typeface="Calibri"/>
              <a:cs typeface="Calibri"/>
              <a:sym typeface="Calibri"/>
            </a:endParaRPr>
          </a:p>
        </p:txBody>
      </p:sp>
      <p:sp>
        <p:nvSpPr>
          <p:cNvPr id="158" name="Shape 158"/>
          <p:cNvSpPr txBox="1"/>
          <p:nvPr/>
        </p:nvSpPr>
        <p:spPr>
          <a:xfrm>
            <a:off x="1143000" y="2437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0" i="0" u="none" strike="noStrike" cap="none" dirty="0">
                <a:solidFill>
                  <a:schemeClr val="bg2">
                    <a:lumMod val="50000"/>
                  </a:schemeClr>
                </a:solidFill>
                <a:latin typeface="Tahoma"/>
                <a:ea typeface="Tahoma"/>
                <a:cs typeface="Tahoma"/>
                <a:sym typeface="Tahoma"/>
              </a:rPr>
              <a:t>Panic Disorder</a:t>
            </a:r>
            <a:endParaRPr sz="3600" b="0" i="0" u="none" strike="noStrike" cap="none" dirty="0">
              <a:solidFill>
                <a:schemeClr val="bg2">
                  <a:lumMod val="50000"/>
                </a:schemeClr>
              </a:solidFill>
              <a:latin typeface="Tahoma"/>
              <a:ea typeface="Tahoma"/>
              <a:cs typeface="Tahoma"/>
              <a:sym typeface="Tahoma"/>
            </a:endParaRPr>
          </a:p>
        </p:txBody>
      </p:sp>
      <p:grpSp>
        <p:nvGrpSpPr>
          <p:cNvPr id="159" name="Shape 159"/>
          <p:cNvGrpSpPr/>
          <p:nvPr/>
        </p:nvGrpSpPr>
        <p:grpSpPr>
          <a:xfrm>
            <a:off x="387559" y="1862877"/>
            <a:ext cx="8665606" cy="2194396"/>
            <a:chOff x="2728" y="197068"/>
            <a:chExt cx="7976565" cy="1921635"/>
          </a:xfrm>
        </p:grpSpPr>
        <p:sp>
          <p:nvSpPr>
            <p:cNvPr id="160" name="Shape 160"/>
            <p:cNvSpPr/>
            <p:nvPr/>
          </p:nvSpPr>
          <p:spPr>
            <a:xfrm>
              <a:off x="2728"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Shape 161"/>
            <p:cNvSpPr txBox="1"/>
            <p:nvPr/>
          </p:nvSpPr>
          <p:spPr>
            <a:xfrm>
              <a:off x="2728"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Tahoma"/>
                <a:buNone/>
              </a:pPr>
              <a:r>
                <a:rPr lang="en" sz="1400" b="0" i="0" u="none" strike="noStrike" cap="none" dirty="0">
                  <a:solidFill>
                    <a:schemeClr val="bg2">
                      <a:lumMod val="50000"/>
                    </a:schemeClr>
                  </a:solidFill>
                  <a:latin typeface="Tahoma"/>
                  <a:ea typeface="Tahoma"/>
                  <a:cs typeface="Tahoma"/>
                  <a:sym typeface="Tahoma"/>
                </a:rPr>
                <a:t>Shortness of breath/smothering</a:t>
              </a:r>
              <a:endParaRPr sz="1400" b="0" i="0" u="none" strike="noStrike" cap="none" dirty="0">
                <a:solidFill>
                  <a:schemeClr val="bg2">
                    <a:lumMod val="50000"/>
                  </a:schemeClr>
                </a:solidFill>
                <a:sym typeface="Arial"/>
              </a:endParaRPr>
            </a:p>
            <a:p>
              <a:pPr marL="0" marR="0" lvl="0" indent="0" algn="ctr" rtl="0">
                <a:lnSpc>
                  <a:spcPct val="90000"/>
                </a:lnSpc>
                <a:spcBef>
                  <a:spcPts val="490"/>
                </a:spcBef>
                <a:spcAft>
                  <a:spcPts val="0"/>
                </a:spcAft>
                <a:buClr>
                  <a:schemeClr val="lt1"/>
                </a:buClr>
                <a:buSzPts val="1400"/>
                <a:buFont typeface="Tahoma"/>
                <a:buNone/>
              </a:pPr>
              <a:r>
                <a:rPr lang="en" sz="1400" b="0" i="0" u="none" strike="noStrike" cap="none" dirty="0">
                  <a:solidFill>
                    <a:schemeClr val="bg2">
                      <a:lumMod val="50000"/>
                    </a:schemeClr>
                  </a:solidFill>
                  <a:latin typeface="Tahoma"/>
                  <a:ea typeface="Tahoma"/>
                  <a:cs typeface="Tahoma"/>
                  <a:sym typeface="Tahoma"/>
                </a:rPr>
                <a:t>sensations</a:t>
              </a:r>
              <a:endParaRPr sz="1400" b="0" i="0" u="none" strike="noStrike" cap="none" dirty="0">
                <a:solidFill>
                  <a:schemeClr val="bg2">
                    <a:lumMod val="50000"/>
                  </a:schemeClr>
                </a:solidFill>
                <a:sym typeface="Arial"/>
              </a:endParaRPr>
            </a:p>
          </p:txBody>
        </p:sp>
        <p:sp>
          <p:nvSpPr>
            <p:cNvPr id="162" name="Shape 162"/>
            <p:cNvSpPr/>
            <p:nvPr/>
          </p:nvSpPr>
          <p:spPr>
            <a:xfrm>
              <a:off x="1627569"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Shape 163"/>
            <p:cNvSpPr txBox="1"/>
            <p:nvPr/>
          </p:nvSpPr>
          <p:spPr>
            <a:xfrm>
              <a:off x="1627569"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Chest discomfort or pain</a:t>
              </a:r>
              <a:endParaRPr sz="1400" b="0" i="0" u="none" strike="noStrike" cap="none" dirty="0">
                <a:solidFill>
                  <a:schemeClr val="bg2">
                    <a:lumMod val="50000"/>
                  </a:schemeClr>
                </a:solidFill>
                <a:latin typeface="Tahoma"/>
                <a:ea typeface="Tahoma"/>
                <a:cs typeface="Tahoma"/>
                <a:sym typeface="Tahoma"/>
              </a:endParaRPr>
            </a:p>
          </p:txBody>
        </p:sp>
        <p:sp>
          <p:nvSpPr>
            <p:cNvPr id="164" name="Shape 164"/>
            <p:cNvSpPr/>
            <p:nvPr/>
          </p:nvSpPr>
          <p:spPr>
            <a:xfrm>
              <a:off x="3252410"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Shape 165"/>
            <p:cNvSpPr txBox="1"/>
            <p:nvPr/>
          </p:nvSpPr>
          <p:spPr>
            <a:xfrm>
              <a:off x="3252410" y="19706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Choking</a:t>
              </a:r>
              <a:endParaRPr sz="1400" b="0" i="0" u="none" strike="noStrike" cap="none" dirty="0">
                <a:solidFill>
                  <a:schemeClr val="bg2">
                    <a:lumMod val="50000"/>
                  </a:schemeClr>
                </a:solidFill>
                <a:latin typeface="Tahoma"/>
                <a:ea typeface="Tahoma"/>
                <a:cs typeface="Tahoma"/>
                <a:sym typeface="Tahoma"/>
              </a:endParaRPr>
            </a:p>
          </p:txBody>
        </p:sp>
        <p:sp>
          <p:nvSpPr>
            <p:cNvPr id="166" name="Shape 166"/>
            <p:cNvSpPr/>
            <p:nvPr/>
          </p:nvSpPr>
          <p:spPr>
            <a:xfrm>
              <a:off x="4877252"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Shape 167"/>
            <p:cNvSpPr txBox="1"/>
            <p:nvPr/>
          </p:nvSpPr>
          <p:spPr>
            <a:xfrm>
              <a:off x="4877252"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Sweating</a:t>
              </a:r>
              <a:endParaRPr sz="1400" b="0" i="0" u="none" strike="noStrike" cap="none" dirty="0">
                <a:solidFill>
                  <a:schemeClr val="bg2">
                    <a:lumMod val="50000"/>
                  </a:schemeClr>
                </a:solidFill>
                <a:latin typeface="Tahoma"/>
                <a:ea typeface="Tahoma"/>
                <a:cs typeface="Tahoma"/>
                <a:sym typeface="Tahoma"/>
              </a:endParaRPr>
            </a:p>
          </p:txBody>
        </p:sp>
        <p:sp>
          <p:nvSpPr>
            <p:cNvPr id="168" name="Shape 168"/>
            <p:cNvSpPr/>
            <p:nvPr/>
          </p:nvSpPr>
          <p:spPr>
            <a:xfrm>
              <a:off x="6502093"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txBox="1"/>
            <p:nvPr/>
          </p:nvSpPr>
          <p:spPr>
            <a:xfrm>
              <a:off x="6502093" y="197069"/>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Tahoma"/>
                <a:buNone/>
              </a:pPr>
              <a:r>
                <a:rPr lang="en" sz="1400" b="0" i="0" u="none" strike="noStrike" cap="none" dirty="0">
                  <a:solidFill>
                    <a:schemeClr val="bg2">
                      <a:lumMod val="50000"/>
                    </a:schemeClr>
                  </a:solidFill>
                  <a:latin typeface="Tahoma"/>
                  <a:ea typeface="Tahoma"/>
                  <a:cs typeface="Tahoma"/>
                  <a:sym typeface="Tahoma"/>
                </a:rPr>
                <a:t>Palpitations and tachycardia</a:t>
              </a:r>
              <a:endParaRPr sz="1400" b="0" i="0" u="none" strike="noStrike" cap="none" dirty="0">
                <a:solidFill>
                  <a:schemeClr val="bg2">
                    <a:lumMod val="50000"/>
                  </a:schemeClr>
                </a:solidFill>
                <a:latin typeface="Tahoma"/>
                <a:ea typeface="Tahoma"/>
                <a:cs typeface="Tahoma"/>
                <a:sym typeface="Tahoma"/>
              </a:endParaRPr>
            </a:p>
          </p:txBody>
        </p:sp>
        <p:sp>
          <p:nvSpPr>
            <p:cNvPr id="170" name="Shape 170"/>
            <p:cNvSpPr/>
            <p:nvPr/>
          </p:nvSpPr>
          <p:spPr>
            <a:xfrm>
              <a:off x="2728"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Shape 171"/>
            <p:cNvSpPr txBox="1"/>
            <p:nvPr/>
          </p:nvSpPr>
          <p:spPr>
            <a:xfrm>
              <a:off x="2728"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Dizziness or</a:t>
              </a:r>
              <a:endParaRPr sz="1400" b="0" i="0" u="none" strike="noStrike" cap="none" dirty="0">
                <a:solidFill>
                  <a:schemeClr val="bg2">
                    <a:lumMod val="50000"/>
                  </a:schemeClr>
                </a:solidFill>
                <a:latin typeface="Tahoma"/>
                <a:ea typeface="Tahoma"/>
                <a:cs typeface="Tahoma"/>
                <a:sym typeface="Tahoma"/>
              </a:endParaRPr>
            </a:p>
            <a:p>
              <a:pPr marL="0" marR="0" lvl="0" indent="0" algn="ctr" rtl="0">
                <a:lnSpc>
                  <a:spcPct val="90000"/>
                </a:lnSpc>
                <a:spcBef>
                  <a:spcPts val="490"/>
                </a:spcBef>
                <a:spcAft>
                  <a:spcPts val="0"/>
                </a:spcAft>
                <a:buNone/>
              </a:pPr>
              <a:r>
                <a:rPr lang="en" sz="1400" b="0" i="0" u="none" strike="noStrike" cap="none" dirty="0">
                  <a:solidFill>
                    <a:schemeClr val="bg2">
                      <a:lumMod val="50000"/>
                    </a:schemeClr>
                  </a:solidFill>
                  <a:latin typeface="Tahoma"/>
                  <a:ea typeface="Tahoma"/>
                  <a:cs typeface="Tahoma"/>
                  <a:sym typeface="Tahoma"/>
                </a:rPr>
                <a:t>faintness</a:t>
              </a:r>
              <a:endParaRPr sz="1400" b="0" i="0" u="none" strike="noStrike" cap="none" dirty="0">
                <a:solidFill>
                  <a:schemeClr val="bg2">
                    <a:lumMod val="50000"/>
                  </a:schemeClr>
                </a:solidFill>
                <a:latin typeface="Tahoma"/>
                <a:ea typeface="Tahoma"/>
                <a:cs typeface="Tahoma"/>
                <a:sym typeface="Tahoma"/>
              </a:endParaRPr>
            </a:p>
          </p:txBody>
        </p:sp>
        <p:sp>
          <p:nvSpPr>
            <p:cNvPr id="172" name="Shape 172"/>
            <p:cNvSpPr/>
            <p:nvPr/>
          </p:nvSpPr>
          <p:spPr>
            <a:xfrm>
              <a:off x="1627569"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Shape 173"/>
            <p:cNvSpPr txBox="1"/>
            <p:nvPr/>
          </p:nvSpPr>
          <p:spPr>
            <a:xfrm>
              <a:off x="1627569"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Nausea or abdominal pain</a:t>
              </a:r>
              <a:endParaRPr sz="1400" b="0" i="0" u="none" strike="noStrike" cap="none" dirty="0">
                <a:solidFill>
                  <a:schemeClr val="bg2">
                    <a:lumMod val="50000"/>
                  </a:schemeClr>
                </a:solidFill>
                <a:latin typeface="Tahoma"/>
                <a:ea typeface="Tahoma"/>
                <a:cs typeface="Tahoma"/>
                <a:sym typeface="Tahoma"/>
              </a:endParaRPr>
            </a:p>
          </p:txBody>
        </p:sp>
        <p:sp>
          <p:nvSpPr>
            <p:cNvPr id="174" name="Shape 174"/>
            <p:cNvSpPr/>
            <p:nvPr/>
          </p:nvSpPr>
          <p:spPr>
            <a:xfrm>
              <a:off x="3252410"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Shape 175"/>
            <p:cNvSpPr txBox="1"/>
            <p:nvPr/>
          </p:nvSpPr>
          <p:spPr>
            <a:xfrm>
              <a:off x="3252410"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Flushes or chills</a:t>
              </a:r>
              <a:endParaRPr sz="1400" b="0" i="0" u="none" strike="noStrike" cap="none" dirty="0">
                <a:solidFill>
                  <a:schemeClr val="bg2">
                    <a:lumMod val="50000"/>
                  </a:schemeClr>
                </a:solidFill>
                <a:latin typeface="Tahoma"/>
                <a:ea typeface="Tahoma"/>
                <a:cs typeface="Tahoma"/>
                <a:sym typeface="Tahoma"/>
              </a:endParaRPr>
            </a:p>
          </p:txBody>
        </p:sp>
        <p:sp>
          <p:nvSpPr>
            <p:cNvPr id="176" name="Shape 176"/>
            <p:cNvSpPr/>
            <p:nvPr/>
          </p:nvSpPr>
          <p:spPr>
            <a:xfrm>
              <a:off x="4844976" y="1232503"/>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Shape 177"/>
            <p:cNvSpPr txBox="1"/>
            <p:nvPr/>
          </p:nvSpPr>
          <p:spPr>
            <a:xfrm>
              <a:off x="4844976" y="1232503"/>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Trembling or shaking</a:t>
              </a:r>
              <a:endParaRPr sz="1400" b="0" i="0" u="none" strike="noStrike" cap="none" dirty="0">
                <a:solidFill>
                  <a:schemeClr val="bg2">
                    <a:lumMod val="50000"/>
                  </a:schemeClr>
                </a:solidFill>
                <a:latin typeface="Tahoma"/>
                <a:ea typeface="Tahoma"/>
                <a:cs typeface="Tahoma"/>
                <a:sym typeface="Tahoma"/>
              </a:endParaRPr>
            </a:p>
          </p:txBody>
        </p:sp>
        <p:sp>
          <p:nvSpPr>
            <p:cNvPr id="178" name="Shape 178"/>
            <p:cNvSpPr/>
            <p:nvPr/>
          </p:nvSpPr>
          <p:spPr>
            <a:xfrm>
              <a:off x="6502093"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Shape 179"/>
            <p:cNvSpPr txBox="1"/>
            <p:nvPr/>
          </p:nvSpPr>
          <p:spPr>
            <a:xfrm>
              <a:off x="6502093" y="1231058"/>
              <a:ext cx="1477200" cy="886200"/>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spcFirstLastPara="1" wrap="square" lIns="53325" tIns="53325" rIns="53325" bIns="53325"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bg2">
                      <a:lumMod val="50000"/>
                    </a:schemeClr>
                  </a:solidFill>
                  <a:latin typeface="Tahoma"/>
                  <a:ea typeface="Tahoma"/>
                  <a:cs typeface="Tahoma"/>
                  <a:sym typeface="Tahoma"/>
                </a:rPr>
                <a:t>Fear of dying</a:t>
              </a:r>
              <a:endParaRPr sz="1400" b="0" i="0" u="none" strike="noStrike" cap="none" dirty="0">
                <a:solidFill>
                  <a:schemeClr val="bg2">
                    <a:lumMod val="50000"/>
                  </a:schemeClr>
                </a:solidFill>
                <a:latin typeface="Tahoma"/>
                <a:ea typeface="Tahoma"/>
                <a:cs typeface="Tahoma"/>
                <a:sym typeface="Tahoma"/>
              </a:endParaRPr>
            </a:p>
          </p:txBody>
        </p:sp>
      </p:grpSp>
      <p:sp>
        <p:nvSpPr>
          <p:cNvPr id="180" name="Shape 180"/>
          <p:cNvSpPr/>
          <p:nvPr/>
        </p:nvSpPr>
        <p:spPr>
          <a:xfrm>
            <a:off x="1514474" y="4263605"/>
            <a:ext cx="7096200" cy="623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1" u="none" strike="noStrike" cap="none" dirty="0">
                <a:solidFill>
                  <a:schemeClr val="bg2">
                    <a:lumMod val="50000"/>
                  </a:schemeClr>
                </a:solidFill>
                <a:latin typeface="Calibri"/>
                <a:ea typeface="Calibri"/>
                <a:cs typeface="Calibri"/>
                <a:sym typeface="Calibri"/>
              </a:rPr>
              <a:t>Examination: Obvious distress; sweating; tachycardia; hyperventilation.</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Calibri"/>
                <a:ea typeface="Calibri"/>
                <a:cs typeface="Calibri"/>
                <a:sym typeface="Calibri"/>
              </a:rPr>
              <a:t>High BP is common and usually settles. Otherwise examination is normal</a:t>
            </a:r>
            <a:r>
              <a:rPr lang="en"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1143000" y="2437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0" i="0" u="none" strike="noStrike" cap="none">
                <a:solidFill>
                  <a:schemeClr val="dk1"/>
                </a:solidFill>
                <a:latin typeface="Century Schoolbook"/>
                <a:ea typeface="Century Schoolbook"/>
                <a:cs typeface="Century Schoolbook"/>
                <a:sym typeface="Century Schoolbook"/>
              </a:rPr>
              <a:t>Panic Disorder</a:t>
            </a:r>
            <a:endParaRPr sz="3600" b="0" i="0" u="none" strike="noStrike" cap="none">
              <a:solidFill>
                <a:schemeClr val="dk1"/>
              </a:solidFill>
              <a:latin typeface="Century Schoolbook"/>
              <a:ea typeface="Century Schoolbook"/>
              <a:cs typeface="Century Schoolbook"/>
              <a:sym typeface="Century Schoolbook"/>
            </a:endParaRPr>
          </a:p>
        </p:txBody>
      </p:sp>
      <p:sp>
        <p:nvSpPr>
          <p:cNvPr id="187" name="Shape 187"/>
          <p:cNvSpPr txBox="1">
            <a:spLocks noGrp="1"/>
          </p:cNvSpPr>
          <p:nvPr>
            <p:ph idx="1"/>
          </p:nvPr>
        </p:nvSpPr>
        <p:spPr>
          <a:xfrm>
            <a:off x="628650" y="819151"/>
            <a:ext cx="7886700" cy="6120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chemeClr val="dk1"/>
              </a:buClr>
              <a:buSzPts val="1500"/>
              <a:buFont typeface="Corbel"/>
              <a:buChar char="–"/>
            </a:pPr>
            <a:r>
              <a:rPr lang="en" sz="1500" b="0" i="0" u="none" strike="noStrike" cap="none">
                <a:solidFill>
                  <a:schemeClr val="dk1"/>
                </a:solidFill>
                <a:latin typeface="Tahoma"/>
                <a:ea typeface="Tahoma"/>
                <a:cs typeface="Tahoma"/>
                <a:sym typeface="Tahoma"/>
              </a:rPr>
              <a:t>Management/ Non-pharmacological:</a:t>
            </a:r>
            <a:endParaRPr sz="1500" b="0" i="0" u="none" strike="noStrike" cap="none">
              <a:solidFill>
                <a:srgbClr val="464B56"/>
              </a:solidFill>
              <a:latin typeface="Calibri"/>
              <a:ea typeface="Calibri"/>
              <a:cs typeface="Calibri"/>
              <a:sym typeface="Calibri"/>
            </a:endParaRPr>
          </a:p>
        </p:txBody>
      </p:sp>
      <p:grpSp>
        <p:nvGrpSpPr>
          <p:cNvPr id="188" name="Shape 188"/>
          <p:cNvGrpSpPr/>
          <p:nvPr/>
        </p:nvGrpSpPr>
        <p:grpSpPr>
          <a:xfrm>
            <a:off x="628565" y="1279024"/>
            <a:ext cx="7982034" cy="3618024"/>
            <a:chOff x="-85" y="2674"/>
            <a:chExt cx="7982034" cy="3618024"/>
          </a:xfrm>
        </p:grpSpPr>
        <p:sp>
          <p:nvSpPr>
            <p:cNvPr id="189" name="Shape 189"/>
            <p:cNvSpPr/>
            <p:nvPr/>
          </p:nvSpPr>
          <p:spPr>
            <a:xfrm rot="5400000">
              <a:off x="-152635" y="155224"/>
              <a:ext cx="1017300" cy="712200"/>
            </a:xfrm>
            <a:prstGeom prst="chevron">
              <a:avLst>
                <a:gd name="adj" fmla="val 50000"/>
              </a:avLst>
            </a:prstGeom>
            <a:solidFill>
              <a:srgbClr val="807D68"/>
            </a:solidFill>
            <a:ln w="12700" cap="flat" cmpd="sng">
              <a:solidFill>
                <a:srgbClr val="807D6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Shape 190"/>
            <p:cNvSpPr txBox="1"/>
            <p:nvPr/>
          </p:nvSpPr>
          <p:spPr>
            <a:xfrm>
              <a:off x="1" y="358731"/>
              <a:ext cx="712200" cy="305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 sz="2000" b="0" i="0" u="none" strike="noStrike" cap="none">
                  <a:solidFill>
                    <a:schemeClr val="lt1"/>
                  </a:solidFill>
                  <a:latin typeface="Calibri"/>
                  <a:ea typeface="Calibri"/>
                  <a:cs typeface="Calibri"/>
                  <a:sym typeface="Calibri"/>
                </a:rPr>
                <a:t>Step 1</a:t>
              </a:r>
              <a:endParaRPr sz="1400" b="0" i="0" u="none" strike="noStrike" cap="none">
                <a:solidFill>
                  <a:srgbClr val="000000"/>
                </a:solidFill>
                <a:latin typeface="Arial"/>
                <a:ea typeface="Arial"/>
                <a:cs typeface="Arial"/>
                <a:sym typeface="Arial"/>
              </a:endParaRPr>
            </a:p>
          </p:txBody>
        </p:sp>
        <p:sp>
          <p:nvSpPr>
            <p:cNvPr id="191" name="Shape 191"/>
            <p:cNvSpPr/>
            <p:nvPr/>
          </p:nvSpPr>
          <p:spPr>
            <a:xfrm rot="5400000">
              <a:off x="4016399" y="-3301675"/>
              <a:ext cx="661200" cy="7269900"/>
            </a:xfrm>
            <a:prstGeom prst="round2SameRect">
              <a:avLst>
                <a:gd name="adj1" fmla="val 16667"/>
                <a:gd name="adj2" fmla="val 0"/>
              </a:avLst>
            </a:prstGeom>
            <a:solidFill>
              <a:schemeClr val="lt1">
                <a:alpha val="89410"/>
              </a:schemeClr>
            </a:solidFill>
            <a:ln w="12700" cap="flat" cmpd="sng">
              <a:solidFill>
                <a:srgbClr val="807D6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p:nvPr/>
          </p:nvSpPr>
          <p:spPr>
            <a:xfrm>
              <a:off x="712114" y="34955"/>
              <a:ext cx="7237500" cy="596700"/>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 sz="1600" b="0" i="0" u="none" strike="noStrike" cap="none">
                  <a:solidFill>
                    <a:schemeClr val="dk1"/>
                  </a:solidFill>
                  <a:latin typeface="Calibri"/>
                  <a:ea typeface="Calibri"/>
                  <a:cs typeface="Calibri"/>
                  <a:sym typeface="Calibri"/>
                </a:rPr>
                <a:t>Recognition and diagnosis. Educate about the condition, commence active monitoring. Avoid alcohol, illicit drugs, and caffeine.</a:t>
              </a:r>
              <a:endParaRPr sz="1600" b="0" i="0" u="none" strike="noStrike" cap="none">
                <a:solidFill>
                  <a:srgbClr val="000000"/>
                </a:solidFill>
                <a:latin typeface="Arial"/>
                <a:ea typeface="Arial"/>
                <a:cs typeface="Arial"/>
                <a:sym typeface="Arial"/>
              </a:endParaRPr>
            </a:p>
          </p:txBody>
        </p:sp>
        <p:sp>
          <p:nvSpPr>
            <p:cNvPr id="193" name="Shape 193"/>
            <p:cNvSpPr/>
            <p:nvPr/>
          </p:nvSpPr>
          <p:spPr>
            <a:xfrm rot="5400000">
              <a:off x="-152635" y="1022132"/>
              <a:ext cx="1017300" cy="712200"/>
            </a:xfrm>
            <a:prstGeom prst="chevron">
              <a:avLst>
                <a:gd name="adj" fmla="val 50000"/>
              </a:avLst>
            </a:prstGeom>
            <a:solidFill>
              <a:srgbClr val="ADAA96"/>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Shape 194"/>
            <p:cNvSpPr txBox="1"/>
            <p:nvPr/>
          </p:nvSpPr>
          <p:spPr>
            <a:xfrm>
              <a:off x="1" y="1225639"/>
              <a:ext cx="712200" cy="305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 sz="2000" b="0" i="0" u="none" strike="noStrike" cap="none">
                  <a:solidFill>
                    <a:schemeClr val="lt1"/>
                  </a:solidFill>
                  <a:latin typeface="Calibri"/>
                  <a:ea typeface="Calibri"/>
                  <a:cs typeface="Calibri"/>
                  <a:sym typeface="Calibri"/>
                </a:rPr>
                <a:t>Step 2</a:t>
              </a:r>
              <a:endParaRPr sz="1400" b="0" i="0" u="none" strike="noStrike" cap="none">
                <a:solidFill>
                  <a:srgbClr val="000000"/>
                </a:solidFill>
                <a:latin typeface="Arial"/>
                <a:ea typeface="Arial"/>
                <a:cs typeface="Arial"/>
                <a:sym typeface="Arial"/>
              </a:endParaRPr>
            </a:p>
          </p:txBody>
        </p:sp>
        <p:sp>
          <p:nvSpPr>
            <p:cNvPr id="195" name="Shape 195"/>
            <p:cNvSpPr/>
            <p:nvPr/>
          </p:nvSpPr>
          <p:spPr>
            <a:xfrm rot="5400000">
              <a:off x="4016399" y="-2434767"/>
              <a:ext cx="661200" cy="7269900"/>
            </a:xfrm>
            <a:prstGeom prst="round2SameRect">
              <a:avLst>
                <a:gd name="adj1" fmla="val 16667"/>
                <a:gd name="adj2" fmla="val 0"/>
              </a:avLst>
            </a:prstGeom>
            <a:solidFill>
              <a:schemeClr val="lt1">
                <a:alpha val="89410"/>
              </a:schemeClr>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Shape 196"/>
            <p:cNvSpPr txBox="1"/>
            <p:nvPr/>
          </p:nvSpPr>
          <p:spPr>
            <a:xfrm>
              <a:off x="712114" y="901863"/>
              <a:ext cx="7237500" cy="596700"/>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 sz="1600" b="0" i="0" u="none" strike="noStrike" cap="none">
                  <a:solidFill>
                    <a:schemeClr val="dk1"/>
                  </a:solidFill>
                  <a:latin typeface="Calibri"/>
                  <a:ea typeface="Calibri"/>
                  <a:cs typeface="Calibri"/>
                  <a:sym typeface="Calibri"/>
                </a:rPr>
                <a:t>Treatment in primary care—offer (in order of effectiveness):</a:t>
              </a:r>
              <a:endParaRPr sz="1600" b="0" i="0" u="none" strike="noStrike" cap="none">
                <a:solidFill>
                  <a:srgbClr val="000000"/>
                </a:solidFill>
                <a:latin typeface="Arial"/>
                <a:ea typeface="Arial"/>
                <a:cs typeface="Arial"/>
                <a:sym typeface="Arial"/>
              </a:endParaRPr>
            </a:p>
            <a:p>
              <a:pPr marL="114300" marR="0" lvl="1" indent="-114300" algn="l" rtl="0">
                <a:lnSpc>
                  <a:spcPct val="90000"/>
                </a:lnSpc>
                <a:spcBef>
                  <a:spcPts val="195"/>
                </a:spcBef>
                <a:spcAft>
                  <a:spcPts val="0"/>
                </a:spcAft>
                <a:buClr>
                  <a:schemeClr val="dk1"/>
                </a:buClr>
                <a:buSzPts val="1300"/>
                <a:buFont typeface="Calibri"/>
                <a:buChar char="•"/>
              </a:pPr>
              <a:r>
                <a:rPr lang="en" sz="1600" b="0" i="0" u="none" strike="noStrike" cap="none">
                  <a:solidFill>
                    <a:schemeClr val="dk1"/>
                  </a:solidFill>
                  <a:latin typeface="Calibri"/>
                  <a:ea typeface="Calibri"/>
                  <a:cs typeface="Calibri"/>
                  <a:sym typeface="Calibri"/>
                </a:rPr>
                <a:t>psychological therapy (CBT), drug treatment or self-help (bibliotherapy or CCBT). Choice depends on severity of symptoms, co-morbidities and patient preference.</a:t>
              </a:r>
              <a:endParaRPr sz="1600" b="0" i="0" u="none" strike="noStrike" cap="none">
                <a:solidFill>
                  <a:srgbClr val="000000"/>
                </a:solidFill>
                <a:latin typeface="Arial"/>
                <a:ea typeface="Arial"/>
                <a:cs typeface="Arial"/>
                <a:sym typeface="Arial"/>
              </a:endParaRPr>
            </a:p>
          </p:txBody>
        </p:sp>
        <p:sp>
          <p:nvSpPr>
            <p:cNvPr id="197" name="Shape 197"/>
            <p:cNvSpPr/>
            <p:nvPr/>
          </p:nvSpPr>
          <p:spPr>
            <a:xfrm rot="5400000">
              <a:off x="-152635" y="1889040"/>
              <a:ext cx="1017300" cy="712200"/>
            </a:xfrm>
            <a:prstGeom prst="chevron">
              <a:avLst>
                <a:gd name="adj" fmla="val 50000"/>
              </a:avLst>
            </a:prstGeom>
            <a:solidFill>
              <a:srgbClr val="D7D6CA"/>
            </a:solidFill>
            <a:ln w="12700" cap="flat" cmpd="sng">
              <a:solidFill>
                <a:srgbClr val="D7D6C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Shape 198"/>
            <p:cNvSpPr txBox="1"/>
            <p:nvPr/>
          </p:nvSpPr>
          <p:spPr>
            <a:xfrm>
              <a:off x="1" y="2092547"/>
              <a:ext cx="712200" cy="305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 sz="2000" b="0" i="0" u="none" strike="noStrike" cap="none">
                  <a:solidFill>
                    <a:schemeClr val="lt1"/>
                  </a:solidFill>
                  <a:latin typeface="Calibri"/>
                  <a:ea typeface="Calibri"/>
                  <a:cs typeface="Calibri"/>
                  <a:sym typeface="Calibri"/>
                </a:rPr>
                <a:t>Step 3</a:t>
              </a:r>
              <a:endParaRPr sz="1400" b="0" i="0" u="none" strike="noStrike" cap="none">
                <a:solidFill>
                  <a:srgbClr val="000000"/>
                </a:solidFill>
                <a:latin typeface="Arial"/>
                <a:ea typeface="Arial"/>
                <a:cs typeface="Arial"/>
                <a:sym typeface="Arial"/>
              </a:endParaRPr>
            </a:p>
          </p:txBody>
        </p:sp>
        <p:sp>
          <p:nvSpPr>
            <p:cNvPr id="199" name="Shape 199"/>
            <p:cNvSpPr/>
            <p:nvPr/>
          </p:nvSpPr>
          <p:spPr>
            <a:xfrm rot="5400000">
              <a:off x="4016399" y="-1567859"/>
              <a:ext cx="661200" cy="7269900"/>
            </a:xfrm>
            <a:prstGeom prst="round2SameRect">
              <a:avLst>
                <a:gd name="adj1" fmla="val 16667"/>
                <a:gd name="adj2" fmla="val 0"/>
              </a:avLst>
            </a:prstGeom>
            <a:solidFill>
              <a:schemeClr val="lt1">
                <a:alpha val="89410"/>
              </a:schemeClr>
            </a:solidFill>
            <a:ln w="12700" cap="flat" cmpd="sng">
              <a:solidFill>
                <a:srgbClr val="D7D6C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Shape 200"/>
            <p:cNvSpPr txBox="1"/>
            <p:nvPr/>
          </p:nvSpPr>
          <p:spPr>
            <a:xfrm>
              <a:off x="712114" y="1768771"/>
              <a:ext cx="7237500" cy="596700"/>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 sz="1600" b="0" i="0" u="none" strike="noStrike" cap="none">
                  <a:solidFill>
                    <a:schemeClr val="dk1"/>
                  </a:solidFill>
                  <a:latin typeface="Calibri"/>
                  <a:ea typeface="Calibri"/>
                  <a:cs typeface="Calibri"/>
                  <a:sym typeface="Calibri"/>
                </a:rPr>
                <a:t>Consideration of alternative treatment—if one step 2 treatment is ineffective, change to or add another.</a:t>
              </a:r>
              <a:endParaRPr sz="1600" b="0" i="0" u="none" strike="noStrike" cap="none">
                <a:solidFill>
                  <a:srgbClr val="000000"/>
                </a:solidFill>
                <a:latin typeface="Arial"/>
                <a:ea typeface="Arial"/>
                <a:cs typeface="Arial"/>
                <a:sym typeface="Arial"/>
              </a:endParaRPr>
            </a:p>
          </p:txBody>
        </p:sp>
        <p:sp>
          <p:nvSpPr>
            <p:cNvPr id="201" name="Shape 201"/>
            <p:cNvSpPr/>
            <p:nvPr/>
          </p:nvSpPr>
          <p:spPr>
            <a:xfrm rot="5400000">
              <a:off x="-152635" y="2755948"/>
              <a:ext cx="1017300" cy="712200"/>
            </a:xfrm>
            <a:prstGeom prst="chevron">
              <a:avLst>
                <a:gd name="adj" fmla="val 50000"/>
              </a:avLst>
            </a:prstGeom>
            <a:solidFill>
              <a:srgbClr val="ADAA96"/>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Shape 202"/>
            <p:cNvSpPr txBox="1"/>
            <p:nvPr/>
          </p:nvSpPr>
          <p:spPr>
            <a:xfrm>
              <a:off x="1" y="2959455"/>
              <a:ext cx="712200" cy="30510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 sz="2000" b="0" i="0" u="none" strike="noStrike" cap="none">
                  <a:solidFill>
                    <a:schemeClr val="lt1"/>
                  </a:solidFill>
                  <a:latin typeface="Calibri"/>
                  <a:ea typeface="Calibri"/>
                  <a:cs typeface="Calibri"/>
                  <a:sym typeface="Calibri"/>
                </a:rPr>
                <a:t>Step 4</a:t>
              </a:r>
              <a:endParaRPr sz="1400" b="0" i="0" u="none" strike="noStrike" cap="none">
                <a:solidFill>
                  <a:srgbClr val="000000"/>
                </a:solidFill>
                <a:latin typeface="Arial"/>
                <a:ea typeface="Arial"/>
                <a:cs typeface="Arial"/>
                <a:sym typeface="Arial"/>
              </a:endParaRPr>
            </a:p>
          </p:txBody>
        </p:sp>
        <p:sp>
          <p:nvSpPr>
            <p:cNvPr id="203" name="Shape 203"/>
            <p:cNvSpPr/>
            <p:nvPr/>
          </p:nvSpPr>
          <p:spPr>
            <a:xfrm rot="5400000">
              <a:off x="4016399" y="-700951"/>
              <a:ext cx="661200" cy="7269900"/>
            </a:xfrm>
            <a:prstGeom prst="round2SameRect">
              <a:avLst>
                <a:gd name="adj1" fmla="val 16667"/>
                <a:gd name="adj2" fmla="val 0"/>
              </a:avLst>
            </a:prstGeom>
            <a:solidFill>
              <a:schemeClr val="lt1">
                <a:alpha val="89410"/>
              </a:schemeClr>
            </a:solidFill>
            <a:ln w="12700" cap="flat" cmpd="sng">
              <a:solidFill>
                <a:srgbClr val="ADAA9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txBox="1"/>
            <p:nvPr/>
          </p:nvSpPr>
          <p:spPr>
            <a:xfrm>
              <a:off x="712114" y="2635679"/>
              <a:ext cx="7237500" cy="596700"/>
            </a:xfrm>
            <a:prstGeom prst="rect">
              <a:avLst/>
            </a:prstGeom>
            <a:noFill/>
            <a:ln>
              <a:noFill/>
            </a:ln>
          </p:spPr>
          <p:txBody>
            <a:bodyPr spcFirstLastPara="1" wrap="square" lIns="92450" tIns="8250" rIns="8250" bIns="8250" anchor="ctr" anchorCtr="0">
              <a:noAutofit/>
            </a:bodyPr>
            <a:lstStyle/>
            <a:p>
              <a:pPr marL="114300" marR="0" lvl="1" indent="-114300" algn="l" rtl="0">
                <a:lnSpc>
                  <a:spcPct val="90000"/>
                </a:lnSpc>
                <a:spcBef>
                  <a:spcPts val="0"/>
                </a:spcBef>
                <a:spcAft>
                  <a:spcPts val="0"/>
                </a:spcAft>
                <a:buClr>
                  <a:schemeClr val="dk1"/>
                </a:buClr>
                <a:buSzPts val="1300"/>
                <a:buFont typeface="Calibri"/>
                <a:buChar char="•"/>
              </a:pPr>
              <a:r>
                <a:rPr lang="en" sz="1600" b="0" i="0" u="none" strike="noStrike" cap="none">
                  <a:solidFill>
                    <a:schemeClr val="dk1"/>
                  </a:solidFill>
                  <a:latin typeface="Calibri"/>
                  <a:ea typeface="Calibri"/>
                  <a:cs typeface="Calibri"/>
                  <a:sym typeface="Calibri"/>
                </a:rPr>
                <a:t>Offer referral for specialist treatment if ≥2 primary care treatments have failed.</a:t>
              </a:r>
              <a:endParaRPr sz="16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4294967295"/>
          </p:nvPr>
        </p:nvSpPr>
        <p:spPr>
          <a:xfrm>
            <a:off x="703150" y="1211025"/>
            <a:ext cx="7886700" cy="1371600"/>
          </a:xfrm>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 sz="1500" b="0" i="0" u="none" strike="noStrike" cap="none" dirty="0">
                <a:solidFill>
                  <a:schemeClr val="bg2">
                    <a:lumMod val="50000"/>
                  </a:schemeClr>
                </a:solidFill>
                <a:latin typeface="Tahoma"/>
                <a:ea typeface="Tahoma"/>
                <a:cs typeface="Tahoma"/>
                <a:sym typeface="Tahoma"/>
              </a:rPr>
              <a:t>Offer SSRI (e.g. paroxetine, citalopram). Warn about possible transient increase in anxiety on starting treatment.</a:t>
            </a:r>
            <a:endParaRPr sz="1500" b="0" i="0" u="none" strike="noStrike" cap="none" dirty="0">
              <a:solidFill>
                <a:schemeClr val="bg2">
                  <a:lumMod val="50000"/>
                </a:schemeClr>
              </a:solidFill>
              <a:latin typeface="Calibri"/>
              <a:ea typeface="Calibri"/>
              <a:cs typeface="Calibri"/>
              <a:sym typeface="Calibri"/>
            </a:endParaRPr>
          </a:p>
          <a:p>
            <a:pPr marL="240030" marR="0" lvl="0" indent="-240030" algn="l" rtl="0">
              <a:lnSpc>
                <a:spcPct val="111000"/>
              </a:lnSpc>
              <a:spcBef>
                <a:spcPts val="698"/>
              </a:spcBef>
              <a:spcAft>
                <a:spcPts val="0"/>
              </a:spcAft>
              <a:buClr>
                <a:srgbClr val="464B56"/>
              </a:buClr>
              <a:buSzPts val="1500"/>
              <a:buFont typeface="Corbel"/>
              <a:buChar char="–"/>
            </a:pPr>
            <a:r>
              <a:rPr lang="en" sz="1500" b="0" i="0" u="none" strike="noStrike" cap="none" dirty="0">
                <a:solidFill>
                  <a:schemeClr val="bg2">
                    <a:lumMod val="50000"/>
                  </a:schemeClr>
                </a:solidFill>
                <a:latin typeface="Tahoma"/>
                <a:ea typeface="Tahoma"/>
                <a:cs typeface="Tahoma"/>
                <a:sym typeface="Tahoma"/>
              </a:rPr>
              <a:t>If SSRI is not suitable or ineffective, offer a TCA (e.g. imipramine, clomipramine) or non-drug treatment.</a:t>
            </a:r>
            <a:endParaRPr sz="1500" b="0" i="0" u="none" strike="noStrike" cap="none" dirty="0">
              <a:solidFill>
                <a:schemeClr val="bg2">
                  <a:lumMod val="50000"/>
                </a:schemeClr>
              </a:solidFill>
              <a:latin typeface="Calibri"/>
              <a:ea typeface="Calibri"/>
              <a:cs typeface="Calibri"/>
              <a:sym typeface="Calibri"/>
            </a:endParaRPr>
          </a:p>
        </p:txBody>
      </p:sp>
      <p:sp>
        <p:nvSpPr>
          <p:cNvPr id="210" name="Shape 210"/>
          <p:cNvSpPr txBox="1"/>
          <p:nvPr/>
        </p:nvSpPr>
        <p:spPr>
          <a:xfrm>
            <a:off x="1143000" y="2437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0" i="0" u="none" strike="noStrike" cap="none">
                <a:solidFill>
                  <a:schemeClr val="dk1"/>
                </a:solidFill>
                <a:latin typeface="Century Schoolbook"/>
                <a:ea typeface="Century Schoolbook"/>
                <a:cs typeface="Century Schoolbook"/>
                <a:sym typeface="Century Schoolbook"/>
              </a:rPr>
              <a:t>Panic Disorder</a:t>
            </a:r>
            <a:endParaRPr sz="3600" b="0" i="0" u="none" strike="noStrike" cap="none">
              <a:solidFill>
                <a:schemeClr val="dk1"/>
              </a:solidFill>
              <a:latin typeface="Century Schoolbook"/>
              <a:ea typeface="Century Schoolbook"/>
              <a:cs typeface="Century Schoolbook"/>
              <a:sym typeface="Century Schoolbook"/>
            </a:endParaRPr>
          </a:p>
        </p:txBody>
      </p:sp>
      <p:sp>
        <p:nvSpPr>
          <p:cNvPr id="211" name="Shape 211"/>
          <p:cNvSpPr txBox="1"/>
          <p:nvPr/>
        </p:nvSpPr>
        <p:spPr>
          <a:xfrm>
            <a:off x="884464" y="761620"/>
            <a:ext cx="7886700" cy="345300"/>
          </a:xfrm>
          <a:prstGeom prst="rect">
            <a:avLst/>
          </a:prstGeom>
          <a:noFill/>
          <a:ln>
            <a:noFill/>
          </a:ln>
        </p:spPr>
        <p:txBody>
          <a:bodyPr spcFirstLastPara="1" wrap="square" lIns="68575" tIns="34275" rIns="68575" bIns="34275" anchor="t" anchorCtr="0">
            <a:noAutofit/>
          </a:bodyPr>
          <a:lstStyle/>
          <a:p>
            <a:pPr marL="171450" marR="0" lvl="0" indent="-171450" algn="l" rtl="0">
              <a:lnSpc>
                <a:spcPct val="90000"/>
              </a:lnSpc>
              <a:spcBef>
                <a:spcPts val="0"/>
              </a:spcBef>
              <a:spcAft>
                <a:spcPts val="0"/>
              </a:spcAft>
              <a:buClr>
                <a:srgbClr val="000000"/>
              </a:buClr>
              <a:buSzPts val="1500"/>
              <a:buFont typeface="Arial"/>
              <a:buNone/>
            </a:pPr>
            <a:r>
              <a:rPr lang="en" sz="2000" b="0" i="0" u="none" strike="noStrike" cap="none" dirty="0">
                <a:solidFill>
                  <a:srgbClr val="C00000"/>
                </a:solidFill>
                <a:latin typeface="Calibri"/>
                <a:ea typeface="Calibri"/>
                <a:cs typeface="Calibri"/>
                <a:sym typeface="Calibri"/>
              </a:rPr>
              <a:t>Management</a:t>
            </a:r>
            <a:r>
              <a:rPr lang="en" sz="1500" b="0" i="0" u="none" strike="noStrike" cap="none" dirty="0">
                <a:solidFill>
                  <a:srgbClr val="C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212" name="Shape 212"/>
          <p:cNvSpPr/>
          <p:nvPr/>
        </p:nvSpPr>
        <p:spPr>
          <a:xfrm>
            <a:off x="214300" y="2689175"/>
            <a:ext cx="8864400" cy="715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Continue for ≥6mo, reviewing every 8–12wk.</a:t>
            </a:r>
            <a:endParaRPr sz="1400" b="0" i="0" u="none" strike="noStrike" cap="none" dirty="0">
              <a:solidFill>
                <a:schemeClr val="bg2">
                  <a:lumMod val="50000"/>
                </a:schemeClr>
              </a:solidFill>
              <a:sym typeface="Arial"/>
            </a:endParaRPr>
          </a:p>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Minimize discontinuation symptoms by tapering dose over time.</a:t>
            </a:r>
            <a:endParaRPr sz="1400" b="0" i="0" u="none" strike="noStrike" cap="none" dirty="0">
              <a:solidFill>
                <a:schemeClr val="bg2">
                  <a:lumMod val="50000"/>
                </a:schemeClr>
              </a:solidFil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1143000" y="2437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chemeClr val="dk1"/>
                </a:solidFill>
                <a:latin typeface="Tahoma"/>
                <a:ea typeface="Tahoma"/>
                <a:cs typeface="Tahoma"/>
                <a:sym typeface="Tahoma"/>
              </a:rPr>
              <a:t>Phobias</a:t>
            </a:r>
            <a:endParaRPr sz="3600" b="1" i="0" u="none" strike="noStrike" cap="none">
              <a:solidFill>
                <a:schemeClr val="dk1"/>
              </a:solidFill>
              <a:latin typeface="Tahoma"/>
              <a:ea typeface="Tahoma"/>
              <a:cs typeface="Tahoma"/>
              <a:sym typeface="Tahoma"/>
            </a:endParaRPr>
          </a:p>
        </p:txBody>
      </p:sp>
      <p:sp>
        <p:nvSpPr>
          <p:cNvPr id="218" name="Shape 218"/>
          <p:cNvSpPr txBox="1"/>
          <p:nvPr/>
        </p:nvSpPr>
        <p:spPr>
          <a:xfrm>
            <a:off x="457200" y="1003971"/>
            <a:ext cx="8115300" cy="9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Similar to GAD and characterized  by two features: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 </a:t>
            </a:r>
            <a:r>
              <a:rPr lang="en" sz="1800" b="1" i="0" u="none" strike="noStrike" cap="none">
                <a:latin typeface="Tahoma"/>
                <a:ea typeface="Tahoma"/>
                <a:cs typeface="Tahoma"/>
                <a:sym typeface="Tahoma"/>
              </a:rPr>
              <a:t>Avoidance: </a:t>
            </a:r>
            <a:r>
              <a:rPr lang="en" sz="1800" b="0" i="0" u="none" strike="noStrike" cap="none">
                <a:latin typeface="Tahoma"/>
                <a:ea typeface="Tahoma"/>
                <a:cs typeface="Tahoma"/>
                <a:sym typeface="Tahoma"/>
              </a:rPr>
              <a:t>Of the circumstances that provoke anxiety.</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 </a:t>
            </a:r>
            <a:r>
              <a:rPr lang="en" sz="1800" b="1" i="0" u="none" strike="noStrike" cap="none">
                <a:latin typeface="Tahoma"/>
                <a:ea typeface="Tahoma"/>
                <a:cs typeface="Tahoma"/>
                <a:sym typeface="Tahoma"/>
              </a:rPr>
              <a:t>Anticipatory Anxiety:</a:t>
            </a:r>
            <a:r>
              <a:rPr lang="en" sz="1800" b="0" i="0" u="none" strike="noStrike" cap="none">
                <a:latin typeface="Tahoma"/>
                <a:ea typeface="Tahoma"/>
                <a:cs typeface="Tahoma"/>
                <a:sym typeface="Tahoma"/>
              </a:rPr>
              <a:t> If there is a prospect of meeting that situation. </a:t>
            </a:r>
            <a:endParaRPr sz="1800" b="0" i="0" u="none" strike="noStrike" cap="none">
              <a:latin typeface="Tahoma"/>
              <a:ea typeface="Tahoma"/>
              <a:cs typeface="Tahoma"/>
              <a:sym typeface="Tahoma"/>
            </a:endParaRPr>
          </a:p>
        </p:txBody>
      </p:sp>
      <p:sp>
        <p:nvSpPr>
          <p:cNvPr id="219" name="Shape 219"/>
          <p:cNvSpPr txBox="1"/>
          <p:nvPr/>
        </p:nvSpPr>
        <p:spPr>
          <a:xfrm>
            <a:off x="514350" y="2114550"/>
            <a:ext cx="8115300" cy="2008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latin typeface="Tahoma"/>
                <a:ea typeface="Tahoma"/>
                <a:cs typeface="Tahoma"/>
                <a:sym typeface="Tahoma"/>
              </a:rPr>
              <a:t>1- Simple Phobia:</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≥1 object/situation e.g. flying, enclosed spaces, spiders. </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Common in early life; </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most adult phobias are a continuation of childhood phobias.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latin typeface="Tahoma"/>
              <a:ea typeface="Tahoma"/>
              <a:cs typeface="Tahoma"/>
              <a:sym typeface="Tahoma"/>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Treatment: is only needed if symptoms are frequent, intrusive,</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latin typeface="Tahoma"/>
                <a:ea typeface="Tahoma"/>
                <a:cs typeface="Tahoma"/>
                <a:sym typeface="Tahoma"/>
              </a:rPr>
              <a:t>or prevent necessary activities. Exposure therapy is effective. </a:t>
            </a:r>
            <a:endParaRPr sz="1800" b="0" i="0" u="none" strike="noStrike" cap="none">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1143000" y="2437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chemeClr val="dk1"/>
                </a:solidFill>
                <a:latin typeface="Tahoma"/>
                <a:ea typeface="Tahoma"/>
                <a:cs typeface="Tahoma"/>
                <a:sym typeface="Tahoma"/>
              </a:rPr>
              <a:t>Phobias </a:t>
            </a:r>
            <a:r>
              <a:rPr lang="en" sz="2700" b="1" i="0" u="none" strike="noStrike" cap="none">
                <a:solidFill>
                  <a:schemeClr val="dk1"/>
                </a:solidFill>
                <a:latin typeface="Tahoma"/>
                <a:ea typeface="Tahoma"/>
                <a:cs typeface="Tahoma"/>
                <a:sym typeface="Tahoma"/>
              </a:rPr>
              <a:t>cont.</a:t>
            </a:r>
            <a:endParaRPr sz="2700" b="1" i="0" u="none" strike="noStrike" cap="none">
              <a:solidFill>
                <a:schemeClr val="dk1"/>
              </a:solidFill>
              <a:latin typeface="Tahoma"/>
              <a:ea typeface="Tahoma"/>
              <a:cs typeface="Tahoma"/>
              <a:sym typeface="Tahoma"/>
            </a:endParaRPr>
          </a:p>
        </p:txBody>
      </p:sp>
      <p:sp>
        <p:nvSpPr>
          <p:cNvPr id="226" name="Shape 226"/>
          <p:cNvSpPr txBox="1"/>
          <p:nvPr/>
        </p:nvSpPr>
        <p:spPr>
          <a:xfrm>
            <a:off x="819150" y="972781"/>
            <a:ext cx="81153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latin typeface="Tahoma"/>
                <a:ea typeface="Tahoma"/>
                <a:cs typeface="Tahoma"/>
                <a:sym typeface="Tahoma"/>
              </a:rPr>
              <a:t>2- Social Phobia:</a:t>
            </a:r>
            <a:endParaRPr sz="1400" b="0" i="0" u="none" strike="noStrike" cap="none" dirty="0">
              <a:latin typeface="Arial"/>
              <a:ea typeface="Arial"/>
              <a:cs typeface="Arial"/>
              <a:sym typeface="Arial"/>
            </a:endParaRPr>
          </a:p>
        </p:txBody>
      </p:sp>
      <p:sp>
        <p:nvSpPr>
          <p:cNvPr id="227" name="Shape 227"/>
          <p:cNvSpPr txBox="1"/>
          <p:nvPr/>
        </p:nvSpPr>
        <p:spPr>
          <a:xfrm>
            <a:off x="762000" y="1318981"/>
            <a:ext cx="5829300" cy="1731300"/>
          </a:xfrm>
          <a:prstGeom prst="rect">
            <a:avLst/>
          </a:prstGeom>
          <a:noFill/>
          <a:ln>
            <a:noFill/>
          </a:ln>
        </p:spPr>
        <p:txBody>
          <a:bodyPr spcFirstLastPara="1" wrap="square" lIns="68575" tIns="34275" rIns="68575" bIns="34275" anchor="t" anchorCtr="0">
            <a:noAutofit/>
          </a:bodyPr>
          <a:lstStyle/>
          <a:p>
            <a:pPr marL="257175" marR="0" lvl="0" indent="-257175"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bg2">
                    <a:lumMod val="50000"/>
                  </a:schemeClr>
                </a:solidFill>
                <a:latin typeface="Tahoma"/>
                <a:ea typeface="Tahoma"/>
                <a:cs typeface="Tahoma"/>
                <a:sym typeface="Tahoma"/>
              </a:rPr>
              <a:t>Intense/persistent fear of being negatively</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evaluated by others.</a:t>
            </a:r>
            <a:endParaRPr sz="1400" b="0" i="0" u="none" strike="noStrike" cap="none" dirty="0">
              <a:solidFill>
                <a:schemeClr val="bg2">
                  <a:lumMod val="50000"/>
                </a:schemeClr>
              </a:solidFill>
              <a:sym typeface="Arial"/>
            </a:endParaRPr>
          </a:p>
          <a:p>
            <a:pPr marL="257175" marR="0" lvl="0" indent="-257175"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bg2">
                    <a:lumMod val="50000"/>
                  </a:schemeClr>
                </a:solidFill>
                <a:latin typeface="Tahoma"/>
                <a:ea typeface="Tahoma"/>
                <a:cs typeface="Tahoma"/>
                <a:sym typeface="Tahoma"/>
              </a:rPr>
              <a:t>Fear and avoidance of social situations </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(e.g. using a phone, speaking in front of a group). </a:t>
            </a:r>
            <a:endParaRPr sz="1400" b="0" i="0" u="none" strike="noStrike" cap="none" dirty="0">
              <a:solidFill>
                <a:schemeClr val="bg2">
                  <a:lumMod val="50000"/>
                </a:schemeClr>
              </a:solidFill>
              <a:sym typeface="Arial"/>
            </a:endParaRPr>
          </a:p>
          <a:p>
            <a:pPr marL="257175" marR="0" lvl="0" indent="-257175"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bg2">
                    <a:lumMod val="50000"/>
                  </a:schemeClr>
                </a:solidFill>
                <a:latin typeface="Tahoma"/>
                <a:ea typeface="Tahoma"/>
                <a:cs typeface="Tahoma"/>
                <a:sym typeface="Tahoma"/>
              </a:rPr>
              <a:t>Significantly disabling; not just shyness. </a:t>
            </a:r>
            <a:endParaRPr sz="1400" b="0" i="0" u="none" strike="noStrike" cap="none" dirty="0">
              <a:solidFill>
                <a:schemeClr val="bg2">
                  <a:lumMod val="50000"/>
                </a:schemeClr>
              </a:solidFill>
              <a:sym typeface="Arial"/>
            </a:endParaRPr>
          </a:p>
          <a:p>
            <a:pPr marL="257175" marR="0" lvl="0" indent="-257175"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bg2">
                    <a:lumMod val="50000"/>
                  </a:schemeClr>
                </a:solidFill>
                <a:latin typeface="Tahoma"/>
                <a:ea typeface="Tahoma"/>
                <a:cs typeface="Tahoma"/>
                <a:sym typeface="Tahoma"/>
              </a:rPr>
              <a:t>Generalized or Specific.</a:t>
            </a:r>
            <a:endParaRPr sz="1800" b="0" i="0" u="none" strike="noStrike" cap="none" dirty="0">
              <a:solidFill>
                <a:schemeClr val="bg2">
                  <a:lumMod val="50000"/>
                </a:schemeClr>
              </a:solidFill>
              <a:latin typeface="Tahoma"/>
              <a:ea typeface="Tahoma"/>
              <a:cs typeface="Tahoma"/>
              <a:sym typeface="Tahoma"/>
            </a:endParaRPr>
          </a:p>
        </p:txBody>
      </p:sp>
      <p:sp>
        <p:nvSpPr>
          <p:cNvPr id="228" name="Shape 228"/>
          <p:cNvSpPr txBox="1"/>
          <p:nvPr/>
        </p:nvSpPr>
        <p:spPr>
          <a:xfrm>
            <a:off x="762000" y="3304648"/>
            <a:ext cx="7600800" cy="14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latin typeface="Tahoma"/>
                <a:ea typeface="Tahoma"/>
                <a:cs typeface="Tahoma"/>
                <a:sym typeface="Tahoma"/>
              </a:rPr>
              <a:t>Management</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latin typeface="Tahoma"/>
                <a:ea typeface="Tahoma"/>
                <a:cs typeface="Tahoma"/>
                <a:sym typeface="Tahoma"/>
              </a:rPr>
              <a:t>• Drug therapy SSRIs—continue ≥12mo or long-term if symptoms remain unresolved, there is a co-morbid condition (e.g. depression, GAD, panic attacks), a history of relapse, or early onset.</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latin typeface="Tahoma"/>
                <a:ea typeface="Tahoma"/>
                <a:cs typeface="Tahoma"/>
                <a:sym typeface="Tahoma"/>
              </a:rPr>
              <a:t>• Psychological therapies CBT +/- exposure.</a:t>
            </a:r>
            <a:endParaRPr sz="1800" b="0" i="0" u="none" strike="noStrike" cap="none" dirty="0">
              <a:latin typeface="Tahoma"/>
              <a:ea typeface="Tahoma"/>
              <a:cs typeface="Tahoma"/>
              <a:sym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p:nvPr/>
        </p:nvSpPr>
        <p:spPr>
          <a:xfrm>
            <a:off x="1143000" y="1675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dirty="0">
                <a:solidFill>
                  <a:schemeClr val="dk1"/>
                </a:solidFill>
                <a:latin typeface="Tahoma"/>
                <a:ea typeface="Tahoma"/>
                <a:cs typeface="Tahoma"/>
                <a:sym typeface="Tahoma"/>
              </a:rPr>
              <a:t>Phobias </a:t>
            </a:r>
            <a:r>
              <a:rPr lang="en" sz="2700" b="1" i="0" u="none" strike="noStrike" cap="none" dirty="0">
                <a:solidFill>
                  <a:schemeClr val="dk1"/>
                </a:solidFill>
                <a:latin typeface="Tahoma"/>
                <a:ea typeface="Tahoma"/>
                <a:cs typeface="Tahoma"/>
                <a:sym typeface="Tahoma"/>
              </a:rPr>
              <a:t>cont.</a:t>
            </a:r>
            <a:endParaRPr sz="2700" b="1" i="0" u="none" strike="noStrike" cap="none" dirty="0">
              <a:solidFill>
                <a:schemeClr val="dk1"/>
              </a:solidFill>
              <a:latin typeface="Tahoma"/>
              <a:ea typeface="Tahoma"/>
              <a:cs typeface="Tahoma"/>
              <a:sym typeface="Tahoma"/>
            </a:endParaRPr>
          </a:p>
        </p:txBody>
      </p:sp>
      <p:sp>
        <p:nvSpPr>
          <p:cNvPr id="235" name="Shape 235"/>
          <p:cNvSpPr txBox="1"/>
          <p:nvPr/>
        </p:nvSpPr>
        <p:spPr>
          <a:xfrm>
            <a:off x="802822" y="780975"/>
            <a:ext cx="81153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C00000"/>
                </a:solidFill>
                <a:latin typeface="Times New Roman"/>
                <a:ea typeface="Times New Roman"/>
                <a:cs typeface="Times New Roman"/>
                <a:sym typeface="Times New Roman"/>
              </a:rPr>
              <a:t>3- Agoraphobia:</a:t>
            </a:r>
            <a:endParaRPr sz="1400" b="0" i="0" u="none" strike="noStrike" cap="none" dirty="0">
              <a:solidFill>
                <a:srgbClr val="000000"/>
              </a:solidFill>
              <a:latin typeface="Arial"/>
              <a:ea typeface="Arial"/>
              <a:cs typeface="Arial"/>
              <a:sym typeface="Arial"/>
            </a:endParaRPr>
          </a:p>
        </p:txBody>
      </p:sp>
      <p:sp>
        <p:nvSpPr>
          <p:cNvPr id="236" name="Shape 236"/>
          <p:cNvSpPr txBox="1"/>
          <p:nvPr/>
        </p:nvSpPr>
        <p:spPr>
          <a:xfrm>
            <a:off x="802822" y="1152712"/>
            <a:ext cx="5486400" cy="1731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Onset 20–40y with an initial panic attack.</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Tahoma"/>
                <a:ea typeface="Tahoma"/>
                <a:cs typeface="Tahoma"/>
                <a:sym typeface="Tahoma"/>
              </a:rPr>
              <a:t>Subsequently, panic attacks, fear of fainting and/or loss of control are experienced in crowds, away from home, or in situations from which escape is difficult. Avoidance results in patients remaining within their homes.</a:t>
            </a:r>
            <a:endParaRPr sz="1800" b="0" i="0" u="none" strike="noStrike" cap="none" dirty="0">
              <a:solidFill>
                <a:schemeClr val="bg2">
                  <a:lumMod val="50000"/>
                </a:schemeClr>
              </a:solidFill>
              <a:latin typeface="Tahoma"/>
              <a:ea typeface="Tahoma"/>
              <a:cs typeface="Tahoma"/>
              <a:sym typeface="Tahoma"/>
            </a:endParaRPr>
          </a:p>
        </p:txBody>
      </p:sp>
      <p:sp>
        <p:nvSpPr>
          <p:cNvPr id="237" name="Shape 237"/>
          <p:cNvSpPr txBox="1"/>
          <p:nvPr/>
        </p:nvSpPr>
        <p:spPr>
          <a:xfrm>
            <a:off x="802822" y="2887075"/>
            <a:ext cx="7200900" cy="2039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rgbClr val="C00000"/>
                </a:solidFill>
                <a:latin typeface="Tahoma"/>
                <a:ea typeface="Tahoma"/>
                <a:cs typeface="Tahoma"/>
                <a:sym typeface="Tahoma"/>
              </a:rPr>
              <a:t>Management: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Tahoma"/>
                <a:ea typeface="Tahoma"/>
                <a:cs typeface="Tahoma"/>
                <a:sym typeface="Tahoma"/>
              </a:rPr>
              <a:t>Difficult in general practice.</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Tahoma"/>
                <a:ea typeface="Tahoma"/>
                <a:cs typeface="Tahoma"/>
                <a:sym typeface="Tahoma"/>
              </a:rPr>
              <a:t>• </a:t>
            </a:r>
            <a:r>
              <a:rPr lang="en" sz="1600" b="0" i="0" u="none" strike="noStrike" cap="none" dirty="0" err="1">
                <a:solidFill>
                  <a:schemeClr val="bg2">
                    <a:lumMod val="50000"/>
                  </a:schemeClr>
                </a:solidFill>
                <a:latin typeface="Tahoma"/>
                <a:ea typeface="Tahoma"/>
                <a:cs typeface="Tahoma"/>
                <a:sym typeface="Tahoma"/>
              </a:rPr>
              <a:t>Behaviour</a:t>
            </a:r>
            <a:r>
              <a:rPr lang="en" sz="1600" b="0" i="0" u="none" strike="noStrike" cap="none" dirty="0">
                <a:solidFill>
                  <a:schemeClr val="bg2">
                    <a:lumMod val="50000"/>
                  </a:schemeClr>
                </a:solidFill>
                <a:latin typeface="Tahoma"/>
                <a:ea typeface="Tahoma"/>
                <a:cs typeface="Tahoma"/>
                <a:sym typeface="Tahoma"/>
              </a:rPr>
              <a:t> therapy, e.g. exposure, coping with panic attacks. Home</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Tahoma"/>
                <a:ea typeface="Tahoma"/>
                <a:cs typeface="Tahoma"/>
                <a:sym typeface="Tahoma"/>
              </a:rPr>
              <a:t>visits may be required but should be resisted as part of therapy.</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Tahoma"/>
                <a:ea typeface="Tahoma"/>
                <a:cs typeface="Tahoma"/>
                <a:sym typeface="Tahoma"/>
              </a:rPr>
              <a:t>• Drug treatment: SSRIs (citalopram and paroxetine are licensed); MAOIs;</a:t>
            </a:r>
            <a:endParaRPr sz="1400" b="0" i="0" u="none" strike="noStrike" cap="none" dirty="0">
              <a:solidFill>
                <a:schemeClr val="bg2">
                  <a:lumMod val="50000"/>
                </a:schemeClr>
              </a:solidFill>
              <a:sym typeface="Aria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Tahoma"/>
                <a:ea typeface="Tahoma"/>
                <a:cs typeface="Tahoma"/>
                <a:sym typeface="Tahoma"/>
              </a:rPr>
              <a:t>TCAs (imipramine and clomipramine are commonly used). </a:t>
            </a:r>
            <a:endParaRPr sz="1600" b="0" i="0" u="none" strike="noStrike" cap="none" dirty="0">
              <a:solidFill>
                <a:schemeClr val="bg2">
                  <a:lumMod val="50000"/>
                </a:schemeClr>
              </a:solidFill>
              <a:latin typeface="Tahoma"/>
              <a:ea typeface="Tahoma"/>
              <a:cs typeface="Tahoma"/>
              <a:sym typeface="Tahoma"/>
            </a:endParaRPr>
          </a:p>
        </p:txBody>
      </p:sp>
      <p:sp>
        <p:nvSpPr>
          <p:cNvPr id="238" name="Shape 238"/>
          <p:cNvSpPr txBox="1"/>
          <p:nvPr/>
        </p:nvSpPr>
        <p:spPr>
          <a:xfrm>
            <a:off x="6400800" y="4662259"/>
            <a:ext cx="2350200" cy="346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C00000"/>
                </a:solidFill>
                <a:latin typeface="Times New Roman"/>
                <a:ea typeface="Times New Roman"/>
                <a:cs typeface="Times New Roman"/>
                <a:sym typeface="Times New Roman"/>
              </a:rPr>
              <a:t>Relapse Rate Is High.</a:t>
            </a:r>
            <a:endParaRPr sz="1800" b="1" i="0" u="none" strike="noStrike" cap="none">
              <a:solidFill>
                <a:srgbClr val="C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05D649-48A5-4FE2-9963-3F9397FFD088}"/>
              </a:ext>
            </a:extLst>
          </p:cNvPr>
          <p:cNvSpPr>
            <a:spLocks noGrp="1"/>
          </p:cNvSpPr>
          <p:nvPr>
            <p:ph type="title"/>
          </p:nvPr>
        </p:nvSpPr>
        <p:spPr>
          <a:xfrm>
            <a:off x="869983" y="1184856"/>
            <a:ext cx="7209728" cy="2829059"/>
          </a:xfrm>
        </p:spPr>
        <p:txBody>
          <a:bodyPr>
            <a:normAutofit/>
          </a:bodyPr>
          <a:lstStyle/>
          <a:p>
            <a:pPr algn="ctr"/>
            <a:r>
              <a:rPr lang="en-US" sz="3600" cap="none" dirty="0">
                <a:latin typeface="Century Schoolbook" panose="02040604050505020304" pitchFamily="18" charset="0"/>
              </a:rPr>
              <a:t>"Incorporating mental health care into practice highlights the "family" aspect of family medicine."</a:t>
            </a:r>
            <a:br>
              <a:rPr lang="en-US" sz="3600" cap="none" dirty="0">
                <a:latin typeface="Century Schoolbook" panose="02040604050505020304" pitchFamily="18" charset="0"/>
              </a:rPr>
            </a:br>
            <a:endParaRPr lang="en-US" sz="3600" cap="none" dirty="0">
              <a:latin typeface="Century Schoolbook" panose="02040604050505020304" pitchFamily="18" charset="0"/>
            </a:endParaRPr>
          </a:p>
        </p:txBody>
      </p:sp>
    </p:spTree>
    <p:extLst>
      <p:ext uri="{BB962C8B-B14F-4D97-AF65-F5344CB8AC3E}">
        <p14:creationId xmlns:p14="http://schemas.microsoft.com/office/powerpoint/2010/main" val="395337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1143000" y="2436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0" i="0" u="none" strike="noStrike" cap="none" dirty="0">
                <a:solidFill>
                  <a:schemeClr val="bg2">
                    <a:lumMod val="50000"/>
                  </a:schemeClr>
                </a:solidFill>
                <a:latin typeface="Century Schoolbook"/>
                <a:ea typeface="Century Schoolbook"/>
                <a:cs typeface="Century Schoolbook"/>
                <a:sym typeface="Century Schoolbook"/>
              </a:rPr>
              <a:t>Other anxiety-type disorders</a:t>
            </a:r>
            <a:endParaRPr sz="3600" b="0" i="0" u="none" strike="noStrike" cap="none" dirty="0">
              <a:solidFill>
                <a:schemeClr val="bg2">
                  <a:lumMod val="50000"/>
                </a:schemeClr>
              </a:solidFill>
              <a:latin typeface="Century Schoolbook"/>
              <a:ea typeface="Century Schoolbook"/>
              <a:cs typeface="Century Schoolbook"/>
              <a:sym typeface="Century Schoolbook"/>
            </a:endParaRPr>
          </a:p>
        </p:txBody>
      </p:sp>
      <p:sp>
        <p:nvSpPr>
          <p:cNvPr id="244" name="Shape 244"/>
          <p:cNvSpPr txBox="1"/>
          <p:nvPr/>
        </p:nvSpPr>
        <p:spPr>
          <a:xfrm>
            <a:off x="2057400" y="827170"/>
            <a:ext cx="5029200" cy="346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dirty="0">
                <a:solidFill>
                  <a:schemeClr val="bg2">
                    <a:lumMod val="50000"/>
                  </a:schemeClr>
                </a:solidFill>
                <a:latin typeface="Calibri"/>
                <a:ea typeface="Calibri"/>
                <a:cs typeface="Calibri"/>
                <a:sym typeface="Calibri"/>
              </a:rPr>
              <a:t>Obsessive Compulsive Disorder (OCD)</a:t>
            </a:r>
            <a:endParaRPr sz="2400" b="0" i="0" u="none" strike="noStrike" cap="none" dirty="0">
              <a:solidFill>
                <a:schemeClr val="bg2">
                  <a:lumMod val="50000"/>
                </a:schemeClr>
              </a:solidFill>
              <a:sym typeface="Arial"/>
            </a:endParaRPr>
          </a:p>
        </p:txBody>
      </p:sp>
      <p:sp>
        <p:nvSpPr>
          <p:cNvPr id="245" name="Shape 245"/>
          <p:cNvSpPr txBox="1"/>
          <p:nvPr/>
        </p:nvSpPr>
        <p:spPr>
          <a:xfrm>
            <a:off x="533400" y="1173419"/>
            <a:ext cx="8077200" cy="1684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Arial"/>
                <a:ea typeface="Arial"/>
                <a:cs typeface="Arial"/>
                <a:sym typeface="Arial"/>
              </a:rPr>
              <a:t>• </a:t>
            </a:r>
            <a:r>
              <a:rPr lang="en" sz="1800" b="1" i="0" u="none" strike="noStrike" cap="none" dirty="0">
                <a:solidFill>
                  <a:schemeClr val="bg2">
                    <a:lumMod val="50000"/>
                  </a:schemeClr>
                </a:solidFill>
                <a:latin typeface="Arial"/>
                <a:ea typeface="Arial"/>
                <a:cs typeface="Arial"/>
                <a:sym typeface="Arial"/>
              </a:rPr>
              <a:t>Obsessional thinking: </a:t>
            </a:r>
            <a:r>
              <a:rPr lang="en" sz="1800" b="0" i="0" u="none" strike="noStrike" cap="none" dirty="0">
                <a:solidFill>
                  <a:schemeClr val="bg2">
                    <a:lumMod val="50000"/>
                  </a:schemeClr>
                </a:solidFill>
                <a:latin typeface="Arial"/>
                <a:ea typeface="Arial"/>
                <a:cs typeface="Arial"/>
                <a:sym typeface="Arial"/>
              </a:rPr>
              <a:t>Recurrent persistent thoughts, impulses, and images causing anxiety or distress</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Arial"/>
                <a:ea typeface="Arial"/>
                <a:cs typeface="Arial"/>
                <a:sym typeface="Arial"/>
              </a:rPr>
              <a:t>• </a:t>
            </a:r>
            <a:r>
              <a:rPr lang="en" sz="1800" b="1" i="0" u="none" strike="noStrike" cap="none" dirty="0">
                <a:solidFill>
                  <a:schemeClr val="bg2">
                    <a:lumMod val="50000"/>
                  </a:schemeClr>
                </a:solidFill>
                <a:latin typeface="Arial"/>
                <a:ea typeface="Arial"/>
                <a:cs typeface="Arial"/>
                <a:sym typeface="Arial"/>
              </a:rPr>
              <a:t>Compulsive behavior: </a:t>
            </a:r>
            <a:r>
              <a:rPr lang="en" sz="1800" b="0" i="0" u="none" strike="noStrike" cap="none" dirty="0">
                <a:solidFill>
                  <a:schemeClr val="bg2">
                    <a:lumMod val="50000"/>
                  </a:schemeClr>
                </a:solidFill>
                <a:latin typeface="Arial"/>
                <a:ea typeface="Arial"/>
                <a:cs typeface="Arial"/>
                <a:sym typeface="Arial"/>
              </a:rPr>
              <a:t>Repetitive behaviors, rituals, or mental acts.</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bg2">
                    <a:lumMod val="50000"/>
                  </a:schemeClr>
                </a:solidFill>
                <a:latin typeface="Arial"/>
                <a:ea typeface="Arial"/>
                <a:cs typeface="Arial"/>
                <a:sym typeface="Arial"/>
              </a:rPr>
              <a:t>• </a:t>
            </a:r>
            <a:r>
              <a:rPr lang="en" sz="1800" b="1" i="0" u="none" strike="noStrike" cap="none" dirty="0">
                <a:solidFill>
                  <a:schemeClr val="bg2">
                    <a:lumMod val="50000"/>
                  </a:schemeClr>
                </a:solidFill>
                <a:latin typeface="Arial"/>
                <a:ea typeface="Arial"/>
                <a:cs typeface="Arial"/>
                <a:sym typeface="Arial"/>
              </a:rPr>
              <a:t>Other features </a:t>
            </a:r>
            <a:r>
              <a:rPr lang="en" sz="1800" b="0" i="0" u="none" strike="noStrike" cap="none" dirty="0">
                <a:solidFill>
                  <a:schemeClr val="bg2">
                    <a:lumMod val="50000"/>
                  </a:schemeClr>
                </a:solidFill>
                <a:latin typeface="Arial"/>
                <a:ea typeface="Arial"/>
                <a:cs typeface="Arial"/>
                <a:sym typeface="Arial"/>
              </a:rPr>
              <a:t>Indecisiveness and inability to take action, anxiety and depression.</a:t>
            </a:r>
            <a:endParaRPr sz="1800" b="0" i="0" u="none" strike="noStrike" cap="none" dirty="0">
              <a:solidFill>
                <a:schemeClr val="bg2">
                  <a:lumMod val="50000"/>
                </a:schemeClr>
              </a:solidFill>
              <a:latin typeface="Arial"/>
              <a:ea typeface="Arial"/>
              <a:cs typeface="Arial"/>
              <a:sym typeface="Arial"/>
            </a:endParaRPr>
          </a:p>
        </p:txBody>
      </p:sp>
      <p:sp>
        <p:nvSpPr>
          <p:cNvPr id="246" name="Shape 246"/>
          <p:cNvSpPr/>
          <p:nvPr/>
        </p:nvSpPr>
        <p:spPr>
          <a:xfrm>
            <a:off x="785849" y="2744519"/>
            <a:ext cx="8107779" cy="2186700"/>
          </a:xfrm>
          <a:prstGeom prst="rect">
            <a:avLst/>
          </a:prstGeom>
          <a:noFill/>
          <a:ln w="12700" cap="flat" cmpd="sng">
            <a:solidFill>
              <a:srgbClr val="2C2105"/>
            </a:solidFill>
            <a:prstDash val="solid"/>
            <a:round/>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bg2">
                    <a:lumMod val="50000"/>
                  </a:schemeClr>
                </a:solidFill>
                <a:latin typeface="Arial"/>
                <a:ea typeface="Arial"/>
                <a:cs typeface="Arial"/>
                <a:sym typeface="Arial"/>
              </a:rPr>
              <a:t>• Do you wash or clean a lot?</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bg2">
                    <a:lumMod val="50000"/>
                  </a:schemeClr>
                </a:solidFill>
                <a:latin typeface="Arial"/>
                <a:ea typeface="Arial"/>
                <a:cs typeface="Arial"/>
                <a:sym typeface="Arial"/>
              </a:rPr>
              <a:t>• Do you check things a lot?</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bg2">
                    <a:lumMod val="50000"/>
                  </a:schemeClr>
                </a:solidFill>
                <a:latin typeface="Arial"/>
                <a:ea typeface="Arial"/>
                <a:cs typeface="Arial"/>
                <a:sym typeface="Arial"/>
              </a:rPr>
              <a:t>• Is there any thought that keeps bothering you that you would like to get rid of but can’t?</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bg2">
                    <a:lumMod val="50000"/>
                  </a:schemeClr>
                </a:solidFill>
                <a:latin typeface="Arial"/>
                <a:ea typeface="Arial"/>
                <a:cs typeface="Arial"/>
                <a:sym typeface="Arial"/>
              </a:rPr>
              <a:t>• Do your daily activities take a long time to finish?</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bg2">
                    <a:lumMod val="50000"/>
                  </a:schemeClr>
                </a:solidFill>
                <a:latin typeface="Arial"/>
                <a:ea typeface="Arial"/>
                <a:cs typeface="Arial"/>
                <a:sym typeface="Arial"/>
              </a:rPr>
              <a:t>• Are you concerned about orderliness or symmetry?</a:t>
            </a:r>
            <a:endParaRPr sz="1400" b="0" i="0" u="none" strike="noStrike" cap="none" dirty="0">
              <a:solidFill>
                <a:schemeClr val="bg2">
                  <a:lumMod val="50000"/>
                </a:schemeClr>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dirty="0">
                <a:solidFill>
                  <a:schemeClr val="bg2">
                    <a:lumMod val="50000"/>
                  </a:schemeClr>
                </a:solidFill>
                <a:latin typeface="Arial"/>
                <a:ea typeface="Arial"/>
                <a:cs typeface="Arial"/>
                <a:sym typeface="Arial"/>
              </a:rPr>
              <a:t>• Do these problems trouble you?</a:t>
            </a:r>
            <a:endParaRPr sz="2100" b="0" i="0" u="none" strike="noStrike" cap="none" dirty="0">
              <a:solidFill>
                <a:schemeClr val="bg2">
                  <a:lumMod val="50000"/>
                </a:schemeClr>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143000" y="243770"/>
            <a:ext cx="6858000" cy="756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 sz="2400" b="0" i="0" u="none" strike="noStrike" cap="none" dirty="0">
                <a:solidFill>
                  <a:schemeClr val="bg2">
                    <a:lumMod val="50000"/>
                  </a:schemeClr>
                </a:solidFill>
                <a:latin typeface="Century Schoolbook"/>
                <a:ea typeface="Century Schoolbook"/>
                <a:cs typeface="Century Schoolbook"/>
                <a:sym typeface="Century Schoolbook"/>
              </a:rPr>
              <a:t>Obsessive Compulsive Disorder (OCD</a:t>
            </a:r>
            <a:r>
              <a:rPr lang="en" sz="2400" b="0" i="0" u="none" strike="noStrike" cap="none" dirty="0">
                <a:solidFill>
                  <a:schemeClr val="dk1"/>
                </a:solidFill>
                <a:latin typeface="Century Schoolbook"/>
                <a:ea typeface="Century Schoolbook"/>
                <a:cs typeface="Century Schoolbook"/>
                <a:sym typeface="Century Schoolbook"/>
              </a:rPr>
              <a:t>)</a:t>
            </a:r>
            <a:endParaRPr sz="2400" b="0" i="0" u="none" strike="noStrike" cap="none" dirty="0">
              <a:solidFill>
                <a:schemeClr val="dk1"/>
              </a:solidFill>
              <a:latin typeface="Century Schoolbook"/>
              <a:ea typeface="Century Schoolbook"/>
              <a:cs typeface="Century Schoolbook"/>
              <a:sym typeface="Century Schoolbook"/>
            </a:endParaRPr>
          </a:p>
        </p:txBody>
      </p:sp>
      <p:sp>
        <p:nvSpPr>
          <p:cNvPr id="252" name="Shape 252"/>
          <p:cNvSpPr txBox="1"/>
          <p:nvPr/>
        </p:nvSpPr>
        <p:spPr>
          <a:xfrm>
            <a:off x="437493" y="777321"/>
            <a:ext cx="7829400" cy="28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Management:</a:t>
            </a:r>
            <a:endParaRPr sz="1800" b="0" i="0" u="none" strike="noStrike" cap="none">
              <a:solidFill>
                <a:schemeClr val="dk1"/>
              </a:solidFill>
              <a:latin typeface="Calibri"/>
              <a:ea typeface="Calibri"/>
              <a:cs typeface="Calibri"/>
              <a:sym typeface="Calibri"/>
            </a:endParaRPr>
          </a:p>
        </p:txBody>
      </p:sp>
      <p:graphicFrame>
        <p:nvGraphicFramePr>
          <p:cNvPr id="253" name="Shape 253"/>
          <p:cNvGraphicFramePr/>
          <p:nvPr>
            <p:extLst>
              <p:ext uri="{D42A27DB-BD31-4B8C-83A1-F6EECF244321}">
                <p14:modId xmlns:p14="http://schemas.microsoft.com/office/powerpoint/2010/main" val="1053518492"/>
              </p:ext>
            </p:extLst>
          </p:nvPr>
        </p:nvGraphicFramePr>
        <p:xfrm>
          <a:off x="1001052" y="1162707"/>
          <a:ext cx="7230150" cy="3881165"/>
        </p:xfrm>
        <a:graphic>
          <a:graphicData uri="http://schemas.openxmlformats.org/drawingml/2006/table">
            <a:tbl>
              <a:tblPr firstRow="1" bandRow="1">
                <a:noFill/>
                <a:tableStyleId>{02EFED77-FEC2-4D2C-9F21-DC4CB0935211}</a:tableStyleId>
              </a:tblPr>
              <a:tblGrid>
                <a:gridCol w="3615075">
                  <a:extLst>
                    <a:ext uri="{9D8B030D-6E8A-4147-A177-3AD203B41FA5}">
                      <a16:colId xmlns:a16="http://schemas.microsoft.com/office/drawing/2014/main" xmlns="" val="20000"/>
                    </a:ext>
                  </a:extLst>
                </a:gridCol>
                <a:gridCol w="3615075">
                  <a:extLst>
                    <a:ext uri="{9D8B030D-6E8A-4147-A177-3AD203B41FA5}">
                      <a16:colId xmlns:a16="http://schemas.microsoft.com/office/drawing/2014/main" xmlns="" val="20001"/>
                    </a:ext>
                  </a:extLst>
                </a:gridCol>
              </a:tblGrid>
              <a:tr h="264600">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solidFill>
                            <a:schemeClr val="dk1"/>
                          </a:solidFill>
                        </a:rPr>
                        <a:t>Children or young</a:t>
                      </a:r>
                      <a:endParaRPr sz="1600" u="none" strike="noStrike" cap="none">
                        <a:solidFill>
                          <a:schemeClr val="dk1"/>
                        </a:solidFill>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u="none" strike="noStrike" cap="none">
                          <a:solidFill>
                            <a:schemeClr val="dk1"/>
                          </a:solidFill>
                        </a:rPr>
                        <a:t>Adults</a:t>
                      </a:r>
                      <a:endParaRPr sz="1600" u="none" strike="noStrike" cap="none">
                        <a:solidFill>
                          <a:schemeClr val="dk1"/>
                        </a:solidFill>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0"/>
                  </a:ext>
                </a:extLst>
              </a:tr>
              <a:tr h="3568725">
                <a:tc>
                  <a:txBody>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 </a:t>
                      </a:r>
                      <a:r>
                        <a:rPr lang="en" sz="1600" b="1" i="0" u="none" strike="noStrike" cap="none" dirty="0">
                          <a:solidFill>
                            <a:schemeClr val="bg2">
                              <a:lumMod val="50000"/>
                            </a:schemeClr>
                          </a:solidFill>
                          <a:latin typeface="Calibri"/>
                          <a:ea typeface="Calibri"/>
                          <a:cs typeface="Calibri"/>
                          <a:sym typeface="Calibri"/>
                        </a:rPr>
                        <a:t>Mild functional impairment</a:t>
                      </a:r>
                      <a:r>
                        <a:rPr lang="en" sz="1600" b="0" i="0" u="none" strike="noStrike" cap="none" dirty="0">
                          <a:solidFill>
                            <a:schemeClr val="bg2">
                              <a:lumMod val="50000"/>
                            </a:schemeClr>
                          </a:solidFill>
                          <a:latin typeface="Calibri"/>
                          <a:ea typeface="Calibri"/>
                          <a:cs typeface="Calibri"/>
                          <a:sym typeface="Calibri"/>
                        </a:rPr>
                        <a:t>:</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Guided self-help.</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Include support and help for family and </a:t>
                      </a:r>
                      <a:r>
                        <a:rPr lang="en" sz="1600" b="0" i="0" u="none" strike="noStrike" cap="none" dirty="0" err="1">
                          <a:solidFill>
                            <a:schemeClr val="bg2">
                              <a:lumMod val="50000"/>
                            </a:schemeClr>
                          </a:solidFill>
                          <a:latin typeface="Calibri"/>
                          <a:ea typeface="Calibri"/>
                          <a:cs typeface="Calibri"/>
                          <a:sym typeface="Calibri"/>
                        </a:rPr>
                        <a:t>carers</a:t>
                      </a:r>
                      <a:r>
                        <a:rPr lang="en" sz="1600" b="0" i="0" u="none" strike="noStrike" cap="none" dirty="0">
                          <a:solidFill>
                            <a:schemeClr val="bg2">
                              <a:lumMod val="50000"/>
                            </a:schemeClr>
                          </a:solidFill>
                          <a:latin typeface="Calibri"/>
                          <a:ea typeface="Calibri"/>
                          <a:cs typeface="Calibri"/>
                          <a:sym typeface="Calibri"/>
                        </a:rPr>
                        <a:t>.</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2">
                              <a:lumMod val="50000"/>
                            </a:schemeClr>
                          </a:solidFill>
                          <a:latin typeface="Calibri"/>
                          <a:ea typeface="Calibri"/>
                          <a:cs typeface="Calibri"/>
                          <a:sym typeface="Calibri"/>
                        </a:rPr>
                        <a:t>• Moderate/severe functional impairment:</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CBT including ERP.</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2">
                              <a:lumMod val="50000"/>
                            </a:schemeClr>
                          </a:solidFill>
                          <a:latin typeface="Calibri"/>
                          <a:ea typeface="Calibri"/>
                          <a:cs typeface="Calibri"/>
                          <a:sym typeface="Calibri"/>
                        </a:rPr>
                        <a:t>Refer </a:t>
                      </a:r>
                      <a:r>
                        <a:rPr lang="en" sz="1600" b="0" i="0" u="none" strike="noStrike" cap="none" dirty="0">
                          <a:solidFill>
                            <a:schemeClr val="bg2">
                              <a:lumMod val="50000"/>
                            </a:schemeClr>
                          </a:solidFill>
                          <a:latin typeface="Calibri"/>
                          <a:ea typeface="Calibri"/>
                          <a:cs typeface="Calibri"/>
                          <a:sym typeface="Calibri"/>
                        </a:rPr>
                        <a:t>if symptoms do not improve</a:t>
                      </a:r>
                      <a:r>
                        <a:rPr lang="en" sz="1600" b="0" i="0" u="none" strike="noStrike" cap="none" dirty="0">
                          <a:solidFill>
                            <a:schemeClr val="dk1"/>
                          </a:solidFill>
                          <a:latin typeface="Calibri"/>
                          <a:ea typeface="Calibri"/>
                          <a:cs typeface="Calibri"/>
                          <a:sym typeface="Calibri"/>
                        </a:rPr>
                        <a:t>. </a:t>
                      </a:r>
                      <a:endParaRPr sz="1600" u="none" strike="noStrike" cap="none" dirty="0"/>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rgbClr val="C00000"/>
                          </a:solidFill>
                          <a:latin typeface="Calibri"/>
                          <a:ea typeface="Calibri"/>
                          <a:cs typeface="Calibri"/>
                          <a:sym typeface="Calibri"/>
                        </a:rPr>
                        <a:t>Drug therapy should only be initiated in secondary care.</a:t>
                      </a:r>
                      <a:endParaRPr sz="1600" b="1" u="none" strike="noStrike" cap="none" dirty="0">
                        <a:solidFill>
                          <a:srgbClr val="C00000"/>
                        </a:solidFill>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2">
                              <a:lumMod val="50000"/>
                            </a:schemeClr>
                          </a:solidFill>
                          <a:latin typeface="Calibri"/>
                          <a:ea typeface="Calibri"/>
                          <a:cs typeface="Calibri"/>
                          <a:sym typeface="Calibri"/>
                        </a:rPr>
                        <a:t>• Mild functional impairment: </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short CBT (&lt;10h), including</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exposure-response prevention (ERP) or group therapy.</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2">
                              <a:lumMod val="50000"/>
                            </a:schemeClr>
                          </a:solidFill>
                          <a:latin typeface="Calibri"/>
                          <a:ea typeface="Calibri"/>
                          <a:cs typeface="Calibri"/>
                          <a:sym typeface="Calibri"/>
                        </a:rPr>
                        <a:t>• Moderate functional impairment:</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more intensive CBT (&gt;10h)</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or drug therapy (SSRI, e.g. fluoxetine).</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1" i="0" u="none" strike="noStrike" cap="none" dirty="0">
                          <a:solidFill>
                            <a:schemeClr val="bg2">
                              <a:lumMod val="50000"/>
                            </a:schemeClr>
                          </a:solidFill>
                          <a:latin typeface="Calibri"/>
                          <a:ea typeface="Calibri"/>
                          <a:cs typeface="Calibri"/>
                          <a:sym typeface="Calibri"/>
                        </a:rPr>
                        <a:t>• Severe functional impairment:</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psychological therapy + drug</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treatment. </a:t>
                      </a:r>
                      <a:endParaRPr sz="1600" u="none" strike="noStrike" cap="none" dirty="0">
                        <a:solidFill>
                          <a:schemeClr val="bg2">
                            <a:lumMod val="50000"/>
                          </a:schemeClr>
                        </a:solidFil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bg2">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dirty="0">
                          <a:solidFill>
                            <a:schemeClr val="bg2">
                              <a:lumMod val="50000"/>
                            </a:schemeClr>
                          </a:solidFill>
                          <a:latin typeface="Calibri"/>
                          <a:ea typeface="Calibri"/>
                          <a:cs typeface="Calibri"/>
                          <a:sym typeface="Calibri"/>
                        </a:rPr>
                        <a:t>If inadequate response at 12wk, offer a different SSRI or clomipramine. </a:t>
                      </a:r>
                      <a:r>
                        <a:rPr lang="en" sz="1600" b="1" i="0" u="none" strike="noStrike" cap="none" dirty="0">
                          <a:solidFill>
                            <a:schemeClr val="bg2">
                              <a:lumMod val="50000"/>
                            </a:schemeClr>
                          </a:solidFill>
                          <a:latin typeface="Calibri"/>
                          <a:ea typeface="Calibri"/>
                          <a:cs typeface="Calibri"/>
                          <a:sym typeface="Calibri"/>
                        </a:rPr>
                        <a:t>Refer </a:t>
                      </a:r>
                      <a:r>
                        <a:rPr lang="en" sz="1600" b="0" i="0" u="none" strike="noStrike" cap="none" dirty="0">
                          <a:solidFill>
                            <a:schemeClr val="bg2">
                              <a:lumMod val="50000"/>
                            </a:schemeClr>
                          </a:solidFill>
                          <a:latin typeface="Calibri"/>
                          <a:ea typeface="Calibri"/>
                          <a:cs typeface="Calibri"/>
                          <a:sym typeface="Calibri"/>
                        </a:rPr>
                        <a:t>if symptoms persist.</a:t>
                      </a:r>
                      <a:endParaRPr sz="1600" u="none" strike="noStrike" cap="none" dirty="0">
                        <a:solidFill>
                          <a:schemeClr val="bg2">
                            <a:lumMod val="50000"/>
                          </a:schemeClr>
                        </a:solidFill>
                      </a:endParaRPr>
                    </a:p>
                  </a:txBody>
                  <a:tcPr marL="68575" marR="68575"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57"/>
        <p:cNvGrpSpPr/>
        <p:nvPr/>
      </p:nvGrpSpPr>
      <p:grpSpPr>
        <a:xfrm>
          <a:off x="0" y="0"/>
          <a:ext cx="0" cy="0"/>
          <a:chOff x="0" y="0"/>
          <a:chExt cx="0" cy="0"/>
        </a:xfrm>
      </p:grpSpPr>
      <p:grpSp>
        <p:nvGrpSpPr>
          <p:cNvPr id="71" name="Group 70">
            <a:extLst>
              <a:ext uri="{FF2B5EF4-FFF2-40B4-BE49-F238E27FC236}">
                <a16:creationId xmlns:a16="http://schemas.microsoft.com/office/drawing/2014/main" xmlns="" id="{9D9D6BF1-DFF2-4526-9D13-BF339D8C4163}"/>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4643" y="558351"/>
            <a:ext cx="8005589" cy="4012254"/>
            <a:chOff x="752858" y="744469"/>
            <a:chExt cx="10674117" cy="5349671"/>
          </a:xfrm>
        </p:grpSpPr>
        <p:sp>
          <p:nvSpPr>
            <p:cNvPr id="72" name="Freeform 6">
              <a:extLst>
                <a:ext uri="{FF2B5EF4-FFF2-40B4-BE49-F238E27FC236}">
                  <a16:creationId xmlns:a16="http://schemas.microsoft.com/office/drawing/2014/main" xmlns="" id="{A54D4DB6-FB18-4CAE-8905-E0053C92569E}"/>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3" name="Freeform 6">
              <a:extLst>
                <a:ext uri="{FF2B5EF4-FFF2-40B4-BE49-F238E27FC236}">
                  <a16:creationId xmlns:a16="http://schemas.microsoft.com/office/drawing/2014/main" xmlns="" id="{1DBD6488-9429-4FFA-8AE8-C4022C39B0F2}"/>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75" name="Rectangle 74">
            <a:extLst>
              <a:ext uri="{FF2B5EF4-FFF2-40B4-BE49-F238E27FC236}">
                <a16:creationId xmlns:a16="http://schemas.microsoft.com/office/drawing/2014/main" xmlns="" id="{A77A6167-FCC5-49E8-B280-CECAF151ED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6">
            <a:extLst>
              <a:ext uri="{FF2B5EF4-FFF2-40B4-BE49-F238E27FC236}">
                <a16:creationId xmlns:a16="http://schemas.microsoft.com/office/drawing/2014/main" xmlns="" id="{F84046EA-4273-437E-9DE5-5AEE713C35E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64643" y="558351"/>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xmlns="" id="{D9C1059E-C720-48C4-9EFB-582AC0094E42}"/>
              </a:ext>
            </a:extLst>
          </p:cNvPr>
          <p:cNvPicPr>
            <a:picLocks noChangeAspect="1"/>
          </p:cNvPicPr>
          <p:nvPr/>
        </p:nvPicPr>
        <p:blipFill rotWithShape="1">
          <a:blip r:embed="rId3"/>
          <a:srcRect t="817" r="-1" b="7005"/>
          <a:stretch/>
        </p:blipFill>
        <p:spPr>
          <a:xfrm>
            <a:off x="5084744" y="0"/>
            <a:ext cx="4059255" cy="5143490"/>
          </a:xfrm>
          <a:prstGeom prst="rect">
            <a:avLst/>
          </a:prstGeom>
        </p:spPr>
      </p:pic>
      <p:sp>
        <p:nvSpPr>
          <p:cNvPr id="258" name="Shape 258"/>
          <p:cNvSpPr txBox="1">
            <a:spLocks noGrp="1"/>
          </p:cNvSpPr>
          <p:nvPr>
            <p:ph type="title"/>
          </p:nvPr>
        </p:nvSpPr>
        <p:spPr>
          <a:xfrm>
            <a:off x="842443" y="836801"/>
            <a:ext cx="3975854" cy="2080620"/>
          </a:xfrm>
          <a:prstGeom prst="rect">
            <a:avLst/>
          </a:prstGeom>
        </p:spPr>
        <p:txBody>
          <a:bodyPr spcFirstLastPara="1" vert="horz" lIns="91440" tIns="45720" rIns="91440" bIns="45720" rtlCol="0" anchor="b" anchorCtr="0">
            <a:normAutofit/>
          </a:bodyPr>
          <a:lstStyle/>
          <a:p>
            <a:pPr marL="0" lvl="0" indent="0" algn="l" defTabSz="914400">
              <a:spcAft>
                <a:spcPts val="0"/>
              </a:spcAft>
            </a:pPr>
            <a:r>
              <a:rPr lang="en-US" sz="5000" dirty="0">
                <a:solidFill>
                  <a:schemeClr val="accent6"/>
                </a:solidFill>
              </a:rPr>
              <a:t>Depression </a:t>
            </a:r>
          </a:p>
        </p:txBody>
      </p:sp>
      <p:sp>
        <p:nvSpPr>
          <p:cNvPr id="14" name="Rectangle 13">
            <a:extLst>
              <a:ext uri="{FF2B5EF4-FFF2-40B4-BE49-F238E27FC236}">
                <a16:creationId xmlns:a16="http://schemas.microsoft.com/office/drawing/2014/main" xmlns="" id="{0AE47E1F-5D24-4C99-A66F-4B084B7C52C2}"/>
              </a:ext>
            </a:extLst>
          </p:cNvPr>
          <p:cNvSpPr/>
          <p:nvPr/>
        </p:nvSpPr>
        <p:spPr>
          <a:xfrm>
            <a:off x="3573805" y="4372165"/>
            <a:ext cx="1664313" cy="692612"/>
          </a:xfrm>
          <a:prstGeom prst="rect">
            <a:avLst/>
          </a:prstGeom>
          <a:solidFill>
            <a:schemeClr val="bg1"/>
          </a:solidFill>
          <a:ln w="127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latin typeface="Times New Roman" panose="02020603050405020304" pitchFamily="18" charset="0"/>
                <a:cs typeface="Times New Roman" panose="02020603050405020304" pitchFamily="18" charset="0"/>
              </a:rPr>
              <a:t>Período Azul</a:t>
            </a:r>
          </a:p>
          <a:p>
            <a:pPr algn="ctr"/>
            <a:r>
              <a:rPr lang="en-US" sz="1200" dirty="0">
                <a:solidFill>
                  <a:schemeClr val="tx1"/>
                </a:solidFill>
                <a:latin typeface="Times New Roman" panose="02020603050405020304" pitchFamily="18" charset="0"/>
                <a:cs typeface="Times New Roman" panose="02020603050405020304" pitchFamily="18" charset="0"/>
              </a:rPr>
              <a:t>1903</a:t>
            </a:r>
          </a:p>
          <a:p>
            <a:pPr algn="ctr"/>
            <a:r>
              <a:rPr lang="en-US" sz="1200" dirty="0">
                <a:solidFill>
                  <a:schemeClr val="tx1"/>
                </a:solidFill>
                <a:latin typeface="Times New Roman" panose="02020603050405020304" pitchFamily="18" charset="0"/>
                <a:cs typeface="Times New Roman" panose="02020603050405020304" pitchFamily="18" charset="0"/>
              </a:rPr>
              <a:t>Pablo Picasso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310E655-C834-4E2C-8B3F-312A284AD4E9}"/>
              </a:ext>
            </a:extLst>
          </p:cNvPr>
          <p:cNvPicPr>
            <a:picLocks noChangeAspect="1"/>
          </p:cNvPicPr>
          <p:nvPr/>
        </p:nvPicPr>
        <p:blipFill rotWithShape="1">
          <a:blip r:embed="rId2">
            <a:extLst>
              <a:ext uri="{28A0092B-C50C-407E-A947-70E740481C1C}">
                <a14:useLocalDpi xmlns:a14="http://schemas.microsoft.com/office/drawing/2010/main" val="0"/>
              </a:ext>
            </a:extLst>
          </a:blip>
          <a:srcRect l="3083" r="-1" b="-1"/>
          <a:stretch/>
        </p:blipFill>
        <p:spPr>
          <a:xfrm>
            <a:off x="4327073" y="527967"/>
            <a:ext cx="4446814" cy="4299848"/>
          </a:xfrm>
          <a:prstGeom prst="rect">
            <a:avLst/>
          </a:prstGeom>
          <a:ln>
            <a:noFill/>
          </a:ln>
          <a:effectLst/>
        </p:spPr>
      </p:pic>
      <p:sp>
        <p:nvSpPr>
          <p:cNvPr id="6" name="Title 5">
            <a:extLst>
              <a:ext uri="{FF2B5EF4-FFF2-40B4-BE49-F238E27FC236}">
                <a16:creationId xmlns:a16="http://schemas.microsoft.com/office/drawing/2014/main" xmlns="" id="{D549BEB0-C095-4568-9583-77D4B61FEDDB}"/>
              </a:ext>
            </a:extLst>
          </p:cNvPr>
          <p:cNvSpPr>
            <a:spLocks noGrp="1"/>
          </p:cNvSpPr>
          <p:nvPr>
            <p:ph type="ctrTitle"/>
          </p:nvPr>
        </p:nvSpPr>
        <p:spPr>
          <a:xfrm>
            <a:off x="854078" y="899811"/>
            <a:ext cx="3424009" cy="1677742"/>
          </a:xfrm>
        </p:spPr>
        <p:txBody>
          <a:bodyPr vert="horz" lIns="91440" tIns="45720" rIns="91440" bIns="45720" rtlCol="0" anchor="b">
            <a:normAutofit/>
          </a:bodyPr>
          <a:lstStyle/>
          <a:p>
            <a:pPr defTabSz="914400"/>
            <a:r>
              <a:rPr lang="en-US" sz="4800" b="1" dirty="0"/>
              <a:t>Role play</a:t>
            </a:r>
          </a:p>
        </p:txBody>
      </p:sp>
    </p:spTree>
    <p:extLst>
      <p:ext uri="{BB962C8B-B14F-4D97-AF65-F5344CB8AC3E}">
        <p14:creationId xmlns:p14="http://schemas.microsoft.com/office/powerpoint/2010/main" val="201804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subTitle" idx="4294967295"/>
          </p:nvPr>
        </p:nvSpPr>
        <p:spPr>
          <a:xfrm>
            <a:off x="895350" y="1430338"/>
            <a:ext cx="7372350" cy="2009775"/>
          </a:xfrm>
          <a:prstGeom prst="rect">
            <a:avLst/>
          </a:prstGeom>
        </p:spPr>
        <p:txBody>
          <a:bodyPr spcFirstLastPara="1" wrap="square" lIns="91425" tIns="91425" rIns="91425" bIns="91425" anchor="t" anchorCtr="0">
            <a:noAutofit/>
          </a:bodyPr>
          <a:lstStyle/>
          <a:p>
            <a:pPr marL="0" lvl="0" indent="0" rtl="0">
              <a:lnSpc>
                <a:spcPct val="111000"/>
              </a:lnSpc>
              <a:spcBef>
                <a:spcPts val="1600"/>
              </a:spcBef>
              <a:spcAft>
                <a:spcPts val="0"/>
              </a:spcAft>
              <a:buClr>
                <a:schemeClr val="dk1"/>
              </a:buClr>
              <a:buSzPts val="1600"/>
              <a:buFont typeface="Corbel"/>
              <a:buNone/>
            </a:pPr>
            <a:r>
              <a:rPr lang="en" sz="1800" dirty="0">
                <a:solidFill>
                  <a:schemeClr val="tx2">
                    <a:lumMod val="50000"/>
                  </a:schemeClr>
                </a:solidFill>
                <a:latin typeface="Tahoma"/>
                <a:ea typeface="Tahoma"/>
                <a:cs typeface="Tahoma"/>
                <a:sym typeface="Tahoma"/>
              </a:rPr>
              <a:t>Depressive disorders are characterized by persistent low mood, loss of interest and enjoyment,, and reduced energy, causing varying levels of social and occupational dysfunction.</a:t>
            </a:r>
            <a:endParaRPr sz="1800" dirty="0">
              <a:solidFill>
                <a:schemeClr val="tx2">
                  <a:lumMod val="50000"/>
                </a:schemeClr>
              </a:solidFill>
              <a:latin typeface="Tahoma"/>
              <a:ea typeface="Tahoma"/>
              <a:cs typeface="Tahoma"/>
              <a:sym typeface="Tahoma"/>
            </a:endParaRPr>
          </a:p>
          <a:p>
            <a:pPr marL="0" lvl="0" indent="0" algn="l" rtl="0">
              <a:lnSpc>
                <a:spcPct val="111000"/>
              </a:lnSpc>
              <a:spcBef>
                <a:spcPts val="1600"/>
              </a:spcBef>
              <a:spcAft>
                <a:spcPts val="0"/>
              </a:spcAft>
              <a:buClr>
                <a:schemeClr val="dk1"/>
              </a:buClr>
              <a:buSzPts val="1600"/>
              <a:buFont typeface="Corbe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669470" y="671462"/>
            <a:ext cx="7906207" cy="30000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 sz="2400" dirty="0">
                <a:solidFill>
                  <a:schemeClr val="accent6">
                    <a:lumMod val="75000"/>
                  </a:schemeClr>
                </a:solidFill>
              </a:rPr>
              <a:t>Prevalence of Depression in Saudi </a:t>
            </a:r>
            <a:endParaRPr sz="2400" dirty="0">
              <a:solidFill>
                <a:schemeClr val="accent6">
                  <a:lumMod val="75000"/>
                </a:schemeClr>
              </a:solidFill>
            </a:endParaRPr>
          </a:p>
          <a:p>
            <a:pPr marL="0" lvl="0" indent="0" rtl="0">
              <a:lnSpc>
                <a:spcPct val="115000"/>
              </a:lnSpc>
              <a:spcBef>
                <a:spcPts val="600"/>
              </a:spcBef>
              <a:spcAft>
                <a:spcPts val="0"/>
              </a:spcAft>
              <a:buNone/>
            </a:pPr>
            <a:r>
              <a:rPr lang="en" sz="1800" dirty="0">
                <a:solidFill>
                  <a:schemeClr val="tx2">
                    <a:lumMod val="50000"/>
                  </a:schemeClr>
                </a:solidFill>
              </a:rPr>
              <a:t>     </a:t>
            </a:r>
            <a:r>
              <a:rPr lang="en" sz="2000" dirty="0">
                <a:solidFill>
                  <a:schemeClr val="tx2">
                    <a:lumMod val="50000"/>
                  </a:schemeClr>
                </a:solidFill>
              </a:rPr>
              <a:t>Cross-sectional study was conducted in three large primary care centers in Riyadh .They used Arabic version of PHQ-2 and PHQ-9. Patients included in the survey analysis were 477. The study found the point-prevalence of screened depression (showing signs of depression) to be 49.9% among the adult visitors to primary healthcare.</a:t>
            </a:r>
            <a:endParaRPr sz="1800" dirty="0">
              <a:solidFill>
                <a:schemeClr val="tx2">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2360357" y="71999"/>
            <a:ext cx="4367014" cy="841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dirty="0">
                <a:solidFill>
                  <a:srgbClr val="002060"/>
                </a:solidFill>
              </a:rPr>
              <a:t>Patient health questionnaire 2  </a:t>
            </a:r>
            <a:endParaRPr sz="2400" dirty="0">
              <a:solidFill>
                <a:srgbClr val="002060"/>
              </a:solidFill>
            </a:endParaRPr>
          </a:p>
        </p:txBody>
      </p:sp>
      <p:pic>
        <p:nvPicPr>
          <p:cNvPr id="275" name="Shape 275"/>
          <p:cNvPicPr preferRelativeResize="0"/>
          <p:nvPr/>
        </p:nvPicPr>
        <p:blipFill rotWithShape="1">
          <a:blip r:embed="rId3">
            <a:alphaModFix/>
          </a:blip>
          <a:srcRect l="9762" t="4549" r="2506" b="12690"/>
          <a:stretch/>
        </p:blipFill>
        <p:spPr>
          <a:xfrm>
            <a:off x="239486" y="530878"/>
            <a:ext cx="8904514" cy="44827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79"/>
        <p:cNvGrpSpPr/>
        <p:nvPr/>
      </p:nvGrpSpPr>
      <p:grpSpPr>
        <a:xfrm>
          <a:off x="0" y="0"/>
          <a:ext cx="0" cy="0"/>
          <a:chOff x="0" y="0"/>
          <a:chExt cx="0" cy="0"/>
        </a:xfrm>
      </p:grpSpPr>
      <p:sp>
        <p:nvSpPr>
          <p:cNvPr id="284" name="Rectangle 94">
            <a:extLst>
              <a:ext uri="{FF2B5EF4-FFF2-40B4-BE49-F238E27FC236}">
                <a16:creationId xmlns:a16="http://schemas.microsoft.com/office/drawing/2014/main" xmlns="" id="{3C190481-9F17-4DEF-BAE7-AB8407D78F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64494" y="216936"/>
            <a:ext cx="3694922" cy="46231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C651F122-C80C-4DE4-976C-BE9FED088362}"/>
              </a:ext>
            </a:extLst>
          </p:cNvPr>
          <p:cNvPicPr>
            <a:picLocks noChangeAspect="1"/>
          </p:cNvPicPr>
          <p:nvPr/>
        </p:nvPicPr>
        <p:blipFill>
          <a:blip r:embed="rId3"/>
          <a:stretch>
            <a:fillRect/>
          </a:stretch>
        </p:blipFill>
        <p:spPr>
          <a:xfrm flipH="1">
            <a:off x="-2" y="0"/>
            <a:ext cx="4882243" cy="5143500"/>
          </a:xfrm>
          <a:prstGeom prst="rect">
            <a:avLst/>
          </a:prstGeom>
          <a:ln>
            <a:noFill/>
          </a:ln>
          <a:effectLst/>
        </p:spPr>
      </p:pic>
      <p:pic>
        <p:nvPicPr>
          <p:cNvPr id="280" name="Shape 280" descr="Image result for PHQ-9"/>
          <p:cNvPicPr preferRelativeResize="0"/>
          <p:nvPr/>
        </p:nvPicPr>
        <p:blipFill>
          <a:blip r:embed="rId4">
            <a:extLst/>
          </a:blip>
          <a:stretch>
            <a:fillRect/>
          </a:stretch>
        </p:blipFill>
        <p:spPr>
          <a:xfrm>
            <a:off x="4662060" y="1267781"/>
            <a:ext cx="4258783" cy="2521412"/>
          </a:xfrm>
          <a:prstGeom prst="rect">
            <a:avLst/>
          </a:prstGeom>
          <a:noFill/>
          <a:ln>
            <a:noFill/>
          </a:ln>
          <a:effectLst/>
        </p:spPr>
      </p:pic>
      <p:sp>
        <p:nvSpPr>
          <p:cNvPr id="282" name="Shape 282"/>
          <p:cNvSpPr txBox="1"/>
          <p:nvPr/>
        </p:nvSpPr>
        <p:spPr>
          <a:xfrm>
            <a:off x="4238532" y="-1666331"/>
            <a:ext cx="6400698" cy="2440741"/>
          </a:xfrm>
          <a:prstGeom prst="rect">
            <a:avLst/>
          </a:prstGeom>
        </p:spPr>
        <p:txBody>
          <a:bodyPr spcFirstLastPara="1" vert="horz" lIns="91440" tIns="45720" rIns="91440" bIns="45720" rtlCol="0" anchor="b" anchorCtr="0">
            <a:normAutofit/>
          </a:bodyPr>
          <a:lstStyle/>
          <a:p>
            <a:pPr marL="0" lvl="0" indent="0" defTabSz="914400">
              <a:lnSpc>
                <a:spcPct val="89000"/>
              </a:lnSpc>
              <a:spcBef>
                <a:spcPct val="0"/>
              </a:spcBef>
              <a:spcAft>
                <a:spcPts val="600"/>
              </a:spcAft>
            </a:pPr>
            <a:r>
              <a:rPr lang="en-US" sz="2400" b="1" cap="all">
                <a:solidFill>
                  <a:schemeClr val="tx2"/>
                </a:solidFill>
                <a:latin typeface="+mj-lt"/>
                <a:ea typeface="+mj-ea"/>
                <a:cs typeface="+mj-cs"/>
              </a:rPr>
              <a:t>Patient health questionnaire 9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a:off x="3271198" y="1463313"/>
            <a:ext cx="2599200" cy="1998900"/>
          </a:xfrm>
          <a:prstGeom prst="triangle">
            <a:avLst>
              <a:gd name="adj" fmla="val 50000"/>
            </a:avLst>
          </a:prstGeom>
          <a:solidFill>
            <a:srgbClr val="D686E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txBox="1"/>
          <p:nvPr/>
        </p:nvSpPr>
        <p:spPr>
          <a:xfrm>
            <a:off x="3849359" y="2530593"/>
            <a:ext cx="1443600" cy="8043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1200" b="1">
                <a:solidFill>
                  <a:srgbClr val="701C7F"/>
                </a:solidFill>
                <a:latin typeface="Roboto"/>
                <a:ea typeface="Roboto"/>
                <a:cs typeface="Roboto"/>
                <a:sym typeface="Roboto"/>
              </a:rPr>
              <a:t>Vestibulum nec congue tempus</a:t>
            </a:r>
            <a:endParaRPr sz="1200">
              <a:solidFill>
                <a:srgbClr val="701C7F"/>
              </a:solidFill>
            </a:endParaRPr>
          </a:p>
        </p:txBody>
      </p:sp>
      <p:grpSp>
        <p:nvGrpSpPr>
          <p:cNvPr id="289" name="Shape 289"/>
          <p:cNvGrpSpPr/>
          <p:nvPr/>
        </p:nvGrpSpPr>
        <p:grpSpPr>
          <a:xfrm>
            <a:off x="3698064" y="3159725"/>
            <a:ext cx="2449869" cy="789043"/>
            <a:chOff x="3698064" y="3159725"/>
            <a:chExt cx="2449869" cy="789043"/>
          </a:xfrm>
        </p:grpSpPr>
        <p:sp>
          <p:nvSpPr>
            <p:cNvPr id="290" name="Shape 290"/>
            <p:cNvSpPr/>
            <p:nvPr/>
          </p:nvSpPr>
          <p:spPr>
            <a:xfrm rot="10800000">
              <a:off x="3698064" y="3575617"/>
              <a:ext cx="1740900" cy="125400"/>
            </a:xfrm>
            <a:prstGeom prst="rightArrow">
              <a:avLst>
                <a:gd name="adj1" fmla="val 25514"/>
                <a:gd name="adj2" fmla="val 64322"/>
              </a:avLst>
            </a:prstGeom>
            <a:solidFill>
              <a:srgbClr val="761E8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txBox="1"/>
            <p:nvPr/>
          </p:nvSpPr>
          <p:spPr>
            <a:xfrm rot="620">
              <a:off x="3771608" y="3655818"/>
              <a:ext cx="1662900" cy="2928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b="1">
                  <a:solidFill>
                    <a:srgbClr val="761E86"/>
                  </a:solidFill>
                  <a:latin typeface="Roboto"/>
                  <a:ea typeface="Roboto"/>
                  <a:cs typeface="Roboto"/>
                  <a:sym typeface="Roboto"/>
                </a:rPr>
                <a:t>Vestibulum nec congue tempus</a:t>
              </a:r>
              <a:endParaRPr sz="800">
                <a:solidFill>
                  <a:srgbClr val="761E86"/>
                </a:solidFill>
              </a:endParaRPr>
            </a:p>
          </p:txBody>
        </p:sp>
        <p:sp>
          <p:nvSpPr>
            <p:cNvPr id="292" name="Shape 292"/>
            <p:cNvSpPr/>
            <p:nvPr/>
          </p:nvSpPr>
          <p:spPr>
            <a:xfrm>
              <a:off x="5582733" y="3159725"/>
              <a:ext cx="565200" cy="565500"/>
            </a:xfrm>
            <a:prstGeom prst="ellipse">
              <a:avLst/>
            </a:prstGeom>
            <a:solidFill>
              <a:srgbClr val="761E86"/>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Roboto"/>
                  <a:ea typeface="Roboto"/>
                  <a:cs typeface="Roboto"/>
                  <a:sym typeface="Roboto"/>
                </a:rPr>
                <a:t>02</a:t>
              </a:r>
              <a:endParaRPr sz="1200">
                <a:solidFill>
                  <a:srgbClr val="FFFFFF"/>
                </a:solidFill>
                <a:latin typeface="Roboto"/>
                <a:ea typeface="Roboto"/>
                <a:cs typeface="Roboto"/>
                <a:sym typeface="Roboto"/>
              </a:endParaRPr>
            </a:p>
          </p:txBody>
        </p:sp>
      </p:grpSp>
      <p:grpSp>
        <p:nvGrpSpPr>
          <p:cNvPr id="293" name="Shape 293"/>
          <p:cNvGrpSpPr/>
          <p:nvPr/>
        </p:nvGrpSpPr>
        <p:grpSpPr>
          <a:xfrm>
            <a:off x="3033133" y="1525710"/>
            <a:ext cx="1249592" cy="2199515"/>
            <a:chOff x="3033133" y="1525710"/>
            <a:chExt cx="1249592" cy="2199515"/>
          </a:xfrm>
        </p:grpSpPr>
        <p:sp>
          <p:nvSpPr>
            <p:cNvPr id="294" name="Shape 294"/>
            <p:cNvSpPr/>
            <p:nvPr/>
          </p:nvSpPr>
          <p:spPr>
            <a:xfrm rot="-3360517">
              <a:off x="2960437" y="2297046"/>
              <a:ext cx="1629676" cy="125310"/>
            </a:xfrm>
            <a:prstGeom prst="rightArrow">
              <a:avLst>
                <a:gd name="adj1" fmla="val 25514"/>
                <a:gd name="adj2" fmla="val 64322"/>
              </a:avLst>
            </a:prstGeom>
            <a:solidFill>
              <a:srgbClr val="9225A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txBox="1"/>
            <p:nvPr/>
          </p:nvSpPr>
          <p:spPr>
            <a:xfrm rot="-3365016">
              <a:off x="2786718" y="2151658"/>
              <a:ext cx="1664030" cy="292803"/>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b="1">
                  <a:solidFill>
                    <a:srgbClr val="9225A5"/>
                  </a:solidFill>
                  <a:latin typeface="Roboto"/>
                  <a:ea typeface="Roboto"/>
                  <a:cs typeface="Roboto"/>
                  <a:sym typeface="Roboto"/>
                </a:rPr>
                <a:t>Vestibulum nec congue tempus</a:t>
              </a:r>
              <a:endParaRPr sz="800">
                <a:solidFill>
                  <a:srgbClr val="9225A5"/>
                </a:solidFill>
              </a:endParaRPr>
            </a:p>
          </p:txBody>
        </p:sp>
        <p:sp>
          <p:nvSpPr>
            <p:cNvPr id="296" name="Shape 296"/>
            <p:cNvSpPr/>
            <p:nvPr/>
          </p:nvSpPr>
          <p:spPr>
            <a:xfrm>
              <a:off x="3058183" y="3159725"/>
              <a:ext cx="565200" cy="565500"/>
            </a:xfrm>
            <a:prstGeom prst="ellipse">
              <a:avLst/>
            </a:prstGeom>
            <a:solidFill>
              <a:srgbClr val="9225A5"/>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Roboto"/>
                  <a:ea typeface="Roboto"/>
                  <a:cs typeface="Roboto"/>
                  <a:sym typeface="Roboto"/>
                </a:rPr>
                <a:t>03</a:t>
              </a:r>
              <a:endParaRPr sz="1200">
                <a:solidFill>
                  <a:srgbClr val="FFFFFF"/>
                </a:solidFill>
                <a:latin typeface="Roboto"/>
                <a:ea typeface="Roboto"/>
                <a:cs typeface="Roboto"/>
                <a:sym typeface="Roboto"/>
              </a:endParaRPr>
            </a:p>
          </p:txBody>
        </p:sp>
      </p:grpSp>
      <p:grpSp>
        <p:nvGrpSpPr>
          <p:cNvPr id="297" name="Shape 297"/>
          <p:cNvGrpSpPr/>
          <p:nvPr/>
        </p:nvGrpSpPr>
        <p:grpSpPr>
          <a:xfrm>
            <a:off x="4288708" y="1198100"/>
            <a:ext cx="1767434" cy="1861998"/>
            <a:chOff x="4288708" y="1198100"/>
            <a:chExt cx="1767434" cy="1861998"/>
          </a:xfrm>
        </p:grpSpPr>
        <p:sp>
          <p:nvSpPr>
            <p:cNvPr id="298" name="Shape 298"/>
            <p:cNvSpPr/>
            <p:nvPr/>
          </p:nvSpPr>
          <p:spPr>
            <a:xfrm rot="3420919">
              <a:off x="4575050" y="2300047"/>
              <a:ext cx="1581515" cy="125402"/>
            </a:xfrm>
            <a:prstGeom prst="rightArrow">
              <a:avLst>
                <a:gd name="adj1" fmla="val 25514"/>
                <a:gd name="adj2" fmla="val 64322"/>
              </a:avLst>
            </a:prstGeom>
            <a:solidFill>
              <a:srgbClr val="55156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a:off x="4288708" y="1198100"/>
              <a:ext cx="565200" cy="565500"/>
            </a:xfrm>
            <a:prstGeom prst="ellipse">
              <a:avLst/>
            </a:prstGeom>
            <a:solidFill>
              <a:srgbClr val="551561"/>
            </a:solidFill>
            <a:ln>
              <a:noFill/>
            </a:ln>
            <a:effectLst>
              <a:outerShdw blurRad="57150" dist="19050" dir="5400000" algn="bl" rotWithShape="0">
                <a:srgbClr val="212121">
                  <a:alpha val="38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200">
                  <a:solidFill>
                    <a:srgbClr val="FFFFFF"/>
                  </a:solidFill>
                  <a:latin typeface="Roboto"/>
                  <a:ea typeface="Roboto"/>
                  <a:cs typeface="Roboto"/>
                  <a:sym typeface="Roboto"/>
                </a:rPr>
                <a:t>01</a:t>
              </a:r>
              <a:endParaRPr sz="1200">
                <a:solidFill>
                  <a:srgbClr val="FFFFFF"/>
                </a:solidFill>
                <a:latin typeface="Roboto"/>
                <a:ea typeface="Roboto"/>
                <a:cs typeface="Roboto"/>
                <a:sym typeface="Roboto"/>
              </a:endParaRPr>
            </a:p>
          </p:txBody>
        </p:sp>
        <p:sp>
          <p:nvSpPr>
            <p:cNvPr id="300" name="Shape 300"/>
            <p:cNvSpPr txBox="1"/>
            <p:nvPr/>
          </p:nvSpPr>
          <p:spPr>
            <a:xfrm rot="3420634">
              <a:off x="4640653" y="2101762"/>
              <a:ext cx="1673878" cy="292822"/>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800" b="1">
                  <a:solidFill>
                    <a:srgbClr val="551561"/>
                  </a:solidFill>
                  <a:latin typeface="Roboto"/>
                  <a:ea typeface="Roboto"/>
                  <a:cs typeface="Roboto"/>
                  <a:sym typeface="Roboto"/>
                </a:rPr>
                <a:t>Vestibulum nec congue tempus</a:t>
              </a:r>
              <a:endParaRPr sz="800">
                <a:solidFill>
                  <a:srgbClr val="551561"/>
                </a:solidFill>
              </a:endParaRPr>
            </a:p>
          </p:txBody>
        </p:sp>
      </p:grpSp>
      <p:sp>
        <p:nvSpPr>
          <p:cNvPr id="301" name="Shape 301"/>
          <p:cNvSpPr/>
          <p:nvPr/>
        </p:nvSpPr>
        <p:spPr>
          <a:xfrm>
            <a:off x="2944084" y="812078"/>
            <a:ext cx="3501300" cy="3501300"/>
          </a:xfrm>
          <a:prstGeom prst="ellipse">
            <a:avLst/>
          </a:prstGeom>
          <a:solidFill>
            <a:srgbClr val="EDA2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02" name="Shape 302"/>
          <p:cNvGrpSpPr/>
          <p:nvPr/>
        </p:nvGrpSpPr>
        <p:grpSpPr>
          <a:xfrm>
            <a:off x="3611776" y="414352"/>
            <a:ext cx="2166000" cy="2166000"/>
            <a:chOff x="3611776" y="414352"/>
            <a:chExt cx="2166000" cy="2166000"/>
          </a:xfrm>
        </p:grpSpPr>
        <p:sp>
          <p:nvSpPr>
            <p:cNvPr id="303" name="Shape 303"/>
            <p:cNvSpPr/>
            <p:nvPr/>
          </p:nvSpPr>
          <p:spPr>
            <a:xfrm>
              <a:off x="3611776" y="414352"/>
              <a:ext cx="2166000" cy="2166000"/>
            </a:xfrm>
            <a:prstGeom prst="ellipse">
              <a:avLst/>
            </a:prstGeom>
            <a:solidFill>
              <a:srgbClr val="D8382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p:nvPr/>
          </p:nvSpPr>
          <p:spPr>
            <a:xfrm>
              <a:off x="3967545" y="1027503"/>
              <a:ext cx="1635135" cy="702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600" b="1" dirty="0" err="1">
                  <a:solidFill>
                    <a:srgbClr val="FFFFFF"/>
                  </a:solidFill>
                </a:rPr>
                <a:t>Genetical</a:t>
              </a:r>
              <a:endParaRPr sz="1600" b="1" dirty="0">
                <a:solidFill>
                  <a:srgbClr val="FFFFFF"/>
                </a:solidFill>
              </a:endParaRPr>
            </a:p>
            <a:p>
              <a:pPr marL="0" lvl="0" indent="0" algn="ctr">
                <a:spcBef>
                  <a:spcPts val="0"/>
                </a:spcBef>
                <a:spcAft>
                  <a:spcPts val="0"/>
                </a:spcAft>
                <a:buNone/>
              </a:pPr>
              <a:endParaRPr sz="1000" dirty="0">
                <a:solidFill>
                  <a:srgbClr val="FFFFFF"/>
                </a:solidFill>
                <a:latin typeface="Roboto"/>
                <a:ea typeface="Roboto"/>
                <a:cs typeface="Roboto"/>
                <a:sym typeface="Roboto"/>
              </a:endParaRPr>
            </a:p>
          </p:txBody>
        </p:sp>
      </p:grpSp>
      <p:grpSp>
        <p:nvGrpSpPr>
          <p:cNvPr id="305" name="Shape 305"/>
          <p:cNvGrpSpPr/>
          <p:nvPr/>
        </p:nvGrpSpPr>
        <p:grpSpPr>
          <a:xfrm>
            <a:off x="4562258" y="2032864"/>
            <a:ext cx="2166000" cy="2166000"/>
            <a:chOff x="4562258" y="2032864"/>
            <a:chExt cx="2166000" cy="2166000"/>
          </a:xfrm>
        </p:grpSpPr>
        <p:sp>
          <p:nvSpPr>
            <p:cNvPr id="306" name="Shape 306"/>
            <p:cNvSpPr/>
            <p:nvPr/>
          </p:nvSpPr>
          <p:spPr>
            <a:xfrm>
              <a:off x="4562258" y="2032864"/>
              <a:ext cx="2166000" cy="2166000"/>
            </a:xfrm>
            <a:prstGeom prst="ellipse">
              <a:avLst/>
            </a:prstGeom>
            <a:solidFill>
              <a:srgbClr val="B02C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txBox="1"/>
            <p:nvPr/>
          </p:nvSpPr>
          <p:spPr>
            <a:xfrm>
              <a:off x="5079846" y="2834728"/>
              <a:ext cx="1496100" cy="7029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600" dirty="0">
                  <a:solidFill>
                    <a:srgbClr val="FFFFFF"/>
                  </a:solidFill>
                  <a:latin typeface="Roboto"/>
                  <a:ea typeface="Roboto"/>
                  <a:cs typeface="Roboto"/>
                  <a:sym typeface="Roboto"/>
                </a:rPr>
                <a:t>Psychological</a:t>
              </a:r>
              <a:r>
                <a:rPr lang="en" sz="1000" dirty="0">
                  <a:solidFill>
                    <a:srgbClr val="FFFFFF"/>
                  </a:solidFill>
                  <a:latin typeface="Roboto"/>
                  <a:ea typeface="Roboto"/>
                  <a:cs typeface="Roboto"/>
                  <a:sym typeface="Roboto"/>
                </a:rPr>
                <a:t> </a:t>
              </a:r>
              <a:endParaRPr sz="1000" dirty="0">
                <a:solidFill>
                  <a:srgbClr val="FFFFFF"/>
                </a:solidFill>
                <a:latin typeface="Roboto"/>
                <a:ea typeface="Roboto"/>
                <a:cs typeface="Roboto"/>
                <a:sym typeface="Roboto"/>
              </a:endParaRPr>
            </a:p>
          </p:txBody>
        </p:sp>
      </p:grpSp>
      <p:grpSp>
        <p:nvGrpSpPr>
          <p:cNvPr id="308" name="Shape 308"/>
          <p:cNvGrpSpPr/>
          <p:nvPr/>
        </p:nvGrpSpPr>
        <p:grpSpPr>
          <a:xfrm>
            <a:off x="2702876" y="2032864"/>
            <a:ext cx="2166000" cy="2166000"/>
            <a:chOff x="2702876" y="2032864"/>
            <a:chExt cx="2166000" cy="2166000"/>
          </a:xfrm>
        </p:grpSpPr>
        <p:sp>
          <p:nvSpPr>
            <p:cNvPr id="309" name="Shape 309"/>
            <p:cNvSpPr/>
            <p:nvPr/>
          </p:nvSpPr>
          <p:spPr>
            <a:xfrm>
              <a:off x="2702876" y="2032864"/>
              <a:ext cx="2166000" cy="2166000"/>
            </a:xfrm>
            <a:prstGeom prst="ellipse">
              <a:avLst/>
            </a:prstGeom>
            <a:solidFill>
              <a:srgbClr val="80201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txBox="1"/>
            <p:nvPr/>
          </p:nvSpPr>
          <p:spPr>
            <a:xfrm>
              <a:off x="2855281" y="2834728"/>
              <a:ext cx="1496100" cy="7029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1600" dirty="0">
                  <a:solidFill>
                    <a:srgbClr val="FFFFFF"/>
                  </a:solidFill>
                  <a:latin typeface="Roboto"/>
                  <a:ea typeface="Roboto"/>
                  <a:cs typeface="Roboto"/>
                  <a:sym typeface="Roboto"/>
                </a:rPr>
                <a:t>Biological</a:t>
              </a:r>
              <a:r>
                <a:rPr lang="en" sz="1000" dirty="0">
                  <a:solidFill>
                    <a:srgbClr val="FFFFFF"/>
                  </a:solidFill>
                  <a:latin typeface="Roboto"/>
                  <a:ea typeface="Roboto"/>
                  <a:cs typeface="Roboto"/>
                  <a:sym typeface="Roboto"/>
                </a:rPr>
                <a:t> </a:t>
              </a:r>
              <a:endParaRPr sz="1000" dirty="0">
                <a:solidFill>
                  <a:srgbClr val="FFFFFF"/>
                </a:solidFill>
                <a:latin typeface="Roboto"/>
                <a:ea typeface="Roboto"/>
                <a:cs typeface="Roboto"/>
                <a:sym typeface="Roboto"/>
              </a:endParaRPr>
            </a:p>
          </p:txBody>
        </p:sp>
      </p:grpSp>
      <p:sp>
        <p:nvSpPr>
          <p:cNvPr id="311" name="Shape 311"/>
          <p:cNvSpPr/>
          <p:nvPr/>
        </p:nvSpPr>
        <p:spPr>
          <a:xfrm>
            <a:off x="3611776" y="1911745"/>
            <a:ext cx="1990905" cy="1225800"/>
          </a:xfrm>
          <a:prstGeom prst="ellipse">
            <a:avLst/>
          </a:prstGeom>
          <a:solidFill>
            <a:srgbClr val="EDA29B"/>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1600" b="1" dirty="0">
                <a:solidFill>
                  <a:schemeClr val="bg1"/>
                </a:solidFill>
              </a:rPr>
              <a:t>Causes of Depression</a:t>
            </a:r>
            <a:endParaRPr sz="1600" b="1" dirty="0">
              <a:solidFill>
                <a:schemeClr val="bg1"/>
              </a:solidFill>
            </a:endParaRPr>
          </a:p>
          <a:p>
            <a:pPr marL="0" lvl="0" indent="0">
              <a:spcBef>
                <a:spcPts val="0"/>
              </a:spcBef>
              <a:spcAft>
                <a:spcPts val="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p:nvPr/>
        </p:nvSpPr>
        <p:spPr>
          <a:xfrm>
            <a:off x="930600" y="818150"/>
            <a:ext cx="8213400" cy="3000000"/>
          </a:xfrm>
          <a:prstGeom prst="rect">
            <a:avLst/>
          </a:prstGeom>
          <a:noFill/>
          <a:ln>
            <a:noFill/>
          </a:ln>
        </p:spPr>
        <p:txBody>
          <a:bodyPr spcFirstLastPara="1" wrap="square" lIns="91425" tIns="91425" rIns="91425" bIns="91425" anchor="ctr" anchorCtr="0">
            <a:noAutofit/>
          </a:bodyPr>
          <a:lstStyle/>
          <a:p>
            <a:pPr marL="0" lvl="0" indent="0" rtl="0">
              <a:lnSpc>
                <a:spcPct val="150000"/>
              </a:lnSpc>
              <a:spcBef>
                <a:spcPts val="600"/>
              </a:spcBef>
              <a:spcAft>
                <a:spcPts val="0"/>
              </a:spcAft>
              <a:buNone/>
            </a:pPr>
            <a:r>
              <a:rPr lang="en" sz="1800" dirty="0">
                <a:latin typeface="Calibri"/>
                <a:ea typeface="Calibri"/>
                <a:cs typeface="Calibri"/>
                <a:sym typeface="Calibri"/>
              </a:rPr>
              <a:t>Causes of Depression</a:t>
            </a:r>
            <a:endParaRPr sz="1800" dirty="0"/>
          </a:p>
          <a:p>
            <a:pPr marL="0" lvl="0" indent="0" rtl="0">
              <a:lnSpc>
                <a:spcPct val="150000"/>
              </a:lnSpc>
              <a:spcBef>
                <a:spcPts val="600"/>
              </a:spcBef>
              <a:spcAft>
                <a:spcPts val="0"/>
              </a:spcAft>
              <a:buNone/>
            </a:pPr>
            <a:r>
              <a:rPr lang="en" sz="1800" dirty="0"/>
              <a:t>1)Mental, Physical or Sexual </a:t>
            </a:r>
            <a:r>
              <a:rPr lang="en" sz="1800" b="1" dirty="0"/>
              <a:t>Abuse</a:t>
            </a:r>
            <a:r>
              <a:rPr lang="en" sz="1800" dirty="0"/>
              <a:t>.</a:t>
            </a:r>
            <a:endParaRPr sz="1800" dirty="0"/>
          </a:p>
          <a:p>
            <a:pPr marL="0" lvl="0" indent="0" rtl="0">
              <a:lnSpc>
                <a:spcPct val="150000"/>
              </a:lnSpc>
              <a:spcBef>
                <a:spcPts val="600"/>
              </a:spcBef>
              <a:spcAft>
                <a:spcPts val="0"/>
              </a:spcAft>
              <a:buNone/>
            </a:pPr>
            <a:r>
              <a:rPr lang="en" sz="1800" dirty="0"/>
              <a:t>2)Major events: </a:t>
            </a:r>
            <a:r>
              <a:rPr lang="en" sz="1800" b="1" dirty="0"/>
              <a:t>Death</a:t>
            </a:r>
            <a:r>
              <a:rPr lang="en" sz="1800" dirty="0"/>
              <a:t> or loss of loved one.</a:t>
            </a:r>
            <a:endParaRPr sz="1800" dirty="0"/>
          </a:p>
          <a:p>
            <a:pPr marL="0" lvl="0" indent="0" rtl="0">
              <a:lnSpc>
                <a:spcPct val="150000"/>
              </a:lnSpc>
              <a:spcBef>
                <a:spcPts val="600"/>
              </a:spcBef>
              <a:spcAft>
                <a:spcPts val="0"/>
              </a:spcAft>
              <a:buNone/>
            </a:pPr>
            <a:r>
              <a:rPr lang="en" sz="1800" dirty="0"/>
              <a:t>3)Social</a:t>
            </a:r>
            <a:r>
              <a:rPr lang="en" sz="1800" b="1" dirty="0"/>
              <a:t> </a:t>
            </a:r>
            <a:r>
              <a:rPr lang="en" sz="1800" dirty="0"/>
              <a:t>Isolation</a:t>
            </a:r>
            <a:r>
              <a:rPr lang="en" sz="1800" b="1" dirty="0"/>
              <a:t> </a:t>
            </a:r>
            <a:r>
              <a:rPr lang="en" sz="1800" dirty="0"/>
              <a:t>due to </a:t>
            </a:r>
            <a:r>
              <a:rPr lang="en" sz="1800" b="1" dirty="0"/>
              <a:t>Other mental illnesses</a:t>
            </a:r>
            <a:r>
              <a:rPr lang="en" sz="1800" dirty="0"/>
              <a:t>.</a:t>
            </a:r>
            <a:endParaRPr sz="1800" dirty="0"/>
          </a:p>
          <a:p>
            <a:pPr marL="0" lvl="0" indent="0" rtl="0">
              <a:lnSpc>
                <a:spcPct val="150000"/>
              </a:lnSpc>
              <a:spcBef>
                <a:spcPts val="600"/>
              </a:spcBef>
              <a:spcAft>
                <a:spcPts val="0"/>
              </a:spcAft>
              <a:buNone/>
            </a:pPr>
            <a:r>
              <a:rPr lang="en" sz="1800" dirty="0"/>
              <a:t>4)Co-exists with a </a:t>
            </a:r>
            <a:r>
              <a:rPr lang="en" sz="1800" b="1" dirty="0"/>
              <a:t>Major illness </a:t>
            </a:r>
            <a:r>
              <a:rPr lang="en" sz="1800" dirty="0"/>
              <a:t>or may be triggered by it.</a:t>
            </a:r>
            <a:endParaRPr sz="1800" dirty="0"/>
          </a:p>
          <a:p>
            <a:pPr marL="0" lvl="0" indent="0" rtl="0">
              <a:lnSpc>
                <a:spcPct val="150000"/>
              </a:lnSpc>
              <a:spcBef>
                <a:spcPts val="600"/>
              </a:spcBef>
              <a:spcAft>
                <a:spcPts val="0"/>
              </a:spcAft>
              <a:buNone/>
            </a:pPr>
            <a:r>
              <a:rPr lang="en" sz="1800" dirty="0"/>
              <a:t>5)Certain</a:t>
            </a:r>
            <a:r>
              <a:rPr lang="en" sz="1800" b="1" dirty="0"/>
              <a:t> Medications </a:t>
            </a:r>
            <a:r>
              <a:rPr lang="en" sz="1800" dirty="0"/>
              <a:t>(isotretinoin , interferon-alpha, and corticosteroids).</a:t>
            </a:r>
            <a:endParaRPr sz="1800" dirty="0"/>
          </a:p>
          <a:p>
            <a:pPr marL="0" lvl="0" indent="0" rtl="0">
              <a:lnSpc>
                <a:spcPct val="150000"/>
              </a:lnSpc>
              <a:spcBef>
                <a:spcPts val="600"/>
              </a:spcBef>
              <a:spcAft>
                <a:spcPts val="0"/>
              </a:spcAft>
              <a:buNone/>
            </a:pPr>
            <a:r>
              <a:rPr lang="en" sz="1800" dirty="0"/>
              <a:t>6)The</a:t>
            </a:r>
            <a:r>
              <a:rPr lang="en" sz="1800" b="1" dirty="0"/>
              <a:t> Abuse Substance</a:t>
            </a:r>
            <a:r>
              <a:rPr lang="en" sz="1800" dirty="0"/>
              <a:t>, nearly 30% of them have major or clinical depression.</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780815" y="635487"/>
            <a:ext cx="8276100" cy="3726062"/>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400" b="1" dirty="0">
                <a:solidFill>
                  <a:schemeClr val="accent5">
                    <a:lumMod val="75000"/>
                  </a:schemeClr>
                </a:solidFill>
              </a:rPr>
              <a:t>Objectives :</a:t>
            </a:r>
            <a:endParaRPr sz="2400" b="1" dirty="0">
              <a:solidFill>
                <a:schemeClr val="accent5">
                  <a:lumMod val="75000"/>
                </a:schemeClr>
              </a:solidFill>
            </a:endParaRPr>
          </a:p>
          <a:p>
            <a:pPr marL="0" lvl="0" indent="0" algn="ctr" rtl="0">
              <a:spcBef>
                <a:spcPts val="0"/>
              </a:spcBef>
              <a:spcAft>
                <a:spcPts val="0"/>
              </a:spcAft>
              <a:buNone/>
            </a:pPr>
            <a:endParaRPr lang="en-US" sz="1600" u="sng" dirty="0"/>
          </a:p>
          <a:p>
            <a:pPr marL="0" lvl="0" indent="0" algn="ctr" rtl="0">
              <a:spcBef>
                <a:spcPts val="0"/>
              </a:spcBef>
              <a:spcAft>
                <a:spcPts val="0"/>
              </a:spcAft>
              <a:buNone/>
            </a:pPr>
            <a:endParaRPr sz="1600" u="sng" dirty="0"/>
          </a:p>
          <a:p>
            <a:pPr marL="457200" lvl="0" indent="-317500" rtl="0">
              <a:spcBef>
                <a:spcPts val="0"/>
              </a:spcBef>
              <a:spcAft>
                <a:spcPts val="0"/>
              </a:spcAft>
              <a:buSzPts val="1400"/>
              <a:buChar char="●"/>
            </a:pPr>
            <a:r>
              <a:rPr lang="en" sz="1600" dirty="0">
                <a:highlight>
                  <a:srgbClr val="EAD1DC"/>
                </a:highlight>
              </a:rPr>
              <a:t>1-To understand the prevalence of anxiety, depression, and somatic</a:t>
            </a:r>
            <a:endParaRPr sz="1600" dirty="0">
              <a:highlight>
                <a:srgbClr val="EAD1DC"/>
              </a:highlight>
            </a:endParaRPr>
          </a:p>
          <a:p>
            <a:pPr marL="0" lvl="0" indent="0" rtl="0">
              <a:spcBef>
                <a:spcPts val="0"/>
              </a:spcBef>
              <a:spcAft>
                <a:spcPts val="0"/>
              </a:spcAft>
              <a:buNone/>
            </a:pPr>
            <a:r>
              <a:rPr lang="en" sz="1600" dirty="0">
                <a:highlight>
                  <a:srgbClr val="EAD1DC"/>
                </a:highlight>
              </a:rPr>
              <a:t>symptom disorder in Saudi Arabia</a:t>
            </a:r>
            <a:endParaRPr sz="1600" dirty="0">
              <a:highlight>
                <a:srgbClr val="EAD1DC"/>
              </a:highlight>
            </a:endParaRPr>
          </a:p>
          <a:p>
            <a:pPr marL="457200" lvl="0" indent="-317500" rtl="0">
              <a:spcBef>
                <a:spcPts val="0"/>
              </a:spcBef>
              <a:spcAft>
                <a:spcPts val="0"/>
              </a:spcAft>
              <a:buSzPts val="1400"/>
              <a:buChar char="●"/>
            </a:pPr>
            <a:r>
              <a:rPr lang="en" sz="1600" dirty="0">
                <a:highlight>
                  <a:srgbClr val="EAD1DC"/>
                </a:highlight>
              </a:rPr>
              <a:t>2-To understand the etiology of anxiety, depression and somatic</a:t>
            </a:r>
            <a:endParaRPr sz="1600" dirty="0">
              <a:highlight>
                <a:srgbClr val="EAD1DC"/>
              </a:highlight>
            </a:endParaRPr>
          </a:p>
          <a:p>
            <a:pPr marL="0" lvl="0" indent="0" rtl="0">
              <a:spcBef>
                <a:spcPts val="0"/>
              </a:spcBef>
              <a:spcAft>
                <a:spcPts val="0"/>
              </a:spcAft>
              <a:buNone/>
            </a:pPr>
            <a:r>
              <a:rPr lang="en" sz="1600" dirty="0">
                <a:highlight>
                  <a:srgbClr val="EAD1DC"/>
                </a:highlight>
              </a:rPr>
              <a:t>symptom disorder</a:t>
            </a:r>
            <a:endParaRPr sz="1600" dirty="0">
              <a:highlight>
                <a:srgbClr val="EAD1DC"/>
              </a:highlight>
            </a:endParaRPr>
          </a:p>
          <a:p>
            <a:pPr marL="457200" lvl="0" indent="-317500" rtl="0">
              <a:spcBef>
                <a:spcPts val="0"/>
              </a:spcBef>
              <a:spcAft>
                <a:spcPts val="0"/>
              </a:spcAft>
              <a:buSzPts val="1400"/>
              <a:buChar char="●"/>
            </a:pPr>
            <a:r>
              <a:rPr lang="en" sz="1600" dirty="0">
                <a:highlight>
                  <a:srgbClr val="EAD1DC"/>
                </a:highlight>
              </a:rPr>
              <a:t>3-To understand the clinical features and management of anxiety in</a:t>
            </a:r>
            <a:endParaRPr sz="1600" dirty="0">
              <a:highlight>
                <a:srgbClr val="EAD1DC"/>
              </a:highlight>
            </a:endParaRPr>
          </a:p>
          <a:p>
            <a:pPr marL="0" lvl="0" indent="0" rtl="0">
              <a:spcBef>
                <a:spcPts val="0"/>
              </a:spcBef>
              <a:spcAft>
                <a:spcPts val="0"/>
              </a:spcAft>
              <a:buNone/>
            </a:pPr>
            <a:r>
              <a:rPr lang="en" sz="1600" dirty="0">
                <a:highlight>
                  <a:srgbClr val="EAD1DC"/>
                </a:highlight>
              </a:rPr>
              <a:t>a family medicine setting </a:t>
            </a:r>
            <a:endParaRPr sz="1600" dirty="0">
              <a:highlight>
                <a:srgbClr val="EAD1DC"/>
              </a:highlight>
            </a:endParaRPr>
          </a:p>
          <a:p>
            <a:pPr marL="457200" lvl="0" indent="-317500" rtl="0">
              <a:spcBef>
                <a:spcPts val="0"/>
              </a:spcBef>
              <a:spcAft>
                <a:spcPts val="0"/>
              </a:spcAft>
              <a:buSzPts val="1400"/>
              <a:buChar char="●"/>
            </a:pPr>
            <a:r>
              <a:rPr lang="en" sz="1600" dirty="0">
                <a:highlight>
                  <a:srgbClr val="D9D2E9"/>
                </a:highlight>
              </a:rPr>
              <a:t>4-To understand the clinical features and management of depression</a:t>
            </a:r>
            <a:endParaRPr sz="1600" dirty="0">
              <a:highlight>
                <a:srgbClr val="D9D2E9"/>
              </a:highlight>
            </a:endParaRPr>
          </a:p>
          <a:p>
            <a:pPr marL="0" lvl="0" indent="0" rtl="0">
              <a:spcBef>
                <a:spcPts val="0"/>
              </a:spcBef>
              <a:spcAft>
                <a:spcPts val="0"/>
              </a:spcAft>
              <a:buNone/>
            </a:pPr>
            <a:r>
              <a:rPr lang="en" sz="1600" dirty="0">
                <a:highlight>
                  <a:srgbClr val="D9D2E9"/>
                </a:highlight>
              </a:rPr>
              <a:t>in a family medicine setting</a:t>
            </a:r>
            <a:endParaRPr sz="1600" dirty="0">
              <a:highlight>
                <a:srgbClr val="D9D2E9"/>
              </a:highlight>
            </a:endParaRPr>
          </a:p>
          <a:p>
            <a:pPr marL="457200" lvl="0" indent="-317500" rtl="0">
              <a:spcBef>
                <a:spcPts val="0"/>
              </a:spcBef>
              <a:spcAft>
                <a:spcPts val="0"/>
              </a:spcAft>
              <a:buSzPts val="1400"/>
              <a:buChar char="●"/>
            </a:pPr>
            <a:r>
              <a:rPr lang="en" sz="1600" dirty="0">
                <a:highlight>
                  <a:srgbClr val="D9D2E9"/>
                </a:highlight>
              </a:rPr>
              <a:t>5-To understand the clinical features and management of psycho-</a:t>
            </a:r>
            <a:endParaRPr sz="1600" dirty="0">
              <a:highlight>
                <a:srgbClr val="D9D2E9"/>
              </a:highlight>
            </a:endParaRPr>
          </a:p>
          <a:p>
            <a:pPr marL="0" lvl="0" indent="0" rtl="0">
              <a:spcBef>
                <a:spcPts val="0"/>
              </a:spcBef>
              <a:spcAft>
                <a:spcPts val="0"/>
              </a:spcAft>
              <a:buNone/>
            </a:pPr>
            <a:r>
              <a:rPr lang="en" sz="1600" dirty="0">
                <a:highlight>
                  <a:srgbClr val="D9D2E9"/>
                </a:highlight>
              </a:rPr>
              <a:t>somatic illness in a family medicine setting</a:t>
            </a:r>
            <a:endParaRPr sz="1600" dirty="0">
              <a:highlight>
                <a:srgbClr val="D9D2E9"/>
              </a:highlight>
            </a:endParaRPr>
          </a:p>
          <a:p>
            <a:pPr marL="457200" lvl="0" indent="-317500" rtl="0">
              <a:spcBef>
                <a:spcPts val="0"/>
              </a:spcBef>
              <a:spcAft>
                <a:spcPts val="0"/>
              </a:spcAft>
              <a:buSzPts val="1400"/>
              <a:buChar char="●"/>
            </a:pPr>
            <a:r>
              <a:rPr lang="en" sz="1600" dirty="0">
                <a:highlight>
                  <a:srgbClr val="CFE2F3"/>
                </a:highlight>
              </a:rPr>
              <a:t>6-To have knowledge of counseling and psychotherapy in the</a:t>
            </a:r>
            <a:endParaRPr sz="1600" dirty="0">
              <a:highlight>
                <a:srgbClr val="CFE2F3"/>
              </a:highlight>
            </a:endParaRPr>
          </a:p>
          <a:p>
            <a:pPr marL="0" lvl="0" indent="0" rtl="0">
              <a:spcBef>
                <a:spcPts val="0"/>
              </a:spcBef>
              <a:spcAft>
                <a:spcPts val="0"/>
              </a:spcAft>
              <a:buNone/>
            </a:pPr>
            <a:r>
              <a:rPr lang="en" sz="1600" dirty="0">
                <a:highlight>
                  <a:srgbClr val="CFE2F3"/>
                </a:highlight>
              </a:rPr>
              <a:t>management of common psychiatric problems in family medicine</a:t>
            </a:r>
            <a:endParaRPr sz="1600" dirty="0">
              <a:highlight>
                <a:srgbClr val="CFE2F3"/>
              </a:highlight>
            </a:endParaRPr>
          </a:p>
          <a:p>
            <a:pPr marL="457200" lvl="0" indent="-317500" rtl="0">
              <a:spcBef>
                <a:spcPts val="0"/>
              </a:spcBef>
              <a:spcAft>
                <a:spcPts val="0"/>
              </a:spcAft>
              <a:buSzPts val="1400"/>
              <a:buChar char="●"/>
            </a:pPr>
            <a:r>
              <a:rPr lang="en" sz="1600" dirty="0">
                <a:highlight>
                  <a:srgbClr val="CFE2F3"/>
                </a:highlight>
              </a:rPr>
              <a:t>7-To understand appropriate time to consult a psychiatrist</a:t>
            </a:r>
            <a:endParaRPr sz="1600" dirty="0">
              <a:highlight>
                <a:srgbClr val="CFE2F3"/>
              </a:highlight>
            </a:endParaRPr>
          </a:p>
          <a:p>
            <a:pPr marL="0" lvl="0" indent="0" rtl="0">
              <a:spcBef>
                <a:spcPts val="0"/>
              </a:spcBef>
              <a:spcAft>
                <a:spcPts val="0"/>
              </a:spcAft>
              <a:buNone/>
            </a:pPr>
            <a:endParaRPr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Shape 321"/>
          <p:cNvPicPr preferRelativeResize="0"/>
          <p:nvPr/>
        </p:nvPicPr>
        <p:blipFill>
          <a:blip r:embed="rId3">
            <a:alphaModFix/>
          </a:blip>
          <a:stretch>
            <a:fillRect/>
          </a:stretch>
        </p:blipFill>
        <p:spPr>
          <a:xfrm>
            <a:off x="2654975" y="152400"/>
            <a:ext cx="4623648" cy="48387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755875" y="398925"/>
            <a:ext cx="7632300" cy="735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300">
                <a:solidFill>
                  <a:srgbClr val="464B56"/>
                </a:solidFill>
              </a:rPr>
              <a:t>Clinical features of Depression .. </a:t>
            </a:r>
            <a:endParaRPr/>
          </a:p>
        </p:txBody>
      </p:sp>
      <p:sp>
        <p:nvSpPr>
          <p:cNvPr id="327" name="Shape 327"/>
          <p:cNvSpPr txBox="1"/>
          <p:nvPr/>
        </p:nvSpPr>
        <p:spPr>
          <a:xfrm>
            <a:off x="820750" y="1042085"/>
            <a:ext cx="7893997" cy="3758515"/>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200" dirty="0">
                <a:solidFill>
                  <a:srgbClr val="464B56"/>
                </a:solidFill>
                <a:latin typeface="Times New Roman"/>
                <a:ea typeface="Times New Roman"/>
                <a:cs typeface="Times New Roman"/>
                <a:sym typeface="Times New Roman"/>
              </a:rPr>
              <a:t>●</a:t>
            </a:r>
            <a:r>
              <a:rPr lang="en" sz="1600" dirty="0">
                <a:solidFill>
                  <a:srgbClr val="464B56"/>
                </a:solidFill>
              </a:rPr>
              <a:t> Two key features:</a:t>
            </a:r>
            <a:endParaRPr sz="1600" dirty="0">
              <a:solidFill>
                <a:srgbClr val="464B56"/>
              </a:solidFill>
            </a:endParaRPr>
          </a:p>
          <a:p>
            <a:pPr marL="0" lvl="0" indent="0" rtl="0">
              <a:lnSpc>
                <a:spcPct val="115000"/>
              </a:lnSpc>
              <a:spcBef>
                <a:spcPts val="0"/>
              </a:spcBef>
              <a:spcAft>
                <a:spcPts val="0"/>
              </a:spcAft>
              <a:buClr>
                <a:schemeClr val="dk1"/>
              </a:buClr>
              <a:buSzPts val="1100"/>
              <a:buFont typeface="Arial"/>
              <a:buNone/>
            </a:pPr>
            <a:r>
              <a:rPr lang="en" sz="1600" dirty="0">
                <a:solidFill>
                  <a:srgbClr val="464B56"/>
                </a:solidFill>
              </a:rPr>
              <a:t>• Depressed mood and/or • decrease interest or pleasure, which must be disabling to the patient</a:t>
            </a:r>
            <a:endParaRPr sz="1600" dirty="0">
              <a:solidFill>
                <a:srgbClr val="464B56"/>
              </a:solidFill>
            </a:endParaRPr>
          </a:p>
          <a:p>
            <a:pPr marL="0" lvl="0" indent="0" rtl="0">
              <a:lnSpc>
                <a:spcPct val="115000"/>
              </a:lnSpc>
              <a:spcBef>
                <a:spcPts val="0"/>
              </a:spcBef>
              <a:spcAft>
                <a:spcPts val="0"/>
              </a:spcAft>
              <a:buNone/>
            </a:pPr>
            <a:endParaRPr lang="en-US" sz="1200" dirty="0">
              <a:solidFill>
                <a:srgbClr val="464B56"/>
              </a:solidFill>
              <a:latin typeface="Times New Roman"/>
              <a:ea typeface="Times New Roman"/>
              <a:cs typeface="Times New Roman"/>
              <a:sym typeface="Times New Roman"/>
            </a:endParaRPr>
          </a:p>
          <a:p>
            <a:pPr marL="0" lvl="0" indent="0" rtl="0">
              <a:lnSpc>
                <a:spcPct val="115000"/>
              </a:lnSpc>
              <a:spcBef>
                <a:spcPts val="0"/>
              </a:spcBef>
              <a:spcAft>
                <a:spcPts val="0"/>
              </a:spcAft>
              <a:buNone/>
            </a:pPr>
            <a:endParaRPr lang="en-US" sz="1200" dirty="0">
              <a:solidFill>
                <a:srgbClr val="464B56"/>
              </a:solidFill>
              <a:latin typeface="Times New Roman"/>
              <a:ea typeface="Times New Roman"/>
              <a:cs typeface="Times New Roman"/>
              <a:sym typeface="Times New Roman"/>
            </a:endParaRPr>
          </a:p>
          <a:p>
            <a:pPr marL="0" lvl="0" indent="0" rtl="0">
              <a:lnSpc>
                <a:spcPct val="115000"/>
              </a:lnSpc>
              <a:spcBef>
                <a:spcPts val="0"/>
              </a:spcBef>
              <a:spcAft>
                <a:spcPts val="0"/>
              </a:spcAft>
              <a:buNone/>
            </a:pPr>
            <a:r>
              <a:rPr lang="en" sz="1200" dirty="0">
                <a:solidFill>
                  <a:srgbClr val="464B56"/>
                </a:solidFill>
                <a:latin typeface="Times New Roman"/>
                <a:ea typeface="Times New Roman"/>
                <a:cs typeface="Times New Roman"/>
                <a:sym typeface="Times New Roman"/>
              </a:rPr>
              <a:t>●</a:t>
            </a:r>
            <a:r>
              <a:rPr lang="en" sz="1600" dirty="0">
                <a:solidFill>
                  <a:srgbClr val="464B56"/>
                </a:solidFill>
              </a:rPr>
              <a:t>Other symptoms </a:t>
            </a:r>
            <a:r>
              <a:rPr lang="en" sz="1600" dirty="0" err="1">
                <a:solidFill>
                  <a:srgbClr val="464B56"/>
                </a:solidFill>
              </a:rPr>
              <a:t>Incloud</a:t>
            </a:r>
            <a:r>
              <a:rPr lang="en" sz="1600" dirty="0">
                <a:solidFill>
                  <a:srgbClr val="464B56"/>
                </a:solidFill>
              </a:rPr>
              <a:t> :</a:t>
            </a:r>
            <a:endParaRPr sz="1600" dirty="0">
              <a:solidFill>
                <a:srgbClr val="464B56"/>
              </a:solidFill>
            </a:endParaRPr>
          </a:p>
          <a:p>
            <a:pPr marL="0" lvl="0" indent="0" rtl="0">
              <a:lnSpc>
                <a:spcPct val="90000"/>
              </a:lnSpc>
              <a:spcBef>
                <a:spcPts val="0"/>
              </a:spcBef>
              <a:spcAft>
                <a:spcPts val="0"/>
              </a:spcAft>
              <a:buNone/>
            </a:pPr>
            <a:r>
              <a:rPr lang="en" b="1" dirty="0"/>
              <a:t>. Change in appetite/weight                           • Insomnia or hypersomnia </a:t>
            </a:r>
            <a:endParaRPr b="1" dirty="0"/>
          </a:p>
          <a:p>
            <a:pPr marL="0" lvl="0" indent="0" rtl="0">
              <a:lnSpc>
                <a:spcPct val="90000"/>
              </a:lnSpc>
              <a:spcBef>
                <a:spcPts val="0"/>
              </a:spcBef>
              <a:spcAft>
                <a:spcPts val="0"/>
              </a:spcAft>
              <a:buNone/>
            </a:pPr>
            <a:r>
              <a:rPr lang="en" b="1" dirty="0"/>
              <a:t>• Fatigue or loss of energy                        	• Poor concentration </a:t>
            </a:r>
            <a:endParaRPr b="1" dirty="0"/>
          </a:p>
          <a:p>
            <a:pPr marL="0" lvl="0" indent="0" rtl="0">
              <a:lnSpc>
                <a:spcPct val="90000"/>
              </a:lnSpc>
              <a:spcBef>
                <a:spcPts val="0"/>
              </a:spcBef>
              <a:spcAft>
                <a:spcPts val="0"/>
              </a:spcAft>
              <a:buNone/>
            </a:pPr>
            <a:r>
              <a:rPr lang="en" b="1" dirty="0"/>
              <a:t>• Poor appetite or overeating                   	• Feelings of hopelessness  </a:t>
            </a:r>
            <a:endParaRPr b="1" dirty="0"/>
          </a:p>
          <a:p>
            <a:pPr marL="0" lvl="0" indent="0" rtl="0">
              <a:lnSpc>
                <a:spcPct val="90000"/>
              </a:lnSpc>
              <a:spcBef>
                <a:spcPts val="0"/>
              </a:spcBef>
              <a:spcAft>
                <a:spcPts val="0"/>
              </a:spcAft>
              <a:buClr>
                <a:schemeClr val="dk1"/>
              </a:buClr>
              <a:buSzPts val="1100"/>
              <a:buFont typeface="Arial"/>
              <a:buNone/>
            </a:pPr>
            <a:r>
              <a:rPr lang="en" b="1" dirty="0"/>
              <a:t>• Low energy or fatigue                             	• Low self-esteem </a:t>
            </a:r>
            <a:endParaRPr sz="1600" dirty="0"/>
          </a:p>
          <a:p>
            <a:pPr marL="0" lvl="0" indent="0" rtl="0">
              <a:lnSpc>
                <a:spcPct val="90000"/>
              </a:lnSpc>
              <a:spcBef>
                <a:spcPts val="0"/>
              </a:spcBef>
              <a:spcAft>
                <a:spcPts val="0"/>
              </a:spcAft>
              <a:buClr>
                <a:schemeClr val="dk1"/>
              </a:buClr>
              <a:buSzPts val="1100"/>
              <a:buFont typeface="Arial"/>
              <a:buNone/>
            </a:pPr>
            <a:r>
              <a:rPr lang="en" b="1" dirty="0"/>
              <a:t>• Psychomotor agitation/retardation           • Sense of worthlessness or guilt </a:t>
            </a:r>
            <a:endParaRPr b="1" dirty="0"/>
          </a:p>
          <a:p>
            <a:pPr marL="0" lvl="0" indent="0" rtl="0">
              <a:lnSpc>
                <a:spcPct val="90000"/>
              </a:lnSpc>
              <a:spcBef>
                <a:spcPts val="0"/>
              </a:spcBef>
              <a:spcAft>
                <a:spcPts val="0"/>
              </a:spcAft>
              <a:buClr>
                <a:schemeClr val="dk1"/>
              </a:buClr>
              <a:buSzPts val="1100"/>
              <a:buFont typeface="Arial"/>
              <a:buNone/>
            </a:pPr>
            <a:r>
              <a:rPr lang="en" b="1" dirty="0"/>
              <a:t>• Recurrent thoughts of death/suicide         • Poor concentration or difficulty making decisions</a:t>
            </a:r>
            <a:endParaRPr b="1" dirty="0"/>
          </a:p>
          <a:p>
            <a:pPr marL="0" lvl="0" indent="0">
              <a:spcBef>
                <a:spcPts val="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703586" y="215538"/>
            <a:ext cx="8520600" cy="707400"/>
          </a:xfrm>
          <a:prstGeom prst="rect">
            <a:avLst/>
          </a:prstGeom>
        </p:spPr>
        <p:txBody>
          <a:bodyPr spcFirstLastPara="1" wrap="square" lIns="91425" tIns="91425" rIns="91425" bIns="91425" anchor="t" anchorCtr="0">
            <a:noAutofit/>
          </a:bodyPr>
          <a:lstStyle/>
          <a:p>
            <a:pPr marL="0" lvl="0" indent="0" rtl="0">
              <a:lnSpc>
                <a:spcPct val="99000"/>
              </a:lnSpc>
              <a:spcBef>
                <a:spcPts val="0"/>
              </a:spcBef>
              <a:spcAft>
                <a:spcPts val="0"/>
              </a:spcAft>
              <a:buNone/>
            </a:pPr>
            <a:r>
              <a:rPr lang="en" sz="3300">
                <a:solidFill>
                  <a:srgbClr val="464B56"/>
                </a:solidFill>
              </a:rPr>
              <a:t>Management of depression ..</a:t>
            </a:r>
            <a:endParaRPr/>
          </a:p>
        </p:txBody>
      </p:sp>
      <p:sp>
        <p:nvSpPr>
          <p:cNvPr id="333" name="Shape 333"/>
          <p:cNvSpPr txBox="1"/>
          <p:nvPr/>
        </p:nvSpPr>
        <p:spPr>
          <a:xfrm>
            <a:off x="610021" y="1261728"/>
            <a:ext cx="5796222" cy="3560643"/>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First Assess severity for ALL Patients :</a:t>
            </a:r>
            <a:endParaRPr sz="16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600" dirty="0">
                <a:solidFill>
                  <a:schemeClr val="tx2">
                    <a:lumMod val="50000"/>
                  </a:schemeClr>
                </a:solidFill>
              </a:rPr>
              <a:t>Can be done using a depression symptom count</a:t>
            </a:r>
            <a:endParaRPr sz="1600" dirty="0">
              <a:solidFill>
                <a:schemeClr val="tx2">
                  <a:lumMod val="50000"/>
                </a:schemeClr>
              </a:solidFill>
            </a:endParaRPr>
          </a:p>
          <a:p>
            <a:pPr marL="0" lvl="0" indent="0" rtl="0">
              <a:lnSpc>
                <a:spcPct val="115000"/>
              </a:lnSpc>
              <a:spcBef>
                <a:spcPts val="0"/>
              </a:spcBef>
              <a:spcAft>
                <a:spcPts val="0"/>
              </a:spcAft>
              <a:buNone/>
            </a:pPr>
            <a:r>
              <a:rPr lang="en" sz="1600" dirty="0">
                <a:solidFill>
                  <a:schemeClr val="tx2">
                    <a:lumMod val="50000"/>
                  </a:schemeClr>
                </a:solidFill>
              </a:rPr>
              <a:t>or patient self-complete measure, such as the PHQ-9.</a:t>
            </a:r>
            <a:endParaRPr sz="1600" dirty="0">
              <a:solidFill>
                <a:schemeClr val="tx2">
                  <a:lumMod val="50000"/>
                </a:schemeClr>
              </a:solidFill>
            </a:endParaRPr>
          </a:p>
          <a:p>
            <a:pPr marL="0" lvl="0" indent="0" rtl="0">
              <a:lnSpc>
                <a:spcPct val="115000"/>
              </a:lnSpc>
              <a:spcBef>
                <a:spcPts val="0"/>
              </a:spcBef>
              <a:spcAft>
                <a:spcPts val="0"/>
              </a:spcAft>
              <a:buNone/>
            </a:pPr>
            <a:endParaRPr sz="1600" dirty="0">
              <a:solidFill>
                <a:schemeClr val="tx2">
                  <a:lumMod val="50000"/>
                </a:schemeClr>
              </a:solidFill>
            </a:endParaRPr>
          </a:p>
          <a:p>
            <a:pPr marL="0" lvl="0" indent="0" rtl="0">
              <a:lnSpc>
                <a:spcPct val="115000"/>
              </a:lnSpc>
              <a:spcBef>
                <a:spcPts val="0"/>
              </a:spcBef>
              <a:spcAft>
                <a:spcPts val="0"/>
              </a:spcAft>
              <a:buNone/>
            </a:pPr>
            <a:r>
              <a:rPr lang="en"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Sub threshold depression (PHQ-9 of &lt;5)</a:t>
            </a:r>
            <a:endParaRPr sz="1600" dirty="0">
              <a:solidFill>
                <a:schemeClr val="tx2">
                  <a:lumMod val="50000"/>
                </a:schemeClr>
              </a:solidFill>
            </a:endParaRPr>
          </a:p>
          <a:p>
            <a:pPr marL="0" lvl="0" indent="0" rtl="0">
              <a:lnSpc>
                <a:spcPct val="115000"/>
              </a:lnSpc>
              <a:spcBef>
                <a:spcPts val="0"/>
              </a:spcBef>
              <a:spcAft>
                <a:spcPts val="0"/>
              </a:spcAft>
              <a:buNone/>
            </a:pPr>
            <a:r>
              <a:rPr lang="en"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Mild depression  (PHQ-9 of 5–9)                                               </a:t>
            </a:r>
            <a:endParaRPr sz="1600" dirty="0">
              <a:solidFill>
                <a:schemeClr val="tx2">
                  <a:lumMod val="50000"/>
                </a:schemeClr>
              </a:solidFill>
            </a:endParaRPr>
          </a:p>
          <a:p>
            <a:pPr marL="0" lvl="0" indent="0" rtl="0">
              <a:lnSpc>
                <a:spcPct val="115000"/>
              </a:lnSpc>
              <a:spcBef>
                <a:spcPts val="0"/>
              </a:spcBef>
              <a:spcAft>
                <a:spcPts val="0"/>
              </a:spcAft>
              <a:buNone/>
            </a:pPr>
            <a:r>
              <a:rPr lang="en"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Moderate depression  (PHQ-9 of 10–14)                              	</a:t>
            </a:r>
            <a:endParaRPr sz="1600" dirty="0">
              <a:solidFill>
                <a:schemeClr val="tx2">
                  <a:lumMod val="50000"/>
                </a:schemeClr>
              </a:solidFill>
            </a:endParaRPr>
          </a:p>
          <a:p>
            <a:pPr marL="0" lvl="0" indent="0" rtl="0">
              <a:lnSpc>
                <a:spcPct val="115000"/>
              </a:lnSpc>
              <a:spcBef>
                <a:spcPts val="0"/>
              </a:spcBef>
              <a:spcAft>
                <a:spcPts val="0"/>
              </a:spcAft>
              <a:buNone/>
            </a:pPr>
            <a:r>
              <a:rPr lang="en"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Moderately severe depression (PHQ-9 of 15–19)                   	</a:t>
            </a:r>
            <a:endParaRPr sz="1600" dirty="0">
              <a:solidFill>
                <a:schemeClr val="tx2">
                  <a:lumMod val="50000"/>
                </a:schemeClr>
              </a:solidFill>
            </a:endParaRPr>
          </a:p>
          <a:p>
            <a:pPr marL="0" lvl="0" indent="0" rtl="0">
              <a:lnSpc>
                <a:spcPct val="115000"/>
              </a:lnSpc>
              <a:spcBef>
                <a:spcPts val="0"/>
              </a:spcBef>
              <a:spcAft>
                <a:spcPts val="0"/>
              </a:spcAft>
              <a:buNone/>
            </a:pPr>
            <a:r>
              <a:rPr lang="en"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Severe depression (PHQ-9 ≥20)                                  </a:t>
            </a:r>
            <a:endParaRPr sz="1600" dirty="0">
              <a:solidFill>
                <a:schemeClr val="tx2">
                  <a:lumMod val="50000"/>
                </a:schemeClr>
              </a:solidFill>
            </a:endParaRPr>
          </a:p>
          <a:p>
            <a:pPr marL="0" lvl="0" indent="0" rtl="0">
              <a:lnSpc>
                <a:spcPct val="115000"/>
              </a:lnSpc>
              <a:spcBef>
                <a:spcPts val="0"/>
              </a:spcBef>
              <a:spcAft>
                <a:spcPts val="0"/>
              </a:spcAft>
              <a:buClr>
                <a:schemeClr val="dk1"/>
              </a:buClr>
              <a:buSzPts val="1100"/>
              <a:buFont typeface="Arial"/>
              <a:buNone/>
            </a:pPr>
            <a:endParaRPr sz="1600" dirty="0">
              <a:solidFill>
                <a:schemeClr val="tx2">
                  <a:lumMod val="50000"/>
                </a:schemeClr>
              </a:solidFill>
            </a:endParaRPr>
          </a:p>
        </p:txBody>
      </p:sp>
      <p:pic>
        <p:nvPicPr>
          <p:cNvPr id="334" name="Shape 334"/>
          <p:cNvPicPr preferRelativeResize="0"/>
          <p:nvPr/>
        </p:nvPicPr>
        <p:blipFill>
          <a:blip r:embed="rId3">
            <a:alphaModFix/>
          </a:blip>
          <a:stretch>
            <a:fillRect/>
          </a:stretch>
        </p:blipFill>
        <p:spPr>
          <a:xfrm>
            <a:off x="5312229" y="745582"/>
            <a:ext cx="3831771" cy="43979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p:nvPr/>
        </p:nvSpPr>
        <p:spPr>
          <a:xfrm>
            <a:off x="957592" y="629883"/>
            <a:ext cx="7816293" cy="3936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dirty="0">
                <a:solidFill>
                  <a:srgbClr val="7F6000"/>
                </a:solidFill>
              </a:rPr>
              <a:t>Always ask patients directly about suicidal ideas and intent</a:t>
            </a:r>
            <a:endParaRPr sz="1600" dirty="0">
              <a:solidFill>
                <a:srgbClr val="7F6000"/>
              </a:solidFill>
            </a:endParaRPr>
          </a:p>
          <a:p>
            <a:pPr marL="0" lvl="0" indent="0" rtl="0">
              <a:lnSpc>
                <a:spcPct val="115000"/>
              </a:lnSpc>
              <a:spcBef>
                <a:spcPts val="0"/>
              </a:spcBef>
              <a:spcAft>
                <a:spcPts val="0"/>
              </a:spcAft>
              <a:buClr>
                <a:schemeClr val="dk1"/>
              </a:buClr>
              <a:buSzPts val="1100"/>
              <a:buFont typeface="Arial"/>
              <a:buNone/>
            </a:pPr>
            <a:r>
              <a:rPr lang="en" sz="1600" dirty="0">
                <a:solidFill>
                  <a:srgbClr val="7F6000"/>
                </a:solidFill>
              </a:rPr>
              <a:t>Risk factors for suicide:</a:t>
            </a:r>
            <a:endParaRPr sz="1600" dirty="0">
              <a:solidFill>
                <a:srgbClr val="7F6000"/>
              </a:solidFill>
            </a:endParaRPr>
          </a:p>
          <a:p>
            <a:pPr marL="0" lvl="0" indent="0" rtl="0">
              <a:lnSpc>
                <a:spcPct val="115000"/>
              </a:lnSpc>
              <a:spcBef>
                <a:spcPts val="0"/>
              </a:spcBef>
              <a:spcAft>
                <a:spcPts val="0"/>
              </a:spcAft>
              <a:buClr>
                <a:schemeClr val="dk1"/>
              </a:buClr>
              <a:buSzPts val="1100"/>
              <a:buFont typeface="Arial"/>
              <a:buNone/>
            </a:pPr>
            <a:r>
              <a:rPr lang="en" sz="1600" dirty="0">
                <a:solidFill>
                  <a:schemeClr val="tx2">
                    <a:lumMod val="50000"/>
                  </a:schemeClr>
                </a:solidFill>
              </a:rPr>
              <a:t>• Male &gt; Female                               	• Age 40–60y</a:t>
            </a:r>
            <a:endParaRPr sz="1600" dirty="0">
              <a:solidFill>
                <a:schemeClr val="tx2">
                  <a:lumMod val="50000"/>
                </a:schemeClr>
              </a:solidFill>
            </a:endParaRPr>
          </a:p>
          <a:p>
            <a:pPr marL="0" lvl="0" indent="0" rtl="0">
              <a:lnSpc>
                <a:spcPct val="115000"/>
              </a:lnSpc>
              <a:spcBef>
                <a:spcPts val="0"/>
              </a:spcBef>
              <a:spcAft>
                <a:spcPts val="0"/>
              </a:spcAft>
              <a:buClr>
                <a:schemeClr val="dk1"/>
              </a:buClr>
              <a:buSzPts val="1100"/>
              <a:buFont typeface="Arial"/>
              <a:buNone/>
            </a:pPr>
            <a:r>
              <a:rPr lang="en" sz="1600" dirty="0">
                <a:solidFill>
                  <a:schemeClr val="tx2">
                    <a:lumMod val="50000"/>
                  </a:schemeClr>
                </a:solidFill>
              </a:rPr>
              <a:t>• Living alone                                   	• Divorced &gt; widowed &gt; single &gt;married</a:t>
            </a:r>
            <a:endParaRPr sz="1600" dirty="0">
              <a:solidFill>
                <a:schemeClr val="tx2">
                  <a:lumMod val="50000"/>
                </a:schemeClr>
              </a:solidFill>
            </a:endParaRPr>
          </a:p>
          <a:p>
            <a:pPr marL="0" lvl="0" indent="0" rtl="0">
              <a:lnSpc>
                <a:spcPct val="115000"/>
              </a:lnSpc>
              <a:spcBef>
                <a:spcPts val="0"/>
              </a:spcBef>
              <a:spcAft>
                <a:spcPts val="0"/>
              </a:spcAft>
              <a:buClr>
                <a:schemeClr val="dk1"/>
              </a:buClr>
              <a:buSzPts val="1100"/>
              <a:buFont typeface="Arial"/>
              <a:buNone/>
            </a:pPr>
            <a:r>
              <a:rPr lang="en" sz="1600" dirty="0">
                <a:solidFill>
                  <a:schemeClr val="tx2">
                    <a:lumMod val="50000"/>
                  </a:schemeClr>
                </a:solidFill>
              </a:rPr>
              <a:t>• Unemployment                               	• Chronic physical illness</a:t>
            </a:r>
            <a:endParaRPr sz="1600" dirty="0">
              <a:solidFill>
                <a:schemeClr val="tx2">
                  <a:lumMod val="50000"/>
                </a:schemeClr>
              </a:solidFill>
            </a:endParaRPr>
          </a:p>
          <a:p>
            <a:pPr marL="0" lvl="0" indent="0" rtl="0">
              <a:lnSpc>
                <a:spcPct val="115000"/>
              </a:lnSpc>
              <a:spcBef>
                <a:spcPts val="0"/>
              </a:spcBef>
              <a:spcAft>
                <a:spcPts val="0"/>
              </a:spcAft>
              <a:buClr>
                <a:schemeClr val="dk1"/>
              </a:buClr>
              <a:buSzPts val="1100"/>
              <a:buFont typeface="Arial"/>
              <a:buNone/>
            </a:pPr>
            <a:r>
              <a:rPr lang="en" sz="1600" dirty="0">
                <a:solidFill>
                  <a:schemeClr val="tx2">
                    <a:lumMod val="50000"/>
                  </a:schemeClr>
                </a:solidFill>
              </a:rPr>
              <a:t>• Past psychiatric history                    	• Recent admission to psychiatric hospital</a:t>
            </a:r>
            <a:endParaRPr sz="1600" dirty="0">
              <a:solidFill>
                <a:schemeClr val="tx2">
                  <a:lumMod val="50000"/>
                </a:schemeClr>
              </a:solidFill>
            </a:endParaRPr>
          </a:p>
          <a:p>
            <a:pPr marL="0" lvl="0" indent="0" rtl="0">
              <a:lnSpc>
                <a:spcPct val="115000"/>
              </a:lnSpc>
              <a:spcBef>
                <a:spcPts val="0"/>
              </a:spcBef>
              <a:spcAft>
                <a:spcPts val="0"/>
              </a:spcAft>
              <a:buClr>
                <a:schemeClr val="dk1"/>
              </a:buClr>
              <a:buSzPts val="1100"/>
              <a:buFont typeface="Arial"/>
              <a:buNone/>
            </a:pPr>
            <a:r>
              <a:rPr lang="en" sz="1600" dirty="0">
                <a:solidFill>
                  <a:schemeClr val="tx2">
                    <a:lumMod val="50000"/>
                  </a:schemeClr>
                </a:solidFill>
              </a:rPr>
              <a:t>• History of suicide attempt/self-harm      • Alcohol/drug misuse</a:t>
            </a:r>
            <a:endParaRPr sz="1600" dirty="0">
              <a:solidFill>
                <a:schemeClr val="tx2">
                  <a:lumMod val="50000"/>
                </a:schemeClr>
              </a:solidFill>
            </a:endParaRPr>
          </a:p>
          <a:p>
            <a:pPr marL="0" lvl="0" indent="0" rtl="0">
              <a:lnSpc>
                <a:spcPct val="115000"/>
              </a:lnSpc>
              <a:spcBef>
                <a:spcPts val="0"/>
              </a:spcBef>
              <a:spcAft>
                <a:spcPts val="0"/>
              </a:spcAft>
              <a:buClr>
                <a:schemeClr val="dk1"/>
              </a:buClr>
              <a:buSzPts val="1100"/>
              <a:buFont typeface="Arial"/>
              <a:buNone/>
            </a:pPr>
            <a:r>
              <a:rPr lang="en" sz="1600" dirty="0">
                <a:solidFill>
                  <a:schemeClr val="tx2">
                    <a:lumMod val="50000"/>
                  </a:schemeClr>
                </a:solidFill>
              </a:rPr>
              <a:t>• Family history of suicide</a:t>
            </a:r>
            <a:endParaRPr sz="1600" dirty="0">
              <a:solidFill>
                <a:schemeClr val="tx2">
                  <a:lumMod val="50000"/>
                </a:schemeClr>
              </a:solidFill>
            </a:endParaRPr>
          </a:p>
          <a:p>
            <a:pPr marL="0" lvl="0" indent="0">
              <a:spcBef>
                <a:spcPts val="0"/>
              </a:spcBef>
              <a:spcAft>
                <a:spcPts val="0"/>
              </a:spcAft>
              <a:buNone/>
            </a:pPr>
            <a:endParaRPr dirty="0">
              <a:solidFill>
                <a:schemeClr val="tx2">
                  <a:lumMod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779786" y="711725"/>
            <a:ext cx="8520600" cy="3985200"/>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 sz="1800"/>
              <a:t>●</a:t>
            </a:r>
            <a:r>
              <a:rPr lang="en" sz="1800" b="1"/>
              <a:t>Mild depression:</a:t>
            </a:r>
            <a:endParaRPr sz="1800" b="1"/>
          </a:p>
          <a:p>
            <a:pPr marL="0" lvl="0" indent="0" rtl="0">
              <a:lnSpc>
                <a:spcPct val="111000"/>
              </a:lnSpc>
              <a:spcBef>
                <a:spcPts val="0"/>
              </a:spcBef>
              <a:spcAft>
                <a:spcPts val="0"/>
              </a:spcAft>
              <a:buClr>
                <a:schemeClr val="dk1"/>
              </a:buClr>
              <a:buSzPts val="1100"/>
              <a:buFont typeface="Arial"/>
              <a:buNone/>
            </a:pPr>
            <a:r>
              <a:rPr lang="en" sz="1800">
                <a:solidFill>
                  <a:srgbClr val="45818E"/>
                </a:solidFill>
              </a:rPr>
              <a:t>psychological therapy</a:t>
            </a:r>
            <a:endParaRPr sz="1800">
              <a:solidFill>
                <a:srgbClr val="45818E"/>
              </a:solidFill>
            </a:endParaRPr>
          </a:p>
          <a:p>
            <a:pPr marL="0" lvl="0" indent="0" rtl="0">
              <a:lnSpc>
                <a:spcPct val="111000"/>
              </a:lnSpc>
              <a:spcBef>
                <a:spcPts val="0"/>
              </a:spcBef>
              <a:spcAft>
                <a:spcPts val="0"/>
              </a:spcAft>
              <a:buClr>
                <a:schemeClr val="dk1"/>
              </a:buClr>
              <a:buSzPts val="1100"/>
              <a:buFont typeface="Arial"/>
              <a:buNone/>
            </a:pPr>
            <a:r>
              <a:rPr lang="en" sz="1800"/>
              <a:t>●</a:t>
            </a:r>
            <a:r>
              <a:rPr lang="en" sz="1800" b="1"/>
              <a:t>Moderate depression:</a:t>
            </a:r>
            <a:endParaRPr sz="1800" b="1"/>
          </a:p>
          <a:p>
            <a:pPr marL="0" lvl="0" indent="0" rtl="0">
              <a:lnSpc>
                <a:spcPct val="111000"/>
              </a:lnSpc>
              <a:spcBef>
                <a:spcPts val="0"/>
              </a:spcBef>
              <a:spcAft>
                <a:spcPts val="0"/>
              </a:spcAft>
              <a:buClr>
                <a:schemeClr val="dk1"/>
              </a:buClr>
              <a:buSzPts val="1100"/>
              <a:buFont typeface="Arial"/>
              <a:buNone/>
            </a:pPr>
            <a:r>
              <a:rPr lang="en" sz="1800">
                <a:solidFill>
                  <a:srgbClr val="45818E"/>
                </a:solidFill>
              </a:rPr>
              <a:t>psychological therapy and/or antidepressants</a:t>
            </a:r>
            <a:endParaRPr sz="1800">
              <a:solidFill>
                <a:srgbClr val="45818E"/>
              </a:solidFill>
            </a:endParaRPr>
          </a:p>
          <a:p>
            <a:pPr marL="0" lvl="0" indent="0" rtl="0">
              <a:lnSpc>
                <a:spcPct val="111000"/>
              </a:lnSpc>
              <a:spcBef>
                <a:spcPts val="0"/>
              </a:spcBef>
              <a:spcAft>
                <a:spcPts val="0"/>
              </a:spcAft>
              <a:buClr>
                <a:schemeClr val="dk1"/>
              </a:buClr>
              <a:buSzPts val="1100"/>
              <a:buFont typeface="Arial"/>
              <a:buNone/>
            </a:pPr>
            <a:r>
              <a:rPr lang="en" sz="1800"/>
              <a:t>●</a:t>
            </a:r>
            <a:r>
              <a:rPr lang="en" sz="1800" b="1"/>
              <a:t>Severe depression:</a:t>
            </a:r>
            <a:endParaRPr sz="1800" b="1"/>
          </a:p>
          <a:p>
            <a:pPr marL="0" lvl="0" indent="0" rtl="0">
              <a:lnSpc>
                <a:spcPct val="111000"/>
              </a:lnSpc>
              <a:spcBef>
                <a:spcPts val="0"/>
              </a:spcBef>
              <a:spcAft>
                <a:spcPts val="0"/>
              </a:spcAft>
              <a:buClr>
                <a:schemeClr val="dk1"/>
              </a:buClr>
              <a:buSzPts val="1100"/>
              <a:buFont typeface="Arial"/>
              <a:buNone/>
            </a:pPr>
            <a:r>
              <a:rPr lang="en" sz="1800">
                <a:solidFill>
                  <a:srgbClr val="45818E"/>
                </a:solidFill>
              </a:rPr>
              <a:t>Antidepressants, and consider addition of psychological therapy to maintain remission. Consider psychiatric review, Electroconvulsive therapy (ECT).</a:t>
            </a:r>
            <a:endParaRPr sz="1800">
              <a:solidFill>
                <a:srgbClr val="45818E"/>
              </a:solidFill>
            </a:endParaRPr>
          </a:p>
          <a:p>
            <a:pPr marL="0" lvl="0" indent="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964843" y="385154"/>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300">
                <a:solidFill>
                  <a:srgbClr val="464B56"/>
                </a:solidFill>
              </a:rPr>
              <a:t>Psychotherapy “Talk Therapy”</a:t>
            </a:r>
            <a:endParaRPr/>
          </a:p>
        </p:txBody>
      </p:sp>
      <p:sp>
        <p:nvSpPr>
          <p:cNvPr id="350" name="Shape 35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2300" b="1" dirty="0">
                <a:solidFill>
                  <a:srgbClr val="000000"/>
                </a:solidFill>
                <a:latin typeface="Calibri"/>
                <a:ea typeface="Calibri"/>
                <a:cs typeface="Calibri"/>
                <a:sym typeface="Calibri"/>
              </a:rPr>
              <a:t>Interpersonal therapy</a:t>
            </a:r>
            <a:endParaRPr sz="2300" b="1" dirty="0">
              <a:solidFill>
                <a:srgbClr val="00000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sz="2300" b="1" dirty="0">
                <a:solidFill>
                  <a:srgbClr val="000000"/>
                </a:solidFill>
                <a:latin typeface="Calibri"/>
                <a:ea typeface="Calibri"/>
                <a:cs typeface="Calibri"/>
                <a:sym typeface="Calibri"/>
              </a:rPr>
              <a:t>Psychodynamic therapy </a:t>
            </a:r>
            <a:endParaRPr sz="2300" b="1" dirty="0">
              <a:solidFill>
                <a:srgbClr val="00000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sz="2300" b="1" dirty="0">
                <a:solidFill>
                  <a:srgbClr val="000000"/>
                </a:solidFill>
                <a:latin typeface="Calibri"/>
                <a:ea typeface="Calibri"/>
                <a:cs typeface="Calibri"/>
                <a:sym typeface="Calibri"/>
              </a:rPr>
              <a:t>Cognitive behavioral therapy</a:t>
            </a:r>
            <a:endParaRPr sz="2300" b="1" dirty="0">
              <a:solidFill>
                <a:srgbClr val="000000"/>
              </a:solidFill>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sz="2300" b="1" dirty="0">
                <a:solidFill>
                  <a:srgbClr val="000000"/>
                </a:solidFill>
                <a:latin typeface="Calibri"/>
                <a:ea typeface="Calibri"/>
                <a:cs typeface="Calibri"/>
                <a:sym typeface="Calibri"/>
              </a:rPr>
              <a:t>Behavioral activation</a:t>
            </a:r>
            <a:endParaRPr sz="2300" b="1" dirty="0">
              <a:solidFill>
                <a:srgbClr val="000000"/>
              </a:solidFill>
              <a:latin typeface="Calibri"/>
              <a:ea typeface="Calibri"/>
              <a:cs typeface="Calibri"/>
              <a:sym typeface="Calibri"/>
            </a:endParaRPr>
          </a:p>
          <a:p>
            <a:pPr marL="0" lvl="0" indent="0">
              <a:spcBef>
                <a:spcPts val="0"/>
              </a:spcBef>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768899" y="500743"/>
            <a:ext cx="5005972" cy="571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300">
                <a:solidFill>
                  <a:srgbClr val="464B56"/>
                </a:solidFill>
              </a:rPr>
              <a:t>Antidepressants</a:t>
            </a:r>
            <a:endParaRPr/>
          </a:p>
        </p:txBody>
      </p:sp>
      <p:sp>
        <p:nvSpPr>
          <p:cNvPr id="356" name="Shape 356"/>
          <p:cNvSpPr txBox="1">
            <a:spLocks noGrp="1"/>
          </p:cNvSpPr>
          <p:nvPr>
            <p:ph type="body" idx="1"/>
          </p:nvPr>
        </p:nvSpPr>
        <p:spPr>
          <a:xfrm>
            <a:off x="850542" y="1266325"/>
            <a:ext cx="8520600" cy="3302700"/>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 sz="1400" b="1">
                <a:solidFill>
                  <a:schemeClr val="dk1"/>
                </a:solidFill>
              </a:rPr>
              <a:t>Consider</a:t>
            </a:r>
            <a:r>
              <a:rPr lang="en" sz="2000" b="1">
                <a:solidFill>
                  <a:schemeClr val="dk1"/>
                </a:solidFill>
              </a:rPr>
              <a:t> </a:t>
            </a:r>
            <a:r>
              <a:rPr lang="en" sz="1400" b="1">
                <a:solidFill>
                  <a:schemeClr val="dk1"/>
                </a:solidFill>
              </a:rPr>
              <a:t>for:</a:t>
            </a:r>
            <a:endParaRPr sz="1400" b="1">
              <a:solidFill>
                <a:schemeClr val="dk1"/>
              </a:solidFill>
            </a:endParaRPr>
          </a:p>
          <a:p>
            <a:pPr marL="0" lvl="0" indent="0" rtl="0">
              <a:lnSpc>
                <a:spcPct val="111000"/>
              </a:lnSpc>
              <a:spcBef>
                <a:spcPts val="0"/>
              </a:spcBef>
              <a:spcAft>
                <a:spcPts val="0"/>
              </a:spcAft>
              <a:buClr>
                <a:schemeClr val="dk1"/>
              </a:buClr>
              <a:buSzPts val="1100"/>
              <a:buFont typeface="Arial"/>
              <a:buNone/>
            </a:pPr>
            <a:r>
              <a:rPr lang="en" sz="1000">
                <a:solidFill>
                  <a:srgbClr val="45818E"/>
                </a:solidFill>
                <a:latin typeface="Times New Roman"/>
                <a:ea typeface="Times New Roman"/>
                <a:cs typeface="Times New Roman"/>
                <a:sym typeface="Times New Roman"/>
              </a:rPr>
              <a:t>●</a:t>
            </a:r>
            <a:r>
              <a:rPr lang="en" sz="1400" b="1">
                <a:solidFill>
                  <a:srgbClr val="45818E"/>
                </a:solidFill>
              </a:rPr>
              <a:t>Patients with moderate/severe depression ± psychological therapy</a:t>
            </a:r>
            <a:endParaRPr sz="1400" b="1">
              <a:solidFill>
                <a:srgbClr val="45818E"/>
              </a:solidFill>
            </a:endParaRPr>
          </a:p>
          <a:p>
            <a:pPr marL="0" lvl="0" indent="0" rtl="0">
              <a:lnSpc>
                <a:spcPct val="111000"/>
              </a:lnSpc>
              <a:spcBef>
                <a:spcPts val="0"/>
              </a:spcBef>
              <a:spcAft>
                <a:spcPts val="0"/>
              </a:spcAft>
              <a:buClr>
                <a:schemeClr val="dk1"/>
              </a:buClr>
              <a:buSzPts val="1100"/>
              <a:buFont typeface="Arial"/>
              <a:buNone/>
            </a:pPr>
            <a:r>
              <a:rPr lang="en" sz="1000">
                <a:solidFill>
                  <a:srgbClr val="45818E"/>
                </a:solidFill>
                <a:latin typeface="Times New Roman"/>
                <a:ea typeface="Times New Roman"/>
                <a:cs typeface="Times New Roman"/>
                <a:sym typeface="Times New Roman"/>
              </a:rPr>
              <a:t>●</a:t>
            </a:r>
            <a:r>
              <a:rPr lang="en" sz="1400" b="1">
                <a:solidFill>
                  <a:srgbClr val="45818E"/>
                </a:solidFill>
              </a:rPr>
              <a:t>Dysthymia (subthreshold depressive symptoms lasting &gt;2y)</a:t>
            </a:r>
            <a:endParaRPr sz="1400" b="1">
              <a:solidFill>
                <a:srgbClr val="45818E"/>
              </a:solidFill>
            </a:endParaRPr>
          </a:p>
          <a:p>
            <a:pPr marL="0" lvl="0" indent="0" rtl="0">
              <a:lnSpc>
                <a:spcPct val="111000"/>
              </a:lnSpc>
              <a:spcBef>
                <a:spcPts val="0"/>
              </a:spcBef>
              <a:spcAft>
                <a:spcPts val="0"/>
              </a:spcAft>
              <a:buClr>
                <a:schemeClr val="dk1"/>
              </a:buClr>
              <a:buSzPts val="1100"/>
              <a:buFont typeface="Arial"/>
              <a:buNone/>
            </a:pPr>
            <a:r>
              <a:rPr lang="en" sz="1000">
                <a:solidFill>
                  <a:srgbClr val="45818E"/>
                </a:solidFill>
                <a:latin typeface="Times New Roman"/>
                <a:ea typeface="Times New Roman"/>
                <a:cs typeface="Times New Roman"/>
                <a:sym typeface="Times New Roman"/>
              </a:rPr>
              <a:t>●</a:t>
            </a:r>
            <a:r>
              <a:rPr lang="en" sz="1400" b="1">
                <a:solidFill>
                  <a:srgbClr val="45818E"/>
                </a:solidFill>
              </a:rPr>
              <a:t>Mild depression if other treatment strategies have failed</a:t>
            </a:r>
            <a:endParaRPr sz="1400" b="1">
              <a:solidFill>
                <a:srgbClr val="45818E"/>
              </a:solidFill>
            </a:endParaRPr>
          </a:p>
          <a:p>
            <a:pPr marL="0" lvl="0" indent="0" rtl="0">
              <a:lnSpc>
                <a:spcPct val="111000"/>
              </a:lnSpc>
              <a:spcBef>
                <a:spcPts val="1600"/>
              </a:spcBef>
              <a:spcAft>
                <a:spcPts val="0"/>
              </a:spcAft>
              <a:buClr>
                <a:schemeClr val="dk1"/>
              </a:buClr>
              <a:buSzPts val="1100"/>
              <a:buFont typeface="Arial"/>
              <a:buNone/>
            </a:pPr>
            <a:r>
              <a:rPr lang="en" sz="1400" b="1">
                <a:solidFill>
                  <a:schemeClr val="dk1"/>
                </a:solidFill>
              </a:rPr>
              <a:t>What should I tell the patient?</a:t>
            </a:r>
            <a:endParaRPr sz="1400" b="1">
              <a:solidFill>
                <a:schemeClr val="dk1"/>
              </a:solidFill>
            </a:endParaRPr>
          </a:p>
          <a:p>
            <a:pPr marL="0" lvl="0" indent="0" rtl="0">
              <a:lnSpc>
                <a:spcPct val="111000"/>
              </a:lnSpc>
              <a:spcBef>
                <a:spcPts val="1600"/>
              </a:spcBef>
              <a:spcAft>
                <a:spcPts val="0"/>
              </a:spcAft>
              <a:buClr>
                <a:schemeClr val="dk1"/>
              </a:buClr>
              <a:buSzPts val="1100"/>
              <a:buFont typeface="Arial"/>
              <a:buNone/>
            </a:pPr>
            <a:r>
              <a:rPr lang="en" sz="1400" b="1">
                <a:solidFill>
                  <a:schemeClr val="dk1"/>
                </a:solidFill>
              </a:rPr>
              <a:t>Giving patients information ↑ compliance. When starting antidepressant drugs explain</a:t>
            </a:r>
            <a:r>
              <a:rPr lang="en" sz="1400">
                <a:solidFill>
                  <a:schemeClr val="dk1"/>
                </a:solidFill>
              </a:rPr>
              <a:t>:</a:t>
            </a:r>
            <a:endParaRPr sz="1400">
              <a:solidFill>
                <a:schemeClr val="dk1"/>
              </a:solidFill>
            </a:endParaRPr>
          </a:p>
          <a:p>
            <a:pPr marL="0" lvl="0" indent="0" rtl="0">
              <a:lnSpc>
                <a:spcPct val="111000"/>
              </a:lnSpc>
              <a:spcBef>
                <a:spcPts val="0"/>
              </a:spcBef>
              <a:spcAft>
                <a:spcPts val="0"/>
              </a:spcAft>
              <a:buClr>
                <a:schemeClr val="dk1"/>
              </a:buClr>
              <a:buSzPts val="1100"/>
              <a:buFont typeface="Arial"/>
              <a:buNone/>
            </a:pPr>
            <a:r>
              <a:rPr lang="en" sz="1000">
                <a:solidFill>
                  <a:srgbClr val="7F6000"/>
                </a:solidFill>
                <a:latin typeface="Times New Roman"/>
                <a:ea typeface="Times New Roman"/>
                <a:cs typeface="Times New Roman"/>
                <a:sym typeface="Times New Roman"/>
              </a:rPr>
              <a:t>●</a:t>
            </a:r>
            <a:r>
              <a:rPr lang="en" sz="1400" b="1">
                <a:solidFill>
                  <a:srgbClr val="7F6000"/>
                </a:solidFill>
              </a:rPr>
              <a:t>The reasons for prescribing</a:t>
            </a:r>
            <a:endParaRPr sz="1400" b="1">
              <a:solidFill>
                <a:srgbClr val="7F6000"/>
              </a:solidFill>
            </a:endParaRPr>
          </a:p>
          <a:p>
            <a:pPr marL="0" lvl="0" indent="0" rtl="0">
              <a:lnSpc>
                <a:spcPct val="111000"/>
              </a:lnSpc>
              <a:spcBef>
                <a:spcPts val="0"/>
              </a:spcBef>
              <a:spcAft>
                <a:spcPts val="0"/>
              </a:spcAft>
              <a:buClr>
                <a:schemeClr val="dk1"/>
              </a:buClr>
              <a:buSzPts val="1100"/>
              <a:buFont typeface="Arial"/>
              <a:buNone/>
            </a:pPr>
            <a:r>
              <a:rPr lang="en" sz="1000">
                <a:solidFill>
                  <a:srgbClr val="7F6000"/>
                </a:solidFill>
                <a:latin typeface="Times New Roman"/>
                <a:ea typeface="Times New Roman"/>
                <a:cs typeface="Times New Roman"/>
                <a:sym typeface="Times New Roman"/>
              </a:rPr>
              <a:t>●</a:t>
            </a:r>
            <a:r>
              <a:rPr lang="en" sz="1400" b="1">
                <a:solidFill>
                  <a:srgbClr val="7F6000"/>
                </a:solidFill>
              </a:rPr>
              <a:t>Timescale of action—unlikely to have any effect for 2wk; effects build up to maximum effect at 4–6wk</a:t>
            </a:r>
            <a:endParaRPr sz="1400" b="1">
              <a:solidFill>
                <a:srgbClr val="7F6000"/>
              </a:solidFill>
            </a:endParaRPr>
          </a:p>
          <a:p>
            <a:pPr marL="0" lvl="0" indent="0" rtl="0">
              <a:lnSpc>
                <a:spcPct val="111000"/>
              </a:lnSpc>
              <a:spcBef>
                <a:spcPts val="0"/>
              </a:spcBef>
              <a:spcAft>
                <a:spcPts val="0"/>
              </a:spcAft>
              <a:buClr>
                <a:schemeClr val="dk1"/>
              </a:buClr>
              <a:buSzPts val="1100"/>
              <a:buFont typeface="Arial"/>
              <a:buNone/>
            </a:pPr>
            <a:r>
              <a:rPr lang="en" sz="1000">
                <a:solidFill>
                  <a:srgbClr val="7F6000"/>
                </a:solidFill>
                <a:latin typeface="Times New Roman"/>
                <a:ea typeface="Times New Roman"/>
                <a:cs typeface="Times New Roman"/>
                <a:sym typeface="Times New Roman"/>
              </a:rPr>
              <a:t>●</a:t>
            </a:r>
            <a:r>
              <a:rPr lang="en" sz="1400" b="1">
                <a:solidFill>
                  <a:srgbClr val="7F6000"/>
                </a:solidFill>
              </a:rPr>
              <a:t>Likely side effects including possible exacerbation of anxiety in the first 2wk of treatment</a:t>
            </a:r>
            <a:endParaRPr sz="1400" b="1">
              <a:solidFill>
                <a:srgbClr val="7F6000"/>
              </a:solidFill>
            </a:endParaRPr>
          </a:p>
          <a:p>
            <a:pPr marL="0" lvl="0" indent="0">
              <a:spcBef>
                <a:spcPts val="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21773" y="905122"/>
            <a:ext cx="8520600" cy="39180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600" b="1" dirty="0">
                <a:solidFill>
                  <a:schemeClr val="accent6">
                    <a:lumMod val="75000"/>
                  </a:schemeClr>
                </a:solidFill>
              </a:rPr>
              <a:t>Selective serotonin re-uptake inhibitors (SSRIs)</a:t>
            </a:r>
            <a:r>
              <a:rPr lang="en" sz="1600" dirty="0">
                <a:solidFill>
                  <a:schemeClr val="accent6">
                    <a:lumMod val="75000"/>
                  </a:schemeClr>
                </a:solidFill>
              </a:rPr>
              <a:t> (e.g. fluoxetine, citalopram ,sertraline).</a:t>
            </a:r>
            <a:endParaRPr sz="1600" dirty="0">
              <a:solidFill>
                <a:schemeClr val="accent6">
                  <a:lumMod val="75000"/>
                </a:schemeClr>
              </a:solidFill>
            </a:endParaRPr>
          </a:p>
          <a:p>
            <a:pPr marL="0" lvl="0" indent="0" rtl="0">
              <a:spcBef>
                <a:spcPts val="0"/>
              </a:spcBef>
              <a:spcAft>
                <a:spcPts val="0"/>
              </a:spcAft>
              <a:buClr>
                <a:schemeClr val="dk1"/>
              </a:buClr>
              <a:buSzPts val="1100"/>
              <a:buFont typeface="Arial"/>
              <a:buNone/>
            </a:pPr>
            <a:r>
              <a:rPr lang="en" sz="1400" dirty="0">
                <a:solidFill>
                  <a:schemeClr val="tx2">
                    <a:lumMod val="50000"/>
                  </a:schemeClr>
                </a:solidFill>
              </a:rPr>
              <a:t>Usually </a:t>
            </a:r>
            <a:r>
              <a:rPr lang="en" sz="1400" b="1" dirty="0">
                <a:solidFill>
                  <a:schemeClr val="tx2">
                    <a:lumMod val="50000"/>
                  </a:schemeClr>
                </a:solidFill>
              </a:rPr>
              <a:t>first choice</a:t>
            </a:r>
            <a:r>
              <a:rPr lang="en" sz="1400" dirty="0">
                <a:solidFill>
                  <a:schemeClr val="tx2">
                    <a:lumMod val="50000"/>
                  </a:schemeClr>
                </a:solidFill>
              </a:rPr>
              <a:t> as less likely to be discontinued due to side effects and safer in overdose.</a:t>
            </a:r>
            <a:endParaRPr sz="1400" dirty="0">
              <a:solidFill>
                <a:schemeClr val="tx2">
                  <a:lumMod val="50000"/>
                </a:schemeClr>
              </a:solidFill>
            </a:endParaRPr>
          </a:p>
          <a:p>
            <a:pPr marL="285750" indent="-285750">
              <a:buClr>
                <a:schemeClr val="dk1"/>
              </a:buClr>
              <a:buSzPts val="1100"/>
            </a:pPr>
            <a:r>
              <a:rPr lang="en" sz="1400" dirty="0">
                <a:solidFill>
                  <a:schemeClr val="tx2">
                    <a:lumMod val="50000"/>
                  </a:schemeClr>
                </a:solidFill>
              </a:rPr>
              <a:t>Side effects:</a:t>
            </a:r>
            <a:endParaRPr sz="1400" dirty="0">
              <a:solidFill>
                <a:schemeClr val="tx2">
                  <a:lumMod val="50000"/>
                </a:schemeClr>
              </a:solidFill>
            </a:endParaRPr>
          </a:p>
          <a:p>
            <a:pPr marL="180000" lvl="1" indent="-285750">
              <a:lnSpc>
                <a:spcPct val="100000"/>
              </a:lnSpc>
              <a:spcBef>
                <a:spcPts val="600"/>
              </a:spcBef>
              <a:buClr>
                <a:schemeClr val="dk1"/>
              </a:buClr>
              <a:buSzPts val="1100"/>
            </a:pPr>
            <a:r>
              <a:rPr lang="en" sz="1400" dirty="0">
                <a:solidFill>
                  <a:schemeClr val="tx2">
                    <a:lumMod val="50000"/>
                  </a:schemeClr>
                </a:solidFill>
              </a:rPr>
              <a:t>↑ in anxiety/agitation when starting medication</a:t>
            </a:r>
            <a:endParaRPr sz="1400" dirty="0">
              <a:solidFill>
                <a:schemeClr val="tx2">
                  <a:lumMod val="50000"/>
                </a:schemeClr>
              </a:solidFill>
            </a:endParaRPr>
          </a:p>
          <a:p>
            <a:pPr marL="180000" lvl="1" indent="-285750">
              <a:lnSpc>
                <a:spcPct val="100000"/>
              </a:lnSpc>
              <a:spcBef>
                <a:spcPts val="600"/>
              </a:spcBef>
              <a:buClr>
                <a:schemeClr val="dk1"/>
              </a:buClr>
              <a:buSzPts val="1100"/>
            </a:pPr>
            <a:r>
              <a:rPr lang="en" sz="1400" dirty="0">
                <a:solidFill>
                  <a:schemeClr val="tx2">
                    <a:lumMod val="50000"/>
                  </a:schemeClr>
                </a:solidFill>
              </a:rPr>
              <a:t>GI side effects, including dyspepsia</a:t>
            </a:r>
            <a:endParaRPr sz="1400" dirty="0">
              <a:solidFill>
                <a:schemeClr val="tx2">
                  <a:lumMod val="50000"/>
                </a:schemeClr>
              </a:solidFill>
            </a:endParaRPr>
          </a:p>
          <a:p>
            <a:pPr marL="180000" lvl="1" indent="-285750">
              <a:lnSpc>
                <a:spcPct val="100000"/>
              </a:lnSpc>
              <a:spcBef>
                <a:spcPts val="600"/>
              </a:spcBef>
              <a:buClr>
                <a:schemeClr val="dk1"/>
              </a:buClr>
              <a:buSzPts val="1100"/>
            </a:pPr>
            <a:r>
              <a:rPr lang="en" sz="1400" dirty="0">
                <a:solidFill>
                  <a:schemeClr val="tx2">
                    <a:lumMod val="50000"/>
                  </a:schemeClr>
                </a:solidFill>
              </a:rPr>
              <a:t>Sexual dysfunction</a:t>
            </a:r>
            <a:endParaRPr sz="1400" dirty="0">
              <a:solidFill>
                <a:schemeClr val="tx2">
                  <a:lumMod val="50000"/>
                </a:schemeClr>
              </a:solidFill>
            </a:endParaRPr>
          </a:p>
          <a:p>
            <a:pPr marL="360000" indent="-285750">
              <a:buClr>
                <a:schemeClr val="dk1"/>
              </a:buClr>
              <a:buSzPts val="1100"/>
            </a:pPr>
            <a:r>
              <a:rPr lang="en" sz="1400" dirty="0">
                <a:solidFill>
                  <a:schemeClr val="tx2">
                    <a:lumMod val="50000"/>
                  </a:schemeClr>
                </a:solidFill>
              </a:rPr>
              <a:t>Consider co-prescribing a PPI for stomach protection if &gt;60y or other risk factors for GI bleeding.</a:t>
            </a:r>
            <a:endParaRPr sz="1400" dirty="0">
              <a:solidFill>
                <a:schemeClr val="tx2">
                  <a:lumMod val="50000"/>
                </a:schemeClr>
              </a:solidFill>
            </a:endParaRPr>
          </a:p>
          <a:p>
            <a:pPr marL="360000" indent="-285750">
              <a:buClr>
                <a:schemeClr val="dk1"/>
              </a:buClr>
              <a:buSzPts val="1100"/>
            </a:pPr>
            <a:r>
              <a:rPr lang="en" sz="1400" dirty="0">
                <a:solidFill>
                  <a:schemeClr val="tx2">
                    <a:lumMod val="50000"/>
                  </a:schemeClr>
                </a:solidFill>
              </a:rPr>
              <a:t>Only fluoxetine has been shown to be of benefit for the treatment of depression in children</a:t>
            </a:r>
            <a:endParaRPr sz="1400" dirty="0">
              <a:solidFill>
                <a:schemeClr val="tx2">
                  <a:lumMod val="50000"/>
                </a:schemeClr>
              </a:solidFill>
            </a:endParaRPr>
          </a:p>
          <a:p>
            <a:pPr marL="360000" indent="-285750">
              <a:buClr>
                <a:schemeClr val="dk1"/>
              </a:buClr>
              <a:buSzPts val="1100"/>
            </a:pPr>
            <a:r>
              <a:rPr lang="en" sz="1400" dirty="0">
                <a:solidFill>
                  <a:schemeClr val="tx2">
                    <a:lumMod val="50000"/>
                  </a:schemeClr>
                </a:solidFill>
              </a:rPr>
              <a:t>Elderly people—particularly those taking SSRIs—are prone to hyponatraemia when taking antidepressant</a:t>
            </a:r>
            <a:r>
              <a:rPr lang="en" sz="1400" dirty="0">
                <a:solidFill>
                  <a:schemeClr val="dk1"/>
                </a:solidFill>
              </a:rPr>
              <a:t>s.</a:t>
            </a:r>
            <a:endParaRPr sz="1400" dirty="0">
              <a:solidFill>
                <a:schemeClr val="dk1"/>
              </a:solidFill>
            </a:endParaRPr>
          </a:p>
          <a:p>
            <a:pPr marL="0" lvl="0" indent="0" rtl="0">
              <a:spcBef>
                <a:spcPts val="1600"/>
              </a:spcBef>
              <a:spcAft>
                <a:spcPts val="0"/>
              </a:spcAft>
              <a:buClr>
                <a:schemeClr val="dk1"/>
              </a:buClr>
              <a:buSzPts val="1100"/>
              <a:buFont typeface="Arial"/>
              <a:buNone/>
            </a:pPr>
            <a:r>
              <a:rPr lang="en" sz="1600" b="1" u="sng" dirty="0">
                <a:solidFill>
                  <a:schemeClr val="accent6">
                    <a:lumMod val="75000"/>
                  </a:schemeClr>
                </a:solidFill>
              </a:rPr>
              <a:t>Serotonin and noradrenaline re-uptake inhibitors (SNRIs)</a:t>
            </a:r>
            <a:r>
              <a:rPr lang="en" sz="1600" dirty="0">
                <a:solidFill>
                  <a:schemeClr val="accent6">
                    <a:lumMod val="75000"/>
                  </a:schemeClr>
                </a:solidFill>
              </a:rPr>
              <a:t> (e.g. venlafaxine,duloxetine)</a:t>
            </a:r>
            <a:endParaRPr sz="1600" dirty="0">
              <a:solidFill>
                <a:schemeClr val="accent6">
                  <a:lumMod val="75000"/>
                </a:schemeClr>
              </a:solidFill>
            </a:endParaRPr>
          </a:p>
          <a:p>
            <a:pPr marL="285750" indent="-285750">
              <a:buClr>
                <a:schemeClr val="dk1"/>
              </a:buClr>
              <a:buSzPts val="1100"/>
            </a:pPr>
            <a:r>
              <a:rPr lang="en" sz="1400" dirty="0">
                <a:solidFill>
                  <a:schemeClr val="tx2">
                    <a:lumMod val="50000"/>
                  </a:schemeClr>
                </a:solidFill>
              </a:rPr>
              <a:t>Avoid if uncontrolled hypertension.</a:t>
            </a:r>
            <a:endParaRPr sz="1400" dirty="0">
              <a:solidFill>
                <a:schemeClr val="tx2">
                  <a:lumMod val="50000"/>
                </a:schemeClr>
              </a:solidFill>
            </a:endParaRPr>
          </a:p>
          <a:p>
            <a:pPr marL="285750" indent="-285750">
              <a:buClr>
                <a:schemeClr val="dk1"/>
              </a:buClr>
              <a:buSzPts val="1100"/>
            </a:pPr>
            <a:r>
              <a:rPr lang="en" sz="1400" dirty="0">
                <a:solidFill>
                  <a:schemeClr val="tx2">
                    <a:lumMod val="50000"/>
                  </a:schemeClr>
                </a:solidFill>
              </a:rPr>
              <a:t>Venlafaxine is also contraindicated if high risk of arrhythmia</a:t>
            </a:r>
            <a:endParaRPr sz="1400" dirty="0">
              <a:solidFill>
                <a:schemeClr val="tx2">
                  <a:lumMod val="50000"/>
                </a:schemeClr>
              </a:solidFill>
            </a:endParaRPr>
          </a:p>
          <a:p>
            <a:pPr marL="0" lvl="0" indent="0">
              <a:spcBef>
                <a:spcPts val="0"/>
              </a:spcBef>
              <a:spcAft>
                <a:spcPts val="1600"/>
              </a:spcAft>
              <a:buNone/>
            </a:pPr>
            <a:endParaRPr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23400" y="426002"/>
            <a:ext cx="8520600" cy="4306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u="sng" dirty="0">
                <a:solidFill>
                  <a:schemeClr val="accent6">
                    <a:lumMod val="75000"/>
                  </a:schemeClr>
                </a:solidFill>
              </a:rPr>
              <a:t>Monoamine oxidase inhibitors (MAOIs)</a:t>
            </a:r>
            <a:r>
              <a:rPr lang="en" sz="1800" u="sng" dirty="0">
                <a:solidFill>
                  <a:schemeClr val="accent6">
                    <a:lumMod val="75000"/>
                  </a:schemeClr>
                </a:solidFill>
              </a:rPr>
              <a:t> </a:t>
            </a:r>
            <a:r>
              <a:rPr lang="en" sz="2000" dirty="0">
                <a:solidFill>
                  <a:schemeClr val="accent6">
                    <a:lumMod val="75000"/>
                  </a:schemeClr>
                </a:solidFill>
              </a:rPr>
              <a:t>(e.g. phenelzine).</a:t>
            </a:r>
          </a:p>
          <a:p>
            <a:pPr marL="0" lvl="0" indent="0" rtl="0">
              <a:spcBef>
                <a:spcPts val="0"/>
              </a:spcBef>
              <a:spcAft>
                <a:spcPts val="0"/>
              </a:spcAft>
              <a:buClr>
                <a:schemeClr val="dk1"/>
              </a:buClr>
              <a:buSzPts val="1100"/>
              <a:buFont typeface="Arial"/>
              <a:buNone/>
            </a:pPr>
            <a:endParaRPr sz="2000" dirty="0">
              <a:solidFill>
                <a:schemeClr val="accent6">
                  <a:lumMod val="75000"/>
                </a:schemeClr>
              </a:solidFill>
            </a:endParaRPr>
          </a:p>
          <a:p>
            <a:pPr marL="285750" indent="-285750">
              <a:buClr>
                <a:schemeClr val="dk1"/>
              </a:buClr>
              <a:buSzPts val="1100"/>
            </a:pPr>
            <a:r>
              <a:rPr lang="en" sz="1600" dirty="0">
                <a:solidFill>
                  <a:schemeClr val="tx2">
                    <a:lumMod val="50000"/>
                  </a:schemeClr>
                </a:solidFill>
              </a:rPr>
              <a:t>Should only be initiated in a </a:t>
            </a:r>
            <a:r>
              <a:rPr lang="en" sz="1600" b="1" dirty="0">
                <a:solidFill>
                  <a:schemeClr val="tx2">
                    <a:lumMod val="50000"/>
                  </a:schemeClr>
                </a:solidFill>
              </a:rPr>
              <a:t>specialist setting</a:t>
            </a:r>
            <a:r>
              <a:rPr lang="en" sz="1600" dirty="0">
                <a:solidFill>
                  <a:schemeClr val="tx2">
                    <a:lumMod val="50000"/>
                  </a:schemeClr>
                </a:solidFill>
              </a:rPr>
              <a:t>. Do not start until:</a:t>
            </a:r>
            <a:endParaRPr sz="1600" dirty="0">
              <a:solidFill>
                <a:schemeClr val="tx2">
                  <a:lumMod val="50000"/>
                </a:schemeClr>
              </a:solidFill>
            </a:endParaRPr>
          </a:p>
          <a:p>
            <a:pPr marL="396000" lvl="1" indent="-285750">
              <a:lnSpc>
                <a:spcPct val="100000"/>
              </a:lnSpc>
              <a:spcBef>
                <a:spcPts val="600"/>
              </a:spcBef>
              <a:buClr>
                <a:schemeClr val="dk1"/>
              </a:buClr>
              <a:buSzPts val="1100"/>
            </a:pPr>
            <a:r>
              <a:rPr lang="en" sz="1600" dirty="0">
                <a:solidFill>
                  <a:schemeClr val="tx2">
                    <a:lumMod val="50000"/>
                  </a:schemeClr>
                </a:solidFill>
              </a:rPr>
              <a:t>&gt;1–2wk after a tricyclic has been stopped</a:t>
            </a:r>
            <a:endParaRPr sz="1600" dirty="0">
              <a:solidFill>
                <a:schemeClr val="tx2">
                  <a:lumMod val="50000"/>
                </a:schemeClr>
              </a:solidFill>
            </a:endParaRPr>
          </a:p>
          <a:p>
            <a:pPr marL="396000" lvl="1" indent="-285750">
              <a:lnSpc>
                <a:spcPct val="100000"/>
              </a:lnSpc>
              <a:spcBef>
                <a:spcPts val="600"/>
              </a:spcBef>
              <a:buClr>
                <a:schemeClr val="dk1"/>
              </a:buClr>
              <a:buSzPts val="1100"/>
            </a:pPr>
            <a:r>
              <a:rPr lang="en" sz="1600" dirty="0">
                <a:solidFill>
                  <a:schemeClr val="tx2">
                    <a:lumMod val="50000"/>
                  </a:schemeClr>
                </a:solidFill>
              </a:rPr>
              <a:t>&gt;1wk after an SSRI has been stopped</a:t>
            </a:r>
          </a:p>
          <a:p>
            <a:pPr marL="110250" lvl="1" indent="0">
              <a:lnSpc>
                <a:spcPct val="100000"/>
              </a:lnSpc>
              <a:spcBef>
                <a:spcPts val="600"/>
              </a:spcBef>
              <a:buClr>
                <a:schemeClr val="dk1"/>
              </a:buClr>
              <a:buSzPts val="1100"/>
              <a:buNone/>
            </a:pPr>
            <a:endParaRPr sz="1600" dirty="0">
              <a:solidFill>
                <a:schemeClr val="tx2">
                  <a:lumMod val="50000"/>
                </a:schemeClr>
              </a:solidFill>
            </a:endParaRPr>
          </a:p>
          <a:p>
            <a:pPr marL="285750" indent="-285750">
              <a:buClr>
                <a:schemeClr val="dk1"/>
              </a:buClr>
              <a:buSzPts val="1100"/>
            </a:pPr>
            <a:r>
              <a:rPr lang="en" sz="1600" dirty="0">
                <a:solidFill>
                  <a:schemeClr val="tx2">
                    <a:lumMod val="50000"/>
                  </a:schemeClr>
                </a:solidFill>
              </a:rPr>
              <a:t>Patients taking MAOIs must be very careful with diet, eating only fresh foods and avoiding :</a:t>
            </a:r>
            <a:endParaRPr sz="1600" dirty="0">
              <a:solidFill>
                <a:schemeClr val="tx2">
                  <a:lumMod val="50000"/>
                </a:schemeClr>
              </a:solidFill>
            </a:endParaRPr>
          </a:p>
          <a:p>
            <a:pPr marL="360000" lvl="1" indent="-285750">
              <a:lnSpc>
                <a:spcPct val="100000"/>
              </a:lnSpc>
              <a:spcBef>
                <a:spcPts val="600"/>
              </a:spcBef>
              <a:buClr>
                <a:schemeClr val="dk1"/>
              </a:buClr>
              <a:buSzPts val="1100"/>
            </a:pPr>
            <a:r>
              <a:rPr lang="en" sz="1600" dirty="0">
                <a:solidFill>
                  <a:schemeClr val="tx2">
                    <a:lumMod val="50000"/>
                  </a:schemeClr>
                </a:solidFill>
              </a:rPr>
              <a:t>Alcohol</a:t>
            </a:r>
            <a:endParaRPr sz="1600" dirty="0">
              <a:solidFill>
                <a:schemeClr val="tx2">
                  <a:lumMod val="50000"/>
                </a:schemeClr>
              </a:solidFill>
            </a:endParaRPr>
          </a:p>
          <a:p>
            <a:pPr marL="360000" lvl="1" indent="-285750">
              <a:lnSpc>
                <a:spcPct val="100000"/>
              </a:lnSpc>
              <a:spcBef>
                <a:spcPts val="600"/>
              </a:spcBef>
              <a:buClr>
                <a:schemeClr val="dk1"/>
              </a:buClr>
              <a:buSzPts val="1100"/>
            </a:pPr>
            <a:r>
              <a:rPr lang="en" sz="1600" dirty="0">
                <a:solidFill>
                  <a:schemeClr val="tx2">
                    <a:lumMod val="50000"/>
                  </a:schemeClr>
                </a:solidFill>
              </a:rPr>
              <a:t>foods containing tyramine, such as mature cheese, pickled herring, broad bean pods, and meat, yeast, or soya bean extracts.</a:t>
            </a:r>
            <a:endParaRPr sz="1600" dirty="0">
              <a:solidFill>
                <a:schemeClr val="tx2">
                  <a:lumMod val="50000"/>
                </a:schemeClr>
              </a:solidFill>
            </a:endParaRPr>
          </a:p>
          <a:p>
            <a:pPr marL="360000" lvl="1" indent="-285750">
              <a:lnSpc>
                <a:spcPct val="100000"/>
              </a:lnSpc>
              <a:spcBef>
                <a:spcPts val="600"/>
              </a:spcBef>
              <a:buClr>
                <a:schemeClr val="dk1"/>
              </a:buClr>
              <a:buSzPts val="1100"/>
            </a:pPr>
            <a:r>
              <a:rPr lang="en" sz="1600" dirty="0">
                <a:solidFill>
                  <a:schemeClr val="tx2">
                    <a:lumMod val="50000"/>
                  </a:schemeClr>
                </a:solidFill>
              </a:rPr>
              <a:t>Failure to do so can result in rapid ↑ in BP (often heralded by a headache).</a:t>
            </a:r>
          </a:p>
          <a:p>
            <a:pPr marL="74250" lvl="1" indent="0">
              <a:lnSpc>
                <a:spcPct val="100000"/>
              </a:lnSpc>
              <a:spcBef>
                <a:spcPts val="600"/>
              </a:spcBef>
              <a:buClr>
                <a:schemeClr val="dk1"/>
              </a:buClr>
              <a:buSzPts val="1100"/>
              <a:buNone/>
            </a:pPr>
            <a:endParaRPr sz="1600" dirty="0">
              <a:solidFill>
                <a:schemeClr val="tx2">
                  <a:lumMod val="50000"/>
                </a:schemeClr>
              </a:solidFill>
            </a:endParaRPr>
          </a:p>
          <a:p>
            <a:pPr marL="285750" indent="-285750">
              <a:buClr>
                <a:schemeClr val="dk1"/>
              </a:buClr>
              <a:buSzPts val="1100"/>
            </a:pPr>
            <a:r>
              <a:rPr lang="en" sz="1600" dirty="0">
                <a:solidFill>
                  <a:schemeClr val="tx2">
                    <a:lumMod val="50000"/>
                  </a:schemeClr>
                </a:solidFill>
              </a:rPr>
              <a:t>Do not start other antidepressants until 2wk after treatment with MAOIs has been stopped.</a:t>
            </a:r>
            <a:endParaRPr sz="1600" dirty="0">
              <a:solidFill>
                <a:schemeClr val="tx2">
                  <a:lumMod val="50000"/>
                </a:schemeClr>
              </a:solidFill>
            </a:endParaRPr>
          </a:p>
          <a:p>
            <a:pPr marL="0" lvl="0" indent="0">
              <a:spcBef>
                <a:spcPts val="0"/>
              </a:spcBef>
              <a:spcAft>
                <a:spcPts val="1600"/>
              </a:spcAft>
              <a:buNone/>
            </a:pPr>
            <a:endParaRPr dirty="0">
              <a:solidFill>
                <a:schemeClr val="tx2">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23400" y="-163502"/>
            <a:ext cx="8562989" cy="5056450"/>
          </a:xfrm>
          <a:prstGeom prst="rect">
            <a:avLst/>
          </a:prstGeom>
        </p:spPr>
        <p:txBody>
          <a:bodyPr spcFirstLastPara="1" wrap="square" lIns="91425" tIns="91425" rIns="91425" bIns="91425" anchor="t" anchorCtr="0">
            <a:noAutofit/>
          </a:bodyPr>
          <a:lstStyle/>
          <a:p>
            <a:pPr marL="0" lvl="0" indent="0" rtl="0">
              <a:spcBef>
                <a:spcPts val="1600"/>
              </a:spcBef>
              <a:spcAft>
                <a:spcPts val="0"/>
              </a:spcAft>
              <a:buClr>
                <a:schemeClr val="dk1"/>
              </a:buClr>
              <a:buSzPts val="1100"/>
              <a:buFont typeface="Arial"/>
              <a:buNone/>
            </a:pPr>
            <a:r>
              <a:rPr lang="en" sz="1800" b="1" u="sng" dirty="0">
                <a:solidFill>
                  <a:schemeClr val="accent6">
                    <a:lumMod val="75000"/>
                  </a:schemeClr>
                </a:solidFill>
              </a:rPr>
              <a:t>Tricyclic and related anti-depressants (TCAs)</a:t>
            </a:r>
            <a:r>
              <a:rPr lang="en" sz="1800" u="sng" dirty="0">
                <a:solidFill>
                  <a:schemeClr val="accent6">
                    <a:lumMod val="75000"/>
                  </a:schemeClr>
                </a:solidFill>
              </a:rPr>
              <a:t> </a:t>
            </a:r>
            <a:r>
              <a:rPr lang="en" sz="1600" dirty="0">
                <a:solidFill>
                  <a:schemeClr val="accent6">
                    <a:lumMod val="75000"/>
                  </a:schemeClr>
                </a:solidFill>
              </a:rPr>
              <a:t>(e.g. </a:t>
            </a:r>
            <a:r>
              <a:rPr lang="en" sz="1600" dirty="0" err="1">
                <a:solidFill>
                  <a:schemeClr val="accent6">
                    <a:lumMod val="75000"/>
                  </a:schemeClr>
                </a:solidFill>
              </a:rPr>
              <a:t>lofepramine</a:t>
            </a:r>
            <a:r>
              <a:rPr lang="en" sz="1600" dirty="0">
                <a:solidFill>
                  <a:schemeClr val="accent6">
                    <a:lumMod val="75000"/>
                  </a:schemeClr>
                </a:solidFill>
              </a:rPr>
              <a:t>, trazodone).</a:t>
            </a:r>
            <a:endParaRPr sz="1600" dirty="0">
              <a:solidFill>
                <a:schemeClr val="accent6">
                  <a:lumMod val="75000"/>
                </a:schemeClr>
              </a:solidFill>
            </a:endParaRPr>
          </a:p>
          <a:p>
            <a:pPr marL="0" indent="0">
              <a:buClr>
                <a:schemeClr val="dk1"/>
              </a:buClr>
              <a:buSzPts val="1100"/>
              <a:buNone/>
            </a:pPr>
            <a:r>
              <a:rPr lang="en" sz="1600" b="1" dirty="0">
                <a:solidFill>
                  <a:schemeClr val="tx2">
                    <a:lumMod val="50000"/>
                  </a:schemeClr>
                </a:solidFill>
              </a:rPr>
              <a:t>Titrate dose</a:t>
            </a:r>
            <a:r>
              <a:rPr lang="en" sz="1600" dirty="0">
                <a:solidFill>
                  <a:schemeClr val="tx2">
                    <a:lumMod val="50000"/>
                  </a:schemeClr>
                </a:solidFill>
              </a:rPr>
              <a:t> up from low dose until the patient feels the drug is helping or until side effects intrude.</a:t>
            </a:r>
            <a:endParaRPr sz="1600" dirty="0">
              <a:solidFill>
                <a:schemeClr val="tx2">
                  <a:lumMod val="50000"/>
                </a:schemeClr>
              </a:solidFill>
            </a:endParaRPr>
          </a:p>
          <a:p>
            <a:pPr marL="285750" indent="-285750">
              <a:buClr>
                <a:schemeClr val="dk1"/>
              </a:buClr>
              <a:buSzPts val="1100"/>
            </a:pPr>
            <a:r>
              <a:rPr lang="en" sz="1600" dirty="0">
                <a:solidFill>
                  <a:schemeClr val="tx2">
                    <a:lumMod val="50000"/>
                  </a:schemeClr>
                </a:solidFill>
              </a:rPr>
              <a:t>Common side effects include :</a:t>
            </a:r>
            <a:endParaRPr sz="1600" dirty="0">
              <a:solidFill>
                <a:schemeClr val="tx2">
                  <a:lumMod val="50000"/>
                </a:schemeClr>
              </a:solidFill>
            </a:endParaRPr>
          </a:p>
          <a:p>
            <a:pPr marL="817200" lvl="2" indent="285750">
              <a:lnSpc>
                <a:spcPct val="100000"/>
              </a:lnSpc>
              <a:spcBef>
                <a:spcPts val="400"/>
              </a:spcBef>
              <a:buClr>
                <a:schemeClr val="dk1"/>
              </a:buClr>
              <a:buSzPts val="1100"/>
            </a:pPr>
            <a:r>
              <a:rPr lang="en" sz="1400" i="1" dirty="0">
                <a:solidFill>
                  <a:schemeClr val="tx2">
                    <a:lumMod val="50000"/>
                  </a:schemeClr>
                </a:solidFill>
              </a:rPr>
              <a:t>drowsiness, dry mouth</a:t>
            </a:r>
          </a:p>
          <a:p>
            <a:pPr marL="817200" lvl="2" indent="285750">
              <a:lnSpc>
                <a:spcPct val="100000"/>
              </a:lnSpc>
              <a:spcBef>
                <a:spcPts val="400"/>
              </a:spcBef>
              <a:buClr>
                <a:schemeClr val="dk1"/>
              </a:buClr>
              <a:buSzPts val="1100"/>
            </a:pPr>
            <a:r>
              <a:rPr lang="en" sz="1400" i="1" dirty="0">
                <a:solidFill>
                  <a:schemeClr val="tx2">
                    <a:lumMod val="50000"/>
                  </a:schemeClr>
                </a:solidFill>
              </a:rPr>
              <a:t> blurred vision,</a:t>
            </a:r>
          </a:p>
          <a:p>
            <a:pPr marL="817200" lvl="2" indent="285750">
              <a:lnSpc>
                <a:spcPct val="100000"/>
              </a:lnSpc>
              <a:spcBef>
                <a:spcPts val="400"/>
              </a:spcBef>
              <a:buClr>
                <a:schemeClr val="dk1"/>
              </a:buClr>
              <a:buSzPts val="1100"/>
            </a:pPr>
            <a:r>
              <a:rPr lang="en-US" sz="1400" i="1" dirty="0">
                <a:solidFill>
                  <a:schemeClr val="tx2">
                    <a:lumMod val="50000"/>
                  </a:schemeClr>
                </a:solidFill>
              </a:rPr>
              <a:t>C</a:t>
            </a:r>
            <a:r>
              <a:rPr lang="en" sz="1400" i="1" dirty="0">
                <a:solidFill>
                  <a:schemeClr val="tx2">
                    <a:lumMod val="50000"/>
                  </a:schemeClr>
                </a:solidFill>
              </a:rPr>
              <a:t>onstipation</a:t>
            </a:r>
          </a:p>
          <a:p>
            <a:pPr marL="817200" lvl="2" indent="285750">
              <a:lnSpc>
                <a:spcPct val="100000"/>
              </a:lnSpc>
              <a:spcBef>
                <a:spcPts val="400"/>
              </a:spcBef>
              <a:buClr>
                <a:schemeClr val="dk1"/>
              </a:buClr>
              <a:buSzPts val="1100"/>
            </a:pPr>
            <a:r>
              <a:rPr lang="en" sz="1400" i="1" dirty="0">
                <a:solidFill>
                  <a:schemeClr val="tx2">
                    <a:lumMod val="50000"/>
                  </a:schemeClr>
                </a:solidFill>
              </a:rPr>
              <a:t>urinary retention</a:t>
            </a:r>
          </a:p>
          <a:p>
            <a:pPr marL="817200" lvl="2" indent="285750">
              <a:lnSpc>
                <a:spcPct val="100000"/>
              </a:lnSpc>
              <a:spcBef>
                <a:spcPts val="400"/>
              </a:spcBef>
              <a:buClr>
                <a:schemeClr val="dk1"/>
              </a:buClr>
              <a:buSzPts val="1100"/>
            </a:pPr>
            <a:r>
              <a:rPr lang="en" sz="1400" i="1" dirty="0">
                <a:solidFill>
                  <a:schemeClr val="tx2">
                    <a:lumMod val="50000"/>
                  </a:schemeClr>
                </a:solidFill>
              </a:rPr>
              <a:t>sweating.</a:t>
            </a:r>
            <a:endParaRPr sz="1400" i="1" dirty="0">
              <a:solidFill>
                <a:schemeClr val="tx2">
                  <a:lumMod val="50000"/>
                </a:schemeClr>
              </a:solidFill>
            </a:endParaRPr>
          </a:p>
          <a:p>
            <a:pPr marL="285750" indent="-285750">
              <a:buClr>
                <a:schemeClr val="dk1"/>
              </a:buClr>
              <a:buSzPts val="1100"/>
            </a:pPr>
            <a:r>
              <a:rPr lang="en" sz="1600" dirty="0">
                <a:solidFill>
                  <a:schemeClr val="tx2">
                    <a:lumMod val="50000"/>
                  </a:schemeClr>
                </a:solidFill>
              </a:rPr>
              <a:t>Use with caution for patients with:</a:t>
            </a:r>
            <a:endParaRPr sz="1600" dirty="0">
              <a:solidFill>
                <a:schemeClr val="tx2">
                  <a:lumMod val="50000"/>
                </a:schemeClr>
              </a:solidFill>
            </a:endParaRPr>
          </a:p>
          <a:p>
            <a:pPr marL="817200" lvl="2" indent="-285750">
              <a:lnSpc>
                <a:spcPct val="100000"/>
              </a:lnSpc>
              <a:spcBef>
                <a:spcPts val="600"/>
              </a:spcBef>
              <a:buClr>
                <a:schemeClr val="dk1"/>
              </a:buClr>
              <a:buSzPts val="1100"/>
            </a:pPr>
            <a:r>
              <a:rPr lang="en" sz="1400" i="1" dirty="0">
                <a:solidFill>
                  <a:schemeClr val="tx2">
                    <a:lumMod val="50000"/>
                  </a:schemeClr>
                </a:solidFill>
              </a:rPr>
              <a:t>CVD because of risk of </a:t>
            </a:r>
            <a:r>
              <a:rPr lang="en" sz="1400" b="1" i="1" dirty="0">
                <a:solidFill>
                  <a:schemeClr val="tx2">
                    <a:lumMod val="50000"/>
                  </a:schemeClr>
                </a:solidFill>
              </a:rPr>
              <a:t>arrhythmia</a:t>
            </a:r>
            <a:endParaRPr sz="1400" b="1" i="1" dirty="0">
              <a:solidFill>
                <a:schemeClr val="tx2">
                  <a:lumMod val="50000"/>
                </a:schemeClr>
              </a:solidFill>
            </a:endParaRPr>
          </a:p>
          <a:p>
            <a:pPr marL="817200" lvl="2" indent="-285750">
              <a:lnSpc>
                <a:spcPct val="100000"/>
              </a:lnSpc>
              <a:spcBef>
                <a:spcPts val="600"/>
              </a:spcBef>
              <a:buClr>
                <a:schemeClr val="dk1"/>
              </a:buClr>
              <a:buSzPts val="1100"/>
            </a:pPr>
            <a:r>
              <a:rPr lang="en" sz="1400" i="1" dirty="0">
                <a:solidFill>
                  <a:schemeClr val="tx2">
                    <a:lumMod val="50000"/>
                  </a:schemeClr>
                </a:solidFill>
              </a:rPr>
              <a:t>patients with prostatic hypertrophy (</a:t>
            </a:r>
            <a:r>
              <a:rPr lang="en" sz="1400" b="1" i="1" dirty="0">
                <a:solidFill>
                  <a:schemeClr val="tx2">
                    <a:lumMod val="50000"/>
                  </a:schemeClr>
                </a:solidFill>
              </a:rPr>
              <a:t>↑ risk of</a:t>
            </a:r>
            <a:r>
              <a:rPr lang="en" sz="1400" i="1" dirty="0">
                <a:solidFill>
                  <a:schemeClr val="tx2">
                    <a:lumMod val="50000"/>
                  </a:schemeClr>
                </a:solidFill>
              </a:rPr>
              <a:t> </a:t>
            </a:r>
            <a:r>
              <a:rPr lang="en" sz="1400" b="1" i="1" dirty="0">
                <a:solidFill>
                  <a:schemeClr val="tx2">
                    <a:lumMod val="50000"/>
                  </a:schemeClr>
                </a:solidFill>
              </a:rPr>
              <a:t>retention</a:t>
            </a:r>
            <a:r>
              <a:rPr lang="en" sz="1400" i="1" dirty="0">
                <a:solidFill>
                  <a:schemeClr val="tx2">
                    <a:lumMod val="50000"/>
                  </a:schemeClr>
                </a:solidFill>
              </a:rPr>
              <a:t>)</a:t>
            </a:r>
            <a:endParaRPr sz="1400" i="1" dirty="0">
              <a:solidFill>
                <a:schemeClr val="tx2">
                  <a:lumMod val="50000"/>
                </a:schemeClr>
              </a:solidFill>
            </a:endParaRPr>
          </a:p>
          <a:p>
            <a:pPr marL="817200" lvl="2" indent="-285750">
              <a:lnSpc>
                <a:spcPct val="100000"/>
              </a:lnSpc>
              <a:spcBef>
                <a:spcPts val="600"/>
              </a:spcBef>
              <a:buClr>
                <a:schemeClr val="dk1"/>
              </a:buClr>
              <a:buSzPts val="1100"/>
            </a:pPr>
            <a:r>
              <a:rPr lang="en" sz="1400" i="1" dirty="0">
                <a:solidFill>
                  <a:schemeClr val="tx2">
                    <a:lumMod val="50000"/>
                  </a:schemeClr>
                </a:solidFill>
              </a:rPr>
              <a:t>patients with raised intraocular pressures (</a:t>
            </a:r>
            <a:r>
              <a:rPr lang="en" sz="1400" b="1" i="1" dirty="0">
                <a:solidFill>
                  <a:schemeClr val="tx2">
                    <a:lumMod val="50000"/>
                  </a:schemeClr>
                </a:solidFill>
              </a:rPr>
              <a:t>↑ risk of acute glaucoma</a:t>
            </a:r>
            <a:r>
              <a:rPr lang="en" sz="1400" i="1" dirty="0">
                <a:solidFill>
                  <a:schemeClr val="tx2">
                    <a:lumMod val="50000"/>
                  </a:schemeClr>
                </a:solidFill>
              </a:rPr>
              <a:t>).</a:t>
            </a:r>
            <a:endParaRPr sz="1400" i="1" dirty="0">
              <a:solidFill>
                <a:schemeClr val="tx2">
                  <a:lumMod val="50000"/>
                </a:schemeClr>
              </a:solidFill>
            </a:endParaRPr>
          </a:p>
          <a:p>
            <a:pPr marL="0" lvl="0" indent="0" rtl="0">
              <a:spcBef>
                <a:spcPts val="1600"/>
              </a:spcBef>
              <a:spcAft>
                <a:spcPts val="0"/>
              </a:spcAft>
              <a:buClr>
                <a:schemeClr val="dk1"/>
              </a:buClr>
              <a:buSzPts val="1100"/>
              <a:buFont typeface="Arial"/>
              <a:buNone/>
            </a:pPr>
            <a:r>
              <a:rPr lang="en" sz="1600" b="1" dirty="0">
                <a:solidFill>
                  <a:schemeClr val="accent6">
                    <a:lumMod val="75000"/>
                  </a:schemeClr>
                </a:solidFill>
              </a:rPr>
              <a:t>Mirtazapine</a:t>
            </a:r>
            <a:r>
              <a:rPr lang="en" sz="1600" dirty="0">
                <a:solidFill>
                  <a:schemeClr val="accent6">
                    <a:lumMod val="75000"/>
                  </a:schemeClr>
                </a:solidFill>
              </a:rPr>
              <a:t> (Presynaptic α2-adrenoreceptor antagonist)</a:t>
            </a:r>
            <a:endParaRPr sz="1600" dirty="0">
              <a:solidFill>
                <a:schemeClr val="accent6">
                  <a:lumMod val="75000"/>
                </a:schemeClr>
              </a:solidFill>
            </a:endParaRPr>
          </a:p>
          <a:p>
            <a:pPr marL="285750" indent="-285750">
              <a:buClr>
                <a:schemeClr val="dk1"/>
              </a:buClr>
              <a:buSzPts val="1100"/>
            </a:pPr>
            <a:r>
              <a:rPr lang="en" sz="1600" dirty="0">
                <a:solidFill>
                  <a:schemeClr val="tx2">
                    <a:lumMod val="50000"/>
                  </a:schemeClr>
                </a:solidFill>
              </a:rPr>
              <a:t>↑ central noradrenergic and serotonergic neurotransmission.</a:t>
            </a:r>
            <a:endParaRPr sz="1600" dirty="0">
              <a:solidFill>
                <a:schemeClr val="tx2">
                  <a:lumMod val="50000"/>
                </a:schemeClr>
              </a:solidFill>
            </a:endParaRPr>
          </a:p>
          <a:p>
            <a:pPr marL="285750" indent="-285750">
              <a:buClr>
                <a:schemeClr val="dk1"/>
              </a:buClr>
              <a:buSzPts val="1100"/>
            </a:pPr>
            <a:r>
              <a:rPr lang="en" sz="1600" dirty="0">
                <a:solidFill>
                  <a:schemeClr val="tx2">
                    <a:lumMod val="50000"/>
                  </a:schemeClr>
                </a:solidFill>
              </a:rPr>
              <a:t>Causes sedation during initial treatment and may also cause ↑ weight .</a:t>
            </a:r>
            <a:endParaRPr sz="1600" dirty="0">
              <a:solidFill>
                <a:schemeClr val="tx2">
                  <a:lumMod val="50000"/>
                </a:schemeClr>
              </a:solidFill>
            </a:endParaRPr>
          </a:p>
          <a:p>
            <a:pPr marL="0" lvl="0" indent="0" rtl="0">
              <a:spcBef>
                <a:spcPts val="1600"/>
              </a:spcBef>
              <a:spcAft>
                <a:spcPts val="0"/>
              </a:spcAft>
              <a:buClr>
                <a:schemeClr val="dk1"/>
              </a:buClr>
              <a:buSzPts val="1100"/>
              <a:buFont typeface="Arial"/>
              <a:buNone/>
            </a:pPr>
            <a:r>
              <a:rPr lang="en" sz="1600" b="1" u="sng" dirty="0" err="1">
                <a:solidFill>
                  <a:schemeClr val="accent6">
                    <a:lumMod val="75000"/>
                  </a:schemeClr>
                </a:solidFill>
              </a:rPr>
              <a:t>Reboxetine</a:t>
            </a:r>
            <a:r>
              <a:rPr lang="en" sz="1600" u="sng" dirty="0">
                <a:solidFill>
                  <a:schemeClr val="accent6">
                    <a:lumMod val="75000"/>
                  </a:schemeClr>
                </a:solidFill>
              </a:rPr>
              <a:t> (Selective inhibitor of noradrenaline re-uptake)</a:t>
            </a:r>
            <a:endParaRPr sz="1600" u="sng" dirty="0">
              <a:solidFill>
                <a:schemeClr val="accent6">
                  <a:lumMod val="75000"/>
                </a:schemeClr>
              </a:solidFill>
            </a:endParaRPr>
          </a:p>
          <a:p>
            <a:pPr marL="0" lvl="0" indent="0" rtl="0">
              <a:spcBef>
                <a:spcPts val="0"/>
              </a:spcBef>
              <a:spcAft>
                <a:spcPts val="0"/>
              </a:spcAft>
              <a:buClr>
                <a:schemeClr val="dk1"/>
              </a:buClr>
              <a:buSzPts val="1100"/>
              <a:buFont typeface="Arial"/>
              <a:buNone/>
            </a:pPr>
            <a:r>
              <a:rPr lang="en" sz="1600" dirty="0">
                <a:solidFill>
                  <a:schemeClr val="tx2">
                    <a:lumMod val="50000"/>
                  </a:schemeClr>
                </a:solidFill>
                <a:latin typeface="Times New Roman"/>
                <a:ea typeface="Times New Roman"/>
                <a:cs typeface="Times New Roman"/>
                <a:sym typeface="Times New Roman"/>
              </a:rPr>
              <a:t>●</a:t>
            </a:r>
            <a:r>
              <a:rPr lang="en" sz="1600" dirty="0">
                <a:solidFill>
                  <a:schemeClr val="tx2">
                    <a:lumMod val="50000"/>
                  </a:schemeClr>
                </a:solidFill>
              </a:rPr>
              <a:t>Not recommended for elderly patients.</a:t>
            </a:r>
            <a:endParaRPr sz="1600" dirty="0">
              <a:solidFill>
                <a:schemeClr val="tx2">
                  <a:lumMod val="50000"/>
                </a:schemeClr>
              </a:solidFill>
            </a:endParaRPr>
          </a:p>
          <a:p>
            <a:pPr marL="0" lvl="0" indent="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4643" y="558351"/>
            <a:ext cx="8005589" cy="4012254"/>
            <a:chOff x="752858" y="744469"/>
            <a:chExt cx="10674117" cy="5349671"/>
          </a:xfrm>
        </p:grpSpPr>
        <p:sp>
          <p:nvSpPr>
            <p:cNvPr id="11" name="Freeform 6">
              <a:extLst>
                <a:ext uri="{FF2B5EF4-FFF2-40B4-BE49-F238E27FC236}">
                  <a16:creationId xmlns:a16="http://schemas.microsoft.com/office/drawing/2014/main" xmlns="" id="{FA0F5D6C-5025-4D7E-82DD-C2C6FDA1E759}"/>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E2AF2C17-4AB4-4402-B84B-129EF95D161C}"/>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4" name="Rectangle 13">
            <a:extLst>
              <a:ext uri="{FF2B5EF4-FFF2-40B4-BE49-F238E27FC236}">
                <a16:creationId xmlns:a16="http://schemas.microsoft.com/office/drawing/2014/main" xmlns="" id="{0CDA5809-5664-4520-ADC8-6959936A11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FF7B61C2-0D0F-4E39-9619-CBD3BC72C24E}"/>
              </a:ext>
            </a:extLst>
          </p:cNvPr>
          <p:cNvPicPr>
            <a:picLocks noChangeAspect="1"/>
          </p:cNvPicPr>
          <p:nvPr/>
        </p:nvPicPr>
        <p:blipFill>
          <a:blip r:embed="rId3"/>
          <a:stretch>
            <a:fillRect/>
          </a:stretch>
        </p:blipFill>
        <p:spPr>
          <a:xfrm>
            <a:off x="475707" y="1583884"/>
            <a:ext cx="3248982" cy="1975732"/>
          </a:xfrm>
          <a:prstGeom prst="rect">
            <a:avLst/>
          </a:prstGeom>
        </p:spPr>
      </p:pic>
      <p:sp>
        <p:nvSpPr>
          <p:cNvPr id="16" name="Freeform 6">
            <a:extLst>
              <a:ext uri="{FF2B5EF4-FFF2-40B4-BE49-F238E27FC236}">
                <a16:creationId xmlns:a16="http://schemas.microsoft.com/office/drawing/2014/main" xmlns="" id="{D4C54414-6E76-4C63-9BDF-ED19F3B331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059255" y="558351"/>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le 1"/>
          <p:cNvSpPr>
            <a:spLocks noGrp="1"/>
          </p:cNvSpPr>
          <p:nvPr>
            <p:ph type="title"/>
          </p:nvPr>
        </p:nvSpPr>
        <p:spPr>
          <a:xfrm>
            <a:off x="4413040" y="883720"/>
            <a:ext cx="4205931" cy="2440741"/>
          </a:xfrm>
        </p:spPr>
        <p:txBody>
          <a:bodyPr vert="horz" lIns="91440" tIns="45720" rIns="91440" bIns="45720" rtlCol="0" anchor="b">
            <a:normAutofit/>
          </a:bodyPr>
          <a:lstStyle/>
          <a:p>
            <a:pPr algn="l" defTabSz="914400"/>
            <a:r>
              <a:rPr lang="en-US" sz="4800" dirty="0">
                <a:solidFill>
                  <a:schemeClr val="accent6">
                    <a:lumMod val="20000"/>
                    <a:lumOff val="80000"/>
                  </a:schemeClr>
                </a:solidFill>
                <a:hlinkClick r:id="rId4"/>
              </a:rPr>
              <a:t>Pre-seminar Quiz </a:t>
            </a:r>
            <a:endParaRPr lang="en-US" sz="4800" dirty="0">
              <a:solidFill>
                <a:schemeClr val="accent6">
                  <a:lumMod val="20000"/>
                  <a:lumOff val="80000"/>
                </a:schemeClr>
              </a:solidFill>
            </a:endParaRPr>
          </a:p>
        </p:txBody>
      </p:sp>
      <p:sp>
        <p:nvSpPr>
          <p:cNvPr id="3" name="TextBox 2"/>
          <p:cNvSpPr txBox="1"/>
          <p:nvPr/>
        </p:nvSpPr>
        <p:spPr>
          <a:xfrm>
            <a:off x="5287630" y="3748134"/>
            <a:ext cx="2816352" cy="584775"/>
          </a:xfrm>
          <a:prstGeom prst="rect">
            <a:avLst/>
          </a:prstGeom>
          <a:noFill/>
        </p:spPr>
        <p:txBody>
          <a:bodyPr wrap="square" rtlCol="0">
            <a:spAutoFit/>
          </a:bodyPr>
          <a:lstStyle/>
          <a:p>
            <a:r>
              <a:rPr lang="is-IS" sz="3200" dirty="0"/>
              <a:t>499808</a:t>
            </a:r>
            <a:endParaRPr lang="en-US" sz="3200" dirty="0"/>
          </a:p>
        </p:txBody>
      </p:sp>
      <p:sp>
        <p:nvSpPr>
          <p:cNvPr id="4" name="TextBox 3"/>
          <p:cNvSpPr txBox="1"/>
          <p:nvPr/>
        </p:nvSpPr>
        <p:spPr>
          <a:xfrm>
            <a:off x="4873959" y="3324461"/>
            <a:ext cx="4098797" cy="646331"/>
          </a:xfrm>
          <a:prstGeom prst="rect">
            <a:avLst/>
          </a:prstGeom>
          <a:noFill/>
        </p:spPr>
        <p:txBody>
          <a:bodyPr wrap="square" rtlCol="0">
            <a:spAutoFit/>
          </a:bodyPr>
          <a:lstStyle/>
          <a:p>
            <a:r>
              <a:rPr lang="en-US" dirty="0">
                <a:solidFill>
                  <a:srgbClr val="000000"/>
                </a:solidFill>
                <a:latin typeface="Arial"/>
                <a:ea typeface="Arial"/>
                <a:cs typeface="Arial"/>
                <a:sym typeface="Arial"/>
              </a:rPr>
              <a:t>https://</a:t>
            </a:r>
            <a:r>
              <a:rPr lang="en-US" dirty="0" err="1">
                <a:solidFill>
                  <a:srgbClr val="000000"/>
                </a:solidFill>
                <a:latin typeface="Arial"/>
                <a:ea typeface="Arial"/>
                <a:cs typeface="Arial"/>
                <a:sym typeface="Arial"/>
              </a:rPr>
              <a:t>www.menti.com</a:t>
            </a:r>
            <a:r>
              <a:rPr lang="en-US" dirty="0">
                <a:solidFill>
                  <a:srgbClr val="000000"/>
                </a:solidFill>
                <a:latin typeface="Arial"/>
                <a:ea typeface="Arial"/>
                <a:cs typeface="Arial"/>
                <a:sym typeface="Arial"/>
              </a:rPr>
              <a:t>/2a1191b8</a:t>
            </a:r>
          </a:p>
          <a:p>
            <a:endParaRPr lang="en-US" dirty="0"/>
          </a:p>
        </p:txBody>
      </p:sp>
    </p:spTree>
    <p:extLst>
      <p:ext uri="{BB962C8B-B14F-4D97-AF65-F5344CB8AC3E}">
        <p14:creationId xmlns:p14="http://schemas.microsoft.com/office/powerpoint/2010/main" val="703556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623400" y="343846"/>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300" dirty="0">
                <a:solidFill>
                  <a:schemeClr val="accent6">
                    <a:lumMod val="75000"/>
                  </a:schemeClr>
                </a:solidFill>
              </a:rPr>
              <a:t>Electroconvulsive therapy (ECT)</a:t>
            </a:r>
            <a:endParaRPr dirty="0">
              <a:solidFill>
                <a:schemeClr val="accent6">
                  <a:lumMod val="75000"/>
                </a:schemeClr>
              </a:solidFill>
            </a:endParaRPr>
          </a:p>
        </p:txBody>
      </p:sp>
      <p:sp>
        <p:nvSpPr>
          <p:cNvPr id="378" name="Shape 378"/>
          <p:cNvSpPr txBox="1">
            <a:spLocks noGrp="1"/>
          </p:cNvSpPr>
          <p:nvPr>
            <p:ph type="body" idx="1"/>
          </p:nvPr>
        </p:nvSpPr>
        <p:spPr>
          <a:xfrm>
            <a:off x="623400" y="1051246"/>
            <a:ext cx="8135867" cy="3742642"/>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 sz="1800" b="1" dirty="0">
                <a:solidFill>
                  <a:srgbClr val="7F6000"/>
                </a:solidFill>
              </a:rPr>
              <a:t>El</a:t>
            </a:r>
            <a:r>
              <a:rPr lang="en" sz="1800" b="1" dirty="0">
                <a:solidFill>
                  <a:schemeClr val="accent6">
                    <a:lumMod val="75000"/>
                  </a:schemeClr>
                </a:solidFill>
              </a:rPr>
              <a:t>ectroconvulsive therapy</a:t>
            </a:r>
            <a:r>
              <a:rPr lang="en" sz="1800" dirty="0">
                <a:solidFill>
                  <a:schemeClr val="accent6">
                    <a:lumMod val="75000"/>
                  </a:schemeClr>
                </a:solidFill>
              </a:rPr>
              <a:t> (</a:t>
            </a:r>
            <a:r>
              <a:rPr lang="en" sz="1800" b="1" dirty="0">
                <a:solidFill>
                  <a:schemeClr val="accent6">
                    <a:lumMod val="75000"/>
                  </a:schemeClr>
                </a:solidFill>
              </a:rPr>
              <a:t>ECT</a:t>
            </a:r>
            <a:r>
              <a:rPr lang="en" sz="2000" dirty="0">
                <a:solidFill>
                  <a:schemeClr val="accent6">
                    <a:lumMod val="75000"/>
                  </a:schemeClr>
                </a:solidFill>
              </a:rPr>
              <a:t>)</a:t>
            </a:r>
          </a:p>
          <a:p>
            <a:pPr marL="0" lvl="0" indent="0" rtl="0">
              <a:lnSpc>
                <a:spcPct val="111000"/>
              </a:lnSpc>
              <a:spcBef>
                <a:spcPts val="0"/>
              </a:spcBef>
              <a:spcAft>
                <a:spcPts val="0"/>
              </a:spcAft>
              <a:buClr>
                <a:schemeClr val="dk1"/>
              </a:buClr>
              <a:buSzPts val="1100"/>
              <a:buFont typeface="Arial"/>
              <a:buNone/>
            </a:pPr>
            <a:r>
              <a:rPr lang="en" sz="1600" dirty="0">
                <a:solidFill>
                  <a:schemeClr val="tx2">
                    <a:lumMod val="50000"/>
                  </a:schemeClr>
                </a:solidFill>
              </a:rPr>
              <a:t> is a procedure, done under general anesthesia, in which small electric currents are passed through the brain, intentionally triggering a brief seizure.</a:t>
            </a:r>
            <a:endParaRPr sz="1600" dirty="0">
              <a:solidFill>
                <a:schemeClr val="tx2">
                  <a:lumMod val="50000"/>
                </a:schemeClr>
              </a:solidFill>
            </a:endParaRPr>
          </a:p>
          <a:p>
            <a:pPr marL="285750" indent="-285750">
              <a:lnSpc>
                <a:spcPct val="111000"/>
              </a:lnSpc>
              <a:buClr>
                <a:schemeClr val="dk1"/>
              </a:buClr>
              <a:buSzPts val="1100"/>
            </a:pPr>
            <a:r>
              <a:rPr lang="en" sz="1600" dirty="0">
                <a:solidFill>
                  <a:schemeClr val="tx2">
                    <a:lumMod val="50000"/>
                  </a:schemeClr>
                </a:solidFill>
              </a:rPr>
              <a:t>Highly effective treatment for depression.</a:t>
            </a:r>
            <a:endParaRPr sz="1600" dirty="0">
              <a:solidFill>
                <a:schemeClr val="tx2">
                  <a:lumMod val="50000"/>
                </a:schemeClr>
              </a:solidFill>
            </a:endParaRPr>
          </a:p>
          <a:p>
            <a:pPr marL="285750" indent="-285750">
              <a:lnSpc>
                <a:spcPct val="111000"/>
              </a:lnSpc>
              <a:buClr>
                <a:schemeClr val="dk1"/>
              </a:buClr>
              <a:buSzPts val="1100"/>
            </a:pPr>
            <a:r>
              <a:rPr lang="en" sz="1600" dirty="0">
                <a:solidFill>
                  <a:schemeClr val="tx2">
                    <a:lumMod val="50000"/>
                  </a:schemeClr>
                </a:solidFill>
              </a:rPr>
              <a:t>Onset of action may be more rapid than that of drug treatments, with benefit often seen within 1 week of commencing treatment.</a:t>
            </a:r>
            <a:endParaRPr sz="1600" dirty="0">
              <a:solidFill>
                <a:schemeClr val="tx2">
                  <a:lumMod val="50000"/>
                </a:schemeClr>
              </a:solidFill>
            </a:endParaRPr>
          </a:p>
          <a:p>
            <a:pPr marL="0" lvl="0" indent="0" rtl="0">
              <a:lnSpc>
                <a:spcPct val="111000"/>
              </a:lnSpc>
              <a:spcBef>
                <a:spcPts val="1600"/>
              </a:spcBef>
              <a:spcAft>
                <a:spcPts val="0"/>
              </a:spcAft>
              <a:buClr>
                <a:schemeClr val="dk1"/>
              </a:buClr>
              <a:buSzPts val="1100"/>
              <a:buFont typeface="Arial"/>
              <a:buNone/>
            </a:pPr>
            <a:r>
              <a:rPr lang="en" sz="1600" b="1" dirty="0">
                <a:solidFill>
                  <a:schemeClr val="accent6">
                    <a:lumMod val="75000"/>
                  </a:schemeClr>
                </a:solidFill>
              </a:rPr>
              <a:t>Indications for the use of ECT include the following:</a:t>
            </a:r>
            <a:endParaRPr sz="1600" b="1" dirty="0">
              <a:solidFill>
                <a:schemeClr val="accent6">
                  <a:lumMod val="75000"/>
                </a:schemeClr>
              </a:solidFill>
            </a:endParaRPr>
          </a:p>
          <a:p>
            <a:pPr marL="285750" indent="-285750">
              <a:lnSpc>
                <a:spcPct val="111000"/>
              </a:lnSpc>
              <a:buClr>
                <a:schemeClr val="dk1"/>
              </a:buClr>
              <a:buSzPts val="1100"/>
            </a:pPr>
            <a:r>
              <a:rPr lang="en" sz="1600" dirty="0">
                <a:solidFill>
                  <a:schemeClr val="tx2">
                    <a:lumMod val="50000"/>
                  </a:schemeClr>
                </a:solidFill>
              </a:rPr>
              <a:t>Need for a rapid antidepressant response</a:t>
            </a:r>
            <a:endParaRPr sz="1600" dirty="0">
              <a:solidFill>
                <a:schemeClr val="tx2">
                  <a:lumMod val="50000"/>
                </a:schemeClr>
              </a:solidFill>
            </a:endParaRPr>
          </a:p>
          <a:p>
            <a:pPr marL="285750" indent="-285750">
              <a:lnSpc>
                <a:spcPct val="111000"/>
              </a:lnSpc>
              <a:buClr>
                <a:schemeClr val="dk1"/>
              </a:buClr>
              <a:buSzPts val="1100"/>
            </a:pPr>
            <a:r>
              <a:rPr lang="en" sz="1600" dirty="0">
                <a:solidFill>
                  <a:schemeClr val="tx2">
                    <a:lumMod val="50000"/>
                  </a:schemeClr>
                </a:solidFill>
              </a:rPr>
              <a:t>Failure of drug therapies</a:t>
            </a:r>
            <a:endParaRPr sz="1600" dirty="0">
              <a:solidFill>
                <a:schemeClr val="tx2">
                  <a:lumMod val="50000"/>
                </a:schemeClr>
              </a:solidFill>
            </a:endParaRPr>
          </a:p>
          <a:p>
            <a:pPr marL="285750" indent="-285750">
              <a:lnSpc>
                <a:spcPct val="111000"/>
              </a:lnSpc>
              <a:buClr>
                <a:schemeClr val="dk1"/>
              </a:buClr>
              <a:buSzPts val="1100"/>
            </a:pPr>
            <a:r>
              <a:rPr lang="en" sz="1600" dirty="0">
                <a:solidFill>
                  <a:schemeClr val="tx2">
                    <a:lumMod val="50000"/>
                  </a:schemeClr>
                </a:solidFill>
              </a:rPr>
              <a:t>History of good response to ECT</a:t>
            </a:r>
            <a:endParaRPr sz="1600" dirty="0">
              <a:solidFill>
                <a:schemeClr val="tx2">
                  <a:lumMod val="50000"/>
                </a:schemeClr>
              </a:solidFill>
            </a:endParaRPr>
          </a:p>
          <a:p>
            <a:pPr marL="285750" indent="-285750">
              <a:lnSpc>
                <a:spcPct val="111000"/>
              </a:lnSpc>
              <a:buClr>
                <a:schemeClr val="dk1"/>
              </a:buClr>
              <a:buSzPts val="1100"/>
            </a:pPr>
            <a:r>
              <a:rPr lang="en" sz="1600" dirty="0">
                <a:solidFill>
                  <a:schemeClr val="tx2">
                    <a:lumMod val="50000"/>
                  </a:schemeClr>
                </a:solidFill>
              </a:rPr>
              <a:t>Patient preference</a:t>
            </a:r>
            <a:endParaRPr sz="1600" dirty="0">
              <a:solidFill>
                <a:schemeClr val="tx2">
                  <a:lumMod val="50000"/>
                </a:schemeClr>
              </a:solidFill>
            </a:endParaRPr>
          </a:p>
          <a:p>
            <a:pPr marL="285750" indent="-285750">
              <a:lnSpc>
                <a:spcPct val="111000"/>
              </a:lnSpc>
              <a:buClr>
                <a:schemeClr val="dk1"/>
              </a:buClr>
              <a:buSzPts val="1100"/>
            </a:pPr>
            <a:r>
              <a:rPr lang="en" sz="1600" dirty="0">
                <a:solidFill>
                  <a:schemeClr val="tx2">
                    <a:lumMod val="50000"/>
                  </a:schemeClr>
                </a:solidFill>
              </a:rPr>
              <a:t>High risk of suicide</a:t>
            </a:r>
          </a:p>
          <a:p>
            <a:pPr marL="285750" indent="-285750">
              <a:lnSpc>
                <a:spcPct val="111000"/>
              </a:lnSpc>
              <a:buClr>
                <a:schemeClr val="dk1"/>
              </a:buClr>
              <a:buSzPts val="1100"/>
            </a:pPr>
            <a:r>
              <a:rPr lang="en" sz="1600" dirty="0">
                <a:solidFill>
                  <a:schemeClr val="tx2">
                    <a:lumMod val="50000"/>
                  </a:schemeClr>
                </a:solidFill>
              </a:rPr>
              <a:t>High risk of medical morbidity and mortality</a:t>
            </a:r>
            <a:endParaRPr sz="16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endParaRPr sz="1400" dirty="0">
              <a:solidFill>
                <a:schemeClr val="dk1"/>
              </a:solidFill>
            </a:endParaRPr>
          </a:p>
          <a:p>
            <a:pPr marL="0" lvl="0" indent="0">
              <a:spcBef>
                <a:spcPts val="0"/>
              </a:spcBef>
              <a:spcAft>
                <a:spcPts val="160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88643" y="416350"/>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b="1" dirty="0">
                <a:solidFill>
                  <a:schemeClr val="accent6">
                    <a:lumMod val="75000"/>
                  </a:schemeClr>
                </a:solidFill>
              </a:rPr>
              <a:t>Follow-up</a:t>
            </a:r>
            <a:endParaRPr dirty="0">
              <a:solidFill>
                <a:schemeClr val="accent6">
                  <a:lumMod val="75000"/>
                </a:schemeClr>
              </a:solidFill>
            </a:endParaRPr>
          </a:p>
        </p:txBody>
      </p:sp>
      <p:sp>
        <p:nvSpPr>
          <p:cNvPr id="384" name="Shape 384"/>
          <p:cNvSpPr txBox="1">
            <a:spLocks noGrp="1"/>
          </p:cNvSpPr>
          <p:nvPr>
            <p:ph type="body" idx="1"/>
          </p:nvPr>
        </p:nvSpPr>
        <p:spPr>
          <a:xfrm>
            <a:off x="730800" y="1289250"/>
            <a:ext cx="8098307" cy="3302700"/>
          </a:xfrm>
          <a:prstGeom prst="rect">
            <a:avLst/>
          </a:prstGeom>
        </p:spPr>
        <p:txBody>
          <a:bodyPr spcFirstLastPara="1" wrap="square" lIns="91425" tIns="91425" rIns="91425" bIns="91425" anchor="t" anchorCtr="0">
            <a:noAutofit/>
          </a:bodyPr>
          <a:lstStyle/>
          <a:p>
            <a:pPr marL="285750" indent="-285750">
              <a:lnSpc>
                <a:spcPct val="150000"/>
              </a:lnSpc>
              <a:buClr>
                <a:schemeClr val="dk1"/>
              </a:buClr>
              <a:buSzPts val="1100"/>
            </a:pPr>
            <a:r>
              <a:rPr lang="en" sz="1800" dirty="0">
                <a:solidFill>
                  <a:schemeClr val="tx2">
                    <a:lumMod val="50000"/>
                  </a:schemeClr>
                </a:solidFill>
              </a:rPr>
              <a:t>Review patients every 1–2wk until stable assessing response, compliance, side effects, and suicidal risk</a:t>
            </a:r>
            <a:endParaRPr sz="1800" dirty="0">
              <a:solidFill>
                <a:schemeClr val="tx2">
                  <a:lumMod val="50000"/>
                </a:schemeClr>
              </a:solidFill>
            </a:endParaRPr>
          </a:p>
          <a:p>
            <a:pPr marL="285750" indent="-285750">
              <a:lnSpc>
                <a:spcPct val="150000"/>
              </a:lnSpc>
              <a:buClr>
                <a:schemeClr val="dk1"/>
              </a:buClr>
              <a:buSzPts val="1100"/>
            </a:pPr>
            <a:r>
              <a:rPr lang="en" sz="1800" dirty="0">
                <a:solidFill>
                  <a:schemeClr val="tx2">
                    <a:lumMod val="50000"/>
                  </a:schemeClr>
                </a:solidFill>
              </a:rPr>
              <a:t>Continue for 4–6wk before judging a treatment as failed—and a further 2–4wk if partial response</a:t>
            </a:r>
            <a:endParaRPr sz="1800" dirty="0">
              <a:solidFill>
                <a:schemeClr val="tx2">
                  <a:lumMod val="50000"/>
                </a:schemeClr>
              </a:solidFill>
            </a:endParaRPr>
          </a:p>
          <a:p>
            <a:pPr marL="285750" indent="-285750">
              <a:lnSpc>
                <a:spcPct val="150000"/>
              </a:lnSpc>
              <a:buClr>
                <a:schemeClr val="dk1"/>
              </a:buClr>
              <a:buSzPts val="1100"/>
            </a:pPr>
            <a:r>
              <a:rPr lang="en" sz="1800" dirty="0">
                <a:solidFill>
                  <a:schemeClr val="tx2">
                    <a:lumMod val="50000"/>
                  </a:schemeClr>
                </a:solidFill>
              </a:rPr>
              <a:t>Continue treatment for at least 6mo in total—12mo in the elderly and those with generalized anxiety disorder.</a:t>
            </a:r>
            <a:endParaRPr sz="1800" dirty="0">
              <a:solidFill>
                <a:schemeClr val="tx2">
                  <a:lumMod val="50000"/>
                </a:schemeClr>
              </a:solidFill>
            </a:endParaRPr>
          </a:p>
          <a:p>
            <a:pPr marL="285750" indent="-285750">
              <a:lnSpc>
                <a:spcPct val="150000"/>
              </a:lnSpc>
              <a:buClr>
                <a:schemeClr val="dk1"/>
              </a:buClr>
              <a:buSzPts val="1100"/>
            </a:pPr>
            <a:r>
              <a:rPr lang="en" sz="1800" dirty="0">
                <a:solidFill>
                  <a:schemeClr val="tx2">
                    <a:lumMod val="50000"/>
                  </a:schemeClr>
                </a:solidFill>
              </a:rPr>
              <a:t>Advise patients with a history of recurrent depression to continue for &gt;2y</a:t>
            </a:r>
            <a:endParaRPr sz="1800" dirty="0">
              <a:solidFill>
                <a:schemeClr val="tx2">
                  <a:lumMod val="50000"/>
                </a:schemeClr>
              </a:solidFill>
            </a:endParaRPr>
          </a:p>
          <a:p>
            <a:pPr marL="0" lvl="0" indent="0">
              <a:spcBef>
                <a:spcPts val="0"/>
              </a:spcBef>
              <a:spcAft>
                <a:spcPts val="1600"/>
              </a:spcAft>
              <a:buNone/>
            </a:pPr>
            <a:endParaRPr dirty="0">
              <a:solidFill>
                <a:schemeClr val="tx2">
                  <a:lumMod val="5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758014" y="5212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b="1" dirty="0">
                <a:solidFill>
                  <a:schemeClr val="accent6">
                    <a:lumMod val="75000"/>
                  </a:schemeClr>
                </a:solidFill>
              </a:rPr>
              <a:t>Discontinuation reactions</a:t>
            </a:r>
            <a:r>
              <a:rPr lang="en" sz="3000" dirty="0">
                <a:solidFill>
                  <a:schemeClr val="accent6">
                    <a:lumMod val="75000"/>
                  </a:schemeClr>
                </a:solidFill>
              </a:rPr>
              <a:t> </a:t>
            </a:r>
            <a:endParaRPr dirty="0">
              <a:solidFill>
                <a:schemeClr val="accent6">
                  <a:lumMod val="75000"/>
                </a:schemeClr>
              </a:solidFill>
            </a:endParaRPr>
          </a:p>
        </p:txBody>
      </p:sp>
      <p:sp>
        <p:nvSpPr>
          <p:cNvPr id="390" name="Shape 390"/>
          <p:cNvSpPr txBox="1">
            <a:spLocks noGrp="1"/>
          </p:cNvSpPr>
          <p:nvPr>
            <p:ph type="body" idx="1"/>
          </p:nvPr>
        </p:nvSpPr>
        <p:spPr>
          <a:xfrm>
            <a:off x="673235" y="1299450"/>
            <a:ext cx="8228540" cy="3302700"/>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 sz="1800" dirty="0">
                <a:solidFill>
                  <a:schemeClr val="tx2">
                    <a:lumMod val="50000"/>
                  </a:schemeClr>
                </a:solidFill>
              </a:rPr>
              <a:t>●Occur once a drug has been used ≥ 8wk.</a:t>
            </a:r>
            <a:endParaRPr sz="18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800" dirty="0">
                <a:solidFill>
                  <a:schemeClr val="tx2">
                    <a:lumMod val="50000"/>
                  </a:schemeClr>
                </a:solidFill>
              </a:rPr>
              <a:t>●Usually become apparent &lt;5d after stopping the drug.</a:t>
            </a:r>
            <a:endParaRPr sz="18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endParaRPr sz="1800" dirty="0">
              <a:solidFill>
                <a:schemeClr val="dk1"/>
              </a:solidFill>
            </a:endParaRPr>
          </a:p>
          <a:p>
            <a:pPr marL="0" lvl="0" indent="0" rtl="0">
              <a:lnSpc>
                <a:spcPct val="111000"/>
              </a:lnSpc>
              <a:spcBef>
                <a:spcPts val="0"/>
              </a:spcBef>
              <a:spcAft>
                <a:spcPts val="0"/>
              </a:spcAft>
              <a:buClr>
                <a:schemeClr val="dk1"/>
              </a:buClr>
              <a:buSzPts val="1100"/>
              <a:buFont typeface="Arial"/>
              <a:buNone/>
            </a:pPr>
            <a:r>
              <a:rPr lang="en" sz="1800" b="1" u="sng" dirty="0">
                <a:solidFill>
                  <a:schemeClr val="tx2">
                    <a:lumMod val="50000"/>
                  </a:schemeClr>
                </a:solidFill>
              </a:rPr>
              <a:t>●Warn about possible reactions:</a:t>
            </a:r>
            <a:endParaRPr sz="1800" b="1" u="sng"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800" dirty="0">
                <a:solidFill>
                  <a:schemeClr val="tx2">
                    <a:lumMod val="50000"/>
                  </a:schemeClr>
                </a:solidFill>
                <a:latin typeface="Times New Roman"/>
                <a:ea typeface="Times New Roman"/>
                <a:cs typeface="Times New Roman"/>
                <a:sym typeface="Times New Roman"/>
              </a:rPr>
              <a:t>○</a:t>
            </a:r>
            <a:r>
              <a:rPr lang="en" sz="1800" dirty="0">
                <a:solidFill>
                  <a:schemeClr val="tx2">
                    <a:lumMod val="50000"/>
                  </a:schemeClr>
                </a:solidFill>
              </a:rPr>
              <a:t>Withdrawal of SSRIs and SNRIs—GI disturbances, headache, nausea, </a:t>
            </a:r>
            <a:r>
              <a:rPr lang="en" sz="1800" dirty="0" err="1">
                <a:solidFill>
                  <a:schemeClr val="tx2">
                    <a:lumMod val="50000"/>
                  </a:schemeClr>
                </a:solidFill>
              </a:rPr>
              <a:t>paraesthesiae</a:t>
            </a:r>
            <a:r>
              <a:rPr lang="en" sz="1800" dirty="0">
                <a:solidFill>
                  <a:schemeClr val="tx2">
                    <a:lumMod val="50000"/>
                  </a:schemeClr>
                </a:solidFill>
              </a:rPr>
              <a:t>, dizziness, anxiety, tinnitus, sleep disturbances, flu-like symptoms, sweating</a:t>
            </a:r>
            <a:endParaRPr sz="18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800" dirty="0">
                <a:solidFill>
                  <a:schemeClr val="tx2">
                    <a:lumMod val="50000"/>
                  </a:schemeClr>
                </a:solidFill>
                <a:latin typeface="Times New Roman"/>
                <a:ea typeface="Times New Roman"/>
                <a:cs typeface="Times New Roman"/>
                <a:sym typeface="Times New Roman"/>
              </a:rPr>
              <a:t>○</a:t>
            </a:r>
            <a:r>
              <a:rPr lang="en" sz="1800" dirty="0">
                <a:solidFill>
                  <a:schemeClr val="tx2">
                    <a:lumMod val="50000"/>
                  </a:schemeClr>
                </a:solidFill>
              </a:rPr>
              <a:t>Withdrawal of other antidepressants (especially MAOIs)—nausea, vomiting, anorexia, headache, flu-like symptoms, insomnia, </a:t>
            </a:r>
            <a:r>
              <a:rPr lang="en" sz="1800" dirty="0" err="1">
                <a:solidFill>
                  <a:schemeClr val="tx2">
                    <a:lumMod val="50000"/>
                  </a:schemeClr>
                </a:solidFill>
              </a:rPr>
              <a:t>paraesthesiae</a:t>
            </a:r>
            <a:r>
              <a:rPr lang="en" sz="1800" dirty="0">
                <a:solidFill>
                  <a:schemeClr val="tx2">
                    <a:lumMod val="50000"/>
                  </a:schemeClr>
                </a:solidFill>
              </a:rPr>
              <a:t>, anxiety/panic, and restlessness</a:t>
            </a:r>
            <a:endParaRPr sz="1800" dirty="0">
              <a:solidFill>
                <a:schemeClr val="tx2">
                  <a:lumMod val="50000"/>
                </a:schemeClr>
              </a:solidFill>
            </a:endParaRPr>
          </a:p>
          <a:p>
            <a:pPr marL="0" lvl="0" indent="0">
              <a:spcBef>
                <a:spcPts val="0"/>
              </a:spcBef>
              <a:spcAft>
                <a:spcPts val="1600"/>
              </a:spcAft>
              <a:buNone/>
            </a:pPr>
            <a:endParaRPr dirty="0">
              <a:solidFill>
                <a:schemeClr val="tx2">
                  <a:lumMod val="50000"/>
                </a:schemeClr>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61494" y="1987453"/>
            <a:ext cx="7209728" cy="11069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err="1">
                <a:solidFill>
                  <a:schemeClr val="accent6"/>
                </a:solidFill>
              </a:rPr>
              <a:t>Psyco</a:t>
            </a:r>
            <a:r>
              <a:rPr lang="en" sz="4800" b="1" dirty="0">
                <a:solidFill>
                  <a:schemeClr val="accent6"/>
                </a:solidFill>
              </a:rPr>
              <a:t>-somatic</a:t>
            </a:r>
            <a:r>
              <a:rPr lang="en-US" sz="4800" b="1" dirty="0">
                <a:solidFill>
                  <a:schemeClr val="accent6"/>
                </a:solidFill>
              </a:rPr>
              <a:t> Disorders</a:t>
            </a:r>
            <a:endParaRPr sz="4800" b="1" dirty="0">
              <a:solidFill>
                <a:schemeClr val="accent6"/>
              </a:solidFill>
            </a:endParaRPr>
          </a:p>
          <a:p>
            <a:pPr marL="0" lvl="0" indent="0" algn="ctr">
              <a:spcBef>
                <a:spcPts val="1600"/>
              </a:spcBef>
              <a:spcAft>
                <a:spcPts val="1600"/>
              </a:spcAft>
              <a:buNone/>
            </a:pPr>
            <a:endParaRPr sz="4800" b="1" dirty="0">
              <a:solidFill>
                <a:schemeClr val="accent6"/>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p:nvPr/>
        </p:nvSpPr>
        <p:spPr>
          <a:xfrm>
            <a:off x="625500" y="369686"/>
            <a:ext cx="6993600" cy="1013729"/>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600"/>
              </a:spcBef>
              <a:spcAft>
                <a:spcPts val="0"/>
              </a:spcAft>
              <a:buNone/>
            </a:pPr>
            <a:r>
              <a:rPr lang="en" sz="2400" dirty="0">
                <a:solidFill>
                  <a:schemeClr val="accent6">
                    <a:lumMod val="75000"/>
                  </a:schemeClr>
                </a:solidFill>
              </a:rPr>
              <a:t>Prevalence of somatization  in Saudi </a:t>
            </a:r>
            <a:endParaRPr sz="2400" dirty="0">
              <a:solidFill>
                <a:schemeClr val="accent6">
                  <a:lumMod val="75000"/>
                </a:schemeClr>
              </a:solidFill>
            </a:endParaRPr>
          </a:p>
        </p:txBody>
      </p:sp>
      <p:sp>
        <p:nvSpPr>
          <p:cNvPr id="401" name="Shape 401"/>
          <p:cNvSpPr txBox="1"/>
          <p:nvPr/>
        </p:nvSpPr>
        <p:spPr>
          <a:xfrm>
            <a:off x="740537" y="1118939"/>
            <a:ext cx="7858384" cy="3000000"/>
          </a:xfrm>
          <a:prstGeom prst="rect">
            <a:avLst/>
          </a:prstGeom>
          <a:noFill/>
          <a:ln>
            <a:noFill/>
          </a:ln>
        </p:spPr>
        <p:txBody>
          <a:bodyPr spcFirstLastPara="1" wrap="square" lIns="91425" tIns="91425" rIns="91425" bIns="91425" anchor="ctr" anchorCtr="0">
            <a:noAutofit/>
          </a:bodyPr>
          <a:lstStyle/>
          <a:p>
            <a:pPr marL="285750" lvl="0" indent="-285750" rtl="0">
              <a:lnSpc>
                <a:spcPct val="115000"/>
              </a:lnSpc>
              <a:spcBef>
                <a:spcPts val="600"/>
              </a:spcBef>
              <a:spcAft>
                <a:spcPts val="0"/>
              </a:spcAft>
              <a:buFont typeface="Wingdings" panose="05000000000000000000" pitchFamily="2" charset="2"/>
              <a:buChar char="q"/>
            </a:pPr>
            <a:r>
              <a:rPr lang="en" sz="1800" dirty="0">
                <a:solidFill>
                  <a:schemeClr val="tx2">
                    <a:lumMod val="50000"/>
                  </a:schemeClr>
                </a:solidFill>
              </a:rPr>
              <a:t>A study done in Aseer, Saudi Arabia in 2008 out of a sample size of 224 about half of the sample had one or more psychological disorders. The prevalence of Somatic Symptom Disorders was 16%.</a:t>
            </a:r>
            <a:endParaRPr sz="1800" dirty="0">
              <a:solidFill>
                <a:schemeClr val="tx2">
                  <a:lumMod val="50000"/>
                </a:schemeClr>
              </a:solidFill>
            </a:endParaRPr>
          </a:p>
          <a:p>
            <a:pPr marL="285750" lvl="0" indent="-285750" rtl="0">
              <a:lnSpc>
                <a:spcPct val="115000"/>
              </a:lnSpc>
              <a:spcBef>
                <a:spcPts val="600"/>
              </a:spcBef>
              <a:spcAft>
                <a:spcPts val="0"/>
              </a:spcAft>
              <a:buFont typeface="Wingdings" panose="05000000000000000000" pitchFamily="2" charset="2"/>
              <a:buChar char="q"/>
            </a:pPr>
            <a:endParaRPr sz="1800" dirty="0">
              <a:solidFill>
                <a:schemeClr val="tx2">
                  <a:lumMod val="50000"/>
                </a:schemeClr>
              </a:solidFill>
              <a:latin typeface="Courier New"/>
              <a:ea typeface="Courier New"/>
              <a:cs typeface="Courier New"/>
              <a:sym typeface="Courier New"/>
            </a:endParaRPr>
          </a:p>
          <a:p>
            <a:pPr marL="285750" lvl="0" indent="-285750" rtl="0">
              <a:lnSpc>
                <a:spcPct val="115000"/>
              </a:lnSpc>
              <a:spcBef>
                <a:spcPts val="600"/>
              </a:spcBef>
              <a:spcAft>
                <a:spcPts val="0"/>
              </a:spcAft>
              <a:buFont typeface="Wingdings" panose="05000000000000000000" pitchFamily="2" charset="2"/>
              <a:buChar char="q"/>
            </a:pPr>
            <a:r>
              <a:rPr lang="en" sz="1800" dirty="0">
                <a:solidFill>
                  <a:schemeClr val="tx2">
                    <a:lumMod val="50000"/>
                  </a:schemeClr>
                </a:solidFill>
              </a:rPr>
              <a:t>A study done on Patients attending the Primary Health care Clinics in 2002, Saudi Arabia. Out of a sample size of 431 the prevalence of somatic symptom disorder was 19.1%.</a:t>
            </a:r>
            <a:endParaRPr sz="1800" dirty="0">
              <a:solidFill>
                <a:schemeClr val="tx2">
                  <a:lumMod val="5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p:nvPr/>
        </p:nvSpPr>
        <p:spPr>
          <a:xfrm>
            <a:off x="594200" y="70758"/>
            <a:ext cx="8351700" cy="4991296"/>
          </a:xfrm>
          <a:prstGeom prst="rect">
            <a:avLst/>
          </a:prstGeom>
          <a:noFill/>
          <a:ln>
            <a:noFill/>
          </a:ln>
        </p:spPr>
        <p:txBody>
          <a:bodyPr spcFirstLastPara="1" wrap="square" lIns="91425" tIns="91425" rIns="91425" bIns="91425" anchor="ctr" anchorCtr="0">
            <a:noAutofit/>
          </a:bodyPr>
          <a:lstStyle/>
          <a:p>
            <a:pPr marL="139700">
              <a:lnSpc>
                <a:spcPct val="115000"/>
              </a:lnSpc>
              <a:spcBef>
                <a:spcPts val="600"/>
              </a:spcBef>
              <a:buSzPts val="1400"/>
            </a:pPr>
            <a:r>
              <a:rPr lang="en-US" sz="2400" b="1" u="sng" dirty="0" err="1">
                <a:solidFill>
                  <a:schemeClr val="accent6">
                    <a:lumMod val="75000"/>
                  </a:schemeClr>
                </a:solidFill>
              </a:rPr>
              <a:t>Psyco</a:t>
            </a:r>
            <a:r>
              <a:rPr lang="en-US" sz="2400" b="1" u="sng" dirty="0">
                <a:solidFill>
                  <a:schemeClr val="accent6">
                    <a:lumMod val="75000"/>
                  </a:schemeClr>
                </a:solidFill>
              </a:rPr>
              <a:t>-somatic Disorders</a:t>
            </a:r>
          </a:p>
          <a:p>
            <a:pPr marL="457200" lvl="0" indent="-317500" rtl="0">
              <a:lnSpc>
                <a:spcPct val="115000"/>
              </a:lnSpc>
              <a:spcBef>
                <a:spcPts val="600"/>
              </a:spcBef>
              <a:spcAft>
                <a:spcPts val="0"/>
              </a:spcAft>
              <a:buSzPts val="1400"/>
              <a:buChar char="●"/>
            </a:pPr>
            <a:r>
              <a:rPr lang="en" dirty="0">
                <a:solidFill>
                  <a:schemeClr val="tx2">
                    <a:lumMod val="50000"/>
                  </a:schemeClr>
                </a:solidFill>
              </a:rPr>
              <a:t> </a:t>
            </a:r>
            <a:r>
              <a:rPr lang="en-US" dirty="0">
                <a:solidFill>
                  <a:schemeClr val="tx2">
                    <a:lumMod val="50000"/>
                  </a:schemeClr>
                </a:solidFill>
              </a:rPr>
              <a:t>A </a:t>
            </a:r>
            <a:r>
              <a:rPr lang="en" dirty="0">
                <a:solidFill>
                  <a:schemeClr val="tx2">
                    <a:lumMod val="50000"/>
                  </a:schemeClr>
                </a:solidFill>
              </a:rPr>
              <a:t>nonspecific physical symptoms that cannot be fully explained by a known medical condition after appropriate investigation.</a:t>
            </a:r>
            <a:endParaRPr dirty="0">
              <a:solidFill>
                <a:schemeClr val="tx2">
                  <a:lumMod val="50000"/>
                </a:schemeClr>
              </a:solidFill>
            </a:endParaRPr>
          </a:p>
          <a:p>
            <a:pPr marL="457200" lvl="0" indent="-317500" rtl="0">
              <a:lnSpc>
                <a:spcPct val="111000"/>
              </a:lnSpc>
              <a:spcBef>
                <a:spcPts val="1600"/>
              </a:spcBef>
              <a:spcAft>
                <a:spcPts val="0"/>
              </a:spcAft>
              <a:buClr>
                <a:srgbClr val="111111"/>
              </a:buClr>
              <a:buSzPts val="1400"/>
              <a:buChar char="●"/>
            </a:pPr>
            <a:r>
              <a:rPr lang="en" dirty="0">
                <a:solidFill>
                  <a:srgbClr val="111111"/>
                </a:solidFill>
              </a:rPr>
              <a:t>The person is experiencing symptoms and believes they are sick (that is, not faking the illness)</a:t>
            </a:r>
            <a:endParaRPr dirty="0">
              <a:solidFill>
                <a:srgbClr val="111111"/>
              </a:solidFill>
            </a:endParaRPr>
          </a:p>
          <a:p>
            <a:pPr marL="457200" lvl="0" indent="-304800" rtl="0">
              <a:lnSpc>
                <a:spcPct val="111000"/>
              </a:lnSpc>
              <a:spcBef>
                <a:spcPts val="1600"/>
              </a:spcBef>
              <a:spcAft>
                <a:spcPts val="0"/>
              </a:spcAft>
              <a:buClr>
                <a:srgbClr val="111111"/>
              </a:buClr>
              <a:buSzPts val="1200"/>
              <a:buFont typeface="Corbel"/>
              <a:buChar char="●"/>
            </a:pPr>
            <a:r>
              <a:rPr lang="en" dirty="0">
                <a:solidFill>
                  <a:srgbClr val="111111"/>
                </a:solidFill>
                <a:latin typeface="Tahoma"/>
                <a:ea typeface="Tahoma"/>
                <a:cs typeface="Tahoma"/>
                <a:sym typeface="Tahoma"/>
              </a:rPr>
              <a:t>People with somatic symptom disorder typically go to </a:t>
            </a:r>
            <a:r>
              <a:rPr lang="en" dirty="0">
                <a:latin typeface="Tahoma"/>
                <a:ea typeface="Tahoma"/>
                <a:cs typeface="Tahoma"/>
                <a:sym typeface="Tahoma"/>
              </a:rPr>
              <a:t>a primary care provider rather</a:t>
            </a:r>
            <a:r>
              <a:rPr lang="en" dirty="0">
                <a:solidFill>
                  <a:srgbClr val="111111"/>
                </a:solidFill>
                <a:latin typeface="Tahoma"/>
                <a:ea typeface="Tahoma"/>
                <a:cs typeface="Tahoma"/>
                <a:sym typeface="Tahoma"/>
              </a:rPr>
              <a:t> than psychiatrist or other mental health professional. They often refuse to believe their symptoms are the result of mental or emotional causes rather than physical causes. </a:t>
            </a:r>
            <a:endParaRPr dirty="0">
              <a:solidFill>
                <a:srgbClr val="111111"/>
              </a:solidFill>
            </a:endParaRPr>
          </a:p>
          <a:p>
            <a:pPr marL="0" lvl="0" indent="0" rtl="0">
              <a:lnSpc>
                <a:spcPct val="115000"/>
              </a:lnSpc>
              <a:spcBef>
                <a:spcPts val="600"/>
              </a:spcBef>
              <a:spcAft>
                <a:spcPts val="0"/>
              </a:spcAft>
              <a:buNone/>
            </a:pPr>
            <a:endParaRPr dirty="0">
              <a:solidFill>
                <a:schemeClr val="dk1"/>
              </a:solidFill>
            </a:endParaRPr>
          </a:p>
          <a:p>
            <a:pPr marL="457200" lvl="0" indent="-317500" rtl="0">
              <a:lnSpc>
                <a:spcPct val="115000"/>
              </a:lnSpc>
              <a:spcBef>
                <a:spcPts val="600"/>
              </a:spcBef>
              <a:spcAft>
                <a:spcPts val="0"/>
              </a:spcAft>
              <a:buSzPts val="1400"/>
              <a:buChar char="●"/>
            </a:pPr>
            <a:r>
              <a:rPr lang="en" dirty="0">
                <a:solidFill>
                  <a:schemeClr val="tx2">
                    <a:lumMod val="50000"/>
                  </a:schemeClr>
                </a:solidFill>
              </a:rPr>
              <a:t>I    </a:t>
            </a:r>
            <a:r>
              <a:rPr lang="en-US" dirty="0" err="1">
                <a:solidFill>
                  <a:schemeClr val="tx2">
                    <a:lumMod val="50000"/>
                  </a:schemeClr>
                </a:solidFill>
              </a:rPr>
              <a:t>i</a:t>
            </a:r>
            <a:r>
              <a:rPr lang="en" dirty="0">
                <a:solidFill>
                  <a:schemeClr val="tx2">
                    <a:lumMod val="50000"/>
                  </a:schemeClr>
                </a:solidFill>
              </a:rPr>
              <a:t>n addition, the symptoms may be caused or exacerbated by anxiety, depression.</a:t>
            </a:r>
            <a:endParaRPr dirty="0">
              <a:solidFill>
                <a:schemeClr val="tx2">
                  <a:lumMod val="50000"/>
                </a:schemeClr>
              </a:solidFill>
            </a:endParaRPr>
          </a:p>
          <a:p>
            <a:pPr marL="457200" lvl="0" indent="-317500" rtl="0">
              <a:lnSpc>
                <a:spcPct val="115000"/>
              </a:lnSpc>
              <a:spcBef>
                <a:spcPts val="0"/>
              </a:spcBef>
              <a:spcAft>
                <a:spcPts val="0"/>
              </a:spcAft>
              <a:buSzPts val="1400"/>
              <a:buChar char="●"/>
            </a:pPr>
            <a:r>
              <a:rPr lang="en-US" dirty="0">
                <a:solidFill>
                  <a:schemeClr val="tx2">
                    <a:lumMod val="50000"/>
                  </a:schemeClr>
                </a:solidFill>
              </a:rPr>
              <a:t>it </a:t>
            </a:r>
            <a:r>
              <a:rPr lang="en" dirty="0">
                <a:solidFill>
                  <a:schemeClr val="tx2">
                    <a:lumMod val="50000"/>
                  </a:schemeClr>
                </a:solidFill>
              </a:rPr>
              <a:t>is common for somatization, depression, and anxiety to all occur together.</a:t>
            </a:r>
            <a:endParaRPr dirty="0">
              <a:solidFill>
                <a:schemeClr val="tx2">
                  <a:lumMod val="5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p:nvPr/>
        </p:nvSpPr>
        <p:spPr>
          <a:xfrm>
            <a:off x="660064" y="455550"/>
            <a:ext cx="8199322" cy="3741002"/>
          </a:xfrm>
          <a:prstGeom prst="rect">
            <a:avLst/>
          </a:prstGeom>
          <a:noFill/>
          <a:ln>
            <a:noFill/>
          </a:ln>
        </p:spPr>
        <p:txBody>
          <a:bodyPr spcFirstLastPara="1" wrap="square" lIns="91425" tIns="91425" rIns="91425" bIns="91425" anchor="ctr" anchorCtr="0">
            <a:noAutofit/>
          </a:bodyPr>
          <a:lstStyle/>
          <a:p>
            <a:pPr marL="0" lvl="0" indent="0" rtl="0">
              <a:lnSpc>
                <a:spcPct val="99000"/>
              </a:lnSpc>
              <a:spcBef>
                <a:spcPts val="0"/>
              </a:spcBef>
              <a:spcAft>
                <a:spcPts val="0"/>
              </a:spcAft>
              <a:buNone/>
            </a:pPr>
            <a:r>
              <a:rPr lang="en" sz="3200" dirty="0">
                <a:solidFill>
                  <a:srgbClr val="464B56"/>
                </a:solidFill>
                <a:latin typeface="Tahoma"/>
                <a:ea typeface="Tahoma"/>
                <a:cs typeface="Tahoma"/>
                <a:sym typeface="Tahoma"/>
              </a:rPr>
              <a:t>  </a:t>
            </a:r>
            <a:r>
              <a:rPr lang="en" sz="2800" dirty="0">
                <a:solidFill>
                  <a:schemeClr val="accent6">
                    <a:lumMod val="75000"/>
                  </a:schemeClr>
                </a:solidFill>
                <a:latin typeface="Tahoma"/>
                <a:ea typeface="Tahoma"/>
                <a:cs typeface="Tahoma"/>
                <a:sym typeface="Tahoma"/>
              </a:rPr>
              <a:t>Causes of somatic symptom disorder</a:t>
            </a:r>
          </a:p>
          <a:p>
            <a:pPr marL="0" lvl="0" indent="0" rtl="0">
              <a:lnSpc>
                <a:spcPct val="99000"/>
              </a:lnSpc>
              <a:spcBef>
                <a:spcPts val="0"/>
              </a:spcBef>
              <a:spcAft>
                <a:spcPts val="0"/>
              </a:spcAft>
              <a:buNone/>
            </a:pPr>
            <a:endParaRPr sz="2800" dirty="0">
              <a:solidFill>
                <a:schemeClr val="accent6">
                  <a:lumMod val="75000"/>
                </a:schemeClr>
              </a:solidFill>
              <a:latin typeface="Tahoma"/>
              <a:ea typeface="Tahoma"/>
              <a:cs typeface="Tahoma"/>
              <a:sym typeface="Tahoma"/>
            </a:endParaRPr>
          </a:p>
          <a:p>
            <a:pPr marL="0" lvl="0" indent="0" rtl="0">
              <a:lnSpc>
                <a:spcPct val="150000"/>
              </a:lnSpc>
              <a:spcBef>
                <a:spcPts val="0"/>
              </a:spcBef>
              <a:spcAft>
                <a:spcPts val="0"/>
              </a:spcAft>
              <a:buClr>
                <a:schemeClr val="dk1"/>
              </a:buClr>
              <a:buSzPts val="1100"/>
              <a:buFont typeface="Arial"/>
              <a:buNone/>
            </a:pPr>
            <a:r>
              <a:rPr lang="en" sz="1500" dirty="0">
                <a:solidFill>
                  <a:schemeClr val="tx2">
                    <a:lumMod val="50000"/>
                  </a:schemeClr>
                </a:solidFill>
                <a:latin typeface="Tahoma"/>
                <a:ea typeface="Tahoma"/>
                <a:cs typeface="Tahoma"/>
                <a:sym typeface="Tahoma"/>
              </a:rPr>
              <a:t>The exact cause of somatic symptom disorder is unknown, but any of these factors may play a role:</a:t>
            </a:r>
            <a:endParaRPr sz="1500" dirty="0">
              <a:solidFill>
                <a:schemeClr val="tx2">
                  <a:lumMod val="50000"/>
                </a:schemeClr>
              </a:solidFill>
              <a:latin typeface="Tahoma"/>
              <a:ea typeface="Tahoma"/>
              <a:cs typeface="Tahoma"/>
              <a:sym typeface="Tahoma"/>
            </a:endParaRPr>
          </a:p>
          <a:p>
            <a:pPr marL="800100" lvl="0" indent="-304800" rtl="0">
              <a:lnSpc>
                <a:spcPct val="140000"/>
              </a:lnSpc>
              <a:spcBef>
                <a:spcPts val="1800"/>
              </a:spcBef>
              <a:spcAft>
                <a:spcPts val="0"/>
              </a:spcAft>
              <a:buClr>
                <a:srgbClr val="111111"/>
              </a:buClr>
              <a:buSzPts val="1200"/>
              <a:buFont typeface="Corbel"/>
              <a:buChar char="●"/>
            </a:pPr>
            <a:r>
              <a:rPr lang="en" sz="1500" b="1" dirty="0">
                <a:solidFill>
                  <a:schemeClr val="tx2">
                    <a:lumMod val="50000"/>
                  </a:schemeClr>
                </a:solidFill>
                <a:latin typeface="Tahoma"/>
                <a:ea typeface="Tahoma"/>
                <a:cs typeface="Tahoma"/>
                <a:sym typeface="Tahoma"/>
              </a:rPr>
              <a:t>Genetic and biological factors,</a:t>
            </a:r>
            <a:r>
              <a:rPr lang="en" sz="1500" dirty="0">
                <a:solidFill>
                  <a:schemeClr val="tx2">
                    <a:lumMod val="50000"/>
                  </a:schemeClr>
                </a:solidFill>
                <a:latin typeface="Tahoma"/>
                <a:ea typeface="Tahoma"/>
                <a:cs typeface="Tahoma"/>
                <a:sym typeface="Tahoma"/>
              </a:rPr>
              <a:t> such as an increased sensitivity to pain</a:t>
            </a:r>
            <a:endParaRPr sz="1500" dirty="0">
              <a:solidFill>
                <a:schemeClr val="tx2">
                  <a:lumMod val="50000"/>
                </a:schemeClr>
              </a:solidFill>
              <a:latin typeface="Tahoma"/>
              <a:ea typeface="Tahoma"/>
              <a:cs typeface="Tahoma"/>
              <a:sym typeface="Tahoma"/>
            </a:endParaRPr>
          </a:p>
          <a:p>
            <a:pPr marL="800100" lvl="0" indent="-304800" rtl="0">
              <a:lnSpc>
                <a:spcPct val="140000"/>
              </a:lnSpc>
              <a:spcBef>
                <a:spcPts val="0"/>
              </a:spcBef>
              <a:spcAft>
                <a:spcPts val="0"/>
              </a:spcAft>
              <a:buClr>
                <a:srgbClr val="111111"/>
              </a:buClr>
              <a:buSzPts val="1200"/>
              <a:buFont typeface="Corbel"/>
              <a:buChar char="●"/>
            </a:pPr>
            <a:r>
              <a:rPr lang="en" sz="1500" dirty="0">
                <a:solidFill>
                  <a:schemeClr val="tx2">
                    <a:lumMod val="50000"/>
                  </a:schemeClr>
                </a:solidFill>
                <a:latin typeface="Tahoma"/>
                <a:ea typeface="Tahoma"/>
                <a:cs typeface="Tahoma"/>
                <a:sym typeface="Tahoma"/>
              </a:rPr>
              <a:t>Experiencing stressful life events, trauma or violence</a:t>
            </a:r>
            <a:endParaRPr sz="1500" dirty="0">
              <a:solidFill>
                <a:schemeClr val="tx2">
                  <a:lumMod val="50000"/>
                </a:schemeClr>
              </a:solidFill>
              <a:latin typeface="Tahoma"/>
              <a:ea typeface="Tahoma"/>
              <a:cs typeface="Tahoma"/>
              <a:sym typeface="Tahoma"/>
            </a:endParaRPr>
          </a:p>
          <a:p>
            <a:pPr marL="800100" lvl="0" indent="-304800" rtl="0">
              <a:lnSpc>
                <a:spcPct val="140000"/>
              </a:lnSpc>
              <a:spcBef>
                <a:spcPts val="0"/>
              </a:spcBef>
              <a:spcAft>
                <a:spcPts val="0"/>
              </a:spcAft>
              <a:buClr>
                <a:srgbClr val="111111"/>
              </a:buClr>
              <a:buSzPts val="1200"/>
              <a:buFont typeface="Corbel"/>
              <a:buChar char="●"/>
            </a:pPr>
            <a:r>
              <a:rPr lang="en" sz="1500" dirty="0">
                <a:solidFill>
                  <a:schemeClr val="tx2">
                    <a:lumMod val="50000"/>
                  </a:schemeClr>
                </a:solidFill>
                <a:latin typeface="Tahoma"/>
                <a:ea typeface="Tahoma"/>
                <a:cs typeface="Tahoma"/>
                <a:sym typeface="Tahoma"/>
              </a:rPr>
              <a:t>Having experienced past trauma, such as childhood sexual abuse</a:t>
            </a:r>
            <a:endParaRPr sz="1500" dirty="0">
              <a:solidFill>
                <a:schemeClr val="tx2">
                  <a:lumMod val="50000"/>
                </a:schemeClr>
              </a:solidFill>
              <a:latin typeface="Tahoma"/>
              <a:ea typeface="Tahoma"/>
              <a:cs typeface="Tahoma"/>
              <a:sym typeface="Tahoma"/>
            </a:endParaRPr>
          </a:p>
          <a:p>
            <a:pPr marL="800100" lvl="0" indent="-304800" rtl="0">
              <a:lnSpc>
                <a:spcPct val="140000"/>
              </a:lnSpc>
              <a:spcBef>
                <a:spcPts val="0"/>
              </a:spcBef>
              <a:spcAft>
                <a:spcPts val="0"/>
              </a:spcAft>
              <a:buClr>
                <a:srgbClr val="111111"/>
              </a:buClr>
              <a:buSzPts val="1200"/>
              <a:buFont typeface="Corbel"/>
              <a:buChar char="●"/>
            </a:pPr>
            <a:r>
              <a:rPr lang="en" sz="1500" dirty="0">
                <a:solidFill>
                  <a:schemeClr val="tx2">
                    <a:lumMod val="50000"/>
                  </a:schemeClr>
                </a:solidFill>
                <a:latin typeface="Tahoma"/>
                <a:ea typeface="Tahoma"/>
                <a:cs typeface="Tahoma"/>
                <a:sym typeface="Tahoma"/>
              </a:rPr>
              <a:t>Having anxiety or depression</a:t>
            </a:r>
            <a:endParaRPr sz="1500" dirty="0">
              <a:solidFill>
                <a:schemeClr val="tx2">
                  <a:lumMod val="50000"/>
                </a:schemeClr>
              </a:solidFill>
              <a:latin typeface="Tahoma"/>
              <a:ea typeface="Tahoma"/>
              <a:cs typeface="Tahoma"/>
              <a:sym typeface="Tahoma"/>
            </a:endParaRPr>
          </a:p>
          <a:p>
            <a:pPr marL="800100" lvl="0" indent="-304800" rtl="0">
              <a:lnSpc>
                <a:spcPct val="140000"/>
              </a:lnSpc>
              <a:spcBef>
                <a:spcPts val="0"/>
              </a:spcBef>
              <a:spcAft>
                <a:spcPts val="0"/>
              </a:spcAft>
              <a:buClr>
                <a:srgbClr val="111111"/>
              </a:buClr>
              <a:buSzPts val="1200"/>
              <a:buFont typeface="Corbel"/>
              <a:buChar char="●"/>
            </a:pPr>
            <a:r>
              <a:rPr lang="en" sz="1500" dirty="0">
                <a:solidFill>
                  <a:schemeClr val="tx2">
                    <a:lumMod val="50000"/>
                  </a:schemeClr>
                </a:solidFill>
                <a:latin typeface="Tahoma"/>
                <a:ea typeface="Tahoma"/>
                <a:cs typeface="Tahoma"/>
                <a:sym typeface="Tahoma"/>
              </a:rPr>
              <a:t>People who have a negative outlook </a:t>
            </a:r>
            <a:endParaRPr sz="3200" dirty="0">
              <a:solidFill>
                <a:schemeClr val="tx2">
                  <a:lumMod val="50000"/>
                </a:schemeClr>
              </a:solidFill>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693241" y="330411"/>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200" b="1" dirty="0">
                <a:solidFill>
                  <a:schemeClr val="accent6">
                    <a:lumMod val="75000"/>
                  </a:schemeClr>
                </a:solidFill>
              </a:rPr>
              <a:t>Clinical features</a:t>
            </a:r>
            <a:endParaRPr dirty="0">
              <a:solidFill>
                <a:schemeClr val="accent6">
                  <a:lumMod val="75000"/>
                </a:schemeClr>
              </a:solidFill>
            </a:endParaRPr>
          </a:p>
        </p:txBody>
      </p:sp>
      <p:sp>
        <p:nvSpPr>
          <p:cNvPr id="417" name="Shape 417"/>
          <p:cNvSpPr txBox="1">
            <a:spLocks noGrp="1"/>
          </p:cNvSpPr>
          <p:nvPr>
            <p:ph type="body" idx="1"/>
          </p:nvPr>
        </p:nvSpPr>
        <p:spPr>
          <a:xfrm>
            <a:off x="693241" y="1126348"/>
            <a:ext cx="8520600" cy="3865789"/>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 sz="1600" dirty="0">
                <a:solidFill>
                  <a:schemeClr val="tx2">
                    <a:lumMod val="50000"/>
                  </a:schemeClr>
                </a:solidFill>
              </a:rPr>
              <a:t>The essential feature of somatization is a chronic history of </a:t>
            </a:r>
            <a:r>
              <a:rPr lang="en" sz="1600" u="sng" dirty="0">
                <a:solidFill>
                  <a:schemeClr val="tx2">
                    <a:lumMod val="50000"/>
                  </a:schemeClr>
                </a:solidFill>
              </a:rPr>
              <a:t>unexplained physical symptoms,</a:t>
            </a:r>
            <a:r>
              <a:rPr lang="en" sz="1600" dirty="0">
                <a:solidFill>
                  <a:schemeClr val="tx2">
                    <a:lumMod val="50000"/>
                  </a:schemeClr>
                </a:solidFill>
              </a:rPr>
              <a:t> those symptoms may include:</a:t>
            </a:r>
          </a:p>
          <a:p>
            <a:pPr marL="0" lvl="0" indent="0" rtl="0">
              <a:lnSpc>
                <a:spcPct val="111000"/>
              </a:lnSpc>
              <a:spcBef>
                <a:spcPts val="0"/>
              </a:spcBef>
              <a:spcAft>
                <a:spcPts val="0"/>
              </a:spcAft>
              <a:buClr>
                <a:schemeClr val="dk1"/>
              </a:buClr>
              <a:buSzPts val="1100"/>
              <a:buFont typeface="Arial"/>
              <a:buNone/>
            </a:pPr>
            <a:endParaRPr sz="16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600" b="1" dirty="0">
                <a:solidFill>
                  <a:schemeClr val="accent6">
                    <a:lumMod val="75000"/>
                  </a:schemeClr>
                </a:solidFill>
              </a:rPr>
              <a:t>Generalized symptoms;</a:t>
            </a:r>
          </a:p>
          <a:p>
            <a:pPr marL="0" lvl="0" indent="0" rtl="0">
              <a:lnSpc>
                <a:spcPct val="111000"/>
              </a:lnSpc>
              <a:spcBef>
                <a:spcPts val="0"/>
              </a:spcBef>
              <a:spcAft>
                <a:spcPts val="0"/>
              </a:spcAft>
              <a:buClr>
                <a:schemeClr val="dk1"/>
              </a:buClr>
              <a:buSzPts val="1100"/>
              <a:buFont typeface="Arial"/>
              <a:buNone/>
            </a:pPr>
            <a:r>
              <a:rPr lang="en" sz="1600" b="1" dirty="0">
                <a:solidFill>
                  <a:schemeClr val="tx2">
                    <a:lumMod val="50000"/>
                  </a:schemeClr>
                </a:solidFill>
              </a:rPr>
              <a:t> </a:t>
            </a:r>
            <a:r>
              <a:rPr lang="en" sz="1600" dirty="0">
                <a:solidFill>
                  <a:schemeClr val="tx2">
                    <a:lumMod val="50000"/>
                  </a:schemeClr>
                </a:solidFill>
              </a:rPr>
              <a:t>Abdominal pain that is vague , Arthralgia, Backache, Chest pain that is nonspecific, Chronic tiredness and fatique, Headache</a:t>
            </a:r>
            <a:endParaRPr sz="16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600" b="1" dirty="0">
                <a:solidFill>
                  <a:schemeClr val="accent6">
                    <a:lumMod val="75000"/>
                  </a:schemeClr>
                </a:solidFill>
              </a:rPr>
              <a:t>Gastrointestinal symptoms;</a:t>
            </a:r>
          </a:p>
          <a:p>
            <a:pPr marL="0" lvl="0" indent="0" rtl="0">
              <a:lnSpc>
                <a:spcPct val="111000"/>
              </a:lnSpc>
              <a:spcBef>
                <a:spcPts val="0"/>
              </a:spcBef>
              <a:spcAft>
                <a:spcPts val="0"/>
              </a:spcAft>
              <a:buClr>
                <a:schemeClr val="dk1"/>
              </a:buClr>
              <a:buSzPts val="1100"/>
              <a:buFont typeface="Arial"/>
              <a:buNone/>
            </a:pPr>
            <a:r>
              <a:rPr lang="en" sz="1600" b="1" dirty="0">
                <a:solidFill>
                  <a:schemeClr val="tx2">
                    <a:lumMod val="50000"/>
                  </a:schemeClr>
                </a:solidFill>
              </a:rPr>
              <a:t> </a:t>
            </a:r>
            <a:r>
              <a:rPr lang="en" sz="1600" dirty="0">
                <a:solidFill>
                  <a:schemeClr val="tx2">
                    <a:lumMod val="50000"/>
                  </a:schemeClr>
                </a:solidFill>
              </a:rPr>
              <a:t>Chronic bloating, Constipation, Diarrhea, Food intolerance to multiple foods, Nausea and vomiting</a:t>
            </a:r>
            <a:endParaRPr sz="16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600" b="1" dirty="0">
                <a:solidFill>
                  <a:schemeClr val="accent6">
                    <a:lumMod val="75000"/>
                  </a:schemeClr>
                </a:solidFill>
              </a:rPr>
              <a:t>Genitourinary symptoms:</a:t>
            </a:r>
          </a:p>
          <a:p>
            <a:pPr marL="0" lvl="0" indent="0" rtl="0">
              <a:lnSpc>
                <a:spcPct val="111000"/>
              </a:lnSpc>
              <a:spcBef>
                <a:spcPts val="0"/>
              </a:spcBef>
              <a:spcAft>
                <a:spcPts val="0"/>
              </a:spcAft>
              <a:buClr>
                <a:schemeClr val="dk1"/>
              </a:buClr>
              <a:buSzPts val="1100"/>
              <a:buFont typeface="Arial"/>
              <a:buNone/>
            </a:pPr>
            <a:r>
              <a:rPr lang="en" sz="1600" b="1" dirty="0">
                <a:solidFill>
                  <a:schemeClr val="tx2">
                    <a:lumMod val="50000"/>
                  </a:schemeClr>
                </a:solidFill>
              </a:rPr>
              <a:t> </a:t>
            </a:r>
            <a:r>
              <a:rPr lang="en" sz="1600" dirty="0">
                <a:solidFill>
                  <a:schemeClr val="tx2">
                    <a:lumMod val="50000"/>
                  </a:schemeClr>
                </a:solidFill>
              </a:rPr>
              <a:t>Erectile dysfunction,Decreased libido, Dysuria, Menses that is painful, irregular, and heavy</a:t>
            </a:r>
            <a:endParaRPr sz="1600" dirty="0">
              <a:solidFill>
                <a:schemeClr val="tx2">
                  <a:lumMod val="50000"/>
                </a:schemeClr>
              </a:solidFill>
            </a:endParaRPr>
          </a:p>
          <a:p>
            <a:pPr marL="0" lvl="0" indent="0" rtl="0">
              <a:lnSpc>
                <a:spcPct val="111000"/>
              </a:lnSpc>
              <a:spcBef>
                <a:spcPts val="0"/>
              </a:spcBef>
              <a:spcAft>
                <a:spcPts val="0"/>
              </a:spcAft>
              <a:buClr>
                <a:schemeClr val="dk1"/>
              </a:buClr>
              <a:buSzPts val="1100"/>
              <a:buFont typeface="Arial"/>
              <a:buNone/>
            </a:pPr>
            <a:r>
              <a:rPr lang="en" sz="1600" b="1" dirty="0">
                <a:solidFill>
                  <a:schemeClr val="accent6">
                    <a:lumMod val="75000"/>
                  </a:schemeClr>
                </a:solidFill>
              </a:rPr>
              <a:t>Neurological:</a:t>
            </a:r>
          </a:p>
          <a:p>
            <a:pPr marL="0" lvl="0" indent="0" rtl="0">
              <a:lnSpc>
                <a:spcPct val="111000"/>
              </a:lnSpc>
              <a:spcBef>
                <a:spcPts val="0"/>
              </a:spcBef>
              <a:spcAft>
                <a:spcPts val="0"/>
              </a:spcAft>
              <a:buClr>
                <a:schemeClr val="dk1"/>
              </a:buClr>
              <a:buSzPts val="1100"/>
              <a:buFont typeface="Arial"/>
              <a:buNone/>
            </a:pPr>
            <a:r>
              <a:rPr lang="en" sz="1600" dirty="0">
                <a:solidFill>
                  <a:schemeClr val="tx2">
                    <a:lumMod val="50000"/>
                  </a:schemeClr>
                </a:solidFill>
              </a:rPr>
              <a:t>Headaches,Dizziness, Amnesia ,Vision changes ,Paralysis or muscle weakness</a:t>
            </a:r>
            <a:endParaRPr sz="1600" dirty="0">
              <a:solidFill>
                <a:schemeClr val="tx2">
                  <a:lumMod val="50000"/>
                </a:schemeClr>
              </a:solidFill>
            </a:endParaRPr>
          </a:p>
          <a:p>
            <a:pPr marL="0" lvl="0" indent="0">
              <a:spcBef>
                <a:spcPts val="0"/>
              </a:spcBef>
              <a:spcAft>
                <a:spcPts val="1600"/>
              </a:spcAft>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751577" y="913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chemeClr val="accent6">
                    <a:lumMod val="75000"/>
                  </a:schemeClr>
                </a:solidFill>
              </a:rPr>
              <a:t>Diagnosis</a:t>
            </a:r>
            <a:endParaRPr dirty="0">
              <a:solidFill>
                <a:schemeClr val="accent6">
                  <a:lumMod val="75000"/>
                </a:schemeClr>
              </a:solidFill>
            </a:endParaRPr>
          </a:p>
        </p:txBody>
      </p:sp>
      <p:sp>
        <p:nvSpPr>
          <p:cNvPr id="423" name="Shape 423"/>
          <p:cNvSpPr txBox="1">
            <a:spLocks noGrp="1"/>
          </p:cNvSpPr>
          <p:nvPr>
            <p:ph type="body" idx="1"/>
          </p:nvPr>
        </p:nvSpPr>
        <p:spPr>
          <a:xfrm>
            <a:off x="709029" y="726993"/>
            <a:ext cx="7536900" cy="4089936"/>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600" dirty="0">
                <a:solidFill>
                  <a:srgbClr val="2A2A2A"/>
                </a:solidFill>
              </a:rPr>
              <a:t>According to the</a:t>
            </a:r>
            <a:r>
              <a:rPr lang="en" sz="1600" dirty="0">
                <a:solidFill>
                  <a:srgbClr val="FF0000"/>
                </a:solidFill>
              </a:rPr>
              <a:t> </a:t>
            </a:r>
            <a:r>
              <a:rPr lang="en" sz="1600" i="1" dirty="0">
                <a:solidFill>
                  <a:srgbClr val="FF0000"/>
                </a:solidFill>
              </a:rPr>
              <a:t>Diagnostic and Statistical Manual for Mental Disorders, Fifth Edition</a:t>
            </a:r>
            <a:r>
              <a:rPr lang="en" sz="1600" dirty="0">
                <a:solidFill>
                  <a:srgbClr val="FF0000"/>
                </a:solidFill>
              </a:rPr>
              <a:t> (</a:t>
            </a:r>
            <a:r>
              <a:rPr lang="en" sz="1600" i="1" dirty="0">
                <a:solidFill>
                  <a:srgbClr val="FF0000"/>
                </a:solidFill>
              </a:rPr>
              <a:t>DSM-5</a:t>
            </a:r>
            <a:r>
              <a:rPr lang="en" sz="1600" dirty="0">
                <a:solidFill>
                  <a:srgbClr val="FF0000"/>
                </a:solidFill>
              </a:rPr>
              <a:t>)</a:t>
            </a:r>
            <a:r>
              <a:rPr lang="en" sz="2700" baseline="30000" dirty="0">
                <a:solidFill>
                  <a:srgbClr val="FF0000"/>
                </a:solidFill>
              </a:rPr>
              <a:t>  </a:t>
            </a:r>
            <a:r>
              <a:rPr lang="en" sz="1600" dirty="0">
                <a:solidFill>
                  <a:srgbClr val="FF0000"/>
                </a:solidFill>
              </a:rPr>
              <a:t>category</a:t>
            </a:r>
            <a:r>
              <a:rPr lang="en" sz="1600" dirty="0">
                <a:solidFill>
                  <a:srgbClr val="2A2A2A"/>
                </a:solidFill>
              </a:rPr>
              <a:t> of Somatic Symptom Disorders and Other Related Disorders represents a group of disorders characterized by thoughts, feelings, or behaviors related to somatic symptoms.</a:t>
            </a:r>
            <a:endParaRPr sz="1600" dirty="0">
              <a:solidFill>
                <a:srgbClr val="2A2A2A"/>
              </a:solidFill>
            </a:endParaRPr>
          </a:p>
          <a:p>
            <a:pPr marL="0" lvl="0" indent="0" rtl="0">
              <a:spcBef>
                <a:spcPts val="1600"/>
              </a:spcBef>
              <a:spcAft>
                <a:spcPts val="0"/>
              </a:spcAft>
              <a:buClr>
                <a:schemeClr val="dk1"/>
              </a:buClr>
              <a:buSzPts val="1100"/>
              <a:buFont typeface="Arial"/>
              <a:buNone/>
            </a:pPr>
            <a:r>
              <a:rPr lang="en" sz="1600" b="1" dirty="0">
                <a:solidFill>
                  <a:srgbClr val="020621"/>
                </a:solidFill>
              </a:rPr>
              <a:t>Criteria for Somatic Symptom Disorder.</a:t>
            </a:r>
            <a:endParaRPr sz="1600" b="1" dirty="0">
              <a:solidFill>
                <a:srgbClr val="020621"/>
              </a:solidFill>
            </a:endParaRPr>
          </a:p>
          <a:p>
            <a:pPr marL="0" lvl="0" indent="0" rtl="0">
              <a:spcBef>
                <a:spcPts val="1600"/>
              </a:spcBef>
              <a:spcAft>
                <a:spcPts val="0"/>
              </a:spcAft>
              <a:buClr>
                <a:schemeClr val="dk1"/>
              </a:buClr>
              <a:buSzPts val="1100"/>
              <a:buFont typeface="Arial"/>
              <a:buNone/>
            </a:pPr>
            <a:r>
              <a:rPr lang="en" sz="1400" dirty="0">
                <a:solidFill>
                  <a:srgbClr val="020621"/>
                </a:solidFill>
              </a:rPr>
              <a:t>A. One or more somatic symptoms that are distressing or result in significant disruption of daily life.</a:t>
            </a:r>
            <a:endParaRPr sz="1400" dirty="0">
              <a:solidFill>
                <a:srgbClr val="020621"/>
              </a:solidFill>
            </a:endParaRPr>
          </a:p>
          <a:p>
            <a:pPr marL="0" lvl="0" indent="0" rtl="0">
              <a:spcBef>
                <a:spcPts val="1600"/>
              </a:spcBef>
              <a:spcAft>
                <a:spcPts val="0"/>
              </a:spcAft>
              <a:buClr>
                <a:schemeClr val="dk1"/>
              </a:buClr>
              <a:buSzPts val="1100"/>
              <a:buFont typeface="Arial"/>
              <a:buNone/>
            </a:pPr>
            <a:r>
              <a:rPr lang="en" sz="1400" dirty="0">
                <a:solidFill>
                  <a:srgbClr val="020621"/>
                </a:solidFill>
              </a:rPr>
              <a:t>B. Excessive thoughts, feelings, behaviors related to the somatic symptoms or associated health concerns as manifested by at least one of the following:</a:t>
            </a:r>
            <a:endParaRPr sz="1400" dirty="0">
              <a:solidFill>
                <a:srgbClr val="020621"/>
              </a:solidFill>
            </a:endParaRPr>
          </a:p>
          <a:p>
            <a:pPr marL="0" lvl="0" indent="0" rtl="0">
              <a:spcBef>
                <a:spcPts val="0"/>
              </a:spcBef>
              <a:spcAft>
                <a:spcPts val="0"/>
              </a:spcAft>
              <a:buClr>
                <a:schemeClr val="dk1"/>
              </a:buClr>
              <a:buSzPts val="1100"/>
              <a:buFont typeface="Arial"/>
              <a:buNone/>
            </a:pPr>
            <a:r>
              <a:rPr lang="en" sz="1300" dirty="0">
                <a:solidFill>
                  <a:srgbClr val="020621"/>
                </a:solidFill>
                <a:latin typeface="Georgia"/>
                <a:ea typeface="Georgia"/>
                <a:cs typeface="Georgia"/>
                <a:sym typeface="Georgia"/>
              </a:rPr>
              <a:t>1.</a:t>
            </a:r>
            <a:r>
              <a:rPr lang="en" sz="1400" dirty="0">
                <a:solidFill>
                  <a:srgbClr val="020621"/>
                </a:solidFill>
              </a:rPr>
              <a:t>Disproportionate and persistent thoughts about the seriousness of one's symptoms.</a:t>
            </a:r>
            <a:endParaRPr sz="1400" dirty="0">
              <a:solidFill>
                <a:srgbClr val="020621"/>
              </a:solidFill>
            </a:endParaRPr>
          </a:p>
          <a:p>
            <a:pPr marL="0" lvl="0" indent="0" rtl="0">
              <a:spcBef>
                <a:spcPts val="0"/>
              </a:spcBef>
              <a:spcAft>
                <a:spcPts val="0"/>
              </a:spcAft>
              <a:buClr>
                <a:schemeClr val="dk1"/>
              </a:buClr>
              <a:buSzPts val="1100"/>
              <a:buFont typeface="Arial"/>
              <a:buNone/>
            </a:pPr>
            <a:r>
              <a:rPr lang="en" sz="1300" dirty="0">
                <a:solidFill>
                  <a:srgbClr val="020621"/>
                </a:solidFill>
                <a:latin typeface="Georgia"/>
                <a:ea typeface="Georgia"/>
                <a:cs typeface="Georgia"/>
                <a:sym typeface="Georgia"/>
              </a:rPr>
              <a:t>2.</a:t>
            </a:r>
            <a:r>
              <a:rPr lang="en" sz="1400" dirty="0">
                <a:solidFill>
                  <a:srgbClr val="020621"/>
                </a:solidFill>
              </a:rPr>
              <a:t>Persistently high level of anxiety about health or symptoms.</a:t>
            </a:r>
            <a:endParaRPr sz="1400" dirty="0">
              <a:solidFill>
                <a:srgbClr val="020621"/>
              </a:solidFill>
            </a:endParaRPr>
          </a:p>
          <a:p>
            <a:pPr marL="0" lvl="0" indent="0" rtl="0">
              <a:spcBef>
                <a:spcPts val="0"/>
              </a:spcBef>
              <a:spcAft>
                <a:spcPts val="0"/>
              </a:spcAft>
              <a:buClr>
                <a:schemeClr val="dk1"/>
              </a:buClr>
              <a:buSzPts val="1100"/>
              <a:buFont typeface="Arial"/>
              <a:buNone/>
            </a:pPr>
            <a:r>
              <a:rPr lang="en" sz="1300" dirty="0">
                <a:solidFill>
                  <a:srgbClr val="020621"/>
                </a:solidFill>
                <a:latin typeface="Georgia"/>
                <a:ea typeface="Georgia"/>
                <a:cs typeface="Georgia"/>
                <a:sym typeface="Georgia"/>
              </a:rPr>
              <a:t>3.</a:t>
            </a:r>
            <a:r>
              <a:rPr lang="en" sz="1400" dirty="0">
                <a:solidFill>
                  <a:srgbClr val="020621"/>
                </a:solidFill>
              </a:rPr>
              <a:t>Excessive time and energy devoted to these symptoms or health concerns</a:t>
            </a:r>
            <a:r>
              <a:rPr lang="en" sz="1600" dirty="0">
                <a:solidFill>
                  <a:srgbClr val="020621"/>
                </a:solidFill>
              </a:rPr>
              <a:t>.</a:t>
            </a:r>
            <a:endParaRPr sz="1600" dirty="0">
              <a:solidFill>
                <a:srgbClr val="020621"/>
              </a:solidFill>
            </a:endParaRPr>
          </a:p>
          <a:p>
            <a:pPr marL="0" lvl="0" indent="0" rtl="0">
              <a:spcBef>
                <a:spcPts val="800"/>
              </a:spcBef>
              <a:spcAft>
                <a:spcPts val="0"/>
              </a:spcAft>
              <a:buClr>
                <a:schemeClr val="dk1"/>
              </a:buClr>
              <a:buSzPts val="1100"/>
              <a:buFont typeface="Arial"/>
              <a:buNone/>
            </a:pPr>
            <a:r>
              <a:rPr lang="en" sz="1400" dirty="0">
                <a:solidFill>
                  <a:srgbClr val="020621"/>
                </a:solidFill>
              </a:rPr>
              <a:t>C. Although any one somatic symptom may not be continuously present, the state of being symptomatic is persistent (</a:t>
            </a:r>
            <a:r>
              <a:rPr lang="en" sz="1400" dirty="0">
                <a:solidFill>
                  <a:srgbClr val="FF0000"/>
                </a:solidFill>
              </a:rPr>
              <a:t>typically more than 6 months</a:t>
            </a:r>
            <a:r>
              <a:rPr lang="en" sz="1400" dirty="0">
                <a:solidFill>
                  <a:srgbClr val="020621"/>
                </a:solidFill>
              </a:rPr>
              <a:t>).</a:t>
            </a:r>
            <a:endParaRPr sz="1400" dirty="0">
              <a:solidFill>
                <a:srgbClr val="020621"/>
              </a:solidFill>
            </a:endParaRPr>
          </a:p>
          <a:p>
            <a:pPr marL="0" lvl="0" indent="0">
              <a:spcBef>
                <a:spcPts val="0"/>
              </a:spcBef>
              <a:spcAft>
                <a:spcPts val="160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4"/>
          <p:cNvPicPr preferRelativeResize="0"/>
          <p:nvPr/>
        </p:nvPicPr>
        <p:blipFill>
          <a:blip r:embed="rId2">
            <a:alphaModFix/>
          </a:blip>
          <a:stretch>
            <a:fillRect/>
          </a:stretch>
        </p:blipFill>
        <p:spPr>
          <a:xfrm>
            <a:off x="1817648" y="223024"/>
            <a:ext cx="5196470" cy="4761571"/>
          </a:xfrm>
          <a:prstGeom prst="rect">
            <a:avLst/>
          </a:prstGeom>
          <a:noFill/>
          <a:ln>
            <a:noFill/>
          </a:ln>
        </p:spPr>
      </p:pic>
    </p:spTree>
    <p:extLst>
      <p:ext uri="{BB962C8B-B14F-4D97-AF65-F5344CB8AC3E}">
        <p14:creationId xmlns:p14="http://schemas.microsoft.com/office/powerpoint/2010/main" val="118577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p:nvPr/>
        </p:nvSpPr>
        <p:spPr>
          <a:xfrm>
            <a:off x="931197" y="2074854"/>
            <a:ext cx="6852300" cy="115029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solidFill>
                  <a:schemeClr val="accent6">
                    <a:lumMod val="20000"/>
                    <a:lumOff val="80000"/>
                  </a:schemeClr>
                </a:solidFill>
                <a:latin typeface="Century Schoolbook" panose="02040604050505020304" pitchFamily="18" charset="0"/>
              </a:rPr>
              <a:t>Anxiety</a:t>
            </a:r>
            <a:endParaRPr lang="en-US" sz="7200" dirty="0">
              <a:solidFill>
                <a:schemeClr val="accent6">
                  <a:lumMod val="20000"/>
                  <a:lumOff val="80000"/>
                </a:schemeClr>
              </a:solidFill>
              <a:latin typeface="Century Schoolbook" panose="02040604050505020304" pitchFamily="18" charset="0"/>
            </a:endParaRPr>
          </a:p>
          <a:p>
            <a:pPr marL="0" lvl="0" indent="0" algn="ctr" rtl="0">
              <a:spcBef>
                <a:spcPts val="0"/>
              </a:spcBef>
              <a:spcAft>
                <a:spcPts val="0"/>
              </a:spcAft>
              <a:buNone/>
            </a:pPr>
            <a:r>
              <a:rPr lang="en" sz="5200" dirty="0">
                <a:solidFill>
                  <a:schemeClr val="dk1"/>
                </a:solidFill>
              </a:rPr>
              <a:t>   </a:t>
            </a:r>
            <a:endParaRPr sz="5200" dirty="0">
              <a:solidFill>
                <a:schemeClr val="dk1"/>
              </a:solidFill>
            </a:endParaRPr>
          </a:p>
        </p:txBody>
      </p:sp>
      <p:sp>
        <p:nvSpPr>
          <p:cNvPr id="2" name="TextBox 1"/>
          <p:cNvSpPr txBox="1"/>
          <p:nvPr/>
        </p:nvSpPr>
        <p:spPr>
          <a:xfrm>
            <a:off x="931197" y="3116294"/>
            <a:ext cx="5462840" cy="369332"/>
          </a:xfrm>
          <a:prstGeom prst="rect">
            <a:avLst/>
          </a:prstGeom>
          <a:noFill/>
        </p:spPr>
        <p:txBody>
          <a:bodyPr wrap="square" rtlCol="0">
            <a:spAutoFit/>
          </a:bodyPr>
          <a:lstStyle/>
          <a:p>
            <a:r>
              <a:rPr lang="en-US" dirty="0" smtClean="0">
                <a:hlinkClick r:id="rId3"/>
              </a:rPr>
              <a:t>https</a:t>
            </a:r>
            <a:r>
              <a:rPr lang="en-US" dirty="0">
                <a:hlinkClick r:id="rId3"/>
              </a:rPr>
              <a:t>://</a:t>
            </a:r>
            <a:r>
              <a:rPr lang="en-US" dirty="0" smtClean="0">
                <a:hlinkClick r:id="rId3"/>
              </a:rPr>
              <a:t>www.youtube.com/watch?v=oh2hqleoQRs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300" dirty="0">
                <a:solidFill>
                  <a:srgbClr val="464B56"/>
                </a:solidFill>
              </a:rPr>
              <a:t>             </a:t>
            </a:r>
            <a:r>
              <a:rPr lang="en" sz="3300" dirty="0">
                <a:solidFill>
                  <a:schemeClr val="accent6">
                    <a:lumMod val="75000"/>
                  </a:schemeClr>
                </a:solidFill>
              </a:rPr>
              <a:t>Management of psycosomatic </a:t>
            </a:r>
            <a:endParaRPr dirty="0">
              <a:solidFill>
                <a:schemeClr val="accent6">
                  <a:lumMod val="75000"/>
                </a:schemeClr>
              </a:solidFill>
            </a:endParaRPr>
          </a:p>
        </p:txBody>
      </p:sp>
      <p:sp>
        <p:nvSpPr>
          <p:cNvPr id="430" name="Shape 430"/>
          <p:cNvSpPr txBox="1">
            <a:spLocks noGrp="1"/>
          </p:cNvSpPr>
          <p:nvPr>
            <p:ph type="body" idx="1"/>
          </p:nvPr>
        </p:nvSpPr>
        <p:spPr>
          <a:xfrm>
            <a:off x="700378" y="1011989"/>
            <a:ext cx="8520600" cy="3675068"/>
          </a:xfrm>
          <a:prstGeom prst="rect">
            <a:avLst/>
          </a:prstGeom>
        </p:spPr>
        <p:txBody>
          <a:bodyPr spcFirstLastPara="1" wrap="square" lIns="91425" tIns="91425" rIns="91425" bIns="91425" anchor="t" anchorCtr="0">
            <a:noAutofit/>
          </a:bodyPr>
          <a:lstStyle/>
          <a:p>
            <a:pPr marL="0" lvl="0" indent="0" rtl="0">
              <a:lnSpc>
                <a:spcPct val="180000"/>
              </a:lnSpc>
              <a:spcBef>
                <a:spcPts val="0"/>
              </a:spcBef>
              <a:spcAft>
                <a:spcPts val="0"/>
              </a:spcAft>
              <a:buClr>
                <a:schemeClr val="dk1"/>
              </a:buClr>
              <a:buSzPts val="1100"/>
              <a:buFont typeface="Arial"/>
              <a:buNone/>
            </a:pPr>
            <a:r>
              <a:rPr lang="en" sz="2000" b="1" dirty="0">
                <a:solidFill>
                  <a:schemeClr val="accent6">
                    <a:lumMod val="75000"/>
                  </a:schemeClr>
                </a:solidFill>
              </a:rPr>
              <a:t>The components of SSD currently treated include the following: </a:t>
            </a:r>
            <a:endParaRPr sz="2000" b="1" dirty="0">
              <a:solidFill>
                <a:schemeClr val="accent6">
                  <a:lumMod val="75000"/>
                </a:schemeClr>
              </a:solidFill>
            </a:endParaRPr>
          </a:p>
          <a:p>
            <a:pPr marL="342900" lvl="0" rtl="0">
              <a:lnSpc>
                <a:spcPct val="90000"/>
              </a:lnSpc>
              <a:spcBef>
                <a:spcPts val="0"/>
              </a:spcBef>
              <a:spcAft>
                <a:spcPts val="0"/>
              </a:spcAft>
              <a:buClr>
                <a:schemeClr val="dk1"/>
              </a:buClr>
              <a:buSzPts val="1100"/>
              <a:buFont typeface="Arial" panose="020B0604020202020204" pitchFamily="34" charset="0"/>
              <a:buChar char="•"/>
            </a:pPr>
            <a:r>
              <a:rPr lang="en" sz="2000" dirty="0">
                <a:solidFill>
                  <a:srgbClr val="000000"/>
                </a:solidFill>
              </a:rPr>
              <a:t>Somatic symptoms</a:t>
            </a:r>
            <a:endParaRPr sz="2000" dirty="0">
              <a:solidFill>
                <a:srgbClr val="000000"/>
              </a:solidFill>
            </a:endParaRPr>
          </a:p>
          <a:p>
            <a:pPr marL="342900" lvl="0" rtl="0">
              <a:lnSpc>
                <a:spcPct val="90000"/>
              </a:lnSpc>
              <a:spcBef>
                <a:spcPts val="0"/>
              </a:spcBef>
              <a:spcAft>
                <a:spcPts val="0"/>
              </a:spcAft>
              <a:buClr>
                <a:schemeClr val="dk1"/>
              </a:buClr>
              <a:buSzPts val="1100"/>
              <a:buFont typeface="Arial" panose="020B0604020202020204" pitchFamily="34" charset="0"/>
              <a:buChar char="•"/>
            </a:pPr>
            <a:r>
              <a:rPr lang="en" sz="2000" dirty="0">
                <a:solidFill>
                  <a:srgbClr val="000000"/>
                </a:solidFill>
              </a:rPr>
              <a:t>Health related anxiety</a:t>
            </a:r>
            <a:endParaRPr sz="2000" dirty="0">
              <a:solidFill>
                <a:srgbClr val="000000"/>
              </a:solidFill>
            </a:endParaRPr>
          </a:p>
          <a:p>
            <a:pPr marL="342900" lvl="0" rtl="0">
              <a:lnSpc>
                <a:spcPct val="90000"/>
              </a:lnSpc>
              <a:spcBef>
                <a:spcPts val="0"/>
              </a:spcBef>
              <a:spcAft>
                <a:spcPts val="0"/>
              </a:spcAft>
              <a:buClr>
                <a:schemeClr val="dk1"/>
              </a:buClr>
              <a:buSzPts val="1100"/>
              <a:buFont typeface="Arial" panose="020B0604020202020204" pitchFamily="34" charset="0"/>
              <a:buChar char="•"/>
            </a:pPr>
            <a:r>
              <a:rPr lang="en" sz="2000" dirty="0">
                <a:solidFill>
                  <a:srgbClr val="000000"/>
                </a:solidFill>
              </a:rPr>
              <a:t>Preoccupation and rumination about health concerns</a:t>
            </a:r>
          </a:p>
          <a:p>
            <a:pPr marL="342900" lvl="0" rtl="0">
              <a:lnSpc>
                <a:spcPct val="90000"/>
              </a:lnSpc>
              <a:spcBef>
                <a:spcPts val="0"/>
              </a:spcBef>
              <a:spcAft>
                <a:spcPts val="0"/>
              </a:spcAft>
              <a:buClr>
                <a:schemeClr val="dk1"/>
              </a:buClr>
              <a:buSzPts val="1100"/>
              <a:buFont typeface="Arial" panose="020B0604020202020204" pitchFamily="34" charset="0"/>
              <a:buChar char="•"/>
            </a:pPr>
            <a:r>
              <a:rPr lang="en" sz="2000" dirty="0">
                <a:solidFill>
                  <a:srgbClr val="000000"/>
                </a:solidFill>
              </a:rPr>
              <a:t>Unhelpful illness behaviors</a:t>
            </a:r>
            <a:endParaRPr sz="2000" dirty="0">
              <a:solidFill>
                <a:srgbClr val="000000"/>
              </a:solidFill>
            </a:endParaRPr>
          </a:p>
          <a:p>
            <a:pPr marL="0" lvl="0" indent="0" rtl="0">
              <a:lnSpc>
                <a:spcPct val="180000"/>
              </a:lnSpc>
              <a:spcBef>
                <a:spcPts val="0"/>
              </a:spcBef>
              <a:spcAft>
                <a:spcPts val="0"/>
              </a:spcAft>
              <a:buClr>
                <a:schemeClr val="dk1"/>
              </a:buClr>
              <a:buSzPts val="1100"/>
              <a:buFont typeface="Arial"/>
              <a:buNone/>
            </a:pPr>
            <a:r>
              <a:rPr lang="en" sz="2000" b="1" dirty="0">
                <a:solidFill>
                  <a:schemeClr val="accent6">
                    <a:lumMod val="75000"/>
                  </a:schemeClr>
                </a:solidFill>
              </a:rPr>
              <a:t>Treatments used as interventions for these components include:</a:t>
            </a:r>
            <a:endParaRPr sz="2000" b="1" dirty="0">
              <a:solidFill>
                <a:schemeClr val="accent6">
                  <a:lumMod val="75000"/>
                </a:schemeClr>
              </a:solidFill>
            </a:endParaRPr>
          </a:p>
          <a:p>
            <a:pPr marL="342900">
              <a:lnSpc>
                <a:spcPct val="90000"/>
              </a:lnSpc>
              <a:buClr>
                <a:schemeClr val="dk1"/>
              </a:buClr>
              <a:buSzPts val="1100"/>
            </a:pPr>
            <a:r>
              <a:rPr lang="en" sz="1800" dirty="0">
                <a:solidFill>
                  <a:srgbClr val="000000"/>
                </a:solidFill>
              </a:rPr>
              <a:t>Psychiatric consultation intervention (PCI)</a:t>
            </a:r>
            <a:endParaRPr sz="1800" dirty="0">
              <a:solidFill>
                <a:srgbClr val="000000"/>
              </a:solidFill>
            </a:endParaRPr>
          </a:p>
          <a:p>
            <a:pPr marL="342900">
              <a:lnSpc>
                <a:spcPct val="90000"/>
              </a:lnSpc>
              <a:buClr>
                <a:schemeClr val="dk1"/>
              </a:buClr>
              <a:buSzPts val="1100"/>
            </a:pPr>
            <a:r>
              <a:rPr lang="en" sz="1800" dirty="0">
                <a:solidFill>
                  <a:srgbClr val="000000"/>
                </a:solidFill>
              </a:rPr>
              <a:t>Cognitive based therapy (CBT)</a:t>
            </a:r>
            <a:endParaRPr sz="1800" dirty="0">
              <a:solidFill>
                <a:srgbClr val="000000"/>
              </a:solidFill>
            </a:endParaRPr>
          </a:p>
          <a:p>
            <a:pPr marL="342900">
              <a:lnSpc>
                <a:spcPct val="90000"/>
              </a:lnSpc>
              <a:buClr>
                <a:schemeClr val="dk1"/>
              </a:buClr>
              <a:buSzPts val="1100"/>
            </a:pPr>
            <a:r>
              <a:rPr lang="en" sz="1800" dirty="0">
                <a:solidFill>
                  <a:srgbClr val="000000"/>
                </a:solidFill>
              </a:rPr>
              <a:t>Behavioral techniques (relaxation training and mindfulness)</a:t>
            </a:r>
            <a:endParaRPr sz="1800" dirty="0">
              <a:solidFill>
                <a:srgbClr val="000000"/>
              </a:solidFill>
            </a:endParaRPr>
          </a:p>
          <a:p>
            <a:pPr marL="342900">
              <a:lnSpc>
                <a:spcPct val="90000"/>
              </a:lnSpc>
              <a:buClr>
                <a:schemeClr val="dk1"/>
              </a:buClr>
              <a:buSzPts val="1100"/>
            </a:pPr>
            <a:r>
              <a:rPr lang="en" sz="1800" dirty="0">
                <a:solidFill>
                  <a:srgbClr val="000000"/>
                </a:solidFill>
              </a:rPr>
              <a:t>Other psychotherapies</a:t>
            </a:r>
            <a:endParaRPr sz="1800" dirty="0">
              <a:solidFill>
                <a:srgbClr val="000000"/>
              </a:solidFill>
            </a:endParaRPr>
          </a:p>
          <a:p>
            <a:pPr marL="342900">
              <a:lnSpc>
                <a:spcPct val="90000"/>
              </a:lnSpc>
              <a:buClr>
                <a:schemeClr val="dk1"/>
              </a:buClr>
              <a:buSzPts val="1100"/>
            </a:pPr>
            <a:r>
              <a:rPr lang="en" sz="1800" dirty="0">
                <a:solidFill>
                  <a:srgbClr val="000000"/>
                </a:solidFill>
              </a:rPr>
              <a:t>Psychotropic medications</a:t>
            </a:r>
            <a:endParaRPr sz="1800" dirty="0">
              <a:solidFill>
                <a:srgbClr val="000000"/>
              </a:solidFill>
            </a:endParaRPr>
          </a:p>
          <a:p>
            <a:pPr marL="0" lvl="0" indent="0">
              <a:spcBef>
                <a:spcPts val="0"/>
              </a:spcBef>
              <a:spcAft>
                <a:spcPts val="1600"/>
              </a:spcAft>
              <a:buNone/>
            </a:pPr>
            <a:endParaRPr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03323" y="416839"/>
            <a:ext cx="8161372" cy="4500332"/>
          </a:xfrm>
          <a:prstGeom prst="rect">
            <a:avLst/>
          </a:prstGeom>
        </p:spPr>
        <p:txBody>
          <a:bodyPr spcFirstLastPara="1" wrap="square" lIns="91425" tIns="91425" rIns="91425" bIns="91425" anchor="t" anchorCtr="0">
            <a:noAutofit/>
          </a:bodyPr>
          <a:lstStyle/>
          <a:p>
            <a:pPr marL="0" lvl="0" indent="0" rtl="0">
              <a:lnSpc>
                <a:spcPct val="111000"/>
              </a:lnSpc>
              <a:spcBef>
                <a:spcPts val="0"/>
              </a:spcBef>
              <a:spcAft>
                <a:spcPts val="0"/>
              </a:spcAft>
              <a:buClr>
                <a:schemeClr val="dk1"/>
              </a:buClr>
              <a:buSzPts val="1100"/>
              <a:buFont typeface="Arial"/>
              <a:buNone/>
            </a:pPr>
            <a:r>
              <a:rPr lang="en" sz="2000" b="1" dirty="0">
                <a:solidFill>
                  <a:schemeClr val="accent6">
                    <a:lumMod val="75000"/>
                  </a:schemeClr>
                </a:solidFill>
              </a:rPr>
              <a:t>Goals for the Physical Therapist or Clinician:</a:t>
            </a:r>
          </a:p>
          <a:p>
            <a:pPr marL="0" lvl="0" indent="0" rtl="0">
              <a:lnSpc>
                <a:spcPct val="111000"/>
              </a:lnSpc>
              <a:spcBef>
                <a:spcPts val="0"/>
              </a:spcBef>
              <a:spcAft>
                <a:spcPts val="0"/>
              </a:spcAft>
              <a:buClr>
                <a:schemeClr val="dk1"/>
              </a:buClr>
              <a:buSzPts val="1100"/>
              <a:buFont typeface="Arial"/>
              <a:buNone/>
            </a:pPr>
            <a:endParaRPr sz="2000" b="1" dirty="0">
              <a:solidFill>
                <a:schemeClr val="accent6">
                  <a:lumMod val="75000"/>
                </a:schemeClr>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Be empathetic</a:t>
            </a:r>
            <a:endParaRPr sz="1800" dirty="0">
              <a:solidFill>
                <a:srgbClr val="020621"/>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Instead of focusing on each physical symptom get the big picture by asking questions such as "How do these problems affect you?" or "How can I help you today?". It will be difficult to help the patient focus on the most important issues related to their health.</a:t>
            </a:r>
            <a:endParaRPr sz="1800" dirty="0">
              <a:solidFill>
                <a:srgbClr val="020621"/>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Refer the patient for psychotherapy</a:t>
            </a:r>
            <a:endParaRPr sz="1800" dirty="0">
              <a:solidFill>
                <a:srgbClr val="020621"/>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Establish realistic timeframes for goals of treatment</a:t>
            </a:r>
            <a:endParaRPr sz="1800" dirty="0">
              <a:solidFill>
                <a:srgbClr val="020621"/>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Ensure patient compliance</a:t>
            </a:r>
            <a:endParaRPr sz="1800" dirty="0">
              <a:solidFill>
                <a:srgbClr val="020621"/>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Communicate with other healthcare providers to ensure you are not providing conflicting treatment</a:t>
            </a:r>
            <a:endParaRPr sz="1800" dirty="0">
              <a:solidFill>
                <a:srgbClr val="020621"/>
              </a:solidFill>
            </a:endParaRPr>
          </a:p>
          <a:p>
            <a:pPr marL="285750" lvl="0" indent="-285750" rtl="0">
              <a:lnSpc>
                <a:spcPct val="111000"/>
              </a:lnSpc>
              <a:spcBef>
                <a:spcPts val="0"/>
              </a:spcBef>
              <a:spcAft>
                <a:spcPts val="0"/>
              </a:spcAft>
              <a:buClr>
                <a:schemeClr val="dk1"/>
              </a:buClr>
              <a:buSzPts val="1100"/>
              <a:buFont typeface="Wingdings" panose="05000000000000000000" pitchFamily="2" charset="2"/>
              <a:buChar char="ü"/>
            </a:pPr>
            <a:r>
              <a:rPr lang="en" sz="1800" dirty="0">
                <a:solidFill>
                  <a:srgbClr val="020621"/>
                </a:solidFill>
              </a:rPr>
              <a:t>Encourage the patient to become active and independent in managing their health to reduce dependency on their spouse, significant other or caregivers </a:t>
            </a:r>
            <a:endParaRPr sz="1800" dirty="0">
              <a:solidFill>
                <a:srgbClr val="020621"/>
              </a:solidFill>
            </a:endParaRPr>
          </a:p>
          <a:p>
            <a:pPr marL="0" lvl="0" indent="0">
              <a:spcBef>
                <a:spcPts val="0"/>
              </a:spcBef>
              <a:spcAft>
                <a:spcPts val="1600"/>
              </a:spcAft>
              <a:buNone/>
            </a:pPr>
            <a:endParaRPr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763457" y="385154"/>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600" dirty="0">
                <a:solidFill>
                  <a:schemeClr val="accent6">
                    <a:lumMod val="75000"/>
                  </a:schemeClr>
                </a:solidFill>
              </a:rPr>
              <a:t>What is counseling </a:t>
            </a:r>
            <a:endParaRPr sz="3600" dirty="0">
              <a:solidFill>
                <a:schemeClr val="accent6">
                  <a:lumMod val="75000"/>
                </a:schemeClr>
              </a:solidFill>
            </a:endParaRPr>
          </a:p>
        </p:txBody>
      </p:sp>
      <p:sp>
        <p:nvSpPr>
          <p:cNvPr id="441" name="Shape 441"/>
          <p:cNvSpPr txBox="1">
            <a:spLocks noGrp="1"/>
          </p:cNvSpPr>
          <p:nvPr>
            <p:ph type="body" idx="1"/>
          </p:nvPr>
        </p:nvSpPr>
        <p:spPr>
          <a:xfrm>
            <a:off x="623400" y="115242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solidFill>
                  <a:schemeClr val="accent6">
                    <a:lumMod val="75000"/>
                  </a:schemeClr>
                </a:solidFill>
              </a:rPr>
              <a:t>Counseling :</a:t>
            </a:r>
          </a:p>
          <a:p>
            <a:pPr marL="0" lvl="0" indent="0">
              <a:spcBef>
                <a:spcPts val="0"/>
              </a:spcBef>
              <a:spcAft>
                <a:spcPts val="0"/>
              </a:spcAft>
              <a:buNone/>
            </a:pPr>
            <a:r>
              <a:rPr lang="en" sz="1800" dirty="0"/>
              <a:t>Usually reflective listening to encourage patients to think about and try to resolve their own difficulties. There is little evidence of beneficial effects or cost-effectiveness, but if there is a specific, identifiable cause for the patient’s symptoms,</a:t>
            </a:r>
            <a:endParaRPr sz="1800" dirty="0"/>
          </a:p>
          <a:p>
            <a:pPr marL="285750" indent="-285750">
              <a:spcBef>
                <a:spcPts val="1600"/>
              </a:spcBef>
              <a:buClr>
                <a:schemeClr val="dk1"/>
              </a:buClr>
              <a:buSzPts val="1100"/>
              <a:buFont typeface="Wingdings" panose="05000000000000000000" pitchFamily="2" charset="2"/>
              <a:buChar char="Ø"/>
            </a:pPr>
            <a:r>
              <a:rPr lang="en" sz="1800" dirty="0"/>
              <a:t> is distinct from psychotherapy is a form of activity in which the physician engages in an educational dialogue with the patient, the goal  is to be aware of patient's problems </a:t>
            </a:r>
            <a:endParaRPr sz="1800" dirty="0"/>
          </a:p>
          <a:p>
            <a:pPr marL="285750" indent="-285750">
              <a:spcBef>
                <a:spcPts val="1600"/>
              </a:spcBef>
              <a:buClr>
                <a:schemeClr val="dk1"/>
              </a:buClr>
              <a:buSzPts val="1100"/>
              <a:buFont typeface="Wingdings" panose="05000000000000000000" pitchFamily="2" charset="2"/>
              <a:buChar char="Ø"/>
            </a:pPr>
            <a:r>
              <a:rPr lang="en" sz="1800" dirty="0"/>
              <a:t>Usually is less than 20 mins </a:t>
            </a:r>
            <a:endParaRPr sz="1800" dirty="0"/>
          </a:p>
          <a:p>
            <a:pPr marL="0" lvl="0" indent="0">
              <a:spcBef>
                <a:spcPts val="1600"/>
              </a:spcBef>
              <a:spcAft>
                <a:spcPts val="160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623400" y="305746"/>
            <a:ext cx="8520600" cy="707400"/>
          </a:xfrm>
          <a:prstGeom prst="rect">
            <a:avLst/>
          </a:prstGeom>
        </p:spPr>
        <p:txBody>
          <a:bodyPr spcFirstLastPara="1" wrap="square" lIns="91425" tIns="91425" rIns="91425" bIns="91425" anchor="t" anchorCtr="0">
            <a:noAutofit/>
          </a:bodyPr>
          <a:lstStyle/>
          <a:p>
            <a:pPr marL="139700">
              <a:buSzPts val="1400"/>
            </a:pPr>
            <a:r>
              <a:rPr lang="en-US" sz="2800" dirty="0"/>
              <a:t>How to achieve effective counselling in general ?</a:t>
            </a:r>
            <a:br>
              <a:rPr lang="en-US" sz="2800" dirty="0"/>
            </a:br>
            <a:endParaRPr sz="2800" dirty="0"/>
          </a:p>
        </p:txBody>
      </p:sp>
      <p:sp>
        <p:nvSpPr>
          <p:cNvPr id="447" name="Shape 447"/>
          <p:cNvSpPr txBox="1">
            <a:spLocks noGrp="1"/>
          </p:cNvSpPr>
          <p:nvPr>
            <p:ph type="body" idx="1"/>
          </p:nvPr>
        </p:nvSpPr>
        <p:spPr>
          <a:xfrm>
            <a:off x="1117037" y="1281978"/>
            <a:ext cx="3583800" cy="3556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b="1" dirty="0">
                <a:solidFill>
                  <a:schemeClr val="accent6">
                    <a:lumMod val="75000"/>
                  </a:schemeClr>
                </a:solidFill>
              </a:rPr>
              <a:t>GATHER </a:t>
            </a:r>
            <a:r>
              <a:rPr lang="en" sz="2000" b="1" dirty="0">
                <a:solidFill>
                  <a:schemeClr val="dk1"/>
                </a:solidFill>
              </a:rPr>
              <a:t>                                                           </a:t>
            </a:r>
            <a:endParaRPr sz="2000" b="1" dirty="0">
              <a:solidFill>
                <a:schemeClr val="dk1"/>
              </a:solidFill>
            </a:endParaRPr>
          </a:p>
          <a:p>
            <a:pPr marL="0" lvl="0" indent="0">
              <a:spcBef>
                <a:spcPts val="1600"/>
              </a:spcBef>
              <a:spcAft>
                <a:spcPts val="0"/>
              </a:spcAft>
              <a:buNone/>
            </a:pPr>
            <a:r>
              <a:rPr lang="en" sz="2400" dirty="0">
                <a:solidFill>
                  <a:schemeClr val="accent6">
                    <a:lumMod val="75000"/>
                  </a:schemeClr>
                </a:solidFill>
              </a:rPr>
              <a:t>G</a:t>
            </a:r>
            <a:r>
              <a:rPr lang="en" sz="2000" dirty="0"/>
              <a:t>reet:</a:t>
            </a:r>
            <a:endParaRPr sz="2000" dirty="0"/>
          </a:p>
          <a:p>
            <a:pPr marL="0" lvl="0" indent="0">
              <a:spcBef>
                <a:spcPts val="1600"/>
              </a:spcBef>
              <a:spcAft>
                <a:spcPts val="0"/>
              </a:spcAft>
              <a:buNone/>
            </a:pPr>
            <a:r>
              <a:rPr lang="en" sz="2400" dirty="0">
                <a:solidFill>
                  <a:schemeClr val="accent6">
                    <a:lumMod val="75000"/>
                  </a:schemeClr>
                </a:solidFill>
              </a:rPr>
              <a:t>A</a:t>
            </a:r>
            <a:r>
              <a:rPr lang="en" sz="2000" dirty="0"/>
              <a:t>sk </a:t>
            </a:r>
            <a:endParaRPr sz="2000" dirty="0"/>
          </a:p>
          <a:p>
            <a:pPr marL="0" lvl="0" indent="0">
              <a:spcBef>
                <a:spcPts val="1600"/>
              </a:spcBef>
              <a:spcAft>
                <a:spcPts val="0"/>
              </a:spcAft>
              <a:buNone/>
            </a:pPr>
            <a:r>
              <a:rPr lang="en" sz="2400" dirty="0">
                <a:solidFill>
                  <a:schemeClr val="accent6">
                    <a:lumMod val="75000"/>
                  </a:schemeClr>
                </a:solidFill>
              </a:rPr>
              <a:t>T</a:t>
            </a:r>
            <a:r>
              <a:rPr lang="en" sz="2000" dirty="0"/>
              <a:t>ell </a:t>
            </a:r>
            <a:endParaRPr sz="2000" dirty="0"/>
          </a:p>
          <a:p>
            <a:pPr marL="0" lvl="0" indent="0">
              <a:spcBef>
                <a:spcPts val="1600"/>
              </a:spcBef>
              <a:spcAft>
                <a:spcPts val="0"/>
              </a:spcAft>
              <a:buNone/>
            </a:pPr>
            <a:r>
              <a:rPr lang="en" sz="2400" dirty="0">
                <a:solidFill>
                  <a:schemeClr val="accent6">
                    <a:lumMod val="75000"/>
                  </a:schemeClr>
                </a:solidFill>
              </a:rPr>
              <a:t>H</a:t>
            </a:r>
            <a:r>
              <a:rPr lang="en" sz="2000" dirty="0"/>
              <a:t>elp </a:t>
            </a:r>
            <a:endParaRPr sz="2000" dirty="0"/>
          </a:p>
          <a:p>
            <a:pPr marL="0" lvl="0" indent="0">
              <a:spcBef>
                <a:spcPts val="1600"/>
              </a:spcBef>
              <a:spcAft>
                <a:spcPts val="0"/>
              </a:spcAft>
              <a:buNone/>
            </a:pPr>
            <a:r>
              <a:rPr lang="en" sz="2400" dirty="0">
                <a:solidFill>
                  <a:schemeClr val="accent6">
                    <a:lumMod val="75000"/>
                  </a:schemeClr>
                </a:solidFill>
              </a:rPr>
              <a:t>E</a:t>
            </a:r>
            <a:r>
              <a:rPr lang="en" sz="2000" dirty="0"/>
              <a:t>xplain </a:t>
            </a:r>
            <a:endParaRPr sz="2000" dirty="0"/>
          </a:p>
          <a:p>
            <a:pPr marL="0" lvl="0" indent="0">
              <a:spcBef>
                <a:spcPts val="1600"/>
              </a:spcBef>
              <a:spcAft>
                <a:spcPts val="0"/>
              </a:spcAft>
              <a:buNone/>
            </a:pPr>
            <a:r>
              <a:rPr lang="en" sz="2400" dirty="0">
                <a:solidFill>
                  <a:schemeClr val="accent6">
                    <a:lumMod val="75000"/>
                  </a:schemeClr>
                </a:solidFill>
              </a:rPr>
              <a:t>R</a:t>
            </a:r>
            <a:r>
              <a:rPr lang="en" sz="2000" dirty="0"/>
              <a:t>eturn </a:t>
            </a:r>
            <a:endParaRPr sz="2000" dirty="0"/>
          </a:p>
          <a:p>
            <a:pPr marL="0" lvl="0" indent="0">
              <a:spcBef>
                <a:spcPts val="1600"/>
              </a:spcBef>
              <a:spcAft>
                <a:spcPts val="0"/>
              </a:spcAft>
              <a:buNone/>
            </a:pPr>
            <a:endParaRPr sz="2000" dirty="0"/>
          </a:p>
          <a:p>
            <a:pPr marL="0" lvl="0" indent="0">
              <a:spcBef>
                <a:spcPts val="1600"/>
              </a:spcBef>
              <a:spcAft>
                <a:spcPts val="1600"/>
              </a:spcAft>
              <a:buNone/>
            </a:pPr>
            <a:endParaRPr sz="2000" dirty="0"/>
          </a:p>
        </p:txBody>
      </p:sp>
      <p:sp>
        <p:nvSpPr>
          <p:cNvPr id="448" name="Shape 448"/>
          <p:cNvSpPr txBox="1"/>
          <p:nvPr/>
        </p:nvSpPr>
        <p:spPr>
          <a:xfrm>
            <a:off x="4912722" y="1152425"/>
            <a:ext cx="3404265" cy="3815907"/>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000" b="1" dirty="0">
                <a:solidFill>
                  <a:schemeClr val="accent6">
                    <a:lumMod val="75000"/>
                  </a:schemeClr>
                </a:solidFill>
              </a:rPr>
              <a:t>CLIENT</a:t>
            </a:r>
            <a:r>
              <a:rPr lang="en" sz="1800" b="1" dirty="0">
                <a:solidFill>
                  <a:schemeClr val="accent6">
                    <a:lumMod val="75000"/>
                  </a:schemeClr>
                </a:solidFill>
              </a:rPr>
              <a:t> </a:t>
            </a:r>
            <a:endParaRPr sz="1800" b="1" dirty="0">
              <a:solidFill>
                <a:schemeClr val="accent6">
                  <a:lumMod val="75000"/>
                </a:schemeClr>
              </a:solidFill>
            </a:endParaRPr>
          </a:p>
          <a:p>
            <a:pPr marL="0" lvl="0" indent="0" rtl="0">
              <a:lnSpc>
                <a:spcPct val="115000"/>
              </a:lnSpc>
              <a:spcBef>
                <a:spcPts val="1600"/>
              </a:spcBef>
              <a:spcAft>
                <a:spcPts val="0"/>
              </a:spcAft>
              <a:buNone/>
            </a:pPr>
            <a:r>
              <a:rPr lang="en" sz="2000" dirty="0">
                <a:solidFill>
                  <a:schemeClr val="accent6">
                    <a:lumMod val="75000"/>
                  </a:schemeClr>
                </a:solidFill>
              </a:rPr>
              <a:t>C</a:t>
            </a:r>
            <a:r>
              <a:rPr lang="en" dirty="0">
                <a:solidFill>
                  <a:schemeClr val="accent1"/>
                </a:solidFill>
              </a:rPr>
              <a:t>lient-centered </a:t>
            </a:r>
            <a:endParaRPr dirty="0">
              <a:solidFill>
                <a:schemeClr val="accent1"/>
              </a:solidFill>
            </a:endParaRPr>
          </a:p>
          <a:p>
            <a:pPr marL="0" lvl="0" indent="0" rtl="0">
              <a:lnSpc>
                <a:spcPct val="115000"/>
              </a:lnSpc>
              <a:spcBef>
                <a:spcPts val="1600"/>
              </a:spcBef>
              <a:spcAft>
                <a:spcPts val="0"/>
              </a:spcAft>
              <a:buNone/>
            </a:pPr>
            <a:r>
              <a:rPr lang="en" sz="2000" dirty="0">
                <a:solidFill>
                  <a:schemeClr val="accent6">
                    <a:lumMod val="75000"/>
                  </a:schemeClr>
                </a:solidFill>
              </a:rPr>
              <a:t>L</a:t>
            </a:r>
            <a:r>
              <a:rPr lang="en" dirty="0">
                <a:solidFill>
                  <a:schemeClr val="accent1"/>
                </a:solidFill>
              </a:rPr>
              <a:t>istening </a:t>
            </a:r>
            <a:endParaRPr dirty="0">
              <a:solidFill>
                <a:schemeClr val="accent1"/>
              </a:solidFill>
            </a:endParaRPr>
          </a:p>
          <a:p>
            <a:pPr marL="0" lvl="0" indent="0" rtl="0">
              <a:lnSpc>
                <a:spcPct val="115000"/>
              </a:lnSpc>
              <a:spcBef>
                <a:spcPts val="1600"/>
              </a:spcBef>
              <a:spcAft>
                <a:spcPts val="0"/>
              </a:spcAft>
              <a:buNone/>
            </a:pPr>
            <a:r>
              <a:rPr lang="en" sz="2000" dirty="0">
                <a:solidFill>
                  <a:schemeClr val="accent6">
                    <a:lumMod val="75000"/>
                  </a:schemeClr>
                </a:solidFill>
              </a:rPr>
              <a:t>I</a:t>
            </a:r>
            <a:r>
              <a:rPr lang="en" dirty="0">
                <a:solidFill>
                  <a:schemeClr val="accent1"/>
                </a:solidFill>
              </a:rPr>
              <a:t>nteraction </a:t>
            </a:r>
            <a:endParaRPr dirty="0">
              <a:solidFill>
                <a:schemeClr val="accent1"/>
              </a:solidFill>
            </a:endParaRPr>
          </a:p>
          <a:p>
            <a:pPr marL="0" lvl="0" indent="0" rtl="0">
              <a:lnSpc>
                <a:spcPct val="115000"/>
              </a:lnSpc>
              <a:spcBef>
                <a:spcPts val="1600"/>
              </a:spcBef>
              <a:spcAft>
                <a:spcPts val="0"/>
              </a:spcAft>
              <a:buNone/>
            </a:pPr>
            <a:r>
              <a:rPr lang="en" sz="2000" dirty="0">
                <a:solidFill>
                  <a:schemeClr val="accent6">
                    <a:lumMod val="75000"/>
                  </a:schemeClr>
                </a:solidFill>
              </a:rPr>
              <a:t>E</a:t>
            </a:r>
            <a:r>
              <a:rPr lang="en" dirty="0">
                <a:solidFill>
                  <a:schemeClr val="accent1"/>
                </a:solidFill>
              </a:rPr>
              <a:t>xploration </a:t>
            </a:r>
            <a:endParaRPr dirty="0">
              <a:solidFill>
                <a:schemeClr val="accent1"/>
              </a:solidFill>
            </a:endParaRPr>
          </a:p>
          <a:p>
            <a:pPr marL="0" lvl="0" indent="0" rtl="0">
              <a:lnSpc>
                <a:spcPct val="115000"/>
              </a:lnSpc>
              <a:spcBef>
                <a:spcPts val="1600"/>
              </a:spcBef>
              <a:spcAft>
                <a:spcPts val="0"/>
              </a:spcAft>
              <a:buNone/>
            </a:pPr>
            <a:r>
              <a:rPr lang="en" sz="2000" dirty="0">
                <a:solidFill>
                  <a:schemeClr val="accent6">
                    <a:lumMod val="75000"/>
                  </a:schemeClr>
                </a:solidFill>
              </a:rPr>
              <a:t>N</a:t>
            </a:r>
            <a:r>
              <a:rPr lang="en" dirty="0">
                <a:solidFill>
                  <a:schemeClr val="accent1"/>
                </a:solidFill>
              </a:rPr>
              <a:t>onjudgment </a:t>
            </a:r>
            <a:endParaRPr dirty="0">
              <a:solidFill>
                <a:schemeClr val="accent1"/>
              </a:solidFill>
            </a:endParaRPr>
          </a:p>
          <a:p>
            <a:pPr marL="0" lvl="0" indent="0" rtl="0">
              <a:lnSpc>
                <a:spcPct val="115000"/>
              </a:lnSpc>
              <a:spcBef>
                <a:spcPts val="1600"/>
              </a:spcBef>
              <a:spcAft>
                <a:spcPts val="1600"/>
              </a:spcAft>
              <a:buClr>
                <a:schemeClr val="dk1"/>
              </a:buClr>
              <a:buSzPts val="1100"/>
              <a:buFont typeface="Arial"/>
              <a:buNone/>
            </a:pPr>
            <a:r>
              <a:rPr lang="en" sz="2000" dirty="0">
                <a:solidFill>
                  <a:schemeClr val="accent6">
                    <a:lumMod val="75000"/>
                  </a:schemeClr>
                </a:solidFill>
              </a:rPr>
              <a:t>T</a:t>
            </a:r>
            <a:r>
              <a:rPr lang="en" dirty="0">
                <a:solidFill>
                  <a:schemeClr val="accent1"/>
                </a:solidFill>
              </a:rPr>
              <a:t>rust </a:t>
            </a:r>
            <a:endParaRPr dirty="0">
              <a:solidFill>
                <a:schemeClr val="accen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Shape 455"/>
          <p:cNvSpPr txBox="1">
            <a:spLocks noGrp="1"/>
          </p:cNvSpPr>
          <p:nvPr>
            <p:ph type="body" idx="1"/>
          </p:nvPr>
        </p:nvSpPr>
        <p:spPr>
          <a:xfrm>
            <a:off x="726310" y="532679"/>
            <a:ext cx="7418511" cy="433604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solidFill>
                  <a:schemeClr val="accent6">
                    <a:lumMod val="75000"/>
                  </a:schemeClr>
                </a:solidFill>
              </a:rPr>
              <a:t>In a psychiatric history what should ask for ?</a:t>
            </a:r>
            <a:endParaRPr sz="2000" dirty="0">
              <a:solidFill>
                <a:schemeClr val="accent6">
                  <a:lumMod val="75000"/>
                </a:schemeClr>
              </a:solidFill>
            </a:endParaRPr>
          </a:p>
          <a:p>
            <a:pPr marL="285750" indent="-285750">
              <a:lnSpc>
                <a:spcPct val="100000"/>
              </a:lnSpc>
              <a:spcBef>
                <a:spcPts val="1600"/>
              </a:spcBef>
            </a:pPr>
            <a:r>
              <a:rPr lang="en" sz="1800" dirty="0"/>
              <a:t>Presenting complaint  </a:t>
            </a:r>
            <a:endParaRPr sz="1800" dirty="0"/>
          </a:p>
          <a:p>
            <a:pPr marL="285750" indent="-285750">
              <a:lnSpc>
                <a:spcPct val="100000"/>
              </a:lnSpc>
            </a:pPr>
            <a:r>
              <a:rPr lang="en" sz="1800" dirty="0"/>
              <a:t>chronological account</a:t>
            </a:r>
            <a:endParaRPr sz="1800" dirty="0"/>
          </a:p>
          <a:p>
            <a:pPr marL="285750" indent="-285750">
              <a:lnSpc>
                <a:spcPct val="100000"/>
              </a:lnSpc>
            </a:pPr>
            <a:r>
              <a:rPr lang="en" sz="1800" dirty="0"/>
              <a:t>past history of similar symptoms.</a:t>
            </a:r>
            <a:endParaRPr sz="1800" dirty="0"/>
          </a:p>
          <a:p>
            <a:pPr marL="285750" indent="-285750">
              <a:lnSpc>
                <a:spcPct val="100000"/>
              </a:lnSpc>
            </a:pPr>
            <a:r>
              <a:rPr lang="en" sz="1800" dirty="0"/>
              <a:t>Ask directly about thoughts of suicide and self-harm</a:t>
            </a:r>
            <a:endParaRPr sz="1800" dirty="0"/>
          </a:p>
          <a:p>
            <a:pPr marL="0" lvl="0" indent="0">
              <a:lnSpc>
                <a:spcPct val="100000"/>
              </a:lnSpc>
              <a:spcBef>
                <a:spcPts val="0"/>
              </a:spcBef>
              <a:spcAft>
                <a:spcPts val="0"/>
              </a:spcAft>
              <a:buNone/>
            </a:pPr>
            <a:endParaRPr sz="1800" dirty="0"/>
          </a:p>
          <a:p>
            <a:pPr marL="0" lvl="0" indent="0" rtl="0">
              <a:lnSpc>
                <a:spcPct val="100000"/>
              </a:lnSpc>
              <a:spcBef>
                <a:spcPts val="0"/>
              </a:spcBef>
              <a:spcAft>
                <a:spcPts val="0"/>
              </a:spcAft>
              <a:buNone/>
            </a:pPr>
            <a:r>
              <a:rPr lang="en" sz="2000" dirty="0">
                <a:solidFill>
                  <a:schemeClr val="accent6">
                    <a:lumMod val="75000"/>
                  </a:schemeClr>
                </a:solidFill>
              </a:rPr>
              <a:t>FAMILY HISTORY :</a:t>
            </a:r>
            <a:endParaRPr sz="2000" dirty="0">
              <a:solidFill>
                <a:schemeClr val="accent6">
                  <a:lumMod val="75000"/>
                </a:schemeClr>
              </a:solidFill>
            </a:endParaRPr>
          </a:p>
          <a:p>
            <a:pPr marL="285750" indent="-285750">
              <a:lnSpc>
                <a:spcPct val="100000"/>
              </a:lnSpc>
            </a:pPr>
            <a:r>
              <a:rPr lang="en" sz="1800" dirty="0"/>
              <a:t>psychiatric illness</a:t>
            </a:r>
            <a:endParaRPr sz="1800" dirty="0"/>
          </a:p>
          <a:p>
            <a:pPr marL="285750" indent="-285750">
              <a:lnSpc>
                <a:spcPct val="100000"/>
              </a:lnSpc>
            </a:pPr>
            <a:r>
              <a:rPr lang="en" sz="1800" dirty="0"/>
              <a:t> recent loss or serious illness of a family member</a:t>
            </a:r>
            <a:endParaRPr sz="1800" dirty="0"/>
          </a:p>
          <a:p>
            <a:pPr marL="285750" indent="-285750">
              <a:lnSpc>
                <a:spcPct val="100000"/>
              </a:lnSpc>
            </a:pPr>
            <a:r>
              <a:rPr lang="en" sz="1800" dirty="0"/>
              <a:t>Bereavement</a:t>
            </a:r>
            <a:endParaRPr sz="1800" dirty="0"/>
          </a:p>
          <a:p>
            <a:pPr marL="285750" indent="-285750">
              <a:lnSpc>
                <a:spcPct val="100000"/>
              </a:lnSpc>
            </a:pPr>
            <a:r>
              <a:rPr lang="en" sz="1800" dirty="0"/>
              <a:t>Depression</a:t>
            </a:r>
            <a:endParaRPr sz="1800" dirty="0"/>
          </a:p>
          <a:p>
            <a:pPr marL="285750" indent="-285750">
              <a:lnSpc>
                <a:spcPct val="100000"/>
              </a:lnSpc>
            </a:pPr>
            <a:r>
              <a:rPr lang="en" sz="1800" dirty="0"/>
              <a:t>suicide or attempted suicide</a:t>
            </a:r>
            <a:endParaRPr sz="1800" dirty="0"/>
          </a:p>
          <a:p>
            <a:pPr marL="285750" indent="-285750">
              <a:lnSpc>
                <a:spcPct val="100000"/>
              </a:lnSpc>
            </a:pPr>
            <a:r>
              <a:rPr lang="en" sz="1800" dirty="0"/>
              <a:t>Psychosis,</a:t>
            </a:r>
            <a:endParaRPr sz="1800" dirty="0"/>
          </a:p>
          <a:p>
            <a:pPr marL="285750" indent="-285750">
              <a:lnSpc>
                <a:spcPct val="100000"/>
              </a:lnSpc>
            </a:pPr>
            <a:r>
              <a:rPr lang="en" sz="1800" dirty="0"/>
              <a:t>alcoholism, drug use</a:t>
            </a:r>
            <a:endParaRPr sz="1800" dirty="0"/>
          </a:p>
          <a:p>
            <a:pPr marL="0" lvl="0" indent="0">
              <a:spcBef>
                <a:spcPts val="0"/>
              </a:spcBef>
              <a:spcAft>
                <a:spcPts val="0"/>
              </a:spcAft>
              <a:buNone/>
            </a:pPr>
            <a:endParaRPr sz="1800" dirty="0"/>
          </a:p>
          <a:p>
            <a:pPr marL="0" lvl="0" indent="0">
              <a:spcBef>
                <a:spcPts val="1600"/>
              </a:spcBef>
              <a:spcAft>
                <a:spcPts val="0"/>
              </a:spcAft>
              <a:buClr>
                <a:schemeClr val="dk1"/>
              </a:buClr>
              <a:buSzPts val="1100"/>
              <a:buFont typeface="Arial"/>
              <a:buNone/>
            </a:pPr>
            <a:endParaRPr sz="1800" dirty="0"/>
          </a:p>
          <a:p>
            <a:pPr marL="0" lvl="0" indent="0">
              <a:spcBef>
                <a:spcPts val="1600"/>
              </a:spcBef>
              <a:spcAft>
                <a:spcPts val="1600"/>
              </a:spcAft>
              <a:buClr>
                <a:schemeClr val="dk1"/>
              </a:buClr>
              <a:buSzPts val="1100"/>
              <a:buFont typeface="Arial"/>
              <a:buNone/>
            </a:pPr>
            <a:endParaRPr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Shape 461"/>
          <p:cNvSpPr txBox="1">
            <a:spLocks noGrp="1"/>
          </p:cNvSpPr>
          <p:nvPr>
            <p:ph type="body" idx="1"/>
          </p:nvPr>
        </p:nvSpPr>
        <p:spPr>
          <a:xfrm>
            <a:off x="623400" y="234295"/>
            <a:ext cx="8520600" cy="4743432"/>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1800" dirty="0">
                <a:solidFill>
                  <a:schemeClr val="accent6">
                    <a:lumMod val="75000"/>
                  </a:schemeClr>
                </a:solidFill>
              </a:rPr>
              <a:t>Personal history:</a:t>
            </a:r>
          </a:p>
          <a:p>
            <a:pPr marL="285750" indent="-285750">
              <a:lnSpc>
                <a:spcPct val="100000"/>
              </a:lnSpc>
            </a:pPr>
            <a:r>
              <a:rPr lang="en" sz="1600" dirty="0"/>
              <a:t>abuse (as a child, domestic violence)</a:t>
            </a:r>
            <a:endParaRPr sz="1600" dirty="0"/>
          </a:p>
          <a:p>
            <a:pPr marL="285750" indent="-285750">
              <a:lnSpc>
                <a:spcPct val="100000"/>
              </a:lnSpc>
            </a:pPr>
            <a:r>
              <a:rPr lang="en" sz="1600" dirty="0"/>
              <a:t>substance misuse</a:t>
            </a:r>
            <a:endParaRPr sz="1600" dirty="0"/>
          </a:p>
          <a:p>
            <a:pPr marL="285750" indent="-285750">
              <a:lnSpc>
                <a:spcPct val="100000"/>
              </a:lnSpc>
            </a:pPr>
            <a:r>
              <a:rPr lang="en" sz="1600" dirty="0"/>
              <a:t>serious illness (including past psychiatric history and major physical illness)</a:t>
            </a:r>
            <a:endParaRPr sz="1600" dirty="0"/>
          </a:p>
          <a:p>
            <a:pPr marL="285750" indent="-285750">
              <a:lnSpc>
                <a:spcPct val="100000"/>
              </a:lnSpc>
            </a:pPr>
            <a:r>
              <a:rPr lang="en" sz="1600" dirty="0"/>
              <a:t>recent significant events (e.g. childbirth, house move)</a:t>
            </a:r>
            <a:endParaRPr sz="1600" dirty="0"/>
          </a:p>
          <a:p>
            <a:pPr marL="0" lvl="0" indent="0" rtl="0">
              <a:lnSpc>
                <a:spcPct val="100000"/>
              </a:lnSpc>
              <a:spcBef>
                <a:spcPts val="0"/>
              </a:spcBef>
              <a:spcAft>
                <a:spcPts val="0"/>
              </a:spcAft>
              <a:buClr>
                <a:schemeClr val="dk1"/>
              </a:buClr>
              <a:buSzPts val="1100"/>
              <a:buFont typeface="Arial"/>
              <a:buNone/>
            </a:pPr>
            <a:endParaRPr sz="1600" dirty="0"/>
          </a:p>
          <a:p>
            <a:pPr marL="0" lvl="0" indent="0" rtl="0">
              <a:lnSpc>
                <a:spcPct val="100000"/>
              </a:lnSpc>
              <a:spcBef>
                <a:spcPts val="0"/>
              </a:spcBef>
              <a:spcAft>
                <a:spcPts val="0"/>
              </a:spcAft>
              <a:buNone/>
            </a:pPr>
            <a:r>
              <a:rPr lang="en-US" sz="1800" dirty="0">
                <a:solidFill>
                  <a:schemeClr val="accent6">
                    <a:lumMod val="75000"/>
                  </a:schemeClr>
                </a:solidFill>
              </a:rPr>
              <a:t>Attitudes and beliefs : </a:t>
            </a:r>
          </a:p>
          <a:p>
            <a:pPr marL="285750" indent="-285750">
              <a:lnSpc>
                <a:spcPct val="100000"/>
              </a:lnSpc>
            </a:pPr>
            <a:r>
              <a:rPr lang="en" sz="1600" dirty="0"/>
              <a:t>how does the patient see him/herself? </a:t>
            </a:r>
            <a:endParaRPr sz="1600" dirty="0"/>
          </a:p>
          <a:p>
            <a:pPr marL="285750" indent="-285750">
              <a:lnSpc>
                <a:spcPct val="100000"/>
              </a:lnSpc>
            </a:pPr>
            <a:r>
              <a:rPr lang="en" sz="1600" dirty="0"/>
              <a:t>What does he/she think is wrong? </a:t>
            </a:r>
            <a:endParaRPr sz="1600" dirty="0"/>
          </a:p>
          <a:p>
            <a:pPr marL="285750" indent="-285750">
              <a:lnSpc>
                <a:spcPct val="100000"/>
              </a:lnSpc>
            </a:pPr>
            <a:r>
              <a:rPr lang="en" sz="1600" dirty="0"/>
              <a:t>How does he/she think other people view the situation? </a:t>
            </a:r>
          </a:p>
          <a:p>
            <a:pPr marL="285750" indent="-285750">
              <a:lnSpc>
                <a:spcPct val="100000"/>
              </a:lnSpc>
            </a:pPr>
            <a:r>
              <a:rPr lang="en" sz="1600" dirty="0"/>
              <a:t>What does the patient want you to do about it</a:t>
            </a:r>
          </a:p>
          <a:p>
            <a:pPr marL="0" indent="0">
              <a:lnSpc>
                <a:spcPct val="100000"/>
              </a:lnSpc>
              <a:buClr>
                <a:schemeClr val="dk1"/>
              </a:buClr>
              <a:buSzPts val="1100"/>
              <a:buNone/>
            </a:pPr>
            <a:endParaRPr lang="en-US" sz="1800" dirty="0">
              <a:solidFill>
                <a:schemeClr val="accent6">
                  <a:lumMod val="75000"/>
                </a:schemeClr>
              </a:solidFill>
            </a:endParaRPr>
          </a:p>
          <a:p>
            <a:pPr marL="0" lvl="0" indent="0" rtl="0">
              <a:lnSpc>
                <a:spcPct val="100000"/>
              </a:lnSpc>
              <a:spcBef>
                <a:spcPts val="0"/>
              </a:spcBef>
              <a:spcAft>
                <a:spcPts val="0"/>
              </a:spcAft>
              <a:buNone/>
            </a:pPr>
            <a:r>
              <a:rPr lang="en-US" sz="1800" dirty="0">
                <a:solidFill>
                  <a:schemeClr val="accent6">
                    <a:lumMod val="75000"/>
                  </a:schemeClr>
                </a:solidFill>
              </a:rPr>
              <a:t>Occupation : </a:t>
            </a:r>
          </a:p>
          <a:p>
            <a:pPr marL="0" lvl="0" indent="0" rtl="0">
              <a:lnSpc>
                <a:spcPct val="100000"/>
              </a:lnSpc>
              <a:spcBef>
                <a:spcPts val="0"/>
              </a:spcBef>
              <a:spcAft>
                <a:spcPts val="0"/>
              </a:spcAft>
              <a:buClr>
                <a:schemeClr val="dk1"/>
              </a:buClr>
              <a:buSzPts val="1100"/>
              <a:buFont typeface="Arial"/>
              <a:buNone/>
            </a:pPr>
            <a:endParaRPr sz="1600" dirty="0"/>
          </a:p>
          <a:p>
            <a:pPr marL="0" lvl="0" indent="0">
              <a:spcBef>
                <a:spcPts val="0"/>
              </a:spcBef>
              <a:spcAft>
                <a:spcPts val="0"/>
              </a:spcAft>
              <a:buNone/>
            </a:pPr>
            <a:r>
              <a:rPr lang="en" sz="1800" dirty="0">
                <a:solidFill>
                  <a:schemeClr val="accent6">
                    <a:lumMod val="75000"/>
                  </a:schemeClr>
                </a:solidFill>
              </a:rPr>
              <a:t>home situation: </a:t>
            </a:r>
            <a:endParaRPr sz="1800" dirty="0">
              <a:solidFill>
                <a:schemeClr val="accent6">
                  <a:lumMod val="75000"/>
                </a:schemeClr>
              </a:solidFill>
            </a:endParaRPr>
          </a:p>
          <a:p>
            <a:pPr marL="285750" indent="-285750"/>
            <a:r>
              <a:rPr lang="en" sz="1600" dirty="0"/>
              <a:t>housing, relationships,</a:t>
            </a:r>
            <a:endParaRPr sz="1600" dirty="0"/>
          </a:p>
          <a:p>
            <a:pPr marL="285750" indent="-285750"/>
            <a:r>
              <a:rPr lang="en" sz="1600" dirty="0"/>
              <a:t> social support,</a:t>
            </a:r>
          </a:p>
          <a:p>
            <a:pPr marL="285750" indent="-285750"/>
            <a:r>
              <a:rPr lang="en" sz="1600" dirty="0"/>
              <a:t>debt etc</a:t>
            </a:r>
            <a:endParaRPr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Shape 467"/>
          <p:cNvSpPr txBox="1">
            <a:spLocks noGrp="1"/>
          </p:cNvSpPr>
          <p:nvPr>
            <p:ph type="body" idx="1"/>
          </p:nvPr>
        </p:nvSpPr>
        <p:spPr>
          <a:xfrm>
            <a:off x="623400" y="862653"/>
            <a:ext cx="8344987"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solidFill>
                  <a:schemeClr val="accent6"/>
                </a:solidFill>
              </a:rPr>
              <a:t>What is psychotherapy ?</a:t>
            </a:r>
            <a:endParaRPr sz="2400" dirty="0">
              <a:solidFill>
                <a:schemeClr val="accent6"/>
              </a:solidFill>
            </a:endParaRPr>
          </a:p>
          <a:p>
            <a:pPr marL="0" lvl="0" indent="0">
              <a:spcBef>
                <a:spcPts val="1600"/>
              </a:spcBef>
              <a:spcAft>
                <a:spcPts val="0"/>
              </a:spcAft>
              <a:buNone/>
            </a:pPr>
            <a:r>
              <a:rPr lang="en" sz="2000" dirty="0"/>
              <a:t>psychotherapy; any form of treatment for mental illness, behavioural maldatation, or other problems</a:t>
            </a:r>
            <a:endParaRPr sz="2000" dirty="0"/>
          </a:p>
          <a:p>
            <a:pPr marL="457200" lvl="0" indent="-342900">
              <a:spcBef>
                <a:spcPts val="1600"/>
              </a:spcBef>
              <a:spcAft>
                <a:spcPts val="0"/>
              </a:spcAft>
              <a:buSzPts val="1800"/>
              <a:buChar char="●"/>
            </a:pPr>
            <a:r>
              <a:rPr lang="en" sz="2000" dirty="0"/>
              <a:t> a physician deliberately establishes a professional relationship with a patient for the purpose of removing, modifying, or retarding existing symptoms </a:t>
            </a:r>
            <a:endParaRPr sz="2000" dirty="0"/>
          </a:p>
          <a:p>
            <a:pPr marL="457200" lvl="0" indent="-342900">
              <a:spcBef>
                <a:spcPts val="0"/>
              </a:spcBef>
              <a:spcAft>
                <a:spcPts val="0"/>
              </a:spcAft>
              <a:buSzPts val="1800"/>
              <a:buChar char="●"/>
            </a:pPr>
            <a:r>
              <a:rPr lang="en" sz="2000" dirty="0"/>
              <a:t>minimum period for psychotherapy is 20 mins</a:t>
            </a:r>
            <a:endParaRPr sz="2000" dirty="0"/>
          </a:p>
          <a:p>
            <a:pPr marL="0" lvl="0" indent="0">
              <a:spcBef>
                <a:spcPts val="1600"/>
              </a:spcBef>
              <a:spcAft>
                <a:spcPts val="0"/>
              </a:spcAft>
              <a:buNone/>
            </a:pPr>
            <a:endParaRPr sz="1800" dirty="0"/>
          </a:p>
          <a:p>
            <a:pPr marL="0" lvl="0" indent="0">
              <a:spcBef>
                <a:spcPts val="1600"/>
              </a:spcBef>
              <a:spcAft>
                <a:spcPts val="0"/>
              </a:spcAft>
              <a:buClr>
                <a:schemeClr val="dk1"/>
              </a:buClr>
              <a:buSzPts val="1100"/>
              <a:buFont typeface="Arial"/>
              <a:buNone/>
            </a:pPr>
            <a:endParaRPr sz="1800" dirty="0"/>
          </a:p>
          <a:p>
            <a:pPr marL="0" lvl="0" indent="0">
              <a:spcBef>
                <a:spcPts val="1600"/>
              </a:spcBef>
              <a:spcAft>
                <a:spcPts val="1600"/>
              </a:spcAft>
              <a:buClr>
                <a:schemeClr val="dk1"/>
              </a:buClr>
              <a:buSzPts val="1100"/>
              <a:buFont typeface="Arial"/>
              <a:buNone/>
            </a:pPr>
            <a:endParaRPr sz="1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823328" y="445025"/>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Counseling vs psychotherapy   </a:t>
            </a:r>
            <a:endParaRPr/>
          </a:p>
        </p:txBody>
      </p:sp>
      <p:graphicFrame>
        <p:nvGraphicFramePr>
          <p:cNvPr id="474" name="Shape 474"/>
          <p:cNvGraphicFramePr/>
          <p:nvPr>
            <p:extLst>
              <p:ext uri="{D42A27DB-BD31-4B8C-83A1-F6EECF244321}">
                <p14:modId xmlns:p14="http://schemas.microsoft.com/office/powerpoint/2010/main" val="1607473533"/>
              </p:ext>
            </p:extLst>
          </p:nvPr>
        </p:nvGraphicFramePr>
        <p:xfrm>
          <a:off x="704219" y="1534472"/>
          <a:ext cx="7991664" cy="1968918"/>
        </p:xfrm>
        <a:graphic>
          <a:graphicData uri="http://schemas.openxmlformats.org/drawingml/2006/table">
            <a:tbl>
              <a:tblPr>
                <a:tableStyleId>{93296810-A885-4BE3-A3E7-6D5BEEA58F35}</a:tableStyleId>
              </a:tblPr>
              <a:tblGrid>
                <a:gridCol w="1197590">
                  <a:extLst>
                    <a:ext uri="{9D8B030D-6E8A-4147-A177-3AD203B41FA5}">
                      <a16:colId xmlns:a16="http://schemas.microsoft.com/office/drawing/2014/main" xmlns="" val="20000"/>
                    </a:ext>
                  </a:extLst>
                </a:gridCol>
                <a:gridCol w="3126398">
                  <a:extLst>
                    <a:ext uri="{9D8B030D-6E8A-4147-A177-3AD203B41FA5}">
                      <a16:colId xmlns:a16="http://schemas.microsoft.com/office/drawing/2014/main" xmlns="" val="20001"/>
                    </a:ext>
                  </a:extLst>
                </a:gridCol>
                <a:gridCol w="3667676">
                  <a:extLst>
                    <a:ext uri="{9D8B030D-6E8A-4147-A177-3AD203B41FA5}">
                      <a16:colId xmlns:a16="http://schemas.microsoft.com/office/drawing/2014/main" xmlns="" val="20002"/>
                    </a:ext>
                  </a:extLst>
                </a:gridCol>
              </a:tblGrid>
              <a:tr h="381000">
                <a:tc>
                  <a:txBody>
                    <a:bodyPr/>
                    <a:lstStyle/>
                    <a:p>
                      <a:pPr marL="0" lvl="0" indent="0" rtl="0">
                        <a:spcBef>
                          <a:spcPts val="0"/>
                        </a:spcBef>
                        <a:spcAft>
                          <a:spcPts val="0"/>
                        </a:spcAft>
                        <a:buNone/>
                      </a:pPr>
                      <a:endParaRPr sz="2000" dirty="0">
                        <a:solidFill>
                          <a:schemeClr val="accent6">
                            <a:lumMod val="20000"/>
                            <a:lumOff val="80000"/>
                          </a:schemeClr>
                        </a:solidFill>
                      </a:endParaRPr>
                    </a:p>
                  </a:txBody>
                  <a:tcPr marL="91425" marR="91425" marT="91425" marB="91425">
                    <a:solidFill>
                      <a:srgbClr val="002060"/>
                    </a:solidFill>
                  </a:tcPr>
                </a:tc>
                <a:tc>
                  <a:txBody>
                    <a:bodyPr/>
                    <a:lstStyle/>
                    <a:p>
                      <a:pPr marL="0" lvl="0" indent="0" rtl="0">
                        <a:spcBef>
                          <a:spcPts val="0"/>
                        </a:spcBef>
                        <a:spcAft>
                          <a:spcPts val="0"/>
                        </a:spcAft>
                        <a:buClr>
                          <a:schemeClr val="dk1"/>
                        </a:buClr>
                        <a:buSzPts val="1100"/>
                        <a:buFont typeface="Arial"/>
                        <a:buNone/>
                      </a:pPr>
                      <a:r>
                        <a:rPr lang="en" sz="2000" dirty="0">
                          <a:solidFill>
                            <a:schemeClr val="accent6">
                              <a:lumMod val="20000"/>
                              <a:lumOff val="80000"/>
                            </a:schemeClr>
                          </a:solidFill>
                        </a:rPr>
                        <a:t>Counseling</a:t>
                      </a:r>
                      <a:endParaRPr sz="2000" dirty="0">
                        <a:solidFill>
                          <a:schemeClr val="accent6">
                            <a:lumMod val="20000"/>
                            <a:lumOff val="80000"/>
                          </a:schemeClr>
                        </a:solidFill>
                      </a:endParaRPr>
                    </a:p>
                  </a:txBody>
                  <a:tcPr marL="91425" marR="91425" marT="91425" marB="91425">
                    <a:solidFill>
                      <a:srgbClr val="002060"/>
                    </a:solidFill>
                  </a:tcPr>
                </a:tc>
                <a:tc>
                  <a:txBody>
                    <a:bodyPr/>
                    <a:lstStyle/>
                    <a:p>
                      <a:pPr marL="0" lvl="0" indent="0" rtl="0">
                        <a:spcBef>
                          <a:spcPts val="0"/>
                        </a:spcBef>
                        <a:spcAft>
                          <a:spcPts val="0"/>
                        </a:spcAft>
                        <a:buClr>
                          <a:schemeClr val="dk1"/>
                        </a:buClr>
                        <a:buSzPts val="1100"/>
                        <a:buFont typeface="Arial"/>
                        <a:buNone/>
                      </a:pPr>
                      <a:r>
                        <a:rPr lang="en" sz="2000" dirty="0">
                          <a:solidFill>
                            <a:schemeClr val="accent6">
                              <a:lumMod val="20000"/>
                              <a:lumOff val="80000"/>
                            </a:schemeClr>
                          </a:solidFill>
                        </a:rPr>
                        <a:t>psychotherapy</a:t>
                      </a:r>
                      <a:endParaRPr sz="2000" dirty="0">
                        <a:solidFill>
                          <a:schemeClr val="accent6">
                            <a:lumMod val="20000"/>
                            <a:lumOff val="80000"/>
                          </a:schemeClr>
                        </a:solidFill>
                      </a:endParaRPr>
                    </a:p>
                  </a:txBody>
                  <a:tcPr marL="91425" marR="91425" marT="91425" marB="91425">
                    <a:solidFill>
                      <a:srgbClr val="002060"/>
                    </a:solidFill>
                  </a:tcPr>
                </a:tc>
                <a:extLst>
                  <a:ext uri="{0D108BD9-81ED-4DB2-BD59-A6C34878D82A}">
                    <a16:rowId xmlns:a16="http://schemas.microsoft.com/office/drawing/2014/main" xmlns="" val="10000"/>
                  </a:ext>
                </a:extLst>
              </a:tr>
              <a:tr h="381000">
                <a:tc>
                  <a:txBody>
                    <a:bodyPr/>
                    <a:lstStyle/>
                    <a:p>
                      <a:pPr marL="0" lvl="0" indent="0">
                        <a:spcBef>
                          <a:spcPts val="0"/>
                        </a:spcBef>
                        <a:spcAft>
                          <a:spcPts val="0"/>
                        </a:spcAft>
                        <a:buNone/>
                      </a:pPr>
                      <a:r>
                        <a:rPr lang="en-US" sz="1800" dirty="0"/>
                        <a:t>Goal</a:t>
                      </a:r>
                    </a:p>
                  </a:txBody>
                  <a:tcPr marL="91425" marR="91425" marT="91425" marB="91425"/>
                </a:tc>
                <a:tc>
                  <a:txBody>
                    <a:bodyPr/>
                    <a:lstStyle/>
                    <a:p>
                      <a:pPr marL="0" lvl="0" indent="0" rtl="0">
                        <a:lnSpc>
                          <a:spcPct val="115000"/>
                        </a:lnSpc>
                        <a:spcBef>
                          <a:spcPts val="0"/>
                        </a:spcBef>
                        <a:spcAft>
                          <a:spcPts val="0"/>
                        </a:spcAft>
                        <a:buClr>
                          <a:schemeClr val="dk1"/>
                        </a:buClr>
                        <a:buSzPts val="1100"/>
                        <a:buFont typeface="Arial"/>
                        <a:buNone/>
                      </a:pPr>
                      <a:r>
                        <a:rPr lang="en" sz="1600"/>
                        <a:t>To find out patients problems </a:t>
                      </a:r>
                      <a:endParaRPr sz="1600"/>
                    </a:p>
                  </a:txBody>
                  <a:tcPr marL="91425" marR="91425" marT="91425" marB="91425"/>
                </a:tc>
                <a:tc>
                  <a:txBody>
                    <a:bodyPr/>
                    <a:lstStyle/>
                    <a:p>
                      <a:pPr marL="0" lvl="0" indent="0" rtl="0">
                        <a:lnSpc>
                          <a:spcPct val="115000"/>
                        </a:lnSpc>
                        <a:spcBef>
                          <a:spcPts val="0"/>
                        </a:spcBef>
                        <a:spcAft>
                          <a:spcPts val="0"/>
                        </a:spcAft>
                        <a:buNone/>
                      </a:pPr>
                      <a:r>
                        <a:rPr lang="en" sz="1600" dirty="0"/>
                        <a:t>treatment for mental illness</a:t>
                      </a:r>
                      <a:endParaRPr sz="1600" dirty="0"/>
                    </a:p>
                    <a:p>
                      <a:pPr marL="0" lvl="0" indent="0" rtl="0">
                        <a:lnSpc>
                          <a:spcPct val="115000"/>
                        </a:lnSpc>
                        <a:spcBef>
                          <a:spcPts val="0"/>
                        </a:spcBef>
                        <a:spcAft>
                          <a:spcPts val="0"/>
                        </a:spcAft>
                        <a:buClr>
                          <a:schemeClr val="dk1"/>
                        </a:buClr>
                        <a:buSzPts val="1100"/>
                        <a:buFont typeface="Arial"/>
                        <a:buNone/>
                      </a:pPr>
                      <a:r>
                        <a:rPr lang="en" sz="1600" dirty="0"/>
                        <a:t>By modifying or removing existing behavior </a:t>
                      </a:r>
                      <a:endParaRPr sz="1600" dirty="0">
                        <a:solidFill>
                          <a:schemeClr val="dk2"/>
                        </a:solidFill>
                      </a:endParaRPr>
                    </a:p>
                  </a:txBody>
                  <a:tcPr marL="91425" marR="91425" marT="91425" marB="91425"/>
                </a:tc>
                <a:extLst>
                  <a:ext uri="{0D108BD9-81ED-4DB2-BD59-A6C34878D82A}">
                    <a16:rowId xmlns:a16="http://schemas.microsoft.com/office/drawing/2014/main" xmlns="" val="10001"/>
                  </a:ext>
                </a:extLst>
              </a:tr>
              <a:tr h="381000">
                <a:tc>
                  <a:txBody>
                    <a:bodyPr/>
                    <a:lstStyle/>
                    <a:p>
                      <a:pPr marL="0" lvl="0" indent="0" rtl="0">
                        <a:spcBef>
                          <a:spcPts val="0"/>
                        </a:spcBef>
                        <a:spcAft>
                          <a:spcPts val="0"/>
                        </a:spcAft>
                        <a:buNone/>
                      </a:pPr>
                      <a:r>
                        <a:rPr lang="en-US" sz="1800" dirty="0"/>
                        <a:t>Time </a:t>
                      </a:r>
                    </a:p>
                  </a:txBody>
                  <a:tcPr marL="91425" marR="91425" marT="91425" marB="91425"/>
                </a:tc>
                <a:tc>
                  <a:txBody>
                    <a:bodyPr/>
                    <a:lstStyle/>
                    <a:p>
                      <a:pPr marL="0" lvl="0" indent="0">
                        <a:spcBef>
                          <a:spcPts val="0"/>
                        </a:spcBef>
                        <a:spcAft>
                          <a:spcPts val="0"/>
                        </a:spcAft>
                        <a:buNone/>
                      </a:pPr>
                      <a:r>
                        <a:rPr lang="en" sz="1600"/>
                        <a:t>Less than 20 mins</a:t>
                      </a:r>
                      <a:endParaRPr sz="1600"/>
                    </a:p>
                  </a:txBody>
                  <a:tcPr marL="91425" marR="91425" marT="91425" marB="91425"/>
                </a:tc>
                <a:tc>
                  <a:txBody>
                    <a:bodyPr/>
                    <a:lstStyle/>
                    <a:p>
                      <a:pPr marL="0" lvl="0" indent="0">
                        <a:spcBef>
                          <a:spcPts val="0"/>
                        </a:spcBef>
                        <a:spcAft>
                          <a:spcPts val="0"/>
                        </a:spcAft>
                        <a:buNone/>
                      </a:pPr>
                      <a:r>
                        <a:rPr lang="en" sz="1600" dirty="0"/>
                        <a:t>More than 20 </a:t>
                      </a:r>
                      <a:r>
                        <a:rPr lang="en" sz="1600" dirty="0" err="1"/>
                        <a:t>mins</a:t>
                      </a:r>
                      <a:r>
                        <a:rPr lang="en" sz="1600" dirty="0"/>
                        <a:t> </a:t>
                      </a:r>
                      <a:endParaRPr sz="1600" dirty="0"/>
                    </a:p>
                  </a:txBody>
                  <a:tcPr marL="91425" marR="91425" marT="91425" marB="91425"/>
                </a:tc>
                <a:extLst>
                  <a:ext uri="{0D108BD9-81ED-4DB2-BD59-A6C34878D82A}">
                    <a16:rowId xmlns:a16="http://schemas.microsoft.com/office/drawing/2014/main" xmlns=""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Shape 480"/>
          <p:cNvSpPr txBox="1">
            <a:spLocks noGrp="1"/>
          </p:cNvSpPr>
          <p:nvPr>
            <p:ph type="body" idx="1"/>
          </p:nvPr>
        </p:nvSpPr>
        <p:spPr>
          <a:xfrm>
            <a:off x="574507" y="727374"/>
            <a:ext cx="8520600" cy="403840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solidFill>
                  <a:schemeClr val="accent6"/>
                </a:solidFill>
              </a:rPr>
              <a:t>What are the psychotherapy ?</a:t>
            </a:r>
          </a:p>
          <a:p>
            <a:pPr marL="0" lvl="0" indent="0">
              <a:spcBef>
                <a:spcPts val="0"/>
              </a:spcBef>
              <a:spcAft>
                <a:spcPts val="0"/>
              </a:spcAft>
              <a:buNone/>
            </a:pPr>
            <a:endParaRPr sz="2000" dirty="0"/>
          </a:p>
          <a:p>
            <a:pPr marL="0" lvl="0" indent="0">
              <a:spcBef>
                <a:spcPts val="0"/>
              </a:spcBef>
              <a:spcAft>
                <a:spcPts val="0"/>
              </a:spcAft>
              <a:buNone/>
            </a:pPr>
            <a:r>
              <a:rPr lang="en" sz="2000" dirty="0">
                <a:solidFill>
                  <a:schemeClr val="accent6">
                    <a:lumMod val="75000"/>
                  </a:schemeClr>
                </a:solidFill>
              </a:rPr>
              <a:t>Problem-solving therapy (PST):</a:t>
            </a:r>
            <a:endParaRPr sz="2000" dirty="0">
              <a:solidFill>
                <a:schemeClr val="accent6">
                  <a:lumMod val="75000"/>
                </a:schemeClr>
              </a:solidFill>
            </a:endParaRPr>
          </a:p>
          <a:p>
            <a:pPr marL="0" lvl="0" indent="0">
              <a:spcBef>
                <a:spcPts val="0"/>
              </a:spcBef>
              <a:spcAft>
                <a:spcPts val="0"/>
              </a:spcAft>
              <a:buClr>
                <a:schemeClr val="dk1"/>
              </a:buClr>
              <a:buSzPts val="1100"/>
              <a:buFont typeface="Arial"/>
              <a:buNone/>
            </a:pPr>
            <a:r>
              <a:rPr lang="en" sz="1800" dirty="0"/>
              <a:t>involves drawing up a list of problems and generating and agreeing solutions, broken down into steps, for patients to work on as homework between session</a:t>
            </a:r>
          </a:p>
          <a:p>
            <a:pPr marL="0" lvl="0" indent="0">
              <a:spcBef>
                <a:spcPts val="0"/>
              </a:spcBef>
              <a:spcAft>
                <a:spcPts val="0"/>
              </a:spcAft>
              <a:buClr>
                <a:schemeClr val="dk1"/>
              </a:buClr>
              <a:buSzPts val="1100"/>
              <a:buFont typeface="Arial"/>
              <a:buNone/>
            </a:pPr>
            <a:endParaRPr sz="1800" dirty="0"/>
          </a:p>
          <a:p>
            <a:pPr marL="0" lvl="0" indent="0">
              <a:spcBef>
                <a:spcPts val="0"/>
              </a:spcBef>
              <a:spcAft>
                <a:spcPts val="0"/>
              </a:spcAft>
              <a:buNone/>
            </a:pPr>
            <a:r>
              <a:rPr lang="en" sz="2000" dirty="0">
                <a:solidFill>
                  <a:schemeClr val="accent6">
                    <a:lumMod val="75000"/>
                  </a:schemeClr>
                </a:solidFill>
              </a:rPr>
              <a:t>Cognitive behaviour therapy (CBT)</a:t>
            </a:r>
            <a:endParaRPr sz="2000" dirty="0">
              <a:solidFill>
                <a:schemeClr val="accent6">
                  <a:lumMod val="75000"/>
                </a:schemeClr>
              </a:solidFill>
            </a:endParaRPr>
          </a:p>
          <a:p>
            <a:pPr marL="0" lvl="0" indent="0">
              <a:spcBef>
                <a:spcPts val="0"/>
              </a:spcBef>
              <a:spcAft>
                <a:spcPts val="0"/>
              </a:spcAft>
              <a:buNone/>
            </a:pPr>
            <a:r>
              <a:rPr lang="en" sz="1800" dirty="0"/>
              <a:t>Behavioural therapies Aim to change behaviour. Usually the therapist uses a system of graded exposure (systematic desensitization), combined with teaching a method of anxiety reduction</a:t>
            </a:r>
            <a:endParaRPr sz="1800" dirty="0"/>
          </a:p>
          <a:p>
            <a:pPr marL="0" lvl="0" indent="0">
              <a:spcBef>
                <a:spcPts val="0"/>
              </a:spcBef>
              <a:spcAft>
                <a:spcPts val="0"/>
              </a:spcAft>
              <a:buNone/>
            </a:pPr>
            <a:r>
              <a:rPr lang="en" sz="1800" dirty="0"/>
              <a:t>• Cognitive therapy Focuses on people’s thoughts and the reasoning behind their assumptions on the basis that incorrect assumptions (that are often unconscious) l abnormal reactions which then reinforce these assumptions further (a vicious cycle)</a:t>
            </a:r>
            <a:endParaRPr sz="1800" dirty="0"/>
          </a:p>
          <a:p>
            <a:pPr marL="0" lvl="0" indent="0">
              <a:spcBef>
                <a:spcPts val="0"/>
              </a:spcBef>
              <a:spcAft>
                <a:spcPts val="0"/>
              </a:spcAft>
              <a:buNone/>
            </a:pPr>
            <a:endParaRPr dirty="0"/>
          </a:p>
          <a:p>
            <a:pPr marL="0" lvl="0" indent="0">
              <a:spcBef>
                <a:spcPts val="1600"/>
              </a:spcBef>
              <a:spcAft>
                <a:spcPts val="1600"/>
              </a:spcAft>
              <a:buNone/>
            </a:pP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845100" y="646411"/>
            <a:ext cx="8520600" cy="7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solidFill>
                  <a:schemeClr val="accent6"/>
                </a:solidFill>
              </a:rPr>
              <a:t>Other types </a:t>
            </a:r>
            <a:endParaRPr dirty="0">
              <a:solidFill>
                <a:schemeClr val="accent6"/>
              </a:solidFill>
            </a:endParaRPr>
          </a:p>
        </p:txBody>
      </p:sp>
      <p:sp>
        <p:nvSpPr>
          <p:cNvPr id="486" name="Shape 486"/>
          <p:cNvSpPr txBox="1">
            <a:spLocks noGrp="1"/>
          </p:cNvSpPr>
          <p:nvPr>
            <p:ph type="body" idx="1"/>
          </p:nvPr>
        </p:nvSpPr>
        <p:spPr>
          <a:xfrm>
            <a:off x="669488" y="1369325"/>
            <a:ext cx="8520600" cy="33027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2000" dirty="0">
                <a:solidFill>
                  <a:schemeClr val="accent6">
                    <a:lumMod val="75000"/>
                  </a:schemeClr>
                </a:solidFill>
              </a:rPr>
              <a:t>computerized CBT:</a:t>
            </a:r>
          </a:p>
          <a:p>
            <a:pPr marL="0" lvl="0" indent="0">
              <a:spcBef>
                <a:spcPts val="0"/>
              </a:spcBef>
              <a:spcAft>
                <a:spcPts val="0"/>
              </a:spcAft>
              <a:buClr>
                <a:schemeClr val="dk1"/>
              </a:buClr>
              <a:buSzPts val="1100"/>
              <a:buFont typeface="Arial"/>
              <a:buNone/>
            </a:pPr>
            <a:endParaRPr lang="en" sz="2000" dirty="0"/>
          </a:p>
          <a:p>
            <a:pPr marL="0" lvl="0" indent="0">
              <a:spcBef>
                <a:spcPts val="0"/>
              </a:spcBef>
              <a:spcAft>
                <a:spcPts val="0"/>
              </a:spcAft>
              <a:buClr>
                <a:schemeClr val="dk1"/>
              </a:buClr>
              <a:buSzPts val="1100"/>
              <a:buFont typeface="Arial"/>
              <a:buNone/>
            </a:pPr>
            <a:r>
              <a:rPr lang="en" sz="2000" dirty="0"/>
              <a:t> Particularly useful for patients with mild symptoms or who do not wish to be referred to specialist psychological therapy services.</a:t>
            </a:r>
          </a:p>
          <a:p>
            <a:pPr marL="0" lvl="0" indent="0">
              <a:spcBef>
                <a:spcPts val="0"/>
              </a:spcBef>
              <a:spcAft>
                <a:spcPts val="0"/>
              </a:spcAft>
              <a:buClr>
                <a:schemeClr val="dk1"/>
              </a:buClr>
              <a:buSzPts val="1100"/>
              <a:buFont typeface="Arial"/>
              <a:buNone/>
            </a:pPr>
            <a:endParaRPr sz="2000" dirty="0"/>
          </a:p>
          <a:p>
            <a:pPr marL="0" lvl="0" indent="0">
              <a:lnSpc>
                <a:spcPct val="100000"/>
              </a:lnSpc>
              <a:spcBef>
                <a:spcPts val="1600"/>
              </a:spcBef>
              <a:spcAft>
                <a:spcPts val="0"/>
              </a:spcAft>
              <a:buClr>
                <a:schemeClr val="dk1"/>
              </a:buClr>
              <a:buSzPts val="1100"/>
              <a:buFont typeface="Arial"/>
              <a:buNone/>
            </a:pPr>
            <a:r>
              <a:rPr lang="en" sz="2000" dirty="0">
                <a:solidFill>
                  <a:schemeClr val="accent6">
                    <a:lumMod val="75000"/>
                  </a:schemeClr>
                </a:solidFill>
              </a:rPr>
              <a:t>Interpersonal therapy (IPT):</a:t>
            </a:r>
          </a:p>
          <a:p>
            <a:pPr marL="0" lvl="0" indent="0">
              <a:lnSpc>
                <a:spcPct val="100000"/>
              </a:lnSpc>
              <a:spcBef>
                <a:spcPts val="1600"/>
              </a:spcBef>
              <a:spcAft>
                <a:spcPts val="0"/>
              </a:spcAft>
              <a:buClr>
                <a:schemeClr val="dk1"/>
              </a:buClr>
              <a:buSzPts val="1100"/>
              <a:buFont typeface="Arial"/>
              <a:buNone/>
            </a:pPr>
            <a:r>
              <a:rPr lang="en" sz="2000" dirty="0"/>
              <a:t> Individual or group therapy concentrating on the difficulties that arise in maintaining relationships with others.</a:t>
            </a:r>
            <a:endParaRPr sz="2000" dirty="0"/>
          </a:p>
          <a:p>
            <a:pPr marL="0" lvl="0" indent="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sz="half" idx="2"/>
          </p:nvPr>
        </p:nvSpPr>
        <p:spPr>
          <a:xfrm>
            <a:off x="138239" y="1030165"/>
            <a:ext cx="3872612" cy="3432833"/>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200" dirty="0">
                <a:solidFill>
                  <a:schemeClr val="bg1"/>
                </a:solidFill>
              </a:rPr>
              <a:t>Subjective feeling of worry, fear, and apprehension accompanied by autonomic symptoms (such as palpitation, sweating), caused by anticipation of threat/danger</a:t>
            </a:r>
            <a:endParaRPr sz="2200" dirty="0">
              <a:solidFill>
                <a:schemeClr val="bg1"/>
              </a:solidFill>
            </a:endParaRPr>
          </a:p>
        </p:txBody>
      </p:sp>
      <p:sp>
        <p:nvSpPr>
          <p:cNvPr id="2" name="TextBox 1"/>
          <p:cNvSpPr txBox="1"/>
          <p:nvPr/>
        </p:nvSpPr>
        <p:spPr>
          <a:xfrm>
            <a:off x="138239" y="455326"/>
            <a:ext cx="5084956" cy="461665"/>
          </a:xfrm>
          <a:prstGeom prst="rect">
            <a:avLst/>
          </a:prstGeom>
          <a:noFill/>
        </p:spPr>
        <p:txBody>
          <a:bodyPr wrap="square" rtlCol="0">
            <a:spAutoFit/>
          </a:bodyPr>
          <a:lstStyle/>
          <a:p>
            <a:r>
              <a:rPr lang="en-US" sz="2400" b="1" dirty="0">
                <a:solidFill>
                  <a:schemeClr val="accent6">
                    <a:lumMod val="60000"/>
                    <a:lumOff val="40000"/>
                  </a:schemeClr>
                </a:solidFill>
              </a:rPr>
              <a:t>What does </a:t>
            </a:r>
            <a:r>
              <a:rPr lang="en" sz="2400" b="1" dirty="0">
                <a:solidFill>
                  <a:schemeClr val="accent6">
                    <a:lumMod val="60000"/>
                    <a:lumOff val="40000"/>
                  </a:schemeClr>
                </a:solidFill>
              </a:rPr>
              <a:t>Anxiety</a:t>
            </a:r>
            <a:r>
              <a:rPr lang="en-US" sz="2400" b="1" dirty="0">
                <a:solidFill>
                  <a:schemeClr val="accent6">
                    <a:lumMod val="60000"/>
                    <a:lumOff val="40000"/>
                  </a:schemeClr>
                </a:solidFill>
              </a:rPr>
              <a:t> mean ?</a:t>
            </a:r>
          </a:p>
        </p:txBody>
      </p:sp>
      <p:pic>
        <p:nvPicPr>
          <p:cNvPr id="29" name="Picture Placeholder 28">
            <a:extLst>
              <a:ext uri="{FF2B5EF4-FFF2-40B4-BE49-F238E27FC236}">
                <a16:creationId xmlns:a16="http://schemas.microsoft.com/office/drawing/2014/main" xmlns="" id="{A407B5FF-14C8-4FD3-AA9E-9576CDA0D491}"/>
              </a:ext>
            </a:extLst>
          </p:cNvPr>
          <p:cNvPicPr>
            <a:picLocks noGrp="1" noChangeAspect="1"/>
          </p:cNvPicPr>
          <p:nvPr>
            <p:ph type="pic" idx="1"/>
          </p:nvPr>
        </p:nvPicPr>
        <p:blipFill rotWithShape="1">
          <a:blip r:embed="rId3"/>
          <a:srcRect t="-98" b="226"/>
          <a:stretch/>
        </p:blipFill>
        <p:spPr>
          <a:xfrm>
            <a:off x="4149090" y="1"/>
            <a:ext cx="4994910" cy="5143500"/>
          </a:xfrm>
        </p:spPr>
      </p:pic>
      <p:sp>
        <p:nvSpPr>
          <p:cNvPr id="30" name="Rectangle 29">
            <a:extLst>
              <a:ext uri="{FF2B5EF4-FFF2-40B4-BE49-F238E27FC236}">
                <a16:creationId xmlns:a16="http://schemas.microsoft.com/office/drawing/2014/main" xmlns="" id="{1CB12172-48EC-472E-8C9E-EEC08FEAB2DC}"/>
              </a:ext>
            </a:extLst>
          </p:cNvPr>
          <p:cNvSpPr/>
          <p:nvPr/>
        </p:nvSpPr>
        <p:spPr>
          <a:xfrm>
            <a:off x="3713085" y="4366109"/>
            <a:ext cx="1664313" cy="692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i="1" dirty="0">
                <a:solidFill>
                  <a:schemeClr val="tx1"/>
                </a:solidFill>
                <a:latin typeface="Times New Roman" panose="02020603050405020304" pitchFamily="18" charset="0"/>
                <a:cs typeface="Times New Roman" panose="02020603050405020304" pitchFamily="18" charset="0"/>
              </a:rPr>
              <a:t>Der Schrei der Natur</a:t>
            </a:r>
          </a:p>
          <a:p>
            <a:pPr algn="ctr"/>
            <a:r>
              <a:rPr lang="en-US" sz="1200" dirty="0">
                <a:solidFill>
                  <a:schemeClr val="tx1"/>
                </a:solidFill>
                <a:latin typeface="Times New Roman" panose="02020603050405020304" pitchFamily="18" charset="0"/>
                <a:cs typeface="Times New Roman" panose="02020603050405020304" pitchFamily="18" charset="0"/>
              </a:rPr>
              <a:t>1893</a:t>
            </a:r>
          </a:p>
          <a:p>
            <a:pPr algn="ctr"/>
            <a:r>
              <a:rPr lang="en-US" sz="1200" dirty="0">
                <a:solidFill>
                  <a:schemeClr val="tx1"/>
                </a:solidFill>
                <a:latin typeface="Times New Roman" panose="02020603050405020304" pitchFamily="18" charset="0"/>
                <a:cs typeface="Times New Roman" panose="02020603050405020304" pitchFamily="18" charset="0"/>
              </a:rPr>
              <a:t>Edward munch</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670486" y="113875"/>
            <a:ext cx="8520600" cy="707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1600" b="0" dirty="0">
                <a:solidFill>
                  <a:schemeClr val="dk2"/>
                </a:solidFill>
                <a:latin typeface="Open Sans"/>
                <a:ea typeface="Open Sans"/>
                <a:cs typeface="Open Sans"/>
                <a:sym typeface="Open Sans"/>
              </a:rPr>
              <a:t>Management for each disorder in PHC (SUMMARY)?</a:t>
            </a:r>
            <a:endParaRPr sz="3200" dirty="0"/>
          </a:p>
        </p:txBody>
      </p:sp>
      <p:sp>
        <p:nvSpPr>
          <p:cNvPr id="492" name="Shape 49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0"/>
              </a:spcAft>
              <a:buClr>
                <a:schemeClr val="dk1"/>
              </a:buClr>
              <a:buSzPts val="1100"/>
              <a:buFont typeface="Arial"/>
              <a:buNone/>
            </a:pPr>
            <a:endParaRPr/>
          </a:p>
          <a:p>
            <a:pPr marL="0" lvl="0" indent="0">
              <a:spcBef>
                <a:spcPts val="1600"/>
              </a:spcBef>
              <a:spcAft>
                <a:spcPts val="1600"/>
              </a:spcAft>
              <a:buClr>
                <a:schemeClr val="dk1"/>
              </a:buClr>
              <a:buSzPts val="1100"/>
              <a:buFont typeface="Arial"/>
              <a:buNone/>
            </a:pPr>
            <a:endParaRPr/>
          </a:p>
        </p:txBody>
      </p:sp>
      <p:graphicFrame>
        <p:nvGraphicFramePr>
          <p:cNvPr id="493" name="Shape 493"/>
          <p:cNvGraphicFramePr/>
          <p:nvPr>
            <p:extLst>
              <p:ext uri="{D42A27DB-BD31-4B8C-83A1-F6EECF244321}">
                <p14:modId xmlns:p14="http://schemas.microsoft.com/office/powerpoint/2010/main" val="2510622983"/>
              </p:ext>
            </p:extLst>
          </p:nvPr>
        </p:nvGraphicFramePr>
        <p:xfrm>
          <a:off x="784786" y="644845"/>
          <a:ext cx="7983657" cy="4328040"/>
        </p:xfrm>
        <a:graphic>
          <a:graphicData uri="http://schemas.openxmlformats.org/drawingml/2006/table">
            <a:tbl>
              <a:tblPr>
                <a:tableStyleId>{93296810-A885-4BE3-A3E7-6D5BEEA58F35}</a:tableStyleId>
              </a:tblPr>
              <a:tblGrid>
                <a:gridCol w="1057176">
                  <a:extLst>
                    <a:ext uri="{9D8B030D-6E8A-4147-A177-3AD203B41FA5}">
                      <a16:colId xmlns:a16="http://schemas.microsoft.com/office/drawing/2014/main" xmlns="" val="20000"/>
                    </a:ext>
                  </a:extLst>
                </a:gridCol>
                <a:gridCol w="6926481">
                  <a:extLst>
                    <a:ext uri="{9D8B030D-6E8A-4147-A177-3AD203B41FA5}">
                      <a16:colId xmlns:a16="http://schemas.microsoft.com/office/drawing/2014/main" xmlns="" val="20001"/>
                    </a:ext>
                  </a:extLst>
                </a:gridCol>
              </a:tblGrid>
              <a:tr h="896250">
                <a:tc>
                  <a:txBody>
                    <a:bodyPr/>
                    <a:lstStyle/>
                    <a:p>
                      <a:pPr marL="0" lvl="0" indent="0">
                        <a:spcBef>
                          <a:spcPts val="0"/>
                        </a:spcBef>
                        <a:spcAft>
                          <a:spcPts val="0"/>
                        </a:spcAft>
                        <a:buNone/>
                      </a:pPr>
                      <a:r>
                        <a:rPr lang="en">
                          <a:solidFill>
                            <a:schemeClr val="accent6">
                              <a:lumMod val="20000"/>
                              <a:lumOff val="80000"/>
                            </a:schemeClr>
                          </a:solidFill>
                        </a:rPr>
                        <a:t> ANXIETY</a:t>
                      </a:r>
                      <a:endParaRPr>
                        <a:solidFill>
                          <a:schemeClr val="accent6">
                            <a:lumMod val="20000"/>
                            <a:lumOff val="80000"/>
                          </a:schemeClr>
                        </a:solidFill>
                      </a:endParaRPr>
                    </a:p>
                  </a:txBody>
                  <a:tcPr marL="91425" marR="91425" marT="91425" marB="91425">
                    <a:solidFill>
                      <a:srgbClr val="002060"/>
                    </a:solidFill>
                  </a:tcPr>
                </a:tc>
                <a:tc>
                  <a:txBody>
                    <a:bodyPr/>
                    <a:lstStyle/>
                    <a:p>
                      <a:pPr marL="0" lvl="0" indent="0">
                        <a:spcBef>
                          <a:spcPts val="0"/>
                        </a:spcBef>
                        <a:spcAft>
                          <a:spcPts val="0"/>
                        </a:spcAft>
                        <a:buNone/>
                      </a:pPr>
                      <a:r>
                        <a:rPr lang="en" sz="1300"/>
                        <a:t>Step 1: identification and assessment, education, and active monitoring</a:t>
                      </a:r>
                      <a:endParaRPr sz="1300"/>
                    </a:p>
                    <a:p>
                      <a:pPr marL="0" lvl="0" indent="0">
                        <a:spcBef>
                          <a:spcPts val="0"/>
                        </a:spcBef>
                        <a:spcAft>
                          <a:spcPts val="0"/>
                        </a:spcAft>
                        <a:buNone/>
                      </a:pPr>
                      <a:r>
                        <a:rPr lang="en" sz="1300"/>
                        <a:t>Step 2: offer low-intensity psychological intervention</a:t>
                      </a:r>
                      <a:endParaRPr sz="1300"/>
                    </a:p>
                    <a:p>
                      <a:pPr marL="0" lvl="0" indent="0">
                        <a:spcBef>
                          <a:spcPts val="0"/>
                        </a:spcBef>
                        <a:spcAft>
                          <a:spcPts val="0"/>
                        </a:spcAft>
                        <a:buNone/>
                      </a:pPr>
                      <a:r>
                        <a:rPr lang="en" sz="1300"/>
                        <a:t>Step 3: offer-high intensity psychological intervention and/or drug treatment</a:t>
                      </a:r>
                      <a:endParaRPr sz="1300"/>
                    </a:p>
                    <a:p>
                      <a:pPr marL="0" lvl="0" indent="0">
                        <a:spcBef>
                          <a:spcPts val="0"/>
                        </a:spcBef>
                        <a:spcAft>
                          <a:spcPts val="0"/>
                        </a:spcAft>
                        <a:buNone/>
                      </a:pPr>
                      <a:r>
                        <a:rPr lang="en" sz="1300"/>
                        <a:t>Step 4: offer referral for specialist treatment</a:t>
                      </a:r>
                      <a:endParaRPr sz="1300"/>
                    </a:p>
                  </a:txBody>
                  <a:tcPr marL="91425" marR="91425" marT="91425" marB="91425"/>
                </a:tc>
                <a:extLst>
                  <a:ext uri="{0D108BD9-81ED-4DB2-BD59-A6C34878D82A}">
                    <a16:rowId xmlns:a16="http://schemas.microsoft.com/office/drawing/2014/main" xmlns="" val="10000"/>
                  </a:ext>
                </a:extLst>
              </a:tr>
              <a:tr h="1169050">
                <a:tc>
                  <a:txBody>
                    <a:bodyPr/>
                    <a:lstStyle/>
                    <a:p>
                      <a:pPr marL="0" lvl="0" indent="0">
                        <a:spcBef>
                          <a:spcPts val="0"/>
                        </a:spcBef>
                        <a:spcAft>
                          <a:spcPts val="0"/>
                        </a:spcAft>
                        <a:buNone/>
                      </a:pPr>
                      <a:r>
                        <a:rPr lang="en">
                          <a:solidFill>
                            <a:schemeClr val="accent6">
                              <a:lumMod val="20000"/>
                              <a:lumOff val="80000"/>
                            </a:schemeClr>
                          </a:solidFill>
                        </a:rPr>
                        <a:t>Depression</a:t>
                      </a:r>
                      <a:endParaRPr>
                        <a:solidFill>
                          <a:schemeClr val="accent6">
                            <a:lumMod val="20000"/>
                            <a:lumOff val="80000"/>
                          </a:schemeClr>
                        </a:solidFill>
                      </a:endParaRPr>
                    </a:p>
                  </a:txBody>
                  <a:tcPr marL="91425" marR="91425" marT="91425" marB="91425">
                    <a:solidFill>
                      <a:srgbClr val="002060"/>
                    </a:solidFill>
                  </a:tcPr>
                </a:tc>
                <a:tc>
                  <a:txBody>
                    <a:bodyPr/>
                    <a:lstStyle/>
                    <a:p>
                      <a:pPr marL="0" lvl="0" indent="0">
                        <a:spcBef>
                          <a:spcPts val="0"/>
                        </a:spcBef>
                        <a:spcAft>
                          <a:spcPts val="0"/>
                        </a:spcAft>
                        <a:buNone/>
                      </a:pPr>
                      <a:r>
                        <a:rPr lang="en" sz="1300" dirty="0"/>
                        <a:t>Step 1 :  Provide education about depression and information about support available Simple problem-solving strategies , Active monitoring</a:t>
                      </a:r>
                      <a:endParaRPr sz="1300" dirty="0"/>
                    </a:p>
                    <a:p>
                      <a:pPr marL="0" lvl="0" indent="0">
                        <a:spcBef>
                          <a:spcPts val="0"/>
                        </a:spcBef>
                        <a:spcAft>
                          <a:spcPts val="0"/>
                        </a:spcAft>
                        <a:buNone/>
                      </a:pPr>
                      <a:r>
                        <a:rPr lang="en" sz="1300" dirty="0"/>
                        <a:t>Step 2 : Low-intensity psychosocial intervention, Group-based peer support, Drug treatment</a:t>
                      </a:r>
                      <a:endParaRPr sz="1300" dirty="0"/>
                    </a:p>
                    <a:p>
                      <a:pPr marL="0" lvl="0" indent="0">
                        <a:spcBef>
                          <a:spcPts val="0"/>
                        </a:spcBef>
                        <a:spcAft>
                          <a:spcPts val="0"/>
                        </a:spcAft>
                        <a:buNone/>
                      </a:pPr>
                      <a:r>
                        <a:rPr lang="en" sz="1300" dirty="0"/>
                        <a:t>step 3: High-intensity psychological interventions, Drug treatment, Combined treatments Collaborative care</a:t>
                      </a:r>
                      <a:endParaRPr sz="1300" dirty="0"/>
                    </a:p>
                    <a:p>
                      <a:pPr marL="0" lvl="0" indent="0">
                        <a:spcBef>
                          <a:spcPts val="0"/>
                        </a:spcBef>
                        <a:spcAft>
                          <a:spcPts val="0"/>
                        </a:spcAft>
                        <a:buNone/>
                      </a:pPr>
                      <a:r>
                        <a:rPr lang="en" sz="1300" dirty="0"/>
                        <a:t>Step 4:Referral to psychiatry</a:t>
                      </a:r>
                      <a:endParaRPr sz="1300" dirty="0"/>
                    </a:p>
                  </a:txBody>
                  <a:tcPr marL="91425" marR="91425" marT="91425" marB="91425"/>
                </a:tc>
                <a:extLst>
                  <a:ext uri="{0D108BD9-81ED-4DB2-BD59-A6C34878D82A}">
                    <a16:rowId xmlns:a16="http://schemas.microsoft.com/office/drawing/2014/main" xmlns="" val="10001"/>
                  </a:ext>
                </a:extLst>
              </a:tr>
              <a:tr h="733350">
                <a:tc>
                  <a:txBody>
                    <a:bodyPr/>
                    <a:lstStyle/>
                    <a:p>
                      <a:pPr marL="0" lvl="0" indent="0">
                        <a:spcBef>
                          <a:spcPts val="0"/>
                        </a:spcBef>
                        <a:spcAft>
                          <a:spcPts val="0"/>
                        </a:spcAft>
                        <a:buNone/>
                      </a:pPr>
                      <a:r>
                        <a:rPr lang="en">
                          <a:solidFill>
                            <a:schemeClr val="accent6">
                              <a:lumMod val="20000"/>
                              <a:lumOff val="80000"/>
                            </a:schemeClr>
                          </a:solidFill>
                        </a:rPr>
                        <a:t>Panic disorder </a:t>
                      </a:r>
                      <a:endParaRPr>
                        <a:solidFill>
                          <a:schemeClr val="accent6">
                            <a:lumMod val="20000"/>
                            <a:lumOff val="80000"/>
                          </a:schemeClr>
                        </a:solidFill>
                      </a:endParaRPr>
                    </a:p>
                  </a:txBody>
                  <a:tcPr marL="91425" marR="91425" marT="91425" marB="91425">
                    <a:solidFill>
                      <a:srgbClr val="002060"/>
                    </a:solidFill>
                  </a:tcPr>
                </a:tc>
                <a:tc>
                  <a:txBody>
                    <a:bodyPr/>
                    <a:lstStyle/>
                    <a:p>
                      <a:pPr marL="0" lvl="0" indent="0">
                        <a:spcBef>
                          <a:spcPts val="0"/>
                        </a:spcBef>
                        <a:spcAft>
                          <a:spcPts val="0"/>
                        </a:spcAft>
                        <a:buNone/>
                      </a:pPr>
                      <a:r>
                        <a:rPr lang="en" sz="1300"/>
                        <a:t>Step 1 Recognition and diagnosis</a:t>
                      </a:r>
                      <a:endParaRPr sz="1300"/>
                    </a:p>
                    <a:p>
                      <a:pPr marL="0" lvl="0" indent="0">
                        <a:spcBef>
                          <a:spcPts val="0"/>
                        </a:spcBef>
                        <a:spcAft>
                          <a:spcPts val="0"/>
                        </a:spcAft>
                        <a:buNone/>
                      </a:pPr>
                      <a:r>
                        <a:rPr lang="en" sz="1300"/>
                        <a:t>step2 psychological therapy (CBT), drug treatment or self-help </a:t>
                      </a:r>
                      <a:endParaRPr sz="1300"/>
                    </a:p>
                    <a:p>
                      <a:pPr marL="0" lvl="0" indent="0">
                        <a:spcBef>
                          <a:spcPts val="0"/>
                        </a:spcBef>
                        <a:spcAft>
                          <a:spcPts val="0"/>
                        </a:spcAft>
                        <a:buNone/>
                      </a:pPr>
                      <a:r>
                        <a:rPr lang="en" sz="1300"/>
                        <a:t>Step 3 Consideration of alternative treatment</a:t>
                      </a:r>
                      <a:endParaRPr sz="1300"/>
                    </a:p>
                    <a:p>
                      <a:pPr marL="0" lvl="0" indent="0">
                        <a:spcBef>
                          <a:spcPts val="0"/>
                        </a:spcBef>
                        <a:spcAft>
                          <a:spcPts val="0"/>
                        </a:spcAft>
                        <a:buNone/>
                      </a:pPr>
                      <a:r>
                        <a:rPr lang="en" sz="1300"/>
                        <a:t>Step 4 Offer referral for specialist</a:t>
                      </a:r>
                      <a:endParaRPr sz="1300"/>
                    </a:p>
                  </a:txBody>
                  <a:tcPr marL="91425" marR="91425" marT="91425" marB="91425"/>
                </a:tc>
                <a:extLst>
                  <a:ext uri="{0D108BD9-81ED-4DB2-BD59-A6C34878D82A}">
                    <a16:rowId xmlns:a16="http://schemas.microsoft.com/office/drawing/2014/main" xmlns="" val="10002"/>
                  </a:ext>
                </a:extLst>
              </a:tr>
              <a:tr h="634350">
                <a:tc>
                  <a:txBody>
                    <a:bodyPr/>
                    <a:lstStyle/>
                    <a:p>
                      <a:pPr marL="0" lvl="0" indent="0">
                        <a:spcBef>
                          <a:spcPts val="0"/>
                        </a:spcBef>
                        <a:spcAft>
                          <a:spcPts val="0"/>
                        </a:spcAft>
                        <a:buNone/>
                      </a:pPr>
                      <a:r>
                        <a:rPr lang="en" dirty="0">
                          <a:solidFill>
                            <a:schemeClr val="accent6">
                              <a:lumMod val="20000"/>
                              <a:lumOff val="80000"/>
                            </a:schemeClr>
                          </a:solidFill>
                        </a:rPr>
                        <a:t>Phobia and other anxiety disorders </a:t>
                      </a:r>
                      <a:endParaRPr dirty="0">
                        <a:solidFill>
                          <a:schemeClr val="accent6">
                            <a:lumMod val="20000"/>
                            <a:lumOff val="80000"/>
                          </a:schemeClr>
                        </a:solidFill>
                      </a:endParaRPr>
                    </a:p>
                  </a:txBody>
                  <a:tcPr marL="91425" marR="91425" marT="91425" marB="91425">
                    <a:solidFill>
                      <a:srgbClr val="002060"/>
                    </a:solidFill>
                  </a:tcPr>
                </a:tc>
                <a:tc>
                  <a:txBody>
                    <a:bodyPr/>
                    <a:lstStyle/>
                    <a:p>
                      <a:pPr marL="0" lvl="0" indent="0">
                        <a:spcBef>
                          <a:spcPts val="0"/>
                        </a:spcBef>
                        <a:spcAft>
                          <a:spcPts val="0"/>
                        </a:spcAft>
                        <a:buNone/>
                      </a:pPr>
                      <a:r>
                        <a:rPr lang="en" dirty="0"/>
                        <a:t>CBT and medication depending on severity of symptoms and effects on life </a:t>
                      </a:r>
                      <a:endParaRPr dirty="0"/>
                    </a:p>
                  </a:txBody>
                  <a:tcPr marL="91425" marR="91425" marT="91425" marB="91425"/>
                </a:tc>
                <a:extLst>
                  <a:ext uri="{0D108BD9-81ED-4DB2-BD59-A6C34878D82A}">
                    <a16:rowId xmlns:a16="http://schemas.microsoft.com/office/drawing/2014/main" xmlns="" val="10003"/>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617F97-5C63-4FE6-85CC-13606D3F5836}"/>
              </a:ext>
            </a:extLst>
          </p:cNvPr>
          <p:cNvSpPr>
            <a:spLocks noGrp="1"/>
          </p:cNvSpPr>
          <p:nvPr>
            <p:ph type="title"/>
          </p:nvPr>
        </p:nvSpPr>
        <p:spPr>
          <a:xfrm>
            <a:off x="524783" y="1612835"/>
            <a:ext cx="7560340" cy="1342638"/>
          </a:xfrm>
        </p:spPr>
        <p:txBody>
          <a:bodyPr/>
          <a:lstStyle/>
          <a:p>
            <a:r>
              <a:rPr lang="en-US" cap="none" dirty="0">
                <a:solidFill>
                  <a:schemeClr val="accent6">
                    <a:lumMod val="20000"/>
                    <a:lumOff val="80000"/>
                  </a:schemeClr>
                </a:solidFill>
              </a:rPr>
              <a:t>When to refer or consult? </a:t>
            </a:r>
          </a:p>
        </p:txBody>
      </p:sp>
      <p:sp>
        <p:nvSpPr>
          <p:cNvPr id="5" name="Text Placeholder 4">
            <a:extLst>
              <a:ext uri="{FF2B5EF4-FFF2-40B4-BE49-F238E27FC236}">
                <a16:creationId xmlns:a16="http://schemas.microsoft.com/office/drawing/2014/main" xmlns="" id="{F39C8A01-CC63-4A8A-97C5-06992194FC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25229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6484DF4C-3D2C-4288-B582-72967E6DCB80}"/>
              </a:ext>
            </a:extLst>
          </p:cNvPr>
          <p:cNvSpPr>
            <a:spLocks noGrp="1"/>
          </p:cNvSpPr>
          <p:nvPr>
            <p:ph type="body" idx="1"/>
          </p:nvPr>
        </p:nvSpPr>
        <p:spPr>
          <a:xfrm>
            <a:off x="780597" y="1077686"/>
            <a:ext cx="7209728" cy="3110782"/>
          </a:xfrm>
        </p:spPr>
        <p:txBody>
          <a:bodyPr>
            <a:normAutofit/>
          </a:bodyPr>
          <a:lstStyle/>
          <a:p>
            <a:pPr algn="ctr"/>
            <a:r>
              <a:rPr lang="en-US" sz="2800" dirty="0">
                <a:solidFill>
                  <a:schemeClr val="accent6">
                    <a:lumMod val="20000"/>
                    <a:lumOff val="80000"/>
                  </a:schemeClr>
                </a:solidFill>
              </a:rPr>
              <a:t>"The key is knowing when to refer if the problem goes beyond the family physician's expertise or ability to address, just like with severe cardiac problems,"</a:t>
            </a:r>
          </a:p>
          <a:p>
            <a:pPr algn="ctr"/>
            <a:endParaRPr lang="en-US" sz="4400" dirty="0">
              <a:solidFill>
                <a:schemeClr val="accent6">
                  <a:lumMod val="20000"/>
                  <a:lumOff val="80000"/>
                </a:schemeClr>
              </a:solidFill>
            </a:endParaRPr>
          </a:p>
        </p:txBody>
      </p:sp>
    </p:spTree>
    <p:extLst>
      <p:ext uri="{BB962C8B-B14F-4D97-AF65-F5344CB8AC3E}">
        <p14:creationId xmlns:p14="http://schemas.microsoft.com/office/powerpoint/2010/main" val="2303071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9" name="Shape 499"/>
          <p:cNvSpPr txBox="1">
            <a:spLocks noGrp="1"/>
          </p:cNvSpPr>
          <p:nvPr>
            <p:ph type="body" idx="1"/>
          </p:nvPr>
        </p:nvSpPr>
        <p:spPr>
          <a:xfrm>
            <a:off x="623400" y="726620"/>
            <a:ext cx="8520600" cy="403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dirty="0">
                <a:solidFill>
                  <a:schemeClr val="accent6"/>
                </a:solidFill>
              </a:rPr>
              <a:t>When to refer to psychiatry ?</a:t>
            </a:r>
            <a:endParaRPr sz="2400" dirty="0">
              <a:solidFill>
                <a:schemeClr val="accent6"/>
              </a:solidFill>
            </a:endParaRPr>
          </a:p>
          <a:p>
            <a:pPr marL="285750" indent="-285750">
              <a:spcBef>
                <a:spcPts val="1600"/>
              </a:spcBef>
            </a:pPr>
            <a:r>
              <a:rPr lang="en" dirty="0">
                <a:solidFill>
                  <a:schemeClr val="accent1"/>
                </a:solidFill>
              </a:rPr>
              <a:t>Inadequate response to multiple treatments</a:t>
            </a:r>
            <a:endParaRPr dirty="0">
              <a:solidFill>
                <a:schemeClr val="accent1"/>
              </a:solidFill>
            </a:endParaRPr>
          </a:p>
          <a:p>
            <a:pPr marL="285750" indent="-285750">
              <a:spcBef>
                <a:spcPts val="1600"/>
              </a:spcBef>
            </a:pPr>
            <a:r>
              <a:rPr lang="en" dirty="0">
                <a:solidFill>
                  <a:schemeClr val="accent1"/>
                </a:solidFill>
              </a:rPr>
              <a:t>High suicidal or homicidal risk</a:t>
            </a:r>
            <a:endParaRPr dirty="0">
              <a:solidFill>
                <a:schemeClr val="accent1"/>
              </a:solidFill>
            </a:endParaRPr>
          </a:p>
          <a:p>
            <a:pPr marL="285750" indent="-285750">
              <a:spcBef>
                <a:spcPts val="1600"/>
              </a:spcBef>
            </a:pPr>
            <a:r>
              <a:rPr lang="en" dirty="0">
                <a:solidFill>
                  <a:schemeClr val="accent1"/>
                </a:solidFill>
              </a:rPr>
              <a:t> Severe self-neglect</a:t>
            </a:r>
            <a:endParaRPr dirty="0">
              <a:solidFill>
                <a:schemeClr val="accent1"/>
              </a:solidFill>
            </a:endParaRPr>
          </a:p>
          <a:p>
            <a:pPr marL="285750" indent="-285750">
              <a:spcBef>
                <a:spcPts val="1600"/>
              </a:spcBef>
            </a:pPr>
            <a:r>
              <a:rPr lang="en" dirty="0">
                <a:solidFill>
                  <a:schemeClr val="accent1"/>
                </a:solidFill>
              </a:rPr>
              <a:t>Psychotic features after ruling out other causes</a:t>
            </a:r>
            <a:endParaRPr dirty="0">
              <a:solidFill>
                <a:schemeClr val="accent1"/>
              </a:solidFill>
            </a:endParaRPr>
          </a:p>
          <a:p>
            <a:pPr marL="285750" indent="-285750">
              <a:spcBef>
                <a:spcPts val="1600"/>
              </a:spcBef>
            </a:pPr>
            <a:r>
              <a:rPr lang="en" dirty="0">
                <a:solidFill>
                  <a:schemeClr val="accent1"/>
                </a:solidFill>
              </a:rPr>
              <a:t>Significant comorbidity (Substance abuse, complex picture )</a:t>
            </a:r>
            <a:endParaRPr dirty="0">
              <a:solidFill>
                <a:schemeClr val="accent1"/>
              </a:solidFill>
            </a:endParaRPr>
          </a:p>
          <a:p>
            <a:pPr marL="0" lvl="0" indent="0">
              <a:spcBef>
                <a:spcPts val="1600"/>
              </a:spcBef>
              <a:spcAft>
                <a:spcPts val="1600"/>
              </a:spcAft>
              <a:buClr>
                <a:schemeClr val="dk1"/>
              </a:buClr>
              <a:buSzPts val="1100"/>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520784" y="266381"/>
            <a:ext cx="8623216" cy="1271749"/>
          </a:xfrm>
          <a:prstGeom prst="rect">
            <a:avLst/>
          </a:prstGeom>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dirty="0">
                <a:solidFill>
                  <a:schemeClr val="accent1"/>
                </a:solidFill>
              </a:rPr>
              <a:t>Anxiety is only considered abnormal when it occurs in the absence of a stressful trigger, impairs physical, occupational, or social functioning, and/ or is excessively severe or prolonged.</a:t>
            </a:r>
            <a:endParaRPr sz="2000" dirty="0">
              <a:solidFill>
                <a:schemeClr val="accent1"/>
              </a:solidFill>
            </a:endParaRP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xmlns="" id="{FEA7D0C2-61B9-4F89-A380-2588C786F5CB}"/>
                  </a:ext>
                </a:extLst>
              </p14:cNvPr>
              <p14:cNvContentPartPr/>
              <p14:nvPr/>
            </p14:nvContentPartPr>
            <p14:xfrm>
              <a:off x="1023292" y="1834792"/>
              <a:ext cx="18720" cy="360"/>
            </p14:xfrm>
          </p:contentPart>
        </mc:Choice>
        <mc:Fallback xmlns="">
          <p:pic>
            <p:nvPicPr>
              <p:cNvPr id="17" name="Ink 16">
                <a:extLst>
                  <a:ext uri="{FF2B5EF4-FFF2-40B4-BE49-F238E27FC236}">
                    <a16:creationId xmlns:a16="http://schemas.microsoft.com/office/drawing/2014/main" id="{FEA7D0C2-61B9-4F89-A380-2588C786F5CB}"/>
                  </a:ext>
                </a:extLst>
              </p:cNvPr>
              <p:cNvPicPr/>
              <p:nvPr/>
            </p:nvPicPr>
            <p:blipFill>
              <a:blip r:embed="rId4"/>
              <a:stretch>
                <a:fillRect/>
              </a:stretch>
            </p:blipFill>
            <p:spPr>
              <a:xfrm>
                <a:off x="1019332" y="1830832"/>
                <a:ext cx="26280" cy="7920"/>
              </a:xfrm>
              <a:prstGeom prst="rect">
                <a:avLst/>
              </a:prstGeom>
            </p:spPr>
          </p:pic>
        </mc:Fallback>
      </mc:AlternateContent>
      <p:pic>
        <p:nvPicPr>
          <p:cNvPr id="21" name="Picture 20">
            <a:extLst>
              <a:ext uri="{FF2B5EF4-FFF2-40B4-BE49-F238E27FC236}">
                <a16:creationId xmlns:a16="http://schemas.microsoft.com/office/drawing/2014/main" xmlns="" id="{DE182E2A-8D22-4649-BD1C-962A1F6BF9D7}"/>
              </a:ext>
            </a:extLst>
          </p:cNvPr>
          <p:cNvPicPr>
            <a:picLocks noChangeAspect="1"/>
          </p:cNvPicPr>
          <p:nvPr/>
        </p:nvPicPr>
        <p:blipFill>
          <a:blip r:embed="rId5"/>
          <a:stretch>
            <a:fillRect/>
          </a:stretch>
        </p:blipFill>
        <p:spPr>
          <a:xfrm>
            <a:off x="862026" y="1834792"/>
            <a:ext cx="8027638" cy="30003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692218" y="-75912"/>
            <a:ext cx="7631400" cy="3000000"/>
          </a:xfrm>
          <a:prstGeom prst="rect">
            <a:avLst/>
          </a:prstGeom>
          <a:noFill/>
          <a:ln>
            <a:noFill/>
          </a:ln>
        </p:spPr>
        <p:txBody>
          <a:bodyPr spcFirstLastPara="1" wrap="square" lIns="91425" tIns="91425" rIns="91425" bIns="91425" anchor="ctr" anchorCtr="0">
            <a:noAutofit/>
          </a:bodyPr>
          <a:lstStyle/>
          <a:p>
            <a:pPr marL="0" lvl="0" indent="0" rtl="0">
              <a:lnSpc>
                <a:spcPct val="111000"/>
              </a:lnSpc>
              <a:spcBef>
                <a:spcPts val="0"/>
              </a:spcBef>
              <a:spcAft>
                <a:spcPts val="0"/>
              </a:spcAft>
              <a:buNone/>
            </a:pPr>
            <a:r>
              <a:rPr lang="en" sz="2400" b="1" dirty="0">
                <a:solidFill>
                  <a:schemeClr val="accent6">
                    <a:lumMod val="75000"/>
                  </a:schemeClr>
                </a:solidFill>
              </a:rPr>
              <a:t> Prevalence of Anxiety</a:t>
            </a:r>
          </a:p>
          <a:p>
            <a:pPr marL="0" lvl="0" indent="0" rtl="0">
              <a:lnSpc>
                <a:spcPct val="111000"/>
              </a:lnSpc>
              <a:spcBef>
                <a:spcPts val="0"/>
              </a:spcBef>
              <a:spcAft>
                <a:spcPts val="0"/>
              </a:spcAft>
              <a:buNone/>
            </a:pPr>
            <a:endParaRPr sz="2400" b="1" dirty="0">
              <a:solidFill>
                <a:schemeClr val="accent6">
                  <a:lumMod val="75000"/>
                </a:schemeClr>
              </a:solidFill>
            </a:endParaRPr>
          </a:p>
          <a:p>
            <a:pPr marL="0" lvl="0" indent="0" rtl="0">
              <a:lnSpc>
                <a:spcPct val="111000"/>
              </a:lnSpc>
              <a:spcBef>
                <a:spcPts val="0"/>
              </a:spcBef>
              <a:spcAft>
                <a:spcPts val="0"/>
              </a:spcAft>
              <a:buNone/>
            </a:pPr>
            <a:r>
              <a:rPr lang="en" sz="1800" dirty="0"/>
              <a:t>–The most common mental illness in the U.S., affecting 40 million adults in the United States age 18 and older, or 18.1% of the population every year.</a:t>
            </a:r>
            <a:endParaRPr sz="1800" dirty="0"/>
          </a:p>
          <a:p>
            <a:pPr marL="0" lvl="0" indent="0" rtl="0">
              <a:lnSpc>
                <a:spcPct val="111000"/>
              </a:lnSpc>
              <a:spcBef>
                <a:spcPts val="0"/>
              </a:spcBef>
              <a:spcAft>
                <a:spcPts val="0"/>
              </a:spcAft>
              <a:buNone/>
            </a:pPr>
            <a:r>
              <a:rPr lang="en" sz="1800" dirty="0"/>
              <a:t>–That’s more than the entire population of Saudi Arabia in 2016</a:t>
            </a:r>
            <a:r>
              <a:rPr lang="en" sz="2000" dirty="0"/>
              <a:t>.</a:t>
            </a:r>
            <a:endParaRPr sz="2000" dirty="0"/>
          </a:p>
        </p:txBody>
      </p:sp>
      <p:sp>
        <p:nvSpPr>
          <p:cNvPr id="2" name="Rectangle 1">
            <a:extLst>
              <a:ext uri="{FF2B5EF4-FFF2-40B4-BE49-F238E27FC236}">
                <a16:creationId xmlns:a16="http://schemas.microsoft.com/office/drawing/2014/main" xmlns="" id="{7A6A0098-FA85-45AB-B718-82228D2B6353}"/>
              </a:ext>
            </a:extLst>
          </p:cNvPr>
          <p:cNvSpPr/>
          <p:nvPr/>
        </p:nvSpPr>
        <p:spPr>
          <a:xfrm>
            <a:off x="826593" y="2490863"/>
            <a:ext cx="7875346" cy="1440010"/>
          </a:xfrm>
          <a:prstGeom prst="rect">
            <a:avLst/>
          </a:prstGeom>
        </p:spPr>
        <p:txBody>
          <a:bodyPr wrap="square">
            <a:spAutoFit/>
          </a:bodyPr>
          <a:lstStyle/>
          <a:p>
            <a:pPr>
              <a:lnSpc>
                <a:spcPct val="111000"/>
              </a:lnSpc>
            </a:pPr>
            <a:r>
              <a:rPr lang="en-US" sz="2000" b="1" dirty="0">
                <a:solidFill>
                  <a:schemeClr val="accent6">
                    <a:lumMod val="75000"/>
                  </a:schemeClr>
                </a:solidFill>
              </a:rPr>
              <a:t>Prevalence of anxiety in Saudi Arabia</a:t>
            </a:r>
          </a:p>
          <a:p>
            <a:pPr lvl="0">
              <a:lnSpc>
                <a:spcPct val="115000"/>
              </a:lnSpc>
              <a:spcBef>
                <a:spcPts val="600"/>
              </a:spcBef>
            </a:pPr>
            <a:r>
              <a:rPr lang="en-US" dirty="0">
                <a:solidFill>
                  <a:schemeClr val="tx2">
                    <a:lumMod val="75000"/>
                  </a:schemeClr>
                </a:solidFill>
              </a:rPr>
              <a:t></a:t>
            </a:r>
            <a:r>
              <a:rPr lang="en-US" dirty="0"/>
              <a:t>I    a</a:t>
            </a:r>
            <a:r>
              <a:rPr lang="en-US" dirty="0">
                <a:solidFill>
                  <a:schemeClr val="tx2">
                    <a:lumMod val="75000"/>
                  </a:schemeClr>
                </a:solidFill>
              </a:rPr>
              <a:t> study done on 822 male patients that attended Primary Health Care Centers, Eastern Saudi Arabia: The overall prevalence of anxiety was 22.3% with 17.0% of the attendees having mild degree of anxiety</a:t>
            </a:r>
            <a:r>
              <a:rPr lang="en-US" dirty="0">
                <a:solidFill>
                  <a:schemeClr val="dk1"/>
                </a:solidFill>
              </a:rPr>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9000"/>
              </a:lnSpc>
              <a:spcBef>
                <a:spcPts val="0"/>
              </a:spcBef>
              <a:spcAft>
                <a:spcPts val="0"/>
              </a:spcAft>
              <a:buClr>
                <a:srgbClr val="464B56"/>
              </a:buClr>
              <a:buSzPts val="3300"/>
              <a:buFont typeface="Century Schoolbook"/>
              <a:buNone/>
            </a:pPr>
            <a:r>
              <a:rPr lang="en" sz="3300" b="0" i="0" u="none" strike="noStrike" cap="none">
                <a:solidFill>
                  <a:srgbClr val="464B56"/>
                </a:solidFill>
                <a:latin typeface="Century Schoolbook"/>
                <a:ea typeface="Century Schoolbook"/>
                <a:cs typeface="Century Schoolbook"/>
                <a:sym typeface="Century Schoolbook"/>
              </a:rPr>
              <a:t>Etiology</a:t>
            </a:r>
            <a:endParaRPr sz="3300" b="0" i="0" u="none" strike="noStrike" cap="none">
              <a:solidFill>
                <a:srgbClr val="464B56"/>
              </a:solidFill>
              <a:latin typeface="Century Schoolbook"/>
              <a:ea typeface="Century Schoolbook"/>
              <a:cs typeface="Century Schoolbook"/>
              <a:sym typeface="Century Schoolbook"/>
            </a:endParaRPr>
          </a:p>
        </p:txBody>
      </p:sp>
      <p:sp>
        <p:nvSpPr>
          <p:cNvPr id="108" name="Shape 10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40030" marR="0" lvl="0" indent="-240030" algn="l" rtl="0">
              <a:lnSpc>
                <a:spcPct val="111000"/>
              </a:lnSpc>
              <a:spcBef>
                <a:spcPts val="0"/>
              </a:spcBef>
              <a:spcAft>
                <a:spcPts val="0"/>
              </a:spcAft>
              <a:buClr>
                <a:srgbClr val="464B56"/>
              </a:buClr>
              <a:buSzPts val="1500"/>
              <a:buFont typeface="Corbel"/>
              <a:buChar char="–"/>
            </a:pPr>
            <a:r>
              <a:rPr lang="en" sz="1500" b="0" i="0" u="none" strike="noStrike" cap="none">
                <a:solidFill>
                  <a:srgbClr val="464B56"/>
                </a:solidFill>
                <a:latin typeface="Calibri"/>
                <a:ea typeface="Calibri"/>
                <a:cs typeface="Calibri"/>
                <a:sym typeface="Calibri"/>
              </a:rPr>
              <a:t>Etiology of Anxiety</a:t>
            </a:r>
            <a:endParaRPr sz="1500" b="0" i="0" u="none" strike="noStrike" cap="none">
              <a:solidFill>
                <a:srgbClr val="464B56"/>
              </a:solidFill>
              <a:latin typeface="Calibri"/>
              <a:ea typeface="Calibri"/>
              <a:cs typeface="Calibri"/>
              <a:sym typeface="Calibri"/>
            </a:endParaRPr>
          </a:p>
        </p:txBody>
      </p:sp>
      <p:pic>
        <p:nvPicPr>
          <p:cNvPr id="109" name="Shape 109"/>
          <p:cNvPicPr preferRelativeResize="0"/>
          <p:nvPr/>
        </p:nvPicPr>
        <p:blipFill rotWithShape="1">
          <a:blip r:embed="rId3">
            <a:alphaModFix/>
          </a:blip>
          <a:srcRect l="2947"/>
          <a:stretch/>
        </p:blipFill>
        <p:spPr>
          <a:xfrm>
            <a:off x="538843" y="1363436"/>
            <a:ext cx="7887552" cy="3257550"/>
          </a:xfrm>
          <a:prstGeom prst="rect">
            <a:avLst/>
          </a:prstGeom>
          <a:noFill/>
          <a:ln>
            <a:noFill/>
          </a:ln>
        </p:spPr>
      </p:pic>
    </p:spTree>
  </p:cSld>
  <p:clrMapOvr>
    <a:masterClrMapping/>
  </p:clrMapOvr>
</p:sld>
</file>

<file path=ppt/theme/theme1.xml><?xml version="1.0" encoding="utf-8"?>
<a:theme xmlns:a="http://schemas.openxmlformats.org/drawingml/2006/main" name="Crop">
  <a:themeElements>
    <a:clrScheme name="Custom 7">
      <a:dk1>
        <a:srgbClr val="000000"/>
      </a:dk1>
      <a:lt1>
        <a:sysClr val="window" lastClr="FFFFFF"/>
      </a:lt1>
      <a:dk2>
        <a:srgbClr val="002060"/>
      </a:dk2>
      <a:lt2>
        <a:srgbClr val="FFFFFF"/>
      </a:lt2>
      <a:accent1>
        <a:srgbClr val="002060"/>
      </a:accent1>
      <a:accent2>
        <a:srgbClr val="FF6699"/>
      </a:accent2>
      <a:accent3>
        <a:srgbClr val="0070C0"/>
      </a:accent3>
      <a:accent4>
        <a:srgbClr val="638664"/>
      </a:accent4>
      <a:accent5>
        <a:srgbClr val="957A99"/>
      </a:accent5>
      <a:accent6>
        <a:srgbClr val="D7A023"/>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1221</TotalTime>
  <Words>4014</Words>
  <Application>Microsoft Macintosh PowerPoint</Application>
  <PresentationFormat>On-screen Show (16:9)</PresentationFormat>
  <Paragraphs>541</Paragraphs>
  <Slides>63</Slides>
  <Notes>58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Calibri</vt:lpstr>
      <vt:lpstr>Century Schoolbook</vt:lpstr>
      <vt:lpstr>Corbel</vt:lpstr>
      <vt:lpstr>Courier New</vt:lpstr>
      <vt:lpstr>Franklin Gothic Book</vt:lpstr>
      <vt:lpstr>Georgia</vt:lpstr>
      <vt:lpstr>Open Sans</vt:lpstr>
      <vt:lpstr>Roboto</vt:lpstr>
      <vt:lpstr>Tahoma</vt:lpstr>
      <vt:lpstr>Times New Roman</vt:lpstr>
      <vt:lpstr>Wingdings</vt:lpstr>
      <vt:lpstr>Arial</vt:lpstr>
      <vt:lpstr>Crop</vt:lpstr>
      <vt:lpstr>PowerPoint Presentation</vt:lpstr>
      <vt:lpstr>"Incorporating mental health care into practice highlights the "family" aspect of family medicine." </vt:lpstr>
      <vt:lpstr>PowerPoint Presentation</vt:lpstr>
      <vt:lpstr>Pre-seminar Quiz </vt:lpstr>
      <vt:lpstr>PowerPoint Presentation</vt:lpstr>
      <vt:lpstr>PowerPoint Presentation</vt:lpstr>
      <vt:lpstr>PowerPoint Presentation</vt:lpstr>
      <vt:lpstr>PowerPoint Presentation</vt:lpstr>
      <vt:lpstr>Etiology</vt:lpstr>
      <vt:lpstr>Symptoms</vt:lpstr>
      <vt:lpstr>Generalized anxiety disorder (GAD)</vt:lpstr>
      <vt:lpstr>Generalized anxiety disorder (GAD) Management</vt:lpstr>
      <vt:lpstr>Panic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Depression </vt:lpstr>
      <vt:lpstr>Role play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depression ..</vt:lpstr>
      <vt:lpstr>PowerPoint Presentation</vt:lpstr>
      <vt:lpstr>●Mild depression: psychological therapy ●Moderate depression: psychological therapy and/or antidepressants ●Severe depression: Antidepressants, and consider addition of psychological therapy to maintain remission. Consider psychiatric review, Electroconvulsive therapy (ECT). </vt:lpstr>
      <vt:lpstr>Psychotherapy “Talk Therapy”</vt:lpstr>
      <vt:lpstr>Antidepressants</vt:lpstr>
      <vt:lpstr>PowerPoint Presentation</vt:lpstr>
      <vt:lpstr>PowerPoint Presentation</vt:lpstr>
      <vt:lpstr>PowerPoint Presentation</vt:lpstr>
      <vt:lpstr>Electroconvulsive therapy (ECT)</vt:lpstr>
      <vt:lpstr>Follow-up</vt:lpstr>
      <vt:lpstr>Discontinuation reactions </vt:lpstr>
      <vt:lpstr>PowerPoint Presentation</vt:lpstr>
      <vt:lpstr>PowerPoint Presentation</vt:lpstr>
      <vt:lpstr>PowerPoint Presentation</vt:lpstr>
      <vt:lpstr>PowerPoint Presentation</vt:lpstr>
      <vt:lpstr>Clinical features</vt:lpstr>
      <vt:lpstr>Diagnosis</vt:lpstr>
      <vt:lpstr>PowerPoint Presentation</vt:lpstr>
      <vt:lpstr>             Management of psycosomatic </vt:lpstr>
      <vt:lpstr>PowerPoint Presentation</vt:lpstr>
      <vt:lpstr>What is counseling </vt:lpstr>
      <vt:lpstr>How to achieve effective counselling in general ? </vt:lpstr>
      <vt:lpstr>PowerPoint Presentation</vt:lpstr>
      <vt:lpstr>PowerPoint Presentation</vt:lpstr>
      <vt:lpstr>PowerPoint Presentation</vt:lpstr>
      <vt:lpstr>Counseling vs psychotherapy   </vt:lpstr>
      <vt:lpstr>PowerPoint Presentation</vt:lpstr>
      <vt:lpstr>Other types </vt:lpstr>
      <vt:lpstr>Management for each disorder in PHC (SUMMARY)?</vt:lpstr>
      <vt:lpstr>When to refer or consult?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27</cp:revision>
  <dcterms:modified xsi:type="dcterms:W3CDTF">2018-03-20T17:48:39Z</dcterms:modified>
</cp:coreProperties>
</file>