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742"/>
  </p:normalViewPr>
  <p:slideViewPr>
    <p:cSldViewPr snapToGrid="0" snapToObjects="1">
      <p:cViewPr varScale="1">
        <p:scale>
          <a:sx n="162" d="100"/>
          <a:sy n="162" d="100"/>
        </p:scale>
        <p:origin x="2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42818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Shape 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950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393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800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461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310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11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3984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201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4492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414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347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1763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939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8816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2129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631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94445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9999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80508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228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2054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24" name="Shape 3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661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9" name="Shape 1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7252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2098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7" name="Shape 3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691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034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2941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5123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9492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8708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6" name="Shape 3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08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4652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8" name="Shape 3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17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0978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8551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25197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34353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5706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51759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71891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44968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2226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23168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150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183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863143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30929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36800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71979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1876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60027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165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6" name="Shape 5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1711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2" name="Shape 5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318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1" name="Shape 5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374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50370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03252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a:t>https://www.verywell.com/top-risk-factors-for-acquiring-an-std-3133104</a:t>
            </a:r>
            <a:endParaRPr sz="1100" b="0" i="0" u="none" strike="noStrike" cap="none">
              <a:solidFill>
                <a:srgbClr val="000000"/>
              </a:solidFill>
              <a:latin typeface="Arial"/>
              <a:ea typeface="Arial"/>
              <a:cs typeface="Arial"/>
              <a:sym typeface="Arial"/>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3691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a:t>https://www.webmd.com/sex-relationships/understanding-stds-prevention</a:t>
            </a:r>
            <a:endParaRPr sz="1100" b="0" i="0" u="none" strike="noStrike" cap="none">
              <a:solidFill>
                <a:srgbClr val="000000"/>
              </a:solidFill>
              <a:latin typeface="Arial"/>
              <a:ea typeface="Arial"/>
              <a:cs typeface="Arial"/>
              <a:sym typeface="Arial"/>
            </a:endParaRPr>
          </a:p>
        </p:txBody>
      </p:sp>
      <p:sp>
        <p:nvSpPr>
          <p:cNvPr id="539" name="Shape 5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6115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45" name="Shape 5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55271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1" name="Shape 5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90993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6" name="Shape 5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7382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12308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7" name="Shape 5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8968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94609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1" name="Shape 5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18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8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398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Calibri"/>
                <a:ea typeface="Calibri"/>
                <a:cs typeface="Calibri"/>
                <a:sym typeface="Calibri"/>
              </a:rPr>
              <a:t>Key points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200" b="1" i="0" u="none" strike="noStrike" cap="none">
                <a:solidFill>
                  <a:schemeClr val="dk1"/>
                </a:solidFill>
                <a:latin typeface="Calibri"/>
                <a:ea typeface="Calibri"/>
                <a:cs typeface="Calibri"/>
                <a:sym typeface="Calibri"/>
              </a:rPr>
              <a:t>DDX</a:t>
            </a:r>
            <a:endParaRPr sz="1200" b="1"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86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3"/>
        <p:cNvGrpSpPr/>
        <p:nvPr/>
      </p:nvGrpSpPr>
      <p:grpSpPr>
        <a:xfrm>
          <a:off x="0" y="0"/>
          <a:ext cx="0" cy="0"/>
          <a:chOff x="0" y="0"/>
          <a:chExt cx="0" cy="0"/>
        </a:xfrm>
      </p:grpSpPr>
      <p:sp>
        <p:nvSpPr>
          <p:cNvPr id="14" name="Shape 14" title="scalloped circle"/>
          <p:cNvSpPr/>
          <p:nvPr/>
        </p:nvSpPr>
        <p:spPr>
          <a:xfrm>
            <a:off x="2667763" y="473202"/>
            <a:ext cx="3926681" cy="3921919"/>
          </a:xfrm>
          <a:custGeom>
            <a:avLst/>
            <a:gdLst/>
            <a:ahLst/>
            <a:cxnLst/>
            <a:rect l="0" t="0" r="0" b="0"/>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5" name="Shape 15"/>
          <p:cNvSpPr txBox="1">
            <a:spLocks noGrp="1"/>
          </p:cNvSpPr>
          <p:nvPr>
            <p:ph type="ctrTitle"/>
          </p:nvPr>
        </p:nvSpPr>
        <p:spPr>
          <a:xfrm>
            <a:off x="808892" y="823791"/>
            <a:ext cx="7738814" cy="3296241"/>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2"/>
              </a:buClr>
              <a:buSzPts val="7500"/>
              <a:buFont typeface="Impact"/>
              <a:buNone/>
              <a:defRPr sz="75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Shape 16"/>
          <p:cNvSpPr txBox="1">
            <a:spLocks noGrp="1"/>
          </p:cNvSpPr>
          <p:nvPr>
            <p:ph type="subTitle" idx="1"/>
          </p:nvPr>
        </p:nvSpPr>
        <p:spPr>
          <a:xfrm>
            <a:off x="1661284" y="4484398"/>
            <a:ext cx="6034030" cy="556709"/>
          </a:xfrm>
          <a:prstGeom prst="rect">
            <a:avLst/>
          </a:prstGeom>
          <a:noFill/>
          <a:ln>
            <a:noFill/>
          </a:ln>
        </p:spPr>
        <p:txBody>
          <a:bodyPr spcFirstLastPara="1" wrap="square" lIns="91425" tIns="91425" rIns="91425" bIns="91425" anchor="t" anchorCtr="0"/>
          <a:lstStyle>
            <a:lvl1pPr marR="0" lvl="0" algn="ctr" rtl="0">
              <a:lnSpc>
                <a:spcPct val="100000"/>
              </a:lnSpc>
              <a:spcBef>
                <a:spcPts val="525"/>
              </a:spcBef>
              <a:spcAft>
                <a:spcPts val="0"/>
              </a:spcAft>
              <a:buClr>
                <a:schemeClr val="dk2"/>
              </a:buClr>
              <a:buSzPts val="1500"/>
              <a:buFont typeface="Arial"/>
              <a:buNone/>
              <a:defRPr sz="1500" b="1" i="0" u="none" strike="noStrike" cap="none">
                <a:solidFill>
                  <a:schemeClr val="dk2"/>
                </a:solidFill>
                <a:latin typeface="Cabin"/>
                <a:ea typeface="Cabin"/>
                <a:cs typeface="Cabin"/>
                <a:sym typeface="Cabin"/>
              </a:defRPr>
            </a:lvl1pPr>
            <a:lvl2pPr marR="0" lvl="1" algn="ctr" rtl="0">
              <a:lnSpc>
                <a:spcPct val="110000"/>
              </a:lnSpc>
              <a:spcBef>
                <a:spcPts val="525"/>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2pPr>
            <a:lvl3pPr marR="0" lvl="2" algn="ctr" rtl="0">
              <a:lnSpc>
                <a:spcPct val="110000"/>
              </a:lnSpc>
              <a:spcBef>
                <a:spcPts val="525"/>
              </a:spcBef>
              <a:spcAft>
                <a:spcPts val="0"/>
              </a:spcAft>
              <a:buClr>
                <a:schemeClr val="dk2"/>
              </a:buClr>
              <a:buSzPts val="1350"/>
              <a:buFont typeface="Arial"/>
              <a:buNone/>
              <a:defRPr sz="1350" b="0" i="0" u="none" strike="noStrike" cap="none">
                <a:solidFill>
                  <a:srgbClr val="595959"/>
                </a:solidFill>
                <a:latin typeface="Cabin"/>
                <a:ea typeface="Cabin"/>
                <a:cs typeface="Cabin"/>
                <a:sym typeface="Cabin"/>
              </a:defRPr>
            </a:lvl3pPr>
            <a:lvl4pPr marR="0" lvl="3" algn="ctr" rtl="0">
              <a:lnSpc>
                <a:spcPct val="110000"/>
              </a:lnSpc>
              <a:spcBef>
                <a:spcPts val="525"/>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4pPr>
            <a:lvl5pPr marR="0" lvl="4" algn="ctr" rtl="0">
              <a:lnSpc>
                <a:spcPct val="110000"/>
              </a:lnSpc>
              <a:spcBef>
                <a:spcPts val="525"/>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5pPr>
            <a:lvl6pPr marR="0" lvl="5" algn="ctr" rtl="0">
              <a:lnSpc>
                <a:spcPct val="110000"/>
              </a:lnSpc>
              <a:spcBef>
                <a:spcPts val="525"/>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6pPr>
            <a:lvl7pPr marR="0" lvl="6" algn="ctr" rtl="0">
              <a:lnSpc>
                <a:spcPct val="110000"/>
              </a:lnSpc>
              <a:spcBef>
                <a:spcPts val="525"/>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7pPr>
            <a:lvl8pPr marR="0" lvl="7" algn="ctr" rtl="0">
              <a:lnSpc>
                <a:spcPct val="110000"/>
              </a:lnSpc>
              <a:spcBef>
                <a:spcPts val="525"/>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8pPr>
            <a:lvl9pPr marR="0" lvl="8" algn="ctr" rtl="0">
              <a:lnSpc>
                <a:spcPct val="110000"/>
              </a:lnSpc>
              <a:spcBef>
                <a:spcPts val="525"/>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9pPr>
          </a:lstStyle>
          <a:p>
            <a:endParaRPr/>
          </a:p>
        </p:txBody>
      </p:sp>
      <p:sp>
        <p:nvSpPr>
          <p:cNvPr id="17" name="Shape 17"/>
          <p:cNvSpPr txBox="1">
            <a:spLocks noGrp="1"/>
          </p:cNvSpPr>
          <p:nvPr>
            <p:ph type="dt" idx="10"/>
          </p:nvPr>
        </p:nvSpPr>
        <p:spPr>
          <a:xfrm>
            <a:off x="808892"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347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35249"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347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6800414" y="4781759"/>
            <a:ext cx="1747292"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347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0" name="Shape 20" title="left edge border"/>
          <p:cNvSpPr/>
          <p:nvPr/>
        </p:nvSpPr>
        <p:spPr>
          <a:xfrm>
            <a:off x="0" y="0"/>
            <a:ext cx="212598"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a:spLocks noGrp="1"/>
          </p:cNvSpPr>
          <p:nvPr>
            <p:ph type="pic" idx="2"/>
          </p:nvPr>
        </p:nvSpPr>
        <p:spPr>
          <a:xfrm>
            <a:off x="212598" y="1"/>
            <a:ext cx="5516689" cy="5143499"/>
          </a:xfrm>
          <a:prstGeom prst="rect">
            <a:avLst/>
          </a:prstGeom>
          <a:noFill/>
          <a:ln>
            <a:noFill/>
          </a:ln>
        </p:spPr>
        <p:txBody>
          <a:bodyPr spcFirstLastPara="1" wrap="square" lIns="91425" tIns="91425" rIns="91425" bIns="91425" anchor="t" anchorCtr="0"/>
          <a:lstStyle>
            <a:lvl1pPr marR="0" lvl="0" algn="l" rtl="0">
              <a:lnSpc>
                <a:spcPct val="110000"/>
              </a:lnSpc>
              <a:spcBef>
                <a:spcPts val="525"/>
              </a:spcBef>
              <a:spcAft>
                <a:spcPts val="0"/>
              </a:spcAft>
              <a:buClr>
                <a:schemeClr val="dk2"/>
              </a:buClr>
              <a:buSzPts val="2400"/>
              <a:buFont typeface="Arial"/>
              <a:buNone/>
              <a:defRPr sz="2400" b="0" i="0" u="none" strike="noStrike" cap="none">
                <a:solidFill>
                  <a:srgbClr val="595959"/>
                </a:solidFill>
                <a:latin typeface="Cabin"/>
                <a:ea typeface="Cabin"/>
                <a:cs typeface="Cabin"/>
                <a:sym typeface="Cabin"/>
              </a:defRPr>
            </a:lvl1pPr>
            <a:lvl2pPr marR="0" lvl="1" algn="l" rtl="0">
              <a:lnSpc>
                <a:spcPct val="110000"/>
              </a:lnSpc>
              <a:spcBef>
                <a:spcPts val="525"/>
              </a:spcBef>
              <a:spcAft>
                <a:spcPts val="0"/>
              </a:spcAft>
              <a:buClr>
                <a:schemeClr val="dk2"/>
              </a:buClr>
              <a:buSzPts val="2100"/>
              <a:buFont typeface="Cabin"/>
              <a:buNone/>
              <a:defRPr sz="2100" b="0" i="0" u="none" strike="noStrike" cap="none">
                <a:solidFill>
                  <a:srgbClr val="595959"/>
                </a:solidFill>
                <a:latin typeface="Cabin"/>
                <a:ea typeface="Cabin"/>
                <a:cs typeface="Cabin"/>
                <a:sym typeface="Cabin"/>
              </a:defRPr>
            </a:lvl2pPr>
            <a:lvl3pPr marR="0" lvl="2" algn="l" rtl="0">
              <a:lnSpc>
                <a:spcPct val="110000"/>
              </a:lnSpc>
              <a:spcBef>
                <a:spcPts val="525"/>
              </a:spcBef>
              <a:spcAft>
                <a:spcPts val="0"/>
              </a:spcAft>
              <a:buClr>
                <a:schemeClr val="dk2"/>
              </a:buClr>
              <a:buSzPts val="1800"/>
              <a:buFont typeface="Arial"/>
              <a:buNone/>
              <a:defRPr sz="1800" b="0" i="0" u="none" strike="noStrike" cap="none">
                <a:solidFill>
                  <a:srgbClr val="595959"/>
                </a:solidFill>
                <a:latin typeface="Cabin"/>
                <a:ea typeface="Cabin"/>
                <a:cs typeface="Cabin"/>
                <a:sym typeface="Cabin"/>
              </a:defRPr>
            </a:lvl3pPr>
            <a:lvl4pPr marR="0" lvl="3" algn="l" rtl="0">
              <a:lnSpc>
                <a:spcPct val="110000"/>
              </a:lnSpc>
              <a:spcBef>
                <a:spcPts val="525"/>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4pPr>
            <a:lvl5pPr marR="0" lvl="4" algn="l" rtl="0">
              <a:lnSpc>
                <a:spcPct val="110000"/>
              </a:lnSpc>
              <a:spcBef>
                <a:spcPts val="525"/>
              </a:spcBef>
              <a:spcAft>
                <a:spcPts val="0"/>
              </a:spcAft>
              <a:buClr>
                <a:schemeClr val="dk2"/>
              </a:buClr>
              <a:buSzPts val="1500"/>
              <a:buFont typeface="Arial"/>
              <a:buNone/>
              <a:defRPr sz="1500" b="0" i="0" u="none" strike="noStrike" cap="none">
                <a:solidFill>
                  <a:srgbClr val="595959"/>
                </a:solidFill>
                <a:latin typeface="Cabin"/>
                <a:ea typeface="Cabin"/>
                <a:cs typeface="Cabin"/>
                <a:sym typeface="Cabin"/>
              </a:defRPr>
            </a:lvl5pPr>
            <a:lvl6pPr marR="0" lvl="5" algn="l" rtl="0">
              <a:lnSpc>
                <a:spcPct val="110000"/>
              </a:lnSpc>
              <a:spcBef>
                <a:spcPts val="525"/>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6pPr>
            <a:lvl7pPr marR="0" lvl="6" algn="l" rtl="0">
              <a:lnSpc>
                <a:spcPct val="110000"/>
              </a:lnSpc>
              <a:spcBef>
                <a:spcPts val="525"/>
              </a:spcBef>
              <a:spcAft>
                <a:spcPts val="0"/>
              </a:spcAft>
              <a:buClr>
                <a:schemeClr val="dk2"/>
              </a:buClr>
              <a:buSzPts val="1500"/>
              <a:buFont typeface="Arial"/>
              <a:buNone/>
              <a:defRPr sz="1500" b="0" i="0" u="none" strike="noStrike" cap="none">
                <a:solidFill>
                  <a:srgbClr val="595959"/>
                </a:solidFill>
                <a:latin typeface="Cabin"/>
                <a:ea typeface="Cabin"/>
                <a:cs typeface="Cabin"/>
                <a:sym typeface="Cabin"/>
              </a:defRPr>
            </a:lvl7pPr>
            <a:lvl8pPr marR="0" lvl="7" algn="l" rtl="0">
              <a:lnSpc>
                <a:spcPct val="110000"/>
              </a:lnSpc>
              <a:spcBef>
                <a:spcPts val="525"/>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8pPr>
            <a:lvl9pPr marR="0" lvl="8" algn="l" rtl="0">
              <a:lnSpc>
                <a:spcPct val="110000"/>
              </a:lnSpc>
              <a:spcBef>
                <a:spcPts val="525"/>
              </a:spcBef>
              <a:spcAft>
                <a:spcPts val="0"/>
              </a:spcAft>
              <a:buClr>
                <a:schemeClr val="dk2"/>
              </a:buClr>
              <a:buSzPts val="1500"/>
              <a:buFont typeface="Arial"/>
              <a:buNone/>
              <a:defRPr sz="1500" b="0" i="0" u="none" strike="noStrike" cap="none">
                <a:solidFill>
                  <a:srgbClr val="595959"/>
                </a:solidFill>
                <a:latin typeface="Cabin"/>
                <a:ea typeface="Cabin"/>
                <a:cs typeface="Cabin"/>
                <a:sym typeface="Cabin"/>
              </a:defRPr>
            </a:lvl9pPr>
          </a:lstStyle>
          <a:p>
            <a:endParaRPr/>
          </a:p>
        </p:txBody>
      </p:sp>
      <p:sp>
        <p:nvSpPr>
          <p:cNvPr id="76" name="Shape 76" title="right scallop background shape"/>
          <p:cNvSpPr/>
          <p:nvPr/>
        </p:nvSpPr>
        <p:spPr>
          <a:xfrm>
            <a:off x="5542359" y="0"/>
            <a:ext cx="3601641" cy="5143500"/>
          </a:xfrm>
          <a:custGeom>
            <a:avLst/>
            <a:gdLst/>
            <a:ahLst/>
            <a:cxnLst/>
            <a:rect l="0" t="0" r="0" b="0"/>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Shape 77" title="left edge border"/>
          <p:cNvSpPr/>
          <p:nvPr/>
        </p:nvSpPr>
        <p:spPr>
          <a:xfrm>
            <a:off x="0" y="0"/>
            <a:ext cx="212598"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txBox="1">
            <a:spLocks noGrp="1"/>
          </p:cNvSpPr>
          <p:nvPr>
            <p:ph type="title"/>
          </p:nvPr>
        </p:nvSpPr>
        <p:spPr>
          <a:xfrm>
            <a:off x="6253413" y="342900"/>
            <a:ext cx="2319088" cy="89750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1425"/>
              <a:buFont typeface="Cabin"/>
              <a:buNone/>
              <a:defRPr sz="1425" b="1" i="0" u="none" strike="noStrike" cap="non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Shape 79"/>
          <p:cNvSpPr txBox="1">
            <a:spLocks noGrp="1"/>
          </p:cNvSpPr>
          <p:nvPr>
            <p:ph type="body" idx="1"/>
          </p:nvPr>
        </p:nvSpPr>
        <p:spPr>
          <a:xfrm>
            <a:off x="6253413" y="1306002"/>
            <a:ext cx="2319088" cy="3123123"/>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900"/>
              </a:spcBef>
              <a:spcAft>
                <a:spcPts val="0"/>
              </a:spcAft>
              <a:buClr>
                <a:schemeClr val="dk2"/>
              </a:buClr>
              <a:buSzPts val="1200"/>
              <a:buFont typeface="Arial"/>
              <a:buNone/>
              <a:defRPr sz="1200" b="0" i="0" u="none" strike="noStrike" cap="none">
                <a:solidFill>
                  <a:schemeClr val="lt2"/>
                </a:solidFill>
                <a:latin typeface="Cabin"/>
                <a:ea typeface="Cabin"/>
                <a:cs typeface="Cabin"/>
                <a:sym typeface="Cabin"/>
              </a:defRPr>
            </a:lvl1pPr>
            <a:lvl2pPr marL="914400" marR="0" lvl="1" indent="-228600" algn="l" rtl="0">
              <a:lnSpc>
                <a:spcPct val="110000"/>
              </a:lnSpc>
              <a:spcBef>
                <a:spcPts val="525"/>
              </a:spcBef>
              <a:spcAft>
                <a:spcPts val="0"/>
              </a:spcAft>
              <a:buClr>
                <a:schemeClr val="dk2"/>
              </a:buClr>
              <a:buSzPts val="1050"/>
              <a:buFont typeface="Cabin"/>
              <a:buNone/>
              <a:defRPr sz="1050" b="0" i="0" u="none" strike="noStrike" cap="none">
                <a:solidFill>
                  <a:srgbClr val="595959"/>
                </a:solidFill>
                <a:latin typeface="Cabin"/>
                <a:ea typeface="Cabin"/>
                <a:cs typeface="Cabin"/>
                <a:sym typeface="Cabin"/>
              </a:defRPr>
            </a:lvl2pPr>
            <a:lvl3pPr marL="1371600" marR="0" lvl="2" indent="-228600" algn="l" rtl="0">
              <a:lnSpc>
                <a:spcPct val="110000"/>
              </a:lnSpc>
              <a:spcBef>
                <a:spcPts val="525"/>
              </a:spcBef>
              <a:spcAft>
                <a:spcPts val="0"/>
              </a:spcAft>
              <a:buClr>
                <a:schemeClr val="dk2"/>
              </a:buClr>
              <a:buSzPts val="900"/>
              <a:buFont typeface="Arial"/>
              <a:buNone/>
              <a:defRPr sz="900" b="0" i="0" u="none" strike="noStrike" cap="none">
                <a:solidFill>
                  <a:srgbClr val="595959"/>
                </a:solidFill>
                <a:latin typeface="Cabin"/>
                <a:ea typeface="Cabin"/>
                <a:cs typeface="Cabin"/>
                <a:sym typeface="Cabin"/>
              </a:defRPr>
            </a:lvl3pPr>
            <a:lvl4pPr marL="1828800" marR="0" lvl="3" indent="-228600" algn="l" rtl="0">
              <a:lnSpc>
                <a:spcPct val="110000"/>
              </a:lnSpc>
              <a:spcBef>
                <a:spcPts val="525"/>
              </a:spcBef>
              <a:spcAft>
                <a:spcPts val="0"/>
              </a:spcAft>
              <a:buClr>
                <a:schemeClr val="dk2"/>
              </a:buClr>
              <a:buSzPts val="750"/>
              <a:buFont typeface="Cabin"/>
              <a:buNone/>
              <a:defRPr sz="750" b="0" i="0" u="none" strike="noStrike" cap="none">
                <a:solidFill>
                  <a:srgbClr val="595959"/>
                </a:solidFill>
                <a:latin typeface="Cabin"/>
                <a:ea typeface="Cabin"/>
                <a:cs typeface="Cabin"/>
                <a:sym typeface="Cabin"/>
              </a:defRPr>
            </a:lvl4pPr>
            <a:lvl5pPr marL="2286000" marR="0" lvl="4" indent="-228600" algn="l" rtl="0">
              <a:lnSpc>
                <a:spcPct val="110000"/>
              </a:lnSpc>
              <a:spcBef>
                <a:spcPts val="525"/>
              </a:spcBef>
              <a:spcAft>
                <a:spcPts val="0"/>
              </a:spcAft>
              <a:buClr>
                <a:schemeClr val="dk2"/>
              </a:buClr>
              <a:buSzPts val="750"/>
              <a:buFont typeface="Arial"/>
              <a:buNone/>
              <a:defRPr sz="750" b="0" i="0" u="none" strike="noStrike" cap="none">
                <a:solidFill>
                  <a:srgbClr val="595959"/>
                </a:solidFill>
                <a:latin typeface="Cabin"/>
                <a:ea typeface="Cabin"/>
                <a:cs typeface="Cabin"/>
                <a:sym typeface="Cabin"/>
              </a:defRPr>
            </a:lvl5pPr>
            <a:lvl6pPr marL="2743200" marR="0" lvl="5" indent="-228600" algn="l" rtl="0">
              <a:lnSpc>
                <a:spcPct val="110000"/>
              </a:lnSpc>
              <a:spcBef>
                <a:spcPts val="525"/>
              </a:spcBef>
              <a:spcAft>
                <a:spcPts val="0"/>
              </a:spcAft>
              <a:buClr>
                <a:schemeClr val="dk2"/>
              </a:buClr>
              <a:buSzPts val="750"/>
              <a:buFont typeface="Cabin"/>
              <a:buNone/>
              <a:defRPr sz="750" b="0" i="0" u="none" strike="noStrike" cap="none">
                <a:solidFill>
                  <a:srgbClr val="595959"/>
                </a:solidFill>
                <a:latin typeface="Cabin"/>
                <a:ea typeface="Cabin"/>
                <a:cs typeface="Cabin"/>
                <a:sym typeface="Cabin"/>
              </a:defRPr>
            </a:lvl6pPr>
            <a:lvl7pPr marL="3200400" marR="0" lvl="6" indent="-228600" algn="l" rtl="0">
              <a:lnSpc>
                <a:spcPct val="110000"/>
              </a:lnSpc>
              <a:spcBef>
                <a:spcPts val="525"/>
              </a:spcBef>
              <a:spcAft>
                <a:spcPts val="0"/>
              </a:spcAft>
              <a:buClr>
                <a:schemeClr val="dk2"/>
              </a:buClr>
              <a:buSzPts val="750"/>
              <a:buFont typeface="Arial"/>
              <a:buNone/>
              <a:defRPr sz="750" b="0" i="0" u="none" strike="noStrike" cap="none">
                <a:solidFill>
                  <a:srgbClr val="595959"/>
                </a:solidFill>
                <a:latin typeface="Cabin"/>
                <a:ea typeface="Cabin"/>
                <a:cs typeface="Cabin"/>
                <a:sym typeface="Cabin"/>
              </a:defRPr>
            </a:lvl7pPr>
            <a:lvl8pPr marL="3657600" marR="0" lvl="7" indent="-228600" algn="l" rtl="0">
              <a:lnSpc>
                <a:spcPct val="110000"/>
              </a:lnSpc>
              <a:spcBef>
                <a:spcPts val="525"/>
              </a:spcBef>
              <a:spcAft>
                <a:spcPts val="0"/>
              </a:spcAft>
              <a:buClr>
                <a:schemeClr val="dk2"/>
              </a:buClr>
              <a:buSzPts val="750"/>
              <a:buFont typeface="Cabin"/>
              <a:buNone/>
              <a:defRPr sz="750" b="0" i="0" u="none" strike="noStrike" cap="none">
                <a:solidFill>
                  <a:srgbClr val="595959"/>
                </a:solidFill>
                <a:latin typeface="Cabin"/>
                <a:ea typeface="Cabin"/>
                <a:cs typeface="Cabin"/>
                <a:sym typeface="Cabin"/>
              </a:defRPr>
            </a:lvl8pPr>
            <a:lvl9pPr marL="4114800" marR="0" lvl="8" indent="-228600" algn="l" rtl="0">
              <a:lnSpc>
                <a:spcPct val="110000"/>
              </a:lnSpc>
              <a:spcBef>
                <a:spcPts val="525"/>
              </a:spcBef>
              <a:spcAft>
                <a:spcPts val="0"/>
              </a:spcAft>
              <a:buClr>
                <a:schemeClr val="dk2"/>
              </a:buClr>
              <a:buSzPts val="750"/>
              <a:buFont typeface="Arial"/>
              <a:buNone/>
              <a:defRPr sz="750" b="0" i="0" u="none" strike="noStrike" cap="none">
                <a:solidFill>
                  <a:srgbClr val="595959"/>
                </a:solidFill>
                <a:latin typeface="Cabin"/>
                <a:ea typeface="Cabin"/>
                <a:cs typeface="Cabin"/>
                <a:sym typeface="Cabin"/>
              </a:defRPr>
            </a:lvl9pPr>
          </a:lstStyle>
          <a:p>
            <a:endParaRPr/>
          </a:p>
        </p:txBody>
      </p:sp>
      <p:sp>
        <p:nvSpPr>
          <p:cNvPr id="80" name="Shape 80"/>
          <p:cNvSpPr txBox="1">
            <a:spLocks noGrp="1"/>
          </p:cNvSpPr>
          <p:nvPr>
            <p:ph type="dt" idx="10"/>
          </p:nvPr>
        </p:nvSpPr>
        <p:spPr>
          <a:xfrm>
            <a:off x="574463" y="4781759"/>
            <a:ext cx="92434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ftr" idx="11"/>
          </p:nvPr>
        </p:nvSpPr>
        <p:spPr>
          <a:xfrm>
            <a:off x="1577716" y="4781759"/>
            <a:ext cx="2611634"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4265676" y="4781759"/>
            <a:ext cx="925830"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938758" y="286789"/>
            <a:ext cx="7633742" cy="111909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Shape 85"/>
          <p:cNvSpPr txBox="1">
            <a:spLocks noGrp="1"/>
          </p:cNvSpPr>
          <p:nvPr>
            <p:ph type="body" idx="1"/>
          </p:nvPr>
        </p:nvSpPr>
        <p:spPr>
          <a:xfrm rot="5400000">
            <a:off x="3408032" y="-754774"/>
            <a:ext cx="2695193" cy="7633742"/>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86" name="Shape 86"/>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6009139" y="1827392"/>
            <a:ext cx="4200303" cy="111909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Shape 91"/>
          <p:cNvSpPr txBox="1">
            <a:spLocks noGrp="1"/>
          </p:cNvSpPr>
          <p:nvPr>
            <p:ph type="body" idx="1"/>
          </p:nvPr>
        </p:nvSpPr>
        <p:spPr>
          <a:xfrm rot="5400000">
            <a:off x="1990042" y="-760279"/>
            <a:ext cx="4200304" cy="6294439"/>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92" name="Shape 92"/>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38758" y="286789"/>
            <a:ext cx="7633742" cy="111909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938758" y="1714501"/>
            <a:ext cx="7633742" cy="2695193"/>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24" name="Shape 24"/>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39546" y="285750"/>
            <a:ext cx="7629525" cy="112013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938759" y="1649725"/>
            <a:ext cx="3600450" cy="47439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25"/>
              </a:spcBef>
              <a:spcAft>
                <a:spcPts val="0"/>
              </a:spcAft>
              <a:buClr>
                <a:schemeClr val="dk2"/>
              </a:buClr>
              <a:buSzPts val="1425"/>
              <a:buFont typeface="Arial"/>
              <a:buNone/>
              <a:defRPr sz="1425" b="1" i="0" u="none" strike="noStrike" cap="none">
                <a:solidFill>
                  <a:schemeClr val="dk2"/>
                </a:solidFill>
                <a:latin typeface="Cabin"/>
                <a:ea typeface="Cabin"/>
                <a:cs typeface="Cabin"/>
                <a:sym typeface="Cabin"/>
              </a:defRPr>
            </a:lvl1pPr>
            <a:lvl2pPr marL="914400" marR="0" lvl="1" indent="-228600" algn="l" rtl="0">
              <a:lnSpc>
                <a:spcPct val="110000"/>
              </a:lnSpc>
              <a:spcBef>
                <a:spcPts val="525"/>
              </a:spcBef>
              <a:spcAft>
                <a:spcPts val="0"/>
              </a:spcAft>
              <a:buClr>
                <a:schemeClr val="dk2"/>
              </a:buClr>
              <a:buSzPts val="1425"/>
              <a:buFont typeface="Cabin"/>
              <a:buNone/>
              <a:defRPr sz="1425" b="1" i="0" u="none" strike="noStrike" cap="none">
                <a:solidFill>
                  <a:srgbClr val="595959"/>
                </a:solidFill>
                <a:latin typeface="Cabin"/>
                <a:ea typeface="Cabin"/>
                <a:cs typeface="Cabin"/>
                <a:sym typeface="Cabin"/>
              </a:defRPr>
            </a:lvl2pPr>
            <a:lvl3pPr marL="1371600" marR="0" lvl="2" indent="-228600" algn="l" rtl="0">
              <a:lnSpc>
                <a:spcPct val="110000"/>
              </a:lnSpc>
              <a:spcBef>
                <a:spcPts val="525"/>
              </a:spcBef>
              <a:spcAft>
                <a:spcPts val="0"/>
              </a:spcAft>
              <a:buClr>
                <a:schemeClr val="dk2"/>
              </a:buClr>
              <a:buSzPts val="1350"/>
              <a:buFont typeface="Arial"/>
              <a:buNone/>
              <a:defRPr sz="1350" b="1" i="0" u="none" strike="noStrike" cap="none">
                <a:solidFill>
                  <a:srgbClr val="595959"/>
                </a:solidFill>
                <a:latin typeface="Cabin"/>
                <a:ea typeface="Cabin"/>
                <a:cs typeface="Cabin"/>
                <a:sym typeface="Cabin"/>
              </a:defRPr>
            </a:lvl3pPr>
            <a:lvl4pPr marL="1828800" marR="0" lvl="3" indent="-228600" algn="l" rtl="0">
              <a:lnSpc>
                <a:spcPct val="110000"/>
              </a:lnSpc>
              <a:spcBef>
                <a:spcPts val="525"/>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4pPr>
            <a:lvl5pPr marL="2286000" marR="0" lvl="4" indent="-228600" algn="l" rtl="0">
              <a:lnSpc>
                <a:spcPct val="110000"/>
              </a:lnSpc>
              <a:spcBef>
                <a:spcPts val="525"/>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5pPr>
            <a:lvl6pPr marL="2743200" marR="0" lvl="5" indent="-228600" algn="l" rtl="0">
              <a:lnSpc>
                <a:spcPct val="110000"/>
              </a:lnSpc>
              <a:spcBef>
                <a:spcPts val="525"/>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6pPr>
            <a:lvl7pPr marL="3200400" marR="0" lvl="6" indent="-228600" algn="l" rtl="0">
              <a:lnSpc>
                <a:spcPct val="110000"/>
              </a:lnSpc>
              <a:spcBef>
                <a:spcPts val="525"/>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7pPr>
            <a:lvl8pPr marL="3657600" marR="0" lvl="7" indent="-228600" algn="l" rtl="0">
              <a:lnSpc>
                <a:spcPct val="110000"/>
              </a:lnSpc>
              <a:spcBef>
                <a:spcPts val="525"/>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8pPr>
            <a:lvl9pPr marL="4114800" marR="0" lvl="8" indent="-228600" algn="l" rtl="0">
              <a:lnSpc>
                <a:spcPct val="110000"/>
              </a:lnSpc>
              <a:spcBef>
                <a:spcPts val="525"/>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9pPr>
          </a:lstStyle>
          <a:p>
            <a:endParaRPr/>
          </a:p>
        </p:txBody>
      </p:sp>
      <p:sp>
        <p:nvSpPr>
          <p:cNvPr id="30" name="Shape 30"/>
          <p:cNvSpPr txBox="1">
            <a:spLocks noGrp="1"/>
          </p:cNvSpPr>
          <p:nvPr>
            <p:ph type="body" idx="2"/>
          </p:nvPr>
        </p:nvSpPr>
        <p:spPr>
          <a:xfrm>
            <a:off x="942975" y="2181826"/>
            <a:ext cx="3600450" cy="2247299"/>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31" name="Shape 31"/>
          <p:cNvSpPr txBox="1">
            <a:spLocks noGrp="1"/>
          </p:cNvSpPr>
          <p:nvPr>
            <p:ph type="body" idx="3"/>
          </p:nvPr>
        </p:nvSpPr>
        <p:spPr>
          <a:xfrm>
            <a:off x="4975398" y="1649725"/>
            <a:ext cx="3600450" cy="47439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25"/>
              </a:spcBef>
              <a:spcAft>
                <a:spcPts val="0"/>
              </a:spcAft>
              <a:buClr>
                <a:schemeClr val="dk2"/>
              </a:buClr>
              <a:buSzPts val="1425"/>
              <a:buFont typeface="Arial"/>
              <a:buNone/>
              <a:defRPr sz="1425" b="1" i="0" u="none" strike="noStrike" cap="none">
                <a:solidFill>
                  <a:schemeClr val="dk2"/>
                </a:solidFill>
                <a:latin typeface="Cabin"/>
                <a:ea typeface="Cabin"/>
                <a:cs typeface="Cabin"/>
                <a:sym typeface="Cabin"/>
              </a:defRPr>
            </a:lvl1pPr>
            <a:lvl2pPr marL="914400" marR="0" lvl="1" indent="-228600" algn="l" rtl="0">
              <a:lnSpc>
                <a:spcPct val="110000"/>
              </a:lnSpc>
              <a:spcBef>
                <a:spcPts val="525"/>
              </a:spcBef>
              <a:spcAft>
                <a:spcPts val="0"/>
              </a:spcAft>
              <a:buClr>
                <a:schemeClr val="dk2"/>
              </a:buClr>
              <a:buSzPts val="1425"/>
              <a:buFont typeface="Cabin"/>
              <a:buNone/>
              <a:defRPr sz="1425" b="1" i="0" u="none" strike="noStrike" cap="none">
                <a:solidFill>
                  <a:srgbClr val="595959"/>
                </a:solidFill>
                <a:latin typeface="Cabin"/>
                <a:ea typeface="Cabin"/>
                <a:cs typeface="Cabin"/>
                <a:sym typeface="Cabin"/>
              </a:defRPr>
            </a:lvl2pPr>
            <a:lvl3pPr marL="1371600" marR="0" lvl="2" indent="-228600" algn="l" rtl="0">
              <a:lnSpc>
                <a:spcPct val="110000"/>
              </a:lnSpc>
              <a:spcBef>
                <a:spcPts val="525"/>
              </a:spcBef>
              <a:spcAft>
                <a:spcPts val="0"/>
              </a:spcAft>
              <a:buClr>
                <a:schemeClr val="dk2"/>
              </a:buClr>
              <a:buSzPts val="1350"/>
              <a:buFont typeface="Arial"/>
              <a:buNone/>
              <a:defRPr sz="1350" b="1" i="0" u="none" strike="noStrike" cap="none">
                <a:solidFill>
                  <a:srgbClr val="595959"/>
                </a:solidFill>
                <a:latin typeface="Cabin"/>
                <a:ea typeface="Cabin"/>
                <a:cs typeface="Cabin"/>
                <a:sym typeface="Cabin"/>
              </a:defRPr>
            </a:lvl3pPr>
            <a:lvl4pPr marL="1828800" marR="0" lvl="3" indent="-228600" algn="l" rtl="0">
              <a:lnSpc>
                <a:spcPct val="110000"/>
              </a:lnSpc>
              <a:spcBef>
                <a:spcPts val="525"/>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4pPr>
            <a:lvl5pPr marL="2286000" marR="0" lvl="4" indent="-228600" algn="l" rtl="0">
              <a:lnSpc>
                <a:spcPct val="110000"/>
              </a:lnSpc>
              <a:spcBef>
                <a:spcPts val="525"/>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5pPr>
            <a:lvl6pPr marL="2743200" marR="0" lvl="5" indent="-228600" algn="l" rtl="0">
              <a:lnSpc>
                <a:spcPct val="110000"/>
              </a:lnSpc>
              <a:spcBef>
                <a:spcPts val="525"/>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6pPr>
            <a:lvl7pPr marL="3200400" marR="0" lvl="6" indent="-228600" algn="l" rtl="0">
              <a:lnSpc>
                <a:spcPct val="110000"/>
              </a:lnSpc>
              <a:spcBef>
                <a:spcPts val="525"/>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7pPr>
            <a:lvl8pPr marL="3657600" marR="0" lvl="7" indent="-228600" algn="l" rtl="0">
              <a:lnSpc>
                <a:spcPct val="110000"/>
              </a:lnSpc>
              <a:spcBef>
                <a:spcPts val="525"/>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8pPr>
            <a:lvl9pPr marL="4114800" marR="0" lvl="8" indent="-228600" algn="l" rtl="0">
              <a:lnSpc>
                <a:spcPct val="110000"/>
              </a:lnSpc>
              <a:spcBef>
                <a:spcPts val="525"/>
              </a:spcBef>
              <a:spcAft>
                <a:spcPts val="0"/>
              </a:spcAft>
              <a:buClr>
                <a:schemeClr val="dk2"/>
              </a:buClr>
              <a:buSzPts val="1200"/>
              <a:buFont typeface="Arial"/>
              <a:buNone/>
              <a:defRPr sz="1200" b="1" i="0" u="none" strike="noStrike" cap="none">
                <a:solidFill>
                  <a:srgbClr val="595959"/>
                </a:solidFill>
                <a:latin typeface="Cabin"/>
                <a:ea typeface="Cabin"/>
                <a:cs typeface="Cabin"/>
                <a:sym typeface="Cabin"/>
              </a:defRPr>
            </a:lvl9pPr>
          </a:lstStyle>
          <a:p>
            <a:endParaRPr/>
          </a:p>
        </p:txBody>
      </p:sp>
      <p:sp>
        <p:nvSpPr>
          <p:cNvPr id="32" name="Shape 32"/>
          <p:cNvSpPr txBox="1">
            <a:spLocks noGrp="1"/>
          </p:cNvSpPr>
          <p:nvPr>
            <p:ph type="body" idx="4"/>
          </p:nvPr>
        </p:nvSpPr>
        <p:spPr>
          <a:xfrm>
            <a:off x="4975398" y="2181826"/>
            <a:ext cx="3600450" cy="2247299"/>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33" name="Shape 33"/>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938758" y="286789"/>
            <a:ext cx="7633742" cy="111909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942975" y="1714500"/>
            <a:ext cx="3600450" cy="2714625"/>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39" name="Shape 39"/>
          <p:cNvSpPr txBox="1">
            <a:spLocks noGrp="1"/>
          </p:cNvSpPr>
          <p:nvPr>
            <p:ph type="body" idx="2"/>
          </p:nvPr>
        </p:nvSpPr>
        <p:spPr>
          <a:xfrm>
            <a:off x="4985847" y="1714500"/>
            <a:ext cx="3600450" cy="2714625"/>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40" name="Shape 40"/>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2800"/>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2800"/>
              <a:buFont typeface="Arial"/>
              <a:buNone/>
              <a:defRPr sz="1800"/>
            </a:lvl2pPr>
            <a:lvl3pPr lvl="2">
              <a:spcBef>
                <a:spcPts val="0"/>
              </a:spcBef>
              <a:spcAft>
                <a:spcPts val="0"/>
              </a:spcAft>
              <a:buSzPts val="2800"/>
              <a:buFont typeface="Arial"/>
              <a:buNone/>
              <a:defRPr sz="1800"/>
            </a:lvl3pPr>
            <a:lvl4pPr lvl="3">
              <a:spcBef>
                <a:spcPts val="0"/>
              </a:spcBef>
              <a:spcAft>
                <a:spcPts val="0"/>
              </a:spcAft>
              <a:buSzPts val="2800"/>
              <a:buFont typeface="Arial"/>
              <a:buNone/>
              <a:defRPr sz="1800"/>
            </a:lvl4pPr>
            <a:lvl5pPr lvl="4">
              <a:spcBef>
                <a:spcPts val="0"/>
              </a:spcBef>
              <a:spcAft>
                <a:spcPts val="0"/>
              </a:spcAft>
              <a:buSzPts val="2800"/>
              <a:buFont typeface="Arial"/>
              <a:buNone/>
              <a:defRPr sz="1800"/>
            </a:lvl5pPr>
            <a:lvl6pPr lvl="5">
              <a:spcBef>
                <a:spcPts val="0"/>
              </a:spcBef>
              <a:spcAft>
                <a:spcPts val="0"/>
              </a:spcAft>
              <a:buSzPts val="2800"/>
              <a:buFont typeface="Arial"/>
              <a:buNone/>
              <a:defRPr sz="1800"/>
            </a:lvl6pPr>
            <a:lvl7pPr lvl="6">
              <a:spcBef>
                <a:spcPts val="0"/>
              </a:spcBef>
              <a:spcAft>
                <a:spcPts val="0"/>
              </a:spcAft>
              <a:buSzPts val="2800"/>
              <a:buFont typeface="Arial"/>
              <a:buNone/>
              <a:defRPr sz="1800"/>
            </a:lvl7pPr>
            <a:lvl8pPr lvl="7">
              <a:spcBef>
                <a:spcPts val="0"/>
              </a:spcBef>
              <a:spcAft>
                <a:spcPts val="0"/>
              </a:spcAft>
              <a:buSzPts val="2800"/>
              <a:buFont typeface="Arial"/>
              <a:buNone/>
              <a:defRPr sz="1800"/>
            </a:lvl8pPr>
            <a:lvl9pPr lvl="8">
              <a:spcBef>
                <a:spcPts val="0"/>
              </a:spcBef>
              <a:spcAft>
                <a:spcPts val="0"/>
              </a:spcAft>
              <a:buSzPts val="2800"/>
              <a:buFont typeface="Arial"/>
              <a:buNone/>
              <a:defRPr sz="1800"/>
            </a:lvl9pPr>
          </a:lstStyle>
          <a:p>
            <a:endParaRPr/>
          </a:p>
        </p:txBody>
      </p:sp>
      <p:sp>
        <p:nvSpPr>
          <p:cNvPr id="49" name="Shape 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0000"/>
              </a:lnSpc>
              <a:spcBef>
                <a:spcPts val="0"/>
              </a:spcBef>
              <a:spcAft>
                <a:spcPts val="0"/>
              </a:spcAft>
              <a:buClr>
                <a:schemeClr val="dk2"/>
              </a:buClr>
              <a:buSzPts val="1800"/>
              <a:buFont typeface="Arial"/>
              <a:buChar char="●"/>
              <a:defRPr sz="1500" b="0" i="0" u="none" strike="noStrike" cap="none">
                <a:solidFill>
                  <a:srgbClr val="595959"/>
                </a:solidFill>
                <a:latin typeface="Cabin"/>
                <a:ea typeface="Cabin"/>
                <a:cs typeface="Cabin"/>
                <a:sym typeface="Cabin"/>
              </a:defRPr>
            </a:lvl1pPr>
            <a:lvl2pPr marL="914400" marR="0" lvl="1" indent="-317500" algn="l" rtl="0">
              <a:lnSpc>
                <a:spcPct val="110000"/>
              </a:lnSpc>
              <a:spcBef>
                <a:spcPts val="1600"/>
              </a:spcBef>
              <a:spcAft>
                <a:spcPts val="0"/>
              </a:spcAft>
              <a:buClr>
                <a:schemeClr val="dk2"/>
              </a:buClr>
              <a:buSzPts val="1400"/>
              <a:buFont typeface="Cabin"/>
              <a:buChar char="○"/>
              <a:defRPr sz="1350" b="0" i="0" u="none" strike="noStrike" cap="none">
                <a:solidFill>
                  <a:srgbClr val="595959"/>
                </a:solidFill>
                <a:latin typeface="Cabin"/>
                <a:ea typeface="Cabin"/>
                <a:cs typeface="Cabin"/>
                <a:sym typeface="Cabin"/>
              </a:defRPr>
            </a:lvl2pPr>
            <a:lvl3pPr marL="1371600" marR="0" lvl="2" indent="-317500" algn="l" rtl="0">
              <a:lnSpc>
                <a:spcPct val="110000"/>
              </a:lnSpc>
              <a:spcBef>
                <a:spcPts val="1600"/>
              </a:spcBef>
              <a:spcAft>
                <a:spcPts val="0"/>
              </a:spcAft>
              <a:buClr>
                <a:schemeClr val="dk2"/>
              </a:buClr>
              <a:buSzPts val="1400"/>
              <a:buFont typeface="Arial"/>
              <a:buChar char="■"/>
              <a:defRPr sz="1200" b="0" i="0" u="none" strike="noStrike" cap="none">
                <a:solidFill>
                  <a:srgbClr val="595959"/>
                </a:solidFill>
                <a:latin typeface="Cabin"/>
                <a:ea typeface="Cabin"/>
                <a:cs typeface="Cabin"/>
                <a:sym typeface="Cabin"/>
              </a:defRPr>
            </a:lvl3pPr>
            <a:lvl4pPr marL="1828800" marR="0" lvl="3" indent="-317500" algn="l" rtl="0">
              <a:lnSpc>
                <a:spcPct val="110000"/>
              </a:lnSpc>
              <a:spcBef>
                <a:spcPts val="1600"/>
              </a:spcBef>
              <a:spcAft>
                <a:spcPts val="0"/>
              </a:spcAft>
              <a:buClr>
                <a:schemeClr val="dk2"/>
              </a:buClr>
              <a:buSzPts val="1400"/>
              <a:buFont typeface="Cabin"/>
              <a:buChar char="●"/>
              <a:defRPr sz="1050" b="0" i="0" u="none" strike="noStrike" cap="none">
                <a:solidFill>
                  <a:srgbClr val="595959"/>
                </a:solidFill>
                <a:latin typeface="Cabin"/>
                <a:ea typeface="Cabin"/>
                <a:cs typeface="Cabin"/>
                <a:sym typeface="Cabin"/>
              </a:defRPr>
            </a:lvl4pPr>
            <a:lvl5pPr marL="2286000" marR="0" lvl="4" indent="-317500" algn="l" rtl="0">
              <a:lnSpc>
                <a:spcPct val="110000"/>
              </a:lnSpc>
              <a:spcBef>
                <a:spcPts val="1600"/>
              </a:spcBef>
              <a:spcAft>
                <a:spcPts val="0"/>
              </a:spcAft>
              <a:buClr>
                <a:schemeClr val="dk2"/>
              </a:buClr>
              <a:buSzPts val="1400"/>
              <a:buFont typeface="Arial"/>
              <a:buChar char="○"/>
              <a:defRPr sz="1050" b="0" i="0" u="none" strike="noStrike" cap="none">
                <a:solidFill>
                  <a:srgbClr val="595959"/>
                </a:solidFill>
                <a:latin typeface="Cabin"/>
                <a:ea typeface="Cabin"/>
                <a:cs typeface="Cabin"/>
                <a:sym typeface="Cabin"/>
              </a:defRPr>
            </a:lvl5pPr>
            <a:lvl6pPr marL="2743200" marR="0" lvl="5" indent="-317500" algn="l" rtl="0">
              <a:lnSpc>
                <a:spcPct val="110000"/>
              </a:lnSpc>
              <a:spcBef>
                <a:spcPts val="1600"/>
              </a:spcBef>
              <a:spcAft>
                <a:spcPts val="0"/>
              </a:spcAft>
              <a:buClr>
                <a:schemeClr val="dk2"/>
              </a:buClr>
              <a:buSzPts val="1400"/>
              <a:buFont typeface="Cabin"/>
              <a:buChar char="■"/>
              <a:defRPr sz="1050" b="0" i="0" u="none" strike="noStrike" cap="none">
                <a:solidFill>
                  <a:srgbClr val="595959"/>
                </a:solidFill>
                <a:latin typeface="Cabin"/>
                <a:ea typeface="Cabin"/>
                <a:cs typeface="Cabin"/>
                <a:sym typeface="Cabin"/>
              </a:defRPr>
            </a:lvl6pPr>
            <a:lvl7pPr marL="3200400" marR="0" lvl="6" indent="-317500" algn="l" rtl="0">
              <a:lnSpc>
                <a:spcPct val="110000"/>
              </a:lnSpc>
              <a:spcBef>
                <a:spcPts val="1600"/>
              </a:spcBef>
              <a:spcAft>
                <a:spcPts val="0"/>
              </a:spcAft>
              <a:buClr>
                <a:schemeClr val="dk2"/>
              </a:buClr>
              <a:buSzPts val="1400"/>
              <a:buFont typeface="Arial"/>
              <a:buChar char="●"/>
              <a:defRPr sz="1050" b="0" i="0" u="none" strike="noStrike" cap="none">
                <a:solidFill>
                  <a:srgbClr val="595959"/>
                </a:solidFill>
                <a:latin typeface="Cabin"/>
                <a:ea typeface="Cabin"/>
                <a:cs typeface="Cabin"/>
                <a:sym typeface="Cabin"/>
              </a:defRPr>
            </a:lvl7pPr>
            <a:lvl8pPr marL="3657600" marR="0" lvl="7" indent="-317500" algn="l" rtl="0">
              <a:lnSpc>
                <a:spcPct val="110000"/>
              </a:lnSpc>
              <a:spcBef>
                <a:spcPts val="1600"/>
              </a:spcBef>
              <a:spcAft>
                <a:spcPts val="0"/>
              </a:spcAft>
              <a:buClr>
                <a:schemeClr val="dk2"/>
              </a:buClr>
              <a:buSzPts val="1400"/>
              <a:buFont typeface="Cabin"/>
              <a:buChar char="○"/>
              <a:defRPr sz="1050" b="0" i="0" u="none" strike="noStrike" cap="none">
                <a:solidFill>
                  <a:srgbClr val="595959"/>
                </a:solidFill>
                <a:latin typeface="Cabin"/>
                <a:ea typeface="Cabin"/>
                <a:cs typeface="Cabin"/>
                <a:sym typeface="Cabin"/>
              </a:defRPr>
            </a:lvl8pPr>
            <a:lvl9pPr marL="4114800" marR="0" lvl="8" indent="-317500" algn="l" rtl="0">
              <a:lnSpc>
                <a:spcPct val="110000"/>
              </a:lnSpc>
              <a:spcBef>
                <a:spcPts val="1600"/>
              </a:spcBef>
              <a:spcAft>
                <a:spcPts val="1600"/>
              </a:spcAft>
              <a:buClr>
                <a:schemeClr val="dk2"/>
              </a:buClr>
              <a:buSzPts val="140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50" name="Shape 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432197" y="805417"/>
            <a:ext cx="6140303" cy="304847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2"/>
              </a:buClr>
              <a:buSzPts val="6300"/>
              <a:buFont typeface="Impact"/>
              <a:buNone/>
              <a:defRPr sz="6300" b="0" i="0" u="none" strike="noStrike" cap="none">
                <a:solidFill>
                  <a:schemeClr val="lt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2432198" y="3869836"/>
            <a:ext cx="5263116" cy="71335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25"/>
              </a:spcBef>
              <a:spcAft>
                <a:spcPts val="0"/>
              </a:spcAft>
              <a:buClr>
                <a:schemeClr val="lt2"/>
              </a:buClr>
              <a:buSzPts val="1500"/>
              <a:buFont typeface="Arial"/>
              <a:buNone/>
              <a:defRPr sz="1500" b="1" i="0" u="none" strike="noStrike" cap="none">
                <a:solidFill>
                  <a:schemeClr val="accent1"/>
                </a:solidFill>
                <a:latin typeface="Cabin"/>
                <a:ea typeface="Cabin"/>
                <a:cs typeface="Cabin"/>
                <a:sym typeface="Cabin"/>
              </a:defRPr>
            </a:lvl1pPr>
            <a:lvl2pPr marL="914400" marR="0" lvl="1" indent="-228600" algn="l" rtl="0">
              <a:lnSpc>
                <a:spcPct val="110000"/>
              </a:lnSpc>
              <a:spcBef>
                <a:spcPts val="525"/>
              </a:spcBef>
              <a:spcAft>
                <a:spcPts val="0"/>
              </a:spcAft>
              <a:buClr>
                <a:schemeClr val="lt2"/>
              </a:buClr>
              <a:buSzPts val="1500"/>
              <a:buFont typeface="Cabin"/>
              <a:buNone/>
              <a:defRPr sz="1500" b="0" i="0" u="none" strike="noStrike" cap="none">
                <a:solidFill>
                  <a:schemeClr val="lt1"/>
                </a:solidFill>
                <a:latin typeface="Cabin"/>
                <a:ea typeface="Cabin"/>
                <a:cs typeface="Cabin"/>
                <a:sym typeface="Cabin"/>
              </a:defRPr>
            </a:lvl2pPr>
            <a:lvl3pPr marL="1371600" marR="0" lvl="2" indent="-228600" algn="l" rtl="0">
              <a:lnSpc>
                <a:spcPct val="110000"/>
              </a:lnSpc>
              <a:spcBef>
                <a:spcPts val="525"/>
              </a:spcBef>
              <a:spcAft>
                <a:spcPts val="0"/>
              </a:spcAft>
              <a:buClr>
                <a:schemeClr val="lt2"/>
              </a:buClr>
              <a:buSzPts val="1350"/>
              <a:buFont typeface="Arial"/>
              <a:buNone/>
              <a:defRPr sz="1350" b="0" i="0" u="none" strike="noStrike" cap="none">
                <a:solidFill>
                  <a:schemeClr val="lt1"/>
                </a:solidFill>
                <a:latin typeface="Cabin"/>
                <a:ea typeface="Cabin"/>
                <a:cs typeface="Cabin"/>
                <a:sym typeface="Cabin"/>
              </a:defRPr>
            </a:lvl3pPr>
            <a:lvl4pPr marL="1828800" marR="0" lvl="3" indent="-228600" algn="l" rtl="0">
              <a:lnSpc>
                <a:spcPct val="110000"/>
              </a:lnSpc>
              <a:spcBef>
                <a:spcPts val="525"/>
              </a:spcBef>
              <a:spcAft>
                <a:spcPts val="0"/>
              </a:spcAft>
              <a:buClr>
                <a:schemeClr val="lt2"/>
              </a:buClr>
              <a:buSzPts val="1200"/>
              <a:buFont typeface="Cabin"/>
              <a:buNone/>
              <a:defRPr sz="1200" b="0" i="0" u="none" strike="noStrike" cap="none">
                <a:solidFill>
                  <a:schemeClr val="lt1"/>
                </a:solidFill>
                <a:latin typeface="Cabin"/>
                <a:ea typeface="Cabin"/>
                <a:cs typeface="Cabin"/>
                <a:sym typeface="Cabin"/>
              </a:defRPr>
            </a:lvl4pPr>
            <a:lvl5pPr marL="2286000" marR="0" lvl="4" indent="-228600" algn="l" rtl="0">
              <a:lnSpc>
                <a:spcPct val="110000"/>
              </a:lnSpc>
              <a:spcBef>
                <a:spcPts val="525"/>
              </a:spcBef>
              <a:spcAft>
                <a:spcPts val="0"/>
              </a:spcAft>
              <a:buClr>
                <a:schemeClr val="lt2"/>
              </a:buClr>
              <a:buSzPts val="1200"/>
              <a:buFont typeface="Arial"/>
              <a:buNone/>
              <a:defRPr sz="1200" b="0" i="0" u="none" strike="noStrike" cap="none">
                <a:solidFill>
                  <a:schemeClr val="lt1"/>
                </a:solidFill>
                <a:latin typeface="Cabin"/>
                <a:ea typeface="Cabin"/>
                <a:cs typeface="Cabin"/>
                <a:sym typeface="Cabin"/>
              </a:defRPr>
            </a:lvl5pPr>
            <a:lvl6pPr marL="2743200" marR="0" lvl="5" indent="-228600" algn="l" rtl="0">
              <a:lnSpc>
                <a:spcPct val="110000"/>
              </a:lnSpc>
              <a:spcBef>
                <a:spcPts val="525"/>
              </a:spcBef>
              <a:spcAft>
                <a:spcPts val="0"/>
              </a:spcAft>
              <a:buClr>
                <a:schemeClr val="lt2"/>
              </a:buClr>
              <a:buSzPts val="1200"/>
              <a:buFont typeface="Cabin"/>
              <a:buNone/>
              <a:defRPr sz="1200" b="0" i="0" u="none" strike="noStrike" cap="none">
                <a:solidFill>
                  <a:schemeClr val="lt1"/>
                </a:solidFill>
                <a:latin typeface="Cabin"/>
                <a:ea typeface="Cabin"/>
                <a:cs typeface="Cabin"/>
                <a:sym typeface="Cabin"/>
              </a:defRPr>
            </a:lvl6pPr>
            <a:lvl7pPr marL="3200400" marR="0" lvl="6" indent="-228600" algn="l" rtl="0">
              <a:lnSpc>
                <a:spcPct val="110000"/>
              </a:lnSpc>
              <a:spcBef>
                <a:spcPts val="525"/>
              </a:spcBef>
              <a:spcAft>
                <a:spcPts val="0"/>
              </a:spcAft>
              <a:buClr>
                <a:schemeClr val="lt2"/>
              </a:buClr>
              <a:buSzPts val="1200"/>
              <a:buFont typeface="Arial"/>
              <a:buNone/>
              <a:defRPr sz="1200" b="0" i="0" u="none" strike="noStrike" cap="none">
                <a:solidFill>
                  <a:schemeClr val="lt1"/>
                </a:solidFill>
                <a:latin typeface="Cabin"/>
                <a:ea typeface="Cabin"/>
                <a:cs typeface="Cabin"/>
                <a:sym typeface="Cabin"/>
              </a:defRPr>
            </a:lvl7pPr>
            <a:lvl8pPr marL="3657600" marR="0" lvl="7" indent="-228600" algn="l" rtl="0">
              <a:lnSpc>
                <a:spcPct val="110000"/>
              </a:lnSpc>
              <a:spcBef>
                <a:spcPts val="525"/>
              </a:spcBef>
              <a:spcAft>
                <a:spcPts val="0"/>
              </a:spcAft>
              <a:buClr>
                <a:schemeClr val="lt2"/>
              </a:buClr>
              <a:buSzPts val="1200"/>
              <a:buFont typeface="Cabin"/>
              <a:buNone/>
              <a:defRPr sz="1200" b="0" i="0" u="none" strike="noStrike" cap="none">
                <a:solidFill>
                  <a:schemeClr val="lt1"/>
                </a:solidFill>
                <a:latin typeface="Cabin"/>
                <a:ea typeface="Cabin"/>
                <a:cs typeface="Cabin"/>
                <a:sym typeface="Cabin"/>
              </a:defRPr>
            </a:lvl8pPr>
            <a:lvl9pPr marL="4114800" marR="0" lvl="8" indent="-228600" algn="l" rtl="0">
              <a:lnSpc>
                <a:spcPct val="110000"/>
              </a:lnSpc>
              <a:spcBef>
                <a:spcPts val="525"/>
              </a:spcBef>
              <a:spcAft>
                <a:spcPts val="0"/>
              </a:spcAft>
              <a:buClr>
                <a:schemeClr val="lt2"/>
              </a:buClr>
              <a:buSzPts val="1200"/>
              <a:buFont typeface="Arial"/>
              <a:buNone/>
              <a:defRPr sz="1200" b="0" i="0" u="none" strike="noStrike" cap="none">
                <a:solidFill>
                  <a:schemeClr val="lt1"/>
                </a:solidFill>
                <a:latin typeface="Cabin"/>
                <a:ea typeface="Cabin"/>
                <a:cs typeface="Cabin"/>
                <a:sym typeface="Cabin"/>
              </a:defRPr>
            </a:lvl9pPr>
          </a:lstStyle>
          <a:p>
            <a:endParaRPr/>
          </a:p>
        </p:txBody>
      </p:sp>
      <p:sp>
        <p:nvSpPr>
          <p:cNvPr id="54" name="Shape 54"/>
          <p:cNvSpPr txBox="1">
            <a:spLocks noGrp="1"/>
          </p:cNvSpPr>
          <p:nvPr>
            <p:ph type="dt" idx="10"/>
          </p:nvPr>
        </p:nvSpPr>
        <p:spPr>
          <a:xfrm>
            <a:off x="2427410" y="4781759"/>
            <a:ext cx="1120460"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959298"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7456825" y="4781759"/>
            <a:ext cx="1115675"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grpSp>
        <p:nvGrpSpPr>
          <p:cNvPr id="57" name="Shape 57" title="left scallop shape"/>
          <p:cNvGrpSpPr/>
          <p:nvPr/>
        </p:nvGrpSpPr>
        <p:grpSpPr>
          <a:xfrm>
            <a:off x="0" y="0"/>
            <a:ext cx="2110979" cy="5143500"/>
            <a:chOff x="0" y="0"/>
            <a:chExt cx="2814638" cy="6858000"/>
          </a:xfrm>
        </p:grpSpPr>
        <p:sp>
          <p:nvSpPr>
            <p:cNvPr id="58" name="Shape 58" title="left scallop shape"/>
            <p:cNvSpPr/>
            <p:nvPr/>
          </p:nvSpPr>
          <p:spPr>
            <a:xfrm>
              <a:off x="0" y="0"/>
              <a:ext cx="2814638" cy="6858000"/>
            </a:xfrm>
            <a:custGeom>
              <a:avLst/>
              <a:gdLst/>
              <a:ahLst/>
              <a:cxnLst/>
              <a:rect l="0" t="0" r="0" b="0"/>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59" name="Shape 59" title="left scallop inline"/>
            <p:cNvSpPr/>
            <p:nvPr/>
          </p:nvSpPr>
          <p:spPr>
            <a:xfrm>
              <a:off x="874382" y="0"/>
              <a:ext cx="1646238" cy="6858000"/>
            </a:xfrm>
            <a:custGeom>
              <a:avLst/>
              <a:gdLst/>
              <a:ahLst/>
              <a:cxnLst/>
              <a:rect l="0" t="0" r="0" b="0"/>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938758" y="286789"/>
            <a:ext cx="7633742" cy="111909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Shape 62"/>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Shape 66" title="right scallop background shape"/>
          <p:cNvSpPr/>
          <p:nvPr/>
        </p:nvSpPr>
        <p:spPr>
          <a:xfrm>
            <a:off x="5542359" y="0"/>
            <a:ext cx="3601641" cy="5143500"/>
          </a:xfrm>
          <a:custGeom>
            <a:avLst/>
            <a:gdLst/>
            <a:ahLst/>
            <a:cxnLst/>
            <a:rect l="0" t="0" r="0" b="0"/>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Shape 67"/>
          <p:cNvSpPr txBox="1">
            <a:spLocks noGrp="1"/>
          </p:cNvSpPr>
          <p:nvPr>
            <p:ph type="title"/>
          </p:nvPr>
        </p:nvSpPr>
        <p:spPr>
          <a:xfrm>
            <a:off x="6253414" y="342900"/>
            <a:ext cx="2319086" cy="89750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1425"/>
              <a:buFont typeface="Cabin"/>
              <a:buNone/>
              <a:defRPr sz="1425" b="1" i="0" u="none" strike="noStrike" cap="none">
                <a:solidFill>
                  <a:schemeClr val="accent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Shape 68"/>
          <p:cNvSpPr txBox="1">
            <a:spLocks noGrp="1"/>
          </p:cNvSpPr>
          <p:nvPr>
            <p:ph type="body" idx="1"/>
          </p:nvPr>
        </p:nvSpPr>
        <p:spPr>
          <a:xfrm>
            <a:off x="573788" y="690283"/>
            <a:ext cx="4618814" cy="3738843"/>
          </a:xfrm>
          <a:prstGeom prst="rect">
            <a:avLst/>
          </a:prstGeom>
          <a:noFill/>
          <a:ln>
            <a:noFill/>
          </a:ln>
        </p:spPr>
        <p:txBody>
          <a:bodyPr spcFirstLastPara="1" wrap="square" lIns="91425" tIns="91425" rIns="91425" bIns="91425" anchor="t" anchorCtr="0"/>
          <a:lstStyle>
            <a:lvl1pPr marL="457200" marR="0" lvl="0" indent="-381000" algn="l" rtl="0">
              <a:lnSpc>
                <a:spcPct val="110000"/>
              </a:lnSpc>
              <a:spcBef>
                <a:spcPts val="525"/>
              </a:spcBef>
              <a:spcAft>
                <a:spcPts val="0"/>
              </a:spcAft>
              <a:buClr>
                <a:schemeClr val="dk2"/>
              </a:buClr>
              <a:buSzPts val="2400"/>
              <a:buFont typeface="Arial"/>
              <a:buChar char="•"/>
              <a:defRPr sz="2400" b="0" i="0" u="none" strike="noStrike" cap="none">
                <a:solidFill>
                  <a:srgbClr val="595959"/>
                </a:solidFill>
                <a:latin typeface="Cabin"/>
                <a:ea typeface="Cabin"/>
                <a:cs typeface="Cabin"/>
                <a:sym typeface="Cabin"/>
              </a:defRPr>
            </a:lvl1pPr>
            <a:lvl2pPr marL="914400" marR="0" lvl="1" indent="-361950" algn="l" rtl="0">
              <a:lnSpc>
                <a:spcPct val="110000"/>
              </a:lnSpc>
              <a:spcBef>
                <a:spcPts val="525"/>
              </a:spcBef>
              <a:spcAft>
                <a:spcPts val="0"/>
              </a:spcAft>
              <a:buClr>
                <a:schemeClr val="dk2"/>
              </a:buClr>
              <a:buSzPts val="2100"/>
              <a:buFont typeface="Cabin"/>
              <a:buChar char="–"/>
              <a:defRPr sz="2100" b="0" i="0" u="none" strike="noStrike" cap="none">
                <a:solidFill>
                  <a:srgbClr val="595959"/>
                </a:solidFill>
                <a:latin typeface="Cabin"/>
                <a:ea typeface="Cabin"/>
                <a:cs typeface="Cabin"/>
                <a:sym typeface="Cabin"/>
              </a:defRPr>
            </a:lvl2pPr>
            <a:lvl3pPr marL="1371600" marR="0" lvl="2" indent="-342900" algn="l" rtl="0">
              <a:lnSpc>
                <a:spcPct val="110000"/>
              </a:lnSpc>
              <a:spcBef>
                <a:spcPts val="525"/>
              </a:spcBef>
              <a:spcAft>
                <a:spcPts val="0"/>
              </a:spcAft>
              <a:buClr>
                <a:schemeClr val="dk2"/>
              </a:buClr>
              <a:buSzPts val="1800"/>
              <a:buFont typeface="Arial"/>
              <a:buChar char="•"/>
              <a:defRPr sz="1800" b="0" i="0" u="none" strike="noStrike" cap="none">
                <a:solidFill>
                  <a:srgbClr val="595959"/>
                </a:solidFill>
                <a:latin typeface="Cabin"/>
                <a:ea typeface="Cabin"/>
                <a:cs typeface="Cabin"/>
                <a:sym typeface="Cabin"/>
              </a:defRPr>
            </a:lvl3pPr>
            <a:lvl4pPr marL="1828800" marR="0" lvl="3" indent="-323850" algn="l" rtl="0">
              <a:lnSpc>
                <a:spcPct val="110000"/>
              </a:lnSpc>
              <a:spcBef>
                <a:spcPts val="525"/>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4pPr>
            <a:lvl5pPr marL="2286000" marR="0" lvl="4"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5pPr>
            <a:lvl6pPr marL="2743200" marR="0" lvl="5" indent="-323850" algn="l" rtl="0">
              <a:lnSpc>
                <a:spcPct val="110000"/>
              </a:lnSpc>
              <a:spcBef>
                <a:spcPts val="525"/>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6pPr>
            <a:lvl7pPr marL="3200400" marR="0" lvl="6"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7pPr>
            <a:lvl8pPr marL="3657600" marR="0" lvl="7" indent="-323850" algn="l" rtl="0">
              <a:lnSpc>
                <a:spcPct val="110000"/>
              </a:lnSpc>
              <a:spcBef>
                <a:spcPts val="525"/>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8pPr>
            <a:lvl9pPr marL="4114800" marR="0" lvl="8"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9pPr>
          </a:lstStyle>
          <a:p>
            <a:endParaRPr/>
          </a:p>
        </p:txBody>
      </p:sp>
      <p:sp>
        <p:nvSpPr>
          <p:cNvPr id="69" name="Shape 69"/>
          <p:cNvSpPr txBox="1">
            <a:spLocks noGrp="1"/>
          </p:cNvSpPr>
          <p:nvPr>
            <p:ph type="body" idx="2"/>
          </p:nvPr>
        </p:nvSpPr>
        <p:spPr>
          <a:xfrm>
            <a:off x="6253414" y="1306002"/>
            <a:ext cx="2319086" cy="3123123"/>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900"/>
              </a:spcBef>
              <a:spcAft>
                <a:spcPts val="0"/>
              </a:spcAft>
              <a:buClr>
                <a:schemeClr val="dk2"/>
              </a:buClr>
              <a:buSzPts val="1200"/>
              <a:buFont typeface="Arial"/>
              <a:buNone/>
              <a:defRPr sz="1200" b="0" i="0" u="none" strike="noStrike" cap="none">
                <a:solidFill>
                  <a:schemeClr val="lt2"/>
                </a:solidFill>
                <a:latin typeface="Cabin"/>
                <a:ea typeface="Cabin"/>
                <a:cs typeface="Cabin"/>
                <a:sym typeface="Cabin"/>
              </a:defRPr>
            </a:lvl1pPr>
            <a:lvl2pPr marL="914400" marR="0" lvl="1" indent="-228600" algn="l" rtl="0">
              <a:lnSpc>
                <a:spcPct val="110000"/>
              </a:lnSpc>
              <a:spcBef>
                <a:spcPts val="525"/>
              </a:spcBef>
              <a:spcAft>
                <a:spcPts val="0"/>
              </a:spcAft>
              <a:buClr>
                <a:schemeClr val="dk2"/>
              </a:buClr>
              <a:buSzPts val="1050"/>
              <a:buFont typeface="Cabin"/>
              <a:buNone/>
              <a:defRPr sz="1050" b="0" i="0" u="none" strike="noStrike" cap="none">
                <a:solidFill>
                  <a:srgbClr val="595959"/>
                </a:solidFill>
                <a:latin typeface="Cabin"/>
                <a:ea typeface="Cabin"/>
                <a:cs typeface="Cabin"/>
                <a:sym typeface="Cabin"/>
              </a:defRPr>
            </a:lvl2pPr>
            <a:lvl3pPr marL="1371600" marR="0" lvl="2" indent="-228600" algn="l" rtl="0">
              <a:lnSpc>
                <a:spcPct val="110000"/>
              </a:lnSpc>
              <a:spcBef>
                <a:spcPts val="525"/>
              </a:spcBef>
              <a:spcAft>
                <a:spcPts val="0"/>
              </a:spcAft>
              <a:buClr>
                <a:schemeClr val="dk2"/>
              </a:buClr>
              <a:buSzPts val="900"/>
              <a:buFont typeface="Arial"/>
              <a:buNone/>
              <a:defRPr sz="900" b="0" i="0" u="none" strike="noStrike" cap="none">
                <a:solidFill>
                  <a:srgbClr val="595959"/>
                </a:solidFill>
                <a:latin typeface="Cabin"/>
                <a:ea typeface="Cabin"/>
                <a:cs typeface="Cabin"/>
                <a:sym typeface="Cabin"/>
              </a:defRPr>
            </a:lvl3pPr>
            <a:lvl4pPr marL="1828800" marR="0" lvl="3" indent="-228600" algn="l" rtl="0">
              <a:lnSpc>
                <a:spcPct val="110000"/>
              </a:lnSpc>
              <a:spcBef>
                <a:spcPts val="525"/>
              </a:spcBef>
              <a:spcAft>
                <a:spcPts val="0"/>
              </a:spcAft>
              <a:buClr>
                <a:schemeClr val="dk2"/>
              </a:buClr>
              <a:buSzPts val="750"/>
              <a:buFont typeface="Cabin"/>
              <a:buNone/>
              <a:defRPr sz="750" b="0" i="0" u="none" strike="noStrike" cap="none">
                <a:solidFill>
                  <a:srgbClr val="595959"/>
                </a:solidFill>
                <a:latin typeface="Cabin"/>
                <a:ea typeface="Cabin"/>
                <a:cs typeface="Cabin"/>
                <a:sym typeface="Cabin"/>
              </a:defRPr>
            </a:lvl4pPr>
            <a:lvl5pPr marL="2286000" marR="0" lvl="4" indent="-228600" algn="l" rtl="0">
              <a:lnSpc>
                <a:spcPct val="110000"/>
              </a:lnSpc>
              <a:spcBef>
                <a:spcPts val="525"/>
              </a:spcBef>
              <a:spcAft>
                <a:spcPts val="0"/>
              </a:spcAft>
              <a:buClr>
                <a:schemeClr val="dk2"/>
              </a:buClr>
              <a:buSzPts val="750"/>
              <a:buFont typeface="Arial"/>
              <a:buNone/>
              <a:defRPr sz="750" b="0" i="0" u="none" strike="noStrike" cap="none">
                <a:solidFill>
                  <a:srgbClr val="595959"/>
                </a:solidFill>
                <a:latin typeface="Cabin"/>
                <a:ea typeface="Cabin"/>
                <a:cs typeface="Cabin"/>
                <a:sym typeface="Cabin"/>
              </a:defRPr>
            </a:lvl5pPr>
            <a:lvl6pPr marL="2743200" marR="0" lvl="5" indent="-228600" algn="l" rtl="0">
              <a:lnSpc>
                <a:spcPct val="110000"/>
              </a:lnSpc>
              <a:spcBef>
                <a:spcPts val="525"/>
              </a:spcBef>
              <a:spcAft>
                <a:spcPts val="0"/>
              </a:spcAft>
              <a:buClr>
                <a:schemeClr val="dk2"/>
              </a:buClr>
              <a:buSzPts val="750"/>
              <a:buFont typeface="Cabin"/>
              <a:buNone/>
              <a:defRPr sz="750" b="0" i="0" u="none" strike="noStrike" cap="none">
                <a:solidFill>
                  <a:srgbClr val="595959"/>
                </a:solidFill>
                <a:latin typeface="Cabin"/>
                <a:ea typeface="Cabin"/>
                <a:cs typeface="Cabin"/>
                <a:sym typeface="Cabin"/>
              </a:defRPr>
            </a:lvl6pPr>
            <a:lvl7pPr marL="3200400" marR="0" lvl="6" indent="-228600" algn="l" rtl="0">
              <a:lnSpc>
                <a:spcPct val="110000"/>
              </a:lnSpc>
              <a:spcBef>
                <a:spcPts val="525"/>
              </a:spcBef>
              <a:spcAft>
                <a:spcPts val="0"/>
              </a:spcAft>
              <a:buClr>
                <a:schemeClr val="dk2"/>
              </a:buClr>
              <a:buSzPts val="750"/>
              <a:buFont typeface="Arial"/>
              <a:buNone/>
              <a:defRPr sz="750" b="0" i="0" u="none" strike="noStrike" cap="none">
                <a:solidFill>
                  <a:srgbClr val="595959"/>
                </a:solidFill>
                <a:latin typeface="Cabin"/>
                <a:ea typeface="Cabin"/>
                <a:cs typeface="Cabin"/>
                <a:sym typeface="Cabin"/>
              </a:defRPr>
            </a:lvl7pPr>
            <a:lvl8pPr marL="3657600" marR="0" lvl="7" indent="-228600" algn="l" rtl="0">
              <a:lnSpc>
                <a:spcPct val="110000"/>
              </a:lnSpc>
              <a:spcBef>
                <a:spcPts val="525"/>
              </a:spcBef>
              <a:spcAft>
                <a:spcPts val="0"/>
              </a:spcAft>
              <a:buClr>
                <a:schemeClr val="dk2"/>
              </a:buClr>
              <a:buSzPts val="750"/>
              <a:buFont typeface="Cabin"/>
              <a:buNone/>
              <a:defRPr sz="750" b="0" i="0" u="none" strike="noStrike" cap="none">
                <a:solidFill>
                  <a:srgbClr val="595959"/>
                </a:solidFill>
                <a:latin typeface="Cabin"/>
                <a:ea typeface="Cabin"/>
                <a:cs typeface="Cabin"/>
                <a:sym typeface="Cabin"/>
              </a:defRPr>
            </a:lvl8pPr>
            <a:lvl9pPr marL="4114800" marR="0" lvl="8" indent="-228600" algn="l" rtl="0">
              <a:lnSpc>
                <a:spcPct val="110000"/>
              </a:lnSpc>
              <a:spcBef>
                <a:spcPts val="525"/>
              </a:spcBef>
              <a:spcAft>
                <a:spcPts val="0"/>
              </a:spcAft>
              <a:buClr>
                <a:schemeClr val="dk2"/>
              </a:buClr>
              <a:buSzPts val="750"/>
              <a:buFont typeface="Arial"/>
              <a:buNone/>
              <a:defRPr sz="750" b="0" i="0" u="none" strike="noStrike" cap="none">
                <a:solidFill>
                  <a:srgbClr val="595959"/>
                </a:solidFill>
                <a:latin typeface="Cabin"/>
                <a:ea typeface="Cabin"/>
                <a:cs typeface="Cabin"/>
                <a:sym typeface="Cabin"/>
              </a:defRPr>
            </a:lvl9pPr>
          </a:lstStyle>
          <a:p>
            <a:endParaRPr/>
          </a:p>
        </p:txBody>
      </p:sp>
      <p:sp>
        <p:nvSpPr>
          <p:cNvPr id="70" name="Shape 70"/>
          <p:cNvSpPr txBox="1">
            <a:spLocks noGrp="1"/>
          </p:cNvSpPr>
          <p:nvPr>
            <p:ph type="dt" idx="10"/>
          </p:nvPr>
        </p:nvSpPr>
        <p:spPr>
          <a:xfrm>
            <a:off x="573789" y="4781759"/>
            <a:ext cx="925016"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ftr" idx="11"/>
          </p:nvPr>
        </p:nvSpPr>
        <p:spPr>
          <a:xfrm>
            <a:off x="1577716" y="4781759"/>
            <a:ext cx="2611634"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4268261" y="4781759"/>
            <a:ext cx="924342"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73" name="Shape 73" title="left edge border"/>
          <p:cNvSpPr/>
          <p:nvPr/>
        </p:nvSpPr>
        <p:spPr>
          <a:xfrm>
            <a:off x="0" y="0"/>
            <a:ext cx="212598"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38758" y="286789"/>
            <a:ext cx="7633742" cy="111909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825"/>
              <a:buFont typeface="Impact"/>
              <a:buNone/>
              <a:defRPr sz="3825"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938758" y="1714501"/>
            <a:ext cx="7633742" cy="2695193"/>
          </a:xfrm>
          <a:prstGeom prst="rect">
            <a:avLst/>
          </a:prstGeom>
          <a:noFill/>
          <a:ln>
            <a:noFill/>
          </a:ln>
        </p:spPr>
        <p:txBody>
          <a:bodyPr spcFirstLastPara="1" wrap="square" lIns="91425" tIns="91425" rIns="91425" bIns="91425" anchor="t" anchorCtr="0"/>
          <a:lstStyle>
            <a:lvl1pPr marL="457200" marR="0" lvl="0" indent="-323850" algn="l" rtl="0">
              <a:lnSpc>
                <a:spcPct val="110000"/>
              </a:lnSpc>
              <a:spcBef>
                <a:spcPts val="525"/>
              </a:spcBef>
              <a:spcAft>
                <a:spcPts val="0"/>
              </a:spcAft>
              <a:buClr>
                <a:schemeClr val="dk2"/>
              </a:buClr>
              <a:buSzPts val="1500"/>
              <a:buFont typeface="Arial"/>
              <a:buChar char="•"/>
              <a:defRPr sz="1500" b="0" i="0" u="none" strike="noStrike" cap="none">
                <a:solidFill>
                  <a:srgbClr val="595959"/>
                </a:solidFill>
                <a:latin typeface="Cabin"/>
                <a:ea typeface="Cabin"/>
                <a:cs typeface="Cabin"/>
                <a:sym typeface="Cabin"/>
              </a:defRPr>
            </a:lvl1pPr>
            <a:lvl2pPr marL="914400" marR="0" lvl="1" indent="-314325" algn="l" rtl="0">
              <a:lnSpc>
                <a:spcPct val="110000"/>
              </a:lnSpc>
              <a:spcBef>
                <a:spcPts val="525"/>
              </a:spcBef>
              <a:spcAft>
                <a:spcPts val="0"/>
              </a:spcAft>
              <a:buClr>
                <a:schemeClr val="dk2"/>
              </a:buClr>
              <a:buSzPts val="1350"/>
              <a:buFont typeface="Cabin"/>
              <a:buChar char="–"/>
              <a:defRPr sz="1350" b="0" i="0" u="none" strike="noStrike" cap="none">
                <a:solidFill>
                  <a:srgbClr val="595959"/>
                </a:solidFill>
                <a:latin typeface="Cabin"/>
                <a:ea typeface="Cabin"/>
                <a:cs typeface="Cabin"/>
                <a:sym typeface="Cabin"/>
              </a:defRPr>
            </a:lvl2pPr>
            <a:lvl3pPr marL="1371600" marR="0" lvl="2" indent="-304800" algn="l" rtl="0">
              <a:lnSpc>
                <a:spcPct val="110000"/>
              </a:lnSpc>
              <a:spcBef>
                <a:spcPts val="525"/>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3pPr>
            <a:lvl4pPr marL="1828800" marR="0" lvl="3"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4pPr>
            <a:lvl5pPr marL="2286000" marR="0" lvl="4"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5pPr>
            <a:lvl6pPr marL="2743200" marR="0" lvl="5"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6pPr>
            <a:lvl7pPr marL="3200400" marR="0" lvl="6"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7pPr>
            <a:lvl8pPr marL="3657600" marR="0" lvl="7" indent="-295275" algn="l" rtl="0">
              <a:lnSpc>
                <a:spcPct val="110000"/>
              </a:lnSpc>
              <a:spcBef>
                <a:spcPts val="525"/>
              </a:spcBef>
              <a:spcAft>
                <a:spcPts val="0"/>
              </a:spcAft>
              <a:buClr>
                <a:schemeClr val="dk2"/>
              </a:buClr>
              <a:buSzPts val="1050"/>
              <a:buFont typeface="Cabin"/>
              <a:buChar char="–"/>
              <a:defRPr sz="1050" b="0" i="0" u="none" strike="noStrike" cap="none">
                <a:solidFill>
                  <a:srgbClr val="595959"/>
                </a:solidFill>
                <a:latin typeface="Cabin"/>
                <a:ea typeface="Cabin"/>
                <a:cs typeface="Cabin"/>
                <a:sym typeface="Cabin"/>
              </a:defRPr>
            </a:lvl8pPr>
            <a:lvl9pPr marL="4114800" marR="0" lvl="8" indent="-295275" algn="l" rtl="0">
              <a:lnSpc>
                <a:spcPct val="110000"/>
              </a:lnSpc>
              <a:spcBef>
                <a:spcPts val="525"/>
              </a:spcBef>
              <a:spcAft>
                <a:spcPts val="0"/>
              </a:spcAft>
              <a:buClr>
                <a:schemeClr val="dk2"/>
              </a:buClr>
              <a:buSzPts val="1050"/>
              <a:buFont typeface="Arial"/>
              <a:buChar char="•"/>
              <a:defRPr sz="1050" b="0" i="0" u="none" strike="noStrike" cap="none">
                <a:solidFill>
                  <a:srgbClr val="595959"/>
                </a:solidFill>
                <a:latin typeface="Cabin"/>
                <a:ea typeface="Cabin"/>
                <a:cs typeface="Cabin"/>
                <a:sym typeface="Cabin"/>
              </a:defRPr>
            </a:lvl9pPr>
          </a:lstStyle>
          <a:p>
            <a:endParaRPr/>
          </a:p>
        </p:txBody>
      </p:sp>
      <p:sp>
        <p:nvSpPr>
          <p:cNvPr id="8" name="Shape 8"/>
          <p:cNvSpPr txBox="1">
            <a:spLocks noGrp="1"/>
          </p:cNvSpPr>
          <p:nvPr>
            <p:ph type="dt" idx="10"/>
          </p:nvPr>
        </p:nvSpPr>
        <p:spPr>
          <a:xfrm>
            <a:off x="938758" y="4781759"/>
            <a:ext cx="1747292" cy="26134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ftr" idx="11"/>
          </p:nvPr>
        </p:nvSpPr>
        <p:spPr>
          <a:xfrm>
            <a:off x="3028950" y="4781759"/>
            <a:ext cx="3086100" cy="25934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SzPts val="1400"/>
              <a:buNone/>
              <a:defRPr sz="9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457951" y="4781759"/>
            <a:ext cx="2114549" cy="25934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1" name="Shape 11" title="Left scallop edge"/>
          <p:cNvSpPr/>
          <p:nvPr/>
        </p:nvSpPr>
        <p:spPr>
          <a:xfrm>
            <a:off x="0" y="0"/>
            <a:ext cx="664369" cy="5143500"/>
          </a:xfrm>
          <a:custGeom>
            <a:avLst/>
            <a:gdLst/>
            <a:ahLst/>
            <a:cxnLst/>
            <a:rect l="0" t="0" r="0" b="0"/>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2" name="Shape 12" title="right edge border"/>
          <p:cNvSpPr/>
          <p:nvPr/>
        </p:nvSpPr>
        <p:spPr>
          <a:xfrm>
            <a:off x="8931402" y="0"/>
            <a:ext cx="212598"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cdc.gov/std/stats16/figures/5.ht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aidsmap.com/Pregnancy/page/173091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Urethritis" TargetMode="External"/><Relationship Id="rId4" Type="http://schemas.openxmlformats.org/officeDocument/2006/relationships/hyperlink" Target="https://en.wikipedia.org/wiki/Vaginitis" TargetMode="External"/><Relationship Id="rId5" Type="http://schemas.openxmlformats.org/officeDocument/2006/relationships/hyperlink" Target="https://en.wikipedia.org/wiki/Sexual_intercourse" TargetMode="External"/><Relationship Id="rId6" Type="http://schemas.openxmlformats.org/officeDocument/2006/relationships/hyperlink" Target="https://en.wikipedia.org/wiki/Urination" TargetMode="External"/><Relationship Id="rId7" Type="http://schemas.openxmlformats.org/officeDocument/2006/relationships/hyperlink" Target="https://en.wikipedia.org/wiki/Mucopurulent_discharge" TargetMode="External"/><Relationship Id="rId8" Type="http://schemas.openxmlformats.org/officeDocument/2006/relationships/image" Target="../media/image33.png"/><Relationship Id="rId9"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teens.webmd.com/default.ht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en.wikipedia.org/wiki/Metronidazol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verywell.com/std-prevention-4013988" TargetMode="External"/><Relationship Id="rId4" Type="http://schemas.openxmlformats.org/officeDocument/2006/relationships/hyperlink" Target="https://www.verywell.com/why-are-young-women-more-prone-to-cervical-infections-3133193" TargetMode="External"/><Relationship Id="rId5" Type="http://schemas.openxmlformats.org/officeDocument/2006/relationships/hyperlink" Target="https://www.verywell.com/oral-sex-with-a-prostitute-what-are-the-risks-3133096" TargetMode="External"/><Relationship Id="rId6" Type="http://schemas.openxmlformats.org/officeDocument/2006/relationships/hyperlink" Target="https://www.verywell.com/monogamy-and-std-risk-3132807" TargetMode="External"/><Relationship Id="rId7" Type="http://schemas.openxmlformats.org/officeDocument/2006/relationships/hyperlink" Target="https://www.verywell.com/how-do-other-stds-increase-hiv-risk-3133098" TargetMode="External"/><Relationship Id="rId8" Type="http://schemas.openxmlformats.org/officeDocument/2006/relationships/hyperlink" Target="https://www.verywell.com/safe-sex-tip-women-who-dont-like-condoms-3133078" TargetMode="Externa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hyperlink" Target="https://www.webmd.com/sex/birth-control/birth-control-condoms" TargetMode="External"/><Relationship Id="rId4" Type="http://schemas.openxmlformats.org/officeDocument/2006/relationships/hyperlink" Target="https://www.webmd.com/hepatitis/hepb-guide/default.htm" TargetMode="External"/><Relationship Id="rId5" Type="http://schemas.openxmlformats.org/officeDocument/2006/relationships/hyperlink" Target="https://www.webmd.com/hiv-aids/default.htm" TargetMode="External"/><Relationship Id="rId6" Type="http://schemas.openxmlformats.org/officeDocument/2006/relationships/hyperlink" Target="https://www.webmd.com/mental-health/addiction/default.htm" TargetMode="External"/><Relationship Id="rId7" Type="http://schemas.openxmlformats.org/officeDocument/2006/relationships/hyperlink" Target="https://www.webmd.com/hiv-aids/safe-sex-preventing-hiv-aids-stds" TargetMode="External"/><Relationship Id="rId8" Type="http://schemas.openxmlformats.org/officeDocument/2006/relationships/hyperlink" Target="https://www.webmd.com/sexual-conditions/rm-quiz-stds" TargetMode="External"/><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hyperlink" Target="https://www.cdc.gov/std/tg2015/toc.htm" TargetMode="External"/><Relationship Id="rId4" Type="http://schemas.openxmlformats.org/officeDocument/2006/relationships/hyperlink" Target="http://bacteriologynotes.com/pathogenesis-and-clinical-manifestations-of-treponema-pallidum/" TargetMode="External"/><Relationship Id="rId5" Type="http://schemas.openxmlformats.org/officeDocument/2006/relationships/hyperlink" Target="https://www.cdc.gov/std/stats16/chlamydia.htm" TargetMode="External"/><Relationship Id="rId6" Type="http://schemas.openxmlformats.org/officeDocument/2006/relationships/hyperlink" Target="http://www.who.int/reproductivehealth/topics/sexual_health/sh_definitions/en/" TargetMode="External"/><Relationship Id="rId7" Type="http://schemas.openxmlformats.org/officeDocument/2006/relationships/hyperlink" Target="https://microbeonline.com/laboratory-diagnosis-of-syphilis/" TargetMode="External"/><Relationship Id="rId8" Type="http://schemas.openxmlformats.org/officeDocument/2006/relationships/hyperlink" Target="https://medlineplus.gov/ency/article/000703.htm" TargetMode="External"/><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2601775" y="451800"/>
            <a:ext cx="4142850" cy="3921175"/>
          </a:xfrm>
          <a:prstGeom prst="rect">
            <a:avLst/>
          </a:prstGeom>
          <a:noFill/>
          <a:ln w="9525" cap="flat" cmpd="sng">
            <a:solidFill>
              <a:srgbClr val="000000"/>
            </a:solidFill>
            <a:prstDash val="dash"/>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220000" y="992750"/>
            <a:ext cx="6464400" cy="3630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700"/>
              </a:spcBef>
              <a:spcAft>
                <a:spcPts val="0"/>
              </a:spcAft>
              <a:buClr>
                <a:schemeClr val="dk1"/>
              </a:buClr>
              <a:buSzPts val="1100"/>
              <a:buFont typeface="Arial"/>
              <a:buNone/>
            </a:pPr>
            <a:endParaRPr sz="1800">
              <a:solidFill>
                <a:schemeClr val="dk1"/>
              </a:solidFill>
            </a:endParaRPr>
          </a:p>
          <a:p>
            <a:pPr marL="0" lvl="0" indent="0" rtl="0">
              <a:lnSpc>
                <a:spcPct val="115000"/>
              </a:lnSpc>
              <a:spcBef>
                <a:spcPts val="600"/>
              </a:spcBef>
              <a:spcAft>
                <a:spcPts val="0"/>
              </a:spcAft>
              <a:buNone/>
            </a:pPr>
            <a:endParaRPr b="1">
              <a:solidFill>
                <a:srgbClr val="980000"/>
              </a:solidFill>
            </a:endParaRPr>
          </a:p>
          <a:p>
            <a:pPr marL="457200" lvl="0" indent="-317500" rtl="0">
              <a:lnSpc>
                <a:spcPct val="115000"/>
              </a:lnSpc>
              <a:spcBef>
                <a:spcPts val="600"/>
              </a:spcBef>
              <a:spcAft>
                <a:spcPts val="0"/>
              </a:spcAft>
              <a:buSzPts val="1400"/>
              <a:buChar char="●"/>
            </a:pPr>
            <a:r>
              <a:rPr lang="en"/>
              <a:t>Patients presenting with possible STIs are frequently anxious, embarrassed and concerned about confidentiality.</a:t>
            </a:r>
            <a:endParaRPr/>
          </a:p>
          <a:p>
            <a:pPr marL="457200" lvl="0" indent="-317500" rtl="0">
              <a:lnSpc>
                <a:spcPct val="115000"/>
              </a:lnSpc>
              <a:spcBef>
                <a:spcPts val="0"/>
              </a:spcBef>
              <a:spcAft>
                <a:spcPts val="0"/>
              </a:spcAft>
              <a:buSzPts val="1400"/>
              <a:buChar char="●"/>
            </a:pPr>
            <a:r>
              <a:rPr lang="en"/>
              <a:t>The clinical setting </a:t>
            </a:r>
            <a:r>
              <a:rPr lang="en" b="1" u="sng"/>
              <a:t>must ensure privacy</a:t>
            </a:r>
            <a:r>
              <a:rPr lang="en"/>
              <a:t> and reinforce confidentiality.</a:t>
            </a:r>
            <a:endParaRPr/>
          </a:p>
          <a:p>
            <a:pPr marL="0" lvl="0" indent="0" rtl="0">
              <a:lnSpc>
                <a:spcPct val="115000"/>
              </a:lnSpc>
              <a:spcBef>
                <a:spcPts val="600"/>
              </a:spcBef>
              <a:spcAft>
                <a:spcPts val="0"/>
              </a:spcAft>
              <a:buNone/>
            </a:pPr>
            <a:endParaRPr/>
          </a:p>
          <a:p>
            <a:pPr marL="0" lvl="0" indent="0" rtl="0">
              <a:lnSpc>
                <a:spcPct val="115000"/>
              </a:lnSpc>
              <a:spcBef>
                <a:spcPts val="600"/>
              </a:spcBef>
              <a:spcAft>
                <a:spcPts val="0"/>
              </a:spcAft>
              <a:buNone/>
            </a:pPr>
            <a:endParaRPr/>
          </a:p>
          <a:p>
            <a:pPr marL="0" lvl="0" indent="0" rtl="0">
              <a:spcBef>
                <a:spcPts val="0"/>
              </a:spcBef>
              <a:spcAft>
                <a:spcPts val="0"/>
              </a:spcAft>
              <a:buNone/>
            </a:pPr>
            <a:endParaRPr b="1">
              <a:solidFill>
                <a:srgbClr val="980000"/>
              </a:solidFill>
            </a:endParaRPr>
          </a:p>
          <a:p>
            <a:pPr marL="457200" lvl="0" indent="-317500" rtl="0">
              <a:lnSpc>
                <a:spcPct val="115000"/>
              </a:lnSpc>
              <a:spcBef>
                <a:spcPts val="700"/>
              </a:spcBef>
              <a:spcAft>
                <a:spcPts val="0"/>
              </a:spcAft>
              <a:buClr>
                <a:schemeClr val="dk1"/>
              </a:buClr>
              <a:buSzPts val="1400"/>
              <a:buAutoNum type="alphaUcParenR"/>
            </a:pPr>
            <a:r>
              <a:rPr lang="en" b="1">
                <a:solidFill>
                  <a:schemeClr val="dk1"/>
                </a:solidFill>
              </a:rPr>
              <a:t>The most common symptoms are:</a:t>
            </a:r>
            <a:endParaRPr b="1">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Vaginal discharge</a:t>
            </a: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Urethral discharge</a:t>
            </a: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Dysuria</a:t>
            </a: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Dyspareunia</a:t>
            </a: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Genital ulceration</a:t>
            </a:r>
            <a:endParaRPr>
              <a:solidFill>
                <a:schemeClr val="dk1"/>
              </a:solidFill>
            </a:endParaRPr>
          </a:p>
          <a:p>
            <a:pPr marL="0" lvl="0" indent="0" rtl="0">
              <a:lnSpc>
                <a:spcPct val="115000"/>
              </a:lnSpc>
              <a:spcBef>
                <a:spcPts val="600"/>
              </a:spcBef>
              <a:spcAft>
                <a:spcPts val="0"/>
              </a:spcAft>
              <a:buNone/>
            </a:pPr>
            <a:endParaRPr>
              <a:solidFill>
                <a:schemeClr val="dk1"/>
              </a:solidFill>
            </a:endParaRPr>
          </a:p>
          <a:p>
            <a:pPr marL="0" lvl="0" indent="0" rtl="0">
              <a:lnSpc>
                <a:spcPct val="115000"/>
              </a:lnSpc>
              <a:spcBef>
                <a:spcPts val="600"/>
              </a:spcBef>
              <a:spcAft>
                <a:spcPts val="0"/>
              </a:spcAft>
              <a:buNone/>
            </a:pPr>
            <a:endParaRPr>
              <a:solidFill>
                <a:schemeClr val="dk1"/>
              </a:solidFill>
            </a:endParaRPr>
          </a:p>
        </p:txBody>
      </p:sp>
      <p:sp>
        <p:nvSpPr>
          <p:cNvPr id="157" name="Shape 157"/>
          <p:cNvSpPr txBox="1"/>
          <p:nvPr/>
        </p:nvSpPr>
        <p:spPr>
          <a:xfrm>
            <a:off x="980650" y="34953"/>
            <a:ext cx="7370700" cy="59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200" b="1" i="0" u="none" strike="noStrike" cap="none">
                <a:solidFill>
                  <a:srgbClr val="593470"/>
                </a:solidFill>
                <a:latin typeface="Cambria"/>
                <a:ea typeface="Cambria"/>
                <a:cs typeface="Cambria"/>
                <a:sym typeface="Cambria"/>
              </a:rPr>
              <a:t>How to approach patient with STI?</a:t>
            </a:r>
            <a:endParaRPr sz="3200" b="0" i="0" u="none" strike="noStrike" cap="none">
              <a:solidFill>
                <a:srgbClr val="59347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Shape 158"/>
          <p:cNvSpPr/>
          <p:nvPr/>
        </p:nvSpPr>
        <p:spPr>
          <a:xfrm>
            <a:off x="1326500" y="667550"/>
            <a:ext cx="2208025" cy="591000"/>
          </a:xfrm>
          <a:prstGeom prst="flowChartPunchedTap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u="sng"/>
          </a:p>
        </p:txBody>
      </p:sp>
      <p:sp>
        <p:nvSpPr>
          <p:cNvPr id="159" name="Shape 159"/>
          <p:cNvSpPr txBox="1"/>
          <p:nvPr/>
        </p:nvSpPr>
        <p:spPr>
          <a:xfrm>
            <a:off x="1446325" y="744575"/>
            <a:ext cx="1737300" cy="5751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600"/>
              </a:spcBef>
              <a:spcAft>
                <a:spcPts val="0"/>
              </a:spcAft>
              <a:buClr>
                <a:srgbClr val="980000"/>
              </a:buClr>
              <a:buSzPts val="1400"/>
              <a:buAutoNum type="arabicParenBoth"/>
            </a:pPr>
            <a:r>
              <a:rPr lang="en" b="1">
                <a:solidFill>
                  <a:srgbClr val="980000"/>
                </a:solidFill>
              </a:rPr>
              <a:t>PRIVACY </a:t>
            </a:r>
            <a:endParaRPr/>
          </a:p>
        </p:txBody>
      </p:sp>
      <p:sp>
        <p:nvSpPr>
          <p:cNvPr id="160" name="Shape 160"/>
          <p:cNvSpPr/>
          <p:nvPr/>
        </p:nvSpPr>
        <p:spPr>
          <a:xfrm>
            <a:off x="1245188" y="2206400"/>
            <a:ext cx="2208025" cy="591000"/>
          </a:xfrm>
          <a:prstGeom prst="flowChartPunchedTap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u="sng"/>
          </a:p>
        </p:txBody>
      </p:sp>
      <p:sp>
        <p:nvSpPr>
          <p:cNvPr id="161" name="Shape 161"/>
          <p:cNvSpPr txBox="1"/>
          <p:nvPr/>
        </p:nvSpPr>
        <p:spPr>
          <a:xfrm>
            <a:off x="1377900" y="2370650"/>
            <a:ext cx="2670300" cy="17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980000"/>
                </a:solidFill>
              </a:rPr>
              <a:t>(2) HISTORY TAKING</a:t>
            </a:r>
            <a:endParaRPr b="1">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30800" y="631375"/>
            <a:ext cx="7682400" cy="40245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en" sz="1400" b="1" u="sng">
                <a:solidFill>
                  <a:schemeClr val="dk1"/>
                </a:solidFill>
                <a:latin typeface="Arial"/>
                <a:ea typeface="Arial"/>
                <a:cs typeface="Arial"/>
                <a:sym typeface="Arial"/>
              </a:rPr>
              <a:t>B) </a:t>
            </a:r>
            <a:r>
              <a:rPr lang="en" sz="1400" b="1">
                <a:solidFill>
                  <a:schemeClr val="dk1"/>
                </a:solidFill>
                <a:latin typeface="Arial"/>
                <a:ea typeface="Arial"/>
                <a:cs typeface="Arial"/>
                <a:sym typeface="Arial"/>
              </a:rPr>
              <a:t>any associated  symptoms :</a:t>
            </a:r>
            <a:endParaRPr sz="1400" b="1">
              <a:solidFill>
                <a:schemeClr val="dk1"/>
              </a:solidFill>
              <a:latin typeface="Arial"/>
              <a:ea typeface="Arial"/>
              <a:cs typeface="Arial"/>
              <a:sym typeface="Arial"/>
            </a:endParaRPr>
          </a:p>
          <a:p>
            <a:pPr marL="0" lvl="0" indent="0" rtl="0">
              <a:lnSpc>
                <a:spcPct val="115000"/>
              </a:lnSpc>
              <a:spcBef>
                <a:spcPts val="600"/>
              </a:spcBef>
              <a:spcAft>
                <a:spcPts val="0"/>
              </a:spcAft>
              <a:buNone/>
            </a:pPr>
            <a:r>
              <a:rPr lang="en" sz="1400">
                <a:solidFill>
                  <a:schemeClr val="dk1"/>
                </a:solidFill>
                <a:latin typeface="Arial"/>
                <a:ea typeface="Arial"/>
                <a:cs typeface="Arial"/>
                <a:sym typeface="Arial"/>
              </a:rPr>
              <a:t>Like fever, pain, itch, malodour, genital swelling, skin rash, joint pains </a:t>
            </a:r>
            <a:endParaRPr sz="1400">
              <a:solidFill>
                <a:schemeClr val="dk1"/>
              </a:solidFill>
              <a:latin typeface="Arial"/>
              <a:ea typeface="Arial"/>
              <a:cs typeface="Arial"/>
              <a:sym typeface="Arial"/>
            </a:endParaRPr>
          </a:p>
          <a:p>
            <a:pPr marL="0" lvl="0" indent="0" rtl="0">
              <a:lnSpc>
                <a:spcPct val="115000"/>
              </a:lnSpc>
              <a:spcBef>
                <a:spcPts val="700"/>
              </a:spcBef>
              <a:spcAft>
                <a:spcPts val="0"/>
              </a:spcAft>
              <a:buNone/>
            </a:pPr>
            <a:r>
              <a:rPr lang="en" sz="1400" b="1">
                <a:solidFill>
                  <a:schemeClr val="dk1"/>
                </a:solidFill>
                <a:latin typeface="Arial"/>
                <a:ea typeface="Arial"/>
                <a:cs typeface="Arial"/>
                <a:sym typeface="Arial"/>
              </a:rPr>
              <a:t>C) Risk factors</a:t>
            </a:r>
            <a:r>
              <a:rPr lang="en"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marL="0" lvl="0" indent="0" rtl="0">
              <a:lnSpc>
                <a:spcPct val="115000"/>
              </a:lnSpc>
              <a:spcBef>
                <a:spcPts val="700"/>
              </a:spcBef>
              <a:spcAft>
                <a:spcPts val="0"/>
              </a:spcAft>
              <a:buNone/>
            </a:pPr>
            <a:r>
              <a:rPr lang="en" sz="1400">
                <a:solidFill>
                  <a:srgbClr val="980000"/>
                </a:solidFill>
                <a:latin typeface="Arial"/>
                <a:ea typeface="Arial"/>
                <a:cs typeface="Arial"/>
                <a:sym typeface="Arial"/>
              </a:rPr>
              <a:t>(</a:t>
            </a:r>
            <a:r>
              <a:rPr lang="en" b="1">
                <a:solidFill>
                  <a:srgbClr val="980000"/>
                </a:solidFill>
                <a:latin typeface="Cambria"/>
                <a:ea typeface="Cambria"/>
                <a:cs typeface="Cambria"/>
                <a:sym typeface="Cambria"/>
              </a:rPr>
              <a:t>Age (under 25 years),multiple sex partner ,Sexual activity with infected partner, Condom not used ,History of prior STD,</a:t>
            </a:r>
            <a:r>
              <a:rPr lang="en" sz="1400" b="1">
                <a:solidFill>
                  <a:srgbClr val="980000"/>
                </a:solidFill>
                <a:latin typeface="Cambria"/>
                <a:ea typeface="Cambria"/>
                <a:cs typeface="Cambria"/>
                <a:sym typeface="Cambria"/>
              </a:rPr>
              <a:t>Pregnancy history and plans)</a:t>
            </a:r>
            <a:endParaRPr sz="1400" b="1">
              <a:solidFill>
                <a:srgbClr val="980000"/>
              </a:solidFill>
              <a:latin typeface="Cambria"/>
              <a:ea typeface="Cambria"/>
              <a:cs typeface="Cambria"/>
              <a:sym typeface="Cambria"/>
            </a:endParaRPr>
          </a:p>
          <a:p>
            <a:pPr marL="0" lvl="0" indent="0" rtl="0">
              <a:lnSpc>
                <a:spcPct val="115000"/>
              </a:lnSpc>
              <a:spcBef>
                <a:spcPts val="700"/>
              </a:spcBef>
              <a:spcAft>
                <a:spcPts val="0"/>
              </a:spcAft>
              <a:buNone/>
            </a:pPr>
            <a:r>
              <a:rPr lang="en" sz="1400">
                <a:solidFill>
                  <a:schemeClr val="dk1"/>
                </a:solidFill>
                <a:latin typeface="Arial"/>
                <a:ea typeface="Arial"/>
                <a:cs typeface="Arial"/>
                <a:sym typeface="Arial"/>
              </a:rPr>
              <a:t>Also, In women, menstrual, contraception and obstetric history should be obtained</a:t>
            </a:r>
            <a:endParaRPr sz="1400">
              <a:solidFill>
                <a:schemeClr val="dk1"/>
              </a:solidFill>
              <a:latin typeface="Arial"/>
              <a:ea typeface="Arial"/>
              <a:cs typeface="Arial"/>
              <a:sym typeface="Arial"/>
            </a:endParaRPr>
          </a:p>
          <a:p>
            <a:pPr marL="0" lvl="0" indent="0" rtl="0">
              <a:lnSpc>
                <a:spcPct val="115000"/>
              </a:lnSpc>
              <a:spcBef>
                <a:spcPts val="600"/>
              </a:spcBef>
              <a:spcAft>
                <a:spcPts val="0"/>
              </a:spcAft>
              <a:buNone/>
            </a:pPr>
            <a:endParaRPr sz="1400">
              <a:solidFill>
                <a:schemeClr val="dk1"/>
              </a:solidFill>
              <a:latin typeface="Arial"/>
              <a:ea typeface="Arial"/>
              <a:cs typeface="Arial"/>
              <a:sym typeface="Arial"/>
            </a:endParaRPr>
          </a:p>
          <a:p>
            <a:pPr marL="0" lvl="0" indent="0" algn="just" rtl="0">
              <a:lnSpc>
                <a:spcPct val="85000"/>
              </a:lnSpc>
              <a:spcBef>
                <a:spcPts val="0"/>
              </a:spcBef>
              <a:spcAft>
                <a:spcPts val="0"/>
              </a:spcAft>
              <a:buClr>
                <a:schemeClr val="dk1"/>
              </a:buClr>
              <a:buSzPts val="1100"/>
              <a:buFont typeface="Arial"/>
              <a:buNone/>
            </a:pPr>
            <a:endParaRPr sz="2100" b="1">
              <a:solidFill>
                <a:srgbClr val="593470"/>
              </a:solidFill>
              <a:latin typeface="Cambria"/>
              <a:ea typeface="Cambria"/>
              <a:cs typeface="Cambria"/>
              <a:sym typeface="Cambria"/>
            </a:endParaRPr>
          </a:p>
          <a:p>
            <a:pPr marL="0" lvl="0" indent="0" algn="ctr" rtl="0">
              <a:lnSpc>
                <a:spcPct val="85000"/>
              </a:lnSpc>
              <a:spcBef>
                <a:spcPts val="0"/>
              </a:spcBef>
              <a:spcAft>
                <a:spcPts val="0"/>
              </a:spcAft>
              <a:buClr>
                <a:schemeClr val="dk1"/>
              </a:buClr>
              <a:buSzPts val="2100"/>
              <a:buFont typeface="Arial"/>
              <a:buNone/>
            </a:pPr>
            <a:endParaRPr sz="2100" b="1">
              <a:solidFill>
                <a:schemeClr val="lt1"/>
              </a:solidFill>
              <a:latin typeface="Cambria"/>
              <a:ea typeface="Cambria"/>
              <a:cs typeface="Cambria"/>
              <a:sym typeface="Cambria"/>
            </a:endParaRPr>
          </a:p>
          <a:p>
            <a:pPr marL="0" lvl="0" indent="0">
              <a:spcBef>
                <a:spcPts val="525"/>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07075" y="109450"/>
            <a:ext cx="7656000" cy="46920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endParaRPr sz="1800" b="1">
              <a:solidFill>
                <a:srgbClr val="980000"/>
              </a:solidFill>
              <a:latin typeface="Arial"/>
              <a:ea typeface="Arial"/>
              <a:cs typeface="Arial"/>
              <a:sym typeface="Arial"/>
            </a:endParaRPr>
          </a:p>
          <a:p>
            <a:pPr marL="457200" lvl="0" indent="-342900" rtl="0">
              <a:lnSpc>
                <a:spcPct val="115000"/>
              </a:lnSpc>
              <a:spcBef>
                <a:spcPts val="600"/>
              </a:spcBef>
              <a:spcAft>
                <a:spcPts val="0"/>
              </a:spcAft>
              <a:buClr>
                <a:schemeClr val="dk1"/>
              </a:buClr>
              <a:buSzPts val="1800"/>
              <a:buAutoNum type="alphaUcParenR"/>
            </a:pPr>
            <a:r>
              <a:rPr lang="en" sz="1800" b="1">
                <a:solidFill>
                  <a:schemeClr val="dk1"/>
                </a:solidFill>
                <a:latin typeface="Arial"/>
                <a:ea typeface="Arial"/>
                <a:cs typeface="Arial"/>
                <a:sym typeface="Arial"/>
              </a:rPr>
              <a:t>General examination:</a:t>
            </a:r>
            <a:endParaRPr sz="1800" b="1">
              <a:solidFill>
                <a:schemeClr val="dk1"/>
              </a:solidFill>
              <a:latin typeface="Arial"/>
              <a:ea typeface="Arial"/>
              <a:cs typeface="Arial"/>
              <a:sym typeface="Arial"/>
            </a:endParaRPr>
          </a:p>
          <a:p>
            <a:pPr marL="0" lvl="0" indent="0" rtl="0">
              <a:lnSpc>
                <a:spcPct val="115000"/>
              </a:lnSpc>
              <a:spcBef>
                <a:spcPts val="600"/>
              </a:spcBef>
              <a:spcAft>
                <a:spcPts val="0"/>
              </a:spcAft>
              <a:buNone/>
            </a:pPr>
            <a:r>
              <a:rPr lang="en" sz="1800">
                <a:solidFill>
                  <a:schemeClr val="dk1"/>
                </a:solidFill>
                <a:latin typeface="Arial"/>
                <a:ea typeface="Arial"/>
                <a:cs typeface="Arial"/>
                <a:sym typeface="Arial"/>
              </a:rPr>
              <a:t>Must include Eyes , Mouth , Throat,  Skin,  Lymph nodes,  CNS examination </a:t>
            </a:r>
            <a:endParaRPr sz="1800">
              <a:solidFill>
                <a:schemeClr val="dk1"/>
              </a:solidFill>
              <a:latin typeface="Arial"/>
              <a:ea typeface="Arial"/>
              <a:cs typeface="Arial"/>
              <a:sym typeface="Arial"/>
            </a:endParaRPr>
          </a:p>
          <a:p>
            <a:pPr marL="0" lvl="0" indent="0" rtl="0">
              <a:lnSpc>
                <a:spcPct val="115000"/>
              </a:lnSpc>
              <a:spcBef>
                <a:spcPts val="600"/>
              </a:spcBef>
              <a:spcAft>
                <a:spcPts val="0"/>
              </a:spcAft>
              <a:buNone/>
            </a:pPr>
            <a:r>
              <a:rPr lang="en" sz="1800" b="1">
                <a:solidFill>
                  <a:schemeClr val="dk1"/>
                </a:solidFill>
                <a:latin typeface="Arial"/>
                <a:ea typeface="Arial"/>
                <a:cs typeface="Arial"/>
                <a:sym typeface="Arial"/>
              </a:rPr>
              <a:t>B) Local examination:</a:t>
            </a:r>
            <a:endParaRPr sz="1800" b="1">
              <a:solidFill>
                <a:schemeClr val="dk1"/>
              </a:solidFill>
              <a:latin typeface="Arial"/>
              <a:ea typeface="Arial"/>
              <a:cs typeface="Arial"/>
              <a:sym typeface="Arial"/>
            </a:endParaRPr>
          </a:p>
          <a:p>
            <a:pPr marL="0" lvl="0" indent="0" rtl="0">
              <a:lnSpc>
                <a:spcPct val="115000"/>
              </a:lnSpc>
              <a:spcBef>
                <a:spcPts val="600"/>
              </a:spcBef>
              <a:spcAft>
                <a:spcPts val="0"/>
              </a:spcAft>
              <a:buNone/>
            </a:pPr>
            <a:r>
              <a:rPr lang="en" sz="1800" b="1" u="sng">
                <a:solidFill>
                  <a:srgbClr val="701C7F"/>
                </a:solidFill>
                <a:latin typeface="Arial"/>
                <a:ea typeface="Arial"/>
                <a:cs typeface="Arial"/>
                <a:sym typeface="Arial"/>
              </a:rPr>
              <a:t>Inspection</a:t>
            </a:r>
            <a:r>
              <a:rPr lang="en" sz="1800">
                <a:solidFill>
                  <a:schemeClr val="dk1"/>
                </a:solidFill>
                <a:latin typeface="Arial"/>
                <a:ea typeface="Arial"/>
                <a:cs typeface="Arial"/>
                <a:sym typeface="Arial"/>
              </a:rPr>
              <a:t> (inguinal, genital and perianal areas)</a:t>
            </a:r>
            <a:endParaRPr sz="1800">
              <a:solidFill>
                <a:schemeClr val="dk1"/>
              </a:solidFill>
              <a:latin typeface="Arial"/>
              <a:ea typeface="Arial"/>
              <a:cs typeface="Arial"/>
              <a:sym typeface="Arial"/>
            </a:endParaRPr>
          </a:p>
          <a:p>
            <a:pPr marL="457200" lvl="0" indent="-342900" rtl="0">
              <a:lnSpc>
                <a:spcPct val="115000"/>
              </a:lnSpc>
              <a:spcBef>
                <a:spcPts val="600"/>
              </a:spcBef>
              <a:spcAft>
                <a:spcPts val="0"/>
              </a:spcAft>
              <a:buClr>
                <a:schemeClr val="dk1"/>
              </a:buClr>
              <a:buSzPts val="1800"/>
              <a:buFont typeface="Arial"/>
              <a:buChar char="•"/>
            </a:pPr>
            <a:r>
              <a:rPr lang="en" sz="1800">
                <a:solidFill>
                  <a:schemeClr val="dk1"/>
                </a:solidFill>
                <a:latin typeface="Arial"/>
                <a:ea typeface="Arial"/>
                <a:cs typeface="Arial"/>
                <a:sym typeface="Arial"/>
              </a:rPr>
              <a:t>Skin rash</a:t>
            </a:r>
            <a:endParaRPr sz="1800">
              <a:solidFill>
                <a:schemeClr val="dk1"/>
              </a:solidFill>
              <a:latin typeface="Arial"/>
              <a:ea typeface="Arial"/>
              <a:cs typeface="Arial"/>
              <a:sym typeface="Arial"/>
            </a:endParaRPr>
          </a:p>
          <a:p>
            <a:pPr marL="457200" lvl="0" indent="-3429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Skin swelling</a:t>
            </a:r>
            <a:endParaRPr sz="1800">
              <a:solidFill>
                <a:schemeClr val="dk1"/>
              </a:solidFill>
              <a:latin typeface="Arial"/>
              <a:ea typeface="Arial"/>
              <a:cs typeface="Arial"/>
              <a:sym typeface="Arial"/>
            </a:endParaRPr>
          </a:p>
          <a:p>
            <a:pPr marL="457200" lvl="0" indent="-3429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Ulcers</a:t>
            </a:r>
            <a:endParaRPr sz="1800">
              <a:solidFill>
                <a:schemeClr val="dk1"/>
              </a:solidFill>
              <a:latin typeface="Arial"/>
              <a:ea typeface="Arial"/>
              <a:cs typeface="Arial"/>
              <a:sym typeface="Arial"/>
            </a:endParaRPr>
          </a:p>
          <a:p>
            <a:pPr marL="457200" lvl="0" indent="-3429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Erythema</a:t>
            </a:r>
            <a:endParaRPr sz="1800">
              <a:solidFill>
                <a:schemeClr val="dk1"/>
              </a:solidFill>
              <a:latin typeface="Arial"/>
              <a:ea typeface="Arial"/>
              <a:cs typeface="Arial"/>
              <a:sym typeface="Arial"/>
            </a:endParaRPr>
          </a:p>
          <a:p>
            <a:pPr marL="457200" lvl="0" indent="-3429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Discharge</a:t>
            </a:r>
            <a:endParaRPr sz="1800">
              <a:solidFill>
                <a:schemeClr val="dk1"/>
              </a:solidFill>
              <a:latin typeface="Arial"/>
              <a:ea typeface="Arial"/>
              <a:cs typeface="Arial"/>
              <a:sym typeface="Arial"/>
            </a:endParaRPr>
          </a:p>
          <a:p>
            <a:pPr marL="457200" lvl="0" indent="-342900" rtl="0">
              <a:lnSpc>
                <a:spcPct val="115000"/>
              </a:lnSpc>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Hygiene </a:t>
            </a:r>
            <a:endParaRPr sz="1800">
              <a:solidFill>
                <a:schemeClr val="dk1"/>
              </a:solidFill>
              <a:latin typeface="Arial"/>
              <a:ea typeface="Arial"/>
              <a:cs typeface="Arial"/>
              <a:sym typeface="Arial"/>
            </a:endParaRPr>
          </a:p>
          <a:p>
            <a:pPr marL="0" lvl="0" indent="0" rtl="0">
              <a:lnSpc>
                <a:spcPct val="115000"/>
              </a:lnSpc>
              <a:spcBef>
                <a:spcPts val="600"/>
              </a:spcBef>
              <a:spcAft>
                <a:spcPts val="0"/>
              </a:spcAft>
              <a:buNone/>
            </a:pPr>
            <a:endParaRPr sz="1400">
              <a:solidFill>
                <a:schemeClr val="dk1"/>
              </a:solidFill>
              <a:latin typeface="Arial"/>
              <a:ea typeface="Arial"/>
              <a:cs typeface="Arial"/>
              <a:sym typeface="Arial"/>
            </a:endParaRPr>
          </a:p>
          <a:p>
            <a:pPr marL="0" lvl="0" indent="0" rtl="0">
              <a:lnSpc>
                <a:spcPct val="115000"/>
              </a:lnSpc>
              <a:spcBef>
                <a:spcPts val="600"/>
              </a:spcBef>
              <a:spcAft>
                <a:spcPts val="0"/>
              </a:spcAft>
              <a:buNone/>
            </a:pPr>
            <a:endParaRPr sz="1400">
              <a:solidFill>
                <a:schemeClr val="dk1"/>
              </a:solidFill>
              <a:latin typeface="Arial"/>
              <a:ea typeface="Arial"/>
              <a:cs typeface="Arial"/>
              <a:sym typeface="Arial"/>
            </a:endParaRPr>
          </a:p>
          <a:p>
            <a:pPr marL="0" lvl="0" indent="0" rtl="0">
              <a:lnSpc>
                <a:spcPct val="115000"/>
              </a:lnSpc>
              <a:spcBef>
                <a:spcPts val="600"/>
              </a:spcBef>
              <a:spcAft>
                <a:spcPts val="0"/>
              </a:spcAft>
              <a:buNone/>
            </a:pPr>
            <a:endParaRPr sz="1400">
              <a:solidFill>
                <a:schemeClr val="dk1"/>
              </a:solidFill>
              <a:latin typeface="Arial"/>
              <a:ea typeface="Arial"/>
              <a:cs typeface="Arial"/>
              <a:sym typeface="Arial"/>
            </a:endParaRPr>
          </a:p>
          <a:p>
            <a:pPr marL="0" lvl="0" indent="0" algn="just" rtl="0">
              <a:lnSpc>
                <a:spcPct val="85000"/>
              </a:lnSpc>
              <a:spcBef>
                <a:spcPts val="0"/>
              </a:spcBef>
              <a:spcAft>
                <a:spcPts val="0"/>
              </a:spcAft>
              <a:buNone/>
            </a:pPr>
            <a:endParaRPr sz="2100" b="1">
              <a:solidFill>
                <a:srgbClr val="593470"/>
              </a:solidFill>
              <a:latin typeface="Cambria"/>
              <a:ea typeface="Cambria"/>
              <a:cs typeface="Cambria"/>
              <a:sym typeface="Cambria"/>
            </a:endParaRPr>
          </a:p>
          <a:p>
            <a:pPr marL="0" lvl="0" indent="0" algn="ctr" rtl="0">
              <a:lnSpc>
                <a:spcPct val="85000"/>
              </a:lnSpc>
              <a:spcBef>
                <a:spcPts val="0"/>
              </a:spcBef>
              <a:spcAft>
                <a:spcPts val="0"/>
              </a:spcAft>
              <a:buNone/>
            </a:pPr>
            <a:endParaRPr sz="2100" b="1">
              <a:solidFill>
                <a:schemeClr val="lt1"/>
              </a:solidFill>
              <a:latin typeface="Cambria"/>
              <a:ea typeface="Cambria"/>
              <a:cs typeface="Cambria"/>
              <a:sym typeface="Cambria"/>
            </a:endParaRPr>
          </a:p>
          <a:p>
            <a:pPr marL="0" lvl="0" indent="0" rtl="0">
              <a:spcBef>
                <a:spcPts val="525"/>
              </a:spcBef>
              <a:spcAft>
                <a:spcPts val="0"/>
              </a:spcAft>
              <a:buNone/>
            </a:pPr>
            <a:endParaRPr/>
          </a:p>
          <a:p>
            <a:pPr marL="0" lvl="0" indent="0" algn="just" rtl="0">
              <a:lnSpc>
                <a:spcPct val="85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lvl="0" indent="0" algn="ctr" rtl="0">
              <a:lnSpc>
                <a:spcPct val="85000"/>
              </a:lnSpc>
              <a:spcBef>
                <a:spcPts val="0"/>
              </a:spcBef>
              <a:spcAft>
                <a:spcPts val="0"/>
              </a:spcAft>
              <a:buClr>
                <a:schemeClr val="dk1"/>
              </a:buClr>
              <a:buSzPts val="1100"/>
              <a:buFont typeface="Arial"/>
              <a:buNone/>
            </a:pPr>
            <a:endParaRPr sz="2100" b="1">
              <a:solidFill>
                <a:schemeClr val="lt1"/>
              </a:solidFill>
              <a:latin typeface="Cambria"/>
              <a:ea typeface="Cambria"/>
              <a:cs typeface="Cambria"/>
              <a:sym typeface="Cambria"/>
            </a:endParaRPr>
          </a:p>
          <a:p>
            <a:pPr marL="0" lvl="0" indent="0">
              <a:spcBef>
                <a:spcPts val="525"/>
              </a:spcBef>
              <a:spcAft>
                <a:spcPts val="0"/>
              </a:spcAft>
              <a:buClr>
                <a:schemeClr val="dk1"/>
              </a:buClr>
              <a:buSzPts val="1100"/>
              <a:buFont typeface="Arial"/>
              <a:buNone/>
            </a:pPr>
            <a:endParaRPr/>
          </a:p>
          <a:p>
            <a:pPr marL="0" lvl="0" indent="0">
              <a:spcBef>
                <a:spcPts val="525"/>
              </a:spcBef>
              <a:spcAft>
                <a:spcPts val="0"/>
              </a:spcAft>
              <a:buNone/>
            </a:pPr>
            <a:endParaRPr/>
          </a:p>
        </p:txBody>
      </p:sp>
      <p:sp>
        <p:nvSpPr>
          <p:cNvPr id="172" name="Shape 172"/>
          <p:cNvSpPr txBox="1"/>
          <p:nvPr/>
        </p:nvSpPr>
        <p:spPr>
          <a:xfrm>
            <a:off x="5248275" y="2475975"/>
            <a:ext cx="3214800" cy="1723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 sz="1800" b="1" u="sng">
                <a:solidFill>
                  <a:srgbClr val="701C7F"/>
                </a:solidFill>
              </a:rPr>
              <a:t>Palpation</a:t>
            </a:r>
            <a:endParaRPr sz="1800" b="1" u="sng">
              <a:solidFill>
                <a:srgbClr val="701C7F"/>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Temperature</a:t>
            </a:r>
            <a:endParaRPr sz="1800">
              <a:solidFill>
                <a:schemeClr val="dk1"/>
              </a:solidFill>
            </a:endParaRPr>
          </a:p>
          <a:p>
            <a:pPr marL="457200" lvl="0" indent="-342900" rtl="0">
              <a:lnSpc>
                <a:spcPct val="115000"/>
              </a:lnSpc>
              <a:spcBef>
                <a:spcPts val="0"/>
              </a:spcBef>
              <a:spcAft>
                <a:spcPts val="0"/>
              </a:spcAft>
              <a:buClr>
                <a:schemeClr val="dk1"/>
              </a:buClr>
              <a:buSzPts val="1800"/>
              <a:buChar char="•"/>
            </a:pPr>
            <a:r>
              <a:rPr lang="en" sz="1800">
                <a:solidFill>
                  <a:schemeClr val="dk1"/>
                </a:solidFill>
              </a:rPr>
              <a:t>Tenderness</a:t>
            </a:r>
            <a:endParaRPr sz="1800">
              <a:solidFill>
                <a:schemeClr val="dk1"/>
              </a:solidFill>
            </a:endParaRPr>
          </a:p>
          <a:p>
            <a:pPr marL="457200" lvl="0" indent="-342900" rtl="0">
              <a:lnSpc>
                <a:spcPct val="115000"/>
              </a:lnSpc>
              <a:spcBef>
                <a:spcPts val="0"/>
              </a:spcBef>
              <a:spcAft>
                <a:spcPts val="0"/>
              </a:spcAft>
              <a:buClr>
                <a:schemeClr val="dk1"/>
              </a:buClr>
              <a:buSzPts val="1800"/>
              <a:buChar char="•"/>
            </a:pPr>
            <a:r>
              <a:rPr lang="en" sz="1800">
                <a:solidFill>
                  <a:schemeClr val="dk1"/>
                </a:solidFill>
              </a:rPr>
              <a:t>Discharge</a:t>
            </a:r>
            <a:endParaRPr sz="1800">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Lymphadenopathy </a:t>
            </a:r>
            <a:endParaRPr/>
          </a:p>
        </p:txBody>
      </p:sp>
      <p:sp>
        <p:nvSpPr>
          <p:cNvPr id="173" name="Shape 173"/>
          <p:cNvSpPr/>
          <p:nvPr/>
        </p:nvSpPr>
        <p:spPr>
          <a:xfrm>
            <a:off x="1146775" y="34250"/>
            <a:ext cx="2738675" cy="591000"/>
          </a:xfrm>
          <a:prstGeom prst="flowChartPunchedTap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u="sng"/>
          </a:p>
        </p:txBody>
      </p:sp>
      <p:sp>
        <p:nvSpPr>
          <p:cNvPr id="174" name="Shape 174"/>
          <p:cNvSpPr txBox="1"/>
          <p:nvPr/>
        </p:nvSpPr>
        <p:spPr>
          <a:xfrm>
            <a:off x="1104025" y="188275"/>
            <a:ext cx="3003900" cy="36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980000"/>
                </a:solidFill>
              </a:rPr>
              <a:t>(3) PHYSICAL EXAMINATION</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870358" y="565426"/>
            <a:ext cx="7633800" cy="2695200"/>
          </a:xfrm>
          <a:prstGeom prst="rect">
            <a:avLst/>
          </a:prstGeom>
        </p:spPr>
        <p:txBody>
          <a:bodyPr spcFirstLastPara="1" wrap="square" lIns="91425" tIns="91425" rIns="91425" bIns="91425" anchor="t" anchorCtr="0">
            <a:noAutofit/>
          </a:bodyPr>
          <a:lstStyle/>
          <a:p>
            <a:pPr marL="0" lvl="0" indent="0">
              <a:spcBef>
                <a:spcPts val="525"/>
              </a:spcBef>
              <a:spcAft>
                <a:spcPts val="0"/>
              </a:spcAft>
              <a:buNone/>
            </a:pPr>
            <a:endParaRPr sz="1400">
              <a:solidFill>
                <a:srgbClr val="000000"/>
              </a:solidFill>
            </a:endParaRPr>
          </a:p>
          <a:p>
            <a:pPr marL="457200" lvl="0" indent="-317500">
              <a:spcBef>
                <a:spcPts val="525"/>
              </a:spcBef>
              <a:spcAft>
                <a:spcPts val="0"/>
              </a:spcAft>
              <a:buClr>
                <a:srgbClr val="000000"/>
              </a:buClr>
              <a:buSzPts val="1400"/>
              <a:buChar char="•"/>
            </a:pPr>
            <a:r>
              <a:rPr lang="en" sz="1400">
                <a:solidFill>
                  <a:srgbClr val="000000"/>
                </a:solidFill>
              </a:rPr>
              <a:t>Swab</a:t>
            </a: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Serology </a:t>
            </a:r>
            <a:endParaRPr sz="1400">
              <a:solidFill>
                <a:srgbClr val="000000"/>
              </a:solidFill>
            </a:endParaRPr>
          </a:p>
          <a:p>
            <a:pPr marL="457200" lvl="0" indent="-317500">
              <a:spcBef>
                <a:spcPts val="0"/>
              </a:spcBef>
              <a:spcAft>
                <a:spcPts val="0"/>
              </a:spcAft>
              <a:buClr>
                <a:srgbClr val="000000"/>
              </a:buClr>
              <a:buSzPts val="1400"/>
              <a:buChar char="•"/>
            </a:pPr>
            <a:r>
              <a:rPr lang="en" sz="1400">
                <a:solidFill>
                  <a:srgbClr val="000000"/>
                </a:solidFill>
              </a:rPr>
              <a:t>PCR </a:t>
            </a:r>
            <a:endParaRPr sz="1400">
              <a:solidFill>
                <a:srgbClr val="000000"/>
              </a:solidFill>
            </a:endParaRPr>
          </a:p>
          <a:p>
            <a:pPr marL="457200" lvl="0" indent="-317500">
              <a:spcBef>
                <a:spcPts val="0"/>
              </a:spcBef>
              <a:spcAft>
                <a:spcPts val="0"/>
              </a:spcAft>
              <a:buClr>
                <a:srgbClr val="000000"/>
              </a:buClr>
              <a:buSzPts val="1400"/>
              <a:buChar char="•"/>
            </a:pPr>
            <a:r>
              <a:rPr lang="en" sz="1400">
                <a:solidFill>
                  <a:srgbClr val="000000"/>
                </a:solidFill>
              </a:rPr>
              <a:t>Culture </a:t>
            </a: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Blood  test </a:t>
            </a:r>
            <a:endParaRPr sz="1400">
              <a:solidFill>
                <a:srgbClr val="000000"/>
              </a:solidFill>
            </a:endParaRPr>
          </a:p>
          <a:p>
            <a:pPr marL="0" lvl="0" indent="0">
              <a:spcBef>
                <a:spcPts val="525"/>
              </a:spcBef>
              <a:spcAft>
                <a:spcPts val="0"/>
              </a:spcAft>
              <a:buNone/>
            </a:pPr>
            <a:endParaRPr sz="1800" b="1">
              <a:solidFill>
                <a:srgbClr val="980000"/>
              </a:solidFill>
            </a:endParaRPr>
          </a:p>
        </p:txBody>
      </p:sp>
      <p:sp>
        <p:nvSpPr>
          <p:cNvPr id="180" name="Shape 180"/>
          <p:cNvSpPr/>
          <p:nvPr/>
        </p:nvSpPr>
        <p:spPr>
          <a:xfrm>
            <a:off x="1138250" y="393700"/>
            <a:ext cx="2208025" cy="591000"/>
          </a:xfrm>
          <a:prstGeom prst="flowChartPunchedTap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980000"/>
                </a:solidFill>
              </a:rPr>
              <a:t>(4) INVESTIGATION</a:t>
            </a:r>
            <a:r>
              <a:rPr lang="en"/>
              <a:t> </a:t>
            </a:r>
            <a:endParaRPr/>
          </a:p>
        </p:txBody>
      </p:sp>
      <p:sp>
        <p:nvSpPr>
          <p:cNvPr id="181" name="Shape 181"/>
          <p:cNvSpPr/>
          <p:nvPr/>
        </p:nvSpPr>
        <p:spPr>
          <a:xfrm>
            <a:off x="870350" y="2230250"/>
            <a:ext cx="2208025" cy="591000"/>
          </a:xfrm>
          <a:prstGeom prst="flowChartPunchedTap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b="1">
                <a:solidFill>
                  <a:srgbClr val="980000"/>
                </a:solidFill>
              </a:rPr>
              <a:t>(5) MANAGEMENT </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86" name="Shape 186"/>
          <p:cNvCxnSpPr>
            <a:stCxn id="187" idx="2"/>
            <a:endCxn id="188" idx="0"/>
          </p:cNvCxnSpPr>
          <p:nvPr/>
        </p:nvCxnSpPr>
        <p:spPr>
          <a:xfrm rot="-5400000" flipH="1">
            <a:off x="5131325" y="1000050"/>
            <a:ext cx="574200" cy="1848000"/>
          </a:xfrm>
          <a:prstGeom prst="bentConnector3">
            <a:avLst>
              <a:gd name="adj1" fmla="val 50010"/>
            </a:avLst>
          </a:prstGeom>
          <a:noFill/>
          <a:ln w="9525" cap="flat" cmpd="sng">
            <a:solidFill>
              <a:srgbClr val="551561"/>
            </a:solidFill>
            <a:prstDash val="solid"/>
            <a:round/>
            <a:headEnd type="diamond" w="med" len="med"/>
            <a:tailEnd type="diamond" w="med" len="med"/>
          </a:ln>
        </p:spPr>
      </p:cxnSp>
      <p:cxnSp>
        <p:nvCxnSpPr>
          <p:cNvPr id="189" name="Shape 189"/>
          <p:cNvCxnSpPr>
            <a:stCxn id="190" idx="0"/>
            <a:endCxn id="187" idx="2"/>
          </p:cNvCxnSpPr>
          <p:nvPr/>
        </p:nvCxnSpPr>
        <p:spPr>
          <a:xfrm rot="-5400000">
            <a:off x="3313125" y="1030013"/>
            <a:ext cx="574200" cy="1788300"/>
          </a:xfrm>
          <a:prstGeom prst="bentConnector3">
            <a:avLst>
              <a:gd name="adj1" fmla="val 50010"/>
            </a:avLst>
          </a:prstGeom>
          <a:noFill/>
          <a:ln w="9525" cap="flat" cmpd="sng">
            <a:solidFill>
              <a:srgbClr val="551561"/>
            </a:solidFill>
            <a:prstDash val="solid"/>
            <a:round/>
            <a:headEnd type="diamond" w="med" len="med"/>
            <a:tailEnd type="diamond" w="med" len="med"/>
          </a:ln>
        </p:spPr>
      </p:cxnSp>
      <p:sp>
        <p:nvSpPr>
          <p:cNvPr id="187" name="Shape 187"/>
          <p:cNvSpPr txBox="1"/>
          <p:nvPr/>
        </p:nvSpPr>
        <p:spPr>
          <a:xfrm>
            <a:off x="2474375" y="478650"/>
            <a:ext cx="4040100" cy="1158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400" b="1">
                <a:solidFill>
                  <a:srgbClr val="701C7F"/>
                </a:solidFill>
                <a:latin typeface="Roboto"/>
                <a:ea typeface="Roboto"/>
                <a:cs typeface="Roboto"/>
                <a:sym typeface="Roboto"/>
              </a:rPr>
              <a:t>Sexual Transmitted Infections</a:t>
            </a:r>
            <a:endParaRPr sz="2400" b="1">
              <a:solidFill>
                <a:srgbClr val="701C7F"/>
              </a:solidFill>
              <a:latin typeface="Roboto"/>
              <a:ea typeface="Roboto"/>
              <a:cs typeface="Roboto"/>
              <a:sym typeface="Roboto"/>
            </a:endParaRPr>
          </a:p>
        </p:txBody>
      </p:sp>
      <p:sp>
        <p:nvSpPr>
          <p:cNvPr id="190" name="Shape 190"/>
          <p:cNvSpPr txBox="1"/>
          <p:nvPr/>
        </p:nvSpPr>
        <p:spPr>
          <a:xfrm>
            <a:off x="1937025" y="2211263"/>
            <a:ext cx="1538100" cy="584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400" b="1">
                <a:solidFill>
                  <a:srgbClr val="701C7F"/>
                </a:solidFill>
                <a:latin typeface="Roboto"/>
                <a:ea typeface="Roboto"/>
                <a:cs typeface="Roboto"/>
                <a:sym typeface="Roboto"/>
              </a:rPr>
              <a:t>Bacterial</a:t>
            </a:r>
            <a:r>
              <a:rPr lang="en" b="1">
                <a:solidFill>
                  <a:srgbClr val="701C7F"/>
                </a:solidFill>
                <a:latin typeface="Roboto"/>
                <a:ea typeface="Roboto"/>
                <a:cs typeface="Roboto"/>
                <a:sym typeface="Roboto"/>
              </a:rPr>
              <a:t> </a:t>
            </a:r>
            <a:endParaRPr b="1">
              <a:solidFill>
                <a:srgbClr val="701C7F"/>
              </a:solidFill>
              <a:latin typeface="Roboto"/>
              <a:ea typeface="Roboto"/>
              <a:cs typeface="Roboto"/>
              <a:sym typeface="Roboto"/>
            </a:endParaRPr>
          </a:p>
        </p:txBody>
      </p:sp>
      <p:sp>
        <p:nvSpPr>
          <p:cNvPr id="188" name="Shape 188"/>
          <p:cNvSpPr txBox="1"/>
          <p:nvPr/>
        </p:nvSpPr>
        <p:spPr>
          <a:xfrm>
            <a:off x="5573250" y="2211263"/>
            <a:ext cx="1538100" cy="584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2400" b="1">
                <a:solidFill>
                  <a:srgbClr val="701C7F"/>
                </a:solidFill>
                <a:latin typeface="Roboto"/>
                <a:ea typeface="Roboto"/>
                <a:cs typeface="Roboto"/>
                <a:sym typeface="Roboto"/>
              </a:rPr>
              <a:t>parasite </a:t>
            </a:r>
            <a:endParaRPr sz="2400" b="1">
              <a:solidFill>
                <a:srgbClr val="701C7F"/>
              </a:solidFill>
              <a:latin typeface="Roboto"/>
              <a:ea typeface="Roboto"/>
              <a:cs typeface="Roboto"/>
              <a:sym typeface="Roboto"/>
            </a:endParaRPr>
          </a:p>
        </p:txBody>
      </p:sp>
      <p:cxnSp>
        <p:nvCxnSpPr>
          <p:cNvPr id="191" name="Shape 191"/>
          <p:cNvCxnSpPr/>
          <p:nvPr/>
        </p:nvCxnSpPr>
        <p:spPr>
          <a:xfrm>
            <a:off x="4490063" y="1899950"/>
            <a:ext cx="8700" cy="359400"/>
          </a:xfrm>
          <a:prstGeom prst="straightConnector1">
            <a:avLst/>
          </a:prstGeom>
          <a:noFill/>
          <a:ln w="9525" cap="flat" cmpd="sng">
            <a:solidFill>
              <a:srgbClr val="701C7F"/>
            </a:solidFill>
            <a:prstDash val="solid"/>
            <a:round/>
            <a:headEnd type="none" w="med" len="med"/>
            <a:tailEnd type="diamond" w="med" len="med"/>
          </a:ln>
        </p:spPr>
      </p:cxnSp>
      <p:sp>
        <p:nvSpPr>
          <p:cNvPr id="192" name="Shape 192"/>
          <p:cNvSpPr txBox="1"/>
          <p:nvPr/>
        </p:nvSpPr>
        <p:spPr>
          <a:xfrm>
            <a:off x="3904350" y="2289575"/>
            <a:ext cx="1335300" cy="42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701C7F"/>
                </a:solidFill>
              </a:rPr>
              <a:t>Viral</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938750" y="27275"/>
            <a:ext cx="7629600" cy="474300"/>
          </a:xfrm>
          <a:prstGeom prst="rect">
            <a:avLst/>
          </a:prstGeom>
        </p:spPr>
        <p:txBody>
          <a:bodyPr spcFirstLastPara="1" wrap="square" lIns="91425" tIns="91425" rIns="91425" bIns="91425" anchor="t" anchorCtr="0">
            <a:noAutofit/>
          </a:bodyPr>
          <a:lstStyle/>
          <a:p>
            <a:pPr marL="457200" lvl="0" indent="0" rtl="0">
              <a:lnSpc>
                <a:spcPct val="80000"/>
              </a:lnSpc>
              <a:spcBef>
                <a:spcPts val="500"/>
              </a:spcBef>
              <a:spcAft>
                <a:spcPts val="0"/>
              </a:spcAft>
              <a:buNone/>
            </a:pPr>
            <a:r>
              <a:rPr lang="en" sz="2400" b="1">
                <a:solidFill>
                  <a:srgbClr val="761E86"/>
                </a:solidFill>
                <a:latin typeface="Cambria"/>
                <a:ea typeface="Cambria"/>
                <a:cs typeface="Cambria"/>
                <a:sym typeface="Cambria"/>
              </a:rPr>
              <a:t>Ulcerative and non-ulcerative genitalia DDX</a:t>
            </a:r>
            <a:endParaRPr sz="2400" b="1">
              <a:solidFill>
                <a:srgbClr val="761E86"/>
              </a:solidFill>
            </a:endParaRPr>
          </a:p>
        </p:txBody>
      </p:sp>
      <p:pic>
        <p:nvPicPr>
          <p:cNvPr id="198" name="Shape 198"/>
          <p:cNvPicPr preferRelativeResize="0"/>
          <p:nvPr/>
        </p:nvPicPr>
        <p:blipFill>
          <a:blip r:embed="rId3">
            <a:alphaModFix/>
          </a:blip>
          <a:stretch>
            <a:fillRect/>
          </a:stretch>
        </p:blipFill>
        <p:spPr>
          <a:xfrm>
            <a:off x="1428825" y="651212"/>
            <a:ext cx="6448275" cy="4492275"/>
          </a:xfrm>
          <a:prstGeom prst="rect">
            <a:avLst/>
          </a:prstGeom>
          <a:noFill/>
          <a:ln>
            <a:noFill/>
          </a:ln>
        </p:spPr>
      </p:pic>
      <p:sp>
        <p:nvSpPr>
          <p:cNvPr id="199" name="Shape 199"/>
          <p:cNvSpPr/>
          <p:nvPr/>
        </p:nvSpPr>
        <p:spPr>
          <a:xfrm>
            <a:off x="5199625" y="1218700"/>
            <a:ext cx="1243200" cy="215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5256400" y="1481663"/>
            <a:ext cx="1843800" cy="24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1500550" y="1481675"/>
            <a:ext cx="783000" cy="24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5217575" y="2461775"/>
            <a:ext cx="1518000" cy="24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5139875" y="2707775"/>
            <a:ext cx="1673400" cy="24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1500550" y="1203250"/>
            <a:ext cx="1404000" cy="24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1566300" y="2774350"/>
            <a:ext cx="3442200" cy="24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998683" y="209764"/>
            <a:ext cx="7633800" cy="1119000"/>
          </a:xfrm>
          <a:prstGeom prst="rect">
            <a:avLst/>
          </a:prstGeom>
        </p:spPr>
        <p:txBody>
          <a:bodyPr spcFirstLastPara="1" wrap="square" lIns="91425" tIns="91425" rIns="91425" bIns="91425" anchor="t" anchorCtr="0">
            <a:noAutofit/>
          </a:bodyPr>
          <a:lstStyle/>
          <a:p>
            <a:pPr marL="63500" lvl="0" indent="-165100" rtl="0">
              <a:lnSpc>
                <a:spcPct val="110000"/>
              </a:lnSpc>
              <a:spcBef>
                <a:spcPts val="525"/>
              </a:spcBef>
              <a:spcAft>
                <a:spcPts val="0"/>
              </a:spcAft>
              <a:buClr>
                <a:schemeClr val="accent3"/>
              </a:buClr>
              <a:buSzPts val="3000"/>
              <a:buFont typeface="Cambria"/>
              <a:buChar char=" "/>
            </a:pPr>
            <a:r>
              <a:rPr lang="en" sz="3000" u="sng">
                <a:solidFill>
                  <a:srgbClr val="7030A0"/>
                </a:solidFill>
                <a:latin typeface="Cabin"/>
                <a:ea typeface="Cabin"/>
                <a:cs typeface="Cabin"/>
                <a:sym typeface="Cabin"/>
              </a:rPr>
              <a:t>Common STDs</a:t>
            </a:r>
            <a:endParaRPr sz="3000" u="sng">
              <a:solidFill>
                <a:srgbClr val="593470"/>
              </a:solidFill>
              <a:latin typeface="Cambria"/>
              <a:ea typeface="Cambria"/>
              <a:cs typeface="Cambria"/>
              <a:sym typeface="Cambria"/>
            </a:endParaRPr>
          </a:p>
        </p:txBody>
      </p:sp>
      <p:sp>
        <p:nvSpPr>
          <p:cNvPr id="211" name="Shape 211"/>
          <p:cNvSpPr txBox="1">
            <a:spLocks noGrp="1"/>
          </p:cNvSpPr>
          <p:nvPr>
            <p:ph type="body" idx="1"/>
          </p:nvPr>
        </p:nvSpPr>
        <p:spPr>
          <a:xfrm>
            <a:off x="755108" y="1224151"/>
            <a:ext cx="7633800" cy="2695200"/>
          </a:xfrm>
          <a:prstGeom prst="rect">
            <a:avLst/>
          </a:prstGeom>
        </p:spPr>
        <p:txBody>
          <a:bodyPr spcFirstLastPara="1" wrap="square" lIns="91425" tIns="91425" rIns="91425" bIns="91425" anchor="t" anchorCtr="0">
            <a:noAutofit/>
          </a:bodyPr>
          <a:lstStyle/>
          <a:p>
            <a:pPr marL="0" lvl="0" indent="0">
              <a:spcBef>
                <a:spcPts val="525"/>
              </a:spcBef>
              <a:spcAft>
                <a:spcPts val="0"/>
              </a:spcAft>
              <a:buClr>
                <a:schemeClr val="dk1"/>
              </a:buClr>
              <a:buSzPts val="1100"/>
              <a:buFont typeface="Arial"/>
              <a:buNone/>
            </a:pPr>
            <a:endParaRPr u="sng">
              <a:solidFill>
                <a:srgbClr val="7030A0"/>
              </a:solidFill>
            </a:endParaRPr>
          </a:p>
          <a:p>
            <a:pPr marL="0" lvl="0" indent="0">
              <a:spcBef>
                <a:spcPts val="525"/>
              </a:spcBef>
              <a:spcAft>
                <a:spcPts val="0"/>
              </a:spcAft>
              <a:buNone/>
            </a:pPr>
            <a:endParaRPr/>
          </a:p>
          <a:p>
            <a:pPr marL="0" lvl="0" indent="0">
              <a:spcBef>
                <a:spcPts val="525"/>
              </a:spcBef>
              <a:spcAft>
                <a:spcPts val="0"/>
              </a:spcAft>
              <a:buNone/>
            </a:pPr>
            <a:endParaRPr/>
          </a:p>
        </p:txBody>
      </p:sp>
      <p:grpSp>
        <p:nvGrpSpPr>
          <p:cNvPr id="212" name="Shape 212"/>
          <p:cNvGrpSpPr/>
          <p:nvPr/>
        </p:nvGrpSpPr>
        <p:grpSpPr>
          <a:xfrm>
            <a:off x="4447194" y="1739566"/>
            <a:ext cx="2440200" cy="2440200"/>
            <a:chOff x="4447194" y="1815766"/>
            <a:chExt cx="2440200" cy="2440200"/>
          </a:xfrm>
        </p:grpSpPr>
        <p:sp>
          <p:nvSpPr>
            <p:cNvPr id="213" name="Shape 213"/>
            <p:cNvSpPr/>
            <p:nvPr/>
          </p:nvSpPr>
          <p:spPr>
            <a:xfrm>
              <a:off x="4447194" y="1815766"/>
              <a:ext cx="2440200" cy="2440200"/>
            </a:xfrm>
            <a:prstGeom prst="ellipse">
              <a:avLst/>
            </a:prstGeom>
            <a:solidFill>
              <a:srgbClr val="55156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txBox="1"/>
            <p:nvPr/>
          </p:nvSpPr>
          <p:spPr>
            <a:xfrm>
              <a:off x="4506375" y="2504275"/>
              <a:ext cx="2092200" cy="1163400"/>
            </a:xfrm>
            <a:prstGeom prst="rect">
              <a:avLst/>
            </a:prstGeom>
            <a:noFill/>
            <a:ln>
              <a:noFill/>
            </a:ln>
          </p:spPr>
          <p:txBody>
            <a:bodyPr spcFirstLastPara="1" wrap="square" lIns="91425" tIns="91425" rIns="91425" bIns="91425" anchor="ctr" anchorCtr="0">
              <a:noAutofit/>
            </a:bodyPr>
            <a:lstStyle/>
            <a:p>
              <a:pPr marL="457200" lvl="0" indent="-317500" rtl="0">
                <a:lnSpc>
                  <a:spcPct val="110000"/>
                </a:lnSpc>
                <a:spcBef>
                  <a:spcPts val="525"/>
                </a:spcBef>
                <a:spcAft>
                  <a:spcPts val="0"/>
                </a:spcAft>
                <a:buClr>
                  <a:schemeClr val="dk2"/>
                </a:buClr>
                <a:buSzPts val="1400"/>
                <a:buChar char="•"/>
              </a:pPr>
              <a:r>
                <a:rPr lang="en" b="1">
                  <a:solidFill>
                    <a:schemeClr val="lt1"/>
                  </a:solidFill>
                  <a:latin typeface="Cabin"/>
                  <a:ea typeface="Cabin"/>
                  <a:cs typeface="Cabin"/>
                  <a:sym typeface="Cabin"/>
                </a:rPr>
                <a:t>Gonorrhea</a:t>
              </a:r>
              <a:endParaRPr>
                <a:solidFill>
                  <a:srgbClr val="FEFEFE"/>
                </a:solidFill>
                <a:latin typeface="Roboto"/>
                <a:ea typeface="Roboto"/>
                <a:cs typeface="Roboto"/>
                <a:sym typeface="Roboto"/>
              </a:endParaRPr>
            </a:p>
          </p:txBody>
        </p:sp>
      </p:grpSp>
      <p:grpSp>
        <p:nvGrpSpPr>
          <p:cNvPr id="215" name="Shape 215"/>
          <p:cNvGrpSpPr/>
          <p:nvPr/>
        </p:nvGrpSpPr>
        <p:grpSpPr>
          <a:xfrm>
            <a:off x="3739987" y="1786455"/>
            <a:ext cx="1250666" cy="935009"/>
            <a:chOff x="3490737" y="1374053"/>
            <a:chExt cx="1423800" cy="1423800"/>
          </a:xfrm>
        </p:grpSpPr>
        <p:sp>
          <p:nvSpPr>
            <p:cNvPr id="216" name="Shape 216"/>
            <p:cNvSpPr/>
            <p:nvPr/>
          </p:nvSpPr>
          <p:spPr>
            <a:xfrm>
              <a:off x="3490737" y="1374053"/>
              <a:ext cx="1423800" cy="1423800"/>
            </a:xfrm>
            <a:prstGeom prst="ellipse">
              <a:avLst/>
            </a:prstGeom>
            <a:solidFill>
              <a:srgbClr val="701C7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txBox="1"/>
            <p:nvPr/>
          </p:nvSpPr>
          <p:spPr>
            <a:xfrm>
              <a:off x="3831746" y="1613603"/>
              <a:ext cx="967800" cy="944700"/>
            </a:xfrm>
            <a:prstGeom prst="rect">
              <a:avLst/>
            </a:prstGeom>
            <a:noFill/>
            <a:ln>
              <a:noFill/>
            </a:ln>
          </p:spPr>
          <p:txBody>
            <a:bodyPr spcFirstLastPara="1" wrap="square" lIns="91425" tIns="91425" rIns="91425" bIns="91425" anchor="ctr" anchorCtr="0">
              <a:noAutofit/>
            </a:bodyPr>
            <a:lstStyle/>
            <a:p>
              <a:pPr marL="0" lvl="0" indent="0" rtl="0">
                <a:lnSpc>
                  <a:spcPct val="110000"/>
                </a:lnSpc>
                <a:spcBef>
                  <a:spcPts val="525"/>
                </a:spcBef>
                <a:spcAft>
                  <a:spcPts val="0"/>
                </a:spcAft>
                <a:buNone/>
              </a:pPr>
              <a:r>
                <a:rPr lang="en" sz="1200" b="1">
                  <a:solidFill>
                    <a:schemeClr val="lt1"/>
                  </a:solidFill>
                  <a:latin typeface="Cabin"/>
                  <a:ea typeface="Cabin"/>
                  <a:cs typeface="Cabin"/>
                  <a:sym typeface="Cabin"/>
                </a:rPr>
                <a:t>  HIV</a:t>
              </a:r>
              <a:endParaRPr sz="1200" b="1">
                <a:solidFill>
                  <a:schemeClr val="lt1"/>
                </a:solidFill>
                <a:latin typeface="Roboto"/>
                <a:ea typeface="Roboto"/>
                <a:cs typeface="Roboto"/>
                <a:sym typeface="Roboto"/>
              </a:endParaRPr>
            </a:p>
          </p:txBody>
        </p:sp>
      </p:grpSp>
      <p:grpSp>
        <p:nvGrpSpPr>
          <p:cNvPr id="218" name="Shape 218"/>
          <p:cNvGrpSpPr/>
          <p:nvPr/>
        </p:nvGrpSpPr>
        <p:grpSpPr>
          <a:xfrm>
            <a:off x="2483692" y="209782"/>
            <a:ext cx="4346020" cy="4287244"/>
            <a:chOff x="2256567" y="102932"/>
            <a:chExt cx="4346020" cy="4287244"/>
          </a:xfrm>
        </p:grpSpPr>
        <p:sp>
          <p:nvSpPr>
            <p:cNvPr id="219" name="Shape 219"/>
            <p:cNvSpPr/>
            <p:nvPr/>
          </p:nvSpPr>
          <p:spPr>
            <a:xfrm rot="-6596008">
              <a:off x="3615677" y="3123113"/>
              <a:ext cx="1153614" cy="1080925"/>
            </a:xfrm>
            <a:prstGeom prst="ellipse">
              <a:avLst/>
            </a:prstGeom>
            <a:solidFill>
              <a:srgbClr val="D686E4"/>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1000" b="1">
                  <a:solidFill>
                    <a:srgbClr val="F0F0F0"/>
                  </a:solidFill>
                  <a:latin typeface="Cambria"/>
                  <a:ea typeface="Cambria"/>
                  <a:cs typeface="Cambria"/>
                  <a:sym typeface="Cambria"/>
                </a:rPr>
                <a:t>Syphilis</a:t>
              </a:r>
              <a:endParaRPr sz="1000">
                <a:solidFill>
                  <a:srgbClr val="F0F0F0"/>
                </a:solidFill>
              </a:endParaRPr>
            </a:p>
          </p:txBody>
        </p:sp>
        <p:sp>
          <p:nvSpPr>
            <p:cNvPr id="220" name="Shape 220"/>
            <p:cNvSpPr/>
            <p:nvPr/>
          </p:nvSpPr>
          <p:spPr>
            <a:xfrm rot="-6599386">
              <a:off x="2318596" y="1407533"/>
              <a:ext cx="440541" cy="440541"/>
            </a:xfrm>
            <a:prstGeom prst="ellipse">
              <a:avLst/>
            </a:prstGeom>
            <a:solidFill>
              <a:srgbClr val="D686E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rot="-3538930">
              <a:off x="2887634" y="2346951"/>
              <a:ext cx="1199290" cy="1199290"/>
            </a:xfrm>
            <a:prstGeom prst="ellipse">
              <a:avLst/>
            </a:prstGeom>
            <a:solidFill>
              <a:srgbClr val="D686E4"/>
            </a:solidFill>
            <a:ln>
              <a:noFill/>
            </a:ln>
          </p:spPr>
          <p:txBody>
            <a:bodyPr spcFirstLastPara="1" wrap="square" lIns="91425" tIns="91425" rIns="91425" bIns="91425" anchor="ctr" anchorCtr="0">
              <a:noAutofit/>
            </a:bodyPr>
            <a:lstStyle/>
            <a:p>
              <a:pPr marL="0" lvl="0" indent="0" rtl="0">
                <a:lnSpc>
                  <a:spcPct val="110000"/>
                </a:lnSpc>
                <a:spcBef>
                  <a:spcPts val="525"/>
                </a:spcBef>
                <a:spcAft>
                  <a:spcPts val="0"/>
                </a:spcAft>
                <a:buNone/>
              </a:pPr>
              <a:r>
                <a:rPr lang="en" sz="1100" b="1">
                  <a:solidFill>
                    <a:srgbClr val="FEFEFE"/>
                  </a:solidFill>
                  <a:latin typeface="Cabin"/>
                  <a:ea typeface="Cabin"/>
                  <a:cs typeface="Cabin"/>
                  <a:sym typeface="Cabin"/>
                </a:rPr>
                <a:t>Chlamydia</a:t>
              </a:r>
              <a:endParaRPr sz="1100" b="1">
                <a:solidFill>
                  <a:srgbClr val="FEFEFE"/>
                </a:solidFill>
              </a:endParaRPr>
            </a:p>
          </p:txBody>
        </p:sp>
        <p:sp>
          <p:nvSpPr>
            <p:cNvPr id="222" name="Shape 222"/>
            <p:cNvSpPr/>
            <p:nvPr/>
          </p:nvSpPr>
          <p:spPr>
            <a:xfrm rot="-6597866">
              <a:off x="2661829" y="2208216"/>
              <a:ext cx="629106" cy="629106"/>
            </a:xfrm>
            <a:prstGeom prst="ellipse">
              <a:avLst/>
            </a:prstGeom>
            <a:solidFill>
              <a:srgbClr val="701C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rot="-6597701">
              <a:off x="3267625" y="1113818"/>
              <a:ext cx="274172" cy="274172"/>
            </a:xfrm>
            <a:prstGeom prst="ellipse">
              <a:avLst/>
            </a:prstGeom>
            <a:solidFill>
              <a:srgbClr val="D686E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rot="1793974">
              <a:off x="4613883" y="410128"/>
              <a:ext cx="1681508" cy="1681508"/>
            </a:xfrm>
            <a:prstGeom prst="ellipse">
              <a:avLst/>
            </a:prstGeom>
            <a:solidFill>
              <a:srgbClr val="D686E4"/>
            </a:solidFill>
            <a:ln>
              <a:noFill/>
            </a:ln>
          </p:spPr>
          <p:txBody>
            <a:bodyPr spcFirstLastPara="1" wrap="square" lIns="91425" tIns="91425" rIns="91425" bIns="91425" anchor="ctr" anchorCtr="0">
              <a:noAutofit/>
            </a:bodyPr>
            <a:lstStyle/>
            <a:p>
              <a:pPr marL="0" lvl="0" indent="0" rtl="0">
                <a:lnSpc>
                  <a:spcPct val="110000"/>
                </a:lnSpc>
                <a:spcBef>
                  <a:spcPts val="525"/>
                </a:spcBef>
                <a:spcAft>
                  <a:spcPts val="0"/>
                </a:spcAft>
                <a:buNone/>
              </a:pPr>
              <a:r>
                <a:rPr lang="en" sz="1500" b="1">
                  <a:solidFill>
                    <a:srgbClr val="FEFEFE"/>
                  </a:solidFill>
                  <a:latin typeface="Cabin"/>
                  <a:ea typeface="Cabin"/>
                  <a:cs typeface="Cabin"/>
                  <a:sym typeface="Cabin"/>
                </a:rPr>
                <a:t>Bacterial Vaginosis </a:t>
              </a:r>
              <a:endParaRPr b="1">
                <a:solidFill>
                  <a:srgbClr val="FEFEFE"/>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1963972" y="333955"/>
            <a:ext cx="5693134" cy="615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000" b="1" i="0" u="none" strike="noStrike" cap="none">
                <a:solidFill>
                  <a:srgbClr val="7030A0"/>
                </a:solidFill>
                <a:latin typeface="Cambria"/>
                <a:ea typeface="Cambria"/>
                <a:cs typeface="Cambria"/>
                <a:sym typeface="Cambria"/>
              </a:rPr>
              <a:t>Chlamydia Trachomatis</a:t>
            </a:r>
            <a:endParaRPr sz="3000" b="0" i="0" u="none" strike="noStrike" cap="none">
              <a:solidFill>
                <a:srgbClr val="7030A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0" name="Shape 230"/>
          <p:cNvPicPr preferRelativeResize="0"/>
          <p:nvPr/>
        </p:nvPicPr>
        <p:blipFill>
          <a:blip r:embed="rId3">
            <a:alphaModFix/>
          </a:blip>
          <a:stretch>
            <a:fillRect/>
          </a:stretch>
        </p:blipFill>
        <p:spPr>
          <a:xfrm>
            <a:off x="1852175" y="1322648"/>
            <a:ext cx="3721775" cy="2394350"/>
          </a:xfrm>
          <a:prstGeom prst="rect">
            <a:avLst/>
          </a:prstGeom>
          <a:noFill/>
          <a:ln w="9525" cap="flat" cmpd="sng">
            <a:solidFill>
              <a:srgbClr val="F8FFEF"/>
            </a:solidFill>
            <a:prstDash val="solid"/>
            <a:round/>
            <a:headEnd type="none" w="sm" len="sm"/>
            <a:tailEnd type="none" w="sm" len="sm"/>
          </a:ln>
        </p:spPr>
      </p:pic>
      <p:pic>
        <p:nvPicPr>
          <p:cNvPr id="231" name="Shape 231"/>
          <p:cNvPicPr preferRelativeResize="0"/>
          <p:nvPr/>
        </p:nvPicPr>
        <p:blipFill>
          <a:blip r:embed="rId4">
            <a:alphaModFix/>
          </a:blip>
          <a:stretch>
            <a:fillRect/>
          </a:stretch>
        </p:blipFill>
        <p:spPr>
          <a:xfrm>
            <a:off x="5726350" y="1101908"/>
            <a:ext cx="2590800" cy="3590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1534602" y="365760"/>
            <a:ext cx="4738977"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800" b="1" i="0" u="none" strike="noStrike" cap="none">
                <a:solidFill>
                  <a:srgbClr val="593470"/>
                </a:solidFill>
                <a:latin typeface="Cambria"/>
                <a:ea typeface="Cambria"/>
                <a:cs typeface="Cambria"/>
                <a:sym typeface="Cambria"/>
              </a:rPr>
              <a:t>Chlamydia Trachomatis </a:t>
            </a:r>
            <a:endParaRPr sz="2800" b="0" i="0" u="none" strike="noStrike" cap="none">
              <a:solidFill>
                <a:srgbClr val="59347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Shape 237"/>
          <p:cNvSpPr txBox="1"/>
          <p:nvPr/>
        </p:nvSpPr>
        <p:spPr>
          <a:xfrm>
            <a:off x="1270550" y="1223300"/>
            <a:ext cx="7073700" cy="31836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700"/>
              </a:spcBef>
              <a:spcAft>
                <a:spcPts val="0"/>
              </a:spcAft>
              <a:buSzPts val="1800"/>
              <a:buChar char="●"/>
            </a:pPr>
            <a:r>
              <a:rPr lang="en" sz="1800"/>
              <a:t>It is a common sexually transmitted disease (STD) caused by the bacterium, </a:t>
            </a:r>
            <a:r>
              <a:rPr lang="en" sz="1800" i="1"/>
              <a:t>Chlamydia trachomatis</a:t>
            </a:r>
            <a:endParaRPr sz="1800" i="1"/>
          </a:p>
          <a:p>
            <a:pPr marL="457200" lvl="0" indent="-342900" rtl="0">
              <a:lnSpc>
                <a:spcPct val="115000"/>
              </a:lnSpc>
              <a:spcBef>
                <a:spcPts val="0"/>
              </a:spcBef>
              <a:spcAft>
                <a:spcPts val="0"/>
              </a:spcAft>
              <a:buSzPts val="1800"/>
              <a:buChar char="●"/>
            </a:pPr>
            <a:r>
              <a:rPr lang="en" sz="1800" b="1"/>
              <a:t>Most common </a:t>
            </a:r>
            <a:r>
              <a:rPr lang="en" sz="1800" b="1" u="sng"/>
              <a:t>bacterial</a:t>
            </a:r>
            <a:r>
              <a:rPr lang="en" sz="1800" b="1"/>
              <a:t> STD</a:t>
            </a:r>
            <a:r>
              <a:rPr lang="en" sz="1800"/>
              <a:t> </a:t>
            </a:r>
            <a:endParaRPr sz="1800"/>
          </a:p>
          <a:p>
            <a:pPr marL="457200" lvl="0" indent="-342900" rtl="0">
              <a:lnSpc>
                <a:spcPct val="115000"/>
              </a:lnSpc>
              <a:spcBef>
                <a:spcPts val="0"/>
              </a:spcBef>
              <a:spcAft>
                <a:spcPts val="0"/>
              </a:spcAft>
              <a:buSzPts val="1800"/>
              <a:buChar char="●"/>
            </a:pPr>
            <a:r>
              <a:rPr lang="en" sz="1800"/>
              <a:t>Incubation period is </a:t>
            </a:r>
            <a:r>
              <a:rPr lang="en" sz="1800" u="sng"/>
              <a:t>1-3 weeks</a:t>
            </a:r>
            <a:endParaRPr sz="1800" u="sng"/>
          </a:p>
          <a:p>
            <a:pPr marL="0" lvl="0" indent="0" rtl="0">
              <a:lnSpc>
                <a:spcPct val="115000"/>
              </a:lnSpc>
              <a:spcBef>
                <a:spcPts val="700"/>
              </a:spcBef>
              <a:spcAft>
                <a:spcPts val="0"/>
              </a:spcAft>
              <a:buNone/>
            </a:pPr>
            <a:endParaRPr sz="1800"/>
          </a:p>
          <a:p>
            <a:pPr marL="0" lvl="0" indent="0" rtl="0">
              <a:lnSpc>
                <a:spcPct val="115000"/>
              </a:lnSpc>
              <a:spcBef>
                <a:spcPts val="700"/>
              </a:spcBef>
              <a:spcAft>
                <a:spcPts val="0"/>
              </a:spcAft>
              <a:buClr>
                <a:schemeClr val="dk1"/>
              </a:buClr>
              <a:buSzPts val="1100"/>
              <a:buFont typeface="Arial"/>
              <a:buNone/>
            </a:pPr>
            <a:r>
              <a:rPr lang="en" sz="1800"/>
              <a:t>Many cases are asymptomatic (75% of infections in women and 50% in men are without symptoms).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21600" y="1001325"/>
            <a:ext cx="8455500" cy="702900"/>
          </a:xfrm>
          <a:prstGeom prst="rect">
            <a:avLst/>
          </a:prstGeom>
        </p:spPr>
        <p:txBody>
          <a:bodyPr spcFirstLastPara="1" wrap="square" lIns="91425" tIns="91425" rIns="91425" bIns="91425" anchor="t" anchorCtr="0">
            <a:noAutofit/>
          </a:bodyPr>
          <a:lstStyle/>
          <a:p>
            <a:pPr marL="457200" lvl="0" indent="-317500">
              <a:spcBef>
                <a:spcPts val="0"/>
              </a:spcBef>
              <a:spcAft>
                <a:spcPts val="0"/>
              </a:spcAft>
              <a:buClr>
                <a:srgbClr val="701C7F"/>
              </a:buClr>
              <a:buSzPts val="1400"/>
              <a:buFont typeface="Arial"/>
              <a:buChar char="●"/>
            </a:pPr>
            <a:r>
              <a:rPr lang="en" sz="1400">
                <a:solidFill>
                  <a:srgbClr val="701C7F"/>
                </a:solidFill>
                <a:latin typeface="Arial"/>
                <a:ea typeface="Arial"/>
                <a:cs typeface="Arial"/>
                <a:sym typeface="Arial"/>
              </a:rPr>
              <a:t>The rates of reported cases of chlamydia are highest among adolescents and</a:t>
            </a:r>
            <a:endParaRPr sz="1400">
              <a:solidFill>
                <a:srgbClr val="701C7F"/>
              </a:solidFill>
              <a:latin typeface="Arial"/>
              <a:ea typeface="Arial"/>
              <a:cs typeface="Arial"/>
              <a:sym typeface="Arial"/>
            </a:endParaRPr>
          </a:p>
          <a:p>
            <a:pPr marL="0" lvl="0" indent="0">
              <a:spcBef>
                <a:spcPts val="0"/>
              </a:spcBef>
              <a:spcAft>
                <a:spcPts val="0"/>
              </a:spcAft>
              <a:buNone/>
            </a:pPr>
            <a:r>
              <a:rPr lang="en" sz="1400">
                <a:solidFill>
                  <a:srgbClr val="701C7F"/>
                </a:solidFill>
                <a:latin typeface="Arial"/>
                <a:ea typeface="Arial"/>
                <a:cs typeface="Arial"/>
                <a:sym typeface="Arial"/>
              </a:rPr>
              <a:t> young adults aged 15–24 years</a:t>
            </a:r>
            <a:endParaRPr sz="1400">
              <a:solidFill>
                <a:srgbClr val="701C7F"/>
              </a:solidFill>
            </a:endParaRPr>
          </a:p>
        </p:txBody>
      </p:sp>
      <p:pic>
        <p:nvPicPr>
          <p:cNvPr id="243" name="Shape 243"/>
          <p:cNvPicPr preferRelativeResize="0"/>
          <p:nvPr/>
        </p:nvPicPr>
        <p:blipFill>
          <a:blip r:embed="rId3">
            <a:alphaModFix/>
          </a:blip>
          <a:stretch>
            <a:fillRect/>
          </a:stretch>
        </p:blipFill>
        <p:spPr>
          <a:xfrm>
            <a:off x="1599150" y="1768125"/>
            <a:ext cx="6048375" cy="3152775"/>
          </a:xfrm>
          <a:prstGeom prst="rect">
            <a:avLst/>
          </a:prstGeom>
          <a:noFill/>
          <a:ln w="38100" cap="flat" cmpd="sng">
            <a:solidFill>
              <a:schemeClr val="dk2"/>
            </a:solidFill>
            <a:prstDash val="solid"/>
            <a:round/>
            <a:headEnd type="none" w="sm" len="sm"/>
            <a:tailEnd type="none" w="sm" len="sm"/>
          </a:ln>
        </p:spPr>
      </p:pic>
      <p:sp>
        <p:nvSpPr>
          <p:cNvPr id="244" name="Shape 244"/>
          <p:cNvSpPr txBox="1"/>
          <p:nvPr/>
        </p:nvSpPr>
        <p:spPr>
          <a:xfrm>
            <a:off x="1018425" y="308100"/>
            <a:ext cx="7514400" cy="613200"/>
          </a:xfrm>
          <a:prstGeom prst="rect">
            <a:avLst/>
          </a:prstGeom>
          <a:noFill/>
          <a:ln>
            <a:noFill/>
          </a:ln>
        </p:spPr>
        <p:txBody>
          <a:bodyPr spcFirstLastPara="1" wrap="square" lIns="91425" tIns="91425" rIns="91425" bIns="91425" anchor="t" anchorCtr="0">
            <a:noAutofit/>
          </a:bodyPr>
          <a:lstStyle/>
          <a:p>
            <a:pPr marL="101600" marR="101600" lvl="0" indent="0" rtl="0">
              <a:lnSpc>
                <a:spcPct val="173076"/>
              </a:lnSpc>
              <a:spcBef>
                <a:spcPts val="0"/>
              </a:spcBef>
              <a:spcAft>
                <a:spcPts val="0"/>
              </a:spcAft>
              <a:buClr>
                <a:schemeClr val="dk1"/>
              </a:buClr>
              <a:buSzPts val="1100"/>
              <a:buFont typeface="Arial"/>
              <a:buNone/>
            </a:pPr>
            <a:r>
              <a:rPr lang="en" sz="1200" b="1" u="sng">
                <a:hlinkClick r:id="rId4"/>
              </a:rPr>
              <a:t>CHLAMYDIA — RATES OF REPORTED CASES BY AGE GROUP AND SEX, UNITED STATES, 2016</a:t>
            </a:r>
            <a:endParaRPr sz="1200" b="1" u="sng">
              <a:hlinkClick r:id="rId4"/>
            </a:endParaRPr>
          </a:p>
          <a:p>
            <a:pPr marL="0" lvl="0" indent="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6219682" y="2855026"/>
            <a:ext cx="1863875" cy="1826475"/>
          </a:xfrm>
          <a:prstGeom prst="rect">
            <a:avLst/>
          </a:prstGeom>
          <a:noFill/>
          <a:ln w="19050" cap="flat" cmpd="sng">
            <a:solidFill>
              <a:schemeClr val="dk2"/>
            </a:solidFill>
            <a:prstDash val="dash"/>
            <a:round/>
            <a:headEnd type="none" w="sm" len="sm"/>
            <a:tailEnd type="none" w="sm" len="sm"/>
          </a:ln>
        </p:spPr>
      </p:pic>
      <p:sp>
        <p:nvSpPr>
          <p:cNvPr id="105" name="Shape 105"/>
          <p:cNvSpPr/>
          <p:nvPr/>
        </p:nvSpPr>
        <p:spPr>
          <a:xfrm>
            <a:off x="0" y="341425"/>
            <a:ext cx="9144000" cy="73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 sz="3600" b="1" i="0" u="none" strike="noStrike" cap="none">
                <a:solidFill>
                  <a:srgbClr val="85200C"/>
                </a:solidFill>
                <a:latin typeface="Cambria"/>
                <a:ea typeface="Cambria"/>
                <a:cs typeface="Cambria"/>
                <a:sym typeface="Cambria"/>
              </a:rPr>
              <a:t>Role Play </a:t>
            </a:r>
            <a:endParaRPr sz="1400" b="0" i="0" u="none" strike="noStrike" cap="none">
              <a:solidFill>
                <a:srgbClr val="000000"/>
              </a:solidFill>
              <a:latin typeface="Arial"/>
              <a:ea typeface="Arial"/>
              <a:cs typeface="Arial"/>
              <a:sym typeface="Arial"/>
            </a:endParaRPr>
          </a:p>
        </p:txBody>
      </p:sp>
      <p:pic>
        <p:nvPicPr>
          <p:cNvPr id="106" name="Shape 106"/>
          <p:cNvPicPr preferRelativeResize="0"/>
          <p:nvPr/>
        </p:nvPicPr>
        <p:blipFill rotWithShape="1">
          <a:blip r:embed="rId4">
            <a:alphaModFix/>
          </a:blip>
          <a:srcRect/>
          <a:stretch/>
        </p:blipFill>
        <p:spPr>
          <a:xfrm>
            <a:off x="1924155" y="1324589"/>
            <a:ext cx="2880400" cy="2880250"/>
          </a:xfrm>
          <a:prstGeom prst="rect">
            <a:avLst/>
          </a:prstGeom>
          <a:noFill/>
          <a:ln w="9525" cap="flat" cmpd="sng">
            <a:solidFill>
              <a:schemeClr val="dk2"/>
            </a:solidFill>
            <a:prstDash val="dash"/>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827825" y="143500"/>
            <a:ext cx="7317900" cy="2869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800" b="1" u="sng">
                <a:solidFill>
                  <a:schemeClr val="dk1"/>
                </a:solidFill>
              </a:rPr>
              <a:t>Diagnosis</a:t>
            </a:r>
            <a:r>
              <a:rPr lang="en" sz="1800">
                <a:solidFill>
                  <a:schemeClr val="dk1"/>
                </a:solidFill>
              </a:rPr>
              <a:t>:</a:t>
            </a:r>
            <a:endParaRPr sz="1800">
              <a:solidFill>
                <a:schemeClr val="dk1"/>
              </a:solidFill>
            </a:endParaRPr>
          </a:p>
          <a:p>
            <a:pPr marL="457200" lvl="0" indent="-342900" rtl="0">
              <a:lnSpc>
                <a:spcPct val="115000"/>
              </a:lnSpc>
              <a:spcBef>
                <a:spcPts val="600"/>
              </a:spcBef>
              <a:spcAft>
                <a:spcPts val="0"/>
              </a:spcAft>
              <a:buClr>
                <a:schemeClr val="dk1"/>
              </a:buClr>
              <a:buSzPts val="1800"/>
              <a:buChar char="●"/>
            </a:pPr>
            <a:r>
              <a:rPr lang="en" sz="1800">
                <a:solidFill>
                  <a:schemeClr val="dk1"/>
                </a:solidFill>
              </a:rPr>
              <a:t>Clinical picture:</a:t>
            </a:r>
            <a:endParaRPr sz="1800">
              <a:solidFill>
                <a:schemeClr val="dk1"/>
              </a:solidFill>
            </a:endParaRPr>
          </a:p>
          <a:p>
            <a:pPr marL="0" lvl="0" indent="0" rtl="0">
              <a:lnSpc>
                <a:spcPct val="115000"/>
              </a:lnSpc>
              <a:spcBef>
                <a:spcPts val="500"/>
              </a:spcBef>
              <a:spcAft>
                <a:spcPts val="0"/>
              </a:spcAft>
              <a:buClr>
                <a:schemeClr val="dk1"/>
              </a:buClr>
              <a:buSzPts val="1100"/>
              <a:buFont typeface="Arial"/>
              <a:buNone/>
            </a:pPr>
            <a:r>
              <a:rPr lang="en" sz="1800">
                <a:solidFill>
                  <a:schemeClr val="dk1"/>
                </a:solidFill>
              </a:rPr>
              <a:t>Male </a:t>
            </a:r>
            <a:r>
              <a:rPr lang="en" sz="1800">
                <a:solidFill>
                  <a:srgbClr val="761E86"/>
                </a:solidFill>
              </a:rPr>
              <a:t>(discharge, dysuria, scrotal pain, fever)</a:t>
            </a:r>
            <a:endParaRPr sz="1800">
              <a:solidFill>
                <a:srgbClr val="761E86"/>
              </a:solidFill>
            </a:endParaRPr>
          </a:p>
          <a:p>
            <a:pPr marL="0" lvl="0" indent="0" rtl="0">
              <a:lnSpc>
                <a:spcPct val="115000"/>
              </a:lnSpc>
              <a:spcBef>
                <a:spcPts val="500"/>
              </a:spcBef>
              <a:spcAft>
                <a:spcPts val="0"/>
              </a:spcAft>
              <a:buClr>
                <a:schemeClr val="dk1"/>
              </a:buClr>
              <a:buSzPts val="1100"/>
              <a:buFont typeface="Arial"/>
              <a:buNone/>
            </a:pPr>
            <a:r>
              <a:rPr lang="en" sz="1800">
                <a:solidFill>
                  <a:schemeClr val="dk1"/>
                </a:solidFill>
              </a:rPr>
              <a:t>Female </a:t>
            </a:r>
            <a:r>
              <a:rPr lang="en" sz="1800">
                <a:solidFill>
                  <a:srgbClr val="761E86"/>
                </a:solidFill>
              </a:rPr>
              <a:t>(discharge, postcoital bleed, pelvic pain) </a:t>
            </a:r>
            <a:endParaRPr sz="1800">
              <a:solidFill>
                <a:srgbClr val="761E86"/>
              </a:solidFill>
            </a:endParaRPr>
          </a:p>
          <a:p>
            <a:pPr marL="457200" lvl="0" indent="-342900" rtl="0">
              <a:lnSpc>
                <a:spcPct val="115000"/>
              </a:lnSpc>
              <a:spcBef>
                <a:spcPts val="0"/>
              </a:spcBef>
              <a:spcAft>
                <a:spcPts val="0"/>
              </a:spcAft>
              <a:buClr>
                <a:schemeClr val="dk1"/>
              </a:buClr>
              <a:buSzPts val="1800"/>
              <a:buChar char="●"/>
            </a:pPr>
            <a:r>
              <a:rPr lang="en" sz="1800" b="1">
                <a:solidFill>
                  <a:schemeClr val="dk1"/>
                </a:solidFill>
              </a:rPr>
              <a:t>Nucleic Acid Amplification Tests (NAATs) as initial test </a:t>
            </a:r>
            <a:endParaRPr sz="1800" b="1">
              <a:solidFill>
                <a:schemeClr val="dk1"/>
              </a:solidFill>
            </a:endParaRPr>
          </a:p>
          <a:p>
            <a:pPr marL="457200" lvl="0" indent="-342900" rtl="0">
              <a:lnSpc>
                <a:spcPct val="115000"/>
              </a:lnSpc>
              <a:spcBef>
                <a:spcPts val="0"/>
              </a:spcBef>
              <a:spcAft>
                <a:spcPts val="0"/>
              </a:spcAft>
              <a:buClr>
                <a:schemeClr val="dk1"/>
              </a:buClr>
              <a:buSzPts val="1800"/>
              <a:buChar char="●"/>
            </a:pPr>
            <a:r>
              <a:rPr lang="en" sz="1800" b="1">
                <a:solidFill>
                  <a:schemeClr val="dk1"/>
                </a:solidFill>
              </a:rPr>
              <a:t>Cell culture </a:t>
            </a:r>
            <a:endParaRPr sz="1800" b="1">
              <a:solidFill>
                <a:schemeClr val="dk1"/>
              </a:solidFill>
            </a:endParaRPr>
          </a:p>
          <a:p>
            <a:pPr marL="0" lvl="0" indent="0" rtl="0">
              <a:lnSpc>
                <a:spcPct val="115000"/>
              </a:lnSpc>
              <a:spcBef>
                <a:spcPts val="600"/>
              </a:spcBef>
              <a:spcAft>
                <a:spcPts val="0"/>
              </a:spcAft>
              <a:buNone/>
            </a:pPr>
            <a:endParaRPr sz="1800">
              <a:solidFill>
                <a:schemeClr val="dk1"/>
              </a:solidFill>
            </a:endParaRPr>
          </a:p>
          <a:p>
            <a:pPr marL="0" lvl="0" indent="0">
              <a:spcBef>
                <a:spcPts val="0"/>
              </a:spcBef>
              <a:spcAft>
                <a:spcPts val="0"/>
              </a:spcAft>
              <a:buNone/>
            </a:pPr>
            <a:endParaRPr/>
          </a:p>
        </p:txBody>
      </p:sp>
      <p:sp>
        <p:nvSpPr>
          <p:cNvPr id="250" name="Shape 250"/>
          <p:cNvSpPr txBox="1"/>
          <p:nvPr/>
        </p:nvSpPr>
        <p:spPr>
          <a:xfrm>
            <a:off x="591375" y="2837350"/>
            <a:ext cx="8337900" cy="1382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700"/>
              </a:spcBef>
              <a:spcAft>
                <a:spcPts val="0"/>
              </a:spcAft>
              <a:buClr>
                <a:schemeClr val="dk1"/>
              </a:buClr>
              <a:buSzPts val="1100"/>
              <a:buFont typeface="Arial"/>
              <a:buNone/>
            </a:pPr>
            <a:r>
              <a:rPr lang="en" sz="1800" b="1" u="sng">
                <a:solidFill>
                  <a:schemeClr val="dk1"/>
                </a:solidFill>
              </a:rPr>
              <a:t>Treatment</a:t>
            </a:r>
            <a:r>
              <a:rPr lang="en">
                <a:solidFill>
                  <a:schemeClr val="dk1"/>
                </a:solidFill>
              </a:rPr>
              <a:t>:</a:t>
            </a:r>
            <a:endParaRPr>
              <a:solidFill>
                <a:schemeClr val="dk1"/>
              </a:solidFill>
            </a:endParaRPr>
          </a:p>
          <a:p>
            <a:pPr marL="0" lvl="0" indent="0" rtl="0">
              <a:lnSpc>
                <a:spcPct val="115000"/>
              </a:lnSpc>
              <a:spcBef>
                <a:spcPts val="700"/>
              </a:spcBef>
              <a:spcAft>
                <a:spcPts val="0"/>
              </a:spcAft>
              <a:buClr>
                <a:schemeClr val="dk1"/>
              </a:buClr>
              <a:buSzPts val="1100"/>
              <a:buFont typeface="Arial"/>
              <a:buNone/>
            </a:pPr>
            <a:endParaRPr>
              <a:solidFill>
                <a:schemeClr val="dk1"/>
              </a:solidFill>
            </a:endParaRPr>
          </a:p>
          <a:p>
            <a:pPr marL="457200" lvl="0" indent="-342900" rtl="0">
              <a:spcBef>
                <a:spcPts val="0"/>
              </a:spcBef>
              <a:spcAft>
                <a:spcPts val="0"/>
              </a:spcAft>
              <a:buSzPts val="1800"/>
              <a:buFont typeface="Cambria"/>
              <a:buChar char="●"/>
            </a:pPr>
            <a:r>
              <a:rPr lang="en" sz="1800" b="1">
                <a:latin typeface="Cambria"/>
                <a:ea typeface="Cambria"/>
                <a:cs typeface="Cambria"/>
                <a:sym typeface="Cambria"/>
              </a:rPr>
              <a:t>Uncomplicated →  doxycycline:  </a:t>
            </a:r>
            <a:r>
              <a:rPr lang="en" sz="1800">
                <a:solidFill>
                  <a:schemeClr val="dk1"/>
                </a:solidFill>
                <a:latin typeface="Calibri"/>
                <a:ea typeface="Calibri"/>
                <a:cs typeface="Calibri"/>
                <a:sym typeface="Calibri"/>
              </a:rPr>
              <a:t>100mg per day for seven days</a:t>
            </a:r>
            <a:r>
              <a:rPr lang="en" sz="1800" b="1">
                <a:solidFill>
                  <a:schemeClr val="dk1"/>
                </a:solidFill>
                <a:latin typeface="Calibri"/>
                <a:ea typeface="Calibri"/>
                <a:cs typeface="Calibri"/>
                <a:sym typeface="Calibri"/>
              </a:rPr>
              <a:t> </a:t>
            </a:r>
            <a:r>
              <a:rPr lang="en" sz="1800">
                <a:latin typeface="Cambria"/>
                <a:ea typeface="Cambria"/>
                <a:cs typeface="Cambria"/>
                <a:sym typeface="Cambria"/>
              </a:rPr>
              <a:t>(</a:t>
            </a:r>
            <a:r>
              <a:rPr lang="en" sz="1800" b="1">
                <a:solidFill>
                  <a:srgbClr val="980000"/>
                </a:solidFill>
                <a:latin typeface="Calibri"/>
                <a:ea typeface="Calibri"/>
                <a:cs typeface="Calibri"/>
                <a:sym typeface="Calibri"/>
              </a:rPr>
              <a:t>contraindicated in pregnancy)</a:t>
            </a:r>
            <a:endParaRPr sz="1800" b="1">
              <a:solidFill>
                <a:srgbClr val="980000"/>
              </a:solidFill>
              <a:latin typeface="Calibri"/>
              <a:ea typeface="Calibri"/>
              <a:cs typeface="Calibri"/>
              <a:sym typeface="Calibri"/>
            </a:endParaRPr>
          </a:p>
          <a:p>
            <a:pPr marL="457200" lvl="0" indent="-342900" rtl="0">
              <a:spcBef>
                <a:spcPts val="0"/>
              </a:spcBef>
              <a:spcAft>
                <a:spcPts val="0"/>
              </a:spcAft>
              <a:buSzPts val="1800"/>
              <a:buFont typeface="Cambria"/>
              <a:buChar char="●"/>
            </a:pPr>
            <a:r>
              <a:rPr lang="en" sz="1800" b="1">
                <a:latin typeface="Cambria"/>
                <a:ea typeface="Cambria"/>
                <a:cs typeface="Cambria"/>
                <a:sym typeface="Cambria"/>
              </a:rPr>
              <a:t>1</a:t>
            </a:r>
            <a:r>
              <a:rPr lang="en" sz="1800" b="1" baseline="30000">
                <a:latin typeface="Cambria"/>
                <a:ea typeface="Cambria"/>
                <a:cs typeface="Cambria"/>
                <a:sym typeface="Cambria"/>
              </a:rPr>
              <a:t>st</a:t>
            </a:r>
            <a:r>
              <a:rPr lang="en" sz="1800" b="1">
                <a:latin typeface="Cambria"/>
                <a:ea typeface="Cambria"/>
                <a:cs typeface="Cambria"/>
                <a:sym typeface="Cambria"/>
              </a:rPr>
              <a:t> line in pregnancy : azithromycin</a:t>
            </a:r>
            <a:r>
              <a:rPr lang="en" sz="1800">
                <a:latin typeface="Cambria"/>
                <a:ea typeface="Cambria"/>
                <a:cs typeface="Cambria"/>
                <a:sym typeface="Cambria"/>
              </a:rPr>
              <a:t>  1 g orally as a single dose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Font typeface="Arial"/>
              <a:buNone/>
            </a:pPr>
            <a:r>
              <a:rPr lang="en" sz="3000" b="1">
                <a:solidFill>
                  <a:srgbClr val="7030A0"/>
                </a:solidFill>
                <a:latin typeface="Cambria"/>
                <a:ea typeface="Cambria"/>
                <a:cs typeface="Cambria"/>
                <a:sym typeface="Cambria"/>
              </a:rPr>
              <a:t>NEISSERIA GONORRHOEAE</a:t>
            </a:r>
            <a:endParaRPr sz="3000"/>
          </a:p>
        </p:txBody>
      </p:sp>
      <p:pic>
        <p:nvPicPr>
          <p:cNvPr id="256" name="Shape 256"/>
          <p:cNvPicPr preferRelativeResize="0"/>
          <p:nvPr/>
        </p:nvPicPr>
        <p:blipFill>
          <a:blip r:embed="rId3">
            <a:alphaModFix/>
          </a:blip>
          <a:stretch>
            <a:fillRect/>
          </a:stretch>
        </p:blipFill>
        <p:spPr>
          <a:xfrm>
            <a:off x="1333238" y="1109650"/>
            <a:ext cx="3895725" cy="2924175"/>
          </a:xfrm>
          <a:prstGeom prst="rect">
            <a:avLst/>
          </a:prstGeom>
          <a:noFill/>
          <a:ln>
            <a:noFill/>
          </a:ln>
        </p:spPr>
      </p:pic>
      <p:sp>
        <p:nvSpPr>
          <p:cNvPr id="257" name="Shape 257"/>
          <p:cNvSpPr/>
          <p:nvPr/>
        </p:nvSpPr>
        <p:spPr>
          <a:xfrm>
            <a:off x="5832575" y="1217550"/>
            <a:ext cx="2479800" cy="2169900"/>
          </a:xfrm>
          <a:prstGeom prst="wedgeRect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txBox="1"/>
          <p:nvPr/>
        </p:nvSpPr>
        <p:spPr>
          <a:xfrm>
            <a:off x="5832575" y="1217550"/>
            <a:ext cx="2479800" cy="2169900"/>
          </a:xfrm>
          <a:prstGeom prst="rect">
            <a:avLst/>
          </a:prstGeom>
          <a:solidFill>
            <a:schemeClr val="accent1"/>
          </a:solidFill>
          <a:ln w="9525" cap="flat" cmpd="sng">
            <a:solidFill>
              <a:srgbClr val="551561"/>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0000"/>
              </a:lnSpc>
              <a:spcBef>
                <a:spcPts val="525"/>
              </a:spcBef>
              <a:spcAft>
                <a:spcPts val="0"/>
              </a:spcAft>
              <a:buClr>
                <a:schemeClr val="dk1"/>
              </a:buClr>
              <a:buSzPts val="1100"/>
              <a:buFont typeface="Arial"/>
              <a:buNone/>
            </a:pPr>
            <a:r>
              <a:rPr lang="en" b="1">
                <a:solidFill>
                  <a:srgbClr val="7030A0"/>
                </a:solidFill>
                <a:highlight>
                  <a:srgbClr val="FFFFFF"/>
                </a:highlight>
              </a:rPr>
              <a:t>In the United States, an estimated 820,000 new N. gonorrhoeae infections occur each year . Gonorrhea is </a:t>
            </a:r>
            <a:r>
              <a:rPr lang="en" b="1" i="1">
                <a:solidFill>
                  <a:srgbClr val="7030A0"/>
                </a:solidFill>
                <a:highlight>
                  <a:srgbClr val="FFFFFF"/>
                </a:highlight>
              </a:rPr>
              <a:t>the second most commonly reported communicable disease. </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5208650" y="1381425"/>
            <a:ext cx="3363900" cy="3762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1007800" y="1519175"/>
            <a:ext cx="3363900" cy="3624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1007800" y="333500"/>
            <a:ext cx="3605100" cy="6345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800" b="1">
                <a:solidFill>
                  <a:srgbClr val="7030A0"/>
                </a:solidFill>
              </a:rPr>
              <a:t>Signs And Symptoms </a:t>
            </a:r>
            <a:endParaRPr sz="1800" b="1">
              <a:solidFill>
                <a:srgbClr val="7030A0"/>
              </a:solidFill>
            </a:endParaRPr>
          </a:p>
        </p:txBody>
      </p:sp>
      <p:pic>
        <p:nvPicPr>
          <p:cNvPr id="266" name="Shape 266"/>
          <p:cNvPicPr preferRelativeResize="0"/>
          <p:nvPr/>
        </p:nvPicPr>
        <p:blipFill>
          <a:blip r:embed="rId3">
            <a:alphaModFix/>
          </a:blip>
          <a:stretch>
            <a:fillRect/>
          </a:stretch>
        </p:blipFill>
        <p:spPr>
          <a:xfrm>
            <a:off x="2155674" y="1075775"/>
            <a:ext cx="950600" cy="950600"/>
          </a:xfrm>
          <a:prstGeom prst="rect">
            <a:avLst/>
          </a:prstGeom>
          <a:noFill/>
          <a:ln>
            <a:noFill/>
          </a:ln>
          <a:effectLst>
            <a:outerShdw blurRad="57150" dist="19050" dir="5400000" algn="bl" rotWithShape="0">
              <a:srgbClr val="000000">
                <a:alpha val="0"/>
              </a:srgbClr>
            </a:outerShdw>
            <a:reflection endPos="29000" dist="9525" dir="5400000" fadeDir="5400012" sy="-100000" algn="bl" rotWithShape="0"/>
          </a:effectLst>
        </p:spPr>
      </p:pic>
      <p:pic>
        <p:nvPicPr>
          <p:cNvPr id="267" name="Shape 267"/>
          <p:cNvPicPr preferRelativeResize="0"/>
          <p:nvPr/>
        </p:nvPicPr>
        <p:blipFill>
          <a:blip r:embed="rId4">
            <a:alphaModFix/>
          </a:blip>
          <a:stretch>
            <a:fillRect/>
          </a:stretch>
        </p:blipFill>
        <p:spPr>
          <a:xfrm>
            <a:off x="6464875" y="1075775"/>
            <a:ext cx="1029725" cy="950600"/>
          </a:xfrm>
          <a:prstGeom prst="rect">
            <a:avLst/>
          </a:prstGeom>
          <a:noFill/>
          <a:ln>
            <a:noFill/>
          </a:ln>
          <a:effectLst>
            <a:reflection endPos="30000" dist="38100" dir="5400000" fadeDir="5400012" sy="-100000" algn="bl" rotWithShape="0"/>
          </a:effectLst>
        </p:spPr>
      </p:pic>
      <p:sp>
        <p:nvSpPr>
          <p:cNvPr id="268" name="Shape 268"/>
          <p:cNvSpPr txBox="1"/>
          <p:nvPr/>
        </p:nvSpPr>
        <p:spPr>
          <a:xfrm>
            <a:off x="1226525" y="2134150"/>
            <a:ext cx="2808900" cy="3065400"/>
          </a:xfrm>
          <a:prstGeom prst="rect">
            <a:avLst/>
          </a:prstGeom>
          <a:noFill/>
          <a:ln>
            <a:noFill/>
          </a:ln>
        </p:spPr>
        <p:txBody>
          <a:bodyPr spcFirstLastPara="1" wrap="square" lIns="91425" tIns="91425" rIns="91425" bIns="91425" anchor="t" anchorCtr="0">
            <a:noAutofit/>
          </a:bodyPr>
          <a:lstStyle/>
          <a:p>
            <a:pPr marL="457200" lvl="0" indent="-304800" rtl="0">
              <a:lnSpc>
                <a:spcPct val="144444"/>
              </a:lnSpc>
              <a:spcBef>
                <a:spcPts val="1500"/>
              </a:spcBef>
              <a:spcAft>
                <a:spcPts val="0"/>
              </a:spcAft>
              <a:buClr>
                <a:srgbClr val="231F20"/>
              </a:buClr>
              <a:buSzPts val="1200"/>
              <a:buFont typeface="Roboto"/>
              <a:buChar char="★"/>
            </a:pPr>
            <a:r>
              <a:rPr lang="en" sz="1200" b="1">
                <a:solidFill>
                  <a:srgbClr val="231F20"/>
                </a:solidFill>
                <a:latin typeface="Roboto"/>
                <a:ea typeface="Roboto"/>
                <a:cs typeface="Roboto"/>
                <a:sym typeface="Roboto"/>
              </a:rPr>
              <a:t>greater frequency or urgency of urination</a:t>
            </a:r>
            <a:endParaRPr sz="1200" b="1">
              <a:solidFill>
                <a:srgbClr val="231F20"/>
              </a:solidFill>
              <a:latin typeface="Roboto"/>
              <a:ea typeface="Roboto"/>
              <a:cs typeface="Roboto"/>
              <a:sym typeface="Roboto"/>
            </a:endParaRPr>
          </a:p>
          <a:p>
            <a:pPr marL="457200" lvl="0" indent="-304800" rtl="0">
              <a:lnSpc>
                <a:spcPct val="144444"/>
              </a:lnSpc>
              <a:spcBef>
                <a:spcPts val="0"/>
              </a:spcBef>
              <a:spcAft>
                <a:spcPts val="0"/>
              </a:spcAft>
              <a:buClr>
                <a:srgbClr val="231F20"/>
              </a:buClr>
              <a:buSzPts val="1200"/>
              <a:buFont typeface="Roboto"/>
              <a:buChar char="★"/>
            </a:pPr>
            <a:r>
              <a:rPr lang="en" sz="1200" b="1">
                <a:solidFill>
                  <a:srgbClr val="231F20"/>
                </a:solidFill>
                <a:latin typeface="Roboto"/>
                <a:ea typeface="Roboto"/>
                <a:cs typeface="Roboto"/>
                <a:sym typeface="Roboto"/>
              </a:rPr>
              <a:t>a pus-like discharge (or drip) from the penis (white, yellow, beige, or greenish)</a:t>
            </a:r>
            <a:endParaRPr sz="1200" b="1">
              <a:solidFill>
                <a:srgbClr val="231F20"/>
              </a:solidFill>
              <a:latin typeface="Roboto"/>
              <a:ea typeface="Roboto"/>
              <a:cs typeface="Roboto"/>
              <a:sym typeface="Roboto"/>
            </a:endParaRPr>
          </a:p>
          <a:p>
            <a:pPr marL="457200" lvl="0" indent="-304800" rtl="0">
              <a:lnSpc>
                <a:spcPct val="144444"/>
              </a:lnSpc>
              <a:spcBef>
                <a:spcPts val="0"/>
              </a:spcBef>
              <a:spcAft>
                <a:spcPts val="0"/>
              </a:spcAft>
              <a:buClr>
                <a:srgbClr val="231F20"/>
              </a:buClr>
              <a:buSzPts val="1200"/>
              <a:buFont typeface="Roboto"/>
              <a:buChar char="★"/>
            </a:pPr>
            <a:r>
              <a:rPr lang="en" sz="1200" b="1">
                <a:solidFill>
                  <a:srgbClr val="231F20"/>
                </a:solidFill>
                <a:latin typeface="Roboto"/>
                <a:ea typeface="Roboto"/>
                <a:cs typeface="Roboto"/>
                <a:sym typeface="Roboto"/>
              </a:rPr>
              <a:t>swelling or redness at the opening of the penis</a:t>
            </a:r>
            <a:endParaRPr sz="1200" b="1">
              <a:solidFill>
                <a:srgbClr val="231F20"/>
              </a:solidFill>
              <a:latin typeface="Roboto"/>
              <a:ea typeface="Roboto"/>
              <a:cs typeface="Roboto"/>
              <a:sym typeface="Roboto"/>
            </a:endParaRPr>
          </a:p>
          <a:p>
            <a:pPr marL="457200" lvl="0" indent="-304800" rtl="0">
              <a:lnSpc>
                <a:spcPct val="144444"/>
              </a:lnSpc>
              <a:spcBef>
                <a:spcPts val="0"/>
              </a:spcBef>
              <a:spcAft>
                <a:spcPts val="0"/>
              </a:spcAft>
              <a:buClr>
                <a:srgbClr val="231F20"/>
              </a:buClr>
              <a:buSzPts val="1200"/>
              <a:buFont typeface="Roboto"/>
              <a:buChar char="★"/>
            </a:pPr>
            <a:r>
              <a:rPr lang="en" sz="1200" b="1">
                <a:solidFill>
                  <a:srgbClr val="231F20"/>
                </a:solidFill>
                <a:latin typeface="Roboto"/>
                <a:ea typeface="Roboto"/>
                <a:cs typeface="Roboto"/>
                <a:sym typeface="Roboto"/>
              </a:rPr>
              <a:t>swelling or pain in the testicles</a:t>
            </a:r>
            <a:endParaRPr sz="1200" b="1">
              <a:solidFill>
                <a:srgbClr val="231F20"/>
              </a:solidFill>
              <a:latin typeface="Roboto"/>
              <a:ea typeface="Roboto"/>
              <a:cs typeface="Roboto"/>
              <a:sym typeface="Roboto"/>
            </a:endParaRPr>
          </a:p>
          <a:p>
            <a:pPr marL="0" lvl="0" indent="0" rtl="0">
              <a:lnSpc>
                <a:spcPct val="144444"/>
              </a:lnSpc>
              <a:spcBef>
                <a:spcPts val="2500"/>
              </a:spcBef>
              <a:spcAft>
                <a:spcPts val="0"/>
              </a:spcAft>
              <a:buNone/>
            </a:pPr>
            <a:endParaRPr sz="1200" b="1">
              <a:solidFill>
                <a:srgbClr val="231F20"/>
              </a:solidFill>
              <a:latin typeface="Roboto"/>
              <a:ea typeface="Roboto"/>
              <a:cs typeface="Roboto"/>
              <a:sym typeface="Roboto"/>
            </a:endParaRPr>
          </a:p>
          <a:p>
            <a:pPr marL="0" lvl="0" indent="0">
              <a:spcBef>
                <a:spcPts val="2500"/>
              </a:spcBef>
              <a:spcAft>
                <a:spcPts val="0"/>
              </a:spcAft>
              <a:buNone/>
            </a:pPr>
            <a:endParaRPr sz="1000"/>
          </a:p>
        </p:txBody>
      </p:sp>
      <p:sp>
        <p:nvSpPr>
          <p:cNvPr id="269" name="Shape 269"/>
          <p:cNvSpPr txBox="1"/>
          <p:nvPr/>
        </p:nvSpPr>
        <p:spPr>
          <a:xfrm>
            <a:off x="5437725" y="2026375"/>
            <a:ext cx="3084000" cy="3948000"/>
          </a:xfrm>
          <a:prstGeom prst="rect">
            <a:avLst/>
          </a:prstGeom>
          <a:noFill/>
          <a:ln>
            <a:noFill/>
          </a:ln>
        </p:spPr>
        <p:txBody>
          <a:bodyPr spcFirstLastPara="1" wrap="square" lIns="91425" tIns="91425" rIns="91425" bIns="91425" anchor="t" anchorCtr="0">
            <a:noAutofit/>
          </a:bodyPr>
          <a:lstStyle/>
          <a:p>
            <a:pPr marL="647700" lvl="0" indent="-298450" rtl="0">
              <a:lnSpc>
                <a:spcPct val="144444"/>
              </a:lnSpc>
              <a:spcBef>
                <a:spcPts val="1500"/>
              </a:spcBef>
              <a:spcAft>
                <a:spcPts val="0"/>
              </a:spcAft>
              <a:buClr>
                <a:srgbClr val="231F20"/>
              </a:buClr>
              <a:buSzPts val="1100"/>
              <a:buFont typeface="Roboto"/>
              <a:buChar char="★"/>
            </a:pPr>
            <a:r>
              <a:rPr lang="en" sz="1100" b="1">
                <a:latin typeface="Roboto"/>
                <a:ea typeface="Roboto"/>
                <a:cs typeface="Roboto"/>
                <a:sym typeface="Roboto"/>
              </a:rPr>
              <a:t>discharge</a:t>
            </a:r>
            <a:r>
              <a:rPr lang="en" sz="1100" b="1">
                <a:solidFill>
                  <a:srgbClr val="231F20"/>
                </a:solidFill>
                <a:latin typeface="Roboto"/>
                <a:ea typeface="Roboto"/>
                <a:cs typeface="Roboto"/>
                <a:sym typeface="Roboto"/>
              </a:rPr>
              <a:t> from the vagina (watery, creamy, or slightly green)</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solidFill>
                  <a:srgbClr val="231F20"/>
                </a:solidFill>
                <a:latin typeface="Roboto"/>
                <a:ea typeface="Roboto"/>
                <a:cs typeface="Roboto"/>
                <a:sym typeface="Roboto"/>
              </a:rPr>
              <a:t>pain or burning sensation while urinating</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solidFill>
                  <a:srgbClr val="231F20"/>
                </a:solidFill>
                <a:latin typeface="Roboto"/>
                <a:ea typeface="Roboto"/>
                <a:cs typeface="Roboto"/>
                <a:sym typeface="Roboto"/>
              </a:rPr>
              <a:t>the need to urinate more frequently</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solidFill>
                  <a:srgbClr val="231F20"/>
                </a:solidFill>
                <a:latin typeface="Roboto"/>
                <a:ea typeface="Roboto"/>
                <a:cs typeface="Roboto"/>
                <a:sym typeface="Roboto"/>
              </a:rPr>
              <a:t>heavier periods or spotting</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solidFill>
                  <a:srgbClr val="231F20"/>
                </a:solidFill>
                <a:latin typeface="Roboto"/>
                <a:ea typeface="Roboto"/>
                <a:cs typeface="Roboto"/>
                <a:sym typeface="Roboto"/>
              </a:rPr>
              <a:t>sore throat</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solidFill>
                  <a:srgbClr val="231F20"/>
                </a:solidFill>
                <a:latin typeface="Roboto"/>
                <a:ea typeface="Roboto"/>
                <a:cs typeface="Roboto"/>
                <a:sym typeface="Roboto"/>
              </a:rPr>
              <a:t>pain upon engaging in sexual intercourse</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solidFill>
                  <a:srgbClr val="231F20"/>
                </a:solidFill>
                <a:latin typeface="Roboto"/>
                <a:ea typeface="Roboto"/>
                <a:cs typeface="Roboto"/>
                <a:sym typeface="Roboto"/>
              </a:rPr>
              <a:t>sharp pain in the lower abdomen</a:t>
            </a:r>
            <a:endParaRPr sz="1100" b="1">
              <a:solidFill>
                <a:srgbClr val="231F20"/>
              </a:solidFill>
              <a:latin typeface="Roboto"/>
              <a:ea typeface="Roboto"/>
              <a:cs typeface="Roboto"/>
              <a:sym typeface="Roboto"/>
            </a:endParaRPr>
          </a:p>
          <a:p>
            <a:pPr marL="647700" lvl="0" indent="-298450" rtl="0">
              <a:lnSpc>
                <a:spcPct val="144444"/>
              </a:lnSpc>
              <a:spcBef>
                <a:spcPts val="0"/>
              </a:spcBef>
              <a:spcAft>
                <a:spcPts val="0"/>
              </a:spcAft>
              <a:buClr>
                <a:srgbClr val="231F20"/>
              </a:buClr>
              <a:buSzPts val="1100"/>
              <a:buFont typeface="Roboto"/>
              <a:buChar char="★"/>
            </a:pPr>
            <a:r>
              <a:rPr lang="en" sz="1100" b="1">
                <a:latin typeface="Roboto"/>
                <a:ea typeface="Roboto"/>
                <a:cs typeface="Roboto"/>
                <a:sym typeface="Roboto"/>
              </a:rPr>
              <a:t>fever</a:t>
            </a:r>
            <a:endParaRPr sz="1100" b="1">
              <a:latin typeface="Roboto"/>
              <a:ea typeface="Roboto"/>
              <a:cs typeface="Roboto"/>
              <a:sym typeface="Roboto"/>
            </a:endParaRPr>
          </a:p>
          <a:p>
            <a:pPr marL="0" lvl="0" indent="0">
              <a:spcBef>
                <a:spcPts val="25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7327" y="1435894"/>
            <a:ext cx="7633800" cy="3429000"/>
          </a:xfrm>
          <a:prstGeom prst="rect">
            <a:avLst/>
          </a:prstGeom>
          <a:noFill/>
          <a:ln>
            <a:noFill/>
          </a:ln>
        </p:spPr>
        <p:txBody>
          <a:bodyPr spcFirstLastPara="1" wrap="square" lIns="0" tIns="34275" rIns="0" bIns="34275" anchor="t" anchorCtr="0">
            <a:noAutofit/>
          </a:bodyPr>
          <a:lstStyle/>
          <a:p>
            <a:pPr marL="63500" marR="0" lvl="0" indent="-57150" algn="l" rtl="0">
              <a:lnSpc>
                <a:spcPct val="90000"/>
              </a:lnSpc>
              <a:spcBef>
                <a:spcPts val="0"/>
              </a:spcBef>
              <a:spcAft>
                <a:spcPts val="0"/>
              </a:spcAft>
              <a:buClr>
                <a:schemeClr val="accent3"/>
              </a:buClr>
              <a:buSzPts val="2100"/>
              <a:buFont typeface="Cambria"/>
              <a:buChar char=" "/>
            </a:pPr>
            <a:endParaRPr sz="1100" b="0" i="0" u="none" strike="noStrike" cap="none">
              <a:solidFill>
                <a:srgbClr val="7030A0"/>
              </a:solidFill>
              <a:latin typeface="Cambria"/>
              <a:ea typeface="Cambria"/>
              <a:cs typeface="Cambria"/>
              <a:sym typeface="Cambria"/>
            </a:endParaRPr>
          </a:p>
          <a:p>
            <a:pPr marL="292100" marR="0" lvl="1" indent="-50800" algn="l" rtl="0">
              <a:lnSpc>
                <a:spcPct val="90000"/>
              </a:lnSpc>
              <a:spcBef>
                <a:spcPts val="500"/>
              </a:spcBef>
              <a:spcAft>
                <a:spcPts val="0"/>
              </a:spcAft>
              <a:buClr>
                <a:schemeClr val="accent3"/>
              </a:buClr>
              <a:buSzPts val="1400"/>
              <a:buFont typeface="Calibri"/>
              <a:buNone/>
            </a:pPr>
            <a:endParaRPr sz="1400" b="0" i="0" u="none" strike="noStrike" cap="none">
              <a:solidFill>
                <a:srgbClr val="FEFEFE"/>
              </a:solidFill>
              <a:latin typeface="Cambria"/>
              <a:ea typeface="Cambria"/>
              <a:cs typeface="Cambria"/>
              <a:sym typeface="Cambria"/>
            </a:endParaRPr>
          </a:p>
        </p:txBody>
      </p:sp>
      <p:sp>
        <p:nvSpPr>
          <p:cNvPr id="275" name="Shape 275"/>
          <p:cNvSpPr txBox="1"/>
          <p:nvPr/>
        </p:nvSpPr>
        <p:spPr>
          <a:xfrm>
            <a:off x="817650" y="665900"/>
            <a:ext cx="7508700" cy="25032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
              <a:t>Transport media required unless transfer to the lab. is immediate.</a:t>
            </a:r>
            <a:endParaRPr/>
          </a:p>
          <a:p>
            <a:pPr marL="0" lvl="0" indent="0" rtl="0">
              <a:lnSpc>
                <a:spcPct val="115000"/>
              </a:lnSpc>
              <a:spcBef>
                <a:spcPts val="600"/>
              </a:spcBef>
              <a:spcAft>
                <a:spcPts val="0"/>
              </a:spcAft>
              <a:buNone/>
            </a:pPr>
            <a:r>
              <a:rPr lang="en"/>
              <a:t>Direct smear for Gram stain of urethra and cervical  specimens to see </a:t>
            </a:r>
            <a:r>
              <a:rPr lang="en" b="1"/>
              <a:t>Gram negative diplococci within a neutrophil (intracellular) , </a:t>
            </a:r>
            <a:r>
              <a:rPr lang="en"/>
              <a:t>more sensitive in men .</a:t>
            </a:r>
            <a:endParaRPr/>
          </a:p>
          <a:p>
            <a:pPr marL="0" lvl="0" indent="0" rtl="0">
              <a:lnSpc>
                <a:spcPct val="115000"/>
              </a:lnSpc>
              <a:spcBef>
                <a:spcPts val="600"/>
              </a:spcBef>
              <a:spcAft>
                <a:spcPts val="0"/>
              </a:spcAft>
              <a:buNone/>
            </a:pPr>
            <a:r>
              <a:rPr lang="en"/>
              <a:t>Culture on </a:t>
            </a:r>
            <a:r>
              <a:rPr lang="en" b="1"/>
              <a:t>Thayer-Martin</a:t>
            </a:r>
            <a:r>
              <a:rPr lang="en"/>
              <a:t> or other selective medium.</a:t>
            </a:r>
            <a:endParaRPr/>
          </a:p>
          <a:p>
            <a:pPr marL="0" lvl="0" indent="0" rtl="0">
              <a:lnSpc>
                <a:spcPct val="115000"/>
              </a:lnSpc>
              <a:spcBef>
                <a:spcPts val="600"/>
              </a:spcBef>
              <a:spcAft>
                <a:spcPts val="0"/>
              </a:spcAft>
              <a:buNone/>
            </a:pPr>
            <a:r>
              <a:rPr lang="en"/>
              <a:t>Isolates identified by sugar fermentation of </a:t>
            </a:r>
            <a:r>
              <a:rPr lang="en" b="1"/>
              <a:t>glucose</a:t>
            </a:r>
            <a:r>
              <a:rPr lang="en"/>
              <a:t> only ( </a:t>
            </a:r>
            <a:r>
              <a:rPr lang="en" i="1"/>
              <a:t>does not ferment maltose or sucrose</a:t>
            </a:r>
            <a:r>
              <a:rPr lang="en"/>
              <a:t>) or </a:t>
            </a:r>
            <a:r>
              <a:rPr lang="en" b="1"/>
              <a:t>Coagglutination test.</a:t>
            </a:r>
            <a:endParaRPr b="1"/>
          </a:p>
          <a:p>
            <a:pPr marL="292100" lvl="1" indent="-146050" rtl="0">
              <a:lnSpc>
                <a:spcPct val="70000"/>
              </a:lnSpc>
              <a:spcBef>
                <a:spcPts val="300"/>
              </a:spcBef>
              <a:spcAft>
                <a:spcPts val="0"/>
              </a:spcAft>
              <a:buClr>
                <a:schemeClr val="accent3"/>
              </a:buClr>
              <a:buSzPts val="1700"/>
              <a:buFont typeface="Cambria"/>
              <a:buChar char="◦"/>
            </a:pPr>
            <a:r>
              <a:rPr lang="en" sz="1700" b="1">
                <a:solidFill>
                  <a:srgbClr val="7030A0"/>
                </a:solidFill>
                <a:latin typeface="Cambria"/>
                <a:ea typeface="Cambria"/>
                <a:cs typeface="Cambria"/>
                <a:sym typeface="Cambria"/>
              </a:rPr>
              <a:t>nucleic acid amplification tests (NAATs) </a:t>
            </a:r>
            <a:endParaRPr b="1"/>
          </a:p>
        </p:txBody>
      </p:sp>
      <p:pic>
        <p:nvPicPr>
          <p:cNvPr id="276" name="Shape 276"/>
          <p:cNvPicPr preferRelativeResize="0"/>
          <p:nvPr/>
        </p:nvPicPr>
        <p:blipFill>
          <a:blip r:embed="rId3">
            <a:alphaModFix/>
          </a:blip>
          <a:stretch>
            <a:fillRect/>
          </a:stretch>
        </p:blipFill>
        <p:spPr>
          <a:xfrm>
            <a:off x="6326825" y="2710825"/>
            <a:ext cx="2479225" cy="2154075"/>
          </a:xfrm>
          <a:prstGeom prst="rect">
            <a:avLst/>
          </a:prstGeom>
          <a:noFill/>
          <a:ln>
            <a:noFill/>
          </a:ln>
        </p:spPr>
      </p:pic>
      <p:sp>
        <p:nvSpPr>
          <p:cNvPr id="277" name="Shape 277"/>
          <p:cNvSpPr/>
          <p:nvPr/>
        </p:nvSpPr>
        <p:spPr>
          <a:xfrm>
            <a:off x="917325" y="207225"/>
            <a:ext cx="3145800" cy="677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b="1">
                <a:solidFill>
                  <a:srgbClr val="292733"/>
                </a:solidFill>
              </a:rPr>
              <a:t>       Diagnosis </a:t>
            </a:r>
            <a:r>
              <a:rPr lang="en">
                <a:solidFill>
                  <a:srgbClr val="7F2090"/>
                </a:solidFill>
              </a:rPr>
              <a:t> </a:t>
            </a:r>
            <a:endParaRPr>
              <a:solidFill>
                <a:srgbClr val="7F209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3" name="Shape 283"/>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0" lvl="0" indent="0">
              <a:spcBef>
                <a:spcPts val="525"/>
              </a:spcBef>
              <a:spcAft>
                <a:spcPts val="0"/>
              </a:spcAft>
              <a:buNone/>
            </a:pPr>
            <a:endParaRPr/>
          </a:p>
        </p:txBody>
      </p:sp>
      <p:pic>
        <p:nvPicPr>
          <p:cNvPr id="284" name="Shape 284"/>
          <p:cNvPicPr preferRelativeResize="0"/>
          <p:nvPr/>
        </p:nvPicPr>
        <p:blipFill rotWithShape="1">
          <a:blip r:embed="rId3">
            <a:alphaModFix/>
          </a:blip>
          <a:srcRect l="2079" t="20609" r="22568" b="4145"/>
          <a:stretch/>
        </p:blipFill>
        <p:spPr>
          <a:xfrm>
            <a:off x="735775" y="172638"/>
            <a:ext cx="8223449" cy="4798224"/>
          </a:xfrm>
          <a:prstGeom prst="rect">
            <a:avLst/>
          </a:prstGeom>
          <a:noFill/>
          <a:ln>
            <a:noFill/>
          </a:ln>
        </p:spPr>
      </p:pic>
      <p:sp>
        <p:nvSpPr>
          <p:cNvPr id="285" name="Shape 285"/>
          <p:cNvSpPr/>
          <p:nvPr/>
        </p:nvSpPr>
        <p:spPr>
          <a:xfrm>
            <a:off x="5671725" y="138325"/>
            <a:ext cx="3145800" cy="677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800" b="1">
                <a:solidFill>
                  <a:srgbClr val="292733"/>
                </a:solidFill>
              </a:rPr>
              <a:t>        Managment</a:t>
            </a:r>
            <a:r>
              <a:rPr lang="en">
                <a:solidFill>
                  <a:srgbClr val="7F2090"/>
                </a:solidFill>
              </a:rPr>
              <a:t> </a:t>
            </a:r>
            <a:endParaRPr>
              <a:solidFill>
                <a:srgbClr val="7F209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3">
            <a:alphaModFix/>
          </a:blip>
          <a:srcRect l="5879" t="19830" r="31842" b="20634"/>
          <a:stretch/>
        </p:blipFill>
        <p:spPr>
          <a:xfrm>
            <a:off x="968300" y="574250"/>
            <a:ext cx="7566225" cy="4625826"/>
          </a:xfrm>
          <a:prstGeom prst="rect">
            <a:avLst/>
          </a:prstGeom>
          <a:noFill/>
          <a:ln>
            <a:noFill/>
          </a:ln>
        </p:spPr>
      </p:pic>
      <p:sp>
        <p:nvSpPr>
          <p:cNvPr id="291" name="Shape 291"/>
          <p:cNvSpPr/>
          <p:nvPr/>
        </p:nvSpPr>
        <p:spPr>
          <a:xfrm>
            <a:off x="5653875" y="167900"/>
            <a:ext cx="2808900" cy="8607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txBox="1"/>
          <p:nvPr/>
        </p:nvSpPr>
        <p:spPr>
          <a:xfrm>
            <a:off x="5845100" y="323150"/>
            <a:ext cx="2533800" cy="514200"/>
          </a:xfrm>
          <a:prstGeom prst="rect">
            <a:avLst/>
          </a:prstGeom>
          <a:noFill/>
          <a:ln>
            <a:noFill/>
          </a:ln>
        </p:spPr>
        <p:txBody>
          <a:bodyPr spcFirstLastPara="1" wrap="square" lIns="91425" tIns="91425" rIns="91425" bIns="91425" anchor="t" anchorCtr="0">
            <a:noAutofit/>
          </a:bodyPr>
          <a:lstStyle/>
          <a:p>
            <a:pPr marL="457200" lvl="0" indent="0" rtl="0">
              <a:lnSpc>
                <a:spcPct val="80000"/>
              </a:lnSpc>
              <a:spcBef>
                <a:spcPts val="300"/>
              </a:spcBef>
              <a:spcAft>
                <a:spcPts val="0"/>
              </a:spcAft>
              <a:buNone/>
            </a:pPr>
            <a:r>
              <a:rPr lang="en" b="1">
                <a:solidFill>
                  <a:srgbClr val="593470"/>
                </a:solidFill>
                <a:latin typeface="Cambria"/>
                <a:ea typeface="Cambria"/>
                <a:cs typeface="Cambria"/>
                <a:sym typeface="Cambria"/>
              </a:rPr>
              <a:t>Vaginal and urethral discharge DDX</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888703" y="295349"/>
            <a:ext cx="4410300" cy="1005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Font typeface="Arial"/>
              <a:buNone/>
            </a:pPr>
            <a:r>
              <a:rPr lang="en" sz="3000" b="1">
                <a:solidFill>
                  <a:srgbClr val="7030A0"/>
                </a:solidFill>
                <a:latin typeface="Cambria"/>
                <a:ea typeface="Cambria"/>
                <a:cs typeface="Cambria"/>
                <a:sym typeface="Cambria"/>
              </a:rPr>
              <a:t>Syphilis</a:t>
            </a:r>
            <a:endParaRPr sz="3000"/>
          </a:p>
        </p:txBody>
      </p:sp>
      <p:pic>
        <p:nvPicPr>
          <p:cNvPr id="298" name="Shape 298"/>
          <p:cNvPicPr preferRelativeResize="0"/>
          <p:nvPr/>
        </p:nvPicPr>
        <p:blipFill>
          <a:blip r:embed="rId3">
            <a:alphaModFix/>
          </a:blip>
          <a:stretch>
            <a:fillRect/>
          </a:stretch>
        </p:blipFill>
        <p:spPr>
          <a:xfrm>
            <a:off x="4895500" y="1496150"/>
            <a:ext cx="2481700" cy="2404150"/>
          </a:xfrm>
          <a:prstGeom prst="rect">
            <a:avLst/>
          </a:prstGeom>
          <a:noFill/>
          <a:ln w="38100" cap="flat" cmpd="sng">
            <a:solidFill>
              <a:srgbClr val="FFFFFF"/>
            </a:solidFill>
            <a:prstDash val="solid"/>
            <a:round/>
            <a:headEnd type="none" w="sm" len="sm"/>
            <a:tailEnd type="none" w="sm" len="sm"/>
          </a:ln>
        </p:spPr>
      </p:pic>
      <p:pic>
        <p:nvPicPr>
          <p:cNvPr id="299" name="Shape 299"/>
          <p:cNvPicPr preferRelativeResize="0"/>
          <p:nvPr/>
        </p:nvPicPr>
        <p:blipFill>
          <a:blip r:embed="rId4">
            <a:alphaModFix/>
          </a:blip>
          <a:stretch>
            <a:fillRect/>
          </a:stretch>
        </p:blipFill>
        <p:spPr>
          <a:xfrm>
            <a:off x="1419025" y="1898374"/>
            <a:ext cx="2895600" cy="1914525"/>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p:nvPr/>
        </p:nvSpPr>
        <p:spPr>
          <a:xfrm>
            <a:off x="370651" y="143425"/>
            <a:ext cx="5868900" cy="783600"/>
          </a:xfrm>
          <a:prstGeom prst="rect">
            <a:avLst/>
          </a:prstGeom>
          <a:noFill/>
          <a:ln>
            <a:noFill/>
          </a:ln>
        </p:spPr>
        <p:txBody>
          <a:bodyPr spcFirstLastPara="1" wrap="square" lIns="91425" tIns="45700" rIns="91425" bIns="45700" anchor="t" anchorCtr="0">
            <a:noAutofit/>
          </a:bodyPr>
          <a:lstStyle/>
          <a:p>
            <a:pPr marL="63500" lvl="0" indent="-57150" rtl="0">
              <a:lnSpc>
                <a:spcPct val="80000"/>
              </a:lnSpc>
              <a:spcBef>
                <a:spcPts val="1200"/>
              </a:spcBef>
              <a:spcAft>
                <a:spcPts val="0"/>
              </a:spcAft>
              <a:buClr>
                <a:srgbClr val="551561"/>
              </a:buClr>
              <a:buSzPts val="1500"/>
              <a:buFont typeface="Calibri"/>
              <a:buChar char=" "/>
            </a:pPr>
            <a:r>
              <a:rPr lang="en" sz="2100" b="1">
                <a:solidFill>
                  <a:srgbClr val="551561"/>
                </a:solidFill>
                <a:latin typeface="Cambria"/>
                <a:ea typeface="Cambria"/>
                <a:cs typeface="Cambria"/>
                <a:sym typeface="Cambria"/>
              </a:rPr>
              <a:t>Modes of transmission</a:t>
            </a:r>
            <a:endParaRPr sz="2000" b="1">
              <a:solidFill>
                <a:srgbClr val="551561"/>
              </a:solidFill>
              <a:latin typeface="Cambria"/>
              <a:ea typeface="Cambria"/>
              <a:cs typeface="Cambria"/>
              <a:sym typeface="Cambria"/>
            </a:endParaRPr>
          </a:p>
        </p:txBody>
      </p:sp>
      <p:sp>
        <p:nvSpPr>
          <p:cNvPr id="305" name="Shape 305"/>
          <p:cNvSpPr/>
          <p:nvPr/>
        </p:nvSpPr>
        <p:spPr>
          <a:xfrm>
            <a:off x="2944084" y="812078"/>
            <a:ext cx="3501300" cy="3501300"/>
          </a:xfrm>
          <a:prstGeom prst="ellipse">
            <a:avLst/>
          </a:prstGeom>
          <a:solidFill>
            <a:srgbClr val="D686E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6" name="Shape 306"/>
          <p:cNvGrpSpPr/>
          <p:nvPr/>
        </p:nvGrpSpPr>
        <p:grpSpPr>
          <a:xfrm>
            <a:off x="3611776" y="414352"/>
            <a:ext cx="2166000" cy="2166000"/>
            <a:chOff x="3611776" y="414352"/>
            <a:chExt cx="2166000" cy="2166000"/>
          </a:xfrm>
        </p:grpSpPr>
        <p:sp>
          <p:nvSpPr>
            <p:cNvPr id="307" name="Shape 307"/>
            <p:cNvSpPr/>
            <p:nvPr/>
          </p:nvSpPr>
          <p:spPr>
            <a:xfrm>
              <a:off x="3611776" y="414352"/>
              <a:ext cx="2166000" cy="2166000"/>
            </a:xfrm>
            <a:prstGeom prst="ellipse">
              <a:avLst/>
            </a:prstGeom>
            <a:solidFill>
              <a:srgbClr val="9225A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lvl="0" indent="0" rtl="0">
                <a:lnSpc>
                  <a:spcPct val="80000"/>
                </a:lnSpc>
                <a:spcBef>
                  <a:spcPts val="300"/>
                </a:spcBef>
                <a:spcAft>
                  <a:spcPts val="0"/>
                </a:spcAft>
                <a:buNone/>
              </a:pPr>
              <a:r>
                <a:rPr lang="en" sz="1500">
                  <a:solidFill>
                    <a:srgbClr val="FEFEFE"/>
                  </a:solidFill>
                  <a:latin typeface="Cambria"/>
                  <a:ea typeface="Cambria"/>
                  <a:cs typeface="Cambria"/>
                  <a:sym typeface="Cambria"/>
                </a:rPr>
                <a:t>       Sexual </a:t>
              </a:r>
              <a:endParaRPr sz="1000">
                <a:solidFill>
                  <a:srgbClr val="FEFEFE"/>
                </a:solidFill>
                <a:latin typeface="Roboto"/>
                <a:ea typeface="Roboto"/>
                <a:cs typeface="Roboto"/>
                <a:sym typeface="Roboto"/>
              </a:endParaRPr>
            </a:p>
          </p:txBody>
        </p:sp>
      </p:grpSp>
      <p:grpSp>
        <p:nvGrpSpPr>
          <p:cNvPr id="309" name="Shape 309"/>
          <p:cNvGrpSpPr/>
          <p:nvPr/>
        </p:nvGrpSpPr>
        <p:grpSpPr>
          <a:xfrm>
            <a:off x="4562258" y="2032864"/>
            <a:ext cx="2166000" cy="2166000"/>
            <a:chOff x="4562258" y="2032864"/>
            <a:chExt cx="2166000" cy="2166000"/>
          </a:xfrm>
        </p:grpSpPr>
        <p:sp>
          <p:nvSpPr>
            <p:cNvPr id="310" name="Shape 310"/>
            <p:cNvSpPr/>
            <p:nvPr/>
          </p:nvSpPr>
          <p:spPr>
            <a:xfrm>
              <a:off x="4562258" y="2032864"/>
              <a:ext cx="2166000" cy="2166000"/>
            </a:xfrm>
            <a:prstGeom prst="ellipse">
              <a:avLst/>
            </a:prstGeom>
            <a:solidFill>
              <a:srgbClr val="761E8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lvl="0" indent="0" rtl="0">
                <a:lnSpc>
                  <a:spcPct val="80000"/>
                </a:lnSpc>
                <a:spcBef>
                  <a:spcPts val="500"/>
                </a:spcBef>
                <a:spcAft>
                  <a:spcPts val="0"/>
                </a:spcAft>
                <a:buNone/>
              </a:pPr>
              <a:r>
                <a:rPr lang="en" sz="1500">
                  <a:solidFill>
                    <a:srgbClr val="FEFEFE"/>
                  </a:solidFill>
                  <a:latin typeface="Cambria"/>
                  <a:ea typeface="Cambria"/>
                  <a:cs typeface="Cambria"/>
                  <a:sym typeface="Cambria"/>
                </a:rPr>
                <a:t>       vertical </a:t>
              </a:r>
              <a:endParaRPr sz="1000">
                <a:solidFill>
                  <a:srgbClr val="FEFEFE"/>
                </a:solidFill>
                <a:latin typeface="Roboto"/>
                <a:ea typeface="Roboto"/>
                <a:cs typeface="Roboto"/>
                <a:sym typeface="Roboto"/>
              </a:endParaRPr>
            </a:p>
          </p:txBody>
        </p:sp>
      </p:grpSp>
      <p:grpSp>
        <p:nvGrpSpPr>
          <p:cNvPr id="312" name="Shape 312"/>
          <p:cNvGrpSpPr/>
          <p:nvPr/>
        </p:nvGrpSpPr>
        <p:grpSpPr>
          <a:xfrm>
            <a:off x="2702876" y="2080689"/>
            <a:ext cx="2166000" cy="2166000"/>
            <a:chOff x="2702876" y="2032864"/>
            <a:chExt cx="2166000" cy="2166000"/>
          </a:xfrm>
        </p:grpSpPr>
        <p:sp>
          <p:nvSpPr>
            <p:cNvPr id="313" name="Shape 313"/>
            <p:cNvSpPr/>
            <p:nvPr/>
          </p:nvSpPr>
          <p:spPr>
            <a:xfrm>
              <a:off x="2702876" y="2032864"/>
              <a:ext cx="2166000" cy="2166000"/>
            </a:xfrm>
            <a:prstGeom prst="ellipse">
              <a:avLst/>
            </a:prstGeom>
            <a:solidFill>
              <a:srgbClr val="5515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lvl="0" indent="0" rtl="0">
                <a:lnSpc>
                  <a:spcPct val="80000"/>
                </a:lnSpc>
                <a:spcBef>
                  <a:spcPts val="500"/>
                </a:spcBef>
                <a:spcAft>
                  <a:spcPts val="0"/>
                </a:spcAft>
                <a:buNone/>
              </a:pPr>
              <a:r>
                <a:rPr lang="en" sz="1500">
                  <a:solidFill>
                    <a:srgbClr val="FEFEFE"/>
                  </a:solidFill>
                  <a:latin typeface="Cambria"/>
                  <a:ea typeface="Cambria"/>
                  <a:cs typeface="Cambria"/>
                  <a:sym typeface="Cambria"/>
                </a:rPr>
                <a:t>blood Transfusion</a:t>
              </a:r>
              <a:endParaRPr sz="1000">
                <a:solidFill>
                  <a:srgbClr val="FEFEFE"/>
                </a:solidFill>
                <a:latin typeface="Roboto"/>
                <a:ea typeface="Roboto"/>
                <a:cs typeface="Roboto"/>
                <a:sym typeface="Roboto"/>
              </a:endParaRPr>
            </a:p>
          </p:txBody>
        </p:sp>
      </p:grpSp>
      <p:sp>
        <p:nvSpPr>
          <p:cNvPr id="315" name="Shape 315"/>
          <p:cNvSpPr/>
          <p:nvPr/>
        </p:nvSpPr>
        <p:spPr>
          <a:xfrm>
            <a:off x="4084680" y="1946241"/>
            <a:ext cx="1225800" cy="1225800"/>
          </a:xfrm>
          <a:prstGeom prst="ellipse">
            <a:avLst/>
          </a:prstGeom>
          <a:solidFill>
            <a:srgbClr val="D686E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Shape 320"/>
          <p:cNvPicPr preferRelativeResize="0"/>
          <p:nvPr/>
        </p:nvPicPr>
        <p:blipFill>
          <a:blip r:embed="rId3">
            <a:alphaModFix/>
          </a:blip>
          <a:stretch>
            <a:fillRect/>
          </a:stretch>
        </p:blipFill>
        <p:spPr>
          <a:xfrm>
            <a:off x="989875" y="1672989"/>
            <a:ext cx="7327300" cy="3000011"/>
          </a:xfrm>
          <a:prstGeom prst="rect">
            <a:avLst/>
          </a:prstGeom>
          <a:noFill/>
          <a:ln>
            <a:noFill/>
          </a:ln>
        </p:spPr>
      </p:pic>
      <p:sp>
        <p:nvSpPr>
          <p:cNvPr id="321" name="Shape 321"/>
          <p:cNvSpPr txBox="1"/>
          <p:nvPr/>
        </p:nvSpPr>
        <p:spPr>
          <a:xfrm>
            <a:off x="2754375" y="583350"/>
            <a:ext cx="3933300" cy="79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a:solidFill>
                  <a:srgbClr val="551561"/>
                </a:solidFill>
              </a:rPr>
              <a:t>Stages of Syphilis</a:t>
            </a:r>
            <a:endParaRPr sz="3000" b="1">
              <a:solidFill>
                <a:srgbClr val="55156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964651" y="381825"/>
            <a:ext cx="5143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1">
                <a:solidFill>
                  <a:schemeClr val="dk1"/>
                </a:solidFill>
                <a:highlight>
                  <a:srgbClr val="FFFFFF"/>
                </a:highlight>
              </a:rPr>
              <a:t>Process of laboratory diagnosis of syphilis</a:t>
            </a:r>
            <a:endParaRPr sz="1800" b="0" i="0" u="none" strike="noStrike" cap="none">
              <a:solidFill>
                <a:srgbClr val="7030A0"/>
              </a:solidFill>
              <a:latin typeface="Arial"/>
              <a:ea typeface="Arial"/>
              <a:cs typeface="Arial"/>
              <a:sym typeface="Arial"/>
            </a:endParaRPr>
          </a:p>
        </p:txBody>
      </p:sp>
      <p:sp>
        <p:nvSpPr>
          <p:cNvPr id="327" name="Shape 327"/>
          <p:cNvSpPr txBox="1"/>
          <p:nvPr/>
        </p:nvSpPr>
        <p:spPr>
          <a:xfrm>
            <a:off x="505275" y="1229025"/>
            <a:ext cx="8232000" cy="367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28" name="Shape 328"/>
          <p:cNvPicPr preferRelativeResize="0"/>
          <p:nvPr/>
        </p:nvPicPr>
        <p:blipFill rotWithShape="1">
          <a:blip r:embed="rId3">
            <a:alphaModFix/>
          </a:blip>
          <a:srcRect l="12178" t="14601" r="35214" b="24097"/>
          <a:stretch/>
        </p:blipFill>
        <p:spPr>
          <a:xfrm>
            <a:off x="1131125" y="751125"/>
            <a:ext cx="6687552" cy="4151701"/>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l="4404" t="23688" r="5495" b="24587"/>
          <a:stretch/>
        </p:blipFill>
        <p:spPr>
          <a:xfrm>
            <a:off x="6726850" y="252350"/>
            <a:ext cx="2189549" cy="737250"/>
          </a:xfrm>
          <a:prstGeom prst="rect">
            <a:avLst/>
          </a:prstGeom>
          <a:noFill/>
          <a:ln>
            <a:noFill/>
          </a:ln>
        </p:spPr>
      </p:pic>
      <p:pic>
        <p:nvPicPr>
          <p:cNvPr id="112" name="Shape 112"/>
          <p:cNvPicPr preferRelativeResize="0"/>
          <p:nvPr/>
        </p:nvPicPr>
        <p:blipFill rotWithShape="1">
          <a:blip r:embed="rId4">
            <a:alphaModFix/>
          </a:blip>
          <a:srcRect/>
          <a:stretch/>
        </p:blipFill>
        <p:spPr>
          <a:xfrm>
            <a:off x="252280" y="3356525"/>
            <a:ext cx="2926800" cy="1672457"/>
          </a:xfrm>
          <a:prstGeom prst="rect">
            <a:avLst/>
          </a:prstGeom>
          <a:noFill/>
          <a:ln w="19050" cap="flat" cmpd="sng">
            <a:solidFill>
              <a:srgbClr val="434343"/>
            </a:solidFill>
            <a:prstDash val="lgDash"/>
            <a:round/>
            <a:headEnd type="none" w="sm" len="sm"/>
            <a:tailEnd type="none" w="sm" len="sm"/>
          </a:ln>
        </p:spPr>
      </p:pic>
      <p:sp>
        <p:nvSpPr>
          <p:cNvPr id="113" name="Shape 113"/>
          <p:cNvSpPr txBox="1"/>
          <p:nvPr/>
        </p:nvSpPr>
        <p:spPr>
          <a:xfrm>
            <a:off x="6475691" y="3115058"/>
            <a:ext cx="2624259" cy="17868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latin typeface="Cambria"/>
                <a:ea typeface="Cambria"/>
                <a:cs typeface="Cambria"/>
                <a:sym typeface="Cambria"/>
              </a:rPr>
              <a:t>Done By:</a:t>
            </a:r>
            <a:endParaRPr sz="1900" b="0" i="0" u="none" strike="noStrike" cap="none">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latin typeface="Cambria"/>
                <a:ea typeface="Cambria"/>
                <a:cs typeface="Cambria"/>
                <a:sym typeface="Cambria"/>
              </a:rPr>
              <a:t>Yara alzamil</a:t>
            </a:r>
            <a:endParaRPr sz="1900" b="0" i="0" u="none" strike="noStrike" cap="none">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r>
              <a:rPr lang="en" sz="1900" b="0" i="0" u="none" strike="noStrike" cap="none">
                <a:latin typeface="Cambria"/>
                <a:ea typeface="Cambria"/>
                <a:cs typeface="Cambria"/>
                <a:sym typeface="Cambria"/>
              </a:rPr>
              <a:t>Shahad AlQahtani</a:t>
            </a:r>
            <a:endParaRPr sz="1900" b="0" i="0" u="none" strike="noStrike" cap="none">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latin typeface="Cambria"/>
                <a:ea typeface="Cambria"/>
                <a:cs typeface="Cambria"/>
                <a:sym typeface="Cambria"/>
              </a:rPr>
              <a:t>Lamyaa Althawadi </a:t>
            </a:r>
            <a:endParaRPr sz="1900" b="0" i="0" u="none" strike="noStrike" cap="none">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latin typeface="Cambria"/>
                <a:ea typeface="Cambria"/>
                <a:cs typeface="Cambria"/>
                <a:sym typeface="Cambria"/>
              </a:rPr>
              <a:t>Nada Bin Semaih</a:t>
            </a:r>
            <a:endParaRPr sz="1900" b="0" i="0" u="none" strike="noStrike" cap="none">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mbria"/>
              <a:ea typeface="Cambria"/>
              <a:cs typeface="Cambria"/>
              <a:sym typeface="Cambria"/>
            </a:endParaRPr>
          </a:p>
        </p:txBody>
      </p:sp>
      <p:sp>
        <p:nvSpPr>
          <p:cNvPr id="114" name="Shape 114"/>
          <p:cNvSpPr txBox="1"/>
          <p:nvPr/>
        </p:nvSpPr>
        <p:spPr>
          <a:xfrm>
            <a:off x="3450475" y="1514620"/>
            <a:ext cx="2684121" cy="16004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800" b="1" i="0" u="none" strike="noStrike" cap="none">
                <a:solidFill>
                  <a:srgbClr val="593470"/>
                </a:solidFill>
                <a:latin typeface="Cambria"/>
                <a:ea typeface="Cambria"/>
                <a:cs typeface="Cambria"/>
                <a:sym typeface="Cambria"/>
              </a:rPr>
              <a:t>SEXUALLY TRANSMITTED INFECTION</a:t>
            </a:r>
            <a:endParaRPr sz="2800" b="0" i="0" u="none" strike="noStrike" cap="none">
              <a:solidFill>
                <a:srgbClr val="59347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Shape 115"/>
          <p:cNvSpPr txBox="1"/>
          <p:nvPr/>
        </p:nvSpPr>
        <p:spPr>
          <a:xfrm>
            <a:off x="2793276" y="2833297"/>
            <a:ext cx="36825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a:t>(</a:t>
            </a:r>
            <a:r>
              <a:rPr lang="en" sz="1400" b="0" i="0" u="none" strike="noStrike" cap="none">
                <a:solidFill>
                  <a:srgbClr val="000000"/>
                </a:solidFill>
                <a:latin typeface="Arial"/>
                <a:ea typeface="Arial"/>
                <a:cs typeface="Arial"/>
                <a:sym typeface="Arial"/>
              </a:rPr>
              <a:t> وَلاَ تَقْرَبُوا الزِّنَى إِنَّهُ كَانَ فَاحِشَةً وَسَاءَ سَبِيلاً ” (الإسراء:٣٢</a:t>
            </a:r>
            <a:r>
              <a:rPr lang="en"/>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1065900" y="1332276"/>
            <a:ext cx="7012200" cy="3443700"/>
          </a:xfrm>
          <a:prstGeom prst="rect">
            <a:avLst/>
          </a:prstGeom>
          <a:noFill/>
          <a:ln>
            <a:noFill/>
          </a:ln>
        </p:spPr>
        <p:txBody>
          <a:bodyPr spcFirstLastPara="1" wrap="square" lIns="0" tIns="34275" rIns="0" bIns="34275" anchor="t" anchorCtr="0">
            <a:noAutofit/>
          </a:bodyPr>
          <a:lstStyle/>
          <a:p>
            <a:pPr marL="0" marR="0" lvl="0" indent="0" algn="l" rtl="0">
              <a:lnSpc>
                <a:spcPct val="90000"/>
              </a:lnSpc>
              <a:spcBef>
                <a:spcPts val="1200"/>
              </a:spcBef>
              <a:spcAft>
                <a:spcPts val="0"/>
              </a:spcAft>
              <a:buNone/>
            </a:pPr>
            <a:endParaRPr sz="1500" b="0" i="0" u="none" strike="noStrike" cap="none">
              <a:solidFill>
                <a:srgbClr val="7030A0"/>
              </a:solidFill>
              <a:latin typeface="Cambria"/>
              <a:ea typeface="Cambria"/>
              <a:cs typeface="Cambria"/>
              <a:sym typeface="Cambria"/>
            </a:endParaRPr>
          </a:p>
          <a:p>
            <a:pPr marL="139700" marR="139700" lvl="0" indent="0" rtl="0">
              <a:lnSpc>
                <a:spcPct val="195000"/>
              </a:lnSpc>
              <a:spcBef>
                <a:spcPts val="800"/>
              </a:spcBef>
              <a:spcAft>
                <a:spcPts val="0"/>
              </a:spcAft>
              <a:buClr>
                <a:srgbClr val="000000"/>
              </a:buClr>
              <a:buSzPts val="1100"/>
              <a:buFont typeface="Arial"/>
              <a:buNone/>
            </a:pPr>
            <a:r>
              <a:rPr lang="en" sz="1800" i="1">
                <a:solidFill>
                  <a:schemeClr val="dk1"/>
                </a:solidFill>
                <a:latin typeface="Arial"/>
                <a:ea typeface="Arial"/>
                <a:cs typeface="Arial"/>
                <a:sym typeface="Arial"/>
              </a:rPr>
              <a:t>Recommended Regimen for Adults</a:t>
            </a:r>
            <a:endParaRPr sz="1800" i="1">
              <a:solidFill>
                <a:schemeClr val="dk1"/>
              </a:solidFill>
              <a:latin typeface="Arial"/>
              <a:ea typeface="Arial"/>
              <a:cs typeface="Arial"/>
              <a:sym typeface="Arial"/>
            </a:endParaRPr>
          </a:p>
          <a:p>
            <a:pPr marL="0" marR="139700" lvl="0" indent="0" rtl="0">
              <a:lnSpc>
                <a:spcPct val="178571"/>
              </a:lnSpc>
              <a:spcBef>
                <a:spcPts val="800"/>
              </a:spcBef>
              <a:spcAft>
                <a:spcPts val="0"/>
              </a:spcAft>
              <a:buNone/>
            </a:pPr>
            <a:r>
              <a:rPr lang="en" sz="1800" b="1">
                <a:solidFill>
                  <a:schemeClr val="dk1"/>
                </a:solidFill>
                <a:latin typeface="Arial"/>
                <a:ea typeface="Arial"/>
                <a:cs typeface="Arial"/>
                <a:sym typeface="Arial"/>
              </a:rPr>
              <a:t>Benzathine</a:t>
            </a:r>
            <a:r>
              <a:rPr lang="en" sz="1800">
                <a:solidFill>
                  <a:schemeClr val="dk1"/>
                </a:solidFill>
                <a:latin typeface="Arial"/>
                <a:ea typeface="Arial"/>
                <a:cs typeface="Arial"/>
                <a:sym typeface="Arial"/>
              </a:rPr>
              <a:t> penicillin G 2.4 million units IM in a single dose</a:t>
            </a:r>
            <a:endParaRPr sz="1800">
              <a:solidFill>
                <a:schemeClr val="dk1"/>
              </a:solidFill>
              <a:latin typeface="Arial"/>
              <a:ea typeface="Arial"/>
              <a:cs typeface="Arial"/>
              <a:sym typeface="Arial"/>
            </a:endParaRPr>
          </a:p>
          <a:p>
            <a:pPr marL="139700" marR="139700" lvl="0" indent="0" rtl="0">
              <a:lnSpc>
                <a:spcPct val="195000"/>
              </a:lnSpc>
              <a:spcBef>
                <a:spcPts val="800"/>
              </a:spcBef>
              <a:spcAft>
                <a:spcPts val="0"/>
              </a:spcAft>
              <a:buClr>
                <a:schemeClr val="dk1"/>
              </a:buClr>
              <a:buSzPts val="1100"/>
              <a:buFont typeface="Arial"/>
              <a:buNone/>
            </a:pPr>
            <a:r>
              <a:rPr lang="en" sz="1800" i="1">
                <a:solidFill>
                  <a:schemeClr val="dk1"/>
                </a:solidFill>
                <a:latin typeface="Arial"/>
                <a:ea typeface="Arial"/>
                <a:cs typeface="Arial"/>
                <a:sym typeface="Arial"/>
              </a:rPr>
              <a:t>Recommended Regimen for Infants and Children</a:t>
            </a:r>
            <a:endParaRPr sz="1800" i="1">
              <a:solidFill>
                <a:schemeClr val="dk1"/>
              </a:solidFill>
              <a:latin typeface="Arial"/>
              <a:ea typeface="Arial"/>
              <a:cs typeface="Arial"/>
              <a:sym typeface="Arial"/>
            </a:endParaRPr>
          </a:p>
          <a:p>
            <a:pPr marL="0" marR="139700" lvl="0" indent="0" rtl="0">
              <a:lnSpc>
                <a:spcPct val="178571"/>
              </a:lnSpc>
              <a:spcBef>
                <a:spcPts val="800"/>
              </a:spcBef>
              <a:spcAft>
                <a:spcPts val="0"/>
              </a:spcAft>
              <a:buNone/>
            </a:pPr>
            <a:r>
              <a:rPr lang="en" sz="1800" b="1">
                <a:solidFill>
                  <a:schemeClr val="dk1"/>
                </a:solidFill>
                <a:latin typeface="Arial"/>
                <a:ea typeface="Arial"/>
                <a:cs typeface="Arial"/>
                <a:sym typeface="Arial"/>
              </a:rPr>
              <a:t>Benzathine</a:t>
            </a:r>
            <a:r>
              <a:rPr lang="en" sz="1800">
                <a:solidFill>
                  <a:schemeClr val="dk1"/>
                </a:solidFill>
                <a:latin typeface="Arial"/>
                <a:ea typeface="Arial"/>
                <a:cs typeface="Arial"/>
                <a:sym typeface="Arial"/>
              </a:rPr>
              <a:t> penicillin G 50,000 units/kg IM, up to the adult dose of 2.4 million units in a single dose</a:t>
            </a:r>
            <a:endParaRPr sz="1800">
              <a:solidFill>
                <a:schemeClr val="dk1"/>
              </a:solidFill>
              <a:latin typeface="Arial"/>
              <a:ea typeface="Arial"/>
              <a:cs typeface="Arial"/>
              <a:sym typeface="Arial"/>
            </a:endParaRPr>
          </a:p>
          <a:p>
            <a:pPr marL="139700" marR="139700" lvl="0" indent="0" rtl="0">
              <a:lnSpc>
                <a:spcPct val="170454"/>
              </a:lnSpc>
              <a:spcBef>
                <a:spcPts val="0"/>
              </a:spcBef>
              <a:spcAft>
                <a:spcPts val="0"/>
              </a:spcAft>
              <a:buClr>
                <a:srgbClr val="000000"/>
              </a:buClr>
              <a:buSzPts val="1100"/>
              <a:buFont typeface="Arial"/>
              <a:buNone/>
            </a:pPr>
            <a:endParaRPr sz="1050">
              <a:solidFill>
                <a:schemeClr val="dk1"/>
              </a:solidFill>
              <a:latin typeface="Arial"/>
              <a:ea typeface="Arial"/>
              <a:cs typeface="Arial"/>
              <a:sym typeface="Arial"/>
            </a:endParaRPr>
          </a:p>
          <a:p>
            <a:pPr marL="0" marR="0" lvl="0" indent="0" algn="l" rtl="0">
              <a:lnSpc>
                <a:spcPct val="90000"/>
              </a:lnSpc>
              <a:spcBef>
                <a:spcPts val="1200"/>
              </a:spcBef>
              <a:spcAft>
                <a:spcPts val="0"/>
              </a:spcAft>
              <a:buNone/>
            </a:pPr>
            <a:endParaRPr>
              <a:solidFill>
                <a:srgbClr val="7030A0"/>
              </a:solidFill>
              <a:latin typeface="Cambria"/>
              <a:ea typeface="Cambria"/>
              <a:cs typeface="Cambria"/>
              <a:sym typeface="Cambria"/>
            </a:endParaRPr>
          </a:p>
        </p:txBody>
      </p:sp>
      <p:sp>
        <p:nvSpPr>
          <p:cNvPr id="334" name="Shape 334"/>
          <p:cNvSpPr txBox="1"/>
          <p:nvPr/>
        </p:nvSpPr>
        <p:spPr>
          <a:xfrm>
            <a:off x="1065898" y="421425"/>
            <a:ext cx="3404700" cy="6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rgbClr val="7030A0"/>
                </a:solidFill>
                <a:latin typeface="Cambria"/>
                <a:ea typeface="Cambria"/>
                <a:cs typeface="Cambria"/>
                <a:sym typeface="Cambria"/>
              </a:rPr>
              <a:t>Primary  Syphilis </a:t>
            </a:r>
            <a:r>
              <a:rPr lang="en" sz="2400" b="1">
                <a:solidFill>
                  <a:srgbClr val="7030A0"/>
                </a:solidFill>
                <a:latin typeface="Cambria"/>
                <a:ea typeface="Cambria"/>
                <a:cs typeface="Cambria"/>
                <a:sym typeface="Cambria"/>
              </a:rPr>
              <a:t>Treatment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anim calcmode="lin" valueType="num">
                                      <p:cBhvr additive="base">
                                        <p:cTn id="7" dur="500"/>
                                        <p:tgtEl>
                                          <p:spTgt spid="3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3">
                                            <p:txEl>
                                              <p:pRg st="1" end="1"/>
                                            </p:txEl>
                                          </p:spTgt>
                                        </p:tgtEl>
                                        <p:attrNameLst>
                                          <p:attrName>style.visibility</p:attrName>
                                        </p:attrNameLst>
                                      </p:cBhvr>
                                      <p:to>
                                        <p:strVal val="visible"/>
                                      </p:to>
                                    </p:set>
                                    <p:anim calcmode="lin" valueType="num">
                                      <p:cBhvr additive="base">
                                        <p:cTn id="12" dur="500"/>
                                        <p:tgtEl>
                                          <p:spTgt spid="3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3">
                                            <p:txEl>
                                              <p:pRg st="2" end="2"/>
                                            </p:txEl>
                                          </p:spTgt>
                                        </p:tgtEl>
                                        <p:attrNameLst>
                                          <p:attrName>style.visibility</p:attrName>
                                        </p:attrNameLst>
                                      </p:cBhvr>
                                      <p:to>
                                        <p:strVal val="visible"/>
                                      </p:to>
                                    </p:set>
                                    <p:anim calcmode="lin" valueType="num">
                                      <p:cBhvr additive="base">
                                        <p:cTn id="17" dur="500"/>
                                        <p:tgtEl>
                                          <p:spTgt spid="3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3">
                                            <p:txEl>
                                              <p:pRg st="3" end="3"/>
                                            </p:txEl>
                                          </p:spTgt>
                                        </p:tgtEl>
                                        <p:attrNameLst>
                                          <p:attrName>style.visibility</p:attrName>
                                        </p:attrNameLst>
                                      </p:cBhvr>
                                      <p:to>
                                        <p:strVal val="visible"/>
                                      </p:to>
                                    </p:set>
                                    <p:anim calcmode="lin" valueType="num">
                                      <p:cBhvr additive="base">
                                        <p:cTn id="22" dur="500"/>
                                        <p:tgtEl>
                                          <p:spTgt spid="3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3">
                                            <p:txEl>
                                              <p:pRg st="4" end="4"/>
                                            </p:txEl>
                                          </p:spTgt>
                                        </p:tgtEl>
                                        <p:attrNameLst>
                                          <p:attrName>style.visibility</p:attrName>
                                        </p:attrNameLst>
                                      </p:cBhvr>
                                      <p:to>
                                        <p:strVal val="visible"/>
                                      </p:to>
                                    </p:set>
                                    <p:anim calcmode="lin" valueType="num">
                                      <p:cBhvr additive="base">
                                        <p:cTn id="27" dur="500"/>
                                        <p:tgtEl>
                                          <p:spTgt spid="33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3">
                                            <p:txEl>
                                              <p:pRg st="5" end="5"/>
                                            </p:txEl>
                                          </p:spTgt>
                                        </p:tgtEl>
                                        <p:attrNameLst>
                                          <p:attrName>style.visibility</p:attrName>
                                        </p:attrNameLst>
                                      </p:cBhvr>
                                      <p:to>
                                        <p:strVal val="visible"/>
                                      </p:to>
                                    </p:set>
                                    <p:anim calcmode="lin" valueType="num">
                                      <p:cBhvr additive="base">
                                        <p:cTn id="32" dur="500"/>
                                        <p:tgtEl>
                                          <p:spTgt spid="33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3">
                                            <p:txEl>
                                              <p:pRg st="6" end="6"/>
                                            </p:txEl>
                                          </p:spTgt>
                                        </p:tgtEl>
                                        <p:attrNameLst>
                                          <p:attrName>style.visibility</p:attrName>
                                        </p:attrNameLst>
                                      </p:cBhvr>
                                      <p:to>
                                        <p:strVal val="visible"/>
                                      </p:to>
                                    </p:set>
                                    <p:anim calcmode="lin" valueType="num">
                                      <p:cBhvr additive="base">
                                        <p:cTn id="37" dur="500"/>
                                        <p:tgtEl>
                                          <p:spTgt spid="33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1678075" y="522514"/>
            <a:ext cx="2512088" cy="615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7030A0"/>
                </a:solidFill>
                <a:latin typeface="Cambria"/>
                <a:ea typeface="Cambria"/>
                <a:cs typeface="Cambria"/>
                <a:sym typeface="Cambria"/>
              </a:rPr>
              <a:t>Latent Syphilis</a:t>
            </a:r>
            <a:endParaRPr sz="2000" b="0" i="0" u="none" strike="noStrike" cap="none">
              <a:solidFill>
                <a:srgbClr val="7030A0"/>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Shape 340"/>
          <p:cNvSpPr/>
          <p:nvPr/>
        </p:nvSpPr>
        <p:spPr>
          <a:xfrm>
            <a:off x="1028175" y="1138075"/>
            <a:ext cx="3765000" cy="1745100"/>
          </a:xfrm>
          <a:prstGeom prst="wave">
            <a:avLst>
              <a:gd name="adj1" fmla="val 125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rtl="0">
              <a:lnSpc>
                <a:spcPct val="90000"/>
              </a:lnSpc>
              <a:spcBef>
                <a:spcPts val="0"/>
              </a:spcBef>
              <a:spcAft>
                <a:spcPts val="0"/>
              </a:spcAft>
              <a:buNone/>
            </a:pPr>
            <a:r>
              <a:rPr lang="en" sz="1800">
                <a:solidFill>
                  <a:srgbClr val="7030A0"/>
                </a:solidFill>
                <a:latin typeface="Cambria"/>
                <a:ea typeface="Cambria"/>
                <a:cs typeface="Cambria"/>
                <a:sym typeface="Cambria"/>
              </a:rPr>
              <a:t>having serologic proof of infection without signs and symptoms of the disease.</a:t>
            </a:r>
            <a:endParaRPr/>
          </a:p>
        </p:txBody>
      </p:sp>
      <p:sp>
        <p:nvSpPr>
          <p:cNvPr id="341" name="Shape 341"/>
          <p:cNvSpPr/>
          <p:nvPr/>
        </p:nvSpPr>
        <p:spPr>
          <a:xfrm>
            <a:off x="4793175" y="3126125"/>
            <a:ext cx="3932400" cy="1542000"/>
          </a:xfrm>
          <a:prstGeom prst="wave">
            <a:avLst>
              <a:gd name="adj1" fmla="val 125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Clr>
                <a:schemeClr val="dk1"/>
              </a:buClr>
              <a:buSzPts val="1100"/>
              <a:buFont typeface="Arial"/>
              <a:buNone/>
            </a:pPr>
            <a:r>
              <a:rPr lang="en" sz="1200" b="1">
                <a:solidFill>
                  <a:schemeClr val="dk1"/>
                </a:solidFill>
                <a:highlight>
                  <a:schemeClr val="lt1"/>
                </a:highlight>
              </a:rPr>
              <a:t>latent syphilis is not transmitted sexually, the objective of treating persons in this stage of disease is to prevent complications and transmission</a:t>
            </a:r>
            <a:endParaRPr sz="1200" b="1">
              <a:solidFill>
                <a:srgbClr val="7030A0"/>
              </a:solidFill>
              <a:latin typeface="Cambria"/>
              <a:ea typeface="Cambria"/>
              <a:cs typeface="Cambria"/>
              <a:sym typeface="Cambria"/>
            </a:endParaRPr>
          </a:p>
        </p:txBody>
      </p:sp>
    </p:spTree>
  </p:cSld>
  <p:clrMapOvr>
    <a:masterClrMapping/>
  </p:clrMapOvr>
  <p:transition spd="med">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938750" y="961702"/>
            <a:ext cx="7633800" cy="3447900"/>
          </a:xfrm>
          <a:prstGeom prst="rect">
            <a:avLst/>
          </a:prstGeom>
          <a:noFill/>
          <a:ln>
            <a:noFill/>
          </a:ln>
        </p:spPr>
        <p:txBody>
          <a:bodyPr spcFirstLastPara="1" wrap="square" lIns="0" tIns="34275" rIns="0" bIns="34275" anchor="t" anchorCtr="0">
            <a:noAutofit/>
          </a:bodyPr>
          <a:lstStyle/>
          <a:p>
            <a:pPr marL="0" marR="0" lvl="0" indent="0" algn="l" rtl="0">
              <a:lnSpc>
                <a:spcPct val="90000"/>
              </a:lnSpc>
              <a:spcBef>
                <a:spcPts val="0"/>
              </a:spcBef>
              <a:spcAft>
                <a:spcPts val="0"/>
              </a:spcAft>
              <a:buNone/>
            </a:pPr>
            <a:r>
              <a:rPr lang="en" sz="1800">
                <a:solidFill>
                  <a:schemeClr val="dk1"/>
                </a:solidFill>
                <a:highlight>
                  <a:srgbClr val="FFFFFF"/>
                </a:highlight>
                <a:latin typeface="Arial"/>
                <a:ea typeface="Arial"/>
                <a:cs typeface="Arial"/>
                <a:sym typeface="Arial"/>
              </a:rPr>
              <a:t>Tertiary syphilis refers to gummas and cardiovascular syphilis but not to neurosyphilis.</a:t>
            </a:r>
            <a:endParaRPr sz="1800" b="0" i="0" u="none" strike="noStrike" cap="none">
              <a:solidFill>
                <a:srgbClr val="7030A0"/>
              </a:solidFill>
              <a:latin typeface="Cambria"/>
              <a:ea typeface="Cambria"/>
              <a:cs typeface="Cambria"/>
              <a:sym typeface="Cambria"/>
            </a:endParaRPr>
          </a:p>
          <a:p>
            <a:pPr marL="139700" marR="139700" lvl="0" indent="0" rtl="0">
              <a:lnSpc>
                <a:spcPct val="195000"/>
              </a:lnSpc>
              <a:spcBef>
                <a:spcPts val="800"/>
              </a:spcBef>
              <a:spcAft>
                <a:spcPts val="0"/>
              </a:spcAft>
              <a:buClr>
                <a:srgbClr val="000000"/>
              </a:buClr>
              <a:buSzPts val="1100"/>
              <a:buFont typeface="Arial"/>
              <a:buNone/>
            </a:pPr>
            <a:r>
              <a:rPr lang="en" sz="1800" i="1">
                <a:solidFill>
                  <a:schemeClr val="dk1"/>
                </a:solidFill>
                <a:latin typeface="Arial"/>
                <a:ea typeface="Arial"/>
                <a:cs typeface="Arial"/>
                <a:sym typeface="Arial"/>
              </a:rPr>
              <a:t>Recommended Regimen</a:t>
            </a:r>
            <a:endParaRPr sz="1800" i="1">
              <a:solidFill>
                <a:schemeClr val="dk1"/>
              </a:solidFill>
              <a:latin typeface="Arial"/>
              <a:ea typeface="Arial"/>
              <a:cs typeface="Arial"/>
              <a:sym typeface="Arial"/>
            </a:endParaRPr>
          </a:p>
          <a:p>
            <a:pPr marL="139700" marR="139700" lvl="0" indent="0" rtl="0">
              <a:lnSpc>
                <a:spcPct val="195000"/>
              </a:lnSpc>
              <a:spcBef>
                <a:spcPts val="800"/>
              </a:spcBef>
              <a:spcAft>
                <a:spcPts val="0"/>
              </a:spcAft>
              <a:buClr>
                <a:srgbClr val="000000"/>
              </a:buClr>
              <a:buSzPts val="1100"/>
              <a:buFont typeface="Arial"/>
              <a:buNone/>
            </a:pPr>
            <a:r>
              <a:rPr lang="en" sz="1800" i="1">
                <a:solidFill>
                  <a:schemeClr val="dk1"/>
                </a:solidFill>
                <a:latin typeface="Arial"/>
                <a:ea typeface="Arial"/>
                <a:cs typeface="Arial"/>
                <a:sym typeface="Arial"/>
              </a:rPr>
              <a:t>Tertiary Syphilis with Normal CSF Examination</a:t>
            </a:r>
            <a:endParaRPr sz="1800" i="1">
              <a:solidFill>
                <a:schemeClr val="dk1"/>
              </a:solidFill>
              <a:latin typeface="Arial"/>
              <a:ea typeface="Arial"/>
              <a:cs typeface="Arial"/>
              <a:sym typeface="Arial"/>
            </a:endParaRPr>
          </a:p>
          <a:p>
            <a:pPr marL="0" marR="139700" lvl="0" indent="0" rtl="0">
              <a:lnSpc>
                <a:spcPct val="178571"/>
              </a:lnSpc>
              <a:spcBef>
                <a:spcPts val="800"/>
              </a:spcBef>
              <a:spcAft>
                <a:spcPts val="0"/>
              </a:spcAft>
              <a:buNone/>
            </a:pPr>
            <a:r>
              <a:rPr lang="en" sz="1800" b="1">
                <a:solidFill>
                  <a:schemeClr val="dk1"/>
                </a:solidFill>
                <a:latin typeface="Arial"/>
                <a:ea typeface="Arial"/>
                <a:cs typeface="Arial"/>
                <a:sym typeface="Arial"/>
              </a:rPr>
              <a:t>Benzathine</a:t>
            </a:r>
            <a:r>
              <a:rPr lang="en" sz="1800">
                <a:solidFill>
                  <a:schemeClr val="dk1"/>
                </a:solidFill>
                <a:latin typeface="Arial"/>
                <a:ea typeface="Arial"/>
                <a:cs typeface="Arial"/>
                <a:sym typeface="Arial"/>
              </a:rPr>
              <a:t> penicillin G 7.2 million units total, administered as 3 doses of 2.4 million units IM each at 1-week intervals</a:t>
            </a:r>
            <a:endParaRPr sz="1800">
              <a:solidFill>
                <a:schemeClr val="dk1"/>
              </a:solidFill>
              <a:latin typeface="Arial"/>
              <a:ea typeface="Arial"/>
              <a:cs typeface="Arial"/>
              <a:sym typeface="Arial"/>
            </a:endParaRPr>
          </a:p>
          <a:p>
            <a:pPr marL="292100" marR="0" lvl="1" indent="-50800" algn="l" rtl="0">
              <a:lnSpc>
                <a:spcPct val="90000"/>
              </a:lnSpc>
              <a:spcBef>
                <a:spcPts val="500"/>
              </a:spcBef>
              <a:spcAft>
                <a:spcPts val="0"/>
              </a:spcAft>
              <a:buClr>
                <a:schemeClr val="accent3"/>
              </a:buClr>
              <a:buSzPts val="1400"/>
              <a:buFont typeface="Calibri"/>
              <a:buNone/>
            </a:pPr>
            <a:endParaRPr sz="1400">
              <a:solidFill>
                <a:srgbClr val="EBBAB1"/>
              </a:solidFill>
              <a:latin typeface="Cambria"/>
              <a:ea typeface="Cambria"/>
              <a:cs typeface="Cambria"/>
              <a:sym typeface="Cambria"/>
            </a:endParaRPr>
          </a:p>
          <a:p>
            <a:pPr marL="457200" marR="0" lvl="0" indent="0" algn="l" rtl="0">
              <a:lnSpc>
                <a:spcPct val="90000"/>
              </a:lnSpc>
              <a:spcBef>
                <a:spcPts val="500"/>
              </a:spcBef>
              <a:spcAft>
                <a:spcPts val="0"/>
              </a:spcAft>
              <a:buClr>
                <a:schemeClr val="dk2"/>
              </a:buClr>
              <a:buSzPts val="1100"/>
              <a:buFont typeface="Arial"/>
              <a:buNone/>
            </a:pPr>
            <a:endParaRPr sz="1100" b="0" i="0" u="none" strike="noStrike" cap="none">
              <a:solidFill>
                <a:srgbClr val="595959"/>
              </a:solidFill>
              <a:latin typeface="Cambria"/>
              <a:ea typeface="Cambria"/>
              <a:cs typeface="Cambria"/>
              <a:sym typeface="Cambria"/>
            </a:endParaRPr>
          </a:p>
        </p:txBody>
      </p:sp>
      <p:sp>
        <p:nvSpPr>
          <p:cNvPr id="347" name="Shape 347"/>
          <p:cNvSpPr txBox="1"/>
          <p:nvPr/>
        </p:nvSpPr>
        <p:spPr>
          <a:xfrm>
            <a:off x="938758" y="462224"/>
            <a:ext cx="4883499" cy="615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7030A0"/>
                </a:solidFill>
                <a:latin typeface="Cambria"/>
                <a:ea typeface="Cambria"/>
                <a:cs typeface="Cambria"/>
                <a:sym typeface="Cambria"/>
              </a:rPr>
              <a:t>Tertiary syphilis</a:t>
            </a:r>
            <a:endParaRPr sz="2000" b="0" i="0" u="none" strike="noStrike" cap="none">
              <a:solidFill>
                <a:srgbClr val="7030A0"/>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48" name="Shape 348"/>
          <p:cNvPicPr preferRelativeResize="0"/>
          <p:nvPr/>
        </p:nvPicPr>
        <p:blipFill>
          <a:blip r:embed="rId3">
            <a:alphaModFix/>
          </a:blip>
          <a:stretch>
            <a:fillRect/>
          </a:stretch>
        </p:blipFill>
        <p:spPr>
          <a:xfrm>
            <a:off x="6097800" y="3400413"/>
            <a:ext cx="2628900" cy="1743075"/>
          </a:xfrm>
          <a:prstGeom prst="rect">
            <a:avLst/>
          </a:prstGeom>
          <a:noFill/>
          <a:ln>
            <a:noFill/>
          </a:ln>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755100" y="286796"/>
            <a:ext cx="7633800" cy="669900"/>
          </a:xfrm>
          <a:prstGeom prst="rect">
            <a:avLst/>
          </a:prstGeom>
        </p:spPr>
        <p:txBody>
          <a:bodyPr spcFirstLastPara="1" wrap="square" lIns="91425" tIns="91425" rIns="91425" bIns="91425" anchor="t" anchorCtr="0">
            <a:noAutofit/>
          </a:bodyPr>
          <a:lstStyle/>
          <a:p>
            <a:pPr marL="0" lvl="0" indent="0" rtl="0">
              <a:lnSpc>
                <a:spcPct val="173076"/>
              </a:lnSpc>
              <a:spcBef>
                <a:spcPts val="800"/>
              </a:spcBef>
              <a:spcAft>
                <a:spcPts val="800"/>
              </a:spcAft>
              <a:buNone/>
            </a:pPr>
            <a:r>
              <a:rPr lang="en" sz="3600" b="1">
                <a:solidFill>
                  <a:srgbClr val="551561"/>
                </a:solidFill>
                <a:latin typeface="Arial"/>
                <a:ea typeface="Arial"/>
                <a:cs typeface="Arial"/>
                <a:sym typeface="Arial"/>
              </a:rPr>
              <a:t>Neurosyphilis And Ocular syphilis </a:t>
            </a:r>
            <a:endParaRPr sz="3600" b="1">
              <a:solidFill>
                <a:srgbClr val="551561"/>
              </a:solidFill>
            </a:endParaRPr>
          </a:p>
        </p:txBody>
      </p:sp>
      <p:pic>
        <p:nvPicPr>
          <p:cNvPr id="354" name="Shape 354"/>
          <p:cNvPicPr preferRelativeResize="0"/>
          <p:nvPr/>
        </p:nvPicPr>
        <p:blipFill>
          <a:blip r:embed="rId3">
            <a:alphaModFix/>
          </a:blip>
          <a:stretch>
            <a:fillRect/>
          </a:stretch>
        </p:blipFill>
        <p:spPr>
          <a:xfrm>
            <a:off x="755100" y="1120575"/>
            <a:ext cx="3751249" cy="3897600"/>
          </a:xfrm>
          <a:prstGeom prst="rect">
            <a:avLst/>
          </a:prstGeom>
          <a:noFill/>
          <a:ln>
            <a:noFill/>
          </a:ln>
        </p:spPr>
      </p:pic>
      <p:pic>
        <p:nvPicPr>
          <p:cNvPr id="355" name="Shape 355"/>
          <p:cNvPicPr preferRelativeResize="0"/>
          <p:nvPr/>
        </p:nvPicPr>
        <p:blipFill>
          <a:blip r:embed="rId4">
            <a:alphaModFix/>
          </a:blip>
          <a:stretch>
            <a:fillRect/>
          </a:stretch>
        </p:blipFill>
        <p:spPr>
          <a:xfrm>
            <a:off x="4658749" y="1109096"/>
            <a:ext cx="3882003" cy="388200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73076"/>
              </a:lnSpc>
              <a:spcBef>
                <a:spcPts val="800"/>
              </a:spcBef>
              <a:spcAft>
                <a:spcPts val="0"/>
              </a:spcAft>
              <a:buClr>
                <a:schemeClr val="dk1"/>
              </a:buClr>
              <a:buSzPts val="1100"/>
              <a:buFont typeface="Arial"/>
              <a:buNone/>
            </a:pPr>
            <a:r>
              <a:rPr lang="en" sz="3600" b="1">
                <a:solidFill>
                  <a:srgbClr val="551561"/>
                </a:solidFill>
                <a:latin typeface="Arial"/>
                <a:ea typeface="Arial"/>
                <a:cs typeface="Arial"/>
                <a:sym typeface="Arial"/>
              </a:rPr>
              <a:t>Neurosyphilis And Ocular syphilis</a:t>
            </a:r>
            <a:endParaRPr/>
          </a:p>
          <a:p>
            <a:pPr marL="0" lvl="0" indent="0">
              <a:spcBef>
                <a:spcPts val="800"/>
              </a:spcBef>
              <a:spcAft>
                <a:spcPts val="0"/>
              </a:spcAft>
              <a:buNone/>
            </a:pPr>
            <a:endParaRPr/>
          </a:p>
        </p:txBody>
      </p:sp>
      <p:sp>
        <p:nvSpPr>
          <p:cNvPr id="361" name="Shape 361"/>
          <p:cNvSpPr txBox="1">
            <a:spLocks noGrp="1"/>
          </p:cNvSpPr>
          <p:nvPr>
            <p:ph type="body" idx="1"/>
          </p:nvPr>
        </p:nvSpPr>
        <p:spPr>
          <a:xfrm>
            <a:off x="853175" y="1260900"/>
            <a:ext cx="7633800" cy="3429000"/>
          </a:xfrm>
          <a:prstGeom prst="rect">
            <a:avLst/>
          </a:prstGeom>
        </p:spPr>
        <p:txBody>
          <a:bodyPr spcFirstLastPara="1" wrap="square" lIns="91425" tIns="91425" rIns="91425" bIns="91425" anchor="t" anchorCtr="0">
            <a:noAutofit/>
          </a:bodyPr>
          <a:lstStyle/>
          <a:p>
            <a:pPr marL="0" lvl="0" indent="0">
              <a:spcBef>
                <a:spcPts val="525"/>
              </a:spcBef>
              <a:spcAft>
                <a:spcPts val="0"/>
              </a:spcAft>
              <a:buNone/>
            </a:pPr>
            <a:r>
              <a:rPr lang="en" b="1">
                <a:solidFill>
                  <a:srgbClr val="000000"/>
                </a:solidFill>
              </a:rPr>
              <a:t>Neurosyphilis</a:t>
            </a:r>
            <a:r>
              <a:rPr lang="en">
                <a:solidFill>
                  <a:srgbClr val="000000"/>
                </a:solidFill>
              </a:rPr>
              <a:t> :</a:t>
            </a:r>
            <a:endParaRPr>
              <a:solidFill>
                <a:srgbClr val="000000"/>
              </a:solidFill>
            </a:endParaRPr>
          </a:p>
          <a:p>
            <a:pPr marL="0" lvl="0" indent="0">
              <a:spcBef>
                <a:spcPts val="525"/>
              </a:spcBef>
              <a:spcAft>
                <a:spcPts val="0"/>
              </a:spcAft>
              <a:buNone/>
            </a:pPr>
            <a:endParaRPr>
              <a:solidFill>
                <a:srgbClr val="000000"/>
              </a:solidFill>
            </a:endParaRPr>
          </a:p>
          <a:p>
            <a:pPr marL="457200" lvl="0" indent="-317500">
              <a:spcBef>
                <a:spcPts val="525"/>
              </a:spcBef>
              <a:spcAft>
                <a:spcPts val="0"/>
              </a:spcAft>
              <a:buClr>
                <a:srgbClr val="000000"/>
              </a:buClr>
              <a:buSzPts val="1400"/>
              <a:buFont typeface="Arial"/>
              <a:buChar char="•"/>
            </a:pPr>
            <a:r>
              <a:rPr lang="en" sz="1400">
                <a:solidFill>
                  <a:srgbClr val="000000"/>
                </a:solidFill>
                <a:latin typeface="Arial"/>
                <a:ea typeface="Arial"/>
                <a:cs typeface="Arial"/>
                <a:sym typeface="Arial"/>
              </a:rPr>
              <a:t>Neurosyphilis is caused by </a:t>
            </a:r>
            <a:r>
              <a:rPr lang="en" sz="1400" i="1">
                <a:solidFill>
                  <a:srgbClr val="000000"/>
                </a:solidFill>
                <a:latin typeface="Arial"/>
                <a:ea typeface="Arial"/>
                <a:cs typeface="Arial"/>
                <a:sym typeface="Arial"/>
              </a:rPr>
              <a:t>Treponema pallidum</a:t>
            </a:r>
            <a:r>
              <a:rPr lang="en" sz="1400">
                <a:solidFill>
                  <a:srgbClr val="000000"/>
                </a:solidFill>
                <a:latin typeface="Arial"/>
                <a:ea typeface="Arial"/>
                <a:cs typeface="Arial"/>
                <a:sym typeface="Arial"/>
              </a:rPr>
              <a:t>. This is the bacteria that causes syphilis. Neurosyphilis usually occurs about 10 to 20 years after a person is first infected with syphilis. Not everyone who has syphilis develops this complication.</a:t>
            </a: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latin typeface="Arial"/>
                <a:ea typeface="Arial"/>
                <a:cs typeface="Arial"/>
                <a:sym typeface="Arial"/>
              </a:rPr>
              <a:t>Neurosyphili</a:t>
            </a:r>
            <a:r>
              <a:rPr lang="en" sz="1400">
                <a:solidFill>
                  <a:schemeClr val="dk1"/>
                </a:solidFill>
                <a:latin typeface="Arial"/>
                <a:ea typeface="Arial"/>
                <a:cs typeface="Arial"/>
                <a:sym typeface="Arial"/>
              </a:rPr>
              <a:t>s can occur at any time after initial infection.</a:t>
            </a:r>
            <a:endParaRPr sz="1400">
              <a:solidFill>
                <a:schemeClr val="dk1"/>
              </a:solidFill>
              <a:latin typeface="Arial"/>
              <a:ea typeface="Arial"/>
              <a:cs typeface="Arial"/>
              <a:sym typeface="Arial"/>
            </a:endParaRPr>
          </a:p>
          <a:p>
            <a:pPr marL="0" lvl="0" indent="0" rtl="0">
              <a:spcBef>
                <a:spcPts val="525"/>
              </a:spcBef>
              <a:spcAft>
                <a:spcPts val="0"/>
              </a:spcAft>
              <a:buNone/>
            </a:pPr>
            <a:endParaRPr sz="1400">
              <a:solidFill>
                <a:schemeClr val="dk1"/>
              </a:solidFill>
              <a:latin typeface="Arial"/>
              <a:ea typeface="Arial"/>
              <a:cs typeface="Arial"/>
              <a:sym typeface="Arial"/>
            </a:endParaRPr>
          </a:p>
          <a:p>
            <a:pPr marL="0" lvl="0" indent="0" rtl="0">
              <a:spcBef>
                <a:spcPts val="525"/>
              </a:spcBef>
              <a:spcAft>
                <a:spcPts val="0"/>
              </a:spcAft>
              <a:buNone/>
            </a:pPr>
            <a:r>
              <a:rPr lang="en" b="1">
                <a:solidFill>
                  <a:srgbClr val="000000"/>
                </a:solidFill>
              </a:rPr>
              <a:t>Ocular syphilis: </a:t>
            </a:r>
            <a:endParaRPr b="1">
              <a:solidFill>
                <a:srgbClr val="000000"/>
              </a:solidFill>
            </a:endParaRPr>
          </a:p>
          <a:p>
            <a:pPr marL="457200" lvl="0" indent="-323850" rtl="0">
              <a:spcBef>
                <a:spcPts val="525"/>
              </a:spcBef>
              <a:spcAft>
                <a:spcPts val="0"/>
              </a:spcAft>
              <a:buClr>
                <a:srgbClr val="000000"/>
              </a:buClr>
              <a:buSzPts val="1500"/>
              <a:buChar char="•"/>
            </a:pPr>
            <a:r>
              <a:rPr lang="en">
                <a:solidFill>
                  <a:srgbClr val="000000"/>
                </a:solidFill>
              </a:rPr>
              <a:t>All stages of syphilis can involve the eye. </a:t>
            </a:r>
            <a:endParaRPr>
              <a:solidFill>
                <a:srgbClr val="000000"/>
              </a:solidFill>
            </a:endParaRPr>
          </a:p>
          <a:p>
            <a:pPr marL="457200" lvl="0" indent="-323850" rtl="0">
              <a:spcBef>
                <a:spcPts val="0"/>
              </a:spcBef>
              <a:spcAft>
                <a:spcPts val="0"/>
              </a:spcAft>
              <a:buClr>
                <a:srgbClr val="000000"/>
              </a:buClr>
              <a:buSzPts val="1500"/>
              <a:buChar char="•"/>
            </a:pPr>
            <a:r>
              <a:rPr lang="en">
                <a:solidFill>
                  <a:srgbClr val="000000"/>
                </a:solidFill>
              </a:rPr>
              <a:t>Eye involvement tends to occur most frequently in secondary syphilis and late syphilis</a:t>
            </a:r>
            <a:endParaRPr>
              <a:solidFill>
                <a:srgbClr val="000000"/>
              </a:solidFill>
            </a:endParaRPr>
          </a:p>
          <a:p>
            <a:pPr marL="457200" lvl="0" indent="-323850">
              <a:spcBef>
                <a:spcPts val="0"/>
              </a:spcBef>
              <a:spcAft>
                <a:spcPts val="0"/>
              </a:spcAft>
              <a:buClr>
                <a:srgbClr val="000000"/>
              </a:buClr>
              <a:buSzPts val="1500"/>
              <a:buChar char="•"/>
            </a:pPr>
            <a:r>
              <a:rPr lang="en">
                <a:solidFill>
                  <a:srgbClr val="000000"/>
                </a:solidFill>
              </a:rPr>
              <a:t> there are almost no eye findings that are absolutely specific for syphilis</a:t>
            </a:r>
            <a:endParaRPr>
              <a:solidFill>
                <a:srgbClr val="000000"/>
              </a:solidFill>
            </a:endParaRPr>
          </a:p>
          <a:p>
            <a:pPr marL="0" lvl="0" indent="0" rtl="0">
              <a:spcBef>
                <a:spcPts val="525"/>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700450" y="286802"/>
            <a:ext cx="7872000" cy="1004400"/>
          </a:xfrm>
          <a:prstGeom prst="rect">
            <a:avLst/>
          </a:prstGeom>
        </p:spPr>
        <p:txBody>
          <a:bodyPr spcFirstLastPara="1" wrap="square" lIns="91425" tIns="91425" rIns="91425" bIns="91425" anchor="t" anchorCtr="0">
            <a:noAutofit/>
          </a:bodyPr>
          <a:lstStyle/>
          <a:p>
            <a:pPr marL="0" lvl="0" indent="0" rtl="0">
              <a:lnSpc>
                <a:spcPct val="173076"/>
              </a:lnSpc>
              <a:spcBef>
                <a:spcPts val="800"/>
              </a:spcBef>
              <a:spcAft>
                <a:spcPts val="800"/>
              </a:spcAft>
              <a:buClr>
                <a:schemeClr val="dk1"/>
              </a:buClr>
              <a:buSzPts val="1100"/>
              <a:buFont typeface="Arial"/>
              <a:buNone/>
            </a:pPr>
            <a:r>
              <a:rPr lang="en" sz="2400" b="1">
                <a:solidFill>
                  <a:srgbClr val="551561"/>
                </a:solidFill>
                <a:latin typeface="Arial"/>
                <a:ea typeface="Arial"/>
                <a:cs typeface="Arial"/>
                <a:sym typeface="Arial"/>
              </a:rPr>
              <a:t>Neurosyphilis And Ocular syphilis Treatment</a:t>
            </a:r>
            <a:endParaRPr sz="2400"/>
          </a:p>
        </p:txBody>
      </p:sp>
      <p:sp>
        <p:nvSpPr>
          <p:cNvPr id="367" name="Shape 367"/>
          <p:cNvSpPr txBox="1">
            <a:spLocks noGrp="1"/>
          </p:cNvSpPr>
          <p:nvPr>
            <p:ph type="body" idx="1"/>
          </p:nvPr>
        </p:nvSpPr>
        <p:spPr>
          <a:xfrm>
            <a:off x="938658" y="1427626"/>
            <a:ext cx="7633800" cy="2695200"/>
          </a:xfrm>
          <a:prstGeom prst="rect">
            <a:avLst/>
          </a:prstGeom>
        </p:spPr>
        <p:txBody>
          <a:bodyPr spcFirstLastPara="1" wrap="square" lIns="91425" tIns="91425" rIns="91425" bIns="91425" anchor="t" anchorCtr="0">
            <a:noAutofit/>
          </a:bodyPr>
          <a:lstStyle/>
          <a:p>
            <a:pPr marL="139700" marR="139700" lvl="0" indent="0" rtl="0">
              <a:lnSpc>
                <a:spcPct val="205263"/>
              </a:lnSpc>
              <a:spcBef>
                <a:spcPts val="800"/>
              </a:spcBef>
              <a:spcAft>
                <a:spcPts val="0"/>
              </a:spcAft>
              <a:buClr>
                <a:schemeClr val="dk1"/>
              </a:buClr>
              <a:buSzPts val="1100"/>
              <a:buFont typeface="Arial"/>
              <a:buNone/>
            </a:pPr>
            <a:r>
              <a:rPr lang="en" sz="1400" b="1" i="1">
                <a:solidFill>
                  <a:schemeClr val="dk1"/>
                </a:solidFill>
                <a:highlight>
                  <a:srgbClr val="F0F0F0"/>
                </a:highlight>
                <a:latin typeface="Arial"/>
                <a:ea typeface="Arial"/>
                <a:cs typeface="Arial"/>
                <a:sym typeface="Arial"/>
              </a:rPr>
              <a:t>Recommended Regimen</a:t>
            </a:r>
            <a:endParaRPr sz="1400" b="1" i="1">
              <a:solidFill>
                <a:schemeClr val="dk1"/>
              </a:solidFill>
              <a:highlight>
                <a:srgbClr val="F0F0F0"/>
              </a:highlight>
              <a:latin typeface="Arial"/>
              <a:ea typeface="Arial"/>
              <a:cs typeface="Arial"/>
              <a:sym typeface="Arial"/>
            </a:endParaRPr>
          </a:p>
          <a:p>
            <a:pPr marL="139700" marR="139700" lvl="0" indent="0" rtl="0">
              <a:lnSpc>
                <a:spcPct val="205263"/>
              </a:lnSpc>
              <a:spcBef>
                <a:spcPts val="2300"/>
              </a:spcBef>
              <a:spcAft>
                <a:spcPts val="0"/>
              </a:spcAft>
              <a:buClr>
                <a:schemeClr val="dk1"/>
              </a:buClr>
              <a:buSzPts val="1100"/>
              <a:buFont typeface="Arial"/>
              <a:buNone/>
            </a:pPr>
            <a:r>
              <a:rPr lang="en" sz="1400" b="1" i="1">
                <a:solidFill>
                  <a:schemeClr val="dk1"/>
                </a:solidFill>
                <a:highlight>
                  <a:srgbClr val="F0F0F0"/>
                </a:highlight>
                <a:latin typeface="Arial"/>
                <a:ea typeface="Arial"/>
                <a:cs typeface="Arial"/>
                <a:sym typeface="Arial"/>
              </a:rPr>
              <a:t>Neurosyphilis and Ocular Syphilis</a:t>
            </a:r>
            <a:endParaRPr sz="1400" b="1" i="1">
              <a:solidFill>
                <a:schemeClr val="dk1"/>
              </a:solidFill>
              <a:highlight>
                <a:srgbClr val="F0F0F0"/>
              </a:highlight>
              <a:latin typeface="Arial"/>
              <a:ea typeface="Arial"/>
              <a:cs typeface="Arial"/>
              <a:sym typeface="Arial"/>
            </a:endParaRPr>
          </a:p>
          <a:p>
            <a:pPr marL="0" marR="139700" lvl="0" indent="0" rtl="0">
              <a:lnSpc>
                <a:spcPct val="178571"/>
              </a:lnSpc>
              <a:spcBef>
                <a:spcPts val="2300"/>
              </a:spcBef>
              <a:spcAft>
                <a:spcPts val="0"/>
              </a:spcAft>
              <a:buNone/>
            </a:pPr>
            <a:r>
              <a:rPr lang="en" sz="1400" b="1">
                <a:solidFill>
                  <a:schemeClr val="dk1"/>
                </a:solidFill>
                <a:highlight>
                  <a:srgbClr val="F0F0F0"/>
                </a:highlight>
                <a:latin typeface="Arial"/>
                <a:ea typeface="Arial"/>
                <a:cs typeface="Arial"/>
                <a:sym typeface="Arial"/>
              </a:rPr>
              <a:t>Aqueous crystalline penicillin G 18–24 million units per day, administered as 3–4 million units IV every 4 hours or continuous infusion, for 10–14 days</a:t>
            </a:r>
            <a:endParaRPr sz="1400" b="1"/>
          </a:p>
          <a:p>
            <a:pPr marL="0" lvl="0" indent="0">
              <a:spcBef>
                <a:spcPts val="15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Font typeface="Arial"/>
              <a:buNone/>
            </a:pPr>
            <a:r>
              <a:rPr lang="en" sz="2400" b="1">
                <a:solidFill>
                  <a:srgbClr val="7030A0"/>
                </a:solidFill>
                <a:latin typeface="Cambria"/>
                <a:ea typeface="Cambria"/>
                <a:cs typeface="Cambria"/>
                <a:sym typeface="Cambria"/>
              </a:rPr>
              <a:t>Chancroid</a:t>
            </a:r>
            <a:endParaRPr sz="2400"/>
          </a:p>
        </p:txBody>
      </p:sp>
      <p:pic>
        <p:nvPicPr>
          <p:cNvPr id="373" name="Shape 373"/>
          <p:cNvPicPr preferRelativeResize="0"/>
          <p:nvPr/>
        </p:nvPicPr>
        <p:blipFill>
          <a:blip r:embed="rId3">
            <a:alphaModFix/>
          </a:blip>
          <a:stretch>
            <a:fillRect/>
          </a:stretch>
        </p:blipFill>
        <p:spPr>
          <a:xfrm>
            <a:off x="1897152" y="896002"/>
            <a:ext cx="5349675" cy="3635175"/>
          </a:xfrm>
          <a:prstGeom prst="rect">
            <a:avLst/>
          </a:prstGeom>
          <a:noFill/>
          <a:ln w="76200" cap="flat" cmpd="sng">
            <a:solidFill>
              <a:srgbClr val="FEFEFE"/>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12187" y="1220910"/>
            <a:ext cx="7633800" cy="3785700"/>
          </a:xfrm>
          <a:prstGeom prst="rect">
            <a:avLst/>
          </a:prstGeom>
          <a:noFill/>
          <a:ln>
            <a:noFill/>
          </a:ln>
        </p:spPr>
        <p:txBody>
          <a:bodyPr spcFirstLastPara="1" wrap="square" lIns="0" tIns="34275" rIns="0" bIns="34275" anchor="t" anchorCtr="0">
            <a:noAutofit/>
          </a:bodyPr>
          <a:lstStyle/>
          <a:p>
            <a:pPr marL="292100" lvl="1" indent="-139700" rtl="0">
              <a:lnSpc>
                <a:spcPct val="115000"/>
              </a:lnSpc>
              <a:spcBef>
                <a:spcPts val="0"/>
              </a:spcBef>
              <a:spcAft>
                <a:spcPts val="0"/>
              </a:spcAft>
              <a:buClr>
                <a:schemeClr val="accent3"/>
              </a:buClr>
              <a:buSzPts val="1400"/>
              <a:buFont typeface="Cambria"/>
              <a:buChar char="◦"/>
            </a:pPr>
            <a:r>
              <a:rPr lang="en" sz="1800" b="1">
                <a:solidFill>
                  <a:srgbClr val="7F7F7F"/>
                </a:solidFill>
                <a:latin typeface="Cambria"/>
                <a:ea typeface="Cambria"/>
                <a:cs typeface="Cambria"/>
                <a:sym typeface="Cambria"/>
              </a:rPr>
              <a:t>Chancroid is a bacterial infection that causes open sores on or around the genitals of men and women , The bacterium Haemophilus ducreyi causes this infection. It attacks tissue in the genital area and produces an open sore that’s sometimes referred to as a chancroid or ulcer. Chancroid may also spread from skin-to-skin contact with an infected person.</a:t>
            </a:r>
            <a:endParaRPr sz="1400" b="1">
              <a:solidFill>
                <a:srgbClr val="2A2A2A"/>
              </a:solidFill>
              <a:latin typeface="Arial"/>
              <a:ea typeface="Arial"/>
              <a:cs typeface="Arial"/>
              <a:sym typeface="Arial"/>
            </a:endParaRPr>
          </a:p>
          <a:p>
            <a:pPr marL="457200" lvl="0" indent="0" rtl="0">
              <a:lnSpc>
                <a:spcPct val="115000"/>
              </a:lnSpc>
              <a:spcBef>
                <a:spcPts val="0"/>
              </a:spcBef>
              <a:spcAft>
                <a:spcPts val="0"/>
              </a:spcAft>
              <a:buNone/>
            </a:pPr>
            <a:endParaRPr sz="1400" b="1">
              <a:solidFill>
                <a:srgbClr val="2A2A2A"/>
              </a:solidFill>
              <a:latin typeface="Arial"/>
              <a:ea typeface="Arial"/>
              <a:cs typeface="Arial"/>
              <a:sym typeface="Arial"/>
            </a:endParaRPr>
          </a:p>
          <a:p>
            <a:pPr marL="457200" lvl="0" indent="0" rtl="0">
              <a:lnSpc>
                <a:spcPct val="115000"/>
              </a:lnSpc>
              <a:spcBef>
                <a:spcPts val="0"/>
              </a:spcBef>
              <a:spcAft>
                <a:spcPts val="0"/>
              </a:spcAft>
              <a:buNone/>
            </a:pPr>
            <a:endParaRPr sz="1400" b="1">
              <a:solidFill>
                <a:srgbClr val="2A2A2A"/>
              </a:solidFill>
              <a:latin typeface="Arial"/>
              <a:ea typeface="Arial"/>
              <a:cs typeface="Arial"/>
              <a:sym typeface="Arial"/>
            </a:endParaRPr>
          </a:p>
          <a:p>
            <a:pPr marL="457200" lvl="0" indent="0" rtl="0">
              <a:lnSpc>
                <a:spcPct val="115000"/>
              </a:lnSpc>
              <a:spcBef>
                <a:spcPts val="0"/>
              </a:spcBef>
              <a:spcAft>
                <a:spcPts val="0"/>
              </a:spcAft>
              <a:buNone/>
            </a:pPr>
            <a:endParaRPr sz="1400" b="1">
              <a:solidFill>
                <a:srgbClr val="2A2A2A"/>
              </a:solidFill>
              <a:latin typeface="Arial"/>
              <a:ea typeface="Arial"/>
              <a:cs typeface="Arial"/>
              <a:sym typeface="Arial"/>
            </a:endParaRPr>
          </a:p>
          <a:p>
            <a:pPr marL="457200" lvl="0" indent="0" rtl="0">
              <a:lnSpc>
                <a:spcPct val="115000"/>
              </a:lnSpc>
              <a:spcBef>
                <a:spcPts val="0"/>
              </a:spcBef>
              <a:spcAft>
                <a:spcPts val="0"/>
              </a:spcAft>
              <a:buNone/>
            </a:pPr>
            <a:endParaRPr sz="1400" b="1">
              <a:solidFill>
                <a:srgbClr val="2A2A2A"/>
              </a:solidFill>
              <a:latin typeface="Arial"/>
              <a:ea typeface="Arial"/>
              <a:cs typeface="Arial"/>
              <a:sym typeface="Arial"/>
            </a:endParaRPr>
          </a:p>
          <a:p>
            <a:pPr marL="292100" marR="0" lvl="1" indent="-139700" algn="l" rtl="0">
              <a:lnSpc>
                <a:spcPct val="90000"/>
              </a:lnSpc>
              <a:spcBef>
                <a:spcPts val="0"/>
              </a:spcBef>
              <a:spcAft>
                <a:spcPts val="0"/>
              </a:spcAft>
              <a:buClr>
                <a:schemeClr val="accent3"/>
              </a:buClr>
              <a:buSzPts val="1400"/>
              <a:buFont typeface="Cambria"/>
              <a:buChar char="◦"/>
            </a:pPr>
            <a:r>
              <a:rPr lang="en" sz="2000" b="1">
                <a:solidFill>
                  <a:srgbClr val="7030A0"/>
                </a:solidFill>
                <a:latin typeface="Cambria"/>
                <a:ea typeface="Cambria"/>
                <a:cs typeface="Cambria"/>
                <a:sym typeface="Cambria"/>
              </a:rPr>
              <a:t>Modes of transmission:</a:t>
            </a:r>
            <a:endParaRPr sz="1800" b="1">
              <a:solidFill>
                <a:srgbClr val="7F7F7F"/>
              </a:solidFill>
              <a:latin typeface="Cambria"/>
              <a:ea typeface="Cambria"/>
              <a:cs typeface="Cambria"/>
              <a:sym typeface="Cambria"/>
            </a:endParaRPr>
          </a:p>
          <a:p>
            <a:pPr marL="292100" marR="0" lvl="1" indent="-139700" algn="l" rtl="0">
              <a:lnSpc>
                <a:spcPct val="90000"/>
              </a:lnSpc>
              <a:spcBef>
                <a:spcPts val="300"/>
              </a:spcBef>
              <a:spcAft>
                <a:spcPts val="0"/>
              </a:spcAft>
              <a:buClr>
                <a:srgbClr val="000000"/>
              </a:buClr>
              <a:buSzPts val="1400"/>
              <a:buFont typeface="Cambria"/>
              <a:buChar char="◦"/>
            </a:pPr>
            <a:r>
              <a:rPr lang="en" sz="1800" b="1">
                <a:solidFill>
                  <a:srgbClr val="7F7F7F"/>
                </a:solidFill>
                <a:latin typeface="Cambria"/>
                <a:ea typeface="Cambria"/>
                <a:cs typeface="Cambria"/>
                <a:sym typeface="Cambria"/>
              </a:rPr>
              <a:t> Sexual contact</a:t>
            </a:r>
            <a:endParaRPr sz="1400" b="0" i="0" u="none" strike="noStrike" cap="none">
              <a:solidFill>
                <a:srgbClr val="000000"/>
              </a:solidFill>
              <a:latin typeface="Cambria"/>
              <a:ea typeface="Cambria"/>
              <a:cs typeface="Cambria"/>
              <a:sym typeface="Cambria"/>
            </a:endParaRPr>
          </a:p>
          <a:p>
            <a:pPr marL="0" marR="0" lvl="0" indent="0" algn="l" rtl="0">
              <a:lnSpc>
                <a:spcPct val="90000"/>
              </a:lnSpc>
              <a:spcBef>
                <a:spcPts val="500"/>
              </a:spcBef>
              <a:spcAft>
                <a:spcPts val="0"/>
              </a:spcAft>
              <a:buNone/>
            </a:pPr>
            <a:endParaRPr sz="1100" b="0" i="0" u="none" strike="noStrike" cap="none">
              <a:solidFill>
                <a:srgbClr val="CC4125"/>
              </a:solidFill>
              <a:latin typeface="Cambria"/>
              <a:ea typeface="Cambria"/>
              <a:cs typeface="Cambria"/>
              <a:sym typeface="Cambria"/>
            </a:endParaRPr>
          </a:p>
        </p:txBody>
      </p:sp>
      <p:sp>
        <p:nvSpPr>
          <p:cNvPr id="379" name="Shape 379"/>
          <p:cNvSpPr txBox="1"/>
          <p:nvPr/>
        </p:nvSpPr>
        <p:spPr>
          <a:xfrm>
            <a:off x="1276141" y="301451"/>
            <a:ext cx="1949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7030A0"/>
                </a:solidFill>
                <a:latin typeface="Cambria"/>
                <a:ea typeface="Cambria"/>
                <a:cs typeface="Cambria"/>
                <a:sym typeface="Cambria"/>
              </a:rPr>
              <a:t>Chancroid</a:t>
            </a:r>
            <a:endParaRPr sz="1400" b="0" i="0" u="none" strike="noStrike" cap="none">
              <a:solidFill>
                <a:srgbClr val="7030A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318908" y="1713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b="1">
                <a:solidFill>
                  <a:srgbClr val="7030A0"/>
                </a:solidFill>
                <a:latin typeface="Cambria"/>
                <a:ea typeface="Cambria"/>
                <a:cs typeface="Cambria"/>
                <a:sym typeface="Cambria"/>
              </a:rPr>
              <a:t>Signs &amp; Symptoms :</a:t>
            </a:r>
            <a:endParaRPr sz="2000" b="1">
              <a:solidFill>
                <a:srgbClr val="7030A0"/>
              </a:solidFill>
              <a:latin typeface="Cambria"/>
              <a:ea typeface="Cambria"/>
              <a:cs typeface="Cambria"/>
              <a:sym typeface="Cambria"/>
            </a:endParaRPr>
          </a:p>
        </p:txBody>
      </p:sp>
      <p:sp>
        <p:nvSpPr>
          <p:cNvPr id="385" name="Shape 385"/>
          <p:cNvSpPr txBox="1">
            <a:spLocks noGrp="1"/>
          </p:cNvSpPr>
          <p:nvPr>
            <p:ph type="body" idx="1"/>
          </p:nvPr>
        </p:nvSpPr>
        <p:spPr>
          <a:xfrm>
            <a:off x="818483" y="252951"/>
            <a:ext cx="7633800" cy="2695200"/>
          </a:xfrm>
          <a:prstGeom prst="rect">
            <a:avLst/>
          </a:prstGeom>
        </p:spPr>
        <p:txBody>
          <a:bodyPr spcFirstLastPara="1" wrap="square" lIns="91425" tIns="91425" rIns="91425" bIns="91425" anchor="t" anchorCtr="0">
            <a:noAutofit/>
          </a:bodyPr>
          <a:lstStyle/>
          <a:p>
            <a:pPr marL="0" lvl="0" indent="0" rtl="0">
              <a:lnSpc>
                <a:spcPct val="108333"/>
              </a:lnSpc>
              <a:spcBef>
                <a:spcPts val="2600"/>
              </a:spcBef>
              <a:spcAft>
                <a:spcPts val="0"/>
              </a:spcAft>
              <a:buClr>
                <a:schemeClr val="dk1"/>
              </a:buClr>
              <a:buSzPts val="1100"/>
              <a:buFont typeface="Arial"/>
              <a:buNone/>
            </a:pPr>
            <a:r>
              <a:rPr lang="en" sz="2000" b="1">
                <a:solidFill>
                  <a:srgbClr val="7030A0"/>
                </a:solidFill>
                <a:latin typeface="Cambria"/>
                <a:ea typeface="Cambria"/>
                <a:cs typeface="Cambria"/>
                <a:sym typeface="Cambria"/>
              </a:rPr>
              <a:t>Men : </a:t>
            </a:r>
            <a:endParaRPr sz="1800" b="1">
              <a:solidFill>
                <a:srgbClr val="231F20"/>
              </a:solidFill>
              <a:latin typeface="Roboto"/>
              <a:ea typeface="Roboto"/>
              <a:cs typeface="Roboto"/>
              <a:sym typeface="Roboto"/>
            </a:endParaRPr>
          </a:p>
          <a:p>
            <a:pPr marL="0" lvl="0" indent="0" rtl="0">
              <a:lnSpc>
                <a:spcPct val="144444"/>
              </a:lnSpc>
              <a:spcBef>
                <a:spcPts val="1900"/>
              </a:spcBef>
              <a:spcAft>
                <a:spcPts val="0"/>
              </a:spcAft>
              <a:buNone/>
            </a:pPr>
            <a:r>
              <a:rPr lang="en" sz="1800" b="1">
                <a:solidFill>
                  <a:srgbClr val="7F7F7F"/>
                </a:solidFill>
                <a:latin typeface="Cambria"/>
                <a:ea typeface="Cambria"/>
                <a:cs typeface="Cambria"/>
                <a:sym typeface="Cambria"/>
              </a:rPr>
              <a:t>Men may notice a small, red bump on their genitals that may change to an open sore within a day or two.</a:t>
            </a:r>
            <a:r>
              <a:rPr lang="en" sz="1350">
                <a:solidFill>
                  <a:srgbClr val="231F20"/>
                </a:solidFill>
                <a:latin typeface="Roboto"/>
                <a:ea typeface="Roboto"/>
                <a:cs typeface="Roboto"/>
                <a:sym typeface="Roboto"/>
              </a:rPr>
              <a:t> </a:t>
            </a:r>
            <a:endParaRPr sz="1350">
              <a:solidFill>
                <a:srgbClr val="231F20"/>
              </a:solidFill>
              <a:latin typeface="Roboto"/>
              <a:ea typeface="Roboto"/>
              <a:cs typeface="Roboto"/>
              <a:sym typeface="Roboto"/>
            </a:endParaRPr>
          </a:p>
          <a:p>
            <a:pPr marL="0" lvl="0" indent="0" rtl="0">
              <a:lnSpc>
                <a:spcPct val="108333"/>
              </a:lnSpc>
              <a:spcBef>
                <a:spcPts val="2600"/>
              </a:spcBef>
              <a:spcAft>
                <a:spcPts val="0"/>
              </a:spcAft>
              <a:buNone/>
            </a:pPr>
            <a:r>
              <a:rPr lang="en" sz="2000" b="1">
                <a:solidFill>
                  <a:srgbClr val="7030A0"/>
                </a:solidFill>
                <a:latin typeface="Cambria"/>
                <a:ea typeface="Cambria"/>
                <a:cs typeface="Cambria"/>
                <a:sym typeface="Cambria"/>
              </a:rPr>
              <a:t>Women :</a:t>
            </a:r>
            <a:endParaRPr sz="1800" b="1">
              <a:solidFill>
                <a:srgbClr val="231F20"/>
              </a:solidFill>
              <a:latin typeface="Roboto"/>
              <a:ea typeface="Roboto"/>
              <a:cs typeface="Roboto"/>
              <a:sym typeface="Roboto"/>
            </a:endParaRPr>
          </a:p>
          <a:p>
            <a:pPr marL="0" lvl="0" indent="0" rtl="0">
              <a:lnSpc>
                <a:spcPct val="144444"/>
              </a:lnSpc>
              <a:spcBef>
                <a:spcPts val="1900"/>
              </a:spcBef>
              <a:spcAft>
                <a:spcPts val="0"/>
              </a:spcAft>
              <a:buNone/>
            </a:pPr>
            <a:r>
              <a:rPr lang="en" sz="1800" b="1">
                <a:solidFill>
                  <a:srgbClr val="7F7F7F"/>
                </a:solidFill>
                <a:latin typeface="Cambria"/>
                <a:ea typeface="Cambria"/>
                <a:cs typeface="Cambria"/>
                <a:sym typeface="Cambria"/>
              </a:rPr>
              <a:t>Women may develop four or more red bumps on the labia, between the labia and anus, or on the thighs. The labia are the folds of skin that cover the female genitals. After the bumps become ulcerated, or open, women may experience a burning or painful sensation during urination or bowel movements.</a:t>
            </a:r>
            <a:endParaRPr sz="1350">
              <a:solidFill>
                <a:srgbClr val="231F20"/>
              </a:solidFill>
              <a:latin typeface="Roboto"/>
              <a:ea typeface="Roboto"/>
              <a:cs typeface="Roboto"/>
              <a:sym typeface="Roboto"/>
            </a:endParaRPr>
          </a:p>
          <a:p>
            <a:pPr marL="0" lvl="0" indent="0" rtl="0">
              <a:lnSpc>
                <a:spcPct val="144444"/>
              </a:lnSpc>
              <a:spcBef>
                <a:spcPts val="1900"/>
              </a:spcBef>
              <a:spcAft>
                <a:spcPts val="0"/>
              </a:spcAft>
              <a:buClr>
                <a:schemeClr val="dk1"/>
              </a:buClr>
              <a:buSzPts val="1100"/>
              <a:buFont typeface="Arial"/>
              <a:buNone/>
            </a:pPr>
            <a:endParaRPr sz="1350">
              <a:solidFill>
                <a:srgbClr val="231F20"/>
              </a:solidFill>
              <a:latin typeface="Roboto"/>
              <a:ea typeface="Roboto"/>
              <a:cs typeface="Roboto"/>
              <a:sym typeface="Roboto"/>
            </a:endParaRPr>
          </a:p>
          <a:p>
            <a:pPr marL="0" lvl="0" indent="0">
              <a:spcBef>
                <a:spcPts val="19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31975" y="-409875"/>
            <a:ext cx="7769100" cy="3210600"/>
          </a:xfrm>
          <a:prstGeom prst="rect">
            <a:avLst/>
          </a:prstGeom>
          <a:noFill/>
          <a:ln>
            <a:noFill/>
          </a:ln>
        </p:spPr>
        <p:txBody>
          <a:bodyPr spcFirstLastPara="1" wrap="square" lIns="0" tIns="34275" rIns="0" bIns="34275" anchor="t" anchorCtr="0">
            <a:noAutofit/>
          </a:bodyPr>
          <a:lstStyle/>
          <a:p>
            <a:pPr marL="0" lvl="0" indent="0" rtl="0">
              <a:lnSpc>
                <a:spcPct val="110526"/>
              </a:lnSpc>
              <a:spcBef>
                <a:spcPts val="3400"/>
              </a:spcBef>
              <a:spcAft>
                <a:spcPts val="0"/>
              </a:spcAft>
              <a:buNone/>
            </a:pPr>
            <a:r>
              <a:rPr lang="en" sz="2000" b="1">
                <a:solidFill>
                  <a:srgbClr val="7030A0"/>
                </a:solidFill>
                <a:latin typeface="Cambria"/>
                <a:ea typeface="Cambria"/>
                <a:cs typeface="Cambria"/>
                <a:sym typeface="Cambria"/>
              </a:rPr>
              <a:t>Diagnosing chancroid</a:t>
            </a:r>
            <a:endParaRPr sz="2850" b="1">
              <a:solidFill>
                <a:srgbClr val="231F20"/>
              </a:solidFill>
              <a:latin typeface="Roboto"/>
              <a:ea typeface="Roboto"/>
              <a:cs typeface="Roboto"/>
              <a:sym typeface="Roboto"/>
            </a:endParaRPr>
          </a:p>
          <a:p>
            <a:pPr marL="0" lvl="0" indent="0" rtl="0">
              <a:lnSpc>
                <a:spcPct val="144444"/>
              </a:lnSpc>
              <a:spcBef>
                <a:spcPts val="1900"/>
              </a:spcBef>
              <a:spcAft>
                <a:spcPts val="0"/>
              </a:spcAft>
              <a:buNone/>
            </a:pPr>
            <a:r>
              <a:rPr lang="en" sz="1800" b="1">
                <a:solidFill>
                  <a:srgbClr val="7F7F7F"/>
                </a:solidFill>
                <a:latin typeface="Cambria"/>
                <a:ea typeface="Cambria"/>
                <a:cs typeface="Cambria"/>
                <a:sym typeface="Cambria"/>
              </a:rPr>
              <a:t>Diagnosing the condition may involve taking samples of the fluid that drains from the sore. These samples are sent to a laboratory for analysis.</a:t>
            </a:r>
            <a:endParaRPr sz="2850" b="1">
              <a:solidFill>
                <a:srgbClr val="231F20"/>
              </a:solidFill>
              <a:latin typeface="Roboto"/>
              <a:ea typeface="Roboto"/>
              <a:cs typeface="Roboto"/>
              <a:sym typeface="Roboto"/>
            </a:endParaRPr>
          </a:p>
          <a:p>
            <a:pPr marL="63500" lvl="0" indent="-63500" rtl="0">
              <a:lnSpc>
                <a:spcPct val="100000"/>
              </a:lnSpc>
              <a:spcBef>
                <a:spcPts val="3400"/>
              </a:spcBef>
              <a:spcAft>
                <a:spcPts val="0"/>
              </a:spcAft>
              <a:buClr>
                <a:srgbClr val="980000"/>
              </a:buClr>
              <a:buSzPts val="1800"/>
              <a:buFont typeface="Cambria"/>
              <a:buChar char=" "/>
            </a:pPr>
            <a:r>
              <a:rPr lang="en" sz="2000" b="1">
                <a:solidFill>
                  <a:srgbClr val="7030A0"/>
                </a:solidFill>
                <a:latin typeface="Cambria"/>
                <a:ea typeface="Cambria"/>
                <a:cs typeface="Cambria"/>
                <a:sym typeface="Cambria"/>
              </a:rPr>
              <a:t>Treating chancroid :</a:t>
            </a:r>
            <a:endParaRPr sz="2850" b="1">
              <a:solidFill>
                <a:srgbClr val="231F20"/>
              </a:solidFill>
              <a:latin typeface="Roboto"/>
              <a:ea typeface="Roboto"/>
              <a:cs typeface="Roboto"/>
              <a:sym typeface="Roboto"/>
            </a:endParaRPr>
          </a:p>
          <a:p>
            <a:pPr marL="0" lvl="0" indent="0" rtl="0">
              <a:lnSpc>
                <a:spcPct val="100000"/>
              </a:lnSpc>
              <a:spcBef>
                <a:spcPts val="1900"/>
              </a:spcBef>
              <a:spcAft>
                <a:spcPts val="0"/>
              </a:spcAft>
              <a:buNone/>
            </a:pPr>
            <a:r>
              <a:rPr lang="en" sz="1400" b="1">
                <a:solidFill>
                  <a:srgbClr val="7F7F7F"/>
                </a:solidFill>
                <a:latin typeface="Cambria"/>
                <a:ea typeface="Cambria"/>
                <a:cs typeface="Cambria"/>
                <a:sym typeface="Cambria"/>
              </a:rPr>
              <a:t>Chancroid may be successfully treated with medication or surgery.</a:t>
            </a:r>
            <a:endParaRPr sz="1400" b="1">
              <a:solidFill>
                <a:srgbClr val="7F7F7F"/>
              </a:solidFill>
              <a:latin typeface="Cambria"/>
              <a:ea typeface="Cambria"/>
              <a:cs typeface="Cambria"/>
              <a:sym typeface="Cambria"/>
            </a:endParaRPr>
          </a:p>
          <a:p>
            <a:pPr marL="0" lvl="0" indent="0" rtl="0">
              <a:lnSpc>
                <a:spcPct val="100000"/>
              </a:lnSpc>
              <a:spcBef>
                <a:spcPts val="1900"/>
              </a:spcBef>
              <a:spcAft>
                <a:spcPts val="0"/>
              </a:spcAft>
              <a:buNone/>
            </a:pPr>
            <a:r>
              <a:rPr lang="en" sz="2000" b="1">
                <a:solidFill>
                  <a:srgbClr val="7030A0"/>
                </a:solidFill>
                <a:latin typeface="Cambria"/>
                <a:ea typeface="Cambria"/>
                <a:cs typeface="Cambria"/>
                <a:sym typeface="Cambria"/>
              </a:rPr>
              <a:t>Medication :</a:t>
            </a:r>
            <a:r>
              <a:rPr lang="en" sz="1400" b="1">
                <a:solidFill>
                  <a:srgbClr val="7F7F7F"/>
                </a:solidFill>
                <a:latin typeface="Cambria"/>
                <a:ea typeface="Cambria"/>
                <a:cs typeface="Cambria"/>
                <a:sym typeface="Cambria"/>
              </a:rPr>
              <a:t> Your doctor will prescribe antibiotics to kill the bacteria that are causing your ulcers. </a:t>
            </a:r>
            <a:endParaRPr sz="1400" b="1">
              <a:solidFill>
                <a:srgbClr val="7F7F7F"/>
              </a:solidFill>
              <a:latin typeface="Cambria"/>
              <a:ea typeface="Cambria"/>
              <a:cs typeface="Cambria"/>
              <a:sym typeface="Cambria"/>
            </a:endParaRPr>
          </a:p>
          <a:p>
            <a:pPr marL="0" lvl="0" indent="0" rtl="0">
              <a:lnSpc>
                <a:spcPct val="100000"/>
              </a:lnSpc>
              <a:spcBef>
                <a:spcPts val="1900"/>
              </a:spcBef>
              <a:spcAft>
                <a:spcPts val="0"/>
              </a:spcAft>
              <a:buNone/>
            </a:pPr>
            <a:r>
              <a:rPr lang="en" sz="2000" b="1">
                <a:solidFill>
                  <a:srgbClr val="7030A0"/>
                </a:solidFill>
                <a:latin typeface="Cambria"/>
                <a:ea typeface="Cambria"/>
                <a:cs typeface="Cambria"/>
                <a:sym typeface="Cambria"/>
              </a:rPr>
              <a:t>Surgery :</a:t>
            </a:r>
            <a:endParaRPr sz="1400" b="1">
              <a:solidFill>
                <a:srgbClr val="7F7F7F"/>
              </a:solidFill>
              <a:latin typeface="Cambria"/>
              <a:ea typeface="Cambria"/>
              <a:cs typeface="Cambria"/>
              <a:sym typeface="Cambria"/>
            </a:endParaRPr>
          </a:p>
          <a:p>
            <a:pPr marL="63500" lvl="0" indent="-38100" rtl="0">
              <a:lnSpc>
                <a:spcPct val="100000"/>
              </a:lnSpc>
              <a:spcBef>
                <a:spcPts val="1900"/>
              </a:spcBef>
              <a:spcAft>
                <a:spcPts val="0"/>
              </a:spcAft>
              <a:buClr>
                <a:srgbClr val="7F7F7F"/>
              </a:buClr>
              <a:buSzPts val="1400"/>
              <a:buFont typeface="Cambria"/>
              <a:buChar char=" "/>
            </a:pPr>
            <a:r>
              <a:rPr lang="en" sz="1400" b="1">
                <a:solidFill>
                  <a:srgbClr val="7F7F7F"/>
                </a:solidFill>
                <a:latin typeface="Cambria"/>
                <a:ea typeface="Cambria"/>
                <a:cs typeface="Cambria"/>
                <a:sym typeface="Cambria"/>
              </a:rPr>
              <a:t>Your doctor may drain a large and painful abscess in your lymph nodes with a needle or through surgery. This reduces swelling and pain as the sore heals but might cause some light scarring at the site.</a:t>
            </a:r>
            <a:endParaRPr sz="1400" b="1">
              <a:solidFill>
                <a:srgbClr val="7F7F7F"/>
              </a:solidFill>
              <a:latin typeface="Cambria"/>
              <a:ea typeface="Cambria"/>
              <a:cs typeface="Cambria"/>
              <a:sym typeface="Cambria"/>
            </a:endParaRPr>
          </a:p>
          <a:p>
            <a:pPr marL="63500" marR="0" lvl="0" indent="-63500" algn="l" rtl="0">
              <a:lnSpc>
                <a:spcPct val="90000"/>
              </a:lnSpc>
              <a:spcBef>
                <a:spcPts val="1200"/>
              </a:spcBef>
              <a:spcAft>
                <a:spcPts val="0"/>
              </a:spcAft>
              <a:buClr>
                <a:srgbClr val="7F7F7F"/>
              </a:buClr>
              <a:buSzPts val="1800"/>
              <a:buFont typeface="Cambria"/>
              <a:buChar char=" "/>
            </a:pPr>
            <a:endParaRPr sz="1800" b="1">
              <a:solidFill>
                <a:srgbClr val="7F7F7F"/>
              </a:solidFill>
              <a:latin typeface="Cambria"/>
              <a:ea typeface="Cambria"/>
              <a:cs typeface="Cambria"/>
              <a:sym typeface="Cambria"/>
            </a:endParaRPr>
          </a:p>
          <a:p>
            <a:pPr marL="0" marR="0" lvl="0" indent="0" algn="l" rtl="0">
              <a:lnSpc>
                <a:spcPct val="90000"/>
              </a:lnSpc>
              <a:spcBef>
                <a:spcPts val="1200"/>
              </a:spcBef>
              <a:spcAft>
                <a:spcPts val="0"/>
              </a:spcAft>
              <a:buClr>
                <a:schemeClr val="accent3"/>
              </a:buClr>
              <a:buSzPts val="1300"/>
              <a:buFont typeface="Calibri"/>
              <a:buNone/>
            </a:pPr>
            <a:endParaRPr sz="1300" b="1" i="0" u="none" strike="noStrike" cap="none">
              <a:solidFill>
                <a:srgbClr val="000000"/>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endParaRPr sz="1800" b="1" i="0" u="none" strike="noStrike" cap="none">
              <a:solidFill>
                <a:srgbClr val="980000"/>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816051" y="1099408"/>
            <a:ext cx="7858822" cy="3195600"/>
          </a:xfrm>
          <a:prstGeom prst="rect">
            <a:avLst/>
          </a:prstGeom>
          <a:noFill/>
          <a:ln>
            <a:noFill/>
          </a:ln>
        </p:spPr>
        <p:txBody>
          <a:bodyPr spcFirstLastPara="1" wrap="square" lIns="0" tIns="34275" rIns="0" bIns="34275" anchor="t" anchorCtr="0">
            <a:noAutofit/>
          </a:bodyPr>
          <a:lstStyle/>
          <a:p>
            <a:pPr marL="63500" marR="0" lvl="0" indent="-63500" algn="l" rtl="0">
              <a:lnSpc>
                <a:spcPct val="80000"/>
              </a:lnSpc>
              <a:spcBef>
                <a:spcPts val="0"/>
              </a:spcBef>
              <a:spcAft>
                <a:spcPts val="0"/>
              </a:spcAft>
              <a:buClr>
                <a:schemeClr val="accent3"/>
              </a:buClr>
              <a:buSzPts val="1400"/>
              <a:buFont typeface="Cambria"/>
              <a:buChar char=" "/>
            </a:pPr>
            <a:r>
              <a:rPr lang="en" sz="1400" b="0" i="0" u="sng" strike="noStrike" cap="none">
                <a:solidFill>
                  <a:srgbClr val="593470"/>
                </a:solidFill>
                <a:latin typeface="Cambria"/>
                <a:ea typeface="Cambria"/>
                <a:cs typeface="Cambria"/>
                <a:sym typeface="Cambria"/>
              </a:rPr>
              <a:t>1.List of common sexually transmitted infections.</a:t>
            </a:r>
            <a:r>
              <a:rPr lang="en" sz="1400" b="0" i="0" u="none" strike="noStrike" cap="none">
                <a:solidFill>
                  <a:srgbClr val="593470"/>
                </a:solidFill>
                <a:latin typeface="Cambria"/>
                <a:ea typeface="Cambria"/>
                <a:cs typeface="Cambria"/>
                <a:sym typeface="Cambria"/>
              </a:rPr>
              <a:t> </a:t>
            </a:r>
            <a:endParaRPr sz="1400" b="0" i="0" u="none" strike="noStrike" cap="none">
              <a:solidFill>
                <a:srgbClr val="593470"/>
              </a:solidFill>
              <a:latin typeface="Cambria"/>
              <a:ea typeface="Cambria"/>
              <a:cs typeface="Cambria"/>
              <a:sym typeface="Cambria"/>
            </a:endParaRPr>
          </a:p>
          <a:p>
            <a:pPr marL="63500" marR="0" lvl="0" indent="-63500" algn="l" rtl="0">
              <a:lnSpc>
                <a:spcPct val="80000"/>
              </a:lnSpc>
              <a:spcBef>
                <a:spcPts val="11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2. Method to take a sexual history and risk factors.</a:t>
            </a:r>
            <a:endParaRPr sz="1100" b="0" i="0" u="none" strike="noStrike" cap="none">
              <a:solidFill>
                <a:srgbClr val="593470"/>
              </a:solidFill>
              <a:latin typeface="Cambria"/>
              <a:ea typeface="Cambria"/>
              <a:cs typeface="Cambria"/>
              <a:sym typeface="Cambria"/>
            </a:endParaRPr>
          </a:p>
          <a:p>
            <a:pPr marL="63500" marR="0" lvl="0" indent="-63500" algn="l" rtl="0">
              <a:lnSpc>
                <a:spcPct val="80000"/>
              </a:lnSpc>
              <a:spcBef>
                <a:spcPts val="11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 3. Discussion about the differential diagnosis of: </a:t>
            </a:r>
            <a:endParaRPr sz="1400" b="0" i="0" u="none" strike="noStrike" cap="none">
              <a:solidFill>
                <a:srgbClr val="593470"/>
              </a:solidFill>
              <a:latin typeface="Cambria"/>
              <a:ea typeface="Cambria"/>
              <a:cs typeface="Cambria"/>
              <a:sym typeface="Cambria"/>
            </a:endParaRPr>
          </a:p>
          <a:p>
            <a:pPr marL="292100" marR="0" lvl="1" indent="-139700" algn="l" rtl="0">
              <a:lnSpc>
                <a:spcPct val="80000"/>
              </a:lnSpc>
              <a:spcBef>
                <a:spcPts val="300"/>
              </a:spcBef>
              <a:spcAft>
                <a:spcPts val="0"/>
              </a:spcAft>
              <a:buClr>
                <a:srgbClr val="980000"/>
              </a:buClr>
              <a:buSzPts val="1200"/>
              <a:buFont typeface="Cambria"/>
              <a:buChar char="◦"/>
            </a:pPr>
            <a:r>
              <a:rPr lang="en" sz="1200" b="0" i="0" u="sng" strike="noStrike" cap="none">
                <a:solidFill>
                  <a:srgbClr val="593470"/>
                </a:solidFill>
                <a:latin typeface="Cambria"/>
                <a:ea typeface="Cambria"/>
                <a:cs typeface="Cambria"/>
                <a:sym typeface="Cambria"/>
              </a:rPr>
              <a:t>Vaginal and urethral discharge </a:t>
            </a:r>
            <a:endParaRPr sz="1100" b="0" i="0" u="sng" strike="noStrike" cap="none">
              <a:solidFill>
                <a:srgbClr val="593470"/>
              </a:solidFill>
              <a:latin typeface="Cambria"/>
              <a:ea typeface="Cambria"/>
              <a:cs typeface="Cambria"/>
              <a:sym typeface="Cambria"/>
            </a:endParaRPr>
          </a:p>
          <a:p>
            <a:pPr marL="292100" marR="0" lvl="1" indent="-139700" algn="l" rtl="0">
              <a:lnSpc>
                <a:spcPct val="80000"/>
              </a:lnSpc>
              <a:spcBef>
                <a:spcPts val="500"/>
              </a:spcBef>
              <a:spcAft>
                <a:spcPts val="0"/>
              </a:spcAft>
              <a:buClr>
                <a:srgbClr val="980000"/>
              </a:buClr>
              <a:buSzPts val="1200"/>
              <a:buFont typeface="Cambria"/>
              <a:buChar char="◦"/>
            </a:pPr>
            <a:r>
              <a:rPr lang="en" sz="1200" i="0" u="sng" strike="noStrike" cap="none">
                <a:solidFill>
                  <a:srgbClr val="593470"/>
                </a:solidFill>
                <a:latin typeface="Cambria"/>
                <a:ea typeface="Cambria"/>
                <a:cs typeface="Cambria"/>
                <a:sym typeface="Cambria"/>
              </a:rPr>
              <a:t>Ulcerative and non-ulcerative genitalia </a:t>
            </a:r>
            <a:endParaRPr sz="1100" b="0" i="0" u="sng" strike="noStrike" cap="none">
              <a:solidFill>
                <a:srgbClr val="593470"/>
              </a:solidFill>
              <a:latin typeface="Cambria"/>
              <a:ea typeface="Cambria"/>
              <a:cs typeface="Cambria"/>
              <a:sym typeface="Cambria"/>
            </a:endParaRPr>
          </a:p>
          <a:p>
            <a:pPr marL="292100" marR="0" lvl="1" indent="-139700" algn="l" rtl="0">
              <a:lnSpc>
                <a:spcPct val="80000"/>
              </a:lnSpc>
              <a:spcBef>
                <a:spcPts val="500"/>
              </a:spcBef>
              <a:spcAft>
                <a:spcPts val="0"/>
              </a:spcAft>
              <a:buClr>
                <a:srgbClr val="980000"/>
              </a:buClr>
              <a:buSzPts val="1200"/>
              <a:buFont typeface="Cambria"/>
              <a:buChar char="◦"/>
            </a:pPr>
            <a:r>
              <a:rPr lang="en" sz="1200" b="0" i="0" u="sng" strike="noStrike" cap="none">
                <a:solidFill>
                  <a:srgbClr val="593470"/>
                </a:solidFill>
                <a:latin typeface="Cambria"/>
                <a:ea typeface="Cambria"/>
                <a:cs typeface="Cambria"/>
                <a:sym typeface="Cambria"/>
              </a:rPr>
              <a:t>Pelvic pain and dysuria </a:t>
            </a:r>
            <a:endParaRPr sz="1200" b="0" i="0" u="sng" strike="noStrike" cap="none">
              <a:solidFill>
                <a:srgbClr val="593470"/>
              </a:solidFill>
              <a:latin typeface="Cambria"/>
              <a:ea typeface="Cambria"/>
              <a:cs typeface="Cambria"/>
              <a:sym typeface="Cambria"/>
            </a:endParaRPr>
          </a:p>
          <a:p>
            <a:pPr marL="63500" marR="0" lvl="0" indent="-63500" algn="l" rtl="0">
              <a:lnSpc>
                <a:spcPct val="80000"/>
              </a:lnSpc>
              <a:spcBef>
                <a:spcPts val="12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4. List of the possible sexually transmitted infections among heterosexual and homosexual person </a:t>
            </a:r>
            <a:endParaRPr sz="1400" b="0" i="0" u="none" strike="noStrike" cap="none">
              <a:solidFill>
                <a:srgbClr val="593470"/>
              </a:solidFill>
              <a:latin typeface="Cambria"/>
              <a:ea typeface="Cambria"/>
              <a:cs typeface="Cambria"/>
              <a:sym typeface="Cambria"/>
            </a:endParaRPr>
          </a:p>
          <a:p>
            <a:pPr marL="63500" marR="0" lvl="0" indent="-63500" algn="l" rtl="0">
              <a:lnSpc>
                <a:spcPct val="80000"/>
              </a:lnSpc>
              <a:spcBef>
                <a:spcPts val="11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5. Investigation, diagnosis and management of sexually transmitted infections. </a:t>
            </a:r>
            <a:endParaRPr sz="1400" b="0" i="0" u="none" strike="noStrike" cap="none">
              <a:solidFill>
                <a:srgbClr val="593470"/>
              </a:solidFill>
              <a:latin typeface="Cambria"/>
              <a:ea typeface="Cambria"/>
              <a:cs typeface="Cambria"/>
              <a:sym typeface="Cambria"/>
            </a:endParaRPr>
          </a:p>
          <a:p>
            <a:pPr marL="63500" marR="0" lvl="0" indent="-63500" algn="l" rtl="0">
              <a:lnSpc>
                <a:spcPct val="80000"/>
              </a:lnSpc>
              <a:spcBef>
                <a:spcPts val="11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6. Methods of prevention </a:t>
            </a:r>
            <a:endParaRPr sz="1400" b="0" i="0" u="none" strike="noStrike" cap="none">
              <a:solidFill>
                <a:srgbClr val="593470"/>
              </a:solidFill>
              <a:latin typeface="Cambria"/>
              <a:ea typeface="Cambria"/>
              <a:cs typeface="Cambria"/>
              <a:sym typeface="Cambria"/>
            </a:endParaRPr>
          </a:p>
          <a:p>
            <a:pPr marL="63500" marR="0" lvl="0" indent="-63500" algn="l" rtl="0">
              <a:lnSpc>
                <a:spcPct val="80000"/>
              </a:lnSpc>
              <a:spcBef>
                <a:spcPts val="11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7. Complications of sexually transmitted disease. </a:t>
            </a:r>
            <a:endParaRPr sz="1400" b="0" i="0" u="none" strike="noStrike" cap="none">
              <a:solidFill>
                <a:srgbClr val="593470"/>
              </a:solidFill>
              <a:latin typeface="Cambria"/>
              <a:ea typeface="Cambria"/>
              <a:cs typeface="Cambria"/>
              <a:sym typeface="Cambria"/>
            </a:endParaRPr>
          </a:p>
          <a:p>
            <a:pPr marL="63500" marR="0" lvl="0" indent="-63500" algn="l" rtl="0">
              <a:lnSpc>
                <a:spcPct val="80000"/>
              </a:lnSpc>
              <a:spcBef>
                <a:spcPts val="1100"/>
              </a:spcBef>
              <a:spcAft>
                <a:spcPts val="0"/>
              </a:spcAft>
              <a:buClr>
                <a:schemeClr val="accent3"/>
              </a:buClr>
              <a:buSzPts val="1400"/>
              <a:buFont typeface="Cambria"/>
              <a:buChar char=" "/>
            </a:pPr>
            <a:r>
              <a:rPr lang="en" sz="1400" b="0" i="0" u="none" strike="noStrike" cap="none">
                <a:solidFill>
                  <a:srgbClr val="593470"/>
                </a:solidFill>
                <a:latin typeface="Cambria"/>
                <a:ea typeface="Cambria"/>
                <a:cs typeface="Cambria"/>
                <a:sym typeface="Cambria"/>
              </a:rPr>
              <a:t>8. Dermatological pictures of different sexually transmitted infection </a:t>
            </a:r>
            <a:endParaRPr sz="1400" b="0" i="0" u="none" strike="noStrike" cap="none">
              <a:solidFill>
                <a:srgbClr val="593470"/>
              </a:solidFill>
              <a:latin typeface="Cambria"/>
              <a:ea typeface="Cambria"/>
              <a:cs typeface="Cambria"/>
              <a:sym typeface="Cambria"/>
            </a:endParaRPr>
          </a:p>
          <a:p>
            <a:pPr marL="63500" marR="0" lvl="0" indent="-50800" algn="l" rtl="0">
              <a:lnSpc>
                <a:spcPct val="100000"/>
              </a:lnSpc>
              <a:spcBef>
                <a:spcPts val="0"/>
              </a:spcBef>
              <a:spcAft>
                <a:spcPts val="0"/>
              </a:spcAft>
              <a:buClr>
                <a:schemeClr val="accent3"/>
              </a:buClr>
              <a:buSzPts val="1400"/>
              <a:buFont typeface="Cambria"/>
              <a:buChar char=" "/>
            </a:pPr>
            <a:endParaRPr sz="1400" b="0" i="0" u="none" strike="noStrike" cap="none">
              <a:solidFill>
                <a:srgbClr val="593470"/>
              </a:solidFill>
              <a:latin typeface="Cambria"/>
              <a:ea typeface="Cambria"/>
              <a:cs typeface="Cambria"/>
              <a:sym typeface="Cambria"/>
            </a:endParaRPr>
          </a:p>
        </p:txBody>
      </p:sp>
      <p:sp>
        <p:nvSpPr>
          <p:cNvPr id="121" name="Shape 121"/>
          <p:cNvSpPr txBox="1"/>
          <p:nvPr/>
        </p:nvSpPr>
        <p:spPr>
          <a:xfrm>
            <a:off x="731520" y="421419"/>
            <a:ext cx="4675367"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593470"/>
                </a:solidFill>
                <a:latin typeface="Cambria"/>
                <a:ea typeface="Cambria"/>
                <a:cs typeface="Cambria"/>
                <a:sym typeface="Cambria"/>
              </a:rPr>
              <a:t>Objective</a:t>
            </a:r>
            <a:endParaRPr sz="2000" b="0" i="0" u="none" strike="noStrike" cap="none">
              <a:solidFill>
                <a:srgbClr val="59347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HIV</a:t>
            </a:r>
            <a:endParaRPr/>
          </a:p>
        </p:txBody>
      </p:sp>
      <p:sp>
        <p:nvSpPr>
          <p:cNvPr id="396" name="Shape 396"/>
          <p:cNvSpPr txBox="1">
            <a:spLocks noGrp="1"/>
          </p:cNvSpPr>
          <p:nvPr>
            <p:ph type="body" idx="1"/>
          </p:nvPr>
        </p:nvSpPr>
        <p:spPr>
          <a:xfrm>
            <a:off x="938750" y="1223400"/>
            <a:ext cx="7633800" cy="3186300"/>
          </a:xfrm>
          <a:prstGeom prst="rect">
            <a:avLst/>
          </a:prstGeom>
        </p:spPr>
        <p:txBody>
          <a:bodyPr spcFirstLastPara="1" wrap="square" lIns="91425" tIns="91425" rIns="91425" bIns="91425" anchor="t" anchorCtr="0">
            <a:noAutofit/>
          </a:bodyPr>
          <a:lstStyle/>
          <a:p>
            <a:pPr marL="285750" lvl="0" indent="-251079" rtl="0">
              <a:lnSpc>
                <a:spcPct val="80000"/>
              </a:lnSpc>
              <a:spcBef>
                <a:spcPts val="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Etiology:</a:t>
            </a:r>
            <a:endParaRPr sz="1800" b="1">
              <a:solidFill>
                <a:srgbClr val="593470"/>
              </a:solidFill>
              <a:latin typeface="Cambria"/>
              <a:ea typeface="Cambria"/>
              <a:cs typeface="Cambria"/>
              <a:sym typeface="Cambria"/>
            </a:endParaRPr>
          </a:p>
          <a:p>
            <a:pPr marL="742950" lvl="1" indent="-244871" rtl="0">
              <a:lnSpc>
                <a:spcPct val="80000"/>
              </a:lnSpc>
              <a:spcBef>
                <a:spcPts val="1025"/>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Retrovirus, either HIV-1 or HIV-2 </a:t>
            </a:r>
            <a:endParaRPr sz="1800">
              <a:solidFill>
                <a:srgbClr val="434343"/>
              </a:solidFill>
              <a:latin typeface="Cambria"/>
              <a:ea typeface="Cambria"/>
              <a:cs typeface="Cambria"/>
              <a:sym typeface="Cambria"/>
            </a:endParaRPr>
          </a:p>
          <a:p>
            <a:pPr marL="742950" lvl="1" indent="-244871" rtl="0">
              <a:lnSpc>
                <a:spcPct val="80000"/>
              </a:lnSpc>
              <a:spcBef>
                <a:spcPts val="1025"/>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HIV-2 is almost entirely confined to West Africa</a:t>
            </a:r>
            <a:endParaRPr sz="1800">
              <a:solidFill>
                <a:srgbClr val="434343"/>
              </a:solidFill>
              <a:latin typeface="Cambria"/>
              <a:ea typeface="Cambria"/>
              <a:cs typeface="Cambria"/>
              <a:sym typeface="Cambria"/>
            </a:endParaRPr>
          </a:p>
          <a:p>
            <a:pPr marL="285750" lvl="0" indent="-251079" rtl="0">
              <a:lnSpc>
                <a:spcPct val="80000"/>
              </a:lnSpc>
              <a:spcBef>
                <a:spcPts val="1008"/>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Modes of Transmission:</a:t>
            </a:r>
            <a:endParaRPr sz="1800" b="1">
              <a:solidFill>
                <a:srgbClr val="593470"/>
              </a:solidFill>
              <a:latin typeface="Cambria"/>
              <a:ea typeface="Cambria"/>
              <a:cs typeface="Cambria"/>
              <a:sym typeface="Cambria"/>
            </a:endParaRPr>
          </a:p>
          <a:p>
            <a:pPr marL="742950" lvl="1" indent="-244871" rtl="0">
              <a:lnSpc>
                <a:spcPct val="80000"/>
              </a:lnSpc>
              <a:spcBef>
                <a:spcPts val="1025"/>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Sexual intercourse (Vaginal or Anal)</a:t>
            </a:r>
            <a:endParaRPr sz="1800">
              <a:solidFill>
                <a:srgbClr val="434343"/>
              </a:solidFill>
              <a:latin typeface="Cambria"/>
              <a:ea typeface="Cambria"/>
              <a:cs typeface="Cambria"/>
              <a:sym typeface="Cambria"/>
            </a:endParaRPr>
          </a:p>
          <a:p>
            <a:pPr marL="742950" lvl="1" indent="-244871" rtl="0">
              <a:lnSpc>
                <a:spcPct val="80000"/>
              </a:lnSpc>
              <a:spcBef>
                <a:spcPts val="1025"/>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Mother-to-child (transplacental, perinatal, breastfeeding).</a:t>
            </a:r>
            <a:endParaRPr sz="1800">
              <a:solidFill>
                <a:srgbClr val="434343"/>
              </a:solidFill>
              <a:latin typeface="Cambria"/>
              <a:ea typeface="Cambria"/>
              <a:cs typeface="Cambria"/>
              <a:sym typeface="Cambria"/>
            </a:endParaRPr>
          </a:p>
          <a:p>
            <a:pPr marL="742950" lvl="1" indent="-244871" rtl="0">
              <a:lnSpc>
                <a:spcPct val="80000"/>
              </a:lnSpc>
              <a:spcBef>
                <a:spcPts val="1025"/>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Contaminated blood, blood products and organ transplantation</a:t>
            </a:r>
            <a:endParaRPr sz="1800">
              <a:solidFill>
                <a:srgbClr val="434343"/>
              </a:solidFill>
              <a:latin typeface="Cambria"/>
              <a:ea typeface="Cambria"/>
              <a:cs typeface="Cambria"/>
              <a:sym typeface="Cambria"/>
            </a:endParaRPr>
          </a:p>
          <a:p>
            <a:pPr marL="742950" lvl="1" indent="-244871" rtl="0">
              <a:lnSpc>
                <a:spcPct val="80000"/>
              </a:lnSpc>
              <a:spcBef>
                <a:spcPts val="1025"/>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Contaminated needles</a:t>
            </a:r>
            <a:endParaRPr sz="1800">
              <a:solidFill>
                <a:srgbClr val="434343"/>
              </a:solidFill>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3600"/>
              <a:buFont typeface="Garamond"/>
              <a:buNone/>
            </a:pPr>
            <a:r>
              <a:rPr lang="en" sz="3600">
                <a:solidFill>
                  <a:srgbClr val="434343"/>
                </a:solidFill>
              </a:rPr>
              <a:t>Transmission of HIV from mother to child </a:t>
            </a:r>
            <a:endParaRPr>
              <a:solidFill>
                <a:srgbClr val="434343"/>
              </a:solidFill>
            </a:endParaRPr>
          </a:p>
        </p:txBody>
      </p:sp>
      <p:sp>
        <p:nvSpPr>
          <p:cNvPr id="402" name="Shape 402"/>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285750" lvl="0" indent="-237490" rtl="0">
              <a:lnSpc>
                <a:spcPct val="100000"/>
              </a:lnSpc>
              <a:spcBef>
                <a:spcPts val="0"/>
              </a:spcBef>
              <a:spcAft>
                <a:spcPts val="0"/>
              </a:spcAft>
              <a:buClr>
                <a:srgbClr val="434343"/>
              </a:buClr>
              <a:buSzPts val="2000"/>
              <a:buFont typeface="Cambria"/>
              <a:buChar char="•"/>
            </a:pPr>
            <a:r>
              <a:rPr lang="en" sz="2000">
                <a:solidFill>
                  <a:srgbClr val="434343"/>
                </a:solidFill>
                <a:latin typeface="Cambria"/>
                <a:ea typeface="Cambria"/>
                <a:cs typeface="Cambria"/>
                <a:sym typeface="Cambria"/>
              </a:rPr>
              <a:t>In the absence of any interventions transmission rates range from 15-45%. This rate can be reduced to levels below 5% with effective interventions.</a:t>
            </a:r>
            <a:endParaRPr sz="2000">
              <a:solidFill>
                <a:srgbClr val="434343"/>
              </a:solidFill>
              <a:latin typeface="Cambria"/>
              <a:ea typeface="Cambria"/>
              <a:cs typeface="Cambria"/>
              <a:sym typeface="Cambr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3600"/>
              <a:buFont typeface="Garamond"/>
              <a:buNone/>
            </a:pPr>
            <a:r>
              <a:rPr lang="en" sz="3600">
                <a:solidFill>
                  <a:srgbClr val="434343"/>
                </a:solidFill>
              </a:rPr>
              <a:t>Risk factors and stages of HIV infection</a:t>
            </a:r>
            <a:endParaRPr>
              <a:solidFill>
                <a:srgbClr val="434343"/>
              </a:solidFill>
            </a:endParaRPr>
          </a:p>
        </p:txBody>
      </p:sp>
      <p:sp>
        <p:nvSpPr>
          <p:cNvPr id="408" name="Shape 408"/>
          <p:cNvSpPr txBox="1">
            <a:spLocks noGrp="1"/>
          </p:cNvSpPr>
          <p:nvPr>
            <p:ph type="body" idx="1"/>
          </p:nvPr>
        </p:nvSpPr>
        <p:spPr>
          <a:xfrm>
            <a:off x="938750" y="1084675"/>
            <a:ext cx="7633800" cy="3324900"/>
          </a:xfrm>
          <a:prstGeom prst="rect">
            <a:avLst/>
          </a:prstGeom>
        </p:spPr>
        <p:txBody>
          <a:bodyPr spcFirstLastPara="1" wrap="square" lIns="91425" tIns="91425" rIns="91425" bIns="91425" anchor="t" anchorCtr="0">
            <a:noAutofit/>
          </a:bodyPr>
          <a:lstStyle/>
          <a:p>
            <a:pPr marL="285750" lvl="0" indent="-237934" rtl="0">
              <a:lnSpc>
                <a:spcPct val="80000"/>
              </a:lnSpc>
              <a:spcBef>
                <a:spcPts val="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Risk factors:</a:t>
            </a:r>
            <a:endParaRPr sz="1800" b="1">
              <a:solidFill>
                <a:srgbClr val="593470"/>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STIs (due to open sores)</a:t>
            </a:r>
            <a:endParaRPr sz="1800">
              <a:solidFill>
                <a:srgbClr val="434343"/>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Unprotected sex</a:t>
            </a:r>
            <a:endParaRPr sz="1800">
              <a:solidFill>
                <a:srgbClr val="434343"/>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Multiple sexual partners</a:t>
            </a:r>
            <a:endParaRPr sz="1800">
              <a:solidFill>
                <a:srgbClr val="434343"/>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Uncircumcised males</a:t>
            </a:r>
            <a:endParaRPr sz="1800">
              <a:solidFill>
                <a:srgbClr val="434343"/>
              </a:solidFill>
              <a:latin typeface="Cambria"/>
              <a:ea typeface="Cambria"/>
              <a:cs typeface="Cambria"/>
              <a:sym typeface="Cambria"/>
            </a:endParaRPr>
          </a:p>
          <a:p>
            <a:pPr marL="285750" lvl="0" indent="-237934" rtl="0">
              <a:lnSpc>
                <a:spcPct val="80000"/>
              </a:lnSpc>
              <a:spcBef>
                <a:spcPts val="1044"/>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Stages of HIV infection</a:t>
            </a:r>
            <a:endParaRPr sz="1800" b="1">
              <a:solidFill>
                <a:srgbClr val="593470"/>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Acute HIV infection </a:t>
            </a:r>
            <a:endParaRPr sz="1800">
              <a:solidFill>
                <a:srgbClr val="434343"/>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Chronic HIV infection</a:t>
            </a:r>
            <a:endParaRPr sz="1800">
              <a:solidFill>
                <a:srgbClr val="434343"/>
              </a:solidFill>
              <a:latin typeface="Cambria"/>
              <a:ea typeface="Cambria"/>
              <a:cs typeface="Cambria"/>
              <a:sym typeface="Cambria"/>
            </a:endParaRPr>
          </a:p>
          <a:p>
            <a:pPr marL="742950" lvl="1" indent="-264953" rtl="0">
              <a:lnSpc>
                <a:spcPct val="8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AIDS</a:t>
            </a:r>
            <a:endParaRPr sz="1800">
              <a:solidFill>
                <a:srgbClr val="434343"/>
              </a:solidFill>
              <a:latin typeface="Cambria"/>
              <a:ea typeface="Cambria"/>
              <a:cs typeface="Cambria"/>
              <a:sym typeface="Cambr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4000"/>
              <a:buFont typeface="Garamond"/>
              <a:buNone/>
            </a:pPr>
            <a:r>
              <a:rPr lang="en" sz="4000">
                <a:solidFill>
                  <a:srgbClr val="434343"/>
                </a:solidFill>
              </a:rPr>
              <a:t>Acute HIV infection</a:t>
            </a:r>
            <a:endParaRPr sz="4000">
              <a:solidFill>
                <a:srgbClr val="434343"/>
              </a:solidFill>
            </a:endParaRPr>
          </a:p>
          <a:p>
            <a:pPr marL="0" lvl="0" indent="0">
              <a:spcBef>
                <a:spcPts val="0"/>
              </a:spcBef>
              <a:spcAft>
                <a:spcPts val="0"/>
              </a:spcAft>
              <a:buNone/>
            </a:pPr>
            <a:endParaRPr/>
          </a:p>
        </p:txBody>
      </p:sp>
      <p:sp>
        <p:nvSpPr>
          <p:cNvPr id="414" name="Shape 414"/>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285750" lvl="0" indent="-237934" rtl="0">
              <a:lnSpc>
                <a:spcPct val="10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Acute HIV infection generally develops within 2 to 4 weeks after a person is infected with HIV.</a:t>
            </a:r>
            <a:endParaRPr sz="1800">
              <a:solidFill>
                <a:srgbClr val="434343"/>
              </a:solidFill>
              <a:latin typeface="Cambria"/>
              <a:ea typeface="Cambria"/>
              <a:cs typeface="Cambria"/>
              <a:sym typeface="Cambria"/>
            </a:endParaRPr>
          </a:p>
          <a:p>
            <a:pPr marL="285750" lvl="0" indent="-237934" rtl="0">
              <a:lnSpc>
                <a:spcPct val="10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During acute stage, many people have flu-like symptoms.</a:t>
            </a:r>
            <a:endParaRPr sz="1800">
              <a:solidFill>
                <a:srgbClr val="434343"/>
              </a:solidFill>
              <a:latin typeface="Cambria"/>
              <a:ea typeface="Cambria"/>
              <a:cs typeface="Cambria"/>
              <a:sym typeface="Cambria"/>
            </a:endParaRPr>
          </a:p>
          <a:p>
            <a:pPr marL="285750" lvl="0" indent="-237934" rtl="0">
              <a:lnSpc>
                <a:spcPct val="10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In the acute stage, HIV multiplies rapidly and spreads throughout the body. The virus attacks and destroys the infection-fighting CD4 cells of the immune system. </a:t>
            </a:r>
            <a:endParaRPr sz="1800">
              <a:solidFill>
                <a:srgbClr val="434343"/>
              </a:solidFill>
              <a:latin typeface="Cambria"/>
              <a:ea typeface="Cambria"/>
              <a:cs typeface="Cambria"/>
              <a:sym typeface="Cambria"/>
            </a:endParaRPr>
          </a:p>
          <a:p>
            <a:pPr marL="285750" lvl="0" indent="-237934" rtl="0">
              <a:lnSpc>
                <a:spcPct val="10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HIV can be transmitted during any stage of infection, but the risk is greatest during acute HIV infection</a:t>
            </a:r>
            <a:endParaRPr sz="1800">
              <a:solidFill>
                <a:srgbClr val="434343"/>
              </a:solidFill>
              <a:latin typeface="Cambria"/>
              <a:ea typeface="Cambria"/>
              <a:cs typeface="Cambria"/>
              <a:sym typeface="Cambr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4000"/>
              <a:buFont typeface="Garamond"/>
              <a:buNone/>
            </a:pPr>
            <a:r>
              <a:rPr lang="en" sz="4000">
                <a:solidFill>
                  <a:srgbClr val="434343"/>
                </a:solidFill>
              </a:rPr>
              <a:t>Chronic HIV infection</a:t>
            </a:r>
            <a:endParaRPr sz="4000">
              <a:solidFill>
                <a:srgbClr val="434343"/>
              </a:solidFill>
            </a:endParaRPr>
          </a:p>
          <a:p>
            <a:pPr marL="0" lvl="0" indent="0">
              <a:spcBef>
                <a:spcPts val="0"/>
              </a:spcBef>
              <a:spcAft>
                <a:spcPts val="0"/>
              </a:spcAft>
              <a:buNone/>
            </a:pPr>
            <a:endParaRPr/>
          </a:p>
        </p:txBody>
      </p:sp>
      <p:sp>
        <p:nvSpPr>
          <p:cNvPr id="420" name="Shape 420"/>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285750" lvl="0" indent="-224790" rtl="0">
              <a:lnSpc>
                <a:spcPct val="10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HIV continues to multiply in the body but at very low rate.</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People with chronic HIV infection may not have any HIV-related symptoms, but they can still spread HIV to others.</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Without treatment, chronic HIV infection usually advances to AIDS in 10 to 12 years.</a:t>
            </a:r>
            <a:endParaRPr sz="1800">
              <a:solidFill>
                <a:srgbClr val="434343"/>
              </a:solidFill>
              <a:latin typeface="Cambria"/>
              <a:ea typeface="Cambria"/>
              <a:cs typeface="Cambria"/>
              <a:sym typeface="Cambria"/>
            </a:endParaRPr>
          </a:p>
          <a:p>
            <a:pPr marL="285750" lvl="0" indent="-110490" rtl="0">
              <a:lnSpc>
                <a:spcPct val="100000"/>
              </a:lnSpc>
              <a:spcBef>
                <a:spcPts val="1080"/>
              </a:spcBef>
              <a:spcAft>
                <a:spcPts val="0"/>
              </a:spcAft>
              <a:buClr>
                <a:srgbClr val="83992A"/>
              </a:buClr>
              <a:buSzPts val="2760"/>
              <a:buFont typeface="Arial"/>
              <a:buNone/>
            </a:pPr>
            <a:endParaRPr sz="2400">
              <a:solidFill>
                <a:srgbClr val="262626"/>
              </a:solidFill>
              <a:latin typeface="Garamond"/>
              <a:ea typeface="Garamond"/>
              <a:cs typeface="Garamond"/>
              <a:sym typeface="Garamond"/>
            </a:endParaRPr>
          </a:p>
          <a:p>
            <a:pPr marL="0" lvl="0" indent="0">
              <a:spcBef>
                <a:spcPts val="525"/>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4000"/>
              <a:buFont typeface="Garamond"/>
              <a:buNone/>
            </a:pPr>
            <a:r>
              <a:rPr lang="en" sz="4000">
                <a:solidFill>
                  <a:srgbClr val="434343"/>
                </a:solidFill>
              </a:rPr>
              <a:t>AIDS</a:t>
            </a:r>
            <a:endParaRPr>
              <a:solidFill>
                <a:srgbClr val="434343"/>
              </a:solidFill>
            </a:endParaRPr>
          </a:p>
        </p:txBody>
      </p:sp>
      <p:sp>
        <p:nvSpPr>
          <p:cNvPr id="426" name="Shape 426"/>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285750" lvl="0" indent="-224790" rtl="0">
              <a:lnSpc>
                <a:spcPct val="10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AIDS is diagnosed when a person with HIV has a CD4 count of less than 200 cells/mm3 and/or one or more opportunistic infections.</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Without treatment, people with AIDS typically survive about 3 years.</a:t>
            </a:r>
            <a:endParaRPr sz="1800">
              <a:solidFill>
                <a:srgbClr val="434343"/>
              </a:solidFill>
              <a:latin typeface="Cambria"/>
              <a:ea typeface="Cambria"/>
              <a:cs typeface="Cambria"/>
              <a:sym typeface="Cambria"/>
            </a:endParaRPr>
          </a:p>
          <a:p>
            <a:pPr marL="285750" lvl="0" indent="-195580" rtl="0">
              <a:lnSpc>
                <a:spcPct val="100000"/>
              </a:lnSpc>
              <a:spcBef>
                <a:spcPts val="116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Mortality in HIV patients is mostly due to infections, cancers, or wasting.</a:t>
            </a:r>
            <a:endParaRPr sz="1800">
              <a:solidFill>
                <a:srgbClr val="434343"/>
              </a:solidFill>
              <a:latin typeface="Cambria"/>
              <a:ea typeface="Cambria"/>
              <a:cs typeface="Cambria"/>
              <a:sym typeface="Cambria"/>
            </a:endParaRPr>
          </a:p>
        </p:txBody>
      </p:sp>
      <p:pic>
        <p:nvPicPr>
          <p:cNvPr id="427" name="Shape 427"/>
          <p:cNvPicPr preferRelativeResize="0"/>
          <p:nvPr/>
        </p:nvPicPr>
        <p:blipFill>
          <a:blip r:embed="rId3">
            <a:alphaModFix/>
          </a:blip>
          <a:stretch>
            <a:fillRect/>
          </a:stretch>
        </p:blipFill>
        <p:spPr>
          <a:xfrm>
            <a:off x="7654225" y="129550"/>
            <a:ext cx="1045150" cy="1584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4000"/>
              <a:buFont typeface="Garamond"/>
              <a:buNone/>
            </a:pPr>
            <a:r>
              <a:rPr lang="en" sz="4000">
                <a:solidFill>
                  <a:srgbClr val="434343"/>
                </a:solidFill>
              </a:rPr>
              <a:t>Diagnosis &amp; complications  </a:t>
            </a:r>
            <a:endParaRPr sz="4000">
              <a:solidFill>
                <a:srgbClr val="434343"/>
              </a:solidFill>
            </a:endParaRPr>
          </a:p>
          <a:p>
            <a:pPr marL="0" lvl="0" indent="0">
              <a:spcBef>
                <a:spcPts val="0"/>
              </a:spcBef>
              <a:spcAft>
                <a:spcPts val="0"/>
              </a:spcAft>
              <a:buNone/>
            </a:pPr>
            <a:endParaRPr/>
          </a:p>
        </p:txBody>
      </p:sp>
      <p:sp>
        <p:nvSpPr>
          <p:cNvPr id="433" name="Shape 433"/>
          <p:cNvSpPr txBox="1">
            <a:spLocks noGrp="1"/>
          </p:cNvSpPr>
          <p:nvPr>
            <p:ph type="body" idx="1"/>
          </p:nvPr>
        </p:nvSpPr>
        <p:spPr>
          <a:xfrm>
            <a:off x="938750" y="1028700"/>
            <a:ext cx="7633800" cy="3890100"/>
          </a:xfrm>
          <a:prstGeom prst="rect">
            <a:avLst/>
          </a:prstGeom>
        </p:spPr>
        <p:txBody>
          <a:bodyPr spcFirstLastPara="1" wrap="square" lIns="91425" tIns="91425" rIns="91425" bIns="91425" anchor="t" anchorCtr="0">
            <a:noAutofit/>
          </a:bodyPr>
          <a:lstStyle/>
          <a:p>
            <a:pPr marL="285750" lvl="0" indent="-224790" rtl="0">
              <a:lnSpc>
                <a:spcPct val="100000"/>
              </a:lnSpc>
              <a:spcBef>
                <a:spcPts val="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ELISA</a:t>
            </a:r>
            <a:endParaRPr sz="1800" b="1">
              <a:solidFill>
                <a:srgbClr val="593470"/>
              </a:solidFill>
              <a:latin typeface="Cambria"/>
              <a:ea typeface="Cambria"/>
              <a:cs typeface="Cambria"/>
              <a:sym typeface="Cambria"/>
            </a:endParaRPr>
          </a:p>
          <a:p>
            <a:pPr marL="742950" lvl="1" indent="-254000" rtl="0">
              <a:lnSpc>
                <a:spcPct val="10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Screening </a:t>
            </a:r>
            <a:endParaRPr sz="1800">
              <a:solidFill>
                <a:srgbClr val="434343"/>
              </a:solidFill>
              <a:latin typeface="Cambria"/>
              <a:ea typeface="Cambria"/>
              <a:cs typeface="Cambria"/>
              <a:sym typeface="Cambria"/>
            </a:endParaRPr>
          </a:p>
          <a:p>
            <a:pPr marL="742950" lvl="1" indent="-254000" rtl="0">
              <a:lnSpc>
                <a:spcPct val="10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High sensitivity</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PCR</a:t>
            </a:r>
            <a:endParaRPr sz="1800" b="1">
              <a:solidFill>
                <a:srgbClr val="593470"/>
              </a:solidFill>
              <a:latin typeface="Cambria"/>
              <a:ea typeface="Cambria"/>
              <a:cs typeface="Cambria"/>
              <a:sym typeface="Cambria"/>
            </a:endParaRPr>
          </a:p>
          <a:p>
            <a:pPr marL="742950" lvl="1" indent="-254000" rtl="0">
              <a:lnSpc>
                <a:spcPct val="10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Measure the viral load</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Western Blot</a:t>
            </a:r>
            <a:endParaRPr sz="1800" b="1">
              <a:solidFill>
                <a:srgbClr val="593470"/>
              </a:solidFill>
              <a:latin typeface="Cambria"/>
              <a:ea typeface="Cambria"/>
              <a:cs typeface="Cambria"/>
              <a:sym typeface="Cambria"/>
            </a:endParaRPr>
          </a:p>
          <a:p>
            <a:pPr marL="742950" lvl="1" indent="-254000" rtl="0">
              <a:lnSpc>
                <a:spcPct val="10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Confirmatory test</a:t>
            </a:r>
            <a:endParaRPr sz="1800">
              <a:solidFill>
                <a:srgbClr val="434343"/>
              </a:solidFill>
              <a:latin typeface="Cambria"/>
              <a:ea typeface="Cambria"/>
              <a:cs typeface="Cambria"/>
              <a:sym typeface="Cambria"/>
            </a:endParaRPr>
          </a:p>
          <a:p>
            <a:pPr marL="285750" lvl="0" indent="-224790" rtl="0">
              <a:lnSpc>
                <a:spcPct val="100000"/>
              </a:lnSpc>
              <a:spcBef>
                <a:spcPts val="1000"/>
              </a:spcBef>
              <a:spcAft>
                <a:spcPts val="0"/>
              </a:spcAft>
              <a:buClr>
                <a:srgbClr val="434343"/>
              </a:buClr>
              <a:buSzPts val="1800"/>
              <a:buFont typeface="Cambria"/>
              <a:buChar char="•"/>
            </a:pPr>
            <a:r>
              <a:rPr lang="en" sz="1800" b="1">
                <a:solidFill>
                  <a:srgbClr val="593470"/>
                </a:solidFill>
                <a:latin typeface="Cambria"/>
                <a:ea typeface="Cambria"/>
                <a:cs typeface="Cambria"/>
                <a:sym typeface="Cambria"/>
              </a:rPr>
              <a:t>complications</a:t>
            </a:r>
            <a:r>
              <a:rPr lang="en" sz="1800">
                <a:solidFill>
                  <a:srgbClr val="434343"/>
                </a:solidFill>
                <a:latin typeface="Cambria"/>
                <a:ea typeface="Cambria"/>
                <a:cs typeface="Cambria"/>
                <a:sym typeface="Cambria"/>
              </a:rPr>
              <a:t>:</a:t>
            </a:r>
            <a:endParaRPr sz="1800">
              <a:solidFill>
                <a:srgbClr val="434343"/>
              </a:solidFill>
              <a:latin typeface="Cambria"/>
              <a:ea typeface="Cambria"/>
              <a:cs typeface="Cambria"/>
              <a:sym typeface="Cambria"/>
            </a:endParaRPr>
          </a:p>
          <a:p>
            <a:pPr marL="1200150" lvl="2" indent="-268605" rtl="0">
              <a:lnSpc>
                <a:spcPct val="90000"/>
              </a:lnSpc>
              <a:spcBef>
                <a:spcPts val="3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Tuberculosis, Cytomegalovirus, Toxoplasmosis.</a:t>
            </a:r>
            <a:endParaRPr sz="1800">
              <a:solidFill>
                <a:srgbClr val="434343"/>
              </a:solidFill>
              <a:latin typeface="Cambria"/>
              <a:ea typeface="Cambria"/>
              <a:cs typeface="Cambria"/>
              <a:sym typeface="Cambria"/>
            </a:endParaRPr>
          </a:p>
          <a:p>
            <a:pPr marL="1200150" lvl="2" indent="-268605" rtl="0">
              <a:lnSpc>
                <a:spcPct val="90000"/>
              </a:lnSpc>
              <a:spcBef>
                <a:spcPts val="5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Kaposi’s sarcoma.</a:t>
            </a:r>
            <a:endParaRPr sz="1800">
              <a:solidFill>
                <a:srgbClr val="434343"/>
              </a:solidFill>
              <a:latin typeface="Cambria"/>
              <a:ea typeface="Cambria"/>
              <a:cs typeface="Cambria"/>
              <a:sym typeface="Cambria"/>
            </a:endParaRPr>
          </a:p>
          <a:p>
            <a:pPr marL="457200" lvl="0" indent="0" rtl="0">
              <a:lnSpc>
                <a:spcPct val="100000"/>
              </a:lnSpc>
              <a:spcBef>
                <a:spcPts val="1000"/>
              </a:spcBef>
              <a:spcAft>
                <a:spcPts val="0"/>
              </a:spcAft>
              <a:buNone/>
            </a:pPr>
            <a:endParaRPr sz="1800">
              <a:solidFill>
                <a:srgbClr val="434343"/>
              </a:solidFill>
              <a:latin typeface="Cambria"/>
              <a:ea typeface="Cambria"/>
              <a:cs typeface="Cambria"/>
              <a:sym typeface="Cambria"/>
            </a:endParaRPr>
          </a:p>
          <a:p>
            <a:pPr marL="0" lvl="0" indent="0">
              <a:spcBef>
                <a:spcPts val="525"/>
              </a:spcBef>
              <a:spcAft>
                <a:spcPts val="0"/>
              </a:spcAft>
              <a:buNone/>
            </a:pPr>
            <a:endParaRPr sz="1800">
              <a:solidFill>
                <a:srgbClr val="434343"/>
              </a:solidFill>
              <a:latin typeface="Cambria"/>
              <a:ea typeface="Cambria"/>
              <a:cs typeface="Cambria"/>
              <a:sym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4000">
                <a:solidFill>
                  <a:srgbClr val="434343"/>
                </a:solidFill>
              </a:rPr>
              <a:t>Treatment of HIV </a:t>
            </a:r>
            <a:endParaRPr sz="4000">
              <a:solidFill>
                <a:srgbClr val="434343"/>
              </a:solidFill>
            </a:endParaRPr>
          </a:p>
          <a:p>
            <a:pPr marL="0" lvl="0" indent="0">
              <a:spcBef>
                <a:spcPts val="0"/>
              </a:spcBef>
              <a:spcAft>
                <a:spcPts val="0"/>
              </a:spcAft>
              <a:buNone/>
            </a:pPr>
            <a:endParaRPr/>
          </a:p>
        </p:txBody>
      </p:sp>
      <p:sp>
        <p:nvSpPr>
          <p:cNvPr id="439" name="Shape 439"/>
          <p:cNvSpPr txBox="1">
            <a:spLocks noGrp="1"/>
          </p:cNvSpPr>
          <p:nvPr>
            <p:ph type="body" idx="1"/>
          </p:nvPr>
        </p:nvSpPr>
        <p:spPr>
          <a:xfrm>
            <a:off x="1064883" y="1727101"/>
            <a:ext cx="7633800" cy="269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83992A"/>
              </a:buClr>
              <a:buSzPts val="2760"/>
              <a:buFont typeface="Arial"/>
              <a:buNone/>
            </a:pPr>
            <a:r>
              <a:rPr lang="en" sz="1800" b="1">
                <a:solidFill>
                  <a:srgbClr val="434343"/>
                </a:solidFill>
                <a:latin typeface="Cambria"/>
                <a:ea typeface="Cambria"/>
                <a:cs typeface="Cambria"/>
                <a:sym typeface="Cambria"/>
              </a:rPr>
              <a:t>Antiviral Therapy</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Triple therapy HAART: </a:t>
            </a:r>
            <a:endParaRPr sz="1800" b="1">
              <a:solidFill>
                <a:srgbClr val="593470"/>
              </a:solidFill>
              <a:latin typeface="Cambria"/>
              <a:ea typeface="Cambria"/>
              <a:cs typeface="Cambria"/>
              <a:sym typeface="Cambria"/>
            </a:endParaRPr>
          </a:p>
          <a:p>
            <a:pPr marL="742950" lvl="1" indent="-224790" rtl="0">
              <a:lnSpc>
                <a:spcPct val="100000"/>
              </a:lnSpc>
              <a:spcBef>
                <a:spcPts val="10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2 nucleoside reverse transcriptase inhibitors</a:t>
            </a:r>
            <a:endParaRPr sz="1800">
              <a:solidFill>
                <a:srgbClr val="434343"/>
              </a:solidFill>
              <a:latin typeface="Cambria"/>
              <a:ea typeface="Cambria"/>
              <a:cs typeface="Cambria"/>
              <a:sym typeface="Cambria"/>
            </a:endParaRPr>
          </a:p>
          <a:p>
            <a:pPr marL="1200150" lvl="2" indent="-224789" rtl="0">
              <a:lnSpc>
                <a:spcPct val="100000"/>
              </a:lnSpc>
              <a:spcBef>
                <a:spcPts val="1080"/>
              </a:spcBef>
              <a:spcAft>
                <a:spcPts val="0"/>
              </a:spcAft>
              <a:buClr>
                <a:srgbClr val="434343"/>
              </a:buClr>
              <a:buSzPts val="1800"/>
              <a:buFont typeface="Cambria"/>
              <a:buChar char="•"/>
            </a:pPr>
            <a:r>
              <a:rPr lang="en" sz="1800" b="1">
                <a:solidFill>
                  <a:srgbClr val="434343"/>
                </a:solidFill>
                <a:latin typeface="Cambria"/>
                <a:ea typeface="Cambria"/>
                <a:cs typeface="Cambria"/>
                <a:sym typeface="Cambria"/>
              </a:rPr>
              <a:t>Zidovudine</a:t>
            </a:r>
            <a:r>
              <a:rPr lang="en" sz="1800">
                <a:solidFill>
                  <a:srgbClr val="434343"/>
                </a:solidFill>
                <a:latin typeface="Cambria"/>
                <a:ea typeface="Cambria"/>
                <a:cs typeface="Cambria"/>
                <a:sym typeface="Cambria"/>
              </a:rPr>
              <a:t>, </a:t>
            </a:r>
            <a:r>
              <a:rPr lang="en" sz="1800" b="1">
                <a:solidFill>
                  <a:srgbClr val="434343"/>
                </a:solidFill>
                <a:latin typeface="Cambria"/>
                <a:ea typeface="Cambria"/>
                <a:cs typeface="Cambria"/>
                <a:sym typeface="Cambria"/>
              </a:rPr>
              <a:t>Nevirapine</a:t>
            </a:r>
            <a:endParaRPr sz="1800" b="1">
              <a:solidFill>
                <a:srgbClr val="434343"/>
              </a:solidFill>
              <a:latin typeface="Cambria"/>
              <a:ea typeface="Cambria"/>
              <a:cs typeface="Cambria"/>
              <a:sym typeface="Cambria"/>
            </a:endParaRPr>
          </a:p>
          <a:p>
            <a:pPr marL="742950" lvl="1" indent="-224790" rtl="0">
              <a:lnSpc>
                <a:spcPct val="100000"/>
              </a:lnSpc>
              <a:spcBef>
                <a:spcPts val="10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Protease inhibitor</a:t>
            </a:r>
            <a:endParaRPr sz="1800">
              <a:solidFill>
                <a:srgbClr val="434343"/>
              </a:solidFill>
              <a:latin typeface="Cambria"/>
              <a:ea typeface="Cambria"/>
              <a:cs typeface="Cambria"/>
              <a:sym typeface="Cambria"/>
            </a:endParaRPr>
          </a:p>
          <a:p>
            <a:pPr marL="1200150" lvl="2" indent="-224789" rtl="0">
              <a:lnSpc>
                <a:spcPct val="100000"/>
              </a:lnSpc>
              <a:spcBef>
                <a:spcPts val="1080"/>
              </a:spcBef>
              <a:spcAft>
                <a:spcPts val="0"/>
              </a:spcAft>
              <a:buClr>
                <a:srgbClr val="434343"/>
              </a:buClr>
              <a:buSzPts val="1800"/>
              <a:buFont typeface="Cambria"/>
              <a:buChar char="•"/>
            </a:pPr>
            <a:r>
              <a:rPr lang="en" sz="1800" b="1">
                <a:solidFill>
                  <a:srgbClr val="434343"/>
                </a:solidFill>
                <a:latin typeface="Cambria"/>
                <a:ea typeface="Cambria"/>
                <a:cs typeface="Cambria"/>
                <a:sym typeface="Cambria"/>
              </a:rPr>
              <a:t>Saquinavir</a:t>
            </a:r>
            <a:r>
              <a:rPr lang="en" sz="1800">
                <a:solidFill>
                  <a:srgbClr val="434343"/>
                </a:solidFill>
                <a:latin typeface="Cambria"/>
                <a:ea typeface="Cambria"/>
                <a:cs typeface="Cambria"/>
                <a:sym typeface="Cambria"/>
              </a:rPr>
              <a:t>, </a:t>
            </a:r>
            <a:r>
              <a:rPr lang="en" sz="1800" b="1">
                <a:solidFill>
                  <a:srgbClr val="434343"/>
                </a:solidFill>
                <a:latin typeface="Cambria"/>
                <a:ea typeface="Cambria"/>
                <a:cs typeface="Cambria"/>
                <a:sym typeface="Cambria"/>
              </a:rPr>
              <a:t>Indiniavir</a:t>
            </a:r>
            <a:endParaRPr sz="1800" b="1">
              <a:solidFill>
                <a:srgbClr val="434343"/>
              </a:solidFill>
              <a:latin typeface="Cambria"/>
              <a:ea typeface="Cambria"/>
              <a:cs typeface="Cambria"/>
              <a:sym typeface="Cambr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3600"/>
              <a:buFont typeface="Garamond"/>
              <a:buNone/>
            </a:pPr>
            <a:r>
              <a:rPr lang="en" sz="3600">
                <a:solidFill>
                  <a:srgbClr val="262626"/>
                </a:solidFill>
              </a:rPr>
              <a:t>Treatments to prevent mother-to-baby transmission</a:t>
            </a:r>
            <a:endParaRPr/>
          </a:p>
        </p:txBody>
      </p:sp>
      <p:sp>
        <p:nvSpPr>
          <p:cNvPr id="445" name="Shape 445"/>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285750" lvl="0" indent="-224790" rtl="0">
              <a:lnSpc>
                <a:spcPct val="10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UK guidelines recommend that patient should  start taking </a:t>
            </a:r>
            <a:r>
              <a:rPr lang="en" sz="1800" u="sng">
                <a:solidFill>
                  <a:srgbClr val="434343"/>
                </a:solidFill>
                <a:latin typeface="Cambria"/>
                <a:ea typeface="Cambria"/>
                <a:cs typeface="Cambria"/>
                <a:sym typeface="Cambria"/>
                <a:hlinkClick r:id="rId3"/>
              </a:rPr>
              <a:t>AZT</a:t>
            </a:r>
            <a:r>
              <a:rPr lang="en" sz="1800">
                <a:solidFill>
                  <a:srgbClr val="434343"/>
                </a:solidFill>
                <a:latin typeface="Cambria"/>
                <a:ea typeface="Cambria"/>
                <a:cs typeface="Cambria"/>
                <a:sym typeface="Cambria"/>
              </a:rPr>
              <a:t> (zidovudine) in the final three months (third trimester) of pregnancy.</a:t>
            </a:r>
            <a:endParaRPr sz="1800">
              <a:solidFill>
                <a:srgbClr val="434343"/>
              </a:solidFill>
              <a:latin typeface="Cambria"/>
              <a:ea typeface="Cambria"/>
              <a:cs typeface="Cambria"/>
              <a:sym typeface="Cambria"/>
            </a:endParaRPr>
          </a:p>
          <a:p>
            <a:pPr marL="285750" lvl="0" indent="-224790" rtl="0">
              <a:lnSpc>
                <a:spcPct val="100000"/>
              </a:lnSpc>
              <a:spcBef>
                <a:spcPts val="108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 an intravenous injection of AZT during delivery and have a caesarean .</a:t>
            </a:r>
            <a:endParaRPr sz="1800">
              <a:solidFill>
                <a:srgbClr val="434343"/>
              </a:solidFill>
              <a:latin typeface="Cambria"/>
              <a:ea typeface="Cambria"/>
              <a:cs typeface="Cambria"/>
              <a:sym typeface="Cambr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Herpes Simplex Virus </a:t>
            </a:r>
            <a:endParaRPr/>
          </a:p>
        </p:txBody>
      </p:sp>
      <p:sp>
        <p:nvSpPr>
          <p:cNvPr id="451" name="Shape 451"/>
          <p:cNvSpPr txBox="1">
            <a:spLocks noGrp="1"/>
          </p:cNvSpPr>
          <p:nvPr>
            <p:ph type="body" idx="1"/>
          </p:nvPr>
        </p:nvSpPr>
        <p:spPr>
          <a:xfrm>
            <a:off x="938750" y="1257300"/>
            <a:ext cx="7633800" cy="3548100"/>
          </a:xfrm>
          <a:prstGeom prst="rect">
            <a:avLst/>
          </a:prstGeom>
        </p:spPr>
        <p:txBody>
          <a:bodyPr spcFirstLastPara="1" wrap="square" lIns="91425" tIns="91425" rIns="91425" bIns="91425" anchor="t" anchorCtr="0">
            <a:noAutofit/>
          </a:bodyPr>
          <a:lstStyle/>
          <a:p>
            <a:pPr marL="285750" lvl="0" indent="-237934" rtl="0">
              <a:lnSpc>
                <a:spcPct val="80000"/>
              </a:lnSpc>
              <a:spcBef>
                <a:spcPts val="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Etiology</a:t>
            </a:r>
            <a:endParaRPr sz="1800" b="1">
              <a:solidFill>
                <a:srgbClr val="593470"/>
              </a:solidFill>
              <a:latin typeface="Cambria"/>
              <a:ea typeface="Cambria"/>
              <a:cs typeface="Cambria"/>
              <a:sym typeface="Cambria"/>
            </a:endParaRPr>
          </a:p>
          <a:p>
            <a:pPr marL="742950" lvl="1" indent="-264953" rtl="0">
              <a:lnSpc>
                <a:spcPct val="80000"/>
              </a:lnSpc>
              <a:spcBef>
                <a:spcPts val="970"/>
              </a:spcBef>
              <a:spcAft>
                <a:spcPts val="0"/>
              </a:spcAft>
              <a:buClr>
                <a:srgbClr val="83992A"/>
              </a:buClr>
              <a:buSzPts val="1800"/>
              <a:buFont typeface="Cambria"/>
              <a:buChar char="•"/>
            </a:pPr>
            <a:r>
              <a:rPr lang="en" sz="1800">
                <a:solidFill>
                  <a:srgbClr val="262626"/>
                </a:solidFill>
                <a:latin typeface="Cambria"/>
                <a:ea typeface="Cambria"/>
                <a:cs typeface="Cambria"/>
                <a:sym typeface="Cambria"/>
              </a:rPr>
              <a:t>Genital Herpes caused by </a:t>
            </a:r>
            <a:r>
              <a:rPr lang="en" sz="1800" i="1">
                <a:solidFill>
                  <a:srgbClr val="262626"/>
                </a:solidFill>
                <a:latin typeface="Cambria"/>
                <a:ea typeface="Cambria"/>
                <a:cs typeface="Cambria"/>
                <a:sym typeface="Cambria"/>
              </a:rPr>
              <a:t>Herpes Simplex Virus </a:t>
            </a:r>
            <a:r>
              <a:rPr lang="en" sz="1800">
                <a:solidFill>
                  <a:srgbClr val="262626"/>
                </a:solidFill>
                <a:latin typeface="Cambria"/>
                <a:ea typeface="Cambria"/>
                <a:cs typeface="Cambria"/>
                <a:sym typeface="Cambria"/>
              </a:rPr>
              <a:t>type 2 (HSV-2)</a:t>
            </a:r>
            <a:endParaRPr sz="1800">
              <a:solidFill>
                <a:srgbClr val="262626"/>
              </a:solidFill>
              <a:latin typeface="Cambria"/>
              <a:ea typeface="Cambria"/>
              <a:cs typeface="Cambria"/>
              <a:sym typeface="Cambria"/>
            </a:endParaRPr>
          </a:p>
          <a:p>
            <a:pPr marL="742950" lvl="1" indent="-264953" rtl="0">
              <a:lnSpc>
                <a:spcPct val="80000"/>
              </a:lnSpc>
              <a:spcBef>
                <a:spcPts val="970"/>
              </a:spcBef>
              <a:spcAft>
                <a:spcPts val="0"/>
              </a:spcAft>
              <a:buClr>
                <a:srgbClr val="83992A"/>
              </a:buClr>
              <a:buSzPts val="1800"/>
              <a:buFont typeface="Cambria"/>
              <a:buChar char="•"/>
            </a:pPr>
            <a:r>
              <a:rPr lang="en" sz="1800">
                <a:solidFill>
                  <a:srgbClr val="262626"/>
                </a:solidFill>
                <a:latin typeface="Cambria"/>
                <a:ea typeface="Cambria"/>
                <a:cs typeface="Cambria"/>
                <a:sym typeface="Cambria"/>
              </a:rPr>
              <a:t>Oral Herpes caused by HSV-1</a:t>
            </a:r>
            <a:endParaRPr sz="1800">
              <a:solidFill>
                <a:srgbClr val="262626"/>
              </a:solidFill>
              <a:latin typeface="Cambria"/>
              <a:ea typeface="Cambria"/>
              <a:cs typeface="Cambria"/>
              <a:sym typeface="Cambria"/>
            </a:endParaRPr>
          </a:p>
          <a:p>
            <a:pPr marL="742950" lvl="1" indent="-264953" rtl="0">
              <a:lnSpc>
                <a:spcPct val="80000"/>
              </a:lnSpc>
              <a:spcBef>
                <a:spcPts val="970"/>
              </a:spcBef>
              <a:spcAft>
                <a:spcPts val="0"/>
              </a:spcAft>
              <a:buClr>
                <a:srgbClr val="83992A"/>
              </a:buClr>
              <a:buSzPts val="1800"/>
              <a:buFont typeface="Cambria"/>
              <a:buChar char="•"/>
            </a:pPr>
            <a:r>
              <a:rPr lang="en" sz="1800">
                <a:solidFill>
                  <a:srgbClr val="262626"/>
                </a:solidFill>
                <a:latin typeface="Cambria"/>
                <a:ea typeface="Cambria"/>
                <a:cs typeface="Cambria"/>
                <a:sym typeface="Cambria"/>
              </a:rPr>
              <a:t>HSV-1 can cause genital lesions</a:t>
            </a:r>
            <a:endParaRPr sz="1800">
              <a:solidFill>
                <a:srgbClr val="262626"/>
              </a:solidFill>
              <a:latin typeface="Cambria"/>
              <a:ea typeface="Cambria"/>
              <a:cs typeface="Cambria"/>
              <a:sym typeface="Cambria"/>
            </a:endParaRPr>
          </a:p>
          <a:p>
            <a:pPr marL="285750" lvl="0" indent="-237934" rtl="0">
              <a:lnSpc>
                <a:spcPct val="80000"/>
              </a:lnSpc>
              <a:spcBef>
                <a:spcPts val="1044"/>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Mode of transmission</a:t>
            </a:r>
            <a:endParaRPr sz="1800" b="1">
              <a:solidFill>
                <a:srgbClr val="593470"/>
              </a:solidFill>
              <a:latin typeface="Cambria"/>
              <a:ea typeface="Cambria"/>
              <a:cs typeface="Cambria"/>
              <a:sym typeface="Cambria"/>
            </a:endParaRPr>
          </a:p>
          <a:p>
            <a:pPr marL="742950" lvl="1" indent="-264953" rtl="0">
              <a:lnSpc>
                <a:spcPct val="80000"/>
              </a:lnSpc>
              <a:spcBef>
                <a:spcPts val="970"/>
              </a:spcBef>
              <a:spcAft>
                <a:spcPts val="0"/>
              </a:spcAft>
              <a:buClr>
                <a:srgbClr val="83992A"/>
              </a:buClr>
              <a:buSzPts val="1800"/>
              <a:buFont typeface="Cambria"/>
              <a:buChar char="•"/>
            </a:pPr>
            <a:r>
              <a:rPr lang="en" sz="1800">
                <a:solidFill>
                  <a:srgbClr val="262626"/>
                </a:solidFill>
                <a:latin typeface="Cambria"/>
                <a:ea typeface="Cambria"/>
                <a:cs typeface="Cambria"/>
                <a:sym typeface="Cambria"/>
              </a:rPr>
              <a:t>Contact with person who is shedding (either sexual contact of regular physical contact)</a:t>
            </a:r>
            <a:endParaRPr sz="1800">
              <a:solidFill>
                <a:srgbClr val="262626"/>
              </a:solidFill>
              <a:latin typeface="Cambria"/>
              <a:ea typeface="Cambria"/>
              <a:cs typeface="Cambria"/>
              <a:sym typeface="Cambria"/>
            </a:endParaRPr>
          </a:p>
          <a:p>
            <a:pPr marL="742950" lvl="1" indent="-264953" rtl="0">
              <a:lnSpc>
                <a:spcPct val="80000"/>
              </a:lnSpc>
              <a:spcBef>
                <a:spcPts val="970"/>
              </a:spcBef>
              <a:spcAft>
                <a:spcPts val="0"/>
              </a:spcAft>
              <a:buClr>
                <a:srgbClr val="83992A"/>
              </a:buClr>
              <a:buSzPts val="1800"/>
              <a:buFont typeface="Cambria"/>
              <a:buChar char="•"/>
            </a:pPr>
            <a:r>
              <a:rPr lang="en" sz="1800">
                <a:solidFill>
                  <a:srgbClr val="262626"/>
                </a:solidFill>
                <a:latin typeface="Cambria"/>
                <a:ea typeface="Cambria"/>
                <a:cs typeface="Cambria"/>
                <a:sym typeface="Cambria"/>
              </a:rPr>
              <a:t>Vertical transmission (very rare)</a:t>
            </a:r>
            <a:endParaRPr sz="1800">
              <a:solidFill>
                <a:srgbClr val="262626"/>
              </a:solidFill>
              <a:latin typeface="Cambria"/>
              <a:ea typeface="Cambria"/>
              <a:cs typeface="Cambria"/>
              <a:sym typeface="Cambria"/>
            </a:endParaRPr>
          </a:p>
          <a:p>
            <a:pPr marL="742950" lvl="1" indent="-264953" rtl="0">
              <a:lnSpc>
                <a:spcPct val="80000"/>
              </a:lnSpc>
              <a:spcBef>
                <a:spcPts val="970"/>
              </a:spcBef>
              <a:spcAft>
                <a:spcPts val="0"/>
              </a:spcAft>
              <a:buClr>
                <a:srgbClr val="83992A"/>
              </a:buClr>
              <a:buSzPts val="1800"/>
              <a:buFont typeface="Cambria"/>
              <a:buChar char="•"/>
            </a:pPr>
            <a:r>
              <a:rPr lang="en" sz="1800">
                <a:solidFill>
                  <a:srgbClr val="262626"/>
                </a:solidFill>
                <a:latin typeface="Cambria"/>
                <a:ea typeface="Cambria"/>
                <a:cs typeface="Cambria"/>
                <a:sym typeface="Cambria"/>
              </a:rPr>
              <a:t>Through the birth canal</a:t>
            </a:r>
            <a:endParaRPr sz="1800">
              <a:solidFill>
                <a:srgbClr val="262626"/>
              </a:solidFill>
              <a:latin typeface="Cambria"/>
              <a:ea typeface="Cambria"/>
              <a:cs typeface="Cambria"/>
              <a:sym typeface="Cambria"/>
            </a:endParaRPr>
          </a:p>
          <a:p>
            <a:pPr marL="0" lvl="0" indent="0">
              <a:spcBef>
                <a:spcPts val="525"/>
              </a:spcBef>
              <a:spcAft>
                <a:spcPts val="0"/>
              </a:spcAft>
              <a:buNone/>
            </a:pPr>
            <a:endParaRPr sz="1800">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2687275" y="2986825"/>
            <a:ext cx="4347600" cy="3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Shape 127"/>
          <p:cNvSpPr txBox="1"/>
          <p:nvPr/>
        </p:nvSpPr>
        <p:spPr>
          <a:xfrm>
            <a:off x="1391478" y="1892410"/>
            <a:ext cx="6551875"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4000" b="1" i="0" u="none" strike="noStrike" cap="none">
                <a:solidFill>
                  <a:srgbClr val="593470"/>
                </a:solidFill>
                <a:latin typeface="Cambria"/>
                <a:ea typeface="Cambria"/>
                <a:cs typeface="Cambria"/>
                <a:sym typeface="Cambria"/>
              </a:rPr>
              <a:t>What do we mean by STIs ?</a:t>
            </a:r>
            <a:endParaRPr sz="4000" b="0" i="0" u="none" strike="noStrike" cap="none">
              <a:solidFill>
                <a:srgbClr val="593470"/>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Signs   &amp;  symptoms </a:t>
            </a:r>
            <a:endParaRPr/>
          </a:p>
        </p:txBody>
      </p:sp>
      <p:sp>
        <p:nvSpPr>
          <p:cNvPr id="457" name="Shape 457"/>
          <p:cNvSpPr txBox="1">
            <a:spLocks noGrp="1"/>
          </p:cNvSpPr>
          <p:nvPr>
            <p:ph type="body" idx="1"/>
          </p:nvPr>
        </p:nvSpPr>
        <p:spPr>
          <a:xfrm>
            <a:off x="938750" y="1333500"/>
            <a:ext cx="7633800" cy="3219600"/>
          </a:xfrm>
          <a:prstGeom prst="rect">
            <a:avLst/>
          </a:prstGeom>
        </p:spPr>
        <p:txBody>
          <a:bodyPr spcFirstLastPara="1" wrap="square" lIns="91425" tIns="91425" rIns="91425" bIns="91425" anchor="t" anchorCtr="0">
            <a:noAutofit/>
          </a:bodyPr>
          <a:lstStyle/>
          <a:p>
            <a:pPr marL="285750" lvl="0" indent="-237934" rtl="0">
              <a:lnSpc>
                <a:spcPct val="10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It is a lifelong infection with exacerbations and remissions</a:t>
            </a:r>
            <a:endParaRPr sz="1800">
              <a:solidFill>
                <a:srgbClr val="434343"/>
              </a:solidFill>
              <a:latin typeface="Cambria"/>
              <a:ea typeface="Cambria"/>
              <a:cs typeface="Cambria"/>
              <a:sym typeface="Cambria"/>
            </a:endParaRPr>
          </a:p>
          <a:p>
            <a:pPr marL="285750" lvl="0" indent="-237934" rtl="0">
              <a:lnSpc>
                <a:spcPct val="10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Primary Herpes Infection:</a:t>
            </a:r>
            <a:endParaRPr sz="1800">
              <a:solidFill>
                <a:srgbClr val="434343"/>
              </a:solidFill>
              <a:latin typeface="Cambria"/>
              <a:ea typeface="Cambria"/>
              <a:cs typeface="Cambria"/>
              <a:sym typeface="Cambria"/>
            </a:endParaRPr>
          </a:p>
          <a:p>
            <a:pPr marL="742950" lvl="1" indent="-264953" rtl="0">
              <a:lnSpc>
                <a:spcPct val="10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Painful shallow ulcers (Around the mouth (oral herpes type 1) or on genitalia( genital herpes Type 2))</a:t>
            </a:r>
            <a:endParaRPr sz="1800">
              <a:solidFill>
                <a:srgbClr val="434343"/>
              </a:solidFill>
              <a:latin typeface="Cambria"/>
              <a:ea typeface="Cambria"/>
              <a:cs typeface="Cambria"/>
              <a:sym typeface="Cambria"/>
            </a:endParaRPr>
          </a:p>
          <a:p>
            <a:pPr marL="285750" lvl="0" indent="-237934" rtl="0">
              <a:lnSpc>
                <a:spcPct val="10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In </a:t>
            </a:r>
            <a:r>
              <a:rPr lang="en" sz="1800" b="1">
                <a:solidFill>
                  <a:srgbClr val="434343"/>
                </a:solidFill>
                <a:latin typeface="Cambria"/>
                <a:ea typeface="Cambria"/>
                <a:cs typeface="Cambria"/>
                <a:sym typeface="Cambria"/>
              </a:rPr>
              <a:t>Immunocompromised</a:t>
            </a:r>
            <a:r>
              <a:rPr lang="en" sz="1800">
                <a:solidFill>
                  <a:srgbClr val="434343"/>
                </a:solidFill>
                <a:latin typeface="Cambria"/>
                <a:ea typeface="Cambria"/>
                <a:cs typeface="Cambria"/>
                <a:sym typeface="Cambria"/>
              </a:rPr>
              <a:t> patients, symptoms are more severe with increased instances of shedding</a:t>
            </a:r>
            <a:endParaRPr sz="1800">
              <a:solidFill>
                <a:srgbClr val="434343"/>
              </a:solidFill>
              <a:latin typeface="Cambria"/>
              <a:ea typeface="Cambria"/>
              <a:cs typeface="Cambria"/>
              <a:sym typeface="Cambria"/>
            </a:endParaRPr>
          </a:p>
          <a:p>
            <a:pPr marL="742950" lvl="1" indent="-264953" rtl="0">
              <a:lnSpc>
                <a:spcPct val="10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Herpes encephalitis</a:t>
            </a:r>
            <a:endParaRPr sz="1800">
              <a:solidFill>
                <a:srgbClr val="434343"/>
              </a:solidFill>
              <a:latin typeface="Cambria"/>
              <a:ea typeface="Cambria"/>
              <a:cs typeface="Cambria"/>
              <a:sym typeface="Cambria"/>
            </a:endParaRPr>
          </a:p>
          <a:p>
            <a:pPr marL="742950" lvl="1" indent="-264953" rtl="0">
              <a:lnSpc>
                <a:spcPct val="10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Herpes viral meningitis</a:t>
            </a:r>
            <a:endParaRPr sz="1800">
              <a:solidFill>
                <a:srgbClr val="434343"/>
              </a:solidFill>
              <a:latin typeface="Cambria"/>
              <a:ea typeface="Cambria"/>
              <a:cs typeface="Cambria"/>
              <a:sym typeface="Cambria"/>
            </a:endParaRPr>
          </a:p>
          <a:p>
            <a:pPr marL="742950" lvl="1" indent="-264953" rtl="0">
              <a:lnSpc>
                <a:spcPct val="10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Herpes esophagitis </a:t>
            </a:r>
            <a:endParaRPr sz="1800">
              <a:solidFill>
                <a:srgbClr val="434343"/>
              </a:solidFill>
              <a:latin typeface="Cambria"/>
              <a:ea typeface="Cambria"/>
              <a:cs typeface="Cambria"/>
              <a:sym typeface="Cambria"/>
            </a:endParaRPr>
          </a:p>
          <a:p>
            <a:pPr marL="0" lvl="0" indent="0">
              <a:spcBef>
                <a:spcPts val="525"/>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Skin manifestations </a:t>
            </a:r>
            <a:endParaRPr/>
          </a:p>
        </p:txBody>
      </p:sp>
      <p:sp>
        <p:nvSpPr>
          <p:cNvPr id="463" name="Shape 463"/>
          <p:cNvSpPr txBox="1">
            <a:spLocks noGrp="1"/>
          </p:cNvSpPr>
          <p:nvPr>
            <p:ph type="body" idx="1"/>
          </p:nvPr>
        </p:nvSpPr>
        <p:spPr>
          <a:xfrm>
            <a:off x="931750" y="2448375"/>
            <a:ext cx="1565400" cy="424200"/>
          </a:xfrm>
          <a:prstGeom prst="rect">
            <a:avLst/>
          </a:prstGeom>
        </p:spPr>
        <p:txBody>
          <a:bodyPr spcFirstLastPara="1" wrap="square" lIns="91425" tIns="91425" rIns="91425" bIns="91425" anchor="t" anchorCtr="0">
            <a:noAutofit/>
          </a:bodyPr>
          <a:lstStyle/>
          <a:p>
            <a:pPr marL="0" lvl="0" indent="0">
              <a:spcBef>
                <a:spcPts val="525"/>
              </a:spcBef>
              <a:spcAft>
                <a:spcPts val="0"/>
              </a:spcAft>
              <a:buNone/>
            </a:pPr>
            <a:r>
              <a:rPr lang="en" sz="1800" b="1">
                <a:solidFill>
                  <a:srgbClr val="434343"/>
                </a:solidFill>
                <a:latin typeface="Cambria"/>
                <a:ea typeface="Cambria"/>
                <a:cs typeface="Cambria"/>
                <a:sym typeface="Cambria"/>
              </a:rPr>
              <a:t>Oral herpes      </a:t>
            </a:r>
            <a:endParaRPr sz="1800" b="1">
              <a:solidFill>
                <a:srgbClr val="434343"/>
              </a:solidFill>
              <a:latin typeface="Cambria"/>
              <a:ea typeface="Cambria"/>
              <a:cs typeface="Cambria"/>
              <a:sym typeface="Cambria"/>
            </a:endParaRPr>
          </a:p>
        </p:txBody>
      </p:sp>
      <p:pic>
        <p:nvPicPr>
          <p:cNvPr id="464" name="Shape 464"/>
          <p:cNvPicPr preferRelativeResize="0"/>
          <p:nvPr/>
        </p:nvPicPr>
        <p:blipFill rotWithShape="1">
          <a:blip r:embed="rId3">
            <a:alphaModFix/>
          </a:blip>
          <a:srcRect l="9103" r="16090" b="22130"/>
          <a:stretch/>
        </p:blipFill>
        <p:spPr>
          <a:xfrm>
            <a:off x="931750" y="1171625"/>
            <a:ext cx="1715100" cy="1337100"/>
          </a:xfrm>
          <a:prstGeom prst="rect">
            <a:avLst/>
          </a:prstGeom>
          <a:noFill/>
          <a:ln w="9525" cap="flat" cmpd="sng">
            <a:solidFill>
              <a:srgbClr val="000000"/>
            </a:solidFill>
            <a:prstDash val="dash"/>
            <a:round/>
            <a:headEnd type="none" w="sm" len="sm"/>
            <a:tailEnd type="none" w="sm" len="sm"/>
          </a:ln>
        </p:spPr>
      </p:pic>
      <p:pic>
        <p:nvPicPr>
          <p:cNvPr id="465" name="Shape 465"/>
          <p:cNvPicPr preferRelativeResize="0"/>
          <p:nvPr/>
        </p:nvPicPr>
        <p:blipFill rotWithShape="1">
          <a:blip r:embed="rId4">
            <a:alphaModFix/>
          </a:blip>
          <a:srcRect/>
          <a:stretch/>
        </p:blipFill>
        <p:spPr>
          <a:xfrm>
            <a:off x="6526750" y="3305225"/>
            <a:ext cx="2141700" cy="1337100"/>
          </a:xfrm>
          <a:prstGeom prst="rect">
            <a:avLst/>
          </a:prstGeom>
          <a:noFill/>
          <a:ln w="9525" cap="flat" cmpd="sng">
            <a:solidFill>
              <a:srgbClr val="000000"/>
            </a:solidFill>
            <a:prstDash val="dash"/>
            <a:round/>
            <a:headEnd type="none" w="sm" len="sm"/>
            <a:tailEnd type="none" w="sm" len="sm"/>
          </a:ln>
        </p:spPr>
      </p:pic>
      <p:pic>
        <p:nvPicPr>
          <p:cNvPr id="466" name="Shape 466" descr="Image result for urethritis hsv"/>
          <p:cNvPicPr preferRelativeResize="0"/>
          <p:nvPr/>
        </p:nvPicPr>
        <p:blipFill>
          <a:blip r:embed="rId5">
            <a:alphaModFix/>
          </a:blip>
          <a:stretch>
            <a:fillRect/>
          </a:stretch>
        </p:blipFill>
        <p:spPr>
          <a:xfrm>
            <a:off x="6457575" y="1081262"/>
            <a:ext cx="2062775" cy="1517825"/>
          </a:xfrm>
          <a:prstGeom prst="rect">
            <a:avLst/>
          </a:prstGeom>
          <a:noFill/>
          <a:ln w="9525" cap="flat" cmpd="sng">
            <a:solidFill>
              <a:srgbClr val="000000"/>
            </a:solidFill>
            <a:prstDash val="dash"/>
            <a:round/>
            <a:headEnd type="none" w="sm" len="sm"/>
            <a:tailEnd type="none" w="sm" len="sm"/>
          </a:ln>
        </p:spPr>
      </p:pic>
      <p:sp>
        <p:nvSpPr>
          <p:cNvPr id="467" name="Shape 467"/>
          <p:cNvSpPr txBox="1">
            <a:spLocks noGrp="1"/>
          </p:cNvSpPr>
          <p:nvPr>
            <p:ph type="body" idx="1"/>
          </p:nvPr>
        </p:nvSpPr>
        <p:spPr>
          <a:xfrm>
            <a:off x="858250" y="4429575"/>
            <a:ext cx="2004900" cy="424200"/>
          </a:xfrm>
          <a:prstGeom prst="rect">
            <a:avLst/>
          </a:prstGeom>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lt1"/>
              </a:buClr>
              <a:buSzPts val="1800"/>
              <a:buFont typeface="Calibri"/>
              <a:buNone/>
            </a:pPr>
            <a:r>
              <a:rPr lang="en" sz="1800" b="1">
                <a:solidFill>
                  <a:srgbClr val="434343"/>
                </a:solidFill>
                <a:latin typeface="Cambria"/>
                <a:ea typeface="Cambria"/>
                <a:cs typeface="Cambria"/>
                <a:sym typeface="Cambria"/>
              </a:rPr>
              <a:t>Gingivosomatitis Herpitica</a:t>
            </a:r>
            <a:endParaRPr sz="1800" b="1">
              <a:solidFill>
                <a:srgbClr val="434343"/>
              </a:solidFill>
              <a:latin typeface="Cambria"/>
              <a:ea typeface="Cambria"/>
              <a:cs typeface="Cambria"/>
              <a:sym typeface="Cambria"/>
            </a:endParaRPr>
          </a:p>
        </p:txBody>
      </p:sp>
      <p:pic>
        <p:nvPicPr>
          <p:cNvPr id="468" name="Shape 468" descr="Image result for Gingivostomatitis hsv"/>
          <p:cNvPicPr preferRelativeResize="0"/>
          <p:nvPr/>
        </p:nvPicPr>
        <p:blipFill rotWithShape="1">
          <a:blip r:embed="rId6">
            <a:alphaModFix/>
          </a:blip>
          <a:srcRect b="9592"/>
          <a:stretch/>
        </p:blipFill>
        <p:spPr>
          <a:xfrm>
            <a:off x="952125" y="3095399"/>
            <a:ext cx="1817150" cy="1394100"/>
          </a:xfrm>
          <a:prstGeom prst="rect">
            <a:avLst/>
          </a:prstGeom>
          <a:noFill/>
          <a:ln w="9525" cap="flat" cmpd="sng">
            <a:solidFill>
              <a:srgbClr val="000000"/>
            </a:solidFill>
            <a:prstDash val="dash"/>
            <a:round/>
            <a:headEnd type="none" w="sm" len="sm"/>
            <a:tailEnd type="none" w="sm" len="sm"/>
          </a:ln>
        </p:spPr>
      </p:pic>
      <p:sp>
        <p:nvSpPr>
          <p:cNvPr id="469" name="Shape 469"/>
          <p:cNvSpPr txBox="1"/>
          <p:nvPr/>
        </p:nvSpPr>
        <p:spPr>
          <a:xfrm>
            <a:off x="3810000" y="3540763"/>
            <a:ext cx="1715100" cy="373500"/>
          </a:xfrm>
          <a:prstGeom prst="rect">
            <a:avLst/>
          </a:prstGeom>
          <a:noFill/>
          <a:ln>
            <a:noFill/>
          </a:ln>
        </p:spPr>
        <p:txBody>
          <a:bodyPr spcFirstLastPara="1" wrap="square" lIns="91425" tIns="91425" rIns="91425" bIns="91425" anchor="ctr" anchorCtr="0">
            <a:noAutofit/>
          </a:bodyPr>
          <a:lstStyle/>
          <a:p>
            <a:pPr marL="0" lvl="0" indent="0" algn="ctr" rtl="0">
              <a:lnSpc>
                <a:spcPct val="85000"/>
              </a:lnSpc>
              <a:spcBef>
                <a:spcPts val="0"/>
              </a:spcBef>
              <a:spcAft>
                <a:spcPts val="0"/>
              </a:spcAft>
              <a:buNone/>
            </a:pPr>
            <a:r>
              <a:rPr lang="en" sz="1800" b="1">
                <a:solidFill>
                  <a:srgbClr val="434343"/>
                </a:solidFill>
                <a:latin typeface="Cambria"/>
                <a:ea typeface="Cambria"/>
                <a:cs typeface="Cambria"/>
                <a:sym typeface="Cambria"/>
              </a:rPr>
              <a:t>Vulvovaginitis</a:t>
            </a:r>
            <a:endParaRPr sz="1800">
              <a:solidFill>
                <a:srgbClr val="434343"/>
              </a:solidFill>
              <a:latin typeface="Cambria"/>
              <a:ea typeface="Cambria"/>
              <a:cs typeface="Cambria"/>
              <a:sym typeface="Cambria"/>
            </a:endParaRPr>
          </a:p>
        </p:txBody>
      </p:sp>
      <p:pic>
        <p:nvPicPr>
          <p:cNvPr id="470" name="Shape 470" descr="Image result for Vulvovaginitis hsv"/>
          <p:cNvPicPr preferRelativeResize="0"/>
          <p:nvPr/>
        </p:nvPicPr>
        <p:blipFill rotWithShape="1">
          <a:blip r:embed="rId7">
            <a:alphaModFix/>
          </a:blip>
          <a:srcRect l="3041" t="32278" r="54485" b="24509"/>
          <a:stretch/>
        </p:blipFill>
        <p:spPr>
          <a:xfrm>
            <a:off x="3320350" y="1357475"/>
            <a:ext cx="2611600" cy="1933172"/>
          </a:xfrm>
          <a:prstGeom prst="rect">
            <a:avLst/>
          </a:prstGeom>
          <a:noFill/>
          <a:ln w="9525" cap="flat" cmpd="sng">
            <a:solidFill>
              <a:srgbClr val="000000"/>
            </a:solidFill>
            <a:prstDash val="dash"/>
            <a:round/>
            <a:headEnd type="none" w="sm" len="sm"/>
            <a:tailEnd type="none" w="sm" len="sm"/>
          </a:ln>
        </p:spPr>
      </p:pic>
      <p:sp>
        <p:nvSpPr>
          <p:cNvPr id="471" name="Shape 471"/>
          <p:cNvSpPr txBox="1"/>
          <p:nvPr/>
        </p:nvSpPr>
        <p:spPr>
          <a:xfrm>
            <a:off x="6755350" y="2765388"/>
            <a:ext cx="1715100" cy="373500"/>
          </a:xfrm>
          <a:prstGeom prst="rect">
            <a:avLst/>
          </a:prstGeom>
          <a:noFill/>
          <a:ln>
            <a:noFill/>
          </a:ln>
        </p:spPr>
        <p:txBody>
          <a:bodyPr spcFirstLastPara="1" wrap="square" lIns="91425" tIns="91425" rIns="91425" bIns="91425" anchor="ctr" anchorCtr="0">
            <a:noAutofit/>
          </a:bodyPr>
          <a:lstStyle/>
          <a:p>
            <a:pPr marL="0" lvl="0" indent="0" algn="ctr" rtl="0">
              <a:lnSpc>
                <a:spcPct val="85000"/>
              </a:lnSpc>
              <a:spcBef>
                <a:spcPts val="0"/>
              </a:spcBef>
              <a:spcAft>
                <a:spcPts val="0"/>
              </a:spcAft>
              <a:buNone/>
            </a:pPr>
            <a:r>
              <a:rPr lang="en" sz="1800" b="1">
                <a:solidFill>
                  <a:srgbClr val="434343"/>
                </a:solidFill>
                <a:latin typeface="Cambria"/>
                <a:ea typeface="Cambria"/>
                <a:cs typeface="Cambria"/>
                <a:sym typeface="Cambria"/>
              </a:rPr>
              <a:t>Urethritis</a:t>
            </a:r>
            <a:endParaRPr sz="1800">
              <a:solidFill>
                <a:srgbClr val="434343"/>
              </a:solidFill>
              <a:latin typeface="Cambria"/>
              <a:ea typeface="Cambria"/>
              <a:cs typeface="Cambria"/>
              <a:sym typeface="Cambr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Diagnosis &amp; complications</a:t>
            </a:r>
            <a:endParaRPr/>
          </a:p>
        </p:txBody>
      </p:sp>
      <p:sp>
        <p:nvSpPr>
          <p:cNvPr id="477" name="Shape 477"/>
          <p:cNvSpPr txBox="1">
            <a:spLocks noGrp="1"/>
          </p:cNvSpPr>
          <p:nvPr>
            <p:ph type="body" idx="1"/>
          </p:nvPr>
        </p:nvSpPr>
        <p:spPr>
          <a:xfrm>
            <a:off x="938750" y="1028700"/>
            <a:ext cx="3627000" cy="4798200"/>
          </a:xfrm>
          <a:prstGeom prst="rect">
            <a:avLst/>
          </a:prstGeom>
        </p:spPr>
        <p:txBody>
          <a:bodyPr spcFirstLastPara="1" wrap="square" lIns="91425" tIns="91425" rIns="91425" bIns="91425" anchor="t" anchorCtr="0">
            <a:noAutofit/>
          </a:bodyPr>
          <a:lstStyle/>
          <a:p>
            <a:pPr marL="285750" lvl="0" indent="-225679" rtl="0">
              <a:lnSpc>
                <a:spcPct val="90000"/>
              </a:lnSpc>
              <a:spcBef>
                <a:spcPts val="0"/>
              </a:spcBef>
              <a:spcAft>
                <a:spcPts val="0"/>
              </a:spcAft>
              <a:buClr>
                <a:srgbClr val="593470"/>
              </a:buClr>
              <a:buSzPts val="1400"/>
              <a:buFont typeface="Cambria"/>
              <a:buChar char="•"/>
            </a:pPr>
            <a:r>
              <a:rPr lang="en" sz="1400" b="1">
                <a:solidFill>
                  <a:srgbClr val="593470"/>
                </a:solidFill>
                <a:latin typeface="Cambria"/>
                <a:ea typeface="Cambria"/>
                <a:cs typeface="Cambria"/>
                <a:sym typeface="Cambria"/>
              </a:rPr>
              <a:t>Diagnosis:</a:t>
            </a:r>
            <a:endParaRPr sz="1400" b="1">
              <a:solidFill>
                <a:srgbClr val="593470"/>
              </a:solidFill>
              <a:latin typeface="Cambria"/>
              <a:ea typeface="Cambria"/>
              <a:cs typeface="Cambria"/>
              <a:sym typeface="Cambria"/>
            </a:endParaRPr>
          </a:p>
          <a:p>
            <a:pPr marL="742950" lvl="1" indent="-250507" rtl="0">
              <a:lnSpc>
                <a:spcPct val="90000"/>
              </a:lnSpc>
              <a:spcBef>
                <a:spcPts val="940"/>
              </a:spcBef>
              <a:spcAft>
                <a:spcPts val="0"/>
              </a:spcAft>
              <a:buClr>
                <a:srgbClr val="434343"/>
              </a:buClr>
              <a:buSzPts val="1400"/>
              <a:buFont typeface="Cambria"/>
              <a:buChar char="•"/>
            </a:pPr>
            <a:r>
              <a:rPr lang="en" sz="1400">
                <a:solidFill>
                  <a:srgbClr val="434343"/>
                </a:solidFill>
                <a:latin typeface="Cambria"/>
                <a:ea typeface="Cambria"/>
                <a:cs typeface="Cambria"/>
                <a:sym typeface="Cambria"/>
              </a:rPr>
              <a:t>Clinical presentation and history</a:t>
            </a:r>
            <a:endParaRPr sz="1400">
              <a:solidFill>
                <a:srgbClr val="434343"/>
              </a:solidFill>
              <a:latin typeface="Cambria"/>
              <a:ea typeface="Cambria"/>
              <a:cs typeface="Cambria"/>
              <a:sym typeface="Cambria"/>
            </a:endParaRPr>
          </a:p>
          <a:p>
            <a:pPr marL="742950" lvl="1" indent="-250507" rtl="0">
              <a:lnSpc>
                <a:spcPct val="90000"/>
              </a:lnSpc>
              <a:spcBef>
                <a:spcPts val="940"/>
              </a:spcBef>
              <a:spcAft>
                <a:spcPts val="0"/>
              </a:spcAft>
              <a:buClr>
                <a:srgbClr val="434343"/>
              </a:buClr>
              <a:buSzPts val="1400"/>
              <a:buFont typeface="Cambria"/>
              <a:buChar char="•"/>
            </a:pPr>
            <a:r>
              <a:rPr lang="en" sz="1400">
                <a:solidFill>
                  <a:srgbClr val="434343"/>
                </a:solidFill>
                <a:latin typeface="Cambria"/>
                <a:ea typeface="Cambria"/>
                <a:cs typeface="Cambria"/>
                <a:sym typeface="Cambria"/>
              </a:rPr>
              <a:t>PCR</a:t>
            </a:r>
            <a:endParaRPr sz="1400">
              <a:solidFill>
                <a:srgbClr val="434343"/>
              </a:solidFill>
              <a:latin typeface="Cambria"/>
              <a:ea typeface="Cambria"/>
              <a:cs typeface="Cambria"/>
              <a:sym typeface="Cambria"/>
            </a:endParaRPr>
          </a:p>
          <a:p>
            <a:pPr marL="742950" lvl="1" indent="-228600" rtl="0">
              <a:lnSpc>
                <a:spcPct val="90000"/>
              </a:lnSpc>
              <a:spcBef>
                <a:spcPts val="300"/>
              </a:spcBef>
              <a:spcAft>
                <a:spcPts val="0"/>
              </a:spcAft>
              <a:buClr>
                <a:srgbClr val="434343"/>
              </a:buClr>
              <a:buSzPts val="1400"/>
              <a:buFont typeface="Calibri"/>
              <a:buChar char="•"/>
            </a:pPr>
            <a:r>
              <a:rPr lang="en" sz="1400" b="1">
                <a:solidFill>
                  <a:srgbClr val="434343"/>
                </a:solidFill>
                <a:latin typeface="Cambria"/>
                <a:ea typeface="Cambria"/>
                <a:cs typeface="Cambria"/>
                <a:sym typeface="Cambria"/>
              </a:rPr>
              <a:t>Tzanck smear </a:t>
            </a:r>
            <a:r>
              <a:rPr lang="en" sz="1400">
                <a:solidFill>
                  <a:srgbClr val="434343"/>
                </a:solidFill>
                <a:latin typeface="Cambria"/>
                <a:ea typeface="Cambria"/>
                <a:cs typeface="Cambria"/>
                <a:sym typeface="Cambria"/>
              </a:rPr>
              <a:t>w/ Giemsa stain shows multinucleated giant epithelial cells.</a:t>
            </a:r>
            <a:endParaRPr sz="1400">
              <a:solidFill>
                <a:srgbClr val="434343"/>
              </a:solidFill>
              <a:latin typeface="Cambria"/>
              <a:ea typeface="Cambria"/>
              <a:cs typeface="Cambria"/>
              <a:sym typeface="Cambria"/>
            </a:endParaRPr>
          </a:p>
          <a:p>
            <a:pPr marL="742950" lvl="1" indent="-228600" rtl="0">
              <a:lnSpc>
                <a:spcPct val="90000"/>
              </a:lnSpc>
              <a:spcBef>
                <a:spcPts val="500"/>
              </a:spcBef>
              <a:spcAft>
                <a:spcPts val="0"/>
              </a:spcAft>
              <a:buClr>
                <a:schemeClr val="accent3"/>
              </a:buClr>
              <a:buSzPts val="1400"/>
              <a:buFont typeface="Calibri"/>
              <a:buChar char="•"/>
            </a:pPr>
            <a:r>
              <a:rPr lang="en" sz="1400" b="1">
                <a:solidFill>
                  <a:srgbClr val="434343"/>
                </a:solidFill>
                <a:latin typeface="Cambria"/>
                <a:ea typeface="Cambria"/>
                <a:cs typeface="Cambria"/>
                <a:sym typeface="Cambria"/>
              </a:rPr>
              <a:t>Dacron Swab</a:t>
            </a:r>
            <a:r>
              <a:rPr lang="en" sz="1400" b="1">
                <a:solidFill>
                  <a:srgbClr val="7F7F7F"/>
                </a:solidFill>
                <a:latin typeface="Cambria"/>
                <a:ea typeface="Cambria"/>
                <a:cs typeface="Cambria"/>
                <a:sym typeface="Cambria"/>
              </a:rPr>
              <a:t> </a:t>
            </a:r>
            <a:r>
              <a:rPr lang="en" sz="1400">
                <a:solidFill>
                  <a:srgbClr val="434343"/>
                </a:solidFill>
                <a:latin typeface="Cambria"/>
                <a:ea typeface="Cambria"/>
                <a:cs typeface="Cambria"/>
                <a:sym typeface="Cambria"/>
              </a:rPr>
              <a:t>from base of genital lesion can be tested by:</a:t>
            </a:r>
            <a:endParaRPr sz="1400">
              <a:solidFill>
                <a:srgbClr val="434343"/>
              </a:solidFill>
              <a:latin typeface="Cambria"/>
              <a:ea typeface="Cambria"/>
              <a:cs typeface="Cambria"/>
              <a:sym typeface="Cambria"/>
            </a:endParaRPr>
          </a:p>
          <a:p>
            <a:pPr marL="406400" lvl="1" indent="-254000" rtl="0">
              <a:lnSpc>
                <a:spcPct val="90000"/>
              </a:lnSpc>
              <a:spcBef>
                <a:spcPts val="500"/>
              </a:spcBef>
              <a:spcAft>
                <a:spcPts val="0"/>
              </a:spcAft>
              <a:buClr>
                <a:srgbClr val="434343"/>
              </a:buClr>
              <a:buSzPts val="1400"/>
              <a:buFont typeface="Cambria"/>
              <a:buAutoNum type="arabicPeriod"/>
            </a:pPr>
            <a:r>
              <a:rPr lang="en" sz="1400">
                <a:solidFill>
                  <a:srgbClr val="434343"/>
                </a:solidFill>
                <a:latin typeface="Cambria"/>
                <a:ea typeface="Cambria"/>
                <a:cs typeface="Cambria"/>
                <a:sym typeface="Cambria"/>
              </a:rPr>
              <a:t>viral culture</a:t>
            </a:r>
            <a:endParaRPr sz="1400">
              <a:solidFill>
                <a:srgbClr val="434343"/>
              </a:solidFill>
              <a:latin typeface="Cambria"/>
              <a:ea typeface="Cambria"/>
              <a:cs typeface="Cambria"/>
              <a:sym typeface="Cambria"/>
            </a:endParaRPr>
          </a:p>
          <a:p>
            <a:pPr marL="406400" lvl="1" indent="-254000" rtl="0">
              <a:lnSpc>
                <a:spcPct val="90000"/>
              </a:lnSpc>
              <a:spcBef>
                <a:spcPts val="500"/>
              </a:spcBef>
              <a:spcAft>
                <a:spcPts val="0"/>
              </a:spcAft>
              <a:buClr>
                <a:srgbClr val="434343"/>
              </a:buClr>
              <a:buSzPts val="1400"/>
              <a:buFont typeface="Cambria"/>
              <a:buAutoNum type="arabicPeriod"/>
            </a:pPr>
            <a:r>
              <a:rPr lang="en" sz="1400">
                <a:solidFill>
                  <a:srgbClr val="434343"/>
                </a:solidFill>
                <a:latin typeface="Cambria"/>
                <a:ea typeface="Cambria"/>
                <a:cs typeface="Cambria"/>
                <a:sym typeface="Cambria"/>
              </a:rPr>
              <a:t>herpes simplex virus (HSV) antigen detection</a:t>
            </a:r>
            <a:endParaRPr sz="1400">
              <a:solidFill>
                <a:srgbClr val="434343"/>
              </a:solidFill>
              <a:latin typeface="Cambria"/>
              <a:ea typeface="Cambria"/>
              <a:cs typeface="Cambria"/>
              <a:sym typeface="Cambria"/>
            </a:endParaRPr>
          </a:p>
          <a:p>
            <a:pPr marL="406400" lvl="1" indent="-254000" rtl="0">
              <a:lnSpc>
                <a:spcPct val="90000"/>
              </a:lnSpc>
              <a:spcBef>
                <a:spcPts val="500"/>
              </a:spcBef>
              <a:spcAft>
                <a:spcPts val="0"/>
              </a:spcAft>
              <a:buClr>
                <a:srgbClr val="434343"/>
              </a:buClr>
              <a:buSzPts val="1400"/>
              <a:buFont typeface="Cambria"/>
              <a:buAutoNum type="arabicPeriod"/>
            </a:pPr>
            <a:r>
              <a:rPr lang="en" sz="1400">
                <a:solidFill>
                  <a:srgbClr val="434343"/>
                </a:solidFill>
                <a:latin typeface="Cambria"/>
                <a:ea typeface="Cambria"/>
                <a:cs typeface="Cambria"/>
                <a:sym typeface="Cambria"/>
              </a:rPr>
              <a:t>polymerase chain reaction (PCR) of HSV DNA</a:t>
            </a:r>
            <a:endParaRPr sz="1400">
              <a:solidFill>
                <a:srgbClr val="434343"/>
              </a:solidFill>
              <a:latin typeface="Cambria"/>
              <a:ea typeface="Cambria"/>
              <a:cs typeface="Cambria"/>
              <a:sym typeface="Cambria"/>
            </a:endParaRPr>
          </a:p>
          <a:p>
            <a:pPr marL="406400" lvl="1" indent="-254000" rtl="0">
              <a:lnSpc>
                <a:spcPct val="90000"/>
              </a:lnSpc>
              <a:spcBef>
                <a:spcPts val="500"/>
              </a:spcBef>
              <a:spcAft>
                <a:spcPts val="0"/>
              </a:spcAft>
              <a:buClr>
                <a:srgbClr val="434343"/>
              </a:buClr>
              <a:buSzPts val="1400"/>
              <a:buFont typeface="Cambria"/>
              <a:buAutoNum type="arabicPeriod"/>
            </a:pPr>
            <a:r>
              <a:rPr lang="en" sz="1400">
                <a:solidFill>
                  <a:srgbClr val="434343"/>
                </a:solidFill>
                <a:latin typeface="Cambria"/>
                <a:ea typeface="Cambria"/>
                <a:cs typeface="Cambria"/>
                <a:sym typeface="Cambria"/>
              </a:rPr>
              <a:t>Serologic testing for antibody for current or past infection if necessary</a:t>
            </a:r>
            <a:endParaRPr sz="1400">
              <a:solidFill>
                <a:srgbClr val="434343"/>
              </a:solidFill>
              <a:latin typeface="Cambria"/>
              <a:ea typeface="Cambria"/>
              <a:cs typeface="Cambria"/>
              <a:sym typeface="Cambria"/>
            </a:endParaRPr>
          </a:p>
          <a:p>
            <a:pPr marL="285750" lvl="0" indent="-225679" rtl="0">
              <a:lnSpc>
                <a:spcPct val="90000"/>
              </a:lnSpc>
              <a:spcBef>
                <a:spcPts val="1008"/>
              </a:spcBef>
              <a:spcAft>
                <a:spcPts val="0"/>
              </a:spcAft>
              <a:buClr>
                <a:srgbClr val="434343"/>
              </a:buClr>
              <a:buSzPts val="1400"/>
              <a:buFont typeface="Cambria"/>
              <a:buChar char="•"/>
            </a:pPr>
            <a:r>
              <a:rPr lang="en" sz="1400" b="1">
                <a:solidFill>
                  <a:srgbClr val="593470"/>
                </a:solidFill>
                <a:latin typeface="Cambria"/>
                <a:ea typeface="Cambria"/>
                <a:cs typeface="Cambria"/>
                <a:sym typeface="Cambria"/>
              </a:rPr>
              <a:t>Complications</a:t>
            </a:r>
            <a:r>
              <a:rPr lang="en" sz="1400">
                <a:solidFill>
                  <a:srgbClr val="434343"/>
                </a:solidFill>
                <a:latin typeface="Cambria"/>
                <a:ea typeface="Cambria"/>
                <a:cs typeface="Cambria"/>
                <a:sym typeface="Cambria"/>
              </a:rPr>
              <a:t>:</a:t>
            </a:r>
            <a:endParaRPr sz="1400">
              <a:solidFill>
                <a:srgbClr val="434343"/>
              </a:solidFill>
              <a:latin typeface="Cambria"/>
              <a:ea typeface="Cambria"/>
              <a:cs typeface="Cambria"/>
              <a:sym typeface="Cambria"/>
            </a:endParaRPr>
          </a:p>
          <a:p>
            <a:pPr marL="742950" lvl="1" indent="-237807" rtl="0">
              <a:lnSpc>
                <a:spcPct val="90000"/>
              </a:lnSpc>
              <a:spcBef>
                <a:spcPts val="940"/>
              </a:spcBef>
              <a:spcAft>
                <a:spcPts val="0"/>
              </a:spcAft>
              <a:buClr>
                <a:srgbClr val="434343"/>
              </a:buClr>
              <a:buSzPts val="1200"/>
              <a:buFont typeface="Cambria"/>
              <a:buChar char="•"/>
            </a:pPr>
            <a:r>
              <a:rPr lang="en" sz="1200">
                <a:solidFill>
                  <a:srgbClr val="434343"/>
                </a:solidFill>
                <a:latin typeface="Cambria"/>
                <a:ea typeface="Cambria"/>
                <a:cs typeface="Cambria"/>
                <a:sym typeface="Cambria"/>
              </a:rPr>
              <a:t>Rectal infection may lead to proctitis</a:t>
            </a:r>
            <a:endParaRPr sz="1200">
              <a:solidFill>
                <a:srgbClr val="434343"/>
              </a:solidFill>
              <a:latin typeface="Cambria"/>
              <a:ea typeface="Cambria"/>
              <a:cs typeface="Cambria"/>
              <a:sym typeface="Cambria"/>
            </a:endParaRPr>
          </a:p>
          <a:p>
            <a:pPr marL="742950" lvl="1" indent="-215900" rtl="0">
              <a:lnSpc>
                <a:spcPct val="90000"/>
              </a:lnSpc>
              <a:spcBef>
                <a:spcPts val="940"/>
              </a:spcBef>
              <a:spcAft>
                <a:spcPts val="0"/>
              </a:spcAft>
              <a:buClr>
                <a:srgbClr val="434343"/>
              </a:buClr>
              <a:buSzPts val="1200"/>
              <a:buFont typeface="Cambria"/>
              <a:buChar char="•"/>
            </a:pPr>
            <a:r>
              <a:rPr lang="en" sz="1200">
                <a:solidFill>
                  <a:srgbClr val="434343"/>
                </a:solidFill>
                <a:latin typeface="Cambria"/>
                <a:ea typeface="Cambria"/>
                <a:cs typeface="Cambria"/>
                <a:sym typeface="Cambria"/>
              </a:rPr>
              <a:t>Genital pain, Urethritis, Cervicitis.</a:t>
            </a:r>
            <a:endParaRPr sz="1200">
              <a:solidFill>
                <a:srgbClr val="434343"/>
              </a:solidFill>
              <a:latin typeface="Cambria"/>
              <a:ea typeface="Cambria"/>
              <a:cs typeface="Cambria"/>
              <a:sym typeface="Cambria"/>
            </a:endParaRPr>
          </a:p>
          <a:p>
            <a:pPr marL="742950" lvl="1" indent="-237807" rtl="0">
              <a:lnSpc>
                <a:spcPct val="90000"/>
              </a:lnSpc>
              <a:spcBef>
                <a:spcPts val="940"/>
              </a:spcBef>
              <a:spcAft>
                <a:spcPts val="0"/>
              </a:spcAft>
              <a:buClr>
                <a:srgbClr val="434343"/>
              </a:buClr>
              <a:buSzPts val="1200"/>
              <a:buFont typeface="Cambria"/>
              <a:buChar char="•"/>
            </a:pPr>
            <a:r>
              <a:rPr lang="en" sz="1200">
                <a:solidFill>
                  <a:srgbClr val="434343"/>
                </a:solidFill>
                <a:latin typeface="Cambria"/>
                <a:ea typeface="Cambria"/>
                <a:cs typeface="Cambria"/>
                <a:sym typeface="Cambria"/>
              </a:rPr>
              <a:t>Aseptic meningitis</a:t>
            </a:r>
            <a:endParaRPr sz="1200">
              <a:solidFill>
                <a:srgbClr val="434343"/>
              </a:solidFill>
              <a:latin typeface="Cambria"/>
              <a:ea typeface="Cambria"/>
              <a:cs typeface="Cambria"/>
              <a:sym typeface="Cambria"/>
            </a:endParaRPr>
          </a:p>
          <a:p>
            <a:pPr marL="742950" lvl="1" indent="-237807" rtl="0">
              <a:lnSpc>
                <a:spcPct val="90000"/>
              </a:lnSpc>
              <a:spcBef>
                <a:spcPts val="940"/>
              </a:spcBef>
              <a:spcAft>
                <a:spcPts val="0"/>
              </a:spcAft>
              <a:buClr>
                <a:srgbClr val="434343"/>
              </a:buClr>
              <a:buSzPts val="1200"/>
              <a:buFont typeface="Cambria"/>
              <a:buChar char="•"/>
            </a:pPr>
            <a:r>
              <a:rPr lang="en" sz="1200">
                <a:solidFill>
                  <a:srgbClr val="434343"/>
                </a:solidFill>
                <a:latin typeface="Cambria"/>
                <a:ea typeface="Cambria"/>
                <a:cs typeface="Cambria"/>
                <a:sym typeface="Cambria"/>
              </a:rPr>
              <a:t>Involvement of sacral autonomic plexus leading to urine retention</a:t>
            </a:r>
            <a:endParaRPr sz="1200" b="1">
              <a:solidFill>
                <a:srgbClr val="7F7F7F"/>
              </a:solidFill>
              <a:latin typeface="Cambria"/>
              <a:ea typeface="Cambria"/>
              <a:cs typeface="Cambria"/>
              <a:sym typeface="Cambria"/>
            </a:endParaRPr>
          </a:p>
          <a:p>
            <a:pPr marL="742950" lvl="1" indent="-237807" rtl="0">
              <a:lnSpc>
                <a:spcPct val="90000"/>
              </a:lnSpc>
              <a:spcBef>
                <a:spcPts val="940"/>
              </a:spcBef>
              <a:spcAft>
                <a:spcPts val="0"/>
              </a:spcAft>
              <a:buClr>
                <a:srgbClr val="434343"/>
              </a:buClr>
              <a:buSzPts val="1200"/>
              <a:buFont typeface="Cambria"/>
              <a:buChar char="•"/>
            </a:pPr>
            <a:r>
              <a:rPr lang="en" sz="1200">
                <a:solidFill>
                  <a:srgbClr val="434343"/>
                </a:solidFill>
                <a:latin typeface="Cambria"/>
                <a:ea typeface="Cambria"/>
                <a:cs typeface="Cambria"/>
                <a:sym typeface="Cambria"/>
              </a:rPr>
              <a:t>Increased risk of acquiring and transmitting HIV.</a:t>
            </a:r>
            <a:endParaRPr sz="1200">
              <a:solidFill>
                <a:srgbClr val="434343"/>
              </a:solidFill>
              <a:latin typeface="Cambria"/>
              <a:ea typeface="Cambria"/>
              <a:cs typeface="Cambria"/>
              <a:sym typeface="Cambria"/>
            </a:endParaRPr>
          </a:p>
          <a:p>
            <a:pPr marL="0" lvl="0" indent="0" rtl="0">
              <a:lnSpc>
                <a:spcPct val="90000"/>
              </a:lnSpc>
              <a:spcBef>
                <a:spcPts val="1200"/>
              </a:spcBef>
              <a:spcAft>
                <a:spcPts val="0"/>
              </a:spcAft>
              <a:buNone/>
            </a:pPr>
            <a:endParaRPr sz="1400">
              <a:solidFill>
                <a:srgbClr val="434343"/>
              </a:solidFill>
              <a:latin typeface="Cambria"/>
              <a:ea typeface="Cambria"/>
              <a:cs typeface="Cambria"/>
              <a:sym typeface="Cambr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600">
                <a:solidFill>
                  <a:srgbClr val="434343"/>
                </a:solidFill>
              </a:rPr>
              <a:t>Presence of </a:t>
            </a:r>
            <a:r>
              <a:rPr lang="en" sz="3600">
                <a:solidFill>
                  <a:srgbClr val="980000"/>
                </a:solidFill>
              </a:rPr>
              <a:t>HSV</a:t>
            </a:r>
            <a:r>
              <a:rPr lang="en" sz="3600">
                <a:solidFill>
                  <a:srgbClr val="434343"/>
                </a:solidFill>
              </a:rPr>
              <a:t> in the birth canal during delivery</a:t>
            </a:r>
            <a:endParaRPr sz="3600">
              <a:solidFill>
                <a:srgbClr val="434343"/>
              </a:solidFill>
            </a:endParaRPr>
          </a:p>
        </p:txBody>
      </p:sp>
      <p:sp>
        <p:nvSpPr>
          <p:cNvPr id="483" name="Shape 483"/>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b="1">
                <a:solidFill>
                  <a:srgbClr val="593470"/>
                </a:solidFill>
                <a:latin typeface="Cambria"/>
                <a:ea typeface="Cambria"/>
                <a:cs typeface="Cambria"/>
                <a:sym typeface="Cambria"/>
              </a:rPr>
              <a:t>Causes:</a:t>
            </a:r>
            <a:endParaRPr sz="1800">
              <a:solidFill>
                <a:srgbClr val="262626"/>
              </a:solidFill>
              <a:latin typeface="Cambria"/>
              <a:ea typeface="Cambria"/>
              <a:cs typeface="Cambria"/>
              <a:sym typeface="Cambria"/>
            </a:endParaRPr>
          </a:p>
          <a:p>
            <a:pPr marL="285750" lvl="0" indent="-224790" rtl="0">
              <a:lnSpc>
                <a:spcPct val="100000"/>
              </a:lnSpc>
              <a:spcBef>
                <a:spcPts val="0"/>
              </a:spcBef>
              <a:spcAft>
                <a:spcPts val="0"/>
              </a:spcAft>
              <a:buClr>
                <a:srgbClr val="83992A"/>
              </a:buClr>
              <a:buSzPts val="1800"/>
              <a:buChar char="•"/>
            </a:pPr>
            <a:r>
              <a:rPr lang="en" sz="1800">
                <a:solidFill>
                  <a:srgbClr val="262626"/>
                </a:solidFill>
                <a:latin typeface="Cambria"/>
                <a:ea typeface="Cambria"/>
                <a:cs typeface="Cambria"/>
                <a:sym typeface="Cambria"/>
              </a:rPr>
              <a:t> </a:t>
            </a:r>
            <a:r>
              <a:rPr lang="en" sz="1800" b="1">
                <a:solidFill>
                  <a:srgbClr val="262626"/>
                </a:solidFill>
                <a:latin typeface="Cambria"/>
                <a:ea typeface="Cambria"/>
                <a:cs typeface="Cambria"/>
                <a:sym typeface="Cambria"/>
              </a:rPr>
              <a:t>neonatal herpes</a:t>
            </a:r>
            <a:r>
              <a:rPr lang="en" sz="1800">
                <a:solidFill>
                  <a:srgbClr val="262626"/>
                </a:solidFill>
                <a:latin typeface="Cambria"/>
                <a:ea typeface="Cambria"/>
                <a:cs typeface="Cambria"/>
                <a:sym typeface="Cambria"/>
              </a:rPr>
              <a:t>:</a:t>
            </a:r>
            <a:r>
              <a:rPr lang="en" sz="1000">
                <a:solidFill>
                  <a:srgbClr val="666666"/>
                </a:solidFill>
                <a:latin typeface="Cambria"/>
                <a:ea typeface="Cambria"/>
                <a:cs typeface="Cambria"/>
                <a:sym typeface="Cambria"/>
              </a:rPr>
              <a:t>(a </a:t>
            </a:r>
            <a:r>
              <a:rPr lang="en" sz="1000" b="1">
                <a:solidFill>
                  <a:srgbClr val="666666"/>
                </a:solidFill>
                <a:latin typeface="Cambria"/>
                <a:ea typeface="Cambria"/>
                <a:cs typeface="Cambria"/>
                <a:sym typeface="Cambria"/>
              </a:rPr>
              <a:t>serious</a:t>
            </a:r>
            <a:r>
              <a:rPr lang="en" sz="1000">
                <a:solidFill>
                  <a:srgbClr val="666666"/>
                </a:solidFill>
                <a:latin typeface="Cambria"/>
                <a:ea typeface="Cambria"/>
                <a:cs typeface="Cambria"/>
                <a:sym typeface="Cambria"/>
              </a:rPr>
              <a:t> and sometimes </a:t>
            </a:r>
            <a:r>
              <a:rPr lang="en" sz="1000" b="1">
                <a:solidFill>
                  <a:srgbClr val="666666"/>
                </a:solidFill>
                <a:latin typeface="Cambria"/>
                <a:ea typeface="Cambria"/>
                <a:cs typeface="Cambria"/>
                <a:sym typeface="Cambria"/>
              </a:rPr>
              <a:t>fatal</a:t>
            </a:r>
            <a:r>
              <a:rPr lang="en" sz="1000">
                <a:solidFill>
                  <a:srgbClr val="666666"/>
                </a:solidFill>
                <a:latin typeface="Cambria"/>
                <a:ea typeface="Cambria"/>
                <a:cs typeface="Cambria"/>
                <a:sym typeface="Cambria"/>
              </a:rPr>
              <a:t> condition)</a:t>
            </a:r>
            <a:r>
              <a:rPr lang="en" sz="1800">
                <a:solidFill>
                  <a:srgbClr val="262626"/>
                </a:solidFill>
                <a:latin typeface="Cambria"/>
                <a:ea typeface="Cambria"/>
                <a:cs typeface="Cambria"/>
                <a:sym typeface="Cambria"/>
              </a:rPr>
              <a:t> Neonatal herpes can cause an overwhelming infection resulting in </a:t>
            </a:r>
            <a:r>
              <a:rPr lang="en" sz="1800" b="1">
                <a:solidFill>
                  <a:srgbClr val="262626"/>
                </a:solidFill>
                <a:latin typeface="Cambria"/>
                <a:ea typeface="Cambria"/>
                <a:cs typeface="Cambria"/>
                <a:sym typeface="Cambria"/>
              </a:rPr>
              <a:t>central nervous system </a:t>
            </a:r>
            <a:r>
              <a:rPr lang="en" sz="1800">
                <a:solidFill>
                  <a:srgbClr val="262626"/>
                </a:solidFill>
                <a:latin typeface="Cambria"/>
                <a:ea typeface="Cambria"/>
                <a:cs typeface="Cambria"/>
                <a:sym typeface="Cambria"/>
              </a:rPr>
              <a:t>damage, </a:t>
            </a:r>
            <a:r>
              <a:rPr lang="en" sz="1800" b="1">
                <a:solidFill>
                  <a:srgbClr val="262626"/>
                </a:solidFill>
                <a:latin typeface="Cambria"/>
                <a:ea typeface="Cambria"/>
                <a:cs typeface="Cambria"/>
                <a:sym typeface="Cambria"/>
              </a:rPr>
              <a:t>mental retardation</a:t>
            </a:r>
            <a:r>
              <a:rPr lang="en" sz="1800">
                <a:solidFill>
                  <a:srgbClr val="262626"/>
                </a:solidFill>
                <a:latin typeface="Cambria"/>
                <a:ea typeface="Cambria"/>
                <a:cs typeface="Cambria"/>
                <a:sym typeface="Cambria"/>
              </a:rPr>
              <a:t>, or </a:t>
            </a:r>
            <a:r>
              <a:rPr lang="en" sz="1800" b="1">
                <a:solidFill>
                  <a:srgbClr val="262626"/>
                </a:solidFill>
                <a:latin typeface="Cambria"/>
                <a:ea typeface="Cambria"/>
                <a:cs typeface="Cambria"/>
                <a:sym typeface="Cambria"/>
              </a:rPr>
              <a:t>death</a:t>
            </a:r>
            <a:r>
              <a:rPr lang="en" sz="1800">
                <a:solidFill>
                  <a:srgbClr val="262626"/>
                </a:solidFill>
                <a:latin typeface="Cambria"/>
                <a:ea typeface="Cambria"/>
                <a:cs typeface="Cambria"/>
                <a:sym typeface="Cambria"/>
              </a:rPr>
              <a:t>. </a:t>
            </a:r>
            <a:endParaRPr sz="1800">
              <a:solidFill>
                <a:srgbClr val="262626"/>
              </a:solidFill>
              <a:latin typeface="Cambria"/>
              <a:ea typeface="Cambria"/>
              <a:cs typeface="Cambria"/>
              <a:sym typeface="Cambria"/>
            </a:endParaRPr>
          </a:p>
          <a:p>
            <a:pPr marL="0" lvl="0" indent="0" rtl="0">
              <a:lnSpc>
                <a:spcPct val="100000"/>
              </a:lnSpc>
              <a:spcBef>
                <a:spcPts val="0"/>
              </a:spcBef>
              <a:spcAft>
                <a:spcPts val="0"/>
              </a:spcAft>
              <a:buNone/>
            </a:pPr>
            <a:endParaRPr sz="1800">
              <a:solidFill>
                <a:srgbClr val="262626"/>
              </a:solidFill>
              <a:latin typeface="Cambria"/>
              <a:ea typeface="Cambria"/>
              <a:cs typeface="Cambria"/>
              <a:sym typeface="Cambria"/>
            </a:endParaRPr>
          </a:p>
          <a:p>
            <a:pPr marL="0" lvl="0" indent="0" rtl="0">
              <a:lnSpc>
                <a:spcPct val="100000"/>
              </a:lnSpc>
              <a:spcBef>
                <a:spcPts val="0"/>
              </a:spcBef>
              <a:spcAft>
                <a:spcPts val="0"/>
              </a:spcAft>
              <a:buNone/>
            </a:pPr>
            <a:r>
              <a:rPr lang="en" sz="1800" b="1">
                <a:solidFill>
                  <a:srgbClr val="980000"/>
                </a:solidFill>
                <a:latin typeface="Cambria"/>
                <a:ea typeface="Cambria"/>
                <a:cs typeface="Cambria"/>
                <a:sym typeface="Cambria"/>
              </a:rPr>
              <a:t>Medication</a:t>
            </a:r>
            <a:r>
              <a:rPr lang="en" sz="1800">
                <a:solidFill>
                  <a:srgbClr val="262626"/>
                </a:solidFill>
                <a:latin typeface="Cambria"/>
                <a:ea typeface="Cambria"/>
                <a:cs typeface="Cambria"/>
                <a:sym typeface="Cambria"/>
              </a:rPr>
              <a:t>: </a:t>
            </a:r>
            <a:r>
              <a:rPr lang="en" sz="1800" b="1">
                <a:solidFill>
                  <a:srgbClr val="434343"/>
                </a:solidFill>
                <a:latin typeface="Cambria"/>
                <a:ea typeface="Cambria"/>
                <a:cs typeface="Cambria"/>
                <a:sym typeface="Cambria"/>
              </a:rPr>
              <a:t>Acyclovir f</a:t>
            </a:r>
            <a:r>
              <a:rPr lang="en" sz="1800">
                <a:solidFill>
                  <a:srgbClr val="434343"/>
                </a:solidFill>
                <a:latin typeface="Cambria"/>
                <a:ea typeface="Cambria"/>
                <a:cs typeface="Cambria"/>
                <a:sym typeface="Cambria"/>
              </a:rPr>
              <a:t>or symptomatic women, </a:t>
            </a:r>
            <a:r>
              <a:rPr lang="en" sz="1800" b="1">
                <a:solidFill>
                  <a:srgbClr val="434343"/>
                </a:solidFill>
                <a:latin typeface="Cambria"/>
                <a:ea typeface="Cambria"/>
                <a:cs typeface="Cambria"/>
                <a:sym typeface="Cambria"/>
              </a:rPr>
              <a:t>Suggested C/S </a:t>
            </a:r>
            <a:r>
              <a:rPr lang="en" sz="1800">
                <a:solidFill>
                  <a:srgbClr val="434343"/>
                </a:solidFill>
                <a:latin typeface="Cambria"/>
                <a:ea typeface="Cambria"/>
                <a:cs typeface="Cambria"/>
                <a:sym typeface="Cambria"/>
              </a:rPr>
              <a:t>if active genital lesions</a:t>
            </a:r>
            <a:endParaRPr sz="1800">
              <a:solidFill>
                <a:srgbClr val="434343"/>
              </a:solidFill>
              <a:latin typeface="Cambria"/>
              <a:ea typeface="Cambria"/>
              <a:cs typeface="Cambria"/>
              <a:sym typeface="Cambria"/>
            </a:endParaRPr>
          </a:p>
          <a:p>
            <a:pPr marL="0" lvl="0" indent="0" rtl="0">
              <a:lnSpc>
                <a:spcPct val="100000"/>
              </a:lnSpc>
              <a:spcBef>
                <a:spcPts val="0"/>
              </a:spcBef>
              <a:spcAft>
                <a:spcPts val="0"/>
              </a:spcAft>
              <a:buNone/>
            </a:pPr>
            <a:r>
              <a:rPr lang="en" sz="1800">
                <a:solidFill>
                  <a:srgbClr val="262626"/>
                </a:solidFill>
                <a:latin typeface="Cambria"/>
                <a:ea typeface="Cambria"/>
                <a:cs typeface="Cambria"/>
                <a:sym typeface="Cambria"/>
              </a:rPr>
              <a:t> .</a:t>
            </a:r>
            <a:endParaRPr sz="1800">
              <a:latin typeface="Cambria"/>
              <a:ea typeface="Cambria"/>
              <a:cs typeface="Cambria"/>
              <a:sym typeface="Cambri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Treatment</a:t>
            </a:r>
            <a:endParaRPr/>
          </a:p>
        </p:txBody>
      </p:sp>
      <p:sp>
        <p:nvSpPr>
          <p:cNvPr id="489" name="Shape 489"/>
          <p:cNvSpPr txBox="1">
            <a:spLocks noGrp="1"/>
          </p:cNvSpPr>
          <p:nvPr>
            <p:ph type="body" idx="1"/>
          </p:nvPr>
        </p:nvSpPr>
        <p:spPr>
          <a:xfrm>
            <a:off x="938758" y="1409701"/>
            <a:ext cx="7633800" cy="269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sz="1800">
              <a:solidFill>
                <a:srgbClr val="434343"/>
              </a:solidFill>
              <a:latin typeface="Cambria"/>
              <a:ea typeface="Cambria"/>
              <a:cs typeface="Cambria"/>
              <a:sym typeface="Cambria"/>
            </a:endParaRPr>
          </a:p>
          <a:p>
            <a:pPr marL="742950" lvl="1" indent="-254000" rtl="0">
              <a:lnSpc>
                <a:spcPct val="90000"/>
              </a:lnSpc>
              <a:spcBef>
                <a:spcPts val="300"/>
              </a:spcBef>
              <a:spcAft>
                <a:spcPts val="0"/>
              </a:spcAft>
              <a:buClr>
                <a:srgbClr val="434343"/>
              </a:buClr>
              <a:buSzPts val="1800"/>
              <a:buFont typeface="Calibri"/>
              <a:buChar char="•"/>
            </a:pPr>
            <a:r>
              <a:rPr lang="en" sz="1800" b="1">
                <a:solidFill>
                  <a:srgbClr val="434343"/>
                </a:solidFill>
                <a:latin typeface="Cambria"/>
                <a:ea typeface="Cambria"/>
                <a:cs typeface="Cambria"/>
                <a:sym typeface="Cambria"/>
              </a:rPr>
              <a:t>1st line: </a:t>
            </a:r>
            <a:r>
              <a:rPr lang="en" sz="1800">
                <a:solidFill>
                  <a:srgbClr val="434343"/>
                </a:solidFill>
                <a:latin typeface="Cambria"/>
                <a:ea typeface="Cambria"/>
                <a:cs typeface="Cambria"/>
                <a:sym typeface="Cambria"/>
              </a:rPr>
              <a:t>oral </a:t>
            </a:r>
            <a:r>
              <a:rPr lang="en" sz="1800" b="1">
                <a:solidFill>
                  <a:srgbClr val="434343"/>
                </a:solidFill>
                <a:latin typeface="Cambria"/>
                <a:ea typeface="Cambria"/>
                <a:cs typeface="Cambria"/>
                <a:sym typeface="Cambria"/>
              </a:rPr>
              <a:t>Acyclovir, valacyclovir, or famcyclovir </a:t>
            </a:r>
            <a:r>
              <a:rPr lang="en" sz="1800">
                <a:solidFill>
                  <a:srgbClr val="434343"/>
                </a:solidFill>
                <a:latin typeface="Cambria"/>
                <a:ea typeface="Cambria"/>
                <a:cs typeface="Cambria"/>
                <a:sym typeface="Cambria"/>
              </a:rPr>
              <a:t>+ symptomatic treatment for pain</a:t>
            </a:r>
            <a:endParaRPr sz="1800">
              <a:solidFill>
                <a:srgbClr val="434343"/>
              </a:solidFill>
              <a:latin typeface="Cambria"/>
              <a:ea typeface="Cambria"/>
              <a:cs typeface="Cambria"/>
              <a:sym typeface="Cambria"/>
            </a:endParaRPr>
          </a:p>
          <a:p>
            <a:pPr marL="742950" lvl="1" indent="-254000" rtl="0">
              <a:lnSpc>
                <a:spcPct val="90000"/>
              </a:lnSpc>
              <a:spcBef>
                <a:spcPts val="500"/>
              </a:spcBef>
              <a:spcAft>
                <a:spcPts val="0"/>
              </a:spcAft>
              <a:buClr>
                <a:srgbClr val="434343"/>
              </a:buClr>
              <a:buSzPts val="1800"/>
              <a:buFont typeface="Calibri"/>
              <a:buChar char="•"/>
            </a:pPr>
            <a:r>
              <a:rPr lang="en" sz="1800" b="1">
                <a:solidFill>
                  <a:srgbClr val="434343"/>
                </a:solidFill>
                <a:latin typeface="Cambria"/>
                <a:ea typeface="Cambria"/>
                <a:cs typeface="Cambria"/>
                <a:sym typeface="Cambria"/>
              </a:rPr>
              <a:t>2nd line: topical antiviral </a:t>
            </a:r>
            <a:r>
              <a:rPr lang="en" sz="1800">
                <a:solidFill>
                  <a:srgbClr val="434343"/>
                </a:solidFill>
                <a:latin typeface="Cambria"/>
                <a:ea typeface="Cambria"/>
                <a:cs typeface="Cambria"/>
                <a:sym typeface="Cambria"/>
              </a:rPr>
              <a:t>+ symptomatic treatment.</a:t>
            </a:r>
            <a:endParaRPr sz="1800">
              <a:solidFill>
                <a:srgbClr val="434343"/>
              </a:solidFill>
              <a:latin typeface="Cambria"/>
              <a:ea typeface="Cambria"/>
              <a:cs typeface="Cambria"/>
              <a:sym typeface="Cambria"/>
            </a:endParaRPr>
          </a:p>
          <a:p>
            <a:pPr marL="0" lvl="0" indent="0">
              <a:spcBef>
                <a:spcPts val="525"/>
              </a:spcBef>
              <a:spcAft>
                <a:spcPts val="0"/>
              </a:spcAft>
              <a:buNone/>
            </a:pPr>
            <a:endParaRPr sz="1800">
              <a:solidFill>
                <a:srgbClr val="434343"/>
              </a:solidFill>
              <a:latin typeface="Cambria"/>
              <a:ea typeface="Cambria"/>
              <a:cs typeface="Cambria"/>
              <a:sym typeface="Cambri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Font typeface="Arial"/>
              <a:buNone/>
            </a:pPr>
            <a:r>
              <a:rPr lang="en" sz="3600">
                <a:solidFill>
                  <a:srgbClr val="434343"/>
                </a:solidFill>
              </a:rPr>
              <a:t> Human Papillomavirus</a:t>
            </a:r>
            <a:endParaRPr sz="3600">
              <a:solidFill>
                <a:srgbClr val="434343"/>
              </a:solidFill>
            </a:endParaRPr>
          </a:p>
          <a:p>
            <a:pPr marL="0" lvl="0" indent="0">
              <a:spcBef>
                <a:spcPts val="0"/>
              </a:spcBef>
              <a:spcAft>
                <a:spcPts val="0"/>
              </a:spcAft>
              <a:buNone/>
            </a:pPr>
            <a:endParaRPr/>
          </a:p>
        </p:txBody>
      </p:sp>
      <p:sp>
        <p:nvSpPr>
          <p:cNvPr id="495" name="Shape 495"/>
          <p:cNvSpPr txBox="1">
            <a:spLocks noGrp="1"/>
          </p:cNvSpPr>
          <p:nvPr>
            <p:ph type="body" idx="1"/>
          </p:nvPr>
        </p:nvSpPr>
        <p:spPr>
          <a:xfrm>
            <a:off x="847560" y="1144686"/>
            <a:ext cx="7633800" cy="3071100"/>
          </a:xfrm>
          <a:prstGeom prst="rect">
            <a:avLst/>
          </a:prstGeom>
          <a:noFill/>
          <a:ln>
            <a:noFill/>
          </a:ln>
        </p:spPr>
        <p:txBody>
          <a:bodyPr spcFirstLastPara="1" wrap="square" lIns="0" tIns="34275" rIns="0" bIns="34275" anchor="t" anchorCtr="0">
            <a:noAutofit/>
          </a:bodyPr>
          <a:lstStyle/>
          <a:p>
            <a:pPr marL="0" marR="0" lvl="0" indent="0" algn="l" rtl="0">
              <a:lnSpc>
                <a:spcPct val="90000"/>
              </a:lnSpc>
              <a:spcBef>
                <a:spcPts val="0"/>
              </a:spcBef>
              <a:spcAft>
                <a:spcPts val="0"/>
              </a:spcAft>
              <a:buClr>
                <a:schemeClr val="accent3"/>
              </a:buClr>
              <a:buSzPts val="2100"/>
              <a:buFont typeface="Calibri"/>
              <a:buNone/>
            </a:pPr>
            <a:endParaRPr sz="1800" b="1" i="0" u="none" strike="noStrike" cap="none">
              <a:solidFill>
                <a:srgbClr val="FEFEFE"/>
              </a:solidFill>
              <a:latin typeface="Cambria"/>
              <a:ea typeface="Cambria"/>
              <a:cs typeface="Cambria"/>
              <a:sym typeface="Cambria"/>
            </a:endParaRPr>
          </a:p>
          <a:p>
            <a:pPr marL="63500" lvl="0" indent="-63500" rtl="0">
              <a:lnSpc>
                <a:spcPct val="90000"/>
              </a:lnSpc>
              <a:spcBef>
                <a:spcPts val="0"/>
              </a:spcBef>
              <a:spcAft>
                <a:spcPts val="0"/>
              </a:spcAft>
              <a:buClr>
                <a:srgbClr val="593470"/>
              </a:buClr>
              <a:buSzPts val="1800"/>
              <a:buFont typeface="Cambria"/>
              <a:buChar char=" "/>
            </a:pPr>
            <a:r>
              <a:rPr lang="en" sz="1800" b="1">
                <a:solidFill>
                  <a:srgbClr val="593470"/>
                </a:solidFill>
                <a:latin typeface="Cambria"/>
                <a:ea typeface="Cambria"/>
                <a:cs typeface="Cambria"/>
                <a:sym typeface="Cambria"/>
              </a:rPr>
              <a:t>Etiology:</a:t>
            </a:r>
            <a:endParaRPr sz="1800" b="1">
              <a:solidFill>
                <a:srgbClr val="593470"/>
              </a:solidFill>
              <a:latin typeface="Cambria"/>
              <a:ea typeface="Cambria"/>
              <a:cs typeface="Cambria"/>
              <a:sym typeface="Cambria"/>
            </a:endParaRPr>
          </a:p>
          <a:p>
            <a:pPr marL="292100" lvl="1" indent="-165100" rtl="0">
              <a:lnSpc>
                <a:spcPct val="9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Over 90% are caused by HPV types 6 and 11.</a:t>
            </a:r>
            <a:endParaRPr sz="1800">
              <a:solidFill>
                <a:srgbClr val="434343"/>
              </a:solidFill>
              <a:latin typeface="Cambria"/>
              <a:ea typeface="Cambria"/>
              <a:cs typeface="Cambria"/>
              <a:sym typeface="Cambria"/>
            </a:endParaRPr>
          </a:p>
          <a:p>
            <a:pPr marL="292100" lvl="1" indent="-165100" rtl="0">
              <a:lnSpc>
                <a:spcPct val="9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HPV types 16 and 18 are known to cause cancer</a:t>
            </a:r>
            <a:endParaRPr sz="1800">
              <a:solidFill>
                <a:srgbClr val="434343"/>
              </a:solidFill>
              <a:latin typeface="Cambria"/>
              <a:ea typeface="Cambria"/>
              <a:cs typeface="Cambria"/>
              <a:sym typeface="Cambria"/>
            </a:endParaRPr>
          </a:p>
          <a:p>
            <a:pPr marL="292100" lvl="1" indent="-165100" rtl="0">
              <a:lnSpc>
                <a:spcPct val="9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 In females, warts occur around mostly in the vagina, anus, and cervix. In males, genital warts are less common but might present on the tip of the penis</a:t>
            </a:r>
            <a:endParaRPr sz="1800">
              <a:solidFill>
                <a:srgbClr val="434343"/>
              </a:solidFill>
              <a:latin typeface="Cambria"/>
              <a:ea typeface="Cambria"/>
              <a:cs typeface="Cambria"/>
              <a:sym typeface="Cambria"/>
            </a:endParaRPr>
          </a:p>
          <a:p>
            <a:pPr marL="63500" lvl="0" indent="-63500" rtl="0">
              <a:lnSpc>
                <a:spcPct val="90000"/>
              </a:lnSpc>
              <a:spcBef>
                <a:spcPts val="1044"/>
              </a:spcBef>
              <a:spcAft>
                <a:spcPts val="0"/>
              </a:spcAft>
              <a:buClr>
                <a:srgbClr val="593470"/>
              </a:buClr>
              <a:buSzPts val="1800"/>
              <a:buFont typeface="Cambria"/>
              <a:buChar char=" "/>
            </a:pPr>
            <a:r>
              <a:rPr lang="en" sz="1800" b="1">
                <a:solidFill>
                  <a:srgbClr val="593470"/>
                </a:solidFill>
                <a:latin typeface="Cambria"/>
                <a:ea typeface="Cambria"/>
                <a:cs typeface="Cambria"/>
                <a:sym typeface="Cambria"/>
              </a:rPr>
              <a:t>Mode of transmission:</a:t>
            </a:r>
            <a:endParaRPr sz="1800" b="1">
              <a:solidFill>
                <a:srgbClr val="593470"/>
              </a:solidFill>
              <a:latin typeface="Cambria"/>
              <a:ea typeface="Cambria"/>
              <a:cs typeface="Cambria"/>
              <a:sym typeface="Cambria"/>
            </a:endParaRPr>
          </a:p>
          <a:p>
            <a:pPr marL="292100" lvl="1" indent="-165100" rtl="0">
              <a:lnSpc>
                <a:spcPct val="9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Sexual contact</a:t>
            </a:r>
            <a:endParaRPr sz="1800">
              <a:solidFill>
                <a:srgbClr val="434343"/>
              </a:solidFill>
              <a:latin typeface="Cambria"/>
              <a:ea typeface="Cambria"/>
              <a:cs typeface="Cambria"/>
              <a:sym typeface="Cambria"/>
            </a:endParaRPr>
          </a:p>
          <a:p>
            <a:pPr marL="292100" lvl="1" indent="-165100" rtl="0">
              <a:lnSpc>
                <a:spcPct val="90000"/>
              </a:lnSpc>
              <a:spcBef>
                <a:spcPts val="97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Direct skin contact </a:t>
            </a:r>
            <a:endParaRPr sz="1800" b="1">
              <a:solidFill>
                <a:srgbClr val="434343"/>
              </a:solidFill>
              <a:latin typeface="Cambria"/>
              <a:ea typeface="Cambria"/>
              <a:cs typeface="Cambria"/>
              <a:sym typeface="Cambr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262626"/>
              </a:buClr>
              <a:buSzPts val="3600"/>
              <a:buFont typeface="Garamond"/>
              <a:buNone/>
            </a:pPr>
            <a:r>
              <a:rPr lang="en" sz="3600">
                <a:solidFill>
                  <a:srgbClr val="434343"/>
                </a:solidFill>
              </a:rPr>
              <a:t>Signs  &amp;  Symptoms </a:t>
            </a:r>
            <a:endParaRPr sz="3600">
              <a:solidFill>
                <a:srgbClr val="434343"/>
              </a:solidFill>
            </a:endParaRPr>
          </a:p>
          <a:p>
            <a:pPr marL="0" lvl="0" indent="0">
              <a:spcBef>
                <a:spcPts val="0"/>
              </a:spcBef>
              <a:spcAft>
                <a:spcPts val="0"/>
              </a:spcAft>
              <a:buNone/>
            </a:pPr>
            <a:endParaRPr/>
          </a:p>
        </p:txBody>
      </p:sp>
      <p:sp>
        <p:nvSpPr>
          <p:cNvPr id="501" name="Shape 501"/>
          <p:cNvSpPr txBox="1">
            <a:spLocks noGrp="1"/>
          </p:cNvSpPr>
          <p:nvPr>
            <p:ph type="body" idx="1"/>
          </p:nvPr>
        </p:nvSpPr>
        <p:spPr>
          <a:xfrm>
            <a:off x="731000" y="958025"/>
            <a:ext cx="4843200" cy="4109400"/>
          </a:xfrm>
          <a:prstGeom prst="rect">
            <a:avLst/>
          </a:prstGeom>
        </p:spPr>
        <p:txBody>
          <a:bodyPr spcFirstLastPara="1" wrap="square" lIns="91425" tIns="91425" rIns="91425" bIns="91425" anchor="t" anchorCtr="0">
            <a:noAutofit/>
          </a:bodyPr>
          <a:lstStyle/>
          <a:p>
            <a:pPr marL="285750" lvl="0" indent="-224790" rtl="0">
              <a:lnSpc>
                <a:spcPct val="90000"/>
              </a:lnSpc>
              <a:spcBef>
                <a:spcPts val="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Signs and symptoms:</a:t>
            </a:r>
            <a:endParaRPr sz="1800" b="1">
              <a:solidFill>
                <a:srgbClr val="593470"/>
              </a:solidFill>
              <a:latin typeface="Cambria"/>
              <a:ea typeface="Cambria"/>
              <a:cs typeface="Cambria"/>
              <a:sym typeface="Cambria"/>
            </a:endParaRPr>
          </a:p>
          <a:p>
            <a:pPr marL="742950" lvl="1" indent="-254000" rtl="0">
              <a:lnSpc>
                <a:spcPct val="9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Genital warts present as soft, moist, pink/flesh-colored bumps.</a:t>
            </a:r>
            <a:endParaRPr sz="1800">
              <a:solidFill>
                <a:srgbClr val="434343"/>
              </a:solidFill>
              <a:latin typeface="Cambria"/>
              <a:ea typeface="Cambria"/>
              <a:cs typeface="Cambria"/>
              <a:sym typeface="Cambria"/>
            </a:endParaRPr>
          </a:p>
          <a:p>
            <a:pPr marL="742950" lvl="1" indent="-254000" rtl="0">
              <a:lnSpc>
                <a:spcPct val="9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Usually painless.</a:t>
            </a:r>
            <a:endParaRPr sz="1800">
              <a:solidFill>
                <a:srgbClr val="434343"/>
              </a:solidFill>
              <a:latin typeface="Cambria"/>
              <a:ea typeface="Cambria"/>
              <a:cs typeface="Cambria"/>
              <a:sym typeface="Cambria"/>
            </a:endParaRPr>
          </a:p>
          <a:p>
            <a:pPr marL="742950" lvl="1" indent="-254000" rtl="0">
              <a:lnSpc>
                <a:spcPct val="90000"/>
              </a:lnSpc>
              <a:spcBef>
                <a:spcPts val="1000"/>
              </a:spcBef>
              <a:spcAft>
                <a:spcPts val="0"/>
              </a:spcAft>
              <a:buClr>
                <a:srgbClr val="434343"/>
              </a:buClr>
              <a:buSzPts val="1800"/>
              <a:buFont typeface="Cambria"/>
              <a:buChar char="•"/>
            </a:pPr>
            <a:r>
              <a:rPr lang="en" sz="1500">
                <a:solidFill>
                  <a:srgbClr val="434343"/>
                </a:solidFill>
                <a:latin typeface="Cambria"/>
                <a:ea typeface="Cambria"/>
                <a:cs typeface="Cambria"/>
                <a:sym typeface="Cambria"/>
              </a:rPr>
              <a:t>Cauliflower-like appearance </a:t>
            </a:r>
            <a:br>
              <a:rPr lang="en" sz="1500">
                <a:solidFill>
                  <a:srgbClr val="434343"/>
                </a:solidFill>
                <a:latin typeface="Cambria"/>
                <a:ea typeface="Cambria"/>
                <a:cs typeface="Cambria"/>
                <a:sym typeface="Cambria"/>
              </a:rPr>
            </a:br>
            <a:r>
              <a:rPr lang="en" sz="1500">
                <a:solidFill>
                  <a:srgbClr val="434343"/>
                </a:solidFill>
                <a:latin typeface="Cambria"/>
                <a:ea typeface="Cambria"/>
                <a:cs typeface="Cambria"/>
                <a:sym typeface="Cambria"/>
              </a:rPr>
              <a:t>of condylomata acuminata HPV</a:t>
            </a:r>
            <a:endParaRPr sz="1800">
              <a:solidFill>
                <a:srgbClr val="434343"/>
              </a:solidFill>
              <a:latin typeface="Cambria"/>
              <a:ea typeface="Cambria"/>
              <a:cs typeface="Cambria"/>
              <a:sym typeface="Cambria"/>
            </a:endParaRPr>
          </a:p>
          <a:p>
            <a:pPr marL="292100" lvl="1" indent="-165100" rtl="0">
              <a:lnSpc>
                <a:spcPct val="90000"/>
              </a:lnSpc>
              <a:spcBef>
                <a:spcPts val="1080"/>
              </a:spcBef>
              <a:spcAft>
                <a:spcPts val="0"/>
              </a:spcAft>
              <a:buClr>
                <a:srgbClr val="593470"/>
              </a:buClr>
              <a:buSzPts val="1800"/>
              <a:buFont typeface="Cambria"/>
              <a:buChar char="◦"/>
            </a:pPr>
            <a:r>
              <a:rPr lang="en" sz="1800" b="1">
                <a:solidFill>
                  <a:srgbClr val="593470"/>
                </a:solidFill>
                <a:latin typeface="Cambria"/>
                <a:ea typeface="Cambria"/>
                <a:cs typeface="Cambria"/>
                <a:sym typeface="Cambria"/>
              </a:rPr>
              <a:t>Complications</a:t>
            </a:r>
            <a:endParaRPr sz="1800" b="1">
              <a:solidFill>
                <a:srgbClr val="593470"/>
              </a:solidFill>
              <a:latin typeface="Cambria"/>
              <a:ea typeface="Cambria"/>
              <a:cs typeface="Cambria"/>
              <a:sym typeface="Cambria"/>
            </a:endParaRPr>
          </a:p>
          <a:p>
            <a:pPr marL="857250" lvl="2" indent="-209550" rtl="0">
              <a:lnSpc>
                <a:spcPct val="90000"/>
              </a:lnSpc>
              <a:spcBef>
                <a:spcPts val="100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HPV is the main risk factor for cervical cancer,(</a:t>
            </a:r>
            <a:r>
              <a:rPr lang="en" sz="1400">
                <a:solidFill>
                  <a:srgbClr val="434343"/>
                </a:solidFill>
                <a:latin typeface="Cambria"/>
                <a:ea typeface="Cambria"/>
                <a:cs typeface="Cambria"/>
                <a:sym typeface="Cambria"/>
              </a:rPr>
              <a:t>And rarely  Vulvar/Vaginal</a:t>
            </a:r>
            <a:r>
              <a:rPr lang="en" sz="1400" b="1">
                <a:solidFill>
                  <a:srgbClr val="434343"/>
                </a:solidFill>
                <a:latin typeface="Cambria"/>
                <a:ea typeface="Cambria"/>
                <a:cs typeface="Cambria"/>
                <a:sym typeface="Cambria"/>
              </a:rPr>
              <a:t>,</a:t>
            </a:r>
            <a:r>
              <a:rPr lang="en" sz="1400">
                <a:solidFill>
                  <a:srgbClr val="434343"/>
                </a:solidFill>
                <a:latin typeface="Cambria"/>
                <a:ea typeface="Cambria"/>
                <a:cs typeface="Cambria"/>
                <a:sym typeface="Cambria"/>
              </a:rPr>
              <a:t>Rectal cancer</a:t>
            </a:r>
            <a:r>
              <a:rPr lang="en" sz="1500">
                <a:solidFill>
                  <a:srgbClr val="434343"/>
                </a:solidFill>
                <a:latin typeface="Cambria"/>
                <a:ea typeface="Cambria"/>
                <a:cs typeface="Cambria"/>
                <a:sym typeface="Cambria"/>
              </a:rPr>
              <a:t>)</a:t>
            </a:r>
            <a:r>
              <a:rPr lang="en" sz="1800">
                <a:solidFill>
                  <a:srgbClr val="434343"/>
                </a:solidFill>
                <a:latin typeface="Cambria"/>
                <a:ea typeface="Cambria"/>
                <a:cs typeface="Cambria"/>
                <a:sym typeface="Cambria"/>
              </a:rPr>
              <a:t> as such we have to perform a Pap smear screening test for early detection of cervical cancer in females. </a:t>
            </a:r>
            <a:endParaRPr sz="1800">
              <a:solidFill>
                <a:srgbClr val="434343"/>
              </a:solidFill>
              <a:latin typeface="Cambria"/>
              <a:ea typeface="Cambria"/>
              <a:cs typeface="Cambria"/>
              <a:sym typeface="Cambria"/>
            </a:endParaRPr>
          </a:p>
          <a:p>
            <a:pPr marL="457200" lvl="0" indent="0" rtl="0">
              <a:lnSpc>
                <a:spcPct val="90000"/>
              </a:lnSpc>
              <a:spcBef>
                <a:spcPts val="500"/>
              </a:spcBef>
              <a:spcAft>
                <a:spcPts val="0"/>
              </a:spcAft>
              <a:buClr>
                <a:schemeClr val="dk1"/>
              </a:buClr>
              <a:buSzPts val="1100"/>
              <a:buFont typeface="Arial"/>
              <a:buNone/>
            </a:pPr>
            <a:endParaRPr>
              <a:solidFill>
                <a:srgbClr val="7030A0"/>
              </a:solidFill>
              <a:latin typeface="Cambria"/>
              <a:ea typeface="Cambria"/>
              <a:cs typeface="Cambria"/>
              <a:sym typeface="Cambria"/>
            </a:endParaRPr>
          </a:p>
          <a:p>
            <a:pPr marL="0" lvl="0" indent="0">
              <a:spcBef>
                <a:spcPts val="525"/>
              </a:spcBef>
              <a:spcAft>
                <a:spcPts val="0"/>
              </a:spcAft>
              <a:buNone/>
            </a:pPr>
            <a:endParaRPr sz="1800">
              <a:solidFill>
                <a:srgbClr val="434343"/>
              </a:solidFill>
              <a:latin typeface="Cambria"/>
              <a:ea typeface="Cambria"/>
              <a:cs typeface="Cambria"/>
              <a:sym typeface="Cambria"/>
            </a:endParaRPr>
          </a:p>
        </p:txBody>
      </p:sp>
      <p:pic>
        <p:nvPicPr>
          <p:cNvPr id="502" name="Shape 502" descr="C:\Users\saleh\Desktop\SOA-Condylomata-acuminata-female.jpg"/>
          <p:cNvPicPr preferRelativeResize="0"/>
          <p:nvPr/>
        </p:nvPicPr>
        <p:blipFill rotWithShape="1">
          <a:blip r:embed="rId3">
            <a:alphaModFix/>
          </a:blip>
          <a:srcRect/>
          <a:stretch/>
        </p:blipFill>
        <p:spPr>
          <a:xfrm>
            <a:off x="5744950" y="365775"/>
            <a:ext cx="2582950" cy="2123075"/>
          </a:xfrm>
          <a:prstGeom prst="rect">
            <a:avLst/>
          </a:prstGeom>
          <a:noFill/>
          <a:ln w="9525" cap="flat" cmpd="sng">
            <a:solidFill>
              <a:srgbClr val="000000"/>
            </a:solidFill>
            <a:prstDash val="dash"/>
            <a:round/>
            <a:headEnd type="none" w="sm" len="sm"/>
            <a:tailEnd type="none" w="sm" len="sm"/>
          </a:ln>
        </p:spPr>
      </p:pic>
      <p:pic>
        <p:nvPicPr>
          <p:cNvPr id="503" name="Shape 503" descr="C:\Users\saleh\Desktop\SOA-Condylomata-acuminata-man.jpg"/>
          <p:cNvPicPr preferRelativeResize="0"/>
          <p:nvPr/>
        </p:nvPicPr>
        <p:blipFill rotWithShape="1">
          <a:blip r:embed="rId4">
            <a:alphaModFix/>
          </a:blip>
          <a:srcRect/>
          <a:stretch/>
        </p:blipFill>
        <p:spPr>
          <a:xfrm>
            <a:off x="5745450" y="2684975"/>
            <a:ext cx="2582950" cy="2216115"/>
          </a:xfrm>
          <a:prstGeom prst="rect">
            <a:avLst/>
          </a:prstGeom>
          <a:noFill/>
          <a:ln w="9525" cap="flat" cmpd="sng">
            <a:solidFill>
              <a:srgbClr val="000000"/>
            </a:solidFill>
            <a:prstDash val="dash"/>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Treatment</a:t>
            </a:r>
            <a:endParaRPr/>
          </a:p>
        </p:txBody>
      </p:sp>
      <p:sp>
        <p:nvSpPr>
          <p:cNvPr id="509" name="Shape 509"/>
          <p:cNvSpPr txBox="1">
            <a:spLocks noGrp="1"/>
          </p:cNvSpPr>
          <p:nvPr>
            <p:ph type="body" idx="1"/>
          </p:nvPr>
        </p:nvSpPr>
        <p:spPr>
          <a:xfrm>
            <a:off x="938758" y="1485901"/>
            <a:ext cx="7633800" cy="2695200"/>
          </a:xfrm>
          <a:prstGeom prst="rect">
            <a:avLst/>
          </a:prstGeom>
        </p:spPr>
        <p:txBody>
          <a:bodyPr spcFirstLastPara="1" wrap="square" lIns="91425" tIns="91425" rIns="91425" bIns="91425" anchor="t" anchorCtr="0">
            <a:noAutofit/>
          </a:bodyPr>
          <a:lstStyle/>
          <a:p>
            <a:pPr marL="285750" lvl="0" indent="-237934" rtl="0">
              <a:lnSpc>
                <a:spcPct val="8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Podofilox topical solution</a:t>
            </a:r>
            <a:endParaRPr sz="1800">
              <a:solidFill>
                <a:srgbClr val="434343"/>
              </a:solidFill>
              <a:latin typeface="Cambria"/>
              <a:ea typeface="Cambria"/>
              <a:cs typeface="Cambria"/>
              <a:sym typeface="Cambria"/>
            </a:endParaRPr>
          </a:p>
          <a:p>
            <a:pPr marL="285750" lvl="0" indent="-237934" rtl="0">
              <a:lnSpc>
                <a:spcPct val="8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Podophylin resin</a:t>
            </a:r>
            <a:endParaRPr sz="1800">
              <a:solidFill>
                <a:srgbClr val="434343"/>
              </a:solidFill>
              <a:latin typeface="Cambria"/>
              <a:ea typeface="Cambria"/>
              <a:cs typeface="Cambria"/>
              <a:sym typeface="Cambria"/>
            </a:endParaRPr>
          </a:p>
          <a:p>
            <a:pPr marL="285750" lvl="0" indent="-237934" rtl="0">
              <a:lnSpc>
                <a:spcPct val="80000"/>
              </a:lnSpc>
              <a:spcBef>
                <a:spcPts val="0"/>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Cryotherapy</a:t>
            </a:r>
            <a:endParaRPr sz="1800">
              <a:solidFill>
                <a:srgbClr val="434343"/>
              </a:solidFill>
              <a:latin typeface="Cambria"/>
              <a:ea typeface="Cambria"/>
              <a:cs typeface="Cambria"/>
              <a:sym typeface="Cambria"/>
            </a:endParaRPr>
          </a:p>
          <a:p>
            <a:pPr marL="285750" lvl="0" indent="-237934" rtl="0">
              <a:lnSpc>
                <a:spcPct val="8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Electro-cauterization</a:t>
            </a:r>
            <a:endParaRPr sz="1800">
              <a:solidFill>
                <a:srgbClr val="434343"/>
              </a:solidFill>
              <a:latin typeface="Cambria"/>
              <a:ea typeface="Cambria"/>
              <a:cs typeface="Cambria"/>
              <a:sym typeface="Cambria"/>
            </a:endParaRPr>
          </a:p>
          <a:p>
            <a:pPr marL="285750" lvl="0" indent="-237934" rtl="0">
              <a:lnSpc>
                <a:spcPct val="8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Surgical removal</a:t>
            </a:r>
            <a:endParaRPr sz="1800">
              <a:solidFill>
                <a:srgbClr val="434343"/>
              </a:solidFill>
              <a:latin typeface="Cambria"/>
              <a:ea typeface="Cambria"/>
              <a:cs typeface="Cambria"/>
              <a:sym typeface="Cambria"/>
            </a:endParaRPr>
          </a:p>
          <a:p>
            <a:pPr marL="285750" lvl="0" indent="-237934" rtl="0">
              <a:lnSpc>
                <a:spcPct val="80000"/>
              </a:lnSpc>
              <a:spcBef>
                <a:spcPts val="1044"/>
              </a:spcBef>
              <a:spcAft>
                <a:spcPts val="0"/>
              </a:spcAft>
              <a:buClr>
                <a:srgbClr val="434343"/>
              </a:buClr>
              <a:buSzPts val="1800"/>
              <a:buFont typeface="Cambria"/>
              <a:buChar char="•"/>
            </a:pPr>
            <a:r>
              <a:rPr lang="en" sz="1800">
                <a:solidFill>
                  <a:srgbClr val="434343"/>
                </a:solidFill>
                <a:latin typeface="Cambria"/>
                <a:ea typeface="Cambria"/>
                <a:cs typeface="Cambria"/>
                <a:sym typeface="Cambria"/>
              </a:rPr>
              <a:t>Laser ablation</a:t>
            </a:r>
            <a:endParaRPr sz="1800">
              <a:solidFill>
                <a:srgbClr val="434343"/>
              </a:solidFill>
              <a:latin typeface="Cambria"/>
              <a:ea typeface="Cambria"/>
              <a:cs typeface="Cambria"/>
              <a:sym typeface="Cambri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980670" y="1152000"/>
            <a:ext cx="7633800" cy="3991500"/>
          </a:xfrm>
          <a:prstGeom prst="rect">
            <a:avLst/>
          </a:prstGeom>
          <a:noFill/>
          <a:ln>
            <a:noFill/>
          </a:ln>
        </p:spPr>
        <p:txBody>
          <a:bodyPr spcFirstLastPara="1" wrap="square" lIns="0" tIns="34275" rIns="0" bIns="34275" anchor="t" anchorCtr="0">
            <a:noAutofit/>
          </a:bodyPr>
          <a:lstStyle/>
          <a:p>
            <a:pPr marL="292100" marR="0" lvl="1" indent="-139700" algn="l" rtl="0">
              <a:lnSpc>
                <a:spcPct val="90000"/>
              </a:lnSpc>
              <a:spcBef>
                <a:spcPts val="0"/>
              </a:spcBef>
              <a:spcAft>
                <a:spcPts val="0"/>
              </a:spcAft>
              <a:buClr>
                <a:schemeClr val="accent3"/>
              </a:buClr>
              <a:buSzPts val="1400"/>
              <a:buFont typeface="Cambria"/>
              <a:buChar char="◦"/>
            </a:pPr>
            <a:r>
              <a:rPr lang="en" sz="1600" b="1">
                <a:solidFill>
                  <a:srgbClr val="7F7F7F"/>
                </a:solidFill>
                <a:latin typeface="Cambria"/>
                <a:ea typeface="Cambria"/>
                <a:cs typeface="Cambria"/>
                <a:sym typeface="Cambria"/>
              </a:rPr>
              <a:t>Parasitic Infection Caused By</a:t>
            </a:r>
            <a:r>
              <a:rPr lang="en" sz="1400" b="0" i="1" u="none" strike="noStrike" cap="none">
                <a:solidFill>
                  <a:srgbClr val="7F7F7F"/>
                </a:solidFill>
                <a:latin typeface="Cambria"/>
                <a:ea typeface="Cambria"/>
                <a:cs typeface="Cambria"/>
                <a:sym typeface="Cambria"/>
              </a:rPr>
              <a:t> </a:t>
            </a:r>
            <a:r>
              <a:rPr lang="en" sz="1400" b="1" i="1" u="none" strike="noStrike" cap="none">
                <a:solidFill>
                  <a:srgbClr val="7030A0"/>
                </a:solidFill>
                <a:latin typeface="Cambria"/>
                <a:ea typeface="Cambria"/>
                <a:cs typeface="Cambria"/>
                <a:sym typeface="Cambria"/>
              </a:rPr>
              <a:t>Trichomonas vaginalis</a:t>
            </a:r>
            <a:endParaRPr sz="1400" b="1" i="0" u="none" strike="noStrike" cap="none">
              <a:solidFill>
                <a:srgbClr val="7030A0"/>
              </a:solidFill>
              <a:latin typeface="Cambria"/>
              <a:ea typeface="Cambria"/>
              <a:cs typeface="Cambria"/>
              <a:sym typeface="Cambria"/>
            </a:endParaRPr>
          </a:p>
          <a:p>
            <a:pPr marL="292100" marR="0" lvl="1" indent="-139700" algn="l" rtl="0">
              <a:lnSpc>
                <a:spcPct val="90000"/>
              </a:lnSpc>
              <a:spcBef>
                <a:spcPts val="500"/>
              </a:spcBef>
              <a:spcAft>
                <a:spcPts val="0"/>
              </a:spcAft>
              <a:buClr>
                <a:srgbClr val="980000"/>
              </a:buClr>
              <a:buSzPts val="1400"/>
              <a:buFont typeface="Cambria"/>
              <a:buChar char="◦"/>
            </a:pPr>
            <a:r>
              <a:rPr lang="en" sz="1400" b="1" i="0" u="none" strike="noStrike" cap="none">
                <a:solidFill>
                  <a:srgbClr val="7030A0"/>
                </a:solidFill>
                <a:latin typeface="Cambria"/>
                <a:ea typeface="Cambria"/>
                <a:cs typeface="Cambria"/>
                <a:sym typeface="Cambria"/>
              </a:rPr>
              <a:t>Most common curable STD.</a:t>
            </a:r>
            <a:endParaRPr sz="1100" b="1" i="0" u="none" strike="noStrike" cap="none">
              <a:solidFill>
                <a:srgbClr val="7030A0"/>
              </a:solidFill>
              <a:latin typeface="Cambria"/>
              <a:ea typeface="Cambria"/>
              <a:cs typeface="Cambria"/>
              <a:sym typeface="Cambria"/>
            </a:endParaRPr>
          </a:p>
          <a:p>
            <a:pPr marL="0" marR="0" lvl="0" indent="0" algn="l" rtl="0">
              <a:lnSpc>
                <a:spcPct val="90000"/>
              </a:lnSpc>
              <a:spcBef>
                <a:spcPts val="500"/>
              </a:spcBef>
              <a:spcAft>
                <a:spcPts val="0"/>
              </a:spcAft>
              <a:buNone/>
            </a:pPr>
            <a:endParaRPr sz="1400">
              <a:solidFill>
                <a:srgbClr val="7F7F7F"/>
              </a:solidFill>
              <a:latin typeface="Cambria"/>
              <a:ea typeface="Cambria"/>
              <a:cs typeface="Cambria"/>
              <a:sym typeface="Cambria"/>
            </a:endParaRPr>
          </a:p>
          <a:p>
            <a:pPr marL="0" marR="0" lvl="0" indent="0" algn="l" rtl="0">
              <a:lnSpc>
                <a:spcPct val="90000"/>
              </a:lnSpc>
              <a:spcBef>
                <a:spcPts val="500"/>
              </a:spcBef>
              <a:spcAft>
                <a:spcPts val="0"/>
              </a:spcAft>
              <a:buNone/>
            </a:pPr>
            <a:r>
              <a:rPr lang="en" sz="1400">
                <a:solidFill>
                  <a:srgbClr val="7F7F7F"/>
                </a:solidFill>
                <a:latin typeface="Cambria"/>
                <a:ea typeface="Cambria"/>
                <a:cs typeface="Cambria"/>
                <a:sym typeface="Cambria"/>
              </a:rPr>
              <a:t>      </a:t>
            </a:r>
            <a:r>
              <a:rPr lang="en" sz="1600" b="1" i="0" u="none" strike="noStrike" cap="none">
                <a:solidFill>
                  <a:srgbClr val="7F7F7F"/>
                </a:solidFill>
                <a:latin typeface="Cambria"/>
                <a:ea typeface="Cambria"/>
                <a:cs typeface="Cambria"/>
                <a:sym typeface="Cambria"/>
              </a:rPr>
              <a:t>Modes of transmission :</a:t>
            </a:r>
            <a:endParaRPr sz="1200" b="1" i="0" u="none" strike="noStrike" cap="none">
              <a:solidFill>
                <a:srgbClr val="7F7F7F"/>
              </a:solidFill>
              <a:latin typeface="Cambria"/>
              <a:ea typeface="Cambria"/>
              <a:cs typeface="Cambria"/>
              <a:sym typeface="Cambria"/>
            </a:endParaRPr>
          </a:p>
          <a:p>
            <a:pPr marL="292100" marR="0" lvl="1" indent="-139700" algn="l" rtl="0">
              <a:lnSpc>
                <a:spcPct val="90000"/>
              </a:lnSpc>
              <a:spcBef>
                <a:spcPts val="300"/>
              </a:spcBef>
              <a:spcAft>
                <a:spcPts val="0"/>
              </a:spcAft>
              <a:buClr>
                <a:schemeClr val="accent3"/>
              </a:buClr>
              <a:buSzPts val="1400"/>
              <a:buFont typeface="Cambria"/>
              <a:buChar char="◦"/>
            </a:pPr>
            <a:r>
              <a:rPr lang="en" sz="1400" b="0" i="0" u="none" strike="noStrike" cap="none">
                <a:solidFill>
                  <a:srgbClr val="7030A0"/>
                </a:solidFill>
                <a:latin typeface="Cambria"/>
                <a:ea typeface="Cambria"/>
                <a:cs typeface="Cambria"/>
                <a:sym typeface="Cambria"/>
              </a:rPr>
              <a:t>Sexual contact</a:t>
            </a:r>
            <a:endParaRPr sz="1100" b="0" i="0" u="none" strike="noStrike" cap="none">
              <a:solidFill>
                <a:srgbClr val="7030A0"/>
              </a:solidFill>
              <a:latin typeface="Cambria"/>
              <a:ea typeface="Cambria"/>
              <a:cs typeface="Cambria"/>
              <a:sym typeface="Cambria"/>
            </a:endParaRPr>
          </a:p>
          <a:p>
            <a:pPr marL="292100" marR="0" lvl="1" indent="-139700" algn="l" rtl="0">
              <a:lnSpc>
                <a:spcPct val="90000"/>
              </a:lnSpc>
              <a:spcBef>
                <a:spcPts val="500"/>
              </a:spcBef>
              <a:spcAft>
                <a:spcPts val="0"/>
              </a:spcAft>
              <a:buClr>
                <a:schemeClr val="accent3"/>
              </a:buClr>
              <a:buSzPts val="1400"/>
              <a:buFont typeface="Cambria"/>
              <a:buChar char="◦"/>
            </a:pPr>
            <a:r>
              <a:rPr lang="en" sz="1400" b="0" i="0" u="none" strike="noStrike" cap="none">
                <a:solidFill>
                  <a:srgbClr val="7030A0"/>
                </a:solidFill>
                <a:latin typeface="Cambria"/>
                <a:ea typeface="Cambria"/>
                <a:cs typeface="Cambria"/>
                <a:sym typeface="Cambria"/>
              </a:rPr>
              <a:t>Mother to child</a:t>
            </a:r>
            <a:endParaRPr sz="1400" b="0" i="0" u="none" strike="noStrike" cap="none">
              <a:solidFill>
                <a:srgbClr val="7030A0"/>
              </a:solidFill>
              <a:latin typeface="Cambria"/>
              <a:ea typeface="Cambria"/>
              <a:cs typeface="Cambria"/>
              <a:sym typeface="Cambria"/>
            </a:endParaRPr>
          </a:p>
          <a:p>
            <a:pPr marL="457200" marR="0" lvl="0" indent="0" algn="l" rtl="0">
              <a:lnSpc>
                <a:spcPct val="90000"/>
              </a:lnSpc>
              <a:spcBef>
                <a:spcPts val="500"/>
              </a:spcBef>
              <a:spcAft>
                <a:spcPts val="0"/>
              </a:spcAft>
              <a:buNone/>
            </a:pPr>
            <a:endParaRPr sz="1400">
              <a:solidFill>
                <a:srgbClr val="7030A0"/>
              </a:solidFill>
              <a:latin typeface="Cambria"/>
              <a:ea typeface="Cambria"/>
              <a:cs typeface="Cambria"/>
              <a:sym typeface="Cambria"/>
            </a:endParaRPr>
          </a:p>
          <a:p>
            <a:pPr marL="292100" marR="0" lvl="1" indent="-139700" algn="l" rtl="0">
              <a:lnSpc>
                <a:spcPct val="90000"/>
              </a:lnSpc>
              <a:spcBef>
                <a:spcPts val="500"/>
              </a:spcBef>
              <a:spcAft>
                <a:spcPts val="0"/>
              </a:spcAft>
              <a:buClr>
                <a:schemeClr val="accent3"/>
              </a:buClr>
              <a:buSzPts val="1400"/>
              <a:buFont typeface="Cambria"/>
              <a:buChar char="◦"/>
            </a:pPr>
            <a:r>
              <a:rPr lang="en" sz="1600" b="1">
                <a:solidFill>
                  <a:srgbClr val="7F7F7F"/>
                </a:solidFill>
                <a:latin typeface="Cambria"/>
                <a:ea typeface="Cambria"/>
                <a:cs typeface="Cambria"/>
                <a:sym typeface="Cambria"/>
              </a:rPr>
              <a:t>Signs and Symptoms :</a:t>
            </a:r>
            <a:endParaRPr sz="1400" b="1" i="0" u="none" strike="noStrike" cap="none">
              <a:solidFill>
                <a:srgbClr val="000000"/>
              </a:solidFill>
              <a:latin typeface="Cambria"/>
              <a:ea typeface="Cambria"/>
              <a:cs typeface="Cambria"/>
              <a:sym typeface="Cambria"/>
            </a:endParaRPr>
          </a:p>
          <a:p>
            <a:pPr marL="292100" marR="0" lvl="1" indent="-146050" algn="l" rtl="0">
              <a:lnSpc>
                <a:spcPct val="90000"/>
              </a:lnSpc>
              <a:spcBef>
                <a:spcPts val="300"/>
              </a:spcBef>
              <a:spcAft>
                <a:spcPts val="0"/>
              </a:spcAft>
              <a:buClr>
                <a:schemeClr val="accent3"/>
              </a:buClr>
              <a:buSzPts val="1300"/>
              <a:buFont typeface="Cambria"/>
              <a:buChar char="◦"/>
            </a:pPr>
            <a:r>
              <a:rPr lang="en" sz="1300" b="0" i="0" u="none" strike="noStrike" cap="none">
                <a:solidFill>
                  <a:srgbClr val="980000"/>
                </a:solidFill>
                <a:latin typeface="Cambria"/>
                <a:ea typeface="Cambria"/>
                <a:cs typeface="Cambria"/>
                <a:sym typeface="Cambria"/>
              </a:rPr>
              <a:t>“Usually asymptomatic”</a:t>
            </a:r>
            <a:endParaRPr sz="1100" b="0" i="0" u="none" strike="noStrike" cap="none">
              <a:solidFill>
                <a:srgbClr val="980000"/>
              </a:solidFill>
              <a:latin typeface="Cambria"/>
              <a:ea typeface="Cambria"/>
              <a:cs typeface="Cambria"/>
              <a:sym typeface="Cambria"/>
            </a:endParaRPr>
          </a:p>
          <a:p>
            <a:pPr marL="419100" marR="0" lvl="2" indent="-139700" algn="l" rtl="0">
              <a:lnSpc>
                <a:spcPct val="90000"/>
              </a:lnSpc>
              <a:spcBef>
                <a:spcPts val="500"/>
              </a:spcBef>
              <a:spcAft>
                <a:spcPts val="0"/>
              </a:spcAft>
              <a:buClr>
                <a:schemeClr val="accent3"/>
              </a:buClr>
              <a:buSzPts val="1400"/>
              <a:buFont typeface="Cambria"/>
              <a:buChar char="◦"/>
            </a:pPr>
            <a:r>
              <a:rPr lang="en" sz="1400">
                <a:solidFill>
                  <a:srgbClr val="7030A0"/>
                </a:solidFill>
                <a:latin typeface="Cambria"/>
                <a:ea typeface="Cambria"/>
                <a:cs typeface="Cambria"/>
                <a:sym typeface="Cambria"/>
              </a:rPr>
              <a:t>Symptoms experienced include pain, burning or itching in the penis, urethra (</a:t>
            </a:r>
            <a:r>
              <a:rPr lang="en" sz="1400">
                <a:solidFill>
                  <a:srgbClr val="7030A0"/>
                </a:solidFill>
                <a:uFill>
                  <a:noFill/>
                </a:uFill>
                <a:latin typeface="Cambria"/>
                <a:ea typeface="Cambria"/>
                <a:cs typeface="Cambria"/>
                <a:sym typeface="Cambria"/>
                <a:hlinkClick r:id="rId3"/>
              </a:rPr>
              <a:t>urethritis</a:t>
            </a:r>
            <a:r>
              <a:rPr lang="en" sz="1400">
                <a:solidFill>
                  <a:srgbClr val="7030A0"/>
                </a:solidFill>
                <a:latin typeface="Cambria"/>
                <a:ea typeface="Cambria"/>
                <a:cs typeface="Cambria"/>
                <a:sym typeface="Cambria"/>
              </a:rPr>
              <a:t>), or vagina (</a:t>
            </a:r>
            <a:r>
              <a:rPr lang="en" sz="1400">
                <a:solidFill>
                  <a:srgbClr val="7030A0"/>
                </a:solidFill>
                <a:uFill>
                  <a:noFill/>
                </a:uFill>
                <a:latin typeface="Cambria"/>
                <a:ea typeface="Cambria"/>
                <a:cs typeface="Cambria"/>
                <a:sym typeface="Cambria"/>
                <a:hlinkClick r:id="rId4"/>
              </a:rPr>
              <a:t>vaginitis</a:t>
            </a:r>
            <a:r>
              <a:rPr lang="en" sz="1400">
                <a:solidFill>
                  <a:srgbClr val="7030A0"/>
                </a:solidFill>
                <a:latin typeface="Cambria"/>
                <a:ea typeface="Cambria"/>
                <a:cs typeface="Cambria"/>
                <a:sym typeface="Cambria"/>
              </a:rPr>
              <a:t>). Discomfort for both sexes may increase during </a:t>
            </a:r>
            <a:r>
              <a:rPr lang="en" sz="1400">
                <a:solidFill>
                  <a:srgbClr val="7030A0"/>
                </a:solidFill>
                <a:uFill>
                  <a:noFill/>
                </a:uFill>
                <a:latin typeface="Cambria"/>
                <a:ea typeface="Cambria"/>
                <a:cs typeface="Cambria"/>
                <a:sym typeface="Cambria"/>
                <a:hlinkClick r:id="rId5"/>
              </a:rPr>
              <a:t>intercourse</a:t>
            </a:r>
            <a:r>
              <a:rPr lang="en" sz="1400">
                <a:solidFill>
                  <a:srgbClr val="7030A0"/>
                </a:solidFill>
                <a:latin typeface="Cambria"/>
                <a:ea typeface="Cambria"/>
                <a:cs typeface="Cambria"/>
                <a:sym typeface="Cambria"/>
              </a:rPr>
              <a:t> and </a:t>
            </a:r>
            <a:r>
              <a:rPr lang="en" sz="1400">
                <a:solidFill>
                  <a:srgbClr val="7030A0"/>
                </a:solidFill>
                <a:uFill>
                  <a:noFill/>
                </a:uFill>
                <a:latin typeface="Cambria"/>
                <a:ea typeface="Cambria"/>
                <a:cs typeface="Cambria"/>
                <a:sym typeface="Cambria"/>
                <a:hlinkClick r:id="rId6"/>
              </a:rPr>
              <a:t>urination</a:t>
            </a:r>
            <a:r>
              <a:rPr lang="en" sz="1400">
                <a:solidFill>
                  <a:srgbClr val="7030A0"/>
                </a:solidFill>
                <a:latin typeface="Cambria"/>
                <a:ea typeface="Cambria"/>
                <a:cs typeface="Cambria"/>
                <a:sym typeface="Cambria"/>
              </a:rPr>
              <a:t>. For women there may also be a yellow-green, itchy, frothy, foul-smelling ("fishy" smell) </a:t>
            </a:r>
            <a:r>
              <a:rPr lang="en" sz="1400">
                <a:solidFill>
                  <a:srgbClr val="7030A0"/>
                </a:solidFill>
                <a:uFill>
                  <a:noFill/>
                </a:uFill>
                <a:latin typeface="Cambria"/>
                <a:ea typeface="Cambria"/>
                <a:cs typeface="Cambria"/>
                <a:sym typeface="Cambria"/>
                <a:hlinkClick r:id="rId7"/>
              </a:rPr>
              <a:t>vaginal discharge</a:t>
            </a:r>
            <a:r>
              <a:rPr lang="en" sz="1400">
                <a:solidFill>
                  <a:srgbClr val="7030A0"/>
                </a:solidFill>
                <a:latin typeface="Cambria"/>
                <a:ea typeface="Cambria"/>
                <a:cs typeface="Cambria"/>
                <a:sym typeface="Cambria"/>
              </a:rPr>
              <a:t>.</a:t>
            </a:r>
            <a:endParaRPr sz="1100" b="0" i="0" u="none" strike="noStrike" cap="none">
              <a:solidFill>
                <a:srgbClr val="7030A0"/>
              </a:solidFill>
              <a:latin typeface="Cambria"/>
              <a:ea typeface="Cambria"/>
              <a:cs typeface="Cambria"/>
              <a:sym typeface="Cambria"/>
            </a:endParaRPr>
          </a:p>
          <a:p>
            <a:pPr marL="0" marR="0" lvl="0" indent="0" algn="l" rtl="0">
              <a:lnSpc>
                <a:spcPct val="90000"/>
              </a:lnSpc>
              <a:spcBef>
                <a:spcPts val="1200"/>
              </a:spcBef>
              <a:spcAft>
                <a:spcPts val="0"/>
              </a:spcAft>
              <a:buClr>
                <a:schemeClr val="accent3"/>
              </a:buClr>
              <a:buSzPts val="1400"/>
              <a:buFont typeface="Calibri"/>
              <a:buNone/>
            </a:pPr>
            <a:endParaRPr sz="1400" b="0" i="0" u="none" strike="noStrike" cap="none">
              <a:solidFill>
                <a:srgbClr val="7030A0"/>
              </a:solidFill>
              <a:latin typeface="Cambria"/>
              <a:ea typeface="Cambria"/>
              <a:cs typeface="Cambria"/>
              <a:sym typeface="Cambria"/>
            </a:endParaRPr>
          </a:p>
        </p:txBody>
      </p:sp>
      <p:sp>
        <p:nvSpPr>
          <p:cNvPr id="515" name="Shape 515"/>
          <p:cNvSpPr txBox="1"/>
          <p:nvPr/>
        </p:nvSpPr>
        <p:spPr>
          <a:xfrm>
            <a:off x="5718929" y="2475233"/>
            <a:ext cx="7543800" cy="108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lt1"/>
              </a:buClr>
              <a:buSzPts val="1500"/>
              <a:buFont typeface="Calibri"/>
              <a:buNone/>
            </a:pPr>
            <a:r>
              <a:rPr lang="en" sz="1500" b="1" i="0" u="none" strike="noStrike" cap="none">
                <a:solidFill>
                  <a:srgbClr val="7030A0"/>
                </a:solidFill>
                <a:latin typeface="Cambria"/>
                <a:ea typeface="Cambria"/>
                <a:cs typeface="Cambria"/>
                <a:sym typeface="Cambria"/>
              </a:rPr>
              <a:t>STRAWBERRY CERVIX</a:t>
            </a:r>
            <a:endParaRPr sz="1500" b="1" i="0" u="none" strike="noStrike" cap="none">
              <a:solidFill>
                <a:srgbClr val="7030A0"/>
              </a:solidFill>
              <a:latin typeface="Cambria"/>
              <a:ea typeface="Cambria"/>
              <a:cs typeface="Cambria"/>
              <a:sym typeface="Cambria"/>
            </a:endParaRPr>
          </a:p>
        </p:txBody>
      </p:sp>
      <p:sp>
        <p:nvSpPr>
          <p:cNvPr id="516" name="Shape 516"/>
          <p:cNvSpPr txBox="1"/>
          <p:nvPr/>
        </p:nvSpPr>
        <p:spPr>
          <a:xfrm>
            <a:off x="1708220" y="341644"/>
            <a:ext cx="391885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rgbClr val="7030A0"/>
                </a:solidFill>
                <a:latin typeface="Cambria"/>
                <a:ea typeface="Cambria"/>
                <a:cs typeface="Cambria"/>
                <a:sym typeface="Cambria"/>
              </a:rPr>
              <a:t>Trichomoniasis</a:t>
            </a:r>
            <a:endParaRPr sz="1400" b="0" i="0" u="none" strike="noStrike" cap="none">
              <a:solidFill>
                <a:srgbClr val="7030A0"/>
              </a:solidFill>
              <a:latin typeface="Arial"/>
              <a:ea typeface="Arial"/>
              <a:cs typeface="Arial"/>
              <a:sym typeface="Arial"/>
            </a:endParaRPr>
          </a:p>
        </p:txBody>
      </p:sp>
      <p:pic>
        <p:nvPicPr>
          <p:cNvPr id="517" name="Shape 517"/>
          <p:cNvPicPr preferRelativeResize="0"/>
          <p:nvPr/>
        </p:nvPicPr>
        <p:blipFill>
          <a:blip r:embed="rId8">
            <a:alphaModFix/>
          </a:blip>
          <a:stretch>
            <a:fillRect/>
          </a:stretch>
        </p:blipFill>
        <p:spPr>
          <a:xfrm>
            <a:off x="5245000" y="1613825"/>
            <a:ext cx="3092226" cy="1557025"/>
          </a:xfrm>
          <a:prstGeom prst="rect">
            <a:avLst/>
          </a:prstGeom>
          <a:noFill/>
          <a:ln>
            <a:noFill/>
          </a:ln>
        </p:spPr>
      </p:pic>
      <p:pic>
        <p:nvPicPr>
          <p:cNvPr id="518" name="Shape 518"/>
          <p:cNvPicPr preferRelativeResize="0"/>
          <p:nvPr/>
        </p:nvPicPr>
        <p:blipFill>
          <a:blip r:embed="rId9">
            <a:alphaModFix/>
          </a:blip>
          <a:stretch>
            <a:fillRect/>
          </a:stretch>
        </p:blipFill>
        <p:spPr>
          <a:xfrm>
            <a:off x="6785400" y="1613825"/>
            <a:ext cx="1551825" cy="155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916433" y="1032576"/>
            <a:ext cx="7633800" cy="2695200"/>
          </a:xfrm>
          <a:prstGeom prst="rect">
            <a:avLst/>
          </a:prstGeom>
          <a:noFill/>
          <a:ln>
            <a:noFill/>
          </a:ln>
        </p:spPr>
        <p:txBody>
          <a:bodyPr spcFirstLastPara="1" wrap="square" lIns="0" tIns="34275" rIns="0" bIns="34275" anchor="t" anchorCtr="0">
            <a:noAutofit/>
          </a:bodyPr>
          <a:lstStyle/>
          <a:p>
            <a:pPr marL="63500" lvl="0" indent="-63500" rtl="0">
              <a:lnSpc>
                <a:spcPct val="130000"/>
              </a:lnSpc>
              <a:spcBef>
                <a:spcPts val="1700"/>
              </a:spcBef>
              <a:spcAft>
                <a:spcPts val="0"/>
              </a:spcAft>
              <a:buClr>
                <a:schemeClr val="accent3"/>
              </a:buClr>
              <a:buSzPts val="1800"/>
              <a:buFont typeface="Cambria"/>
              <a:buChar char=" "/>
            </a:pPr>
            <a:r>
              <a:rPr lang="en" sz="2000" b="1">
                <a:solidFill>
                  <a:srgbClr val="7F7F7F"/>
                </a:solidFill>
                <a:latin typeface="Cambria"/>
                <a:ea typeface="Cambria"/>
                <a:cs typeface="Cambria"/>
                <a:sym typeface="Cambria"/>
              </a:rPr>
              <a:t>Diagnosis :</a:t>
            </a:r>
            <a:endParaRPr sz="1700">
              <a:solidFill>
                <a:schemeClr val="dk1"/>
              </a:solidFill>
              <a:highlight>
                <a:srgbClr val="FFFFFF"/>
              </a:highlight>
              <a:latin typeface="Georgia"/>
              <a:ea typeface="Georgia"/>
              <a:cs typeface="Georgia"/>
              <a:sym typeface="Georgia"/>
            </a:endParaRPr>
          </a:p>
          <a:p>
            <a:pPr marL="0" lvl="0" indent="0" rtl="0">
              <a:lnSpc>
                <a:spcPct val="130000"/>
              </a:lnSpc>
              <a:spcBef>
                <a:spcPts val="1700"/>
              </a:spcBef>
              <a:spcAft>
                <a:spcPts val="0"/>
              </a:spcAft>
              <a:buNone/>
            </a:pPr>
            <a:r>
              <a:rPr lang="en" sz="1600" b="1">
                <a:solidFill>
                  <a:srgbClr val="7030A0"/>
                </a:solidFill>
                <a:latin typeface="Cambria"/>
                <a:ea typeface="Cambria"/>
                <a:cs typeface="Cambria"/>
                <a:sym typeface="Cambria"/>
              </a:rPr>
              <a:t> - The first is known as saline microscopy. This is the most commonly used method and requires an endocervical, vaginal, or penile swab specimen for examination under a microscope.</a:t>
            </a:r>
            <a:endParaRPr sz="1600" b="1">
              <a:solidFill>
                <a:srgbClr val="7030A0"/>
              </a:solidFill>
              <a:latin typeface="Cambria"/>
              <a:ea typeface="Cambria"/>
              <a:cs typeface="Cambria"/>
              <a:sym typeface="Cambria"/>
            </a:endParaRPr>
          </a:p>
          <a:p>
            <a:pPr marL="0" lvl="0" indent="0" rtl="0">
              <a:lnSpc>
                <a:spcPct val="130000"/>
              </a:lnSpc>
              <a:spcBef>
                <a:spcPts val="1700"/>
              </a:spcBef>
              <a:spcAft>
                <a:spcPts val="0"/>
              </a:spcAft>
              <a:buNone/>
            </a:pPr>
            <a:r>
              <a:rPr lang="en" sz="1600" b="1">
                <a:solidFill>
                  <a:srgbClr val="7030A0"/>
                </a:solidFill>
                <a:latin typeface="Cambria"/>
                <a:ea typeface="Cambria"/>
                <a:cs typeface="Cambria"/>
                <a:sym typeface="Cambria"/>
              </a:rPr>
              <a:t>- The second diagnostic method is culture, which has historically been the "gold standard" in infectious disease diagnosis.</a:t>
            </a:r>
            <a:endParaRPr sz="1600" b="1">
              <a:solidFill>
                <a:srgbClr val="7030A0"/>
              </a:solidFill>
              <a:latin typeface="Cambria"/>
              <a:ea typeface="Cambria"/>
              <a:cs typeface="Cambria"/>
              <a:sym typeface="Cambria"/>
            </a:endParaRPr>
          </a:p>
          <a:p>
            <a:pPr marL="0" lvl="0" indent="0" rtl="0">
              <a:lnSpc>
                <a:spcPct val="130000"/>
              </a:lnSpc>
              <a:spcBef>
                <a:spcPts val="1700"/>
              </a:spcBef>
              <a:spcAft>
                <a:spcPts val="0"/>
              </a:spcAft>
              <a:buNone/>
            </a:pPr>
            <a:r>
              <a:rPr lang="en" sz="1600" b="1">
                <a:solidFill>
                  <a:srgbClr val="7030A0"/>
                </a:solidFill>
                <a:latin typeface="Cambria"/>
                <a:ea typeface="Cambria"/>
                <a:cs typeface="Cambria"/>
                <a:sym typeface="Cambria"/>
              </a:rPr>
              <a:t>- The third method includes the nucleic acid amplification tests (NAATs) which are more sensitive.</a:t>
            </a:r>
            <a:endParaRPr sz="1600" b="1">
              <a:solidFill>
                <a:srgbClr val="7030A0"/>
              </a:solidFill>
              <a:latin typeface="Cambria"/>
              <a:ea typeface="Cambria"/>
              <a:cs typeface="Cambria"/>
              <a:sym typeface="Cambria"/>
            </a:endParaRPr>
          </a:p>
          <a:p>
            <a:pPr marL="457200" marR="0" lvl="0" indent="0" algn="l" rtl="0">
              <a:lnSpc>
                <a:spcPct val="90000"/>
              </a:lnSpc>
              <a:spcBef>
                <a:spcPts val="500"/>
              </a:spcBef>
              <a:spcAft>
                <a:spcPts val="0"/>
              </a:spcAft>
              <a:buNone/>
            </a:pPr>
            <a:endParaRPr sz="1200" b="0" i="0" u="none" strike="noStrike" cap="none">
              <a:solidFill>
                <a:srgbClr val="7030A0"/>
              </a:solidFill>
              <a:latin typeface="Cambria"/>
              <a:ea typeface="Cambria"/>
              <a:cs typeface="Cambria"/>
              <a:sym typeface="Cambria"/>
            </a:endParaRPr>
          </a:p>
        </p:txBody>
      </p:sp>
      <p:sp>
        <p:nvSpPr>
          <p:cNvPr id="524" name="Shape 524"/>
          <p:cNvSpPr txBox="1"/>
          <p:nvPr/>
        </p:nvSpPr>
        <p:spPr>
          <a:xfrm>
            <a:off x="3230161" y="240099"/>
            <a:ext cx="65313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85200C"/>
                </a:solidFill>
                <a:latin typeface="Cambria"/>
                <a:ea typeface="Cambria"/>
                <a:cs typeface="Cambria"/>
                <a:sym typeface="Cambria"/>
              </a:rPr>
              <a:t> </a:t>
            </a:r>
            <a:r>
              <a:rPr lang="en" sz="2000" b="1" i="0" u="none" strike="noStrike" cap="none">
                <a:solidFill>
                  <a:srgbClr val="7030A0"/>
                </a:solidFill>
                <a:latin typeface="Cambria"/>
                <a:ea typeface="Cambria"/>
                <a:cs typeface="Cambria"/>
                <a:sym typeface="Cambria"/>
              </a:rPr>
              <a:t>Trichomoniasis </a:t>
            </a:r>
            <a:endParaRPr sz="2000" b="0" i="0" u="none" strike="noStrike" cap="none">
              <a:solidFill>
                <a:srgbClr val="7030A0"/>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3">
                                            <p:txEl>
                                              <p:pRg st="0" end="0"/>
                                            </p:txEl>
                                          </p:spTgt>
                                        </p:tgtEl>
                                        <p:attrNameLst>
                                          <p:attrName>style.visibility</p:attrName>
                                        </p:attrNameLst>
                                      </p:cBhvr>
                                      <p:to>
                                        <p:strVal val="visible"/>
                                      </p:to>
                                    </p:set>
                                    <p:anim calcmode="lin" valueType="num">
                                      <p:cBhvr additive="base">
                                        <p:cTn id="7" dur="500"/>
                                        <p:tgtEl>
                                          <p:spTgt spid="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3">
                                            <p:txEl>
                                              <p:pRg st="1" end="1"/>
                                            </p:txEl>
                                          </p:spTgt>
                                        </p:tgtEl>
                                        <p:attrNameLst>
                                          <p:attrName>style.visibility</p:attrName>
                                        </p:attrNameLst>
                                      </p:cBhvr>
                                      <p:to>
                                        <p:strVal val="visible"/>
                                      </p:to>
                                    </p:set>
                                    <p:anim calcmode="lin" valueType="num">
                                      <p:cBhvr additive="base">
                                        <p:cTn id="12" dur="500"/>
                                        <p:tgtEl>
                                          <p:spTgt spid="5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3">
                                            <p:txEl>
                                              <p:pRg st="2" end="2"/>
                                            </p:txEl>
                                          </p:spTgt>
                                        </p:tgtEl>
                                        <p:attrNameLst>
                                          <p:attrName>style.visibility</p:attrName>
                                        </p:attrNameLst>
                                      </p:cBhvr>
                                      <p:to>
                                        <p:strVal val="visible"/>
                                      </p:to>
                                    </p:set>
                                    <p:anim calcmode="lin" valueType="num">
                                      <p:cBhvr additive="base">
                                        <p:cTn id="17" dur="500"/>
                                        <p:tgtEl>
                                          <p:spTgt spid="5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23">
                                            <p:txEl>
                                              <p:pRg st="3" end="3"/>
                                            </p:txEl>
                                          </p:spTgt>
                                        </p:tgtEl>
                                        <p:attrNameLst>
                                          <p:attrName>style.visibility</p:attrName>
                                        </p:attrNameLst>
                                      </p:cBhvr>
                                      <p:to>
                                        <p:strVal val="visible"/>
                                      </p:to>
                                    </p:set>
                                    <p:anim calcmode="lin" valueType="num">
                                      <p:cBhvr additive="base">
                                        <p:cTn id="22" dur="500"/>
                                        <p:tgtEl>
                                          <p:spTgt spid="5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3">
                                            <p:txEl>
                                              <p:pRg st="4" end="4"/>
                                            </p:txEl>
                                          </p:spTgt>
                                        </p:tgtEl>
                                        <p:attrNameLst>
                                          <p:attrName>style.visibility</p:attrName>
                                        </p:attrNameLst>
                                      </p:cBhvr>
                                      <p:to>
                                        <p:strVal val="visible"/>
                                      </p:to>
                                    </p:set>
                                    <p:anim calcmode="lin" valueType="num">
                                      <p:cBhvr additive="base">
                                        <p:cTn id="27" dur="500"/>
                                        <p:tgtEl>
                                          <p:spTgt spid="5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2"/>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151075" y="667910"/>
            <a:ext cx="8609663" cy="1525066"/>
          </a:xfrm>
          <a:prstGeom prst="rect">
            <a:avLst/>
          </a:prstGeom>
          <a:noFill/>
          <a:ln>
            <a:noFill/>
          </a:ln>
        </p:spPr>
        <p:txBody>
          <a:bodyPr spcFirstLastPara="1" wrap="square" lIns="91425" tIns="91425" rIns="91425" bIns="91425" anchor="b" anchorCtr="0">
            <a:noAutofit/>
          </a:bodyPr>
          <a:lstStyle/>
          <a:p>
            <a:pPr marL="0" marR="0" lvl="0" indent="0" algn="ctr" rtl="0">
              <a:lnSpc>
                <a:spcPct val="90000"/>
              </a:lnSpc>
              <a:spcBef>
                <a:spcPts val="0"/>
              </a:spcBef>
              <a:spcAft>
                <a:spcPts val="0"/>
              </a:spcAft>
              <a:buClr>
                <a:schemeClr val="dk1"/>
              </a:buClr>
              <a:buSzPts val="1800"/>
              <a:buFont typeface="Cambria"/>
              <a:buNone/>
            </a:pPr>
            <a:r>
              <a:rPr lang="en" sz="1800" i="0" u="none" strike="noStrike" cap="none">
                <a:solidFill>
                  <a:srgbClr val="761E86"/>
                </a:solidFill>
                <a:latin typeface="Cambria"/>
                <a:ea typeface="Cambria"/>
                <a:cs typeface="Cambria"/>
                <a:sym typeface="Cambria"/>
              </a:rPr>
              <a:t>SEXUALLY TRANSMITTED INFECTIONS (STIS) ARE INFECTIONS THAT ARE SPREAD PRIMARILY THROUGH PERSON-TO-PERSON SEXUAL CONTACT. THERE ARE MORE THAN 30 DIFFERENT SEXUALLY TRANSMISSIBLE BACTERIA, VIRUSES AND PARASITES.</a:t>
            </a:r>
            <a:r>
              <a:rPr lang="en" sz="1800" b="1" i="0" u="none" strike="noStrike" cap="none">
                <a:solidFill>
                  <a:srgbClr val="761E86"/>
                </a:solidFill>
                <a:latin typeface="Cambria"/>
                <a:ea typeface="Cambria"/>
                <a:cs typeface="Cambria"/>
                <a:sym typeface="Cambria"/>
              </a:rPr>
              <a:t>” </a:t>
            </a:r>
            <a:r>
              <a:rPr lang="en" sz="1600" b="1" i="0" u="sng" strike="noStrike" cap="none">
                <a:solidFill>
                  <a:srgbClr val="761E86"/>
                </a:solidFill>
                <a:latin typeface="Arial"/>
                <a:ea typeface="Arial"/>
                <a:cs typeface="Arial"/>
                <a:sym typeface="Arial"/>
              </a:rPr>
              <a:t>WORLD HEALTH ORGANIZATION.</a:t>
            </a:r>
            <a:r>
              <a:rPr lang="en" sz="1600" i="0" u="sng" strike="noStrike" cap="none">
                <a:solidFill>
                  <a:srgbClr val="761E86"/>
                </a:solidFill>
                <a:latin typeface="Arial"/>
                <a:ea typeface="Arial"/>
                <a:cs typeface="Arial"/>
                <a:sym typeface="Arial"/>
              </a:rPr>
              <a:t> </a:t>
            </a:r>
            <a:endParaRPr sz="1600" i="0" u="none" strike="noStrike" cap="none">
              <a:solidFill>
                <a:srgbClr val="761E86"/>
              </a:solidFill>
              <a:latin typeface="Arial"/>
              <a:ea typeface="Arial"/>
              <a:cs typeface="Arial"/>
              <a:sym typeface="Arial"/>
            </a:endParaRPr>
          </a:p>
        </p:txBody>
      </p:sp>
      <p:sp>
        <p:nvSpPr>
          <p:cNvPr id="133" name="Shape 133"/>
          <p:cNvSpPr txBox="1">
            <a:spLocks noGrp="1"/>
          </p:cNvSpPr>
          <p:nvPr>
            <p:ph type="subTitle" idx="1"/>
          </p:nvPr>
        </p:nvSpPr>
        <p:spPr>
          <a:xfrm>
            <a:off x="311700" y="2834125"/>
            <a:ext cx="8520600" cy="230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700"/>
              </a:spcBef>
              <a:spcAft>
                <a:spcPts val="0"/>
              </a:spcAft>
              <a:buClr>
                <a:schemeClr val="dk1"/>
              </a:buClr>
              <a:buSzPts val="1100"/>
              <a:buFont typeface="Arial"/>
              <a:buNone/>
            </a:pPr>
            <a:r>
              <a:rPr lang="en" sz="1800" b="0" i="0" u="none" strike="noStrike" cap="none">
                <a:solidFill>
                  <a:srgbClr val="761E86"/>
                </a:solidFill>
                <a:latin typeface="Cambria"/>
                <a:ea typeface="Cambria"/>
                <a:cs typeface="Cambria"/>
                <a:sym typeface="Cambria"/>
              </a:rPr>
              <a:t>ACCORDING TO </a:t>
            </a:r>
            <a:r>
              <a:rPr lang="en" sz="1800" i="0" u="sng" strike="noStrike" cap="none">
                <a:solidFill>
                  <a:srgbClr val="761E86"/>
                </a:solidFill>
                <a:latin typeface="Cambria"/>
                <a:ea typeface="Cambria"/>
                <a:cs typeface="Cambria"/>
                <a:sym typeface="Cambria"/>
              </a:rPr>
              <a:t>THE AMERICAN SOCIAL HEALTH ORGANIZATION</a:t>
            </a:r>
            <a:r>
              <a:rPr lang="en" sz="1800" b="0" i="0" u="none" strike="noStrike" cap="none">
                <a:solidFill>
                  <a:srgbClr val="761E86"/>
                </a:solidFill>
                <a:latin typeface="Cambria"/>
                <a:ea typeface="Cambria"/>
                <a:cs typeface="Cambria"/>
                <a:sym typeface="Cambria"/>
              </a:rPr>
              <a:t>, ONE OUT OF FOUR </a:t>
            </a:r>
            <a:r>
              <a:rPr lang="en" sz="1800" i="0" u="sng" strike="noStrike" cap="none">
                <a:solidFill>
                  <a:srgbClr val="761E86"/>
                </a:solidFill>
                <a:latin typeface="Cambria"/>
                <a:ea typeface="Cambria"/>
                <a:cs typeface="Cambria"/>
                <a:sym typeface="Cambria"/>
                <a:hlinkClick r:id="rId3"/>
              </a:rPr>
              <a:t>TEENS</a:t>
            </a:r>
            <a:r>
              <a:rPr lang="en" sz="1800" b="0" i="0" u="none" strike="noStrike" cap="none">
                <a:solidFill>
                  <a:srgbClr val="761E86"/>
                </a:solidFill>
                <a:latin typeface="Cambria"/>
                <a:ea typeface="Cambria"/>
                <a:cs typeface="Cambria"/>
                <a:sym typeface="Cambria"/>
              </a:rPr>
              <a:t> IN THE UNITED STATES BECOMES INFECTED WITH AN STD EACH YEAR. BY THE AGE OF 25, HALF OF ALL SEXUALLY ACTIVE YOUNG ADULTS WILL GET AN STD.</a:t>
            </a:r>
            <a:endParaRPr sz="1800" b="0" i="0" u="none" strike="noStrike" cap="none">
              <a:solidFill>
                <a:srgbClr val="761E86"/>
              </a:solidFill>
              <a:latin typeface="Cambria"/>
              <a:ea typeface="Cambria"/>
              <a:cs typeface="Cambria"/>
              <a:sym typeface="Cambria"/>
            </a:endParaRPr>
          </a:p>
          <a:p>
            <a:pPr marL="0" marR="0" lvl="0" indent="0" algn="ctr" rtl="0">
              <a:lnSpc>
                <a:spcPct val="100000"/>
              </a:lnSpc>
              <a:spcBef>
                <a:spcPts val="0"/>
              </a:spcBef>
              <a:spcAft>
                <a:spcPts val="0"/>
              </a:spcAft>
              <a:buClr>
                <a:schemeClr val="dk2"/>
              </a:buClr>
              <a:buSzPts val="2500"/>
              <a:buFont typeface="Arial"/>
              <a:buNone/>
            </a:pPr>
            <a:endParaRPr sz="2500" b="1" i="0" u="none" strike="noStrike" cap="none">
              <a:solidFill>
                <a:schemeClr val="dk2"/>
              </a:solidFill>
              <a:latin typeface="Cambria"/>
              <a:ea typeface="Cambria"/>
              <a:cs typeface="Cambria"/>
              <a:sym typeface="Cambr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30" name="Shape 530"/>
          <p:cNvSpPr txBox="1">
            <a:spLocks noGrp="1"/>
          </p:cNvSpPr>
          <p:nvPr>
            <p:ph type="body" idx="1"/>
          </p:nvPr>
        </p:nvSpPr>
        <p:spPr>
          <a:xfrm>
            <a:off x="938758" y="1714501"/>
            <a:ext cx="7633800" cy="2695200"/>
          </a:xfrm>
          <a:prstGeom prst="rect">
            <a:avLst/>
          </a:prstGeom>
        </p:spPr>
        <p:txBody>
          <a:bodyPr spcFirstLastPara="1" wrap="square" lIns="91425" tIns="91425" rIns="91425" bIns="91425" anchor="t" anchorCtr="0">
            <a:noAutofit/>
          </a:bodyPr>
          <a:lstStyle/>
          <a:p>
            <a:pPr marL="0" lvl="0" indent="0" rtl="0">
              <a:lnSpc>
                <a:spcPct val="130000"/>
              </a:lnSpc>
              <a:spcBef>
                <a:spcPts val="1700"/>
              </a:spcBef>
              <a:spcAft>
                <a:spcPts val="0"/>
              </a:spcAft>
              <a:buNone/>
            </a:pPr>
            <a:r>
              <a:rPr lang="en" sz="2000" b="1">
                <a:solidFill>
                  <a:srgbClr val="7F7F7F"/>
                </a:solidFill>
                <a:latin typeface="Cambria"/>
                <a:ea typeface="Cambria"/>
                <a:cs typeface="Cambria"/>
                <a:sym typeface="Cambria"/>
              </a:rPr>
              <a:t>Treatment:</a:t>
            </a:r>
            <a:endParaRPr sz="1600" b="1">
              <a:solidFill>
                <a:srgbClr val="7030A0"/>
              </a:solidFill>
              <a:latin typeface="Cambria"/>
              <a:ea typeface="Cambria"/>
              <a:cs typeface="Cambria"/>
              <a:sym typeface="Cambria"/>
            </a:endParaRPr>
          </a:p>
          <a:p>
            <a:pPr marL="292100" lvl="1" indent="-152400" rtl="0">
              <a:lnSpc>
                <a:spcPct val="90000"/>
              </a:lnSpc>
              <a:spcBef>
                <a:spcPts val="500"/>
              </a:spcBef>
              <a:spcAft>
                <a:spcPts val="0"/>
              </a:spcAft>
              <a:buClr>
                <a:srgbClr val="7030A0"/>
              </a:buClr>
              <a:buSzPts val="1600"/>
              <a:buFont typeface="Cambria"/>
              <a:buChar char="◦"/>
            </a:pPr>
            <a:r>
              <a:rPr lang="en" sz="1600" b="1">
                <a:solidFill>
                  <a:srgbClr val="7030A0"/>
                </a:solidFill>
                <a:latin typeface="Cambria"/>
                <a:ea typeface="Cambria"/>
                <a:cs typeface="Cambria"/>
                <a:sym typeface="Cambria"/>
              </a:rPr>
              <a:t>Treatment for both pregnant and non-pregnant women is usually with </a:t>
            </a:r>
            <a:r>
              <a:rPr lang="en" sz="1600" b="1">
                <a:solidFill>
                  <a:srgbClr val="7030A0"/>
                </a:solidFill>
                <a:uFill>
                  <a:noFill/>
                </a:uFill>
                <a:latin typeface="Cambria"/>
                <a:ea typeface="Cambria"/>
                <a:cs typeface="Cambria"/>
                <a:sym typeface="Cambria"/>
                <a:hlinkClick r:id="rId3"/>
              </a:rPr>
              <a:t>metronidazole</a:t>
            </a:r>
            <a:r>
              <a:rPr lang="en" sz="1600" b="1">
                <a:solidFill>
                  <a:srgbClr val="7030A0"/>
                </a:solidFill>
                <a:latin typeface="Cambria"/>
                <a:ea typeface="Cambria"/>
                <a:cs typeface="Cambria"/>
                <a:sym typeface="Cambria"/>
              </a:rPr>
              <a:t>,  by mouth once. Caution should be used in pregnancy, especially in the first trimester. Sexual partners, even if they have no symptoms, should also be treated.</a:t>
            </a:r>
            <a:endParaRPr sz="1600" b="1">
              <a:solidFill>
                <a:srgbClr val="7030A0"/>
              </a:solidFill>
              <a:latin typeface="Cambria"/>
              <a:ea typeface="Cambria"/>
              <a:cs typeface="Cambria"/>
              <a:sym typeface="Cambria"/>
            </a:endParaRPr>
          </a:p>
          <a:p>
            <a:pPr marL="0" lvl="0" indent="0">
              <a:spcBef>
                <a:spcPts val="525"/>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p:nvPr/>
        </p:nvSpPr>
        <p:spPr>
          <a:xfrm>
            <a:off x="764914" y="1217157"/>
            <a:ext cx="7694700" cy="3711000"/>
          </a:xfrm>
          <a:prstGeom prst="rect">
            <a:avLst/>
          </a:prstGeom>
          <a:noFill/>
          <a:ln>
            <a:noFill/>
          </a:ln>
        </p:spPr>
        <p:txBody>
          <a:bodyPr spcFirstLastPara="1" wrap="square" lIns="0" tIns="34275" rIns="0" bIns="34275" anchor="t" anchorCtr="0">
            <a:noAutofit/>
          </a:bodyPr>
          <a:lstStyle/>
          <a:p>
            <a:pPr marL="457200" marR="0" lvl="0" indent="0" algn="l" rtl="0">
              <a:lnSpc>
                <a:spcPct val="90000"/>
              </a:lnSpc>
              <a:spcBef>
                <a:spcPts val="500"/>
              </a:spcBef>
              <a:spcAft>
                <a:spcPts val="0"/>
              </a:spcAft>
              <a:buNone/>
            </a:pPr>
            <a:endParaRPr sz="1700">
              <a:solidFill>
                <a:srgbClr val="FFFFFF"/>
              </a:solidFill>
              <a:highlight>
                <a:srgbClr val="28C4D8"/>
              </a:highlight>
            </a:endParaRPr>
          </a:p>
        </p:txBody>
      </p:sp>
      <p:sp>
        <p:nvSpPr>
          <p:cNvPr id="536" name="Shape 536"/>
          <p:cNvSpPr txBox="1"/>
          <p:nvPr/>
        </p:nvSpPr>
        <p:spPr>
          <a:xfrm>
            <a:off x="1296213" y="522525"/>
            <a:ext cx="7163400" cy="584700"/>
          </a:xfrm>
          <a:prstGeom prst="rect">
            <a:avLst/>
          </a:prstGeom>
          <a:noFill/>
          <a:ln>
            <a:noFill/>
          </a:ln>
        </p:spPr>
        <p:txBody>
          <a:bodyPr spcFirstLastPara="1" wrap="square" lIns="91425" tIns="45700" rIns="91425" bIns="45700" anchor="t" anchorCtr="0">
            <a:noAutofit/>
          </a:bodyPr>
          <a:lstStyle/>
          <a:p>
            <a:pPr marL="0" lvl="0" indent="0" rtl="0">
              <a:lnSpc>
                <a:spcPct val="107500"/>
              </a:lnSpc>
              <a:spcBef>
                <a:spcPts val="0"/>
              </a:spcBef>
              <a:spcAft>
                <a:spcPts val="0"/>
              </a:spcAft>
              <a:buSzPts val="1100"/>
              <a:buNone/>
            </a:pPr>
            <a:r>
              <a:rPr lang="en" sz="2000" b="1">
                <a:solidFill>
                  <a:srgbClr val="7030A0"/>
                </a:solidFill>
                <a:latin typeface="Cambria"/>
                <a:ea typeface="Cambria"/>
                <a:cs typeface="Cambria"/>
                <a:sym typeface="Cambria"/>
              </a:rPr>
              <a:t>Top 9 Risk Factors for Sexually Transmitted Diseases :</a:t>
            </a:r>
            <a:endParaRPr sz="2000" b="1">
              <a:solidFill>
                <a:srgbClr val="7030A0"/>
              </a:solidFill>
              <a:latin typeface="Cambria"/>
              <a:ea typeface="Cambria"/>
              <a:cs typeface="Cambria"/>
              <a:sym typeface="Cambria"/>
            </a:endParaRPr>
          </a:p>
          <a:p>
            <a:pPr marL="0" lvl="0" indent="0" rtl="0">
              <a:lnSpc>
                <a:spcPct val="107500"/>
              </a:lnSpc>
              <a:spcBef>
                <a:spcPts val="0"/>
              </a:spcBef>
              <a:spcAft>
                <a:spcPts val="0"/>
              </a:spcAft>
              <a:buSzPts val="1100"/>
              <a:buNone/>
            </a:pPr>
            <a:endParaRPr sz="2000" b="1">
              <a:solidFill>
                <a:srgbClr val="7030A0"/>
              </a:solidFill>
              <a:latin typeface="Cambria"/>
              <a:ea typeface="Cambria"/>
              <a:cs typeface="Cambria"/>
              <a:sym typeface="Cambria"/>
            </a:endParaRPr>
          </a:p>
          <a:p>
            <a:pPr marL="0" lvl="0" indent="0" rtl="0">
              <a:lnSpc>
                <a:spcPct val="120000"/>
              </a:lnSpc>
              <a:spcBef>
                <a:spcPts val="0"/>
              </a:spcBef>
              <a:spcAft>
                <a:spcPts val="0"/>
              </a:spcAft>
              <a:buSzPts val="1100"/>
              <a:buNone/>
            </a:pPr>
            <a:r>
              <a:rPr lang="en" sz="1700" b="1">
                <a:solidFill>
                  <a:srgbClr val="FFFFFF"/>
                </a:solidFill>
                <a:highlight>
                  <a:srgbClr val="28C4D8"/>
                </a:highlight>
              </a:rPr>
              <a:t>1</a:t>
            </a:r>
            <a:r>
              <a:rPr lang="en" sz="1700" b="1">
                <a:solidFill>
                  <a:srgbClr val="444444"/>
                </a:solidFill>
                <a:uFill>
                  <a:noFill/>
                </a:uFill>
                <a:hlinkClick r:id="rId3"/>
              </a:rPr>
              <a:t>Un-protected Sex .</a:t>
            </a:r>
            <a:endParaRPr b="1"/>
          </a:p>
          <a:p>
            <a:pPr marL="0" lvl="0" indent="0" rtl="0">
              <a:lnSpc>
                <a:spcPct val="120000"/>
              </a:lnSpc>
              <a:spcBef>
                <a:spcPts val="0"/>
              </a:spcBef>
              <a:spcAft>
                <a:spcPts val="0"/>
              </a:spcAft>
              <a:buSzPts val="1100"/>
              <a:buNone/>
            </a:pPr>
            <a:r>
              <a:rPr lang="en" sz="1700" b="1">
                <a:solidFill>
                  <a:srgbClr val="FFFFFF"/>
                </a:solidFill>
                <a:highlight>
                  <a:srgbClr val="28C4D8"/>
                </a:highlight>
              </a:rPr>
              <a:t>2</a:t>
            </a:r>
            <a:r>
              <a:rPr lang="en" sz="1700" b="1">
                <a:solidFill>
                  <a:srgbClr val="222222"/>
                </a:solidFill>
              </a:rPr>
              <a:t> Multiple Partners .</a:t>
            </a:r>
            <a:endParaRPr sz="1700" b="1">
              <a:solidFill>
                <a:srgbClr val="222222"/>
              </a:solidFill>
            </a:endParaRPr>
          </a:p>
          <a:p>
            <a:pPr marL="0" lvl="0" indent="0" rtl="0">
              <a:lnSpc>
                <a:spcPct val="120000"/>
              </a:lnSpc>
              <a:spcBef>
                <a:spcPts val="0"/>
              </a:spcBef>
              <a:spcAft>
                <a:spcPts val="0"/>
              </a:spcAft>
              <a:buSzPts val="1100"/>
              <a:buNone/>
            </a:pPr>
            <a:r>
              <a:rPr lang="en" sz="1700" b="1">
                <a:solidFill>
                  <a:srgbClr val="FFFFFF"/>
                </a:solidFill>
                <a:highlight>
                  <a:srgbClr val="28C4D8"/>
                </a:highlight>
              </a:rPr>
              <a:t>3</a:t>
            </a:r>
            <a:r>
              <a:rPr lang="en" sz="1700" b="1">
                <a:solidFill>
                  <a:srgbClr val="222222"/>
                </a:solidFill>
                <a:uFill>
                  <a:noFill/>
                </a:uFill>
                <a:hlinkClick r:id="rId4"/>
              </a:rPr>
              <a:t>Being Under 25 Years Old .</a:t>
            </a:r>
            <a:endParaRPr b="1"/>
          </a:p>
          <a:p>
            <a:pPr marL="0" lvl="0" indent="0" rtl="0">
              <a:lnSpc>
                <a:spcPct val="120000"/>
              </a:lnSpc>
              <a:spcBef>
                <a:spcPts val="0"/>
              </a:spcBef>
              <a:spcAft>
                <a:spcPts val="0"/>
              </a:spcAft>
              <a:buSzPts val="1100"/>
              <a:buNone/>
            </a:pPr>
            <a:r>
              <a:rPr lang="en" sz="1700" b="1">
                <a:solidFill>
                  <a:srgbClr val="FFFFFF"/>
                </a:solidFill>
                <a:highlight>
                  <a:srgbClr val="28C4D8"/>
                </a:highlight>
              </a:rPr>
              <a:t>4</a:t>
            </a:r>
            <a:r>
              <a:rPr lang="en" sz="1700" b="1">
                <a:solidFill>
                  <a:srgbClr val="222222"/>
                </a:solidFill>
              </a:rPr>
              <a:t>Alcohol Use.</a:t>
            </a:r>
            <a:endParaRPr sz="1700" b="1">
              <a:solidFill>
                <a:srgbClr val="222222"/>
              </a:solidFill>
            </a:endParaRPr>
          </a:p>
          <a:p>
            <a:pPr marL="0" lvl="0" indent="0" rtl="0">
              <a:lnSpc>
                <a:spcPct val="120000"/>
              </a:lnSpc>
              <a:spcBef>
                <a:spcPts val="0"/>
              </a:spcBef>
              <a:spcAft>
                <a:spcPts val="0"/>
              </a:spcAft>
              <a:buSzPts val="1100"/>
              <a:buNone/>
            </a:pPr>
            <a:r>
              <a:rPr lang="en" sz="1700" b="1">
                <a:solidFill>
                  <a:srgbClr val="FFFFFF"/>
                </a:solidFill>
                <a:highlight>
                  <a:srgbClr val="28C4D8"/>
                </a:highlight>
              </a:rPr>
              <a:t>5</a:t>
            </a:r>
            <a:r>
              <a:rPr lang="en" sz="1700" b="1">
                <a:solidFill>
                  <a:srgbClr val="222222"/>
                </a:solidFill>
              </a:rPr>
              <a:t>illicit Drug Use.</a:t>
            </a:r>
            <a:endParaRPr sz="1700" b="1">
              <a:solidFill>
                <a:srgbClr val="222222"/>
              </a:solidFill>
            </a:endParaRPr>
          </a:p>
          <a:p>
            <a:pPr marL="0" lvl="0" indent="0" rtl="0">
              <a:lnSpc>
                <a:spcPct val="120000"/>
              </a:lnSpc>
              <a:spcBef>
                <a:spcPts val="0"/>
              </a:spcBef>
              <a:spcAft>
                <a:spcPts val="0"/>
              </a:spcAft>
              <a:buSzPts val="1100"/>
              <a:buNone/>
            </a:pPr>
            <a:r>
              <a:rPr lang="en" sz="1700" b="1">
                <a:solidFill>
                  <a:srgbClr val="FFFFFF"/>
                </a:solidFill>
                <a:highlight>
                  <a:srgbClr val="28C4D8"/>
                </a:highlight>
              </a:rPr>
              <a:t>6</a:t>
            </a:r>
            <a:r>
              <a:rPr lang="en" sz="1700" b="1">
                <a:solidFill>
                  <a:srgbClr val="444444"/>
                </a:solidFill>
                <a:uFill>
                  <a:noFill/>
                </a:uFill>
                <a:hlinkClick r:id="rId5"/>
              </a:rPr>
              <a:t>Trading Sex for Money or Drugs.</a:t>
            </a:r>
            <a:endParaRPr b="1"/>
          </a:p>
          <a:p>
            <a:pPr marL="0" lvl="0" indent="0" rtl="0">
              <a:lnSpc>
                <a:spcPct val="120000"/>
              </a:lnSpc>
              <a:spcBef>
                <a:spcPts val="0"/>
              </a:spcBef>
              <a:spcAft>
                <a:spcPts val="0"/>
              </a:spcAft>
              <a:buSzPts val="1100"/>
              <a:buNone/>
            </a:pPr>
            <a:r>
              <a:rPr lang="en" sz="1700" b="1">
                <a:solidFill>
                  <a:srgbClr val="FFFFFF"/>
                </a:solidFill>
                <a:highlight>
                  <a:srgbClr val="28C4D8"/>
                </a:highlight>
              </a:rPr>
              <a:t>7</a:t>
            </a:r>
            <a:r>
              <a:rPr lang="en" sz="1700" b="1">
                <a:solidFill>
                  <a:srgbClr val="444444"/>
                </a:solidFill>
                <a:uFill>
                  <a:noFill/>
                </a:uFill>
                <a:hlinkClick r:id="rId6"/>
              </a:rPr>
              <a:t>Serial Monogamy.</a:t>
            </a:r>
            <a:endParaRPr b="1"/>
          </a:p>
          <a:p>
            <a:pPr marL="0" lvl="0" indent="0" rtl="0">
              <a:lnSpc>
                <a:spcPct val="120000"/>
              </a:lnSpc>
              <a:spcBef>
                <a:spcPts val="0"/>
              </a:spcBef>
              <a:spcAft>
                <a:spcPts val="0"/>
              </a:spcAft>
              <a:buSzPts val="1100"/>
              <a:buNone/>
            </a:pPr>
            <a:r>
              <a:rPr lang="en" sz="1700" b="1">
                <a:solidFill>
                  <a:srgbClr val="FFFFFF"/>
                </a:solidFill>
                <a:highlight>
                  <a:srgbClr val="28C4D8"/>
                </a:highlight>
              </a:rPr>
              <a:t>8</a:t>
            </a:r>
            <a:r>
              <a:rPr lang="en" sz="1700" b="1">
                <a:solidFill>
                  <a:srgbClr val="444444"/>
                </a:solidFill>
                <a:uFill>
                  <a:noFill/>
                </a:uFill>
                <a:hlinkClick r:id="rId7"/>
              </a:rPr>
              <a:t>Having an STD.</a:t>
            </a:r>
            <a:endParaRPr b="1"/>
          </a:p>
          <a:p>
            <a:pPr marL="0" lvl="0" indent="0" rtl="0">
              <a:lnSpc>
                <a:spcPct val="120000"/>
              </a:lnSpc>
              <a:spcBef>
                <a:spcPts val="0"/>
              </a:spcBef>
              <a:spcAft>
                <a:spcPts val="0"/>
              </a:spcAft>
              <a:buSzPts val="1100"/>
              <a:buNone/>
            </a:pPr>
            <a:r>
              <a:rPr lang="en" sz="1700" b="1">
                <a:solidFill>
                  <a:srgbClr val="FFFFFF"/>
                </a:solidFill>
                <a:highlight>
                  <a:srgbClr val="28C4D8"/>
                </a:highlight>
              </a:rPr>
              <a:t>9</a:t>
            </a:r>
            <a:r>
              <a:rPr lang="en" sz="1700" b="1">
                <a:solidFill>
                  <a:srgbClr val="444444"/>
                </a:solidFill>
                <a:uFill>
                  <a:noFill/>
                </a:uFill>
                <a:hlinkClick r:id="rId8"/>
              </a:rPr>
              <a:t>Using Birth Control Pills As Your Sole Form of Contraception .</a:t>
            </a:r>
            <a:endParaRPr sz="1700" b="1">
              <a:solidFill>
                <a:srgbClr val="444444"/>
              </a:solidFill>
              <a:uFill>
                <a:noFill/>
              </a:uFill>
              <a:hlinkClick r:id="rId8"/>
            </a:endParaRPr>
          </a:p>
          <a:p>
            <a:pPr marL="0" lvl="0" indent="0" rtl="0">
              <a:lnSpc>
                <a:spcPct val="120000"/>
              </a:lnSpc>
              <a:spcBef>
                <a:spcPts val="0"/>
              </a:spcBef>
              <a:spcAft>
                <a:spcPts val="0"/>
              </a:spcAft>
              <a:buSzPts val="1100"/>
              <a:buNone/>
            </a:pPr>
            <a:endParaRPr>
              <a:uFill>
                <a:noFill/>
              </a:uFill>
              <a:hlinkClick r:id="rId7"/>
            </a:endParaRPr>
          </a:p>
          <a:p>
            <a:pPr marL="0" lvl="0" indent="0" rtl="0">
              <a:lnSpc>
                <a:spcPct val="120000"/>
              </a:lnSpc>
              <a:spcBef>
                <a:spcPts val="0"/>
              </a:spcBef>
              <a:spcAft>
                <a:spcPts val="0"/>
              </a:spcAft>
              <a:buSzPts val="1100"/>
              <a:buNone/>
            </a:pPr>
            <a:endParaRPr>
              <a:uFill>
                <a:noFill/>
              </a:uFill>
              <a:hlinkClick r:id="rId6"/>
            </a:endParaRPr>
          </a:p>
          <a:p>
            <a:pPr marL="0" lvl="0" indent="0" rtl="0">
              <a:lnSpc>
                <a:spcPct val="120000"/>
              </a:lnSpc>
              <a:spcBef>
                <a:spcPts val="0"/>
              </a:spcBef>
              <a:spcAft>
                <a:spcPts val="0"/>
              </a:spcAft>
              <a:buSzPts val="1100"/>
              <a:buNone/>
            </a:pPr>
            <a:endParaRPr>
              <a:uFill>
                <a:noFill/>
              </a:uFill>
              <a:hlinkClick r:id="rId5"/>
            </a:endParaRPr>
          </a:p>
          <a:p>
            <a:pPr marL="0" lvl="0" indent="0" rtl="0">
              <a:lnSpc>
                <a:spcPct val="120000"/>
              </a:lnSpc>
              <a:spcBef>
                <a:spcPts val="0"/>
              </a:spcBef>
              <a:spcAft>
                <a:spcPts val="0"/>
              </a:spcAft>
              <a:buSzPts val="1100"/>
              <a:buNone/>
            </a:pPr>
            <a:endParaRPr sz="1700">
              <a:solidFill>
                <a:srgbClr val="222222"/>
              </a:solidFill>
            </a:endParaRPr>
          </a:p>
          <a:p>
            <a:pPr marL="0" lvl="0" indent="0" rtl="0">
              <a:lnSpc>
                <a:spcPct val="120000"/>
              </a:lnSpc>
              <a:spcBef>
                <a:spcPts val="0"/>
              </a:spcBef>
              <a:spcAft>
                <a:spcPts val="0"/>
              </a:spcAft>
              <a:buSzPts val="1100"/>
              <a:buNone/>
            </a:pPr>
            <a:endParaRPr sz="1700">
              <a:solidFill>
                <a:srgbClr val="222222"/>
              </a:solidFill>
            </a:endParaRPr>
          </a:p>
          <a:p>
            <a:pPr marL="0" lvl="0" indent="0" rtl="0">
              <a:lnSpc>
                <a:spcPct val="120000"/>
              </a:lnSpc>
              <a:spcBef>
                <a:spcPts val="0"/>
              </a:spcBef>
              <a:spcAft>
                <a:spcPts val="0"/>
              </a:spcAft>
              <a:buSzPts val="1100"/>
              <a:buNone/>
            </a:pPr>
            <a:endParaRPr/>
          </a:p>
          <a:p>
            <a:pPr marL="0" lvl="0" indent="0" rtl="0">
              <a:lnSpc>
                <a:spcPct val="120000"/>
              </a:lnSpc>
              <a:spcBef>
                <a:spcPts val="0"/>
              </a:spcBef>
              <a:spcAft>
                <a:spcPts val="0"/>
              </a:spcAft>
              <a:buSzPts val="1100"/>
              <a:buNone/>
            </a:pPr>
            <a:endParaRPr sz="1700">
              <a:solidFill>
                <a:srgbClr val="222222"/>
              </a:solidFill>
              <a:uFill>
                <a:noFill/>
              </a:uFill>
              <a:hlinkClick r:id="rId4"/>
            </a:endParaRPr>
          </a:p>
          <a:p>
            <a:pPr marL="0" lvl="0" indent="0" rtl="0">
              <a:lnSpc>
                <a:spcPct val="120000"/>
              </a:lnSpc>
              <a:spcBef>
                <a:spcPts val="0"/>
              </a:spcBef>
              <a:spcAft>
                <a:spcPts val="0"/>
              </a:spcAft>
              <a:buSzPts val="1100"/>
              <a:buNone/>
            </a:pPr>
            <a:endParaRPr sz="1700">
              <a:solidFill>
                <a:srgbClr val="222222"/>
              </a:solidFill>
            </a:endParaRPr>
          </a:p>
          <a:p>
            <a:pPr marL="0" lvl="0" indent="0" rtl="0">
              <a:lnSpc>
                <a:spcPct val="120000"/>
              </a:lnSpc>
              <a:spcBef>
                <a:spcPts val="0"/>
              </a:spcBef>
              <a:spcAft>
                <a:spcPts val="0"/>
              </a:spcAft>
              <a:buSzPts val="1100"/>
              <a:buNone/>
            </a:pPr>
            <a:endParaRPr/>
          </a:p>
          <a:p>
            <a:pPr marL="0" lvl="0" indent="0" rtl="0">
              <a:lnSpc>
                <a:spcPct val="120000"/>
              </a:lnSpc>
              <a:spcBef>
                <a:spcPts val="0"/>
              </a:spcBef>
              <a:spcAft>
                <a:spcPts val="0"/>
              </a:spcAft>
              <a:buSzPts val="1100"/>
              <a:buNone/>
            </a:pPr>
            <a:endParaRPr sz="1700">
              <a:solidFill>
                <a:srgbClr val="444444"/>
              </a:solidFill>
              <a:uFill>
                <a:noFill/>
              </a:uFill>
              <a:hlinkClick r:id="rId3"/>
            </a:endParaRPr>
          </a:p>
          <a:p>
            <a:pPr marL="0" lvl="0" indent="0" rtl="0">
              <a:lnSpc>
                <a:spcPct val="107500"/>
              </a:lnSpc>
              <a:spcBef>
                <a:spcPts val="0"/>
              </a:spcBef>
              <a:spcAft>
                <a:spcPts val="0"/>
              </a:spcAft>
              <a:buClr>
                <a:schemeClr val="dk1"/>
              </a:buClr>
              <a:buSzPts val="1100"/>
              <a:buFont typeface="Arial"/>
              <a:buNone/>
            </a:pPr>
            <a:endParaRPr sz="2000" b="1">
              <a:solidFill>
                <a:srgbClr val="7030A0"/>
              </a:solidFill>
              <a:latin typeface="Cambria"/>
              <a:ea typeface="Cambria"/>
              <a:cs typeface="Cambria"/>
              <a:sym typeface="Cambria"/>
            </a:endParaRPr>
          </a:p>
          <a:p>
            <a:pPr marL="0" marR="0" lvl="0" indent="0" algn="l" rtl="0">
              <a:lnSpc>
                <a:spcPct val="100000"/>
              </a:lnSpc>
              <a:spcBef>
                <a:spcPts val="0"/>
              </a:spcBef>
              <a:spcAft>
                <a:spcPts val="0"/>
              </a:spcAft>
              <a:buNone/>
            </a:pPr>
            <a:endParaRPr sz="1800" b="1">
              <a:solidFill>
                <a:srgbClr val="7030A0"/>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904351" y="957197"/>
            <a:ext cx="7507379" cy="1454407"/>
          </a:xfrm>
          <a:prstGeom prst="rect">
            <a:avLst/>
          </a:prstGeom>
          <a:noFill/>
          <a:ln>
            <a:noFill/>
          </a:ln>
        </p:spPr>
        <p:txBody>
          <a:bodyPr spcFirstLastPara="1" wrap="square" lIns="0" tIns="34275" rIns="0" bIns="34275" anchor="t" anchorCtr="0">
            <a:noAutofit/>
          </a:bodyPr>
          <a:lstStyle/>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 Use latex </a:t>
            </a:r>
            <a:r>
              <a:rPr lang="en" sz="1800" b="1">
                <a:solidFill>
                  <a:srgbClr val="666666"/>
                </a:solidFill>
                <a:uFill>
                  <a:noFill/>
                </a:uFill>
                <a:latin typeface="Cambria"/>
                <a:ea typeface="Cambria"/>
                <a:cs typeface="Cambria"/>
                <a:sym typeface="Cambria"/>
                <a:hlinkClick r:id="rId3"/>
              </a:rPr>
              <a:t>condoms</a:t>
            </a:r>
            <a:r>
              <a:rPr lang="en" sz="1800" b="1">
                <a:solidFill>
                  <a:srgbClr val="666666"/>
                </a:solidFill>
                <a:latin typeface="Cambria"/>
                <a:ea typeface="Cambria"/>
                <a:cs typeface="Cambria"/>
                <a:sym typeface="Cambria"/>
              </a:rPr>
              <a:t> every time you have sex.</a:t>
            </a:r>
            <a:endParaRPr sz="1800" b="1">
              <a:solidFill>
                <a:srgbClr val="666666"/>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#Avoid sharing towels or underclothing.</a:t>
            </a:r>
            <a:endParaRPr sz="1800" b="1">
              <a:solidFill>
                <a:srgbClr val="666666"/>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#Wash before and after intercourse.</a:t>
            </a:r>
            <a:endParaRPr sz="1800" b="1">
              <a:solidFill>
                <a:srgbClr val="666666"/>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#Get a vaccination for </a:t>
            </a:r>
            <a:r>
              <a:rPr lang="en" sz="1800" b="1">
                <a:solidFill>
                  <a:srgbClr val="666666"/>
                </a:solidFill>
                <a:uFill>
                  <a:noFill/>
                </a:uFill>
                <a:latin typeface="Cambria"/>
                <a:ea typeface="Cambria"/>
                <a:cs typeface="Cambria"/>
                <a:sym typeface="Cambria"/>
                <a:hlinkClick r:id="rId4"/>
              </a:rPr>
              <a:t>hepatitis B</a:t>
            </a:r>
            <a:r>
              <a:rPr lang="en" sz="1800" b="1">
                <a:solidFill>
                  <a:srgbClr val="666666"/>
                </a:solidFill>
                <a:latin typeface="Cambria"/>
                <a:ea typeface="Cambria"/>
                <a:cs typeface="Cambria"/>
                <a:sym typeface="Cambria"/>
              </a:rPr>
              <a:t>. This is a series of three shots.</a:t>
            </a:r>
            <a:endParaRPr sz="1800" b="1">
              <a:solidFill>
                <a:srgbClr val="666666"/>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#Get tested for </a:t>
            </a:r>
            <a:r>
              <a:rPr lang="en" sz="1800" b="1">
                <a:solidFill>
                  <a:srgbClr val="666666"/>
                </a:solidFill>
                <a:uFill>
                  <a:noFill/>
                </a:uFill>
                <a:latin typeface="Cambria"/>
                <a:ea typeface="Cambria"/>
                <a:cs typeface="Cambria"/>
                <a:sym typeface="Cambria"/>
                <a:hlinkClick r:id="rId5"/>
              </a:rPr>
              <a:t>HIV</a:t>
            </a:r>
            <a:r>
              <a:rPr lang="en" sz="1800" b="1">
                <a:solidFill>
                  <a:srgbClr val="666666"/>
                </a:solidFill>
                <a:latin typeface="Cambria"/>
                <a:ea typeface="Cambria"/>
                <a:cs typeface="Cambria"/>
                <a:sym typeface="Cambria"/>
              </a:rPr>
              <a:t>.</a:t>
            </a:r>
            <a:endParaRPr sz="1800" b="1">
              <a:solidFill>
                <a:srgbClr val="666666"/>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#If you have a problem with drug or </a:t>
            </a:r>
            <a:r>
              <a:rPr lang="en" sz="1800" b="1">
                <a:solidFill>
                  <a:srgbClr val="666666"/>
                </a:solidFill>
                <a:uFill>
                  <a:noFill/>
                </a:uFill>
                <a:latin typeface="Cambria"/>
                <a:ea typeface="Cambria"/>
                <a:cs typeface="Cambria"/>
                <a:sym typeface="Cambria"/>
                <a:hlinkClick r:id="rId6"/>
              </a:rPr>
              <a:t>alcohol abuse</a:t>
            </a:r>
            <a:r>
              <a:rPr lang="en" sz="1800" b="1">
                <a:solidFill>
                  <a:srgbClr val="666666"/>
                </a:solidFill>
                <a:latin typeface="Cambria"/>
                <a:ea typeface="Cambria"/>
                <a:cs typeface="Cambria"/>
                <a:sym typeface="Cambria"/>
              </a:rPr>
              <a:t>, get help. People who are drunk or on drugs often fail to have </a:t>
            </a:r>
            <a:r>
              <a:rPr lang="en" sz="1800" b="1">
                <a:solidFill>
                  <a:srgbClr val="666666"/>
                </a:solidFill>
                <a:uFill>
                  <a:noFill/>
                </a:uFill>
                <a:latin typeface="Cambria"/>
                <a:ea typeface="Cambria"/>
                <a:cs typeface="Cambria"/>
                <a:sym typeface="Cambria"/>
                <a:hlinkClick r:id="rId7"/>
              </a:rPr>
              <a:t>safe sex</a:t>
            </a:r>
            <a:r>
              <a:rPr lang="en" sz="1800" b="1">
                <a:solidFill>
                  <a:srgbClr val="666666"/>
                </a:solidFill>
                <a:latin typeface="Cambria"/>
                <a:ea typeface="Cambria"/>
                <a:cs typeface="Cambria"/>
                <a:sym typeface="Cambria"/>
              </a:rPr>
              <a:t>.</a:t>
            </a:r>
            <a:endParaRPr sz="1800" b="1">
              <a:solidFill>
                <a:srgbClr val="666666"/>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800"/>
              <a:buFont typeface="Calibri"/>
              <a:buNone/>
            </a:pPr>
            <a:r>
              <a:rPr lang="en" sz="1800" b="1">
                <a:solidFill>
                  <a:srgbClr val="666666"/>
                </a:solidFill>
                <a:latin typeface="Cambria"/>
                <a:ea typeface="Cambria"/>
                <a:cs typeface="Cambria"/>
                <a:sym typeface="Cambria"/>
              </a:rPr>
              <a:t>#Consider that not having sex is the only sure way to prevent </a:t>
            </a:r>
            <a:r>
              <a:rPr lang="en" sz="1800" b="1">
                <a:solidFill>
                  <a:srgbClr val="666666"/>
                </a:solidFill>
                <a:uFill>
                  <a:noFill/>
                </a:uFill>
                <a:latin typeface="Cambria"/>
                <a:ea typeface="Cambria"/>
                <a:cs typeface="Cambria"/>
                <a:sym typeface="Cambria"/>
                <a:hlinkClick r:id="rId8"/>
              </a:rPr>
              <a:t>STDs</a:t>
            </a:r>
            <a:r>
              <a:rPr lang="en" sz="1800" b="1">
                <a:solidFill>
                  <a:srgbClr val="666666"/>
                </a:solidFill>
                <a:latin typeface="Verdana"/>
                <a:ea typeface="Verdana"/>
                <a:cs typeface="Verdana"/>
                <a:sym typeface="Verdana"/>
              </a:rPr>
              <a:t> .</a:t>
            </a:r>
            <a:endParaRPr sz="1800" b="1">
              <a:solidFill>
                <a:srgbClr val="666666"/>
              </a:solidFill>
              <a:latin typeface="Verdana"/>
              <a:ea typeface="Verdana"/>
              <a:cs typeface="Verdana"/>
              <a:sym typeface="Verdana"/>
            </a:endParaRPr>
          </a:p>
          <a:p>
            <a:pPr marL="0" marR="0" lvl="0" indent="0" algn="l" rtl="0">
              <a:lnSpc>
                <a:spcPct val="90000"/>
              </a:lnSpc>
              <a:spcBef>
                <a:spcPts val="1100"/>
              </a:spcBef>
              <a:spcAft>
                <a:spcPts val="0"/>
              </a:spcAft>
              <a:buClr>
                <a:schemeClr val="accent3"/>
              </a:buClr>
              <a:buSzPts val="1800"/>
              <a:buFont typeface="Calibri"/>
              <a:buNone/>
            </a:pPr>
            <a:endParaRPr>
              <a:solidFill>
                <a:srgbClr val="7030A0"/>
              </a:solidFill>
              <a:latin typeface="Cambria"/>
              <a:ea typeface="Cambria"/>
              <a:cs typeface="Cambria"/>
              <a:sym typeface="Cambria"/>
            </a:endParaRPr>
          </a:p>
        </p:txBody>
      </p:sp>
      <p:sp>
        <p:nvSpPr>
          <p:cNvPr id="542" name="Shape 542"/>
          <p:cNvSpPr txBox="1"/>
          <p:nvPr/>
        </p:nvSpPr>
        <p:spPr>
          <a:xfrm>
            <a:off x="1235947" y="341644"/>
            <a:ext cx="3466682" cy="615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7030A0"/>
                </a:solidFill>
                <a:latin typeface="Cambria"/>
                <a:ea typeface="Cambria"/>
                <a:cs typeface="Cambria"/>
                <a:sym typeface="Cambria"/>
              </a:rPr>
              <a:t> Methods of prevention :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anim calcmode="lin" valueType="num">
                                      <p:cBhvr additive="base">
                                        <p:cTn id="7" dur="500"/>
                                        <p:tgtEl>
                                          <p:spTgt spid="5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1">
                                            <p:txEl>
                                              <p:pRg st="1" end="1"/>
                                            </p:txEl>
                                          </p:spTgt>
                                        </p:tgtEl>
                                        <p:attrNameLst>
                                          <p:attrName>style.visibility</p:attrName>
                                        </p:attrNameLst>
                                      </p:cBhvr>
                                      <p:to>
                                        <p:strVal val="visible"/>
                                      </p:to>
                                    </p:set>
                                    <p:anim calcmode="lin" valueType="num">
                                      <p:cBhvr additive="base">
                                        <p:cTn id="12" dur="500"/>
                                        <p:tgtEl>
                                          <p:spTgt spid="5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1">
                                            <p:txEl>
                                              <p:pRg st="2" end="2"/>
                                            </p:txEl>
                                          </p:spTgt>
                                        </p:tgtEl>
                                        <p:attrNameLst>
                                          <p:attrName>style.visibility</p:attrName>
                                        </p:attrNameLst>
                                      </p:cBhvr>
                                      <p:to>
                                        <p:strVal val="visible"/>
                                      </p:to>
                                    </p:set>
                                    <p:anim calcmode="lin" valueType="num">
                                      <p:cBhvr additive="base">
                                        <p:cTn id="17" dur="500"/>
                                        <p:tgtEl>
                                          <p:spTgt spid="5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1">
                                            <p:txEl>
                                              <p:pRg st="3" end="3"/>
                                            </p:txEl>
                                          </p:spTgt>
                                        </p:tgtEl>
                                        <p:attrNameLst>
                                          <p:attrName>style.visibility</p:attrName>
                                        </p:attrNameLst>
                                      </p:cBhvr>
                                      <p:to>
                                        <p:strVal val="visible"/>
                                      </p:to>
                                    </p:set>
                                    <p:anim calcmode="lin" valueType="num">
                                      <p:cBhvr additive="base">
                                        <p:cTn id="22" dur="500"/>
                                        <p:tgtEl>
                                          <p:spTgt spid="54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41">
                                            <p:txEl>
                                              <p:pRg st="4" end="4"/>
                                            </p:txEl>
                                          </p:spTgt>
                                        </p:tgtEl>
                                        <p:attrNameLst>
                                          <p:attrName>style.visibility</p:attrName>
                                        </p:attrNameLst>
                                      </p:cBhvr>
                                      <p:to>
                                        <p:strVal val="visible"/>
                                      </p:to>
                                    </p:set>
                                    <p:anim calcmode="lin" valueType="num">
                                      <p:cBhvr additive="base">
                                        <p:cTn id="27" dur="500"/>
                                        <p:tgtEl>
                                          <p:spTgt spid="5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41">
                                            <p:txEl>
                                              <p:pRg st="5" end="5"/>
                                            </p:txEl>
                                          </p:spTgt>
                                        </p:tgtEl>
                                        <p:attrNameLst>
                                          <p:attrName>style.visibility</p:attrName>
                                        </p:attrNameLst>
                                      </p:cBhvr>
                                      <p:to>
                                        <p:strVal val="visible"/>
                                      </p:to>
                                    </p:set>
                                    <p:anim calcmode="lin" valueType="num">
                                      <p:cBhvr additive="base">
                                        <p:cTn id="32" dur="500"/>
                                        <p:tgtEl>
                                          <p:spTgt spid="54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1">
                                            <p:txEl>
                                              <p:pRg st="6" end="6"/>
                                            </p:txEl>
                                          </p:spTgt>
                                        </p:tgtEl>
                                        <p:attrNameLst>
                                          <p:attrName>style.visibility</p:attrName>
                                        </p:attrNameLst>
                                      </p:cBhvr>
                                      <p:to>
                                        <p:strVal val="visible"/>
                                      </p:to>
                                    </p:set>
                                    <p:anim calcmode="lin" valueType="num">
                                      <p:cBhvr additive="base">
                                        <p:cTn id="37" dur="500"/>
                                        <p:tgtEl>
                                          <p:spTgt spid="54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41">
                                            <p:txEl>
                                              <p:pRg st="7" end="7"/>
                                            </p:txEl>
                                          </p:spTgt>
                                        </p:tgtEl>
                                        <p:attrNameLst>
                                          <p:attrName>style.visibility</p:attrName>
                                        </p:attrNameLst>
                                      </p:cBhvr>
                                      <p:to>
                                        <p:strVal val="visible"/>
                                      </p:to>
                                    </p:set>
                                    <p:anim calcmode="lin" valueType="num">
                                      <p:cBhvr additive="base">
                                        <p:cTn id="42" dur="500"/>
                                        <p:tgtEl>
                                          <p:spTgt spid="54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53645" y="946516"/>
            <a:ext cx="8324700" cy="3687600"/>
          </a:xfrm>
          <a:prstGeom prst="rect">
            <a:avLst/>
          </a:prstGeom>
          <a:noFill/>
          <a:ln>
            <a:noFill/>
          </a:ln>
        </p:spPr>
        <p:txBody>
          <a:bodyPr spcFirstLastPara="1" wrap="square" lIns="0" tIns="34275" rIns="0" bIns="34275" anchor="t" anchorCtr="0">
            <a:noAutofit/>
          </a:bodyPr>
          <a:lstStyle/>
          <a:p>
            <a:pPr marL="63500" marR="0" lvl="0" indent="-57150" algn="l" rtl="0">
              <a:lnSpc>
                <a:spcPct val="90000"/>
              </a:lnSpc>
              <a:spcBef>
                <a:spcPts val="0"/>
              </a:spcBef>
              <a:spcAft>
                <a:spcPts val="0"/>
              </a:spcAft>
              <a:buClr>
                <a:schemeClr val="accent3"/>
              </a:buClr>
              <a:buSzPts val="1500"/>
              <a:buFont typeface="Cambria"/>
              <a:buChar char=" "/>
            </a:pPr>
            <a:endParaRPr sz="1100" b="1" i="0" u="none" strike="noStrike" cap="none">
              <a:solidFill>
                <a:srgbClr val="7F7F7F"/>
              </a:solidFill>
              <a:latin typeface="Cambria"/>
              <a:ea typeface="Cambria"/>
              <a:cs typeface="Cambria"/>
              <a:sym typeface="Cambria"/>
            </a:endParaRPr>
          </a:p>
          <a:p>
            <a:pPr marL="63500" marR="0" lvl="0" indent="-57150" algn="l" rtl="0">
              <a:lnSpc>
                <a:spcPct val="90000"/>
              </a:lnSpc>
              <a:spcBef>
                <a:spcPts val="1100"/>
              </a:spcBef>
              <a:spcAft>
                <a:spcPts val="0"/>
              </a:spcAft>
              <a:buClr>
                <a:schemeClr val="accent3"/>
              </a:buClr>
              <a:buSzPts val="1500"/>
              <a:buFont typeface="Cambria"/>
              <a:buChar char=" "/>
            </a:pPr>
            <a:r>
              <a:rPr lang="en" sz="1500" b="0" i="0" u="sng" strike="noStrike" cap="none">
                <a:solidFill>
                  <a:srgbClr val="595959"/>
                </a:solidFill>
                <a:latin typeface="Cambria"/>
                <a:ea typeface="Cambria"/>
                <a:cs typeface="Cambria"/>
                <a:sym typeface="Cambria"/>
              </a:rPr>
              <a:t>The prevention and control of STIs are based on the following five major strategies:</a:t>
            </a:r>
            <a:endParaRPr sz="1100" b="0" i="0" u="sng" strike="noStrike" cap="none">
              <a:solidFill>
                <a:srgbClr val="595959"/>
              </a:solidFill>
              <a:latin typeface="Cambria"/>
              <a:ea typeface="Cambria"/>
              <a:cs typeface="Cambria"/>
              <a:sym typeface="Cambria"/>
            </a:endParaRPr>
          </a:p>
          <a:p>
            <a:pPr marL="342900" marR="0" lvl="0" indent="-336550" algn="l" rtl="0">
              <a:lnSpc>
                <a:spcPct val="90000"/>
              </a:lnSpc>
              <a:spcBef>
                <a:spcPts val="1100"/>
              </a:spcBef>
              <a:spcAft>
                <a:spcPts val="0"/>
              </a:spcAft>
              <a:buClr>
                <a:schemeClr val="accent3"/>
              </a:buClr>
              <a:buSzPts val="1500"/>
              <a:buFont typeface="Cambria"/>
              <a:buAutoNum type="arabicPeriod"/>
            </a:pPr>
            <a:r>
              <a:rPr lang="en" sz="1500" b="1" i="0" u="none" strike="noStrike" cap="none">
                <a:solidFill>
                  <a:srgbClr val="7030A0"/>
                </a:solidFill>
                <a:latin typeface="Cambria"/>
                <a:ea typeface="Cambria"/>
                <a:cs typeface="Cambria"/>
                <a:sym typeface="Cambria"/>
              </a:rPr>
              <a:t>Education and counseling of persons at risk on ways to avoid STIs through changes in sexual behaviors and use of recommended prevention services;</a:t>
            </a:r>
            <a:endParaRPr sz="1100" b="1" i="0" u="none" strike="noStrike" cap="none">
              <a:solidFill>
                <a:srgbClr val="7030A0"/>
              </a:solidFill>
              <a:latin typeface="Cambria"/>
              <a:ea typeface="Cambria"/>
              <a:cs typeface="Cambria"/>
              <a:sym typeface="Cambria"/>
            </a:endParaRPr>
          </a:p>
          <a:p>
            <a:pPr marL="342900" marR="0" lvl="0" indent="-336550" algn="l" rtl="0">
              <a:lnSpc>
                <a:spcPct val="90000"/>
              </a:lnSpc>
              <a:spcBef>
                <a:spcPts val="1100"/>
              </a:spcBef>
              <a:spcAft>
                <a:spcPts val="0"/>
              </a:spcAft>
              <a:buClr>
                <a:schemeClr val="accent3"/>
              </a:buClr>
              <a:buSzPts val="1500"/>
              <a:buFont typeface="Cambria"/>
              <a:buAutoNum type="arabicPeriod"/>
            </a:pPr>
            <a:r>
              <a:rPr lang="en" sz="1500" b="1" i="0" u="none" strike="noStrike" cap="none">
                <a:solidFill>
                  <a:srgbClr val="7030A0"/>
                </a:solidFill>
                <a:latin typeface="Cambria"/>
                <a:ea typeface="Cambria"/>
                <a:cs typeface="Cambria"/>
                <a:sym typeface="Cambria"/>
              </a:rPr>
              <a:t>Identification of asymptomatic infected persons and of symptomatic persons unlikely to seek diagnostic and treatment services;</a:t>
            </a:r>
            <a:endParaRPr sz="1100" b="1" i="0" u="none" strike="noStrike" cap="none">
              <a:solidFill>
                <a:srgbClr val="7030A0"/>
              </a:solidFill>
              <a:latin typeface="Cambria"/>
              <a:ea typeface="Cambria"/>
              <a:cs typeface="Cambria"/>
              <a:sym typeface="Cambria"/>
            </a:endParaRPr>
          </a:p>
          <a:p>
            <a:pPr marL="342900" marR="0" lvl="0" indent="-336550" algn="l" rtl="0">
              <a:lnSpc>
                <a:spcPct val="90000"/>
              </a:lnSpc>
              <a:spcBef>
                <a:spcPts val="1100"/>
              </a:spcBef>
              <a:spcAft>
                <a:spcPts val="0"/>
              </a:spcAft>
              <a:buClr>
                <a:schemeClr val="accent3"/>
              </a:buClr>
              <a:buSzPts val="1500"/>
              <a:buFont typeface="Cambria"/>
              <a:buAutoNum type="arabicPeriod"/>
            </a:pPr>
            <a:r>
              <a:rPr lang="en" sz="1500" b="1" i="0" u="none" strike="noStrike" cap="none">
                <a:solidFill>
                  <a:srgbClr val="7030A0"/>
                </a:solidFill>
                <a:latin typeface="Cambria"/>
                <a:ea typeface="Cambria"/>
                <a:cs typeface="Cambria"/>
                <a:sym typeface="Cambria"/>
              </a:rPr>
              <a:t>Effective diagnosis, treatment, and counseling for all infected persons; </a:t>
            </a:r>
            <a:endParaRPr sz="1100" b="1" i="0" u="none" strike="noStrike" cap="none">
              <a:solidFill>
                <a:srgbClr val="7030A0"/>
              </a:solidFill>
              <a:latin typeface="Cambria"/>
              <a:ea typeface="Cambria"/>
              <a:cs typeface="Cambria"/>
              <a:sym typeface="Cambria"/>
            </a:endParaRPr>
          </a:p>
          <a:p>
            <a:pPr marL="342900" marR="0" lvl="0" indent="-336550" algn="l" rtl="0">
              <a:lnSpc>
                <a:spcPct val="90000"/>
              </a:lnSpc>
              <a:spcBef>
                <a:spcPts val="1100"/>
              </a:spcBef>
              <a:spcAft>
                <a:spcPts val="0"/>
              </a:spcAft>
              <a:buClr>
                <a:schemeClr val="accent3"/>
              </a:buClr>
              <a:buSzPts val="1500"/>
              <a:buFont typeface="Cambria"/>
              <a:buAutoNum type="arabicPeriod"/>
            </a:pPr>
            <a:r>
              <a:rPr lang="en" sz="1500" b="1" i="0" u="none" strike="noStrike" cap="none">
                <a:solidFill>
                  <a:srgbClr val="7030A0"/>
                </a:solidFill>
                <a:latin typeface="Cambria"/>
                <a:ea typeface="Cambria"/>
                <a:cs typeface="Cambria"/>
                <a:sym typeface="Cambria"/>
              </a:rPr>
              <a:t>Evaluation, treatment, and counseling for all sex partners of persons who are infected with an STI; and </a:t>
            </a:r>
            <a:endParaRPr sz="1100" b="1" i="0" u="none" strike="noStrike" cap="none">
              <a:solidFill>
                <a:srgbClr val="7030A0"/>
              </a:solidFill>
              <a:latin typeface="Cambria"/>
              <a:ea typeface="Cambria"/>
              <a:cs typeface="Cambria"/>
              <a:sym typeface="Cambria"/>
            </a:endParaRPr>
          </a:p>
          <a:p>
            <a:pPr marL="342900" marR="0" lvl="0" indent="-336550" algn="l" rtl="0">
              <a:lnSpc>
                <a:spcPct val="90000"/>
              </a:lnSpc>
              <a:spcBef>
                <a:spcPts val="1100"/>
              </a:spcBef>
              <a:spcAft>
                <a:spcPts val="0"/>
              </a:spcAft>
              <a:buClr>
                <a:schemeClr val="accent3"/>
              </a:buClr>
              <a:buSzPts val="1500"/>
              <a:buFont typeface="Cambria"/>
              <a:buAutoNum type="arabicPeriod"/>
            </a:pPr>
            <a:r>
              <a:rPr lang="en" sz="1500" b="1" i="0" u="none" strike="noStrike" cap="none">
                <a:solidFill>
                  <a:srgbClr val="7030A0"/>
                </a:solidFill>
                <a:latin typeface="Cambria"/>
                <a:ea typeface="Cambria"/>
                <a:cs typeface="Cambria"/>
                <a:sym typeface="Cambria"/>
              </a:rPr>
              <a:t>Pre-exposure vaccination of persons at risk for vaccine-preventable STIs.</a:t>
            </a:r>
            <a:endParaRPr sz="1100" b="1" i="0" u="none" strike="noStrike" cap="none">
              <a:solidFill>
                <a:srgbClr val="7030A0"/>
              </a:solidFill>
              <a:latin typeface="Cambria"/>
              <a:ea typeface="Cambria"/>
              <a:cs typeface="Cambria"/>
              <a:sym typeface="Cambria"/>
            </a:endParaRPr>
          </a:p>
          <a:p>
            <a:pPr marL="342900" marR="0" lvl="0" indent="-241300" algn="l" rtl="0">
              <a:lnSpc>
                <a:spcPct val="90000"/>
              </a:lnSpc>
              <a:spcBef>
                <a:spcPts val="1100"/>
              </a:spcBef>
              <a:spcAft>
                <a:spcPts val="0"/>
              </a:spcAft>
              <a:buClr>
                <a:schemeClr val="accent3"/>
              </a:buClr>
              <a:buSzPts val="1500"/>
              <a:buFont typeface="Calibri"/>
              <a:buNone/>
            </a:pPr>
            <a:endParaRPr sz="1500" b="0" i="0" u="none" strike="noStrike" cap="none">
              <a:solidFill>
                <a:srgbClr val="FEFEFE"/>
              </a:solidFill>
              <a:latin typeface="Cambria"/>
              <a:ea typeface="Cambria"/>
              <a:cs typeface="Cambria"/>
              <a:sym typeface="Cambria"/>
            </a:endParaRPr>
          </a:p>
          <a:p>
            <a:pPr marL="0" marR="0" lvl="0" indent="0" algn="l" rtl="0">
              <a:lnSpc>
                <a:spcPct val="90000"/>
              </a:lnSpc>
              <a:spcBef>
                <a:spcPts val="1100"/>
              </a:spcBef>
              <a:spcAft>
                <a:spcPts val="0"/>
              </a:spcAft>
              <a:buClr>
                <a:schemeClr val="accent3"/>
              </a:buClr>
              <a:buSzPts val="1500"/>
              <a:buFont typeface="Calibri"/>
              <a:buNone/>
            </a:pPr>
            <a:endParaRPr sz="1500" b="0" i="0" u="none" strike="noStrike" cap="none">
              <a:solidFill>
                <a:srgbClr val="FEFEFE"/>
              </a:solidFill>
              <a:latin typeface="Cambria"/>
              <a:ea typeface="Cambria"/>
              <a:cs typeface="Cambria"/>
              <a:sym typeface="Cambria"/>
            </a:endParaRPr>
          </a:p>
        </p:txBody>
      </p:sp>
      <p:sp>
        <p:nvSpPr>
          <p:cNvPr id="548" name="Shape 548"/>
          <p:cNvSpPr txBox="1"/>
          <p:nvPr/>
        </p:nvSpPr>
        <p:spPr>
          <a:xfrm>
            <a:off x="1527349" y="361741"/>
            <a:ext cx="5024176"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1" i="0" u="none" strike="noStrike" cap="none">
                <a:solidFill>
                  <a:srgbClr val="7030A0"/>
                </a:solidFill>
                <a:latin typeface="Cambria"/>
                <a:ea typeface="Cambria"/>
                <a:cs typeface="Cambria"/>
                <a:sym typeface="Cambria"/>
              </a:rPr>
              <a:t> Role of primary care physician in prevention </a:t>
            </a:r>
            <a:endParaRPr sz="1800" b="0" i="0" u="none" strike="noStrike" cap="none">
              <a:solidFill>
                <a:srgbClr val="7030A0"/>
              </a:solidFill>
              <a:latin typeface="Cambria"/>
              <a:ea typeface="Cambria"/>
              <a:cs typeface="Cambria"/>
              <a:sym typeface="Cambria"/>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p:nvPr/>
        </p:nvSpPr>
        <p:spPr>
          <a:xfrm>
            <a:off x="0" y="1871946"/>
            <a:ext cx="9144000" cy="1171200"/>
          </a:xfrm>
          <a:prstGeom prst="rect">
            <a:avLst/>
          </a:prstGeom>
          <a:solidFill>
            <a:srgbClr val="FFFFFF"/>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7030A0"/>
                </a:solidFill>
                <a:latin typeface="Cambria"/>
                <a:ea typeface="Cambria"/>
                <a:cs typeface="Cambria"/>
                <a:sym typeface="Cambria"/>
              </a:rPr>
              <a:t>Primary prevention of STIs begins with changing the sexual behaviors that place persons at risk for infection.</a:t>
            </a:r>
            <a:endParaRPr sz="2700" b="1" i="0" u="none" strike="noStrike" cap="none">
              <a:solidFill>
                <a:srgbClr val="7030A0"/>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98700" y="697350"/>
            <a:ext cx="8048100" cy="4446000"/>
          </a:xfrm>
          <a:prstGeom prst="rect">
            <a:avLst/>
          </a:prstGeom>
          <a:noFill/>
          <a:ln>
            <a:noFill/>
          </a:ln>
        </p:spPr>
        <p:txBody>
          <a:bodyPr spcFirstLastPara="1" wrap="square" lIns="0" tIns="34275" rIns="0" bIns="34275" anchor="t" anchorCtr="0">
            <a:noAutofit/>
          </a:bodyPr>
          <a:lstStyle/>
          <a:p>
            <a:pPr marL="63500" lvl="0" indent="-63500" rtl="0">
              <a:lnSpc>
                <a:spcPct val="200000"/>
              </a:lnSpc>
              <a:spcBef>
                <a:spcPts val="0"/>
              </a:spcBef>
              <a:spcAft>
                <a:spcPts val="0"/>
              </a:spcAft>
              <a:buClr>
                <a:schemeClr val="accent3"/>
              </a:buClr>
              <a:buSzPts val="1800"/>
              <a:buFont typeface="Calibri"/>
              <a:buChar char=" "/>
            </a:pPr>
            <a:r>
              <a:rPr lang="en" sz="1800" b="1">
                <a:solidFill>
                  <a:srgbClr val="7F7F7F"/>
                </a:solidFill>
                <a:latin typeface="Cambria"/>
                <a:ea typeface="Cambria"/>
                <a:cs typeface="Cambria"/>
                <a:sym typeface="Cambria"/>
              </a:rPr>
              <a:t>Bacterial STDs :</a:t>
            </a:r>
            <a:endParaRPr sz="1800" b="1">
              <a:solidFill>
                <a:srgbClr val="7F7F7F"/>
              </a:solidFill>
              <a:latin typeface="Cambria"/>
              <a:ea typeface="Cambria"/>
              <a:cs typeface="Cambria"/>
              <a:sym typeface="Cambria"/>
            </a:endParaRPr>
          </a:p>
          <a:p>
            <a:pPr marL="0" lvl="0" indent="0" rtl="0">
              <a:lnSpc>
                <a:spcPct val="100000"/>
              </a:lnSpc>
              <a:spcBef>
                <a:spcPts val="600"/>
              </a:spcBef>
              <a:spcAft>
                <a:spcPts val="0"/>
              </a:spcAft>
              <a:buNone/>
            </a:pPr>
            <a:r>
              <a:rPr lang="en" b="1">
                <a:solidFill>
                  <a:srgbClr val="7030A0"/>
                </a:solidFill>
                <a:latin typeface="Cambria"/>
                <a:ea typeface="Cambria"/>
                <a:cs typeface="Cambria"/>
                <a:sym typeface="Cambria"/>
              </a:rPr>
              <a:t>Untreated chlamydia and gonorrhea infections have a high risk of complications. Between 10 and 30 percent of women infected with these STIs will develop pelvic inflammatory disease (PID) .Approximately 10 to 20 percent of the time PID can produce scarring that causes infertility, along with chronic pelvic pain and ectopic (tubal) pregnancies . </a:t>
            </a:r>
            <a:endParaRPr sz="1800" b="1">
              <a:solidFill>
                <a:srgbClr val="7F7F7F"/>
              </a:solidFill>
              <a:latin typeface="Cambria"/>
              <a:ea typeface="Cambria"/>
              <a:cs typeface="Cambria"/>
              <a:sym typeface="Cambria"/>
            </a:endParaRPr>
          </a:p>
          <a:p>
            <a:pPr marL="63500" lvl="0" indent="-63500" rtl="0">
              <a:lnSpc>
                <a:spcPct val="200000"/>
              </a:lnSpc>
              <a:spcBef>
                <a:spcPts val="600"/>
              </a:spcBef>
              <a:spcAft>
                <a:spcPts val="0"/>
              </a:spcAft>
              <a:buClr>
                <a:srgbClr val="7F7F7F"/>
              </a:buClr>
              <a:buSzPts val="1800"/>
              <a:buFont typeface="Cambria"/>
              <a:buChar char=" "/>
            </a:pPr>
            <a:r>
              <a:rPr lang="en" sz="1800" b="1">
                <a:solidFill>
                  <a:srgbClr val="7F7F7F"/>
                </a:solidFill>
                <a:latin typeface="Cambria"/>
                <a:ea typeface="Cambria"/>
                <a:cs typeface="Cambria"/>
                <a:sym typeface="Cambria"/>
              </a:rPr>
              <a:t>Human Papillomavirus (HPV) :</a:t>
            </a:r>
            <a:endParaRPr sz="1800" b="1">
              <a:solidFill>
                <a:srgbClr val="7F7F7F"/>
              </a:solidFill>
              <a:latin typeface="Cambria"/>
              <a:ea typeface="Cambria"/>
              <a:cs typeface="Cambria"/>
              <a:sym typeface="Cambria"/>
            </a:endParaRPr>
          </a:p>
          <a:p>
            <a:pPr marL="0" lvl="0" indent="0" rtl="0">
              <a:lnSpc>
                <a:spcPct val="200000"/>
              </a:lnSpc>
              <a:spcBef>
                <a:spcPts val="600"/>
              </a:spcBef>
              <a:spcAft>
                <a:spcPts val="0"/>
              </a:spcAft>
              <a:buNone/>
            </a:pPr>
            <a:r>
              <a:rPr lang="en" b="1">
                <a:solidFill>
                  <a:srgbClr val="7030A0"/>
                </a:solidFill>
                <a:latin typeface="Cambria"/>
                <a:ea typeface="Cambria"/>
                <a:cs typeface="Cambria"/>
                <a:sym typeface="Cambria"/>
              </a:rPr>
              <a:t>Some HPV strains may produce genital warts or cause HPV-related cancers.</a:t>
            </a:r>
            <a:endParaRPr b="1">
              <a:solidFill>
                <a:srgbClr val="7030A0"/>
              </a:solidFill>
              <a:latin typeface="Cambria"/>
              <a:ea typeface="Cambria"/>
              <a:cs typeface="Cambria"/>
              <a:sym typeface="Cambria"/>
            </a:endParaRPr>
          </a:p>
          <a:p>
            <a:pPr marL="0" lvl="0" indent="0" rtl="0">
              <a:lnSpc>
                <a:spcPct val="200000"/>
              </a:lnSpc>
              <a:spcBef>
                <a:spcPts val="600"/>
              </a:spcBef>
              <a:spcAft>
                <a:spcPts val="0"/>
              </a:spcAft>
              <a:buNone/>
            </a:pPr>
            <a:r>
              <a:rPr lang="en" sz="1800" b="1">
                <a:solidFill>
                  <a:srgbClr val="7F7F7F"/>
                </a:solidFill>
                <a:latin typeface="Cambria"/>
                <a:ea typeface="Cambria"/>
                <a:cs typeface="Cambria"/>
                <a:sym typeface="Cambria"/>
              </a:rPr>
              <a:t>Herpes Simplex Virus (HSV):</a:t>
            </a:r>
            <a:endParaRPr sz="1200">
              <a:solidFill>
                <a:srgbClr val="2E2E30"/>
              </a:solidFill>
              <a:highlight>
                <a:srgbClr val="FFFFFF"/>
              </a:highlight>
              <a:latin typeface="Arial"/>
              <a:ea typeface="Arial"/>
              <a:cs typeface="Arial"/>
              <a:sym typeface="Arial"/>
            </a:endParaRPr>
          </a:p>
          <a:p>
            <a:pPr marL="0" lvl="0" indent="0" rtl="0">
              <a:lnSpc>
                <a:spcPct val="100000"/>
              </a:lnSpc>
              <a:spcBef>
                <a:spcPts val="600"/>
              </a:spcBef>
              <a:spcAft>
                <a:spcPts val="0"/>
              </a:spcAft>
              <a:buNone/>
            </a:pPr>
            <a:r>
              <a:rPr lang="en" b="1">
                <a:solidFill>
                  <a:srgbClr val="7030A0"/>
                </a:solidFill>
                <a:latin typeface="Cambria"/>
                <a:ea typeface="Cambria"/>
                <a:cs typeface="Cambria"/>
                <a:sym typeface="Cambria"/>
              </a:rPr>
              <a:t> a new herpes simplex infection can have multiple complications, including miscarriage, early labor and premature babies and severe complications in the fetus if the infection spreads to the brain and nervous system. Herpes, meningitis, and encephalitis are usually fatal if not promptly treated. </a:t>
            </a:r>
            <a:endParaRPr b="1">
              <a:solidFill>
                <a:srgbClr val="7030A0"/>
              </a:solidFill>
              <a:latin typeface="Cambria"/>
              <a:ea typeface="Cambria"/>
              <a:cs typeface="Cambria"/>
              <a:sym typeface="Cambria"/>
            </a:endParaRPr>
          </a:p>
          <a:p>
            <a:pPr marL="63500" marR="0" lvl="0" indent="-63500" algn="l" rtl="0">
              <a:lnSpc>
                <a:spcPct val="90000"/>
              </a:lnSpc>
              <a:spcBef>
                <a:spcPts val="600"/>
              </a:spcBef>
              <a:spcAft>
                <a:spcPts val="0"/>
              </a:spcAft>
              <a:buClr>
                <a:srgbClr val="7F7F7F"/>
              </a:buClr>
              <a:buSzPts val="1800"/>
              <a:buFont typeface="Cambria"/>
              <a:buChar char=" "/>
            </a:pPr>
            <a:endParaRPr sz="1800" b="1">
              <a:solidFill>
                <a:srgbClr val="7F7F7F"/>
              </a:solidFill>
              <a:latin typeface="Cambria"/>
              <a:ea typeface="Cambria"/>
              <a:cs typeface="Cambria"/>
              <a:sym typeface="Cambria"/>
            </a:endParaRPr>
          </a:p>
          <a:p>
            <a:pPr marL="63500" marR="0" lvl="0" indent="-63500" algn="l" rtl="0">
              <a:lnSpc>
                <a:spcPct val="90000"/>
              </a:lnSpc>
              <a:spcBef>
                <a:spcPts val="1200"/>
              </a:spcBef>
              <a:spcAft>
                <a:spcPts val="0"/>
              </a:spcAft>
              <a:buClr>
                <a:schemeClr val="accent3"/>
              </a:buClr>
              <a:buSzPts val="1800"/>
              <a:buFont typeface="Calibri"/>
              <a:buChar char=" "/>
            </a:pPr>
            <a:endParaRPr sz="1800" b="1">
              <a:solidFill>
                <a:srgbClr val="7F7F7F"/>
              </a:solidFill>
              <a:latin typeface="Cambria"/>
              <a:ea typeface="Cambria"/>
              <a:cs typeface="Cambria"/>
              <a:sym typeface="Cambria"/>
            </a:endParaRPr>
          </a:p>
          <a:p>
            <a:pPr marL="457200" marR="0" lvl="0" indent="0" algn="l" rtl="0">
              <a:lnSpc>
                <a:spcPct val="90000"/>
              </a:lnSpc>
              <a:spcBef>
                <a:spcPts val="500"/>
              </a:spcBef>
              <a:spcAft>
                <a:spcPts val="0"/>
              </a:spcAft>
              <a:buNone/>
            </a:pPr>
            <a:endParaRPr sz="1800" b="1">
              <a:solidFill>
                <a:srgbClr val="7F7F7F"/>
              </a:solidFill>
              <a:latin typeface="Cambria"/>
              <a:ea typeface="Cambria"/>
              <a:cs typeface="Cambria"/>
              <a:sym typeface="Cambria"/>
            </a:endParaRPr>
          </a:p>
        </p:txBody>
      </p:sp>
      <p:sp>
        <p:nvSpPr>
          <p:cNvPr id="559" name="Shape 559"/>
          <p:cNvSpPr txBox="1"/>
          <p:nvPr/>
        </p:nvSpPr>
        <p:spPr>
          <a:xfrm>
            <a:off x="2954238" y="81744"/>
            <a:ext cx="3537000"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1" i="0" u="none" strike="noStrike" cap="none">
                <a:solidFill>
                  <a:srgbClr val="7030A0"/>
                </a:solidFill>
                <a:latin typeface="Cambria"/>
                <a:ea typeface="Cambria"/>
                <a:cs typeface="Cambria"/>
                <a:sym typeface="Cambria"/>
              </a:rPr>
              <a:t> Complications of STDs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 calcmode="lin" valueType="num">
                                      <p:cBhvr additive="base">
                                        <p:cTn id="7" dur="500"/>
                                        <p:tgtEl>
                                          <p:spTgt spid="5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8">
                                            <p:txEl>
                                              <p:pRg st="1" end="1"/>
                                            </p:txEl>
                                          </p:spTgt>
                                        </p:tgtEl>
                                        <p:attrNameLst>
                                          <p:attrName>style.visibility</p:attrName>
                                        </p:attrNameLst>
                                      </p:cBhvr>
                                      <p:to>
                                        <p:strVal val="visible"/>
                                      </p:to>
                                    </p:set>
                                    <p:anim calcmode="lin" valueType="num">
                                      <p:cBhvr additive="base">
                                        <p:cTn id="12" dur="500"/>
                                        <p:tgtEl>
                                          <p:spTgt spid="5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8">
                                            <p:txEl>
                                              <p:pRg st="2" end="2"/>
                                            </p:txEl>
                                          </p:spTgt>
                                        </p:tgtEl>
                                        <p:attrNameLst>
                                          <p:attrName>style.visibility</p:attrName>
                                        </p:attrNameLst>
                                      </p:cBhvr>
                                      <p:to>
                                        <p:strVal val="visible"/>
                                      </p:to>
                                    </p:set>
                                    <p:anim calcmode="lin" valueType="num">
                                      <p:cBhvr additive="base">
                                        <p:cTn id="17" dur="500"/>
                                        <p:tgtEl>
                                          <p:spTgt spid="5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8">
                                            <p:txEl>
                                              <p:pRg st="3" end="3"/>
                                            </p:txEl>
                                          </p:spTgt>
                                        </p:tgtEl>
                                        <p:attrNameLst>
                                          <p:attrName>style.visibility</p:attrName>
                                        </p:attrNameLst>
                                      </p:cBhvr>
                                      <p:to>
                                        <p:strVal val="visible"/>
                                      </p:to>
                                    </p:set>
                                    <p:anim calcmode="lin" valueType="num">
                                      <p:cBhvr additive="base">
                                        <p:cTn id="22" dur="500"/>
                                        <p:tgtEl>
                                          <p:spTgt spid="5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8">
                                            <p:txEl>
                                              <p:pRg st="4" end="4"/>
                                            </p:txEl>
                                          </p:spTgt>
                                        </p:tgtEl>
                                        <p:attrNameLst>
                                          <p:attrName>style.visibility</p:attrName>
                                        </p:attrNameLst>
                                      </p:cBhvr>
                                      <p:to>
                                        <p:strVal val="visible"/>
                                      </p:to>
                                    </p:set>
                                    <p:anim calcmode="lin" valueType="num">
                                      <p:cBhvr additive="base">
                                        <p:cTn id="27" dur="500"/>
                                        <p:tgtEl>
                                          <p:spTgt spid="5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58">
                                            <p:txEl>
                                              <p:pRg st="5" end="5"/>
                                            </p:txEl>
                                          </p:spTgt>
                                        </p:tgtEl>
                                        <p:attrNameLst>
                                          <p:attrName>style.visibility</p:attrName>
                                        </p:attrNameLst>
                                      </p:cBhvr>
                                      <p:to>
                                        <p:strVal val="visible"/>
                                      </p:to>
                                    </p:set>
                                    <p:anim calcmode="lin" valueType="num">
                                      <p:cBhvr additive="base">
                                        <p:cTn id="32" dur="500"/>
                                        <p:tgtEl>
                                          <p:spTgt spid="5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58">
                                            <p:txEl>
                                              <p:pRg st="6" end="6"/>
                                            </p:txEl>
                                          </p:spTgt>
                                        </p:tgtEl>
                                        <p:attrNameLst>
                                          <p:attrName>style.visibility</p:attrName>
                                        </p:attrNameLst>
                                      </p:cBhvr>
                                      <p:to>
                                        <p:strVal val="visible"/>
                                      </p:to>
                                    </p:set>
                                    <p:anim calcmode="lin" valueType="num">
                                      <p:cBhvr additive="base">
                                        <p:cTn id="37" dur="500"/>
                                        <p:tgtEl>
                                          <p:spTgt spid="5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58">
                                            <p:txEl>
                                              <p:pRg st="7" end="7"/>
                                            </p:txEl>
                                          </p:spTgt>
                                        </p:tgtEl>
                                        <p:attrNameLst>
                                          <p:attrName>style.visibility</p:attrName>
                                        </p:attrNameLst>
                                      </p:cBhvr>
                                      <p:to>
                                        <p:strVal val="visible"/>
                                      </p:to>
                                    </p:set>
                                    <p:anim calcmode="lin" valueType="num">
                                      <p:cBhvr additive="base">
                                        <p:cTn id="42" dur="500"/>
                                        <p:tgtEl>
                                          <p:spTgt spid="5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58">
                                            <p:txEl>
                                              <p:pRg st="8" end="8"/>
                                            </p:txEl>
                                          </p:spTgt>
                                        </p:tgtEl>
                                        <p:attrNameLst>
                                          <p:attrName>style.visibility</p:attrName>
                                        </p:attrNameLst>
                                      </p:cBhvr>
                                      <p:to>
                                        <p:strVal val="visible"/>
                                      </p:to>
                                    </p:set>
                                    <p:anim calcmode="lin" valueType="num">
                                      <p:cBhvr additive="base">
                                        <p:cTn id="47" dur="500"/>
                                        <p:tgtEl>
                                          <p:spTgt spid="55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909275" y="233349"/>
            <a:ext cx="7633800" cy="47553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800" b="1">
                <a:solidFill>
                  <a:srgbClr val="7F7F7F"/>
                </a:solidFill>
                <a:latin typeface="Cambria"/>
                <a:ea typeface="Cambria"/>
                <a:cs typeface="Cambria"/>
                <a:sym typeface="Cambria"/>
              </a:rPr>
              <a:t>Hepatitis B and C :</a:t>
            </a:r>
            <a:endParaRPr b="1">
              <a:solidFill>
                <a:srgbClr val="7030A0"/>
              </a:solidFill>
              <a:latin typeface="Cambria"/>
              <a:ea typeface="Cambria"/>
              <a:cs typeface="Cambria"/>
              <a:sym typeface="Cambria"/>
            </a:endParaRPr>
          </a:p>
          <a:p>
            <a:pPr marL="0" lvl="0" indent="0" rtl="0">
              <a:lnSpc>
                <a:spcPct val="150000"/>
              </a:lnSpc>
              <a:spcBef>
                <a:spcPts val="600"/>
              </a:spcBef>
              <a:spcAft>
                <a:spcPts val="0"/>
              </a:spcAft>
              <a:buNone/>
            </a:pPr>
            <a:r>
              <a:rPr lang="en" b="1">
                <a:solidFill>
                  <a:srgbClr val="7030A0"/>
                </a:solidFill>
                <a:latin typeface="Cambria"/>
                <a:ea typeface="Cambria"/>
                <a:cs typeface="Cambria"/>
                <a:sym typeface="Cambria"/>
              </a:rPr>
              <a:t>Both hepatitis B and C viral infections may have minimal symptoms for years to decades, but long-term complications include liver scarring (cirrhosis), liver failure, liver cancer and, eventually, death.</a:t>
            </a:r>
            <a:endParaRPr b="1">
              <a:solidFill>
                <a:srgbClr val="7030A0"/>
              </a:solidFill>
              <a:latin typeface="Cambria"/>
              <a:ea typeface="Cambria"/>
              <a:cs typeface="Cambria"/>
              <a:sym typeface="Cambria"/>
            </a:endParaRPr>
          </a:p>
          <a:p>
            <a:pPr marL="0" lvl="0" indent="0" rtl="0">
              <a:lnSpc>
                <a:spcPct val="200000"/>
              </a:lnSpc>
              <a:spcBef>
                <a:spcPts val="1100"/>
              </a:spcBef>
              <a:spcAft>
                <a:spcPts val="0"/>
              </a:spcAft>
              <a:buNone/>
            </a:pPr>
            <a:r>
              <a:rPr lang="en" sz="1800" b="1">
                <a:solidFill>
                  <a:srgbClr val="7F7F7F"/>
                </a:solidFill>
                <a:latin typeface="Cambria"/>
                <a:ea typeface="Cambria"/>
                <a:cs typeface="Cambria"/>
                <a:sym typeface="Cambria"/>
              </a:rPr>
              <a:t>Parasitic STD Complications :</a:t>
            </a:r>
            <a:endParaRPr sz="1200">
              <a:solidFill>
                <a:srgbClr val="2E2E30"/>
              </a:solidFill>
              <a:highlight>
                <a:srgbClr val="FFFFFF"/>
              </a:highlight>
              <a:latin typeface="Arial"/>
              <a:ea typeface="Arial"/>
              <a:cs typeface="Arial"/>
              <a:sym typeface="Arial"/>
            </a:endParaRPr>
          </a:p>
          <a:p>
            <a:pPr marL="0" lvl="0" indent="0" rtl="0">
              <a:lnSpc>
                <a:spcPct val="150000"/>
              </a:lnSpc>
              <a:spcBef>
                <a:spcPts val="600"/>
              </a:spcBef>
              <a:spcAft>
                <a:spcPts val="0"/>
              </a:spcAft>
              <a:buNone/>
            </a:pPr>
            <a:r>
              <a:rPr lang="en" b="1">
                <a:solidFill>
                  <a:srgbClr val="7030A0"/>
                </a:solidFill>
                <a:latin typeface="Cambria"/>
                <a:ea typeface="Cambria"/>
                <a:cs typeface="Cambria"/>
                <a:sym typeface="Cambria"/>
              </a:rPr>
              <a:t>Trichomoniasis infections during pregnancy can cause pre-term delivery and low birth weights. Trichomoniasis infections greatly increase your risk of getting other STIs, especially HIV. </a:t>
            </a:r>
            <a:endParaRPr sz="1200">
              <a:solidFill>
                <a:srgbClr val="2E2E30"/>
              </a:solidFill>
              <a:highlight>
                <a:srgbClr val="FFFFFF"/>
              </a:highlight>
              <a:latin typeface="Arial"/>
              <a:ea typeface="Arial"/>
              <a:cs typeface="Arial"/>
              <a:sym typeface="Arial"/>
            </a:endParaRPr>
          </a:p>
          <a:p>
            <a:pPr marL="0" lvl="0" indent="0" rtl="0">
              <a:lnSpc>
                <a:spcPct val="150000"/>
              </a:lnSpc>
              <a:spcBef>
                <a:spcPts val="1100"/>
              </a:spcBef>
              <a:spcAft>
                <a:spcPts val="0"/>
              </a:spcAft>
              <a:buClr>
                <a:schemeClr val="dk1"/>
              </a:buClr>
              <a:buSzPts val="1100"/>
              <a:buFont typeface="Arial"/>
              <a:buNone/>
            </a:pPr>
            <a:endParaRPr b="1">
              <a:solidFill>
                <a:srgbClr val="7030A0"/>
              </a:solidFill>
              <a:latin typeface="Cambria"/>
              <a:ea typeface="Cambria"/>
              <a:cs typeface="Cambria"/>
              <a:sym typeface="Cambria"/>
            </a:endParaRPr>
          </a:p>
          <a:p>
            <a:pPr marL="0" lvl="0" indent="0">
              <a:spcBef>
                <a:spcPts val="1100"/>
              </a:spcBef>
              <a:spcAft>
                <a:spcPts val="0"/>
              </a:spcAft>
              <a:buNone/>
            </a:pPr>
            <a:endParaRPr b="1">
              <a:solidFill>
                <a:srgbClr val="7030A0"/>
              </a:solidFill>
              <a:latin typeface="Cambria"/>
              <a:ea typeface="Cambria"/>
              <a:cs typeface="Cambria"/>
              <a:sym typeface="Cambr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763675" y="1351350"/>
            <a:ext cx="3798000" cy="3715200"/>
          </a:xfrm>
          <a:prstGeom prst="rect">
            <a:avLst/>
          </a:prstGeom>
          <a:noFill/>
          <a:ln>
            <a:noFill/>
          </a:ln>
        </p:spPr>
        <p:txBody>
          <a:bodyPr spcFirstLastPara="1" wrap="square" lIns="0" tIns="34275" rIns="0" bIns="34275" anchor="t" anchorCtr="0">
            <a:noAutofit/>
          </a:bodyPr>
          <a:lstStyle/>
          <a:p>
            <a:pPr marL="0" marR="0" lvl="0" indent="0" algn="l" rtl="0">
              <a:lnSpc>
                <a:spcPct val="70000"/>
              </a:lnSpc>
              <a:spcBef>
                <a:spcPts val="0"/>
              </a:spcBef>
              <a:spcAft>
                <a:spcPts val="0"/>
              </a:spcAft>
              <a:buNone/>
            </a:pPr>
            <a:r>
              <a:rPr lang="en" sz="1500" b="1" i="0" u="none" strike="noStrike" cap="none">
                <a:solidFill>
                  <a:srgbClr val="000000"/>
                </a:solidFill>
                <a:latin typeface="Cambria"/>
                <a:ea typeface="Cambria"/>
                <a:cs typeface="Cambria"/>
                <a:sym typeface="Cambria"/>
              </a:rPr>
              <a:t>1: </a:t>
            </a:r>
            <a:r>
              <a:rPr lang="en" b="1">
                <a:solidFill>
                  <a:srgbClr val="000000"/>
                </a:solidFill>
                <a:latin typeface="Cambria"/>
                <a:ea typeface="Cambria"/>
                <a:cs typeface="Cambria"/>
                <a:sym typeface="Cambria"/>
              </a:rPr>
              <a:t>which one of the following confirmatory test for HIV?</a:t>
            </a:r>
            <a:endParaRPr sz="1100" b="1" i="0" u="none" strike="noStrike" cap="none">
              <a:solidFill>
                <a:srgbClr val="000000"/>
              </a:solidFill>
              <a:latin typeface="Cambria"/>
              <a:ea typeface="Cambria"/>
              <a:cs typeface="Cambria"/>
              <a:sym typeface="Cambria"/>
            </a:endParaRPr>
          </a:p>
          <a:p>
            <a:pPr marL="457200" marR="0" lvl="0" indent="0" algn="l" rtl="0">
              <a:lnSpc>
                <a:spcPct val="70000"/>
              </a:lnSpc>
              <a:spcBef>
                <a:spcPts val="500"/>
              </a:spcBef>
              <a:spcAft>
                <a:spcPts val="0"/>
              </a:spcAft>
              <a:buNone/>
            </a:pPr>
            <a:r>
              <a:rPr lang="en" sz="1400">
                <a:solidFill>
                  <a:srgbClr val="000000"/>
                </a:solidFill>
                <a:latin typeface="Cambria"/>
                <a:ea typeface="Cambria"/>
                <a:cs typeface="Cambria"/>
                <a:sym typeface="Cambria"/>
              </a:rPr>
              <a:t>A-PCR</a:t>
            </a:r>
            <a:endParaRPr sz="1400">
              <a:solidFill>
                <a:srgbClr val="000000"/>
              </a:solidFill>
              <a:latin typeface="Cambria"/>
              <a:ea typeface="Cambria"/>
              <a:cs typeface="Cambria"/>
              <a:sym typeface="Cambria"/>
            </a:endParaRPr>
          </a:p>
          <a:p>
            <a:pPr marL="457200" marR="0" lvl="0" indent="0" algn="l" rtl="0">
              <a:lnSpc>
                <a:spcPct val="70000"/>
              </a:lnSpc>
              <a:spcBef>
                <a:spcPts val="500"/>
              </a:spcBef>
              <a:spcAft>
                <a:spcPts val="0"/>
              </a:spcAft>
              <a:buNone/>
            </a:pPr>
            <a:r>
              <a:rPr lang="en" sz="1400">
                <a:solidFill>
                  <a:srgbClr val="000000"/>
                </a:solidFill>
                <a:latin typeface="Cambria"/>
                <a:ea typeface="Cambria"/>
                <a:cs typeface="Cambria"/>
                <a:sym typeface="Cambria"/>
              </a:rPr>
              <a:t>B-</a:t>
            </a:r>
            <a:r>
              <a:rPr lang="en" sz="1100">
                <a:solidFill>
                  <a:srgbClr val="000000"/>
                </a:solidFill>
                <a:latin typeface="Arial"/>
                <a:ea typeface="Arial"/>
                <a:cs typeface="Arial"/>
                <a:sym typeface="Arial"/>
              </a:rPr>
              <a:t>Rapid HIV Test</a:t>
            </a:r>
            <a:endParaRPr sz="1400">
              <a:solidFill>
                <a:srgbClr val="000000"/>
              </a:solidFill>
              <a:latin typeface="Cambria"/>
              <a:ea typeface="Cambria"/>
              <a:cs typeface="Cambria"/>
              <a:sym typeface="Cambria"/>
            </a:endParaRPr>
          </a:p>
          <a:p>
            <a:pPr marL="457200" marR="0" lvl="0" indent="0" algn="l" rtl="0">
              <a:lnSpc>
                <a:spcPct val="70000"/>
              </a:lnSpc>
              <a:spcBef>
                <a:spcPts val="500"/>
              </a:spcBef>
              <a:spcAft>
                <a:spcPts val="0"/>
              </a:spcAft>
              <a:buNone/>
            </a:pPr>
            <a:r>
              <a:rPr lang="en" sz="1400">
                <a:solidFill>
                  <a:srgbClr val="000000"/>
                </a:solidFill>
                <a:latin typeface="Cambria"/>
                <a:ea typeface="Cambria"/>
                <a:cs typeface="Cambria"/>
                <a:sym typeface="Cambria"/>
              </a:rPr>
              <a:t>C-ELISA </a:t>
            </a:r>
            <a:endParaRPr sz="1400">
              <a:solidFill>
                <a:srgbClr val="000000"/>
              </a:solidFill>
              <a:latin typeface="Cambria"/>
              <a:ea typeface="Cambria"/>
              <a:cs typeface="Cambria"/>
              <a:sym typeface="Cambria"/>
            </a:endParaRPr>
          </a:p>
          <a:p>
            <a:pPr marL="457200" marR="0" lvl="0" indent="0" algn="l" rtl="0">
              <a:lnSpc>
                <a:spcPct val="70000"/>
              </a:lnSpc>
              <a:spcBef>
                <a:spcPts val="500"/>
              </a:spcBef>
              <a:spcAft>
                <a:spcPts val="0"/>
              </a:spcAft>
              <a:buNone/>
            </a:pPr>
            <a:r>
              <a:rPr lang="en" sz="1400">
                <a:solidFill>
                  <a:srgbClr val="000000"/>
                </a:solidFill>
                <a:latin typeface="Cambria"/>
                <a:ea typeface="Cambria"/>
                <a:cs typeface="Cambria"/>
                <a:sym typeface="Cambria"/>
              </a:rPr>
              <a:t>D- Western Blot</a:t>
            </a:r>
            <a:endParaRPr sz="1400">
              <a:solidFill>
                <a:srgbClr val="000000"/>
              </a:solidFill>
              <a:latin typeface="Cambria"/>
              <a:ea typeface="Cambria"/>
              <a:cs typeface="Cambria"/>
              <a:sym typeface="Cambria"/>
            </a:endParaRPr>
          </a:p>
          <a:p>
            <a:pPr marL="0" marR="0" lvl="0" indent="0" algn="l" rtl="0">
              <a:lnSpc>
                <a:spcPct val="70000"/>
              </a:lnSpc>
              <a:spcBef>
                <a:spcPts val="1200"/>
              </a:spcBef>
              <a:spcAft>
                <a:spcPts val="0"/>
              </a:spcAft>
              <a:buNone/>
            </a:pPr>
            <a:r>
              <a:rPr lang="en" sz="1400" b="1">
                <a:solidFill>
                  <a:srgbClr val="000000"/>
                </a:solidFill>
                <a:latin typeface="Cambria"/>
                <a:ea typeface="Cambria"/>
                <a:cs typeface="Cambria"/>
                <a:sym typeface="Cambria"/>
              </a:rPr>
              <a:t>2: Which ONE of the following is the most infectious phase of syphilis disease? </a:t>
            </a:r>
            <a:endParaRPr sz="1400" b="1">
              <a:solidFill>
                <a:srgbClr val="000000"/>
              </a:solidFill>
              <a:latin typeface="Cambria"/>
              <a:ea typeface="Cambria"/>
              <a:cs typeface="Cambria"/>
              <a:sym typeface="Cambria"/>
            </a:endParaRPr>
          </a:p>
          <a:p>
            <a:pPr marL="63500" marR="0" lvl="0" indent="-63500" algn="l" rtl="0">
              <a:lnSpc>
                <a:spcPct val="70000"/>
              </a:lnSpc>
              <a:spcBef>
                <a:spcPts val="1200"/>
              </a:spcBef>
              <a:spcAft>
                <a:spcPts val="0"/>
              </a:spcAft>
              <a:buClr>
                <a:srgbClr val="000000"/>
              </a:buClr>
              <a:buSzPts val="1400"/>
              <a:buFont typeface="Calibri"/>
              <a:buChar char=" "/>
            </a:pPr>
            <a:r>
              <a:rPr lang="en" sz="1400">
                <a:solidFill>
                  <a:srgbClr val="000000"/>
                </a:solidFill>
                <a:latin typeface="Cambria"/>
                <a:ea typeface="Cambria"/>
                <a:cs typeface="Cambria"/>
                <a:sym typeface="Cambria"/>
              </a:rPr>
              <a:t>A-Latent phase </a:t>
            </a:r>
            <a:endParaRPr sz="1400">
              <a:solidFill>
                <a:srgbClr val="000000"/>
              </a:solidFill>
              <a:latin typeface="Cambria"/>
              <a:ea typeface="Cambria"/>
              <a:cs typeface="Cambria"/>
              <a:sym typeface="Cambria"/>
            </a:endParaRPr>
          </a:p>
          <a:p>
            <a:pPr marL="63500" marR="0" lvl="0" indent="-63500" algn="l" rtl="0">
              <a:lnSpc>
                <a:spcPct val="70000"/>
              </a:lnSpc>
              <a:spcBef>
                <a:spcPts val="1200"/>
              </a:spcBef>
              <a:spcAft>
                <a:spcPts val="0"/>
              </a:spcAft>
              <a:buClr>
                <a:srgbClr val="000000"/>
              </a:buClr>
              <a:buSzPts val="1400"/>
              <a:buFont typeface="Calibri"/>
              <a:buChar char=" "/>
            </a:pPr>
            <a:r>
              <a:rPr lang="en" sz="1400">
                <a:solidFill>
                  <a:srgbClr val="000000"/>
                </a:solidFill>
                <a:latin typeface="Cambria"/>
                <a:ea typeface="Cambria"/>
                <a:cs typeface="Cambria"/>
                <a:sym typeface="Cambria"/>
              </a:rPr>
              <a:t>B-Late primary phase. </a:t>
            </a:r>
            <a:endParaRPr sz="1400">
              <a:solidFill>
                <a:srgbClr val="000000"/>
              </a:solidFill>
              <a:latin typeface="Cambria"/>
              <a:ea typeface="Cambria"/>
              <a:cs typeface="Cambria"/>
              <a:sym typeface="Cambria"/>
            </a:endParaRPr>
          </a:p>
          <a:p>
            <a:pPr marL="63500" marR="0" lvl="0" indent="-63500" algn="l" rtl="0">
              <a:lnSpc>
                <a:spcPct val="70000"/>
              </a:lnSpc>
              <a:spcBef>
                <a:spcPts val="1200"/>
              </a:spcBef>
              <a:spcAft>
                <a:spcPts val="0"/>
              </a:spcAft>
              <a:buClr>
                <a:srgbClr val="000000"/>
              </a:buClr>
              <a:buSzPts val="1400"/>
              <a:buFont typeface="Calibri"/>
              <a:buChar char=" "/>
            </a:pPr>
            <a:r>
              <a:rPr lang="en" sz="1400">
                <a:solidFill>
                  <a:srgbClr val="000000"/>
                </a:solidFill>
                <a:latin typeface="Cambria"/>
                <a:ea typeface="Cambria"/>
                <a:cs typeface="Cambria"/>
                <a:sym typeface="Cambria"/>
              </a:rPr>
              <a:t>C-Early Primary phase </a:t>
            </a:r>
            <a:endParaRPr sz="1400">
              <a:solidFill>
                <a:srgbClr val="000000"/>
              </a:solidFill>
              <a:latin typeface="Cambria"/>
              <a:ea typeface="Cambria"/>
              <a:cs typeface="Cambria"/>
              <a:sym typeface="Cambria"/>
            </a:endParaRPr>
          </a:p>
          <a:p>
            <a:pPr marL="63500" marR="0" lvl="0" indent="-63500" algn="l" rtl="0">
              <a:lnSpc>
                <a:spcPct val="70000"/>
              </a:lnSpc>
              <a:spcBef>
                <a:spcPts val="1200"/>
              </a:spcBef>
              <a:spcAft>
                <a:spcPts val="0"/>
              </a:spcAft>
              <a:buClr>
                <a:srgbClr val="000000"/>
              </a:buClr>
              <a:buSzPts val="1400"/>
              <a:buFont typeface="Calibri"/>
              <a:buChar char=" "/>
            </a:pPr>
            <a:r>
              <a:rPr lang="en" sz="1400">
                <a:solidFill>
                  <a:srgbClr val="000000"/>
                </a:solidFill>
                <a:latin typeface="Cambria"/>
                <a:ea typeface="Cambria"/>
                <a:cs typeface="Cambria"/>
                <a:sym typeface="Cambria"/>
              </a:rPr>
              <a:t>D-Tertiary phase</a:t>
            </a:r>
            <a:endParaRPr sz="1100" b="0" i="0" u="none" strike="noStrike" cap="none">
              <a:solidFill>
                <a:srgbClr val="000000"/>
              </a:solidFill>
              <a:latin typeface="Cambria"/>
              <a:ea typeface="Cambria"/>
              <a:cs typeface="Cambria"/>
              <a:sym typeface="Cambria"/>
            </a:endParaRPr>
          </a:p>
          <a:p>
            <a:pPr marL="0" marR="0" lvl="0" indent="0" algn="l" rtl="0">
              <a:lnSpc>
                <a:spcPct val="70000"/>
              </a:lnSpc>
              <a:spcBef>
                <a:spcPts val="1200"/>
              </a:spcBef>
              <a:spcAft>
                <a:spcPts val="0"/>
              </a:spcAft>
              <a:buClr>
                <a:schemeClr val="accent3"/>
              </a:buClr>
              <a:buSzPts val="1400"/>
              <a:buFont typeface="Calibri"/>
              <a:buNone/>
            </a:pPr>
            <a:r>
              <a:rPr lang="en" sz="1400" b="0" i="0" u="none" strike="noStrike" cap="none">
                <a:solidFill>
                  <a:srgbClr val="FEFEFE"/>
                </a:solidFill>
                <a:latin typeface="Cambria"/>
                <a:ea typeface="Cambria"/>
                <a:cs typeface="Cambria"/>
                <a:sym typeface="Cambria"/>
              </a:rPr>
              <a:t/>
            </a:r>
            <a:br>
              <a:rPr lang="en" sz="1400" b="0" i="0" u="none" strike="noStrike" cap="none">
                <a:solidFill>
                  <a:srgbClr val="FEFEFE"/>
                </a:solidFill>
                <a:latin typeface="Cambria"/>
                <a:ea typeface="Cambria"/>
                <a:cs typeface="Cambria"/>
                <a:sym typeface="Cambria"/>
              </a:rPr>
            </a:br>
            <a:endParaRPr sz="1400" b="0" i="0" u="none" strike="noStrike" cap="none">
              <a:solidFill>
                <a:srgbClr val="FEFEFE"/>
              </a:solidFill>
              <a:latin typeface="Cambria"/>
              <a:ea typeface="Cambria"/>
              <a:cs typeface="Cambria"/>
              <a:sym typeface="Cambria"/>
            </a:endParaRPr>
          </a:p>
          <a:p>
            <a:pPr marL="63500" marR="0" lvl="0" indent="25400" algn="l" rtl="0">
              <a:lnSpc>
                <a:spcPct val="70000"/>
              </a:lnSpc>
              <a:spcBef>
                <a:spcPts val="1100"/>
              </a:spcBef>
              <a:spcAft>
                <a:spcPts val="0"/>
              </a:spcAft>
              <a:buClr>
                <a:schemeClr val="accent3"/>
              </a:buClr>
              <a:buSzPts val="1400"/>
              <a:buFont typeface="Calibri"/>
              <a:buNone/>
            </a:pPr>
            <a:endParaRPr sz="1400" b="0" i="0" u="none" strike="noStrike" cap="none">
              <a:solidFill>
                <a:srgbClr val="FEFEFE"/>
              </a:solidFill>
              <a:latin typeface="Cambria"/>
              <a:ea typeface="Cambria"/>
              <a:cs typeface="Cambria"/>
              <a:sym typeface="Cambria"/>
            </a:endParaRPr>
          </a:p>
        </p:txBody>
      </p:sp>
      <p:sp>
        <p:nvSpPr>
          <p:cNvPr id="570" name="Shape 570"/>
          <p:cNvSpPr/>
          <p:nvPr/>
        </p:nvSpPr>
        <p:spPr>
          <a:xfrm>
            <a:off x="0" y="341425"/>
            <a:ext cx="9144000" cy="73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 sz="3600" b="1" i="0" u="none" strike="noStrike" cap="none">
                <a:solidFill>
                  <a:srgbClr val="7030A0"/>
                </a:solidFill>
                <a:latin typeface="Cambria"/>
                <a:ea typeface="Cambria"/>
                <a:cs typeface="Cambria"/>
                <a:sym typeface="Cambria"/>
              </a:rPr>
              <a:t>MCQs .. </a:t>
            </a:r>
            <a:endParaRPr sz="1400" b="0" i="0" u="none" strike="noStrike" cap="none">
              <a:solidFill>
                <a:srgbClr val="7030A0"/>
              </a:solidFill>
              <a:latin typeface="Arial"/>
              <a:ea typeface="Arial"/>
              <a:cs typeface="Arial"/>
              <a:sym typeface="Arial"/>
            </a:endParaRPr>
          </a:p>
        </p:txBody>
      </p:sp>
      <p:pic>
        <p:nvPicPr>
          <p:cNvPr id="571" name="Shape 571"/>
          <p:cNvPicPr preferRelativeResize="0"/>
          <p:nvPr/>
        </p:nvPicPr>
        <p:blipFill rotWithShape="1">
          <a:blip r:embed="rId3">
            <a:alphaModFix/>
          </a:blip>
          <a:srcRect/>
          <a:stretch/>
        </p:blipFill>
        <p:spPr>
          <a:xfrm>
            <a:off x="7205367" y="-28077"/>
            <a:ext cx="1092925" cy="1476400"/>
          </a:xfrm>
          <a:prstGeom prst="rect">
            <a:avLst/>
          </a:prstGeom>
          <a:noFill/>
          <a:ln>
            <a:noFill/>
          </a:ln>
        </p:spPr>
      </p:pic>
      <p:sp>
        <p:nvSpPr>
          <p:cNvPr id="572" name="Shape 572"/>
          <p:cNvSpPr txBox="1"/>
          <p:nvPr/>
        </p:nvSpPr>
        <p:spPr>
          <a:xfrm>
            <a:off x="4424725" y="1351350"/>
            <a:ext cx="4353000" cy="344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t>3- Patient with dysuria reported having extramarital sexual relationship. The gram stain revealed intracellular gram-negative diplococci. Which ONE of the following is the causative agent?</a:t>
            </a:r>
            <a:endParaRPr b="1"/>
          </a:p>
          <a:p>
            <a:pPr marL="0" lvl="0" indent="0">
              <a:spcBef>
                <a:spcPts val="0"/>
              </a:spcBef>
              <a:spcAft>
                <a:spcPts val="0"/>
              </a:spcAft>
              <a:buNone/>
            </a:pPr>
            <a:endParaRPr/>
          </a:p>
          <a:p>
            <a:pPr marL="0" lvl="0" indent="0">
              <a:spcBef>
                <a:spcPts val="0"/>
              </a:spcBef>
              <a:spcAft>
                <a:spcPts val="0"/>
              </a:spcAft>
              <a:buNone/>
            </a:pPr>
            <a:r>
              <a:rPr lang="en"/>
              <a:t> A-Gonorrhea </a:t>
            </a:r>
            <a:endParaRPr/>
          </a:p>
          <a:p>
            <a:pPr marL="0" lvl="0" indent="0">
              <a:spcBef>
                <a:spcPts val="0"/>
              </a:spcBef>
              <a:spcAft>
                <a:spcPts val="0"/>
              </a:spcAft>
              <a:buNone/>
            </a:pPr>
            <a:r>
              <a:rPr lang="en"/>
              <a:t>B-Chlamydia </a:t>
            </a:r>
            <a:endParaRPr/>
          </a:p>
          <a:p>
            <a:pPr marL="0" lvl="0" indent="0">
              <a:spcBef>
                <a:spcPts val="0"/>
              </a:spcBef>
              <a:spcAft>
                <a:spcPts val="0"/>
              </a:spcAft>
              <a:buNone/>
            </a:pPr>
            <a:r>
              <a:rPr lang="en"/>
              <a:t>C-E.coli </a:t>
            </a:r>
            <a:endParaRPr/>
          </a:p>
          <a:p>
            <a:pPr marL="0" lvl="0" indent="0">
              <a:spcBef>
                <a:spcPts val="0"/>
              </a:spcBef>
              <a:spcAft>
                <a:spcPts val="0"/>
              </a:spcAft>
              <a:buNone/>
            </a:pPr>
            <a:r>
              <a:rPr lang="en"/>
              <a:t>D- Cyanobacterium</a:t>
            </a:r>
            <a:endParaRPr/>
          </a:p>
          <a:p>
            <a:pPr marL="0" lvl="0" indent="0">
              <a:spcBef>
                <a:spcPts val="0"/>
              </a:spcBef>
              <a:spcAft>
                <a:spcPts val="0"/>
              </a:spcAft>
              <a:buNone/>
            </a:pPr>
            <a:endParaRPr/>
          </a:p>
          <a:p>
            <a:pPr marL="0" lvl="0" indent="0">
              <a:spcBef>
                <a:spcPts val="0"/>
              </a:spcBef>
              <a:spcAft>
                <a:spcPts val="0"/>
              </a:spcAft>
              <a:buNone/>
            </a:pPr>
            <a:r>
              <a:rPr lang="en" b="1"/>
              <a:t>4-Which one of the following most common STIs worldwide? </a:t>
            </a:r>
            <a:endParaRPr b="1"/>
          </a:p>
          <a:p>
            <a:pPr marL="0" lvl="0" indent="0">
              <a:spcBef>
                <a:spcPts val="0"/>
              </a:spcBef>
              <a:spcAft>
                <a:spcPts val="0"/>
              </a:spcAft>
              <a:buNone/>
            </a:pPr>
            <a:r>
              <a:rPr lang="en"/>
              <a:t>a- HIV </a:t>
            </a:r>
            <a:endParaRPr/>
          </a:p>
          <a:p>
            <a:pPr marL="0" lvl="0" indent="0">
              <a:spcBef>
                <a:spcPts val="0"/>
              </a:spcBef>
              <a:spcAft>
                <a:spcPts val="0"/>
              </a:spcAft>
              <a:buNone/>
            </a:pPr>
            <a:r>
              <a:rPr lang="en"/>
              <a:t>b-Chlamydia </a:t>
            </a:r>
            <a:endParaRPr/>
          </a:p>
          <a:p>
            <a:pPr marL="0" lvl="0" indent="0">
              <a:spcBef>
                <a:spcPts val="0"/>
              </a:spcBef>
              <a:spcAft>
                <a:spcPts val="0"/>
              </a:spcAft>
              <a:buNone/>
            </a:pPr>
            <a:r>
              <a:rPr lang="en"/>
              <a:t>c-Gonorrhea </a:t>
            </a:r>
            <a:endParaRPr/>
          </a:p>
          <a:p>
            <a:pPr marL="0" lvl="0" indent="0">
              <a:spcBef>
                <a:spcPts val="0"/>
              </a:spcBef>
              <a:spcAft>
                <a:spcPts val="0"/>
              </a:spcAft>
              <a:buNone/>
            </a:pPr>
            <a:r>
              <a:rPr lang="en"/>
              <a:t>d-Syphilis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938758" y="286789"/>
            <a:ext cx="7633800" cy="111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References </a:t>
            </a:r>
            <a:endParaRPr/>
          </a:p>
        </p:txBody>
      </p:sp>
      <p:sp>
        <p:nvSpPr>
          <p:cNvPr id="578" name="Shape 578"/>
          <p:cNvSpPr txBox="1">
            <a:spLocks noGrp="1"/>
          </p:cNvSpPr>
          <p:nvPr>
            <p:ph type="body" idx="1"/>
          </p:nvPr>
        </p:nvSpPr>
        <p:spPr>
          <a:xfrm>
            <a:off x="942975" y="1714500"/>
            <a:ext cx="7247400" cy="3351900"/>
          </a:xfrm>
          <a:prstGeom prst="rect">
            <a:avLst/>
          </a:prstGeom>
        </p:spPr>
        <p:txBody>
          <a:bodyPr spcFirstLastPara="1" wrap="square" lIns="91425" tIns="91425" rIns="91425" bIns="91425" anchor="t" anchorCtr="0">
            <a:noAutofit/>
          </a:bodyPr>
          <a:lstStyle/>
          <a:p>
            <a:pPr marL="0" lvl="0" indent="0">
              <a:spcBef>
                <a:spcPts val="525"/>
              </a:spcBef>
              <a:spcAft>
                <a:spcPts val="0"/>
              </a:spcAft>
              <a:buNone/>
            </a:pPr>
            <a:r>
              <a:rPr lang="en" sz="1400"/>
              <a:t>1- </a:t>
            </a:r>
            <a:r>
              <a:rPr lang="en" sz="1400">
                <a:solidFill>
                  <a:srgbClr val="593470"/>
                </a:solidFill>
                <a:latin typeface="Cambria"/>
                <a:ea typeface="Cambria"/>
                <a:cs typeface="Cambria"/>
                <a:sym typeface="Cambria"/>
              </a:rPr>
              <a:t>NICE guidelines British Association of Sexual Health and HIV</a:t>
            </a:r>
            <a:endParaRPr sz="1400">
              <a:solidFill>
                <a:srgbClr val="593470"/>
              </a:solidFill>
              <a:latin typeface="Cambria"/>
              <a:ea typeface="Cambria"/>
              <a:cs typeface="Cambria"/>
              <a:sym typeface="Cambria"/>
            </a:endParaRPr>
          </a:p>
          <a:p>
            <a:pPr marL="0" lvl="0" indent="0">
              <a:spcBef>
                <a:spcPts val="525"/>
              </a:spcBef>
              <a:spcAft>
                <a:spcPts val="0"/>
              </a:spcAft>
              <a:buNone/>
            </a:pPr>
            <a:r>
              <a:rPr lang="en" sz="1400"/>
              <a:t>2-Mycotic Infections in Immunocompromised Hosts: Clinical and Microbiological Aspects</a:t>
            </a:r>
            <a:endParaRPr sz="1400"/>
          </a:p>
          <a:p>
            <a:pPr marL="0" lvl="0" indent="0">
              <a:spcBef>
                <a:spcPts val="525"/>
              </a:spcBef>
              <a:spcAft>
                <a:spcPts val="0"/>
              </a:spcAft>
              <a:buNone/>
            </a:pPr>
            <a:r>
              <a:rPr lang="en"/>
              <a:t>3- </a:t>
            </a:r>
            <a:r>
              <a:rPr lang="en" u="sng">
                <a:solidFill>
                  <a:schemeClr val="hlink"/>
                </a:solidFill>
                <a:hlinkClick r:id="rId3"/>
              </a:rPr>
              <a:t>https://www.cdc.gov/std/tg2015/toc.htm</a:t>
            </a:r>
            <a:r>
              <a:rPr lang="en"/>
              <a:t> </a:t>
            </a:r>
            <a:endParaRPr/>
          </a:p>
          <a:p>
            <a:pPr marL="0" lvl="0" indent="0">
              <a:spcBef>
                <a:spcPts val="525"/>
              </a:spcBef>
              <a:spcAft>
                <a:spcPts val="0"/>
              </a:spcAft>
              <a:buNone/>
            </a:pPr>
            <a:r>
              <a:rPr lang="en"/>
              <a:t>4-</a:t>
            </a:r>
            <a:r>
              <a:rPr lang="en" u="sng">
                <a:solidFill>
                  <a:schemeClr val="hlink"/>
                </a:solidFill>
                <a:hlinkClick r:id="rId4"/>
              </a:rPr>
              <a:t>http://bacteriologynotes.com/pathogenesis-and-clinical-manifestations-of-treponema-pallidum/</a:t>
            </a:r>
            <a:endParaRPr/>
          </a:p>
          <a:p>
            <a:pPr marL="0" lvl="0" indent="0">
              <a:spcBef>
                <a:spcPts val="525"/>
              </a:spcBef>
              <a:spcAft>
                <a:spcPts val="0"/>
              </a:spcAft>
              <a:buNone/>
            </a:pPr>
            <a:r>
              <a:rPr lang="en"/>
              <a:t>5-</a:t>
            </a:r>
            <a:r>
              <a:rPr lang="en" u="sng">
                <a:solidFill>
                  <a:schemeClr val="hlink"/>
                </a:solidFill>
                <a:hlinkClick r:id="rId5"/>
              </a:rPr>
              <a:t>https://www.cdc.gov/std/stats16/chlamydia.htm</a:t>
            </a:r>
            <a:r>
              <a:rPr lang="en"/>
              <a:t> </a:t>
            </a:r>
            <a:endParaRPr/>
          </a:p>
          <a:p>
            <a:pPr marL="0" lvl="0" indent="0">
              <a:spcBef>
                <a:spcPts val="525"/>
              </a:spcBef>
              <a:spcAft>
                <a:spcPts val="0"/>
              </a:spcAft>
              <a:buNone/>
            </a:pPr>
            <a:r>
              <a:rPr lang="en"/>
              <a:t>6-</a:t>
            </a:r>
            <a:r>
              <a:rPr lang="en" u="sng">
                <a:solidFill>
                  <a:schemeClr val="hlink"/>
                </a:solidFill>
                <a:hlinkClick r:id="rId6"/>
              </a:rPr>
              <a:t>http://www.who.int/reproductivehealth/topics/sexual_health/sh_definitions/en/</a:t>
            </a:r>
            <a:r>
              <a:rPr lang="en"/>
              <a:t> </a:t>
            </a:r>
            <a:endParaRPr/>
          </a:p>
          <a:p>
            <a:pPr marL="0" lvl="0" indent="0">
              <a:spcBef>
                <a:spcPts val="525"/>
              </a:spcBef>
              <a:spcAft>
                <a:spcPts val="0"/>
              </a:spcAft>
              <a:buNone/>
            </a:pPr>
            <a:r>
              <a:rPr lang="en"/>
              <a:t>7-</a:t>
            </a:r>
            <a:r>
              <a:rPr lang="en" sz="1400" b="1">
                <a:solidFill>
                  <a:srgbClr val="333333"/>
                </a:solidFill>
                <a:latin typeface="Arial"/>
                <a:ea typeface="Arial"/>
                <a:cs typeface="Arial"/>
                <a:sym typeface="Arial"/>
              </a:rPr>
              <a:t>Kumar and Clark's Clinical Medicine E-Book</a:t>
            </a:r>
            <a:endParaRPr sz="1400" b="1">
              <a:solidFill>
                <a:srgbClr val="333333"/>
              </a:solidFill>
              <a:latin typeface="Arial"/>
              <a:ea typeface="Arial"/>
              <a:cs typeface="Arial"/>
              <a:sym typeface="Arial"/>
            </a:endParaRPr>
          </a:p>
          <a:p>
            <a:pPr marL="0" lvl="0" indent="0">
              <a:spcBef>
                <a:spcPts val="525"/>
              </a:spcBef>
              <a:spcAft>
                <a:spcPts val="0"/>
              </a:spcAft>
              <a:buNone/>
            </a:pPr>
            <a:r>
              <a:rPr lang="en" sz="1400" b="1">
                <a:solidFill>
                  <a:srgbClr val="333333"/>
                </a:solidFill>
                <a:latin typeface="Arial"/>
                <a:ea typeface="Arial"/>
                <a:cs typeface="Arial"/>
                <a:sym typeface="Arial"/>
              </a:rPr>
              <a:t>8-</a:t>
            </a:r>
            <a:r>
              <a:rPr lang="en" sz="1400" b="1" u="sng">
                <a:solidFill>
                  <a:schemeClr val="hlink"/>
                </a:solidFill>
                <a:latin typeface="Arial"/>
                <a:ea typeface="Arial"/>
                <a:cs typeface="Arial"/>
                <a:sym typeface="Arial"/>
                <a:hlinkClick r:id="rId7"/>
              </a:rPr>
              <a:t>https://microbeonline.com/laboratory-diagnosis-of-syphilis/</a:t>
            </a:r>
            <a:endParaRPr sz="1400" b="1">
              <a:solidFill>
                <a:srgbClr val="333333"/>
              </a:solidFill>
              <a:latin typeface="Arial"/>
              <a:ea typeface="Arial"/>
              <a:cs typeface="Arial"/>
              <a:sym typeface="Arial"/>
            </a:endParaRPr>
          </a:p>
          <a:p>
            <a:pPr marL="0" lvl="0" indent="0">
              <a:spcBef>
                <a:spcPts val="525"/>
              </a:spcBef>
              <a:spcAft>
                <a:spcPts val="0"/>
              </a:spcAft>
              <a:buNone/>
            </a:pPr>
            <a:r>
              <a:rPr lang="en" sz="1400" b="1">
                <a:solidFill>
                  <a:srgbClr val="333333"/>
                </a:solidFill>
                <a:latin typeface="Arial"/>
                <a:ea typeface="Arial"/>
                <a:cs typeface="Arial"/>
                <a:sym typeface="Arial"/>
              </a:rPr>
              <a:t>9-</a:t>
            </a:r>
            <a:r>
              <a:rPr lang="en" sz="1400" b="1" u="sng">
                <a:solidFill>
                  <a:schemeClr val="hlink"/>
                </a:solidFill>
                <a:latin typeface="Arial"/>
                <a:ea typeface="Arial"/>
                <a:cs typeface="Arial"/>
                <a:sym typeface="Arial"/>
                <a:hlinkClick r:id="rId8"/>
              </a:rPr>
              <a:t>https://medlineplus.gov/ency/article/000703.htm</a:t>
            </a:r>
            <a:r>
              <a:rPr lang="en" sz="1400" b="1">
                <a:solidFill>
                  <a:srgbClr val="333333"/>
                </a:solidFill>
                <a:latin typeface="Arial"/>
                <a:ea typeface="Arial"/>
                <a:cs typeface="Arial"/>
                <a:sym typeface="Arial"/>
              </a:rPr>
              <a:t> </a:t>
            </a:r>
            <a:endParaRPr sz="1400" b="1">
              <a:solidFill>
                <a:srgbClr val="333333"/>
              </a:solidFill>
              <a:latin typeface="Arial"/>
              <a:ea typeface="Arial"/>
              <a:cs typeface="Arial"/>
              <a:sym typeface="Arial"/>
            </a:endParaRPr>
          </a:p>
          <a:p>
            <a:pPr marL="0" lvl="0" indent="0">
              <a:spcBef>
                <a:spcPts val="525"/>
              </a:spcBef>
              <a:spcAft>
                <a:spcPts val="0"/>
              </a:spcAft>
              <a:buNone/>
            </a:pPr>
            <a:r>
              <a:rPr lang="en" sz="900"/>
              <a:t> </a:t>
            </a:r>
            <a:endParaRPr sz="9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Shape 583"/>
          <p:cNvPicPr preferRelativeResize="0"/>
          <p:nvPr/>
        </p:nvPicPr>
        <p:blipFill rotWithShape="1">
          <a:blip r:embed="rId3">
            <a:alphaModFix/>
          </a:blip>
          <a:srcRect/>
          <a:stretch/>
        </p:blipFill>
        <p:spPr>
          <a:xfrm>
            <a:off x="2844140" y="410963"/>
            <a:ext cx="3667500" cy="4321575"/>
          </a:xfrm>
          <a:prstGeom prst="rect">
            <a:avLst/>
          </a:prstGeom>
          <a:noFill/>
          <a:ln w="19050" cap="flat" cmpd="sng">
            <a:solidFill>
              <a:schemeClr val="dk2"/>
            </a:solidFill>
            <a:prstDash val="dash"/>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2"/>
        </a:solidFill>
        <a:effectLst/>
      </p:bgPr>
    </p:bg>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2242250" y="82125"/>
            <a:ext cx="4589100" cy="4712150"/>
          </a:xfrm>
          <a:prstGeom prst="rect">
            <a:avLst/>
          </a:prstGeom>
          <a:noFill/>
          <a:ln>
            <a:noFill/>
          </a:ln>
        </p:spPr>
      </p:pic>
      <p:sp>
        <p:nvSpPr>
          <p:cNvPr id="139" name="Shape 139"/>
          <p:cNvSpPr/>
          <p:nvPr/>
        </p:nvSpPr>
        <p:spPr>
          <a:xfrm>
            <a:off x="2490450" y="3132300"/>
            <a:ext cx="582000" cy="248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2"/>
        </a:solidFill>
        <a:effectLst/>
      </p:bgPr>
    </p:bg>
    <p:spTree>
      <p:nvGrpSpPr>
        <p:cNvPr id="1" name="Shape 143"/>
        <p:cNvGrpSpPr/>
        <p:nvPr/>
      </p:nvGrpSpPr>
      <p:grpSpPr>
        <a:xfrm>
          <a:off x="0" y="0"/>
          <a:ext cx="0" cy="0"/>
          <a:chOff x="0" y="0"/>
          <a:chExt cx="0" cy="0"/>
        </a:xfrm>
      </p:grpSpPr>
      <p:sp>
        <p:nvSpPr>
          <p:cNvPr id="144" name="Shape 144"/>
          <p:cNvSpPr txBox="1"/>
          <p:nvPr/>
        </p:nvSpPr>
        <p:spPr>
          <a:xfrm>
            <a:off x="795924" y="238600"/>
            <a:ext cx="7557000" cy="38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600" b="1" i="0" u="none" strike="noStrike" cap="none">
                <a:solidFill>
                  <a:srgbClr val="593470"/>
                </a:solidFill>
                <a:latin typeface="Cambria"/>
                <a:ea typeface="Cambria"/>
                <a:cs typeface="Cambria"/>
                <a:sym typeface="Cambria"/>
              </a:rPr>
              <a:t> </a:t>
            </a:r>
            <a:r>
              <a:rPr lang="en" sz="1800" b="1">
                <a:solidFill>
                  <a:srgbClr val="333333"/>
                </a:solidFill>
              </a:rPr>
              <a:t>Epidemiology</a:t>
            </a:r>
            <a:endParaRPr sz="1800" b="1">
              <a:solidFill>
                <a:srgbClr val="333333"/>
              </a:solidFill>
            </a:endParaRPr>
          </a:p>
          <a:p>
            <a:pPr marL="0" marR="0" lvl="0" indent="0" algn="l" rtl="0">
              <a:lnSpc>
                <a:spcPct val="100000"/>
              </a:lnSpc>
              <a:spcBef>
                <a:spcPts val="0"/>
              </a:spcBef>
              <a:spcAft>
                <a:spcPts val="0"/>
              </a:spcAft>
              <a:buNone/>
            </a:pPr>
            <a:endParaRPr sz="1800" b="1">
              <a:solidFill>
                <a:srgbClr val="333333"/>
              </a:solidFill>
            </a:endParaRPr>
          </a:p>
          <a:p>
            <a:pPr marL="0" marR="0" lvl="0" indent="0" algn="l" rtl="0">
              <a:lnSpc>
                <a:spcPct val="100000"/>
              </a:lnSpc>
              <a:spcBef>
                <a:spcPts val="0"/>
              </a:spcBef>
              <a:spcAft>
                <a:spcPts val="0"/>
              </a:spcAft>
              <a:buNone/>
            </a:pPr>
            <a:endParaRPr sz="1800" b="1">
              <a:solidFill>
                <a:srgbClr val="333333"/>
              </a:solidFill>
            </a:endParaRPr>
          </a:p>
          <a:p>
            <a:pPr marL="0" marR="0" lvl="0" indent="0" algn="l" rtl="0">
              <a:lnSpc>
                <a:spcPct val="100000"/>
              </a:lnSpc>
              <a:spcBef>
                <a:spcPts val="0"/>
              </a:spcBef>
              <a:spcAft>
                <a:spcPts val="0"/>
              </a:spcAft>
              <a:buNone/>
            </a:pPr>
            <a:endParaRPr sz="1800" b="1">
              <a:solidFill>
                <a:srgbClr val="333333"/>
              </a:solidFill>
            </a:endParaRPr>
          </a:p>
          <a:p>
            <a:pPr marL="0" lvl="0" indent="0" rtl="0">
              <a:lnSpc>
                <a:spcPct val="158000"/>
              </a:lnSpc>
              <a:spcBef>
                <a:spcPts val="0"/>
              </a:spcBef>
              <a:spcAft>
                <a:spcPts val="1900"/>
              </a:spcAft>
              <a:buSzPts val="1100"/>
              <a:buNone/>
            </a:pPr>
            <a:r>
              <a:rPr lang="en" sz="1800">
                <a:solidFill>
                  <a:srgbClr val="333333"/>
                </a:solidFill>
              </a:rPr>
              <a:t>Some STDs have a greater worldwide presence than others. Nearly two thirds of all STDs worldwide affect people under the age of 25 years. Of these, another third is less than 20 years of age. The rates are higher among teenage girls than in boys, with girls twice as likely to be infected. </a:t>
            </a:r>
            <a:endParaRPr sz="3600" b="1">
              <a:solidFill>
                <a:srgbClr val="593470"/>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1335966" y="1592579"/>
            <a:ext cx="6170100" cy="2695200"/>
          </a:xfrm>
          <a:prstGeom prst="rect">
            <a:avLst/>
          </a:prstGeom>
          <a:noFill/>
          <a:ln>
            <a:noFill/>
          </a:ln>
        </p:spPr>
        <p:txBody>
          <a:bodyPr spcFirstLastPara="1" wrap="square" lIns="0" tIns="34275" rIns="0" bIns="34275" anchor="t" anchorCtr="0">
            <a:noAutofit/>
          </a:bodyPr>
          <a:lstStyle/>
          <a:p>
            <a:pPr marL="0" marR="0" lvl="0" indent="0" algn="ctr" rtl="0">
              <a:lnSpc>
                <a:spcPct val="90000"/>
              </a:lnSpc>
              <a:spcBef>
                <a:spcPts val="0"/>
              </a:spcBef>
              <a:spcAft>
                <a:spcPts val="0"/>
              </a:spcAft>
              <a:buClr>
                <a:schemeClr val="dk2"/>
              </a:buClr>
              <a:buSzPts val="1100"/>
              <a:buFont typeface="Arial"/>
              <a:buNone/>
            </a:pPr>
            <a:endParaRPr sz="1100" b="0" i="0" u="sng" strike="noStrike" cap="none">
              <a:solidFill>
                <a:srgbClr val="F3F3F3"/>
              </a:solidFill>
              <a:latin typeface="Cambria"/>
              <a:ea typeface="Cambria"/>
              <a:cs typeface="Cambria"/>
              <a:sym typeface="Cambria"/>
            </a:endParaRPr>
          </a:p>
          <a:p>
            <a:pPr marL="63500" marR="0" lvl="0" indent="50800" algn="ctr" rtl="0">
              <a:lnSpc>
                <a:spcPct val="90000"/>
              </a:lnSpc>
              <a:spcBef>
                <a:spcPts val="1100"/>
              </a:spcBef>
              <a:spcAft>
                <a:spcPts val="0"/>
              </a:spcAft>
              <a:buClr>
                <a:schemeClr val="accent3"/>
              </a:buClr>
              <a:buSzPts val="1800"/>
              <a:buFont typeface="Calibri"/>
              <a:buNone/>
            </a:pPr>
            <a:r>
              <a:rPr lang="en" sz="3200" b="1">
                <a:solidFill>
                  <a:srgbClr val="593470"/>
                </a:solidFill>
                <a:latin typeface="Cambria"/>
                <a:ea typeface="Cambria"/>
                <a:cs typeface="Cambria"/>
                <a:sym typeface="Cambria"/>
              </a:rPr>
              <a:t>18</a:t>
            </a:r>
            <a:r>
              <a:rPr lang="en" sz="3200" b="1" i="0" u="none" strike="noStrike" cap="none">
                <a:solidFill>
                  <a:srgbClr val="593470"/>
                </a:solidFill>
                <a:latin typeface="Cambria"/>
                <a:ea typeface="Cambria"/>
                <a:cs typeface="Cambria"/>
                <a:sym typeface="Cambria"/>
              </a:rPr>
              <a:t> Years old Lady present with </a:t>
            </a:r>
            <a:r>
              <a:rPr lang="en" sz="3200" b="1">
                <a:solidFill>
                  <a:srgbClr val="593470"/>
                </a:solidFill>
                <a:latin typeface="Cambria"/>
                <a:ea typeface="Cambria"/>
                <a:cs typeface="Cambria"/>
                <a:sym typeface="Cambria"/>
              </a:rPr>
              <a:t>itchy painful multiple red lesions in her genitalia </a:t>
            </a:r>
            <a:endParaRPr sz="1800" b="1" i="0" u="none" strike="noStrike" cap="none">
              <a:solidFill>
                <a:srgbClr val="593470"/>
              </a:solidFill>
              <a:latin typeface="Cambria"/>
              <a:ea typeface="Cambria"/>
              <a:cs typeface="Cambria"/>
              <a:sym typeface="Cambria"/>
            </a:endParaRPr>
          </a:p>
        </p:txBody>
      </p:sp>
      <p:sp>
        <p:nvSpPr>
          <p:cNvPr id="151" name="Shape 151"/>
          <p:cNvSpPr/>
          <p:nvPr/>
        </p:nvSpPr>
        <p:spPr>
          <a:xfrm>
            <a:off x="0" y="341425"/>
            <a:ext cx="9144000" cy="73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 sz="3600" b="1" i="0" u="none" strike="noStrike" cap="none">
                <a:solidFill>
                  <a:srgbClr val="551561"/>
                </a:solidFill>
                <a:latin typeface="Cambria"/>
                <a:ea typeface="Cambria"/>
                <a:cs typeface="Cambria"/>
                <a:sym typeface="Cambria"/>
              </a:rPr>
              <a:t>Case..</a:t>
            </a:r>
            <a:endParaRPr sz="1400" b="0" i="0" u="none" strike="noStrike" cap="none">
              <a:solidFill>
                <a:srgbClr val="55156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5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2928</Words>
  <Application>Microsoft Macintosh PowerPoint</Application>
  <PresentationFormat>On-screen Show (16:9)</PresentationFormat>
  <Paragraphs>437</Paragraphs>
  <Slides>69</Slides>
  <Notes>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Cabin</vt:lpstr>
      <vt:lpstr>Cambria</vt:lpstr>
      <vt:lpstr>Garamond</vt:lpstr>
      <vt:lpstr>Georgia</vt:lpstr>
      <vt:lpstr>Impact</vt:lpstr>
      <vt:lpstr>Roboto</vt:lpstr>
      <vt:lpstr>Verdana</vt:lpstr>
      <vt:lpstr>Arial</vt:lpstr>
      <vt:lpstr>Calibri</vt:lpstr>
      <vt:lpstr>Badge</vt:lpstr>
      <vt:lpstr>PowerPoint Presentation</vt:lpstr>
      <vt:lpstr>PowerPoint Presentation</vt:lpstr>
      <vt:lpstr>PowerPoint Presentation</vt:lpstr>
      <vt:lpstr>PowerPoint Presentation</vt:lpstr>
      <vt:lpstr>PowerPoint Presentation</vt:lpstr>
      <vt:lpstr>SEXUALLY TRANSMITTED INFECTIONS (STIS) ARE INFECTIONS THAT ARE SPREAD PRIMARILY THROUGH PERSON-TO-PERSON SEXUAL CONTACT. THERE ARE MORE THAN 30 DIFFERENT SEXUALLY TRANSMISSIBLE BACTERIA, VIRUSES AND PARASITES.” WORLD HEALTH ORGANIZATION.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Ulcerative and non-ulcerative genitalia DDX</vt:lpstr>
      <vt:lpstr>Common STDs</vt:lpstr>
      <vt:lpstr>PowerPoint Presentation</vt:lpstr>
      <vt:lpstr>PowerPoint Presentation</vt:lpstr>
      <vt:lpstr>The rates of reported cases of chlamydia are highest among adolescents and  young adults aged 15–24 years</vt:lpstr>
      <vt:lpstr>PowerPoint Presentation</vt:lpstr>
      <vt:lpstr>NEISSERIA GONORRHOEAE</vt:lpstr>
      <vt:lpstr>PowerPoint Presentation</vt:lpstr>
      <vt:lpstr>PowerPoint Presentation</vt:lpstr>
      <vt:lpstr>PowerPoint Presentation</vt:lpstr>
      <vt:lpstr>PowerPoint Presentation</vt:lpstr>
      <vt:lpstr>Syphilis</vt:lpstr>
      <vt:lpstr>PowerPoint Presentation</vt:lpstr>
      <vt:lpstr>PowerPoint Presentation</vt:lpstr>
      <vt:lpstr>PowerPoint Presentation</vt:lpstr>
      <vt:lpstr>PowerPoint Presentation</vt:lpstr>
      <vt:lpstr>PowerPoint Presentation</vt:lpstr>
      <vt:lpstr>PowerPoint Presentation</vt:lpstr>
      <vt:lpstr>Neurosyphilis And Ocular syphilis </vt:lpstr>
      <vt:lpstr>Neurosyphilis And Ocular syphilis </vt:lpstr>
      <vt:lpstr>Neurosyphilis And Ocular syphilis Treatment</vt:lpstr>
      <vt:lpstr>Chancroid</vt:lpstr>
      <vt:lpstr>PowerPoint Presentation</vt:lpstr>
      <vt:lpstr>Signs &amp; Symptoms :</vt:lpstr>
      <vt:lpstr>PowerPoint Presentation</vt:lpstr>
      <vt:lpstr>HIV</vt:lpstr>
      <vt:lpstr>Transmission of HIV from mother to child </vt:lpstr>
      <vt:lpstr>Risk factors and stages of HIV infection</vt:lpstr>
      <vt:lpstr>Acute HIV infection </vt:lpstr>
      <vt:lpstr>Chronic HIV infection </vt:lpstr>
      <vt:lpstr>AIDS</vt:lpstr>
      <vt:lpstr>Diagnosis &amp; complications   </vt:lpstr>
      <vt:lpstr>Treatment of HIV  </vt:lpstr>
      <vt:lpstr>Treatments to prevent mother-to-baby transmission</vt:lpstr>
      <vt:lpstr>Herpes Simplex Virus </vt:lpstr>
      <vt:lpstr>Signs   &amp;  symptoms </vt:lpstr>
      <vt:lpstr>Skin manifestations </vt:lpstr>
      <vt:lpstr>Diagnosis &amp; complications</vt:lpstr>
      <vt:lpstr>Presence of HSV in the birth canal during delivery</vt:lpstr>
      <vt:lpstr>Treatment</vt:lpstr>
      <vt:lpstr> Human Papillomavirus </vt:lpstr>
      <vt:lpstr>Signs  &amp;  Symptoms  </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يارا</cp:lastModifiedBy>
  <cp:revision>1</cp:revision>
  <dcterms:modified xsi:type="dcterms:W3CDTF">2018-04-03T07:14:25Z</dcterms:modified>
</cp:coreProperties>
</file>