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Lst>
  <p:sldSz cy="5143500" cx="9144000"/>
  <p:notesSz cx="6858000" cy="9144000"/>
  <p:embeddedFontLst>
    <p:embeddedFont>
      <p:font typeface="Roboto Thin"/>
      <p:regular r:id="rId51"/>
      <p:bold r:id="rId52"/>
      <p:italic r:id="rId53"/>
      <p:boldItalic r:id="rId54"/>
    </p:embeddedFont>
    <p:embeddedFont>
      <p:font typeface="Roboto"/>
      <p:regular r:id="rId55"/>
      <p:bold r:id="rId56"/>
      <p:italic r:id="rId57"/>
      <p:boldItalic r:id="rId58"/>
    </p:embeddedFont>
    <p:embeddedFont>
      <p:font typeface="Roboto Medium"/>
      <p:regular r:id="rId59"/>
      <p:bold r:id="rId60"/>
      <p:italic r:id="rId61"/>
      <p:boldItalic r:id="rId62"/>
    </p:embeddedFont>
    <p:embeddedFont>
      <p:font typeface="Playfair Display"/>
      <p:regular r:id="rId63"/>
      <p:bold r:id="rId64"/>
      <p:italic r:id="rId65"/>
      <p:boldItalic r:id="rId66"/>
    </p:embeddedFont>
    <p:embeddedFont>
      <p:font typeface="Montserrat"/>
      <p:regular r:id="rId67"/>
      <p:bold r:id="rId68"/>
      <p:italic r:id="rId69"/>
      <p:boldItalic r:id="rId70"/>
    </p:embeddedFont>
    <p:embeddedFont>
      <p:font typeface="Oswald"/>
      <p:regular r:id="rId71"/>
      <p:bold r:id="rId7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AAA6BBCA-3669-467B-82D1-E5D42B4F466B}">
  <a:tblStyle styleId="{AAA6BBCA-3669-467B-82D1-E5D42B4F466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2" Type="http://schemas.openxmlformats.org/officeDocument/2006/relationships/font" Target="fonts/Oswald-bold.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Oswald-regular.fntdata"/><Relationship Id="rId70" Type="http://schemas.openxmlformats.org/officeDocument/2006/relationships/font" Target="fonts/Montserrat-boldItalic.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RobotoMedium-boldItalic.fntdata"/><Relationship Id="rId61" Type="http://schemas.openxmlformats.org/officeDocument/2006/relationships/font" Target="fonts/RobotoMedium-italic.fntdata"/><Relationship Id="rId20" Type="http://schemas.openxmlformats.org/officeDocument/2006/relationships/slide" Target="slides/slide14.xml"/><Relationship Id="rId64" Type="http://schemas.openxmlformats.org/officeDocument/2006/relationships/font" Target="fonts/PlayfairDisplay-bold.fntdata"/><Relationship Id="rId63" Type="http://schemas.openxmlformats.org/officeDocument/2006/relationships/font" Target="fonts/PlayfairDisplay-regular.fntdata"/><Relationship Id="rId22" Type="http://schemas.openxmlformats.org/officeDocument/2006/relationships/slide" Target="slides/slide16.xml"/><Relationship Id="rId66" Type="http://schemas.openxmlformats.org/officeDocument/2006/relationships/font" Target="fonts/PlayfairDisplay-boldItalic.fntdata"/><Relationship Id="rId21" Type="http://schemas.openxmlformats.org/officeDocument/2006/relationships/slide" Target="slides/slide15.xml"/><Relationship Id="rId65" Type="http://schemas.openxmlformats.org/officeDocument/2006/relationships/font" Target="fonts/PlayfairDisplay-italic.fntdata"/><Relationship Id="rId24" Type="http://schemas.openxmlformats.org/officeDocument/2006/relationships/slide" Target="slides/slide18.xml"/><Relationship Id="rId68" Type="http://schemas.openxmlformats.org/officeDocument/2006/relationships/font" Target="fonts/Montserrat-bold.fntdata"/><Relationship Id="rId23" Type="http://schemas.openxmlformats.org/officeDocument/2006/relationships/slide" Target="slides/slide17.xml"/><Relationship Id="rId67" Type="http://schemas.openxmlformats.org/officeDocument/2006/relationships/font" Target="fonts/Montserrat-regular.fntdata"/><Relationship Id="rId60" Type="http://schemas.openxmlformats.org/officeDocument/2006/relationships/font" Target="fonts/RobotoMedium-bold.fntdata"/><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Montserrat-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obotoThin-regular.fntdata"/><Relationship Id="rId50" Type="http://schemas.openxmlformats.org/officeDocument/2006/relationships/slide" Target="slides/slide44.xml"/><Relationship Id="rId53" Type="http://schemas.openxmlformats.org/officeDocument/2006/relationships/font" Target="fonts/RobotoThin-italic.fntdata"/><Relationship Id="rId52" Type="http://schemas.openxmlformats.org/officeDocument/2006/relationships/font" Target="fonts/RobotoThin-bold.fntdata"/><Relationship Id="rId11" Type="http://schemas.openxmlformats.org/officeDocument/2006/relationships/slide" Target="slides/slide5.xml"/><Relationship Id="rId55" Type="http://schemas.openxmlformats.org/officeDocument/2006/relationships/font" Target="fonts/Roboto-regular.fntdata"/><Relationship Id="rId10" Type="http://schemas.openxmlformats.org/officeDocument/2006/relationships/slide" Target="slides/slide4.xml"/><Relationship Id="rId54" Type="http://schemas.openxmlformats.org/officeDocument/2006/relationships/font" Target="fonts/RobotoThin-boldItalic.fntdata"/><Relationship Id="rId13" Type="http://schemas.openxmlformats.org/officeDocument/2006/relationships/slide" Target="slides/slide7.xml"/><Relationship Id="rId57" Type="http://schemas.openxmlformats.org/officeDocument/2006/relationships/font" Target="fonts/Roboto-italic.fntdata"/><Relationship Id="rId12" Type="http://schemas.openxmlformats.org/officeDocument/2006/relationships/slide" Target="slides/slide6.xml"/><Relationship Id="rId56" Type="http://schemas.openxmlformats.org/officeDocument/2006/relationships/font" Target="fonts/Roboto-bold.fntdata"/><Relationship Id="rId15" Type="http://schemas.openxmlformats.org/officeDocument/2006/relationships/slide" Target="slides/slide9.xml"/><Relationship Id="rId59" Type="http://schemas.openxmlformats.org/officeDocument/2006/relationships/font" Target="fonts/RobotoMedium-regular.fntdata"/><Relationship Id="rId14" Type="http://schemas.openxmlformats.org/officeDocument/2006/relationships/slide" Target="slides/slide8.xml"/><Relationship Id="rId58" Type="http://schemas.openxmlformats.org/officeDocument/2006/relationships/font" Target="fonts/Roboto-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ptodate.com/contents/osteoporotic-fracture-risk-assessment/abstract/12,15-21" TargetMode="External"/><Relationship Id="rId3" Type="http://schemas.openxmlformats.org/officeDocument/2006/relationships/hyperlink" Target="https://www.uptodate.com/contents/osteoporotic-fracture-risk-assessment/abstract/7-9,22"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1600"/>
              </a:spcAft>
              <a:buClr>
                <a:schemeClr val="dk2"/>
              </a:buClr>
              <a:buSzPts val="1100"/>
              <a:buFont typeface="Arial"/>
              <a:buNone/>
            </a:pPr>
            <a:r>
              <a:t/>
            </a:r>
            <a:endParaRPr sz="1200">
              <a:solidFill>
                <a:schemeClr val="dk2"/>
              </a:solidFill>
              <a:latin typeface="Playfair Display"/>
              <a:ea typeface="Playfair Display"/>
              <a:cs typeface="Playfair Display"/>
              <a:sym typeface="Playfair Display"/>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sz="1400">
                <a:solidFill>
                  <a:schemeClr val="dk2"/>
                </a:solidFill>
                <a:latin typeface="Playfair Display"/>
                <a:ea typeface="Playfair Display"/>
                <a:cs typeface="Playfair Display"/>
                <a:sym typeface="Playfair Display"/>
              </a:rPr>
              <a:t>-Evaluate risk factors (FRAX): if moderate (10-20)--&gt; DEXA</a:t>
            </a:r>
            <a:endParaRPr sz="1400">
              <a:solidFill>
                <a:schemeClr val="dk2"/>
              </a:solidFill>
              <a:latin typeface="Playfair Display"/>
              <a:ea typeface="Playfair Display"/>
              <a:cs typeface="Playfair Display"/>
              <a:sym typeface="Playfair Display"/>
            </a:endParaRPr>
          </a:p>
          <a:p>
            <a:pPr indent="0" lvl="0" marL="0" rtl="0">
              <a:lnSpc>
                <a:spcPct val="115000"/>
              </a:lnSpc>
              <a:spcBef>
                <a:spcPts val="1600"/>
              </a:spcBef>
              <a:spcAft>
                <a:spcPts val="0"/>
              </a:spcAft>
              <a:buNone/>
            </a:pPr>
            <a:r>
              <a:rPr lang="en" sz="1400">
                <a:solidFill>
                  <a:schemeClr val="dk2"/>
                </a:solidFill>
                <a:latin typeface="Playfair Display"/>
                <a:ea typeface="Playfair Display"/>
                <a:cs typeface="Playfair Display"/>
                <a:sym typeface="Playfair Display"/>
              </a:rPr>
              <a:t>-FHx.</a:t>
            </a:r>
            <a:endParaRPr sz="1800">
              <a:solidFill>
                <a:schemeClr val="dk2"/>
              </a:solidFill>
              <a:latin typeface="Playfair Display"/>
              <a:ea typeface="Playfair Display"/>
              <a:cs typeface="Playfair Display"/>
              <a:sym typeface="Playfair Display"/>
            </a:endParaRPr>
          </a:p>
          <a:p>
            <a:pPr indent="0" lvl="0" marL="0" rtl="0">
              <a:lnSpc>
                <a:spcPct val="115000"/>
              </a:lnSpc>
              <a:spcBef>
                <a:spcPts val="1600"/>
              </a:spcBef>
              <a:spcAft>
                <a:spcPts val="1600"/>
              </a:spcAft>
              <a:buClr>
                <a:schemeClr val="dk2"/>
              </a:buClr>
              <a:buSzPts val="1100"/>
              <a:buFont typeface="Arial"/>
              <a:buNone/>
            </a:pPr>
            <a:r>
              <a:rPr b="1" lang="en" sz="1200">
                <a:solidFill>
                  <a:srgbClr val="FF0000"/>
                </a:solidFill>
                <a:latin typeface="Playfair Display"/>
                <a:ea typeface="Playfair Display"/>
                <a:cs typeface="Playfair Display"/>
                <a:sym typeface="Playfair Display"/>
              </a:rPr>
              <a:t>2ry causes: DM, hyperpara, hyperthyroid,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0" name="Shape 17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1600"/>
              </a:spcAft>
              <a:buClr>
                <a:schemeClr val="dk2"/>
              </a:buClr>
              <a:buSzPts val="1100"/>
              <a:buFont typeface="Arial"/>
              <a:buNone/>
            </a:pPr>
            <a:r>
              <a:rPr lang="en">
                <a:solidFill>
                  <a:schemeClr val="dk2"/>
                </a:solidFill>
                <a:highlight>
                  <a:srgbClr val="FFFFFF"/>
                </a:highlight>
              </a:rPr>
              <a:t>BTMs are not routinely indicated in patients when initiating osteoporosis therapy. However, for individual patients (eg, patients with conditions that might interfere with drug absorption or efficacy) we sometimes measure fasting urinary NTX, serum CTX, or serum PINP before and three to six months after starting bisphosphonates or other antiresorptive therapy. A 50 or 30 percent reduction in urinary NTX excretion or serum CTX, respectively, provides evidence of compliance and drug efficacy.</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chemeClr val="dk1"/>
                </a:solidFill>
                <a:highlight>
                  <a:srgbClr val="FFFFFF"/>
                </a:highlight>
              </a:rPr>
              <a:t>a T-score between -1.0 and -2.5 is classified as low bone mass (osteopenia), and a T-score of -1.0 or higher is normal </a:t>
            </a:r>
            <a:endParaRPr>
              <a:solidFill>
                <a:schemeClr val="dk1"/>
              </a:solidFill>
              <a:highlight>
                <a:srgbClr val="FFFFFF"/>
              </a:highlight>
            </a:endParaRPr>
          </a:p>
          <a:p>
            <a:pPr indent="0" lvl="0" marL="0" rtl="0">
              <a:lnSpc>
                <a:spcPct val="137454"/>
              </a:lnSpc>
              <a:spcBef>
                <a:spcPts val="1000"/>
              </a:spcBef>
              <a:spcAft>
                <a:spcPts val="0"/>
              </a:spcAft>
              <a:buClr>
                <a:schemeClr val="dk1"/>
              </a:buClr>
              <a:buSzPts val="1100"/>
              <a:buFont typeface="Arial"/>
              <a:buNone/>
            </a:pPr>
            <a:r>
              <a:rPr lang="en">
                <a:solidFill>
                  <a:schemeClr val="dk1"/>
                </a:solidFill>
              </a:rPr>
              <a:t>Many studies have demonstrated that low BMD is associated with an increased risk of fracture [</a:t>
            </a:r>
            <a:r>
              <a:rPr lang="en" u="sng">
                <a:solidFill>
                  <a:srgbClr val="00905A"/>
                </a:solidFill>
                <a:hlinkClick r:id="rId2"/>
              </a:rPr>
              <a:t>12,15-21</a:t>
            </a:r>
            <a:r>
              <a:rPr lang="en">
                <a:solidFill>
                  <a:schemeClr val="dk1"/>
                </a:solidFill>
              </a:rPr>
              <a:t>]. Individuals with T-scores of ≤-2.5 have the highest risk of fracture. However, because there are more individuals with osteopenia than osteoporosis, the absolute number of fractures in subjects with T-scores in the osteopenia range is greater than in those with T-scores in the osteoporosis range [</a:t>
            </a:r>
            <a:r>
              <a:rPr lang="en" u="sng">
                <a:solidFill>
                  <a:srgbClr val="00905A"/>
                </a:solidFill>
                <a:hlinkClick r:id="rId3"/>
              </a:rPr>
              <a:t>7-9,22</a:t>
            </a:r>
            <a:r>
              <a:rPr lang="en">
                <a:solidFill>
                  <a:schemeClr val="dk1"/>
                </a:solidFill>
              </a:rPr>
              <a:t>]. Since most fractures occur in patients with T-scores better than -2.5, treatment strategies relying solely on BMD testing will miss many patients at risk for fracture who might benefit from interventions to reduce fracture risk.</a:t>
            </a:r>
            <a:endParaRPr>
              <a:solidFill>
                <a:schemeClr val="dk1"/>
              </a:solidFill>
            </a:endParaRPr>
          </a:p>
          <a:p>
            <a:pPr indent="0" lvl="0" marL="0" rtl="0">
              <a:lnSpc>
                <a:spcPct val="100000"/>
              </a:lnSpc>
              <a:spcBef>
                <a:spcPts val="1000"/>
              </a:spcBef>
              <a:spcAft>
                <a:spcPts val="0"/>
              </a:spcAft>
              <a:buClr>
                <a:schemeClr val="dk1"/>
              </a:buClr>
              <a:buSzPts val="1100"/>
              <a:buFont typeface="Arial"/>
              <a:buNone/>
            </a:pPr>
            <a:r>
              <a:rPr b="1" lang="en">
                <a:solidFill>
                  <a:schemeClr val="dk1"/>
                </a:solidFill>
              </a:rPr>
              <a:t>FRAX®</a:t>
            </a:r>
            <a:endParaRPr b="1">
              <a:solidFill>
                <a:schemeClr val="dk1"/>
              </a:solidFill>
            </a:endParaRPr>
          </a:p>
          <a:p>
            <a:pPr indent="0" lvl="0" marL="0" rtl="0">
              <a:lnSpc>
                <a:spcPct val="100000"/>
              </a:lnSpc>
              <a:spcBef>
                <a:spcPts val="1000"/>
              </a:spcBef>
              <a:spcAft>
                <a:spcPts val="0"/>
              </a:spcAft>
              <a:buClr>
                <a:schemeClr val="dk1"/>
              </a:buClr>
              <a:buSzPts val="1100"/>
              <a:buFont typeface="Arial"/>
              <a:buNone/>
            </a:pPr>
            <a:r>
              <a:t/>
            </a:r>
            <a:endParaRPr b="1">
              <a:solidFill>
                <a:schemeClr val="dk1"/>
              </a:solidFill>
            </a:endParaRPr>
          </a:p>
          <a:p>
            <a:pPr indent="0" lvl="0" marL="0" rtl="0">
              <a:lnSpc>
                <a:spcPct val="100000"/>
              </a:lnSpc>
              <a:spcBef>
                <a:spcPts val="1000"/>
              </a:spcBef>
              <a:spcAft>
                <a:spcPts val="0"/>
              </a:spcAft>
              <a:buClr>
                <a:schemeClr val="dk1"/>
              </a:buClr>
              <a:buSzPts val="1100"/>
              <a:buFont typeface="Arial"/>
              <a:buNone/>
            </a:pPr>
            <a:r>
              <a:rPr b="1" lang="en">
                <a:solidFill>
                  <a:schemeClr val="dk1"/>
                </a:solidFill>
              </a:rPr>
              <a:t>predicts the 10-year probability of hip fracture and major</a:t>
            </a:r>
            <a:endParaRPr b="1">
              <a:solidFill>
                <a:schemeClr val="dk1"/>
              </a:solidFill>
            </a:endParaRPr>
          </a:p>
          <a:p>
            <a:pPr indent="0" lvl="0" marL="0" rtl="0">
              <a:lnSpc>
                <a:spcPct val="100000"/>
              </a:lnSpc>
              <a:spcBef>
                <a:spcPts val="1000"/>
              </a:spcBef>
              <a:spcAft>
                <a:spcPts val="0"/>
              </a:spcAft>
              <a:buClr>
                <a:schemeClr val="dk1"/>
              </a:buClr>
              <a:buSzPts val="1100"/>
              <a:buFont typeface="Arial"/>
              <a:buNone/>
            </a:pPr>
            <a:r>
              <a:t/>
            </a:r>
            <a:endParaRPr b="1">
              <a:solidFill>
                <a:schemeClr val="dk1"/>
              </a:solidFill>
            </a:endParaRPr>
          </a:p>
          <a:p>
            <a:pPr indent="0" lvl="0" marL="0" rtl="0">
              <a:lnSpc>
                <a:spcPct val="100000"/>
              </a:lnSpc>
              <a:spcBef>
                <a:spcPts val="1000"/>
              </a:spcBef>
              <a:spcAft>
                <a:spcPts val="0"/>
              </a:spcAft>
              <a:buClr>
                <a:schemeClr val="dk1"/>
              </a:buClr>
              <a:buSzPts val="1100"/>
              <a:buFont typeface="Arial"/>
              <a:buNone/>
            </a:pPr>
            <a:r>
              <a:rPr b="1" lang="en">
                <a:solidFill>
                  <a:schemeClr val="dk1"/>
                </a:solidFill>
              </a:rPr>
              <a:t>osteoporotic fracture (hip, clinical spine, humerus, or fore-</a:t>
            </a:r>
            <a:endParaRPr b="1">
              <a:solidFill>
                <a:schemeClr val="dk1"/>
              </a:solidFill>
            </a:endParaRPr>
          </a:p>
          <a:p>
            <a:pPr indent="0" lvl="0" marL="0" rtl="0">
              <a:lnSpc>
                <a:spcPct val="100000"/>
              </a:lnSpc>
              <a:spcBef>
                <a:spcPts val="1000"/>
              </a:spcBef>
              <a:spcAft>
                <a:spcPts val="0"/>
              </a:spcAft>
              <a:buClr>
                <a:schemeClr val="dk1"/>
              </a:buClr>
              <a:buSzPts val="1100"/>
              <a:buFont typeface="Arial"/>
              <a:buNone/>
            </a:pPr>
            <a:r>
              <a:rPr b="1" lang="en">
                <a:solidFill>
                  <a:schemeClr val="dk1"/>
                </a:solidFill>
              </a:rPr>
              <a:t>arm).</a:t>
            </a:r>
            <a:endParaRPr b="1">
              <a:solidFill>
                <a:schemeClr val="dk1"/>
              </a:solidFill>
            </a:endParaRPr>
          </a:p>
          <a:p>
            <a:pPr indent="0" lvl="0" marL="0" rtl="0">
              <a:lnSpc>
                <a:spcPct val="137454"/>
              </a:lnSpc>
              <a:spcBef>
                <a:spcPts val="1000"/>
              </a:spcBef>
              <a:spcAft>
                <a:spcPts val="0"/>
              </a:spcAft>
              <a:buNone/>
            </a:pPr>
            <a:r>
              <a:t/>
            </a:r>
            <a:endParaRPr b="1">
              <a:solidFill>
                <a:schemeClr val="dk1"/>
              </a:solidFill>
            </a:endParaRPr>
          </a:p>
          <a:p>
            <a:pPr indent="0" lvl="0" marL="0" rtl="0">
              <a:lnSpc>
                <a:spcPct val="137454"/>
              </a:lnSpc>
              <a:spcBef>
                <a:spcPts val="1000"/>
              </a:spcBef>
              <a:spcAft>
                <a:spcPts val="0"/>
              </a:spcAft>
              <a:buClr>
                <a:schemeClr val="dk1"/>
              </a:buClr>
              <a:buSzPts val="1100"/>
              <a:buFont typeface="Arial"/>
              <a:buNone/>
            </a:pPr>
            <a:r>
              <a:rPr lang="en">
                <a:solidFill>
                  <a:schemeClr val="dk1"/>
                </a:solidFill>
              </a:rPr>
              <a:t>https://www.sheffield.ac.uk/FRAX/tool.aspx?country=63</a:t>
            </a:r>
            <a:endParaRPr>
              <a:solidFill>
                <a:schemeClr val="dk1"/>
              </a:solidFill>
            </a:endParaRPr>
          </a:p>
          <a:p>
            <a:pPr indent="0" lvl="0" marL="0">
              <a:spcBef>
                <a:spcPts val="1000"/>
              </a:spcBef>
              <a:spcAft>
                <a:spcPts val="0"/>
              </a:spcAft>
              <a:buNone/>
            </a:pPr>
            <a:r>
              <a:t/>
            </a:r>
            <a:endParaRPr>
              <a:solidFill>
                <a:schemeClr val="dk1"/>
              </a:solidFill>
              <a:highlight>
                <a:srgbClr val="FFFFFF"/>
              </a:highligh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90000"/>
              </a:lnSpc>
              <a:spcBef>
                <a:spcPts val="1000"/>
              </a:spcBef>
              <a:spcAft>
                <a:spcPts val="0"/>
              </a:spcAft>
              <a:buNone/>
            </a:pPr>
            <a:r>
              <a:t/>
            </a:r>
            <a:endParaRPr b="1" sz="1200">
              <a:solidFill>
                <a:schemeClr val="dk2"/>
              </a:solidFill>
              <a:latin typeface="Calibri"/>
              <a:ea typeface="Calibri"/>
              <a:cs typeface="Calibri"/>
              <a:sym typeface="Calibri"/>
            </a:endParaRPr>
          </a:p>
          <a:p>
            <a:pPr indent="0" lvl="0" marL="0" rtl="0">
              <a:lnSpc>
                <a:spcPct val="90000"/>
              </a:lnSpc>
              <a:spcBef>
                <a:spcPts val="1000"/>
              </a:spcBef>
              <a:spcAft>
                <a:spcPts val="0"/>
              </a:spcAft>
              <a:buClr>
                <a:schemeClr val="dk2"/>
              </a:buClr>
              <a:buSzPts val="1100"/>
              <a:buFont typeface="Arial"/>
              <a:buNone/>
            </a:pPr>
            <a:r>
              <a:rPr b="1" lang="en" sz="1200">
                <a:solidFill>
                  <a:schemeClr val="dk2"/>
                </a:solidFill>
                <a:latin typeface="Calibri"/>
                <a:ea typeface="Calibri"/>
                <a:cs typeface="Calibri"/>
                <a:sym typeface="Calibri"/>
              </a:rPr>
              <a:t>1. At what age do you have the most bone density?</a:t>
            </a:r>
            <a:endParaRPr b="1" sz="1200">
              <a:solidFill>
                <a:schemeClr val="dk2"/>
              </a:solidFill>
              <a:latin typeface="Calibri"/>
              <a:ea typeface="Calibri"/>
              <a:cs typeface="Calibri"/>
              <a:sym typeface="Calibri"/>
            </a:endParaRPr>
          </a:p>
          <a:p>
            <a:pPr indent="0" lvl="0" marL="0" rtl="0">
              <a:lnSpc>
                <a:spcPct val="90000"/>
              </a:lnSpc>
              <a:spcBef>
                <a:spcPts val="1000"/>
              </a:spcBef>
              <a:spcAft>
                <a:spcPts val="0"/>
              </a:spcAft>
              <a:buClr>
                <a:schemeClr val="dk2"/>
              </a:buClr>
              <a:buSzPts val="1100"/>
              <a:buFont typeface="Arial"/>
              <a:buNone/>
            </a:pPr>
            <a:r>
              <a:rPr lang="en" sz="1200">
                <a:solidFill>
                  <a:schemeClr val="dk2"/>
                </a:solidFill>
                <a:latin typeface="Calibri"/>
                <a:ea typeface="Calibri"/>
                <a:cs typeface="Calibri"/>
                <a:sym typeface="Calibri"/>
              </a:rPr>
              <a:t>A. Your 20s</a:t>
            </a:r>
            <a:endParaRPr sz="1200">
              <a:solidFill>
                <a:schemeClr val="dk2"/>
              </a:solidFill>
              <a:latin typeface="Calibri"/>
              <a:ea typeface="Calibri"/>
              <a:cs typeface="Calibri"/>
              <a:sym typeface="Calibri"/>
            </a:endParaRPr>
          </a:p>
          <a:p>
            <a:pPr indent="0" lvl="0" marL="0" rtl="0">
              <a:lnSpc>
                <a:spcPct val="90000"/>
              </a:lnSpc>
              <a:spcBef>
                <a:spcPts val="1000"/>
              </a:spcBef>
              <a:spcAft>
                <a:spcPts val="0"/>
              </a:spcAft>
              <a:buClr>
                <a:schemeClr val="dk2"/>
              </a:buClr>
              <a:buSzPts val="1100"/>
              <a:buFont typeface="Arial"/>
              <a:buNone/>
            </a:pPr>
            <a:r>
              <a:rPr b="1" lang="en" sz="1200" u="sng">
                <a:solidFill>
                  <a:schemeClr val="dk2"/>
                </a:solidFill>
                <a:latin typeface="Calibri"/>
                <a:ea typeface="Calibri"/>
                <a:cs typeface="Calibri"/>
                <a:sym typeface="Calibri"/>
              </a:rPr>
              <a:t>B.</a:t>
            </a:r>
            <a:r>
              <a:rPr lang="en" sz="1200" u="sng">
                <a:solidFill>
                  <a:schemeClr val="dk2"/>
                </a:solidFill>
                <a:latin typeface="Calibri"/>
                <a:ea typeface="Calibri"/>
                <a:cs typeface="Calibri"/>
                <a:sym typeface="Calibri"/>
              </a:rPr>
              <a:t> Your 30s</a:t>
            </a:r>
            <a:endParaRPr sz="1200" u="sng">
              <a:solidFill>
                <a:schemeClr val="dk2"/>
              </a:solidFill>
              <a:latin typeface="Calibri"/>
              <a:ea typeface="Calibri"/>
              <a:cs typeface="Calibri"/>
              <a:sym typeface="Calibri"/>
            </a:endParaRPr>
          </a:p>
          <a:p>
            <a:pPr indent="0" lvl="0" marL="0" rtl="0">
              <a:lnSpc>
                <a:spcPct val="90000"/>
              </a:lnSpc>
              <a:spcBef>
                <a:spcPts val="1000"/>
              </a:spcBef>
              <a:spcAft>
                <a:spcPts val="0"/>
              </a:spcAft>
              <a:buClr>
                <a:schemeClr val="dk2"/>
              </a:buClr>
              <a:buSzPts val="1100"/>
              <a:buFont typeface="Arial"/>
              <a:buNone/>
            </a:pPr>
            <a:r>
              <a:rPr lang="en" sz="1200">
                <a:solidFill>
                  <a:schemeClr val="dk2"/>
                </a:solidFill>
                <a:latin typeface="Calibri"/>
                <a:ea typeface="Calibri"/>
                <a:cs typeface="Calibri"/>
                <a:sym typeface="Calibri"/>
              </a:rPr>
              <a:t>C. Your 40s</a:t>
            </a:r>
            <a:endParaRPr sz="1200">
              <a:solidFill>
                <a:schemeClr val="dk2"/>
              </a:solidFill>
              <a:latin typeface="Calibri"/>
              <a:ea typeface="Calibri"/>
              <a:cs typeface="Calibri"/>
              <a:sym typeface="Calibri"/>
            </a:endParaRPr>
          </a:p>
          <a:p>
            <a:pPr indent="0" lvl="0" marL="0" rtl="0">
              <a:lnSpc>
                <a:spcPct val="90000"/>
              </a:lnSpc>
              <a:spcBef>
                <a:spcPts val="1000"/>
              </a:spcBef>
              <a:spcAft>
                <a:spcPts val="0"/>
              </a:spcAft>
              <a:buClr>
                <a:schemeClr val="dk2"/>
              </a:buClr>
              <a:buSzPts val="1100"/>
              <a:buFont typeface="Arial"/>
              <a:buNone/>
            </a:pPr>
            <a:r>
              <a:rPr lang="en" sz="1200">
                <a:solidFill>
                  <a:schemeClr val="dk2"/>
                </a:solidFill>
                <a:latin typeface="Calibri"/>
                <a:ea typeface="Calibri"/>
                <a:cs typeface="Calibri"/>
                <a:sym typeface="Calibri"/>
              </a:rPr>
              <a:t>D. Your 50s</a:t>
            </a:r>
            <a:endParaRPr sz="1200">
              <a:solidFill>
                <a:schemeClr val="dk2"/>
              </a:solidFill>
              <a:latin typeface="Calibri"/>
              <a:ea typeface="Calibri"/>
              <a:cs typeface="Calibri"/>
              <a:sym typeface="Calibri"/>
            </a:endParaRPr>
          </a:p>
          <a:p>
            <a:pPr indent="0" lvl="0" marL="0" rtl="0">
              <a:lnSpc>
                <a:spcPct val="90000"/>
              </a:lnSpc>
              <a:spcBef>
                <a:spcPts val="1000"/>
              </a:spcBef>
              <a:spcAft>
                <a:spcPts val="0"/>
              </a:spcAft>
              <a:buClr>
                <a:schemeClr val="dk2"/>
              </a:buClr>
              <a:buSzPts val="1100"/>
              <a:buFont typeface="Arial"/>
              <a:buNone/>
            </a:pPr>
            <a:r>
              <a:rPr b="1" lang="en" sz="1200">
                <a:solidFill>
                  <a:schemeClr val="dk2"/>
                </a:solidFill>
                <a:latin typeface="Calibri"/>
                <a:ea typeface="Calibri"/>
                <a:cs typeface="Calibri"/>
                <a:sym typeface="Calibri"/>
              </a:rPr>
              <a:t>2. Which test is used to screen for osteoporosis?</a:t>
            </a:r>
            <a:endParaRPr b="1" sz="1200">
              <a:solidFill>
                <a:schemeClr val="dk2"/>
              </a:solidFill>
              <a:latin typeface="Calibri"/>
              <a:ea typeface="Calibri"/>
              <a:cs typeface="Calibri"/>
              <a:sym typeface="Calibri"/>
            </a:endParaRPr>
          </a:p>
          <a:p>
            <a:pPr indent="0" lvl="0" marL="0" rtl="0">
              <a:lnSpc>
                <a:spcPct val="90000"/>
              </a:lnSpc>
              <a:spcBef>
                <a:spcPts val="1000"/>
              </a:spcBef>
              <a:spcAft>
                <a:spcPts val="0"/>
              </a:spcAft>
              <a:buClr>
                <a:schemeClr val="dk2"/>
              </a:buClr>
              <a:buSzPts val="1100"/>
              <a:buFont typeface="Arial"/>
              <a:buNone/>
            </a:pPr>
            <a:r>
              <a:rPr lang="en" sz="1200">
                <a:solidFill>
                  <a:schemeClr val="dk2"/>
                </a:solidFill>
                <a:latin typeface="Calibri"/>
                <a:ea typeface="Calibri"/>
                <a:cs typeface="Calibri"/>
                <a:sym typeface="Calibri"/>
              </a:rPr>
              <a:t>A. Blood test </a:t>
            </a:r>
            <a:endParaRPr sz="1200">
              <a:solidFill>
                <a:schemeClr val="dk2"/>
              </a:solidFill>
              <a:latin typeface="Calibri"/>
              <a:ea typeface="Calibri"/>
              <a:cs typeface="Calibri"/>
              <a:sym typeface="Calibri"/>
            </a:endParaRPr>
          </a:p>
          <a:p>
            <a:pPr indent="0" lvl="0" marL="0" rtl="0">
              <a:lnSpc>
                <a:spcPct val="90000"/>
              </a:lnSpc>
              <a:spcBef>
                <a:spcPts val="1000"/>
              </a:spcBef>
              <a:spcAft>
                <a:spcPts val="0"/>
              </a:spcAft>
              <a:buClr>
                <a:schemeClr val="dk2"/>
              </a:buClr>
              <a:buSzPts val="1100"/>
              <a:buFont typeface="Arial"/>
              <a:buNone/>
            </a:pPr>
            <a:r>
              <a:rPr b="1" lang="en" sz="1200" u="sng">
                <a:solidFill>
                  <a:schemeClr val="dk2"/>
                </a:solidFill>
                <a:latin typeface="Calibri"/>
                <a:ea typeface="Calibri"/>
                <a:cs typeface="Calibri"/>
                <a:sym typeface="Calibri"/>
              </a:rPr>
              <a:t>B.</a:t>
            </a:r>
            <a:r>
              <a:rPr lang="en" sz="1200" u="sng">
                <a:solidFill>
                  <a:schemeClr val="dk2"/>
                </a:solidFill>
                <a:latin typeface="Calibri"/>
                <a:ea typeface="Calibri"/>
                <a:cs typeface="Calibri"/>
                <a:sym typeface="Calibri"/>
              </a:rPr>
              <a:t> Special type of X-ray </a:t>
            </a:r>
            <a:endParaRPr sz="1200" u="sng">
              <a:solidFill>
                <a:schemeClr val="dk2"/>
              </a:solidFill>
              <a:latin typeface="Calibri"/>
              <a:ea typeface="Calibri"/>
              <a:cs typeface="Calibri"/>
              <a:sym typeface="Calibri"/>
            </a:endParaRPr>
          </a:p>
          <a:p>
            <a:pPr indent="0" lvl="0" marL="0" rtl="0">
              <a:lnSpc>
                <a:spcPct val="90000"/>
              </a:lnSpc>
              <a:spcBef>
                <a:spcPts val="1000"/>
              </a:spcBef>
              <a:spcAft>
                <a:spcPts val="0"/>
              </a:spcAft>
              <a:buClr>
                <a:schemeClr val="dk2"/>
              </a:buClr>
              <a:buSzPts val="1100"/>
              <a:buFont typeface="Arial"/>
              <a:buNone/>
            </a:pPr>
            <a:r>
              <a:rPr lang="en" sz="1200">
                <a:solidFill>
                  <a:schemeClr val="dk2"/>
                </a:solidFill>
                <a:latin typeface="Calibri"/>
                <a:ea typeface="Calibri"/>
                <a:cs typeface="Calibri"/>
                <a:sym typeface="Calibri"/>
              </a:rPr>
              <a:t>C. Urine test </a:t>
            </a:r>
            <a:endParaRPr sz="1200">
              <a:solidFill>
                <a:schemeClr val="dk2"/>
              </a:solidFill>
              <a:latin typeface="Calibri"/>
              <a:ea typeface="Calibri"/>
              <a:cs typeface="Calibri"/>
              <a:sym typeface="Calibri"/>
            </a:endParaRPr>
          </a:p>
          <a:p>
            <a:pPr indent="0" lvl="0" marL="0" rtl="0">
              <a:lnSpc>
                <a:spcPct val="90000"/>
              </a:lnSpc>
              <a:spcBef>
                <a:spcPts val="1000"/>
              </a:spcBef>
              <a:spcAft>
                <a:spcPts val="0"/>
              </a:spcAft>
              <a:buClr>
                <a:schemeClr val="dk2"/>
              </a:buClr>
              <a:buSzPts val="1100"/>
              <a:buFont typeface="Arial"/>
              <a:buNone/>
            </a:pPr>
            <a:r>
              <a:rPr lang="en" sz="1200">
                <a:solidFill>
                  <a:schemeClr val="dk2"/>
                </a:solidFill>
                <a:latin typeface="Calibri"/>
                <a:ea typeface="Calibri"/>
                <a:cs typeface="Calibri"/>
                <a:sym typeface="Calibri"/>
              </a:rPr>
              <a:t>D. All of the above</a:t>
            </a:r>
            <a:endParaRPr sz="1200">
              <a:solidFill>
                <a:schemeClr val="dk2"/>
              </a:solidFill>
              <a:latin typeface="Calibri"/>
              <a:ea typeface="Calibri"/>
              <a:cs typeface="Calibri"/>
              <a:sym typeface="Calibri"/>
            </a:endParaRPr>
          </a:p>
          <a:p>
            <a:pPr indent="0" lvl="0" marL="0" rtl="0">
              <a:lnSpc>
                <a:spcPct val="90000"/>
              </a:lnSpc>
              <a:spcBef>
                <a:spcPts val="1000"/>
              </a:spcBef>
              <a:spcAft>
                <a:spcPts val="0"/>
              </a:spcAft>
              <a:buClr>
                <a:schemeClr val="dk2"/>
              </a:buClr>
              <a:buSzPts val="1100"/>
              <a:buFont typeface="Arial"/>
              <a:buNone/>
            </a:pPr>
            <a:r>
              <a:rPr b="1" lang="en" sz="1200">
                <a:solidFill>
                  <a:schemeClr val="dk2"/>
                </a:solidFill>
                <a:latin typeface="Calibri"/>
                <a:ea typeface="Calibri"/>
                <a:cs typeface="Calibri"/>
                <a:sym typeface="Calibri"/>
              </a:rPr>
              <a:t>3. How is osteoporosis treated?</a:t>
            </a:r>
            <a:endParaRPr b="1" sz="1200">
              <a:solidFill>
                <a:schemeClr val="dk2"/>
              </a:solidFill>
              <a:latin typeface="Calibri"/>
              <a:ea typeface="Calibri"/>
              <a:cs typeface="Calibri"/>
              <a:sym typeface="Calibri"/>
            </a:endParaRPr>
          </a:p>
          <a:p>
            <a:pPr indent="0" lvl="0" marL="0" rtl="0">
              <a:lnSpc>
                <a:spcPct val="90000"/>
              </a:lnSpc>
              <a:spcBef>
                <a:spcPts val="1000"/>
              </a:spcBef>
              <a:spcAft>
                <a:spcPts val="0"/>
              </a:spcAft>
              <a:buClr>
                <a:schemeClr val="dk2"/>
              </a:buClr>
              <a:buSzPts val="1100"/>
              <a:buFont typeface="Arial"/>
              <a:buNone/>
            </a:pPr>
            <a:r>
              <a:rPr b="1" lang="en" sz="1200" u="sng">
                <a:solidFill>
                  <a:schemeClr val="dk2"/>
                </a:solidFill>
                <a:latin typeface="Calibri"/>
                <a:ea typeface="Calibri"/>
                <a:cs typeface="Calibri"/>
                <a:sym typeface="Calibri"/>
              </a:rPr>
              <a:t>A. </a:t>
            </a:r>
            <a:r>
              <a:rPr lang="en" sz="1200" u="sng">
                <a:solidFill>
                  <a:schemeClr val="dk2"/>
                </a:solidFill>
                <a:latin typeface="Calibri"/>
                <a:ea typeface="Calibri"/>
                <a:cs typeface="Calibri"/>
                <a:sym typeface="Calibri"/>
              </a:rPr>
              <a:t>Medicines </a:t>
            </a:r>
            <a:endParaRPr sz="1200" u="sng">
              <a:solidFill>
                <a:schemeClr val="dk2"/>
              </a:solidFill>
              <a:latin typeface="Calibri"/>
              <a:ea typeface="Calibri"/>
              <a:cs typeface="Calibri"/>
              <a:sym typeface="Calibri"/>
            </a:endParaRPr>
          </a:p>
          <a:p>
            <a:pPr indent="0" lvl="0" marL="0" rtl="0">
              <a:lnSpc>
                <a:spcPct val="90000"/>
              </a:lnSpc>
              <a:spcBef>
                <a:spcPts val="1000"/>
              </a:spcBef>
              <a:spcAft>
                <a:spcPts val="0"/>
              </a:spcAft>
              <a:buClr>
                <a:schemeClr val="dk2"/>
              </a:buClr>
              <a:buSzPts val="1100"/>
              <a:buFont typeface="Arial"/>
              <a:buNone/>
            </a:pPr>
            <a:r>
              <a:rPr lang="en" sz="1200">
                <a:solidFill>
                  <a:schemeClr val="dk2"/>
                </a:solidFill>
                <a:latin typeface="Calibri"/>
                <a:ea typeface="Calibri"/>
                <a:cs typeface="Calibri"/>
                <a:sym typeface="Calibri"/>
              </a:rPr>
              <a:t>B. Surgery </a:t>
            </a:r>
            <a:endParaRPr sz="1200">
              <a:solidFill>
                <a:schemeClr val="dk2"/>
              </a:solidFill>
              <a:latin typeface="Calibri"/>
              <a:ea typeface="Calibri"/>
              <a:cs typeface="Calibri"/>
              <a:sym typeface="Calibri"/>
            </a:endParaRPr>
          </a:p>
          <a:p>
            <a:pPr indent="0" lvl="0" marL="0" rtl="0">
              <a:lnSpc>
                <a:spcPct val="90000"/>
              </a:lnSpc>
              <a:spcBef>
                <a:spcPts val="1000"/>
              </a:spcBef>
              <a:spcAft>
                <a:spcPts val="0"/>
              </a:spcAft>
              <a:buClr>
                <a:schemeClr val="dk2"/>
              </a:buClr>
              <a:buSzPts val="1100"/>
              <a:buFont typeface="Arial"/>
              <a:buNone/>
            </a:pPr>
            <a:r>
              <a:rPr lang="en" sz="1200">
                <a:solidFill>
                  <a:schemeClr val="dk2"/>
                </a:solidFill>
                <a:latin typeface="Calibri"/>
                <a:ea typeface="Calibri"/>
                <a:cs typeface="Calibri"/>
                <a:sym typeface="Calibri"/>
              </a:rPr>
              <a:t>C. X-ray treatments </a:t>
            </a:r>
            <a:endParaRPr sz="1200">
              <a:solidFill>
                <a:schemeClr val="dk2"/>
              </a:solidFill>
              <a:latin typeface="Calibri"/>
              <a:ea typeface="Calibri"/>
              <a:cs typeface="Calibri"/>
              <a:sym typeface="Calibri"/>
            </a:endParaRPr>
          </a:p>
          <a:p>
            <a:pPr indent="0" lvl="0" marL="0" rtl="0">
              <a:lnSpc>
                <a:spcPct val="90000"/>
              </a:lnSpc>
              <a:spcBef>
                <a:spcPts val="1000"/>
              </a:spcBef>
              <a:spcAft>
                <a:spcPts val="0"/>
              </a:spcAft>
              <a:buClr>
                <a:schemeClr val="dk2"/>
              </a:buClr>
              <a:buSzPts val="1100"/>
              <a:buFont typeface="Arial"/>
              <a:buNone/>
            </a:pPr>
            <a:r>
              <a:rPr lang="en" sz="1200">
                <a:solidFill>
                  <a:schemeClr val="dk2"/>
                </a:solidFill>
                <a:latin typeface="Calibri"/>
                <a:ea typeface="Calibri"/>
                <a:cs typeface="Calibri"/>
                <a:sym typeface="Calibri"/>
              </a:rPr>
              <a:t>D. It can't be treated</a:t>
            </a:r>
            <a:endParaRPr sz="1200">
              <a:solidFill>
                <a:schemeClr val="dk2"/>
              </a:solidFill>
              <a:latin typeface="Playfair Display"/>
              <a:ea typeface="Playfair Display"/>
              <a:cs typeface="Playfair Display"/>
              <a:sym typeface="Playfair Display"/>
            </a:endParaRPr>
          </a:p>
          <a:p>
            <a:pPr indent="0" lvl="0" marL="0" rtl="0">
              <a:lnSpc>
                <a:spcPct val="90000"/>
              </a:lnSpc>
              <a:spcBef>
                <a:spcPts val="1000"/>
              </a:spcBef>
              <a:spcAft>
                <a:spcPts val="0"/>
              </a:spcAft>
              <a:buClr>
                <a:schemeClr val="dk2"/>
              </a:buClr>
              <a:buSzPts val="1100"/>
              <a:buFont typeface="Arial"/>
              <a:buNone/>
            </a:pPr>
            <a:r>
              <a:rPr lang="en" sz="1200">
                <a:solidFill>
                  <a:schemeClr val="dk2"/>
                </a:solidFill>
              </a:rPr>
              <a:t>4</a:t>
            </a:r>
            <a:r>
              <a:rPr b="1" lang="en" sz="1200">
                <a:solidFill>
                  <a:schemeClr val="dk2"/>
                </a:solidFill>
                <a:latin typeface="Calibri"/>
                <a:ea typeface="Calibri"/>
                <a:cs typeface="Calibri"/>
                <a:sym typeface="Calibri"/>
              </a:rPr>
              <a:t>. Which of these makes it more likely that you’ll get osteoporosis?</a:t>
            </a:r>
            <a:endParaRPr b="1" sz="1200">
              <a:solidFill>
                <a:schemeClr val="dk2"/>
              </a:solidFill>
              <a:latin typeface="Calibri"/>
              <a:ea typeface="Calibri"/>
              <a:cs typeface="Calibri"/>
              <a:sym typeface="Calibri"/>
            </a:endParaRPr>
          </a:p>
          <a:p>
            <a:pPr indent="0" lvl="0" marL="0" rtl="0">
              <a:lnSpc>
                <a:spcPct val="90000"/>
              </a:lnSpc>
              <a:spcBef>
                <a:spcPts val="1000"/>
              </a:spcBef>
              <a:spcAft>
                <a:spcPts val="0"/>
              </a:spcAft>
              <a:buClr>
                <a:schemeClr val="dk2"/>
              </a:buClr>
              <a:buSzPts val="1100"/>
              <a:buFont typeface="Arial"/>
              <a:buNone/>
            </a:pPr>
            <a:r>
              <a:rPr lang="en" sz="1200">
                <a:solidFill>
                  <a:schemeClr val="dk2"/>
                </a:solidFill>
                <a:latin typeface="Calibri"/>
                <a:ea typeface="Calibri"/>
                <a:cs typeface="Calibri"/>
                <a:sym typeface="Calibri"/>
              </a:rPr>
              <a:t>A. Drinking too much alcohol </a:t>
            </a:r>
            <a:endParaRPr sz="1200">
              <a:solidFill>
                <a:schemeClr val="dk2"/>
              </a:solidFill>
              <a:latin typeface="Calibri"/>
              <a:ea typeface="Calibri"/>
              <a:cs typeface="Calibri"/>
              <a:sym typeface="Calibri"/>
            </a:endParaRPr>
          </a:p>
          <a:p>
            <a:pPr indent="0" lvl="0" marL="0" rtl="0">
              <a:lnSpc>
                <a:spcPct val="90000"/>
              </a:lnSpc>
              <a:spcBef>
                <a:spcPts val="1000"/>
              </a:spcBef>
              <a:spcAft>
                <a:spcPts val="0"/>
              </a:spcAft>
              <a:buClr>
                <a:schemeClr val="dk2"/>
              </a:buClr>
              <a:buSzPts val="1100"/>
              <a:buFont typeface="Arial"/>
              <a:buNone/>
            </a:pPr>
            <a:r>
              <a:rPr lang="en" sz="1200">
                <a:solidFill>
                  <a:schemeClr val="dk2"/>
                </a:solidFill>
                <a:latin typeface="Calibri"/>
                <a:ea typeface="Calibri"/>
                <a:cs typeface="Calibri"/>
                <a:sym typeface="Calibri"/>
              </a:rPr>
              <a:t>B. Family history </a:t>
            </a:r>
            <a:endParaRPr sz="1200">
              <a:solidFill>
                <a:schemeClr val="dk2"/>
              </a:solidFill>
              <a:latin typeface="Calibri"/>
              <a:ea typeface="Calibri"/>
              <a:cs typeface="Calibri"/>
              <a:sym typeface="Calibri"/>
            </a:endParaRPr>
          </a:p>
          <a:p>
            <a:pPr indent="0" lvl="0" marL="0" rtl="0">
              <a:lnSpc>
                <a:spcPct val="90000"/>
              </a:lnSpc>
              <a:spcBef>
                <a:spcPts val="1000"/>
              </a:spcBef>
              <a:spcAft>
                <a:spcPts val="0"/>
              </a:spcAft>
              <a:buClr>
                <a:schemeClr val="dk2"/>
              </a:buClr>
              <a:buSzPts val="1100"/>
              <a:buFont typeface="Arial"/>
              <a:buNone/>
            </a:pPr>
            <a:r>
              <a:rPr lang="en" sz="1200">
                <a:solidFill>
                  <a:schemeClr val="dk2"/>
                </a:solidFill>
                <a:latin typeface="Calibri"/>
                <a:ea typeface="Calibri"/>
                <a:cs typeface="Calibri"/>
                <a:sym typeface="Calibri"/>
              </a:rPr>
              <a:t>C. Smoking </a:t>
            </a:r>
            <a:endParaRPr sz="1200">
              <a:solidFill>
                <a:schemeClr val="dk2"/>
              </a:solidFill>
              <a:latin typeface="Calibri"/>
              <a:ea typeface="Calibri"/>
              <a:cs typeface="Calibri"/>
              <a:sym typeface="Calibri"/>
            </a:endParaRPr>
          </a:p>
          <a:p>
            <a:pPr indent="0" lvl="0" marL="0" rtl="0">
              <a:lnSpc>
                <a:spcPct val="90000"/>
              </a:lnSpc>
              <a:spcBef>
                <a:spcPts val="1000"/>
              </a:spcBef>
              <a:spcAft>
                <a:spcPts val="0"/>
              </a:spcAft>
              <a:buClr>
                <a:schemeClr val="dk2"/>
              </a:buClr>
              <a:buSzPts val="1100"/>
              <a:buFont typeface="Arial"/>
              <a:buNone/>
            </a:pPr>
            <a:r>
              <a:rPr lang="en" sz="1200" u="sng">
                <a:solidFill>
                  <a:schemeClr val="dk2"/>
                </a:solidFill>
                <a:latin typeface="Calibri"/>
                <a:ea typeface="Calibri"/>
                <a:cs typeface="Calibri"/>
                <a:sym typeface="Calibri"/>
              </a:rPr>
              <a:t>D. All of the above</a:t>
            </a:r>
            <a:endParaRPr sz="1200" u="sng">
              <a:solidFill>
                <a:schemeClr val="dk2"/>
              </a:solidFill>
              <a:latin typeface="Calibri"/>
              <a:ea typeface="Calibri"/>
              <a:cs typeface="Calibri"/>
              <a:sym typeface="Calibri"/>
            </a:endParaRPr>
          </a:p>
          <a:p>
            <a:pPr indent="0" lvl="0" marL="0" rtl="0">
              <a:lnSpc>
                <a:spcPct val="115000"/>
              </a:lnSpc>
              <a:spcBef>
                <a:spcPts val="0"/>
              </a:spcBef>
              <a:spcAft>
                <a:spcPts val="0"/>
              </a:spcAft>
              <a:buClr>
                <a:schemeClr val="dk2"/>
              </a:buClr>
              <a:buSzPts val="1100"/>
              <a:buFont typeface="Arial"/>
              <a:buNone/>
            </a:pPr>
            <a:r>
              <a:t/>
            </a:r>
            <a:endParaRPr sz="1200">
              <a:solidFill>
                <a:schemeClr val="dk2"/>
              </a:solidFill>
              <a:latin typeface="Playfair Display"/>
              <a:ea typeface="Playfair Display"/>
              <a:cs typeface="Playfair Display"/>
              <a:sym typeface="Playfair Display"/>
            </a:endParaRPr>
          </a:p>
          <a:p>
            <a:pPr indent="0" lvl="0" marL="0" rtl="0">
              <a:lnSpc>
                <a:spcPct val="115000"/>
              </a:lnSpc>
              <a:spcBef>
                <a:spcPts val="1600"/>
              </a:spcBef>
              <a:spcAft>
                <a:spcPts val="0"/>
              </a:spcAft>
              <a:buClr>
                <a:schemeClr val="dk2"/>
              </a:buClr>
              <a:buSzPts val="1100"/>
              <a:buFont typeface="Arial"/>
              <a:buNone/>
            </a:pPr>
            <a:r>
              <a:rPr lang="en" sz="1200">
                <a:solidFill>
                  <a:schemeClr val="dk2"/>
                </a:solidFill>
                <a:latin typeface="Playfair Display"/>
                <a:ea typeface="Playfair Display"/>
                <a:cs typeface="Playfair Display"/>
                <a:sym typeface="Playfair Display"/>
              </a:rPr>
              <a:t>5. Which of theses medications increase the risk of osteoporosis?</a:t>
            </a:r>
            <a:endParaRPr sz="1200">
              <a:solidFill>
                <a:schemeClr val="dk2"/>
              </a:solidFill>
              <a:latin typeface="Playfair Display"/>
              <a:ea typeface="Playfair Display"/>
              <a:cs typeface="Playfair Display"/>
              <a:sym typeface="Playfair Display"/>
            </a:endParaRPr>
          </a:p>
          <a:p>
            <a:pPr indent="-298450" lvl="0" marL="457200" rtl="0">
              <a:spcBef>
                <a:spcPts val="1600"/>
              </a:spcBef>
              <a:spcAft>
                <a:spcPts val="0"/>
              </a:spcAft>
              <a:buClr>
                <a:srgbClr val="38761D"/>
              </a:buClr>
              <a:buSzPts val="1100"/>
              <a:buAutoNum type="alphaUcPeriod"/>
            </a:pPr>
            <a:r>
              <a:rPr lang="en">
                <a:solidFill>
                  <a:srgbClr val="38761D"/>
                </a:solidFill>
              </a:rPr>
              <a:t>Heparin</a:t>
            </a:r>
            <a:endParaRPr>
              <a:solidFill>
                <a:srgbClr val="38761D"/>
              </a:solidFill>
            </a:endParaRPr>
          </a:p>
          <a:p>
            <a:pPr indent="-298450" lvl="0" marL="457200" rtl="0">
              <a:spcBef>
                <a:spcPts val="0"/>
              </a:spcBef>
              <a:spcAft>
                <a:spcPts val="0"/>
              </a:spcAft>
              <a:buClr>
                <a:srgbClr val="38761D"/>
              </a:buClr>
              <a:buSzPts val="1100"/>
              <a:buAutoNum type="alphaUcPeriod"/>
            </a:pPr>
            <a:r>
              <a:rPr lang="en">
                <a:solidFill>
                  <a:srgbClr val="38761D"/>
                </a:solidFill>
              </a:rPr>
              <a:t>Lithium </a:t>
            </a:r>
            <a:endParaRPr>
              <a:solidFill>
                <a:srgbClr val="38761D"/>
              </a:solidFill>
            </a:endParaRPr>
          </a:p>
          <a:p>
            <a:pPr indent="-298450" lvl="0" marL="457200" rtl="0">
              <a:spcBef>
                <a:spcPts val="0"/>
              </a:spcBef>
              <a:spcAft>
                <a:spcPts val="0"/>
              </a:spcAft>
              <a:buClr>
                <a:srgbClr val="38761D"/>
              </a:buClr>
              <a:buSzPts val="1100"/>
              <a:buAutoNum type="alphaUcPeriod"/>
            </a:pPr>
            <a:r>
              <a:rPr lang="en">
                <a:solidFill>
                  <a:srgbClr val="38761D"/>
                </a:solidFill>
              </a:rPr>
              <a:t>Loop diuretics</a:t>
            </a:r>
            <a:endParaRPr>
              <a:solidFill>
                <a:srgbClr val="38761D"/>
              </a:solidFill>
            </a:endParaRPr>
          </a:p>
          <a:p>
            <a:pPr indent="-298450" lvl="0" marL="457200">
              <a:spcBef>
                <a:spcPts val="0"/>
              </a:spcBef>
              <a:spcAft>
                <a:spcPts val="0"/>
              </a:spcAft>
              <a:buClr>
                <a:srgbClr val="38761D"/>
              </a:buClr>
              <a:buSzPts val="1100"/>
              <a:buAutoNum type="alphaUcPeriod"/>
            </a:pPr>
            <a:r>
              <a:rPr lang="en" u="sng">
                <a:solidFill>
                  <a:srgbClr val="38761D"/>
                </a:solidFill>
              </a:rPr>
              <a:t>All of the above</a:t>
            </a:r>
            <a:endParaRPr u="sng">
              <a:solidFill>
                <a:srgbClr val="38761D"/>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9" name="Shape 20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nSpc>
                <a:spcPct val="115000"/>
              </a:lnSpc>
              <a:spcBef>
                <a:spcPts val="0"/>
              </a:spcBef>
              <a:spcAft>
                <a:spcPts val="0"/>
              </a:spcAft>
              <a:buClr>
                <a:schemeClr val="dk2"/>
              </a:buClr>
              <a:buSzPts val="1400"/>
              <a:buFont typeface="Playfair Display"/>
              <a:buChar char="●"/>
            </a:pPr>
            <a:r>
              <a:rPr lang="en" sz="1400">
                <a:solidFill>
                  <a:schemeClr val="dk2"/>
                </a:solidFill>
                <a:latin typeface="Playfair Display"/>
                <a:ea typeface="Playfair Display"/>
                <a:cs typeface="Playfair Display"/>
                <a:sym typeface="Playfair Display"/>
              </a:rPr>
              <a:t>Action: pharmacologic therapy like: Injectable agents such as teriparatide, denosumab, or zoledronic acid can be considered as initial therapy for those who have the highest fracture risk (e.g., older women who have had multiple vertebral fractures or hip fractures, or who have very low T-scores), </a:t>
            </a:r>
            <a:endParaRPr sz="1400">
              <a:solidFill>
                <a:schemeClr val="dk2"/>
              </a:solidFill>
              <a:latin typeface="Playfair Display"/>
              <a:ea typeface="Playfair Display"/>
              <a:cs typeface="Playfair Display"/>
              <a:sym typeface="Playfair Display"/>
            </a:endParaRPr>
          </a:p>
          <a:p>
            <a:pPr indent="-317500" lvl="0" marL="457200" rtl="0">
              <a:lnSpc>
                <a:spcPct val="115000"/>
              </a:lnSpc>
              <a:spcBef>
                <a:spcPts val="0"/>
              </a:spcBef>
              <a:spcAft>
                <a:spcPts val="0"/>
              </a:spcAft>
              <a:buClr>
                <a:schemeClr val="dk2"/>
              </a:buClr>
              <a:buSzPts val="1400"/>
              <a:buFont typeface="Playfair Display"/>
              <a:buChar char="●"/>
            </a:pPr>
            <a:r>
              <a:rPr lang="en" sz="1400">
                <a:solidFill>
                  <a:schemeClr val="dk2"/>
                </a:solidFill>
                <a:latin typeface="Playfair Display"/>
                <a:ea typeface="Playfair Display"/>
                <a:cs typeface="Playfair Display"/>
                <a:sym typeface="Playfair Display"/>
              </a:rPr>
              <a:t>Do we need DEXA? For baseline it is indicated in All postmenopausal women With a history of fracture(s) without major trauma With osteopenia identified radiographically</a:t>
            </a:r>
            <a:endParaRPr sz="1400">
              <a:solidFill>
                <a:schemeClr val="dk2"/>
              </a:solidFill>
              <a:latin typeface="Playfair Display"/>
              <a:ea typeface="Playfair Display"/>
              <a:cs typeface="Playfair Display"/>
              <a:sym typeface="Playfair Display"/>
            </a:endParaRPr>
          </a:p>
          <a:p>
            <a:pPr indent="0" lvl="0" marL="0">
              <a:spcBef>
                <a:spcPts val="160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4" name="Shape 22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a:t>
            </a:r>
            <a:r>
              <a:rPr lang="en"/>
              <a:t>owever , </a:t>
            </a:r>
            <a:r>
              <a:rPr lang="en"/>
              <a:t>The sensitivity and reliability of standard radiography to assess BMD are poor, and this technique should not be used to diagnose osteoporosis in the absence of vertebral fractures.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0" name="Shape 23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1200">
                <a:solidFill>
                  <a:srgbClr val="222222"/>
                </a:solidFill>
                <a:highlight>
                  <a:srgbClr val="FFFFFF"/>
                </a:highlight>
              </a:rPr>
              <a:t>Vertebral morphometry</a:t>
            </a:r>
            <a:r>
              <a:rPr lang="en" sz="1200">
                <a:solidFill>
                  <a:srgbClr val="222222"/>
                </a:solidFill>
                <a:highlight>
                  <a:srgbClr val="FFFFFF"/>
                </a:highlight>
              </a:rPr>
              <a:t> is a quantitative method to identify osteoporotic </a:t>
            </a:r>
            <a:r>
              <a:rPr b="1" lang="en" sz="1200">
                <a:solidFill>
                  <a:srgbClr val="222222"/>
                </a:solidFill>
                <a:highlight>
                  <a:srgbClr val="FFFFFF"/>
                </a:highlight>
              </a:rPr>
              <a:t>vertebral fractures</a:t>
            </a:r>
            <a:r>
              <a:rPr lang="en" sz="1200">
                <a:solidFill>
                  <a:srgbClr val="222222"/>
                </a:solidFill>
                <a:highlight>
                  <a:srgbClr val="FFFFFF"/>
                </a:highlight>
              </a:rPr>
              <a:t> based on the measurement of </a:t>
            </a:r>
            <a:r>
              <a:rPr b="1" lang="en" sz="1200">
                <a:solidFill>
                  <a:srgbClr val="222222"/>
                </a:solidFill>
                <a:highlight>
                  <a:srgbClr val="FFFFFF"/>
                </a:highlight>
              </a:rPr>
              <a:t>vertebral</a:t>
            </a:r>
            <a:r>
              <a:rPr lang="en" sz="1200">
                <a:solidFill>
                  <a:srgbClr val="222222"/>
                </a:solidFill>
                <a:highlight>
                  <a:srgbClr val="FFFFFF"/>
                </a:highlight>
              </a:rPr>
              <a:t> heights.</a:t>
            </a:r>
            <a:endParaRPr>
              <a:solidFill>
                <a:schemeClr val="dk1"/>
              </a:solidFill>
              <a:highlight>
                <a:srgbClr val="FFFFFF"/>
              </a:highlight>
            </a:endParaRPr>
          </a:p>
          <a:p>
            <a:pPr indent="0" lvl="0" marL="0">
              <a:spcBef>
                <a:spcPts val="0"/>
              </a:spcBef>
              <a:spcAft>
                <a:spcPts val="0"/>
              </a:spcAft>
              <a:buNone/>
            </a:pPr>
            <a:r>
              <a:t/>
            </a:r>
            <a:endParaRPr>
              <a:solidFill>
                <a:schemeClr val="dk1"/>
              </a:solidFill>
              <a:highlight>
                <a:srgbClr val="FFFFFF"/>
              </a:highlight>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6" name="Shape 23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Shape 2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3" name="Shape 2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Shape 2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9" name="Shape 27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200">
                <a:solidFill>
                  <a:srgbClr val="333333"/>
                </a:solidFill>
              </a:rPr>
              <a:t>Fractures occur earliest at sites where trabecular bone contributes most to bone strength;</a:t>
            </a:r>
            <a:endParaRPr sz="1200">
              <a:solidFill>
                <a:srgbClr val="333333"/>
              </a:solidFill>
            </a:endParaRPr>
          </a:p>
          <a:p>
            <a:pPr indent="0" lvl="0" marL="0" rtl="0">
              <a:spcBef>
                <a:spcPts val="0"/>
              </a:spcBef>
              <a:spcAft>
                <a:spcPts val="0"/>
              </a:spcAft>
              <a:buClr>
                <a:schemeClr val="dk2"/>
              </a:buClr>
              <a:buSzPts val="1100"/>
              <a:buFont typeface="Arial"/>
              <a:buNone/>
            </a:pPr>
            <a:r>
              <a:t/>
            </a:r>
            <a:endParaRPr sz="1200">
              <a:solidFill>
                <a:srgbClr val="333333"/>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Shape 2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5" name="Shape 2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Shape 2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1" name="Shape 29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Shape 2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7" name="Shape 29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Shape 3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3" name="Shape 30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Shape 3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9" name="Shape 30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lnSpc>
                <a:spcPct val="100000"/>
              </a:lnSpc>
              <a:spcBef>
                <a:spcPts val="0"/>
              </a:spcBef>
              <a:spcAft>
                <a:spcPts val="0"/>
              </a:spcAft>
              <a:buNone/>
            </a:pPr>
            <a:r>
              <a:t/>
            </a:r>
            <a:endParaRPr>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Shape 3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5" name="Shape 33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nSpc>
                <a:spcPct val="100000"/>
              </a:lnSpc>
              <a:spcBef>
                <a:spcPts val="0"/>
              </a:spcBef>
              <a:spcAft>
                <a:spcPts val="0"/>
              </a:spcAft>
              <a:buSzPts val="1100"/>
              <a:buFont typeface="Calibri"/>
              <a:buChar char="-"/>
            </a:pPr>
            <a:r>
              <a:rPr lang="en">
                <a:solidFill>
                  <a:schemeClr val="dk2"/>
                </a:solidFill>
              </a:rPr>
              <a:t>Smoking accelerates bone loss</a:t>
            </a:r>
            <a:endParaRPr>
              <a:solidFill>
                <a:schemeClr val="dk2"/>
              </a:solidFill>
            </a:endParaRPr>
          </a:p>
          <a:p>
            <a:pPr indent="-298450" lvl="0" marL="457200" rtl="0">
              <a:lnSpc>
                <a:spcPct val="100000"/>
              </a:lnSpc>
              <a:spcBef>
                <a:spcPts val="0"/>
              </a:spcBef>
              <a:spcAft>
                <a:spcPts val="0"/>
              </a:spcAft>
              <a:buClr>
                <a:schemeClr val="dk2"/>
              </a:buClr>
              <a:buSzPts val="1100"/>
              <a:buChar char="-"/>
            </a:pPr>
            <a:r>
              <a:rPr lang="en">
                <a:solidFill>
                  <a:schemeClr val="dk2"/>
                </a:solidFill>
              </a:rPr>
              <a:t>Alcohol increase risk of fracture, falling, poor nutrition. </a:t>
            </a:r>
            <a:endParaRPr>
              <a:solidFill>
                <a:schemeClr val="dk2"/>
              </a:solidFill>
            </a:endParaRPr>
          </a:p>
          <a:p>
            <a:pPr indent="-298450" lvl="0" marL="457200" rtl="0">
              <a:lnSpc>
                <a:spcPct val="100000"/>
              </a:lnSpc>
              <a:spcBef>
                <a:spcPts val="0"/>
              </a:spcBef>
              <a:spcAft>
                <a:spcPts val="0"/>
              </a:spcAft>
              <a:buClr>
                <a:schemeClr val="dk2"/>
              </a:buClr>
              <a:buSzPts val="1100"/>
              <a:buChar char="-"/>
            </a:pPr>
            <a:r>
              <a:rPr lang="en">
                <a:solidFill>
                  <a:schemeClr val="dk2"/>
                </a:solidFill>
              </a:rPr>
              <a:t>Weight bearing Exercise improves the bone mass ,maintain bone density, increased muscle strength and decrease the risk of fall.</a:t>
            </a:r>
            <a:endParaRPr>
              <a:solidFill>
                <a:schemeClr val="dk2"/>
              </a:solidFill>
            </a:endParaRPr>
          </a:p>
          <a:p>
            <a:pPr indent="-298450" lvl="0" marL="457200" rtl="0">
              <a:lnSpc>
                <a:spcPct val="100000"/>
              </a:lnSpc>
              <a:spcBef>
                <a:spcPts val="0"/>
              </a:spcBef>
              <a:spcAft>
                <a:spcPts val="0"/>
              </a:spcAft>
              <a:buClr>
                <a:schemeClr val="dk2"/>
              </a:buClr>
              <a:buSzPts val="1100"/>
              <a:buChar char="-"/>
            </a:pPr>
            <a:r>
              <a:rPr lang="en">
                <a:solidFill>
                  <a:schemeClr val="dk2"/>
                </a:solidFill>
              </a:rPr>
              <a:t>It is recommended to exercise for at least 30 minutes, three times per week. </a:t>
            </a:r>
            <a:endParaRPr>
              <a:solidFill>
                <a:schemeClr val="dk2"/>
              </a:solidFill>
            </a:endParaRPr>
          </a:p>
          <a:p>
            <a:pPr indent="-298450" lvl="0" marL="457200" rtl="0">
              <a:lnSpc>
                <a:spcPct val="100000"/>
              </a:lnSpc>
              <a:spcBef>
                <a:spcPts val="0"/>
              </a:spcBef>
              <a:spcAft>
                <a:spcPts val="0"/>
              </a:spcAft>
              <a:buClr>
                <a:schemeClr val="dk2"/>
              </a:buClr>
              <a:buSzPts val="1100"/>
              <a:buChar char="-"/>
            </a:pPr>
            <a:r>
              <a:rPr lang="en">
                <a:solidFill>
                  <a:schemeClr val="dk2"/>
                </a:solidFill>
              </a:rPr>
              <a:t>Adequate dietary intake of Ca and VitD</a:t>
            </a:r>
            <a:endParaRPr>
              <a:solidFill>
                <a:schemeClr val="dk2"/>
              </a:solidFill>
            </a:endParaRPr>
          </a:p>
          <a:p>
            <a:pPr indent="-298450" lvl="0" marL="457200" rtl="0">
              <a:lnSpc>
                <a:spcPct val="100000"/>
              </a:lnSpc>
              <a:spcBef>
                <a:spcPts val="0"/>
              </a:spcBef>
              <a:spcAft>
                <a:spcPts val="0"/>
              </a:spcAft>
              <a:buClr>
                <a:schemeClr val="dk2"/>
              </a:buClr>
              <a:buSzPts val="1100"/>
              <a:buChar char="-"/>
            </a:pPr>
            <a:r>
              <a:rPr lang="en" sz="1300">
                <a:solidFill>
                  <a:srgbClr val="333333"/>
                </a:solidFill>
                <a:highlight>
                  <a:srgbClr val="FCFCFC"/>
                </a:highlight>
                <a:latin typeface="Georgia"/>
                <a:ea typeface="Georgia"/>
                <a:cs typeface="Georgia"/>
                <a:sym typeface="Georgia"/>
              </a:rPr>
              <a:t>Daily intake of 330 mg of caffeine, equivalent to 4 cups (600 ml) of coffee, or more may be associated with a modestly increased  risk of osteoporotic fractures, especially in women with a low intake of calcium.</a:t>
            </a:r>
            <a:endParaRPr>
              <a:solidFill>
                <a:schemeClr val="dk2"/>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Shape 3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5" name="Shape 3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spcBef>
                <a:spcPts val="0"/>
              </a:spcBef>
              <a:spcAft>
                <a:spcPts val="0"/>
              </a:spcAft>
              <a:buSzPts val="1100"/>
              <a:buChar char="-"/>
            </a:pPr>
            <a:r>
              <a:rPr lang="en"/>
              <a:t>Teriparatide: </a:t>
            </a:r>
            <a:r>
              <a:rPr lang="en" sz="1000">
                <a:solidFill>
                  <a:schemeClr val="dk2"/>
                </a:solidFill>
              </a:rPr>
              <a:t>when administered intermittently, has anabolic skeletal effects which are most marked in cancellous bone. </a:t>
            </a:r>
            <a:endParaRPr sz="1000">
              <a:solidFill>
                <a:schemeClr val="dk2"/>
              </a:solidFill>
            </a:endParaRPr>
          </a:p>
          <a:p>
            <a:pPr indent="0" lvl="0" marL="0" rtl="0">
              <a:spcBef>
                <a:spcPts val="0"/>
              </a:spcBef>
              <a:spcAft>
                <a:spcPts val="0"/>
              </a:spcAft>
              <a:buNone/>
            </a:pPr>
            <a:r>
              <a:t/>
            </a:r>
            <a:endParaRPr sz="1000">
              <a:solidFill>
                <a:schemeClr val="dk2"/>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Shape 3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2" name="Shape 3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Shape 3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2" name="Shape 3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nSpc>
                <a:spcPct val="100000"/>
              </a:lnSpc>
              <a:spcBef>
                <a:spcPts val="0"/>
              </a:spcBef>
              <a:spcAft>
                <a:spcPts val="0"/>
              </a:spcAft>
              <a:buClr>
                <a:srgbClr val="FF0000"/>
              </a:buClr>
              <a:buSzPts val="1100"/>
              <a:buFont typeface="Calibri"/>
              <a:buChar char="-"/>
            </a:pPr>
            <a:r>
              <a:rPr lang="en" sz="1200">
                <a:solidFill>
                  <a:srgbClr val="2E2E30"/>
                </a:solidFill>
                <a:highlight>
                  <a:srgbClr val="FFFFFF"/>
                </a:highlight>
              </a:rPr>
              <a:t>Magnesium is necessary to activate all the enzymes that metabolize vitamin D.</a:t>
            </a:r>
            <a:endParaRPr sz="1200">
              <a:solidFill>
                <a:srgbClr val="2E2E30"/>
              </a:solidFill>
              <a:highlight>
                <a:srgbClr val="FFFFFF"/>
              </a:highlight>
            </a:endParaRPr>
          </a:p>
          <a:p>
            <a:pPr indent="-304800" lvl="0" marL="457200" rtl="0">
              <a:lnSpc>
                <a:spcPct val="100000"/>
              </a:lnSpc>
              <a:spcBef>
                <a:spcPts val="0"/>
              </a:spcBef>
              <a:spcAft>
                <a:spcPts val="0"/>
              </a:spcAft>
              <a:buClr>
                <a:srgbClr val="2E2E30"/>
              </a:buClr>
              <a:buSzPts val="1200"/>
              <a:buChar char="-"/>
            </a:pPr>
            <a:r>
              <a:rPr lang="en" sz="1200">
                <a:solidFill>
                  <a:srgbClr val="2E2E30"/>
                </a:solidFill>
                <a:highlight>
                  <a:srgbClr val="FFFFFF"/>
                </a:highlight>
              </a:rPr>
              <a:t>a deficiency of magnesium is usually associated with low production of active vitamin D metabolites or by-products</a:t>
            </a:r>
            <a:endParaRPr sz="1200">
              <a:solidFill>
                <a:srgbClr val="2E2E30"/>
              </a:solidFill>
              <a:highlight>
                <a:srgbClr val="FFFFFF"/>
              </a:highlight>
            </a:endParaRPr>
          </a:p>
          <a:p>
            <a:pPr indent="-304800" lvl="0" marL="457200" rtl="0">
              <a:lnSpc>
                <a:spcPct val="100000"/>
              </a:lnSpc>
              <a:spcBef>
                <a:spcPts val="0"/>
              </a:spcBef>
              <a:spcAft>
                <a:spcPts val="0"/>
              </a:spcAft>
              <a:buClr>
                <a:srgbClr val="2E2E30"/>
              </a:buClr>
              <a:buSzPts val="1200"/>
              <a:buChar char="-"/>
            </a:pPr>
            <a:r>
              <a:rPr lang="en" sz="1350">
                <a:solidFill>
                  <a:srgbClr val="585858"/>
                </a:solidFill>
                <a:highlight>
                  <a:srgbClr val="FFFFFF"/>
                </a:highlight>
              </a:rPr>
              <a:t>Vitamin K is responsible for routing the calcium to where it is needed in the body, so that it doesn’t go where it shouldn’t, like your organs and arteries</a:t>
            </a:r>
            <a:endParaRPr sz="1200">
              <a:solidFill>
                <a:srgbClr val="2E2E30"/>
              </a:solidFill>
              <a:highlight>
                <a:srgbClr val="FFFFFF"/>
              </a:highlight>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Shape 3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4" name="Shape 3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nSpc>
                <a:spcPct val="100000"/>
              </a:lnSpc>
              <a:spcBef>
                <a:spcPts val="0"/>
              </a:spcBef>
              <a:spcAft>
                <a:spcPts val="0"/>
              </a:spcAft>
              <a:buSzPts val="1200"/>
              <a:buFont typeface="Calibri"/>
              <a:buChar char="-"/>
            </a:pPr>
            <a:r>
              <a:rPr b="1" lang="en" sz="1200">
                <a:solidFill>
                  <a:srgbClr val="434343"/>
                </a:solidFill>
                <a:latin typeface="Calibri"/>
                <a:ea typeface="Calibri"/>
                <a:cs typeface="Calibri"/>
                <a:sym typeface="Calibri"/>
              </a:rPr>
              <a:t>Supplementation</a:t>
            </a:r>
            <a:r>
              <a:rPr lang="en" sz="1200">
                <a:solidFill>
                  <a:srgbClr val="FF0000"/>
                </a:solidFill>
                <a:latin typeface="Calibri"/>
                <a:ea typeface="Calibri"/>
                <a:cs typeface="Calibri"/>
                <a:sym typeface="Calibri"/>
              </a:rPr>
              <a:t> </a:t>
            </a:r>
            <a:r>
              <a:rPr lang="en" sz="1200">
                <a:solidFill>
                  <a:schemeClr val="dk2"/>
                </a:solidFill>
                <a:latin typeface="Calibri"/>
                <a:ea typeface="Calibri"/>
                <a:cs typeface="Calibri"/>
                <a:sym typeface="Calibri"/>
              </a:rPr>
              <a:t>as an adjunct to other treatments for osteoporosis </a:t>
            </a:r>
            <a:endParaRPr sz="1200">
              <a:solidFill>
                <a:schemeClr val="dk2"/>
              </a:solidFill>
              <a:latin typeface="Calibri"/>
              <a:ea typeface="Calibri"/>
              <a:cs typeface="Calibri"/>
              <a:sym typeface="Calibri"/>
            </a:endParaRPr>
          </a:p>
          <a:p>
            <a:pPr indent="0" lvl="0" marL="0" rtl="0">
              <a:lnSpc>
                <a:spcPct val="100000"/>
              </a:lnSpc>
              <a:spcBef>
                <a:spcPts val="0"/>
              </a:spcBef>
              <a:spcAft>
                <a:spcPts val="0"/>
              </a:spcAft>
              <a:buNone/>
            </a:pPr>
            <a:r>
              <a:t/>
            </a:r>
            <a:endParaRPr>
              <a:solidFill>
                <a:srgbClr val="FF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Shape 3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4" name="Shape 3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spcBef>
                <a:spcPts val="0"/>
              </a:spcBef>
              <a:spcAft>
                <a:spcPts val="0"/>
              </a:spcAft>
              <a:buClr>
                <a:srgbClr val="FF0000"/>
              </a:buClr>
              <a:buSzPts val="1100"/>
              <a:buFont typeface="Calibri"/>
              <a:buChar char="-"/>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Shape 3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3" name="Shape 3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Shape 3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9" name="Shape 3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Correct answer is A</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Shape 4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5" name="Shape 4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Shape 4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0" name="Shape 41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4" name="Shape 414"/>
        <p:cNvGrpSpPr/>
        <p:nvPr/>
      </p:nvGrpSpPr>
      <p:grpSpPr>
        <a:xfrm>
          <a:off x="0" y="0"/>
          <a:ext cx="0" cy="0"/>
          <a:chOff x="0" y="0"/>
          <a:chExt cx="0" cy="0"/>
        </a:xfrm>
      </p:grpSpPr>
      <p:sp>
        <p:nvSpPr>
          <p:cNvPr id="415" name="Shape 4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6" name="Shape 41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Shape 4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2" name="Shape 4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 name="Shape 11"/>
          <p:cNvSpPr/>
          <p:nvPr/>
        </p:nvSpPr>
        <p:spPr>
          <a:xfrm>
            <a:off x="4358475" y="0"/>
            <a:ext cx="38532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 name="Shape 1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Shape 13"/>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Shape 1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Shape 49"/>
          <p:cNvSpPr txBox="1"/>
          <p:nvPr>
            <p:ph type="title"/>
          </p:nvPr>
        </p:nvSpPr>
        <p:spPr>
          <a:xfrm>
            <a:off x="311700" y="999925"/>
            <a:ext cx="8520600" cy="2146200"/>
          </a:xfrm>
          <a:prstGeom prst="rect">
            <a:avLst/>
          </a:prstGeom>
        </p:spPr>
        <p:txBody>
          <a:bodyPr anchorCtr="0" anchor="b" bIns="91425" lIns="91425" spcFirstLastPara="1" rIns="91425" wrap="square" tIns="91425"/>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p:txBody>
      </p:sp>
      <p:sp>
        <p:nvSpPr>
          <p:cNvPr id="50" name="Shape 50"/>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highlight>
                  <a:schemeClr val="dk1"/>
                </a:highlight>
              </a:defRPr>
            </a:lvl1pPr>
            <a:lvl2pPr indent="-317500" lvl="1" marL="914400" algn="ctr">
              <a:spcBef>
                <a:spcPts val="1600"/>
              </a:spcBef>
              <a:spcAft>
                <a:spcPts val="0"/>
              </a:spcAft>
              <a:buSzPts val="1400"/>
              <a:buChar char="○"/>
              <a:defRPr>
                <a:highlight>
                  <a:schemeClr val="dk1"/>
                </a:highlight>
              </a:defRPr>
            </a:lvl2pPr>
            <a:lvl3pPr indent="-317500" lvl="2" marL="1371600" algn="ctr">
              <a:spcBef>
                <a:spcPts val="1600"/>
              </a:spcBef>
              <a:spcAft>
                <a:spcPts val="0"/>
              </a:spcAft>
              <a:buSzPts val="1400"/>
              <a:buChar char="■"/>
              <a:defRPr>
                <a:highlight>
                  <a:schemeClr val="dk1"/>
                </a:highlight>
              </a:defRPr>
            </a:lvl3pPr>
            <a:lvl4pPr indent="-317500" lvl="3" marL="1828800" algn="ctr">
              <a:spcBef>
                <a:spcPts val="1600"/>
              </a:spcBef>
              <a:spcAft>
                <a:spcPts val="0"/>
              </a:spcAft>
              <a:buSzPts val="1400"/>
              <a:buChar char="●"/>
              <a:defRPr>
                <a:highlight>
                  <a:schemeClr val="dk1"/>
                </a:highlight>
              </a:defRPr>
            </a:lvl4pPr>
            <a:lvl5pPr indent="-317500" lvl="4" marL="2286000" algn="ctr">
              <a:spcBef>
                <a:spcPts val="1600"/>
              </a:spcBef>
              <a:spcAft>
                <a:spcPts val="0"/>
              </a:spcAft>
              <a:buSzPts val="1400"/>
              <a:buChar char="○"/>
              <a:defRPr>
                <a:highlight>
                  <a:schemeClr val="dk1"/>
                </a:highlight>
              </a:defRPr>
            </a:lvl5pPr>
            <a:lvl6pPr indent="-317500" lvl="5" marL="2743200" algn="ctr">
              <a:spcBef>
                <a:spcPts val="1600"/>
              </a:spcBef>
              <a:spcAft>
                <a:spcPts val="0"/>
              </a:spcAft>
              <a:buSzPts val="1400"/>
              <a:buChar char="■"/>
              <a:defRPr>
                <a:highlight>
                  <a:schemeClr val="dk1"/>
                </a:highlight>
              </a:defRPr>
            </a:lvl6pPr>
            <a:lvl7pPr indent="-317500" lvl="6" marL="3200400" algn="ctr">
              <a:spcBef>
                <a:spcPts val="1600"/>
              </a:spcBef>
              <a:spcAft>
                <a:spcPts val="0"/>
              </a:spcAft>
              <a:buSzPts val="1400"/>
              <a:buChar char="●"/>
              <a:defRPr>
                <a:highlight>
                  <a:schemeClr val="dk1"/>
                </a:highlight>
              </a:defRPr>
            </a:lvl7pPr>
            <a:lvl8pPr indent="-317500" lvl="7" marL="3657600" algn="ctr">
              <a:spcBef>
                <a:spcPts val="1600"/>
              </a:spcBef>
              <a:spcAft>
                <a:spcPts val="0"/>
              </a:spcAft>
              <a:buSzPts val="1400"/>
              <a:buChar char="○"/>
              <a:defRPr>
                <a:highlight>
                  <a:schemeClr val="dk1"/>
                </a:highlight>
              </a:defRPr>
            </a:lvl8pPr>
            <a:lvl9pPr indent="-317500" lvl="8" marL="4114800" algn="ctr">
              <a:spcBef>
                <a:spcPts val="1600"/>
              </a:spcBef>
              <a:spcAft>
                <a:spcPts val="1600"/>
              </a:spcAft>
              <a:buSzPts val="1400"/>
              <a:buChar char="■"/>
              <a:defRPr>
                <a:highlight>
                  <a:schemeClr val="dk1"/>
                </a:highlight>
              </a:defRPr>
            </a:lvl9pPr>
          </a:lstStyle>
          <a:p/>
        </p:txBody>
      </p:sp>
      <p:sp>
        <p:nvSpPr>
          <p:cNvPr id="51" name="Shape 5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Shape 57"/>
          <p:cNvSpPr txBox="1"/>
          <p:nvPr>
            <p:ph idx="10" type="dt"/>
          </p:nvPr>
        </p:nvSpPr>
        <p:spPr>
          <a:xfrm>
            <a:off x="0" y="0"/>
            <a:ext cx="3000000" cy="22500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8" name="Shape 58"/>
          <p:cNvSpPr txBox="1"/>
          <p:nvPr>
            <p:ph idx="11" type="ftr"/>
          </p:nvPr>
        </p:nvSpPr>
        <p:spPr>
          <a:xfrm>
            <a:off x="0" y="0"/>
            <a:ext cx="3000000" cy="22500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9" name="Shape 59"/>
          <p:cNvSpPr txBox="1"/>
          <p:nvPr>
            <p:ph idx="12" type="sldNum"/>
          </p:nvPr>
        </p:nvSpPr>
        <p:spPr>
          <a:xfrm>
            <a:off x="0" y="0"/>
            <a:ext cx="3000000" cy="225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40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5"/>
        </a:solidFill>
      </p:bgPr>
    </p:bg>
    <p:spTree>
      <p:nvGrpSpPr>
        <p:cNvPr id="15" name="Shape 15"/>
        <p:cNvGrpSpPr/>
        <p:nvPr/>
      </p:nvGrpSpPr>
      <p:grpSpPr>
        <a:xfrm>
          <a:off x="0" y="0"/>
          <a:ext cx="0" cy="0"/>
          <a:chOff x="0" y="0"/>
          <a:chExt cx="0" cy="0"/>
        </a:xfrm>
      </p:grpSpPr>
      <p:sp>
        <p:nvSpPr>
          <p:cNvPr id="16" name="Shape 16"/>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 name="Shape 17"/>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Shape 1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Shape 20"/>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Shape 21"/>
          <p:cNvSpPr txBox="1"/>
          <p:nvPr>
            <p:ph idx="1" type="body"/>
          </p:nvPr>
        </p:nvSpPr>
        <p:spPr>
          <a:xfrm>
            <a:off x="311700" y="1234075"/>
            <a:ext cx="8520600" cy="33348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Shape 2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Shape 25"/>
          <p:cNvSpPr txBox="1"/>
          <p:nvPr>
            <p:ph idx="1" type="body"/>
          </p:nvPr>
        </p:nvSpPr>
        <p:spPr>
          <a:xfrm>
            <a:off x="311700" y="1234050"/>
            <a:ext cx="3999900" cy="33348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Shape 26"/>
          <p:cNvSpPr txBox="1"/>
          <p:nvPr>
            <p:ph idx="2" type="body"/>
          </p:nvPr>
        </p:nvSpPr>
        <p:spPr>
          <a:xfrm>
            <a:off x="4832400" y="1234050"/>
            <a:ext cx="3999900" cy="33348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Shape 2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Shape 3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Shape 33"/>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Shape 3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Shape 3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Shape 41"/>
          <p:cNvSpPr txBox="1"/>
          <p:nvPr>
            <p:ph type="title"/>
          </p:nvPr>
        </p:nvSpPr>
        <p:spPr>
          <a:xfrm>
            <a:off x="265500" y="1081675"/>
            <a:ext cx="4045200" cy="17862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Shape 42"/>
          <p:cNvSpPr txBox="1"/>
          <p:nvPr>
            <p:ph idx="1" type="subTitle"/>
          </p:nvPr>
        </p:nvSpPr>
        <p:spPr>
          <a:xfrm>
            <a:off x="265500" y="29214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highlight>
                  <a:schemeClr val="lt1"/>
                </a:highlight>
              </a:defRPr>
            </a:lvl1pPr>
            <a:lvl2pPr indent="-317500" lvl="1" marL="914400">
              <a:spcBef>
                <a:spcPts val="1600"/>
              </a:spcBef>
              <a:spcAft>
                <a:spcPts val="0"/>
              </a:spcAft>
              <a:buSzPts val="1400"/>
              <a:buChar char="○"/>
              <a:defRPr>
                <a:highlight>
                  <a:schemeClr val="lt1"/>
                </a:highlight>
              </a:defRPr>
            </a:lvl2pPr>
            <a:lvl3pPr indent="-317500" lvl="2" marL="1371600">
              <a:spcBef>
                <a:spcPts val="1600"/>
              </a:spcBef>
              <a:spcAft>
                <a:spcPts val="0"/>
              </a:spcAft>
              <a:buSzPts val="1400"/>
              <a:buChar char="■"/>
              <a:defRPr>
                <a:highlight>
                  <a:schemeClr val="lt1"/>
                </a:highlight>
              </a:defRPr>
            </a:lvl3pPr>
            <a:lvl4pPr indent="-317500" lvl="3" marL="1828800">
              <a:spcBef>
                <a:spcPts val="1600"/>
              </a:spcBef>
              <a:spcAft>
                <a:spcPts val="0"/>
              </a:spcAft>
              <a:buSzPts val="1400"/>
              <a:buChar char="●"/>
              <a:defRPr>
                <a:highlight>
                  <a:schemeClr val="lt1"/>
                </a:highlight>
              </a:defRPr>
            </a:lvl4pPr>
            <a:lvl5pPr indent="-317500" lvl="4" marL="2286000">
              <a:spcBef>
                <a:spcPts val="1600"/>
              </a:spcBef>
              <a:spcAft>
                <a:spcPts val="0"/>
              </a:spcAft>
              <a:buSzPts val="1400"/>
              <a:buChar char="○"/>
              <a:defRPr>
                <a:highlight>
                  <a:schemeClr val="lt1"/>
                </a:highlight>
              </a:defRPr>
            </a:lvl5pPr>
            <a:lvl6pPr indent="-317500" lvl="5" marL="2743200">
              <a:spcBef>
                <a:spcPts val="1600"/>
              </a:spcBef>
              <a:spcAft>
                <a:spcPts val="0"/>
              </a:spcAft>
              <a:buSzPts val="1400"/>
              <a:buChar char="■"/>
              <a:defRPr>
                <a:highlight>
                  <a:schemeClr val="lt1"/>
                </a:highlight>
              </a:defRPr>
            </a:lvl6pPr>
            <a:lvl7pPr indent="-317500" lvl="6" marL="3200400">
              <a:spcBef>
                <a:spcPts val="1600"/>
              </a:spcBef>
              <a:spcAft>
                <a:spcPts val="0"/>
              </a:spcAft>
              <a:buSzPts val="1400"/>
              <a:buChar char="●"/>
              <a:defRPr>
                <a:highlight>
                  <a:schemeClr val="lt1"/>
                </a:highlight>
              </a:defRPr>
            </a:lvl7pPr>
            <a:lvl8pPr indent="-317500" lvl="7" marL="3657600">
              <a:spcBef>
                <a:spcPts val="1600"/>
              </a:spcBef>
              <a:spcAft>
                <a:spcPts val="0"/>
              </a:spcAft>
              <a:buSzPts val="1400"/>
              <a:buChar char="○"/>
              <a:defRPr>
                <a:highlight>
                  <a:schemeClr val="lt1"/>
                </a:highlight>
              </a:defRPr>
            </a:lvl8pPr>
            <a:lvl9pPr indent="-317500" lvl="8" marL="4114800">
              <a:spcBef>
                <a:spcPts val="1600"/>
              </a:spcBef>
              <a:spcAft>
                <a:spcPts val="1600"/>
              </a:spcAft>
              <a:buSzPts val="1400"/>
              <a:buChar char="■"/>
              <a:defRPr>
                <a:highlight>
                  <a:schemeClr val="lt1"/>
                </a:highlight>
              </a:defRPr>
            </a:lvl9pPr>
          </a:lstStyle>
          <a:p/>
        </p:txBody>
      </p:sp>
      <p:sp>
        <p:nvSpPr>
          <p:cNvPr id="44" name="Shape 4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Shape 46"/>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Shape 4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op">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Shape 7"/>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Shape 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4" name="Shape 54"/>
        <p:cNvGrpSpPr/>
        <p:nvPr/>
      </p:nvGrpSpPr>
      <p:grpSpPr>
        <a:xfrm>
          <a:off x="0" y="0"/>
          <a:ext cx="0" cy="0"/>
          <a:chOff x="0" y="0"/>
          <a:chExt cx="0" cy="0"/>
        </a:xfrm>
      </p:grpSpPr>
      <p:pic>
        <p:nvPicPr>
          <p:cNvPr descr="copyright.gif" id="55" name="Shape 55"/>
          <p:cNvPicPr preferRelativeResize="0"/>
          <p:nvPr/>
        </p:nvPicPr>
        <p:blipFill rotWithShape="1">
          <a:blip r:embed="rId1">
            <a:alphaModFix/>
          </a:blip>
          <a:srcRect b="0" l="0" r="0" t="0"/>
          <a:stretch/>
        </p:blipFill>
        <p:spPr>
          <a:xfrm>
            <a:off x="76200" y="4964906"/>
            <a:ext cx="778669" cy="12144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radiopaedia.org/articles/fragility-fractur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4.pn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hyperlink" Target="http://www.menti.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youtube.com/watch?v=wkPnoJktqIk" TargetMode="Externa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www.sheffield.ac.uk/FRAX/tool.aspx" TargetMode="Externa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3.jp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4.gif"/><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8.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5.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hyperlink" Target="https://www.youtube.com/watch?v=dMI8mGk1QuY" TargetMode="External"/><Relationship Id="rId4" Type="http://schemas.openxmlformats.org/officeDocument/2006/relationships/hyperlink" Target="https://www.youtube.com/watch?v=wdqATU1Sz_E" TargetMode="External"/><Relationship Id="rId5" Type="http://schemas.openxmlformats.org/officeDocument/2006/relationships/hyperlink" Target="https://www.youtube.com/watch?v=c5tc01WFYks" TargetMode="External"/><Relationship Id="rId6" Type="http://schemas.openxmlformats.org/officeDocument/2006/relationships/hyperlink" Target="https://www.youtube.com/watch?v=BNDTPeZNRVA"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www.urmc.rochester.edu/encyclopedia/content.aspx?contenttypeid=40&amp;contentid=OsteoporosisBonesQuiz" TargetMode="External"/><Relationship Id="rId4" Type="http://schemas.openxmlformats.org/officeDocument/2006/relationships/hyperlink" Target="https://www.mdedge.com/ccjm/article/95089/endocrinology/bone-density-vs-bone-quality-whats-clinician-do" TargetMode="External"/><Relationship Id="rId5" Type="http://schemas.openxmlformats.org/officeDocument/2006/relationships/hyperlink" Target="http://jaoa.org/article.aspx?articleid=2093588"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8.png"/><Relationship Id="rId4" Type="http://schemas.openxmlformats.org/officeDocument/2006/relationships/image" Target="../media/image6.jpg"/><Relationship Id="rId5" Type="http://schemas.openxmlformats.org/officeDocument/2006/relationships/image" Target="../media/image16.png"/><Relationship Id="rId6"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2CC"/>
        </a:solidFill>
      </p:bgPr>
    </p:bg>
    <p:spTree>
      <p:nvGrpSpPr>
        <p:cNvPr id="63" name="Shape 63"/>
        <p:cNvGrpSpPr/>
        <p:nvPr/>
      </p:nvGrpSpPr>
      <p:grpSpPr>
        <a:xfrm>
          <a:off x="0" y="0"/>
          <a:ext cx="0" cy="0"/>
          <a:chOff x="0" y="0"/>
          <a:chExt cx="0" cy="0"/>
        </a:xfrm>
      </p:grpSpPr>
      <p:sp>
        <p:nvSpPr>
          <p:cNvPr id="64" name="Shape 64"/>
          <p:cNvSpPr txBox="1"/>
          <p:nvPr>
            <p:ph type="ctrTitle"/>
          </p:nvPr>
        </p:nvSpPr>
        <p:spPr>
          <a:xfrm>
            <a:off x="344250" y="1014600"/>
            <a:ext cx="8455500" cy="2146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Osteoporosis</a:t>
            </a:r>
            <a:r>
              <a:rPr lang="en"/>
              <a:t> </a:t>
            </a:r>
            <a:endParaRPr/>
          </a:p>
        </p:txBody>
      </p:sp>
      <p:sp>
        <p:nvSpPr>
          <p:cNvPr id="65" name="Shape 65"/>
          <p:cNvSpPr txBox="1"/>
          <p:nvPr>
            <p:ph idx="1" type="subTitle"/>
          </p:nvPr>
        </p:nvSpPr>
        <p:spPr>
          <a:xfrm>
            <a:off x="344250" y="3045675"/>
            <a:ext cx="4910100" cy="159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1400">
                <a:solidFill>
                  <a:srgbClr val="222222"/>
                </a:solidFill>
                <a:highlight>
                  <a:srgbClr val="FFFFFF"/>
                </a:highlight>
                <a:latin typeface="Playfair Display"/>
                <a:ea typeface="Playfair Display"/>
                <a:cs typeface="Playfair Display"/>
                <a:sym typeface="Playfair Display"/>
              </a:rPr>
              <a:t>Prof AlJohara M AlQuaiz</a:t>
            </a:r>
            <a:endParaRPr sz="1400">
              <a:solidFill>
                <a:srgbClr val="222222"/>
              </a:solidFill>
              <a:highlight>
                <a:srgbClr val="FFFFFF"/>
              </a:highlight>
              <a:latin typeface="Playfair Display"/>
              <a:ea typeface="Playfair Display"/>
              <a:cs typeface="Playfair Display"/>
              <a:sym typeface="Playfair Display"/>
            </a:endParaRPr>
          </a:p>
          <a:p>
            <a:pPr indent="0" lvl="0" marL="0">
              <a:spcBef>
                <a:spcPts val="0"/>
              </a:spcBef>
              <a:spcAft>
                <a:spcPts val="0"/>
              </a:spcAft>
              <a:buNone/>
            </a:pPr>
            <a:r>
              <a:t/>
            </a:r>
            <a:endParaRPr sz="1400">
              <a:solidFill>
                <a:srgbClr val="222222"/>
              </a:solidFill>
              <a:highlight>
                <a:srgbClr val="FFFFFF"/>
              </a:highlight>
              <a:latin typeface="Playfair Display"/>
              <a:ea typeface="Playfair Display"/>
              <a:cs typeface="Playfair Display"/>
              <a:sym typeface="Playfair Display"/>
            </a:endParaRPr>
          </a:p>
          <a:p>
            <a:pPr indent="0" lvl="0" marL="0">
              <a:spcBef>
                <a:spcPts val="0"/>
              </a:spcBef>
              <a:spcAft>
                <a:spcPts val="0"/>
              </a:spcAft>
              <a:buNone/>
            </a:pPr>
            <a:r>
              <a:rPr lang="en" sz="1400">
                <a:latin typeface="Playfair Display"/>
                <a:ea typeface="Playfair Display"/>
                <a:cs typeface="Playfair Display"/>
                <a:sym typeface="Playfair Display"/>
              </a:rPr>
              <a:t>Ahad alanazi</a:t>
            </a:r>
            <a:endParaRPr sz="1400">
              <a:latin typeface="Playfair Display"/>
              <a:ea typeface="Playfair Display"/>
              <a:cs typeface="Playfair Display"/>
              <a:sym typeface="Playfair Display"/>
            </a:endParaRPr>
          </a:p>
          <a:p>
            <a:pPr indent="0" lvl="0" marL="0">
              <a:spcBef>
                <a:spcPts val="0"/>
              </a:spcBef>
              <a:spcAft>
                <a:spcPts val="0"/>
              </a:spcAft>
              <a:buNone/>
            </a:pPr>
            <a:r>
              <a:rPr lang="en" sz="1400">
                <a:latin typeface="Playfair Display"/>
                <a:ea typeface="Playfair Display"/>
                <a:cs typeface="Playfair Display"/>
                <a:sym typeface="Playfair Display"/>
              </a:rPr>
              <a:t>Hanan khushaim </a:t>
            </a:r>
            <a:endParaRPr sz="1400">
              <a:latin typeface="Playfair Display"/>
              <a:ea typeface="Playfair Display"/>
              <a:cs typeface="Playfair Display"/>
              <a:sym typeface="Playfair Display"/>
            </a:endParaRPr>
          </a:p>
          <a:p>
            <a:pPr indent="0" lvl="0" marL="0">
              <a:spcBef>
                <a:spcPts val="0"/>
              </a:spcBef>
              <a:spcAft>
                <a:spcPts val="0"/>
              </a:spcAft>
              <a:buNone/>
            </a:pPr>
            <a:r>
              <a:rPr lang="en" sz="1400">
                <a:latin typeface="Playfair Display"/>
                <a:ea typeface="Playfair Display"/>
                <a:cs typeface="Playfair Display"/>
                <a:sym typeface="Playfair Display"/>
              </a:rPr>
              <a:t>Jumana Fatani</a:t>
            </a:r>
            <a:endParaRPr sz="1400">
              <a:latin typeface="Playfair Display"/>
              <a:ea typeface="Playfair Display"/>
              <a:cs typeface="Playfair Display"/>
              <a:sym typeface="Playfair Display"/>
            </a:endParaRPr>
          </a:p>
          <a:p>
            <a:pPr indent="0" lvl="0" marL="0">
              <a:spcBef>
                <a:spcPts val="0"/>
              </a:spcBef>
              <a:spcAft>
                <a:spcPts val="0"/>
              </a:spcAft>
              <a:buNone/>
            </a:pPr>
            <a:r>
              <a:rPr lang="en" sz="1400">
                <a:latin typeface="Playfair Display"/>
                <a:ea typeface="Playfair Display"/>
                <a:cs typeface="Playfair Display"/>
                <a:sym typeface="Playfair Display"/>
              </a:rPr>
              <a:t>Wajda Alhothali</a:t>
            </a:r>
            <a:endParaRPr sz="1400">
              <a:latin typeface="Playfair Display"/>
              <a:ea typeface="Playfair Display"/>
              <a:cs typeface="Playfair Display"/>
              <a:sym typeface="Playfair Display"/>
            </a:endParaRPr>
          </a:p>
          <a:p>
            <a:pPr indent="0" lvl="0" marL="0">
              <a:spcBef>
                <a:spcPts val="0"/>
              </a:spcBef>
              <a:spcAft>
                <a:spcPts val="0"/>
              </a:spcAft>
              <a:buNone/>
            </a:pPr>
            <a:r>
              <a:t/>
            </a:r>
            <a:endParaRPr sz="1100"/>
          </a:p>
        </p:txBody>
      </p:sp>
      <p:pic>
        <p:nvPicPr>
          <p:cNvPr descr="نتيجة بحث الصور عن ‪osteoporosis‬‏" id="66" name="Shape 66"/>
          <p:cNvPicPr preferRelativeResize="0"/>
          <p:nvPr/>
        </p:nvPicPr>
        <p:blipFill>
          <a:blip r:embed="rId3">
            <a:alphaModFix/>
          </a:blip>
          <a:stretch>
            <a:fillRect/>
          </a:stretch>
        </p:blipFill>
        <p:spPr>
          <a:xfrm>
            <a:off x="4368875" y="3245850"/>
            <a:ext cx="3759500" cy="1592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pic>
        <p:nvPicPr>
          <p:cNvPr id="141" name="Shape 141"/>
          <p:cNvPicPr preferRelativeResize="0"/>
          <p:nvPr/>
        </p:nvPicPr>
        <p:blipFill>
          <a:blip r:embed="rId3">
            <a:alphaModFix/>
          </a:blip>
          <a:stretch>
            <a:fillRect/>
          </a:stretch>
        </p:blipFill>
        <p:spPr>
          <a:xfrm>
            <a:off x="1136800" y="252500"/>
            <a:ext cx="6870401" cy="4802950"/>
          </a:xfrm>
          <a:prstGeom prst="rect">
            <a:avLst/>
          </a:prstGeom>
          <a:noFill/>
          <a:ln>
            <a:noFill/>
          </a:ln>
        </p:spPr>
      </p:pic>
      <p:sp>
        <p:nvSpPr>
          <p:cNvPr id="142" name="Shape 142"/>
          <p:cNvSpPr/>
          <p:nvPr/>
        </p:nvSpPr>
        <p:spPr>
          <a:xfrm>
            <a:off x="1196700" y="3100225"/>
            <a:ext cx="6750600" cy="6579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Projections</a:t>
            </a:r>
            <a:endParaRPr b="1" sz="1700">
              <a:latin typeface="Arial"/>
              <a:ea typeface="Arial"/>
              <a:cs typeface="Arial"/>
              <a:sym typeface="Arial"/>
            </a:endParaRPr>
          </a:p>
          <a:p>
            <a:pPr indent="0" lvl="0" marL="0">
              <a:spcBef>
                <a:spcPts val="0"/>
              </a:spcBef>
              <a:spcAft>
                <a:spcPts val="0"/>
              </a:spcAft>
              <a:buNone/>
            </a:pPr>
            <a:r>
              <a:t/>
            </a:r>
            <a:endParaRPr/>
          </a:p>
        </p:txBody>
      </p:sp>
      <p:sp>
        <p:nvSpPr>
          <p:cNvPr id="148" name="Shape 148"/>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b="1" lang="en">
                <a:highlight>
                  <a:srgbClr val="FCFBFB"/>
                </a:highlight>
              </a:rPr>
              <a:t>By 2050, the worldwide incidence of hip fracture is projected to increase by 240% in women and 310% in men</a:t>
            </a:r>
            <a:endParaRPr b="1"/>
          </a:p>
        </p:txBody>
      </p:sp>
      <p:pic>
        <p:nvPicPr>
          <p:cNvPr id="149" name="Shape 149"/>
          <p:cNvPicPr preferRelativeResize="0"/>
          <p:nvPr/>
        </p:nvPicPr>
        <p:blipFill>
          <a:blip r:embed="rId3">
            <a:alphaModFix/>
          </a:blip>
          <a:stretch>
            <a:fillRect/>
          </a:stretch>
        </p:blipFill>
        <p:spPr>
          <a:xfrm>
            <a:off x="2379350" y="2036375"/>
            <a:ext cx="4256602" cy="3190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Shape 154"/>
          <p:cNvSpPr txBox="1"/>
          <p:nvPr>
            <p:ph type="title"/>
          </p:nvPr>
        </p:nvSpPr>
        <p:spPr>
          <a:xfrm>
            <a:off x="311700" y="3861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CASE 1</a:t>
            </a:r>
            <a:endParaRPr/>
          </a:p>
        </p:txBody>
      </p:sp>
      <p:sp>
        <p:nvSpPr>
          <p:cNvPr id="155" name="Shape 155"/>
          <p:cNvSpPr txBox="1"/>
          <p:nvPr>
            <p:ph idx="1" type="body"/>
          </p:nvPr>
        </p:nvSpPr>
        <p:spPr>
          <a:xfrm>
            <a:off x="311700" y="1282725"/>
            <a:ext cx="8520600" cy="2761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400"/>
              <a:t>A 58 years old female, came to primary care clinic complaining of back pain. She asked for DEXA. </a:t>
            </a:r>
            <a:endParaRPr sz="1400"/>
          </a:p>
          <a:p>
            <a:pPr indent="-317500" lvl="0" marL="457200">
              <a:spcBef>
                <a:spcPts val="1600"/>
              </a:spcBef>
              <a:spcAft>
                <a:spcPts val="0"/>
              </a:spcAft>
              <a:buSzPts val="1400"/>
              <a:buChar char="●"/>
            </a:pPr>
            <a:r>
              <a:rPr lang="en" sz="1400"/>
              <a:t>What questions would you like to ask?</a:t>
            </a:r>
            <a:endParaRPr sz="1400"/>
          </a:p>
          <a:p>
            <a:pPr indent="-317500" lvl="0" marL="457200" rtl="0">
              <a:spcBef>
                <a:spcPts val="0"/>
              </a:spcBef>
              <a:spcAft>
                <a:spcPts val="0"/>
              </a:spcAft>
              <a:buSzPts val="1400"/>
              <a:buChar char="●"/>
            </a:pPr>
            <a:r>
              <a:rPr lang="en" sz="1400"/>
              <a:t>Would you do DEXA for her?</a:t>
            </a:r>
            <a:endParaRPr sz="1400"/>
          </a:p>
          <a:p>
            <a:pPr indent="-317500" lvl="0" marL="457200">
              <a:spcBef>
                <a:spcPts val="0"/>
              </a:spcBef>
              <a:spcAft>
                <a:spcPts val="0"/>
              </a:spcAft>
              <a:buSzPts val="1400"/>
              <a:buChar char="●"/>
            </a:pPr>
            <a:r>
              <a:rPr lang="en" sz="1400"/>
              <a:t>What are the </a:t>
            </a:r>
            <a:r>
              <a:rPr lang="en" sz="1400"/>
              <a:t>secondary</a:t>
            </a:r>
            <a:r>
              <a:rPr lang="en" sz="1400"/>
              <a:t> causes of osteoporosis?</a:t>
            </a:r>
            <a:endParaRPr sz="1400"/>
          </a:p>
          <a:p>
            <a:pPr indent="0" lvl="0" marL="0">
              <a:spcBef>
                <a:spcPts val="1600"/>
              </a:spcBef>
              <a:spcAft>
                <a:spcPts val="0"/>
              </a:spcAft>
              <a:buNone/>
            </a:pPr>
            <a:r>
              <a:t/>
            </a:r>
            <a:endParaRPr sz="1400"/>
          </a:p>
          <a:p>
            <a:pPr indent="0" lvl="0" marL="0">
              <a:spcBef>
                <a:spcPts val="1600"/>
              </a:spcBef>
              <a:spcAft>
                <a:spcPts val="0"/>
              </a:spcAft>
              <a:buNone/>
            </a:pPr>
            <a:r>
              <a:t/>
            </a:r>
            <a:endParaRPr sz="1400"/>
          </a:p>
          <a:p>
            <a:pPr indent="0" lvl="0" marL="0">
              <a:spcBef>
                <a:spcPts val="1600"/>
              </a:spcBef>
              <a:spcAft>
                <a:spcPts val="1600"/>
              </a:spcAft>
              <a:buNone/>
            </a:pPr>
            <a:r>
              <a:t/>
            </a:r>
            <a:endParaRPr sz="1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Shape 1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1" name="Shape 161"/>
          <p:cNvSpPr txBox="1"/>
          <p:nvPr>
            <p:ph idx="1" type="body"/>
          </p:nvPr>
        </p:nvSpPr>
        <p:spPr>
          <a:xfrm>
            <a:off x="260050" y="1203075"/>
            <a:ext cx="8520600" cy="333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HPI:SOCRATES</a:t>
            </a:r>
            <a:endParaRPr/>
          </a:p>
          <a:p>
            <a:pPr indent="0" lvl="0" marL="0">
              <a:spcBef>
                <a:spcPts val="1600"/>
              </a:spcBef>
              <a:spcAft>
                <a:spcPts val="0"/>
              </a:spcAft>
              <a:buNone/>
            </a:pPr>
            <a:r>
              <a:rPr lang="en"/>
              <a:t>Previous fragility fracture?</a:t>
            </a:r>
            <a:endParaRPr/>
          </a:p>
          <a:p>
            <a:pPr indent="0" lvl="0" marL="0">
              <a:spcBef>
                <a:spcPts val="1600"/>
              </a:spcBef>
              <a:spcAft>
                <a:spcPts val="0"/>
              </a:spcAft>
              <a:buNone/>
            </a:pPr>
            <a:r>
              <a:rPr lang="en"/>
              <a:t>Menstrual</a:t>
            </a:r>
            <a:r>
              <a:rPr lang="en"/>
              <a:t> history?</a:t>
            </a:r>
            <a:endParaRPr/>
          </a:p>
          <a:p>
            <a:pPr indent="0" lvl="0" marL="0">
              <a:spcBef>
                <a:spcPts val="1600"/>
              </a:spcBef>
              <a:spcAft>
                <a:spcPts val="0"/>
              </a:spcAft>
              <a:buNone/>
            </a:pPr>
            <a:r>
              <a:rPr lang="en"/>
              <a:t>Past medical history:</a:t>
            </a:r>
            <a:endParaRPr/>
          </a:p>
          <a:p>
            <a:pPr indent="0" lvl="0" marL="0">
              <a:spcBef>
                <a:spcPts val="1600"/>
              </a:spcBef>
              <a:spcAft>
                <a:spcPts val="0"/>
              </a:spcAft>
              <a:buNone/>
            </a:pPr>
            <a:r>
              <a:rPr lang="en"/>
              <a:t>Medications history:</a:t>
            </a:r>
            <a:endParaRPr/>
          </a:p>
          <a:p>
            <a:pPr indent="0" lvl="0" marL="0">
              <a:spcBef>
                <a:spcPts val="1600"/>
              </a:spcBef>
              <a:spcAft>
                <a:spcPts val="0"/>
              </a:spcAft>
              <a:buNone/>
            </a:pPr>
            <a:r>
              <a:rPr lang="en"/>
              <a:t>Family history of fractures:</a:t>
            </a:r>
            <a:endParaRPr/>
          </a:p>
          <a:p>
            <a:pPr indent="0" lvl="0" marL="0">
              <a:spcBef>
                <a:spcPts val="1600"/>
              </a:spcBef>
              <a:spcAft>
                <a:spcPts val="0"/>
              </a:spcAft>
              <a:buNone/>
            </a:pPr>
            <a:r>
              <a:t/>
            </a:r>
            <a:endParaRPr/>
          </a:p>
          <a:p>
            <a:pPr indent="0" lvl="0" marL="0">
              <a:spcBef>
                <a:spcPts val="160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Shape 166"/>
          <p:cNvSpPr txBox="1"/>
          <p:nvPr>
            <p:ph type="title"/>
          </p:nvPr>
        </p:nvSpPr>
        <p:spPr>
          <a:xfrm>
            <a:off x="235500" y="67450"/>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Findings: </a:t>
            </a:r>
            <a:endParaRPr/>
          </a:p>
        </p:txBody>
      </p:sp>
      <p:sp>
        <p:nvSpPr>
          <p:cNvPr id="167" name="Shape 167"/>
          <p:cNvSpPr txBox="1"/>
          <p:nvPr>
            <p:ph idx="1" type="body"/>
          </p:nvPr>
        </p:nvSpPr>
        <p:spPr>
          <a:xfrm>
            <a:off x="311700" y="703375"/>
            <a:ext cx="8520600" cy="4491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1400"/>
              <a:t>History: </a:t>
            </a:r>
            <a:endParaRPr b="1" sz="1400"/>
          </a:p>
          <a:p>
            <a:pPr indent="0" lvl="0" marL="0">
              <a:spcBef>
                <a:spcPts val="1600"/>
              </a:spcBef>
              <a:spcAft>
                <a:spcPts val="0"/>
              </a:spcAft>
              <a:buClr>
                <a:schemeClr val="dk2"/>
              </a:buClr>
              <a:buSzPts val="1100"/>
              <a:buFont typeface="Arial"/>
              <a:buNone/>
            </a:pPr>
            <a:r>
              <a:rPr lang="en" sz="1400"/>
              <a:t>Diffuse bone &amp; joint pain, ms weakness, difficulty walking</a:t>
            </a:r>
            <a:endParaRPr sz="1400"/>
          </a:p>
          <a:p>
            <a:pPr indent="0" lvl="0" marL="0">
              <a:spcBef>
                <a:spcPts val="1600"/>
              </a:spcBef>
              <a:spcAft>
                <a:spcPts val="0"/>
              </a:spcAft>
              <a:buNone/>
            </a:pPr>
            <a:r>
              <a:rPr lang="en" sz="1400"/>
              <a:t>Onset: Insidious </a:t>
            </a:r>
            <a:endParaRPr sz="1400"/>
          </a:p>
          <a:p>
            <a:pPr indent="0" lvl="0" marL="0">
              <a:spcBef>
                <a:spcPts val="1600"/>
              </a:spcBef>
              <a:spcAft>
                <a:spcPts val="0"/>
              </a:spcAft>
              <a:buNone/>
            </a:pPr>
            <a:r>
              <a:rPr lang="en" sz="1400"/>
              <a:t>Site: lower spine, pelvis, lower extremities</a:t>
            </a:r>
            <a:endParaRPr sz="1400"/>
          </a:p>
          <a:p>
            <a:pPr indent="0" lvl="0" marL="0">
              <a:spcBef>
                <a:spcPts val="1600"/>
              </a:spcBef>
              <a:spcAft>
                <a:spcPts val="0"/>
              </a:spcAft>
              <a:buNone/>
            </a:pPr>
            <a:r>
              <a:rPr lang="en" sz="1400"/>
              <a:t>Pain: dull aching</a:t>
            </a:r>
            <a:endParaRPr sz="1400"/>
          </a:p>
          <a:p>
            <a:pPr indent="0" lvl="0" marL="0">
              <a:spcBef>
                <a:spcPts val="1600"/>
              </a:spcBef>
              <a:spcAft>
                <a:spcPts val="0"/>
              </a:spcAft>
              <a:buClr>
                <a:schemeClr val="dk2"/>
              </a:buClr>
              <a:buSzPts val="1100"/>
              <a:buFont typeface="Arial"/>
              <a:buNone/>
            </a:pPr>
            <a:r>
              <a:rPr lang="en" sz="1400"/>
              <a:t>Aggravated by activity &amp; weight bearing</a:t>
            </a:r>
            <a:endParaRPr sz="1400"/>
          </a:p>
          <a:p>
            <a:pPr indent="0" lvl="0" marL="0">
              <a:spcBef>
                <a:spcPts val="1600"/>
              </a:spcBef>
              <a:spcAft>
                <a:spcPts val="0"/>
              </a:spcAft>
              <a:buNone/>
            </a:pPr>
            <a:r>
              <a:rPr b="1" lang="en" sz="1400"/>
              <a:t>Examination: </a:t>
            </a:r>
            <a:endParaRPr b="1" sz="1400"/>
          </a:p>
          <a:p>
            <a:pPr indent="0" lvl="0" marL="0">
              <a:spcBef>
                <a:spcPts val="1600"/>
              </a:spcBef>
              <a:spcAft>
                <a:spcPts val="0"/>
              </a:spcAft>
              <a:buClr>
                <a:schemeClr val="dk2"/>
              </a:buClr>
              <a:buSzPts val="1100"/>
              <a:buFont typeface="Arial"/>
              <a:buNone/>
            </a:pPr>
            <a:r>
              <a:rPr lang="en" sz="1400"/>
              <a:t>Tender to palpation</a:t>
            </a:r>
            <a:endParaRPr sz="1400"/>
          </a:p>
          <a:p>
            <a:pPr indent="0" lvl="0" marL="0">
              <a:spcBef>
                <a:spcPts val="1600"/>
              </a:spcBef>
              <a:spcAft>
                <a:spcPts val="0"/>
              </a:spcAft>
              <a:buClr>
                <a:schemeClr val="dk2"/>
              </a:buClr>
              <a:buSzPts val="1100"/>
              <a:buFont typeface="Arial"/>
              <a:buNone/>
            </a:pPr>
            <a:r>
              <a:rPr lang="en" sz="1400"/>
              <a:t>Proximal muscle weakness, wasting, hypotonia, discomfort with movement</a:t>
            </a:r>
            <a:endParaRPr sz="1400"/>
          </a:p>
          <a:p>
            <a:pPr indent="0" lvl="0" marL="0">
              <a:spcBef>
                <a:spcPts val="1600"/>
              </a:spcBef>
              <a:spcAft>
                <a:spcPts val="0"/>
              </a:spcAft>
              <a:buClr>
                <a:schemeClr val="dk2"/>
              </a:buClr>
              <a:buSzPts val="1100"/>
              <a:buFont typeface="Arial"/>
              <a:buNone/>
            </a:pPr>
            <a:r>
              <a:rPr lang="en" sz="1400"/>
              <a:t>Gait: waddling </a:t>
            </a:r>
            <a:endParaRPr sz="1400"/>
          </a:p>
          <a:p>
            <a:pPr indent="0" lvl="0" marL="0">
              <a:spcBef>
                <a:spcPts val="1600"/>
              </a:spcBef>
              <a:spcAft>
                <a:spcPts val="1600"/>
              </a:spcAft>
              <a:buClr>
                <a:schemeClr val="dk2"/>
              </a:buClr>
              <a:buSzPts val="1100"/>
              <a:buFont typeface="Arial"/>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71" name="Shape 171"/>
        <p:cNvGrpSpPr/>
        <p:nvPr/>
      </p:nvGrpSpPr>
      <p:grpSpPr>
        <a:xfrm>
          <a:off x="0" y="0"/>
          <a:ext cx="0" cy="0"/>
          <a:chOff x="0" y="0"/>
          <a:chExt cx="0" cy="0"/>
        </a:xfrm>
      </p:grpSpPr>
      <p:pic>
        <p:nvPicPr>
          <p:cNvPr id="172" name="Shape 172"/>
          <p:cNvPicPr preferRelativeResize="0"/>
          <p:nvPr/>
        </p:nvPicPr>
        <p:blipFill>
          <a:blip r:embed="rId3">
            <a:alphaModFix/>
          </a:blip>
          <a:stretch>
            <a:fillRect/>
          </a:stretch>
        </p:blipFill>
        <p:spPr>
          <a:xfrm>
            <a:off x="969500" y="97675"/>
            <a:ext cx="7092725" cy="4948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ph idx="1" type="body"/>
          </p:nvPr>
        </p:nvSpPr>
        <p:spPr>
          <a:xfrm>
            <a:off x="311700" y="337175"/>
            <a:ext cx="8520600" cy="3271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highlight>
                <a:srgbClr val="FFFFFF"/>
              </a:highlight>
              <a:latin typeface="Arial"/>
              <a:ea typeface="Arial"/>
              <a:cs typeface="Arial"/>
              <a:sym typeface="Arial"/>
            </a:endParaRPr>
          </a:p>
          <a:p>
            <a:pPr indent="0" lvl="0" marL="0" rtl="0" algn="ctr">
              <a:spcBef>
                <a:spcPts val="1600"/>
              </a:spcBef>
              <a:spcAft>
                <a:spcPts val="0"/>
              </a:spcAft>
              <a:buNone/>
            </a:pPr>
            <a:r>
              <a:t/>
            </a:r>
            <a:endParaRPr sz="1400">
              <a:solidFill>
                <a:schemeClr val="dk1"/>
              </a:solidFill>
            </a:endParaRPr>
          </a:p>
        </p:txBody>
      </p:sp>
      <p:sp>
        <p:nvSpPr>
          <p:cNvPr id="178" name="Shape 178"/>
          <p:cNvSpPr txBox="1"/>
          <p:nvPr/>
        </p:nvSpPr>
        <p:spPr>
          <a:xfrm>
            <a:off x="667225" y="1576950"/>
            <a:ext cx="7697100" cy="1989600"/>
          </a:xfrm>
          <a:prstGeom prst="rect">
            <a:avLst/>
          </a:prstGeom>
          <a:noFill/>
          <a:ln cap="flat" cmpd="sng" w="762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381000" lvl="0" marL="457200" algn="ctr">
              <a:spcBef>
                <a:spcPts val="0"/>
              </a:spcBef>
              <a:spcAft>
                <a:spcPts val="0"/>
              </a:spcAft>
              <a:buSzPts val="2400"/>
              <a:buChar char="➔"/>
            </a:pPr>
            <a:r>
              <a:rPr lang="en" sz="2400"/>
              <a:t> </a:t>
            </a:r>
            <a:r>
              <a:rPr lang="en" sz="2400">
                <a:solidFill>
                  <a:schemeClr val="dk2"/>
                </a:solidFill>
              </a:rPr>
              <a:t> </a:t>
            </a:r>
            <a:r>
              <a:rPr lang="en" sz="2400">
                <a:solidFill>
                  <a:schemeClr val="dk2"/>
                </a:solidFill>
                <a:latin typeface="Playfair Display"/>
                <a:ea typeface="Playfair Display"/>
                <a:cs typeface="Playfair Display"/>
                <a:sym typeface="Playfair Display"/>
              </a:rPr>
              <a:t>Patients with osteoporosis should have normal serum calcium, phosphorus, and alkaline phosphatase levels. </a:t>
            </a:r>
            <a:r>
              <a:rPr b="1" lang="en" sz="2400">
                <a:solidFill>
                  <a:schemeClr val="dk2"/>
                </a:solidFill>
                <a:latin typeface="Playfair Display"/>
                <a:ea typeface="Playfair Display"/>
                <a:cs typeface="Playfair Display"/>
                <a:sym typeface="Playfair Display"/>
              </a:rPr>
              <a:t>Laboratory abnormalities should prompt a search for an alternative diagnosis</a:t>
            </a:r>
            <a:r>
              <a:rPr lang="en" sz="2400">
                <a:solidFill>
                  <a:schemeClr val="dk2"/>
                </a:solidFill>
                <a:latin typeface="Playfair Display"/>
                <a:ea typeface="Playfair Display"/>
                <a:cs typeface="Playfair Display"/>
                <a:sym typeface="Playfair Display"/>
              </a:rPr>
              <a:t>.</a:t>
            </a:r>
            <a:endParaRPr sz="2400">
              <a:latin typeface="Playfair Display"/>
              <a:ea typeface="Playfair Display"/>
              <a:cs typeface="Playfair Display"/>
              <a:sym typeface="Playfair Displa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Shape 183"/>
          <p:cNvSpPr txBox="1"/>
          <p:nvPr>
            <p:ph type="title"/>
          </p:nvPr>
        </p:nvSpPr>
        <p:spPr>
          <a:xfrm>
            <a:off x="340100" y="9387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Diagnosing Osteoporosis </a:t>
            </a:r>
            <a:endParaRPr/>
          </a:p>
        </p:txBody>
      </p:sp>
      <p:sp>
        <p:nvSpPr>
          <p:cNvPr id="184" name="Shape 184"/>
          <p:cNvSpPr txBox="1"/>
          <p:nvPr>
            <p:ph idx="1" type="body"/>
          </p:nvPr>
        </p:nvSpPr>
        <p:spPr>
          <a:xfrm>
            <a:off x="-483575" y="1864100"/>
            <a:ext cx="8520600" cy="33348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2"/>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indent="0" lvl="0" marL="0">
              <a:spcBef>
                <a:spcPts val="1600"/>
              </a:spcBef>
              <a:spcAft>
                <a:spcPts val="0"/>
              </a:spcAft>
              <a:buClr>
                <a:schemeClr val="dk2"/>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indent="0" lvl="0" marL="0">
              <a:spcBef>
                <a:spcPts val="1600"/>
              </a:spcBef>
              <a:spcAft>
                <a:spcPts val="0"/>
              </a:spcAft>
              <a:buClr>
                <a:schemeClr val="dk2"/>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indent="0" lvl="0" marL="0">
              <a:spcBef>
                <a:spcPts val="1600"/>
              </a:spcBef>
              <a:spcAft>
                <a:spcPts val="0"/>
              </a:spcAft>
              <a:buClr>
                <a:schemeClr val="dk2"/>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indent="0" lvl="0" marL="0">
              <a:spcBef>
                <a:spcPts val="1600"/>
              </a:spcBef>
              <a:spcAft>
                <a:spcPts val="0"/>
              </a:spcAft>
              <a:buClr>
                <a:schemeClr val="dk2"/>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indent="0" lvl="0" marL="0">
              <a:spcBef>
                <a:spcPts val="1600"/>
              </a:spcBef>
              <a:spcAft>
                <a:spcPts val="1600"/>
              </a:spcAft>
              <a:buNone/>
            </a:pPr>
            <a:r>
              <a:t/>
            </a:r>
            <a:endParaRPr/>
          </a:p>
        </p:txBody>
      </p:sp>
      <p:graphicFrame>
        <p:nvGraphicFramePr>
          <p:cNvPr id="185" name="Shape 185"/>
          <p:cNvGraphicFramePr/>
          <p:nvPr/>
        </p:nvGraphicFramePr>
        <p:xfrm>
          <a:off x="188200" y="831825"/>
          <a:ext cx="3000000" cy="3000000"/>
        </p:xfrm>
        <a:graphic>
          <a:graphicData uri="http://schemas.openxmlformats.org/drawingml/2006/table">
            <a:tbl>
              <a:tblPr>
                <a:noFill/>
                <a:tableStyleId>{AAA6BBCA-3669-467B-82D1-E5D42B4F466B}</a:tableStyleId>
              </a:tblPr>
              <a:tblGrid>
                <a:gridCol w="4412200"/>
                <a:gridCol w="4412200"/>
              </a:tblGrid>
              <a:tr h="381000">
                <a:tc>
                  <a:txBody>
                    <a:bodyPr>
                      <a:noAutofit/>
                    </a:bodyPr>
                    <a:lstStyle/>
                    <a:p>
                      <a:pPr indent="0" lvl="0" marL="0" rtl="0">
                        <a:lnSpc>
                          <a:spcPct val="115000"/>
                        </a:lnSpc>
                        <a:spcBef>
                          <a:spcPts val="0"/>
                        </a:spcBef>
                        <a:spcAft>
                          <a:spcPts val="1600"/>
                        </a:spcAft>
                        <a:buNone/>
                      </a:pPr>
                      <a:r>
                        <a:rPr b="1" lang="en" sz="1800">
                          <a:solidFill>
                            <a:schemeClr val="dk2"/>
                          </a:solidFill>
                          <a:latin typeface="Playfair Display"/>
                          <a:ea typeface="Playfair Display"/>
                          <a:cs typeface="Playfair Display"/>
                          <a:sym typeface="Playfair Display"/>
                        </a:rPr>
                        <a:t>Major</a:t>
                      </a:r>
                      <a:r>
                        <a:rPr lang="en" sz="1800">
                          <a:solidFill>
                            <a:schemeClr val="dk2"/>
                          </a:solidFill>
                          <a:latin typeface="Playfair Display"/>
                          <a:ea typeface="Playfair Display"/>
                          <a:cs typeface="Playfair Display"/>
                          <a:sym typeface="Playfair Display"/>
                        </a:rPr>
                        <a:t> features (at least 4 of 5)	</a:t>
                      </a:r>
                      <a:endParaRPr sz="1800">
                        <a:latin typeface="Playfair Display"/>
                        <a:ea typeface="Playfair Display"/>
                        <a:cs typeface="Playfair Display"/>
                        <a:sym typeface="Playfair Display"/>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noAutofit/>
                    </a:bodyPr>
                    <a:lstStyle/>
                    <a:p>
                      <a:pPr indent="0" lvl="0" marL="0">
                        <a:spcBef>
                          <a:spcPts val="0"/>
                        </a:spcBef>
                        <a:spcAft>
                          <a:spcPts val="0"/>
                        </a:spcAft>
                        <a:buClr>
                          <a:schemeClr val="dk2"/>
                        </a:buClr>
                        <a:buSzPts val="1100"/>
                        <a:buFont typeface="Arial"/>
                        <a:buNone/>
                      </a:pPr>
                      <a:r>
                        <a:rPr lang="en" sz="1800">
                          <a:solidFill>
                            <a:schemeClr val="dk2"/>
                          </a:solidFill>
                          <a:latin typeface="Playfair Display"/>
                          <a:ea typeface="Playfair Display"/>
                          <a:cs typeface="Playfair Display"/>
                          <a:sym typeface="Playfair Display"/>
                        </a:rPr>
                        <a:t>Minor features (none required)</a:t>
                      </a:r>
                      <a:endParaRPr sz="1800">
                        <a:solidFill>
                          <a:schemeClr val="dk2"/>
                        </a:solidFill>
                        <a:latin typeface="Playfair Display"/>
                        <a:ea typeface="Playfair Display"/>
                        <a:cs typeface="Playfair Display"/>
                        <a:sym typeface="Playfair Display"/>
                      </a:endParaRPr>
                    </a:p>
                    <a:p>
                      <a:pPr indent="0" lvl="0" marL="0">
                        <a:spcBef>
                          <a:spcPts val="0"/>
                        </a:spcBef>
                        <a:spcAft>
                          <a:spcPts val="0"/>
                        </a:spcAft>
                        <a:buNone/>
                      </a:pPr>
                      <a:r>
                        <a:t/>
                      </a:r>
                      <a:endParaRPr>
                        <a:latin typeface="Playfair Display"/>
                        <a:ea typeface="Playfair Display"/>
                        <a:cs typeface="Playfair Display"/>
                        <a:sym typeface="Playfair Display"/>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677925">
                <a:tc>
                  <a:txBody>
                    <a:bodyPr>
                      <a:noAutofit/>
                    </a:bodyPr>
                    <a:lstStyle/>
                    <a:p>
                      <a:pPr indent="0" lvl="0" marL="0" rtl="0">
                        <a:lnSpc>
                          <a:spcPct val="115000"/>
                        </a:lnSpc>
                        <a:spcBef>
                          <a:spcPts val="0"/>
                        </a:spcBef>
                        <a:spcAft>
                          <a:spcPts val="0"/>
                        </a:spcAft>
                        <a:buNone/>
                      </a:pPr>
                      <a:r>
                        <a:rPr lang="en" sz="1200">
                          <a:solidFill>
                            <a:schemeClr val="dk2"/>
                          </a:solidFill>
                          <a:latin typeface="Playfair Display"/>
                          <a:ea typeface="Playfair Display"/>
                          <a:cs typeface="Playfair Display"/>
                          <a:sym typeface="Playfair Display"/>
                        </a:rPr>
                        <a:t>The fracture is associated with minimal or no trauma, as in a fall from a standing height or less</a:t>
                      </a:r>
                      <a:endParaRPr sz="1200">
                        <a:solidFill>
                          <a:schemeClr val="dk2"/>
                        </a:solidFill>
                        <a:latin typeface="Playfair Display"/>
                        <a:ea typeface="Playfair Display"/>
                        <a:cs typeface="Playfair Display"/>
                        <a:sym typeface="Playfair Display"/>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noAutofit/>
                    </a:bodyPr>
                    <a:lstStyle/>
                    <a:p>
                      <a:pPr indent="0" lvl="0" marL="0" rtl="0">
                        <a:spcBef>
                          <a:spcPts val="0"/>
                        </a:spcBef>
                        <a:spcAft>
                          <a:spcPts val="0"/>
                        </a:spcAft>
                        <a:buNone/>
                      </a:pPr>
                      <a:r>
                        <a:rPr lang="en" sz="1200">
                          <a:solidFill>
                            <a:schemeClr val="dk2"/>
                          </a:solidFill>
                          <a:latin typeface="Playfair Display"/>
                          <a:ea typeface="Playfair Display"/>
                          <a:cs typeface="Playfair Display"/>
                          <a:sym typeface="Playfair Display"/>
                        </a:rPr>
                        <a:t>Generalized increase in cortical thickness of the femoral diaphyses </a:t>
                      </a:r>
                      <a:endParaRPr sz="1200">
                        <a:solidFill>
                          <a:schemeClr val="dk2"/>
                        </a:solidFill>
                        <a:latin typeface="Playfair Display"/>
                        <a:ea typeface="Playfair Display"/>
                        <a:cs typeface="Playfair Display"/>
                        <a:sym typeface="Playfair Display"/>
                      </a:endParaRPr>
                    </a:p>
                    <a:p>
                      <a:pPr indent="0" lvl="0" marL="0">
                        <a:spcBef>
                          <a:spcPts val="0"/>
                        </a:spcBef>
                        <a:spcAft>
                          <a:spcPts val="0"/>
                        </a:spcAft>
                        <a:buNone/>
                      </a:pPr>
                      <a:r>
                        <a:t/>
                      </a:r>
                      <a:endParaRPr sz="1200">
                        <a:latin typeface="Playfair Display"/>
                        <a:ea typeface="Playfair Display"/>
                        <a:cs typeface="Playfair Display"/>
                        <a:sym typeface="Playfair Display"/>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81000">
                <a:tc>
                  <a:txBody>
                    <a:bodyPr>
                      <a:noAutofit/>
                    </a:bodyPr>
                    <a:lstStyle/>
                    <a:p>
                      <a:pPr indent="0" lvl="0" marL="0" rtl="0">
                        <a:lnSpc>
                          <a:spcPct val="115000"/>
                        </a:lnSpc>
                        <a:spcBef>
                          <a:spcPts val="0"/>
                        </a:spcBef>
                        <a:spcAft>
                          <a:spcPts val="0"/>
                        </a:spcAft>
                        <a:buNone/>
                      </a:pPr>
                      <a:r>
                        <a:rPr lang="en" sz="1200">
                          <a:solidFill>
                            <a:schemeClr val="dk2"/>
                          </a:solidFill>
                          <a:latin typeface="Playfair Display"/>
                          <a:ea typeface="Playfair Display"/>
                          <a:cs typeface="Playfair Display"/>
                          <a:sym typeface="Playfair Display"/>
                        </a:rPr>
                        <a:t>The fracture line originates at the lateral cortex and is substantially transverse in its orientation, although it may become oblique as it progresses medially across the femur</a:t>
                      </a:r>
                      <a:endParaRPr sz="1200">
                        <a:latin typeface="Playfair Display"/>
                        <a:ea typeface="Playfair Display"/>
                        <a:cs typeface="Playfair Display"/>
                        <a:sym typeface="Playfair Display"/>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1200">
                          <a:solidFill>
                            <a:schemeClr val="dk2"/>
                          </a:solidFill>
                          <a:latin typeface="Playfair Display"/>
                          <a:ea typeface="Playfair Display"/>
                          <a:cs typeface="Playfair Display"/>
                          <a:sym typeface="Playfair Display"/>
                        </a:rPr>
                        <a:t>Unilateral or bilateral prodromal symptoms such as dull or aching pain in the groin or thigh </a:t>
                      </a:r>
                      <a:endParaRPr sz="1200">
                        <a:solidFill>
                          <a:schemeClr val="dk2"/>
                        </a:solidFill>
                        <a:latin typeface="Playfair Display"/>
                        <a:ea typeface="Playfair Display"/>
                        <a:cs typeface="Playfair Display"/>
                        <a:sym typeface="Playfair Display"/>
                      </a:endParaRPr>
                    </a:p>
                    <a:p>
                      <a:pPr indent="0" lvl="0" marL="0">
                        <a:spcBef>
                          <a:spcPts val="0"/>
                        </a:spcBef>
                        <a:spcAft>
                          <a:spcPts val="0"/>
                        </a:spcAft>
                        <a:buNone/>
                      </a:pPr>
                      <a:r>
                        <a:t/>
                      </a:r>
                      <a:endParaRPr sz="1200">
                        <a:solidFill>
                          <a:schemeClr val="dk2"/>
                        </a:solidFill>
                        <a:latin typeface="Playfair Display"/>
                        <a:ea typeface="Playfair Display"/>
                        <a:cs typeface="Playfair Display"/>
                        <a:sym typeface="Playfair Display"/>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81000">
                <a:tc>
                  <a:txBody>
                    <a:bodyPr>
                      <a:noAutofit/>
                    </a:bodyPr>
                    <a:lstStyle/>
                    <a:p>
                      <a:pPr indent="0" lvl="0" marL="0" rtl="0">
                        <a:lnSpc>
                          <a:spcPct val="115000"/>
                        </a:lnSpc>
                        <a:spcBef>
                          <a:spcPts val="0"/>
                        </a:spcBef>
                        <a:spcAft>
                          <a:spcPts val="0"/>
                        </a:spcAft>
                        <a:buNone/>
                      </a:pPr>
                      <a:r>
                        <a:rPr lang="en" sz="1200">
                          <a:solidFill>
                            <a:schemeClr val="dk2"/>
                          </a:solidFill>
                          <a:latin typeface="Playfair Display"/>
                          <a:ea typeface="Playfair Display"/>
                          <a:cs typeface="Playfair Display"/>
                          <a:sym typeface="Playfair Display"/>
                        </a:rPr>
                        <a:t>Localized periosteal or endosteal thickening of the lateral cortex is present at the fracture site (“beaking” or “ aring”) </a:t>
                      </a:r>
                      <a:endParaRPr sz="1200">
                        <a:solidFill>
                          <a:schemeClr val="dk2"/>
                        </a:solidFill>
                        <a:latin typeface="Playfair Display"/>
                        <a:ea typeface="Playfair Display"/>
                        <a:cs typeface="Playfair Display"/>
                        <a:sym typeface="Playfair Display"/>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1200">
                          <a:solidFill>
                            <a:schemeClr val="dk2"/>
                          </a:solidFill>
                          <a:latin typeface="Playfair Display"/>
                          <a:ea typeface="Playfair Display"/>
                          <a:cs typeface="Playfair Display"/>
                          <a:sym typeface="Playfair Display"/>
                        </a:rPr>
                        <a:t>Bilateral incomplete or complete femoral diaphysis fractures</a:t>
                      </a:r>
                      <a:endParaRPr sz="1200">
                        <a:solidFill>
                          <a:schemeClr val="dk2"/>
                        </a:solidFill>
                        <a:latin typeface="Playfair Display"/>
                        <a:ea typeface="Playfair Display"/>
                        <a:cs typeface="Playfair Display"/>
                        <a:sym typeface="Playfair Display"/>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81000">
                <a:tc>
                  <a:txBody>
                    <a:bodyPr>
                      <a:noAutofit/>
                    </a:bodyPr>
                    <a:lstStyle/>
                    <a:p>
                      <a:pPr indent="0" lvl="0" marL="0" rtl="0">
                        <a:lnSpc>
                          <a:spcPct val="115000"/>
                        </a:lnSpc>
                        <a:spcBef>
                          <a:spcPts val="0"/>
                        </a:spcBef>
                        <a:spcAft>
                          <a:spcPts val="0"/>
                        </a:spcAft>
                        <a:buNone/>
                      </a:pPr>
                      <a:r>
                        <a:rPr lang="en" sz="1200">
                          <a:solidFill>
                            <a:schemeClr val="dk2"/>
                          </a:solidFill>
                          <a:latin typeface="Playfair Display"/>
                          <a:ea typeface="Playfair Display"/>
                          <a:cs typeface="Playfair Display"/>
                          <a:sym typeface="Playfair Display"/>
                        </a:rPr>
                        <a:t>Complete fractures extend through both cortices and may be associated with a medial spike; incomplete fractures involve only the lateral cortex</a:t>
                      </a:r>
                      <a:endParaRPr sz="1200">
                        <a:latin typeface="Playfair Display"/>
                        <a:ea typeface="Playfair Display"/>
                        <a:cs typeface="Playfair Display"/>
                        <a:sym typeface="Playfair Display"/>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noAutofit/>
                    </a:bodyPr>
                    <a:lstStyle/>
                    <a:p>
                      <a:pPr indent="0" lvl="0" marL="0" rtl="0">
                        <a:lnSpc>
                          <a:spcPct val="115000"/>
                        </a:lnSpc>
                        <a:spcBef>
                          <a:spcPts val="0"/>
                        </a:spcBef>
                        <a:spcAft>
                          <a:spcPts val="0"/>
                        </a:spcAft>
                        <a:buNone/>
                      </a:pPr>
                      <a:r>
                        <a:rPr lang="en" sz="1200">
                          <a:solidFill>
                            <a:schemeClr val="dk2"/>
                          </a:solidFill>
                          <a:latin typeface="Playfair Display"/>
                          <a:ea typeface="Playfair Display"/>
                          <a:cs typeface="Playfair Display"/>
                          <a:sym typeface="Playfair Display"/>
                        </a:rPr>
                        <a:t>Delayed fracture healing </a:t>
                      </a:r>
                      <a:endParaRPr sz="1200">
                        <a:latin typeface="Playfair Display"/>
                        <a:ea typeface="Playfair Display"/>
                        <a:cs typeface="Playfair Display"/>
                        <a:sym typeface="Playfair Display"/>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81000">
                <a:tc>
                  <a:txBody>
                    <a:bodyPr>
                      <a:noAutofit/>
                    </a:bodyPr>
                    <a:lstStyle/>
                    <a:p>
                      <a:pPr indent="0" lvl="0" marL="0" rtl="0">
                        <a:lnSpc>
                          <a:spcPct val="115000"/>
                        </a:lnSpc>
                        <a:spcBef>
                          <a:spcPts val="0"/>
                        </a:spcBef>
                        <a:spcAft>
                          <a:spcPts val="0"/>
                        </a:spcAft>
                        <a:buNone/>
                      </a:pPr>
                      <a:r>
                        <a:rPr lang="en" sz="1200">
                          <a:solidFill>
                            <a:schemeClr val="dk2"/>
                          </a:solidFill>
                          <a:latin typeface="Playfair Display"/>
                          <a:ea typeface="Playfair Display"/>
                          <a:cs typeface="Playfair Display"/>
                          <a:sym typeface="Playfair Display"/>
                        </a:rPr>
                        <a:t>The fracture is noncomminuted or minimally comminuted</a:t>
                      </a:r>
                      <a:endParaRPr sz="1200">
                        <a:latin typeface="Playfair Display"/>
                        <a:ea typeface="Playfair Display"/>
                        <a:cs typeface="Playfair Display"/>
                        <a:sym typeface="Playfair Display"/>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noAutofit/>
                    </a:bodyPr>
                    <a:lstStyle/>
                    <a:p>
                      <a:pPr indent="0" lvl="0" marL="0">
                        <a:spcBef>
                          <a:spcPts val="0"/>
                        </a:spcBef>
                        <a:spcAft>
                          <a:spcPts val="0"/>
                        </a:spcAft>
                        <a:buNone/>
                      </a:pPr>
                      <a:r>
                        <a:t/>
                      </a:r>
                      <a:endParaRPr sz="1200">
                        <a:latin typeface="Playfair Display"/>
                        <a:ea typeface="Playfair Display"/>
                        <a:cs typeface="Playfair Display"/>
                        <a:sym typeface="Playfair Display"/>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Shape 190"/>
          <p:cNvSpPr txBox="1"/>
          <p:nvPr>
            <p:ph type="title"/>
          </p:nvPr>
        </p:nvSpPr>
        <p:spPr>
          <a:xfrm>
            <a:off x="311700" y="133300"/>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t>Diagnosing Osteoporosis with DEXA  </a:t>
            </a:r>
            <a:endParaRPr/>
          </a:p>
        </p:txBody>
      </p:sp>
      <p:sp>
        <p:nvSpPr>
          <p:cNvPr id="191" name="Shape 191"/>
          <p:cNvSpPr txBox="1"/>
          <p:nvPr>
            <p:ph idx="1" type="body"/>
          </p:nvPr>
        </p:nvSpPr>
        <p:spPr>
          <a:xfrm>
            <a:off x="311700" y="828750"/>
            <a:ext cx="8520600" cy="4066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sz="1400">
              <a:solidFill>
                <a:srgbClr val="3D3D3D"/>
              </a:solidFill>
              <a:highlight>
                <a:srgbClr val="FFFFFF"/>
              </a:highlight>
            </a:endParaRPr>
          </a:p>
          <a:p>
            <a:pPr indent="0" lvl="0" marL="0" rtl="0">
              <a:spcBef>
                <a:spcPts val="1600"/>
              </a:spcBef>
              <a:spcAft>
                <a:spcPts val="0"/>
              </a:spcAft>
              <a:buNone/>
            </a:pPr>
            <a:r>
              <a:rPr b="1" lang="en">
                <a:solidFill>
                  <a:srgbClr val="3D3D3D"/>
                </a:solidFill>
              </a:rPr>
              <a:t>Dual-energy x-ray absorptiometry (DEXA) </a:t>
            </a:r>
            <a:endParaRPr b="1">
              <a:solidFill>
                <a:srgbClr val="3D3D3D"/>
              </a:solidFill>
              <a:highlight>
                <a:srgbClr val="FF0000"/>
              </a:highlight>
            </a:endParaRPr>
          </a:p>
          <a:p>
            <a:pPr indent="-342900" lvl="0" marL="647700" rtl="0">
              <a:spcBef>
                <a:spcPts val="1600"/>
              </a:spcBef>
              <a:spcAft>
                <a:spcPts val="0"/>
              </a:spcAft>
              <a:buClr>
                <a:srgbClr val="3D3D3D"/>
              </a:buClr>
              <a:buSzPts val="1800"/>
              <a:buChar char="●"/>
            </a:pPr>
            <a:r>
              <a:rPr b="1" lang="en">
                <a:solidFill>
                  <a:srgbClr val="3D3D3D"/>
                </a:solidFill>
              </a:rPr>
              <a:t>T-score</a:t>
            </a:r>
            <a:r>
              <a:rPr lang="en">
                <a:solidFill>
                  <a:srgbClr val="3D3D3D"/>
                </a:solidFill>
              </a:rPr>
              <a:t>: (</a:t>
            </a:r>
            <a:r>
              <a:rPr b="1" lang="en">
                <a:solidFill>
                  <a:srgbClr val="3D3D3D"/>
                </a:solidFill>
              </a:rPr>
              <a:t>used for postmenopaus</a:t>
            </a:r>
            <a:r>
              <a:rPr b="1" lang="en">
                <a:solidFill>
                  <a:srgbClr val="000000"/>
                </a:solidFill>
              </a:rPr>
              <a:t>al women and men &gt;50 years</a:t>
            </a:r>
            <a:r>
              <a:rPr lang="en">
                <a:solidFill>
                  <a:srgbClr val="000000"/>
                </a:solidFill>
              </a:rPr>
              <a:t>)</a:t>
            </a:r>
            <a:endParaRPr>
              <a:solidFill>
                <a:srgbClr val="000000"/>
              </a:solidFill>
            </a:endParaRPr>
          </a:p>
          <a:p>
            <a:pPr indent="-342900" lvl="1" marL="1295400" rtl="0">
              <a:spcBef>
                <a:spcPts val="0"/>
              </a:spcBef>
              <a:spcAft>
                <a:spcPts val="0"/>
              </a:spcAft>
              <a:buClr>
                <a:srgbClr val="000000"/>
              </a:buClr>
              <a:buSzPts val="1800"/>
              <a:buChar char="○"/>
            </a:pPr>
            <a:r>
              <a:rPr lang="en" sz="1800">
                <a:solidFill>
                  <a:srgbClr val="000000"/>
                </a:solidFill>
              </a:rPr>
              <a:t>≥-1.0: normal</a:t>
            </a:r>
            <a:endParaRPr sz="1800">
              <a:solidFill>
                <a:srgbClr val="000000"/>
              </a:solidFill>
            </a:endParaRPr>
          </a:p>
          <a:p>
            <a:pPr indent="-342900" lvl="1" marL="1295400" rtl="0">
              <a:spcBef>
                <a:spcPts val="0"/>
              </a:spcBef>
              <a:spcAft>
                <a:spcPts val="0"/>
              </a:spcAft>
              <a:buClr>
                <a:srgbClr val="000000"/>
              </a:buClr>
              <a:buSzPts val="1800"/>
              <a:buChar char="○"/>
            </a:pPr>
            <a:r>
              <a:rPr lang="en" sz="1800">
                <a:solidFill>
                  <a:srgbClr val="000000"/>
                </a:solidFill>
              </a:rPr>
              <a:t> </a:t>
            </a:r>
            <a:r>
              <a:rPr b="1" lang="en" sz="1800">
                <a:solidFill>
                  <a:srgbClr val="000000"/>
                </a:solidFill>
              </a:rPr>
              <a:t>&lt;--1.0 to &lt;--2.5: osteopenia</a:t>
            </a:r>
            <a:endParaRPr b="1" sz="1800">
              <a:solidFill>
                <a:srgbClr val="000000"/>
              </a:solidFill>
            </a:endParaRPr>
          </a:p>
          <a:p>
            <a:pPr indent="-342900" lvl="1" marL="1295400" rtl="0">
              <a:spcBef>
                <a:spcPts val="0"/>
              </a:spcBef>
              <a:spcAft>
                <a:spcPts val="0"/>
              </a:spcAft>
              <a:buClr>
                <a:srgbClr val="000000"/>
              </a:buClr>
              <a:buSzPts val="1800"/>
              <a:buChar char="○"/>
            </a:pPr>
            <a:r>
              <a:rPr b="1" lang="en" sz="1800">
                <a:solidFill>
                  <a:srgbClr val="000000"/>
                </a:solidFill>
              </a:rPr>
              <a:t>≤-2.5: osteoporosis</a:t>
            </a:r>
            <a:endParaRPr b="1" sz="1800">
              <a:solidFill>
                <a:srgbClr val="000000"/>
              </a:solidFill>
            </a:endParaRPr>
          </a:p>
          <a:p>
            <a:pPr indent="-342900" lvl="1" marL="1295400" rtl="0">
              <a:spcBef>
                <a:spcPts val="0"/>
              </a:spcBef>
              <a:spcAft>
                <a:spcPts val="0"/>
              </a:spcAft>
              <a:buClr>
                <a:srgbClr val="000000"/>
              </a:buClr>
              <a:buSzPts val="1800"/>
              <a:buChar char="○"/>
            </a:pPr>
            <a:r>
              <a:rPr lang="en" sz="1800">
                <a:solidFill>
                  <a:srgbClr val="000000"/>
                </a:solidFill>
              </a:rPr>
              <a:t>≤-2.5 plus </a:t>
            </a:r>
            <a:r>
              <a:rPr lang="en" sz="1800">
                <a:solidFill>
                  <a:srgbClr val="000000"/>
                </a:solidFill>
                <a:uFill>
                  <a:noFill/>
                </a:uFill>
                <a:hlinkClick r:id="rId3"/>
              </a:rPr>
              <a:t>fragility fracture</a:t>
            </a:r>
            <a:r>
              <a:rPr lang="en" sz="1800">
                <a:solidFill>
                  <a:srgbClr val="000000"/>
                </a:solidFill>
              </a:rPr>
              <a:t>: severe osteoporosis</a:t>
            </a:r>
            <a:endParaRPr sz="1800">
              <a:solidFill>
                <a:srgbClr val="000000"/>
              </a:solidFill>
            </a:endParaRPr>
          </a:p>
          <a:p>
            <a:pPr indent="-342900" lvl="0" marL="647700" rtl="0">
              <a:spcBef>
                <a:spcPts val="0"/>
              </a:spcBef>
              <a:spcAft>
                <a:spcPts val="0"/>
              </a:spcAft>
              <a:buClr>
                <a:srgbClr val="3D3D3D"/>
              </a:buClr>
              <a:buSzPts val="1800"/>
              <a:buChar char="●"/>
            </a:pPr>
            <a:r>
              <a:rPr b="1" lang="en">
                <a:solidFill>
                  <a:srgbClr val="3D3D3D"/>
                </a:solidFill>
              </a:rPr>
              <a:t>Z-score</a:t>
            </a:r>
            <a:r>
              <a:rPr lang="en">
                <a:solidFill>
                  <a:srgbClr val="3D3D3D"/>
                </a:solidFill>
              </a:rPr>
              <a:t>: (</a:t>
            </a:r>
            <a:r>
              <a:rPr b="1" lang="en">
                <a:solidFill>
                  <a:srgbClr val="3D3D3D"/>
                </a:solidFill>
              </a:rPr>
              <a:t>used for premenopausal women, men &lt;50 years, and children</a:t>
            </a:r>
            <a:r>
              <a:rPr lang="en">
                <a:solidFill>
                  <a:srgbClr val="3D3D3D"/>
                </a:solidFill>
              </a:rPr>
              <a:t>)</a:t>
            </a:r>
            <a:endParaRPr>
              <a:solidFill>
                <a:srgbClr val="3D3D3D"/>
              </a:solidFill>
            </a:endParaRPr>
          </a:p>
          <a:p>
            <a:pPr indent="-342900" lvl="1" marL="1295400" rtl="0">
              <a:spcBef>
                <a:spcPts val="0"/>
              </a:spcBef>
              <a:spcAft>
                <a:spcPts val="0"/>
              </a:spcAft>
              <a:buClr>
                <a:srgbClr val="3D3D3D"/>
              </a:buClr>
              <a:buSzPts val="1800"/>
              <a:buChar char="○"/>
            </a:pPr>
            <a:r>
              <a:rPr lang="en" sz="1800">
                <a:solidFill>
                  <a:srgbClr val="3D3D3D"/>
                </a:solidFill>
              </a:rPr>
              <a:t>&lt;-2.0: below expected range, and a cause should be sought</a:t>
            </a:r>
            <a:endParaRPr sz="1800">
              <a:solidFill>
                <a:srgbClr val="3D3D3D"/>
              </a:solidFill>
            </a:endParaRPr>
          </a:p>
          <a:p>
            <a:pPr indent="0" lvl="0" marL="0" rtl="0">
              <a:spcBef>
                <a:spcPts val="2300"/>
              </a:spcBef>
              <a:spcAft>
                <a:spcPts val="1600"/>
              </a:spcAft>
              <a:buNone/>
            </a:pPr>
            <a:r>
              <a:t/>
            </a:r>
            <a:endParaRPr b="1">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Shape 196"/>
          <p:cNvSpPr txBox="1"/>
          <p:nvPr>
            <p:ph type="title"/>
          </p:nvPr>
        </p:nvSpPr>
        <p:spPr>
          <a:xfrm>
            <a:off x="198200" y="19277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DEXA SCAN</a:t>
            </a:r>
            <a:endParaRPr/>
          </a:p>
        </p:txBody>
      </p:sp>
      <p:sp>
        <p:nvSpPr>
          <p:cNvPr id="197" name="Shape 197"/>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198" name="Shape 198"/>
          <p:cNvPicPr preferRelativeResize="0"/>
          <p:nvPr/>
        </p:nvPicPr>
        <p:blipFill>
          <a:blip r:embed="rId3">
            <a:alphaModFix/>
          </a:blip>
          <a:stretch>
            <a:fillRect/>
          </a:stretch>
        </p:blipFill>
        <p:spPr>
          <a:xfrm>
            <a:off x="517100" y="1285750"/>
            <a:ext cx="4174724" cy="3079350"/>
          </a:xfrm>
          <a:prstGeom prst="rect">
            <a:avLst/>
          </a:prstGeom>
          <a:noFill/>
          <a:ln>
            <a:noFill/>
          </a:ln>
        </p:spPr>
      </p:pic>
      <p:pic>
        <p:nvPicPr>
          <p:cNvPr id="199" name="Shape 199"/>
          <p:cNvPicPr preferRelativeResize="0"/>
          <p:nvPr/>
        </p:nvPicPr>
        <p:blipFill>
          <a:blip r:embed="rId4">
            <a:alphaModFix/>
          </a:blip>
          <a:stretch>
            <a:fillRect/>
          </a:stretch>
        </p:blipFill>
        <p:spPr>
          <a:xfrm>
            <a:off x="5326050" y="1234075"/>
            <a:ext cx="3392751" cy="3131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Shape 71"/>
          <p:cNvSpPr txBox="1"/>
          <p:nvPr>
            <p:ph type="title"/>
          </p:nvPr>
        </p:nvSpPr>
        <p:spPr>
          <a:xfrm>
            <a:off x="193900" y="3006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MCQs</a:t>
            </a:r>
            <a:endParaRPr/>
          </a:p>
        </p:txBody>
      </p:sp>
      <p:pic>
        <p:nvPicPr>
          <p:cNvPr descr="صورة ذات صلة" id="72" name="Shape 72"/>
          <p:cNvPicPr preferRelativeResize="0"/>
          <p:nvPr/>
        </p:nvPicPr>
        <p:blipFill>
          <a:blip r:embed="rId3">
            <a:alphaModFix/>
          </a:blip>
          <a:stretch>
            <a:fillRect/>
          </a:stretch>
        </p:blipFill>
        <p:spPr>
          <a:xfrm>
            <a:off x="6311725" y="2797500"/>
            <a:ext cx="2321850" cy="2169300"/>
          </a:xfrm>
          <a:prstGeom prst="rect">
            <a:avLst/>
          </a:prstGeom>
          <a:noFill/>
          <a:ln>
            <a:noFill/>
          </a:ln>
        </p:spPr>
      </p:pic>
      <p:sp>
        <p:nvSpPr>
          <p:cNvPr id="73" name="Shape 73"/>
          <p:cNvSpPr txBox="1"/>
          <p:nvPr/>
        </p:nvSpPr>
        <p:spPr>
          <a:xfrm>
            <a:off x="234400" y="749050"/>
            <a:ext cx="8439600" cy="3000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1000"/>
              </a:spcBef>
              <a:spcAft>
                <a:spcPts val="0"/>
              </a:spcAft>
              <a:buNone/>
            </a:pPr>
            <a:r>
              <a:rPr lang="en" sz="3000">
                <a:solidFill>
                  <a:schemeClr val="dk2"/>
                </a:solidFill>
                <a:latin typeface="Calibri"/>
                <a:ea typeface="Calibri"/>
                <a:cs typeface="Calibri"/>
                <a:sym typeface="Calibri"/>
              </a:rPr>
              <a:t>Go to </a:t>
            </a:r>
            <a:r>
              <a:rPr b="1" lang="en" sz="3000" u="sng">
                <a:solidFill>
                  <a:schemeClr val="accent5"/>
                </a:solidFill>
                <a:latin typeface="Calibri"/>
                <a:ea typeface="Calibri"/>
                <a:cs typeface="Calibri"/>
                <a:sym typeface="Calibri"/>
                <a:hlinkClick r:id="rId4"/>
              </a:rPr>
              <a:t>www.menti.com</a:t>
            </a:r>
            <a:r>
              <a:rPr lang="en" sz="3000">
                <a:solidFill>
                  <a:schemeClr val="dk2"/>
                </a:solidFill>
                <a:latin typeface="Calibri"/>
                <a:ea typeface="Calibri"/>
                <a:cs typeface="Calibri"/>
                <a:sym typeface="Calibri"/>
              </a:rPr>
              <a:t> and use the code </a:t>
            </a:r>
            <a:r>
              <a:rPr b="1" lang="en" sz="3000">
                <a:solidFill>
                  <a:schemeClr val="dk2"/>
                </a:solidFill>
                <a:latin typeface="Calibri"/>
                <a:ea typeface="Calibri"/>
                <a:cs typeface="Calibri"/>
                <a:sym typeface="Calibri"/>
              </a:rPr>
              <a:t>771112</a:t>
            </a:r>
            <a:endParaRPr b="1" sz="3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Shape 204"/>
          <p:cNvSpPr txBox="1"/>
          <p:nvPr>
            <p:ph type="title"/>
          </p:nvPr>
        </p:nvSpPr>
        <p:spPr>
          <a:xfrm>
            <a:off x="497950" y="44053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t>Radiation exposure in DEXA </a:t>
            </a:r>
            <a:endParaRPr/>
          </a:p>
          <a:p>
            <a:pPr indent="0" lvl="0" marL="0">
              <a:spcBef>
                <a:spcPts val="0"/>
              </a:spcBef>
              <a:spcAft>
                <a:spcPts val="0"/>
              </a:spcAft>
              <a:buNone/>
            </a:pPr>
            <a:r>
              <a:t/>
            </a:r>
            <a:endParaRPr/>
          </a:p>
        </p:txBody>
      </p:sp>
      <p:pic>
        <p:nvPicPr>
          <p:cNvPr id="205" name="Shape 205"/>
          <p:cNvPicPr preferRelativeResize="0"/>
          <p:nvPr/>
        </p:nvPicPr>
        <p:blipFill>
          <a:blip r:embed="rId3">
            <a:alphaModFix/>
          </a:blip>
          <a:stretch>
            <a:fillRect/>
          </a:stretch>
        </p:blipFill>
        <p:spPr>
          <a:xfrm>
            <a:off x="1987050" y="151350"/>
            <a:ext cx="5372925" cy="4016700"/>
          </a:xfrm>
          <a:prstGeom prst="rect">
            <a:avLst/>
          </a:prstGeom>
          <a:noFill/>
          <a:ln>
            <a:noFill/>
          </a:ln>
        </p:spPr>
      </p:pic>
      <p:sp>
        <p:nvSpPr>
          <p:cNvPr id="206" name="Shape 206"/>
          <p:cNvSpPr/>
          <p:nvPr/>
        </p:nvSpPr>
        <p:spPr>
          <a:xfrm>
            <a:off x="2182000" y="3386086"/>
            <a:ext cx="5297100" cy="1692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Shape 211"/>
          <p:cNvSpPr txBox="1"/>
          <p:nvPr>
            <p:ph type="title"/>
          </p:nvPr>
        </p:nvSpPr>
        <p:spPr>
          <a:xfrm>
            <a:off x="145050" y="448057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t>Variability</a:t>
            </a:r>
            <a:r>
              <a:rPr lang="en"/>
              <a:t> in DEXA results </a:t>
            </a:r>
            <a:endParaRPr/>
          </a:p>
        </p:txBody>
      </p:sp>
      <p:sp>
        <p:nvSpPr>
          <p:cNvPr id="212" name="Shape 212"/>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213" name="Shape 213"/>
          <p:cNvPicPr preferRelativeResize="0"/>
          <p:nvPr/>
        </p:nvPicPr>
        <p:blipFill>
          <a:blip r:embed="rId3">
            <a:alphaModFix/>
          </a:blip>
          <a:stretch>
            <a:fillRect/>
          </a:stretch>
        </p:blipFill>
        <p:spPr>
          <a:xfrm>
            <a:off x="245950" y="126100"/>
            <a:ext cx="8828699" cy="4354474"/>
          </a:xfrm>
          <a:prstGeom prst="rect">
            <a:avLst/>
          </a:prstGeom>
          <a:noFill/>
          <a:ln>
            <a:noFill/>
          </a:ln>
        </p:spPr>
      </p:pic>
      <p:sp>
        <p:nvSpPr>
          <p:cNvPr id="214" name="Shape 214"/>
          <p:cNvSpPr/>
          <p:nvPr/>
        </p:nvSpPr>
        <p:spPr>
          <a:xfrm>
            <a:off x="3670200" y="2044000"/>
            <a:ext cx="4590900" cy="5187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5" name="Shape 215"/>
          <p:cNvSpPr/>
          <p:nvPr/>
        </p:nvSpPr>
        <p:spPr>
          <a:xfrm>
            <a:off x="3670200" y="3594550"/>
            <a:ext cx="5057700" cy="4197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Shape 220"/>
          <p:cNvSpPr txBox="1"/>
          <p:nvPr>
            <p:ph type="title"/>
          </p:nvPr>
        </p:nvSpPr>
        <p:spPr>
          <a:xfrm>
            <a:off x="311700" y="3174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Case 2</a:t>
            </a:r>
            <a:endParaRPr/>
          </a:p>
        </p:txBody>
      </p:sp>
      <p:sp>
        <p:nvSpPr>
          <p:cNvPr id="221" name="Shape 221"/>
          <p:cNvSpPr txBox="1"/>
          <p:nvPr>
            <p:ph idx="1" type="body"/>
          </p:nvPr>
        </p:nvSpPr>
        <p:spPr>
          <a:xfrm>
            <a:off x="311700" y="1185000"/>
            <a:ext cx="8520600" cy="333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400"/>
              <a:t>Salha a 78 years old woman came for her regular follow up appointment for hypertension and </a:t>
            </a:r>
            <a:r>
              <a:rPr lang="en" sz="1400"/>
              <a:t>dyslipidemia</a:t>
            </a:r>
            <a:r>
              <a:rPr lang="en" sz="1400"/>
              <a:t>  at the primary care clinic, and  she mentioned that she suddenly developed severe back pain while performing her </a:t>
            </a:r>
            <a:r>
              <a:rPr lang="en" sz="1400"/>
              <a:t>daily</a:t>
            </a:r>
            <a:r>
              <a:rPr lang="en" sz="1400"/>
              <a:t> routine activity 2 days ago (while she was lifting her hand bag from the floor). </a:t>
            </a:r>
            <a:endParaRPr sz="1400">
              <a:solidFill>
                <a:srgbClr val="000000"/>
              </a:solidFill>
            </a:endParaRPr>
          </a:p>
          <a:p>
            <a:pPr indent="-317500" lvl="0" marL="457200">
              <a:spcBef>
                <a:spcPts val="1600"/>
              </a:spcBef>
              <a:spcAft>
                <a:spcPts val="0"/>
              </a:spcAft>
              <a:buSzPts val="1400"/>
              <a:buChar char="●"/>
            </a:pPr>
            <a:r>
              <a:rPr lang="en" sz="1400"/>
              <a:t>What investigations will you order? </a:t>
            </a:r>
            <a:endParaRPr sz="1400"/>
          </a:p>
          <a:p>
            <a:pPr indent="-317500" lvl="0" marL="457200">
              <a:spcBef>
                <a:spcPts val="0"/>
              </a:spcBef>
              <a:spcAft>
                <a:spcPts val="0"/>
              </a:spcAft>
              <a:buSzPts val="1400"/>
              <a:buChar char="●"/>
            </a:pPr>
            <a:r>
              <a:rPr lang="en" sz="1400"/>
              <a:t>Indication</a:t>
            </a:r>
            <a:r>
              <a:rPr lang="en" sz="1400"/>
              <a:t> for X-ray?</a:t>
            </a:r>
            <a:endParaRPr sz="1400"/>
          </a:p>
          <a:p>
            <a:pPr indent="-317500" lvl="0" marL="457200" rtl="0">
              <a:spcBef>
                <a:spcPts val="0"/>
              </a:spcBef>
              <a:spcAft>
                <a:spcPts val="0"/>
              </a:spcAft>
              <a:buSzPts val="1400"/>
              <a:buChar char="●"/>
            </a:pPr>
            <a:r>
              <a:rPr lang="en" sz="1400"/>
              <a:t>Do we need DEXA? </a:t>
            </a:r>
            <a:endParaRPr sz="1400"/>
          </a:p>
          <a:p>
            <a:pPr indent="0" lvl="0" marL="0" rtl="0">
              <a:spcBef>
                <a:spcPts val="1600"/>
              </a:spcBef>
              <a:spcAft>
                <a:spcPts val="1600"/>
              </a:spcAft>
              <a:buNone/>
            </a:pPr>
            <a:r>
              <a:t/>
            </a:r>
            <a:endParaRPr sz="1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xEl>
                                              <p:pRg end="0" st="0"/>
                                            </p:txEl>
                                          </p:spTgt>
                                        </p:tgtEl>
                                        <p:attrNameLst>
                                          <p:attrName>style.visibility</p:attrName>
                                        </p:attrNameLst>
                                      </p:cBhvr>
                                      <p:to>
                                        <p:strVal val="visible"/>
                                      </p:to>
                                    </p:set>
                                    <p:animEffect filter="fade" transition="in">
                                      <p:cBhvr>
                                        <p:cTn dur="1000"/>
                                        <p:tgtEl>
                                          <p:spTgt spid="22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xEl>
                                              <p:pRg end="1" st="1"/>
                                            </p:txEl>
                                          </p:spTgt>
                                        </p:tgtEl>
                                        <p:attrNameLst>
                                          <p:attrName>style.visibility</p:attrName>
                                        </p:attrNameLst>
                                      </p:cBhvr>
                                      <p:to>
                                        <p:strVal val="visible"/>
                                      </p:to>
                                    </p:set>
                                    <p:animEffect filter="fade" transition="in">
                                      <p:cBhvr>
                                        <p:cTn dur="1000"/>
                                        <p:tgtEl>
                                          <p:spTgt spid="22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xEl>
                                              <p:pRg end="2" st="2"/>
                                            </p:txEl>
                                          </p:spTgt>
                                        </p:tgtEl>
                                        <p:attrNameLst>
                                          <p:attrName>style.visibility</p:attrName>
                                        </p:attrNameLst>
                                      </p:cBhvr>
                                      <p:to>
                                        <p:strVal val="visible"/>
                                      </p:to>
                                    </p:set>
                                    <p:animEffect filter="fade" transition="in">
                                      <p:cBhvr>
                                        <p:cTn dur="1000"/>
                                        <p:tgtEl>
                                          <p:spTgt spid="22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xEl>
                                              <p:pRg end="3" st="3"/>
                                            </p:txEl>
                                          </p:spTgt>
                                        </p:tgtEl>
                                        <p:attrNameLst>
                                          <p:attrName>style.visibility</p:attrName>
                                        </p:attrNameLst>
                                      </p:cBhvr>
                                      <p:to>
                                        <p:strVal val="visible"/>
                                      </p:to>
                                    </p:set>
                                    <p:animEffect filter="fade" transition="in">
                                      <p:cBhvr>
                                        <p:cTn dur="1000"/>
                                        <p:tgtEl>
                                          <p:spTgt spid="22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xEl>
                                              <p:pRg end="4" st="4"/>
                                            </p:txEl>
                                          </p:spTgt>
                                        </p:tgtEl>
                                        <p:attrNameLst>
                                          <p:attrName>style.visibility</p:attrName>
                                        </p:attrNameLst>
                                      </p:cBhvr>
                                      <p:to>
                                        <p:strVal val="visible"/>
                                      </p:to>
                                    </p:set>
                                    <p:animEffect filter="fade" transition="in">
                                      <p:cBhvr>
                                        <p:cTn dur="1000"/>
                                        <p:tgtEl>
                                          <p:spTgt spid="22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Shape 2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Indications for spinal radiograph</a:t>
            </a:r>
            <a:endParaRPr/>
          </a:p>
        </p:txBody>
      </p:sp>
      <p:sp>
        <p:nvSpPr>
          <p:cNvPr id="227" name="Shape 227"/>
          <p:cNvSpPr txBox="1"/>
          <p:nvPr>
            <p:ph idx="1" type="body"/>
          </p:nvPr>
        </p:nvSpPr>
        <p:spPr>
          <a:xfrm>
            <a:off x="311700" y="1175175"/>
            <a:ext cx="8520600" cy="333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1400">
                <a:solidFill>
                  <a:srgbClr val="000000"/>
                </a:solidFill>
              </a:rPr>
              <a:t>Clinical indications for spine radiographs, in the absence of trauma or malignancy, include :</a:t>
            </a:r>
            <a:endParaRPr b="1" sz="1400">
              <a:solidFill>
                <a:srgbClr val="000000"/>
              </a:solidFill>
            </a:endParaRPr>
          </a:p>
          <a:p>
            <a:pPr indent="-304800" lvl="0" marL="457200">
              <a:spcBef>
                <a:spcPts val="1600"/>
              </a:spcBef>
              <a:spcAft>
                <a:spcPts val="0"/>
              </a:spcAft>
              <a:buSzPts val="1200"/>
              <a:buChar char="●"/>
            </a:pPr>
            <a:r>
              <a:rPr lang="en" sz="1400">
                <a:solidFill>
                  <a:srgbClr val="000000"/>
                </a:solidFill>
              </a:rPr>
              <a:t>Acute back pain</a:t>
            </a:r>
            <a:endParaRPr sz="1400">
              <a:solidFill>
                <a:srgbClr val="000000"/>
              </a:solidFill>
            </a:endParaRPr>
          </a:p>
          <a:p>
            <a:pPr indent="-304800" lvl="0" marL="457200">
              <a:spcBef>
                <a:spcPts val="0"/>
              </a:spcBef>
              <a:spcAft>
                <a:spcPts val="0"/>
              </a:spcAft>
              <a:buSzPts val="1200"/>
              <a:buChar char="●"/>
            </a:pPr>
            <a:r>
              <a:rPr lang="en" sz="1400">
                <a:solidFill>
                  <a:srgbClr val="000000"/>
                </a:solidFill>
              </a:rPr>
              <a:t>Focal tenderness </a:t>
            </a:r>
            <a:endParaRPr sz="1400">
              <a:solidFill>
                <a:srgbClr val="000000"/>
              </a:solidFill>
            </a:endParaRPr>
          </a:p>
          <a:p>
            <a:pPr indent="-304800" lvl="0" marL="457200">
              <a:spcBef>
                <a:spcPts val="0"/>
              </a:spcBef>
              <a:spcAft>
                <a:spcPts val="0"/>
              </a:spcAft>
              <a:buSzPts val="1200"/>
              <a:buChar char="●"/>
            </a:pPr>
            <a:r>
              <a:rPr lang="en" sz="1400">
                <a:solidFill>
                  <a:srgbClr val="000000"/>
                </a:solidFill>
              </a:rPr>
              <a:t>Loss of height(more than 4cam) </a:t>
            </a:r>
            <a:endParaRPr sz="1400">
              <a:solidFill>
                <a:srgbClr val="000000"/>
              </a:solidFill>
            </a:endParaRPr>
          </a:p>
          <a:p>
            <a:pPr indent="-304800" lvl="0" marL="457200" rtl="0">
              <a:spcBef>
                <a:spcPts val="0"/>
              </a:spcBef>
              <a:spcAft>
                <a:spcPts val="0"/>
              </a:spcAft>
              <a:buSzPts val="1200"/>
              <a:buChar char="●"/>
            </a:pPr>
            <a:r>
              <a:rPr lang="en" sz="1400">
                <a:solidFill>
                  <a:srgbClr val="000000"/>
                </a:solidFill>
              </a:rPr>
              <a:t>Suspected cases of osteoporosis, either primary or due to secondary causes</a:t>
            </a:r>
            <a:endParaRPr sz="1400">
              <a:solidFill>
                <a:srgbClr val="000000"/>
              </a:solidFill>
            </a:endParaRPr>
          </a:p>
          <a:p>
            <a:pPr indent="0" lvl="0" marL="0" rtl="0">
              <a:spcBef>
                <a:spcPts val="1600"/>
              </a:spcBef>
              <a:spcAft>
                <a:spcPts val="0"/>
              </a:spcAft>
              <a:buNone/>
            </a:pPr>
            <a:r>
              <a:rPr lang="en" sz="1400">
                <a:solidFill>
                  <a:srgbClr val="000000"/>
                </a:solidFill>
              </a:rPr>
              <a:t>Spinal x ray would also be appropriate in patients over 50 years of age who have other radiographic features suggesting osteoporosis (thinned cortices, reduced density [radiographic osteopenia], reduced number of trabeculae) in any skeletal site (8-10). </a:t>
            </a:r>
            <a:endParaRPr sz="1200"/>
          </a:p>
          <a:p>
            <a:pPr indent="0" lvl="0" marL="0">
              <a:spcBef>
                <a:spcPts val="1600"/>
              </a:spcBef>
              <a:spcAft>
                <a:spcPts val="0"/>
              </a:spcAft>
              <a:buNone/>
            </a:pPr>
            <a:r>
              <a:t/>
            </a:r>
            <a:endParaRPr sz="1200">
              <a:latin typeface="Arial"/>
              <a:ea typeface="Arial"/>
              <a:cs typeface="Arial"/>
              <a:sym typeface="Arial"/>
            </a:endParaRPr>
          </a:p>
          <a:p>
            <a:pPr indent="0" lvl="0" marL="0">
              <a:spcBef>
                <a:spcPts val="1600"/>
              </a:spcBef>
              <a:spcAft>
                <a:spcPts val="0"/>
              </a:spcAft>
              <a:buNone/>
            </a:pPr>
            <a:r>
              <a:rPr lang="en" sz="1100">
                <a:latin typeface="Arial"/>
                <a:ea typeface="Arial"/>
                <a:cs typeface="Arial"/>
                <a:sym typeface="Arial"/>
              </a:rPr>
              <a:t>		 	 	 		</a:t>
            </a:r>
            <a:endParaRPr sz="1100">
              <a:latin typeface="Arial"/>
              <a:ea typeface="Arial"/>
              <a:cs typeface="Arial"/>
              <a:sym typeface="Arial"/>
            </a:endParaRPr>
          </a:p>
          <a:p>
            <a:pPr indent="0" lvl="0" marL="0">
              <a:spcBef>
                <a:spcPts val="1600"/>
              </a:spcBef>
              <a:spcAft>
                <a:spcPts val="0"/>
              </a:spcAft>
              <a:buNone/>
            </a:pPr>
            <a:r>
              <a:rPr lang="en" sz="1100">
                <a:latin typeface="Arial"/>
                <a:ea typeface="Arial"/>
                <a:cs typeface="Arial"/>
                <a:sym typeface="Arial"/>
              </a:rPr>
              <a:t>			</a:t>
            </a:r>
            <a:endParaRPr sz="1100">
              <a:latin typeface="Arial"/>
              <a:ea typeface="Arial"/>
              <a:cs typeface="Arial"/>
              <a:sym typeface="Arial"/>
            </a:endParaRPr>
          </a:p>
          <a:p>
            <a:pPr indent="0" lvl="0" marL="0">
              <a:spcBef>
                <a:spcPts val="1600"/>
              </a:spcBef>
              <a:spcAft>
                <a:spcPts val="0"/>
              </a:spcAft>
              <a:buNone/>
            </a:pPr>
            <a:r>
              <a:rPr lang="en" sz="1100">
                <a:latin typeface="Arial"/>
                <a:ea typeface="Arial"/>
                <a:cs typeface="Arial"/>
                <a:sym typeface="Arial"/>
              </a:rPr>
              <a:t>				</a:t>
            </a:r>
            <a:endParaRPr sz="1100">
              <a:latin typeface="Arial"/>
              <a:ea typeface="Arial"/>
              <a:cs typeface="Arial"/>
              <a:sym typeface="Arial"/>
            </a:endParaRPr>
          </a:p>
          <a:p>
            <a:pPr indent="0" lvl="0" marL="0">
              <a:spcBef>
                <a:spcPts val="1600"/>
              </a:spcBef>
              <a:spcAft>
                <a:spcPts val="0"/>
              </a:spcAft>
              <a:buNone/>
            </a:pPr>
            <a:r>
              <a:rPr lang="en" sz="1100">
                <a:latin typeface="Arial"/>
                <a:ea typeface="Arial"/>
                <a:cs typeface="Arial"/>
                <a:sym typeface="Arial"/>
              </a:rPr>
              <a:t>					</a:t>
            </a:r>
            <a:endParaRPr sz="1100">
              <a:latin typeface="Arial"/>
              <a:ea typeface="Arial"/>
              <a:cs typeface="Arial"/>
              <a:sym typeface="Arial"/>
            </a:endParaRPr>
          </a:p>
          <a:p>
            <a:pPr indent="0" lvl="0" marL="0">
              <a:spcBef>
                <a:spcPts val="1600"/>
              </a:spcBef>
              <a:spcAft>
                <a:spcPts val="0"/>
              </a:spcAft>
              <a:buNone/>
            </a:pPr>
            <a:r>
              <a:rPr lang="en" sz="1100">
                <a:latin typeface="Arial"/>
                <a:ea typeface="Arial"/>
                <a:cs typeface="Arial"/>
                <a:sym typeface="Arial"/>
              </a:rPr>
              <a:t>						</a:t>
            </a:r>
            <a:endParaRPr sz="1100">
              <a:latin typeface="Arial"/>
              <a:ea typeface="Arial"/>
              <a:cs typeface="Arial"/>
              <a:sym typeface="Arial"/>
            </a:endParaRPr>
          </a:p>
          <a:p>
            <a:pPr indent="0" lvl="0" marL="0">
              <a:spcBef>
                <a:spcPts val="1600"/>
              </a:spcBef>
              <a:spcAft>
                <a:spcPts val="0"/>
              </a:spcAft>
              <a:buNone/>
            </a:pPr>
            <a:r>
              <a:t/>
            </a:r>
            <a:endParaRPr sz="1200">
              <a:latin typeface="Arial"/>
              <a:ea typeface="Arial"/>
              <a:cs typeface="Arial"/>
              <a:sym typeface="Arial"/>
            </a:endParaRPr>
          </a:p>
          <a:p>
            <a:pPr indent="0" lvl="0" marL="0">
              <a:spcBef>
                <a:spcPts val="1600"/>
              </a:spcBef>
              <a:spcAft>
                <a:spcPts val="0"/>
              </a:spcAft>
              <a:buNone/>
            </a:pPr>
            <a:r>
              <a:rPr lang="en" sz="1100">
                <a:latin typeface="Arial"/>
                <a:ea typeface="Arial"/>
                <a:cs typeface="Arial"/>
                <a:sym typeface="Arial"/>
              </a:rPr>
              <a:t>					</a:t>
            </a:r>
            <a:endParaRPr sz="1100">
              <a:latin typeface="Arial"/>
              <a:ea typeface="Arial"/>
              <a:cs typeface="Arial"/>
              <a:sym typeface="Arial"/>
            </a:endParaRPr>
          </a:p>
          <a:p>
            <a:pPr indent="0" lvl="0" marL="0">
              <a:spcBef>
                <a:spcPts val="1600"/>
              </a:spcBef>
              <a:spcAft>
                <a:spcPts val="0"/>
              </a:spcAft>
              <a:buNone/>
            </a:pPr>
            <a:r>
              <a:rPr lang="en" sz="1100">
                <a:latin typeface="Arial"/>
                <a:ea typeface="Arial"/>
                <a:cs typeface="Arial"/>
                <a:sym typeface="Arial"/>
              </a:rPr>
              <a:t>				</a:t>
            </a:r>
            <a:endParaRPr sz="1100">
              <a:latin typeface="Arial"/>
              <a:ea typeface="Arial"/>
              <a:cs typeface="Arial"/>
              <a:sym typeface="Arial"/>
            </a:endParaRPr>
          </a:p>
          <a:p>
            <a:pPr indent="0" lvl="0" marL="0">
              <a:spcBef>
                <a:spcPts val="1600"/>
              </a:spcBef>
              <a:spcAft>
                <a:spcPts val="0"/>
              </a:spcAft>
              <a:buNone/>
            </a:pPr>
            <a:r>
              <a:rPr lang="en" sz="1100">
                <a:latin typeface="Arial"/>
                <a:ea typeface="Arial"/>
                <a:cs typeface="Arial"/>
                <a:sym typeface="Arial"/>
              </a:rPr>
              <a:t>			</a:t>
            </a:r>
            <a:endParaRPr sz="1100">
              <a:latin typeface="Arial"/>
              <a:ea typeface="Arial"/>
              <a:cs typeface="Arial"/>
              <a:sym typeface="Arial"/>
            </a:endParaRPr>
          </a:p>
          <a:p>
            <a:pPr indent="0" lvl="0" marL="0">
              <a:spcBef>
                <a:spcPts val="1600"/>
              </a:spcBef>
              <a:spcAft>
                <a:spcPts val="0"/>
              </a:spcAft>
              <a:buNone/>
            </a:pPr>
            <a:r>
              <a:rPr lang="en" sz="1100">
                <a:latin typeface="Arial"/>
                <a:ea typeface="Arial"/>
                <a:cs typeface="Arial"/>
                <a:sym typeface="Arial"/>
              </a:rPr>
              <a:t>		</a:t>
            </a:r>
            <a:endParaRPr sz="1100">
              <a:latin typeface="Arial"/>
              <a:ea typeface="Arial"/>
              <a:cs typeface="Arial"/>
              <a:sym typeface="Arial"/>
            </a:endParaRPr>
          </a:p>
          <a:p>
            <a:pPr indent="0" lvl="0" marL="0">
              <a:spcBef>
                <a:spcPts val="1600"/>
              </a:spcBef>
              <a:spcAft>
                <a:spcPts val="0"/>
              </a:spcAft>
              <a:buNone/>
            </a:pPr>
            <a:r>
              <a:t/>
            </a:r>
            <a:endParaRPr sz="1200">
              <a:latin typeface="Arial"/>
              <a:ea typeface="Arial"/>
              <a:cs typeface="Arial"/>
              <a:sym typeface="Arial"/>
            </a:endParaRPr>
          </a:p>
          <a:p>
            <a:pPr indent="0" lvl="0" marL="0">
              <a:spcBef>
                <a:spcPts val="1600"/>
              </a:spcBef>
              <a:spcAft>
                <a:spcPts val="0"/>
              </a:spcAft>
              <a:buNone/>
            </a:pPr>
            <a:r>
              <a:rPr lang="en" sz="1100">
                <a:latin typeface="Arial"/>
                <a:ea typeface="Arial"/>
                <a:cs typeface="Arial"/>
                <a:sym typeface="Arial"/>
              </a:rPr>
              <a:t>					</a:t>
            </a:r>
            <a:endParaRPr sz="1100">
              <a:latin typeface="Arial"/>
              <a:ea typeface="Arial"/>
              <a:cs typeface="Arial"/>
              <a:sym typeface="Arial"/>
            </a:endParaRPr>
          </a:p>
          <a:p>
            <a:pPr indent="0" lvl="0" marL="0">
              <a:spcBef>
                <a:spcPts val="1600"/>
              </a:spcBef>
              <a:spcAft>
                <a:spcPts val="0"/>
              </a:spcAft>
              <a:buNone/>
            </a:pPr>
            <a:r>
              <a:rPr lang="en" sz="1100">
                <a:latin typeface="Arial"/>
                <a:ea typeface="Arial"/>
                <a:cs typeface="Arial"/>
                <a:sym typeface="Arial"/>
              </a:rPr>
              <a:t>				</a:t>
            </a:r>
            <a:endParaRPr sz="1100">
              <a:latin typeface="Arial"/>
              <a:ea typeface="Arial"/>
              <a:cs typeface="Arial"/>
              <a:sym typeface="Arial"/>
            </a:endParaRPr>
          </a:p>
          <a:p>
            <a:pPr indent="0" lvl="0" marL="0">
              <a:spcBef>
                <a:spcPts val="1600"/>
              </a:spcBef>
              <a:spcAft>
                <a:spcPts val="0"/>
              </a:spcAft>
              <a:buNone/>
            </a:pPr>
            <a:r>
              <a:rPr lang="en" sz="1100">
                <a:latin typeface="Arial"/>
                <a:ea typeface="Arial"/>
                <a:cs typeface="Arial"/>
                <a:sym typeface="Arial"/>
              </a:rPr>
              <a:t>			</a:t>
            </a:r>
            <a:endParaRPr sz="1100">
              <a:latin typeface="Arial"/>
              <a:ea typeface="Arial"/>
              <a:cs typeface="Arial"/>
              <a:sym typeface="Arial"/>
            </a:endParaRPr>
          </a:p>
          <a:p>
            <a:pPr indent="0" lvl="0" marL="0">
              <a:spcBef>
                <a:spcPts val="1600"/>
              </a:spcBef>
              <a:spcAft>
                <a:spcPts val="0"/>
              </a:spcAft>
              <a:buNone/>
            </a:pPr>
            <a:r>
              <a:rPr lang="en" sz="1100">
                <a:latin typeface="Arial"/>
                <a:ea typeface="Arial"/>
                <a:cs typeface="Arial"/>
                <a:sym typeface="Arial"/>
              </a:rPr>
              <a:t>		</a:t>
            </a:r>
            <a:endParaRPr sz="1100">
              <a:latin typeface="Arial"/>
              <a:ea typeface="Arial"/>
              <a:cs typeface="Arial"/>
              <a:sym typeface="Arial"/>
            </a:endParaRPr>
          </a:p>
          <a:p>
            <a:pPr indent="0" lvl="0" marL="0">
              <a:spcBef>
                <a:spcPts val="1600"/>
              </a:spcBef>
              <a:spcAft>
                <a:spcPts val="0"/>
              </a:spcAft>
              <a:buNone/>
            </a:pPr>
            <a:r>
              <a:rPr lang="en" sz="1100">
                <a:latin typeface="Arial"/>
                <a:ea typeface="Arial"/>
                <a:cs typeface="Arial"/>
                <a:sym typeface="Arial"/>
              </a:rPr>
              <a:t>		 	 	 		</a:t>
            </a:r>
            <a:endParaRPr sz="1100">
              <a:latin typeface="Arial"/>
              <a:ea typeface="Arial"/>
              <a:cs typeface="Arial"/>
              <a:sym typeface="Arial"/>
            </a:endParaRPr>
          </a:p>
          <a:p>
            <a:pPr indent="0" lvl="0" marL="0">
              <a:spcBef>
                <a:spcPts val="1600"/>
              </a:spcBef>
              <a:spcAft>
                <a:spcPts val="0"/>
              </a:spcAft>
              <a:buNone/>
            </a:pPr>
            <a:r>
              <a:rPr lang="en" sz="1100">
                <a:latin typeface="Arial"/>
                <a:ea typeface="Arial"/>
                <a:cs typeface="Arial"/>
                <a:sym typeface="Arial"/>
              </a:rPr>
              <a:t>			</a:t>
            </a:r>
            <a:endParaRPr sz="1100">
              <a:latin typeface="Arial"/>
              <a:ea typeface="Arial"/>
              <a:cs typeface="Arial"/>
              <a:sym typeface="Arial"/>
            </a:endParaRPr>
          </a:p>
          <a:p>
            <a:pPr indent="0" lvl="0" marL="0">
              <a:spcBef>
                <a:spcPts val="1600"/>
              </a:spcBef>
              <a:spcAft>
                <a:spcPts val="0"/>
              </a:spcAft>
              <a:buNone/>
            </a:pPr>
            <a:r>
              <a:rPr lang="en" sz="1100">
                <a:latin typeface="Arial"/>
                <a:ea typeface="Arial"/>
                <a:cs typeface="Arial"/>
                <a:sym typeface="Arial"/>
              </a:rPr>
              <a:t>				</a:t>
            </a:r>
            <a:endParaRPr sz="1100">
              <a:latin typeface="Arial"/>
              <a:ea typeface="Arial"/>
              <a:cs typeface="Arial"/>
              <a:sym typeface="Arial"/>
            </a:endParaRPr>
          </a:p>
          <a:p>
            <a:pPr indent="0" lvl="0" marL="0">
              <a:spcBef>
                <a:spcPts val="1600"/>
              </a:spcBef>
              <a:spcAft>
                <a:spcPts val="0"/>
              </a:spcAft>
              <a:buNone/>
            </a:pPr>
            <a:r>
              <a:rPr lang="en" sz="1100">
                <a:latin typeface="Arial"/>
                <a:ea typeface="Arial"/>
                <a:cs typeface="Arial"/>
                <a:sym typeface="Arial"/>
              </a:rPr>
              <a:t>					</a:t>
            </a:r>
            <a:endParaRPr sz="1100">
              <a:latin typeface="Arial"/>
              <a:ea typeface="Arial"/>
              <a:cs typeface="Arial"/>
              <a:sym typeface="Arial"/>
            </a:endParaRPr>
          </a:p>
          <a:p>
            <a:pPr indent="0" lvl="0" marL="0">
              <a:spcBef>
                <a:spcPts val="1600"/>
              </a:spcBef>
              <a:spcAft>
                <a:spcPts val="0"/>
              </a:spcAft>
              <a:buNone/>
            </a:pPr>
            <a:r>
              <a:rPr lang="en" sz="1100">
                <a:latin typeface="Arial"/>
                <a:ea typeface="Arial"/>
                <a:cs typeface="Arial"/>
                <a:sym typeface="Arial"/>
              </a:rPr>
              <a:t>						</a:t>
            </a:r>
            <a:endParaRPr sz="1100">
              <a:latin typeface="Arial"/>
              <a:ea typeface="Arial"/>
              <a:cs typeface="Arial"/>
              <a:sym typeface="Arial"/>
            </a:endParaRPr>
          </a:p>
          <a:p>
            <a:pPr indent="0" lvl="0" marL="0">
              <a:spcBef>
                <a:spcPts val="1600"/>
              </a:spcBef>
              <a:spcAft>
                <a:spcPts val="0"/>
              </a:spcAft>
              <a:buNone/>
            </a:pPr>
            <a:r>
              <a:t/>
            </a:r>
            <a:endParaRPr sz="1200">
              <a:latin typeface="Arial"/>
              <a:ea typeface="Arial"/>
              <a:cs typeface="Arial"/>
              <a:sym typeface="Arial"/>
            </a:endParaRPr>
          </a:p>
          <a:p>
            <a:pPr indent="0" lvl="0" marL="0">
              <a:spcBef>
                <a:spcPts val="1600"/>
              </a:spcBef>
              <a:spcAft>
                <a:spcPts val="0"/>
              </a:spcAft>
              <a:buNone/>
            </a:pPr>
            <a:r>
              <a:rPr lang="en" sz="1100">
                <a:latin typeface="Arial"/>
                <a:ea typeface="Arial"/>
                <a:cs typeface="Arial"/>
                <a:sym typeface="Arial"/>
              </a:rPr>
              <a:t>					</a:t>
            </a:r>
            <a:endParaRPr sz="1100">
              <a:latin typeface="Arial"/>
              <a:ea typeface="Arial"/>
              <a:cs typeface="Arial"/>
              <a:sym typeface="Arial"/>
            </a:endParaRPr>
          </a:p>
          <a:p>
            <a:pPr indent="0" lvl="0" marL="0">
              <a:spcBef>
                <a:spcPts val="1600"/>
              </a:spcBef>
              <a:spcAft>
                <a:spcPts val="0"/>
              </a:spcAft>
              <a:buNone/>
            </a:pPr>
            <a:r>
              <a:rPr lang="en" sz="1100">
                <a:latin typeface="Arial"/>
                <a:ea typeface="Arial"/>
                <a:cs typeface="Arial"/>
                <a:sym typeface="Arial"/>
              </a:rPr>
              <a:t>				</a:t>
            </a:r>
            <a:endParaRPr sz="1100">
              <a:latin typeface="Arial"/>
              <a:ea typeface="Arial"/>
              <a:cs typeface="Arial"/>
              <a:sym typeface="Arial"/>
            </a:endParaRPr>
          </a:p>
          <a:p>
            <a:pPr indent="0" lvl="0" marL="0">
              <a:spcBef>
                <a:spcPts val="1600"/>
              </a:spcBef>
              <a:spcAft>
                <a:spcPts val="0"/>
              </a:spcAft>
              <a:buNone/>
            </a:pPr>
            <a:r>
              <a:rPr lang="en" sz="1100">
                <a:latin typeface="Arial"/>
                <a:ea typeface="Arial"/>
                <a:cs typeface="Arial"/>
                <a:sym typeface="Arial"/>
              </a:rPr>
              <a:t>			</a:t>
            </a:r>
            <a:endParaRPr sz="1100">
              <a:latin typeface="Arial"/>
              <a:ea typeface="Arial"/>
              <a:cs typeface="Arial"/>
              <a:sym typeface="Arial"/>
            </a:endParaRPr>
          </a:p>
          <a:p>
            <a:pPr indent="0" lvl="0" marL="0">
              <a:spcBef>
                <a:spcPts val="1600"/>
              </a:spcBef>
              <a:spcAft>
                <a:spcPts val="0"/>
              </a:spcAft>
              <a:buNone/>
            </a:pPr>
            <a:r>
              <a:rPr lang="en" sz="1100">
                <a:latin typeface="Arial"/>
                <a:ea typeface="Arial"/>
                <a:cs typeface="Arial"/>
                <a:sym typeface="Arial"/>
              </a:rPr>
              <a:t>		</a:t>
            </a:r>
            <a:endParaRPr sz="1100">
              <a:latin typeface="Arial"/>
              <a:ea typeface="Arial"/>
              <a:cs typeface="Arial"/>
              <a:sym typeface="Arial"/>
            </a:endParaRPr>
          </a:p>
          <a:p>
            <a:pPr indent="0" lvl="0" marL="0" rtl="0">
              <a:spcBef>
                <a:spcPts val="1600"/>
              </a:spcBef>
              <a:spcAft>
                <a:spcPts val="0"/>
              </a:spcAft>
              <a:buClr>
                <a:schemeClr val="dk2"/>
              </a:buClr>
              <a:buSzPts val="1100"/>
              <a:buFont typeface="Arial"/>
              <a:buNone/>
            </a:pPr>
            <a:r>
              <a:t/>
            </a:r>
            <a:endParaRPr sz="1100">
              <a:latin typeface="Arial"/>
              <a:ea typeface="Arial"/>
              <a:cs typeface="Arial"/>
              <a:sym typeface="Arial"/>
            </a:endParaRPr>
          </a:p>
          <a:p>
            <a:pPr indent="0" lvl="0" marL="0" rtl="0">
              <a:spcBef>
                <a:spcPts val="1600"/>
              </a:spcBef>
              <a:spcAft>
                <a:spcPts val="0"/>
              </a:spcAft>
              <a:buClr>
                <a:schemeClr val="dk2"/>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indent="0" lvl="0" marL="0" rtl="0">
              <a:spcBef>
                <a:spcPts val="1600"/>
              </a:spcBef>
              <a:spcAft>
                <a:spcPts val="0"/>
              </a:spcAft>
              <a:buClr>
                <a:schemeClr val="dk2"/>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indent="0" lvl="0" marL="0" rtl="0">
              <a:spcBef>
                <a:spcPts val="1600"/>
              </a:spcBef>
              <a:spcAft>
                <a:spcPts val="0"/>
              </a:spcAft>
              <a:buClr>
                <a:schemeClr val="dk2"/>
              </a:buClr>
              <a:buSzPts val="1100"/>
              <a:buFont typeface="Arial"/>
              <a:buNone/>
            </a:pPr>
            <a:r>
              <a:rPr lang="en" sz="1200">
                <a:latin typeface="Arial"/>
                <a:ea typeface="Arial"/>
                <a:cs typeface="Arial"/>
                <a:sym typeface="Arial"/>
              </a:rPr>
              <a:t>C</a:t>
            </a:r>
            <a:r>
              <a:rPr lang="en" sz="1100">
                <a:latin typeface="Arial"/>
                <a:ea typeface="Arial"/>
                <a:cs typeface="Arial"/>
                <a:sym typeface="Arial"/>
              </a:rPr>
              <a:t>					</a:t>
            </a:r>
            <a:endParaRPr sz="1100">
              <a:latin typeface="Arial"/>
              <a:ea typeface="Arial"/>
              <a:cs typeface="Arial"/>
              <a:sym typeface="Arial"/>
            </a:endParaRPr>
          </a:p>
          <a:p>
            <a:pPr indent="0" lvl="0" marL="0" rtl="0">
              <a:spcBef>
                <a:spcPts val="1600"/>
              </a:spcBef>
              <a:spcAft>
                <a:spcPts val="0"/>
              </a:spcAft>
              <a:buClr>
                <a:schemeClr val="dk2"/>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indent="0" lvl="0" marL="0" rtl="0">
              <a:spcBef>
                <a:spcPts val="1600"/>
              </a:spcBef>
              <a:spcAft>
                <a:spcPts val="0"/>
              </a:spcAft>
              <a:buClr>
                <a:schemeClr val="dk2"/>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indent="0" lvl="0" marL="0" rtl="0">
              <a:spcBef>
                <a:spcPts val="1600"/>
              </a:spcBef>
              <a:spcAft>
                <a:spcPts val="0"/>
              </a:spcAft>
              <a:buClr>
                <a:schemeClr val="dk2"/>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indent="0" lvl="0" marL="0" rtl="0">
              <a:spcBef>
                <a:spcPts val="1600"/>
              </a:spcBef>
              <a:spcAft>
                <a:spcPts val="1600"/>
              </a:spcAft>
              <a:buNone/>
            </a:pPr>
            <a:r>
              <a:t/>
            </a:r>
            <a:endParaRPr sz="1200">
              <a:solidFill>
                <a:srgbClr val="333333"/>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Shape 232"/>
          <p:cNvSpPr txBox="1"/>
          <p:nvPr>
            <p:ph type="title"/>
          </p:nvPr>
        </p:nvSpPr>
        <p:spPr>
          <a:xfrm>
            <a:off x="311700" y="62200"/>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Risk factors leading to osteoporotic fractures</a:t>
            </a:r>
            <a:endParaRPr/>
          </a:p>
        </p:txBody>
      </p:sp>
      <p:sp>
        <p:nvSpPr>
          <p:cNvPr id="233" name="Shape 233"/>
          <p:cNvSpPr txBox="1"/>
          <p:nvPr>
            <p:ph idx="1" type="body"/>
          </p:nvPr>
        </p:nvSpPr>
        <p:spPr>
          <a:xfrm>
            <a:off x="177025" y="948525"/>
            <a:ext cx="8893200" cy="3416400"/>
          </a:xfrm>
          <a:prstGeom prst="rect">
            <a:avLst/>
          </a:prstGeom>
        </p:spPr>
        <p:txBody>
          <a:bodyPr anchorCtr="0" anchor="t" bIns="91425" lIns="91425" spcFirstLastPara="1" rIns="91425" wrap="square" tIns="91425">
            <a:noAutofit/>
          </a:bodyPr>
          <a:lstStyle/>
          <a:p>
            <a:pPr indent="0" lvl="0" marL="0">
              <a:lnSpc>
                <a:spcPct val="100000"/>
              </a:lnSpc>
              <a:spcBef>
                <a:spcPts val="0"/>
              </a:spcBef>
              <a:spcAft>
                <a:spcPts val="0"/>
              </a:spcAft>
              <a:buNone/>
            </a:pPr>
            <a:r>
              <a:rPr b="1" lang="en">
                <a:solidFill>
                  <a:srgbClr val="000000"/>
                </a:solidFill>
              </a:rPr>
              <a:t>Clinical risk factors considered in the FRAX assessment of fracture probability</a:t>
            </a:r>
            <a:endParaRPr b="1">
              <a:solidFill>
                <a:srgbClr val="000000"/>
              </a:solidFill>
            </a:endParaRPr>
          </a:p>
          <a:p>
            <a:pPr indent="-317500" lvl="0" marL="457200">
              <a:lnSpc>
                <a:spcPct val="100000"/>
              </a:lnSpc>
              <a:spcBef>
                <a:spcPts val="1600"/>
              </a:spcBef>
              <a:spcAft>
                <a:spcPts val="0"/>
              </a:spcAft>
              <a:buClr>
                <a:srgbClr val="000000"/>
              </a:buClr>
              <a:buSzPts val="1400"/>
              <a:buChar char="➔"/>
            </a:pPr>
            <a:r>
              <a:rPr lang="en" sz="1400">
                <a:solidFill>
                  <a:srgbClr val="000000"/>
                </a:solidFill>
              </a:rPr>
              <a:t> Age</a:t>
            </a:r>
            <a:endParaRPr sz="1400">
              <a:solidFill>
                <a:srgbClr val="000000"/>
              </a:solidFill>
            </a:endParaRPr>
          </a:p>
          <a:p>
            <a:pPr indent="-317500" lvl="0" marL="457200">
              <a:lnSpc>
                <a:spcPct val="100000"/>
              </a:lnSpc>
              <a:spcBef>
                <a:spcPts val="0"/>
              </a:spcBef>
              <a:spcAft>
                <a:spcPts val="0"/>
              </a:spcAft>
              <a:buClr>
                <a:srgbClr val="000000"/>
              </a:buClr>
              <a:buSzPts val="1400"/>
              <a:buChar char="➔"/>
            </a:pPr>
            <a:r>
              <a:rPr lang="en" sz="1400">
                <a:solidFill>
                  <a:srgbClr val="000000"/>
                </a:solidFill>
              </a:rPr>
              <a:t> Sex</a:t>
            </a:r>
            <a:endParaRPr sz="1400">
              <a:solidFill>
                <a:srgbClr val="000000"/>
              </a:solidFill>
            </a:endParaRPr>
          </a:p>
          <a:p>
            <a:pPr indent="-317500" lvl="0" marL="457200">
              <a:lnSpc>
                <a:spcPct val="100000"/>
              </a:lnSpc>
              <a:spcBef>
                <a:spcPts val="0"/>
              </a:spcBef>
              <a:spcAft>
                <a:spcPts val="0"/>
              </a:spcAft>
              <a:buClr>
                <a:srgbClr val="000000"/>
              </a:buClr>
              <a:buSzPts val="1400"/>
              <a:buChar char="➔"/>
            </a:pPr>
            <a:r>
              <a:rPr lang="en" sz="1400">
                <a:solidFill>
                  <a:srgbClr val="000000"/>
                </a:solidFill>
              </a:rPr>
              <a:t> Low body mass index (≤19 kg/m2) </a:t>
            </a:r>
            <a:endParaRPr sz="1400">
              <a:solidFill>
                <a:srgbClr val="000000"/>
              </a:solidFill>
            </a:endParaRPr>
          </a:p>
          <a:p>
            <a:pPr indent="-317500" lvl="0" marL="457200">
              <a:lnSpc>
                <a:spcPct val="100000"/>
              </a:lnSpc>
              <a:spcBef>
                <a:spcPts val="0"/>
              </a:spcBef>
              <a:spcAft>
                <a:spcPts val="0"/>
              </a:spcAft>
              <a:buClr>
                <a:srgbClr val="000000"/>
              </a:buClr>
              <a:buSzPts val="1400"/>
              <a:buChar char="➔"/>
            </a:pPr>
            <a:r>
              <a:rPr lang="en" sz="1400">
                <a:solidFill>
                  <a:srgbClr val="000000"/>
                </a:solidFill>
              </a:rPr>
              <a:t> Previous fragility fracture, including morphometric vertebral fracture </a:t>
            </a:r>
            <a:endParaRPr sz="1400">
              <a:solidFill>
                <a:srgbClr val="000000"/>
              </a:solidFill>
            </a:endParaRPr>
          </a:p>
          <a:p>
            <a:pPr indent="-317500" lvl="0" marL="457200">
              <a:lnSpc>
                <a:spcPct val="100000"/>
              </a:lnSpc>
              <a:spcBef>
                <a:spcPts val="0"/>
              </a:spcBef>
              <a:spcAft>
                <a:spcPts val="0"/>
              </a:spcAft>
              <a:buClr>
                <a:srgbClr val="000000"/>
              </a:buClr>
              <a:buSzPts val="1400"/>
              <a:buChar char="➔"/>
            </a:pPr>
            <a:r>
              <a:rPr lang="en" sz="1400">
                <a:solidFill>
                  <a:srgbClr val="000000"/>
                </a:solidFill>
              </a:rPr>
              <a:t> Parental history of hip fracture </a:t>
            </a:r>
            <a:endParaRPr sz="1400">
              <a:solidFill>
                <a:srgbClr val="000000"/>
              </a:solidFill>
            </a:endParaRPr>
          </a:p>
          <a:p>
            <a:pPr indent="-317500" lvl="0" marL="457200">
              <a:lnSpc>
                <a:spcPct val="100000"/>
              </a:lnSpc>
              <a:spcBef>
                <a:spcPts val="0"/>
              </a:spcBef>
              <a:spcAft>
                <a:spcPts val="0"/>
              </a:spcAft>
              <a:buClr>
                <a:srgbClr val="000000"/>
              </a:buClr>
              <a:buSzPts val="1400"/>
              <a:buChar char="➔"/>
            </a:pPr>
            <a:r>
              <a:rPr lang="en" sz="1400">
                <a:solidFill>
                  <a:srgbClr val="000000"/>
                </a:solidFill>
              </a:rPr>
              <a:t> Current glucocorticoid treatment (any dose, by mouth for </a:t>
            </a:r>
            <a:r>
              <a:rPr b="1" lang="en" sz="1400">
                <a:solidFill>
                  <a:srgbClr val="000000"/>
                </a:solidFill>
              </a:rPr>
              <a:t>3</a:t>
            </a:r>
            <a:r>
              <a:rPr lang="en" sz="1400">
                <a:solidFill>
                  <a:srgbClr val="000000"/>
                </a:solidFill>
              </a:rPr>
              <a:t> months or more) </a:t>
            </a:r>
            <a:endParaRPr sz="1400">
              <a:solidFill>
                <a:srgbClr val="000000"/>
              </a:solidFill>
            </a:endParaRPr>
          </a:p>
          <a:p>
            <a:pPr indent="-317500" lvl="0" marL="457200">
              <a:lnSpc>
                <a:spcPct val="100000"/>
              </a:lnSpc>
              <a:spcBef>
                <a:spcPts val="0"/>
              </a:spcBef>
              <a:spcAft>
                <a:spcPts val="0"/>
              </a:spcAft>
              <a:buClr>
                <a:srgbClr val="000000"/>
              </a:buClr>
              <a:buSzPts val="1400"/>
              <a:buChar char="➔"/>
            </a:pPr>
            <a:r>
              <a:rPr lang="en" sz="1400">
                <a:solidFill>
                  <a:srgbClr val="000000"/>
                </a:solidFill>
              </a:rPr>
              <a:t> Current smoking </a:t>
            </a:r>
            <a:endParaRPr sz="1400">
              <a:solidFill>
                <a:srgbClr val="000000"/>
              </a:solidFill>
            </a:endParaRPr>
          </a:p>
          <a:p>
            <a:pPr indent="-317500" lvl="0" marL="457200" rtl="0">
              <a:lnSpc>
                <a:spcPct val="100000"/>
              </a:lnSpc>
              <a:spcBef>
                <a:spcPts val="0"/>
              </a:spcBef>
              <a:spcAft>
                <a:spcPts val="0"/>
              </a:spcAft>
              <a:buClr>
                <a:srgbClr val="000000"/>
              </a:buClr>
              <a:buSzPts val="1400"/>
              <a:buChar char="➔"/>
            </a:pPr>
            <a:r>
              <a:rPr lang="en" sz="1400">
                <a:solidFill>
                  <a:srgbClr val="000000"/>
                </a:solidFill>
              </a:rPr>
              <a:t>Alcohol intake </a:t>
            </a:r>
            <a:r>
              <a:rPr b="1" lang="en" sz="1400">
                <a:solidFill>
                  <a:srgbClr val="000000"/>
                </a:solidFill>
              </a:rPr>
              <a:t>3</a:t>
            </a:r>
            <a:r>
              <a:rPr lang="en" sz="1400">
                <a:solidFill>
                  <a:srgbClr val="000000"/>
                </a:solidFill>
              </a:rPr>
              <a:t> or more units daily </a:t>
            </a:r>
            <a:endParaRPr sz="1400">
              <a:solidFill>
                <a:srgbClr val="000000"/>
              </a:solidFill>
            </a:endParaRPr>
          </a:p>
          <a:p>
            <a:pPr indent="-317500" lvl="0" marL="457200">
              <a:lnSpc>
                <a:spcPct val="100000"/>
              </a:lnSpc>
              <a:spcBef>
                <a:spcPts val="0"/>
              </a:spcBef>
              <a:spcAft>
                <a:spcPts val="0"/>
              </a:spcAft>
              <a:buClr>
                <a:srgbClr val="000000"/>
              </a:buClr>
              <a:buSzPts val="1400"/>
              <a:buChar char="➔"/>
            </a:pPr>
            <a:r>
              <a:rPr lang="en" sz="1400">
                <a:solidFill>
                  <a:srgbClr val="000000"/>
                </a:solidFill>
              </a:rPr>
              <a:t> Secondary causes of osteoporosis including: Rheumatoid arthritis, Type I diabetes, Osteogenesis imperfecta in adults, Long-standing untreated hyperthyroidism , Hypogonadism/premature menopause (&lt;45 years), Chronic malnutrition, Chronic malabsorption and Chronic liver disease</a:t>
            </a:r>
            <a:endParaRPr sz="1400">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Shape 238"/>
          <p:cNvSpPr txBox="1"/>
          <p:nvPr>
            <p:ph type="title"/>
          </p:nvPr>
        </p:nvSpPr>
        <p:spPr>
          <a:xfrm>
            <a:off x="989425" y="163225"/>
            <a:ext cx="8520600" cy="5727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a:t>Factors That Increase Risk of Falling and Fracture </a:t>
            </a:r>
            <a:endParaRPr/>
          </a:p>
        </p:txBody>
      </p:sp>
      <p:sp>
        <p:nvSpPr>
          <p:cNvPr id="239" name="Shape 239"/>
          <p:cNvSpPr txBox="1"/>
          <p:nvPr>
            <p:ph idx="1" type="body"/>
          </p:nvPr>
        </p:nvSpPr>
        <p:spPr>
          <a:xfrm>
            <a:off x="311713" y="1445975"/>
            <a:ext cx="8520600" cy="3334800"/>
          </a:xfrm>
          <a:prstGeom prst="rect">
            <a:avLst/>
          </a:prstGeom>
        </p:spPr>
        <p:txBody>
          <a:bodyPr anchorCtr="0" anchor="b" bIns="91425" lIns="91425" spcFirstLastPara="1" rIns="91425" wrap="square" tIns="91425">
            <a:noAutofit/>
          </a:bodyPr>
          <a:lstStyle/>
          <a:p>
            <a:pPr indent="0" lvl="0" marL="0">
              <a:spcBef>
                <a:spcPts val="0"/>
              </a:spcBef>
              <a:spcAft>
                <a:spcPts val="1600"/>
              </a:spcAft>
              <a:buNone/>
            </a:pPr>
            <a:r>
              <a:t/>
            </a:r>
            <a:endParaRPr/>
          </a:p>
        </p:txBody>
      </p:sp>
      <p:sp>
        <p:nvSpPr>
          <p:cNvPr id="240" name="Shape 240"/>
          <p:cNvSpPr/>
          <p:nvPr/>
        </p:nvSpPr>
        <p:spPr>
          <a:xfrm>
            <a:off x="3728388" y="2904879"/>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1" name="Shape 241"/>
          <p:cNvSpPr/>
          <p:nvPr/>
        </p:nvSpPr>
        <p:spPr>
          <a:xfrm flipH="1">
            <a:off x="2283038" y="2904886"/>
            <a:ext cx="1844400" cy="642600"/>
          </a:xfrm>
          <a:prstGeom prst="rect">
            <a:avLst/>
          </a:prstGeom>
          <a:solidFill>
            <a:srgbClr val="1B786E"/>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2" name="Shape 242"/>
          <p:cNvSpPr/>
          <p:nvPr/>
        </p:nvSpPr>
        <p:spPr>
          <a:xfrm rot="-5400000">
            <a:off x="3501587" y="2516983"/>
            <a:ext cx="643356" cy="1419149"/>
          </a:xfrm>
          <a:prstGeom prst="flowChartOffpageConnector">
            <a:avLst/>
          </a:prstGeom>
          <a:solidFill>
            <a:srgbClr val="1B786E"/>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3" name="Shape 243"/>
          <p:cNvSpPr/>
          <p:nvPr/>
        </p:nvSpPr>
        <p:spPr>
          <a:xfrm>
            <a:off x="2342638" y="2982262"/>
            <a:ext cx="1940700" cy="495900"/>
          </a:xfrm>
          <a:prstGeom prst="rect">
            <a:avLst/>
          </a:prstGeom>
          <a:noFill/>
          <a:ln>
            <a:noFill/>
          </a:ln>
        </p:spPr>
        <p:txBody>
          <a:bodyPr anchorCtr="0" anchor="ctr" bIns="91425" lIns="91425" spcFirstLastPara="1" rIns="91425" wrap="square" tIns="91425">
            <a:noAutofit/>
          </a:bodyPr>
          <a:lstStyle/>
          <a:p>
            <a:pPr indent="0" lvl="0" marL="0">
              <a:lnSpc>
                <a:spcPct val="115000"/>
              </a:lnSpc>
              <a:spcBef>
                <a:spcPts val="0"/>
              </a:spcBef>
              <a:spcAft>
                <a:spcPts val="0"/>
              </a:spcAft>
              <a:buNone/>
            </a:pPr>
            <a:r>
              <a:rPr lang="en">
                <a:solidFill>
                  <a:srgbClr val="FFFFFF"/>
                </a:solidFill>
                <a:latin typeface="Roboto"/>
                <a:ea typeface="Roboto"/>
                <a:cs typeface="Roboto"/>
                <a:sym typeface="Roboto"/>
              </a:rPr>
              <a:t>others</a:t>
            </a:r>
            <a:endParaRPr>
              <a:solidFill>
                <a:srgbClr val="FFFFFF"/>
              </a:solidFill>
              <a:latin typeface="Roboto"/>
              <a:ea typeface="Roboto"/>
              <a:cs typeface="Roboto"/>
              <a:sym typeface="Roboto"/>
            </a:endParaRPr>
          </a:p>
        </p:txBody>
      </p:sp>
      <p:sp>
        <p:nvSpPr>
          <p:cNvPr id="244" name="Shape 244"/>
          <p:cNvSpPr/>
          <p:nvPr/>
        </p:nvSpPr>
        <p:spPr>
          <a:xfrm>
            <a:off x="1593013" y="2904879"/>
            <a:ext cx="690000" cy="642300"/>
          </a:xfrm>
          <a:prstGeom prst="rect">
            <a:avLst/>
          </a:prstGeom>
          <a:solidFill>
            <a:srgbClr val="1D7E74"/>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5" name="Shape 245"/>
          <p:cNvSpPr/>
          <p:nvPr/>
        </p:nvSpPr>
        <p:spPr>
          <a:xfrm>
            <a:off x="1593013" y="2904886"/>
            <a:ext cx="690000" cy="642600"/>
          </a:xfrm>
          <a:prstGeom prst="rect">
            <a:avLst/>
          </a:prstGeom>
          <a:solidFill>
            <a:srgbClr val="1F887E"/>
          </a:solidFill>
          <a:ln>
            <a:noFill/>
          </a:ln>
        </p:spPr>
        <p:txBody>
          <a:bodyPr anchorCtr="0" anchor="ctr" bIns="91425" lIns="91425" spcFirstLastPara="1" rIns="91425" wrap="square" tIns="91425">
            <a:noAutofit/>
          </a:bodyPr>
          <a:lstStyle/>
          <a:p>
            <a:pPr indent="0" lvl="0" marL="0" algn="ctr">
              <a:spcBef>
                <a:spcPts val="0"/>
              </a:spcBef>
              <a:spcAft>
                <a:spcPts val="0"/>
              </a:spcAft>
              <a:buNone/>
            </a:pPr>
            <a:r>
              <a:rPr lang="en" sz="2600">
                <a:solidFill>
                  <a:srgbClr val="FFFFFF"/>
                </a:solidFill>
                <a:latin typeface="Roboto Thin"/>
                <a:ea typeface="Roboto Thin"/>
                <a:cs typeface="Roboto Thin"/>
                <a:sym typeface="Roboto Thin"/>
              </a:rPr>
              <a:t>04</a:t>
            </a:r>
            <a:endParaRPr sz="2600">
              <a:solidFill>
                <a:srgbClr val="FFFFFF"/>
              </a:solidFill>
              <a:latin typeface="Roboto Thin"/>
              <a:ea typeface="Roboto Thin"/>
              <a:cs typeface="Roboto Thin"/>
              <a:sym typeface="Roboto Thin"/>
            </a:endParaRPr>
          </a:p>
        </p:txBody>
      </p:sp>
      <p:sp>
        <p:nvSpPr>
          <p:cNvPr id="246" name="Shape 246"/>
          <p:cNvSpPr/>
          <p:nvPr/>
        </p:nvSpPr>
        <p:spPr>
          <a:xfrm>
            <a:off x="4387863" y="2906061"/>
            <a:ext cx="2971200" cy="6423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rPr lang="en" sz="800">
                <a:solidFill>
                  <a:srgbClr val="1B786E"/>
                </a:solidFill>
                <a:latin typeface="Roboto"/>
                <a:ea typeface="Roboto"/>
                <a:cs typeface="Roboto"/>
                <a:sym typeface="Roboto"/>
              </a:rPr>
              <a:t>s</a:t>
            </a:r>
            <a:endParaRPr sz="800">
              <a:solidFill>
                <a:srgbClr val="1B786E"/>
              </a:solidFill>
              <a:latin typeface="Roboto"/>
              <a:ea typeface="Roboto"/>
              <a:cs typeface="Roboto"/>
              <a:sym typeface="Roboto"/>
            </a:endParaRPr>
          </a:p>
          <a:p>
            <a:pPr indent="-304800" lvl="0" marL="457200" rtl="0">
              <a:lnSpc>
                <a:spcPct val="115000"/>
              </a:lnSpc>
              <a:spcBef>
                <a:spcPts val="0"/>
              </a:spcBef>
              <a:spcAft>
                <a:spcPts val="0"/>
              </a:spcAft>
              <a:buClr>
                <a:srgbClr val="1B786E"/>
              </a:buClr>
              <a:buSzPts val="1200"/>
              <a:buFont typeface="Roboto"/>
              <a:buChar char="●"/>
            </a:pPr>
            <a:r>
              <a:rPr lang="en" sz="1200">
                <a:solidFill>
                  <a:srgbClr val="1B786E"/>
                </a:solidFill>
                <a:latin typeface="Roboto"/>
                <a:ea typeface="Roboto"/>
                <a:cs typeface="Roboto"/>
                <a:sym typeface="Roboto"/>
              </a:rPr>
              <a:t>Impaired vision</a:t>
            </a:r>
            <a:endParaRPr sz="1200">
              <a:solidFill>
                <a:srgbClr val="1B786E"/>
              </a:solidFill>
              <a:latin typeface="Roboto"/>
              <a:ea typeface="Roboto"/>
              <a:cs typeface="Roboto"/>
              <a:sym typeface="Roboto"/>
            </a:endParaRPr>
          </a:p>
          <a:p>
            <a:pPr indent="-304800" lvl="0" marL="457200" rtl="0">
              <a:lnSpc>
                <a:spcPct val="115000"/>
              </a:lnSpc>
              <a:spcBef>
                <a:spcPts val="0"/>
              </a:spcBef>
              <a:spcAft>
                <a:spcPts val="0"/>
              </a:spcAft>
              <a:buClr>
                <a:srgbClr val="1B786E"/>
              </a:buClr>
              <a:buSzPts val="1200"/>
              <a:buFont typeface="Roboto"/>
              <a:buChar char="●"/>
            </a:pPr>
            <a:r>
              <a:rPr lang="en" sz="1200">
                <a:solidFill>
                  <a:srgbClr val="1B786E"/>
                </a:solidFill>
                <a:latin typeface="Roboto"/>
                <a:ea typeface="Roboto"/>
                <a:cs typeface="Roboto"/>
                <a:sym typeface="Roboto"/>
              </a:rPr>
              <a:t>Impaired hearing</a:t>
            </a:r>
            <a:endParaRPr sz="1200">
              <a:solidFill>
                <a:srgbClr val="1B786E"/>
              </a:solidFill>
              <a:latin typeface="Roboto"/>
              <a:ea typeface="Roboto"/>
              <a:cs typeface="Roboto"/>
              <a:sym typeface="Roboto"/>
            </a:endParaRPr>
          </a:p>
          <a:p>
            <a:pPr indent="-304800" lvl="0" marL="457200">
              <a:lnSpc>
                <a:spcPct val="115000"/>
              </a:lnSpc>
              <a:spcBef>
                <a:spcPts val="0"/>
              </a:spcBef>
              <a:spcAft>
                <a:spcPts val="0"/>
              </a:spcAft>
              <a:buClr>
                <a:srgbClr val="1B786E"/>
              </a:buClr>
              <a:buSzPts val="1200"/>
              <a:buFont typeface="Roboto"/>
              <a:buChar char="●"/>
            </a:pPr>
            <a:r>
              <a:rPr lang="en" sz="1200">
                <a:solidFill>
                  <a:srgbClr val="1B786E"/>
                </a:solidFill>
                <a:latin typeface="Roboto"/>
                <a:ea typeface="Roboto"/>
                <a:cs typeface="Roboto"/>
                <a:sym typeface="Roboto"/>
              </a:rPr>
              <a:t>Proximal myopathy</a:t>
            </a:r>
            <a:endParaRPr sz="1200">
              <a:solidFill>
                <a:srgbClr val="1B786E"/>
              </a:solidFill>
              <a:latin typeface="Roboto"/>
              <a:ea typeface="Roboto"/>
              <a:cs typeface="Roboto"/>
              <a:sym typeface="Roboto"/>
            </a:endParaRPr>
          </a:p>
        </p:txBody>
      </p:sp>
      <p:grpSp>
        <p:nvGrpSpPr>
          <p:cNvPr id="247" name="Shape 247"/>
          <p:cNvGrpSpPr/>
          <p:nvPr/>
        </p:nvGrpSpPr>
        <p:grpSpPr>
          <a:xfrm>
            <a:off x="1593013" y="2288700"/>
            <a:ext cx="5957975" cy="643500"/>
            <a:chOff x="1593000" y="2322568"/>
            <a:chExt cx="5957975" cy="643500"/>
          </a:xfrm>
        </p:grpSpPr>
        <p:sp>
          <p:nvSpPr>
            <p:cNvPr id="248" name="Shape 248"/>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9" name="Shape 249"/>
            <p:cNvSpPr/>
            <p:nvPr/>
          </p:nvSpPr>
          <p:spPr>
            <a:xfrm flipH="1">
              <a:off x="2283025" y="2322575"/>
              <a:ext cx="1844400" cy="642600"/>
            </a:xfrm>
            <a:prstGeom prst="rect">
              <a:avLst/>
            </a:prstGeom>
            <a:solidFill>
              <a:srgbClr val="1B786E"/>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0" name="Shape 250"/>
            <p:cNvSpPr/>
            <p:nvPr/>
          </p:nvSpPr>
          <p:spPr>
            <a:xfrm rot="-5400000">
              <a:off x="3501574" y="1934671"/>
              <a:ext cx="643356" cy="1419149"/>
            </a:xfrm>
            <a:prstGeom prst="flowChartOffpageConnector">
              <a:avLst/>
            </a:prstGeom>
            <a:solidFill>
              <a:srgbClr val="1B786E"/>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1" name="Shape 251"/>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a:lnSpc>
                  <a:spcPct val="115000"/>
                </a:lnSpc>
                <a:spcBef>
                  <a:spcPts val="0"/>
                </a:spcBef>
                <a:spcAft>
                  <a:spcPts val="0"/>
                </a:spcAft>
                <a:buNone/>
              </a:pPr>
              <a:r>
                <a:rPr lang="en">
                  <a:solidFill>
                    <a:srgbClr val="FFFFFF"/>
                  </a:solidFill>
                  <a:latin typeface="Roboto Medium"/>
                  <a:ea typeface="Roboto Medium"/>
                  <a:cs typeface="Roboto Medium"/>
                  <a:sym typeface="Roboto Medium"/>
                </a:rPr>
                <a:t>Environmental factors</a:t>
              </a:r>
              <a:endParaRPr>
                <a:solidFill>
                  <a:srgbClr val="FFFFFF"/>
                </a:solidFill>
                <a:latin typeface="Roboto"/>
                <a:ea typeface="Roboto"/>
                <a:cs typeface="Roboto"/>
                <a:sym typeface="Roboto"/>
              </a:endParaRPr>
            </a:p>
          </p:txBody>
        </p:sp>
        <p:sp>
          <p:nvSpPr>
            <p:cNvPr id="252" name="Shape 252"/>
            <p:cNvSpPr/>
            <p:nvPr/>
          </p:nvSpPr>
          <p:spPr>
            <a:xfrm>
              <a:off x="1593000" y="2322568"/>
              <a:ext cx="690000" cy="642300"/>
            </a:xfrm>
            <a:prstGeom prst="rect">
              <a:avLst/>
            </a:prstGeom>
            <a:solidFill>
              <a:srgbClr val="1D7E74"/>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3" name="Shape 253"/>
            <p:cNvSpPr/>
            <p:nvPr/>
          </p:nvSpPr>
          <p:spPr>
            <a:xfrm>
              <a:off x="1593000" y="2322575"/>
              <a:ext cx="690000" cy="642600"/>
            </a:xfrm>
            <a:prstGeom prst="rect">
              <a:avLst/>
            </a:prstGeom>
            <a:solidFill>
              <a:srgbClr val="1F887E"/>
            </a:solidFill>
            <a:ln>
              <a:noFill/>
            </a:ln>
          </p:spPr>
          <p:txBody>
            <a:bodyPr anchorCtr="0" anchor="ctr" bIns="91425" lIns="91425" spcFirstLastPara="1" rIns="91425" wrap="square" tIns="91425">
              <a:noAutofit/>
            </a:bodyPr>
            <a:lstStyle/>
            <a:p>
              <a:pPr indent="0" lvl="0" marL="0" algn="ctr">
                <a:spcBef>
                  <a:spcPts val="0"/>
                </a:spcBef>
                <a:spcAft>
                  <a:spcPts val="0"/>
                </a:spcAft>
                <a:buNone/>
              </a:pPr>
              <a:r>
                <a:rPr lang="en" sz="2600">
                  <a:solidFill>
                    <a:srgbClr val="FFFFFF"/>
                  </a:solidFill>
                  <a:latin typeface="Roboto Thin"/>
                  <a:ea typeface="Roboto Thin"/>
                  <a:cs typeface="Roboto Thin"/>
                  <a:sym typeface="Roboto Thin"/>
                </a:rPr>
                <a:t>03</a:t>
              </a:r>
              <a:endParaRPr sz="2600">
                <a:solidFill>
                  <a:srgbClr val="FFFFFF"/>
                </a:solidFill>
                <a:latin typeface="Roboto Thin"/>
                <a:ea typeface="Roboto Thin"/>
                <a:cs typeface="Roboto Thin"/>
                <a:sym typeface="Roboto Thin"/>
              </a:endParaRPr>
            </a:p>
          </p:txBody>
        </p:sp>
        <p:sp>
          <p:nvSpPr>
            <p:cNvPr id="254" name="Shape 254"/>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98450" lvl="0" marL="457200" rtl="0">
                <a:lnSpc>
                  <a:spcPct val="115000"/>
                </a:lnSpc>
                <a:spcBef>
                  <a:spcPts val="0"/>
                </a:spcBef>
                <a:spcAft>
                  <a:spcPts val="0"/>
                </a:spcAft>
                <a:buClr>
                  <a:srgbClr val="1B786E"/>
                </a:buClr>
                <a:buSzPts val="1100"/>
                <a:buFont typeface="Roboto"/>
                <a:buChar char="●"/>
              </a:pPr>
              <a:r>
                <a:rPr lang="en" sz="1100">
                  <a:solidFill>
                    <a:srgbClr val="1B786E"/>
                  </a:solidFill>
                  <a:latin typeface="Roboto"/>
                  <a:ea typeface="Roboto"/>
                  <a:cs typeface="Roboto"/>
                  <a:sym typeface="Roboto"/>
                </a:rPr>
                <a:t>Poor lighting</a:t>
              </a:r>
              <a:endParaRPr sz="1100">
                <a:solidFill>
                  <a:srgbClr val="1B786E"/>
                </a:solidFill>
                <a:latin typeface="Roboto"/>
                <a:ea typeface="Roboto"/>
                <a:cs typeface="Roboto"/>
                <a:sym typeface="Roboto"/>
              </a:endParaRPr>
            </a:p>
            <a:p>
              <a:pPr indent="-298450" lvl="0" marL="457200" rtl="0">
                <a:lnSpc>
                  <a:spcPct val="115000"/>
                </a:lnSpc>
                <a:spcBef>
                  <a:spcPts val="0"/>
                </a:spcBef>
                <a:spcAft>
                  <a:spcPts val="0"/>
                </a:spcAft>
                <a:buClr>
                  <a:srgbClr val="1B786E"/>
                </a:buClr>
                <a:buSzPts val="1100"/>
                <a:buFont typeface="Roboto"/>
                <a:buChar char="●"/>
              </a:pPr>
              <a:r>
                <a:rPr lang="en" sz="1100">
                  <a:solidFill>
                    <a:srgbClr val="1B786E"/>
                  </a:solidFill>
                  <a:latin typeface="Roboto"/>
                  <a:ea typeface="Roboto"/>
                  <a:cs typeface="Roboto"/>
                  <a:sym typeface="Roboto"/>
                </a:rPr>
                <a:t>Stairs</a:t>
              </a:r>
              <a:endParaRPr sz="1100">
                <a:solidFill>
                  <a:srgbClr val="1B786E"/>
                </a:solidFill>
                <a:latin typeface="Roboto"/>
                <a:ea typeface="Roboto"/>
                <a:cs typeface="Roboto"/>
                <a:sym typeface="Roboto"/>
              </a:endParaRPr>
            </a:p>
            <a:p>
              <a:pPr indent="-298450" lvl="0" marL="457200" rtl="0">
                <a:lnSpc>
                  <a:spcPct val="115000"/>
                </a:lnSpc>
                <a:spcBef>
                  <a:spcPts val="0"/>
                </a:spcBef>
                <a:spcAft>
                  <a:spcPts val="0"/>
                </a:spcAft>
                <a:buClr>
                  <a:srgbClr val="1B786E"/>
                </a:buClr>
                <a:buSzPts val="1100"/>
                <a:buFont typeface="Roboto"/>
                <a:buChar char="●"/>
              </a:pPr>
              <a:r>
                <a:rPr lang="en" sz="1100">
                  <a:solidFill>
                    <a:srgbClr val="1B786E"/>
                  </a:solidFill>
                  <a:latin typeface="Roboto"/>
                  <a:ea typeface="Roboto"/>
                  <a:cs typeface="Roboto"/>
                  <a:sym typeface="Roboto"/>
                </a:rPr>
                <a:t>Slippery floors</a:t>
              </a:r>
              <a:endParaRPr sz="1100">
                <a:solidFill>
                  <a:srgbClr val="1B786E"/>
                </a:solidFill>
                <a:latin typeface="Roboto"/>
                <a:ea typeface="Roboto"/>
                <a:cs typeface="Roboto"/>
                <a:sym typeface="Roboto"/>
              </a:endParaRPr>
            </a:p>
            <a:p>
              <a:pPr indent="-298450" lvl="0" marL="457200">
                <a:lnSpc>
                  <a:spcPct val="115000"/>
                </a:lnSpc>
                <a:spcBef>
                  <a:spcPts val="0"/>
                </a:spcBef>
                <a:spcAft>
                  <a:spcPts val="0"/>
                </a:spcAft>
                <a:buClr>
                  <a:srgbClr val="1B786E"/>
                </a:buClr>
                <a:buSzPts val="1100"/>
                <a:buFont typeface="Roboto"/>
                <a:buChar char="●"/>
              </a:pPr>
              <a:r>
                <a:rPr lang="en" sz="1100">
                  <a:solidFill>
                    <a:srgbClr val="1B786E"/>
                  </a:solidFill>
                  <a:latin typeface="Roboto"/>
                  <a:ea typeface="Roboto"/>
                  <a:cs typeface="Roboto"/>
                  <a:sym typeface="Roboto"/>
                </a:rPr>
                <a:t>Throw rugs</a:t>
              </a:r>
              <a:endParaRPr sz="1100">
                <a:solidFill>
                  <a:srgbClr val="1B786E"/>
                </a:solidFill>
                <a:latin typeface="Roboto"/>
                <a:ea typeface="Roboto"/>
                <a:cs typeface="Roboto"/>
                <a:sym typeface="Roboto"/>
              </a:endParaRPr>
            </a:p>
          </p:txBody>
        </p:sp>
      </p:grpSp>
      <p:grpSp>
        <p:nvGrpSpPr>
          <p:cNvPr id="255" name="Shape 255"/>
          <p:cNvGrpSpPr/>
          <p:nvPr/>
        </p:nvGrpSpPr>
        <p:grpSpPr>
          <a:xfrm>
            <a:off x="1593013" y="1595119"/>
            <a:ext cx="5957975" cy="643500"/>
            <a:chOff x="1593000" y="2322568"/>
            <a:chExt cx="5957975" cy="643500"/>
          </a:xfrm>
        </p:grpSpPr>
        <p:sp>
          <p:nvSpPr>
            <p:cNvPr id="256" name="Shape 256"/>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7" name="Shape 257"/>
            <p:cNvSpPr/>
            <p:nvPr/>
          </p:nvSpPr>
          <p:spPr>
            <a:xfrm flipH="1">
              <a:off x="2283025" y="2322575"/>
              <a:ext cx="1844400" cy="642600"/>
            </a:xfrm>
            <a:prstGeom prst="rect">
              <a:avLst/>
            </a:prstGeom>
            <a:solidFill>
              <a:srgbClr val="1B786E"/>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8" name="Shape 258"/>
            <p:cNvSpPr/>
            <p:nvPr/>
          </p:nvSpPr>
          <p:spPr>
            <a:xfrm rot="-5400000">
              <a:off x="3501574" y="1934671"/>
              <a:ext cx="643356" cy="1419149"/>
            </a:xfrm>
            <a:prstGeom prst="flowChartOffpageConnector">
              <a:avLst/>
            </a:prstGeom>
            <a:solidFill>
              <a:srgbClr val="1B786E"/>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9" name="Shape 259"/>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a:lnSpc>
                  <a:spcPct val="115000"/>
                </a:lnSpc>
                <a:spcBef>
                  <a:spcPts val="0"/>
                </a:spcBef>
                <a:spcAft>
                  <a:spcPts val="0"/>
                </a:spcAft>
                <a:buNone/>
              </a:pPr>
              <a:r>
                <a:rPr lang="en">
                  <a:solidFill>
                    <a:srgbClr val="FFFFFF"/>
                  </a:solidFill>
                  <a:latin typeface="Roboto Medium"/>
                  <a:ea typeface="Roboto Medium"/>
                  <a:cs typeface="Roboto Medium"/>
                  <a:sym typeface="Roboto Medium"/>
                </a:rPr>
                <a:t>Medications</a:t>
              </a:r>
              <a:endParaRPr>
                <a:solidFill>
                  <a:srgbClr val="FFFFFF"/>
                </a:solidFill>
                <a:latin typeface="Roboto"/>
                <a:ea typeface="Roboto"/>
                <a:cs typeface="Roboto"/>
                <a:sym typeface="Roboto"/>
              </a:endParaRPr>
            </a:p>
          </p:txBody>
        </p:sp>
        <p:sp>
          <p:nvSpPr>
            <p:cNvPr id="260" name="Shape 260"/>
            <p:cNvSpPr/>
            <p:nvPr/>
          </p:nvSpPr>
          <p:spPr>
            <a:xfrm>
              <a:off x="1593000" y="2322568"/>
              <a:ext cx="690000" cy="642300"/>
            </a:xfrm>
            <a:prstGeom prst="rect">
              <a:avLst/>
            </a:prstGeom>
            <a:solidFill>
              <a:srgbClr val="1D7E74"/>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1" name="Shape 261"/>
            <p:cNvSpPr/>
            <p:nvPr/>
          </p:nvSpPr>
          <p:spPr>
            <a:xfrm>
              <a:off x="1593000" y="2322575"/>
              <a:ext cx="690000" cy="642600"/>
            </a:xfrm>
            <a:prstGeom prst="rect">
              <a:avLst/>
            </a:prstGeom>
            <a:solidFill>
              <a:srgbClr val="1F887E"/>
            </a:solidFill>
            <a:ln>
              <a:noFill/>
            </a:ln>
          </p:spPr>
          <p:txBody>
            <a:bodyPr anchorCtr="0" anchor="ctr" bIns="91425" lIns="91425" spcFirstLastPara="1" rIns="91425" wrap="square" tIns="91425">
              <a:noAutofit/>
            </a:bodyPr>
            <a:lstStyle/>
            <a:p>
              <a:pPr indent="0" lvl="0" marL="0" algn="ctr">
                <a:spcBef>
                  <a:spcPts val="0"/>
                </a:spcBef>
                <a:spcAft>
                  <a:spcPts val="0"/>
                </a:spcAft>
                <a:buNone/>
              </a:pPr>
              <a:r>
                <a:rPr lang="en" sz="2600">
                  <a:solidFill>
                    <a:srgbClr val="FFFFFF"/>
                  </a:solidFill>
                  <a:latin typeface="Roboto Thin"/>
                  <a:ea typeface="Roboto Thin"/>
                  <a:cs typeface="Roboto Thin"/>
                  <a:sym typeface="Roboto Thin"/>
                </a:rPr>
                <a:t>02</a:t>
              </a:r>
              <a:endParaRPr sz="2600">
                <a:solidFill>
                  <a:srgbClr val="FFFFFF"/>
                </a:solidFill>
                <a:latin typeface="Roboto Thin"/>
                <a:ea typeface="Roboto Thin"/>
                <a:cs typeface="Roboto Thin"/>
                <a:sym typeface="Roboto Thin"/>
              </a:endParaRPr>
            </a:p>
          </p:txBody>
        </p:sp>
        <p:sp>
          <p:nvSpPr>
            <p:cNvPr id="262" name="Shape 262"/>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304800" lvl="0" marL="457200">
                <a:lnSpc>
                  <a:spcPct val="115000"/>
                </a:lnSpc>
                <a:spcBef>
                  <a:spcPts val="0"/>
                </a:spcBef>
                <a:spcAft>
                  <a:spcPts val="0"/>
                </a:spcAft>
                <a:buClr>
                  <a:srgbClr val="1B786E"/>
                </a:buClr>
                <a:buSzPts val="1200"/>
                <a:buFont typeface="Roboto"/>
                <a:buChar char="●"/>
              </a:pPr>
              <a:r>
                <a:rPr lang="en" sz="1200">
                  <a:solidFill>
                    <a:srgbClr val="1B786E"/>
                  </a:solidFill>
                  <a:latin typeface="Roboto"/>
                  <a:ea typeface="Roboto"/>
                  <a:cs typeface="Roboto"/>
                  <a:sym typeface="Roboto"/>
                </a:rPr>
                <a:t>Sedatives and hypnotics</a:t>
              </a:r>
              <a:endParaRPr sz="1200">
                <a:solidFill>
                  <a:srgbClr val="1B786E"/>
                </a:solidFill>
                <a:latin typeface="Roboto"/>
                <a:ea typeface="Roboto"/>
                <a:cs typeface="Roboto"/>
                <a:sym typeface="Roboto"/>
              </a:endParaRPr>
            </a:p>
            <a:p>
              <a:pPr indent="-304800" lvl="0" marL="457200" rtl="0">
                <a:lnSpc>
                  <a:spcPct val="115000"/>
                </a:lnSpc>
                <a:spcBef>
                  <a:spcPts val="0"/>
                </a:spcBef>
                <a:spcAft>
                  <a:spcPts val="0"/>
                </a:spcAft>
                <a:buClr>
                  <a:srgbClr val="1B786E"/>
                </a:buClr>
                <a:buSzPts val="1200"/>
                <a:buFont typeface="Roboto"/>
                <a:buChar char="●"/>
              </a:pPr>
              <a:r>
                <a:rPr lang="en" sz="1200">
                  <a:solidFill>
                    <a:srgbClr val="1B786E"/>
                  </a:solidFill>
                  <a:latin typeface="Roboto"/>
                  <a:ea typeface="Roboto"/>
                  <a:cs typeface="Roboto"/>
                  <a:sym typeface="Roboto"/>
                </a:rPr>
                <a:t>Antihypertensive agents </a:t>
              </a:r>
              <a:endParaRPr sz="1200">
                <a:solidFill>
                  <a:srgbClr val="1B786E"/>
                </a:solidFill>
                <a:latin typeface="Roboto"/>
                <a:ea typeface="Roboto"/>
                <a:cs typeface="Roboto"/>
                <a:sym typeface="Roboto"/>
              </a:endParaRPr>
            </a:p>
            <a:p>
              <a:pPr indent="-304800" lvl="0" marL="457200">
                <a:lnSpc>
                  <a:spcPct val="115000"/>
                </a:lnSpc>
                <a:spcBef>
                  <a:spcPts val="0"/>
                </a:spcBef>
                <a:spcAft>
                  <a:spcPts val="0"/>
                </a:spcAft>
                <a:buClr>
                  <a:srgbClr val="1B786E"/>
                </a:buClr>
                <a:buSzPts val="1200"/>
                <a:buFont typeface="Roboto"/>
                <a:buChar char="●"/>
              </a:pPr>
              <a:r>
                <a:rPr lang="en" sz="1200">
                  <a:solidFill>
                    <a:srgbClr val="1B786E"/>
                  </a:solidFill>
                  <a:latin typeface="Roboto"/>
                  <a:ea typeface="Roboto"/>
                  <a:cs typeface="Roboto"/>
                  <a:sym typeface="Roboto"/>
                </a:rPr>
                <a:t>Narcotic analgesics</a:t>
              </a:r>
              <a:endParaRPr sz="1200">
                <a:solidFill>
                  <a:srgbClr val="1B786E"/>
                </a:solidFill>
                <a:latin typeface="Roboto"/>
                <a:ea typeface="Roboto"/>
                <a:cs typeface="Roboto"/>
                <a:sym typeface="Roboto"/>
              </a:endParaRPr>
            </a:p>
          </p:txBody>
        </p:sp>
      </p:grpSp>
      <p:grpSp>
        <p:nvGrpSpPr>
          <p:cNvPr id="263" name="Shape 263"/>
          <p:cNvGrpSpPr/>
          <p:nvPr/>
        </p:nvGrpSpPr>
        <p:grpSpPr>
          <a:xfrm>
            <a:off x="1593013" y="940260"/>
            <a:ext cx="5957975" cy="643500"/>
            <a:chOff x="1593000" y="2322568"/>
            <a:chExt cx="5957975" cy="643500"/>
          </a:xfrm>
        </p:grpSpPr>
        <p:sp>
          <p:nvSpPr>
            <p:cNvPr id="264" name="Shape 264"/>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5" name="Shape 265"/>
            <p:cNvSpPr/>
            <p:nvPr/>
          </p:nvSpPr>
          <p:spPr>
            <a:xfrm flipH="1">
              <a:off x="2283025" y="2322575"/>
              <a:ext cx="1844400" cy="642600"/>
            </a:xfrm>
            <a:prstGeom prst="rect">
              <a:avLst/>
            </a:prstGeom>
            <a:solidFill>
              <a:srgbClr val="1B786E"/>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6" name="Shape 266"/>
            <p:cNvSpPr/>
            <p:nvPr/>
          </p:nvSpPr>
          <p:spPr>
            <a:xfrm rot="-5400000">
              <a:off x="3501574" y="1934671"/>
              <a:ext cx="643356" cy="1419149"/>
            </a:xfrm>
            <a:prstGeom prst="flowChartOffpageConnector">
              <a:avLst/>
            </a:prstGeom>
            <a:solidFill>
              <a:srgbClr val="1B786E"/>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7" name="Shape 267"/>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a:lnSpc>
                  <a:spcPct val="115000"/>
                </a:lnSpc>
                <a:spcBef>
                  <a:spcPts val="0"/>
                </a:spcBef>
                <a:spcAft>
                  <a:spcPts val="0"/>
                </a:spcAft>
                <a:buNone/>
              </a:pPr>
              <a:r>
                <a:rPr lang="en">
                  <a:solidFill>
                    <a:srgbClr val="FFFFFF"/>
                  </a:solidFill>
                  <a:latin typeface="Roboto Medium"/>
                  <a:ea typeface="Roboto Medium"/>
                  <a:cs typeface="Roboto Medium"/>
                  <a:sym typeface="Roboto Medium"/>
                </a:rPr>
                <a:t>Neurologic disorders</a:t>
              </a:r>
              <a:endParaRPr>
                <a:solidFill>
                  <a:srgbClr val="FFFFFF"/>
                </a:solidFill>
                <a:latin typeface="Roboto"/>
                <a:ea typeface="Roboto"/>
                <a:cs typeface="Roboto"/>
                <a:sym typeface="Roboto"/>
              </a:endParaRPr>
            </a:p>
          </p:txBody>
        </p:sp>
        <p:sp>
          <p:nvSpPr>
            <p:cNvPr id="268" name="Shape 268"/>
            <p:cNvSpPr/>
            <p:nvPr/>
          </p:nvSpPr>
          <p:spPr>
            <a:xfrm>
              <a:off x="1593000" y="2322568"/>
              <a:ext cx="690000" cy="642300"/>
            </a:xfrm>
            <a:prstGeom prst="rect">
              <a:avLst/>
            </a:prstGeom>
            <a:solidFill>
              <a:srgbClr val="1D7E74"/>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9" name="Shape 269"/>
            <p:cNvSpPr/>
            <p:nvPr/>
          </p:nvSpPr>
          <p:spPr>
            <a:xfrm>
              <a:off x="1593000" y="2322575"/>
              <a:ext cx="690000" cy="642600"/>
            </a:xfrm>
            <a:prstGeom prst="rect">
              <a:avLst/>
            </a:prstGeom>
            <a:solidFill>
              <a:srgbClr val="1F887E"/>
            </a:solidFill>
            <a:ln>
              <a:noFill/>
            </a:ln>
          </p:spPr>
          <p:txBody>
            <a:bodyPr anchorCtr="0" anchor="ctr" bIns="91425" lIns="91425" spcFirstLastPara="1" rIns="91425" wrap="square" tIns="91425">
              <a:noAutofit/>
            </a:bodyPr>
            <a:lstStyle/>
            <a:p>
              <a:pPr indent="0" lvl="0" marL="0" algn="ctr">
                <a:spcBef>
                  <a:spcPts val="0"/>
                </a:spcBef>
                <a:spcAft>
                  <a:spcPts val="0"/>
                </a:spcAft>
                <a:buNone/>
              </a:pPr>
              <a:r>
                <a:rPr lang="en" sz="2600">
                  <a:solidFill>
                    <a:srgbClr val="FFFFFF"/>
                  </a:solidFill>
                  <a:latin typeface="Roboto Thin"/>
                  <a:ea typeface="Roboto Thin"/>
                  <a:cs typeface="Roboto Thin"/>
                  <a:sym typeface="Roboto Thin"/>
                </a:rPr>
                <a:t>01</a:t>
              </a:r>
              <a:endParaRPr sz="2600">
                <a:solidFill>
                  <a:srgbClr val="FFFFFF"/>
                </a:solidFill>
                <a:latin typeface="Roboto Thin"/>
                <a:ea typeface="Roboto Thin"/>
                <a:cs typeface="Roboto Thin"/>
                <a:sym typeface="Roboto Thin"/>
              </a:endParaRPr>
            </a:p>
          </p:txBody>
        </p:sp>
        <p:sp>
          <p:nvSpPr>
            <p:cNvPr id="270" name="Shape 270"/>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304800" lvl="0" marL="457200" rtl="0">
                <a:lnSpc>
                  <a:spcPct val="115000"/>
                </a:lnSpc>
                <a:spcBef>
                  <a:spcPts val="0"/>
                </a:spcBef>
                <a:spcAft>
                  <a:spcPts val="0"/>
                </a:spcAft>
                <a:buClr>
                  <a:srgbClr val="1B786E"/>
                </a:buClr>
                <a:buSzPts val="1200"/>
                <a:buFont typeface="Roboto"/>
                <a:buChar char="●"/>
              </a:pPr>
              <a:r>
                <a:rPr lang="en" sz="1200">
                  <a:solidFill>
                    <a:srgbClr val="1B786E"/>
                  </a:solidFill>
                  <a:latin typeface="Roboto"/>
                  <a:ea typeface="Roboto"/>
                  <a:cs typeface="Roboto"/>
                  <a:sym typeface="Roboto"/>
                </a:rPr>
                <a:t>Parkinson disease </a:t>
              </a:r>
              <a:endParaRPr sz="1200">
                <a:solidFill>
                  <a:srgbClr val="1B786E"/>
                </a:solidFill>
                <a:latin typeface="Roboto"/>
                <a:ea typeface="Roboto"/>
                <a:cs typeface="Roboto"/>
                <a:sym typeface="Roboto"/>
              </a:endParaRPr>
            </a:p>
            <a:p>
              <a:pPr indent="-304800" lvl="0" marL="457200" rtl="0">
                <a:lnSpc>
                  <a:spcPct val="115000"/>
                </a:lnSpc>
                <a:spcBef>
                  <a:spcPts val="0"/>
                </a:spcBef>
                <a:spcAft>
                  <a:spcPts val="0"/>
                </a:spcAft>
                <a:buClr>
                  <a:srgbClr val="1B786E"/>
                </a:buClr>
                <a:buSzPts val="1200"/>
                <a:buFont typeface="Roboto"/>
                <a:buChar char="●"/>
              </a:pPr>
              <a:r>
                <a:rPr lang="en" sz="1200">
                  <a:solidFill>
                    <a:srgbClr val="1B786E"/>
                  </a:solidFill>
                  <a:latin typeface="Roboto"/>
                  <a:ea typeface="Roboto"/>
                  <a:cs typeface="Roboto"/>
                  <a:sym typeface="Roboto"/>
                </a:rPr>
                <a:t>Seizure disorder</a:t>
              </a:r>
              <a:endParaRPr sz="1200">
                <a:solidFill>
                  <a:srgbClr val="1B786E"/>
                </a:solidFill>
                <a:latin typeface="Roboto"/>
                <a:ea typeface="Roboto"/>
                <a:cs typeface="Roboto"/>
                <a:sym typeface="Roboto"/>
              </a:endParaRPr>
            </a:p>
            <a:p>
              <a:pPr indent="-304800" lvl="0" marL="457200">
                <a:lnSpc>
                  <a:spcPct val="115000"/>
                </a:lnSpc>
                <a:spcBef>
                  <a:spcPts val="0"/>
                </a:spcBef>
                <a:spcAft>
                  <a:spcPts val="0"/>
                </a:spcAft>
                <a:buClr>
                  <a:srgbClr val="1B786E"/>
                </a:buClr>
                <a:buSzPts val="1200"/>
                <a:buFont typeface="Roboto"/>
                <a:buChar char="●"/>
              </a:pPr>
              <a:r>
                <a:rPr lang="en" sz="1200">
                  <a:solidFill>
                    <a:srgbClr val="1B786E"/>
                  </a:solidFill>
                  <a:latin typeface="Roboto"/>
                  <a:ea typeface="Roboto"/>
                  <a:cs typeface="Roboto"/>
                  <a:sym typeface="Roboto"/>
                </a:rPr>
                <a:t> Peripheral neuropathy</a:t>
              </a:r>
              <a:endParaRPr sz="1200">
                <a:solidFill>
                  <a:srgbClr val="1B786E"/>
                </a:solidFill>
                <a:latin typeface="Roboto"/>
                <a:ea typeface="Roboto"/>
                <a:cs typeface="Roboto"/>
                <a:sym typeface="Roboto"/>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Shape 275"/>
          <p:cNvSpPr txBox="1"/>
          <p:nvPr>
            <p:ph type="title"/>
          </p:nvPr>
        </p:nvSpPr>
        <p:spPr>
          <a:xfrm>
            <a:off x="311700" y="113400"/>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Osteoporotic fractures</a:t>
            </a:r>
            <a:endParaRPr/>
          </a:p>
        </p:txBody>
      </p:sp>
      <p:sp>
        <p:nvSpPr>
          <p:cNvPr id="276" name="Shape 276"/>
          <p:cNvSpPr txBox="1"/>
          <p:nvPr>
            <p:ph idx="1" type="body"/>
          </p:nvPr>
        </p:nvSpPr>
        <p:spPr>
          <a:xfrm>
            <a:off x="134275" y="812075"/>
            <a:ext cx="8882100" cy="40113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0"/>
              </a:spcAft>
              <a:buNone/>
            </a:pPr>
            <a:r>
              <a:rPr b="1" lang="en" sz="1600">
                <a:solidFill>
                  <a:srgbClr val="000000"/>
                </a:solidFill>
              </a:rPr>
              <a:t>Definition of fragility fracture:</a:t>
            </a:r>
            <a:r>
              <a:rPr lang="en" sz="1600">
                <a:solidFill>
                  <a:srgbClr val="000000"/>
                </a:solidFill>
              </a:rPr>
              <a:t> After ruling out  pathologies(like multiple myeloma), any fracture in an adult woman (aside from a fracture of the digits, skull, or face) that occurs from a standing height or less, without major trauma such as a motor vehicle accident, can be considered a low-trauma or fragility fracture. </a:t>
            </a:r>
            <a:endParaRPr sz="1600">
              <a:solidFill>
                <a:srgbClr val="000000"/>
              </a:solidFill>
            </a:endParaRPr>
          </a:p>
          <a:p>
            <a:pPr indent="0" lvl="0" marL="0" rtl="0">
              <a:lnSpc>
                <a:spcPct val="100000"/>
              </a:lnSpc>
              <a:spcBef>
                <a:spcPts val="0"/>
              </a:spcBef>
              <a:spcAft>
                <a:spcPts val="0"/>
              </a:spcAft>
              <a:buNone/>
            </a:pPr>
            <a:r>
              <a:t/>
            </a:r>
            <a:endParaRPr sz="1600">
              <a:solidFill>
                <a:srgbClr val="000000"/>
              </a:solidFill>
            </a:endParaRPr>
          </a:p>
          <a:p>
            <a:pPr indent="-330200" lvl="0" marL="457200" rtl="0">
              <a:spcBef>
                <a:spcPts val="0"/>
              </a:spcBef>
              <a:spcAft>
                <a:spcPts val="0"/>
              </a:spcAft>
              <a:buClr>
                <a:srgbClr val="333333"/>
              </a:buClr>
              <a:buSzPts val="1600"/>
              <a:buFont typeface="Playfair Display"/>
              <a:buChar char="●"/>
            </a:pPr>
            <a:r>
              <a:rPr lang="en" sz="1600">
                <a:solidFill>
                  <a:srgbClr val="000000"/>
                </a:solidFill>
              </a:rPr>
              <a:t>One in two women and one in five men over the age of 50 are at risk of a fracture due to osteoporosis</a:t>
            </a:r>
            <a:endParaRPr sz="1600">
              <a:solidFill>
                <a:srgbClr val="000000"/>
              </a:solidFill>
            </a:endParaRPr>
          </a:p>
          <a:p>
            <a:pPr indent="-330200" lvl="0" marL="457200" rtl="0">
              <a:spcBef>
                <a:spcPts val="0"/>
              </a:spcBef>
              <a:spcAft>
                <a:spcPts val="0"/>
              </a:spcAft>
              <a:buClr>
                <a:srgbClr val="333333"/>
              </a:buClr>
              <a:buSzPts val="1600"/>
              <a:buFont typeface="Playfair Display"/>
              <a:buChar char="●"/>
            </a:pPr>
            <a:r>
              <a:rPr lang="en" sz="1600"/>
              <a:t>Fractures due to osteoporosis occur as a result of </a:t>
            </a:r>
            <a:r>
              <a:rPr b="1" lang="en" sz="1600"/>
              <a:t>reduced bone strength</a:t>
            </a:r>
            <a:r>
              <a:rPr lang="en" sz="1600"/>
              <a:t>, where a bone is subjected to a force greater than that which it can resist. In other words, a bone can break as the result of a simple fall such as slipping on ice</a:t>
            </a:r>
            <a:endParaRPr sz="1600">
              <a:solidFill>
                <a:srgbClr val="000000"/>
              </a:solidFill>
            </a:endParaRPr>
          </a:p>
          <a:p>
            <a:pPr indent="-330200" lvl="0" marL="457200" rtl="0">
              <a:spcBef>
                <a:spcPts val="0"/>
              </a:spcBef>
              <a:spcAft>
                <a:spcPts val="0"/>
              </a:spcAft>
              <a:buClr>
                <a:srgbClr val="333333"/>
              </a:buClr>
              <a:buSzPts val="1600"/>
              <a:buFont typeface="Playfair Display"/>
              <a:buChar char="●"/>
            </a:pPr>
            <a:r>
              <a:rPr lang="en" sz="1600">
                <a:solidFill>
                  <a:srgbClr val="000000"/>
                </a:solidFill>
              </a:rPr>
              <a:t> The lower the bone density, the greater the risk of fracture, but fracture does not depend entirely on having a low bone density. </a:t>
            </a:r>
            <a:r>
              <a:rPr b="1" lang="en" sz="1600">
                <a:solidFill>
                  <a:srgbClr val="000000"/>
                </a:solidFill>
              </a:rPr>
              <a:t>Genetic predisposition, older age, and how likely we are to fall are the main risks for having an osteoporotic fracture.</a:t>
            </a:r>
            <a:endParaRPr b="1" sz="1600">
              <a:solidFill>
                <a:srgbClr val="000000"/>
              </a:solidFill>
            </a:endParaRPr>
          </a:p>
          <a:p>
            <a:pPr indent="0" lvl="0" marL="0" rtl="0">
              <a:spcBef>
                <a:spcPts val="1600"/>
              </a:spcBef>
              <a:spcAft>
                <a:spcPts val="0"/>
              </a:spcAft>
              <a:buNone/>
            </a:pPr>
            <a:r>
              <a:t/>
            </a:r>
            <a:endParaRPr sz="1600">
              <a:solidFill>
                <a:srgbClr val="333333"/>
              </a:solidFill>
              <a:latin typeface="Arial"/>
              <a:ea typeface="Arial"/>
              <a:cs typeface="Arial"/>
              <a:sym typeface="Arial"/>
            </a:endParaRPr>
          </a:p>
          <a:p>
            <a:pPr indent="0" lvl="0" marL="0" rtl="0">
              <a:spcBef>
                <a:spcPts val="1600"/>
              </a:spcBef>
              <a:spcAft>
                <a:spcPts val="0"/>
              </a:spcAft>
              <a:buNone/>
            </a:pPr>
            <a:r>
              <a:t/>
            </a:r>
            <a:endParaRPr sz="1600">
              <a:solidFill>
                <a:srgbClr val="333333"/>
              </a:solidFill>
              <a:latin typeface="Arial"/>
              <a:ea typeface="Arial"/>
              <a:cs typeface="Arial"/>
              <a:sym typeface="Arial"/>
            </a:endParaRPr>
          </a:p>
          <a:p>
            <a:pPr indent="0" lvl="0" marL="0" rtl="0">
              <a:spcBef>
                <a:spcPts val="1600"/>
              </a:spcBef>
              <a:spcAft>
                <a:spcPts val="0"/>
              </a:spcAft>
              <a:buNone/>
            </a:pPr>
            <a:r>
              <a:t/>
            </a:r>
            <a:endParaRPr sz="1600">
              <a:solidFill>
                <a:srgbClr val="333333"/>
              </a:solidFill>
              <a:latin typeface="Arial"/>
              <a:ea typeface="Arial"/>
              <a:cs typeface="Arial"/>
              <a:sym typeface="Arial"/>
            </a:endParaRPr>
          </a:p>
          <a:p>
            <a:pPr indent="0" lvl="0" marL="0" rtl="0">
              <a:lnSpc>
                <a:spcPct val="100000"/>
              </a:lnSpc>
              <a:spcBef>
                <a:spcPts val="1600"/>
              </a:spcBef>
              <a:spcAft>
                <a:spcPts val="0"/>
              </a:spcAft>
              <a:buNone/>
            </a:pPr>
            <a:r>
              <a:t/>
            </a:r>
            <a:endParaRPr sz="1600">
              <a:solidFill>
                <a:schemeClr val="dk1"/>
              </a:solidFill>
              <a:highlight>
                <a:schemeClr val="lt1"/>
              </a:highlight>
              <a:latin typeface="Arial"/>
              <a:ea typeface="Arial"/>
              <a:cs typeface="Arial"/>
              <a:sym typeface="Arial"/>
            </a:endParaRPr>
          </a:p>
          <a:p>
            <a:pPr indent="0" lvl="0" marL="0" rtl="0">
              <a:lnSpc>
                <a:spcPct val="100000"/>
              </a:lnSpc>
              <a:spcBef>
                <a:spcPts val="0"/>
              </a:spcBef>
              <a:spcAft>
                <a:spcPts val="0"/>
              </a:spcAft>
              <a:buClr>
                <a:schemeClr val="dk2"/>
              </a:buClr>
              <a:buSzPts val="1100"/>
              <a:buFont typeface="Arial"/>
              <a:buNone/>
            </a:pPr>
            <a:r>
              <a:t/>
            </a:r>
            <a:endParaRPr sz="1600">
              <a:solidFill>
                <a:schemeClr val="dk1"/>
              </a:solidFill>
              <a:highlight>
                <a:schemeClr val="lt1"/>
              </a:highlight>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graphicFrame>
        <p:nvGraphicFramePr>
          <p:cNvPr id="281" name="Shape 281"/>
          <p:cNvGraphicFramePr/>
          <p:nvPr/>
        </p:nvGraphicFramePr>
        <p:xfrm>
          <a:off x="90900" y="888988"/>
          <a:ext cx="3000000" cy="3000000"/>
        </p:xfrm>
        <a:graphic>
          <a:graphicData uri="http://schemas.openxmlformats.org/drawingml/2006/table">
            <a:tbl>
              <a:tblPr>
                <a:noFill/>
                <a:tableStyleId>{AAA6BBCA-3669-467B-82D1-E5D42B4F466B}</a:tableStyleId>
              </a:tblPr>
              <a:tblGrid>
                <a:gridCol w="2987400"/>
                <a:gridCol w="2987400"/>
                <a:gridCol w="2987400"/>
              </a:tblGrid>
              <a:tr h="330350">
                <a:tc>
                  <a:txBody>
                    <a:bodyPr>
                      <a:noAutofit/>
                    </a:bodyPr>
                    <a:lstStyle/>
                    <a:p>
                      <a:pPr indent="0" lvl="0" marL="0" algn="ctr">
                        <a:spcBef>
                          <a:spcPts val="0"/>
                        </a:spcBef>
                        <a:spcAft>
                          <a:spcPts val="0"/>
                        </a:spcAft>
                        <a:buNone/>
                      </a:pPr>
                      <a:r>
                        <a:rPr b="1" lang="en" sz="1200">
                          <a:latin typeface="Playfair Display"/>
                          <a:ea typeface="Playfair Display"/>
                          <a:cs typeface="Playfair Display"/>
                          <a:sym typeface="Playfair Display"/>
                        </a:rPr>
                        <a:t>Hip fracture</a:t>
                      </a:r>
                      <a:endParaRPr b="1" sz="1200">
                        <a:latin typeface="Playfair Display"/>
                        <a:ea typeface="Playfair Display"/>
                        <a:cs typeface="Playfair Display"/>
                        <a:sym typeface="Playfair Display"/>
                      </a:endParaRPr>
                    </a:p>
                  </a:txBody>
                  <a:tcPr marT="91425" marB="91425" marR="91425" marL="91425"/>
                </a:tc>
                <a:tc>
                  <a:txBody>
                    <a:bodyPr>
                      <a:noAutofit/>
                    </a:bodyPr>
                    <a:lstStyle/>
                    <a:p>
                      <a:pPr indent="0" lvl="0" marL="0" algn="ctr">
                        <a:spcBef>
                          <a:spcPts val="0"/>
                        </a:spcBef>
                        <a:spcAft>
                          <a:spcPts val="0"/>
                        </a:spcAft>
                        <a:buNone/>
                      </a:pPr>
                      <a:r>
                        <a:rPr b="1" lang="en" sz="1200">
                          <a:latin typeface="Playfair Display"/>
                          <a:ea typeface="Playfair Display"/>
                          <a:cs typeface="Playfair Display"/>
                          <a:sym typeface="Playfair Display"/>
                        </a:rPr>
                        <a:t>Wrist fracture</a:t>
                      </a:r>
                      <a:endParaRPr b="1" sz="1200">
                        <a:latin typeface="Playfair Display"/>
                        <a:ea typeface="Playfair Display"/>
                        <a:cs typeface="Playfair Display"/>
                        <a:sym typeface="Playfair Display"/>
                      </a:endParaRPr>
                    </a:p>
                  </a:txBody>
                  <a:tcPr marT="91425" marB="91425" marR="91425" marL="91425"/>
                </a:tc>
                <a:tc>
                  <a:txBody>
                    <a:bodyPr>
                      <a:noAutofit/>
                    </a:bodyPr>
                    <a:lstStyle/>
                    <a:p>
                      <a:pPr indent="0" lvl="0" marL="0" algn="ctr">
                        <a:spcBef>
                          <a:spcPts val="0"/>
                        </a:spcBef>
                        <a:spcAft>
                          <a:spcPts val="0"/>
                        </a:spcAft>
                        <a:buNone/>
                      </a:pPr>
                      <a:r>
                        <a:rPr b="1" lang="en" sz="1200">
                          <a:latin typeface="Playfair Display"/>
                          <a:ea typeface="Playfair Display"/>
                          <a:cs typeface="Playfair Display"/>
                          <a:sym typeface="Playfair Display"/>
                        </a:rPr>
                        <a:t>Spinal (vertebral fractures)</a:t>
                      </a:r>
                      <a:endParaRPr b="1" sz="1200">
                        <a:latin typeface="Playfair Display"/>
                        <a:ea typeface="Playfair Display"/>
                        <a:cs typeface="Playfair Display"/>
                        <a:sym typeface="Playfair Display"/>
                      </a:endParaRPr>
                    </a:p>
                  </a:txBody>
                  <a:tcPr marT="91425" marB="91425" marR="91425" marL="91425"/>
                </a:tc>
              </a:tr>
              <a:tr h="1301350">
                <a:tc>
                  <a:txBody>
                    <a:bodyPr>
                      <a:noAutofit/>
                    </a:bodyPr>
                    <a:lstStyle/>
                    <a:p>
                      <a:pPr indent="0" lvl="0" marL="0">
                        <a:spcBef>
                          <a:spcPts val="0"/>
                        </a:spcBef>
                        <a:spcAft>
                          <a:spcPts val="0"/>
                        </a:spcAft>
                        <a:buNone/>
                      </a:pPr>
                      <a:r>
                        <a:rPr lang="en" sz="1200">
                          <a:latin typeface="Playfair Display"/>
                          <a:ea typeface="Playfair Display"/>
                          <a:cs typeface="Playfair Display"/>
                          <a:sym typeface="Playfair Display"/>
                        </a:rPr>
                        <a:t>Age: over 75</a:t>
                      </a:r>
                      <a:endParaRPr sz="1200">
                        <a:latin typeface="Playfair Display"/>
                        <a:ea typeface="Playfair Display"/>
                        <a:cs typeface="Playfair Display"/>
                        <a:sym typeface="Playfair Display"/>
                      </a:endParaRPr>
                    </a:p>
                    <a:p>
                      <a:pPr indent="0" lvl="0" marL="0">
                        <a:spcBef>
                          <a:spcPts val="0"/>
                        </a:spcBef>
                        <a:spcAft>
                          <a:spcPts val="0"/>
                        </a:spcAft>
                        <a:buNone/>
                      </a:pPr>
                      <a:r>
                        <a:rPr b="1" lang="en" sz="1200">
                          <a:solidFill>
                            <a:schemeClr val="dk2"/>
                          </a:solidFill>
                          <a:latin typeface="Playfair Display"/>
                          <a:ea typeface="Playfair Display"/>
                          <a:cs typeface="Playfair Display"/>
                          <a:sym typeface="Playfair Display"/>
                        </a:rPr>
                        <a:t>Hip fractures are the most serious consequence of osteoporosis, increased mortality of 12 to 20% during the following 2 years</a:t>
                      </a:r>
                      <a:endParaRPr sz="1200">
                        <a:latin typeface="Playfair Display"/>
                        <a:ea typeface="Playfair Display"/>
                        <a:cs typeface="Playfair Display"/>
                        <a:sym typeface="Playfair Display"/>
                      </a:endParaRPr>
                    </a:p>
                  </a:txBody>
                  <a:tcPr marT="91425" marB="91425" marR="91425" marL="91425"/>
                </a:tc>
                <a:tc>
                  <a:txBody>
                    <a:bodyPr>
                      <a:noAutofit/>
                    </a:bodyPr>
                    <a:lstStyle/>
                    <a:p>
                      <a:pPr indent="0" lvl="0" marL="0" rtl="0">
                        <a:spcBef>
                          <a:spcPts val="0"/>
                        </a:spcBef>
                        <a:spcAft>
                          <a:spcPts val="0"/>
                        </a:spcAft>
                        <a:buNone/>
                      </a:pPr>
                      <a:r>
                        <a:rPr lang="en" sz="1200">
                          <a:latin typeface="Playfair Display"/>
                          <a:ea typeface="Playfair Display"/>
                          <a:cs typeface="Playfair Display"/>
                          <a:sym typeface="Playfair Display"/>
                        </a:rPr>
                        <a:t>Age : in women aged between 40 and 65, and in men over 60,</a:t>
                      </a:r>
                      <a:endParaRPr sz="1200">
                        <a:latin typeface="Playfair Display"/>
                        <a:ea typeface="Playfair Display"/>
                        <a:cs typeface="Playfair Display"/>
                        <a:sym typeface="Playfair Display"/>
                      </a:endParaRPr>
                    </a:p>
                    <a:p>
                      <a:pPr indent="0" lvl="0" marL="0">
                        <a:spcBef>
                          <a:spcPts val="0"/>
                        </a:spcBef>
                        <a:spcAft>
                          <a:spcPts val="0"/>
                        </a:spcAft>
                        <a:buNone/>
                      </a:pPr>
                      <a:r>
                        <a:t/>
                      </a:r>
                      <a:endParaRPr b="1" sz="1200">
                        <a:latin typeface="Playfair Display"/>
                        <a:ea typeface="Playfair Display"/>
                        <a:cs typeface="Playfair Display"/>
                        <a:sym typeface="Playfair Display"/>
                      </a:endParaRPr>
                    </a:p>
                  </a:txBody>
                  <a:tcPr marT="91425" marB="91425" marR="91425" marL="91425"/>
                </a:tc>
                <a:tc>
                  <a:txBody>
                    <a:bodyPr>
                      <a:noAutofit/>
                    </a:bodyPr>
                    <a:lstStyle/>
                    <a:p>
                      <a:pPr indent="0" lvl="0" marL="0">
                        <a:spcBef>
                          <a:spcPts val="0"/>
                        </a:spcBef>
                        <a:spcAft>
                          <a:spcPts val="0"/>
                        </a:spcAft>
                        <a:buNone/>
                      </a:pPr>
                      <a:r>
                        <a:rPr b="1" lang="en" sz="1200">
                          <a:solidFill>
                            <a:srgbClr val="333333"/>
                          </a:solidFill>
                          <a:latin typeface="Playfair Display"/>
                          <a:ea typeface="Playfair Display"/>
                          <a:cs typeface="Playfair Display"/>
                          <a:sym typeface="Playfair Display"/>
                        </a:rPr>
                        <a:t>The most common early consequence of estrogen deficiency.</a:t>
                      </a:r>
                      <a:endParaRPr b="1" sz="1200">
                        <a:solidFill>
                          <a:srgbClr val="333333"/>
                        </a:solidFill>
                        <a:latin typeface="Playfair Display"/>
                        <a:ea typeface="Playfair Display"/>
                        <a:cs typeface="Playfair Display"/>
                        <a:sym typeface="Playfair Display"/>
                      </a:endParaRPr>
                    </a:p>
                    <a:p>
                      <a:pPr indent="0" lvl="0" marL="0">
                        <a:spcBef>
                          <a:spcPts val="0"/>
                        </a:spcBef>
                        <a:spcAft>
                          <a:spcPts val="0"/>
                        </a:spcAft>
                        <a:buNone/>
                      </a:pPr>
                      <a:r>
                        <a:t/>
                      </a:r>
                      <a:endParaRPr b="1" sz="1200">
                        <a:solidFill>
                          <a:srgbClr val="333333"/>
                        </a:solidFill>
                        <a:latin typeface="Playfair Display"/>
                        <a:ea typeface="Playfair Display"/>
                        <a:cs typeface="Playfair Display"/>
                        <a:sym typeface="Playfair Display"/>
                      </a:endParaRPr>
                    </a:p>
                    <a:p>
                      <a:pPr indent="0" lvl="0" marL="0">
                        <a:spcBef>
                          <a:spcPts val="0"/>
                        </a:spcBef>
                        <a:spcAft>
                          <a:spcPts val="0"/>
                        </a:spcAft>
                        <a:buNone/>
                      </a:pPr>
                      <a:r>
                        <a:rPr b="1" lang="en" sz="1200">
                          <a:solidFill>
                            <a:srgbClr val="333333"/>
                          </a:solidFill>
                          <a:latin typeface="Playfair Display"/>
                          <a:ea typeface="Playfair Display"/>
                          <a:cs typeface="Playfair Display"/>
                          <a:sym typeface="Playfair Display"/>
                        </a:rPr>
                        <a:t>Vertebral fracture is the most common osteoporotic fracture and indicates a high risk for future fractures</a:t>
                      </a:r>
                      <a:endParaRPr b="1" sz="1200">
                        <a:solidFill>
                          <a:srgbClr val="333333"/>
                        </a:solidFill>
                        <a:latin typeface="Playfair Display"/>
                        <a:ea typeface="Playfair Display"/>
                        <a:cs typeface="Playfair Display"/>
                        <a:sym typeface="Playfair Display"/>
                      </a:endParaRPr>
                    </a:p>
                  </a:txBody>
                  <a:tcPr marT="91425" marB="91425" marR="91425" marL="91425"/>
                </a:tc>
              </a:tr>
              <a:tr h="823300">
                <a:tc>
                  <a:txBody>
                    <a:bodyPr>
                      <a:noAutofit/>
                    </a:bodyPr>
                    <a:lstStyle/>
                    <a:p>
                      <a:pPr indent="0" lvl="0" marL="0">
                        <a:spcBef>
                          <a:spcPts val="0"/>
                        </a:spcBef>
                        <a:spcAft>
                          <a:spcPts val="0"/>
                        </a:spcAft>
                        <a:buNone/>
                      </a:pPr>
                      <a:r>
                        <a:rPr lang="en" sz="1200">
                          <a:latin typeface="Playfair Display"/>
                          <a:ea typeface="Playfair Display"/>
                          <a:cs typeface="Playfair Display"/>
                          <a:sym typeface="Playfair Display"/>
                        </a:rPr>
                        <a:t>usually caused by a fall within the home,</a:t>
                      </a:r>
                      <a:endParaRPr sz="1200">
                        <a:latin typeface="Playfair Display"/>
                        <a:ea typeface="Playfair Display"/>
                        <a:cs typeface="Playfair Display"/>
                        <a:sym typeface="Playfair Display"/>
                      </a:endParaRPr>
                    </a:p>
                    <a:p>
                      <a:pPr indent="0" lvl="0" marL="0">
                        <a:spcBef>
                          <a:spcPts val="0"/>
                        </a:spcBef>
                        <a:spcAft>
                          <a:spcPts val="0"/>
                        </a:spcAft>
                        <a:buNone/>
                      </a:pPr>
                      <a:r>
                        <a:t/>
                      </a:r>
                      <a:endParaRPr sz="1200">
                        <a:latin typeface="Playfair Display"/>
                        <a:ea typeface="Playfair Display"/>
                        <a:cs typeface="Playfair Display"/>
                        <a:sym typeface="Playfair Display"/>
                      </a:endParaRPr>
                    </a:p>
                  </a:txBody>
                  <a:tcPr marT="91425" marB="91425" marR="91425" marL="91425"/>
                </a:tc>
                <a:tc>
                  <a:txBody>
                    <a:bodyPr>
                      <a:noAutofit/>
                    </a:bodyPr>
                    <a:lstStyle/>
                    <a:p>
                      <a:pPr indent="0" lvl="0" marL="0">
                        <a:spcBef>
                          <a:spcPts val="0"/>
                        </a:spcBef>
                        <a:spcAft>
                          <a:spcPts val="0"/>
                        </a:spcAft>
                        <a:buNone/>
                      </a:pPr>
                      <a:r>
                        <a:rPr lang="en" sz="1200">
                          <a:latin typeface="Playfair Display"/>
                          <a:ea typeface="Playfair Display"/>
                          <a:cs typeface="Playfair Display"/>
                          <a:sym typeface="Playfair Display"/>
                        </a:rPr>
                        <a:t>Wrist fractures usually occur due to a fall outdoors, a fall onto the outstretched hand to save oneself and, therefore, are less common in the elderly</a:t>
                      </a:r>
                      <a:endParaRPr sz="1200">
                        <a:latin typeface="Playfair Display"/>
                        <a:ea typeface="Playfair Display"/>
                        <a:cs typeface="Playfair Display"/>
                        <a:sym typeface="Playfair Display"/>
                      </a:endParaRPr>
                    </a:p>
                  </a:txBody>
                  <a:tcPr marT="91425" marB="91425" marR="91425" marL="91425"/>
                </a:tc>
                <a:tc>
                  <a:txBody>
                    <a:bodyPr>
                      <a:noAutofit/>
                    </a:bodyPr>
                    <a:lstStyle/>
                    <a:p>
                      <a:pPr indent="0" lvl="0" marL="0">
                        <a:spcBef>
                          <a:spcPts val="0"/>
                        </a:spcBef>
                        <a:spcAft>
                          <a:spcPts val="0"/>
                        </a:spcAft>
                        <a:buNone/>
                      </a:pPr>
                      <a:r>
                        <a:rPr lang="en" sz="1200">
                          <a:latin typeface="Playfair Display"/>
                          <a:ea typeface="Playfair Display"/>
                          <a:cs typeface="Playfair Display"/>
                          <a:sym typeface="Playfair Display"/>
                        </a:rPr>
                        <a:t> often occur while performing routine everyday activities, such as lifting a light load, rather than having a fall,</a:t>
                      </a:r>
                      <a:endParaRPr sz="1200">
                        <a:latin typeface="Playfair Display"/>
                        <a:ea typeface="Playfair Display"/>
                        <a:cs typeface="Playfair Display"/>
                        <a:sym typeface="Playfair Display"/>
                      </a:endParaRPr>
                    </a:p>
                  </a:txBody>
                  <a:tcPr marT="91425" marB="91425" marR="91425" marL="91425"/>
                </a:tc>
              </a:tr>
              <a:tr h="1480575">
                <a:tc>
                  <a:txBody>
                    <a:bodyPr>
                      <a:noAutofit/>
                    </a:bodyPr>
                    <a:lstStyle/>
                    <a:p>
                      <a:pPr indent="0" lvl="0" marL="0">
                        <a:spcBef>
                          <a:spcPts val="0"/>
                        </a:spcBef>
                        <a:spcAft>
                          <a:spcPts val="0"/>
                        </a:spcAft>
                        <a:buNone/>
                      </a:pPr>
                      <a:r>
                        <a:rPr lang="en" sz="1200">
                          <a:latin typeface="Playfair Display"/>
                          <a:ea typeface="Playfair Display"/>
                          <a:cs typeface="Playfair Display"/>
                          <a:sym typeface="Playfair Display"/>
                        </a:rPr>
                        <a:t>Treatment:</a:t>
                      </a:r>
                      <a:endParaRPr sz="1200">
                        <a:latin typeface="Playfair Display"/>
                        <a:ea typeface="Playfair Display"/>
                        <a:cs typeface="Playfair Display"/>
                        <a:sym typeface="Playfair Display"/>
                      </a:endParaRPr>
                    </a:p>
                    <a:p>
                      <a:pPr indent="0" lvl="0" marL="0">
                        <a:spcBef>
                          <a:spcPts val="0"/>
                        </a:spcBef>
                        <a:spcAft>
                          <a:spcPts val="0"/>
                        </a:spcAft>
                        <a:buNone/>
                      </a:pPr>
                      <a:r>
                        <a:rPr lang="en" sz="1200">
                          <a:latin typeface="Playfair Display"/>
                          <a:ea typeface="Playfair Display"/>
                          <a:cs typeface="Playfair Display"/>
                          <a:sym typeface="Playfair Display"/>
                        </a:rPr>
                        <a:t>-require a surgical operation to stabilize the fracture. </a:t>
                      </a:r>
                      <a:endParaRPr sz="1200">
                        <a:latin typeface="Playfair Display"/>
                        <a:ea typeface="Playfair Display"/>
                        <a:cs typeface="Playfair Display"/>
                        <a:sym typeface="Playfair Display"/>
                      </a:endParaRPr>
                    </a:p>
                    <a:p>
                      <a:pPr indent="0" lvl="0" marL="0">
                        <a:spcBef>
                          <a:spcPts val="0"/>
                        </a:spcBef>
                        <a:spcAft>
                          <a:spcPts val="0"/>
                        </a:spcAft>
                        <a:buNone/>
                      </a:pPr>
                      <a:r>
                        <a:rPr lang="en" sz="1200">
                          <a:latin typeface="Playfair Display"/>
                          <a:ea typeface="Playfair Display"/>
                          <a:cs typeface="Playfair Display"/>
                          <a:sym typeface="Playfair Display"/>
                        </a:rPr>
                        <a:t>-(hip screws and plate or joint replacement)</a:t>
                      </a:r>
                      <a:endParaRPr sz="1200">
                        <a:latin typeface="Playfair Display"/>
                        <a:ea typeface="Playfair Display"/>
                        <a:cs typeface="Playfair Display"/>
                        <a:sym typeface="Playfair Display"/>
                      </a:endParaRPr>
                    </a:p>
                  </a:txBody>
                  <a:tcPr marT="91425" marB="91425" marR="91425" marL="91425"/>
                </a:tc>
                <a:tc>
                  <a:txBody>
                    <a:bodyPr>
                      <a:noAutofit/>
                    </a:bodyPr>
                    <a:lstStyle/>
                    <a:p>
                      <a:pPr indent="0" lvl="0" marL="0">
                        <a:spcBef>
                          <a:spcPts val="0"/>
                        </a:spcBef>
                        <a:spcAft>
                          <a:spcPts val="0"/>
                        </a:spcAft>
                        <a:buNone/>
                      </a:pPr>
                      <a:r>
                        <a:rPr lang="en" sz="1200">
                          <a:latin typeface="Playfair Display"/>
                          <a:ea typeface="Playfair Display"/>
                          <a:cs typeface="Playfair Display"/>
                          <a:sym typeface="Playfair Display"/>
                        </a:rPr>
                        <a:t>Treatment:</a:t>
                      </a:r>
                      <a:endParaRPr sz="1200">
                        <a:latin typeface="Playfair Display"/>
                        <a:ea typeface="Playfair Display"/>
                        <a:cs typeface="Playfair Display"/>
                        <a:sym typeface="Playfair Display"/>
                      </a:endParaRPr>
                    </a:p>
                    <a:p>
                      <a:pPr indent="0" lvl="0" marL="0">
                        <a:spcBef>
                          <a:spcPts val="0"/>
                        </a:spcBef>
                        <a:spcAft>
                          <a:spcPts val="0"/>
                        </a:spcAft>
                        <a:buNone/>
                      </a:pPr>
                      <a:r>
                        <a:rPr lang="en" sz="1200">
                          <a:latin typeface="Playfair Display"/>
                          <a:ea typeface="Playfair Display"/>
                          <a:cs typeface="Playfair Display"/>
                          <a:sym typeface="Playfair Display"/>
                        </a:rPr>
                        <a:t>-may need surgical intervention sometimes,</a:t>
                      </a:r>
                      <a:endParaRPr sz="1200">
                        <a:latin typeface="Playfair Display"/>
                        <a:ea typeface="Playfair Display"/>
                        <a:cs typeface="Playfair Display"/>
                        <a:sym typeface="Playfair Display"/>
                      </a:endParaRPr>
                    </a:p>
                    <a:p>
                      <a:pPr indent="0" lvl="0" marL="0">
                        <a:spcBef>
                          <a:spcPts val="0"/>
                        </a:spcBef>
                        <a:spcAft>
                          <a:spcPts val="0"/>
                        </a:spcAft>
                        <a:buNone/>
                      </a:pPr>
                      <a:r>
                        <a:rPr lang="en" sz="1200">
                          <a:latin typeface="Playfair Display"/>
                          <a:ea typeface="Playfair Display"/>
                          <a:cs typeface="Playfair Display"/>
                          <a:sym typeface="Playfair Display"/>
                        </a:rPr>
                        <a:t>Usually treated by applying plaster cast on outpatient basis</a:t>
                      </a:r>
                      <a:endParaRPr sz="1200">
                        <a:latin typeface="Playfair Display"/>
                        <a:ea typeface="Playfair Display"/>
                        <a:cs typeface="Playfair Display"/>
                        <a:sym typeface="Playfair Display"/>
                      </a:endParaRPr>
                    </a:p>
                  </a:txBody>
                  <a:tcPr marT="91425" marB="91425" marR="91425" marL="91425"/>
                </a:tc>
                <a:tc>
                  <a:txBody>
                    <a:bodyPr>
                      <a:noAutofit/>
                    </a:bodyPr>
                    <a:lstStyle/>
                    <a:p>
                      <a:pPr indent="0" lvl="0" marL="0">
                        <a:spcBef>
                          <a:spcPts val="0"/>
                        </a:spcBef>
                        <a:spcAft>
                          <a:spcPts val="0"/>
                        </a:spcAft>
                        <a:buNone/>
                      </a:pPr>
                      <a:r>
                        <a:rPr lang="en" sz="1200">
                          <a:latin typeface="Playfair Display"/>
                          <a:ea typeface="Playfair Display"/>
                          <a:cs typeface="Playfair Display"/>
                          <a:sym typeface="Playfair Display"/>
                        </a:rPr>
                        <a:t>Spinal fractures can cause loss of height and kyphosis , and Due to the change in shape of the spinal bones, the back muscles have to work harder and this can lead to chronic pain.</a:t>
                      </a:r>
                      <a:endParaRPr sz="1200">
                        <a:latin typeface="Playfair Display"/>
                        <a:ea typeface="Playfair Display"/>
                        <a:cs typeface="Playfair Display"/>
                        <a:sym typeface="Playfair Display"/>
                      </a:endParaRPr>
                    </a:p>
                    <a:p>
                      <a:pPr indent="0" lvl="0" marL="0" rtl="0">
                        <a:spcBef>
                          <a:spcPts val="0"/>
                        </a:spcBef>
                        <a:spcAft>
                          <a:spcPts val="0"/>
                        </a:spcAft>
                        <a:buNone/>
                      </a:pPr>
                      <a:r>
                        <a:rPr lang="en" sz="1200">
                          <a:latin typeface="Playfair Display"/>
                          <a:ea typeface="Playfair Display"/>
                          <a:cs typeface="Playfair Display"/>
                          <a:sym typeface="Playfair Display"/>
                        </a:rPr>
                        <a:t>Treatment:</a:t>
                      </a:r>
                      <a:endParaRPr sz="1200">
                        <a:latin typeface="Playfair Display"/>
                        <a:ea typeface="Playfair Display"/>
                        <a:cs typeface="Playfair Display"/>
                        <a:sym typeface="Playfair Display"/>
                      </a:endParaRPr>
                    </a:p>
                    <a:p>
                      <a:pPr indent="0" lvl="0" marL="0">
                        <a:spcBef>
                          <a:spcPts val="0"/>
                        </a:spcBef>
                        <a:spcAft>
                          <a:spcPts val="0"/>
                        </a:spcAft>
                        <a:buNone/>
                      </a:pPr>
                      <a:r>
                        <a:rPr lang="en" sz="1200">
                          <a:latin typeface="Playfair Display"/>
                          <a:ea typeface="Playfair Display"/>
                          <a:cs typeface="Playfair Display"/>
                          <a:sym typeface="Playfair Display"/>
                        </a:rPr>
                        <a:t>focused on pain control and rehabilitation</a:t>
                      </a:r>
                      <a:endParaRPr sz="1200">
                        <a:latin typeface="Playfair Display"/>
                        <a:ea typeface="Playfair Display"/>
                        <a:cs typeface="Playfair Display"/>
                        <a:sym typeface="Playfair Display"/>
                      </a:endParaRPr>
                    </a:p>
                  </a:txBody>
                  <a:tcPr marT="91425" marB="91425" marR="91425" marL="91425"/>
                </a:tc>
              </a:tr>
            </a:tbl>
          </a:graphicData>
        </a:graphic>
      </p:graphicFrame>
      <p:sp>
        <p:nvSpPr>
          <p:cNvPr id="282" name="Shape 282"/>
          <p:cNvSpPr txBox="1"/>
          <p:nvPr>
            <p:ph type="title"/>
          </p:nvPr>
        </p:nvSpPr>
        <p:spPr>
          <a:xfrm>
            <a:off x="413075" y="124300"/>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Common fractures with osteoporosis (fragility fractures)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Shape 287"/>
          <p:cNvSpPr txBox="1"/>
          <p:nvPr>
            <p:ph type="title"/>
          </p:nvPr>
        </p:nvSpPr>
        <p:spPr>
          <a:xfrm>
            <a:off x="311700" y="2585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Fracture risk should be assessed in:</a:t>
            </a:r>
            <a:endParaRPr/>
          </a:p>
        </p:txBody>
      </p:sp>
      <p:sp>
        <p:nvSpPr>
          <p:cNvPr id="288" name="Shape 288"/>
          <p:cNvSpPr txBox="1"/>
          <p:nvPr>
            <p:ph idx="1" type="body"/>
          </p:nvPr>
        </p:nvSpPr>
        <p:spPr>
          <a:xfrm>
            <a:off x="311700" y="1086825"/>
            <a:ext cx="8630400" cy="333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1. Fracture probability should be assessed in </a:t>
            </a:r>
            <a:r>
              <a:rPr b="1" lang="en"/>
              <a:t>postmenopausal women</a:t>
            </a:r>
            <a:r>
              <a:rPr lang="en"/>
              <a:t>, </a:t>
            </a:r>
            <a:r>
              <a:rPr b="1" lang="en"/>
              <a:t>and men age 50 years</a:t>
            </a:r>
            <a:r>
              <a:rPr lang="en"/>
              <a:t> or more, who have risk factors for fracture, using FRAX. In individuals at intermediate risk, bone mineral density (BMD) measurement should be performed using dual-energy X-ray absorptiometry and fracture probability re-estimated using FRAX.</a:t>
            </a:r>
            <a:endParaRPr/>
          </a:p>
          <a:p>
            <a:pPr indent="0" lvl="0" marL="0">
              <a:spcBef>
                <a:spcPts val="1600"/>
              </a:spcBef>
              <a:spcAft>
                <a:spcPts val="1600"/>
              </a:spcAft>
              <a:buNone/>
            </a:pPr>
            <a:r>
              <a:rPr lang="en"/>
              <a:t> 2. </a:t>
            </a:r>
            <a:r>
              <a:rPr b="1" lang="en"/>
              <a:t>Vertebral fracture</a:t>
            </a:r>
            <a:r>
              <a:rPr lang="en"/>
              <a:t> assessment should be considered in postmenopausal women and men age &gt;50 years if there is a history of ≥4cm height loss, kyphosis, recent or current long-term oral glucocorticoid therapy, or a BMD T-score ≤ -2.5.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Shape 293"/>
          <p:cNvSpPr txBox="1"/>
          <p:nvPr>
            <p:ph type="title"/>
          </p:nvPr>
        </p:nvSpPr>
        <p:spPr>
          <a:xfrm>
            <a:off x="311700" y="19277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FRAX  </a:t>
            </a:r>
            <a:endParaRPr/>
          </a:p>
        </p:txBody>
      </p:sp>
      <p:sp>
        <p:nvSpPr>
          <p:cNvPr id="294" name="Shape 294"/>
          <p:cNvSpPr txBox="1"/>
          <p:nvPr>
            <p:ph idx="1" type="body"/>
          </p:nvPr>
        </p:nvSpPr>
        <p:spPr>
          <a:xfrm>
            <a:off x="218750" y="1172100"/>
            <a:ext cx="8520600" cy="33348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Font typeface="Arial"/>
              <a:buChar char="➔"/>
            </a:pPr>
            <a:r>
              <a:rPr lang="en">
                <a:highlight>
                  <a:srgbClr val="FFFFFF"/>
                </a:highlight>
              </a:rPr>
              <a:t>Estimates the 10-year probability of hip fracture and major osteoporotic fracture (hip, clinical spine, proximal humerus, or forearm) for </a:t>
            </a:r>
            <a:r>
              <a:rPr b="1" lang="en"/>
              <a:t>untreated</a:t>
            </a:r>
            <a:r>
              <a:rPr lang="en">
                <a:highlight>
                  <a:srgbClr val="FFFFFF"/>
                </a:highlight>
              </a:rPr>
              <a:t> patients between ages </a:t>
            </a:r>
            <a:r>
              <a:rPr b="1" lang="en">
                <a:highlight>
                  <a:srgbClr val="FFFFFF"/>
                </a:highlight>
              </a:rPr>
              <a:t>40 and 90 years</a:t>
            </a:r>
            <a:r>
              <a:rPr lang="en">
                <a:highlight>
                  <a:srgbClr val="FFFFFF"/>
                </a:highlight>
              </a:rPr>
              <a:t> using easily obtainable clinical risk factors for fracture.</a:t>
            </a:r>
            <a:endParaRPr>
              <a:highlight>
                <a:srgbClr val="FFFFFF"/>
              </a:highlight>
            </a:endParaRPr>
          </a:p>
          <a:p>
            <a:pPr indent="-342900" lvl="0" marL="457200" rtl="0" algn="just">
              <a:spcBef>
                <a:spcPts val="0"/>
              </a:spcBef>
              <a:spcAft>
                <a:spcPts val="0"/>
              </a:spcAft>
              <a:buClr>
                <a:srgbClr val="000000"/>
              </a:buClr>
              <a:buSzPts val="1800"/>
              <a:buFont typeface="Arial"/>
              <a:buChar char="➔"/>
            </a:pPr>
            <a:r>
              <a:rPr lang="en">
                <a:solidFill>
                  <a:srgbClr val="000000"/>
                </a:solidFill>
                <a:highlight>
                  <a:srgbClr val="FFFFFF"/>
                </a:highlight>
              </a:rPr>
              <a:t>The current National Osteoporosis Foundation Guide recommends treating patients with </a:t>
            </a:r>
            <a:r>
              <a:rPr b="1" lang="en">
                <a:solidFill>
                  <a:srgbClr val="000000"/>
                </a:solidFill>
              </a:rPr>
              <a:t>FRAX</a:t>
            </a:r>
            <a:r>
              <a:rPr lang="en">
                <a:solidFill>
                  <a:srgbClr val="000000"/>
                </a:solidFill>
                <a:highlight>
                  <a:srgbClr val="FFFFFF"/>
                </a:highlight>
              </a:rPr>
              <a:t> 10-year risk </a:t>
            </a:r>
            <a:r>
              <a:rPr b="1" lang="en">
                <a:solidFill>
                  <a:srgbClr val="000000"/>
                </a:solidFill>
              </a:rPr>
              <a:t>scores</a:t>
            </a:r>
            <a:r>
              <a:rPr b="1" lang="en">
                <a:solidFill>
                  <a:srgbClr val="000000"/>
                </a:solidFill>
                <a:highlight>
                  <a:srgbClr val="FFFFFF"/>
                </a:highlight>
              </a:rPr>
              <a:t> of &gt; or = </a:t>
            </a:r>
            <a:r>
              <a:rPr b="1" lang="en">
                <a:solidFill>
                  <a:srgbClr val="000000"/>
                </a:solidFill>
              </a:rPr>
              <a:t>3</a:t>
            </a:r>
            <a:r>
              <a:rPr b="1" lang="en">
                <a:solidFill>
                  <a:srgbClr val="000000"/>
                </a:solidFill>
                <a:highlight>
                  <a:srgbClr val="FFFFFF"/>
                </a:highlight>
              </a:rPr>
              <a:t>% for hip fracture</a:t>
            </a:r>
            <a:r>
              <a:rPr lang="en">
                <a:solidFill>
                  <a:srgbClr val="000000"/>
                </a:solidFill>
                <a:highlight>
                  <a:srgbClr val="FFFFFF"/>
                </a:highlight>
              </a:rPr>
              <a:t> or </a:t>
            </a:r>
            <a:r>
              <a:rPr b="1" lang="en">
                <a:solidFill>
                  <a:srgbClr val="000000"/>
                </a:solidFill>
                <a:highlight>
                  <a:srgbClr val="FFFFFF"/>
                </a:highlight>
              </a:rPr>
              <a:t>&gt; or = 20% for major osteoporotic fracture</a:t>
            </a:r>
            <a:r>
              <a:rPr lang="en">
                <a:solidFill>
                  <a:srgbClr val="000000"/>
                </a:solidFill>
                <a:highlight>
                  <a:srgbClr val="FFFFFF"/>
                </a:highlight>
              </a:rPr>
              <a:t>, to reduce their fracture risk.</a:t>
            </a:r>
            <a:endParaRPr>
              <a:highlight>
                <a:srgbClr val="FFFFFF"/>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Shape 78"/>
          <p:cNvSpPr txBox="1"/>
          <p:nvPr>
            <p:ph idx="1" type="body"/>
          </p:nvPr>
        </p:nvSpPr>
        <p:spPr>
          <a:xfrm>
            <a:off x="311700" y="294050"/>
            <a:ext cx="8520600" cy="833400"/>
          </a:xfrm>
          <a:prstGeom prst="rect">
            <a:avLst/>
          </a:prstGeom>
          <a:ln cap="flat" cmpd="sng" w="28575">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algn="ctr">
              <a:spcBef>
                <a:spcPts val="0"/>
              </a:spcBef>
              <a:spcAft>
                <a:spcPts val="1600"/>
              </a:spcAft>
              <a:buNone/>
            </a:pPr>
            <a:r>
              <a:rPr lang="en" sz="3000" u="sng">
                <a:solidFill>
                  <a:schemeClr val="hlink"/>
                </a:solidFill>
                <a:hlinkClick r:id="rId3"/>
              </a:rPr>
              <a:t>https://www.youtube.com/watch?v=wkPnoJktqIk</a:t>
            </a:r>
            <a:endParaRPr sz="3000"/>
          </a:p>
        </p:txBody>
      </p:sp>
      <p:pic>
        <p:nvPicPr>
          <p:cNvPr id="79" name="Shape 79"/>
          <p:cNvPicPr preferRelativeResize="0"/>
          <p:nvPr/>
        </p:nvPicPr>
        <p:blipFill>
          <a:blip r:embed="rId4">
            <a:alphaModFix/>
          </a:blip>
          <a:stretch>
            <a:fillRect/>
          </a:stretch>
        </p:blipFill>
        <p:spPr>
          <a:xfrm>
            <a:off x="3014075" y="1549925"/>
            <a:ext cx="2857500" cy="2857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Shape 299"/>
          <p:cNvSpPr txBox="1"/>
          <p:nvPr>
            <p:ph type="title"/>
          </p:nvPr>
        </p:nvSpPr>
        <p:spPr>
          <a:xfrm>
            <a:off x="311700" y="44431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https://www.sheffield.ac.uk/FRAX/tool.aspx</a:t>
            </a:r>
            <a:endParaRPr/>
          </a:p>
        </p:txBody>
      </p:sp>
      <p:pic>
        <p:nvPicPr>
          <p:cNvPr id="300" name="Shape 300"/>
          <p:cNvPicPr preferRelativeResize="0"/>
          <p:nvPr/>
        </p:nvPicPr>
        <p:blipFill>
          <a:blip r:embed="rId4">
            <a:alphaModFix/>
          </a:blip>
          <a:stretch>
            <a:fillRect/>
          </a:stretch>
        </p:blipFill>
        <p:spPr>
          <a:xfrm>
            <a:off x="1626038" y="281050"/>
            <a:ext cx="6219825" cy="37147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Shape 30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Case 3</a:t>
            </a:r>
            <a:endParaRPr/>
          </a:p>
        </p:txBody>
      </p:sp>
      <p:sp>
        <p:nvSpPr>
          <p:cNvPr id="306" name="Shape 306"/>
          <p:cNvSpPr txBox="1"/>
          <p:nvPr>
            <p:ph idx="1" type="body"/>
          </p:nvPr>
        </p:nvSpPr>
        <p:spPr>
          <a:xfrm>
            <a:off x="311700" y="1387000"/>
            <a:ext cx="8520600" cy="3130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400"/>
              <a:t>A 68-year-old women, otherwise healthy with no medical problems seeking your advice regarding bone health. She smokes water pipe regularly and she isn’t taking any treatment. Physical examination was negative, her body mass index (BMI) is 42 kg/m2. </a:t>
            </a:r>
            <a:endParaRPr sz="1400"/>
          </a:p>
          <a:p>
            <a:pPr indent="-342900" lvl="0" marL="457200">
              <a:spcBef>
                <a:spcPts val="1600"/>
              </a:spcBef>
              <a:spcAft>
                <a:spcPts val="0"/>
              </a:spcAft>
              <a:buSzPts val="1800"/>
              <a:buChar char="●"/>
            </a:pPr>
            <a:r>
              <a:rPr lang="en" sz="1400"/>
              <a:t>How would you manage her?</a:t>
            </a:r>
            <a:r>
              <a:rPr b="1" lang="en" sz="2400">
                <a:solidFill>
                  <a:srgbClr val="434343"/>
                </a:solidFill>
                <a:latin typeface="Calibri"/>
                <a:ea typeface="Calibri"/>
                <a:cs typeface="Calibri"/>
                <a:sym typeface="Calibri"/>
              </a:rPr>
              <a:t> </a:t>
            </a:r>
            <a:endParaRPr b="1" sz="2400">
              <a:solidFill>
                <a:srgbClr val="434343"/>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grpSp>
        <p:nvGrpSpPr>
          <p:cNvPr id="311" name="Shape 311"/>
          <p:cNvGrpSpPr/>
          <p:nvPr/>
        </p:nvGrpSpPr>
        <p:grpSpPr>
          <a:xfrm>
            <a:off x="369431" y="1162607"/>
            <a:ext cx="1743663" cy="2874252"/>
            <a:chOff x="1660800" y="1171213"/>
            <a:chExt cx="1942800" cy="1569600"/>
          </a:xfrm>
        </p:grpSpPr>
        <p:sp>
          <p:nvSpPr>
            <p:cNvPr id="312" name="Shape 312"/>
            <p:cNvSpPr/>
            <p:nvPr/>
          </p:nvSpPr>
          <p:spPr>
            <a:xfrm>
              <a:off x="1660800" y="1171213"/>
              <a:ext cx="1942800" cy="1569600"/>
            </a:xfrm>
            <a:prstGeom prst="round1Rect">
              <a:avLst>
                <a:gd fmla="val 17446" name="adj"/>
              </a:avLst>
            </a:prstGeom>
            <a:solidFill>
              <a:srgbClr val="CFE2F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3" name="Shape 313"/>
            <p:cNvSpPr txBox="1"/>
            <p:nvPr/>
          </p:nvSpPr>
          <p:spPr>
            <a:xfrm>
              <a:off x="1906363" y="1645664"/>
              <a:ext cx="1451700" cy="369900"/>
            </a:xfrm>
            <a:prstGeom prst="rect">
              <a:avLst/>
            </a:prstGeom>
            <a:solidFill>
              <a:srgbClr val="CFE2F3"/>
            </a:solid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434343"/>
                  </a:solidFill>
                  <a:latin typeface="Playfair Display"/>
                  <a:ea typeface="Playfair Display"/>
                  <a:cs typeface="Playfair Display"/>
                  <a:sym typeface="Playfair Display"/>
                </a:rPr>
                <a:t>Lifestyle</a:t>
              </a:r>
              <a:endParaRPr b="1" sz="1100">
                <a:solidFill>
                  <a:srgbClr val="434343"/>
                </a:solidFill>
                <a:latin typeface="Playfair Display"/>
                <a:ea typeface="Playfair Display"/>
                <a:cs typeface="Playfair Display"/>
                <a:sym typeface="Playfair Display"/>
              </a:endParaRPr>
            </a:p>
          </p:txBody>
        </p:sp>
      </p:grpSp>
      <p:grpSp>
        <p:nvGrpSpPr>
          <p:cNvPr id="314" name="Shape 314"/>
          <p:cNvGrpSpPr/>
          <p:nvPr/>
        </p:nvGrpSpPr>
        <p:grpSpPr>
          <a:xfrm>
            <a:off x="2109975" y="1102956"/>
            <a:ext cx="2428694" cy="2958539"/>
            <a:chOff x="3600600" y="1170963"/>
            <a:chExt cx="1942800" cy="1569600"/>
          </a:xfrm>
        </p:grpSpPr>
        <p:sp>
          <p:nvSpPr>
            <p:cNvPr id="315" name="Shape 315"/>
            <p:cNvSpPr/>
            <p:nvPr/>
          </p:nvSpPr>
          <p:spPr>
            <a:xfrm>
              <a:off x="3600600" y="1170963"/>
              <a:ext cx="1942800" cy="1569600"/>
            </a:xfrm>
            <a:prstGeom prst="round2SameRect">
              <a:avLst>
                <a:gd fmla="val 18098" name="adj1"/>
                <a:gd fmla="val 0" name="adj2"/>
              </a:avLst>
            </a:prstGeom>
            <a:solidFill>
              <a:srgbClr val="D9EAD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6" name="Shape 316"/>
            <p:cNvSpPr txBox="1"/>
            <p:nvPr/>
          </p:nvSpPr>
          <p:spPr>
            <a:xfrm>
              <a:off x="3797553" y="1666988"/>
              <a:ext cx="1451700" cy="3309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434343"/>
                  </a:solidFill>
                  <a:latin typeface="Playfair Display"/>
                  <a:ea typeface="Playfair Display"/>
                  <a:cs typeface="Playfair Display"/>
                  <a:sym typeface="Playfair Display"/>
                </a:rPr>
                <a:t>Vitamin D</a:t>
              </a:r>
              <a:endParaRPr b="1" sz="1100">
                <a:solidFill>
                  <a:srgbClr val="434343"/>
                </a:solidFill>
                <a:latin typeface="Playfair Display"/>
                <a:ea typeface="Playfair Display"/>
                <a:cs typeface="Playfair Display"/>
                <a:sym typeface="Playfair Display"/>
              </a:endParaRPr>
            </a:p>
          </p:txBody>
        </p:sp>
      </p:grpSp>
      <p:grpSp>
        <p:nvGrpSpPr>
          <p:cNvPr id="317" name="Shape 317"/>
          <p:cNvGrpSpPr/>
          <p:nvPr/>
        </p:nvGrpSpPr>
        <p:grpSpPr>
          <a:xfrm>
            <a:off x="1974877" y="2476079"/>
            <a:ext cx="340381" cy="302044"/>
            <a:chOff x="3157188" y="909150"/>
            <a:chExt cx="470400" cy="470400"/>
          </a:xfrm>
        </p:grpSpPr>
        <p:sp>
          <p:nvSpPr>
            <p:cNvPr id="318" name="Shape 318"/>
            <p:cNvSpPr/>
            <p:nvPr/>
          </p:nvSpPr>
          <p:spPr>
            <a:xfrm>
              <a:off x="3157188" y="909150"/>
              <a:ext cx="470400" cy="470400"/>
            </a:xfrm>
            <a:prstGeom prst="ellipse">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9" name="Shape 319"/>
            <p:cNvSpPr/>
            <p:nvPr/>
          </p:nvSpPr>
          <p:spPr>
            <a:xfrm>
              <a:off x="3243138" y="995100"/>
              <a:ext cx="298500" cy="298500"/>
            </a:xfrm>
            <a:prstGeom prst="mathPlus">
              <a:avLst>
                <a:gd fmla="val 9900" name="adj1"/>
              </a:avLst>
            </a:prstGeom>
            <a:solidFill>
              <a:srgbClr val="50505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20" name="Shape 320"/>
          <p:cNvSpPr txBox="1"/>
          <p:nvPr/>
        </p:nvSpPr>
        <p:spPr>
          <a:xfrm>
            <a:off x="155550" y="113350"/>
            <a:ext cx="3000000" cy="927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3000">
                <a:solidFill>
                  <a:schemeClr val="dk2"/>
                </a:solidFill>
                <a:highlight>
                  <a:schemeClr val="dk1"/>
                </a:highlight>
                <a:latin typeface="Oswald"/>
                <a:ea typeface="Oswald"/>
                <a:cs typeface="Oswald"/>
                <a:sym typeface="Oswald"/>
              </a:rPr>
              <a:t>Management </a:t>
            </a:r>
            <a:endParaRPr sz="3000">
              <a:solidFill>
                <a:schemeClr val="dk2"/>
              </a:solidFill>
              <a:highlight>
                <a:schemeClr val="dk1"/>
              </a:highlight>
              <a:latin typeface="Oswald"/>
              <a:ea typeface="Oswald"/>
              <a:cs typeface="Oswald"/>
              <a:sym typeface="Oswald"/>
            </a:endParaRPr>
          </a:p>
        </p:txBody>
      </p:sp>
      <p:grpSp>
        <p:nvGrpSpPr>
          <p:cNvPr id="321" name="Shape 321"/>
          <p:cNvGrpSpPr/>
          <p:nvPr/>
        </p:nvGrpSpPr>
        <p:grpSpPr>
          <a:xfrm>
            <a:off x="361380" y="4036810"/>
            <a:ext cx="8568826" cy="844928"/>
            <a:chOff x="1660800" y="2611332"/>
            <a:chExt cx="5822400" cy="1248600"/>
          </a:xfrm>
        </p:grpSpPr>
        <p:sp>
          <p:nvSpPr>
            <p:cNvPr id="322" name="Shape 322"/>
            <p:cNvSpPr/>
            <p:nvPr/>
          </p:nvSpPr>
          <p:spPr>
            <a:xfrm rot="10800000">
              <a:off x="1660800" y="2611332"/>
              <a:ext cx="5822400" cy="1248600"/>
            </a:xfrm>
            <a:prstGeom prst="round2SameRect">
              <a:avLst>
                <a:gd fmla="val 18098" name="adj1"/>
                <a:gd fmla="val 0" name="adj2"/>
              </a:avLst>
            </a:prstGeom>
            <a:solidFill>
              <a:srgbClr val="FFD96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3" name="Shape 323"/>
            <p:cNvSpPr txBox="1"/>
            <p:nvPr/>
          </p:nvSpPr>
          <p:spPr>
            <a:xfrm>
              <a:off x="2583298" y="2916898"/>
              <a:ext cx="3977400" cy="637500"/>
            </a:xfrm>
            <a:prstGeom prst="rect">
              <a:avLst/>
            </a:prstGeom>
            <a:solidFill>
              <a:srgbClr val="FFD966"/>
            </a:solid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chemeClr val="dk2"/>
                </a:buClr>
                <a:buFont typeface="Arial"/>
                <a:buNone/>
              </a:pPr>
              <a:r>
                <a:rPr b="1" lang="en" sz="1800">
                  <a:solidFill>
                    <a:srgbClr val="434343"/>
                  </a:solidFill>
                  <a:latin typeface="Playfair Display"/>
                  <a:ea typeface="Playfair Display"/>
                  <a:cs typeface="Playfair Display"/>
                  <a:sym typeface="Playfair Display"/>
                </a:rPr>
                <a:t> Follow up</a:t>
              </a:r>
              <a:endParaRPr b="1" sz="1800">
                <a:solidFill>
                  <a:srgbClr val="434343"/>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1100">
                <a:solidFill>
                  <a:srgbClr val="434343"/>
                </a:solidFill>
                <a:latin typeface="Roboto"/>
                <a:ea typeface="Roboto"/>
                <a:cs typeface="Roboto"/>
                <a:sym typeface="Roboto"/>
              </a:endParaRPr>
            </a:p>
          </p:txBody>
        </p:sp>
      </p:grpSp>
      <p:sp>
        <p:nvSpPr>
          <p:cNvPr id="324" name="Shape 324"/>
          <p:cNvSpPr/>
          <p:nvPr/>
        </p:nvSpPr>
        <p:spPr>
          <a:xfrm>
            <a:off x="4539775" y="1040350"/>
            <a:ext cx="2428800" cy="3003000"/>
          </a:xfrm>
          <a:prstGeom prst="round2SameRect">
            <a:avLst>
              <a:gd fmla="val 18098" name="adj1"/>
              <a:gd fmla="val 0" name="adj2"/>
            </a:avLst>
          </a:prstGeom>
          <a:solidFill>
            <a:srgbClr val="D9D9D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5" name="Shape 325"/>
          <p:cNvSpPr/>
          <p:nvPr/>
        </p:nvSpPr>
        <p:spPr>
          <a:xfrm flipH="1">
            <a:off x="6969675" y="1084700"/>
            <a:ext cx="1960200" cy="2958600"/>
          </a:xfrm>
          <a:prstGeom prst="round1Rect">
            <a:avLst>
              <a:gd fmla="val 17446" name="adj"/>
            </a:avLst>
          </a:prstGeom>
          <a:solidFill>
            <a:srgbClr val="EAD1DC"/>
          </a:solid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434343"/>
                </a:solidFill>
                <a:latin typeface="Playfair Display"/>
                <a:ea typeface="Playfair Display"/>
                <a:cs typeface="Playfair Display"/>
                <a:sym typeface="Playfair Display"/>
              </a:rPr>
              <a:t>Medication</a:t>
            </a:r>
            <a:endParaRPr b="1" sz="1800">
              <a:solidFill>
                <a:srgbClr val="434343"/>
              </a:solidFill>
              <a:latin typeface="Playfair Display"/>
              <a:ea typeface="Playfair Display"/>
              <a:cs typeface="Playfair Display"/>
              <a:sym typeface="Playfair Display"/>
            </a:endParaRPr>
          </a:p>
          <a:p>
            <a:pPr indent="0" lvl="0" marL="0" rtl="0" algn="ctr">
              <a:lnSpc>
                <a:spcPct val="90000"/>
              </a:lnSpc>
              <a:spcBef>
                <a:spcPts val="0"/>
              </a:spcBef>
              <a:spcAft>
                <a:spcPts val="0"/>
              </a:spcAft>
              <a:buNone/>
            </a:pPr>
            <a:r>
              <a:t/>
            </a:r>
            <a:endParaRPr b="1" sz="1800">
              <a:solidFill>
                <a:srgbClr val="434343"/>
              </a:solidFill>
            </a:endParaRPr>
          </a:p>
          <a:p>
            <a:pPr indent="0" lvl="0" marL="0" rtl="0">
              <a:lnSpc>
                <a:spcPct val="120000"/>
              </a:lnSpc>
              <a:spcBef>
                <a:spcPts val="0"/>
              </a:spcBef>
              <a:spcAft>
                <a:spcPts val="0"/>
              </a:spcAft>
              <a:buNone/>
            </a:pPr>
            <a:r>
              <a:t/>
            </a:r>
            <a:endParaRPr>
              <a:solidFill>
                <a:schemeClr val="dk2"/>
              </a:solidFill>
              <a:latin typeface="Calibri"/>
              <a:ea typeface="Calibri"/>
              <a:cs typeface="Calibri"/>
              <a:sym typeface="Calibri"/>
            </a:endParaRPr>
          </a:p>
        </p:txBody>
      </p:sp>
      <p:grpSp>
        <p:nvGrpSpPr>
          <p:cNvPr id="326" name="Shape 326"/>
          <p:cNvGrpSpPr/>
          <p:nvPr/>
        </p:nvGrpSpPr>
        <p:grpSpPr>
          <a:xfrm>
            <a:off x="4414045" y="2448704"/>
            <a:ext cx="340381" cy="302044"/>
            <a:chOff x="3157188" y="909150"/>
            <a:chExt cx="470400" cy="470400"/>
          </a:xfrm>
        </p:grpSpPr>
        <p:sp>
          <p:nvSpPr>
            <p:cNvPr id="327" name="Shape 327"/>
            <p:cNvSpPr/>
            <p:nvPr/>
          </p:nvSpPr>
          <p:spPr>
            <a:xfrm>
              <a:off x="3157188" y="909150"/>
              <a:ext cx="470400" cy="470400"/>
            </a:xfrm>
            <a:prstGeom prst="ellipse">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8" name="Shape 328"/>
            <p:cNvSpPr/>
            <p:nvPr/>
          </p:nvSpPr>
          <p:spPr>
            <a:xfrm>
              <a:off x="3243138" y="995100"/>
              <a:ext cx="298500" cy="298500"/>
            </a:xfrm>
            <a:prstGeom prst="mathPlus">
              <a:avLst>
                <a:gd fmla="val 9900" name="adj1"/>
              </a:avLst>
            </a:prstGeom>
            <a:solidFill>
              <a:srgbClr val="41414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29" name="Shape 329"/>
          <p:cNvSpPr txBox="1"/>
          <p:nvPr/>
        </p:nvSpPr>
        <p:spPr>
          <a:xfrm>
            <a:off x="4671775" y="2030350"/>
            <a:ext cx="2164800" cy="5271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434343"/>
                </a:solidFill>
                <a:latin typeface="Playfair Display"/>
                <a:ea typeface="Playfair Display"/>
                <a:cs typeface="Playfair Display"/>
                <a:sym typeface="Playfair Display"/>
              </a:rPr>
              <a:t>Supplementations</a:t>
            </a:r>
            <a:r>
              <a:rPr b="1" lang="en" sz="1800">
                <a:solidFill>
                  <a:srgbClr val="434343"/>
                </a:solidFill>
              </a:rPr>
              <a:t> </a:t>
            </a:r>
            <a:endParaRPr b="1" sz="1100">
              <a:solidFill>
                <a:srgbClr val="434343"/>
              </a:solidFill>
              <a:latin typeface="Roboto"/>
              <a:ea typeface="Roboto"/>
              <a:cs typeface="Roboto"/>
              <a:sym typeface="Roboto"/>
            </a:endParaRPr>
          </a:p>
        </p:txBody>
      </p:sp>
      <p:grpSp>
        <p:nvGrpSpPr>
          <p:cNvPr id="330" name="Shape 330"/>
          <p:cNvGrpSpPr/>
          <p:nvPr/>
        </p:nvGrpSpPr>
        <p:grpSpPr>
          <a:xfrm>
            <a:off x="6760370" y="2448704"/>
            <a:ext cx="340381" cy="302044"/>
            <a:chOff x="3157188" y="909150"/>
            <a:chExt cx="470400" cy="470400"/>
          </a:xfrm>
        </p:grpSpPr>
        <p:sp>
          <p:nvSpPr>
            <p:cNvPr id="331" name="Shape 331"/>
            <p:cNvSpPr/>
            <p:nvPr/>
          </p:nvSpPr>
          <p:spPr>
            <a:xfrm>
              <a:off x="3157188" y="909150"/>
              <a:ext cx="470400" cy="470400"/>
            </a:xfrm>
            <a:prstGeom prst="ellipse">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2" name="Shape 332"/>
            <p:cNvSpPr/>
            <p:nvPr/>
          </p:nvSpPr>
          <p:spPr>
            <a:xfrm>
              <a:off x="3243138" y="995100"/>
              <a:ext cx="298500" cy="298500"/>
            </a:xfrm>
            <a:prstGeom prst="mathPlus">
              <a:avLst>
                <a:gd fmla="val 9900" name="adj1"/>
              </a:avLst>
            </a:prstGeom>
            <a:solidFill>
              <a:srgbClr val="41414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Shape 337"/>
          <p:cNvSpPr/>
          <p:nvPr/>
        </p:nvSpPr>
        <p:spPr>
          <a:xfrm>
            <a:off x="548928" y="1407245"/>
            <a:ext cx="2540017" cy="2874252"/>
          </a:xfrm>
          <a:prstGeom prst="round1Rect">
            <a:avLst>
              <a:gd fmla="val 17446" name="adj"/>
            </a:avLst>
          </a:prstGeom>
          <a:solidFill>
            <a:srgbClr val="CFE2F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8" name="Shape 338"/>
          <p:cNvSpPr txBox="1"/>
          <p:nvPr/>
        </p:nvSpPr>
        <p:spPr>
          <a:xfrm>
            <a:off x="835325" y="1652873"/>
            <a:ext cx="1897953" cy="677361"/>
          </a:xfrm>
          <a:prstGeom prst="rect">
            <a:avLst/>
          </a:prstGeom>
          <a:solidFill>
            <a:srgbClr val="CFE2F3"/>
          </a:solid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434343"/>
                </a:solidFill>
              </a:rPr>
              <a:t>Lifestyle</a:t>
            </a:r>
            <a:endParaRPr b="1" sz="1100">
              <a:solidFill>
                <a:srgbClr val="434343"/>
              </a:solidFill>
              <a:latin typeface="Roboto"/>
              <a:ea typeface="Roboto"/>
              <a:cs typeface="Roboto"/>
              <a:sym typeface="Roboto"/>
            </a:endParaRPr>
          </a:p>
        </p:txBody>
      </p:sp>
      <p:sp>
        <p:nvSpPr>
          <p:cNvPr id="339" name="Shape 339"/>
          <p:cNvSpPr txBox="1"/>
          <p:nvPr/>
        </p:nvSpPr>
        <p:spPr>
          <a:xfrm>
            <a:off x="835314" y="2330225"/>
            <a:ext cx="2218789" cy="1727737"/>
          </a:xfrm>
          <a:prstGeom prst="rect">
            <a:avLst/>
          </a:prstGeom>
          <a:solidFill>
            <a:srgbClr val="CFE2F3"/>
          </a:solidFill>
          <a:ln>
            <a:noFill/>
          </a:ln>
        </p:spPr>
        <p:txBody>
          <a:bodyPr anchorCtr="0" anchor="t" bIns="91425" lIns="91425" spcFirstLastPara="1" rIns="91425" wrap="square" tIns="91425">
            <a:noAutofit/>
          </a:bodyPr>
          <a:lstStyle/>
          <a:p>
            <a:pPr indent="-114300" lvl="1" marL="88900" rtl="0">
              <a:lnSpc>
                <a:spcPct val="90000"/>
              </a:lnSpc>
              <a:spcBef>
                <a:spcPts val="0"/>
              </a:spcBef>
              <a:spcAft>
                <a:spcPts val="0"/>
              </a:spcAft>
              <a:buClr>
                <a:schemeClr val="dk2"/>
              </a:buClr>
              <a:buSzPts val="1400"/>
              <a:buFont typeface="Playfair Display"/>
              <a:buChar char="◆"/>
            </a:pPr>
            <a:r>
              <a:rPr lang="en">
                <a:solidFill>
                  <a:schemeClr val="dk2"/>
                </a:solidFill>
                <a:latin typeface="Playfair Display"/>
                <a:ea typeface="Playfair Display"/>
                <a:cs typeface="Playfair Display"/>
                <a:sym typeface="Playfair Display"/>
              </a:rPr>
              <a:t>Smoking</a:t>
            </a:r>
            <a:endParaRPr>
              <a:solidFill>
                <a:schemeClr val="dk2"/>
              </a:solidFill>
              <a:latin typeface="Playfair Display"/>
              <a:ea typeface="Playfair Display"/>
              <a:cs typeface="Playfair Display"/>
              <a:sym typeface="Playfair Display"/>
            </a:endParaRPr>
          </a:p>
          <a:p>
            <a:pPr indent="-114300" lvl="1" marL="88900" rtl="0">
              <a:lnSpc>
                <a:spcPct val="90000"/>
              </a:lnSpc>
              <a:spcBef>
                <a:spcPts val="200"/>
              </a:spcBef>
              <a:spcAft>
                <a:spcPts val="0"/>
              </a:spcAft>
              <a:buClr>
                <a:schemeClr val="dk2"/>
              </a:buClr>
              <a:buSzPts val="1400"/>
              <a:buFont typeface="Playfair Display"/>
              <a:buChar char="◆"/>
            </a:pPr>
            <a:r>
              <a:rPr lang="en">
                <a:solidFill>
                  <a:schemeClr val="dk2"/>
                </a:solidFill>
                <a:latin typeface="Playfair Display"/>
                <a:ea typeface="Playfair Display"/>
                <a:cs typeface="Playfair Display"/>
                <a:sym typeface="Playfair Display"/>
              </a:rPr>
              <a:t>Alcohol to ≤2 units/day</a:t>
            </a:r>
            <a:endParaRPr>
              <a:solidFill>
                <a:schemeClr val="dk2"/>
              </a:solidFill>
              <a:latin typeface="Playfair Display"/>
              <a:ea typeface="Playfair Display"/>
              <a:cs typeface="Playfair Display"/>
              <a:sym typeface="Playfair Display"/>
            </a:endParaRPr>
          </a:p>
          <a:p>
            <a:pPr indent="-114300" lvl="1" marL="88900" rtl="0">
              <a:lnSpc>
                <a:spcPct val="90000"/>
              </a:lnSpc>
              <a:spcBef>
                <a:spcPts val="200"/>
              </a:spcBef>
              <a:spcAft>
                <a:spcPts val="0"/>
              </a:spcAft>
              <a:buClr>
                <a:schemeClr val="dk2"/>
              </a:buClr>
              <a:buSzPts val="1400"/>
              <a:buFont typeface="Playfair Display"/>
              <a:buChar char="◆"/>
            </a:pPr>
            <a:r>
              <a:rPr lang="en">
                <a:solidFill>
                  <a:schemeClr val="dk2"/>
                </a:solidFill>
                <a:latin typeface="Playfair Display"/>
                <a:ea typeface="Playfair Display"/>
                <a:cs typeface="Playfair Display"/>
                <a:sym typeface="Playfair Display"/>
              </a:rPr>
              <a:t>Diet </a:t>
            </a:r>
            <a:endParaRPr>
              <a:solidFill>
                <a:schemeClr val="dk2"/>
              </a:solidFill>
              <a:latin typeface="Playfair Display"/>
              <a:ea typeface="Playfair Display"/>
              <a:cs typeface="Playfair Display"/>
              <a:sym typeface="Playfair Display"/>
            </a:endParaRPr>
          </a:p>
          <a:p>
            <a:pPr indent="-95250" lvl="1" marL="88900" rtl="0">
              <a:lnSpc>
                <a:spcPct val="90000"/>
              </a:lnSpc>
              <a:spcBef>
                <a:spcPts val="200"/>
              </a:spcBef>
              <a:spcAft>
                <a:spcPts val="0"/>
              </a:spcAft>
              <a:buClr>
                <a:schemeClr val="dk2"/>
              </a:buClr>
              <a:buSzPts val="1100"/>
              <a:buFont typeface="Playfair Display"/>
              <a:buChar char="◆"/>
            </a:pPr>
            <a:r>
              <a:rPr lang="en">
                <a:solidFill>
                  <a:schemeClr val="dk2"/>
                </a:solidFill>
                <a:latin typeface="Playfair Display"/>
                <a:ea typeface="Playfair Display"/>
                <a:cs typeface="Playfair Display"/>
                <a:sym typeface="Playfair Display"/>
              </a:rPr>
              <a:t>Coffee</a:t>
            </a:r>
            <a:endParaRPr>
              <a:solidFill>
                <a:schemeClr val="dk2"/>
              </a:solidFill>
              <a:latin typeface="Playfair Display"/>
              <a:ea typeface="Playfair Display"/>
              <a:cs typeface="Playfair Display"/>
              <a:sym typeface="Playfair Display"/>
            </a:endParaRPr>
          </a:p>
          <a:p>
            <a:pPr indent="-114300" lvl="1" marL="88900" rtl="0">
              <a:lnSpc>
                <a:spcPct val="90000"/>
              </a:lnSpc>
              <a:spcBef>
                <a:spcPts val="200"/>
              </a:spcBef>
              <a:spcAft>
                <a:spcPts val="0"/>
              </a:spcAft>
              <a:buClr>
                <a:schemeClr val="dk2"/>
              </a:buClr>
              <a:buSzPts val="1400"/>
              <a:buFont typeface="Playfair Display"/>
              <a:buChar char="◆"/>
            </a:pPr>
            <a:r>
              <a:rPr lang="en">
                <a:solidFill>
                  <a:schemeClr val="dk2"/>
                </a:solidFill>
                <a:latin typeface="Playfair Display"/>
                <a:ea typeface="Playfair Display"/>
                <a:cs typeface="Playfair Display"/>
                <a:sym typeface="Playfair Display"/>
              </a:rPr>
              <a:t>Fall Prevention </a:t>
            </a:r>
            <a:endParaRPr>
              <a:solidFill>
                <a:schemeClr val="dk2"/>
              </a:solidFill>
              <a:latin typeface="Playfair Display"/>
              <a:ea typeface="Playfair Display"/>
              <a:cs typeface="Playfair Display"/>
              <a:sym typeface="Playfair Display"/>
            </a:endParaRPr>
          </a:p>
          <a:p>
            <a:pPr indent="-114300" lvl="1" marL="88900" rtl="0">
              <a:lnSpc>
                <a:spcPct val="90000"/>
              </a:lnSpc>
              <a:spcBef>
                <a:spcPts val="200"/>
              </a:spcBef>
              <a:spcAft>
                <a:spcPts val="0"/>
              </a:spcAft>
              <a:buClr>
                <a:schemeClr val="dk2"/>
              </a:buClr>
              <a:buSzPts val="1400"/>
              <a:buChar char="◆"/>
            </a:pPr>
            <a:r>
              <a:rPr lang="en">
                <a:solidFill>
                  <a:schemeClr val="dk2"/>
                </a:solidFill>
                <a:latin typeface="Playfair Display"/>
                <a:ea typeface="Playfair Display"/>
                <a:cs typeface="Playfair Display"/>
                <a:sym typeface="Playfair Display"/>
              </a:rPr>
              <a:t>Exercise </a:t>
            </a:r>
            <a:r>
              <a:rPr lang="en">
                <a:solidFill>
                  <a:schemeClr val="dk2"/>
                </a:solidFill>
                <a:latin typeface="Calibri"/>
                <a:ea typeface="Calibri"/>
                <a:cs typeface="Calibri"/>
                <a:sym typeface="Calibri"/>
              </a:rPr>
              <a:t> </a:t>
            </a:r>
            <a:endParaRPr>
              <a:solidFill>
                <a:srgbClr val="FFFFFF"/>
              </a:solidFill>
              <a:latin typeface="Calibri"/>
              <a:ea typeface="Calibri"/>
              <a:cs typeface="Calibri"/>
              <a:sym typeface="Calibri"/>
            </a:endParaRPr>
          </a:p>
        </p:txBody>
      </p:sp>
      <p:sp>
        <p:nvSpPr>
          <p:cNvPr id="340" name="Shape 340"/>
          <p:cNvSpPr txBox="1"/>
          <p:nvPr/>
        </p:nvSpPr>
        <p:spPr>
          <a:xfrm>
            <a:off x="237925" y="185050"/>
            <a:ext cx="3000000" cy="927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3000">
                <a:solidFill>
                  <a:schemeClr val="dk2"/>
                </a:solidFill>
                <a:highlight>
                  <a:schemeClr val="dk1"/>
                </a:highlight>
                <a:latin typeface="Oswald"/>
                <a:ea typeface="Oswald"/>
                <a:cs typeface="Oswald"/>
                <a:sym typeface="Oswald"/>
              </a:rPr>
              <a:t>Management </a:t>
            </a:r>
            <a:endParaRPr sz="3000">
              <a:solidFill>
                <a:schemeClr val="dk2"/>
              </a:solidFill>
              <a:highlight>
                <a:schemeClr val="dk1"/>
              </a:highlight>
              <a:latin typeface="Oswald"/>
              <a:ea typeface="Oswald"/>
              <a:cs typeface="Oswald"/>
              <a:sym typeface="Oswald"/>
            </a:endParaRPr>
          </a:p>
        </p:txBody>
      </p:sp>
      <p:pic>
        <p:nvPicPr>
          <p:cNvPr descr="Related image" id="341" name="Shape 341"/>
          <p:cNvPicPr preferRelativeResize="0"/>
          <p:nvPr/>
        </p:nvPicPr>
        <p:blipFill>
          <a:blip r:embed="rId3">
            <a:alphaModFix/>
          </a:blip>
          <a:stretch>
            <a:fillRect/>
          </a:stretch>
        </p:blipFill>
        <p:spPr>
          <a:xfrm>
            <a:off x="4051799" y="185051"/>
            <a:ext cx="4919999" cy="3692450"/>
          </a:xfrm>
          <a:prstGeom prst="rect">
            <a:avLst/>
          </a:prstGeom>
          <a:noFill/>
          <a:ln>
            <a:noFill/>
          </a:ln>
        </p:spPr>
      </p:pic>
      <p:pic>
        <p:nvPicPr>
          <p:cNvPr descr="Image result for Hip protectors" id="342" name="Shape 342"/>
          <p:cNvPicPr preferRelativeResize="0"/>
          <p:nvPr/>
        </p:nvPicPr>
        <p:blipFill>
          <a:blip r:embed="rId4">
            <a:alphaModFix/>
          </a:blip>
          <a:stretch>
            <a:fillRect/>
          </a:stretch>
        </p:blipFill>
        <p:spPr>
          <a:xfrm>
            <a:off x="3419200" y="3405850"/>
            <a:ext cx="2057100" cy="1645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39"/>
                                        </p:tgtEl>
                                        <p:attrNameLst>
                                          <p:attrName>style.visibility</p:attrName>
                                        </p:attrNameLst>
                                      </p:cBhvr>
                                      <p:to>
                                        <p:strVal val="visible"/>
                                      </p:to>
                                    </p:set>
                                    <p:anim calcmode="lin" valueType="num">
                                      <p:cBhvr additive="base">
                                        <p:cTn dur="1000"/>
                                        <p:tgtEl>
                                          <p:spTgt spid="33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Shape 347"/>
          <p:cNvSpPr/>
          <p:nvPr/>
        </p:nvSpPr>
        <p:spPr>
          <a:xfrm flipH="1">
            <a:off x="311575" y="1983625"/>
            <a:ext cx="1481700" cy="1893300"/>
          </a:xfrm>
          <a:prstGeom prst="round1Rect">
            <a:avLst>
              <a:gd fmla="val 17446" name="adj"/>
            </a:avLst>
          </a:prstGeom>
          <a:solidFill>
            <a:srgbClr val="EAD1DC"/>
          </a:solid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434343"/>
                </a:solidFill>
                <a:latin typeface="Playfair Display"/>
                <a:ea typeface="Playfair Display"/>
                <a:cs typeface="Playfair Display"/>
                <a:sym typeface="Playfair Display"/>
              </a:rPr>
              <a:t>Medication</a:t>
            </a:r>
            <a:endParaRPr b="1" sz="1800">
              <a:solidFill>
                <a:srgbClr val="434343"/>
              </a:solidFill>
              <a:latin typeface="Playfair Display"/>
              <a:ea typeface="Playfair Display"/>
              <a:cs typeface="Playfair Display"/>
              <a:sym typeface="Playfair Display"/>
            </a:endParaRPr>
          </a:p>
          <a:p>
            <a:pPr indent="0" lvl="0" marL="0" rtl="0">
              <a:lnSpc>
                <a:spcPct val="120000"/>
              </a:lnSpc>
              <a:spcBef>
                <a:spcPts val="0"/>
              </a:spcBef>
              <a:spcAft>
                <a:spcPts val="0"/>
              </a:spcAft>
              <a:buNone/>
            </a:pPr>
            <a:r>
              <a:t/>
            </a:r>
            <a:endParaRPr>
              <a:solidFill>
                <a:schemeClr val="dk2"/>
              </a:solidFill>
              <a:latin typeface="Playfair Display"/>
              <a:ea typeface="Playfair Display"/>
              <a:cs typeface="Playfair Display"/>
              <a:sym typeface="Playfair Display"/>
            </a:endParaRPr>
          </a:p>
        </p:txBody>
      </p:sp>
      <p:sp>
        <p:nvSpPr>
          <p:cNvPr id="348" name="Shape 348"/>
          <p:cNvSpPr txBox="1"/>
          <p:nvPr/>
        </p:nvSpPr>
        <p:spPr>
          <a:xfrm>
            <a:off x="237925" y="185050"/>
            <a:ext cx="3000000" cy="927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3000">
                <a:solidFill>
                  <a:schemeClr val="dk2"/>
                </a:solidFill>
                <a:highlight>
                  <a:schemeClr val="dk1"/>
                </a:highlight>
                <a:latin typeface="Oswald"/>
                <a:ea typeface="Oswald"/>
                <a:cs typeface="Oswald"/>
                <a:sym typeface="Oswald"/>
              </a:rPr>
              <a:t>Management </a:t>
            </a:r>
            <a:endParaRPr sz="3000">
              <a:solidFill>
                <a:schemeClr val="dk2"/>
              </a:solidFill>
              <a:highlight>
                <a:schemeClr val="dk1"/>
              </a:highlight>
              <a:latin typeface="Oswald"/>
              <a:ea typeface="Oswald"/>
              <a:cs typeface="Oswald"/>
              <a:sym typeface="Oswald"/>
            </a:endParaRPr>
          </a:p>
        </p:txBody>
      </p:sp>
      <p:graphicFrame>
        <p:nvGraphicFramePr>
          <p:cNvPr id="349" name="Shape 349"/>
          <p:cNvGraphicFramePr/>
          <p:nvPr/>
        </p:nvGraphicFramePr>
        <p:xfrm>
          <a:off x="1793275" y="1983625"/>
          <a:ext cx="3000000" cy="3000000"/>
        </p:xfrm>
        <a:graphic>
          <a:graphicData uri="http://schemas.openxmlformats.org/drawingml/2006/table">
            <a:tbl>
              <a:tblPr>
                <a:noFill/>
                <a:tableStyleId>{AAA6BBCA-3669-467B-82D1-E5D42B4F466B}</a:tableStyleId>
              </a:tblPr>
              <a:tblGrid>
                <a:gridCol w="2686425"/>
                <a:gridCol w="4352600"/>
              </a:tblGrid>
              <a:tr h="467825">
                <a:tc>
                  <a:txBody>
                    <a:bodyPr>
                      <a:noAutofit/>
                    </a:bodyPr>
                    <a:lstStyle/>
                    <a:p>
                      <a:pPr indent="0" lvl="0" marL="0" rtl="0">
                        <a:lnSpc>
                          <a:spcPct val="120000"/>
                        </a:lnSpc>
                        <a:spcBef>
                          <a:spcPts val="0"/>
                        </a:spcBef>
                        <a:spcAft>
                          <a:spcPts val="0"/>
                        </a:spcAft>
                        <a:buClr>
                          <a:schemeClr val="dk2"/>
                        </a:buClr>
                        <a:buSzPts val="1100"/>
                        <a:buFont typeface="Arial"/>
                        <a:buNone/>
                      </a:pPr>
                      <a:r>
                        <a:rPr b="1" lang="en" sz="1200">
                          <a:solidFill>
                            <a:schemeClr val="dk2"/>
                          </a:solidFill>
                          <a:latin typeface="Playfair Display"/>
                          <a:ea typeface="Playfair Display"/>
                          <a:cs typeface="Playfair Display"/>
                          <a:sym typeface="Playfair Display"/>
                        </a:rPr>
                        <a:t>Bisphosphonates (e.g. Alendronate)</a:t>
                      </a:r>
                      <a:endParaRPr b="1" sz="1200">
                        <a:solidFill>
                          <a:schemeClr val="dk2"/>
                        </a:solidFill>
                        <a:latin typeface="Playfair Display"/>
                        <a:ea typeface="Playfair Display"/>
                        <a:cs typeface="Playfair Display"/>
                        <a:sym typeface="Playfair Display"/>
                      </a:endParaRPr>
                    </a:p>
                  </a:txBody>
                  <a:tcPr marT="91425" marB="91425" marR="91425" marL="91425"/>
                </a:tc>
                <a:tc>
                  <a:txBody>
                    <a:bodyPr>
                      <a:noAutofit/>
                    </a:bodyPr>
                    <a:lstStyle/>
                    <a:p>
                      <a:pPr indent="0" lvl="0" marL="0" rtl="0">
                        <a:spcBef>
                          <a:spcPts val="0"/>
                        </a:spcBef>
                        <a:spcAft>
                          <a:spcPts val="0"/>
                        </a:spcAft>
                        <a:buNone/>
                      </a:pPr>
                      <a:r>
                        <a:rPr b="1" lang="en" sz="1200">
                          <a:solidFill>
                            <a:schemeClr val="dk2"/>
                          </a:solidFill>
                          <a:latin typeface="Playfair Display"/>
                          <a:ea typeface="Playfair Display"/>
                          <a:cs typeface="Playfair Display"/>
                          <a:sym typeface="Playfair Display"/>
                        </a:rPr>
                        <a:t>Analogues of inorganic pyrophosphate that inhibit bone resorption. </a:t>
                      </a:r>
                      <a:endParaRPr b="1" sz="1200">
                        <a:latin typeface="Playfair Display"/>
                        <a:ea typeface="Playfair Display"/>
                        <a:cs typeface="Playfair Display"/>
                        <a:sym typeface="Playfair Display"/>
                      </a:endParaRPr>
                    </a:p>
                  </a:txBody>
                  <a:tcPr marT="91425" marB="91425" marR="91425" marL="91425"/>
                </a:tc>
              </a:tr>
              <a:tr h="269800">
                <a:tc>
                  <a:txBody>
                    <a:bodyPr>
                      <a:noAutofit/>
                    </a:bodyPr>
                    <a:lstStyle/>
                    <a:p>
                      <a:pPr indent="0" lvl="0" marL="0" rtl="0">
                        <a:lnSpc>
                          <a:spcPct val="120000"/>
                        </a:lnSpc>
                        <a:spcBef>
                          <a:spcPts val="0"/>
                        </a:spcBef>
                        <a:spcAft>
                          <a:spcPts val="0"/>
                        </a:spcAft>
                        <a:buClr>
                          <a:schemeClr val="dk2"/>
                        </a:buClr>
                        <a:buSzPts val="1100"/>
                        <a:buFont typeface="Arial"/>
                        <a:buNone/>
                      </a:pPr>
                      <a:r>
                        <a:rPr b="1" lang="en" sz="1200">
                          <a:solidFill>
                            <a:schemeClr val="dk2"/>
                          </a:solidFill>
                          <a:latin typeface="Playfair Display"/>
                          <a:ea typeface="Playfair Display"/>
                          <a:cs typeface="Playfair Display"/>
                          <a:sym typeface="Playfair Display"/>
                        </a:rPr>
                        <a:t>SERMs (e.g. Raloxifene )</a:t>
                      </a:r>
                      <a:endParaRPr b="1" sz="1200">
                        <a:solidFill>
                          <a:schemeClr val="dk2"/>
                        </a:solidFill>
                        <a:latin typeface="Playfair Display"/>
                        <a:ea typeface="Playfair Display"/>
                        <a:cs typeface="Playfair Display"/>
                        <a:sym typeface="Playfair Display"/>
                      </a:endParaRPr>
                    </a:p>
                  </a:txBody>
                  <a:tcPr marT="91425" marB="91425" marR="91425" marL="91425"/>
                </a:tc>
                <a:tc>
                  <a:txBody>
                    <a:bodyPr>
                      <a:noAutofit/>
                    </a:bodyPr>
                    <a:lstStyle/>
                    <a:p>
                      <a:pPr indent="0" lvl="0" marL="0">
                        <a:spcBef>
                          <a:spcPts val="0"/>
                        </a:spcBef>
                        <a:spcAft>
                          <a:spcPts val="0"/>
                        </a:spcAft>
                        <a:buNone/>
                      </a:pPr>
                      <a:r>
                        <a:rPr b="1" lang="en" sz="1200">
                          <a:solidFill>
                            <a:schemeClr val="dk2"/>
                          </a:solidFill>
                          <a:latin typeface="Playfair Display"/>
                          <a:ea typeface="Playfair Display"/>
                          <a:cs typeface="Playfair Display"/>
                          <a:sym typeface="Playfair Display"/>
                        </a:rPr>
                        <a:t>Selective oestrogen receptor modulator and inhibits bone resorption. </a:t>
                      </a:r>
                      <a:endParaRPr b="1" sz="1200">
                        <a:latin typeface="Playfair Display"/>
                        <a:ea typeface="Playfair Display"/>
                        <a:cs typeface="Playfair Display"/>
                        <a:sym typeface="Playfair Display"/>
                      </a:endParaRPr>
                    </a:p>
                  </a:txBody>
                  <a:tcPr marT="91425" marB="91425" marR="91425" marL="91425"/>
                </a:tc>
              </a:tr>
              <a:tr h="381000">
                <a:tc>
                  <a:txBody>
                    <a:bodyPr>
                      <a:noAutofit/>
                    </a:bodyPr>
                    <a:lstStyle/>
                    <a:p>
                      <a:pPr indent="0" lvl="0" marL="0" rtl="0">
                        <a:lnSpc>
                          <a:spcPct val="120000"/>
                        </a:lnSpc>
                        <a:spcBef>
                          <a:spcPts val="0"/>
                        </a:spcBef>
                        <a:spcAft>
                          <a:spcPts val="0"/>
                        </a:spcAft>
                        <a:buClr>
                          <a:schemeClr val="dk2"/>
                        </a:buClr>
                        <a:buSzPts val="1100"/>
                        <a:buFont typeface="Arial"/>
                        <a:buNone/>
                      </a:pPr>
                      <a:r>
                        <a:rPr b="1" lang="en" sz="1200">
                          <a:solidFill>
                            <a:schemeClr val="dk2"/>
                          </a:solidFill>
                          <a:latin typeface="Playfair Display"/>
                          <a:ea typeface="Playfair Display"/>
                          <a:cs typeface="Playfair Display"/>
                          <a:sym typeface="Playfair Display"/>
                        </a:rPr>
                        <a:t>Teriparatide </a:t>
                      </a:r>
                      <a:endParaRPr b="1" sz="1200">
                        <a:solidFill>
                          <a:schemeClr val="dk2"/>
                        </a:solidFill>
                        <a:latin typeface="Playfair Display"/>
                        <a:ea typeface="Playfair Display"/>
                        <a:cs typeface="Playfair Display"/>
                        <a:sym typeface="Playfair Display"/>
                      </a:endParaRPr>
                    </a:p>
                  </a:txBody>
                  <a:tcPr marT="91425" marB="91425" marR="91425" marL="91425"/>
                </a:tc>
                <a:tc>
                  <a:txBody>
                    <a:bodyPr>
                      <a:noAutofit/>
                    </a:bodyPr>
                    <a:lstStyle/>
                    <a:p>
                      <a:pPr indent="0" lvl="0" marL="0">
                        <a:spcBef>
                          <a:spcPts val="0"/>
                        </a:spcBef>
                        <a:spcAft>
                          <a:spcPts val="0"/>
                        </a:spcAft>
                        <a:buNone/>
                      </a:pPr>
                      <a:r>
                        <a:rPr b="1" lang="en" sz="1200">
                          <a:solidFill>
                            <a:schemeClr val="dk2"/>
                          </a:solidFill>
                          <a:latin typeface="Playfair Display"/>
                          <a:ea typeface="Playfair Display"/>
                          <a:cs typeface="Playfair Display"/>
                          <a:sym typeface="Playfair Display"/>
                        </a:rPr>
                        <a:t>Recombinant human parathyroid hormone [PTH] </a:t>
                      </a:r>
                      <a:endParaRPr b="1" sz="1200">
                        <a:latin typeface="Playfair Display"/>
                        <a:ea typeface="Playfair Display"/>
                        <a:cs typeface="Playfair Display"/>
                        <a:sym typeface="Playfair Display"/>
                      </a:endParaRPr>
                    </a:p>
                  </a:txBody>
                  <a:tcPr marT="91425" marB="91425" marR="91425" marL="91425"/>
                </a:tc>
              </a:tr>
              <a:tr h="381000">
                <a:tc>
                  <a:txBody>
                    <a:bodyPr>
                      <a:noAutofit/>
                    </a:bodyPr>
                    <a:lstStyle/>
                    <a:p>
                      <a:pPr indent="0" lvl="0" marL="0" rtl="0">
                        <a:lnSpc>
                          <a:spcPct val="120000"/>
                        </a:lnSpc>
                        <a:spcBef>
                          <a:spcPts val="0"/>
                        </a:spcBef>
                        <a:spcAft>
                          <a:spcPts val="0"/>
                        </a:spcAft>
                        <a:buClr>
                          <a:schemeClr val="dk2"/>
                        </a:buClr>
                        <a:buSzPts val="1100"/>
                        <a:buFont typeface="Arial"/>
                        <a:buNone/>
                      </a:pPr>
                      <a:r>
                        <a:rPr b="1" lang="en" sz="1200">
                          <a:solidFill>
                            <a:schemeClr val="dk2"/>
                          </a:solidFill>
                          <a:latin typeface="Playfair Display"/>
                          <a:ea typeface="Playfair Display"/>
                          <a:cs typeface="Playfair Display"/>
                          <a:sym typeface="Playfair Display"/>
                        </a:rPr>
                        <a:t>Denusomab</a:t>
                      </a:r>
                      <a:endParaRPr b="1" sz="1200">
                        <a:latin typeface="Playfair Display"/>
                        <a:ea typeface="Playfair Display"/>
                        <a:cs typeface="Playfair Display"/>
                        <a:sym typeface="Playfair Display"/>
                      </a:endParaRPr>
                    </a:p>
                  </a:txBody>
                  <a:tcPr marT="91425" marB="91425" marR="91425" marL="91425"/>
                </a:tc>
                <a:tc>
                  <a:txBody>
                    <a:bodyPr>
                      <a:noAutofit/>
                    </a:bodyPr>
                    <a:lstStyle/>
                    <a:p>
                      <a:pPr indent="0" lvl="0" marL="0" rtl="0">
                        <a:lnSpc>
                          <a:spcPct val="115000"/>
                        </a:lnSpc>
                        <a:spcBef>
                          <a:spcPts val="0"/>
                        </a:spcBef>
                        <a:spcAft>
                          <a:spcPts val="0"/>
                        </a:spcAft>
                        <a:buNone/>
                      </a:pPr>
                      <a:r>
                        <a:rPr b="1" lang="en" sz="1200">
                          <a:solidFill>
                            <a:schemeClr val="dk2"/>
                          </a:solidFill>
                          <a:latin typeface="Playfair Display"/>
                          <a:ea typeface="Playfair Display"/>
                          <a:cs typeface="Playfair Display"/>
                          <a:sym typeface="Playfair Display"/>
                        </a:rPr>
                        <a:t>Monoclonal antibody that decreases osteoclast activation</a:t>
                      </a:r>
                      <a:endParaRPr b="1" sz="1200">
                        <a:latin typeface="Playfair Display"/>
                        <a:ea typeface="Playfair Display"/>
                        <a:cs typeface="Playfair Display"/>
                        <a:sym typeface="Playfair Display"/>
                      </a:endParaRPr>
                    </a:p>
                  </a:txBody>
                  <a:tcPr marT="91425" marB="91425" marR="91425" marL="91425"/>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000"/>
                                        <p:tgtEl>
                                          <p:spTgt spid="3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Shape 3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55" name="Shape 355"/>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
        <p:nvSpPr>
          <p:cNvPr id="356" name="Shape 356"/>
          <p:cNvSpPr/>
          <p:nvPr/>
        </p:nvSpPr>
        <p:spPr>
          <a:xfrm flipH="1">
            <a:off x="311700" y="445025"/>
            <a:ext cx="8520600" cy="4420500"/>
          </a:xfrm>
          <a:prstGeom prst="round1Rect">
            <a:avLst>
              <a:gd fmla="val 17446" name="adj"/>
            </a:avLst>
          </a:prstGeom>
          <a:solidFill>
            <a:srgbClr val="EAD1DC"/>
          </a:solid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t/>
            </a:r>
            <a:endParaRPr b="1" sz="1800">
              <a:solidFill>
                <a:srgbClr val="434343"/>
              </a:solidFill>
            </a:endParaRPr>
          </a:p>
          <a:p>
            <a:pPr indent="0" lvl="0" marL="0" rtl="0">
              <a:lnSpc>
                <a:spcPct val="120000"/>
              </a:lnSpc>
              <a:spcBef>
                <a:spcPts val="0"/>
              </a:spcBef>
              <a:spcAft>
                <a:spcPts val="0"/>
              </a:spcAft>
              <a:buNone/>
            </a:pPr>
            <a:r>
              <a:t/>
            </a:r>
            <a:endParaRPr>
              <a:solidFill>
                <a:schemeClr val="dk2"/>
              </a:solidFill>
              <a:latin typeface="Calibri"/>
              <a:ea typeface="Calibri"/>
              <a:cs typeface="Calibri"/>
              <a:sym typeface="Calibri"/>
            </a:endParaRPr>
          </a:p>
        </p:txBody>
      </p:sp>
      <p:sp>
        <p:nvSpPr>
          <p:cNvPr id="357" name="Shape 357"/>
          <p:cNvSpPr txBox="1"/>
          <p:nvPr/>
        </p:nvSpPr>
        <p:spPr>
          <a:xfrm>
            <a:off x="2919300" y="650175"/>
            <a:ext cx="3684000" cy="736800"/>
          </a:xfrm>
          <a:prstGeom prst="rect">
            <a:avLst/>
          </a:prstGeom>
          <a:noFill/>
          <a:ln>
            <a:noFill/>
          </a:ln>
        </p:spPr>
        <p:txBody>
          <a:bodyPr anchorCtr="0" anchor="t" bIns="91425" lIns="91425" spcFirstLastPara="1" rIns="91425" wrap="square" tIns="91425">
            <a:noAutofit/>
          </a:bodyPr>
          <a:lstStyle/>
          <a:p>
            <a:pPr indent="0" lvl="0" marL="0" rtl="0">
              <a:lnSpc>
                <a:spcPct val="107000"/>
              </a:lnSpc>
              <a:spcBef>
                <a:spcPts val="0"/>
              </a:spcBef>
              <a:spcAft>
                <a:spcPts val="0"/>
              </a:spcAft>
              <a:buClr>
                <a:schemeClr val="dk2"/>
              </a:buClr>
              <a:buSzPts val="1100"/>
              <a:buFont typeface="Arial"/>
              <a:buNone/>
            </a:pPr>
            <a:r>
              <a:rPr b="1" lang="en" sz="2400">
                <a:solidFill>
                  <a:srgbClr val="434343"/>
                </a:solidFill>
                <a:latin typeface="Playfair Display"/>
                <a:ea typeface="Playfair Display"/>
                <a:cs typeface="Playfair Display"/>
                <a:sym typeface="Playfair Display"/>
              </a:rPr>
              <a:t>Alendronate (Fosamax)</a:t>
            </a:r>
            <a:endParaRPr b="1" sz="2400">
              <a:solidFill>
                <a:srgbClr val="434343"/>
              </a:solidFill>
              <a:latin typeface="Playfair Display"/>
              <a:ea typeface="Playfair Display"/>
              <a:cs typeface="Playfair Display"/>
              <a:sym typeface="Playfair Display"/>
            </a:endParaRPr>
          </a:p>
          <a:p>
            <a:pPr indent="0" lvl="0" marL="0">
              <a:spcBef>
                <a:spcPts val="0"/>
              </a:spcBef>
              <a:spcAft>
                <a:spcPts val="0"/>
              </a:spcAft>
              <a:buNone/>
            </a:pPr>
            <a:r>
              <a:t/>
            </a:r>
            <a:endParaRPr>
              <a:solidFill>
                <a:srgbClr val="434343"/>
              </a:solidFill>
              <a:latin typeface="Playfair Display"/>
              <a:ea typeface="Playfair Display"/>
              <a:cs typeface="Playfair Display"/>
              <a:sym typeface="Playfair Display"/>
            </a:endParaRPr>
          </a:p>
        </p:txBody>
      </p:sp>
      <p:sp>
        <p:nvSpPr>
          <p:cNvPr id="358" name="Shape 358"/>
          <p:cNvSpPr txBox="1"/>
          <p:nvPr/>
        </p:nvSpPr>
        <p:spPr>
          <a:xfrm>
            <a:off x="583850" y="1445750"/>
            <a:ext cx="8174100" cy="3123000"/>
          </a:xfrm>
          <a:prstGeom prst="rect">
            <a:avLst/>
          </a:prstGeom>
          <a:noFill/>
          <a:ln>
            <a:noFill/>
          </a:ln>
        </p:spPr>
        <p:txBody>
          <a:bodyPr anchorCtr="0" anchor="t" bIns="91425" lIns="91425" spcFirstLastPara="1" rIns="91425" wrap="square" tIns="91425">
            <a:noAutofit/>
          </a:bodyPr>
          <a:lstStyle/>
          <a:p>
            <a:pPr indent="-317500" lvl="0" marL="457200" rtl="0">
              <a:lnSpc>
                <a:spcPct val="107000"/>
              </a:lnSpc>
              <a:spcBef>
                <a:spcPts val="0"/>
              </a:spcBef>
              <a:spcAft>
                <a:spcPts val="0"/>
              </a:spcAft>
              <a:buClr>
                <a:schemeClr val="dk2"/>
              </a:buClr>
              <a:buSzPts val="1400"/>
              <a:buFont typeface="Calibri"/>
              <a:buChar char="-"/>
            </a:pPr>
            <a:r>
              <a:rPr b="1" lang="en">
                <a:solidFill>
                  <a:schemeClr val="dk2"/>
                </a:solidFill>
                <a:latin typeface="Playfair Display"/>
                <a:ea typeface="Playfair Display"/>
                <a:cs typeface="Playfair Display"/>
                <a:sym typeface="Playfair Display"/>
              </a:rPr>
              <a:t>10 mg daily </a:t>
            </a:r>
            <a:r>
              <a:rPr lang="en">
                <a:solidFill>
                  <a:schemeClr val="dk2"/>
                </a:solidFill>
                <a:latin typeface="Playfair Display"/>
                <a:ea typeface="Playfair Display"/>
                <a:cs typeface="Playfair Display"/>
                <a:sym typeface="Playfair Display"/>
              </a:rPr>
              <a:t>or </a:t>
            </a:r>
            <a:r>
              <a:rPr b="1" lang="en">
                <a:solidFill>
                  <a:schemeClr val="dk2"/>
                </a:solidFill>
                <a:latin typeface="Playfair Display"/>
                <a:ea typeface="Playfair Display"/>
                <a:cs typeface="Playfair Display"/>
                <a:sym typeface="Playfair Display"/>
              </a:rPr>
              <a:t>70 mg once a week</a:t>
            </a:r>
            <a:r>
              <a:rPr lang="en">
                <a:solidFill>
                  <a:schemeClr val="dk2"/>
                </a:solidFill>
                <a:latin typeface="Playfair Display"/>
                <a:ea typeface="Playfair Display"/>
                <a:cs typeface="Playfair Display"/>
                <a:sym typeface="Playfair Display"/>
              </a:rPr>
              <a:t> by mouth for the </a:t>
            </a:r>
            <a:r>
              <a:rPr lang="en" u="sng">
                <a:solidFill>
                  <a:schemeClr val="dk2"/>
                </a:solidFill>
                <a:latin typeface="Playfair Display"/>
                <a:ea typeface="Playfair Display"/>
                <a:cs typeface="Playfair Display"/>
                <a:sym typeface="Playfair Display"/>
              </a:rPr>
              <a:t>treatment</a:t>
            </a:r>
            <a:r>
              <a:rPr lang="en">
                <a:solidFill>
                  <a:schemeClr val="dk2"/>
                </a:solidFill>
                <a:latin typeface="Playfair Display"/>
                <a:ea typeface="Playfair Display"/>
                <a:cs typeface="Playfair Display"/>
                <a:sym typeface="Playfair Display"/>
              </a:rPr>
              <a:t> of osteoporosis</a:t>
            </a:r>
            <a:endParaRPr>
              <a:solidFill>
                <a:schemeClr val="dk2"/>
              </a:solidFill>
              <a:latin typeface="Playfair Display"/>
              <a:ea typeface="Playfair Display"/>
              <a:cs typeface="Playfair Display"/>
              <a:sym typeface="Playfair Display"/>
            </a:endParaRPr>
          </a:p>
          <a:p>
            <a:pPr indent="-317500" lvl="0" marL="457200" rtl="0">
              <a:lnSpc>
                <a:spcPct val="107000"/>
              </a:lnSpc>
              <a:spcBef>
                <a:spcPts val="0"/>
              </a:spcBef>
              <a:spcAft>
                <a:spcPts val="0"/>
              </a:spcAft>
              <a:buClr>
                <a:schemeClr val="dk2"/>
              </a:buClr>
              <a:buSzPts val="1400"/>
              <a:buFont typeface="Calibri"/>
              <a:buChar char="-"/>
            </a:pPr>
            <a:r>
              <a:rPr b="1" lang="en">
                <a:solidFill>
                  <a:schemeClr val="dk2"/>
                </a:solidFill>
                <a:latin typeface="Playfair Display"/>
                <a:ea typeface="Playfair Display"/>
                <a:cs typeface="Playfair Display"/>
                <a:sym typeface="Playfair Display"/>
              </a:rPr>
              <a:t>5 mg daily </a:t>
            </a:r>
            <a:r>
              <a:rPr lang="en" u="sng">
                <a:solidFill>
                  <a:schemeClr val="dk2"/>
                </a:solidFill>
                <a:latin typeface="Playfair Display"/>
                <a:ea typeface="Playfair Display"/>
                <a:cs typeface="Playfair Display"/>
                <a:sym typeface="Playfair Display"/>
              </a:rPr>
              <a:t>prevention</a:t>
            </a:r>
            <a:r>
              <a:rPr lang="en">
                <a:solidFill>
                  <a:schemeClr val="dk2"/>
                </a:solidFill>
                <a:latin typeface="Playfair Display"/>
                <a:ea typeface="Playfair Display"/>
                <a:cs typeface="Playfair Display"/>
                <a:sym typeface="Playfair Display"/>
              </a:rPr>
              <a:t> of osteoporosis </a:t>
            </a:r>
            <a:endParaRPr>
              <a:solidFill>
                <a:schemeClr val="dk2"/>
              </a:solidFill>
              <a:latin typeface="Playfair Display"/>
              <a:ea typeface="Playfair Display"/>
              <a:cs typeface="Playfair Display"/>
              <a:sym typeface="Playfair Display"/>
            </a:endParaRPr>
          </a:p>
          <a:p>
            <a:pPr indent="0" lvl="0" marL="0" rtl="0">
              <a:lnSpc>
                <a:spcPct val="107000"/>
              </a:lnSpc>
              <a:spcBef>
                <a:spcPts val="0"/>
              </a:spcBef>
              <a:spcAft>
                <a:spcPts val="0"/>
              </a:spcAft>
              <a:buNone/>
            </a:pPr>
            <a:r>
              <a:rPr lang="en">
                <a:solidFill>
                  <a:schemeClr val="dk2"/>
                </a:solidFill>
                <a:latin typeface="Playfair Display"/>
                <a:ea typeface="Playfair Display"/>
                <a:cs typeface="Playfair Display"/>
                <a:sym typeface="Playfair Display"/>
              </a:rPr>
              <a:t>								</a:t>
            </a:r>
            <a:endParaRPr>
              <a:solidFill>
                <a:schemeClr val="dk2"/>
              </a:solidFill>
              <a:latin typeface="Playfair Display"/>
              <a:ea typeface="Playfair Display"/>
              <a:cs typeface="Playfair Display"/>
              <a:sym typeface="Playfair Display"/>
            </a:endParaRPr>
          </a:p>
          <a:p>
            <a:pPr indent="0" lvl="0" marL="0" rtl="0">
              <a:lnSpc>
                <a:spcPct val="107000"/>
              </a:lnSpc>
              <a:spcBef>
                <a:spcPts val="0"/>
              </a:spcBef>
              <a:spcAft>
                <a:spcPts val="0"/>
              </a:spcAft>
              <a:buNone/>
            </a:pPr>
            <a:r>
              <a:rPr lang="en">
                <a:solidFill>
                  <a:schemeClr val="dk2"/>
                </a:solidFill>
                <a:latin typeface="Playfair Display"/>
                <a:ea typeface="Playfair Display"/>
                <a:cs typeface="Playfair Display"/>
                <a:sym typeface="Playfair Display"/>
              </a:rPr>
              <a:t>Alendronate should be taken after an </a:t>
            </a:r>
            <a:r>
              <a:rPr b="1" lang="en">
                <a:solidFill>
                  <a:schemeClr val="dk2"/>
                </a:solidFill>
                <a:latin typeface="Playfair Display"/>
                <a:ea typeface="Playfair Display"/>
                <a:cs typeface="Playfair Display"/>
                <a:sym typeface="Playfair Display"/>
              </a:rPr>
              <a:t>overnight fast</a:t>
            </a:r>
            <a:r>
              <a:rPr lang="en">
                <a:solidFill>
                  <a:schemeClr val="dk2"/>
                </a:solidFill>
                <a:latin typeface="Playfair Display"/>
                <a:ea typeface="Playfair Display"/>
                <a:cs typeface="Playfair Display"/>
                <a:sym typeface="Playfair Display"/>
              </a:rPr>
              <a:t> and at least </a:t>
            </a:r>
            <a:r>
              <a:rPr b="1" lang="en">
                <a:solidFill>
                  <a:schemeClr val="dk2"/>
                </a:solidFill>
                <a:latin typeface="Playfair Display"/>
                <a:ea typeface="Playfair Display"/>
                <a:cs typeface="Playfair Display"/>
                <a:sym typeface="Playfair Display"/>
              </a:rPr>
              <a:t>30 minutes</a:t>
            </a:r>
            <a:r>
              <a:rPr lang="en">
                <a:solidFill>
                  <a:schemeClr val="dk2"/>
                </a:solidFill>
                <a:latin typeface="Playfair Display"/>
                <a:ea typeface="Playfair Display"/>
                <a:cs typeface="Playfair Display"/>
                <a:sym typeface="Playfair Display"/>
              </a:rPr>
              <a:t> before the first food or drink (other than water) of the day or any other oral medicinal products or supplementation (including calcium). 	</a:t>
            </a:r>
            <a:endParaRPr>
              <a:solidFill>
                <a:schemeClr val="dk2"/>
              </a:solidFill>
              <a:latin typeface="Playfair Display"/>
              <a:ea typeface="Playfair Display"/>
              <a:cs typeface="Playfair Display"/>
              <a:sym typeface="Playfair Display"/>
            </a:endParaRPr>
          </a:p>
          <a:p>
            <a:pPr indent="0" lvl="0" marL="0" rtl="0">
              <a:lnSpc>
                <a:spcPct val="107000"/>
              </a:lnSpc>
              <a:spcBef>
                <a:spcPts val="0"/>
              </a:spcBef>
              <a:spcAft>
                <a:spcPts val="0"/>
              </a:spcAft>
              <a:buNone/>
            </a:pPr>
            <a:r>
              <a:rPr lang="en">
                <a:solidFill>
                  <a:schemeClr val="dk2"/>
                </a:solidFill>
                <a:latin typeface="Playfair Display"/>
                <a:ea typeface="Playfair Display"/>
                <a:cs typeface="Playfair Display"/>
                <a:sym typeface="Playfair Display"/>
              </a:rPr>
              <a:t>	</a:t>
            </a:r>
            <a:endParaRPr b="1">
              <a:solidFill>
                <a:srgbClr val="002060"/>
              </a:solidFill>
              <a:latin typeface="Playfair Display"/>
              <a:ea typeface="Playfair Display"/>
              <a:cs typeface="Playfair Display"/>
              <a:sym typeface="Playfair Display"/>
            </a:endParaRPr>
          </a:p>
          <a:p>
            <a:pPr indent="0" lvl="0" marL="0" rtl="0">
              <a:lnSpc>
                <a:spcPct val="107000"/>
              </a:lnSpc>
              <a:spcBef>
                <a:spcPts val="0"/>
              </a:spcBef>
              <a:spcAft>
                <a:spcPts val="0"/>
              </a:spcAft>
              <a:buClr>
                <a:schemeClr val="dk2"/>
              </a:buClr>
              <a:buSzPts val="1100"/>
              <a:buFont typeface="Arial"/>
              <a:buNone/>
            </a:pPr>
            <a:r>
              <a:rPr b="1" lang="en">
                <a:solidFill>
                  <a:srgbClr val="002060"/>
                </a:solidFill>
                <a:latin typeface="Playfair Display"/>
                <a:ea typeface="Playfair Display"/>
                <a:cs typeface="Playfair Display"/>
                <a:sym typeface="Playfair Display"/>
              </a:rPr>
              <a:t>Side effects:</a:t>
            </a:r>
            <a:endParaRPr b="1">
              <a:solidFill>
                <a:srgbClr val="002060"/>
              </a:solidFill>
              <a:latin typeface="Playfair Display"/>
              <a:ea typeface="Playfair Display"/>
              <a:cs typeface="Playfair Display"/>
              <a:sym typeface="Playfair Display"/>
            </a:endParaRPr>
          </a:p>
          <a:p>
            <a:pPr indent="0" lvl="0" marL="0" rtl="0">
              <a:lnSpc>
                <a:spcPct val="107000"/>
              </a:lnSpc>
              <a:spcBef>
                <a:spcPts val="0"/>
              </a:spcBef>
              <a:spcAft>
                <a:spcPts val="0"/>
              </a:spcAft>
              <a:buClr>
                <a:schemeClr val="dk2"/>
              </a:buClr>
              <a:buSzPts val="1100"/>
              <a:buFont typeface="Arial"/>
              <a:buNone/>
            </a:pPr>
            <a:r>
              <a:rPr lang="en">
                <a:solidFill>
                  <a:schemeClr val="dk2"/>
                </a:solidFill>
                <a:latin typeface="Playfair Display"/>
                <a:ea typeface="Playfair Display"/>
                <a:cs typeface="Playfair Display"/>
                <a:sym typeface="Playfair Display"/>
              </a:rPr>
              <a:t>Mild upper gastrointestinal events, esophageal ulcerations, perforations, bleeding events, muscular and joint pains</a:t>
            </a:r>
            <a:endParaRPr>
              <a:solidFill>
                <a:schemeClr val="dk2"/>
              </a:solidFill>
              <a:latin typeface="Playfair Display"/>
              <a:ea typeface="Playfair Display"/>
              <a:cs typeface="Playfair Display"/>
              <a:sym typeface="Playfair Display"/>
            </a:endParaRPr>
          </a:p>
          <a:p>
            <a:pPr indent="0" lvl="0" marL="0" rtl="0">
              <a:lnSpc>
                <a:spcPct val="107000"/>
              </a:lnSpc>
              <a:spcBef>
                <a:spcPts val="0"/>
              </a:spcBef>
              <a:spcAft>
                <a:spcPts val="0"/>
              </a:spcAft>
              <a:buNone/>
            </a:pPr>
            <a:r>
              <a:t/>
            </a:r>
            <a:endParaRPr b="1">
              <a:solidFill>
                <a:srgbClr val="002060"/>
              </a:solidFill>
              <a:latin typeface="Playfair Display"/>
              <a:ea typeface="Playfair Display"/>
              <a:cs typeface="Playfair Display"/>
              <a:sym typeface="Playfair Display"/>
            </a:endParaRPr>
          </a:p>
          <a:p>
            <a:pPr indent="0" lvl="0" marL="0" rtl="0">
              <a:lnSpc>
                <a:spcPct val="107000"/>
              </a:lnSpc>
              <a:spcBef>
                <a:spcPts val="0"/>
              </a:spcBef>
              <a:spcAft>
                <a:spcPts val="0"/>
              </a:spcAft>
              <a:buClr>
                <a:schemeClr val="dk2"/>
              </a:buClr>
              <a:buSzPts val="1100"/>
              <a:buFont typeface="Arial"/>
              <a:buNone/>
            </a:pPr>
            <a:r>
              <a:rPr b="1" lang="en">
                <a:solidFill>
                  <a:srgbClr val="002060"/>
                </a:solidFill>
                <a:latin typeface="Playfair Display"/>
                <a:ea typeface="Playfair Display"/>
                <a:cs typeface="Playfair Display"/>
                <a:sym typeface="Playfair Display"/>
              </a:rPr>
              <a:t>Contraindications:</a:t>
            </a:r>
            <a:endParaRPr b="1">
              <a:solidFill>
                <a:srgbClr val="002060"/>
              </a:solidFill>
              <a:latin typeface="Playfair Display"/>
              <a:ea typeface="Playfair Display"/>
              <a:cs typeface="Playfair Display"/>
              <a:sym typeface="Playfair Display"/>
            </a:endParaRPr>
          </a:p>
          <a:p>
            <a:pPr indent="0" lvl="0" marL="0" rtl="0">
              <a:lnSpc>
                <a:spcPct val="107000"/>
              </a:lnSpc>
              <a:spcBef>
                <a:spcPts val="0"/>
              </a:spcBef>
              <a:spcAft>
                <a:spcPts val="0"/>
              </a:spcAft>
              <a:buClr>
                <a:schemeClr val="dk2"/>
              </a:buClr>
              <a:buSzPts val="1100"/>
              <a:buFont typeface="Arial"/>
              <a:buNone/>
            </a:pPr>
            <a:r>
              <a:rPr lang="en">
                <a:solidFill>
                  <a:schemeClr val="dk2"/>
                </a:solidFill>
                <a:latin typeface="Playfair Display"/>
                <a:ea typeface="Playfair Display"/>
                <a:cs typeface="Playfair Display"/>
                <a:sym typeface="Playfair Display"/>
              </a:rPr>
              <a:t>Abnormalities of the esophagus; inability to stand or sit upright for at least 30 minutes. </a:t>
            </a:r>
            <a:endParaRPr>
              <a:solidFill>
                <a:schemeClr val="dk2"/>
              </a:solidFill>
              <a:latin typeface="Playfair Display"/>
              <a:ea typeface="Playfair Display"/>
              <a:cs typeface="Playfair Display"/>
              <a:sym typeface="Playfair Display"/>
            </a:endParaRPr>
          </a:p>
          <a:p>
            <a:pPr indent="0" lvl="0" marL="0">
              <a:spcBef>
                <a:spcPts val="0"/>
              </a:spcBef>
              <a:spcAft>
                <a:spcPts val="0"/>
              </a:spcAft>
              <a:buNone/>
            </a:pPr>
            <a:r>
              <a:t/>
            </a:r>
            <a:endParaRPr>
              <a:latin typeface="Playfair Display"/>
              <a:ea typeface="Playfair Display"/>
              <a:cs typeface="Playfair Display"/>
              <a:sym typeface="Playfair Display"/>
            </a:endParaRPr>
          </a:p>
        </p:txBody>
      </p:sp>
      <p:sp>
        <p:nvSpPr>
          <p:cNvPr id="359" name="Shape 359"/>
          <p:cNvSpPr txBox="1"/>
          <p:nvPr/>
        </p:nvSpPr>
        <p:spPr>
          <a:xfrm>
            <a:off x="5199125" y="3211150"/>
            <a:ext cx="1529100" cy="194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3" name="Shape 363"/>
        <p:cNvGrpSpPr/>
        <p:nvPr/>
      </p:nvGrpSpPr>
      <p:grpSpPr>
        <a:xfrm>
          <a:off x="0" y="0"/>
          <a:ext cx="0" cy="0"/>
          <a:chOff x="0" y="0"/>
          <a:chExt cx="0" cy="0"/>
        </a:xfrm>
      </p:grpSpPr>
      <p:sp>
        <p:nvSpPr>
          <p:cNvPr id="364" name="Shape 364"/>
          <p:cNvSpPr/>
          <p:nvPr/>
        </p:nvSpPr>
        <p:spPr>
          <a:xfrm>
            <a:off x="2806038" y="955005"/>
            <a:ext cx="3866895" cy="4021629"/>
          </a:xfrm>
          <a:prstGeom prst="round2SameRect">
            <a:avLst>
              <a:gd fmla="val 18098" name="adj1"/>
              <a:gd fmla="val 0" name="adj2"/>
            </a:avLst>
          </a:prstGeom>
          <a:solidFill>
            <a:srgbClr val="D9EAD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5" name="Shape 365"/>
          <p:cNvSpPr txBox="1"/>
          <p:nvPr/>
        </p:nvSpPr>
        <p:spPr>
          <a:xfrm>
            <a:off x="3324125" y="1026474"/>
            <a:ext cx="2733300" cy="4497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434343"/>
                </a:solidFill>
              </a:rPr>
              <a:t>Vitamin D</a:t>
            </a:r>
            <a:endParaRPr b="1" sz="1100">
              <a:solidFill>
                <a:srgbClr val="434343"/>
              </a:solidFill>
              <a:latin typeface="Roboto"/>
              <a:ea typeface="Roboto"/>
              <a:cs typeface="Roboto"/>
              <a:sym typeface="Roboto"/>
            </a:endParaRPr>
          </a:p>
        </p:txBody>
      </p:sp>
      <p:sp>
        <p:nvSpPr>
          <p:cNvPr id="366" name="Shape 366"/>
          <p:cNvSpPr txBox="1"/>
          <p:nvPr/>
        </p:nvSpPr>
        <p:spPr>
          <a:xfrm>
            <a:off x="2891946" y="1331222"/>
            <a:ext cx="3695100" cy="13128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a:solidFill>
                  <a:schemeClr val="dk2"/>
                </a:solidFill>
                <a:latin typeface="Playfair Display"/>
                <a:ea typeface="Playfair Display"/>
                <a:cs typeface="Playfair Display"/>
                <a:sym typeface="Playfair Display"/>
              </a:rPr>
              <a:t>The dose needed to correct deficiency varies among individuals, Recent results suggest doses greater than 1,000 IU or even 4,000 IU of vitamin D per day may be needed </a:t>
            </a:r>
            <a:endParaRPr>
              <a:solidFill>
                <a:schemeClr val="dk2"/>
              </a:solidFill>
              <a:latin typeface="Playfair Display"/>
              <a:ea typeface="Playfair Display"/>
              <a:cs typeface="Playfair Display"/>
              <a:sym typeface="Playfair Display"/>
            </a:endParaRPr>
          </a:p>
          <a:p>
            <a:pPr indent="0" lvl="0" marL="0" rtl="0">
              <a:lnSpc>
                <a:spcPct val="115000"/>
              </a:lnSpc>
              <a:spcBef>
                <a:spcPts val="900"/>
              </a:spcBef>
              <a:spcAft>
                <a:spcPts val="0"/>
              </a:spcAft>
              <a:buNone/>
            </a:pPr>
            <a:r>
              <a:rPr lang="en">
                <a:solidFill>
                  <a:schemeClr val="dk2"/>
                </a:solidFill>
                <a:latin typeface="Playfair Display"/>
                <a:ea typeface="Playfair Display"/>
                <a:cs typeface="Playfair Display"/>
                <a:sym typeface="Playfair Display"/>
              </a:rPr>
              <a:t>A meta-analysis of studies in postmenopausal women found a significant reduction in hip and non-vertebral fractures with vitamin D supplementation at doses ≥700 to 800 IU/day </a:t>
            </a:r>
            <a:endParaRPr>
              <a:solidFill>
                <a:schemeClr val="dk2"/>
              </a:solidFill>
              <a:latin typeface="Playfair Display"/>
              <a:ea typeface="Playfair Display"/>
              <a:cs typeface="Playfair Display"/>
              <a:sym typeface="Playfair Display"/>
            </a:endParaRPr>
          </a:p>
          <a:p>
            <a:pPr indent="0" lvl="0" marL="0" rtl="0">
              <a:lnSpc>
                <a:spcPct val="115000"/>
              </a:lnSpc>
              <a:spcBef>
                <a:spcPts val="0"/>
              </a:spcBef>
              <a:spcAft>
                <a:spcPts val="0"/>
              </a:spcAft>
              <a:buClr>
                <a:schemeClr val="dk2"/>
              </a:buClr>
              <a:buSzPts val="1100"/>
              <a:buFont typeface="Arial"/>
              <a:buNone/>
            </a:pPr>
            <a:r>
              <a:rPr lang="en">
                <a:solidFill>
                  <a:schemeClr val="dk2"/>
                </a:solidFill>
                <a:latin typeface="Playfair Display"/>
                <a:ea typeface="Playfair Display"/>
                <a:cs typeface="Playfair Display"/>
                <a:sym typeface="Playfair Display"/>
              </a:rPr>
              <a:t>some studies have also shown improvement in muscle strength, balance, and fall risk as well as survival </a:t>
            </a:r>
            <a:endParaRPr>
              <a:solidFill>
                <a:schemeClr val="dk2"/>
              </a:solidFill>
              <a:latin typeface="Playfair Display"/>
              <a:ea typeface="Playfair Display"/>
              <a:cs typeface="Playfair Display"/>
              <a:sym typeface="Playfair Display"/>
            </a:endParaRPr>
          </a:p>
          <a:p>
            <a:pPr indent="0" lvl="0" marL="0" rtl="0">
              <a:lnSpc>
                <a:spcPct val="115000"/>
              </a:lnSpc>
              <a:spcBef>
                <a:spcPts val="900"/>
              </a:spcBef>
              <a:spcAft>
                <a:spcPts val="0"/>
              </a:spcAft>
              <a:buNone/>
            </a:pPr>
            <a:r>
              <a:t/>
            </a:r>
            <a:endParaRPr>
              <a:solidFill>
                <a:schemeClr val="dk2"/>
              </a:solidFill>
              <a:latin typeface="Calibri"/>
              <a:ea typeface="Calibri"/>
              <a:cs typeface="Calibri"/>
              <a:sym typeface="Calibri"/>
            </a:endParaRPr>
          </a:p>
          <a:p>
            <a:pPr indent="0" lvl="0" marL="0" rtl="0">
              <a:lnSpc>
                <a:spcPct val="115000"/>
              </a:lnSpc>
              <a:spcBef>
                <a:spcPts val="0"/>
              </a:spcBef>
              <a:spcAft>
                <a:spcPts val="1600"/>
              </a:spcAft>
              <a:buNone/>
            </a:pPr>
            <a:r>
              <a:t/>
            </a:r>
            <a:endParaRPr>
              <a:solidFill>
                <a:srgbClr val="FFFFFF"/>
              </a:solidFill>
              <a:latin typeface="Calibri"/>
              <a:ea typeface="Calibri"/>
              <a:cs typeface="Calibri"/>
              <a:sym typeface="Calibri"/>
            </a:endParaRPr>
          </a:p>
        </p:txBody>
      </p:sp>
      <p:sp>
        <p:nvSpPr>
          <p:cNvPr id="367" name="Shape 367"/>
          <p:cNvSpPr txBox="1"/>
          <p:nvPr/>
        </p:nvSpPr>
        <p:spPr>
          <a:xfrm>
            <a:off x="258200" y="220575"/>
            <a:ext cx="3000000" cy="927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3000">
                <a:solidFill>
                  <a:schemeClr val="dk2"/>
                </a:solidFill>
                <a:highlight>
                  <a:schemeClr val="dk1"/>
                </a:highlight>
                <a:latin typeface="Oswald"/>
                <a:ea typeface="Oswald"/>
                <a:cs typeface="Oswald"/>
                <a:sym typeface="Oswald"/>
              </a:rPr>
              <a:t>Management </a:t>
            </a:r>
            <a:endParaRPr sz="3000">
              <a:solidFill>
                <a:schemeClr val="dk2"/>
              </a:solidFill>
              <a:highlight>
                <a:schemeClr val="dk1"/>
              </a:highlight>
              <a:latin typeface="Oswald"/>
              <a:ea typeface="Oswald"/>
              <a:cs typeface="Oswald"/>
              <a:sym typeface="Oswald"/>
            </a:endParaRPr>
          </a:p>
        </p:txBody>
      </p:sp>
      <p:sp>
        <p:nvSpPr>
          <p:cNvPr id="368" name="Shape 368"/>
          <p:cNvSpPr/>
          <p:nvPr/>
        </p:nvSpPr>
        <p:spPr>
          <a:xfrm>
            <a:off x="192425" y="1250100"/>
            <a:ext cx="2224200" cy="1876800"/>
          </a:xfrm>
          <a:prstGeom prst="wedgeRectCallout">
            <a:avLst>
              <a:gd fmla="val 70724" name="adj1"/>
              <a:gd fmla="val -2920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b="1" lang="en" sz="1600">
                <a:latin typeface="Playfair Display"/>
                <a:ea typeface="Playfair Display"/>
                <a:cs typeface="Playfair Display"/>
                <a:sym typeface="Playfair Display"/>
              </a:rPr>
              <a:t>Importance: </a:t>
            </a:r>
            <a:endParaRPr b="1" sz="1600">
              <a:latin typeface="Playfair Display"/>
              <a:ea typeface="Playfair Display"/>
              <a:cs typeface="Playfair Display"/>
              <a:sym typeface="Playfair Display"/>
            </a:endParaRPr>
          </a:p>
          <a:p>
            <a:pPr indent="0" lvl="0" marL="0" rtl="0">
              <a:lnSpc>
                <a:spcPct val="90000"/>
              </a:lnSpc>
              <a:spcBef>
                <a:spcPts val="1600"/>
              </a:spcBef>
              <a:spcAft>
                <a:spcPts val="0"/>
              </a:spcAft>
              <a:buNone/>
            </a:pPr>
            <a:r>
              <a:rPr lang="en">
                <a:solidFill>
                  <a:schemeClr val="dk2"/>
                </a:solidFill>
                <a:latin typeface="Playfair Display"/>
                <a:ea typeface="Playfair Display"/>
                <a:cs typeface="Playfair Display"/>
                <a:sym typeface="Playfair Display"/>
              </a:rPr>
              <a:t>enhance the response to bisphosphonate therapy and prevent fractures.</a:t>
            </a:r>
            <a:endParaRPr>
              <a:latin typeface="Playfair Display"/>
              <a:ea typeface="Playfair Display"/>
              <a:cs typeface="Playfair Display"/>
              <a:sym typeface="Playfair Display"/>
            </a:endParaRPr>
          </a:p>
        </p:txBody>
      </p:sp>
      <p:sp>
        <p:nvSpPr>
          <p:cNvPr id="369" name="Shape 369"/>
          <p:cNvSpPr/>
          <p:nvPr/>
        </p:nvSpPr>
        <p:spPr>
          <a:xfrm>
            <a:off x="6672925" y="528250"/>
            <a:ext cx="2321400" cy="1640400"/>
          </a:xfrm>
          <a:prstGeom prst="ellipse">
            <a:avLst/>
          </a:prstGeom>
          <a:solidFill>
            <a:srgbClr val="F4CCCC"/>
          </a:solidFill>
          <a:ln>
            <a:noFill/>
          </a:ln>
        </p:spPr>
        <p:txBody>
          <a:bodyPr anchorCtr="0" anchor="ctr" bIns="91425" lIns="91425" spcFirstLastPara="1" rIns="91425" wrap="square" tIns="91425">
            <a:noAutofit/>
          </a:bodyPr>
          <a:lstStyle/>
          <a:p>
            <a:pPr indent="0" lvl="0" marL="0">
              <a:spcBef>
                <a:spcPts val="0"/>
              </a:spcBef>
              <a:spcAft>
                <a:spcPts val="0"/>
              </a:spcAft>
              <a:buClr>
                <a:schemeClr val="dk2"/>
              </a:buClr>
              <a:buSzPts val="1100"/>
              <a:buFont typeface="Arial"/>
              <a:buNone/>
            </a:pPr>
            <a:r>
              <a:rPr lang="en" sz="1100">
                <a:solidFill>
                  <a:schemeClr val="dk2"/>
                </a:solidFill>
              </a:rPr>
              <a:t>		 	 	 		</a:t>
            </a:r>
            <a:endParaRPr sz="1100">
              <a:solidFill>
                <a:schemeClr val="dk2"/>
              </a:solidFill>
            </a:endParaRPr>
          </a:p>
          <a:p>
            <a:pPr indent="0" lvl="0" marL="0">
              <a:spcBef>
                <a:spcPts val="0"/>
              </a:spcBef>
              <a:spcAft>
                <a:spcPts val="0"/>
              </a:spcAft>
              <a:buClr>
                <a:schemeClr val="dk2"/>
              </a:buClr>
              <a:buSzPts val="1100"/>
              <a:buFont typeface="Arial"/>
              <a:buNone/>
            </a:pPr>
            <a:r>
              <a:rPr lang="en" sz="1100">
                <a:solidFill>
                  <a:schemeClr val="dk2"/>
                </a:solidFill>
              </a:rPr>
              <a:t>			</a:t>
            </a:r>
            <a:endParaRPr sz="1100">
              <a:solidFill>
                <a:schemeClr val="dk2"/>
              </a:solidFill>
            </a:endParaRPr>
          </a:p>
          <a:p>
            <a:pPr indent="0" lvl="0" marL="0" rtl="0" algn="ctr">
              <a:spcBef>
                <a:spcPts val="0"/>
              </a:spcBef>
              <a:spcAft>
                <a:spcPts val="0"/>
              </a:spcAft>
              <a:buClr>
                <a:schemeClr val="dk2"/>
              </a:buClr>
              <a:buSzPts val="1100"/>
              <a:buFont typeface="Arial"/>
              <a:buNone/>
            </a:pPr>
            <a:r>
              <a:rPr lang="en" sz="1100">
                <a:solidFill>
                  <a:schemeClr val="dk2"/>
                </a:solidFill>
              </a:rPr>
              <a:t>			</a:t>
            </a:r>
            <a:r>
              <a:rPr b="1" lang="en" sz="1800">
                <a:solidFill>
                  <a:schemeClr val="dk2"/>
                </a:solidFill>
                <a:latin typeface="Playfair Display"/>
                <a:ea typeface="Playfair Display"/>
                <a:cs typeface="Playfair Display"/>
                <a:sym typeface="Playfair Display"/>
              </a:rPr>
              <a:t>Considered low if &lt; 20 ng/mL </a:t>
            </a:r>
            <a:endParaRPr sz="1100">
              <a:solidFill>
                <a:schemeClr val="dk2"/>
              </a:solidFill>
              <a:latin typeface="Playfair Display"/>
              <a:ea typeface="Playfair Display"/>
              <a:cs typeface="Playfair Display"/>
              <a:sym typeface="Playfair Display"/>
            </a:endParaRPr>
          </a:p>
          <a:p>
            <a:pPr indent="0" lvl="0" marL="0">
              <a:spcBef>
                <a:spcPts val="0"/>
              </a:spcBef>
              <a:spcAft>
                <a:spcPts val="0"/>
              </a:spcAft>
              <a:buClr>
                <a:schemeClr val="dk2"/>
              </a:buClr>
              <a:buSzPts val="1100"/>
              <a:buFont typeface="Arial"/>
              <a:buNone/>
            </a:pPr>
            <a:r>
              <a:rPr lang="en" sz="1100">
                <a:solidFill>
                  <a:schemeClr val="dk2"/>
                </a:solidFill>
              </a:rPr>
              <a:t>				</a:t>
            </a:r>
            <a:endParaRPr sz="1100">
              <a:solidFill>
                <a:schemeClr val="dk2"/>
              </a:solidFill>
            </a:endParaRPr>
          </a:p>
          <a:p>
            <a:pPr indent="0" lvl="0" marL="0">
              <a:spcBef>
                <a:spcPts val="0"/>
              </a:spcBef>
              <a:spcAft>
                <a:spcPts val="0"/>
              </a:spcAft>
              <a:buClr>
                <a:schemeClr val="dk2"/>
              </a:buClr>
              <a:buSzPts val="1100"/>
              <a:buFont typeface="Arial"/>
              <a:buNone/>
            </a:pPr>
            <a:r>
              <a:rPr lang="en" sz="1100">
                <a:solidFill>
                  <a:schemeClr val="dk2"/>
                </a:solidFill>
              </a:rPr>
              <a:t>			</a:t>
            </a:r>
            <a:endParaRPr sz="1100">
              <a:solidFill>
                <a:schemeClr val="dk2"/>
              </a:solidFill>
            </a:endParaRPr>
          </a:p>
          <a:p>
            <a:pPr indent="0" lvl="0" marL="0">
              <a:spcBef>
                <a:spcPts val="0"/>
              </a:spcBef>
              <a:spcAft>
                <a:spcPts val="0"/>
              </a:spcAft>
              <a:buClr>
                <a:schemeClr val="dk2"/>
              </a:buClr>
              <a:buSzPts val="1100"/>
              <a:buFont typeface="Arial"/>
              <a:buNone/>
            </a:pPr>
            <a:r>
              <a:rPr lang="en" sz="1100">
                <a:solidFill>
                  <a:schemeClr val="dk2"/>
                </a:solidFill>
              </a:rPr>
              <a:t>		</a:t>
            </a:r>
            <a:endParaRPr sz="1100">
              <a:solidFill>
                <a:schemeClr val="dk2"/>
              </a:solidFill>
            </a:endParaRPr>
          </a:p>
        </p:txBody>
      </p:sp>
      <p:pic>
        <p:nvPicPr>
          <p:cNvPr descr="Image result for magnesium" id="370" name="Shape 370"/>
          <p:cNvPicPr preferRelativeResize="0"/>
          <p:nvPr/>
        </p:nvPicPr>
        <p:blipFill>
          <a:blip r:embed="rId3">
            <a:alphaModFix/>
          </a:blip>
          <a:stretch>
            <a:fillRect/>
          </a:stretch>
        </p:blipFill>
        <p:spPr>
          <a:xfrm>
            <a:off x="7357800" y="2377453"/>
            <a:ext cx="1048700" cy="1000575"/>
          </a:xfrm>
          <a:prstGeom prst="rect">
            <a:avLst/>
          </a:prstGeom>
          <a:noFill/>
          <a:ln>
            <a:noFill/>
          </a:ln>
        </p:spPr>
      </p:pic>
      <p:pic>
        <p:nvPicPr>
          <p:cNvPr descr="Image result for vitamin k" id="371" name="Shape 371"/>
          <p:cNvPicPr preferRelativeResize="0"/>
          <p:nvPr/>
        </p:nvPicPr>
        <p:blipFill>
          <a:blip r:embed="rId4">
            <a:alphaModFix/>
          </a:blip>
          <a:stretch>
            <a:fillRect/>
          </a:stretch>
        </p:blipFill>
        <p:spPr>
          <a:xfrm>
            <a:off x="6770050" y="3586825"/>
            <a:ext cx="2224200" cy="108283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1000"/>
                                        <p:tgtEl>
                                          <p:spTgt spid="3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1000"/>
                                        <p:tgtEl>
                                          <p:spTgt spid="3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1000"/>
                                        <p:tgtEl>
                                          <p:spTgt spid="3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1000"/>
                                        <p:tgtEl>
                                          <p:spTgt spid="3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Shape 376"/>
          <p:cNvSpPr txBox="1"/>
          <p:nvPr/>
        </p:nvSpPr>
        <p:spPr>
          <a:xfrm>
            <a:off x="237925" y="185050"/>
            <a:ext cx="3000000" cy="927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3000">
                <a:solidFill>
                  <a:schemeClr val="dk2"/>
                </a:solidFill>
                <a:highlight>
                  <a:schemeClr val="dk1"/>
                </a:highlight>
                <a:latin typeface="Oswald"/>
                <a:ea typeface="Oswald"/>
                <a:cs typeface="Oswald"/>
                <a:sym typeface="Oswald"/>
              </a:rPr>
              <a:t>Management </a:t>
            </a:r>
            <a:endParaRPr sz="3000">
              <a:solidFill>
                <a:schemeClr val="dk2"/>
              </a:solidFill>
              <a:highlight>
                <a:schemeClr val="dk1"/>
              </a:highlight>
              <a:latin typeface="Oswald"/>
              <a:ea typeface="Oswald"/>
              <a:cs typeface="Oswald"/>
              <a:sym typeface="Oswald"/>
            </a:endParaRPr>
          </a:p>
        </p:txBody>
      </p:sp>
      <p:sp>
        <p:nvSpPr>
          <p:cNvPr id="377" name="Shape 377"/>
          <p:cNvSpPr/>
          <p:nvPr/>
        </p:nvSpPr>
        <p:spPr>
          <a:xfrm>
            <a:off x="4092250" y="542075"/>
            <a:ext cx="4301400" cy="3795300"/>
          </a:xfrm>
          <a:prstGeom prst="round2SameRect">
            <a:avLst>
              <a:gd fmla="val 18098" name="adj1"/>
              <a:gd fmla="val 0" name="adj2"/>
            </a:avLst>
          </a:prstGeom>
          <a:solidFill>
            <a:srgbClr val="D9D9D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8" name="Shape 378"/>
          <p:cNvSpPr txBox="1"/>
          <p:nvPr/>
        </p:nvSpPr>
        <p:spPr>
          <a:xfrm>
            <a:off x="5255625" y="849575"/>
            <a:ext cx="2164800" cy="527100"/>
          </a:xfrm>
          <a:prstGeom prst="rect">
            <a:avLst/>
          </a:prstGeom>
          <a:solidFill>
            <a:schemeClr val="lt2"/>
          </a:solid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434343"/>
                </a:solidFill>
                <a:latin typeface="Playfair Display"/>
                <a:ea typeface="Playfair Display"/>
                <a:cs typeface="Playfair Display"/>
                <a:sym typeface="Playfair Display"/>
              </a:rPr>
              <a:t>Supplementations </a:t>
            </a:r>
            <a:endParaRPr b="1" sz="1100">
              <a:solidFill>
                <a:srgbClr val="434343"/>
              </a:solidFill>
              <a:latin typeface="Playfair Display"/>
              <a:ea typeface="Playfair Display"/>
              <a:cs typeface="Playfair Display"/>
              <a:sym typeface="Playfair Display"/>
            </a:endParaRPr>
          </a:p>
        </p:txBody>
      </p:sp>
      <p:sp>
        <p:nvSpPr>
          <p:cNvPr id="379" name="Shape 379"/>
          <p:cNvSpPr txBox="1"/>
          <p:nvPr/>
        </p:nvSpPr>
        <p:spPr>
          <a:xfrm>
            <a:off x="4305100" y="1417925"/>
            <a:ext cx="3875700" cy="2043600"/>
          </a:xfrm>
          <a:prstGeom prst="rect">
            <a:avLst/>
          </a:prstGeom>
          <a:noFill/>
          <a:ln>
            <a:noFill/>
          </a:ln>
        </p:spPr>
        <p:txBody>
          <a:bodyPr anchorCtr="0" anchor="t" bIns="91425" lIns="91425" spcFirstLastPara="1" rIns="91425" wrap="square" tIns="91425">
            <a:noAutofit/>
          </a:bodyPr>
          <a:lstStyle/>
          <a:p>
            <a:pPr indent="-101600" lvl="1" marL="88900" rtl="0">
              <a:lnSpc>
                <a:spcPct val="115000"/>
              </a:lnSpc>
              <a:spcBef>
                <a:spcPts val="0"/>
              </a:spcBef>
              <a:spcAft>
                <a:spcPts val="0"/>
              </a:spcAft>
              <a:buClr>
                <a:schemeClr val="dk2"/>
              </a:buClr>
              <a:buSzPts val="1200"/>
              <a:buFont typeface="Playfair Display"/>
              <a:buChar char="◆"/>
            </a:pPr>
            <a:r>
              <a:rPr lang="en" sz="1200">
                <a:solidFill>
                  <a:schemeClr val="dk2"/>
                </a:solidFill>
                <a:latin typeface="Playfair Display"/>
                <a:ea typeface="Playfair Display"/>
                <a:cs typeface="Playfair Display"/>
                <a:sym typeface="Playfair Display"/>
              </a:rPr>
              <a:t>The WHI study showed a small but significant increase in hip BMD (1%) in the group that received 1,000 mg of calcium and 400 IU of vitamin D per day. 		</a:t>
            </a:r>
            <a:endParaRPr sz="1200">
              <a:solidFill>
                <a:schemeClr val="dk2"/>
              </a:solidFill>
              <a:latin typeface="Playfair Display"/>
              <a:ea typeface="Playfair Display"/>
              <a:cs typeface="Playfair Display"/>
              <a:sym typeface="Playfair Display"/>
            </a:endParaRPr>
          </a:p>
          <a:p>
            <a:pPr indent="-101600" lvl="1" marL="88900" rtl="0">
              <a:lnSpc>
                <a:spcPct val="115000"/>
              </a:lnSpc>
              <a:spcBef>
                <a:spcPts val="0"/>
              </a:spcBef>
              <a:spcAft>
                <a:spcPts val="0"/>
              </a:spcAft>
              <a:buClr>
                <a:schemeClr val="dk2"/>
              </a:buClr>
              <a:buSzPts val="1200"/>
              <a:buFont typeface="Calibri"/>
              <a:buChar char="◆"/>
            </a:pPr>
            <a:r>
              <a:rPr b="1" lang="en" sz="1200">
                <a:solidFill>
                  <a:schemeClr val="dk2"/>
                </a:solidFill>
                <a:latin typeface="Playfair Display"/>
                <a:ea typeface="Playfair Display"/>
                <a:cs typeface="Playfair Display"/>
                <a:sym typeface="Playfair Display"/>
              </a:rPr>
              <a:t>Calcium</a:t>
            </a:r>
            <a:r>
              <a:rPr lang="en" sz="1200">
                <a:solidFill>
                  <a:schemeClr val="dk2"/>
                </a:solidFill>
                <a:latin typeface="Playfair Display"/>
                <a:ea typeface="Playfair Display"/>
                <a:cs typeface="Playfair Display"/>
                <a:sym typeface="Playfair Display"/>
              </a:rPr>
              <a:t> supplementation has been shown to slightly increase BMD, and a recent meta-analysis showed a 15% reduced risk of total fractures </a:t>
            </a:r>
            <a:endParaRPr sz="1200">
              <a:solidFill>
                <a:schemeClr val="dk2"/>
              </a:solidFill>
              <a:latin typeface="Playfair Display"/>
              <a:ea typeface="Playfair Display"/>
              <a:cs typeface="Playfair Display"/>
              <a:sym typeface="Playfair Display"/>
            </a:endParaRPr>
          </a:p>
          <a:p>
            <a:pPr indent="-101600" lvl="1" marL="88900" rtl="0">
              <a:lnSpc>
                <a:spcPct val="115000"/>
              </a:lnSpc>
              <a:spcBef>
                <a:spcPts val="0"/>
              </a:spcBef>
              <a:spcAft>
                <a:spcPts val="0"/>
              </a:spcAft>
              <a:buClr>
                <a:schemeClr val="dk2"/>
              </a:buClr>
              <a:buSzPts val="1200"/>
              <a:buFont typeface="Calibri"/>
              <a:buChar char="◆"/>
            </a:pPr>
            <a:r>
              <a:rPr b="1" lang="en" sz="1200">
                <a:solidFill>
                  <a:schemeClr val="dk2"/>
                </a:solidFill>
                <a:latin typeface="Playfair Display"/>
                <a:ea typeface="Playfair Display"/>
                <a:cs typeface="Playfair Display"/>
                <a:sym typeface="Playfair Display"/>
              </a:rPr>
              <a:t>Calcium, </a:t>
            </a:r>
            <a:r>
              <a:rPr lang="en" sz="1200">
                <a:solidFill>
                  <a:schemeClr val="dk2"/>
                </a:solidFill>
                <a:latin typeface="Playfair Display"/>
                <a:ea typeface="Playfair Display"/>
                <a:cs typeface="Playfair Display"/>
                <a:sym typeface="Playfair Display"/>
              </a:rPr>
              <a:t>For adults aged 50 years and older, the recommended calcium intake is 1,200 mg/day, increase BMD, 15% reduced risk of total fractures </a:t>
            </a:r>
            <a:endParaRPr sz="1200">
              <a:solidFill>
                <a:schemeClr val="dk2"/>
              </a:solidFill>
              <a:latin typeface="Playfair Display"/>
              <a:ea typeface="Playfair Display"/>
              <a:cs typeface="Playfair Display"/>
              <a:sym typeface="Playfair Display"/>
            </a:endParaRPr>
          </a:p>
          <a:p>
            <a:pPr indent="-101600" lvl="1" marL="88900" rtl="0">
              <a:lnSpc>
                <a:spcPct val="90000"/>
              </a:lnSpc>
              <a:spcBef>
                <a:spcPts val="200"/>
              </a:spcBef>
              <a:spcAft>
                <a:spcPts val="0"/>
              </a:spcAft>
              <a:buClr>
                <a:schemeClr val="dk2"/>
              </a:buClr>
              <a:buSzPts val="1200"/>
              <a:buFont typeface="Calibri"/>
              <a:buChar char="◆"/>
            </a:pPr>
            <a:r>
              <a:rPr b="1" lang="en" sz="1200">
                <a:solidFill>
                  <a:schemeClr val="dk2"/>
                </a:solidFill>
                <a:latin typeface="Playfair Display"/>
                <a:ea typeface="Playfair Display"/>
                <a:cs typeface="Playfair Display"/>
                <a:sym typeface="Playfair Display"/>
              </a:rPr>
              <a:t>Magnesium</a:t>
            </a:r>
            <a:r>
              <a:rPr lang="en" sz="1200">
                <a:solidFill>
                  <a:schemeClr val="dk2"/>
                </a:solidFill>
                <a:latin typeface="Playfair Display"/>
                <a:ea typeface="Playfair Display"/>
                <a:cs typeface="Playfair Display"/>
                <a:sym typeface="Playfair Display"/>
              </a:rPr>
              <a:t> is indicated for individuals who are at risk for hypomagnesemia. </a:t>
            </a:r>
            <a:endParaRPr sz="1200">
              <a:solidFill>
                <a:schemeClr val="dk2"/>
              </a:solidFill>
              <a:latin typeface="Playfair Display"/>
              <a:ea typeface="Playfair Display"/>
              <a:cs typeface="Playfair Display"/>
              <a:sym typeface="Playfair Display"/>
            </a:endParaRPr>
          </a:p>
          <a:p>
            <a:pPr indent="-101600" lvl="1" marL="88900" rtl="0">
              <a:lnSpc>
                <a:spcPct val="90000"/>
              </a:lnSpc>
              <a:spcBef>
                <a:spcPts val="200"/>
              </a:spcBef>
              <a:spcAft>
                <a:spcPts val="0"/>
              </a:spcAft>
              <a:buClr>
                <a:schemeClr val="dk2"/>
              </a:buClr>
              <a:buSzPts val="1200"/>
              <a:buFont typeface="Playfair Display"/>
              <a:buChar char="◆"/>
            </a:pPr>
            <a:r>
              <a:rPr b="1" lang="en" sz="1200">
                <a:solidFill>
                  <a:schemeClr val="dk2"/>
                </a:solidFill>
                <a:latin typeface="Playfair Display"/>
                <a:ea typeface="Playfair Display"/>
                <a:cs typeface="Playfair Display"/>
                <a:sym typeface="Playfair Display"/>
              </a:rPr>
              <a:t>Vitamins A and K </a:t>
            </a:r>
            <a:endParaRPr sz="1200">
              <a:solidFill>
                <a:schemeClr val="dk2"/>
              </a:solidFill>
              <a:latin typeface="Playfair Display"/>
              <a:ea typeface="Playfair Display"/>
              <a:cs typeface="Playfair Display"/>
              <a:sym typeface="Playfair Display"/>
            </a:endParaRPr>
          </a:p>
          <a:p>
            <a:pPr indent="0" lvl="0" marL="0" rtl="0">
              <a:lnSpc>
                <a:spcPct val="115000"/>
              </a:lnSpc>
              <a:spcBef>
                <a:spcPts val="0"/>
              </a:spcBef>
              <a:spcAft>
                <a:spcPts val="0"/>
              </a:spcAft>
              <a:buClr>
                <a:schemeClr val="dk2"/>
              </a:buClr>
              <a:buSzPts val="1100"/>
              <a:buFont typeface="Arial"/>
              <a:buNone/>
            </a:pPr>
            <a:r>
              <a:t/>
            </a:r>
            <a:endParaRPr sz="1200">
              <a:solidFill>
                <a:schemeClr val="lt1"/>
              </a:solidFill>
              <a:latin typeface="Calibri"/>
              <a:ea typeface="Calibri"/>
              <a:cs typeface="Calibri"/>
              <a:sym typeface="Calibri"/>
            </a:endParaRPr>
          </a:p>
          <a:p>
            <a:pPr indent="0" lvl="0" marL="0">
              <a:spcBef>
                <a:spcPts val="1600"/>
              </a:spcBef>
              <a:spcAft>
                <a:spcPts val="0"/>
              </a:spcAft>
              <a:buNone/>
            </a:pPr>
            <a:r>
              <a:t/>
            </a:r>
            <a:endParaRPr sz="1200">
              <a:latin typeface="Calibri"/>
              <a:ea typeface="Calibri"/>
              <a:cs typeface="Calibri"/>
              <a:sym typeface="Calibri"/>
            </a:endParaRPr>
          </a:p>
        </p:txBody>
      </p:sp>
      <p:pic>
        <p:nvPicPr>
          <p:cNvPr descr="Image result for Calcium Carbonate" id="380" name="Shape 380"/>
          <p:cNvPicPr preferRelativeResize="0"/>
          <p:nvPr/>
        </p:nvPicPr>
        <p:blipFill>
          <a:blip r:embed="rId3">
            <a:alphaModFix/>
          </a:blip>
          <a:stretch>
            <a:fillRect/>
          </a:stretch>
        </p:blipFill>
        <p:spPr>
          <a:xfrm>
            <a:off x="861375" y="1324475"/>
            <a:ext cx="2230500" cy="2230500"/>
          </a:xfrm>
          <a:prstGeom prst="rect">
            <a:avLst/>
          </a:prstGeom>
          <a:noFill/>
          <a:ln>
            <a:noFill/>
          </a:ln>
        </p:spPr>
      </p:pic>
      <p:sp>
        <p:nvSpPr>
          <p:cNvPr id="381" name="Shape 381"/>
          <p:cNvSpPr/>
          <p:nvPr/>
        </p:nvSpPr>
        <p:spPr>
          <a:xfrm>
            <a:off x="476625" y="3975800"/>
            <a:ext cx="3000000" cy="927000"/>
          </a:xfrm>
          <a:prstGeom prst="wedgeRectCallout">
            <a:avLst>
              <a:gd fmla="val -12189" name="adj1"/>
              <a:gd fmla="val -109984" name="adj2"/>
            </a:avLst>
          </a:prstGeom>
          <a:solidFill>
            <a:srgbClr val="D0E0E3"/>
          </a:solidFill>
          <a:ln>
            <a:noFill/>
          </a:ln>
        </p:spPr>
        <p:txBody>
          <a:bodyPr anchorCtr="0" anchor="ctr" bIns="91425" lIns="91425" spcFirstLastPara="1" rIns="91425" wrap="square" tIns="91425">
            <a:noAutofit/>
          </a:bodyPr>
          <a:lstStyle/>
          <a:p>
            <a:pPr indent="-298450" lvl="0" marL="457200" rtl="0">
              <a:spcBef>
                <a:spcPts val="0"/>
              </a:spcBef>
              <a:spcAft>
                <a:spcPts val="0"/>
              </a:spcAft>
              <a:buClr>
                <a:srgbClr val="444444"/>
              </a:buClr>
              <a:buSzPts val="1100"/>
              <a:buFont typeface="Playfair Display"/>
              <a:buChar char="★"/>
            </a:pPr>
            <a:r>
              <a:rPr lang="en" sz="1100">
                <a:solidFill>
                  <a:srgbClr val="444444"/>
                </a:solidFill>
                <a:latin typeface="Playfair Display"/>
                <a:ea typeface="Playfair Display"/>
                <a:cs typeface="Playfair Display"/>
                <a:sym typeface="Playfair Display"/>
              </a:rPr>
              <a:t>taken it with food or following meals </a:t>
            </a:r>
            <a:endParaRPr sz="1100">
              <a:solidFill>
                <a:srgbClr val="444444"/>
              </a:solidFill>
              <a:latin typeface="Playfair Display"/>
              <a:ea typeface="Playfair Display"/>
              <a:cs typeface="Playfair Display"/>
              <a:sym typeface="Playfair Display"/>
            </a:endParaRPr>
          </a:p>
          <a:p>
            <a:pPr indent="-298450" lvl="0" marL="457200" rtl="0">
              <a:spcBef>
                <a:spcPts val="0"/>
              </a:spcBef>
              <a:spcAft>
                <a:spcPts val="0"/>
              </a:spcAft>
              <a:buClr>
                <a:srgbClr val="444444"/>
              </a:buClr>
              <a:buSzPts val="1100"/>
              <a:buFont typeface="Playfair Display"/>
              <a:buChar char="★"/>
            </a:pPr>
            <a:r>
              <a:rPr lang="en" sz="1100">
                <a:solidFill>
                  <a:srgbClr val="444444"/>
                </a:solidFill>
                <a:latin typeface="Playfair Display"/>
                <a:ea typeface="Playfair Display"/>
                <a:cs typeface="Playfair Display"/>
                <a:sym typeface="Playfair Display"/>
              </a:rPr>
              <a:t>Common side effects include upset stomach and metallic taste</a:t>
            </a:r>
            <a:endParaRPr sz="1100">
              <a:solidFill>
                <a:srgbClr val="444444"/>
              </a:solidFill>
              <a:latin typeface="Playfair Display"/>
              <a:ea typeface="Playfair Display"/>
              <a:cs typeface="Playfair Display"/>
              <a:sym typeface="Playfair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1000"/>
                                        <p:tgtEl>
                                          <p:spTgt spid="3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000"/>
                                        <p:tgtEl>
                                          <p:spTgt spid="3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grpSp>
        <p:nvGrpSpPr>
          <p:cNvPr id="386" name="Shape 386"/>
          <p:cNvGrpSpPr/>
          <p:nvPr/>
        </p:nvGrpSpPr>
        <p:grpSpPr>
          <a:xfrm>
            <a:off x="375274" y="1534226"/>
            <a:ext cx="8568826" cy="2038425"/>
            <a:chOff x="1660796" y="2611480"/>
            <a:chExt cx="5822400" cy="934500"/>
          </a:xfrm>
        </p:grpSpPr>
        <p:sp>
          <p:nvSpPr>
            <p:cNvPr id="387" name="Shape 387"/>
            <p:cNvSpPr/>
            <p:nvPr/>
          </p:nvSpPr>
          <p:spPr>
            <a:xfrm rot="10800000">
              <a:off x="1660796" y="2611480"/>
              <a:ext cx="5822400" cy="934500"/>
            </a:xfrm>
            <a:prstGeom prst="round2SameRect">
              <a:avLst>
                <a:gd fmla="val 18098" name="adj1"/>
                <a:gd fmla="val 0" name="adj2"/>
              </a:avLst>
            </a:prstGeom>
            <a:solidFill>
              <a:srgbClr val="FFD96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8" name="Shape 388"/>
            <p:cNvSpPr txBox="1"/>
            <p:nvPr/>
          </p:nvSpPr>
          <p:spPr>
            <a:xfrm>
              <a:off x="2583301" y="2690831"/>
              <a:ext cx="3977400" cy="389400"/>
            </a:xfrm>
            <a:prstGeom prst="rect">
              <a:avLst/>
            </a:prstGeom>
            <a:solidFill>
              <a:srgbClr val="FFD966"/>
            </a:solid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434343"/>
                  </a:solidFill>
                  <a:latin typeface="Playfair Display"/>
                  <a:ea typeface="Playfair Display"/>
                  <a:cs typeface="Playfair Display"/>
                  <a:sym typeface="Playfair Display"/>
                </a:rPr>
                <a:t> Follow up</a:t>
              </a:r>
              <a:endParaRPr b="1" sz="1800">
                <a:solidFill>
                  <a:srgbClr val="434343"/>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1100">
                <a:solidFill>
                  <a:srgbClr val="434343"/>
                </a:solidFill>
                <a:latin typeface="Playfair Display"/>
                <a:ea typeface="Playfair Display"/>
                <a:cs typeface="Playfair Display"/>
                <a:sym typeface="Playfair Display"/>
              </a:endParaRPr>
            </a:p>
          </p:txBody>
        </p:sp>
        <p:sp>
          <p:nvSpPr>
            <p:cNvPr id="389" name="Shape 389"/>
            <p:cNvSpPr txBox="1"/>
            <p:nvPr/>
          </p:nvSpPr>
          <p:spPr>
            <a:xfrm>
              <a:off x="2161476" y="2997098"/>
              <a:ext cx="4987500" cy="389400"/>
            </a:xfrm>
            <a:prstGeom prst="rect">
              <a:avLst/>
            </a:prstGeom>
            <a:solidFill>
              <a:srgbClr val="FFD966"/>
            </a:solidFill>
            <a:ln>
              <a:noFill/>
            </a:ln>
          </p:spPr>
          <p:txBody>
            <a:bodyPr anchorCtr="0" anchor="t" bIns="91425" lIns="91425" spcFirstLastPara="1" rIns="91425" wrap="square" tIns="91425">
              <a:noAutofit/>
            </a:bodyPr>
            <a:lstStyle/>
            <a:p>
              <a:pPr indent="-114300" lvl="1" marL="88900" rtl="0">
                <a:lnSpc>
                  <a:spcPct val="90000"/>
                </a:lnSpc>
                <a:spcBef>
                  <a:spcPts val="0"/>
                </a:spcBef>
                <a:spcAft>
                  <a:spcPts val="0"/>
                </a:spcAft>
                <a:buClr>
                  <a:schemeClr val="dk2"/>
                </a:buClr>
                <a:buSzPts val="1400"/>
                <a:buFont typeface="Playfair Display"/>
                <a:buChar char="◆"/>
              </a:pPr>
              <a:r>
                <a:rPr b="1" lang="en">
                  <a:solidFill>
                    <a:schemeClr val="dk2"/>
                  </a:solidFill>
                  <a:latin typeface="Playfair Display"/>
                  <a:ea typeface="Playfair Display"/>
                  <a:cs typeface="Playfair Display"/>
                  <a:sym typeface="Playfair Display"/>
                </a:rPr>
                <a:t> AACE/ACE  </a:t>
              </a:r>
              <a:r>
                <a:rPr lang="en">
                  <a:solidFill>
                    <a:schemeClr val="dk2"/>
                  </a:solidFill>
                  <a:latin typeface="Playfair Display"/>
                  <a:ea typeface="Playfair Display"/>
                  <a:cs typeface="Playfair Display"/>
                  <a:sym typeface="Playfair Display"/>
                </a:rPr>
                <a:t>recommend</a:t>
              </a:r>
              <a:r>
                <a:rPr b="1" lang="en">
                  <a:solidFill>
                    <a:schemeClr val="dk2"/>
                  </a:solidFill>
                  <a:latin typeface="Playfair Display"/>
                  <a:ea typeface="Playfair Display"/>
                  <a:cs typeface="Playfair Display"/>
                  <a:sym typeface="Playfair Display"/>
                </a:rPr>
                <a:t> </a:t>
              </a:r>
              <a:r>
                <a:rPr lang="en">
                  <a:solidFill>
                    <a:schemeClr val="dk2"/>
                  </a:solidFill>
                  <a:latin typeface="Playfair Display"/>
                  <a:ea typeface="Playfair Display"/>
                  <a:cs typeface="Playfair Display"/>
                  <a:sym typeface="Playfair Display"/>
                </a:rPr>
                <a:t>follow-up DXA every 1 to 2 years or at a less-frequent interval, depending on clinical circumstances. </a:t>
              </a:r>
              <a:endParaRPr>
                <a:solidFill>
                  <a:schemeClr val="dk2"/>
                </a:solidFill>
                <a:latin typeface="Playfair Display"/>
                <a:ea typeface="Playfair Display"/>
                <a:cs typeface="Playfair Display"/>
                <a:sym typeface="Playfair Display"/>
              </a:endParaRPr>
            </a:p>
            <a:p>
              <a:pPr indent="-114300" lvl="1" marL="88900" rtl="0">
                <a:lnSpc>
                  <a:spcPct val="90000"/>
                </a:lnSpc>
                <a:spcBef>
                  <a:spcPts val="0"/>
                </a:spcBef>
                <a:spcAft>
                  <a:spcPts val="0"/>
                </a:spcAft>
                <a:buClr>
                  <a:schemeClr val="dk2"/>
                </a:buClr>
                <a:buSzPts val="1400"/>
                <a:buFont typeface="Playfair Display"/>
                <a:buChar char="◆"/>
              </a:pPr>
              <a:r>
                <a:rPr lang="en">
                  <a:solidFill>
                    <a:schemeClr val="dk2"/>
                  </a:solidFill>
                  <a:latin typeface="Playfair Display"/>
                  <a:ea typeface="Playfair Display"/>
                  <a:cs typeface="Playfair Display"/>
                  <a:sym typeface="Playfair Display"/>
                </a:rPr>
                <a:t> Follow-up of patients should ideally be conducted in the same facility with the same machine </a:t>
              </a:r>
              <a:endParaRPr>
                <a:solidFill>
                  <a:schemeClr val="dk2"/>
                </a:solidFill>
                <a:latin typeface="Playfair Display"/>
                <a:ea typeface="Playfair Display"/>
                <a:cs typeface="Playfair Display"/>
                <a:sym typeface="Playfair Display"/>
              </a:endParaRPr>
            </a:p>
            <a:p>
              <a:pPr indent="0" lvl="0" marL="457200" rtl="0">
                <a:lnSpc>
                  <a:spcPct val="90000"/>
                </a:lnSpc>
                <a:spcBef>
                  <a:spcPts val="0"/>
                </a:spcBef>
                <a:spcAft>
                  <a:spcPts val="0"/>
                </a:spcAft>
                <a:buNone/>
              </a:pPr>
              <a:r>
                <a:t/>
              </a:r>
              <a:endParaRPr>
                <a:solidFill>
                  <a:schemeClr val="dk2"/>
                </a:solidFill>
                <a:latin typeface="Calibri"/>
                <a:ea typeface="Calibri"/>
                <a:cs typeface="Calibri"/>
                <a:sym typeface="Calibri"/>
              </a:endParaRPr>
            </a:p>
          </p:txBody>
        </p:sp>
      </p:grpSp>
      <p:sp>
        <p:nvSpPr>
          <p:cNvPr id="390" name="Shape 390"/>
          <p:cNvSpPr txBox="1"/>
          <p:nvPr/>
        </p:nvSpPr>
        <p:spPr>
          <a:xfrm>
            <a:off x="237925" y="185050"/>
            <a:ext cx="3000000" cy="927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3000">
                <a:solidFill>
                  <a:schemeClr val="dk2"/>
                </a:solidFill>
                <a:highlight>
                  <a:schemeClr val="dk1"/>
                </a:highlight>
                <a:latin typeface="Oswald"/>
                <a:ea typeface="Oswald"/>
                <a:cs typeface="Oswald"/>
                <a:sym typeface="Oswald"/>
              </a:rPr>
              <a:t>Management </a:t>
            </a:r>
            <a:endParaRPr sz="3000">
              <a:solidFill>
                <a:schemeClr val="dk2"/>
              </a:solidFill>
              <a:highlight>
                <a:schemeClr val="dk1"/>
              </a:highlight>
              <a:latin typeface="Oswald"/>
              <a:ea typeface="Oswald"/>
              <a:cs typeface="Oswald"/>
              <a:sym typeface="Oswa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1000"/>
                                        <p:tgtEl>
                                          <p:spTgt spid="3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4" name="Shape 394"/>
        <p:cNvGrpSpPr/>
        <p:nvPr/>
      </p:nvGrpSpPr>
      <p:grpSpPr>
        <a:xfrm>
          <a:off x="0" y="0"/>
          <a:ext cx="0" cy="0"/>
          <a:chOff x="0" y="0"/>
          <a:chExt cx="0" cy="0"/>
        </a:xfrm>
      </p:grpSpPr>
      <p:sp>
        <p:nvSpPr>
          <p:cNvPr id="395" name="Shape 395"/>
          <p:cNvSpPr txBox="1"/>
          <p:nvPr>
            <p:ph type="title"/>
          </p:nvPr>
        </p:nvSpPr>
        <p:spPr>
          <a:xfrm>
            <a:off x="260050" y="1971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t>Summery </a:t>
            </a:r>
            <a:endParaRPr/>
          </a:p>
        </p:txBody>
      </p:sp>
      <p:sp>
        <p:nvSpPr>
          <p:cNvPr id="396" name="Shape 396"/>
          <p:cNvSpPr txBox="1"/>
          <p:nvPr>
            <p:ph idx="1" type="body"/>
          </p:nvPr>
        </p:nvSpPr>
        <p:spPr>
          <a:xfrm>
            <a:off x="162700" y="1033200"/>
            <a:ext cx="8715300" cy="3753600"/>
          </a:xfrm>
          <a:prstGeom prst="rect">
            <a:avLst/>
          </a:prstGeom>
          <a:ln cap="flat" cmpd="sng" w="28575">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b="1" lang="en">
                <a:highlight>
                  <a:schemeClr val="lt1"/>
                </a:highlight>
              </a:rPr>
              <a:t>Osteoporosis has no clinical manifestations until there is a fracture</a:t>
            </a:r>
            <a:endParaRPr b="1"/>
          </a:p>
          <a:p>
            <a:pPr indent="-342900" lvl="0" marL="457200" rtl="0">
              <a:lnSpc>
                <a:spcPct val="137454"/>
              </a:lnSpc>
              <a:spcBef>
                <a:spcPts val="0"/>
              </a:spcBef>
              <a:spcAft>
                <a:spcPts val="0"/>
              </a:spcAft>
              <a:buSzPts val="1800"/>
              <a:buChar char="➔"/>
            </a:pPr>
            <a:r>
              <a:rPr lang="en"/>
              <a:t>Osteoporosis is characterized by low bone mass, microarchitectural disruption, and increased skeletal fragility. A clinical diagnosis of osteoporosis may be made in the presence of a: </a:t>
            </a:r>
            <a:endParaRPr/>
          </a:p>
          <a:p>
            <a:pPr indent="-317500" lvl="0" marL="457200" rtl="0" algn="ctr">
              <a:lnSpc>
                <a:spcPct val="137454"/>
              </a:lnSpc>
              <a:spcBef>
                <a:spcPts val="0"/>
              </a:spcBef>
              <a:spcAft>
                <a:spcPts val="0"/>
              </a:spcAft>
              <a:buSzPts val="1400"/>
              <a:buAutoNum type="arabicParenR"/>
            </a:pPr>
            <a:r>
              <a:rPr lang="en" sz="1400"/>
              <a:t>Fragility fracture</a:t>
            </a:r>
            <a:endParaRPr sz="1400"/>
          </a:p>
          <a:p>
            <a:pPr indent="-317500" lvl="0" marL="457200" rtl="0" algn="ctr">
              <a:lnSpc>
                <a:spcPct val="137454"/>
              </a:lnSpc>
              <a:spcBef>
                <a:spcPts val="0"/>
              </a:spcBef>
              <a:spcAft>
                <a:spcPts val="0"/>
              </a:spcAft>
              <a:buSzPts val="1400"/>
              <a:buAutoNum type="arabicParenR"/>
            </a:pPr>
            <a:r>
              <a:rPr lang="en" sz="1400"/>
              <a:t>T-score ≤-2.5 standard deviations (SD) at any site based upon bone mineral density (BMD) measurement</a:t>
            </a:r>
            <a:endParaRPr sz="1400"/>
          </a:p>
          <a:p>
            <a:pPr indent="-342900" lvl="0" marL="457200" rtl="0">
              <a:spcBef>
                <a:spcPts val="0"/>
              </a:spcBef>
              <a:spcAft>
                <a:spcPts val="0"/>
              </a:spcAft>
              <a:buSzPts val="1800"/>
              <a:buChar char="➔"/>
            </a:pPr>
            <a:r>
              <a:rPr lang="en"/>
              <a:t>Bone mineral density screening should be offered to patients with risk factors for osteoporosis and to all women older than 65 years.	</a:t>
            </a:r>
            <a:r>
              <a:rPr lang="en">
                <a:latin typeface="Arial"/>
                <a:ea typeface="Arial"/>
                <a:cs typeface="Arial"/>
                <a:sym typeface="Arial"/>
              </a:rPr>
              <a:t>						</a:t>
            </a:r>
            <a:endParaRPr>
              <a:latin typeface="Arial"/>
              <a:ea typeface="Arial"/>
              <a:cs typeface="Arial"/>
              <a:sym typeface="Arial"/>
            </a:endParaRPr>
          </a:p>
          <a:p>
            <a:pPr indent="0" lvl="0" marL="0" rtl="0" algn="ctr">
              <a:spcBef>
                <a:spcPts val="1600"/>
              </a:spcBef>
              <a:spcAft>
                <a:spcPts val="0"/>
              </a:spcAft>
              <a:buNone/>
            </a:pPr>
            <a:r>
              <a:t/>
            </a:r>
            <a:endParaRPr>
              <a:latin typeface="Arial"/>
              <a:ea typeface="Arial"/>
              <a:cs typeface="Arial"/>
              <a:sym typeface="Arial"/>
            </a:endParaRPr>
          </a:p>
          <a:p>
            <a:pPr indent="0" lvl="0" marL="0" rtl="0">
              <a:spcBef>
                <a:spcPts val="0"/>
              </a:spcBef>
              <a:spcAft>
                <a:spcPts val="0"/>
              </a:spcAft>
              <a:buNone/>
            </a:pPr>
            <a:r>
              <a:rPr lang="en">
                <a:latin typeface="Arial"/>
                <a:ea typeface="Arial"/>
                <a:cs typeface="Arial"/>
                <a:sym typeface="Arial"/>
              </a:rPr>
              <a:t> 								</a:t>
            </a:r>
            <a:endParaRPr>
              <a:latin typeface="Arial"/>
              <a:ea typeface="Arial"/>
              <a:cs typeface="Arial"/>
              <a:sym typeface="Arial"/>
            </a:endParaRPr>
          </a:p>
          <a:p>
            <a:pPr indent="0" lvl="0" marL="0" rtl="0">
              <a:spcBef>
                <a:spcPts val="0"/>
              </a:spcBef>
              <a:spcAft>
                <a:spcPts val="0"/>
              </a:spcAft>
              <a:buNone/>
            </a:pPr>
            <a:r>
              <a:t/>
            </a:r>
            <a:endParaRPr sz="1400">
              <a:latin typeface="Arial"/>
              <a:ea typeface="Arial"/>
              <a:cs typeface="Arial"/>
              <a:sym typeface="Arial"/>
            </a:endParaRPr>
          </a:p>
          <a:p>
            <a:pPr indent="0" lvl="0" marL="0" rtl="0">
              <a:spcBef>
                <a:spcPts val="0"/>
              </a:spcBef>
              <a:spcAft>
                <a:spcPts val="0"/>
              </a:spcAft>
              <a:buNone/>
            </a:pPr>
            <a:r>
              <a:t/>
            </a:r>
            <a:endParaRPr sz="1400">
              <a:latin typeface="Arial"/>
              <a:ea typeface="Arial"/>
              <a:cs typeface="Arial"/>
              <a:sym typeface="Arial"/>
            </a:endParaRPr>
          </a:p>
          <a:p>
            <a:pPr indent="-228600" lvl="0" marL="457200" rtl="0">
              <a:spcBef>
                <a:spcPts val="0"/>
              </a:spcBef>
              <a:spcAft>
                <a:spcPts val="0"/>
              </a:spcAft>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indent="0" lvl="0" marL="0" rtl="0">
              <a:spcBef>
                <a:spcPts val="0"/>
              </a:spcBef>
              <a:spcAft>
                <a:spcPts val="0"/>
              </a:spcAft>
              <a:buClr>
                <a:schemeClr val="dk2"/>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indent="0" lvl="0" marL="0">
              <a:spcBef>
                <a:spcPts val="0"/>
              </a:spcBef>
              <a:spcAft>
                <a:spcPts val="0"/>
              </a:spcAft>
              <a:buClr>
                <a:schemeClr val="dk2"/>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indent="0" lvl="0" marL="0">
              <a:spcBef>
                <a:spcPts val="1600"/>
              </a:spcBef>
              <a:spcAft>
                <a:spcPts val="0"/>
              </a:spcAft>
              <a:buClr>
                <a:schemeClr val="dk2"/>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indent="0" lvl="0" marL="0">
              <a:spcBef>
                <a:spcPts val="1600"/>
              </a:spcBef>
              <a:spcAft>
                <a:spcPts val="0"/>
              </a:spcAft>
              <a:buClr>
                <a:schemeClr val="dk2"/>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indent="0" lvl="0" marL="0">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type="title"/>
          </p:nvPr>
        </p:nvSpPr>
        <p:spPr>
          <a:xfrm>
            <a:off x="2665700" y="4342400"/>
            <a:ext cx="4309500" cy="572700"/>
          </a:xfrm>
          <a:prstGeom prst="rect">
            <a:avLst/>
          </a:prstGeom>
        </p:spPr>
        <p:txBody>
          <a:bodyPr anchorCtr="0" anchor="t" bIns="91425" lIns="91425" spcFirstLastPara="1" rIns="91425" wrap="square" tIns="91425">
            <a:noAutofit/>
          </a:bodyPr>
          <a:lstStyle/>
          <a:p>
            <a:pPr indent="-381000" lvl="0" marL="457200" rtl="0">
              <a:lnSpc>
                <a:spcPct val="115000"/>
              </a:lnSpc>
              <a:spcBef>
                <a:spcPts val="0"/>
              </a:spcBef>
              <a:spcAft>
                <a:spcPts val="0"/>
              </a:spcAft>
              <a:buSzPts val="2400"/>
              <a:buFont typeface="Playfair Display"/>
              <a:buChar char="-"/>
            </a:pPr>
            <a:r>
              <a:rPr lang="en" sz="2400">
                <a:latin typeface="Playfair Display"/>
                <a:ea typeface="Playfair Display"/>
                <a:cs typeface="Playfair Display"/>
                <a:sym typeface="Playfair Display"/>
              </a:rPr>
              <a:t>Maria Filomena, </a:t>
            </a:r>
            <a:r>
              <a:rPr i="1" lang="en" sz="2400">
                <a:highlight>
                  <a:srgbClr val="FFFFFF"/>
                </a:highlight>
                <a:latin typeface="Playfair Display"/>
                <a:ea typeface="Playfair Display"/>
                <a:cs typeface="Playfair Display"/>
                <a:sym typeface="Playfair Display"/>
              </a:rPr>
              <a:t>2014</a:t>
            </a:r>
            <a:endParaRPr i="1" sz="2400">
              <a:latin typeface="Playfair Display"/>
              <a:ea typeface="Playfair Display"/>
              <a:cs typeface="Playfair Display"/>
              <a:sym typeface="Playfair Display"/>
            </a:endParaRPr>
          </a:p>
        </p:txBody>
      </p:sp>
      <p:grpSp>
        <p:nvGrpSpPr>
          <p:cNvPr id="85" name="Shape 85"/>
          <p:cNvGrpSpPr/>
          <p:nvPr/>
        </p:nvGrpSpPr>
        <p:grpSpPr>
          <a:xfrm>
            <a:off x="137145" y="1324342"/>
            <a:ext cx="2713455" cy="2904701"/>
            <a:chOff x="5338808" y="1957150"/>
            <a:chExt cx="594300" cy="594300"/>
          </a:xfrm>
        </p:grpSpPr>
        <p:sp>
          <p:nvSpPr>
            <p:cNvPr id="86" name="Shape 86"/>
            <p:cNvSpPr/>
            <p:nvPr/>
          </p:nvSpPr>
          <p:spPr>
            <a:xfrm>
              <a:off x="5338808"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 name="Shape 87"/>
            <p:cNvSpPr txBox="1"/>
            <p:nvPr/>
          </p:nvSpPr>
          <p:spPr>
            <a:xfrm>
              <a:off x="5430669" y="2058643"/>
              <a:ext cx="436800" cy="321000"/>
            </a:xfrm>
            <a:prstGeom prst="rect">
              <a:avLst/>
            </a:prstGeom>
            <a:noFill/>
            <a:ln>
              <a:noFill/>
            </a:ln>
          </p:spPr>
          <p:txBody>
            <a:bodyPr anchorCtr="0" anchor="t" bIns="91425" lIns="91425" spcFirstLastPara="1" rIns="91425" wrap="square" tIns="91425">
              <a:noAutofit/>
            </a:bodyPr>
            <a:lstStyle/>
            <a:p>
              <a:pPr indent="0" lvl="0" marL="0" algn="ctr">
                <a:lnSpc>
                  <a:spcPct val="115000"/>
                </a:lnSpc>
                <a:spcBef>
                  <a:spcPts val="0"/>
                </a:spcBef>
                <a:spcAft>
                  <a:spcPts val="1600"/>
                </a:spcAft>
                <a:buNone/>
              </a:pPr>
              <a:r>
                <a:rPr lang="en" sz="2400">
                  <a:solidFill>
                    <a:schemeClr val="dk2"/>
                  </a:solidFill>
                  <a:highlight>
                    <a:srgbClr val="EFEFEF"/>
                  </a:highlight>
                  <a:latin typeface="Playfair Display"/>
                  <a:ea typeface="Playfair Display"/>
                  <a:cs typeface="Playfair Display"/>
                  <a:sym typeface="Playfair Display"/>
                </a:rPr>
                <a:t>“ </a:t>
              </a:r>
              <a:r>
                <a:rPr lang="en" sz="1800">
                  <a:solidFill>
                    <a:schemeClr val="dk2"/>
                  </a:solidFill>
                  <a:highlight>
                    <a:srgbClr val="EFEFEF"/>
                  </a:highlight>
                  <a:latin typeface="Playfair Display"/>
                  <a:ea typeface="Playfair Display"/>
                  <a:cs typeface="Playfair Display"/>
                  <a:sym typeface="Playfair Display"/>
                </a:rPr>
                <a:t>I feel quite limited, I am very careful and try to avoid falls. I can’t fall!  </a:t>
              </a:r>
              <a:r>
                <a:rPr lang="en" sz="2400">
                  <a:solidFill>
                    <a:schemeClr val="dk2"/>
                  </a:solidFill>
                  <a:highlight>
                    <a:srgbClr val="EFEFEF"/>
                  </a:highlight>
                  <a:latin typeface="Times New Roman"/>
                  <a:ea typeface="Times New Roman"/>
                  <a:cs typeface="Times New Roman"/>
                  <a:sym typeface="Times New Roman"/>
                </a:rPr>
                <a:t>”</a:t>
              </a:r>
              <a:endParaRPr b="1" sz="2400">
                <a:solidFill>
                  <a:srgbClr val="858585"/>
                </a:solidFill>
                <a:highlight>
                  <a:srgbClr val="EFEFEF"/>
                </a:highlight>
                <a:latin typeface="Roboto"/>
                <a:ea typeface="Roboto"/>
                <a:cs typeface="Roboto"/>
                <a:sym typeface="Roboto"/>
              </a:endParaRPr>
            </a:p>
          </p:txBody>
        </p:sp>
      </p:grpSp>
      <p:grpSp>
        <p:nvGrpSpPr>
          <p:cNvPr id="88" name="Shape 88"/>
          <p:cNvGrpSpPr/>
          <p:nvPr/>
        </p:nvGrpSpPr>
        <p:grpSpPr>
          <a:xfrm>
            <a:off x="6469990" y="1397139"/>
            <a:ext cx="2585264" cy="2831899"/>
            <a:chOff x="7420786" y="1957150"/>
            <a:chExt cx="594300" cy="594300"/>
          </a:xfrm>
        </p:grpSpPr>
        <p:sp>
          <p:nvSpPr>
            <p:cNvPr id="89" name="Shape 89"/>
            <p:cNvSpPr/>
            <p:nvPr/>
          </p:nvSpPr>
          <p:spPr>
            <a:xfrm>
              <a:off x="7420786"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0" name="Shape 90"/>
            <p:cNvSpPr txBox="1"/>
            <p:nvPr/>
          </p:nvSpPr>
          <p:spPr>
            <a:xfrm>
              <a:off x="7474037" y="2037516"/>
              <a:ext cx="487800" cy="394800"/>
            </a:xfrm>
            <a:prstGeom prst="rect">
              <a:avLst/>
            </a:prstGeom>
            <a:noFill/>
            <a:ln>
              <a:noFill/>
            </a:ln>
          </p:spPr>
          <p:txBody>
            <a:bodyPr anchorCtr="0" anchor="t" bIns="91425" lIns="91425" spcFirstLastPara="1" rIns="91425" wrap="square" tIns="91425">
              <a:noAutofit/>
            </a:bodyPr>
            <a:lstStyle/>
            <a:p>
              <a:pPr indent="0" lvl="0" marL="0" algn="ctr">
                <a:lnSpc>
                  <a:spcPct val="115000"/>
                </a:lnSpc>
                <a:spcBef>
                  <a:spcPts val="0"/>
                </a:spcBef>
                <a:spcAft>
                  <a:spcPts val="1600"/>
                </a:spcAft>
                <a:buClr>
                  <a:schemeClr val="dk2"/>
                </a:buClr>
                <a:buSzPts val="1100"/>
                <a:buFont typeface="Arial"/>
                <a:buNone/>
              </a:pPr>
              <a:r>
                <a:rPr lang="en" sz="2400">
                  <a:solidFill>
                    <a:schemeClr val="dk2"/>
                  </a:solidFill>
                  <a:highlight>
                    <a:srgbClr val="F3F3F3"/>
                  </a:highlight>
                  <a:latin typeface="Playfair Display"/>
                  <a:ea typeface="Playfair Display"/>
                  <a:cs typeface="Playfair Display"/>
                  <a:sym typeface="Playfair Display"/>
                </a:rPr>
                <a:t>“ </a:t>
              </a:r>
              <a:r>
                <a:rPr lang="en" sz="1800">
                  <a:solidFill>
                    <a:schemeClr val="dk2"/>
                  </a:solidFill>
                  <a:highlight>
                    <a:srgbClr val="F3F3F3"/>
                  </a:highlight>
                  <a:latin typeface="Playfair Display"/>
                  <a:ea typeface="Playfair Display"/>
                  <a:cs typeface="Playfair Display"/>
                  <a:sym typeface="Playfair Display"/>
                </a:rPr>
                <a:t>We live our lives from within our homes, and when we need to go out, it is with a lot of suffering. </a:t>
              </a:r>
              <a:r>
                <a:rPr lang="en" sz="2400">
                  <a:solidFill>
                    <a:schemeClr val="dk2"/>
                  </a:solidFill>
                  <a:highlight>
                    <a:srgbClr val="F3F3F3"/>
                  </a:highlight>
                  <a:latin typeface="Times New Roman"/>
                  <a:ea typeface="Times New Roman"/>
                  <a:cs typeface="Times New Roman"/>
                  <a:sym typeface="Times New Roman"/>
                </a:rPr>
                <a:t>”</a:t>
              </a:r>
              <a:endParaRPr b="1" sz="800">
                <a:solidFill>
                  <a:srgbClr val="858585"/>
                </a:solidFill>
                <a:highlight>
                  <a:srgbClr val="F3F3F3"/>
                </a:highlight>
                <a:latin typeface="Roboto"/>
                <a:ea typeface="Roboto"/>
                <a:cs typeface="Roboto"/>
                <a:sym typeface="Roboto"/>
              </a:endParaRPr>
            </a:p>
          </p:txBody>
        </p:sp>
      </p:grpSp>
      <p:sp>
        <p:nvSpPr>
          <p:cNvPr id="91" name="Shape 91"/>
          <p:cNvSpPr/>
          <p:nvPr/>
        </p:nvSpPr>
        <p:spPr>
          <a:xfrm flipH="1" rot="10800000">
            <a:off x="2789075" y="2120128"/>
            <a:ext cx="4110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2" name="Shape 92"/>
          <p:cNvSpPr/>
          <p:nvPr/>
        </p:nvSpPr>
        <p:spPr>
          <a:xfrm flipH="1" rot="10800000">
            <a:off x="6068348" y="2120113"/>
            <a:ext cx="4668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93" name="Shape 93"/>
          <p:cNvGrpSpPr/>
          <p:nvPr/>
        </p:nvGrpSpPr>
        <p:grpSpPr>
          <a:xfrm>
            <a:off x="3214283" y="383022"/>
            <a:ext cx="2833340" cy="2879286"/>
            <a:chOff x="3290533" y="2132801"/>
            <a:chExt cx="1016700" cy="1072200"/>
          </a:xfrm>
        </p:grpSpPr>
        <p:sp>
          <p:nvSpPr>
            <p:cNvPr id="94" name="Shape 94"/>
            <p:cNvSpPr/>
            <p:nvPr/>
          </p:nvSpPr>
          <p:spPr>
            <a:xfrm>
              <a:off x="3290533" y="2132801"/>
              <a:ext cx="1016700" cy="1072200"/>
            </a:xfrm>
            <a:prstGeom prst="ellipse">
              <a:avLst/>
            </a:prstGeom>
            <a:noFill/>
            <a:ln cap="flat" cmpd="sng" w="381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5" name="Shape 95"/>
            <p:cNvSpPr txBox="1"/>
            <p:nvPr/>
          </p:nvSpPr>
          <p:spPr>
            <a:xfrm>
              <a:off x="3389218" y="2331915"/>
              <a:ext cx="799800" cy="687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2"/>
                </a:buClr>
                <a:buSzPts val="1100"/>
                <a:buFont typeface="Arial"/>
                <a:buNone/>
              </a:pPr>
              <a:r>
                <a:rPr lang="en" sz="2400">
                  <a:solidFill>
                    <a:schemeClr val="dk2"/>
                  </a:solidFill>
                  <a:highlight>
                    <a:srgbClr val="F3F3F3"/>
                  </a:highlight>
                  <a:latin typeface="Playfair Display"/>
                  <a:ea typeface="Playfair Display"/>
                  <a:cs typeface="Playfair Display"/>
                  <a:sym typeface="Playfair Display"/>
                </a:rPr>
                <a:t>“ </a:t>
              </a:r>
              <a:r>
                <a:rPr lang="en" sz="1800">
                  <a:solidFill>
                    <a:schemeClr val="dk2"/>
                  </a:solidFill>
                  <a:highlight>
                    <a:srgbClr val="F3F3F3"/>
                  </a:highlight>
                  <a:latin typeface="Playfair Display"/>
                  <a:ea typeface="Playfair Display"/>
                  <a:cs typeface="Playfair Display"/>
                  <a:sym typeface="Playfair Display"/>
                </a:rPr>
                <a:t>I am very scared of falling and becoming confined to a wheelchair . </a:t>
              </a:r>
              <a:r>
                <a:rPr lang="en" sz="2400">
                  <a:solidFill>
                    <a:schemeClr val="dk2"/>
                  </a:solidFill>
                  <a:highlight>
                    <a:srgbClr val="F3F3F3"/>
                  </a:highlight>
                  <a:latin typeface="Times New Roman"/>
                  <a:ea typeface="Times New Roman"/>
                  <a:cs typeface="Times New Roman"/>
                  <a:sym typeface="Times New Roman"/>
                </a:rPr>
                <a:t>”</a:t>
              </a:r>
              <a:endParaRPr b="1" sz="800">
                <a:solidFill>
                  <a:srgbClr val="A72A1E"/>
                </a:solidFill>
                <a:highlight>
                  <a:srgbClr val="F3F3F3"/>
                </a:highlight>
                <a:latin typeface="Roboto"/>
                <a:ea typeface="Roboto"/>
                <a:cs typeface="Roboto"/>
                <a:sym typeface="Roboto"/>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Shape 40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Question </a:t>
            </a:r>
            <a:endParaRPr/>
          </a:p>
        </p:txBody>
      </p:sp>
      <p:sp>
        <p:nvSpPr>
          <p:cNvPr id="402" name="Shape 402"/>
          <p:cNvSpPr txBox="1"/>
          <p:nvPr>
            <p:ph idx="1" type="body"/>
          </p:nvPr>
        </p:nvSpPr>
        <p:spPr>
          <a:xfrm>
            <a:off x="311700" y="1234075"/>
            <a:ext cx="8520600" cy="3729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000"/>
              <a:t>A 60-year-old woman presents with the results of her DEXA scan.She has a </a:t>
            </a:r>
            <a:r>
              <a:rPr lang="en" sz="2000" u="sng"/>
              <a:t>T score of –1.5 SD at the hip</a:t>
            </a:r>
            <a:r>
              <a:rPr lang="en" sz="2000"/>
              <a:t> and </a:t>
            </a:r>
            <a:r>
              <a:rPr lang="en" sz="2000" u="sng"/>
              <a:t>–2.5 at the spine</a:t>
            </a:r>
            <a:r>
              <a:rPr lang="en" sz="2000"/>
              <a:t>. Which of the following is the most accurate interpretation of these results?	</a:t>
            </a:r>
            <a:endParaRPr sz="2000"/>
          </a:p>
          <a:p>
            <a:pPr indent="-342900" lvl="1" marL="914400" rtl="0">
              <a:spcBef>
                <a:spcPts val="1600"/>
              </a:spcBef>
              <a:spcAft>
                <a:spcPts val="0"/>
              </a:spcAft>
              <a:buSzPts val="1800"/>
              <a:buFont typeface="Playfair Display"/>
              <a:buAutoNum type="alphaLcPeriod"/>
            </a:pPr>
            <a:r>
              <a:rPr lang="en" sz="1800"/>
              <a:t>She has osteoporosis at the spine and osteopenia at the hip.</a:t>
            </a:r>
            <a:endParaRPr sz="1800"/>
          </a:p>
          <a:p>
            <a:pPr indent="-342900" lvl="1" marL="914400" rtl="0">
              <a:spcBef>
                <a:spcPts val="0"/>
              </a:spcBef>
              <a:spcAft>
                <a:spcPts val="0"/>
              </a:spcAft>
              <a:buSzPts val="1800"/>
              <a:buFont typeface="Playfair Display"/>
              <a:buAutoNum type="alphaLcPeriod"/>
            </a:pPr>
            <a:r>
              <a:rPr lang="en" sz="1800"/>
              <a:t>She has osteoporosis in both areas.</a:t>
            </a:r>
            <a:endParaRPr sz="1800"/>
          </a:p>
          <a:p>
            <a:pPr indent="-342900" lvl="1" marL="914400" rtl="0">
              <a:spcBef>
                <a:spcPts val="0"/>
              </a:spcBef>
              <a:spcAft>
                <a:spcPts val="0"/>
              </a:spcAft>
              <a:buSzPts val="1800"/>
              <a:buFont typeface="Playfair Display"/>
              <a:buAutoNum type="alphaLcPeriod"/>
            </a:pPr>
            <a:r>
              <a:rPr lang="en" sz="1800"/>
              <a:t>This is a normal examination.</a:t>
            </a:r>
            <a:endParaRPr sz="1800"/>
          </a:p>
          <a:p>
            <a:pPr indent="-342900" lvl="1" marL="914400" rtl="0">
              <a:spcBef>
                <a:spcPts val="0"/>
              </a:spcBef>
              <a:spcAft>
                <a:spcPts val="0"/>
              </a:spcAft>
              <a:buSzPts val="1800"/>
              <a:buFont typeface="Playfair Display"/>
              <a:buAutoNum type="alphaLcPeriod"/>
            </a:pPr>
            <a:r>
              <a:rPr lang="en" sz="1800"/>
              <a:t>She has osteoporosis of the hip and osteopenia at the spine.</a:t>
            </a:r>
            <a:endParaRPr sz="1800"/>
          </a:p>
          <a:p>
            <a:pPr indent="-342900" lvl="1" marL="914400" rtl="0">
              <a:spcBef>
                <a:spcPts val="0"/>
              </a:spcBef>
              <a:spcAft>
                <a:spcPts val="0"/>
              </a:spcAft>
              <a:buSzPts val="1800"/>
              <a:buFont typeface="Playfair Display"/>
              <a:buAutoNum type="alphaLcPeriod"/>
            </a:pPr>
            <a:r>
              <a:rPr lang="en" sz="1800"/>
              <a:t>You need to know the Z score. </a:t>
            </a:r>
            <a:endParaRPr sz="1800"/>
          </a:p>
          <a:p>
            <a:pPr indent="0" lvl="0" marL="457200" rtl="0">
              <a:spcBef>
                <a:spcPts val="0"/>
              </a:spcBef>
              <a:spcAft>
                <a:spcPts val="0"/>
              </a:spcAft>
              <a:buNone/>
            </a:pPr>
            <a:r>
              <a:rPr lang="en">
                <a:latin typeface="Arial"/>
                <a:ea typeface="Arial"/>
                <a:cs typeface="Arial"/>
                <a:sym typeface="Arial"/>
              </a:rPr>
              <a:t>						 					</a:t>
            </a:r>
            <a:r>
              <a:rPr lang="en" sz="1100">
                <a:latin typeface="Arial"/>
                <a:ea typeface="Arial"/>
                <a:cs typeface="Arial"/>
                <a:sym typeface="Arial"/>
              </a:rPr>
              <a:t>		</a:t>
            </a:r>
            <a:endParaRPr sz="1100">
              <a:latin typeface="Arial"/>
              <a:ea typeface="Arial"/>
              <a:cs typeface="Arial"/>
              <a:sym typeface="Arial"/>
            </a:endParaRPr>
          </a:p>
          <a:p>
            <a:pPr indent="0" lvl="0" marL="0" rtl="0">
              <a:spcBef>
                <a:spcPts val="0"/>
              </a:spcBef>
              <a:spcAft>
                <a:spcPts val="0"/>
              </a:spcAft>
              <a:buClr>
                <a:schemeClr val="dk2"/>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indent="0" lvl="0" marL="0">
              <a:spcBef>
                <a:spcPts val="0"/>
              </a:spcBef>
              <a:spcAft>
                <a:spcPts val="0"/>
              </a:spcAft>
              <a:buClr>
                <a:schemeClr val="dk2"/>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indent="0" lvl="0" marL="0">
              <a:spcBef>
                <a:spcPts val="1600"/>
              </a:spcBef>
              <a:spcAft>
                <a:spcPts val="0"/>
              </a:spcAft>
              <a:buClr>
                <a:schemeClr val="dk2"/>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indent="0" lvl="0" marL="0">
              <a:spcBef>
                <a:spcPts val="1600"/>
              </a:spcBef>
              <a:spcAft>
                <a:spcPts val="0"/>
              </a:spcAft>
              <a:buClr>
                <a:schemeClr val="dk2"/>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indent="0" lvl="0" marL="0">
              <a:spcBef>
                <a:spcPts val="1600"/>
              </a:spcBef>
              <a:spcAft>
                <a:spcPts val="160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pic>
        <p:nvPicPr>
          <p:cNvPr descr="نتيجة بحث الصور عن ‪role play‬‏" id="407" name="Shape 407"/>
          <p:cNvPicPr preferRelativeResize="0"/>
          <p:nvPr/>
        </p:nvPicPr>
        <p:blipFill>
          <a:blip r:embed="rId3">
            <a:alphaModFix/>
          </a:blip>
          <a:stretch>
            <a:fillRect/>
          </a:stretch>
        </p:blipFill>
        <p:spPr>
          <a:xfrm>
            <a:off x="2024675" y="571650"/>
            <a:ext cx="4417475" cy="38100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Shape 41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Videos </a:t>
            </a:r>
            <a:endParaRPr/>
          </a:p>
        </p:txBody>
      </p:sp>
      <p:sp>
        <p:nvSpPr>
          <p:cNvPr id="413" name="Shape 413"/>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u="sng">
                <a:solidFill>
                  <a:schemeClr val="hlink"/>
                </a:solidFill>
                <a:hlinkClick r:id="rId3"/>
              </a:rPr>
              <a:t>https://www.youtube.com/watch?v=dMI8mGk1QuY</a:t>
            </a:r>
            <a:endParaRPr/>
          </a:p>
          <a:p>
            <a:pPr indent="0" lvl="0" marL="0">
              <a:spcBef>
                <a:spcPts val="1600"/>
              </a:spcBef>
              <a:spcAft>
                <a:spcPts val="0"/>
              </a:spcAft>
              <a:buNone/>
            </a:pPr>
            <a:r>
              <a:rPr lang="en" u="sng">
                <a:solidFill>
                  <a:schemeClr val="hlink"/>
                </a:solidFill>
                <a:hlinkClick r:id="rId4"/>
              </a:rPr>
              <a:t>https://www.youtube.com/watch?v=wdqATU1Sz_E</a:t>
            </a:r>
            <a:r>
              <a:rPr lang="en"/>
              <a:t> </a:t>
            </a:r>
            <a:endParaRPr/>
          </a:p>
          <a:p>
            <a:pPr indent="0" lvl="0" marL="0">
              <a:spcBef>
                <a:spcPts val="1600"/>
              </a:spcBef>
              <a:spcAft>
                <a:spcPts val="0"/>
              </a:spcAft>
              <a:buNone/>
            </a:pPr>
            <a:r>
              <a:rPr lang="en" u="sng">
                <a:solidFill>
                  <a:schemeClr val="hlink"/>
                </a:solidFill>
                <a:hlinkClick r:id="rId5"/>
              </a:rPr>
              <a:t>https://www.youtube.com/watch?v=c5tc01WFYks</a:t>
            </a:r>
            <a:endParaRPr/>
          </a:p>
          <a:p>
            <a:pPr indent="0" lvl="0" marL="0">
              <a:spcBef>
                <a:spcPts val="1600"/>
              </a:spcBef>
              <a:spcAft>
                <a:spcPts val="1600"/>
              </a:spcAft>
              <a:buNone/>
            </a:pPr>
            <a:r>
              <a:rPr lang="en" u="sng">
                <a:solidFill>
                  <a:schemeClr val="hlink"/>
                </a:solidFill>
                <a:hlinkClick r:id="rId6"/>
              </a:rPr>
              <a:t>https://www.youtube.com/watch?v=BNDTPeZNRVA</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7" name="Shape 417"/>
        <p:cNvGrpSpPr/>
        <p:nvPr/>
      </p:nvGrpSpPr>
      <p:grpSpPr>
        <a:xfrm>
          <a:off x="0" y="0"/>
          <a:ext cx="0" cy="0"/>
          <a:chOff x="0" y="0"/>
          <a:chExt cx="0" cy="0"/>
        </a:xfrm>
      </p:grpSpPr>
      <p:sp>
        <p:nvSpPr>
          <p:cNvPr id="418" name="Shape 418"/>
          <p:cNvSpPr txBox="1"/>
          <p:nvPr>
            <p:ph type="title"/>
          </p:nvPr>
        </p:nvSpPr>
        <p:spPr>
          <a:xfrm>
            <a:off x="311700" y="13737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REFERENCES</a:t>
            </a:r>
            <a:r>
              <a:rPr lang="en"/>
              <a:t> </a:t>
            </a:r>
            <a:endParaRPr/>
          </a:p>
        </p:txBody>
      </p:sp>
      <p:sp>
        <p:nvSpPr>
          <p:cNvPr id="419" name="Shape 419"/>
          <p:cNvSpPr txBox="1"/>
          <p:nvPr>
            <p:ph idx="1" type="body"/>
          </p:nvPr>
        </p:nvSpPr>
        <p:spPr>
          <a:xfrm>
            <a:off x="137700" y="954525"/>
            <a:ext cx="8853900" cy="4334700"/>
          </a:xfrm>
          <a:prstGeom prst="rect">
            <a:avLst/>
          </a:prstGeom>
        </p:spPr>
        <p:txBody>
          <a:bodyPr anchorCtr="0" anchor="t" bIns="91425" lIns="91425" spcFirstLastPara="1" rIns="91425" wrap="square" tIns="91425">
            <a:noAutofit/>
          </a:bodyPr>
          <a:lstStyle/>
          <a:p>
            <a:pPr indent="-317500" lvl="0" marL="457200">
              <a:lnSpc>
                <a:spcPct val="100000"/>
              </a:lnSpc>
              <a:spcBef>
                <a:spcPts val="0"/>
              </a:spcBef>
              <a:spcAft>
                <a:spcPts val="0"/>
              </a:spcAft>
              <a:buSzPts val="1400"/>
              <a:buChar char="●"/>
            </a:pPr>
            <a:r>
              <a:rPr b="1" lang="en" sz="1400"/>
              <a:t>Uptodate</a:t>
            </a:r>
            <a:endParaRPr b="1" sz="1400"/>
          </a:p>
          <a:p>
            <a:pPr indent="-317500" lvl="0" marL="457200">
              <a:lnSpc>
                <a:spcPct val="100000"/>
              </a:lnSpc>
              <a:spcBef>
                <a:spcPts val="0"/>
              </a:spcBef>
              <a:spcAft>
                <a:spcPts val="0"/>
              </a:spcAft>
              <a:buSzPts val="1400"/>
              <a:buChar char="●"/>
            </a:pPr>
            <a:r>
              <a:rPr b="1" lang="en" sz="1400"/>
              <a:t>NOGG guideline 2017</a:t>
            </a:r>
            <a:endParaRPr b="1" sz="1400"/>
          </a:p>
          <a:p>
            <a:pPr indent="-317500" lvl="0" marL="457200">
              <a:lnSpc>
                <a:spcPct val="100000"/>
              </a:lnSpc>
              <a:spcBef>
                <a:spcPts val="0"/>
              </a:spcBef>
              <a:spcAft>
                <a:spcPts val="0"/>
              </a:spcAft>
              <a:buSzPts val="1400"/>
              <a:buChar char="●"/>
            </a:pPr>
            <a:r>
              <a:rPr b="1" lang="en" sz="1400"/>
              <a:t>International </a:t>
            </a:r>
            <a:r>
              <a:rPr b="1" lang="en" sz="1400"/>
              <a:t>OSteoporosis</a:t>
            </a:r>
            <a:r>
              <a:rPr b="1" lang="en" sz="1400"/>
              <a:t> Website</a:t>
            </a:r>
            <a:r>
              <a:rPr lang="en" sz="1400"/>
              <a:t>					</a:t>
            </a:r>
            <a:endParaRPr sz="1400"/>
          </a:p>
          <a:p>
            <a:pPr indent="-317500" lvl="0" marL="457200">
              <a:lnSpc>
                <a:spcPct val="100000"/>
              </a:lnSpc>
              <a:spcBef>
                <a:spcPts val="0"/>
              </a:spcBef>
              <a:spcAft>
                <a:spcPts val="0"/>
              </a:spcAft>
              <a:buSzPts val="1400"/>
              <a:buChar char="●"/>
            </a:pPr>
            <a:r>
              <a:rPr lang="en" sz="1400"/>
              <a:t>Hallström H, Wolk A, Glynn A, Michaëlsson K. </a:t>
            </a:r>
            <a:r>
              <a:rPr b="1" lang="en" sz="1400"/>
              <a:t>Coffee,tea and caffeine consumption in relation to osteoporotic fracture risk in a cohort of Swedish women. </a:t>
            </a:r>
            <a:r>
              <a:rPr i="1" lang="en" sz="1400"/>
              <a:t>Osteoporos Int</a:t>
            </a:r>
            <a:r>
              <a:rPr lang="en" sz="1400"/>
              <a:t>. 2006;17:1055-1064. </a:t>
            </a:r>
            <a:endParaRPr sz="1400"/>
          </a:p>
          <a:p>
            <a:pPr indent="-317500" lvl="0" marL="457200" rtl="0">
              <a:lnSpc>
                <a:spcPct val="100000"/>
              </a:lnSpc>
              <a:spcBef>
                <a:spcPts val="0"/>
              </a:spcBef>
              <a:spcAft>
                <a:spcPts val="0"/>
              </a:spcAft>
              <a:buSzPts val="1400"/>
              <a:buChar char="●"/>
            </a:pPr>
            <a:r>
              <a:rPr b="1" lang="en" sz="1400"/>
              <a:t>AACE/ACE Guidelines</a:t>
            </a:r>
            <a:endParaRPr b="1" sz="1400"/>
          </a:p>
          <a:p>
            <a:pPr indent="-317500" lvl="0" marL="457200" rtl="0">
              <a:lnSpc>
                <a:spcPct val="100000"/>
              </a:lnSpc>
              <a:spcBef>
                <a:spcPts val="0"/>
              </a:spcBef>
              <a:spcAft>
                <a:spcPts val="0"/>
              </a:spcAft>
              <a:buSzPts val="1400"/>
              <a:buChar char="●"/>
            </a:pPr>
            <a:r>
              <a:rPr lang="en" sz="1400" u="sng">
                <a:solidFill>
                  <a:schemeClr val="hlink"/>
                </a:solidFill>
                <a:hlinkClick r:id="rId3"/>
              </a:rPr>
              <a:t>https://www.urmc.rochester.edu/encyclopedia/content.aspx?contenttypeid=40&amp;contentid=OsteoporosisBonesQuiz</a:t>
            </a:r>
            <a:r>
              <a:rPr lang="en" sz="1400"/>
              <a:t> </a:t>
            </a:r>
            <a:endParaRPr sz="1400"/>
          </a:p>
          <a:p>
            <a:pPr indent="-317500" lvl="0" marL="457200">
              <a:lnSpc>
                <a:spcPct val="100000"/>
              </a:lnSpc>
              <a:spcBef>
                <a:spcPts val="0"/>
              </a:spcBef>
              <a:spcAft>
                <a:spcPts val="0"/>
              </a:spcAft>
              <a:buSzPts val="1400"/>
              <a:buChar char="●"/>
            </a:pPr>
            <a:r>
              <a:rPr lang="en" sz="1400" u="sng">
                <a:solidFill>
                  <a:schemeClr val="hlink"/>
                </a:solidFill>
                <a:hlinkClick r:id="rId4"/>
              </a:rPr>
              <a:t>https://www.mdedge.com/ccjm/article/95089/endocrinology/bone-density-vs-bone-quality-whats-clinician-do</a:t>
            </a:r>
            <a:endParaRPr sz="1400"/>
          </a:p>
          <a:p>
            <a:pPr indent="-317500" lvl="0" marL="457200">
              <a:lnSpc>
                <a:spcPct val="100000"/>
              </a:lnSpc>
              <a:spcBef>
                <a:spcPts val="0"/>
              </a:spcBef>
              <a:spcAft>
                <a:spcPts val="0"/>
              </a:spcAft>
              <a:buSzPts val="1400"/>
              <a:buChar char="●"/>
            </a:pPr>
            <a:r>
              <a:rPr lang="en" sz="1400" u="sng">
                <a:solidFill>
                  <a:schemeClr val="hlink"/>
                </a:solidFill>
                <a:hlinkClick r:id="rId5"/>
              </a:rPr>
              <a:t>http://jaoa.org/article.aspx?articleid=2093588</a:t>
            </a:r>
            <a:endParaRPr sz="1400"/>
          </a:p>
          <a:p>
            <a:pPr indent="0" lvl="0" marL="0">
              <a:lnSpc>
                <a:spcPct val="100000"/>
              </a:lnSpc>
              <a:spcBef>
                <a:spcPts val="1600"/>
              </a:spcBef>
              <a:spcAft>
                <a:spcPts val="1600"/>
              </a:spcAft>
              <a:buNone/>
            </a:pPr>
            <a:r>
              <a:t/>
            </a:r>
            <a:endParaRPr sz="14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3" name="Shape 423"/>
        <p:cNvGrpSpPr/>
        <p:nvPr/>
      </p:nvGrpSpPr>
      <p:grpSpPr>
        <a:xfrm>
          <a:off x="0" y="0"/>
          <a:ext cx="0" cy="0"/>
          <a:chOff x="0" y="0"/>
          <a:chExt cx="0" cy="0"/>
        </a:xfrm>
      </p:grpSpPr>
      <p:sp>
        <p:nvSpPr>
          <p:cNvPr id="424" name="Shape 424"/>
          <p:cNvSpPr txBox="1"/>
          <p:nvPr>
            <p:ph type="title"/>
          </p:nvPr>
        </p:nvSpPr>
        <p:spPr>
          <a:xfrm>
            <a:off x="240975" y="2162500"/>
            <a:ext cx="8520600" cy="6972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t>Thank you.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Shape 100"/>
          <p:cNvSpPr txBox="1"/>
          <p:nvPr>
            <p:ph idx="1" type="body"/>
          </p:nvPr>
        </p:nvSpPr>
        <p:spPr>
          <a:xfrm>
            <a:off x="232200" y="269075"/>
            <a:ext cx="8679600" cy="1949400"/>
          </a:xfrm>
          <a:prstGeom prst="rect">
            <a:avLst/>
          </a:prstGeom>
        </p:spPr>
        <p:txBody>
          <a:bodyPr anchorCtr="0" anchor="t" bIns="91425" lIns="91425" spcFirstLastPara="1" rIns="91425" wrap="square" tIns="91425">
            <a:noAutofit/>
          </a:bodyPr>
          <a:lstStyle/>
          <a:p>
            <a:pPr indent="0" lvl="0" marL="0" rtl="0">
              <a:lnSpc>
                <a:spcPct val="90000"/>
              </a:lnSpc>
              <a:spcBef>
                <a:spcPts val="1000"/>
              </a:spcBef>
              <a:spcAft>
                <a:spcPts val="0"/>
              </a:spcAft>
              <a:buNone/>
            </a:pPr>
            <a:r>
              <a:rPr b="1" lang="en">
                <a:solidFill>
                  <a:srgbClr val="000000"/>
                </a:solidFill>
              </a:rPr>
              <a:t>• Osteoporosis</a:t>
            </a:r>
            <a:r>
              <a:rPr lang="en">
                <a:solidFill>
                  <a:srgbClr val="000000"/>
                </a:solidFill>
              </a:rPr>
              <a:t> is characterized by low bone mass, micro-architectural disruption, and increased skeletal fragility resulting in decreased bone strength &amp; increase risk of fracture despite the </a:t>
            </a:r>
            <a:r>
              <a:rPr lang="en">
                <a:solidFill>
                  <a:srgbClr val="CC0000"/>
                </a:solidFill>
              </a:rPr>
              <a:t>normal mineralization</a:t>
            </a:r>
            <a:r>
              <a:rPr lang="en">
                <a:solidFill>
                  <a:srgbClr val="000000"/>
                </a:solidFill>
              </a:rPr>
              <a:t>.</a:t>
            </a:r>
            <a:endParaRPr b="1">
              <a:solidFill>
                <a:srgbClr val="000000"/>
              </a:solidFill>
            </a:endParaRPr>
          </a:p>
          <a:p>
            <a:pPr indent="0" lvl="0" marL="0" rtl="0">
              <a:lnSpc>
                <a:spcPct val="90000"/>
              </a:lnSpc>
              <a:spcBef>
                <a:spcPts val="1000"/>
              </a:spcBef>
              <a:spcAft>
                <a:spcPts val="0"/>
              </a:spcAft>
              <a:buClr>
                <a:schemeClr val="dk1"/>
              </a:buClr>
              <a:buSzPts val="1100"/>
              <a:buFont typeface="Arial"/>
              <a:buNone/>
            </a:pPr>
            <a:r>
              <a:rPr b="1" lang="en">
                <a:solidFill>
                  <a:srgbClr val="000000"/>
                </a:solidFill>
              </a:rPr>
              <a:t>• Osteomalacia</a:t>
            </a:r>
            <a:r>
              <a:rPr lang="en">
                <a:solidFill>
                  <a:srgbClr val="000000"/>
                </a:solidFill>
              </a:rPr>
              <a:t>: </a:t>
            </a:r>
            <a:r>
              <a:rPr lang="en">
                <a:solidFill>
                  <a:srgbClr val="CC0000"/>
                </a:solidFill>
              </a:rPr>
              <a:t>Inadequate mineralization</a:t>
            </a:r>
            <a:r>
              <a:rPr lang="en">
                <a:solidFill>
                  <a:srgbClr val="000000"/>
                </a:solidFill>
              </a:rPr>
              <a:t> occurs AFTER the closure of the growth plates in </a:t>
            </a:r>
            <a:r>
              <a:rPr b="1" lang="en" u="sng">
                <a:solidFill>
                  <a:srgbClr val="CC0000"/>
                </a:solidFill>
              </a:rPr>
              <a:t>adults</a:t>
            </a:r>
            <a:r>
              <a:rPr lang="en">
                <a:solidFill>
                  <a:srgbClr val="000000"/>
                </a:solidFill>
              </a:rPr>
              <a:t>. </a:t>
            </a:r>
            <a:endParaRPr>
              <a:solidFill>
                <a:srgbClr val="000000"/>
              </a:solidFill>
            </a:endParaRPr>
          </a:p>
          <a:p>
            <a:pPr indent="0" lvl="0" marL="0">
              <a:spcBef>
                <a:spcPts val="0"/>
              </a:spcBef>
              <a:spcAft>
                <a:spcPts val="1600"/>
              </a:spcAft>
              <a:buNone/>
            </a:pPr>
            <a:r>
              <a:t/>
            </a:r>
            <a:endParaRPr>
              <a:solidFill>
                <a:srgbClr val="000000"/>
              </a:solidFill>
            </a:endParaRPr>
          </a:p>
        </p:txBody>
      </p:sp>
      <p:pic>
        <p:nvPicPr>
          <p:cNvPr descr="نتيجة بحث الصور عن ‪osteoporosis‬‏" id="101" name="Shape 101"/>
          <p:cNvPicPr preferRelativeResize="0"/>
          <p:nvPr/>
        </p:nvPicPr>
        <p:blipFill>
          <a:blip r:embed="rId3">
            <a:alphaModFix/>
          </a:blip>
          <a:stretch>
            <a:fillRect/>
          </a:stretch>
        </p:blipFill>
        <p:spPr>
          <a:xfrm>
            <a:off x="761000" y="2826950"/>
            <a:ext cx="3234075" cy="1894475"/>
          </a:xfrm>
          <a:prstGeom prst="rect">
            <a:avLst/>
          </a:prstGeom>
          <a:noFill/>
          <a:ln>
            <a:noFill/>
          </a:ln>
        </p:spPr>
      </p:pic>
      <p:pic>
        <p:nvPicPr>
          <p:cNvPr descr="نتيجة بحث الصور عن ‪osteoporosis osteomalacia‬‏" id="102" name="Shape 102"/>
          <p:cNvPicPr preferRelativeResize="0"/>
          <p:nvPr/>
        </p:nvPicPr>
        <p:blipFill>
          <a:blip r:embed="rId4">
            <a:alphaModFix/>
          </a:blip>
          <a:stretch>
            <a:fillRect/>
          </a:stretch>
        </p:blipFill>
        <p:spPr>
          <a:xfrm>
            <a:off x="4957000" y="2826950"/>
            <a:ext cx="3445375" cy="1894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Shape 107"/>
          <p:cNvSpPr txBox="1"/>
          <p:nvPr>
            <p:ph type="title"/>
          </p:nvPr>
        </p:nvSpPr>
        <p:spPr>
          <a:xfrm>
            <a:off x="166875" y="23197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b="1" i="1" lang="en" sz="2400"/>
              <a:t>BONE STRENGTH</a:t>
            </a:r>
            <a:endParaRPr b="1" i="1" sz="2400"/>
          </a:p>
        </p:txBody>
      </p:sp>
      <p:sp>
        <p:nvSpPr>
          <p:cNvPr id="108" name="Shape 108"/>
          <p:cNvSpPr txBox="1"/>
          <p:nvPr>
            <p:ph idx="1" type="body"/>
          </p:nvPr>
        </p:nvSpPr>
        <p:spPr>
          <a:xfrm>
            <a:off x="166875" y="887300"/>
            <a:ext cx="7756500" cy="32493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0"/>
              </a:spcAft>
              <a:buClr>
                <a:schemeClr val="dk2"/>
              </a:buClr>
              <a:buSzPts val="1100"/>
              <a:buFont typeface="Arial"/>
              <a:buNone/>
            </a:pPr>
            <a:r>
              <a:rPr b="1" i="1" lang="en" sz="1400"/>
              <a:t>BONE STRENGTH= </a:t>
            </a:r>
            <a:r>
              <a:rPr b="1" lang="en" sz="1400"/>
              <a:t>BONE QUALITY + BONE MASS</a:t>
            </a:r>
            <a:endParaRPr b="1" sz="1400">
              <a:solidFill>
                <a:srgbClr val="000000"/>
              </a:solidFill>
            </a:endParaRPr>
          </a:p>
          <a:p>
            <a:pPr indent="0" lvl="0" marL="0" rtl="0">
              <a:lnSpc>
                <a:spcPct val="90000"/>
              </a:lnSpc>
              <a:spcBef>
                <a:spcPts val="1000"/>
              </a:spcBef>
              <a:spcAft>
                <a:spcPts val="0"/>
              </a:spcAft>
              <a:buClr>
                <a:srgbClr val="000000"/>
              </a:buClr>
              <a:buSzPts val="1100"/>
              <a:buFont typeface="Arial"/>
              <a:buNone/>
            </a:pPr>
            <a:r>
              <a:rPr b="1" lang="en" sz="1400">
                <a:solidFill>
                  <a:srgbClr val="000000"/>
                </a:solidFill>
              </a:rPr>
              <a:t>BONE QUALITY: </a:t>
            </a:r>
            <a:endParaRPr b="1" sz="1400">
              <a:solidFill>
                <a:srgbClr val="000000"/>
              </a:solidFill>
            </a:endParaRPr>
          </a:p>
          <a:p>
            <a:pPr indent="0" lvl="0" marL="0" rtl="0">
              <a:lnSpc>
                <a:spcPct val="100000"/>
              </a:lnSpc>
              <a:spcBef>
                <a:spcPts val="1000"/>
              </a:spcBef>
              <a:spcAft>
                <a:spcPts val="0"/>
              </a:spcAft>
              <a:buClr>
                <a:srgbClr val="000000"/>
              </a:buClr>
              <a:buSzPts val="1100"/>
              <a:buFont typeface="Arial"/>
              <a:buNone/>
            </a:pPr>
            <a:r>
              <a:rPr lang="en" sz="1400">
                <a:solidFill>
                  <a:srgbClr val="000000"/>
                </a:solidFill>
              </a:rPr>
              <a:t>It is described operationally as an amalgamation of all the factors that determine how well the skeleton can resist fracturing, such as microarchitecture, accumulated microscopic damage, the quality of collagen, the size of mineral crystals, and the rate of bone turnover. </a:t>
            </a:r>
            <a:endParaRPr sz="1400">
              <a:solidFill>
                <a:srgbClr val="000000"/>
              </a:solidFill>
            </a:endParaRPr>
          </a:p>
          <a:p>
            <a:pPr indent="0" lvl="0" marL="0" rtl="0">
              <a:lnSpc>
                <a:spcPct val="90000"/>
              </a:lnSpc>
              <a:spcBef>
                <a:spcPts val="1000"/>
              </a:spcBef>
              <a:spcAft>
                <a:spcPts val="0"/>
              </a:spcAft>
              <a:buNone/>
            </a:pPr>
            <a:r>
              <a:rPr b="1" lang="en" sz="1400">
                <a:solidFill>
                  <a:srgbClr val="000000"/>
                </a:solidFill>
              </a:rPr>
              <a:t>BONE MASS:</a:t>
            </a:r>
            <a:r>
              <a:rPr lang="en" sz="1400">
                <a:solidFill>
                  <a:srgbClr val="000000"/>
                </a:solidFill>
              </a:rPr>
              <a:t> </a:t>
            </a:r>
            <a:endParaRPr sz="1400">
              <a:solidFill>
                <a:srgbClr val="000000"/>
              </a:solidFill>
            </a:endParaRPr>
          </a:p>
          <a:p>
            <a:pPr indent="0" lvl="0" marL="0" rtl="0">
              <a:lnSpc>
                <a:spcPct val="100000"/>
              </a:lnSpc>
              <a:spcBef>
                <a:spcPts val="1000"/>
              </a:spcBef>
              <a:spcAft>
                <a:spcPts val="0"/>
              </a:spcAft>
              <a:buNone/>
            </a:pPr>
            <a:r>
              <a:rPr lang="en" sz="1400">
                <a:solidFill>
                  <a:srgbClr val="000000"/>
                </a:solidFill>
              </a:rPr>
              <a:t>The amount of bone tissue in the skeleton, can keep growing until around age 30. </a:t>
            </a:r>
            <a:endParaRPr sz="1400">
              <a:solidFill>
                <a:srgbClr val="000000"/>
              </a:solidFill>
            </a:endParaRPr>
          </a:p>
          <a:p>
            <a:pPr indent="0" lvl="0" marL="0" rtl="0">
              <a:lnSpc>
                <a:spcPct val="100000"/>
              </a:lnSpc>
              <a:spcBef>
                <a:spcPts val="1000"/>
              </a:spcBef>
              <a:spcAft>
                <a:spcPts val="0"/>
              </a:spcAft>
              <a:buNone/>
            </a:pPr>
            <a:r>
              <a:rPr lang="en" sz="1400">
                <a:solidFill>
                  <a:srgbClr val="000000"/>
                </a:solidFill>
              </a:rPr>
              <a:t>At that point, bones have reached their maximum strength and density (peak bone mass)</a:t>
            </a:r>
            <a:endParaRPr sz="1400">
              <a:solidFill>
                <a:srgbClr val="000000"/>
              </a:solidFill>
            </a:endParaRPr>
          </a:p>
          <a:p>
            <a:pPr indent="0" lvl="0" marL="0" rtl="0">
              <a:lnSpc>
                <a:spcPct val="100000"/>
              </a:lnSpc>
              <a:spcBef>
                <a:spcPts val="1000"/>
              </a:spcBef>
              <a:spcAft>
                <a:spcPts val="0"/>
              </a:spcAft>
              <a:buNone/>
            </a:pPr>
            <a:r>
              <a:rPr lang="en" sz="1400">
                <a:solidFill>
                  <a:srgbClr val="000000"/>
                </a:solidFill>
              </a:rPr>
              <a:t>Depend on DEXA. </a:t>
            </a:r>
            <a:endParaRPr sz="1400">
              <a:solidFill>
                <a:srgbClr val="000000"/>
              </a:solidFill>
            </a:endParaRPr>
          </a:p>
          <a:p>
            <a:pPr indent="0" lvl="0" marL="0" rtl="0">
              <a:spcBef>
                <a:spcPts val="0"/>
              </a:spcBef>
              <a:spcAft>
                <a:spcPts val="0"/>
              </a:spcAft>
              <a:buNone/>
            </a:pPr>
            <a:r>
              <a:t/>
            </a:r>
            <a:endParaRPr b="1" sz="1400"/>
          </a:p>
          <a:p>
            <a:pPr indent="0" lvl="0" marL="0" rtl="0">
              <a:spcBef>
                <a:spcPts val="0"/>
              </a:spcBef>
              <a:spcAft>
                <a:spcPts val="0"/>
              </a:spcAft>
              <a:buClr>
                <a:schemeClr val="dk2"/>
              </a:buClr>
              <a:buSzPts val="1100"/>
              <a:buFont typeface="Arial"/>
              <a:buNone/>
            </a:pPr>
            <a:r>
              <a:rPr b="1" lang="en" sz="1400"/>
              <a:t>Cancellous bone (trabecular or spongy bone) </a:t>
            </a:r>
            <a:r>
              <a:rPr lang="en" sz="1400"/>
              <a:t>More affected by osteoporosis</a:t>
            </a:r>
            <a:endParaRPr sz="1400">
              <a:solidFill>
                <a:srgbClr val="000000"/>
              </a:solidFill>
            </a:endParaRPr>
          </a:p>
          <a:p>
            <a:pPr indent="0" lvl="0" marL="0" rtl="0">
              <a:lnSpc>
                <a:spcPct val="90000"/>
              </a:lnSpc>
              <a:spcBef>
                <a:spcPts val="1000"/>
              </a:spcBef>
              <a:spcAft>
                <a:spcPts val="0"/>
              </a:spcAft>
              <a:buClr>
                <a:schemeClr val="dk1"/>
              </a:buClr>
              <a:buSzPts val="1100"/>
              <a:buFont typeface="Arial"/>
              <a:buNone/>
            </a:pPr>
            <a:r>
              <a:t/>
            </a:r>
            <a:endParaRPr sz="1400">
              <a:solidFill>
                <a:srgbClr val="000000"/>
              </a:solidFill>
            </a:endParaRPr>
          </a:p>
          <a:p>
            <a:pPr indent="0" lvl="0" marL="0">
              <a:spcBef>
                <a:spcPts val="0"/>
              </a:spcBef>
              <a:spcAft>
                <a:spcPts val="1600"/>
              </a:spcAft>
              <a:buNone/>
            </a:pPr>
            <a:r>
              <a:t/>
            </a:r>
            <a:endParaRPr sz="1400">
              <a:solidFill>
                <a:srgbClr val="000000"/>
              </a:solidFill>
            </a:endParaRPr>
          </a:p>
        </p:txBody>
      </p:sp>
      <p:pic>
        <p:nvPicPr>
          <p:cNvPr descr="صورة ذات صلة" id="109" name="Shape 109"/>
          <p:cNvPicPr preferRelativeResize="0"/>
          <p:nvPr/>
        </p:nvPicPr>
        <p:blipFill rotWithShape="1">
          <a:blip r:embed="rId3">
            <a:alphaModFix/>
          </a:blip>
          <a:srcRect b="-5260" l="2830" r="-2829" t="5260"/>
          <a:stretch/>
        </p:blipFill>
        <p:spPr>
          <a:xfrm>
            <a:off x="6465525" y="3317750"/>
            <a:ext cx="2619551" cy="1825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graphicFrame>
        <p:nvGraphicFramePr>
          <p:cNvPr id="114" name="Shape 114"/>
          <p:cNvGraphicFramePr/>
          <p:nvPr/>
        </p:nvGraphicFramePr>
        <p:xfrm>
          <a:off x="309525" y="591188"/>
          <a:ext cx="3000000" cy="3000000"/>
        </p:xfrm>
        <a:graphic>
          <a:graphicData uri="http://schemas.openxmlformats.org/drawingml/2006/table">
            <a:tbl>
              <a:tblPr>
                <a:noFill/>
                <a:tableStyleId>{AAA6BBCA-3669-467B-82D1-E5D42B4F466B}</a:tableStyleId>
              </a:tblPr>
              <a:tblGrid>
                <a:gridCol w="2377050"/>
                <a:gridCol w="3692425"/>
              </a:tblGrid>
              <a:tr h="659775">
                <a:tc>
                  <a:txBody>
                    <a:bodyPr>
                      <a:noAutofit/>
                    </a:bodyPr>
                    <a:lstStyle/>
                    <a:p>
                      <a:pPr indent="0" lvl="0" marL="0" rtl="0" algn="ctr">
                        <a:spcBef>
                          <a:spcPts val="0"/>
                        </a:spcBef>
                        <a:spcAft>
                          <a:spcPts val="0"/>
                        </a:spcAft>
                        <a:buClr>
                          <a:schemeClr val="dk1"/>
                        </a:buClr>
                        <a:buSzPts val="1100"/>
                        <a:buFont typeface="Arial"/>
                        <a:buNone/>
                      </a:pPr>
                      <a:r>
                        <a:rPr lang="en" sz="2200">
                          <a:latin typeface="Playfair Display"/>
                          <a:ea typeface="Playfair Display"/>
                          <a:cs typeface="Playfair Display"/>
                          <a:sym typeface="Playfair Display"/>
                        </a:rPr>
                        <a:t>Osteoporosis</a:t>
                      </a:r>
                      <a:endParaRPr>
                        <a:latin typeface="Playfair Display"/>
                        <a:ea typeface="Playfair Display"/>
                        <a:cs typeface="Playfair Display"/>
                        <a:sym typeface="Playfair Display"/>
                      </a:endParaRPr>
                    </a:p>
                  </a:txBody>
                  <a:tcPr marT="91425" marB="91425" marR="91425" marL="91425"/>
                </a:tc>
                <a:tc>
                  <a:txBody>
                    <a:bodyPr>
                      <a:noAutofit/>
                    </a:bodyPr>
                    <a:lstStyle/>
                    <a:p>
                      <a:pPr indent="0" lvl="0" marL="0" rtl="0" algn="ctr">
                        <a:spcBef>
                          <a:spcPts val="0"/>
                        </a:spcBef>
                        <a:spcAft>
                          <a:spcPts val="0"/>
                        </a:spcAft>
                        <a:buClr>
                          <a:schemeClr val="dk1"/>
                        </a:buClr>
                        <a:buSzPts val="1100"/>
                        <a:buFont typeface="Arial"/>
                        <a:buNone/>
                      </a:pPr>
                      <a:r>
                        <a:rPr lang="en" sz="2200">
                          <a:latin typeface="Playfair Display"/>
                          <a:ea typeface="Playfair Display"/>
                          <a:cs typeface="Playfair Display"/>
                          <a:sym typeface="Playfair Display"/>
                        </a:rPr>
                        <a:t>Osteomalacia</a:t>
                      </a:r>
                      <a:endParaRPr sz="1600">
                        <a:latin typeface="Playfair Display"/>
                        <a:ea typeface="Playfair Display"/>
                        <a:cs typeface="Playfair Display"/>
                        <a:sym typeface="Playfair Display"/>
                      </a:endParaRPr>
                    </a:p>
                    <a:p>
                      <a:pPr indent="0" lvl="0" marL="0" algn="ctr">
                        <a:spcBef>
                          <a:spcPts val="0"/>
                        </a:spcBef>
                        <a:spcAft>
                          <a:spcPts val="0"/>
                        </a:spcAft>
                        <a:buNone/>
                      </a:pPr>
                      <a:r>
                        <a:t/>
                      </a:r>
                      <a:endParaRPr>
                        <a:latin typeface="Playfair Display"/>
                        <a:ea typeface="Playfair Display"/>
                        <a:cs typeface="Playfair Display"/>
                        <a:sym typeface="Playfair Display"/>
                      </a:endParaRPr>
                    </a:p>
                  </a:txBody>
                  <a:tcPr marT="91425" marB="91425" marR="91425" marL="91425"/>
                </a:tc>
              </a:tr>
              <a:tr h="3699075">
                <a:tc>
                  <a:txBody>
                    <a:bodyPr>
                      <a:noAutofit/>
                    </a:bodyPr>
                    <a:lstStyle/>
                    <a:p>
                      <a:pPr indent="-304800" lvl="0" marL="457200" rtl="0">
                        <a:lnSpc>
                          <a:spcPct val="140000"/>
                        </a:lnSpc>
                        <a:spcBef>
                          <a:spcPts val="0"/>
                        </a:spcBef>
                        <a:spcAft>
                          <a:spcPts val="0"/>
                        </a:spcAft>
                        <a:buClr>
                          <a:srgbClr val="FF0000"/>
                        </a:buClr>
                        <a:buSzPts val="1200"/>
                        <a:buFont typeface="Playfair Display"/>
                        <a:buChar char="●"/>
                      </a:pPr>
                      <a:r>
                        <a:rPr lang="en" sz="1100">
                          <a:solidFill>
                            <a:srgbClr val="FF0000"/>
                          </a:solidFill>
                          <a:highlight>
                            <a:srgbClr val="FFFFFF"/>
                          </a:highlight>
                          <a:latin typeface="Playfair Display"/>
                          <a:ea typeface="Playfair Display"/>
                          <a:cs typeface="Playfair Display"/>
                          <a:sym typeface="Playfair Display"/>
                        </a:rPr>
                        <a:t>Osteoporosis has no clinical manifestations until there is a fracture. </a:t>
                      </a:r>
                      <a:endParaRPr sz="1100">
                        <a:solidFill>
                          <a:srgbClr val="FF0000"/>
                        </a:solidFill>
                        <a:highlight>
                          <a:srgbClr val="FFFFFF"/>
                        </a:highlight>
                        <a:latin typeface="Playfair Display"/>
                        <a:ea typeface="Playfair Display"/>
                        <a:cs typeface="Playfair Display"/>
                        <a:sym typeface="Playfair Display"/>
                      </a:endParaRPr>
                    </a:p>
                    <a:p>
                      <a:pPr indent="-304800" lvl="0" marL="457200" rtl="0">
                        <a:lnSpc>
                          <a:spcPct val="140000"/>
                        </a:lnSpc>
                        <a:spcBef>
                          <a:spcPts val="0"/>
                        </a:spcBef>
                        <a:spcAft>
                          <a:spcPts val="0"/>
                        </a:spcAft>
                        <a:buClr>
                          <a:srgbClr val="111111"/>
                        </a:buClr>
                        <a:buSzPts val="1200"/>
                        <a:buFont typeface="Playfair Display"/>
                        <a:buChar char="●"/>
                      </a:pPr>
                      <a:r>
                        <a:rPr lang="en" sz="1200">
                          <a:solidFill>
                            <a:srgbClr val="111111"/>
                          </a:solidFill>
                          <a:latin typeface="Playfair Display"/>
                          <a:ea typeface="Playfair Display"/>
                          <a:cs typeface="Playfair Display"/>
                          <a:sym typeface="Playfair Display"/>
                        </a:rPr>
                        <a:t>Back pain, caused by a fractured or collapsed vertebra</a:t>
                      </a:r>
                      <a:endParaRPr sz="1200">
                        <a:solidFill>
                          <a:srgbClr val="111111"/>
                        </a:solidFill>
                        <a:latin typeface="Playfair Display"/>
                        <a:ea typeface="Playfair Display"/>
                        <a:cs typeface="Playfair Display"/>
                        <a:sym typeface="Playfair Display"/>
                      </a:endParaRPr>
                    </a:p>
                    <a:p>
                      <a:pPr indent="-304800" lvl="0" marL="457200" rtl="0">
                        <a:lnSpc>
                          <a:spcPct val="140000"/>
                        </a:lnSpc>
                        <a:spcBef>
                          <a:spcPts val="0"/>
                        </a:spcBef>
                        <a:spcAft>
                          <a:spcPts val="0"/>
                        </a:spcAft>
                        <a:buClr>
                          <a:srgbClr val="111111"/>
                        </a:buClr>
                        <a:buSzPts val="1200"/>
                        <a:buFont typeface="Playfair Display"/>
                        <a:buChar char="●"/>
                      </a:pPr>
                      <a:r>
                        <a:rPr lang="en" sz="1200">
                          <a:solidFill>
                            <a:srgbClr val="111111"/>
                          </a:solidFill>
                          <a:latin typeface="Playfair Display"/>
                          <a:ea typeface="Playfair Display"/>
                          <a:cs typeface="Playfair Display"/>
                          <a:sym typeface="Playfair Display"/>
                        </a:rPr>
                        <a:t>Loss of height over time</a:t>
                      </a:r>
                      <a:endParaRPr sz="1200">
                        <a:solidFill>
                          <a:srgbClr val="111111"/>
                        </a:solidFill>
                        <a:latin typeface="Playfair Display"/>
                        <a:ea typeface="Playfair Display"/>
                        <a:cs typeface="Playfair Display"/>
                        <a:sym typeface="Playfair Display"/>
                      </a:endParaRPr>
                    </a:p>
                    <a:p>
                      <a:pPr indent="-304800" lvl="0" marL="457200" rtl="0">
                        <a:lnSpc>
                          <a:spcPct val="140000"/>
                        </a:lnSpc>
                        <a:spcBef>
                          <a:spcPts val="0"/>
                        </a:spcBef>
                        <a:spcAft>
                          <a:spcPts val="0"/>
                        </a:spcAft>
                        <a:buClr>
                          <a:srgbClr val="111111"/>
                        </a:buClr>
                        <a:buSzPts val="1200"/>
                        <a:buFont typeface="Playfair Display"/>
                        <a:buChar char="●"/>
                      </a:pPr>
                      <a:r>
                        <a:rPr lang="en" sz="1200">
                          <a:solidFill>
                            <a:srgbClr val="111111"/>
                          </a:solidFill>
                          <a:latin typeface="Playfair Display"/>
                          <a:ea typeface="Playfair Display"/>
                          <a:cs typeface="Playfair Display"/>
                          <a:sym typeface="Playfair Display"/>
                        </a:rPr>
                        <a:t>A stooped posture</a:t>
                      </a:r>
                      <a:endParaRPr sz="1200">
                        <a:solidFill>
                          <a:srgbClr val="111111"/>
                        </a:solidFill>
                        <a:latin typeface="Playfair Display"/>
                        <a:ea typeface="Playfair Display"/>
                        <a:cs typeface="Playfair Display"/>
                        <a:sym typeface="Playfair Display"/>
                      </a:endParaRPr>
                    </a:p>
                    <a:p>
                      <a:pPr indent="-304800" lvl="0" marL="457200" rtl="0">
                        <a:lnSpc>
                          <a:spcPct val="140000"/>
                        </a:lnSpc>
                        <a:spcBef>
                          <a:spcPts val="0"/>
                        </a:spcBef>
                        <a:spcAft>
                          <a:spcPts val="0"/>
                        </a:spcAft>
                        <a:buClr>
                          <a:srgbClr val="111111"/>
                        </a:buClr>
                        <a:buSzPts val="1200"/>
                        <a:buFont typeface="Playfair Display"/>
                        <a:buChar char="●"/>
                      </a:pPr>
                      <a:r>
                        <a:rPr lang="en" sz="1200">
                          <a:solidFill>
                            <a:srgbClr val="111111"/>
                          </a:solidFill>
                          <a:latin typeface="Playfair Display"/>
                          <a:ea typeface="Playfair Display"/>
                          <a:cs typeface="Playfair Display"/>
                          <a:sym typeface="Playfair Display"/>
                        </a:rPr>
                        <a:t>A bone fracture that occurs much more easily than expected</a:t>
                      </a:r>
                      <a:endParaRPr sz="1200">
                        <a:solidFill>
                          <a:srgbClr val="111111"/>
                        </a:solidFill>
                        <a:latin typeface="Playfair Display"/>
                        <a:ea typeface="Playfair Display"/>
                        <a:cs typeface="Playfair Display"/>
                        <a:sym typeface="Playfair Display"/>
                      </a:endParaRPr>
                    </a:p>
                    <a:p>
                      <a:pPr indent="0" lvl="0" marL="0">
                        <a:spcBef>
                          <a:spcPts val="900"/>
                        </a:spcBef>
                        <a:spcAft>
                          <a:spcPts val="0"/>
                        </a:spcAft>
                        <a:buNone/>
                      </a:pPr>
                      <a:r>
                        <a:t/>
                      </a:r>
                      <a:endParaRPr sz="1200">
                        <a:solidFill>
                          <a:srgbClr val="111111"/>
                        </a:solidFill>
                        <a:latin typeface="Playfair Display"/>
                        <a:ea typeface="Playfair Display"/>
                        <a:cs typeface="Playfair Display"/>
                        <a:sym typeface="Playfair Display"/>
                      </a:endParaRPr>
                    </a:p>
                  </a:txBody>
                  <a:tcPr marT="91425" marB="91425" marR="91425" marL="91425"/>
                </a:tc>
                <a:tc>
                  <a:txBody>
                    <a:bodyPr>
                      <a:noAutofit/>
                    </a:bodyPr>
                    <a:lstStyle/>
                    <a:p>
                      <a:pPr indent="-317500" lvl="0" marL="457200" rtl="0">
                        <a:lnSpc>
                          <a:spcPct val="115000"/>
                        </a:lnSpc>
                        <a:spcBef>
                          <a:spcPts val="0"/>
                        </a:spcBef>
                        <a:spcAft>
                          <a:spcPts val="0"/>
                        </a:spcAft>
                        <a:buSzPts val="1400"/>
                        <a:buFont typeface="Playfair Display"/>
                        <a:buChar char="●"/>
                      </a:pPr>
                      <a:r>
                        <a:rPr lang="en">
                          <a:latin typeface="Playfair Display"/>
                          <a:ea typeface="Playfair Display"/>
                          <a:cs typeface="Playfair Display"/>
                          <a:sym typeface="Playfair Display"/>
                        </a:rPr>
                        <a:t>Generalized bone pain (backache).</a:t>
                      </a:r>
                      <a:endParaRPr>
                        <a:latin typeface="Playfair Display"/>
                        <a:ea typeface="Playfair Display"/>
                        <a:cs typeface="Playfair Display"/>
                        <a:sym typeface="Playfair Display"/>
                      </a:endParaRPr>
                    </a:p>
                    <a:p>
                      <a:pPr indent="0" lvl="0" marL="0" rtl="0">
                        <a:lnSpc>
                          <a:spcPct val="115000"/>
                        </a:lnSpc>
                        <a:spcBef>
                          <a:spcPts val="0"/>
                        </a:spcBef>
                        <a:spcAft>
                          <a:spcPts val="0"/>
                        </a:spcAft>
                        <a:buNone/>
                      </a:pPr>
                      <a:r>
                        <a:t/>
                      </a:r>
                      <a:endParaRPr sz="1100">
                        <a:latin typeface="Playfair Display"/>
                        <a:ea typeface="Playfair Display"/>
                        <a:cs typeface="Playfair Display"/>
                        <a:sym typeface="Playfair Display"/>
                      </a:endParaRPr>
                    </a:p>
                    <a:p>
                      <a:pPr indent="-317500" lvl="0" marL="457200" rtl="0">
                        <a:lnSpc>
                          <a:spcPct val="115000"/>
                        </a:lnSpc>
                        <a:spcBef>
                          <a:spcPts val="0"/>
                        </a:spcBef>
                        <a:spcAft>
                          <a:spcPts val="0"/>
                        </a:spcAft>
                        <a:buSzPts val="1400"/>
                        <a:buFont typeface="Playfair Display"/>
                        <a:buChar char="●"/>
                      </a:pPr>
                      <a:r>
                        <a:rPr lang="en">
                          <a:latin typeface="Playfair Display"/>
                          <a:ea typeface="Playfair Display"/>
                          <a:cs typeface="Playfair Display"/>
                          <a:sym typeface="Playfair Display"/>
                        </a:rPr>
                        <a:t>Muscle weakness.</a:t>
                      </a:r>
                      <a:endParaRPr>
                        <a:latin typeface="Playfair Display"/>
                        <a:ea typeface="Playfair Display"/>
                        <a:cs typeface="Playfair Display"/>
                        <a:sym typeface="Playfair Display"/>
                      </a:endParaRPr>
                    </a:p>
                    <a:p>
                      <a:pPr indent="0" lvl="0" marL="457200" rtl="0">
                        <a:lnSpc>
                          <a:spcPct val="115000"/>
                        </a:lnSpc>
                        <a:spcBef>
                          <a:spcPts val="0"/>
                        </a:spcBef>
                        <a:spcAft>
                          <a:spcPts val="0"/>
                        </a:spcAft>
                        <a:buNone/>
                      </a:pPr>
                      <a:r>
                        <a:t/>
                      </a:r>
                      <a:endParaRPr sz="1100">
                        <a:latin typeface="Playfair Display"/>
                        <a:ea typeface="Playfair Display"/>
                        <a:cs typeface="Playfair Display"/>
                        <a:sym typeface="Playfair Display"/>
                      </a:endParaRPr>
                    </a:p>
                    <a:p>
                      <a:pPr indent="-317500" lvl="0" marL="457200" rtl="0">
                        <a:lnSpc>
                          <a:spcPct val="115000"/>
                        </a:lnSpc>
                        <a:spcBef>
                          <a:spcPts val="0"/>
                        </a:spcBef>
                        <a:spcAft>
                          <a:spcPts val="0"/>
                        </a:spcAft>
                        <a:buSzPts val="1400"/>
                        <a:buChar char="●"/>
                      </a:pPr>
                      <a:r>
                        <a:rPr lang="en">
                          <a:latin typeface="Playfair Display"/>
                          <a:ea typeface="Playfair Display"/>
                          <a:cs typeface="Playfair Display"/>
                          <a:sym typeface="Playfair Display"/>
                        </a:rPr>
                        <a:t>Reduced bone density.</a:t>
                      </a:r>
                      <a:r>
                        <a:rPr lang="en" sz="1100">
                          <a:latin typeface="Playfair Display"/>
                          <a:ea typeface="Playfair Display"/>
                          <a:cs typeface="Playfair Display"/>
                          <a:sym typeface="Playfair Display"/>
                        </a:rPr>
                        <a:t>				</a:t>
                      </a:r>
                      <a:endParaRPr sz="1100">
                        <a:latin typeface="Playfair Display"/>
                        <a:ea typeface="Playfair Display"/>
                        <a:cs typeface="Playfair Display"/>
                        <a:sym typeface="Playfair Display"/>
                      </a:endParaRPr>
                    </a:p>
                    <a:p>
                      <a:pPr indent="-317500" lvl="0" marL="457200" rtl="0">
                        <a:lnSpc>
                          <a:spcPct val="115000"/>
                        </a:lnSpc>
                        <a:spcBef>
                          <a:spcPts val="0"/>
                        </a:spcBef>
                        <a:spcAft>
                          <a:spcPts val="0"/>
                        </a:spcAft>
                        <a:buSzPts val="1400"/>
                        <a:buFont typeface="Playfair Display"/>
                        <a:buChar char="●"/>
                      </a:pPr>
                      <a:r>
                        <a:rPr lang="en">
                          <a:latin typeface="Playfair Display"/>
                          <a:ea typeface="Playfair Display"/>
                          <a:cs typeface="Playfair Display"/>
                          <a:sym typeface="Playfair Display"/>
                        </a:rPr>
                        <a:t>Vertebral changes: Bi-concave vertebra, vertebral collapse, kyphosis.</a:t>
                      </a:r>
                      <a:endParaRPr>
                        <a:latin typeface="Playfair Display"/>
                        <a:ea typeface="Playfair Display"/>
                        <a:cs typeface="Playfair Display"/>
                        <a:sym typeface="Playfair Display"/>
                      </a:endParaRPr>
                    </a:p>
                    <a:p>
                      <a:pPr indent="0" lvl="0" marL="914400" rtl="0">
                        <a:lnSpc>
                          <a:spcPct val="115000"/>
                        </a:lnSpc>
                        <a:spcBef>
                          <a:spcPts val="0"/>
                        </a:spcBef>
                        <a:spcAft>
                          <a:spcPts val="0"/>
                        </a:spcAft>
                        <a:buNone/>
                      </a:pPr>
                      <a:r>
                        <a:t/>
                      </a:r>
                      <a:endParaRPr sz="1100">
                        <a:latin typeface="Playfair Display"/>
                        <a:ea typeface="Playfair Display"/>
                        <a:cs typeface="Playfair Display"/>
                        <a:sym typeface="Playfair Display"/>
                      </a:endParaRPr>
                    </a:p>
                    <a:p>
                      <a:pPr indent="-317500" lvl="0" marL="457200" rtl="0">
                        <a:lnSpc>
                          <a:spcPct val="115000"/>
                        </a:lnSpc>
                        <a:spcBef>
                          <a:spcPts val="0"/>
                        </a:spcBef>
                        <a:spcAft>
                          <a:spcPts val="0"/>
                        </a:spcAft>
                        <a:buSzPts val="1400"/>
                        <a:buFont typeface="Playfair Display"/>
                        <a:buChar char="●"/>
                      </a:pPr>
                      <a:r>
                        <a:rPr lang="en">
                          <a:latin typeface="Playfair Display"/>
                          <a:ea typeface="Playfair Display"/>
                          <a:cs typeface="Playfair Display"/>
                          <a:sym typeface="Playfair Display"/>
                        </a:rPr>
                        <a:t>Stress fractures (in children with stress the bone will bend but in adult with much stress it won’t bend it will fracture): Loosers zones in scapula, ribs, pelvis, and proximal femur. </a:t>
                      </a:r>
                      <a:endParaRPr>
                        <a:latin typeface="Playfair Display"/>
                        <a:ea typeface="Playfair Display"/>
                        <a:cs typeface="Playfair Display"/>
                        <a:sym typeface="Playfair Display"/>
                      </a:endParaRPr>
                    </a:p>
                  </a:txBody>
                  <a:tcPr marT="91425" marB="91425" marR="91425" marL="91425"/>
                </a:tc>
              </a:tr>
            </a:tbl>
          </a:graphicData>
        </a:graphic>
      </p:graphicFrame>
      <p:sp>
        <p:nvSpPr>
          <p:cNvPr id="115" name="Shape 115"/>
          <p:cNvSpPr txBox="1"/>
          <p:nvPr/>
        </p:nvSpPr>
        <p:spPr>
          <a:xfrm>
            <a:off x="309525" y="78525"/>
            <a:ext cx="3000000" cy="4515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rPr b="1" lang="en" sz="1800">
                <a:latin typeface="Cambria"/>
                <a:ea typeface="Cambria"/>
                <a:cs typeface="Cambria"/>
                <a:sym typeface="Cambria"/>
              </a:rPr>
              <a:t>Signs &amp; Symptoms: </a:t>
            </a:r>
            <a:endParaRPr b="1" sz="1800">
              <a:latin typeface="Cambria"/>
              <a:ea typeface="Cambria"/>
              <a:cs typeface="Cambria"/>
              <a:sym typeface="Cambria"/>
            </a:endParaRPr>
          </a:p>
        </p:txBody>
      </p:sp>
      <p:pic>
        <p:nvPicPr>
          <p:cNvPr descr="نتيجة بحث الصور عن ‪osteoporosis‬‏" id="116" name="Shape 116"/>
          <p:cNvPicPr preferRelativeResize="0"/>
          <p:nvPr/>
        </p:nvPicPr>
        <p:blipFill>
          <a:blip r:embed="rId3">
            <a:alphaModFix/>
          </a:blip>
          <a:stretch>
            <a:fillRect/>
          </a:stretch>
        </p:blipFill>
        <p:spPr>
          <a:xfrm>
            <a:off x="6719200" y="673575"/>
            <a:ext cx="2203400" cy="4260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0" st="0"/>
                                            </p:txEl>
                                          </p:spTgt>
                                        </p:tgtEl>
                                        <p:attrNameLst>
                                          <p:attrName>style.visibility</p:attrName>
                                        </p:attrNameLst>
                                      </p:cBhvr>
                                      <p:to>
                                        <p:strVal val="visible"/>
                                      </p:to>
                                    </p:set>
                                    <p:animEffect filter="fade" transition="in">
                                      <p:cBhvr>
                                        <p:cTn dur="1000"/>
                                        <p:tgtEl>
                                          <p:spTgt spid="1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ph type="title"/>
          </p:nvPr>
        </p:nvSpPr>
        <p:spPr>
          <a:xfrm>
            <a:off x="206100" y="0"/>
            <a:ext cx="8520600" cy="572700"/>
          </a:xfrm>
          <a:prstGeom prst="rect">
            <a:avLst/>
          </a:prstGeom>
        </p:spPr>
        <p:txBody>
          <a:bodyPr anchorCtr="0" anchor="t" bIns="91425" lIns="91425" spcFirstLastPara="1" rIns="91425" wrap="square" tIns="91425">
            <a:noAutofit/>
          </a:bodyPr>
          <a:lstStyle/>
          <a:p>
            <a:pPr indent="0" lvl="0" marL="0" rtl="0">
              <a:lnSpc>
                <a:spcPct val="90000"/>
              </a:lnSpc>
              <a:spcBef>
                <a:spcPts val="1000"/>
              </a:spcBef>
              <a:spcAft>
                <a:spcPts val="0"/>
              </a:spcAft>
              <a:buClr>
                <a:schemeClr val="dk1"/>
              </a:buClr>
              <a:buSzPts val="1100"/>
              <a:buFont typeface="Arial"/>
              <a:buNone/>
            </a:pPr>
            <a:r>
              <a:rPr b="1" lang="en" sz="1800">
                <a:latin typeface="Calibri"/>
                <a:ea typeface="Calibri"/>
                <a:cs typeface="Calibri"/>
                <a:sym typeface="Calibri"/>
              </a:rPr>
              <a:t>Factors Affecting osteoporosis:</a:t>
            </a:r>
            <a:endParaRPr sz="1800"/>
          </a:p>
          <a:p>
            <a:pPr indent="0" lvl="0" marL="0">
              <a:spcBef>
                <a:spcPts val="0"/>
              </a:spcBef>
              <a:spcAft>
                <a:spcPts val="0"/>
              </a:spcAft>
              <a:buNone/>
            </a:pPr>
            <a:r>
              <a:t/>
            </a:r>
            <a:endParaRPr b="1" sz="1800">
              <a:latin typeface="Calibri"/>
              <a:ea typeface="Calibri"/>
              <a:cs typeface="Calibri"/>
              <a:sym typeface="Calibri"/>
            </a:endParaRPr>
          </a:p>
        </p:txBody>
      </p:sp>
      <p:pic>
        <p:nvPicPr>
          <p:cNvPr descr="نتيجة بحث الصور عن ‪factors affecting osteoporosis‬‏" id="122" name="Shape 122"/>
          <p:cNvPicPr preferRelativeResize="0"/>
          <p:nvPr/>
        </p:nvPicPr>
        <p:blipFill>
          <a:blip r:embed="rId3">
            <a:alphaModFix/>
          </a:blip>
          <a:stretch>
            <a:fillRect/>
          </a:stretch>
        </p:blipFill>
        <p:spPr>
          <a:xfrm>
            <a:off x="323925" y="572700"/>
            <a:ext cx="5565575" cy="4511900"/>
          </a:xfrm>
          <a:prstGeom prst="rect">
            <a:avLst/>
          </a:prstGeom>
          <a:noFill/>
          <a:ln>
            <a:noFill/>
          </a:ln>
        </p:spPr>
      </p:pic>
      <p:pic>
        <p:nvPicPr>
          <p:cNvPr descr="نتيجة بحث الصور عن ‪osteoporosis clinical features‬‏" id="123" name="Shape 123"/>
          <p:cNvPicPr preferRelativeResize="0"/>
          <p:nvPr/>
        </p:nvPicPr>
        <p:blipFill>
          <a:blip r:embed="rId4">
            <a:alphaModFix/>
          </a:blip>
          <a:stretch>
            <a:fillRect/>
          </a:stretch>
        </p:blipFill>
        <p:spPr>
          <a:xfrm>
            <a:off x="5889500" y="1209938"/>
            <a:ext cx="3253824" cy="32374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Numbers </a:t>
            </a:r>
            <a:endParaRPr/>
          </a:p>
        </p:txBody>
      </p:sp>
      <p:pic>
        <p:nvPicPr>
          <p:cNvPr descr="Image result for united kingdom" id="129" name="Shape 129"/>
          <p:cNvPicPr preferRelativeResize="0"/>
          <p:nvPr/>
        </p:nvPicPr>
        <p:blipFill>
          <a:blip r:embed="rId3">
            <a:alphaModFix/>
          </a:blip>
          <a:stretch>
            <a:fillRect/>
          </a:stretch>
        </p:blipFill>
        <p:spPr>
          <a:xfrm>
            <a:off x="425375" y="1399825"/>
            <a:ext cx="1322668" cy="1835150"/>
          </a:xfrm>
          <a:prstGeom prst="rect">
            <a:avLst/>
          </a:prstGeom>
          <a:noFill/>
          <a:ln>
            <a:noFill/>
          </a:ln>
        </p:spPr>
      </p:pic>
      <p:sp>
        <p:nvSpPr>
          <p:cNvPr id="130" name="Shape 130"/>
          <p:cNvSpPr txBox="1"/>
          <p:nvPr/>
        </p:nvSpPr>
        <p:spPr>
          <a:xfrm>
            <a:off x="0" y="3311175"/>
            <a:ext cx="2450400" cy="7914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dk2"/>
                </a:solidFill>
                <a:latin typeface="Playfair Display"/>
                <a:ea typeface="Playfair Display"/>
                <a:cs typeface="Playfair Display"/>
                <a:sym typeface="Playfair Display"/>
              </a:rPr>
              <a:t>536,000 </a:t>
            </a:r>
            <a:r>
              <a:rPr b="1" lang="en">
                <a:solidFill>
                  <a:schemeClr val="dk2"/>
                </a:solidFill>
                <a:latin typeface="Playfair Display"/>
                <a:ea typeface="Playfair Display"/>
                <a:cs typeface="Playfair Display"/>
                <a:sym typeface="Playfair Display"/>
              </a:rPr>
              <a:t>new fragility fractures each year </a:t>
            </a:r>
            <a:endParaRPr b="1">
              <a:solidFill>
                <a:schemeClr val="dk2"/>
              </a:solidFill>
              <a:latin typeface="Playfair Display"/>
              <a:ea typeface="Playfair Display"/>
              <a:cs typeface="Playfair Display"/>
              <a:sym typeface="Playfair Display"/>
            </a:endParaRPr>
          </a:p>
          <a:p>
            <a:pPr indent="0" lvl="0" marL="0" rtl="0" algn="ctr">
              <a:lnSpc>
                <a:spcPct val="115000"/>
              </a:lnSpc>
              <a:spcBef>
                <a:spcPts val="0"/>
              </a:spcBef>
              <a:spcAft>
                <a:spcPts val="0"/>
              </a:spcAft>
              <a:buNone/>
            </a:pPr>
            <a:r>
              <a:rPr b="1" lang="en">
                <a:solidFill>
                  <a:schemeClr val="dk2"/>
                </a:solidFill>
                <a:latin typeface="Playfair Display"/>
                <a:ea typeface="Playfair Display"/>
                <a:cs typeface="Playfair Display"/>
                <a:sym typeface="Playfair Display"/>
              </a:rPr>
              <a:t>	</a:t>
            </a:r>
            <a:endParaRPr b="1">
              <a:solidFill>
                <a:schemeClr val="dk2"/>
              </a:solidFill>
              <a:latin typeface="Playfair Display"/>
              <a:ea typeface="Playfair Display"/>
              <a:cs typeface="Playfair Display"/>
              <a:sym typeface="Playfair Display"/>
            </a:endParaRPr>
          </a:p>
        </p:txBody>
      </p:sp>
      <p:sp>
        <p:nvSpPr>
          <p:cNvPr id="131" name="Shape 131"/>
          <p:cNvSpPr txBox="1"/>
          <p:nvPr/>
        </p:nvSpPr>
        <p:spPr>
          <a:xfrm>
            <a:off x="2450400" y="589075"/>
            <a:ext cx="3792900" cy="300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2"/>
                </a:solidFill>
                <a:highlight>
                  <a:srgbClr val="FCFBFB"/>
                </a:highlight>
                <a:latin typeface="Playfair Display"/>
                <a:ea typeface="Playfair Display"/>
                <a:cs typeface="Playfair Display"/>
                <a:sym typeface="Playfair Display"/>
              </a:rPr>
              <a:t>over 200 million people worldwide suffer </a:t>
            </a:r>
            <a:r>
              <a:rPr b="1" lang="en">
                <a:solidFill>
                  <a:schemeClr val="dk2"/>
                </a:solidFill>
                <a:highlight>
                  <a:srgbClr val="FCFBFB"/>
                </a:highlight>
                <a:latin typeface="Playfair Display"/>
                <a:ea typeface="Playfair Display"/>
                <a:cs typeface="Playfair Display"/>
                <a:sym typeface="Playfair Display"/>
              </a:rPr>
              <a:t>from</a:t>
            </a:r>
            <a:r>
              <a:rPr b="1" lang="en">
                <a:solidFill>
                  <a:schemeClr val="dk2"/>
                </a:solidFill>
                <a:highlight>
                  <a:srgbClr val="FCFBFB"/>
                </a:highlight>
                <a:latin typeface="Playfair Display"/>
                <a:ea typeface="Playfair Display"/>
                <a:cs typeface="Playfair Display"/>
                <a:sym typeface="Playfair Display"/>
              </a:rPr>
              <a:t> </a:t>
            </a:r>
            <a:r>
              <a:rPr b="1" lang="en">
                <a:solidFill>
                  <a:schemeClr val="dk2"/>
                </a:solidFill>
                <a:highlight>
                  <a:srgbClr val="FCFBFB"/>
                </a:highlight>
                <a:latin typeface="Playfair Display"/>
                <a:ea typeface="Playfair Display"/>
                <a:cs typeface="Playfair Display"/>
                <a:sym typeface="Playfair Display"/>
              </a:rPr>
              <a:t>Osteoporosis</a:t>
            </a:r>
            <a:endParaRPr b="1">
              <a:latin typeface="Playfair Display"/>
              <a:ea typeface="Playfair Display"/>
              <a:cs typeface="Playfair Display"/>
              <a:sym typeface="Playfair Display"/>
            </a:endParaRPr>
          </a:p>
        </p:txBody>
      </p:sp>
      <p:pic>
        <p:nvPicPr>
          <p:cNvPr descr="Related image" id="132" name="Shape 132"/>
          <p:cNvPicPr preferRelativeResize="0"/>
          <p:nvPr/>
        </p:nvPicPr>
        <p:blipFill>
          <a:blip r:embed="rId4">
            <a:alphaModFix/>
          </a:blip>
          <a:stretch>
            <a:fillRect/>
          </a:stretch>
        </p:blipFill>
        <p:spPr>
          <a:xfrm>
            <a:off x="3345425" y="100225"/>
            <a:ext cx="1755000" cy="1755000"/>
          </a:xfrm>
          <a:prstGeom prst="rect">
            <a:avLst/>
          </a:prstGeom>
          <a:noFill/>
          <a:ln>
            <a:noFill/>
          </a:ln>
        </p:spPr>
      </p:pic>
      <p:pic>
        <p:nvPicPr>
          <p:cNvPr descr="Image result for united states" id="133" name="Shape 133"/>
          <p:cNvPicPr preferRelativeResize="0"/>
          <p:nvPr/>
        </p:nvPicPr>
        <p:blipFill>
          <a:blip r:embed="rId5">
            <a:alphaModFix/>
          </a:blip>
          <a:stretch>
            <a:fillRect/>
          </a:stretch>
        </p:blipFill>
        <p:spPr>
          <a:xfrm>
            <a:off x="3604025" y="2683925"/>
            <a:ext cx="2147902" cy="1347899"/>
          </a:xfrm>
          <a:prstGeom prst="rect">
            <a:avLst/>
          </a:prstGeom>
          <a:noFill/>
          <a:ln>
            <a:noFill/>
          </a:ln>
        </p:spPr>
      </p:pic>
      <p:sp>
        <p:nvSpPr>
          <p:cNvPr id="134" name="Shape 134"/>
          <p:cNvSpPr txBox="1"/>
          <p:nvPr/>
        </p:nvSpPr>
        <p:spPr>
          <a:xfrm>
            <a:off x="2703675" y="3695050"/>
            <a:ext cx="4101000" cy="160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2"/>
                </a:solidFill>
                <a:highlight>
                  <a:srgbClr val="FCFBFB"/>
                </a:highlight>
                <a:latin typeface="Playfair Display"/>
                <a:ea typeface="Playfair Display"/>
                <a:cs typeface="Playfair Display"/>
                <a:sym typeface="Playfair Display"/>
              </a:rPr>
              <a:t>30% of all postmenopausal women have osteoporosis and </a:t>
            </a:r>
            <a:r>
              <a:rPr b="1" lang="en">
                <a:solidFill>
                  <a:schemeClr val="dk2"/>
                </a:solidFill>
                <a:highlight>
                  <a:srgbClr val="FCFBFB"/>
                </a:highlight>
                <a:latin typeface="Playfair Display"/>
                <a:ea typeface="Playfair Display"/>
                <a:cs typeface="Playfair Display"/>
                <a:sym typeface="Playfair Display"/>
              </a:rPr>
              <a:t>At least 40% of these women</a:t>
            </a:r>
            <a:r>
              <a:rPr b="1" baseline="30000" lang="en">
                <a:solidFill>
                  <a:schemeClr val="dk2"/>
                </a:solidFill>
                <a:latin typeface="Playfair Display"/>
                <a:ea typeface="Playfair Display"/>
                <a:cs typeface="Playfair Display"/>
                <a:sym typeface="Playfair Display"/>
              </a:rPr>
              <a:t> </a:t>
            </a:r>
            <a:r>
              <a:rPr b="1" lang="en">
                <a:solidFill>
                  <a:schemeClr val="dk2"/>
                </a:solidFill>
                <a:highlight>
                  <a:srgbClr val="FCFBFB"/>
                </a:highlight>
                <a:latin typeface="Playfair Display"/>
                <a:ea typeface="Playfair Display"/>
                <a:cs typeface="Playfair Display"/>
                <a:sym typeface="Playfair Display"/>
              </a:rPr>
              <a:t>and 15-30% of men will sustain one or more fragility fractures in their lifetime</a:t>
            </a:r>
            <a:endParaRPr b="1">
              <a:latin typeface="Playfair Display"/>
              <a:ea typeface="Playfair Display"/>
              <a:cs typeface="Playfair Display"/>
              <a:sym typeface="Playfair Display"/>
            </a:endParaRPr>
          </a:p>
        </p:txBody>
      </p:sp>
      <p:pic>
        <p:nvPicPr>
          <p:cNvPr descr="Related image" id="135" name="Shape 135"/>
          <p:cNvPicPr preferRelativeResize="0"/>
          <p:nvPr/>
        </p:nvPicPr>
        <p:blipFill>
          <a:blip r:embed="rId6">
            <a:alphaModFix/>
          </a:blip>
          <a:stretch>
            <a:fillRect/>
          </a:stretch>
        </p:blipFill>
        <p:spPr>
          <a:xfrm>
            <a:off x="6531475" y="1764471"/>
            <a:ext cx="2300825" cy="1470504"/>
          </a:xfrm>
          <a:prstGeom prst="rect">
            <a:avLst/>
          </a:prstGeom>
          <a:noFill/>
          <a:ln>
            <a:noFill/>
          </a:ln>
        </p:spPr>
      </p:pic>
      <p:sp>
        <p:nvSpPr>
          <p:cNvPr id="136" name="Shape 136"/>
          <p:cNvSpPr txBox="1"/>
          <p:nvPr/>
        </p:nvSpPr>
        <p:spPr>
          <a:xfrm>
            <a:off x="6531475" y="2829375"/>
            <a:ext cx="2551200" cy="175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222222"/>
                </a:solidFill>
                <a:latin typeface="Playfair Display"/>
                <a:ea typeface="Playfair Display"/>
                <a:cs typeface="Playfair Display"/>
                <a:sym typeface="Playfair Display"/>
              </a:rPr>
              <a:t>Prevalence of Osteopenia was 46.3% and Osteoporosis 30.7%. </a:t>
            </a:r>
            <a:endParaRPr b="1">
              <a:latin typeface="Playfair Display"/>
              <a:ea typeface="Playfair Display"/>
              <a:cs typeface="Playfair Display"/>
              <a:sym typeface="Playfair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