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50"/>
  </p:notesMasterIdLst>
  <p:handoutMasterIdLst>
    <p:handoutMasterId r:id="rId51"/>
  </p:handoutMasterIdLst>
  <p:sldIdLst>
    <p:sldId id="269" r:id="rId2"/>
    <p:sldId id="318" r:id="rId3"/>
    <p:sldId id="270" r:id="rId4"/>
    <p:sldId id="337" r:id="rId5"/>
    <p:sldId id="339" r:id="rId6"/>
    <p:sldId id="341" r:id="rId7"/>
    <p:sldId id="342" r:id="rId8"/>
    <p:sldId id="343" r:id="rId9"/>
    <p:sldId id="272" r:id="rId10"/>
    <p:sldId id="271" r:id="rId11"/>
    <p:sldId id="344" r:id="rId12"/>
    <p:sldId id="345" r:id="rId13"/>
    <p:sldId id="319" r:id="rId14"/>
    <p:sldId id="346" r:id="rId15"/>
    <p:sldId id="334" r:id="rId16"/>
    <p:sldId id="320" r:id="rId17"/>
    <p:sldId id="336" r:id="rId18"/>
    <p:sldId id="321" r:id="rId19"/>
    <p:sldId id="347" r:id="rId20"/>
    <p:sldId id="335" r:id="rId21"/>
    <p:sldId id="278" r:id="rId22"/>
    <p:sldId id="279" r:id="rId23"/>
    <p:sldId id="280" r:id="rId24"/>
    <p:sldId id="281" r:id="rId25"/>
    <p:sldId id="282" r:id="rId26"/>
    <p:sldId id="314" r:id="rId27"/>
    <p:sldId id="330" r:id="rId28"/>
    <p:sldId id="333" r:id="rId29"/>
    <p:sldId id="283" r:id="rId30"/>
    <p:sldId id="312" r:id="rId31"/>
    <p:sldId id="284" r:id="rId32"/>
    <p:sldId id="288" r:id="rId33"/>
    <p:sldId id="290" r:id="rId34"/>
    <p:sldId id="326" r:id="rId35"/>
    <p:sldId id="327" r:id="rId36"/>
    <p:sldId id="328" r:id="rId37"/>
    <p:sldId id="293" r:id="rId38"/>
    <p:sldId id="294" r:id="rId39"/>
    <p:sldId id="295" r:id="rId40"/>
    <p:sldId id="307" r:id="rId41"/>
    <p:sldId id="324" r:id="rId42"/>
    <p:sldId id="299" r:id="rId43"/>
    <p:sldId id="300" r:id="rId44"/>
    <p:sldId id="301" r:id="rId45"/>
    <p:sldId id="302" r:id="rId46"/>
    <p:sldId id="303" r:id="rId47"/>
    <p:sldId id="304" r:id="rId48"/>
    <p:sldId id="26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6"/>
    <p:restoredTop sz="94631"/>
  </p:normalViewPr>
  <p:slideViewPr>
    <p:cSldViewPr snapToGrid="0">
      <p:cViewPr>
        <p:scale>
          <a:sx n="79" d="100"/>
          <a:sy n="79" d="100"/>
        </p:scale>
        <p:origin x="696" y="6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048828-73E9-EA4C-8553-49C5D61EDB46}" type="datetimeFigureOut">
              <a:rPr lang="en-US" smtClean="0"/>
              <a:t>3/21/18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82FE3C-3D63-0142-A626-6B7E091CEF74}" type="slidenum">
              <a:rPr lang="en-US" smtClean="0"/>
              <a:t>‹#›</a:t>
            </a:fld>
            <a:endParaRPr lang="en-US"/>
          </a:p>
        </p:txBody>
      </p:sp>
    </p:spTree>
    <p:extLst>
      <p:ext uri="{BB962C8B-B14F-4D97-AF65-F5344CB8AC3E}">
        <p14:creationId xmlns:p14="http://schemas.microsoft.com/office/powerpoint/2010/main" val="1666182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C484A-27FA-B148-9098-78D8DF1F8EA4}" type="datetimeFigureOut">
              <a:rPr lang="en-US" smtClean="0"/>
              <a:t>3/21/18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6F489-DFF7-6C48-B1A0-29F662441F1D}" type="slidenum">
              <a:rPr lang="en-US" smtClean="0"/>
              <a:t>‹#›</a:t>
            </a:fld>
            <a:endParaRPr lang="en-US"/>
          </a:p>
        </p:txBody>
      </p:sp>
    </p:spTree>
    <p:extLst>
      <p:ext uri="{BB962C8B-B14F-4D97-AF65-F5344CB8AC3E}">
        <p14:creationId xmlns:p14="http://schemas.microsoft.com/office/powerpoint/2010/main" val="1282404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F489-DFF7-6C48-B1A0-29F662441F1D}" type="slidenum">
              <a:rPr lang="en-US" smtClean="0"/>
              <a:t>16</a:t>
            </a:fld>
            <a:endParaRPr lang="en-US"/>
          </a:p>
        </p:txBody>
      </p:sp>
    </p:spTree>
    <p:extLst>
      <p:ext uri="{BB962C8B-B14F-4D97-AF65-F5344CB8AC3E}">
        <p14:creationId xmlns:p14="http://schemas.microsoft.com/office/powerpoint/2010/main" val="71828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6F489-DFF7-6C48-B1A0-29F662441F1D}" type="slidenum">
              <a:rPr lang="en-US" smtClean="0"/>
              <a:t>25</a:t>
            </a:fld>
            <a:endParaRPr lang="en-US"/>
          </a:p>
        </p:txBody>
      </p:sp>
    </p:spTree>
    <p:extLst>
      <p:ext uri="{BB962C8B-B14F-4D97-AF65-F5344CB8AC3E}">
        <p14:creationId xmlns:p14="http://schemas.microsoft.com/office/powerpoint/2010/main" val="98897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3/21/18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3/21/18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3/21/18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Rounded Rectangle 14"/>
          <p:cNvSpPr/>
          <p:nvPr userDrawn="1"/>
        </p:nvSpPr>
        <p:spPr>
          <a:xfrm>
            <a:off x="220133" y="665321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sz="1800">
              <a:solidFill>
                <a:prstClr val="white"/>
              </a:solidFill>
            </a:endParaRPr>
          </a:p>
        </p:txBody>
      </p:sp>
      <p:sp>
        <p:nvSpPr>
          <p:cNvPr id="3" name="Rectangle 23"/>
          <p:cNvSpPr>
            <a:spLocks/>
          </p:cNvSpPr>
          <p:nvPr userDrawn="1"/>
        </p:nvSpPr>
        <p:spPr bwMode="auto">
          <a:xfrm>
            <a:off x="9856726" y="6679456"/>
            <a:ext cx="1654299" cy="153888"/>
          </a:xfrm>
          <a:prstGeom prst="rect">
            <a:avLst/>
          </a:prstGeom>
          <a:noFill/>
          <a:ln>
            <a:noFill/>
          </a:ln>
          <a:extLst/>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1000">
                <a:solidFill>
                  <a:srgbClr val="FFFFFF"/>
                </a:solidFill>
                <a:cs typeface="Arial" pitchFamily="34" charset="0"/>
                <a:sym typeface="Arial" pitchFamily="34" charset="0"/>
              </a:rPr>
              <a:t>© Global Initiative for Asthma</a:t>
            </a:r>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104E9227-E274-4440-BA8E-C7106F132587}" type="datetime1">
              <a:rPr lang="en-AU" altLang="en-US">
                <a:solidFill>
                  <a:prstClr val="black"/>
                </a:solidFill>
                <a:ea typeface="ＭＳ Ｐゴシック" pitchFamily="34" charset="-128"/>
              </a:rPr>
              <a:pPr fontAlgn="base">
                <a:spcBef>
                  <a:spcPct val="0"/>
                </a:spcBef>
                <a:spcAft>
                  <a:spcPct val="0"/>
                </a:spcAft>
              </a:pPr>
              <a:t>21/03/2018</a:t>
            </a:fld>
            <a:endParaRPr lang="en-AU" altLang="en-US">
              <a:solidFill>
                <a:prstClr val="black"/>
              </a:solidFill>
              <a:ea typeface="ＭＳ Ｐゴシック" pitchFamily="34" charset="-128"/>
            </a:endParaRPr>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solidFill>
                <a:prstClr val="black"/>
              </a:solidFill>
            </a:endParaRPr>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fld id="{B51FF73E-AFE6-47C7-B9BC-46EA8BF16127}" type="slidenum">
              <a:rPr lang="en-AU" altLang="en-US">
                <a:solidFill>
                  <a:prstClr val="black"/>
                </a:solidFill>
                <a:ea typeface="ＭＳ Ｐゴシック" pitchFamily="34" charset="-128"/>
              </a:rPr>
              <a:pPr fontAlgn="base">
                <a:spcBef>
                  <a:spcPct val="0"/>
                </a:spcBef>
                <a:spcAft>
                  <a:spcPct val="0"/>
                </a:spcAft>
              </a:pPr>
              <a:t>‹#›</a:t>
            </a:fld>
            <a:endParaRPr lang="en-AU" altLang="en-US">
              <a:solidFill>
                <a:prstClr val="black"/>
              </a:solidFill>
              <a:ea typeface="ＭＳ Ｐゴシック" pitchFamily="34" charset="-128"/>
            </a:endParaRPr>
          </a:p>
        </p:txBody>
      </p:sp>
    </p:spTree>
    <p:extLst>
      <p:ext uri="{BB962C8B-B14F-4D97-AF65-F5344CB8AC3E}">
        <p14:creationId xmlns:p14="http://schemas.microsoft.com/office/powerpoint/2010/main" val="436513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5" name="Rounded Rectangle 14"/>
          <p:cNvSpPr/>
          <p:nvPr userDrawn="1"/>
        </p:nvSpPr>
        <p:spPr>
          <a:xfrm>
            <a:off x="219397" y="6652582"/>
            <a:ext cx="11760000" cy="2160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9B53804-EED5-4ABA-A7B2-EF2D5F7C27F9}" type="datetimeFigureOut">
              <a:rPr lang="en-AU" smtClean="0"/>
              <a:t>21/03/2018</a:t>
            </a:fld>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16EFF59-4B1F-460F-A66D-7637392BBC29}" type="slidenum">
              <a:rPr lang="en-AU" smtClean="0"/>
              <a:t>‹#›</a:t>
            </a:fld>
            <a:endParaRPr lang="en-AU"/>
          </a:p>
        </p:txBody>
      </p:sp>
      <p:pic>
        <p:nvPicPr>
          <p:cNvPr id="9"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464" y="139701"/>
            <a:ext cx="11760000" cy="150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 name="Rectangle 23"/>
          <p:cNvSpPr>
            <a:spLocks/>
          </p:cNvSpPr>
          <p:nvPr userDrawn="1"/>
        </p:nvSpPr>
        <p:spPr bwMode="auto">
          <a:xfrm>
            <a:off x="9856726" y="6679456"/>
            <a:ext cx="165429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000">
                <a:solidFill>
                  <a:srgbClr val="FFFFFF"/>
                </a:solidFill>
                <a:latin typeface="Arial" charset="0"/>
                <a:cs typeface="Arial" charset="0"/>
                <a:sym typeface="Arial" charset="0"/>
              </a:rPr>
              <a:t>© Global Initiative for Asthma</a:t>
            </a:r>
          </a:p>
        </p:txBody>
      </p:sp>
      <p:sp>
        <p:nvSpPr>
          <p:cNvPr id="11" name="Title 1"/>
          <p:cNvSpPr>
            <a:spLocks noGrp="1"/>
          </p:cNvSpPr>
          <p:nvPr>
            <p:ph type="title"/>
          </p:nvPr>
        </p:nvSpPr>
        <p:spPr>
          <a:xfrm>
            <a:off x="229706" y="251382"/>
            <a:ext cx="10131377" cy="936000"/>
          </a:xfrm>
          <a:prstGeom prst="rect">
            <a:avLst/>
          </a:prstGeom>
          <a:noFill/>
        </p:spPr>
        <p:txBody>
          <a:bodyPr anchor="t">
            <a:normAutofit/>
          </a:bodyPr>
          <a:lstStyle>
            <a:lvl1pPr marL="185738" indent="0" algn="l">
              <a:tabLst/>
              <a:defRPr sz="2600">
                <a:solidFill>
                  <a:srgbClr val="134679"/>
                </a:solidFill>
                <a:latin typeface="Arial" panose="020B0604020202020204" pitchFamily="34" charset="0"/>
                <a:cs typeface="Arial" panose="020B0604020202020204" pitchFamily="34" charset="0"/>
              </a:defRPr>
            </a:lvl1pPr>
          </a:lstStyle>
          <a:p>
            <a:r>
              <a:rPr lang="en-US" dirty="0" smtClean="0"/>
              <a:t>Click to edit Master title style</a:t>
            </a:r>
            <a:endParaRPr lang="en-AU"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14453" y="184799"/>
            <a:ext cx="1291896" cy="994646"/>
          </a:xfrm>
          <a:prstGeom prst="rect">
            <a:avLst/>
          </a:prstGeom>
        </p:spPr>
      </p:pic>
    </p:spTree>
    <p:extLst>
      <p:ext uri="{BB962C8B-B14F-4D97-AF65-F5344CB8AC3E}">
        <p14:creationId xmlns:p14="http://schemas.microsoft.com/office/powerpoint/2010/main" val="20120025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8A6FDC7-25CD-45CD-A984-38492A1FA1D9}" type="datetimeFigureOut">
              <a:rPr lang="en-US" smtClean="0"/>
              <a:t>3/21/18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6FDC7-25CD-45CD-A984-38492A1FA1D9}" type="datetimeFigureOut">
              <a:rPr lang="en-US" smtClean="0"/>
              <a:t>3/21/18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E09A1-A69F-49C9-B429-E82D79388A3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A6FDC7-25CD-45CD-A984-38492A1FA1D9}" type="datetimeFigureOut">
              <a:rPr lang="en-US" smtClean="0"/>
              <a:t>3/21/18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A6FDC7-25CD-45CD-A984-38492A1FA1D9}" type="datetimeFigureOut">
              <a:rPr lang="en-US" smtClean="0"/>
              <a:t>3/21/18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A6FDC7-25CD-45CD-A984-38492A1FA1D9}" type="datetimeFigureOut">
              <a:rPr lang="en-US" smtClean="0"/>
              <a:t>3/21/18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8A6FDC7-25CD-45CD-A984-38492A1FA1D9}" type="datetimeFigureOut">
              <a:rPr lang="en-US" smtClean="0"/>
              <a:t>3/21/18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8A6FDC7-25CD-45CD-A984-38492A1FA1D9}" type="datetimeFigureOut">
              <a:rPr lang="en-US" smtClean="0"/>
              <a:t>3/21/18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3E09A1-A69F-49C9-B429-E82D79388A3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A6FDC7-25CD-45CD-A984-38492A1FA1D9}" type="datetimeFigureOut">
              <a:rPr lang="en-US" smtClean="0"/>
              <a:t>3/21/18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E09A1-A69F-49C9-B429-E82D79388A3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8A6FDC7-25CD-45CD-A984-38492A1FA1D9}" type="datetimeFigureOut">
              <a:rPr lang="en-US" smtClean="0"/>
              <a:t>3/21/18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D3E09A1-A69F-49C9-B429-E82D79388A3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519960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94934" y="990243"/>
            <a:ext cx="9128350" cy="2554545"/>
          </a:xfrm>
          <a:prstGeom prst="rect">
            <a:avLst/>
          </a:prstGeom>
          <a:solidFill>
            <a:schemeClr val="bg1"/>
          </a:solidFill>
        </p:spPr>
        <p:txBody>
          <a:bodyPr wrap="square" rtlCol="0">
            <a:spAutoFit/>
          </a:bodyPr>
          <a:lstStyle/>
          <a:p>
            <a:pPr algn="ctr"/>
            <a:endParaRPr lang="en-US" sz="3200" b="1" dirty="0"/>
          </a:p>
          <a:p>
            <a:pPr algn="ctr"/>
            <a:endParaRPr lang="en-US" sz="3200" b="1" dirty="0"/>
          </a:p>
          <a:p>
            <a:pPr algn="ctr"/>
            <a:r>
              <a:rPr lang="en-US" sz="3200" b="1" dirty="0">
                <a:latin typeface="Arial" charset="0"/>
                <a:ea typeface="Arial" charset="0"/>
                <a:cs typeface="Arial" charset="0"/>
              </a:rPr>
              <a:t>Outpatient Management of Bronchial Asthma</a:t>
            </a:r>
          </a:p>
          <a:p>
            <a:pPr algn="ctr"/>
            <a:r>
              <a:rPr lang="en-US" sz="3200" b="1" dirty="0" smtClean="0"/>
              <a:t>COMM </a:t>
            </a:r>
            <a:r>
              <a:rPr lang="en-US" sz="3200" b="1" dirty="0"/>
              <a:t>- 421</a:t>
            </a:r>
          </a:p>
          <a:p>
            <a:pPr algn="ctr"/>
            <a:r>
              <a:rPr lang="en-US" sz="3200" b="1" dirty="0"/>
              <a:t>(TBL) Team Based Learning </a:t>
            </a:r>
          </a:p>
        </p:txBody>
      </p:sp>
      <p:sp>
        <p:nvSpPr>
          <p:cNvPr id="4" name="Title 3"/>
          <p:cNvSpPr>
            <a:spLocks noGrp="1"/>
          </p:cNvSpPr>
          <p:nvPr>
            <p:ph type="ctrTitle" idx="4294967295"/>
          </p:nvPr>
        </p:nvSpPr>
        <p:spPr>
          <a:xfrm>
            <a:off x="1614488" y="4557712"/>
            <a:ext cx="9402762" cy="1328738"/>
          </a:xfrm>
          <a:solidFill>
            <a:schemeClr val="bg1"/>
          </a:solidFill>
        </p:spPr>
        <p:txBody>
          <a:bodyPr>
            <a:noAutofit/>
          </a:bodyPr>
          <a:lstStyle/>
          <a:p>
            <a:pPr algn="ctr"/>
            <a:r>
              <a:rPr lang="en-US" sz="2000" b="1" i="1" dirty="0" err="1" smtClean="0">
                <a:latin typeface="Calibri" charset="0"/>
                <a:ea typeface="Calibri" charset="0"/>
                <a:cs typeface="Calibri" charset="0"/>
              </a:rPr>
              <a:t>Dr.Saad</a:t>
            </a:r>
            <a:r>
              <a:rPr lang="en-US" sz="2000" b="1" i="1" dirty="0" smtClean="0">
                <a:latin typeface="Calibri" charset="0"/>
                <a:ea typeface="Calibri" charset="0"/>
                <a:cs typeface="Calibri" charset="0"/>
              </a:rPr>
              <a:t> Mohammad Al-Saad</a:t>
            </a:r>
            <a:br>
              <a:rPr lang="en-US" sz="2000" b="1" i="1" dirty="0" smtClean="0">
                <a:latin typeface="Calibri" charset="0"/>
                <a:ea typeface="Calibri" charset="0"/>
                <a:cs typeface="Calibri" charset="0"/>
              </a:rPr>
            </a:br>
            <a:r>
              <a:rPr lang="en-US" sz="2000" b="1" i="1" dirty="0" smtClean="0">
                <a:latin typeface="Calibri" charset="0"/>
                <a:ea typeface="Calibri" charset="0"/>
                <a:cs typeface="Calibri" charset="0"/>
              </a:rPr>
              <a:t/>
            </a:r>
            <a:br>
              <a:rPr lang="en-US" sz="2000" b="1" i="1" dirty="0" smtClean="0">
                <a:latin typeface="Calibri" charset="0"/>
                <a:ea typeface="Calibri" charset="0"/>
                <a:cs typeface="Calibri" charset="0"/>
              </a:rPr>
            </a:br>
            <a:r>
              <a:rPr lang="en-US" sz="2000" b="1" i="1" dirty="0">
                <a:latin typeface="Calibri" charset="0"/>
                <a:ea typeface="Calibri" charset="0"/>
                <a:cs typeface="Calibri" charset="0"/>
              </a:rPr>
              <a:t> MBBS, SBFM, ABFM, Geriatrics, WHO cc </a:t>
            </a:r>
            <a:r>
              <a:rPr lang="en-US" sz="2000" b="1" i="1" dirty="0" smtClean="0">
                <a:latin typeface="Calibri" charset="0"/>
                <a:ea typeface="Calibri" charset="0"/>
                <a:cs typeface="Calibri" charset="0"/>
              </a:rPr>
              <a:t>fellowship</a:t>
            </a:r>
            <a:br>
              <a:rPr lang="en-US" sz="2000" b="1" i="1" dirty="0" smtClean="0">
                <a:latin typeface="Calibri" charset="0"/>
                <a:ea typeface="Calibri" charset="0"/>
                <a:cs typeface="Calibri" charset="0"/>
              </a:rPr>
            </a:br>
            <a:r>
              <a:rPr lang="en-US" sz="2000" b="1" i="1" dirty="0" smtClean="0">
                <a:latin typeface="Calibri" charset="0"/>
                <a:ea typeface="Calibri" charset="0"/>
                <a:cs typeface="Calibri" charset="0"/>
              </a:rPr>
              <a:t>Assistant </a:t>
            </a:r>
            <a:r>
              <a:rPr lang="en-US" sz="2000" b="1" i="1" dirty="0">
                <a:latin typeface="Calibri" charset="0"/>
                <a:ea typeface="Calibri" charset="0"/>
                <a:cs typeface="Calibri" charset="0"/>
              </a:rPr>
              <a:t>Professor </a:t>
            </a:r>
            <a:r>
              <a:rPr lang="en-US" sz="2000" b="1" i="1" dirty="0" smtClean="0">
                <a:latin typeface="Calibri" charset="0"/>
                <a:ea typeface="Calibri" charset="0"/>
                <a:cs typeface="Calibri" charset="0"/>
              </a:rPr>
              <a:t>/ Consultant </a:t>
            </a:r>
            <a:r>
              <a:rPr lang="en-US" sz="2000" b="1" i="1" dirty="0">
                <a:latin typeface="Calibri" charset="0"/>
                <a:ea typeface="Calibri" charset="0"/>
                <a:cs typeface="Calibri" charset="0"/>
              </a:rPr>
              <a:t>Family </a:t>
            </a:r>
            <a:r>
              <a:rPr lang="en-US" sz="2000" b="1" i="1" dirty="0" smtClean="0">
                <a:latin typeface="Calibri" charset="0"/>
                <a:ea typeface="Calibri" charset="0"/>
                <a:cs typeface="Calibri" charset="0"/>
              </a:rPr>
              <a:t>physician</a:t>
            </a:r>
            <a:br>
              <a:rPr lang="en-US" sz="2000" b="1" i="1" dirty="0" smtClean="0">
                <a:latin typeface="Calibri" charset="0"/>
                <a:ea typeface="Calibri" charset="0"/>
                <a:cs typeface="Calibri" charset="0"/>
              </a:rPr>
            </a:br>
            <a:r>
              <a:rPr lang="en-US" sz="2000" b="1" i="1" dirty="0" smtClean="0">
                <a:latin typeface="Calibri" charset="0"/>
                <a:ea typeface="Calibri" charset="0"/>
                <a:cs typeface="Calibri" charset="0"/>
              </a:rPr>
              <a:t>Department </a:t>
            </a:r>
            <a:r>
              <a:rPr lang="en-US" sz="2000" b="1" i="1" dirty="0">
                <a:latin typeface="Calibri" charset="0"/>
                <a:ea typeface="Calibri" charset="0"/>
                <a:cs typeface="Calibri" charset="0"/>
              </a:rPr>
              <a:t>of Family and Community </a:t>
            </a:r>
            <a:r>
              <a:rPr lang="en-US" sz="2000" b="1" i="1" dirty="0" smtClean="0">
                <a:latin typeface="Calibri" charset="0"/>
                <a:ea typeface="Calibri" charset="0"/>
                <a:cs typeface="Calibri" charset="0"/>
              </a:rPr>
              <a:t>Medicine</a:t>
            </a:r>
            <a:r>
              <a:rPr lang="en-US" sz="2000" b="1" i="1" dirty="0">
                <a:latin typeface="Calibri" charset="0"/>
                <a:ea typeface="Calibri" charset="0"/>
                <a:cs typeface="Calibri" charset="0"/>
              </a:rPr>
              <a:t/>
            </a:r>
            <a:br>
              <a:rPr lang="en-US" sz="2000" b="1" i="1" dirty="0">
                <a:latin typeface="Calibri" charset="0"/>
                <a:ea typeface="Calibri" charset="0"/>
                <a:cs typeface="Calibri" charset="0"/>
              </a:rPr>
            </a:br>
            <a:r>
              <a:rPr lang="en-US" sz="2000" b="1" i="1" dirty="0" smtClean="0">
                <a:latin typeface="Calibri" charset="0"/>
                <a:ea typeface="Calibri" charset="0"/>
                <a:cs typeface="Calibri" charset="0"/>
              </a:rPr>
              <a:t>College </a:t>
            </a:r>
            <a:r>
              <a:rPr lang="en-US" sz="2000" b="1" i="1" dirty="0">
                <a:latin typeface="Calibri" charset="0"/>
                <a:ea typeface="Calibri" charset="0"/>
                <a:cs typeface="Calibri" charset="0"/>
              </a:rPr>
              <a:t>of medicine, King Saud University </a:t>
            </a:r>
          </a:p>
        </p:txBody>
      </p:sp>
      <p:sp>
        <p:nvSpPr>
          <p:cNvPr id="5" name="Subtitle 4"/>
          <p:cNvSpPr>
            <a:spLocks noGrp="1"/>
          </p:cNvSpPr>
          <p:nvPr>
            <p:ph type="subTitle" idx="4294967295"/>
          </p:nvPr>
        </p:nvSpPr>
        <p:spPr>
          <a:xfrm>
            <a:off x="10323284" y="1282631"/>
            <a:ext cx="1387929" cy="367393"/>
          </a:xfrm>
          <a:solidFill>
            <a:schemeClr val="bg1"/>
          </a:solidFill>
        </p:spPr>
        <p:txBody>
          <a:bodyPr>
            <a:normAutofit fontScale="70000" lnSpcReduction="20000"/>
          </a:bodyPr>
          <a:lstStyle/>
          <a:p>
            <a:r>
              <a:rPr lang="en-US" sz="3200" dirty="0" smtClean="0"/>
              <a:t>GINA 2017</a:t>
            </a:r>
            <a:endParaRPr lang="en-US" sz="3200" dirty="0"/>
          </a:p>
        </p:txBody>
      </p:sp>
      <p:sp>
        <p:nvSpPr>
          <p:cNvPr id="6" name="TextBox 5"/>
          <p:cNvSpPr txBox="1"/>
          <p:nvPr/>
        </p:nvSpPr>
        <p:spPr>
          <a:xfrm>
            <a:off x="1910443" y="1763485"/>
            <a:ext cx="6547757" cy="400110"/>
          </a:xfrm>
          <a:prstGeom prst="rect">
            <a:avLst/>
          </a:prstGeom>
          <a:noFill/>
        </p:spPr>
        <p:txBody>
          <a:bodyPr wrap="square" rtlCol="0">
            <a:spAutoFit/>
          </a:bodyPr>
          <a:lstStyle/>
          <a:p>
            <a:pPr algn="ctr"/>
            <a:endParaRPr lang="en-US" sz="2000" b="1" dirty="0"/>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062" y="287268"/>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551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Factors that may trigger </a:t>
            </a:r>
            <a:r>
              <a:rPr lang="en-US" sz="4400" dirty="0" smtClean="0"/>
              <a:t>or </a:t>
            </a:r>
            <a:r>
              <a:rPr lang="en-US" sz="4400" dirty="0"/>
              <a:t>worsen asthma </a:t>
            </a:r>
            <a:r>
              <a:rPr lang="en-US" sz="4400" dirty="0" smtClean="0"/>
              <a:t>symptoms:</a:t>
            </a:r>
            <a:endParaRPr lang="en-US" sz="4400" dirty="0"/>
          </a:p>
        </p:txBody>
      </p:sp>
      <p:sp>
        <p:nvSpPr>
          <p:cNvPr id="3" name="Content Placeholder 2"/>
          <p:cNvSpPr>
            <a:spLocks noGrp="1"/>
          </p:cNvSpPr>
          <p:nvPr>
            <p:ph sz="half" idx="1"/>
          </p:nvPr>
        </p:nvSpPr>
        <p:spPr/>
        <p:txBody>
          <a:bodyPr>
            <a:noAutofit/>
          </a:bodyPr>
          <a:lstStyle/>
          <a:p>
            <a:pPr>
              <a:lnSpc>
                <a:spcPct val="100000"/>
              </a:lnSpc>
              <a:buFont typeface="Wingdings" charset="2"/>
              <a:buChar char="§"/>
            </a:pPr>
            <a:r>
              <a:rPr lang="en-US" sz="2400" dirty="0" smtClean="0"/>
              <a:t> viral infections </a:t>
            </a:r>
          </a:p>
          <a:p>
            <a:pPr>
              <a:lnSpc>
                <a:spcPct val="100000"/>
              </a:lnSpc>
              <a:buFont typeface="Wingdings" charset="2"/>
              <a:buChar char="§"/>
            </a:pPr>
            <a:r>
              <a:rPr lang="en-US" sz="2400" dirty="0" smtClean="0"/>
              <a:t> domestic </a:t>
            </a:r>
          </a:p>
          <a:p>
            <a:pPr>
              <a:lnSpc>
                <a:spcPct val="100000"/>
              </a:lnSpc>
              <a:buFont typeface="Wingdings" charset="2"/>
              <a:buChar char="§"/>
            </a:pPr>
            <a:r>
              <a:rPr lang="en-US" sz="2400" dirty="0" smtClean="0"/>
              <a:t> occupational </a:t>
            </a:r>
            <a:r>
              <a:rPr lang="en-US" sz="2400" dirty="0"/>
              <a:t>allergens </a:t>
            </a:r>
          </a:p>
          <a:p>
            <a:pPr marL="0" indent="0">
              <a:lnSpc>
                <a:spcPct val="100000"/>
              </a:lnSpc>
              <a:buNone/>
            </a:pPr>
            <a:r>
              <a:rPr lang="en-US" sz="2400" dirty="0" smtClean="0"/>
              <a:t>(</a:t>
            </a:r>
            <a:r>
              <a:rPr lang="en-US" sz="2400" dirty="0"/>
              <a:t>e.g. house dust mite, pollens, </a:t>
            </a:r>
            <a:r>
              <a:rPr lang="en-US" sz="2400" dirty="0" smtClean="0"/>
              <a:t>cockroach</a:t>
            </a:r>
            <a:r>
              <a:rPr lang="en-US" sz="2400" dirty="0"/>
              <a:t>), tobacco smoke, </a:t>
            </a:r>
            <a:endParaRPr lang="en-US" sz="2400" dirty="0" smtClean="0"/>
          </a:p>
          <a:p>
            <a:pPr>
              <a:lnSpc>
                <a:spcPct val="100000"/>
              </a:lnSpc>
              <a:buFont typeface="Wingdings" charset="2"/>
              <a:buChar char="§"/>
            </a:pPr>
            <a:endParaRPr lang="en-US" sz="2400" dirty="0"/>
          </a:p>
        </p:txBody>
      </p:sp>
      <p:sp>
        <p:nvSpPr>
          <p:cNvPr id="4" name="Content Placeholder 3"/>
          <p:cNvSpPr>
            <a:spLocks noGrp="1"/>
          </p:cNvSpPr>
          <p:nvPr>
            <p:ph sz="half" idx="2"/>
          </p:nvPr>
        </p:nvSpPr>
        <p:spPr/>
        <p:txBody>
          <a:bodyPr>
            <a:normAutofit/>
          </a:bodyPr>
          <a:lstStyle/>
          <a:p>
            <a:pPr>
              <a:lnSpc>
                <a:spcPct val="100000"/>
              </a:lnSpc>
              <a:buFont typeface="Wingdings" charset="2"/>
              <a:buChar char="§"/>
            </a:pPr>
            <a:r>
              <a:rPr lang="en-US" sz="2400" dirty="0"/>
              <a:t> exercise</a:t>
            </a:r>
          </a:p>
          <a:p>
            <a:pPr>
              <a:lnSpc>
                <a:spcPct val="100000"/>
              </a:lnSpc>
              <a:buFont typeface="Wingdings" charset="2"/>
              <a:buChar char="§"/>
            </a:pPr>
            <a:r>
              <a:rPr lang="en-US" sz="2400" dirty="0"/>
              <a:t> stress. </a:t>
            </a:r>
          </a:p>
          <a:p>
            <a:pPr>
              <a:lnSpc>
                <a:spcPct val="100000"/>
              </a:lnSpc>
              <a:buFont typeface="Wingdings" charset="2"/>
              <a:buChar char="§"/>
            </a:pPr>
            <a:r>
              <a:rPr lang="en-US" sz="2400" dirty="0"/>
              <a:t> drugs </a:t>
            </a:r>
            <a:r>
              <a:rPr lang="en-US" sz="2400" dirty="0" err="1"/>
              <a:t>e.g</a:t>
            </a:r>
            <a:r>
              <a:rPr lang="en-US" sz="2400" dirty="0"/>
              <a:t> beta blocker, aspirin and NSAIDs.</a:t>
            </a:r>
          </a:p>
          <a:p>
            <a:endParaRPr lang="en-US" sz="2400" b="1" dirty="0" smtClean="0">
              <a:solidFill>
                <a:schemeClr val="accent1">
                  <a:lumMod val="75000"/>
                </a:schemeClr>
              </a:solidFill>
            </a:endParaRPr>
          </a:p>
          <a:p>
            <a:endParaRPr lang="en-US" sz="2400" dirty="0"/>
          </a:p>
        </p:txBody>
      </p:sp>
    </p:spTree>
    <p:extLst>
      <p:ext uri="{BB962C8B-B14F-4D97-AF65-F5344CB8AC3E}">
        <p14:creationId xmlns:p14="http://schemas.microsoft.com/office/powerpoint/2010/main" val="119104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a:xfrm>
            <a:off x="823830" y="1959429"/>
            <a:ext cx="10288306" cy="4515394"/>
          </a:xfrm>
        </p:spPr>
        <p:txBody>
          <a:bodyPr>
            <a:noAutofit/>
          </a:bodyPr>
          <a:lstStyle/>
          <a:p>
            <a:pPr>
              <a:buFont typeface="Wingdings" charset="2"/>
              <a:buChar char="§"/>
            </a:pPr>
            <a:r>
              <a:rPr lang="en-US" sz="2200" dirty="0"/>
              <a:t> </a:t>
            </a:r>
            <a:r>
              <a:rPr lang="en-US" sz="2200" dirty="0" smtClean="0"/>
              <a:t>Document </a:t>
            </a:r>
            <a:r>
              <a:rPr lang="en-US" sz="2200" dirty="0"/>
              <a:t>that variation in lung function is greater than in healthy </a:t>
            </a:r>
            <a:r>
              <a:rPr lang="en-US" sz="2200" dirty="0" smtClean="0"/>
              <a:t>people</a:t>
            </a:r>
            <a:r>
              <a:rPr lang="en-US" sz="2200" dirty="0"/>
              <a:t>. </a:t>
            </a:r>
            <a:endParaRPr lang="en-US" sz="2200" dirty="0" smtClean="0"/>
          </a:p>
          <a:p>
            <a:pPr>
              <a:buFont typeface="Wingdings" charset="2"/>
              <a:buChar char="ü"/>
            </a:pPr>
            <a:r>
              <a:rPr lang="en-US" sz="2200" dirty="0" smtClean="0"/>
              <a:t> For example: </a:t>
            </a:r>
            <a:r>
              <a:rPr lang="en-US" sz="2200" dirty="0"/>
              <a:t>FEV1 increases by more than 12% and 200mL </a:t>
            </a:r>
            <a:r>
              <a:rPr lang="en-US" sz="2200" dirty="0" smtClean="0"/>
              <a:t>after </a:t>
            </a:r>
            <a:r>
              <a:rPr lang="en-US" sz="2200" dirty="0"/>
              <a:t>inhaling a </a:t>
            </a:r>
            <a:r>
              <a:rPr lang="en-US" sz="2200" dirty="0" smtClean="0"/>
              <a:t> bronchodilator</a:t>
            </a:r>
            <a:r>
              <a:rPr lang="en-US" sz="2200" dirty="0"/>
              <a:t>. This is </a:t>
            </a:r>
            <a:r>
              <a:rPr lang="en-US" sz="2200" dirty="0" smtClean="0"/>
              <a:t>called </a:t>
            </a:r>
            <a:r>
              <a:rPr lang="en-US" sz="2200" dirty="0"/>
              <a:t>‘bronchodilator reversibility’.</a:t>
            </a:r>
          </a:p>
          <a:p>
            <a:pPr>
              <a:buFont typeface="Wingdings" charset="2"/>
              <a:buChar char="ü"/>
            </a:pPr>
            <a:r>
              <a:rPr lang="en-US" sz="2200" dirty="0" smtClean="0"/>
              <a:t> </a:t>
            </a:r>
            <a:r>
              <a:rPr lang="en-US" sz="2200" dirty="0"/>
              <a:t>Average daily diurnal PEF </a:t>
            </a:r>
            <a:r>
              <a:rPr lang="en-US" sz="2200" dirty="0" smtClean="0"/>
              <a:t>variability </a:t>
            </a:r>
            <a:r>
              <a:rPr lang="en-US" sz="2200" dirty="0"/>
              <a:t>is &gt;10% .</a:t>
            </a:r>
            <a:endParaRPr lang="en-US" sz="2200" dirty="0" smtClean="0"/>
          </a:p>
          <a:p>
            <a:pPr>
              <a:buFont typeface="Wingdings" charset="2"/>
              <a:buChar char="ü"/>
            </a:pPr>
            <a:r>
              <a:rPr lang="en-US" sz="2200" dirty="0"/>
              <a:t> </a:t>
            </a:r>
            <a:r>
              <a:rPr lang="en-US" sz="2200" dirty="0" smtClean="0"/>
              <a:t>FEV1 </a:t>
            </a:r>
            <a:r>
              <a:rPr lang="en-US" sz="2200" dirty="0"/>
              <a:t>increases by more than 12% and 200mL from </a:t>
            </a:r>
            <a:r>
              <a:rPr lang="en-US" sz="2200" dirty="0" smtClean="0"/>
              <a:t>baseline after </a:t>
            </a:r>
            <a:r>
              <a:rPr lang="en-US" sz="2200" dirty="0"/>
              <a:t>4 weeks of </a:t>
            </a:r>
            <a:r>
              <a:rPr lang="en-US" sz="2200" dirty="0" smtClean="0"/>
              <a:t>anti-inflammatory </a:t>
            </a:r>
            <a:r>
              <a:rPr lang="en-US" sz="2200" dirty="0"/>
              <a:t>treatment (outside respiratory infections</a:t>
            </a:r>
            <a:r>
              <a:rPr lang="en-US" sz="2200" dirty="0" smtClean="0"/>
              <a:t>).</a:t>
            </a:r>
          </a:p>
          <a:p>
            <a:pPr>
              <a:buFont typeface="Wingdings" charset="2"/>
              <a:buChar char="§"/>
            </a:pPr>
            <a:endParaRPr lang="en-US" sz="2200" dirty="0"/>
          </a:p>
          <a:p>
            <a:pPr>
              <a:buFont typeface="Wingdings" charset="2"/>
              <a:buChar char="§"/>
            </a:pPr>
            <a:r>
              <a:rPr lang="en-US" sz="2200" dirty="0" smtClean="0"/>
              <a:t> Bronchodilator </a:t>
            </a:r>
            <a:r>
              <a:rPr lang="en-US" sz="2200" dirty="0"/>
              <a:t>reversibility may be absent during severe exacerbations </a:t>
            </a:r>
            <a:r>
              <a:rPr lang="en-US" sz="2200" dirty="0" smtClean="0"/>
              <a:t>or </a:t>
            </a:r>
            <a:r>
              <a:rPr lang="en-US" sz="2200" dirty="0"/>
              <a:t>viral infections.</a:t>
            </a:r>
          </a:p>
          <a:p>
            <a:pPr>
              <a:buFont typeface="Wingdings" charset="2"/>
              <a:buChar char="§"/>
            </a:pPr>
            <a:endParaRPr lang="en-US" sz="2200" dirty="0"/>
          </a:p>
        </p:txBody>
      </p:sp>
    </p:spTree>
    <p:extLst>
      <p:ext uri="{BB962C8B-B14F-4D97-AF65-F5344CB8AC3E}">
        <p14:creationId xmlns:p14="http://schemas.microsoft.com/office/powerpoint/2010/main" val="1335620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AU" dirty="0" smtClean="0"/>
              <a:t>Physical examination in people with asthma</a:t>
            </a:r>
          </a:p>
          <a:p>
            <a:pPr lvl="1"/>
            <a:r>
              <a:rPr lang="en-AU" dirty="0" smtClean="0"/>
              <a:t>Often normal</a:t>
            </a:r>
          </a:p>
          <a:p>
            <a:pPr lvl="1"/>
            <a:r>
              <a:rPr lang="en-AU" dirty="0" smtClean="0"/>
              <a:t>The most frequent finding is wheezing on auscultation, especially on forced expiration</a:t>
            </a:r>
          </a:p>
          <a:p>
            <a:pPr lvl="1"/>
            <a:r>
              <a:rPr lang="en-AU" dirty="0" smtClean="0"/>
              <a:t>Other allergic manifestations: e.g. atopic dermatitis / eczema</a:t>
            </a:r>
          </a:p>
          <a:p>
            <a:r>
              <a:rPr lang="en-AU" dirty="0" smtClean="0"/>
              <a:t>Wheezing is also found in other conditions, for example:</a:t>
            </a:r>
          </a:p>
          <a:p>
            <a:pPr lvl="1"/>
            <a:r>
              <a:rPr lang="en-AU" dirty="0" smtClean="0"/>
              <a:t>Respiratory infections</a:t>
            </a:r>
          </a:p>
          <a:p>
            <a:pPr lvl="1"/>
            <a:r>
              <a:rPr lang="en-AU" dirty="0" smtClean="0"/>
              <a:t>COPD</a:t>
            </a:r>
          </a:p>
          <a:p>
            <a:pPr lvl="1"/>
            <a:r>
              <a:rPr lang="en-AU" dirty="0" smtClean="0"/>
              <a:t>Upper airway dysfunction</a:t>
            </a:r>
          </a:p>
          <a:p>
            <a:pPr lvl="1"/>
            <a:r>
              <a:rPr lang="en-AU" dirty="0" smtClean="0"/>
              <a:t>Endobronchial obstruction </a:t>
            </a:r>
          </a:p>
          <a:p>
            <a:pPr lvl="1"/>
            <a:r>
              <a:rPr lang="en-AU" dirty="0" smtClean="0"/>
              <a:t>Inhaled foreign body</a:t>
            </a:r>
          </a:p>
          <a:p>
            <a:r>
              <a:rPr lang="en-AU" dirty="0" smtClean="0"/>
              <a:t>Wheezing may be absent during severe asthma exacerbations (‘silent chest’)</a:t>
            </a:r>
            <a:endParaRPr lang="en-AU" dirty="0"/>
          </a:p>
        </p:txBody>
      </p:sp>
      <p:sp>
        <p:nvSpPr>
          <p:cNvPr id="2" name="Title 1"/>
          <p:cNvSpPr>
            <a:spLocks noGrp="1"/>
          </p:cNvSpPr>
          <p:nvPr>
            <p:ph type="title"/>
          </p:nvPr>
        </p:nvSpPr>
        <p:spPr/>
        <p:txBody>
          <a:bodyPr/>
          <a:lstStyle/>
          <a:p>
            <a:r>
              <a:rPr lang="en-AU" dirty="0"/>
              <a:t>P</a:t>
            </a:r>
            <a:r>
              <a:rPr lang="en-AU" dirty="0" smtClean="0"/>
              <a:t>hysical examination</a:t>
            </a:r>
            <a:endParaRPr lang="en-AU" dirty="0"/>
          </a:p>
        </p:txBody>
      </p:sp>
      <p:sp>
        <p:nvSpPr>
          <p:cNvPr id="5" name="TextBox 4"/>
          <p:cNvSpPr txBox="1"/>
          <p:nvPr/>
        </p:nvSpPr>
        <p:spPr>
          <a:xfrm>
            <a:off x="1683654" y="6623999"/>
            <a:ext cx="2046514" cy="276999"/>
          </a:xfrm>
          <a:prstGeom prst="rect">
            <a:avLst/>
          </a:prstGeom>
          <a:noFill/>
        </p:spPr>
        <p:txBody>
          <a:bodyPr wrap="square" rtlCol="0">
            <a:spAutoFit/>
          </a:bodyPr>
          <a:lstStyle/>
          <a:p>
            <a:r>
              <a:rPr lang="en-AU" sz="1200" i="1">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3479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6" name="Text Placeholder 5"/>
          <p:cNvSpPr>
            <a:spLocks noGrp="1"/>
          </p:cNvSpPr>
          <p:nvPr>
            <p:ph type="body" idx="1"/>
          </p:nvPr>
        </p:nvSpPr>
        <p:spPr/>
        <p:txBody>
          <a:bodyPr/>
          <a:lstStyle/>
          <a:p>
            <a:r>
              <a:rPr lang="en-US" sz="2400" b="1" dirty="0" smtClean="0"/>
              <a:t>Spirometry</a:t>
            </a:r>
            <a:endParaRPr lang="en-US" b="1"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72012" y="2582863"/>
            <a:ext cx="3788614" cy="3286125"/>
          </a:xfrm>
        </p:spPr>
      </p:pic>
      <p:sp>
        <p:nvSpPr>
          <p:cNvPr id="7" name="Text Placeholder 6"/>
          <p:cNvSpPr>
            <a:spLocks noGrp="1"/>
          </p:cNvSpPr>
          <p:nvPr>
            <p:ph type="body" sz="quarter" idx="3"/>
          </p:nvPr>
        </p:nvSpPr>
        <p:spPr/>
        <p:txBody>
          <a:bodyPr/>
          <a:lstStyle/>
          <a:p>
            <a:r>
              <a:rPr lang="en-US" sz="2400" dirty="0"/>
              <a:t>PEFR (peak expiratory flow rate)</a:t>
            </a:r>
            <a:endParaRPr lang="en-US" b="1" dirty="0"/>
          </a:p>
        </p:txBody>
      </p:sp>
      <p:pic>
        <p:nvPicPr>
          <p:cNvPr id="9" name="Content Placeholder 10"/>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18238" y="2837359"/>
            <a:ext cx="4937125" cy="2777132"/>
          </a:xfrm>
        </p:spPr>
      </p:pic>
    </p:spTree>
    <p:extLst>
      <p:ext uri="{BB962C8B-B14F-4D97-AF65-F5344CB8AC3E}">
        <p14:creationId xmlns:p14="http://schemas.microsoft.com/office/powerpoint/2010/main" val="125885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dirty="0"/>
          </a:p>
        </p:txBody>
      </p:sp>
      <p:pic>
        <p:nvPicPr>
          <p:cNvPr id="15" name="Content Placeholder 14"/>
          <p:cNvPicPr>
            <a:picLocks noGrp="1" noChangeAspect="1"/>
          </p:cNvPicPr>
          <p:nvPr>
            <p:ph idx="1"/>
          </p:nvPr>
        </p:nvPicPr>
        <p:blipFill>
          <a:blip r:embed="rId2"/>
          <a:stretch>
            <a:fillRect/>
          </a:stretch>
        </p:blipFill>
        <p:spPr>
          <a:xfrm>
            <a:off x="1551215" y="1011981"/>
            <a:ext cx="8833756" cy="4903731"/>
          </a:xfrm>
          <a:prstGeom prst="rect">
            <a:avLst/>
          </a:prstGeom>
        </p:spPr>
      </p:pic>
    </p:spTree>
    <p:extLst>
      <p:ext uri="{BB962C8B-B14F-4D97-AF65-F5344CB8AC3E}">
        <p14:creationId xmlns:p14="http://schemas.microsoft.com/office/powerpoint/2010/main" val="1494390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83770" y="898071"/>
            <a:ext cx="10140043" cy="5389310"/>
          </a:xfrm>
        </p:spPr>
      </p:pic>
    </p:spTree>
    <p:extLst>
      <p:ext uri="{BB962C8B-B14F-4D97-AF65-F5344CB8AC3E}">
        <p14:creationId xmlns:p14="http://schemas.microsoft.com/office/powerpoint/2010/main" val="1230533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83871" y="1156834"/>
            <a:ext cx="7576458" cy="4646612"/>
          </a:xfrm>
        </p:spPr>
      </p:pic>
    </p:spTree>
    <p:extLst>
      <p:ext uri="{BB962C8B-B14F-4D97-AF65-F5344CB8AC3E}">
        <p14:creationId xmlns:p14="http://schemas.microsoft.com/office/powerpoint/2010/main" val="510018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840" y="800099"/>
            <a:ext cx="8777217" cy="4969366"/>
          </a:xfrm>
          <a:prstGeom prst="rect">
            <a:avLst/>
          </a:prstGeom>
        </p:spPr>
      </p:pic>
    </p:spTree>
    <p:extLst>
      <p:ext uri="{BB962C8B-B14F-4D97-AF65-F5344CB8AC3E}">
        <p14:creationId xmlns:p14="http://schemas.microsoft.com/office/powerpoint/2010/main" val="1463162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PEFR (peak expiratory flow rate)</a:t>
            </a:r>
          </a:p>
        </p:txBody>
      </p:sp>
      <p:sp>
        <p:nvSpPr>
          <p:cNvPr id="3" name="Content Placeholder 2"/>
          <p:cNvSpPr>
            <a:spLocks noGrp="1"/>
          </p:cNvSpPr>
          <p:nvPr>
            <p:ph sz="half" idx="1"/>
          </p:nvPr>
        </p:nvSpPr>
        <p:spPr/>
        <p:txBody>
          <a:bodyPr>
            <a:normAutofit lnSpcReduction="10000"/>
          </a:bodyPr>
          <a:lstStyle/>
          <a:p>
            <a:r>
              <a:rPr lang="en-US" dirty="0"/>
              <a:t>• </a:t>
            </a:r>
            <a:r>
              <a:rPr lang="en-US" b="1" dirty="0"/>
              <a:t>Use: </a:t>
            </a:r>
            <a:endParaRPr lang="en-US" b="1" dirty="0" smtClean="0"/>
          </a:p>
          <a:p>
            <a:r>
              <a:rPr lang="en-US" dirty="0" smtClean="0"/>
              <a:t>1. Monitoring </a:t>
            </a:r>
            <a:r>
              <a:rPr lang="en-US" dirty="0"/>
              <a:t>changes in airflow limitation in asthma </a:t>
            </a:r>
            <a:endParaRPr lang="en-US" dirty="0" smtClean="0"/>
          </a:p>
          <a:p>
            <a:r>
              <a:rPr lang="en-US" dirty="0"/>
              <a:t>2</a:t>
            </a:r>
            <a:r>
              <a:rPr lang="en-US" dirty="0" smtClean="0"/>
              <a:t>. </a:t>
            </a:r>
            <a:r>
              <a:rPr lang="en-US" dirty="0"/>
              <a:t>response to treatment. </a:t>
            </a:r>
            <a:endParaRPr lang="en-US" dirty="0" smtClean="0"/>
          </a:p>
          <a:p>
            <a:r>
              <a:rPr lang="en-US" b="1" dirty="0" smtClean="0"/>
              <a:t>• </a:t>
            </a:r>
            <a:r>
              <a:rPr lang="en-US" b="1" dirty="0"/>
              <a:t>Advantages: </a:t>
            </a:r>
            <a:endParaRPr lang="en-US" b="1" dirty="0" smtClean="0"/>
          </a:p>
          <a:p>
            <a:r>
              <a:rPr lang="en-US" dirty="0" smtClean="0"/>
              <a:t>1</a:t>
            </a:r>
            <a:r>
              <a:rPr lang="en-US" dirty="0"/>
              <a:t>. </a:t>
            </a:r>
            <a:r>
              <a:rPr lang="en-US" dirty="0" smtClean="0"/>
              <a:t>Portable</a:t>
            </a:r>
          </a:p>
          <a:p>
            <a:r>
              <a:rPr lang="en-US" dirty="0" smtClean="0"/>
              <a:t> </a:t>
            </a:r>
            <a:r>
              <a:rPr lang="en-US" dirty="0"/>
              <a:t>2. Can be used at the bedside </a:t>
            </a:r>
            <a:endParaRPr lang="en-US" dirty="0" smtClean="0"/>
          </a:p>
          <a:p>
            <a:r>
              <a:rPr lang="en-US" b="1" dirty="0" smtClean="0"/>
              <a:t>• Disadvantages: </a:t>
            </a:r>
          </a:p>
          <a:p>
            <a:r>
              <a:rPr lang="en-US" dirty="0" smtClean="0"/>
              <a:t>1</a:t>
            </a:r>
            <a:r>
              <a:rPr lang="en-US" dirty="0"/>
              <a:t>. Effort-dependent </a:t>
            </a:r>
            <a:endParaRPr lang="en-US" dirty="0" smtClean="0"/>
          </a:p>
          <a:p>
            <a:r>
              <a:rPr lang="en-US" dirty="0" smtClean="0"/>
              <a:t>2</a:t>
            </a:r>
            <a:r>
              <a:rPr lang="en-US" dirty="0"/>
              <a:t>. Poor measure of chronic airflow limitation</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05170" y="1846263"/>
            <a:ext cx="3363261" cy="4022725"/>
          </a:xfrm>
        </p:spPr>
      </p:pic>
    </p:spTree>
    <p:extLst>
      <p:ext uri="{BB962C8B-B14F-4D97-AF65-F5344CB8AC3E}">
        <p14:creationId xmlns:p14="http://schemas.microsoft.com/office/powerpoint/2010/main" val="126838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779814" y="1094014"/>
            <a:ext cx="7947949" cy="4572000"/>
          </a:xfrm>
          <a:prstGeom prst="rect">
            <a:avLst/>
          </a:prstGeom>
        </p:spPr>
      </p:pic>
    </p:spTree>
    <p:extLst>
      <p:ext uri="{BB962C8B-B14F-4D97-AF65-F5344CB8AC3E}">
        <p14:creationId xmlns:p14="http://schemas.microsoft.com/office/powerpoint/2010/main" val="1563610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014" y="1133124"/>
            <a:ext cx="10131377" cy="744661"/>
          </a:xfrm>
        </p:spPr>
        <p:txBody>
          <a:bodyPr/>
          <a:lstStyle/>
          <a:p>
            <a:r>
              <a:rPr lang="en-US" sz="3600" dirty="0"/>
              <a:t>Introduction:</a:t>
            </a:r>
            <a:endParaRPr lang="en-AU" dirty="0"/>
          </a:p>
        </p:txBody>
      </p:sp>
      <p:graphicFrame>
        <p:nvGraphicFramePr>
          <p:cNvPr id="4" name="Content Placeholder 3"/>
          <p:cNvGraphicFramePr>
            <a:graphicFrameLocks/>
          </p:cNvGraphicFramePr>
          <p:nvPr>
            <p:extLst>
              <p:ext uri="{D42A27DB-BD31-4B8C-83A1-F6EECF244321}">
                <p14:modId xmlns:p14="http://schemas.microsoft.com/office/powerpoint/2010/main" val="447532570"/>
              </p:ext>
            </p:extLst>
          </p:nvPr>
        </p:nvGraphicFramePr>
        <p:xfrm>
          <a:off x="1094014" y="2329130"/>
          <a:ext cx="9267069" cy="2430000"/>
        </p:xfrm>
        <a:graphic>
          <a:graphicData uri="http://schemas.openxmlformats.org/drawingml/2006/table">
            <a:tbl>
              <a:tblPr firstRow="1" bandRow="1">
                <a:tableStyleId>{7E9639D4-E3E2-4D34-9284-5A2195B3D0D7}</a:tableStyleId>
              </a:tblPr>
              <a:tblGrid>
                <a:gridCol w="9267069"/>
              </a:tblGrid>
              <a:tr h="422337">
                <a:tc>
                  <a:txBody>
                    <a:bodyPr/>
                    <a:lstStyle/>
                    <a:p>
                      <a:pPr algn="just"/>
                      <a:r>
                        <a:rPr lang="en-AU" sz="2400" dirty="0" smtClean="0">
                          <a:solidFill>
                            <a:srgbClr val="134679"/>
                          </a:solidFill>
                          <a:latin typeface="Arial" panose="020B0604020202020204" pitchFamily="34" charset="0"/>
                          <a:cs typeface="Arial" panose="020B0604020202020204" pitchFamily="34" charset="0"/>
                        </a:rPr>
                        <a:t>Asthma</a:t>
                      </a:r>
                      <a:endParaRPr lang="en-AU" sz="2400" dirty="0">
                        <a:solidFill>
                          <a:srgbClr val="134679"/>
                        </a:solidFill>
                        <a:latin typeface="Arial" panose="020B0604020202020204" pitchFamily="34" charset="0"/>
                        <a:cs typeface="Arial" panose="020B0604020202020204" pitchFamily="34" charset="0"/>
                      </a:endParaRPr>
                    </a:p>
                  </a:txBody>
                  <a:tcPr marL="90000" marR="90000" marT="72000" marB="72000">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r>
              <a:tr h="659540">
                <a:tc>
                  <a:txBody>
                    <a:bodyPr/>
                    <a:lstStyle/>
                    <a:p>
                      <a:pPr marL="0" indent="0" algn="just">
                        <a:spcBef>
                          <a:spcPts val="300"/>
                        </a:spcBef>
                        <a:buFont typeface="Arial" panose="020B0604020202020204" pitchFamily="34" charset="0"/>
                        <a:buNone/>
                      </a:pPr>
                      <a:r>
                        <a:rPr lang="en-US" sz="2400" dirty="0" smtClean="0">
                          <a:solidFill>
                            <a:srgbClr val="134679"/>
                          </a:solidFill>
                          <a:latin typeface="Arial" panose="020B0604020202020204" pitchFamily="34" charset="0"/>
                          <a:cs typeface="Arial" panose="020B0604020202020204" pitchFamily="34" charset="0"/>
                        </a:rPr>
                        <a:t>Asthma is a heterogeneous disease, usually characterized by chronic airway inflammation. It is defined by the history of respiratory symptoms such as wheeze, shortness of breath, chest tightness and cough that vary over time and in intensity, together with variable expiratory airflow limitation. [GINA 2017]</a:t>
                      </a:r>
                      <a:endParaRPr lang="en-AU" sz="2400" dirty="0" smtClean="0">
                        <a:solidFill>
                          <a:srgbClr val="134679"/>
                        </a:solidFill>
                        <a:latin typeface="Arial" panose="020B0604020202020204" pitchFamily="34" charset="0"/>
                        <a:cs typeface="Arial" panose="020B0604020202020204" pitchFamily="34" charset="0"/>
                      </a:endParaRPr>
                    </a:p>
                  </a:txBody>
                  <a:tcPr>
                    <a:lnL w="6350" cap="flat" cmpd="sng" algn="ctr">
                      <a:solidFill>
                        <a:srgbClr val="F79646"/>
                      </a:solidFill>
                      <a:prstDash val="solid"/>
                      <a:round/>
                      <a:headEnd type="none" w="med" len="med"/>
                      <a:tailEnd type="none" w="med" len="med"/>
                    </a:lnL>
                    <a:lnR w="6350" cap="flat" cmpd="sng" algn="ctr">
                      <a:solidFill>
                        <a:srgbClr val="F79646"/>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TextBox 7"/>
          <p:cNvSpPr txBox="1"/>
          <p:nvPr/>
        </p:nvSpPr>
        <p:spPr>
          <a:xfrm>
            <a:off x="1683654" y="6623999"/>
            <a:ext cx="2046514" cy="276999"/>
          </a:xfrm>
          <a:prstGeom prst="rect">
            <a:avLst/>
          </a:prstGeom>
          <a:noFill/>
        </p:spPr>
        <p:txBody>
          <a:bodyPr wrap="square" rtlCol="0">
            <a:spAutoFit/>
          </a:bodyPr>
          <a:lstStyle/>
          <a:p>
            <a:r>
              <a:rPr lang="en-AU" sz="1200" i="1">
                <a:solidFill>
                  <a:prstClr val="white"/>
                </a:solidFill>
              </a:rPr>
              <a:t>GINA 2017, </a:t>
            </a:r>
            <a:r>
              <a:rPr lang="en-AU" sz="1200" i="1" dirty="0">
                <a:solidFill>
                  <a:prstClr val="white"/>
                </a:solidFill>
              </a:rPr>
              <a:t>Box 5-1 (1/3)</a:t>
            </a:r>
          </a:p>
        </p:txBody>
      </p:sp>
    </p:spTree>
    <p:extLst>
      <p:ext uri="{BB962C8B-B14F-4D97-AF65-F5344CB8AC3E}">
        <p14:creationId xmlns:p14="http://schemas.microsoft.com/office/powerpoint/2010/main" val="4279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257" y="1"/>
            <a:ext cx="8570686" cy="6351814"/>
          </a:xfrm>
          <a:prstGeom prst="rect">
            <a:avLst/>
          </a:prstGeom>
        </p:spPr>
      </p:pic>
      <p:sp>
        <p:nvSpPr>
          <p:cNvPr id="4" name="TextBox 3"/>
          <p:cNvSpPr txBox="1"/>
          <p:nvPr/>
        </p:nvSpPr>
        <p:spPr>
          <a:xfrm>
            <a:off x="152400" y="233214"/>
            <a:ext cx="1905000" cy="1815882"/>
          </a:xfrm>
          <a:prstGeom prst="rect">
            <a:avLst/>
          </a:prstGeom>
          <a:noFill/>
        </p:spPr>
        <p:txBody>
          <a:bodyPr wrap="square" rtlCol="0">
            <a:spAutoFit/>
          </a:bodyPr>
          <a:lstStyle/>
          <a:p>
            <a:r>
              <a:rPr lang="en-US" sz="2800" b="1" dirty="0" smtClean="0"/>
              <a:t>Diagnostic flow-chart for asthma in clinics</a:t>
            </a:r>
            <a:endParaRPr lang="en-US" sz="2800" b="1" dirty="0"/>
          </a:p>
        </p:txBody>
      </p:sp>
    </p:spTree>
    <p:extLst>
      <p:ext uri="{BB962C8B-B14F-4D97-AF65-F5344CB8AC3E}">
        <p14:creationId xmlns:p14="http://schemas.microsoft.com/office/powerpoint/2010/main" val="1373890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DIAGNOSING ASTHMA </a:t>
            </a:r>
            <a:r>
              <a:rPr lang="en-US" sz="4400" dirty="0"/>
              <a:t>IN SPECIAL </a:t>
            </a:r>
            <a:r>
              <a:rPr lang="en-US" sz="4400" dirty="0" smtClean="0"/>
              <a:t>POPULATIONS:</a:t>
            </a:r>
            <a:endParaRPr lang="en-US" sz="4400" dirty="0"/>
          </a:p>
        </p:txBody>
      </p:sp>
      <p:sp>
        <p:nvSpPr>
          <p:cNvPr id="3" name="Content Placeholder 2"/>
          <p:cNvSpPr>
            <a:spLocks noGrp="1"/>
          </p:cNvSpPr>
          <p:nvPr>
            <p:ph idx="1"/>
          </p:nvPr>
        </p:nvSpPr>
        <p:spPr>
          <a:xfrm>
            <a:off x="1024128" y="2286000"/>
            <a:ext cx="10288306" cy="4023360"/>
          </a:xfrm>
        </p:spPr>
        <p:txBody>
          <a:bodyPr>
            <a:normAutofit/>
          </a:bodyPr>
          <a:lstStyle/>
          <a:p>
            <a:pPr>
              <a:lnSpc>
                <a:spcPct val="150000"/>
              </a:lnSpc>
            </a:pPr>
            <a:r>
              <a:rPr lang="en-US" sz="2400" b="1" dirty="0">
                <a:solidFill>
                  <a:schemeClr val="accent1">
                    <a:lumMod val="75000"/>
                  </a:schemeClr>
                </a:solidFill>
              </a:rPr>
              <a:t>The </a:t>
            </a:r>
            <a:r>
              <a:rPr lang="en-US" sz="2400" b="1" dirty="0" smtClean="0">
                <a:solidFill>
                  <a:schemeClr val="accent1">
                    <a:lumMod val="75000"/>
                  </a:schemeClr>
                </a:solidFill>
              </a:rPr>
              <a:t>elderly:</a:t>
            </a:r>
            <a:endParaRPr lang="en-US" sz="2400" b="1" dirty="0">
              <a:solidFill>
                <a:schemeClr val="accent1">
                  <a:lumMod val="75000"/>
                </a:schemeClr>
              </a:solidFill>
            </a:endParaRPr>
          </a:p>
          <a:p>
            <a:pPr>
              <a:lnSpc>
                <a:spcPct val="150000"/>
              </a:lnSpc>
            </a:pPr>
            <a:r>
              <a:rPr lang="en-US" sz="2400" dirty="0" smtClean="0"/>
              <a:t>Asthma </a:t>
            </a:r>
            <a:r>
              <a:rPr lang="en-US" sz="2400" dirty="0"/>
              <a:t>may be </a:t>
            </a:r>
            <a:r>
              <a:rPr lang="en-US" sz="2400" dirty="0">
                <a:solidFill>
                  <a:schemeClr val="accent5">
                    <a:lumMod val="60000"/>
                    <a:lumOff val="40000"/>
                  </a:schemeClr>
                </a:solidFill>
              </a:rPr>
              <a:t>under-diagnosed</a:t>
            </a:r>
            <a:r>
              <a:rPr lang="en-US" sz="2400" dirty="0"/>
              <a:t> in the elderly, due to poor perception, an </a:t>
            </a:r>
            <a:r>
              <a:rPr lang="en-US" sz="2400" dirty="0" smtClean="0"/>
              <a:t>assumption </a:t>
            </a:r>
            <a:r>
              <a:rPr lang="en-US" sz="2400" dirty="0"/>
              <a:t>that dyspnea is normal in old age, lack of fitness, or reduced </a:t>
            </a:r>
            <a:r>
              <a:rPr lang="en-US" sz="2400" dirty="0" smtClean="0"/>
              <a:t>activity</a:t>
            </a:r>
            <a:r>
              <a:rPr lang="en-US" sz="2400" dirty="0"/>
              <a:t>. Asthma may also be </a:t>
            </a:r>
            <a:r>
              <a:rPr lang="en-US" sz="2400" dirty="0">
                <a:solidFill>
                  <a:srgbClr val="FF0000"/>
                </a:solidFill>
              </a:rPr>
              <a:t>over-diagnosed</a:t>
            </a:r>
            <a:r>
              <a:rPr lang="en-US" sz="2400" dirty="0"/>
              <a:t> in the elderly through confusion </a:t>
            </a:r>
            <a:r>
              <a:rPr lang="en-US" sz="2400" dirty="0" smtClean="0"/>
              <a:t>with </a:t>
            </a:r>
            <a:r>
              <a:rPr lang="en-US" sz="2400" dirty="0"/>
              <a:t>shortness of breath due to left ventricular failure or ischemic heart </a:t>
            </a:r>
            <a:r>
              <a:rPr lang="en-US" sz="2400" dirty="0" smtClean="0"/>
              <a:t>disease</a:t>
            </a:r>
            <a:r>
              <a:rPr lang="en-US" sz="2400" dirty="0"/>
              <a:t>.</a:t>
            </a:r>
          </a:p>
        </p:txBody>
      </p:sp>
    </p:spTree>
    <p:extLst>
      <p:ext uri="{BB962C8B-B14F-4D97-AF65-F5344CB8AC3E}">
        <p14:creationId xmlns:p14="http://schemas.microsoft.com/office/powerpoint/2010/main" val="2020957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pPr>
            <a:r>
              <a:rPr lang="en-US" sz="2400" b="1" dirty="0">
                <a:solidFill>
                  <a:schemeClr val="accent1">
                    <a:lumMod val="75000"/>
                  </a:schemeClr>
                </a:solidFill>
              </a:rPr>
              <a:t>Smokers and </a:t>
            </a:r>
            <a:r>
              <a:rPr lang="en-US" sz="2400" b="1" dirty="0" smtClean="0">
                <a:solidFill>
                  <a:schemeClr val="accent1">
                    <a:lumMod val="75000"/>
                  </a:schemeClr>
                </a:solidFill>
              </a:rPr>
              <a:t>ex-smokers:</a:t>
            </a:r>
            <a:endParaRPr lang="en-US" sz="2400" b="1" dirty="0">
              <a:solidFill>
                <a:schemeClr val="accent1">
                  <a:lumMod val="75000"/>
                </a:schemeClr>
              </a:solidFill>
            </a:endParaRPr>
          </a:p>
          <a:p>
            <a:pPr>
              <a:lnSpc>
                <a:spcPct val="150000"/>
              </a:lnSpc>
            </a:pPr>
            <a:r>
              <a:rPr lang="en-US" sz="2400" dirty="0"/>
              <a:t>Asthma and COPD may co-exist or overlap (asthma-COPD </a:t>
            </a:r>
            <a:r>
              <a:rPr lang="en-US" sz="2400" dirty="0" smtClean="0"/>
              <a:t>overlap), </a:t>
            </a:r>
            <a:r>
              <a:rPr lang="en-US" sz="2400" dirty="0"/>
              <a:t>particularly in smokers and the elderly.</a:t>
            </a:r>
          </a:p>
        </p:txBody>
      </p:sp>
    </p:spTree>
    <p:extLst>
      <p:ext uri="{BB962C8B-B14F-4D97-AF65-F5344CB8AC3E}">
        <p14:creationId xmlns:p14="http://schemas.microsoft.com/office/powerpoint/2010/main" val="3961380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pPr>
            <a:r>
              <a:rPr lang="en-US" sz="2400" b="1" dirty="0">
                <a:solidFill>
                  <a:schemeClr val="accent1">
                    <a:lumMod val="75000"/>
                  </a:schemeClr>
                </a:solidFill>
              </a:rPr>
              <a:t>Confirming an asthma diagnosis in patients taking controller treatment: </a:t>
            </a:r>
          </a:p>
          <a:p>
            <a:pPr>
              <a:lnSpc>
                <a:spcPct val="150000"/>
              </a:lnSpc>
            </a:pPr>
            <a:r>
              <a:rPr lang="en-US" sz="2400" dirty="0"/>
              <a:t>For many patients (25–35%) with a diagnosis of asthma in primary care, the </a:t>
            </a:r>
          </a:p>
          <a:p>
            <a:pPr>
              <a:lnSpc>
                <a:spcPct val="150000"/>
              </a:lnSpc>
            </a:pPr>
            <a:r>
              <a:rPr lang="en-US" sz="2400" dirty="0"/>
              <a:t>diagnosis </a:t>
            </a:r>
            <a:r>
              <a:rPr lang="en-US" sz="2400" dirty="0">
                <a:solidFill>
                  <a:srgbClr val="FF0000"/>
                </a:solidFill>
              </a:rPr>
              <a:t>cannot</a:t>
            </a:r>
            <a:r>
              <a:rPr lang="en-US" sz="2400" dirty="0"/>
              <a:t> be confirmed. If the basis of the diagnosis has not already </a:t>
            </a:r>
          </a:p>
          <a:p>
            <a:pPr>
              <a:lnSpc>
                <a:spcPct val="150000"/>
              </a:lnSpc>
            </a:pPr>
            <a:r>
              <a:rPr lang="en-US" sz="2400" dirty="0"/>
              <a:t>been documented, confirmation with objective testing should be sought.</a:t>
            </a:r>
          </a:p>
        </p:txBody>
      </p:sp>
    </p:spTree>
    <p:extLst>
      <p:ext uri="{BB962C8B-B14F-4D97-AF65-F5344CB8AC3E}">
        <p14:creationId xmlns:p14="http://schemas.microsoft.com/office/powerpoint/2010/main" val="15699509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DIAGNOSING ASTHMA IN SPECIAL POPULATIONS:</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2400" dirty="0"/>
              <a:t>For example, if lung function is normal, repeat reversibility </a:t>
            </a:r>
            <a:r>
              <a:rPr lang="en-US" sz="2400" dirty="0" smtClean="0"/>
              <a:t>testing </a:t>
            </a:r>
            <a:r>
              <a:rPr lang="en-US" sz="2400" dirty="0"/>
              <a:t>after withholding medications </a:t>
            </a:r>
            <a:r>
              <a:rPr lang="en-US" sz="2400" dirty="0" smtClean="0"/>
              <a:t>for more than </a:t>
            </a:r>
            <a:r>
              <a:rPr lang="en-US" sz="2400" dirty="0"/>
              <a:t>12 hours. If the patient has frequent </a:t>
            </a:r>
            <a:r>
              <a:rPr lang="en-US" sz="2400" dirty="0" smtClean="0"/>
              <a:t>symptoms</a:t>
            </a:r>
            <a:r>
              <a:rPr lang="en-US" sz="2400" dirty="0"/>
              <a:t>, consider a trial of step-up in controller treatment and repeat lung </a:t>
            </a:r>
            <a:r>
              <a:rPr lang="en-US" sz="2400" dirty="0" smtClean="0"/>
              <a:t>function </a:t>
            </a:r>
            <a:r>
              <a:rPr lang="en-US" sz="2400" dirty="0"/>
              <a:t>testing after 3 months.</a:t>
            </a:r>
          </a:p>
        </p:txBody>
      </p:sp>
    </p:spTree>
    <p:extLst>
      <p:ext uri="{BB962C8B-B14F-4D97-AF65-F5344CB8AC3E}">
        <p14:creationId xmlns:p14="http://schemas.microsoft.com/office/powerpoint/2010/main" val="20256532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t>
            </a:r>
            <a:r>
              <a:rPr lang="en-US" dirty="0" smtClean="0"/>
              <a:t>ASTHMA:</a:t>
            </a:r>
            <a:endParaRPr lang="en-US" dirty="0"/>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smtClean="0"/>
              <a:t>Schedule </a:t>
            </a:r>
            <a:r>
              <a:rPr lang="en-US" sz="2400" dirty="0"/>
              <a:t>a routine </a:t>
            </a:r>
            <a:r>
              <a:rPr lang="en-US" sz="2400" dirty="0" smtClean="0"/>
              <a:t>review </a:t>
            </a:r>
            <a:r>
              <a:rPr lang="en-US" sz="2400" dirty="0"/>
              <a:t>at least </a:t>
            </a:r>
            <a:r>
              <a:rPr lang="en-US" sz="2400" dirty="0">
                <a:solidFill>
                  <a:srgbClr val="FF0000"/>
                </a:solidFill>
              </a:rPr>
              <a:t>once a year</a:t>
            </a:r>
            <a:r>
              <a:rPr lang="en-US" sz="2400" dirty="0" smtClean="0"/>
              <a:t>.</a:t>
            </a:r>
          </a:p>
          <a:p>
            <a:pPr marL="0" indent="0">
              <a:lnSpc>
                <a:spcPct val="100000"/>
              </a:lnSpc>
              <a:buNone/>
            </a:pPr>
            <a:endParaRPr lang="en-US" sz="2400" dirty="0" smtClean="0"/>
          </a:p>
          <a:p>
            <a:pPr marL="0" indent="0">
              <a:lnSpc>
                <a:spcPct val="100000"/>
              </a:lnSpc>
              <a:buNone/>
            </a:pPr>
            <a:r>
              <a:rPr lang="en-US" sz="2400" b="1" dirty="0" smtClean="0">
                <a:solidFill>
                  <a:schemeClr val="accent1">
                    <a:lumMod val="75000"/>
                  </a:schemeClr>
                </a:solidFill>
              </a:rPr>
              <a:t>1</a:t>
            </a:r>
            <a:r>
              <a:rPr lang="en-US" sz="2400" b="1" dirty="0">
                <a:solidFill>
                  <a:schemeClr val="accent1">
                    <a:lumMod val="75000"/>
                  </a:schemeClr>
                </a:solidFill>
              </a:rPr>
              <a:t>. Asthma control – assess both symptom control and risk </a:t>
            </a:r>
            <a:r>
              <a:rPr lang="en-US" sz="2400" b="1" dirty="0" smtClean="0">
                <a:solidFill>
                  <a:schemeClr val="accent1">
                    <a:lumMod val="75000"/>
                  </a:schemeClr>
                </a:solidFill>
              </a:rPr>
              <a:t>factors:</a:t>
            </a:r>
          </a:p>
          <a:p>
            <a:pPr>
              <a:lnSpc>
                <a:spcPct val="100000"/>
              </a:lnSpc>
            </a:pPr>
            <a:r>
              <a:rPr lang="en-US" sz="2400" dirty="0"/>
              <a:t>•  Assess </a:t>
            </a:r>
            <a:r>
              <a:rPr lang="en-US" sz="2400" dirty="0">
                <a:solidFill>
                  <a:srgbClr val="FF0000"/>
                </a:solidFill>
              </a:rPr>
              <a:t>symptom control </a:t>
            </a:r>
            <a:r>
              <a:rPr lang="en-US" sz="2400" dirty="0"/>
              <a:t>over the last 4 </a:t>
            </a:r>
            <a:r>
              <a:rPr lang="en-US" sz="2400" dirty="0" smtClean="0"/>
              <a:t>weeks</a:t>
            </a:r>
          </a:p>
          <a:p>
            <a:pPr>
              <a:lnSpc>
                <a:spcPct val="100000"/>
              </a:lnSpc>
            </a:pPr>
            <a:r>
              <a:rPr lang="en-US" sz="2400" dirty="0" smtClean="0"/>
              <a:t>•  </a:t>
            </a:r>
            <a:r>
              <a:rPr lang="en-US" sz="2400" dirty="0"/>
              <a:t>Identify any other </a:t>
            </a:r>
            <a:r>
              <a:rPr lang="en-US" sz="2400" dirty="0">
                <a:solidFill>
                  <a:srgbClr val="FF0000"/>
                </a:solidFill>
              </a:rPr>
              <a:t>risk factors </a:t>
            </a:r>
            <a:r>
              <a:rPr lang="en-US" sz="2400" dirty="0"/>
              <a:t>for poor </a:t>
            </a:r>
            <a:r>
              <a:rPr lang="en-US" sz="2400" dirty="0" smtClean="0"/>
              <a:t>outcomes</a:t>
            </a:r>
          </a:p>
          <a:p>
            <a:pPr>
              <a:lnSpc>
                <a:spcPct val="100000"/>
              </a:lnSpc>
            </a:pPr>
            <a:r>
              <a:rPr lang="en-US" sz="2400" dirty="0" smtClean="0"/>
              <a:t>•  </a:t>
            </a:r>
            <a:r>
              <a:rPr lang="en-US" sz="2400" dirty="0"/>
              <a:t>Measure lung function before starting treatment, 3–6 months later, and </a:t>
            </a:r>
          </a:p>
          <a:p>
            <a:pPr>
              <a:lnSpc>
                <a:spcPct val="100000"/>
              </a:lnSpc>
            </a:pPr>
            <a:r>
              <a:rPr lang="en-US" sz="2400" dirty="0"/>
              <a:t>then periodically, e.g. </a:t>
            </a:r>
            <a:r>
              <a:rPr lang="en-US" sz="2400" dirty="0" smtClean="0"/>
              <a:t>at least yearly in most patients. </a:t>
            </a:r>
            <a:endParaRPr lang="en-US" sz="2400" dirty="0"/>
          </a:p>
        </p:txBody>
      </p:sp>
    </p:spTree>
    <p:extLst>
      <p:ext uri="{BB962C8B-B14F-4D97-AF65-F5344CB8AC3E}">
        <p14:creationId xmlns:p14="http://schemas.microsoft.com/office/powerpoint/2010/main" val="3539205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21" y="947057"/>
            <a:ext cx="10131377" cy="757588"/>
          </a:xfrm>
        </p:spPr>
        <p:txBody>
          <a:bodyPr>
            <a:normAutofit/>
          </a:bodyPr>
          <a:lstStyle/>
          <a:p>
            <a:r>
              <a:rPr lang="en-US" sz="2800" dirty="0"/>
              <a:t>HOW TO ASSESS ASTHMA CONTROL:</a:t>
            </a:r>
            <a:endParaRPr lang="en-AU" sz="2800" dirty="0"/>
          </a:p>
        </p:txBody>
      </p:sp>
      <p:graphicFrame>
        <p:nvGraphicFramePr>
          <p:cNvPr id="3" name="Table 2"/>
          <p:cNvGraphicFramePr>
            <a:graphicFrameLocks noGrp="1"/>
          </p:cNvGraphicFramePr>
          <p:nvPr>
            <p:extLst>
              <p:ext uri="{D42A27DB-BD31-4B8C-83A1-F6EECF244321}">
                <p14:modId xmlns:p14="http://schemas.microsoft.com/office/powerpoint/2010/main" val="1274203974"/>
              </p:ext>
            </p:extLst>
          </p:nvPr>
        </p:nvGraphicFramePr>
        <p:xfrm>
          <a:off x="1785253" y="2013889"/>
          <a:ext cx="8665034" cy="2958582"/>
        </p:xfrm>
        <a:graphic>
          <a:graphicData uri="http://schemas.openxmlformats.org/drawingml/2006/table">
            <a:tbl>
              <a:tblPr firstRow="1" bandRow="1">
                <a:tableStyleId>{7E9639D4-E3E2-4D34-9284-5A2195B3D0D7}</a:tableStyleId>
              </a:tblPr>
              <a:tblGrid>
                <a:gridCol w="4775204"/>
                <a:gridCol w="1205971"/>
                <a:gridCol w="1226907"/>
                <a:gridCol w="1456952"/>
              </a:tblGrid>
              <a:tr h="422337">
                <a:tc gridSpan="2">
                  <a:txBody>
                    <a:bodyPr/>
                    <a:lstStyle/>
                    <a:p>
                      <a:pPr algn="l">
                        <a:tabLst/>
                      </a:pPr>
                      <a:r>
                        <a:rPr lang="en-AU" sz="2000" dirty="0" smtClean="0">
                          <a:solidFill>
                            <a:srgbClr val="134679"/>
                          </a:solidFill>
                          <a:latin typeface="Arial" panose="020B0604020202020204" pitchFamily="34" charset="0"/>
                          <a:cs typeface="Arial" panose="020B0604020202020204" pitchFamily="34" charset="0"/>
                        </a:rPr>
                        <a:t>A. Symptom</a:t>
                      </a:r>
                      <a:r>
                        <a:rPr lang="en-AU" sz="2000" baseline="0" dirty="0" smtClean="0">
                          <a:solidFill>
                            <a:srgbClr val="134679"/>
                          </a:solidFill>
                          <a:latin typeface="Arial" panose="020B0604020202020204" pitchFamily="34" charset="0"/>
                          <a:cs typeface="Arial" panose="020B0604020202020204" pitchFamily="34" charset="0"/>
                        </a:rPr>
                        <a:t> control</a:t>
                      </a:r>
                      <a:endParaRPr lang="en-AU" sz="1800" dirty="0">
                        <a:solidFill>
                          <a:srgbClr val="134679"/>
                        </a:solidFill>
                        <a:latin typeface="Arial" panose="020B0604020202020204" pitchFamily="34" charset="0"/>
                        <a:cs typeface="Arial" panose="020B0604020202020204" pitchFamily="34" charset="0"/>
                      </a:endParaRPr>
                    </a:p>
                  </a:txBody>
                  <a:tcPr anchor="ctr">
                    <a:lnL w="6350" cap="flat" cmpd="sng" algn="ctr">
                      <a:solidFill>
                        <a:srgbClr val="F79646"/>
                      </a:solidFill>
                      <a:prstDash val="solid"/>
                      <a:round/>
                      <a:headEnd type="none" w="med" len="med"/>
                      <a:tailEnd type="none" w="med" len="med"/>
                    </a:lnL>
                    <a:lnR>
                      <a:noFill/>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c gridSpan="2">
                  <a:txBody>
                    <a:bodyPr/>
                    <a:lstStyle/>
                    <a:p>
                      <a:pPr marL="0" indent="0" algn="l"/>
                      <a:endParaRPr lang="en-AU" sz="1800" dirty="0">
                        <a:solidFill>
                          <a:srgbClr val="134679"/>
                        </a:solidFill>
                        <a:latin typeface="Arial" panose="020B0604020202020204" pitchFamily="34" charset="0"/>
                        <a:cs typeface="Arial" panose="020B0604020202020204" pitchFamily="34" charset="0"/>
                      </a:endParaRPr>
                    </a:p>
                  </a:txBody>
                  <a:tcPr>
                    <a:lnL>
                      <a:noFill/>
                    </a:lnL>
                    <a:lnR w="6350" cap="flat" cmpd="sng" algn="ctr">
                      <a:solidFill>
                        <a:srgbClr val="F79646"/>
                      </a:solidFill>
                      <a:prstDash val="solid"/>
                      <a:round/>
                      <a:headEnd type="none" w="med" len="med"/>
                      <a:tailEnd type="none" w="med" len="med"/>
                    </a:lnR>
                    <a:lnT w="6350" cap="flat" cmpd="sng" algn="ctr">
                      <a:solidFill>
                        <a:srgbClr val="F79646"/>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47B"/>
                    </a:solidFill>
                  </a:tcPr>
                </a:tc>
                <a:tc hMerge="1">
                  <a:txBody>
                    <a:bodyPr/>
                    <a:lstStyle/>
                    <a:p>
                      <a:endParaRPr lang="en-AU"/>
                    </a:p>
                  </a:txBody>
                  <a:tcPr/>
                </a:tc>
              </a:tr>
              <a:tr h="0">
                <a:tc>
                  <a:txBody>
                    <a:bodyPr/>
                    <a:lstStyle/>
                    <a:p>
                      <a:pPr marL="36195">
                        <a:spcAft>
                          <a:spcPts val="0"/>
                        </a:spcAft>
                      </a:pPr>
                      <a:r>
                        <a:rPr lang="en-AU" sz="1600" b="1" dirty="0">
                          <a:solidFill>
                            <a:srgbClr val="134679"/>
                          </a:solidFill>
                          <a:effectLst/>
                          <a:latin typeface="Arial" panose="020B0604020202020204" pitchFamily="34" charset="0"/>
                          <a:ea typeface="Times New Roman"/>
                          <a:cs typeface="Arial" panose="020B0604020202020204" pitchFamily="34" charset="0"/>
                        </a:rPr>
                        <a:t>In the past 4 weeks, has the </a:t>
                      </a:r>
                      <a:r>
                        <a:rPr lang="en-AU" sz="1600" b="1" dirty="0" smtClean="0">
                          <a:solidFill>
                            <a:srgbClr val="134679"/>
                          </a:solidFill>
                          <a:effectLst/>
                          <a:latin typeface="Arial" panose="020B0604020202020204" pitchFamily="34" charset="0"/>
                          <a:ea typeface="Times New Roman"/>
                          <a:cs typeface="Arial" panose="020B0604020202020204" pitchFamily="34" charset="0"/>
                        </a:rPr>
                        <a:t>patient had</a:t>
                      </a:r>
                      <a:r>
                        <a:rPr lang="en-AU" sz="1600" b="1" dirty="0">
                          <a:solidFill>
                            <a:srgbClr val="134679"/>
                          </a:solidFill>
                          <a:effectLst/>
                          <a:latin typeface="Arial" panose="020B0604020202020204" pitchFamily="34" charset="0"/>
                          <a:ea typeface="Times New Roman"/>
                          <a:cs typeface="Arial" panose="020B0604020202020204" pitchFamily="34" charset="0"/>
                        </a:rPr>
                        <a:t>:</a:t>
                      </a:r>
                    </a:p>
                  </a:txBody>
                  <a:tcPr marL="36000" marR="36000" marT="36000" marB="18000" anchor="ctr">
                    <a:lnL w="6350" cap="flat" cmpd="sng" algn="ctr">
                      <a:solidFill>
                        <a:srgbClr val="F79646"/>
                      </a:solid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36195" algn="ctr">
                        <a:spcAft>
                          <a:spcPts val="0"/>
                        </a:spcAft>
                      </a:pPr>
                      <a:r>
                        <a:rPr lang="en-AU" sz="1600" b="1" dirty="0" smtClean="0">
                          <a:solidFill>
                            <a:srgbClr val="134679"/>
                          </a:solidFill>
                          <a:effectLst/>
                          <a:latin typeface="Arial" panose="020B0604020202020204" pitchFamily="34" charset="0"/>
                          <a:ea typeface="Times New Roman"/>
                          <a:cs typeface="Arial" panose="020B0604020202020204" pitchFamily="34" charset="0"/>
                        </a:rPr>
                        <a:t>Well-controlled</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Partly controlled</a:t>
                      </a:r>
                      <a:endParaRPr lang="en-AU" sz="1600" b="1" dirty="0">
                        <a:solidFill>
                          <a:srgbClr val="134679"/>
                        </a:solidFill>
                        <a:latin typeface="Arial" panose="020B0604020202020204" pitchFamily="34" charset="0"/>
                        <a:cs typeface="Arial" panose="020B0604020202020204" pitchFamily="34" charset="0"/>
                      </a:endParaRPr>
                    </a:p>
                  </a:txBody>
                  <a:tcPr marL="18000" marR="18000" marT="36000" marB="36000">
                    <a:lnL>
                      <a:noFill/>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indent="0" algn="ctr">
                        <a:spcBef>
                          <a:spcPts val="600"/>
                        </a:spcBef>
                        <a:buFont typeface="Arial" panose="020B0604020202020204" pitchFamily="34" charset="0"/>
                        <a:buNone/>
                      </a:pPr>
                      <a:r>
                        <a:rPr lang="en-AU" sz="1600" b="1" dirty="0" smtClean="0">
                          <a:solidFill>
                            <a:srgbClr val="134679"/>
                          </a:solidFill>
                          <a:latin typeface="Arial" panose="020B0604020202020204" pitchFamily="34" charset="0"/>
                          <a:cs typeface="Arial" panose="020B0604020202020204" pitchFamily="34" charset="0"/>
                        </a:rPr>
                        <a:t>Uncontrolled</a:t>
                      </a:r>
                      <a:endParaRPr lang="en-AU" sz="1600" b="1" dirty="0">
                        <a:solidFill>
                          <a:srgbClr val="134679"/>
                        </a:solidFill>
                        <a:latin typeface="Arial" panose="020B0604020202020204" pitchFamily="34" charset="0"/>
                        <a:cs typeface="Arial" panose="020B0604020202020204" pitchFamily="34" charset="0"/>
                      </a:endParaRPr>
                    </a:p>
                  </a:txBody>
                  <a:tcPr marL="0" marR="36000" marT="36000" marB="36000">
                    <a:lnL>
                      <a:noFill/>
                    </a:lnL>
                    <a:lnR w="6350" cap="flat" cmpd="sng" algn="ctr">
                      <a:solidFill>
                        <a:srgbClr val="F79646"/>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25357">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Daytime asthma symptoms more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rowSpan="4">
                  <a:txBody>
                    <a:bodyPr/>
                    <a:lstStyle/>
                    <a:p>
                      <a:pPr marL="36195" algn="ctr">
                        <a:spcAft>
                          <a:spcPts val="0"/>
                        </a:spcAft>
                      </a:pPr>
                      <a:r>
                        <a:rPr lang="en-AU" sz="1600" dirty="0" smtClean="0">
                          <a:solidFill>
                            <a:srgbClr val="134679"/>
                          </a:solidFill>
                          <a:effectLst/>
                          <a:latin typeface="Arial" panose="020B0604020202020204" pitchFamily="34" charset="0"/>
                          <a:ea typeface="Times New Roman"/>
                          <a:cs typeface="Arial" panose="020B0604020202020204" pitchFamily="34" charset="0"/>
                        </a:rPr>
                        <a:t>None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of these</a:t>
                      </a: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1-2</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marL="0" indent="0" algn="ctr">
                        <a:spcBef>
                          <a:spcPts val="600"/>
                        </a:spcBef>
                        <a:buFont typeface="Arial" panose="020B0604020202020204" pitchFamily="34" charset="0"/>
                        <a:buNone/>
                      </a:pPr>
                      <a:r>
                        <a:rPr lang="en-AU" sz="1600" dirty="0" smtClean="0">
                          <a:solidFill>
                            <a:srgbClr val="134679"/>
                          </a:solidFill>
                          <a:latin typeface="Arial" panose="020B0604020202020204" pitchFamily="34" charset="0"/>
                          <a:cs typeface="Arial" panose="020B0604020202020204" pitchFamily="34" charset="0"/>
                        </a:rPr>
                        <a:t>3-4</a:t>
                      </a:r>
                      <a:r>
                        <a:rPr lang="en-AU" sz="1600" baseline="0" dirty="0" smtClean="0">
                          <a:solidFill>
                            <a:srgbClr val="134679"/>
                          </a:solidFill>
                          <a:latin typeface="Arial" panose="020B0604020202020204" pitchFamily="34" charset="0"/>
                          <a:cs typeface="Arial" panose="020B0604020202020204" pitchFamily="34" charset="0"/>
                        </a:rPr>
                        <a:t> of </a:t>
                      </a:r>
                      <a:br>
                        <a:rPr lang="en-AU" sz="1600" baseline="0" dirty="0" smtClean="0">
                          <a:solidFill>
                            <a:srgbClr val="134679"/>
                          </a:solidFill>
                          <a:latin typeface="Arial" panose="020B0604020202020204" pitchFamily="34" charset="0"/>
                          <a:cs typeface="Arial" panose="020B0604020202020204" pitchFamily="34" charset="0"/>
                        </a:rPr>
                      </a:br>
                      <a:r>
                        <a:rPr lang="en-AU" sz="1600" baseline="0" dirty="0" smtClean="0">
                          <a:solidFill>
                            <a:srgbClr val="134679"/>
                          </a:solidFill>
                          <a:latin typeface="Arial" panose="020B0604020202020204" pitchFamily="34" charset="0"/>
                          <a:cs typeface="Arial" panose="020B0604020202020204" pitchFamily="34" charset="0"/>
                        </a:rPr>
                        <a:t>these</a:t>
                      </a:r>
                      <a:endParaRPr lang="en-AU" sz="1600" dirty="0">
                        <a:solidFill>
                          <a:srgbClr val="134679"/>
                        </a:solidFill>
                        <a:latin typeface="Arial" panose="020B0604020202020204" pitchFamily="34" charset="0"/>
                        <a:cs typeface="Arial" panose="020B0604020202020204" pitchFamily="34" charset="0"/>
                      </a:endParaRPr>
                    </a:p>
                  </a:txBody>
                  <a:tcPr anchor="ctr">
                    <a:lnL>
                      <a:noFill/>
                    </a:lnL>
                    <a:lnR w="6350" cap="flat" cmpd="sng" algn="ctr">
                      <a:solidFill>
                        <a:srgbClr val="F79646"/>
                      </a:solidFill>
                      <a:prstDash val="solid"/>
                      <a:round/>
                      <a:headEnd type="none" w="med" len="med"/>
                      <a:tailEnd type="none" w="med" len="med"/>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174625" marR="0" indent="-1397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843463" algn="r"/>
                        </a:tabLst>
                        <a:defRPr/>
                      </a:pPr>
                      <a:r>
                        <a:rPr lang="en-AU" sz="1600" dirty="0" smtClean="0">
                          <a:solidFill>
                            <a:srgbClr val="134679"/>
                          </a:solidFill>
                          <a:effectLst/>
                          <a:latin typeface="Arial" panose="020B0604020202020204" pitchFamily="34" charset="0"/>
                          <a:ea typeface="Times New Roman"/>
                          <a:cs typeface="Arial" panose="020B0604020202020204" pitchFamily="34" charset="0"/>
                        </a:rPr>
                        <a:t>Any night waking due</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to asthma? 	Yes</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kumimoji="0" lang="en-AU" sz="1800" b="1" i="0" u="none" strike="noStrike" kern="1200" cap="none" spc="0" normalizeH="0" baseline="0" noProof="0" dirty="0" smtClean="0">
                          <a:ln>
                            <a:noFill/>
                          </a:ln>
                          <a:solidFill>
                            <a:srgbClr val="134679"/>
                          </a:solidFill>
                          <a:effectLst/>
                          <a:uLnTx/>
                          <a:uFillTx/>
                          <a:latin typeface="Arial" panose="020B0604020202020204" pitchFamily="34" charset="0"/>
                          <a:ea typeface="Times New Roman"/>
                          <a:cs typeface="Arial" panose="020B0604020202020204" pitchFamily="34" charset="0"/>
                          <a:sym typeface="Wingdings"/>
                        </a:rPr>
                        <a:t></a:t>
                      </a:r>
                      <a:endParaRPr lang="en-AU" sz="1600" b="1"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Reliever needed for symptoms*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a:t>
                      </a:r>
                      <a:br>
                        <a:rPr lang="en-AU" sz="1600" baseline="0" dirty="0" smtClean="0">
                          <a:solidFill>
                            <a:srgbClr val="134679"/>
                          </a:solidFill>
                          <a:effectLst/>
                          <a:latin typeface="Arial" panose="020B0604020202020204" pitchFamily="34" charset="0"/>
                          <a:ea typeface="Times New Roman"/>
                          <a:cs typeface="Arial" panose="020B0604020202020204" pitchFamily="34" charset="0"/>
                        </a:rPr>
                      </a:br>
                      <a:r>
                        <a:rPr lang="en-AU" sz="1600" baseline="0" dirty="0" smtClean="0">
                          <a:solidFill>
                            <a:srgbClr val="134679"/>
                          </a:solidFill>
                          <a:effectLst/>
                          <a:latin typeface="Arial" panose="020B0604020202020204" pitchFamily="34" charset="0"/>
                          <a:ea typeface="Times New Roman"/>
                          <a:cs typeface="Arial" panose="020B0604020202020204" pitchFamily="34" charset="0"/>
                        </a:rPr>
                        <a:t>more than twice a week?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nchor="ctr">
                    <a:lnL w="6350" cap="flat" cmpd="sng" algn="ctr">
                      <a:solidFill>
                        <a:srgbClr val="F79646"/>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r h="504000">
                <a:tc>
                  <a:txBody>
                    <a:bodyPr/>
                    <a:lstStyle/>
                    <a:p>
                      <a:pPr marL="174625" indent="-139700">
                        <a:spcAft>
                          <a:spcPts val="0"/>
                        </a:spcAft>
                        <a:buFont typeface="Arial" panose="020B0604020202020204" pitchFamily="34" charset="0"/>
                        <a:buChar char="•"/>
                        <a:tabLst>
                          <a:tab pos="4843463" algn="r"/>
                        </a:tabLst>
                      </a:pPr>
                      <a:r>
                        <a:rPr lang="en-AU" sz="1600" dirty="0" smtClean="0">
                          <a:solidFill>
                            <a:srgbClr val="134679"/>
                          </a:solidFill>
                          <a:effectLst/>
                          <a:latin typeface="Arial" panose="020B0604020202020204" pitchFamily="34" charset="0"/>
                          <a:ea typeface="Times New Roman"/>
                          <a:cs typeface="Arial" panose="020B0604020202020204" pitchFamily="34" charset="0"/>
                        </a:rPr>
                        <a:t>Any activity limitation due to asthma? </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Yes</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r>
                        <a:rPr lang="en-AU" sz="1600" baseline="0" dirty="0" smtClean="0">
                          <a:solidFill>
                            <a:srgbClr val="134679"/>
                          </a:solidFill>
                          <a:effectLst/>
                          <a:latin typeface="Arial" panose="020B0604020202020204" pitchFamily="34" charset="0"/>
                          <a:ea typeface="Times New Roman"/>
                          <a:cs typeface="Arial" panose="020B0604020202020204" pitchFamily="34" charset="0"/>
                        </a:rPr>
                        <a:t> No</a:t>
                      </a:r>
                      <a:r>
                        <a:rPr lang="en-AU" sz="1800" b="1" baseline="0" dirty="0" smtClean="0">
                          <a:solidFill>
                            <a:srgbClr val="134679"/>
                          </a:solidFill>
                          <a:effectLst/>
                          <a:latin typeface="Arial" panose="020B0604020202020204" pitchFamily="34" charset="0"/>
                          <a:ea typeface="Times New Roman"/>
                          <a:cs typeface="Arial" panose="020B0604020202020204" pitchFamily="34" charset="0"/>
                          <a:sym typeface="Wingdings"/>
                        </a:rPr>
                        <a:t></a:t>
                      </a:r>
                      <a:endParaRPr lang="en-AU" sz="1600" b="1" baseline="0" dirty="0" smtClean="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lnL w="6350" cap="flat" cmpd="sng" algn="ctr">
                      <a:solidFill>
                        <a:srgbClr val="F79646"/>
                      </a:solidFill>
                      <a:prstDash val="solid"/>
                      <a:round/>
                      <a:headEnd type="none" w="med" len="med"/>
                      <a:tailEnd type="none" w="med" len="med"/>
                    </a:lnL>
                    <a:lnR>
                      <a:noFill/>
                    </a:lnR>
                    <a:lnT w="9525" cap="flat" cmpd="sng" algn="ctr">
                      <a:noFill/>
                      <a:prstDash val="solid"/>
                    </a:lnT>
                    <a:lnB w="6350" cap="flat" cmpd="sng" algn="ctr">
                      <a:solidFill>
                        <a:srgbClr val="F79646"/>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36195" algn="ctr">
                        <a:spcAft>
                          <a:spcPts val="0"/>
                        </a:spcAft>
                      </a:pPr>
                      <a:endParaRPr lang="en-AU" sz="1600" dirty="0">
                        <a:solidFill>
                          <a:srgbClr val="134679"/>
                        </a:solidFill>
                        <a:effectLst/>
                        <a:latin typeface="Arial" panose="020B0604020202020204" pitchFamily="34" charset="0"/>
                        <a:ea typeface="Times New Roman"/>
                        <a:cs typeface="Arial" panose="020B0604020202020204" pitchFamily="34" charset="0"/>
                      </a:endParaRPr>
                    </a:p>
                  </a:txBody>
                  <a:tcPr marL="17780" marR="36195" marT="36195" marB="17780"/>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c vMerge="1">
                  <a:txBody>
                    <a:bodyPr/>
                    <a:lstStyle/>
                    <a:p>
                      <a:pPr marL="0" indent="0" algn="ctr">
                        <a:spcBef>
                          <a:spcPts val="600"/>
                        </a:spcBef>
                        <a:buFont typeface="Arial" panose="020B0604020202020204" pitchFamily="34" charset="0"/>
                        <a:buNone/>
                      </a:pPr>
                      <a:endParaRPr lang="en-AU" sz="1600" dirty="0">
                        <a:solidFill>
                          <a:srgbClr val="134679"/>
                        </a:solidFill>
                        <a:latin typeface="Arial" panose="020B0604020202020204" pitchFamily="34" charset="0"/>
                        <a:cs typeface="Arial" panose="020B0604020202020204" pitchFamily="34" charset="0"/>
                      </a:endParaRPr>
                    </a:p>
                  </a:txBody>
                  <a:tcPr/>
                </a:tc>
              </a:tr>
            </a:tbl>
          </a:graphicData>
        </a:graphic>
      </p:graphicFrame>
      <p:sp>
        <p:nvSpPr>
          <p:cNvPr id="4" name="Right Brace 3"/>
          <p:cNvSpPr/>
          <p:nvPr/>
        </p:nvSpPr>
        <p:spPr>
          <a:xfrm>
            <a:off x="6638293" y="3133720"/>
            <a:ext cx="108000" cy="1656000"/>
          </a:xfrm>
          <a:prstGeom prst="rightBrace">
            <a:avLst/>
          </a:prstGeom>
          <a:ln w="28575">
            <a:solidFill>
              <a:srgbClr val="F796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prstClr val="black"/>
              </a:solidFill>
            </a:endParaRPr>
          </a:p>
        </p:txBody>
      </p:sp>
      <p:sp>
        <p:nvSpPr>
          <p:cNvPr id="8" name="TextBox 7"/>
          <p:cNvSpPr txBox="1"/>
          <p:nvPr/>
        </p:nvSpPr>
        <p:spPr>
          <a:xfrm>
            <a:off x="1683654" y="6635664"/>
            <a:ext cx="2844800" cy="276999"/>
          </a:xfrm>
          <a:prstGeom prst="rect">
            <a:avLst/>
          </a:prstGeom>
          <a:noFill/>
        </p:spPr>
        <p:txBody>
          <a:bodyPr wrap="square" rtlCol="0">
            <a:spAutoFit/>
          </a:bodyPr>
          <a:lstStyle/>
          <a:p>
            <a:r>
              <a:rPr lang="en-AU" sz="1200" i="1">
                <a:solidFill>
                  <a:prstClr val="white"/>
                </a:solidFill>
              </a:rPr>
              <a:t>GINA 2017, </a:t>
            </a:r>
            <a:r>
              <a:rPr lang="en-AU" sz="1200" i="1" dirty="0">
                <a:solidFill>
                  <a:prstClr val="white"/>
                </a:solidFill>
              </a:rPr>
              <a:t>Box 2-2A</a:t>
            </a:r>
          </a:p>
        </p:txBody>
      </p:sp>
      <p:sp>
        <p:nvSpPr>
          <p:cNvPr id="6" name="TextBox 5"/>
          <p:cNvSpPr txBox="1"/>
          <p:nvPr/>
        </p:nvSpPr>
        <p:spPr>
          <a:xfrm>
            <a:off x="6638293" y="2026967"/>
            <a:ext cx="3992562" cy="369332"/>
          </a:xfrm>
          <a:prstGeom prst="rect">
            <a:avLst/>
          </a:prstGeom>
          <a:noFill/>
        </p:spPr>
        <p:txBody>
          <a:bodyPr wrap="square" rtlCol="0">
            <a:spAutoFit/>
          </a:bodyPr>
          <a:lstStyle/>
          <a:p>
            <a:r>
              <a:rPr lang="en-AU" b="1" dirty="0">
                <a:solidFill>
                  <a:srgbClr val="134679"/>
                </a:solidFill>
                <a:cs typeface="Arial" panose="020B0604020202020204" pitchFamily="34" charset="0"/>
              </a:rPr>
              <a:t>Level of asthma symptom control</a:t>
            </a:r>
            <a:endParaRPr lang="en-AU" dirty="0">
              <a:solidFill>
                <a:prstClr val="black"/>
              </a:solidFill>
            </a:endParaRPr>
          </a:p>
        </p:txBody>
      </p:sp>
      <p:sp>
        <p:nvSpPr>
          <p:cNvPr id="10" name="TextBox 9"/>
          <p:cNvSpPr txBox="1"/>
          <p:nvPr/>
        </p:nvSpPr>
        <p:spPr>
          <a:xfrm>
            <a:off x="1785253" y="5390174"/>
            <a:ext cx="8142514" cy="307777"/>
          </a:xfrm>
          <a:prstGeom prst="rect">
            <a:avLst/>
          </a:prstGeom>
          <a:noFill/>
        </p:spPr>
        <p:txBody>
          <a:bodyPr wrap="square" rtlCol="0">
            <a:spAutoFit/>
          </a:bodyPr>
          <a:lstStyle/>
          <a:p>
            <a:r>
              <a:rPr lang="en-AU" sz="1400" b="1" dirty="0">
                <a:solidFill>
                  <a:srgbClr val="134679"/>
                </a:solidFill>
                <a:cs typeface="Arial" panose="020B0604020202020204" pitchFamily="34" charset="0"/>
              </a:rPr>
              <a:t>*Excludes reliever taken before exercise, because many people take this routinely</a:t>
            </a:r>
          </a:p>
        </p:txBody>
      </p:sp>
    </p:spTree>
    <p:extLst>
      <p:ext uri="{BB962C8B-B14F-4D97-AF65-F5344CB8AC3E}">
        <p14:creationId xmlns:p14="http://schemas.microsoft.com/office/powerpoint/2010/main" val="1449453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13480" y="0"/>
            <a:ext cx="10317162" cy="6254750"/>
          </a:xfrm>
        </p:spPr>
      </p:pic>
    </p:spTree>
    <p:extLst>
      <p:ext uri="{BB962C8B-B14F-4D97-AF65-F5344CB8AC3E}">
        <p14:creationId xmlns:p14="http://schemas.microsoft.com/office/powerpoint/2010/main" val="1470272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86500"/>
          </a:xfrm>
          <a:prstGeom prst="rect">
            <a:avLst/>
          </a:prstGeom>
        </p:spPr>
      </p:pic>
    </p:spTree>
    <p:extLst>
      <p:ext uri="{BB962C8B-B14F-4D97-AF65-F5344CB8AC3E}">
        <p14:creationId xmlns:p14="http://schemas.microsoft.com/office/powerpoint/2010/main" val="524078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ASTHMA:</a:t>
            </a:r>
          </a:p>
        </p:txBody>
      </p:sp>
      <p:sp>
        <p:nvSpPr>
          <p:cNvPr id="3" name="Content Placeholder 2"/>
          <p:cNvSpPr>
            <a:spLocks noGrp="1"/>
          </p:cNvSpPr>
          <p:nvPr>
            <p:ph idx="1"/>
          </p:nvPr>
        </p:nvSpPr>
        <p:spPr/>
        <p:txBody>
          <a:bodyPr>
            <a:normAutofit/>
          </a:bodyPr>
          <a:lstStyle/>
          <a:p>
            <a:pPr>
              <a:lnSpc>
                <a:spcPct val="100000"/>
              </a:lnSpc>
            </a:pPr>
            <a:r>
              <a:rPr lang="en-US" sz="2400" b="1" dirty="0">
                <a:solidFill>
                  <a:schemeClr val="accent1">
                    <a:lumMod val="75000"/>
                  </a:schemeClr>
                </a:solidFill>
              </a:rPr>
              <a:t>2. Treatment </a:t>
            </a:r>
            <a:r>
              <a:rPr lang="en-US" sz="2400" b="1" dirty="0" smtClean="0">
                <a:solidFill>
                  <a:schemeClr val="accent1">
                    <a:lumMod val="75000"/>
                  </a:schemeClr>
                </a:solidFill>
              </a:rPr>
              <a:t>issues:</a:t>
            </a:r>
          </a:p>
          <a:p>
            <a:pPr>
              <a:lnSpc>
                <a:spcPct val="100000"/>
              </a:lnSpc>
            </a:pPr>
            <a:r>
              <a:rPr lang="en-US" sz="2400" dirty="0"/>
              <a:t>•  Record the patient’s </a:t>
            </a:r>
            <a:r>
              <a:rPr lang="en-US" sz="2400" dirty="0" smtClean="0"/>
              <a:t>treatment, and </a:t>
            </a:r>
            <a:r>
              <a:rPr lang="en-US" sz="2400" dirty="0"/>
              <a:t>ask about side-effects </a:t>
            </a:r>
          </a:p>
          <a:p>
            <a:pPr>
              <a:lnSpc>
                <a:spcPct val="100000"/>
              </a:lnSpc>
            </a:pPr>
            <a:r>
              <a:rPr lang="en-US" sz="2400" dirty="0"/>
              <a:t>•  Watch the patient using their inhaler, to check their </a:t>
            </a:r>
            <a:r>
              <a:rPr lang="en-US" sz="2400" dirty="0" smtClean="0"/>
              <a:t>technique</a:t>
            </a:r>
            <a:endParaRPr lang="en-US" sz="2400" dirty="0"/>
          </a:p>
          <a:p>
            <a:pPr>
              <a:lnSpc>
                <a:spcPct val="100000"/>
              </a:lnSpc>
            </a:pPr>
            <a:r>
              <a:rPr lang="en-US" sz="2400" dirty="0"/>
              <a:t>•  Have an open empathic discussion about </a:t>
            </a:r>
            <a:r>
              <a:rPr lang="en-US" sz="2400" dirty="0" smtClean="0"/>
              <a:t>adherence</a:t>
            </a:r>
            <a:endParaRPr lang="en-US" sz="2400" dirty="0"/>
          </a:p>
          <a:p>
            <a:pPr>
              <a:lnSpc>
                <a:spcPct val="100000"/>
              </a:lnSpc>
            </a:pPr>
            <a:r>
              <a:rPr lang="en-US" sz="2400" dirty="0"/>
              <a:t>•  Check that the patient has a written asthma action </a:t>
            </a:r>
            <a:r>
              <a:rPr lang="en-US" sz="2400" dirty="0" smtClean="0"/>
              <a:t>plan</a:t>
            </a:r>
            <a:endParaRPr lang="en-US" sz="2400" dirty="0"/>
          </a:p>
          <a:p>
            <a:pPr>
              <a:lnSpc>
                <a:spcPct val="100000"/>
              </a:lnSpc>
            </a:pPr>
            <a:r>
              <a:rPr lang="en-US" sz="2400" dirty="0"/>
              <a:t>•  Ask the patient about their attitudes and goals for their asthma</a:t>
            </a:r>
          </a:p>
        </p:txBody>
      </p:sp>
    </p:spTree>
    <p:extLst>
      <p:ext uri="{BB962C8B-B14F-4D97-AF65-F5344CB8AC3E}">
        <p14:creationId xmlns:p14="http://schemas.microsoft.com/office/powerpoint/2010/main" val="37799487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p:txBody>
          <a:bodyPr>
            <a:normAutofit/>
          </a:bodyPr>
          <a:lstStyle/>
          <a:p>
            <a:pPr>
              <a:lnSpc>
                <a:spcPct val="150000"/>
              </a:lnSpc>
              <a:buFont typeface="Wingdings" charset="2"/>
              <a:buChar char="§"/>
            </a:pPr>
            <a:r>
              <a:rPr lang="en-US" sz="2400" dirty="0" smtClean="0"/>
              <a:t> Asthma </a:t>
            </a:r>
            <a:r>
              <a:rPr lang="en-US" sz="2400" dirty="0"/>
              <a:t>affects an estimated </a:t>
            </a:r>
            <a:r>
              <a:rPr lang="en-US" sz="2400" dirty="0">
                <a:solidFill>
                  <a:srgbClr val="FF0000"/>
                </a:solidFill>
              </a:rPr>
              <a:t>300 million </a:t>
            </a:r>
            <a:r>
              <a:rPr lang="en-US" sz="2400" dirty="0"/>
              <a:t>individuals worldwide. </a:t>
            </a:r>
          </a:p>
          <a:p>
            <a:pPr>
              <a:lnSpc>
                <a:spcPct val="150000"/>
              </a:lnSpc>
              <a:buFont typeface="Wingdings" charset="2"/>
              <a:buChar char="§"/>
            </a:pPr>
            <a:r>
              <a:rPr lang="en-US" sz="2400" dirty="0" smtClean="0"/>
              <a:t>It </a:t>
            </a:r>
            <a:r>
              <a:rPr lang="en-US" sz="2400" dirty="0"/>
              <a:t>is a </a:t>
            </a:r>
            <a:r>
              <a:rPr lang="en-US" sz="2400" dirty="0" smtClean="0"/>
              <a:t>serious global </a:t>
            </a:r>
            <a:r>
              <a:rPr lang="en-US" sz="2400" dirty="0"/>
              <a:t>health problem affecting all age groups, with increasing prevalence in </a:t>
            </a:r>
            <a:r>
              <a:rPr lang="en-US" sz="2400" dirty="0" smtClean="0"/>
              <a:t>many </a:t>
            </a:r>
            <a:r>
              <a:rPr lang="en-US" sz="2400" dirty="0"/>
              <a:t>developing countries, </a:t>
            </a:r>
            <a:r>
              <a:rPr lang="en-US" sz="2400" dirty="0">
                <a:solidFill>
                  <a:srgbClr val="00B050"/>
                </a:solidFill>
              </a:rPr>
              <a:t>rising treatment costs</a:t>
            </a:r>
            <a:r>
              <a:rPr lang="en-US" sz="2400" dirty="0"/>
              <a:t>, and </a:t>
            </a:r>
            <a:r>
              <a:rPr lang="en-US" sz="2400" dirty="0">
                <a:solidFill>
                  <a:srgbClr val="0070C0"/>
                </a:solidFill>
              </a:rPr>
              <a:t>a rising burden for </a:t>
            </a:r>
            <a:r>
              <a:rPr lang="en-US" sz="2400" dirty="0" smtClean="0">
                <a:solidFill>
                  <a:srgbClr val="0070C0"/>
                </a:solidFill>
              </a:rPr>
              <a:t>patients </a:t>
            </a:r>
            <a:r>
              <a:rPr lang="en-US" sz="2400" dirty="0">
                <a:solidFill>
                  <a:srgbClr val="0070C0"/>
                </a:solidFill>
              </a:rPr>
              <a:t>and the </a:t>
            </a:r>
            <a:r>
              <a:rPr lang="en-US" sz="2400" dirty="0" smtClean="0">
                <a:solidFill>
                  <a:srgbClr val="0070C0"/>
                </a:solidFill>
              </a:rPr>
              <a:t>community </a:t>
            </a:r>
            <a:r>
              <a:rPr lang="en-US" sz="2400" dirty="0"/>
              <a:t>through loss of </a:t>
            </a:r>
            <a:r>
              <a:rPr lang="en-US" sz="2400" dirty="0" smtClean="0"/>
              <a:t>productivity, disruption </a:t>
            </a:r>
            <a:r>
              <a:rPr lang="en-US" sz="2400" dirty="0"/>
              <a:t>to the </a:t>
            </a:r>
            <a:r>
              <a:rPr lang="en-US" sz="2400" dirty="0" smtClean="0"/>
              <a:t>family and it still contributes to </a:t>
            </a:r>
            <a:r>
              <a:rPr lang="en-US" sz="2400" dirty="0" smtClean="0">
                <a:solidFill>
                  <a:srgbClr val="FF0000"/>
                </a:solidFill>
              </a:rPr>
              <a:t>many deaths worldwide</a:t>
            </a:r>
            <a:r>
              <a:rPr lang="en-US" sz="2400" dirty="0" smtClean="0"/>
              <a:t>.</a:t>
            </a:r>
            <a:endParaRPr lang="en-US" sz="2400" dirty="0"/>
          </a:p>
          <a:p>
            <a:pPr>
              <a:lnSpc>
                <a:spcPct val="150000"/>
              </a:lnSpc>
            </a:pPr>
            <a:endParaRPr lang="en-US" sz="2400" dirty="0"/>
          </a:p>
        </p:txBody>
      </p:sp>
      <p:pic>
        <p:nvPicPr>
          <p:cNvPr id="4"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8813" y="178229"/>
            <a:ext cx="9683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7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9472" y="522514"/>
            <a:ext cx="4882243" cy="1450975"/>
          </a:xfrm>
        </p:spPr>
        <p:txBody>
          <a:bodyPr/>
          <a:lstStyle/>
          <a:p>
            <a:r>
              <a:rPr lang="en-US" b="1" dirty="0"/>
              <a:t>A</a:t>
            </a:r>
            <a:r>
              <a:rPr lang="en-US" b="1" dirty="0" smtClean="0"/>
              <a:t>sthma Action </a:t>
            </a:r>
            <a:r>
              <a:rPr lang="en-US" b="1" dirty="0"/>
              <a:t>P</a:t>
            </a:r>
            <a:r>
              <a:rPr lang="en-US" b="1" dirty="0" smtClean="0"/>
              <a:t>lan </a:t>
            </a:r>
            <a:r>
              <a:rPr lang="en-US" dirty="0" smtClean="0"/>
              <a:t>(example)</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402940" y="79914"/>
            <a:ext cx="5406574" cy="6260656"/>
          </a:xfrm>
        </p:spPr>
      </p:pic>
    </p:spTree>
    <p:extLst>
      <p:ext uri="{BB962C8B-B14F-4D97-AF65-F5344CB8AC3E}">
        <p14:creationId xmlns:p14="http://schemas.microsoft.com/office/powerpoint/2010/main" val="9384815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A PATIENT WITH ASTHMA:</a:t>
            </a:r>
          </a:p>
        </p:txBody>
      </p:sp>
      <p:sp>
        <p:nvSpPr>
          <p:cNvPr id="3" name="Content Placeholder 2"/>
          <p:cNvSpPr>
            <a:spLocks noGrp="1"/>
          </p:cNvSpPr>
          <p:nvPr>
            <p:ph idx="1"/>
          </p:nvPr>
        </p:nvSpPr>
        <p:spPr/>
        <p:txBody>
          <a:bodyPr>
            <a:normAutofit/>
          </a:bodyPr>
          <a:lstStyle/>
          <a:p>
            <a:pPr>
              <a:lnSpc>
                <a:spcPct val="100000"/>
              </a:lnSpc>
            </a:pPr>
            <a:r>
              <a:rPr lang="en-US" sz="2400" b="1" dirty="0">
                <a:solidFill>
                  <a:schemeClr val="accent1">
                    <a:lumMod val="75000"/>
                  </a:schemeClr>
                </a:solidFill>
              </a:rPr>
              <a:t>3. Are there any comorbidities</a:t>
            </a:r>
            <a:r>
              <a:rPr lang="en-US" sz="2400" b="1" dirty="0" smtClean="0">
                <a:solidFill>
                  <a:schemeClr val="accent1">
                    <a:lumMod val="75000"/>
                  </a:schemeClr>
                </a:solidFill>
              </a:rPr>
              <a:t>?</a:t>
            </a:r>
          </a:p>
          <a:p>
            <a:pPr>
              <a:lnSpc>
                <a:spcPct val="100000"/>
              </a:lnSpc>
            </a:pPr>
            <a:r>
              <a:rPr lang="en-US" sz="2400" dirty="0"/>
              <a:t>•  These include rhinitis, rhinosinusitis, gastroesophageal reflux (GERD), </a:t>
            </a:r>
          </a:p>
          <a:p>
            <a:pPr>
              <a:lnSpc>
                <a:spcPct val="100000"/>
              </a:lnSpc>
            </a:pPr>
            <a:r>
              <a:rPr lang="en-US" sz="2400" dirty="0"/>
              <a:t>obesity, obstructive sleep apnea, depression and anxiety.</a:t>
            </a:r>
          </a:p>
          <a:p>
            <a:pPr>
              <a:lnSpc>
                <a:spcPct val="100000"/>
              </a:lnSpc>
            </a:pPr>
            <a:r>
              <a:rPr lang="en-US" sz="2400" dirty="0"/>
              <a:t>•  Comorbidities should be identified as they may contribute to respiratory </a:t>
            </a:r>
          </a:p>
          <a:p>
            <a:pPr>
              <a:lnSpc>
                <a:spcPct val="100000"/>
              </a:lnSpc>
            </a:pPr>
            <a:r>
              <a:rPr lang="en-US" sz="2400" dirty="0"/>
              <a:t>symptoms and poor quality of life.</a:t>
            </a:r>
          </a:p>
        </p:txBody>
      </p:sp>
    </p:spTree>
    <p:extLst>
      <p:ext uri="{BB962C8B-B14F-4D97-AF65-F5344CB8AC3E}">
        <p14:creationId xmlns:p14="http://schemas.microsoft.com/office/powerpoint/2010/main" val="2329542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role of lung function in monitoring asthma?</a:t>
            </a:r>
          </a:p>
        </p:txBody>
      </p:sp>
      <p:sp>
        <p:nvSpPr>
          <p:cNvPr id="3" name="Content Placeholder 2"/>
          <p:cNvSpPr>
            <a:spLocks noGrp="1"/>
          </p:cNvSpPr>
          <p:nvPr>
            <p:ph idx="1"/>
          </p:nvPr>
        </p:nvSpPr>
        <p:spPr/>
        <p:txBody>
          <a:bodyPr>
            <a:normAutofit/>
          </a:bodyPr>
          <a:lstStyle/>
          <a:p>
            <a:pPr>
              <a:lnSpc>
                <a:spcPct val="150000"/>
              </a:lnSpc>
              <a:buFont typeface="Arial" panose="020B0604020202020204" pitchFamily="34" charset="0"/>
              <a:buChar char="•"/>
            </a:pPr>
            <a:r>
              <a:rPr lang="en-US" sz="2400" dirty="0" smtClean="0"/>
              <a:t>Lung </a:t>
            </a:r>
            <a:r>
              <a:rPr lang="en-US" sz="2400" dirty="0"/>
              <a:t>function is most useful as an </a:t>
            </a:r>
            <a:r>
              <a:rPr lang="en-US" sz="2400" dirty="0" smtClean="0"/>
              <a:t>indicator </a:t>
            </a:r>
            <a:r>
              <a:rPr lang="en-US" sz="2400" dirty="0"/>
              <a:t>of future risk. It should be recorded at diagnosis, 3–6 months after </a:t>
            </a:r>
            <a:r>
              <a:rPr lang="en-US" sz="2400" dirty="0" smtClean="0"/>
              <a:t>starting </a:t>
            </a:r>
            <a:r>
              <a:rPr lang="en-US" sz="2400" dirty="0"/>
              <a:t>treatment, and periodically thereafter</a:t>
            </a:r>
            <a:r>
              <a:rPr lang="en-US" sz="2400" dirty="0" smtClean="0"/>
              <a:t>.</a:t>
            </a:r>
          </a:p>
          <a:p>
            <a:pPr>
              <a:lnSpc>
                <a:spcPct val="150000"/>
              </a:lnSpc>
              <a:buFont typeface="Arial" panose="020B0604020202020204" pitchFamily="34" charset="0"/>
              <a:buChar char="•"/>
            </a:pPr>
            <a:r>
              <a:rPr lang="en-US" sz="2400" dirty="0" smtClean="0"/>
              <a:t> Most patients should have lung function measured at least every 1-2 years.</a:t>
            </a:r>
            <a:endParaRPr lang="en-US" sz="2400" dirty="0"/>
          </a:p>
        </p:txBody>
      </p:sp>
    </p:spTree>
    <p:extLst>
      <p:ext uri="{BB962C8B-B14F-4D97-AF65-F5344CB8AC3E}">
        <p14:creationId xmlns:p14="http://schemas.microsoft.com/office/powerpoint/2010/main" val="2122036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a:t>
            </a:r>
            <a:r>
              <a:rPr lang="en-US" dirty="0" smtClean="0"/>
              <a:t>ASTHMA:</a:t>
            </a:r>
            <a:endParaRPr lang="en-US" dirty="0"/>
          </a:p>
        </p:txBody>
      </p:sp>
      <p:sp>
        <p:nvSpPr>
          <p:cNvPr id="3" name="Content Placeholder 2"/>
          <p:cNvSpPr>
            <a:spLocks noGrp="1"/>
          </p:cNvSpPr>
          <p:nvPr>
            <p:ph idx="1"/>
          </p:nvPr>
        </p:nvSpPr>
        <p:spPr>
          <a:xfrm>
            <a:off x="1024128" y="2084832"/>
            <a:ext cx="9922546" cy="4746171"/>
          </a:xfrm>
        </p:spPr>
        <p:txBody>
          <a:bodyPr>
            <a:noAutofit/>
          </a:bodyPr>
          <a:lstStyle/>
          <a:p>
            <a:pPr marL="0" indent="0">
              <a:lnSpc>
                <a:spcPct val="100000"/>
              </a:lnSpc>
              <a:buNone/>
            </a:pPr>
            <a:r>
              <a:rPr lang="en-US" sz="2400" b="1" dirty="0" smtClean="0">
                <a:solidFill>
                  <a:schemeClr val="accent1">
                    <a:lumMod val="75000"/>
                  </a:schemeClr>
                </a:solidFill>
              </a:rPr>
              <a:t>Treating to control symptoms and minimize risk:</a:t>
            </a:r>
          </a:p>
          <a:p>
            <a:pPr>
              <a:lnSpc>
                <a:spcPct val="100000"/>
              </a:lnSpc>
            </a:pPr>
            <a:r>
              <a:rPr lang="en-US" sz="2400" dirty="0" smtClean="0"/>
              <a:t>Treatment </a:t>
            </a:r>
            <a:r>
              <a:rPr lang="en-US" sz="2400" dirty="0"/>
              <a:t>of asthma for symptom control and risk reduction includes:</a:t>
            </a:r>
          </a:p>
          <a:p>
            <a:pPr>
              <a:lnSpc>
                <a:spcPct val="100000"/>
              </a:lnSpc>
              <a:buFont typeface="Arial" panose="020B0604020202020204" pitchFamily="34" charset="0"/>
              <a:buChar char="•"/>
            </a:pPr>
            <a:r>
              <a:rPr lang="en-US" sz="2400" dirty="0" smtClean="0">
                <a:solidFill>
                  <a:schemeClr val="accent4">
                    <a:lumMod val="75000"/>
                  </a:schemeClr>
                </a:solidFill>
              </a:rPr>
              <a:t>Medications</a:t>
            </a:r>
            <a:r>
              <a:rPr lang="en-US" sz="2400" dirty="0"/>
              <a:t>:</a:t>
            </a:r>
            <a:r>
              <a:rPr lang="en-US" sz="2400" dirty="0" smtClean="0"/>
              <a:t> </a:t>
            </a:r>
            <a:r>
              <a:rPr lang="en-US" sz="2400" dirty="0"/>
              <a:t>Every patient with asthma should have a reliever </a:t>
            </a:r>
            <a:r>
              <a:rPr lang="en-US" sz="2400" dirty="0" smtClean="0"/>
              <a:t>medication</a:t>
            </a:r>
            <a:r>
              <a:rPr lang="en-US" sz="2400" dirty="0"/>
              <a:t>, and most adults and adolescents with asthma should have a </a:t>
            </a:r>
            <a:r>
              <a:rPr lang="en-US" sz="2400" dirty="0" smtClean="0"/>
              <a:t>controller </a:t>
            </a:r>
            <a:r>
              <a:rPr lang="en-US" sz="2400" dirty="0"/>
              <a:t>medication</a:t>
            </a:r>
          </a:p>
          <a:p>
            <a:pPr>
              <a:lnSpc>
                <a:spcPct val="100000"/>
              </a:lnSpc>
              <a:buFont typeface="Arial" panose="020B0604020202020204" pitchFamily="34" charset="0"/>
              <a:buChar char="•"/>
            </a:pPr>
            <a:r>
              <a:rPr lang="en-US" sz="2400" dirty="0" smtClean="0">
                <a:solidFill>
                  <a:schemeClr val="tx1"/>
                </a:solidFill>
              </a:rPr>
              <a:t>Treating</a:t>
            </a:r>
            <a:r>
              <a:rPr lang="en-US" sz="2400" dirty="0" smtClean="0">
                <a:solidFill>
                  <a:schemeClr val="accent4"/>
                </a:solidFill>
              </a:rPr>
              <a:t> </a:t>
            </a:r>
            <a:r>
              <a:rPr lang="en-US" sz="2400" dirty="0">
                <a:solidFill>
                  <a:schemeClr val="accent5"/>
                </a:solidFill>
              </a:rPr>
              <a:t>modifiable risk factors</a:t>
            </a:r>
          </a:p>
          <a:p>
            <a:pPr>
              <a:lnSpc>
                <a:spcPct val="100000"/>
              </a:lnSpc>
              <a:buFont typeface="Arial" panose="020B0604020202020204" pitchFamily="34" charset="0"/>
              <a:buChar char="•"/>
            </a:pPr>
            <a:r>
              <a:rPr lang="en-US" sz="2400" dirty="0" smtClean="0">
                <a:solidFill>
                  <a:schemeClr val="accent4">
                    <a:lumMod val="75000"/>
                  </a:schemeClr>
                </a:solidFill>
              </a:rPr>
              <a:t>Non-pharmacological</a:t>
            </a:r>
            <a:r>
              <a:rPr lang="en-US" sz="2400" dirty="0" smtClean="0"/>
              <a:t> </a:t>
            </a:r>
            <a:r>
              <a:rPr lang="en-US" sz="2400" dirty="0"/>
              <a:t>therapies and </a:t>
            </a:r>
            <a:r>
              <a:rPr lang="en-US" sz="2400" dirty="0" smtClean="0"/>
              <a:t>strategies</a:t>
            </a:r>
            <a:endParaRPr lang="en-US" sz="2400" dirty="0"/>
          </a:p>
        </p:txBody>
      </p:sp>
    </p:spTree>
    <p:extLst>
      <p:ext uri="{BB962C8B-B14F-4D97-AF65-F5344CB8AC3E}">
        <p14:creationId xmlns:p14="http://schemas.microsoft.com/office/powerpoint/2010/main" val="7738830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Stepwise </a:t>
            </a:r>
            <a:r>
              <a:rPr lang="en-US" dirty="0"/>
              <a:t>approach to asthma </a:t>
            </a:r>
            <a:r>
              <a:rPr lang="en-US" dirty="0" smtClean="0"/>
              <a:t>treatment:</a:t>
            </a:r>
            <a:endParaRPr lang="en-US" dirty="0"/>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34" t="23592" r="3025" b="18624"/>
          <a:stretch/>
        </p:blipFill>
        <p:spPr>
          <a:xfrm>
            <a:off x="1689463" y="2332260"/>
            <a:ext cx="8098974" cy="3624403"/>
          </a:xfrm>
        </p:spPr>
      </p:pic>
    </p:spTree>
    <p:extLst>
      <p:ext uri="{BB962C8B-B14F-4D97-AF65-F5344CB8AC3E}">
        <p14:creationId xmlns:p14="http://schemas.microsoft.com/office/powerpoint/2010/main" val="528274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932" y="346118"/>
            <a:ext cx="10175095" cy="1499616"/>
          </a:xfrm>
        </p:spPr>
        <p:txBody>
          <a:bodyPr>
            <a:normAutofit/>
          </a:bodyPr>
          <a:lstStyle/>
          <a:p>
            <a:r>
              <a:rPr lang="en-US" dirty="0"/>
              <a:t>STEPWISE APPROACH FOR ADJUSTING TREATMENT </a:t>
            </a:r>
            <a:r>
              <a:rPr lang="en-US" dirty="0" smtClean="0"/>
              <a:t>:</a:t>
            </a:r>
            <a:endParaRPr lang="en-US" dirty="0"/>
          </a:p>
        </p:txBody>
      </p:sp>
      <p:sp>
        <p:nvSpPr>
          <p:cNvPr id="3" name="Content Placeholder 2"/>
          <p:cNvSpPr>
            <a:spLocks noGrp="1"/>
          </p:cNvSpPr>
          <p:nvPr>
            <p:ph idx="1"/>
          </p:nvPr>
        </p:nvSpPr>
        <p:spPr/>
        <p:txBody>
          <a:bodyPr/>
          <a:lstStyle/>
          <a:p>
            <a:pPr>
              <a:lnSpc>
                <a:spcPct val="100000"/>
              </a:lnSpc>
            </a:pPr>
            <a:r>
              <a:rPr lang="en-US" b="1" dirty="0">
                <a:solidFill>
                  <a:schemeClr val="accent1">
                    <a:lumMod val="75000"/>
                  </a:schemeClr>
                </a:solidFill>
              </a:rPr>
              <a:t>STEP 1: </a:t>
            </a:r>
            <a:r>
              <a:rPr lang="en-US" dirty="0"/>
              <a:t>As-needed SABA with no controller </a:t>
            </a:r>
            <a:endParaRPr lang="en-US" dirty="0" smtClean="0"/>
          </a:p>
          <a:p>
            <a:pPr>
              <a:lnSpc>
                <a:spcPct val="100000"/>
              </a:lnSpc>
            </a:pPr>
            <a:r>
              <a:rPr lang="en-US" b="1" dirty="0">
                <a:solidFill>
                  <a:schemeClr val="accent1">
                    <a:lumMod val="75000"/>
                  </a:schemeClr>
                </a:solidFill>
              </a:rPr>
              <a:t>STEP 2: </a:t>
            </a:r>
            <a:r>
              <a:rPr lang="en-US" dirty="0"/>
              <a:t>Regular low dose ICS plus as-needed </a:t>
            </a:r>
            <a:r>
              <a:rPr lang="en-US" dirty="0" smtClean="0"/>
              <a:t>SABA</a:t>
            </a:r>
          </a:p>
          <a:p>
            <a:pPr>
              <a:lnSpc>
                <a:spcPct val="100000"/>
              </a:lnSpc>
            </a:pPr>
            <a:r>
              <a:rPr lang="en-US" b="1" dirty="0">
                <a:solidFill>
                  <a:schemeClr val="accent1">
                    <a:lumMod val="75000"/>
                  </a:schemeClr>
                </a:solidFill>
              </a:rPr>
              <a:t>STEP 3: </a:t>
            </a:r>
            <a:r>
              <a:rPr lang="en-US" dirty="0"/>
              <a:t>Low dose ICS/LABA either as maintenance treatment plus </a:t>
            </a:r>
            <a:r>
              <a:rPr lang="en-US" dirty="0" smtClean="0"/>
              <a:t>as needed </a:t>
            </a:r>
            <a:r>
              <a:rPr lang="en-US" dirty="0"/>
              <a:t>SABA, or as ICS/</a:t>
            </a:r>
            <a:r>
              <a:rPr lang="en-US" dirty="0" err="1"/>
              <a:t>formoterol</a:t>
            </a:r>
            <a:r>
              <a:rPr lang="en-US" dirty="0"/>
              <a:t> maintenance and reliever therapy </a:t>
            </a:r>
            <a:endParaRPr lang="en-US" dirty="0" smtClean="0"/>
          </a:p>
          <a:p>
            <a:pPr>
              <a:lnSpc>
                <a:spcPct val="100000"/>
              </a:lnSpc>
            </a:pPr>
            <a:r>
              <a:rPr lang="en-US" b="1" dirty="0">
                <a:solidFill>
                  <a:schemeClr val="accent1">
                    <a:lumMod val="75000"/>
                  </a:schemeClr>
                </a:solidFill>
              </a:rPr>
              <a:t>STEP 4: </a:t>
            </a:r>
            <a:r>
              <a:rPr lang="en-US" dirty="0"/>
              <a:t>Low dose ICS/</a:t>
            </a:r>
            <a:r>
              <a:rPr lang="en-US" dirty="0" err="1"/>
              <a:t>formoterol</a:t>
            </a:r>
            <a:r>
              <a:rPr lang="en-US" dirty="0"/>
              <a:t> maintenance and reliever therapy, or </a:t>
            </a:r>
            <a:r>
              <a:rPr lang="en-US" dirty="0" smtClean="0"/>
              <a:t>medium </a:t>
            </a:r>
            <a:r>
              <a:rPr lang="en-US" dirty="0"/>
              <a:t>dose ICS/LABA as maintenance plus as-needed </a:t>
            </a:r>
            <a:r>
              <a:rPr lang="en-US" dirty="0" smtClean="0"/>
              <a:t>SABA</a:t>
            </a:r>
          </a:p>
          <a:p>
            <a:pPr>
              <a:lnSpc>
                <a:spcPct val="100000"/>
              </a:lnSpc>
            </a:pPr>
            <a:r>
              <a:rPr lang="en-US" b="1" dirty="0">
                <a:solidFill>
                  <a:schemeClr val="accent1">
                    <a:lumMod val="75000"/>
                  </a:schemeClr>
                </a:solidFill>
              </a:rPr>
              <a:t>STEP 5: </a:t>
            </a:r>
            <a:r>
              <a:rPr lang="en-US" dirty="0"/>
              <a:t>Refer for expert investigation and add-on treatment</a:t>
            </a:r>
          </a:p>
        </p:txBody>
      </p:sp>
    </p:spTree>
    <p:extLst>
      <p:ext uri="{BB962C8B-B14F-4D97-AF65-F5344CB8AC3E}">
        <p14:creationId xmlns:p14="http://schemas.microsoft.com/office/powerpoint/2010/main" val="10180240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a:t>
            </a:r>
            <a:r>
              <a:rPr lang="en-US" dirty="0"/>
              <a:t>, medium and high daily doses of inhaled corticosteroids (mcg)</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361" t="70105" r="7840" b="5215"/>
          <a:stretch/>
        </p:blipFill>
        <p:spPr>
          <a:xfrm>
            <a:off x="746593" y="2503384"/>
            <a:ext cx="9997607" cy="3723245"/>
          </a:xfrm>
        </p:spPr>
      </p:pic>
    </p:spTree>
    <p:extLst>
      <p:ext uri="{BB962C8B-B14F-4D97-AF65-F5344CB8AC3E}">
        <p14:creationId xmlns:p14="http://schemas.microsoft.com/office/powerpoint/2010/main" val="928143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CONTROLLER </a:t>
            </a:r>
            <a:r>
              <a:rPr lang="en-US" dirty="0" smtClean="0"/>
              <a:t>TREATMENT:</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a:t>For the best outcomes, regular daily controller treatment should be initiated as </a:t>
            </a:r>
          </a:p>
          <a:p>
            <a:r>
              <a:rPr lang="en-US" dirty="0"/>
              <a:t>soon as possible after the diagnosis of asthma is </a:t>
            </a:r>
            <a:r>
              <a:rPr lang="en-US" dirty="0" smtClean="0"/>
              <a:t>made.</a:t>
            </a:r>
          </a:p>
          <a:p>
            <a:endParaRPr lang="en-US" dirty="0"/>
          </a:p>
          <a:p>
            <a:pPr>
              <a:buFont typeface="Arial" panose="020B0604020202020204" pitchFamily="34" charset="0"/>
              <a:buChar char="•"/>
            </a:pPr>
            <a:r>
              <a:rPr lang="en-US" b="1" dirty="0">
                <a:solidFill>
                  <a:schemeClr val="accent1">
                    <a:lumMod val="75000"/>
                  </a:schemeClr>
                </a:solidFill>
              </a:rPr>
              <a:t>Regular low dose ICS is recommended </a:t>
            </a:r>
            <a:r>
              <a:rPr lang="en-US" dirty="0"/>
              <a:t>for </a:t>
            </a:r>
            <a:r>
              <a:rPr lang="en-US" dirty="0" smtClean="0"/>
              <a:t>all patients with a diagnosis of asthma and  </a:t>
            </a:r>
            <a:r>
              <a:rPr lang="en-US" dirty="0"/>
              <a:t>any of the </a:t>
            </a:r>
            <a:r>
              <a:rPr lang="en-US" dirty="0" smtClean="0"/>
              <a:t>following</a:t>
            </a:r>
            <a:r>
              <a:rPr lang="en-US" dirty="0"/>
              <a:t>:</a:t>
            </a:r>
          </a:p>
          <a:p>
            <a:pPr>
              <a:buFont typeface="Courier New" panose="02070309020205020404" pitchFamily="49" charset="0"/>
              <a:buChar char="o"/>
            </a:pPr>
            <a:r>
              <a:rPr lang="en-US" dirty="0" smtClean="0"/>
              <a:t> </a:t>
            </a:r>
            <a:r>
              <a:rPr lang="en-US" dirty="0"/>
              <a:t>Asthma symptoms more than twice a month</a:t>
            </a:r>
          </a:p>
          <a:p>
            <a:pPr>
              <a:buFont typeface="Courier New" panose="02070309020205020404" pitchFamily="49" charset="0"/>
              <a:buChar char="o"/>
            </a:pPr>
            <a:r>
              <a:rPr lang="en-US" dirty="0" smtClean="0"/>
              <a:t> </a:t>
            </a:r>
            <a:r>
              <a:rPr lang="en-US" dirty="0"/>
              <a:t>Waking due to asthma more than once a month</a:t>
            </a:r>
          </a:p>
          <a:p>
            <a:pPr>
              <a:buFont typeface="Courier New" panose="02070309020205020404" pitchFamily="49" charset="0"/>
              <a:buChar char="o"/>
            </a:pPr>
            <a:r>
              <a:rPr lang="en-US" dirty="0" smtClean="0"/>
              <a:t> </a:t>
            </a:r>
            <a:r>
              <a:rPr lang="en-US" dirty="0"/>
              <a:t>Any asthma symptoms plus any risk factor(s) for </a:t>
            </a:r>
            <a:r>
              <a:rPr lang="en-US" dirty="0" smtClean="0"/>
              <a:t>exacerbations </a:t>
            </a:r>
            <a:r>
              <a:rPr lang="en-US" dirty="0"/>
              <a:t>(e.g. needing OCS for asthma within the last 12 months; low FEV1; ever in intensive care unit for asthma) </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11669445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pPr>
              <a:lnSpc>
                <a:spcPct val="100000"/>
              </a:lnSpc>
            </a:pPr>
            <a:r>
              <a:rPr lang="en-US" b="1" dirty="0">
                <a:solidFill>
                  <a:schemeClr val="accent1">
                    <a:lumMod val="75000"/>
                  </a:schemeClr>
                </a:solidFill>
              </a:rPr>
              <a:t>Before starting initial controller </a:t>
            </a:r>
            <a:r>
              <a:rPr lang="en-US" b="1" dirty="0" smtClean="0">
                <a:solidFill>
                  <a:schemeClr val="accent1">
                    <a:lumMod val="75000"/>
                  </a:schemeClr>
                </a:solidFill>
              </a:rPr>
              <a:t>treatment:</a:t>
            </a:r>
            <a:endParaRPr lang="en-US" b="1" dirty="0">
              <a:solidFill>
                <a:schemeClr val="accent1">
                  <a:lumMod val="75000"/>
                </a:schemeClr>
              </a:solidFill>
            </a:endParaRPr>
          </a:p>
          <a:p>
            <a:pPr>
              <a:lnSpc>
                <a:spcPct val="100000"/>
              </a:lnSpc>
            </a:pPr>
            <a:r>
              <a:rPr lang="en-US" dirty="0"/>
              <a:t>•  Record evidence for the diagnosis of asthma, if possible</a:t>
            </a:r>
          </a:p>
          <a:p>
            <a:pPr>
              <a:lnSpc>
                <a:spcPct val="100000"/>
              </a:lnSpc>
            </a:pPr>
            <a:r>
              <a:rPr lang="en-US" dirty="0"/>
              <a:t>•  Document symptom control and risk factors</a:t>
            </a:r>
          </a:p>
          <a:p>
            <a:pPr>
              <a:lnSpc>
                <a:spcPct val="100000"/>
              </a:lnSpc>
            </a:pPr>
            <a:r>
              <a:rPr lang="en-US" dirty="0"/>
              <a:t>•  Assess lung function, when possible </a:t>
            </a:r>
          </a:p>
          <a:p>
            <a:pPr>
              <a:lnSpc>
                <a:spcPct val="100000"/>
              </a:lnSpc>
            </a:pPr>
            <a:r>
              <a:rPr lang="en-US" dirty="0"/>
              <a:t>•  Train the patient to use the inhaler correctly, and check their technique</a:t>
            </a:r>
          </a:p>
          <a:p>
            <a:pPr>
              <a:lnSpc>
                <a:spcPct val="100000"/>
              </a:lnSpc>
            </a:pPr>
            <a:r>
              <a:rPr lang="en-US" dirty="0"/>
              <a:t>•  Schedule a follow-up visit</a:t>
            </a:r>
          </a:p>
        </p:txBody>
      </p:sp>
    </p:spTree>
    <p:extLst>
      <p:ext uri="{BB962C8B-B14F-4D97-AF65-F5344CB8AC3E}">
        <p14:creationId xmlns:p14="http://schemas.microsoft.com/office/powerpoint/2010/main" val="3849370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p:txBody>
          <a:bodyPr/>
          <a:lstStyle/>
          <a:p>
            <a:r>
              <a:rPr lang="en-US" b="1" dirty="0">
                <a:solidFill>
                  <a:schemeClr val="accent1">
                    <a:lumMod val="75000"/>
                  </a:schemeClr>
                </a:solidFill>
              </a:rPr>
              <a:t>After starting initial controller </a:t>
            </a:r>
            <a:r>
              <a:rPr lang="en-US" b="1" dirty="0" smtClean="0">
                <a:solidFill>
                  <a:schemeClr val="accent1">
                    <a:lumMod val="75000"/>
                  </a:schemeClr>
                </a:solidFill>
              </a:rPr>
              <a:t>treatment:</a:t>
            </a:r>
            <a:endParaRPr lang="en-US" b="1" dirty="0">
              <a:solidFill>
                <a:schemeClr val="accent1">
                  <a:lumMod val="75000"/>
                </a:schemeClr>
              </a:solidFill>
            </a:endParaRPr>
          </a:p>
          <a:p>
            <a:r>
              <a:rPr lang="en-US" dirty="0"/>
              <a:t>•  Review response after 2–3 months, or according to clinical urgency</a:t>
            </a:r>
          </a:p>
          <a:p>
            <a:r>
              <a:rPr lang="en-US" dirty="0" smtClean="0"/>
              <a:t>•  </a:t>
            </a:r>
            <a:r>
              <a:rPr lang="en-US" dirty="0"/>
              <a:t>Consider step down when asthma has been well-controlled for 3 months</a:t>
            </a:r>
          </a:p>
        </p:txBody>
      </p:sp>
    </p:spTree>
    <p:extLst>
      <p:ext uri="{BB962C8B-B14F-4D97-AF65-F5344CB8AC3E}">
        <p14:creationId xmlns:p14="http://schemas.microsoft.com/office/powerpoint/2010/main" val="2081845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KSA</a:t>
            </a:r>
            <a:endParaRPr lang="en-US" dirty="0"/>
          </a:p>
        </p:txBody>
      </p:sp>
      <p:sp>
        <p:nvSpPr>
          <p:cNvPr id="3" name="Content Placeholder 2"/>
          <p:cNvSpPr>
            <a:spLocks noGrp="1"/>
          </p:cNvSpPr>
          <p:nvPr>
            <p:ph idx="1"/>
          </p:nvPr>
        </p:nvSpPr>
        <p:spPr/>
        <p:txBody>
          <a:bodyPr>
            <a:normAutofit/>
          </a:bodyPr>
          <a:lstStyle/>
          <a:p>
            <a:pPr algn="just">
              <a:buFont typeface="Wingdings" charset="2"/>
              <a:buChar char="§"/>
            </a:pPr>
            <a:r>
              <a:rPr lang="en-US" dirty="0" smtClean="0"/>
              <a:t> </a:t>
            </a:r>
            <a:r>
              <a:rPr lang="en-US" dirty="0"/>
              <a:t>the prevalence of physician-diagnosed asthma among </a:t>
            </a:r>
            <a:r>
              <a:rPr lang="en-US" b="1" dirty="0"/>
              <a:t>Saudi school </a:t>
            </a:r>
            <a:r>
              <a:rPr lang="en-US" b="1" dirty="0" smtClean="0"/>
              <a:t>boys </a:t>
            </a:r>
            <a:r>
              <a:rPr lang="en-US" dirty="0" smtClean="0"/>
              <a:t>in </a:t>
            </a:r>
            <a:r>
              <a:rPr lang="en-US" dirty="0"/>
              <a:t>industrial and nonindustrial areas were 13.9% and 8%, respectively. </a:t>
            </a:r>
          </a:p>
          <a:p>
            <a:pPr algn="just">
              <a:buFont typeface="Wingdings" charset="2"/>
              <a:buChar char="§"/>
            </a:pPr>
            <a:r>
              <a:rPr lang="en-US" dirty="0" smtClean="0"/>
              <a:t> </a:t>
            </a:r>
            <a:r>
              <a:rPr lang="en-US" dirty="0"/>
              <a:t>the prevalence of asthma and associated symptoms </a:t>
            </a:r>
            <a:r>
              <a:rPr lang="en-US" b="1" dirty="0"/>
              <a:t>in 16–18 years old adolescents </a:t>
            </a:r>
            <a:r>
              <a:rPr lang="en-US" dirty="0"/>
              <a:t>attending high schools in the city of </a:t>
            </a:r>
            <a:r>
              <a:rPr lang="en-US" dirty="0" smtClean="0"/>
              <a:t>Riyadh. Of </a:t>
            </a:r>
            <a:r>
              <a:rPr lang="en-US" dirty="0"/>
              <a:t>3073 students (1504 boys and 1569 girls), the prevalence of lifetime wheeze, wheeze during the past 12 months, and physician-diagnosed asthma were 25.3%, 18.5%, and </a:t>
            </a:r>
            <a:r>
              <a:rPr lang="en-US" dirty="0">
                <a:solidFill>
                  <a:srgbClr val="FF0000"/>
                </a:solidFill>
              </a:rPr>
              <a:t>19.6%, </a:t>
            </a:r>
            <a:r>
              <a:rPr lang="en-US" dirty="0"/>
              <a:t>respectively. </a:t>
            </a:r>
            <a:endParaRPr lang="en-US" dirty="0" smtClean="0"/>
          </a:p>
          <a:p>
            <a:pPr algn="just">
              <a:buFont typeface="Wingdings" charset="2"/>
              <a:buChar char="§"/>
            </a:pPr>
            <a:r>
              <a:rPr lang="en-US" dirty="0"/>
              <a:t> </a:t>
            </a:r>
            <a:r>
              <a:rPr lang="en-US" dirty="0" smtClean="0"/>
              <a:t>The </a:t>
            </a:r>
            <a:r>
              <a:rPr lang="en-US" dirty="0"/>
              <a:t>prevalence of </a:t>
            </a:r>
            <a:r>
              <a:rPr lang="en-US" b="1" dirty="0"/>
              <a:t>exercise-induced </a:t>
            </a:r>
            <a:r>
              <a:rPr lang="en-US" dirty="0"/>
              <a:t>wheezing and night coughing in the previous 12 months were 20.2% and 25.7%, respectively. </a:t>
            </a:r>
            <a:endParaRPr lang="en-US" dirty="0" smtClean="0"/>
          </a:p>
          <a:p>
            <a:pPr algn="just">
              <a:buFont typeface="Wingdings" charset="2"/>
              <a:buChar char="§"/>
            </a:pPr>
            <a:r>
              <a:rPr lang="en-US" dirty="0" smtClean="0"/>
              <a:t>a </a:t>
            </a:r>
            <a:r>
              <a:rPr lang="en-US" dirty="0"/>
              <a:t>recent study by </a:t>
            </a:r>
            <a:r>
              <a:rPr lang="en-US" dirty="0" err="1"/>
              <a:t>Nahhas</a:t>
            </a:r>
            <a:r>
              <a:rPr lang="en-US" dirty="0"/>
              <a:t> et al conducted among 5188 </a:t>
            </a:r>
            <a:r>
              <a:rPr lang="en-US" b="1" dirty="0"/>
              <a:t>primary school children </a:t>
            </a:r>
            <a:r>
              <a:rPr lang="en-US" dirty="0"/>
              <a:t>in Madinah showed that the prevalence of asthma was </a:t>
            </a:r>
            <a:r>
              <a:rPr lang="en-US" dirty="0">
                <a:solidFill>
                  <a:srgbClr val="FF0000"/>
                </a:solidFill>
              </a:rPr>
              <a:t>23.6%</a:t>
            </a:r>
            <a:r>
              <a:rPr lang="en-US" dirty="0"/>
              <a:t>, where 41.7% had symptoms suggestive of at least one allergic </a:t>
            </a:r>
            <a:r>
              <a:rPr lang="en-US" dirty="0" smtClean="0"/>
              <a:t>disorder</a:t>
            </a:r>
            <a:r>
              <a:rPr lang="en-US" dirty="0"/>
              <a:t>.</a:t>
            </a:r>
            <a:r>
              <a:rPr lang="en-US" dirty="0" smtClean="0"/>
              <a:t> </a:t>
            </a:r>
            <a:endParaRPr lang="en-US" dirty="0"/>
          </a:p>
          <a:p>
            <a:pPr algn="just"/>
            <a:endParaRPr lang="en-US" dirty="0"/>
          </a:p>
        </p:txBody>
      </p:sp>
    </p:spTree>
    <p:extLst>
      <p:ext uri="{BB962C8B-B14F-4D97-AF65-F5344CB8AC3E}">
        <p14:creationId xmlns:p14="http://schemas.microsoft.com/office/powerpoint/2010/main" val="20877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t>
            </a:r>
            <a:endParaRPr lang="en-US" dirty="0"/>
          </a:p>
        </p:txBody>
      </p:sp>
      <p:sp>
        <p:nvSpPr>
          <p:cNvPr id="3" name="Content Placeholder 2"/>
          <p:cNvSpPr>
            <a:spLocks noGrp="1"/>
          </p:cNvSpPr>
          <p:nvPr>
            <p:ph idx="1"/>
          </p:nvPr>
        </p:nvSpPr>
        <p:spPr>
          <a:xfrm>
            <a:off x="1024128" y="2298700"/>
            <a:ext cx="9720073" cy="4023360"/>
          </a:xfrm>
        </p:spPr>
        <p:txBody>
          <a:bodyPr>
            <a:normAutofit/>
          </a:bodyPr>
          <a:lstStyle/>
          <a:p>
            <a:pPr>
              <a:lnSpc>
                <a:spcPct val="150000"/>
              </a:lnSpc>
              <a:buFont typeface="Arial" charset="0"/>
              <a:buChar char="•"/>
            </a:pPr>
            <a:r>
              <a:rPr lang="en-US" sz="2400" b="1" dirty="0">
                <a:solidFill>
                  <a:schemeClr val="accent1">
                    <a:lumMod val="75000"/>
                  </a:schemeClr>
                </a:solidFill>
              </a:rPr>
              <a:t>A stepwise approach to treatment</a:t>
            </a:r>
            <a:r>
              <a:rPr lang="en-US" sz="2400" dirty="0">
                <a:solidFill>
                  <a:schemeClr val="accent1">
                    <a:lumMod val="75000"/>
                  </a:schemeClr>
                </a:solidFill>
              </a:rPr>
              <a:t>, </a:t>
            </a:r>
            <a:r>
              <a:rPr lang="en-US" sz="2400" dirty="0"/>
              <a:t>customized to the individual patient, takes into account the effectiveness of available medications, their safety, and their cost to the </a:t>
            </a:r>
            <a:r>
              <a:rPr lang="en-US" sz="2400" dirty="0" smtClean="0"/>
              <a:t>patient</a:t>
            </a:r>
            <a:endParaRPr lang="en-US" sz="2400" dirty="0"/>
          </a:p>
          <a:p>
            <a:pPr>
              <a:lnSpc>
                <a:spcPct val="150000"/>
              </a:lnSpc>
            </a:pPr>
            <a:endParaRPr lang="en-US" sz="2400" dirty="0"/>
          </a:p>
        </p:txBody>
      </p:sp>
    </p:spTree>
    <p:extLst>
      <p:ext uri="{BB962C8B-B14F-4D97-AF65-F5344CB8AC3E}">
        <p14:creationId xmlns:p14="http://schemas.microsoft.com/office/powerpoint/2010/main" val="12966445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AU" dirty="0">
                <a:solidFill>
                  <a:schemeClr val="accent2"/>
                </a:solidFill>
              </a:rPr>
              <a:t>How?</a:t>
            </a:r>
          </a:p>
          <a:p>
            <a:pPr lvl="1"/>
            <a:r>
              <a:rPr lang="en-AU" dirty="0"/>
              <a:t>Asthma severity is assessed retrospectively from the level of treatment required to control symptoms and exacerbations</a:t>
            </a:r>
          </a:p>
          <a:p>
            <a:r>
              <a:rPr lang="en-AU" dirty="0" smtClean="0">
                <a:solidFill>
                  <a:schemeClr val="accent2"/>
                </a:solidFill>
              </a:rPr>
              <a:t>When?</a:t>
            </a:r>
          </a:p>
          <a:p>
            <a:pPr lvl="1"/>
            <a:r>
              <a:rPr lang="en-AU" dirty="0" smtClean="0"/>
              <a:t>Assess asthma severity after patient has been on controller treatment for several months</a:t>
            </a:r>
          </a:p>
          <a:p>
            <a:pPr lvl="1"/>
            <a:r>
              <a:rPr lang="en-AU" dirty="0" smtClean="0"/>
              <a:t>Severity is not static – it may change over months or years, or as different treatments become available</a:t>
            </a:r>
          </a:p>
          <a:p>
            <a:r>
              <a:rPr lang="en-AU" dirty="0" smtClean="0">
                <a:solidFill>
                  <a:schemeClr val="accent2"/>
                </a:solidFill>
              </a:rPr>
              <a:t>Categories of asthma severity</a:t>
            </a:r>
          </a:p>
          <a:p>
            <a:pPr lvl="1"/>
            <a:r>
              <a:rPr lang="en-AU" b="1" i="1" dirty="0" smtClean="0"/>
              <a:t>Mild asthma</a:t>
            </a:r>
            <a:r>
              <a:rPr lang="en-AU" i="1" dirty="0" smtClean="0"/>
              <a:t>: </a:t>
            </a:r>
            <a:r>
              <a:rPr lang="en-AU" dirty="0" smtClean="0"/>
              <a:t>well-controlled with Steps 1 or 2 (as-needed SABA or low dose ICS)</a:t>
            </a:r>
          </a:p>
          <a:p>
            <a:pPr lvl="1"/>
            <a:r>
              <a:rPr lang="en-AU" b="1" i="1" dirty="0" smtClean="0"/>
              <a:t>Moderate asthma</a:t>
            </a:r>
            <a:r>
              <a:rPr lang="en-AU" i="1" dirty="0" smtClean="0"/>
              <a:t>: </a:t>
            </a:r>
            <a:r>
              <a:rPr lang="en-AU" dirty="0" smtClean="0"/>
              <a:t>well-controlled with Step 3 (low-dose ICS/LABA)</a:t>
            </a:r>
          </a:p>
          <a:p>
            <a:pPr lvl="1"/>
            <a:r>
              <a:rPr lang="en-AU" b="1" i="1" dirty="0" smtClean="0"/>
              <a:t>Severe asthma</a:t>
            </a:r>
            <a:r>
              <a:rPr lang="en-AU" i="1" dirty="0" smtClean="0"/>
              <a:t>: </a:t>
            </a:r>
            <a:r>
              <a:rPr lang="en-AU" dirty="0" smtClean="0"/>
              <a:t>requires Step 4/5 (moderate or high dose ICS/LABA ± add-on), or remains uncontrolled despite this treatment</a:t>
            </a:r>
          </a:p>
          <a:p>
            <a:pPr lvl="1"/>
            <a:endParaRPr lang="en-AU" dirty="0"/>
          </a:p>
        </p:txBody>
      </p:sp>
      <p:sp>
        <p:nvSpPr>
          <p:cNvPr id="2" name="Title 1"/>
          <p:cNvSpPr>
            <a:spLocks noGrp="1"/>
          </p:cNvSpPr>
          <p:nvPr>
            <p:ph type="title"/>
          </p:nvPr>
        </p:nvSpPr>
        <p:spPr/>
        <p:txBody>
          <a:bodyPr/>
          <a:lstStyle/>
          <a:p>
            <a:r>
              <a:rPr lang="en-AU" dirty="0" smtClean="0"/>
              <a:t>Assessing asthma severity</a:t>
            </a:r>
            <a:endParaRPr lang="en-AU" dirty="0"/>
          </a:p>
        </p:txBody>
      </p:sp>
      <p:sp>
        <p:nvSpPr>
          <p:cNvPr id="5" name="TextBox 4"/>
          <p:cNvSpPr txBox="1"/>
          <p:nvPr/>
        </p:nvSpPr>
        <p:spPr>
          <a:xfrm>
            <a:off x="1683654" y="6623999"/>
            <a:ext cx="2046514" cy="276999"/>
          </a:xfrm>
          <a:prstGeom prst="rect">
            <a:avLst/>
          </a:prstGeom>
          <a:noFill/>
        </p:spPr>
        <p:txBody>
          <a:bodyPr wrap="square" rtlCol="0">
            <a:spAutoFit/>
          </a:bodyPr>
          <a:lstStyle/>
          <a:p>
            <a:r>
              <a:rPr lang="en-AU" sz="1200" i="1">
                <a:solidFill>
                  <a:schemeClr val="bg1"/>
                </a:solidFill>
              </a:rPr>
              <a:t>GINA 2017</a:t>
            </a:r>
            <a:endParaRPr lang="en-AU" sz="1200" i="1" dirty="0">
              <a:solidFill>
                <a:schemeClr val="bg1"/>
              </a:solidFill>
            </a:endParaRPr>
          </a:p>
        </p:txBody>
      </p:sp>
    </p:spTree>
    <p:extLst>
      <p:ext uri="{BB962C8B-B14F-4D97-AF65-F5344CB8AC3E}">
        <p14:creationId xmlns:p14="http://schemas.microsoft.com/office/powerpoint/2010/main" val="154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46118"/>
            <a:ext cx="9635163" cy="1499616"/>
          </a:xfrm>
        </p:spPr>
        <p:txBody>
          <a:bodyPr/>
          <a:lstStyle/>
          <a:p>
            <a:r>
              <a:rPr lang="en-US" dirty="0"/>
              <a:t>How often should patients with asthma be reviewed? </a:t>
            </a: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endParaRPr lang="en-US" sz="2400" dirty="0" smtClean="0"/>
          </a:p>
          <a:p>
            <a:pPr>
              <a:lnSpc>
                <a:spcPct val="100000"/>
              </a:lnSpc>
              <a:buFont typeface="Arial" panose="020B0604020202020204" pitchFamily="34" charset="0"/>
              <a:buChar char="•"/>
            </a:pPr>
            <a:r>
              <a:rPr lang="en-US" sz="2400" dirty="0" smtClean="0"/>
              <a:t>Patients </a:t>
            </a:r>
            <a:r>
              <a:rPr lang="en-US" sz="2400" dirty="0"/>
              <a:t>should preferably be seen </a:t>
            </a:r>
            <a:r>
              <a:rPr lang="en-US" sz="2400" dirty="0">
                <a:solidFill>
                  <a:schemeClr val="accent4">
                    <a:lumMod val="75000"/>
                  </a:schemeClr>
                </a:solidFill>
              </a:rPr>
              <a:t>1–3 months </a:t>
            </a:r>
            <a:r>
              <a:rPr lang="en-US" sz="2400" dirty="0"/>
              <a:t>after starting treatment and </a:t>
            </a:r>
          </a:p>
          <a:p>
            <a:pPr>
              <a:lnSpc>
                <a:spcPct val="100000"/>
              </a:lnSpc>
            </a:pPr>
            <a:r>
              <a:rPr lang="en-US" sz="2400" dirty="0"/>
              <a:t>every </a:t>
            </a:r>
            <a:r>
              <a:rPr lang="en-US" sz="2400" dirty="0">
                <a:solidFill>
                  <a:schemeClr val="accent4">
                    <a:lumMod val="75000"/>
                  </a:schemeClr>
                </a:solidFill>
              </a:rPr>
              <a:t>3–12 months </a:t>
            </a:r>
            <a:r>
              <a:rPr lang="en-US" sz="2400" dirty="0"/>
              <a:t>after that, except in pregnancy when they should be </a:t>
            </a:r>
          </a:p>
          <a:p>
            <a:pPr>
              <a:lnSpc>
                <a:spcPct val="100000"/>
              </a:lnSpc>
            </a:pPr>
            <a:r>
              <a:rPr lang="en-US" sz="2400" dirty="0"/>
              <a:t>reviewed every </a:t>
            </a:r>
            <a:r>
              <a:rPr lang="en-US" sz="2400" dirty="0">
                <a:solidFill>
                  <a:schemeClr val="accent4">
                    <a:lumMod val="75000"/>
                  </a:schemeClr>
                </a:solidFill>
              </a:rPr>
              <a:t>4–6 weeks</a:t>
            </a:r>
            <a:r>
              <a:rPr lang="en-US" sz="2400" dirty="0"/>
              <a:t>. After an exacerbation, a review visit within </a:t>
            </a:r>
            <a:r>
              <a:rPr lang="en-US" sz="2400" dirty="0">
                <a:solidFill>
                  <a:schemeClr val="accent4">
                    <a:lumMod val="75000"/>
                  </a:schemeClr>
                </a:solidFill>
              </a:rPr>
              <a:t>1 week </a:t>
            </a:r>
          </a:p>
          <a:p>
            <a:pPr>
              <a:lnSpc>
                <a:spcPct val="100000"/>
              </a:lnSpc>
            </a:pPr>
            <a:r>
              <a:rPr lang="en-US" sz="2400" dirty="0"/>
              <a:t>should be scheduled.</a:t>
            </a:r>
          </a:p>
        </p:txBody>
      </p:sp>
    </p:spTree>
    <p:extLst>
      <p:ext uri="{BB962C8B-B14F-4D97-AF65-F5344CB8AC3E}">
        <p14:creationId xmlns:p14="http://schemas.microsoft.com/office/powerpoint/2010/main" val="26943501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Stepping up asthma </a:t>
            </a:r>
            <a:r>
              <a:rPr lang="en-US" dirty="0" smtClean="0"/>
              <a:t>treatment:</a:t>
            </a:r>
            <a:endParaRPr lang="en-US" dirty="0"/>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endParaRPr lang="en-US" sz="2400" dirty="0" smtClean="0"/>
          </a:p>
          <a:p>
            <a:pPr>
              <a:lnSpc>
                <a:spcPct val="100000"/>
              </a:lnSpc>
              <a:buFont typeface="Arial" panose="020B0604020202020204" pitchFamily="34" charset="0"/>
              <a:buChar char="•"/>
            </a:pPr>
            <a:r>
              <a:rPr lang="en-US" sz="2400" dirty="0" smtClean="0"/>
              <a:t>Sustained </a:t>
            </a:r>
            <a:r>
              <a:rPr lang="en-US" sz="2400" dirty="0"/>
              <a:t>step-up (for </a:t>
            </a:r>
            <a:r>
              <a:rPr lang="en-US" sz="2400" dirty="0">
                <a:solidFill>
                  <a:schemeClr val="accent4">
                    <a:lumMod val="75000"/>
                  </a:schemeClr>
                </a:solidFill>
              </a:rPr>
              <a:t>at least 2–3 months</a:t>
            </a:r>
            <a:r>
              <a:rPr lang="en-US" sz="2400" dirty="0"/>
              <a:t>): if symptoms and/or </a:t>
            </a:r>
            <a:r>
              <a:rPr lang="en-US" sz="2400" dirty="0" smtClean="0"/>
              <a:t>exacerbations </a:t>
            </a:r>
            <a:r>
              <a:rPr lang="en-US" sz="2400" dirty="0"/>
              <a:t>persist despite 2–3 months of controller </a:t>
            </a:r>
            <a:r>
              <a:rPr lang="en-US" sz="2400" dirty="0" smtClean="0"/>
              <a:t>treatment.</a:t>
            </a:r>
          </a:p>
          <a:p>
            <a:pPr>
              <a:lnSpc>
                <a:spcPct val="100000"/>
              </a:lnSpc>
              <a:buFont typeface="Arial" panose="020B0604020202020204" pitchFamily="34" charset="0"/>
              <a:buChar char="•"/>
            </a:pPr>
            <a:endParaRPr lang="en-US" sz="2400" dirty="0"/>
          </a:p>
          <a:p>
            <a:pPr>
              <a:lnSpc>
                <a:spcPct val="100000"/>
              </a:lnSpc>
              <a:buFont typeface="Arial" panose="020B0604020202020204" pitchFamily="34" charset="0"/>
              <a:buChar char="•"/>
            </a:pPr>
            <a:r>
              <a:rPr lang="en-US" sz="2400" dirty="0" smtClean="0"/>
              <a:t>Short-term </a:t>
            </a:r>
            <a:r>
              <a:rPr lang="en-US" sz="2400" dirty="0"/>
              <a:t>step-up (for </a:t>
            </a:r>
            <a:r>
              <a:rPr lang="en-US" sz="2400" dirty="0">
                <a:solidFill>
                  <a:schemeClr val="accent4">
                    <a:lumMod val="75000"/>
                  </a:schemeClr>
                </a:solidFill>
              </a:rPr>
              <a:t>1–2 weeks</a:t>
            </a:r>
            <a:r>
              <a:rPr lang="en-US" sz="2400" dirty="0"/>
              <a:t>) by clinician or by patient with written </a:t>
            </a:r>
            <a:r>
              <a:rPr lang="en-US" sz="2400" dirty="0" smtClean="0"/>
              <a:t>asthma </a:t>
            </a:r>
            <a:r>
              <a:rPr lang="en-US" sz="2400" dirty="0"/>
              <a:t>action </a:t>
            </a:r>
            <a:r>
              <a:rPr lang="en-US" sz="2400" dirty="0" smtClean="0"/>
              <a:t>plan, </a:t>
            </a:r>
            <a:r>
              <a:rPr lang="en-US" sz="2400" dirty="0"/>
              <a:t>e.g. during viral infection or allergen exposure </a:t>
            </a:r>
          </a:p>
        </p:txBody>
      </p:sp>
    </p:spTree>
    <p:extLst>
      <p:ext uri="{BB962C8B-B14F-4D97-AF65-F5344CB8AC3E}">
        <p14:creationId xmlns:p14="http://schemas.microsoft.com/office/powerpoint/2010/main" val="11488883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Stepping down treatment when asthma is </a:t>
            </a:r>
            <a:r>
              <a:rPr lang="en-US" dirty="0" smtClean="0"/>
              <a:t>well-controlled:</a:t>
            </a:r>
            <a:endParaRPr lang="en-US" dirty="0"/>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a:t>Consider stepping down treatment once good asthma control has been </a:t>
            </a:r>
            <a:r>
              <a:rPr lang="en-US" sz="2400" dirty="0" smtClean="0"/>
              <a:t>achieved </a:t>
            </a:r>
            <a:r>
              <a:rPr lang="en-US" sz="2400" dirty="0"/>
              <a:t>and maintained for 3 </a:t>
            </a:r>
            <a:r>
              <a:rPr lang="en-US" sz="2400" dirty="0" smtClean="0"/>
              <a:t>months.</a:t>
            </a:r>
          </a:p>
          <a:p>
            <a:pPr marL="0" indent="0">
              <a:lnSpc>
                <a:spcPct val="100000"/>
              </a:lnSpc>
              <a:buNone/>
            </a:pPr>
            <a:endParaRPr lang="en-US" sz="2400" dirty="0" smtClean="0"/>
          </a:p>
          <a:p>
            <a:pPr>
              <a:lnSpc>
                <a:spcPct val="100000"/>
              </a:lnSpc>
              <a:buFont typeface="Arial" panose="020B0604020202020204" pitchFamily="34" charset="0"/>
              <a:buChar char="•"/>
            </a:pPr>
            <a:r>
              <a:rPr lang="en-US" sz="2400" dirty="0"/>
              <a:t>Choose an appropriate time for step-down (no respiratory infection, </a:t>
            </a:r>
            <a:r>
              <a:rPr lang="en-US" sz="2400" dirty="0" smtClean="0"/>
              <a:t>patient </a:t>
            </a:r>
            <a:r>
              <a:rPr lang="en-US" sz="2400" dirty="0"/>
              <a:t>not travelling, not pregnant</a:t>
            </a:r>
            <a:r>
              <a:rPr lang="en-US" sz="2400" dirty="0" smtClean="0"/>
              <a:t>).</a:t>
            </a:r>
          </a:p>
          <a:p>
            <a:pPr marL="0" indent="0">
              <a:lnSpc>
                <a:spcPct val="100000"/>
              </a:lnSpc>
              <a:buNone/>
            </a:pPr>
            <a:endParaRPr lang="en-US" sz="2400" dirty="0" smtClean="0"/>
          </a:p>
          <a:p>
            <a:pPr>
              <a:lnSpc>
                <a:spcPct val="100000"/>
              </a:lnSpc>
              <a:buFont typeface="Arial" panose="020B0604020202020204" pitchFamily="34" charset="0"/>
              <a:buChar char="•"/>
            </a:pPr>
            <a:r>
              <a:rPr lang="en-US" sz="2400" dirty="0"/>
              <a:t>Step down through available formulations to reduce the ICS dose by </a:t>
            </a:r>
            <a:r>
              <a:rPr lang="en-US" sz="2400" dirty="0" smtClean="0"/>
              <a:t>25–50</a:t>
            </a:r>
            <a:r>
              <a:rPr lang="en-US" sz="2400" dirty="0"/>
              <a:t>% at 2–3 month </a:t>
            </a:r>
            <a:r>
              <a:rPr lang="en-US" sz="2400" dirty="0" smtClean="0"/>
              <a:t>intervals.</a:t>
            </a:r>
            <a:endParaRPr lang="en-US" sz="2400" dirty="0"/>
          </a:p>
        </p:txBody>
      </p:sp>
    </p:spTree>
    <p:extLst>
      <p:ext uri="{BB962C8B-B14F-4D97-AF65-F5344CB8AC3E}">
        <p14:creationId xmlns:p14="http://schemas.microsoft.com/office/powerpoint/2010/main" val="19534082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NON-PHARMACOLOGICAL STRATEGIES AND </a:t>
            </a:r>
            <a:r>
              <a:rPr lang="en-US" dirty="0" smtClean="0"/>
              <a:t>INTERVENTIONS:</a:t>
            </a:r>
            <a:endParaRPr lang="en-US" dirty="0"/>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2400" dirty="0">
                <a:solidFill>
                  <a:schemeClr val="accent1">
                    <a:lumMod val="75000"/>
                  </a:schemeClr>
                </a:solidFill>
              </a:rPr>
              <a:t>Smoking cessation </a:t>
            </a:r>
            <a:r>
              <a:rPr lang="en-US" sz="2400" dirty="0" smtClean="0">
                <a:solidFill>
                  <a:schemeClr val="accent1">
                    <a:lumMod val="75000"/>
                  </a:schemeClr>
                </a:solidFill>
              </a:rPr>
              <a:t>advice.</a:t>
            </a:r>
          </a:p>
          <a:p>
            <a:pPr>
              <a:lnSpc>
                <a:spcPct val="100000"/>
              </a:lnSpc>
              <a:buFont typeface="Arial" panose="020B0604020202020204" pitchFamily="34" charset="0"/>
              <a:buChar char="•"/>
            </a:pPr>
            <a:r>
              <a:rPr lang="en-US" sz="2400" dirty="0">
                <a:solidFill>
                  <a:schemeClr val="accent1">
                    <a:lumMod val="75000"/>
                  </a:schemeClr>
                </a:solidFill>
              </a:rPr>
              <a:t>Physical activity: </a:t>
            </a:r>
            <a:r>
              <a:rPr lang="en-US" sz="2400" dirty="0"/>
              <a:t>encourage people with asthma to engage in regular </a:t>
            </a:r>
            <a:r>
              <a:rPr lang="en-US" sz="2400" dirty="0" smtClean="0"/>
              <a:t>physical </a:t>
            </a:r>
            <a:r>
              <a:rPr lang="en-US" sz="2400" dirty="0"/>
              <a:t>activity because of its general health </a:t>
            </a:r>
            <a:r>
              <a:rPr lang="en-US" sz="2400" dirty="0" smtClean="0"/>
              <a:t>benefits.</a:t>
            </a:r>
          </a:p>
          <a:p>
            <a:pPr>
              <a:lnSpc>
                <a:spcPct val="100000"/>
              </a:lnSpc>
              <a:buFont typeface="Arial" panose="020B0604020202020204" pitchFamily="34" charset="0"/>
              <a:buChar char="•"/>
            </a:pPr>
            <a:r>
              <a:rPr lang="en-US" sz="2400" dirty="0">
                <a:solidFill>
                  <a:schemeClr val="accent1">
                    <a:lumMod val="75000"/>
                  </a:schemeClr>
                </a:solidFill>
              </a:rPr>
              <a:t>Occupational asthma: </a:t>
            </a:r>
            <a:r>
              <a:rPr lang="en-US" sz="2400" dirty="0"/>
              <a:t>ask all patients with adult-onset asthma about their </a:t>
            </a:r>
            <a:r>
              <a:rPr lang="en-US" sz="2400" dirty="0" smtClean="0"/>
              <a:t>work </a:t>
            </a:r>
            <a:r>
              <a:rPr lang="en-US" sz="2400" dirty="0"/>
              <a:t>history. </a:t>
            </a:r>
            <a:endParaRPr lang="en-US" sz="2400" dirty="0" smtClean="0"/>
          </a:p>
          <a:p>
            <a:pPr>
              <a:lnSpc>
                <a:spcPct val="100000"/>
              </a:lnSpc>
              <a:buFont typeface="Arial" panose="020B0604020202020204" pitchFamily="34" charset="0"/>
              <a:buChar char="•"/>
            </a:pPr>
            <a:r>
              <a:rPr lang="en-US" sz="2400" dirty="0" smtClean="0">
                <a:solidFill>
                  <a:schemeClr val="accent1">
                    <a:lumMod val="75000"/>
                  </a:schemeClr>
                </a:solidFill>
              </a:rPr>
              <a:t>NSAIDs </a:t>
            </a:r>
            <a:r>
              <a:rPr lang="en-US" sz="2400" dirty="0">
                <a:solidFill>
                  <a:schemeClr val="accent1">
                    <a:lumMod val="75000"/>
                  </a:schemeClr>
                </a:solidFill>
              </a:rPr>
              <a:t>including aspirin: </a:t>
            </a:r>
            <a:r>
              <a:rPr lang="en-US" sz="2400" dirty="0"/>
              <a:t>always ask about asthma before prescribing.</a:t>
            </a:r>
          </a:p>
        </p:txBody>
      </p:sp>
    </p:spTree>
    <p:extLst>
      <p:ext uri="{BB962C8B-B14F-4D97-AF65-F5344CB8AC3E}">
        <p14:creationId xmlns:p14="http://schemas.microsoft.com/office/powerpoint/2010/main" val="1880865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solidFill>
                  <a:schemeClr val="accent1">
                    <a:lumMod val="75000"/>
                  </a:schemeClr>
                </a:solidFill>
              </a:rPr>
              <a:t>The written asthma action plan should include</a:t>
            </a:r>
            <a:r>
              <a:rPr lang="en-US" sz="4400" b="1" dirty="0" smtClean="0">
                <a:solidFill>
                  <a:schemeClr val="accent1">
                    <a:lumMod val="75000"/>
                  </a:schemeClr>
                </a:solidFill>
              </a:rPr>
              <a:t>:</a:t>
            </a:r>
            <a:endParaRPr lang="en-US" sz="4400" dirty="0"/>
          </a:p>
        </p:txBody>
      </p:sp>
      <p:sp>
        <p:nvSpPr>
          <p:cNvPr id="3" name="Content Placeholder 2"/>
          <p:cNvSpPr>
            <a:spLocks noGrp="1"/>
          </p:cNvSpPr>
          <p:nvPr>
            <p:ph idx="1"/>
          </p:nvPr>
        </p:nvSpPr>
        <p:spPr/>
        <p:txBody>
          <a:bodyPr>
            <a:normAutofit/>
          </a:bodyPr>
          <a:lstStyle/>
          <a:p>
            <a:r>
              <a:rPr lang="en-US" sz="2400" dirty="0" smtClean="0"/>
              <a:t>•  </a:t>
            </a:r>
            <a:r>
              <a:rPr lang="en-US" sz="2400" dirty="0"/>
              <a:t>The patient’s usual asthma medications</a:t>
            </a:r>
          </a:p>
          <a:p>
            <a:r>
              <a:rPr lang="en-US" sz="2400" dirty="0"/>
              <a:t>•  When and how to increase medications, and start OCS </a:t>
            </a:r>
          </a:p>
          <a:p>
            <a:r>
              <a:rPr lang="en-US" sz="2400" dirty="0"/>
              <a:t>•  How to access medical care if symptoms fail to respond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141" y="1845735"/>
            <a:ext cx="2867719" cy="4023360"/>
          </a:xfrm>
          <a:prstGeom prst="rect">
            <a:avLst/>
          </a:prstGeom>
        </p:spPr>
      </p:pic>
    </p:spTree>
    <p:extLst>
      <p:ext uri="{BB962C8B-B14F-4D97-AF65-F5344CB8AC3E}">
        <p14:creationId xmlns:p14="http://schemas.microsoft.com/office/powerpoint/2010/main" val="176032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142" y="174961"/>
            <a:ext cx="10741152" cy="1499616"/>
          </a:xfrm>
        </p:spPr>
        <p:txBody>
          <a:bodyPr>
            <a:normAutofit/>
          </a:bodyPr>
          <a:lstStyle/>
          <a:p>
            <a:r>
              <a:rPr lang="en-US" sz="3600" dirty="0" smtClean="0"/>
              <a:t>Emergency treatment should be considered for:</a:t>
            </a:r>
            <a:endParaRPr lang="en-US" sz="3600" dirty="0"/>
          </a:p>
        </p:txBody>
      </p:sp>
      <p:sp>
        <p:nvSpPr>
          <p:cNvPr id="3" name="Content Placeholder 2"/>
          <p:cNvSpPr>
            <a:spLocks noGrp="1"/>
          </p:cNvSpPr>
          <p:nvPr>
            <p:ph idx="1"/>
          </p:nvPr>
        </p:nvSpPr>
        <p:spPr/>
        <p:txBody>
          <a:bodyPr/>
          <a:lstStyle/>
          <a:p>
            <a:pPr>
              <a:buFont typeface="Wingdings" charset="2"/>
              <a:buChar char="§"/>
            </a:pPr>
            <a:r>
              <a:rPr lang="en-US" dirty="0" smtClean="0"/>
              <a:t>Peak Flow less than 40% predicted normal</a:t>
            </a:r>
          </a:p>
          <a:p>
            <a:pPr>
              <a:buFont typeface="Wingdings" charset="2"/>
              <a:buChar char="§"/>
            </a:pPr>
            <a:r>
              <a:rPr lang="en-US" dirty="0" smtClean="0"/>
              <a:t>Failure to respond to β</a:t>
            </a:r>
            <a:r>
              <a:rPr lang="en-US" baseline="-25000" dirty="0" smtClean="0"/>
              <a:t>2</a:t>
            </a:r>
            <a:r>
              <a:rPr lang="en-US" dirty="0" smtClean="0"/>
              <a:t>-agonist</a:t>
            </a:r>
          </a:p>
          <a:p>
            <a:pPr>
              <a:buFont typeface="Wingdings" charset="2"/>
              <a:buChar char="§"/>
            </a:pPr>
            <a:r>
              <a:rPr lang="en-US" dirty="0" smtClean="0"/>
              <a:t>Severe wheezing or coughing </a:t>
            </a:r>
          </a:p>
          <a:p>
            <a:pPr>
              <a:buFont typeface="Wingdings" charset="2"/>
              <a:buChar char="§"/>
            </a:pPr>
            <a:r>
              <a:rPr lang="en-US" dirty="0" smtClean="0"/>
              <a:t>Extreme anxiety due to breathlessness</a:t>
            </a:r>
          </a:p>
          <a:p>
            <a:pPr>
              <a:buFont typeface="Wingdings" charset="2"/>
              <a:buChar char="§"/>
            </a:pPr>
            <a:r>
              <a:rPr lang="en-US" dirty="0" smtClean="0"/>
              <a:t>Gasping for air, sweaty, or cyanotic</a:t>
            </a:r>
          </a:p>
          <a:p>
            <a:pPr>
              <a:buFont typeface="Wingdings" charset="2"/>
              <a:buChar char="§"/>
            </a:pPr>
            <a:r>
              <a:rPr lang="en-US" dirty="0" smtClean="0"/>
              <a:t>Rapid deterioration over a few hours</a:t>
            </a:r>
          </a:p>
          <a:p>
            <a:pPr>
              <a:buFont typeface="Wingdings" charset="2"/>
              <a:buChar char="§"/>
            </a:pPr>
            <a:r>
              <a:rPr lang="en-US" dirty="0" smtClean="0"/>
              <a:t>Severe retractions and nasal flaring </a:t>
            </a:r>
          </a:p>
          <a:p>
            <a:pPr>
              <a:buFont typeface="Wingdings" charset="2"/>
              <a:buChar char="§"/>
            </a:pPr>
            <a:r>
              <a:rPr lang="en-US" dirty="0" smtClean="0"/>
              <a:t>Hunched forward</a:t>
            </a:r>
          </a:p>
          <a:p>
            <a:pPr>
              <a:buFont typeface="Wingdings" charset="2"/>
              <a:buChar char="§"/>
            </a:pPr>
            <a:endParaRPr lang="en-US" dirty="0" smtClean="0"/>
          </a:p>
          <a:p>
            <a:pPr>
              <a:buFont typeface="Wingdings" charset="2"/>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6480" y="2093928"/>
            <a:ext cx="4702628" cy="3526971"/>
          </a:xfrm>
          <a:prstGeom prst="rect">
            <a:avLst/>
          </a:prstGeom>
        </p:spPr>
      </p:pic>
    </p:spTree>
    <p:extLst>
      <p:ext uri="{BB962C8B-B14F-4D97-AF65-F5344CB8AC3E}">
        <p14:creationId xmlns:p14="http://schemas.microsoft.com/office/powerpoint/2010/main" val="1752461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9313" y="2139043"/>
            <a:ext cx="6772853" cy="2494057"/>
          </a:xfrm>
          <a:prstGeom prst="rect">
            <a:avLst/>
          </a:prstGeom>
        </p:spPr>
      </p:pic>
    </p:spTree>
    <p:extLst>
      <p:ext uri="{BB962C8B-B14F-4D97-AF65-F5344CB8AC3E}">
        <p14:creationId xmlns:p14="http://schemas.microsoft.com/office/powerpoint/2010/main" val="14501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7544" y="1085849"/>
            <a:ext cx="8626928" cy="4629151"/>
          </a:xfrm>
          <a:prstGeom prst="rect">
            <a:avLst/>
          </a:prstGeom>
        </p:spPr>
      </p:pic>
    </p:spTree>
    <p:extLst>
      <p:ext uri="{BB962C8B-B14F-4D97-AF65-F5344CB8AC3E}">
        <p14:creationId xmlns:p14="http://schemas.microsoft.com/office/powerpoint/2010/main" val="1590875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1028700"/>
            <a:ext cx="9067799" cy="5127171"/>
          </a:xfrm>
          <a:prstGeom prst="rect">
            <a:avLst/>
          </a:prstGeom>
        </p:spPr>
      </p:pic>
    </p:spTree>
    <p:extLst>
      <p:ext uri="{BB962C8B-B14F-4D97-AF65-F5344CB8AC3E}">
        <p14:creationId xmlns:p14="http://schemas.microsoft.com/office/powerpoint/2010/main" val="1960872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1457" y="1045029"/>
            <a:ext cx="8806543" cy="4914900"/>
          </a:xfrm>
          <a:prstGeom prst="rect">
            <a:avLst/>
          </a:prstGeom>
        </p:spPr>
      </p:pic>
    </p:spTree>
    <p:extLst>
      <p:ext uri="{BB962C8B-B14F-4D97-AF65-F5344CB8AC3E}">
        <p14:creationId xmlns:p14="http://schemas.microsoft.com/office/powerpoint/2010/main" val="1093321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4743" y="971550"/>
            <a:ext cx="8022771" cy="5216978"/>
          </a:xfrm>
          <a:prstGeom prst="rect">
            <a:avLst/>
          </a:prstGeom>
        </p:spPr>
      </p:pic>
    </p:spTree>
    <p:extLst>
      <p:ext uri="{BB962C8B-B14F-4D97-AF65-F5344CB8AC3E}">
        <p14:creationId xmlns:p14="http://schemas.microsoft.com/office/powerpoint/2010/main" val="2011855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THE DIAGNOSIS OF </a:t>
            </a:r>
            <a:r>
              <a:rPr lang="en-US" dirty="0" smtClean="0"/>
              <a:t>ASTHMA:</a:t>
            </a:r>
            <a:endParaRPr lang="en-US" dirty="0"/>
          </a:p>
        </p:txBody>
      </p:sp>
      <p:sp>
        <p:nvSpPr>
          <p:cNvPr id="5" name="Text Placeholder 4"/>
          <p:cNvSpPr>
            <a:spLocks noGrp="1"/>
          </p:cNvSpPr>
          <p:nvPr>
            <p:ph type="body" idx="1"/>
          </p:nvPr>
        </p:nvSpPr>
        <p:spPr/>
        <p:txBody>
          <a:bodyPr/>
          <a:lstStyle/>
          <a:p>
            <a:r>
              <a:rPr lang="en-US" b="1" dirty="0">
                <a:solidFill>
                  <a:schemeClr val="accent1">
                    <a:lumMod val="75000"/>
                  </a:schemeClr>
                </a:solidFill>
              </a:rPr>
              <a:t>Asthma has two key defining features: </a:t>
            </a:r>
          </a:p>
          <a:p>
            <a:endParaRPr lang="en-US" dirty="0"/>
          </a:p>
        </p:txBody>
      </p:sp>
      <p:sp>
        <p:nvSpPr>
          <p:cNvPr id="3" name="Content Placeholder 2"/>
          <p:cNvSpPr>
            <a:spLocks noGrp="1"/>
          </p:cNvSpPr>
          <p:nvPr>
            <p:ph sz="half" idx="2"/>
          </p:nvPr>
        </p:nvSpPr>
        <p:spPr/>
        <p:txBody>
          <a:bodyPr>
            <a:noAutofit/>
          </a:bodyPr>
          <a:lstStyle/>
          <a:p>
            <a:pPr marL="457200" indent="-457200">
              <a:lnSpc>
                <a:spcPct val="100000"/>
              </a:lnSpc>
              <a:buFont typeface="+mj-lt"/>
              <a:buAutoNum type="arabicPeriod"/>
            </a:pPr>
            <a:r>
              <a:rPr lang="en-US" b="1" dirty="0" smtClean="0"/>
              <a:t>a </a:t>
            </a:r>
            <a:r>
              <a:rPr lang="en-US" b="1" dirty="0"/>
              <a:t>history of </a:t>
            </a:r>
            <a:r>
              <a:rPr lang="en-US" b="1" dirty="0" smtClean="0"/>
              <a:t>variable respiratory </a:t>
            </a:r>
            <a:r>
              <a:rPr lang="en-US" b="1" dirty="0"/>
              <a:t>symptoms such </a:t>
            </a:r>
            <a:r>
              <a:rPr lang="en-US" b="1" dirty="0" smtClean="0"/>
              <a:t>as: </a:t>
            </a:r>
          </a:p>
          <a:p>
            <a:pPr marL="0" indent="0">
              <a:lnSpc>
                <a:spcPct val="100000"/>
              </a:lnSpc>
              <a:buNone/>
            </a:pPr>
            <a:r>
              <a:rPr lang="en-US" dirty="0" smtClean="0"/>
              <a:t>wheeze</a:t>
            </a:r>
            <a:r>
              <a:rPr lang="en-US" dirty="0"/>
              <a:t>, shortness of breath, </a:t>
            </a:r>
            <a:r>
              <a:rPr lang="en-US" dirty="0" smtClean="0"/>
              <a:t>chest </a:t>
            </a:r>
            <a:r>
              <a:rPr lang="en-US" dirty="0"/>
              <a:t>tightness and cough that vary over time and in intensity, </a:t>
            </a:r>
            <a:endParaRPr lang="en-US" dirty="0" smtClean="0"/>
          </a:p>
          <a:p>
            <a:pPr marL="0" indent="0">
              <a:lnSpc>
                <a:spcPct val="100000"/>
              </a:lnSpc>
              <a:buNone/>
            </a:pPr>
            <a:endParaRPr lang="en-US" b="1" dirty="0" smtClean="0"/>
          </a:p>
          <a:p>
            <a:pPr>
              <a:lnSpc>
                <a:spcPct val="150000"/>
              </a:lnSpc>
            </a:pPr>
            <a:endParaRPr lang="en-US" dirty="0" smtClean="0"/>
          </a:p>
          <a:p>
            <a:pPr>
              <a:lnSpc>
                <a:spcPct val="150000"/>
              </a:lnSpc>
            </a:pPr>
            <a:endParaRPr lang="en-US" dirty="0"/>
          </a:p>
        </p:txBody>
      </p:sp>
      <p:sp>
        <p:nvSpPr>
          <p:cNvPr id="4" name="Content Placeholder 3"/>
          <p:cNvSpPr>
            <a:spLocks noGrp="1"/>
          </p:cNvSpPr>
          <p:nvPr>
            <p:ph sz="quarter" idx="4"/>
          </p:nvPr>
        </p:nvSpPr>
        <p:spPr/>
        <p:txBody>
          <a:bodyPr/>
          <a:lstStyle/>
          <a:p>
            <a:pPr marL="457200" indent="-457200">
              <a:lnSpc>
                <a:spcPct val="100000"/>
              </a:lnSpc>
              <a:buFont typeface="+mj-lt"/>
              <a:buAutoNum type="arabicPeriod" startAt="2"/>
            </a:pPr>
            <a:r>
              <a:rPr lang="en-US" b="1" dirty="0" smtClean="0"/>
              <a:t>evidence </a:t>
            </a:r>
            <a:r>
              <a:rPr lang="en-US" b="1" dirty="0"/>
              <a:t>of variable expiratory airflow limitation:</a:t>
            </a:r>
          </a:p>
          <a:p>
            <a:pPr>
              <a:lnSpc>
                <a:spcPct val="100000"/>
              </a:lnSpc>
            </a:pPr>
            <a:r>
              <a:rPr lang="en-US" dirty="0"/>
              <a:t>At least once during the diagnostic process when FEV1 is low, </a:t>
            </a:r>
            <a:endParaRPr lang="en-US" dirty="0" smtClean="0"/>
          </a:p>
          <a:p>
            <a:pPr>
              <a:lnSpc>
                <a:spcPct val="100000"/>
              </a:lnSpc>
            </a:pPr>
            <a:r>
              <a:rPr lang="en-US" dirty="0" smtClean="0"/>
              <a:t>the </a:t>
            </a:r>
            <a:r>
              <a:rPr lang="en-US" dirty="0"/>
              <a:t>FEV1/FVC ratio is reduced. </a:t>
            </a:r>
            <a:endParaRPr lang="en-US" dirty="0" smtClean="0"/>
          </a:p>
          <a:p>
            <a:pPr>
              <a:lnSpc>
                <a:spcPct val="100000"/>
              </a:lnSpc>
            </a:pPr>
            <a:r>
              <a:rPr lang="en-US" dirty="0" smtClean="0"/>
              <a:t>The </a:t>
            </a:r>
            <a:r>
              <a:rPr lang="en-US" dirty="0"/>
              <a:t>FEV1/FVC ratio is normally more than 0.75–0.80 in adults, and more than 0.90 in children.</a:t>
            </a:r>
          </a:p>
          <a:p>
            <a:endParaRPr lang="en-US" dirty="0"/>
          </a:p>
        </p:txBody>
      </p:sp>
    </p:spTree>
    <p:extLst>
      <p:ext uri="{BB962C8B-B14F-4D97-AF65-F5344CB8AC3E}">
        <p14:creationId xmlns:p14="http://schemas.microsoft.com/office/powerpoint/2010/main" val="30242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0" end="0"/>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1" end="1"/>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1852</TotalTime>
  <Words>1953</Words>
  <Application>Microsoft Macintosh PowerPoint</Application>
  <PresentationFormat>Widescreen</PresentationFormat>
  <Paragraphs>207</Paragraphs>
  <Slides>48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Calibri</vt:lpstr>
      <vt:lpstr>Calibri Light</vt:lpstr>
      <vt:lpstr>Courier New</vt:lpstr>
      <vt:lpstr>ＭＳ Ｐゴシック</vt:lpstr>
      <vt:lpstr>Times New Roman</vt:lpstr>
      <vt:lpstr>Wingdings</vt:lpstr>
      <vt:lpstr>Arial</vt:lpstr>
      <vt:lpstr>Retrospect</vt:lpstr>
      <vt:lpstr>Dr.Saad Mohammad Al-Saad   MBBS, SBFM, ABFM, Geriatrics, WHO cc fellowship Assistant Professor / Consultant Family physician Department of Family and Community Medicine College of medicine, King Saud University </vt:lpstr>
      <vt:lpstr>Introduction:</vt:lpstr>
      <vt:lpstr>Epidemiology:</vt:lpstr>
      <vt:lpstr>KSA</vt:lpstr>
      <vt:lpstr>PowerPoint Presentation</vt:lpstr>
      <vt:lpstr>PowerPoint Presentation</vt:lpstr>
      <vt:lpstr>PowerPoint Presentation</vt:lpstr>
      <vt:lpstr>PowerPoint Presentation</vt:lpstr>
      <vt:lpstr>MAKING THE DIAGNOSIS OF ASTHMA:</vt:lpstr>
      <vt:lpstr>Factors that may trigger or worsen asthma symptoms:</vt:lpstr>
      <vt:lpstr>History:</vt:lpstr>
      <vt:lpstr>Physical examination</vt:lpstr>
      <vt:lpstr>Investigations</vt:lpstr>
      <vt:lpstr>PowerPoint Presentation</vt:lpstr>
      <vt:lpstr>PowerPoint Presentation</vt:lpstr>
      <vt:lpstr>PowerPoint Presentation</vt:lpstr>
      <vt:lpstr>PowerPoint Presentation</vt:lpstr>
      <vt:lpstr>PEFR (peak expiratory flow rate)</vt:lpstr>
      <vt:lpstr>PowerPoint Presentation</vt:lpstr>
      <vt:lpstr>PowerPoint Presentation</vt:lpstr>
      <vt:lpstr>DIAGNOSING ASTHMA IN SPECIAL POPULATIONS:</vt:lpstr>
      <vt:lpstr>DIAGNOSING ASTHMA IN SPECIAL POPULATIONS:</vt:lpstr>
      <vt:lpstr>DIAGNOSING ASTHMA IN SPECIAL POPULATIONS:</vt:lpstr>
      <vt:lpstr>DIAGNOSING ASTHMA IN SPECIAL POPULATIONS:</vt:lpstr>
      <vt:lpstr>ASSESSING A PATIENT WITH ASTHMA:</vt:lpstr>
      <vt:lpstr>HOW TO ASSESS ASTHMA CONTROL:</vt:lpstr>
      <vt:lpstr>PowerPoint Presentation</vt:lpstr>
      <vt:lpstr>PowerPoint Presentation</vt:lpstr>
      <vt:lpstr>ASSESSING A PATIENT WITH ASTHMA:</vt:lpstr>
      <vt:lpstr>Asthma Action Plan (example)</vt:lpstr>
      <vt:lpstr>ASSESSING A PATIENT WITH ASTHMA:</vt:lpstr>
      <vt:lpstr>What is the role of lung function in monitoring asthma?</vt:lpstr>
      <vt:lpstr>MANAGEMENT OF ASTHMA:</vt:lpstr>
      <vt:lpstr>Stepwise approach to asthma treatment:</vt:lpstr>
      <vt:lpstr>STEPWISE APPROACH FOR ADJUSTING TREATMENT :</vt:lpstr>
      <vt:lpstr>Low, medium and high daily doses of inhaled corticosteroids (mcg)</vt:lpstr>
      <vt:lpstr>INITIAL CONTROLLER TREATMENT:</vt:lpstr>
      <vt:lpstr>Cont.</vt:lpstr>
      <vt:lpstr>Cont.</vt:lpstr>
      <vt:lpstr>Cont.</vt:lpstr>
      <vt:lpstr>Assessing asthma severity</vt:lpstr>
      <vt:lpstr>How often should patients with asthma be reviewed? </vt:lpstr>
      <vt:lpstr>Stepping up asthma treatment:</vt:lpstr>
      <vt:lpstr>Stepping down treatment when asthma is well-controlled:</vt:lpstr>
      <vt:lpstr>NON-PHARMACOLOGICAL STRATEGIES AND INTERVENTIONS:</vt:lpstr>
      <vt:lpstr>The written asthma action plan should include:</vt:lpstr>
      <vt:lpstr>Emergency treatment should be considered for:</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Asthma Management   Recent Advances</dc:title>
  <dc:creator>Reem AlHaider</dc:creator>
  <cp:lastModifiedBy>Saad</cp:lastModifiedBy>
  <cp:revision>93</cp:revision>
  <dcterms:created xsi:type="dcterms:W3CDTF">2017-09-18T12:06:35Z</dcterms:created>
  <dcterms:modified xsi:type="dcterms:W3CDTF">2018-03-21T13:49:39Z</dcterms:modified>
</cp:coreProperties>
</file>