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80"/>
  </p:notesMasterIdLst>
  <p:sldIdLst>
    <p:sldId id="258" r:id="rId2"/>
    <p:sldId id="259" r:id="rId3"/>
    <p:sldId id="261" r:id="rId4"/>
    <p:sldId id="264" r:id="rId5"/>
    <p:sldId id="265" r:id="rId6"/>
    <p:sldId id="266" r:id="rId7"/>
    <p:sldId id="281" r:id="rId8"/>
    <p:sldId id="475" r:id="rId9"/>
    <p:sldId id="282" r:id="rId10"/>
    <p:sldId id="284" r:id="rId11"/>
    <p:sldId id="285" r:id="rId12"/>
    <p:sldId id="313" r:id="rId13"/>
    <p:sldId id="476" r:id="rId14"/>
    <p:sldId id="300" r:id="rId15"/>
    <p:sldId id="307" r:id="rId16"/>
    <p:sldId id="308" r:id="rId17"/>
    <p:sldId id="292" r:id="rId18"/>
    <p:sldId id="309" r:id="rId19"/>
    <p:sldId id="298" r:id="rId20"/>
    <p:sldId id="294" r:id="rId21"/>
    <p:sldId id="287" r:id="rId22"/>
    <p:sldId id="305" r:id="rId23"/>
    <p:sldId id="297" r:id="rId24"/>
    <p:sldId id="480" r:id="rId25"/>
    <p:sldId id="312" r:id="rId26"/>
    <p:sldId id="479" r:id="rId27"/>
    <p:sldId id="481" r:id="rId28"/>
    <p:sldId id="301" r:id="rId29"/>
    <p:sldId id="302" r:id="rId30"/>
    <p:sldId id="478" r:id="rId31"/>
    <p:sldId id="329" r:id="rId32"/>
    <p:sldId id="330" r:id="rId33"/>
    <p:sldId id="331" r:id="rId34"/>
    <p:sldId id="333" r:id="rId35"/>
    <p:sldId id="338" r:id="rId36"/>
    <p:sldId id="493" r:id="rId37"/>
    <p:sldId id="482" r:id="rId38"/>
    <p:sldId id="352" r:id="rId39"/>
    <p:sldId id="491" r:id="rId40"/>
    <p:sldId id="492" r:id="rId41"/>
    <p:sldId id="483" r:id="rId42"/>
    <p:sldId id="343" r:id="rId43"/>
    <p:sldId id="344" r:id="rId44"/>
    <p:sldId id="346" r:id="rId45"/>
    <p:sldId id="349" r:id="rId46"/>
    <p:sldId id="355" r:id="rId47"/>
    <p:sldId id="361" r:id="rId48"/>
    <p:sldId id="362" r:id="rId49"/>
    <p:sldId id="363" r:id="rId50"/>
    <p:sldId id="369" r:id="rId51"/>
    <p:sldId id="372" r:id="rId52"/>
    <p:sldId id="375" r:id="rId53"/>
    <p:sldId id="376" r:id="rId54"/>
    <p:sldId id="379" r:id="rId55"/>
    <p:sldId id="381" r:id="rId56"/>
    <p:sldId id="389" r:id="rId57"/>
    <p:sldId id="484" r:id="rId58"/>
    <p:sldId id="411" r:id="rId59"/>
    <p:sldId id="417" r:id="rId60"/>
    <p:sldId id="418" r:id="rId61"/>
    <p:sldId id="420" r:id="rId62"/>
    <p:sldId id="426" r:id="rId63"/>
    <p:sldId id="427" r:id="rId64"/>
    <p:sldId id="440" r:id="rId65"/>
    <p:sldId id="443" r:id="rId66"/>
    <p:sldId id="494" r:id="rId67"/>
    <p:sldId id="485" r:id="rId68"/>
    <p:sldId id="463" r:id="rId69"/>
    <p:sldId id="464" r:id="rId70"/>
    <p:sldId id="469" r:id="rId71"/>
    <p:sldId id="470" r:id="rId72"/>
    <p:sldId id="471" r:id="rId73"/>
    <p:sldId id="473" r:id="rId74"/>
    <p:sldId id="490" r:id="rId75"/>
    <p:sldId id="486" r:id="rId76"/>
    <p:sldId id="487" r:id="rId77"/>
    <p:sldId id="488" r:id="rId78"/>
    <p:sldId id="489"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629"/>
  </p:normalViewPr>
  <p:slideViewPr>
    <p:cSldViewPr snapToGrid="0" snapToObjects="1">
      <p:cViewPr varScale="1">
        <p:scale>
          <a:sx n="77" d="100"/>
          <a:sy n="77" d="100"/>
        </p:scale>
        <p:origin x="739"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39E5B-F253-8B47-A9DE-EA93E718A22A}" type="datetimeFigureOut">
              <a:rPr lang="en-US" smtClean="0"/>
              <a:t>12/31/2017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22D8E-9B42-254E-96F9-731AC2A171B1}" type="slidenum">
              <a:rPr lang="en-US" smtClean="0"/>
              <a:t>‹#›</a:t>
            </a:fld>
            <a:endParaRPr lang="en-US"/>
          </a:p>
        </p:txBody>
      </p:sp>
    </p:spTree>
    <p:extLst>
      <p:ext uri="{BB962C8B-B14F-4D97-AF65-F5344CB8AC3E}">
        <p14:creationId xmlns:p14="http://schemas.microsoft.com/office/powerpoint/2010/main" val="9583031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600">
                <a:latin typeface="Calibri" charset="0"/>
              </a:rPr>
              <a:t>Addiction def</a:t>
            </a:r>
            <a:br>
              <a:rPr lang="en-US" sz="600">
                <a:latin typeface="Calibri" charset="0"/>
              </a:rPr>
            </a:br>
            <a:r>
              <a:rPr lang="en-US" sz="600">
                <a:latin typeface="Calibri" charset="0"/>
              </a:rPr>
              <a:t>August 31, 2011 — For the first time, the American Society of Addiction Medicine (ASAM) has officially recognized that addiction is not solely related to substance misuse and is, in fact, a chronic brain disease.</a:t>
            </a:r>
            <a:br>
              <a:rPr lang="en-US" sz="600">
                <a:latin typeface="Calibri" charset="0"/>
              </a:rPr>
            </a:br>
            <a:r>
              <a:rPr lang="en-US" sz="600">
                <a:latin typeface="Calibri" charset="0"/>
              </a:rPr>
              <a:t/>
            </a:r>
            <a:br>
              <a:rPr lang="en-US" sz="600">
                <a:latin typeface="Calibri" charset="0"/>
              </a:rPr>
            </a:br>
            <a:r>
              <a:rPr lang="en-US" sz="600">
                <a:latin typeface="Calibri" charset="0"/>
              </a:rPr>
              <a:t>"At its core, addiction isn't just a social problem or a moral problem or a criminal problem. It's a brain problem whose behaviors manifest in all these other areas," ASAM Past President Michael Miller, MD, said in a news release.</a:t>
            </a:r>
            <a:br>
              <a:rPr lang="en-US" sz="600">
                <a:latin typeface="Calibri" charset="0"/>
              </a:rPr>
            </a:br>
            <a:r>
              <a:rPr lang="en-US" sz="600">
                <a:latin typeface="Calibri" charset="0"/>
              </a:rPr>
              <a:t/>
            </a:r>
            <a:br>
              <a:rPr lang="en-US" sz="600">
                <a:latin typeface="Calibri" charset="0"/>
              </a:rPr>
            </a:br>
            <a:r>
              <a:rPr lang="en-US" sz="600">
                <a:latin typeface="Calibri" charset="0"/>
              </a:rPr>
              <a:t>"The disease is about brains, not drugs. It's about underlying neurology, not outward actions," added Dr. Miller, who oversaw the development of the new addiction definition.</a:t>
            </a:r>
            <a:br>
              <a:rPr lang="en-US" sz="600">
                <a:latin typeface="Calibri" charset="0"/>
              </a:rPr>
            </a:br>
            <a:r>
              <a:rPr lang="en-US" sz="600">
                <a:latin typeface="Calibri" charset="0"/>
              </a:rPr>
              <a:t/>
            </a:r>
            <a:br>
              <a:rPr lang="en-US" sz="600">
                <a:latin typeface="Calibri" charset="0"/>
              </a:rPr>
            </a:br>
            <a:r>
              <a:rPr lang="en-US" sz="600">
                <a:latin typeface="Calibri" charset="0"/>
              </a:rPr>
              <a:t>Findings from brain circuitry studies prompted more than 80 experts to come together 4 years ago to begin the process of developing a new definition of addiction.</a:t>
            </a:r>
            <a:br>
              <a:rPr lang="en-US" sz="600">
                <a:latin typeface="Calibri" charset="0"/>
              </a:rPr>
            </a:br>
            <a:r>
              <a:rPr lang="en-US" sz="600">
                <a:latin typeface="Calibri" charset="0"/>
              </a:rPr>
              <a:t/>
            </a:r>
            <a:br>
              <a:rPr lang="en-US" sz="600">
                <a:latin typeface="Calibri" charset="0"/>
              </a:rPr>
            </a:br>
            <a:r>
              <a:rPr lang="en-US" sz="600">
                <a:latin typeface="Calibri" charset="0"/>
              </a:rPr>
              <a:t>Previous research has shown that addiction affects neurotransmission in the reward area of the brain, triggers craving of addictive behaviors based on memories of previous experiences, and alters areas that govern impulse control and judgment.</a:t>
            </a:r>
            <a:br>
              <a:rPr lang="en-US" sz="600">
                <a:latin typeface="Calibri" charset="0"/>
              </a:rPr>
            </a:br>
            <a:r>
              <a:rPr lang="en-US" sz="600">
                <a:latin typeface="Calibri" charset="0"/>
              </a:rPr>
              <a:t/>
            </a:r>
            <a:br>
              <a:rPr lang="en-US" sz="600">
                <a:latin typeface="Calibri" charset="0"/>
              </a:rPr>
            </a:br>
            <a:r>
              <a:rPr lang="en-US" sz="600">
                <a:latin typeface="Calibri" charset="0"/>
              </a:rPr>
              <a:t>Chronic Condition</a:t>
            </a:r>
            <a:br>
              <a:rPr lang="en-US" sz="600">
                <a:latin typeface="Calibri" charset="0"/>
              </a:rPr>
            </a:br>
            <a:r>
              <a:rPr lang="en-US" sz="600">
                <a:latin typeface="Calibri" charset="0"/>
              </a:rPr>
              <a:t/>
            </a:r>
            <a:br>
              <a:rPr lang="en-US" sz="600">
                <a:latin typeface="Calibri" charset="0"/>
              </a:rPr>
            </a:br>
            <a:r>
              <a:rPr lang="en-US" sz="600">
                <a:latin typeface="Calibri" charset="0"/>
              </a:rPr>
              <a:t>Although ASAM adopted aspects of its new definition internally in April, it was recently released to the public with final tweaks based on subsequent discussion by board members.</a:t>
            </a:r>
            <a:br>
              <a:rPr lang="en-US" sz="600">
                <a:latin typeface="Calibri" charset="0"/>
              </a:rPr>
            </a:br>
            <a:r>
              <a:rPr lang="en-US" sz="600">
                <a:latin typeface="Calibri" charset="0"/>
              </a:rPr>
              <a:t/>
            </a:r>
            <a:br>
              <a:rPr lang="en-US" sz="600">
                <a:latin typeface="Calibri" charset="0"/>
              </a:rPr>
            </a:br>
            <a:r>
              <a:rPr lang="en-US" sz="600">
                <a:latin typeface="Calibri" charset="0"/>
              </a:rPr>
              <a:t>Highlights include its description of addiction as a primary disease, which means "it's not the result of other causes such as emotional or psychiatric problems." ASAM also notes that addiction is a chronic condition, and so should be "treated, managed, and monitored over a life-time."</a:t>
            </a:r>
            <a:br>
              <a:rPr lang="en-US" sz="600">
                <a:latin typeface="Calibri" charset="0"/>
              </a:rPr>
            </a:br>
            <a:r>
              <a:rPr lang="en-US" sz="600">
                <a:latin typeface="Calibri" charset="0"/>
              </a:rPr>
              <a:t/>
            </a:r>
            <a:br>
              <a:rPr lang="en-US" sz="600">
                <a:latin typeface="Calibri" charset="0"/>
              </a:rPr>
            </a:br>
            <a:r>
              <a:rPr lang="en-US" sz="600">
                <a:latin typeface="Calibri" charset="0"/>
              </a:rPr>
              <a:t>Raju Hajela, MD, chair of the ASAM new definition committee and past president of the Canadian Society of Addiction Medicine, said in the release that this disease drives behaviors that others might not understand.</a:t>
            </a:r>
            <a:br>
              <a:rPr lang="en-US" sz="600">
                <a:latin typeface="Calibri" charset="0"/>
              </a:rPr>
            </a:br>
            <a:r>
              <a:rPr lang="en-US" sz="600">
                <a:latin typeface="Calibri" charset="0"/>
              </a:rPr>
              <a:t/>
            </a:r>
            <a:br>
              <a:rPr lang="en-US" sz="600">
                <a:latin typeface="Calibri" charset="0"/>
              </a:rPr>
            </a:br>
            <a:r>
              <a:rPr lang="en-US" sz="600">
                <a:latin typeface="Calibri" charset="0"/>
              </a:rPr>
              <a:t>"Simply put, addiction is not a choice[, but] choice still plays an important role in getting help. Because there is no pill which alone can cure addiction, choosing recovery over unhealthy behaviors is necessary," added Dr. Hajela.</a:t>
            </a:r>
            <a:br>
              <a:rPr lang="en-US" sz="600">
                <a:latin typeface="Calibri" charset="0"/>
              </a:rPr>
            </a:br>
            <a:r>
              <a:rPr lang="en-US" sz="600">
                <a:latin typeface="Calibri" charset="0"/>
              </a:rPr>
              <a:t/>
            </a:r>
            <a:br>
              <a:rPr lang="en-US" sz="600">
                <a:latin typeface="Calibri" charset="0"/>
              </a:rPr>
            </a:br>
            <a:r>
              <a:rPr lang="en-US" sz="600">
                <a:latin typeface="Calibri" charset="0"/>
              </a:rPr>
              <a:t>David Kupfer, MD, chair of the American Psychiatric Association's Task Force for the upcoming Diagnostic and Statistical Manual of Mental Disorders, Fifth Edition (DSM-5), told Medscape Medical News that "a number of mental disorders" that are currently in the DSM-4 and that will be in the DSM-5 are considered chronic and persistent.</a:t>
            </a:r>
            <a:br>
              <a:rPr lang="en-US" sz="600">
                <a:latin typeface="Calibri" charset="0"/>
              </a:rPr>
            </a:br>
            <a:r>
              <a:rPr lang="en-US" sz="600">
                <a:latin typeface="Calibri" charset="0"/>
              </a:rPr>
              <a:t/>
            </a:r>
            <a:br>
              <a:rPr lang="en-US" sz="600">
                <a:latin typeface="Calibri" charset="0"/>
              </a:rPr>
            </a:br>
            <a:r>
              <a:rPr lang="en-US" sz="600">
                <a:latin typeface="Calibri" charset="0"/>
              </a:rPr>
              <a:t>"Addictive disorders, anxiety disorders, certainly depressive or bipolar disorders, schizophrenia, some of the neurocognitive disorders such as Alzheimer's — they are disorders that are no different than cardiovascular disease, or diabetes, or even asthma in many ways," said Dr. Kupfer.</a:t>
            </a:r>
            <a:br>
              <a:rPr lang="en-US" sz="600">
                <a:latin typeface="Calibri" charset="0"/>
              </a:rPr>
            </a:br>
            <a:r>
              <a:rPr lang="en-US" sz="600">
                <a:latin typeface="Calibri" charset="0"/>
              </a:rPr>
              <a:t/>
            </a:r>
            <a:br>
              <a:rPr lang="en-US" sz="600">
                <a:latin typeface="Calibri" charset="0"/>
              </a:rPr>
            </a:br>
            <a:r>
              <a:rPr lang="en-US" sz="600">
                <a:latin typeface="Calibri" charset="0"/>
              </a:rPr>
              <a:t>"Thinking about it that way has helped a lot of people trying to revise the current DSM to realize that what we are seeking to do is try and find out the underlying physiology and the underlying psychopathology and etiology of these disorders. There's no question that you have this interaction of what's going on in the brain and what's going on in terms of expression of behavior," he added.</a:t>
            </a:r>
            <a:br>
              <a:rPr lang="en-US" sz="600">
                <a:latin typeface="Calibri" charset="0"/>
              </a:rPr>
            </a:br>
            <a:r>
              <a:rPr lang="en-US" sz="600">
                <a:latin typeface="Calibri" charset="0"/>
              </a:rPr>
              <a:t/>
            </a:r>
            <a:br>
              <a:rPr lang="en-US" sz="600">
                <a:latin typeface="Calibri" charset="0"/>
              </a:rPr>
            </a:br>
            <a:r>
              <a:rPr lang="en-US" sz="600">
                <a:latin typeface="Calibri" charset="0"/>
              </a:rPr>
              <a:t>Definition Reduces Stigma</a:t>
            </a:r>
            <a:br>
              <a:rPr lang="en-US" sz="600">
                <a:latin typeface="Calibri" charset="0"/>
              </a:rPr>
            </a:br>
            <a:r>
              <a:rPr lang="en-US" sz="600">
                <a:latin typeface="Calibri" charset="0"/>
              </a:rPr>
              <a:t/>
            </a:r>
            <a:br>
              <a:rPr lang="en-US" sz="600">
                <a:latin typeface="Calibri" charset="0"/>
              </a:rPr>
            </a:br>
            <a:r>
              <a:rPr lang="en-US" sz="600">
                <a:latin typeface="Calibri" charset="0"/>
              </a:rPr>
              <a:t>He noted that the new definition is consistent with "parallel developments" currently going on in other areas of psychiatry.</a:t>
            </a:r>
            <a:br>
              <a:rPr lang="en-US" sz="600">
                <a:latin typeface="Calibri" charset="0"/>
              </a:rPr>
            </a:br>
            <a:r>
              <a:rPr lang="en-US" sz="600">
                <a:latin typeface="Calibri" charset="0"/>
              </a:rPr>
              <a:t/>
            </a:r>
            <a:br>
              <a:rPr lang="en-US" sz="600">
                <a:latin typeface="Calibri" charset="0"/>
              </a:rPr>
            </a:br>
            <a:r>
              <a:rPr lang="en-US" sz="600">
                <a:latin typeface="Calibri" charset="0"/>
              </a:rPr>
              <a:t>"We're running into the same exciting areas. It doesn't mean we have the answers. It means we have our work cut out for us in terms of how to integrate what we're learning about how the brain functions with what we learn about behavior," said Dr. Kupfer.</a:t>
            </a:r>
            <a:br>
              <a:rPr lang="en-US" sz="600">
                <a:latin typeface="Calibri" charset="0"/>
              </a:rPr>
            </a:br>
            <a:r>
              <a:rPr lang="en-US" sz="600">
                <a:latin typeface="Calibri" charset="0"/>
              </a:rPr>
              <a:t/>
            </a:r>
            <a:br>
              <a:rPr lang="en-US" sz="600">
                <a:latin typeface="Calibri" charset="0"/>
              </a:rPr>
            </a:br>
            <a:r>
              <a:rPr lang="en-US" sz="600">
                <a:latin typeface="Calibri" charset="0"/>
              </a:rPr>
              <a:t>"It's very nice to see this society endorsing the fact that in many ways addiction may very well be a chronic brain disorder, and not simply a behavioral disorder. And that I totally agree with."</a:t>
            </a:r>
            <a:br>
              <a:rPr lang="en-US" sz="600">
                <a:latin typeface="Calibri" charset="0"/>
              </a:rPr>
            </a:br>
            <a:r>
              <a:rPr lang="en-US" sz="600">
                <a:latin typeface="Calibri" charset="0"/>
              </a:rPr>
              <a:t/>
            </a:r>
            <a:br>
              <a:rPr lang="en-US" sz="600">
                <a:latin typeface="Calibri" charset="0"/>
              </a:rPr>
            </a:br>
            <a:r>
              <a:rPr lang="en-US" sz="600">
                <a:latin typeface="Calibri" charset="0"/>
              </a:rPr>
              <a:t>Overall, he said, it is important to get this information out to the public, to let those affected know that it is okay to come in for treatment.</a:t>
            </a:r>
            <a:br>
              <a:rPr lang="en-US" sz="600">
                <a:latin typeface="Calibri" charset="0"/>
              </a:rPr>
            </a:br>
            <a:r>
              <a:rPr lang="en-US" sz="600">
                <a:latin typeface="Calibri" charset="0"/>
              </a:rPr>
              <a:t/>
            </a:r>
            <a:br>
              <a:rPr lang="en-US" sz="600">
                <a:latin typeface="Calibri" charset="0"/>
              </a:rPr>
            </a:br>
            <a:r>
              <a:rPr lang="en-US" sz="600">
                <a:latin typeface="Calibri" charset="0"/>
              </a:rPr>
              <a:t>"The only way that we will really get rid of stigma is to continue to point out and show again and again, hopefully with more science, that these disorders are no different than any of the other disorders that we are treating throughout the rest of medicine. So anything like this new definition helps."</a:t>
            </a:r>
            <a:br>
              <a:rPr lang="en-US" sz="600">
                <a:latin typeface="Calibri" charset="0"/>
              </a:rPr>
            </a:br>
            <a:r>
              <a:rPr lang="en-US" sz="600">
                <a:latin typeface="Calibri" charset="0"/>
              </a:rPr>
              <a:t/>
            </a:r>
            <a:br>
              <a:rPr lang="en-US" sz="600">
                <a:latin typeface="Calibri" charset="0"/>
              </a:rPr>
            </a:br>
            <a:r>
              <a:rPr lang="en-US" sz="600">
                <a:latin typeface="Calibri" charset="0"/>
              </a:rPr>
              <a:t>The new, full definition of addiction is available on the ASAM Web site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F8B2080-CB76-A44D-9808-AA3CBC8FD8B5}" type="slidenum">
              <a:rPr lang="en-CA">
                <a:latin typeface="Calibri" charset="0"/>
              </a:rPr>
              <a:pPr eaLnBrk="1" hangingPunct="1"/>
              <a:t>3</a:t>
            </a:fld>
            <a:endParaRPr lang="en-CA">
              <a:latin typeface="Calibri" charset="0"/>
            </a:endParaRPr>
          </a:p>
        </p:txBody>
      </p:sp>
    </p:spTree>
    <p:extLst>
      <p:ext uri="{BB962C8B-B14F-4D97-AF65-F5344CB8AC3E}">
        <p14:creationId xmlns:p14="http://schemas.microsoft.com/office/powerpoint/2010/main" val="396146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This class of substances includes all controlled antianxiety and sleeping medications: </a:t>
            </a:r>
            <a:endParaRPr lang="en-CA" dirty="0">
              <a:latin typeface="Calibri" charset="0"/>
            </a:endParaRPr>
          </a:p>
          <a:p>
            <a:r>
              <a:rPr lang="en-US" dirty="0">
                <a:latin typeface="Calibri" charset="0"/>
              </a:rPr>
              <a:t>Benzodiazepines ( e.g. diazepam, </a:t>
            </a:r>
            <a:r>
              <a:rPr lang="en-US" dirty="0" err="1">
                <a:latin typeface="Calibri" charset="0"/>
              </a:rPr>
              <a:t>lorazepam</a:t>
            </a:r>
            <a:r>
              <a:rPr lang="en-US" dirty="0">
                <a:latin typeface="Calibri" charset="0"/>
              </a:rPr>
              <a:t> )</a:t>
            </a:r>
            <a:endParaRPr lang="en-CA" dirty="0">
              <a:latin typeface="Calibri" charset="0"/>
            </a:endParaRPr>
          </a:p>
          <a:p>
            <a:r>
              <a:rPr lang="en-US" dirty="0">
                <a:latin typeface="Calibri" charset="0"/>
              </a:rPr>
              <a:t>Benzodiazepine - like drugs ( e.g. </a:t>
            </a:r>
            <a:r>
              <a:rPr lang="en-US" dirty="0" err="1">
                <a:latin typeface="Calibri" charset="0"/>
              </a:rPr>
              <a:t>zolpidem</a:t>
            </a:r>
            <a:r>
              <a:rPr lang="en-US" dirty="0">
                <a:latin typeface="Calibri" charset="0"/>
              </a:rPr>
              <a:t>, </a:t>
            </a:r>
            <a:r>
              <a:rPr lang="en-US" dirty="0" err="1">
                <a:latin typeface="Calibri" charset="0"/>
              </a:rPr>
              <a:t>zopiclone</a:t>
            </a:r>
            <a:r>
              <a:rPr lang="en-US" dirty="0">
                <a:latin typeface="Calibri" charset="0"/>
              </a:rPr>
              <a:t> )</a:t>
            </a:r>
            <a:endParaRPr lang="en-CA" dirty="0">
              <a:latin typeface="Calibri" charset="0"/>
            </a:endParaRPr>
          </a:p>
          <a:p>
            <a:r>
              <a:rPr lang="en-US" dirty="0">
                <a:latin typeface="Calibri" charset="0"/>
              </a:rPr>
              <a:t>Barbiturates ( e.g. </a:t>
            </a:r>
            <a:r>
              <a:rPr lang="en-US" dirty="0" err="1">
                <a:latin typeface="Calibri" charset="0"/>
              </a:rPr>
              <a:t>secobarbital</a:t>
            </a:r>
            <a:r>
              <a:rPr lang="en-US" dirty="0">
                <a:latin typeface="Calibri" charset="0"/>
              </a:rPr>
              <a:t> )</a:t>
            </a:r>
            <a:endParaRPr lang="en-CA" dirty="0">
              <a:latin typeface="Calibri" charset="0"/>
            </a:endParaRPr>
          </a:p>
          <a:p>
            <a:r>
              <a:rPr lang="en-US" dirty="0">
                <a:latin typeface="Calibri" charset="0"/>
              </a:rPr>
              <a:t>Barbiturates - like hypnotics ( e.g. </a:t>
            </a:r>
            <a:r>
              <a:rPr lang="en-US" dirty="0" err="1">
                <a:latin typeface="Calibri" charset="0"/>
              </a:rPr>
              <a:t>methaqualone</a:t>
            </a:r>
            <a:r>
              <a:rPr lang="en-US" dirty="0">
                <a:latin typeface="Calibri" charset="0"/>
              </a:rPr>
              <a:t> )</a:t>
            </a:r>
            <a:endParaRPr lang="en-CA" dirty="0">
              <a:latin typeface="Calibri" charset="0"/>
            </a:endParaRPr>
          </a:p>
          <a:p>
            <a:r>
              <a:rPr lang="en-US" dirty="0" err="1">
                <a:latin typeface="Calibri" charset="0"/>
              </a:rPr>
              <a:t>Carbamates</a:t>
            </a:r>
            <a:r>
              <a:rPr lang="en-US" dirty="0">
                <a:latin typeface="Calibri" charset="0"/>
              </a:rPr>
              <a:t> ( e.g. </a:t>
            </a:r>
            <a:r>
              <a:rPr lang="en-US" dirty="0" err="1">
                <a:latin typeface="Calibri" charset="0"/>
              </a:rPr>
              <a:t>meprobamate</a:t>
            </a:r>
            <a:r>
              <a:rPr lang="en-US" dirty="0">
                <a:latin typeface="Calibri" charset="0"/>
              </a:rPr>
              <a:t> )</a:t>
            </a:r>
            <a:endParaRPr lang="en-CA" dirty="0">
              <a:latin typeface="Calibri" charset="0"/>
            </a:endParaRPr>
          </a:p>
          <a:p>
            <a:r>
              <a:rPr lang="en-US" dirty="0">
                <a:latin typeface="Calibri" charset="0"/>
              </a:rPr>
              <a:t> </a:t>
            </a:r>
            <a:endParaRPr lang="en-CA" dirty="0">
              <a:latin typeface="Calibri" charset="0"/>
            </a:endParaRPr>
          </a:p>
          <a:p>
            <a:r>
              <a:rPr lang="en-US" dirty="0">
                <a:latin typeface="Calibri" charset="0"/>
              </a:rPr>
              <a:t>These substances are brain depressants. Like alcohol, they can produce very significant levels of physiological dependence, marked by both tolerance and withdrawal.</a:t>
            </a:r>
            <a:endParaRPr lang="en-CA" dirty="0">
              <a:latin typeface="Calibri" charset="0"/>
            </a:endParaRPr>
          </a:p>
          <a:p>
            <a:r>
              <a:rPr lang="en-US" dirty="0">
                <a:latin typeface="Calibri" charset="0"/>
              </a:rPr>
              <a:t> </a:t>
            </a:r>
            <a:endParaRPr lang="en-CA" dirty="0">
              <a:latin typeface="Calibri" charset="0"/>
            </a:endParaRPr>
          </a:p>
          <a:p>
            <a:r>
              <a:rPr lang="en-US" dirty="0">
                <a:latin typeface="Calibri" charset="0"/>
              </a:rPr>
              <a:t>often taken with other brain depressants, like alcohol, which can produce additive serious effects (e.g. respiratory depression). </a:t>
            </a:r>
          </a:p>
          <a:p>
            <a:r>
              <a:rPr lang="en-US" dirty="0">
                <a:latin typeface="Calibri" charset="0"/>
              </a:rPr>
              <a:t>Abrupt withdrawal may produce seizures, delirium, or psychosis.</a:t>
            </a:r>
          </a:p>
          <a:p>
            <a:endParaRPr lang="en-CA"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538E3B7-0E12-654F-9C88-9F3083A97E64}" type="slidenum">
              <a:rPr lang="en-CA">
                <a:latin typeface="Calibri" charset="0"/>
              </a:rPr>
              <a:pPr eaLnBrk="1" hangingPunct="1"/>
              <a:t>32</a:t>
            </a:fld>
            <a:endParaRPr lang="en-CA">
              <a:latin typeface="Calibri" charset="0"/>
            </a:endParaRPr>
          </a:p>
        </p:txBody>
      </p:sp>
    </p:spTree>
    <p:extLst>
      <p:ext uri="{BB962C8B-B14F-4D97-AF65-F5344CB8AC3E}">
        <p14:creationId xmlns:p14="http://schemas.microsoft.com/office/powerpoint/2010/main" val="3963791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BCC83-E03C-41BB-83D0-5F5D9777607C}" type="slidenum">
              <a:rPr lang="en-US"/>
              <a:pPr/>
              <a:t>38</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Clinical photograph taken by P. Haber.</a:t>
            </a:r>
          </a:p>
        </p:txBody>
      </p:sp>
    </p:spTree>
    <p:extLst>
      <p:ext uri="{BB962C8B-B14F-4D97-AF65-F5344CB8AC3E}">
        <p14:creationId xmlns:p14="http://schemas.microsoft.com/office/powerpoint/2010/main" val="251428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C9AFC-9E0E-4927-907B-28F479CFB07B}" type="slidenum">
              <a:rPr lang="en-US"/>
              <a:pPr/>
              <a:t>42</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07505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F5C4B-E48D-4E26-BF2B-C83AFC22FC6B}" type="slidenum">
              <a:rPr lang="en-US"/>
              <a:pPr/>
              <a:t>43</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896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DAF6E-A12D-4A6E-A6B1-AC5A3C2DC99F}" type="slidenum">
              <a:rPr lang="en-US"/>
              <a:pPr/>
              <a:t>44</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72629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48C89-F24B-4A4A-BAC0-54384AD88F25}" type="slidenum">
              <a:rPr lang="en-US"/>
              <a:pPr/>
              <a:t>46</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47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D89D3-EFEF-4553-9724-6BB8BDF3575E}" type="slidenum">
              <a:rPr lang="en-US"/>
              <a:pPr/>
              <a:t>47</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230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B95C8-6EBD-445C-8F76-CB2106B994C3}" type="slidenum">
              <a:rPr lang="en-US"/>
              <a:pPr/>
              <a:t>48</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06529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33FBA-633E-461D-9B9A-45A7EA97A2DD}" type="slidenum">
              <a:rPr lang="en-US"/>
              <a:pPr/>
              <a:t>49</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r>
              <a:rPr lang="en-US"/>
              <a:t>Top photograph taken from www.erowid.com</a:t>
            </a:r>
          </a:p>
          <a:p>
            <a:r>
              <a:rPr lang="en-US"/>
              <a:t>Second photograph reference to follow.</a:t>
            </a:r>
          </a:p>
        </p:txBody>
      </p:sp>
    </p:spTree>
    <p:extLst>
      <p:ext uri="{BB962C8B-B14F-4D97-AF65-F5344CB8AC3E}">
        <p14:creationId xmlns:p14="http://schemas.microsoft.com/office/powerpoint/2010/main" val="414241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C461B-0B62-43F0-A085-6061401C2F95}" type="slidenum">
              <a:rPr lang="en-US"/>
              <a:pPr/>
              <a:t>51</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483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60058-3776-429C-B327-720BD91F8C79}" type="slidenum">
              <a:rPr lang="en-US"/>
              <a:pPr/>
              <a:t>7</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977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5E109-CEE2-4F2E-A3D4-CE5205D1E833}" type="slidenum">
              <a:rPr lang="en-US"/>
              <a:pPr/>
              <a:t>52</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t>Photograph acknowledgement to follow.</a:t>
            </a:r>
          </a:p>
        </p:txBody>
      </p:sp>
    </p:spTree>
    <p:extLst>
      <p:ext uri="{BB962C8B-B14F-4D97-AF65-F5344CB8AC3E}">
        <p14:creationId xmlns:p14="http://schemas.microsoft.com/office/powerpoint/2010/main" val="1215922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CB53F-DF42-4687-9B1D-D1A9A997F0E4}" type="slidenum">
              <a:rPr lang="en-US"/>
              <a:pPr/>
              <a:t>55</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593408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22D8E-9B42-254E-96F9-731AC2A171B1}" type="slidenum">
              <a:rPr lang="en-US" smtClean="0"/>
              <a:t>71</a:t>
            </a:fld>
            <a:endParaRPr lang="en-US"/>
          </a:p>
        </p:txBody>
      </p:sp>
    </p:spTree>
    <p:extLst>
      <p:ext uri="{BB962C8B-B14F-4D97-AF65-F5344CB8AC3E}">
        <p14:creationId xmlns:p14="http://schemas.microsoft.com/office/powerpoint/2010/main" val="98366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a:latin typeface="Calibri" charset="0"/>
              </a:rPr>
              <a:t>Patients usually fear the consequences of acknowledging the problem, are manipulating, and prone to denial. They are often difficult to detect and evaluate and are unreliable. Therefore, it is necessary to obtain information from other sources, such as family members, because these patients are usually unreliable.</a:t>
            </a:r>
            <a:endParaRPr lang="en-CA">
              <a:latin typeface="Calibri" charset="0"/>
            </a:endParaRPr>
          </a:p>
          <a:p>
            <a:pPr eaLnBrk="1" hangingPunct="1">
              <a:lnSpc>
                <a:spcPct val="90000"/>
              </a:lnSpc>
              <a:spcBef>
                <a:spcPct val="0"/>
              </a:spcBef>
            </a:pPr>
            <a:r>
              <a:rPr lang="en-US">
                <a:latin typeface="Calibri" charset="0"/>
              </a:rPr>
              <a:t>Urine and blood screening tests are useful in confirming suspected substance use.  Most drugs are well detected in urine and are often positive for up to 2 days after taking most drugs.  However, some drugs (e.g. alcohol, barbiturates) are best detected in blood.  Screening urine and blood tests, though confirmatory and sensitive, are not specific; many false positives can occur, e.g. in patients using antipsychotics.  Substance abusers often abuse multiple substances (e.g. amphetamine, cannabis and alcohol).</a:t>
            </a:r>
          </a:p>
          <a:p>
            <a:pPr eaLnBrk="1" hangingPunct="1">
              <a:lnSpc>
                <a:spcPct val="90000"/>
              </a:lnSpc>
              <a:spcBef>
                <a:spcPct val="0"/>
              </a:spcBef>
            </a:pPr>
            <a:r>
              <a:rPr lang="en-US">
                <a:latin typeface="Calibri" charset="0"/>
              </a:rPr>
              <a:t> For each psychoactive substance consider the following:</a:t>
            </a:r>
            <a:endParaRPr lang="en-CA">
              <a:latin typeface="Calibri" charset="0"/>
            </a:endParaRPr>
          </a:p>
          <a:p>
            <a:pPr eaLnBrk="1" hangingPunct="1">
              <a:lnSpc>
                <a:spcPct val="90000"/>
              </a:lnSpc>
              <a:spcBef>
                <a:spcPct val="0"/>
              </a:spcBef>
            </a:pPr>
            <a:r>
              <a:rPr lang="en-US" b="1">
                <a:latin typeface="Calibri" charset="0"/>
              </a:rPr>
              <a:t>What? </a:t>
            </a:r>
            <a:r>
              <a:rPr lang="en-US">
                <a:latin typeface="Calibri" charset="0"/>
              </a:rPr>
              <a:t>(type, dose, route, effect: nature and duration).</a:t>
            </a:r>
            <a:endParaRPr lang="en-CA">
              <a:latin typeface="Calibri" charset="0"/>
            </a:endParaRPr>
          </a:p>
          <a:p>
            <a:pPr eaLnBrk="1" hangingPunct="1">
              <a:lnSpc>
                <a:spcPct val="90000"/>
              </a:lnSpc>
              <a:spcBef>
                <a:spcPct val="0"/>
              </a:spcBef>
            </a:pPr>
            <a:r>
              <a:rPr lang="en-US" b="1">
                <a:latin typeface="Calibri" charset="0"/>
              </a:rPr>
              <a:t>How? </a:t>
            </a:r>
            <a:r>
              <a:rPr lang="en-US">
                <a:latin typeface="Calibri" charset="0"/>
              </a:rPr>
              <a:t> (frequency, duration, how long, source, and situation)</a:t>
            </a:r>
            <a:endParaRPr lang="en-CA">
              <a:latin typeface="Calibri" charset="0"/>
            </a:endParaRPr>
          </a:p>
          <a:p>
            <a:pPr eaLnBrk="1" hangingPunct="1">
              <a:lnSpc>
                <a:spcPct val="90000"/>
              </a:lnSpc>
              <a:spcBef>
                <a:spcPct val="0"/>
              </a:spcBef>
            </a:pPr>
            <a:r>
              <a:rPr lang="en-US" b="1">
                <a:latin typeface="Calibri" charset="0"/>
              </a:rPr>
              <a:t>Why?</a:t>
            </a:r>
            <a:r>
              <a:rPr lang="en-US">
                <a:latin typeface="Calibri" charset="0"/>
              </a:rPr>
              <a:t> (? psychosocial problems).</a:t>
            </a:r>
            <a:endParaRPr lang="en-CA">
              <a:latin typeface="Calibri" charset="0"/>
            </a:endParaRPr>
          </a:p>
          <a:p>
            <a:pPr eaLnBrk="1" hangingPunct="1">
              <a:lnSpc>
                <a:spcPct val="90000"/>
              </a:lnSpc>
              <a:spcBef>
                <a:spcPct val="0"/>
              </a:spcBef>
            </a:pPr>
            <a:r>
              <a:rPr lang="en-US" b="1">
                <a:latin typeface="Calibri" charset="0"/>
              </a:rPr>
              <a:t>Dependence :</a:t>
            </a:r>
            <a:endParaRPr lang="en-CA">
              <a:latin typeface="Calibri" charset="0"/>
            </a:endParaRPr>
          </a:p>
          <a:p>
            <a:pPr eaLnBrk="1" hangingPunct="1">
              <a:lnSpc>
                <a:spcPct val="90000"/>
              </a:lnSpc>
              <a:spcBef>
                <a:spcPct val="0"/>
              </a:spcBef>
            </a:pPr>
            <a:r>
              <a:rPr lang="en-US">
                <a:latin typeface="Calibri" charset="0"/>
              </a:rPr>
              <a:t>persistent abuse despite harmful effects</a:t>
            </a:r>
            <a:endParaRPr lang="en-CA">
              <a:latin typeface="Calibri" charset="0"/>
            </a:endParaRPr>
          </a:p>
          <a:p>
            <a:pPr eaLnBrk="1" hangingPunct="1">
              <a:lnSpc>
                <a:spcPct val="90000"/>
              </a:lnSpc>
              <a:spcBef>
                <a:spcPct val="0"/>
              </a:spcBef>
            </a:pPr>
            <a:r>
              <a:rPr lang="en-US">
                <a:latin typeface="Calibri" charset="0"/>
              </a:rPr>
              <a:t>tolerance</a:t>
            </a:r>
            <a:endParaRPr lang="en-CA">
              <a:latin typeface="Calibri" charset="0"/>
            </a:endParaRPr>
          </a:p>
          <a:p>
            <a:pPr eaLnBrk="1" hangingPunct="1">
              <a:lnSpc>
                <a:spcPct val="90000"/>
              </a:lnSpc>
              <a:spcBef>
                <a:spcPct val="0"/>
              </a:spcBef>
            </a:pPr>
            <a:r>
              <a:rPr lang="en-US">
                <a:latin typeface="Calibri" charset="0"/>
              </a:rPr>
              <a:t>withdrawal on abstinence</a:t>
            </a:r>
            <a:endParaRPr lang="en-CA">
              <a:latin typeface="Calibri" charset="0"/>
            </a:endParaRPr>
          </a:p>
          <a:p>
            <a:pPr eaLnBrk="1" hangingPunct="1">
              <a:lnSpc>
                <a:spcPct val="90000"/>
              </a:lnSpc>
              <a:spcBef>
                <a:spcPct val="0"/>
              </a:spcBef>
            </a:pPr>
            <a:r>
              <a:rPr lang="en-US">
                <a:latin typeface="Calibri" charset="0"/>
              </a:rPr>
              <a:t>reinstatement after abstinence</a:t>
            </a:r>
            <a:endParaRPr lang="en-CA">
              <a:latin typeface="Calibri" charset="0"/>
            </a:endParaRPr>
          </a:p>
          <a:p>
            <a:pPr eaLnBrk="1" hangingPunct="1">
              <a:lnSpc>
                <a:spcPct val="90000"/>
              </a:lnSpc>
              <a:spcBef>
                <a:spcPct val="0"/>
              </a:spcBef>
            </a:pPr>
            <a:r>
              <a:rPr lang="en-US">
                <a:latin typeface="Calibri" charset="0"/>
              </a:rPr>
              <a:t>feeling compelled to abuse substance.</a:t>
            </a:r>
          </a:p>
          <a:p>
            <a:pPr eaLnBrk="1" hangingPunct="1">
              <a:lnSpc>
                <a:spcPct val="90000"/>
              </a:lnSpc>
              <a:spcBef>
                <a:spcPct val="0"/>
              </a:spcBef>
            </a:pPr>
            <a:endParaRPr lang="en-US">
              <a:latin typeface="Calibri" charset="0"/>
            </a:endParaRPr>
          </a:p>
          <a:p>
            <a:pPr eaLnBrk="1" hangingPunct="1">
              <a:lnSpc>
                <a:spcPct val="90000"/>
              </a:lnSpc>
              <a:spcBef>
                <a:spcPct val="0"/>
              </a:spcBef>
            </a:pPr>
            <a:r>
              <a:rPr lang="en-US" b="1">
                <a:latin typeface="Calibri" charset="0"/>
              </a:rPr>
              <a:t>Complications</a:t>
            </a:r>
            <a:r>
              <a:rPr lang="en-US">
                <a:latin typeface="Calibri" charset="0"/>
              </a:rPr>
              <a:t> of substance abuse should be carefully considered:</a:t>
            </a:r>
            <a:endParaRPr lang="en-CA">
              <a:latin typeface="Calibri" charset="0"/>
            </a:endParaRPr>
          </a:p>
          <a:p>
            <a:pPr eaLnBrk="1" hangingPunct="1">
              <a:lnSpc>
                <a:spcPct val="90000"/>
              </a:lnSpc>
              <a:spcBef>
                <a:spcPct val="0"/>
              </a:spcBef>
            </a:pPr>
            <a:r>
              <a:rPr lang="en-US">
                <a:latin typeface="Calibri" charset="0"/>
              </a:rPr>
              <a:t>Psychosocial: social isolation, depression, anxiety, psychosis…etc</a:t>
            </a:r>
            <a:endParaRPr lang="en-CA">
              <a:latin typeface="Calibri" charset="0"/>
            </a:endParaRPr>
          </a:p>
          <a:p>
            <a:pPr eaLnBrk="1" hangingPunct="1">
              <a:lnSpc>
                <a:spcPct val="90000"/>
              </a:lnSpc>
              <a:spcBef>
                <a:spcPct val="0"/>
              </a:spcBef>
            </a:pPr>
            <a:r>
              <a:rPr lang="en-US">
                <a:latin typeface="Calibri" charset="0"/>
              </a:rPr>
              <a:t> </a:t>
            </a:r>
            <a:endParaRPr lang="en-CA">
              <a:latin typeface="Calibri" charset="0"/>
            </a:endParaRPr>
          </a:p>
          <a:p>
            <a:pPr eaLnBrk="1" hangingPunct="1">
              <a:lnSpc>
                <a:spcPct val="90000"/>
              </a:lnSpc>
              <a:spcBef>
                <a:spcPct val="0"/>
              </a:spcBef>
            </a:pPr>
            <a:r>
              <a:rPr lang="en-US">
                <a:latin typeface="Calibri" charset="0"/>
              </a:rPr>
              <a:t>Physical: concomitant medical conditions are often substance-related, e.g. thrombophlebitis, bacterial endocarditis, acquired immune deficiency syndrome (AIDS), infectious hepatitis, abscesses.</a:t>
            </a:r>
            <a:endParaRPr lang="en-CA">
              <a:latin typeface="Calibri" charset="0"/>
            </a:endParaRPr>
          </a:p>
          <a:p>
            <a:pPr eaLnBrk="1" hangingPunct="1">
              <a:lnSpc>
                <a:spcPct val="90000"/>
              </a:lnSpc>
              <a:spcBef>
                <a:spcPct val="0"/>
              </a:spcBef>
            </a:pPr>
            <a:r>
              <a:rPr lang="en-US">
                <a:latin typeface="Calibri" charset="0"/>
              </a:rPr>
              <a:t> </a:t>
            </a:r>
            <a:endParaRPr lang="en-CA">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633C6FA-D97A-264B-A0F0-D52639ECCCD9}" type="slidenum">
              <a:rPr lang="en-CA">
                <a:latin typeface="Calibri" charset="0"/>
              </a:rPr>
              <a:pPr eaLnBrk="1" hangingPunct="1"/>
              <a:t>9</a:t>
            </a:fld>
            <a:endParaRPr lang="en-CA">
              <a:latin typeface="Calibri" charset="0"/>
            </a:endParaRPr>
          </a:p>
        </p:txBody>
      </p:sp>
    </p:spTree>
    <p:extLst>
      <p:ext uri="{BB962C8B-B14F-4D97-AF65-F5344CB8AC3E}">
        <p14:creationId xmlns:p14="http://schemas.microsoft.com/office/powerpoint/2010/main" val="915158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Substance abuse frequently coexists with personality disorders (e.g. borderline, antisocial), and with other psychiatric disorders such as depression, anxiety or psychotic conditions</a:t>
            </a:r>
            <a:endParaRPr lang="en-CA">
              <a:latin typeface="Calibri" charset="0"/>
            </a:endParaRPr>
          </a:p>
          <a:p>
            <a:endParaRPr lang="en-CA">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B32EE7A-895C-C049-938A-25D222160964}" type="slidenum">
              <a:rPr lang="en-CA">
                <a:latin typeface="Calibri" charset="0"/>
              </a:rPr>
              <a:pPr eaLnBrk="1" hangingPunct="1"/>
              <a:t>12</a:t>
            </a:fld>
            <a:endParaRPr lang="en-CA">
              <a:latin typeface="Calibri" charset="0"/>
            </a:endParaRPr>
          </a:p>
        </p:txBody>
      </p:sp>
    </p:spTree>
    <p:extLst>
      <p:ext uri="{BB962C8B-B14F-4D97-AF65-F5344CB8AC3E}">
        <p14:creationId xmlns:p14="http://schemas.microsoft.com/office/powerpoint/2010/main" val="189768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alcohol potentiate the effects of other drugs with central depressant effect</a:t>
            </a:r>
            <a:r>
              <a:rPr lang="cs-CZ">
                <a:latin typeface="Calibri" charset="0"/>
              </a:rPr>
              <a:t>s</a:t>
            </a:r>
            <a:r>
              <a:rPr lang="en-GB">
                <a:latin typeface="Calibri" charset="0"/>
              </a:rPr>
              <a:t> – barbiturates, benzodiazepines, H</a:t>
            </a:r>
            <a:r>
              <a:rPr lang="en-GB" baseline="-25000">
                <a:latin typeface="Calibri" charset="0"/>
              </a:rPr>
              <a:t>1</a:t>
            </a:r>
            <a:r>
              <a:rPr lang="en-GB">
                <a:latin typeface="Calibri" charset="0"/>
              </a:rPr>
              <a:t>-anithistamines</a:t>
            </a:r>
          </a:p>
          <a:p>
            <a:r>
              <a:rPr lang="en-US" b="1">
                <a:latin typeface="Calibri" charset="0"/>
              </a:rPr>
              <a:t>Alcohol intoxication:</a:t>
            </a:r>
            <a:endParaRPr lang="en-CA">
              <a:latin typeface="Calibri" charset="0"/>
            </a:endParaRPr>
          </a:p>
          <a:p>
            <a:r>
              <a:rPr lang="en-US">
                <a:latin typeface="Calibri" charset="0"/>
              </a:rPr>
              <a:t>Early intoxication includes a sense of well-being, liveliness and a smell of alcohol on the breath, grading into emotional lability, irritability, and incoordination, which grades into apathy, ataxia, and slurred speech.  Heavy intoxication (blood alcohol level above 300 mg/ml) can lead to alcoholic coma.  Alcohol acute intoxication may mimic many psychiatric conditions (panic attacks, depression, acute psychosis with delusions and / or hallucinations).</a:t>
            </a:r>
            <a:endParaRPr lang="en-CA">
              <a:latin typeface="Calibri" charset="0"/>
            </a:endParaRPr>
          </a:p>
          <a:p>
            <a:r>
              <a:rPr lang="en-US">
                <a:latin typeface="Calibri" charset="0"/>
              </a:rPr>
              <a:t> </a:t>
            </a:r>
            <a:endParaRPr lang="en-CA">
              <a:latin typeface="Calibri" charset="0"/>
            </a:endParaRPr>
          </a:p>
          <a:p>
            <a:endParaRPr lang="en-CA">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EC9C7E3-B540-7148-BDA0-7F608CE6E9D9}" type="slidenum">
              <a:rPr lang="en-CA">
                <a:latin typeface="Calibri" charset="0"/>
              </a:rPr>
              <a:pPr eaLnBrk="1" hangingPunct="1"/>
              <a:t>18</a:t>
            </a:fld>
            <a:endParaRPr lang="en-CA">
              <a:latin typeface="Calibri" charset="0"/>
            </a:endParaRPr>
          </a:p>
        </p:txBody>
      </p:sp>
    </p:spTree>
    <p:extLst>
      <p:ext uri="{BB962C8B-B14F-4D97-AF65-F5344CB8AC3E}">
        <p14:creationId xmlns:p14="http://schemas.microsoft.com/office/powerpoint/2010/main" val="222378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146175" y="687388"/>
            <a:ext cx="4568825" cy="3427412"/>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1507" name="Rectangle 3"/>
          <p:cNvSpPr>
            <a:spLocks noGrp="1" noChangeArrowheads="1"/>
          </p:cNvSpPr>
          <p:nvPr>
            <p:ph type="body" idx="1"/>
          </p:nvPr>
        </p:nvSpPr>
        <p:spPr>
          <a:xfrm>
            <a:off x="228600" y="4343400"/>
            <a:ext cx="6629400" cy="4614863"/>
          </a:xfrm>
        </p:spPr>
        <p:txBody>
          <a:bodyPr wrap="square" numCol="1" anchor="t" anchorCtr="0" compatLnSpc="1">
            <a:prstTxWarp prst="textNoShape">
              <a:avLst/>
            </a:prstTxWarp>
          </a:bodyPr>
          <a:lstStyle/>
          <a:p>
            <a:pPr marL="228600" indent="-228600"/>
            <a:r>
              <a:rPr lang="en-US" sz="1000" b="1">
                <a:latin typeface="Arial" charset="0"/>
              </a:rPr>
              <a:t>SLIDE 4</a:t>
            </a:r>
            <a:r>
              <a:rPr lang="en-US" sz="1000">
                <a:latin typeface="Arial" charset="0"/>
              </a:rPr>
              <a:t>.  Before we discuss these three categories, I would like to start with a few brief words about the scope of the problem of alcohol abuse and dependence; that is, what kind of disorder are we talking about when we talk about alcoholism.</a:t>
            </a:r>
          </a:p>
          <a:p>
            <a:pPr marL="228600" indent="-228600"/>
            <a:r>
              <a:rPr lang="en-US" sz="1000">
                <a:latin typeface="Arial" charset="0"/>
              </a:rPr>
              <a:t>First of all, there are approximately ____ students in this classroom, and if you look around, know that ___ of you (15%, 1/7) roughly will develop alcohol abuse or dependence.  So we are talking about a very common illness that affects more people than does diabetes, lung cancer, breast cancer, heart attacks, and is about as common as hypertension is in the general population.</a:t>
            </a:r>
          </a:p>
          <a:p>
            <a:pPr marL="228600" indent="-228600"/>
            <a:r>
              <a:rPr lang="en-US" sz="1000">
                <a:latin typeface="Arial" charset="0"/>
              </a:rPr>
              <a:t>In addition to this relatively high prevalence, alcoholism causes a great amount of morbidity and mortality.  First, up to 40% of all general hospital admissions in the U.S. are related to alcohol or drug problems in some way.  So the next time you see a patient with an upper GI bleed in the hospital, for example, wonder whether heavy alcohol use has played a role.</a:t>
            </a:r>
          </a:p>
          <a:p>
            <a:pPr marL="228600" indent="-228600"/>
            <a:r>
              <a:rPr lang="en-US" sz="1000">
                <a:latin typeface="Arial" charset="0"/>
              </a:rPr>
              <a:t>Also, alcoholics are twice as likely to be seen by their primary care provider than nonalcoholics, so there is a particular need for you as young physicians-in-training to recognize sequelae of alcoholism in this arena in order to better identify an alcohol dependent person.  In fact, a recent study found that physicians are actually not very good at recognizing alcoholics in the outpatient setting (there</a:t>
            </a:r>
            <a:r>
              <a:rPr lang="ja-JP" altLang="en-US" sz="1000">
                <a:latin typeface="Arial" charset="0"/>
              </a:rPr>
              <a:t>’</a:t>
            </a:r>
            <a:r>
              <a:rPr lang="en-US" sz="1000">
                <a:latin typeface="Arial" charset="0"/>
              </a:rPr>
              <a:t>s a link to the news story on the web site).</a:t>
            </a:r>
          </a:p>
          <a:p>
            <a:pPr marL="228600" indent="-228600"/>
            <a:r>
              <a:rPr lang="en-US" sz="1000">
                <a:latin typeface="Arial" charset="0"/>
              </a:rPr>
              <a:t>And if alcoholics aren</a:t>
            </a:r>
            <a:r>
              <a:rPr lang="ja-JP" altLang="en-US" sz="1000">
                <a:latin typeface="Arial" charset="0"/>
              </a:rPr>
              <a:t>’</a:t>
            </a:r>
            <a:r>
              <a:rPr lang="en-US" sz="1000">
                <a:latin typeface="Arial" charset="0"/>
              </a:rPr>
              <a:t>t recognized and appropriately treated, or even if they are identified but maintain a severe course with few substantial abstinence periods, these people will die – alcoholism is a lethal illness.  Over 100,000 people die per year of alcohol or drug related causes in the U.S., and chronic alcoholics will lose roughly 15 years off their average life span.</a:t>
            </a:r>
          </a:p>
          <a:p>
            <a:pPr marL="228600" indent="-228600"/>
            <a:r>
              <a:rPr lang="en-US" sz="1000">
                <a:latin typeface="Arial" charset="0"/>
              </a:rPr>
              <a:t>And here</a:t>
            </a:r>
            <a:r>
              <a:rPr lang="ja-JP" altLang="en-US" sz="1000">
                <a:latin typeface="Arial" charset="0"/>
              </a:rPr>
              <a:t>’</a:t>
            </a:r>
            <a:r>
              <a:rPr lang="en-US" sz="1000">
                <a:latin typeface="Arial" charset="0"/>
              </a:rPr>
              <a:t>s what will kill you:  accidents (MVAs, overdose), acts of violence (suicide, homicide), and today</a:t>
            </a:r>
            <a:r>
              <a:rPr lang="ja-JP" altLang="en-US" sz="1000">
                <a:latin typeface="Arial" charset="0"/>
              </a:rPr>
              <a:t>’</a:t>
            </a:r>
            <a:r>
              <a:rPr lang="en-US" sz="1000">
                <a:latin typeface="Arial" charset="0"/>
              </a:rPr>
              <a:t>s subject, major medical illnesses (like esophageal varices, cancers, heart failure/MIs, cirrhosis).</a:t>
            </a:r>
          </a:p>
          <a:p>
            <a:pPr marL="228600" indent="-228600">
              <a:buFontTx/>
              <a:buChar char="•"/>
            </a:pPr>
            <a:r>
              <a:rPr lang="en-US" sz="1000">
                <a:latin typeface="Calibri" charset="0"/>
              </a:rPr>
              <a:t>15% ( 1/7) on people in this room will become alcohol dependent</a:t>
            </a:r>
          </a:p>
          <a:p>
            <a:pPr marL="228600" indent="-228600">
              <a:buFontTx/>
              <a:buChar char="•"/>
            </a:pPr>
            <a:r>
              <a:rPr lang="en-US" sz="1000">
                <a:latin typeface="Calibri" charset="0"/>
              </a:rPr>
              <a:t>In the outpatient setting, alcoholics are twice as likely to consult a PCP than nonalcoholics</a:t>
            </a:r>
          </a:p>
          <a:p>
            <a:pPr marL="228600" indent="-228600">
              <a:buFontTx/>
              <a:buChar char="•"/>
            </a:pPr>
            <a:r>
              <a:rPr lang="en-US" sz="1000">
                <a:latin typeface="Calibri" charset="0"/>
              </a:rPr>
              <a:t>Here</a:t>
            </a:r>
            <a:r>
              <a:rPr lang="ja-JP" altLang="en-US" sz="1000">
                <a:latin typeface="Calibri" charset="0"/>
              </a:rPr>
              <a:t>’</a:t>
            </a:r>
            <a:r>
              <a:rPr lang="en-US" sz="1000">
                <a:latin typeface="Calibri" charset="0"/>
              </a:rPr>
              <a:t>s what will kill you: accidents (MVAs, OD), major medical illnesses (cirrhosis, MI-CHF, varicies), acts of violence (suicides/homicides)</a:t>
            </a:r>
            <a:endParaRPr lang="en-US" sz="1000">
              <a:latin typeface="Arial" charset="0"/>
            </a:endParaRPr>
          </a:p>
          <a:p>
            <a:pPr marL="228600" indent="-228600"/>
            <a:r>
              <a:rPr lang="en-US">
                <a:latin typeface="Calibri" charset="0"/>
              </a:rPr>
              <a:t>Alcohol abuse may mean any one of the following specific terms:</a:t>
            </a:r>
            <a:endParaRPr lang="en-CA">
              <a:latin typeface="Calibri" charset="0"/>
            </a:endParaRPr>
          </a:p>
          <a:p>
            <a:pPr marL="228600" indent="-228600"/>
            <a:r>
              <a:rPr lang="en-US" b="1">
                <a:latin typeface="Calibri" charset="0"/>
              </a:rPr>
              <a:t>Excessive consumption:</a:t>
            </a:r>
            <a:r>
              <a:rPr lang="en-US">
                <a:latin typeface="Calibri" charset="0"/>
              </a:rPr>
              <a:t> harmful use.</a:t>
            </a:r>
            <a:endParaRPr lang="en-CA">
              <a:latin typeface="Calibri" charset="0"/>
            </a:endParaRPr>
          </a:p>
          <a:p>
            <a:pPr marL="228600" indent="-228600"/>
            <a:r>
              <a:rPr lang="en-US" b="1">
                <a:latin typeface="Calibri" charset="0"/>
              </a:rPr>
              <a:t>Problem drinking:</a:t>
            </a:r>
            <a:r>
              <a:rPr lang="en-US">
                <a:latin typeface="Calibri" charset="0"/>
              </a:rPr>
              <a:t> drinking that has caused disability, but     not dependence.</a:t>
            </a:r>
            <a:endParaRPr lang="en-CA">
              <a:latin typeface="Calibri" charset="0"/>
            </a:endParaRPr>
          </a:p>
          <a:p>
            <a:pPr marL="228600" indent="-228600"/>
            <a:r>
              <a:rPr lang="en-US" b="1">
                <a:latin typeface="Calibri" charset="0"/>
              </a:rPr>
              <a:t>Alcohol dependence:</a:t>
            </a:r>
            <a:r>
              <a:rPr lang="en-US">
                <a:latin typeface="Calibri" charset="0"/>
              </a:rPr>
              <a:t> which usually denotes alcoholism.</a:t>
            </a:r>
            <a:endParaRPr lang="en-CA">
              <a:latin typeface="Calibri" charset="0"/>
            </a:endParaRPr>
          </a:p>
          <a:p>
            <a:pPr marL="228600" indent="-228600"/>
            <a:r>
              <a:rPr lang="en-US" b="1">
                <a:latin typeface="Calibri" charset="0"/>
              </a:rPr>
              <a:t>Alcohol-related disability:</a:t>
            </a:r>
            <a:r>
              <a:rPr lang="en-US">
                <a:latin typeface="Calibri" charset="0"/>
              </a:rPr>
              <a:t> physical, mental and social.</a:t>
            </a:r>
            <a:endParaRPr lang="en-CA">
              <a:latin typeface="Calibri" charset="0"/>
            </a:endParaRPr>
          </a:p>
          <a:p>
            <a:pPr marL="228600" indent="-228600"/>
            <a:r>
              <a:rPr lang="en-US">
                <a:latin typeface="Calibri" charset="0"/>
              </a:rPr>
              <a:t> </a:t>
            </a:r>
            <a:endParaRPr lang="en-CA">
              <a:latin typeface="Calibri" charset="0"/>
            </a:endParaRPr>
          </a:p>
          <a:p>
            <a:pPr marL="228600" indent="-228600"/>
            <a:r>
              <a:rPr lang="en-US">
                <a:latin typeface="Calibri" charset="0"/>
              </a:rPr>
              <a:t>Alcohol is the major substance of abuse all over the world.  Mixed abused of alcohol and other substances is very common.  Recreational alcohol drinking gradually grades into problem drinking and dependence.</a:t>
            </a:r>
            <a:endParaRPr lang="en-CA">
              <a:latin typeface="Calibri" charset="0"/>
            </a:endParaRPr>
          </a:p>
          <a:p>
            <a:pPr marL="228600" indent="-228600"/>
            <a:r>
              <a:rPr lang="en-US">
                <a:latin typeface="Calibri" charset="0"/>
              </a:rPr>
              <a:t>Most alcohol abusers go unrecognized by clinicians until their physical health and psychosocial life have been significantly harmed; therefore, early recognition is important.  Many people go through prolonged periods (average 15 – 20 years) of gradual dependence on alcohol before clinical symptoms or signs are evident.</a:t>
            </a:r>
            <a:endParaRPr lang="en-CA">
              <a:latin typeface="Calibri" charset="0"/>
            </a:endParaRPr>
          </a:p>
          <a:p>
            <a:pPr marL="228600" indent="-228600"/>
            <a:r>
              <a:rPr lang="en-US">
                <a:latin typeface="Calibri" charset="0"/>
              </a:rPr>
              <a:t>Alcohol depresses the central nervous system.  Clinically, it may appear to be a stimulant because of early disinhibition due to suppression of inhibitory control mechanisms.</a:t>
            </a:r>
            <a:endParaRPr lang="en-CA">
              <a:latin typeface="Calibri" charset="0"/>
            </a:endParaRPr>
          </a:p>
          <a:p>
            <a:pPr marL="228600" indent="-228600"/>
            <a:r>
              <a:rPr lang="en-US">
                <a:latin typeface="Calibri" charset="0"/>
              </a:rPr>
              <a:t>Alcohol drinking may occur in the late teens but dependence is most common in those aged 40 – 55 years.</a:t>
            </a:r>
            <a:endParaRPr lang="en-CA">
              <a:latin typeface="Calibri" charset="0"/>
            </a:endParaRPr>
          </a:p>
          <a:p>
            <a:pPr marL="228600" indent="-228600">
              <a:buFontTx/>
              <a:buChar char="•"/>
            </a:pPr>
            <a:endParaRPr lang="en-US" sz="1000">
              <a:latin typeface="Calibri" charset="0"/>
            </a:endParaRPr>
          </a:p>
        </p:txBody>
      </p:sp>
    </p:spTree>
    <p:extLst>
      <p:ext uri="{BB962C8B-B14F-4D97-AF65-F5344CB8AC3E}">
        <p14:creationId xmlns:p14="http://schemas.microsoft.com/office/powerpoint/2010/main" val="7970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B6F1A56-9FDE-5F45-94E6-B0A558D8BF55}" type="slidenum">
              <a:rPr lang="en-US">
                <a:latin typeface="Calibri" charset="0"/>
              </a:rPr>
              <a:pPr eaLnBrk="1" hangingPunct="1"/>
              <a:t>25</a:t>
            </a:fld>
            <a:endParaRPr lang="en-US">
              <a:latin typeface="Calibri"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139261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9F0F108-020B-1C4C-B8E6-15EA8987EA3B}" type="slidenum">
              <a:rPr lang="en-US">
                <a:latin typeface="Calibri" charset="0"/>
              </a:rPr>
              <a:pPr eaLnBrk="1" hangingPunct="1"/>
              <a:t>26</a:t>
            </a:fld>
            <a:endParaRPr lang="en-US">
              <a:latin typeface="Calibri"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Before we proceed, I wanted to talk a little bit about some strategies to detect a potential problem with alcohol (or drugs) in your patients in your office or in the hospital.  First and foremost, TAKE A HISTORY – ASK about life problems (e.g. family/marital, job, accidents, legal – DUIs), and transition into nonthreatening, nonjudgmental questions about alcohol, drug and nicotine use.  While the issue of detection of substance problems is a whole lecture unto itself, this is just a reminder that the best diagnosis is obtained through taking a history, and then doing a physical exam.</a:t>
            </a:r>
          </a:p>
          <a:p>
            <a:r>
              <a:rPr lang="en-US">
                <a:latin typeface="Arial" charset="0"/>
              </a:rPr>
              <a:t>In addition, some blood tests for state markers of heavy drinking can be useful if you are suspicious of alcohol related problems.  GGT has good sensitivity and specificity (around 70-80% sensitive and specific), and generally is the first of the liver enzymes to elevate with heavy drinking (i.e., 6-12 drinks/day for several weeks).</a:t>
            </a:r>
          </a:p>
          <a:p>
            <a:r>
              <a:rPr lang="en-US">
                <a:latin typeface="Arial" charset="0"/>
              </a:rPr>
              <a:t> Besides GGT, the CDT (carbohydrate deficient transferrin) test is a more expensive alternative for detecting high levels of drinking, and it is about as sensitive and specific as the GGT  .</a:t>
            </a:r>
          </a:p>
          <a:p>
            <a:r>
              <a:rPr lang="en-US">
                <a:latin typeface="Arial" charset="0"/>
              </a:rPr>
              <a:t>Reflecting alcohol</a:t>
            </a:r>
            <a:r>
              <a:rPr lang="ja-JP" altLang="en-US">
                <a:latin typeface="Arial" charset="0"/>
              </a:rPr>
              <a:t>’</a:t>
            </a:r>
            <a:r>
              <a:rPr lang="en-US">
                <a:latin typeface="Arial" charset="0"/>
              </a:rPr>
              <a:t>s effect on red blood cells,  MCV (mean corpuscular volume), a measure of how big the RBCs are, also increases with heavy drinking.</a:t>
            </a:r>
          </a:p>
          <a:p>
            <a:r>
              <a:rPr lang="en-US">
                <a:latin typeface="Arial" charset="0"/>
              </a:rPr>
              <a:t>The other liver enzymes are not very helpful if you are suspicious of alcohol dependence, since they only elevate when hepatocytes are damaged, which usually is at a fairly advanced stage of alcoholism.  Nevertheless, suspect alcohol related causes in patients with high AST and ALT.</a:t>
            </a:r>
          </a:p>
          <a:p>
            <a:r>
              <a:rPr lang="en-US">
                <a:latin typeface="Arial" charset="0"/>
              </a:rPr>
              <a:t>Lastly, a urine toxicology screen is useful in detecting acute intoxication with alcohol or drugs, but in the case of alcohol, only relevant if the patient has ingested alcohol in the last 6-8 hours or so.</a:t>
            </a:r>
          </a:p>
          <a:p>
            <a:endParaRPr lang="en-US">
              <a:latin typeface="Arial" charset="0"/>
            </a:endParaRPr>
          </a:p>
          <a:p>
            <a:pPr>
              <a:buFontTx/>
              <a:buChar char="•"/>
            </a:pPr>
            <a:r>
              <a:rPr lang="en-US">
                <a:latin typeface="Calibri" charset="0"/>
              </a:rPr>
              <a:t>Alimentary/stomach – gastritis, PUD – acute GI bleed, Mallory-Weiss tears, cancers</a:t>
            </a:r>
          </a:p>
          <a:p>
            <a:pPr>
              <a:buFontTx/>
              <a:buChar char="•"/>
            </a:pPr>
            <a:r>
              <a:rPr lang="en-US">
                <a:latin typeface="Calibri" charset="0"/>
              </a:rPr>
              <a:t>Thus, next time someone comes into your office with GI symptoms</a:t>
            </a:r>
          </a:p>
          <a:p>
            <a:pPr>
              <a:buFontTx/>
              <a:buChar char="•"/>
            </a:pPr>
            <a:r>
              <a:rPr lang="en-US">
                <a:latin typeface="Calibri" charset="0"/>
              </a:rPr>
              <a:t>Liver – fatty liver, alcoholic hepatitis, cirrhosis (15%) - &gt; portal HTN - &gt; varices/acute bleeds; hepatocellular cancer</a:t>
            </a:r>
          </a:p>
          <a:p>
            <a:pPr>
              <a:buFontTx/>
              <a:buChar char="•"/>
            </a:pPr>
            <a:r>
              <a:rPr lang="en-US">
                <a:latin typeface="Calibri" charset="0"/>
              </a:rPr>
              <a:t>Pancreas – pancreatitis, cancer</a:t>
            </a:r>
          </a:p>
          <a:p>
            <a:pPr>
              <a:buFontTx/>
              <a:buChar char="•"/>
            </a:pPr>
            <a:r>
              <a:rPr lang="en-US">
                <a:latin typeface="Calibri" charset="0"/>
              </a:rPr>
              <a:t> CV – can lead to arrhythmias</a:t>
            </a:r>
          </a:p>
          <a:p>
            <a:pPr>
              <a:buFontTx/>
              <a:buChar char="•"/>
            </a:pPr>
            <a:r>
              <a:rPr lang="en-US">
                <a:latin typeface="Calibri" charset="0"/>
              </a:rPr>
              <a:t>Thus, the next time a patient comes into your office with chest pain/SOB, among the things that you should consider in the differential is alcoholism.  However, cardiac effects not likely detected early.</a:t>
            </a:r>
          </a:p>
          <a:p>
            <a:endParaRPr lang="en-US">
              <a:latin typeface="Calibri" charset="0"/>
            </a:endParaRPr>
          </a:p>
        </p:txBody>
      </p:sp>
    </p:spTree>
    <p:extLst>
      <p:ext uri="{BB962C8B-B14F-4D97-AF65-F5344CB8AC3E}">
        <p14:creationId xmlns:p14="http://schemas.microsoft.com/office/powerpoint/2010/main" val="3163159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sz="1100">
                <a:latin typeface="Calibri" charset="0"/>
              </a:rPr>
              <a:t>The conscious patient:</a:t>
            </a:r>
            <a:endParaRPr lang="en-CA" sz="1100">
              <a:latin typeface="Calibri" charset="0"/>
            </a:endParaRPr>
          </a:p>
          <a:p>
            <a:pPr lvl="1">
              <a:lnSpc>
                <a:spcPct val="90000"/>
              </a:lnSpc>
            </a:pPr>
            <a:r>
              <a:rPr lang="en-US" sz="1100">
                <a:latin typeface="Calibri" charset="0"/>
              </a:rPr>
              <a:t>observation, with protective and supportive approach </a:t>
            </a:r>
            <a:endParaRPr lang="en-CA" sz="1100">
              <a:latin typeface="Calibri" charset="0"/>
            </a:endParaRPr>
          </a:p>
          <a:p>
            <a:pPr lvl="1">
              <a:lnSpc>
                <a:spcPct val="90000"/>
              </a:lnSpc>
            </a:pPr>
            <a:r>
              <a:rPr lang="en-US" sz="1100">
                <a:latin typeface="Calibri" charset="0"/>
              </a:rPr>
              <a:t>In case of agitation, hyperactivity or risk of violence: restrain the patient and give antipsychotic drugs (e.g. haloperidor or droperidol 5 – 10 mg  im)</a:t>
            </a:r>
            <a:endParaRPr lang="en-CA" sz="1100">
              <a:latin typeface="Calibri" charset="0"/>
            </a:endParaRPr>
          </a:p>
          <a:p>
            <a:pPr lvl="1">
              <a:lnSpc>
                <a:spcPct val="90000"/>
              </a:lnSpc>
            </a:pPr>
            <a:r>
              <a:rPr lang="en-US" sz="1100">
                <a:latin typeface="Calibri" charset="0"/>
              </a:rPr>
              <a:t>Sedatives are better avoided because they may potentiate depressant effects of alcohol on the central nervous system.</a:t>
            </a:r>
            <a:endParaRPr lang="en-CA" sz="1100">
              <a:latin typeface="Calibri" charset="0"/>
            </a:endParaRPr>
          </a:p>
          <a:p>
            <a:pPr lvl="1">
              <a:lnSpc>
                <a:spcPct val="90000"/>
              </a:lnSpc>
            </a:pPr>
            <a:r>
              <a:rPr lang="en-US" sz="1100">
                <a:latin typeface="Calibri" charset="0"/>
              </a:rPr>
              <a:t>Wait for the alcohol to be metabolized.</a:t>
            </a:r>
            <a:endParaRPr lang="en-CA" sz="1100">
              <a:latin typeface="Calibri" charset="0"/>
            </a:endParaRPr>
          </a:p>
          <a:p>
            <a:pPr lvl="2">
              <a:lnSpc>
                <a:spcPct val="90000"/>
              </a:lnSpc>
            </a:pPr>
            <a:r>
              <a:rPr lang="en-US" sz="1100">
                <a:latin typeface="Calibri" charset="0"/>
              </a:rPr>
              <a:t>The unconscious patient:</a:t>
            </a:r>
            <a:endParaRPr lang="en-CA" sz="1100">
              <a:latin typeface="Calibri" charset="0"/>
            </a:endParaRPr>
          </a:p>
          <a:p>
            <a:pPr>
              <a:lnSpc>
                <a:spcPct val="90000"/>
              </a:lnSpc>
            </a:pPr>
            <a:r>
              <a:rPr lang="en-US" sz="1100">
                <a:latin typeface="Calibri" charset="0"/>
              </a:rPr>
              <a:t>hospitalization is required: protection of the airways, vital signs monitoring, prevention of further loss of body heat, correction of hypovolemia, and forced diuresis with maximal alkalinization of the urine.  In extreme situation haemadialysis is necessary</a:t>
            </a:r>
          </a:p>
          <a:p>
            <a:pPr>
              <a:lnSpc>
                <a:spcPct val="90000"/>
              </a:lnSpc>
            </a:pPr>
            <a:endParaRPr lang="en-US" sz="1100">
              <a:latin typeface="Calibri" charset="0"/>
            </a:endParaRPr>
          </a:p>
          <a:p>
            <a:pPr>
              <a:lnSpc>
                <a:spcPct val="90000"/>
              </a:lnSpc>
            </a:pPr>
            <a:r>
              <a:rPr lang="en-US" sz="1100" b="1">
                <a:latin typeface="Calibri" charset="0"/>
              </a:rPr>
              <a:t>Maintaining Abstinence:</a:t>
            </a:r>
          </a:p>
          <a:p>
            <a:pPr>
              <a:lnSpc>
                <a:spcPct val="90000"/>
              </a:lnSpc>
            </a:pPr>
            <a:r>
              <a:rPr lang="en-GB" sz="1100" b="1">
                <a:solidFill>
                  <a:srgbClr val="FFCC66"/>
                </a:solidFill>
                <a:latin typeface="Calibri" charset="0"/>
              </a:rPr>
              <a:t>Disulfiram</a:t>
            </a:r>
            <a:r>
              <a:rPr lang="en-GB" sz="1100">
                <a:latin typeface="Calibri" charset="0"/>
              </a:rPr>
              <a:t> – blockade of aldehydedehydrogenase </a:t>
            </a:r>
            <a:r>
              <a:rPr lang="en-GB" sz="1100">
                <a:latin typeface="Calibri" charset="0"/>
                <a:sym typeface="Symbol" charset="0"/>
              </a:rPr>
              <a:t> </a:t>
            </a:r>
            <a:r>
              <a:rPr lang="en-GB" sz="1100">
                <a:latin typeface="Calibri" charset="0"/>
              </a:rPr>
              <a:t>cummulation of acetaldehyde - nausea, flushing, tachycardia, hyperventilation, panic…</a:t>
            </a:r>
          </a:p>
          <a:p>
            <a:pPr>
              <a:lnSpc>
                <a:spcPct val="90000"/>
              </a:lnSpc>
              <a:buFont typeface="Wingdings" charset="0"/>
              <a:buNone/>
            </a:pPr>
            <a:r>
              <a:rPr lang="en-GB" sz="1100">
                <a:latin typeface="Calibri" charset="0"/>
              </a:rPr>
              <a:t>	</a:t>
            </a:r>
            <a:r>
              <a:rPr lang="en-GB" sz="1100" u="sng">
                <a:latin typeface="Calibri" charset="0"/>
              </a:rPr>
              <a:t>Aim</a:t>
            </a:r>
            <a:r>
              <a:rPr lang="en-GB" sz="1100">
                <a:latin typeface="Calibri" charset="0"/>
              </a:rPr>
              <a:t>: to make alcohol consumption unpleasant and intolerable</a:t>
            </a:r>
          </a:p>
          <a:p>
            <a:pPr>
              <a:lnSpc>
                <a:spcPct val="90000"/>
              </a:lnSpc>
            </a:pPr>
            <a:r>
              <a:rPr lang="en-GB" sz="1100" b="1">
                <a:solidFill>
                  <a:srgbClr val="FFCC66"/>
                </a:solidFill>
                <a:latin typeface="Calibri" charset="0"/>
              </a:rPr>
              <a:t>Naloxone</a:t>
            </a:r>
            <a:r>
              <a:rPr lang="en-GB" sz="1100">
                <a:solidFill>
                  <a:srgbClr val="FF6600"/>
                </a:solidFill>
                <a:latin typeface="Calibri" charset="0"/>
              </a:rPr>
              <a:t> </a:t>
            </a:r>
            <a:r>
              <a:rPr lang="en-GB" sz="1100">
                <a:latin typeface="Calibri" charset="0"/>
              </a:rPr>
              <a:t>– reduces alcohol-induced reward.</a:t>
            </a:r>
          </a:p>
          <a:p>
            <a:pPr>
              <a:lnSpc>
                <a:spcPct val="90000"/>
              </a:lnSpc>
            </a:pPr>
            <a:r>
              <a:rPr lang="en-GB" sz="1100" b="1">
                <a:solidFill>
                  <a:srgbClr val="FFCC66"/>
                </a:solidFill>
                <a:latin typeface="Calibri" charset="0"/>
              </a:rPr>
              <a:t>Acamprosate</a:t>
            </a:r>
            <a:r>
              <a:rPr lang="en-GB" sz="1100">
                <a:latin typeface="Calibri" charset="0"/>
              </a:rPr>
              <a:t> – anti-craving effects .</a:t>
            </a:r>
          </a:p>
          <a:p>
            <a:pPr>
              <a:lnSpc>
                <a:spcPct val="90000"/>
              </a:lnSpc>
            </a:pPr>
            <a:r>
              <a:rPr lang="en-GB" sz="1100">
                <a:latin typeface="Calibri" charset="0"/>
              </a:rPr>
              <a:t>The drugs used to alleviate the acute abstinence syndrome: </a:t>
            </a:r>
            <a:r>
              <a:rPr lang="en-GB" sz="1100" b="1">
                <a:solidFill>
                  <a:srgbClr val="FFCC66"/>
                </a:solidFill>
                <a:latin typeface="Calibri" charset="0"/>
              </a:rPr>
              <a:t>benzodiazepines, clonidine</a:t>
            </a:r>
            <a:r>
              <a:rPr lang="en-GB" sz="1100">
                <a:latin typeface="Calibri" charset="0"/>
              </a:rPr>
              <a:t> (inhibit</a:t>
            </a:r>
            <a:r>
              <a:rPr lang="cs-CZ" sz="1100">
                <a:latin typeface="Calibri" charset="0"/>
              </a:rPr>
              <a:t>s</a:t>
            </a:r>
            <a:r>
              <a:rPr lang="en-GB" sz="1100">
                <a:latin typeface="Calibri" charset="0"/>
              </a:rPr>
              <a:t> exaggerated neurotransmitter release) and </a:t>
            </a:r>
            <a:r>
              <a:rPr lang="en-GB" sz="1100" b="1">
                <a:solidFill>
                  <a:srgbClr val="FFCC66"/>
                </a:solidFill>
                <a:latin typeface="Calibri" charset="0"/>
              </a:rPr>
              <a:t>propranolol </a:t>
            </a:r>
            <a:r>
              <a:rPr lang="en-GB" sz="1100">
                <a:latin typeface="Calibri" charset="0"/>
              </a:rPr>
              <a:t>(blocks excessive sympathetic activity).</a:t>
            </a:r>
          </a:p>
          <a:p>
            <a:pPr>
              <a:lnSpc>
                <a:spcPct val="90000"/>
              </a:lnSpc>
            </a:pPr>
            <a:endParaRPr lang="en-CA" sz="1100">
              <a:latin typeface="Calibri" charset="0"/>
            </a:endParaRPr>
          </a:p>
          <a:p>
            <a:pPr>
              <a:lnSpc>
                <a:spcPct val="90000"/>
              </a:lnSpc>
            </a:pPr>
            <a:endParaRPr lang="en-CA" sz="1100" b="1">
              <a:latin typeface="Calibri" charset="0"/>
            </a:endParaRPr>
          </a:p>
          <a:p>
            <a:pPr>
              <a:lnSpc>
                <a:spcPct val="90000"/>
              </a:lnSpc>
            </a:pPr>
            <a:endParaRPr lang="en-US" sz="1100" b="1">
              <a:latin typeface="Calibri" charset="0"/>
            </a:endParaRPr>
          </a:p>
          <a:p>
            <a:pPr>
              <a:lnSpc>
                <a:spcPct val="90000"/>
              </a:lnSpc>
            </a:pPr>
            <a:endParaRPr lang="en-CA" sz="1100" b="1">
              <a:latin typeface="Calibri" charset="0"/>
            </a:endParaRPr>
          </a:p>
          <a:p>
            <a:pPr lvl="1">
              <a:lnSpc>
                <a:spcPct val="90000"/>
              </a:lnSpc>
            </a:pPr>
            <a:r>
              <a:rPr lang="en-US" sz="1100">
                <a:latin typeface="Calibri" charset="0"/>
              </a:rPr>
              <a:t>To explore the reasons for drinking, alternative ways are worked out. For instance, instead of using alcohol in social situations to reduced anxiety, learn anxiety management and assertiveness techniques.</a:t>
            </a:r>
            <a:endParaRPr lang="en-CA" sz="1100">
              <a:latin typeface="Calibri" charset="0"/>
            </a:endParaRPr>
          </a:p>
          <a:p>
            <a:pPr lvl="1">
              <a:lnSpc>
                <a:spcPct val="90000"/>
              </a:lnSpc>
            </a:pPr>
            <a:r>
              <a:rPr lang="en-US" sz="1100">
                <a:latin typeface="Calibri" charset="0"/>
              </a:rPr>
              <a:t>Provision of information about the hazards of alcohol</a:t>
            </a:r>
            <a:endParaRPr lang="en-CA" sz="1100">
              <a:latin typeface="Calibri" charset="0"/>
            </a:endParaRPr>
          </a:p>
          <a:p>
            <a:pPr lvl="1">
              <a:lnSpc>
                <a:spcPct val="90000"/>
              </a:lnSpc>
            </a:pPr>
            <a:r>
              <a:rPr lang="en-US" sz="1100">
                <a:latin typeface="Calibri" charset="0"/>
              </a:rPr>
              <a:t>Group therapy: about 7-12 patients and a staff member in a specialist unit attend regular meetings. It provides an opportunity for frank feedback from other members of the group concerning the problems that the patient faces and to work out better ways of coping with their problems.</a:t>
            </a:r>
            <a:endParaRPr lang="en-CA" sz="1100">
              <a:latin typeface="Calibri" charset="0"/>
            </a:endParaRPr>
          </a:p>
          <a:p>
            <a:pPr>
              <a:lnSpc>
                <a:spcPct val="90000"/>
              </a:lnSpc>
            </a:pPr>
            <a:r>
              <a:rPr lang="en-US" sz="1100">
                <a:latin typeface="Calibri" charset="0"/>
              </a:rPr>
              <a:t> </a:t>
            </a:r>
            <a:endParaRPr lang="en-CA" sz="1100">
              <a:latin typeface="Calibri" charset="0"/>
            </a:endParaRPr>
          </a:p>
          <a:p>
            <a:pPr>
              <a:lnSpc>
                <a:spcPct val="90000"/>
              </a:lnSpc>
            </a:pPr>
            <a:r>
              <a:rPr lang="en-US" sz="1100">
                <a:latin typeface="Calibri" charset="0"/>
              </a:rPr>
              <a:t>Alcoholics Anonymous (AA) is a voluntary supportive self-help organization of persons with alcohol-related problems.  Members attend group meetings (1-2 / week) and obtain support from one another.  The meetings involve repeated emotional confession of each person</a:t>
            </a:r>
            <a:r>
              <a:rPr lang="ja-JP" altLang="en-US" sz="1100">
                <a:latin typeface="Calibri" charset="0"/>
              </a:rPr>
              <a:t>’</a:t>
            </a:r>
            <a:r>
              <a:rPr lang="en-US" sz="1100">
                <a:latin typeface="Calibri" charset="0"/>
              </a:rPr>
              <a:t>s problems.  The organization works on the firm belief that total abstinence is the aim.</a:t>
            </a:r>
            <a:endParaRPr lang="en-CA" sz="1100">
              <a:latin typeface="Calibri" charset="0"/>
            </a:endParaRPr>
          </a:p>
          <a:p>
            <a:pPr>
              <a:lnSpc>
                <a:spcPct val="90000"/>
              </a:lnSpc>
            </a:pPr>
            <a:endParaRPr lang="en-CA" sz="110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3EDF7FF-FD5A-F048-9A74-BCE2EB7D8663}" type="slidenum">
              <a:rPr lang="en-CA">
                <a:latin typeface="Calibri" charset="0"/>
              </a:rPr>
              <a:pPr eaLnBrk="1" hangingPunct="1"/>
              <a:t>27</a:t>
            </a:fld>
            <a:endParaRPr lang="en-CA">
              <a:latin typeface="Calibri" charset="0"/>
            </a:endParaRPr>
          </a:p>
        </p:txBody>
      </p:sp>
    </p:spTree>
    <p:extLst>
      <p:ext uri="{BB962C8B-B14F-4D97-AF65-F5344CB8AC3E}">
        <p14:creationId xmlns:p14="http://schemas.microsoft.com/office/powerpoint/2010/main" val="229766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55CD2C9-668F-7E4B-B947-A295D46DDAA3}"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4114800"/>
          </a:xfrm>
        </p:spPr>
        <p:txBody>
          <a:bodyPr/>
          <a:lstStyle/>
          <a:p>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762563E-9213-4072-A283-27FB5CB6E0DC}" type="slidenum">
              <a:rPr lang="en-US"/>
              <a:pPr/>
              <a:t>‹#›</a:t>
            </a:fld>
            <a:endParaRPr lang="en-US"/>
          </a:p>
        </p:txBody>
      </p:sp>
    </p:spTree>
    <p:extLst>
      <p:ext uri="{BB962C8B-B14F-4D97-AF65-F5344CB8AC3E}">
        <p14:creationId xmlns:p14="http://schemas.microsoft.com/office/powerpoint/2010/main" val="21373076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55CD2C9-668F-7E4B-B947-A295D46DDAA3}"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E55CD2C9-668F-7E4B-B947-A295D46DDAA3}"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E55CD2C9-668F-7E4B-B947-A295D46DDAA3}"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E55CD2C9-668F-7E4B-B947-A295D46DDAA3}"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CD2C9-668F-7E4B-B947-A295D46DDAA3}"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55CD2C9-668F-7E4B-B947-A295D46DDAA3}"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55CD2C9-668F-7E4B-B947-A295D46DDAA3}" type="datetimeFigureOut">
              <a:rPr lang="en-US" smtClean="0"/>
              <a:t>12/31/2017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DBFFCF3-E045-D34E-A2B9-370DEF69C6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png"/><Relationship Id="rId4" Type="http://schemas.openxmlformats.org/officeDocument/2006/relationships/image" Target="../media/image3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Substance</a:t>
            </a:r>
            <a:r>
              <a:rPr lang="en-US" dirty="0"/>
              <a:t> </a:t>
            </a:r>
            <a:r>
              <a:rPr lang="en-US" dirty="0" smtClean="0"/>
              <a:t>Use Disorders</a:t>
            </a:r>
            <a:endParaRPr lang="en-US" dirty="0"/>
          </a:p>
        </p:txBody>
      </p:sp>
      <p:sp>
        <p:nvSpPr>
          <p:cNvPr id="3" name="Subtitle 2"/>
          <p:cNvSpPr>
            <a:spLocks noGrp="1"/>
          </p:cNvSpPr>
          <p:nvPr>
            <p:ph type="subTitle" idx="1"/>
          </p:nvPr>
        </p:nvSpPr>
        <p:spPr/>
        <p:txBody>
          <a:bodyPr>
            <a:normAutofit lnSpcReduction="10000"/>
          </a:bodyPr>
          <a:lstStyle/>
          <a:p>
            <a:r>
              <a:rPr lang="en-US" dirty="0" smtClean="0"/>
              <a:t>By: Dr. Majid Al-</a:t>
            </a:r>
            <a:r>
              <a:rPr lang="en-US" dirty="0" err="1" smtClean="0"/>
              <a:t>Desouki</a:t>
            </a:r>
            <a:endParaRPr lang="en-US" dirty="0" smtClean="0"/>
          </a:p>
          <a:p>
            <a:r>
              <a:rPr lang="en-US" dirty="0" smtClean="0"/>
              <a:t>Consultant and Clinical Assistant Professor</a:t>
            </a:r>
          </a:p>
          <a:p>
            <a:r>
              <a:rPr lang="en-US" dirty="0" smtClean="0"/>
              <a:t>Head of Adult </a:t>
            </a:r>
            <a:r>
              <a:rPr lang="en-US" smtClean="0"/>
              <a:t>Psychiatry Unit</a:t>
            </a:r>
            <a:endParaRPr lang="en-US" dirty="0"/>
          </a:p>
        </p:txBody>
      </p:sp>
    </p:spTree>
    <p:extLst>
      <p:ext uri="{BB962C8B-B14F-4D97-AF65-F5344CB8AC3E}">
        <p14:creationId xmlns:p14="http://schemas.microsoft.com/office/powerpoint/2010/main" val="102099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524000"/>
            <a:ext cx="6858000" cy="1600200"/>
          </a:xfrm>
        </p:spPr>
        <p:txBody>
          <a:bodyPr>
            <a:normAutofit/>
          </a:bodyPr>
          <a:lstStyle/>
          <a:p>
            <a:r>
              <a:rPr lang="en-US" dirty="0"/>
              <a:t>Alcohol and Related Mental </a:t>
            </a:r>
            <a:r>
              <a:rPr lang="en-US" dirty="0" smtClean="0"/>
              <a:t>Disorders</a:t>
            </a:r>
            <a:endParaRPr lang="en-US" dirty="0"/>
          </a:p>
        </p:txBody>
      </p:sp>
    </p:spTree>
    <p:extLst>
      <p:ext uri="{BB962C8B-B14F-4D97-AF65-F5344CB8AC3E}">
        <p14:creationId xmlns:p14="http://schemas.microsoft.com/office/powerpoint/2010/main" val="23786601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1500188"/>
          </a:xfrm>
        </p:spPr>
        <p:txBody>
          <a:bodyPr>
            <a:normAutofit fontScale="90000"/>
          </a:bodyPr>
          <a:lstStyle/>
          <a:p>
            <a:r>
              <a:rPr lang="en-CA" sz="4400" b="1">
                <a:latin typeface="Calibri" charset="0"/>
              </a:rPr>
              <a:t>Alcohol Kills More Than AIDS, TB or Violence-WHO report (Feb 2011)</a:t>
            </a:r>
            <a:br>
              <a:rPr lang="en-CA" sz="4400" b="1">
                <a:latin typeface="Calibri" charset="0"/>
              </a:rPr>
            </a:br>
            <a:endParaRPr lang="en-CA" sz="4400">
              <a:latin typeface="Calibri" charset="0"/>
            </a:endParaRPr>
          </a:p>
        </p:txBody>
      </p:sp>
      <p:sp>
        <p:nvSpPr>
          <p:cNvPr id="24579" name="Content Placeholder 2"/>
          <p:cNvSpPr>
            <a:spLocks noGrp="1"/>
          </p:cNvSpPr>
          <p:nvPr>
            <p:ph idx="1"/>
          </p:nvPr>
        </p:nvSpPr>
        <p:spPr/>
        <p:txBody>
          <a:bodyPr>
            <a:normAutofit/>
          </a:bodyPr>
          <a:lstStyle/>
          <a:p>
            <a:r>
              <a:rPr lang="en-CA" sz="2800" dirty="0">
                <a:latin typeface="Arial" charset="0"/>
                <a:cs typeface="Arial" charset="0"/>
              </a:rPr>
              <a:t>Alcohol causes nearly </a:t>
            </a:r>
            <a:r>
              <a:rPr lang="en-CA" sz="2800" dirty="0">
                <a:solidFill>
                  <a:srgbClr val="FF0000"/>
                </a:solidFill>
                <a:latin typeface="Arial" charset="0"/>
                <a:cs typeface="Arial" charset="0"/>
              </a:rPr>
              <a:t>4% of deaths worldwide</a:t>
            </a:r>
            <a:r>
              <a:rPr lang="en-CA" sz="2800" dirty="0">
                <a:latin typeface="Arial" charset="0"/>
                <a:cs typeface="Arial" charset="0"/>
              </a:rPr>
              <a:t>, more than AIDS, tuberculosis or violence.</a:t>
            </a:r>
          </a:p>
          <a:p>
            <a:r>
              <a:rPr lang="en-CA" sz="2800" dirty="0">
                <a:latin typeface="Arial" charset="0"/>
                <a:cs typeface="Arial" charset="0"/>
              </a:rPr>
              <a:t>Alcohol is </a:t>
            </a:r>
            <a:r>
              <a:rPr lang="en-CA" sz="2800" dirty="0">
                <a:solidFill>
                  <a:srgbClr val="FF0000"/>
                </a:solidFill>
                <a:latin typeface="Arial" charset="0"/>
                <a:cs typeface="Arial" charset="0"/>
              </a:rPr>
              <a:t>the world's leading risk factor for death </a:t>
            </a:r>
            <a:r>
              <a:rPr lang="en-CA" sz="2800" dirty="0">
                <a:latin typeface="Arial" charset="0"/>
                <a:cs typeface="Arial" charset="0"/>
              </a:rPr>
              <a:t>among </a:t>
            </a:r>
            <a:r>
              <a:rPr lang="en-CA" sz="2800" dirty="0">
                <a:solidFill>
                  <a:srgbClr val="FF0000"/>
                </a:solidFill>
                <a:latin typeface="Arial" charset="0"/>
                <a:cs typeface="Arial" charset="0"/>
              </a:rPr>
              <a:t>males aged 15-</a:t>
            </a:r>
            <a:r>
              <a:rPr lang="en-CA" sz="2800" dirty="0" smtClean="0">
                <a:solidFill>
                  <a:srgbClr val="FF0000"/>
                </a:solidFill>
                <a:latin typeface="Arial" charset="0"/>
                <a:cs typeface="Arial" charset="0"/>
              </a:rPr>
              <a:t>59</a:t>
            </a:r>
            <a:endParaRPr lang="en-CA" sz="2800" dirty="0">
              <a:latin typeface="Arial" charset="0"/>
              <a:cs typeface="Arial" charset="0"/>
            </a:endParaRPr>
          </a:p>
          <a:p>
            <a:r>
              <a:rPr lang="en-CA" sz="2800" dirty="0">
                <a:latin typeface="Arial" charset="0"/>
                <a:cs typeface="Arial" charset="0"/>
              </a:rPr>
              <a:t>Alcohol is a </a:t>
            </a:r>
            <a:r>
              <a:rPr lang="en-CA" sz="2800" dirty="0">
                <a:solidFill>
                  <a:srgbClr val="FF0000"/>
                </a:solidFill>
                <a:latin typeface="Arial" charset="0"/>
                <a:cs typeface="Arial" charset="0"/>
              </a:rPr>
              <a:t>causal factor </a:t>
            </a:r>
            <a:r>
              <a:rPr lang="en-CA" sz="2800" dirty="0">
                <a:latin typeface="Arial" charset="0"/>
                <a:cs typeface="Arial" charset="0"/>
              </a:rPr>
              <a:t>in </a:t>
            </a:r>
            <a:r>
              <a:rPr lang="en-CA" sz="2800" dirty="0">
                <a:solidFill>
                  <a:srgbClr val="FF0000"/>
                </a:solidFill>
                <a:latin typeface="Arial" charset="0"/>
                <a:cs typeface="Arial" charset="0"/>
              </a:rPr>
              <a:t>60 types of diseases and injuries</a:t>
            </a:r>
            <a:r>
              <a:rPr lang="en-CA" sz="2800" dirty="0">
                <a:latin typeface="Arial" charset="0"/>
                <a:cs typeface="Arial" charset="0"/>
              </a:rPr>
              <a:t>.</a:t>
            </a:r>
          </a:p>
          <a:p>
            <a:pPr marL="0" indent="0">
              <a:buNone/>
            </a:pPr>
            <a:endParaRPr lang="en-CA" sz="2800" dirty="0">
              <a:latin typeface="Arial" charset="0"/>
              <a:cs typeface="Arial" charset="0"/>
            </a:endParaRPr>
          </a:p>
          <a:p>
            <a:endParaRPr lang="en-CA" sz="2800" dirty="0">
              <a:latin typeface="Arial" charset="0"/>
              <a:cs typeface="Arial" charset="0"/>
            </a:endParaRPr>
          </a:p>
          <a:p>
            <a:endParaRPr lang="en-CA" sz="2800" dirty="0">
              <a:latin typeface="Arial" charset="0"/>
              <a:cs typeface="Arial" charset="0"/>
            </a:endParaRPr>
          </a:p>
        </p:txBody>
      </p:sp>
    </p:spTree>
    <p:extLst>
      <p:ext uri="{BB962C8B-B14F-4D97-AF65-F5344CB8AC3E}">
        <p14:creationId xmlns:p14="http://schemas.microsoft.com/office/powerpoint/2010/main" val="2015940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latin typeface="Arial" charset="0"/>
                <a:cs typeface="Arial" charset="0"/>
              </a:rPr>
              <a:t>Risk factors of Alcohol abuse</a:t>
            </a:r>
          </a:p>
        </p:txBody>
      </p:sp>
      <p:sp>
        <p:nvSpPr>
          <p:cNvPr id="27651" name="Content Placeholder 2"/>
          <p:cNvSpPr>
            <a:spLocks noGrp="1"/>
          </p:cNvSpPr>
          <p:nvPr>
            <p:ph idx="1"/>
          </p:nvPr>
        </p:nvSpPr>
        <p:spPr/>
        <p:txBody>
          <a:bodyPr>
            <a:normAutofit/>
          </a:bodyPr>
          <a:lstStyle/>
          <a:p>
            <a:r>
              <a:rPr lang="en-US" b="1" dirty="0">
                <a:latin typeface="Arial" charset="0"/>
                <a:cs typeface="Arial" charset="0"/>
              </a:rPr>
              <a:t>Vulnerable personality:</a:t>
            </a:r>
            <a:r>
              <a:rPr lang="en-US" dirty="0">
                <a:latin typeface="Arial" charset="0"/>
                <a:cs typeface="Arial" charset="0"/>
              </a:rPr>
              <a:t> impulsive, gregarious, less conforming, isolated or avoidant persons.</a:t>
            </a:r>
            <a:endParaRPr lang="en-CA" dirty="0">
              <a:latin typeface="Arial" charset="0"/>
              <a:cs typeface="Arial" charset="0"/>
            </a:endParaRPr>
          </a:p>
          <a:p>
            <a:r>
              <a:rPr lang="en-US" b="1" dirty="0">
                <a:latin typeface="Arial" charset="0"/>
                <a:cs typeface="Arial" charset="0"/>
              </a:rPr>
              <a:t>Vulnerable occupation:</a:t>
            </a:r>
            <a:r>
              <a:rPr lang="en-US" dirty="0">
                <a:latin typeface="Arial" charset="0"/>
                <a:cs typeface="Arial" charset="0"/>
              </a:rPr>
              <a:t> senior businessmen, journalists, doctors.</a:t>
            </a:r>
            <a:endParaRPr lang="en-CA" dirty="0">
              <a:latin typeface="Arial" charset="0"/>
              <a:cs typeface="Arial" charset="0"/>
            </a:endParaRPr>
          </a:p>
          <a:p>
            <a:r>
              <a:rPr lang="en-US" b="1" dirty="0">
                <a:latin typeface="Arial" charset="0"/>
                <a:cs typeface="Arial" charset="0"/>
              </a:rPr>
              <a:t>Psychosocial stresses:</a:t>
            </a:r>
            <a:r>
              <a:rPr lang="en-US" dirty="0">
                <a:latin typeface="Arial" charset="0"/>
                <a:cs typeface="Arial" charset="0"/>
              </a:rPr>
              <a:t> social isolation, financial, occupational or academic difficulties, and marital conflicts.</a:t>
            </a:r>
            <a:endParaRPr lang="en-CA" dirty="0">
              <a:latin typeface="Arial" charset="0"/>
              <a:cs typeface="Arial" charset="0"/>
            </a:endParaRPr>
          </a:p>
          <a:p>
            <a:r>
              <a:rPr lang="en-US" b="1" dirty="0">
                <a:latin typeface="Arial" charset="0"/>
                <a:cs typeface="Arial" charset="0"/>
              </a:rPr>
              <a:t>Emotional problems:</a:t>
            </a:r>
            <a:r>
              <a:rPr lang="en-US" dirty="0">
                <a:latin typeface="Arial" charset="0"/>
                <a:cs typeface="Arial" charset="0"/>
              </a:rPr>
              <a:t> anxiety, chronic insomnia depression.</a:t>
            </a:r>
            <a:endParaRPr lang="en-CA"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1044243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46007"/>
          </a:xfrm>
        </p:spPr>
        <p:txBody>
          <a:bodyPr/>
          <a:lstStyle/>
          <a:p>
            <a:r>
              <a:rPr lang="en-US" dirty="0">
                <a:latin typeface="Arial" charset="0"/>
                <a:cs typeface="Arial" charset="0"/>
              </a:rPr>
              <a:t>Alcohol abuse </a:t>
            </a:r>
            <a:endParaRPr lang="en-US" dirty="0"/>
          </a:p>
        </p:txBody>
      </p:sp>
      <p:sp>
        <p:nvSpPr>
          <p:cNvPr id="3" name="Content Placeholder 2"/>
          <p:cNvSpPr>
            <a:spLocks noGrp="1"/>
          </p:cNvSpPr>
          <p:nvPr>
            <p:ph idx="1"/>
          </p:nvPr>
        </p:nvSpPr>
        <p:spPr/>
        <p:txBody>
          <a:bodyPr/>
          <a:lstStyle/>
          <a:p>
            <a:r>
              <a:rPr lang="en-US" b="1" dirty="0"/>
              <a:t>Excessive consumption:</a:t>
            </a:r>
            <a:r>
              <a:rPr lang="en-US" dirty="0"/>
              <a:t> harmful use.</a:t>
            </a:r>
            <a:r>
              <a:rPr lang="en-US" b="1" dirty="0"/>
              <a:t>                                                                                                                                                 Problem drinking:</a:t>
            </a:r>
            <a:r>
              <a:rPr lang="en-US" dirty="0"/>
              <a:t> drinking that has caused disability, but not dependence.</a:t>
            </a:r>
            <a:r>
              <a:rPr lang="en-US" b="1" dirty="0"/>
              <a:t>                                                                            Alcohol dependence:</a:t>
            </a:r>
            <a:r>
              <a:rPr lang="en-US" dirty="0"/>
              <a:t> This usually denotes alcoholism.</a:t>
            </a:r>
            <a:r>
              <a:rPr lang="en-US" b="1" dirty="0"/>
              <a:t>                                                                                                                   Alcohol-related disability:</a:t>
            </a:r>
            <a:r>
              <a:rPr lang="en-US" dirty="0"/>
              <a:t> physical, mental and social. </a:t>
            </a:r>
          </a:p>
        </p:txBody>
      </p:sp>
    </p:spTree>
    <p:extLst>
      <p:ext uri="{BB962C8B-B14F-4D97-AF65-F5344CB8AC3E}">
        <p14:creationId xmlns:p14="http://schemas.microsoft.com/office/powerpoint/2010/main" val="1378805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abu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5702493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alcohol"/>
          <p:cNvPicPr>
            <a:picLocks noChangeAspect="1" noChangeArrowheads="1"/>
          </p:cNvPicPr>
          <p:nvPr/>
        </p:nvPicPr>
        <p:blipFill>
          <a:blip r:embed="rId2" cstate="print"/>
          <a:srcRect/>
          <a:stretch>
            <a:fillRect/>
          </a:stretch>
        </p:blipFill>
        <p:spPr bwMode="auto">
          <a:xfrm>
            <a:off x="0" y="609600"/>
            <a:ext cx="9144000" cy="5667375"/>
          </a:xfrm>
          <a:prstGeom prst="rect">
            <a:avLst/>
          </a:prstGeom>
          <a:noFill/>
        </p:spPr>
      </p:pic>
    </p:spTree>
    <p:extLst>
      <p:ext uri="{BB962C8B-B14F-4D97-AF65-F5344CB8AC3E}">
        <p14:creationId xmlns:p14="http://schemas.microsoft.com/office/powerpoint/2010/main" val="163677510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How much is too much?</a:t>
            </a:r>
          </a:p>
        </p:txBody>
      </p:sp>
      <p:pic>
        <p:nvPicPr>
          <p:cNvPr id="92166" name="Picture 6" descr="top_awareness"/>
          <p:cNvPicPr>
            <a:picLocks noChangeAspect="1" noChangeArrowheads="1"/>
          </p:cNvPicPr>
          <p:nvPr/>
        </p:nvPicPr>
        <p:blipFill>
          <a:blip r:embed="rId2" cstate="print"/>
          <a:srcRect/>
          <a:stretch>
            <a:fillRect/>
          </a:stretch>
        </p:blipFill>
        <p:spPr bwMode="auto">
          <a:xfrm>
            <a:off x="2438400" y="1676400"/>
            <a:ext cx="4572000" cy="4313238"/>
          </a:xfrm>
          <a:prstGeom prst="rect">
            <a:avLst/>
          </a:prstGeom>
          <a:noFill/>
        </p:spPr>
      </p:pic>
    </p:spTree>
    <p:extLst>
      <p:ext uri="{BB962C8B-B14F-4D97-AF65-F5344CB8AC3E}">
        <p14:creationId xmlns:p14="http://schemas.microsoft.com/office/powerpoint/2010/main" val="2953238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box(in)">
                                      <p:cBhvr>
                                        <p:cTn id="7" dur="5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7772400" cy="762000"/>
          </a:xfrm>
        </p:spPr>
        <p:txBody>
          <a:bodyPr>
            <a:normAutofit fontScale="90000"/>
          </a:bodyPr>
          <a:lstStyle/>
          <a:p>
            <a:r>
              <a:rPr lang="en-US" sz="3200"/>
              <a:t>Clinical presentation</a:t>
            </a:r>
            <a:r>
              <a:rPr lang="en-US"/>
              <a:t> </a:t>
            </a:r>
          </a:p>
        </p:txBody>
      </p:sp>
      <p:sp>
        <p:nvSpPr>
          <p:cNvPr id="48131" name="Rectangle 3"/>
          <p:cNvSpPr>
            <a:spLocks noGrp="1" noChangeArrowheads="1"/>
          </p:cNvSpPr>
          <p:nvPr>
            <p:ph idx="1"/>
          </p:nvPr>
        </p:nvSpPr>
        <p:spPr>
          <a:xfrm>
            <a:off x="0" y="990600"/>
            <a:ext cx="9144000" cy="6477000"/>
          </a:xfrm>
        </p:spPr>
        <p:txBody>
          <a:bodyPr/>
          <a:lstStyle/>
          <a:p>
            <a:r>
              <a:rPr lang="en-US" b="1" dirty="0">
                <a:solidFill>
                  <a:schemeClr val="tx2"/>
                </a:solidFill>
              </a:rPr>
              <a:t>Alcohol intoxication: </a:t>
            </a:r>
            <a:endParaRPr lang="en-US" dirty="0" smtClean="0"/>
          </a:p>
          <a:p>
            <a:pPr lvl="1"/>
            <a:r>
              <a:rPr lang="en-US" dirty="0" smtClean="0"/>
              <a:t>sense </a:t>
            </a:r>
            <a:r>
              <a:rPr lang="en-US" dirty="0"/>
              <a:t>of well-being, emotional lability, irritability and incoordination </a:t>
            </a:r>
            <a:r>
              <a:rPr lang="en-US" dirty="0">
                <a:sym typeface="Wingdings" pitchFamily="2" charset="2"/>
              </a:rPr>
              <a:t></a:t>
            </a:r>
            <a:r>
              <a:rPr lang="en-US" dirty="0"/>
              <a:t> to ataxia and slurred </a:t>
            </a:r>
            <a:r>
              <a:rPr lang="en-US" dirty="0" smtClean="0"/>
              <a:t>speech</a:t>
            </a:r>
            <a:endParaRPr lang="en-US" dirty="0"/>
          </a:p>
          <a:p>
            <a:r>
              <a:rPr lang="en-US" dirty="0"/>
              <a:t>Heavy intoxication (</a:t>
            </a:r>
            <a:r>
              <a:rPr lang="en-US" dirty="0" err="1"/>
              <a:t>bl</a:t>
            </a:r>
            <a:r>
              <a:rPr lang="en-US" dirty="0"/>
              <a:t> &gt; 300 mg/ml) </a:t>
            </a:r>
            <a:r>
              <a:rPr lang="en-US" dirty="0">
                <a:sym typeface="Wingdings" pitchFamily="2" charset="2"/>
              </a:rPr>
              <a:t></a:t>
            </a:r>
            <a:r>
              <a:rPr lang="en-US" dirty="0"/>
              <a:t> alcoholic coma &amp; </a:t>
            </a:r>
            <a:r>
              <a:rPr lang="en-US" dirty="0" smtClean="0"/>
              <a:t>death</a:t>
            </a:r>
            <a:endParaRPr lang="en-US" dirty="0"/>
          </a:p>
          <a:p>
            <a:r>
              <a:rPr lang="en-US" dirty="0" smtClean="0"/>
              <a:t>Acute intoxication may mimic:</a:t>
            </a:r>
          </a:p>
          <a:p>
            <a:pPr lvl="2"/>
            <a:r>
              <a:rPr lang="en-US" dirty="0" smtClean="0"/>
              <a:t>panic attacks</a:t>
            </a:r>
          </a:p>
          <a:p>
            <a:pPr lvl="2"/>
            <a:r>
              <a:rPr lang="en-US" dirty="0" smtClean="0"/>
              <a:t>Depression</a:t>
            </a:r>
          </a:p>
          <a:p>
            <a:pPr lvl="2"/>
            <a:r>
              <a:rPr lang="en-US" dirty="0" smtClean="0"/>
              <a:t>acute </a:t>
            </a:r>
            <a:r>
              <a:rPr lang="en-US" dirty="0"/>
              <a:t>psychosis with delusions +/- hallucinations </a:t>
            </a:r>
          </a:p>
        </p:txBody>
      </p:sp>
    </p:spTree>
    <p:extLst>
      <p:ext uri="{BB962C8B-B14F-4D97-AF65-F5344CB8AC3E}">
        <p14:creationId xmlns:p14="http://schemas.microsoft.com/office/powerpoint/2010/main" val="39232440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a:r>
              <a:rPr lang="en-GB" sz="3600">
                <a:latin typeface="Arial" charset="0"/>
                <a:cs typeface="Arial" charset="0"/>
              </a:rPr>
              <a:t/>
            </a:r>
            <a:br>
              <a:rPr lang="en-GB" sz="3600">
                <a:latin typeface="Arial" charset="0"/>
                <a:cs typeface="Arial" charset="0"/>
              </a:rPr>
            </a:br>
            <a:r>
              <a:rPr lang="en-GB" sz="3600">
                <a:latin typeface="Arial" charset="0"/>
                <a:cs typeface="Arial" charset="0"/>
              </a:rPr>
              <a:t/>
            </a:r>
            <a:br>
              <a:rPr lang="en-GB" sz="3600">
                <a:latin typeface="Arial" charset="0"/>
                <a:cs typeface="Arial" charset="0"/>
              </a:rPr>
            </a:br>
            <a:r>
              <a:rPr lang="en-GB" sz="3600">
                <a:latin typeface="Arial" charset="0"/>
                <a:cs typeface="Arial" charset="0"/>
              </a:rPr>
              <a:t/>
            </a:r>
            <a:br>
              <a:rPr lang="en-GB" sz="3600">
                <a:latin typeface="Arial" charset="0"/>
                <a:cs typeface="Arial" charset="0"/>
              </a:rPr>
            </a:br>
            <a:r>
              <a:rPr lang="en-GB" sz="3600">
                <a:latin typeface="Arial" charset="0"/>
                <a:cs typeface="Arial" charset="0"/>
              </a:rPr>
              <a:t>Alcohol intoxication </a:t>
            </a:r>
            <a:br>
              <a:rPr lang="en-GB" sz="3600">
                <a:latin typeface="Arial" charset="0"/>
                <a:cs typeface="Arial" charset="0"/>
              </a:rPr>
            </a:br>
            <a:r>
              <a:rPr lang="en-GB" sz="2800">
                <a:latin typeface="Arial" charset="0"/>
                <a:cs typeface="Arial" charset="0"/>
              </a:rPr>
              <a:t>Ethanol plasma concentrations Vs. CNS effects</a:t>
            </a:r>
            <a:endParaRPr lang="en-GB" sz="3600">
              <a:latin typeface="Arial" charset="0"/>
              <a:cs typeface="Arial" charset="0"/>
            </a:endParaRPr>
          </a:p>
        </p:txBody>
      </p:sp>
      <p:graphicFrame>
        <p:nvGraphicFramePr>
          <p:cNvPr id="148560" name="Group 80"/>
          <p:cNvGraphicFramePr>
            <a:graphicFrameLocks noGrp="1"/>
          </p:cNvGraphicFramePr>
          <p:nvPr>
            <p:extLst>
              <p:ext uri="{D42A27DB-BD31-4B8C-83A1-F6EECF244321}">
                <p14:modId xmlns:p14="http://schemas.microsoft.com/office/powerpoint/2010/main" val="3329030213"/>
              </p:ext>
            </p:extLst>
          </p:nvPr>
        </p:nvGraphicFramePr>
        <p:xfrm>
          <a:off x="665163" y="1989138"/>
          <a:ext cx="7812087" cy="4247833"/>
        </p:xfrm>
        <a:graphic>
          <a:graphicData uri="http://schemas.openxmlformats.org/drawingml/2006/table">
            <a:tbl>
              <a:tblPr/>
              <a:tblGrid>
                <a:gridCol w="4103687"/>
                <a:gridCol w="3708400"/>
              </a:tblGrid>
              <a:tr h="70326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Ethanol plasma concentration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(mg/</a:t>
                      </a:r>
                      <a:r>
                        <a:rPr kumimoji="0" lang="en-GB" sz="2000" b="0" i="0" u="none" strike="noStrike" cap="none" normalizeH="0" baseline="0" dirty="0" err="1" smtClean="0">
                          <a:ln>
                            <a:noFill/>
                          </a:ln>
                          <a:solidFill>
                            <a:schemeClr val="tx1"/>
                          </a:solidFill>
                          <a:effectLst>
                            <a:outerShdw blurRad="38100" dist="38100" dir="2700000" algn="tl">
                              <a:srgbClr val="DDDDDD"/>
                            </a:outerShdw>
                          </a:effectLst>
                          <a:latin typeface="Arial" charset="0"/>
                          <a:ea typeface="ＭＳ Ｐゴシック" charset="0"/>
                          <a:cs typeface="Arial" charset="0"/>
                        </a:rPr>
                        <a:t>dL</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Impairment</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Feeling of </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relaxation, euphoria</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20-30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Slowed thinking</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30-80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Motor </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incoordination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80-200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Cognition, judgement, </a:t>
                      </a:r>
                      <a:r>
                        <a:rPr kumimoji="0" lang="en-GB" sz="2000" b="0" i="0" u="none" strike="noStrike" cap="none" normalizeH="0" baseline="0" dirty="0" err="1" smtClean="0">
                          <a:ln>
                            <a:noFill/>
                          </a:ln>
                          <a:solidFill>
                            <a:schemeClr val="tx1"/>
                          </a:solidFill>
                          <a:effectLst>
                            <a:outerShdw blurRad="38100" dist="38100" dir="2700000" algn="tl">
                              <a:srgbClr val="DDDDDD"/>
                            </a:outerShdw>
                          </a:effectLst>
                          <a:latin typeface="Arial" charset="0"/>
                          <a:ea typeface="ＭＳ Ｐゴシック" charset="0"/>
                          <a:cs typeface="Arial" charset="0"/>
                        </a:rPr>
                        <a:t>labilty</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200-300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Slurring, ataxia, </a:t>
                      </a:r>
                      <a:r>
                        <a:rPr kumimoji="0" lang="en-GB" sz="2000" b="0" i="0" u="none" strike="noStrike" cap="none" normalizeH="0" baseline="0" dirty="0" err="1" smtClean="0">
                          <a:ln>
                            <a:noFill/>
                          </a:ln>
                          <a:solidFill>
                            <a:schemeClr val="tx1"/>
                          </a:solidFill>
                          <a:effectLst>
                            <a:outerShdw blurRad="38100" dist="38100" dir="2700000" algn="tl">
                              <a:srgbClr val="DDDDDD"/>
                            </a:outerShdw>
                          </a:effectLst>
                          <a:latin typeface="Arial" charset="0"/>
                          <a:ea typeface="ＭＳ Ｐゴシック" charset="0"/>
                          <a:cs typeface="Arial" charset="0"/>
                        </a:rPr>
                        <a:t>nystagmus</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 blackouts</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US"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&gt;</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300 </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Vital signs, coma</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 </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possible death </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due to the respiratory failure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6639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7772400" cy="762000"/>
          </a:xfrm>
        </p:spPr>
        <p:txBody>
          <a:bodyPr>
            <a:normAutofit fontScale="90000"/>
          </a:bodyPr>
          <a:lstStyle/>
          <a:p>
            <a:r>
              <a:rPr lang="en-US" sz="2800"/>
              <a:t>Clinical presentation (cont)</a:t>
            </a:r>
            <a:r>
              <a:rPr lang="en-US"/>
              <a:t> </a:t>
            </a:r>
          </a:p>
        </p:txBody>
      </p:sp>
      <p:sp>
        <p:nvSpPr>
          <p:cNvPr id="53251" name="Rectangle 3"/>
          <p:cNvSpPr>
            <a:spLocks noGrp="1" noChangeArrowheads="1"/>
          </p:cNvSpPr>
          <p:nvPr>
            <p:ph idx="1"/>
          </p:nvPr>
        </p:nvSpPr>
        <p:spPr>
          <a:xfrm>
            <a:off x="0" y="1143000"/>
            <a:ext cx="9144000" cy="6477000"/>
          </a:xfrm>
        </p:spPr>
        <p:txBody>
          <a:bodyPr/>
          <a:lstStyle/>
          <a:p>
            <a:r>
              <a:rPr lang="en-US" b="1" dirty="0">
                <a:solidFill>
                  <a:schemeClr val="tx2"/>
                </a:solidFill>
              </a:rPr>
              <a:t>Alcohol withdrawal</a:t>
            </a:r>
            <a:r>
              <a:rPr lang="en-US" b="1" dirty="0" smtClean="0">
                <a:solidFill>
                  <a:schemeClr val="tx2"/>
                </a:solidFill>
              </a:rPr>
              <a:t>:</a:t>
            </a:r>
            <a:r>
              <a:rPr lang="en-US" dirty="0" smtClean="0"/>
              <a:t> </a:t>
            </a:r>
          </a:p>
          <a:p>
            <a:pPr lvl="1"/>
            <a:r>
              <a:rPr lang="en-US" dirty="0" err="1" smtClean="0"/>
              <a:t>Sx</a:t>
            </a:r>
            <a:r>
              <a:rPr lang="en-US" dirty="0" smtClean="0"/>
              <a:t> may </a:t>
            </a:r>
            <a:r>
              <a:rPr lang="en-US" dirty="0"/>
              <a:t>begin after </a:t>
            </a:r>
            <a:r>
              <a:rPr lang="en-US" dirty="0" smtClean="0"/>
              <a:t>6 </a:t>
            </a:r>
            <a:r>
              <a:rPr lang="en-US" dirty="0"/>
              <a:t>hours of cessation </a:t>
            </a:r>
            <a:r>
              <a:rPr lang="en-US" dirty="0" smtClean="0"/>
              <a:t>peak </a:t>
            </a:r>
            <a:r>
              <a:rPr lang="en-US" dirty="0"/>
              <a:t>by 48 </a:t>
            </a:r>
            <a:r>
              <a:rPr lang="en-US" dirty="0" smtClean="0"/>
              <a:t>hours</a:t>
            </a:r>
          </a:p>
          <a:p>
            <a:pPr lvl="1"/>
            <a:r>
              <a:rPr lang="en-US" dirty="0" err="1" smtClean="0"/>
              <a:t>Sx</a:t>
            </a:r>
            <a:r>
              <a:rPr lang="en-US" dirty="0" smtClean="0"/>
              <a:t> subside </a:t>
            </a:r>
            <a:r>
              <a:rPr lang="en-US" dirty="0"/>
              <a:t>over the course of </a:t>
            </a:r>
            <a:r>
              <a:rPr lang="en-US" dirty="0" smtClean="0"/>
              <a:t>5-</a:t>
            </a:r>
            <a:r>
              <a:rPr lang="en-US" dirty="0"/>
              <a:t>7 </a:t>
            </a:r>
            <a:r>
              <a:rPr lang="en-US" dirty="0" smtClean="0"/>
              <a:t>days</a:t>
            </a:r>
          </a:p>
          <a:p>
            <a:r>
              <a:rPr lang="en-US" dirty="0" smtClean="0"/>
              <a:t> epileptic generalized </a:t>
            </a:r>
            <a:r>
              <a:rPr lang="en-US" dirty="0"/>
              <a:t>tonic </a:t>
            </a:r>
            <a:r>
              <a:rPr lang="en-US" dirty="0" err="1"/>
              <a:t>clonic</a:t>
            </a:r>
            <a:r>
              <a:rPr lang="en-US" dirty="0"/>
              <a:t> seizures may develop within 12-24 hours after cessation of alcohol </a:t>
            </a:r>
            <a:r>
              <a:rPr lang="en-US" dirty="0" smtClean="0"/>
              <a:t>intake</a:t>
            </a:r>
          </a:p>
          <a:p>
            <a:r>
              <a:rPr lang="en-US" dirty="0" smtClean="0"/>
              <a:t> Delirium </a:t>
            </a:r>
            <a:r>
              <a:rPr lang="en-US" dirty="0"/>
              <a:t>tremens may develop after about 48 </a:t>
            </a:r>
            <a:r>
              <a:rPr lang="en-US" dirty="0" smtClean="0"/>
              <a:t>hours</a:t>
            </a:r>
            <a:endParaRPr lang="en-US" b="1" dirty="0">
              <a:solidFill>
                <a:schemeClr val="tx2"/>
              </a:solidFill>
            </a:endParaRPr>
          </a:p>
        </p:txBody>
      </p:sp>
    </p:spTree>
    <p:extLst>
      <p:ext uri="{BB962C8B-B14F-4D97-AF65-F5344CB8AC3E}">
        <p14:creationId xmlns:p14="http://schemas.microsoft.com/office/powerpoint/2010/main" val="1354555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a:solidFill>
                  <a:schemeClr val="folHlink"/>
                </a:solidFill>
              </a:rPr>
              <a:t>Introduction</a:t>
            </a:r>
          </a:p>
        </p:txBody>
      </p:sp>
      <p:sp>
        <p:nvSpPr>
          <p:cNvPr id="11267" name="Rectangle 3"/>
          <p:cNvSpPr>
            <a:spLocks noGrp="1" noChangeArrowheads="1"/>
          </p:cNvSpPr>
          <p:nvPr>
            <p:ph idx="1"/>
          </p:nvPr>
        </p:nvSpPr>
        <p:spPr/>
        <p:txBody>
          <a:bodyPr/>
          <a:lstStyle/>
          <a:p>
            <a:r>
              <a:rPr lang="en-US"/>
              <a:t>Many implications for brain research &amp; clinical psychiatry.</a:t>
            </a:r>
          </a:p>
          <a:p>
            <a:r>
              <a:rPr lang="en-US"/>
              <a:t>Affect mental state and behavior.</a:t>
            </a:r>
          </a:p>
          <a:p>
            <a:r>
              <a:rPr lang="en-US"/>
              <a:t>Sx similar to the psychiatric disorders.</a:t>
            </a:r>
          </a:p>
        </p:txBody>
      </p:sp>
    </p:spTree>
    <p:extLst>
      <p:ext uri="{BB962C8B-B14F-4D97-AF65-F5344CB8AC3E}">
        <p14:creationId xmlns:p14="http://schemas.microsoft.com/office/powerpoint/2010/main" val="4039090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267">
                                            <p:txEl>
                                              <p:pRg st="0" end="0"/>
                                            </p:txEl>
                                          </p:spTgt>
                                        </p:tgtEl>
                                        <p:attrNameLst>
                                          <p:attrName>style.opacity</p:attrName>
                                        </p:attrNameLst>
                                      </p:cBhvr>
                                      <p:to>
                                        <p:strVal val="0.25"/>
                                      </p:to>
                                    </p:set>
                                    <p:animEffect filter="image" prLst="opacity: 0.25">
                                      <p:cBhvr rctx="IE">
                                        <p:cTn id="7" dur="indefinite"/>
                                        <p:tgtEl>
                                          <p:spTgt spid="11267">
                                            <p:txEl>
                                              <p:pRg st="0" end="0"/>
                                            </p:txEl>
                                          </p:spTgt>
                                        </p:tgtEl>
                                      </p:cBhvr>
                                    </p:animEffect>
                                  </p:childTnLst>
                                </p:cTn>
                              </p:par>
                              <p:par>
                                <p:cTn id="8" presetID="9" presetClass="emph" presetSubtype="0" grpId="0" nodeType="withEffect">
                                  <p:stCondLst>
                                    <p:cond delay="0"/>
                                  </p:stCondLst>
                                  <p:childTnLst>
                                    <p:set>
                                      <p:cBhvr rctx="PPT">
                                        <p:cTn id="9" dur="indefinite"/>
                                        <p:tgtEl>
                                          <p:spTgt spid="11267">
                                            <p:txEl>
                                              <p:pRg st="1" end="1"/>
                                            </p:txEl>
                                          </p:spTgt>
                                        </p:tgtEl>
                                        <p:attrNameLst>
                                          <p:attrName>style.opacity</p:attrName>
                                        </p:attrNameLst>
                                      </p:cBhvr>
                                      <p:to>
                                        <p:strVal val="0.25"/>
                                      </p:to>
                                    </p:set>
                                    <p:animEffect filter="image" prLst="opacity: 0.25">
                                      <p:cBhvr rctx="IE">
                                        <p:cTn id="10" dur="indefinite"/>
                                        <p:tgtEl>
                                          <p:spTgt spid="11267">
                                            <p:txEl>
                                              <p:pRg st="1" end="1"/>
                                            </p:txEl>
                                          </p:spTgt>
                                        </p:tgtEl>
                                      </p:cBhvr>
                                    </p:animEffect>
                                  </p:childTnLst>
                                </p:cTn>
                              </p:par>
                              <p:par>
                                <p:cTn id="11" presetID="9" presetClass="emph" presetSubtype="0" grpId="0" nodeType="withEffect">
                                  <p:stCondLst>
                                    <p:cond delay="0"/>
                                  </p:stCondLst>
                                  <p:childTnLst>
                                    <p:set>
                                      <p:cBhvr rctx="PPT">
                                        <p:cTn id="12" dur="indefinite"/>
                                        <p:tgtEl>
                                          <p:spTgt spid="11267">
                                            <p:txEl>
                                              <p:pRg st="2" end="2"/>
                                            </p:txEl>
                                          </p:spTgt>
                                        </p:tgtEl>
                                        <p:attrNameLst>
                                          <p:attrName>style.opacity</p:attrName>
                                        </p:attrNameLst>
                                      </p:cBhvr>
                                      <p:to>
                                        <p:strVal val="0.25"/>
                                      </p:to>
                                    </p:set>
                                    <p:animEffect filter="image" prLst="opacity: 0.25">
                                      <p:cBhvr rctx="IE">
                                        <p:cTn id="13" dur="indefinite"/>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11267">
                                            <p:txEl>
                                              <p:pRg st="0" end="0"/>
                                            </p:txEl>
                                          </p:spTgt>
                                        </p:tgtEl>
                                        <p:attrNameLst>
                                          <p:attrName>style.opacity</p:attrName>
                                        </p:attrNameLst>
                                      </p:cBhvr>
                                      <p:to>
                                        <p:strVal val="1.0"/>
                                      </p:to>
                                    </p:set>
                                    <p:animEffect filter="image" prLst="opacity: 1.0">
                                      <p:cBhvr rctx="IE">
                                        <p:cTn id="18" dur="indefinite"/>
                                        <p:tgtEl>
                                          <p:spTgt spid="1126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11267">
                                            <p:txEl>
                                              <p:pRg st="1" end="1"/>
                                            </p:txEl>
                                          </p:spTgt>
                                        </p:tgtEl>
                                        <p:attrNameLst>
                                          <p:attrName>style.opacity</p:attrName>
                                        </p:attrNameLst>
                                      </p:cBhvr>
                                      <p:to>
                                        <p:strVal val="1.0"/>
                                      </p:to>
                                    </p:set>
                                    <p:animEffect filter="image" prLst="opacity: 1.0">
                                      <p:cBhvr rctx="IE">
                                        <p:cTn id="23" dur="indefinite"/>
                                        <p:tgtEl>
                                          <p:spTgt spid="1126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11267">
                                            <p:txEl>
                                              <p:pRg st="2" end="2"/>
                                            </p:txEl>
                                          </p:spTgt>
                                        </p:tgtEl>
                                        <p:attrNameLst>
                                          <p:attrName>style.opacity</p:attrName>
                                        </p:attrNameLst>
                                      </p:cBhvr>
                                      <p:to>
                                        <p:strVal val="1.0"/>
                                      </p:to>
                                    </p:set>
                                    <p:animEffect filter="image" prLst="opacity: 1.0">
                                      <p:cBhvr rctx="IE">
                                        <p:cTn id="28" dur="indefinite"/>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allAtOnce"/>
      <p:bldP spid="11267"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3r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36840663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81000" y="476249"/>
            <a:ext cx="8153400" cy="793751"/>
          </a:xfrm>
        </p:spPr>
        <p:txBody>
          <a:bodyPr/>
          <a:lstStyle/>
          <a:p>
            <a:r>
              <a:rPr lang="en-US" dirty="0" smtClean="0">
                <a:latin typeface="Arial" charset="0"/>
                <a:cs typeface="Arial" charset="0"/>
              </a:rPr>
              <a:t>Alcohol dependence</a:t>
            </a:r>
            <a:endParaRPr lang="en-US" dirty="0">
              <a:latin typeface="Arial" charset="0"/>
              <a:cs typeface="Arial" charset="0"/>
            </a:endParaRPr>
          </a:p>
        </p:txBody>
      </p:sp>
      <p:sp>
        <p:nvSpPr>
          <p:cNvPr id="25605" name="Rectangle 4"/>
          <p:cNvSpPr>
            <a:spLocks noGrp="1" noChangeArrowheads="1"/>
          </p:cNvSpPr>
          <p:nvPr>
            <p:ph type="body" sz="half" idx="2"/>
          </p:nvPr>
        </p:nvSpPr>
        <p:spPr>
          <a:xfrm>
            <a:off x="457200" y="1676400"/>
            <a:ext cx="5623983" cy="4876800"/>
          </a:xfrm>
          <a:noFill/>
        </p:spPr>
        <p:txBody>
          <a:bodyPr>
            <a:normAutofit/>
          </a:bodyPr>
          <a:lstStyle/>
          <a:p>
            <a:r>
              <a:rPr lang="en-US" sz="2800" dirty="0" smtClean="0">
                <a:latin typeface="Arial" charset="0"/>
                <a:cs typeface="Arial" charset="0"/>
              </a:rPr>
              <a:t>15-20 years before evident</a:t>
            </a:r>
          </a:p>
          <a:p>
            <a:r>
              <a:rPr lang="en-US" sz="2800" dirty="0" smtClean="0">
                <a:latin typeface="Arial" charset="0"/>
                <a:cs typeface="Arial" charset="0"/>
              </a:rPr>
              <a:t>dependence </a:t>
            </a:r>
            <a:r>
              <a:rPr lang="en-US" sz="2800" dirty="0">
                <a:latin typeface="Arial" charset="0"/>
                <a:cs typeface="Arial" charset="0"/>
              </a:rPr>
              <a:t>is most common in </a:t>
            </a:r>
          </a:p>
          <a:p>
            <a:pPr>
              <a:buFont typeface="Wingdings 2" charset="0"/>
              <a:buNone/>
            </a:pPr>
            <a:r>
              <a:rPr lang="en-US" sz="2800" dirty="0">
                <a:latin typeface="Arial" charset="0"/>
                <a:cs typeface="Arial" charset="0"/>
              </a:rPr>
              <a:t>those aged 40 – 55 years.</a:t>
            </a:r>
          </a:p>
          <a:p>
            <a:r>
              <a:rPr lang="en-US" sz="2800" dirty="0" smtClean="0">
                <a:latin typeface="Arial" charset="0"/>
                <a:cs typeface="Arial" charset="0"/>
              </a:rPr>
              <a:t>Alcoholics </a:t>
            </a:r>
            <a:r>
              <a:rPr lang="en-US" sz="2800" dirty="0">
                <a:latin typeface="Arial" charset="0"/>
                <a:cs typeface="Arial" charset="0"/>
              </a:rPr>
              <a:t>who continue drinking have a shortened life-span of </a:t>
            </a:r>
            <a:r>
              <a:rPr lang="en-US" sz="2800" u="sng" dirty="0">
                <a:latin typeface="Arial" charset="0"/>
                <a:cs typeface="Arial" charset="0"/>
              </a:rPr>
              <a:t>15 years</a:t>
            </a:r>
            <a:r>
              <a:rPr lang="en-US" sz="2800" dirty="0">
                <a:latin typeface="Arial" charset="0"/>
                <a:cs typeface="Arial" charset="0"/>
              </a:rPr>
              <a:t>  why?</a:t>
            </a:r>
          </a:p>
        </p:txBody>
      </p:sp>
      <p:sp>
        <p:nvSpPr>
          <p:cNvPr id="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75BA505-20EF-034E-BAAA-C38502182CF4}" type="slidenum">
              <a:rPr lang="en-US">
                <a:solidFill>
                  <a:srgbClr val="045C75"/>
                </a:solidFill>
                <a:latin typeface="Constantia" charset="0"/>
              </a:rPr>
              <a:pPr eaLnBrk="1" hangingPunct="1"/>
              <a:t>21</a:t>
            </a:fld>
            <a:endParaRPr lang="en-US">
              <a:solidFill>
                <a:srgbClr val="045C75"/>
              </a:solidFill>
              <a:latin typeface="Constantia" charset="0"/>
            </a:endParaRPr>
          </a:p>
        </p:txBody>
      </p:sp>
      <p:pic>
        <p:nvPicPr>
          <p:cNvPr id="25606" name="Picture 6" descr="C:\Documents\CLINICAL\CAPS\ALCOHOLBOTT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183" y="1411817"/>
            <a:ext cx="29845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7" name="Text Box 8"/>
          <p:cNvSpPr txBox="1">
            <a:spLocks noChangeArrowheads="1"/>
          </p:cNvSpPr>
          <p:nvPr/>
        </p:nvSpPr>
        <p:spPr bwMode="auto">
          <a:xfrm>
            <a:off x="4745038" y="6507163"/>
            <a:ext cx="1841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a:solidFill>
                <a:srgbClr val="FFFF00"/>
              </a:solidFill>
            </a:endParaRPr>
          </a:p>
        </p:txBody>
      </p:sp>
    </p:spTree>
    <p:extLst>
      <p:ext uri="{BB962C8B-B14F-4D97-AF65-F5344CB8AC3E}">
        <p14:creationId xmlns:p14="http://schemas.microsoft.com/office/powerpoint/2010/main" val="51455784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228600"/>
            <a:ext cx="7772400" cy="457200"/>
          </a:xfrm>
        </p:spPr>
        <p:txBody>
          <a:bodyPr>
            <a:normAutofit/>
          </a:bodyPr>
          <a:lstStyle/>
          <a:p>
            <a:r>
              <a:rPr lang="en-US" sz="2400"/>
              <a:t>Complications of chronic alcohol abuse</a:t>
            </a:r>
          </a:p>
        </p:txBody>
      </p:sp>
      <p:graphicFrame>
        <p:nvGraphicFramePr>
          <p:cNvPr id="62489" name="Group 25"/>
          <p:cNvGraphicFramePr>
            <a:graphicFrameLocks noGrp="1"/>
          </p:cNvGraphicFramePr>
          <p:nvPr>
            <p:ph idx="1"/>
          </p:nvPr>
        </p:nvGraphicFramePr>
        <p:xfrm>
          <a:off x="228600" y="990600"/>
          <a:ext cx="8686800" cy="5621973"/>
        </p:xfrm>
        <a:graphic>
          <a:graphicData uri="http://schemas.openxmlformats.org/drawingml/2006/table">
            <a:tbl>
              <a:tblPr/>
              <a:tblGrid>
                <a:gridCol w="3006725"/>
                <a:gridCol w="2840038"/>
                <a:gridCol w="2840037"/>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Medical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Psychiatric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rPr>
                        <a:t>Neurological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Cerebral degeneration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Seizures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Peripheral neuropathy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Optic nerve atrophy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rPr>
                        <a:t>Alimentary</a:t>
                      </a: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Tumors (esophagus, liver)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Gastritis, peptic ulcer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Pancreatitis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Hepatitis, liver cirrhosis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Cardiomyopathy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Anemia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Gynaecomastia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Amnestic disorder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Delirium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Dementia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Psychosis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Depression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Reduced sexual desire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Insomnia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Personality deterioration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Increased risk of suicide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Morbid jealousy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isolation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Job loss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Marital conflicts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Family problems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Legal troubles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stigma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4971002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dependenc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03290686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 CAGE questionnaire</a:t>
            </a:r>
            <a:endParaRPr lang="en-US" dirty="0"/>
          </a:p>
        </p:txBody>
      </p:sp>
      <p:sp>
        <p:nvSpPr>
          <p:cNvPr id="4" name="Text Placeholder 3"/>
          <p:cNvSpPr>
            <a:spLocks noGrp="1"/>
          </p:cNvSpPr>
          <p:nvPr>
            <p:ph type="body" sz="half" idx="2"/>
          </p:nvPr>
        </p:nvSpPr>
        <p:spPr>
          <a:xfrm>
            <a:off x="811363" y="1981200"/>
            <a:ext cx="7875437" cy="4114800"/>
          </a:xfrm>
        </p:spPr>
        <p:txBody>
          <a:bodyPr/>
          <a:lstStyle/>
          <a:p>
            <a:r>
              <a:rPr lang="en-US" dirty="0" smtClean="0"/>
              <a:t>Have you ever:</a:t>
            </a:r>
          </a:p>
          <a:p>
            <a:r>
              <a:rPr lang="en-US" dirty="0" smtClean="0"/>
              <a:t>1. Wanted to </a:t>
            </a:r>
            <a:r>
              <a:rPr lang="en-US" b="1" i="1" dirty="0" smtClean="0"/>
              <a:t>cut</a:t>
            </a:r>
            <a:r>
              <a:rPr lang="en-US" dirty="0" smtClean="0"/>
              <a:t> down on your drinking?</a:t>
            </a:r>
          </a:p>
          <a:p>
            <a:r>
              <a:rPr lang="en-US" dirty="0" smtClean="0"/>
              <a:t>2. Felt </a:t>
            </a:r>
            <a:r>
              <a:rPr lang="en-US" b="1" i="1" dirty="0" smtClean="0"/>
              <a:t>annoyed</a:t>
            </a:r>
            <a:r>
              <a:rPr lang="en-US" dirty="0" smtClean="0"/>
              <a:t> by criticism of your drinking</a:t>
            </a:r>
          </a:p>
          <a:p>
            <a:r>
              <a:rPr lang="en-US" dirty="0" smtClean="0"/>
              <a:t>3. Felt </a:t>
            </a:r>
            <a:r>
              <a:rPr lang="en-US" b="1" i="1" dirty="0" smtClean="0"/>
              <a:t>guilty</a:t>
            </a:r>
            <a:r>
              <a:rPr lang="en-US" dirty="0" smtClean="0"/>
              <a:t> about drinking?</a:t>
            </a:r>
          </a:p>
          <a:p>
            <a:r>
              <a:rPr lang="en-US" dirty="0" smtClean="0"/>
              <a:t>4. Take a drink as an </a:t>
            </a:r>
            <a:r>
              <a:rPr lang="en-US" b="1" i="1" dirty="0" smtClean="0"/>
              <a:t>“eye-opener” </a:t>
            </a:r>
            <a:r>
              <a:rPr lang="en-US" dirty="0" smtClean="0"/>
              <a:t>to prevent the shakes?</a:t>
            </a:r>
            <a:endParaRPr lang="en-US" dirty="0"/>
          </a:p>
        </p:txBody>
      </p:sp>
    </p:spTree>
    <p:extLst>
      <p:ext uri="{BB962C8B-B14F-4D97-AF65-F5344CB8AC3E}">
        <p14:creationId xmlns:p14="http://schemas.microsoft.com/office/powerpoint/2010/main" val="119999178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823122" y="190500"/>
            <a:ext cx="7231712" cy="571500"/>
          </a:xfrm>
        </p:spPr>
        <p:txBody>
          <a:bodyPr>
            <a:normAutofit fontScale="90000"/>
          </a:bodyPr>
          <a:lstStyle/>
          <a:p>
            <a:pPr algn="ctr"/>
            <a:r>
              <a:rPr lang="en-US" dirty="0" smtClean="0">
                <a:latin typeface="Arial" charset="0"/>
                <a:cs typeface="Arial" charset="0"/>
              </a:rPr>
              <a:t>Stages of alcohol withdrawal</a:t>
            </a:r>
            <a:endParaRPr lang="en-US" dirty="0">
              <a:latin typeface="Arial" charset="0"/>
              <a:cs typeface="Arial" charset="0"/>
            </a:endParaRPr>
          </a:p>
        </p:txBody>
      </p:sp>
      <p:sp>
        <p:nvSpPr>
          <p:cNvPr id="32773" name="Rectangle 3"/>
          <p:cNvSpPr>
            <a:spLocks noGrp="1" noChangeArrowheads="1"/>
          </p:cNvSpPr>
          <p:nvPr>
            <p:ph sz="half" idx="1"/>
          </p:nvPr>
        </p:nvSpPr>
        <p:spPr>
          <a:xfrm>
            <a:off x="520700" y="1079500"/>
            <a:ext cx="3841845" cy="4305300"/>
          </a:xfrm>
        </p:spPr>
        <p:txBody>
          <a:bodyPr>
            <a:normAutofit fontScale="92500" lnSpcReduction="10000"/>
          </a:bodyPr>
          <a:lstStyle/>
          <a:p>
            <a:pPr>
              <a:lnSpc>
                <a:spcPct val="90000"/>
              </a:lnSpc>
              <a:buClr>
                <a:schemeClr val="hlink"/>
              </a:buClr>
              <a:buFont typeface="Wingdings" charset="0"/>
              <a:buNone/>
            </a:pPr>
            <a:r>
              <a:rPr lang="en-US" u="sng" dirty="0">
                <a:latin typeface="Arial" charset="0"/>
                <a:cs typeface="Arial" charset="0"/>
              </a:rPr>
              <a:t>Stages</a:t>
            </a:r>
          </a:p>
          <a:p>
            <a:pPr>
              <a:lnSpc>
                <a:spcPct val="90000"/>
              </a:lnSpc>
              <a:buClr>
                <a:schemeClr val="tx1"/>
              </a:buClr>
              <a:buSzTx/>
            </a:pPr>
            <a:r>
              <a:rPr lang="en-US" sz="2400" dirty="0">
                <a:latin typeface="Arial" charset="0"/>
                <a:cs typeface="Arial" charset="0"/>
              </a:rPr>
              <a:t>I </a:t>
            </a:r>
            <a:r>
              <a:rPr lang="en-US" sz="2400" dirty="0" smtClean="0">
                <a:latin typeface="Arial" charset="0"/>
                <a:cs typeface="Arial" charset="0"/>
              </a:rPr>
              <a:t>(6-8 hours</a:t>
            </a:r>
            <a:r>
              <a:rPr lang="en-US" sz="2400" dirty="0">
                <a:latin typeface="Arial" charset="0"/>
                <a:cs typeface="Arial" charset="0"/>
              </a:rPr>
              <a:t>)</a:t>
            </a:r>
            <a:r>
              <a:rPr lang="en-US" sz="2400" dirty="0" smtClean="0">
                <a:latin typeface="Arial" charset="0"/>
                <a:cs typeface="Arial" charset="0"/>
              </a:rPr>
              <a:t>:</a:t>
            </a:r>
            <a:endParaRPr lang="en-US" sz="2400" dirty="0">
              <a:latin typeface="Arial" charset="0"/>
              <a:cs typeface="Arial" charset="0"/>
            </a:endParaRPr>
          </a:p>
          <a:p>
            <a:pPr>
              <a:lnSpc>
                <a:spcPct val="125000"/>
              </a:lnSpc>
              <a:buClr>
                <a:schemeClr val="tx1"/>
              </a:buClr>
              <a:buSzTx/>
            </a:pPr>
            <a:endParaRPr lang="en-US" sz="2400" dirty="0">
              <a:latin typeface="Arial" charset="0"/>
              <a:cs typeface="Arial" charset="0"/>
            </a:endParaRPr>
          </a:p>
          <a:p>
            <a:pPr>
              <a:lnSpc>
                <a:spcPct val="125000"/>
              </a:lnSpc>
              <a:buClr>
                <a:schemeClr val="tx1"/>
              </a:buClr>
              <a:buSzTx/>
            </a:pPr>
            <a:r>
              <a:rPr lang="en-US" sz="2400" dirty="0">
                <a:latin typeface="Arial" charset="0"/>
                <a:cs typeface="Arial" charset="0"/>
              </a:rPr>
              <a:t>II </a:t>
            </a:r>
            <a:r>
              <a:rPr lang="en-US" sz="2400" dirty="0" smtClean="0">
                <a:latin typeface="Arial" charset="0"/>
                <a:cs typeface="Arial" charset="0"/>
              </a:rPr>
              <a:t>(10-30 hours</a:t>
            </a:r>
            <a:r>
              <a:rPr lang="en-US" sz="2400" dirty="0">
                <a:latin typeface="Arial" charset="0"/>
                <a:cs typeface="Arial" charset="0"/>
              </a:rPr>
              <a:t>):</a:t>
            </a:r>
          </a:p>
          <a:p>
            <a:pPr lvl="1">
              <a:lnSpc>
                <a:spcPct val="125000"/>
              </a:lnSpc>
              <a:buClr>
                <a:schemeClr val="tx1"/>
              </a:buClr>
              <a:buFont typeface="Wingdings" charset="0"/>
              <a:buChar char="l"/>
            </a:pPr>
            <a:endParaRPr lang="en-US" dirty="0">
              <a:latin typeface="Arial" charset="0"/>
              <a:cs typeface="Arial" charset="0"/>
            </a:endParaRPr>
          </a:p>
          <a:p>
            <a:pPr>
              <a:lnSpc>
                <a:spcPct val="125000"/>
              </a:lnSpc>
              <a:buClr>
                <a:schemeClr val="tx1"/>
              </a:buClr>
              <a:buSzTx/>
            </a:pPr>
            <a:r>
              <a:rPr lang="en-US" sz="2400" dirty="0">
                <a:latin typeface="Arial" charset="0"/>
                <a:cs typeface="Arial" charset="0"/>
              </a:rPr>
              <a:t>III </a:t>
            </a:r>
            <a:r>
              <a:rPr lang="en-US" sz="2400" dirty="0" smtClean="0">
                <a:latin typeface="Arial" charset="0"/>
                <a:cs typeface="Arial" charset="0"/>
              </a:rPr>
              <a:t>(12-48 hours</a:t>
            </a:r>
            <a:r>
              <a:rPr lang="en-US" sz="2400" dirty="0">
                <a:latin typeface="Arial" charset="0"/>
                <a:cs typeface="Arial" charset="0"/>
              </a:rPr>
              <a:t>):</a:t>
            </a:r>
          </a:p>
          <a:p>
            <a:pPr>
              <a:lnSpc>
                <a:spcPct val="125000"/>
              </a:lnSpc>
              <a:buClr>
                <a:schemeClr val="tx1"/>
              </a:buClr>
              <a:buSzTx/>
            </a:pPr>
            <a:endParaRPr lang="en-US" sz="2400" dirty="0">
              <a:latin typeface="Arial" charset="0"/>
              <a:cs typeface="Arial" charset="0"/>
            </a:endParaRPr>
          </a:p>
          <a:p>
            <a:pPr>
              <a:lnSpc>
                <a:spcPct val="125000"/>
              </a:lnSpc>
              <a:buClr>
                <a:schemeClr val="tx1"/>
              </a:buClr>
              <a:buSzTx/>
            </a:pPr>
            <a:r>
              <a:rPr lang="en-US" sz="2400" dirty="0">
                <a:latin typeface="Arial" charset="0"/>
                <a:cs typeface="Arial" charset="0"/>
              </a:rPr>
              <a:t>IV (&gt; 2</a:t>
            </a:r>
            <a:r>
              <a:rPr lang="en-US" sz="2400" dirty="0" smtClean="0">
                <a:latin typeface="Arial" charset="0"/>
                <a:cs typeface="Arial" charset="0"/>
              </a:rPr>
              <a:t>-3 days)</a:t>
            </a:r>
            <a:r>
              <a:rPr lang="en-US" sz="2400" dirty="0">
                <a:latin typeface="Arial" charset="0"/>
                <a:cs typeface="Arial" charset="0"/>
              </a:rPr>
              <a:t>:</a:t>
            </a:r>
          </a:p>
        </p:txBody>
      </p:sp>
      <p:sp>
        <p:nvSpPr>
          <p:cNvPr id="32774" name="Rectangle 4"/>
          <p:cNvSpPr>
            <a:spLocks noGrp="1" noChangeArrowheads="1"/>
          </p:cNvSpPr>
          <p:nvPr>
            <p:ph sz="half" idx="2"/>
          </p:nvPr>
        </p:nvSpPr>
        <p:spPr>
          <a:xfrm>
            <a:off x="4635500" y="1066800"/>
            <a:ext cx="4127500" cy="4686300"/>
          </a:xfrm>
        </p:spPr>
        <p:txBody>
          <a:bodyPr>
            <a:normAutofit fontScale="92500" lnSpcReduction="10000"/>
          </a:bodyPr>
          <a:lstStyle/>
          <a:p>
            <a:pPr>
              <a:lnSpc>
                <a:spcPct val="90000"/>
              </a:lnSpc>
              <a:buFont typeface="Wingdings" charset="0"/>
              <a:buNone/>
            </a:pPr>
            <a:r>
              <a:rPr lang="en-US" u="sng" dirty="0">
                <a:latin typeface="Arial" charset="0"/>
                <a:cs typeface="Arial" charset="0"/>
              </a:rPr>
              <a:t>Symptoms</a:t>
            </a:r>
          </a:p>
          <a:p>
            <a:pPr>
              <a:lnSpc>
                <a:spcPct val="90000"/>
              </a:lnSpc>
              <a:buClr>
                <a:schemeClr val="tx1"/>
              </a:buClr>
              <a:buFont typeface="Wingdings" charset="0"/>
              <a:buChar char="Ø"/>
            </a:pPr>
            <a:r>
              <a:rPr lang="en-US" sz="2400" dirty="0" smtClean="0">
                <a:latin typeface="Arial" charset="0"/>
                <a:cs typeface="Arial" charset="0"/>
              </a:rPr>
              <a:t>Autonomic hyperactivity</a:t>
            </a:r>
            <a:endParaRPr lang="en-US" sz="2400" dirty="0">
              <a:latin typeface="Arial" charset="0"/>
              <a:cs typeface="Arial" charset="0"/>
            </a:endParaRPr>
          </a:p>
          <a:p>
            <a:pPr>
              <a:lnSpc>
                <a:spcPct val="90000"/>
              </a:lnSpc>
              <a:buClr>
                <a:schemeClr val="tx1"/>
              </a:buClr>
              <a:buFont typeface="Wingdings" charset="0"/>
              <a:buNone/>
            </a:pPr>
            <a:endParaRPr lang="en-US" sz="2400" dirty="0">
              <a:latin typeface="Arial" charset="0"/>
              <a:cs typeface="Arial" charset="0"/>
              <a:sym typeface="Symbol" charset="0"/>
            </a:endParaRPr>
          </a:p>
          <a:p>
            <a:pPr>
              <a:lnSpc>
                <a:spcPct val="150000"/>
              </a:lnSpc>
              <a:buClr>
                <a:schemeClr val="tx1"/>
              </a:buClr>
              <a:buFont typeface="Wingdings" charset="0"/>
              <a:buChar char="Ø"/>
            </a:pPr>
            <a:r>
              <a:rPr lang="en-US" sz="2400" dirty="0" smtClean="0">
                <a:latin typeface="Arial" charset="0"/>
                <a:cs typeface="Arial" charset="0"/>
                <a:sym typeface="Symbol" charset="0"/>
              </a:rPr>
              <a:t>Hallucinations + </a:t>
            </a:r>
            <a:r>
              <a:rPr lang="en-US" sz="2400" dirty="0" smtClean="0">
                <a:latin typeface="Arial" charset="0"/>
                <a:cs typeface="Arial" charset="0"/>
              </a:rPr>
              <a:t>above</a:t>
            </a:r>
            <a:endParaRPr lang="en-US" sz="2400" dirty="0">
              <a:latin typeface="Arial" charset="0"/>
              <a:cs typeface="Arial" charset="0"/>
            </a:endParaRPr>
          </a:p>
          <a:p>
            <a:pPr>
              <a:lnSpc>
                <a:spcPct val="90000"/>
              </a:lnSpc>
              <a:buClr>
                <a:schemeClr val="tx1"/>
              </a:buClr>
              <a:buFont typeface="Symbol" charset="0"/>
              <a:buChar char="­"/>
            </a:pPr>
            <a:endParaRPr lang="en-US" sz="2400" dirty="0">
              <a:latin typeface="Arial" charset="0"/>
              <a:cs typeface="Arial" charset="0"/>
            </a:endParaRPr>
          </a:p>
          <a:p>
            <a:pPr>
              <a:lnSpc>
                <a:spcPct val="125000"/>
              </a:lnSpc>
              <a:buClr>
                <a:schemeClr val="tx1"/>
              </a:buClr>
              <a:buFont typeface="Wingdings" charset="0"/>
              <a:buChar char="Ø"/>
            </a:pPr>
            <a:r>
              <a:rPr lang="en-CA" altLang="ja-JP" sz="2400" dirty="0" smtClean="0">
                <a:latin typeface="Arial" charset="0"/>
                <a:cs typeface="Arial" charset="0"/>
              </a:rPr>
              <a:t>Grand mal seizures</a:t>
            </a:r>
          </a:p>
          <a:p>
            <a:pPr>
              <a:lnSpc>
                <a:spcPct val="125000"/>
              </a:lnSpc>
              <a:buClr>
                <a:schemeClr val="tx1"/>
              </a:buClr>
              <a:buFont typeface="Wingdings" charset="0"/>
              <a:buChar char="Ø"/>
            </a:pPr>
            <a:endParaRPr lang="en-CA" sz="2400" dirty="0" smtClean="0">
              <a:latin typeface="Arial" charset="0"/>
              <a:cs typeface="Arial" charset="0"/>
            </a:endParaRPr>
          </a:p>
          <a:p>
            <a:pPr>
              <a:lnSpc>
                <a:spcPct val="125000"/>
              </a:lnSpc>
              <a:buClr>
                <a:schemeClr val="tx1"/>
              </a:buClr>
              <a:buFont typeface="Wingdings" charset="0"/>
              <a:buChar char="Ø"/>
            </a:pPr>
            <a:r>
              <a:rPr lang="en-CA" sz="2400" dirty="0" err="1" smtClean="0">
                <a:latin typeface="Arial" charset="0"/>
                <a:cs typeface="Arial" charset="0"/>
              </a:rPr>
              <a:t>Delerium</a:t>
            </a:r>
            <a:r>
              <a:rPr lang="en-CA" sz="2400" dirty="0" smtClean="0">
                <a:latin typeface="Arial" charset="0"/>
                <a:cs typeface="Arial" charset="0"/>
              </a:rPr>
              <a:t> tremens (DTs)</a:t>
            </a:r>
            <a:endParaRPr lang="en-US" sz="2400" dirty="0">
              <a:latin typeface="Arial" charset="0"/>
              <a:cs typeface="Arial" charset="0"/>
            </a:endParaRPr>
          </a:p>
          <a:p>
            <a:pPr marL="0" indent="0">
              <a:lnSpc>
                <a:spcPct val="90000"/>
              </a:lnSpc>
              <a:buClr>
                <a:schemeClr val="tx1"/>
              </a:buClr>
              <a:buNone/>
            </a:pPr>
            <a:endParaRPr lang="en-US" sz="2400" dirty="0">
              <a:latin typeface="Arial" charset="0"/>
              <a:cs typeface="Arial" charset="0"/>
            </a:endParaRPr>
          </a:p>
        </p:txBody>
      </p:sp>
    </p:spTree>
    <p:extLst>
      <p:ext uri="{BB962C8B-B14F-4D97-AF65-F5344CB8AC3E}">
        <p14:creationId xmlns:p14="http://schemas.microsoft.com/office/powerpoint/2010/main" val="233640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711200" y="165100"/>
            <a:ext cx="7772400" cy="742950"/>
          </a:xfrm>
        </p:spPr>
        <p:txBody>
          <a:bodyPr>
            <a:normAutofit fontScale="90000"/>
          </a:bodyPr>
          <a:lstStyle/>
          <a:p>
            <a:pPr algn="ctr"/>
            <a:r>
              <a:rPr lang="en-US">
                <a:latin typeface="Arial" charset="0"/>
                <a:cs typeface="Arial" charset="0"/>
              </a:rPr>
              <a:t>Laboratory Tests </a:t>
            </a:r>
          </a:p>
        </p:txBody>
      </p:sp>
      <p:sp>
        <p:nvSpPr>
          <p:cNvPr id="29701" name="Rectangle 3"/>
          <p:cNvSpPr>
            <a:spLocks noGrp="1" noChangeArrowheads="1"/>
          </p:cNvSpPr>
          <p:nvPr>
            <p:ph idx="1"/>
          </p:nvPr>
        </p:nvSpPr>
        <p:spPr>
          <a:xfrm>
            <a:off x="0" y="1268413"/>
            <a:ext cx="9144000" cy="4691062"/>
          </a:xfrm>
        </p:spPr>
        <p:txBody>
          <a:bodyPr>
            <a:normAutofit/>
          </a:bodyPr>
          <a:lstStyle/>
          <a:p>
            <a:pPr>
              <a:lnSpc>
                <a:spcPct val="150000"/>
              </a:lnSpc>
              <a:spcAft>
                <a:spcPct val="20000"/>
              </a:spcAft>
              <a:buClr>
                <a:schemeClr val="tx1"/>
              </a:buClr>
              <a:buSzTx/>
            </a:pPr>
            <a:r>
              <a:rPr lang="en-US" sz="2400" dirty="0">
                <a:latin typeface="Arial" charset="0"/>
                <a:cs typeface="Arial" charset="0"/>
              </a:rPr>
              <a:t>Identify acute and/or heavy drinking (</a:t>
            </a:r>
            <a:r>
              <a:rPr lang="en-US" sz="2400" u="sng" dirty="0">
                <a:latin typeface="Arial" charset="0"/>
                <a:cs typeface="Arial" charset="0"/>
              </a:rPr>
              <a:t>&gt;</a:t>
            </a:r>
            <a:r>
              <a:rPr lang="en-US" sz="2400" dirty="0">
                <a:latin typeface="Arial" charset="0"/>
                <a:cs typeface="Arial" charset="0"/>
              </a:rPr>
              <a:t> 5 drinks/day):</a:t>
            </a:r>
          </a:p>
          <a:p>
            <a:pPr lvl="2">
              <a:lnSpc>
                <a:spcPct val="150000"/>
              </a:lnSpc>
              <a:spcAft>
                <a:spcPct val="20000"/>
              </a:spcAft>
              <a:buClr>
                <a:schemeClr val="tx1"/>
              </a:buClr>
              <a:buFont typeface="Wingdings" charset="0"/>
              <a:buChar char="q"/>
            </a:pPr>
            <a:r>
              <a:rPr lang="en-US" sz="3600" dirty="0">
                <a:latin typeface="Arial" charset="0"/>
                <a:cs typeface="Arial" charset="0"/>
              </a:rPr>
              <a:t> </a:t>
            </a:r>
            <a:r>
              <a:rPr lang="en-US" sz="2400" dirty="0">
                <a:latin typeface="Arial" charset="0"/>
                <a:cs typeface="Arial" charset="0"/>
              </a:rPr>
              <a:t>Blood Alcohol Levels (BAL).</a:t>
            </a:r>
          </a:p>
          <a:p>
            <a:pPr lvl="2">
              <a:lnSpc>
                <a:spcPct val="150000"/>
              </a:lnSpc>
              <a:spcAft>
                <a:spcPct val="20000"/>
              </a:spcAft>
              <a:buClr>
                <a:schemeClr val="tx1"/>
              </a:buClr>
              <a:buFont typeface="Wingdings" charset="0"/>
              <a:buChar char="q"/>
            </a:pPr>
            <a:r>
              <a:rPr lang="en-US" sz="2400" dirty="0">
                <a:latin typeface="Arial" charset="0"/>
                <a:cs typeface="Arial" charset="0"/>
              </a:rPr>
              <a:t> Gamma-</a:t>
            </a:r>
            <a:r>
              <a:rPr lang="en-US" sz="2400" dirty="0" err="1">
                <a:latin typeface="Arial" charset="0"/>
                <a:cs typeface="Arial" charset="0"/>
              </a:rPr>
              <a:t>glutamyltransferase</a:t>
            </a:r>
            <a:r>
              <a:rPr lang="en-US" sz="2400" dirty="0">
                <a:latin typeface="Arial" charset="0"/>
                <a:cs typeface="Arial" charset="0"/>
              </a:rPr>
              <a:t> (GGTP &gt; 35 IU/L</a:t>
            </a:r>
            <a:r>
              <a:rPr lang="en-US" sz="2400" dirty="0" smtClean="0">
                <a:latin typeface="Arial" charset="0"/>
                <a:cs typeface="Arial" charset="0"/>
              </a:rPr>
              <a:t>)</a:t>
            </a:r>
            <a:endParaRPr lang="en-US" sz="2400" dirty="0">
              <a:latin typeface="Arial" charset="0"/>
              <a:cs typeface="Arial" charset="0"/>
            </a:endParaRPr>
          </a:p>
          <a:p>
            <a:pPr lvl="2">
              <a:lnSpc>
                <a:spcPct val="150000"/>
              </a:lnSpc>
              <a:spcAft>
                <a:spcPct val="20000"/>
              </a:spcAft>
              <a:buClr>
                <a:schemeClr val="tx1"/>
              </a:buClr>
              <a:buFont typeface="Wingdings" charset="0"/>
              <a:buChar char="q"/>
            </a:pPr>
            <a:r>
              <a:rPr lang="en-US" sz="2400" dirty="0">
                <a:latin typeface="Arial" charset="0"/>
                <a:cs typeface="Arial" charset="0"/>
              </a:rPr>
              <a:t> Erythrocyte mean corpuscular volume (MCV &gt;91.5 </a:t>
            </a:r>
            <a:r>
              <a:rPr lang="en-US" sz="2400" dirty="0">
                <a:latin typeface="Arial" charset="0"/>
                <a:cs typeface="Arial" charset="0"/>
                <a:sym typeface="Symbol" charset="0"/>
              </a:rPr>
              <a:t></a:t>
            </a:r>
            <a:r>
              <a:rPr lang="en-US" sz="2400" baseline="30000" dirty="0">
                <a:latin typeface="Arial" charset="0"/>
                <a:cs typeface="Arial" charset="0"/>
              </a:rPr>
              <a:t>3</a:t>
            </a:r>
            <a:r>
              <a:rPr lang="en-US" sz="2400" dirty="0">
                <a:latin typeface="Arial" charset="0"/>
                <a:cs typeface="Arial" charset="0"/>
              </a:rPr>
              <a:t>) </a:t>
            </a:r>
          </a:p>
          <a:p>
            <a:pPr lvl="2">
              <a:lnSpc>
                <a:spcPct val="150000"/>
              </a:lnSpc>
              <a:spcAft>
                <a:spcPct val="20000"/>
              </a:spcAft>
              <a:buClr>
                <a:schemeClr val="tx1"/>
              </a:buClr>
              <a:buFont typeface="Wingdings" charset="0"/>
              <a:buChar char="q"/>
            </a:pPr>
            <a:r>
              <a:rPr lang="en-US" sz="2400" dirty="0">
                <a:latin typeface="Arial" charset="0"/>
                <a:cs typeface="Arial" charset="0"/>
              </a:rPr>
              <a:t>High AST/ALT</a:t>
            </a:r>
          </a:p>
          <a:p>
            <a:pPr lvl="2">
              <a:lnSpc>
                <a:spcPct val="150000"/>
              </a:lnSpc>
              <a:spcAft>
                <a:spcPct val="20000"/>
              </a:spcAft>
              <a:buClr>
                <a:schemeClr val="tx1"/>
              </a:buClr>
              <a:buFont typeface="Wingdings 2" charset="0"/>
              <a:buNone/>
            </a:pPr>
            <a:endParaRPr lang="en-US" sz="2400" dirty="0">
              <a:latin typeface="Arial" charset="0"/>
              <a:cs typeface="Arial" charset="0"/>
            </a:endParaRPr>
          </a:p>
        </p:txBody>
      </p:sp>
    </p:spTree>
    <p:extLst>
      <p:ext uri="{BB962C8B-B14F-4D97-AF65-F5344CB8AC3E}">
        <p14:creationId xmlns:p14="http://schemas.microsoft.com/office/powerpoint/2010/main" val="2557781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00013"/>
            <a:ext cx="8229600" cy="1143001"/>
          </a:xfrm>
        </p:spPr>
        <p:txBody>
          <a:bodyPr/>
          <a:lstStyle/>
          <a:p>
            <a:r>
              <a:rPr lang="en-CA" dirty="0">
                <a:latin typeface="Arial" charset="0"/>
                <a:cs typeface="Arial" charset="0"/>
              </a:rPr>
              <a:t>Treatment</a:t>
            </a:r>
          </a:p>
        </p:txBody>
      </p:sp>
      <p:sp>
        <p:nvSpPr>
          <p:cNvPr id="35843" name="Content Placeholder 2"/>
          <p:cNvSpPr>
            <a:spLocks noGrp="1"/>
          </p:cNvSpPr>
          <p:nvPr>
            <p:ph idx="1"/>
          </p:nvPr>
        </p:nvSpPr>
        <p:spPr>
          <a:xfrm>
            <a:off x="457200" y="1196975"/>
            <a:ext cx="8229600" cy="4389438"/>
          </a:xfrm>
        </p:spPr>
        <p:txBody>
          <a:bodyPr>
            <a:normAutofit fontScale="62500" lnSpcReduction="20000"/>
          </a:bodyPr>
          <a:lstStyle/>
          <a:p>
            <a:r>
              <a:rPr lang="en-US" sz="2900" b="1" dirty="0">
                <a:latin typeface="Arial" charset="0"/>
                <a:cs typeface="Arial" charset="0"/>
              </a:rPr>
              <a:t>Treating Alcohol Intoxicated Patient: </a:t>
            </a:r>
          </a:p>
          <a:p>
            <a:pPr>
              <a:buFont typeface="Wingdings 2" charset="0"/>
              <a:buNone/>
            </a:pPr>
            <a:r>
              <a:rPr lang="en-US" sz="2900" b="1" dirty="0">
                <a:latin typeface="Arial" charset="0"/>
                <a:cs typeface="Arial" charset="0"/>
              </a:rPr>
              <a:t>Conscious : supportive, antipsychotic if agitated. Unconscious: ABC</a:t>
            </a:r>
          </a:p>
          <a:p>
            <a:r>
              <a:rPr lang="en-US" sz="2900" b="1" dirty="0">
                <a:latin typeface="Arial" charset="0"/>
                <a:cs typeface="Arial" charset="0"/>
              </a:rPr>
              <a:t>Treating Alcohol Withdrawal:</a:t>
            </a:r>
          </a:p>
          <a:p>
            <a:pPr>
              <a:buFont typeface="Wingdings 2" charset="0"/>
              <a:buNone/>
            </a:pPr>
            <a:r>
              <a:rPr lang="en-US" sz="2900" b="1" dirty="0">
                <a:latin typeface="Arial" charset="0"/>
                <a:cs typeface="Arial" charset="0"/>
              </a:rPr>
              <a:t>Supportive,  thiamine &amp; long acting BDZ  </a:t>
            </a:r>
            <a:r>
              <a:rPr lang="en-US" sz="2900" b="1" dirty="0" smtClean="0">
                <a:latin typeface="Arial" charset="0"/>
                <a:cs typeface="Arial" charset="0"/>
              </a:rPr>
              <a:t>± </a:t>
            </a:r>
            <a:r>
              <a:rPr lang="en-US" sz="2900" b="1" dirty="0">
                <a:latin typeface="Arial" charset="0"/>
                <a:cs typeface="Arial" charset="0"/>
              </a:rPr>
              <a:t>anticonvulsants for seizure.</a:t>
            </a:r>
            <a:r>
              <a:rPr lang="en-US" sz="2900" dirty="0">
                <a:latin typeface="Arial" charset="0"/>
                <a:cs typeface="Arial" charset="0"/>
              </a:rPr>
              <a:t> </a:t>
            </a:r>
            <a:endParaRPr lang="en-CA" sz="2900" dirty="0">
              <a:latin typeface="Arial" charset="0"/>
              <a:cs typeface="Arial" charset="0"/>
            </a:endParaRPr>
          </a:p>
          <a:p>
            <a:r>
              <a:rPr lang="en-US" sz="2900" b="1" dirty="0">
                <a:latin typeface="Arial" charset="0"/>
                <a:cs typeface="Arial" charset="0"/>
              </a:rPr>
              <a:t>Maintaining Abstinence:</a:t>
            </a:r>
          </a:p>
          <a:p>
            <a:pPr lvl="1"/>
            <a:r>
              <a:rPr lang="en-GB" sz="2700" b="1" dirty="0" err="1" smtClean="0">
                <a:latin typeface="Arial" charset="0"/>
                <a:cs typeface="Arial" charset="0"/>
              </a:rPr>
              <a:t>Disulfiram</a:t>
            </a:r>
            <a:r>
              <a:rPr lang="en-GB" sz="2700" dirty="0" smtClean="0">
                <a:latin typeface="Arial" charset="0"/>
                <a:cs typeface="Arial" charset="0"/>
              </a:rPr>
              <a:t> </a:t>
            </a:r>
            <a:r>
              <a:rPr lang="en-GB" sz="2700" dirty="0">
                <a:latin typeface="Arial" charset="0"/>
                <a:cs typeface="Arial" charset="0"/>
              </a:rPr>
              <a:t>– blockade of </a:t>
            </a:r>
            <a:r>
              <a:rPr lang="en-GB" sz="2700" dirty="0" err="1">
                <a:latin typeface="Arial" charset="0"/>
                <a:cs typeface="Arial" charset="0"/>
              </a:rPr>
              <a:t>aldehydedehydrogenase</a:t>
            </a:r>
            <a:r>
              <a:rPr lang="en-GB" sz="2700" dirty="0">
                <a:latin typeface="Arial" charset="0"/>
                <a:cs typeface="Arial" charset="0"/>
              </a:rPr>
              <a:t> </a:t>
            </a:r>
            <a:r>
              <a:rPr lang="en-GB" sz="2700" dirty="0">
                <a:latin typeface="Arial" charset="0"/>
                <a:cs typeface="Arial" charset="0"/>
                <a:sym typeface="Symbol" charset="0"/>
              </a:rPr>
              <a:t> </a:t>
            </a:r>
            <a:r>
              <a:rPr lang="en-GB" sz="2700" dirty="0" err="1">
                <a:latin typeface="Arial" charset="0"/>
                <a:cs typeface="Arial" charset="0"/>
              </a:rPr>
              <a:t>cummulation</a:t>
            </a:r>
            <a:r>
              <a:rPr lang="en-GB" sz="2700" dirty="0">
                <a:latin typeface="Arial" charset="0"/>
                <a:cs typeface="Arial" charset="0"/>
              </a:rPr>
              <a:t> of acetaldehyde - nausea, flushing, tachycardia, hyperventilation, panic…</a:t>
            </a:r>
          </a:p>
          <a:p>
            <a:pPr lvl="1"/>
            <a:r>
              <a:rPr lang="en-GB" sz="2700" b="1" dirty="0">
                <a:latin typeface="Arial" charset="0"/>
                <a:cs typeface="Arial" charset="0"/>
              </a:rPr>
              <a:t>Naloxone</a:t>
            </a:r>
            <a:r>
              <a:rPr lang="en-GB" sz="2700" dirty="0">
                <a:latin typeface="Arial" charset="0"/>
                <a:cs typeface="Arial" charset="0"/>
              </a:rPr>
              <a:t> – reduces alcohol-induced reward.</a:t>
            </a:r>
          </a:p>
          <a:p>
            <a:pPr lvl="1"/>
            <a:r>
              <a:rPr lang="en-GB" sz="2700" b="1" dirty="0" err="1">
                <a:latin typeface="Arial" charset="0"/>
                <a:cs typeface="Arial" charset="0"/>
              </a:rPr>
              <a:t>Acamprosate</a:t>
            </a:r>
            <a:r>
              <a:rPr lang="en-GB" sz="2700" dirty="0">
                <a:latin typeface="Arial" charset="0"/>
                <a:cs typeface="Arial" charset="0"/>
              </a:rPr>
              <a:t> – anti-craving effects </a:t>
            </a:r>
            <a:r>
              <a:rPr lang="en-GB" sz="2700" dirty="0" smtClean="0">
                <a:latin typeface="Arial" charset="0"/>
                <a:cs typeface="Arial" charset="0"/>
              </a:rPr>
              <a:t>.</a:t>
            </a:r>
            <a:endParaRPr lang="en-GB" sz="2900" dirty="0">
              <a:latin typeface="Arial" charset="0"/>
              <a:cs typeface="Arial" charset="0"/>
            </a:endParaRPr>
          </a:p>
          <a:p>
            <a:r>
              <a:rPr lang="en-GB" sz="2900" b="1" dirty="0">
                <a:latin typeface="Arial" charset="0"/>
                <a:cs typeface="Arial" charset="0"/>
              </a:rPr>
              <a:t>Psychological: </a:t>
            </a:r>
            <a:r>
              <a:rPr lang="en-GB" sz="2900" dirty="0" smtClean="0">
                <a:latin typeface="Arial" charset="0"/>
                <a:cs typeface="Arial" charset="0"/>
              </a:rPr>
              <a:t>Individual, group Rx, relapse </a:t>
            </a:r>
            <a:r>
              <a:rPr lang="en-GB" sz="2900" dirty="0">
                <a:latin typeface="Arial" charset="0"/>
                <a:cs typeface="Arial" charset="0"/>
              </a:rPr>
              <a:t>prevention.</a:t>
            </a:r>
          </a:p>
          <a:p>
            <a:pPr>
              <a:buFont typeface="Wingdings 2" charset="0"/>
              <a:buNone/>
            </a:pPr>
            <a:endParaRPr lang="en-CA" dirty="0">
              <a:latin typeface="Arial" charset="0"/>
              <a:cs typeface="Arial" charset="0"/>
            </a:endParaRPr>
          </a:p>
          <a:p>
            <a:pPr>
              <a:buFont typeface="Wingdings 2" charset="0"/>
              <a:buNone/>
            </a:pPr>
            <a:endParaRPr lang="en-CA" b="1" dirty="0">
              <a:latin typeface="Arial" charset="0"/>
              <a:cs typeface="Arial" charset="0"/>
            </a:endParaRPr>
          </a:p>
          <a:p>
            <a:endParaRPr lang="en-US" b="1" dirty="0">
              <a:latin typeface="Arial" charset="0"/>
              <a:cs typeface="Arial" charset="0"/>
            </a:endParaRPr>
          </a:p>
          <a:p>
            <a:endParaRPr lang="en-CA" b="1"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3417312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sz="half" idx="2"/>
          </p:nvPr>
        </p:nvSpPr>
        <p:spPr>
          <a:xfrm>
            <a:off x="304800" y="1042988"/>
            <a:ext cx="8458200" cy="5281611"/>
          </a:xfrm>
        </p:spPr>
        <p:txBody>
          <a:bodyPr>
            <a:normAutofit fontScale="77500" lnSpcReduction="20000"/>
          </a:bodyPr>
          <a:lstStyle/>
          <a:p>
            <a:pPr marL="0" indent="0">
              <a:spcAft>
                <a:spcPct val="20000"/>
              </a:spcAft>
              <a:buNone/>
            </a:pPr>
            <a:r>
              <a:rPr lang="en-US" sz="2800" dirty="0" smtClean="0">
                <a:latin typeface="Times New Roman" pitchFamily="18" charset="0"/>
              </a:rPr>
              <a:t>Severe </a:t>
            </a:r>
            <a:r>
              <a:rPr lang="en-US" sz="2800" dirty="0">
                <a:latin typeface="Times New Roman" pitchFamily="18" charset="0"/>
              </a:rPr>
              <a:t>form of alcohol withdrawal after 2-3 days:</a:t>
            </a:r>
          </a:p>
          <a:p>
            <a:pPr>
              <a:spcAft>
                <a:spcPct val="20000"/>
              </a:spcAft>
              <a:buNone/>
            </a:pPr>
            <a:r>
              <a:rPr lang="en-US" sz="2800" dirty="0">
                <a:latin typeface="Times New Roman" pitchFamily="18" charset="0"/>
              </a:rPr>
              <a:t>	- gradual onset of delirium and gross tremors</a:t>
            </a:r>
          </a:p>
          <a:p>
            <a:pPr>
              <a:spcAft>
                <a:spcPct val="20000"/>
              </a:spcAft>
              <a:buFont typeface="Wingdings" pitchFamily="2" charset="2"/>
              <a:buNone/>
            </a:pPr>
            <a:r>
              <a:rPr lang="en-US" sz="2800" dirty="0" smtClean="0">
                <a:latin typeface="Times New Roman" pitchFamily="18" charset="0"/>
              </a:rPr>
              <a:t>Other features:</a:t>
            </a:r>
          </a:p>
          <a:p>
            <a:pPr>
              <a:spcAft>
                <a:spcPct val="20000"/>
              </a:spcAft>
              <a:buFont typeface="Wingdings" pitchFamily="2" charset="2"/>
              <a:buNone/>
            </a:pPr>
            <a:r>
              <a:rPr lang="en-US" sz="2800" dirty="0">
                <a:latin typeface="Times New Roman" pitchFamily="18" charset="0"/>
              </a:rPr>
              <a:t>	- </a:t>
            </a:r>
            <a:r>
              <a:rPr lang="en-US" sz="2800" dirty="0" smtClean="0">
                <a:latin typeface="Times New Roman" pitchFamily="18" charset="0"/>
              </a:rPr>
              <a:t> autonomic </a:t>
            </a:r>
            <a:r>
              <a:rPr lang="en-US" sz="2800" dirty="0">
                <a:latin typeface="Times New Roman" pitchFamily="18" charset="0"/>
              </a:rPr>
              <a:t>disturbance</a:t>
            </a:r>
          </a:p>
          <a:p>
            <a:pPr>
              <a:spcAft>
                <a:spcPct val="20000"/>
              </a:spcAft>
              <a:buFont typeface="Wingdings" pitchFamily="2" charset="2"/>
              <a:buNone/>
            </a:pPr>
            <a:r>
              <a:rPr lang="en-US" sz="2800" dirty="0">
                <a:latin typeface="Times New Roman" pitchFamily="18" charset="0"/>
              </a:rPr>
              <a:t>	- dehydration and electrolyte disturbance</a:t>
            </a:r>
          </a:p>
          <a:p>
            <a:pPr>
              <a:spcAft>
                <a:spcPct val="20000"/>
              </a:spcAft>
              <a:buFont typeface="Wingdings" pitchFamily="2" charset="2"/>
              <a:buNone/>
            </a:pPr>
            <a:r>
              <a:rPr lang="en-US" sz="2800" dirty="0">
                <a:latin typeface="Times New Roman" pitchFamily="18" charset="0"/>
              </a:rPr>
              <a:t>	- </a:t>
            </a:r>
            <a:r>
              <a:rPr lang="en-US" sz="2800" dirty="0" smtClean="0">
                <a:latin typeface="Times New Roman" pitchFamily="18" charset="0"/>
              </a:rPr>
              <a:t>insomnia</a:t>
            </a:r>
          </a:p>
          <a:p>
            <a:pPr marL="533400" indent="-533400">
              <a:lnSpc>
                <a:spcPct val="80000"/>
              </a:lnSpc>
              <a:spcAft>
                <a:spcPct val="20000"/>
              </a:spcAft>
            </a:pPr>
            <a:r>
              <a:rPr lang="en-US" sz="2800" dirty="0">
                <a:latin typeface="Times New Roman" pitchFamily="18" charset="0"/>
              </a:rPr>
              <a:t>Peaks on 3</a:t>
            </a:r>
            <a:r>
              <a:rPr lang="en-US" sz="2800" baseline="30000" dirty="0">
                <a:latin typeface="Times New Roman" pitchFamily="18" charset="0"/>
              </a:rPr>
              <a:t>rd</a:t>
            </a:r>
            <a:r>
              <a:rPr lang="en-US" sz="2800" dirty="0">
                <a:latin typeface="Times New Roman" pitchFamily="18" charset="0"/>
              </a:rPr>
              <a:t> or 4th day </a:t>
            </a:r>
          </a:p>
          <a:p>
            <a:pPr marL="533400" indent="-533400">
              <a:lnSpc>
                <a:spcPct val="80000"/>
              </a:lnSpc>
              <a:spcAft>
                <a:spcPct val="20000"/>
              </a:spcAft>
            </a:pPr>
            <a:r>
              <a:rPr lang="en-US" sz="2800" dirty="0">
                <a:latin typeface="Times New Roman" pitchFamily="18" charset="0"/>
              </a:rPr>
              <a:t>Lasts  3-5 days</a:t>
            </a:r>
          </a:p>
          <a:p>
            <a:pPr marL="533400" indent="-533400">
              <a:lnSpc>
                <a:spcPct val="80000"/>
              </a:lnSpc>
              <a:spcAft>
                <a:spcPct val="20000"/>
              </a:spcAft>
            </a:pPr>
            <a:r>
              <a:rPr lang="en-US" sz="2800" dirty="0">
                <a:latin typeface="Times New Roman" pitchFamily="18" charset="0"/>
              </a:rPr>
              <a:t>Worse at night and followed by a period of prolonged deep sleep after which the </a:t>
            </a:r>
            <a:r>
              <a:rPr lang="en-US" sz="2800" dirty="0" err="1">
                <a:latin typeface="Times New Roman" pitchFamily="18" charset="0"/>
              </a:rPr>
              <a:t>pt</a:t>
            </a:r>
            <a:r>
              <a:rPr lang="en-US" sz="2800" dirty="0">
                <a:latin typeface="Times New Roman" pitchFamily="18" charset="0"/>
              </a:rPr>
              <a:t> has amnesia </a:t>
            </a:r>
          </a:p>
          <a:p>
            <a:pPr>
              <a:spcAft>
                <a:spcPct val="20000"/>
              </a:spcAft>
              <a:buFont typeface="Wingdings" pitchFamily="2" charset="2"/>
              <a:buNone/>
            </a:pPr>
            <a:endParaRPr lang="en-US" sz="2800" dirty="0">
              <a:latin typeface="Times New Roman" pitchFamily="18" charset="0"/>
            </a:endParaRPr>
          </a:p>
        </p:txBody>
      </p:sp>
      <p:sp>
        <p:nvSpPr>
          <p:cNvPr id="3" name="Title 1"/>
          <p:cNvSpPr>
            <a:spLocks noGrp="1"/>
          </p:cNvSpPr>
          <p:nvPr>
            <p:ph type="title"/>
          </p:nvPr>
        </p:nvSpPr>
        <p:spPr>
          <a:xfrm>
            <a:off x="457200" y="115910"/>
            <a:ext cx="8229600" cy="927078"/>
          </a:xfrm>
        </p:spPr>
        <p:txBody>
          <a:bodyPr/>
          <a:lstStyle/>
          <a:p>
            <a:r>
              <a:rPr lang="en-CA" dirty="0" err="1" smtClean="0">
                <a:latin typeface="Arial" charset="0"/>
                <a:cs typeface="Arial" charset="0"/>
              </a:rPr>
              <a:t>Delerium</a:t>
            </a:r>
            <a:r>
              <a:rPr lang="en-CA" dirty="0" smtClean="0">
                <a:latin typeface="Arial" charset="0"/>
                <a:cs typeface="Arial" charset="0"/>
              </a:rPr>
              <a:t> Tremens (DTs)</a:t>
            </a:r>
            <a:endParaRPr lang="en-CA" dirty="0">
              <a:latin typeface="Arial" charset="0"/>
              <a:cs typeface="Arial" charset="0"/>
            </a:endParaRPr>
          </a:p>
        </p:txBody>
      </p:sp>
    </p:spTree>
    <p:extLst>
      <p:ext uri="{BB962C8B-B14F-4D97-AF65-F5344CB8AC3E}">
        <p14:creationId xmlns:p14="http://schemas.microsoft.com/office/powerpoint/2010/main" val="152753235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sz="half" idx="2"/>
          </p:nvPr>
        </p:nvSpPr>
        <p:spPr>
          <a:xfrm>
            <a:off x="412124" y="321971"/>
            <a:ext cx="8590208" cy="6394361"/>
          </a:xfrm>
        </p:spPr>
        <p:txBody>
          <a:bodyPr>
            <a:normAutofit/>
          </a:bodyPr>
          <a:lstStyle/>
          <a:p>
            <a:pPr marL="533400" indent="-533400">
              <a:lnSpc>
                <a:spcPct val="80000"/>
              </a:lnSpc>
              <a:spcAft>
                <a:spcPct val="20000"/>
              </a:spcAft>
            </a:pPr>
            <a:endParaRPr lang="en-US" sz="2500" b="1" dirty="0" smtClean="0">
              <a:solidFill>
                <a:schemeClr val="tx2"/>
              </a:solidFill>
              <a:latin typeface="Times New Roman" pitchFamily="18" charset="0"/>
            </a:endParaRPr>
          </a:p>
          <a:p>
            <a:pPr marL="533400" indent="-533400">
              <a:lnSpc>
                <a:spcPct val="80000"/>
              </a:lnSpc>
              <a:spcAft>
                <a:spcPct val="20000"/>
              </a:spcAft>
            </a:pPr>
            <a:r>
              <a:rPr lang="en-US" sz="2500" b="1" dirty="0" smtClean="0">
                <a:solidFill>
                  <a:schemeClr val="tx2"/>
                </a:solidFill>
                <a:latin typeface="Times New Roman" pitchFamily="18" charset="0"/>
              </a:rPr>
              <a:t>Complications </a:t>
            </a:r>
            <a:r>
              <a:rPr lang="en-US" sz="2500" b="1" dirty="0">
                <a:solidFill>
                  <a:schemeClr val="tx2"/>
                </a:solidFill>
                <a:latin typeface="Times New Roman" pitchFamily="18" charset="0"/>
              </a:rPr>
              <a:t>include:</a:t>
            </a:r>
          </a:p>
          <a:p>
            <a:pPr marL="914400" lvl="1" indent="-457200">
              <a:lnSpc>
                <a:spcPct val="80000"/>
              </a:lnSpc>
              <a:spcAft>
                <a:spcPct val="20000"/>
              </a:spcAft>
              <a:buFontTx/>
              <a:buAutoNum type="arabicPeriod"/>
            </a:pPr>
            <a:r>
              <a:rPr lang="en-US" sz="2100" dirty="0" smtClean="0">
                <a:latin typeface="Times New Roman" pitchFamily="18" charset="0"/>
              </a:rPr>
              <a:t>Violent </a:t>
            </a:r>
            <a:r>
              <a:rPr lang="en-US" sz="2100" dirty="0">
                <a:latin typeface="Times New Roman" pitchFamily="18" charset="0"/>
              </a:rPr>
              <a:t>behavior </a:t>
            </a:r>
            <a:endParaRPr lang="en-US" sz="2100" dirty="0" smtClean="0">
              <a:latin typeface="Times New Roman" pitchFamily="18" charset="0"/>
            </a:endParaRPr>
          </a:p>
          <a:p>
            <a:pPr marL="914400" lvl="1" indent="-457200">
              <a:lnSpc>
                <a:spcPct val="80000"/>
              </a:lnSpc>
              <a:spcAft>
                <a:spcPct val="20000"/>
              </a:spcAft>
              <a:buFontTx/>
              <a:buAutoNum type="arabicPeriod"/>
            </a:pPr>
            <a:r>
              <a:rPr lang="en-US" sz="2100" dirty="0">
                <a:latin typeface="Times New Roman" pitchFamily="18" charset="0"/>
              </a:rPr>
              <a:t>Seizures (chest infection &amp; aspiration</a:t>
            </a:r>
            <a:r>
              <a:rPr lang="en-US" sz="2100" dirty="0" smtClean="0">
                <a:latin typeface="Times New Roman" pitchFamily="18" charset="0"/>
              </a:rPr>
              <a:t>)</a:t>
            </a:r>
            <a:endParaRPr lang="en-US" sz="2100" dirty="0">
              <a:latin typeface="Times New Roman" pitchFamily="18" charset="0"/>
            </a:endParaRPr>
          </a:p>
          <a:p>
            <a:pPr marL="914400" lvl="1" indent="-457200">
              <a:lnSpc>
                <a:spcPct val="80000"/>
              </a:lnSpc>
              <a:spcAft>
                <a:spcPct val="20000"/>
              </a:spcAft>
              <a:buFontTx/>
              <a:buAutoNum type="arabicPeriod"/>
            </a:pPr>
            <a:r>
              <a:rPr lang="en-US" sz="2100" dirty="0">
                <a:latin typeface="Times New Roman" pitchFamily="18" charset="0"/>
              </a:rPr>
              <a:t>Coma </a:t>
            </a:r>
          </a:p>
          <a:p>
            <a:pPr marL="914400" lvl="1" indent="-457200">
              <a:lnSpc>
                <a:spcPct val="80000"/>
              </a:lnSpc>
              <a:spcAft>
                <a:spcPct val="20000"/>
              </a:spcAft>
              <a:buFontTx/>
              <a:buAutoNum type="arabicPeriod"/>
            </a:pPr>
            <a:r>
              <a:rPr lang="en-US" sz="2100" dirty="0">
                <a:latin typeface="Times New Roman" pitchFamily="18" charset="0"/>
              </a:rPr>
              <a:t>Death (mortality rate: 5-15%)</a:t>
            </a:r>
          </a:p>
          <a:p>
            <a:pPr marL="914400" lvl="1" indent="-457200">
              <a:lnSpc>
                <a:spcPct val="80000"/>
              </a:lnSpc>
              <a:spcAft>
                <a:spcPct val="20000"/>
              </a:spcAft>
              <a:buFontTx/>
              <a:buNone/>
            </a:pPr>
            <a:r>
              <a:rPr lang="en-US" sz="2100" b="1" dirty="0">
                <a:solidFill>
                  <a:schemeClr val="tx2"/>
                </a:solidFill>
                <a:latin typeface="Times New Roman" pitchFamily="18" charset="0"/>
              </a:rPr>
              <a:t>Causes:</a:t>
            </a:r>
          </a:p>
          <a:p>
            <a:pPr marL="914400" lvl="1" indent="-457200">
              <a:lnSpc>
                <a:spcPct val="80000"/>
              </a:lnSpc>
              <a:spcAft>
                <a:spcPct val="20000"/>
              </a:spcAft>
              <a:buFontTx/>
              <a:buAutoNum type="arabicPeriod"/>
            </a:pPr>
            <a:r>
              <a:rPr lang="en-US" sz="2100" dirty="0">
                <a:latin typeface="Times New Roman" pitchFamily="18" charset="0"/>
              </a:rPr>
              <a:t>Volume depletion</a:t>
            </a:r>
          </a:p>
          <a:p>
            <a:pPr marL="914400" lvl="1" indent="-457200">
              <a:lnSpc>
                <a:spcPct val="80000"/>
              </a:lnSpc>
              <a:spcAft>
                <a:spcPct val="20000"/>
              </a:spcAft>
              <a:buFontTx/>
              <a:buAutoNum type="arabicPeriod"/>
            </a:pPr>
            <a:r>
              <a:rPr lang="en-US" sz="2100" dirty="0">
                <a:latin typeface="Times New Roman" pitchFamily="18" charset="0"/>
              </a:rPr>
              <a:t>Cardiac arrhythmias </a:t>
            </a:r>
          </a:p>
          <a:p>
            <a:pPr marL="914400" lvl="1" indent="-457200">
              <a:lnSpc>
                <a:spcPct val="80000"/>
              </a:lnSpc>
              <a:spcAft>
                <a:spcPct val="20000"/>
              </a:spcAft>
              <a:buFontTx/>
              <a:buAutoNum type="arabicPeriod"/>
            </a:pPr>
            <a:r>
              <a:rPr lang="en-US" sz="2100" dirty="0">
                <a:latin typeface="Times New Roman" pitchFamily="18" charset="0"/>
              </a:rPr>
              <a:t>Electrolyte imbalance   </a:t>
            </a:r>
          </a:p>
          <a:p>
            <a:pPr marL="914400" lvl="1" indent="-457200">
              <a:lnSpc>
                <a:spcPct val="80000"/>
              </a:lnSpc>
              <a:spcAft>
                <a:spcPct val="20000"/>
              </a:spcAft>
              <a:buFontTx/>
              <a:buAutoNum type="arabicPeriod"/>
            </a:pPr>
            <a:r>
              <a:rPr lang="en-US" sz="2100" dirty="0" smtClean="0">
                <a:latin typeface="Times New Roman" pitchFamily="18" charset="0"/>
              </a:rPr>
              <a:t>Infections</a:t>
            </a:r>
            <a:endParaRPr lang="en-US" sz="2100" dirty="0">
              <a:latin typeface="Times New Roman" pitchFamily="18" charset="0"/>
            </a:endParaRPr>
          </a:p>
        </p:txBody>
      </p:sp>
    </p:spTree>
    <p:extLst>
      <p:ext uri="{BB962C8B-B14F-4D97-AF65-F5344CB8AC3E}">
        <p14:creationId xmlns:p14="http://schemas.microsoft.com/office/powerpoint/2010/main" val="206696652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atin typeface="Calibri" charset="0"/>
              </a:rPr>
              <a:t>What is addiction?</a:t>
            </a:r>
          </a:p>
        </p:txBody>
      </p:sp>
      <p:sp>
        <p:nvSpPr>
          <p:cNvPr id="3" name="Content Placeholder 2"/>
          <p:cNvSpPr>
            <a:spLocks noGrp="1"/>
          </p:cNvSpPr>
          <p:nvPr>
            <p:ph idx="1"/>
          </p:nvPr>
        </p:nvSpPr>
        <p:spPr/>
        <p:txBody>
          <a:bodyPr>
            <a:normAutofit lnSpcReduction="10000"/>
          </a:bodyPr>
          <a:lstStyle/>
          <a:p>
            <a:pPr>
              <a:buFont typeface="Wingdings 2" pitchFamily="18" charset="2"/>
              <a:buChar char=""/>
              <a:defRPr/>
            </a:pPr>
            <a:r>
              <a:rPr lang="en-US" dirty="0" smtClean="0">
                <a:ea typeface="+mn-ea"/>
              </a:rPr>
              <a:t>In Aug 2011, The American Society of Addiction Medicine (ASAM) has officially recognized Addiction as mostly:</a:t>
            </a:r>
          </a:p>
          <a:p>
            <a:pPr marL="514350" indent="-514350">
              <a:buFont typeface="+mj-lt"/>
              <a:buAutoNum type="alphaLcParenR"/>
              <a:defRPr/>
            </a:pPr>
            <a:r>
              <a:rPr lang="en-US" dirty="0" smtClean="0">
                <a:ea typeface="+mn-ea"/>
              </a:rPr>
              <a:t>a social problem </a:t>
            </a:r>
          </a:p>
          <a:p>
            <a:pPr marL="514350" indent="-514350">
              <a:buFont typeface="+mj-lt"/>
              <a:buAutoNum type="alphaLcParenR"/>
              <a:defRPr/>
            </a:pPr>
            <a:r>
              <a:rPr lang="en-US" dirty="0" smtClean="0">
                <a:ea typeface="+mn-ea"/>
              </a:rPr>
              <a:t>a moral problem </a:t>
            </a:r>
          </a:p>
          <a:p>
            <a:pPr marL="514350" indent="-514350">
              <a:buFont typeface="+mj-lt"/>
              <a:buAutoNum type="alphaLcParenR"/>
              <a:defRPr/>
            </a:pPr>
            <a:r>
              <a:rPr lang="en-US" dirty="0" smtClean="0">
                <a:ea typeface="+mn-ea"/>
              </a:rPr>
              <a:t>a criminal problem</a:t>
            </a:r>
          </a:p>
          <a:p>
            <a:pPr marL="514350" indent="-514350">
              <a:buFont typeface="+mj-lt"/>
              <a:buAutoNum type="alphaLcParenR"/>
              <a:defRPr/>
            </a:pPr>
            <a:r>
              <a:rPr lang="en-US" dirty="0" smtClean="0">
                <a:ea typeface="+mn-ea"/>
              </a:rPr>
              <a:t>a primary chronic brain problem</a:t>
            </a:r>
          </a:p>
          <a:p>
            <a:pPr marL="514350" indent="-514350">
              <a:buFont typeface="+mj-lt"/>
              <a:buAutoNum type="alphaLcParenR"/>
              <a:defRPr/>
            </a:pPr>
            <a:r>
              <a:rPr lang="en-US" dirty="0" smtClean="0">
                <a:ea typeface="+mn-ea"/>
              </a:rPr>
              <a:t>a behavioral disorder occur as the result of other causes such as emotional or psychiatric problems.</a:t>
            </a:r>
          </a:p>
          <a:p>
            <a:pPr marL="514350" indent="-514350">
              <a:buFont typeface="+mj-lt"/>
              <a:buAutoNum type="alphaLcParenR"/>
              <a:defRPr/>
            </a:pPr>
            <a:endParaRPr lang="en-US" dirty="0">
              <a:ea typeface="+mn-ea"/>
            </a:endParaRPr>
          </a:p>
        </p:txBody>
      </p:sp>
      <p:sp>
        <p:nvSpPr>
          <p:cNvPr id="5" name="Cloud Callout 4"/>
          <p:cNvSpPr/>
          <p:nvPr/>
        </p:nvSpPr>
        <p:spPr>
          <a:xfrm>
            <a:off x="900113" y="2997200"/>
            <a:ext cx="7107237" cy="24479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rgbClr val="FFFFFF"/>
                </a:solidFill>
                <a:latin typeface="Constantia" charset="0"/>
                <a:ea typeface="ＭＳ Ｐゴシック" charset="0"/>
                <a:cs typeface="Arial" charset="0"/>
              </a:rPr>
              <a:t>Addiction is not a choice, but  choice still plays an important role in getting help. </a:t>
            </a:r>
          </a:p>
        </p:txBody>
      </p:sp>
      <p:sp>
        <p:nvSpPr>
          <p:cNvPr id="8" name="Right Arrow 7"/>
          <p:cNvSpPr/>
          <p:nvPr/>
        </p:nvSpPr>
        <p:spPr>
          <a:xfrm>
            <a:off x="107951" y="4078536"/>
            <a:ext cx="792162"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71542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3">
                                            <p:txEl>
                                              <p:pRg st="0" end="0"/>
                                            </p:txEl>
                                          </p:spTgt>
                                        </p:tgtEl>
                                      </p:cBhvr>
                                    </p:animEffect>
                                    <p:set>
                                      <p:cBhvr>
                                        <p:cTn id="37" dur="1" fill="hold">
                                          <p:stCondLst>
                                            <p:cond delay="499"/>
                                          </p:stCondLst>
                                        </p:cTn>
                                        <p:tgtEl>
                                          <p:spTgt spid="3">
                                            <p:txEl>
                                              <p:pRg st="0" end="0"/>
                                            </p:txEl>
                                          </p:spTgt>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3">
                                            <p:txEl>
                                              <p:pRg st="1" end="1"/>
                                            </p:txEl>
                                          </p:spTgt>
                                        </p:tgtEl>
                                      </p:cBhvr>
                                    </p:animEffect>
                                    <p:set>
                                      <p:cBhvr>
                                        <p:cTn id="40" dur="1" fill="hold">
                                          <p:stCondLst>
                                            <p:cond delay="499"/>
                                          </p:stCondLst>
                                        </p:cTn>
                                        <p:tgtEl>
                                          <p:spTgt spid="3">
                                            <p:txEl>
                                              <p:pRg st="1" end="1"/>
                                            </p:txEl>
                                          </p:spTgt>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3">
                                            <p:txEl>
                                              <p:pRg st="2" end="2"/>
                                            </p:txEl>
                                          </p:spTgt>
                                        </p:tgtEl>
                                      </p:cBhvr>
                                    </p:animEffect>
                                    <p:set>
                                      <p:cBhvr>
                                        <p:cTn id="43" dur="1" fill="hold">
                                          <p:stCondLst>
                                            <p:cond delay="499"/>
                                          </p:stCondLst>
                                        </p:cTn>
                                        <p:tgtEl>
                                          <p:spTgt spid="3">
                                            <p:txEl>
                                              <p:pRg st="2" end="2"/>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3">
                                            <p:txEl>
                                              <p:pRg st="3" end="3"/>
                                            </p:txEl>
                                          </p:spTgt>
                                        </p:tgtEl>
                                      </p:cBhvr>
                                    </p:animEffect>
                                    <p:set>
                                      <p:cBhvr>
                                        <p:cTn id="46" dur="1" fill="hold">
                                          <p:stCondLst>
                                            <p:cond delay="499"/>
                                          </p:stCondLst>
                                        </p:cTn>
                                        <p:tgtEl>
                                          <p:spTgt spid="3">
                                            <p:txEl>
                                              <p:pRg st="3" end="3"/>
                                            </p:txEl>
                                          </p:spTgt>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3">
                                            <p:txEl>
                                              <p:pRg st="4" end="4"/>
                                            </p:txEl>
                                          </p:spTgt>
                                        </p:tgtEl>
                                      </p:cBhvr>
                                    </p:animEffect>
                                    <p:set>
                                      <p:cBhvr>
                                        <p:cTn id="49" dur="1" fill="hold">
                                          <p:stCondLst>
                                            <p:cond delay="499"/>
                                          </p:stCondLst>
                                        </p:cTn>
                                        <p:tgtEl>
                                          <p:spTgt spid="3">
                                            <p:txEl>
                                              <p:pRg st="4" end="4"/>
                                            </p:txEl>
                                          </p:spTgt>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3">
                                            <p:txEl>
                                              <p:pRg st="5" end="5"/>
                                            </p:txEl>
                                          </p:spTgt>
                                        </p:tgtEl>
                                      </p:cBhvr>
                                    </p:animEffect>
                                    <p:set>
                                      <p:cBhvr>
                                        <p:cTn id="5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4" name="TextBox 3"/>
          <p:cNvSpPr txBox="1"/>
          <p:nvPr/>
        </p:nvSpPr>
        <p:spPr>
          <a:xfrm>
            <a:off x="549275" y="1681429"/>
            <a:ext cx="8042276" cy="3385542"/>
          </a:xfrm>
          <a:prstGeom prst="rect">
            <a:avLst/>
          </a:prstGeom>
          <a:noFill/>
        </p:spPr>
        <p:txBody>
          <a:bodyPr wrap="square" rtlCol="0">
            <a:spAutoFit/>
          </a:bodyPr>
          <a:lstStyle/>
          <a:p>
            <a:pPr marL="342900" indent="-342900">
              <a:buAutoNum type="arabicPeriod"/>
            </a:pPr>
            <a:r>
              <a:rPr lang="en-US" sz="2800" dirty="0" smtClean="0">
                <a:latin typeface="Times New Roman" pitchFamily="18" charset="0"/>
              </a:rPr>
              <a:t>DT </a:t>
            </a:r>
            <a:r>
              <a:rPr lang="en-US" sz="2800" dirty="0">
                <a:latin typeface="Times New Roman" pitchFamily="18" charset="0"/>
              </a:rPr>
              <a:t>is a serious MEDICAL emergency </a:t>
            </a:r>
            <a:r>
              <a:rPr lang="en-US" sz="2800" dirty="0" smtClean="0">
                <a:latin typeface="Times New Roman" pitchFamily="18" charset="0"/>
                <a:sym typeface="Wingdings" pitchFamily="2" charset="2"/>
              </a:rPr>
              <a:t> </a:t>
            </a:r>
            <a:r>
              <a:rPr lang="en-US" sz="2800" dirty="0" smtClean="0">
                <a:latin typeface="Times New Roman" pitchFamily="18" charset="0"/>
              </a:rPr>
              <a:t>detection </a:t>
            </a:r>
            <a:r>
              <a:rPr lang="en-US" sz="2800" dirty="0">
                <a:latin typeface="Times New Roman" pitchFamily="18" charset="0"/>
              </a:rPr>
              <a:t>and </a:t>
            </a:r>
            <a:r>
              <a:rPr lang="en-US" sz="2800" dirty="0" smtClean="0">
                <a:latin typeface="Times New Roman" pitchFamily="18" charset="0"/>
              </a:rPr>
              <a:t>treatment – ICU or medical ward</a:t>
            </a:r>
          </a:p>
          <a:p>
            <a:pPr marL="342900" indent="-342900">
              <a:buAutoNum type="arabicPeriod"/>
            </a:pPr>
            <a:r>
              <a:rPr lang="en-US" sz="2800" dirty="0" smtClean="0">
                <a:latin typeface="Times New Roman" pitchFamily="18" charset="0"/>
              </a:rPr>
              <a:t>Avoid antipsychotics</a:t>
            </a:r>
          </a:p>
          <a:p>
            <a:pPr marL="342900" indent="-342900">
              <a:buAutoNum type="arabicPeriod"/>
            </a:pPr>
            <a:r>
              <a:rPr lang="en-US" sz="2800" dirty="0" smtClean="0">
                <a:latin typeface="Times New Roman" pitchFamily="18" charset="0"/>
              </a:rPr>
              <a:t>Guard against seizures</a:t>
            </a:r>
          </a:p>
          <a:p>
            <a:pPr marL="342900" indent="-342900">
              <a:buAutoNum type="arabicPeriod"/>
            </a:pPr>
            <a:r>
              <a:rPr lang="en-US" sz="2800" dirty="0" smtClean="0">
                <a:latin typeface="Times New Roman" pitchFamily="18" charset="0"/>
              </a:rPr>
              <a:t>Rehydration</a:t>
            </a:r>
          </a:p>
          <a:p>
            <a:pPr marL="342900" indent="-342900">
              <a:buAutoNum type="arabicPeriod"/>
            </a:pPr>
            <a:r>
              <a:rPr lang="en-US" sz="2800" dirty="0" smtClean="0">
                <a:latin typeface="Times New Roman" pitchFamily="18" charset="0"/>
              </a:rPr>
              <a:t>Thiamine (B1)</a:t>
            </a:r>
          </a:p>
          <a:p>
            <a:pPr marL="342900" indent="-342900">
              <a:buAutoNum type="arabicPeriod"/>
            </a:pPr>
            <a:r>
              <a:rPr lang="en-US" sz="2800" dirty="0" smtClean="0">
                <a:latin typeface="Times New Roman" pitchFamily="18" charset="0"/>
              </a:rPr>
              <a:t>Adjust surroundings</a:t>
            </a:r>
          </a:p>
          <a:p>
            <a:endParaRPr lang="en-US" dirty="0"/>
          </a:p>
        </p:txBody>
      </p:sp>
    </p:spTree>
    <p:extLst>
      <p:ext uri="{BB962C8B-B14F-4D97-AF65-F5344CB8AC3E}">
        <p14:creationId xmlns:p14="http://schemas.microsoft.com/office/powerpoint/2010/main" val="2070769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381000"/>
            <a:ext cx="9144000" cy="5867400"/>
          </a:xfrm>
          <a:prstGeom prst="rect">
            <a:avLst/>
          </a:prstGeom>
          <a:noFill/>
          <a:ln w="9525">
            <a:noFill/>
            <a:miter lim="800000"/>
            <a:headEnd/>
            <a:tailEnd/>
          </a:ln>
          <a:effectLst/>
        </p:spPr>
        <p:txBody>
          <a:bodyPr/>
          <a:lstStyle/>
          <a:p>
            <a:pPr marL="342900" indent="-342900">
              <a:lnSpc>
                <a:spcPct val="90000"/>
              </a:lnSpc>
              <a:spcBef>
                <a:spcPct val="20000"/>
              </a:spcBef>
              <a:spcAft>
                <a:spcPct val="80000"/>
              </a:spcAft>
              <a:buSzPct val="85000"/>
              <a:buFontTx/>
              <a:buBlip>
                <a:blip r:embed="rId2"/>
              </a:buBlip>
            </a:pPr>
            <a:endParaRPr lang="en-US" sz="3200">
              <a:latin typeface="Times New Roman" pitchFamily="18" charset="0"/>
              <a:cs typeface="Times New Roman" pitchFamily="18" charset="0"/>
            </a:endParaRPr>
          </a:p>
        </p:txBody>
      </p:sp>
      <p:pic>
        <p:nvPicPr>
          <p:cNvPr id="66564" name="Picture 4" descr="Alcoholic_Man_with_Bottle-192x245"/>
          <p:cNvPicPr>
            <a:picLocks noChangeAspect="1" noChangeArrowheads="1"/>
          </p:cNvPicPr>
          <p:nvPr/>
        </p:nvPicPr>
        <p:blipFill>
          <a:blip r:embed="rId3" cstate="print"/>
          <a:srcRect/>
          <a:stretch>
            <a:fillRect/>
          </a:stretch>
        </p:blipFill>
        <p:spPr bwMode="auto">
          <a:xfrm>
            <a:off x="3200400" y="762000"/>
            <a:ext cx="2903538" cy="3705225"/>
          </a:xfrm>
          <a:prstGeom prst="rect">
            <a:avLst/>
          </a:prstGeom>
          <a:noFill/>
        </p:spPr>
      </p:pic>
    </p:spTree>
    <p:extLst>
      <p:ext uri="{BB962C8B-B14F-4D97-AF65-F5344CB8AC3E}">
        <p14:creationId xmlns:p14="http://schemas.microsoft.com/office/powerpoint/2010/main" val="4048912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ox(in)">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852488"/>
          </a:xfrm>
        </p:spPr>
        <p:txBody>
          <a:bodyPr>
            <a:normAutofit fontScale="90000"/>
          </a:bodyPr>
          <a:lstStyle/>
          <a:p>
            <a:pPr algn="ctr"/>
            <a:r>
              <a:rPr lang="en-US" b="1">
                <a:latin typeface="Arial" charset="0"/>
                <a:cs typeface="Arial" charset="0"/>
              </a:rPr>
              <a:t>Sedatives, Hypnotics, and Anxiolytics</a:t>
            </a:r>
            <a:endParaRPr lang="en-CA">
              <a:latin typeface="Arial" charset="0"/>
              <a:cs typeface="Arial" charset="0"/>
            </a:endParaRPr>
          </a:p>
        </p:txBody>
      </p:sp>
      <p:sp>
        <p:nvSpPr>
          <p:cNvPr id="36867" name="Content Placeholder 2"/>
          <p:cNvSpPr>
            <a:spLocks noGrp="1"/>
          </p:cNvSpPr>
          <p:nvPr>
            <p:ph idx="1"/>
          </p:nvPr>
        </p:nvSpPr>
        <p:spPr>
          <a:xfrm>
            <a:off x="457200" y="1628775"/>
            <a:ext cx="8229600" cy="4695825"/>
          </a:xfrm>
        </p:spPr>
        <p:txBody>
          <a:bodyPr>
            <a:normAutofit/>
          </a:bodyPr>
          <a:lstStyle/>
          <a:p>
            <a:r>
              <a:rPr lang="en-CA" sz="2400" dirty="0">
                <a:latin typeface="Arial" charset="0"/>
                <a:cs typeface="Arial" charset="0"/>
              </a:rPr>
              <a:t>Similar clinical </a:t>
            </a:r>
            <a:r>
              <a:rPr lang="en-CA" sz="2400" dirty="0" smtClean="0">
                <a:latin typeface="Arial" charset="0"/>
                <a:cs typeface="Arial" charset="0"/>
              </a:rPr>
              <a:t>manifestations and withdrawal </a:t>
            </a:r>
            <a:r>
              <a:rPr lang="en-CA" sz="2400" dirty="0">
                <a:latin typeface="Arial" charset="0"/>
                <a:cs typeface="Arial" charset="0"/>
              </a:rPr>
              <a:t>to </a:t>
            </a:r>
            <a:r>
              <a:rPr lang="en-CA" sz="2400" dirty="0" smtClean="0">
                <a:latin typeface="Arial" charset="0"/>
                <a:cs typeface="Arial" charset="0"/>
              </a:rPr>
              <a:t>alcohol</a:t>
            </a:r>
            <a:r>
              <a:rPr lang="en-CA" sz="2400" dirty="0">
                <a:latin typeface="Arial" charset="0"/>
                <a:cs typeface="Arial" charset="0"/>
              </a:rPr>
              <a:t>.</a:t>
            </a:r>
          </a:p>
          <a:p>
            <a:r>
              <a:rPr lang="en-US" sz="2400" dirty="0" smtClean="0">
                <a:latin typeface="Arial" charset="0"/>
                <a:cs typeface="Arial" charset="0"/>
              </a:rPr>
              <a:t>Risk of </a:t>
            </a:r>
            <a:r>
              <a:rPr lang="en-US" sz="2400" dirty="0">
                <a:latin typeface="Arial" charset="0"/>
                <a:cs typeface="Arial" charset="0"/>
              </a:rPr>
              <a:t>cross-</a:t>
            </a:r>
            <a:r>
              <a:rPr lang="en-US" sz="2400" dirty="0" smtClean="0">
                <a:latin typeface="Arial" charset="0"/>
                <a:cs typeface="Arial" charset="0"/>
              </a:rPr>
              <a:t>tolerance </a:t>
            </a:r>
            <a:r>
              <a:rPr lang="en-US" sz="2400" dirty="0">
                <a:latin typeface="Arial" charset="0"/>
                <a:cs typeface="Arial" charset="0"/>
              </a:rPr>
              <a:t>and cross-</a:t>
            </a:r>
            <a:r>
              <a:rPr lang="en-US" sz="2400" dirty="0" smtClean="0">
                <a:latin typeface="Arial" charset="0"/>
                <a:cs typeface="Arial" charset="0"/>
              </a:rPr>
              <a:t>dependence?</a:t>
            </a:r>
            <a:endParaRPr lang="en-US" sz="2400" dirty="0">
              <a:latin typeface="Arial" charset="0"/>
              <a:cs typeface="Arial" charset="0"/>
            </a:endParaRPr>
          </a:p>
          <a:p>
            <a:r>
              <a:rPr lang="en-US" sz="2400" dirty="0" smtClean="0">
                <a:latin typeface="Arial" charset="0"/>
                <a:cs typeface="Arial" charset="0"/>
              </a:rPr>
              <a:t>Withdrawal depends on substance</a:t>
            </a:r>
            <a:endParaRPr lang="en-US" sz="2400" dirty="0">
              <a:latin typeface="Arial" charset="0"/>
              <a:cs typeface="Arial" charset="0"/>
            </a:endParaRPr>
          </a:p>
          <a:p>
            <a:r>
              <a:rPr lang="en-US" sz="2400" dirty="0">
                <a:latin typeface="Arial" charset="0"/>
                <a:cs typeface="Arial" charset="0"/>
              </a:rPr>
              <a:t>BDZ have </a:t>
            </a:r>
            <a:r>
              <a:rPr lang="en-US" sz="2400" dirty="0" smtClean="0">
                <a:latin typeface="Arial" charset="0"/>
                <a:cs typeface="Arial" charset="0"/>
              </a:rPr>
              <a:t>a </a:t>
            </a:r>
            <a:r>
              <a:rPr lang="en-US" sz="2400" dirty="0">
                <a:latin typeface="Arial" charset="0"/>
                <a:cs typeface="Arial" charset="0"/>
              </a:rPr>
              <a:t>large margin of safety &amp; less addiction potentials.</a:t>
            </a:r>
          </a:p>
          <a:p>
            <a:r>
              <a:rPr lang="en-US" sz="2400" b="1" dirty="0">
                <a:latin typeface="Arial" charset="0"/>
                <a:cs typeface="Arial" charset="0"/>
              </a:rPr>
              <a:t>Flumazenil</a:t>
            </a:r>
            <a:r>
              <a:rPr lang="en-US" sz="2400" dirty="0">
                <a:latin typeface="Arial" charset="0"/>
                <a:cs typeface="Arial" charset="0"/>
              </a:rPr>
              <a:t> is a BDZ receptor antagonists used in BDZ overdose.</a:t>
            </a:r>
          </a:p>
          <a:p>
            <a:endParaRPr lang="en-US" sz="2400" dirty="0">
              <a:latin typeface="Arial" charset="0"/>
              <a:cs typeface="Arial" charset="0"/>
            </a:endParaRPr>
          </a:p>
          <a:p>
            <a:endParaRPr lang="en-CA" sz="2400" dirty="0">
              <a:latin typeface="Arial" charset="0"/>
              <a:cs typeface="Arial" charset="0"/>
            </a:endParaRPr>
          </a:p>
          <a:p>
            <a:endParaRPr lang="en-US"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3766739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xfrm>
            <a:off x="685800" y="409575"/>
            <a:ext cx="7772400" cy="762000"/>
          </a:xfrm>
        </p:spPr>
        <p:txBody>
          <a:bodyPr/>
          <a:lstStyle/>
          <a:p>
            <a:r>
              <a:rPr lang="en-US"/>
              <a:t>OPIOIDS </a:t>
            </a:r>
          </a:p>
        </p:txBody>
      </p:sp>
      <p:pic>
        <p:nvPicPr>
          <p:cNvPr id="153606" name="Picture 6" descr="opioids"/>
          <p:cNvPicPr>
            <a:picLocks noGrp="1" noChangeAspect="1" noChangeArrowheads="1"/>
          </p:cNvPicPr>
          <p:nvPr>
            <p:ph idx="1"/>
          </p:nvPr>
        </p:nvPicPr>
        <p:blipFill>
          <a:blip r:embed="rId2" cstate="print"/>
          <a:srcRect/>
          <a:stretch>
            <a:fillRect/>
          </a:stretch>
        </p:blipFill>
        <p:spPr>
          <a:xfrm>
            <a:off x="2901950" y="1524000"/>
            <a:ext cx="3036888" cy="4572000"/>
          </a:xfrm>
          <a:noFill/>
          <a:ln/>
        </p:spPr>
      </p:pic>
    </p:spTree>
    <p:extLst>
      <p:ext uri="{BB962C8B-B14F-4D97-AF65-F5344CB8AC3E}">
        <p14:creationId xmlns:p14="http://schemas.microsoft.com/office/powerpoint/2010/main" val="81709111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sz="half" idx="2"/>
          </p:nvPr>
        </p:nvSpPr>
        <p:spPr>
          <a:xfrm>
            <a:off x="0" y="152400"/>
            <a:ext cx="9067800" cy="6705600"/>
          </a:xfrm>
        </p:spPr>
        <p:txBody>
          <a:bodyPr>
            <a:normAutofit fontScale="92500" lnSpcReduction="20000"/>
          </a:bodyPr>
          <a:lstStyle/>
          <a:p>
            <a:pPr marL="0" indent="0">
              <a:lnSpc>
                <a:spcPct val="80000"/>
              </a:lnSpc>
              <a:buNone/>
            </a:pPr>
            <a:endParaRPr lang="en-US" sz="2600" dirty="0">
              <a:latin typeface="Times New Roman" pitchFamily="18" charset="0"/>
            </a:endParaRPr>
          </a:p>
          <a:p>
            <a:pPr marL="533400" indent="-533400">
              <a:lnSpc>
                <a:spcPct val="80000"/>
              </a:lnSpc>
              <a:buFontTx/>
              <a:buAutoNum type="arabicPeriod"/>
            </a:pPr>
            <a:r>
              <a:rPr lang="en-US" sz="2600" b="1" dirty="0">
                <a:latin typeface="Times New Roman" pitchFamily="18" charset="0"/>
              </a:rPr>
              <a:t>Opium </a:t>
            </a:r>
          </a:p>
          <a:p>
            <a:pPr marL="533400" indent="-533400">
              <a:lnSpc>
                <a:spcPct val="80000"/>
              </a:lnSpc>
              <a:buFontTx/>
              <a:buAutoNum type="arabicPeriod"/>
            </a:pPr>
            <a:r>
              <a:rPr lang="en-US" sz="2600" b="1" dirty="0">
                <a:latin typeface="Times New Roman" pitchFamily="18" charset="0"/>
              </a:rPr>
              <a:t>Heroin</a:t>
            </a:r>
          </a:p>
          <a:p>
            <a:pPr marL="533400" indent="-533400">
              <a:lnSpc>
                <a:spcPct val="80000"/>
              </a:lnSpc>
              <a:buFontTx/>
              <a:buAutoNum type="arabicPeriod"/>
            </a:pPr>
            <a:r>
              <a:rPr lang="en-US" sz="2600" b="1" dirty="0">
                <a:latin typeface="Times New Roman" pitchFamily="18" charset="0"/>
              </a:rPr>
              <a:t>Morphine </a:t>
            </a:r>
          </a:p>
          <a:p>
            <a:pPr marL="533400" indent="-533400">
              <a:lnSpc>
                <a:spcPct val="80000"/>
              </a:lnSpc>
              <a:buFontTx/>
              <a:buAutoNum type="arabicPeriod"/>
            </a:pPr>
            <a:r>
              <a:rPr lang="en-US" sz="2600" b="1" dirty="0">
                <a:latin typeface="Times New Roman" pitchFamily="18" charset="0"/>
              </a:rPr>
              <a:t>Codeine </a:t>
            </a:r>
          </a:p>
          <a:p>
            <a:pPr marL="533400" indent="-533400">
              <a:lnSpc>
                <a:spcPct val="80000"/>
              </a:lnSpc>
              <a:buFontTx/>
              <a:buAutoNum type="arabicPeriod"/>
            </a:pPr>
            <a:r>
              <a:rPr lang="en-US" sz="2600" b="1" dirty="0" err="1">
                <a:latin typeface="Times New Roman" pitchFamily="18" charset="0"/>
              </a:rPr>
              <a:t>Pethidine</a:t>
            </a:r>
            <a:r>
              <a:rPr lang="en-US" sz="2600" b="1" dirty="0">
                <a:latin typeface="Times New Roman" pitchFamily="18" charset="0"/>
              </a:rPr>
              <a:t> </a:t>
            </a:r>
          </a:p>
          <a:p>
            <a:pPr marL="533400" indent="-533400">
              <a:lnSpc>
                <a:spcPct val="80000"/>
              </a:lnSpc>
              <a:buFontTx/>
              <a:buAutoNum type="arabicPeriod"/>
            </a:pPr>
            <a:r>
              <a:rPr lang="en-US" sz="2600" b="1" dirty="0" smtClean="0">
                <a:latin typeface="Times New Roman" pitchFamily="18" charset="0"/>
              </a:rPr>
              <a:t>Methadone</a:t>
            </a:r>
            <a:endParaRPr lang="en-US" sz="2600" b="1" dirty="0">
              <a:latin typeface="Times New Roman" pitchFamily="18" charset="0"/>
            </a:endParaRPr>
          </a:p>
          <a:p>
            <a:pPr marL="533400" indent="-533400">
              <a:lnSpc>
                <a:spcPct val="80000"/>
              </a:lnSpc>
            </a:pPr>
            <a:r>
              <a:rPr lang="en-US" sz="2600" dirty="0" smtClean="0">
                <a:latin typeface="Times New Roman" pitchFamily="18" charset="0"/>
              </a:rPr>
              <a:t>naturally </a:t>
            </a:r>
            <a:r>
              <a:rPr lang="en-US" sz="2600" dirty="0">
                <a:latin typeface="Times New Roman" pitchFamily="18" charset="0"/>
              </a:rPr>
              <a:t>occurring (e.g. opium, codeine</a:t>
            </a:r>
            <a:r>
              <a:rPr lang="en-US" sz="2600" dirty="0" smtClean="0">
                <a:latin typeface="Times New Roman" pitchFamily="18" charset="0"/>
              </a:rPr>
              <a:t>), synthetic </a:t>
            </a:r>
            <a:r>
              <a:rPr lang="en-US" sz="2600" dirty="0">
                <a:latin typeface="Times New Roman" pitchFamily="18" charset="0"/>
              </a:rPr>
              <a:t>or semi-</a:t>
            </a:r>
            <a:r>
              <a:rPr lang="en-US" sz="2600" dirty="0" smtClean="0">
                <a:latin typeface="Times New Roman" pitchFamily="18" charset="0"/>
              </a:rPr>
              <a:t>synthetic</a:t>
            </a:r>
            <a:endParaRPr lang="en-US" sz="2600" dirty="0">
              <a:latin typeface="Times New Roman" pitchFamily="18" charset="0"/>
            </a:endParaRPr>
          </a:p>
          <a:p>
            <a:pPr marL="533400" indent="-533400">
              <a:lnSpc>
                <a:spcPct val="80000"/>
              </a:lnSpc>
            </a:pPr>
            <a:r>
              <a:rPr lang="en-US" sz="2600" dirty="0" smtClean="0">
                <a:latin typeface="Times New Roman" pitchFamily="18" charset="0"/>
              </a:rPr>
              <a:t>medical </a:t>
            </a:r>
            <a:r>
              <a:rPr lang="en-US" sz="2600" dirty="0">
                <a:latin typeface="Times New Roman" pitchFamily="18" charset="0"/>
              </a:rPr>
              <a:t>use </a:t>
            </a:r>
            <a:r>
              <a:rPr lang="en-US" sz="2600" dirty="0" smtClean="0">
                <a:latin typeface="Times New Roman" pitchFamily="18" charset="0"/>
              </a:rPr>
              <a:t>- pethidine or substance </a:t>
            </a:r>
            <a:r>
              <a:rPr lang="en-US" sz="2600" dirty="0">
                <a:latin typeface="Times New Roman" pitchFamily="18" charset="0"/>
              </a:rPr>
              <a:t>of abuse </a:t>
            </a:r>
            <a:r>
              <a:rPr lang="en-US" sz="2600" dirty="0" smtClean="0">
                <a:latin typeface="Times New Roman" pitchFamily="18" charset="0"/>
              </a:rPr>
              <a:t>- heroin </a:t>
            </a:r>
            <a:endParaRPr lang="en-US" sz="2600" dirty="0">
              <a:latin typeface="Times New Roman" pitchFamily="18" charset="0"/>
            </a:endParaRPr>
          </a:p>
          <a:p>
            <a:pPr marL="533400" indent="-533400">
              <a:lnSpc>
                <a:spcPct val="80000"/>
              </a:lnSpc>
            </a:pPr>
            <a:r>
              <a:rPr lang="en-US" sz="2600" dirty="0">
                <a:latin typeface="Times New Roman" pitchFamily="18" charset="0"/>
              </a:rPr>
              <a:t>The medical use </a:t>
            </a:r>
            <a:r>
              <a:rPr lang="en-US" sz="2600" dirty="0" smtClean="0">
                <a:latin typeface="Times New Roman" pitchFamily="18" charset="0"/>
              </a:rPr>
              <a:t>- powerful </a:t>
            </a:r>
            <a:r>
              <a:rPr lang="en-US" sz="2600" dirty="0">
                <a:latin typeface="Times New Roman" pitchFamily="18" charset="0"/>
              </a:rPr>
              <a:t>analgesic </a:t>
            </a:r>
            <a:r>
              <a:rPr lang="en-US" sz="2600" dirty="0" smtClean="0">
                <a:latin typeface="Times New Roman" pitchFamily="18" charset="0"/>
              </a:rPr>
              <a:t>effect</a:t>
            </a:r>
          </a:p>
          <a:p>
            <a:pPr marL="533400" indent="-533400">
              <a:lnSpc>
                <a:spcPct val="80000"/>
              </a:lnSpc>
            </a:pPr>
            <a:r>
              <a:rPr lang="en-US" sz="2600" dirty="0" smtClean="0">
                <a:latin typeface="Times New Roman" pitchFamily="18" charset="0"/>
              </a:rPr>
              <a:t>Abused </a:t>
            </a:r>
            <a:r>
              <a:rPr lang="en-US" sz="2600" dirty="0">
                <a:latin typeface="Times New Roman" pitchFamily="18" charset="0"/>
              </a:rPr>
              <a:t>for </a:t>
            </a:r>
            <a:r>
              <a:rPr lang="en-US" sz="2600" dirty="0" smtClean="0">
                <a:latin typeface="Times New Roman" pitchFamily="18" charset="0"/>
              </a:rPr>
              <a:t>- </a:t>
            </a:r>
            <a:r>
              <a:rPr lang="en-US" sz="2600" dirty="0" err="1" smtClean="0">
                <a:latin typeface="Times New Roman" pitchFamily="18" charset="0"/>
              </a:rPr>
              <a:t>euphorsant</a:t>
            </a:r>
            <a:r>
              <a:rPr lang="en-US" sz="2600" dirty="0" smtClean="0">
                <a:latin typeface="Times New Roman" pitchFamily="18" charset="0"/>
              </a:rPr>
              <a:t> effect</a:t>
            </a:r>
            <a:endParaRPr lang="en-US" sz="2600" dirty="0">
              <a:latin typeface="Times New Roman" pitchFamily="18" charset="0"/>
            </a:endParaRPr>
          </a:p>
          <a:p>
            <a:pPr marL="0" indent="0">
              <a:lnSpc>
                <a:spcPct val="80000"/>
              </a:lnSpc>
              <a:buNone/>
            </a:pPr>
            <a:endParaRPr lang="en-US" sz="2600" b="1" dirty="0">
              <a:latin typeface="Times New Roman" pitchFamily="18" charset="0"/>
            </a:endParaRPr>
          </a:p>
          <a:p>
            <a:pPr marL="533400" indent="-533400">
              <a:lnSpc>
                <a:spcPct val="80000"/>
              </a:lnSpc>
            </a:pPr>
            <a:endParaRPr lang="en-US" sz="2000" dirty="0">
              <a:latin typeface="Times New Roman" pitchFamily="18" charset="0"/>
            </a:endParaRPr>
          </a:p>
          <a:p>
            <a:pPr marL="533400" indent="-533400">
              <a:lnSpc>
                <a:spcPct val="80000"/>
              </a:lnSpc>
              <a:spcAft>
                <a:spcPct val="80000"/>
              </a:spcAft>
              <a:buFontTx/>
              <a:buNone/>
            </a:pPr>
            <a:r>
              <a:rPr lang="en-US" sz="1800" dirty="0">
                <a:latin typeface="Times New Roman" pitchFamily="18" charset="0"/>
              </a:rPr>
              <a:t> </a:t>
            </a:r>
          </a:p>
        </p:txBody>
      </p:sp>
    </p:spTree>
    <p:extLst>
      <p:ext uri="{BB962C8B-B14F-4D97-AF65-F5344CB8AC3E}">
        <p14:creationId xmlns:p14="http://schemas.microsoft.com/office/powerpoint/2010/main" val="255581295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609600" y="0"/>
            <a:ext cx="7772400" cy="762000"/>
          </a:xfrm>
        </p:spPr>
        <p:txBody>
          <a:bodyPr/>
          <a:lstStyle/>
          <a:p>
            <a:r>
              <a:rPr lang="en-US" sz="2800" dirty="0" err="1" smtClean="0"/>
              <a:t>Opiod</a:t>
            </a:r>
            <a:r>
              <a:rPr lang="en-US" sz="2800" dirty="0" smtClean="0"/>
              <a:t> intoxication</a:t>
            </a:r>
            <a:r>
              <a:rPr lang="en-US" dirty="0" smtClean="0"/>
              <a:t> </a:t>
            </a:r>
            <a:endParaRPr lang="en-US" dirty="0"/>
          </a:p>
        </p:txBody>
      </p:sp>
      <p:graphicFrame>
        <p:nvGraphicFramePr>
          <p:cNvPr id="156698" name="Group 26"/>
          <p:cNvGraphicFramePr>
            <a:graphicFrameLocks noGrp="1"/>
          </p:cNvGraphicFramePr>
          <p:nvPr>
            <p:ph idx="1"/>
            <p:extLst>
              <p:ext uri="{D42A27DB-BD31-4B8C-83A1-F6EECF244321}">
                <p14:modId xmlns:p14="http://schemas.microsoft.com/office/powerpoint/2010/main" val="543281511"/>
              </p:ext>
            </p:extLst>
          </p:nvPr>
        </p:nvGraphicFramePr>
        <p:xfrm>
          <a:off x="685800" y="838200"/>
          <a:ext cx="7772400" cy="5559552"/>
        </p:xfrm>
        <a:graphic>
          <a:graphicData uri="http://schemas.openxmlformats.org/drawingml/2006/table">
            <a:tbl>
              <a:tblPr/>
              <a:tblGrid>
                <a:gridCol w="3886200"/>
                <a:gridCol w="3886200"/>
              </a:tblGrid>
              <a:tr h="4937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Presentation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Treatment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66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Euphoria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Relaxation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err="1" smtClean="0">
                          <a:ln>
                            <a:noFill/>
                          </a:ln>
                          <a:solidFill>
                            <a:schemeClr val="tx1"/>
                          </a:solidFill>
                          <a:effectLst/>
                          <a:latin typeface="Arial" charset="0"/>
                          <a:cs typeface="Times New Roman" pitchFamily="18" charset="0"/>
                        </a:rPr>
                        <a:t>Anelgesia</a:t>
                      </a:r>
                      <a:endParaRPr kumimoji="0" lang="en-US" sz="28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Disturbed consciousness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Small pupil (initially)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err="1" smtClean="0">
                          <a:ln>
                            <a:noFill/>
                          </a:ln>
                          <a:solidFill>
                            <a:schemeClr val="tx1"/>
                          </a:solidFill>
                          <a:effectLst/>
                          <a:latin typeface="Arial" charset="0"/>
                          <a:cs typeface="Times New Roman" pitchFamily="18" charset="0"/>
                        </a:rPr>
                        <a:t>Bradycardia</a:t>
                      </a:r>
                      <a:endParaRPr kumimoji="0" lang="en-US" sz="28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Reduced appetite</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Constipation</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Respiratory depression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  ICU:</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Monitoring</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Naloxone</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Open airway – oxygen – IV fluids</a:t>
                      </a:r>
                    </a:p>
                    <a:p>
                      <a:pPr marL="0" marR="0" lvl="0" indent="0" algn="l" defTabSz="914400" rtl="0" eaLnBrk="1" fontAlgn="base" latinLnBrk="0" hangingPunct="1">
                        <a:lnSpc>
                          <a:spcPct val="100000"/>
                        </a:lnSpc>
                        <a:spcBef>
                          <a:spcPct val="20000"/>
                        </a:spcBef>
                        <a:spcAft>
                          <a:spcPct val="0"/>
                        </a:spcAft>
                        <a:buClrTx/>
                        <a:buSzPct val="85000"/>
                        <a:buFontTx/>
                        <a:buNone/>
                        <a:tabLst/>
                        <a:defRPr/>
                      </a:pPr>
                      <a:endParaRPr kumimoji="0" lang="en-US" sz="28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7696745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Potency?!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787" y="1604962"/>
            <a:ext cx="7715250" cy="4333875"/>
          </a:xfrm>
        </p:spPr>
      </p:pic>
    </p:spTree>
    <p:extLst>
      <p:ext uri="{BB962C8B-B14F-4D97-AF65-F5344CB8AC3E}">
        <p14:creationId xmlns:p14="http://schemas.microsoft.com/office/powerpoint/2010/main" val="2854626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52638"/>
            <a:ext cx="8042276" cy="891893"/>
          </a:xfrm>
        </p:spPr>
        <p:txBody>
          <a:bodyPr/>
          <a:lstStyle/>
          <a:p>
            <a:r>
              <a:rPr lang="en-US" dirty="0" smtClean="0"/>
              <a:t>Opioid withdrawal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8885362"/>
              </p:ext>
            </p:extLst>
          </p:nvPr>
        </p:nvGraphicFramePr>
        <p:xfrm>
          <a:off x="466963" y="1610880"/>
          <a:ext cx="8042276" cy="3064019"/>
        </p:xfrm>
        <a:graphic>
          <a:graphicData uri="http://schemas.openxmlformats.org/drawingml/2006/table">
            <a:tbl>
              <a:tblPr firstRow="1" bandRow="1">
                <a:tableStyleId>{5C22544A-7EE6-4342-B048-85BDC9FD1C3A}</a:tableStyleId>
              </a:tblPr>
              <a:tblGrid>
                <a:gridCol w="4021138"/>
                <a:gridCol w="4021138"/>
              </a:tblGrid>
              <a:tr h="693737">
                <a:tc>
                  <a:txBody>
                    <a:bodyPr/>
                    <a:lstStyle/>
                    <a:p>
                      <a:r>
                        <a:rPr lang="en-US" dirty="0" smtClean="0"/>
                        <a:t>Presentation</a:t>
                      </a:r>
                      <a:endParaRPr lang="en-US" dirty="0"/>
                    </a:p>
                  </a:txBody>
                  <a:tcPr/>
                </a:tc>
                <a:tc>
                  <a:txBody>
                    <a:bodyPr/>
                    <a:lstStyle/>
                    <a:p>
                      <a:r>
                        <a:rPr lang="en-US" dirty="0" smtClean="0"/>
                        <a:t>Treatment</a:t>
                      </a:r>
                      <a:endParaRPr lang="en-US" dirty="0"/>
                    </a:p>
                  </a:txBody>
                  <a:tcPr/>
                </a:tc>
              </a:tr>
              <a:tr h="2370282">
                <a:tc>
                  <a:txBody>
                    <a:bodyPr/>
                    <a:lstStyle/>
                    <a:p>
                      <a:pPr marL="533400" indent="-533400">
                        <a:lnSpc>
                          <a:spcPct val="90000"/>
                        </a:lnSpc>
                        <a:buFontTx/>
                        <a:buAutoNum type="arabicPeriod"/>
                      </a:pPr>
                      <a:r>
                        <a:rPr lang="en-US" sz="1800" dirty="0" smtClean="0"/>
                        <a:t>Lacrimation, rhinorrhea &amp; yawning</a:t>
                      </a:r>
                    </a:p>
                    <a:p>
                      <a:pPr marL="533400" indent="-533400">
                        <a:lnSpc>
                          <a:spcPct val="90000"/>
                        </a:lnSpc>
                        <a:buFontTx/>
                        <a:buAutoNum type="arabicPeriod"/>
                      </a:pPr>
                      <a:r>
                        <a:rPr lang="en-US" sz="1800" dirty="0" err="1" smtClean="0"/>
                        <a:t>Dysphoric</a:t>
                      </a:r>
                      <a:r>
                        <a:rPr lang="en-US" sz="1800" dirty="0" smtClean="0"/>
                        <a:t> mood  </a:t>
                      </a:r>
                    </a:p>
                    <a:p>
                      <a:pPr marL="533400" indent="-533400">
                        <a:lnSpc>
                          <a:spcPct val="90000"/>
                        </a:lnSpc>
                        <a:buFontTx/>
                        <a:buAutoNum type="arabicPeriod"/>
                      </a:pPr>
                      <a:r>
                        <a:rPr lang="en-US" sz="1800" dirty="0" smtClean="0"/>
                        <a:t>Insomnia </a:t>
                      </a:r>
                    </a:p>
                    <a:p>
                      <a:pPr marL="533400" indent="-533400">
                        <a:lnSpc>
                          <a:spcPct val="90000"/>
                        </a:lnSpc>
                        <a:buFontTx/>
                        <a:buAutoNum type="arabicPeriod"/>
                      </a:pPr>
                      <a:r>
                        <a:rPr lang="en-US" sz="1800" dirty="0" smtClean="0"/>
                        <a:t>Muscle and joint aches</a:t>
                      </a:r>
                    </a:p>
                    <a:p>
                      <a:pPr marL="533400" indent="-533400">
                        <a:lnSpc>
                          <a:spcPct val="90000"/>
                        </a:lnSpc>
                        <a:buFontTx/>
                        <a:buAutoNum type="arabicPeriod"/>
                      </a:pPr>
                      <a:r>
                        <a:rPr lang="en-US" sz="1800" dirty="0" smtClean="0"/>
                        <a:t>Cold and hot flushes </a:t>
                      </a:r>
                    </a:p>
                    <a:p>
                      <a:pPr marL="533400" indent="-533400">
                        <a:lnSpc>
                          <a:spcPct val="90000"/>
                        </a:lnSpc>
                        <a:buFontTx/>
                        <a:buAutoNum type="arabicPeriod"/>
                      </a:pPr>
                      <a:r>
                        <a:rPr lang="en-US" sz="1800" dirty="0" smtClean="0"/>
                        <a:t>Nausea, vomiting and diarrhea</a:t>
                      </a:r>
                    </a:p>
                    <a:p>
                      <a:pPr marL="533400" indent="-533400">
                        <a:lnSpc>
                          <a:spcPct val="90000"/>
                        </a:lnSpc>
                        <a:buFontTx/>
                        <a:buAutoNum type="arabicPeriod"/>
                      </a:pPr>
                      <a:r>
                        <a:rPr lang="en-US" sz="1800" dirty="0" smtClean="0"/>
                        <a:t>Fever,</a:t>
                      </a:r>
                      <a:r>
                        <a:rPr lang="en-US" sz="1800" baseline="0" dirty="0" smtClean="0"/>
                        <a:t> sweating, </a:t>
                      </a:r>
                      <a:r>
                        <a:rPr lang="en-US" sz="1800" baseline="0" dirty="0" err="1" smtClean="0"/>
                        <a:t>piloerection</a:t>
                      </a:r>
                      <a:endParaRPr lang="en-US" sz="1800" dirty="0" smtClean="0"/>
                    </a:p>
                    <a:p>
                      <a:endParaRPr lang="en-US" dirty="0"/>
                    </a:p>
                  </a:txBody>
                  <a:tcPr/>
                </a:tc>
                <a:tc>
                  <a:txBody>
                    <a:bodyPr/>
                    <a:lstStyle/>
                    <a:p>
                      <a:r>
                        <a:rPr lang="en-US" dirty="0" smtClean="0"/>
                        <a:t>Short-term:</a:t>
                      </a:r>
                    </a:p>
                    <a:p>
                      <a:r>
                        <a:rPr lang="en-US" dirty="0" smtClean="0"/>
                        <a:t>Painkillers,</a:t>
                      </a:r>
                      <a:r>
                        <a:rPr lang="en-US" baseline="0" dirty="0" smtClean="0"/>
                        <a:t> sedatives, observation</a:t>
                      </a:r>
                    </a:p>
                    <a:p>
                      <a:r>
                        <a:rPr lang="en-US" baseline="0" dirty="0" smtClean="0"/>
                        <a:t>Clonidine</a:t>
                      </a:r>
                    </a:p>
                    <a:p>
                      <a:endParaRPr lang="en-US" baseline="0" dirty="0" smtClean="0"/>
                    </a:p>
                    <a:p>
                      <a:r>
                        <a:rPr lang="en-US" baseline="0" dirty="0" smtClean="0"/>
                        <a:t>Long-term</a:t>
                      </a:r>
                    </a:p>
                    <a:p>
                      <a:r>
                        <a:rPr lang="en-US" baseline="0" dirty="0" smtClean="0"/>
                        <a:t>Harm reduction strategies</a:t>
                      </a:r>
                    </a:p>
                    <a:p>
                      <a:r>
                        <a:rPr lang="en-US" baseline="0" dirty="0" smtClean="0"/>
                        <a:t>Methadone</a:t>
                      </a:r>
                    </a:p>
                    <a:p>
                      <a:r>
                        <a:rPr lang="en-US" baseline="0" dirty="0" smtClean="0"/>
                        <a:t>Buprenorphine/Naloxone</a:t>
                      </a:r>
                      <a:endParaRPr lang="en-US" dirty="0"/>
                    </a:p>
                  </a:txBody>
                  <a:tcPr/>
                </a:tc>
              </a:tr>
            </a:tbl>
          </a:graphicData>
        </a:graphic>
      </p:graphicFrame>
      <p:sp>
        <p:nvSpPr>
          <p:cNvPr id="5" name="TextBox 4"/>
          <p:cNvSpPr txBox="1"/>
          <p:nvPr/>
        </p:nvSpPr>
        <p:spPr>
          <a:xfrm>
            <a:off x="549275" y="5091323"/>
            <a:ext cx="7959964" cy="1865126"/>
          </a:xfrm>
          <a:prstGeom prst="rect">
            <a:avLst/>
          </a:prstGeom>
          <a:noFill/>
        </p:spPr>
        <p:txBody>
          <a:bodyPr wrap="square" rtlCol="0">
            <a:spAutoFit/>
          </a:bodyPr>
          <a:lstStyle/>
          <a:p>
            <a:pPr marL="533400" indent="-533400">
              <a:lnSpc>
                <a:spcPct val="90000"/>
              </a:lnSpc>
            </a:pPr>
            <a:r>
              <a:rPr lang="en-US" dirty="0"/>
              <a:t>Intense craving </a:t>
            </a:r>
            <a:r>
              <a:rPr lang="en-US" dirty="0" smtClean="0"/>
              <a:t>begins 6 </a:t>
            </a:r>
            <a:r>
              <a:rPr lang="en-US" dirty="0"/>
              <a:t>hours after the last dose and peaks after 36-48 hours </a:t>
            </a:r>
            <a:endParaRPr lang="en-US" dirty="0" smtClean="0"/>
          </a:p>
          <a:p>
            <a:pPr marL="533400" indent="-533400">
              <a:lnSpc>
                <a:spcPct val="90000"/>
              </a:lnSpc>
            </a:pPr>
            <a:r>
              <a:rPr lang="en-US" dirty="0" smtClean="0"/>
              <a:t>Untreated </a:t>
            </a:r>
            <a:r>
              <a:rPr lang="en-US" dirty="0"/>
              <a:t>withdrawal result in no serious medical sequence - but they cause great  distress</a:t>
            </a:r>
          </a:p>
          <a:p>
            <a:pPr marL="533400" indent="-533400">
              <a:lnSpc>
                <a:spcPct val="90000"/>
              </a:lnSpc>
            </a:pPr>
            <a:r>
              <a:rPr lang="en-US" dirty="0"/>
              <a:t>Tolerance can develop very rapidly (esp. in IV use) leading to increasing dosage - then it diminishes very rapidly</a:t>
            </a:r>
            <a:endParaRPr lang="en-US" sz="1600" dirty="0">
              <a:latin typeface="Times New Roman" pitchFamily="18" charset="0"/>
            </a:endParaRPr>
          </a:p>
          <a:p>
            <a:endParaRPr lang="en-US" dirty="0"/>
          </a:p>
        </p:txBody>
      </p:sp>
    </p:spTree>
    <p:extLst>
      <p:ext uri="{BB962C8B-B14F-4D97-AF65-F5344CB8AC3E}">
        <p14:creationId xmlns:p14="http://schemas.microsoft.com/office/powerpoint/2010/main" val="666887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ChangeArrowheads="1"/>
          </p:cNvSpPr>
          <p:nvPr>
            <p:ph type="title"/>
          </p:nvPr>
        </p:nvSpPr>
        <p:spPr>
          <a:xfrm>
            <a:off x="1371600" y="381000"/>
            <a:ext cx="7772400" cy="1143000"/>
          </a:xfrm>
          <a:noFill/>
          <a:ln/>
        </p:spPr>
        <p:txBody>
          <a:bodyPr lIns="92075" tIns="46038" rIns="92075" bIns="46038"/>
          <a:lstStyle/>
          <a:p>
            <a:r>
              <a:rPr lang="en-AU"/>
              <a:t>Complications of injecting</a:t>
            </a:r>
            <a:endParaRPr lang="en-US"/>
          </a:p>
        </p:txBody>
      </p:sp>
      <p:sp>
        <p:nvSpPr>
          <p:cNvPr id="227330" name="Rectangle 2"/>
          <p:cNvSpPr>
            <a:spLocks noGrp="1" noChangeArrowheads="1"/>
          </p:cNvSpPr>
          <p:nvPr>
            <p:ph idx="1"/>
          </p:nvPr>
        </p:nvSpPr>
        <p:spPr>
          <a:xfrm>
            <a:off x="4495800" y="2514600"/>
            <a:ext cx="4419600" cy="3505200"/>
          </a:xfrm>
        </p:spPr>
        <p:txBody>
          <a:bodyPr>
            <a:normAutofit fontScale="92500" lnSpcReduction="10000"/>
          </a:bodyPr>
          <a:lstStyle/>
          <a:p>
            <a:pPr>
              <a:lnSpc>
                <a:spcPct val="80000"/>
              </a:lnSpc>
            </a:pPr>
            <a:r>
              <a:rPr lang="en-US" sz="2400"/>
              <a:t>Bacterial, local and systemic </a:t>
            </a:r>
          </a:p>
          <a:p>
            <a:pPr>
              <a:lnSpc>
                <a:spcPct val="80000"/>
              </a:lnSpc>
            </a:pPr>
            <a:r>
              <a:rPr lang="en-US" sz="2400"/>
              <a:t>Blood-borne viruses</a:t>
            </a:r>
          </a:p>
          <a:p>
            <a:pPr>
              <a:lnSpc>
                <a:spcPct val="80000"/>
              </a:lnSpc>
            </a:pPr>
            <a:r>
              <a:rPr lang="en-US" sz="2400"/>
              <a:t>Vascular damage</a:t>
            </a:r>
          </a:p>
          <a:p>
            <a:pPr lvl="1">
              <a:lnSpc>
                <a:spcPct val="80000"/>
              </a:lnSpc>
            </a:pPr>
            <a:endParaRPr lang="en-US" sz="2000"/>
          </a:p>
          <a:p>
            <a:pPr lvl="1">
              <a:lnSpc>
                <a:spcPct val="80000"/>
              </a:lnSpc>
            </a:pPr>
            <a:endParaRPr lang="en-US" sz="2000"/>
          </a:p>
          <a:p>
            <a:pPr>
              <a:lnSpc>
                <a:spcPct val="80000"/>
              </a:lnSpc>
            </a:pPr>
            <a:r>
              <a:rPr lang="en-US" sz="2400"/>
              <a:t>In this case:</a:t>
            </a:r>
          </a:p>
          <a:p>
            <a:pPr lvl="1">
              <a:lnSpc>
                <a:spcPct val="80000"/>
              </a:lnSpc>
            </a:pPr>
            <a:r>
              <a:rPr lang="en-US" sz="2000"/>
              <a:t>Track marks</a:t>
            </a:r>
          </a:p>
          <a:p>
            <a:pPr lvl="1">
              <a:lnSpc>
                <a:spcPct val="80000"/>
              </a:lnSpc>
            </a:pPr>
            <a:r>
              <a:rPr lang="en-US" sz="2000"/>
              <a:t>Early cellulitis</a:t>
            </a:r>
          </a:p>
          <a:p>
            <a:pPr lvl="1">
              <a:lnSpc>
                <a:spcPct val="80000"/>
              </a:lnSpc>
            </a:pPr>
            <a:r>
              <a:rPr lang="en-US" sz="2000"/>
              <a:t>Multiple injections over a short period suggests cocaine use</a:t>
            </a:r>
          </a:p>
          <a:p>
            <a:pPr>
              <a:lnSpc>
                <a:spcPct val="80000"/>
              </a:lnSpc>
            </a:pPr>
            <a:endParaRPr lang="en-US" sz="2400"/>
          </a:p>
        </p:txBody>
      </p:sp>
      <p:pic>
        <p:nvPicPr>
          <p:cNvPr id="227331" name="Picture 3" descr="trax 1"/>
          <p:cNvPicPr>
            <a:picLocks noChangeAspect="1" noChangeArrowheads="1"/>
          </p:cNvPicPr>
          <p:nvPr/>
        </p:nvPicPr>
        <p:blipFill>
          <a:blip r:embed="rId3" cstate="print"/>
          <a:srcRect/>
          <a:stretch>
            <a:fillRect/>
          </a:stretch>
        </p:blipFill>
        <p:spPr bwMode="auto">
          <a:xfrm>
            <a:off x="1298575" y="2286000"/>
            <a:ext cx="2951163" cy="4038600"/>
          </a:xfrm>
          <a:prstGeom prst="rect">
            <a:avLst/>
          </a:prstGeom>
          <a:noFill/>
        </p:spPr>
      </p:pic>
    </p:spTree>
    <p:extLst>
      <p:ext uri="{BB962C8B-B14F-4D97-AF65-F5344CB8AC3E}">
        <p14:creationId xmlns:p14="http://schemas.microsoft.com/office/powerpoint/2010/main" val="369336256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Adeeb</a:t>
            </a:r>
            <a:r>
              <a:rPr lang="en-US" dirty="0" smtClean="0"/>
              <a:t> is a 16 year old boy who lives with his divorced mother. He presented with slurred speech, facial rashes, incoordination and nausea.</a:t>
            </a:r>
            <a:endParaRPr lang="en-US" dirty="0"/>
          </a:p>
        </p:txBody>
      </p:sp>
    </p:spTree>
    <p:extLst>
      <p:ext uri="{BB962C8B-B14F-4D97-AF65-F5344CB8AC3E}">
        <p14:creationId xmlns:p14="http://schemas.microsoft.com/office/powerpoint/2010/main" val="3490754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solidFill>
                  <a:schemeClr val="folHlink"/>
                </a:solidFill>
              </a:rPr>
              <a:t>Terminology</a:t>
            </a:r>
          </a:p>
        </p:txBody>
      </p:sp>
      <p:sp>
        <p:nvSpPr>
          <p:cNvPr id="21507" name="Rectangle 3"/>
          <p:cNvSpPr>
            <a:spLocks noGrp="1" noChangeArrowheads="1"/>
          </p:cNvSpPr>
          <p:nvPr>
            <p:ph idx="1"/>
          </p:nvPr>
        </p:nvSpPr>
        <p:spPr/>
        <p:txBody>
          <a:bodyPr/>
          <a:lstStyle/>
          <a:p>
            <a:pPr>
              <a:lnSpc>
                <a:spcPct val="80000"/>
              </a:lnSpc>
              <a:buFont typeface="Wingdings" pitchFamily="2" charset="2"/>
              <a:buNone/>
            </a:pPr>
            <a:r>
              <a:rPr lang="en-US" sz="2800" b="1">
                <a:solidFill>
                  <a:schemeClr val="accent1"/>
                </a:solidFill>
              </a:rPr>
              <a:t>Abuse:</a:t>
            </a:r>
            <a:r>
              <a:rPr lang="en-US" sz="2800" b="1">
                <a:solidFill>
                  <a:srgbClr val="FFFF00"/>
                </a:solidFill>
              </a:rPr>
              <a:t>  </a:t>
            </a:r>
            <a:r>
              <a:rPr lang="en-US" sz="2800"/>
              <a:t>self-administration of any substance in a culturally disapproved manner that causes adverse consequences.</a:t>
            </a:r>
          </a:p>
          <a:p>
            <a:pPr>
              <a:lnSpc>
                <a:spcPct val="80000"/>
              </a:lnSpc>
              <a:buFont typeface="Wingdings" pitchFamily="2" charset="2"/>
              <a:buNone/>
            </a:pPr>
            <a:r>
              <a:rPr lang="en-US" sz="2800" b="1">
                <a:solidFill>
                  <a:schemeClr val="accent1"/>
                </a:solidFill>
              </a:rPr>
              <a:t>Intoxication:</a:t>
            </a:r>
            <a:r>
              <a:rPr lang="en-US" sz="2800" b="1">
                <a:solidFill>
                  <a:schemeClr val="tx2"/>
                </a:solidFill>
              </a:rPr>
              <a:t>  </a:t>
            </a:r>
            <a:r>
              <a:rPr lang="en-US" sz="2800"/>
              <a:t>the transient effect (physical and psychological) due to recent substance ingestion, which disappears when the substance is eliminated.</a:t>
            </a:r>
          </a:p>
          <a:p>
            <a:pPr>
              <a:lnSpc>
                <a:spcPct val="80000"/>
              </a:lnSpc>
              <a:buFont typeface="Wingdings" pitchFamily="2" charset="2"/>
              <a:buNone/>
            </a:pPr>
            <a:r>
              <a:rPr lang="en-US" sz="2800" b="1">
                <a:solidFill>
                  <a:schemeClr val="accent1"/>
                </a:solidFill>
              </a:rPr>
              <a:t>Withdrawal:</a:t>
            </a:r>
            <a:r>
              <a:rPr lang="en-US" sz="2800"/>
              <a:t> a group of symptoms and signs occurring when the drug is withdrawn or reduced in amount.</a:t>
            </a:r>
          </a:p>
        </p:txBody>
      </p:sp>
    </p:spTree>
    <p:extLst>
      <p:ext uri="{BB962C8B-B14F-4D97-AF65-F5344CB8AC3E}">
        <p14:creationId xmlns:p14="http://schemas.microsoft.com/office/powerpoint/2010/main" val="4134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507">
                                            <p:txEl>
                                              <p:pRg st="0" end="0"/>
                                            </p:txEl>
                                          </p:spTgt>
                                        </p:tgtEl>
                                        <p:attrNameLst>
                                          <p:attrName>style.opacity</p:attrName>
                                        </p:attrNameLst>
                                      </p:cBhvr>
                                      <p:to>
                                        <p:strVal val="0.25"/>
                                      </p:to>
                                    </p:set>
                                    <p:animEffect filter="image" prLst="opacity: 0.25">
                                      <p:cBhvr rctx="IE">
                                        <p:cTn id="7" dur="indefinite"/>
                                        <p:tgtEl>
                                          <p:spTgt spid="21507">
                                            <p:txEl>
                                              <p:pRg st="0" end="0"/>
                                            </p:txEl>
                                          </p:spTgt>
                                        </p:tgtEl>
                                      </p:cBhvr>
                                    </p:animEffect>
                                  </p:childTnLst>
                                </p:cTn>
                              </p:par>
                              <p:par>
                                <p:cTn id="8" presetID="9" presetClass="emph" presetSubtype="0" grpId="0" nodeType="withEffect">
                                  <p:stCondLst>
                                    <p:cond delay="0"/>
                                  </p:stCondLst>
                                  <p:childTnLst>
                                    <p:set>
                                      <p:cBhvr rctx="PPT">
                                        <p:cTn id="9" dur="indefinite"/>
                                        <p:tgtEl>
                                          <p:spTgt spid="21507">
                                            <p:txEl>
                                              <p:pRg st="1" end="1"/>
                                            </p:txEl>
                                          </p:spTgt>
                                        </p:tgtEl>
                                        <p:attrNameLst>
                                          <p:attrName>style.opacity</p:attrName>
                                        </p:attrNameLst>
                                      </p:cBhvr>
                                      <p:to>
                                        <p:strVal val="0.25"/>
                                      </p:to>
                                    </p:set>
                                    <p:animEffect filter="image" prLst="opacity: 0.25">
                                      <p:cBhvr rctx="IE">
                                        <p:cTn id="10" dur="indefinite"/>
                                        <p:tgtEl>
                                          <p:spTgt spid="21507">
                                            <p:txEl>
                                              <p:pRg st="1" end="1"/>
                                            </p:txEl>
                                          </p:spTgt>
                                        </p:tgtEl>
                                      </p:cBhvr>
                                    </p:animEffect>
                                  </p:childTnLst>
                                </p:cTn>
                              </p:par>
                              <p:par>
                                <p:cTn id="11" presetID="9" presetClass="emph" presetSubtype="0" grpId="0" nodeType="withEffect">
                                  <p:stCondLst>
                                    <p:cond delay="0"/>
                                  </p:stCondLst>
                                  <p:childTnLst>
                                    <p:set>
                                      <p:cBhvr rctx="PPT">
                                        <p:cTn id="12" dur="indefinite"/>
                                        <p:tgtEl>
                                          <p:spTgt spid="21507">
                                            <p:txEl>
                                              <p:pRg st="2" end="2"/>
                                            </p:txEl>
                                          </p:spTgt>
                                        </p:tgtEl>
                                        <p:attrNameLst>
                                          <p:attrName>style.opacity</p:attrName>
                                        </p:attrNameLst>
                                      </p:cBhvr>
                                      <p:to>
                                        <p:strVal val="0.25"/>
                                      </p:to>
                                    </p:set>
                                    <p:animEffect filter="image" prLst="opacity: 0.25">
                                      <p:cBhvr rctx="IE">
                                        <p:cTn id="13" dur="indefinite"/>
                                        <p:tgtEl>
                                          <p:spTgt spid="215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21507">
                                            <p:txEl>
                                              <p:pRg st="0" end="0"/>
                                            </p:txEl>
                                          </p:spTgt>
                                        </p:tgtEl>
                                        <p:attrNameLst>
                                          <p:attrName>style.opacity</p:attrName>
                                        </p:attrNameLst>
                                      </p:cBhvr>
                                      <p:to>
                                        <p:strVal val="1.0"/>
                                      </p:to>
                                    </p:set>
                                    <p:animEffect filter="image" prLst="opacity: 1.0">
                                      <p:cBhvr rctx="IE">
                                        <p:cTn id="18" dur="indefinite"/>
                                        <p:tgtEl>
                                          <p:spTgt spid="2150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21507">
                                            <p:txEl>
                                              <p:pRg st="1" end="1"/>
                                            </p:txEl>
                                          </p:spTgt>
                                        </p:tgtEl>
                                        <p:attrNameLst>
                                          <p:attrName>style.opacity</p:attrName>
                                        </p:attrNameLst>
                                      </p:cBhvr>
                                      <p:to>
                                        <p:strVal val="1.0"/>
                                      </p:to>
                                    </p:set>
                                    <p:animEffect filter="image" prLst="opacity: 1.0">
                                      <p:cBhvr rctx="IE">
                                        <p:cTn id="23" dur="indefinite"/>
                                        <p:tgtEl>
                                          <p:spTgt spid="2150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21507">
                                            <p:txEl>
                                              <p:pRg st="2" end="2"/>
                                            </p:txEl>
                                          </p:spTgt>
                                        </p:tgtEl>
                                        <p:attrNameLst>
                                          <p:attrName>style.opacity</p:attrName>
                                        </p:attrNameLst>
                                      </p:cBhvr>
                                      <p:to>
                                        <p:strVal val="1.0"/>
                                      </p:to>
                                    </p:set>
                                    <p:animEffect filter="image" prLst="opacity: 1.0">
                                      <p:cBhvr rctx="IE">
                                        <p:cTn id="28" dur="indefinite"/>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P spid="21507"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Inhalants</a:t>
            </a:r>
            <a:endParaRPr lang="en-US" dirty="0"/>
          </a:p>
        </p:txBody>
      </p:sp>
      <p:sp>
        <p:nvSpPr>
          <p:cNvPr id="3" name="Content Placeholder 2"/>
          <p:cNvSpPr>
            <a:spLocks noGrp="1"/>
          </p:cNvSpPr>
          <p:nvPr>
            <p:ph idx="1"/>
          </p:nvPr>
        </p:nvSpPr>
        <p:spPr/>
        <p:txBody>
          <a:bodyPr/>
          <a:lstStyle/>
          <a:p>
            <a:r>
              <a:rPr lang="en-US" dirty="0" smtClean="0"/>
              <a:t>Volatile organic substances –acetone, benzene, etc.</a:t>
            </a:r>
          </a:p>
          <a:p>
            <a:r>
              <a:rPr lang="en-US" dirty="0" smtClean="0"/>
              <a:t>Brain depressants</a:t>
            </a:r>
          </a:p>
          <a:p>
            <a:r>
              <a:rPr lang="en-US" dirty="0" smtClean="0"/>
              <a:t>Adolescents – experimentations</a:t>
            </a:r>
          </a:p>
          <a:p>
            <a:r>
              <a:rPr lang="en-US" dirty="0" smtClean="0"/>
              <a:t>Intoxication – similar to other brain suppressants</a:t>
            </a:r>
          </a:p>
          <a:p>
            <a:r>
              <a:rPr lang="en-US" dirty="0" smtClean="0"/>
              <a:t>Complications:</a:t>
            </a:r>
          </a:p>
          <a:p>
            <a:pPr lvl="1"/>
            <a:r>
              <a:rPr lang="en-US" dirty="0" smtClean="0"/>
              <a:t>Physical: multiple organ damages</a:t>
            </a:r>
          </a:p>
          <a:p>
            <a:pPr lvl="1"/>
            <a:endParaRPr lang="en-US" dirty="0" smtClean="0"/>
          </a:p>
        </p:txBody>
      </p:sp>
    </p:spTree>
    <p:extLst>
      <p:ext uri="{BB962C8B-B14F-4D97-AF65-F5344CB8AC3E}">
        <p14:creationId xmlns:p14="http://schemas.microsoft.com/office/powerpoint/2010/main" val="21681944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Rakan</a:t>
            </a:r>
            <a:r>
              <a:rPr lang="en-US" dirty="0" smtClean="0"/>
              <a:t> is a 20-year old male brought to the ER by police who arrested him because of reckless driving (drifting with high speed) and violent behavior. He looked over-suspicious, agitated, and over-talkative.</a:t>
            </a:r>
          </a:p>
          <a:p>
            <a:endParaRPr lang="en-US" dirty="0"/>
          </a:p>
        </p:txBody>
      </p:sp>
    </p:spTree>
    <p:extLst>
      <p:ext uri="{BB962C8B-B14F-4D97-AF65-F5344CB8AC3E}">
        <p14:creationId xmlns:p14="http://schemas.microsoft.com/office/powerpoint/2010/main" val="3268539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563931" y="2057694"/>
            <a:ext cx="6008790" cy="1450250"/>
          </a:xfrm>
        </p:spPr>
        <p:txBody>
          <a:bodyPr>
            <a:noAutofit/>
          </a:bodyPr>
          <a:lstStyle/>
          <a:p>
            <a:pPr algn="ctr"/>
            <a:r>
              <a:rPr lang="en-US" sz="4400" dirty="0" err="1"/>
              <a:t>Psychostimulants</a:t>
            </a:r>
            <a:r>
              <a:rPr lang="en-US" sz="2800" dirty="0"/>
              <a:t/>
            </a:r>
            <a:br>
              <a:rPr lang="en-US" sz="2800" dirty="0"/>
            </a:br>
            <a:endParaRPr lang="en-US" sz="4400" dirty="0"/>
          </a:p>
        </p:txBody>
      </p:sp>
      <p:sp>
        <p:nvSpPr>
          <p:cNvPr id="95236" name="Rectangle 4"/>
          <p:cNvSpPr>
            <a:spLocks noChangeArrowheads="1"/>
          </p:cNvSpPr>
          <p:nvPr/>
        </p:nvSpPr>
        <p:spPr bwMode="auto">
          <a:xfrm>
            <a:off x="609600" y="4191000"/>
            <a:ext cx="7772400" cy="762000"/>
          </a:xfrm>
          <a:prstGeom prst="rect">
            <a:avLst/>
          </a:prstGeom>
          <a:noFill/>
          <a:ln w="9525">
            <a:noFill/>
            <a:miter lim="800000"/>
            <a:headEnd/>
            <a:tailEnd/>
          </a:ln>
        </p:spPr>
        <p:txBody>
          <a:bodyPr/>
          <a:lstStyle/>
          <a:p>
            <a:pPr algn="ctr">
              <a:spcBef>
                <a:spcPct val="20000"/>
              </a:spcBef>
              <a:buClr>
                <a:schemeClr val="accent1"/>
              </a:buClr>
              <a:buSzPct val="80000"/>
              <a:buFont typeface="Wingdings" pitchFamily="2" charset="2"/>
              <a:buNone/>
            </a:pPr>
            <a:endParaRPr lang="en-US" sz="2800" dirty="0">
              <a:latin typeface="Arial" charset="0"/>
            </a:endParaRPr>
          </a:p>
        </p:txBody>
      </p:sp>
    </p:spTree>
    <p:extLst>
      <p:ext uri="{BB962C8B-B14F-4D97-AF65-F5344CB8AC3E}">
        <p14:creationId xmlns:p14="http://schemas.microsoft.com/office/powerpoint/2010/main" val="950897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219200" y="762000"/>
            <a:ext cx="6675438" cy="608013"/>
          </a:xfrm>
        </p:spPr>
        <p:txBody>
          <a:bodyPr>
            <a:normAutofit fontScale="90000"/>
          </a:bodyPr>
          <a:lstStyle/>
          <a:p>
            <a:pPr algn="ctr"/>
            <a:r>
              <a:rPr lang="en-US" sz="4000"/>
              <a:t>Commonly used Stimulants</a:t>
            </a:r>
          </a:p>
        </p:txBody>
      </p:sp>
      <p:sp>
        <p:nvSpPr>
          <p:cNvPr id="98307" name="Rectangle 3"/>
          <p:cNvSpPr>
            <a:spLocks noGrp="1" noChangeArrowheads="1"/>
          </p:cNvSpPr>
          <p:nvPr>
            <p:ph idx="1"/>
          </p:nvPr>
        </p:nvSpPr>
        <p:spPr/>
        <p:txBody>
          <a:bodyPr/>
          <a:lstStyle/>
          <a:p>
            <a:pPr>
              <a:lnSpc>
                <a:spcPct val="90000"/>
              </a:lnSpc>
            </a:pPr>
            <a:r>
              <a:rPr lang="en-US"/>
              <a:t>Nicotine</a:t>
            </a:r>
          </a:p>
          <a:p>
            <a:pPr>
              <a:lnSpc>
                <a:spcPct val="90000"/>
              </a:lnSpc>
            </a:pPr>
            <a:r>
              <a:rPr lang="en-US"/>
              <a:t>Caffeine</a:t>
            </a:r>
          </a:p>
          <a:p>
            <a:pPr>
              <a:lnSpc>
                <a:spcPct val="90000"/>
              </a:lnSpc>
            </a:pPr>
            <a:r>
              <a:rPr lang="en-US"/>
              <a:t>Cocaine – Freebase/crack</a:t>
            </a:r>
          </a:p>
          <a:p>
            <a:pPr>
              <a:lnSpc>
                <a:spcPct val="90000"/>
              </a:lnSpc>
            </a:pPr>
            <a:r>
              <a:rPr lang="en-US"/>
              <a:t>Amphetamine/Methamphetamine</a:t>
            </a:r>
          </a:p>
          <a:p>
            <a:pPr>
              <a:lnSpc>
                <a:spcPct val="90000"/>
              </a:lnSpc>
            </a:pPr>
            <a:r>
              <a:rPr lang="en-US"/>
              <a:t>Methylenedioxymethamphetamine (MDMA)</a:t>
            </a:r>
          </a:p>
          <a:p>
            <a:pPr>
              <a:lnSpc>
                <a:spcPct val="90000"/>
              </a:lnSpc>
            </a:pPr>
            <a:r>
              <a:rPr lang="en-US"/>
              <a:t>Appetite suppressants</a:t>
            </a:r>
            <a:r>
              <a:rPr lang="en-US" sz="2800"/>
              <a:t> </a:t>
            </a:r>
          </a:p>
          <a:p>
            <a:pPr lvl="1">
              <a:lnSpc>
                <a:spcPct val="90000"/>
              </a:lnSpc>
            </a:pPr>
            <a:r>
              <a:rPr lang="en-US"/>
              <a:t>(e.g. phentermine and diethylpropion)</a:t>
            </a:r>
          </a:p>
        </p:txBody>
      </p:sp>
    </p:spTree>
    <p:extLst>
      <p:ext uri="{BB962C8B-B14F-4D97-AF65-F5344CB8AC3E}">
        <p14:creationId xmlns:p14="http://schemas.microsoft.com/office/powerpoint/2010/main" val="3212604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066800" y="609600"/>
            <a:ext cx="7848600" cy="1143000"/>
          </a:xfrm>
        </p:spPr>
        <p:txBody>
          <a:bodyPr>
            <a:normAutofit fontScale="90000"/>
          </a:bodyPr>
          <a:lstStyle/>
          <a:p>
            <a:r>
              <a:rPr lang="en-AU" sz="3600"/>
              <a:t>Psychological FX of non dependent use</a:t>
            </a:r>
            <a:endParaRPr lang="en-US" sz="3600"/>
          </a:p>
        </p:txBody>
      </p:sp>
      <p:sp>
        <p:nvSpPr>
          <p:cNvPr id="221187" name="Rectangle 3"/>
          <p:cNvSpPr>
            <a:spLocks noGrp="1" noChangeArrowheads="1"/>
          </p:cNvSpPr>
          <p:nvPr>
            <p:ph idx="1"/>
          </p:nvPr>
        </p:nvSpPr>
        <p:spPr>
          <a:xfrm>
            <a:off x="1295400" y="1989138"/>
            <a:ext cx="7448550" cy="4114800"/>
          </a:xfrm>
        </p:spPr>
        <p:txBody>
          <a:bodyPr/>
          <a:lstStyle/>
          <a:p>
            <a:r>
              <a:rPr lang="en-AU" sz="2400" dirty="0"/>
              <a:t>Recurrent intoxication </a:t>
            </a:r>
          </a:p>
          <a:p>
            <a:r>
              <a:rPr lang="en-AU" sz="2400" dirty="0" smtClean="0"/>
              <a:t>Some </a:t>
            </a:r>
            <a:r>
              <a:rPr lang="en-AU" sz="2400" dirty="0"/>
              <a:t>users may self-medicate with antidepressants and/or benzodiazepines</a:t>
            </a:r>
          </a:p>
          <a:p>
            <a:r>
              <a:rPr lang="en-AU" sz="2400" dirty="0"/>
              <a:t>After-effects: termed ‘crash’ or ‘come down’</a:t>
            </a:r>
          </a:p>
          <a:p>
            <a:pPr lvl="1"/>
            <a:r>
              <a:rPr lang="en-AU" sz="2000" dirty="0" err="1"/>
              <a:t>Dysphoria</a:t>
            </a:r>
            <a:endParaRPr lang="en-AU" sz="2000" dirty="0"/>
          </a:p>
          <a:p>
            <a:pPr lvl="1"/>
            <a:r>
              <a:rPr lang="en-AU" sz="2000" dirty="0"/>
              <a:t>Depressed mood</a:t>
            </a:r>
          </a:p>
          <a:p>
            <a:pPr lvl="1"/>
            <a:r>
              <a:rPr lang="en-AU" sz="2000" dirty="0"/>
              <a:t>Anxiety</a:t>
            </a:r>
          </a:p>
          <a:p>
            <a:pPr lvl="1"/>
            <a:r>
              <a:rPr lang="en-AU" sz="2000" dirty="0"/>
              <a:t>Reduced appetite</a:t>
            </a:r>
          </a:p>
          <a:p>
            <a:pPr lvl="1"/>
            <a:r>
              <a:rPr lang="en-AU" sz="2000" dirty="0"/>
              <a:t>Restlessness</a:t>
            </a:r>
            <a:endParaRPr lang="en-US" sz="2000" dirty="0"/>
          </a:p>
        </p:txBody>
      </p:sp>
    </p:spTree>
    <p:extLst>
      <p:ext uri="{BB962C8B-B14F-4D97-AF65-F5344CB8AC3E}">
        <p14:creationId xmlns:p14="http://schemas.microsoft.com/office/powerpoint/2010/main" val="391646333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914400" y="228600"/>
            <a:ext cx="7543800" cy="533400"/>
          </a:xfrm>
        </p:spPr>
        <p:txBody>
          <a:bodyPr>
            <a:normAutofit fontScale="90000"/>
          </a:bodyPr>
          <a:lstStyle/>
          <a:p>
            <a:r>
              <a:rPr lang="en-US" sz="3600"/>
              <a:t>Clinical effects of stimulants</a:t>
            </a:r>
            <a:r>
              <a:rPr lang="en-US"/>
              <a:t> </a:t>
            </a:r>
          </a:p>
        </p:txBody>
      </p:sp>
      <p:graphicFrame>
        <p:nvGraphicFramePr>
          <p:cNvPr id="241686" name="Group 22"/>
          <p:cNvGraphicFramePr>
            <a:graphicFrameLocks noGrp="1"/>
          </p:cNvGraphicFramePr>
          <p:nvPr>
            <p:ph idx="1"/>
            <p:extLst>
              <p:ext uri="{D42A27DB-BD31-4B8C-83A1-F6EECF244321}">
                <p14:modId xmlns:p14="http://schemas.microsoft.com/office/powerpoint/2010/main" val="205411616"/>
              </p:ext>
            </p:extLst>
          </p:nvPr>
        </p:nvGraphicFramePr>
        <p:xfrm>
          <a:off x="1143000" y="1295400"/>
          <a:ext cx="7848600" cy="5231765"/>
        </p:xfrm>
        <a:graphic>
          <a:graphicData uri="http://schemas.openxmlformats.org/drawingml/2006/table">
            <a:tbl>
              <a:tblPr/>
              <a:tblGrid>
                <a:gridCol w="3962400"/>
                <a:gridCol w="3886200"/>
              </a:tblGrid>
              <a:tr h="568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Physical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3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Enhanced cognitive function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Elevated mood</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Over activity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Increased confidence, self-esteem and sociability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err="1" smtClean="0">
                          <a:ln>
                            <a:noFill/>
                          </a:ln>
                          <a:solidFill>
                            <a:schemeClr val="tx1"/>
                          </a:solidFill>
                          <a:effectLst/>
                          <a:latin typeface="Arial" charset="0"/>
                        </a:rPr>
                        <a:t>Overtalkativeness</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Insomnia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smtClean="0">
                          <a:ln>
                            <a:noFill/>
                          </a:ln>
                          <a:solidFill>
                            <a:schemeClr val="tx2"/>
                          </a:solidFill>
                          <a:effectLst/>
                          <a:latin typeface="Arial" charset="0"/>
                        </a:rPr>
                        <a:t>In high doses/prolonged use: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Restlessness, irritability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Paranoid psychosis, hallucinations (visual)</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Aggressiveness, hostility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Reduced sense of fatigue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Reduced appetite (anorexia)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Dilated pupils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Tremors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smtClean="0">
                          <a:ln>
                            <a:noFill/>
                          </a:ln>
                          <a:solidFill>
                            <a:schemeClr val="tx2"/>
                          </a:solidFill>
                          <a:effectLst/>
                          <a:latin typeface="Arial" charset="0"/>
                        </a:rPr>
                        <a:t>In high doses/prolonged use:</a:t>
                      </a:r>
                      <a:endParaRPr kumimoji="0" lang="x-none" sz="20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Nausea, vomiting, hyperthermia, cardiac arrhythmias, severe hypertension, CVA, seizures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Dizziness, respiratory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2440443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1028" descr="coffea_arabica1"/>
          <p:cNvPicPr>
            <a:picLocks noChangeAspect="1" noChangeArrowheads="1"/>
          </p:cNvPicPr>
          <p:nvPr/>
        </p:nvPicPr>
        <p:blipFill>
          <a:blip r:embed="rId3" cstate="print"/>
          <a:srcRect/>
          <a:stretch>
            <a:fillRect/>
          </a:stretch>
        </p:blipFill>
        <p:spPr bwMode="auto">
          <a:xfrm>
            <a:off x="1066800" y="381000"/>
            <a:ext cx="4724400" cy="3149600"/>
          </a:xfrm>
          <a:prstGeom prst="rect">
            <a:avLst/>
          </a:prstGeom>
          <a:noFill/>
        </p:spPr>
      </p:pic>
      <p:pic>
        <p:nvPicPr>
          <p:cNvPr id="119813" name="Picture 1029" descr="theobroma_cacao_fruit1"/>
          <p:cNvPicPr>
            <a:picLocks noChangeAspect="1" noChangeArrowheads="1"/>
          </p:cNvPicPr>
          <p:nvPr/>
        </p:nvPicPr>
        <p:blipFill>
          <a:blip r:embed="rId4" cstate="print"/>
          <a:srcRect/>
          <a:stretch>
            <a:fillRect/>
          </a:stretch>
        </p:blipFill>
        <p:spPr bwMode="auto">
          <a:xfrm>
            <a:off x="6056313" y="2209800"/>
            <a:ext cx="2700337" cy="4229100"/>
          </a:xfrm>
          <a:prstGeom prst="rect">
            <a:avLst/>
          </a:prstGeom>
          <a:noFill/>
        </p:spPr>
      </p:pic>
    </p:spTree>
    <p:extLst>
      <p:ext uri="{BB962C8B-B14F-4D97-AF65-F5344CB8AC3E}">
        <p14:creationId xmlns:p14="http://schemas.microsoft.com/office/powerpoint/2010/main" val="10538412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descr="erythroxylum_coca3"/>
          <p:cNvPicPr>
            <a:picLocks noChangeAspect="1" noChangeArrowheads="1"/>
          </p:cNvPicPr>
          <p:nvPr/>
        </p:nvPicPr>
        <p:blipFill>
          <a:blip r:embed="rId3" cstate="print"/>
          <a:srcRect/>
          <a:stretch>
            <a:fillRect/>
          </a:stretch>
        </p:blipFill>
        <p:spPr bwMode="auto">
          <a:xfrm>
            <a:off x="2540000" y="939800"/>
            <a:ext cx="5080000" cy="5080000"/>
          </a:xfrm>
          <a:prstGeom prst="rect">
            <a:avLst/>
          </a:prstGeom>
          <a:noFill/>
        </p:spPr>
      </p:pic>
    </p:spTree>
    <p:extLst>
      <p:ext uri="{BB962C8B-B14F-4D97-AF65-F5344CB8AC3E}">
        <p14:creationId xmlns:p14="http://schemas.microsoft.com/office/powerpoint/2010/main" val="3509278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cocaine_ad_coke1"/>
          <p:cNvPicPr>
            <a:picLocks noChangeAspect="1" noChangeArrowheads="1"/>
          </p:cNvPicPr>
          <p:nvPr/>
        </p:nvPicPr>
        <p:blipFill>
          <a:blip r:embed="rId3" cstate="print"/>
          <a:srcRect/>
          <a:stretch>
            <a:fillRect/>
          </a:stretch>
        </p:blipFill>
        <p:spPr bwMode="auto">
          <a:xfrm>
            <a:off x="1066800" y="609600"/>
            <a:ext cx="2971800" cy="2259013"/>
          </a:xfrm>
          <a:prstGeom prst="rect">
            <a:avLst/>
          </a:prstGeom>
          <a:noFill/>
        </p:spPr>
      </p:pic>
      <p:pic>
        <p:nvPicPr>
          <p:cNvPr id="373763" name="Picture 3" descr="cocaine_ad1"/>
          <p:cNvPicPr>
            <a:picLocks noChangeAspect="1" noChangeArrowheads="1"/>
          </p:cNvPicPr>
          <p:nvPr/>
        </p:nvPicPr>
        <p:blipFill>
          <a:blip r:embed="rId4" cstate="print"/>
          <a:srcRect/>
          <a:stretch>
            <a:fillRect/>
          </a:stretch>
        </p:blipFill>
        <p:spPr bwMode="auto">
          <a:xfrm>
            <a:off x="3581400" y="3200400"/>
            <a:ext cx="5092700" cy="3514725"/>
          </a:xfrm>
          <a:prstGeom prst="rect">
            <a:avLst/>
          </a:prstGeom>
          <a:noFill/>
        </p:spPr>
      </p:pic>
    </p:spTree>
    <p:extLst>
      <p:ext uri="{BB962C8B-B14F-4D97-AF65-F5344CB8AC3E}">
        <p14:creationId xmlns:p14="http://schemas.microsoft.com/office/powerpoint/2010/main" val="3967775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173163" y="457200"/>
            <a:ext cx="4953000" cy="1143000"/>
          </a:xfrm>
        </p:spPr>
        <p:txBody>
          <a:bodyPr/>
          <a:lstStyle/>
          <a:p>
            <a:r>
              <a:rPr lang="en-US"/>
              <a:t>Cocaine</a:t>
            </a:r>
          </a:p>
        </p:txBody>
      </p:sp>
      <p:sp>
        <p:nvSpPr>
          <p:cNvPr id="375811" name="Rectangle 3"/>
          <p:cNvSpPr>
            <a:spLocks noGrp="1" noChangeArrowheads="1"/>
          </p:cNvSpPr>
          <p:nvPr>
            <p:ph idx="1"/>
          </p:nvPr>
        </p:nvSpPr>
        <p:spPr>
          <a:xfrm>
            <a:off x="1630363" y="1981200"/>
            <a:ext cx="7315200" cy="4114800"/>
          </a:xfrm>
        </p:spPr>
        <p:txBody>
          <a:bodyPr/>
          <a:lstStyle/>
          <a:p>
            <a:r>
              <a:rPr lang="en-US" sz="2800"/>
              <a:t>Forms of cocaine:</a:t>
            </a:r>
          </a:p>
          <a:p>
            <a:pPr lvl="1"/>
            <a:r>
              <a:rPr lang="en-US"/>
              <a:t>Free base</a:t>
            </a:r>
          </a:p>
          <a:p>
            <a:pPr lvl="1"/>
            <a:r>
              <a:rPr lang="en-US"/>
              <a:t>Crack</a:t>
            </a:r>
          </a:p>
          <a:p>
            <a:pPr lvl="1"/>
            <a:endParaRPr lang="en-US"/>
          </a:p>
          <a:p>
            <a:r>
              <a:rPr lang="en-AU" sz="2800"/>
              <a:t>Routes of use:</a:t>
            </a:r>
          </a:p>
          <a:p>
            <a:pPr lvl="1"/>
            <a:r>
              <a:rPr lang="en-AU"/>
              <a:t>Intranasal</a:t>
            </a:r>
          </a:p>
          <a:p>
            <a:pPr lvl="1"/>
            <a:r>
              <a:rPr lang="en-AU"/>
              <a:t>Intravenous/SC</a:t>
            </a:r>
          </a:p>
        </p:txBody>
      </p:sp>
      <p:pic>
        <p:nvPicPr>
          <p:cNvPr id="375812" name="Picture 4" descr="cocaine_3d_mid"/>
          <p:cNvPicPr>
            <a:picLocks noChangeAspect="1" noChangeArrowheads="1"/>
          </p:cNvPicPr>
          <p:nvPr/>
        </p:nvPicPr>
        <p:blipFill>
          <a:blip r:embed="rId3" cstate="print"/>
          <a:srcRect/>
          <a:stretch>
            <a:fillRect/>
          </a:stretch>
        </p:blipFill>
        <p:spPr bwMode="auto">
          <a:xfrm>
            <a:off x="6096000" y="762000"/>
            <a:ext cx="2411413" cy="2028825"/>
          </a:xfrm>
          <a:prstGeom prst="rect">
            <a:avLst/>
          </a:prstGeom>
          <a:noFill/>
        </p:spPr>
      </p:pic>
      <p:sp>
        <p:nvSpPr>
          <p:cNvPr id="375813" name="Text Box 5"/>
          <p:cNvSpPr txBox="1">
            <a:spLocks noChangeArrowheads="1"/>
          </p:cNvSpPr>
          <p:nvPr/>
        </p:nvSpPr>
        <p:spPr bwMode="auto">
          <a:xfrm>
            <a:off x="6019800" y="5791200"/>
            <a:ext cx="2592388" cy="396875"/>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000" b="1" i="1">
                <a:solidFill>
                  <a:srgbClr val="FF0000"/>
                </a:solidFill>
                <a:effectLst>
                  <a:outerShdw blurRad="38100" dist="38100" dir="2700000" algn="tl">
                    <a:srgbClr val="C0C0C0"/>
                  </a:outerShdw>
                </a:effectLst>
              </a:rPr>
              <a:t>Crack cocaine</a:t>
            </a:r>
          </a:p>
        </p:txBody>
      </p:sp>
      <p:pic>
        <p:nvPicPr>
          <p:cNvPr id="375814" name="Picture 6" descr="crack150"/>
          <p:cNvPicPr>
            <a:picLocks noChangeAspect="1" noChangeArrowheads="1"/>
          </p:cNvPicPr>
          <p:nvPr/>
        </p:nvPicPr>
        <p:blipFill>
          <a:blip r:embed="rId4" cstate="print"/>
          <a:srcRect/>
          <a:stretch>
            <a:fillRect/>
          </a:stretch>
        </p:blipFill>
        <p:spPr bwMode="auto">
          <a:xfrm>
            <a:off x="6096000" y="2819400"/>
            <a:ext cx="2413000" cy="2895600"/>
          </a:xfrm>
          <a:prstGeom prst="rect">
            <a:avLst/>
          </a:prstGeom>
          <a:noFill/>
        </p:spPr>
      </p:pic>
    </p:spTree>
    <p:extLst>
      <p:ext uri="{BB962C8B-B14F-4D97-AF65-F5344CB8AC3E}">
        <p14:creationId xmlns:p14="http://schemas.microsoft.com/office/powerpoint/2010/main" val="36443426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solidFill>
                  <a:schemeClr val="folHlink"/>
                </a:solidFill>
              </a:rPr>
              <a:t>Terminology (cont.)</a:t>
            </a:r>
          </a:p>
        </p:txBody>
      </p:sp>
      <p:sp>
        <p:nvSpPr>
          <p:cNvPr id="22531" name="Rectangle 3"/>
          <p:cNvSpPr>
            <a:spLocks noGrp="1" noChangeArrowheads="1"/>
          </p:cNvSpPr>
          <p:nvPr>
            <p:ph idx="1"/>
          </p:nvPr>
        </p:nvSpPr>
        <p:spPr/>
        <p:txBody>
          <a:bodyPr/>
          <a:lstStyle/>
          <a:p>
            <a:pPr>
              <a:lnSpc>
                <a:spcPct val="80000"/>
              </a:lnSpc>
              <a:buFont typeface="Wingdings" pitchFamily="2" charset="2"/>
              <a:buNone/>
            </a:pPr>
            <a:r>
              <a:rPr lang="en-US" sz="2800" b="1">
                <a:solidFill>
                  <a:schemeClr val="accent1"/>
                </a:solidFill>
              </a:rPr>
              <a:t>Dependence:</a:t>
            </a:r>
            <a:r>
              <a:rPr lang="en-US" sz="2800" b="1">
                <a:solidFill>
                  <a:schemeClr val="tx2"/>
                </a:solidFill>
              </a:rPr>
              <a:t> </a:t>
            </a:r>
            <a:r>
              <a:rPr lang="en-US" sz="2800"/>
              <a:t>the physiological state of neuroadaptation produced by repeated administration of a drug, necessitating continued administration to prevent appearance of withdrawal state.</a:t>
            </a:r>
          </a:p>
          <a:p>
            <a:pPr>
              <a:lnSpc>
                <a:spcPct val="80000"/>
              </a:lnSpc>
            </a:pPr>
            <a:endParaRPr lang="en-US" sz="2800"/>
          </a:p>
          <a:p>
            <a:pPr>
              <a:lnSpc>
                <a:spcPct val="80000"/>
              </a:lnSpc>
              <a:buFont typeface="Wingdings" pitchFamily="2" charset="2"/>
              <a:buNone/>
            </a:pPr>
            <a:r>
              <a:rPr lang="en-US" sz="2800" b="1">
                <a:solidFill>
                  <a:schemeClr val="accent1"/>
                </a:solidFill>
              </a:rPr>
              <a:t>Addiction:</a:t>
            </a:r>
            <a:r>
              <a:rPr lang="en-US" sz="2800" b="1">
                <a:solidFill>
                  <a:schemeClr val="tx2"/>
                </a:solidFill>
              </a:rPr>
              <a:t> </a:t>
            </a:r>
            <a:r>
              <a:rPr lang="en-US" sz="2800">
                <a:solidFill>
                  <a:schemeClr val="tx2"/>
                </a:solidFill>
              </a:rPr>
              <a:t>a n</a:t>
            </a:r>
            <a:r>
              <a:rPr lang="en-US" sz="2800"/>
              <a:t>onscientific term that implies dependence and associated deterioration of physical mental health as well as high tendency to relapse after discontinuation.</a:t>
            </a:r>
          </a:p>
        </p:txBody>
      </p:sp>
    </p:spTree>
    <p:extLst>
      <p:ext uri="{BB962C8B-B14F-4D97-AF65-F5344CB8AC3E}">
        <p14:creationId xmlns:p14="http://schemas.microsoft.com/office/powerpoint/2010/main" val="21278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2531">
                                            <p:txEl>
                                              <p:pRg st="0" end="0"/>
                                            </p:txEl>
                                          </p:spTgt>
                                        </p:tgtEl>
                                        <p:attrNameLst>
                                          <p:attrName>style.opacity</p:attrName>
                                        </p:attrNameLst>
                                      </p:cBhvr>
                                      <p:to>
                                        <p:strVal val="0.25"/>
                                      </p:to>
                                    </p:set>
                                    <p:animEffect filter="image" prLst="opacity: 0.25">
                                      <p:cBhvr rctx="IE">
                                        <p:cTn id="7" dur="indefinite"/>
                                        <p:tgtEl>
                                          <p:spTgt spid="22531">
                                            <p:txEl>
                                              <p:pRg st="0" end="0"/>
                                            </p:txEl>
                                          </p:spTgt>
                                        </p:tgtEl>
                                      </p:cBhvr>
                                    </p:animEffect>
                                  </p:childTnLst>
                                </p:cTn>
                              </p:par>
                              <p:par>
                                <p:cTn id="8" presetID="9" presetClass="emph" presetSubtype="0" grpId="0" nodeType="withEffect">
                                  <p:stCondLst>
                                    <p:cond delay="0"/>
                                  </p:stCondLst>
                                  <p:childTnLst>
                                    <p:set>
                                      <p:cBhvr rctx="PPT">
                                        <p:cTn id="9" dur="indefinite"/>
                                        <p:tgtEl>
                                          <p:spTgt spid="22531">
                                            <p:txEl>
                                              <p:pRg st="2" end="2"/>
                                            </p:txEl>
                                          </p:spTgt>
                                        </p:tgtEl>
                                        <p:attrNameLst>
                                          <p:attrName>style.opacity</p:attrName>
                                        </p:attrNameLst>
                                      </p:cBhvr>
                                      <p:to>
                                        <p:strVal val="0.25"/>
                                      </p:to>
                                    </p:set>
                                    <p:animEffect filter="image" prLst="opacity: 0.25">
                                      <p:cBhvr rctx="IE">
                                        <p:cTn id="10" dur="indefinite"/>
                                        <p:tgtEl>
                                          <p:spTgt spid="2253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22531">
                                            <p:txEl>
                                              <p:pRg st="0" end="0"/>
                                            </p:txEl>
                                          </p:spTgt>
                                        </p:tgtEl>
                                        <p:attrNameLst>
                                          <p:attrName>style.opacity</p:attrName>
                                        </p:attrNameLst>
                                      </p:cBhvr>
                                      <p:to>
                                        <p:strVal val="1.0"/>
                                      </p:to>
                                    </p:set>
                                    <p:animEffect filter="image" prLst="opacity: 1.0">
                                      <p:cBhvr rctx="IE">
                                        <p:cTn id="15" dur="indefinite"/>
                                        <p:tgtEl>
                                          <p:spTgt spid="225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22531">
                                            <p:txEl>
                                              <p:pRg st="2" end="2"/>
                                            </p:txEl>
                                          </p:spTgt>
                                        </p:tgtEl>
                                        <p:attrNameLst>
                                          <p:attrName>style.opacity</p:attrName>
                                        </p:attrNameLst>
                                      </p:cBhvr>
                                      <p:to>
                                        <p:strVal val="1.0"/>
                                      </p:to>
                                    </p:set>
                                    <p:animEffect filter="image" prLst="opacity: 1.0">
                                      <p:cBhvr rctx="IE">
                                        <p:cTn id="20" dur="indefinite"/>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allAtOnce"/>
      <p:bldP spid="22531" grpI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6" name="Picture 4" descr="cocaine"/>
          <p:cNvPicPr>
            <a:picLocks noChangeAspect="1" noChangeArrowheads="1"/>
          </p:cNvPicPr>
          <p:nvPr/>
        </p:nvPicPr>
        <p:blipFill>
          <a:blip r:embed="rId2" cstate="print"/>
          <a:srcRect/>
          <a:stretch>
            <a:fillRect/>
          </a:stretch>
        </p:blipFill>
        <p:spPr bwMode="auto">
          <a:xfrm>
            <a:off x="1828800" y="0"/>
            <a:ext cx="6629400" cy="6858000"/>
          </a:xfrm>
          <a:prstGeom prst="rect">
            <a:avLst/>
          </a:prstGeom>
          <a:noFill/>
        </p:spPr>
      </p:pic>
    </p:spTree>
    <p:extLst>
      <p:ext uri="{BB962C8B-B14F-4D97-AF65-F5344CB8AC3E}">
        <p14:creationId xmlns:p14="http://schemas.microsoft.com/office/powerpoint/2010/main" val="690415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methamphetamine3"/>
          <p:cNvPicPr>
            <a:picLocks noChangeAspect="1" noChangeArrowheads="1"/>
          </p:cNvPicPr>
          <p:nvPr/>
        </p:nvPicPr>
        <p:blipFill>
          <a:blip r:embed="rId3" cstate="print"/>
          <a:srcRect/>
          <a:stretch>
            <a:fillRect/>
          </a:stretch>
        </p:blipFill>
        <p:spPr bwMode="auto">
          <a:xfrm>
            <a:off x="4419600" y="2971800"/>
            <a:ext cx="4495800" cy="3754438"/>
          </a:xfrm>
          <a:prstGeom prst="rect">
            <a:avLst/>
          </a:prstGeom>
          <a:noFill/>
        </p:spPr>
      </p:pic>
      <p:pic>
        <p:nvPicPr>
          <p:cNvPr id="122885" name="Picture 5" descr="methamphetamine_desoxyn2"/>
          <p:cNvPicPr>
            <a:picLocks noChangeAspect="1" noChangeArrowheads="1"/>
          </p:cNvPicPr>
          <p:nvPr/>
        </p:nvPicPr>
        <p:blipFill>
          <a:blip r:embed="rId4" cstate="print"/>
          <a:srcRect/>
          <a:stretch>
            <a:fillRect/>
          </a:stretch>
        </p:blipFill>
        <p:spPr bwMode="auto">
          <a:xfrm>
            <a:off x="1066800" y="152400"/>
            <a:ext cx="4505325" cy="2744788"/>
          </a:xfrm>
          <a:prstGeom prst="rect">
            <a:avLst/>
          </a:prstGeom>
          <a:noFill/>
        </p:spPr>
      </p:pic>
    </p:spTree>
    <p:extLst>
      <p:ext uri="{BB962C8B-B14F-4D97-AF65-F5344CB8AC3E}">
        <p14:creationId xmlns:p14="http://schemas.microsoft.com/office/powerpoint/2010/main" val="2924170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295400" y="685800"/>
            <a:ext cx="4114800" cy="1143000"/>
          </a:xfrm>
        </p:spPr>
        <p:txBody>
          <a:bodyPr/>
          <a:lstStyle/>
          <a:p>
            <a:r>
              <a:rPr lang="en-AU" dirty="0"/>
              <a:t>Amphetamines</a:t>
            </a:r>
            <a:endParaRPr lang="en-US" dirty="0"/>
          </a:p>
        </p:txBody>
      </p:sp>
      <p:sp>
        <p:nvSpPr>
          <p:cNvPr id="271363" name="Rectangle 3"/>
          <p:cNvSpPr>
            <a:spLocks noGrp="1" noChangeArrowheads="1"/>
          </p:cNvSpPr>
          <p:nvPr>
            <p:ph idx="1"/>
          </p:nvPr>
        </p:nvSpPr>
        <p:spPr>
          <a:xfrm>
            <a:off x="1295400" y="3048000"/>
            <a:ext cx="7239000" cy="2209800"/>
          </a:xfrm>
        </p:spPr>
        <p:txBody>
          <a:bodyPr>
            <a:normAutofit fontScale="92500" lnSpcReduction="10000"/>
          </a:bodyPr>
          <a:lstStyle/>
          <a:p>
            <a:r>
              <a:rPr lang="en-US" sz="2000"/>
              <a:t>L-amphetamine 	Benzedrine; Speed</a:t>
            </a:r>
          </a:p>
          <a:p>
            <a:r>
              <a:rPr lang="en-US" sz="2000"/>
              <a:t>D-amphetamine 	Dexedrine; Speed</a:t>
            </a:r>
          </a:p>
          <a:p>
            <a:r>
              <a:rPr lang="en-US" sz="2000"/>
              <a:t>Methamphetamine 	Methedrine; Shabu, 						Crystal, Ice</a:t>
            </a:r>
          </a:p>
          <a:p>
            <a:r>
              <a:rPr lang="en-AU" sz="2000"/>
              <a:t>MDMA 		Ecstasy, Pills</a:t>
            </a:r>
            <a:endParaRPr lang="en-US" sz="2000"/>
          </a:p>
          <a:p>
            <a:pPr>
              <a:buFont typeface="Wingdings" pitchFamily="2" charset="2"/>
              <a:buNone/>
            </a:pPr>
            <a:endParaRPr lang="en-US" sz="2000"/>
          </a:p>
        </p:txBody>
      </p:sp>
      <p:pic>
        <p:nvPicPr>
          <p:cNvPr id="271364" name="Picture 4" descr="a_ice"/>
          <p:cNvPicPr>
            <a:picLocks noChangeAspect="1" noChangeArrowheads="1"/>
          </p:cNvPicPr>
          <p:nvPr/>
        </p:nvPicPr>
        <p:blipFill>
          <a:blip r:embed="rId3" cstate="print"/>
          <a:srcRect/>
          <a:stretch>
            <a:fillRect/>
          </a:stretch>
        </p:blipFill>
        <p:spPr bwMode="auto">
          <a:xfrm>
            <a:off x="5638800" y="228600"/>
            <a:ext cx="3238500" cy="2609850"/>
          </a:xfrm>
          <a:prstGeom prst="rect">
            <a:avLst/>
          </a:prstGeom>
          <a:noFill/>
        </p:spPr>
      </p:pic>
      <p:sp>
        <p:nvSpPr>
          <p:cNvPr id="271365" name="Text Box 5"/>
          <p:cNvSpPr txBox="1">
            <a:spLocks noChangeArrowheads="1"/>
          </p:cNvSpPr>
          <p:nvPr/>
        </p:nvSpPr>
        <p:spPr bwMode="auto">
          <a:xfrm>
            <a:off x="1524000" y="2057400"/>
            <a:ext cx="1371600"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600" b="1" i="1">
                <a:effectLst>
                  <a:outerShdw blurRad="38100" dist="38100" dir="2700000" algn="tl">
                    <a:srgbClr val="C0C0C0"/>
                  </a:outerShdw>
                </a:effectLst>
              </a:rPr>
              <a:t>Ice</a:t>
            </a:r>
          </a:p>
        </p:txBody>
      </p:sp>
    </p:spTree>
    <p:extLst>
      <p:ext uri="{BB962C8B-B14F-4D97-AF65-F5344CB8AC3E}">
        <p14:creationId xmlns:p14="http://schemas.microsoft.com/office/powerpoint/2010/main" val="52676061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143000" y="200025"/>
            <a:ext cx="7315200" cy="762000"/>
          </a:xfrm>
        </p:spPr>
        <p:txBody>
          <a:bodyPr>
            <a:normAutofit fontScale="90000"/>
          </a:bodyPr>
          <a:lstStyle/>
          <a:p>
            <a:r>
              <a:rPr lang="en-US"/>
              <a:t>Captagon (Fenethylline)</a:t>
            </a:r>
          </a:p>
        </p:txBody>
      </p:sp>
      <p:pic>
        <p:nvPicPr>
          <p:cNvPr id="242691" name="Picture 3" descr="03046fig1"/>
          <p:cNvPicPr>
            <a:picLocks noGrp="1" noChangeAspect="1" noChangeArrowheads="1"/>
          </p:cNvPicPr>
          <p:nvPr>
            <p:ph idx="1"/>
          </p:nvPr>
        </p:nvPicPr>
        <p:blipFill>
          <a:blip r:embed="rId2" cstate="print"/>
          <a:stretch>
            <a:fillRect/>
          </a:stretch>
        </p:blipFill>
        <p:spPr>
          <a:xfrm>
            <a:off x="1981200" y="989584"/>
            <a:ext cx="5867400" cy="5340096"/>
          </a:xfrm>
          <a:noFill/>
          <a:ln/>
        </p:spPr>
      </p:pic>
    </p:spTree>
    <p:extLst>
      <p:ext uri="{BB962C8B-B14F-4D97-AF65-F5344CB8AC3E}">
        <p14:creationId xmlns:p14="http://schemas.microsoft.com/office/powerpoint/2010/main" val="151722450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hat-bouqet.png"/>
          <p:cNvPicPr>
            <a:picLocks noGrp="1" noChangeAspect="1"/>
          </p:cNvPicPr>
          <p:nvPr>
            <p:ph idx="1"/>
          </p:nvPr>
        </p:nvPicPr>
        <p:blipFill>
          <a:blip r:embed="rId2">
            <a:extLst>
              <a:ext uri="{28A0092B-C50C-407E-A947-70E740481C1C}">
                <a14:useLocalDpi xmlns:a14="http://schemas.microsoft.com/office/drawing/2010/main" val="0"/>
              </a:ext>
            </a:extLst>
          </a:blip>
          <a:srcRect t="10236" b="10236"/>
          <a:stretch>
            <a:fillRect/>
          </a:stretch>
        </p:blipFill>
        <p:spPr>
          <a:xfrm>
            <a:off x="685800" y="990600"/>
            <a:ext cx="7772400" cy="4572000"/>
          </a:xfrm>
        </p:spPr>
      </p:pic>
    </p:spTree>
    <p:extLst>
      <p:ext uri="{BB962C8B-B14F-4D97-AF65-F5344CB8AC3E}">
        <p14:creationId xmlns:p14="http://schemas.microsoft.com/office/powerpoint/2010/main" val="42294459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838200" y="381000"/>
            <a:ext cx="7848600" cy="1143000"/>
          </a:xfrm>
        </p:spPr>
        <p:txBody>
          <a:bodyPr/>
          <a:lstStyle/>
          <a:p>
            <a:r>
              <a:rPr lang="en-US"/>
              <a:t>Other uses for amphetamines</a:t>
            </a:r>
          </a:p>
        </p:txBody>
      </p:sp>
      <p:sp>
        <p:nvSpPr>
          <p:cNvPr id="275459" name="Rectangle 3"/>
          <p:cNvSpPr>
            <a:spLocks noGrp="1" noChangeArrowheads="1"/>
          </p:cNvSpPr>
          <p:nvPr>
            <p:ph idx="1"/>
          </p:nvPr>
        </p:nvSpPr>
        <p:spPr>
          <a:xfrm>
            <a:off x="1066800" y="1676400"/>
            <a:ext cx="7696200" cy="1143000"/>
          </a:xfrm>
        </p:spPr>
        <p:txBody>
          <a:bodyPr/>
          <a:lstStyle/>
          <a:p>
            <a:pPr algn="ctr">
              <a:lnSpc>
                <a:spcPct val="70000"/>
              </a:lnSpc>
              <a:buClr>
                <a:srgbClr val="00FFCC"/>
              </a:buClr>
              <a:buFont typeface="Wingdings" pitchFamily="2" charset="2"/>
              <a:buNone/>
            </a:pPr>
            <a:r>
              <a:rPr lang="en-US" sz="2800" i="1"/>
              <a:t>Globally and historically, probably most common use crosses social and occupational boundaries</a:t>
            </a:r>
          </a:p>
        </p:txBody>
      </p:sp>
      <p:sp>
        <p:nvSpPr>
          <p:cNvPr id="275460" name="Rectangle 4"/>
          <p:cNvSpPr>
            <a:spLocks noChangeArrowheads="1"/>
          </p:cNvSpPr>
          <p:nvPr/>
        </p:nvSpPr>
        <p:spPr bwMode="auto">
          <a:xfrm>
            <a:off x="7940675" y="5718175"/>
            <a:ext cx="184150" cy="457200"/>
          </a:xfrm>
          <a:prstGeom prst="rect">
            <a:avLst/>
          </a:prstGeom>
          <a:noFill/>
          <a:ln w="9525">
            <a:noFill/>
            <a:miter lim="800000"/>
            <a:headEnd/>
            <a:tailEnd/>
          </a:ln>
          <a:effectLst/>
        </p:spPr>
        <p:txBody>
          <a:bodyPr wrap="none">
            <a:spAutoFit/>
          </a:bodyPr>
          <a:lstStyle/>
          <a:p>
            <a:endParaRPr lang="en-US"/>
          </a:p>
        </p:txBody>
      </p:sp>
      <p:graphicFrame>
        <p:nvGraphicFramePr>
          <p:cNvPr id="275509" name="Group 53"/>
          <p:cNvGraphicFramePr>
            <a:graphicFrameLocks noGrp="1"/>
          </p:cNvGraphicFramePr>
          <p:nvPr/>
        </p:nvGraphicFramePr>
        <p:xfrm>
          <a:off x="1143000" y="3124200"/>
          <a:ext cx="7772400" cy="3038475"/>
        </p:xfrm>
        <a:graphic>
          <a:graphicData uri="http://schemas.openxmlformats.org/drawingml/2006/table">
            <a:tbl>
              <a:tblPr/>
              <a:tblGrid>
                <a:gridCol w="1752600"/>
                <a:gridCol w="1311275"/>
                <a:gridCol w="1566863"/>
                <a:gridCol w="1646237"/>
                <a:gridCol w="1495425"/>
              </a:tblGrid>
              <a:tr h="1809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Driver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Student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Women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Sports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Euphoria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Energy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Concentration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Reduction of hunger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Sexual function/ libido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88737735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descr="amphetamines"/>
          <p:cNvPicPr>
            <a:picLocks noChangeAspect="1" noChangeArrowheads="1"/>
          </p:cNvPicPr>
          <p:nvPr/>
        </p:nvPicPr>
        <p:blipFill>
          <a:blip r:embed="rId2" cstate="print"/>
          <a:srcRect/>
          <a:stretch>
            <a:fillRect/>
          </a:stretch>
        </p:blipFill>
        <p:spPr bwMode="auto">
          <a:xfrm>
            <a:off x="1676400" y="304800"/>
            <a:ext cx="6477000" cy="6400800"/>
          </a:xfrm>
          <a:prstGeom prst="rect">
            <a:avLst/>
          </a:prstGeom>
          <a:noFill/>
        </p:spPr>
      </p:pic>
    </p:spTree>
    <p:extLst>
      <p:ext uri="{BB962C8B-B14F-4D97-AF65-F5344CB8AC3E}">
        <p14:creationId xmlns:p14="http://schemas.microsoft.com/office/powerpoint/2010/main" val="11299200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Symptomatic use of antipsychotic</a:t>
            </a:r>
          </a:p>
          <a:p>
            <a:r>
              <a:rPr lang="en-US" dirty="0" smtClean="0"/>
              <a:t>Antidepressant sometimes useful</a:t>
            </a:r>
          </a:p>
          <a:p>
            <a:r>
              <a:rPr lang="en-US" dirty="0" smtClean="0"/>
              <a:t>Psychotherapy (individual, family &amp; group)</a:t>
            </a:r>
          </a:p>
          <a:p>
            <a:pPr marL="0" indent="0">
              <a:buNone/>
            </a:pPr>
            <a:endParaRPr lang="en-US" dirty="0" smtClean="0"/>
          </a:p>
        </p:txBody>
      </p:sp>
    </p:spTree>
    <p:extLst>
      <p:ext uri="{BB962C8B-B14F-4D97-AF65-F5344CB8AC3E}">
        <p14:creationId xmlns:p14="http://schemas.microsoft.com/office/powerpoint/2010/main" val="42817089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3"/>
          <p:cNvSpPr>
            <a:spLocks noGrp="1" noChangeArrowheads="1"/>
          </p:cNvSpPr>
          <p:nvPr>
            <p:ph type="title"/>
          </p:nvPr>
        </p:nvSpPr>
        <p:spPr>
          <a:xfrm>
            <a:off x="1066800" y="381000"/>
            <a:ext cx="7391400" cy="1143000"/>
          </a:xfrm>
          <a:noFill/>
          <a:ln/>
        </p:spPr>
        <p:txBody>
          <a:bodyPr/>
          <a:lstStyle/>
          <a:p>
            <a:r>
              <a:rPr lang="en-US"/>
              <a:t>Hallucinogens</a:t>
            </a:r>
          </a:p>
        </p:txBody>
      </p:sp>
      <p:sp>
        <p:nvSpPr>
          <p:cNvPr id="439298" name="Rectangle 2"/>
          <p:cNvSpPr>
            <a:spLocks noGrp="1" noChangeArrowheads="1"/>
          </p:cNvSpPr>
          <p:nvPr>
            <p:ph type="body" sz="half" idx="2"/>
          </p:nvPr>
        </p:nvSpPr>
        <p:spPr>
          <a:xfrm>
            <a:off x="1143000" y="1752600"/>
            <a:ext cx="7315200" cy="4724400"/>
          </a:xfrm>
        </p:spPr>
        <p:txBody>
          <a:bodyPr>
            <a:normAutofit lnSpcReduction="10000"/>
          </a:bodyPr>
          <a:lstStyle/>
          <a:p>
            <a:pPr>
              <a:spcAft>
                <a:spcPct val="80000"/>
              </a:spcAft>
            </a:pPr>
            <a:r>
              <a:rPr lang="en-US" sz="2800" dirty="0">
                <a:latin typeface="Times New Roman" pitchFamily="18" charset="0"/>
              </a:rPr>
              <a:t>These are group of substances that induce hallucination and produce loss of contact with reality</a:t>
            </a:r>
          </a:p>
          <a:p>
            <a:r>
              <a:rPr lang="en-US" sz="2400" dirty="0"/>
              <a:t>Natural and synthetic substances that are also called </a:t>
            </a:r>
            <a:r>
              <a:rPr lang="en-US" sz="2400" i="1" dirty="0"/>
              <a:t>psychedelics</a:t>
            </a:r>
            <a:r>
              <a:rPr lang="en-US" sz="2400" dirty="0"/>
              <a:t> or </a:t>
            </a:r>
            <a:r>
              <a:rPr lang="en-US" sz="2400" i="1" dirty="0" err="1"/>
              <a:t>psychotomimetics</a:t>
            </a:r>
            <a:endParaRPr lang="en-US" sz="2800" i="1" dirty="0">
              <a:latin typeface="Times New Roman" pitchFamily="18" charset="0"/>
            </a:endParaRPr>
          </a:p>
          <a:p>
            <a:pPr>
              <a:spcAft>
                <a:spcPct val="80000"/>
              </a:spcAft>
            </a:pPr>
            <a:r>
              <a:rPr lang="en-US" sz="2800" dirty="0">
                <a:latin typeface="Times New Roman" pitchFamily="18" charset="0"/>
              </a:rPr>
              <a:t>Natural e.g. psilocybin (magic mushroom) or synthetic like lysergic acid diethylamide (LSD) </a:t>
            </a:r>
          </a:p>
          <a:p>
            <a:pPr>
              <a:spcAft>
                <a:spcPct val="80000"/>
              </a:spcAft>
            </a:pPr>
            <a:r>
              <a:rPr lang="en-US" sz="2800" dirty="0">
                <a:latin typeface="Times New Roman" pitchFamily="18" charset="0"/>
              </a:rPr>
              <a:t>No medical use and high abuse potential</a:t>
            </a:r>
            <a:endParaRPr lang="en-US" sz="1400" dirty="0">
              <a:latin typeface="Times New Roman" pitchFamily="18" charset="0"/>
            </a:endParaRPr>
          </a:p>
        </p:txBody>
      </p:sp>
    </p:spTree>
    <p:extLst>
      <p:ext uri="{BB962C8B-B14F-4D97-AF65-F5344CB8AC3E}">
        <p14:creationId xmlns:p14="http://schemas.microsoft.com/office/powerpoint/2010/main" val="159418827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1066800" y="381000"/>
            <a:ext cx="7467600" cy="609600"/>
          </a:xfrm>
        </p:spPr>
        <p:txBody>
          <a:bodyPr>
            <a:normAutofit fontScale="90000"/>
          </a:bodyPr>
          <a:lstStyle/>
          <a:p>
            <a:r>
              <a:rPr lang="en-US" sz="4000"/>
              <a:t>Clinical effects</a:t>
            </a:r>
          </a:p>
        </p:txBody>
      </p:sp>
      <p:graphicFrame>
        <p:nvGraphicFramePr>
          <p:cNvPr id="442371" name="Group 3"/>
          <p:cNvGraphicFramePr>
            <a:graphicFrameLocks noGrp="1"/>
          </p:cNvGraphicFramePr>
          <p:nvPr>
            <p:ph idx="1"/>
          </p:nvPr>
        </p:nvGraphicFramePr>
        <p:xfrm>
          <a:off x="1295400" y="1600200"/>
          <a:ext cx="7239000" cy="4496435"/>
        </p:xfrm>
        <a:graphic>
          <a:graphicData uri="http://schemas.openxmlformats.org/drawingml/2006/table">
            <a:tbl>
              <a:tblPr/>
              <a:tblGrid>
                <a:gridCol w="3962400"/>
                <a:gridCol w="3276600"/>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Physical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8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Marked perceptual distortion (changing shapes and colors)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Hallucination (visual and tactile)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False sense of achievement and strength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Euphoria, anxiety, panic</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Paranoid ideation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Homicide and suicide tendencies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Flashbacks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Delirium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Tachycardia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Hypertension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Cerebellar signs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Wide pupils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Hyperemic conjunctiva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Blurred vision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Hyperthermia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893112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n13i02"/>
          <p:cNvPicPr>
            <a:picLocks noChangeAspect="1" noChangeArrowheads="1"/>
          </p:cNvPicPr>
          <p:nvPr/>
        </p:nvPicPr>
        <p:blipFill>
          <a:blip r:embed="rId2" cstate="print"/>
          <a:srcRect/>
          <a:stretch>
            <a:fillRect/>
          </a:stretch>
        </p:blipFill>
        <p:spPr bwMode="auto">
          <a:xfrm>
            <a:off x="228600" y="533400"/>
            <a:ext cx="8569325" cy="6172200"/>
          </a:xfrm>
          <a:prstGeom prst="rect">
            <a:avLst/>
          </a:prstGeom>
          <a:noFill/>
          <a:ln w="9525">
            <a:noFill/>
            <a:miter lim="800000"/>
            <a:headEnd/>
            <a:tailEnd/>
          </a:ln>
          <a:effectLst/>
        </p:spPr>
      </p:pic>
    </p:spTree>
    <p:extLst>
      <p:ext uri="{BB962C8B-B14F-4D97-AF65-F5344CB8AC3E}">
        <p14:creationId xmlns:p14="http://schemas.microsoft.com/office/powerpoint/2010/main" val="4176280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1173163" y="457200"/>
            <a:ext cx="5608637" cy="1143000"/>
          </a:xfrm>
        </p:spPr>
        <p:txBody>
          <a:bodyPr>
            <a:normAutofit fontScale="90000"/>
          </a:bodyPr>
          <a:lstStyle/>
          <a:p>
            <a:r>
              <a:rPr lang="en-US" sz="4000">
                <a:cs typeface="Times New Roman" pitchFamily="18" charset="0"/>
              </a:rPr>
              <a:t>Lysergic Acid Diethylamide (LSD)</a:t>
            </a:r>
          </a:p>
        </p:txBody>
      </p:sp>
      <p:pic>
        <p:nvPicPr>
          <p:cNvPr id="460805" name="Picture 5" descr="lsd1"/>
          <p:cNvPicPr>
            <a:picLocks noChangeAspect="1" noChangeArrowheads="1"/>
          </p:cNvPicPr>
          <p:nvPr/>
        </p:nvPicPr>
        <p:blipFill>
          <a:blip r:embed="rId2" cstate="print"/>
          <a:srcRect/>
          <a:stretch>
            <a:fillRect/>
          </a:stretch>
        </p:blipFill>
        <p:spPr bwMode="auto">
          <a:xfrm>
            <a:off x="1219200" y="2590800"/>
            <a:ext cx="6705600" cy="3889375"/>
          </a:xfrm>
          <a:prstGeom prst="rect">
            <a:avLst/>
          </a:prstGeom>
          <a:noFill/>
          <a:ln w="9525">
            <a:noFill/>
            <a:miter lim="800000"/>
            <a:headEnd/>
            <a:tailEnd/>
          </a:ln>
        </p:spPr>
      </p:pic>
      <p:pic>
        <p:nvPicPr>
          <p:cNvPr id="460804" name="Picture 4" descr="lsd_3d_mid"/>
          <p:cNvPicPr>
            <a:picLocks noChangeAspect="1" noChangeArrowheads="1"/>
          </p:cNvPicPr>
          <p:nvPr/>
        </p:nvPicPr>
        <p:blipFill>
          <a:blip r:embed="rId3" cstate="print"/>
          <a:srcRect/>
          <a:stretch>
            <a:fillRect/>
          </a:stretch>
        </p:blipFill>
        <p:spPr bwMode="auto">
          <a:xfrm>
            <a:off x="6850064" y="304800"/>
            <a:ext cx="2080548" cy="2971800"/>
          </a:xfrm>
          <a:prstGeom prst="rect">
            <a:avLst/>
          </a:prstGeom>
          <a:noFill/>
        </p:spPr>
      </p:pic>
    </p:spTree>
    <p:extLst>
      <p:ext uri="{BB962C8B-B14F-4D97-AF65-F5344CB8AC3E}">
        <p14:creationId xmlns:p14="http://schemas.microsoft.com/office/powerpoint/2010/main" val="163967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descr="lsd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4870904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a:t>Effects of LSD</a:t>
            </a:r>
          </a:p>
        </p:txBody>
      </p:sp>
      <p:sp>
        <p:nvSpPr>
          <p:cNvPr id="434179" name="Rectangle 3"/>
          <p:cNvSpPr>
            <a:spLocks noGrp="1" noChangeArrowheads="1"/>
          </p:cNvSpPr>
          <p:nvPr>
            <p:ph idx="1"/>
          </p:nvPr>
        </p:nvSpPr>
        <p:spPr/>
        <p:txBody>
          <a:bodyPr>
            <a:normAutofit lnSpcReduction="10000"/>
          </a:bodyPr>
          <a:lstStyle/>
          <a:p>
            <a:pPr>
              <a:lnSpc>
                <a:spcPct val="90000"/>
              </a:lnSpc>
              <a:buFont typeface="Wingdings" pitchFamily="2" charset="2"/>
              <a:buNone/>
            </a:pPr>
            <a:r>
              <a:rPr lang="en-US" sz="2800">
                <a:cs typeface="Arial" charset="0"/>
              </a:rPr>
              <a:t>Effects of drug come on in about 30 min</a:t>
            </a:r>
            <a:endParaRPr lang="en-US" sz="2800">
              <a:cs typeface="Times New Roman" pitchFamily="18" charset="0"/>
            </a:endParaRPr>
          </a:p>
          <a:p>
            <a:pPr>
              <a:lnSpc>
                <a:spcPct val="90000"/>
              </a:lnSpc>
            </a:pPr>
            <a:r>
              <a:rPr lang="en-US" sz="2800">
                <a:cs typeface="Arial" charset="0"/>
              </a:rPr>
              <a:t>first signs are autonomic activation</a:t>
            </a:r>
            <a:endParaRPr lang="en-US" sz="2800">
              <a:cs typeface="Times New Roman" pitchFamily="18" charset="0"/>
            </a:endParaRPr>
          </a:p>
          <a:p>
            <a:pPr>
              <a:lnSpc>
                <a:spcPct val="90000"/>
              </a:lnSpc>
            </a:pPr>
            <a:r>
              <a:rPr lang="en-US" sz="2800">
                <a:cs typeface="Arial" charset="0"/>
              </a:rPr>
              <a:t>followed by overt behavioral signs - loosening of emotional inhibitions</a:t>
            </a:r>
            <a:endParaRPr lang="en-US" sz="2800">
              <a:cs typeface="Times New Roman" pitchFamily="18" charset="0"/>
            </a:endParaRPr>
          </a:p>
          <a:p>
            <a:pPr lvl="1">
              <a:lnSpc>
                <a:spcPct val="90000"/>
              </a:lnSpc>
            </a:pPr>
            <a:r>
              <a:rPr lang="en-US" sz="2400">
                <a:cs typeface="Arial" charset="0"/>
              </a:rPr>
              <a:t>giddiness, laughter for no reason</a:t>
            </a:r>
            <a:endParaRPr lang="en-US" sz="2400">
              <a:cs typeface="Times New Roman" pitchFamily="18" charset="0"/>
            </a:endParaRPr>
          </a:p>
          <a:p>
            <a:pPr lvl="1">
              <a:lnSpc>
                <a:spcPct val="90000"/>
              </a:lnSpc>
            </a:pPr>
            <a:r>
              <a:rPr lang="en-US" sz="2400">
                <a:cs typeface="Arial" charset="0"/>
              </a:rPr>
              <a:t>mood euphoric and expansive, but labile mood swings notable</a:t>
            </a:r>
            <a:endParaRPr lang="en-US" sz="2400">
              <a:cs typeface="Times New Roman" pitchFamily="18" charset="0"/>
            </a:endParaRPr>
          </a:p>
          <a:p>
            <a:pPr>
              <a:lnSpc>
                <a:spcPct val="90000"/>
              </a:lnSpc>
            </a:pPr>
            <a:r>
              <a:rPr lang="en-US" sz="2800">
                <a:cs typeface="Arial" charset="0"/>
              </a:rPr>
              <a:t>abnormal color sensations, luminescence</a:t>
            </a:r>
          </a:p>
          <a:p>
            <a:pPr>
              <a:lnSpc>
                <a:spcPct val="90000"/>
              </a:lnSpc>
            </a:pPr>
            <a:r>
              <a:rPr lang="en-US" sz="2800">
                <a:cs typeface="Arial" charset="0"/>
              </a:rPr>
              <a:t>colors reported as more brilliant</a:t>
            </a:r>
            <a:endParaRPr lang="en-US" sz="2800"/>
          </a:p>
        </p:txBody>
      </p:sp>
    </p:spTree>
    <p:extLst>
      <p:ext uri="{BB962C8B-B14F-4D97-AF65-F5344CB8AC3E}">
        <p14:creationId xmlns:p14="http://schemas.microsoft.com/office/powerpoint/2010/main" val="27679079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a:t>Effects of LSD</a:t>
            </a:r>
          </a:p>
        </p:txBody>
      </p:sp>
      <p:sp>
        <p:nvSpPr>
          <p:cNvPr id="435203" name="Rectangle 3"/>
          <p:cNvSpPr>
            <a:spLocks noGrp="1" noChangeArrowheads="1"/>
          </p:cNvSpPr>
          <p:nvPr>
            <p:ph idx="1"/>
          </p:nvPr>
        </p:nvSpPr>
        <p:spPr>
          <a:xfrm>
            <a:off x="1371600" y="1981200"/>
            <a:ext cx="7467600" cy="4114800"/>
          </a:xfrm>
        </p:spPr>
        <p:txBody>
          <a:bodyPr/>
          <a:lstStyle/>
          <a:p>
            <a:r>
              <a:rPr lang="en-US">
                <a:cs typeface="Arial" charset="0"/>
              </a:rPr>
              <a:t>space and time disorders</a:t>
            </a:r>
          </a:p>
          <a:p>
            <a:r>
              <a:rPr lang="en-US">
                <a:cs typeface="Arial" charset="0"/>
              </a:rPr>
              <a:t>added depth with loss of perspective - up/down altered</a:t>
            </a:r>
          </a:p>
          <a:p>
            <a:r>
              <a:rPr lang="en-US">
                <a:cs typeface="Arial" charset="0"/>
              </a:rPr>
              <a:t>close in space influenced more than distant</a:t>
            </a:r>
          </a:p>
          <a:p>
            <a:r>
              <a:rPr lang="en-US">
                <a:cs typeface="Arial" charset="0"/>
              </a:rPr>
              <a:t>general slowing of time reported</a:t>
            </a:r>
            <a:endParaRPr lang="en-US">
              <a:cs typeface="Times New Roman" pitchFamily="18" charset="0"/>
            </a:endParaRPr>
          </a:p>
          <a:p>
            <a:endParaRPr lang="en-US"/>
          </a:p>
        </p:txBody>
      </p:sp>
    </p:spTree>
    <p:extLst>
      <p:ext uri="{BB962C8B-B14F-4D97-AF65-F5344CB8AC3E}">
        <p14:creationId xmlns:p14="http://schemas.microsoft.com/office/powerpoint/2010/main" val="17394940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en-US"/>
              <a:t>Tolerance/Dependence</a:t>
            </a:r>
          </a:p>
        </p:txBody>
      </p:sp>
      <p:sp>
        <p:nvSpPr>
          <p:cNvPr id="453635" name="Rectangle 3"/>
          <p:cNvSpPr>
            <a:spLocks noGrp="1" noChangeArrowheads="1"/>
          </p:cNvSpPr>
          <p:nvPr>
            <p:ph idx="1"/>
          </p:nvPr>
        </p:nvSpPr>
        <p:spPr/>
        <p:txBody>
          <a:bodyPr/>
          <a:lstStyle/>
          <a:p>
            <a:pPr>
              <a:lnSpc>
                <a:spcPct val="90000"/>
              </a:lnSpc>
            </a:pPr>
            <a:r>
              <a:rPr lang="en-US" sz="2800"/>
              <a:t>Not significant producers of tolerance or dependence</a:t>
            </a:r>
          </a:p>
          <a:p>
            <a:pPr>
              <a:lnSpc>
                <a:spcPct val="90000"/>
              </a:lnSpc>
            </a:pPr>
            <a:r>
              <a:rPr lang="en-US" sz="2800"/>
              <a:t>No withdrawal either</a:t>
            </a:r>
          </a:p>
          <a:p>
            <a:pPr>
              <a:lnSpc>
                <a:spcPct val="90000"/>
              </a:lnSpc>
            </a:pPr>
            <a:r>
              <a:rPr lang="en-US" sz="2800"/>
              <a:t>Problems related to the things people do while under the influence</a:t>
            </a:r>
          </a:p>
          <a:p>
            <a:pPr lvl="1">
              <a:lnSpc>
                <a:spcPct val="90000"/>
              </a:lnSpc>
            </a:pPr>
            <a:r>
              <a:rPr lang="en-US" sz="2400"/>
              <a:t>Accidents</a:t>
            </a:r>
          </a:p>
          <a:p>
            <a:pPr lvl="1">
              <a:lnSpc>
                <a:spcPct val="90000"/>
              </a:lnSpc>
            </a:pPr>
            <a:r>
              <a:rPr lang="en-US" sz="2400"/>
              <a:t>Suicide</a:t>
            </a:r>
          </a:p>
          <a:p>
            <a:pPr lvl="1">
              <a:lnSpc>
                <a:spcPct val="90000"/>
              </a:lnSpc>
            </a:pPr>
            <a:r>
              <a:rPr lang="en-US" sz="2400"/>
              <a:t>Aggression/violence</a:t>
            </a:r>
          </a:p>
          <a:p>
            <a:pPr lvl="1">
              <a:lnSpc>
                <a:spcPct val="90000"/>
              </a:lnSpc>
            </a:pPr>
            <a:r>
              <a:rPr lang="en-US" sz="2400"/>
              <a:t>Toxic reactions</a:t>
            </a:r>
          </a:p>
        </p:txBody>
      </p:sp>
    </p:spTree>
    <p:extLst>
      <p:ext uri="{BB962C8B-B14F-4D97-AF65-F5344CB8AC3E}">
        <p14:creationId xmlns:p14="http://schemas.microsoft.com/office/powerpoint/2010/main" val="40050602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8" name="Picture 4" descr="LSD"/>
          <p:cNvPicPr>
            <a:picLocks noChangeAspect="1" noChangeArrowheads="1"/>
          </p:cNvPicPr>
          <p:nvPr/>
        </p:nvPicPr>
        <p:blipFill>
          <a:blip r:embed="rId2" cstate="print"/>
          <a:srcRect/>
          <a:stretch>
            <a:fillRect/>
          </a:stretch>
        </p:blipFill>
        <p:spPr bwMode="auto">
          <a:xfrm>
            <a:off x="990600" y="609600"/>
            <a:ext cx="8153400" cy="5638800"/>
          </a:xfrm>
          <a:prstGeom prst="rect">
            <a:avLst/>
          </a:prstGeom>
          <a:noFill/>
        </p:spPr>
      </p:pic>
    </p:spTree>
    <p:extLst>
      <p:ext uri="{BB962C8B-B14F-4D97-AF65-F5344CB8AC3E}">
        <p14:creationId xmlns:p14="http://schemas.microsoft.com/office/powerpoint/2010/main" val="19255158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Psychoactive Substances (NPS)</a:t>
            </a:r>
            <a:endParaRPr lang="en-US" dirty="0"/>
          </a:p>
        </p:txBody>
      </p:sp>
      <p:sp>
        <p:nvSpPr>
          <p:cNvPr id="3" name="Content Placeholder 2"/>
          <p:cNvSpPr>
            <a:spLocks noGrp="1"/>
          </p:cNvSpPr>
          <p:nvPr>
            <p:ph idx="1"/>
          </p:nvPr>
        </p:nvSpPr>
        <p:spPr/>
        <p:txBody>
          <a:bodyPr/>
          <a:lstStyle/>
          <a:p>
            <a:r>
              <a:rPr lang="en-US" dirty="0" smtClean="0"/>
              <a:t>Variable quantity and potency (up to 10,000 x morphine)</a:t>
            </a:r>
          </a:p>
          <a:p>
            <a:r>
              <a:rPr lang="en-US" dirty="0" smtClean="0"/>
              <a:t>Synthetic </a:t>
            </a:r>
            <a:r>
              <a:rPr lang="en-US" dirty="0" err="1" smtClean="0"/>
              <a:t>Cathinones</a:t>
            </a:r>
            <a:endParaRPr lang="en-US" dirty="0" smtClean="0"/>
          </a:p>
          <a:p>
            <a:endParaRPr lang="en-US" dirty="0" smtClean="0"/>
          </a:p>
          <a:p>
            <a:r>
              <a:rPr lang="en-US" dirty="0" smtClean="0"/>
              <a:t>Synthetic Cannabis</a:t>
            </a:r>
          </a:p>
          <a:p>
            <a:endParaRPr lang="en-US" dirty="0" smtClean="0"/>
          </a:p>
          <a:p>
            <a:r>
              <a:rPr lang="en-US" dirty="0" smtClean="0"/>
              <a:t>Synthetic Benzodiazepines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7132882" y="1275009"/>
            <a:ext cx="1982944" cy="19829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994" y="2789619"/>
            <a:ext cx="2004138" cy="200413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8121" y="2069207"/>
            <a:ext cx="1234761" cy="123476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6239" y="3303968"/>
            <a:ext cx="2592628" cy="165201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0356" y="4783831"/>
            <a:ext cx="1628776" cy="1628776"/>
          </a:xfrm>
          <a:prstGeom prst="rect">
            <a:avLst/>
          </a:prstGeom>
        </p:spPr>
      </p:pic>
    </p:spTree>
    <p:extLst>
      <p:ext uri="{BB962C8B-B14F-4D97-AF65-F5344CB8AC3E}">
        <p14:creationId xmlns:p14="http://schemas.microsoft.com/office/powerpoint/2010/main" val="24021982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Bandar is a 32-year old male brought to outpatient clinic by his wife because of recurrent periods of being over-suspicious, euphoric, and talkative. He admitted abusing cannabis in the weekends.</a:t>
            </a:r>
          </a:p>
          <a:p>
            <a:pPr marL="0" indent="0">
              <a:buNone/>
            </a:pPr>
            <a:endParaRPr lang="en-US" dirty="0"/>
          </a:p>
        </p:txBody>
      </p:sp>
    </p:spTree>
    <p:extLst>
      <p:ext uri="{BB962C8B-B14F-4D97-AF65-F5344CB8AC3E}">
        <p14:creationId xmlns:p14="http://schemas.microsoft.com/office/powerpoint/2010/main" val="36062561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5400" y="685800"/>
            <a:ext cx="6248400" cy="1139825"/>
          </a:xfrm>
        </p:spPr>
        <p:txBody>
          <a:bodyPr/>
          <a:lstStyle/>
          <a:p>
            <a:r>
              <a:rPr lang="en-US" sz="5400">
                <a:latin typeface="Arial Black" pitchFamily="34" charset="0"/>
              </a:rPr>
              <a:t>CANNABIS</a:t>
            </a:r>
          </a:p>
        </p:txBody>
      </p:sp>
      <p:pic>
        <p:nvPicPr>
          <p:cNvPr id="18435" name="Picture 3" descr="cannabis"/>
          <p:cNvPicPr>
            <a:picLocks noGrp="1" noChangeAspect="1" noChangeArrowheads="1"/>
          </p:cNvPicPr>
          <p:nvPr>
            <p:ph idx="1"/>
          </p:nvPr>
        </p:nvPicPr>
        <p:blipFill>
          <a:blip r:embed="rId2" cstate="print"/>
          <a:stretch>
            <a:fillRect/>
          </a:stretch>
        </p:blipFill>
        <p:spPr>
          <a:xfrm>
            <a:off x="3562350" y="2433637"/>
            <a:ext cx="2476500" cy="2600325"/>
          </a:xfrm>
          <a:noFill/>
          <a:ln/>
        </p:spPr>
      </p:pic>
    </p:spTree>
    <p:extLst>
      <p:ext uri="{BB962C8B-B14F-4D97-AF65-F5344CB8AC3E}">
        <p14:creationId xmlns:p14="http://schemas.microsoft.com/office/powerpoint/2010/main" val="40562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770" decel="100000"/>
                                        <p:tgtEl>
                                          <p:spTgt spid="18434"/>
                                        </p:tgtEl>
                                      </p:cBhvr>
                                    </p:animEffect>
                                    <p:animScale>
                                      <p:cBhvr>
                                        <p:cTn id="8" dur="770" decel="100000"/>
                                        <p:tgtEl>
                                          <p:spTgt spid="18434"/>
                                        </p:tgtEl>
                                      </p:cBhvr>
                                      <p:from x="10000" y="10000"/>
                                      <p:to x="200000" y="450000"/>
                                    </p:animScale>
                                    <p:animScale>
                                      <p:cBhvr>
                                        <p:cTn id="9" dur="1230" accel="100000" fill="hold">
                                          <p:stCondLst>
                                            <p:cond delay="770"/>
                                          </p:stCondLst>
                                        </p:cTn>
                                        <p:tgtEl>
                                          <p:spTgt spid="18434"/>
                                        </p:tgtEl>
                                      </p:cBhvr>
                                      <p:from x="200000" y="450000"/>
                                      <p:to x="100000" y="100000"/>
                                    </p:animScale>
                                    <p:set>
                                      <p:cBhvr>
                                        <p:cTn id="10" dur="770" fill="hold"/>
                                        <p:tgtEl>
                                          <p:spTgt spid="18434"/>
                                        </p:tgtEl>
                                        <p:attrNameLst>
                                          <p:attrName>ppt_x</p:attrName>
                                        </p:attrNameLst>
                                      </p:cBhvr>
                                      <p:to>
                                        <p:strVal val="(0.5)"/>
                                      </p:to>
                                    </p:set>
                                    <p:anim from="(0.5)" to="(#ppt_x)" calcmode="lin" valueType="num">
                                      <p:cBhvr>
                                        <p:cTn id="11" dur="1230" accel="100000" fill="hold">
                                          <p:stCondLst>
                                            <p:cond delay="770"/>
                                          </p:stCondLst>
                                        </p:cTn>
                                        <p:tgtEl>
                                          <p:spTgt spid="18434"/>
                                        </p:tgtEl>
                                        <p:attrNameLst>
                                          <p:attrName>ppt_x</p:attrName>
                                        </p:attrNameLst>
                                      </p:cBhvr>
                                    </p:anim>
                                    <p:set>
                                      <p:cBhvr>
                                        <p:cTn id="12" dur="770" fill="hold"/>
                                        <p:tgtEl>
                                          <p:spTgt spid="18434"/>
                                        </p:tgtEl>
                                        <p:attrNameLst>
                                          <p:attrName>ppt_y</p:attrName>
                                        </p:attrNameLst>
                                      </p:cBhvr>
                                      <p:to>
                                        <p:strVal val="(#ppt_y+0.4)"/>
                                      </p:to>
                                    </p:set>
                                    <p:anim from="(#ppt_y+0.4)" to="(#ppt_y)" calcmode="lin" valueType="num">
                                      <p:cBhvr>
                                        <p:cTn id="13" dur="1230" accel="100000" fill="hold">
                                          <p:stCondLst>
                                            <p:cond delay="770"/>
                                          </p:stCondLst>
                                        </p:cTn>
                                        <p:tgtEl>
                                          <p:spTgt spid="1843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blinds(horizontal)">
                                      <p:cBhvr>
                                        <p:cTn id="18"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46075"/>
            <a:ext cx="7086600" cy="1071563"/>
          </a:xfrm>
        </p:spPr>
        <p:txBody>
          <a:bodyPr>
            <a:normAutofit/>
          </a:bodyPr>
          <a:lstStyle/>
          <a:p>
            <a:pPr algn="l"/>
            <a:r>
              <a:rPr lang="en-US" sz="3600" b="1"/>
              <a:t>What is Cannabis (marijuana)?</a:t>
            </a:r>
          </a:p>
        </p:txBody>
      </p:sp>
      <p:sp>
        <p:nvSpPr>
          <p:cNvPr id="21507" name="Rectangle 3"/>
          <p:cNvSpPr>
            <a:spLocks noGrp="1" noChangeArrowheads="1"/>
          </p:cNvSpPr>
          <p:nvPr>
            <p:ph idx="1"/>
          </p:nvPr>
        </p:nvSpPr>
        <p:spPr/>
        <p:txBody>
          <a:bodyPr>
            <a:normAutofit lnSpcReduction="10000"/>
          </a:bodyPr>
          <a:lstStyle/>
          <a:p>
            <a:pPr>
              <a:lnSpc>
                <a:spcPct val="90000"/>
              </a:lnSpc>
            </a:pPr>
            <a:endParaRPr lang="en-US" sz="2900"/>
          </a:p>
          <a:p>
            <a:pPr>
              <a:lnSpc>
                <a:spcPct val="90000"/>
              </a:lnSpc>
              <a:buFontTx/>
              <a:buNone/>
            </a:pPr>
            <a:r>
              <a:rPr lang="en-US" sz="2900"/>
              <a:t>Cannabis sativa.</a:t>
            </a:r>
          </a:p>
          <a:p>
            <a:pPr>
              <a:lnSpc>
                <a:spcPct val="90000"/>
              </a:lnSpc>
            </a:pPr>
            <a:r>
              <a:rPr lang="en-US" sz="2900"/>
              <a:t>psychoactive cannabinoids, (delta9-THC) is most abundant.</a:t>
            </a:r>
          </a:p>
          <a:p>
            <a:pPr>
              <a:lnSpc>
                <a:spcPct val="90000"/>
              </a:lnSpc>
            </a:pPr>
            <a:r>
              <a:rPr lang="en-US" sz="2900"/>
              <a:t>From flowering tops of the plants or from the dried, black- brown, resinous exudates from the leaves (hashish).</a:t>
            </a:r>
          </a:p>
          <a:p>
            <a:pPr>
              <a:lnSpc>
                <a:spcPct val="90000"/>
              </a:lnSpc>
            </a:pPr>
            <a:r>
              <a:rPr lang="en-US" sz="2900"/>
              <a:t>Common names: marijuana, grass, pot, weed, tea, and Mary Jane.</a:t>
            </a:r>
          </a:p>
        </p:txBody>
      </p:sp>
    </p:spTree>
    <p:extLst>
      <p:ext uri="{BB962C8B-B14F-4D97-AF65-F5344CB8AC3E}">
        <p14:creationId xmlns:p14="http://schemas.microsoft.com/office/powerpoint/2010/main" val="176217165"/>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506"/>
                                        </p:tgtEl>
                                        <p:attrNameLst>
                                          <p:attrName>ppt_y</p:attrName>
                                        </p:attrNameLst>
                                      </p:cBhvr>
                                      <p:tavLst>
                                        <p:tav tm="0">
                                          <p:val>
                                            <p:strVal val="#ppt_y"/>
                                          </p:val>
                                        </p:tav>
                                        <p:tav tm="100000">
                                          <p:val>
                                            <p:strVal val="#ppt_y"/>
                                          </p:val>
                                        </p:tav>
                                      </p:tavLst>
                                    </p:anim>
                                    <p:anim calcmode="lin" valueType="num">
                                      <p:cBhvr>
                                        <p:cTn id="9" dur="5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50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animEffect transition="in" filter="fade">
                                      <p:cBhvr>
                                        <p:cTn id="16" dur="1000"/>
                                        <p:tgtEl>
                                          <p:spTgt spid="21507">
                                            <p:txEl>
                                              <p:pRg st="1" end="1"/>
                                            </p:txEl>
                                          </p:spTgt>
                                        </p:tgtEl>
                                      </p:cBhvr>
                                    </p:animEffect>
                                    <p:anim calcmode="lin" valueType="num">
                                      <p:cBhvr>
                                        <p:cTn id="17"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Effect transition="in" filter="fade">
                                      <p:cBhvr>
                                        <p:cTn id="23" dur="1000"/>
                                        <p:tgtEl>
                                          <p:spTgt spid="21507">
                                            <p:txEl>
                                              <p:pRg st="2" end="2"/>
                                            </p:txEl>
                                          </p:spTgt>
                                        </p:tgtEl>
                                      </p:cBhvr>
                                    </p:animEffect>
                                    <p:anim calcmode="lin" valueType="num">
                                      <p:cBhvr>
                                        <p:cTn id="24"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1507">
                                            <p:txEl>
                                              <p:pRg st="3" end="3"/>
                                            </p:txEl>
                                          </p:spTgt>
                                        </p:tgtEl>
                                        <p:attrNameLst>
                                          <p:attrName>style.visibility</p:attrName>
                                        </p:attrNameLst>
                                      </p:cBhvr>
                                      <p:to>
                                        <p:strVal val="visible"/>
                                      </p:to>
                                    </p:set>
                                    <p:animEffect transition="in" filter="fade">
                                      <p:cBhvr>
                                        <p:cTn id="30" dur="1000"/>
                                        <p:tgtEl>
                                          <p:spTgt spid="21507">
                                            <p:txEl>
                                              <p:pRg st="3" end="3"/>
                                            </p:txEl>
                                          </p:spTgt>
                                        </p:tgtEl>
                                      </p:cBhvr>
                                    </p:animEffect>
                                    <p:anim calcmode="lin" valueType="num">
                                      <p:cBhvr>
                                        <p:cTn id="31"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507">
                                            <p:txEl>
                                              <p:pRg st="4" end="4"/>
                                            </p:txEl>
                                          </p:spTgt>
                                        </p:tgtEl>
                                        <p:attrNameLst>
                                          <p:attrName>style.visibility</p:attrName>
                                        </p:attrNameLst>
                                      </p:cBhvr>
                                      <p:to>
                                        <p:strVal val="visible"/>
                                      </p:to>
                                    </p:set>
                                    <p:animEffect transition="in" filter="fade">
                                      <p:cBhvr>
                                        <p:cTn id="37" dur="1000"/>
                                        <p:tgtEl>
                                          <p:spTgt spid="21507">
                                            <p:txEl>
                                              <p:pRg st="4" end="4"/>
                                            </p:txEl>
                                          </p:spTgt>
                                        </p:tgtEl>
                                      </p:cBhvr>
                                    </p:animEffect>
                                    <p:anim calcmode="lin" valueType="num">
                                      <p:cBhvr>
                                        <p:cTn id="38"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2"/>
          <p:cNvSpPr>
            <a:spLocks noChangeArrowheads="1"/>
          </p:cNvSpPr>
          <p:nvPr/>
        </p:nvSpPr>
        <p:spPr bwMode="auto">
          <a:xfrm>
            <a:off x="3962400" y="2895600"/>
            <a:ext cx="2133600" cy="1752600"/>
          </a:xfrm>
          <a:prstGeom prst="flowChartDecision">
            <a:avLst/>
          </a:prstGeom>
          <a:solidFill>
            <a:schemeClr val="accent1"/>
          </a:solidFill>
          <a:ln w="9525">
            <a:solidFill>
              <a:schemeClr val="tx1"/>
            </a:solidFill>
            <a:miter lim="800000"/>
            <a:headEnd/>
            <a:tailEnd/>
          </a:ln>
          <a:effectLst/>
        </p:spPr>
        <p:txBody>
          <a:bodyPr wrap="none" anchor="ctr"/>
          <a:lstStyle/>
          <a:p>
            <a:pPr algn="ctr" eaLnBrk="0" hangingPunct="0"/>
            <a:r>
              <a:rPr lang="en-US" sz="3600" b="1">
                <a:solidFill>
                  <a:schemeClr val="bg1"/>
                </a:solidFill>
                <a:effectLst>
                  <a:outerShdw blurRad="38100" dist="38100" dir="2700000" algn="tl">
                    <a:srgbClr val="000000"/>
                  </a:outerShdw>
                </a:effectLst>
              </a:rPr>
              <a:t>Drugs</a:t>
            </a:r>
            <a:endParaRPr lang="en-US"/>
          </a:p>
        </p:txBody>
      </p:sp>
      <p:sp>
        <p:nvSpPr>
          <p:cNvPr id="219139" name="AutoShape 3"/>
          <p:cNvSpPr>
            <a:spLocks noChangeArrowheads="1"/>
          </p:cNvSpPr>
          <p:nvPr/>
        </p:nvSpPr>
        <p:spPr bwMode="auto">
          <a:xfrm>
            <a:off x="1828800" y="4343400"/>
            <a:ext cx="2055813" cy="6858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rgbClr val="3F8DE2"/>
                </a:solidFill>
              </a:rPr>
              <a:t>Social</a:t>
            </a:r>
            <a:endParaRPr lang="en-US" dirty="0">
              <a:solidFill>
                <a:srgbClr val="3F8DE2"/>
              </a:solidFill>
            </a:endParaRPr>
          </a:p>
        </p:txBody>
      </p:sp>
      <p:sp>
        <p:nvSpPr>
          <p:cNvPr id="219140" name="AutoShape 4"/>
          <p:cNvSpPr>
            <a:spLocks noChangeArrowheads="1"/>
          </p:cNvSpPr>
          <p:nvPr/>
        </p:nvSpPr>
        <p:spPr bwMode="auto">
          <a:xfrm>
            <a:off x="6324600" y="4343400"/>
            <a:ext cx="1828800" cy="7620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rgbClr val="3F8DE2"/>
                </a:solidFill>
              </a:rPr>
              <a:t>Medical</a:t>
            </a:r>
            <a:endParaRPr lang="en-US" dirty="0">
              <a:solidFill>
                <a:srgbClr val="3F8DE2"/>
              </a:solidFill>
            </a:endParaRPr>
          </a:p>
        </p:txBody>
      </p:sp>
      <p:sp>
        <p:nvSpPr>
          <p:cNvPr id="219141" name="AutoShape 5"/>
          <p:cNvSpPr>
            <a:spLocks noChangeArrowheads="1"/>
          </p:cNvSpPr>
          <p:nvPr/>
        </p:nvSpPr>
        <p:spPr bwMode="auto">
          <a:xfrm>
            <a:off x="3581400" y="1905000"/>
            <a:ext cx="3048000" cy="6858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chemeClr val="tx2">
                    <a:lumMod val="50000"/>
                    <a:lumOff val="50000"/>
                  </a:schemeClr>
                </a:solidFill>
              </a:rPr>
              <a:t>Psychological</a:t>
            </a:r>
            <a:endParaRPr lang="en-US" dirty="0">
              <a:solidFill>
                <a:schemeClr val="tx2">
                  <a:lumMod val="50000"/>
                  <a:lumOff val="50000"/>
                </a:schemeClr>
              </a:solidFill>
            </a:endParaRPr>
          </a:p>
        </p:txBody>
      </p:sp>
      <p:sp>
        <p:nvSpPr>
          <p:cNvPr id="219142" name="Rectangle 6"/>
          <p:cNvSpPr>
            <a:spLocks noGrp="1" noChangeArrowheads="1"/>
          </p:cNvSpPr>
          <p:nvPr>
            <p:ph type="title"/>
          </p:nvPr>
        </p:nvSpPr>
        <p:spPr>
          <a:xfrm>
            <a:off x="1371600" y="533400"/>
            <a:ext cx="7086600" cy="1143000"/>
          </a:xfrm>
        </p:spPr>
        <p:txBody>
          <a:bodyPr/>
          <a:lstStyle/>
          <a:p>
            <a:r>
              <a:rPr lang="en-US"/>
              <a:t>Complications</a:t>
            </a:r>
          </a:p>
        </p:txBody>
      </p:sp>
    </p:spTree>
    <p:extLst>
      <p:ext uri="{BB962C8B-B14F-4D97-AF65-F5344CB8AC3E}">
        <p14:creationId xmlns:p14="http://schemas.microsoft.com/office/powerpoint/2010/main" val="178385215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7086600" cy="1143000"/>
          </a:xfrm>
        </p:spPr>
        <p:txBody>
          <a:bodyPr>
            <a:normAutofit/>
          </a:bodyPr>
          <a:lstStyle/>
          <a:p>
            <a:pPr algn="l"/>
            <a:r>
              <a:rPr lang="en-US" sz="4000" b="1"/>
              <a:t>What are the acute effects?</a:t>
            </a:r>
          </a:p>
        </p:txBody>
      </p:sp>
      <p:sp>
        <p:nvSpPr>
          <p:cNvPr id="24579" name="Rectangle 3"/>
          <p:cNvSpPr>
            <a:spLocks noGrp="1" noChangeArrowheads="1"/>
          </p:cNvSpPr>
          <p:nvPr>
            <p:ph idx="1"/>
          </p:nvPr>
        </p:nvSpPr>
        <p:spPr/>
        <p:txBody>
          <a:bodyPr>
            <a:normAutofit lnSpcReduction="10000"/>
          </a:bodyPr>
          <a:lstStyle/>
          <a:p>
            <a:pPr>
              <a:lnSpc>
                <a:spcPct val="80000"/>
              </a:lnSpc>
            </a:pPr>
            <a:r>
              <a:rPr lang="en-US" sz="2800"/>
              <a:t>When smoked, euphoric effects appear within minutes, peak in about 30 minutes, and last 2 to 4 hours.</a:t>
            </a:r>
          </a:p>
          <a:p>
            <a:pPr>
              <a:lnSpc>
                <a:spcPct val="80000"/>
              </a:lnSpc>
            </a:pPr>
            <a:r>
              <a:rPr lang="en-US" sz="2800"/>
              <a:t>If ingested, short term effects begin more slowly, usually 0.5 to1h.</a:t>
            </a:r>
          </a:p>
          <a:p>
            <a:pPr>
              <a:lnSpc>
                <a:spcPct val="80000"/>
              </a:lnSpc>
            </a:pPr>
            <a:r>
              <a:rPr lang="en-US" sz="2800"/>
              <a:t>After few min. heart begins beating, the bronchial passages relax and became enlarged, and the blood vessels in the eyes look red.</a:t>
            </a:r>
          </a:p>
          <a:p>
            <a:pPr>
              <a:lnSpc>
                <a:spcPct val="80000"/>
              </a:lnSpc>
            </a:pPr>
            <a:r>
              <a:rPr lang="en-US" sz="2800"/>
              <a:t>THC activates the reward system - releasing dopamine.</a:t>
            </a:r>
          </a:p>
        </p:txBody>
      </p:sp>
    </p:spTree>
    <p:extLst>
      <p:ext uri="{BB962C8B-B14F-4D97-AF65-F5344CB8AC3E}">
        <p14:creationId xmlns:p14="http://schemas.microsoft.com/office/powerpoint/2010/main" val="207497234"/>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578"/>
                                        </p:tgtEl>
                                        <p:attrNameLst>
                                          <p:attrName>ppt_y</p:attrName>
                                        </p:attrNameLst>
                                      </p:cBhvr>
                                      <p:tavLst>
                                        <p:tav tm="0">
                                          <p:val>
                                            <p:strVal val="#ppt_y"/>
                                          </p:val>
                                        </p:tav>
                                        <p:tav tm="100000">
                                          <p:val>
                                            <p:strVal val="#ppt_y"/>
                                          </p:val>
                                        </p:tav>
                                      </p:tavLst>
                                    </p:anim>
                                    <p:anim calcmode="lin" valueType="num">
                                      <p:cBhvr>
                                        <p:cTn id="9" dur="5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57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4579">
                                            <p:txEl>
                                              <p:pRg st="0" end="0"/>
                                            </p:txEl>
                                          </p:spTgt>
                                        </p:tgtEl>
                                        <p:attrNameLst>
                                          <p:attrName>style.visibility</p:attrName>
                                        </p:attrNameLst>
                                      </p:cBhvr>
                                      <p:to>
                                        <p:strVal val="visible"/>
                                      </p:to>
                                    </p:set>
                                    <p:animEffect transition="in" filter="fade">
                                      <p:cBhvr>
                                        <p:cTn id="16" dur="1000"/>
                                        <p:tgtEl>
                                          <p:spTgt spid="24579">
                                            <p:txEl>
                                              <p:pRg st="0" end="0"/>
                                            </p:txEl>
                                          </p:spTgt>
                                        </p:tgtEl>
                                      </p:cBhvr>
                                    </p:animEffect>
                                    <p:anim calcmode="lin" valueType="num">
                                      <p:cBhvr>
                                        <p:cTn id="17"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579">
                                            <p:txEl>
                                              <p:pRg st="1" end="1"/>
                                            </p:txEl>
                                          </p:spTgt>
                                        </p:tgtEl>
                                        <p:attrNameLst>
                                          <p:attrName>style.visibility</p:attrName>
                                        </p:attrNameLst>
                                      </p:cBhvr>
                                      <p:to>
                                        <p:strVal val="visible"/>
                                      </p:to>
                                    </p:set>
                                    <p:animEffect transition="in" filter="fade">
                                      <p:cBhvr>
                                        <p:cTn id="23" dur="1000"/>
                                        <p:tgtEl>
                                          <p:spTgt spid="24579">
                                            <p:txEl>
                                              <p:pRg st="1" end="1"/>
                                            </p:txEl>
                                          </p:spTgt>
                                        </p:tgtEl>
                                      </p:cBhvr>
                                    </p:animEffect>
                                    <p:anim calcmode="lin" valueType="num">
                                      <p:cBhvr>
                                        <p:cTn id="24"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Effect transition="in" filter="fade">
                                      <p:cBhvr>
                                        <p:cTn id="30" dur="1000"/>
                                        <p:tgtEl>
                                          <p:spTgt spid="24579">
                                            <p:txEl>
                                              <p:pRg st="2" end="2"/>
                                            </p:txEl>
                                          </p:spTgt>
                                        </p:tgtEl>
                                      </p:cBhvr>
                                    </p:animEffect>
                                    <p:anim calcmode="lin" valueType="num">
                                      <p:cBhvr>
                                        <p:cTn id="31"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4579">
                                            <p:txEl>
                                              <p:pRg st="3" end="3"/>
                                            </p:txEl>
                                          </p:spTgt>
                                        </p:tgtEl>
                                        <p:attrNameLst>
                                          <p:attrName>style.visibility</p:attrName>
                                        </p:attrNameLst>
                                      </p:cBhvr>
                                      <p:to>
                                        <p:strVal val="visible"/>
                                      </p:to>
                                    </p:set>
                                    <p:animEffect transition="in" filter="fade">
                                      <p:cBhvr>
                                        <p:cTn id="37" dur="1000"/>
                                        <p:tgtEl>
                                          <p:spTgt spid="24579">
                                            <p:txEl>
                                              <p:pRg st="3" end="3"/>
                                            </p:txEl>
                                          </p:spTgt>
                                        </p:tgtEl>
                                      </p:cBhvr>
                                    </p:animEffect>
                                    <p:anim calcmode="lin" valueType="num">
                                      <p:cBhvr>
                                        <p:cTn id="38"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7162800" cy="1143000"/>
          </a:xfrm>
        </p:spPr>
        <p:txBody>
          <a:bodyPr>
            <a:normAutofit/>
          </a:bodyPr>
          <a:lstStyle/>
          <a:p>
            <a:pPr algn="l"/>
            <a:r>
              <a:rPr lang="en-US" sz="4000" b="1"/>
              <a:t>What are the acute effects?</a:t>
            </a:r>
          </a:p>
        </p:txBody>
      </p:sp>
      <p:sp>
        <p:nvSpPr>
          <p:cNvPr id="25603" name="Rectangle 3"/>
          <p:cNvSpPr>
            <a:spLocks noGrp="1" noChangeArrowheads="1"/>
          </p:cNvSpPr>
          <p:nvPr>
            <p:ph idx="1"/>
          </p:nvPr>
        </p:nvSpPr>
        <p:spPr/>
        <p:txBody>
          <a:bodyPr>
            <a:normAutofit/>
          </a:bodyPr>
          <a:lstStyle/>
          <a:p>
            <a:pPr>
              <a:lnSpc>
                <a:spcPct val="90000"/>
              </a:lnSpc>
            </a:pPr>
            <a:r>
              <a:rPr lang="en-US" sz="2800" dirty="0"/>
              <a:t>A pleasant sensation, color and sounds may seem more intense, and time appears to pass very slowly, mouth feels dry and he or she become very hungry and thirsty. </a:t>
            </a:r>
          </a:p>
          <a:p>
            <a:pPr>
              <a:lnSpc>
                <a:spcPct val="90000"/>
              </a:lnSpc>
            </a:pPr>
            <a:r>
              <a:rPr lang="en-US" sz="2800" dirty="0" smtClean="0"/>
              <a:t>THC </a:t>
            </a:r>
            <a:r>
              <a:rPr lang="en-US" sz="2800" dirty="0"/>
              <a:t>disrupts coordination and balance</a:t>
            </a:r>
            <a:r>
              <a:rPr lang="en-US" sz="2800" dirty="0" smtClean="0"/>
              <a:t>.</a:t>
            </a:r>
          </a:p>
          <a:p>
            <a:pPr>
              <a:lnSpc>
                <a:spcPct val="90000"/>
              </a:lnSpc>
            </a:pPr>
            <a:r>
              <a:rPr lang="en-US" sz="2800" dirty="0" smtClean="0"/>
              <a:t>Anxiety +/- panic attacks</a:t>
            </a:r>
            <a:endParaRPr lang="en-US" sz="2800" dirty="0"/>
          </a:p>
          <a:p>
            <a:pPr>
              <a:lnSpc>
                <a:spcPct val="90000"/>
              </a:lnSpc>
            </a:pPr>
            <a:r>
              <a:rPr lang="en-US" sz="2800" dirty="0"/>
              <a:t>High doses may cause acute toxic psychosis. </a:t>
            </a:r>
            <a:endParaRPr lang="en-US" sz="2800" dirty="0" smtClean="0"/>
          </a:p>
          <a:p>
            <a:pPr>
              <a:lnSpc>
                <a:spcPct val="90000"/>
              </a:lnSpc>
            </a:pPr>
            <a:r>
              <a:rPr lang="en-US" sz="2800" dirty="0" err="1" smtClean="0"/>
              <a:t>Amotivational</a:t>
            </a:r>
            <a:r>
              <a:rPr lang="en-US" sz="2800" dirty="0" smtClean="0"/>
              <a:t> syndrome</a:t>
            </a:r>
            <a:endParaRPr lang="en-US" sz="2800" dirty="0"/>
          </a:p>
        </p:txBody>
      </p:sp>
    </p:spTree>
    <p:extLst>
      <p:ext uri="{BB962C8B-B14F-4D97-AF65-F5344CB8AC3E}">
        <p14:creationId xmlns:p14="http://schemas.microsoft.com/office/powerpoint/2010/main" val="651486884"/>
      </p:ext>
    </p:extLst>
  </p:cSld>
  <p:clrMapOvr>
    <a:masterClrMapping/>
  </p:clrMapOvr>
  <p:transition>
    <p:comb dir="vert"/>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602"/>
                                        </p:tgtEl>
                                        <p:attrNameLst>
                                          <p:attrName>ppt_y</p:attrName>
                                        </p:attrNameLst>
                                      </p:cBhvr>
                                      <p:tavLst>
                                        <p:tav tm="0">
                                          <p:val>
                                            <p:strVal val="#ppt_y"/>
                                          </p:val>
                                        </p:tav>
                                        <p:tav tm="100000">
                                          <p:val>
                                            <p:strVal val="#ppt_y"/>
                                          </p:val>
                                        </p:tav>
                                      </p:tavLst>
                                    </p:anim>
                                    <p:anim calcmode="lin" valueType="num">
                                      <p:cBhvr>
                                        <p:cTn id="9" dur="5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60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iterate type="lt">
                                    <p:tmPct val="0"/>
                                  </p:iterate>
                                  <p:childTnLst>
                                    <p:set>
                                      <p:cBhvr>
                                        <p:cTn id="15" dur="1" fill="hold">
                                          <p:stCondLst>
                                            <p:cond delay="0"/>
                                          </p:stCondLst>
                                        </p:cTn>
                                        <p:tgtEl>
                                          <p:spTgt spid="25603">
                                            <p:txEl>
                                              <p:pRg st="0" end="0"/>
                                            </p:txEl>
                                          </p:spTgt>
                                        </p:tgtEl>
                                        <p:attrNameLst>
                                          <p:attrName>style.visibility</p:attrName>
                                        </p:attrNameLst>
                                      </p:cBhvr>
                                      <p:to>
                                        <p:strVal val="visible"/>
                                      </p:to>
                                    </p:set>
                                    <p:animEffect transition="in" filter="fade">
                                      <p:cBhvr>
                                        <p:cTn id="16" dur="1000"/>
                                        <p:tgtEl>
                                          <p:spTgt spid="25603">
                                            <p:txEl>
                                              <p:pRg st="0" end="0"/>
                                            </p:txEl>
                                          </p:spTgt>
                                        </p:tgtEl>
                                      </p:cBhvr>
                                    </p:animEffect>
                                    <p:anim calcmode="lin" valueType="num">
                                      <p:cBhvr>
                                        <p:cTn id="17"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iterate type="lt">
                                    <p:tmPct val="0"/>
                                  </p:iterate>
                                  <p:childTnLst>
                                    <p:set>
                                      <p:cBhvr>
                                        <p:cTn id="22" dur="1" fill="hold">
                                          <p:stCondLst>
                                            <p:cond delay="0"/>
                                          </p:stCondLst>
                                        </p:cTn>
                                        <p:tgtEl>
                                          <p:spTgt spid="25603">
                                            <p:txEl>
                                              <p:pRg st="1" end="1"/>
                                            </p:txEl>
                                          </p:spTgt>
                                        </p:tgtEl>
                                        <p:attrNameLst>
                                          <p:attrName>style.visibility</p:attrName>
                                        </p:attrNameLst>
                                      </p:cBhvr>
                                      <p:to>
                                        <p:strVal val="visible"/>
                                      </p:to>
                                    </p:set>
                                    <p:animEffect transition="in" filter="fade">
                                      <p:cBhvr>
                                        <p:cTn id="23" dur="1000"/>
                                        <p:tgtEl>
                                          <p:spTgt spid="25603">
                                            <p:txEl>
                                              <p:pRg st="1" end="1"/>
                                            </p:txEl>
                                          </p:spTgt>
                                        </p:tgtEl>
                                      </p:cBhvr>
                                    </p:animEffect>
                                    <p:anim calcmode="lin" valueType="num">
                                      <p:cBhvr>
                                        <p:cTn id="24"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iterate type="lt">
                                    <p:tmPct val="0"/>
                                  </p:iterate>
                                  <p:childTnLst>
                                    <p:set>
                                      <p:cBhvr>
                                        <p:cTn id="29" dur="1" fill="hold">
                                          <p:stCondLst>
                                            <p:cond delay="0"/>
                                          </p:stCondLst>
                                        </p:cTn>
                                        <p:tgtEl>
                                          <p:spTgt spid="25603">
                                            <p:txEl>
                                              <p:pRg st="2" end="2"/>
                                            </p:txEl>
                                          </p:spTgt>
                                        </p:tgtEl>
                                        <p:attrNameLst>
                                          <p:attrName>style.visibility</p:attrName>
                                        </p:attrNameLst>
                                      </p:cBhvr>
                                      <p:to>
                                        <p:strVal val="visible"/>
                                      </p:to>
                                    </p:set>
                                    <p:animEffect transition="in" filter="fade">
                                      <p:cBhvr>
                                        <p:cTn id="30" dur="1000"/>
                                        <p:tgtEl>
                                          <p:spTgt spid="25603">
                                            <p:txEl>
                                              <p:pRg st="2" end="2"/>
                                            </p:txEl>
                                          </p:spTgt>
                                        </p:tgtEl>
                                      </p:cBhvr>
                                    </p:animEffect>
                                    <p:anim calcmode="lin" valueType="num">
                                      <p:cBhvr>
                                        <p:cTn id="31"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iterate type="lt">
                                    <p:tmPct val="0"/>
                                  </p:iterate>
                                  <p:childTnLst>
                                    <p:set>
                                      <p:cBhvr>
                                        <p:cTn id="36" dur="1" fill="hold">
                                          <p:stCondLst>
                                            <p:cond delay="0"/>
                                          </p:stCondLst>
                                        </p:cTn>
                                        <p:tgtEl>
                                          <p:spTgt spid="25603">
                                            <p:txEl>
                                              <p:pRg st="3" end="3"/>
                                            </p:txEl>
                                          </p:spTgt>
                                        </p:tgtEl>
                                        <p:attrNameLst>
                                          <p:attrName>style.visibility</p:attrName>
                                        </p:attrNameLst>
                                      </p:cBhvr>
                                      <p:to>
                                        <p:strVal val="visible"/>
                                      </p:to>
                                    </p:set>
                                    <p:animEffect transition="in" filter="fade">
                                      <p:cBhvr>
                                        <p:cTn id="37" dur="1000"/>
                                        <p:tgtEl>
                                          <p:spTgt spid="25603">
                                            <p:txEl>
                                              <p:pRg st="3" end="3"/>
                                            </p:txEl>
                                          </p:spTgt>
                                        </p:tgtEl>
                                      </p:cBhvr>
                                    </p:animEffect>
                                    <p:anim calcmode="lin" valueType="num">
                                      <p:cBhvr>
                                        <p:cTn id="38"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iterate type="lt">
                                    <p:tmPct val="0"/>
                                  </p:iterate>
                                  <p:childTnLst>
                                    <p:set>
                                      <p:cBhvr>
                                        <p:cTn id="43" dur="1" fill="hold">
                                          <p:stCondLst>
                                            <p:cond delay="0"/>
                                          </p:stCondLst>
                                        </p:cTn>
                                        <p:tgtEl>
                                          <p:spTgt spid="25603">
                                            <p:txEl>
                                              <p:pRg st="4" end="4"/>
                                            </p:txEl>
                                          </p:spTgt>
                                        </p:tgtEl>
                                        <p:attrNameLst>
                                          <p:attrName>style.visibility</p:attrName>
                                        </p:attrNameLst>
                                      </p:cBhvr>
                                      <p:to>
                                        <p:strVal val="visible"/>
                                      </p:to>
                                    </p:set>
                                    <p:animEffect transition="in" filter="fade">
                                      <p:cBhvr>
                                        <p:cTn id="44" dur="1000"/>
                                        <p:tgtEl>
                                          <p:spTgt spid="25603">
                                            <p:txEl>
                                              <p:pRg st="4" end="4"/>
                                            </p:txEl>
                                          </p:spTgt>
                                        </p:tgtEl>
                                      </p:cBhvr>
                                    </p:animEffect>
                                    <p:anim calcmode="lin" valueType="num">
                                      <p:cBhvr>
                                        <p:cTn id="45"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7239000" cy="1143000"/>
          </a:xfrm>
        </p:spPr>
        <p:txBody>
          <a:bodyPr/>
          <a:lstStyle/>
          <a:p>
            <a:pPr algn="l"/>
            <a:r>
              <a:rPr lang="en-US" b="1"/>
              <a:t>Effect on physical health?</a:t>
            </a:r>
          </a:p>
        </p:txBody>
      </p:sp>
      <p:sp>
        <p:nvSpPr>
          <p:cNvPr id="26627" name="Rectangle 3"/>
          <p:cNvSpPr>
            <a:spLocks noGrp="1" noChangeArrowheads="1"/>
          </p:cNvSpPr>
          <p:nvPr>
            <p:ph idx="1"/>
          </p:nvPr>
        </p:nvSpPr>
        <p:spPr>
          <a:xfrm>
            <a:off x="457200" y="1600200"/>
            <a:ext cx="8435975" cy="4924425"/>
          </a:xfrm>
        </p:spPr>
        <p:txBody>
          <a:bodyPr/>
          <a:lstStyle/>
          <a:p>
            <a:pPr>
              <a:lnSpc>
                <a:spcPct val="90000"/>
              </a:lnSpc>
            </a:pPr>
            <a:r>
              <a:rPr lang="en-US" sz="2400"/>
              <a:t>Increases difficulty in trying to quit smoking tobacco.</a:t>
            </a:r>
          </a:p>
          <a:p>
            <a:pPr>
              <a:lnSpc>
                <a:spcPct val="90000"/>
              </a:lnSpc>
            </a:pPr>
            <a:r>
              <a:rPr lang="en-US" sz="2400"/>
              <a:t>Red eyes, tachycardia.  At high doses: orthostatic hypotension, increased appetite &amp; dry mouth.</a:t>
            </a:r>
          </a:p>
          <a:p>
            <a:pPr>
              <a:lnSpc>
                <a:spcPct val="90000"/>
              </a:lnSpc>
            </a:pPr>
            <a:r>
              <a:rPr lang="en-US" sz="2400"/>
              <a:t>Heavy users are at risk for chronic respiratory disease</a:t>
            </a:r>
          </a:p>
          <a:p>
            <a:pPr>
              <a:lnSpc>
                <a:spcPct val="90000"/>
              </a:lnSpc>
            </a:pPr>
            <a:r>
              <a:rPr lang="en-US" sz="2400"/>
              <a:t>Also associated with: cerebral atrophy, seizure susceptibility, chromosomal damage, birth defects, impaired immune reactivity, alterations in testosterone conc. &amp; dysregulation of menstrual cycles. </a:t>
            </a:r>
          </a:p>
          <a:p>
            <a:pPr>
              <a:lnSpc>
                <a:spcPct val="90000"/>
              </a:lnSpc>
            </a:pPr>
            <a:r>
              <a:rPr lang="en-US" sz="2400"/>
              <a:t>Same carcinogenic hydrocarbons in conventional tobacco.</a:t>
            </a:r>
          </a:p>
        </p:txBody>
      </p:sp>
    </p:spTree>
    <p:extLst>
      <p:ext uri="{BB962C8B-B14F-4D97-AF65-F5344CB8AC3E}">
        <p14:creationId xmlns:p14="http://schemas.microsoft.com/office/powerpoint/2010/main" val="1108201954"/>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626"/>
                                        </p:tgtEl>
                                        <p:attrNameLst>
                                          <p:attrName>ppt_y</p:attrName>
                                        </p:attrNameLst>
                                      </p:cBhvr>
                                      <p:tavLst>
                                        <p:tav tm="0">
                                          <p:val>
                                            <p:strVal val="#ppt_y"/>
                                          </p:val>
                                        </p:tav>
                                        <p:tav tm="100000">
                                          <p:val>
                                            <p:strVal val="#ppt_y"/>
                                          </p:val>
                                        </p:tav>
                                      </p:tavLst>
                                    </p:anim>
                                    <p:anim calcmode="lin" valueType="num">
                                      <p:cBhvr>
                                        <p:cTn id="9" dur="5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6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6627">
                                            <p:txEl>
                                              <p:pRg st="0" end="0"/>
                                            </p:txEl>
                                          </p:spTgt>
                                        </p:tgtEl>
                                        <p:attrNameLst>
                                          <p:attrName>style.visibility</p:attrName>
                                        </p:attrNameLst>
                                      </p:cBhvr>
                                      <p:to>
                                        <p:strVal val="visible"/>
                                      </p:to>
                                    </p:set>
                                    <p:animEffect transition="in" filter="fade">
                                      <p:cBhvr>
                                        <p:cTn id="16" dur="1000"/>
                                        <p:tgtEl>
                                          <p:spTgt spid="26627">
                                            <p:txEl>
                                              <p:pRg st="0" end="0"/>
                                            </p:txEl>
                                          </p:spTgt>
                                        </p:tgtEl>
                                      </p:cBhvr>
                                    </p:animEffect>
                                    <p:anim calcmode="lin" valueType="num">
                                      <p:cBhvr>
                                        <p:cTn id="17"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6627">
                                            <p:txEl>
                                              <p:pRg st="1" end="1"/>
                                            </p:txEl>
                                          </p:spTgt>
                                        </p:tgtEl>
                                        <p:attrNameLst>
                                          <p:attrName>style.visibility</p:attrName>
                                        </p:attrNameLst>
                                      </p:cBhvr>
                                      <p:to>
                                        <p:strVal val="visible"/>
                                      </p:to>
                                    </p:set>
                                    <p:animEffect transition="in" filter="fade">
                                      <p:cBhvr>
                                        <p:cTn id="23" dur="1000"/>
                                        <p:tgtEl>
                                          <p:spTgt spid="26627">
                                            <p:txEl>
                                              <p:pRg st="1" end="1"/>
                                            </p:txEl>
                                          </p:spTgt>
                                        </p:tgtEl>
                                      </p:cBhvr>
                                    </p:animEffect>
                                    <p:anim calcmode="lin" valueType="num">
                                      <p:cBhvr>
                                        <p:cTn id="24"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6627">
                                            <p:txEl>
                                              <p:pRg st="2" end="2"/>
                                            </p:txEl>
                                          </p:spTgt>
                                        </p:tgtEl>
                                        <p:attrNameLst>
                                          <p:attrName>style.visibility</p:attrName>
                                        </p:attrNameLst>
                                      </p:cBhvr>
                                      <p:to>
                                        <p:strVal val="visible"/>
                                      </p:to>
                                    </p:set>
                                    <p:animEffect transition="in" filter="fade">
                                      <p:cBhvr>
                                        <p:cTn id="30" dur="1000"/>
                                        <p:tgtEl>
                                          <p:spTgt spid="26627">
                                            <p:txEl>
                                              <p:pRg st="2" end="2"/>
                                            </p:txEl>
                                          </p:spTgt>
                                        </p:tgtEl>
                                      </p:cBhvr>
                                    </p:animEffect>
                                    <p:anim calcmode="lin" valueType="num">
                                      <p:cBhvr>
                                        <p:cTn id="31"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6627">
                                            <p:txEl>
                                              <p:pRg st="3" end="3"/>
                                            </p:txEl>
                                          </p:spTgt>
                                        </p:tgtEl>
                                        <p:attrNameLst>
                                          <p:attrName>style.visibility</p:attrName>
                                        </p:attrNameLst>
                                      </p:cBhvr>
                                      <p:to>
                                        <p:strVal val="visible"/>
                                      </p:to>
                                    </p:set>
                                    <p:animEffect transition="in" filter="fade">
                                      <p:cBhvr>
                                        <p:cTn id="37" dur="1000"/>
                                        <p:tgtEl>
                                          <p:spTgt spid="26627">
                                            <p:txEl>
                                              <p:pRg st="3" end="3"/>
                                            </p:txEl>
                                          </p:spTgt>
                                        </p:tgtEl>
                                      </p:cBhvr>
                                    </p:animEffect>
                                    <p:anim calcmode="lin" valueType="num">
                                      <p:cBhvr>
                                        <p:cTn id="38"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6627">
                                            <p:txEl>
                                              <p:pRg st="4" end="4"/>
                                            </p:txEl>
                                          </p:spTgt>
                                        </p:tgtEl>
                                        <p:attrNameLst>
                                          <p:attrName>style.visibility</p:attrName>
                                        </p:attrNameLst>
                                      </p:cBhvr>
                                      <p:to>
                                        <p:strVal val="visible"/>
                                      </p:to>
                                    </p:set>
                                    <p:animEffect transition="in" filter="fade">
                                      <p:cBhvr>
                                        <p:cTn id="44" dur="1000"/>
                                        <p:tgtEl>
                                          <p:spTgt spid="26627">
                                            <p:txEl>
                                              <p:pRg st="4" end="4"/>
                                            </p:txEl>
                                          </p:spTgt>
                                        </p:tgtEl>
                                      </p:cBhvr>
                                    </p:animEffect>
                                    <p:anim calcmode="lin" valueType="num">
                                      <p:cBhvr>
                                        <p:cTn id="45"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66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381000"/>
            <a:ext cx="7391400" cy="1036638"/>
          </a:xfrm>
        </p:spPr>
        <p:txBody>
          <a:bodyPr>
            <a:normAutofit/>
          </a:bodyPr>
          <a:lstStyle/>
          <a:p>
            <a:r>
              <a:rPr lang="en-US" sz="4000" b="1" dirty="0" smtClean="0"/>
              <a:t>Treatment</a:t>
            </a:r>
            <a:endParaRPr lang="en-US" sz="4000" b="1" dirty="0"/>
          </a:p>
        </p:txBody>
      </p:sp>
      <p:sp>
        <p:nvSpPr>
          <p:cNvPr id="28675" name="Rectangle 3"/>
          <p:cNvSpPr>
            <a:spLocks noGrp="1" noChangeArrowheads="1"/>
          </p:cNvSpPr>
          <p:nvPr>
            <p:ph idx="1"/>
          </p:nvPr>
        </p:nvSpPr>
        <p:spPr/>
        <p:txBody>
          <a:bodyPr/>
          <a:lstStyle/>
          <a:p>
            <a:pPr lvl="1"/>
            <a:r>
              <a:rPr lang="en-US" dirty="0"/>
              <a:t>Same principles as Rx of other substances of abuse-abstinence and </a:t>
            </a:r>
            <a:r>
              <a:rPr lang="en-US" dirty="0" smtClean="0"/>
              <a:t>support</a:t>
            </a:r>
          </a:p>
          <a:p>
            <a:pPr lvl="1"/>
            <a:r>
              <a:rPr lang="en-US" dirty="0"/>
              <a:t>Education is cornerstone for both abstinence &amp; support</a:t>
            </a:r>
            <a:r>
              <a:rPr lang="en-US" dirty="0" smtClean="0"/>
              <a:t>.</a:t>
            </a:r>
            <a:endParaRPr lang="en-US" dirty="0"/>
          </a:p>
          <a:p>
            <a:pPr lvl="1"/>
            <a:r>
              <a:rPr lang="en-US" dirty="0"/>
              <a:t>Support through individual, family, and group psychotherapies</a:t>
            </a:r>
            <a:r>
              <a:rPr lang="en-US" dirty="0" smtClean="0"/>
              <a:t>.</a:t>
            </a:r>
          </a:p>
          <a:p>
            <a:pPr lvl="1"/>
            <a:r>
              <a:rPr lang="en-US" dirty="0" smtClean="0"/>
              <a:t>Antipsychotic medication</a:t>
            </a:r>
            <a:endParaRPr lang="en-US" dirty="0"/>
          </a:p>
          <a:p>
            <a:pPr lvl="1"/>
            <a:r>
              <a:rPr lang="en-US" dirty="0" smtClean="0"/>
              <a:t>Anti</a:t>
            </a:r>
            <a:r>
              <a:rPr lang="en-US" dirty="0"/>
              <a:t>-</a:t>
            </a:r>
            <a:r>
              <a:rPr lang="en-US" dirty="0" smtClean="0"/>
              <a:t>anxiety/antidepressant </a:t>
            </a:r>
            <a:r>
              <a:rPr lang="en-US" dirty="0"/>
              <a:t>drug may be </a:t>
            </a:r>
            <a:r>
              <a:rPr lang="en-US" dirty="0" smtClean="0"/>
              <a:t>useful</a:t>
            </a:r>
            <a:endParaRPr lang="en-US" dirty="0"/>
          </a:p>
        </p:txBody>
      </p:sp>
    </p:spTree>
    <p:extLst>
      <p:ext uri="{BB962C8B-B14F-4D97-AF65-F5344CB8AC3E}">
        <p14:creationId xmlns:p14="http://schemas.microsoft.com/office/powerpoint/2010/main" val="1438812013"/>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674"/>
                                        </p:tgtEl>
                                        <p:attrNameLst>
                                          <p:attrName>ppt_y</p:attrName>
                                        </p:attrNameLst>
                                      </p:cBhvr>
                                      <p:tavLst>
                                        <p:tav tm="0">
                                          <p:val>
                                            <p:strVal val="#ppt_y"/>
                                          </p:val>
                                        </p:tav>
                                        <p:tav tm="100000">
                                          <p:val>
                                            <p:strVal val="#ppt_y"/>
                                          </p:val>
                                        </p:tav>
                                      </p:tavLst>
                                    </p:anim>
                                    <p:anim calcmode="lin" valueType="num">
                                      <p:cBhvr>
                                        <p:cTn id="9" dur="5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67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8675">
                                            <p:txEl>
                                              <p:pRg st="0" end="0"/>
                                            </p:txEl>
                                          </p:spTgt>
                                        </p:tgtEl>
                                        <p:attrNameLst>
                                          <p:attrName>style.visibility</p:attrName>
                                        </p:attrNameLst>
                                      </p:cBhvr>
                                      <p:to>
                                        <p:strVal val="visible"/>
                                      </p:to>
                                    </p:set>
                                    <p:animEffect transition="in" filter="fade">
                                      <p:cBhvr>
                                        <p:cTn id="16" dur="1000"/>
                                        <p:tgtEl>
                                          <p:spTgt spid="28675">
                                            <p:txEl>
                                              <p:pRg st="0" end="0"/>
                                            </p:txEl>
                                          </p:spTgt>
                                        </p:tgtEl>
                                      </p:cBhvr>
                                    </p:animEffect>
                                    <p:anim calcmode="lin" valueType="num">
                                      <p:cBhvr>
                                        <p:cTn id="17"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8675">
                                            <p:txEl>
                                              <p:pRg st="1" end="1"/>
                                            </p:txEl>
                                          </p:spTgt>
                                        </p:tgtEl>
                                        <p:attrNameLst>
                                          <p:attrName>style.visibility</p:attrName>
                                        </p:attrNameLst>
                                      </p:cBhvr>
                                      <p:to>
                                        <p:strVal val="visible"/>
                                      </p:to>
                                    </p:set>
                                    <p:animEffect transition="in" filter="fade">
                                      <p:cBhvr>
                                        <p:cTn id="23" dur="1000"/>
                                        <p:tgtEl>
                                          <p:spTgt spid="28675">
                                            <p:txEl>
                                              <p:pRg st="1" end="1"/>
                                            </p:txEl>
                                          </p:spTgt>
                                        </p:tgtEl>
                                      </p:cBhvr>
                                    </p:animEffect>
                                    <p:anim calcmode="lin" valueType="num">
                                      <p:cBhvr>
                                        <p:cTn id="24"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675">
                                            <p:txEl>
                                              <p:pRg st="2" end="2"/>
                                            </p:txEl>
                                          </p:spTgt>
                                        </p:tgtEl>
                                        <p:attrNameLst>
                                          <p:attrName>style.visibility</p:attrName>
                                        </p:attrNameLst>
                                      </p:cBhvr>
                                      <p:to>
                                        <p:strVal val="visible"/>
                                      </p:to>
                                    </p:set>
                                    <p:animEffect transition="in" filter="fade">
                                      <p:cBhvr>
                                        <p:cTn id="30" dur="1000"/>
                                        <p:tgtEl>
                                          <p:spTgt spid="28675">
                                            <p:txEl>
                                              <p:pRg st="2" end="2"/>
                                            </p:txEl>
                                          </p:spTgt>
                                        </p:tgtEl>
                                      </p:cBhvr>
                                    </p:animEffect>
                                    <p:anim calcmode="lin" valueType="num">
                                      <p:cBhvr>
                                        <p:cTn id="31"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8675">
                                            <p:txEl>
                                              <p:pRg st="3" end="3"/>
                                            </p:txEl>
                                          </p:spTgt>
                                        </p:tgtEl>
                                        <p:attrNameLst>
                                          <p:attrName>style.visibility</p:attrName>
                                        </p:attrNameLst>
                                      </p:cBhvr>
                                      <p:to>
                                        <p:strVal val="visible"/>
                                      </p:to>
                                    </p:set>
                                    <p:animEffect transition="in" filter="fade">
                                      <p:cBhvr>
                                        <p:cTn id="37" dur="1000"/>
                                        <p:tgtEl>
                                          <p:spTgt spid="28675">
                                            <p:txEl>
                                              <p:pRg st="3" end="3"/>
                                            </p:txEl>
                                          </p:spTgt>
                                        </p:tgtEl>
                                      </p:cBhvr>
                                    </p:animEffect>
                                    <p:anim calcmode="lin" valueType="num">
                                      <p:cBhvr>
                                        <p:cTn id="38"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8675">
                                            <p:txEl>
                                              <p:pRg st="4" end="4"/>
                                            </p:txEl>
                                          </p:spTgt>
                                        </p:tgtEl>
                                        <p:attrNameLst>
                                          <p:attrName>style.visibility</p:attrName>
                                        </p:attrNameLst>
                                      </p:cBhvr>
                                      <p:to>
                                        <p:strVal val="visible"/>
                                      </p:to>
                                    </p:set>
                                    <p:animEffect transition="in" filter="fade">
                                      <p:cBhvr>
                                        <p:cTn id="44" dur="1000"/>
                                        <p:tgtEl>
                                          <p:spTgt spid="28675">
                                            <p:txEl>
                                              <p:pRg st="4" end="4"/>
                                            </p:txEl>
                                          </p:spTgt>
                                        </p:tgtEl>
                                      </p:cBhvr>
                                    </p:animEffect>
                                    <p:anim calcmode="lin" valueType="num">
                                      <p:cBhvr>
                                        <p:cTn id="45"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A 41-year-old businessman came to the emergency department complaining of insomnia for 3 days after he ran short of his sleeping pills. He was asking for a specific drug manufactured by ROCHE Company. He knows that each tablet is 2 mg. He said he uses 5 tablets each night to sleep. The most likely problem of this patient is:</a:t>
            </a:r>
            <a:endParaRPr lang="en-US" sz="3200" dirty="0"/>
          </a:p>
          <a:p>
            <a:pPr lvl="1"/>
            <a:r>
              <a:rPr lang="en-US" sz="2400" dirty="0"/>
              <a:t>Heroin abuse.</a:t>
            </a:r>
            <a:endParaRPr lang="en-US" sz="3200" dirty="0"/>
          </a:p>
          <a:p>
            <a:pPr lvl="1"/>
            <a:r>
              <a:rPr lang="en-US" sz="2400" dirty="0"/>
              <a:t>Benzodiazepines abuse.</a:t>
            </a:r>
            <a:endParaRPr lang="en-US" sz="3200" dirty="0"/>
          </a:p>
          <a:p>
            <a:pPr lvl="1"/>
            <a:r>
              <a:rPr lang="en-US" sz="2400" dirty="0"/>
              <a:t>Methadone abuse.</a:t>
            </a:r>
            <a:endParaRPr lang="en-US" sz="3200" dirty="0"/>
          </a:p>
          <a:p>
            <a:pPr lvl="1"/>
            <a:r>
              <a:rPr lang="en-US" sz="2400" dirty="0"/>
              <a:t>Abuse of painkillers.</a:t>
            </a:r>
            <a:endParaRPr lang="en-US" sz="3200" dirty="0"/>
          </a:p>
          <a:p>
            <a:endParaRPr lang="en-US" dirty="0"/>
          </a:p>
        </p:txBody>
      </p:sp>
    </p:spTree>
    <p:extLst>
      <p:ext uri="{BB962C8B-B14F-4D97-AF65-F5344CB8AC3E}">
        <p14:creationId xmlns:p14="http://schemas.microsoft.com/office/powerpoint/2010/main" val="21283386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A 33-year-old single man was caught by police officers and put in prison because he was driving his car recklessly with high speed at 3am in the highway. Next day he started to show excessive lacrimation, runny nose, repeated vomiting, and abdominal cramps. However, his consciousness was intact. The most likely problem of this patient is:</a:t>
            </a:r>
            <a:endParaRPr lang="en-US" sz="3200" dirty="0"/>
          </a:p>
          <a:p>
            <a:pPr lvl="1"/>
            <a:r>
              <a:rPr lang="en-US" sz="2400" dirty="0"/>
              <a:t>Cannabis abuse.</a:t>
            </a:r>
            <a:endParaRPr lang="en-US" sz="3200" dirty="0"/>
          </a:p>
          <a:p>
            <a:pPr lvl="1"/>
            <a:r>
              <a:rPr lang="en-US" sz="2400" dirty="0"/>
              <a:t>Methadone intoxication.</a:t>
            </a:r>
            <a:endParaRPr lang="en-US" sz="3200" dirty="0"/>
          </a:p>
          <a:p>
            <a:pPr lvl="1"/>
            <a:r>
              <a:rPr lang="en-US" sz="2400" dirty="0"/>
              <a:t>Abuse of naloxone.</a:t>
            </a:r>
            <a:endParaRPr lang="en-US" sz="3200" dirty="0"/>
          </a:p>
          <a:p>
            <a:pPr lvl="1"/>
            <a:r>
              <a:rPr lang="en-US" sz="2400" dirty="0"/>
              <a:t>Opioid withdrawal. </a:t>
            </a:r>
            <a:endParaRPr lang="en-US" sz="3200" dirty="0"/>
          </a:p>
          <a:p>
            <a:endParaRPr lang="en-US" dirty="0"/>
          </a:p>
        </p:txBody>
      </p:sp>
    </p:spTree>
    <p:extLst>
      <p:ext uri="{BB962C8B-B14F-4D97-AF65-F5344CB8AC3E}">
        <p14:creationId xmlns:p14="http://schemas.microsoft.com/office/powerpoint/2010/main" val="18811144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A 32-year-old man became increasingly irritable, insomniac, </a:t>
            </a:r>
            <a:r>
              <a:rPr lang="en-US" dirty="0" err="1" smtClean="0"/>
              <a:t>hypervigilant</a:t>
            </a:r>
            <a:r>
              <a:rPr lang="en-US" dirty="0" smtClean="0"/>
              <a:t> </a:t>
            </a:r>
            <a:r>
              <a:rPr lang="en-US" dirty="0"/>
              <a:t>for the past 4 weeks with unpredictable mood and accusing his wife with extramarital sexual relationships. The most likely diagnosis is</a:t>
            </a:r>
            <a:r>
              <a:rPr lang="en-US" dirty="0" smtClean="0"/>
              <a:t>:</a:t>
            </a:r>
            <a:endParaRPr lang="en-US" sz="3200" dirty="0"/>
          </a:p>
          <a:p>
            <a:pPr lvl="1"/>
            <a:r>
              <a:rPr lang="en-US" sz="2400" dirty="0"/>
              <a:t>Heroin abuse.</a:t>
            </a:r>
            <a:endParaRPr lang="en-US" sz="3200" dirty="0"/>
          </a:p>
          <a:p>
            <a:pPr lvl="1"/>
            <a:r>
              <a:rPr lang="en-US" sz="2400" dirty="0"/>
              <a:t>Generalized anxiety disorder.</a:t>
            </a:r>
            <a:endParaRPr lang="en-US" sz="3200" dirty="0"/>
          </a:p>
          <a:p>
            <a:pPr lvl="1"/>
            <a:r>
              <a:rPr lang="en-US" sz="2400" dirty="0"/>
              <a:t>Amphetamine abuse.</a:t>
            </a:r>
            <a:endParaRPr lang="en-US" sz="3200" dirty="0"/>
          </a:p>
          <a:p>
            <a:pPr lvl="1"/>
            <a:r>
              <a:rPr lang="en-US" sz="2400" dirty="0"/>
              <a:t>Paranoid Schizophrenia.</a:t>
            </a:r>
            <a:endParaRPr lang="en-US" sz="3200" dirty="0"/>
          </a:p>
          <a:p>
            <a:endParaRPr lang="en-US" dirty="0"/>
          </a:p>
        </p:txBody>
      </p:sp>
    </p:spTree>
    <p:extLst>
      <p:ext uri="{BB962C8B-B14F-4D97-AF65-F5344CB8AC3E}">
        <p14:creationId xmlns:p14="http://schemas.microsoft.com/office/powerpoint/2010/main" val="28846521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A 43-year-old man has episodic behavioral disturbances including; euphoria, talkativeness, and </a:t>
            </a:r>
            <a:r>
              <a:rPr lang="en-US" dirty="0" err="1"/>
              <a:t>disinihibition</a:t>
            </a:r>
            <a:r>
              <a:rPr lang="en-US" dirty="0" smtClean="0"/>
              <a:t>.</a:t>
            </a:r>
            <a:endParaRPr lang="en-US" sz="3200" dirty="0"/>
          </a:p>
          <a:p>
            <a:pPr marL="0" lvl="0" indent="0">
              <a:buNone/>
            </a:pPr>
            <a:r>
              <a:rPr lang="en-US" dirty="0" smtClean="0"/>
              <a:t>His </a:t>
            </a:r>
            <a:r>
              <a:rPr lang="en-US" dirty="0"/>
              <a:t>eyes look red most of the time. The most likely diagnosis is:</a:t>
            </a:r>
            <a:endParaRPr lang="en-US" sz="3200" dirty="0"/>
          </a:p>
          <a:p>
            <a:pPr lvl="1"/>
            <a:r>
              <a:rPr lang="en-US" sz="2400" dirty="0"/>
              <a:t>Alcohol abuse.</a:t>
            </a:r>
            <a:endParaRPr lang="en-US" sz="3200" dirty="0"/>
          </a:p>
          <a:p>
            <a:pPr lvl="1"/>
            <a:r>
              <a:rPr lang="en-US" sz="2400" dirty="0"/>
              <a:t>Cannabis abuse.</a:t>
            </a:r>
            <a:endParaRPr lang="en-US" sz="3200" dirty="0"/>
          </a:p>
          <a:p>
            <a:pPr lvl="1"/>
            <a:r>
              <a:rPr lang="en-US" sz="2400" dirty="0"/>
              <a:t>Amphetamine abuse.</a:t>
            </a:r>
            <a:endParaRPr lang="en-US" sz="3200" dirty="0"/>
          </a:p>
          <a:p>
            <a:pPr lvl="1"/>
            <a:r>
              <a:rPr lang="en-US" sz="2400" dirty="0"/>
              <a:t>Cocaine abuse.</a:t>
            </a:r>
            <a:endParaRPr lang="en-US" sz="3200" dirty="0"/>
          </a:p>
          <a:p>
            <a:endParaRPr lang="en-US" dirty="0"/>
          </a:p>
        </p:txBody>
      </p:sp>
    </p:spTree>
    <p:extLst>
      <p:ext uri="{BB962C8B-B14F-4D97-AF65-F5344CB8AC3E}">
        <p14:creationId xmlns:p14="http://schemas.microsoft.com/office/powerpoint/2010/main" val="2513339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3200" dirty="0"/>
              <a:t>A </a:t>
            </a:r>
            <a:r>
              <a:rPr lang="en-US" dirty="0"/>
              <a:t>16-year-old boy presented with slurred speech,  incoordination and nausea. Physical examination revealed facial rashes around his mouth and nose. When asked about substance abuse his reply was affirmative. The most likely substance is:</a:t>
            </a:r>
            <a:endParaRPr lang="en-US" sz="3200" dirty="0"/>
          </a:p>
          <a:p>
            <a:pPr lvl="1"/>
            <a:r>
              <a:rPr lang="en-US" sz="2400" dirty="0"/>
              <a:t>Cannabis.</a:t>
            </a:r>
          </a:p>
          <a:p>
            <a:pPr lvl="1"/>
            <a:r>
              <a:rPr lang="en-US" sz="2400" dirty="0"/>
              <a:t>Alcohol.</a:t>
            </a:r>
          </a:p>
          <a:p>
            <a:pPr lvl="1"/>
            <a:r>
              <a:rPr lang="en-US" sz="2400" dirty="0"/>
              <a:t>Volatile substance.</a:t>
            </a:r>
          </a:p>
          <a:p>
            <a:pPr lvl="1"/>
            <a:r>
              <a:rPr lang="en-US" sz="2400" dirty="0"/>
              <a:t>Morphine.</a:t>
            </a:r>
          </a:p>
          <a:p>
            <a:endParaRPr lang="en-US" dirty="0"/>
          </a:p>
        </p:txBody>
      </p:sp>
    </p:spTree>
    <p:extLst>
      <p:ext uri="{BB962C8B-B14F-4D97-AF65-F5344CB8AC3E}">
        <p14:creationId xmlns:p14="http://schemas.microsoft.com/office/powerpoint/2010/main" val="399460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classification</a:t>
            </a:r>
            <a:endParaRPr lang="en-US" dirty="0"/>
          </a:p>
        </p:txBody>
      </p:sp>
      <p:sp>
        <p:nvSpPr>
          <p:cNvPr id="4" name="TextBox 3"/>
          <p:cNvSpPr txBox="1"/>
          <p:nvPr/>
        </p:nvSpPr>
        <p:spPr>
          <a:xfrm>
            <a:off x="889000" y="2180167"/>
            <a:ext cx="6883816" cy="2308324"/>
          </a:xfrm>
          <a:prstGeom prst="rect">
            <a:avLst/>
          </a:prstGeom>
          <a:noFill/>
        </p:spPr>
        <p:txBody>
          <a:bodyPr wrap="none" rtlCol="0">
            <a:spAutoFit/>
          </a:bodyPr>
          <a:lstStyle/>
          <a:p>
            <a:r>
              <a:rPr lang="en-US" sz="2400" b="1" dirty="0" smtClean="0"/>
              <a:t>CNS Suppressants</a:t>
            </a:r>
          </a:p>
          <a:p>
            <a:r>
              <a:rPr lang="en-US" sz="2400" dirty="0"/>
              <a:t>Alcohol – Sedatives – Inhalants – Opioids</a:t>
            </a:r>
            <a:r>
              <a:rPr lang="en-US" sz="2400" b="1" dirty="0" smtClean="0"/>
              <a:t>.</a:t>
            </a:r>
          </a:p>
          <a:p>
            <a:endParaRPr lang="en-US" sz="2400" dirty="0"/>
          </a:p>
          <a:p>
            <a:r>
              <a:rPr lang="en-US" sz="2400" b="1" dirty="0"/>
              <a:t>CNS Stimulants:       </a:t>
            </a:r>
            <a:r>
              <a:rPr lang="en-US" sz="2400" dirty="0"/>
              <a:t>Amphetamine – Cocaine</a:t>
            </a:r>
          </a:p>
          <a:p>
            <a:endParaRPr lang="en-US" sz="2400" b="1" dirty="0" smtClean="0"/>
          </a:p>
          <a:p>
            <a:r>
              <a:rPr lang="en-US" sz="2400" b="1" dirty="0" smtClean="0"/>
              <a:t>Cannabis</a:t>
            </a:r>
            <a:r>
              <a:rPr lang="en-US" sz="2400" dirty="0" smtClean="0"/>
              <a:t> </a:t>
            </a:r>
            <a:endParaRPr lang="en-US" sz="2400" dirty="0"/>
          </a:p>
        </p:txBody>
      </p:sp>
    </p:spTree>
    <p:extLst>
      <p:ext uri="{BB962C8B-B14F-4D97-AF65-F5344CB8AC3E}">
        <p14:creationId xmlns:p14="http://schemas.microsoft.com/office/powerpoint/2010/main" val="988833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04850"/>
            <a:ext cx="8229600" cy="492125"/>
          </a:xfrm>
        </p:spPr>
        <p:txBody>
          <a:bodyPr>
            <a:normAutofit fontScale="90000"/>
          </a:bodyPr>
          <a:lstStyle/>
          <a:p>
            <a:pPr eaLnBrk="1" hangingPunct="1"/>
            <a:r>
              <a:rPr lang="en-CA">
                <a:latin typeface="Arial" charset="0"/>
                <a:cs typeface="Arial" charset="0"/>
              </a:rPr>
              <a:t>Assessement</a:t>
            </a:r>
          </a:p>
        </p:txBody>
      </p:sp>
      <p:sp>
        <p:nvSpPr>
          <p:cNvPr id="3" name="Content Placeholder 2"/>
          <p:cNvSpPr>
            <a:spLocks noGrp="1"/>
          </p:cNvSpPr>
          <p:nvPr>
            <p:ph idx="1"/>
          </p:nvPr>
        </p:nvSpPr>
        <p:spPr>
          <a:xfrm>
            <a:off x="457200" y="1268413"/>
            <a:ext cx="8229600" cy="5400675"/>
          </a:xfrm>
        </p:spPr>
        <p:txBody>
          <a:bodyPr>
            <a:normAutofit fontScale="92500" lnSpcReduction="10000"/>
          </a:bodyPr>
          <a:lstStyle/>
          <a:p>
            <a:pPr eaLnBrk="1" hangingPunct="1">
              <a:lnSpc>
                <a:spcPct val="90000"/>
              </a:lnSpc>
            </a:pPr>
            <a:r>
              <a:rPr lang="en-CA">
                <a:latin typeface="Arial" charset="0"/>
                <a:cs typeface="Arial" charset="0"/>
              </a:rPr>
              <a:t>Collateral history.</a:t>
            </a:r>
          </a:p>
          <a:p>
            <a:pPr eaLnBrk="1" hangingPunct="1">
              <a:lnSpc>
                <a:spcPct val="90000"/>
              </a:lnSpc>
            </a:pPr>
            <a:r>
              <a:rPr lang="en-US">
                <a:latin typeface="Arial" charset="0"/>
                <a:cs typeface="Arial" charset="0"/>
              </a:rPr>
              <a:t>Urine screening tests.</a:t>
            </a:r>
          </a:p>
          <a:p>
            <a:pPr eaLnBrk="1" hangingPunct="1">
              <a:lnSpc>
                <a:spcPct val="90000"/>
              </a:lnSpc>
            </a:pPr>
            <a:r>
              <a:rPr lang="en-US">
                <a:latin typeface="Arial" charset="0"/>
                <a:cs typeface="Arial" charset="0"/>
              </a:rPr>
              <a:t>blood screening tests (alcohol, barbiturates).</a:t>
            </a:r>
          </a:p>
          <a:p>
            <a:pPr eaLnBrk="1" hangingPunct="1">
              <a:lnSpc>
                <a:spcPct val="90000"/>
              </a:lnSpc>
            </a:pPr>
            <a:r>
              <a:rPr lang="en-US">
                <a:latin typeface="Arial" charset="0"/>
                <a:cs typeface="Arial" charset="0"/>
              </a:rPr>
              <a:t>Pattern of Abuse:</a:t>
            </a:r>
          </a:p>
          <a:p>
            <a:pPr eaLnBrk="1" hangingPunct="1">
              <a:lnSpc>
                <a:spcPct val="90000"/>
              </a:lnSpc>
              <a:spcBef>
                <a:spcPct val="0"/>
              </a:spcBef>
              <a:buFont typeface="Wingdings" charset="0"/>
              <a:buChar char="q"/>
            </a:pPr>
            <a:r>
              <a:rPr lang="en-US" sz="2400" b="1">
                <a:latin typeface="Arial" charset="0"/>
                <a:cs typeface="Arial" charset="0"/>
              </a:rPr>
              <a:t>What? </a:t>
            </a:r>
            <a:r>
              <a:rPr lang="en-US" sz="2400">
                <a:latin typeface="Arial" charset="0"/>
                <a:cs typeface="Arial" charset="0"/>
              </a:rPr>
              <a:t>(type, dose, route, effect: nature and duration).</a:t>
            </a:r>
            <a:endParaRPr lang="en-CA" sz="2400">
              <a:latin typeface="Arial" charset="0"/>
              <a:cs typeface="Arial" charset="0"/>
            </a:endParaRPr>
          </a:p>
          <a:p>
            <a:pPr eaLnBrk="1" hangingPunct="1">
              <a:lnSpc>
                <a:spcPct val="90000"/>
              </a:lnSpc>
              <a:spcBef>
                <a:spcPct val="0"/>
              </a:spcBef>
              <a:buFont typeface="Wingdings" charset="0"/>
              <a:buChar char="q"/>
            </a:pPr>
            <a:r>
              <a:rPr lang="en-US" sz="2400" b="1">
                <a:latin typeface="Arial" charset="0"/>
                <a:cs typeface="Arial" charset="0"/>
              </a:rPr>
              <a:t>How? </a:t>
            </a:r>
            <a:r>
              <a:rPr lang="en-US" sz="2400">
                <a:latin typeface="Arial" charset="0"/>
                <a:cs typeface="Arial" charset="0"/>
              </a:rPr>
              <a:t> (frequency, duration, how long, source, and situation)</a:t>
            </a:r>
            <a:endParaRPr lang="en-CA" sz="2400">
              <a:latin typeface="Arial" charset="0"/>
              <a:cs typeface="Arial" charset="0"/>
            </a:endParaRPr>
          </a:p>
          <a:p>
            <a:pPr eaLnBrk="1" hangingPunct="1">
              <a:lnSpc>
                <a:spcPct val="90000"/>
              </a:lnSpc>
              <a:spcBef>
                <a:spcPct val="0"/>
              </a:spcBef>
              <a:buFont typeface="Wingdings" charset="0"/>
              <a:buChar char="q"/>
            </a:pPr>
            <a:r>
              <a:rPr lang="en-US" sz="2400" b="1">
                <a:latin typeface="Arial" charset="0"/>
                <a:cs typeface="Arial" charset="0"/>
              </a:rPr>
              <a:t>Why?</a:t>
            </a:r>
            <a:r>
              <a:rPr lang="en-US" sz="2400">
                <a:latin typeface="Arial" charset="0"/>
                <a:cs typeface="Arial" charset="0"/>
              </a:rPr>
              <a:t> (? psychosocial problems).</a:t>
            </a:r>
          </a:p>
          <a:p>
            <a:pPr eaLnBrk="1" hangingPunct="1">
              <a:lnSpc>
                <a:spcPct val="90000"/>
              </a:lnSpc>
              <a:buFont typeface="Wingdings" charset="0"/>
              <a:buChar char="q"/>
            </a:pPr>
            <a:r>
              <a:rPr lang="en-US" sz="2400" b="1">
                <a:latin typeface="Arial" charset="0"/>
                <a:cs typeface="Arial" charset="0"/>
              </a:rPr>
              <a:t>Dependence?</a:t>
            </a:r>
          </a:p>
          <a:p>
            <a:pPr eaLnBrk="1" hangingPunct="1">
              <a:lnSpc>
                <a:spcPct val="90000"/>
              </a:lnSpc>
              <a:buFont typeface="Wingdings" charset="0"/>
              <a:buChar char="q"/>
            </a:pPr>
            <a:endParaRPr lang="en-US" sz="1800">
              <a:latin typeface="Arial" charset="0"/>
              <a:cs typeface="Arial" charset="0"/>
            </a:endParaRPr>
          </a:p>
          <a:p>
            <a:pPr eaLnBrk="1" hangingPunct="1">
              <a:lnSpc>
                <a:spcPct val="90000"/>
              </a:lnSpc>
            </a:pPr>
            <a:r>
              <a:rPr lang="en-US">
                <a:latin typeface="Arial" charset="0"/>
                <a:cs typeface="Arial" charset="0"/>
              </a:rPr>
              <a:t>Complications :</a:t>
            </a:r>
          </a:p>
          <a:p>
            <a:pPr eaLnBrk="1" hangingPunct="1">
              <a:lnSpc>
                <a:spcPct val="90000"/>
              </a:lnSpc>
              <a:buFont typeface="Wingdings" charset="0"/>
              <a:buChar char="q"/>
            </a:pPr>
            <a:r>
              <a:rPr lang="en-US">
                <a:latin typeface="Arial" charset="0"/>
                <a:cs typeface="Arial" charset="0"/>
              </a:rPr>
              <a:t>Psychosocial…..</a:t>
            </a:r>
          </a:p>
          <a:p>
            <a:pPr eaLnBrk="1" hangingPunct="1">
              <a:lnSpc>
                <a:spcPct val="90000"/>
              </a:lnSpc>
              <a:buFont typeface="Wingdings" charset="0"/>
              <a:buChar char="q"/>
            </a:pPr>
            <a:r>
              <a:rPr lang="en-US">
                <a:latin typeface="Arial" charset="0"/>
                <a:cs typeface="Arial" charset="0"/>
              </a:rPr>
              <a:t>Physical…..</a:t>
            </a:r>
          </a:p>
          <a:p>
            <a:pPr eaLnBrk="1" hangingPunct="1">
              <a:lnSpc>
                <a:spcPct val="90000"/>
              </a:lnSpc>
            </a:pPr>
            <a:endParaRPr lang="en-CA">
              <a:latin typeface="Arial" charset="0"/>
              <a:cs typeface="Arial" charset="0"/>
            </a:endParaRPr>
          </a:p>
        </p:txBody>
      </p:sp>
    </p:spTree>
    <p:extLst>
      <p:ext uri="{BB962C8B-B14F-4D97-AF65-F5344CB8AC3E}">
        <p14:creationId xmlns:p14="http://schemas.microsoft.com/office/powerpoint/2010/main" val="11825370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6687</TotalTime>
  <Words>3912</Words>
  <Application>Microsoft Office PowerPoint</Application>
  <PresentationFormat>On-screen Show (4:3)</PresentationFormat>
  <Paragraphs>593</Paragraphs>
  <Slides>78</Slides>
  <Notes>22</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78</vt:i4>
      </vt:variant>
    </vt:vector>
  </HeadingPairs>
  <TitlesOfParts>
    <vt:vector size="90" baseType="lpstr">
      <vt:lpstr>ＭＳ Ｐゴシック</vt:lpstr>
      <vt:lpstr>Arial</vt:lpstr>
      <vt:lpstr>Arial Black</vt:lpstr>
      <vt:lpstr>Calibri</vt:lpstr>
      <vt:lpstr>Constantia</vt:lpstr>
      <vt:lpstr>News Gothic MT</vt:lpstr>
      <vt:lpstr>Symbol</vt:lpstr>
      <vt:lpstr>Tahoma</vt:lpstr>
      <vt:lpstr>Times New Roman</vt:lpstr>
      <vt:lpstr>Wingdings</vt:lpstr>
      <vt:lpstr>Wingdings 2</vt:lpstr>
      <vt:lpstr>Breeze</vt:lpstr>
      <vt:lpstr>Substance Use Disorders</vt:lpstr>
      <vt:lpstr>Introduction</vt:lpstr>
      <vt:lpstr>What is addiction?</vt:lpstr>
      <vt:lpstr>Terminology</vt:lpstr>
      <vt:lpstr>Terminology (cont.)</vt:lpstr>
      <vt:lpstr>PowerPoint Presentation</vt:lpstr>
      <vt:lpstr>Complications</vt:lpstr>
      <vt:lpstr>Basic classification</vt:lpstr>
      <vt:lpstr>Assessement</vt:lpstr>
      <vt:lpstr>Alcohol and Related Mental Disorders</vt:lpstr>
      <vt:lpstr>Alcohol Kills More Than AIDS, TB or Violence-WHO report (Feb 2011) </vt:lpstr>
      <vt:lpstr>Risk factors of Alcohol abuse</vt:lpstr>
      <vt:lpstr>Alcohol abuse </vt:lpstr>
      <vt:lpstr>PowerPoint Presentation</vt:lpstr>
      <vt:lpstr>PowerPoint Presentation</vt:lpstr>
      <vt:lpstr>How much is too much?</vt:lpstr>
      <vt:lpstr>Clinical presentation </vt:lpstr>
      <vt:lpstr>   Alcohol intoxication  Ethanol plasma concentrations Vs. CNS effects</vt:lpstr>
      <vt:lpstr>Clinical presentation (cont) </vt:lpstr>
      <vt:lpstr>PowerPoint Presentation</vt:lpstr>
      <vt:lpstr>Alcohol dependence</vt:lpstr>
      <vt:lpstr>Complications of chronic alcohol abuse</vt:lpstr>
      <vt:lpstr>PowerPoint Presentation</vt:lpstr>
      <vt:lpstr>Screening – CAGE questionnaire</vt:lpstr>
      <vt:lpstr>Stages of alcohol withdrawal</vt:lpstr>
      <vt:lpstr>Laboratory Tests </vt:lpstr>
      <vt:lpstr>Treatment</vt:lpstr>
      <vt:lpstr>Delerium Tremens (DTs)</vt:lpstr>
      <vt:lpstr>PowerPoint Presentation</vt:lpstr>
      <vt:lpstr>Treatment</vt:lpstr>
      <vt:lpstr>PowerPoint Presentation</vt:lpstr>
      <vt:lpstr>Sedatives, Hypnotics, and Anxiolytics</vt:lpstr>
      <vt:lpstr>OPIOIDS </vt:lpstr>
      <vt:lpstr>PowerPoint Presentation</vt:lpstr>
      <vt:lpstr>Opiod intoxication </vt:lpstr>
      <vt:lpstr>Potency?!</vt:lpstr>
      <vt:lpstr>Opioid withdrawal</vt:lpstr>
      <vt:lpstr>Complications of injecting</vt:lpstr>
      <vt:lpstr>PowerPoint Presentation</vt:lpstr>
      <vt:lpstr>Inhalants</vt:lpstr>
      <vt:lpstr>PowerPoint Presentation</vt:lpstr>
      <vt:lpstr>Psychostimulants </vt:lpstr>
      <vt:lpstr>Commonly used Stimulants</vt:lpstr>
      <vt:lpstr>Psychological FX of non dependent use</vt:lpstr>
      <vt:lpstr>Clinical effects of stimulants </vt:lpstr>
      <vt:lpstr>PowerPoint Presentation</vt:lpstr>
      <vt:lpstr>PowerPoint Presentation</vt:lpstr>
      <vt:lpstr>PowerPoint Presentation</vt:lpstr>
      <vt:lpstr>Cocaine</vt:lpstr>
      <vt:lpstr>PowerPoint Presentation</vt:lpstr>
      <vt:lpstr>PowerPoint Presentation</vt:lpstr>
      <vt:lpstr>Amphetamines</vt:lpstr>
      <vt:lpstr>Captagon (Fenethylline)</vt:lpstr>
      <vt:lpstr>PowerPoint Presentation</vt:lpstr>
      <vt:lpstr>Other uses for amphetamines</vt:lpstr>
      <vt:lpstr>PowerPoint Presentation</vt:lpstr>
      <vt:lpstr>Treatment</vt:lpstr>
      <vt:lpstr>Hallucinogens</vt:lpstr>
      <vt:lpstr>Clinical effects</vt:lpstr>
      <vt:lpstr>Lysergic Acid Diethylamide (LSD)</vt:lpstr>
      <vt:lpstr>PowerPoint Presentation</vt:lpstr>
      <vt:lpstr>Effects of LSD</vt:lpstr>
      <vt:lpstr>Effects of LSD</vt:lpstr>
      <vt:lpstr>Tolerance/Dependence</vt:lpstr>
      <vt:lpstr>PowerPoint Presentation</vt:lpstr>
      <vt:lpstr>New Psychoactive Substances (NPS)</vt:lpstr>
      <vt:lpstr>PowerPoint Presentation</vt:lpstr>
      <vt:lpstr>CANNABIS</vt:lpstr>
      <vt:lpstr>What is Cannabis (marijuana)?</vt:lpstr>
      <vt:lpstr>What are the acute effects?</vt:lpstr>
      <vt:lpstr>What are the acute effects?</vt:lpstr>
      <vt:lpstr>Effect on physical health?</vt:lpstr>
      <vt:lpstr>Treatment</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 Aldesouki</dc:creator>
  <cp:lastModifiedBy>Psychiatric Dept</cp:lastModifiedBy>
  <cp:revision>56</cp:revision>
  <cp:lastPrinted>2014-09-07T09:13:51Z</cp:lastPrinted>
  <dcterms:created xsi:type="dcterms:W3CDTF">2014-09-07T05:32:33Z</dcterms:created>
  <dcterms:modified xsi:type="dcterms:W3CDTF">2017-12-31T07:21:25Z</dcterms:modified>
</cp:coreProperties>
</file>