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274" r:id="rId5"/>
    <p:sldId id="275" r:id="rId6"/>
    <p:sldId id="259" r:id="rId7"/>
    <p:sldId id="261" r:id="rId8"/>
    <p:sldId id="276" r:id="rId9"/>
    <p:sldId id="277" r:id="rId10"/>
    <p:sldId id="279" r:id="rId11"/>
    <p:sldId id="278" r:id="rId12"/>
    <p:sldId id="282" r:id="rId13"/>
    <p:sldId id="283" r:id="rId14"/>
    <p:sldId id="284" r:id="rId15"/>
    <p:sldId id="263" r:id="rId16"/>
    <p:sldId id="287" r:id="rId17"/>
    <p:sldId id="264" r:id="rId18"/>
    <p:sldId id="265" r:id="rId19"/>
    <p:sldId id="266" r:id="rId20"/>
    <p:sldId id="267" r:id="rId21"/>
    <p:sldId id="268" r:id="rId22"/>
    <p:sldId id="269" r:id="rId23"/>
    <p:sldId id="270" r:id="rId24"/>
    <p:sldId id="271" r:id="rId25"/>
    <p:sldId id="272" r:id="rId26"/>
    <p:sldId id="273" r:id="rId27"/>
    <p:sldId id="288" r:id="rId28"/>
    <p:sldId id="289" r:id="rId29"/>
    <p:sldId id="290" r:id="rId30"/>
    <p:sldId id="291" r:id="rId31"/>
    <p:sldId id="297" r:id="rId32"/>
    <p:sldId id="293" r:id="rId33"/>
    <p:sldId id="294" r:id="rId34"/>
    <p:sldId id="295" r:id="rId35"/>
    <p:sldId id="298" r:id="rId36"/>
    <p:sldId id="299" r:id="rId37"/>
    <p:sldId id="300" r:id="rId38"/>
    <p:sldId id="296" r:id="rId39"/>
    <p:sldId id="301" r:id="rId40"/>
    <p:sldId id="302" r:id="rId41"/>
    <p:sldId id="309" r:id="rId42"/>
    <p:sldId id="303" r:id="rId43"/>
    <p:sldId id="304" r:id="rId44"/>
    <p:sldId id="305" r:id="rId45"/>
    <p:sldId id="306" r:id="rId46"/>
    <p:sldId id="307" r:id="rId47"/>
    <p:sldId id="310" r:id="rId48"/>
    <p:sldId id="317" r:id="rId49"/>
    <p:sldId id="312" r:id="rId50"/>
    <p:sldId id="313" r:id="rId51"/>
    <p:sldId id="314" r:id="rId52"/>
    <p:sldId id="321" r:id="rId53"/>
    <p:sldId id="315" r:id="rId54"/>
    <p:sldId id="319" r:id="rId55"/>
    <p:sldId id="32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55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70C0"/>
            </a:solidFill>
          </c:spPr>
          <c:invertIfNegative val="0"/>
          <c:cat>
            <c:strRef>
              <c:f>Sheet1!$A$1:$A$4</c:f>
              <c:strCache>
                <c:ptCount val="4"/>
                <c:pt idx="0">
                  <c:v>Community</c:v>
                </c:pt>
                <c:pt idx="1">
                  <c:v>Hospital admission</c:v>
                </c:pt>
                <c:pt idx="2">
                  <c:v>Post-op</c:v>
                </c:pt>
                <c:pt idx="3">
                  <c:v>ICU</c:v>
                </c:pt>
              </c:strCache>
            </c:strRef>
          </c:cat>
          <c:val>
            <c:numRef>
              <c:f>Sheet1!$B$1:$B$4</c:f>
              <c:numCache>
                <c:formatCode>0%</c:formatCode>
                <c:ptCount val="4"/>
                <c:pt idx="0">
                  <c:v>0.02</c:v>
                </c:pt>
                <c:pt idx="1">
                  <c:v>0.25</c:v>
                </c:pt>
                <c:pt idx="2">
                  <c:v>0.53</c:v>
                </c:pt>
                <c:pt idx="3">
                  <c:v>0.8</c:v>
                </c:pt>
              </c:numCache>
            </c:numRef>
          </c:val>
        </c:ser>
        <c:dLbls>
          <c:showLegendKey val="0"/>
          <c:showVal val="0"/>
          <c:showCatName val="0"/>
          <c:showSerName val="0"/>
          <c:showPercent val="0"/>
          <c:showBubbleSize val="0"/>
        </c:dLbls>
        <c:gapWidth val="150"/>
        <c:axId val="108019272"/>
        <c:axId val="108014680"/>
      </c:barChart>
      <c:catAx>
        <c:axId val="108019272"/>
        <c:scaling>
          <c:orientation val="minMax"/>
        </c:scaling>
        <c:delete val="0"/>
        <c:axPos val="b"/>
        <c:numFmt formatCode="General" sourceLinked="0"/>
        <c:majorTickMark val="out"/>
        <c:minorTickMark val="none"/>
        <c:tickLblPos val="nextTo"/>
        <c:txPr>
          <a:bodyPr/>
          <a:lstStyle/>
          <a:p>
            <a:pPr>
              <a:defRPr sz="1200" b="1" i="0" baseline="0"/>
            </a:pPr>
            <a:endParaRPr lang="ar-SA"/>
          </a:p>
        </c:txPr>
        <c:crossAx val="108014680"/>
        <c:crosses val="autoZero"/>
        <c:auto val="1"/>
        <c:lblAlgn val="ctr"/>
        <c:lblOffset val="100"/>
        <c:noMultiLvlLbl val="0"/>
      </c:catAx>
      <c:valAx>
        <c:axId val="108014680"/>
        <c:scaling>
          <c:orientation val="minMax"/>
          <c:max val="1"/>
        </c:scaling>
        <c:delete val="0"/>
        <c:axPos val="l"/>
        <c:majorGridlines>
          <c:spPr>
            <a:ln w="0">
              <a:solidFill>
                <a:srgbClr val="D34817">
                  <a:alpha val="0"/>
                </a:srgbClr>
              </a:solidFill>
            </a:ln>
            <a:effectLst>
              <a:outerShdw blurRad="50800" dist="50800" dir="5400000" algn="ctr" rotWithShape="0">
                <a:schemeClr val="bg1"/>
              </a:outerShdw>
            </a:effectLst>
          </c:spPr>
        </c:majorGridlines>
        <c:numFmt formatCode="0%" sourceLinked="1"/>
        <c:majorTickMark val="out"/>
        <c:minorTickMark val="none"/>
        <c:tickLblPos val="nextTo"/>
        <c:spPr>
          <a:ln>
            <a:noFill/>
          </a:ln>
        </c:spPr>
        <c:txPr>
          <a:bodyPr/>
          <a:lstStyle/>
          <a:p>
            <a:pPr>
              <a:defRPr sz="1200" b="1" i="0" baseline="0"/>
            </a:pPr>
            <a:endParaRPr lang="ar-SA"/>
          </a:p>
        </c:txPr>
        <c:crossAx val="108019272"/>
        <c:crosses val="autoZero"/>
        <c:crossBetween val="between"/>
        <c:majorUnit val="0.25"/>
      </c:valAx>
    </c:plotArea>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6C805-5C26-4805-91BF-CB5E275ECD79}"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68954-D4ED-4CF1-ACA2-7837B06762F7}" type="slidenum">
              <a:rPr lang="en-US" smtClean="0"/>
              <a:t>‹#›</a:t>
            </a:fld>
            <a:endParaRPr lang="en-US"/>
          </a:p>
        </p:txBody>
      </p:sp>
    </p:spTree>
    <p:extLst>
      <p:ext uri="{BB962C8B-B14F-4D97-AF65-F5344CB8AC3E}">
        <p14:creationId xmlns:p14="http://schemas.microsoft.com/office/powerpoint/2010/main" val="309630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6E3E5-95B1-498A-BF3C-9B2FE0343D85}" type="slidenum">
              <a:rPr lang="en-US" smtClean="0"/>
              <a:pPr/>
              <a:t>12</a:t>
            </a:fld>
            <a:endParaRPr lang="en-US"/>
          </a:p>
        </p:txBody>
      </p:sp>
    </p:spTree>
    <p:extLst>
      <p:ext uri="{BB962C8B-B14F-4D97-AF65-F5344CB8AC3E}">
        <p14:creationId xmlns:p14="http://schemas.microsoft.com/office/powerpoint/2010/main" val="903185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98282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166026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82203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303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2791752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BC2487-74ED-41F4-8DFF-22B9044942E0}"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0528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BC2487-74ED-41F4-8DFF-22B9044942E0}"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07095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253697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421215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C2487-74ED-41F4-8DFF-22B9044942E0}"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2490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C2487-74ED-41F4-8DFF-22B9044942E0}"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32472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141287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BC2487-74ED-41F4-8DFF-22B9044942E0}"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235867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BC2487-74ED-41F4-8DFF-22B9044942E0}"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27085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BC2487-74ED-41F4-8DFF-22B9044942E0}"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9788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175752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C2487-74ED-41F4-8DFF-22B9044942E0}"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13A-1F36-48B7-97EE-0A2A4F0084B5}" type="slidenum">
              <a:rPr lang="en-US" smtClean="0"/>
              <a:t>‹#›</a:t>
            </a:fld>
            <a:endParaRPr lang="en-US"/>
          </a:p>
        </p:txBody>
      </p:sp>
    </p:spTree>
    <p:extLst>
      <p:ext uri="{BB962C8B-B14F-4D97-AF65-F5344CB8AC3E}">
        <p14:creationId xmlns:p14="http://schemas.microsoft.com/office/powerpoint/2010/main" val="55599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EBC2487-74ED-41F4-8DFF-22B9044942E0}" type="datetimeFigureOut">
              <a:rPr lang="en-US" smtClean="0"/>
              <a:t>10/22/2017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F60913A-1F36-48B7-97EE-0A2A4F0084B5}" type="slidenum">
              <a:rPr lang="en-US" smtClean="0"/>
              <a:t>‹#›</a:t>
            </a:fld>
            <a:endParaRPr lang="en-US"/>
          </a:p>
        </p:txBody>
      </p:sp>
    </p:spTree>
    <p:extLst>
      <p:ext uri="{BB962C8B-B14F-4D97-AF65-F5344CB8AC3E}">
        <p14:creationId xmlns:p14="http://schemas.microsoft.com/office/powerpoint/2010/main" val="252112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
            </a:r>
            <a:r>
              <a:rPr lang="en-US" dirty="0" smtClean="0"/>
              <a:t>eurocognitive </a:t>
            </a:r>
            <a:r>
              <a:rPr lang="en-US" dirty="0"/>
              <a:t>D</a:t>
            </a:r>
            <a:r>
              <a:rPr lang="en-US" dirty="0" smtClean="0"/>
              <a:t>isorders</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Dr. Mohammed Alblowi</a:t>
            </a:r>
          </a:p>
          <a:p>
            <a:r>
              <a:rPr lang="en-US" dirty="0" smtClean="0"/>
              <a:t>SB-Psych</a:t>
            </a:r>
          </a:p>
          <a:p>
            <a:r>
              <a:rPr lang="en-US" dirty="0" smtClean="0"/>
              <a:t>Consultation Liaison Psychiatry – Queen’s University</a:t>
            </a:r>
          </a:p>
          <a:p>
            <a:r>
              <a:rPr lang="en-US" dirty="0" smtClean="0"/>
              <a:t>Neuropsychiatry – University of Western Ontario </a:t>
            </a:r>
          </a:p>
          <a:p>
            <a:endParaRPr lang="en-US" dirty="0"/>
          </a:p>
        </p:txBody>
      </p:sp>
    </p:spTree>
    <p:extLst>
      <p:ext uri="{BB962C8B-B14F-4D97-AF65-F5344CB8AC3E}">
        <p14:creationId xmlns:p14="http://schemas.microsoft.com/office/powerpoint/2010/main" val="31355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The Diagnostic and Statistical Manual of Mental Disorders, Fifth Edition (DSM-5)</a:t>
            </a:r>
            <a:r>
              <a:rPr lang="en-US" sz="2800" dirty="0"/>
              <a:t>diagnostic criteria for delirium is as follows</a:t>
            </a:r>
          </a:p>
        </p:txBody>
      </p:sp>
      <p:sp>
        <p:nvSpPr>
          <p:cNvPr id="3" name="Content Placeholder 2"/>
          <p:cNvSpPr>
            <a:spLocks noGrp="1"/>
          </p:cNvSpPr>
          <p:nvPr>
            <p:ph sz="quarter" idx="13"/>
          </p:nvPr>
        </p:nvSpPr>
        <p:spPr/>
        <p:txBody>
          <a:bodyPr>
            <a:normAutofit fontScale="92500" lnSpcReduction="20000"/>
          </a:bodyPr>
          <a:lstStyle/>
          <a:p>
            <a:r>
              <a:rPr lang="en-US" dirty="0"/>
              <a:t>Disturbance in attention (</a:t>
            </a:r>
            <a:r>
              <a:rPr lang="en-US" dirty="0" err="1"/>
              <a:t>ie</a:t>
            </a:r>
            <a:r>
              <a:rPr lang="en-US" dirty="0"/>
              <a:t>, reduced ability to direct, focus, sustain, and shift attention) and awareness.</a:t>
            </a:r>
          </a:p>
          <a:p>
            <a:r>
              <a:rPr lang="en-US" dirty="0"/>
              <a:t>Change in cognition (</a:t>
            </a:r>
            <a:r>
              <a:rPr lang="en-US" dirty="0" err="1"/>
              <a:t>eg</a:t>
            </a:r>
            <a:r>
              <a:rPr lang="en-US" dirty="0"/>
              <a:t>, memory deficit, disorientation, language disturbance, perceptual disturbance) that is not better accounted for by a preexisting, established, or evolving dementia.</a:t>
            </a:r>
          </a:p>
          <a:p>
            <a:r>
              <a:rPr lang="en-US" dirty="0"/>
              <a:t>The disturbance develops over a short period (usually hours to days) and tends to fluctuate during the course of the day.</a:t>
            </a:r>
          </a:p>
          <a:p>
            <a:r>
              <a:rPr lang="en-US" dirty="0"/>
              <a:t>There is evidence from the history, physical examination, or laboratory findings that the disturbance is caused by a direct physiologic consequence of a general medical condition, an intoxicating substance, medication use, or more than one cause.</a:t>
            </a:r>
          </a:p>
          <a:p>
            <a:endParaRPr lang="en-US" dirty="0"/>
          </a:p>
        </p:txBody>
      </p:sp>
    </p:spTree>
    <p:extLst>
      <p:ext uri="{BB962C8B-B14F-4D97-AF65-F5344CB8AC3E}">
        <p14:creationId xmlns:p14="http://schemas.microsoft.com/office/powerpoint/2010/main" val="73811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Acute </a:t>
            </a:r>
            <a:r>
              <a:rPr lang="en-US" dirty="0"/>
              <a:t>onset of mental status change with fluctuating </a:t>
            </a:r>
            <a:r>
              <a:rPr lang="en-US" dirty="0" smtClean="0"/>
              <a:t>course.</a:t>
            </a:r>
          </a:p>
          <a:p>
            <a:r>
              <a:rPr lang="en-US" dirty="0" smtClean="0"/>
              <a:t>Attentional deficits.</a:t>
            </a:r>
          </a:p>
          <a:p>
            <a:r>
              <a:rPr lang="en-US" dirty="0" smtClean="0"/>
              <a:t>Confusion </a:t>
            </a:r>
            <a:r>
              <a:rPr lang="en-US" dirty="0"/>
              <a:t>or disorganized </a:t>
            </a:r>
            <a:r>
              <a:rPr lang="en-US" dirty="0" smtClean="0"/>
              <a:t>thinking.</a:t>
            </a:r>
          </a:p>
          <a:p>
            <a:r>
              <a:rPr lang="en-US" dirty="0" smtClean="0"/>
              <a:t>Perceptual disturbances.</a:t>
            </a:r>
          </a:p>
          <a:p>
            <a:r>
              <a:rPr lang="en-US" dirty="0" smtClean="0"/>
              <a:t>Disturbed </a:t>
            </a:r>
            <a:r>
              <a:rPr lang="en-US" dirty="0"/>
              <a:t>sleep/wake </a:t>
            </a:r>
            <a:r>
              <a:rPr lang="en-US" dirty="0" smtClean="0"/>
              <a:t>cycle. ( </a:t>
            </a:r>
            <a:r>
              <a:rPr lang="en-US" dirty="0" err="1" smtClean="0"/>
              <a:t>sundowning</a:t>
            </a:r>
            <a:r>
              <a:rPr lang="en-US" dirty="0" smtClean="0"/>
              <a:t> phenomena)</a:t>
            </a:r>
          </a:p>
          <a:p>
            <a:r>
              <a:rPr lang="en-US" dirty="0" smtClean="0"/>
              <a:t>Altered </a:t>
            </a:r>
            <a:r>
              <a:rPr lang="en-US" dirty="0"/>
              <a:t>psychomotor </a:t>
            </a:r>
            <a:r>
              <a:rPr lang="en-US" dirty="0" smtClean="0"/>
              <a:t>activity.</a:t>
            </a:r>
          </a:p>
          <a:p>
            <a:r>
              <a:rPr lang="en-US" dirty="0" smtClean="0"/>
              <a:t>Disorientation </a:t>
            </a:r>
            <a:r>
              <a:rPr lang="en-US" dirty="0"/>
              <a:t>and memory </a:t>
            </a:r>
            <a:r>
              <a:rPr lang="en-US" dirty="0" smtClean="0"/>
              <a:t>impairment.</a:t>
            </a:r>
          </a:p>
          <a:p>
            <a:r>
              <a:rPr lang="en-US" dirty="0" smtClean="0"/>
              <a:t>Behavioral </a:t>
            </a:r>
            <a:r>
              <a:rPr lang="en-US" dirty="0"/>
              <a:t>and emotional </a:t>
            </a:r>
            <a:r>
              <a:rPr lang="en-US" dirty="0" smtClean="0"/>
              <a:t>abnormalities.</a:t>
            </a:r>
          </a:p>
          <a:p>
            <a:r>
              <a:rPr lang="en-US" dirty="0" smtClean="0"/>
              <a:t>Other </a:t>
            </a:r>
            <a:r>
              <a:rPr lang="en-US" dirty="0"/>
              <a:t>cognitive deficits</a:t>
            </a:r>
          </a:p>
        </p:txBody>
      </p:sp>
    </p:spTree>
    <p:extLst>
      <p:ext uri="{BB962C8B-B14F-4D97-AF65-F5344CB8AC3E}">
        <p14:creationId xmlns:p14="http://schemas.microsoft.com/office/powerpoint/2010/main" val="2550786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3"/>
          </p:nvPr>
        </p:nvSpPr>
        <p:spPr/>
        <p:txBody>
          <a:bodyPr/>
          <a:lstStyle/>
          <a:p>
            <a:r>
              <a:rPr lang="en-US" dirty="0" smtClean="0"/>
              <a:t>Delirium complicates at least 25% of all hospitalizations in the elderly</a:t>
            </a:r>
            <a:endParaRPr lang="en-US" dirty="0"/>
          </a:p>
        </p:txBody>
      </p:sp>
      <p:graphicFrame>
        <p:nvGraphicFramePr>
          <p:cNvPr id="4" name="Chart 3"/>
          <p:cNvGraphicFramePr/>
          <p:nvPr/>
        </p:nvGraphicFramePr>
        <p:xfrm>
          <a:off x="3429000" y="2743200"/>
          <a:ext cx="50292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1" y="6172201"/>
            <a:ext cx="986167" cy="246221"/>
          </a:xfrm>
          <a:prstGeom prst="rect">
            <a:avLst/>
          </a:prstGeom>
          <a:noFill/>
        </p:spPr>
        <p:txBody>
          <a:bodyPr wrap="none" rtlCol="0">
            <a:spAutoFit/>
          </a:bodyPr>
          <a:lstStyle/>
          <a:p>
            <a:r>
              <a:rPr lang="en-US" sz="1000" dirty="0"/>
              <a:t>Fong et al 2009</a:t>
            </a:r>
          </a:p>
        </p:txBody>
      </p:sp>
      <p:sp>
        <p:nvSpPr>
          <p:cNvPr id="6" name="TextBox 5"/>
          <p:cNvSpPr txBox="1"/>
          <p:nvPr/>
        </p:nvSpPr>
        <p:spPr>
          <a:xfrm>
            <a:off x="5029200" y="2362200"/>
            <a:ext cx="2289858" cy="369332"/>
          </a:xfrm>
          <a:prstGeom prst="rect">
            <a:avLst/>
          </a:prstGeom>
          <a:noFill/>
        </p:spPr>
        <p:txBody>
          <a:bodyPr wrap="none" rtlCol="0">
            <a:spAutoFit/>
          </a:bodyPr>
          <a:lstStyle/>
          <a:p>
            <a:r>
              <a:rPr lang="en-US" dirty="0"/>
              <a:t>Prevalence of delirium</a:t>
            </a:r>
          </a:p>
        </p:txBody>
      </p:sp>
    </p:spTree>
    <p:extLst>
      <p:ext uri="{BB962C8B-B14F-4D97-AF65-F5344CB8AC3E}">
        <p14:creationId xmlns:p14="http://schemas.microsoft.com/office/powerpoint/2010/main" val="282583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latin typeface="Arial Narrow" panose="020B0606020202030204" pitchFamily="34" charset="0"/>
              </a:rPr>
              <a:t>Previous studies 32%-66% of cases are unrecognized by Medical </a:t>
            </a:r>
            <a:r>
              <a:rPr lang="en-US" dirty="0" smtClean="0">
                <a:latin typeface="Arial Narrow" panose="020B0606020202030204" pitchFamily="34" charset="0"/>
              </a:rPr>
              <a:t>Staff</a:t>
            </a:r>
          </a:p>
          <a:p>
            <a:pPr lvl="1"/>
            <a:r>
              <a:rPr lang="en-US" sz="3200" dirty="0">
                <a:sym typeface="Symbol" panose="05050102010706020507" pitchFamily="18" charset="2"/>
              </a:rPr>
              <a:t></a:t>
            </a:r>
            <a:r>
              <a:rPr lang="en-US" sz="3200" dirty="0"/>
              <a:t> morbidity and mortality </a:t>
            </a:r>
          </a:p>
          <a:p>
            <a:pPr lvl="1"/>
            <a:r>
              <a:rPr lang="en-US" sz="3200" dirty="0">
                <a:sym typeface="Symbol" panose="05050102010706020507" pitchFamily="18" charset="2"/>
              </a:rPr>
              <a:t></a:t>
            </a:r>
            <a:r>
              <a:rPr lang="en-US" sz="3200" dirty="0"/>
              <a:t> length of stay </a:t>
            </a:r>
          </a:p>
          <a:p>
            <a:pPr lvl="1"/>
            <a:r>
              <a:rPr lang="en-US" sz="3200" dirty="0">
                <a:sym typeface="Symbol" panose="05050102010706020507" pitchFamily="18" charset="2"/>
              </a:rPr>
              <a:t></a:t>
            </a:r>
            <a:r>
              <a:rPr lang="en-US" sz="3200" dirty="0"/>
              <a:t> rates of admission to long term care facilities</a:t>
            </a:r>
          </a:p>
          <a:p>
            <a:pPr lvl="1"/>
            <a:r>
              <a:rPr lang="en-US" sz="3200" dirty="0"/>
              <a:t>20% of patients discharged post hip # still had evidence of delirium </a:t>
            </a:r>
            <a:r>
              <a:rPr lang="en-US" sz="1700" dirty="0">
                <a:solidFill>
                  <a:srgbClr val="008000"/>
                </a:solidFill>
              </a:rPr>
              <a:t>(Journal of American Geriatric Society 2001 May;49(5):678-9). </a:t>
            </a:r>
          </a:p>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91144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935083222"/>
              </p:ext>
            </p:extLst>
          </p:nvPr>
        </p:nvGraphicFramePr>
        <p:xfrm>
          <a:off x="128789" y="1481069"/>
          <a:ext cx="12063211" cy="5001390"/>
        </p:xfrm>
        <a:graphic>
          <a:graphicData uri="http://schemas.openxmlformats.org/drawingml/2006/table">
            <a:tbl>
              <a:tblPr firstRow="1" firstCol="1" bandRow="1">
                <a:tableStyleId>{5C22544A-7EE6-4342-B048-85BDC9FD1C3A}</a:tableStyleId>
              </a:tblPr>
              <a:tblGrid>
                <a:gridCol w="3780754"/>
                <a:gridCol w="8282457"/>
              </a:tblGrid>
              <a:tr h="824249">
                <a:tc>
                  <a:txBody>
                    <a:bodyPr/>
                    <a:lstStyle/>
                    <a:p>
                      <a:pPr marL="0" marR="635" algn="justLow">
                        <a:spcBef>
                          <a:spcPts val="0"/>
                        </a:spcBef>
                        <a:spcAft>
                          <a:spcPts val="0"/>
                        </a:spcAft>
                      </a:pPr>
                      <a:r>
                        <a:rPr lang="en-US" sz="2800" dirty="0">
                          <a:effectLst/>
                        </a:rPr>
                        <a:t>Hyperactive (30%)</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635">
                        <a:spcBef>
                          <a:spcPts val="0"/>
                        </a:spcBef>
                        <a:spcAft>
                          <a:spcPts val="0"/>
                        </a:spcAft>
                      </a:pPr>
                      <a:r>
                        <a:rPr lang="en-US" sz="3600" dirty="0">
                          <a:effectLst/>
                        </a:rPr>
                        <a:t>The most clear and least controversial.</a:t>
                      </a:r>
                      <a:endParaRPr lang="en-US" sz="28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r>
              <a:tr h="2531221">
                <a:tc>
                  <a:txBody>
                    <a:bodyPr/>
                    <a:lstStyle/>
                    <a:p>
                      <a:pPr marL="0" marR="635" algn="justLow">
                        <a:spcBef>
                          <a:spcPts val="0"/>
                        </a:spcBef>
                        <a:spcAft>
                          <a:spcPts val="0"/>
                        </a:spcAft>
                      </a:pPr>
                      <a:r>
                        <a:rPr lang="en-US" sz="3600" dirty="0">
                          <a:effectLst/>
                        </a:rPr>
                        <a:t>Hypoactive (24%)</a:t>
                      </a:r>
                      <a:endParaRPr lang="en-US" sz="28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635">
                        <a:spcBef>
                          <a:spcPts val="0"/>
                        </a:spcBef>
                        <a:spcAft>
                          <a:spcPts val="0"/>
                        </a:spcAft>
                      </a:pPr>
                      <a:r>
                        <a:rPr lang="en-US" sz="2400" dirty="0">
                          <a:effectLst/>
                        </a:rPr>
                        <a:t>The most difficult type to identify. A large percentage of these patients are inappropriately diagnosed and treated as depressed. Classically, these patients present with symptoms that are commonly associated with depression (lethargy, apathy, decreased level of alertness, psychomotor retardation,  and decreased speech production).</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r>
              <a:tr h="1505309">
                <a:tc>
                  <a:txBody>
                    <a:bodyPr/>
                    <a:lstStyle/>
                    <a:p>
                      <a:pPr marL="0" marR="635" algn="justLow">
                        <a:spcBef>
                          <a:spcPts val="0"/>
                        </a:spcBef>
                        <a:spcAft>
                          <a:spcPts val="0"/>
                        </a:spcAft>
                      </a:pPr>
                      <a:r>
                        <a:rPr lang="en-US" sz="5400" dirty="0">
                          <a:effectLst/>
                        </a:rPr>
                        <a:t>Mixed (46%)</a:t>
                      </a:r>
                      <a:endParaRPr lang="en-US" sz="4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c>
                  <a:txBody>
                    <a:bodyPr/>
                    <a:lstStyle/>
                    <a:p>
                      <a:pPr marL="0" marR="635">
                        <a:spcBef>
                          <a:spcPts val="0"/>
                        </a:spcBef>
                        <a:spcAft>
                          <a:spcPts val="0"/>
                        </a:spcAft>
                      </a:pPr>
                      <a:r>
                        <a:rPr lang="en-US" sz="2800" dirty="0">
                          <a:effectLst/>
                        </a:rPr>
                        <a:t>Waxing and waning ‌ pattern. Commonly seen in surgical patients (agitated at times, with alternating episodes of </a:t>
                      </a:r>
                      <a:r>
                        <a:rPr lang="en-US" sz="2800" dirty="0" err="1">
                          <a:effectLst/>
                        </a:rPr>
                        <a:t>hypoactivity</a:t>
                      </a:r>
                      <a:r>
                        <a:rPr lang="en-US" sz="2800" dirty="0">
                          <a:effectLst/>
                        </a:rPr>
                        <a:t>).</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tc>
              </a:tr>
            </a:tbl>
          </a:graphicData>
        </a:graphic>
      </p:graphicFrame>
    </p:spTree>
    <p:extLst>
      <p:ext uri="{BB962C8B-B14F-4D97-AF65-F5344CB8AC3E}">
        <p14:creationId xmlns:p14="http://schemas.microsoft.com/office/powerpoint/2010/main" val="1206703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3820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Predisposing risk factors</a:t>
            </a:r>
          </a:p>
        </p:txBody>
      </p:sp>
      <p:sp>
        <p:nvSpPr>
          <p:cNvPr id="18436" name="Rectangle 4"/>
          <p:cNvSpPr>
            <a:spLocks noGrp="1" noChangeArrowheads="1"/>
          </p:cNvSpPr>
          <p:nvPr>
            <p:ph sz="quarter" idx="13"/>
          </p:nvPr>
        </p:nvSpPr>
        <p:spPr/>
        <p:txBody>
          <a:bodyPr/>
          <a:lstStyle/>
          <a:p>
            <a:pPr>
              <a:lnSpc>
                <a:spcPct val="90000"/>
              </a:lnSpc>
            </a:pPr>
            <a:r>
              <a:rPr lang="en-US" dirty="0"/>
              <a:t>&gt;60 years of age</a:t>
            </a:r>
          </a:p>
          <a:p>
            <a:pPr>
              <a:lnSpc>
                <a:spcPct val="90000"/>
              </a:lnSpc>
            </a:pPr>
            <a:r>
              <a:rPr lang="en-US" dirty="0"/>
              <a:t>Male sex</a:t>
            </a:r>
          </a:p>
          <a:p>
            <a:pPr>
              <a:lnSpc>
                <a:spcPct val="90000"/>
              </a:lnSpc>
            </a:pPr>
            <a:r>
              <a:rPr lang="en-US" dirty="0"/>
              <a:t>Visual impairment</a:t>
            </a:r>
          </a:p>
          <a:p>
            <a:pPr>
              <a:lnSpc>
                <a:spcPct val="90000"/>
              </a:lnSpc>
            </a:pPr>
            <a:r>
              <a:rPr lang="en-US" dirty="0"/>
              <a:t>Underlying brain pathology such as stroke, tumor, </a:t>
            </a:r>
            <a:r>
              <a:rPr lang="en-US" dirty="0" err="1"/>
              <a:t>vasculitis</a:t>
            </a:r>
            <a:r>
              <a:rPr lang="en-US" dirty="0"/>
              <a:t>, trauma, dementia</a:t>
            </a:r>
          </a:p>
          <a:p>
            <a:pPr>
              <a:lnSpc>
                <a:spcPct val="90000"/>
              </a:lnSpc>
            </a:pPr>
            <a:r>
              <a:rPr lang="en-US" dirty="0"/>
              <a:t>Major medical illness</a:t>
            </a:r>
          </a:p>
          <a:p>
            <a:pPr>
              <a:lnSpc>
                <a:spcPct val="90000"/>
              </a:lnSpc>
            </a:pPr>
            <a:r>
              <a:rPr lang="en-US" dirty="0"/>
              <a:t>Recent major surgery</a:t>
            </a:r>
          </a:p>
          <a:p>
            <a:pPr>
              <a:lnSpc>
                <a:spcPct val="90000"/>
              </a:lnSpc>
            </a:pPr>
            <a:endParaRPr lang="en-US" dirty="0"/>
          </a:p>
          <a:p>
            <a:pPr>
              <a:lnSpc>
                <a:spcPct val="90000"/>
              </a:lnSpc>
            </a:pPr>
            <a:endParaRPr lang="en-US" dirty="0"/>
          </a:p>
        </p:txBody>
      </p:sp>
      <p:sp>
        <p:nvSpPr>
          <p:cNvPr id="18437" name="Rectangle 5"/>
          <p:cNvSpPr>
            <a:spLocks noGrp="1" noChangeArrowheads="1"/>
          </p:cNvSpPr>
          <p:nvPr>
            <p:ph sz="quarter" idx="14"/>
          </p:nvPr>
        </p:nvSpPr>
        <p:spPr/>
        <p:txBody>
          <a:bodyPr/>
          <a:lstStyle/>
          <a:p>
            <a:pPr>
              <a:lnSpc>
                <a:spcPct val="90000"/>
              </a:lnSpc>
            </a:pPr>
            <a:r>
              <a:rPr lang="en-US" dirty="0"/>
              <a:t>Depression</a:t>
            </a:r>
          </a:p>
          <a:p>
            <a:pPr>
              <a:lnSpc>
                <a:spcPct val="90000"/>
              </a:lnSpc>
            </a:pPr>
            <a:r>
              <a:rPr lang="en-US" dirty="0"/>
              <a:t>Functional dependence</a:t>
            </a:r>
          </a:p>
          <a:p>
            <a:pPr>
              <a:lnSpc>
                <a:spcPct val="90000"/>
              </a:lnSpc>
            </a:pPr>
            <a:r>
              <a:rPr lang="en-US" dirty="0"/>
              <a:t>Dehydration</a:t>
            </a:r>
          </a:p>
          <a:p>
            <a:pPr>
              <a:lnSpc>
                <a:spcPct val="90000"/>
              </a:lnSpc>
            </a:pPr>
            <a:r>
              <a:rPr lang="en-US" dirty="0"/>
              <a:t>Substance abuse/dependence</a:t>
            </a:r>
          </a:p>
          <a:p>
            <a:pPr>
              <a:lnSpc>
                <a:spcPct val="90000"/>
              </a:lnSpc>
            </a:pPr>
            <a:r>
              <a:rPr lang="en-US" dirty="0"/>
              <a:t>Hip </a:t>
            </a:r>
            <a:r>
              <a:rPr lang="en-US" dirty="0" err="1"/>
              <a:t>fx</a:t>
            </a:r>
            <a:endParaRPr lang="en-US" dirty="0"/>
          </a:p>
          <a:p>
            <a:pPr>
              <a:lnSpc>
                <a:spcPct val="90000"/>
              </a:lnSpc>
            </a:pPr>
            <a:r>
              <a:rPr lang="en-US" dirty="0"/>
              <a:t>Metabolic abnormalities</a:t>
            </a:r>
          </a:p>
          <a:p>
            <a:pPr>
              <a:lnSpc>
                <a:spcPct val="90000"/>
              </a:lnSpc>
            </a:pPr>
            <a:r>
              <a:rPr lang="en-US" dirty="0" err="1"/>
              <a:t>Polypharmacy</a:t>
            </a:r>
            <a:endParaRPr lang="en-US" dirty="0"/>
          </a:p>
        </p:txBody>
      </p:sp>
    </p:spTree>
    <p:extLst>
      <p:ext uri="{BB962C8B-B14F-4D97-AF65-F5344CB8AC3E}">
        <p14:creationId xmlns:p14="http://schemas.microsoft.com/office/powerpoint/2010/main" val="389719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sz="quarter" idx="13"/>
          </p:nvPr>
        </p:nvSpPr>
        <p:spPr>
          <a:xfrm>
            <a:off x="748048" y="1323349"/>
            <a:ext cx="10515600" cy="4351338"/>
          </a:xfrm>
        </p:spPr>
        <p:txBody>
          <a:bodyPr>
            <a:normAutofit fontScale="77500" lnSpcReduction="20000"/>
          </a:bodyPr>
          <a:lstStyle/>
          <a:p>
            <a:pPr marL="0" indent="0" algn="ctr">
              <a:buNone/>
            </a:pPr>
            <a:endParaRPr lang="en-US" dirty="0" smtClean="0">
              <a:effectLst>
                <a:glow rad="228600">
                  <a:schemeClr val="accent5">
                    <a:satMod val="175000"/>
                    <a:alpha val="40000"/>
                  </a:schemeClr>
                </a:glow>
              </a:effectLst>
            </a:endParaRPr>
          </a:p>
          <a:p>
            <a:pPr marL="0" indent="0" algn="ctr">
              <a:buNone/>
            </a:pPr>
            <a:endParaRPr lang="en-US" dirty="0">
              <a:effectLst>
                <a:glow rad="228600">
                  <a:schemeClr val="accent5">
                    <a:satMod val="175000"/>
                    <a:alpha val="40000"/>
                  </a:schemeClr>
                </a:glow>
              </a:effectLst>
            </a:endParaRPr>
          </a:p>
          <a:p>
            <a:pPr marL="0" indent="0" algn="ctr">
              <a:buNone/>
            </a:pPr>
            <a:endParaRPr lang="en-US" dirty="0" smtClean="0">
              <a:effectLst>
                <a:glow rad="228600">
                  <a:schemeClr val="accent5">
                    <a:satMod val="175000"/>
                    <a:alpha val="40000"/>
                  </a:schemeClr>
                </a:glow>
              </a:effectLst>
            </a:endParaRPr>
          </a:p>
          <a:p>
            <a:pPr marL="0" indent="0" algn="ctr">
              <a:buNone/>
            </a:pPr>
            <a:r>
              <a:rPr lang="en-US" sz="8600" dirty="0" smtClean="0">
                <a:solidFill>
                  <a:srgbClr val="FF0000"/>
                </a:solidFill>
                <a:effectLst>
                  <a:glow rad="228600">
                    <a:schemeClr val="accent5">
                      <a:satMod val="175000"/>
                      <a:alpha val="40000"/>
                    </a:schemeClr>
                  </a:glow>
                </a:effectLst>
              </a:rPr>
              <a:t>Treatment of the underlying medical cause </a:t>
            </a:r>
            <a:endParaRPr lang="en-US" sz="8600" dirty="0">
              <a:solidFill>
                <a:srgbClr val="FF000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407693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Non-Pharmacological </a:t>
            </a:r>
            <a:endParaRPr lang="en-US" dirty="0"/>
          </a:p>
        </p:txBody>
      </p:sp>
      <p:sp>
        <p:nvSpPr>
          <p:cNvPr id="3" name="Content Placeholder 2"/>
          <p:cNvSpPr>
            <a:spLocks noGrp="1"/>
          </p:cNvSpPr>
          <p:nvPr>
            <p:ph sz="quarter" idx="13"/>
          </p:nvPr>
        </p:nvSpPr>
        <p:spPr/>
        <p:txBody>
          <a:bodyPr>
            <a:normAutofit fontScale="70000" lnSpcReduction="20000"/>
          </a:bodyPr>
          <a:lstStyle/>
          <a:p>
            <a:pPr lvl="0"/>
            <a:r>
              <a:rPr lang="en-US" sz="2400" dirty="0" smtClean="0">
                <a:solidFill>
                  <a:prstClr val="black"/>
                </a:solidFill>
              </a:rPr>
              <a:t>Symptomatic </a:t>
            </a:r>
            <a:r>
              <a:rPr lang="en-US" sz="2400" dirty="0">
                <a:solidFill>
                  <a:prstClr val="black"/>
                </a:solidFill>
              </a:rPr>
              <a:t>measures involving attention to fluid and electrolyte balance, nutritional status, and early treatment of infections.</a:t>
            </a:r>
          </a:p>
          <a:p>
            <a:pPr lvl="0"/>
            <a:r>
              <a:rPr lang="en-US" sz="2400" dirty="0">
                <a:solidFill>
                  <a:prstClr val="black"/>
                </a:solidFill>
              </a:rPr>
              <a:t>environmental interventions.</a:t>
            </a:r>
          </a:p>
          <a:p>
            <a:pPr lvl="0"/>
            <a:r>
              <a:rPr lang="en-US" sz="2400" dirty="0">
                <a:solidFill>
                  <a:prstClr val="black"/>
                </a:solidFill>
              </a:rPr>
              <a:t>Reduce unfamiliarity by providing a calendar, a clock, family pictures, and personal objects.</a:t>
            </a:r>
          </a:p>
          <a:p>
            <a:pPr lvl="0"/>
            <a:r>
              <a:rPr lang="en-US" sz="2400" dirty="0">
                <a:solidFill>
                  <a:prstClr val="black"/>
                </a:solidFill>
              </a:rPr>
              <a:t>Maintain a moderate sensory balance in the patient by avoiding sensory overstimulation or deprivation.</a:t>
            </a:r>
          </a:p>
          <a:p>
            <a:pPr lvl="0"/>
            <a:r>
              <a:rPr lang="en-US" sz="2400" dirty="0">
                <a:solidFill>
                  <a:prstClr val="black"/>
                </a:solidFill>
              </a:rPr>
              <a:t>Minimize staff changes, limit ambient noise and the number of visits from strangers, and provide a radio or a television set, a nightlight, and where necessary, eyeglasses and hearing aids.</a:t>
            </a:r>
          </a:p>
          <a:p>
            <a:pPr lvl="0"/>
            <a:r>
              <a:rPr lang="en-US" sz="2400" dirty="0">
                <a:solidFill>
                  <a:prstClr val="black"/>
                </a:solidFill>
              </a:rPr>
              <a:t>Proper communication and support are critical with these patients</a:t>
            </a:r>
          </a:p>
          <a:p>
            <a:endParaRPr lang="en-US" dirty="0"/>
          </a:p>
        </p:txBody>
      </p:sp>
    </p:spTree>
    <p:extLst>
      <p:ext uri="{BB962C8B-B14F-4D97-AF65-F5344CB8AC3E}">
        <p14:creationId xmlns:p14="http://schemas.microsoft.com/office/powerpoint/2010/main" val="4290285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a:t>
            </a:r>
            <a:endParaRPr lang="en-US" dirty="0"/>
          </a:p>
        </p:txBody>
      </p:sp>
      <p:sp>
        <p:nvSpPr>
          <p:cNvPr id="3" name="Content Placeholder 2"/>
          <p:cNvSpPr>
            <a:spLocks noGrp="1"/>
          </p:cNvSpPr>
          <p:nvPr>
            <p:ph sz="quarter" idx="13"/>
          </p:nvPr>
        </p:nvSpPr>
        <p:spPr/>
        <p:txBody>
          <a:bodyPr>
            <a:normAutofit/>
          </a:bodyPr>
          <a:lstStyle/>
          <a:p>
            <a:pPr lvl="0"/>
            <a:r>
              <a:rPr lang="en-US" dirty="0" smtClean="0">
                <a:solidFill>
                  <a:prstClr val="black"/>
                </a:solidFill>
              </a:rPr>
              <a:t>All </a:t>
            </a:r>
            <a:r>
              <a:rPr lang="en-US" dirty="0">
                <a:solidFill>
                  <a:prstClr val="black"/>
                </a:solidFill>
              </a:rPr>
              <a:t>the patient’s medications should be reviewed, and any unnecessary drugs should be discontinued. </a:t>
            </a:r>
          </a:p>
          <a:p>
            <a:pPr lvl="0"/>
            <a:r>
              <a:rPr lang="en-US" dirty="0" smtClean="0">
                <a:solidFill>
                  <a:prstClr val="black"/>
                </a:solidFill>
              </a:rPr>
              <a:t>These </a:t>
            </a:r>
            <a:r>
              <a:rPr lang="en-US" dirty="0">
                <a:solidFill>
                  <a:prstClr val="black"/>
                </a:solidFill>
              </a:rPr>
              <a:t>patients should receive the lowest possible dose and should not get drugs such as phenobarbital or long- acting </a:t>
            </a:r>
            <a:r>
              <a:rPr lang="en-US" dirty="0" smtClean="0">
                <a:solidFill>
                  <a:prstClr val="black"/>
                </a:solidFill>
              </a:rPr>
              <a:t>benzodiazepines.</a:t>
            </a:r>
          </a:p>
          <a:p>
            <a:pPr lvl="0"/>
            <a:r>
              <a:rPr lang="en-US" dirty="0" smtClean="0">
                <a:solidFill>
                  <a:prstClr val="black"/>
                </a:solidFill>
              </a:rPr>
              <a:t>Often </a:t>
            </a:r>
            <a:r>
              <a:rPr lang="en-US" dirty="0">
                <a:solidFill>
                  <a:prstClr val="black"/>
                </a:solidFill>
              </a:rPr>
              <a:t>used is haloperidol starting at 0.25 mg daily. Haloperidol may be repeated every 30 minutes, PO or </a:t>
            </a:r>
            <a:r>
              <a:rPr lang="en-US" dirty="0" smtClean="0">
                <a:solidFill>
                  <a:prstClr val="black"/>
                </a:solidFill>
              </a:rPr>
              <a:t>IM.</a:t>
            </a:r>
          </a:p>
          <a:p>
            <a:pPr lvl="0"/>
            <a:r>
              <a:rPr lang="en-US" dirty="0" smtClean="0">
                <a:solidFill>
                  <a:prstClr val="black"/>
                </a:solidFill>
              </a:rPr>
              <a:t>The </a:t>
            </a:r>
            <a:r>
              <a:rPr lang="en-US" dirty="0">
                <a:solidFill>
                  <a:prstClr val="black"/>
                </a:solidFill>
              </a:rPr>
              <a:t>atypical antipsychotics—</a:t>
            </a:r>
            <a:r>
              <a:rPr lang="en-US" dirty="0" err="1">
                <a:solidFill>
                  <a:prstClr val="black"/>
                </a:solidFill>
              </a:rPr>
              <a:t>risperidone</a:t>
            </a:r>
            <a:r>
              <a:rPr lang="en-US" dirty="0">
                <a:solidFill>
                  <a:prstClr val="black"/>
                </a:solidFill>
              </a:rPr>
              <a:t>, olanzapine, </a:t>
            </a:r>
            <a:r>
              <a:rPr lang="en-US" dirty="0" err="1">
                <a:solidFill>
                  <a:prstClr val="black"/>
                </a:solidFill>
              </a:rPr>
              <a:t>quetiapine</a:t>
            </a:r>
            <a:r>
              <a:rPr lang="en-US" dirty="0">
                <a:solidFill>
                  <a:prstClr val="black"/>
                </a:solidFill>
              </a:rPr>
              <a:t>, and </a:t>
            </a:r>
            <a:r>
              <a:rPr lang="en-US" dirty="0" err="1">
                <a:solidFill>
                  <a:prstClr val="black"/>
                </a:solidFill>
              </a:rPr>
              <a:t>aripiprazole</a:t>
            </a:r>
            <a:r>
              <a:rPr lang="en-US" dirty="0">
                <a:solidFill>
                  <a:prstClr val="black"/>
                </a:solidFill>
              </a:rPr>
              <a:t>—may be used at low doses. </a:t>
            </a:r>
          </a:p>
          <a:p>
            <a:endParaRPr lang="en-US" dirty="0"/>
          </a:p>
        </p:txBody>
      </p:sp>
    </p:spTree>
    <p:extLst>
      <p:ext uri="{BB962C8B-B14F-4D97-AF65-F5344CB8AC3E}">
        <p14:creationId xmlns:p14="http://schemas.microsoft.com/office/powerpoint/2010/main" val="65708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199" y="365125"/>
            <a:ext cx="10971727" cy="6190221"/>
          </a:xfrm>
        </p:spPr>
      </p:pic>
    </p:spTree>
    <p:extLst>
      <p:ext uri="{BB962C8B-B14F-4D97-AF65-F5344CB8AC3E}">
        <p14:creationId xmlns:p14="http://schemas.microsoft.com/office/powerpoint/2010/main" val="176766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نتيجة بحث الصور عن ‪any question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a:solidFill>
                  <a:srgbClr val="FF0000"/>
                </a:solidFill>
              </a:rPr>
              <a:t>Major NCDs</a:t>
            </a:r>
          </a:p>
        </p:txBody>
      </p:sp>
      <p:pic>
        <p:nvPicPr>
          <p:cNvPr id="4" name="Content Placeholder 3"/>
          <p:cNvPicPr>
            <a:picLocks noGrp="1" noChangeAspect="1"/>
          </p:cNvPicPr>
          <p:nvPr>
            <p:ph sz="quarter" idx="13"/>
          </p:nvPr>
        </p:nvPicPr>
        <p:blipFill>
          <a:blip r:embed="rId2"/>
          <a:stretch>
            <a:fillRect/>
          </a:stretch>
        </p:blipFill>
        <p:spPr>
          <a:xfrm>
            <a:off x="5048250" y="3050381"/>
            <a:ext cx="2095500" cy="2057400"/>
          </a:xfrm>
          <a:prstGeom prst="rect">
            <a:avLst/>
          </a:prstGeom>
        </p:spPr>
      </p:pic>
    </p:spTree>
    <p:extLst>
      <p:ext uri="{BB962C8B-B14F-4D97-AF65-F5344CB8AC3E}">
        <p14:creationId xmlns:p14="http://schemas.microsoft.com/office/powerpoint/2010/main" val="3121892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changing names</a:t>
            </a:r>
            <a:endParaRPr lang="en-US" dirty="0"/>
          </a:p>
        </p:txBody>
      </p:sp>
      <p:sp>
        <p:nvSpPr>
          <p:cNvPr id="3" name="Content Placeholder 2"/>
          <p:cNvSpPr>
            <a:spLocks noGrp="1"/>
          </p:cNvSpPr>
          <p:nvPr>
            <p:ph sz="quarter" idx="13"/>
          </p:nvPr>
        </p:nvSpPr>
        <p:spPr/>
        <p:txBody>
          <a:bodyPr/>
          <a:lstStyle/>
          <a:p>
            <a:r>
              <a:rPr lang="en-US" dirty="0"/>
              <a:t>Dementia typically refers to degenerative d/o in elderly </a:t>
            </a:r>
            <a:endParaRPr lang="en-US" dirty="0" smtClean="0"/>
          </a:p>
          <a:p>
            <a:r>
              <a:rPr lang="en-US" dirty="0" smtClean="0"/>
              <a:t>DSM </a:t>
            </a:r>
            <a:r>
              <a:rPr lang="en-US" dirty="0"/>
              <a:t>expands category to d/o of younger – </a:t>
            </a:r>
            <a:endParaRPr lang="en-US" dirty="0" smtClean="0"/>
          </a:p>
          <a:p>
            <a:pPr marL="0" indent="0">
              <a:buNone/>
            </a:pPr>
            <a:r>
              <a:rPr lang="en-US" dirty="0"/>
              <a:t> </a:t>
            </a:r>
            <a:r>
              <a:rPr lang="en-US" dirty="0" smtClean="0"/>
              <a:t>  e.g</a:t>
            </a:r>
            <a:r>
              <a:rPr lang="en-US" dirty="0"/>
              <a:t>. HIV, traumatic brain </a:t>
            </a:r>
            <a:r>
              <a:rPr lang="en-US" dirty="0" smtClean="0"/>
              <a:t>injury.</a:t>
            </a:r>
          </a:p>
          <a:p>
            <a:r>
              <a:rPr lang="en-US" dirty="0" smtClean="0"/>
              <a:t>More global.</a:t>
            </a:r>
          </a:p>
          <a:p>
            <a:r>
              <a:rPr lang="en-US" dirty="0"/>
              <a:t>I</a:t>
            </a:r>
            <a:r>
              <a:rPr lang="en-US" dirty="0" smtClean="0"/>
              <a:t>ndividuals </a:t>
            </a:r>
            <a:r>
              <a:rPr lang="en-US" dirty="0"/>
              <a:t>with substantial decline in a single </a:t>
            </a:r>
            <a:r>
              <a:rPr lang="en-US" dirty="0" smtClean="0"/>
              <a:t>domain can receive diagnosis</a:t>
            </a:r>
          </a:p>
          <a:p>
            <a:endParaRPr lang="en-US" dirty="0"/>
          </a:p>
        </p:txBody>
      </p:sp>
    </p:spTree>
    <p:extLst>
      <p:ext uri="{BB962C8B-B14F-4D97-AF65-F5344CB8AC3E}">
        <p14:creationId xmlns:p14="http://schemas.microsoft.com/office/powerpoint/2010/main" val="322962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a:t>
            </a:r>
            <a:endParaRPr lang="en-US" dirty="0"/>
          </a:p>
        </p:txBody>
      </p:sp>
      <p:sp>
        <p:nvSpPr>
          <p:cNvPr id="3" name="Content Placeholder 2"/>
          <p:cNvSpPr>
            <a:spLocks noGrp="1"/>
          </p:cNvSpPr>
          <p:nvPr>
            <p:ph sz="quarter" idx="13"/>
          </p:nvPr>
        </p:nvSpPr>
        <p:spPr/>
        <p:txBody>
          <a:bodyPr/>
          <a:lstStyle/>
          <a:p>
            <a:r>
              <a:rPr lang="en-US" dirty="0" smtClean="0"/>
              <a:t>Significant </a:t>
            </a:r>
            <a:r>
              <a:rPr lang="en-US" dirty="0"/>
              <a:t>Cognitive Decline</a:t>
            </a:r>
          </a:p>
          <a:p>
            <a:r>
              <a:rPr lang="en-US" dirty="0" smtClean="0"/>
              <a:t>Interfere </a:t>
            </a:r>
            <a:r>
              <a:rPr lang="en-US" dirty="0"/>
              <a:t>with independence</a:t>
            </a:r>
          </a:p>
          <a:p>
            <a:r>
              <a:rPr lang="en-US" dirty="0" smtClean="0"/>
              <a:t>Not </a:t>
            </a:r>
            <a:r>
              <a:rPr lang="en-US" dirty="0"/>
              <a:t>due to delirium</a:t>
            </a:r>
          </a:p>
          <a:p>
            <a:r>
              <a:rPr lang="en-US" dirty="0" smtClean="0"/>
              <a:t>Not </a:t>
            </a:r>
            <a:r>
              <a:rPr lang="en-US" dirty="0"/>
              <a:t>due to other mental disorder </a:t>
            </a:r>
          </a:p>
        </p:txBody>
      </p:sp>
    </p:spTree>
    <p:extLst>
      <p:ext uri="{BB962C8B-B14F-4D97-AF65-F5344CB8AC3E}">
        <p14:creationId xmlns:p14="http://schemas.microsoft.com/office/powerpoint/2010/main" val="123575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domains:</a:t>
            </a:r>
            <a:endParaRPr lang="en-US" dirty="0"/>
          </a:p>
        </p:txBody>
      </p:sp>
      <p:sp>
        <p:nvSpPr>
          <p:cNvPr id="3" name="Content Placeholder 2"/>
          <p:cNvSpPr>
            <a:spLocks noGrp="1"/>
          </p:cNvSpPr>
          <p:nvPr>
            <p:ph sz="quarter" idx="13"/>
          </p:nvPr>
        </p:nvSpPr>
        <p:spPr/>
        <p:txBody>
          <a:bodyPr/>
          <a:lstStyle/>
          <a:p>
            <a:r>
              <a:rPr lang="en-US" dirty="0"/>
              <a:t>Complex attention</a:t>
            </a:r>
          </a:p>
          <a:p>
            <a:r>
              <a:rPr lang="en-US" dirty="0" smtClean="0"/>
              <a:t>Executive </a:t>
            </a:r>
            <a:r>
              <a:rPr lang="en-US" dirty="0"/>
              <a:t>function</a:t>
            </a:r>
          </a:p>
          <a:p>
            <a:r>
              <a:rPr lang="en-US" dirty="0" smtClean="0"/>
              <a:t>Learning </a:t>
            </a:r>
            <a:r>
              <a:rPr lang="en-US" dirty="0"/>
              <a:t>&amp; memory</a:t>
            </a:r>
          </a:p>
          <a:p>
            <a:r>
              <a:rPr lang="en-US" dirty="0" smtClean="0"/>
              <a:t>Language</a:t>
            </a:r>
            <a:endParaRPr lang="en-US" dirty="0"/>
          </a:p>
          <a:p>
            <a:r>
              <a:rPr lang="en-US" dirty="0" smtClean="0"/>
              <a:t>Perceptual-motor</a:t>
            </a:r>
            <a:endParaRPr lang="en-US" dirty="0"/>
          </a:p>
          <a:p>
            <a:r>
              <a:rPr lang="en-US" dirty="0" smtClean="0"/>
              <a:t>Social </a:t>
            </a:r>
            <a:r>
              <a:rPr lang="en-US" dirty="0"/>
              <a:t>cognition </a:t>
            </a:r>
          </a:p>
        </p:txBody>
      </p:sp>
    </p:spTree>
    <p:extLst>
      <p:ext uri="{BB962C8B-B14F-4D97-AF65-F5344CB8AC3E}">
        <p14:creationId xmlns:p14="http://schemas.microsoft.com/office/powerpoint/2010/main" val="2995528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a:t>
            </a:r>
            <a:endParaRPr lang="en-US" dirty="0"/>
          </a:p>
        </p:txBody>
      </p:sp>
      <p:sp>
        <p:nvSpPr>
          <p:cNvPr id="3" name="Content Placeholder 2"/>
          <p:cNvSpPr>
            <a:spLocks noGrp="1"/>
          </p:cNvSpPr>
          <p:nvPr>
            <p:ph sz="quarter" idx="13"/>
          </p:nvPr>
        </p:nvSpPr>
        <p:spPr/>
        <p:txBody>
          <a:bodyPr/>
          <a:lstStyle/>
          <a:p>
            <a:r>
              <a:rPr lang="en-US" dirty="0"/>
              <a:t>A</a:t>
            </a:r>
            <a:r>
              <a:rPr lang="en-US" dirty="0" smtClean="0"/>
              <a:t> </a:t>
            </a:r>
            <a:r>
              <a:rPr lang="en-US" dirty="0"/>
              <a:t>chronic global impairment of cognitive functions without disturbed consciousness</a:t>
            </a:r>
            <a:r>
              <a:rPr lang="en-US" dirty="0" smtClean="0"/>
              <a:t>.</a:t>
            </a:r>
          </a:p>
          <a:p>
            <a:r>
              <a:rPr lang="en-US" dirty="0"/>
              <a:t>The essential feature is a loss of intellectual abilities of sufficient severity to interfere with social or occupational functioning or both.</a:t>
            </a:r>
          </a:p>
        </p:txBody>
      </p:sp>
    </p:spTree>
    <p:extLst>
      <p:ext uri="{BB962C8B-B14F-4D97-AF65-F5344CB8AC3E}">
        <p14:creationId xmlns:p14="http://schemas.microsoft.com/office/powerpoint/2010/main" val="3733675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early stages </a:t>
            </a:r>
          </a:p>
        </p:txBody>
      </p:sp>
      <p:sp>
        <p:nvSpPr>
          <p:cNvPr id="3" name="Content Placeholder 2"/>
          <p:cNvSpPr>
            <a:spLocks noGrp="1"/>
          </p:cNvSpPr>
          <p:nvPr>
            <p:ph sz="quarter" idx="13"/>
          </p:nvPr>
        </p:nvSpPr>
        <p:spPr/>
        <p:txBody>
          <a:bodyPr/>
          <a:lstStyle/>
          <a:p>
            <a:r>
              <a:rPr lang="en-US" dirty="0" smtClean="0"/>
              <a:t>Gradual </a:t>
            </a:r>
            <a:r>
              <a:rPr lang="en-US" dirty="0"/>
              <a:t>loss of social and intellectual skills (first noticed in work setting where high performance is required).</a:t>
            </a:r>
          </a:p>
          <a:p>
            <a:r>
              <a:rPr lang="en-US" dirty="0" smtClean="0"/>
              <a:t>Decrease </a:t>
            </a:r>
            <a:r>
              <a:rPr lang="en-US" dirty="0"/>
              <a:t>in the range of interest and enthusiasm. </a:t>
            </a:r>
          </a:p>
          <a:p>
            <a:r>
              <a:rPr lang="en-US" dirty="0" smtClean="0"/>
              <a:t>Mood </a:t>
            </a:r>
            <a:r>
              <a:rPr lang="en-US" dirty="0"/>
              <a:t>changes (depressed, irritable, or easily provoked).</a:t>
            </a:r>
          </a:p>
          <a:p>
            <a:r>
              <a:rPr lang="en-US" dirty="0" smtClean="0"/>
              <a:t>Multiple </a:t>
            </a:r>
            <a:r>
              <a:rPr lang="en-US" dirty="0"/>
              <a:t>somatic complaints with vague psychiatric symptoms.</a:t>
            </a:r>
          </a:p>
          <a:p>
            <a:endParaRPr lang="en-US" dirty="0"/>
          </a:p>
        </p:txBody>
      </p:sp>
    </p:spTree>
    <p:extLst>
      <p:ext uri="{BB962C8B-B14F-4D97-AF65-F5344CB8AC3E}">
        <p14:creationId xmlns:p14="http://schemas.microsoft.com/office/powerpoint/2010/main" val="466763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late stages, cognitive disturbances emerge:</a:t>
            </a:r>
          </a:p>
        </p:txBody>
      </p:sp>
      <p:sp>
        <p:nvSpPr>
          <p:cNvPr id="3" name="Content Placeholder 2"/>
          <p:cNvSpPr>
            <a:spLocks noGrp="1"/>
          </p:cNvSpPr>
          <p:nvPr>
            <p:ph sz="quarter" idx="13"/>
          </p:nvPr>
        </p:nvSpPr>
        <p:spPr/>
        <p:txBody>
          <a:bodyPr>
            <a:normAutofit fontScale="85000" lnSpcReduction="20000"/>
          </a:bodyPr>
          <a:lstStyle/>
          <a:p>
            <a:r>
              <a:rPr lang="en-US" dirty="0" smtClean="0"/>
              <a:t>Memory </a:t>
            </a:r>
            <a:r>
              <a:rPr lang="en-US" dirty="0"/>
              <a:t>impairment (short-term memory first then, in advanced stages long-term memory is affected).</a:t>
            </a:r>
          </a:p>
          <a:p>
            <a:r>
              <a:rPr lang="en-US" dirty="0" smtClean="0"/>
              <a:t>Thinking </a:t>
            </a:r>
            <a:r>
              <a:rPr lang="en-US" dirty="0"/>
              <a:t>and speech: inappropriate  repetition of the same thoughts (perseveration) with vague and imprecise speech.</a:t>
            </a:r>
          </a:p>
          <a:p>
            <a:r>
              <a:rPr lang="en-US" dirty="0" smtClean="0"/>
              <a:t>Significant </a:t>
            </a:r>
            <a:r>
              <a:rPr lang="en-US" dirty="0"/>
              <a:t>change in mood and behavior: shrinkage of social interaction with catastrophic  reaction (agitation under stressful circumstances secondary to the subjective awareness of intellectual deficits )</a:t>
            </a:r>
          </a:p>
          <a:p>
            <a:r>
              <a:rPr lang="en-US" dirty="0" smtClean="0"/>
              <a:t>Judgment </a:t>
            </a:r>
            <a:r>
              <a:rPr lang="en-US" dirty="0"/>
              <a:t>impairment. </a:t>
            </a:r>
          </a:p>
          <a:p>
            <a:r>
              <a:rPr lang="en-US" dirty="0" smtClean="0"/>
              <a:t>Psychotic </a:t>
            </a:r>
            <a:r>
              <a:rPr lang="en-US" dirty="0"/>
              <a:t>features: hallucinations and delusions.</a:t>
            </a:r>
          </a:p>
          <a:p>
            <a:r>
              <a:rPr lang="en-US" dirty="0" smtClean="0"/>
              <a:t>Disorientation</a:t>
            </a:r>
            <a:r>
              <a:rPr lang="en-US" dirty="0"/>
              <a:t>: particularly to time, and when severe to place and person. </a:t>
            </a:r>
          </a:p>
          <a:p>
            <a:endParaRPr lang="en-US" dirty="0"/>
          </a:p>
        </p:txBody>
      </p:sp>
    </p:spTree>
    <p:extLst>
      <p:ext uri="{BB962C8B-B14F-4D97-AF65-F5344CB8AC3E}">
        <p14:creationId xmlns:p14="http://schemas.microsoft.com/office/powerpoint/2010/main" val="1936744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t>
            </a:r>
          </a:p>
        </p:txBody>
      </p:sp>
      <p:sp>
        <p:nvSpPr>
          <p:cNvPr id="3" name="Content Placeholder 2"/>
          <p:cNvSpPr>
            <a:spLocks noGrp="1"/>
          </p:cNvSpPr>
          <p:nvPr>
            <p:ph sz="quarter" idx="13"/>
          </p:nvPr>
        </p:nvSpPr>
        <p:spPr/>
        <p:txBody>
          <a:bodyPr/>
          <a:lstStyle/>
          <a:p>
            <a:r>
              <a:rPr lang="en-US" dirty="0" smtClean="0"/>
              <a:t>No </a:t>
            </a:r>
            <a:r>
              <a:rPr lang="en-US" dirty="0"/>
              <a:t>gender </a:t>
            </a:r>
            <a:r>
              <a:rPr lang="en-US" dirty="0" smtClean="0"/>
              <a:t>difference</a:t>
            </a:r>
          </a:p>
          <a:p>
            <a:r>
              <a:rPr lang="en-US" dirty="0" smtClean="0"/>
              <a:t>Increasing </a:t>
            </a:r>
            <a:r>
              <a:rPr lang="en-US" dirty="0"/>
              <a:t>age is the most important risk factor. It is primarily a disorder of the elderly ( if  &lt; 65 years, it is called </a:t>
            </a:r>
            <a:r>
              <a:rPr lang="en-US" dirty="0" err="1"/>
              <a:t>presenile</a:t>
            </a:r>
            <a:r>
              <a:rPr lang="en-US" dirty="0"/>
              <a:t> dementia</a:t>
            </a:r>
            <a:r>
              <a:rPr lang="en-US" dirty="0" smtClean="0"/>
              <a:t>).</a:t>
            </a:r>
          </a:p>
          <a:p>
            <a:r>
              <a:rPr lang="en-US" dirty="0"/>
              <a:t> 3.1/ 1000 person years at age </a:t>
            </a:r>
            <a:r>
              <a:rPr lang="en-US" dirty="0" smtClean="0"/>
              <a:t>60-64</a:t>
            </a:r>
            <a:endParaRPr lang="en-US" dirty="0"/>
          </a:p>
          <a:p>
            <a:r>
              <a:rPr lang="en-US" dirty="0"/>
              <a:t>175.0/ 1000 person years at age 95+</a:t>
            </a:r>
          </a:p>
        </p:txBody>
      </p:sp>
    </p:spTree>
    <p:extLst>
      <p:ext uri="{BB962C8B-B14F-4D97-AF65-F5344CB8AC3E}">
        <p14:creationId xmlns:p14="http://schemas.microsoft.com/office/powerpoint/2010/main" val="2858661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common causes of dementia :</a:t>
            </a:r>
          </a:p>
        </p:txBody>
      </p:sp>
      <p:sp>
        <p:nvSpPr>
          <p:cNvPr id="3" name="Content Placeholder 2"/>
          <p:cNvSpPr>
            <a:spLocks noGrp="1"/>
          </p:cNvSpPr>
          <p:nvPr>
            <p:ph sz="quarter" idx="13"/>
          </p:nvPr>
        </p:nvSpPr>
        <p:spPr/>
        <p:txBody>
          <a:bodyPr>
            <a:normAutofit lnSpcReduction="10000"/>
          </a:bodyPr>
          <a:lstStyle/>
          <a:p>
            <a:r>
              <a:rPr lang="en-US" dirty="0" smtClean="0"/>
              <a:t>Alzheimer’s </a:t>
            </a:r>
            <a:r>
              <a:rPr lang="en-US" dirty="0"/>
              <a:t>disease: continuous deterioration of intellectual functioning due to  degenerative process affecting the whole cortex, especially cholinergic neurons. </a:t>
            </a:r>
          </a:p>
          <a:p>
            <a:r>
              <a:rPr lang="en-US" dirty="0" smtClean="0"/>
              <a:t>Vascular </a:t>
            </a:r>
            <a:r>
              <a:rPr lang="en-US" dirty="0"/>
              <a:t>(multi-infarct) dementia: stepwise deterioration of intellectual functioning due to multiple infarcts of varying sizes or arteriosclerosis in the main intracranial vessels. It usually occurs in patients with hypertension or diabetes.</a:t>
            </a:r>
          </a:p>
          <a:p>
            <a:r>
              <a:rPr lang="en-US" dirty="0" smtClean="0"/>
              <a:t>Medical </a:t>
            </a:r>
            <a:r>
              <a:rPr lang="en-US" dirty="0"/>
              <a:t>conditions: e.g. metabolic causes: vitamin deficiency (e.g. B12), hypothyroidism.</a:t>
            </a:r>
          </a:p>
          <a:p>
            <a:endParaRPr lang="en-US" dirty="0"/>
          </a:p>
        </p:txBody>
      </p:sp>
    </p:spTree>
    <p:extLst>
      <p:ext uri="{BB962C8B-B14F-4D97-AF65-F5344CB8AC3E}">
        <p14:creationId xmlns:p14="http://schemas.microsoft.com/office/powerpoint/2010/main" val="110474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9245" y="365124"/>
            <a:ext cx="11346287" cy="6151585"/>
          </a:xfrm>
        </p:spPr>
      </p:pic>
    </p:spTree>
    <p:extLst>
      <p:ext uri="{BB962C8B-B14F-4D97-AF65-F5344CB8AC3E}">
        <p14:creationId xmlns:p14="http://schemas.microsoft.com/office/powerpoint/2010/main" val="3735358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Normal aging: age-related cognitive decline (the course is not progressively deteriorating), no loss of social or occupational functioning.</a:t>
            </a:r>
          </a:p>
          <a:p>
            <a:r>
              <a:rPr lang="en-US" dirty="0" smtClean="0"/>
              <a:t>Depression </a:t>
            </a:r>
            <a:r>
              <a:rPr lang="en-US" dirty="0"/>
              <a:t>in the elderly (Pseudo-dementia): cognitive disturbance is relatively of rapid onset and preceded by depressive features. The differentiation is sometimes difficult as demented patients may also become depressed as they begin to comprehend their progressive cognitive impairment.  EEG and CT scan are normal in pseudo-dementia.</a:t>
            </a:r>
          </a:p>
          <a:p>
            <a:r>
              <a:rPr lang="en-US" dirty="0" smtClean="0"/>
              <a:t>Delirium</a:t>
            </a:r>
            <a:r>
              <a:rPr lang="en-US" dirty="0"/>
              <a:t>: the onset is rapid and consciousness is impaired.  Some demented patients may develop delirium. Diagnosis of dementia cannot be made before delirium clears.</a:t>
            </a:r>
          </a:p>
          <a:p>
            <a:endParaRPr lang="en-US" dirty="0"/>
          </a:p>
        </p:txBody>
      </p:sp>
    </p:spTree>
    <p:extLst>
      <p:ext uri="{BB962C8B-B14F-4D97-AF65-F5344CB8AC3E}">
        <p14:creationId xmlns:p14="http://schemas.microsoft.com/office/powerpoint/2010/main" val="3145189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368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sz="quarter" idx="13"/>
          </p:nvPr>
        </p:nvSpPr>
        <p:spPr/>
        <p:txBody>
          <a:bodyPr/>
          <a:lstStyle/>
          <a:p>
            <a:pPr marL="0" indent="0">
              <a:buNone/>
            </a:pPr>
            <a:r>
              <a:rPr lang="en-US" dirty="0" smtClean="0"/>
              <a:t>First, Identify </a:t>
            </a:r>
            <a:r>
              <a:rPr lang="en-US" dirty="0"/>
              <a:t>and correct any treatable or controllable  condition e.g.: hypothyroidism, vitamin B12 deficiency, hypertension, diabetes.</a:t>
            </a:r>
          </a:p>
          <a:p>
            <a:pPr marL="0" indent="0">
              <a:buNone/>
            </a:pPr>
            <a:r>
              <a:rPr lang="en-US" dirty="0" smtClean="0"/>
              <a:t>Supportive </a:t>
            </a:r>
            <a:r>
              <a:rPr lang="en-US" dirty="0"/>
              <a:t>measures:</a:t>
            </a:r>
          </a:p>
          <a:p>
            <a:r>
              <a:rPr lang="en-US" dirty="0"/>
              <a:t>provide good physical care (meals, hygiene, …).</a:t>
            </a:r>
          </a:p>
          <a:p>
            <a:pPr lvl="0"/>
            <a:r>
              <a:rPr lang="en-US" dirty="0"/>
              <a:t>encourage the family’s involvement. </a:t>
            </a:r>
          </a:p>
          <a:p>
            <a:pPr lvl="0"/>
            <a:r>
              <a:rPr lang="en-US" dirty="0"/>
              <a:t>support the care givers (they are prone to depression).</a:t>
            </a:r>
          </a:p>
          <a:p>
            <a:pPr lvl="0"/>
            <a:r>
              <a:rPr lang="en-US" dirty="0"/>
              <a:t>keep in familiar settings if possible to avoid accidents,  wandering away,…etc.</a:t>
            </a:r>
          </a:p>
          <a:p>
            <a:endParaRPr lang="en-US" dirty="0"/>
          </a:p>
        </p:txBody>
      </p:sp>
    </p:spTree>
    <p:extLst>
      <p:ext uri="{BB962C8B-B14F-4D97-AF65-F5344CB8AC3E}">
        <p14:creationId xmlns:p14="http://schemas.microsoft.com/office/powerpoint/2010/main" val="3108153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Symptomatic treatment</a:t>
            </a:r>
            <a:r>
              <a:rPr lang="en-US" dirty="0" smtClean="0"/>
              <a:t>:</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latin typeface="Arabic Typesetting" panose="03020402040406030203" pitchFamily="66" charset="-78"/>
                <a:cs typeface="Arabic Typesetting" panose="03020402040406030203" pitchFamily="66" charset="-78"/>
              </a:rPr>
              <a:t>If </a:t>
            </a:r>
            <a:r>
              <a:rPr lang="en-US" dirty="0">
                <a:latin typeface="Arabic Typesetting" panose="03020402040406030203" pitchFamily="66" charset="-78"/>
                <a:cs typeface="Arabic Typesetting" panose="03020402040406030203" pitchFamily="66" charset="-78"/>
              </a:rPr>
              <a:t>agitated, aggressive, or insomniac: give a small dose of </a:t>
            </a:r>
            <a:r>
              <a:rPr lang="en-US" dirty="0" err="1">
                <a:latin typeface="Arabic Typesetting" panose="03020402040406030203" pitchFamily="66" charset="-78"/>
                <a:cs typeface="Arabic Typesetting" panose="03020402040406030203" pitchFamily="66" charset="-78"/>
              </a:rPr>
              <a:t>antidopaminergic</a:t>
            </a:r>
            <a:r>
              <a:rPr lang="en-US" dirty="0">
                <a:latin typeface="Arabic Typesetting" panose="03020402040406030203" pitchFamily="66" charset="-78"/>
                <a:cs typeface="Arabic Typesetting" panose="03020402040406030203" pitchFamily="66" charset="-78"/>
              </a:rPr>
              <a:t> drug (e.g. olanzapine 5mg, </a:t>
            </a:r>
            <a:r>
              <a:rPr lang="en-US" dirty="0" err="1">
                <a:latin typeface="Arabic Typesetting" panose="03020402040406030203" pitchFamily="66" charset="-78"/>
                <a:cs typeface="Arabic Typesetting" panose="03020402040406030203" pitchFamily="66" charset="-78"/>
              </a:rPr>
              <a:t>risperidone</a:t>
            </a:r>
            <a:r>
              <a:rPr lang="en-US" dirty="0">
                <a:latin typeface="Arabic Typesetting" panose="03020402040406030203" pitchFamily="66" charset="-78"/>
                <a:cs typeface="Arabic Typesetting" panose="03020402040406030203" pitchFamily="66" charset="-78"/>
              </a:rPr>
              <a:t> 2mg, or </a:t>
            </a:r>
            <a:r>
              <a:rPr lang="en-US" dirty="0" err="1">
                <a:latin typeface="Arabic Typesetting" panose="03020402040406030203" pitchFamily="66" charset="-78"/>
                <a:cs typeface="Arabic Typesetting" panose="03020402040406030203" pitchFamily="66" charset="-78"/>
              </a:rPr>
              <a:t>quetiapine</a:t>
            </a:r>
            <a:r>
              <a:rPr lang="en-US" dirty="0">
                <a:latin typeface="Arabic Typesetting" panose="03020402040406030203" pitchFamily="66" charset="-78"/>
                <a:cs typeface="Arabic Typesetting" panose="03020402040406030203" pitchFamily="66" charset="-78"/>
              </a:rPr>
              <a:t> 25mg). If depressed: give a small dose of antidepressant (e.g. </a:t>
            </a:r>
            <a:r>
              <a:rPr lang="en-US" dirty="0" err="1">
                <a:latin typeface="Arabic Typesetting" panose="03020402040406030203" pitchFamily="66" charset="-78"/>
                <a:cs typeface="Arabic Typesetting" panose="03020402040406030203" pitchFamily="66" charset="-78"/>
              </a:rPr>
              <a:t>escitalopram</a:t>
            </a:r>
            <a:r>
              <a:rPr lang="en-US" dirty="0">
                <a:latin typeface="Arabic Typesetting" panose="03020402040406030203" pitchFamily="66" charset="-78"/>
                <a:cs typeface="Arabic Typesetting" panose="03020402040406030203" pitchFamily="66" charset="-78"/>
              </a:rPr>
              <a:t>  5 mg or sertraline 25mg). Be aware of possible mental side effects of such medications e.g. confusion, over-sedation, risk of falling down.</a:t>
            </a:r>
          </a:p>
          <a:p>
            <a:r>
              <a:rPr lang="en-US" dirty="0" smtClean="0">
                <a:latin typeface="Arabic Typesetting" panose="03020402040406030203" pitchFamily="66" charset="-78"/>
                <a:cs typeface="Arabic Typesetting" panose="03020402040406030203" pitchFamily="66" charset="-78"/>
              </a:rPr>
              <a:t>Memory-enhancing </a:t>
            </a:r>
            <a:r>
              <a:rPr lang="en-US" dirty="0">
                <a:latin typeface="Arabic Typesetting" panose="03020402040406030203" pitchFamily="66" charset="-78"/>
                <a:cs typeface="Arabic Typesetting" panose="03020402040406030203" pitchFamily="66" charset="-78"/>
              </a:rPr>
              <a:t>medications (mainly for Alzheimer’s dementia); Cholinesterase Inhibitors :</a:t>
            </a:r>
          </a:p>
          <a:p>
            <a:r>
              <a:rPr lang="en-US" dirty="0" smtClean="0">
                <a:latin typeface="Arabic Typesetting" panose="03020402040406030203" pitchFamily="66" charset="-78"/>
                <a:cs typeface="Arabic Typesetting" panose="03020402040406030203" pitchFamily="66" charset="-78"/>
              </a:rPr>
              <a:t>Donepezil </a:t>
            </a:r>
            <a:r>
              <a:rPr lang="en-US" dirty="0">
                <a:latin typeface="Arabic Typesetting" panose="03020402040406030203" pitchFamily="66" charset="-78"/>
                <a:cs typeface="Arabic Typesetting" panose="03020402040406030203" pitchFamily="66" charset="-78"/>
              </a:rPr>
              <a:t>(Aricept): 5 mg at night &amp; can be increased gradually to 10 mg. It is well tolerated (S/E: diarrhea , weight loss ,bradycardia ,and syncope). </a:t>
            </a:r>
          </a:p>
          <a:p>
            <a:r>
              <a:rPr lang="en-US" dirty="0" err="1" smtClean="0">
                <a:latin typeface="Arabic Typesetting" panose="03020402040406030203" pitchFamily="66" charset="-78"/>
                <a:cs typeface="Arabic Typesetting" panose="03020402040406030203" pitchFamily="66" charset="-78"/>
              </a:rPr>
              <a:t>Rivastigmine</a:t>
            </a:r>
            <a:r>
              <a:rPr lang="en-US" dirty="0" smtClean="0">
                <a:latin typeface="Arabic Typesetting" panose="03020402040406030203" pitchFamily="66" charset="-78"/>
                <a:cs typeface="Arabic Typesetting" panose="03020402040406030203" pitchFamily="66" charset="-78"/>
              </a:rPr>
              <a:t> </a:t>
            </a:r>
            <a:r>
              <a:rPr lang="en-US" dirty="0">
                <a:latin typeface="Arabic Typesetting" panose="03020402040406030203" pitchFamily="66" charset="-78"/>
                <a:cs typeface="Arabic Typesetting" panose="03020402040406030203" pitchFamily="66" charset="-78"/>
              </a:rPr>
              <a:t>( Exelon ):1.5 mg twice/day &amp; can be increased gradually to maximum 6mg twice/day (S/E: anorexia , fatigue , somnolence, and dizziness )</a:t>
            </a:r>
          </a:p>
          <a:p>
            <a:r>
              <a:rPr lang="en-US" dirty="0" err="1" smtClean="0">
                <a:latin typeface="Arabic Typesetting" panose="03020402040406030203" pitchFamily="66" charset="-78"/>
                <a:cs typeface="Arabic Typesetting" panose="03020402040406030203" pitchFamily="66" charset="-78"/>
              </a:rPr>
              <a:t>Galantamine</a:t>
            </a:r>
            <a:r>
              <a:rPr lang="en-US" dirty="0" smtClean="0">
                <a:latin typeface="Arabic Typesetting" panose="03020402040406030203" pitchFamily="66" charset="-78"/>
                <a:cs typeface="Arabic Typesetting" panose="03020402040406030203" pitchFamily="66" charset="-78"/>
              </a:rPr>
              <a:t> </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Reminyl</a:t>
            </a:r>
            <a:r>
              <a:rPr lang="en-US" dirty="0">
                <a:latin typeface="Arabic Typesetting" panose="03020402040406030203" pitchFamily="66" charset="-78"/>
                <a:cs typeface="Arabic Typesetting" panose="03020402040406030203" pitchFamily="66" charset="-78"/>
              </a:rPr>
              <a:t>):4mg twice/day &amp; can be increased gradually to 12mg twice/day (S/E: similar to </a:t>
            </a:r>
            <a:r>
              <a:rPr lang="en-US" dirty="0" err="1">
                <a:latin typeface="Arabic Typesetting" panose="03020402040406030203" pitchFamily="66" charset="-78"/>
                <a:cs typeface="Arabic Typesetting" panose="03020402040406030203" pitchFamily="66" charset="-78"/>
              </a:rPr>
              <a:t>rivastigmine</a:t>
            </a:r>
            <a:r>
              <a:rPr lang="en-US" dirty="0">
                <a:latin typeface="Arabic Typesetting" panose="03020402040406030203" pitchFamily="66" charset="-78"/>
                <a:cs typeface="Arabic Typesetting" panose="03020402040406030203" pitchFamily="66" charset="-78"/>
              </a:rPr>
              <a:t> </a:t>
            </a:r>
            <a:r>
              <a:rPr lang="en-US" dirty="0" smtClean="0">
                <a:latin typeface="Arabic Typesetting" panose="03020402040406030203" pitchFamily="66" charset="-78"/>
                <a:cs typeface="Arabic Typesetting" panose="03020402040406030203" pitchFamily="66" charset="-78"/>
              </a:rPr>
              <a:t>)</a:t>
            </a:r>
          </a:p>
          <a:p>
            <a:r>
              <a:rPr lang="en-US" dirty="0" err="1" smtClean="0">
                <a:latin typeface="Arabic Typesetting" panose="03020402040406030203" pitchFamily="66" charset="-78"/>
                <a:cs typeface="Arabic Typesetting" panose="03020402040406030203" pitchFamily="66" charset="-78"/>
              </a:rPr>
              <a:t>Memantine</a:t>
            </a:r>
            <a:r>
              <a:rPr lang="en-US" dirty="0" smtClean="0">
                <a:latin typeface="Arabic Typesetting" panose="03020402040406030203" pitchFamily="66" charset="-78"/>
                <a:cs typeface="Arabic Typesetting" panose="03020402040406030203" pitchFamily="66" charset="-78"/>
              </a:rPr>
              <a:t> </a:t>
            </a:r>
            <a:r>
              <a:rPr lang="en-US" dirty="0">
                <a:latin typeface="Arabic Typesetting" panose="03020402040406030203" pitchFamily="66" charset="-78"/>
                <a:cs typeface="Arabic Typesetting" panose="03020402040406030203" pitchFamily="66" charset="-78"/>
              </a:rPr>
              <a:t>(</a:t>
            </a:r>
            <a:r>
              <a:rPr lang="en-US" dirty="0" err="1">
                <a:latin typeface="Arabic Typesetting" panose="03020402040406030203" pitchFamily="66" charset="-78"/>
                <a:cs typeface="Arabic Typesetting" panose="03020402040406030203" pitchFamily="66" charset="-78"/>
              </a:rPr>
              <a:t>Epixa</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Akatinol</a:t>
            </a:r>
            <a:r>
              <a:rPr lang="en-US" dirty="0">
                <a:latin typeface="Arabic Typesetting" panose="03020402040406030203" pitchFamily="66" charset="-78"/>
                <a:cs typeface="Arabic Typesetting" panose="03020402040406030203" pitchFamily="66" charset="-78"/>
              </a:rPr>
              <a:t>): an N-methyl-D-aspartate (NMDA) receptor antagonist , protects neurons from neurodegenerative process induced by glutamate </a:t>
            </a:r>
            <a:r>
              <a:rPr lang="en-US" dirty="0" err="1">
                <a:latin typeface="Arabic Typesetting" panose="03020402040406030203" pitchFamily="66" charset="-78"/>
                <a:cs typeface="Arabic Typesetting" panose="03020402040406030203" pitchFamily="66" charset="-78"/>
              </a:rPr>
              <a:t>excitotoxicity</a:t>
            </a:r>
            <a:r>
              <a:rPr lang="en-US" dirty="0">
                <a:latin typeface="Arabic Typesetting" panose="03020402040406030203" pitchFamily="66" charset="-78"/>
                <a:cs typeface="Arabic Typesetting" panose="03020402040406030203" pitchFamily="66" charset="-78"/>
              </a:rPr>
              <a:t>.</a:t>
            </a:r>
          </a:p>
          <a:p>
            <a:endParaRPr lang="en-US" dirty="0"/>
          </a:p>
        </p:txBody>
      </p:sp>
    </p:spTree>
    <p:extLst>
      <p:ext uri="{BB962C8B-B14F-4D97-AF65-F5344CB8AC3E}">
        <p14:creationId xmlns:p14="http://schemas.microsoft.com/office/powerpoint/2010/main" val="3524317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Amnestic syndrome :</a:t>
            </a:r>
            <a:endParaRPr lang="en-US" dirty="0"/>
          </a:p>
        </p:txBody>
      </p:sp>
      <p:pic>
        <p:nvPicPr>
          <p:cNvPr id="5" name="Content Placeholder 4"/>
          <p:cNvPicPr>
            <a:picLocks noGrp="1" noChangeAspect="1"/>
          </p:cNvPicPr>
          <p:nvPr>
            <p:ph sz="quarter" idx="13"/>
          </p:nvPr>
        </p:nvPicPr>
        <p:blipFill>
          <a:blip r:embed="rId2"/>
          <a:stretch>
            <a:fillRect/>
          </a:stretch>
        </p:blipFill>
        <p:spPr>
          <a:xfrm>
            <a:off x="5138737" y="2883694"/>
            <a:ext cx="1914525" cy="2390775"/>
          </a:xfrm>
          <a:prstGeom prst="rect">
            <a:avLst/>
          </a:prstGeom>
        </p:spPr>
      </p:pic>
    </p:spTree>
    <p:extLst>
      <p:ext uri="{BB962C8B-B14F-4D97-AF65-F5344CB8AC3E}">
        <p14:creationId xmlns:p14="http://schemas.microsoft.com/office/powerpoint/2010/main" val="1947030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a:t>
            </a:r>
            <a:endParaRPr lang="en-US" dirty="0"/>
          </a:p>
        </p:txBody>
      </p:sp>
      <p:sp>
        <p:nvSpPr>
          <p:cNvPr id="3" name="Content Placeholder 2"/>
          <p:cNvSpPr>
            <a:spLocks noGrp="1"/>
          </p:cNvSpPr>
          <p:nvPr>
            <p:ph sz="quarter" idx="13"/>
          </p:nvPr>
        </p:nvSpPr>
        <p:spPr/>
        <p:txBody>
          <a:bodyPr/>
          <a:lstStyle/>
          <a:p>
            <a:r>
              <a:rPr lang="en-US" dirty="0"/>
              <a:t>It is a major NCD due to another medical </a:t>
            </a:r>
            <a:r>
              <a:rPr lang="en-US" dirty="0" smtClean="0"/>
              <a:t>condition.</a:t>
            </a:r>
          </a:p>
          <a:p>
            <a:r>
              <a:rPr lang="en-US" dirty="0"/>
              <a:t>impaired short-term memory due to a specific brain insult, in the absence of generalized intellectual impairment</a:t>
            </a:r>
            <a:r>
              <a:rPr lang="en-US" dirty="0" smtClean="0"/>
              <a:t>.</a:t>
            </a:r>
          </a:p>
          <a:p>
            <a:r>
              <a:rPr lang="en-US" dirty="0"/>
              <a:t>The immediate memory (frontal lobe function) is usually intact: i.e. digit span test is normal.</a:t>
            </a:r>
          </a:p>
          <a:p>
            <a:r>
              <a:rPr lang="en-US" dirty="0"/>
              <a:t>It is often known as Wernicke – </a:t>
            </a:r>
            <a:r>
              <a:rPr lang="en-US" dirty="0" err="1"/>
              <a:t>Korsakoff’s</a:t>
            </a:r>
            <a:r>
              <a:rPr lang="en-US" dirty="0"/>
              <a:t> </a:t>
            </a:r>
            <a:r>
              <a:rPr lang="en-US" dirty="0" smtClean="0"/>
              <a:t>syndrome.</a:t>
            </a:r>
          </a:p>
          <a:p>
            <a:endParaRPr lang="en-US" dirty="0"/>
          </a:p>
        </p:txBody>
      </p:sp>
    </p:spTree>
    <p:extLst>
      <p:ext uri="{BB962C8B-B14F-4D97-AF65-F5344CB8AC3E}">
        <p14:creationId xmlns:p14="http://schemas.microsoft.com/office/powerpoint/2010/main" val="481235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Wernicke’s </a:t>
            </a:r>
            <a:r>
              <a:rPr lang="en-US" dirty="0" err="1" smtClean="0"/>
              <a:t>encephaopathy</a:t>
            </a:r>
            <a:endParaRPr lang="en-US" dirty="0"/>
          </a:p>
        </p:txBody>
      </p:sp>
      <p:sp>
        <p:nvSpPr>
          <p:cNvPr id="3" name="Content Placeholder 2"/>
          <p:cNvSpPr>
            <a:spLocks noGrp="1"/>
          </p:cNvSpPr>
          <p:nvPr>
            <p:ph sz="quarter" idx="13"/>
          </p:nvPr>
        </p:nvSpPr>
        <p:spPr/>
        <p:txBody>
          <a:bodyPr/>
          <a:lstStyle/>
          <a:p>
            <a:r>
              <a:rPr lang="en-US" dirty="0" smtClean="0"/>
              <a:t>an </a:t>
            </a:r>
            <a:r>
              <a:rPr lang="en-US" dirty="0"/>
              <a:t>acute </a:t>
            </a:r>
            <a:r>
              <a:rPr lang="en-US" dirty="0" smtClean="0"/>
              <a:t>syndrome</a:t>
            </a:r>
          </a:p>
          <a:p>
            <a:r>
              <a:rPr lang="en-US" dirty="0"/>
              <a:t>C</a:t>
            </a:r>
            <a:r>
              <a:rPr lang="en-US" dirty="0" smtClean="0"/>
              <a:t>haracterized </a:t>
            </a:r>
            <a:r>
              <a:rPr lang="en-US" dirty="0"/>
              <a:t>by impairment of </a:t>
            </a:r>
            <a:r>
              <a:rPr lang="en-US" dirty="0" smtClean="0"/>
              <a:t>1- memory</a:t>
            </a:r>
          </a:p>
          <a:p>
            <a:pPr marL="0" indent="0">
              <a:buNone/>
            </a:pPr>
            <a:r>
              <a:rPr lang="en-US" dirty="0"/>
              <a:t> </a:t>
            </a:r>
            <a:r>
              <a:rPr lang="en-US" dirty="0" smtClean="0"/>
              <a:t>                                                           2- ataxia</a:t>
            </a:r>
          </a:p>
          <a:p>
            <a:pPr marL="0" indent="0">
              <a:buNone/>
            </a:pPr>
            <a:r>
              <a:rPr lang="en-US" dirty="0"/>
              <a:t> </a:t>
            </a:r>
            <a:r>
              <a:rPr lang="en-US" dirty="0" smtClean="0"/>
              <a:t>                                                           3- </a:t>
            </a:r>
            <a:r>
              <a:rPr lang="en-US" dirty="0" err="1" smtClean="0"/>
              <a:t>ophthalmoplegia</a:t>
            </a:r>
            <a:endParaRPr lang="en-US"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225407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Korsakoff’s</a:t>
            </a:r>
            <a:r>
              <a:rPr lang="en-US" dirty="0"/>
              <a:t> psychosis</a:t>
            </a:r>
          </a:p>
        </p:txBody>
      </p:sp>
      <p:sp>
        <p:nvSpPr>
          <p:cNvPr id="3" name="Content Placeholder 2"/>
          <p:cNvSpPr>
            <a:spLocks noGrp="1"/>
          </p:cNvSpPr>
          <p:nvPr>
            <p:ph sz="quarter" idx="13"/>
          </p:nvPr>
        </p:nvSpPr>
        <p:spPr/>
        <p:txBody>
          <a:bodyPr/>
          <a:lstStyle/>
          <a:p>
            <a:r>
              <a:rPr lang="en-US" dirty="0"/>
              <a:t>C</a:t>
            </a:r>
            <a:r>
              <a:rPr lang="en-US" dirty="0" smtClean="0"/>
              <a:t>hronic </a:t>
            </a:r>
            <a:r>
              <a:rPr lang="en-US" dirty="0"/>
              <a:t>memory </a:t>
            </a:r>
            <a:r>
              <a:rPr lang="en-US" dirty="0" smtClean="0"/>
              <a:t>defect.</a:t>
            </a:r>
          </a:p>
          <a:p>
            <a:r>
              <a:rPr lang="en-US" dirty="0"/>
              <a:t>P</a:t>
            </a:r>
            <a:r>
              <a:rPr lang="en-US" dirty="0" smtClean="0"/>
              <a:t>eripheral neuropathy</a:t>
            </a:r>
          </a:p>
          <a:p>
            <a:r>
              <a:rPr lang="en-US" dirty="0" smtClean="0"/>
              <a:t>Irritability  </a:t>
            </a:r>
            <a:endParaRPr lang="en-US" dirty="0"/>
          </a:p>
        </p:txBody>
      </p:sp>
    </p:spTree>
    <p:extLst>
      <p:ext uri="{BB962C8B-B14F-4D97-AF65-F5344CB8AC3E}">
        <p14:creationId xmlns:p14="http://schemas.microsoft.com/office/powerpoint/2010/main" val="1595091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20674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&amp; prognosis:</a:t>
            </a:r>
            <a:endParaRPr lang="en-US" dirty="0"/>
          </a:p>
        </p:txBody>
      </p:sp>
      <p:sp>
        <p:nvSpPr>
          <p:cNvPr id="3" name="Content Placeholder 2"/>
          <p:cNvSpPr>
            <a:spLocks noGrp="1"/>
          </p:cNvSpPr>
          <p:nvPr>
            <p:ph sz="quarter" idx="13"/>
          </p:nvPr>
        </p:nvSpPr>
        <p:spPr/>
        <p:txBody>
          <a:bodyPr/>
          <a:lstStyle/>
          <a:p>
            <a:pPr marL="0" indent="0">
              <a:buNone/>
            </a:pPr>
            <a:r>
              <a:rPr lang="en-US" dirty="0" smtClean="0"/>
              <a:t>• Identify </a:t>
            </a:r>
            <a:r>
              <a:rPr lang="en-US" dirty="0"/>
              <a:t>and reverse the cause if possible.</a:t>
            </a:r>
          </a:p>
          <a:p>
            <a:pPr marL="0" indent="0">
              <a:buNone/>
            </a:pPr>
            <a:r>
              <a:rPr lang="en-US" dirty="0" smtClean="0"/>
              <a:t>• Thiamine </a:t>
            </a:r>
            <a:r>
              <a:rPr lang="en-US" dirty="0"/>
              <a:t>supply (if due to thiamine deficiency).</a:t>
            </a:r>
          </a:p>
          <a:p>
            <a:pPr marL="0" indent="0">
              <a:buNone/>
            </a:pPr>
            <a:r>
              <a:rPr lang="en-US" dirty="0" smtClean="0"/>
              <a:t>• Supportive </a:t>
            </a:r>
            <a:r>
              <a:rPr lang="en-US" dirty="0"/>
              <a:t>medical measures (no specific treatment).</a:t>
            </a:r>
          </a:p>
          <a:p>
            <a:pPr marL="0" indent="0">
              <a:buNone/>
            </a:pPr>
            <a:endParaRPr lang="en-US" dirty="0" smtClean="0"/>
          </a:p>
          <a:p>
            <a:pPr marL="0" indent="0">
              <a:buNone/>
            </a:pPr>
            <a:r>
              <a:rPr lang="en-US" dirty="0" smtClean="0"/>
              <a:t>Prognosis: Good </a:t>
            </a:r>
            <a:r>
              <a:rPr lang="en-US" dirty="0" err="1" smtClean="0"/>
              <a:t>vs</a:t>
            </a:r>
            <a:r>
              <a:rPr lang="en-US" dirty="0" smtClean="0"/>
              <a:t> Bad</a:t>
            </a:r>
            <a:endParaRPr lang="en-US" dirty="0"/>
          </a:p>
        </p:txBody>
      </p:sp>
    </p:spTree>
    <p:extLst>
      <p:ext uri="{BB962C8B-B14F-4D97-AF65-F5344CB8AC3E}">
        <p14:creationId xmlns:p14="http://schemas.microsoft.com/office/powerpoint/2010/main" val="4090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i="1"/>
              <a:t>Cognitive functions</a:t>
            </a:r>
          </a:p>
        </p:txBody>
      </p:sp>
      <p:sp>
        <p:nvSpPr>
          <p:cNvPr id="25603" name="Rectangle 3"/>
          <p:cNvSpPr>
            <a:spLocks noGrp="1" noChangeArrowheads="1"/>
          </p:cNvSpPr>
          <p:nvPr>
            <p:ph sz="quarter" idx="13"/>
          </p:nvPr>
        </p:nvSpPr>
        <p:spPr/>
        <p:txBody>
          <a:bodyPr/>
          <a:lstStyle/>
          <a:p>
            <a:r>
              <a:rPr lang="en-US" dirty="0"/>
              <a:t>Attention</a:t>
            </a:r>
          </a:p>
          <a:p>
            <a:r>
              <a:rPr lang="en-US" dirty="0"/>
              <a:t>Concentration</a:t>
            </a:r>
          </a:p>
          <a:p>
            <a:r>
              <a:rPr lang="en-US" dirty="0"/>
              <a:t>Memory</a:t>
            </a:r>
          </a:p>
          <a:p>
            <a:r>
              <a:rPr lang="en-US" dirty="0"/>
              <a:t>Speed of Processing</a:t>
            </a:r>
          </a:p>
          <a:p>
            <a:r>
              <a:rPr lang="en-US" dirty="0"/>
              <a:t>Orientation </a:t>
            </a:r>
          </a:p>
        </p:txBody>
      </p:sp>
      <p:sp>
        <p:nvSpPr>
          <p:cNvPr id="25604" name="Rectangle 4"/>
          <p:cNvSpPr>
            <a:spLocks noGrp="1" noChangeArrowheads="1"/>
          </p:cNvSpPr>
          <p:nvPr>
            <p:ph sz="quarter" idx="14"/>
          </p:nvPr>
        </p:nvSpPr>
        <p:spPr/>
        <p:txBody>
          <a:bodyPr/>
          <a:lstStyle/>
          <a:p>
            <a:r>
              <a:rPr lang="en-US" dirty="0"/>
              <a:t>Perseveration</a:t>
            </a:r>
          </a:p>
          <a:p>
            <a:r>
              <a:rPr lang="en-US" dirty="0"/>
              <a:t>Impulsiveness</a:t>
            </a:r>
          </a:p>
          <a:p>
            <a:r>
              <a:rPr lang="en-US" dirty="0"/>
              <a:t>Language Processing</a:t>
            </a:r>
          </a:p>
          <a:p>
            <a:r>
              <a:rPr lang="en-US" dirty="0"/>
              <a:t>“Executive functions”</a:t>
            </a:r>
          </a:p>
        </p:txBody>
      </p:sp>
    </p:spTree>
    <p:extLst>
      <p:ext uri="{BB962C8B-B14F-4D97-AF65-F5344CB8AC3E}">
        <p14:creationId xmlns:p14="http://schemas.microsoft.com/office/powerpoint/2010/main" val="1812279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Mild Neurocognitive Disorder</a:t>
            </a:r>
          </a:p>
        </p:txBody>
      </p:sp>
      <p:sp>
        <p:nvSpPr>
          <p:cNvPr id="3" name="Content Placeholder 2"/>
          <p:cNvSpPr>
            <a:spLocks noGrp="1"/>
          </p:cNvSpPr>
          <p:nvPr>
            <p:ph sz="quarter" idx="13"/>
          </p:nvPr>
        </p:nvSpPr>
        <p:spPr/>
        <p:txBody>
          <a:bodyPr>
            <a:normAutofit fontScale="55000" lnSpcReduction="20000"/>
          </a:bodyPr>
          <a:lstStyle/>
          <a:p>
            <a:r>
              <a:rPr lang="en-US" dirty="0"/>
              <a:t>A. Evidence of modest cognitive decline from a previous level of performance in one or more cognitive domains (complex attention, executive function, learning and memory, language, perceptual motor, or social cognition) based on:</a:t>
            </a:r>
          </a:p>
          <a:p>
            <a:r>
              <a:rPr lang="en-US" dirty="0"/>
              <a:t>1. Concern of the individual, a knowledgeable informant, or the clinician that there has</a:t>
            </a:r>
          </a:p>
          <a:p>
            <a:r>
              <a:rPr lang="en-US" dirty="0"/>
              <a:t>been a mild decline in cognitive function; and</a:t>
            </a:r>
          </a:p>
          <a:p>
            <a:r>
              <a:rPr lang="en-US" dirty="0"/>
              <a:t>2. A modest impairment in cognitive performance, preferably documented by standardized neuropsychological testing or, in its absence, another quantified clinical assessment.</a:t>
            </a:r>
          </a:p>
          <a:p>
            <a:r>
              <a:rPr lang="en-US" dirty="0"/>
              <a:t>B. The cognitive deficits do not interfere with capacity for independence in everyday activities (i.e., complex instrumental activities of daily living such as paying bills or managing medications are preserved, but greater effort, compensatory strategies, or accommodation may be required).</a:t>
            </a:r>
          </a:p>
          <a:p>
            <a:r>
              <a:rPr lang="en-US" dirty="0"/>
              <a:t>C. The cognitive deficits do not occur exclusively in the context of a delirium.</a:t>
            </a:r>
          </a:p>
          <a:p>
            <a:r>
              <a:rPr lang="en-US" dirty="0"/>
              <a:t>D. The cognitive deficits are not better explained by another mental disorder (e.g., major depressive disorder, schizophrenia).</a:t>
            </a:r>
          </a:p>
          <a:p>
            <a:r>
              <a:rPr lang="en-US" dirty="0"/>
              <a:t>Specify etiology whether due to: Alzheimer’s disease, </a:t>
            </a:r>
            <a:r>
              <a:rPr lang="en-US" dirty="0" err="1"/>
              <a:t>Lewy</a:t>
            </a:r>
            <a:r>
              <a:rPr lang="en-US" dirty="0"/>
              <a:t> body disease, vascular disease, traumatic brain injury, substance/medication use, Parkinson’s disease, Huntington’s disease, another medical condition, multiple etiologies, unspecified.</a:t>
            </a:r>
          </a:p>
          <a:p>
            <a:endParaRPr lang="en-US" dirty="0"/>
          </a:p>
        </p:txBody>
      </p:sp>
    </p:spTree>
    <p:extLst>
      <p:ext uri="{BB962C8B-B14F-4D97-AF65-F5344CB8AC3E}">
        <p14:creationId xmlns:p14="http://schemas.microsoft.com/office/powerpoint/2010/main" val="335479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a:t>
            </a:r>
            <a:endParaRPr lang="en-US" dirty="0"/>
          </a:p>
        </p:txBody>
      </p:sp>
      <p:pic>
        <p:nvPicPr>
          <p:cNvPr id="4" name="Content Placeholder 3"/>
          <p:cNvPicPr>
            <a:picLocks noGrp="1" noChangeAspect="1"/>
          </p:cNvPicPr>
          <p:nvPr>
            <p:ph sz="quarter" idx="13"/>
          </p:nvPr>
        </p:nvPicPr>
        <p:blipFill>
          <a:blip r:embed="rId2"/>
          <a:stretch>
            <a:fillRect/>
          </a:stretch>
        </p:blipFill>
        <p:spPr>
          <a:xfrm>
            <a:off x="4862512" y="3155156"/>
            <a:ext cx="2466975" cy="1847850"/>
          </a:xfrm>
          <a:prstGeom prst="rect">
            <a:avLst/>
          </a:prstGeom>
        </p:spPr>
      </p:pic>
    </p:spTree>
    <p:extLst>
      <p:ext uri="{BB962C8B-B14F-4D97-AF65-F5344CB8AC3E}">
        <p14:creationId xmlns:p14="http://schemas.microsoft.com/office/powerpoint/2010/main" val="2686838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partial seizure:</a:t>
            </a:r>
            <a:endParaRPr lang="en-US" dirty="0"/>
          </a:p>
        </p:txBody>
      </p:sp>
      <p:sp>
        <p:nvSpPr>
          <p:cNvPr id="3" name="Content Placeholder 2"/>
          <p:cNvSpPr>
            <a:spLocks noGrp="1"/>
          </p:cNvSpPr>
          <p:nvPr>
            <p:ph sz="quarter" idx="13"/>
          </p:nvPr>
        </p:nvSpPr>
        <p:spPr/>
        <p:txBody>
          <a:bodyPr/>
          <a:lstStyle/>
          <a:p>
            <a:r>
              <a:rPr lang="en-US" dirty="0"/>
              <a:t>Episodic brief recurrent attacks stereotypic in nature associated with paroxysmal discharges of epileptic </a:t>
            </a:r>
            <a:r>
              <a:rPr lang="en-US" dirty="0" smtClean="0"/>
              <a:t>foci</a:t>
            </a:r>
          </a:p>
          <a:p>
            <a:r>
              <a:rPr lang="en-US" dirty="0"/>
              <a:t>U</a:t>
            </a:r>
            <a:r>
              <a:rPr lang="en-US" dirty="0" smtClean="0"/>
              <a:t>sually </a:t>
            </a:r>
            <a:r>
              <a:rPr lang="en-US" dirty="0"/>
              <a:t>located in limbic structure, particularly the temporal lobes (70 %  arise from temporal lobe; therefore, it is commonly called temporal lobe epilepsy</a:t>
            </a:r>
            <a:r>
              <a:rPr lang="en-US" dirty="0" smtClean="0"/>
              <a:t>).</a:t>
            </a:r>
          </a:p>
          <a:p>
            <a:r>
              <a:rPr lang="en-US" dirty="0"/>
              <a:t>Complex partial seizures, the most common focal seizures found in adults (30 % of all adult epileptics), may appear at any age; onset is usually in adolescence. Seizure may be triggered by bright lights, colors, noises, trauma, or intense emotions. </a:t>
            </a:r>
          </a:p>
          <a:p>
            <a:endParaRPr lang="en-US" dirty="0" smtClean="0"/>
          </a:p>
          <a:p>
            <a:endParaRPr lang="en-US" dirty="0"/>
          </a:p>
        </p:txBody>
      </p:sp>
    </p:spTree>
    <p:extLst>
      <p:ext uri="{BB962C8B-B14F-4D97-AF65-F5344CB8AC3E}">
        <p14:creationId xmlns:p14="http://schemas.microsoft.com/office/powerpoint/2010/main" val="2530273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(depend on the site of the focus)</a:t>
            </a:r>
          </a:p>
        </p:txBody>
      </p:sp>
      <p:sp>
        <p:nvSpPr>
          <p:cNvPr id="3" name="Content Placeholder 2"/>
          <p:cNvSpPr>
            <a:spLocks noGrp="1"/>
          </p:cNvSpPr>
          <p:nvPr>
            <p:ph sz="quarter" idx="13"/>
          </p:nvPr>
        </p:nvSpPr>
        <p:spPr/>
        <p:txBody>
          <a:bodyPr>
            <a:normAutofit fontScale="85000" lnSpcReduction="20000"/>
          </a:bodyPr>
          <a:lstStyle/>
          <a:p>
            <a:r>
              <a:rPr lang="en-US" dirty="0" smtClean="0">
                <a:latin typeface="Arabic Typesetting" panose="03020402040406030203" pitchFamily="66" charset="-78"/>
                <a:cs typeface="Arabic Typesetting" panose="03020402040406030203" pitchFamily="66" charset="-78"/>
              </a:rPr>
              <a:t>Pre-</a:t>
            </a:r>
            <a:r>
              <a:rPr lang="en-US" dirty="0" err="1" smtClean="0">
                <a:latin typeface="Arabic Typesetting" panose="03020402040406030203" pitchFamily="66" charset="-78"/>
                <a:cs typeface="Arabic Typesetting" panose="03020402040406030203" pitchFamily="66" charset="-78"/>
              </a:rPr>
              <a:t>ictal</a:t>
            </a:r>
            <a:r>
              <a:rPr lang="en-US" dirty="0">
                <a:latin typeface="Arabic Typesetting" panose="03020402040406030203" pitchFamily="66" charset="-78"/>
                <a:cs typeface="Arabic Typesetting" panose="03020402040406030203" pitchFamily="66" charset="-78"/>
              </a:rPr>
              <a:t>: irritability, lethargy and dizziness.</a:t>
            </a:r>
          </a:p>
          <a:p>
            <a:r>
              <a:rPr lang="en-US" dirty="0" smtClean="0">
                <a:latin typeface="Arabic Typesetting" panose="03020402040406030203" pitchFamily="66" charset="-78"/>
                <a:cs typeface="Arabic Typesetting" panose="03020402040406030203" pitchFamily="66" charset="-78"/>
              </a:rPr>
              <a:t>Aura</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epigastric</a:t>
            </a:r>
            <a:r>
              <a:rPr lang="en-US" dirty="0">
                <a:latin typeface="Arabic Typesetting" panose="03020402040406030203" pitchFamily="66" charset="-78"/>
                <a:cs typeface="Arabic Typesetting" panose="03020402040406030203" pitchFamily="66" charset="-78"/>
              </a:rPr>
              <a:t> discomfort associated with distortion of sensations; visual, auditory, gustatory, olfactory or tactile.</a:t>
            </a:r>
          </a:p>
          <a:p>
            <a:r>
              <a:rPr lang="en-US" dirty="0" smtClean="0">
                <a:latin typeface="Arabic Typesetting" panose="03020402040406030203" pitchFamily="66" charset="-78"/>
                <a:cs typeface="Arabic Typesetting" panose="03020402040406030203" pitchFamily="66" charset="-78"/>
              </a:rPr>
              <a:t>Ictus</a:t>
            </a:r>
            <a:r>
              <a:rPr lang="en-US" dirty="0">
                <a:latin typeface="Arabic Typesetting" panose="03020402040406030203" pitchFamily="66" charset="-78"/>
                <a:cs typeface="Arabic Typesetting" panose="03020402040406030203" pitchFamily="66" charset="-78"/>
              </a:rPr>
              <a:t>: </a:t>
            </a:r>
          </a:p>
          <a:p>
            <a:pPr marL="0" indent="0">
              <a:buNone/>
            </a:pPr>
            <a:r>
              <a:rPr lang="en-US" dirty="0" smtClean="0">
                <a:latin typeface="Arabic Typesetting" panose="03020402040406030203" pitchFamily="66" charset="-78"/>
                <a:cs typeface="Arabic Typesetting" panose="03020402040406030203" pitchFamily="66" charset="-78"/>
              </a:rPr>
              <a:t>behavior </a:t>
            </a:r>
            <a:r>
              <a:rPr lang="en-US" dirty="0">
                <a:latin typeface="Arabic Typesetting" panose="03020402040406030203" pitchFamily="66" charset="-78"/>
                <a:cs typeface="Arabic Typesetting" panose="03020402040406030203" pitchFamily="66" charset="-78"/>
              </a:rPr>
              <a:t>disturbances: repetitive movements, e.g. chewing, grimacing, automatism.</a:t>
            </a:r>
          </a:p>
          <a:p>
            <a:pPr marL="0" indent="0">
              <a:buNone/>
            </a:pPr>
            <a:r>
              <a:rPr lang="en-US" dirty="0" smtClean="0">
                <a:latin typeface="Arabic Typesetting" panose="03020402040406030203" pitchFamily="66" charset="-78"/>
                <a:cs typeface="Arabic Typesetting" panose="03020402040406030203" pitchFamily="66" charset="-78"/>
              </a:rPr>
              <a:t>confusion </a:t>
            </a:r>
            <a:r>
              <a:rPr lang="en-US" dirty="0">
                <a:latin typeface="Arabic Typesetting" panose="03020402040406030203" pitchFamily="66" charset="-78"/>
                <a:cs typeface="Arabic Typesetting" panose="03020402040406030203" pitchFamily="66" charset="-78"/>
              </a:rPr>
              <a:t>and disturbed consciousness.</a:t>
            </a:r>
          </a:p>
          <a:p>
            <a:pPr marL="0" indent="0">
              <a:buNone/>
            </a:pPr>
            <a:r>
              <a:rPr lang="en-US" dirty="0" smtClean="0">
                <a:latin typeface="Arabic Typesetting" panose="03020402040406030203" pitchFamily="66" charset="-78"/>
                <a:cs typeface="Arabic Typesetting" panose="03020402040406030203" pitchFamily="66" charset="-78"/>
              </a:rPr>
              <a:t>fear</a:t>
            </a:r>
            <a:r>
              <a:rPr lang="en-US" dirty="0">
                <a:latin typeface="Arabic Typesetting" panose="03020402040406030203" pitchFamily="66" charset="-78"/>
                <a:cs typeface="Arabic Typesetting" panose="03020402040406030203" pitchFamily="66" charset="-78"/>
              </a:rPr>
              <a:t>, panic, </a:t>
            </a:r>
            <a:r>
              <a:rPr lang="en-US" dirty="0" err="1">
                <a:latin typeface="Arabic Typesetting" panose="03020402040406030203" pitchFamily="66" charset="-78"/>
                <a:cs typeface="Arabic Typesetting" panose="03020402040406030203" pitchFamily="66" charset="-78"/>
              </a:rPr>
              <a:t>derealization</a:t>
            </a:r>
            <a:r>
              <a:rPr lang="en-US" dirty="0">
                <a:latin typeface="Arabic Typesetting" panose="03020402040406030203" pitchFamily="66" charset="-78"/>
                <a:cs typeface="Arabic Typesetting" panose="03020402040406030203" pitchFamily="66" charset="-78"/>
              </a:rPr>
              <a:t>, memory </a:t>
            </a:r>
            <a:r>
              <a:rPr lang="en-US" dirty="0" smtClean="0">
                <a:latin typeface="Arabic Typesetting" panose="03020402040406030203" pitchFamily="66" charset="-78"/>
                <a:cs typeface="Arabic Typesetting" panose="03020402040406030203" pitchFamily="66" charset="-78"/>
              </a:rPr>
              <a:t>disturbance.</a:t>
            </a:r>
          </a:p>
          <a:p>
            <a:pPr marL="0" indent="0">
              <a:buNone/>
            </a:pPr>
            <a:r>
              <a:rPr lang="en-US" dirty="0" smtClean="0">
                <a:latin typeface="Arabic Typesetting" panose="03020402040406030203" pitchFamily="66" charset="-78"/>
                <a:cs typeface="Arabic Typesetting" panose="03020402040406030203" pitchFamily="66" charset="-78"/>
              </a:rPr>
              <a:t>thinking </a:t>
            </a:r>
            <a:r>
              <a:rPr lang="en-US" dirty="0">
                <a:latin typeface="Arabic Typesetting" panose="03020402040406030203" pitchFamily="66" charset="-78"/>
                <a:cs typeface="Arabic Typesetting" panose="03020402040406030203" pitchFamily="66" charset="-78"/>
              </a:rPr>
              <a:t>disturbances.</a:t>
            </a:r>
          </a:p>
          <a:p>
            <a:pPr marL="0" indent="0">
              <a:buNone/>
            </a:pPr>
            <a:r>
              <a:rPr lang="en-US" dirty="0" smtClean="0">
                <a:latin typeface="Arabic Typesetting" panose="03020402040406030203" pitchFamily="66" charset="-78"/>
                <a:cs typeface="Arabic Typesetting" panose="03020402040406030203" pitchFamily="66" charset="-78"/>
              </a:rPr>
              <a:t>hallucinations </a:t>
            </a:r>
            <a:r>
              <a:rPr lang="en-US" dirty="0">
                <a:latin typeface="Arabic Typesetting" panose="03020402040406030203" pitchFamily="66" charset="-78"/>
                <a:cs typeface="Arabic Typesetting" panose="03020402040406030203" pitchFamily="66" charset="-78"/>
              </a:rPr>
              <a:t>.</a:t>
            </a:r>
          </a:p>
          <a:p>
            <a:endParaRPr lang="en-US" dirty="0"/>
          </a:p>
        </p:txBody>
      </p:sp>
    </p:spTree>
    <p:extLst>
      <p:ext uri="{BB962C8B-B14F-4D97-AF65-F5344CB8AC3E}">
        <p14:creationId xmlns:p14="http://schemas.microsoft.com/office/powerpoint/2010/main" val="2986208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Causes: </a:t>
            </a:r>
          </a:p>
        </p:txBody>
      </p:sp>
      <p:sp>
        <p:nvSpPr>
          <p:cNvPr id="3" name="Content Placeholder 2"/>
          <p:cNvSpPr>
            <a:spLocks noGrp="1"/>
          </p:cNvSpPr>
          <p:nvPr>
            <p:ph sz="quarter" idx="13"/>
          </p:nvPr>
        </p:nvSpPr>
        <p:spPr/>
        <p:txBody>
          <a:bodyPr/>
          <a:lstStyle/>
          <a:p>
            <a:r>
              <a:rPr lang="en-US" dirty="0" smtClean="0"/>
              <a:t>Perinatal </a:t>
            </a:r>
            <a:r>
              <a:rPr lang="en-US" dirty="0"/>
              <a:t>injuries.</a:t>
            </a:r>
          </a:p>
          <a:p>
            <a:r>
              <a:rPr lang="en-US" dirty="0" smtClean="0"/>
              <a:t>Prolonged </a:t>
            </a:r>
            <a:r>
              <a:rPr lang="en-US" dirty="0"/>
              <a:t>febrile convulsions (lead to </a:t>
            </a:r>
            <a:r>
              <a:rPr lang="en-US" dirty="0" err="1"/>
              <a:t>mesiotemporal</a:t>
            </a:r>
            <a:r>
              <a:rPr lang="en-US" dirty="0"/>
              <a:t> sclerosis).</a:t>
            </a:r>
          </a:p>
          <a:p>
            <a:r>
              <a:rPr lang="en-US" dirty="0" smtClean="0"/>
              <a:t>Trauma </a:t>
            </a:r>
            <a:r>
              <a:rPr lang="en-US" dirty="0"/>
              <a:t>to the base of the skull.</a:t>
            </a:r>
          </a:p>
          <a:p>
            <a:r>
              <a:rPr lang="en-US" dirty="0" err="1" smtClean="0"/>
              <a:t>Hamartomas</a:t>
            </a:r>
            <a:r>
              <a:rPr lang="en-US" dirty="0" smtClean="0"/>
              <a:t> </a:t>
            </a:r>
            <a:r>
              <a:rPr lang="en-US" dirty="0"/>
              <a:t>of temporal lobe, fibrosis or gliosis.</a:t>
            </a:r>
          </a:p>
          <a:p>
            <a:r>
              <a:rPr lang="en-US" dirty="0" err="1" smtClean="0"/>
              <a:t>Hippocambal</a:t>
            </a:r>
            <a:r>
              <a:rPr lang="en-US" dirty="0" smtClean="0"/>
              <a:t> </a:t>
            </a:r>
            <a:r>
              <a:rPr lang="en-US" dirty="0"/>
              <a:t>sclerosis.</a:t>
            </a:r>
          </a:p>
          <a:p>
            <a:r>
              <a:rPr lang="en-US" dirty="0" smtClean="0"/>
              <a:t>Vascular </a:t>
            </a:r>
            <a:r>
              <a:rPr lang="en-US" dirty="0"/>
              <a:t>malformation</a:t>
            </a:r>
          </a:p>
          <a:p>
            <a:endParaRPr lang="en-US" dirty="0"/>
          </a:p>
        </p:txBody>
      </p:sp>
    </p:spTree>
    <p:extLst>
      <p:ext uri="{BB962C8B-B14F-4D97-AF65-F5344CB8AC3E}">
        <p14:creationId xmlns:p14="http://schemas.microsoft.com/office/powerpoint/2010/main" val="4259264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sz="quarter" idx="13"/>
          </p:nvPr>
        </p:nvSpPr>
        <p:spPr/>
        <p:txBody>
          <a:bodyPr/>
          <a:lstStyle/>
          <a:p>
            <a:r>
              <a:rPr lang="en-US" dirty="0" smtClean="0">
                <a:latin typeface="Arabic Typesetting" panose="03020402040406030203" pitchFamily="66" charset="-78"/>
                <a:cs typeface="Arabic Typesetting" panose="03020402040406030203" pitchFamily="66" charset="-78"/>
              </a:rPr>
              <a:t>This </a:t>
            </a:r>
            <a:r>
              <a:rPr lang="en-US" dirty="0">
                <a:latin typeface="Arabic Typesetting" panose="03020402040406030203" pitchFamily="66" charset="-78"/>
                <a:cs typeface="Arabic Typesetting" panose="03020402040406030203" pitchFamily="66" charset="-78"/>
              </a:rPr>
              <a:t>type of seizure disorder may mimic and be confused with any psychiatric disorder:</a:t>
            </a:r>
          </a:p>
          <a:p>
            <a:pPr marL="0" indent="0">
              <a:buNone/>
            </a:pPr>
            <a:r>
              <a:rPr lang="en-US" dirty="0" smtClean="0">
                <a:latin typeface="Arabic Typesetting" panose="03020402040406030203" pitchFamily="66" charset="-78"/>
                <a:cs typeface="Arabic Typesetting" panose="03020402040406030203" pitchFamily="66" charset="-78"/>
              </a:rPr>
              <a:t>1- Psychosis</a:t>
            </a:r>
            <a:r>
              <a:rPr lang="en-US" dirty="0">
                <a:latin typeface="Arabic Typesetting" panose="03020402040406030203" pitchFamily="66" charset="-78"/>
                <a:cs typeface="Arabic Typesetting" panose="03020402040406030203" pitchFamily="66" charset="-78"/>
              </a:rPr>
              <a:t>:  schizophrenia, mood disorder, brief psychosis, </a:t>
            </a:r>
            <a:r>
              <a:rPr lang="en-US" dirty="0" smtClean="0">
                <a:latin typeface="Arabic Typesetting" panose="03020402040406030203" pitchFamily="66" charset="-78"/>
                <a:cs typeface="Arabic Typesetting" panose="03020402040406030203" pitchFamily="66" charset="-78"/>
              </a:rPr>
              <a:t>etc.</a:t>
            </a:r>
          </a:p>
          <a:p>
            <a:pPr marL="0" indent="0">
              <a:buNone/>
            </a:pPr>
            <a:r>
              <a:rPr lang="en-US" dirty="0" smtClean="0">
                <a:latin typeface="Arabic Typesetting" panose="03020402040406030203" pitchFamily="66" charset="-78"/>
                <a:cs typeface="Arabic Typesetting" panose="03020402040406030203" pitchFamily="66" charset="-78"/>
              </a:rPr>
              <a:t>2- Neurosis</a:t>
            </a:r>
            <a:r>
              <a:rPr lang="en-US" dirty="0">
                <a:latin typeface="Arabic Typesetting" panose="03020402040406030203" pitchFamily="66" charset="-78"/>
                <a:cs typeface="Arabic Typesetting" panose="03020402040406030203" pitchFamily="66" charset="-78"/>
              </a:rPr>
              <a:t>: panic disorder, generalized anxiety disorder, depersonalization disorder, …etc.</a:t>
            </a:r>
          </a:p>
          <a:p>
            <a:r>
              <a:rPr lang="en-US" dirty="0" smtClean="0">
                <a:latin typeface="Arabic Typesetting" panose="03020402040406030203" pitchFamily="66" charset="-78"/>
                <a:cs typeface="Arabic Typesetting" panose="03020402040406030203" pitchFamily="66" charset="-78"/>
              </a:rPr>
              <a:t>Diagnosis </a:t>
            </a:r>
            <a:r>
              <a:rPr lang="en-US" dirty="0">
                <a:latin typeface="Arabic Typesetting" panose="03020402040406030203" pitchFamily="66" charset="-78"/>
                <a:cs typeface="Arabic Typesetting" panose="03020402040406030203" pitchFamily="66" charset="-78"/>
              </a:rPr>
              <a:t>is mainly clinical; EEG findings are not necessary for diagnosis. (EEG with </a:t>
            </a:r>
            <a:r>
              <a:rPr lang="en-US" dirty="0" err="1">
                <a:latin typeface="Arabic Typesetting" panose="03020402040406030203" pitchFamily="66" charset="-78"/>
                <a:cs typeface="Arabic Typesetting" panose="03020402040406030203" pitchFamily="66" charset="-78"/>
              </a:rPr>
              <a:t>sphenoidal</a:t>
            </a:r>
            <a:r>
              <a:rPr lang="en-US" dirty="0">
                <a:latin typeface="Arabic Typesetting" panose="03020402040406030203" pitchFamily="66" charset="-78"/>
                <a:cs typeface="Arabic Typesetting" panose="03020402040406030203" pitchFamily="66" charset="-78"/>
              </a:rPr>
              <a:t> or nasopharyngeal leads, shows temporal area spikes).</a:t>
            </a:r>
          </a:p>
          <a:p>
            <a:endParaRPr lang="en-US" dirty="0"/>
          </a:p>
        </p:txBody>
      </p:sp>
    </p:spTree>
    <p:extLst>
      <p:ext uri="{BB962C8B-B14F-4D97-AF65-F5344CB8AC3E}">
        <p14:creationId xmlns:p14="http://schemas.microsoft.com/office/powerpoint/2010/main" val="1722156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3"/>
          </p:nvPr>
        </p:nvSpPr>
        <p:spPr/>
        <p:txBody>
          <a:bodyPr/>
          <a:lstStyle/>
          <a:p>
            <a:r>
              <a:rPr lang="en-US" dirty="0" smtClean="0">
                <a:latin typeface="Arabic Typesetting" panose="03020402040406030203" pitchFamily="66" charset="-78"/>
                <a:cs typeface="Arabic Typesetting" panose="03020402040406030203" pitchFamily="66" charset="-78"/>
              </a:rPr>
              <a:t>Proper </a:t>
            </a:r>
            <a:r>
              <a:rPr lang="en-US" dirty="0">
                <a:latin typeface="Arabic Typesetting" panose="03020402040406030203" pitchFamily="66" charset="-78"/>
                <a:cs typeface="Arabic Typesetting" panose="03020402040406030203" pitchFamily="66" charset="-78"/>
              </a:rPr>
              <a:t>assessment of all aspects of the patient’s life.</a:t>
            </a:r>
          </a:p>
          <a:p>
            <a:r>
              <a:rPr lang="en-US" dirty="0" smtClean="0">
                <a:latin typeface="Arabic Typesetting" panose="03020402040406030203" pitchFamily="66" charset="-78"/>
                <a:cs typeface="Arabic Typesetting" panose="03020402040406030203" pitchFamily="66" charset="-78"/>
              </a:rPr>
              <a:t>Anticonvulsants </a:t>
            </a:r>
            <a:r>
              <a:rPr lang="en-US" dirty="0">
                <a:latin typeface="Arabic Typesetting" panose="03020402040406030203" pitchFamily="66" charset="-78"/>
                <a:cs typeface="Arabic Typesetting" panose="03020402040406030203" pitchFamily="66" charset="-78"/>
              </a:rPr>
              <a:t>e.g. carbamazepine (</a:t>
            </a:r>
            <a:r>
              <a:rPr lang="en-US" dirty="0" err="1">
                <a:latin typeface="Arabic Typesetting" panose="03020402040406030203" pitchFamily="66" charset="-78"/>
                <a:cs typeface="Arabic Typesetting" panose="03020402040406030203" pitchFamily="66" charset="-78"/>
              </a:rPr>
              <a:t>Tegretol</a:t>
            </a:r>
            <a:r>
              <a:rPr lang="en-US" dirty="0">
                <a:latin typeface="Arabic Typesetting" panose="03020402040406030203" pitchFamily="66" charset="-78"/>
                <a:cs typeface="Arabic Typesetting" panose="03020402040406030203" pitchFamily="66" charset="-78"/>
              </a:rPr>
              <a:t>) 200 - 400 mg twice or three times per day.</a:t>
            </a:r>
          </a:p>
          <a:p>
            <a:r>
              <a:rPr lang="en-US" dirty="0" smtClean="0">
                <a:latin typeface="Arabic Typesetting" panose="03020402040406030203" pitchFamily="66" charset="-78"/>
                <a:cs typeface="Arabic Typesetting" panose="03020402040406030203" pitchFamily="66" charset="-78"/>
              </a:rPr>
              <a:t>Neurology </a:t>
            </a:r>
            <a:r>
              <a:rPr lang="en-US" dirty="0">
                <a:latin typeface="Arabic Typesetting" panose="03020402040406030203" pitchFamily="66" charset="-78"/>
                <a:cs typeface="Arabic Typesetting" panose="03020402040406030203" pitchFamily="66" charset="-78"/>
              </a:rPr>
              <a:t>consultation is helpful.</a:t>
            </a:r>
          </a:p>
          <a:p>
            <a:endParaRPr lang="en-US" dirty="0"/>
          </a:p>
        </p:txBody>
      </p:sp>
    </p:spTree>
    <p:extLst>
      <p:ext uri="{BB962C8B-B14F-4D97-AF65-F5344CB8AC3E}">
        <p14:creationId xmlns:p14="http://schemas.microsoft.com/office/powerpoint/2010/main" val="856065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Traumatic Brain Injury</a:t>
            </a:r>
            <a:endParaRPr lang="en-GB" dirty="0"/>
          </a:p>
        </p:txBody>
      </p:sp>
      <p:pic>
        <p:nvPicPr>
          <p:cNvPr id="2050" name="Picture 2"/>
          <p:cNvPicPr>
            <a:picLocks noGrp="1" noChangeAspect="1" noChangeArrowheads="1"/>
          </p:cNvPicPr>
          <p:nvPr>
            <p:ph sz="quarter" idx="13"/>
          </p:nvPr>
        </p:nvPicPr>
        <p:blipFill>
          <a:blip r:embed="rId2" cstate="print"/>
          <a:stretch>
            <a:fillRect/>
          </a:stretch>
        </p:blipFill>
        <p:spPr bwMode="auto">
          <a:xfrm>
            <a:off x="5091238" y="3126700"/>
            <a:ext cx="2009524" cy="19047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4000" y="1524000"/>
            <a:ext cx="9144000" cy="2743200"/>
          </a:xfrm>
          <a:prstGeom prst="rect">
            <a:avLst/>
          </a:prstGeom>
          <a:noFill/>
          <a:ln w="9525">
            <a:noFill/>
            <a:miter lim="800000"/>
            <a:headEnd/>
            <a:tailEnd/>
          </a:ln>
        </p:spPr>
      </p:pic>
    </p:spTree>
    <p:extLst>
      <p:ext uri="{BB962C8B-B14F-4D97-AF65-F5344CB8AC3E}">
        <p14:creationId xmlns:p14="http://schemas.microsoft.com/office/powerpoint/2010/main" val="13144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2579431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a:latin typeface="Arabic Typesetting" panose="03020402040406030203" pitchFamily="66" charset="-78"/>
                <a:cs typeface="Arabic Typesetting" panose="03020402040406030203" pitchFamily="66" charset="-78"/>
              </a:rPr>
              <a:t>an insult to the brain from an external mechanical force, possibly leading to permanent or temporary impairment of cognitive, physical, and psychosocial functions, with an associated diminished or altered state of </a:t>
            </a:r>
            <a:r>
              <a:rPr lang="en-US" dirty="0" smtClean="0">
                <a:latin typeface="Arabic Typesetting" panose="03020402040406030203" pitchFamily="66" charset="-78"/>
                <a:cs typeface="Arabic Typesetting" panose="03020402040406030203" pitchFamily="66" charset="-78"/>
              </a:rPr>
              <a:t>consciousness</a:t>
            </a:r>
          </a:p>
          <a:p>
            <a:r>
              <a:rPr lang="en-US" dirty="0">
                <a:latin typeface="Arabic Typesetting" panose="03020402040406030203" pitchFamily="66" charset="-78"/>
                <a:cs typeface="Arabic Typesetting" panose="03020402040406030203" pitchFamily="66" charset="-78"/>
              </a:rPr>
              <a:t>Area of function affected</a:t>
            </a:r>
            <a:r>
              <a:rPr lang="en-US" dirty="0" smtClean="0">
                <a:latin typeface="Arabic Typesetting" panose="03020402040406030203" pitchFamily="66" charset="-78"/>
                <a:cs typeface="Arabic Typesetting" panose="03020402040406030203" pitchFamily="66" charset="-78"/>
              </a:rPr>
              <a:t>:</a:t>
            </a:r>
          </a:p>
          <a:p>
            <a:pPr marL="0" indent="0">
              <a:buNone/>
            </a:pPr>
            <a:r>
              <a:rPr lang="en-US" dirty="0" smtClean="0">
                <a:latin typeface="Arabic Typesetting" panose="03020402040406030203" pitchFamily="66" charset="-78"/>
                <a:cs typeface="Arabic Typesetting" panose="03020402040406030203" pitchFamily="66" charset="-78"/>
              </a:rPr>
              <a:t>1- Cognitive</a:t>
            </a:r>
            <a:endParaRPr lang="en-US" dirty="0">
              <a:latin typeface="Arabic Typesetting" panose="03020402040406030203" pitchFamily="66" charset="-78"/>
              <a:cs typeface="Arabic Typesetting" panose="03020402040406030203" pitchFamily="66" charset="-78"/>
            </a:endParaRPr>
          </a:p>
          <a:p>
            <a:pPr marL="0" indent="0">
              <a:buNone/>
            </a:pPr>
            <a:r>
              <a:rPr lang="en-US" dirty="0" smtClean="0">
                <a:latin typeface="Arabic Typesetting" panose="03020402040406030203" pitchFamily="66" charset="-78"/>
                <a:cs typeface="Arabic Typesetting" panose="03020402040406030203" pitchFamily="66" charset="-78"/>
              </a:rPr>
              <a:t>2- Sensory/perceptual</a:t>
            </a:r>
            <a:endParaRPr lang="en-US" dirty="0">
              <a:latin typeface="Arabic Typesetting" panose="03020402040406030203" pitchFamily="66" charset="-78"/>
              <a:cs typeface="Arabic Typesetting" panose="03020402040406030203" pitchFamily="66" charset="-78"/>
            </a:endParaRPr>
          </a:p>
          <a:p>
            <a:pPr marL="0" indent="0">
              <a:buNone/>
            </a:pPr>
            <a:r>
              <a:rPr lang="en-US" dirty="0" smtClean="0">
                <a:latin typeface="Arabic Typesetting" panose="03020402040406030203" pitchFamily="66" charset="-78"/>
                <a:cs typeface="Arabic Typesetting" panose="03020402040406030203" pitchFamily="66" charset="-78"/>
              </a:rPr>
              <a:t>3- Seizures</a:t>
            </a:r>
            <a:endParaRPr lang="en-US" dirty="0">
              <a:latin typeface="Arabic Typesetting" panose="03020402040406030203" pitchFamily="66" charset="-78"/>
              <a:cs typeface="Arabic Typesetting" panose="03020402040406030203" pitchFamily="66" charset="-78"/>
            </a:endParaRPr>
          </a:p>
          <a:p>
            <a:pPr marL="0" indent="0">
              <a:buNone/>
            </a:pPr>
            <a:r>
              <a:rPr lang="en-US" dirty="0" smtClean="0">
                <a:latin typeface="Arabic Typesetting" panose="03020402040406030203" pitchFamily="66" charset="-78"/>
                <a:cs typeface="Arabic Typesetting" panose="03020402040406030203" pitchFamily="66" charset="-78"/>
              </a:rPr>
              <a:t>4- Other </a:t>
            </a:r>
            <a:r>
              <a:rPr lang="en-US" dirty="0">
                <a:latin typeface="Arabic Typesetting" panose="03020402040406030203" pitchFamily="66" charset="-78"/>
                <a:cs typeface="Arabic Typesetting" panose="03020402040406030203" pitchFamily="66" charset="-78"/>
              </a:rPr>
              <a:t>physical changes</a:t>
            </a:r>
          </a:p>
          <a:p>
            <a:pPr marL="0" indent="0">
              <a:buNone/>
            </a:pPr>
            <a:r>
              <a:rPr lang="en-US" dirty="0" smtClean="0">
                <a:latin typeface="Arabic Typesetting" panose="03020402040406030203" pitchFamily="66" charset="-78"/>
                <a:cs typeface="Arabic Typesetting" panose="03020402040406030203" pitchFamily="66" charset="-78"/>
              </a:rPr>
              <a:t>5- Social-emotional</a:t>
            </a: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0234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Neurocognitive Disorders</a:t>
            </a:r>
          </a:p>
        </p:txBody>
      </p:sp>
      <p:sp>
        <p:nvSpPr>
          <p:cNvPr id="6147" name="Rectangle 3"/>
          <p:cNvSpPr>
            <a:spLocks noGrp="1" noChangeArrowheads="1"/>
          </p:cNvSpPr>
          <p:nvPr>
            <p:ph sz="quarter" idx="13"/>
          </p:nvPr>
        </p:nvSpPr>
        <p:spPr/>
        <p:txBody>
          <a:bodyPr/>
          <a:lstStyle/>
          <a:p>
            <a:pPr algn="l" rtl="0" eaLnBrk="1" hangingPunct="1"/>
            <a:r>
              <a:rPr lang="en-US" dirty="0" smtClean="0"/>
              <a:t>Cognitive deficits are present in many mental disorders but only disorders whose core features are cognitive are included in the NCD category.</a:t>
            </a:r>
          </a:p>
          <a:p>
            <a:pPr algn="l" rtl="0" eaLnBrk="1" hangingPunct="1"/>
            <a:r>
              <a:rPr lang="en-US" dirty="0" smtClean="0"/>
              <a:t>The cognitive decline was not present  from birth or very early in life therefore represent a decline from a previously attained level of functioning.  </a:t>
            </a:r>
          </a:p>
        </p:txBody>
      </p:sp>
      <p:sp>
        <p:nvSpPr>
          <p:cNvPr id="922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FontTx/>
              <a:buNone/>
            </a:pPr>
            <a:fld id="{148D78F6-65B6-4E52-A8E8-E3076727324A}" type="slidenum">
              <a:rPr lang="ar-SA" sz="1400"/>
              <a:pPr rtl="0">
                <a:spcBef>
                  <a:spcPct val="0"/>
                </a:spcBef>
                <a:buFontTx/>
                <a:buNone/>
              </a:pPr>
              <a:t>5</a:t>
            </a:fld>
            <a:endParaRPr lang="en-US" sz="1400"/>
          </a:p>
        </p:txBody>
      </p:sp>
    </p:spTree>
    <p:extLst>
      <p:ext uri="{BB962C8B-B14F-4D97-AF65-F5344CB8AC3E}">
        <p14:creationId xmlns:p14="http://schemas.microsoft.com/office/powerpoint/2010/main" val="3391086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heel(1)">
                                      <p:cBhvr>
                                        <p:cTn id="7" dur="25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heel(1)">
                                      <p:cBhvr>
                                        <p:cTn id="12" dur="25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consequences:</a:t>
            </a:r>
            <a:endParaRPr lang="en-US" dirty="0"/>
          </a:p>
        </p:txBody>
      </p:sp>
      <p:sp>
        <p:nvSpPr>
          <p:cNvPr id="3" name="Content Placeholder 2"/>
          <p:cNvSpPr>
            <a:spLocks noGrp="1"/>
          </p:cNvSpPr>
          <p:nvPr>
            <p:ph sz="quarter" idx="13"/>
          </p:nvPr>
        </p:nvSpPr>
        <p:spPr/>
        <p:txBody>
          <a:bodyPr>
            <a:normAutofit fontScale="85000" lnSpcReduction="10000"/>
          </a:bodyPr>
          <a:lstStyle/>
          <a:p>
            <a:pPr lvl="0"/>
            <a:r>
              <a:rPr lang="en-US" dirty="0">
                <a:latin typeface="Arabic Typesetting" panose="03020402040406030203" pitchFamily="66" charset="-78"/>
                <a:cs typeface="Arabic Typesetting" panose="03020402040406030203" pitchFamily="66" charset="-78"/>
              </a:rPr>
              <a:t>Impaired consciousness in varying duration (hours, days, weeks or months) long duration suggests poor prognosis.</a:t>
            </a:r>
          </a:p>
          <a:p>
            <a:pPr lvl="0"/>
            <a:r>
              <a:rPr lang="en-US" dirty="0">
                <a:latin typeface="Arabic Typesetting" panose="03020402040406030203" pitchFamily="66" charset="-78"/>
                <a:cs typeface="Arabic Typesetting" panose="03020402040406030203" pitchFamily="66" charset="-78"/>
              </a:rPr>
              <a:t>Delirium (after severe head trauma).</a:t>
            </a:r>
          </a:p>
          <a:p>
            <a:pPr lvl="0"/>
            <a:r>
              <a:rPr lang="en-US" dirty="0">
                <a:latin typeface="Arabic Typesetting" panose="03020402040406030203" pitchFamily="66" charset="-78"/>
                <a:cs typeface="Arabic Typesetting" panose="03020402040406030203" pitchFamily="66" charset="-78"/>
              </a:rPr>
              <a:t>Memory defects : on recovery of consciousness, defects of memory  are usually present.</a:t>
            </a:r>
          </a:p>
          <a:p>
            <a:pPr lvl="0"/>
            <a:r>
              <a:rPr lang="en-US" i="1" dirty="0">
                <a:latin typeface="Arabic Typesetting" panose="03020402040406030203" pitchFamily="66" charset="-78"/>
                <a:cs typeface="Arabic Typesetting" panose="03020402040406030203" pitchFamily="66" charset="-78"/>
              </a:rPr>
              <a:t>anterograde (post-traumatic) amnesia</a:t>
            </a:r>
            <a:r>
              <a:rPr lang="en-US" dirty="0">
                <a:latin typeface="Arabic Typesetting" panose="03020402040406030203" pitchFamily="66" charset="-78"/>
                <a:cs typeface="Arabic Typesetting" panose="03020402040406030203" pitchFamily="66" charset="-78"/>
              </a:rPr>
              <a:t>:</a:t>
            </a:r>
          </a:p>
          <a:p>
            <a:pPr marL="0" indent="0">
              <a:buNone/>
            </a:pPr>
            <a:r>
              <a:rPr lang="en-US" dirty="0" smtClean="0">
                <a:latin typeface="Arabic Typesetting" panose="03020402040406030203" pitchFamily="66" charset="-78"/>
                <a:cs typeface="Arabic Typesetting" panose="03020402040406030203" pitchFamily="66" charset="-78"/>
              </a:rPr>
              <a:t>  amnesia </a:t>
            </a:r>
            <a:r>
              <a:rPr lang="en-US" dirty="0">
                <a:latin typeface="Arabic Typesetting" panose="03020402040406030203" pitchFamily="66" charset="-78"/>
                <a:cs typeface="Arabic Typesetting" panose="03020402040406030203" pitchFamily="66" charset="-78"/>
              </a:rPr>
              <a:t>for events in the time between the trauma and the resumption of normal continuous memory.  It is a good prognostic factor: probably full recovery when anterograde amnesia was less  than 12 hours.</a:t>
            </a:r>
          </a:p>
          <a:p>
            <a:r>
              <a:rPr lang="en-US" i="1" dirty="0" smtClean="0">
                <a:latin typeface="Arabic Typesetting" panose="03020402040406030203" pitchFamily="66" charset="-78"/>
                <a:cs typeface="Arabic Typesetting" panose="03020402040406030203" pitchFamily="66" charset="-78"/>
              </a:rPr>
              <a:t>retrograde amnesia:</a:t>
            </a:r>
            <a:r>
              <a:rPr lang="en-US" dirty="0">
                <a:latin typeface="Arabic Typesetting" panose="03020402040406030203" pitchFamily="66" charset="-78"/>
                <a:cs typeface="Arabic Typesetting" panose="03020402040406030203" pitchFamily="66" charset="-78"/>
              </a:rPr>
              <a:t> </a:t>
            </a:r>
            <a:endParaRPr lang="en-US" dirty="0" smtClean="0">
              <a:latin typeface="Arabic Typesetting" panose="03020402040406030203" pitchFamily="66" charset="-78"/>
              <a:cs typeface="Arabic Typesetting" panose="03020402040406030203" pitchFamily="66" charset="-78"/>
            </a:endParaRPr>
          </a:p>
          <a:p>
            <a:pPr marL="0" indent="0">
              <a:buNone/>
            </a:pPr>
            <a:r>
              <a:rPr lang="en-US" dirty="0">
                <a:latin typeface="Arabic Typesetting" panose="03020402040406030203" pitchFamily="66" charset="-78"/>
                <a:cs typeface="Arabic Typesetting" panose="03020402040406030203" pitchFamily="66" charset="-78"/>
              </a:rPr>
              <a:t> </a:t>
            </a:r>
            <a:r>
              <a:rPr lang="en-US" dirty="0" smtClean="0">
                <a:latin typeface="Arabic Typesetting" panose="03020402040406030203" pitchFamily="66" charset="-78"/>
                <a:cs typeface="Arabic Typesetting" panose="03020402040406030203" pitchFamily="66" charset="-78"/>
              </a:rPr>
              <a:t>  amnesia </a:t>
            </a:r>
            <a:r>
              <a:rPr lang="en-US" dirty="0">
                <a:latin typeface="Arabic Typesetting" panose="03020402040406030203" pitchFamily="66" charset="-78"/>
                <a:cs typeface="Arabic Typesetting" panose="03020402040406030203" pitchFamily="66" charset="-78"/>
              </a:rPr>
              <a:t>for events in the time between the trauma and the last </a:t>
            </a:r>
            <a:r>
              <a:rPr lang="en-US" dirty="0" smtClean="0">
                <a:latin typeface="Arabic Typesetting" panose="03020402040406030203" pitchFamily="66" charset="-78"/>
                <a:cs typeface="Arabic Typesetting" panose="03020402040406030203" pitchFamily="66" charset="-78"/>
              </a:rPr>
              <a:t>clearly </a:t>
            </a:r>
            <a:r>
              <a:rPr lang="en-US" dirty="0">
                <a:latin typeface="Arabic Typesetting" panose="03020402040406030203" pitchFamily="66" charset="-78"/>
                <a:cs typeface="Arabic Typesetting" panose="03020402040406030203" pitchFamily="66" charset="-78"/>
              </a:rPr>
              <a:t>recalled </a:t>
            </a:r>
            <a:r>
              <a:rPr lang="en-US" dirty="0" smtClean="0">
                <a:latin typeface="Arabic Typesetting" panose="03020402040406030203" pitchFamily="66" charset="-78"/>
                <a:cs typeface="Arabic Typesetting" panose="03020402040406030203" pitchFamily="66" charset="-78"/>
              </a:rPr>
              <a:t>memory </a:t>
            </a:r>
            <a:r>
              <a:rPr lang="en-US" dirty="0">
                <a:latin typeface="Arabic Typesetting" panose="03020402040406030203" pitchFamily="66" charset="-78"/>
                <a:cs typeface="Arabic Typesetting" panose="03020402040406030203" pitchFamily="66" charset="-78"/>
              </a:rPr>
              <a:t>before the </a:t>
            </a:r>
            <a:r>
              <a:rPr lang="en-US" dirty="0" smtClean="0">
                <a:latin typeface="Arabic Typesetting" panose="03020402040406030203" pitchFamily="66" charset="-78"/>
                <a:cs typeface="Arabic Typesetting" panose="03020402040406030203" pitchFamily="66" charset="-78"/>
              </a:rPr>
              <a:t>injury. It </a:t>
            </a:r>
            <a:r>
              <a:rPr lang="en-US" dirty="0">
                <a:latin typeface="Arabic Typesetting" panose="03020402040406030203" pitchFamily="66" charset="-78"/>
                <a:cs typeface="Arabic Typesetting" panose="03020402040406030203" pitchFamily="66" charset="-78"/>
              </a:rPr>
              <a:t>is </a:t>
            </a:r>
            <a:r>
              <a:rPr lang="en-US" i="1" dirty="0">
                <a:latin typeface="Arabic Typesetting" panose="03020402040406030203" pitchFamily="66" charset="-78"/>
                <a:cs typeface="Arabic Typesetting" panose="03020402040406030203" pitchFamily="66" charset="-78"/>
              </a:rPr>
              <a:t>not </a:t>
            </a:r>
            <a:r>
              <a:rPr lang="en-US" dirty="0">
                <a:latin typeface="Arabic Typesetting" panose="03020402040406030203" pitchFamily="66" charset="-78"/>
                <a:cs typeface="Arabic Typesetting" panose="03020402040406030203" pitchFamily="66" charset="-78"/>
              </a:rPr>
              <a:t>a good predictor of outcome.</a:t>
            </a:r>
          </a:p>
          <a:p>
            <a:endParaRPr lang="en-US" dirty="0"/>
          </a:p>
        </p:txBody>
      </p:sp>
    </p:spTree>
    <p:extLst>
      <p:ext uri="{BB962C8B-B14F-4D97-AF65-F5344CB8AC3E}">
        <p14:creationId xmlns:p14="http://schemas.microsoft.com/office/powerpoint/2010/main" val="2134650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Consequences:</a:t>
            </a:r>
            <a:endParaRPr lang="en-US" dirty="0"/>
          </a:p>
        </p:txBody>
      </p:sp>
      <p:sp>
        <p:nvSpPr>
          <p:cNvPr id="3" name="Content Placeholder 2"/>
          <p:cNvSpPr>
            <a:spLocks noGrp="1"/>
          </p:cNvSpPr>
          <p:nvPr>
            <p:ph sz="quarter" idx="13"/>
          </p:nvPr>
        </p:nvSpPr>
        <p:spPr/>
        <p:txBody>
          <a:bodyPr>
            <a:normAutofit fontScale="25000" lnSpcReduction="20000"/>
          </a:bodyPr>
          <a:lstStyle/>
          <a:p>
            <a:pPr lvl="1"/>
            <a:r>
              <a:rPr lang="en-US" sz="7200" dirty="0">
                <a:cs typeface="Arabic Typesetting" panose="03020402040406030203" pitchFamily="66" charset="-78"/>
              </a:rPr>
              <a:t>Lasting cognitive impairment: there is more likelihood of cognitive impairment when the injury  has caused a prolonged post traumatic amnesia (of more than 24 hours).Cognitive impairment was particularly associated with parietal and temporal damage, especially on the left side. Recovery of function may be very slow and may continue over the years.</a:t>
            </a:r>
          </a:p>
          <a:p>
            <a:pPr lvl="1"/>
            <a:r>
              <a:rPr lang="en-US" sz="7200" dirty="0">
                <a:cs typeface="Arabic Typesetting" panose="03020402040406030203" pitchFamily="66" charset="-78"/>
              </a:rPr>
              <a:t>Emotional </a:t>
            </a:r>
            <a:r>
              <a:rPr lang="en-US" sz="7200" dirty="0" smtClean="0">
                <a:cs typeface="Arabic Typesetting" panose="03020402040406030203" pitchFamily="66" charset="-78"/>
              </a:rPr>
              <a:t>disturbances:</a:t>
            </a:r>
            <a:endParaRPr lang="en-US" sz="7200" dirty="0">
              <a:cs typeface="Arabic Typesetting" panose="03020402040406030203" pitchFamily="66" charset="-78"/>
            </a:endParaRPr>
          </a:p>
          <a:p>
            <a:pPr marL="457200" lvl="1" indent="0">
              <a:buNone/>
            </a:pPr>
            <a:r>
              <a:rPr lang="en-US" sz="7200" dirty="0" smtClean="0">
                <a:cs typeface="Arabic Typesetting" panose="03020402040406030203" pitchFamily="66" charset="-78"/>
              </a:rPr>
              <a:t>Depressive</a:t>
            </a:r>
            <a:r>
              <a:rPr lang="en-US" sz="7200" dirty="0">
                <a:cs typeface="Arabic Typesetting" panose="03020402040406030203" pitchFamily="66" charset="-78"/>
              </a:rPr>
              <a:t>, anxiety and phobic features are common, and   associated with somatic complaints such as headache, fatigue and, dizziness.</a:t>
            </a:r>
          </a:p>
          <a:p>
            <a:pPr lvl="1"/>
            <a:r>
              <a:rPr lang="en-US" sz="7200" dirty="0">
                <a:cs typeface="Arabic Typesetting" panose="03020402040406030203" pitchFamily="66" charset="-78"/>
              </a:rPr>
              <a:t>Personality </a:t>
            </a:r>
            <a:r>
              <a:rPr lang="en-US" sz="7200" dirty="0" smtClean="0">
                <a:cs typeface="Arabic Typesetting" panose="03020402040406030203" pitchFamily="66" charset="-78"/>
              </a:rPr>
              <a:t>changes:</a:t>
            </a:r>
          </a:p>
          <a:p>
            <a:pPr marL="457200" lvl="1" indent="0">
              <a:buNone/>
            </a:pPr>
            <a:r>
              <a:rPr lang="en-US" sz="7200" dirty="0" smtClean="0">
                <a:cs typeface="Arabic Typesetting" panose="03020402040406030203" pitchFamily="66" charset="-78"/>
              </a:rPr>
              <a:t>There </a:t>
            </a:r>
            <a:r>
              <a:rPr lang="en-US" sz="7200" dirty="0">
                <a:cs typeface="Arabic Typesetting" panose="03020402040406030203" pitchFamily="66" charset="-78"/>
              </a:rPr>
              <a:t>may be irritability, reduced control of aggressive impulses, </a:t>
            </a:r>
            <a:r>
              <a:rPr lang="en-US" sz="7200" dirty="0" smtClean="0">
                <a:cs typeface="Arabic Typesetting" panose="03020402040406030203" pitchFamily="66" charset="-78"/>
              </a:rPr>
              <a:t>sexual </a:t>
            </a:r>
            <a:r>
              <a:rPr lang="en-US" sz="7200" dirty="0" err="1">
                <a:cs typeface="Arabic Typesetting" panose="03020402040406030203" pitchFamily="66" charset="-78"/>
              </a:rPr>
              <a:t>disinhibition</a:t>
            </a:r>
            <a:r>
              <a:rPr lang="en-US" sz="7200" dirty="0">
                <a:cs typeface="Arabic Typesetting" panose="03020402040406030203" pitchFamily="66" charset="-78"/>
              </a:rPr>
              <a:t> and some coarsening of </a:t>
            </a:r>
            <a:r>
              <a:rPr lang="en-US" sz="7200" dirty="0" err="1">
                <a:cs typeface="Arabic Typesetting" panose="03020402040406030203" pitchFamily="66" charset="-78"/>
              </a:rPr>
              <a:t>behaviour</a:t>
            </a:r>
            <a:r>
              <a:rPr lang="en-US" sz="7200" dirty="0">
                <a:cs typeface="Arabic Typesetting" panose="03020402040406030203" pitchFamily="66" charset="-78"/>
              </a:rPr>
              <a:t> and  premorbid personality traits, particularly after frontal lobe injury.</a:t>
            </a:r>
          </a:p>
          <a:p>
            <a:endParaRPr lang="en-US" dirty="0"/>
          </a:p>
        </p:txBody>
      </p:sp>
    </p:spTree>
    <p:extLst>
      <p:ext uri="{BB962C8B-B14F-4D97-AF65-F5344CB8AC3E}">
        <p14:creationId xmlns:p14="http://schemas.microsoft.com/office/powerpoint/2010/main" val="1016249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a:t>
            </a:r>
            <a:endParaRPr lang="en-US" dirty="0"/>
          </a:p>
        </p:txBody>
      </p:sp>
      <p:sp>
        <p:nvSpPr>
          <p:cNvPr id="3" name="Content Placeholder 2"/>
          <p:cNvSpPr>
            <a:spLocks noGrp="1"/>
          </p:cNvSpPr>
          <p:nvPr>
            <p:ph sz="quarter" idx="13"/>
          </p:nvPr>
        </p:nvSpPr>
        <p:spPr/>
        <p:txBody>
          <a:bodyPr>
            <a:normAutofit fontScale="85000" lnSpcReduction="20000"/>
          </a:bodyPr>
          <a:lstStyle/>
          <a:p>
            <a:pPr lvl="1">
              <a:buClr>
                <a:prstClr val="black"/>
              </a:buClr>
            </a:pPr>
            <a:r>
              <a:rPr lang="en-US" dirty="0">
                <a:solidFill>
                  <a:prstClr val="black"/>
                </a:solidFill>
                <a:cs typeface="Arabic Typesetting" panose="03020402040406030203" pitchFamily="66" charset="-78"/>
              </a:rPr>
              <a:t>Psychotic features:</a:t>
            </a:r>
          </a:p>
          <a:p>
            <a:pPr marL="0" lvl="0" indent="0">
              <a:buClr>
                <a:prstClr val="black"/>
              </a:buClr>
              <a:buNone/>
            </a:pPr>
            <a:r>
              <a:rPr lang="en-US" sz="1800" dirty="0">
                <a:solidFill>
                  <a:prstClr val="black"/>
                </a:solidFill>
                <a:cs typeface="Arabic Typesetting" panose="03020402040406030203" pitchFamily="66" charset="-78"/>
              </a:rPr>
              <a:t>Depression with psychotic features (associated with non-dominant frontal damage).  Paranoid Psychosis (associated with temporal lobe damage</a:t>
            </a:r>
            <a:r>
              <a:rPr lang="en-US" sz="1800" dirty="0" smtClean="0">
                <a:solidFill>
                  <a:prstClr val="black"/>
                </a:solidFill>
                <a:cs typeface="Arabic Typesetting" panose="03020402040406030203" pitchFamily="66" charset="-78"/>
              </a:rPr>
              <a:t>).</a:t>
            </a:r>
          </a:p>
          <a:p>
            <a:pPr marL="0" lvl="0" indent="0">
              <a:buClr>
                <a:prstClr val="black"/>
              </a:buClr>
              <a:buNone/>
            </a:pPr>
            <a:endParaRPr lang="en-US" sz="1800" dirty="0">
              <a:solidFill>
                <a:prstClr val="black"/>
              </a:solidFill>
              <a:cs typeface="Arabic Typesetting" panose="03020402040406030203" pitchFamily="66" charset="-78"/>
            </a:endParaRPr>
          </a:p>
          <a:p>
            <a:pPr lvl="1">
              <a:buClr>
                <a:prstClr val="black"/>
              </a:buClr>
            </a:pPr>
            <a:r>
              <a:rPr lang="en-US" dirty="0">
                <a:solidFill>
                  <a:prstClr val="black"/>
                </a:solidFill>
                <a:cs typeface="Arabic Typesetting" panose="03020402040406030203" pitchFamily="66" charset="-78"/>
              </a:rPr>
              <a:t>Social consequences:</a:t>
            </a:r>
          </a:p>
          <a:p>
            <a:pPr marL="0" lvl="0" indent="0">
              <a:buClr>
                <a:prstClr val="black"/>
              </a:buClr>
              <a:buNone/>
            </a:pPr>
            <a:r>
              <a:rPr lang="en-US" sz="1800" dirty="0" smtClean="0">
                <a:solidFill>
                  <a:prstClr val="black"/>
                </a:solidFill>
                <a:cs typeface="Arabic Typesetting" panose="03020402040406030203" pitchFamily="66" charset="-78"/>
              </a:rPr>
              <a:t>  </a:t>
            </a:r>
            <a:r>
              <a:rPr lang="en-US" sz="1800" dirty="0">
                <a:solidFill>
                  <a:prstClr val="black"/>
                </a:solidFill>
                <a:cs typeface="Arabic Typesetting" panose="03020402040406030203" pitchFamily="66" charset="-78"/>
              </a:rPr>
              <a:t>Many patients and their relatives experience severe distress of head injury, and have to make substantial changes in their way of life</a:t>
            </a:r>
            <a:r>
              <a:rPr lang="en-US" sz="1800" dirty="0" smtClean="0">
                <a:solidFill>
                  <a:prstClr val="black"/>
                </a:solidFill>
                <a:cs typeface="Arabic Typesetting" panose="03020402040406030203" pitchFamily="66" charset="-78"/>
              </a:rPr>
              <a:t>.</a:t>
            </a:r>
          </a:p>
          <a:p>
            <a:pPr marL="0" lvl="0" indent="0">
              <a:buClr>
                <a:prstClr val="black"/>
              </a:buClr>
              <a:buNone/>
            </a:pPr>
            <a:endParaRPr lang="en-US" sz="1800" dirty="0">
              <a:solidFill>
                <a:prstClr val="black"/>
              </a:solidFill>
              <a:cs typeface="Arabic Typesetting" panose="03020402040406030203" pitchFamily="66" charset="-78"/>
            </a:endParaRPr>
          </a:p>
          <a:p>
            <a:pPr lvl="1">
              <a:buClr>
                <a:prstClr val="black"/>
              </a:buClr>
            </a:pPr>
            <a:r>
              <a:rPr lang="en-US" dirty="0">
                <a:solidFill>
                  <a:prstClr val="black"/>
                </a:solidFill>
                <a:cs typeface="Arabic Typesetting" panose="03020402040406030203" pitchFamily="66" charset="-78"/>
              </a:rPr>
              <a:t>Medico-legal aspects:</a:t>
            </a:r>
          </a:p>
          <a:p>
            <a:pPr marL="0" lvl="0" indent="0">
              <a:buClr>
                <a:prstClr val="black"/>
              </a:buClr>
              <a:buNone/>
            </a:pPr>
            <a:r>
              <a:rPr lang="en-US" sz="1800" dirty="0">
                <a:solidFill>
                  <a:prstClr val="black"/>
                </a:solidFill>
                <a:cs typeface="Arabic Typesetting" panose="03020402040406030203" pitchFamily="66" charset="-78"/>
              </a:rPr>
              <a:t>Compensation issue is more likely to contribute to disability if the patient feels someone else is at fault, financial compensation is possible, low social status and in industrial injury.</a:t>
            </a:r>
          </a:p>
          <a:p>
            <a:endParaRPr lang="en-US" dirty="0"/>
          </a:p>
        </p:txBody>
      </p:sp>
    </p:spTree>
    <p:extLst>
      <p:ext uri="{BB962C8B-B14F-4D97-AF65-F5344CB8AC3E}">
        <p14:creationId xmlns:p14="http://schemas.microsoft.com/office/powerpoint/2010/main" val="4275720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affecting the outcome of head trauma</a:t>
            </a:r>
            <a:r>
              <a:rPr lang="en-US" b="1" dirty="0" smtClean="0"/>
              <a:t>:</a:t>
            </a:r>
            <a:endParaRPr lang="en-US" dirty="0"/>
          </a:p>
        </p:txBody>
      </p:sp>
      <p:sp>
        <p:nvSpPr>
          <p:cNvPr id="3" name="Content Placeholder 2"/>
          <p:cNvSpPr>
            <a:spLocks noGrp="1"/>
          </p:cNvSpPr>
          <p:nvPr>
            <p:ph sz="quarter" idx="13"/>
          </p:nvPr>
        </p:nvSpPr>
        <p:spPr/>
        <p:txBody>
          <a:bodyPr/>
          <a:lstStyle/>
          <a:p>
            <a:pPr lvl="1"/>
            <a:r>
              <a:rPr lang="en-US" dirty="0" smtClean="0"/>
              <a:t>Loss </a:t>
            </a:r>
            <a:r>
              <a:rPr lang="en-US" dirty="0"/>
              <a:t>of consciousness and post-traumatic amnesia.</a:t>
            </a:r>
            <a:endParaRPr lang="en-US" sz="1600" dirty="0"/>
          </a:p>
          <a:p>
            <a:pPr lvl="1"/>
            <a:r>
              <a:rPr lang="en-US" dirty="0"/>
              <a:t>Amount and location of brain damage.</a:t>
            </a:r>
            <a:endParaRPr lang="en-US" sz="1600" dirty="0"/>
          </a:p>
          <a:p>
            <a:pPr lvl="1"/>
            <a:r>
              <a:rPr lang="en-US" dirty="0"/>
              <a:t>Premorbid personality and past psychiatric history.</a:t>
            </a:r>
            <a:endParaRPr lang="en-US" sz="1600" dirty="0"/>
          </a:p>
          <a:p>
            <a:pPr lvl="1"/>
            <a:r>
              <a:rPr lang="en-US" dirty="0"/>
              <a:t>Development of seizures.</a:t>
            </a:r>
            <a:endParaRPr lang="en-US" sz="1600" dirty="0"/>
          </a:p>
          <a:p>
            <a:pPr lvl="1"/>
            <a:r>
              <a:rPr lang="en-US" dirty="0"/>
              <a:t>Medico-legal factors  e.g. compensation.</a:t>
            </a:r>
            <a:r>
              <a:rPr lang="en-US" b="1" i="1" dirty="0"/>
              <a:t> </a:t>
            </a:r>
            <a:endParaRPr lang="en-US" sz="1600" dirty="0"/>
          </a:p>
          <a:p>
            <a:endParaRPr lang="en-US" dirty="0"/>
          </a:p>
        </p:txBody>
      </p:sp>
    </p:spTree>
    <p:extLst>
      <p:ext uri="{BB962C8B-B14F-4D97-AF65-F5344CB8AC3E}">
        <p14:creationId xmlns:p14="http://schemas.microsoft.com/office/powerpoint/2010/main" val="20329420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GB" dirty="0"/>
          </a:p>
        </p:txBody>
      </p:sp>
      <p:sp>
        <p:nvSpPr>
          <p:cNvPr id="3" name="Content Placeholder 2"/>
          <p:cNvSpPr>
            <a:spLocks noGrp="1"/>
          </p:cNvSpPr>
          <p:nvPr>
            <p:ph sz="quarter" idx="13"/>
          </p:nvPr>
        </p:nvSpPr>
        <p:spPr/>
        <p:txBody>
          <a:bodyPr>
            <a:normAutofit/>
          </a:bodyPr>
          <a:lstStyle/>
          <a:p>
            <a:r>
              <a:rPr lang="en-US" dirty="0"/>
              <a:t>Pharmacotherapy.</a:t>
            </a:r>
          </a:p>
          <a:p>
            <a:r>
              <a:rPr lang="en-US" dirty="0"/>
              <a:t>physical therapy.</a:t>
            </a:r>
          </a:p>
          <a:p>
            <a:r>
              <a:rPr lang="en-US" dirty="0"/>
              <a:t>occupational therapy.</a:t>
            </a:r>
          </a:p>
          <a:p>
            <a:r>
              <a:rPr lang="en-US" dirty="0"/>
              <a:t>Recreation therapy.</a:t>
            </a:r>
          </a:p>
          <a:p>
            <a:r>
              <a:rPr lang="en-US" dirty="0"/>
              <a:t>speech therapy.</a:t>
            </a:r>
          </a:p>
          <a:p>
            <a:r>
              <a:rPr lang="en-US" dirty="0" smtClean="0"/>
              <a:t>Cognitive </a:t>
            </a:r>
            <a:r>
              <a:rPr lang="en-US" dirty="0"/>
              <a:t>rehabilitation especially during the first 6 months after injury.</a:t>
            </a:r>
          </a:p>
        </p:txBody>
      </p:sp>
    </p:spTree>
    <p:extLst>
      <p:ext uri="{BB962C8B-B14F-4D97-AF65-F5344CB8AC3E}">
        <p14:creationId xmlns:p14="http://schemas.microsoft.com/office/powerpoint/2010/main" val="232755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نتيجة بحث الصور عن ‪the end‬‏"/>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3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3"/>
          </p:nvPr>
        </p:nvSpPr>
        <p:spPr/>
        <p:txBody>
          <a:bodyPr/>
          <a:lstStyle/>
          <a:p>
            <a:r>
              <a:rPr lang="en-US" dirty="0" smtClean="0"/>
              <a:t>Delirium</a:t>
            </a:r>
          </a:p>
          <a:p>
            <a:r>
              <a:rPr lang="en-US" dirty="0"/>
              <a:t>Major NCDs (dementias and </a:t>
            </a:r>
            <a:r>
              <a:rPr lang="en-US" dirty="0" smtClean="0"/>
              <a:t>amnestic syndrome).</a:t>
            </a:r>
          </a:p>
          <a:p>
            <a:r>
              <a:rPr lang="en-US" dirty="0" smtClean="0"/>
              <a:t>Mild </a:t>
            </a:r>
            <a:r>
              <a:rPr lang="en-US" dirty="0"/>
              <a:t>NCDs</a:t>
            </a:r>
            <a:r>
              <a:rPr lang="en-US" dirty="0" smtClean="0"/>
              <a:t>.</a:t>
            </a:r>
          </a:p>
          <a:p>
            <a:r>
              <a:rPr lang="en-US" dirty="0" smtClean="0"/>
              <a:t>Seizure </a:t>
            </a:r>
          </a:p>
          <a:p>
            <a:r>
              <a:rPr lang="en-US" dirty="0" smtClean="0"/>
              <a:t>TBI.</a:t>
            </a:r>
            <a:endParaRPr lang="en-US" dirty="0"/>
          </a:p>
        </p:txBody>
      </p:sp>
    </p:spTree>
    <p:extLst>
      <p:ext uri="{BB962C8B-B14F-4D97-AF65-F5344CB8AC3E}">
        <p14:creationId xmlns:p14="http://schemas.microsoft.com/office/powerpoint/2010/main" val="88038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en-US" sz="2800" dirty="0">
                <a:solidFill>
                  <a:prstClr val="black"/>
                </a:solidFill>
                <a:latin typeface="Calibri" panose="020F0502020204030204"/>
              </a:rPr>
              <a:t> 81 year old man with diagnosis of Benign Prostate Hypertrophy and Hypertension, came in with 3 days history prior to admission of</a:t>
            </a:r>
            <a:r>
              <a:rPr lang="en-US" sz="2800" dirty="0" smtClean="0">
                <a:solidFill>
                  <a:prstClr val="black"/>
                </a:solidFill>
                <a:latin typeface="Calibri" panose="020F0502020204030204"/>
              </a:rPr>
              <a:t>:</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low-grade </a:t>
            </a:r>
            <a:r>
              <a:rPr lang="en-US" dirty="0"/>
              <a:t>fever and </a:t>
            </a:r>
            <a:r>
              <a:rPr lang="en-US" dirty="0" err="1" smtClean="0"/>
              <a:t>nocturia</a:t>
            </a:r>
            <a:r>
              <a:rPr lang="en-US" dirty="0" smtClean="0"/>
              <a:t>.</a:t>
            </a:r>
          </a:p>
          <a:p>
            <a:r>
              <a:rPr lang="en-US" dirty="0" smtClean="0"/>
              <a:t>Poor </a:t>
            </a:r>
            <a:r>
              <a:rPr lang="en-US" dirty="0"/>
              <a:t>sleep. </a:t>
            </a:r>
            <a:r>
              <a:rPr lang="en-US" dirty="0" smtClean="0"/>
              <a:t>(Daughter </a:t>
            </a:r>
            <a:r>
              <a:rPr lang="en-US" dirty="0"/>
              <a:t>gave him diphenhydramine for </a:t>
            </a:r>
            <a:r>
              <a:rPr lang="en-US" dirty="0" smtClean="0"/>
              <a:t>sleep).</a:t>
            </a:r>
          </a:p>
          <a:p>
            <a:r>
              <a:rPr lang="en-US" dirty="0" smtClean="0"/>
              <a:t>On day </a:t>
            </a:r>
            <a:r>
              <a:rPr lang="en-US" dirty="0"/>
              <a:t>of admission, became confused, had high grade fever. </a:t>
            </a:r>
            <a:r>
              <a:rPr lang="en-US" dirty="0" smtClean="0"/>
              <a:t>No </a:t>
            </a:r>
            <a:r>
              <a:rPr lang="en-US" dirty="0"/>
              <a:t>loss of consciousness, </a:t>
            </a:r>
            <a:r>
              <a:rPr lang="en-US" dirty="0" smtClean="0"/>
              <a:t>vomiting</a:t>
            </a:r>
          </a:p>
          <a:p>
            <a:r>
              <a:rPr lang="en-US" dirty="0" smtClean="0"/>
              <a:t>Past </a:t>
            </a:r>
            <a:r>
              <a:rPr lang="en-US" dirty="0"/>
              <a:t>medical history: </a:t>
            </a:r>
            <a:r>
              <a:rPr lang="en-US" dirty="0" smtClean="0"/>
              <a:t>Hypertension</a:t>
            </a:r>
          </a:p>
          <a:p>
            <a:r>
              <a:rPr lang="en-US" dirty="0" smtClean="0"/>
              <a:t>Personal</a:t>
            </a:r>
            <a:r>
              <a:rPr lang="en-US" dirty="0"/>
              <a:t>/ Social History: Smoke tobacco</a:t>
            </a:r>
          </a:p>
          <a:p>
            <a:r>
              <a:rPr lang="en-US" dirty="0" smtClean="0"/>
              <a:t>In </a:t>
            </a:r>
            <a:r>
              <a:rPr lang="en-US" dirty="0"/>
              <a:t>hospital, diagnosed to have UTI and acute urinary </a:t>
            </a:r>
            <a:r>
              <a:rPr lang="en-US" dirty="0" smtClean="0"/>
              <a:t>retention.</a:t>
            </a:r>
            <a:endParaRPr lang="en-US" dirty="0"/>
          </a:p>
          <a:p>
            <a:r>
              <a:rPr lang="en-US" dirty="0" smtClean="0"/>
              <a:t>6 </a:t>
            </a:r>
            <a:r>
              <a:rPr lang="en-US" dirty="0"/>
              <a:t>hours after admission, became combative, agitated, confused. Pulled out IV and insisted on going home</a:t>
            </a:r>
          </a:p>
          <a:p>
            <a:endParaRPr lang="en-US" dirty="0"/>
          </a:p>
        </p:txBody>
      </p:sp>
    </p:spTree>
    <p:extLst>
      <p:ext uri="{BB962C8B-B14F-4D97-AF65-F5344CB8AC3E}">
        <p14:creationId xmlns:p14="http://schemas.microsoft.com/office/powerpoint/2010/main" val="106884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9657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terms are used to describe this disorder:</a:t>
            </a:r>
          </a:p>
        </p:txBody>
      </p:sp>
      <p:sp>
        <p:nvSpPr>
          <p:cNvPr id="3" name="Content Placeholder 2"/>
          <p:cNvSpPr>
            <a:spLocks noGrp="1"/>
          </p:cNvSpPr>
          <p:nvPr>
            <p:ph sz="quarter" idx="13"/>
          </p:nvPr>
        </p:nvSpPr>
        <p:spPr/>
        <p:txBody>
          <a:bodyPr>
            <a:normAutofit fontScale="77500" lnSpcReduction="20000"/>
          </a:bodyPr>
          <a:lstStyle/>
          <a:p>
            <a:r>
              <a:rPr lang="en-US" dirty="0"/>
              <a:t>A</a:t>
            </a:r>
            <a:r>
              <a:rPr lang="en-US" dirty="0" smtClean="0"/>
              <a:t>cute </a:t>
            </a:r>
            <a:r>
              <a:rPr lang="en-US" dirty="0" err="1"/>
              <a:t>confusional</a:t>
            </a:r>
            <a:r>
              <a:rPr lang="en-US" dirty="0"/>
              <a:t> </a:t>
            </a:r>
            <a:r>
              <a:rPr lang="en-US" dirty="0" smtClean="0"/>
              <a:t>state</a:t>
            </a:r>
          </a:p>
          <a:p>
            <a:r>
              <a:rPr lang="en-US" dirty="0" smtClean="0"/>
              <a:t>acute </a:t>
            </a:r>
            <a:r>
              <a:rPr lang="en-US" dirty="0"/>
              <a:t>organic </a:t>
            </a:r>
            <a:r>
              <a:rPr lang="en-US" dirty="0" smtClean="0"/>
              <a:t>syndrome</a:t>
            </a:r>
          </a:p>
          <a:p>
            <a:r>
              <a:rPr lang="en-US" dirty="0"/>
              <a:t>A</a:t>
            </a:r>
            <a:r>
              <a:rPr lang="en-US" dirty="0" smtClean="0"/>
              <a:t>cute </a:t>
            </a:r>
            <a:r>
              <a:rPr lang="en-US" dirty="0"/>
              <a:t>brain </a:t>
            </a:r>
            <a:r>
              <a:rPr lang="en-US" dirty="0" smtClean="0"/>
              <a:t>failure.</a:t>
            </a:r>
          </a:p>
          <a:p>
            <a:r>
              <a:rPr lang="en-US" dirty="0"/>
              <a:t>A</a:t>
            </a:r>
            <a:r>
              <a:rPr lang="en-US" dirty="0" smtClean="0"/>
              <a:t>cute </a:t>
            </a:r>
            <a:r>
              <a:rPr lang="en-US" dirty="0"/>
              <a:t>brain </a:t>
            </a:r>
            <a:r>
              <a:rPr lang="en-US" dirty="0" smtClean="0"/>
              <a:t>syndrome.</a:t>
            </a:r>
          </a:p>
          <a:p>
            <a:r>
              <a:rPr lang="en-US" dirty="0"/>
              <a:t>A</a:t>
            </a:r>
            <a:r>
              <a:rPr lang="en-US" dirty="0" smtClean="0"/>
              <a:t>cute </a:t>
            </a:r>
            <a:r>
              <a:rPr lang="en-US" dirty="0"/>
              <a:t>cerebral </a:t>
            </a:r>
            <a:r>
              <a:rPr lang="en-US" dirty="0" smtClean="0"/>
              <a:t>insufficiency.</a:t>
            </a:r>
          </a:p>
          <a:p>
            <a:r>
              <a:rPr lang="en-US" dirty="0"/>
              <a:t>E</a:t>
            </a:r>
            <a:r>
              <a:rPr lang="en-US" dirty="0" smtClean="0"/>
              <a:t>xogenous psychosis.</a:t>
            </a:r>
          </a:p>
          <a:p>
            <a:r>
              <a:rPr lang="en-US" dirty="0"/>
              <a:t>M</a:t>
            </a:r>
            <a:r>
              <a:rPr lang="en-US" dirty="0" smtClean="0"/>
              <a:t>etabolic encephalopathy.</a:t>
            </a:r>
          </a:p>
          <a:p>
            <a:r>
              <a:rPr lang="en-US" dirty="0" smtClean="0"/>
              <a:t>ICU psychosis</a:t>
            </a:r>
          </a:p>
          <a:p>
            <a:r>
              <a:rPr lang="en-US" dirty="0"/>
              <a:t>T</a:t>
            </a:r>
            <a:r>
              <a:rPr lang="en-US" dirty="0" smtClean="0"/>
              <a:t>oxic encephalopathy</a:t>
            </a:r>
            <a:r>
              <a:rPr lang="en-US" dirty="0"/>
              <a:t>.</a:t>
            </a:r>
          </a:p>
        </p:txBody>
      </p:sp>
    </p:spTree>
    <p:extLst>
      <p:ext uri="{BB962C8B-B14F-4D97-AF65-F5344CB8AC3E}">
        <p14:creationId xmlns:p14="http://schemas.microsoft.com/office/powerpoint/2010/main" val="184269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3229</TotalTime>
  <Words>2671</Words>
  <Application>Microsoft Office PowerPoint</Application>
  <PresentationFormat>Widescreen</PresentationFormat>
  <Paragraphs>276</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Arabic Typesetting</vt:lpstr>
      <vt:lpstr>Arial</vt:lpstr>
      <vt:lpstr>Arial Narrow</vt:lpstr>
      <vt:lpstr>Calibri</vt:lpstr>
      <vt:lpstr>Symbol</vt:lpstr>
      <vt:lpstr>Times New Roman</vt:lpstr>
      <vt:lpstr>Traditional Arabic</vt:lpstr>
      <vt:lpstr>Tw Cen MT</vt:lpstr>
      <vt:lpstr>Droplet</vt:lpstr>
      <vt:lpstr>Neurocognitive Disorders</vt:lpstr>
      <vt:lpstr>PowerPoint Presentation</vt:lpstr>
      <vt:lpstr>PowerPoint Presentation</vt:lpstr>
      <vt:lpstr>Cognitive functions</vt:lpstr>
      <vt:lpstr>Neurocognitive Disorders</vt:lpstr>
      <vt:lpstr>Topics:</vt:lpstr>
      <vt:lpstr> 81 year old man with diagnosis of Benign Prostate Hypertrophy and Hypertension, came in with 3 days history prior to admission of:</vt:lpstr>
      <vt:lpstr>PowerPoint Presentation</vt:lpstr>
      <vt:lpstr>Many terms are used to describe this disorder:</vt:lpstr>
      <vt:lpstr>The Diagnostic and Statistical Manual of Mental Disorders, Fifth Edition (DSM-5)diagnostic criteria for delirium is as follows</vt:lpstr>
      <vt:lpstr>Clinical features</vt:lpstr>
      <vt:lpstr>Epidemiology</vt:lpstr>
      <vt:lpstr>Importance </vt:lpstr>
      <vt:lpstr>Types:</vt:lpstr>
      <vt:lpstr>PowerPoint Presentation</vt:lpstr>
      <vt:lpstr>Predisposing risk factors</vt:lpstr>
      <vt:lpstr>Management </vt:lpstr>
      <vt:lpstr>Non-Pharmacological </vt:lpstr>
      <vt:lpstr>Pharmacological </vt:lpstr>
      <vt:lpstr>PowerPoint Presentation</vt:lpstr>
      <vt:lpstr>Major NCDs</vt:lpstr>
      <vt:lpstr>Why changing names</vt:lpstr>
      <vt:lpstr>Characteristic :</vt:lpstr>
      <vt:lpstr>Cognitive domains:</vt:lpstr>
      <vt:lpstr>Dementia:</vt:lpstr>
      <vt:lpstr>In early stages </vt:lpstr>
      <vt:lpstr>In late stages, cognitive disturbances emerge:</vt:lpstr>
      <vt:lpstr>Epidemiology: </vt:lpstr>
      <vt:lpstr>The most common causes of dementia :</vt:lpstr>
      <vt:lpstr>Differential diagnosis:</vt:lpstr>
      <vt:lpstr>PowerPoint Presentation</vt:lpstr>
      <vt:lpstr>Treatment: </vt:lpstr>
      <vt:lpstr>Symptomatic treatment:</vt:lpstr>
      <vt:lpstr>Amnestic syndrome :</vt:lpstr>
      <vt:lpstr>Characteristic:</vt:lpstr>
      <vt:lpstr>Wernicke’s encephaopathy</vt:lpstr>
      <vt:lpstr>Korsakoff’s psychosis</vt:lpstr>
      <vt:lpstr>PowerPoint Presentation</vt:lpstr>
      <vt:lpstr>Treatment &amp; prognosis:</vt:lpstr>
      <vt:lpstr>Mild Neurocognitive Disorder</vt:lpstr>
      <vt:lpstr>Epilepsy:</vt:lpstr>
      <vt:lpstr>Complex partial seizure:</vt:lpstr>
      <vt:lpstr>Features: (depend on the site of the focus)</vt:lpstr>
      <vt:lpstr>Possible Causes: </vt:lpstr>
      <vt:lpstr>Diagnosis:</vt:lpstr>
      <vt:lpstr>Management:</vt:lpstr>
      <vt:lpstr>Traumatic Brain Injury</vt:lpstr>
      <vt:lpstr>PowerPoint Presentation</vt:lpstr>
      <vt:lpstr>Definition: </vt:lpstr>
      <vt:lpstr>Acute consequences:</vt:lpstr>
      <vt:lpstr>Chronic Consequences:</vt:lpstr>
      <vt:lpstr>Con’t</vt:lpstr>
      <vt:lpstr>Factors affecting the outcome of head trauma:</vt:lpstr>
      <vt:lpstr>Management:</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Neurocognitive Disorders</dc:title>
  <dc:creator>Mohammed Ahmed Alblowi</dc:creator>
  <cp:lastModifiedBy>Psychiatric Dept</cp:lastModifiedBy>
  <cp:revision>31</cp:revision>
  <dcterms:created xsi:type="dcterms:W3CDTF">2017-09-17T04:38:58Z</dcterms:created>
  <dcterms:modified xsi:type="dcterms:W3CDTF">2017-10-22T11:53:42Z</dcterms:modified>
</cp:coreProperties>
</file>