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84" r:id="rId1"/>
  </p:sldMasterIdLst>
  <p:sldIdLst>
    <p:sldId id="256" r:id="rId2"/>
    <p:sldId id="268" r:id="rId3"/>
    <p:sldId id="259" r:id="rId4"/>
    <p:sldId id="257" r:id="rId5"/>
    <p:sldId id="274" r:id="rId6"/>
    <p:sldId id="260" r:id="rId7"/>
    <p:sldId id="261" r:id="rId8"/>
    <p:sldId id="273" r:id="rId9"/>
    <p:sldId id="263" r:id="rId10"/>
    <p:sldId id="271" r:id="rId11"/>
    <p:sldId id="276" r:id="rId12"/>
    <p:sldId id="269" r:id="rId13"/>
    <p:sldId id="275" r:id="rId14"/>
    <p:sldId id="270" r:id="rId15"/>
    <p:sldId id="264" r:id="rId16"/>
    <p:sldId id="265" r:id="rId17"/>
    <p:sldId id="266" r:id="rId18"/>
    <p:sldId id="267" r:id="rId1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84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658CE0-B6C0-469B-8A35-AC3C8C9435A7}" type="datetime1">
              <a:rPr lang="ar-SA" altLang="en-US" smtClean="0"/>
              <a:pPr/>
              <a:t>07/01/1438</a:t>
            </a:fld>
            <a:endParaRPr lang="ar-SA"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95F7C48-F430-4319-A9EA-928EA492CB4F}" type="slidenum">
              <a:rPr lang="ar-SA" altLang="en-US" smtClean="0"/>
              <a:pPr/>
              <a:t>‹#›</a:t>
            </a:fld>
            <a:endParaRPr lang="ar-SA"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99597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B46D35-FA70-4859-A64D-82F94D42CF71}" type="datetime1">
              <a:rPr lang="ar-SA" altLang="en-US" smtClean="0"/>
              <a:pPr/>
              <a:t>07/01/1438</a:t>
            </a:fld>
            <a:endParaRPr lang="ar-SA"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6E7D4A7A-6CEB-42D9-89FE-B25BDF94D795}" type="slidenum">
              <a:rPr lang="ar-SA" altLang="en-US" smtClean="0"/>
              <a:pPr/>
              <a:t>‹#›</a:t>
            </a:fld>
            <a:endParaRPr lang="ar-SA" altLang="en-US"/>
          </a:p>
        </p:txBody>
      </p:sp>
    </p:spTree>
    <p:extLst>
      <p:ext uri="{BB962C8B-B14F-4D97-AF65-F5344CB8AC3E}">
        <p14:creationId xmlns:p14="http://schemas.microsoft.com/office/powerpoint/2010/main" val="8357852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1D2E46-9200-4B74-B6D2-319A06F2300A}" type="datetime1">
              <a:rPr lang="ar-SA" altLang="en-US" smtClean="0"/>
              <a:pPr/>
              <a:t>07/01/1438</a:t>
            </a:fld>
            <a:endParaRPr lang="ar-SA"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F859775-3E20-4398-ABFC-6394FAA80D9A}" type="slidenum">
              <a:rPr lang="ar-SA" altLang="en-US" smtClean="0"/>
              <a:pPr/>
              <a:t>‹#›</a:t>
            </a:fld>
            <a:endParaRPr lang="ar-SA" altLang="en-US"/>
          </a:p>
        </p:txBody>
      </p:sp>
    </p:spTree>
    <p:extLst>
      <p:ext uri="{BB962C8B-B14F-4D97-AF65-F5344CB8AC3E}">
        <p14:creationId xmlns:p14="http://schemas.microsoft.com/office/powerpoint/2010/main" val="2472432017"/>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694124"/>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22959" y="1340768"/>
            <a:ext cx="7543801" cy="452832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23535C-714F-44CC-A895-5568BFA8FCD2}" type="datetime1">
              <a:rPr lang="ar-SA" altLang="en-US" smtClean="0"/>
              <a:pPr/>
              <a:t>07/01/1438</a:t>
            </a:fld>
            <a:endParaRPr lang="ar-SA"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79BB400-7CF9-47BB-AECD-7B30C365DA27}" type="slidenum">
              <a:rPr lang="ar-SA" altLang="en-US" smtClean="0"/>
              <a:pPr/>
              <a:t>‹#›</a:t>
            </a:fld>
            <a:endParaRPr lang="ar-SA" altLang="en-US"/>
          </a:p>
        </p:txBody>
      </p:sp>
    </p:spTree>
    <p:extLst>
      <p:ext uri="{BB962C8B-B14F-4D97-AF65-F5344CB8AC3E}">
        <p14:creationId xmlns:p14="http://schemas.microsoft.com/office/powerpoint/2010/main" val="30986569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309FFD-8D20-41D9-8332-BCA5FF46F666}" type="datetime1">
              <a:rPr lang="ar-SA" altLang="en-US" smtClean="0"/>
              <a:pPr/>
              <a:t>07/01/1438</a:t>
            </a:fld>
            <a:endParaRPr lang="ar-SA"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BD2B224-EE8D-49CF-B70C-B46DD569931E}" type="slidenum">
              <a:rPr lang="ar-SA" altLang="en-US" smtClean="0"/>
              <a:pPr/>
              <a:t>‹#›</a:t>
            </a:fld>
            <a:endParaRPr lang="ar-SA"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9464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C63DA6-C9C9-4467-B160-96105BBE03C5}" type="datetime1">
              <a:rPr lang="ar-SA" altLang="en-US" smtClean="0"/>
              <a:pPr/>
              <a:t>07/01/1438</a:t>
            </a:fld>
            <a:endParaRPr lang="ar-SA"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86C9772-BADF-433F-88F0-875C70FC11BB}" type="slidenum">
              <a:rPr lang="ar-SA" altLang="en-US" smtClean="0"/>
              <a:pPr/>
              <a:t>‹#›</a:t>
            </a:fld>
            <a:endParaRPr lang="ar-SA" altLang="en-US"/>
          </a:p>
        </p:txBody>
      </p:sp>
    </p:spTree>
    <p:extLst>
      <p:ext uri="{BB962C8B-B14F-4D97-AF65-F5344CB8AC3E}">
        <p14:creationId xmlns:p14="http://schemas.microsoft.com/office/powerpoint/2010/main" val="215427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3A9939-6D46-4A1D-B5D9-135BED5257E0}" type="datetime1">
              <a:rPr lang="ar-SA" altLang="en-US" smtClean="0"/>
              <a:pPr/>
              <a:t>07/01/1438</a:t>
            </a:fld>
            <a:endParaRPr lang="ar-SA" alt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9A2D7F7B-78B1-444E-A23E-E269AA652CA2}" type="slidenum">
              <a:rPr lang="ar-SA" altLang="en-US" smtClean="0"/>
              <a:pPr/>
              <a:t>‹#›</a:t>
            </a:fld>
            <a:endParaRPr lang="ar-SA" altLang="en-US"/>
          </a:p>
        </p:txBody>
      </p:sp>
    </p:spTree>
    <p:extLst>
      <p:ext uri="{BB962C8B-B14F-4D97-AF65-F5344CB8AC3E}">
        <p14:creationId xmlns:p14="http://schemas.microsoft.com/office/powerpoint/2010/main" val="38422484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97428" y="2420888"/>
            <a:ext cx="7543800" cy="145075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329DA3-C5F0-4085-92AC-A111CE57B7DD}" type="datetime1">
              <a:rPr lang="ar-SA" altLang="en-US" smtClean="0"/>
              <a:pPr/>
              <a:t>07/01/1438</a:t>
            </a:fld>
            <a:endParaRPr lang="ar-SA" alt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FF482E95-67F8-4B47-AC16-BF654785B5F1}" type="slidenum">
              <a:rPr lang="ar-SA" altLang="en-US" smtClean="0"/>
              <a:pPr/>
              <a:t>‹#›</a:t>
            </a:fld>
            <a:endParaRPr lang="ar-SA" altLang="en-US"/>
          </a:p>
        </p:txBody>
      </p:sp>
    </p:spTree>
    <p:extLst>
      <p:ext uri="{BB962C8B-B14F-4D97-AF65-F5344CB8AC3E}">
        <p14:creationId xmlns:p14="http://schemas.microsoft.com/office/powerpoint/2010/main" val="34840071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C634AA-9E2B-4FD6-9DBE-C543A919FAF2}" type="datetime1">
              <a:rPr lang="ar-SA" altLang="en-US" smtClean="0"/>
              <a:pPr/>
              <a:t>07/01/1438</a:t>
            </a:fld>
            <a:endParaRPr lang="ar-SA"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fld id="{6C692B25-B995-4F82-B4A6-5E8534A828DE}" type="slidenum">
              <a:rPr lang="ar-SA" altLang="en-US" smtClean="0"/>
              <a:pPr/>
              <a:t>‹#›</a:t>
            </a:fld>
            <a:endParaRPr lang="ar-SA" altLang="en-US"/>
          </a:p>
        </p:txBody>
      </p:sp>
    </p:spTree>
    <p:extLst>
      <p:ext uri="{BB962C8B-B14F-4D97-AF65-F5344CB8AC3E}">
        <p14:creationId xmlns:p14="http://schemas.microsoft.com/office/powerpoint/2010/main" val="1357543594"/>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F3520CE-4D5C-4823-ACF5-8B2899169281}" type="datetime1">
              <a:rPr lang="ar-SA" altLang="en-US" smtClean="0"/>
              <a:pPr/>
              <a:t>07/01/1438</a:t>
            </a:fld>
            <a:endParaRPr lang="ar-SA"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7B618AD-63B3-46BB-B5BA-130C60116233}" type="slidenum">
              <a:rPr lang="ar-SA" altLang="en-US" smtClean="0"/>
              <a:pPr/>
              <a:t>‹#›</a:t>
            </a:fld>
            <a:endParaRPr lang="ar-SA" altLang="en-US"/>
          </a:p>
        </p:txBody>
      </p:sp>
    </p:spTree>
    <p:extLst>
      <p:ext uri="{BB962C8B-B14F-4D97-AF65-F5344CB8AC3E}">
        <p14:creationId xmlns:p14="http://schemas.microsoft.com/office/powerpoint/2010/main" val="232759439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D39E7CE-6EA9-4AA7-9B21-623F1130BE82}" type="datetime1">
              <a:rPr lang="ar-SA" altLang="en-US" smtClean="0"/>
              <a:pPr/>
              <a:t>07/01/1438</a:t>
            </a:fld>
            <a:endParaRPr lang="ar-SA"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583E6AC-6FD6-4FDA-BBCB-9672528DE154}" type="slidenum">
              <a:rPr lang="ar-SA" altLang="en-US" smtClean="0"/>
              <a:pPr/>
              <a:t>‹#›</a:t>
            </a:fld>
            <a:endParaRPr lang="ar-SA" altLang="en-US"/>
          </a:p>
        </p:txBody>
      </p:sp>
    </p:spTree>
    <p:extLst>
      <p:ext uri="{BB962C8B-B14F-4D97-AF65-F5344CB8AC3E}">
        <p14:creationId xmlns:p14="http://schemas.microsoft.com/office/powerpoint/2010/main" val="2988601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5"/>
            <a:ext cx="7543800" cy="76613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22959" y="1196752"/>
            <a:ext cx="7543801" cy="4672342"/>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7E3BB7A-D543-461D-BF9C-33C3BC064AB2}" type="datetime1">
              <a:rPr lang="ar-SA" altLang="en-US" smtClean="0"/>
              <a:pPr/>
              <a:t>07/01/1438</a:t>
            </a:fld>
            <a:endParaRPr lang="ar-SA"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9D0E1C0-8C3E-4DDE-A1A2-B7961EEA62FA}" type="slidenum">
              <a:rPr lang="ar-SA" altLang="en-US" smtClean="0"/>
              <a:pPr/>
              <a:t>‹#›</a:t>
            </a:fld>
            <a:endParaRPr lang="ar-SA" altLang="en-US"/>
          </a:p>
        </p:txBody>
      </p:sp>
    </p:spTree>
    <p:extLst>
      <p:ext uri="{BB962C8B-B14F-4D97-AF65-F5344CB8AC3E}">
        <p14:creationId xmlns:p14="http://schemas.microsoft.com/office/powerpoint/2010/main" val="2340258111"/>
      </p:ext>
    </p:extLst>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Ls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وان 1"/>
          <p:cNvSpPr>
            <a:spLocks noGrp="1"/>
          </p:cNvSpPr>
          <p:nvPr>
            <p:ph type="ctrTitle"/>
          </p:nvPr>
        </p:nvSpPr>
        <p:spPr/>
        <p:txBody>
          <a:bodyPr>
            <a:normAutofit/>
            <a:scene3d>
              <a:camera prst="orthographicFront"/>
              <a:lightRig rig="soft" dir="t"/>
            </a:scene3d>
          </a:bodyPr>
          <a:lstStyle/>
          <a:p>
            <a:pPr eaLnBrk="1" fontAlgn="auto" hangingPunct="1">
              <a:spcAft>
                <a:spcPts val="0"/>
              </a:spcAft>
              <a:defRPr/>
            </a:pPr>
            <a:r>
              <a:rPr lang="en-CA" b="1" dirty="0" smtClean="0">
                <a:solidFill>
                  <a:schemeClr val="accent1">
                    <a:lumMod val="75000"/>
                  </a:schemeClr>
                </a:solidFill>
                <a:latin typeface="+mj-lt"/>
                <a:ea typeface="+mj-ea"/>
                <a:cs typeface="+mj-cs"/>
              </a:rPr>
              <a:t>Aggressive Patient </a:t>
            </a:r>
            <a:r>
              <a:rPr lang="en-CA" sz="3600" b="1" dirty="0" smtClean="0">
                <a:solidFill>
                  <a:schemeClr val="accent1">
                    <a:lumMod val="75000"/>
                  </a:schemeClr>
                </a:solidFill>
                <a:latin typeface="+mj-lt"/>
                <a:ea typeface="+mj-ea"/>
                <a:cs typeface="+mj-cs"/>
              </a:rPr>
              <a:t>Assessment and </a:t>
            </a:r>
            <a:r>
              <a:rPr lang="en-CA" sz="3600" b="1" dirty="0" smtClean="0">
                <a:solidFill>
                  <a:schemeClr val="accent1">
                    <a:lumMod val="75000"/>
                  </a:schemeClr>
                </a:solidFill>
                <a:latin typeface="+mj-lt"/>
                <a:ea typeface="+mj-ea"/>
                <a:cs typeface="+mj-cs"/>
              </a:rPr>
              <a:t>Management </a:t>
            </a:r>
            <a:r>
              <a:rPr lang="en-US" b="1" dirty="0" smtClean="0">
                <a:solidFill>
                  <a:schemeClr val="accent1">
                    <a:lumMod val="75000"/>
                  </a:schemeClr>
                </a:solidFill>
                <a:latin typeface="+mj-lt"/>
                <a:ea typeface="+mj-ea"/>
                <a:cs typeface="+mj-cs"/>
              </a:rPr>
              <a:t> </a:t>
            </a:r>
            <a:endParaRPr lang="en-US" b="1" dirty="0">
              <a:solidFill>
                <a:schemeClr val="accent1">
                  <a:lumMod val="75000"/>
                </a:schemeClr>
              </a:solidFill>
              <a:latin typeface="+mj-lt"/>
              <a:ea typeface="+mj-ea"/>
              <a:cs typeface="+mj-cs"/>
            </a:endParaRPr>
          </a:p>
        </p:txBody>
      </p:sp>
      <p:sp>
        <p:nvSpPr>
          <p:cNvPr id="13315" name="عنوان فرعي 2"/>
          <p:cNvSpPr>
            <a:spLocks noGrp="1"/>
          </p:cNvSpPr>
          <p:nvPr>
            <p:ph type="subTitle" idx="1"/>
          </p:nvPr>
        </p:nvSpPr>
        <p:spPr/>
        <p:txBody>
          <a:bodyPr/>
          <a:lstStyle/>
          <a:p>
            <a:pPr marR="0" eaLnBrk="1" hangingPunct="1"/>
            <a:endParaRPr lang="en-US" altLang="en-US" dirty="0" smtClean="0">
              <a:solidFill>
                <a:srgbClr val="898989"/>
              </a:solidFill>
              <a:latin typeface="Lucida Sans Unicode" panose="020B0602030504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scene3d>
              <a:camera prst="orthographicFront"/>
              <a:lightRig rig="soft" dir="t"/>
            </a:scene3d>
          </a:bodyPr>
          <a:lstStyle/>
          <a:p>
            <a:pPr eaLnBrk="1" fontAlgn="auto" hangingPunct="1">
              <a:spcAft>
                <a:spcPts val="0"/>
              </a:spcAft>
              <a:defRPr/>
            </a:pPr>
            <a:r>
              <a:rPr lang="en-US" sz="3556" u="sng" dirty="0" smtClean="0">
                <a:solidFill>
                  <a:schemeClr val="accent2"/>
                </a:solidFill>
                <a:latin typeface="+mj-lt"/>
              </a:rPr>
              <a:t>General strategy in evaluating the patient</a:t>
            </a:r>
            <a:r>
              <a:rPr lang="en-US" sz="3556" u="sng" dirty="0" smtClean="0">
                <a:solidFill>
                  <a:schemeClr val="accent2"/>
                </a:solidFill>
                <a:latin typeface="+mj-lt"/>
              </a:rPr>
              <a:t>:</a:t>
            </a:r>
            <a:endParaRPr lang="en-US" dirty="0">
              <a:latin typeface="+mj-lt"/>
              <a:ea typeface="+mj-ea"/>
              <a:cs typeface="+mj-cs"/>
            </a:endParaRPr>
          </a:p>
        </p:txBody>
      </p:sp>
      <p:sp>
        <p:nvSpPr>
          <p:cNvPr id="2" name="Content Placeholder 1"/>
          <p:cNvSpPr>
            <a:spLocks noGrp="1"/>
          </p:cNvSpPr>
          <p:nvPr>
            <p:ph idx="1"/>
          </p:nvPr>
        </p:nvSpPr>
        <p:spPr/>
        <p:txBody>
          <a:bodyPr>
            <a:normAutofit/>
          </a:bodyPr>
          <a:lstStyle/>
          <a:p>
            <a:pPr lvl="1" eaLnBrk="1" hangingPunct="1">
              <a:lnSpc>
                <a:spcPct val="110000"/>
              </a:lnSpc>
              <a:spcBef>
                <a:spcPts val="0"/>
              </a:spcBef>
              <a:spcAft>
                <a:spcPts val="0"/>
              </a:spcAft>
            </a:pPr>
            <a:r>
              <a:rPr lang="en-US" altLang="en-US" sz="2400" dirty="0" smtClean="0">
                <a:latin typeface="Lucida Sans Unicode" panose="020B0602030504020204" pitchFamily="34" charset="0"/>
                <a:ea typeface="ＭＳ Ｐゴシック" panose="020B0600070205080204" pitchFamily="34" charset="-128"/>
              </a:rPr>
              <a:t>Protect </a:t>
            </a:r>
            <a:r>
              <a:rPr lang="en-US" altLang="en-US" sz="2400" dirty="0" smtClean="0">
                <a:latin typeface="Lucida Sans Unicode" panose="020B0602030504020204" pitchFamily="34" charset="0"/>
                <a:ea typeface="ＭＳ Ｐゴシック" panose="020B0600070205080204" pitchFamily="34" charset="-128"/>
              </a:rPr>
              <a:t>self</a:t>
            </a:r>
          </a:p>
          <a:p>
            <a:pPr lvl="1" eaLnBrk="1" hangingPunct="1">
              <a:lnSpc>
                <a:spcPct val="110000"/>
              </a:lnSpc>
              <a:spcBef>
                <a:spcPts val="0"/>
              </a:spcBef>
              <a:spcAft>
                <a:spcPts val="0"/>
              </a:spcAft>
            </a:pPr>
            <a:r>
              <a:rPr lang="en-US" altLang="en-US" sz="2400" dirty="0" smtClean="0">
                <a:latin typeface="Lucida Sans Unicode" panose="020B0602030504020204" pitchFamily="34" charset="0"/>
                <a:ea typeface="ＭＳ Ｐゴシック" panose="020B0600070205080204" pitchFamily="34" charset="-128"/>
              </a:rPr>
              <a:t>Avoid confrontation</a:t>
            </a:r>
          </a:p>
          <a:p>
            <a:pPr lvl="1" eaLnBrk="1" hangingPunct="1">
              <a:lnSpc>
                <a:spcPct val="110000"/>
              </a:lnSpc>
              <a:spcBef>
                <a:spcPts val="0"/>
              </a:spcBef>
              <a:spcAft>
                <a:spcPts val="0"/>
              </a:spcAft>
            </a:pPr>
            <a:r>
              <a:rPr lang="en-US" altLang="en-US" sz="2400" dirty="0" smtClean="0">
                <a:latin typeface="Lucida Sans Unicode" panose="020B0602030504020204" pitchFamily="34" charset="0"/>
                <a:ea typeface="ＭＳ Ｐゴシック" panose="020B0600070205080204" pitchFamily="34" charset="-128"/>
              </a:rPr>
              <a:t>Prevent harm to self or others &amp; take precautions </a:t>
            </a:r>
          </a:p>
          <a:p>
            <a:pPr lvl="1" eaLnBrk="1" hangingPunct="1">
              <a:lnSpc>
                <a:spcPct val="110000"/>
              </a:lnSpc>
              <a:spcBef>
                <a:spcPts val="0"/>
              </a:spcBef>
              <a:spcAft>
                <a:spcPts val="0"/>
              </a:spcAft>
            </a:pPr>
            <a:r>
              <a:rPr lang="en-US" altLang="en-US" sz="2400" dirty="0" smtClean="0">
                <a:latin typeface="Lucida Sans Unicode" panose="020B0602030504020204" pitchFamily="34" charset="0"/>
                <a:ea typeface="ＭＳ Ｐゴシック" panose="020B0600070205080204" pitchFamily="34" charset="-128"/>
              </a:rPr>
              <a:t>Never attempt to evaluate an armed patient.</a:t>
            </a:r>
          </a:p>
          <a:p>
            <a:pPr lvl="1" eaLnBrk="1" hangingPunct="1">
              <a:lnSpc>
                <a:spcPct val="110000"/>
              </a:lnSpc>
              <a:spcBef>
                <a:spcPts val="0"/>
              </a:spcBef>
              <a:spcAft>
                <a:spcPts val="0"/>
              </a:spcAft>
            </a:pPr>
            <a:r>
              <a:rPr lang="en-US" altLang="en-US" sz="2400" dirty="0" smtClean="0">
                <a:latin typeface="Lucida Sans Unicode" panose="020B0602030504020204" pitchFamily="34" charset="0"/>
                <a:ea typeface="ＭＳ Ｐゴシック" panose="020B0600070205080204" pitchFamily="34" charset="-128"/>
              </a:rPr>
              <a:t>Assess the suicidal risk factors</a:t>
            </a:r>
          </a:p>
          <a:p>
            <a:pPr lvl="1" eaLnBrk="1" hangingPunct="1">
              <a:lnSpc>
                <a:spcPct val="110000"/>
              </a:lnSpc>
              <a:spcBef>
                <a:spcPts val="0"/>
              </a:spcBef>
              <a:spcAft>
                <a:spcPts val="0"/>
              </a:spcAft>
            </a:pPr>
            <a:endParaRPr lang="en-US" altLang="en-US" sz="2400" dirty="0" smtClean="0">
              <a:latin typeface="Lucida Sans Unicode" panose="020B0602030504020204" pitchFamily="34" charset="0"/>
              <a:ea typeface="ＭＳ Ｐゴシック" panose="020B0600070205080204" pitchFamily="34" charset="-128"/>
            </a:endParaRPr>
          </a:p>
          <a:p>
            <a:pPr lvl="1" eaLnBrk="1" hangingPunct="1">
              <a:lnSpc>
                <a:spcPct val="110000"/>
              </a:lnSpc>
              <a:spcBef>
                <a:spcPts val="0"/>
              </a:spcBef>
              <a:spcAft>
                <a:spcPts val="0"/>
              </a:spcAft>
            </a:pPr>
            <a:r>
              <a:rPr lang="en-US" altLang="en-US" sz="2400" dirty="0" smtClean="0">
                <a:latin typeface="Lucida Sans Unicode" panose="020B0602030504020204" pitchFamily="34" charset="0"/>
                <a:ea typeface="ＭＳ Ｐゴシック" panose="020B0600070205080204" pitchFamily="34" charset="-128"/>
              </a:rPr>
              <a:t>Assess the violent risk: ideas, wishes, intention</a:t>
            </a:r>
            <a:r>
              <a:rPr lang="en-US" altLang="en-US" sz="2400" dirty="0" smtClean="0">
                <a:latin typeface="Lucida Sans Unicode" panose="020B0602030504020204" pitchFamily="34" charset="0"/>
                <a:ea typeface="ＭＳ Ｐゴシック" panose="020B0600070205080204" pitchFamily="34" charset="-128"/>
              </a:rPr>
              <a:t>, access </a:t>
            </a:r>
            <a:r>
              <a:rPr lang="en-US" altLang="en-US" sz="2400" dirty="0" smtClean="0">
                <a:latin typeface="Lucida Sans Unicode" panose="020B0602030504020204" pitchFamily="34" charset="0"/>
                <a:ea typeface="ＭＳ Ｐゴシック" panose="020B0600070205080204" pitchFamily="34" charset="-128"/>
              </a:rPr>
              <a:t>to weapons, male, lower S.E. status, little social support, past history, substance abuse, psychosis</a:t>
            </a:r>
            <a:r>
              <a:rPr lang="en-US" altLang="en-US" sz="2400" dirty="0" smtClean="0">
                <a:latin typeface="Lucida Sans Unicode" panose="020B0602030504020204" pitchFamily="34" charset="0"/>
                <a:ea typeface="ＭＳ Ｐゴシック" panose="020B0600070205080204" pitchFamily="34" charset="-128"/>
              </a:rPr>
              <a:t>.</a:t>
            </a:r>
            <a:endParaRPr lang="en-US" altLang="en-US" sz="2400" dirty="0" smtClean="0">
              <a:latin typeface="Lucida Sans Unicode" panose="020B0602030504020204" pitchFamily="34" charset="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scene3d>
              <a:camera prst="orthographicFront"/>
              <a:lightRig rig="soft" dir="t"/>
            </a:scene3d>
          </a:bodyPr>
          <a:lstStyle/>
          <a:p>
            <a:pPr lvl="1" algn="l" rtl="0">
              <a:lnSpc>
                <a:spcPct val="85000"/>
              </a:lnSpc>
              <a:spcBef>
                <a:spcPct val="0"/>
              </a:spcBef>
              <a:defRPr/>
            </a:pPr>
            <a:r>
              <a:rPr lang="en-US" altLang="en-US" sz="2400" u="sng" dirty="0">
                <a:solidFill>
                  <a:schemeClr val="accent2"/>
                </a:solidFill>
                <a:latin typeface="Lucida Sans Unicode" panose="020B0602030504020204" pitchFamily="34" charset="0"/>
                <a:ea typeface="ＭＳ Ｐゴシック" panose="020B0600070205080204" pitchFamily="34" charset="-128"/>
              </a:rPr>
              <a:t>Assessment of </a:t>
            </a:r>
            <a:r>
              <a:rPr lang="en-US" altLang="en-US" sz="2400" u="sng" dirty="0" smtClean="0">
                <a:solidFill>
                  <a:schemeClr val="accent2"/>
                </a:solidFill>
                <a:latin typeface="Lucida Sans Unicode" panose="020B0602030504020204" pitchFamily="34" charset="0"/>
                <a:ea typeface="ＭＳ Ｐゴシック" panose="020B0600070205080204" pitchFamily="34" charset="-128"/>
              </a:rPr>
              <a:t>dangerousness (predictors </a:t>
            </a:r>
            <a:r>
              <a:rPr lang="en-US" altLang="en-US" sz="2400" u="sng" dirty="0">
                <a:solidFill>
                  <a:schemeClr val="accent2"/>
                </a:solidFill>
                <a:latin typeface="Lucida Sans Unicode" panose="020B0602030504020204" pitchFamily="34" charset="0"/>
                <a:ea typeface="ＭＳ Ｐゴシック" panose="020B0600070205080204" pitchFamily="34" charset="-128"/>
              </a:rPr>
              <a:t>&amp; risk </a:t>
            </a:r>
            <a:r>
              <a:rPr lang="en-US" altLang="en-US" sz="2400" u="sng" dirty="0" smtClean="0">
                <a:solidFill>
                  <a:schemeClr val="accent2"/>
                </a:solidFill>
                <a:latin typeface="Lucida Sans Unicode" panose="020B0602030504020204" pitchFamily="34" charset="0"/>
                <a:ea typeface="ＭＳ Ｐゴシック" panose="020B0600070205080204" pitchFamily="34" charset="-128"/>
              </a:rPr>
              <a:t>factors) :</a:t>
            </a:r>
            <a:endParaRPr lang="en-US" dirty="0">
              <a:latin typeface="+mj-lt"/>
            </a:endParaRPr>
          </a:p>
        </p:txBody>
      </p:sp>
      <p:sp>
        <p:nvSpPr>
          <p:cNvPr id="2" name="Content Placeholder 1"/>
          <p:cNvSpPr>
            <a:spLocks noGrp="1"/>
          </p:cNvSpPr>
          <p:nvPr>
            <p:ph idx="1"/>
          </p:nvPr>
        </p:nvSpPr>
        <p:spPr/>
        <p:txBody>
          <a:bodyPr>
            <a:normAutofit/>
          </a:bodyPr>
          <a:lstStyle/>
          <a:p>
            <a:pPr marL="465138" lvl="2" indent="-406400">
              <a:spcBef>
                <a:spcPts val="400"/>
              </a:spcBef>
              <a:buSzPct val="68000"/>
            </a:pPr>
            <a:r>
              <a:rPr lang="en-US" altLang="en-US" sz="2000" dirty="0">
                <a:latin typeface="Lucida Sans Unicode" panose="020B0602030504020204" pitchFamily="34" charset="0"/>
                <a:ea typeface="ＭＳ Ｐゴシック" panose="020B0600070205080204" pitchFamily="34" charset="-128"/>
              </a:rPr>
              <a:t>Past history of violence or </a:t>
            </a:r>
            <a:r>
              <a:rPr lang="en-US" altLang="en-US" sz="2000" dirty="0" smtClean="0">
                <a:latin typeface="Lucida Sans Unicode" panose="020B0602030504020204" pitchFamily="34" charset="0"/>
                <a:ea typeface="ＭＳ Ｐゴシック" panose="020B0600070205080204" pitchFamily="34" charset="-128"/>
              </a:rPr>
              <a:t>aggression</a:t>
            </a:r>
            <a:endParaRPr lang="en-US" altLang="en-US" sz="2000" dirty="0">
              <a:latin typeface="Lucida Sans Unicode" panose="020B0602030504020204" pitchFamily="34" charset="0"/>
              <a:ea typeface="ＭＳ Ｐゴシック" panose="020B0600070205080204" pitchFamily="34" charset="-128"/>
            </a:endParaRPr>
          </a:p>
          <a:p>
            <a:pPr marL="465138" lvl="2" indent="-406400">
              <a:spcBef>
                <a:spcPts val="400"/>
              </a:spcBef>
              <a:buSzPct val="68000"/>
            </a:pPr>
            <a:r>
              <a:rPr lang="en-US" altLang="en-US" sz="2000" dirty="0">
                <a:latin typeface="Lucida Sans Unicode" panose="020B0602030504020204" pitchFamily="34" charset="0"/>
                <a:ea typeface="ＭＳ Ｐゴシック" panose="020B0600070205080204" pitchFamily="34" charset="-128"/>
              </a:rPr>
              <a:t>Verbal or physical threats ( statement of intent )</a:t>
            </a:r>
          </a:p>
          <a:p>
            <a:pPr marL="465138" lvl="2" indent="-406400">
              <a:spcBef>
                <a:spcPts val="400"/>
              </a:spcBef>
              <a:buSzPct val="68000"/>
            </a:pPr>
            <a:r>
              <a:rPr lang="en-US" altLang="en-US" sz="2000" dirty="0">
                <a:latin typeface="Lucida Sans Unicode" panose="020B0602030504020204" pitchFamily="34" charset="0"/>
                <a:ea typeface="ＭＳ Ｐゴシック" panose="020B0600070205080204" pitchFamily="34" charset="-128"/>
              </a:rPr>
              <a:t>Formulation of specific plan </a:t>
            </a:r>
          </a:p>
          <a:p>
            <a:pPr marL="465138" lvl="2" indent="-406400">
              <a:spcBef>
                <a:spcPts val="400"/>
              </a:spcBef>
              <a:buSzPct val="68000"/>
            </a:pPr>
            <a:r>
              <a:rPr lang="en-US" altLang="en-US" sz="2000" dirty="0">
                <a:latin typeface="Lucida Sans Unicode" panose="020B0602030504020204" pitchFamily="34" charset="0"/>
                <a:ea typeface="ＭＳ Ｐゴシック" panose="020B0600070205080204" pitchFamily="34" charset="-128"/>
              </a:rPr>
              <a:t>Available means ( </a:t>
            </a:r>
            <a:r>
              <a:rPr lang="en-US" altLang="en-US" sz="2000" dirty="0" err="1">
                <a:latin typeface="Lucida Sans Unicode" panose="020B0602030504020204" pitchFamily="34" charset="0"/>
                <a:ea typeface="ＭＳ Ｐゴシック" panose="020B0600070205080204" pitchFamily="34" charset="-128"/>
              </a:rPr>
              <a:t>eg</a:t>
            </a:r>
            <a:r>
              <a:rPr lang="en-US" altLang="en-US" sz="2000" dirty="0">
                <a:latin typeface="Lucida Sans Unicode" panose="020B0602030504020204" pitchFamily="34" charset="0"/>
                <a:ea typeface="ＭＳ Ｐゴシック" panose="020B0600070205080204" pitchFamily="34" charset="-128"/>
              </a:rPr>
              <a:t>. Weapons )</a:t>
            </a:r>
          </a:p>
          <a:p>
            <a:pPr marL="465138" lvl="2" indent="-406400">
              <a:spcBef>
                <a:spcPts val="400"/>
              </a:spcBef>
              <a:buSzPct val="68000"/>
            </a:pPr>
            <a:r>
              <a:rPr lang="en-US" altLang="en-US" sz="2000" dirty="0">
                <a:latin typeface="Lucida Sans Unicode" panose="020B0602030504020204" pitchFamily="34" charset="0"/>
                <a:ea typeface="ＭＳ Ｐゴシック" panose="020B0600070205080204" pitchFamily="34" charset="-128"/>
              </a:rPr>
              <a:t>Alcohol or drug intoxication </a:t>
            </a:r>
          </a:p>
          <a:p>
            <a:pPr marL="465138" lvl="2" indent="-406400">
              <a:spcBef>
                <a:spcPts val="400"/>
              </a:spcBef>
              <a:buSzPct val="68000"/>
            </a:pPr>
            <a:r>
              <a:rPr lang="en-US" altLang="en-US" sz="2000" dirty="0">
                <a:latin typeface="Lucida Sans Unicode" panose="020B0602030504020204" pitchFamily="34" charset="0"/>
                <a:ea typeface="ＭＳ Ｐゴシック" panose="020B0600070205080204" pitchFamily="34" charset="-128"/>
              </a:rPr>
              <a:t>Paranoid features in psychotic patient</a:t>
            </a:r>
          </a:p>
          <a:p>
            <a:pPr marL="465138" lvl="2" indent="-406400">
              <a:spcBef>
                <a:spcPts val="400"/>
              </a:spcBef>
              <a:buSzPct val="68000"/>
            </a:pPr>
            <a:r>
              <a:rPr lang="en-US" altLang="en-US" sz="2000" dirty="0">
                <a:latin typeface="Lucida Sans Unicode" panose="020B0602030504020204" pitchFamily="34" charset="0"/>
                <a:ea typeface="ＭＳ Ｐゴシック" panose="020B0600070205080204" pitchFamily="34" charset="-128"/>
              </a:rPr>
              <a:t>Brain disease ( </a:t>
            </a:r>
            <a:r>
              <a:rPr lang="en-US" altLang="en-US" sz="2000" dirty="0" err="1">
                <a:latin typeface="Lucida Sans Unicode" panose="020B0602030504020204" pitchFamily="34" charset="0"/>
                <a:ea typeface="ＭＳ Ｐゴシック" panose="020B0600070205080204" pitchFamily="34" charset="-128"/>
              </a:rPr>
              <a:t>eg</a:t>
            </a:r>
            <a:r>
              <a:rPr lang="en-US" altLang="en-US" sz="2000" dirty="0">
                <a:latin typeface="Lucida Sans Unicode" panose="020B0602030504020204" pitchFamily="34" charset="0"/>
                <a:ea typeface="ＭＳ Ｐゴシック" panose="020B0600070205080204" pitchFamily="34" charset="-128"/>
              </a:rPr>
              <a:t>. Dementia )</a:t>
            </a:r>
          </a:p>
          <a:p>
            <a:pPr marL="465138" lvl="2" indent="-406400">
              <a:spcBef>
                <a:spcPts val="400"/>
              </a:spcBef>
              <a:buSzPct val="68000"/>
            </a:pPr>
            <a:r>
              <a:rPr lang="en-US" altLang="en-US" sz="2000" dirty="0">
                <a:latin typeface="Lucida Sans Unicode" panose="020B0602030504020204" pitchFamily="34" charset="0"/>
                <a:ea typeface="ＭＳ Ｐゴシック" panose="020B0600070205080204" pitchFamily="34" charset="-128"/>
              </a:rPr>
              <a:t>Male sex, young age , poor impulse </a:t>
            </a:r>
            <a:r>
              <a:rPr lang="en-US" altLang="en-US" sz="2000" dirty="0" smtClean="0">
                <a:latin typeface="Lucida Sans Unicode" panose="020B0602030504020204" pitchFamily="34" charset="0"/>
                <a:ea typeface="ＭＳ Ｐゴシック" panose="020B0600070205080204" pitchFamily="34" charset="-128"/>
              </a:rPr>
              <a:t>control </a:t>
            </a:r>
            <a:endParaRPr lang="en-CA" altLang="en-US" sz="2000" dirty="0">
              <a:latin typeface="Lucida Sans Unicode" panose="020B0602030504020204" pitchFamily="34" charset="0"/>
              <a:ea typeface="ＭＳ Ｐゴシック" panose="020B0600070205080204" pitchFamily="34" charset="-128"/>
            </a:endParaRPr>
          </a:p>
          <a:p>
            <a:pPr marL="452437" lvl="1" indent="-342900"/>
            <a:r>
              <a:rPr lang="en-CA" altLang="en-US" sz="2000" dirty="0">
                <a:latin typeface="Lucida Sans Unicode" panose="020B0602030504020204" pitchFamily="34" charset="0"/>
                <a:ea typeface="ＭＳ Ｐゴシック" panose="020B0600070205080204" pitchFamily="34" charset="-128"/>
              </a:rPr>
              <a:t>family</a:t>
            </a:r>
            <a:r>
              <a:rPr lang="en-CA" altLang="en-US" sz="2000" dirty="0" smtClean="0">
                <a:latin typeface="Lucida Sans Unicode" panose="020B0602030504020204" pitchFamily="34" charset="0"/>
                <a:ea typeface="ＭＳ Ｐゴシック" panose="020B0600070205080204" pitchFamily="34" charset="-128"/>
              </a:rPr>
              <a:t> history of </a:t>
            </a:r>
            <a:r>
              <a:rPr lang="en-CA" altLang="en-US" sz="2000" dirty="0" smtClean="0">
                <a:latin typeface="Lucida Sans Unicode" panose="020B0602030504020204" pitchFamily="34" charset="0"/>
                <a:ea typeface="ＭＳ Ｐゴシック" panose="020B0600070205080204" pitchFamily="34" charset="-128"/>
              </a:rPr>
              <a:t>aggression </a:t>
            </a:r>
            <a:endParaRPr lang="en-CA" altLang="en-US" sz="2000" dirty="0" smtClean="0">
              <a:latin typeface="Lucida Sans Unicode" panose="020B0602030504020204" pitchFamily="34" charset="0"/>
              <a:ea typeface="ＭＳ Ｐゴシック" panose="020B0600070205080204" pitchFamily="34" charset="-128"/>
            </a:endParaRPr>
          </a:p>
          <a:p>
            <a:pPr marL="452437" lvl="1" indent="-342900"/>
            <a:r>
              <a:rPr lang="en-CA" altLang="en-US" sz="2000" dirty="0" smtClean="0">
                <a:latin typeface="Lucida Sans Unicode" panose="020B0602030504020204" pitchFamily="34" charset="0"/>
                <a:ea typeface="ＭＳ Ｐゴシック" panose="020B0600070205080204" pitchFamily="34" charset="-128"/>
              </a:rPr>
              <a:t>Recent stressors , poor social support </a:t>
            </a:r>
            <a:endParaRPr lang="en-US" altLang="en-US" sz="2000" dirty="0" smtClean="0">
              <a:latin typeface="Lucida Sans Unicode" panose="020B0602030504020204" pitchFamily="34" charset="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accel="50000" decel="5000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accel="50000" decel="50000"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accel="50000" decel="50000"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scene3d>
              <a:camera prst="orthographicFront"/>
              <a:lightRig rig="soft" dir="t"/>
            </a:scene3d>
          </a:bodyPr>
          <a:lstStyle/>
          <a:p>
            <a:pPr eaLnBrk="1" fontAlgn="auto" hangingPunct="1">
              <a:spcAft>
                <a:spcPts val="0"/>
              </a:spcAft>
              <a:defRPr/>
            </a:pPr>
            <a:r>
              <a:rPr lang="en-US" sz="3556" u="sng" dirty="0" smtClean="0">
                <a:solidFill>
                  <a:schemeClr val="accent2"/>
                </a:solidFill>
                <a:latin typeface="+mj-lt"/>
              </a:rPr>
              <a:t>How to interview aggressive patient</a:t>
            </a:r>
            <a:r>
              <a:rPr lang="en-US" sz="3556" u="sng" dirty="0" smtClean="0">
                <a:solidFill>
                  <a:schemeClr val="accent2"/>
                </a:solidFill>
                <a:latin typeface="+mj-lt"/>
              </a:rPr>
              <a:t>:</a:t>
            </a:r>
            <a:endParaRPr lang="en-US" dirty="0">
              <a:latin typeface="+mj-lt"/>
              <a:ea typeface="+mj-ea"/>
              <a:cs typeface="+mj-cs"/>
            </a:endParaRPr>
          </a:p>
        </p:txBody>
      </p:sp>
      <p:sp>
        <p:nvSpPr>
          <p:cNvPr id="2" name="Content Placeholder 1"/>
          <p:cNvSpPr>
            <a:spLocks noGrp="1"/>
          </p:cNvSpPr>
          <p:nvPr>
            <p:ph idx="1"/>
          </p:nvPr>
        </p:nvSpPr>
        <p:spPr/>
        <p:txBody>
          <a:bodyPr>
            <a:normAutofit fontScale="92500" lnSpcReduction="20000"/>
          </a:bodyPr>
          <a:lstStyle/>
          <a:p>
            <a:pPr eaLnBrk="1" hangingPunct="1">
              <a:lnSpc>
                <a:spcPct val="110000"/>
              </a:lnSpc>
            </a:pPr>
            <a:endParaRPr lang="en-US" altLang="en-US" sz="2400" u="sng" dirty="0" smtClean="0">
              <a:solidFill>
                <a:schemeClr val="accent2"/>
              </a:solidFill>
              <a:latin typeface="Lucida Sans Unicode" panose="020B0602030504020204" pitchFamily="34" charset="0"/>
              <a:ea typeface="ＭＳ Ｐゴシック" panose="020B0600070205080204" pitchFamily="34" charset="-128"/>
            </a:endParaRPr>
          </a:p>
          <a:p>
            <a:pPr lvl="1" eaLnBrk="1" hangingPunct="1">
              <a:lnSpc>
                <a:spcPct val="110000"/>
              </a:lnSpc>
            </a:pPr>
            <a:r>
              <a:rPr lang="en-US" altLang="en-US" sz="2400" dirty="0" smtClean="0">
                <a:latin typeface="Lucida Sans Unicode" panose="020B0602030504020204" pitchFamily="34" charset="0"/>
                <a:ea typeface="ＭＳ Ｐゴシック" panose="020B0600070205080204" pitchFamily="34" charset="-128"/>
              </a:rPr>
              <a:t>Do not be close in closed room</a:t>
            </a:r>
          </a:p>
          <a:p>
            <a:pPr lvl="1" eaLnBrk="1" hangingPunct="1">
              <a:lnSpc>
                <a:spcPct val="110000"/>
              </a:lnSpc>
            </a:pPr>
            <a:endParaRPr lang="en-US" altLang="en-US" sz="2400" dirty="0" smtClean="0">
              <a:latin typeface="Lucida Sans Unicode" panose="020B0602030504020204" pitchFamily="34" charset="0"/>
              <a:ea typeface="ＭＳ Ｐゴシック" panose="020B0600070205080204" pitchFamily="34" charset="-128"/>
            </a:endParaRPr>
          </a:p>
          <a:p>
            <a:pPr lvl="1" eaLnBrk="1" hangingPunct="1">
              <a:lnSpc>
                <a:spcPct val="110000"/>
              </a:lnSpc>
            </a:pPr>
            <a:r>
              <a:rPr lang="en-US" altLang="en-US" sz="2400" dirty="0" smtClean="0">
                <a:latin typeface="Lucida Sans Unicode" panose="020B0602030504020204" pitchFamily="34" charset="0"/>
                <a:ea typeface="ＭＳ Ｐゴシック" panose="020B0600070205080204" pitchFamily="34" charset="-128"/>
              </a:rPr>
              <a:t>Sit near the door</a:t>
            </a:r>
          </a:p>
          <a:p>
            <a:pPr lvl="1" eaLnBrk="1" hangingPunct="1">
              <a:lnSpc>
                <a:spcPct val="110000"/>
              </a:lnSpc>
            </a:pPr>
            <a:endParaRPr lang="en-US" altLang="en-US" sz="2400" dirty="0" smtClean="0">
              <a:latin typeface="Lucida Sans Unicode" panose="020B0602030504020204" pitchFamily="34" charset="0"/>
              <a:ea typeface="ＭＳ Ｐゴシック" panose="020B0600070205080204" pitchFamily="34" charset="-128"/>
            </a:endParaRPr>
          </a:p>
          <a:p>
            <a:pPr lvl="1" eaLnBrk="1" hangingPunct="1">
              <a:lnSpc>
                <a:spcPct val="110000"/>
              </a:lnSpc>
            </a:pPr>
            <a:r>
              <a:rPr lang="en-US" altLang="en-US" sz="2400" dirty="0" smtClean="0">
                <a:latin typeface="Lucida Sans Unicode" panose="020B0602030504020204" pitchFamily="34" charset="0"/>
                <a:ea typeface="ＭＳ Ｐゴシック" panose="020B0600070205080204" pitchFamily="34" charset="-128"/>
              </a:rPr>
              <a:t>Have security guard nearby or in the room</a:t>
            </a:r>
          </a:p>
          <a:p>
            <a:pPr lvl="1" eaLnBrk="1" hangingPunct="1">
              <a:lnSpc>
                <a:spcPct val="110000"/>
              </a:lnSpc>
            </a:pPr>
            <a:endParaRPr lang="en-US" altLang="en-US" sz="2400" dirty="0" smtClean="0">
              <a:latin typeface="Lucida Sans Unicode" panose="020B0602030504020204" pitchFamily="34" charset="0"/>
              <a:ea typeface="ＭＳ Ｐゴシック" panose="020B0600070205080204" pitchFamily="34" charset="-128"/>
            </a:endParaRPr>
          </a:p>
          <a:p>
            <a:pPr lvl="1" eaLnBrk="1" hangingPunct="1">
              <a:lnSpc>
                <a:spcPct val="110000"/>
              </a:lnSpc>
            </a:pPr>
            <a:r>
              <a:rPr lang="en-US" altLang="en-US" sz="2400" dirty="0" smtClean="0">
                <a:latin typeface="Lucida Sans Unicode" panose="020B0602030504020204" pitchFamily="34" charset="0"/>
                <a:ea typeface="ＭＳ Ｐゴシック" panose="020B0600070205080204" pitchFamily="34" charset="-128"/>
              </a:rPr>
              <a:t>Sit limits (Look, I want to hear what’s wrong and help fix it.  Could you lower your voice please so I can think better?”</a:t>
            </a:r>
          </a:p>
          <a:p>
            <a:pPr lvl="1" eaLnBrk="1" hangingPunct="1">
              <a:lnSpc>
                <a:spcPct val="110000"/>
              </a:lnSpc>
            </a:pPr>
            <a:endParaRPr lang="en-US" altLang="en-US" sz="2400" dirty="0" smtClean="0">
              <a:latin typeface="Lucida Sans Unicode" panose="020B0602030504020204" pitchFamily="34" charset="0"/>
              <a:ea typeface="ＭＳ Ｐゴシック" panose="020B0600070205080204" pitchFamily="34" charset="-128"/>
            </a:endParaRPr>
          </a:p>
          <a:p>
            <a:pPr lvl="1" eaLnBrk="1" hangingPunct="1">
              <a:lnSpc>
                <a:spcPct val="110000"/>
              </a:lnSpc>
            </a:pPr>
            <a:r>
              <a:rPr lang="en-US" altLang="en-US" sz="2400" dirty="0" smtClean="0">
                <a:latin typeface="Lucida Sans Unicode" panose="020B0602030504020204" pitchFamily="34" charset="0"/>
                <a:ea typeface="ＭＳ Ｐゴシック" panose="020B0600070205080204" pitchFamily="34" charset="-128"/>
              </a:rPr>
              <a:t>If patient seems too agitated terminate interview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scene3d>
              <a:camera prst="orthographicFront"/>
              <a:lightRig rig="soft" dir="t"/>
            </a:scene3d>
          </a:bodyPr>
          <a:lstStyle/>
          <a:p>
            <a:pPr eaLnBrk="1" hangingPunct="1">
              <a:defRPr/>
            </a:pPr>
            <a:endParaRPr lang="en-US">
              <a:latin typeface="+mj-lt"/>
            </a:endParaRPr>
          </a:p>
        </p:txBody>
      </p:sp>
      <p:sp>
        <p:nvSpPr>
          <p:cNvPr id="2" name="Content Placeholder 1"/>
          <p:cNvSpPr>
            <a:spLocks noGrp="1"/>
          </p:cNvSpPr>
          <p:nvPr>
            <p:ph idx="1"/>
          </p:nvPr>
        </p:nvSpPr>
        <p:spPr/>
        <p:txBody>
          <a:bodyPr/>
          <a:lstStyle/>
          <a:p>
            <a:pPr eaLnBrk="1" hangingPunct="1"/>
            <a:r>
              <a:rPr lang="en-US" altLang="en-US" sz="2800" dirty="0" smtClean="0">
                <a:latin typeface="Lucida Sans Unicode" panose="020B0602030504020204" pitchFamily="34" charset="0"/>
                <a:ea typeface="ＭＳ Ｐゴシック" panose="020B0600070205080204" pitchFamily="34" charset="-128"/>
              </a:rPr>
              <a:t>De-escalate angry behavior</a:t>
            </a:r>
          </a:p>
          <a:p>
            <a:pPr eaLnBrk="1" hangingPunct="1"/>
            <a:r>
              <a:rPr lang="en-US" altLang="en-US" sz="2800" dirty="0" smtClean="0">
                <a:latin typeface="Lucida Sans Unicode" panose="020B0602030504020204" pitchFamily="34" charset="0"/>
                <a:ea typeface="ＭＳ Ｐゴシック" panose="020B0600070205080204" pitchFamily="34" charset="-128"/>
              </a:rPr>
              <a:t>Build an alliance</a:t>
            </a:r>
          </a:p>
          <a:p>
            <a:pPr eaLnBrk="1" hangingPunct="1"/>
            <a:r>
              <a:rPr lang="en-US" altLang="en-US" sz="2800" dirty="0" smtClean="0">
                <a:latin typeface="Lucida Sans Unicode" panose="020B0602030504020204" pitchFamily="34" charset="0"/>
                <a:ea typeface="ＭＳ Ｐゴシック" panose="020B0600070205080204" pitchFamily="34" charset="-128"/>
              </a:rPr>
              <a:t>Solve problems</a:t>
            </a:r>
            <a:endParaRPr lang="en-US" altLang="en-US" dirty="0" smtClean="0">
              <a:latin typeface="Lucida Sans Unicode" panose="020B0602030504020204" pitchFamily="34" charset="0"/>
              <a:ea typeface="ＭＳ Ｐゴシック" panose="020B0600070205080204" pitchFamily="34" charset="-128"/>
            </a:endParaRPr>
          </a:p>
          <a:p>
            <a:pPr eaLnBrk="1" hangingPunct="1"/>
            <a:endParaRPr lang="en-US" altLang="en-US" dirty="0" smtClean="0">
              <a:latin typeface="Lucida Sans Unicode" panose="020B0602030504020204" pitchFamily="34" charset="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scene3d>
              <a:camera prst="orthographicFront"/>
              <a:lightRig rig="soft" dir="t"/>
            </a:scene3d>
          </a:bodyPr>
          <a:lstStyle/>
          <a:p>
            <a:pPr eaLnBrk="1" fontAlgn="auto" hangingPunct="1">
              <a:spcAft>
                <a:spcPts val="0"/>
              </a:spcAft>
              <a:defRPr/>
            </a:pPr>
            <a:r>
              <a:rPr lang="en-US" sz="3556" u="sng" dirty="0" smtClean="0">
                <a:solidFill>
                  <a:schemeClr val="accent2"/>
                </a:solidFill>
                <a:latin typeface="+mj-lt"/>
              </a:rPr>
              <a:t>How to manage agitated patient:  </a:t>
            </a:r>
            <a:endParaRPr lang="en-US" dirty="0">
              <a:latin typeface="+mj-lt"/>
              <a:ea typeface="+mj-ea"/>
              <a:cs typeface="+mj-cs"/>
            </a:endParaRPr>
          </a:p>
        </p:txBody>
      </p:sp>
      <p:sp>
        <p:nvSpPr>
          <p:cNvPr id="2" name="Content Placeholder 1"/>
          <p:cNvSpPr>
            <a:spLocks noGrp="1"/>
          </p:cNvSpPr>
          <p:nvPr>
            <p:ph idx="1"/>
          </p:nvPr>
        </p:nvSpPr>
        <p:spPr/>
        <p:txBody>
          <a:bodyPr>
            <a:normAutofit fontScale="92500" lnSpcReduction="20000"/>
          </a:bodyPr>
          <a:lstStyle/>
          <a:p>
            <a:pPr eaLnBrk="1" hangingPunct="1">
              <a:lnSpc>
                <a:spcPct val="110000"/>
              </a:lnSpc>
              <a:buFont typeface="Wingdings 3" panose="05040102010807070707" pitchFamily="18" charset="2"/>
              <a:buNone/>
            </a:pPr>
            <a:r>
              <a:rPr lang="en-US" altLang="en-US" sz="2400" u="sng" dirty="0" smtClean="0">
                <a:solidFill>
                  <a:schemeClr val="accent2"/>
                </a:solidFill>
                <a:latin typeface="Lucida Sans Unicode" panose="020B0602030504020204" pitchFamily="34" charset="0"/>
                <a:ea typeface="ＭＳ Ｐゴシック" panose="020B0600070205080204" pitchFamily="34" charset="-128"/>
              </a:rPr>
              <a:t>  </a:t>
            </a:r>
          </a:p>
          <a:p>
            <a:pPr lvl="1" eaLnBrk="1" hangingPunct="1">
              <a:lnSpc>
                <a:spcPct val="110000"/>
              </a:lnSpc>
            </a:pPr>
            <a:r>
              <a:rPr lang="en-US" altLang="en-US" sz="2400" dirty="0" smtClean="0">
                <a:latin typeface="Lucida Sans Unicode" panose="020B0602030504020204" pitchFamily="34" charset="0"/>
                <a:ea typeface="ＭＳ Ｐゴシック" panose="020B0600070205080204" pitchFamily="34" charset="-128"/>
              </a:rPr>
              <a:t>Medication – Haloperidol, Benzodiazepines</a:t>
            </a:r>
          </a:p>
          <a:p>
            <a:pPr lvl="1" eaLnBrk="1" hangingPunct="1">
              <a:lnSpc>
                <a:spcPct val="110000"/>
              </a:lnSpc>
            </a:pPr>
            <a:endParaRPr lang="en-US" altLang="en-US" sz="2400" dirty="0" smtClean="0">
              <a:latin typeface="Lucida Sans Unicode" panose="020B0602030504020204" pitchFamily="34" charset="0"/>
              <a:ea typeface="ＭＳ Ｐゴシック" panose="020B0600070205080204" pitchFamily="34" charset="-128"/>
            </a:endParaRPr>
          </a:p>
          <a:p>
            <a:pPr lvl="1" eaLnBrk="1" hangingPunct="1">
              <a:lnSpc>
                <a:spcPct val="110000"/>
              </a:lnSpc>
            </a:pPr>
            <a:r>
              <a:rPr lang="en-US" altLang="en-US" sz="2400" dirty="0" smtClean="0">
                <a:latin typeface="Lucida Sans Unicode" panose="020B0602030504020204" pitchFamily="34" charset="0"/>
                <a:ea typeface="ＭＳ Ｐゴシック" panose="020B0600070205080204" pitchFamily="34" charset="-128"/>
              </a:rPr>
              <a:t>Physical restraints </a:t>
            </a:r>
            <a:r>
              <a:rPr lang="en-US" altLang="en-US" sz="2400" dirty="0" smtClean="0">
                <a:latin typeface="Lucida Sans Unicode" panose="020B0602030504020204" pitchFamily="34" charset="0"/>
                <a:ea typeface="ＭＳ Ｐゴシック" panose="020B0600070205080204" pitchFamily="34" charset="-128"/>
              </a:rPr>
              <a:t>(restraint </a:t>
            </a:r>
            <a:r>
              <a:rPr lang="en-US" altLang="en-US" sz="2400" dirty="0" smtClean="0">
                <a:latin typeface="Lucida Sans Unicode" panose="020B0602030504020204" pitchFamily="34" charset="0"/>
                <a:ea typeface="ＭＳ Ｐゴシック" panose="020B0600070205080204" pitchFamily="34" charset="-128"/>
              </a:rPr>
              <a:t>technique)</a:t>
            </a:r>
          </a:p>
          <a:p>
            <a:pPr lvl="1" eaLnBrk="1" hangingPunct="1">
              <a:lnSpc>
                <a:spcPct val="110000"/>
              </a:lnSpc>
            </a:pPr>
            <a:endParaRPr lang="en-US" altLang="en-US" sz="2400" dirty="0" smtClean="0">
              <a:latin typeface="Lucida Sans Unicode" panose="020B0602030504020204" pitchFamily="34" charset="0"/>
              <a:ea typeface="ＭＳ Ｐゴシック" panose="020B0600070205080204" pitchFamily="34" charset="-128"/>
            </a:endParaRPr>
          </a:p>
          <a:p>
            <a:pPr lvl="1" eaLnBrk="1" hangingPunct="1">
              <a:lnSpc>
                <a:spcPct val="110000"/>
              </a:lnSpc>
            </a:pPr>
            <a:r>
              <a:rPr lang="en-US" altLang="en-US" sz="2400" dirty="0" smtClean="0">
                <a:latin typeface="Lucida Sans Unicode" panose="020B0602030504020204" pitchFamily="34" charset="0"/>
                <a:ea typeface="ＭＳ Ｐゴシック" panose="020B0600070205080204" pitchFamily="34" charset="-128"/>
              </a:rPr>
              <a:t>Rule out reaction to other medication, e.g. Cortisol , anticholinergic delirium.</a:t>
            </a:r>
          </a:p>
          <a:p>
            <a:pPr lvl="1" eaLnBrk="1" hangingPunct="1">
              <a:lnSpc>
                <a:spcPct val="110000"/>
              </a:lnSpc>
            </a:pPr>
            <a:endParaRPr lang="en-US" altLang="en-US" sz="2400" dirty="0" smtClean="0">
              <a:latin typeface="Lucida Sans Unicode" panose="020B0602030504020204" pitchFamily="34" charset="0"/>
              <a:ea typeface="ＭＳ Ｐゴシック" panose="020B0600070205080204" pitchFamily="34" charset="-128"/>
            </a:endParaRPr>
          </a:p>
          <a:p>
            <a:pPr lvl="1" eaLnBrk="1" hangingPunct="1">
              <a:lnSpc>
                <a:spcPct val="110000"/>
              </a:lnSpc>
            </a:pPr>
            <a:r>
              <a:rPr lang="en-US" altLang="en-US" sz="2400" dirty="0" smtClean="0">
                <a:latin typeface="Lucida Sans Unicode" panose="020B0602030504020204" pitchFamily="34" charset="0"/>
                <a:ea typeface="ＭＳ Ｐゴシック" panose="020B0600070205080204" pitchFamily="34" charset="-128"/>
              </a:rPr>
              <a:t>Examine for command hallucination or delusional (paranoid) to which patient is responding.</a:t>
            </a:r>
          </a:p>
          <a:p>
            <a:pPr lvl="1" eaLnBrk="1" hangingPunct="1">
              <a:lnSpc>
                <a:spcPct val="110000"/>
              </a:lnSpc>
            </a:pPr>
            <a:endParaRPr lang="en-US" altLang="en-US" sz="2400" dirty="0" smtClean="0">
              <a:latin typeface="Lucida Sans Unicode" panose="020B0602030504020204" pitchFamily="34" charset="0"/>
              <a:ea typeface="ＭＳ Ｐゴシック" panose="020B0600070205080204" pitchFamily="34" charset="-128"/>
            </a:endParaRPr>
          </a:p>
          <a:p>
            <a:pPr lvl="1" eaLnBrk="1" hangingPunct="1">
              <a:lnSpc>
                <a:spcPct val="110000"/>
              </a:lnSpc>
            </a:pPr>
            <a:r>
              <a:rPr lang="en-US" altLang="en-US" sz="2400" dirty="0" smtClean="0">
                <a:latin typeface="Lucida Sans Unicode" panose="020B0602030504020204" pitchFamily="34" charset="0"/>
                <a:ea typeface="ＭＳ Ｐゴシック" panose="020B0600070205080204" pitchFamily="34" charset="-128"/>
              </a:rPr>
              <a:t>Try to have an unobstructed access to the patient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228600"/>
            <a:ext cx="7772400" cy="680120"/>
          </a:xfrm>
        </p:spPr>
        <p:txBody>
          <a:bodyPr>
            <a:normAutofit/>
            <a:scene3d>
              <a:camera prst="orthographicFront"/>
              <a:lightRig rig="soft" dir="t"/>
            </a:scene3d>
          </a:bodyPr>
          <a:lstStyle/>
          <a:p>
            <a:pPr eaLnBrk="1" fontAlgn="auto" hangingPunct="1">
              <a:spcAft>
                <a:spcPts val="0"/>
              </a:spcAft>
              <a:defRPr/>
            </a:pPr>
            <a:r>
              <a:rPr lang="en-US" sz="3556" u="sng" dirty="0" smtClean="0">
                <a:solidFill>
                  <a:schemeClr val="accent2"/>
                </a:solidFill>
                <a:latin typeface="+mj-lt"/>
              </a:rPr>
              <a:t>How to manage agitated patient:  </a:t>
            </a:r>
            <a:endParaRPr lang="en-US" dirty="0">
              <a:latin typeface="+mj-lt"/>
              <a:ea typeface="+mj-ea"/>
              <a:cs typeface="+mj-cs"/>
            </a:endParaRPr>
          </a:p>
        </p:txBody>
      </p:sp>
      <p:sp>
        <p:nvSpPr>
          <p:cNvPr id="26626" name="Rectangle 3"/>
          <p:cNvSpPr>
            <a:spLocks noGrp="1" noChangeArrowheads="1"/>
          </p:cNvSpPr>
          <p:nvPr>
            <p:ph idx="1"/>
          </p:nvPr>
        </p:nvSpPr>
        <p:spPr>
          <a:xfrm>
            <a:off x="609600" y="1124744"/>
            <a:ext cx="8001000" cy="4525963"/>
          </a:xfrm>
        </p:spPr>
        <p:txBody>
          <a:bodyPr>
            <a:normAutofit/>
          </a:bodyPr>
          <a:lstStyle/>
          <a:p>
            <a:pPr>
              <a:buFont typeface="Wingdings" panose="05000000000000000000" pitchFamily="2" charset="2"/>
              <a:buChar char="q"/>
            </a:pPr>
            <a:r>
              <a:rPr lang="en-US" altLang="en-US" sz="2400" dirty="0">
                <a:latin typeface="Lucida Sans Unicode" panose="020B0602030504020204" pitchFamily="34" charset="0"/>
                <a:ea typeface="ＭＳ Ｐゴシック" panose="020B0600070205080204" pitchFamily="34" charset="-128"/>
              </a:rPr>
              <a:t> </a:t>
            </a:r>
            <a:r>
              <a:rPr lang="en-US" altLang="en-US" sz="2400" dirty="0" smtClean="0">
                <a:latin typeface="Lucida Sans Unicode" panose="020B0602030504020204" pitchFamily="34" charset="0"/>
                <a:ea typeface="ＭＳ Ｐゴシック" panose="020B0600070205080204" pitchFamily="34" charset="-128"/>
              </a:rPr>
              <a:t>Treat </a:t>
            </a:r>
            <a:r>
              <a:rPr lang="en-US" altLang="en-US" sz="2400" dirty="0">
                <a:latin typeface="Lucida Sans Unicode" panose="020B0602030504020204" pitchFamily="34" charset="0"/>
                <a:ea typeface="ＭＳ Ｐゴシック" panose="020B0600070205080204" pitchFamily="34" charset="-128"/>
              </a:rPr>
              <a:t>such pt. </a:t>
            </a:r>
            <a:r>
              <a:rPr lang="en-US" altLang="en-US" sz="2400" dirty="0">
                <a:latin typeface="Lucida Sans Unicode" panose="020B0602030504020204" pitchFamily="34" charset="0"/>
                <a:ea typeface="ＭＳ Ｐゴシック" panose="020B0600070205080204" pitchFamily="34" charset="-128"/>
              </a:rPr>
              <a:t>with understanding &amp; gentleness as possible.</a:t>
            </a:r>
          </a:p>
          <a:p>
            <a:pPr>
              <a:buFont typeface="Wingdings" panose="05000000000000000000" pitchFamily="2" charset="2"/>
              <a:buChar char="q"/>
            </a:pPr>
            <a:r>
              <a:rPr lang="en-US" altLang="en-US" sz="2400" dirty="0" smtClean="0">
                <a:latin typeface="Lucida Sans Unicode" panose="020B0602030504020204" pitchFamily="34" charset="0"/>
                <a:ea typeface="ＭＳ Ｐゴシック" panose="020B0600070205080204" pitchFamily="34" charset="-128"/>
              </a:rPr>
              <a:t> </a:t>
            </a:r>
            <a:r>
              <a:rPr lang="en-US" altLang="en-US" sz="2400" dirty="0">
                <a:latin typeface="Lucida Sans Unicode" panose="020B0602030504020204" pitchFamily="34" charset="0"/>
                <a:ea typeface="ＭＳ Ｐゴシック" panose="020B0600070205080204" pitchFamily="34" charset="-128"/>
              </a:rPr>
              <a:t>Adequate security.</a:t>
            </a:r>
          </a:p>
          <a:p>
            <a:pPr>
              <a:buFont typeface="Wingdings" panose="05000000000000000000" pitchFamily="2" charset="2"/>
              <a:buChar char="q"/>
            </a:pPr>
            <a:r>
              <a:rPr lang="en-US" altLang="en-US" sz="2400" dirty="0" smtClean="0">
                <a:latin typeface="Lucida Sans Unicode" panose="020B0602030504020204" pitchFamily="34" charset="0"/>
                <a:ea typeface="ＭＳ Ｐゴシック" panose="020B0600070205080204" pitchFamily="34" charset="-128"/>
              </a:rPr>
              <a:t> </a:t>
            </a:r>
            <a:r>
              <a:rPr lang="en-US" altLang="en-US" sz="2400" dirty="0">
                <a:latin typeface="Lucida Sans Unicode" panose="020B0602030504020204" pitchFamily="34" charset="0"/>
                <a:ea typeface="ＭＳ Ｐゴシック" panose="020B0600070205080204" pitchFamily="34" charset="-128"/>
              </a:rPr>
              <a:t>Raise of alarm.</a:t>
            </a:r>
          </a:p>
          <a:p>
            <a:pPr>
              <a:buFont typeface="Wingdings" panose="05000000000000000000" pitchFamily="2" charset="2"/>
              <a:buChar char="q"/>
            </a:pPr>
            <a:r>
              <a:rPr lang="en-US" altLang="en-US" sz="2400" dirty="0" smtClean="0">
                <a:latin typeface="Lucida Sans Unicode" panose="020B0602030504020204" pitchFamily="34" charset="0"/>
                <a:ea typeface="ＭＳ Ｐゴシック" panose="020B0600070205080204" pitchFamily="34" charset="-128"/>
              </a:rPr>
              <a:t> </a:t>
            </a:r>
            <a:r>
              <a:rPr lang="en-US" altLang="en-US" sz="2400" dirty="0">
                <a:latin typeface="Lucida Sans Unicode" panose="020B0602030504020204" pitchFamily="34" charset="0"/>
                <a:ea typeface="ＭＳ Ｐゴシック" panose="020B0600070205080204" pitchFamily="34" charset="-128"/>
              </a:rPr>
              <a:t>Availability of more staff.</a:t>
            </a:r>
            <a:endParaRPr lang="en-US" altLang="en-US" sz="2400" dirty="0">
              <a:latin typeface="Lucida Sans Unicode" panose="020B0602030504020204" pitchFamily="34" charset="0"/>
              <a:ea typeface="ＭＳ Ｐゴシック" panose="020B0600070205080204" pitchFamily="34" charset="-128"/>
            </a:endParaRPr>
          </a:p>
          <a:p>
            <a:pPr>
              <a:buFont typeface="Wingdings" panose="05000000000000000000" pitchFamily="2" charset="2"/>
              <a:buChar char="q"/>
            </a:pPr>
            <a:r>
              <a:rPr lang="en-US" altLang="en-US" sz="2400" dirty="0" smtClean="0">
                <a:latin typeface="Lucida Sans Unicode" panose="020B0602030504020204" pitchFamily="34" charset="0"/>
                <a:ea typeface="ＭＳ Ｐゴシック" panose="020B0600070205080204" pitchFamily="34" charset="-128"/>
              </a:rPr>
              <a:t> </a:t>
            </a:r>
            <a:r>
              <a:rPr lang="en-US" altLang="en-US" sz="2400" dirty="0">
                <a:latin typeface="Lucida Sans Unicode" panose="020B0602030504020204" pitchFamily="34" charset="0"/>
                <a:ea typeface="ＭＳ Ｐゴシック" panose="020B0600070205080204" pitchFamily="34" charset="-128"/>
              </a:rPr>
              <a:t>clear prevention policy to all.</a:t>
            </a:r>
          </a:p>
          <a:p>
            <a:pPr>
              <a:buFont typeface="Wingdings" panose="05000000000000000000" pitchFamily="2" charset="2"/>
              <a:buChar char="q"/>
            </a:pPr>
            <a:r>
              <a:rPr lang="en-US" altLang="en-US" sz="2400" dirty="0">
                <a:latin typeface="Lucida Sans Unicode" panose="020B0602030504020204" pitchFamily="34" charset="0"/>
                <a:ea typeface="ＭＳ Ｐゴシック" panose="020B0600070205080204" pitchFamily="34" charset="-128"/>
              </a:rPr>
              <a:t> </a:t>
            </a:r>
            <a:r>
              <a:rPr lang="en-US" altLang="en-US" sz="2400" dirty="0">
                <a:latin typeface="Lucida Sans Unicode" panose="020B0602030504020204" pitchFamily="34" charset="0"/>
                <a:ea typeface="ＭＳ Ｐゴシック" panose="020B0600070205080204" pitchFamily="34" charset="-128"/>
              </a:rPr>
              <a:t>Remain calm, non-critical.</a:t>
            </a:r>
          </a:p>
          <a:p>
            <a:pPr>
              <a:buFont typeface="Wingdings" panose="05000000000000000000" pitchFamily="2" charset="2"/>
              <a:buChar char="q"/>
            </a:pPr>
            <a:r>
              <a:rPr lang="en-US" altLang="en-US" sz="2400" dirty="0">
                <a:latin typeface="Lucida Sans Unicode" panose="020B0602030504020204" pitchFamily="34" charset="0"/>
                <a:ea typeface="ＭＳ Ｐゴシック" panose="020B0600070205080204" pitchFamily="34" charset="-128"/>
              </a:rPr>
              <a:t> Trust your feeling</a:t>
            </a:r>
          </a:p>
          <a:p>
            <a:pPr>
              <a:buFont typeface="Wingdings" panose="05000000000000000000" pitchFamily="2" charset="2"/>
              <a:buChar char="q"/>
            </a:pPr>
            <a:r>
              <a:rPr lang="en-US" altLang="en-US" sz="2400" dirty="0">
                <a:latin typeface="Lucida Sans Unicode" panose="020B0602030504020204" pitchFamily="34" charset="0"/>
                <a:ea typeface="ＭＳ Ｐゴシック" panose="020B0600070205080204" pitchFamily="34" charset="-128"/>
              </a:rPr>
              <a:t> Hand cuffs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additive="base">
                                        <p:cTn id="7"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6626">
                                            <p:txEl>
                                              <p:pRg st="1" end="1"/>
                                            </p:txEl>
                                          </p:spTgt>
                                        </p:tgtEl>
                                        <p:attrNameLst>
                                          <p:attrName>style.visibility</p:attrName>
                                        </p:attrNameLst>
                                      </p:cBhvr>
                                      <p:to>
                                        <p:strVal val="visible"/>
                                      </p:to>
                                    </p:set>
                                    <p:anim calcmode="lin" valueType="num">
                                      <p:cBhvr additive="base">
                                        <p:cTn id="13"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26626">
                                            <p:txEl>
                                              <p:pRg st="2" end="2"/>
                                            </p:txEl>
                                          </p:spTgt>
                                        </p:tgtEl>
                                        <p:attrNameLst>
                                          <p:attrName>style.visibility</p:attrName>
                                        </p:attrNameLst>
                                      </p:cBhvr>
                                      <p:to>
                                        <p:strVal val="visible"/>
                                      </p:to>
                                    </p:set>
                                    <p:anim calcmode="lin" valueType="num">
                                      <p:cBhvr additive="base">
                                        <p:cTn id="19" dur="500" fill="hold"/>
                                        <p:tgtEl>
                                          <p:spTgt spid="266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26626">
                                            <p:txEl>
                                              <p:pRg st="3" end="3"/>
                                            </p:txEl>
                                          </p:spTgt>
                                        </p:tgtEl>
                                        <p:attrNameLst>
                                          <p:attrName>style.visibility</p:attrName>
                                        </p:attrNameLst>
                                      </p:cBhvr>
                                      <p:to>
                                        <p:strVal val="visible"/>
                                      </p:to>
                                    </p:set>
                                    <p:anim calcmode="lin" valueType="num">
                                      <p:cBhvr additive="base">
                                        <p:cTn id="25" dur="500" fill="hold"/>
                                        <p:tgtEl>
                                          <p:spTgt spid="2662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26626">
                                            <p:txEl>
                                              <p:pRg st="4" end="4"/>
                                            </p:txEl>
                                          </p:spTgt>
                                        </p:tgtEl>
                                        <p:attrNameLst>
                                          <p:attrName>style.visibility</p:attrName>
                                        </p:attrNameLst>
                                      </p:cBhvr>
                                      <p:to>
                                        <p:strVal val="visible"/>
                                      </p:to>
                                    </p:set>
                                    <p:anim calcmode="lin" valueType="num">
                                      <p:cBhvr additive="base">
                                        <p:cTn id="31" dur="500" fill="hold"/>
                                        <p:tgtEl>
                                          <p:spTgt spid="2662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26626">
                                            <p:txEl>
                                              <p:pRg st="5" end="5"/>
                                            </p:txEl>
                                          </p:spTgt>
                                        </p:tgtEl>
                                        <p:attrNameLst>
                                          <p:attrName>style.visibility</p:attrName>
                                        </p:attrNameLst>
                                      </p:cBhvr>
                                      <p:to>
                                        <p:strVal val="visible"/>
                                      </p:to>
                                    </p:set>
                                    <p:anim calcmode="lin" valueType="num">
                                      <p:cBhvr additive="base">
                                        <p:cTn id="37" dur="500" fill="hold"/>
                                        <p:tgtEl>
                                          <p:spTgt spid="2662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26626">
                                            <p:txEl>
                                              <p:pRg st="6" end="6"/>
                                            </p:txEl>
                                          </p:spTgt>
                                        </p:tgtEl>
                                        <p:attrNameLst>
                                          <p:attrName>style.visibility</p:attrName>
                                        </p:attrNameLst>
                                      </p:cBhvr>
                                      <p:to>
                                        <p:strVal val="visible"/>
                                      </p:to>
                                    </p:set>
                                    <p:anim calcmode="lin" valueType="num">
                                      <p:cBhvr additive="base">
                                        <p:cTn id="43" dur="500" fill="hold"/>
                                        <p:tgtEl>
                                          <p:spTgt spid="2662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accel="50000" decel="50000" fill="hold" grpId="0" nodeType="clickEffect">
                                  <p:stCondLst>
                                    <p:cond delay="0"/>
                                  </p:stCondLst>
                                  <p:childTnLst>
                                    <p:set>
                                      <p:cBhvr>
                                        <p:cTn id="48" dur="1" fill="hold">
                                          <p:stCondLst>
                                            <p:cond delay="0"/>
                                          </p:stCondLst>
                                        </p:cTn>
                                        <p:tgtEl>
                                          <p:spTgt spid="26626">
                                            <p:txEl>
                                              <p:pRg st="7" end="7"/>
                                            </p:txEl>
                                          </p:spTgt>
                                        </p:tgtEl>
                                        <p:attrNameLst>
                                          <p:attrName>style.visibility</p:attrName>
                                        </p:attrNameLst>
                                      </p:cBhvr>
                                      <p:to>
                                        <p:strVal val="visible"/>
                                      </p:to>
                                    </p:set>
                                    <p:anim calcmode="lin" valueType="num">
                                      <p:cBhvr additive="base">
                                        <p:cTn id="49" dur="500" fill="hold"/>
                                        <p:tgtEl>
                                          <p:spTgt spid="2662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scene3d>
              <a:camera prst="orthographicFront"/>
              <a:lightRig rig="soft" dir="t"/>
            </a:scene3d>
          </a:bodyPr>
          <a:lstStyle/>
          <a:p>
            <a:pPr eaLnBrk="1" fontAlgn="auto" hangingPunct="1">
              <a:spcAft>
                <a:spcPts val="0"/>
              </a:spcAft>
              <a:defRPr/>
            </a:pPr>
            <a:r>
              <a:rPr lang="en-US" sz="3200" u="sng" dirty="0" smtClean="0">
                <a:solidFill>
                  <a:schemeClr val="accent2"/>
                </a:solidFill>
                <a:latin typeface="+mj-lt"/>
              </a:rPr>
              <a:t>How to manage agitated patient:  </a:t>
            </a:r>
            <a:endParaRPr lang="en-US" sz="3200" dirty="0">
              <a:latin typeface="+mj-lt"/>
              <a:ea typeface="+mj-ea"/>
              <a:cs typeface="+mj-cs"/>
            </a:endParaRPr>
          </a:p>
        </p:txBody>
      </p:sp>
      <p:sp>
        <p:nvSpPr>
          <p:cNvPr id="59395" name="Rectangle 3"/>
          <p:cNvSpPr>
            <a:spLocks noGrp="1" noChangeArrowheads="1"/>
          </p:cNvSpPr>
          <p:nvPr>
            <p:ph idx="1"/>
          </p:nvPr>
        </p:nvSpPr>
        <p:spPr>
          <a:xfrm>
            <a:off x="457200" y="1676400"/>
            <a:ext cx="7772400" cy="4114800"/>
          </a:xfrm>
        </p:spPr>
        <p:txBody>
          <a:bodyPr>
            <a:normAutofit fontScale="85000" lnSpcReduction="20000"/>
          </a:bodyPr>
          <a:lstStyle/>
          <a:p>
            <a:pPr eaLnBrk="1" hangingPunct="1">
              <a:lnSpc>
                <a:spcPct val="120000"/>
              </a:lnSpc>
              <a:spcBef>
                <a:spcPts val="0"/>
              </a:spcBef>
              <a:spcAft>
                <a:spcPts val="0"/>
              </a:spcAft>
              <a:buFontTx/>
              <a:buNone/>
            </a:pPr>
            <a:r>
              <a:rPr lang="en-US" altLang="en-US" sz="2600" dirty="0" smtClean="0">
                <a:latin typeface="Lucida Sans Unicode" panose="020B0602030504020204" pitchFamily="34" charset="0"/>
                <a:ea typeface="ＭＳ Ｐゴシック" panose="020B0600070205080204" pitchFamily="34" charset="-128"/>
              </a:rPr>
              <a:t> - </a:t>
            </a:r>
            <a:r>
              <a:rPr lang="en-US" altLang="en-US" sz="2400" dirty="0" smtClean="0">
                <a:latin typeface="Lucida Sans Unicode" panose="020B0602030504020204" pitchFamily="34" charset="0"/>
                <a:ea typeface="ＭＳ Ｐゴシック" panose="020B0600070205080204" pitchFamily="34" charset="-128"/>
              </a:rPr>
              <a:t>Use minimum force with adequate </a:t>
            </a:r>
            <a:r>
              <a:rPr lang="en-US" altLang="en-US" sz="2400" dirty="0" smtClean="0">
                <a:latin typeface="Lucida Sans Unicode" panose="020B0602030504020204" pitchFamily="34" charset="0"/>
                <a:ea typeface="ＭＳ Ｐゴシック" panose="020B0600070205080204" pitchFamily="34" charset="-128"/>
              </a:rPr>
              <a:t>numbers </a:t>
            </a:r>
            <a:r>
              <a:rPr lang="en-US" altLang="en-US" sz="2400" dirty="0" smtClean="0">
                <a:latin typeface="Lucida Sans Unicode" panose="020B0602030504020204" pitchFamily="34" charset="0"/>
                <a:ea typeface="ＭＳ Ｐゴシック" panose="020B0600070205080204" pitchFamily="34" charset="-128"/>
              </a:rPr>
              <a:t>of staff.</a:t>
            </a:r>
          </a:p>
          <a:p>
            <a:pPr eaLnBrk="1" hangingPunct="1">
              <a:lnSpc>
                <a:spcPct val="120000"/>
              </a:lnSpc>
              <a:spcBef>
                <a:spcPts val="0"/>
              </a:spcBef>
              <a:spcAft>
                <a:spcPts val="0"/>
              </a:spcAft>
              <a:buFontTx/>
              <a:buNone/>
            </a:pPr>
            <a:r>
              <a:rPr lang="en-US" altLang="en-US" sz="2400" dirty="0" smtClean="0">
                <a:latin typeface="Lucida Sans Unicode" panose="020B0602030504020204" pitchFamily="34" charset="0"/>
                <a:ea typeface="ＭＳ Ｐゴシック" panose="020B0600070205080204" pitchFamily="34" charset="-128"/>
              </a:rPr>
              <a:t> - Talk </a:t>
            </a:r>
            <a:r>
              <a:rPr lang="en-US" altLang="en-US" sz="2400" dirty="0" smtClean="0">
                <a:latin typeface="Lucida Sans Unicode" panose="020B0602030504020204" pitchFamily="34" charset="0"/>
                <a:ea typeface="ＭＳ Ｐゴシック" panose="020B0600070205080204" pitchFamily="34" charset="-128"/>
              </a:rPr>
              <a:t>Pt</a:t>
            </a:r>
            <a:r>
              <a:rPr lang="en-US" altLang="en-US" sz="2400" dirty="0" smtClean="0">
                <a:latin typeface="Lucida Sans Unicode" panose="020B0602030504020204" pitchFamily="34" charset="0"/>
                <a:ea typeface="ＭＳ Ｐゴシック" panose="020B0600070205080204" pitchFamily="34" charset="-128"/>
              </a:rPr>
              <a:t>. down.</a:t>
            </a:r>
          </a:p>
          <a:p>
            <a:pPr eaLnBrk="1" hangingPunct="1">
              <a:lnSpc>
                <a:spcPct val="120000"/>
              </a:lnSpc>
              <a:spcBef>
                <a:spcPts val="0"/>
              </a:spcBef>
              <a:spcAft>
                <a:spcPts val="0"/>
              </a:spcAft>
              <a:buFontTx/>
              <a:buNone/>
            </a:pPr>
            <a:r>
              <a:rPr lang="en-US" altLang="en-US" sz="2400" dirty="0" smtClean="0">
                <a:latin typeface="Lucida Sans Unicode" panose="020B0602030504020204" pitchFamily="34" charset="0"/>
                <a:ea typeface="ＭＳ Ｐゴシック" panose="020B0600070205080204" pitchFamily="34" charset="-128"/>
              </a:rPr>
              <a:t> - Physical restrain.</a:t>
            </a:r>
          </a:p>
          <a:p>
            <a:pPr eaLnBrk="1" hangingPunct="1">
              <a:lnSpc>
                <a:spcPct val="120000"/>
              </a:lnSpc>
              <a:spcBef>
                <a:spcPts val="0"/>
              </a:spcBef>
              <a:spcAft>
                <a:spcPts val="0"/>
              </a:spcAft>
              <a:buFontTx/>
              <a:buNone/>
            </a:pPr>
            <a:r>
              <a:rPr lang="en-US" altLang="en-US" sz="2400" dirty="0" smtClean="0">
                <a:latin typeface="Lucida Sans Unicode" panose="020B0602030504020204" pitchFamily="34" charset="0"/>
                <a:ea typeface="ＭＳ Ｐゴシック" panose="020B0600070205080204" pitchFamily="34" charset="-128"/>
              </a:rPr>
              <a:t> - Medication:- </a:t>
            </a:r>
          </a:p>
          <a:p>
            <a:pPr eaLnBrk="1" hangingPunct="1">
              <a:lnSpc>
                <a:spcPct val="120000"/>
              </a:lnSpc>
              <a:spcBef>
                <a:spcPts val="0"/>
              </a:spcBef>
              <a:spcAft>
                <a:spcPts val="0"/>
              </a:spcAft>
              <a:buFontTx/>
              <a:buNone/>
            </a:pPr>
            <a:r>
              <a:rPr lang="en-US" altLang="en-US" sz="2400" dirty="0" smtClean="0">
                <a:latin typeface="Lucida Sans Unicode" panose="020B0602030504020204" pitchFamily="34" charset="0"/>
                <a:ea typeface="ＭＳ Ｐゴシック" panose="020B0600070205080204" pitchFamily="34" charset="-128"/>
              </a:rPr>
              <a:t>    * typical :- Major Tranquilizer</a:t>
            </a:r>
          </a:p>
          <a:p>
            <a:pPr eaLnBrk="1" hangingPunct="1">
              <a:lnSpc>
                <a:spcPct val="120000"/>
              </a:lnSpc>
              <a:spcBef>
                <a:spcPts val="0"/>
              </a:spcBef>
              <a:spcAft>
                <a:spcPts val="0"/>
              </a:spcAft>
              <a:buFontTx/>
              <a:buNone/>
            </a:pPr>
            <a:r>
              <a:rPr lang="en-US" altLang="en-US" sz="2400" dirty="0" smtClean="0">
                <a:latin typeface="Lucida Sans Unicode" panose="020B0602030504020204" pitchFamily="34" charset="0"/>
                <a:ea typeface="ＭＳ Ｐゴシック" panose="020B0600070205080204" pitchFamily="34" charset="-128"/>
              </a:rPr>
              <a:t>      . Chlorpromazine </a:t>
            </a:r>
            <a:r>
              <a:rPr lang="en-US" altLang="en-US" sz="2400" dirty="0" smtClean="0">
                <a:latin typeface="Lucida Sans Unicode" panose="020B0602030504020204" pitchFamily="34" charset="0"/>
                <a:ea typeface="ＭＳ Ｐゴシック" panose="020B0600070205080204" pitchFamily="34" charset="-128"/>
              </a:rPr>
              <a:t>50-100 mg </a:t>
            </a:r>
            <a:r>
              <a:rPr lang="en-US" altLang="en-US" sz="2400" dirty="0" err="1" smtClean="0">
                <a:latin typeface="Lucida Sans Unicode" panose="020B0602030504020204" pitchFamily="34" charset="0"/>
                <a:ea typeface="ＭＳ Ｐゴシック" panose="020B0600070205080204" pitchFamily="34" charset="-128"/>
              </a:rPr>
              <a:t>im</a:t>
            </a:r>
            <a:endParaRPr lang="en-US" altLang="en-US" sz="2400" dirty="0" smtClean="0">
              <a:latin typeface="Lucida Sans Unicode" panose="020B0602030504020204" pitchFamily="34" charset="0"/>
              <a:ea typeface="ＭＳ Ｐゴシック" panose="020B0600070205080204" pitchFamily="34" charset="-128"/>
            </a:endParaRPr>
          </a:p>
          <a:p>
            <a:pPr eaLnBrk="1" hangingPunct="1">
              <a:lnSpc>
                <a:spcPct val="120000"/>
              </a:lnSpc>
              <a:spcBef>
                <a:spcPts val="0"/>
              </a:spcBef>
              <a:spcAft>
                <a:spcPts val="0"/>
              </a:spcAft>
              <a:buFontTx/>
              <a:buNone/>
            </a:pPr>
            <a:r>
              <a:rPr lang="en-US" altLang="en-US" sz="2400" dirty="0" smtClean="0">
                <a:latin typeface="Lucida Sans Unicode" panose="020B0602030504020204" pitchFamily="34" charset="0"/>
                <a:ea typeface="ＭＳ Ｐゴシック" panose="020B0600070205080204" pitchFamily="34" charset="-128"/>
              </a:rPr>
              <a:t>      . Haloperidol 5 -10 mg </a:t>
            </a:r>
            <a:r>
              <a:rPr lang="en-US" altLang="en-US" sz="2400" dirty="0" err="1" smtClean="0">
                <a:latin typeface="Lucida Sans Unicode" panose="020B0602030504020204" pitchFamily="34" charset="0"/>
                <a:ea typeface="ＭＳ Ｐゴシック" panose="020B0600070205080204" pitchFamily="34" charset="-128"/>
              </a:rPr>
              <a:t>im</a:t>
            </a:r>
            <a:r>
              <a:rPr lang="en-US" altLang="en-US" sz="2400" dirty="0" smtClean="0">
                <a:latin typeface="Lucida Sans Unicode" panose="020B0602030504020204" pitchFamily="34" charset="0"/>
                <a:ea typeface="ＭＳ Ｐゴシック" panose="020B0600070205080204" pitchFamily="34" charset="-128"/>
              </a:rPr>
              <a:t>  with ? Anticholinergic Rx. </a:t>
            </a:r>
            <a:r>
              <a:rPr lang="en-US" altLang="en-US" sz="2400" dirty="0" smtClean="0">
                <a:latin typeface="Lucida Sans Unicode" panose="020B0602030504020204" pitchFamily="34" charset="0"/>
                <a:ea typeface="ＭＳ Ｐゴシック" panose="020B0600070205080204" pitchFamily="34" charset="-128"/>
              </a:rPr>
              <a:t>(</a:t>
            </a:r>
            <a:r>
              <a:rPr lang="en-US" altLang="en-US" sz="2400" dirty="0" err="1" smtClean="0">
                <a:latin typeface="Lucida Sans Unicode" panose="020B0602030504020204" pitchFamily="34" charset="0"/>
                <a:ea typeface="ＭＳ Ｐゴシック" panose="020B0600070205080204" pitchFamily="34" charset="-128"/>
              </a:rPr>
              <a:t>eg</a:t>
            </a:r>
            <a:r>
              <a:rPr lang="en-US" altLang="en-US" sz="2400" dirty="0" smtClean="0">
                <a:latin typeface="Lucida Sans Unicode" panose="020B0602030504020204" pitchFamily="34" charset="0"/>
                <a:ea typeface="ＭＳ Ｐゴシック" panose="020B0600070205080204" pitchFamily="34" charset="-128"/>
              </a:rPr>
              <a:t> </a:t>
            </a:r>
            <a:r>
              <a:rPr lang="en-US" altLang="en-US" sz="2400" dirty="0" smtClean="0">
                <a:latin typeface="Lucida Sans Unicode" panose="020B0602030504020204" pitchFamily="34" charset="0"/>
                <a:ea typeface="ＭＳ Ｐゴシック" panose="020B0600070205080204" pitchFamily="34" charset="-128"/>
              </a:rPr>
              <a:t>. </a:t>
            </a:r>
            <a:r>
              <a:rPr lang="en-US" altLang="en-US" sz="2400" dirty="0" smtClean="0">
                <a:latin typeface="Lucida Sans Unicode" panose="020B0602030504020204" pitchFamily="34" charset="0"/>
                <a:ea typeface="ＭＳ Ｐゴシック" panose="020B0600070205080204" pitchFamily="34" charset="-128"/>
              </a:rPr>
              <a:t>Procyclidine) or </a:t>
            </a:r>
            <a:r>
              <a:rPr lang="en-US" altLang="en-US" sz="2400" dirty="0" smtClean="0">
                <a:latin typeface="Lucida Sans Unicode" panose="020B0602030504020204" pitchFamily="34" charset="0"/>
                <a:ea typeface="ＭＳ Ｐゴシック" panose="020B0600070205080204" pitchFamily="34" charset="-128"/>
              </a:rPr>
              <a:t>iv. </a:t>
            </a:r>
          </a:p>
          <a:p>
            <a:pPr eaLnBrk="1" hangingPunct="1">
              <a:lnSpc>
                <a:spcPct val="120000"/>
              </a:lnSpc>
              <a:spcBef>
                <a:spcPts val="0"/>
              </a:spcBef>
              <a:spcAft>
                <a:spcPts val="0"/>
              </a:spcAft>
              <a:buFontTx/>
              <a:buNone/>
            </a:pPr>
            <a:r>
              <a:rPr lang="en-US" altLang="en-US" sz="2400" dirty="0" smtClean="0">
                <a:latin typeface="Lucida Sans Unicode" panose="020B0602030504020204" pitchFamily="34" charset="0"/>
                <a:ea typeface="ＭＳ Ｐゴシック" panose="020B0600070205080204" pitchFamily="34" charset="-128"/>
              </a:rPr>
              <a:t>      . </a:t>
            </a:r>
            <a:r>
              <a:rPr lang="en-US" altLang="en-US" sz="2400" dirty="0" err="1" smtClean="0">
                <a:latin typeface="Lucida Sans Unicode" panose="020B0602030504020204" pitchFamily="34" charset="0"/>
                <a:ea typeface="ＭＳ Ｐゴシック" panose="020B0600070205080204" pitchFamily="34" charset="-128"/>
              </a:rPr>
              <a:t>Clopixol</a:t>
            </a:r>
            <a:r>
              <a:rPr lang="en-US" altLang="en-US" sz="2400" dirty="0" smtClean="0">
                <a:latin typeface="Lucida Sans Unicode" panose="020B0602030504020204" pitchFamily="34" charset="0"/>
                <a:ea typeface="ＭＳ Ｐゴシック" panose="020B0600070205080204" pitchFamily="34" charset="-128"/>
              </a:rPr>
              <a:t> </a:t>
            </a:r>
            <a:r>
              <a:rPr lang="en-US" altLang="en-US" sz="2400" dirty="0" err="1" smtClean="0">
                <a:latin typeface="Lucida Sans Unicode" panose="020B0602030504020204" pitchFamily="34" charset="0"/>
                <a:ea typeface="ＭＳ Ｐゴシック" panose="020B0600070205080204" pitchFamily="34" charset="-128"/>
              </a:rPr>
              <a:t>Aquaphase</a:t>
            </a:r>
            <a:r>
              <a:rPr lang="en-US" altLang="en-US" sz="2400" dirty="0" smtClean="0">
                <a:latin typeface="Lucida Sans Unicode" panose="020B0602030504020204" pitchFamily="34" charset="0"/>
                <a:ea typeface="ＭＳ Ｐゴシック" panose="020B0600070205080204" pitchFamily="34" charset="-128"/>
              </a:rPr>
              <a:t> 50-100mg </a:t>
            </a:r>
            <a:r>
              <a:rPr lang="en-US" altLang="en-US" sz="2400" dirty="0" err="1" smtClean="0">
                <a:latin typeface="Lucida Sans Unicode" panose="020B0602030504020204" pitchFamily="34" charset="0"/>
                <a:ea typeface="ＭＳ Ｐゴシック" panose="020B0600070205080204" pitchFamily="34" charset="-128"/>
              </a:rPr>
              <a:t>im</a:t>
            </a:r>
            <a:r>
              <a:rPr lang="en-US" altLang="en-US" sz="2400" dirty="0" smtClean="0">
                <a:latin typeface="Lucida Sans Unicode" panose="020B0602030504020204" pitchFamily="34" charset="0"/>
                <a:ea typeface="ＭＳ Ｐゴシック" panose="020B0600070205080204" pitchFamily="34" charset="-128"/>
              </a:rPr>
              <a:t> </a:t>
            </a:r>
          </a:p>
          <a:p>
            <a:pPr eaLnBrk="1" hangingPunct="1">
              <a:lnSpc>
                <a:spcPct val="120000"/>
              </a:lnSpc>
              <a:spcBef>
                <a:spcPts val="0"/>
              </a:spcBef>
              <a:spcAft>
                <a:spcPts val="0"/>
              </a:spcAft>
              <a:buFontTx/>
              <a:buNone/>
            </a:pPr>
            <a:r>
              <a:rPr lang="en-US" altLang="en-US" sz="2400" dirty="0" smtClean="0">
                <a:latin typeface="Lucida Sans Unicode" panose="020B0602030504020204" pitchFamily="34" charset="0"/>
                <a:ea typeface="ＭＳ Ｐゴシック" panose="020B0600070205080204" pitchFamily="34" charset="-128"/>
              </a:rPr>
              <a:t>  * atypical</a:t>
            </a:r>
            <a:r>
              <a:rPr lang="en-US" altLang="en-US" sz="2400" dirty="0" smtClean="0">
                <a:latin typeface="Lucida Sans Unicode" panose="020B0602030504020204" pitchFamily="34" charset="0"/>
                <a:ea typeface="ＭＳ Ｐゴシック" panose="020B0600070205080204" pitchFamily="34" charset="-128"/>
              </a:rPr>
              <a:t>:</a:t>
            </a:r>
          </a:p>
          <a:p>
            <a:pPr eaLnBrk="1" hangingPunct="1">
              <a:lnSpc>
                <a:spcPct val="120000"/>
              </a:lnSpc>
              <a:spcBef>
                <a:spcPts val="0"/>
              </a:spcBef>
              <a:spcAft>
                <a:spcPts val="0"/>
              </a:spcAft>
              <a:buFontTx/>
              <a:buNone/>
            </a:pPr>
            <a:r>
              <a:rPr lang="en-US" altLang="en-US" sz="2400" dirty="0" smtClean="0">
                <a:latin typeface="Lucida Sans Unicode" panose="020B0602030504020204" pitchFamily="34" charset="0"/>
                <a:ea typeface="ＭＳ Ｐゴシック" panose="020B0600070205080204" pitchFamily="34" charset="-128"/>
              </a:rPr>
              <a:t>- </a:t>
            </a:r>
            <a:r>
              <a:rPr lang="en-US" altLang="en-US" sz="2400" dirty="0">
                <a:latin typeface="Lucida Sans Unicode" panose="020B0602030504020204" pitchFamily="34" charset="0"/>
                <a:ea typeface="ＭＳ Ｐゴシック" panose="020B0600070205080204" pitchFamily="34" charset="-128"/>
              </a:rPr>
              <a:t>R</a:t>
            </a:r>
            <a:r>
              <a:rPr lang="en-US" altLang="en-US" sz="2400" dirty="0" smtClean="0">
                <a:latin typeface="Lucida Sans Unicode" panose="020B0602030504020204" pitchFamily="34" charset="0"/>
                <a:ea typeface="ＭＳ Ｐゴシック" panose="020B0600070205080204" pitchFamily="34" charset="-128"/>
              </a:rPr>
              <a:t>isperidone </a:t>
            </a:r>
            <a:r>
              <a:rPr lang="en-US" altLang="en-US" sz="2400" dirty="0" smtClean="0">
                <a:latin typeface="Lucida Sans Unicode" panose="020B0602030504020204" pitchFamily="34" charset="0"/>
                <a:ea typeface="ＭＳ Ｐゴシック" panose="020B0600070205080204" pitchFamily="34" charset="-128"/>
              </a:rPr>
              <a:t>4mg </a:t>
            </a:r>
            <a:r>
              <a:rPr lang="en-US" altLang="en-US" sz="2400" dirty="0" smtClean="0">
                <a:latin typeface="Lucida Sans Unicode" panose="020B0602030504020204" pitchFamily="34" charset="0"/>
                <a:ea typeface="ＭＳ Ｐゴシック" panose="020B0600070205080204" pitchFamily="34" charset="-128"/>
              </a:rPr>
              <a:t>or </a:t>
            </a:r>
            <a:endParaRPr lang="en-US" altLang="en-US" sz="2400" dirty="0" smtClean="0">
              <a:latin typeface="Lucida Sans Unicode" panose="020B0602030504020204" pitchFamily="34" charset="0"/>
              <a:ea typeface="ＭＳ Ｐゴシック" panose="020B0600070205080204" pitchFamily="34" charset="-128"/>
            </a:endParaRPr>
          </a:p>
          <a:p>
            <a:pPr eaLnBrk="1" hangingPunct="1">
              <a:lnSpc>
                <a:spcPct val="120000"/>
              </a:lnSpc>
              <a:spcBef>
                <a:spcPts val="0"/>
              </a:spcBef>
              <a:spcAft>
                <a:spcPts val="0"/>
              </a:spcAft>
              <a:buFontTx/>
              <a:buNone/>
            </a:pPr>
            <a:r>
              <a:rPr lang="en-US" altLang="en-US" sz="2400" dirty="0" smtClean="0">
                <a:latin typeface="Lucida Sans Unicode" panose="020B0602030504020204" pitchFamily="34" charset="0"/>
                <a:ea typeface="ＭＳ Ｐゴシック" panose="020B0600070205080204" pitchFamily="34" charset="-128"/>
              </a:rPr>
              <a:t>- Olanzapine </a:t>
            </a:r>
            <a:r>
              <a:rPr lang="en-US" altLang="en-US" sz="2400" dirty="0" smtClean="0">
                <a:latin typeface="Lucida Sans Unicode" panose="020B0602030504020204" pitchFamily="34" charset="0"/>
                <a:ea typeface="ＭＳ Ｐゴシック" panose="020B0600070205080204" pitchFamily="34" charset="-128"/>
              </a:rPr>
              <a:t>10mg </a:t>
            </a:r>
            <a:r>
              <a:rPr lang="en-US" altLang="en-US" sz="2400" dirty="0" err="1" smtClean="0">
                <a:latin typeface="Lucida Sans Unicode" panose="020B0602030504020204" pitchFamily="34" charset="0"/>
                <a:ea typeface="ＭＳ Ｐゴシック" panose="020B0600070205080204" pitchFamily="34" charset="-128"/>
              </a:rPr>
              <a:t>im</a:t>
            </a:r>
            <a:r>
              <a:rPr lang="en-US" altLang="en-US" sz="2400" dirty="0" smtClean="0">
                <a:latin typeface="Lucida Sans Unicode" panose="020B0602030504020204" pitchFamily="34" charset="0"/>
                <a:ea typeface="ＭＳ Ｐゴシック" panose="020B0600070205080204" pitchFamily="34" charset="-128"/>
              </a:rPr>
              <a:t>.</a:t>
            </a:r>
          </a:p>
          <a:p>
            <a:pPr eaLnBrk="1" hangingPunct="1">
              <a:lnSpc>
                <a:spcPct val="120000"/>
              </a:lnSpc>
              <a:spcBef>
                <a:spcPts val="0"/>
              </a:spcBef>
              <a:spcAft>
                <a:spcPts val="0"/>
              </a:spcAft>
              <a:buFontTx/>
              <a:buNone/>
            </a:pPr>
            <a:endParaRPr lang="en-US" altLang="en-US" sz="2400" dirty="0" smtClean="0">
              <a:latin typeface="Lucida Sans Unicode" panose="020B0602030504020204" pitchFamily="34" charset="0"/>
              <a:ea typeface="ＭＳ Ｐゴシック" panose="020B0600070205080204"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59395">
                                            <p:txEl>
                                              <p:pRg st="4" end="4"/>
                                            </p:txEl>
                                          </p:spTgt>
                                        </p:tgtEl>
                                        <p:attrNameLst>
                                          <p:attrName>style.visibility</p:attrName>
                                        </p:attrNameLst>
                                      </p:cBhvr>
                                      <p:to>
                                        <p:strVal val="visible"/>
                                      </p:to>
                                    </p:set>
                                    <p:anim calcmode="lin" valueType="num">
                                      <p:cBhvr additive="base">
                                        <p:cTn id="31" dur="5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3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59395">
                                            <p:txEl>
                                              <p:pRg st="5" end="5"/>
                                            </p:txEl>
                                          </p:spTgt>
                                        </p:tgtEl>
                                        <p:attrNameLst>
                                          <p:attrName>style.visibility</p:attrName>
                                        </p:attrNameLst>
                                      </p:cBhvr>
                                      <p:to>
                                        <p:strVal val="visible"/>
                                      </p:to>
                                    </p:set>
                                    <p:anim calcmode="lin" valueType="num">
                                      <p:cBhvr additive="base">
                                        <p:cTn id="37" dur="500" fill="hold"/>
                                        <p:tgtEl>
                                          <p:spTgt spid="593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3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59395">
                                            <p:txEl>
                                              <p:pRg st="6" end="6"/>
                                            </p:txEl>
                                          </p:spTgt>
                                        </p:tgtEl>
                                        <p:attrNameLst>
                                          <p:attrName>style.visibility</p:attrName>
                                        </p:attrNameLst>
                                      </p:cBhvr>
                                      <p:to>
                                        <p:strVal val="visible"/>
                                      </p:to>
                                    </p:set>
                                    <p:anim calcmode="lin" valueType="num">
                                      <p:cBhvr additive="base">
                                        <p:cTn id="43" dur="500" fill="hold"/>
                                        <p:tgtEl>
                                          <p:spTgt spid="5939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3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accel="50000" decel="50000" fill="hold" grpId="0" nodeType="clickEffect">
                                  <p:stCondLst>
                                    <p:cond delay="0"/>
                                  </p:stCondLst>
                                  <p:childTnLst>
                                    <p:set>
                                      <p:cBhvr>
                                        <p:cTn id="48" dur="1" fill="hold">
                                          <p:stCondLst>
                                            <p:cond delay="0"/>
                                          </p:stCondLst>
                                        </p:cTn>
                                        <p:tgtEl>
                                          <p:spTgt spid="59395">
                                            <p:txEl>
                                              <p:pRg st="7" end="7"/>
                                            </p:txEl>
                                          </p:spTgt>
                                        </p:tgtEl>
                                        <p:attrNameLst>
                                          <p:attrName>style.visibility</p:attrName>
                                        </p:attrNameLst>
                                      </p:cBhvr>
                                      <p:to>
                                        <p:strVal val="visible"/>
                                      </p:to>
                                    </p:set>
                                    <p:anim calcmode="lin" valueType="num">
                                      <p:cBhvr additive="base">
                                        <p:cTn id="49" dur="500" fill="hold"/>
                                        <p:tgtEl>
                                          <p:spTgt spid="5939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3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accel="50000" decel="50000" fill="hold" grpId="0" nodeType="clickEffect">
                                  <p:stCondLst>
                                    <p:cond delay="0"/>
                                  </p:stCondLst>
                                  <p:childTnLst>
                                    <p:set>
                                      <p:cBhvr>
                                        <p:cTn id="54" dur="1" fill="hold">
                                          <p:stCondLst>
                                            <p:cond delay="0"/>
                                          </p:stCondLst>
                                        </p:cTn>
                                        <p:tgtEl>
                                          <p:spTgt spid="59395">
                                            <p:txEl>
                                              <p:pRg st="8" end="8"/>
                                            </p:txEl>
                                          </p:spTgt>
                                        </p:tgtEl>
                                        <p:attrNameLst>
                                          <p:attrName>style.visibility</p:attrName>
                                        </p:attrNameLst>
                                      </p:cBhvr>
                                      <p:to>
                                        <p:strVal val="visible"/>
                                      </p:to>
                                    </p:set>
                                    <p:anim calcmode="lin" valueType="num">
                                      <p:cBhvr additive="base">
                                        <p:cTn id="55" dur="500" fill="hold"/>
                                        <p:tgtEl>
                                          <p:spTgt spid="5939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3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accel="50000" decel="50000" fill="hold" grpId="0" nodeType="clickEffect">
                                  <p:stCondLst>
                                    <p:cond delay="0"/>
                                  </p:stCondLst>
                                  <p:childTnLst>
                                    <p:set>
                                      <p:cBhvr>
                                        <p:cTn id="60" dur="1" fill="hold">
                                          <p:stCondLst>
                                            <p:cond delay="0"/>
                                          </p:stCondLst>
                                        </p:cTn>
                                        <p:tgtEl>
                                          <p:spTgt spid="59395">
                                            <p:txEl>
                                              <p:pRg st="9" end="9"/>
                                            </p:txEl>
                                          </p:spTgt>
                                        </p:tgtEl>
                                        <p:attrNameLst>
                                          <p:attrName>style.visibility</p:attrName>
                                        </p:attrNameLst>
                                      </p:cBhvr>
                                      <p:to>
                                        <p:strVal val="visible"/>
                                      </p:to>
                                    </p:set>
                                    <p:anim calcmode="lin" valueType="num">
                                      <p:cBhvr additive="base">
                                        <p:cTn id="61" dur="500" fill="hold"/>
                                        <p:tgtEl>
                                          <p:spTgt spid="5939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39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accel="50000" decel="50000" fill="hold" grpId="0" nodeType="clickEffect">
                                  <p:stCondLst>
                                    <p:cond delay="0"/>
                                  </p:stCondLst>
                                  <p:childTnLst>
                                    <p:set>
                                      <p:cBhvr>
                                        <p:cTn id="66" dur="1" fill="hold">
                                          <p:stCondLst>
                                            <p:cond delay="0"/>
                                          </p:stCondLst>
                                        </p:cTn>
                                        <p:tgtEl>
                                          <p:spTgt spid="59395">
                                            <p:txEl>
                                              <p:pRg st="10" end="10"/>
                                            </p:txEl>
                                          </p:spTgt>
                                        </p:tgtEl>
                                        <p:attrNameLst>
                                          <p:attrName>style.visibility</p:attrName>
                                        </p:attrNameLst>
                                      </p:cBhvr>
                                      <p:to>
                                        <p:strVal val="visible"/>
                                      </p:to>
                                    </p:set>
                                    <p:anim calcmode="lin" valueType="num">
                                      <p:cBhvr additive="base">
                                        <p:cTn id="67" dur="500" fill="hold"/>
                                        <p:tgtEl>
                                          <p:spTgt spid="5939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3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scene3d>
              <a:camera prst="orthographicFront"/>
              <a:lightRig rig="soft" dir="t"/>
            </a:scene3d>
          </a:bodyPr>
          <a:lstStyle/>
          <a:p>
            <a:pPr eaLnBrk="1" fontAlgn="auto" hangingPunct="1">
              <a:spcAft>
                <a:spcPts val="0"/>
              </a:spcAft>
              <a:defRPr/>
            </a:pPr>
            <a:r>
              <a:rPr lang="en-US" sz="3200" u="sng" dirty="0" smtClean="0">
                <a:solidFill>
                  <a:schemeClr val="accent2"/>
                </a:solidFill>
                <a:latin typeface="+mj-lt"/>
              </a:rPr>
              <a:t>How to manage agitated patient:  </a:t>
            </a:r>
            <a:br>
              <a:rPr lang="en-US" sz="3200" u="sng" dirty="0" smtClean="0">
                <a:solidFill>
                  <a:schemeClr val="accent2"/>
                </a:solidFill>
                <a:latin typeface="+mj-lt"/>
              </a:rPr>
            </a:br>
            <a:endParaRPr lang="en-US" sz="3200" dirty="0">
              <a:latin typeface="+mj-lt"/>
              <a:ea typeface="+mj-ea"/>
              <a:cs typeface="+mj-cs"/>
            </a:endParaRPr>
          </a:p>
        </p:txBody>
      </p:sp>
      <p:sp>
        <p:nvSpPr>
          <p:cNvPr id="28674" name="Rectangle 3"/>
          <p:cNvSpPr>
            <a:spLocks noGrp="1" noChangeArrowheads="1"/>
          </p:cNvSpPr>
          <p:nvPr>
            <p:ph idx="1"/>
          </p:nvPr>
        </p:nvSpPr>
        <p:spPr/>
        <p:txBody>
          <a:bodyPr>
            <a:normAutofit/>
          </a:bodyPr>
          <a:lstStyle/>
          <a:p>
            <a:pPr eaLnBrk="1" hangingPunct="1">
              <a:buFontTx/>
              <a:buNone/>
            </a:pPr>
            <a:r>
              <a:rPr lang="en-US" altLang="en-US" sz="2800" i="1" dirty="0" smtClean="0">
                <a:latin typeface="Lucida Sans Unicode" panose="020B0602030504020204" pitchFamily="34" charset="0"/>
                <a:ea typeface="ＭＳ Ｐゴシック" panose="020B0600070205080204" pitchFamily="34" charset="-128"/>
              </a:rPr>
              <a:t>Medication </a:t>
            </a:r>
            <a:r>
              <a:rPr lang="en-US" altLang="en-US" sz="2800" i="1" dirty="0" smtClean="0">
                <a:latin typeface="Lucida Sans Unicode" panose="020B0602030504020204" pitchFamily="34" charset="0"/>
                <a:ea typeface="ＭＳ Ｐゴシック" panose="020B0600070205080204" pitchFamily="34" charset="-128"/>
              </a:rPr>
              <a:t>cont.:-</a:t>
            </a:r>
          </a:p>
          <a:p>
            <a:pPr eaLnBrk="1" hangingPunct="1">
              <a:buFontTx/>
              <a:buNone/>
            </a:pPr>
            <a:r>
              <a:rPr lang="en-US" altLang="en-US" sz="2800" dirty="0" smtClean="0">
                <a:latin typeface="Lucida Sans Unicode" panose="020B0602030504020204" pitchFamily="34" charset="0"/>
                <a:ea typeface="ＭＳ Ｐゴシック" panose="020B0600070205080204" pitchFamily="34" charset="-128"/>
              </a:rPr>
              <a:t>Benzodiazepines:- </a:t>
            </a:r>
          </a:p>
          <a:p>
            <a:pPr eaLnBrk="1" hangingPunct="1">
              <a:buFontTx/>
              <a:buNone/>
            </a:pPr>
            <a:r>
              <a:rPr lang="en-US" altLang="en-US" sz="2800" dirty="0" smtClean="0">
                <a:latin typeface="Lucida Sans Unicode" panose="020B0602030504020204" pitchFamily="34" charset="0"/>
                <a:ea typeface="ＭＳ Ｐゴシック" panose="020B0600070205080204" pitchFamily="34" charset="-128"/>
              </a:rPr>
              <a:t>Lorazepam 1-2 mg </a:t>
            </a:r>
            <a:r>
              <a:rPr lang="en-US" altLang="en-US" sz="2800" dirty="0" err="1" smtClean="0">
                <a:latin typeface="Lucida Sans Unicode" panose="020B0602030504020204" pitchFamily="34" charset="0"/>
                <a:ea typeface="ＭＳ Ｐゴシック" panose="020B0600070205080204" pitchFamily="34" charset="-128"/>
              </a:rPr>
              <a:t>po</a:t>
            </a:r>
            <a:r>
              <a:rPr lang="en-US" altLang="en-US" sz="2800" dirty="0" smtClean="0">
                <a:latin typeface="Lucida Sans Unicode" panose="020B0602030504020204" pitchFamily="34" charset="0"/>
                <a:ea typeface="ＭＳ Ｐゴシック" panose="020B0600070205080204" pitchFamily="34" charset="-128"/>
              </a:rPr>
              <a:t> or </a:t>
            </a:r>
            <a:r>
              <a:rPr lang="en-US" altLang="en-US" sz="2800" dirty="0" err="1" smtClean="0">
                <a:latin typeface="Lucida Sans Unicode" panose="020B0602030504020204" pitchFamily="34" charset="0"/>
                <a:ea typeface="ＭＳ Ｐゴシック" panose="020B0600070205080204" pitchFamily="34" charset="-128"/>
              </a:rPr>
              <a:t>im</a:t>
            </a:r>
            <a:endParaRPr lang="en-US" altLang="en-US" sz="2800" dirty="0" smtClean="0">
              <a:latin typeface="Lucida Sans Unicode" panose="020B0602030504020204" pitchFamily="34" charset="0"/>
              <a:ea typeface="ＭＳ Ｐゴシック" panose="020B0600070205080204" pitchFamily="34" charset="-128"/>
            </a:endParaRPr>
          </a:p>
          <a:p>
            <a:pPr eaLnBrk="1" hangingPunct="1">
              <a:buFontTx/>
              <a:buNone/>
            </a:pPr>
            <a:r>
              <a:rPr lang="en-US" altLang="en-US" sz="2800" dirty="0" smtClean="0">
                <a:latin typeface="Lucida Sans Unicode" panose="020B0602030504020204" pitchFamily="34" charset="0"/>
                <a:ea typeface="ＭＳ Ｐゴシック" panose="020B0600070205080204" pitchFamily="34" charset="-128"/>
              </a:rPr>
              <a:t>Clonazepam 0.5-2 mg </a:t>
            </a:r>
            <a:r>
              <a:rPr lang="en-US" altLang="en-US" sz="2800" dirty="0" err="1" smtClean="0">
                <a:latin typeface="Lucida Sans Unicode" panose="020B0602030504020204" pitchFamily="34" charset="0"/>
                <a:ea typeface="ＭＳ Ｐゴシック" panose="020B0600070205080204" pitchFamily="34" charset="-128"/>
              </a:rPr>
              <a:t>po</a:t>
            </a:r>
            <a:r>
              <a:rPr lang="en-US" altLang="en-US" sz="2800" dirty="0" smtClean="0">
                <a:latin typeface="Lucida Sans Unicode" panose="020B0602030504020204" pitchFamily="34" charset="0"/>
                <a:ea typeface="ＭＳ Ｐゴシック" panose="020B0600070205080204" pitchFamily="34" charset="-128"/>
              </a:rPr>
              <a:t> </a:t>
            </a:r>
          </a:p>
          <a:p>
            <a:pPr eaLnBrk="1" hangingPunct="1">
              <a:buFontTx/>
              <a:buNone/>
            </a:pPr>
            <a:r>
              <a:rPr lang="en-US" altLang="en-US" sz="2800" dirty="0" smtClean="0">
                <a:latin typeface="Lucida Sans Unicode" panose="020B0602030504020204" pitchFamily="34" charset="0"/>
                <a:ea typeface="ＭＳ Ｐゴシック" panose="020B0600070205080204" pitchFamily="34" charset="-128"/>
              </a:rPr>
              <a:t>Diazepam 5-10mg </a:t>
            </a:r>
            <a:r>
              <a:rPr lang="en-US" altLang="en-US" sz="2800" dirty="0" err="1" smtClean="0">
                <a:latin typeface="Lucida Sans Unicode" panose="020B0602030504020204" pitchFamily="34" charset="0"/>
                <a:ea typeface="ＭＳ Ｐゴシック" panose="020B0600070205080204" pitchFamily="34" charset="-128"/>
              </a:rPr>
              <a:t>po</a:t>
            </a:r>
            <a:r>
              <a:rPr lang="en-US" altLang="en-US" sz="2800" dirty="0" smtClean="0">
                <a:latin typeface="Lucida Sans Unicode" panose="020B0602030504020204" pitchFamily="34" charset="0"/>
                <a:ea typeface="ＭＳ Ｐゴシック" panose="020B0600070205080204" pitchFamily="34" charset="-128"/>
              </a:rPr>
              <a:t> or iv. </a:t>
            </a:r>
          </a:p>
          <a:p>
            <a:pPr eaLnBrk="1" hangingPunct="1">
              <a:buFontTx/>
              <a:buNone/>
            </a:pPr>
            <a:r>
              <a:rPr lang="en-US" altLang="en-US" sz="2800" dirty="0" smtClean="0">
                <a:latin typeface="Lucida Sans Unicode" panose="020B0602030504020204" pitchFamily="34" charset="0"/>
                <a:ea typeface="ＭＳ Ｐゴシック" panose="020B0600070205080204" pitchFamily="34" charset="-128"/>
              </a:rPr>
              <a:t>In </a:t>
            </a:r>
            <a:r>
              <a:rPr lang="en-US" altLang="en-US" sz="2800" dirty="0" smtClean="0">
                <a:latin typeface="Lucida Sans Unicode" panose="020B0602030504020204" pitchFamily="34" charset="0"/>
                <a:ea typeface="ＭＳ Ｐゴシック" panose="020B0600070205080204" pitchFamily="34" charset="-128"/>
              </a:rPr>
              <a:t>epilepsy, withdrawal of </a:t>
            </a:r>
            <a:r>
              <a:rPr lang="en-US" altLang="en-US" sz="2800" dirty="0" smtClean="0">
                <a:latin typeface="Lucida Sans Unicode" panose="020B0602030504020204" pitchFamily="34" charset="0"/>
                <a:ea typeface="ＭＳ Ｐゴシック" panose="020B0600070205080204" pitchFamily="34" charset="-128"/>
              </a:rPr>
              <a:t>alcohol </a:t>
            </a:r>
            <a:r>
              <a:rPr lang="en-US" altLang="en-US" sz="2800" dirty="0" smtClean="0">
                <a:latin typeface="Lucida Sans Unicode" panose="020B0602030504020204" pitchFamily="34" charset="0"/>
                <a:ea typeface="ＭＳ Ｐゴシック" panose="020B0600070205080204" pitchFamily="34" charset="-128"/>
              </a:rPr>
              <a:t>or barbiturates.</a:t>
            </a:r>
          </a:p>
          <a:p>
            <a:pPr eaLnBrk="1" hangingPunct="1">
              <a:buFontTx/>
              <a:buNone/>
            </a:pPr>
            <a:r>
              <a:rPr lang="en-US" altLang="en-US" sz="2800" dirty="0" smtClean="0">
                <a:latin typeface="Lucida Sans Unicode" panose="020B0602030504020204" pitchFamily="34" charset="0"/>
                <a:ea typeface="ＭＳ Ｐゴシック" panose="020B0600070205080204" pitchFamily="34" charset="-128"/>
              </a:rPr>
              <a:t>(may </a:t>
            </a:r>
            <a:r>
              <a:rPr lang="en-US" altLang="en-US" sz="2800" dirty="0" smtClean="0">
                <a:latin typeface="Lucida Sans Unicode" panose="020B0602030504020204" pitchFamily="34" charset="0"/>
                <a:ea typeface="ＭＳ Ｐゴシック" panose="020B0600070205080204" pitchFamily="34" charset="-128"/>
              </a:rPr>
              <a:t>disinhibit violence.)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 calcmode="lin" valueType="num">
                                      <p:cBhvr additive="base">
                                        <p:cTn id="7" dur="500" fill="hold"/>
                                        <p:tgtEl>
                                          <p:spTgt spid="286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8674">
                                            <p:txEl>
                                              <p:pRg st="1" end="1"/>
                                            </p:txEl>
                                          </p:spTgt>
                                        </p:tgtEl>
                                        <p:attrNameLst>
                                          <p:attrName>style.visibility</p:attrName>
                                        </p:attrNameLst>
                                      </p:cBhvr>
                                      <p:to>
                                        <p:strVal val="visible"/>
                                      </p:to>
                                    </p:set>
                                    <p:anim calcmode="lin" valueType="num">
                                      <p:cBhvr additive="base">
                                        <p:cTn id="13" dur="500" fill="hold"/>
                                        <p:tgtEl>
                                          <p:spTgt spid="2867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28674">
                                            <p:txEl>
                                              <p:pRg st="2" end="2"/>
                                            </p:txEl>
                                          </p:spTgt>
                                        </p:tgtEl>
                                        <p:attrNameLst>
                                          <p:attrName>style.visibility</p:attrName>
                                        </p:attrNameLst>
                                      </p:cBhvr>
                                      <p:to>
                                        <p:strVal val="visible"/>
                                      </p:to>
                                    </p:set>
                                    <p:anim calcmode="lin" valueType="num">
                                      <p:cBhvr additive="base">
                                        <p:cTn id="19" dur="500" fill="hold"/>
                                        <p:tgtEl>
                                          <p:spTgt spid="2867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28674">
                                            <p:txEl>
                                              <p:pRg st="3" end="3"/>
                                            </p:txEl>
                                          </p:spTgt>
                                        </p:tgtEl>
                                        <p:attrNameLst>
                                          <p:attrName>style.visibility</p:attrName>
                                        </p:attrNameLst>
                                      </p:cBhvr>
                                      <p:to>
                                        <p:strVal val="visible"/>
                                      </p:to>
                                    </p:set>
                                    <p:anim calcmode="lin" valueType="num">
                                      <p:cBhvr additive="base">
                                        <p:cTn id="25" dur="500" fill="hold"/>
                                        <p:tgtEl>
                                          <p:spTgt spid="2867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28674">
                                            <p:txEl>
                                              <p:pRg st="4" end="4"/>
                                            </p:txEl>
                                          </p:spTgt>
                                        </p:tgtEl>
                                        <p:attrNameLst>
                                          <p:attrName>style.visibility</p:attrName>
                                        </p:attrNameLst>
                                      </p:cBhvr>
                                      <p:to>
                                        <p:strVal val="visible"/>
                                      </p:to>
                                    </p:set>
                                    <p:anim calcmode="lin" valueType="num">
                                      <p:cBhvr additive="base">
                                        <p:cTn id="31" dur="500" fill="hold"/>
                                        <p:tgtEl>
                                          <p:spTgt spid="2867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67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28674">
                                            <p:txEl>
                                              <p:pRg st="5" end="5"/>
                                            </p:txEl>
                                          </p:spTgt>
                                        </p:tgtEl>
                                        <p:attrNameLst>
                                          <p:attrName>style.visibility</p:attrName>
                                        </p:attrNameLst>
                                      </p:cBhvr>
                                      <p:to>
                                        <p:strVal val="visible"/>
                                      </p:to>
                                    </p:set>
                                    <p:anim calcmode="lin" valueType="num">
                                      <p:cBhvr additive="base">
                                        <p:cTn id="37" dur="500" fill="hold"/>
                                        <p:tgtEl>
                                          <p:spTgt spid="2867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28674">
                                            <p:txEl>
                                              <p:pRg st="6" end="6"/>
                                            </p:txEl>
                                          </p:spTgt>
                                        </p:tgtEl>
                                        <p:attrNameLst>
                                          <p:attrName>style.visibility</p:attrName>
                                        </p:attrNameLst>
                                      </p:cBhvr>
                                      <p:to>
                                        <p:strVal val="visible"/>
                                      </p:to>
                                    </p:set>
                                    <p:anim calcmode="lin" valueType="num">
                                      <p:cBhvr additive="base">
                                        <p:cTn id="43" dur="500" fill="hold"/>
                                        <p:tgtEl>
                                          <p:spTgt spid="2867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867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عنوان 1"/>
          <p:cNvSpPr>
            <a:spLocks noGrp="1"/>
          </p:cNvSpPr>
          <p:nvPr>
            <p:ph type="title"/>
          </p:nvPr>
        </p:nvSpPr>
        <p:spPr>
          <a:xfrm>
            <a:off x="822960" y="286605"/>
            <a:ext cx="7543800" cy="622116"/>
          </a:xfrm>
        </p:spPr>
        <p:txBody>
          <a:bodyPr>
            <a:normAutofit/>
            <a:scene3d>
              <a:camera prst="orthographicFront"/>
              <a:lightRig rig="soft" dir="t"/>
            </a:scene3d>
          </a:bodyPr>
          <a:lstStyle/>
          <a:p>
            <a:pPr eaLnBrk="1" fontAlgn="auto" hangingPunct="1">
              <a:spcAft>
                <a:spcPts val="0"/>
              </a:spcAft>
              <a:defRPr/>
            </a:pPr>
            <a:r>
              <a:rPr lang="en-US" sz="4000" u="sng" dirty="0" smtClean="0">
                <a:solidFill>
                  <a:schemeClr val="accent2"/>
                </a:solidFill>
                <a:latin typeface="+mj-lt"/>
                <a:ea typeface="+mj-ea"/>
                <a:cs typeface="+mj-cs"/>
              </a:rPr>
              <a:t>Management</a:t>
            </a:r>
            <a:r>
              <a:rPr lang="en-US" sz="4000" u="sng" dirty="0" smtClean="0">
                <a:solidFill>
                  <a:schemeClr val="accent2"/>
                </a:solidFill>
                <a:latin typeface="+mj-lt"/>
                <a:ea typeface="+mj-ea"/>
                <a:cs typeface="+mj-cs"/>
              </a:rPr>
              <a:t>:</a:t>
            </a:r>
            <a:endParaRPr lang="en-US" dirty="0">
              <a:latin typeface="+mj-lt"/>
              <a:ea typeface="+mj-ea"/>
              <a:cs typeface="+mj-cs"/>
            </a:endParaRPr>
          </a:p>
        </p:txBody>
      </p:sp>
      <p:sp>
        <p:nvSpPr>
          <p:cNvPr id="16387" name="عنصر نائب للمحتوى 2"/>
          <p:cNvSpPr>
            <a:spLocks noGrp="1"/>
          </p:cNvSpPr>
          <p:nvPr>
            <p:ph idx="1"/>
          </p:nvPr>
        </p:nvSpPr>
        <p:spPr>
          <a:xfrm>
            <a:off x="822960" y="1371600"/>
            <a:ext cx="7406640" cy="4525963"/>
          </a:xfrm>
        </p:spPr>
        <p:txBody>
          <a:bodyPr>
            <a:normAutofit fontScale="77500" lnSpcReduction="20000"/>
          </a:bodyPr>
          <a:lstStyle/>
          <a:p>
            <a:pPr eaLnBrk="1" hangingPunct="1">
              <a:lnSpc>
                <a:spcPct val="120000"/>
              </a:lnSpc>
            </a:pPr>
            <a:r>
              <a:rPr lang="en-US" altLang="en-US" sz="1800" dirty="0" smtClean="0">
                <a:latin typeface="Lucida Sans Unicode" panose="020B0602030504020204" pitchFamily="34" charset="0"/>
                <a:ea typeface="ＭＳ Ｐゴシック" panose="020B0600070205080204" pitchFamily="34" charset="-128"/>
              </a:rPr>
              <a:t>Hospitalization:</a:t>
            </a:r>
            <a:endParaRPr lang="en-US" altLang="en-US" sz="2000" dirty="0" smtClean="0">
              <a:latin typeface="Lucida Sans Unicode" panose="020B0602030504020204" pitchFamily="34" charset="0"/>
              <a:ea typeface="ＭＳ Ｐゴシック" panose="020B0600070205080204" pitchFamily="34" charset="-128"/>
            </a:endParaRPr>
          </a:p>
          <a:p>
            <a:pPr lvl="1" eaLnBrk="1" hangingPunct="1">
              <a:lnSpc>
                <a:spcPct val="120000"/>
              </a:lnSpc>
            </a:pPr>
            <a:r>
              <a:rPr lang="en-US" altLang="en-US" sz="1500" dirty="0" smtClean="0">
                <a:latin typeface="Lucida Sans Unicode" panose="020B0602030504020204" pitchFamily="34" charset="0"/>
                <a:ea typeface="ＭＳ Ｐゴシック" panose="020B0600070205080204" pitchFamily="34" charset="-128"/>
              </a:rPr>
              <a:t>Locked vs. unlocked ward</a:t>
            </a:r>
            <a:endParaRPr lang="en-US" altLang="en-US" sz="1800" dirty="0" smtClean="0">
              <a:latin typeface="Lucida Sans Unicode" panose="020B0602030504020204" pitchFamily="34" charset="0"/>
              <a:ea typeface="ＭＳ Ｐゴシック" panose="020B0600070205080204" pitchFamily="34" charset="-128"/>
            </a:endParaRPr>
          </a:p>
          <a:p>
            <a:pPr lvl="1" eaLnBrk="1" hangingPunct="1">
              <a:lnSpc>
                <a:spcPct val="120000"/>
              </a:lnSpc>
            </a:pPr>
            <a:r>
              <a:rPr lang="en-US" altLang="en-US" sz="1500" dirty="0" smtClean="0">
                <a:latin typeface="Lucida Sans Unicode" panose="020B0602030504020204" pitchFamily="34" charset="0"/>
                <a:ea typeface="ＭＳ Ｐゴシック" panose="020B0600070205080204" pitchFamily="34" charset="-128"/>
              </a:rPr>
              <a:t>Voluntary vs. involuntary</a:t>
            </a:r>
            <a:endParaRPr lang="en-US" altLang="en-US" sz="1800" dirty="0" smtClean="0">
              <a:latin typeface="Lucida Sans Unicode" panose="020B0602030504020204" pitchFamily="34" charset="0"/>
              <a:ea typeface="ＭＳ Ｐゴシック" panose="020B0600070205080204" pitchFamily="34" charset="-128"/>
            </a:endParaRPr>
          </a:p>
          <a:p>
            <a:pPr lvl="1" eaLnBrk="1" hangingPunct="1">
              <a:lnSpc>
                <a:spcPct val="120000"/>
              </a:lnSpc>
            </a:pPr>
            <a:r>
              <a:rPr lang="en-US" altLang="en-US" sz="1500" dirty="0" smtClean="0">
                <a:latin typeface="Lucida Sans Unicode" panose="020B0602030504020204" pitchFamily="34" charset="0"/>
                <a:ea typeface="ＭＳ Ｐゴシック" panose="020B0600070205080204" pitchFamily="34" charset="-128"/>
              </a:rPr>
              <a:t> precaution vs. no </a:t>
            </a:r>
            <a:r>
              <a:rPr lang="en-US" altLang="en-US" sz="1500" dirty="0" smtClean="0">
                <a:latin typeface="Lucida Sans Unicode" panose="020B0602030504020204" pitchFamily="34" charset="0"/>
                <a:ea typeface="ＭＳ Ｐゴシック" panose="020B0600070205080204" pitchFamily="34" charset="-128"/>
              </a:rPr>
              <a:t>precaution</a:t>
            </a:r>
            <a:endParaRPr lang="en-US" altLang="en-US" sz="1800" dirty="0" smtClean="0">
              <a:latin typeface="Lucida Sans Unicode" panose="020B0602030504020204" pitchFamily="34" charset="0"/>
              <a:ea typeface="ＭＳ Ｐゴシック" panose="020B0600070205080204" pitchFamily="34" charset="-128"/>
            </a:endParaRPr>
          </a:p>
          <a:p>
            <a:pPr eaLnBrk="1" hangingPunct="1">
              <a:lnSpc>
                <a:spcPct val="120000"/>
              </a:lnSpc>
            </a:pPr>
            <a:r>
              <a:rPr lang="en-US" altLang="en-US" sz="1800" dirty="0" smtClean="0">
                <a:latin typeface="Lucida Sans Unicode" panose="020B0602030504020204" pitchFamily="34" charset="0"/>
                <a:ea typeface="ＭＳ Ｐゴシック" panose="020B0600070205080204" pitchFamily="34" charset="-128"/>
              </a:rPr>
              <a:t>Crisis intervention:</a:t>
            </a:r>
            <a:endParaRPr lang="en-US" altLang="en-US" sz="2000" dirty="0" smtClean="0">
              <a:latin typeface="Lucida Sans Unicode" panose="020B0602030504020204" pitchFamily="34" charset="0"/>
              <a:ea typeface="ＭＳ Ｐゴシック" panose="020B0600070205080204" pitchFamily="34" charset="-128"/>
            </a:endParaRPr>
          </a:p>
          <a:p>
            <a:pPr lvl="1" eaLnBrk="1" hangingPunct="1">
              <a:lnSpc>
                <a:spcPct val="120000"/>
              </a:lnSpc>
            </a:pPr>
            <a:r>
              <a:rPr lang="en-US" altLang="en-US" sz="1500" dirty="0" smtClean="0">
                <a:latin typeface="Lucida Sans Unicode" panose="020B0602030504020204" pitchFamily="34" charset="0"/>
                <a:ea typeface="ＭＳ Ｐゴシック" panose="020B0600070205080204" pitchFamily="34" charset="-128"/>
              </a:rPr>
              <a:t>Reliable and motivated patient</a:t>
            </a:r>
            <a:endParaRPr lang="en-US" altLang="en-US" sz="1800" dirty="0" smtClean="0">
              <a:latin typeface="Lucida Sans Unicode" panose="020B0602030504020204" pitchFamily="34" charset="0"/>
              <a:ea typeface="ＭＳ Ｐゴシック" panose="020B0600070205080204" pitchFamily="34" charset="-128"/>
            </a:endParaRPr>
          </a:p>
          <a:p>
            <a:pPr lvl="1" eaLnBrk="1" hangingPunct="1">
              <a:lnSpc>
                <a:spcPct val="120000"/>
              </a:lnSpc>
            </a:pPr>
            <a:r>
              <a:rPr lang="en-US" altLang="en-US" sz="1500" dirty="0" smtClean="0">
                <a:latin typeface="Lucida Sans Unicode" panose="020B0602030504020204" pitchFamily="34" charset="0"/>
                <a:ea typeface="ＭＳ Ｐゴシック" panose="020B0600070205080204" pitchFamily="34" charset="-128"/>
              </a:rPr>
              <a:t>Reliable accessory persons</a:t>
            </a:r>
            <a:endParaRPr lang="en-US" altLang="en-US" sz="1800" dirty="0" smtClean="0">
              <a:latin typeface="Lucida Sans Unicode" panose="020B0602030504020204" pitchFamily="34" charset="0"/>
              <a:ea typeface="ＭＳ Ｐゴシック" panose="020B0600070205080204" pitchFamily="34" charset="-128"/>
            </a:endParaRPr>
          </a:p>
          <a:p>
            <a:pPr lvl="1" eaLnBrk="1" hangingPunct="1">
              <a:lnSpc>
                <a:spcPct val="120000"/>
              </a:lnSpc>
            </a:pPr>
            <a:r>
              <a:rPr lang="en-US" altLang="en-US" sz="1500" dirty="0" smtClean="0">
                <a:latin typeface="Lucida Sans Unicode" panose="020B0602030504020204" pitchFamily="34" charset="0"/>
                <a:ea typeface="ＭＳ Ｐゴシック" panose="020B0600070205080204" pitchFamily="34" charset="-128"/>
              </a:rPr>
              <a:t>Confrontation</a:t>
            </a:r>
            <a:endParaRPr lang="en-US" altLang="en-US" sz="1800" dirty="0" smtClean="0">
              <a:latin typeface="Lucida Sans Unicode" panose="020B0602030504020204" pitchFamily="34" charset="0"/>
              <a:ea typeface="ＭＳ Ｐゴシック" panose="020B0600070205080204" pitchFamily="34" charset="-128"/>
            </a:endParaRPr>
          </a:p>
          <a:p>
            <a:pPr lvl="1" eaLnBrk="1" hangingPunct="1">
              <a:lnSpc>
                <a:spcPct val="120000"/>
              </a:lnSpc>
            </a:pPr>
            <a:r>
              <a:rPr lang="en-US" altLang="en-US" sz="1500" dirty="0" smtClean="0">
                <a:latin typeface="Lucida Sans Unicode" panose="020B0602030504020204" pitchFamily="34" charset="0"/>
                <a:ea typeface="ＭＳ Ｐゴシック" panose="020B0600070205080204" pitchFamily="34" charset="-128"/>
              </a:rPr>
              <a:t>Restraint (physical)</a:t>
            </a:r>
            <a:endParaRPr lang="en-US" altLang="en-US" sz="1800" dirty="0" smtClean="0">
              <a:latin typeface="Lucida Sans Unicode" panose="020B0602030504020204" pitchFamily="34" charset="0"/>
              <a:ea typeface="ＭＳ Ｐゴシック" panose="020B0600070205080204" pitchFamily="34" charset="-128"/>
            </a:endParaRPr>
          </a:p>
          <a:p>
            <a:pPr lvl="1" eaLnBrk="1" hangingPunct="1">
              <a:lnSpc>
                <a:spcPct val="120000"/>
              </a:lnSpc>
            </a:pPr>
            <a:r>
              <a:rPr lang="en-US" altLang="en-US" sz="1500" dirty="0" smtClean="0">
                <a:latin typeface="Lucida Sans Unicode" panose="020B0602030504020204" pitchFamily="34" charset="0"/>
                <a:ea typeface="ＭＳ Ｐゴシック" panose="020B0600070205080204" pitchFamily="34" charset="-128"/>
              </a:rPr>
              <a:t>Immediate follow up</a:t>
            </a:r>
            <a:endParaRPr lang="en-US" altLang="en-US" sz="1800" dirty="0" smtClean="0">
              <a:latin typeface="Lucida Sans Unicode" panose="020B0602030504020204" pitchFamily="34" charset="0"/>
              <a:ea typeface="ＭＳ Ｐゴシック" panose="020B0600070205080204" pitchFamily="34" charset="-128"/>
            </a:endParaRPr>
          </a:p>
          <a:p>
            <a:pPr lvl="1" eaLnBrk="1" hangingPunct="1">
              <a:lnSpc>
                <a:spcPct val="120000"/>
              </a:lnSpc>
            </a:pPr>
            <a:r>
              <a:rPr lang="en-US" altLang="en-US" sz="1500" dirty="0" smtClean="0">
                <a:latin typeface="Lucida Sans Unicode" panose="020B0602030504020204" pitchFamily="34" charset="0"/>
                <a:ea typeface="ＭＳ Ｐゴシック" panose="020B0600070205080204" pitchFamily="34" charset="-128"/>
              </a:rPr>
              <a:t>Avoidance of provocation </a:t>
            </a:r>
            <a:endParaRPr lang="en-US" altLang="en-US" sz="1800" dirty="0" smtClean="0">
              <a:latin typeface="Lucida Sans Unicode" panose="020B0602030504020204" pitchFamily="34" charset="0"/>
              <a:ea typeface="ＭＳ Ｐゴシック" panose="020B0600070205080204" pitchFamily="34" charset="-128"/>
            </a:endParaRPr>
          </a:p>
          <a:p>
            <a:pPr eaLnBrk="1" hangingPunct="1">
              <a:lnSpc>
                <a:spcPct val="120000"/>
              </a:lnSpc>
            </a:pPr>
            <a:r>
              <a:rPr lang="en-US" altLang="en-US" sz="1800" dirty="0" smtClean="0">
                <a:latin typeface="Lucida Sans Unicode" panose="020B0602030504020204" pitchFamily="34" charset="0"/>
                <a:ea typeface="ＭＳ Ｐゴシック" panose="020B0600070205080204" pitchFamily="34" charset="-128"/>
              </a:rPr>
              <a:t>Medication:</a:t>
            </a:r>
            <a:endParaRPr lang="en-US" altLang="en-US" sz="2000" dirty="0" smtClean="0">
              <a:latin typeface="Lucida Sans Unicode" panose="020B0602030504020204" pitchFamily="34" charset="0"/>
              <a:ea typeface="ＭＳ Ｐゴシック" panose="020B0600070205080204" pitchFamily="34" charset="-128"/>
            </a:endParaRPr>
          </a:p>
          <a:p>
            <a:pPr lvl="1" eaLnBrk="1" hangingPunct="1">
              <a:lnSpc>
                <a:spcPct val="120000"/>
              </a:lnSpc>
            </a:pPr>
            <a:r>
              <a:rPr lang="en-US" altLang="en-US" sz="1500" dirty="0" smtClean="0">
                <a:latin typeface="Lucida Sans Unicode" panose="020B0602030504020204" pitchFamily="34" charset="0"/>
                <a:ea typeface="ＭＳ Ｐゴシック" panose="020B0600070205080204" pitchFamily="34" charset="-128"/>
              </a:rPr>
              <a:t>Major tranquilizer</a:t>
            </a:r>
            <a:endParaRPr lang="en-US" altLang="en-US" sz="1800" dirty="0" smtClean="0">
              <a:latin typeface="Lucida Sans Unicode" panose="020B0602030504020204" pitchFamily="34" charset="0"/>
              <a:ea typeface="ＭＳ Ｐゴシック" panose="020B0600070205080204" pitchFamily="34" charset="-128"/>
            </a:endParaRPr>
          </a:p>
          <a:p>
            <a:pPr lvl="1" eaLnBrk="1" hangingPunct="1">
              <a:lnSpc>
                <a:spcPct val="120000"/>
              </a:lnSpc>
            </a:pPr>
            <a:r>
              <a:rPr lang="en-US" altLang="en-US" sz="1500" dirty="0" smtClean="0">
                <a:latin typeface="Lucida Sans Unicode" panose="020B0602030504020204" pitchFamily="34" charset="0"/>
                <a:ea typeface="ＭＳ Ｐゴシック" panose="020B0600070205080204" pitchFamily="34" charset="-128"/>
              </a:rPr>
              <a:t>Benzodiazepines</a:t>
            </a:r>
            <a:endParaRPr lang="en-US" altLang="en-US" sz="1800" dirty="0" smtClean="0">
              <a:latin typeface="Lucida Sans Unicode" panose="020B0602030504020204" pitchFamily="34" charset="0"/>
              <a:ea typeface="ＭＳ Ｐゴシック" panose="020B0600070205080204" pitchFamily="34" charset="-128"/>
            </a:endParaRPr>
          </a:p>
          <a:p>
            <a:pPr lvl="1" eaLnBrk="1" hangingPunct="1">
              <a:lnSpc>
                <a:spcPct val="120000"/>
              </a:lnSpc>
            </a:pPr>
            <a:r>
              <a:rPr lang="en-US" altLang="en-US" sz="1500" dirty="0" smtClean="0">
                <a:latin typeface="Lucida Sans Unicode" panose="020B0602030504020204" pitchFamily="34" charset="0"/>
                <a:ea typeface="ＭＳ Ｐゴシック" panose="020B0600070205080204" pitchFamily="34" charset="-128"/>
              </a:rPr>
              <a:t>Mood stabilizer</a:t>
            </a:r>
            <a:endParaRPr lang="en-US" altLang="en-US" sz="1800" dirty="0" smtClean="0">
              <a:latin typeface="Lucida Sans Unicode" panose="020B0602030504020204" pitchFamily="34" charset="0"/>
              <a:ea typeface="ＭＳ Ｐゴシック" panose="020B0600070205080204" pitchFamily="34" charset="-128"/>
            </a:endParaRPr>
          </a:p>
          <a:p>
            <a:pPr lvl="1" eaLnBrk="1" hangingPunct="1">
              <a:lnSpc>
                <a:spcPct val="120000"/>
              </a:lnSpc>
            </a:pPr>
            <a:r>
              <a:rPr lang="en-US" altLang="en-US" sz="1500" dirty="0" smtClean="0">
                <a:latin typeface="Lucida Sans Unicode" panose="020B0602030504020204" pitchFamily="34" charset="0"/>
                <a:ea typeface="ＭＳ Ｐゴシック" panose="020B0600070205080204" pitchFamily="34" charset="-128"/>
              </a:rPr>
              <a:t>ECT</a:t>
            </a:r>
            <a:endParaRPr lang="en-US" altLang="en-US" sz="1800" dirty="0" smtClean="0">
              <a:latin typeface="Lucida Sans Unicode" panose="020B0602030504020204" pitchFamily="34" charset="0"/>
              <a:ea typeface="ＭＳ Ｐゴシック" panose="020B0600070205080204" pitchFamily="34" charset="-12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accel="50000" decel="50000"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accel="50000" decel="50000" fill="hold" grpId="0" nodeType="clickEffect">
                                  <p:stCondLst>
                                    <p:cond delay="0"/>
                                  </p:stCondLst>
                                  <p:childTnLst>
                                    <p:set>
                                      <p:cBhvr>
                                        <p:cTn id="54" dur="1" fill="hold">
                                          <p:stCondLst>
                                            <p:cond delay="0"/>
                                          </p:stCondLst>
                                        </p:cTn>
                                        <p:tgtEl>
                                          <p:spTgt spid="16387">
                                            <p:txEl>
                                              <p:pRg st="8" end="8"/>
                                            </p:txEl>
                                          </p:spTgt>
                                        </p:tgtEl>
                                        <p:attrNameLst>
                                          <p:attrName>style.visibility</p:attrName>
                                        </p:attrNameLst>
                                      </p:cBhvr>
                                      <p:to>
                                        <p:strVal val="visible"/>
                                      </p:to>
                                    </p:set>
                                    <p:anim calcmode="lin" valueType="num">
                                      <p:cBhvr additive="base">
                                        <p:cTn id="55"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accel="50000" decel="50000" fill="hold" grpId="0" nodeType="clickEffect">
                                  <p:stCondLst>
                                    <p:cond delay="0"/>
                                  </p:stCondLst>
                                  <p:childTnLst>
                                    <p:set>
                                      <p:cBhvr>
                                        <p:cTn id="60" dur="1" fill="hold">
                                          <p:stCondLst>
                                            <p:cond delay="0"/>
                                          </p:stCondLst>
                                        </p:cTn>
                                        <p:tgtEl>
                                          <p:spTgt spid="16387">
                                            <p:txEl>
                                              <p:pRg st="9" end="9"/>
                                            </p:txEl>
                                          </p:spTgt>
                                        </p:tgtEl>
                                        <p:attrNameLst>
                                          <p:attrName>style.visibility</p:attrName>
                                        </p:attrNameLst>
                                      </p:cBhvr>
                                      <p:to>
                                        <p:strVal val="visible"/>
                                      </p:to>
                                    </p:set>
                                    <p:anim calcmode="lin" valueType="num">
                                      <p:cBhvr additive="base">
                                        <p:cTn id="61" dur="500" fill="hold"/>
                                        <p:tgtEl>
                                          <p:spTgt spid="1638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638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accel="50000" decel="50000" fill="hold" grpId="0" nodeType="clickEffect">
                                  <p:stCondLst>
                                    <p:cond delay="0"/>
                                  </p:stCondLst>
                                  <p:childTnLst>
                                    <p:set>
                                      <p:cBhvr>
                                        <p:cTn id="66" dur="1" fill="hold">
                                          <p:stCondLst>
                                            <p:cond delay="0"/>
                                          </p:stCondLst>
                                        </p:cTn>
                                        <p:tgtEl>
                                          <p:spTgt spid="16387">
                                            <p:txEl>
                                              <p:pRg st="10" end="10"/>
                                            </p:txEl>
                                          </p:spTgt>
                                        </p:tgtEl>
                                        <p:attrNameLst>
                                          <p:attrName>style.visibility</p:attrName>
                                        </p:attrNameLst>
                                      </p:cBhvr>
                                      <p:to>
                                        <p:strVal val="visible"/>
                                      </p:to>
                                    </p:set>
                                    <p:anim calcmode="lin" valueType="num">
                                      <p:cBhvr additive="base">
                                        <p:cTn id="67" dur="500" fill="hold"/>
                                        <p:tgtEl>
                                          <p:spTgt spid="1638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638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accel="50000" decel="50000" fill="hold" grpId="0" nodeType="clickEffect">
                                  <p:stCondLst>
                                    <p:cond delay="0"/>
                                  </p:stCondLst>
                                  <p:childTnLst>
                                    <p:set>
                                      <p:cBhvr>
                                        <p:cTn id="72" dur="1" fill="hold">
                                          <p:stCondLst>
                                            <p:cond delay="0"/>
                                          </p:stCondLst>
                                        </p:cTn>
                                        <p:tgtEl>
                                          <p:spTgt spid="16387">
                                            <p:txEl>
                                              <p:pRg st="11" end="11"/>
                                            </p:txEl>
                                          </p:spTgt>
                                        </p:tgtEl>
                                        <p:attrNameLst>
                                          <p:attrName>style.visibility</p:attrName>
                                        </p:attrNameLst>
                                      </p:cBhvr>
                                      <p:to>
                                        <p:strVal val="visible"/>
                                      </p:to>
                                    </p:set>
                                    <p:anim calcmode="lin" valueType="num">
                                      <p:cBhvr additive="base">
                                        <p:cTn id="73" dur="500" fill="hold"/>
                                        <p:tgtEl>
                                          <p:spTgt spid="1638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638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accel="50000" decel="50000" fill="hold" grpId="0" nodeType="clickEffect">
                                  <p:stCondLst>
                                    <p:cond delay="0"/>
                                  </p:stCondLst>
                                  <p:childTnLst>
                                    <p:set>
                                      <p:cBhvr>
                                        <p:cTn id="78" dur="1" fill="hold">
                                          <p:stCondLst>
                                            <p:cond delay="0"/>
                                          </p:stCondLst>
                                        </p:cTn>
                                        <p:tgtEl>
                                          <p:spTgt spid="16387">
                                            <p:txEl>
                                              <p:pRg st="12" end="12"/>
                                            </p:txEl>
                                          </p:spTgt>
                                        </p:tgtEl>
                                        <p:attrNameLst>
                                          <p:attrName>style.visibility</p:attrName>
                                        </p:attrNameLst>
                                      </p:cBhvr>
                                      <p:to>
                                        <p:strVal val="visible"/>
                                      </p:to>
                                    </p:set>
                                    <p:anim calcmode="lin" valueType="num">
                                      <p:cBhvr additive="base">
                                        <p:cTn id="79" dur="500" fill="hold"/>
                                        <p:tgtEl>
                                          <p:spTgt spid="16387">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638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accel="50000" decel="50000" fill="hold" grpId="0" nodeType="clickEffect">
                                  <p:stCondLst>
                                    <p:cond delay="0"/>
                                  </p:stCondLst>
                                  <p:childTnLst>
                                    <p:set>
                                      <p:cBhvr>
                                        <p:cTn id="84" dur="1" fill="hold">
                                          <p:stCondLst>
                                            <p:cond delay="0"/>
                                          </p:stCondLst>
                                        </p:cTn>
                                        <p:tgtEl>
                                          <p:spTgt spid="16387">
                                            <p:txEl>
                                              <p:pRg st="13" end="13"/>
                                            </p:txEl>
                                          </p:spTgt>
                                        </p:tgtEl>
                                        <p:attrNameLst>
                                          <p:attrName>style.visibility</p:attrName>
                                        </p:attrNameLst>
                                      </p:cBhvr>
                                      <p:to>
                                        <p:strVal val="visible"/>
                                      </p:to>
                                    </p:set>
                                    <p:anim calcmode="lin" valueType="num">
                                      <p:cBhvr additive="base">
                                        <p:cTn id="85" dur="500" fill="hold"/>
                                        <p:tgtEl>
                                          <p:spTgt spid="16387">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638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accel="50000" decel="50000" fill="hold" grpId="0" nodeType="clickEffect">
                                  <p:stCondLst>
                                    <p:cond delay="0"/>
                                  </p:stCondLst>
                                  <p:childTnLst>
                                    <p:set>
                                      <p:cBhvr>
                                        <p:cTn id="90" dur="1" fill="hold">
                                          <p:stCondLst>
                                            <p:cond delay="0"/>
                                          </p:stCondLst>
                                        </p:cTn>
                                        <p:tgtEl>
                                          <p:spTgt spid="16387">
                                            <p:txEl>
                                              <p:pRg st="14" end="14"/>
                                            </p:txEl>
                                          </p:spTgt>
                                        </p:tgtEl>
                                        <p:attrNameLst>
                                          <p:attrName>style.visibility</p:attrName>
                                        </p:attrNameLst>
                                      </p:cBhvr>
                                      <p:to>
                                        <p:strVal val="visible"/>
                                      </p:to>
                                    </p:set>
                                    <p:anim calcmode="lin" valueType="num">
                                      <p:cBhvr additive="base">
                                        <p:cTn id="91" dur="500" fill="hold"/>
                                        <p:tgtEl>
                                          <p:spTgt spid="16387">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638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accel="50000" decel="50000" fill="hold" grpId="0" nodeType="clickEffect">
                                  <p:stCondLst>
                                    <p:cond delay="0"/>
                                  </p:stCondLst>
                                  <p:childTnLst>
                                    <p:set>
                                      <p:cBhvr>
                                        <p:cTn id="96" dur="1" fill="hold">
                                          <p:stCondLst>
                                            <p:cond delay="0"/>
                                          </p:stCondLst>
                                        </p:cTn>
                                        <p:tgtEl>
                                          <p:spTgt spid="16387">
                                            <p:txEl>
                                              <p:pRg st="15" end="15"/>
                                            </p:txEl>
                                          </p:spTgt>
                                        </p:tgtEl>
                                        <p:attrNameLst>
                                          <p:attrName>style.visibility</p:attrName>
                                        </p:attrNameLst>
                                      </p:cBhvr>
                                      <p:to>
                                        <p:strVal val="visible"/>
                                      </p:to>
                                    </p:set>
                                    <p:anim calcmode="lin" valueType="num">
                                      <p:cBhvr additive="base">
                                        <p:cTn id="97" dur="500" fill="hold"/>
                                        <p:tgtEl>
                                          <p:spTgt spid="16387">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6387">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وان 1"/>
          <p:cNvSpPr>
            <a:spLocks noGrp="1"/>
          </p:cNvSpPr>
          <p:nvPr>
            <p:ph type="title"/>
          </p:nvPr>
        </p:nvSpPr>
        <p:spPr/>
        <p:txBody>
          <a:bodyPr>
            <a:normAutofit fontScale="90000"/>
            <a:scene3d>
              <a:camera prst="orthographicFront"/>
              <a:lightRig rig="soft" dir="t"/>
            </a:scene3d>
          </a:bodyPr>
          <a:lstStyle/>
          <a:p>
            <a:pPr eaLnBrk="1" fontAlgn="auto" hangingPunct="1">
              <a:spcAft>
                <a:spcPts val="0"/>
              </a:spcAft>
              <a:defRPr/>
            </a:pPr>
            <a:endParaRPr lang="en-US">
              <a:latin typeface="+mj-lt"/>
              <a:ea typeface="+mj-ea"/>
              <a:cs typeface="+mj-cs"/>
            </a:endParaRPr>
          </a:p>
        </p:txBody>
      </p:sp>
      <p:sp>
        <p:nvSpPr>
          <p:cNvPr id="15363" name="عنصر نائب للمحتوى 2"/>
          <p:cNvSpPr>
            <a:spLocks noGrp="1"/>
          </p:cNvSpPr>
          <p:nvPr>
            <p:ph idx="1"/>
          </p:nvPr>
        </p:nvSpPr>
        <p:spPr/>
        <p:txBody>
          <a:bodyPr>
            <a:normAutofit/>
          </a:bodyPr>
          <a:lstStyle/>
          <a:p>
            <a:pPr eaLnBrk="1" hangingPunct="1">
              <a:lnSpc>
                <a:spcPct val="80000"/>
              </a:lnSpc>
            </a:pPr>
            <a:r>
              <a:rPr lang="en-US" altLang="en-US" sz="2400" dirty="0" smtClean="0">
                <a:solidFill>
                  <a:schemeClr val="accent2"/>
                </a:solidFill>
                <a:latin typeface="Lucida Sans Unicode" panose="020B0602030504020204" pitchFamily="34" charset="0"/>
                <a:ea typeface="ＭＳ Ｐゴシック" panose="020B0600070205080204" pitchFamily="34" charset="-128"/>
              </a:rPr>
              <a:t>What is agitation</a:t>
            </a:r>
            <a:r>
              <a:rPr lang="en-US" altLang="en-US" sz="2400" dirty="0" smtClean="0">
                <a:solidFill>
                  <a:schemeClr val="accent2"/>
                </a:solidFill>
                <a:latin typeface="Lucida Sans Unicode" panose="020B0602030504020204" pitchFamily="34" charset="0"/>
                <a:ea typeface="ＭＳ Ｐゴシック" panose="020B0600070205080204" pitchFamily="34" charset="-128"/>
              </a:rPr>
              <a:t>:</a:t>
            </a:r>
            <a:endParaRPr lang="en-US" altLang="en-US" sz="2400" dirty="0" smtClean="0">
              <a:latin typeface="Lucida Sans Unicode" panose="020B0602030504020204" pitchFamily="34" charset="0"/>
              <a:ea typeface="ＭＳ Ｐゴシック" panose="020B0600070205080204" pitchFamily="34" charset="-128"/>
            </a:endParaRPr>
          </a:p>
          <a:p>
            <a:pPr lvl="1" eaLnBrk="1" hangingPunct="1">
              <a:lnSpc>
                <a:spcPct val="80000"/>
              </a:lnSpc>
            </a:pPr>
            <a:r>
              <a:rPr lang="en-US" altLang="en-US" sz="2400" dirty="0" smtClean="0">
                <a:latin typeface="Lucida Sans Unicode" panose="020B0602030504020204" pitchFamily="34" charset="0"/>
                <a:ea typeface="ＭＳ Ｐゴシック" panose="020B0600070205080204" pitchFamily="34" charset="-128"/>
              </a:rPr>
              <a:t>Tension state in which anxiety is manifested in psychomotor area with hyperactivity. </a:t>
            </a:r>
            <a:endParaRPr lang="en-US" altLang="en-US" sz="2400" dirty="0" smtClean="0">
              <a:latin typeface="Lucida Sans Unicode" panose="020B0602030504020204" pitchFamily="34" charset="0"/>
              <a:ea typeface="ＭＳ Ｐゴシック" panose="020B0600070205080204" pitchFamily="34" charset="-128"/>
            </a:endParaRPr>
          </a:p>
          <a:p>
            <a:pPr lvl="1" eaLnBrk="1" hangingPunct="1">
              <a:lnSpc>
                <a:spcPct val="80000"/>
              </a:lnSpc>
            </a:pPr>
            <a:r>
              <a:rPr lang="en-US" altLang="en-US" sz="2400" dirty="0" smtClean="0">
                <a:latin typeface="Lucida Sans Unicode" panose="020B0602030504020204" pitchFamily="34" charset="0"/>
                <a:ea typeface="ＭＳ Ｐゴシック" panose="020B0600070205080204" pitchFamily="34" charset="-128"/>
              </a:rPr>
              <a:t>Seen </a:t>
            </a:r>
            <a:r>
              <a:rPr lang="en-US" altLang="en-US" sz="2400" dirty="0" smtClean="0">
                <a:latin typeface="Lucida Sans Unicode" panose="020B0602030504020204" pitchFamily="34" charset="0"/>
                <a:ea typeface="ＭＳ Ｐゴシック" panose="020B0600070205080204" pitchFamily="34" charset="-128"/>
              </a:rPr>
              <a:t>in depression, schizophrenia &amp; mania.</a:t>
            </a:r>
          </a:p>
          <a:p>
            <a:pPr eaLnBrk="1" hangingPunct="1">
              <a:lnSpc>
                <a:spcPct val="80000"/>
              </a:lnSpc>
            </a:pPr>
            <a:endParaRPr lang="en-US" altLang="en-US" sz="2400" dirty="0" smtClean="0">
              <a:latin typeface="Lucida Sans Unicode" panose="020B0602030504020204" pitchFamily="34" charset="0"/>
              <a:ea typeface="ＭＳ Ｐゴシック" panose="020B0600070205080204" pitchFamily="34" charset="-128"/>
            </a:endParaRPr>
          </a:p>
          <a:p>
            <a:pPr eaLnBrk="1" hangingPunct="1">
              <a:lnSpc>
                <a:spcPct val="80000"/>
              </a:lnSpc>
            </a:pPr>
            <a:endParaRPr lang="en-US" altLang="en-US" sz="2400" dirty="0" smtClean="0">
              <a:latin typeface="Lucida Sans Unicode" panose="020B0602030504020204" pitchFamily="34" charset="0"/>
              <a:ea typeface="ＭＳ Ｐゴシック" panose="020B0600070205080204" pitchFamily="34" charset="-128"/>
            </a:endParaRPr>
          </a:p>
          <a:p>
            <a:pPr eaLnBrk="1" hangingPunct="1">
              <a:lnSpc>
                <a:spcPct val="80000"/>
              </a:lnSpc>
            </a:pPr>
            <a:r>
              <a:rPr lang="en-US" altLang="en-US" sz="2400" dirty="0" smtClean="0">
                <a:solidFill>
                  <a:schemeClr val="accent2"/>
                </a:solidFill>
                <a:latin typeface="Lucida Sans Unicode" panose="020B0602030504020204" pitchFamily="34" charset="0"/>
                <a:ea typeface="ＭＳ Ｐゴシック" panose="020B0600070205080204" pitchFamily="34" charset="-128"/>
              </a:rPr>
              <a:t>What is aggression</a:t>
            </a:r>
            <a:r>
              <a:rPr lang="en-US" altLang="en-US" sz="2400" dirty="0" smtClean="0">
                <a:solidFill>
                  <a:schemeClr val="accent2"/>
                </a:solidFill>
                <a:latin typeface="Lucida Sans Unicode" panose="020B0602030504020204" pitchFamily="34" charset="0"/>
                <a:ea typeface="ＭＳ Ｐゴシック" panose="020B0600070205080204" pitchFamily="34" charset="-128"/>
              </a:rPr>
              <a:t>:</a:t>
            </a:r>
            <a:endParaRPr lang="en-US" altLang="en-US" sz="2400" dirty="0" smtClean="0">
              <a:latin typeface="Lucida Sans Unicode" panose="020B0602030504020204" pitchFamily="34" charset="0"/>
              <a:ea typeface="ＭＳ Ｐゴシック" panose="020B0600070205080204" pitchFamily="34" charset="-128"/>
            </a:endParaRPr>
          </a:p>
          <a:p>
            <a:pPr lvl="1" eaLnBrk="1" hangingPunct="1">
              <a:lnSpc>
                <a:spcPct val="80000"/>
              </a:lnSpc>
            </a:pPr>
            <a:r>
              <a:rPr lang="en-US" altLang="en-US" sz="2400" dirty="0" smtClean="0">
                <a:latin typeface="Lucida Sans Unicode" panose="020B0602030504020204" pitchFamily="34" charset="0"/>
                <a:ea typeface="ＭＳ Ｐゴシック" panose="020B0600070205080204" pitchFamily="34" charset="-128"/>
              </a:rPr>
              <a:t>Hostile or angry feelings, thoughts or actions directed towards an object or person. </a:t>
            </a:r>
            <a:endParaRPr lang="en-US" altLang="en-US" sz="2400" dirty="0" smtClean="0">
              <a:latin typeface="Lucida Sans Unicode" panose="020B0602030504020204" pitchFamily="34" charset="0"/>
              <a:ea typeface="ＭＳ Ｐゴシック" panose="020B0600070205080204" pitchFamily="34" charset="-128"/>
            </a:endParaRPr>
          </a:p>
          <a:p>
            <a:pPr lvl="1" eaLnBrk="1" hangingPunct="1">
              <a:lnSpc>
                <a:spcPct val="80000"/>
              </a:lnSpc>
            </a:pPr>
            <a:r>
              <a:rPr lang="en-US" altLang="en-US" sz="2400" dirty="0" smtClean="0">
                <a:latin typeface="Lucida Sans Unicode" panose="020B0602030504020204" pitchFamily="34" charset="0"/>
                <a:ea typeface="ＭＳ Ｐゴシック" panose="020B0600070205080204" pitchFamily="34" charset="-128"/>
              </a:rPr>
              <a:t>Seen </a:t>
            </a:r>
            <a:r>
              <a:rPr lang="en-US" altLang="en-US" sz="2400" dirty="0" smtClean="0">
                <a:latin typeface="Lucida Sans Unicode" panose="020B0602030504020204" pitchFamily="34" charset="0"/>
                <a:ea typeface="ＭＳ Ｐゴシック" panose="020B0600070205080204" pitchFamily="34" charset="-128"/>
              </a:rPr>
              <a:t>in impulsive disorders, impulse control disorders &amp; mania.</a:t>
            </a:r>
          </a:p>
          <a:p>
            <a:pPr eaLnBrk="1" hangingPunct="1">
              <a:lnSpc>
                <a:spcPct val="80000"/>
              </a:lnSpc>
            </a:pPr>
            <a:endParaRPr lang="en-US" altLang="en-US" sz="2400" dirty="0" smtClean="0">
              <a:latin typeface="Lucida Sans Unicode" panose="020B0602030504020204" pitchFamily="34" charset="0"/>
              <a:ea typeface="ＭＳ Ｐゴシック" panose="020B0600070205080204" pitchFamily="34" charset="-128"/>
            </a:endParaRPr>
          </a:p>
          <a:p>
            <a:pPr eaLnBrk="1" hangingPunct="1">
              <a:lnSpc>
                <a:spcPct val="80000"/>
              </a:lnSpc>
            </a:pPr>
            <a:endParaRPr lang="en-US" altLang="en-US" sz="2400" dirty="0" smtClean="0">
              <a:latin typeface="Lucida Sans Unicode" panose="020B0602030504020204" pitchFamily="34" charset="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15363">
                                            <p:txEl>
                                              <p:pRg st="5" end="5"/>
                                            </p:txEl>
                                          </p:spTgt>
                                        </p:tgtEl>
                                        <p:attrNameLst>
                                          <p:attrName>style.visibility</p:attrName>
                                        </p:attrNameLst>
                                      </p:cBhvr>
                                      <p:to>
                                        <p:strVal val="visible"/>
                                      </p:to>
                                    </p:set>
                                    <p:anim calcmode="lin" valueType="num">
                                      <p:cBhvr additive="base">
                                        <p:cTn id="25" dur="5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anim calcmode="lin" valueType="num">
                                      <p:cBhvr additive="base">
                                        <p:cTn id="31" dur="5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15363">
                                            <p:txEl>
                                              <p:pRg st="7" end="7"/>
                                            </p:txEl>
                                          </p:spTgt>
                                        </p:tgtEl>
                                        <p:attrNameLst>
                                          <p:attrName>style.visibility</p:attrName>
                                        </p:attrNameLst>
                                      </p:cBhvr>
                                      <p:to>
                                        <p:strVal val="visible"/>
                                      </p:to>
                                    </p:set>
                                    <p:anim calcmode="lin" valueType="num">
                                      <p:cBhvr additive="base">
                                        <p:cTn id="37" dur="500" fill="hold"/>
                                        <p:tgtEl>
                                          <p:spTgt spid="1536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36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457200"/>
            <a:ext cx="8153400" cy="1143000"/>
          </a:xfrm>
        </p:spPr>
        <p:txBody>
          <a:bodyPr>
            <a:scene3d>
              <a:camera prst="orthographicFront"/>
              <a:lightRig rig="soft" dir="t"/>
            </a:scene3d>
          </a:bodyPr>
          <a:lstStyle/>
          <a:p>
            <a:pPr eaLnBrk="1" fontAlgn="auto" hangingPunct="1">
              <a:spcAft>
                <a:spcPts val="0"/>
              </a:spcAft>
              <a:defRPr/>
            </a:pPr>
            <a:endParaRPr lang="en-US" sz="4000" i="1" u="sng" dirty="0">
              <a:latin typeface="+mj-lt"/>
              <a:ea typeface="+mj-ea"/>
              <a:cs typeface="+mj-cs"/>
            </a:endParaRPr>
          </a:p>
        </p:txBody>
      </p:sp>
      <p:sp>
        <p:nvSpPr>
          <p:cNvPr id="15362" name="Rectangle 3"/>
          <p:cNvSpPr>
            <a:spLocks noGrp="1" noChangeArrowheads="1"/>
          </p:cNvSpPr>
          <p:nvPr>
            <p:ph idx="1"/>
          </p:nvPr>
        </p:nvSpPr>
        <p:spPr>
          <a:xfrm>
            <a:off x="685800" y="2057400"/>
            <a:ext cx="7772400" cy="4114800"/>
          </a:xfrm>
        </p:spPr>
        <p:txBody>
          <a:bodyPr>
            <a:normAutofit/>
          </a:bodyPr>
          <a:lstStyle/>
          <a:p>
            <a:pPr eaLnBrk="1" hangingPunct="1">
              <a:buFontTx/>
              <a:buNone/>
            </a:pPr>
            <a:r>
              <a:rPr lang="en-US" altLang="en-US" sz="2800" dirty="0" smtClean="0">
                <a:latin typeface="Lucida Sans Unicode" panose="020B0602030504020204" pitchFamily="34" charset="0"/>
                <a:ea typeface="ＭＳ Ｐゴシック" panose="020B0600070205080204" pitchFamily="34" charset="-128"/>
              </a:rPr>
              <a:t> Usually the majority of Psychiatric patients are not Hostile, Dangerous or aggressive, BUT occasionally Psychiatric Illness presented in Aggressive Behavior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عنوان 1"/>
          <p:cNvSpPr>
            <a:spLocks noGrp="1"/>
          </p:cNvSpPr>
          <p:nvPr>
            <p:ph type="title"/>
          </p:nvPr>
        </p:nvSpPr>
        <p:spPr/>
        <p:txBody>
          <a:bodyPr>
            <a:normAutofit fontScale="90000"/>
            <a:scene3d>
              <a:camera prst="orthographicFront"/>
              <a:lightRig rig="soft" dir="t"/>
            </a:scene3d>
          </a:bodyPr>
          <a:lstStyle/>
          <a:p>
            <a:pPr eaLnBrk="1" fontAlgn="auto" hangingPunct="1">
              <a:lnSpc>
                <a:spcPct val="90000"/>
              </a:lnSpc>
              <a:spcAft>
                <a:spcPts val="0"/>
              </a:spcAft>
              <a:defRPr/>
            </a:pPr>
            <a:r>
              <a:rPr lang="en-CA" sz="4400" dirty="0" smtClean="0">
                <a:latin typeface="+mj-lt"/>
                <a:ea typeface="+mj-ea"/>
                <a:cs typeface="+mj-cs"/>
              </a:rPr>
              <a:t>Case </a:t>
            </a:r>
            <a:r>
              <a:rPr lang="en-CA" sz="4400" dirty="0" smtClean="0">
                <a:latin typeface="+mj-lt"/>
                <a:ea typeface="+mj-ea"/>
                <a:cs typeface="+mj-cs"/>
              </a:rPr>
              <a:t>Development 5</a:t>
            </a:r>
            <a:r>
              <a:rPr lang="en-CA" sz="4400" dirty="0" smtClean="0">
                <a:latin typeface="+mj-lt"/>
                <a:ea typeface="+mj-ea"/>
                <a:cs typeface="+mj-cs"/>
              </a:rPr>
              <a:t>:</a:t>
            </a:r>
            <a:endParaRPr lang="en-US" dirty="0">
              <a:latin typeface="+mj-lt"/>
              <a:ea typeface="+mj-ea"/>
              <a:cs typeface="+mj-cs"/>
            </a:endParaRPr>
          </a:p>
        </p:txBody>
      </p:sp>
      <p:sp>
        <p:nvSpPr>
          <p:cNvPr id="16386" name="عنصر نائب للمحتوى 2"/>
          <p:cNvSpPr>
            <a:spLocks noGrp="1"/>
          </p:cNvSpPr>
          <p:nvPr>
            <p:ph idx="1"/>
          </p:nvPr>
        </p:nvSpPr>
        <p:spPr/>
        <p:txBody>
          <a:bodyPr>
            <a:normAutofit/>
          </a:bodyPr>
          <a:lstStyle/>
          <a:p>
            <a:pPr eaLnBrk="1" hangingPunct="1">
              <a:lnSpc>
                <a:spcPct val="90000"/>
              </a:lnSpc>
            </a:pPr>
            <a:endParaRPr lang="en-US" altLang="en-US" sz="2800" dirty="0" smtClean="0">
              <a:latin typeface="Lucida Sans Unicode" panose="020B0602030504020204" pitchFamily="34" charset="0"/>
              <a:ea typeface="ＭＳ Ｐゴシック" panose="020B0600070205080204" pitchFamily="34" charset="-128"/>
            </a:endParaRPr>
          </a:p>
          <a:p>
            <a:pPr eaLnBrk="1" hangingPunct="1">
              <a:lnSpc>
                <a:spcPct val="90000"/>
              </a:lnSpc>
            </a:pPr>
            <a:endParaRPr lang="en-US" altLang="en-US" sz="2800" dirty="0" smtClean="0">
              <a:latin typeface="Lucida Sans Unicode" panose="020B0602030504020204" pitchFamily="34" charset="0"/>
              <a:ea typeface="ＭＳ Ｐゴシック" panose="020B0600070205080204" pitchFamily="34" charset="-128"/>
            </a:endParaRPr>
          </a:p>
          <a:p>
            <a:pPr eaLnBrk="1" hangingPunct="1">
              <a:lnSpc>
                <a:spcPct val="90000"/>
              </a:lnSpc>
            </a:pPr>
            <a:r>
              <a:rPr lang="en-CA" altLang="en-US" sz="2800" dirty="0" smtClean="0">
                <a:latin typeface="Lucida Sans Unicode" panose="020B0602030504020204" pitchFamily="34" charset="0"/>
                <a:ea typeface="ＭＳ Ｐゴシック" panose="020B0600070205080204" pitchFamily="34" charset="-128"/>
              </a:rPr>
              <a:t>9 months later, during the patient’ regular visit to the clinic, he presented with irritability and started to be verbally abusive towards his father, threatening to beat him. He looked during the interview perplexed and agitated.</a:t>
            </a:r>
            <a:endParaRPr lang="en-US" altLang="en-US" sz="2800" dirty="0" smtClean="0">
              <a:latin typeface="Lucida Sans Unicode" panose="020B0602030504020204" pitchFamily="34" charset="0"/>
              <a:ea typeface="ＭＳ Ｐゴシック" panose="020B0600070205080204" pitchFamily="34" charset="-128"/>
            </a:endParaRPr>
          </a:p>
          <a:p>
            <a:pPr eaLnBrk="1" hangingPunct="1">
              <a:lnSpc>
                <a:spcPct val="90000"/>
              </a:lnSpc>
            </a:pPr>
            <a:endParaRPr lang="en-US" altLang="en-US" sz="2800" dirty="0" smtClean="0">
              <a:latin typeface="Lucida Sans Unicode" panose="020B0602030504020204" pitchFamily="34" charset="0"/>
              <a:ea typeface="ＭＳ Ｐゴシック" panose="020B0600070205080204" pitchFamily="34" charset="-12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scene3d>
              <a:camera prst="orthographicFront"/>
              <a:lightRig rig="soft" dir="t"/>
            </a:scene3d>
          </a:bodyPr>
          <a:lstStyle/>
          <a:p>
            <a:pPr>
              <a:defRPr/>
            </a:pPr>
            <a:r>
              <a:rPr lang="en-US" altLang="en-US" u="sng" dirty="0">
                <a:solidFill>
                  <a:schemeClr val="accent2"/>
                </a:solidFill>
                <a:latin typeface="Lucida Sans Unicode" panose="020B0602030504020204" pitchFamily="34" charset="0"/>
                <a:ea typeface="ＭＳ Ｐゴシック" panose="020B0600070205080204" pitchFamily="34" charset="-128"/>
              </a:rPr>
              <a:t>Causes</a:t>
            </a:r>
            <a:r>
              <a:rPr lang="en-US" altLang="en-US" dirty="0" smtClean="0">
                <a:latin typeface="Lucida Sans Unicode" panose="020B0602030504020204" pitchFamily="34" charset="0"/>
                <a:ea typeface="ＭＳ Ｐゴシック" panose="020B0600070205080204" pitchFamily="34" charset="-128"/>
              </a:rPr>
              <a:t>:</a:t>
            </a:r>
            <a:endParaRPr lang="en-US" dirty="0">
              <a:latin typeface="+mj-lt"/>
              <a:ea typeface="+mj-ea"/>
              <a:cs typeface="+mj-cs"/>
            </a:endParaRPr>
          </a:p>
        </p:txBody>
      </p:sp>
      <p:sp>
        <p:nvSpPr>
          <p:cNvPr id="2" name="Content Placeholder 1"/>
          <p:cNvSpPr>
            <a:spLocks noGrp="1"/>
          </p:cNvSpPr>
          <p:nvPr>
            <p:ph idx="1"/>
          </p:nvPr>
        </p:nvSpPr>
        <p:spPr/>
        <p:txBody>
          <a:bodyPr>
            <a:normAutofit/>
          </a:bodyPr>
          <a:lstStyle/>
          <a:p>
            <a:pPr lvl="1" eaLnBrk="1" hangingPunct="1">
              <a:lnSpc>
                <a:spcPct val="80000"/>
              </a:lnSpc>
            </a:pPr>
            <a:r>
              <a:rPr lang="en-US" altLang="en-US" sz="2800" dirty="0" smtClean="0">
                <a:latin typeface="Lucida Sans Unicode" panose="020B0602030504020204" pitchFamily="34" charset="0"/>
                <a:ea typeface="ＭＳ Ｐゴシック" panose="020B0600070205080204" pitchFamily="34" charset="-128"/>
              </a:rPr>
              <a:t>Mental </a:t>
            </a:r>
            <a:r>
              <a:rPr lang="en-US" altLang="en-US" sz="2800" dirty="0" smtClean="0">
                <a:latin typeface="Lucida Sans Unicode" panose="020B0602030504020204" pitchFamily="34" charset="0"/>
                <a:ea typeface="ＭＳ Ｐゴシック" panose="020B0600070205080204" pitchFamily="34" charset="-128"/>
              </a:rPr>
              <a:t>illness:  Depression, Acute psychosis mania, schizophrenia</a:t>
            </a:r>
          </a:p>
          <a:p>
            <a:pPr lvl="1" eaLnBrk="1" hangingPunct="1">
              <a:lnSpc>
                <a:spcPct val="80000"/>
              </a:lnSpc>
            </a:pPr>
            <a:endParaRPr lang="en-US" altLang="en-US" sz="2800" dirty="0" smtClean="0">
              <a:latin typeface="Lucida Sans Unicode" panose="020B0602030504020204" pitchFamily="34" charset="0"/>
              <a:ea typeface="ＭＳ Ｐゴシック" panose="020B0600070205080204" pitchFamily="34" charset="-128"/>
            </a:endParaRPr>
          </a:p>
          <a:p>
            <a:pPr lvl="1" eaLnBrk="1" hangingPunct="1">
              <a:lnSpc>
                <a:spcPct val="80000"/>
              </a:lnSpc>
            </a:pPr>
            <a:r>
              <a:rPr lang="en-US" altLang="en-US" sz="2800" dirty="0" smtClean="0">
                <a:latin typeface="Lucida Sans Unicode" panose="020B0602030504020204" pitchFamily="34" charset="0"/>
                <a:ea typeface="ＭＳ Ｐゴシック" panose="020B0600070205080204" pitchFamily="34" charset="-128"/>
              </a:rPr>
              <a:t>Physical diseases : Delirium, dementia, epilepsy, alcohol and drug intoxication, W.D.</a:t>
            </a:r>
          </a:p>
          <a:p>
            <a:pPr lvl="1" eaLnBrk="1" hangingPunct="1">
              <a:lnSpc>
                <a:spcPct val="80000"/>
              </a:lnSpc>
            </a:pPr>
            <a:endParaRPr lang="en-US" altLang="en-US" sz="2800" dirty="0" smtClean="0">
              <a:latin typeface="Lucida Sans Unicode" panose="020B0602030504020204" pitchFamily="34" charset="0"/>
              <a:ea typeface="ＭＳ Ｐゴシック" panose="020B0600070205080204" pitchFamily="34" charset="-128"/>
            </a:endParaRPr>
          </a:p>
          <a:p>
            <a:pPr lvl="1" eaLnBrk="1" hangingPunct="1">
              <a:lnSpc>
                <a:spcPct val="80000"/>
              </a:lnSpc>
            </a:pPr>
            <a:r>
              <a:rPr lang="en-US" altLang="en-US" sz="2800" dirty="0" smtClean="0">
                <a:latin typeface="Lucida Sans Unicode" panose="020B0602030504020204" pitchFamily="34" charset="0"/>
                <a:ea typeface="ＭＳ Ｐゴシック" panose="020B0600070205080204" pitchFamily="34" charset="-128"/>
              </a:rPr>
              <a:t>Personality Disorder: Borderline, </a:t>
            </a:r>
            <a:r>
              <a:rPr lang="en-US" altLang="en-US" sz="2800" dirty="0" smtClean="0">
                <a:latin typeface="Lucida Sans Unicode" panose="020B0602030504020204" pitchFamily="34" charset="0"/>
                <a:ea typeface="ＭＳ Ｐゴシック" panose="020B0600070205080204" pitchFamily="34" charset="-128"/>
              </a:rPr>
              <a:t>antisocial</a:t>
            </a:r>
            <a:endParaRPr lang="en-US" altLang="en-US" sz="2800" dirty="0" smtClean="0">
              <a:latin typeface="Lucida Sans Unicode" panose="020B0602030504020204" pitchFamily="34" charset="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scene3d>
              <a:camera prst="orthographicFront"/>
              <a:lightRig rig="soft" dir="t"/>
            </a:scene3d>
          </a:bodyPr>
          <a:lstStyle/>
          <a:p>
            <a:pPr eaLnBrk="1" fontAlgn="auto" hangingPunct="1">
              <a:spcAft>
                <a:spcPts val="0"/>
              </a:spcAft>
              <a:defRPr/>
            </a:pPr>
            <a:r>
              <a:rPr lang="en-US" sz="4300" u="sng" dirty="0">
                <a:solidFill>
                  <a:schemeClr val="accent2"/>
                </a:solidFill>
                <a:latin typeface="Lucida Sans Unicode" panose="020B0602030504020204" pitchFamily="34" charset="0"/>
                <a:ea typeface="ＭＳ Ｐゴシック" panose="020B0600070205080204" pitchFamily="34" charset="-128"/>
              </a:rPr>
              <a:t>Examples of Violent Pts.:-</a:t>
            </a:r>
          </a:p>
        </p:txBody>
      </p:sp>
      <p:sp>
        <p:nvSpPr>
          <p:cNvPr id="18434" name="Rectangle 3"/>
          <p:cNvSpPr>
            <a:spLocks noGrp="1" noChangeArrowheads="1"/>
          </p:cNvSpPr>
          <p:nvPr>
            <p:ph idx="1"/>
          </p:nvPr>
        </p:nvSpPr>
        <p:spPr>
          <a:xfrm>
            <a:off x="381000" y="1981200"/>
            <a:ext cx="8153400" cy="4038600"/>
          </a:xfrm>
        </p:spPr>
        <p:txBody>
          <a:bodyPr>
            <a:normAutofit/>
          </a:bodyPr>
          <a:lstStyle/>
          <a:p>
            <a:pPr eaLnBrk="1" hangingPunct="1">
              <a:lnSpc>
                <a:spcPct val="100000"/>
              </a:lnSpc>
              <a:buFontTx/>
              <a:buNone/>
            </a:pPr>
            <a:r>
              <a:rPr lang="en-US" altLang="en-US" sz="2800" dirty="0" smtClean="0">
                <a:latin typeface="Lucida Sans Unicode" panose="020B0602030504020204" pitchFamily="34" charset="0"/>
                <a:ea typeface="ＭＳ Ｐゴシック" panose="020B0600070205080204" pitchFamily="34" charset="-128"/>
              </a:rPr>
              <a:t> 1. </a:t>
            </a:r>
            <a:r>
              <a:rPr lang="en-US" altLang="en-US" sz="2400" dirty="0" smtClean="0">
                <a:latin typeface="Lucida Sans Unicode" panose="020B0602030504020204" pitchFamily="34" charset="0"/>
                <a:ea typeface="ＭＳ Ｐゴシック" panose="020B0600070205080204" pitchFamily="34" charset="-128"/>
              </a:rPr>
              <a:t>Psychopathic Personality Disorder.</a:t>
            </a:r>
          </a:p>
          <a:p>
            <a:pPr eaLnBrk="1" hangingPunct="1">
              <a:lnSpc>
                <a:spcPct val="100000"/>
              </a:lnSpc>
              <a:buFontTx/>
              <a:buNone/>
            </a:pPr>
            <a:endParaRPr lang="en-US" altLang="en-US" sz="2400" dirty="0" smtClean="0">
              <a:latin typeface="Lucida Sans Unicode" panose="020B0602030504020204" pitchFamily="34" charset="0"/>
              <a:ea typeface="ＭＳ Ｐゴシック" panose="020B0600070205080204" pitchFamily="34" charset="-128"/>
            </a:endParaRPr>
          </a:p>
          <a:p>
            <a:pPr eaLnBrk="1" hangingPunct="1">
              <a:lnSpc>
                <a:spcPct val="100000"/>
              </a:lnSpc>
              <a:buFontTx/>
              <a:buNone/>
            </a:pPr>
            <a:r>
              <a:rPr lang="en-US" altLang="en-US" sz="2400" dirty="0" smtClean="0">
                <a:latin typeface="Lucida Sans Unicode" panose="020B0602030504020204" pitchFamily="34" charset="0"/>
                <a:ea typeface="ＭＳ Ｐゴシック" panose="020B0600070205080204" pitchFamily="34" charset="-128"/>
              </a:rPr>
              <a:t> 2. Hypomania or mania &gt;&gt;&gt; may be angry &amp; hostile if they are obstructed</a:t>
            </a:r>
          </a:p>
          <a:p>
            <a:pPr eaLnBrk="1" hangingPunct="1">
              <a:lnSpc>
                <a:spcPct val="100000"/>
              </a:lnSpc>
              <a:buFontTx/>
              <a:buNone/>
            </a:pPr>
            <a:endParaRPr lang="en-US" altLang="en-US" sz="2400" dirty="0" smtClean="0">
              <a:latin typeface="Lucida Sans Unicode" panose="020B0602030504020204" pitchFamily="34" charset="0"/>
              <a:ea typeface="ＭＳ Ｐゴシック" panose="020B0600070205080204" pitchFamily="34" charset="-128"/>
            </a:endParaRPr>
          </a:p>
          <a:p>
            <a:pPr eaLnBrk="1" hangingPunct="1">
              <a:lnSpc>
                <a:spcPct val="100000"/>
              </a:lnSpc>
              <a:buFontTx/>
              <a:buNone/>
            </a:pPr>
            <a:r>
              <a:rPr lang="en-US" altLang="en-US" sz="2400" dirty="0" smtClean="0">
                <a:latin typeface="Lucida Sans Unicode" panose="020B0602030504020204" pitchFamily="34" charset="0"/>
                <a:ea typeface="ＭＳ Ｐゴシック" panose="020B0600070205080204" pitchFamily="34" charset="-128"/>
              </a:rPr>
              <a:t> 3. Schizophrenia &gt;&gt; due to Delusional beliefs or in response to auditory Hallucination</a:t>
            </a:r>
            <a:r>
              <a:rPr lang="en-US" altLang="en-US" sz="2400" dirty="0" smtClean="0">
                <a:latin typeface="Lucida Sans Unicode" panose="020B0602030504020204" pitchFamily="34" charset="0"/>
                <a:ea typeface="ＭＳ Ｐゴシック" panose="020B0600070205080204" pitchFamily="34" charset="-128"/>
              </a:rPr>
              <a:t>.</a:t>
            </a:r>
            <a:r>
              <a:rPr lang="en-US" altLang="en-US" sz="2800" dirty="0" smtClean="0">
                <a:latin typeface="Lucida Sans Unicode" panose="020B0602030504020204" pitchFamily="34" charset="0"/>
                <a:ea typeface="ＭＳ Ｐゴシック" panose="020B0600070205080204" pitchFamily="34" charset="-128"/>
              </a:rPr>
              <a:t> </a:t>
            </a:r>
            <a:endParaRPr lang="en-US" altLang="en-US" sz="2800" dirty="0" smtClean="0">
              <a:latin typeface="Lucida Sans Unicode" panose="020B0602030504020204" pitchFamily="34" charset="0"/>
              <a:ea typeface="ＭＳ Ｐゴシック" panose="020B0600070205080204"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 calcmode="lin" valueType="num">
                                      <p:cBhvr additive="base">
                                        <p:cTn id="7" dur="5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18434">
                                            <p:txEl>
                                              <p:pRg st="2" end="2"/>
                                            </p:txEl>
                                          </p:spTgt>
                                        </p:tgtEl>
                                        <p:attrNameLst>
                                          <p:attrName>style.visibility</p:attrName>
                                        </p:attrNameLst>
                                      </p:cBhvr>
                                      <p:to>
                                        <p:strVal val="visible"/>
                                      </p:to>
                                    </p:set>
                                    <p:anim calcmode="lin" valueType="num">
                                      <p:cBhvr additive="base">
                                        <p:cTn id="13" dur="500" fill="hold"/>
                                        <p:tgtEl>
                                          <p:spTgt spid="1843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18434">
                                            <p:txEl>
                                              <p:pRg st="4" end="4"/>
                                            </p:txEl>
                                          </p:spTgt>
                                        </p:tgtEl>
                                        <p:attrNameLst>
                                          <p:attrName>style.visibility</p:attrName>
                                        </p:attrNameLst>
                                      </p:cBhvr>
                                      <p:to>
                                        <p:strVal val="visible"/>
                                      </p:to>
                                    </p:set>
                                    <p:anim calcmode="lin" valueType="num">
                                      <p:cBhvr additive="base">
                                        <p:cTn id="19" dur="500" fill="hold"/>
                                        <p:tgtEl>
                                          <p:spTgt spid="1843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228600"/>
            <a:ext cx="7772400" cy="752128"/>
          </a:xfrm>
        </p:spPr>
        <p:txBody>
          <a:bodyPr>
            <a:normAutofit/>
            <a:scene3d>
              <a:camera prst="orthographicFront"/>
              <a:lightRig rig="soft" dir="t"/>
            </a:scene3d>
          </a:bodyPr>
          <a:lstStyle/>
          <a:p>
            <a:pPr eaLnBrk="1" fontAlgn="auto" hangingPunct="1">
              <a:spcAft>
                <a:spcPts val="0"/>
              </a:spcAft>
              <a:defRPr/>
            </a:pPr>
            <a:r>
              <a:rPr lang="en-US" sz="4300" u="sng" dirty="0">
                <a:solidFill>
                  <a:schemeClr val="accent2"/>
                </a:solidFill>
                <a:latin typeface="Lucida Sans Unicode" panose="020B0602030504020204" pitchFamily="34" charset="0"/>
                <a:ea typeface="ＭＳ Ｐゴシック" panose="020B0600070205080204" pitchFamily="34" charset="-128"/>
              </a:rPr>
              <a:t>Examples </a:t>
            </a:r>
            <a:r>
              <a:rPr lang="en-US" sz="4300" u="sng" dirty="0">
                <a:solidFill>
                  <a:schemeClr val="accent2"/>
                </a:solidFill>
                <a:latin typeface="Lucida Sans Unicode" panose="020B0602030504020204" pitchFamily="34" charset="0"/>
                <a:ea typeface="ＭＳ Ｐゴシック" panose="020B0600070205080204" pitchFamily="34" charset="-128"/>
              </a:rPr>
              <a:t>of violent Pts.</a:t>
            </a:r>
          </a:p>
        </p:txBody>
      </p:sp>
      <p:sp>
        <p:nvSpPr>
          <p:cNvPr id="23554" name="Rectangle 3"/>
          <p:cNvSpPr>
            <a:spLocks noGrp="1" noChangeArrowheads="1"/>
          </p:cNvSpPr>
          <p:nvPr>
            <p:ph idx="1"/>
          </p:nvPr>
        </p:nvSpPr>
        <p:spPr>
          <a:xfrm>
            <a:off x="381000" y="1676400"/>
            <a:ext cx="8153400" cy="4038600"/>
          </a:xfrm>
        </p:spPr>
        <p:txBody>
          <a:bodyPr/>
          <a:lstStyle/>
          <a:p>
            <a:pPr eaLnBrk="1" hangingPunct="1">
              <a:buFontTx/>
              <a:buNone/>
            </a:pPr>
            <a:r>
              <a:rPr lang="en-US" altLang="en-US" sz="2400" dirty="0" smtClean="0">
                <a:latin typeface="Lucida Sans Unicode" panose="020B0602030504020204" pitchFamily="34" charset="0"/>
                <a:ea typeface="ＭＳ Ｐゴシック" panose="020B0600070205080204" pitchFamily="34" charset="-128"/>
              </a:rPr>
              <a:t> 4. Alcohol &amp; Drugs:-</a:t>
            </a:r>
          </a:p>
          <a:p>
            <a:pPr eaLnBrk="1" hangingPunct="1">
              <a:buFontTx/>
              <a:buNone/>
            </a:pPr>
            <a:r>
              <a:rPr lang="en-US" altLang="en-US" sz="2400" dirty="0" smtClean="0">
                <a:latin typeface="Lucida Sans Unicode" panose="020B0602030504020204" pitchFamily="34" charset="0"/>
                <a:ea typeface="ＭＳ Ｐゴシック" panose="020B0600070205080204" pitchFamily="34" charset="-128"/>
              </a:rPr>
              <a:t>Alcohol &gt;&gt; reduce self-control&gt;&gt; aggression</a:t>
            </a:r>
          </a:p>
          <a:p>
            <a:pPr eaLnBrk="1" hangingPunct="1">
              <a:buFontTx/>
              <a:buNone/>
            </a:pPr>
            <a:r>
              <a:rPr lang="en-US" altLang="en-US" sz="2400" dirty="0" smtClean="0">
                <a:latin typeface="Lucida Sans Unicode" panose="020B0602030504020204" pitchFamily="34" charset="0"/>
                <a:ea typeface="ＭＳ Ｐゴシック" panose="020B0600070205080204" pitchFamily="34" charset="-128"/>
              </a:rPr>
              <a:t>C.N.S. stimulants ( amphetamine ) &gt;&gt; over activity &amp; over stimulation &gt;&gt;&gt; </a:t>
            </a:r>
          </a:p>
          <a:p>
            <a:pPr eaLnBrk="1" hangingPunct="1">
              <a:buFontTx/>
              <a:buNone/>
            </a:pPr>
            <a:r>
              <a:rPr lang="en-US" altLang="en-US" sz="2400" dirty="0" smtClean="0">
                <a:latin typeface="Lucida Sans Unicode" panose="020B0602030504020204" pitchFamily="34" charset="0"/>
                <a:ea typeface="ＭＳ Ｐゴシック" panose="020B0600070205080204" pitchFamily="34" charset="-128"/>
              </a:rPr>
              <a:t> </a:t>
            </a:r>
          </a:p>
          <a:p>
            <a:pPr eaLnBrk="1" hangingPunct="1">
              <a:buFontTx/>
              <a:buNone/>
            </a:pPr>
            <a:r>
              <a:rPr lang="en-US" altLang="en-US" sz="2400" dirty="0" smtClean="0">
                <a:latin typeface="Lucida Sans Unicode" panose="020B0602030504020204" pitchFamily="34" charset="0"/>
                <a:ea typeface="ＭＳ Ｐゴシック" panose="020B0600070205080204" pitchFamily="34" charset="-128"/>
              </a:rPr>
              <a:t>Heroin addicts during Withdrawal phase.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additive="base">
                                        <p:cTn id="7" dur="5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3554">
                                            <p:txEl>
                                              <p:pRg st="1" end="1"/>
                                            </p:txEl>
                                          </p:spTgt>
                                        </p:tgtEl>
                                        <p:attrNameLst>
                                          <p:attrName>style.visibility</p:attrName>
                                        </p:attrNameLst>
                                      </p:cBhvr>
                                      <p:to>
                                        <p:strVal val="visible"/>
                                      </p:to>
                                    </p:set>
                                    <p:anim calcmode="lin" valueType="num">
                                      <p:cBhvr additive="base">
                                        <p:cTn id="13" dur="5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23554">
                                            <p:txEl>
                                              <p:pRg st="2" end="2"/>
                                            </p:txEl>
                                          </p:spTgt>
                                        </p:tgtEl>
                                        <p:attrNameLst>
                                          <p:attrName>style.visibility</p:attrName>
                                        </p:attrNameLst>
                                      </p:cBhvr>
                                      <p:to>
                                        <p:strVal val="visible"/>
                                      </p:to>
                                    </p:set>
                                    <p:anim calcmode="lin" valueType="num">
                                      <p:cBhvr additive="base">
                                        <p:cTn id="19" dur="5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23554">
                                            <p:txEl>
                                              <p:pRg st="3" end="3"/>
                                            </p:txEl>
                                          </p:spTgt>
                                        </p:tgtEl>
                                        <p:attrNameLst>
                                          <p:attrName>style.visibility</p:attrName>
                                        </p:attrNameLst>
                                      </p:cBhvr>
                                      <p:to>
                                        <p:strVal val="visible"/>
                                      </p:to>
                                    </p:set>
                                    <p:anim calcmode="lin" valueType="num">
                                      <p:cBhvr additive="base">
                                        <p:cTn id="25" dur="5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23554">
                                            <p:txEl>
                                              <p:pRg st="4" end="4"/>
                                            </p:txEl>
                                          </p:spTgt>
                                        </p:tgtEl>
                                        <p:attrNameLst>
                                          <p:attrName>style.visibility</p:attrName>
                                        </p:attrNameLst>
                                      </p:cBhvr>
                                      <p:to>
                                        <p:strVal val="visible"/>
                                      </p:to>
                                    </p:set>
                                    <p:anim calcmode="lin" valueType="num">
                                      <p:cBhvr additive="base">
                                        <p:cTn id="31" dur="500" fill="hold"/>
                                        <p:tgtEl>
                                          <p:spTgt spid="235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p:txBody>
          <a:bodyPr>
            <a:normAutofit/>
          </a:bodyPr>
          <a:lstStyle/>
          <a:p>
            <a:pPr eaLnBrk="1" hangingPunct="1">
              <a:buFont typeface="Wingdings 3" panose="05040102010807070707" pitchFamily="18" charset="2"/>
              <a:buNone/>
            </a:pPr>
            <a:r>
              <a:rPr lang="en-US" altLang="en-US" sz="2400" smtClean="0">
                <a:latin typeface="Lucida Sans Unicode" panose="020B0602030504020204" pitchFamily="34" charset="0"/>
                <a:ea typeface="ＭＳ Ｐゴシック" panose="020B0600070205080204" pitchFamily="34" charset="-128"/>
              </a:rPr>
              <a:t>5. Acute Confusional State &gt;&gt; clouding of consciousness &gt;&gt;&gt; diminished comprehension, anxiety, perplexity, delusion of persecution </a:t>
            </a:r>
          </a:p>
          <a:p>
            <a:pPr eaLnBrk="1" hangingPunct="1">
              <a:buFont typeface="Wingdings 3" panose="05040102010807070707" pitchFamily="18" charset="2"/>
              <a:buNone/>
            </a:pPr>
            <a:endParaRPr lang="en-US" altLang="en-US" sz="2400" smtClean="0">
              <a:latin typeface="Lucida Sans Unicode" panose="020B0602030504020204" pitchFamily="34" charset="0"/>
              <a:ea typeface="ＭＳ Ｐゴシック" panose="020B0600070205080204" pitchFamily="34" charset="-128"/>
            </a:endParaRPr>
          </a:p>
          <a:p>
            <a:pPr eaLnBrk="1" hangingPunct="1">
              <a:buFont typeface="Wingdings 3" panose="05040102010807070707" pitchFamily="18" charset="2"/>
              <a:buNone/>
            </a:pPr>
            <a:r>
              <a:rPr lang="en-US" altLang="en-US" sz="2400" smtClean="0">
                <a:latin typeface="Lucida Sans Unicode" panose="020B0602030504020204" pitchFamily="34" charset="0"/>
                <a:ea typeface="ＭＳ Ｐゴシック" panose="020B0600070205080204" pitchFamily="34" charset="-128"/>
              </a:rPr>
              <a:t> 6. Epilepsy:- in the post-epileptic confusional state.</a:t>
            </a:r>
          </a:p>
          <a:p>
            <a:pPr eaLnBrk="1" hangingPunct="1">
              <a:buFont typeface="Wingdings 3" panose="05040102010807070707" pitchFamily="18" charset="2"/>
              <a:buNone/>
            </a:pPr>
            <a:r>
              <a:rPr lang="en-US" altLang="en-US" smtClean="0">
                <a:latin typeface="Lucida Sans Unicode" panose="020B0602030504020204" pitchFamily="34" charset="0"/>
                <a:ea typeface="ＭＳ Ｐゴシック" panose="020B0600070205080204" pitchFamily="34" charset="-128"/>
              </a:rPr>
              <a:t> </a:t>
            </a:r>
          </a:p>
        </p:txBody>
      </p:sp>
      <p:sp>
        <p:nvSpPr>
          <p:cNvPr id="5" name="Rectangle 2"/>
          <p:cNvSpPr txBox="1">
            <a:spLocks noChangeArrowheads="1"/>
          </p:cNvSpPr>
          <p:nvPr/>
        </p:nvSpPr>
        <p:spPr>
          <a:xfrm>
            <a:off x="228600" y="228600"/>
            <a:ext cx="7772400" cy="752128"/>
          </a:xfrm>
          <a:prstGeom prst="rect">
            <a:avLst/>
          </a:prstGeom>
        </p:spPr>
        <p:txBody>
          <a:bodyPr vert="horz" lIns="91440" tIns="45720" rIns="91440" bIns="45720" rtlCol="0" anchor="b">
            <a:normAutofit/>
            <a:scene3d>
              <a:camera prst="orthographicFront"/>
              <a:lightRig rig="soft" dir="t"/>
            </a:scene3d>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defRPr/>
            </a:pPr>
            <a:r>
              <a:rPr lang="en-US" sz="4300" u="sng" dirty="0" smtClean="0">
                <a:solidFill>
                  <a:schemeClr val="accent2"/>
                </a:solidFill>
                <a:latin typeface="Lucida Sans Unicode" panose="020B0602030504020204" pitchFamily="34" charset="0"/>
                <a:ea typeface="ＭＳ Ｐゴシック" panose="020B0600070205080204" pitchFamily="34" charset="-128"/>
              </a:rPr>
              <a:t>Examples of violent Pts.</a:t>
            </a:r>
            <a:endParaRPr lang="en-US" sz="4300" u="sng" dirty="0">
              <a:solidFill>
                <a:schemeClr val="accent2"/>
              </a:solidFill>
              <a:latin typeface="Lucida Sans Unicode" panose="020B0602030504020204" pitchFamily="34" charset="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 calcmode="lin" valueType="num">
                                      <p:cBhvr additive="base">
                                        <p:cTn id="7" dur="500" fill="hold"/>
                                        <p:tgtEl>
                                          <p:spTgt spid="245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4578">
                                            <p:txEl>
                                              <p:pRg st="2" end="2"/>
                                            </p:txEl>
                                          </p:spTgt>
                                        </p:tgtEl>
                                        <p:attrNameLst>
                                          <p:attrName>style.visibility</p:attrName>
                                        </p:attrNameLst>
                                      </p:cBhvr>
                                      <p:to>
                                        <p:strVal val="visible"/>
                                      </p:to>
                                    </p:set>
                                    <p:anim calcmode="lin" valueType="num">
                                      <p:cBhvr additive="base">
                                        <p:cTn id="13" dur="500" fill="hold"/>
                                        <p:tgtEl>
                                          <p:spTgt spid="2457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24578">
                                            <p:txEl>
                                              <p:pRg st="3" end="3"/>
                                            </p:txEl>
                                          </p:spTgt>
                                        </p:tgtEl>
                                        <p:attrNameLst>
                                          <p:attrName>style.visibility</p:attrName>
                                        </p:attrNameLst>
                                      </p:cBhvr>
                                      <p:to>
                                        <p:strVal val="visible"/>
                                      </p:to>
                                    </p:set>
                                    <p:anim calcmode="lin" valueType="num">
                                      <p:cBhvr additive="base">
                                        <p:cTn id="19" dur="500" fill="hold"/>
                                        <p:tgtEl>
                                          <p:spTgt spid="2457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457200" y="1600200"/>
            <a:ext cx="7772400" cy="4114800"/>
          </a:xfrm>
        </p:spPr>
        <p:txBody>
          <a:bodyPr/>
          <a:lstStyle/>
          <a:p>
            <a:pPr eaLnBrk="1" hangingPunct="1">
              <a:buFontTx/>
              <a:buNone/>
            </a:pPr>
            <a:r>
              <a:rPr lang="en-US" altLang="en-US" smtClean="0">
                <a:latin typeface="Lucida Sans Unicode" panose="020B0602030504020204" pitchFamily="34" charset="0"/>
                <a:ea typeface="ＭＳ Ｐゴシック" panose="020B0600070205080204" pitchFamily="34" charset="-128"/>
              </a:rPr>
              <a:t> </a:t>
            </a:r>
            <a:r>
              <a:rPr lang="en-US" altLang="en-US" sz="2800" smtClean="0">
                <a:latin typeface="Lucida Sans Unicode" panose="020B0602030504020204" pitchFamily="34" charset="0"/>
                <a:ea typeface="ＭＳ Ｐゴシック" panose="020B0600070205080204" pitchFamily="34" charset="-128"/>
              </a:rPr>
              <a:t>7</a:t>
            </a:r>
            <a:r>
              <a:rPr lang="en-US" altLang="en-US" sz="2400" smtClean="0">
                <a:latin typeface="Lucida Sans Unicode" panose="020B0602030504020204" pitchFamily="34" charset="0"/>
                <a:ea typeface="ＭＳ Ｐゴシック" panose="020B0600070205080204" pitchFamily="34" charset="-128"/>
              </a:rPr>
              <a:t>. Dementia:- cerebral damage  &gt;&gt;&gt;&gt;  decreased control &gt;&gt; aggression</a:t>
            </a:r>
          </a:p>
          <a:p>
            <a:pPr eaLnBrk="1" hangingPunct="1">
              <a:buFontTx/>
              <a:buNone/>
            </a:pPr>
            <a:r>
              <a:rPr lang="en-US" altLang="en-US" sz="2400" smtClean="0">
                <a:latin typeface="Lucida Sans Unicode" panose="020B0602030504020204" pitchFamily="34" charset="0"/>
                <a:ea typeface="ＭＳ Ｐゴシック" panose="020B0600070205080204" pitchFamily="34" charset="-128"/>
              </a:rPr>
              <a:t>   Catastrophic Reaction:- when facing difficult tasks they become restless, disturbed, angry,                   aggressive, throw things &amp; attack people   </a:t>
            </a:r>
          </a:p>
        </p:txBody>
      </p:sp>
      <p:sp>
        <p:nvSpPr>
          <p:cNvPr id="5" name="Rectangle 2"/>
          <p:cNvSpPr txBox="1">
            <a:spLocks noChangeArrowheads="1"/>
          </p:cNvSpPr>
          <p:nvPr/>
        </p:nvSpPr>
        <p:spPr>
          <a:xfrm>
            <a:off x="228600" y="228600"/>
            <a:ext cx="7772400" cy="752128"/>
          </a:xfrm>
          <a:prstGeom prst="rect">
            <a:avLst/>
          </a:prstGeom>
        </p:spPr>
        <p:txBody>
          <a:bodyPr vert="horz" lIns="91440" tIns="45720" rIns="91440" bIns="45720" rtlCol="0" anchor="b">
            <a:normAutofit/>
            <a:scene3d>
              <a:camera prst="orthographicFront"/>
              <a:lightRig rig="soft" dir="t"/>
            </a:scene3d>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defRPr/>
            </a:pPr>
            <a:r>
              <a:rPr lang="en-US" sz="4300" u="sng" smtClean="0">
                <a:solidFill>
                  <a:schemeClr val="accent2"/>
                </a:solidFill>
                <a:latin typeface="Lucida Sans Unicode" panose="020B0602030504020204" pitchFamily="34" charset="0"/>
                <a:ea typeface="ＭＳ Ｐゴシック" panose="020B0600070205080204" pitchFamily="34" charset="-128"/>
              </a:rPr>
              <a:t>Examples of violent Pts.</a:t>
            </a:r>
            <a:endParaRPr lang="en-US" sz="4300" u="sng" dirty="0">
              <a:solidFill>
                <a:schemeClr val="accent2"/>
              </a:solidFill>
              <a:latin typeface="Lucida Sans Unicode" panose="020B0602030504020204" pitchFamily="34" charset="0"/>
              <a:ea typeface="ＭＳ Ｐゴシック" panose="020B0600070205080204"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calcmode="lin" valueType="num">
                                      <p:cBhvr additive="base">
                                        <p:cTn id="7" dur="5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5602">
                                            <p:txEl>
                                              <p:pRg st="1" end="1"/>
                                            </p:txEl>
                                          </p:spTgt>
                                        </p:tgtEl>
                                        <p:attrNameLst>
                                          <p:attrName>style.visibility</p:attrName>
                                        </p:attrNameLst>
                                      </p:cBhvr>
                                      <p:to>
                                        <p:strVal val="visible"/>
                                      </p:to>
                                    </p:set>
                                    <p:anim calcmode="lin" valueType="num">
                                      <p:cBhvr additive="base">
                                        <p:cTn id="13" dur="5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bldLvl="2"/>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2753</TotalTime>
  <Words>812</Words>
  <Application>Microsoft Office PowerPoint</Application>
  <PresentationFormat>On-screen Show (4:3)</PresentationFormat>
  <Paragraphs>130</Paragraphs>
  <Slides>18</Slides>
  <Notes>0</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ＭＳ Ｐゴシック</vt:lpstr>
      <vt:lpstr>Wingdings 3</vt:lpstr>
      <vt:lpstr>Verdana</vt:lpstr>
      <vt:lpstr>Wingdings 2</vt:lpstr>
      <vt:lpstr>Lucida Sans Unicode</vt:lpstr>
      <vt:lpstr>Retrospect</vt:lpstr>
      <vt:lpstr>Aggressive Patient Assessment and Management  </vt:lpstr>
      <vt:lpstr>PowerPoint Presentation</vt:lpstr>
      <vt:lpstr>PowerPoint Presentation</vt:lpstr>
      <vt:lpstr>Case Development 5:</vt:lpstr>
      <vt:lpstr>Causes:</vt:lpstr>
      <vt:lpstr>Examples of Violent Pts.:-</vt:lpstr>
      <vt:lpstr>Examples of violent Pts.</vt:lpstr>
      <vt:lpstr>PowerPoint Presentation</vt:lpstr>
      <vt:lpstr>PowerPoint Presentation</vt:lpstr>
      <vt:lpstr>General strategy in evaluating the patient:</vt:lpstr>
      <vt:lpstr>Assessment of dangerousness (predictors &amp; risk factors) :</vt:lpstr>
      <vt:lpstr>How to interview aggressive patient:</vt:lpstr>
      <vt:lpstr>PowerPoint Presentation</vt:lpstr>
      <vt:lpstr>How to manage agitated patient:  </vt:lpstr>
      <vt:lpstr>How to manage agitated patient:  </vt:lpstr>
      <vt:lpstr>How to manage agitated patient:  </vt:lpstr>
      <vt:lpstr>How to manage agitated patient:   </vt:lpstr>
      <vt:lpstr>Management:</vt:lpstr>
    </vt:vector>
  </TitlesOfParts>
  <Company>N.A.S-26-06-2012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N.A.S</dc:creator>
  <cp:lastModifiedBy>AHMAD</cp:lastModifiedBy>
  <cp:revision>37</cp:revision>
  <dcterms:created xsi:type="dcterms:W3CDTF">2012-10-12T11:11:42Z</dcterms:created>
  <dcterms:modified xsi:type="dcterms:W3CDTF">2016-10-08T21:37:29Z</dcterms:modified>
</cp:coreProperties>
</file>