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6" r:id="rId2"/>
    <p:sldId id="305" r:id="rId3"/>
    <p:sldId id="304" r:id="rId4"/>
    <p:sldId id="314" r:id="rId5"/>
    <p:sldId id="306" r:id="rId6"/>
    <p:sldId id="257" r:id="rId7"/>
    <p:sldId id="311" r:id="rId8"/>
    <p:sldId id="313" r:id="rId9"/>
    <p:sldId id="261" r:id="rId10"/>
    <p:sldId id="327" r:id="rId11"/>
    <p:sldId id="315" r:id="rId12"/>
    <p:sldId id="328" r:id="rId13"/>
    <p:sldId id="329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325" r:id="rId26"/>
    <p:sldId id="275" r:id="rId27"/>
    <p:sldId id="276" r:id="rId28"/>
    <p:sldId id="277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286" r:id="rId37"/>
    <p:sldId id="289" r:id="rId38"/>
    <p:sldId id="326" r:id="rId39"/>
    <p:sldId id="293" r:id="rId40"/>
    <p:sldId id="316" r:id="rId41"/>
    <p:sldId id="290" r:id="rId42"/>
    <p:sldId id="291" r:id="rId43"/>
    <p:sldId id="322" r:id="rId44"/>
    <p:sldId id="294" r:id="rId45"/>
    <p:sldId id="321" r:id="rId46"/>
    <p:sldId id="317" r:id="rId47"/>
    <p:sldId id="295" r:id="rId48"/>
    <p:sldId id="296" r:id="rId49"/>
    <p:sldId id="320" r:id="rId50"/>
    <p:sldId id="298" r:id="rId51"/>
    <p:sldId id="324" r:id="rId52"/>
    <p:sldId id="301" r:id="rId53"/>
    <p:sldId id="318" r:id="rId54"/>
    <p:sldId id="300" r:id="rId55"/>
    <p:sldId id="323" r:id="rId56"/>
    <p:sldId id="303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6" autoAdjust="0"/>
    <p:restoredTop sz="94660"/>
  </p:normalViewPr>
  <p:slideViewPr>
    <p:cSldViewPr>
      <p:cViewPr varScale="1">
        <p:scale>
          <a:sx n="70" d="100"/>
          <a:sy n="70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69DDD6-A42F-46A3-B0E3-2882B0DD042A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25401F-ADF7-4D00-A26B-B15BF42E6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6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210E0E-0983-44B3-850B-537299B265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5A0BFF-7E34-4288-8C3E-B65C5E5F5B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EE80F2-5316-42C3-A839-71DE3DF19D7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9409DD-4523-45A2-A243-44D1BB837C8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70827D-4DDA-445A-B77F-C7CBB67F07C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946DC-C0AD-472B-8E24-5F59FFED2816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428C14-8834-4E8D-822E-9A633637494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FE797C-50A2-4A16-BF4D-34E2D0F4E55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0780FC-1413-4248-BF9E-9238764242C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C7C978-64A5-4953-AA79-22F50D396B7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1881C2-6DA5-4175-AECF-0F562C8193F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AAA6EB-AE9E-4018-ABF0-4DE0B1EF22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5005F-4D2A-4F34-BFAE-51BA4A0DBDE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ADA699-4425-42D7-BEC7-0528FD590BC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Arial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77783A-935E-4837-A727-7855551CBE4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latin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BE4B07-583E-4C23-BDCE-255913E909F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454BE-E6AC-4623-9D2C-8DA0787D4F3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9CF8CC-65FA-4224-99D0-B03572D7068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E1947F-27FD-41E6-A90E-934873B8691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7812D-11F4-4553-B533-8D532FC0B585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Arial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BB0870-8D72-472F-80CA-FABF4DADD5FF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latin typeface="Arial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5E06AB-1B93-419A-96DD-99CD766E9B6F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latin typeface="Arial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3CBC29-24B5-4FA3-A322-3C6B6F4A81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7E387E-0B8B-476A-A481-DF9BFA23E16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Arial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9DCED-7D21-4E35-B2F0-0CD38957EF49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latin typeface="Arial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58662D-0E34-42EE-8C5B-127889814EE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latin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C1DCE3-695A-4AE0-8A72-E079241E1F2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>
              <a:latin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2049F9-A94D-4977-ABAA-EA8794992FF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>
              <a:latin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6FC79E-E204-4AA8-9E78-08573674C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8CF771-637E-44AE-907D-C86FEA648492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>
              <a:latin typeface="Arial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CC3BD-0552-42EA-929C-704ADDF1795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>
              <a:latin typeface="Arial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F38660-F84F-471D-A865-B63682A601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C83972-5F78-4680-8E99-F9756F762039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>
              <a:latin typeface="Arial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1DE101-AAC3-42E7-8769-DAE50CBCE6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C8D1A-75C1-44EE-83AD-2285FFD1BF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FC7E63-C9F5-4717-9D50-35CB4979DB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784A4-AA74-4858-A1CC-7DCD23C06C8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>
              <a:latin typeface="Arial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2AE29C-9AAE-4187-9036-728BAE99477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>
              <a:latin typeface="Arial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B26B02-1351-4AB7-8F9D-934C20FDCA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FCFB34-1432-457F-9E4B-2DFC7261F5C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>
              <a:latin typeface="Arial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B6DC06-2A84-4A0E-8D6F-C9A21FE745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A76F43-27A4-452D-8B41-3AA6127AAA0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>
              <a:latin typeface="Arial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47B960-EC65-485E-98F0-4944D6BA2B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244E42-21D3-493E-93D8-509EC3451B2E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>
              <a:latin typeface="Arial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6A4D6B-022B-43FF-B2FB-4B51D50674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7EDE78-E37E-42C9-A9FB-8BFB9F37044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>
              <a:latin typeface="Arial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EE76B-722A-40A6-9B07-E354D50623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15F9DC-F7D4-46A3-8AFC-314CC5F30386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4A4B88-9E50-42B2-A2CF-F90FDF99F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F7030E-A6F8-41A4-8F8F-CA45BD6E42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F33BE2-29B7-4AB7-93B7-8E82CE026C2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6BC8-42D1-472F-8213-BECA0779E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3175C-6C5B-4211-A0BC-F90533753DA9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3F8E-E572-4605-83EC-314FB6CCF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BF5B6-1020-4FB4-8D2D-4CC77C70EF6B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29389-479F-411F-BA1D-5DC6B67BE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75E8-0B7F-4530-A176-B7ECA9CB4E23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D4A0-2CB2-438A-A447-B637983D1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135C-8627-48B5-8BB7-23535F33305B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14B-6C7E-4177-A869-8BE29A226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60C0-70C3-4614-BE93-0E1F2DBEEA8D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01152-7FF7-4BC8-ADB4-6D2DB45F0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F55B0-953D-4B15-ABB8-3BC8FB894567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2C03-5946-4A08-B347-90CF323A6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3F42-937E-4950-AB56-2E7556CB25E3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A871B-556F-42D4-A703-556088F1E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931B-0630-4F96-B747-53FF424A18B7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4C39-1D71-4F57-B0B3-89B8EC010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C620-0B45-4C52-970F-FF2D4B28A36B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71C4-4614-43C2-9222-B2AFC353A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CCE8B-3174-4ADA-B821-FCCDC9102DB8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C08B8-0B96-410B-9D69-C18B686019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F96D-82CA-488F-A197-CC3D86275991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7EE7059-B769-4386-A6FB-579EACFE9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616966A-3D74-47F3-8DB7-FE2015D9444A}" type="datetimeFigureOut">
              <a:rPr lang="en-US"/>
              <a:pPr>
                <a:defRPr/>
              </a:pPr>
              <a:t>2016-10-09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Suicide: Risk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M. Nadeem </a:t>
            </a:r>
            <a:r>
              <a:rPr lang="en-US" dirty="0" err="1" smtClean="0"/>
              <a:t>Mazhar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/>
              <a:t>MBBS, </a:t>
            </a:r>
            <a:r>
              <a:rPr lang="en-US" sz="1800" i="1" dirty="0" err="1" smtClean="0"/>
              <a:t>MRCPsych</a:t>
            </a:r>
            <a:r>
              <a:rPr lang="en-US" sz="1800" i="1" dirty="0" smtClean="0"/>
              <a:t>, FRCPC, </a:t>
            </a:r>
            <a:r>
              <a:rPr lang="en-US" sz="1800" i="1" dirty="0" smtClean="0"/>
              <a:t>DABPN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/>
              <a:t>Queens University, Canada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eenlibrariantoolbox.com/files/2015/09/suicide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2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9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Risk &amp; protective factors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</a:t>
            </a:r>
            <a:r>
              <a:rPr lang="en-US" b="1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</a:t>
            </a:r>
            <a:r>
              <a:rPr lang="en-US" dirty="0"/>
              <a:t>history of suicide</a:t>
            </a:r>
          </a:p>
          <a:p>
            <a:r>
              <a:rPr lang="en-US" dirty="0"/>
              <a:t>Family history of child maltreatment</a:t>
            </a:r>
          </a:p>
          <a:p>
            <a:r>
              <a:rPr lang="en-US" dirty="0"/>
              <a:t>Previous suicide attempt(s)</a:t>
            </a:r>
          </a:p>
          <a:p>
            <a:r>
              <a:rPr lang="en-US" dirty="0"/>
              <a:t>History of mental disorders, particularly clinical depression</a:t>
            </a:r>
          </a:p>
          <a:p>
            <a:r>
              <a:rPr lang="en-US" dirty="0"/>
              <a:t>History of alcohol and substance abuse</a:t>
            </a:r>
          </a:p>
          <a:p>
            <a:r>
              <a:rPr lang="en-US" dirty="0"/>
              <a:t>Feelings of hopelessness</a:t>
            </a:r>
          </a:p>
          <a:p>
            <a:r>
              <a:rPr lang="en-US" dirty="0"/>
              <a:t>Impulsive or aggressive </a:t>
            </a:r>
            <a:r>
              <a:rPr lang="en-US" dirty="0" smtClean="0"/>
              <a:t>tendencies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135687"/>
            <a:ext cx="447675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</a:t>
            </a:r>
            <a:r>
              <a:rPr lang="en-US" b="1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Cultural </a:t>
            </a:r>
            <a:r>
              <a:rPr lang="en-US" dirty="0"/>
              <a:t>and religious beliefs (e.g., belief that suicide is noble resolution of a personal dilemma)</a:t>
            </a:r>
          </a:p>
          <a:p>
            <a:r>
              <a:rPr lang="en-US" dirty="0"/>
              <a:t>Local epidemics of suicide</a:t>
            </a:r>
          </a:p>
          <a:p>
            <a:r>
              <a:rPr lang="en-US" dirty="0"/>
              <a:t>Isolation, a feeling of being cut off from other people</a:t>
            </a:r>
          </a:p>
          <a:p>
            <a:r>
              <a:rPr lang="en-US" dirty="0"/>
              <a:t>Barriers to accessing mental health treatment</a:t>
            </a:r>
          </a:p>
          <a:p>
            <a:r>
              <a:rPr lang="en-US" dirty="0"/>
              <a:t>Loss (relational, social, work, or financial)</a:t>
            </a:r>
          </a:p>
          <a:p>
            <a:r>
              <a:rPr lang="en-US" dirty="0"/>
              <a:t>Physical illness</a:t>
            </a:r>
          </a:p>
          <a:p>
            <a:r>
              <a:rPr lang="en-US" dirty="0"/>
              <a:t>Easy access to lethal methods</a:t>
            </a:r>
          </a:p>
          <a:p>
            <a:r>
              <a:rPr lang="en-US" dirty="0"/>
              <a:t>Unwillingness to seek help because of the stigma attached to mental health and substance abuse disorders or to suicidal </a:t>
            </a:r>
            <a:r>
              <a:rPr lang="en-US" dirty="0" smtClean="0"/>
              <a:t>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psychiatric disorders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Most consistently reported risk factor</a:t>
            </a:r>
          </a:p>
          <a:p>
            <a:r>
              <a:rPr lang="en-US" sz="2400" smtClean="0"/>
              <a:t>All psychiatric disorders, except for mental retardation, associated with increased risk</a:t>
            </a:r>
          </a:p>
          <a:p>
            <a:r>
              <a:rPr lang="en-US" sz="2400" smtClean="0"/>
              <a:t>&gt;90% of people with completed suicide have a psychiatric diagnosis</a:t>
            </a:r>
          </a:p>
          <a:p>
            <a:r>
              <a:rPr lang="en-US" sz="2400" smtClean="0"/>
              <a:t>Severity of psychiatric illness is associated with risk of suicide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psychiatric disorders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Increased risk with multiple psychiatric comorbidities</a:t>
            </a:r>
          </a:p>
          <a:p>
            <a:r>
              <a:rPr lang="en-US" sz="2400" smtClean="0"/>
              <a:t>41% of suicide occurring with in a year of psychiatric in-patient hospitalization</a:t>
            </a:r>
          </a:p>
          <a:p>
            <a:r>
              <a:rPr lang="en-US" sz="2400" smtClean="0"/>
              <a:t>Greatest risk in early post discharge period- 1</a:t>
            </a:r>
            <a:r>
              <a:rPr lang="en-US" sz="2400" baseline="30000" smtClean="0"/>
              <a:t>st</a:t>
            </a:r>
            <a:r>
              <a:rPr lang="en-US" sz="2400" smtClean="0"/>
              <a:t> day&gt; 1</a:t>
            </a:r>
            <a:r>
              <a:rPr lang="en-US" sz="2400" baseline="30000" smtClean="0"/>
              <a:t>st</a:t>
            </a:r>
            <a:r>
              <a:rPr lang="en-US" sz="2400" smtClean="0"/>
              <a:t> week&gt; 1</a:t>
            </a:r>
            <a:r>
              <a:rPr lang="en-US" sz="2400" baseline="30000" smtClean="0"/>
              <a:t>st</a:t>
            </a:r>
            <a:r>
              <a:rPr lang="en-US" sz="2400" smtClean="0"/>
              <a:t> month</a:t>
            </a:r>
          </a:p>
          <a:p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Mood disorders and suicide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Account for 45% to 77% of suicides</a:t>
            </a:r>
          </a:p>
          <a:p>
            <a:r>
              <a:rPr lang="en-US" sz="2400" smtClean="0"/>
              <a:t>Lifetime risk: 15%</a:t>
            </a:r>
          </a:p>
          <a:p>
            <a:r>
              <a:rPr lang="en-US" sz="2400" smtClean="0"/>
              <a:t>Comorbid alcoholism</a:t>
            </a:r>
          </a:p>
          <a:p>
            <a:r>
              <a:rPr lang="en-US" sz="2400" smtClean="0"/>
              <a:t>Anxiety, global insomnia, anhedonia, hopelessness and diminished conc.</a:t>
            </a:r>
          </a:p>
          <a:p>
            <a:r>
              <a:rPr lang="en-US" sz="2400" smtClean="0"/>
              <a:t>Greater in MDD with melancholic features</a:t>
            </a:r>
          </a:p>
          <a:p>
            <a:r>
              <a:rPr lang="en-US" sz="2400" smtClean="0"/>
              <a:t>Bipolar depression&gt; Bipolar mixed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Alcohol related disorders and suicide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Lifetime </a:t>
            </a:r>
            <a:r>
              <a:rPr lang="en-US" sz="2400" dirty="0" smtClean="0"/>
              <a:t>risk: 3.4% to 15%</a:t>
            </a:r>
          </a:p>
          <a:p>
            <a:r>
              <a:rPr lang="en-US" sz="2400" dirty="0" smtClean="0"/>
              <a:t>25% of U.S. suicide victims have alcohol related diagnosis</a:t>
            </a:r>
          </a:p>
          <a:p>
            <a:r>
              <a:rPr lang="en-US" sz="2400" dirty="0" smtClean="0"/>
              <a:t>Increased risk with co-morbid depressive and personality disorder</a:t>
            </a:r>
          </a:p>
          <a:p>
            <a:r>
              <a:rPr lang="en-US" sz="2400" dirty="0" smtClean="0"/>
              <a:t>Disinhibition and poor adherence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Schizophrenia and suicide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Lifetime risk: 4% to 10%</a:t>
            </a:r>
          </a:p>
          <a:p>
            <a:r>
              <a:rPr lang="en-US" sz="2400" smtClean="0"/>
              <a:t>Young males</a:t>
            </a:r>
          </a:p>
          <a:p>
            <a:r>
              <a:rPr lang="en-US" sz="2400" smtClean="0"/>
              <a:t>Depressive recovery phase</a:t>
            </a:r>
          </a:p>
          <a:p>
            <a:r>
              <a:rPr lang="en-US" sz="2400" smtClean="0"/>
              <a:t>Good premorbid functioning</a:t>
            </a:r>
          </a:p>
          <a:p>
            <a:r>
              <a:rPr lang="en-US" sz="2400" smtClean="0"/>
              <a:t>Command hallucinations</a:t>
            </a:r>
          </a:p>
          <a:p>
            <a:r>
              <a:rPr lang="en-US" sz="2400" smtClean="0"/>
              <a:t>Greater risk in Schizoaffective disorder</a:t>
            </a:r>
          </a:p>
          <a:p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Psychiatric disorders and suicide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Lifetime </a:t>
            </a:r>
            <a:r>
              <a:rPr lang="en-US" sz="2400" dirty="0" smtClean="0"/>
              <a:t>risk for suicide in PD: 3% to 9%</a:t>
            </a:r>
          </a:p>
          <a:p>
            <a:r>
              <a:rPr lang="en-US" sz="2400" dirty="0" smtClean="0"/>
              <a:t>Suicidal ideation and attempts increased in panic disorder</a:t>
            </a:r>
          </a:p>
          <a:p>
            <a:r>
              <a:rPr lang="en-US" sz="2400" dirty="0" smtClean="0"/>
              <a:t>Risk increased in Eating disorders- especially co-occurrence with depression and deliberate self harm</a:t>
            </a:r>
          </a:p>
          <a:p>
            <a:r>
              <a:rPr lang="en-US" sz="2400" dirty="0" smtClean="0"/>
              <a:t>ADHD and conduct disorder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Study definitions and demographic factors associated with suicide</a:t>
            </a:r>
          </a:p>
          <a:p>
            <a:r>
              <a:rPr lang="en-US" sz="2400" smtClean="0"/>
              <a:t>Assess suicide risk factors and protective factors</a:t>
            </a:r>
          </a:p>
          <a:p>
            <a:r>
              <a:rPr lang="en-US" sz="2400" smtClean="0"/>
              <a:t>Review management of suicidal patient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4082627"/>
            <a:ext cx="2819400" cy="2318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Anxiety and suicide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Increased risk with anxiety symptoms</a:t>
            </a:r>
          </a:p>
          <a:p>
            <a:r>
              <a:rPr lang="en-US" sz="2400" smtClean="0"/>
              <a:t>Severe psychic anxiety</a:t>
            </a:r>
          </a:p>
          <a:p>
            <a:r>
              <a:rPr lang="en-US" sz="2400" smtClean="0"/>
              <a:t>Panic attacks</a:t>
            </a:r>
          </a:p>
          <a:p>
            <a:r>
              <a:rPr lang="en-US" sz="2400" smtClean="0"/>
              <a:t>Agitation</a:t>
            </a:r>
          </a:p>
          <a:p>
            <a:r>
              <a:rPr lang="en-US" sz="2400" smtClean="0"/>
              <a:t>Address anxiety with psychotherapeutic and pharmacological approaches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Hopelessness and suicide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Negative expectation for the future</a:t>
            </a:r>
          </a:p>
          <a:p>
            <a:r>
              <a:rPr lang="en-US" sz="2400" smtClean="0"/>
              <a:t>Being devoid of hope</a:t>
            </a:r>
          </a:p>
          <a:p>
            <a:r>
              <a:rPr lang="en-US" sz="2400" smtClean="0"/>
              <a:t>High degree of hopelessness associated with increased risk of suicidal ideation, intent, attempts &amp; completed suicides</a:t>
            </a:r>
          </a:p>
          <a:p>
            <a:r>
              <a:rPr lang="en-US" sz="2400" smtClean="0"/>
              <a:t>Association with lethality of attempt</a:t>
            </a:r>
          </a:p>
          <a:p>
            <a:r>
              <a:rPr lang="en-US" sz="2400" smtClean="0"/>
              <a:t>Interventions to reduce hopelessness may decrease suicide potential</a:t>
            </a:r>
          </a:p>
          <a:p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Command hallucinations and suicide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Extremely </a:t>
            </a:r>
            <a:r>
              <a:rPr lang="en-US" sz="2400" dirty="0" smtClean="0"/>
              <a:t>limited evidence</a:t>
            </a:r>
          </a:p>
          <a:p>
            <a:r>
              <a:rPr lang="en-US" sz="2400" dirty="0" smtClean="0"/>
              <a:t>40%- 80% rates of compliance with auditory command hallucinations </a:t>
            </a:r>
          </a:p>
          <a:p>
            <a:r>
              <a:rPr lang="en-US" sz="2400" dirty="0" smtClean="0"/>
              <a:t>Patients with prior suicide attempts more likely to follow commands</a:t>
            </a:r>
          </a:p>
          <a:p>
            <a:r>
              <a:rPr lang="en-US" sz="2400" dirty="0" smtClean="0"/>
              <a:t>Important to identify and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Impulsivity/aggression and suicide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Increased </a:t>
            </a:r>
            <a:r>
              <a:rPr lang="en-US" sz="2400" dirty="0" smtClean="0"/>
              <a:t>levels of impulsiveness and aggression in suicide attempters</a:t>
            </a:r>
          </a:p>
          <a:p>
            <a:r>
              <a:rPr lang="en-US" sz="2400" dirty="0" smtClean="0"/>
              <a:t>Cluster B personality disorders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Past suicide attempts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Suicide attempt is associated with a 38 fold increase in suicide risk</a:t>
            </a:r>
          </a:p>
          <a:p>
            <a:r>
              <a:rPr lang="en-US" sz="2400" smtClean="0"/>
              <a:t>Association of method of attempted suicide with subsequent successful suicide- highest risk with hanging, strangulation or suffocation</a:t>
            </a:r>
          </a:p>
          <a:p>
            <a:r>
              <a:rPr lang="en-US" sz="2400" smtClean="0"/>
              <a:t>6% to 27.5% of suicide attempters will eventually die by suicide</a:t>
            </a:r>
          </a:p>
          <a:p>
            <a:r>
              <a:rPr lang="en-US" sz="2400" smtClean="0"/>
              <a:t>1% of suicide attempt survivors commit suicide with in a year</a:t>
            </a:r>
          </a:p>
          <a:p>
            <a:endParaRPr lang="en-US" smtClean="0"/>
          </a:p>
        </p:txBody>
      </p:sp>
      <p:pic>
        <p:nvPicPr>
          <p:cNvPr id="55299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762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Psychiatric disorders and previous suicide attempts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397516"/>
              </p:ext>
            </p:extLst>
          </p:nvPr>
        </p:nvGraphicFramePr>
        <p:xfrm>
          <a:off x="457200" y="2291080"/>
          <a:ext cx="7620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LIFETIME SUICIDE RISK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 suicide attempts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Bipolar</a:t>
                      </a:r>
                      <a:r>
                        <a:rPr lang="en-US" baseline="0" dirty="0" smtClean="0"/>
                        <a:t>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 depression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Panic</a:t>
                      </a:r>
                      <a:r>
                        <a:rPr lang="en-US" baseline="0" dirty="0" smtClean="0"/>
                        <a:t> 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Schizophrenia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Personality</a:t>
                      </a:r>
                      <a:r>
                        <a:rPr lang="en-US" baseline="0" dirty="0" smtClean="0"/>
                        <a:t>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 abuse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marital status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Risk varies with marital status</a:t>
            </a:r>
          </a:p>
          <a:p>
            <a:r>
              <a:rPr lang="en-US" sz="2400" dirty="0" smtClean="0"/>
              <a:t>Widowed/divorced&gt; never married&gt; married without children&gt; married with children</a:t>
            </a:r>
          </a:p>
          <a:p>
            <a:r>
              <a:rPr lang="en-US" sz="2400" dirty="0" smtClean="0"/>
              <a:t>Living alone increases the risk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occupation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Higher risk in Dentists/Physicians&gt; Nurses&gt; Social workers&gt; Scientists and Mathematicians&gt; Artists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Armed forces, farmers and students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Factors implicated </a:t>
            </a:r>
            <a:r>
              <a:rPr lang="en-US" sz="2400" dirty="0" smtClean="0"/>
              <a:t>include: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work </a:t>
            </a:r>
            <a:r>
              <a:rPr lang="en-US" sz="2200" dirty="0" smtClean="0"/>
              <a:t>related stresses, 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social </a:t>
            </a:r>
            <a:r>
              <a:rPr lang="en-US" sz="2200" dirty="0" smtClean="0"/>
              <a:t>isolation and 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greater </a:t>
            </a:r>
            <a:r>
              <a:rPr lang="en-US" sz="2200" dirty="0" smtClean="0"/>
              <a:t>access to lethal methods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in Physicians  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Increased risk in Physicians: Relative suicide risk 1.1 to 3.4 for males, 2.5 to 5.7 for female physicians</a:t>
            </a:r>
          </a:p>
          <a:p>
            <a:r>
              <a:rPr lang="en-US" sz="2400" smtClean="0"/>
              <a:t>Psychiatrists at high risk</a:t>
            </a:r>
          </a:p>
          <a:p>
            <a:r>
              <a:rPr lang="en-US" sz="2400" smtClean="0"/>
              <a:t>Association with depression and substance abuse</a:t>
            </a:r>
          </a:p>
        </p:txBody>
      </p:sp>
      <p:pic>
        <p:nvPicPr>
          <p:cNvPr id="6246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810000"/>
            <a:ext cx="2590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Physical Health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676400"/>
          <a:ext cx="64008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r>
                        <a:rPr lang="en-US" dirty="0" smtClean="0"/>
                        <a:t>Disorder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Epilepsy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Spinal cord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Brain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Huntington’s chorea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dirty="0" smtClean="0"/>
                        <a:t>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&amp; Epidemiology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– family history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Positive family history increases risk</a:t>
            </a:r>
          </a:p>
          <a:p>
            <a:r>
              <a:rPr lang="en-US" sz="2400" smtClean="0"/>
              <a:t>Six fold increase with first degree relative’s suicide</a:t>
            </a:r>
          </a:p>
          <a:p>
            <a:r>
              <a:rPr lang="en-US" sz="2400" smtClean="0"/>
              <a:t>Higher concordance in identical twins</a:t>
            </a:r>
          </a:p>
          <a:p>
            <a:r>
              <a:rPr lang="en-US" sz="2400" smtClean="0"/>
              <a:t>Greater risk among biologic relatives</a:t>
            </a:r>
          </a:p>
          <a:p>
            <a:r>
              <a:rPr lang="en-US" sz="2400" smtClean="0"/>
              <a:t>Heritability of suicide is 30-50%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FDA’s ‘black box’ warning for antidepressants-2004</a:t>
            </a:r>
          </a:p>
          <a:p>
            <a:r>
              <a:rPr lang="en-US" sz="2400" smtClean="0"/>
              <a:t>Analysis of 24 short term (4 to 16 weeks) RCT’s showing small increase in risk of suicidal thoughts or behavior on antidepressants (RR 1.95, 95% CI 1.28-2.98)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Greatest risk in first few weeks</a:t>
            </a:r>
          </a:p>
          <a:p>
            <a:r>
              <a:rPr lang="en-US" sz="2400" smtClean="0"/>
              <a:t>No completed suicides</a:t>
            </a:r>
          </a:p>
          <a:p>
            <a:r>
              <a:rPr lang="en-US" sz="2400" u="sng" smtClean="0"/>
              <a:t>TADS:</a:t>
            </a:r>
            <a:r>
              <a:rPr lang="en-US" sz="2400" smtClean="0"/>
              <a:t> Comparison of fluoxetine, CBT, fluoxetine + CBT and placebo. Significant decrease in suicidal thinking in all groups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Impact of FDA warning- fewer antidepressant prescriptions in children and adolescents</a:t>
            </a:r>
          </a:p>
          <a:p>
            <a:r>
              <a:rPr lang="en-US" sz="2400" smtClean="0"/>
              <a:t>1985 suicides in patients aged 10 to 19 years in 2004 versus 1737 in 2003 (CDC)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In Netherlands, 49% increase in children &amp; adolescents suicide rate between 2003-2005 &amp; 22% decrease in SSRI prescriptions</a:t>
            </a:r>
          </a:p>
          <a:p>
            <a:r>
              <a:rPr lang="en-US" sz="2400" smtClean="0"/>
              <a:t>Following Health Canada’s regulatory warning, 14% decline in antidepressant prescriptions and 25% increase in completed suicides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and antidepressants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Bulk of evidence suggests that benefits of antidepressants outweigh the risks</a:t>
            </a:r>
          </a:p>
          <a:p>
            <a:r>
              <a:rPr lang="en-US" sz="2400" smtClean="0"/>
              <a:t>Children &amp; adolescents on antidepressants need to be closely monitored for suicidal ideation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Psychotropics and suicide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Association of sedatives and hypnotics use with suicide in elderly</a:t>
            </a:r>
          </a:p>
          <a:p>
            <a:r>
              <a:rPr lang="en-US" sz="2400" smtClean="0"/>
              <a:t>Boxed warnings for smoking cessation drugs- Varenicline and Bupropion</a:t>
            </a:r>
          </a:p>
          <a:p>
            <a:r>
              <a:rPr lang="en-US" sz="2400" smtClean="0"/>
              <a:t>Psychotropics induced akathisia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other factors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Economic downturns: 2-4 times increased risk in unemployed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Higher rates of suicide attempts in gay, lesbian or bisexual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Increased rates in prisoners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Increase in suicide rate with history of childhood abuse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Domestic partner violence- increased risk of suicide attempts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Hierarchy of evidence-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Systematic reviews (meta-analysis):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Psychiatric diagnosis (Harris et al. 1997)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Physical illness (Harris et al. 1994)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Cohort studies: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Deliberate self harm (Cooper et al. 2005)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Anxiety (</a:t>
            </a:r>
            <a:r>
              <a:rPr lang="en-US" dirty="0" err="1" smtClean="0"/>
              <a:t>Fawcet</a:t>
            </a:r>
            <a:r>
              <a:rPr lang="en-US" dirty="0" smtClean="0"/>
              <a:t> et al. 1990)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Child abuse (Brown et al. 1999)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Case-control studies: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Impulsivity and aggression (</a:t>
            </a:r>
            <a:r>
              <a:rPr lang="en-US" dirty="0" err="1" smtClean="0"/>
              <a:t>Dumais</a:t>
            </a:r>
            <a:r>
              <a:rPr lang="en-US" dirty="0" smtClean="0"/>
              <a:t> et al. 2005)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Melancholia (</a:t>
            </a:r>
            <a:r>
              <a:rPr lang="en-US" dirty="0" err="1" smtClean="0"/>
              <a:t>Grunebaum</a:t>
            </a:r>
            <a:r>
              <a:rPr lang="en-US" dirty="0" smtClean="0"/>
              <a:t> et al. 2004)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Co-morbidity (</a:t>
            </a:r>
            <a:r>
              <a:rPr lang="en-US" dirty="0" err="1" smtClean="0"/>
              <a:t>Beautrais</a:t>
            </a:r>
            <a:r>
              <a:rPr lang="en-US" dirty="0" smtClean="0"/>
              <a:t> et al. 1996)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(</a:t>
            </a:r>
            <a:r>
              <a:rPr lang="en-US" i="1" dirty="0"/>
              <a:t>Preventing Patient Suicide: Clinical Assessment and Management)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protective factors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Children in the home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Sense of responsibility to the family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Pregnancy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Religiosity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Life satisfaction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Reality testing ability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coping skills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problem solving skills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social support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Positive therapeutic relationships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and Psychiatrists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“ It is a clinical axiom that there are two kinds of psychiatrists- those who have had patients complete suicide and those who will”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</a:t>
            </a:r>
            <a:r>
              <a:rPr lang="en-US" i="1" dirty="0"/>
              <a:t>Preventing Patient Suicide: Clinical Assessment and Management)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Assessment and Management of suicidal patient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Indications of suicide risk assessment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ER </a:t>
            </a:r>
            <a:r>
              <a:rPr lang="en-US" sz="2400" dirty="0" smtClean="0"/>
              <a:t>or crisis evaluations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Intake evaluation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Before change in observation status or treatment setting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Gradual worsening despite treatment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Significant psychosocial stressor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Onset of a physical illness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 risk assessment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Collateral information</a:t>
            </a:r>
          </a:p>
          <a:p>
            <a:r>
              <a:rPr lang="en-US" sz="2400" smtClean="0"/>
              <a:t>Identify psychiatric signs and symptoms</a:t>
            </a:r>
          </a:p>
          <a:p>
            <a:r>
              <a:rPr lang="en-US" sz="2400" smtClean="0"/>
              <a:t>Past suicidal behavior</a:t>
            </a:r>
          </a:p>
          <a:p>
            <a:r>
              <a:rPr lang="en-US" sz="2400" smtClean="0"/>
              <a:t>Past treatment history</a:t>
            </a:r>
          </a:p>
          <a:p>
            <a:r>
              <a:rPr lang="en-US" sz="2400" smtClean="0"/>
              <a:t>Family history</a:t>
            </a:r>
          </a:p>
          <a:p>
            <a:r>
              <a:rPr lang="en-US" sz="2400" smtClean="0"/>
              <a:t>Current psychosocial stressors</a:t>
            </a:r>
          </a:p>
          <a:p>
            <a:r>
              <a:rPr lang="en-US" sz="2400" smtClean="0"/>
              <a:t>Psychological strengths and vulnerabilities</a:t>
            </a:r>
          </a:p>
          <a:p>
            <a:r>
              <a:rPr lang="en-US" sz="2400" smtClean="0"/>
              <a:t>Current suicidal ideation </a:t>
            </a:r>
          </a:p>
          <a:p>
            <a:r>
              <a:rPr lang="en-US" sz="2400" smtClean="0"/>
              <a:t>Low predictive value of actuarial scales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Management of suicidal behavior</a:t>
            </a:r>
            <a:endParaRPr lang="en-US" dirty="0"/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Establishing </a:t>
            </a:r>
            <a:r>
              <a:rPr lang="en-US" sz="2400" dirty="0" smtClean="0"/>
              <a:t>therapeutic alliance</a:t>
            </a:r>
          </a:p>
          <a:p>
            <a:r>
              <a:rPr lang="en-US" sz="2400" dirty="0" smtClean="0"/>
              <a:t>Determining the appropriate treatment setting</a:t>
            </a:r>
          </a:p>
          <a:p>
            <a:r>
              <a:rPr lang="en-US" sz="2400" dirty="0" smtClean="0"/>
              <a:t>Interventions to reduce risk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Admission generally indicated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marL="11430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i="1" u="sng" dirty="0" smtClean="0"/>
              <a:t>After a suicide attempt if: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Patient is psychotic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Attempt was violent or premeditated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Precautions were taken to avoid discovery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Persistent plan/intent is present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Increased distress or patient regrets surviving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Patient is male, older than age 45 years, especially with new onset of psychiatric illness or suicidal thinking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Limited family and social support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Current impulsive behavior, severe agitation &amp; poor judgment</a:t>
            </a:r>
            <a:endParaRPr lang="en-US" sz="2600" dirty="0"/>
          </a:p>
          <a:p>
            <a:pPr marL="114300" indent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(APA Practice Guidelines for Assessment and Treatment of Patients with Suicidal Behaviors)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Admission generally indicated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u="sng" dirty="0" smtClean="0"/>
              <a:t>In the presence of suicidal ideation with: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i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Specific plan with high lethality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High suicidal intent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Substantive criteria for involuntary admission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Varies </a:t>
            </a:r>
            <a:r>
              <a:rPr lang="en-US" sz="2400" dirty="0" smtClean="0"/>
              <a:t>according to jurisdiction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Mentally ill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Dangerous to self or others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Unable to provide for basic needs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Possible release from ED with follow up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After </a:t>
            </a:r>
            <a:r>
              <a:rPr lang="en-US" sz="2600" dirty="0" smtClean="0"/>
              <a:t>suicide attempt is a reaction to a precipitating event if patient’s view of situation has changed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Method have low lethality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Stable and supportive living situation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Patient able to cooperate with recommendations for follow up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Outpatient treatment may be preferable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Chronic </a:t>
            </a:r>
            <a:r>
              <a:rPr lang="en-US" sz="2400" dirty="0" smtClean="0"/>
              <a:t>suicidal ideation without prior medically serious attempts with safe/supportive living situation and ongoing psychiatric follow up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Examples of treatable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Depression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Anxiety/panic attacks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Psychosis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Insomnia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Substance abuse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Impulsivity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Agitation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Situation (e.g. family, work)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Lethal means (e.g. guns, drugs)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Importance in Psychiatry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Suicide </a:t>
            </a:r>
            <a:r>
              <a:rPr lang="en-US" sz="2400" dirty="0" smtClean="0"/>
              <a:t>risk assessment is a core competency that psychiatrists are expected to acquire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Most common cause of malpractice suits for psychiatrists in U.S.A.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Patient suicides are among the most traumatic events in a psychiatrist’s professional life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Role of medications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Antidepressants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Lithium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Clozapine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Antianxiety agents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(APA Practice Guidelines for Assessment and Treatment of Patients with Suicidal Behaviors)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Psychotherapies</a:t>
            </a:r>
            <a:endParaRPr lang="en-US" dirty="0"/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Dialectical behavior therapy</a:t>
            </a:r>
          </a:p>
          <a:p>
            <a:r>
              <a:rPr lang="en-US" smtClean="0"/>
              <a:t>Cognitive behavior therapy</a:t>
            </a:r>
          </a:p>
          <a:p>
            <a:r>
              <a:rPr lang="en-US" smtClean="0"/>
              <a:t>Interpersonal therapy</a:t>
            </a:r>
          </a:p>
          <a:p>
            <a:r>
              <a:rPr lang="en-US" smtClean="0"/>
              <a:t>Psychodynamic therapy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risk management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Not much evidence for “suicide prevention or no harm” contracts</a:t>
            </a:r>
          </a:p>
          <a:p>
            <a:r>
              <a:rPr lang="en-US" sz="2400" smtClean="0"/>
              <a:t>Increase frequency of contact</a:t>
            </a:r>
          </a:p>
          <a:p>
            <a:r>
              <a:rPr lang="en-US" sz="2400" smtClean="0"/>
              <a:t>Ongoing treatment of psychiatric disorders/substance abuse</a:t>
            </a:r>
          </a:p>
          <a:p>
            <a:r>
              <a:rPr lang="en-US" sz="2400" smtClean="0"/>
              <a:t>Communication with significant others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Gun safety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Inquire about guns at home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Designate a willing responsible person to remove guns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Direct contact with designated person confirming removal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Do not discharge suicidal patient till confirmation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risk documentation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Risk assessment including documentation of risk/protective factors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Record of decision making process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Record of communication with other clinicians and family members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Medical records of previous treatment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Address firearms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Consultation in difficult cases</a:t>
            </a:r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Management of suicide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Ensure victim’s records are complete</a:t>
            </a:r>
          </a:p>
          <a:p>
            <a:r>
              <a:rPr lang="en-US" sz="2400" smtClean="0"/>
              <a:t>Communication with family</a:t>
            </a:r>
          </a:p>
          <a:p>
            <a:r>
              <a:rPr lang="en-US" sz="2400" smtClean="0"/>
              <a:t>Support from senior colleagues</a:t>
            </a:r>
          </a:p>
          <a:p>
            <a:r>
              <a:rPr lang="en-US" sz="2400" smtClean="0"/>
              <a:t>Consultation with risk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American Psychiatric Association </a:t>
            </a:r>
            <a:r>
              <a:rPr lang="en-US" sz="2400" i="1" dirty="0"/>
              <a:t>Practice guideline for the Assessment and Treatment of Patients with Suicidal Behaviors </a:t>
            </a:r>
            <a:r>
              <a:rPr lang="en-US" sz="2400" dirty="0"/>
              <a:t>(Nov.2003)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Riba M., Ravindranath D. (2010). </a:t>
            </a:r>
            <a:r>
              <a:rPr lang="en-US" sz="2400" i="1" dirty="0"/>
              <a:t>Clinical Manual of Emergency Psychiatry. </a:t>
            </a:r>
            <a:r>
              <a:rPr lang="en-US" sz="2400" dirty="0"/>
              <a:t>Washington DC: American Psychiatric Publishing Inc</a:t>
            </a:r>
            <a:r>
              <a:rPr lang="en-US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Runeson</a:t>
            </a:r>
            <a:r>
              <a:rPr lang="en-US" sz="2400" dirty="0" smtClean="0"/>
              <a:t> B et al. Method of attempted suicide as predictor of subsequent successful suicide: national long term cohort study. </a:t>
            </a:r>
            <a:r>
              <a:rPr lang="en-US" sz="2400" i="1" dirty="0" smtClean="0"/>
              <a:t>BMJ </a:t>
            </a:r>
            <a:r>
              <a:rPr lang="en-US" sz="2400" dirty="0" smtClean="0"/>
              <a:t>2010;340: c3222</a:t>
            </a:r>
            <a:endParaRPr lang="en-US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Simon R. (2011). </a:t>
            </a:r>
            <a:r>
              <a:rPr lang="en-US" sz="2400" i="1" dirty="0" smtClean="0"/>
              <a:t>Preventing Patient Suicide- Clinical Assessment and Management. </a:t>
            </a:r>
            <a:r>
              <a:rPr lang="en-US" sz="2400" dirty="0" smtClean="0"/>
              <a:t>Washington DC: American Psychiatric Publishing Inc.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Statistics Canada website accessed on May 12, 2012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Suicide- 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 smtClean="0"/>
              <a:t>Suicide:</a:t>
            </a:r>
            <a:r>
              <a:rPr lang="en-US" sz="2400" dirty="0" smtClean="0"/>
              <a:t> Self inflicted death with evidence (either explicit or implicit) that the person intended to die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Suicidal ideation:</a:t>
            </a:r>
            <a:r>
              <a:rPr lang="en-US" sz="2400" i="1" dirty="0"/>
              <a:t> </a:t>
            </a:r>
            <a:r>
              <a:rPr lang="en-US" sz="2400" dirty="0"/>
              <a:t>Thoughts of engaging in behavior intended to end one’s </a:t>
            </a:r>
            <a:r>
              <a:rPr lang="en-US" sz="2400" dirty="0" smtClean="0"/>
              <a:t>life</a:t>
            </a:r>
            <a:endParaRPr lang="en-US" sz="2400" i="1" u="sng" dirty="0"/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Suicide plan:</a:t>
            </a:r>
            <a:r>
              <a:rPr lang="en-US" sz="2400" i="1" dirty="0"/>
              <a:t> </a:t>
            </a:r>
            <a:r>
              <a:rPr lang="en-US" sz="2400" dirty="0"/>
              <a:t>Formulation of a specific method through which one intends to </a:t>
            </a:r>
            <a:r>
              <a:rPr lang="en-US" sz="2400" dirty="0" smtClean="0"/>
              <a:t>die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Suicide attempt:</a:t>
            </a:r>
            <a:r>
              <a:rPr lang="en-US" sz="2400" dirty="0"/>
              <a:t> Engagement in potentially self-injurious behavior in which there is at least some intent to </a:t>
            </a:r>
            <a:r>
              <a:rPr lang="en-US" sz="2400" dirty="0" smtClean="0"/>
              <a:t>die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Suicidal intent:</a:t>
            </a:r>
            <a:r>
              <a:rPr lang="en-US" sz="2400" dirty="0"/>
              <a:t> Subjective expectation and desire for a self destructive act to end in </a:t>
            </a:r>
            <a:r>
              <a:rPr lang="en-US" sz="2400" dirty="0" smtClean="0"/>
              <a:t>death</a:t>
            </a:r>
            <a:endParaRPr lang="en-US" sz="2400" dirty="0"/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i="1" u="sng" dirty="0"/>
              <a:t>Deliberate self harm</a:t>
            </a:r>
            <a:r>
              <a:rPr lang="en-US" sz="2400" i="1" dirty="0"/>
              <a:t>: </a:t>
            </a:r>
            <a:r>
              <a:rPr lang="en-US" sz="2400" dirty="0"/>
              <a:t>Willful self-inflicting of painful, destructive or injurious acts without intent to </a:t>
            </a:r>
            <a:r>
              <a:rPr lang="en-US" sz="2400" dirty="0" smtClean="0"/>
              <a:t>die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 Statistics- Canada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i="1" smtClean="0"/>
          </a:p>
          <a:p>
            <a:pPr marL="114300" indent="0">
              <a:buFont typeface="Arial" charset="0"/>
              <a:buNone/>
            </a:pPr>
            <a:endParaRPr lang="en-US" i="1" smtClean="0"/>
          </a:p>
          <a:p>
            <a:pPr marL="114300" indent="0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447800"/>
          <a:ext cx="6096000" cy="4786363"/>
        </p:xfrm>
        <a:graphic>
          <a:graphicData uri="http://schemas.openxmlformats.org/drawingml/2006/table">
            <a:tbl>
              <a:tblPr/>
              <a:tblGrid>
                <a:gridCol w="731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97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868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7378" marR="57378" marT="28689" marB="28689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Both sexes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3907" marR="23907" marT="23907" marB="23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fr-FR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 rate per 100,000 population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ages</a:t>
                      </a:r>
                      <a:r>
                        <a:rPr lang="en-US" sz="11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to 14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to 19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to 24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to 29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to 34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to 39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to 44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to 49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to 54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to 59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to 64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to 69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to 74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to 79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to 84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to 89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10.7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4781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and older</a:t>
                      </a:r>
                    </a:p>
                  </a:txBody>
                  <a:tcPr marL="23907" marR="23907" marT="23907" marB="23907">
                    <a:lnL>
                      <a:noFill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23907" marR="17931" marT="23907" marB="23907" anchor="b">
                    <a:lnL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6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6E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Gender &amp; Suicide Rate in Canada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smtClean="0"/>
          </a:p>
          <a:p>
            <a:pPr marL="114300" indent="0">
              <a:buFont typeface="Arial" charset="0"/>
              <a:buNone/>
            </a:pPr>
            <a:endParaRPr lang="en-US" i="1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752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in males (per 100,000)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in females (per 100,000)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Suicide- Statistics for Canada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Most common method of completed suicide in Canada was suffocation, principally hanging. These account for 40 per cent of completed suicides.</a:t>
            </a:r>
          </a:p>
          <a:p>
            <a:r>
              <a:rPr lang="en-US" sz="2400" smtClean="0"/>
              <a:t>Poisoning, which includes drug overdoses and inhalation of motor vehicle exhaust, is the next most-common. </a:t>
            </a:r>
          </a:p>
          <a:p>
            <a:r>
              <a:rPr lang="en-US" sz="2400" smtClean="0"/>
              <a:t>Suicide rates for the immigrant population are about half those for the Canadian-born. </a:t>
            </a:r>
          </a:p>
          <a:p>
            <a:r>
              <a:rPr lang="en-US" sz="2400" smtClean="0"/>
              <a:t>The rate of suicide among Aboriginals is twice the national rate</a:t>
            </a:r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543</TotalTime>
  <Words>2238</Words>
  <Application>Microsoft Office PowerPoint</Application>
  <PresentationFormat>On-screen Show (4:3)</PresentationFormat>
  <Paragraphs>606</Paragraphs>
  <Slides>56</Slides>
  <Notes>51</Notes>
  <HiddenSlides>29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Cambria</vt:lpstr>
      <vt:lpstr>Wingdings</vt:lpstr>
      <vt:lpstr>Adjacency</vt:lpstr>
      <vt:lpstr>Suicide: Risk Assessment</vt:lpstr>
      <vt:lpstr>Objectives</vt:lpstr>
      <vt:lpstr>Introduction &amp; Epidemiology</vt:lpstr>
      <vt:lpstr>Suicide and Psychiatrists</vt:lpstr>
      <vt:lpstr>Suicide- Importance in Psychiatry</vt:lpstr>
      <vt:lpstr>Suicide- definitions</vt:lpstr>
      <vt:lpstr>Suicide Statistics- Canada</vt:lpstr>
      <vt:lpstr>Gender &amp; Suicide Rate in Canada</vt:lpstr>
      <vt:lpstr>Suicide- Statistics for Canada</vt:lpstr>
      <vt:lpstr>PowerPoint Presentation</vt:lpstr>
      <vt:lpstr>Risk &amp; protective factors</vt:lpstr>
      <vt:lpstr>Risk Factors</vt:lpstr>
      <vt:lpstr>Risk Factors</vt:lpstr>
      <vt:lpstr>Suicide- psychiatric disorders</vt:lpstr>
      <vt:lpstr>Suicide- psychiatric disorders</vt:lpstr>
      <vt:lpstr>Mood disorders and suicide</vt:lpstr>
      <vt:lpstr>Alcohol related disorders and suicide</vt:lpstr>
      <vt:lpstr>Schizophrenia and suicide</vt:lpstr>
      <vt:lpstr>Psychiatric disorders and suicide</vt:lpstr>
      <vt:lpstr>Anxiety and suicide</vt:lpstr>
      <vt:lpstr>Hopelessness and suicide</vt:lpstr>
      <vt:lpstr>Command hallucinations and suicide</vt:lpstr>
      <vt:lpstr>Impulsivity/aggression and suicide</vt:lpstr>
      <vt:lpstr>Past suicide attempts</vt:lpstr>
      <vt:lpstr>Psychiatric disorders and previous suicide attempts</vt:lpstr>
      <vt:lpstr>Suicide- marital status</vt:lpstr>
      <vt:lpstr>Suicide- occupation</vt:lpstr>
      <vt:lpstr>Suicide in Physicians  </vt:lpstr>
      <vt:lpstr>Suicide- Physical Health</vt:lpstr>
      <vt:lpstr>Suicide – family history</vt:lpstr>
      <vt:lpstr>Suicide and antidepressants</vt:lpstr>
      <vt:lpstr>Suicide and antidepressants</vt:lpstr>
      <vt:lpstr>Suicide and antidepressants</vt:lpstr>
      <vt:lpstr>Suicide and antidepressants</vt:lpstr>
      <vt:lpstr>Suicide and antidepressants</vt:lpstr>
      <vt:lpstr>Psychotropics and suicide</vt:lpstr>
      <vt:lpstr>Suicide- other factors</vt:lpstr>
      <vt:lpstr>Hierarchy of evidence- risk factors</vt:lpstr>
      <vt:lpstr>Suicide- protective factors</vt:lpstr>
      <vt:lpstr>Assessment and Management of suicidal patient</vt:lpstr>
      <vt:lpstr>Indications of suicide risk assessment</vt:lpstr>
      <vt:lpstr>Suicide risk assessment</vt:lpstr>
      <vt:lpstr>Management of suicidal behavior</vt:lpstr>
      <vt:lpstr>Admission generally indicated</vt:lpstr>
      <vt:lpstr>Admission generally indicated</vt:lpstr>
      <vt:lpstr>Substantive criteria for involuntary admission</vt:lpstr>
      <vt:lpstr>Possible release from ED with follow up </vt:lpstr>
      <vt:lpstr>Outpatient treatment may be preferable</vt:lpstr>
      <vt:lpstr>Examples of treatable risk factors</vt:lpstr>
      <vt:lpstr>Role of medications</vt:lpstr>
      <vt:lpstr>Psychotherapies</vt:lpstr>
      <vt:lpstr>Suicide- risk management</vt:lpstr>
      <vt:lpstr>Gun safety management </vt:lpstr>
      <vt:lpstr>Suicide risk documentation</vt:lpstr>
      <vt:lpstr>Management of suicide</vt:lpstr>
      <vt:lpstr>References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Suicide: Risk Assessment</dc:title>
  <dc:creator>Administrator</dc:creator>
  <cp:lastModifiedBy>AHMAD</cp:lastModifiedBy>
  <cp:revision>44</cp:revision>
  <dcterms:created xsi:type="dcterms:W3CDTF">2012-05-19T23:45:57Z</dcterms:created>
  <dcterms:modified xsi:type="dcterms:W3CDTF">2016-10-08T22:20:48Z</dcterms:modified>
</cp:coreProperties>
</file>