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80"/>
  </p:notesMasterIdLst>
  <p:sldIdLst>
    <p:sldId id="258" r:id="rId2"/>
    <p:sldId id="259" r:id="rId3"/>
    <p:sldId id="261" r:id="rId4"/>
    <p:sldId id="264" r:id="rId5"/>
    <p:sldId id="265" r:id="rId6"/>
    <p:sldId id="266" r:id="rId7"/>
    <p:sldId id="281" r:id="rId8"/>
    <p:sldId id="475" r:id="rId9"/>
    <p:sldId id="282" r:id="rId10"/>
    <p:sldId id="284" r:id="rId11"/>
    <p:sldId id="285" r:id="rId12"/>
    <p:sldId id="313" r:id="rId13"/>
    <p:sldId id="476" r:id="rId14"/>
    <p:sldId id="300" r:id="rId15"/>
    <p:sldId id="307" r:id="rId16"/>
    <p:sldId id="308" r:id="rId17"/>
    <p:sldId id="292" r:id="rId18"/>
    <p:sldId id="309" r:id="rId19"/>
    <p:sldId id="298" r:id="rId20"/>
    <p:sldId id="294" r:id="rId21"/>
    <p:sldId id="287" r:id="rId22"/>
    <p:sldId id="305" r:id="rId23"/>
    <p:sldId id="297" r:id="rId24"/>
    <p:sldId id="480" r:id="rId25"/>
    <p:sldId id="312" r:id="rId26"/>
    <p:sldId id="479" r:id="rId27"/>
    <p:sldId id="481" r:id="rId28"/>
    <p:sldId id="301" r:id="rId29"/>
    <p:sldId id="302" r:id="rId30"/>
    <p:sldId id="478" r:id="rId31"/>
    <p:sldId id="329" r:id="rId32"/>
    <p:sldId id="330" r:id="rId33"/>
    <p:sldId id="331" r:id="rId34"/>
    <p:sldId id="333" r:id="rId35"/>
    <p:sldId id="338" r:id="rId36"/>
    <p:sldId id="493" r:id="rId37"/>
    <p:sldId id="482" r:id="rId38"/>
    <p:sldId id="352" r:id="rId39"/>
    <p:sldId id="491" r:id="rId40"/>
    <p:sldId id="492" r:id="rId41"/>
    <p:sldId id="483" r:id="rId42"/>
    <p:sldId id="343" r:id="rId43"/>
    <p:sldId id="344" r:id="rId44"/>
    <p:sldId id="346" r:id="rId45"/>
    <p:sldId id="349" r:id="rId46"/>
    <p:sldId id="355" r:id="rId47"/>
    <p:sldId id="361" r:id="rId48"/>
    <p:sldId id="362" r:id="rId49"/>
    <p:sldId id="363" r:id="rId50"/>
    <p:sldId id="369" r:id="rId51"/>
    <p:sldId id="372" r:id="rId52"/>
    <p:sldId id="375" r:id="rId53"/>
    <p:sldId id="376" r:id="rId54"/>
    <p:sldId id="379" r:id="rId55"/>
    <p:sldId id="381" r:id="rId56"/>
    <p:sldId id="389" r:id="rId57"/>
    <p:sldId id="484" r:id="rId58"/>
    <p:sldId id="411" r:id="rId59"/>
    <p:sldId id="417" r:id="rId60"/>
    <p:sldId id="418" r:id="rId61"/>
    <p:sldId id="420" r:id="rId62"/>
    <p:sldId id="426" r:id="rId63"/>
    <p:sldId id="427" r:id="rId64"/>
    <p:sldId id="440" r:id="rId65"/>
    <p:sldId id="443" r:id="rId66"/>
    <p:sldId id="494" r:id="rId67"/>
    <p:sldId id="485" r:id="rId68"/>
    <p:sldId id="463" r:id="rId69"/>
    <p:sldId id="464" r:id="rId70"/>
    <p:sldId id="469" r:id="rId71"/>
    <p:sldId id="470" r:id="rId72"/>
    <p:sldId id="471" r:id="rId73"/>
    <p:sldId id="473" r:id="rId74"/>
    <p:sldId id="490" r:id="rId75"/>
    <p:sldId id="486" r:id="rId76"/>
    <p:sldId id="487" r:id="rId77"/>
    <p:sldId id="488" r:id="rId78"/>
    <p:sldId id="48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29"/>
  </p:normalViewPr>
  <p:slideViewPr>
    <p:cSldViewPr snapToGrid="0" snapToObjects="1">
      <p:cViewPr varScale="1">
        <p:scale>
          <a:sx n="75" d="100"/>
          <a:sy n="75" d="100"/>
        </p:scale>
        <p:origin x="112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2/23/2018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br>
              <a:rPr lang="en-US" sz="600">
                <a:latin typeface="Calibri" charset="0"/>
              </a:rPr>
            </a:br>
            <a:r>
              <a:rPr lang="en-US" sz="600">
                <a:latin typeface="Calibri" charset="0"/>
              </a:rPr>
              <a:t>Chronic Condition</a:t>
            </a:r>
            <a:br>
              <a:rPr lang="en-US" sz="600">
                <a:latin typeface="Calibri" charset="0"/>
              </a:rPr>
            </a:b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br>
              <a:rPr lang="en-US" sz="600">
                <a:latin typeface="Calibri" charset="0"/>
              </a:rPr>
            </a:br>
            <a:r>
              <a:rPr lang="en-US" sz="600">
                <a:latin typeface="Calibri" charset="0"/>
              </a:rPr>
              <a:t>Definition Reduces Stigma</a:t>
            </a:r>
            <a:br>
              <a:rPr lang="en-US" sz="600">
                <a:latin typeface="Calibri" charset="0"/>
              </a:rPr>
            </a:b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3</a:t>
            </a:fld>
            <a:endParaRPr lang="en-CA">
              <a:latin typeface="Calibri" charset="0"/>
            </a:endParaRPr>
          </a:p>
        </p:txBody>
      </p:sp>
    </p:spTree>
    <p:extLst>
      <p:ext uri="{BB962C8B-B14F-4D97-AF65-F5344CB8AC3E}">
        <p14:creationId xmlns:p14="http://schemas.microsoft.com/office/powerpoint/2010/main" val="396146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32</a:t>
            </a:fld>
            <a:endParaRPr lang="en-CA">
              <a:latin typeface="Calibri" charset="0"/>
            </a:endParaRPr>
          </a:p>
        </p:txBody>
      </p:sp>
    </p:spTree>
    <p:extLst>
      <p:ext uri="{BB962C8B-B14F-4D97-AF65-F5344CB8AC3E}">
        <p14:creationId xmlns:p14="http://schemas.microsoft.com/office/powerpoint/2010/main" val="396379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extLst>
      <p:ext uri="{BB962C8B-B14F-4D97-AF65-F5344CB8AC3E}">
        <p14:creationId xmlns:p14="http://schemas.microsoft.com/office/powerpoint/2010/main" val="25142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42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50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43</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9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44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262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46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4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47</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2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48</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52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49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extLst>
      <p:ext uri="{BB962C8B-B14F-4D97-AF65-F5344CB8AC3E}">
        <p14:creationId xmlns:p14="http://schemas.microsoft.com/office/powerpoint/2010/main" val="41424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51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48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77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52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extLst>
      <p:ext uri="{BB962C8B-B14F-4D97-AF65-F5344CB8AC3E}">
        <p14:creationId xmlns:p14="http://schemas.microsoft.com/office/powerpoint/2010/main" val="121592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55</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9340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22D8E-9B42-254E-96F9-731AC2A171B1}" type="slidenum">
              <a:rPr lang="en-US" smtClean="0"/>
              <a:t>71</a:t>
            </a:fld>
            <a:endParaRPr lang="en-US"/>
          </a:p>
        </p:txBody>
      </p:sp>
    </p:spTree>
    <p:extLst>
      <p:ext uri="{BB962C8B-B14F-4D97-AF65-F5344CB8AC3E}">
        <p14:creationId xmlns:p14="http://schemas.microsoft.com/office/powerpoint/2010/main" val="9836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9</a:t>
            </a:fld>
            <a:endParaRPr lang="en-CA">
              <a:latin typeface="Calibri" charset="0"/>
            </a:endParaRPr>
          </a:p>
        </p:txBody>
      </p:sp>
    </p:spTree>
    <p:extLst>
      <p:ext uri="{BB962C8B-B14F-4D97-AF65-F5344CB8AC3E}">
        <p14:creationId xmlns:p14="http://schemas.microsoft.com/office/powerpoint/2010/main" val="91515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12</a:t>
            </a:fld>
            <a:endParaRPr lang="en-CA">
              <a:latin typeface="Calibri" charset="0"/>
            </a:endParaRPr>
          </a:p>
        </p:txBody>
      </p:sp>
    </p:spTree>
    <p:extLst>
      <p:ext uri="{BB962C8B-B14F-4D97-AF65-F5344CB8AC3E}">
        <p14:creationId xmlns:p14="http://schemas.microsoft.com/office/powerpoint/2010/main" val="18976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18</a:t>
            </a:fld>
            <a:endParaRPr lang="en-CA">
              <a:latin typeface="Calibri" charset="0"/>
            </a:endParaRPr>
          </a:p>
        </p:txBody>
      </p:sp>
    </p:spTree>
    <p:extLst>
      <p:ext uri="{BB962C8B-B14F-4D97-AF65-F5344CB8AC3E}">
        <p14:creationId xmlns:p14="http://schemas.microsoft.com/office/powerpoint/2010/main" val="222378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extLst>
      <p:ext uri="{BB962C8B-B14F-4D97-AF65-F5344CB8AC3E}">
        <p14:creationId xmlns:p14="http://schemas.microsoft.com/office/powerpoint/2010/main" val="7970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25</a:t>
            </a:fld>
            <a:endParaRPr lang="en-US">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3926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26</a:t>
            </a:fld>
            <a:endParaRPr lang="en-US">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extLst>
      <p:ext uri="{BB962C8B-B14F-4D97-AF65-F5344CB8AC3E}">
        <p14:creationId xmlns:p14="http://schemas.microsoft.com/office/powerpoint/2010/main" val="316315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27</a:t>
            </a:fld>
            <a:endParaRPr lang="en-CA">
              <a:latin typeface="Calibri" charset="0"/>
            </a:endParaRPr>
          </a:p>
        </p:txBody>
      </p:sp>
    </p:spTree>
    <p:extLst>
      <p:ext uri="{BB962C8B-B14F-4D97-AF65-F5344CB8AC3E}">
        <p14:creationId xmlns:p14="http://schemas.microsoft.com/office/powerpoint/2010/main" val="22976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2/23/2018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Substance Use Disorders</a:t>
            </a:r>
          </a:p>
        </p:txBody>
      </p:sp>
      <p:sp>
        <p:nvSpPr>
          <p:cNvPr id="3" name="Subtitle 2"/>
          <p:cNvSpPr>
            <a:spLocks noGrp="1"/>
          </p:cNvSpPr>
          <p:nvPr>
            <p:ph type="subTitle" idx="1"/>
          </p:nvPr>
        </p:nvSpPr>
        <p:spPr/>
        <p:txBody>
          <a:bodyPr>
            <a:normAutofit lnSpcReduction="10000"/>
          </a:bodyPr>
          <a:lstStyle/>
          <a:p>
            <a:r>
              <a:rPr lang="en-US" dirty="0"/>
              <a:t>By: Dr. Majid Al-</a:t>
            </a:r>
            <a:r>
              <a:rPr lang="en-US" dirty="0" err="1"/>
              <a:t>Desouki</a:t>
            </a:r>
            <a:endParaRPr lang="en-US" dirty="0"/>
          </a:p>
          <a:p>
            <a:r>
              <a:rPr lang="en-US" dirty="0"/>
              <a:t>Consultant and Clinical Assistant Professor</a:t>
            </a:r>
          </a:p>
          <a:p>
            <a:r>
              <a:rPr lang="en-US" dirty="0"/>
              <a:t>Head of Adult </a:t>
            </a:r>
            <a:r>
              <a:rPr lang="en-US"/>
              <a:t>Psychiatry Unit</a:t>
            </a:r>
            <a:endParaRPr lang="en-US" dirty="0"/>
          </a:p>
        </p:txBody>
      </p:sp>
    </p:spTree>
    <p:extLst>
      <p:ext uri="{BB962C8B-B14F-4D97-AF65-F5344CB8AC3E}">
        <p14:creationId xmlns:p14="http://schemas.microsoft.com/office/powerpoint/2010/main" val="102099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Disorders</a:t>
            </a:r>
          </a:p>
        </p:txBody>
      </p:sp>
    </p:spTree>
    <p:extLst>
      <p:ext uri="{BB962C8B-B14F-4D97-AF65-F5344CB8AC3E}">
        <p14:creationId xmlns:p14="http://schemas.microsoft.com/office/powerpoint/2010/main" val="23786601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pPr marL="0" indent="0">
              <a:buNone/>
            </a:pPr>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latin typeface="Arial" charset="0"/>
                <a:cs typeface="Arial" charset="0"/>
              </a:rPr>
              <a:t>Vulnerable personality:</a:t>
            </a:r>
            <a:r>
              <a:rPr lang="en-US" dirty="0">
                <a:latin typeface="Arial" charset="0"/>
                <a:cs typeface="Arial" charset="0"/>
              </a:rPr>
              <a:t> impulsive, gregarious, less conforming, isolated or avoidant persons.</a:t>
            </a:r>
            <a:endParaRPr lang="en-CA" dirty="0">
              <a:latin typeface="Arial" charset="0"/>
              <a:cs typeface="Arial" charset="0"/>
            </a:endParaRPr>
          </a:p>
          <a:p>
            <a:r>
              <a:rPr lang="en-US" b="1" dirty="0">
                <a:latin typeface="Arial" charset="0"/>
                <a:cs typeface="Arial" charset="0"/>
              </a:rPr>
              <a:t>Vulnerable occupation:</a:t>
            </a:r>
            <a:r>
              <a:rPr lang="en-US" dirty="0">
                <a:latin typeface="Arial" charset="0"/>
                <a:cs typeface="Arial" charset="0"/>
              </a:rPr>
              <a:t> senior businessmen, journalists, doctors.</a:t>
            </a:r>
            <a:endParaRPr lang="en-CA" dirty="0">
              <a:latin typeface="Arial" charset="0"/>
              <a:cs typeface="Arial" charset="0"/>
            </a:endParaRPr>
          </a:p>
          <a:p>
            <a:r>
              <a:rPr lang="en-US" b="1" dirty="0">
                <a:latin typeface="Arial" charset="0"/>
                <a:cs typeface="Arial" charset="0"/>
              </a:rPr>
              <a:t>Psychosocial stresses:</a:t>
            </a:r>
            <a:r>
              <a:rPr lang="en-US" dirty="0">
                <a:latin typeface="Arial" charset="0"/>
                <a:cs typeface="Arial" charset="0"/>
              </a:rPr>
              <a:t> social isolation, financial, occupational or academic difficulties, and marital conflicts.</a:t>
            </a:r>
            <a:endParaRPr lang="en-CA" dirty="0">
              <a:latin typeface="Arial" charset="0"/>
              <a:cs typeface="Arial" charset="0"/>
            </a:endParaRPr>
          </a:p>
          <a:p>
            <a:r>
              <a:rPr lang="en-US" b="1" dirty="0">
                <a:latin typeface="Arial" charset="0"/>
                <a:cs typeface="Arial" charset="0"/>
              </a:rPr>
              <a:t>Emotional problems:</a:t>
            </a:r>
            <a:r>
              <a:rPr lang="en-US" dirty="0">
                <a:latin typeface="Arial" charset="0"/>
                <a:cs typeface="Arial" charset="0"/>
              </a:rPr>
              <a:t> anxiety, chronic insomnia depression.</a:t>
            </a:r>
            <a:endParaRPr lang="en-CA"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latin typeface="Arial" charset="0"/>
                <a:cs typeface="Arial" charset="0"/>
              </a:rPr>
              <a:t>Alcohol abuse </a:t>
            </a:r>
            <a:endParaRPr lang="en-US" dirty="0"/>
          </a:p>
        </p:txBody>
      </p:sp>
      <p:sp>
        <p:nvSpPr>
          <p:cNvPr id="3" name="Content Placeholder 2"/>
          <p:cNvSpPr>
            <a:spLocks noGrp="1"/>
          </p:cNvSpPr>
          <p:nvPr>
            <p:ph idx="1"/>
          </p:nvPr>
        </p:nvSpPr>
        <p:spPr/>
        <p:txBody>
          <a:bodyPr/>
          <a:lstStyle/>
          <a:p>
            <a:r>
              <a:rPr lang="en-US" b="1" dirty="0"/>
              <a:t>Excessive consumption:</a:t>
            </a:r>
            <a:r>
              <a:rPr lang="en-US" dirty="0"/>
              <a:t> harmful use.</a:t>
            </a:r>
            <a:r>
              <a:rPr lang="en-US" b="1" dirty="0"/>
              <a:t>                                                                                                                                                 Problem drinking:</a:t>
            </a:r>
            <a:r>
              <a:rPr lang="en-US" dirty="0"/>
              <a:t> drinking that has caused disability, but not dependence.</a:t>
            </a:r>
            <a:r>
              <a:rPr lang="en-US" b="1" dirty="0"/>
              <a:t>                                                                            Alcohol dependence:</a:t>
            </a:r>
            <a:r>
              <a:rPr lang="en-US" dirty="0"/>
              <a:t> This usually denotes alcoholism.</a:t>
            </a:r>
            <a:r>
              <a:rPr lang="en-US" b="1" dirty="0"/>
              <a:t>                                                                                                                   Alcohol-related disability:</a:t>
            </a:r>
            <a:r>
              <a:rPr lang="en-US" dirty="0"/>
              <a:t> physical, mental and social. </a:t>
            </a:r>
          </a:p>
        </p:txBody>
      </p:sp>
    </p:spTree>
    <p:extLst>
      <p:ext uri="{BB962C8B-B14F-4D97-AF65-F5344CB8AC3E}">
        <p14:creationId xmlns:p14="http://schemas.microsoft.com/office/powerpoint/2010/main" val="13788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rPr>
              <a:t>Alcohol intoxication: </a:t>
            </a:r>
            <a:endParaRPr lang="en-US" dirty="0"/>
          </a:p>
          <a:p>
            <a:pPr lvl="1"/>
            <a:r>
              <a:rPr lang="en-US" dirty="0"/>
              <a:t>sense of well-being, emotional lability, irritability and incoordination </a:t>
            </a:r>
            <a:r>
              <a:rPr lang="en-US" dirty="0">
                <a:sym typeface="Wingdings" pitchFamily="2" charset="2"/>
              </a:rPr>
              <a:t></a:t>
            </a:r>
            <a:r>
              <a:rPr lang="en-US" dirty="0"/>
              <a:t> to ataxia and slurred speech</a:t>
            </a:r>
          </a:p>
          <a:p>
            <a:r>
              <a:rPr lang="en-US" dirty="0"/>
              <a:t>Heavy intoxication (</a:t>
            </a:r>
            <a:r>
              <a:rPr lang="en-US" dirty="0" err="1"/>
              <a:t>bl</a:t>
            </a:r>
            <a:r>
              <a:rPr lang="en-US" dirty="0"/>
              <a:t> &gt; 300 mg/ml) </a:t>
            </a:r>
            <a:r>
              <a:rPr lang="en-US" dirty="0">
                <a:sym typeface="Wingdings" pitchFamily="2" charset="2"/>
              </a:rPr>
              <a:t></a:t>
            </a:r>
            <a:r>
              <a:rPr lang="en-US" dirty="0"/>
              <a:t> alcoholic coma &amp; death</a:t>
            </a:r>
          </a:p>
          <a:p>
            <a:r>
              <a:rPr lang="en-US" dirty="0"/>
              <a:t>Acute intoxication may mimic:</a:t>
            </a:r>
          </a:p>
          <a:p>
            <a:pPr lvl="2"/>
            <a:r>
              <a:rPr lang="en-US" dirty="0"/>
              <a:t>panic attacks</a:t>
            </a:r>
          </a:p>
          <a:p>
            <a:pPr lvl="2"/>
            <a:r>
              <a:rPr lang="en-US" dirty="0"/>
              <a:t>Depression</a:t>
            </a:r>
          </a:p>
          <a:p>
            <a:pPr lvl="2"/>
            <a:r>
              <a:rPr lang="en-US" dirty="0"/>
              <a:t>acute psychosis with delusions +/- hallucinations </a:t>
            </a:r>
          </a:p>
        </p:txBody>
      </p:sp>
    </p:spTree>
    <p:extLst>
      <p:ext uri="{BB962C8B-B14F-4D97-AF65-F5344CB8AC3E}">
        <p14:creationId xmlns:p14="http://schemas.microsoft.com/office/powerpoint/2010/main" val="3923244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br>
              <a:rPr lang="en-GB" sz="3600">
                <a:latin typeface="Arial" charset="0"/>
                <a:cs typeface="Arial" charset="0"/>
              </a:rPr>
            </a:br>
            <a:br>
              <a:rPr lang="en-GB" sz="3600">
                <a:latin typeface="Arial" charset="0"/>
                <a:cs typeface="Arial" charset="0"/>
              </a:rPr>
            </a:b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extLst>
              <p:ext uri="{D42A27DB-BD31-4B8C-83A1-F6EECF244321}">
                <p14:modId xmlns:p14="http://schemas.microsoft.com/office/powerpoint/2010/main" val="3329030213"/>
              </p:ext>
            </p:extLst>
          </p:nvPr>
        </p:nvGraphicFramePr>
        <p:xfrm>
          <a:off x="665163" y="1989138"/>
          <a:ext cx="7812087" cy="4247833"/>
        </p:xfrm>
        <a:graphic>
          <a:graphicData uri="http://schemas.openxmlformats.org/drawingml/2006/table">
            <a:tbl>
              <a:tblPr/>
              <a:tblGrid>
                <a:gridCol w="4103687">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(mg/</a:t>
                      </a:r>
                      <a:r>
                        <a:rPr kumimoji="0" lang="en-GB"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cs typeface="Arial" charset="0"/>
                        </a:rPr>
                        <a:t>dL</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Impairment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relaxation, euphoria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20-30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Slowed thinking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30-80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Motor 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80-200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Cognition, judgement, </a:t>
                      </a:r>
                      <a:r>
                        <a:rPr kumimoji="0" lang="en-GB"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200-300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Slurring, ataxia, </a:t>
                      </a:r>
                      <a:r>
                        <a:rPr kumimoji="0" lang="en-GB" sz="2000" b="0"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cs typeface="Arial" charset="0"/>
                        </a:rPr>
                        <a:t>nystagmus</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 blackouts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300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Vital signs, coma, possible death 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63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dirty="0"/>
              <a:t> </a:t>
            </a:r>
          </a:p>
          <a:p>
            <a:pPr lvl="1"/>
            <a:r>
              <a:rPr lang="en-US" dirty="0" err="1"/>
              <a:t>Sx</a:t>
            </a:r>
            <a:r>
              <a:rPr lang="en-US" dirty="0"/>
              <a:t> may begin after 6 hours of cessation peak by 48 hours</a:t>
            </a:r>
          </a:p>
          <a:p>
            <a:pPr lvl="1"/>
            <a:r>
              <a:rPr lang="en-US" dirty="0" err="1"/>
              <a:t>Sx</a:t>
            </a:r>
            <a:r>
              <a:rPr lang="en-US" dirty="0"/>
              <a:t> subside over the course of 5-7 days</a:t>
            </a:r>
          </a:p>
          <a:p>
            <a:r>
              <a:rPr lang="en-US" dirty="0"/>
              <a:t> epileptic generalized tonic </a:t>
            </a:r>
            <a:r>
              <a:rPr lang="en-US" dirty="0" err="1"/>
              <a:t>clonic</a:t>
            </a:r>
            <a:r>
              <a:rPr lang="en-US" dirty="0"/>
              <a:t> seizures may develop within 12-24 hours after cessation of alcohol intake</a:t>
            </a:r>
          </a:p>
          <a:p>
            <a:r>
              <a:rPr lang="en-US" dirty="0"/>
              <a:t> Delirium tremens may develop after about 48 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a:latin typeface="Arial" charset="0"/>
                <a:cs typeface="Arial" charset="0"/>
              </a:rPr>
              <a:t>Alcohol dependence</a:t>
            </a: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a:latin typeface="Arial" charset="0"/>
                <a:cs typeface="Arial" charset="0"/>
              </a:rPr>
              <a:t>15-20 years before evident</a:t>
            </a:r>
          </a:p>
          <a:p>
            <a:r>
              <a:rPr lang="en-US" sz="2800" dirty="0">
                <a:latin typeface="Arial" charset="0"/>
                <a:cs typeface="Arial" charset="0"/>
              </a:rPr>
              <a:t>dependence is most common in </a:t>
            </a:r>
          </a:p>
          <a:p>
            <a:pPr>
              <a:buFont typeface="Wingdings 2" charset="0"/>
              <a:buNone/>
            </a:pPr>
            <a:r>
              <a:rPr lang="en-US" sz="2800" dirty="0">
                <a:latin typeface="Arial" charset="0"/>
                <a:cs typeface="Arial" charset="0"/>
              </a:rPr>
              <a:t>those aged 40 – 55 years.</a:t>
            </a:r>
          </a:p>
          <a:p>
            <a:r>
              <a:rPr lang="en-US" sz="2800" dirty="0">
                <a:latin typeface="Arial" charset="0"/>
                <a:cs typeface="Arial" charset="0"/>
              </a:rPr>
              <a:t>Alcoholics who continue drinking have a shortened life-span of </a:t>
            </a:r>
            <a:r>
              <a:rPr lang="en-US" sz="2800" u="sng" dirty="0">
                <a:latin typeface="Arial" charset="0"/>
                <a:cs typeface="Arial" charset="0"/>
              </a:rPr>
              <a:t>15 years</a:t>
            </a:r>
            <a:r>
              <a:rPr lang="en-US" sz="2800" dirty="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21</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183" y="1411817"/>
            <a:ext cx="29845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extLst>
                    <a:ext uri="{9D8B030D-6E8A-4147-A177-3AD203B41FA5}">
                      <a16:colId xmlns:a16="http://schemas.microsoft.com/office/drawing/2014/main" val="20000"/>
                    </a:ext>
                  </a:extLst>
                </a:gridCol>
                <a:gridCol w="2840038">
                  <a:extLst>
                    <a:ext uri="{9D8B030D-6E8A-4147-A177-3AD203B41FA5}">
                      <a16:colId xmlns:a16="http://schemas.microsoft.com/office/drawing/2014/main" val="20001"/>
                    </a:ext>
                  </a:extLst>
                </a:gridCol>
                <a:gridCol w="2840037">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97100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 CAGE questionnaire</a:t>
            </a:r>
          </a:p>
        </p:txBody>
      </p:sp>
      <p:sp>
        <p:nvSpPr>
          <p:cNvPr id="4" name="Text Placeholder 3"/>
          <p:cNvSpPr>
            <a:spLocks noGrp="1"/>
          </p:cNvSpPr>
          <p:nvPr>
            <p:ph type="body" sz="half" idx="2"/>
          </p:nvPr>
        </p:nvSpPr>
        <p:spPr>
          <a:xfrm>
            <a:off x="811363" y="1981200"/>
            <a:ext cx="7875437" cy="4114800"/>
          </a:xfrm>
        </p:spPr>
        <p:txBody>
          <a:bodyPr/>
          <a:lstStyle/>
          <a:p>
            <a:r>
              <a:rPr lang="en-US" dirty="0"/>
              <a:t>Have you ever:</a:t>
            </a:r>
          </a:p>
          <a:p>
            <a:r>
              <a:rPr lang="en-US" dirty="0"/>
              <a:t>1. Wanted to </a:t>
            </a:r>
            <a:r>
              <a:rPr lang="en-US" b="1" i="1" dirty="0"/>
              <a:t>cut</a:t>
            </a:r>
            <a:r>
              <a:rPr lang="en-US" dirty="0"/>
              <a:t> down on your drinking?</a:t>
            </a:r>
          </a:p>
          <a:p>
            <a:r>
              <a:rPr lang="en-US" dirty="0"/>
              <a:t>2. Felt </a:t>
            </a:r>
            <a:r>
              <a:rPr lang="en-US" b="1" i="1" dirty="0"/>
              <a:t>annoyed</a:t>
            </a:r>
            <a:r>
              <a:rPr lang="en-US" dirty="0"/>
              <a:t> by criticism of your drinking</a:t>
            </a:r>
          </a:p>
          <a:p>
            <a:r>
              <a:rPr lang="en-US" dirty="0"/>
              <a:t>3. Felt </a:t>
            </a:r>
            <a:r>
              <a:rPr lang="en-US" b="1" i="1" dirty="0"/>
              <a:t>guilty</a:t>
            </a:r>
            <a:r>
              <a:rPr lang="en-US" dirty="0"/>
              <a:t> about drinking?</a:t>
            </a:r>
          </a:p>
          <a:p>
            <a:r>
              <a:rPr lang="en-US" dirty="0"/>
              <a:t>4. Take a drink as an </a:t>
            </a:r>
            <a:r>
              <a:rPr lang="en-US" b="1" i="1" dirty="0"/>
              <a:t>“eye-opener” </a:t>
            </a:r>
            <a:r>
              <a:rPr lang="en-US" dirty="0"/>
              <a:t>to prevent the shakes?</a:t>
            </a:r>
          </a:p>
        </p:txBody>
      </p:sp>
    </p:spTree>
    <p:extLst>
      <p:ext uri="{BB962C8B-B14F-4D97-AF65-F5344CB8AC3E}">
        <p14:creationId xmlns:p14="http://schemas.microsoft.com/office/powerpoint/2010/main" val="11999917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a:latin typeface="Arial" charset="0"/>
                <a:cs typeface="Arial" charset="0"/>
              </a:rPr>
              <a:t>Stages of alcohol withdrawal</a:t>
            </a: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latin typeface="Arial" charset="0"/>
                <a:cs typeface="Arial" charset="0"/>
              </a:rPr>
              <a:t>Stages</a:t>
            </a:r>
          </a:p>
          <a:p>
            <a:pPr>
              <a:lnSpc>
                <a:spcPct val="90000"/>
              </a:lnSpc>
              <a:buClr>
                <a:schemeClr val="tx1"/>
              </a:buClr>
              <a:buSzTx/>
            </a:pPr>
            <a:r>
              <a:rPr lang="en-US" sz="2400" dirty="0">
                <a:latin typeface="Arial" charset="0"/>
                <a:cs typeface="Arial" charset="0"/>
              </a:rPr>
              <a:t>I (6-8 hours):</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II (10-30 hours):</a:t>
            </a:r>
          </a:p>
          <a:p>
            <a:pPr lvl="1">
              <a:lnSpc>
                <a:spcPct val="125000"/>
              </a:lnSpc>
              <a:buClr>
                <a:schemeClr val="tx1"/>
              </a:buClr>
              <a:buFont typeface="Wingdings" charset="0"/>
              <a:buChar char="l"/>
            </a:pPr>
            <a:endParaRPr lang="en-US" dirty="0">
              <a:latin typeface="Arial" charset="0"/>
              <a:cs typeface="Arial" charset="0"/>
            </a:endParaRPr>
          </a:p>
          <a:p>
            <a:pPr>
              <a:lnSpc>
                <a:spcPct val="125000"/>
              </a:lnSpc>
              <a:buClr>
                <a:schemeClr val="tx1"/>
              </a:buClr>
              <a:buSzTx/>
            </a:pPr>
            <a:r>
              <a:rPr lang="en-US" sz="2400" dirty="0">
                <a:latin typeface="Arial" charset="0"/>
                <a:cs typeface="Arial" charset="0"/>
              </a:rPr>
              <a:t>III (12-48 hours):</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IV (&gt; 2-3 days):</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latin typeface="Arial" charset="0"/>
                <a:cs typeface="Arial" charset="0"/>
              </a:rPr>
              <a:t>Symptoms</a:t>
            </a:r>
          </a:p>
          <a:p>
            <a:pPr>
              <a:lnSpc>
                <a:spcPct val="90000"/>
              </a:lnSpc>
              <a:buClr>
                <a:schemeClr val="tx1"/>
              </a:buClr>
              <a:buFont typeface="Wingdings" charset="0"/>
              <a:buChar char="Ø"/>
            </a:pPr>
            <a:r>
              <a:rPr lang="en-US" sz="2400" dirty="0">
                <a:latin typeface="Arial" charset="0"/>
                <a:cs typeface="Arial" charset="0"/>
              </a:rPr>
              <a:t>Autonomic hyperactivity</a:t>
            </a:r>
          </a:p>
          <a:p>
            <a:pPr>
              <a:lnSpc>
                <a:spcPct val="90000"/>
              </a:lnSpc>
              <a:buClr>
                <a:schemeClr val="tx1"/>
              </a:buClr>
              <a:buFont typeface="Wingdings" charset="0"/>
              <a:buNone/>
            </a:pPr>
            <a:endParaRPr lang="en-US" sz="2400" dirty="0">
              <a:latin typeface="Arial" charset="0"/>
              <a:cs typeface="Arial" charset="0"/>
              <a:sym typeface="Symbol" charset="0"/>
            </a:endParaRPr>
          </a:p>
          <a:p>
            <a:pPr>
              <a:lnSpc>
                <a:spcPct val="150000"/>
              </a:lnSpc>
              <a:buClr>
                <a:schemeClr val="tx1"/>
              </a:buClr>
              <a:buFont typeface="Wingdings" charset="0"/>
              <a:buChar char="Ø"/>
            </a:pPr>
            <a:r>
              <a:rPr lang="en-US" sz="2400" dirty="0">
                <a:latin typeface="Arial" charset="0"/>
                <a:cs typeface="Arial" charset="0"/>
                <a:sym typeface="Symbol" charset="0"/>
              </a:rPr>
              <a:t>Hallucinations + </a:t>
            </a:r>
            <a:r>
              <a:rPr lang="en-US" sz="2400" dirty="0">
                <a:latin typeface="Arial" charset="0"/>
                <a:cs typeface="Arial" charset="0"/>
              </a:rPr>
              <a:t>above</a:t>
            </a:r>
          </a:p>
          <a:p>
            <a:pPr>
              <a:lnSpc>
                <a:spcPct val="90000"/>
              </a:lnSpc>
              <a:buClr>
                <a:schemeClr val="tx1"/>
              </a:buClr>
              <a:buFont typeface="Symbol" charset="0"/>
              <a:buChar char="­"/>
            </a:pPr>
            <a:endParaRPr lang="en-US" sz="2400" dirty="0">
              <a:latin typeface="Arial" charset="0"/>
              <a:cs typeface="Arial" charset="0"/>
            </a:endParaRPr>
          </a:p>
          <a:p>
            <a:pPr>
              <a:lnSpc>
                <a:spcPct val="125000"/>
              </a:lnSpc>
              <a:buClr>
                <a:schemeClr val="tx1"/>
              </a:buClr>
              <a:buFont typeface="Wingdings" charset="0"/>
              <a:buChar char="Ø"/>
            </a:pPr>
            <a:r>
              <a:rPr lang="en-CA" altLang="ja-JP" sz="2400" dirty="0">
                <a:latin typeface="Arial" charset="0"/>
                <a:cs typeface="Arial" charset="0"/>
              </a:rPr>
              <a:t>Grand mal seizures</a:t>
            </a:r>
          </a:p>
          <a:p>
            <a:pPr>
              <a:lnSpc>
                <a:spcPct val="125000"/>
              </a:lnSpc>
              <a:buClr>
                <a:schemeClr val="tx1"/>
              </a:buClr>
              <a:buFont typeface="Wingdings" charset="0"/>
              <a:buChar char="Ø"/>
            </a:pPr>
            <a:endParaRPr lang="en-CA" sz="2400" dirty="0">
              <a:latin typeface="Arial" charset="0"/>
              <a:cs typeface="Arial" charset="0"/>
            </a:endParaRPr>
          </a:p>
          <a:p>
            <a:pPr>
              <a:lnSpc>
                <a:spcPct val="125000"/>
              </a:lnSpc>
              <a:buClr>
                <a:schemeClr val="tx1"/>
              </a:buClr>
              <a:buFont typeface="Wingdings" charset="0"/>
              <a:buChar char="Ø"/>
            </a:pPr>
            <a:r>
              <a:rPr lang="en-CA" sz="2400" dirty="0" err="1">
                <a:latin typeface="Arial" charset="0"/>
                <a:cs typeface="Arial" charset="0"/>
              </a:rPr>
              <a:t>Delerium</a:t>
            </a:r>
            <a:r>
              <a:rPr lang="en-CA" sz="2400" dirty="0">
                <a:latin typeface="Arial" charset="0"/>
                <a:cs typeface="Arial" charset="0"/>
              </a:rPr>
              <a:t> tremens (DTs)</a:t>
            </a:r>
            <a:endParaRPr lang="en-US" sz="2400" dirty="0">
              <a:latin typeface="Arial" charset="0"/>
              <a:cs typeface="Arial" charset="0"/>
            </a:endParaRPr>
          </a:p>
          <a:p>
            <a:pPr marL="0" indent="0">
              <a:lnSpc>
                <a:spcPct val="90000"/>
              </a:lnSpc>
              <a:buClr>
                <a:schemeClr val="tx1"/>
              </a:buClr>
              <a:buNone/>
            </a:pPr>
            <a:endParaRPr lang="en-US" sz="2400" dirty="0">
              <a:latin typeface="Arial" charset="0"/>
              <a:cs typeface="Arial" charset="0"/>
            </a:endParaRPr>
          </a:p>
        </p:txBody>
      </p:sp>
    </p:spTree>
    <p:extLst>
      <p:ext uri="{BB962C8B-B14F-4D97-AF65-F5344CB8AC3E}">
        <p14:creationId xmlns:p14="http://schemas.microsoft.com/office/powerpoint/2010/main" val="233640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buSzTx/>
            </a:pPr>
            <a:r>
              <a:rPr lang="en-US" sz="2400" dirty="0">
                <a:latin typeface="Arial" charset="0"/>
                <a:cs typeface="Arial" charset="0"/>
              </a:rPr>
              <a:t>Identify acute and/or heavy drinking (</a:t>
            </a:r>
            <a:r>
              <a:rPr lang="en-US" sz="2400" u="sng" dirty="0">
                <a:latin typeface="Arial" charset="0"/>
                <a:cs typeface="Arial" charset="0"/>
              </a:rPr>
              <a:t>&gt;</a:t>
            </a:r>
            <a:r>
              <a:rPr lang="en-US" sz="2400" dirty="0">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latin typeface="Arial" charset="0"/>
                <a:cs typeface="Arial" charset="0"/>
              </a:rPr>
              <a:t> </a:t>
            </a:r>
            <a:r>
              <a:rPr lang="en-US" sz="2400" dirty="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latin typeface="Arial" charset="0"/>
                <a:cs typeface="Arial" charset="0"/>
              </a:rPr>
              <a:t> Gamma-</a:t>
            </a:r>
            <a:r>
              <a:rPr lang="en-US" sz="2400" dirty="0" err="1">
                <a:latin typeface="Arial" charset="0"/>
                <a:cs typeface="Arial" charset="0"/>
              </a:rPr>
              <a:t>glutamyltransferase</a:t>
            </a:r>
            <a:r>
              <a:rPr lang="en-US" sz="2400" dirty="0">
                <a:latin typeface="Arial" charset="0"/>
                <a:cs typeface="Arial" charset="0"/>
              </a:rPr>
              <a:t> (GGTP &gt; 35 IU/L)</a:t>
            </a:r>
          </a:p>
          <a:p>
            <a:pPr lvl="2">
              <a:lnSpc>
                <a:spcPct val="150000"/>
              </a:lnSpc>
              <a:spcAft>
                <a:spcPct val="20000"/>
              </a:spcAft>
              <a:buClr>
                <a:schemeClr val="tx1"/>
              </a:buClr>
              <a:buFont typeface="Wingdings" charset="0"/>
              <a:buChar char="q"/>
            </a:pPr>
            <a:r>
              <a:rPr lang="en-US" sz="2400" dirty="0">
                <a:latin typeface="Arial" charset="0"/>
                <a:cs typeface="Arial" charset="0"/>
              </a:rPr>
              <a:t> Erythrocyte mean corpuscular volume (MCV &gt;91.5 </a:t>
            </a:r>
            <a:r>
              <a:rPr lang="en-US" sz="2400" dirty="0">
                <a:latin typeface="Arial" charset="0"/>
                <a:cs typeface="Arial" charset="0"/>
                <a:sym typeface="Symbol" charset="0"/>
              </a:rPr>
              <a:t></a:t>
            </a:r>
            <a:r>
              <a:rPr lang="en-US" sz="2400" baseline="30000" dirty="0">
                <a:latin typeface="Arial" charset="0"/>
                <a:cs typeface="Arial" charset="0"/>
              </a:rPr>
              <a:t>3</a:t>
            </a:r>
            <a:r>
              <a:rPr lang="en-US" sz="2400" dirty="0">
                <a:latin typeface="Arial" charset="0"/>
                <a:cs typeface="Arial" charset="0"/>
              </a:rPr>
              <a:t>) </a:t>
            </a:r>
          </a:p>
          <a:p>
            <a:pPr lvl="2">
              <a:lnSpc>
                <a:spcPct val="150000"/>
              </a:lnSpc>
              <a:spcAft>
                <a:spcPct val="20000"/>
              </a:spcAft>
              <a:buClr>
                <a:schemeClr val="tx1"/>
              </a:buClr>
              <a:buFont typeface="Wingdings" charset="0"/>
              <a:buChar char="q"/>
            </a:pPr>
            <a:r>
              <a:rPr lang="en-US" sz="2400" dirty="0">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latin typeface="Arial" charset="0"/>
              <a:cs typeface="Arial" charset="0"/>
            </a:endParaRPr>
          </a:p>
        </p:txBody>
      </p:sp>
    </p:spTree>
    <p:extLst>
      <p:ext uri="{BB962C8B-B14F-4D97-AF65-F5344CB8AC3E}">
        <p14:creationId xmlns:p14="http://schemas.microsoft.com/office/powerpoint/2010/main" val="255778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dirty="0">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latin typeface="Arial" charset="0"/>
                <a:cs typeface="Arial" charset="0"/>
              </a:rPr>
              <a:t>Treating Alcohol Intoxicated Patient: </a:t>
            </a:r>
          </a:p>
          <a:p>
            <a:pPr>
              <a:buFont typeface="Wingdings 2" charset="0"/>
              <a:buNone/>
            </a:pPr>
            <a:r>
              <a:rPr lang="en-US" sz="2900" b="1" dirty="0">
                <a:latin typeface="Arial" charset="0"/>
                <a:cs typeface="Arial" charset="0"/>
              </a:rPr>
              <a:t>Conscious : supportive, antipsychotic if agitated. Unconscious: ABC</a:t>
            </a:r>
          </a:p>
          <a:p>
            <a:r>
              <a:rPr lang="en-US" sz="2900" b="1" dirty="0">
                <a:latin typeface="Arial" charset="0"/>
                <a:cs typeface="Arial" charset="0"/>
              </a:rPr>
              <a:t>Treating Alcohol Withdrawal:</a:t>
            </a:r>
          </a:p>
          <a:p>
            <a:pPr>
              <a:buFont typeface="Wingdings 2" charset="0"/>
              <a:buNone/>
            </a:pPr>
            <a:r>
              <a:rPr lang="en-US" sz="2900" b="1" dirty="0">
                <a:latin typeface="Arial" charset="0"/>
                <a:cs typeface="Arial" charset="0"/>
              </a:rPr>
              <a:t>Supportive,  thiamine &amp; long acting BDZ  ± anticonvulsants for seizure.</a:t>
            </a:r>
            <a:r>
              <a:rPr lang="en-US" sz="2900" dirty="0">
                <a:latin typeface="Arial" charset="0"/>
                <a:cs typeface="Arial" charset="0"/>
              </a:rPr>
              <a:t> </a:t>
            </a:r>
            <a:endParaRPr lang="en-CA" sz="2900" dirty="0">
              <a:latin typeface="Arial" charset="0"/>
              <a:cs typeface="Arial" charset="0"/>
            </a:endParaRPr>
          </a:p>
          <a:p>
            <a:r>
              <a:rPr lang="en-US" sz="2900" b="1" dirty="0">
                <a:latin typeface="Arial" charset="0"/>
                <a:cs typeface="Arial" charset="0"/>
              </a:rPr>
              <a:t>Maintaining Abstinence:</a:t>
            </a:r>
          </a:p>
          <a:p>
            <a:pPr lvl="1"/>
            <a:r>
              <a:rPr lang="en-GB" sz="2700" b="1" dirty="0" err="1">
                <a:latin typeface="Arial" charset="0"/>
                <a:cs typeface="Arial" charset="0"/>
              </a:rPr>
              <a:t>Disulfiram</a:t>
            </a:r>
            <a:r>
              <a:rPr lang="en-GB" sz="2700" dirty="0">
                <a:latin typeface="Arial" charset="0"/>
                <a:cs typeface="Arial" charset="0"/>
              </a:rPr>
              <a:t> – blockade of </a:t>
            </a:r>
            <a:r>
              <a:rPr lang="en-GB" sz="2700" dirty="0" err="1">
                <a:latin typeface="Arial" charset="0"/>
                <a:cs typeface="Arial" charset="0"/>
              </a:rPr>
              <a:t>aldehydedehydrogenase</a:t>
            </a:r>
            <a:r>
              <a:rPr lang="en-GB" sz="2700" dirty="0">
                <a:latin typeface="Arial" charset="0"/>
                <a:cs typeface="Arial" charset="0"/>
              </a:rPr>
              <a:t> </a:t>
            </a:r>
            <a:r>
              <a:rPr lang="en-GB" sz="2700" dirty="0">
                <a:latin typeface="Arial" charset="0"/>
                <a:cs typeface="Arial" charset="0"/>
                <a:sym typeface="Symbol" charset="0"/>
              </a:rPr>
              <a:t> </a:t>
            </a:r>
            <a:r>
              <a:rPr lang="en-GB" sz="2700" dirty="0" err="1">
                <a:latin typeface="Arial" charset="0"/>
                <a:cs typeface="Arial" charset="0"/>
              </a:rPr>
              <a:t>cummulation</a:t>
            </a:r>
            <a:r>
              <a:rPr lang="en-GB" sz="2700" dirty="0">
                <a:latin typeface="Arial" charset="0"/>
                <a:cs typeface="Arial" charset="0"/>
              </a:rPr>
              <a:t> of acetaldehyde - nausea, flushing, tachycardia, hyperventilation, panic…</a:t>
            </a:r>
          </a:p>
          <a:p>
            <a:pPr lvl="1"/>
            <a:r>
              <a:rPr lang="en-GB" sz="2700" b="1" dirty="0">
                <a:latin typeface="Arial" charset="0"/>
                <a:cs typeface="Arial" charset="0"/>
              </a:rPr>
              <a:t>Naloxone</a:t>
            </a:r>
            <a:r>
              <a:rPr lang="en-GB" sz="2700" dirty="0">
                <a:latin typeface="Arial" charset="0"/>
                <a:cs typeface="Arial" charset="0"/>
              </a:rPr>
              <a:t> – reduces alcohol-induced reward.</a:t>
            </a:r>
          </a:p>
          <a:p>
            <a:pPr lvl="1"/>
            <a:r>
              <a:rPr lang="en-GB" sz="2700" b="1" dirty="0" err="1">
                <a:latin typeface="Arial" charset="0"/>
                <a:cs typeface="Arial" charset="0"/>
              </a:rPr>
              <a:t>Acamprosate</a:t>
            </a:r>
            <a:r>
              <a:rPr lang="en-GB" sz="2700" dirty="0">
                <a:latin typeface="Arial" charset="0"/>
                <a:cs typeface="Arial" charset="0"/>
              </a:rPr>
              <a:t> – anti-craving effects .</a:t>
            </a:r>
            <a:endParaRPr lang="en-GB" sz="2900" dirty="0">
              <a:latin typeface="Arial" charset="0"/>
              <a:cs typeface="Arial" charset="0"/>
            </a:endParaRPr>
          </a:p>
          <a:p>
            <a:r>
              <a:rPr lang="en-GB" sz="2900" b="1" dirty="0">
                <a:latin typeface="Arial" charset="0"/>
                <a:cs typeface="Arial" charset="0"/>
              </a:rPr>
              <a:t>Psychological: </a:t>
            </a:r>
            <a:r>
              <a:rPr lang="en-GB" sz="2900" dirty="0">
                <a:latin typeface="Arial" charset="0"/>
                <a:cs typeface="Arial" charset="0"/>
              </a:rPr>
              <a:t>Individual, group Rx, relapse 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41731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1042988"/>
            <a:ext cx="8458200" cy="5281611"/>
          </a:xfrm>
        </p:spPr>
        <p:txBody>
          <a:bodyPr>
            <a:normAutofit fontScale="77500" lnSpcReduction="20000"/>
          </a:bodyPr>
          <a:lstStyle/>
          <a:p>
            <a:pPr marL="0" indent="0">
              <a:spcAft>
                <a:spcPct val="20000"/>
              </a:spcAft>
              <a:buNone/>
            </a:pPr>
            <a:r>
              <a:rPr lang="en-US" sz="2800" dirty="0">
                <a:latin typeface="Times New Roman" pitchFamily="18" charset="0"/>
              </a:rPr>
              <a:t>Severe form of alcohol withdrawal after 2-3 days:</a:t>
            </a:r>
          </a:p>
          <a:p>
            <a:pPr>
              <a:spcAft>
                <a:spcPct val="20000"/>
              </a:spcAft>
              <a:buNone/>
            </a:pPr>
            <a:r>
              <a:rPr lang="en-US" sz="2800" dirty="0">
                <a:latin typeface="Times New Roman" pitchFamily="18" charset="0"/>
              </a:rPr>
              <a:t>	- gradual onset of delirium and gross tremors</a:t>
            </a:r>
          </a:p>
          <a:p>
            <a:pPr>
              <a:spcAft>
                <a:spcPct val="20000"/>
              </a:spcAft>
              <a:buFont typeface="Wingdings" pitchFamily="2" charset="2"/>
              <a:buNone/>
            </a:pPr>
            <a:r>
              <a:rPr lang="en-US" sz="2800" dirty="0">
                <a:latin typeface="Times New Roman" pitchFamily="18" charset="0"/>
              </a:rPr>
              <a:t>Other features:</a:t>
            </a:r>
          </a:p>
          <a:p>
            <a:pPr>
              <a:spcAft>
                <a:spcPct val="20000"/>
              </a:spcAft>
              <a:buFont typeface="Wingdings" pitchFamily="2" charset="2"/>
              <a:buNone/>
            </a:pPr>
            <a:r>
              <a:rPr lang="en-US" sz="2800" dirty="0">
                <a:latin typeface="Times New Roman" pitchFamily="18" charset="0"/>
              </a:rPr>
              <a:t>	-  autonomic 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insomnia</a:t>
            </a:r>
          </a:p>
          <a:p>
            <a:pPr marL="533400" indent="-533400">
              <a:lnSpc>
                <a:spcPct val="80000"/>
              </a:lnSpc>
              <a:spcAft>
                <a:spcPct val="20000"/>
              </a:spcAft>
            </a:pPr>
            <a:r>
              <a:rPr lang="en-US" sz="2800" dirty="0">
                <a:latin typeface="Times New Roman" pitchFamily="18" charset="0"/>
              </a:rPr>
              <a:t>Peaks on 3</a:t>
            </a:r>
            <a:r>
              <a:rPr lang="en-US" sz="2800" baseline="30000" dirty="0">
                <a:latin typeface="Times New Roman" pitchFamily="18" charset="0"/>
              </a:rPr>
              <a:t>rd</a:t>
            </a:r>
            <a:r>
              <a:rPr lang="en-US" sz="2800" dirty="0">
                <a:latin typeface="Times New Roman" pitchFamily="18" charset="0"/>
              </a:rPr>
              <a:t> or 4th day </a:t>
            </a:r>
          </a:p>
          <a:p>
            <a:pPr marL="533400" indent="-533400">
              <a:lnSpc>
                <a:spcPct val="80000"/>
              </a:lnSpc>
              <a:spcAft>
                <a:spcPct val="20000"/>
              </a:spcAft>
            </a:pPr>
            <a:r>
              <a:rPr lang="en-US" sz="2800" dirty="0">
                <a:latin typeface="Times New Roman" pitchFamily="18" charset="0"/>
              </a:rPr>
              <a:t>Lasts  3-5 days</a:t>
            </a:r>
          </a:p>
          <a:p>
            <a:pPr marL="533400" indent="-533400">
              <a:lnSpc>
                <a:spcPct val="80000"/>
              </a:lnSpc>
              <a:spcAft>
                <a:spcPct val="20000"/>
              </a:spcAft>
            </a:pPr>
            <a:r>
              <a:rPr lang="en-US" sz="2800" dirty="0">
                <a:latin typeface="Times New Roman" pitchFamily="18" charset="0"/>
              </a:rPr>
              <a:t>Worse at night and followed by a period of prolonged deep sleep after which the </a:t>
            </a:r>
            <a:r>
              <a:rPr lang="en-US" sz="2800" dirty="0" err="1">
                <a:latin typeface="Times New Roman" pitchFamily="18" charset="0"/>
              </a:rPr>
              <a:t>pt</a:t>
            </a:r>
            <a:r>
              <a:rPr lang="en-US" sz="2800" dirty="0">
                <a:latin typeface="Times New Roman" pitchFamily="18" charset="0"/>
              </a:rPr>
              <a:t> has amnesia </a:t>
            </a:r>
          </a:p>
          <a:p>
            <a:pPr>
              <a:spcAft>
                <a:spcPct val="20000"/>
              </a:spcAft>
              <a:buFont typeface="Wingdings" pitchFamily="2" charset="2"/>
              <a:buNone/>
            </a:pPr>
            <a:endParaRPr lang="en-US" sz="2800" dirty="0">
              <a:latin typeface="Times New Roman" pitchFamily="18" charset="0"/>
            </a:endParaRPr>
          </a:p>
        </p:txBody>
      </p:sp>
      <p:sp>
        <p:nvSpPr>
          <p:cNvPr id="3" name="Title 1"/>
          <p:cNvSpPr>
            <a:spLocks noGrp="1"/>
          </p:cNvSpPr>
          <p:nvPr>
            <p:ph type="title"/>
          </p:nvPr>
        </p:nvSpPr>
        <p:spPr>
          <a:xfrm>
            <a:off x="457200" y="115910"/>
            <a:ext cx="8229600" cy="927078"/>
          </a:xfrm>
        </p:spPr>
        <p:txBody>
          <a:bodyPr/>
          <a:lstStyle/>
          <a:p>
            <a:r>
              <a:rPr lang="en-CA" dirty="0" err="1">
                <a:latin typeface="Arial" charset="0"/>
                <a:cs typeface="Arial" charset="0"/>
              </a:rPr>
              <a:t>Delerium</a:t>
            </a:r>
            <a:r>
              <a:rPr lang="en-CA" dirty="0">
                <a:latin typeface="Arial" charset="0"/>
                <a:cs typeface="Arial" charset="0"/>
              </a:rPr>
              <a:t> Tremens (DTs)</a:t>
            </a:r>
          </a:p>
        </p:txBody>
      </p:sp>
    </p:spTree>
    <p:extLst>
      <p:ext uri="{BB962C8B-B14F-4D97-AF65-F5344CB8AC3E}">
        <p14:creationId xmlns:p14="http://schemas.microsoft.com/office/powerpoint/2010/main" val="152753235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412124" y="321971"/>
            <a:ext cx="8590208" cy="6394361"/>
          </a:xfrm>
        </p:spPr>
        <p:txBody>
          <a:bodyPr>
            <a:normAutofit/>
          </a:bodyPr>
          <a:lstStyle/>
          <a:p>
            <a:pPr marL="533400" indent="-533400">
              <a:lnSpc>
                <a:spcPct val="80000"/>
              </a:lnSpc>
              <a:spcAft>
                <a:spcPct val="20000"/>
              </a:spcAft>
            </a:pPr>
            <a:endParaRPr lang="en-US" sz="2500" b="1" dirty="0">
              <a:solidFill>
                <a:schemeClr val="tx2"/>
              </a:solidFill>
              <a:latin typeface="Times New Roman" pitchFamily="18" charset="0"/>
            </a:endParaRPr>
          </a:p>
          <a:p>
            <a:pPr marL="533400" indent="-533400">
              <a:lnSpc>
                <a:spcPct val="80000"/>
              </a:lnSpc>
              <a:spcAft>
                <a:spcPct val="20000"/>
              </a:spcAft>
            </a:pPr>
            <a:r>
              <a:rPr lang="en-US" sz="2500" b="1" dirty="0">
                <a:solidFill>
                  <a:schemeClr val="tx2"/>
                </a:solidFill>
                <a:latin typeface="Times New Roman" pitchFamily="18" charset="0"/>
              </a:rPr>
              <a:t>Complications include:</a:t>
            </a:r>
          </a:p>
          <a:p>
            <a:pPr marL="914400" lvl="1" indent="-457200">
              <a:lnSpc>
                <a:spcPct val="80000"/>
              </a:lnSpc>
              <a:spcAft>
                <a:spcPct val="20000"/>
              </a:spcAft>
              <a:buFontTx/>
              <a:buAutoNum type="arabicPeriod"/>
            </a:pPr>
            <a:r>
              <a:rPr lang="en-US" sz="2100" dirty="0">
                <a:latin typeface="Times New Roman" pitchFamily="18" charset="0"/>
              </a:rPr>
              <a:t>Violent behavior </a:t>
            </a:r>
          </a:p>
          <a:p>
            <a:pPr marL="914400" lvl="1" indent="-457200">
              <a:lnSpc>
                <a:spcPct val="80000"/>
              </a:lnSpc>
              <a:spcAft>
                <a:spcPct val="20000"/>
              </a:spcAft>
              <a:buFontTx/>
              <a:buAutoNum type="arabicPeriod"/>
            </a:pPr>
            <a:r>
              <a:rPr lang="en-US" sz="2100" dirty="0">
                <a:latin typeface="Times New Roman" pitchFamily="18" charset="0"/>
              </a:rPr>
              <a:t>Seizures (chest infection &amp; aspiration)</a:t>
            </a:r>
          </a:p>
          <a:p>
            <a:pPr marL="914400" lvl="1" indent="-457200">
              <a:lnSpc>
                <a:spcPct val="80000"/>
              </a:lnSpc>
              <a:spcAft>
                <a:spcPct val="20000"/>
              </a:spcAft>
              <a:buFontTx/>
              <a:buAutoNum type="arabicPeriod"/>
            </a:pPr>
            <a:r>
              <a:rPr lang="en-US" sz="2100" dirty="0">
                <a:latin typeface="Times New Roman" pitchFamily="18" charset="0"/>
              </a:rPr>
              <a:t>Coma </a:t>
            </a:r>
          </a:p>
          <a:p>
            <a:pPr marL="914400" lvl="1" indent="-457200">
              <a:lnSpc>
                <a:spcPct val="80000"/>
              </a:lnSpc>
              <a:spcAft>
                <a:spcPct val="20000"/>
              </a:spcAft>
              <a:buFontTx/>
              <a:buAutoNum type="arabicPeriod"/>
            </a:pPr>
            <a:r>
              <a:rPr lang="en-US" sz="2100" dirty="0">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latin typeface="Times New Roman" pitchFamily="18" charset="0"/>
              </a:rPr>
              <a:t>Causes:</a:t>
            </a:r>
          </a:p>
          <a:p>
            <a:pPr marL="914400" lvl="1" indent="-457200">
              <a:lnSpc>
                <a:spcPct val="80000"/>
              </a:lnSpc>
              <a:spcAft>
                <a:spcPct val="20000"/>
              </a:spcAft>
              <a:buFontTx/>
              <a:buAutoNum type="arabicPeriod"/>
            </a:pPr>
            <a:r>
              <a:rPr lang="en-US" sz="2100" dirty="0">
                <a:latin typeface="Times New Roman" pitchFamily="18" charset="0"/>
              </a:rPr>
              <a:t>Volume depletion</a:t>
            </a:r>
          </a:p>
          <a:p>
            <a:pPr marL="914400" lvl="1" indent="-457200">
              <a:lnSpc>
                <a:spcPct val="80000"/>
              </a:lnSpc>
              <a:spcAft>
                <a:spcPct val="20000"/>
              </a:spcAft>
              <a:buFontTx/>
              <a:buAutoNum type="arabicPeriod"/>
            </a:pPr>
            <a:r>
              <a:rPr lang="en-US" sz="2100" dirty="0">
                <a:latin typeface="Times New Roman" pitchFamily="18" charset="0"/>
              </a:rPr>
              <a:t>Cardiac arrhythmias </a:t>
            </a:r>
          </a:p>
          <a:p>
            <a:pPr marL="914400" lvl="1" indent="-457200">
              <a:lnSpc>
                <a:spcPct val="80000"/>
              </a:lnSpc>
              <a:spcAft>
                <a:spcPct val="20000"/>
              </a:spcAft>
              <a:buFontTx/>
              <a:buAutoNum type="arabicPeriod"/>
            </a:pPr>
            <a:r>
              <a:rPr lang="en-US" sz="2100" dirty="0">
                <a:latin typeface="Times New Roman" pitchFamily="18" charset="0"/>
              </a:rPr>
              <a:t>Electrolyte imbalance   </a:t>
            </a:r>
          </a:p>
          <a:p>
            <a:pPr marL="914400" lvl="1" indent="-457200">
              <a:lnSpc>
                <a:spcPct val="80000"/>
              </a:lnSpc>
              <a:spcAft>
                <a:spcPct val="20000"/>
              </a:spcAft>
              <a:buFontTx/>
              <a:buAutoNum type="arabicPeriod"/>
            </a:pPr>
            <a:r>
              <a:rPr lang="en-US" sz="2100" dirty="0">
                <a:latin typeface="Times New Roman" pitchFamily="18" charset="0"/>
              </a:rPr>
              <a:t>Infections</a:t>
            </a:r>
          </a:p>
        </p:txBody>
      </p:sp>
    </p:spTree>
    <p:extLst>
      <p:ext uri="{BB962C8B-B14F-4D97-AF65-F5344CB8AC3E}">
        <p14:creationId xmlns:p14="http://schemas.microsoft.com/office/powerpoint/2010/main" val="20669665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pPr>
            <a:r>
              <a:rPr lang="en-US" dirty="0">
                <a:ea typeface="+mn-ea"/>
              </a:rPr>
              <a:t>In Aug 2011, The American Society of Addiction Medicine (ASAM) has officially recognized Addiction as mostly:</a:t>
            </a:r>
          </a:p>
          <a:p>
            <a:pPr marL="514350" indent="-514350">
              <a:buFont typeface="+mj-lt"/>
              <a:buAutoNum type="alphaLcParenR"/>
              <a:defRPr/>
            </a:pPr>
            <a:r>
              <a:rPr lang="en-US" dirty="0">
                <a:ea typeface="+mn-ea"/>
              </a:rPr>
              <a:t>a social problem </a:t>
            </a:r>
          </a:p>
          <a:p>
            <a:pPr marL="514350" indent="-514350">
              <a:buFont typeface="+mj-lt"/>
              <a:buAutoNum type="alphaLcParenR"/>
              <a:defRPr/>
            </a:pPr>
            <a:r>
              <a:rPr lang="en-US" dirty="0">
                <a:ea typeface="+mn-ea"/>
              </a:rPr>
              <a:t>a moral problem </a:t>
            </a:r>
          </a:p>
          <a:p>
            <a:pPr marL="514350" indent="-514350">
              <a:buFont typeface="+mj-lt"/>
              <a:buAutoNum type="alphaLcParenR"/>
              <a:defRPr/>
            </a:pPr>
            <a:r>
              <a:rPr lang="en-US" dirty="0">
                <a:ea typeface="+mn-ea"/>
              </a:rPr>
              <a:t>a criminal problem</a:t>
            </a:r>
          </a:p>
          <a:p>
            <a:pPr marL="514350" indent="-514350">
              <a:buFont typeface="+mj-lt"/>
              <a:buAutoNum type="alphaLcParenR"/>
              <a:defRPr/>
            </a:pPr>
            <a:r>
              <a:rPr lang="en-US" dirty="0">
                <a:ea typeface="+mn-ea"/>
              </a:rPr>
              <a:t>a primary chronic brain problem</a:t>
            </a:r>
          </a:p>
          <a:p>
            <a:pPr marL="514350" indent="-514350">
              <a:buFont typeface="+mj-lt"/>
              <a:buAutoNum type="alphaLcParenR"/>
              <a:defRPr/>
            </a:pPr>
            <a:r>
              <a:rPr lang="en-US" dirty="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107951" y="4078536"/>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4" name="TextBox 3"/>
          <p:cNvSpPr txBox="1"/>
          <p:nvPr/>
        </p:nvSpPr>
        <p:spPr>
          <a:xfrm>
            <a:off x="549275" y="1681429"/>
            <a:ext cx="8042276" cy="3385542"/>
          </a:xfrm>
          <a:prstGeom prst="rect">
            <a:avLst/>
          </a:prstGeom>
          <a:noFill/>
        </p:spPr>
        <p:txBody>
          <a:bodyPr wrap="square" rtlCol="0">
            <a:spAutoFit/>
          </a:bodyPr>
          <a:lstStyle/>
          <a:p>
            <a:pPr marL="342900" indent="-342900">
              <a:buAutoNum type="arabicPeriod"/>
            </a:pPr>
            <a:r>
              <a:rPr lang="en-US" sz="2800" dirty="0">
                <a:latin typeface="Times New Roman" pitchFamily="18" charset="0"/>
              </a:rPr>
              <a:t>DT is a serious MEDICAL emergency </a:t>
            </a:r>
            <a:r>
              <a:rPr lang="en-US" sz="2800" dirty="0">
                <a:latin typeface="Times New Roman" pitchFamily="18" charset="0"/>
                <a:sym typeface="Wingdings" pitchFamily="2" charset="2"/>
              </a:rPr>
              <a:t> </a:t>
            </a:r>
            <a:r>
              <a:rPr lang="en-US" sz="2800" dirty="0">
                <a:latin typeface="Times New Roman" pitchFamily="18" charset="0"/>
              </a:rPr>
              <a:t>detection and treatment – ICU or medical ward</a:t>
            </a:r>
          </a:p>
          <a:p>
            <a:pPr marL="342900" indent="-342900">
              <a:buAutoNum type="arabicPeriod"/>
            </a:pPr>
            <a:r>
              <a:rPr lang="en-US" sz="2800" dirty="0">
                <a:latin typeface="Times New Roman" pitchFamily="18" charset="0"/>
              </a:rPr>
              <a:t>Avoid antipsychotics</a:t>
            </a:r>
          </a:p>
          <a:p>
            <a:pPr marL="342900" indent="-342900">
              <a:buAutoNum type="arabicPeriod"/>
            </a:pPr>
            <a:r>
              <a:rPr lang="en-US" sz="2800" dirty="0">
                <a:latin typeface="Times New Roman" pitchFamily="18" charset="0"/>
              </a:rPr>
              <a:t>Guard against seizures</a:t>
            </a:r>
          </a:p>
          <a:p>
            <a:pPr marL="342900" indent="-342900">
              <a:buAutoNum type="arabicPeriod"/>
            </a:pPr>
            <a:r>
              <a:rPr lang="en-US" sz="2800" dirty="0">
                <a:latin typeface="Times New Roman" pitchFamily="18" charset="0"/>
              </a:rPr>
              <a:t>Rehydration</a:t>
            </a:r>
          </a:p>
          <a:p>
            <a:pPr marL="342900" indent="-342900">
              <a:buAutoNum type="arabicPeriod"/>
            </a:pPr>
            <a:r>
              <a:rPr lang="en-US" sz="2800" dirty="0">
                <a:latin typeface="Times New Roman" pitchFamily="18" charset="0"/>
              </a:rPr>
              <a:t>Thiamine (B1)</a:t>
            </a:r>
          </a:p>
          <a:p>
            <a:pPr marL="342900" indent="-342900">
              <a:buAutoNum type="arabicPeriod"/>
            </a:pPr>
            <a:r>
              <a:rPr lang="en-US" sz="2800" dirty="0">
                <a:latin typeface="Times New Roman" pitchFamily="18" charset="0"/>
              </a:rPr>
              <a:t>Adjust surroundings</a:t>
            </a:r>
          </a:p>
          <a:p>
            <a:endParaRPr lang="en-US" dirty="0"/>
          </a:p>
        </p:txBody>
      </p:sp>
    </p:spTree>
    <p:extLst>
      <p:ext uri="{BB962C8B-B14F-4D97-AF65-F5344CB8AC3E}">
        <p14:creationId xmlns:p14="http://schemas.microsoft.com/office/powerpoint/2010/main" val="207076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latin typeface="Arial" charset="0"/>
                <a:cs typeface="Arial" charset="0"/>
              </a:rPr>
              <a:t>Similar clinical manifestations and withdrawal to alcohol.</a:t>
            </a:r>
          </a:p>
          <a:p>
            <a:r>
              <a:rPr lang="en-US" sz="2400" dirty="0">
                <a:latin typeface="Arial" charset="0"/>
                <a:cs typeface="Arial" charset="0"/>
              </a:rPr>
              <a:t>Risk of cross-tolerance and cross-dependence?</a:t>
            </a:r>
          </a:p>
          <a:p>
            <a:r>
              <a:rPr lang="en-US" sz="2400" dirty="0">
                <a:latin typeface="Arial" charset="0"/>
                <a:cs typeface="Arial" charset="0"/>
              </a:rPr>
              <a:t>Withdrawal depends on substance</a:t>
            </a:r>
          </a:p>
          <a:p>
            <a:r>
              <a:rPr lang="en-US" sz="2400" dirty="0">
                <a:latin typeface="Arial" charset="0"/>
                <a:cs typeface="Arial" charset="0"/>
              </a:rPr>
              <a:t>BDZ have a 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92500" lnSpcReduction="20000"/>
          </a:bodyPr>
          <a:lstStyle/>
          <a:p>
            <a:pPr marL="0" indent="0">
              <a:lnSpc>
                <a:spcPct val="80000"/>
              </a:lnSpc>
              <a:buNone/>
            </a:pPr>
            <a:endParaRPr lang="en-US" sz="2600" dirty="0">
              <a:latin typeface="Times New Roman" pitchFamily="18" charset="0"/>
            </a:endParaRPr>
          </a:p>
          <a:p>
            <a:pPr marL="533400" indent="-533400">
              <a:lnSpc>
                <a:spcPct val="80000"/>
              </a:lnSpc>
              <a:buFontTx/>
              <a:buAutoNum type="arabicPeriod"/>
            </a:pPr>
            <a:r>
              <a:rPr lang="en-US" sz="2600" b="1" dirty="0">
                <a:latin typeface="Times New Roman" pitchFamily="18" charset="0"/>
              </a:rPr>
              <a:t>Opium </a:t>
            </a:r>
          </a:p>
          <a:p>
            <a:pPr marL="533400" indent="-533400">
              <a:lnSpc>
                <a:spcPct val="80000"/>
              </a:lnSpc>
              <a:buFontTx/>
              <a:buAutoNum type="arabicPeriod"/>
            </a:pPr>
            <a:r>
              <a:rPr lang="en-US" sz="2600" b="1" dirty="0">
                <a:latin typeface="Times New Roman" pitchFamily="18" charset="0"/>
              </a:rPr>
              <a:t>Heroin</a:t>
            </a:r>
          </a:p>
          <a:p>
            <a:pPr marL="533400" indent="-533400">
              <a:lnSpc>
                <a:spcPct val="80000"/>
              </a:lnSpc>
              <a:buFontTx/>
              <a:buAutoNum type="arabicPeriod"/>
            </a:pPr>
            <a:r>
              <a:rPr lang="en-US" sz="2600" b="1" dirty="0">
                <a:latin typeface="Times New Roman" pitchFamily="18" charset="0"/>
              </a:rPr>
              <a:t>Morphine </a:t>
            </a:r>
          </a:p>
          <a:p>
            <a:pPr marL="533400" indent="-533400">
              <a:lnSpc>
                <a:spcPct val="80000"/>
              </a:lnSpc>
              <a:buFontTx/>
              <a:buAutoNum type="arabicPeriod"/>
            </a:pPr>
            <a:r>
              <a:rPr lang="en-US" sz="2600" b="1" dirty="0">
                <a:latin typeface="Times New Roman" pitchFamily="18" charset="0"/>
              </a:rPr>
              <a:t>Codeine </a:t>
            </a:r>
          </a:p>
          <a:p>
            <a:pPr marL="533400" indent="-533400">
              <a:lnSpc>
                <a:spcPct val="80000"/>
              </a:lnSpc>
              <a:buFontTx/>
              <a:buAutoNum type="arabicPeriod"/>
            </a:pPr>
            <a:r>
              <a:rPr lang="en-US" sz="2600" b="1" dirty="0" err="1">
                <a:latin typeface="Times New Roman" pitchFamily="18" charset="0"/>
              </a:rPr>
              <a:t>Pethidine</a:t>
            </a:r>
            <a:r>
              <a:rPr lang="en-US" sz="2600" b="1" dirty="0">
                <a:latin typeface="Times New Roman" pitchFamily="18" charset="0"/>
              </a:rPr>
              <a:t> </a:t>
            </a:r>
          </a:p>
          <a:p>
            <a:pPr marL="533400" indent="-533400">
              <a:lnSpc>
                <a:spcPct val="80000"/>
              </a:lnSpc>
              <a:buFontTx/>
              <a:buAutoNum type="arabicPeriod"/>
            </a:pPr>
            <a:r>
              <a:rPr lang="en-US" sz="2600" b="1" dirty="0">
                <a:latin typeface="Times New Roman" pitchFamily="18" charset="0"/>
              </a:rPr>
              <a:t>Methadone</a:t>
            </a:r>
          </a:p>
          <a:p>
            <a:pPr marL="533400" indent="-533400">
              <a:lnSpc>
                <a:spcPct val="80000"/>
              </a:lnSpc>
            </a:pPr>
            <a:r>
              <a:rPr lang="en-US" sz="2600" dirty="0">
                <a:latin typeface="Times New Roman" pitchFamily="18" charset="0"/>
              </a:rPr>
              <a:t>naturally occurring (e.g. opium, codeine), synthetic or semi-synthetic</a:t>
            </a:r>
          </a:p>
          <a:p>
            <a:pPr marL="533400" indent="-533400">
              <a:lnSpc>
                <a:spcPct val="80000"/>
              </a:lnSpc>
            </a:pPr>
            <a:r>
              <a:rPr lang="en-US" sz="2600" dirty="0">
                <a:latin typeface="Times New Roman" pitchFamily="18" charset="0"/>
              </a:rPr>
              <a:t>medical use - pethidine or substance of abuse - heroin </a:t>
            </a:r>
          </a:p>
          <a:p>
            <a:pPr marL="533400" indent="-533400">
              <a:lnSpc>
                <a:spcPct val="80000"/>
              </a:lnSpc>
            </a:pPr>
            <a:r>
              <a:rPr lang="en-US" sz="2600" dirty="0">
                <a:latin typeface="Times New Roman" pitchFamily="18" charset="0"/>
              </a:rPr>
              <a:t>The medical use - powerful analgesic effect</a:t>
            </a:r>
          </a:p>
          <a:p>
            <a:pPr marL="533400" indent="-533400">
              <a:lnSpc>
                <a:spcPct val="80000"/>
              </a:lnSpc>
            </a:pPr>
            <a:r>
              <a:rPr lang="en-US" sz="2600" dirty="0">
                <a:latin typeface="Times New Roman" pitchFamily="18" charset="0"/>
              </a:rPr>
              <a:t>Abused for - </a:t>
            </a:r>
            <a:r>
              <a:rPr lang="en-US" sz="2600" dirty="0" err="1">
                <a:latin typeface="Times New Roman" pitchFamily="18" charset="0"/>
              </a:rPr>
              <a:t>euphorsant</a:t>
            </a:r>
            <a:r>
              <a:rPr lang="en-US" sz="2600" dirty="0">
                <a:latin typeface="Times New Roman" pitchFamily="18" charset="0"/>
              </a:rPr>
              <a:t> effect</a:t>
            </a: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a:t>Opiod</a:t>
            </a:r>
            <a:r>
              <a:rPr lang="en-US" sz="2800" dirty="0"/>
              <a:t> intoxication</a:t>
            </a:r>
            <a:r>
              <a:rPr lang="en-US" dirty="0"/>
              <a:t> </a:t>
            </a:r>
          </a:p>
        </p:txBody>
      </p:sp>
      <p:graphicFrame>
        <p:nvGraphicFramePr>
          <p:cNvPr id="156698" name="Group 26"/>
          <p:cNvGraphicFramePr>
            <a:graphicFrameLocks noGrp="1"/>
          </p:cNvGraphicFramePr>
          <p:nvPr>
            <p:ph idx="1"/>
            <p:extLst>
              <p:ext uri="{D42A27DB-BD31-4B8C-83A1-F6EECF244321}">
                <p14:modId xmlns:p14="http://schemas.microsoft.com/office/powerpoint/2010/main" val="543281511"/>
              </p:ext>
            </p:extLst>
          </p:nvPr>
        </p:nvGraphicFramePr>
        <p:xfrm>
          <a:off x="685800" y="838200"/>
          <a:ext cx="7772400" cy="5559552"/>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a:ln>
                            <a:noFill/>
                          </a:ln>
                          <a:solidFill>
                            <a:schemeClr val="tx1"/>
                          </a:solidFill>
                          <a:effectLst/>
                          <a:latin typeface="Arial" charset="0"/>
                          <a:cs typeface="Times New Roman" pitchFamily="18" charset="0"/>
                        </a:rPr>
                        <a:t>Anelgesia</a:t>
                      </a:r>
                      <a:endParaRPr kumimoji="0" lang="en-US" sz="2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a:ln>
                            <a:noFill/>
                          </a:ln>
                          <a:solidFill>
                            <a:schemeClr val="tx1"/>
                          </a:solidFill>
                          <a:effectLst/>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a:ln>
                            <a:noFill/>
                          </a:ln>
                          <a:solidFill>
                            <a:schemeClr val="tx1"/>
                          </a:solidFill>
                          <a:effectLst/>
                          <a:latin typeface="Arial" charset="0"/>
                          <a:cs typeface="Times New Roman" pitchFamily="18" charset="0"/>
                        </a:rPr>
                        <a:t>Bradycardia</a:t>
                      </a:r>
                      <a:endParaRPr kumimoji="0" lang="en-US" sz="28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a:ln>
                            <a:noFill/>
                          </a:ln>
                          <a:solidFill>
                            <a:schemeClr val="tx1"/>
                          </a:solidFill>
                          <a:effectLst/>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a:ln>
                            <a:noFill/>
                          </a:ln>
                          <a:solidFill>
                            <a:schemeClr val="tx1"/>
                          </a:solidFill>
                          <a:effectLst/>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a:ln>
                            <a:noFill/>
                          </a:ln>
                          <a:solidFill>
                            <a:schemeClr val="tx1"/>
                          </a:solidFill>
                          <a:effectLst/>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a:ln>
                            <a:noFill/>
                          </a:ln>
                          <a:solidFill>
                            <a:schemeClr val="tx1"/>
                          </a:solidFill>
                          <a:effectLst/>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a:ln>
                            <a:noFill/>
                          </a:ln>
                          <a:solidFill>
                            <a:schemeClr val="tx1"/>
                          </a:solidFill>
                          <a:effectLst/>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800" b="0" i="0" u="none" strike="noStrike" cap="none" normalizeH="0" baseline="0" dirty="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69674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787" y="1604962"/>
            <a:ext cx="7715250" cy="4333875"/>
          </a:xfrm>
        </p:spPr>
      </p:pic>
    </p:spTree>
    <p:extLst>
      <p:ext uri="{BB962C8B-B14F-4D97-AF65-F5344CB8AC3E}">
        <p14:creationId xmlns:p14="http://schemas.microsoft.com/office/powerpoint/2010/main" val="2854626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a:t>Opioid withdrawal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85362"/>
              </p:ext>
            </p:extLst>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extLst>
                    <a:ext uri="{9D8B030D-6E8A-4147-A177-3AD203B41FA5}">
                      <a16:colId xmlns:a16="http://schemas.microsoft.com/office/drawing/2014/main" val="20000"/>
                    </a:ext>
                  </a:extLst>
                </a:gridCol>
                <a:gridCol w="4021138">
                  <a:extLst>
                    <a:ext uri="{9D8B030D-6E8A-4147-A177-3AD203B41FA5}">
                      <a16:colId xmlns:a16="http://schemas.microsoft.com/office/drawing/2014/main" val="20001"/>
                    </a:ext>
                  </a:extLst>
                </a:gridCol>
              </a:tblGrid>
              <a:tr h="693737">
                <a:tc>
                  <a:txBody>
                    <a:bodyPr/>
                    <a:lstStyle/>
                    <a:p>
                      <a:r>
                        <a:rPr lang="en-US" dirty="0"/>
                        <a:t>Presentation</a:t>
                      </a:r>
                    </a:p>
                  </a:txBody>
                  <a:tcPr/>
                </a:tc>
                <a:tc>
                  <a:txBody>
                    <a:bodyPr/>
                    <a:lstStyle/>
                    <a:p>
                      <a:r>
                        <a:rPr lang="en-US" dirty="0"/>
                        <a:t>Treatment</a:t>
                      </a:r>
                    </a:p>
                  </a:txBody>
                  <a:tcPr/>
                </a:tc>
                <a:extLst>
                  <a:ext uri="{0D108BD9-81ED-4DB2-BD59-A6C34878D82A}">
                    <a16:rowId xmlns:a16="http://schemas.microsoft.com/office/drawing/2014/main" val="10000"/>
                  </a:ext>
                </a:extLst>
              </a:tr>
              <a:tr h="2370282">
                <a:tc>
                  <a:txBody>
                    <a:bodyPr/>
                    <a:lstStyle/>
                    <a:p>
                      <a:pPr marL="533400" indent="-533400">
                        <a:lnSpc>
                          <a:spcPct val="90000"/>
                        </a:lnSpc>
                        <a:buFontTx/>
                        <a:buAutoNum type="arabicPeriod"/>
                      </a:pPr>
                      <a:r>
                        <a:rPr lang="en-US" sz="1800" dirty="0"/>
                        <a:t>Lacrimation, rhinorrhea &amp; yawning</a:t>
                      </a:r>
                    </a:p>
                    <a:p>
                      <a:pPr marL="533400" indent="-533400">
                        <a:lnSpc>
                          <a:spcPct val="90000"/>
                        </a:lnSpc>
                        <a:buFontTx/>
                        <a:buAutoNum type="arabicPeriod"/>
                      </a:pPr>
                      <a:r>
                        <a:rPr lang="en-US" sz="1800" dirty="0" err="1"/>
                        <a:t>Dysphoric</a:t>
                      </a:r>
                      <a:r>
                        <a:rPr lang="en-US" sz="1800" dirty="0"/>
                        <a:t> mood  </a:t>
                      </a:r>
                    </a:p>
                    <a:p>
                      <a:pPr marL="533400" indent="-533400">
                        <a:lnSpc>
                          <a:spcPct val="90000"/>
                        </a:lnSpc>
                        <a:buFontTx/>
                        <a:buAutoNum type="arabicPeriod"/>
                      </a:pPr>
                      <a:r>
                        <a:rPr lang="en-US" sz="1800" dirty="0"/>
                        <a:t>Insomnia </a:t>
                      </a:r>
                    </a:p>
                    <a:p>
                      <a:pPr marL="533400" indent="-533400">
                        <a:lnSpc>
                          <a:spcPct val="90000"/>
                        </a:lnSpc>
                        <a:buFontTx/>
                        <a:buAutoNum type="arabicPeriod"/>
                      </a:pPr>
                      <a:r>
                        <a:rPr lang="en-US" sz="1800" dirty="0"/>
                        <a:t>Muscle and joint aches</a:t>
                      </a:r>
                    </a:p>
                    <a:p>
                      <a:pPr marL="533400" indent="-533400">
                        <a:lnSpc>
                          <a:spcPct val="90000"/>
                        </a:lnSpc>
                        <a:buFontTx/>
                        <a:buAutoNum type="arabicPeriod"/>
                      </a:pPr>
                      <a:r>
                        <a:rPr lang="en-US" sz="1800" dirty="0"/>
                        <a:t>Cold and hot flushes </a:t>
                      </a:r>
                    </a:p>
                    <a:p>
                      <a:pPr marL="533400" indent="-533400">
                        <a:lnSpc>
                          <a:spcPct val="90000"/>
                        </a:lnSpc>
                        <a:buFontTx/>
                        <a:buAutoNum type="arabicPeriod"/>
                      </a:pPr>
                      <a:r>
                        <a:rPr lang="en-US" sz="1800" dirty="0"/>
                        <a:t>Nausea, vomiting and diarrhea</a:t>
                      </a:r>
                    </a:p>
                    <a:p>
                      <a:pPr marL="533400" indent="-533400">
                        <a:lnSpc>
                          <a:spcPct val="90000"/>
                        </a:lnSpc>
                        <a:buFontTx/>
                        <a:buAutoNum type="arabicPeriod"/>
                      </a:pPr>
                      <a:r>
                        <a:rPr lang="en-US" sz="1800" dirty="0"/>
                        <a:t>Fever,</a:t>
                      </a:r>
                      <a:r>
                        <a:rPr lang="en-US" sz="1800" baseline="0" dirty="0"/>
                        <a:t> sweating, </a:t>
                      </a:r>
                      <a:r>
                        <a:rPr lang="en-US" sz="1800" baseline="0" dirty="0" err="1"/>
                        <a:t>piloerection</a:t>
                      </a:r>
                      <a:endParaRPr lang="en-US" sz="1800" dirty="0"/>
                    </a:p>
                    <a:p>
                      <a:endParaRPr lang="en-US" dirty="0"/>
                    </a:p>
                  </a:txBody>
                  <a:tcPr/>
                </a:tc>
                <a:tc>
                  <a:txBody>
                    <a:bodyPr/>
                    <a:lstStyle/>
                    <a:p>
                      <a:r>
                        <a:rPr lang="en-US" dirty="0"/>
                        <a:t>Short-term:</a:t>
                      </a:r>
                    </a:p>
                    <a:p>
                      <a:r>
                        <a:rPr lang="en-US" dirty="0"/>
                        <a:t>Painkillers,</a:t>
                      </a:r>
                      <a:r>
                        <a:rPr lang="en-US" baseline="0" dirty="0"/>
                        <a:t> sedatives, observation</a:t>
                      </a:r>
                    </a:p>
                    <a:p>
                      <a:r>
                        <a:rPr lang="en-US" baseline="0" dirty="0"/>
                        <a:t>Clonidine</a:t>
                      </a:r>
                    </a:p>
                    <a:p>
                      <a:endParaRPr lang="en-US" baseline="0" dirty="0"/>
                    </a:p>
                    <a:p>
                      <a:r>
                        <a:rPr lang="en-US" baseline="0" dirty="0"/>
                        <a:t>Long-term</a:t>
                      </a:r>
                    </a:p>
                    <a:p>
                      <a:r>
                        <a:rPr lang="en-US" baseline="0" dirty="0"/>
                        <a:t>Harm reduction strategies</a:t>
                      </a:r>
                    </a:p>
                    <a:p>
                      <a:r>
                        <a:rPr lang="en-US" baseline="0" dirty="0"/>
                        <a:t>Methadone</a:t>
                      </a:r>
                    </a:p>
                    <a:p>
                      <a:r>
                        <a:rPr lang="en-US" baseline="0" dirty="0"/>
                        <a:t>Buprenorphine/Naloxone</a:t>
                      </a:r>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49275" y="5091323"/>
            <a:ext cx="7959964" cy="1865126"/>
          </a:xfrm>
          <a:prstGeom prst="rect">
            <a:avLst/>
          </a:prstGeom>
          <a:noFill/>
        </p:spPr>
        <p:txBody>
          <a:bodyPr wrap="square" rtlCol="0">
            <a:spAutoFit/>
          </a:bodyPr>
          <a:lstStyle/>
          <a:p>
            <a:pPr marL="533400" indent="-533400">
              <a:lnSpc>
                <a:spcPct val="90000"/>
              </a:lnSpc>
            </a:pPr>
            <a:r>
              <a:rPr lang="en-US" dirty="0"/>
              <a:t>Intense craving begins 6 hours after the last dose and peaks after 36-48 hours </a:t>
            </a:r>
          </a:p>
          <a:p>
            <a:pPr marL="533400" indent="-533400">
              <a:lnSpc>
                <a:spcPct val="90000"/>
              </a:lnSpc>
            </a:pPr>
            <a:r>
              <a:rPr lang="en-US" dirty="0"/>
              <a:t>Untreated withdrawal result in no serious medical sequence - but they cause great  distress</a:t>
            </a:r>
          </a:p>
          <a:p>
            <a:pPr marL="533400" indent="-533400">
              <a:lnSpc>
                <a:spcPct val="90000"/>
              </a:lnSpc>
            </a:pPr>
            <a:r>
              <a:rPr lang="en-US" dirty="0"/>
              <a:t>Tolerance can develop very rapidly (esp. in IV use) leading to increasing dosage - then it diminishes very rapidly</a:t>
            </a:r>
            <a:endParaRPr lang="en-US" sz="1600" dirty="0">
              <a:latin typeface="Times New Roman" pitchFamily="18" charset="0"/>
            </a:endParaRPr>
          </a:p>
          <a:p>
            <a:endParaRPr lang="en-US" dirty="0"/>
          </a:p>
        </p:txBody>
      </p:sp>
    </p:spTree>
    <p:extLst>
      <p:ext uri="{BB962C8B-B14F-4D97-AF65-F5344CB8AC3E}">
        <p14:creationId xmlns:p14="http://schemas.microsoft.com/office/powerpoint/2010/main" val="666887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Adeeb</a:t>
            </a:r>
            <a:r>
              <a:rPr lang="en-US" dirty="0"/>
              <a:t> is a 16 year old boy who lives with his divorced mother. He presented with slurred speech, facial rashes, incoordination and nausea.</a:t>
            </a:r>
          </a:p>
        </p:txBody>
      </p:sp>
    </p:spTree>
    <p:extLst>
      <p:ext uri="{BB962C8B-B14F-4D97-AF65-F5344CB8AC3E}">
        <p14:creationId xmlns:p14="http://schemas.microsoft.com/office/powerpoint/2010/main" val="349075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Inhalants</a:t>
            </a:r>
          </a:p>
        </p:txBody>
      </p:sp>
      <p:sp>
        <p:nvSpPr>
          <p:cNvPr id="3" name="Content Placeholder 2"/>
          <p:cNvSpPr>
            <a:spLocks noGrp="1"/>
          </p:cNvSpPr>
          <p:nvPr>
            <p:ph idx="1"/>
          </p:nvPr>
        </p:nvSpPr>
        <p:spPr/>
        <p:txBody>
          <a:bodyPr/>
          <a:lstStyle/>
          <a:p>
            <a:r>
              <a:rPr lang="en-US" dirty="0"/>
              <a:t>Volatile organic substances –acetone, benzene, etc.</a:t>
            </a:r>
          </a:p>
          <a:p>
            <a:r>
              <a:rPr lang="en-US" dirty="0"/>
              <a:t>Brain depressants</a:t>
            </a:r>
          </a:p>
          <a:p>
            <a:r>
              <a:rPr lang="en-US" dirty="0"/>
              <a:t>Adolescents – experimentations</a:t>
            </a:r>
          </a:p>
          <a:p>
            <a:r>
              <a:rPr lang="en-US" dirty="0"/>
              <a:t>Intoxication – similar to other brain suppressants</a:t>
            </a:r>
          </a:p>
          <a:p>
            <a:r>
              <a:rPr lang="en-US" dirty="0"/>
              <a:t>Complications:</a:t>
            </a:r>
          </a:p>
          <a:p>
            <a:pPr lvl="1"/>
            <a:r>
              <a:rPr lang="en-US" dirty="0"/>
              <a:t>Physical: multiple organ damages</a:t>
            </a:r>
          </a:p>
          <a:p>
            <a:pPr lvl="1"/>
            <a:endParaRPr lang="en-US" dirty="0"/>
          </a:p>
        </p:txBody>
      </p:sp>
    </p:spTree>
    <p:extLst>
      <p:ext uri="{BB962C8B-B14F-4D97-AF65-F5344CB8AC3E}">
        <p14:creationId xmlns:p14="http://schemas.microsoft.com/office/powerpoint/2010/main" val="216819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Rakan</a:t>
            </a:r>
            <a:r>
              <a:rPr lang="en-US" dirty="0"/>
              <a:t> is a 20-year old male brought to the ER by police who arrested him because of reckless driving (drifting with high speed) and violent behavior. He looked over-suspicious, agitated, and over-talkative.</a:t>
            </a:r>
          </a:p>
          <a:p>
            <a:endParaRPr lang="en-US" dirty="0"/>
          </a:p>
        </p:txBody>
      </p:sp>
    </p:spTree>
    <p:extLst>
      <p:ext uri="{BB962C8B-B14F-4D97-AF65-F5344CB8AC3E}">
        <p14:creationId xmlns:p14="http://schemas.microsoft.com/office/powerpoint/2010/main" val="3268539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t>Psychostimulants</a:t>
            </a:r>
            <a:br>
              <a:rPr lang="en-US" sz="2800" dirty="0"/>
            </a:br>
            <a:endParaRPr lang="en-US" sz="4400" dirty="0"/>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a:t>Some 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extLst>
              <p:ext uri="{D42A27DB-BD31-4B8C-83A1-F6EECF244321}">
                <p14:modId xmlns:p14="http://schemas.microsoft.com/office/powerpoint/2010/main" val="205411616"/>
              </p:ext>
            </p:extLst>
          </p:nvPr>
        </p:nvGraphicFramePr>
        <p:xfrm>
          <a:off x="1143000" y="1295400"/>
          <a:ext cx="7848600" cy="5231765"/>
        </p:xfrm>
        <a:graphic>
          <a:graphicData uri="http://schemas.openxmlformats.org/drawingml/2006/table">
            <a:tbl>
              <a:tblPr/>
              <a:tblGrid>
                <a:gridCol w="3962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err="1">
                          <a:ln>
                            <a:noFill/>
                          </a:ln>
                          <a:solidFill>
                            <a:schemeClr val="tx1"/>
                          </a:solidFill>
                          <a:effectLst/>
                          <a:latin typeface="Arial" charset="0"/>
                        </a:rPr>
                        <a:t>Overtalkativeness</a:t>
                      </a: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a:ln>
                            <a:noFill/>
                          </a:ln>
                          <a:solidFill>
                            <a:schemeClr val="tx2"/>
                          </a:solidFill>
                          <a:effectLst/>
                          <a:latin typeface="Arial" charset="0"/>
                        </a:rPr>
                        <a:t>In high doses/prolonged use:</a:t>
                      </a:r>
                      <a:endParaRPr kumimoji="0" lang="x-none" sz="2000" b="1" i="0" u="none" strike="noStrike" cap="none" normalizeH="0" baseline="0" dirty="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a:ln>
                            <a:noFill/>
                          </a:ln>
                          <a:solidFill>
                            <a:schemeClr val="tx1"/>
                          </a:solidFill>
                          <a:effectLst/>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44044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85800"/>
            <a:ext cx="4114800" cy="1143000"/>
          </a:xfrm>
        </p:spPr>
        <p:txBody>
          <a:bodyPr/>
          <a:lstStyle/>
          <a:p>
            <a:r>
              <a:rPr lang="en-AU" dirty="0"/>
              <a:t>Amphetamines</a:t>
            </a:r>
            <a:endParaRPr lang="en-US" dirty="0"/>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extLst>
                    <a:ext uri="{9D8B030D-6E8A-4147-A177-3AD203B41FA5}">
                      <a16:colId xmlns:a16="http://schemas.microsoft.com/office/drawing/2014/main" val="20000"/>
                    </a:ext>
                  </a:extLst>
                </a:gridCol>
                <a:gridCol w="1311275">
                  <a:extLst>
                    <a:ext uri="{9D8B030D-6E8A-4147-A177-3AD203B41FA5}">
                      <a16:colId xmlns:a16="http://schemas.microsoft.com/office/drawing/2014/main" val="20001"/>
                    </a:ext>
                  </a:extLst>
                </a:gridCol>
                <a:gridCol w="1566863">
                  <a:extLst>
                    <a:ext uri="{9D8B030D-6E8A-4147-A177-3AD203B41FA5}">
                      <a16:colId xmlns:a16="http://schemas.microsoft.com/office/drawing/2014/main" val="20002"/>
                    </a:ext>
                  </a:extLst>
                </a:gridCol>
                <a:gridCol w="1646237">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8737735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t>Symptomatic use of antipsychotic</a:t>
            </a:r>
          </a:p>
          <a:p>
            <a:r>
              <a:rPr lang="en-US" dirty="0"/>
              <a:t>Antidepressant sometimes useful</a:t>
            </a:r>
          </a:p>
          <a:p>
            <a:r>
              <a:rPr lang="en-US" dirty="0"/>
              <a:t>Psychotherapy (individual, family &amp; group)</a:t>
            </a:r>
          </a:p>
          <a:p>
            <a:pPr marL="0" indent="0">
              <a:buNone/>
            </a:pPr>
            <a:endParaRPr lang="en-US" dirty="0"/>
          </a:p>
        </p:txBody>
      </p:sp>
    </p:spTree>
    <p:extLst>
      <p:ext uri="{BB962C8B-B14F-4D97-AF65-F5344CB8AC3E}">
        <p14:creationId xmlns:p14="http://schemas.microsoft.com/office/powerpoint/2010/main" val="428170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latin typeface="Times New Roman" pitchFamily="18" charset="0"/>
              </a:rPr>
              <a:t>These are group of substances that induce hallucination and produce loss of contact with reality</a:t>
            </a:r>
          </a:p>
          <a:p>
            <a:r>
              <a:rPr lang="en-US" sz="2400" dirty="0"/>
              <a:t>Natural and synthetic substances that are also called </a:t>
            </a:r>
            <a:r>
              <a:rPr lang="en-US" sz="2400" i="1" dirty="0"/>
              <a:t>psychedelics</a:t>
            </a:r>
            <a:r>
              <a:rPr lang="en-US" sz="2400" dirty="0"/>
              <a:t> or </a:t>
            </a:r>
            <a:r>
              <a:rPr lang="en-US" sz="2400" i="1" dirty="0" err="1"/>
              <a:t>psychotomimetics</a:t>
            </a:r>
            <a:endParaRPr lang="en-US" sz="2800" i="1" dirty="0">
              <a:latin typeface="Times New Roman" pitchFamily="18" charset="0"/>
            </a:endParaRPr>
          </a:p>
          <a:p>
            <a:pPr>
              <a:spcAft>
                <a:spcPct val="80000"/>
              </a:spcAft>
            </a:pPr>
            <a:r>
              <a:rPr lang="en-US" sz="2800" dirty="0">
                <a:latin typeface="Times New Roman" pitchFamily="18" charset="0"/>
              </a:rPr>
              <a:t>Natural e.g. psilocybin (magic mushroom) or synthetic like lysergic acid diethylamide (LSD) </a:t>
            </a:r>
          </a:p>
          <a:p>
            <a:pPr>
              <a:spcAft>
                <a:spcPct val="80000"/>
              </a:spcAft>
            </a:pPr>
            <a:r>
              <a:rPr lang="en-US" sz="2800" dirty="0">
                <a:latin typeface="Times New Roman" pitchFamily="18" charset="0"/>
              </a:rPr>
              <a:t>No medical use and high abuse potential</a:t>
            </a:r>
            <a:endParaRPr lang="en-US" sz="1400" dirty="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93112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Psychoactive Substances (NPS)</a:t>
            </a:r>
          </a:p>
        </p:txBody>
      </p:sp>
      <p:sp>
        <p:nvSpPr>
          <p:cNvPr id="3" name="Content Placeholder 2"/>
          <p:cNvSpPr>
            <a:spLocks noGrp="1"/>
          </p:cNvSpPr>
          <p:nvPr>
            <p:ph idx="1"/>
          </p:nvPr>
        </p:nvSpPr>
        <p:spPr/>
        <p:txBody>
          <a:bodyPr/>
          <a:lstStyle/>
          <a:p>
            <a:r>
              <a:rPr lang="en-US" dirty="0"/>
              <a:t>Variable quantity and potency (up to 10,000 x morphine)</a:t>
            </a:r>
          </a:p>
          <a:p>
            <a:r>
              <a:rPr lang="en-US" dirty="0"/>
              <a:t>Synthetic </a:t>
            </a:r>
            <a:r>
              <a:rPr lang="en-US" dirty="0" err="1"/>
              <a:t>Cathinones</a:t>
            </a:r>
            <a:endParaRPr lang="en-US" dirty="0"/>
          </a:p>
          <a:p>
            <a:endParaRPr lang="en-US" dirty="0"/>
          </a:p>
          <a:p>
            <a:r>
              <a:rPr lang="en-US" dirty="0"/>
              <a:t>Synthetic Cannabis</a:t>
            </a:r>
          </a:p>
          <a:p>
            <a:endParaRPr lang="en-US" dirty="0"/>
          </a:p>
          <a:p>
            <a:r>
              <a:rPr lang="en-US" dirty="0"/>
              <a:t>Synthetic Benzodiazepines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132882" y="1275009"/>
            <a:ext cx="1982944" cy="19829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994" y="2789619"/>
            <a:ext cx="2004138" cy="20041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121" y="2069207"/>
            <a:ext cx="1234761" cy="12347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239" y="3303968"/>
            <a:ext cx="2592628" cy="16520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356" y="4783831"/>
            <a:ext cx="1628776" cy="1628776"/>
          </a:xfrm>
          <a:prstGeom prst="rect">
            <a:avLst/>
          </a:prstGeom>
        </p:spPr>
      </p:pic>
    </p:spTree>
    <p:extLst>
      <p:ext uri="{BB962C8B-B14F-4D97-AF65-F5344CB8AC3E}">
        <p14:creationId xmlns:p14="http://schemas.microsoft.com/office/powerpoint/2010/main" val="2402198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Bandar is a 32-year old male brought to outpatient clinic by his wife because of recurrent periods of being over-suspicious, euphoric, and talkative. He admitted abusing cannabis in the weekends.</a:t>
            </a:r>
          </a:p>
          <a:p>
            <a:pPr marL="0" indent="0">
              <a:buNone/>
            </a:pPr>
            <a:endParaRPr lang="en-US" dirty="0"/>
          </a:p>
        </p:txBody>
      </p:sp>
    </p:spTree>
    <p:extLst>
      <p:ext uri="{BB962C8B-B14F-4D97-AF65-F5344CB8AC3E}">
        <p14:creationId xmlns:p14="http://schemas.microsoft.com/office/powerpoint/2010/main" val="3606256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t>A pleasant sensation, color and sounds may seem more intense, and time appears to pass very slowly, mouth feels dry and he or she become very hungry and thirsty. </a:t>
            </a:r>
          </a:p>
          <a:p>
            <a:pPr>
              <a:lnSpc>
                <a:spcPct val="90000"/>
              </a:lnSpc>
            </a:pPr>
            <a:r>
              <a:rPr lang="en-US" sz="2800" dirty="0"/>
              <a:t>THC disrupts coordination and balance.</a:t>
            </a:r>
          </a:p>
          <a:p>
            <a:pPr>
              <a:lnSpc>
                <a:spcPct val="90000"/>
              </a:lnSpc>
            </a:pPr>
            <a:r>
              <a:rPr lang="en-US" sz="2800" dirty="0"/>
              <a:t>Anxiety +/- panic attacks</a:t>
            </a:r>
          </a:p>
          <a:p>
            <a:pPr>
              <a:lnSpc>
                <a:spcPct val="90000"/>
              </a:lnSpc>
            </a:pPr>
            <a:r>
              <a:rPr lang="en-US" sz="2800" dirty="0"/>
              <a:t>High doses may cause acute toxic psychosis. </a:t>
            </a:r>
          </a:p>
          <a:p>
            <a:pPr>
              <a:lnSpc>
                <a:spcPct val="90000"/>
              </a:lnSpc>
            </a:pPr>
            <a:r>
              <a:rPr lang="en-US" sz="2800" dirty="0" err="1"/>
              <a:t>Amotivational</a:t>
            </a:r>
            <a:r>
              <a:rPr lang="en-US" sz="2800" dirty="0"/>
              <a:t> syndrome</a:t>
            </a:r>
          </a:p>
        </p:txBody>
      </p:sp>
    </p:spTree>
    <p:extLst>
      <p:ext uri="{BB962C8B-B14F-4D97-AF65-F5344CB8AC3E}">
        <p14:creationId xmlns:p14="http://schemas.microsoft.com/office/powerpoint/2010/main" val="651486884"/>
      </p:ext>
    </p:extLst>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a:t>Treatment</a:t>
            </a:r>
          </a:p>
        </p:txBody>
      </p:sp>
      <p:sp>
        <p:nvSpPr>
          <p:cNvPr id="28675" name="Rectangle 3"/>
          <p:cNvSpPr>
            <a:spLocks noGrp="1" noChangeArrowheads="1"/>
          </p:cNvSpPr>
          <p:nvPr>
            <p:ph idx="1"/>
          </p:nvPr>
        </p:nvSpPr>
        <p:spPr/>
        <p:txBody>
          <a:bodyPr/>
          <a:lstStyle/>
          <a:p>
            <a:pPr lvl="1"/>
            <a:r>
              <a:rPr lang="en-US" dirty="0"/>
              <a:t>Same principles as Rx of other substances of abuse-abstinence and support</a:t>
            </a:r>
          </a:p>
          <a:p>
            <a:pPr lvl="1"/>
            <a:r>
              <a:rPr lang="en-US" dirty="0"/>
              <a:t>Education is cornerstone for both abstinence &amp; support.</a:t>
            </a:r>
          </a:p>
          <a:p>
            <a:pPr lvl="1"/>
            <a:r>
              <a:rPr lang="en-US" dirty="0"/>
              <a:t>Support through individual, family, and group psychotherapies.</a:t>
            </a:r>
          </a:p>
          <a:p>
            <a:pPr lvl="1"/>
            <a:r>
              <a:rPr lang="en-US" dirty="0"/>
              <a:t>Antipsychotic medication</a:t>
            </a:r>
          </a:p>
          <a:p>
            <a:pPr lvl="1"/>
            <a:r>
              <a:rPr lang="en-US" dirty="0"/>
              <a:t>Anti-anxiety/antidepressant drug may be useful</a:t>
            </a:r>
          </a:p>
        </p:txBody>
      </p:sp>
    </p:spTree>
    <p:extLst>
      <p:ext uri="{BB962C8B-B14F-4D97-AF65-F5344CB8AC3E}">
        <p14:creationId xmlns:p14="http://schemas.microsoft.com/office/powerpoint/2010/main" val="1438812013"/>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p>
          <a:p>
            <a:pPr lvl="1"/>
            <a:r>
              <a:rPr lang="en-US" sz="2400" dirty="0"/>
              <a:t>Heroin abuse.</a:t>
            </a:r>
            <a:endParaRPr lang="en-US" sz="3200" dirty="0"/>
          </a:p>
          <a:p>
            <a:pPr lvl="1"/>
            <a:r>
              <a:rPr lang="en-US" sz="2400" dirty="0"/>
              <a:t>Benzodiazepines abuse.</a:t>
            </a:r>
            <a:endParaRPr lang="en-US" sz="3200" dirty="0"/>
          </a:p>
          <a:p>
            <a:pPr lvl="1"/>
            <a:r>
              <a:rPr lang="en-US" sz="2400" dirty="0"/>
              <a:t>Methadone abuse.</a:t>
            </a:r>
            <a:endParaRPr lang="en-US" sz="3200" dirty="0"/>
          </a:p>
          <a:p>
            <a:pPr lvl="1"/>
            <a:r>
              <a:rPr lang="en-US" sz="2400" dirty="0"/>
              <a:t>Abuse of painkillers.</a:t>
            </a:r>
            <a:endParaRPr lang="en-US" sz="3200" dirty="0"/>
          </a:p>
          <a:p>
            <a:endParaRPr lang="en-US" dirty="0"/>
          </a:p>
        </p:txBody>
      </p:sp>
    </p:spTree>
    <p:extLst>
      <p:ext uri="{BB962C8B-B14F-4D97-AF65-F5344CB8AC3E}">
        <p14:creationId xmlns:p14="http://schemas.microsoft.com/office/powerpoint/2010/main" val="2128338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p>
          <a:p>
            <a:pPr lvl="1"/>
            <a:r>
              <a:rPr lang="en-US" sz="2400" dirty="0"/>
              <a:t>Cannabis abuse.</a:t>
            </a:r>
            <a:endParaRPr lang="en-US" sz="3200" dirty="0"/>
          </a:p>
          <a:p>
            <a:pPr lvl="1"/>
            <a:r>
              <a:rPr lang="en-US" sz="2400" dirty="0"/>
              <a:t>Methadone intoxication.</a:t>
            </a:r>
            <a:endParaRPr lang="en-US" sz="3200" dirty="0"/>
          </a:p>
          <a:p>
            <a:pPr lvl="1"/>
            <a:r>
              <a:rPr lang="en-US" sz="2400" dirty="0"/>
              <a:t>Abuse of naloxone.</a:t>
            </a:r>
            <a:endParaRPr lang="en-US" sz="3200" dirty="0"/>
          </a:p>
          <a:p>
            <a:pPr lvl="1"/>
            <a:r>
              <a:rPr lang="en-US" sz="2400" dirty="0"/>
              <a:t>Opioid withdrawal. </a:t>
            </a:r>
            <a:endParaRPr lang="en-US" sz="3200" dirty="0"/>
          </a:p>
          <a:p>
            <a:endParaRPr lang="en-US" dirty="0"/>
          </a:p>
        </p:txBody>
      </p:sp>
    </p:spTree>
    <p:extLst>
      <p:ext uri="{BB962C8B-B14F-4D97-AF65-F5344CB8AC3E}">
        <p14:creationId xmlns:p14="http://schemas.microsoft.com/office/powerpoint/2010/main" val="1881114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A 32-year-old man became increasingly irritable, insomniac, </a:t>
            </a:r>
            <a:r>
              <a:rPr lang="en-US" dirty="0" err="1"/>
              <a:t>hypervigilant</a:t>
            </a:r>
            <a:r>
              <a:rPr lang="en-US" dirty="0"/>
              <a:t> for the past 4 weeks with unpredictable mood and accusing his wife with extramarital sexual relationships. The most likely diagnosis is:</a:t>
            </a:r>
            <a:endParaRPr lang="en-US" sz="3200" dirty="0"/>
          </a:p>
          <a:p>
            <a:pPr lvl="1"/>
            <a:r>
              <a:rPr lang="en-US" sz="2400" dirty="0"/>
              <a:t>Heroin abuse.</a:t>
            </a:r>
            <a:endParaRPr lang="en-US" sz="3200" dirty="0"/>
          </a:p>
          <a:p>
            <a:pPr lvl="1"/>
            <a:r>
              <a:rPr lang="en-US" sz="2400" dirty="0"/>
              <a:t>Generalized anxiety disorder.</a:t>
            </a:r>
            <a:endParaRPr lang="en-US" sz="3200" dirty="0"/>
          </a:p>
          <a:p>
            <a:pPr lvl="1"/>
            <a:r>
              <a:rPr lang="en-US" sz="2400" dirty="0"/>
              <a:t>Amphetamine abuse.</a:t>
            </a:r>
            <a:endParaRPr lang="en-US" sz="3200" dirty="0"/>
          </a:p>
          <a:p>
            <a:pPr lvl="1"/>
            <a:r>
              <a:rPr lang="en-US" sz="2400" dirty="0"/>
              <a:t>Paranoid Schizophrenia.</a:t>
            </a:r>
            <a:endParaRPr lang="en-US" sz="3200" dirty="0"/>
          </a:p>
          <a:p>
            <a:endParaRPr lang="en-US" dirty="0"/>
          </a:p>
        </p:txBody>
      </p:sp>
    </p:spTree>
    <p:extLst>
      <p:ext uri="{BB962C8B-B14F-4D97-AF65-F5344CB8AC3E}">
        <p14:creationId xmlns:p14="http://schemas.microsoft.com/office/powerpoint/2010/main" val="2884652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A 43-year-old man has episodic behavioral disturbances including; euphoria, talkativeness, and </a:t>
            </a:r>
            <a:r>
              <a:rPr lang="en-US" dirty="0" err="1"/>
              <a:t>disinihibition</a:t>
            </a:r>
            <a:r>
              <a:rPr lang="en-US" dirty="0"/>
              <a:t>.</a:t>
            </a:r>
            <a:endParaRPr lang="en-US" sz="3200" dirty="0"/>
          </a:p>
          <a:p>
            <a:pPr marL="0" lvl="0" indent="0">
              <a:buNone/>
            </a:pPr>
            <a:r>
              <a:rPr lang="en-US" dirty="0"/>
              <a:t>His eyes look red most of the time. The most likely diagnosis is:</a:t>
            </a:r>
            <a:endParaRPr lang="en-US" sz="3200" dirty="0"/>
          </a:p>
          <a:p>
            <a:pPr lvl="1"/>
            <a:r>
              <a:rPr lang="en-US" sz="2400" dirty="0"/>
              <a:t>Alcohol abuse.</a:t>
            </a:r>
            <a:endParaRPr lang="en-US" sz="3200" dirty="0"/>
          </a:p>
          <a:p>
            <a:pPr lvl="1"/>
            <a:r>
              <a:rPr lang="en-US" sz="2400" dirty="0"/>
              <a:t>Cannabis abuse.</a:t>
            </a:r>
            <a:endParaRPr lang="en-US" sz="3200" dirty="0"/>
          </a:p>
          <a:p>
            <a:pPr lvl="1"/>
            <a:r>
              <a:rPr lang="en-US" sz="2400" dirty="0"/>
              <a:t>Amphetamine abuse.</a:t>
            </a:r>
            <a:endParaRPr lang="en-US" sz="3200" dirty="0"/>
          </a:p>
          <a:p>
            <a:pPr lvl="1"/>
            <a:r>
              <a:rPr lang="en-US" sz="2400" dirty="0"/>
              <a:t>Cocaine abuse.</a:t>
            </a:r>
            <a:endParaRPr lang="en-US" sz="3200" dirty="0"/>
          </a:p>
          <a:p>
            <a:endParaRPr lang="en-US" dirty="0"/>
          </a:p>
        </p:txBody>
      </p:sp>
    </p:spTree>
    <p:extLst>
      <p:ext uri="{BB962C8B-B14F-4D97-AF65-F5344CB8AC3E}">
        <p14:creationId xmlns:p14="http://schemas.microsoft.com/office/powerpoint/2010/main" val="251333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t>A </a:t>
            </a:r>
            <a:r>
              <a:rPr lang="en-US" dirty="0"/>
              <a:t>16-year-old boy presented with slurred speech,  incoordination and nausea. Physical examination revealed facial rashes around his mouth and nose. When asked about substance abuse his reply was affirmative. The most likely substance is:</a:t>
            </a:r>
            <a:endParaRPr lang="en-US" sz="3200" dirty="0"/>
          </a:p>
          <a:p>
            <a:pPr lvl="1"/>
            <a:r>
              <a:rPr lang="en-US" sz="2400" dirty="0"/>
              <a:t>Cannabis.</a:t>
            </a:r>
          </a:p>
          <a:p>
            <a:pPr lvl="1"/>
            <a:r>
              <a:rPr lang="en-US" sz="2400" dirty="0"/>
              <a:t>Alcohol.</a:t>
            </a:r>
          </a:p>
          <a:p>
            <a:pPr lvl="1"/>
            <a:r>
              <a:rPr lang="en-US" sz="2400" dirty="0"/>
              <a:t>Volatile substance.</a:t>
            </a:r>
          </a:p>
          <a:p>
            <a:pPr lvl="1"/>
            <a:r>
              <a:rPr lang="en-US" sz="2400" dirty="0"/>
              <a:t>Morphine.</a:t>
            </a:r>
          </a:p>
          <a:p>
            <a:endParaRPr lang="en-US" dirty="0"/>
          </a:p>
        </p:txBody>
      </p:sp>
    </p:spTree>
    <p:extLst>
      <p:ext uri="{BB962C8B-B14F-4D97-AF65-F5344CB8AC3E}">
        <p14:creationId xmlns:p14="http://schemas.microsoft.com/office/powerpoint/2010/main" val="399460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classification</a:t>
            </a:r>
          </a:p>
        </p:txBody>
      </p:sp>
      <p:sp>
        <p:nvSpPr>
          <p:cNvPr id="4" name="TextBox 3"/>
          <p:cNvSpPr txBox="1"/>
          <p:nvPr/>
        </p:nvSpPr>
        <p:spPr>
          <a:xfrm>
            <a:off x="889000" y="2180167"/>
            <a:ext cx="6883816" cy="2308324"/>
          </a:xfrm>
          <a:prstGeom prst="rect">
            <a:avLst/>
          </a:prstGeom>
          <a:noFill/>
        </p:spPr>
        <p:txBody>
          <a:bodyPr wrap="none" rtlCol="0">
            <a:spAutoFit/>
          </a:bodyPr>
          <a:lstStyle/>
          <a:p>
            <a:r>
              <a:rPr lang="en-US" sz="2400" b="1" dirty="0"/>
              <a:t>CNS Suppressants</a:t>
            </a:r>
          </a:p>
          <a:p>
            <a:r>
              <a:rPr lang="en-US" sz="2400" dirty="0"/>
              <a:t>Alcohol – Sedatives – Inhalants – Opioids</a:t>
            </a:r>
            <a:r>
              <a:rPr lang="en-US" sz="2400" b="1" dirty="0"/>
              <a:t>.</a:t>
            </a:r>
          </a:p>
          <a:p>
            <a:endParaRPr lang="en-US" sz="2400" dirty="0"/>
          </a:p>
          <a:p>
            <a:r>
              <a:rPr lang="en-US" sz="2400" b="1" dirty="0"/>
              <a:t>CNS Stimulants:       </a:t>
            </a:r>
            <a:r>
              <a:rPr lang="en-US" sz="2400" dirty="0"/>
              <a:t>Amphetamine – Cocaine</a:t>
            </a:r>
          </a:p>
          <a:p>
            <a:endParaRPr lang="en-US" sz="2400" b="1" dirty="0"/>
          </a:p>
          <a:p>
            <a:r>
              <a:rPr lang="en-US" sz="2400" b="1" dirty="0"/>
              <a:t>Cannabis</a:t>
            </a:r>
            <a:r>
              <a:rPr lang="en-US" sz="2400" dirty="0"/>
              <a:t> </a:t>
            </a:r>
          </a:p>
        </p:txBody>
      </p:sp>
    </p:spTree>
    <p:extLst>
      <p:ext uri="{BB962C8B-B14F-4D97-AF65-F5344CB8AC3E}">
        <p14:creationId xmlns:p14="http://schemas.microsoft.com/office/powerpoint/2010/main" val="98883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6687</TotalTime>
  <Words>4002</Words>
  <Application>Microsoft Office PowerPoint</Application>
  <PresentationFormat>On-screen Show (4:3)</PresentationFormat>
  <Paragraphs>593</Paragraphs>
  <Slides>78</Slides>
  <Notes>22</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Introduction</vt:lpstr>
      <vt:lpstr>What is addiction?</vt:lpstr>
      <vt:lpstr>Terminology</vt:lpstr>
      <vt:lpstr>Terminology (cont.)</vt:lpstr>
      <vt:lpstr>PowerPoint Presentation</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Clinical presentation (cont) </vt:lpstr>
      <vt:lpstr>PowerPoint Presentation</vt:lpstr>
      <vt:lpstr>Alcohol dependence</vt:lpstr>
      <vt:lpstr>Complications of chronic alcohol abuse</vt:lpstr>
      <vt:lpstr>PowerPoint Presentation</vt:lpstr>
      <vt:lpstr>Screening – CAGE questionnaire</vt:lpstr>
      <vt:lpstr>Stages of alcohol withdrawal</vt:lpstr>
      <vt:lpstr>Laboratory Tests </vt:lpstr>
      <vt:lpstr>Treatment</vt:lpstr>
      <vt:lpstr>Delerium Tremens (DTs)</vt:lpstr>
      <vt:lpstr>PowerPoint Presentation</vt:lpstr>
      <vt:lpstr>Treatment</vt:lpstr>
      <vt:lpstr>PowerPoint Presentation</vt:lpstr>
      <vt:lpstr>Sedatives, Hypnotics, and Anxiolytics</vt:lpstr>
      <vt:lpstr>OPIOIDS </vt:lpstr>
      <vt:lpstr>PowerPoint Presentation</vt:lpstr>
      <vt:lpstr>Opiod intoxication </vt:lpstr>
      <vt:lpstr>Potency?!</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New Psychoactive Substances (NPS)</vt:lpstr>
      <vt:lpstr>PowerPoint Presentation</vt:lpstr>
      <vt:lpstr>CANNABIS</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HP</cp:lastModifiedBy>
  <cp:revision>56</cp:revision>
  <cp:lastPrinted>2014-09-07T09:13:51Z</cp:lastPrinted>
  <dcterms:created xsi:type="dcterms:W3CDTF">2014-09-07T05:32:33Z</dcterms:created>
  <dcterms:modified xsi:type="dcterms:W3CDTF">2018-02-23T10:21:51Z</dcterms:modified>
</cp:coreProperties>
</file>