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57" r:id="rId3"/>
    <p:sldId id="306" r:id="rId4"/>
    <p:sldId id="307" r:id="rId5"/>
    <p:sldId id="308" r:id="rId6"/>
    <p:sldId id="309" r:id="rId7"/>
    <p:sldId id="310" r:id="rId8"/>
    <p:sldId id="270" r:id="rId9"/>
    <p:sldId id="271" r:id="rId10"/>
    <p:sldId id="272" r:id="rId11"/>
    <p:sldId id="273" r:id="rId12"/>
    <p:sldId id="274" r:id="rId13"/>
    <p:sldId id="275" r:id="rId14"/>
    <p:sldId id="276" r:id="rId15"/>
    <p:sldId id="277" r:id="rId16"/>
    <p:sldId id="258" r:id="rId17"/>
    <p:sldId id="259" r:id="rId18"/>
    <p:sldId id="260" r:id="rId19"/>
    <p:sldId id="262" r:id="rId20"/>
    <p:sldId id="263" r:id="rId21"/>
    <p:sldId id="264" r:id="rId22"/>
    <p:sldId id="265" r:id="rId23"/>
    <p:sldId id="266" r:id="rId24"/>
    <p:sldId id="267" r:id="rId25"/>
    <p:sldId id="268" r:id="rId26"/>
    <p:sldId id="269"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7" r:id="rId46"/>
    <p:sldId id="303" r:id="rId47"/>
    <p:sldId id="301" r:id="rId48"/>
    <p:sldId id="302" r:id="rId49"/>
    <p:sldId id="304" r:id="rId50"/>
    <p:sldId id="261" r:id="rId51"/>
    <p:sldId id="30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93"/>
    <p:restoredTop sz="94643"/>
  </p:normalViewPr>
  <p:slideViewPr>
    <p:cSldViewPr snapToGrid="0" snapToObjects="1">
      <p:cViewPr varScale="1">
        <p:scale>
          <a:sx n="88" d="100"/>
          <a:sy n="88" d="100"/>
        </p:scale>
        <p:origin x="200"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ACDA3-0BF2-48CF-A527-349279B77688}"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6E431041-EFDA-410B-B179-7F3E10CF62C2}">
      <dgm:prSet/>
      <dgm:spPr/>
      <dgm:t>
        <a:bodyPr/>
        <a:lstStyle/>
        <a:p>
          <a:r>
            <a:rPr lang="en-US"/>
            <a:t>Primary prevention</a:t>
          </a:r>
        </a:p>
      </dgm:t>
    </dgm:pt>
    <dgm:pt modelId="{439228AC-41FF-4AE1-A781-BA7AC78F710A}" type="parTrans" cxnId="{D76F3194-D741-4E5C-8B45-2CD05F51FE92}">
      <dgm:prSet/>
      <dgm:spPr/>
      <dgm:t>
        <a:bodyPr/>
        <a:lstStyle/>
        <a:p>
          <a:endParaRPr lang="en-US"/>
        </a:p>
      </dgm:t>
    </dgm:pt>
    <dgm:pt modelId="{C1DFED48-ECC8-4308-84A3-8C182C60E167}" type="sibTrans" cxnId="{D76F3194-D741-4E5C-8B45-2CD05F51FE92}">
      <dgm:prSet/>
      <dgm:spPr/>
      <dgm:t>
        <a:bodyPr/>
        <a:lstStyle/>
        <a:p>
          <a:endParaRPr lang="en-US"/>
        </a:p>
      </dgm:t>
    </dgm:pt>
    <dgm:pt modelId="{97A36F25-E331-4C5F-A1D2-E5A12AC422D4}">
      <dgm:prSet/>
      <dgm:spPr/>
      <dgm:t>
        <a:bodyPr/>
        <a:lstStyle/>
        <a:p>
          <a:r>
            <a:rPr lang="en-US"/>
            <a:t>Secondary prevention</a:t>
          </a:r>
        </a:p>
      </dgm:t>
    </dgm:pt>
    <dgm:pt modelId="{847540D9-1D41-4C09-8DEB-24376F1AAE1C}" type="parTrans" cxnId="{8F81874D-45C1-419A-AA0A-D3489BEC9EA4}">
      <dgm:prSet/>
      <dgm:spPr/>
      <dgm:t>
        <a:bodyPr/>
        <a:lstStyle/>
        <a:p>
          <a:endParaRPr lang="en-US"/>
        </a:p>
      </dgm:t>
    </dgm:pt>
    <dgm:pt modelId="{AA0FAD10-15FE-4545-83DE-C63F74C8E230}" type="sibTrans" cxnId="{8F81874D-45C1-419A-AA0A-D3489BEC9EA4}">
      <dgm:prSet/>
      <dgm:spPr/>
      <dgm:t>
        <a:bodyPr/>
        <a:lstStyle/>
        <a:p>
          <a:endParaRPr lang="en-US"/>
        </a:p>
      </dgm:t>
    </dgm:pt>
    <dgm:pt modelId="{5644F885-66F2-494B-A9C9-48C4926EAAED}">
      <dgm:prSet/>
      <dgm:spPr/>
      <dgm:t>
        <a:bodyPr/>
        <a:lstStyle/>
        <a:p>
          <a:r>
            <a:rPr lang="en-US"/>
            <a:t>Tertiary prevention</a:t>
          </a:r>
        </a:p>
      </dgm:t>
    </dgm:pt>
    <dgm:pt modelId="{D7C36239-40E7-47C7-AD9C-C5D18365872A}" type="parTrans" cxnId="{10356103-D8CE-4176-ADBE-76E173B9D131}">
      <dgm:prSet/>
      <dgm:spPr/>
      <dgm:t>
        <a:bodyPr/>
        <a:lstStyle/>
        <a:p>
          <a:endParaRPr lang="en-US"/>
        </a:p>
      </dgm:t>
    </dgm:pt>
    <dgm:pt modelId="{C003330C-F9A1-40D7-8E7C-3217B3F1618C}" type="sibTrans" cxnId="{10356103-D8CE-4176-ADBE-76E173B9D131}">
      <dgm:prSet/>
      <dgm:spPr/>
      <dgm:t>
        <a:bodyPr/>
        <a:lstStyle/>
        <a:p>
          <a:endParaRPr lang="en-US"/>
        </a:p>
      </dgm:t>
    </dgm:pt>
    <dgm:pt modelId="{BD8892BE-6653-E742-A130-EE511A408600}" type="pres">
      <dgm:prSet presAssocID="{9B7ACDA3-0BF2-48CF-A527-349279B77688}" presName="hierChild1" presStyleCnt="0">
        <dgm:presLayoutVars>
          <dgm:chPref val="1"/>
          <dgm:dir/>
          <dgm:animOne val="branch"/>
          <dgm:animLvl val="lvl"/>
          <dgm:resizeHandles/>
        </dgm:presLayoutVars>
      </dgm:prSet>
      <dgm:spPr/>
      <dgm:t>
        <a:bodyPr/>
        <a:lstStyle/>
        <a:p>
          <a:endParaRPr lang="en-US"/>
        </a:p>
      </dgm:t>
    </dgm:pt>
    <dgm:pt modelId="{5BECCA7C-09F3-AD49-8245-43817F93CAFD}" type="pres">
      <dgm:prSet presAssocID="{6E431041-EFDA-410B-B179-7F3E10CF62C2}" presName="hierRoot1" presStyleCnt="0"/>
      <dgm:spPr/>
    </dgm:pt>
    <dgm:pt modelId="{D88E866E-CBF1-B442-8B7A-DE18C0ADC8F8}" type="pres">
      <dgm:prSet presAssocID="{6E431041-EFDA-410B-B179-7F3E10CF62C2}" presName="composite" presStyleCnt="0"/>
      <dgm:spPr/>
    </dgm:pt>
    <dgm:pt modelId="{B2B0E044-3ABD-8348-996A-5DEDB083D407}" type="pres">
      <dgm:prSet presAssocID="{6E431041-EFDA-410B-B179-7F3E10CF62C2}" presName="background" presStyleLbl="node0" presStyleIdx="0" presStyleCnt="3"/>
      <dgm:spPr/>
    </dgm:pt>
    <dgm:pt modelId="{A1C5C3F0-8D1C-6446-8C9E-F099856780BB}" type="pres">
      <dgm:prSet presAssocID="{6E431041-EFDA-410B-B179-7F3E10CF62C2}" presName="text" presStyleLbl="fgAcc0" presStyleIdx="0" presStyleCnt="3">
        <dgm:presLayoutVars>
          <dgm:chPref val="3"/>
        </dgm:presLayoutVars>
      </dgm:prSet>
      <dgm:spPr/>
      <dgm:t>
        <a:bodyPr/>
        <a:lstStyle/>
        <a:p>
          <a:endParaRPr lang="en-US"/>
        </a:p>
      </dgm:t>
    </dgm:pt>
    <dgm:pt modelId="{E34707DB-A77A-F34A-9C54-C6B96567920C}" type="pres">
      <dgm:prSet presAssocID="{6E431041-EFDA-410B-B179-7F3E10CF62C2}" presName="hierChild2" presStyleCnt="0"/>
      <dgm:spPr/>
    </dgm:pt>
    <dgm:pt modelId="{967523E5-ECDC-7346-8B3B-061C4A4444EF}" type="pres">
      <dgm:prSet presAssocID="{97A36F25-E331-4C5F-A1D2-E5A12AC422D4}" presName="hierRoot1" presStyleCnt="0"/>
      <dgm:spPr/>
    </dgm:pt>
    <dgm:pt modelId="{FCF2EA3F-39DF-0145-A5A1-5BF05183876D}" type="pres">
      <dgm:prSet presAssocID="{97A36F25-E331-4C5F-A1D2-E5A12AC422D4}" presName="composite" presStyleCnt="0"/>
      <dgm:spPr/>
    </dgm:pt>
    <dgm:pt modelId="{E9A2D8DA-D44A-9040-A3AC-1C47C7159E13}" type="pres">
      <dgm:prSet presAssocID="{97A36F25-E331-4C5F-A1D2-E5A12AC422D4}" presName="background" presStyleLbl="node0" presStyleIdx="1" presStyleCnt="3"/>
      <dgm:spPr/>
    </dgm:pt>
    <dgm:pt modelId="{44B77179-6DF8-9F41-AD42-A6EC09F6DEB3}" type="pres">
      <dgm:prSet presAssocID="{97A36F25-E331-4C5F-A1D2-E5A12AC422D4}" presName="text" presStyleLbl="fgAcc0" presStyleIdx="1" presStyleCnt="3">
        <dgm:presLayoutVars>
          <dgm:chPref val="3"/>
        </dgm:presLayoutVars>
      </dgm:prSet>
      <dgm:spPr/>
      <dgm:t>
        <a:bodyPr/>
        <a:lstStyle/>
        <a:p>
          <a:endParaRPr lang="en-US"/>
        </a:p>
      </dgm:t>
    </dgm:pt>
    <dgm:pt modelId="{B6933C05-BCF7-3643-9B64-14E5BDD187B5}" type="pres">
      <dgm:prSet presAssocID="{97A36F25-E331-4C5F-A1D2-E5A12AC422D4}" presName="hierChild2" presStyleCnt="0"/>
      <dgm:spPr/>
    </dgm:pt>
    <dgm:pt modelId="{B1DB33C0-0742-4946-AD1B-B9E77C12627F}" type="pres">
      <dgm:prSet presAssocID="{5644F885-66F2-494B-A9C9-48C4926EAAED}" presName="hierRoot1" presStyleCnt="0"/>
      <dgm:spPr/>
    </dgm:pt>
    <dgm:pt modelId="{DAE930AB-B2FC-0A4C-B636-7BBC1D7C114B}" type="pres">
      <dgm:prSet presAssocID="{5644F885-66F2-494B-A9C9-48C4926EAAED}" presName="composite" presStyleCnt="0"/>
      <dgm:spPr/>
    </dgm:pt>
    <dgm:pt modelId="{27FD1FBD-20E8-2541-A4E8-844A1B4040E3}" type="pres">
      <dgm:prSet presAssocID="{5644F885-66F2-494B-A9C9-48C4926EAAED}" presName="background" presStyleLbl="node0" presStyleIdx="2" presStyleCnt="3"/>
      <dgm:spPr/>
    </dgm:pt>
    <dgm:pt modelId="{3E0E4DAA-7A3B-1942-BA09-C50F4E1E3058}" type="pres">
      <dgm:prSet presAssocID="{5644F885-66F2-494B-A9C9-48C4926EAAED}" presName="text" presStyleLbl="fgAcc0" presStyleIdx="2" presStyleCnt="3">
        <dgm:presLayoutVars>
          <dgm:chPref val="3"/>
        </dgm:presLayoutVars>
      </dgm:prSet>
      <dgm:spPr/>
      <dgm:t>
        <a:bodyPr/>
        <a:lstStyle/>
        <a:p>
          <a:endParaRPr lang="en-US"/>
        </a:p>
      </dgm:t>
    </dgm:pt>
    <dgm:pt modelId="{C379DFD6-88D1-A746-B119-106A7EAD1B80}" type="pres">
      <dgm:prSet presAssocID="{5644F885-66F2-494B-A9C9-48C4926EAAED}" presName="hierChild2" presStyleCnt="0"/>
      <dgm:spPr/>
    </dgm:pt>
  </dgm:ptLst>
  <dgm:cxnLst>
    <dgm:cxn modelId="{10356103-D8CE-4176-ADBE-76E173B9D131}" srcId="{9B7ACDA3-0BF2-48CF-A527-349279B77688}" destId="{5644F885-66F2-494B-A9C9-48C4926EAAED}" srcOrd="2" destOrd="0" parTransId="{D7C36239-40E7-47C7-AD9C-C5D18365872A}" sibTransId="{C003330C-F9A1-40D7-8E7C-3217B3F1618C}"/>
    <dgm:cxn modelId="{1CE90B18-1B9B-4440-9371-E237DA515E3A}" type="presOf" srcId="{5644F885-66F2-494B-A9C9-48C4926EAAED}" destId="{3E0E4DAA-7A3B-1942-BA09-C50F4E1E3058}" srcOrd="0" destOrd="0" presId="urn:microsoft.com/office/officeart/2005/8/layout/hierarchy1"/>
    <dgm:cxn modelId="{8F81874D-45C1-419A-AA0A-D3489BEC9EA4}" srcId="{9B7ACDA3-0BF2-48CF-A527-349279B77688}" destId="{97A36F25-E331-4C5F-A1D2-E5A12AC422D4}" srcOrd="1" destOrd="0" parTransId="{847540D9-1D41-4C09-8DEB-24376F1AAE1C}" sibTransId="{AA0FAD10-15FE-4545-83DE-C63F74C8E230}"/>
    <dgm:cxn modelId="{A74FF8A7-403E-4E4D-BCD5-8043EF88265C}" type="presOf" srcId="{9B7ACDA3-0BF2-48CF-A527-349279B77688}" destId="{BD8892BE-6653-E742-A130-EE511A408600}" srcOrd="0" destOrd="0" presId="urn:microsoft.com/office/officeart/2005/8/layout/hierarchy1"/>
    <dgm:cxn modelId="{E7383DA0-18E7-5441-9305-0664FC210520}" type="presOf" srcId="{97A36F25-E331-4C5F-A1D2-E5A12AC422D4}" destId="{44B77179-6DF8-9F41-AD42-A6EC09F6DEB3}" srcOrd="0" destOrd="0" presId="urn:microsoft.com/office/officeart/2005/8/layout/hierarchy1"/>
    <dgm:cxn modelId="{D76F3194-D741-4E5C-8B45-2CD05F51FE92}" srcId="{9B7ACDA3-0BF2-48CF-A527-349279B77688}" destId="{6E431041-EFDA-410B-B179-7F3E10CF62C2}" srcOrd="0" destOrd="0" parTransId="{439228AC-41FF-4AE1-A781-BA7AC78F710A}" sibTransId="{C1DFED48-ECC8-4308-84A3-8C182C60E167}"/>
    <dgm:cxn modelId="{D7DEC0D4-7A2A-6F4C-AF3F-0BDC9E87E6BC}" type="presOf" srcId="{6E431041-EFDA-410B-B179-7F3E10CF62C2}" destId="{A1C5C3F0-8D1C-6446-8C9E-F099856780BB}" srcOrd="0" destOrd="0" presId="urn:microsoft.com/office/officeart/2005/8/layout/hierarchy1"/>
    <dgm:cxn modelId="{3C9722C8-EF88-054B-9A64-6B39BB04A361}" type="presParOf" srcId="{BD8892BE-6653-E742-A130-EE511A408600}" destId="{5BECCA7C-09F3-AD49-8245-43817F93CAFD}" srcOrd="0" destOrd="0" presId="urn:microsoft.com/office/officeart/2005/8/layout/hierarchy1"/>
    <dgm:cxn modelId="{0521AE7C-61FB-DB44-83EB-BB316EC12E09}" type="presParOf" srcId="{5BECCA7C-09F3-AD49-8245-43817F93CAFD}" destId="{D88E866E-CBF1-B442-8B7A-DE18C0ADC8F8}" srcOrd="0" destOrd="0" presId="urn:microsoft.com/office/officeart/2005/8/layout/hierarchy1"/>
    <dgm:cxn modelId="{81F47339-A0AB-5A40-96A3-79CC536EEE08}" type="presParOf" srcId="{D88E866E-CBF1-B442-8B7A-DE18C0ADC8F8}" destId="{B2B0E044-3ABD-8348-996A-5DEDB083D407}" srcOrd="0" destOrd="0" presId="urn:microsoft.com/office/officeart/2005/8/layout/hierarchy1"/>
    <dgm:cxn modelId="{8E6806E9-A147-D24B-AC53-EA3F63A68B63}" type="presParOf" srcId="{D88E866E-CBF1-B442-8B7A-DE18C0ADC8F8}" destId="{A1C5C3F0-8D1C-6446-8C9E-F099856780BB}" srcOrd="1" destOrd="0" presId="urn:microsoft.com/office/officeart/2005/8/layout/hierarchy1"/>
    <dgm:cxn modelId="{110BB15B-3024-044F-9DCC-8A278AA497A7}" type="presParOf" srcId="{5BECCA7C-09F3-AD49-8245-43817F93CAFD}" destId="{E34707DB-A77A-F34A-9C54-C6B96567920C}" srcOrd="1" destOrd="0" presId="urn:microsoft.com/office/officeart/2005/8/layout/hierarchy1"/>
    <dgm:cxn modelId="{43F4DBAE-B81B-9642-99C5-9BC37C7E94C5}" type="presParOf" srcId="{BD8892BE-6653-E742-A130-EE511A408600}" destId="{967523E5-ECDC-7346-8B3B-061C4A4444EF}" srcOrd="1" destOrd="0" presId="urn:microsoft.com/office/officeart/2005/8/layout/hierarchy1"/>
    <dgm:cxn modelId="{543782BA-5EE1-E846-AD8D-E61DC1D3AB32}" type="presParOf" srcId="{967523E5-ECDC-7346-8B3B-061C4A4444EF}" destId="{FCF2EA3F-39DF-0145-A5A1-5BF05183876D}" srcOrd="0" destOrd="0" presId="urn:microsoft.com/office/officeart/2005/8/layout/hierarchy1"/>
    <dgm:cxn modelId="{9B9A661F-076D-E543-B497-1E72B1B70873}" type="presParOf" srcId="{FCF2EA3F-39DF-0145-A5A1-5BF05183876D}" destId="{E9A2D8DA-D44A-9040-A3AC-1C47C7159E13}" srcOrd="0" destOrd="0" presId="urn:microsoft.com/office/officeart/2005/8/layout/hierarchy1"/>
    <dgm:cxn modelId="{BCA1D1CA-849F-7841-8F40-4E6618BA7B49}" type="presParOf" srcId="{FCF2EA3F-39DF-0145-A5A1-5BF05183876D}" destId="{44B77179-6DF8-9F41-AD42-A6EC09F6DEB3}" srcOrd="1" destOrd="0" presId="urn:microsoft.com/office/officeart/2005/8/layout/hierarchy1"/>
    <dgm:cxn modelId="{C01922F5-11F8-DB4B-9014-3DA87956C6DA}" type="presParOf" srcId="{967523E5-ECDC-7346-8B3B-061C4A4444EF}" destId="{B6933C05-BCF7-3643-9B64-14E5BDD187B5}" srcOrd="1" destOrd="0" presId="urn:microsoft.com/office/officeart/2005/8/layout/hierarchy1"/>
    <dgm:cxn modelId="{7D62CAC5-17B5-1F46-B4ED-13F3E90212CF}" type="presParOf" srcId="{BD8892BE-6653-E742-A130-EE511A408600}" destId="{B1DB33C0-0742-4946-AD1B-B9E77C12627F}" srcOrd="2" destOrd="0" presId="urn:microsoft.com/office/officeart/2005/8/layout/hierarchy1"/>
    <dgm:cxn modelId="{C3E2B1C5-1047-A045-AA61-87E4D19E032C}" type="presParOf" srcId="{B1DB33C0-0742-4946-AD1B-B9E77C12627F}" destId="{DAE930AB-B2FC-0A4C-B636-7BBC1D7C114B}" srcOrd="0" destOrd="0" presId="urn:microsoft.com/office/officeart/2005/8/layout/hierarchy1"/>
    <dgm:cxn modelId="{FAF69DF3-EDC5-BB45-8584-67B5625C4D50}" type="presParOf" srcId="{DAE930AB-B2FC-0A4C-B636-7BBC1D7C114B}" destId="{27FD1FBD-20E8-2541-A4E8-844A1B4040E3}" srcOrd="0" destOrd="0" presId="urn:microsoft.com/office/officeart/2005/8/layout/hierarchy1"/>
    <dgm:cxn modelId="{2A9BF656-CE96-974F-A6D3-3BF4620D23DF}" type="presParOf" srcId="{DAE930AB-B2FC-0A4C-B636-7BBC1D7C114B}" destId="{3E0E4DAA-7A3B-1942-BA09-C50F4E1E3058}" srcOrd="1" destOrd="0" presId="urn:microsoft.com/office/officeart/2005/8/layout/hierarchy1"/>
    <dgm:cxn modelId="{CEFFDF11-1670-EA49-9F7A-424255C06A1D}" type="presParOf" srcId="{B1DB33C0-0742-4946-AD1B-B9E77C12627F}" destId="{C379DFD6-88D1-A746-B119-106A7EAD1B8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124837-9C6B-4B3D-AC0C-5FB7A744F701}" type="doc">
      <dgm:prSet loTypeId="urn:microsoft.com/office/officeart/2005/8/layout/bProcess2" loCatId="process" qsTypeId="urn:microsoft.com/office/officeart/2005/8/quickstyle/simple1" qsCatId="simple" csTypeId="urn:microsoft.com/office/officeart/2005/8/colors/accent6_2" csCatId="accent6"/>
      <dgm:spPr/>
      <dgm:t>
        <a:bodyPr/>
        <a:lstStyle/>
        <a:p>
          <a:endParaRPr lang="en-US"/>
        </a:p>
      </dgm:t>
    </dgm:pt>
    <dgm:pt modelId="{F4A231F2-431D-465C-BCD9-4E8BA09C2113}">
      <dgm:prSet/>
      <dgm:spPr/>
      <dgm:t>
        <a:bodyPr/>
        <a:lstStyle/>
        <a:p>
          <a:r>
            <a:rPr lang="en-US"/>
            <a:t>Infections:  rubella, syphilis, hepatitis B, hepatitis C, HIV, group B streptococcus (GBS) culture</a:t>
          </a:r>
        </a:p>
      </dgm:t>
    </dgm:pt>
    <dgm:pt modelId="{FCED64E2-2201-4E5C-9F67-73C6253A0BA4}" type="parTrans" cxnId="{BB31A446-DA32-425B-86D1-0DE35450D9AA}">
      <dgm:prSet/>
      <dgm:spPr/>
      <dgm:t>
        <a:bodyPr/>
        <a:lstStyle/>
        <a:p>
          <a:endParaRPr lang="en-US"/>
        </a:p>
      </dgm:t>
    </dgm:pt>
    <dgm:pt modelId="{39CA1974-31AF-474C-9F66-C758D102483A}" type="sibTrans" cxnId="{BB31A446-DA32-425B-86D1-0DE35450D9AA}">
      <dgm:prSet/>
      <dgm:spPr/>
      <dgm:t>
        <a:bodyPr/>
        <a:lstStyle/>
        <a:p>
          <a:endParaRPr lang="en-US"/>
        </a:p>
      </dgm:t>
    </dgm:pt>
    <dgm:pt modelId="{B85CFDB4-1912-4AB4-8903-2B3D008131A6}">
      <dgm:prSet/>
      <dgm:spPr/>
      <dgm:t>
        <a:bodyPr/>
        <a:lstStyle/>
        <a:p>
          <a:r>
            <a:rPr lang="en-US"/>
            <a:t>Glucose tolerance test for gestational diabetes</a:t>
          </a:r>
        </a:p>
      </dgm:t>
    </dgm:pt>
    <dgm:pt modelId="{CCB031D4-031C-4984-93BD-CB8F48F59532}" type="parTrans" cxnId="{8A4421C1-4FF2-4CE0-A08F-DE3ECE4AD958}">
      <dgm:prSet/>
      <dgm:spPr/>
      <dgm:t>
        <a:bodyPr/>
        <a:lstStyle/>
        <a:p>
          <a:endParaRPr lang="en-US"/>
        </a:p>
      </dgm:t>
    </dgm:pt>
    <dgm:pt modelId="{4870BF0A-4006-4591-802F-36EDC196DAD6}" type="sibTrans" cxnId="{8A4421C1-4FF2-4CE0-A08F-DE3ECE4AD958}">
      <dgm:prSet/>
      <dgm:spPr/>
      <dgm:t>
        <a:bodyPr/>
        <a:lstStyle/>
        <a:p>
          <a:endParaRPr lang="en-US"/>
        </a:p>
      </dgm:t>
    </dgm:pt>
    <dgm:pt modelId="{107FDCE8-EDE1-4458-B72F-69E9791C018A}">
      <dgm:prSet/>
      <dgm:spPr/>
      <dgm:t>
        <a:bodyPr/>
        <a:lstStyle/>
        <a:p>
          <a:r>
            <a:rPr lang="en-US"/>
            <a:t>Anemia</a:t>
          </a:r>
        </a:p>
      </dgm:t>
    </dgm:pt>
    <dgm:pt modelId="{65B4E88C-AC1B-491D-80C1-511DA5CCDBD2}" type="parTrans" cxnId="{4CBF0CE3-1916-4BBE-82C6-513F4F83F334}">
      <dgm:prSet/>
      <dgm:spPr/>
      <dgm:t>
        <a:bodyPr/>
        <a:lstStyle/>
        <a:p>
          <a:endParaRPr lang="en-US"/>
        </a:p>
      </dgm:t>
    </dgm:pt>
    <dgm:pt modelId="{D7DE1B81-431D-4B21-AD05-F3B9F7BEFDE1}" type="sibTrans" cxnId="{4CBF0CE3-1916-4BBE-82C6-513F4F83F334}">
      <dgm:prSet/>
      <dgm:spPr/>
      <dgm:t>
        <a:bodyPr/>
        <a:lstStyle/>
        <a:p>
          <a:endParaRPr lang="en-US"/>
        </a:p>
      </dgm:t>
    </dgm:pt>
    <dgm:pt modelId="{9FC88ABC-3699-4A59-9B60-61D55A28E0E5}">
      <dgm:prSet/>
      <dgm:spPr/>
      <dgm:t>
        <a:bodyPr/>
        <a:lstStyle/>
        <a:p>
          <a:r>
            <a:rPr lang="en-US"/>
            <a:t>Folic acid</a:t>
          </a:r>
        </a:p>
      </dgm:t>
    </dgm:pt>
    <dgm:pt modelId="{A3256F87-F921-4104-8550-BE2245372046}" type="parTrans" cxnId="{61FB4AC6-7325-41EF-8F62-A4C0E287BA8E}">
      <dgm:prSet/>
      <dgm:spPr/>
      <dgm:t>
        <a:bodyPr/>
        <a:lstStyle/>
        <a:p>
          <a:endParaRPr lang="en-US"/>
        </a:p>
      </dgm:t>
    </dgm:pt>
    <dgm:pt modelId="{B2C83AED-D36E-424D-96D9-4D34BDE70E2F}" type="sibTrans" cxnId="{61FB4AC6-7325-41EF-8F62-A4C0E287BA8E}">
      <dgm:prSet/>
      <dgm:spPr/>
      <dgm:t>
        <a:bodyPr/>
        <a:lstStyle/>
        <a:p>
          <a:endParaRPr lang="en-US"/>
        </a:p>
      </dgm:t>
    </dgm:pt>
    <dgm:pt modelId="{5E70AD7A-B2E9-48EB-9E01-AC6B4CFA789C}">
      <dgm:prSet/>
      <dgm:spPr/>
      <dgm:t>
        <a:bodyPr/>
        <a:lstStyle/>
        <a:p>
          <a:r>
            <a:rPr lang="en-US"/>
            <a:t>Rhesus (rhd) factor</a:t>
          </a:r>
        </a:p>
      </dgm:t>
    </dgm:pt>
    <dgm:pt modelId="{F76E836E-A10E-49B7-B757-1DB0B196AFA8}" type="parTrans" cxnId="{EE4E4A17-F47D-4203-AE66-A35C07DBD4FC}">
      <dgm:prSet/>
      <dgm:spPr/>
      <dgm:t>
        <a:bodyPr/>
        <a:lstStyle/>
        <a:p>
          <a:endParaRPr lang="en-US"/>
        </a:p>
      </dgm:t>
    </dgm:pt>
    <dgm:pt modelId="{C5270DCF-E9D2-47A4-85A7-4A3D994AB2C2}" type="sibTrans" cxnId="{EE4E4A17-F47D-4203-AE66-A35C07DBD4FC}">
      <dgm:prSet/>
      <dgm:spPr/>
      <dgm:t>
        <a:bodyPr/>
        <a:lstStyle/>
        <a:p>
          <a:endParaRPr lang="en-US"/>
        </a:p>
      </dgm:t>
    </dgm:pt>
    <dgm:pt modelId="{D7359F4A-0274-9E48-88EA-123771D328CE}" type="pres">
      <dgm:prSet presAssocID="{CA124837-9C6B-4B3D-AC0C-5FB7A744F701}" presName="diagram" presStyleCnt="0">
        <dgm:presLayoutVars>
          <dgm:dir/>
          <dgm:resizeHandles/>
        </dgm:presLayoutVars>
      </dgm:prSet>
      <dgm:spPr/>
      <dgm:t>
        <a:bodyPr/>
        <a:lstStyle/>
        <a:p>
          <a:endParaRPr lang="en-US"/>
        </a:p>
      </dgm:t>
    </dgm:pt>
    <dgm:pt modelId="{A2F4DFD4-447D-A44E-AFFF-FD237E15DFEC}" type="pres">
      <dgm:prSet presAssocID="{F4A231F2-431D-465C-BCD9-4E8BA09C2113}" presName="firstNode" presStyleLbl="node1" presStyleIdx="0" presStyleCnt="5">
        <dgm:presLayoutVars>
          <dgm:bulletEnabled val="1"/>
        </dgm:presLayoutVars>
      </dgm:prSet>
      <dgm:spPr/>
      <dgm:t>
        <a:bodyPr/>
        <a:lstStyle/>
        <a:p>
          <a:endParaRPr lang="en-US"/>
        </a:p>
      </dgm:t>
    </dgm:pt>
    <dgm:pt modelId="{2EAE3023-E087-1A40-913E-DC6AE801E4CF}" type="pres">
      <dgm:prSet presAssocID="{39CA1974-31AF-474C-9F66-C758D102483A}" presName="sibTrans" presStyleLbl="sibTrans2D1" presStyleIdx="0" presStyleCnt="4"/>
      <dgm:spPr/>
      <dgm:t>
        <a:bodyPr/>
        <a:lstStyle/>
        <a:p>
          <a:endParaRPr lang="en-US"/>
        </a:p>
      </dgm:t>
    </dgm:pt>
    <dgm:pt modelId="{C5377AE8-0475-5143-BFD8-A8A81B7E91FA}" type="pres">
      <dgm:prSet presAssocID="{B85CFDB4-1912-4AB4-8903-2B3D008131A6}" presName="middleNode" presStyleCnt="0"/>
      <dgm:spPr/>
    </dgm:pt>
    <dgm:pt modelId="{1DF19C94-5A6F-B340-8224-6FD9B2037EB3}" type="pres">
      <dgm:prSet presAssocID="{B85CFDB4-1912-4AB4-8903-2B3D008131A6}" presName="padding" presStyleLbl="node1" presStyleIdx="0" presStyleCnt="5"/>
      <dgm:spPr/>
    </dgm:pt>
    <dgm:pt modelId="{8D275363-3C98-4D4F-8836-AC7298595165}" type="pres">
      <dgm:prSet presAssocID="{B85CFDB4-1912-4AB4-8903-2B3D008131A6}" presName="shape" presStyleLbl="node1" presStyleIdx="1" presStyleCnt="5">
        <dgm:presLayoutVars>
          <dgm:bulletEnabled val="1"/>
        </dgm:presLayoutVars>
      </dgm:prSet>
      <dgm:spPr/>
      <dgm:t>
        <a:bodyPr/>
        <a:lstStyle/>
        <a:p>
          <a:endParaRPr lang="en-US"/>
        </a:p>
      </dgm:t>
    </dgm:pt>
    <dgm:pt modelId="{4CF7FC13-4C2E-7341-8D17-D62E42EAA269}" type="pres">
      <dgm:prSet presAssocID="{4870BF0A-4006-4591-802F-36EDC196DAD6}" presName="sibTrans" presStyleLbl="sibTrans2D1" presStyleIdx="1" presStyleCnt="4"/>
      <dgm:spPr/>
      <dgm:t>
        <a:bodyPr/>
        <a:lstStyle/>
        <a:p>
          <a:endParaRPr lang="en-US"/>
        </a:p>
      </dgm:t>
    </dgm:pt>
    <dgm:pt modelId="{D562E993-52EB-A94F-A87F-1BBF95EF7711}" type="pres">
      <dgm:prSet presAssocID="{107FDCE8-EDE1-4458-B72F-69E9791C018A}" presName="middleNode" presStyleCnt="0"/>
      <dgm:spPr/>
    </dgm:pt>
    <dgm:pt modelId="{B3B464EE-523C-A34D-8FAE-5C367005D9D6}" type="pres">
      <dgm:prSet presAssocID="{107FDCE8-EDE1-4458-B72F-69E9791C018A}" presName="padding" presStyleLbl="node1" presStyleIdx="1" presStyleCnt="5"/>
      <dgm:spPr/>
    </dgm:pt>
    <dgm:pt modelId="{5EC24ED3-B8A2-544E-9F4E-5EB0286E66DE}" type="pres">
      <dgm:prSet presAssocID="{107FDCE8-EDE1-4458-B72F-69E9791C018A}" presName="shape" presStyleLbl="node1" presStyleIdx="2" presStyleCnt="5">
        <dgm:presLayoutVars>
          <dgm:bulletEnabled val="1"/>
        </dgm:presLayoutVars>
      </dgm:prSet>
      <dgm:spPr/>
      <dgm:t>
        <a:bodyPr/>
        <a:lstStyle/>
        <a:p>
          <a:endParaRPr lang="en-US"/>
        </a:p>
      </dgm:t>
    </dgm:pt>
    <dgm:pt modelId="{455CF31F-CC36-E341-9586-86AED28F69DF}" type="pres">
      <dgm:prSet presAssocID="{D7DE1B81-431D-4B21-AD05-F3B9F7BEFDE1}" presName="sibTrans" presStyleLbl="sibTrans2D1" presStyleIdx="2" presStyleCnt="4"/>
      <dgm:spPr/>
      <dgm:t>
        <a:bodyPr/>
        <a:lstStyle/>
        <a:p>
          <a:endParaRPr lang="en-US"/>
        </a:p>
      </dgm:t>
    </dgm:pt>
    <dgm:pt modelId="{0B18A607-7C94-FD46-85D0-441146BF2960}" type="pres">
      <dgm:prSet presAssocID="{9FC88ABC-3699-4A59-9B60-61D55A28E0E5}" presName="middleNode" presStyleCnt="0"/>
      <dgm:spPr/>
    </dgm:pt>
    <dgm:pt modelId="{4F0C4660-1AD9-BC41-83D4-975CB7E6D6AE}" type="pres">
      <dgm:prSet presAssocID="{9FC88ABC-3699-4A59-9B60-61D55A28E0E5}" presName="padding" presStyleLbl="node1" presStyleIdx="2" presStyleCnt="5"/>
      <dgm:spPr/>
    </dgm:pt>
    <dgm:pt modelId="{07E668D5-18FE-3E4C-840B-7CCB8A19504C}" type="pres">
      <dgm:prSet presAssocID="{9FC88ABC-3699-4A59-9B60-61D55A28E0E5}" presName="shape" presStyleLbl="node1" presStyleIdx="3" presStyleCnt="5">
        <dgm:presLayoutVars>
          <dgm:bulletEnabled val="1"/>
        </dgm:presLayoutVars>
      </dgm:prSet>
      <dgm:spPr/>
      <dgm:t>
        <a:bodyPr/>
        <a:lstStyle/>
        <a:p>
          <a:endParaRPr lang="en-US"/>
        </a:p>
      </dgm:t>
    </dgm:pt>
    <dgm:pt modelId="{82E685E5-70F0-1E48-82A3-7747668B2E8C}" type="pres">
      <dgm:prSet presAssocID="{B2C83AED-D36E-424D-96D9-4D34BDE70E2F}" presName="sibTrans" presStyleLbl="sibTrans2D1" presStyleIdx="3" presStyleCnt="4"/>
      <dgm:spPr/>
      <dgm:t>
        <a:bodyPr/>
        <a:lstStyle/>
        <a:p>
          <a:endParaRPr lang="en-US"/>
        </a:p>
      </dgm:t>
    </dgm:pt>
    <dgm:pt modelId="{3B8B0085-F8BF-684B-A2E4-2C64528CCDA8}" type="pres">
      <dgm:prSet presAssocID="{5E70AD7A-B2E9-48EB-9E01-AC6B4CFA789C}" presName="lastNode" presStyleLbl="node1" presStyleIdx="4" presStyleCnt="5">
        <dgm:presLayoutVars>
          <dgm:bulletEnabled val="1"/>
        </dgm:presLayoutVars>
      </dgm:prSet>
      <dgm:spPr/>
      <dgm:t>
        <a:bodyPr/>
        <a:lstStyle/>
        <a:p>
          <a:endParaRPr lang="en-US"/>
        </a:p>
      </dgm:t>
    </dgm:pt>
  </dgm:ptLst>
  <dgm:cxnLst>
    <dgm:cxn modelId="{EE4E4A17-F47D-4203-AE66-A35C07DBD4FC}" srcId="{CA124837-9C6B-4B3D-AC0C-5FB7A744F701}" destId="{5E70AD7A-B2E9-48EB-9E01-AC6B4CFA789C}" srcOrd="4" destOrd="0" parTransId="{F76E836E-A10E-49B7-B757-1DB0B196AFA8}" sibTransId="{C5270DCF-E9D2-47A4-85A7-4A3D994AB2C2}"/>
    <dgm:cxn modelId="{F265475B-1A06-4D47-9524-7D35DC6DC998}" type="presOf" srcId="{CA124837-9C6B-4B3D-AC0C-5FB7A744F701}" destId="{D7359F4A-0274-9E48-88EA-123771D328CE}" srcOrd="0" destOrd="0" presId="urn:microsoft.com/office/officeart/2005/8/layout/bProcess2"/>
    <dgm:cxn modelId="{6C4B7525-984C-FE4B-AE8A-01C5E92DA645}" type="presOf" srcId="{107FDCE8-EDE1-4458-B72F-69E9791C018A}" destId="{5EC24ED3-B8A2-544E-9F4E-5EB0286E66DE}" srcOrd="0" destOrd="0" presId="urn:microsoft.com/office/officeart/2005/8/layout/bProcess2"/>
    <dgm:cxn modelId="{4CBF0CE3-1916-4BBE-82C6-513F4F83F334}" srcId="{CA124837-9C6B-4B3D-AC0C-5FB7A744F701}" destId="{107FDCE8-EDE1-4458-B72F-69E9791C018A}" srcOrd="2" destOrd="0" parTransId="{65B4E88C-AC1B-491D-80C1-511DA5CCDBD2}" sibTransId="{D7DE1B81-431D-4B21-AD05-F3B9F7BEFDE1}"/>
    <dgm:cxn modelId="{AAEE36E7-26AD-394A-AE73-D33425438D39}" type="presOf" srcId="{F4A231F2-431D-465C-BCD9-4E8BA09C2113}" destId="{A2F4DFD4-447D-A44E-AFFF-FD237E15DFEC}" srcOrd="0" destOrd="0" presId="urn:microsoft.com/office/officeart/2005/8/layout/bProcess2"/>
    <dgm:cxn modelId="{61FB4AC6-7325-41EF-8F62-A4C0E287BA8E}" srcId="{CA124837-9C6B-4B3D-AC0C-5FB7A744F701}" destId="{9FC88ABC-3699-4A59-9B60-61D55A28E0E5}" srcOrd="3" destOrd="0" parTransId="{A3256F87-F921-4104-8550-BE2245372046}" sibTransId="{B2C83AED-D36E-424D-96D9-4D34BDE70E2F}"/>
    <dgm:cxn modelId="{0B23BDB1-B321-4E4B-BC6F-690CDBD15B15}" type="presOf" srcId="{B85CFDB4-1912-4AB4-8903-2B3D008131A6}" destId="{8D275363-3C98-4D4F-8836-AC7298595165}" srcOrd="0" destOrd="0" presId="urn:microsoft.com/office/officeart/2005/8/layout/bProcess2"/>
    <dgm:cxn modelId="{53F86B7E-EAEE-824E-B6A4-4F5ABA63E3E6}" type="presOf" srcId="{4870BF0A-4006-4591-802F-36EDC196DAD6}" destId="{4CF7FC13-4C2E-7341-8D17-D62E42EAA269}" srcOrd="0" destOrd="0" presId="urn:microsoft.com/office/officeart/2005/8/layout/bProcess2"/>
    <dgm:cxn modelId="{8A4421C1-4FF2-4CE0-A08F-DE3ECE4AD958}" srcId="{CA124837-9C6B-4B3D-AC0C-5FB7A744F701}" destId="{B85CFDB4-1912-4AB4-8903-2B3D008131A6}" srcOrd="1" destOrd="0" parTransId="{CCB031D4-031C-4984-93BD-CB8F48F59532}" sibTransId="{4870BF0A-4006-4591-802F-36EDC196DAD6}"/>
    <dgm:cxn modelId="{9371431E-8AF9-2A4E-A759-BDAA8018DA01}" type="presOf" srcId="{39CA1974-31AF-474C-9F66-C758D102483A}" destId="{2EAE3023-E087-1A40-913E-DC6AE801E4CF}" srcOrd="0" destOrd="0" presId="urn:microsoft.com/office/officeart/2005/8/layout/bProcess2"/>
    <dgm:cxn modelId="{BB31A446-DA32-425B-86D1-0DE35450D9AA}" srcId="{CA124837-9C6B-4B3D-AC0C-5FB7A744F701}" destId="{F4A231F2-431D-465C-BCD9-4E8BA09C2113}" srcOrd="0" destOrd="0" parTransId="{FCED64E2-2201-4E5C-9F67-73C6253A0BA4}" sibTransId="{39CA1974-31AF-474C-9F66-C758D102483A}"/>
    <dgm:cxn modelId="{563D486E-FA03-7346-9E17-919CBB9BD94E}" type="presOf" srcId="{D7DE1B81-431D-4B21-AD05-F3B9F7BEFDE1}" destId="{455CF31F-CC36-E341-9586-86AED28F69DF}" srcOrd="0" destOrd="0" presId="urn:microsoft.com/office/officeart/2005/8/layout/bProcess2"/>
    <dgm:cxn modelId="{B86B0FD1-5C09-114D-9705-F3499B8E2C4D}" type="presOf" srcId="{9FC88ABC-3699-4A59-9B60-61D55A28E0E5}" destId="{07E668D5-18FE-3E4C-840B-7CCB8A19504C}" srcOrd="0" destOrd="0" presId="urn:microsoft.com/office/officeart/2005/8/layout/bProcess2"/>
    <dgm:cxn modelId="{A546371D-E909-D743-A85E-96E6301FEF78}" type="presOf" srcId="{B2C83AED-D36E-424D-96D9-4D34BDE70E2F}" destId="{82E685E5-70F0-1E48-82A3-7747668B2E8C}" srcOrd="0" destOrd="0" presId="urn:microsoft.com/office/officeart/2005/8/layout/bProcess2"/>
    <dgm:cxn modelId="{1F479FED-483E-9C45-9A25-B061AD673513}" type="presOf" srcId="{5E70AD7A-B2E9-48EB-9E01-AC6B4CFA789C}" destId="{3B8B0085-F8BF-684B-A2E4-2C64528CCDA8}" srcOrd="0" destOrd="0" presId="urn:microsoft.com/office/officeart/2005/8/layout/bProcess2"/>
    <dgm:cxn modelId="{9EAF717E-3C69-DD43-B0B9-4D81F00C5B00}" type="presParOf" srcId="{D7359F4A-0274-9E48-88EA-123771D328CE}" destId="{A2F4DFD4-447D-A44E-AFFF-FD237E15DFEC}" srcOrd="0" destOrd="0" presId="urn:microsoft.com/office/officeart/2005/8/layout/bProcess2"/>
    <dgm:cxn modelId="{87699373-17C6-C94B-9AF6-2B6837F5CF70}" type="presParOf" srcId="{D7359F4A-0274-9E48-88EA-123771D328CE}" destId="{2EAE3023-E087-1A40-913E-DC6AE801E4CF}" srcOrd="1" destOrd="0" presId="urn:microsoft.com/office/officeart/2005/8/layout/bProcess2"/>
    <dgm:cxn modelId="{8542EA1D-985A-6547-BE46-9FD08797F71B}" type="presParOf" srcId="{D7359F4A-0274-9E48-88EA-123771D328CE}" destId="{C5377AE8-0475-5143-BFD8-A8A81B7E91FA}" srcOrd="2" destOrd="0" presId="urn:microsoft.com/office/officeart/2005/8/layout/bProcess2"/>
    <dgm:cxn modelId="{162CE416-98D6-904B-9639-0D4FAD6CBBC3}" type="presParOf" srcId="{C5377AE8-0475-5143-BFD8-A8A81B7E91FA}" destId="{1DF19C94-5A6F-B340-8224-6FD9B2037EB3}" srcOrd="0" destOrd="0" presId="urn:microsoft.com/office/officeart/2005/8/layout/bProcess2"/>
    <dgm:cxn modelId="{65F250AE-4B06-BF4E-B930-F19DA65D594D}" type="presParOf" srcId="{C5377AE8-0475-5143-BFD8-A8A81B7E91FA}" destId="{8D275363-3C98-4D4F-8836-AC7298595165}" srcOrd="1" destOrd="0" presId="urn:microsoft.com/office/officeart/2005/8/layout/bProcess2"/>
    <dgm:cxn modelId="{B348DFAB-9054-A745-9D58-7A6DAEAE4941}" type="presParOf" srcId="{D7359F4A-0274-9E48-88EA-123771D328CE}" destId="{4CF7FC13-4C2E-7341-8D17-D62E42EAA269}" srcOrd="3" destOrd="0" presId="urn:microsoft.com/office/officeart/2005/8/layout/bProcess2"/>
    <dgm:cxn modelId="{592D85CA-902E-D244-8E4A-D472F947E3CB}" type="presParOf" srcId="{D7359F4A-0274-9E48-88EA-123771D328CE}" destId="{D562E993-52EB-A94F-A87F-1BBF95EF7711}" srcOrd="4" destOrd="0" presId="urn:microsoft.com/office/officeart/2005/8/layout/bProcess2"/>
    <dgm:cxn modelId="{4F334986-7F77-8C42-9390-4F3D39712981}" type="presParOf" srcId="{D562E993-52EB-A94F-A87F-1BBF95EF7711}" destId="{B3B464EE-523C-A34D-8FAE-5C367005D9D6}" srcOrd="0" destOrd="0" presId="urn:microsoft.com/office/officeart/2005/8/layout/bProcess2"/>
    <dgm:cxn modelId="{E7CD679E-FD42-CB4A-8299-CA8A0DC55077}" type="presParOf" srcId="{D562E993-52EB-A94F-A87F-1BBF95EF7711}" destId="{5EC24ED3-B8A2-544E-9F4E-5EB0286E66DE}" srcOrd="1" destOrd="0" presId="urn:microsoft.com/office/officeart/2005/8/layout/bProcess2"/>
    <dgm:cxn modelId="{DCA6B24F-B046-1E48-AB76-EC96A7F25F01}" type="presParOf" srcId="{D7359F4A-0274-9E48-88EA-123771D328CE}" destId="{455CF31F-CC36-E341-9586-86AED28F69DF}" srcOrd="5" destOrd="0" presId="urn:microsoft.com/office/officeart/2005/8/layout/bProcess2"/>
    <dgm:cxn modelId="{991929AA-E86D-EF48-8A6B-7D82EED76BC2}" type="presParOf" srcId="{D7359F4A-0274-9E48-88EA-123771D328CE}" destId="{0B18A607-7C94-FD46-85D0-441146BF2960}" srcOrd="6" destOrd="0" presId="urn:microsoft.com/office/officeart/2005/8/layout/bProcess2"/>
    <dgm:cxn modelId="{944E9444-0F08-BC43-BB49-31D3243DD80D}" type="presParOf" srcId="{0B18A607-7C94-FD46-85D0-441146BF2960}" destId="{4F0C4660-1AD9-BC41-83D4-975CB7E6D6AE}" srcOrd="0" destOrd="0" presId="urn:microsoft.com/office/officeart/2005/8/layout/bProcess2"/>
    <dgm:cxn modelId="{1FBBB0E2-91C5-C449-B8D1-86AC807D657E}" type="presParOf" srcId="{0B18A607-7C94-FD46-85D0-441146BF2960}" destId="{07E668D5-18FE-3E4C-840B-7CCB8A19504C}" srcOrd="1" destOrd="0" presId="urn:microsoft.com/office/officeart/2005/8/layout/bProcess2"/>
    <dgm:cxn modelId="{BD2576DC-22D1-DA45-9A06-C3924CC4519D}" type="presParOf" srcId="{D7359F4A-0274-9E48-88EA-123771D328CE}" destId="{82E685E5-70F0-1E48-82A3-7747668B2E8C}" srcOrd="7" destOrd="0" presId="urn:microsoft.com/office/officeart/2005/8/layout/bProcess2"/>
    <dgm:cxn modelId="{DA933F7F-F1B6-3646-88CF-EF4FDEDA45BF}" type="presParOf" srcId="{D7359F4A-0274-9E48-88EA-123771D328CE}" destId="{3B8B0085-F8BF-684B-A2E4-2C64528CCDA8}" srcOrd="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0E044-3ABD-8348-996A-5DEDB083D407}">
      <dsp:nvSpPr>
        <dsp:cNvPr id="0" name=""/>
        <dsp:cNvSpPr/>
      </dsp:nvSpPr>
      <dsp:spPr>
        <a:xfrm>
          <a:off x="0" y="511845"/>
          <a:ext cx="2846069" cy="180725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1C5C3F0-8D1C-6446-8C9E-F099856780BB}">
      <dsp:nvSpPr>
        <dsp:cNvPr id="0" name=""/>
        <dsp:cNvSpPr/>
      </dsp:nvSpPr>
      <dsp:spPr>
        <a:xfrm>
          <a:off x="316230" y="812264"/>
          <a:ext cx="2846069" cy="180725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a:t>Primary prevention</a:t>
          </a:r>
        </a:p>
      </dsp:txBody>
      <dsp:txXfrm>
        <a:off x="369163" y="865197"/>
        <a:ext cx="2740203" cy="1701388"/>
      </dsp:txXfrm>
    </dsp:sp>
    <dsp:sp modelId="{E9A2D8DA-D44A-9040-A3AC-1C47C7159E13}">
      <dsp:nvSpPr>
        <dsp:cNvPr id="0" name=""/>
        <dsp:cNvSpPr/>
      </dsp:nvSpPr>
      <dsp:spPr>
        <a:xfrm>
          <a:off x="3478530" y="511845"/>
          <a:ext cx="2846069" cy="180725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4B77179-6DF8-9F41-AD42-A6EC09F6DEB3}">
      <dsp:nvSpPr>
        <dsp:cNvPr id="0" name=""/>
        <dsp:cNvSpPr/>
      </dsp:nvSpPr>
      <dsp:spPr>
        <a:xfrm>
          <a:off x="3794759" y="812264"/>
          <a:ext cx="2846069" cy="180725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a:t>Secondary prevention</a:t>
          </a:r>
        </a:p>
      </dsp:txBody>
      <dsp:txXfrm>
        <a:off x="3847692" y="865197"/>
        <a:ext cx="2740203" cy="1701388"/>
      </dsp:txXfrm>
    </dsp:sp>
    <dsp:sp modelId="{27FD1FBD-20E8-2541-A4E8-844A1B4040E3}">
      <dsp:nvSpPr>
        <dsp:cNvPr id="0" name=""/>
        <dsp:cNvSpPr/>
      </dsp:nvSpPr>
      <dsp:spPr>
        <a:xfrm>
          <a:off x="6957059" y="511845"/>
          <a:ext cx="2846069" cy="180725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E0E4DAA-7A3B-1942-BA09-C50F4E1E3058}">
      <dsp:nvSpPr>
        <dsp:cNvPr id="0" name=""/>
        <dsp:cNvSpPr/>
      </dsp:nvSpPr>
      <dsp:spPr>
        <a:xfrm>
          <a:off x="7273289" y="812264"/>
          <a:ext cx="2846069" cy="180725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a:t>Tertiary prevention</a:t>
          </a:r>
        </a:p>
      </dsp:txBody>
      <dsp:txXfrm>
        <a:off x="7326222" y="865197"/>
        <a:ext cx="2740203" cy="1701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4DFD4-447D-A44E-AFFF-FD237E15DFEC}">
      <dsp:nvSpPr>
        <dsp:cNvPr id="0" name=""/>
        <dsp:cNvSpPr/>
      </dsp:nvSpPr>
      <dsp:spPr>
        <a:xfrm>
          <a:off x="0" y="1029341"/>
          <a:ext cx="1628400" cy="16284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t>Infections:  rubella, syphilis, hepatitis B, hepatitis C, HIV, group B streptococcus (GBS) culture</a:t>
          </a:r>
        </a:p>
      </dsp:txBody>
      <dsp:txXfrm>
        <a:off x="238474" y="1267815"/>
        <a:ext cx="1151452" cy="1151452"/>
      </dsp:txXfrm>
    </dsp:sp>
    <dsp:sp modelId="{2EAE3023-E087-1A40-913E-DC6AE801E4CF}">
      <dsp:nvSpPr>
        <dsp:cNvPr id="0" name=""/>
        <dsp:cNvSpPr/>
      </dsp:nvSpPr>
      <dsp:spPr>
        <a:xfrm rot="10800000">
          <a:off x="529230" y="2868010"/>
          <a:ext cx="569940" cy="445766"/>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275363-3C98-4D4F-8836-AC7298595165}">
      <dsp:nvSpPr>
        <dsp:cNvPr id="0" name=""/>
        <dsp:cNvSpPr/>
      </dsp:nvSpPr>
      <dsp:spPr>
        <a:xfrm>
          <a:off x="271128" y="3498811"/>
          <a:ext cx="1086143" cy="108614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Glucose tolerance test for gestational diabetes</a:t>
          </a:r>
        </a:p>
      </dsp:txBody>
      <dsp:txXfrm>
        <a:off x="430190" y="3657873"/>
        <a:ext cx="768019" cy="768019"/>
      </dsp:txXfrm>
    </dsp:sp>
    <dsp:sp modelId="{4CF7FC13-4C2E-7341-8D17-D62E42EAA269}">
      <dsp:nvSpPr>
        <dsp:cNvPr id="0" name=""/>
        <dsp:cNvSpPr/>
      </dsp:nvSpPr>
      <dsp:spPr>
        <a:xfrm rot="5400000">
          <a:off x="1763147" y="3819000"/>
          <a:ext cx="569940" cy="445766"/>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C24ED3-B8A2-544E-9F4E-5EB0286E66DE}">
      <dsp:nvSpPr>
        <dsp:cNvPr id="0" name=""/>
        <dsp:cNvSpPr/>
      </dsp:nvSpPr>
      <dsp:spPr>
        <a:xfrm>
          <a:off x="2713730" y="3498811"/>
          <a:ext cx="1086143" cy="108614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Anemia</a:t>
          </a:r>
        </a:p>
      </dsp:txBody>
      <dsp:txXfrm>
        <a:off x="2872792" y="3657873"/>
        <a:ext cx="768019" cy="768019"/>
      </dsp:txXfrm>
    </dsp:sp>
    <dsp:sp modelId="{455CF31F-CC36-E341-9586-86AED28F69DF}">
      <dsp:nvSpPr>
        <dsp:cNvPr id="0" name=""/>
        <dsp:cNvSpPr/>
      </dsp:nvSpPr>
      <dsp:spPr>
        <a:xfrm>
          <a:off x="2971831" y="2707213"/>
          <a:ext cx="569940" cy="445766"/>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E668D5-18FE-3E4C-840B-7CCB8A19504C}">
      <dsp:nvSpPr>
        <dsp:cNvPr id="0" name=""/>
        <dsp:cNvSpPr/>
      </dsp:nvSpPr>
      <dsp:spPr>
        <a:xfrm>
          <a:off x="2713730" y="1300470"/>
          <a:ext cx="1086143" cy="108614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Folic acid</a:t>
          </a:r>
        </a:p>
      </dsp:txBody>
      <dsp:txXfrm>
        <a:off x="2872792" y="1459532"/>
        <a:ext cx="768019" cy="768019"/>
      </dsp:txXfrm>
    </dsp:sp>
    <dsp:sp modelId="{82E685E5-70F0-1E48-82A3-7747668B2E8C}">
      <dsp:nvSpPr>
        <dsp:cNvPr id="0" name=""/>
        <dsp:cNvSpPr/>
      </dsp:nvSpPr>
      <dsp:spPr>
        <a:xfrm rot="5400000">
          <a:off x="4070184" y="1620659"/>
          <a:ext cx="569940" cy="445766"/>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8B0085-F8BF-684B-A2E4-2C64528CCDA8}">
      <dsp:nvSpPr>
        <dsp:cNvPr id="0" name=""/>
        <dsp:cNvSpPr/>
      </dsp:nvSpPr>
      <dsp:spPr>
        <a:xfrm>
          <a:off x="4885203" y="1029341"/>
          <a:ext cx="1628400" cy="16284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t>Rhesus (rhd) factor</a:t>
          </a:r>
        </a:p>
      </dsp:txBody>
      <dsp:txXfrm>
        <a:off x="5123677" y="1267815"/>
        <a:ext cx="1151452" cy="1151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6A125-E948-2542-9376-786EAD0994B2}" type="datetimeFigureOut">
              <a:rPr lang="en-US" smtClean="0"/>
              <a:t>12/4/18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A1A7D-380A-B246-B87B-C28B8DCB67DF}" type="slidenum">
              <a:rPr lang="en-US" smtClean="0"/>
              <a:t>‹#›</a:t>
            </a:fld>
            <a:endParaRPr lang="en-US"/>
          </a:p>
        </p:txBody>
      </p:sp>
    </p:spTree>
    <p:extLst>
      <p:ext uri="{BB962C8B-B14F-4D97-AF65-F5344CB8AC3E}">
        <p14:creationId xmlns:p14="http://schemas.microsoft.com/office/powerpoint/2010/main" val="172918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4C3609-DBF9-7140-95A3-28D90C780D55}"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F40A1-5141-C14C-AA5D-6DAAF6BEEA81}" type="slidenum">
              <a:rPr lang="en-US" smtClean="0"/>
              <a:t>‹#›</a:t>
            </a:fld>
            <a:endParaRPr lang="en-US"/>
          </a:p>
        </p:txBody>
      </p:sp>
    </p:spTree>
    <p:extLst>
      <p:ext uri="{BB962C8B-B14F-4D97-AF65-F5344CB8AC3E}">
        <p14:creationId xmlns:p14="http://schemas.microsoft.com/office/powerpoint/2010/main" val="193760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C3609-DBF9-7140-95A3-28D90C780D55}"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F40A1-5141-C14C-AA5D-6DAAF6BEEA81}" type="slidenum">
              <a:rPr lang="en-US" smtClean="0"/>
              <a:t>‹#›</a:t>
            </a:fld>
            <a:endParaRPr lang="en-US"/>
          </a:p>
        </p:txBody>
      </p:sp>
    </p:spTree>
    <p:extLst>
      <p:ext uri="{BB962C8B-B14F-4D97-AF65-F5344CB8AC3E}">
        <p14:creationId xmlns:p14="http://schemas.microsoft.com/office/powerpoint/2010/main" val="40726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C3609-DBF9-7140-95A3-28D90C780D55}"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F40A1-5141-C14C-AA5D-6DAAF6BEEA81}" type="slidenum">
              <a:rPr lang="en-US" smtClean="0"/>
              <a:t>‹#›</a:t>
            </a:fld>
            <a:endParaRPr lang="en-US"/>
          </a:p>
        </p:txBody>
      </p:sp>
    </p:spTree>
    <p:extLst>
      <p:ext uri="{BB962C8B-B14F-4D97-AF65-F5344CB8AC3E}">
        <p14:creationId xmlns:p14="http://schemas.microsoft.com/office/powerpoint/2010/main" val="90921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C3609-DBF9-7140-95A3-28D90C780D55}"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F40A1-5141-C14C-AA5D-6DAAF6BEEA81}" type="slidenum">
              <a:rPr lang="en-US" smtClean="0"/>
              <a:t>‹#›</a:t>
            </a:fld>
            <a:endParaRPr lang="en-US"/>
          </a:p>
        </p:txBody>
      </p:sp>
    </p:spTree>
    <p:extLst>
      <p:ext uri="{BB962C8B-B14F-4D97-AF65-F5344CB8AC3E}">
        <p14:creationId xmlns:p14="http://schemas.microsoft.com/office/powerpoint/2010/main" val="46711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4C3609-DBF9-7140-95A3-28D90C780D55}" type="datetimeFigureOut">
              <a:rPr lang="en-US" smtClean="0"/>
              <a:t>12/4/18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F40A1-5141-C14C-AA5D-6DAAF6BEEA81}" type="slidenum">
              <a:rPr lang="en-US" smtClean="0"/>
              <a:t>‹#›</a:t>
            </a:fld>
            <a:endParaRPr lang="en-US"/>
          </a:p>
        </p:txBody>
      </p:sp>
    </p:spTree>
    <p:extLst>
      <p:ext uri="{BB962C8B-B14F-4D97-AF65-F5344CB8AC3E}">
        <p14:creationId xmlns:p14="http://schemas.microsoft.com/office/powerpoint/2010/main" val="92298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4C3609-DBF9-7140-95A3-28D90C780D55}"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F40A1-5141-C14C-AA5D-6DAAF6BEEA81}" type="slidenum">
              <a:rPr lang="en-US" smtClean="0"/>
              <a:t>‹#›</a:t>
            </a:fld>
            <a:endParaRPr lang="en-US"/>
          </a:p>
        </p:txBody>
      </p:sp>
    </p:spTree>
    <p:extLst>
      <p:ext uri="{BB962C8B-B14F-4D97-AF65-F5344CB8AC3E}">
        <p14:creationId xmlns:p14="http://schemas.microsoft.com/office/powerpoint/2010/main" val="129417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4C3609-DBF9-7140-95A3-28D90C780D55}" type="datetimeFigureOut">
              <a:rPr lang="en-US" smtClean="0"/>
              <a:t>12/4/18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F40A1-5141-C14C-AA5D-6DAAF6BEEA81}" type="slidenum">
              <a:rPr lang="en-US" smtClean="0"/>
              <a:t>‹#›</a:t>
            </a:fld>
            <a:endParaRPr lang="en-US"/>
          </a:p>
        </p:txBody>
      </p:sp>
    </p:spTree>
    <p:extLst>
      <p:ext uri="{BB962C8B-B14F-4D97-AF65-F5344CB8AC3E}">
        <p14:creationId xmlns:p14="http://schemas.microsoft.com/office/powerpoint/2010/main" val="150029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4C3609-DBF9-7140-95A3-28D90C780D55}" type="datetimeFigureOut">
              <a:rPr lang="en-US" smtClean="0"/>
              <a:t>12/4/18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F40A1-5141-C14C-AA5D-6DAAF6BEEA81}" type="slidenum">
              <a:rPr lang="en-US" smtClean="0"/>
              <a:t>‹#›</a:t>
            </a:fld>
            <a:endParaRPr lang="en-US"/>
          </a:p>
        </p:txBody>
      </p:sp>
    </p:spTree>
    <p:extLst>
      <p:ext uri="{BB962C8B-B14F-4D97-AF65-F5344CB8AC3E}">
        <p14:creationId xmlns:p14="http://schemas.microsoft.com/office/powerpoint/2010/main" val="183268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C3609-DBF9-7140-95A3-28D90C780D55}" type="datetimeFigureOut">
              <a:rPr lang="en-US" smtClean="0"/>
              <a:t>12/4/18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F40A1-5141-C14C-AA5D-6DAAF6BEEA81}" type="slidenum">
              <a:rPr lang="en-US" smtClean="0"/>
              <a:t>‹#›</a:t>
            </a:fld>
            <a:endParaRPr lang="en-US"/>
          </a:p>
        </p:txBody>
      </p:sp>
    </p:spTree>
    <p:extLst>
      <p:ext uri="{BB962C8B-B14F-4D97-AF65-F5344CB8AC3E}">
        <p14:creationId xmlns:p14="http://schemas.microsoft.com/office/powerpoint/2010/main" val="543416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4C3609-DBF9-7140-95A3-28D90C780D55}"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F40A1-5141-C14C-AA5D-6DAAF6BEEA81}" type="slidenum">
              <a:rPr lang="en-US" smtClean="0"/>
              <a:t>‹#›</a:t>
            </a:fld>
            <a:endParaRPr lang="en-US"/>
          </a:p>
        </p:txBody>
      </p:sp>
    </p:spTree>
    <p:extLst>
      <p:ext uri="{BB962C8B-B14F-4D97-AF65-F5344CB8AC3E}">
        <p14:creationId xmlns:p14="http://schemas.microsoft.com/office/powerpoint/2010/main" val="210775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4C3609-DBF9-7140-95A3-28D90C780D55}" type="datetimeFigureOut">
              <a:rPr lang="en-US" smtClean="0"/>
              <a:t>12/4/18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F40A1-5141-C14C-AA5D-6DAAF6BEEA81}" type="slidenum">
              <a:rPr lang="en-US" smtClean="0"/>
              <a:t>‹#›</a:t>
            </a:fld>
            <a:endParaRPr lang="en-US"/>
          </a:p>
        </p:txBody>
      </p:sp>
    </p:spTree>
    <p:extLst>
      <p:ext uri="{BB962C8B-B14F-4D97-AF65-F5344CB8AC3E}">
        <p14:creationId xmlns:p14="http://schemas.microsoft.com/office/powerpoint/2010/main" val="1953894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C3609-DBF9-7140-95A3-28D90C780D55}" type="datetimeFigureOut">
              <a:rPr lang="en-US" smtClean="0"/>
              <a:t>12/4/18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F40A1-5141-C14C-AA5D-6DAAF6BEEA81}" type="slidenum">
              <a:rPr lang="en-US" smtClean="0"/>
              <a:t>‹#›</a:t>
            </a:fld>
            <a:endParaRPr lang="en-US"/>
          </a:p>
        </p:txBody>
      </p:sp>
    </p:spTree>
    <p:extLst>
      <p:ext uri="{BB962C8B-B14F-4D97-AF65-F5344CB8AC3E}">
        <p14:creationId xmlns:p14="http://schemas.microsoft.com/office/powerpoint/2010/main" val="332069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1" Type="http://schemas.openxmlformats.org/officeDocument/2006/relationships/hyperlink" Target="https://www.aafp.org/afp/2016/0115/p103.html#afp20160115p103-t1" TargetMode="External"/><Relationship Id="rId12" Type="http://schemas.openxmlformats.org/officeDocument/2006/relationships/hyperlink" Target="https://www.nhs.uk/conditions/nhs-screening/" TargetMode="External"/><Relationship Id="rId13" Type="http://schemas.openxmlformats.org/officeDocument/2006/relationships/hyperlink" Target="https://www.ncbi.nlm.nih.gov/pubmedhealth/PMH0072602/" TargetMode="External"/><Relationship Id="rId1" Type="http://schemas.openxmlformats.org/officeDocument/2006/relationships/slideLayout" Target="../slideLayouts/slideLayout2.xml"/><Relationship Id="rId2" Type="http://schemas.openxmlformats.org/officeDocument/2006/relationships/hyperlink" Target="https://www.gov.uk/guidance/nhs-population-screening-explained)" TargetMode="External"/><Relationship Id="rId3" Type="http://schemas.openxmlformats.org/officeDocument/2006/relationships/hyperlink" Target="https://www.healthknowledge.org.uk/public-health-textbook/disease-causation-diagnostic/2c-diagnosis-screening/principles-methods-applications" TargetMode="External"/><Relationship Id="rId4" Type="http://schemas.openxmlformats.org/officeDocument/2006/relationships/hyperlink" Target="https://www.sgu.edu/blog/medical/what-is-preventive-medicine/" TargetMode="External"/><Relationship Id="rId5" Type="http://schemas.openxmlformats.org/officeDocument/2006/relationships/hyperlink" Target="https://www.med.uottawa.ca/sim/data/Prevention_e.htm" TargetMode="External"/><Relationship Id="rId6" Type="http://schemas.openxmlformats.org/officeDocument/2006/relationships/hyperlink" Target="https://www.cancer.org/cancer/colon-rectal-cancer/causes-risks-prevention/prevention.html" TargetMode="External"/><Relationship Id="rId7" Type="http://schemas.openxmlformats.org/officeDocument/2006/relationships/hyperlink" Target="https://www.cancer.org/cancer/prostate-cancer/early-detection/acs-recommendations.html" TargetMode="External"/><Relationship Id="rId8" Type="http://schemas.openxmlformats.org/officeDocument/2006/relationships/hyperlink" Target="https://www.rch.org.au/rchcpg/hospital_clinical_guideline_index/Newborn_Screening_Test/" TargetMode="External"/><Relationship Id="rId9" Type="http://schemas.openxmlformats.org/officeDocument/2006/relationships/hyperlink" Target="https://www.uspreventiveservicestaskforce.org/Page/Document/RecommendationStatementFinal/high-blood-pressure-in-adults-screening" TargetMode="External"/><Relationship Id="rId10" Type="http://schemas.openxmlformats.org/officeDocument/2006/relationships/hyperlink" Target="https://www.aafp.org/afp/2009/1201/p1273.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0926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1179226" y="826680"/>
            <a:ext cx="9833548" cy="1325563"/>
          </a:xfrm>
        </p:spPr>
        <p:txBody>
          <a:bodyPr>
            <a:normAutofit/>
          </a:bodyPr>
          <a:lstStyle/>
          <a:p>
            <a:pPr algn="ctr"/>
            <a:r>
              <a:rPr lang="en-US" sz="4000" cap="none">
                <a:ln w="0"/>
                <a:solidFill>
                  <a:srgbClr val="FFFFFF"/>
                </a:solidFill>
                <a:effectLst>
                  <a:outerShdw blurRad="38100" dist="25400" dir="5400000" algn="ctr" rotWithShape="0">
                    <a:srgbClr val="6E747A">
                      <a:alpha val="43000"/>
                    </a:srgbClr>
                  </a:outerShdw>
                </a:effectLst>
              </a:rPr>
              <a:t>Types of prevention</a:t>
            </a:r>
          </a:p>
        </p:txBody>
      </p:sp>
      <p:graphicFrame>
        <p:nvGraphicFramePr>
          <p:cNvPr id="7" name="Content Placeholder 2">
            <a:extLst>
              <a:ext uri="{FF2B5EF4-FFF2-40B4-BE49-F238E27FC236}">
                <a16:creationId xmlns="" xmlns:a16="http://schemas.microsoft.com/office/drawing/2014/main" id="{49B397F0-7281-4375-B7F7-08CA2AB0ECD0}"/>
              </a:ext>
            </a:extLst>
          </p:cNvPr>
          <p:cNvGraphicFramePr>
            <a:graphicFrameLocks noGrp="1"/>
          </p:cNvGraphicFramePr>
          <p:nvPr>
            <p:ph idx="1"/>
            <p:extLst>
              <p:ext uri="{D42A27DB-BD31-4B8C-83A1-F6EECF244321}">
                <p14:modId xmlns:p14="http://schemas.microsoft.com/office/powerpoint/2010/main" val="2877216244"/>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7594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 xmlns:a16="http://schemas.microsoft.com/office/drawing/2014/main" id="{072E84E7-8B6C-4CC8-B294-337A08D3D74C}"/>
              </a:ext>
            </a:extLst>
          </p:cNvPr>
          <p:cNvSpPr>
            <a:spLocks noGrp="1"/>
          </p:cNvSpPr>
          <p:nvPr>
            <p:ph type="title"/>
          </p:nvPr>
        </p:nvSpPr>
        <p:spPr>
          <a:xfrm>
            <a:off x="838200" y="963877"/>
            <a:ext cx="3494362" cy="4930246"/>
          </a:xfrm>
        </p:spPr>
        <p:txBody>
          <a:bodyPr>
            <a:normAutofit/>
          </a:bodyPr>
          <a:lstStyle/>
          <a:p>
            <a:pPr algn="r"/>
            <a:r>
              <a:rPr lang="en-US" cap="none" dirty="0">
                <a:ln w="0"/>
                <a:solidFill>
                  <a:schemeClr val="accent1"/>
                </a:solidFill>
                <a:effectLst>
                  <a:outerShdw blurRad="38100" dist="25400" dir="5400000" algn="ctr" rotWithShape="0">
                    <a:srgbClr val="6E747A">
                      <a:alpha val="43000"/>
                    </a:srgbClr>
                  </a:outerShdw>
                </a:effectLst>
              </a:rPr>
              <a:t>Primary prevention</a:t>
            </a:r>
            <a:endParaRPr lang="en-US" cap="none">
              <a:ln w="0"/>
              <a:solidFill>
                <a:schemeClr val="accent1"/>
              </a:solidFill>
              <a:effectLst>
                <a:outerShdw blurRad="38100" dist="25400" dir="5400000" algn="ctr" rotWithShape="0">
                  <a:srgbClr val="6E747A">
                    <a:alpha val="43000"/>
                  </a:srgbClr>
                </a:outerShdw>
              </a:effectLst>
            </a:endParaRP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 xmlns:a16="http://schemas.microsoft.com/office/drawing/2014/main" id="{1E33A097-BA25-4100-A99F-4EE20F953981}"/>
              </a:ext>
            </a:extLst>
          </p:cNvPr>
          <p:cNvSpPr>
            <a:spLocks noGrp="1"/>
          </p:cNvSpPr>
          <p:nvPr>
            <p:ph idx="1"/>
          </p:nvPr>
        </p:nvSpPr>
        <p:spPr>
          <a:xfrm>
            <a:off x="4976031" y="963877"/>
            <a:ext cx="6377769" cy="4930246"/>
          </a:xfrm>
        </p:spPr>
        <p:txBody>
          <a:bodyPr vert="horz" lIns="91440" tIns="45720" rIns="91440" bIns="45720" rtlCol="0" anchor="ctr">
            <a:normAutofit/>
          </a:bodyPr>
          <a:lstStyle/>
          <a:p>
            <a:r>
              <a:rPr lang="en-US" sz="2400" b="1" cap="none" dirty="0"/>
              <a:t>Primary prevention </a:t>
            </a:r>
            <a:r>
              <a:rPr lang="en-US" sz="2400" cap="none" dirty="0"/>
              <a:t>is concerned with preventing the onset of disease; it aims to reduce the incidence of disease. It involves interventions that are applied before there is any evidence of disease or injury. </a:t>
            </a:r>
          </a:p>
          <a:p>
            <a:r>
              <a:rPr lang="en-US" sz="2400" cap="none" dirty="0"/>
              <a:t>Examples include protection against the effects of a disease agent. It can also include changes to behaviors. The strategy is to remove causative risk factors (risk reduction), which protects health and so overlaps with health promotion.</a:t>
            </a:r>
          </a:p>
          <a:p>
            <a:r>
              <a:rPr lang="en-US" sz="2400" cap="none" dirty="0"/>
              <a:t>Examples: vaccination, healthy lifestyle, hygiene, quit </a:t>
            </a:r>
            <a:r>
              <a:rPr lang="en-US" sz="2400" dirty="0" smtClean="0"/>
              <a:t>smoking</a:t>
            </a:r>
            <a:r>
              <a:rPr lang="en-US" sz="2400" cap="none" dirty="0" smtClean="0"/>
              <a:t>.</a:t>
            </a:r>
            <a:endParaRPr lang="en-US" sz="2400" cap="none" dirty="0"/>
          </a:p>
        </p:txBody>
      </p:sp>
    </p:spTree>
    <p:extLst>
      <p:ext uri="{BB962C8B-B14F-4D97-AF65-F5344CB8AC3E}">
        <p14:creationId xmlns:p14="http://schemas.microsoft.com/office/powerpoint/2010/main" val="98556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 xmlns:a16="http://schemas.microsoft.com/office/drawing/2014/main" id="{E334912F-A728-42EC-97A0-6F4F91386FB5}"/>
              </a:ext>
            </a:extLst>
          </p:cNvPr>
          <p:cNvSpPr>
            <a:spLocks noGrp="1"/>
          </p:cNvSpPr>
          <p:nvPr>
            <p:ph type="title"/>
          </p:nvPr>
        </p:nvSpPr>
        <p:spPr>
          <a:xfrm>
            <a:off x="838200" y="963877"/>
            <a:ext cx="3494362" cy="4930246"/>
          </a:xfrm>
        </p:spPr>
        <p:txBody>
          <a:bodyPr>
            <a:normAutofit/>
          </a:bodyPr>
          <a:lstStyle/>
          <a:p>
            <a:pPr algn="r"/>
            <a:r>
              <a:rPr lang="en-US" cap="none">
                <a:ln w="0"/>
                <a:solidFill>
                  <a:schemeClr val="accent1"/>
                </a:solidFill>
                <a:effectLst>
                  <a:outerShdw blurRad="38100" dist="25400" dir="5400000" algn="ctr" rotWithShape="0">
                    <a:srgbClr val="6E747A">
                      <a:alpha val="43000"/>
                    </a:srgbClr>
                  </a:outerShdw>
                </a:effectLst>
              </a:rPr>
              <a:t>Secondary prevention</a:t>
            </a: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 xmlns:a16="http://schemas.microsoft.com/office/drawing/2014/main" id="{27D614E1-7EAD-4AB1-91B6-042551936549}"/>
              </a:ext>
            </a:extLst>
          </p:cNvPr>
          <p:cNvSpPr>
            <a:spLocks noGrp="1"/>
          </p:cNvSpPr>
          <p:nvPr>
            <p:ph idx="1"/>
          </p:nvPr>
        </p:nvSpPr>
        <p:spPr>
          <a:xfrm>
            <a:off x="4976031" y="963877"/>
            <a:ext cx="6377769" cy="4930246"/>
          </a:xfrm>
        </p:spPr>
        <p:txBody>
          <a:bodyPr vert="horz" lIns="91440" tIns="45720" rIns="91440" bIns="45720" rtlCol="0" anchor="ctr">
            <a:normAutofit/>
          </a:bodyPr>
          <a:lstStyle/>
          <a:p>
            <a:r>
              <a:rPr lang="en-US" sz="2400" b="1" cap="none" dirty="0"/>
              <a:t>Secondary prevention</a:t>
            </a:r>
            <a:r>
              <a:rPr lang="en-US" sz="2400" cap="none" dirty="0"/>
              <a:t> is concerned with detecting a disease in its earliest stages, before symptoms appear, and intervening to slow or stop its progression: "catch it early." The assumption is that earlier intervention will be more effective, and that the disease can be slowed or reversed. </a:t>
            </a:r>
          </a:p>
          <a:p>
            <a:r>
              <a:rPr lang="en-US" sz="2400" cap="none" dirty="0"/>
              <a:t>It includes the use of screening tests or other suitable procedures to detect serious disease as early as possible so that its progress can be arrested and, if possible, the disease eradicated. </a:t>
            </a:r>
          </a:p>
          <a:p>
            <a:r>
              <a:rPr lang="en-US" sz="2400" cap="none"/>
              <a:t>Examples: PSA test, PAP smear, annual endoscopy, annual BP measurement.</a:t>
            </a:r>
          </a:p>
        </p:txBody>
      </p:sp>
    </p:spTree>
    <p:extLst>
      <p:ext uri="{BB962C8B-B14F-4D97-AF65-F5344CB8AC3E}">
        <p14:creationId xmlns:p14="http://schemas.microsoft.com/office/powerpoint/2010/main" val="316628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 xmlns:a16="http://schemas.microsoft.com/office/drawing/2014/main" id="{9C15B52F-6985-4D28-9CB6-C54B3BAB2027}"/>
              </a:ext>
            </a:extLst>
          </p:cNvPr>
          <p:cNvSpPr>
            <a:spLocks noGrp="1"/>
          </p:cNvSpPr>
          <p:nvPr>
            <p:ph type="title"/>
          </p:nvPr>
        </p:nvSpPr>
        <p:spPr>
          <a:xfrm>
            <a:off x="838200" y="963877"/>
            <a:ext cx="3494362" cy="4930246"/>
          </a:xfrm>
        </p:spPr>
        <p:txBody>
          <a:bodyPr>
            <a:normAutofit/>
          </a:bodyPr>
          <a:lstStyle/>
          <a:p>
            <a:pPr algn="r"/>
            <a:r>
              <a:rPr lang="en-US" cap="none" dirty="0">
                <a:ln w="0"/>
                <a:solidFill>
                  <a:schemeClr val="accent1"/>
                </a:solidFill>
                <a:effectLst>
                  <a:outerShdw blurRad="38100" dist="25400" dir="5400000" algn="ctr" rotWithShape="0">
                    <a:srgbClr val="6E747A">
                      <a:alpha val="43000"/>
                    </a:srgbClr>
                  </a:outerShdw>
                </a:effectLst>
              </a:rPr>
              <a:t>Tertiary prevention</a:t>
            </a:r>
            <a:endParaRPr lang="en-US" cap="none">
              <a:ln w="0"/>
              <a:solidFill>
                <a:schemeClr val="accent1"/>
              </a:solidFill>
              <a:effectLst>
                <a:outerShdw blurRad="38100" dist="25400" dir="5400000" algn="ctr" rotWithShape="0">
                  <a:srgbClr val="6E747A">
                    <a:alpha val="43000"/>
                  </a:srgbClr>
                </a:outerShdw>
              </a:effectLst>
            </a:endParaRP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 xmlns:a16="http://schemas.microsoft.com/office/drawing/2014/main" id="{0D1CD7F6-0BEF-48B3-989A-E94E2CB31AE0}"/>
              </a:ext>
            </a:extLst>
          </p:cNvPr>
          <p:cNvSpPr>
            <a:spLocks noGrp="1"/>
          </p:cNvSpPr>
          <p:nvPr>
            <p:ph idx="1"/>
          </p:nvPr>
        </p:nvSpPr>
        <p:spPr>
          <a:xfrm>
            <a:off x="4976031" y="963877"/>
            <a:ext cx="6377769" cy="4930246"/>
          </a:xfrm>
        </p:spPr>
        <p:txBody>
          <a:bodyPr vert="horz" lIns="91440" tIns="45720" rIns="91440" bIns="45720" rtlCol="0" anchor="ctr">
            <a:normAutofit/>
          </a:bodyPr>
          <a:lstStyle/>
          <a:p>
            <a:r>
              <a:rPr lang="en-US" sz="2400" b="1" cap="none" dirty="0"/>
              <a:t>Tertiary prevention</a:t>
            </a:r>
            <a:r>
              <a:rPr lang="en-US" sz="2400" cap="none" dirty="0"/>
              <a:t> refers to interventions designed to arrest the progress of an established disease and to control its negative consequences: to reduce disability and handicap, to minimize suffering caused by existing departures from good health, and to promote the patient's adjustment to irreversible conditions. "Minimize the consequences." This extends the concept of prevention into the field of clinical medicine and rehabilitation. </a:t>
            </a:r>
          </a:p>
          <a:p>
            <a:r>
              <a:rPr lang="en-US" sz="2400" cap="none" dirty="0"/>
              <a:t>Examples: chemotherapy, rehabilitation.</a:t>
            </a:r>
          </a:p>
        </p:txBody>
      </p:sp>
    </p:spTree>
    <p:extLst>
      <p:ext uri="{BB962C8B-B14F-4D97-AF65-F5344CB8AC3E}">
        <p14:creationId xmlns:p14="http://schemas.microsoft.com/office/powerpoint/2010/main" val="1979894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b="6639"/>
          <a:stretch/>
        </p:blipFill>
        <p:spPr>
          <a:xfrm>
            <a:off x="20" y="10"/>
            <a:ext cx="12191980" cy="6857990"/>
          </a:xfrm>
          <a:prstGeom prst="rect">
            <a:avLst/>
          </a:prstGeom>
        </p:spPr>
      </p:pic>
      <p:sp>
        <p:nvSpPr>
          <p:cNvPr id="9" name="Freeform 12">
            <a:extLst>
              <a:ext uri="{FF2B5EF4-FFF2-40B4-BE49-F238E27FC236}">
                <a16:creationId xmlns="" xmlns:a16="http://schemas.microsoft.com/office/drawing/2014/main" id="{522A94E1-AEBD-4286-BFF8-0711E4CD3E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1650" y="5254391"/>
            <a:ext cx="8867012" cy="774934"/>
          </a:xfrm>
          <a:noFill/>
        </p:spPr>
        <p:txBody>
          <a:bodyPr vert="horz" lIns="91440" tIns="45720" rIns="91440" bIns="45720" rtlCol="0" anchor="ctr">
            <a:normAutofit/>
          </a:bodyPr>
          <a:lstStyle/>
          <a:p>
            <a:pPr algn="ctr"/>
            <a:endParaRPr lang="en-US" sz="4000" dirty="0">
              <a:solidFill>
                <a:srgbClr val="FFFFFF"/>
              </a:solidFill>
            </a:endParaRPr>
          </a:p>
        </p:txBody>
      </p:sp>
      <p:pic>
        <p:nvPicPr>
          <p:cNvPr id="5" name="عنصر نائب للمحتوى 3"/>
          <p:cNvPicPr>
            <a:picLocks noChangeAspect="1"/>
          </p:cNvPicPr>
          <p:nvPr/>
        </p:nvPicPr>
        <p:blipFill rotWithShape="1">
          <a:blip r:embed="rId2">
            <a:extLst>
              <a:ext uri="{28A0092B-C50C-407E-A947-70E740481C1C}">
                <a14:useLocalDpi xmlns:a14="http://schemas.microsoft.com/office/drawing/2010/main" val="0"/>
              </a:ext>
            </a:extLst>
          </a:blip>
          <a:srcRect b="6639"/>
          <a:stretch/>
        </p:blipFill>
        <p:spPr>
          <a:xfrm>
            <a:off x="20" y="7726"/>
            <a:ext cx="12191980" cy="6857990"/>
          </a:xfrm>
          <a:prstGeom prst="rect">
            <a:avLst/>
          </a:prstGeom>
        </p:spPr>
      </p:pic>
    </p:spTree>
    <p:extLst>
      <p:ext uri="{BB962C8B-B14F-4D97-AF65-F5344CB8AC3E}">
        <p14:creationId xmlns:p14="http://schemas.microsoft.com/office/powerpoint/2010/main" val="1702315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 screenshot of a cell phone&#10;&#10;Description generated with very high confidence">
            <a:extLst>
              <a:ext uri="{FF2B5EF4-FFF2-40B4-BE49-F238E27FC236}">
                <a16:creationId xmlns="" xmlns:a16="http://schemas.microsoft.com/office/drawing/2014/main" id="{CA9B070D-663D-43BE-BEF6-C2ABD484B0EE}"/>
              </a:ext>
            </a:extLst>
          </p:cNvPr>
          <p:cNvPicPr>
            <a:picLocks noGrp="1" noChangeAspect="1"/>
          </p:cNvPicPr>
          <p:nvPr>
            <p:ph idx="1"/>
          </p:nvPr>
        </p:nvPicPr>
        <p:blipFill>
          <a:blip r:embed="rId2"/>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1122037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What is screening ?</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a:t>Screening is the process of identifying healthy people who may be at increased risk of disease or condition.</a:t>
            </a:r>
          </a:p>
          <a:p>
            <a:endParaRPr lang="en-US" sz="2400"/>
          </a:p>
          <a:p>
            <a:r>
              <a:rPr lang="en-US" sz="2400"/>
              <a:t>Screening refers to the use of simple tests across an apparently healthy population in order to identify individuals who have risk factors or early stages of disease, but do not yet have symptoms (WHO).</a:t>
            </a:r>
          </a:p>
          <a:p>
            <a:r>
              <a:rPr lang="en-US" sz="2400"/>
              <a:t>The underlying concept of screening is that early detection of risk factors or early disease is beneficial for the clinical or public </a:t>
            </a:r>
          </a:p>
        </p:txBody>
      </p:sp>
    </p:spTree>
    <p:extLst>
      <p:ext uri="{BB962C8B-B14F-4D97-AF65-F5344CB8AC3E}">
        <p14:creationId xmlns:p14="http://schemas.microsoft.com/office/powerpoint/2010/main" val="1163169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Why do we screen people ?</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a:t>The underlying concept of screening is that early detection of risk factors or early disease is beneficial for the clinical or public </a:t>
            </a:r>
          </a:p>
          <a:p>
            <a:r>
              <a:rPr lang="en-US" sz="2400" cap="none"/>
              <a:t>To prevent or delay the development of advanced disease</a:t>
            </a:r>
            <a:endParaRPr lang="en-US" sz="2400"/>
          </a:p>
        </p:txBody>
      </p:sp>
    </p:spTree>
    <p:extLst>
      <p:ext uri="{BB962C8B-B14F-4D97-AF65-F5344CB8AC3E}">
        <p14:creationId xmlns:p14="http://schemas.microsoft.com/office/powerpoint/2010/main" val="743290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1811" y="1573586"/>
            <a:ext cx="9122584" cy="1325563"/>
          </a:xfrm>
        </p:spPr>
        <p:txBody>
          <a:bodyPr>
            <a:normAutofit/>
          </a:bodyPr>
          <a:lstStyle/>
          <a:p>
            <a:endParaRPr lang="en-US"/>
          </a:p>
        </p:txBody>
      </p:sp>
      <p:sp>
        <p:nvSpPr>
          <p:cNvPr id="3" name="Content Placeholder 2"/>
          <p:cNvSpPr>
            <a:spLocks noGrp="1"/>
          </p:cNvSpPr>
          <p:nvPr>
            <p:ph idx="1"/>
          </p:nvPr>
        </p:nvSpPr>
        <p:spPr>
          <a:xfrm>
            <a:off x="1571811" y="3060017"/>
            <a:ext cx="6066118" cy="2438546"/>
          </a:xfrm>
        </p:spPr>
        <p:txBody>
          <a:bodyPr>
            <a:normAutofit/>
          </a:bodyPr>
          <a:lstStyle/>
          <a:p>
            <a:r>
              <a:rPr lang="en-US" sz="2400"/>
              <a:t>getting screened is the first step in early intervention to prevent potential health events later in their lives</a:t>
            </a:r>
          </a:p>
        </p:txBody>
      </p:sp>
      <p:sp>
        <p:nvSpPr>
          <p:cNvPr id="19" name="Freeform 6">
            <a:extLst>
              <a:ext uri="{FF2B5EF4-FFF2-40B4-BE49-F238E27FC236}">
                <a16:creationId xmlns="" xmlns:a16="http://schemas.microsoft.com/office/drawing/2014/main" id="{A9616D99-AEFB-4C95-84EF-5DEC698D92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21" name="Freeform 6">
            <a:extLst>
              <a:ext uri="{FF2B5EF4-FFF2-40B4-BE49-F238E27FC236}">
                <a16:creationId xmlns="" xmlns:a16="http://schemas.microsoft.com/office/drawing/2014/main" id="{D0F97023-F626-4FC5-8C2D-753B5C7F46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7" name="Graphic 6">
            <a:extLst>
              <a:ext uri="{FF2B5EF4-FFF2-40B4-BE49-F238E27FC236}">
                <a16:creationId xmlns="" xmlns:a16="http://schemas.microsoft.com/office/drawing/2014/main" id="{02B57C71-9293-42F2-99F7-C918029D28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25899" y="3191551"/>
            <a:ext cx="2194559" cy="2194559"/>
          </a:xfrm>
          <a:prstGeom prst="rect">
            <a:avLst/>
          </a:prstGeom>
        </p:spPr>
      </p:pic>
    </p:spTree>
    <p:extLst>
      <p:ext uri="{BB962C8B-B14F-4D97-AF65-F5344CB8AC3E}">
        <p14:creationId xmlns:p14="http://schemas.microsoft.com/office/powerpoint/2010/main" val="1073749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dirty="0">
                <a:ln w="0"/>
                <a:solidFill>
                  <a:schemeClr val="accent1"/>
                </a:solidFill>
                <a:effectLst>
                  <a:outerShdw blurRad="38100" dist="25400" dir="5400000" algn="ctr" rotWithShape="0">
                    <a:srgbClr val="6E747A">
                      <a:alpha val="43000"/>
                    </a:srgbClr>
                  </a:outerShdw>
                </a:effectLst>
              </a:rPr>
              <a:t>Criteria for implementing a screening test</a:t>
            </a:r>
          </a:p>
        </p:txBody>
      </p:sp>
      <p:cxnSp>
        <p:nvCxnSpPr>
          <p:cNvPr id="11" name="Straight Connector 10">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4976031" y="963877"/>
            <a:ext cx="6377769" cy="4930246"/>
          </a:xfrm>
        </p:spPr>
        <p:txBody>
          <a:bodyPr anchor="ctr">
            <a:normAutofit/>
          </a:bodyPr>
          <a:lstStyle/>
          <a:p>
            <a:pPr marL="0" indent="0">
              <a:buNone/>
            </a:pPr>
            <a:r>
              <a:rPr lang="en-US" sz="2000" u="sng" cap="none"/>
              <a:t>The wilson criteria for implementing a screening test requires that for a screening test to be justified:</a:t>
            </a:r>
          </a:p>
          <a:p>
            <a:r>
              <a:rPr lang="en-US" sz="2000" cap="none"/>
              <a:t>The condition should be an important health problem</a:t>
            </a:r>
          </a:p>
          <a:p>
            <a:pPr marL="114300" indent="0">
              <a:buNone/>
            </a:pPr>
            <a:endParaRPr lang="en-US" sz="2000" cap="none"/>
          </a:p>
          <a:p>
            <a:r>
              <a:rPr lang="en-US" sz="2000" cap="none"/>
              <a:t>The natural history of the condition should be understood</a:t>
            </a:r>
          </a:p>
          <a:p>
            <a:pPr marL="114300" indent="0">
              <a:buNone/>
            </a:pPr>
            <a:endParaRPr lang="en-US" sz="2000" cap="none"/>
          </a:p>
          <a:p>
            <a:r>
              <a:rPr lang="en-US" sz="2000" cap="none"/>
              <a:t>There should be a recognizable latent or early symptomatic stage</a:t>
            </a:r>
          </a:p>
          <a:p>
            <a:pPr marL="114300" indent="0">
              <a:buNone/>
            </a:pPr>
            <a:endParaRPr lang="en-US" sz="2000" cap="none"/>
          </a:p>
          <a:p>
            <a:r>
              <a:rPr lang="en-US" sz="2000" cap="none"/>
              <a:t>There should be a test that is easy to perform and interpret, acceptable, accurate, reliable, sensitive and specific</a:t>
            </a:r>
          </a:p>
          <a:p>
            <a:endParaRPr lang="en-US" sz="2000" cap="none" dirty="0"/>
          </a:p>
        </p:txBody>
      </p:sp>
    </p:spTree>
    <p:extLst>
      <p:ext uri="{BB962C8B-B14F-4D97-AF65-F5344CB8AC3E}">
        <p14:creationId xmlns:p14="http://schemas.microsoft.com/office/powerpoint/2010/main" val="816995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Objectives </a:t>
            </a:r>
          </a:p>
        </p:txBody>
      </p:sp>
      <p:cxnSp>
        <p:nvCxnSpPr>
          <p:cNvPr id="11" name="Straight Connector 10">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4976031" y="963877"/>
            <a:ext cx="6377769" cy="4930246"/>
          </a:xfrm>
        </p:spPr>
        <p:txBody>
          <a:bodyPr anchor="ctr">
            <a:normAutofit/>
          </a:bodyPr>
          <a:lstStyle/>
          <a:p>
            <a:pPr marL="0" indent="0">
              <a:buNone/>
            </a:pPr>
            <a:r>
              <a:rPr lang="en-US" sz="2400"/>
              <a:t>❖ </a:t>
            </a:r>
            <a:r>
              <a:rPr lang="en-US" sz="2400" dirty="0"/>
              <a:t>To define screening/prevention and its uses in family practice</a:t>
            </a:r>
          </a:p>
          <a:p>
            <a:pPr marL="0" indent="0">
              <a:buNone/>
            </a:pPr>
            <a:r>
              <a:rPr lang="en-US" sz="2400" dirty="0"/>
              <a:t>❖ To understand the criteria for screening tests </a:t>
            </a:r>
          </a:p>
          <a:p>
            <a:pPr marL="0" indent="0">
              <a:buNone/>
            </a:pPr>
            <a:r>
              <a:rPr lang="en-US" sz="2400" dirty="0"/>
              <a:t>❖ To identify screening types and examples of targeted people for each type </a:t>
            </a:r>
          </a:p>
          <a:p>
            <a:pPr marL="0" indent="0">
              <a:buNone/>
            </a:pPr>
            <a:r>
              <a:rPr lang="en-US" sz="2400" dirty="0"/>
              <a:t>❖ To identify appropriate approaches for prevention and screening of the common problems in primary care </a:t>
            </a:r>
          </a:p>
          <a:p>
            <a:pPr marL="0" indent="0">
              <a:buNone/>
            </a:pPr>
            <a:r>
              <a:rPr lang="en-US" sz="2400" dirty="0"/>
              <a:t>❖ To explain pros and cons of screening</a:t>
            </a:r>
          </a:p>
          <a:p>
            <a:pPr marL="0" indent="0">
              <a:buNone/>
            </a:pPr>
            <a:r>
              <a:rPr lang="en-US" sz="2400" dirty="0"/>
              <a:t>❖ To justify the rationale for selection of a screening test with practical case /condition.</a:t>
            </a:r>
          </a:p>
        </p:txBody>
      </p:sp>
    </p:spTree>
    <p:extLst>
      <p:ext uri="{BB962C8B-B14F-4D97-AF65-F5344CB8AC3E}">
        <p14:creationId xmlns:p14="http://schemas.microsoft.com/office/powerpoint/2010/main" val="1732116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p:cNvSpPr>
            <a:spLocks noGrp="1"/>
          </p:cNvSpPr>
          <p:nvPr>
            <p:ph idx="1"/>
          </p:nvPr>
        </p:nvSpPr>
        <p:spPr>
          <a:xfrm>
            <a:off x="4976031" y="963877"/>
            <a:ext cx="6377769" cy="4930246"/>
          </a:xfrm>
        </p:spPr>
        <p:txBody>
          <a:bodyPr anchor="ctr">
            <a:normAutofit/>
          </a:bodyPr>
          <a:lstStyle/>
          <a:p>
            <a:r>
              <a:rPr lang="en-US" sz="2400" cap="none" dirty="0"/>
              <a:t>There should be an accepted treatment recognized for the disease</a:t>
            </a:r>
          </a:p>
          <a:p>
            <a:pPr marL="114300" indent="0">
              <a:buNone/>
            </a:pPr>
            <a:endParaRPr lang="en-US" sz="2400" cap="none" dirty="0"/>
          </a:p>
          <a:p>
            <a:r>
              <a:rPr lang="en-US" sz="2400" cap="none" dirty="0"/>
              <a:t>Treatment should be more effective if started early</a:t>
            </a:r>
          </a:p>
          <a:p>
            <a:pPr marL="114300" indent="0">
              <a:buNone/>
            </a:pPr>
            <a:endParaRPr lang="en-US" sz="2400" cap="none" dirty="0"/>
          </a:p>
          <a:p>
            <a:r>
              <a:rPr lang="en-US" sz="2400" cap="none" dirty="0"/>
              <a:t>There should be a policy on who should be treated</a:t>
            </a:r>
          </a:p>
          <a:p>
            <a:pPr marL="114300" indent="0">
              <a:buNone/>
            </a:pPr>
            <a:endParaRPr lang="en-US" sz="2400" cap="none" dirty="0"/>
          </a:p>
          <a:p>
            <a:r>
              <a:rPr lang="en-US" sz="2400" cap="none" dirty="0"/>
              <a:t>Diagnosis and treatment should be cost-effective</a:t>
            </a:r>
          </a:p>
          <a:p>
            <a:endParaRPr lang="en-US" sz="2400" cap="none"/>
          </a:p>
        </p:txBody>
      </p:sp>
      <p:sp>
        <p:nvSpPr>
          <p:cNvPr id="2" name="مربع نص 1">
            <a:extLst>
              <a:ext uri="{FF2B5EF4-FFF2-40B4-BE49-F238E27FC236}">
                <a16:creationId xmlns="" xmlns:a16="http://schemas.microsoft.com/office/drawing/2014/main" id="{742413A1-2560-224A-A152-0E91EA99E312}"/>
              </a:ext>
            </a:extLst>
          </p:cNvPr>
          <p:cNvSpPr txBox="1"/>
          <p:nvPr/>
        </p:nvSpPr>
        <p:spPr>
          <a:xfrm>
            <a:off x="900189" y="1556951"/>
            <a:ext cx="3432373" cy="2800767"/>
          </a:xfrm>
          <a:prstGeom prst="rect">
            <a:avLst/>
          </a:prstGeom>
          <a:noFill/>
        </p:spPr>
        <p:txBody>
          <a:bodyPr wrap="square" rtlCol="1">
            <a:spAutoFit/>
          </a:bodyPr>
          <a:lstStyle/>
          <a:p>
            <a:r>
              <a:rPr lang="en-US" sz="4400" dirty="0">
                <a:ln w="0"/>
                <a:solidFill>
                  <a:schemeClr val="accent1"/>
                </a:solidFill>
                <a:effectLst>
                  <a:outerShdw blurRad="38100" dist="25400" dir="5400000" algn="ctr" rotWithShape="0">
                    <a:srgbClr val="6E747A">
                      <a:alpha val="43000"/>
                    </a:srgbClr>
                  </a:outerShdw>
                </a:effectLst>
              </a:rPr>
              <a:t>Criteria for implementing a screening test</a:t>
            </a:r>
            <a:endParaRPr lang="ar-SA" sz="4400" dirty="0"/>
          </a:p>
        </p:txBody>
      </p:sp>
    </p:spTree>
    <p:extLst>
      <p:ext uri="{BB962C8B-B14F-4D97-AF65-F5344CB8AC3E}">
        <p14:creationId xmlns:p14="http://schemas.microsoft.com/office/powerpoint/2010/main" val="167184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9">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838200" y="963877"/>
            <a:ext cx="3494362" cy="4930246"/>
          </a:xfrm>
        </p:spPr>
        <p:txBody>
          <a:bodyPr>
            <a:normAutofit/>
          </a:bodyPr>
          <a:lstStyle/>
          <a:p>
            <a:pPr algn="r"/>
            <a:r>
              <a:rPr lang="en-US" cap="none">
                <a:ln w="0"/>
                <a:solidFill>
                  <a:schemeClr val="accent1"/>
                </a:solidFill>
                <a:effectLst>
                  <a:outerShdw blurRad="38100" dist="25400" dir="5400000" algn="ctr" rotWithShape="0">
                    <a:srgbClr val="6E747A">
                      <a:alpha val="43000"/>
                    </a:srgbClr>
                  </a:outerShdw>
                </a:effectLst>
              </a:rPr>
              <a:t>Types of Screening</a:t>
            </a: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
          </p:nvPr>
        </p:nvSpPr>
        <p:spPr>
          <a:xfrm>
            <a:off x="4976031" y="963877"/>
            <a:ext cx="6377769" cy="4930246"/>
          </a:xfrm>
        </p:spPr>
        <p:txBody>
          <a:bodyPr anchor="ctr">
            <a:normAutofit/>
          </a:bodyPr>
          <a:lstStyle/>
          <a:p>
            <a:r>
              <a:rPr lang="en-US" sz="1700" cap="none"/>
              <a:t>Screening has a few main types, namely:</a:t>
            </a:r>
          </a:p>
          <a:p>
            <a:pPr marL="114300" lvl="0" indent="0">
              <a:buNone/>
            </a:pPr>
            <a:r>
              <a:rPr lang="en-US" sz="1700" b="1" cap="none"/>
              <a:t>1.Mass screening:</a:t>
            </a:r>
            <a:r>
              <a:rPr lang="en-US" sz="1700" cap="none"/>
              <a:t> is screening of a </a:t>
            </a:r>
            <a:r>
              <a:rPr lang="en-US" sz="1700" u="sng" cap="none"/>
              <a:t>whole population </a:t>
            </a:r>
            <a:r>
              <a:rPr lang="en-US" sz="1700" cap="none"/>
              <a:t>or </a:t>
            </a:r>
            <a:r>
              <a:rPr lang="en-US" sz="1700" u="sng" cap="none"/>
              <a:t>sub-group</a:t>
            </a:r>
            <a:r>
              <a:rPr lang="en-US" sz="1700" cap="none"/>
              <a:t>.</a:t>
            </a:r>
          </a:p>
          <a:p>
            <a:r>
              <a:rPr lang="en-US" sz="1700" cap="none"/>
              <a:t>Ex: visual defects in school children.</a:t>
            </a:r>
          </a:p>
          <a:p>
            <a:endParaRPr lang="en-US" sz="1700" cap="none"/>
          </a:p>
          <a:p>
            <a:pPr marL="114300" lvl="0" indent="0">
              <a:buNone/>
            </a:pPr>
            <a:r>
              <a:rPr lang="en-US" sz="1700" b="1" cap="none"/>
              <a:t>2.High risk /selection screening</a:t>
            </a:r>
            <a:r>
              <a:rPr lang="en-US" sz="1700" cap="none"/>
              <a:t> : </a:t>
            </a:r>
          </a:p>
          <a:p>
            <a:r>
              <a:rPr lang="en-US" sz="1700" cap="none"/>
              <a:t>Applied selectively to a </a:t>
            </a:r>
            <a:r>
              <a:rPr lang="en-US" sz="1700" u="sng" cap="none"/>
              <a:t>high risk groups</a:t>
            </a:r>
            <a:r>
              <a:rPr lang="en-US" sz="1700" cap="none"/>
              <a:t>. </a:t>
            </a:r>
          </a:p>
          <a:p>
            <a:r>
              <a:rPr lang="en-US" sz="1700" cap="none"/>
              <a:t>Ex: screening of cervix cancer in lower social groups.</a:t>
            </a:r>
          </a:p>
          <a:p>
            <a:endParaRPr lang="en-US" sz="1700" cap="none"/>
          </a:p>
          <a:p>
            <a:pPr marL="114300" lvl="0" indent="0">
              <a:buNone/>
            </a:pPr>
            <a:r>
              <a:rPr lang="en-US" sz="1700" b="1" cap="none"/>
              <a:t>3.Multi-purpose OR multi-phasic :</a:t>
            </a:r>
            <a:endParaRPr lang="en-US" sz="1700" cap="none"/>
          </a:p>
          <a:p>
            <a:r>
              <a:rPr lang="en-US" sz="1700" cap="none"/>
              <a:t>Applying two or more screening tests in combination to a </a:t>
            </a:r>
            <a:r>
              <a:rPr lang="en-US" sz="1700" u="sng" cap="none"/>
              <a:t>large number of people at one time </a:t>
            </a:r>
            <a:r>
              <a:rPr lang="en-US" sz="1700" cap="none"/>
              <a:t>(usually expensive).</a:t>
            </a:r>
          </a:p>
          <a:p>
            <a:endParaRPr lang="en-US" sz="1700" cap="none"/>
          </a:p>
          <a:p>
            <a:pPr marL="114300" indent="0">
              <a:buNone/>
            </a:pPr>
            <a:r>
              <a:rPr lang="en-US" sz="1700" b="1" cap="none"/>
              <a:t>4.Opportunistic screening</a:t>
            </a:r>
          </a:p>
        </p:txBody>
      </p:sp>
    </p:spTree>
    <p:extLst>
      <p:ext uri="{BB962C8B-B14F-4D97-AF65-F5344CB8AC3E}">
        <p14:creationId xmlns:p14="http://schemas.microsoft.com/office/powerpoint/2010/main" val="368088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838200" y="963877"/>
            <a:ext cx="3494362" cy="4930246"/>
          </a:xfrm>
        </p:spPr>
        <p:txBody>
          <a:bodyPr>
            <a:normAutofit/>
          </a:bodyPr>
          <a:lstStyle/>
          <a:p>
            <a:pPr algn="r"/>
            <a:r>
              <a:rPr lang="en-US" cap="none" dirty="0">
                <a:ln w="0"/>
                <a:solidFill>
                  <a:schemeClr val="accent1"/>
                </a:solidFill>
                <a:effectLst>
                  <a:outerShdw blurRad="38100" dist="25400" dir="5400000" algn="ctr" rotWithShape="0">
                    <a:srgbClr val="6E747A">
                      <a:alpha val="43000"/>
                    </a:srgbClr>
                  </a:outerShdw>
                </a:effectLst>
              </a:rPr>
              <a:t>Screening Targets</a:t>
            </a:r>
            <a:endParaRPr lang="en-US" cap="none">
              <a:ln w="0"/>
              <a:solidFill>
                <a:schemeClr val="accent1"/>
              </a:solidFill>
              <a:effectLst>
                <a:outerShdw blurRad="38100" dist="25400" dir="5400000" algn="ctr" rotWithShape="0">
                  <a:srgbClr val="6E747A">
                    <a:alpha val="43000"/>
                  </a:srgbClr>
                </a:outerShdw>
              </a:effectLst>
            </a:endParaRP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
          </p:nvPr>
        </p:nvSpPr>
        <p:spPr>
          <a:xfrm>
            <a:off x="4976031" y="963877"/>
            <a:ext cx="6377769" cy="4930246"/>
          </a:xfrm>
        </p:spPr>
        <p:txBody>
          <a:bodyPr anchor="ctr">
            <a:normAutofit/>
          </a:bodyPr>
          <a:lstStyle/>
          <a:p>
            <a:pPr marL="0" indent="0">
              <a:buNone/>
            </a:pPr>
            <a:endParaRPr lang="en-US" sz="2400" cap="none"/>
          </a:p>
          <a:p>
            <a:pPr marL="0" indent="0">
              <a:buNone/>
            </a:pPr>
            <a:r>
              <a:rPr lang="en-US" sz="2400" cap="none" dirty="0"/>
              <a:t>In short, when screening for a specific disease, the targeted population must not show any signs or symptoms related to that specific disease upon administering the test. </a:t>
            </a:r>
          </a:p>
        </p:txBody>
      </p:sp>
    </p:spTree>
    <p:extLst>
      <p:ext uri="{BB962C8B-B14F-4D97-AF65-F5344CB8AC3E}">
        <p14:creationId xmlns:p14="http://schemas.microsoft.com/office/powerpoint/2010/main" val="845188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838200" y="963877"/>
            <a:ext cx="3494362" cy="4930246"/>
          </a:xfrm>
        </p:spPr>
        <p:txBody>
          <a:bodyPr>
            <a:normAutofit/>
          </a:bodyPr>
          <a:lstStyle/>
          <a:p>
            <a:pPr algn="r"/>
            <a:r>
              <a:rPr lang="en-US" cap="none" dirty="0">
                <a:ln w="0"/>
                <a:solidFill>
                  <a:schemeClr val="accent1"/>
                </a:solidFill>
                <a:effectLst>
                  <a:outerShdw blurRad="38100" dist="25400" dir="5400000" algn="ctr" rotWithShape="0">
                    <a:srgbClr val="6E747A">
                      <a:alpha val="43000"/>
                    </a:srgbClr>
                  </a:outerShdw>
                </a:effectLst>
              </a:rPr>
              <a:t>Common screening tests</a:t>
            </a:r>
            <a:endParaRPr lang="en-US" cap="none">
              <a:ln w="0"/>
              <a:solidFill>
                <a:schemeClr val="accent1"/>
              </a:solidFill>
              <a:effectLst>
                <a:outerShdw blurRad="38100" dist="25400" dir="5400000" algn="ctr" rotWithShape="0">
                  <a:srgbClr val="6E747A">
                    <a:alpha val="43000"/>
                  </a:srgbClr>
                </a:outerShdw>
              </a:effectLst>
            </a:endParaRP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
          </p:nvPr>
        </p:nvSpPr>
        <p:spPr>
          <a:xfrm>
            <a:off x="4976031" y="963877"/>
            <a:ext cx="6377769" cy="4930246"/>
          </a:xfrm>
        </p:spPr>
        <p:txBody>
          <a:bodyPr anchor="ctr">
            <a:normAutofit/>
          </a:bodyPr>
          <a:lstStyle/>
          <a:p>
            <a:r>
              <a:rPr lang="en-US" sz="2200" cap="none"/>
              <a:t>Cholesterol measurements</a:t>
            </a:r>
          </a:p>
          <a:p>
            <a:r>
              <a:rPr lang="en-US" sz="2200" cap="none"/>
              <a:t>Fecal occult blood test</a:t>
            </a:r>
          </a:p>
          <a:p>
            <a:r>
              <a:rPr lang="en-US" sz="2200" cap="none"/>
              <a:t>Pap smear</a:t>
            </a:r>
          </a:p>
          <a:p>
            <a:r>
              <a:rPr lang="en-US" sz="2200" cap="none"/>
              <a:t>PSA level</a:t>
            </a:r>
          </a:p>
          <a:p>
            <a:r>
              <a:rPr lang="en-US" sz="2200" cap="none"/>
              <a:t>Mammography</a:t>
            </a:r>
          </a:p>
          <a:p>
            <a:r>
              <a:rPr lang="en-US" sz="2200" cap="none"/>
              <a:t>Colonoscopy</a:t>
            </a:r>
          </a:p>
          <a:p>
            <a:r>
              <a:rPr lang="en-US" sz="2200" cap="none"/>
              <a:t>Blood sugar</a:t>
            </a:r>
          </a:p>
          <a:p>
            <a:r>
              <a:rPr lang="en-US" sz="2200" cap="none"/>
              <a:t>PPD test (TB)</a:t>
            </a:r>
          </a:p>
          <a:p>
            <a:r>
              <a:rPr lang="en-US" sz="2200" cap="none"/>
              <a:t>AFP + ultrasound (congenital anomalies)</a:t>
            </a:r>
          </a:p>
          <a:p>
            <a:r>
              <a:rPr lang="en-US" sz="2200" cap="none"/>
              <a:t>Fundoscopy</a:t>
            </a:r>
          </a:p>
          <a:p>
            <a:r>
              <a:rPr lang="en-US" sz="2200" cap="none"/>
              <a:t>…….</a:t>
            </a:r>
          </a:p>
          <a:p>
            <a:endParaRPr lang="en-US" sz="2200" cap="none"/>
          </a:p>
        </p:txBody>
      </p:sp>
    </p:spTree>
    <p:extLst>
      <p:ext uri="{BB962C8B-B14F-4D97-AF65-F5344CB8AC3E}">
        <p14:creationId xmlns:p14="http://schemas.microsoft.com/office/powerpoint/2010/main" val="708711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838200" y="963877"/>
            <a:ext cx="3494362" cy="4930246"/>
          </a:xfrm>
        </p:spPr>
        <p:txBody>
          <a:bodyPr>
            <a:normAutofit/>
          </a:bodyPr>
          <a:lstStyle/>
          <a:p>
            <a:pPr algn="r"/>
            <a:r>
              <a:rPr lang="en-US" dirty="0">
                <a:ln w="0"/>
                <a:solidFill>
                  <a:schemeClr val="accent1"/>
                </a:solidFill>
                <a:effectLst>
                  <a:outerShdw blurRad="38100" dist="25400" dir="5400000" algn="ctr" rotWithShape="0">
                    <a:srgbClr val="6E747A">
                      <a:alpha val="43000"/>
                    </a:srgbClr>
                  </a:outerShdw>
                </a:effectLst>
              </a:rPr>
              <a:t>Benefits </a:t>
            </a:r>
            <a:r>
              <a:rPr lang="en-US" cap="none" dirty="0">
                <a:ln w="0"/>
                <a:solidFill>
                  <a:schemeClr val="accent1"/>
                </a:solidFill>
                <a:effectLst>
                  <a:outerShdw blurRad="38100" dist="25400" dir="5400000" algn="ctr" rotWithShape="0">
                    <a:srgbClr val="6E747A">
                      <a:alpha val="43000"/>
                    </a:srgbClr>
                  </a:outerShdw>
                </a:effectLst>
              </a:rPr>
              <a:t>  of screening</a:t>
            </a:r>
            <a:endParaRPr lang="en-US" cap="none">
              <a:ln w="0"/>
              <a:solidFill>
                <a:schemeClr val="accent1"/>
              </a:solidFill>
              <a:effectLst>
                <a:outerShdw blurRad="38100" dist="25400" dir="5400000" algn="ctr" rotWithShape="0">
                  <a:srgbClr val="6E747A">
                    <a:alpha val="43000"/>
                  </a:srgbClr>
                </a:outerShdw>
              </a:effectLst>
            </a:endParaRP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
          </p:nvPr>
        </p:nvSpPr>
        <p:spPr>
          <a:xfrm>
            <a:off x="4976031" y="963877"/>
            <a:ext cx="6377769" cy="4930246"/>
          </a:xfrm>
        </p:spPr>
        <p:txBody>
          <a:bodyPr anchor="ctr">
            <a:normAutofit/>
          </a:bodyPr>
          <a:lstStyle/>
          <a:p>
            <a:r>
              <a:rPr lang="en-US" sz="2400" cap="none" dirty="0"/>
              <a:t>If a screening test is justified according to the aforementioned criteria, then the benefits of screening include:</a:t>
            </a:r>
          </a:p>
          <a:p>
            <a:pPr lvl="1">
              <a:buFont typeface="+mj-lt"/>
              <a:buAutoNum type="arabicPeriod"/>
            </a:pPr>
            <a:r>
              <a:rPr lang="en-US" cap="none"/>
              <a:t>Early detection of serious medical conditions</a:t>
            </a:r>
          </a:p>
          <a:p>
            <a:pPr lvl="1">
              <a:buFont typeface="+mj-lt"/>
              <a:buAutoNum type="arabicPeriod"/>
            </a:pPr>
            <a:r>
              <a:rPr lang="en-US" cap="none"/>
              <a:t>More effective treatment</a:t>
            </a:r>
          </a:p>
          <a:p>
            <a:pPr lvl="1">
              <a:buFont typeface="+mj-lt"/>
              <a:buAutoNum type="arabicPeriod"/>
            </a:pPr>
            <a:r>
              <a:rPr lang="en-US" cap="none"/>
              <a:t>Reduced risk of disease-related complications</a:t>
            </a:r>
          </a:p>
          <a:p>
            <a:pPr lvl="1">
              <a:buFont typeface="+mj-lt"/>
              <a:buAutoNum type="arabicPeriod"/>
            </a:pPr>
            <a:r>
              <a:rPr lang="en-US" cap="none"/>
              <a:t>Reduced mortality</a:t>
            </a:r>
          </a:p>
        </p:txBody>
      </p:sp>
    </p:spTree>
    <p:extLst>
      <p:ext uri="{BB962C8B-B14F-4D97-AF65-F5344CB8AC3E}">
        <p14:creationId xmlns:p14="http://schemas.microsoft.com/office/powerpoint/2010/main" val="1620338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838200" y="963877"/>
            <a:ext cx="3494362" cy="4930246"/>
          </a:xfrm>
        </p:spPr>
        <p:txBody>
          <a:bodyPr>
            <a:normAutofit/>
          </a:bodyPr>
          <a:lstStyle/>
          <a:p>
            <a:pPr algn="r"/>
            <a:r>
              <a:rPr lang="en-US" dirty="0">
                <a:ln w="0"/>
                <a:solidFill>
                  <a:schemeClr val="accent1"/>
                </a:solidFill>
                <a:effectLst>
                  <a:outerShdw blurRad="38100" dist="25400" dir="5400000" algn="ctr" rotWithShape="0">
                    <a:srgbClr val="6E747A">
                      <a:alpha val="43000"/>
                    </a:srgbClr>
                  </a:outerShdw>
                </a:effectLst>
              </a:rPr>
              <a:t>The downside</a:t>
            </a:r>
            <a:r>
              <a:rPr lang="en-US" cap="none" dirty="0">
                <a:ln w="0"/>
                <a:solidFill>
                  <a:schemeClr val="accent1"/>
                </a:solidFill>
                <a:effectLst>
                  <a:outerShdw blurRad="38100" dist="25400" dir="5400000" algn="ctr" rotWithShape="0">
                    <a:srgbClr val="6E747A">
                      <a:alpha val="43000"/>
                    </a:srgbClr>
                  </a:outerShdw>
                </a:effectLst>
              </a:rPr>
              <a:t> of Screening</a:t>
            </a:r>
            <a:endParaRPr lang="en-US" cap="none">
              <a:ln w="0"/>
              <a:solidFill>
                <a:schemeClr val="accent1"/>
              </a:solidFill>
              <a:effectLst>
                <a:outerShdw blurRad="38100" dist="25400" dir="5400000" algn="ctr" rotWithShape="0">
                  <a:srgbClr val="6E747A">
                    <a:alpha val="43000"/>
                  </a:srgbClr>
                </a:outerShdw>
              </a:effectLst>
            </a:endParaRP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
          </p:nvPr>
        </p:nvSpPr>
        <p:spPr>
          <a:xfrm>
            <a:off x="4976031" y="963877"/>
            <a:ext cx="6377769" cy="4930246"/>
          </a:xfrm>
        </p:spPr>
        <p:txBody>
          <a:bodyPr anchor="ctr">
            <a:normAutofit/>
          </a:bodyPr>
          <a:lstStyle/>
          <a:p>
            <a:r>
              <a:rPr lang="en-US" sz="2200" cap="none"/>
              <a:t>Other than the anxiety of awaiting the results, the main disadvantages of screening revolve around inaccurate results.</a:t>
            </a:r>
          </a:p>
          <a:p>
            <a:pPr marL="114300" indent="0">
              <a:buNone/>
            </a:pPr>
            <a:endParaRPr lang="en-US" sz="2200" cap="none"/>
          </a:p>
          <a:p>
            <a:r>
              <a:rPr lang="en-US" sz="2200" cap="none"/>
              <a:t>Screening test may in fact have 4 different results, rather than 2 (i.E. Positive, negative)</a:t>
            </a:r>
          </a:p>
          <a:p>
            <a:pPr marL="800100" lvl="1" indent="-342900">
              <a:buFont typeface="+mj-lt"/>
              <a:buAutoNum type="arabicPeriod"/>
            </a:pPr>
            <a:r>
              <a:rPr lang="en-US" sz="2200" cap="none"/>
              <a:t>False positives: leads to anxiety and further testing, and possibly even unnecessary treatment as a result of that</a:t>
            </a:r>
          </a:p>
          <a:p>
            <a:pPr marL="800100" lvl="1" indent="-342900">
              <a:buFont typeface="+mj-lt"/>
              <a:buAutoNum type="arabicPeriod"/>
            </a:pPr>
            <a:r>
              <a:rPr lang="en-US" sz="2200" cap="none"/>
              <a:t>False negatives: more dangerous than false positive, since the problem does exist but is not detected, which delays the diagnosis and allows the disease/condition to progress</a:t>
            </a:r>
          </a:p>
        </p:txBody>
      </p:sp>
    </p:spTree>
    <p:extLst>
      <p:ext uri="{BB962C8B-B14F-4D97-AF65-F5344CB8AC3E}">
        <p14:creationId xmlns:p14="http://schemas.microsoft.com/office/powerpoint/2010/main" val="384559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cap="none" dirty="0">
                <a:ln w="0"/>
                <a:solidFill>
                  <a:schemeClr val="accent1"/>
                </a:solidFill>
                <a:effectLst>
                  <a:outerShdw blurRad="38100" dist="25400" dir="5400000" algn="ctr" rotWithShape="0">
                    <a:srgbClr val="6E747A">
                      <a:alpha val="43000"/>
                    </a:srgbClr>
                  </a:outerShdw>
                </a:effectLst>
              </a:rPr>
              <a:t>Which test for which condition?</a:t>
            </a:r>
            <a:endParaRPr lang="en-US">
              <a:solidFill>
                <a:schemeClr val="accent1"/>
              </a:solidFill>
            </a:endParaRP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indent="0">
              <a:spcBef>
                <a:spcPts val="0"/>
              </a:spcBef>
              <a:spcAft>
                <a:spcPts val="600"/>
              </a:spcAft>
              <a:buNone/>
            </a:pPr>
            <a:r>
              <a:rPr lang="en-US" sz="2400" cap="none"/>
              <a:t>An ideal screening test for any condition should be fast in producing results, acceptably specific, cheap to administer, and most importantly very sensitive.</a:t>
            </a:r>
          </a:p>
          <a:p>
            <a:pPr marL="0" marR="0" lvl="0" indent="0" defTabSz="914400" eaLnBrk="1" fontAlgn="auto" latinLnBrk="0" hangingPunct="1">
              <a:spcBef>
                <a:spcPts val="0"/>
              </a:spcBef>
              <a:spcAft>
                <a:spcPts val="600"/>
              </a:spcAft>
              <a:buClrTx/>
              <a:buSzTx/>
              <a:buFontTx/>
              <a:buNone/>
              <a:tabLst/>
              <a:defRPr/>
            </a:pPr>
            <a:endParaRPr lang="en-US" sz="2400"/>
          </a:p>
        </p:txBody>
      </p:sp>
    </p:spTree>
    <p:extLst>
      <p:ext uri="{BB962C8B-B14F-4D97-AF65-F5344CB8AC3E}">
        <p14:creationId xmlns:p14="http://schemas.microsoft.com/office/powerpoint/2010/main" val="972562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4979" y="1744600"/>
            <a:ext cx="12137021" cy="4436280"/>
          </a:xfrm>
        </p:spPr>
        <p:txBody>
          <a:bodyPr>
            <a:noAutofit/>
          </a:bodyPr>
          <a:lstStyle/>
          <a:p>
            <a:pPr algn="ctr"/>
            <a:r>
              <a:rPr lang="en-US" sz="5400" cap="none" dirty="0">
                <a:ln w="0"/>
                <a:solidFill>
                  <a:schemeClr val="accent1"/>
                </a:solidFill>
                <a:effectLst>
                  <a:outerShdw blurRad="38100" dist="25400" dir="5400000" algn="ctr" rotWithShape="0">
                    <a:srgbClr val="6E747A">
                      <a:alpha val="43000"/>
                    </a:srgbClr>
                  </a:outerShdw>
                </a:effectLst>
              </a:rPr>
              <a:t>Examples of screening for conditions seen </a:t>
            </a:r>
            <a:r>
              <a:rPr lang="en-US" sz="5400" cap="none" dirty="0" smtClean="0">
                <a:ln w="0"/>
                <a:solidFill>
                  <a:schemeClr val="accent1"/>
                </a:solidFill>
                <a:effectLst>
                  <a:outerShdw blurRad="38100" dist="25400" dir="5400000" algn="ctr" rotWithShape="0">
                    <a:srgbClr val="6E747A">
                      <a:alpha val="43000"/>
                    </a:srgbClr>
                  </a:outerShdw>
                </a:effectLst>
              </a:rPr>
              <a:t>     in </a:t>
            </a:r>
            <a:r>
              <a:rPr lang="en-US" sz="5400" cap="none" dirty="0">
                <a:ln w="0"/>
                <a:solidFill>
                  <a:schemeClr val="accent1"/>
                </a:solidFill>
                <a:effectLst>
                  <a:outerShdw blurRad="38100" dist="25400" dir="5400000" algn="ctr" rotWithShape="0">
                    <a:srgbClr val="6E747A">
                      <a:alpha val="43000"/>
                    </a:srgbClr>
                  </a:outerShdw>
                </a:effectLst>
              </a:rPr>
              <a:t>primary </a:t>
            </a:r>
            <a:r>
              <a:rPr lang="en-US" sz="5400" cap="none" dirty="0" smtClean="0">
                <a:ln w="0"/>
                <a:solidFill>
                  <a:schemeClr val="accent1"/>
                </a:solidFill>
                <a:effectLst>
                  <a:outerShdw blurRad="38100" dist="25400" dir="5400000" algn="ctr" rotWithShape="0">
                    <a:srgbClr val="6E747A">
                      <a:alpha val="43000"/>
                    </a:srgbClr>
                  </a:outerShdw>
                </a:effectLst>
              </a:rPr>
              <a:t>care. </a:t>
            </a:r>
            <a:endParaRPr lang="en-US" sz="5400" dirty="0"/>
          </a:p>
        </p:txBody>
      </p:sp>
    </p:spTree>
    <p:extLst>
      <p:ext uri="{BB962C8B-B14F-4D97-AF65-F5344CB8AC3E}">
        <p14:creationId xmlns:p14="http://schemas.microsoft.com/office/powerpoint/2010/main" val="1086044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cap="none" dirty="0">
                <a:ln w="0"/>
                <a:solidFill>
                  <a:schemeClr val="accent1"/>
                </a:solidFill>
                <a:effectLst>
                  <a:outerShdw blurRad="38100" dist="25400" dir="5400000" algn="ctr" rotWithShape="0">
                    <a:srgbClr val="6E747A">
                      <a:alpha val="43000"/>
                    </a:srgbClr>
                  </a:outerShdw>
                </a:effectLst>
              </a:rPr>
              <a:t>Hypertension</a:t>
            </a:r>
            <a:endParaRPr lang="en-US">
              <a:solidFill>
                <a:schemeClr val="accent1"/>
              </a:solidFill>
            </a:endParaRP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cap="none"/>
              <a:t>Rationale for screening: common condition seen in primary health care practice that if left undiagnosed may cause devastating vascular complications (stroke, MI, aortic dissection) which can be detected by a cheap BP monitor test and can be usually controlled if picked up early in it's course.</a:t>
            </a:r>
          </a:p>
          <a:p>
            <a:endParaRPr lang="en-US" sz="2400"/>
          </a:p>
        </p:txBody>
      </p:sp>
    </p:spTree>
    <p:extLst>
      <p:ext uri="{BB962C8B-B14F-4D97-AF65-F5344CB8AC3E}">
        <p14:creationId xmlns:p14="http://schemas.microsoft.com/office/powerpoint/2010/main" val="344966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cap="none">
                <a:ln w="0"/>
                <a:solidFill>
                  <a:schemeClr val="accent1"/>
                </a:solidFill>
                <a:effectLst>
                  <a:outerShdw blurRad="38100" dist="25400" dir="5400000" algn="ctr" rotWithShape="0">
                    <a:srgbClr val="6E747A">
                      <a:alpha val="43000"/>
                    </a:srgbClr>
                  </a:outerShdw>
                </a:effectLst>
              </a:rPr>
              <a:t>S</a:t>
            </a:r>
            <a:r>
              <a:rPr lang="en-US" cap="none" dirty="0">
                <a:ln w="0"/>
                <a:solidFill>
                  <a:schemeClr val="accent1"/>
                </a:solidFill>
                <a:effectLst>
                  <a:outerShdw blurRad="38100" dist="25400" dir="5400000" algn="ctr" rotWithShape="0">
                    <a:srgbClr val="6E747A">
                      <a:alpha val="43000"/>
                    </a:srgbClr>
                  </a:outerShdw>
                </a:effectLst>
              </a:rPr>
              <a:t>audi </a:t>
            </a:r>
            <a:r>
              <a:rPr lang="en-US" cap="none">
                <a:ln w="0"/>
                <a:solidFill>
                  <a:schemeClr val="accent1"/>
                </a:solidFill>
                <a:effectLst>
                  <a:outerShdw blurRad="38100" dist="25400" dir="5400000" algn="ctr" rotWithShape="0">
                    <a:srgbClr val="6E747A">
                      <a:alpha val="43000"/>
                    </a:srgbClr>
                  </a:outerShdw>
                </a:effectLst>
              </a:rPr>
              <a:t>H</a:t>
            </a:r>
            <a:r>
              <a:rPr lang="en-US" cap="none" dirty="0">
                <a:ln w="0"/>
                <a:solidFill>
                  <a:schemeClr val="accent1"/>
                </a:solidFill>
                <a:effectLst>
                  <a:outerShdw blurRad="38100" dist="25400" dir="5400000" algn="ctr" rotWithShape="0">
                    <a:srgbClr val="6E747A">
                      <a:alpha val="43000"/>
                    </a:srgbClr>
                  </a:outerShdw>
                </a:effectLst>
              </a:rPr>
              <a:t>ypertension </a:t>
            </a:r>
            <a:r>
              <a:rPr lang="en-US" cap="none">
                <a:ln w="0"/>
                <a:solidFill>
                  <a:schemeClr val="accent1"/>
                </a:solidFill>
                <a:effectLst>
                  <a:outerShdw blurRad="38100" dist="25400" dir="5400000" algn="ctr" rotWithShape="0">
                    <a:srgbClr val="6E747A">
                      <a:alpha val="43000"/>
                    </a:srgbClr>
                  </a:outerShdw>
                </a:effectLst>
              </a:rPr>
              <a:t>M</a:t>
            </a:r>
            <a:r>
              <a:rPr lang="en-US" cap="none" dirty="0">
                <a:ln w="0"/>
                <a:solidFill>
                  <a:schemeClr val="accent1"/>
                </a:solidFill>
                <a:effectLst>
                  <a:outerShdw blurRad="38100" dist="25400" dir="5400000" algn="ctr" rotWithShape="0">
                    <a:srgbClr val="6E747A">
                      <a:alpha val="43000"/>
                    </a:srgbClr>
                  </a:outerShdw>
                </a:effectLst>
              </a:rPr>
              <a:t>anagement </a:t>
            </a:r>
            <a:r>
              <a:rPr lang="en-US" cap="none">
                <a:ln w="0"/>
                <a:solidFill>
                  <a:schemeClr val="accent1"/>
                </a:solidFill>
                <a:effectLst>
                  <a:outerShdw blurRad="38100" dist="25400" dir="5400000" algn="ctr" rotWithShape="0">
                    <a:srgbClr val="6E747A">
                      <a:alpha val="43000"/>
                    </a:srgbClr>
                  </a:outerShdw>
                </a:effectLst>
              </a:rPr>
              <a:t>S</a:t>
            </a:r>
            <a:r>
              <a:rPr lang="en-US" cap="none" dirty="0">
                <a:ln w="0"/>
                <a:solidFill>
                  <a:schemeClr val="accent1"/>
                </a:solidFill>
                <a:effectLst>
                  <a:outerShdw blurRad="38100" dist="25400" dir="5400000" algn="ctr" rotWithShape="0">
                    <a:srgbClr val="6E747A">
                      <a:alpha val="43000"/>
                    </a:srgbClr>
                  </a:outerShdw>
                </a:effectLst>
              </a:rPr>
              <a:t>ociety</a:t>
            </a:r>
            <a:br>
              <a:rPr lang="en-US" cap="none" dirty="0">
                <a:ln w="0"/>
                <a:solidFill>
                  <a:schemeClr val="accent1"/>
                </a:solidFill>
                <a:effectLst>
                  <a:outerShdw blurRad="38100" dist="25400" dir="5400000" algn="ctr" rotWithShape="0">
                    <a:srgbClr val="6E747A">
                      <a:alpha val="43000"/>
                    </a:srgbClr>
                  </a:outerShdw>
                </a:effectLst>
              </a:rPr>
            </a:br>
            <a:r>
              <a:rPr lang="en-US" cap="none" dirty="0">
                <a:ln w="0"/>
                <a:solidFill>
                  <a:schemeClr val="accent1"/>
                </a:solidFill>
                <a:effectLst>
                  <a:outerShdw blurRad="38100" dist="25400" dir="5400000" algn="ctr" rotWithShape="0">
                    <a:srgbClr val="6E747A">
                      <a:alpha val="43000"/>
                    </a:srgbClr>
                  </a:outerShdw>
                </a:effectLst>
              </a:rPr>
              <a:t>Guidelines for screening</a:t>
            </a:r>
            <a:endParaRPr lang="en-US">
              <a:solidFill>
                <a:schemeClr val="accent1"/>
              </a:solidFill>
            </a:endParaRPr>
          </a:p>
        </p:txBody>
      </p:sp>
      <p:cxnSp>
        <p:nvCxnSpPr>
          <p:cNvPr id="11" name="Straight Connector 10">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 xmlns:a16="http://schemas.microsoft.com/office/drawing/2014/main" id="{9D15B0A0-3C04-49C7-B0F8-585D3841EFAF}"/>
              </a:ext>
            </a:extLst>
          </p:cNvPr>
          <p:cNvSpPr>
            <a:spLocks noGrp="1"/>
          </p:cNvSpPr>
          <p:nvPr>
            <p:ph idx="1"/>
          </p:nvPr>
        </p:nvSpPr>
        <p:spPr>
          <a:xfrm>
            <a:off x="4976031" y="963877"/>
            <a:ext cx="6377769" cy="4930246"/>
          </a:xfrm>
        </p:spPr>
        <p:txBody>
          <a:bodyPr vert="horz" lIns="91440" tIns="45720" rIns="91440" bIns="45720" rtlCol="0" anchor="ctr">
            <a:normAutofit/>
          </a:bodyPr>
          <a:lstStyle/>
          <a:p>
            <a:pPr>
              <a:buAutoNum type="arabicPeriod"/>
            </a:pPr>
            <a:r>
              <a:rPr lang="en-US" sz="1700" cap="none"/>
              <a:t>Measure blood pressure in each visit for all adults aged 18 years and older. </a:t>
            </a:r>
          </a:p>
          <a:p>
            <a:pPr>
              <a:buAutoNum type="arabicPeriod"/>
            </a:pPr>
            <a:r>
              <a:rPr lang="en-US" sz="1700" cap="none"/>
              <a:t>Measurement of blood pressure should be performed using a properly validated blood pressure monitor that is maintained and regularly calibrated per the manufacturer’s instructions. </a:t>
            </a:r>
          </a:p>
          <a:p>
            <a:pPr>
              <a:buAutoNum type="arabicPeriod"/>
            </a:pPr>
            <a:r>
              <a:rPr lang="en-US" sz="1700" cap="none"/>
              <a:t>Follow the proper technique of blood pressure measurement </a:t>
            </a:r>
          </a:p>
          <a:p>
            <a:pPr>
              <a:buAutoNum type="arabicPeriod"/>
            </a:pPr>
            <a:r>
              <a:rPr lang="en-US" sz="1700" cap="none"/>
              <a:t>Children aged 3 years and older should have their bp measured during every healthcare visit, especially with the growing prevalence of obesity in children. </a:t>
            </a:r>
          </a:p>
          <a:p>
            <a:pPr>
              <a:buAutoNum type="arabicPeriod"/>
            </a:pPr>
            <a:r>
              <a:rPr lang="en-US" sz="1700" cap="none"/>
              <a:t>Screening is recommended annually for adults aged 40 years or older and for those who are at increased risk of high blood pressure including those who have high-normal blood pressure (130–139/85–89 mm hg) and those who are overweight or obese. Adults aged 18–39 years with normal blood pressure (&lt;130/85 mm hg) who do not have other risk factors should be re-screened every 3–5 years. </a:t>
            </a:r>
          </a:p>
          <a:p>
            <a:endParaRPr lang="en-US" sz="1700" cap="none"/>
          </a:p>
        </p:txBody>
      </p:sp>
    </p:spTree>
    <p:extLst>
      <p:ext uri="{BB962C8B-B14F-4D97-AF65-F5344CB8AC3E}">
        <p14:creationId xmlns:p14="http://schemas.microsoft.com/office/powerpoint/2010/main" val="167450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0"/>
                <a:solidFill>
                  <a:schemeClr val="accent1"/>
                </a:solidFill>
                <a:effectLst>
                  <a:outerShdw blurRad="38100" dist="25400" dir="5400000" algn="ctr" rotWithShape="0">
                    <a:srgbClr val="6E747A">
                      <a:alpha val="43000"/>
                    </a:srgbClr>
                  </a:outerShdw>
                </a:effectLst>
              </a:rPr>
              <a:t>MCQs:</a:t>
            </a:r>
          </a:p>
        </p:txBody>
      </p:sp>
      <p:sp>
        <p:nvSpPr>
          <p:cNvPr id="3" name="Content Placeholder 2"/>
          <p:cNvSpPr>
            <a:spLocks noGrp="1"/>
          </p:cNvSpPr>
          <p:nvPr>
            <p:ph sz="quarter" idx="4294967295"/>
          </p:nvPr>
        </p:nvSpPr>
        <p:spPr>
          <a:xfrm>
            <a:off x="913774" y="2367092"/>
            <a:ext cx="10363826" cy="3424107"/>
          </a:xfrm>
          <a:prstGeom prst="rect">
            <a:avLst/>
          </a:prstGeom>
        </p:spPr>
        <p:txBody>
          <a:bodyPr/>
          <a:lstStyle/>
          <a:p>
            <a:r>
              <a:rPr lang="en-US" sz="2400" cap="none" dirty="0"/>
              <a:t>1- </a:t>
            </a:r>
            <a:r>
              <a:rPr lang="en-US" sz="2400" b="1" cap="none" dirty="0"/>
              <a:t>which of the following is an example of tertiary prevention?</a:t>
            </a:r>
          </a:p>
          <a:p>
            <a:pPr lvl="1">
              <a:buFont typeface="+mj-lt"/>
              <a:buAutoNum type="alphaUcPeriod"/>
            </a:pPr>
            <a:r>
              <a:rPr lang="en-US" sz="2400" cap="none" dirty="0"/>
              <a:t>A 52 </a:t>
            </a:r>
            <a:r>
              <a:rPr lang="en-US" sz="2400" cap="none" dirty="0" smtClean="0"/>
              <a:t>year</a:t>
            </a:r>
            <a:r>
              <a:rPr lang="en-US" dirty="0"/>
              <a:t>s</a:t>
            </a:r>
            <a:r>
              <a:rPr lang="en-US" sz="2400" cap="none" dirty="0" smtClean="0"/>
              <a:t> </a:t>
            </a:r>
            <a:r>
              <a:rPr lang="en-US" sz="2400" cap="none" dirty="0"/>
              <a:t>old woman receiving speech rehabilitation after suffering from a stroke.</a:t>
            </a:r>
          </a:p>
          <a:p>
            <a:pPr lvl="1">
              <a:buFont typeface="+mj-lt"/>
              <a:buAutoNum type="alphaUcPeriod"/>
            </a:pPr>
            <a:r>
              <a:rPr lang="en-US" sz="2400" cap="none" dirty="0"/>
              <a:t>A 33 </a:t>
            </a:r>
            <a:r>
              <a:rPr lang="en-US" sz="2400" cap="none" dirty="0" smtClean="0"/>
              <a:t>years </a:t>
            </a:r>
            <a:r>
              <a:rPr lang="en-US" sz="2400" cap="none" dirty="0"/>
              <a:t>old healthy woman getting a pap smear.</a:t>
            </a:r>
          </a:p>
          <a:p>
            <a:pPr lvl="1">
              <a:buFont typeface="+mj-lt"/>
              <a:buAutoNum type="alphaUcPeriod"/>
            </a:pPr>
            <a:r>
              <a:rPr lang="en-US" sz="2400" cap="none" dirty="0"/>
              <a:t>A child receiving his </a:t>
            </a:r>
            <a:r>
              <a:rPr lang="en-US" sz="2400" cap="none" dirty="0" err="1"/>
              <a:t>mmr</a:t>
            </a:r>
            <a:r>
              <a:rPr lang="en-US" sz="2400" cap="none" dirty="0"/>
              <a:t> vaccine.</a:t>
            </a:r>
          </a:p>
          <a:p>
            <a:pPr lvl="1">
              <a:buFont typeface="+mj-lt"/>
              <a:buAutoNum type="alphaUcPeriod"/>
            </a:pPr>
            <a:r>
              <a:rPr lang="en-US" sz="2400" cap="none" dirty="0"/>
              <a:t>A 40 </a:t>
            </a:r>
            <a:r>
              <a:rPr lang="en-US" sz="2400" cap="none" dirty="0" smtClean="0"/>
              <a:t>years-old </a:t>
            </a:r>
            <a:r>
              <a:rPr lang="en-US" sz="2400" cap="none" dirty="0"/>
              <a:t>man receiving anti-smoking counseling.</a:t>
            </a:r>
          </a:p>
          <a:p>
            <a:pPr lvl="1">
              <a:buFont typeface="+mj-lt"/>
              <a:buAutoNum type="alphaUcPeriod"/>
            </a:pPr>
            <a:endParaRPr lang="en-US" cap="none" dirty="0"/>
          </a:p>
          <a:p>
            <a:pPr lvl="1">
              <a:buFont typeface="+mj-lt"/>
              <a:buAutoNum type="alphaUcPeriod"/>
            </a:pPr>
            <a:endParaRPr lang="en-US" cap="none" dirty="0"/>
          </a:p>
        </p:txBody>
      </p:sp>
    </p:spTree>
    <p:extLst>
      <p:ext uri="{BB962C8B-B14F-4D97-AF65-F5344CB8AC3E}">
        <p14:creationId xmlns:p14="http://schemas.microsoft.com/office/powerpoint/2010/main" val="489292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 xmlns:a16="http://schemas.microsoft.com/office/drawing/2014/main" id="{CBB0D120-4D78-40B5-9179-6BD68B96CB8B}"/>
              </a:ext>
            </a:extLst>
          </p:cNvPr>
          <p:cNvSpPr>
            <a:spLocks noGrp="1"/>
          </p:cNvSpPr>
          <p:nvPr>
            <p:ph type="title"/>
          </p:nvPr>
        </p:nvSpPr>
        <p:spPr>
          <a:xfrm>
            <a:off x="838200" y="963877"/>
            <a:ext cx="3494362" cy="4930246"/>
          </a:xfrm>
        </p:spPr>
        <p:txBody>
          <a:bodyPr>
            <a:normAutofit/>
          </a:bodyPr>
          <a:lstStyle/>
          <a:p>
            <a:pPr algn="r"/>
            <a:r>
              <a:rPr lang="en-US" cap="none">
                <a:ln w="0"/>
                <a:solidFill>
                  <a:schemeClr val="accent1"/>
                </a:solidFill>
                <a:effectLst>
                  <a:outerShdw blurRad="38100" dist="25400" dir="5400000" algn="ctr" rotWithShape="0">
                    <a:srgbClr val="6E747A">
                      <a:alpha val="43000"/>
                    </a:srgbClr>
                  </a:outerShdw>
                </a:effectLst>
              </a:rPr>
              <a:t>Type II DM</a:t>
            </a: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 xmlns:a16="http://schemas.microsoft.com/office/drawing/2014/main" id="{7BA85917-8733-437D-BA87-D64660CFD724}"/>
              </a:ext>
            </a:extLst>
          </p:cNvPr>
          <p:cNvSpPr>
            <a:spLocks noGrp="1"/>
          </p:cNvSpPr>
          <p:nvPr>
            <p:ph idx="1"/>
          </p:nvPr>
        </p:nvSpPr>
        <p:spPr>
          <a:xfrm>
            <a:off x="4976031" y="963877"/>
            <a:ext cx="6377769" cy="4930246"/>
          </a:xfrm>
        </p:spPr>
        <p:txBody>
          <a:bodyPr vert="horz" lIns="91440" tIns="45720" rIns="91440" bIns="45720" rtlCol="0" anchor="ctr">
            <a:normAutofit/>
          </a:bodyPr>
          <a:lstStyle/>
          <a:p>
            <a:pPr marL="0" indent="0">
              <a:buNone/>
            </a:pPr>
            <a:r>
              <a:rPr lang="en-US" sz="2400" cap="none" dirty="0"/>
              <a:t>Why to screen?</a:t>
            </a:r>
          </a:p>
          <a:p>
            <a:pPr marL="0" indent="0">
              <a:buNone/>
            </a:pPr>
            <a:r>
              <a:rPr lang="en-US" sz="2400" cap="none" dirty="0"/>
              <a:t>Wide spread disease with an increasing rates and debilitating consequences if left untreated, which include eye damage, kidney problems, and vascular manifestations.</a:t>
            </a:r>
            <a:endParaRPr lang="en-US" sz="2400" cap="none"/>
          </a:p>
        </p:txBody>
      </p:sp>
    </p:spTree>
    <p:extLst>
      <p:ext uri="{BB962C8B-B14F-4D97-AF65-F5344CB8AC3E}">
        <p14:creationId xmlns:p14="http://schemas.microsoft.com/office/powerpoint/2010/main" val="1395726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 xmlns:a16="http://schemas.microsoft.com/office/drawing/2014/main" id="{7CD268E6-4ABA-4FB6-B195-8B0595CB2B53}"/>
              </a:ext>
            </a:extLst>
          </p:cNvPr>
          <p:cNvSpPr>
            <a:spLocks noGrp="1"/>
          </p:cNvSpPr>
          <p:nvPr>
            <p:ph type="title"/>
          </p:nvPr>
        </p:nvSpPr>
        <p:spPr>
          <a:xfrm>
            <a:off x="838200" y="963877"/>
            <a:ext cx="3494362" cy="4930246"/>
          </a:xfrm>
        </p:spPr>
        <p:txBody>
          <a:bodyPr>
            <a:normAutofit/>
          </a:bodyPr>
          <a:lstStyle/>
          <a:p>
            <a:pPr algn="r"/>
            <a:r>
              <a:rPr lang="en-US" cap="none" dirty="0">
                <a:ln w="0"/>
                <a:solidFill>
                  <a:schemeClr val="accent1"/>
                </a:solidFill>
                <a:effectLst>
                  <a:outerShdw blurRad="38100" dist="25400" dir="5400000" algn="ctr" rotWithShape="0">
                    <a:srgbClr val="6E747A">
                      <a:alpha val="43000"/>
                    </a:srgbClr>
                  </a:outerShdw>
                </a:effectLst>
              </a:rPr>
              <a:t>Who to screen?</a:t>
            </a:r>
            <a:endParaRPr lang="en-US" cap="none">
              <a:ln w="0"/>
              <a:solidFill>
                <a:schemeClr val="accent1"/>
              </a:solidFill>
              <a:effectLst>
                <a:outerShdw blurRad="38100" dist="25400" dir="5400000" algn="ctr" rotWithShape="0">
                  <a:srgbClr val="6E747A">
                    <a:alpha val="43000"/>
                  </a:srgbClr>
                </a:outerShdw>
              </a:effectLst>
            </a:endParaRP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 xmlns:a16="http://schemas.microsoft.com/office/drawing/2014/main" id="{3E68A136-2548-4A8D-A0FC-89C297764BF3}"/>
              </a:ext>
            </a:extLst>
          </p:cNvPr>
          <p:cNvSpPr>
            <a:spLocks noGrp="1"/>
          </p:cNvSpPr>
          <p:nvPr>
            <p:ph idx="1"/>
          </p:nvPr>
        </p:nvSpPr>
        <p:spPr>
          <a:xfrm>
            <a:off x="4976031" y="963877"/>
            <a:ext cx="6377769" cy="4930246"/>
          </a:xfrm>
        </p:spPr>
        <p:txBody>
          <a:bodyPr vert="horz" lIns="91440" tIns="45720" rIns="91440" bIns="45720" rtlCol="0" anchor="ctr">
            <a:normAutofit/>
          </a:bodyPr>
          <a:lstStyle/>
          <a:p>
            <a:pPr marL="0" indent="0">
              <a:buNone/>
            </a:pPr>
            <a:r>
              <a:rPr lang="en-US" sz="1300" cap="none"/>
              <a:t>According to the american association of clinical endocrinologists    </a:t>
            </a:r>
          </a:p>
          <a:p>
            <a:pPr marL="0" indent="0">
              <a:buNone/>
            </a:pPr>
            <a:r>
              <a:rPr lang="en-US" sz="1300" cap="none"/>
              <a:t>    screen asymptomatic individuals if risk factors present:</a:t>
            </a:r>
          </a:p>
          <a:p>
            <a:pPr marL="95250"/>
            <a:r>
              <a:rPr lang="en-US" sz="1300" cap="none"/>
              <a:t>Acanthosis nigricans</a:t>
            </a:r>
          </a:p>
          <a:p>
            <a:pPr marL="95250"/>
            <a:r>
              <a:rPr lang="en-US" sz="1300" cap="none"/>
              <a:t>Age ≥ 45 years and obese or overweight (repeat every 3 yrs if normal)</a:t>
            </a:r>
          </a:p>
          <a:p>
            <a:pPr marL="95250"/>
            <a:r>
              <a:rPr lang="en-US" sz="1300" cap="none"/>
              <a:t>Antipsychotic therapy for schizophrenia and/or severe bipolar disease</a:t>
            </a:r>
          </a:p>
          <a:p>
            <a:pPr marL="95250"/>
            <a:r>
              <a:rPr lang="en-US" sz="1300" cap="none"/>
              <a:t>Cardiovascular disease or family history of type 2 diabetes</a:t>
            </a:r>
          </a:p>
          <a:p>
            <a:pPr marL="95250"/>
            <a:r>
              <a:rPr lang="en-US" sz="1300" cap="none"/>
              <a:t>Chronic steroid exposure</a:t>
            </a:r>
          </a:p>
          <a:p>
            <a:pPr marL="95250"/>
            <a:r>
              <a:rPr lang="en-US" sz="1300" cap="none"/>
              <a:t>HDL cholesterol level &lt; 35 mg per dl (0.91 mmol per L) and/or a triglyceride level &gt; 250 mg per dl </a:t>
            </a:r>
          </a:p>
          <a:p>
            <a:pPr marL="95250"/>
            <a:r>
              <a:rPr lang="en-US" sz="1300" cap="none"/>
              <a:t>History of gestational diabetes mellitus or delivery of a baby weighing &gt; 9 lb (4.1 kg)</a:t>
            </a:r>
          </a:p>
          <a:p>
            <a:pPr marL="95250"/>
            <a:r>
              <a:rPr lang="en-US" sz="1300" cap="none"/>
              <a:t>Hypertension (blood pressure &gt; 140/90 mm hg or taking medication for hypertension)</a:t>
            </a:r>
          </a:p>
          <a:p>
            <a:pPr marL="95250"/>
            <a:r>
              <a:rPr lang="en-US" sz="1300" cap="none"/>
              <a:t>Impaired glucose tolerance, impaired fasting glucose, and/or metabolic syndrome</a:t>
            </a:r>
          </a:p>
          <a:p>
            <a:pPr marL="95250"/>
            <a:r>
              <a:rPr lang="en-US" sz="1300" cap="none"/>
              <a:t>Member of an at-risk racial or ethnic group: asian, black, hispanic, native american </a:t>
            </a:r>
          </a:p>
          <a:p>
            <a:r>
              <a:rPr lang="en-US" sz="1300" cap="none"/>
              <a:t>Polycystic ovarian syndrome</a:t>
            </a:r>
          </a:p>
        </p:txBody>
      </p:sp>
    </p:spTree>
    <p:extLst>
      <p:ext uri="{BB962C8B-B14F-4D97-AF65-F5344CB8AC3E}">
        <p14:creationId xmlns:p14="http://schemas.microsoft.com/office/powerpoint/2010/main" val="889165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 xmlns:a16="http://schemas.microsoft.com/office/drawing/2014/main" id="{6278F98D-F2F4-4DEA-BD3C-11DDF9C723A7}"/>
              </a:ext>
            </a:extLst>
          </p:cNvPr>
          <p:cNvSpPr>
            <a:spLocks noGrp="1"/>
          </p:cNvSpPr>
          <p:nvPr>
            <p:ph type="title"/>
          </p:nvPr>
        </p:nvSpPr>
        <p:spPr>
          <a:xfrm>
            <a:off x="838200" y="963877"/>
            <a:ext cx="3494362" cy="4930246"/>
          </a:xfrm>
        </p:spPr>
        <p:txBody>
          <a:bodyPr>
            <a:normAutofit/>
          </a:bodyPr>
          <a:lstStyle/>
          <a:p>
            <a:pPr algn="r"/>
            <a:r>
              <a:rPr lang="en-US" cap="none" dirty="0">
                <a:ln w="0"/>
                <a:solidFill>
                  <a:schemeClr val="accent1"/>
                </a:solidFill>
                <a:effectLst>
                  <a:outerShdw blurRad="38100" dist="25400" dir="5400000" algn="ctr" rotWithShape="0">
                    <a:srgbClr val="6E747A">
                      <a:alpha val="43000"/>
                    </a:srgbClr>
                  </a:outerShdw>
                </a:effectLst>
              </a:rPr>
              <a:t>What are the preferred screening tests for diabetes? </a:t>
            </a:r>
            <a:endParaRPr lang="en-US" cap="none">
              <a:ln w="0"/>
              <a:solidFill>
                <a:schemeClr val="accent1"/>
              </a:solidFill>
              <a:effectLst>
                <a:outerShdw blurRad="38100" dist="25400" dir="5400000" algn="ctr" rotWithShape="0">
                  <a:srgbClr val="6E747A">
                    <a:alpha val="43000"/>
                  </a:srgbClr>
                </a:outerShdw>
              </a:effectLst>
            </a:endParaRPr>
          </a:p>
        </p:txBody>
      </p:sp>
      <p:cxnSp>
        <p:nvCxnSpPr>
          <p:cNvPr id="12" name="Straight Connector 11">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 xmlns:a16="http://schemas.microsoft.com/office/drawing/2014/main" id="{44DD6BE7-B597-4287-8298-7199274B0F7D}"/>
              </a:ext>
            </a:extLst>
          </p:cNvPr>
          <p:cNvSpPr>
            <a:spLocks noGrp="1"/>
          </p:cNvSpPr>
          <p:nvPr>
            <p:ph idx="1"/>
          </p:nvPr>
        </p:nvSpPr>
        <p:spPr>
          <a:xfrm>
            <a:off x="4976031" y="963877"/>
            <a:ext cx="6377769" cy="4930246"/>
          </a:xfrm>
        </p:spPr>
        <p:txBody>
          <a:bodyPr vert="horz" lIns="91440" tIns="45720" rIns="91440" bIns="45720" rtlCol="0" anchor="ctr">
            <a:normAutofit/>
          </a:bodyPr>
          <a:lstStyle/>
          <a:p>
            <a:r>
              <a:rPr lang="en-US" sz="2400" cap="none"/>
              <a:t>Fasting plasma glucose (FPG) is </a:t>
            </a:r>
            <a:r>
              <a:rPr lang="en-US" sz="2400" cap="none" dirty="0"/>
              <a:t>the best screening test for diabetes, it is also a component of the diagnostic testing, it is cheap and very sensitive. Along with FPG test, the 75-g </a:t>
            </a:r>
            <a:r>
              <a:rPr lang="en-US" sz="2400" cap="none"/>
              <a:t>oral glucose tolerance test (OGTT) </a:t>
            </a:r>
            <a:r>
              <a:rPr lang="en-US" sz="2400" cap="none" dirty="0"/>
              <a:t>is also suitable test for diabetes screening</a:t>
            </a:r>
          </a:p>
          <a:p>
            <a:r>
              <a:rPr lang="en-US" sz="2400" cap="none" dirty="0"/>
              <a:t>Healthy diet and regular exercise are considerable preventive measures against type II DM</a:t>
            </a:r>
          </a:p>
        </p:txBody>
      </p:sp>
    </p:spTree>
    <p:extLst>
      <p:ext uri="{BB962C8B-B14F-4D97-AF65-F5344CB8AC3E}">
        <p14:creationId xmlns:p14="http://schemas.microsoft.com/office/powerpoint/2010/main" val="1923452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4E7C4BD-F6AC-43D5-87E9-413183FEEA16}"/>
              </a:ext>
            </a:extLst>
          </p:cNvPr>
          <p:cNvSpPr>
            <a:spLocks noGrp="1"/>
          </p:cNvSpPr>
          <p:nvPr>
            <p:ph type="title"/>
          </p:nvPr>
        </p:nvSpPr>
        <p:spPr>
          <a:xfrm>
            <a:off x="838200" y="963877"/>
            <a:ext cx="3494362" cy="4930246"/>
          </a:xfrm>
        </p:spPr>
        <p:txBody>
          <a:bodyPr>
            <a:normAutofit/>
          </a:bodyPr>
          <a:lstStyle/>
          <a:p>
            <a:pPr algn="r"/>
            <a:r>
              <a:rPr lang="en-US" sz="4100" cap="none">
                <a:ln w="0"/>
                <a:solidFill>
                  <a:schemeClr val="accent1"/>
                </a:solidFill>
                <a:effectLst>
                  <a:outerShdw blurRad="38100" dist="25400" dir="5400000" algn="ctr" rotWithShape="0">
                    <a:srgbClr val="6E747A">
                      <a:alpha val="43000"/>
                    </a:srgbClr>
                  </a:outerShdw>
                </a:effectLst>
              </a:rPr>
              <a:t>Hyperlipidemia</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5B14CF46-C418-4D42-B7CB-269045346859}"/>
              </a:ext>
            </a:extLst>
          </p:cNvPr>
          <p:cNvSpPr>
            <a:spLocks noGrp="1"/>
          </p:cNvSpPr>
          <p:nvPr>
            <p:ph sz="quarter" idx="4294967295"/>
          </p:nvPr>
        </p:nvSpPr>
        <p:spPr>
          <a:xfrm>
            <a:off x="4976031" y="963877"/>
            <a:ext cx="6377769" cy="4930246"/>
          </a:xfrm>
          <a:prstGeom prst="rect">
            <a:avLst/>
          </a:prstGeom>
        </p:spPr>
        <p:txBody>
          <a:bodyPr vert="horz" lIns="91440" tIns="45720" rIns="91440" bIns="45720" rtlCol="0" anchor="ctr">
            <a:normAutofit/>
          </a:bodyPr>
          <a:lstStyle/>
          <a:p>
            <a:r>
              <a:rPr lang="en-US" sz="2400" cap="none" dirty="0"/>
              <a:t>Why to screen?</a:t>
            </a:r>
            <a:br>
              <a:rPr lang="en-US" sz="2400" cap="none" dirty="0"/>
            </a:br>
            <a:r>
              <a:rPr lang="en-US" sz="2400" cap="none" dirty="0"/>
              <a:t>The relation between high blood levels of cholesterol, LDL and low HDL and coronary heart disease is well established.</a:t>
            </a:r>
          </a:p>
        </p:txBody>
      </p:sp>
    </p:spTree>
    <p:extLst>
      <p:ext uri="{BB962C8B-B14F-4D97-AF65-F5344CB8AC3E}">
        <p14:creationId xmlns:p14="http://schemas.microsoft.com/office/powerpoint/2010/main" val="1095876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5E4FE8E-7D99-440A-B685-A41A05DA4C72}"/>
              </a:ext>
            </a:extLst>
          </p:cNvPr>
          <p:cNvSpPr>
            <a:spLocks noGrp="1"/>
          </p:cNvSpPr>
          <p:nvPr>
            <p:ph type="title"/>
          </p:nvPr>
        </p:nvSpPr>
        <p:spPr>
          <a:xfrm>
            <a:off x="838200" y="963877"/>
            <a:ext cx="3494362" cy="4930246"/>
          </a:xfrm>
        </p:spPr>
        <p:txBody>
          <a:bodyPr>
            <a:normAutofit/>
          </a:bodyPr>
          <a:lstStyle/>
          <a:p>
            <a:pPr algn="r"/>
            <a:r>
              <a:rPr lang="en-US" cap="none" dirty="0">
                <a:ln w="0"/>
                <a:solidFill>
                  <a:schemeClr val="accent1"/>
                </a:solidFill>
                <a:effectLst>
                  <a:outerShdw blurRad="38100" dist="25400" dir="5400000" algn="ctr" rotWithShape="0">
                    <a:srgbClr val="6E747A">
                      <a:alpha val="43000"/>
                    </a:srgbClr>
                  </a:outerShdw>
                </a:effectLst>
              </a:rPr>
              <a:t>Who to screen?</a:t>
            </a:r>
            <a:endParaRPr lang="en-US" cap="none">
              <a:ln w="0"/>
              <a:solidFill>
                <a:schemeClr val="accent1"/>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4F8A20F8-9A6A-43C0-9B8F-4A2D4B23EF7F}"/>
              </a:ext>
            </a:extLst>
          </p:cNvPr>
          <p:cNvSpPr>
            <a:spLocks noGrp="1"/>
          </p:cNvSpPr>
          <p:nvPr>
            <p:ph sz="quarter" idx="4294967295"/>
          </p:nvPr>
        </p:nvSpPr>
        <p:spPr>
          <a:xfrm>
            <a:off x="4976031" y="963877"/>
            <a:ext cx="6377769" cy="4930246"/>
          </a:xfrm>
          <a:prstGeom prst="rect">
            <a:avLst/>
          </a:prstGeom>
        </p:spPr>
        <p:txBody>
          <a:bodyPr vert="horz" lIns="91440" tIns="45720" rIns="91440" bIns="45720" rtlCol="0" anchor="ctr">
            <a:normAutofit/>
          </a:bodyPr>
          <a:lstStyle/>
          <a:p>
            <a:r>
              <a:rPr lang="en-US" sz="2200" cap="none"/>
              <a:t>Screening men:</a:t>
            </a:r>
          </a:p>
          <a:p>
            <a:pPr marL="0" indent="0">
              <a:buNone/>
            </a:pPr>
            <a:r>
              <a:rPr lang="en-US" sz="2200" cap="none"/>
              <a:t>   The U.S. Preventive services task force (USPSTF) strongly recommends screening men 35 years and older for lipid disorders. The USPSTF also recommends screening men 20 to 35 years of age for lipid disorders if they are at increased risk of coronary heart disease (CHD).</a:t>
            </a:r>
          </a:p>
          <a:p>
            <a:pPr marL="0" indent="0">
              <a:buNone/>
            </a:pPr>
            <a:endParaRPr lang="en-US" sz="2200" cap="none"/>
          </a:p>
          <a:p>
            <a:r>
              <a:rPr lang="en-US" sz="2200" cap="none"/>
              <a:t>Screening women:</a:t>
            </a:r>
          </a:p>
          <a:p>
            <a:pPr marL="0" indent="0">
              <a:buNone/>
            </a:pPr>
            <a:r>
              <a:rPr lang="en-US" sz="2200" cap="none"/>
              <a:t>   The USPSTF strongly recommends screening women 45 years and older for lipid disorders if they are at increased risk of CHD. The USPSTF also recommends screening women 20 to 45 years of age for lipid disorders if they are at increased risk of CHD. </a:t>
            </a:r>
          </a:p>
        </p:txBody>
      </p:sp>
    </p:spTree>
    <p:extLst>
      <p:ext uri="{BB962C8B-B14F-4D97-AF65-F5344CB8AC3E}">
        <p14:creationId xmlns:p14="http://schemas.microsoft.com/office/powerpoint/2010/main" val="339984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F9EB9F2-07E2-4D64-BBD8-BB5B217F1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D5A8396-661C-4DDE-A89B-180ED1E0C6E3}"/>
              </a:ext>
            </a:extLst>
          </p:cNvPr>
          <p:cNvSpPr>
            <a:spLocks noGrp="1"/>
          </p:cNvSpPr>
          <p:nvPr>
            <p:ph type="ctrTitle"/>
          </p:nvPr>
        </p:nvSpPr>
        <p:spPr>
          <a:xfrm>
            <a:off x="4380588" y="965199"/>
            <a:ext cx="6766078" cy="4927601"/>
          </a:xfrm>
        </p:spPr>
        <p:txBody>
          <a:bodyPr anchor="ctr">
            <a:normAutofit/>
          </a:bodyPr>
          <a:lstStyle/>
          <a:p>
            <a:pPr algn="l"/>
            <a:r>
              <a:rPr lang="en-US" sz="5400" cap="none">
                <a:ln w="0"/>
                <a:solidFill>
                  <a:schemeClr val="tx1">
                    <a:lumMod val="85000"/>
                    <a:lumOff val="15000"/>
                  </a:schemeClr>
                </a:solidFill>
                <a:effectLst>
                  <a:outerShdw blurRad="38100" dist="25400" dir="5400000" algn="ctr" rotWithShape="0">
                    <a:srgbClr val="6E747A">
                      <a:alpha val="43000"/>
                    </a:srgbClr>
                  </a:outerShdw>
                </a:effectLst>
              </a:rPr>
              <a:t>Newborn and maternal screening</a:t>
            </a:r>
          </a:p>
        </p:txBody>
      </p:sp>
      <p:cxnSp>
        <p:nvCxnSpPr>
          <p:cNvPr id="9" name="Straight Connector 8">
            <a:extLst>
              <a:ext uri="{FF2B5EF4-FFF2-40B4-BE49-F238E27FC236}">
                <a16:creationId xmlns="" xmlns:a16="http://schemas.microsoft.com/office/drawing/2014/main" id="{F0C57C7C-DFE9-4A1E-B7A9-DF40E63366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280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EA8C12B-3D3B-4C74-A121-9137AEC067AB}"/>
              </a:ext>
            </a:extLst>
          </p:cNvPr>
          <p:cNvSpPr>
            <a:spLocks noGrp="1"/>
          </p:cNvSpPr>
          <p:nvPr>
            <p:ph type="title"/>
          </p:nvPr>
        </p:nvSpPr>
        <p:spPr>
          <a:xfrm>
            <a:off x="838200" y="963877"/>
            <a:ext cx="3494362" cy="4930246"/>
          </a:xfrm>
        </p:spPr>
        <p:txBody>
          <a:bodyPr>
            <a:normAutofit/>
          </a:bodyPr>
          <a:lstStyle/>
          <a:p>
            <a:pPr algn="r"/>
            <a:r>
              <a:rPr lang="en-US" cap="none" dirty="0">
                <a:ln w="0"/>
                <a:solidFill>
                  <a:schemeClr val="accent1"/>
                </a:solidFill>
                <a:effectLst>
                  <a:outerShdw blurRad="38100" dist="25400" dir="5400000" algn="ctr" rotWithShape="0">
                    <a:srgbClr val="6E747A">
                      <a:alpha val="43000"/>
                    </a:srgbClr>
                  </a:outerShdw>
                </a:effectLst>
              </a:rPr>
              <a:t>Newborn screening</a:t>
            </a:r>
            <a:endParaRPr lang="en-US" cap="none">
              <a:ln w="0"/>
              <a:solidFill>
                <a:schemeClr val="accent1"/>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9B54914A-0C50-4387-A91F-63E57032383C}"/>
              </a:ext>
            </a:extLst>
          </p:cNvPr>
          <p:cNvSpPr>
            <a:spLocks noGrp="1"/>
          </p:cNvSpPr>
          <p:nvPr>
            <p:ph sz="quarter" idx="4294967295"/>
          </p:nvPr>
        </p:nvSpPr>
        <p:spPr>
          <a:xfrm>
            <a:off x="4976031" y="963877"/>
            <a:ext cx="6377769" cy="4930246"/>
          </a:xfrm>
          <a:prstGeom prst="rect">
            <a:avLst/>
          </a:prstGeom>
        </p:spPr>
        <p:txBody>
          <a:bodyPr vert="horz" lIns="91440" tIns="45720" rIns="91440" bIns="45720" rtlCol="0" anchor="ctr">
            <a:normAutofit/>
          </a:bodyPr>
          <a:lstStyle/>
          <a:p>
            <a:r>
              <a:rPr lang="en-US" sz="2400" cap="none" dirty="0"/>
              <a:t>Since screening for </a:t>
            </a:r>
            <a:r>
              <a:rPr lang="en-US" sz="2400" cap="none"/>
              <a:t>phenylketonuria </a:t>
            </a:r>
            <a:r>
              <a:rPr lang="en-US" sz="2400" cap="none" dirty="0"/>
              <a:t> was commenced in </a:t>
            </a:r>
            <a:r>
              <a:rPr lang="en-US" sz="2400" cap="none"/>
              <a:t>victoria</a:t>
            </a:r>
            <a:r>
              <a:rPr lang="en-US" sz="2400" cap="none" dirty="0"/>
              <a:t> in 1966, it has expanded to include </a:t>
            </a:r>
            <a:r>
              <a:rPr lang="en-US" sz="2400" cap="none"/>
              <a:t>congenital hypothyroidism, cystic fibrosis, and over 20 rare conditions. </a:t>
            </a:r>
            <a:r>
              <a:rPr lang="en-US" sz="2400" cap="none" dirty="0"/>
              <a:t>All of this is to ensure early detection and treatment of these various conditions.</a:t>
            </a:r>
          </a:p>
        </p:txBody>
      </p:sp>
    </p:spTree>
    <p:extLst>
      <p:ext uri="{BB962C8B-B14F-4D97-AF65-F5344CB8AC3E}">
        <p14:creationId xmlns:p14="http://schemas.microsoft.com/office/powerpoint/2010/main" val="15969211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3CBEEE86-A96A-404D-B0F9-1E8AC25C5547}"/>
              </a:ext>
            </a:extLst>
          </p:cNvPr>
          <p:cNvSpPr>
            <a:spLocks noGrp="1"/>
          </p:cNvSpPr>
          <p:nvPr>
            <p:ph type="title"/>
          </p:nvPr>
        </p:nvSpPr>
        <p:spPr>
          <a:xfrm>
            <a:off x="863029" y="1012004"/>
            <a:ext cx="3416158" cy="4795408"/>
          </a:xfrm>
        </p:spPr>
        <p:txBody>
          <a:bodyPr>
            <a:normAutofit/>
          </a:bodyPr>
          <a:lstStyle/>
          <a:p>
            <a:r>
              <a:rPr lang="en-US" cap="none">
                <a:ln w="0"/>
                <a:solidFill>
                  <a:srgbClr val="FFFFFF"/>
                </a:solidFill>
                <a:effectLst>
                  <a:outerShdw blurRad="38100" dist="25400" dir="5400000" algn="ctr" rotWithShape="0">
                    <a:srgbClr val="6E747A">
                      <a:alpha val="43000"/>
                    </a:srgbClr>
                  </a:outerShdw>
                </a:effectLst>
              </a:rPr>
              <a:t>Maternal screening</a:t>
            </a:r>
          </a:p>
        </p:txBody>
      </p:sp>
      <p:graphicFrame>
        <p:nvGraphicFramePr>
          <p:cNvPr id="5" name="Content Placeholder 2">
            <a:extLst>
              <a:ext uri="{FF2B5EF4-FFF2-40B4-BE49-F238E27FC236}">
                <a16:creationId xmlns="" xmlns:a16="http://schemas.microsoft.com/office/drawing/2014/main" id="{AA503028-4F3E-44F4-9195-FF5655AE6291}"/>
              </a:ext>
            </a:extLst>
          </p:cNvPr>
          <p:cNvGraphicFramePr>
            <a:graphicFrameLocks noGrp="1"/>
          </p:cNvGraphicFramePr>
          <p:nvPr>
            <p:ph sz="quarter" idx="4294967295"/>
            <p:extLst>
              <p:ext uri="{D42A27DB-BD31-4B8C-83A1-F6EECF244321}">
                <p14:modId xmlns:p14="http://schemas.microsoft.com/office/powerpoint/2010/main" val="20500383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4233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F9EB9F2-07E2-4D64-BBD8-BB5B217F1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9A09906-27B2-4264-981E-6BAFEFCD7EAE}"/>
              </a:ext>
            </a:extLst>
          </p:cNvPr>
          <p:cNvSpPr>
            <a:spLocks noGrp="1"/>
          </p:cNvSpPr>
          <p:nvPr>
            <p:ph type="ctrTitle"/>
          </p:nvPr>
        </p:nvSpPr>
        <p:spPr>
          <a:xfrm>
            <a:off x="4380588" y="965199"/>
            <a:ext cx="6766078" cy="4927601"/>
          </a:xfrm>
        </p:spPr>
        <p:txBody>
          <a:bodyPr anchor="ctr">
            <a:normAutofit/>
          </a:bodyPr>
          <a:lstStyle/>
          <a:p>
            <a:pPr algn="l"/>
            <a:r>
              <a:rPr lang="en-US" sz="5400" cap="none">
                <a:ln w="0"/>
                <a:solidFill>
                  <a:schemeClr val="tx1">
                    <a:lumMod val="85000"/>
                    <a:lumOff val="15000"/>
                  </a:schemeClr>
                </a:solidFill>
                <a:effectLst>
                  <a:outerShdw blurRad="38100" dist="25400" dir="5400000" algn="ctr" rotWithShape="0">
                    <a:srgbClr val="6E747A">
                      <a:alpha val="43000"/>
                    </a:srgbClr>
                  </a:outerShdw>
                </a:effectLst>
              </a:rPr>
              <a:t>Periodic health examinations based on age</a:t>
            </a:r>
          </a:p>
        </p:txBody>
      </p:sp>
      <p:cxnSp>
        <p:nvCxnSpPr>
          <p:cNvPr id="9" name="Straight Connector 8">
            <a:extLst>
              <a:ext uri="{FF2B5EF4-FFF2-40B4-BE49-F238E27FC236}">
                <a16:creationId xmlns="" xmlns:a16="http://schemas.microsoft.com/office/drawing/2014/main" id="{F0C57C7C-DFE9-4A1E-B7A9-DF40E63366B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47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tle 1">
            <a:extLst>
              <a:ext uri="{FF2B5EF4-FFF2-40B4-BE49-F238E27FC236}">
                <a16:creationId xmlns="" xmlns:a16="http://schemas.microsoft.com/office/drawing/2014/main" id="{C19C9F42-2813-4D48-A242-EF22AB4DF6A0}"/>
              </a:ext>
            </a:extLst>
          </p:cNvPr>
          <p:cNvSpPr>
            <a:spLocks noGrp="1"/>
          </p:cNvSpPr>
          <p:nvPr>
            <p:ph type="title"/>
          </p:nvPr>
        </p:nvSpPr>
        <p:spPr>
          <a:xfrm>
            <a:off x="904877" y="2415322"/>
            <a:ext cx="3451730" cy="2399869"/>
          </a:xfrm>
        </p:spPr>
        <p:txBody>
          <a:bodyPr>
            <a:normAutofit/>
          </a:bodyPr>
          <a:lstStyle/>
          <a:p>
            <a:pPr algn="ctr"/>
            <a:r>
              <a:rPr lang="en-US" sz="4000" smtClean="0">
                <a:ln w="0"/>
                <a:solidFill>
                  <a:srgbClr val="FFFFFF"/>
                </a:solidFill>
                <a:effectLst>
                  <a:outerShdw blurRad="38100" dist="25400" dir="5400000" algn="ctr" rotWithShape="0">
                    <a:srgbClr val="6E747A">
                      <a:alpha val="43000"/>
                    </a:srgbClr>
                  </a:outerShdw>
                </a:effectLst>
              </a:rPr>
              <a:t>&lt; </a:t>
            </a:r>
            <a:r>
              <a:rPr lang="en-US" sz="4000" cap="none" smtClean="0">
                <a:ln w="0"/>
                <a:solidFill>
                  <a:srgbClr val="FFFFFF"/>
                </a:solidFill>
                <a:effectLst>
                  <a:outerShdw blurRad="38100" dist="25400" dir="5400000" algn="ctr" rotWithShape="0">
                    <a:srgbClr val="6E747A">
                      <a:alpha val="43000"/>
                    </a:srgbClr>
                  </a:outerShdw>
                </a:effectLst>
              </a:rPr>
              <a:t>6 </a:t>
            </a:r>
            <a:r>
              <a:rPr lang="en-US" sz="4000" cap="none" dirty="0">
                <a:ln w="0"/>
                <a:solidFill>
                  <a:srgbClr val="FFFFFF"/>
                </a:solidFill>
                <a:effectLst>
                  <a:outerShdw blurRad="38100" dist="25400" dir="5400000" algn="ctr" rotWithShape="0">
                    <a:srgbClr val="6E747A">
                      <a:alpha val="43000"/>
                    </a:srgbClr>
                  </a:outerShdw>
                </a:effectLst>
              </a:rPr>
              <a:t>Y\O</a:t>
            </a:r>
          </a:p>
        </p:txBody>
      </p:sp>
      <p:sp>
        <p:nvSpPr>
          <p:cNvPr id="5" name="Content Placeholder 2">
            <a:extLst>
              <a:ext uri="{FF2B5EF4-FFF2-40B4-BE49-F238E27FC236}">
                <a16:creationId xmlns="" xmlns:a16="http://schemas.microsoft.com/office/drawing/2014/main" id="{5B4B5504-F266-4A09-9A8C-347EB8AF1F8C}"/>
              </a:ext>
            </a:extLst>
          </p:cNvPr>
          <p:cNvSpPr>
            <a:spLocks noGrp="1"/>
          </p:cNvSpPr>
          <p:nvPr>
            <p:ph idx="1"/>
          </p:nvPr>
        </p:nvSpPr>
        <p:spPr>
          <a:xfrm>
            <a:off x="5120640" y="804672"/>
            <a:ext cx="6281928" cy="5248656"/>
          </a:xfrm>
        </p:spPr>
        <p:txBody>
          <a:bodyPr vert="horz" lIns="91440" tIns="45720" rIns="91440" bIns="45720" rtlCol="0" anchor="ctr">
            <a:normAutofit/>
          </a:bodyPr>
          <a:lstStyle/>
          <a:p>
            <a:r>
              <a:rPr lang="en-US" sz="2000" cap="none"/>
              <a:t>1. Counseling for parents examples: breast feeding, dental health, passive smoking.</a:t>
            </a:r>
          </a:p>
          <a:p>
            <a:endParaRPr lang="en-US" sz="2000" cap="none"/>
          </a:p>
          <a:p>
            <a:r>
              <a:rPr lang="en-US" sz="2000" cap="none"/>
              <a:t>2. Screening examples: developmental milestones, vision, hernias.</a:t>
            </a:r>
          </a:p>
          <a:p>
            <a:endParaRPr lang="en-US" sz="2000" cap="none"/>
          </a:p>
          <a:p>
            <a:r>
              <a:rPr lang="en-US" sz="2000" cap="none"/>
              <a:t>3. Chemoprophylaxis: floride, iron, vitamin K.</a:t>
            </a:r>
          </a:p>
        </p:txBody>
      </p:sp>
    </p:spTree>
    <p:extLst>
      <p:ext uri="{BB962C8B-B14F-4D97-AF65-F5344CB8AC3E}">
        <p14:creationId xmlns:p14="http://schemas.microsoft.com/office/powerpoint/2010/main" val="845958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4294967295"/>
          </p:nvPr>
        </p:nvSpPr>
        <p:spPr>
          <a:xfrm>
            <a:off x="913774" y="2367092"/>
            <a:ext cx="10363826" cy="3424107"/>
          </a:xfrm>
          <a:prstGeom prst="rect">
            <a:avLst/>
          </a:prstGeom>
        </p:spPr>
        <p:txBody>
          <a:bodyPr/>
          <a:lstStyle/>
          <a:p>
            <a:r>
              <a:rPr lang="en-US" sz="2400" cap="none" dirty="0"/>
              <a:t>2- </a:t>
            </a:r>
            <a:r>
              <a:rPr lang="en-US" sz="2400" b="1" cap="none" dirty="0"/>
              <a:t>all of the following are considered primary prevention methods for breast cancer EXCEPT:</a:t>
            </a:r>
          </a:p>
          <a:p>
            <a:pPr lvl="1">
              <a:buFont typeface="+mj-lt"/>
              <a:buAutoNum type="alphaUcPeriod"/>
            </a:pPr>
            <a:r>
              <a:rPr lang="en-US" sz="2400" cap="none" dirty="0"/>
              <a:t>Early pregnancy</a:t>
            </a:r>
          </a:p>
          <a:p>
            <a:pPr lvl="1">
              <a:buFont typeface="+mj-lt"/>
              <a:buAutoNum type="alphaUcPeriod"/>
            </a:pPr>
            <a:r>
              <a:rPr lang="en-US" sz="2400" cap="none" dirty="0"/>
              <a:t>Breastfeeding</a:t>
            </a:r>
          </a:p>
          <a:p>
            <a:pPr lvl="1">
              <a:buFont typeface="+mj-lt"/>
              <a:buAutoNum type="alphaUcPeriod"/>
            </a:pPr>
            <a:r>
              <a:rPr lang="en-US" sz="2400" cap="none" dirty="0"/>
              <a:t>Oral contraceptives</a:t>
            </a:r>
          </a:p>
          <a:p>
            <a:pPr lvl="1">
              <a:buFont typeface="+mj-lt"/>
              <a:buAutoNum type="alphaUcPeriod"/>
            </a:pPr>
            <a:r>
              <a:rPr lang="en-US" sz="2400" cap="none" dirty="0"/>
              <a:t>Exercise </a:t>
            </a:r>
          </a:p>
          <a:p>
            <a:pPr lvl="1">
              <a:buFont typeface="+mj-lt"/>
              <a:buAutoNum type="alphaUcPeriod"/>
            </a:pPr>
            <a:endParaRPr lang="en-US" cap="none" dirty="0"/>
          </a:p>
        </p:txBody>
      </p:sp>
    </p:spTree>
    <p:extLst>
      <p:ext uri="{BB962C8B-B14F-4D97-AF65-F5344CB8AC3E}">
        <p14:creationId xmlns:p14="http://schemas.microsoft.com/office/powerpoint/2010/main" val="832297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generated with high confidence">
            <a:extLst>
              <a:ext uri="{FF2B5EF4-FFF2-40B4-BE49-F238E27FC236}">
                <a16:creationId xmlns="" xmlns:a16="http://schemas.microsoft.com/office/drawing/2014/main" id="{C4DD001D-539B-44DB-AFF9-194AFDF8D38A}"/>
              </a:ext>
            </a:extLst>
          </p:cNvPr>
          <p:cNvPicPr>
            <a:picLocks noGrp="1" noChangeAspect="1"/>
          </p:cNvPicPr>
          <p:nvPr>
            <p:ph idx="1"/>
          </p:nvPr>
        </p:nvPicPr>
        <p:blipFill>
          <a:blip r:embed="rId2"/>
          <a:stretch>
            <a:fillRect/>
          </a:stretch>
        </p:blipFill>
        <p:spPr>
          <a:xfrm>
            <a:off x="4020779" y="643467"/>
            <a:ext cx="4150442" cy="5571066"/>
          </a:xfrm>
          <a:prstGeom prst="rect">
            <a:avLst/>
          </a:prstGeom>
        </p:spPr>
      </p:pic>
    </p:spTree>
    <p:extLst>
      <p:ext uri="{BB962C8B-B14F-4D97-AF65-F5344CB8AC3E}">
        <p14:creationId xmlns:p14="http://schemas.microsoft.com/office/powerpoint/2010/main" val="1298427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6"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7"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3" name="Rectangle 42">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5" name="Title 1">
            <a:extLst>
              <a:ext uri="{FF2B5EF4-FFF2-40B4-BE49-F238E27FC236}">
                <a16:creationId xmlns="" xmlns:a16="http://schemas.microsoft.com/office/drawing/2014/main" id="{E7D86D90-993C-4326-882F-C08D4B1C5499}"/>
              </a:ext>
            </a:extLst>
          </p:cNvPr>
          <p:cNvSpPr>
            <a:spLocks noGrp="1"/>
          </p:cNvSpPr>
          <p:nvPr>
            <p:ph type="title"/>
          </p:nvPr>
        </p:nvSpPr>
        <p:spPr>
          <a:xfrm>
            <a:off x="904877" y="2415322"/>
            <a:ext cx="3451730" cy="2399869"/>
          </a:xfrm>
        </p:spPr>
        <p:txBody>
          <a:bodyPr>
            <a:normAutofit/>
          </a:bodyPr>
          <a:lstStyle/>
          <a:p>
            <a:pPr algn="ctr"/>
            <a:r>
              <a:rPr lang="en-US" sz="4000" cap="none">
                <a:ln w="0"/>
                <a:solidFill>
                  <a:srgbClr val="FFFFFF"/>
                </a:solidFill>
                <a:effectLst>
                  <a:outerShdw blurRad="38100" dist="25400" dir="5400000" algn="ctr" rotWithShape="0">
                    <a:srgbClr val="6E747A">
                      <a:alpha val="43000"/>
                    </a:srgbClr>
                  </a:outerShdw>
                </a:effectLst>
              </a:rPr>
              <a:t>7-18 Y\O</a:t>
            </a:r>
          </a:p>
        </p:txBody>
      </p:sp>
      <p:sp>
        <p:nvSpPr>
          <p:cNvPr id="4" name="Content Placeholder 2">
            <a:extLst>
              <a:ext uri="{FF2B5EF4-FFF2-40B4-BE49-F238E27FC236}">
                <a16:creationId xmlns="" xmlns:a16="http://schemas.microsoft.com/office/drawing/2014/main" id="{919DB982-6D2C-42B9-8F1D-85452B502045}"/>
              </a:ext>
            </a:extLst>
          </p:cNvPr>
          <p:cNvSpPr>
            <a:spLocks noGrp="1"/>
          </p:cNvSpPr>
          <p:nvPr>
            <p:ph idx="1"/>
          </p:nvPr>
        </p:nvSpPr>
        <p:spPr>
          <a:xfrm>
            <a:off x="5120640" y="804672"/>
            <a:ext cx="6281928" cy="5248656"/>
          </a:xfrm>
        </p:spPr>
        <p:txBody>
          <a:bodyPr vert="horz" lIns="91440" tIns="45720" rIns="91440" bIns="45720" rtlCol="0" anchor="ctr">
            <a:normAutofit/>
          </a:bodyPr>
          <a:lstStyle/>
          <a:p>
            <a:pPr marL="0" indent="0">
              <a:buNone/>
            </a:pPr>
            <a:r>
              <a:rPr lang="en-US" sz="2000" cap="none"/>
              <a:t>1. Counseling examples: depression, smoking, sun and vitamin D exposure </a:t>
            </a:r>
          </a:p>
          <a:p>
            <a:endParaRPr lang="en-US" sz="2000" cap="none"/>
          </a:p>
          <a:p>
            <a:endParaRPr lang="en-US" sz="2000" cap="none"/>
          </a:p>
          <a:p>
            <a:pPr marL="0" indent="0">
              <a:buNone/>
            </a:pPr>
            <a:r>
              <a:rPr lang="en-US" sz="2000" cap="none"/>
              <a:t>2. Screening: BMI, dental hygeine, std's for sexually </a:t>
            </a:r>
          </a:p>
          <a:p>
            <a:pPr marL="0" indent="0">
              <a:buNone/>
            </a:pPr>
            <a:r>
              <a:rPr lang="en-US" sz="2000" cap="none"/>
              <a:t>Active teens</a:t>
            </a:r>
          </a:p>
          <a:p>
            <a:endParaRPr lang="en-US" sz="2000" cap="none"/>
          </a:p>
          <a:p>
            <a:endParaRPr lang="en-US" sz="2000" cap="none"/>
          </a:p>
          <a:p>
            <a:pPr marL="0" indent="0">
              <a:buNone/>
            </a:pPr>
            <a:r>
              <a:rPr lang="en-US" sz="2000" cap="none"/>
              <a:t>3. Chemoprophylaxis: folic acid, vaccinations: influenza, MMR.</a:t>
            </a:r>
          </a:p>
          <a:p>
            <a:endParaRPr lang="en-US" sz="2000" cap="none"/>
          </a:p>
          <a:p>
            <a:endParaRPr lang="en-US" sz="2000" cap="none"/>
          </a:p>
        </p:txBody>
      </p:sp>
    </p:spTree>
    <p:extLst>
      <p:ext uri="{BB962C8B-B14F-4D97-AF65-F5344CB8AC3E}">
        <p14:creationId xmlns:p14="http://schemas.microsoft.com/office/powerpoint/2010/main" val="16036822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6"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7"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3" name="Rectangle 42">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tle 1">
            <a:extLst>
              <a:ext uri="{FF2B5EF4-FFF2-40B4-BE49-F238E27FC236}">
                <a16:creationId xmlns="" xmlns:a16="http://schemas.microsoft.com/office/drawing/2014/main" id="{8BDDB8AF-8DBC-4031-AF08-6C83227719AF}"/>
              </a:ext>
            </a:extLst>
          </p:cNvPr>
          <p:cNvSpPr>
            <a:spLocks noGrp="1"/>
          </p:cNvSpPr>
          <p:nvPr>
            <p:ph type="title"/>
          </p:nvPr>
        </p:nvSpPr>
        <p:spPr>
          <a:xfrm>
            <a:off x="904877" y="2415322"/>
            <a:ext cx="3451730" cy="2399869"/>
          </a:xfrm>
        </p:spPr>
        <p:txBody>
          <a:bodyPr>
            <a:normAutofit/>
          </a:bodyPr>
          <a:lstStyle/>
          <a:p>
            <a:pPr algn="ctr"/>
            <a:r>
              <a:rPr lang="en-US" sz="4000" cap="none">
                <a:ln w="0"/>
                <a:solidFill>
                  <a:srgbClr val="FFFFFF"/>
                </a:solidFill>
                <a:effectLst>
                  <a:outerShdw blurRad="38100" dist="25400" dir="5400000" algn="ctr" rotWithShape="0">
                    <a:srgbClr val="6E747A">
                      <a:alpha val="43000"/>
                    </a:srgbClr>
                  </a:outerShdw>
                </a:effectLst>
              </a:rPr>
              <a:t>18-59  Y\O</a:t>
            </a:r>
          </a:p>
        </p:txBody>
      </p:sp>
      <p:sp>
        <p:nvSpPr>
          <p:cNvPr id="5" name="Content Placeholder 2">
            <a:extLst>
              <a:ext uri="{FF2B5EF4-FFF2-40B4-BE49-F238E27FC236}">
                <a16:creationId xmlns="" xmlns:a16="http://schemas.microsoft.com/office/drawing/2014/main" id="{86B86EE8-7C12-478E-8AC4-1EE62623ECBF}"/>
              </a:ext>
            </a:extLst>
          </p:cNvPr>
          <p:cNvSpPr>
            <a:spLocks noGrp="1"/>
          </p:cNvSpPr>
          <p:nvPr>
            <p:ph idx="1"/>
          </p:nvPr>
        </p:nvSpPr>
        <p:spPr>
          <a:xfrm>
            <a:off x="5120640" y="804672"/>
            <a:ext cx="6281928" cy="5248656"/>
          </a:xfrm>
        </p:spPr>
        <p:txBody>
          <a:bodyPr vert="horz" lIns="91440" tIns="45720" rIns="91440" bIns="45720" rtlCol="0" anchor="ctr">
            <a:normAutofit/>
          </a:bodyPr>
          <a:lstStyle/>
          <a:p>
            <a:pPr marL="0" indent="0">
              <a:buNone/>
            </a:pPr>
            <a:r>
              <a:rPr lang="en-US" sz="2000" cap="none"/>
              <a:t>1. Counseling: violence, drug and alcohol abuse, behavioural obesity counseling.</a:t>
            </a:r>
          </a:p>
          <a:p>
            <a:endParaRPr lang="en-US" sz="2000" cap="none"/>
          </a:p>
          <a:p>
            <a:endParaRPr lang="en-US" sz="2000" cap="none"/>
          </a:p>
          <a:p>
            <a:pPr marL="0" indent="0">
              <a:buNone/>
            </a:pPr>
            <a:r>
              <a:rPr lang="en-US" sz="2000" cap="none"/>
              <a:t>2. Screening: BP, blood lipids, fasting blood glucose, </a:t>
            </a:r>
          </a:p>
          <a:p>
            <a:pPr marL="0" indent="0">
              <a:buNone/>
            </a:pPr>
            <a:r>
              <a:rPr lang="en-US" sz="2000" cap="none"/>
              <a:t>PAP smear, mammogram</a:t>
            </a:r>
          </a:p>
          <a:p>
            <a:endParaRPr lang="en-US" sz="2000" cap="none"/>
          </a:p>
          <a:p>
            <a:pPr marL="0" indent="0">
              <a:buNone/>
            </a:pPr>
            <a:r>
              <a:rPr lang="en-US" sz="2000" cap="none"/>
              <a:t>3. Chemoprophylaxis: aspirin, folic acid, immunizations.</a:t>
            </a:r>
          </a:p>
        </p:txBody>
      </p:sp>
    </p:spTree>
    <p:extLst>
      <p:ext uri="{BB962C8B-B14F-4D97-AF65-F5344CB8AC3E}">
        <p14:creationId xmlns:p14="http://schemas.microsoft.com/office/powerpoint/2010/main" val="1411328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tle 1">
            <a:extLst>
              <a:ext uri="{FF2B5EF4-FFF2-40B4-BE49-F238E27FC236}">
                <a16:creationId xmlns="" xmlns:a16="http://schemas.microsoft.com/office/drawing/2014/main" id="{A55A4CDE-A79E-42BD-874F-B99B0FEFBAF5}"/>
              </a:ext>
            </a:extLst>
          </p:cNvPr>
          <p:cNvSpPr>
            <a:spLocks noGrp="1"/>
          </p:cNvSpPr>
          <p:nvPr>
            <p:ph type="title"/>
          </p:nvPr>
        </p:nvSpPr>
        <p:spPr>
          <a:xfrm>
            <a:off x="904877" y="2415322"/>
            <a:ext cx="3451730" cy="2399869"/>
          </a:xfrm>
        </p:spPr>
        <p:txBody>
          <a:bodyPr>
            <a:normAutofit/>
          </a:bodyPr>
          <a:lstStyle/>
          <a:p>
            <a:pPr algn="ctr"/>
            <a:r>
              <a:rPr lang="en-US" sz="4000" cap="none">
                <a:ln w="0"/>
                <a:solidFill>
                  <a:srgbClr val="FFFFFF"/>
                </a:solidFill>
                <a:effectLst>
                  <a:outerShdw blurRad="38100" dist="25400" dir="5400000" algn="ctr" rotWithShape="0">
                    <a:srgbClr val="6E747A">
                      <a:alpha val="43000"/>
                    </a:srgbClr>
                  </a:outerShdw>
                </a:effectLst>
              </a:rPr>
              <a:t>Osteoporosis</a:t>
            </a:r>
          </a:p>
        </p:txBody>
      </p:sp>
      <p:sp>
        <p:nvSpPr>
          <p:cNvPr id="5" name="Content Placeholder 2">
            <a:extLst>
              <a:ext uri="{FF2B5EF4-FFF2-40B4-BE49-F238E27FC236}">
                <a16:creationId xmlns="" xmlns:a16="http://schemas.microsoft.com/office/drawing/2014/main" id="{3851A100-51D0-4BA1-9D80-F752570D9711}"/>
              </a:ext>
            </a:extLst>
          </p:cNvPr>
          <p:cNvSpPr>
            <a:spLocks noGrp="1"/>
          </p:cNvSpPr>
          <p:nvPr>
            <p:ph idx="1"/>
          </p:nvPr>
        </p:nvSpPr>
        <p:spPr>
          <a:xfrm>
            <a:off x="5120639" y="816247"/>
            <a:ext cx="6637973" cy="5248656"/>
          </a:xfrm>
        </p:spPr>
        <p:txBody>
          <a:bodyPr vert="horz" lIns="91440" tIns="45720" rIns="91440" bIns="45720" rtlCol="0" anchor="ctr">
            <a:normAutofit/>
          </a:bodyPr>
          <a:lstStyle/>
          <a:p>
            <a:pPr marL="0" indent="0">
              <a:buNone/>
            </a:pPr>
            <a:endParaRPr lang="en-US" sz="2000" cap="none" dirty="0"/>
          </a:p>
          <a:p>
            <a:pPr marL="0" indent="0">
              <a:buNone/>
            </a:pPr>
            <a:r>
              <a:rPr lang="en-US" sz="2000" cap="none" dirty="0"/>
              <a:t>1ry prevention: well-nourishment, high diary intake, sun exposure, doing weight bearing exercises and, avoid smoking</a:t>
            </a:r>
          </a:p>
          <a:p>
            <a:pPr marL="0" indent="0">
              <a:buNone/>
            </a:pPr>
            <a:r>
              <a:rPr lang="en-US" sz="2000" cap="none" dirty="0"/>
              <a:t>Supplements: bisphosphonates in both genders, and </a:t>
            </a:r>
            <a:r>
              <a:rPr lang="en-US" sz="2000" cap="none" dirty="0" err="1"/>
              <a:t>raloxifene</a:t>
            </a:r>
            <a:r>
              <a:rPr lang="en-US" sz="2000" cap="none" dirty="0"/>
              <a:t> or hormonal therapy for post-menopausal women</a:t>
            </a:r>
          </a:p>
          <a:p>
            <a:pPr marL="0" indent="0">
              <a:buNone/>
            </a:pPr>
            <a:endParaRPr lang="en-US" sz="2000" cap="none" dirty="0"/>
          </a:p>
          <a:p>
            <a:r>
              <a:rPr lang="en-US" sz="2000" cap="none" dirty="0"/>
              <a:t>Screening: </a:t>
            </a:r>
            <a:r>
              <a:rPr lang="en-US" sz="2000" cap="none" dirty="0" smtClean="0"/>
              <a:t>DEXA scan </a:t>
            </a:r>
            <a:r>
              <a:rPr lang="en-US" sz="2000" cap="none" dirty="0"/>
              <a:t>(</a:t>
            </a:r>
            <a:r>
              <a:rPr lang="en" sz="2000" cap="none" dirty="0"/>
              <a:t>dual-energy x-ray absorptiometry)</a:t>
            </a:r>
            <a:endParaRPr lang="en-US" sz="2000" cap="none" dirty="0"/>
          </a:p>
          <a:p>
            <a:endParaRPr lang="en" sz="2000" cap="none" dirty="0"/>
          </a:p>
          <a:p>
            <a:r>
              <a:rPr lang="en" sz="2000" cap="none" dirty="0"/>
              <a:t>When? 65 years old</a:t>
            </a:r>
          </a:p>
        </p:txBody>
      </p:sp>
    </p:spTree>
    <p:extLst>
      <p:ext uri="{BB962C8B-B14F-4D97-AF65-F5344CB8AC3E}">
        <p14:creationId xmlns:p14="http://schemas.microsoft.com/office/powerpoint/2010/main" val="138157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tle 1">
            <a:extLst>
              <a:ext uri="{FF2B5EF4-FFF2-40B4-BE49-F238E27FC236}">
                <a16:creationId xmlns="" xmlns:a16="http://schemas.microsoft.com/office/drawing/2014/main" id="{806CACA3-0951-4FE0-885E-4F40297CCA5F}"/>
              </a:ext>
            </a:extLst>
          </p:cNvPr>
          <p:cNvSpPr>
            <a:spLocks noGrp="1"/>
          </p:cNvSpPr>
          <p:nvPr>
            <p:ph type="title"/>
          </p:nvPr>
        </p:nvSpPr>
        <p:spPr>
          <a:xfrm>
            <a:off x="904877" y="2415322"/>
            <a:ext cx="3451730" cy="2399869"/>
          </a:xfrm>
        </p:spPr>
        <p:txBody>
          <a:bodyPr>
            <a:normAutofit/>
          </a:bodyPr>
          <a:lstStyle/>
          <a:p>
            <a:pPr algn="ctr"/>
            <a:r>
              <a:rPr lang="en-US" sz="4000" cap="none">
                <a:ln w="0"/>
                <a:solidFill>
                  <a:srgbClr val="FFFFFF"/>
                </a:solidFill>
                <a:effectLst>
                  <a:outerShdw blurRad="38100" dist="25400" dir="5400000" algn="ctr" rotWithShape="0">
                    <a:srgbClr val="6E747A">
                      <a:alpha val="43000"/>
                    </a:srgbClr>
                  </a:outerShdw>
                </a:effectLst>
              </a:rPr>
              <a:t>Breast Cancer</a:t>
            </a:r>
          </a:p>
        </p:txBody>
      </p:sp>
      <p:sp>
        <p:nvSpPr>
          <p:cNvPr id="5" name="Content Placeholder 2">
            <a:extLst>
              <a:ext uri="{FF2B5EF4-FFF2-40B4-BE49-F238E27FC236}">
                <a16:creationId xmlns="" xmlns:a16="http://schemas.microsoft.com/office/drawing/2014/main" id="{792EB15D-8C13-4BDB-B257-D64C8A38C40F}"/>
              </a:ext>
            </a:extLst>
          </p:cNvPr>
          <p:cNvSpPr>
            <a:spLocks noGrp="1"/>
          </p:cNvSpPr>
          <p:nvPr>
            <p:ph idx="1"/>
          </p:nvPr>
        </p:nvSpPr>
        <p:spPr>
          <a:xfrm>
            <a:off x="5120640" y="804672"/>
            <a:ext cx="6281928" cy="5248656"/>
          </a:xfrm>
        </p:spPr>
        <p:txBody>
          <a:bodyPr vert="horz" lIns="91440" tIns="45720" rIns="91440" bIns="45720" rtlCol="0" anchor="ctr">
            <a:normAutofit/>
          </a:bodyPr>
          <a:lstStyle/>
          <a:p>
            <a:pPr marL="0" indent="0">
              <a:buNone/>
            </a:pPr>
            <a:r>
              <a:rPr lang="en-US" sz="2000" cap="none">
                <a:latin typeface="Century Gothic"/>
                <a:cs typeface="Calibri"/>
              </a:rPr>
              <a:t>1ry prevention</a:t>
            </a:r>
            <a:r>
              <a:rPr lang="en-US" sz="2000" cap="none"/>
              <a:t>: by breast feeding, pregnancy, exercising </a:t>
            </a:r>
          </a:p>
          <a:p>
            <a:pPr marL="0" indent="0">
              <a:buNone/>
            </a:pPr>
            <a:r>
              <a:rPr lang="en-US" sz="2000" cap="none"/>
              <a:t>And avoiding: smoking, being obese, OCP, hormonal replacements...</a:t>
            </a:r>
            <a:endParaRPr lang="en-US" sz="2000" cap="none">
              <a:latin typeface="Century Gothic"/>
              <a:cs typeface="Calibri"/>
            </a:endParaRPr>
          </a:p>
          <a:p>
            <a:pPr marL="0" indent="0">
              <a:buNone/>
            </a:pPr>
            <a:endParaRPr lang="en-US" sz="2000" cap="none">
              <a:latin typeface="Century Gothic"/>
              <a:cs typeface="Calibri"/>
            </a:endParaRPr>
          </a:p>
          <a:p>
            <a:pPr marL="0" indent="0">
              <a:buNone/>
            </a:pPr>
            <a:r>
              <a:rPr lang="en-US" sz="2000" cap="none">
                <a:latin typeface="Century Gothic"/>
                <a:cs typeface="Calibri"/>
              </a:rPr>
              <a:t>Screening</a:t>
            </a:r>
            <a:r>
              <a:rPr lang="en-US" sz="2000" cap="none"/>
              <a:t>:</a:t>
            </a:r>
          </a:p>
          <a:p>
            <a:pPr marL="0" indent="0">
              <a:buNone/>
            </a:pPr>
            <a:r>
              <a:rPr lang="en-US" sz="2000" cap="none"/>
              <a:t>How? Mamography:</a:t>
            </a:r>
            <a:endParaRPr lang="en-US" sz="2000" cap="none">
              <a:latin typeface="Century Gothic"/>
              <a:cs typeface="Calibri"/>
            </a:endParaRPr>
          </a:p>
          <a:p>
            <a:pPr marL="0" indent="0">
              <a:buNone/>
            </a:pPr>
            <a:r>
              <a:rPr lang="en-US" sz="2000" cap="none"/>
              <a:t>When? 40 years-old</a:t>
            </a:r>
          </a:p>
        </p:txBody>
      </p:sp>
    </p:spTree>
    <p:extLst>
      <p:ext uri="{BB962C8B-B14F-4D97-AF65-F5344CB8AC3E}">
        <p14:creationId xmlns:p14="http://schemas.microsoft.com/office/powerpoint/2010/main" val="846995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MCQs:</a:t>
            </a:r>
          </a:p>
        </p:txBody>
      </p:sp>
      <p:sp>
        <p:nvSpPr>
          <p:cNvPr id="3" name="Content Placeholder 2"/>
          <p:cNvSpPr>
            <a:spLocks noGrp="1"/>
          </p:cNvSpPr>
          <p:nvPr>
            <p:ph sz="quarter" idx="4294967295"/>
          </p:nvPr>
        </p:nvSpPr>
        <p:spPr>
          <a:xfrm>
            <a:off x="913774" y="2367092"/>
            <a:ext cx="10363826" cy="3424107"/>
          </a:xfrm>
          <a:prstGeom prst="rect">
            <a:avLst/>
          </a:prstGeom>
        </p:spPr>
        <p:txBody>
          <a:bodyPr/>
          <a:lstStyle/>
          <a:p>
            <a:r>
              <a:rPr lang="en-US" sz="2400" cap="none" dirty="0"/>
              <a:t>1- </a:t>
            </a:r>
            <a:r>
              <a:rPr lang="en-US" sz="2400" b="1" cap="none" dirty="0"/>
              <a:t>which of the following is an example of tertiary prevention?</a:t>
            </a:r>
          </a:p>
          <a:p>
            <a:pPr lvl="1">
              <a:buFont typeface="+mj-lt"/>
              <a:buAutoNum type="alphaUcPeriod"/>
            </a:pPr>
            <a:r>
              <a:rPr lang="en-US" sz="2400" cap="none" dirty="0"/>
              <a:t>A 52 </a:t>
            </a:r>
            <a:r>
              <a:rPr lang="en-US" sz="2400" cap="none" dirty="0" smtClean="0"/>
              <a:t>years </a:t>
            </a:r>
            <a:r>
              <a:rPr lang="en-US" sz="2400" cap="none" dirty="0"/>
              <a:t>old woman receiving speech rehabilitation after suffering from a stroke.</a:t>
            </a:r>
          </a:p>
          <a:p>
            <a:pPr lvl="1">
              <a:buFont typeface="+mj-lt"/>
              <a:buAutoNum type="alphaUcPeriod"/>
            </a:pPr>
            <a:r>
              <a:rPr lang="en-US" sz="2400" cap="none" dirty="0"/>
              <a:t>A 33 </a:t>
            </a:r>
            <a:r>
              <a:rPr lang="en-US" sz="2400" cap="none" dirty="0" smtClean="0"/>
              <a:t>years </a:t>
            </a:r>
            <a:r>
              <a:rPr lang="en-US" sz="2400" cap="none" dirty="0"/>
              <a:t>old healthy woman getting a pap smear.</a:t>
            </a:r>
          </a:p>
          <a:p>
            <a:pPr lvl="1">
              <a:buFont typeface="+mj-lt"/>
              <a:buAutoNum type="alphaUcPeriod"/>
            </a:pPr>
            <a:r>
              <a:rPr lang="en-US" sz="2400" cap="none" dirty="0"/>
              <a:t>A child receiving his </a:t>
            </a:r>
            <a:r>
              <a:rPr lang="en-US" sz="2400" cap="none" dirty="0" err="1"/>
              <a:t>mmr</a:t>
            </a:r>
            <a:r>
              <a:rPr lang="en-US" sz="2400" cap="none" dirty="0"/>
              <a:t> vaccine.</a:t>
            </a:r>
          </a:p>
          <a:p>
            <a:pPr lvl="1">
              <a:buFont typeface="+mj-lt"/>
              <a:buAutoNum type="alphaUcPeriod"/>
            </a:pPr>
            <a:r>
              <a:rPr lang="en-US" sz="2400" cap="none" dirty="0"/>
              <a:t>A 40 </a:t>
            </a:r>
            <a:r>
              <a:rPr lang="en-US" sz="2400" cap="none" dirty="0" smtClean="0"/>
              <a:t>years-old </a:t>
            </a:r>
            <a:r>
              <a:rPr lang="en-US" sz="2400" cap="none" dirty="0"/>
              <a:t>man receiving anti-smoking counseling.</a:t>
            </a:r>
          </a:p>
          <a:p>
            <a:pPr lvl="1">
              <a:buFont typeface="+mj-lt"/>
              <a:buAutoNum type="alphaUcPeriod"/>
            </a:pPr>
            <a:endParaRPr lang="en-US" cap="none" dirty="0"/>
          </a:p>
          <a:p>
            <a:pPr lvl="1">
              <a:buFont typeface="+mj-lt"/>
              <a:buAutoNum type="alphaUcPeriod"/>
            </a:pPr>
            <a:endParaRPr lang="en-US" cap="none" dirty="0"/>
          </a:p>
        </p:txBody>
      </p:sp>
    </p:spTree>
    <p:extLst>
      <p:ext uri="{BB962C8B-B14F-4D97-AF65-F5344CB8AC3E}">
        <p14:creationId xmlns:p14="http://schemas.microsoft.com/office/powerpoint/2010/main" val="30997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4294967295"/>
          </p:nvPr>
        </p:nvSpPr>
        <p:spPr>
          <a:xfrm>
            <a:off x="913774" y="2367092"/>
            <a:ext cx="10363826" cy="3424107"/>
          </a:xfrm>
          <a:prstGeom prst="rect">
            <a:avLst/>
          </a:prstGeom>
        </p:spPr>
        <p:txBody>
          <a:bodyPr/>
          <a:lstStyle/>
          <a:p>
            <a:r>
              <a:rPr lang="en-US" sz="2400" cap="none" dirty="0"/>
              <a:t>2- </a:t>
            </a:r>
            <a:r>
              <a:rPr lang="en-US" sz="2400" b="1" cap="none" dirty="0"/>
              <a:t>all of the following are considered primary prevention methods for breast cancer EXCEPT:</a:t>
            </a:r>
          </a:p>
          <a:p>
            <a:pPr lvl="1">
              <a:buFont typeface="+mj-lt"/>
              <a:buAutoNum type="alphaUcPeriod"/>
            </a:pPr>
            <a:r>
              <a:rPr lang="en-US" sz="2400" cap="none" dirty="0"/>
              <a:t>Early pregnancy</a:t>
            </a:r>
          </a:p>
          <a:p>
            <a:pPr lvl="1">
              <a:buFont typeface="+mj-lt"/>
              <a:buAutoNum type="alphaUcPeriod"/>
            </a:pPr>
            <a:r>
              <a:rPr lang="en-US" sz="2400" cap="none" dirty="0"/>
              <a:t>Breastfeeding</a:t>
            </a:r>
          </a:p>
          <a:p>
            <a:pPr lvl="1">
              <a:buFont typeface="+mj-lt"/>
              <a:buAutoNum type="alphaUcPeriod"/>
            </a:pPr>
            <a:r>
              <a:rPr lang="en-US" sz="2400" cap="none" dirty="0"/>
              <a:t>Oral contraceptives</a:t>
            </a:r>
          </a:p>
          <a:p>
            <a:pPr lvl="1">
              <a:buFont typeface="+mj-lt"/>
              <a:buAutoNum type="alphaUcPeriod"/>
            </a:pPr>
            <a:r>
              <a:rPr lang="en-US" sz="2400" cap="none" dirty="0"/>
              <a:t>Exercise </a:t>
            </a:r>
          </a:p>
          <a:p>
            <a:pPr lvl="1">
              <a:buFont typeface="+mj-lt"/>
              <a:buAutoNum type="alphaUcPeriod"/>
            </a:pPr>
            <a:endParaRPr lang="en-US" cap="none" dirty="0"/>
          </a:p>
        </p:txBody>
      </p:sp>
    </p:spTree>
    <p:extLst>
      <p:ext uri="{BB962C8B-B14F-4D97-AF65-F5344CB8AC3E}">
        <p14:creationId xmlns:p14="http://schemas.microsoft.com/office/powerpoint/2010/main" val="54244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4294967295"/>
          </p:nvPr>
        </p:nvSpPr>
        <p:spPr>
          <a:xfrm>
            <a:off x="913774" y="2367092"/>
            <a:ext cx="10363826" cy="3424107"/>
          </a:xfrm>
          <a:prstGeom prst="rect">
            <a:avLst/>
          </a:prstGeom>
        </p:spPr>
        <p:txBody>
          <a:bodyPr/>
          <a:lstStyle/>
          <a:p>
            <a:r>
              <a:rPr lang="en-US" sz="2400" cap="none" dirty="0"/>
              <a:t>3 – </a:t>
            </a:r>
            <a:r>
              <a:rPr lang="en-US" sz="2400" b="1" cap="none" dirty="0"/>
              <a:t>which of the following methods is a primary prevention method for prostate cancer?</a:t>
            </a:r>
          </a:p>
          <a:p>
            <a:pPr lvl="1">
              <a:buFont typeface="+mj-lt"/>
              <a:buAutoNum type="alphaUcPeriod"/>
            </a:pPr>
            <a:r>
              <a:rPr lang="en-US" sz="2400" cap="none" dirty="0"/>
              <a:t>Eating fruits and vegetables daily</a:t>
            </a:r>
          </a:p>
          <a:p>
            <a:pPr lvl="1">
              <a:buFont typeface="+mj-lt"/>
              <a:buAutoNum type="alphaUcPeriod"/>
            </a:pPr>
            <a:r>
              <a:rPr lang="en-US" sz="2400" cap="none" dirty="0"/>
              <a:t>PSA test annually</a:t>
            </a:r>
          </a:p>
          <a:p>
            <a:pPr lvl="1">
              <a:buFont typeface="+mj-lt"/>
              <a:buAutoNum type="alphaUcPeriod"/>
            </a:pPr>
            <a:r>
              <a:rPr lang="en-US" sz="2400" cap="none" dirty="0"/>
              <a:t>Flu vaccine</a:t>
            </a:r>
          </a:p>
          <a:p>
            <a:pPr lvl="1">
              <a:buFont typeface="+mj-lt"/>
              <a:buAutoNum type="alphaUcPeriod"/>
            </a:pPr>
            <a:r>
              <a:rPr lang="en-US" sz="2400" cap="none" dirty="0"/>
              <a:t>Digital rectal exam biannually</a:t>
            </a:r>
          </a:p>
          <a:p>
            <a:pPr lvl="1">
              <a:buFont typeface="+mj-lt"/>
              <a:buAutoNum type="alphaUcPeriod"/>
            </a:pPr>
            <a:endParaRPr lang="en-US" cap="none" dirty="0"/>
          </a:p>
        </p:txBody>
      </p:sp>
    </p:spTree>
    <p:extLst>
      <p:ext uri="{BB962C8B-B14F-4D97-AF65-F5344CB8AC3E}">
        <p14:creationId xmlns:p14="http://schemas.microsoft.com/office/powerpoint/2010/main" val="111848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4294967295"/>
          </p:nvPr>
        </p:nvSpPr>
        <p:spPr>
          <a:xfrm>
            <a:off x="913774" y="2367092"/>
            <a:ext cx="10363826" cy="3424107"/>
          </a:xfrm>
          <a:prstGeom prst="rect">
            <a:avLst/>
          </a:prstGeom>
        </p:spPr>
        <p:txBody>
          <a:bodyPr/>
          <a:lstStyle/>
          <a:p>
            <a:pPr lvl="1"/>
            <a:r>
              <a:rPr lang="en-US" sz="2400" cap="none" dirty="0"/>
              <a:t>4 – </a:t>
            </a:r>
            <a:r>
              <a:rPr lang="en-US" sz="2400" b="1" cap="none" dirty="0"/>
              <a:t>which is most important in a screening test?</a:t>
            </a:r>
          </a:p>
          <a:p>
            <a:pPr marL="1200150" lvl="2" indent="-342900">
              <a:buFont typeface="+mj-lt"/>
              <a:buAutoNum type="alphaUcPeriod"/>
            </a:pPr>
            <a:r>
              <a:rPr lang="en-US" sz="2400" cap="none" dirty="0"/>
              <a:t>Very low cost and availability</a:t>
            </a:r>
          </a:p>
          <a:p>
            <a:pPr marL="1200150" lvl="2" indent="-342900">
              <a:buFont typeface="+mj-lt"/>
              <a:buAutoNum type="alphaUcPeriod"/>
            </a:pPr>
            <a:r>
              <a:rPr lang="en-US" sz="2400" cap="none" dirty="0"/>
              <a:t>Fast results</a:t>
            </a:r>
          </a:p>
          <a:p>
            <a:pPr marL="1200150" lvl="2" indent="-342900">
              <a:buFont typeface="+mj-lt"/>
              <a:buAutoNum type="alphaUcPeriod"/>
            </a:pPr>
            <a:r>
              <a:rPr lang="en-US" sz="2400" cap="none" dirty="0"/>
              <a:t>Highly sensitive</a:t>
            </a:r>
          </a:p>
          <a:p>
            <a:pPr marL="1200150" lvl="2" indent="-342900">
              <a:buFont typeface="+mj-lt"/>
              <a:buAutoNum type="alphaUcPeriod"/>
            </a:pPr>
            <a:r>
              <a:rPr lang="en-US" sz="2400" cap="none" dirty="0"/>
              <a:t>Highly specific</a:t>
            </a:r>
          </a:p>
          <a:p>
            <a:pPr marL="1200150" lvl="2" indent="-342900">
              <a:buFont typeface="+mj-lt"/>
              <a:buAutoNum type="alphaUcPeriod"/>
            </a:pPr>
            <a:endParaRPr lang="en-US" cap="none" dirty="0"/>
          </a:p>
        </p:txBody>
      </p:sp>
    </p:spTree>
    <p:extLst>
      <p:ext uri="{BB962C8B-B14F-4D97-AF65-F5344CB8AC3E}">
        <p14:creationId xmlns:p14="http://schemas.microsoft.com/office/powerpoint/2010/main" val="191641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4294967295"/>
          </p:nvPr>
        </p:nvSpPr>
        <p:spPr>
          <a:xfrm>
            <a:off x="913774" y="2367092"/>
            <a:ext cx="10363826" cy="3424107"/>
          </a:xfrm>
          <a:prstGeom prst="rect">
            <a:avLst/>
          </a:prstGeom>
        </p:spPr>
        <p:txBody>
          <a:bodyPr/>
          <a:lstStyle/>
          <a:p>
            <a:r>
              <a:rPr lang="en-US" sz="2400" cap="none" dirty="0"/>
              <a:t>5 </a:t>
            </a:r>
            <a:r>
              <a:rPr lang="en-US" sz="2400" b="1" cap="none" dirty="0"/>
              <a:t>– A 50 year old obese male underwent a fasting blood glucose test to screen for diabetes, with the test showing normal results. What is the next best step in his management plan?</a:t>
            </a:r>
          </a:p>
          <a:p>
            <a:pPr lvl="1">
              <a:buFont typeface="+mj-lt"/>
              <a:buAutoNum type="alphaUcPeriod"/>
            </a:pPr>
            <a:r>
              <a:rPr lang="en-US" sz="2400" cap="none" dirty="0"/>
              <a:t>Repeat the test at a later time</a:t>
            </a:r>
          </a:p>
          <a:p>
            <a:pPr lvl="1">
              <a:buFont typeface="+mj-lt"/>
              <a:buAutoNum type="alphaUcPeriod"/>
            </a:pPr>
            <a:r>
              <a:rPr lang="en-US" sz="2400" cap="none" dirty="0"/>
              <a:t>Order additional tests to confirm negative result</a:t>
            </a:r>
          </a:p>
          <a:p>
            <a:pPr lvl="1">
              <a:buFont typeface="+mj-lt"/>
              <a:buAutoNum type="alphaUcPeriod"/>
            </a:pPr>
            <a:r>
              <a:rPr lang="en-US" sz="2400" cap="none" dirty="0"/>
              <a:t>Reassure the patient and send him home without a </a:t>
            </a:r>
            <a:r>
              <a:rPr lang="en-US" sz="2400" cap="none" dirty="0" err="1"/>
              <a:t>followup</a:t>
            </a:r>
            <a:endParaRPr lang="en-US" sz="2400" cap="none" dirty="0"/>
          </a:p>
          <a:p>
            <a:pPr lvl="1">
              <a:buFont typeface="+mj-lt"/>
              <a:buAutoNum type="alphaUcPeriod"/>
            </a:pPr>
            <a:endParaRPr lang="en-US" sz="2400" cap="none" dirty="0"/>
          </a:p>
          <a:p>
            <a:pPr lvl="1">
              <a:buFont typeface="+mj-lt"/>
              <a:buAutoNum type="alphaUcPeriod"/>
            </a:pPr>
            <a:endParaRPr lang="en-US" cap="none" dirty="0"/>
          </a:p>
          <a:p>
            <a:pPr lvl="1">
              <a:buFont typeface="+mj-lt"/>
              <a:buAutoNum type="alphaUcPeriod"/>
            </a:pPr>
            <a:endParaRPr lang="en-US" cap="none" dirty="0"/>
          </a:p>
        </p:txBody>
      </p:sp>
    </p:spTree>
    <p:extLst>
      <p:ext uri="{BB962C8B-B14F-4D97-AF65-F5344CB8AC3E}">
        <p14:creationId xmlns:p14="http://schemas.microsoft.com/office/powerpoint/2010/main" val="114004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accent1"/>
              </a:solidFill>
            </a:endParaRPr>
          </a:p>
        </p:txBody>
      </p:sp>
      <p:sp>
        <p:nvSpPr>
          <p:cNvPr id="3" name="Content Placeholder 2"/>
          <p:cNvSpPr>
            <a:spLocks noGrp="1"/>
          </p:cNvSpPr>
          <p:nvPr>
            <p:ph sz="quarter" idx="4294967295"/>
          </p:nvPr>
        </p:nvSpPr>
        <p:spPr>
          <a:xfrm>
            <a:off x="913774" y="2367092"/>
            <a:ext cx="10363826" cy="3424107"/>
          </a:xfrm>
          <a:prstGeom prst="rect">
            <a:avLst/>
          </a:prstGeom>
        </p:spPr>
        <p:txBody>
          <a:bodyPr/>
          <a:lstStyle/>
          <a:p>
            <a:r>
              <a:rPr lang="en-US" sz="2400" cap="none" dirty="0"/>
              <a:t>3 – </a:t>
            </a:r>
            <a:r>
              <a:rPr lang="en-US" sz="2400" b="1" cap="none" dirty="0"/>
              <a:t>which of the following methods is a primary prevention method for prostate cancer?</a:t>
            </a:r>
          </a:p>
          <a:p>
            <a:pPr lvl="1">
              <a:buFont typeface="+mj-lt"/>
              <a:buAutoNum type="alphaUcPeriod"/>
            </a:pPr>
            <a:r>
              <a:rPr lang="en-US" sz="2400" cap="none" dirty="0"/>
              <a:t>Eating fruits and vegetables daily</a:t>
            </a:r>
          </a:p>
          <a:p>
            <a:pPr lvl="1">
              <a:buFont typeface="+mj-lt"/>
              <a:buAutoNum type="alphaUcPeriod"/>
            </a:pPr>
            <a:r>
              <a:rPr lang="en-US" sz="2400" cap="none" dirty="0"/>
              <a:t>PSA test annually</a:t>
            </a:r>
          </a:p>
          <a:p>
            <a:pPr lvl="1">
              <a:buFont typeface="+mj-lt"/>
              <a:buAutoNum type="alphaUcPeriod"/>
            </a:pPr>
            <a:r>
              <a:rPr lang="en-US" sz="2400" cap="none" dirty="0"/>
              <a:t>Flu vaccine</a:t>
            </a:r>
          </a:p>
          <a:p>
            <a:pPr lvl="1">
              <a:buFont typeface="+mj-lt"/>
              <a:buAutoNum type="alphaUcPeriod"/>
            </a:pPr>
            <a:r>
              <a:rPr lang="en-US" sz="2400" cap="none" dirty="0"/>
              <a:t>Digital rectal exam biannually</a:t>
            </a:r>
          </a:p>
          <a:p>
            <a:pPr lvl="1">
              <a:buFont typeface="+mj-lt"/>
              <a:buAutoNum type="alphaUcPeriod"/>
            </a:pPr>
            <a:endParaRPr lang="en-US" cap="none" dirty="0"/>
          </a:p>
        </p:txBody>
      </p:sp>
    </p:spTree>
    <p:extLst>
      <p:ext uri="{BB962C8B-B14F-4D97-AF65-F5344CB8AC3E}">
        <p14:creationId xmlns:p14="http://schemas.microsoft.com/office/powerpoint/2010/main" val="18668711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References </a:t>
            </a:r>
            <a:endParaRPr lang="en-US" sz="4800" b="1" dirty="0"/>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a:extLst>
              <a:ext uri="{FF2B5EF4-FFF2-40B4-BE49-F238E27FC236}">
                <a16:creationId xmlns="" xmlns:a16="http://schemas.microsoft.com/office/drawing/2014/main" id="{442CD6EC-C292-42E0-9968-6CA7846D0839}"/>
              </a:ext>
            </a:extLst>
          </p:cNvPr>
          <p:cNvSpPr txBox="1">
            <a:spLocks/>
          </p:cNvSpPr>
          <p:nvPr/>
        </p:nvSpPr>
        <p:spPr>
          <a:xfrm>
            <a:off x="463826" y="1690688"/>
            <a:ext cx="10690869" cy="4192506"/>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dirty="0">
                <a:hlinkClick r:id="rId2"/>
              </a:rPr>
              <a:t>https://www.gov.uk/guidance/nhs-population-screening-explained)</a:t>
            </a:r>
            <a:r>
              <a:rPr lang="en-US" sz="1200" dirty="0"/>
              <a:t>.</a:t>
            </a:r>
          </a:p>
          <a:p>
            <a:r>
              <a:rPr lang="en-US" sz="1200" dirty="0">
                <a:hlinkClick r:id="rId3"/>
              </a:rPr>
              <a:t>https://www.healthknowledge.org.uk/public-health-textbook/disease-causation-diagnostic/2c-diagnosis-screening/principles-methods-applications</a:t>
            </a:r>
            <a:endParaRPr lang="en-US" sz="1200" dirty="0"/>
          </a:p>
          <a:p>
            <a:endParaRPr lang="en-US" sz="1200" dirty="0">
              <a:hlinkClick r:id="" action="ppaction://noaction"/>
            </a:endParaRPr>
          </a:p>
          <a:p>
            <a:r>
              <a:rPr lang="en-US" sz="1200" dirty="0">
                <a:hlinkClick r:id="" action="ppaction://noaction"/>
              </a:rPr>
              <a:t>https://en.oxforddictionaries.com/definition/prevention</a:t>
            </a:r>
          </a:p>
          <a:p>
            <a:r>
              <a:rPr lang="en-US" sz="1200" dirty="0">
                <a:hlinkClick r:id="" action="ppaction://noaction"/>
              </a:rPr>
              <a:t>https://www.cdc.gov/pictureofamerica/pdfs/picture_of_america_prevention.pdf</a:t>
            </a:r>
            <a:endParaRPr lang="en-US" sz="1200" dirty="0"/>
          </a:p>
          <a:p>
            <a:r>
              <a:rPr lang="en-US" sz="1200" dirty="0">
                <a:hlinkClick r:id="rId4"/>
              </a:rPr>
              <a:t>https://www.sgu.edu/blog/medical/what-is-preventive-medicine/</a:t>
            </a:r>
            <a:endParaRPr lang="en-US" sz="1200" dirty="0"/>
          </a:p>
          <a:p>
            <a:r>
              <a:rPr lang="en-US" sz="1200" dirty="0">
                <a:hlinkClick r:id="rId5"/>
              </a:rPr>
              <a:t>https://www.med.uottawa.ca/sim/data/Prevention_e.htm</a:t>
            </a:r>
            <a:endParaRPr lang="en-US" sz="1200" dirty="0">
              <a:hlinkClick r:id="" action="ppaction://noaction"/>
            </a:endParaRPr>
          </a:p>
          <a:p>
            <a:r>
              <a:rPr lang="en-US" sz="1200" dirty="0">
                <a:hlinkClick r:id="" action="ppaction://noaction"/>
              </a:rPr>
              <a:t>Kingdom of Saudi Arabia Saudi Health Council Saudi Cancer Registry Cancer Incidence Report Saudi Arabia 2014</a:t>
            </a:r>
          </a:p>
          <a:p>
            <a:r>
              <a:rPr lang="en-US" sz="1200" dirty="0">
                <a:hlinkClick r:id="rId6"/>
              </a:rPr>
              <a:t>American cancer society, colo-rectal cancer prevention</a:t>
            </a:r>
          </a:p>
          <a:p>
            <a:r>
              <a:rPr lang="en-US" sz="1200" dirty="0">
                <a:hlinkClick r:id="rId7"/>
              </a:rPr>
              <a:t>Recommendations for Prostate Cancer Early Detection</a:t>
            </a:r>
          </a:p>
          <a:p>
            <a:r>
              <a:rPr lang="en-US" sz="1200" dirty="0">
                <a:solidFill>
                  <a:schemeClr val="accent1">
                    <a:lumMod val="60000"/>
                    <a:lumOff val="40000"/>
                  </a:schemeClr>
                </a:solidFill>
              </a:rPr>
              <a:t>https://</a:t>
            </a:r>
            <a:r>
              <a:rPr lang="en-US" sz="1200" dirty="0" err="1">
                <a:solidFill>
                  <a:schemeClr val="accent1">
                    <a:lumMod val="60000"/>
                    <a:lumOff val="40000"/>
                  </a:schemeClr>
                </a:solidFill>
              </a:rPr>
              <a:t>www.pregnancybirthbaby.org.au</a:t>
            </a:r>
            <a:r>
              <a:rPr lang="en-US" sz="1200" dirty="0">
                <a:solidFill>
                  <a:schemeClr val="accent1">
                    <a:lumMod val="60000"/>
                    <a:lumOff val="40000"/>
                  </a:schemeClr>
                </a:solidFill>
              </a:rPr>
              <a:t>/blood-tests-during-pregnancy</a:t>
            </a:r>
          </a:p>
          <a:p>
            <a:r>
              <a:rPr lang="en-US" sz="1200" dirty="0">
                <a:hlinkClick r:id="rId8"/>
              </a:rPr>
              <a:t>https://www.rch.org.au/rchcpg/hospital_clinical_guideline_index/Newborn_Screening_Test/</a:t>
            </a:r>
            <a:endParaRPr lang="en-US" sz="1200" dirty="0"/>
          </a:p>
          <a:p>
            <a:r>
              <a:rPr lang="en-US" sz="1200" dirty="0">
                <a:hlinkClick r:id="rId9"/>
              </a:rPr>
              <a:t>https://www.uspreventiveservicestaskforce.org/Page/Document/RecommendationStatementFinal/high-blood-pressure-in-adults-screening</a:t>
            </a:r>
            <a:endParaRPr lang="en-US" sz="1200" dirty="0"/>
          </a:p>
          <a:p>
            <a:r>
              <a:rPr lang="en-US" sz="1200" dirty="0">
                <a:hlinkClick r:id="rId10"/>
              </a:rPr>
              <a:t>https://www.aafp.org/afp/2009/1201/p1273.html</a:t>
            </a:r>
            <a:endParaRPr lang="en-US" sz="1200" dirty="0"/>
          </a:p>
          <a:p>
            <a:r>
              <a:rPr lang="en-US" sz="1200" dirty="0">
                <a:hlinkClick r:id="rId11"/>
              </a:rPr>
              <a:t>https://www.aafp.org/afp/2016/0115/p103.html#afp20160115p103-t1</a:t>
            </a:r>
            <a:endParaRPr lang="en-US" sz="1200" dirty="0"/>
          </a:p>
          <a:p>
            <a:r>
              <a:rPr lang="en-US" sz="1200" dirty="0">
                <a:hlinkClick r:id="rId12"/>
              </a:rPr>
              <a:t>https://www.nhs.uk/conditions/nhs-screening/</a:t>
            </a:r>
            <a:endParaRPr lang="en-US" sz="1200" dirty="0"/>
          </a:p>
          <a:p>
            <a:r>
              <a:rPr lang="en-US" sz="1200" dirty="0">
                <a:hlinkClick r:id="rId13"/>
              </a:rPr>
              <a:t>https://www.ncbi.nlm.nih.gov/pubmedhealth/PMH0072602/</a:t>
            </a:r>
            <a:endParaRPr lang="en-US" sz="1200" dirty="0"/>
          </a:p>
          <a:p>
            <a:r>
              <a:rPr lang="en-US" sz="1200" dirty="0">
                <a:solidFill>
                  <a:schemeClr val="accent1">
                    <a:lumMod val="60000"/>
                    <a:lumOff val="40000"/>
                  </a:schemeClr>
                </a:solidFill>
              </a:rPr>
              <a:t>SOME PREVIOUS STUDENTS’ WORKS</a:t>
            </a:r>
          </a:p>
        </p:txBody>
      </p:sp>
    </p:spTree>
    <p:extLst>
      <p:ext uri="{BB962C8B-B14F-4D97-AF65-F5344CB8AC3E}">
        <p14:creationId xmlns:p14="http://schemas.microsoft.com/office/powerpoint/2010/main" val="21054642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عنصر نائب للمحتوى 4">
            <a:extLst>
              <a:ext uri="{FF2B5EF4-FFF2-40B4-BE49-F238E27FC236}">
                <a16:creationId xmlns="" xmlns:a16="http://schemas.microsoft.com/office/drawing/2014/main" id="{1331120D-52B2-5042-A4A1-C905185339EA}"/>
              </a:ext>
            </a:extLst>
          </p:cNvPr>
          <p:cNvPicPr>
            <a:picLocks noGrp="1" noChangeAspect="1"/>
          </p:cNvPicPr>
          <p:nvPr>
            <p:ph idx="1"/>
          </p:nvPr>
        </p:nvPicPr>
        <p:blipFill rotWithShape="1">
          <a:blip r:embed="rId2"/>
          <a:srcRect t="2016" b="18197"/>
          <a:stretch/>
        </p:blipFill>
        <p:spPr>
          <a:xfrm>
            <a:off x="20" y="10"/>
            <a:ext cx="12191980" cy="6857990"/>
          </a:xfrm>
          <a:prstGeom prst="rect">
            <a:avLst/>
          </a:prstGeom>
        </p:spPr>
      </p:pic>
    </p:spTree>
    <p:extLst>
      <p:ext uri="{BB962C8B-B14F-4D97-AF65-F5344CB8AC3E}">
        <p14:creationId xmlns:p14="http://schemas.microsoft.com/office/powerpoint/2010/main" val="1284663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4294967295"/>
          </p:nvPr>
        </p:nvSpPr>
        <p:spPr>
          <a:xfrm>
            <a:off x="913774" y="2367092"/>
            <a:ext cx="10363826" cy="3424107"/>
          </a:xfrm>
          <a:prstGeom prst="rect">
            <a:avLst/>
          </a:prstGeom>
        </p:spPr>
        <p:txBody>
          <a:bodyPr/>
          <a:lstStyle/>
          <a:p>
            <a:pPr lvl="1"/>
            <a:r>
              <a:rPr lang="en-US" sz="2400" cap="none" dirty="0"/>
              <a:t>4 – </a:t>
            </a:r>
            <a:r>
              <a:rPr lang="en-US" sz="2400" b="1" cap="none" dirty="0"/>
              <a:t>which is most important in a screening test?</a:t>
            </a:r>
          </a:p>
          <a:p>
            <a:pPr marL="1200150" lvl="2" indent="-342900">
              <a:buFont typeface="+mj-lt"/>
              <a:buAutoNum type="alphaUcPeriod"/>
            </a:pPr>
            <a:r>
              <a:rPr lang="en-US" sz="2400" cap="none" dirty="0"/>
              <a:t>Very low cost and availability</a:t>
            </a:r>
          </a:p>
          <a:p>
            <a:pPr marL="1200150" lvl="2" indent="-342900">
              <a:buFont typeface="+mj-lt"/>
              <a:buAutoNum type="alphaUcPeriod"/>
            </a:pPr>
            <a:r>
              <a:rPr lang="en-US" sz="2400" cap="none" dirty="0"/>
              <a:t>Fast results</a:t>
            </a:r>
          </a:p>
          <a:p>
            <a:pPr marL="1200150" lvl="2" indent="-342900">
              <a:buFont typeface="+mj-lt"/>
              <a:buAutoNum type="alphaUcPeriod"/>
            </a:pPr>
            <a:r>
              <a:rPr lang="en-US" sz="2400" cap="none" dirty="0"/>
              <a:t>Highly sensitive</a:t>
            </a:r>
          </a:p>
          <a:p>
            <a:pPr marL="1200150" lvl="2" indent="-342900">
              <a:buFont typeface="+mj-lt"/>
              <a:buAutoNum type="alphaUcPeriod"/>
            </a:pPr>
            <a:r>
              <a:rPr lang="en-US" sz="2400" cap="none" dirty="0"/>
              <a:t>Highly specific</a:t>
            </a:r>
          </a:p>
          <a:p>
            <a:pPr marL="1200150" lvl="2" indent="-342900">
              <a:buFont typeface="+mj-lt"/>
              <a:buAutoNum type="alphaUcPeriod"/>
            </a:pPr>
            <a:endParaRPr lang="en-US" cap="none" dirty="0"/>
          </a:p>
        </p:txBody>
      </p:sp>
    </p:spTree>
    <p:extLst>
      <p:ext uri="{BB962C8B-B14F-4D97-AF65-F5344CB8AC3E}">
        <p14:creationId xmlns:p14="http://schemas.microsoft.com/office/powerpoint/2010/main" val="1767570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4294967295"/>
          </p:nvPr>
        </p:nvSpPr>
        <p:spPr>
          <a:xfrm>
            <a:off x="913774" y="2367092"/>
            <a:ext cx="10363826" cy="3424107"/>
          </a:xfrm>
          <a:prstGeom prst="rect">
            <a:avLst/>
          </a:prstGeom>
        </p:spPr>
        <p:txBody>
          <a:bodyPr/>
          <a:lstStyle/>
          <a:p>
            <a:r>
              <a:rPr lang="en-US" sz="2400" cap="none" dirty="0"/>
              <a:t>5 </a:t>
            </a:r>
            <a:r>
              <a:rPr lang="en-US" sz="2400" b="1" cap="none" dirty="0"/>
              <a:t>– A 50 </a:t>
            </a:r>
            <a:r>
              <a:rPr lang="en-US" sz="2400" b="1" cap="none" dirty="0" smtClean="0"/>
              <a:t>years </a:t>
            </a:r>
            <a:r>
              <a:rPr lang="en-US" sz="2400" b="1" cap="none" dirty="0"/>
              <a:t>old obese male underwent a fasting blood glucose test to screen for diabetes, with the test showing normal results. What is the next best step in his management plan?</a:t>
            </a:r>
          </a:p>
          <a:p>
            <a:pPr lvl="1">
              <a:buFont typeface="+mj-lt"/>
              <a:buAutoNum type="alphaUcPeriod"/>
            </a:pPr>
            <a:r>
              <a:rPr lang="en-US" sz="2400" cap="none" dirty="0"/>
              <a:t>Repeat the test at a later time</a:t>
            </a:r>
          </a:p>
          <a:p>
            <a:pPr lvl="1">
              <a:buFont typeface="+mj-lt"/>
              <a:buAutoNum type="alphaUcPeriod"/>
            </a:pPr>
            <a:r>
              <a:rPr lang="en-US" sz="2400" cap="none" dirty="0"/>
              <a:t>Order additional tests to confirm negative result</a:t>
            </a:r>
          </a:p>
          <a:p>
            <a:pPr lvl="1">
              <a:buFont typeface="+mj-lt"/>
              <a:buAutoNum type="alphaUcPeriod"/>
            </a:pPr>
            <a:r>
              <a:rPr lang="en-US" sz="2400" cap="none" dirty="0"/>
              <a:t>Reassure the patient and send him home without a </a:t>
            </a:r>
            <a:r>
              <a:rPr lang="en-US" sz="2400" cap="none" dirty="0" smtClean="0"/>
              <a:t>follow up</a:t>
            </a:r>
            <a:endParaRPr lang="en-US" sz="2400" cap="none" dirty="0"/>
          </a:p>
          <a:p>
            <a:pPr lvl="1">
              <a:buFont typeface="+mj-lt"/>
              <a:buAutoNum type="alphaUcPeriod"/>
            </a:pPr>
            <a:endParaRPr lang="en-US" sz="2400" cap="none" dirty="0"/>
          </a:p>
          <a:p>
            <a:pPr lvl="1">
              <a:buFont typeface="+mj-lt"/>
              <a:buAutoNum type="alphaUcPeriod"/>
            </a:pPr>
            <a:endParaRPr lang="en-US" cap="none" dirty="0"/>
          </a:p>
          <a:p>
            <a:pPr lvl="1">
              <a:buFont typeface="+mj-lt"/>
              <a:buAutoNum type="alphaUcPeriod"/>
            </a:pPr>
            <a:endParaRPr lang="en-US" cap="none" dirty="0"/>
          </a:p>
        </p:txBody>
      </p:sp>
    </p:spTree>
    <p:extLst>
      <p:ext uri="{BB962C8B-B14F-4D97-AF65-F5344CB8AC3E}">
        <p14:creationId xmlns:p14="http://schemas.microsoft.com/office/powerpoint/2010/main" val="1419096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F0DBDE7-4D81-7F4B-9A8B-7FE8DFDA3DC6}"/>
              </a:ext>
            </a:extLst>
          </p:cNvPr>
          <p:cNvPicPr>
            <a:picLocks noChangeAspect="1"/>
          </p:cNvPicPr>
          <p:nvPr/>
        </p:nvPicPr>
        <p:blipFill rotWithShape="1">
          <a:blip r:embed="rId2"/>
          <a:srcRect b="1747"/>
          <a:stretch/>
        </p:blipFill>
        <p:spPr>
          <a:xfrm>
            <a:off x="-1" y="10"/>
            <a:ext cx="12192000" cy="6857990"/>
          </a:xfrm>
          <a:prstGeom prst="rect">
            <a:avLst/>
          </a:prstGeom>
        </p:spPr>
      </p:pic>
      <p:sp>
        <p:nvSpPr>
          <p:cNvPr id="12"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a:bodyPr>
          <a:lstStyle/>
          <a:p>
            <a:pPr algn="ctr"/>
            <a:r>
              <a:rPr lang="en-US" sz="3600" cap="none">
                <a:ln w="0"/>
                <a:effectLst>
                  <a:outerShdw blurRad="38100" dist="25400" dir="5400000" algn="ctr" rotWithShape="0">
                    <a:srgbClr val="6E747A">
                      <a:alpha val="43000"/>
                    </a:srgbClr>
                  </a:outerShdw>
                </a:effectLst>
              </a:rPr>
              <a:t>Prevention</a:t>
            </a:r>
            <a:endParaRPr lang="en-US" sz="3600"/>
          </a:p>
        </p:txBody>
      </p:sp>
      <p:cxnSp>
        <p:nvCxnSpPr>
          <p:cNvPr id="14" name="Straight Connector 13">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5516" y="3417573"/>
            <a:ext cx="4593021" cy="2619839"/>
          </a:xfrm>
        </p:spPr>
        <p:txBody>
          <a:bodyPr anchor="ctr">
            <a:normAutofit/>
          </a:bodyPr>
          <a:lstStyle/>
          <a:p>
            <a:r>
              <a:rPr lang="en-US" sz="1800" cap="none" dirty="0"/>
              <a:t>The action of stopping something (such </a:t>
            </a:r>
            <a:r>
              <a:rPr lang="en-US" sz="1800" cap="none" dirty="0" smtClean="0"/>
              <a:t>as </a:t>
            </a:r>
            <a:r>
              <a:rPr lang="en-US" sz="1800" cap="none" dirty="0"/>
              <a:t>illness or harmful event) from happening or arising.</a:t>
            </a:r>
          </a:p>
          <a:p>
            <a:endParaRPr lang="en-US" sz="1800" dirty="0"/>
          </a:p>
        </p:txBody>
      </p:sp>
    </p:spTree>
    <p:extLst>
      <p:ext uri="{BB962C8B-B14F-4D97-AF65-F5344CB8AC3E}">
        <p14:creationId xmlns:p14="http://schemas.microsoft.com/office/powerpoint/2010/main" val="66172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 xmlns:a16="http://schemas.microsoft.com/office/drawing/2014/main" id="{E364580B-B24D-4448-B898-C13F15482B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 xmlns:a16="http://schemas.microsoft.com/office/drawing/2014/main" id="{DF62843B-ECD1-43D1-885C-7ED67D56C4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822061" y="2203061"/>
            <a:ext cx="2451877" cy="2451877"/>
          </a:xfrm>
          <a:prstGeom prst="rect">
            <a:avLst/>
          </a:prstGeom>
        </p:spPr>
      </p:pic>
      <p:sp>
        <p:nvSpPr>
          <p:cNvPr id="14" name="Rectangle 13">
            <a:extLst>
              <a:ext uri="{FF2B5EF4-FFF2-40B4-BE49-F238E27FC236}">
                <a16:creationId xmlns="" xmlns:a16="http://schemas.microsoft.com/office/drawing/2014/main" id="{8CEBB63E-FF19-493F-9618-BFFB451D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2"/>
            <a:ext cx="6096000"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 xmlns:a16="http://schemas.microsoft.com/office/drawing/2014/main" id="{FA5E2163-7732-4D2F-BE0F-81F98FA32D6B}"/>
              </a:ext>
            </a:extLst>
          </p:cNvPr>
          <p:cNvSpPr>
            <a:spLocks noGrp="1"/>
          </p:cNvSpPr>
          <p:nvPr>
            <p:ph type="title"/>
          </p:nvPr>
        </p:nvSpPr>
        <p:spPr>
          <a:xfrm>
            <a:off x="6653047" y="365125"/>
            <a:ext cx="4821197" cy="1984785"/>
          </a:xfrm>
        </p:spPr>
        <p:txBody>
          <a:bodyPr anchor="b">
            <a:normAutofit/>
          </a:bodyPr>
          <a:lstStyle/>
          <a:p>
            <a:r>
              <a:rPr lang="en-US" sz="4000" cap="none">
                <a:ln w="0"/>
                <a:solidFill>
                  <a:srgbClr val="FFFFFF"/>
                </a:solidFill>
                <a:effectLst>
                  <a:outerShdw blurRad="38100" dist="25400" dir="5400000" algn="ctr" rotWithShape="0">
                    <a:srgbClr val="6E747A">
                      <a:alpha val="43000"/>
                    </a:srgbClr>
                  </a:outerShdw>
                </a:effectLst>
              </a:rPr>
              <a:t> Preventative medicine? A "modern approach" </a:t>
            </a:r>
          </a:p>
        </p:txBody>
      </p:sp>
      <p:sp>
        <p:nvSpPr>
          <p:cNvPr id="5" name="Content Placeholder 2">
            <a:extLst>
              <a:ext uri="{FF2B5EF4-FFF2-40B4-BE49-F238E27FC236}">
                <a16:creationId xmlns="" xmlns:a16="http://schemas.microsoft.com/office/drawing/2014/main" id="{7F14091B-FE62-4DB4-A94A-E47C5F75C2CE}"/>
              </a:ext>
            </a:extLst>
          </p:cNvPr>
          <p:cNvSpPr>
            <a:spLocks noGrp="1"/>
          </p:cNvSpPr>
          <p:nvPr>
            <p:ph idx="1"/>
          </p:nvPr>
        </p:nvSpPr>
        <p:spPr>
          <a:xfrm>
            <a:off x="6653048" y="2561303"/>
            <a:ext cx="4821197" cy="3210232"/>
          </a:xfrm>
        </p:spPr>
        <p:txBody>
          <a:bodyPr vert="horz" lIns="91440" tIns="45720" rIns="91440" bIns="45720" rtlCol="0" anchor="t">
            <a:normAutofit/>
          </a:bodyPr>
          <a:lstStyle/>
          <a:p>
            <a:r>
              <a:rPr lang="en-US" sz="1700" cap="none">
                <a:solidFill>
                  <a:srgbClr val="FFFFFF"/>
                </a:solidFill>
              </a:rPr>
              <a:t>Preventive medicine is an interdisciplinary branch of medicine that focuses on the whole patients and the many factors influencing their health and teaching people about the early signs of disease that they should watch for, and what type of treatment to seek.  </a:t>
            </a:r>
          </a:p>
          <a:p>
            <a:pPr marL="114300" indent="0">
              <a:buNone/>
            </a:pPr>
            <a:endParaRPr lang="en-US" sz="1700" cap="none">
              <a:solidFill>
                <a:srgbClr val="FFFFFF"/>
              </a:solidFill>
            </a:endParaRPr>
          </a:p>
          <a:p>
            <a:r>
              <a:rPr lang="en-US" sz="1700" b="1" cap="none">
                <a:solidFill>
                  <a:srgbClr val="FFFFFF"/>
                </a:solidFill>
              </a:rPr>
              <a:t>The aim is to reduce or discontinue specific or predictable problems, protect the current state of well-being, or promote desired outcomes or behaviors.</a:t>
            </a:r>
          </a:p>
          <a:p>
            <a:pPr marL="0" indent="0">
              <a:buNone/>
            </a:pPr>
            <a:endParaRPr lang="en-US" sz="1700" cap="none">
              <a:solidFill>
                <a:srgbClr val="FFFFFF"/>
              </a:solidFill>
            </a:endParaRPr>
          </a:p>
        </p:txBody>
      </p:sp>
    </p:spTree>
    <p:extLst>
      <p:ext uri="{BB962C8B-B14F-4D97-AF65-F5344CB8AC3E}">
        <p14:creationId xmlns:p14="http://schemas.microsoft.com/office/powerpoint/2010/main" val="18125140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5071</TotalTime>
  <Words>1680</Words>
  <Application>Microsoft Macintosh PowerPoint</Application>
  <PresentationFormat>Widescreen</PresentationFormat>
  <Paragraphs>253</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Calibri</vt:lpstr>
      <vt:lpstr>Calibri Light</vt:lpstr>
      <vt:lpstr>Century Gothic</vt:lpstr>
      <vt:lpstr>Arial</vt:lpstr>
      <vt:lpstr>Office Theme</vt:lpstr>
      <vt:lpstr>PowerPoint Presentation</vt:lpstr>
      <vt:lpstr>Objectives </vt:lpstr>
      <vt:lpstr>MCQs:</vt:lpstr>
      <vt:lpstr>PowerPoint Presentation</vt:lpstr>
      <vt:lpstr>PowerPoint Presentation</vt:lpstr>
      <vt:lpstr>PowerPoint Presentation</vt:lpstr>
      <vt:lpstr>PowerPoint Presentation</vt:lpstr>
      <vt:lpstr>Prevention</vt:lpstr>
      <vt:lpstr> Preventative medicine? A "modern approach" </vt:lpstr>
      <vt:lpstr>Types of prevention</vt:lpstr>
      <vt:lpstr>Primary prevention</vt:lpstr>
      <vt:lpstr>Secondary prevention</vt:lpstr>
      <vt:lpstr>Tertiary prevention</vt:lpstr>
      <vt:lpstr>PowerPoint Presentation</vt:lpstr>
      <vt:lpstr>PowerPoint Presentation</vt:lpstr>
      <vt:lpstr>What is screening ?</vt:lpstr>
      <vt:lpstr>Why do we screen people ?</vt:lpstr>
      <vt:lpstr>PowerPoint Presentation</vt:lpstr>
      <vt:lpstr>Criteria for implementing a screening test</vt:lpstr>
      <vt:lpstr>PowerPoint Presentation</vt:lpstr>
      <vt:lpstr>Types of Screening</vt:lpstr>
      <vt:lpstr>Screening Targets</vt:lpstr>
      <vt:lpstr>Common screening tests</vt:lpstr>
      <vt:lpstr>Benefits   of screening</vt:lpstr>
      <vt:lpstr>The downside of Screening</vt:lpstr>
      <vt:lpstr>Which test for which condition?</vt:lpstr>
      <vt:lpstr>PowerPoint Presentation</vt:lpstr>
      <vt:lpstr>Hypertension</vt:lpstr>
      <vt:lpstr>Saudi Hypertension Management Society Guidelines for screening</vt:lpstr>
      <vt:lpstr>Type II DM</vt:lpstr>
      <vt:lpstr>Who to screen?</vt:lpstr>
      <vt:lpstr>What are the preferred screening tests for diabetes? </vt:lpstr>
      <vt:lpstr>Hyperlipidemia</vt:lpstr>
      <vt:lpstr>Who to screen?</vt:lpstr>
      <vt:lpstr>Newborn and maternal screening</vt:lpstr>
      <vt:lpstr>Newborn screening</vt:lpstr>
      <vt:lpstr>Maternal screening</vt:lpstr>
      <vt:lpstr>Periodic health examinations based on age</vt:lpstr>
      <vt:lpstr>&lt; 6 Y\O</vt:lpstr>
      <vt:lpstr>PowerPoint Presentation</vt:lpstr>
      <vt:lpstr>7-18 Y\O</vt:lpstr>
      <vt:lpstr>18-59  Y\O</vt:lpstr>
      <vt:lpstr>Osteoporosis</vt:lpstr>
      <vt:lpstr>Breast Cancer</vt:lpstr>
      <vt:lpstr>MCQs:</vt:lpstr>
      <vt:lpstr>PowerPoint Presentation</vt:lpstr>
      <vt:lpstr>PowerPoint Presentation</vt:lpstr>
      <vt:lpstr>PowerPoint Presentation</vt:lpstr>
      <vt:lpstr>:</vt:lpstr>
      <vt:lpstr>References </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abdualnasser alwabel</cp:lastModifiedBy>
  <cp:revision>20</cp:revision>
  <dcterms:created xsi:type="dcterms:W3CDTF">2018-11-27T15:10:45Z</dcterms:created>
  <dcterms:modified xsi:type="dcterms:W3CDTF">2018-12-04T22:40:20Z</dcterms:modified>
</cp:coreProperties>
</file>