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2" r:id="rId4"/>
  </p:sldMasterIdLst>
  <p:notesMasterIdLst>
    <p:notesMasterId r:id="rId55"/>
  </p:notesMasterIdLst>
  <p:sldIdLst>
    <p:sldId id="301" r:id="rId5"/>
    <p:sldId id="286" r:id="rId6"/>
    <p:sldId id="297" r:id="rId7"/>
    <p:sldId id="298" r:id="rId8"/>
    <p:sldId id="299" r:id="rId9"/>
    <p:sldId id="302" r:id="rId10"/>
    <p:sldId id="303" r:id="rId11"/>
    <p:sldId id="287" r:id="rId12"/>
    <p:sldId id="288" r:id="rId13"/>
    <p:sldId id="289" r:id="rId14"/>
    <p:sldId id="290" r:id="rId15"/>
    <p:sldId id="291" r:id="rId16"/>
    <p:sldId id="292" r:id="rId17"/>
    <p:sldId id="293" r:id="rId18"/>
    <p:sldId id="320" r:id="rId19"/>
    <p:sldId id="295" r:id="rId20"/>
    <p:sldId id="296" r:id="rId21"/>
    <p:sldId id="321" r:id="rId22"/>
    <p:sldId id="322" r:id="rId23"/>
    <p:sldId id="256" r:id="rId24"/>
    <p:sldId id="257" r:id="rId25"/>
    <p:sldId id="258" r:id="rId26"/>
    <p:sldId id="259" r:id="rId27"/>
    <p:sldId id="260" r:id="rId28"/>
    <p:sldId id="261" r:id="rId29"/>
    <p:sldId id="262" r:id="rId30"/>
    <p:sldId id="263" r:id="rId31"/>
    <p:sldId id="264" r:id="rId32"/>
    <p:sldId id="265" r:id="rId33"/>
    <p:sldId id="266" r:id="rId34"/>
    <p:sldId id="267" r:id="rId35"/>
    <p:sldId id="306" r:id="rId36"/>
    <p:sldId id="307" r:id="rId37"/>
    <p:sldId id="308" r:id="rId38"/>
    <p:sldId id="309" r:id="rId39"/>
    <p:sldId id="310" r:id="rId40"/>
    <p:sldId id="311" r:id="rId41"/>
    <p:sldId id="312" r:id="rId42"/>
    <p:sldId id="313" r:id="rId43"/>
    <p:sldId id="319" r:id="rId44"/>
    <p:sldId id="323" r:id="rId45"/>
    <p:sldId id="324" r:id="rId46"/>
    <p:sldId id="300" r:id="rId47"/>
    <p:sldId id="314" r:id="rId48"/>
    <p:sldId id="315" r:id="rId49"/>
    <p:sldId id="316" r:id="rId50"/>
    <p:sldId id="317" r:id="rId51"/>
    <p:sldId id="318" r:id="rId52"/>
    <p:sldId id="304" r:id="rId53"/>
    <p:sldId id="305"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852" autoAdjust="0"/>
  </p:normalViewPr>
  <p:slideViewPr>
    <p:cSldViewPr snapToGrid="0">
      <p:cViewPr varScale="1">
        <p:scale>
          <a:sx n="75" d="100"/>
          <a:sy n="75" d="100"/>
        </p:scale>
        <p:origin x="9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1C1C3-5E1A-426A-892E-D9E1388E0E01}" type="doc">
      <dgm:prSet loTypeId="urn:microsoft.com/office/officeart/2005/8/layout/hierarchy1" loCatId="hierarchy" qsTypeId="urn:microsoft.com/office/officeart/2005/8/quickstyle/simple2" qsCatId="simple" csTypeId="urn:microsoft.com/office/officeart/2005/8/colors/colorful2" csCatId="colorful"/>
      <dgm:spPr/>
      <dgm:t>
        <a:bodyPr/>
        <a:lstStyle/>
        <a:p>
          <a:endParaRPr lang="en-US"/>
        </a:p>
      </dgm:t>
    </dgm:pt>
    <dgm:pt modelId="{94C88E21-65F9-4396-BA0B-1F64F844162E}">
      <dgm:prSet/>
      <dgm:spPr/>
      <dgm:t>
        <a:bodyPr/>
        <a:lstStyle/>
        <a:p>
          <a:r>
            <a:rPr lang="en-US"/>
            <a:t>Adolescent health behaviors have a direct effect on along term health outcomes and quality of life</a:t>
          </a:r>
        </a:p>
      </dgm:t>
    </dgm:pt>
    <dgm:pt modelId="{2845AA52-F77A-4D43-9E23-4C3B4FD1F927}" type="parTrans" cxnId="{8A874E8A-F728-4194-BDED-90BF126EE8E5}">
      <dgm:prSet/>
      <dgm:spPr/>
      <dgm:t>
        <a:bodyPr/>
        <a:lstStyle/>
        <a:p>
          <a:endParaRPr lang="en-US"/>
        </a:p>
      </dgm:t>
    </dgm:pt>
    <dgm:pt modelId="{6F41902A-2C5B-4045-A80A-73350D82A133}" type="sibTrans" cxnId="{8A874E8A-F728-4194-BDED-90BF126EE8E5}">
      <dgm:prSet/>
      <dgm:spPr/>
      <dgm:t>
        <a:bodyPr/>
        <a:lstStyle/>
        <a:p>
          <a:endParaRPr lang="en-US"/>
        </a:p>
      </dgm:t>
    </dgm:pt>
    <dgm:pt modelId="{01671DD8-9734-405A-AD67-D4A17A22FC99}">
      <dgm:prSet/>
      <dgm:spPr/>
      <dgm:t>
        <a:bodyPr/>
        <a:lstStyle/>
        <a:p>
          <a:r>
            <a:rPr lang="en-US"/>
            <a:t>Adolescence health is a key ensure the boys and girls grow into healthy and productive men and women </a:t>
          </a:r>
        </a:p>
      </dgm:t>
    </dgm:pt>
    <dgm:pt modelId="{10CE08FF-1CCA-4E46-87E9-E9FBB6E32994}" type="parTrans" cxnId="{31472F29-F279-46CD-91AA-0FF616B9BB82}">
      <dgm:prSet/>
      <dgm:spPr/>
      <dgm:t>
        <a:bodyPr/>
        <a:lstStyle/>
        <a:p>
          <a:endParaRPr lang="en-US"/>
        </a:p>
      </dgm:t>
    </dgm:pt>
    <dgm:pt modelId="{E5290863-4E4F-4605-9D04-E4F6B5F31220}" type="sibTrans" cxnId="{31472F29-F279-46CD-91AA-0FF616B9BB82}">
      <dgm:prSet/>
      <dgm:spPr/>
      <dgm:t>
        <a:bodyPr/>
        <a:lstStyle/>
        <a:p>
          <a:endParaRPr lang="en-US"/>
        </a:p>
      </dgm:t>
    </dgm:pt>
    <dgm:pt modelId="{E298B4BB-CD8D-46E0-AC0A-C8975A8C1FBB}">
      <dgm:prSet/>
      <dgm:spPr/>
      <dgm:t>
        <a:bodyPr/>
        <a:lstStyle/>
        <a:p>
          <a:r>
            <a:rPr lang="en-US"/>
            <a:t>promoting and protecting adolescent health will lead to great public health, economic , social and demographic benefits</a:t>
          </a:r>
        </a:p>
      </dgm:t>
    </dgm:pt>
    <dgm:pt modelId="{6F40763B-503D-46CE-A078-CEDD54F74B71}" type="parTrans" cxnId="{94CDF927-1F85-4BB3-832A-F2DF89D5E61B}">
      <dgm:prSet/>
      <dgm:spPr/>
      <dgm:t>
        <a:bodyPr/>
        <a:lstStyle/>
        <a:p>
          <a:endParaRPr lang="en-US"/>
        </a:p>
      </dgm:t>
    </dgm:pt>
    <dgm:pt modelId="{884F20F2-0E48-4B11-9E53-E4BEBEFA3B90}" type="sibTrans" cxnId="{94CDF927-1F85-4BB3-832A-F2DF89D5E61B}">
      <dgm:prSet/>
      <dgm:spPr/>
      <dgm:t>
        <a:bodyPr/>
        <a:lstStyle/>
        <a:p>
          <a:endParaRPr lang="en-US"/>
        </a:p>
      </dgm:t>
    </dgm:pt>
    <dgm:pt modelId="{B69C21DC-2E05-4922-A14C-6A98C1A5629B}" type="pres">
      <dgm:prSet presAssocID="{2961C1C3-5E1A-426A-892E-D9E1388E0E01}" presName="hierChild1" presStyleCnt="0">
        <dgm:presLayoutVars>
          <dgm:chPref val="1"/>
          <dgm:dir/>
          <dgm:animOne val="branch"/>
          <dgm:animLvl val="lvl"/>
          <dgm:resizeHandles/>
        </dgm:presLayoutVars>
      </dgm:prSet>
      <dgm:spPr/>
    </dgm:pt>
    <dgm:pt modelId="{4ECA277E-FE9A-4C96-BAB6-8C4F1E678041}" type="pres">
      <dgm:prSet presAssocID="{94C88E21-65F9-4396-BA0B-1F64F844162E}" presName="hierRoot1" presStyleCnt="0"/>
      <dgm:spPr/>
    </dgm:pt>
    <dgm:pt modelId="{481D0B3A-C1AA-430C-9FC6-0813925686DD}" type="pres">
      <dgm:prSet presAssocID="{94C88E21-65F9-4396-BA0B-1F64F844162E}" presName="composite" presStyleCnt="0"/>
      <dgm:spPr/>
    </dgm:pt>
    <dgm:pt modelId="{9475CCF5-E441-4CBB-BBAE-804FDA5AA811}" type="pres">
      <dgm:prSet presAssocID="{94C88E21-65F9-4396-BA0B-1F64F844162E}" presName="background" presStyleLbl="node0" presStyleIdx="0" presStyleCnt="3"/>
      <dgm:spPr/>
    </dgm:pt>
    <dgm:pt modelId="{6F359515-5A55-4BCD-A9AD-E449585F6F04}" type="pres">
      <dgm:prSet presAssocID="{94C88E21-65F9-4396-BA0B-1F64F844162E}" presName="text" presStyleLbl="fgAcc0" presStyleIdx="0" presStyleCnt="3">
        <dgm:presLayoutVars>
          <dgm:chPref val="3"/>
        </dgm:presLayoutVars>
      </dgm:prSet>
      <dgm:spPr/>
    </dgm:pt>
    <dgm:pt modelId="{6A89DB76-CEDA-411C-8D22-AAF15203646E}" type="pres">
      <dgm:prSet presAssocID="{94C88E21-65F9-4396-BA0B-1F64F844162E}" presName="hierChild2" presStyleCnt="0"/>
      <dgm:spPr/>
    </dgm:pt>
    <dgm:pt modelId="{66541B39-DAD0-4384-A4CF-1B28E6A9D008}" type="pres">
      <dgm:prSet presAssocID="{01671DD8-9734-405A-AD67-D4A17A22FC99}" presName="hierRoot1" presStyleCnt="0"/>
      <dgm:spPr/>
    </dgm:pt>
    <dgm:pt modelId="{BEC46389-C10C-4C40-A265-E53C9E1EE062}" type="pres">
      <dgm:prSet presAssocID="{01671DD8-9734-405A-AD67-D4A17A22FC99}" presName="composite" presStyleCnt="0"/>
      <dgm:spPr/>
    </dgm:pt>
    <dgm:pt modelId="{27C773E4-1B26-4E19-A391-F3D26B3292E1}" type="pres">
      <dgm:prSet presAssocID="{01671DD8-9734-405A-AD67-D4A17A22FC99}" presName="background" presStyleLbl="node0" presStyleIdx="1" presStyleCnt="3"/>
      <dgm:spPr/>
    </dgm:pt>
    <dgm:pt modelId="{246F8686-060F-4086-A682-94A3DB711CDF}" type="pres">
      <dgm:prSet presAssocID="{01671DD8-9734-405A-AD67-D4A17A22FC99}" presName="text" presStyleLbl="fgAcc0" presStyleIdx="1" presStyleCnt="3">
        <dgm:presLayoutVars>
          <dgm:chPref val="3"/>
        </dgm:presLayoutVars>
      </dgm:prSet>
      <dgm:spPr/>
    </dgm:pt>
    <dgm:pt modelId="{83C59DD7-C2A8-4547-B286-B5929AAC011E}" type="pres">
      <dgm:prSet presAssocID="{01671DD8-9734-405A-AD67-D4A17A22FC99}" presName="hierChild2" presStyleCnt="0"/>
      <dgm:spPr/>
    </dgm:pt>
    <dgm:pt modelId="{A2A5E1A3-DFC5-489C-9E8D-00DFBF2AD4BC}" type="pres">
      <dgm:prSet presAssocID="{E298B4BB-CD8D-46E0-AC0A-C8975A8C1FBB}" presName="hierRoot1" presStyleCnt="0"/>
      <dgm:spPr/>
    </dgm:pt>
    <dgm:pt modelId="{674C00EE-DCF3-4375-9836-052DBB0A100A}" type="pres">
      <dgm:prSet presAssocID="{E298B4BB-CD8D-46E0-AC0A-C8975A8C1FBB}" presName="composite" presStyleCnt="0"/>
      <dgm:spPr/>
    </dgm:pt>
    <dgm:pt modelId="{D66E9508-8DA0-474D-92EE-D37CB78C9CC5}" type="pres">
      <dgm:prSet presAssocID="{E298B4BB-CD8D-46E0-AC0A-C8975A8C1FBB}" presName="background" presStyleLbl="node0" presStyleIdx="2" presStyleCnt="3"/>
      <dgm:spPr/>
    </dgm:pt>
    <dgm:pt modelId="{7A141DA8-9AD4-497E-86E0-53A47B61B8DD}" type="pres">
      <dgm:prSet presAssocID="{E298B4BB-CD8D-46E0-AC0A-C8975A8C1FBB}" presName="text" presStyleLbl="fgAcc0" presStyleIdx="2" presStyleCnt="3">
        <dgm:presLayoutVars>
          <dgm:chPref val="3"/>
        </dgm:presLayoutVars>
      </dgm:prSet>
      <dgm:spPr/>
    </dgm:pt>
    <dgm:pt modelId="{42D0B4B9-CB2B-400F-BD4F-15F09D01FE9D}" type="pres">
      <dgm:prSet presAssocID="{E298B4BB-CD8D-46E0-AC0A-C8975A8C1FBB}" presName="hierChild2" presStyleCnt="0"/>
      <dgm:spPr/>
    </dgm:pt>
  </dgm:ptLst>
  <dgm:cxnLst>
    <dgm:cxn modelId="{94CDF927-1F85-4BB3-832A-F2DF89D5E61B}" srcId="{2961C1C3-5E1A-426A-892E-D9E1388E0E01}" destId="{E298B4BB-CD8D-46E0-AC0A-C8975A8C1FBB}" srcOrd="2" destOrd="0" parTransId="{6F40763B-503D-46CE-A078-CEDD54F74B71}" sibTransId="{884F20F2-0E48-4B11-9E53-E4BEBEFA3B90}"/>
    <dgm:cxn modelId="{31472F29-F279-46CD-91AA-0FF616B9BB82}" srcId="{2961C1C3-5E1A-426A-892E-D9E1388E0E01}" destId="{01671DD8-9734-405A-AD67-D4A17A22FC99}" srcOrd="1" destOrd="0" parTransId="{10CE08FF-1CCA-4E46-87E9-E9FBB6E32994}" sibTransId="{E5290863-4E4F-4605-9D04-E4F6B5F31220}"/>
    <dgm:cxn modelId="{483EB92E-46B4-407B-8321-785715934B36}" type="presOf" srcId="{2961C1C3-5E1A-426A-892E-D9E1388E0E01}" destId="{B69C21DC-2E05-4922-A14C-6A98C1A5629B}" srcOrd="0" destOrd="0" presId="urn:microsoft.com/office/officeart/2005/8/layout/hierarchy1"/>
    <dgm:cxn modelId="{BE000D5E-5A86-41FE-BBA0-F03FCA56457E}" type="presOf" srcId="{E298B4BB-CD8D-46E0-AC0A-C8975A8C1FBB}" destId="{7A141DA8-9AD4-497E-86E0-53A47B61B8DD}" srcOrd="0" destOrd="0" presId="urn:microsoft.com/office/officeart/2005/8/layout/hierarchy1"/>
    <dgm:cxn modelId="{8A874E8A-F728-4194-BDED-90BF126EE8E5}" srcId="{2961C1C3-5E1A-426A-892E-D9E1388E0E01}" destId="{94C88E21-65F9-4396-BA0B-1F64F844162E}" srcOrd="0" destOrd="0" parTransId="{2845AA52-F77A-4D43-9E23-4C3B4FD1F927}" sibTransId="{6F41902A-2C5B-4045-A80A-73350D82A133}"/>
    <dgm:cxn modelId="{C25B9D8E-94C2-47F2-B2E1-B132D96FD38E}" type="presOf" srcId="{94C88E21-65F9-4396-BA0B-1F64F844162E}" destId="{6F359515-5A55-4BCD-A9AD-E449585F6F04}" srcOrd="0" destOrd="0" presId="urn:microsoft.com/office/officeart/2005/8/layout/hierarchy1"/>
    <dgm:cxn modelId="{D4C43BA5-F6F6-423D-BCDC-2279996335DE}" type="presOf" srcId="{01671DD8-9734-405A-AD67-D4A17A22FC99}" destId="{246F8686-060F-4086-A682-94A3DB711CDF}" srcOrd="0" destOrd="0" presId="urn:microsoft.com/office/officeart/2005/8/layout/hierarchy1"/>
    <dgm:cxn modelId="{1A9ACA9D-F0D7-4F9A-8DBF-5AADB266C3D3}" type="presParOf" srcId="{B69C21DC-2E05-4922-A14C-6A98C1A5629B}" destId="{4ECA277E-FE9A-4C96-BAB6-8C4F1E678041}" srcOrd="0" destOrd="0" presId="urn:microsoft.com/office/officeart/2005/8/layout/hierarchy1"/>
    <dgm:cxn modelId="{4396DC70-F0E7-41B7-BD46-6F2DABB5C3B9}" type="presParOf" srcId="{4ECA277E-FE9A-4C96-BAB6-8C4F1E678041}" destId="{481D0B3A-C1AA-430C-9FC6-0813925686DD}" srcOrd="0" destOrd="0" presId="urn:microsoft.com/office/officeart/2005/8/layout/hierarchy1"/>
    <dgm:cxn modelId="{0D5A71E7-DB18-4282-A1EC-95E06F6E56B8}" type="presParOf" srcId="{481D0B3A-C1AA-430C-9FC6-0813925686DD}" destId="{9475CCF5-E441-4CBB-BBAE-804FDA5AA811}" srcOrd="0" destOrd="0" presId="urn:microsoft.com/office/officeart/2005/8/layout/hierarchy1"/>
    <dgm:cxn modelId="{075A257B-4A24-4811-811A-1656230CDAC2}" type="presParOf" srcId="{481D0B3A-C1AA-430C-9FC6-0813925686DD}" destId="{6F359515-5A55-4BCD-A9AD-E449585F6F04}" srcOrd="1" destOrd="0" presId="urn:microsoft.com/office/officeart/2005/8/layout/hierarchy1"/>
    <dgm:cxn modelId="{0C0354E8-9368-40B7-AA40-7CE39E4221A1}" type="presParOf" srcId="{4ECA277E-FE9A-4C96-BAB6-8C4F1E678041}" destId="{6A89DB76-CEDA-411C-8D22-AAF15203646E}" srcOrd="1" destOrd="0" presId="urn:microsoft.com/office/officeart/2005/8/layout/hierarchy1"/>
    <dgm:cxn modelId="{F41B52A7-82DD-4937-86EA-6D41E01D2D09}" type="presParOf" srcId="{B69C21DC-2E05-4922-A14C-6A98C1A5629B}" destId="{66541B39-DAD0-4384-A4CF-1B28E6A9D008}" srcOrd="1" destOrd="0" presId="urn:microsoft.com/office/officeart/2005/8/layout/hierarchy1"/>
    <dgm:cxn modelId="{6E9BACE9-5010-4B63-959C-16F7DEE7B920}" type="presParOf" srcId="{66541B39-DAD0-4384-A4CF-1B28E6A9D008}" destId="{BEC46389-C10C-4C40-A265-E53C9E1EE062}" srcOrd="0" destOrd="0" presId="urn:microsoft.com/office/officeart/2005/8/layout/hierarchy1"/>
    <dgm:cxn modelId="{00E83E38-5558-451C-A817-F545D55A4A8E}" type="presParOf" srcId="{BEC46389-C10C-4C40-A265-E53C9E1EE062}" destId="{27C773E4-1B26-4E19-A391-F3D26B3292E1}" srcOrd="0" destOrd="0" presId="urn:microsoft.com/office/officeart/2005/8/layout/hierarchy1"/>
    <dgm:cxn modelId="{D2192CF0-568B-4DBC-81A6-C7462C0B3782}" type="presParOf" srcId="{BEC46389-C10C-4C40-A265-E53C9E1EE062}" destId="{246F8686-060F-4086-A682-94A3DB711CDF}" srcOrd="1" destOrd="0" presId="urn:microsoft.com/office/officeart/2005/8/layout/hierarchy1"/>
    <dgm:cxn modelId="{E2E0B3C1-9102-49E2-90F2-901ECE319036}" type="presParOf" srcId="{66541B39-DAD0-4384-A4CF-1B28E6A9D008}" destId="{83C59DD7-C2A8-4547-B286-B5929AAC011E}" srcOrd="1" destOrd="0" presId="urn:microsoft.com/office/officeart/2005/8/layout/hierarchy1"/>
    <dgm:cxn modelId="{C68417F1-998A-4326-8A6D-8F1F27185264}" type="presParOf" srcId="{B69C21DC-2E05-4922-A14C-6A98C1A5629B}" destId="{A2A5E1A3-DFC5-489C-9E8D-00DFBF2AD4BC}" srcOrd="2" destOrd="0" presId="urn:microsoft.com/office/officeart/2005/8/layout/hierarchy1"/>
    <dgm:cxn modelId="{37B5754C-395B-43A1-9BF1-347EC453B3C7}" type="presParOf" srcId="{A2A5E1A3-DFC5-489C-9E8D-00DFBF2AD4BC}" destId="{674C00EE-DCF3-4375-9836-052DBB0A100A}" srcOrd="0" destOrd="0" presId="urn:microsoft.com/office/officeart/2005/8/layout/hierarchy1"/>
    <dgm:cxn modelId="{FB538D29-72F3-4226-88DC-36895E407C75}" type="presParOf" srcId="{674C00EE-DCF3-4375-9836-052DBB0A100A}" destId="{D66E9508-8DA0-474D-92EE-D37CB78C9CC5}" srcOrd="0" destOrd="0" presId="urn:microsoft.com/office/officeart/2005/8/layout/hierarchy1"/>
    <dgm:cxn modelId="{709CB7A9-B7D2-47DF-A69D-63D76D026DE7}" type="presParOf" srcId="{674C00EE-DCF3-4375-9836-052DBB0A100A}" destId="{7A141DA8-9AD4-497E-86E0-53A47B61B8DD}" srcOrd="1" destOrd="0" presId="urn:microsoft.com/office/officeart/2005/8/layout/hierarchy1"/>
    <dgm:cxn modelId="{CD6FDCFE-C4AD-4FBD-81D8-B2BB31F8DE03}" type="presParOf" srcId="{A2A5E1A3-DFC5-489C-9E8D-00DFBF2AD4BC}" destId="{42D0B4B9-CB2B-400F-BD4F-15F09D01FE9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1A77BE-A390-4C24-9858-21BFBEAAC444}"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6DE56054-1435-4882-BC6F-06CBDF55183C}">
      <dgm:prSet/>
      <dgm:spPr/>
      <dgm:t>
        <a:bodyPr/>
        <a:lstStyle/>
        <a:p>
          <a:r>
            <a:rPr lang="en-US" b="1" dirty="0"/>
            <a:t>Hormonal changes</a:t>
          </a:r>
        </a:p>
      </dgm:t>
    </dgm:pt>
    <dgm:pt modelId="{4B23D037-1E45-46B9-B998-BC077F215274}" type="parTrans" cxnId="{B9641894-9CEC-4AC4-B8B8-E44D1BED1A73}">
      <dgm:prSet/>
      <dgm:spPr/>
      <dgm:t>
        <a:bodyPr/>
        <a:lstStyle/>
        <a:p>
          <a:endParaRPr lang="en-US"/>
        </a:p>
      </dgm:t>
    </dgm:pt>
    <dgm:pt modelId="{ECBEBCED-6446-4F0E-B255-0C27DB015BA4}" type="sibTrans" cxnId="{B9641894-9CEC-4AC4-B8B8-E44D1BED1A73}">
      <dgm:prSet/>
      <dgm:spPr/>
      <dgm:t>
        <a:bodyPr/>
        <a:lstStyle/>
        <a:p>
          <a:endParaRPr lang="en-US"/>
        </a:p>
      </dgm:t>
    </dgm:pt>
    <dgm:pt modelId="{3593D69D-9E65-4EA2-B24C-77EE604DC5C2}">
      <dgm:prSet/>
      <dgm:spPr/>
      <dgm:t>
        <a:bodyPr/>
        <a:lstStyle/>
        <a:p>
          <a:r>
            <a:rPr lang="en-US" b="1" dirty="0"/>
            <a:t>Physical changes</a:t>
          </a:r>
        </a:p>
      </dgm:t>
    </dgm:pt>
    <dgm:pt modelId="{F9EEBC42-CFDB-4C95-8973-A1867C7E0C5B}" type="parTrans" cxnId="{72649D46-BC5E-4F37-BF0C-55B0C6328B71}">
      <dgm:prSet/>
      <dgm:spPr/>
      <dgm:t>
        <a:bodyPr/>
        <a:lstStyle/>
        <a:p>
          <a:endParaRPr lang="en-US"/>
        </a:p>
      </dgm:t>
    </dgm:pt>
    <dgm:pt modelId="{294D2262-3854-4C92-BDDF-83065F3D344E}" type="sibTrans" cxnId="{72649D46-BC5E-4F37-BF0C-55B0C6328B71}">
      <dgm:prSet/>
      <dgm:spPr/>
      <dgm:t>
        <a:bodyPr/>
        <a:lstStyle/>
        <a:p>
          <a:endParaRPr lang="en-US"/>
        </a:p>
      </dgm:t>
    </dgm:pt>
    <dgm:pt modelId="{D3A4B5AA-FE7B-4FF1-8464-E34471F6243A}">
      <dgm:prSet/>
      <dgm:spPr/>
      <dgm:t>
        <a:bodyPr/>
        <a:lstStyle/>
        <a:p>
          <a:r>
            <a:rPr lang="en-US" b="1" dirty="0"/>
            <a:t>Behavioral changes</a:t>
          </a:r>
        </a:p>
      </dgm:t>
    </dgm:pt>
    <dgm:pt modelId="{EBAC434A-1804-4D1E-8C20-F34DCAB1054C}" type="parTrans" cxnId="{8E7FA911-69AB-443E-998B-D6F715A0A0BC}">
      <dgm:prSet/>
      <dgm:spPr/>
      <dgm:t>
        <a:bodyPr/>
        <a:lstStyle/>
        <a:p>
          <a:endParaRPr lang="en-US"/>
        </a:p>
      </dgm:t>
    </dgm:pt>
    <dgm:pt modelId="{F8FA530B-F70D-4EC7-842F-624FD66BAD91}" type="sibTrans" cxnId="{8E7FA911-69AB-443E-998B-D6F715A0A0BC}">
      <dgm:prSet/>
      <dgm:spPr/>
      <dgm:t>
        <a:bodyPr/>
        <a:lstStyle/>
        <a:p>
          <a:endParaRPr lang="en-US"/>
        </a:p>
      </dgm:t>
    </dgm:pt>
    <dgm:pt modelId="{A8A11CF8-15F1-4091-A7E0-B3AE5AD54574}">
      <dgm:prSet/>
      <dgm:spPr/>
      <dgm:t>
        <a:bodyPr/>
        <a:lstStyle/>
        <a:p>
          <a:r>
            <a:rPr lang="en-US" b="1" dirty="0"/>
            <a:t>Emotional changes </a:t>
          </a:r>
        </a:p>
      </dgm:t>
    </dgm:pt>
    <dgm:pt modelId="{6046ED5C-3430-4B6E-BDAB-67F4F31AE161}" type="parTrans" cxnId="{C2315610-2087-412F-8BFF-E598211AD327}">
      <dgm:prSet/>
      <dgm:spPr/>
      <dgm:t>
        <a:bodyPr/>
        <a:lstStyle/>
        <a:p>
          <a:endParaRPr lang="en-US"/>
        </a:p>
      </dgm:t>
    </dgm:pt>
    <dgm:pt modelId="{472D525B-7A3C-4F16-90AB-3DA8196FD2A8}" type="sibTrans" cxnId="{C2315610-2087-412F-8BFF-E598211AD327}">
      <dgm:prSet/>
      <dgm:spPr/>
      <dgm:t>
        <a:bodyPr/>
        <a:lstStyle/>
        <a:p>
          <a:endParaRPr lang="en-US"/>
        </a:p>
      </dgm:t>
    </dgm:pt>
    <dgm:pt modelId="{0BF3DFFD-6005-4370-9FF6-F4BDC78BBBA5}">
      <dgm:prSet/>
      <dgm:spPr/>
      <dgm:t>
        <a:bodyPr/>
        <a:lstStyle/>
        <a:p>
          <a:r>
            <a:rPr lang="en-US" b="1" dirty="0"/>
            <a:t>Changes in teenage relationships</a:t>
          </a:r>
          <a:endParaRPr lang="en-US" dirty="0"/>
        </a:p>
      </dgm:t>
    </dgm:pt>
    <dgm:pt modelId="{C801BD88-831D-4F6E-9A68-6F9C2555D30F}" type="parTrans" cxnId="{46ACA313-8D79-48FF-853B-AA01737B37D4}">
      <dgm:prSet/>
      <dgm:spPr/>
      <dgm:t>
        <a:bodyPr/>
        <a:lstStyle/>
        <a:p>
          <a:endParaRPr lang="en-US"/>
        </a:p>
      </dgm:t>
    </dgm:pt>
    <dgm:pt modelId="{1C53EFDE-6270-45BC-9D33-7E161B37ECD0}" type="sibTrans" cxnId="{46ACA313-8D79-48FF-853B-AA01737B37D4}">
      <dgm:prSet/>
      <dgm:spPr/>
      <dgm:t>
        <a:bodyPr/>
        <a:lstStyle/>
        <a:p>
          <a:endParaRPr lang="en-US"/>
        </a:p>
      </dgm:t>
    </dgm:pt>
    <dgm:pt modelId="{0CD60FF1-689D-4760-A387-DCB136ED11F8}" type="pres">
      <dgm:prSet presAssocID="{A41A77BE-A390-4C24-9858-21BFBEAAC444}" presName="root" presStyleCnt="0">
        <dgm:presLayoutVars>
          <dgm:dir/>
          <dgm:resizeHandles val="exact"/>
        </dgm:presLayoutVars>
      </dgm:prSet>
      <dgm:spPr/>
    </dgm:pt>
    <dgm:pt modelId="{43D3DAE2-A890-4D62-BBE5-1EECAB64C48B}" type="pres">
      <dgm:prSet presAssocID="{6DE56054-1435-4882-BC6F-06CBDF55183C}" presName="compNode" presStyleCnt="0"/>
      <dgm:spPr/>
    </dgm:pt>
    <dgm:pt modelId="{81C28C37-5430-493A-B987-B7FFDCE314FE}" type="pres">
      <dgm:prSet presAssocID="{6DE56054-1435-4882-BC6F-06CBDF55183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peat"/>
        </a:ext>
      </dgm:extLst>
    </dgm:pt>
    <dgm:pt modelId="{FAFC006B-BFBC-404E-A740-1B7529B5DE02}" type="pres">
      <dgm:prSet presAssocID="{6DE56054-1435-4882-BC6F-06CBDF55183C}" presName="spaceRect" presStyleCnt="0"/>
      <dgm:spPr/>
    </dgm:pt>
    <dgm:pt modelId="{7CE0A068-67A7-4432-BB1C-1F3639A0192A}" type="pres">
      <dgm:prSet presAssocID="{6DE56054-1435-4882-BC6F-06CBDF55183C}" presName="textRect" presStyleLbl="revTx" presStyleIdx="0" presStyleCnt="5">
        <dgm:presLayoutVars>
          <dgm:chMax val="1"/>
          <dgm:chPref val="1"/>
        </dgm:presLayoutVars>
      </dgm:prSet>
      <dgm:spPr/>
    </dgm:pt>
    <dgm:pt modelId="{F6722770-E5D5-4746-A6C6-F835E0E57FB5}" type="pres">
      <dgm:prSet presAssocID="{ECBEBCED-6446-4F0E-B255-0C27DB015BA4}" presName="sibTrans" presStyleCnt="0"/>
      <dgm:spPr/>
    </dgm:pt>
    <dgm:pt modelId="{77378B49-B037-416A-87A0-CD8A9D29B692}" type="pres">
      <dgm:prSet presAssocID="{3593D69D-9E65-4EA2-B24C-77EE604DC5C2}" presName="compNode" presStyleCnt="0"/>
      <dgm:spPr/>
    </dgm:pt>
    <dgm:pt modelId="{302E9B3B-10CC-40CB-B8AF-BC7DDAAA7A97}" type="pres">
      <dgm:prSet presAssocID="{3593D69D-9E65-4EA2-B24C-77EE604DC5C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a:ext>
      </dgm:extLst>
    </dgm:pt>
    <dgm:pt modelId="{82225A38-7CDA-431C-8A8F-C4E865FA12E0}" type="pres">
      <dgm:prSet presAssocID="{3593D69D-9E65-4EA2-B24C-77EE604DC5C2}" presName="spaceRect" presStyleCnt="0"/>
      <dgm:spPr/>
    </dgm:pt>
    <dgm:pt modelId="{2E3180C4-FE66-4567-9116-0DE615F74792}" type="pres">
      <dgm:prSet presAssocID="{3593D69D-9E65-4EA2-B24C-77EE604DC5C2}" presName="textRect" presStyleLbl="revTx" presStyleIdx="1" presStyleCnt="5">
        <dgm:presLayoutVars>
          <dgm:chMax val="1"/>
          <dgm:chPref val="1"/>
        </dgm:presLayoutVars>
      </dgm:prSet>
      <dgm:spPr/>
    </dgm:pt>
    <dgm:pt modelId="{348F6BCC-AF75-418A-8471-6606FA208EB2}" type="pres">
      <dgm:prSet presAssocID="{294D2262-3854-4C92-BDDF-83065F3D344E}" presName="sibTrans" presStyleCnt="0"/>
      <dgm:spPr/>
    </dgm:pt>
    <dgm:pt modelId="{FD7E69E0-CB6C-4763-92C9-500BA2B69E63}" type="pres">
      <dgm:prSet presAssocID="{D3A4B5AA-FE7B-4FF1-8464-E34471F6243A}" presName="compNode" presStyleCnt="0"/>
      <dgm:spPr/>
    </dgm:pt>
    <dgm:pt modelId="{57AC893E-9F7F-4EED-A8C5-84238108C9E5}" type="pres">
      <dgm:prSet presAssocID="{D3A4B5AA-FE7B-4FF1-8464-E34471F6243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71511CBA-87A6-4887-AC1D-5C4FBFF21424}" type="pres">
      <dgm:prSet presAssocID="{D3A4B5AA-FE7B-4FF1-8464-E34471F6243A}" presName="spaceRect" presStyleCnt="0"/>
      <dgm:spPr/>
    </dgm:pt>
    <dgm:pt modelId="{F0532D33-8B00-4BEA-AB68-E4BAEEF5AA46}" type="pres">
      <dgm:prSet presAssocID="{D3A4B5AA-FE7B-4FF1-8464-E34471F6243A}" presName="textRect" presStyleLbl="revTx" presStyleIdx="2" presStyleCnt="5">
        <dgm:presLayoutVars>
          <dgm:chMax val="1"/>
          <dgm:chPref val="1"/>
        </dgm:presLayoutVars>
      </dgm:prSet>
      <dgm:spPr/>
    </dgm:pt>
    <dgm:pt modelId="{0138A418-F34D-42C3-92E0-BFB99C43A165}" type="pres">
      <dgm:prSet presAssocID="{F8FA530B-F70D-4EC7-842F-624FD66BAD91}" presName="sibTrans" presStyleCnt="0"/>
      <dgm:spPr/>
    </dgm:pt>
    <dgm:pt modelId="{D1FDEDF9-0638-4897-88FE-9C7071D76E07}" type="pres">
      <dgm:prSet presAssocID="{A8A11CF8-15F1-4091-A7E0-B3AE5AD54574}" presName="compNode" presStyleCnt="0"/>
      <dgm:spPr/>
    </dgm:pt>
    <dgm:pt modelId="{B3DC4086-753D-4A26-8044-63E037C0B228}" type="pres">
      <dgm:prSet presAssocID="{A8A11CF8-15F1-4091-A7E0-B3AE5AD5457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rama"/>
        </a:ext>
      </dgm:extLst>
    </dgm:pt>
    <dgm:pt modelId="{57EA02B3-63AA-444B-8A31-B1FCC1DA6BCB}" type="pres">
      <dgm:prSet presAssocID="{A8A11CF8-15F1-4091-A7E0-B3AE5AD54574}" presName="spaceRect" presStyleCnt="0"/>
      <dgm:spPr/>
    </dgm:pt>
    <dgm:pt modelId="{E6E5FE34-0375-48A0-956D-786ABDC088E6}" type="pres">
      <dgm:prSet presAssocID="{A8A11CF8-15F1-4091-A7E0-B3AE5AD54574}" presName="textRect" presStyleLbl="revTx" presStyleIdx="3" presStyleCnt="5">
        <dgm:presLayoutVars>
          <dgm:chMax val="1"/>
          <dgm:chPref val="1"/>
        </dgm:presLayoutVars>
      </dgm:prSet>
      <dgm:spPr/>
    </dgm:pt>
    <dgm:pt modelId="{BF4FEFFD-0C4C-4313-B633-ABD45F7856CE}" type="pres">
      <dgm:prSet presAssocID="{472D525B-7A3C-4F16-90AB-3DA8196FD2A8}" presName="sibTrans" presStyleCnt="0"/>
      <dgm:spPr/>
    </dgm:pt>
    <dgm:pt modelId="{220735ED-706B-44AB-B311-4C1A7AEB5E8A}" type="pres">
      <dgm:prSet presAssocID="{0BF3DFFD-6005-4370-9FF6-F4BDC78BBBA5}" presName="compNode" presStyleCnt="0"/>
      <dgm:spPr/>
    </dgm:pt>
    <dgm:pt modelId="{77505323-C1C4-4270-B165-7004D663252D}" type="pres">
      <dgm:prSet presAssocID="{0BF3DFFD-6005-4370-9FF6-F4BDC78BBBA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m"/>
        </a:ext>
      </dgm:extLst>
    </dgm:pt>
    <dgm:pt modelId="{5765E6C0-AE1B-4B6D-9B01-6F9A548ABD82}" type="pres">
      <dgm:prSet presAssocID="{0BF3DFFD-6005-4370-9FF6-F4BDC78BBBA5}" presName="spaceRect" presStyleCnt="0"/>
      <dgm:spPr/>
    </dgm:pt>
    <dgm:pt modelId="{AFB19C60-9117-4DC9-B2CD-58B138B25B94}" type="pres">
      <dgm:prSet presAssocID="{0BF3DFFD-6005-4370-9FF6-F4BDC78BBBA5}" presName="textRect" presStyleLbl="revTx" presStyleIdx="4" presStyleCnt="5">
        <dgm:presLayoutVars>
          <dgm:chMax val="1"/>
          <dgm:chPref val="1"/>
        </dgm:presLayoutVars>
      </dgm:prSet>
      <dgm:spPr/>
    </dgm:pt>
  </dgm:ptLst>
  <dgm:cxnLst>
    <dgm:cxn modelId="{C2315610-2087-412F-8BFF-E598211AD327}" srcId="{A41A77BE-A390-4C24-9858-21BFBEAAC444}" destId="{A8A11CF8-15F1-4091-A7E0-B3AE5AD54574}" srcOrd="3" destOrd="0" parTransId="{6046ED5C-3430-4B6E-BDAB-67F4F31AE161}" sibTransId="{472D525B-7A3C-4F16-90AB-3DA8196FD2A8}"/>
    <dgm:cxn modelId="{8E7FA911-69AB-443E-998B-D6F715A0A0BC}" srcId="{A41A77BE-A390-4C24-9858-21BFBEAAC444}" destId="{D3A4B5AA-FE7B-4FF1-8464-E34471F6243A}" srcOrd="2" destOrd="0" parTransId="{EBAC434A-1804-4D1E-8C20-F34DCAB1054C}" sibTransId="{F8FA530B-F70D-4EC7-842F-624FD66BAD91}"/>
    <dgm:cxn modelId="{46ACA313-8D79-48FF-853B-AA01737B37D4}" srcId="{A41A77BE-A390-4C24-9858-21BFBEAAC444}" destId="{0BF3DFFD-6005-4370-9FF6-F4BDC78BBBA5}" srcOrd="4" destOrd="0" parTransId="{C801BD88-831D-4F6E-9A68-6F9C2555D30F}" sibTransId="{1C53EFDE-6270-45BC-9D33-7E161B37ECD0}"/>
    <dgm:cxn modelId="{9FD26D1B-0A3A-46C5-B871-DDE97E15006D}" type="presOf" srcId="{A41A77BE-A390-4C24-9858-21BFBEAAC444}" destId="{0CD60FF1-689D-4760-A387-DCB136ED11F8}" srcOrd="0" destOrd="0" presId="urn:microsoft.com/office/officeart/2018/2/layout/IconLabelList"/>
    <dgm:cxn modelId="{A312EE30-7937-4E26-B5A2-A68BA5BCD1F7}" type="presOf" srcId="{0BF3DFFD-6005-4370-9FF6-F4BDC78BBBA5}" destId="{AFB19C60-9117-4DC9-B2CD-58B138B25B94}" srcOrd="0" destOrd="0" presId="urn:microsoft.com/office/officeart/2018/2/layout/IconLabelList"/>
    <dgm:cxn modelId="{72649D46-BC5E-4F37-BF0C-55B0C6328B71}" srcId="{A41A77BE-A390-4C24-9858-21BFBEAAC444}" destId="{3593D69D-9E65-4EA2-B24C-77EE604DC5C2}" srcOrd="1" destOrd="0" parTransId="{F9EEBC42-CFDB-4C95-8973-A1867C7E0C5B}" sibTransId="{294D2262-3854-4C92-BDDF-83065F3D344E}"/>
    <dgm:cxn modelId="{0C902D6D-B001-4238-B1B6-8AD4CFA4832A}" type="presOf" srcId="{3593D69D-9E65-4EA2-B24C-77EE604DC5C2}" destId="{2E3180C4-FE66-4567-9116-0DE615F74792}" srcOrd="0" destOrd="0" presId="urn:microsoft.com/office/officeart/2018/2/layout/IconLabelList"/>
    <dgm:cxn modelId="{8BB04E77-5C02-4173-8D77-684B8113FBC6}" type="presOf" srcId="{D3A4B5AA-FE7B-4FF1-8464-E34471F6243A}" destId="{F0532D33-8B00-4BEA-AB68-E4BAEEF5AA46}" srcOrd="0" destOrd="0" presId="urn:microsoft.com/office/officeart/2018/2/layout/IconLabelList"/>
    <dgm:cxn modelId="{B9641894-9CEC-4AC4-B8B8-E44D1BED1A73}" srcId="{A41A77BE-A390-4C24-9858-21BFBEAAC444}" destId="{6DE56054-1435-4882-BC6F-06CBDF55183C}" srcOrd="0" destOrd="0" parTransId="{4B23D037-1E45-46B9-B998-BC077F215274}" sibTransId="{ECBEBCED-6446-4F0E-B255-0C27DB015BA4}"/>
    <dgm:cxn modelId="{021D209F-E375-4041-AD0B-2D6BE694B41B}" type="presOf" srcId="{6DE56054-1435-4882-BC6F-06CBDF55183C}" destId="{7CE0A068-67A7-4432-BB1C-1F3639A0192A}" srcOrd="0" destOrd="0" presId="urn:microsoft.com/office/officeart/2018/2/layout/IconLabelList"/>
    <dgm:cxn modelId="{727AFCF5-9CCA-4B14-BBF1-AF9471BB6B31}" type="presOf" srcId="{A8A11CF8-15F1-4091-A7E0-B3AE5AD54574}" destId="{E6E5FE34-0375-48A0-956D-786ABDC088E6}" srcOrd="0" destOrd="0" presId="urn:microsoft.com/office/officeart/2018/2/layout/IconLabelList"/>
    <dgm:cxn modelId="{06BF537F-5AA6-4FD9-8E8F-3B706D967211}" type="presParOf" srcId="{0CD60FF1-689D-4760-A387-DCB136ED11F8}" destId="{43D3DAE2-A890-4D62-BBE5-1EECAB64C48B}" srcOrd="0" destOrd="0" presId="urn:microsoft.com/office/officeart/2018/2/layout/IconLabelList"/>
    <dgm:cxn modelId="{3F1336AC-8324-44AD-B491-303950E63CCF}" type="presParOf" srcId="{43D3DAE2-A890-4D62-BBE5-1EECAB64C48B}" destId="{81C28C37-5430-493A-B987-B7FFDCE314FE}" srcOrd="0" destOrd="0" presId="urn:microsoft.com/office/officeart/2018/2/layout/IconLabelList"/>
    <dgm:cxn modelId="{49235BF7-EF25-4DB7-AF2D-7E494A1A4F99}" type="presParOf" srcId="{43D3DAE2-A890-4D62-BBE5-1EECAB64C48B}" destId="{FAFC006B-BFBC-404E-A740-1B7529B5DE02}" srcOrd="1" destOrd="0" presId="urn:microsoft.com/office/officeart/2018/2/layout/IconLabelList"/>
    <dgm:cxn modelId="{CD2EB655-040C-44B1-8719-2DA05F172E1C}" type="presParOf" srcId="{43D3DAE2-A890-4D62-BBE5-1EECAB64C48B}" destId="{7CE0A068-67A7-4432-BB1C-1F3639A0192A}" srcOrd="2" destOrd="0" presId="urn:microsoft.com/office/officeart/2018/2/layout/IconLabelList"/>
    <dgm:cxn modelId="{B0190D86-30CB-4C1E-BD99-F4C5199F27EB}" type="presParOf" srcId="{0CD60FF1-689D-4760-A387-DCB136ED11F8}" destId="{F6722770-E5D5-4746-A6C6-F835E0E57FB5}" srcOrd="1" destOrd="0" presId="urn:microsoft.com/office/officeart/2018/2/layout/IconLabelList"/>
    <dgm:cxn modelId="{F70FE8F4-DF32-417A-9DB1-DD5D6A470D59}" type="presParOf" srcId="{0CD60FF1-689D-4760-A387-DCB136ED11F8}" destId="{77378B49-B037-416A-87A0-CD8A9D29B692}" srcOrd="2" destOrd="0" presId="urn:microsoft.com/office/officeart/2018/2/layout/IconLabelList"/>
    <dgm:cxn modelId="{C3806682-F8AA-470D-90A7-974B3D4F2034}" type="presParOf" srcId="{77378B49-B037-416A-87A0-CD8A9D29B692}" destId="{302E9B3B-10CC-40CB-B8AF-BC7DDAAA7A97}" srcOrd="0" destOrd="0" presId="urn:microsoft.com/office/officeart/2018/2/layout/IconLabelList"/>
    <dgm:cxn modelId="{0E2B83A5-1FC9-4719-A085-6686673B5A1B}" type="presParOf" srcId="{77378B49-B037-416A-87A0-CD8A9D29B692}" destId="{82225A38-7CDA-431C-8A8F-C4E865FA12E0}" srcOrd="1" destOrd="0" presId="urn:microsoft.com/office/officeart/2018/2/layout/IconLabelList"/>
    <dgm:cxn modelId="{9F3CFC4C-8F90-45E0-A6C5-F67C48741030}" type="presParOf" srcId="{77378B49-B037-416A-87A0-CD8A9D29B692}" destId="{2E3180C4-FE66-4567-9116-0DE615F74792}" srcOrd="2" destOrd="0" presId="urn:microsoft.com/office/officeart/2018/2/layout/IconLabelList"/>
    <dgm:cxn modelId="{471026DB-9A60-4300-96B9-F23F89C5B355}" type="presParOf" srcId="{0CD60FF1-689D-4760-A387-DCB136ED11F8}" destId="{348F6BCC-AF75-418A-8471-6606FA208EB2}" srcOrd="3" destOrd="0" presId="urn:microsoft.com/office/officeart/2018/2/layout/IconLabelList"/>
    <dgm:cxn modelId="{550BD0AF-C073-4078-89C8-F3E42B393E1C}" type="presParOf" srcId="{0CD60FF1-689D-4760-A387-DCB136ED11F8}" destId="{FD7E69E0-CB6C-4763-92C9-500BA2B69E63}" srcOrd="4" destOrd="0" presId="urn:microsoft.com/office/officeart/2018/2/layout/IconLabelList"/>
    <dgm:cxn modelId="{A46A4B8F-BD44-4DC3-B5C4-830DA549770A}" type="presParOf" srcId="{FD7E69E0-CB6C-4763-92C9-500BA2B69E63}" destId="{57AC893E-9F7F-4EED-A8C5-84238108C9E5}" srcOrd="0" destOrd="0" presId="urn:microsoft.com/office/officeart/2018/2/layout/IconLabelList"/>
    <dgm:cxn modelId="{910A987F-3461-4733-ACEF-812C609B1B44}" type="presParOf" srcId="{FD7E69E0-CB6C-4763-92C9-500BA2B69E63}" destId="{71511CBA-87A6-4887-AC1D-5C4FBFF21424}" srcOrd="1" destOrd="0" presId="urn:microsoft.com/office/officeart/2018/2/layout/IconLabelList"/>
    <dgm:cxn modelId="{784CB30A-F545-4382-999F-3217AE297D59}" type="presParOf" srcId="{FD7E69E0-CB6C-4763-92C9-500BA2B69E63}" destId="{F0532D33-8B00-4BEA-AB68-E4BAEEF5AA46}" srcOrd="2" destOrd="0" presId="urn:microsoft.com/office/officeart/2018/2/layout/IconLabelList"/>
    <dgm:cxn modelId="{F6152A83-73D2-4E06-971B-F2252D2EA1AA}" type="presParOf" srcId="{0CD60FF1-689D-4760-A387-DCB136ED11F8}" destId="{0138A418-F34D-42C3-92E0-BFB99C43A165}" srcOrd="5" destOrd="0" presId="urn:microsoft.com/office/officeart/2018/2/layout/IconLabelList"/>
    <dgm:cxn modelId="{35D30E74-0C76-4D48-BADE-B4CD523CF60D}" type="presParOf" srcId="{0CD60FF1-689D-4760-A387-DCB136ED11F8}" destId="{D1FDEDF9-0638-4897-88FE-9C7071D76E07}" srcOrd="6" destOrd="0" presId="urn:microsoft.com/office/officeart/2018/2/layout/IconLabelList"/>
    <dgm:cxn modelId="{C2B4AA05-88E8-4308-BB08-2FD33C7DB18B}" type="presParOf" srcId="{D1FDEDF9-0638-4897-88FE-9C7071D76E07}" destId="{B3DC4086-753D-4A26-8044-63E037C0B228}" srcOrd="0" destOrd="0" presId="urn:microsoft.com/office/officeart/2018/2/layout/IconLabelList"/>
    <dgm:cxn modelId="{C3C6BD4F-31D3-4314-BB7E-72DA9EFBE5CD}" type="presParOf" srcId="{D1FDEDF9-0638-4897-88FE-9C7071D76E07}" destId="{57EA02B3-63AA-444B-8A31-B1FCC1DA6BCB}" srcOrd="1" destOrd="0" presId="urn:microsoft.com/office/officeart/2018/2/layout/IconLabelList"/>
    <dgm:cxn modelId="{0BF108E1-C0D4-44C0-8E3D-3D0597F070E0}" type="presParOf" srcId="{D1FDEDF9-0638-4897-88FE-9C7071D76E07}" destId="{E6E5FE34-0375-48A0-956D-786ABDC088E6}" srcOrd="2" destOrd="0" presId="urn:microsoft.com/office/officeart/2018/2/layout/IconLabelList"/>
    <dgm:cxn modelId="{2886142B-2BB1-46BF-83BB-FB627D659970}" type="presParOf" srcId="{0CD60FF1-689D-4760-A387-DCB136ED11F8}" destId="{BF4FEFFD-0C4C-4313-B633-ABD45F7856CE}" srcOrd="7" destOrd="0" presId="urn:microsoft.com/office/officeart/2018/2/layout/IconLabelList"/>
    <dgm:cxn modelId="{3D3392FE-0B99-4BBF-A388-3542505ED5BF}" type="presParOf" srcId="{0CD60FF1-689D-4760-A387-DCB136ED11F8}" destId="{220735ED-706B-44AB-B311-4C1A7AEB5E8A}" srcOrd="8" destOrd="0" presId="urn:microsoft.com/office/officeart/2018/2/layout/IconLabelList"/>
    <dgm:cxn modelId="{E077BA17-CB45-43CE-A0CD-FCC45247E481}" type="presParOf" srcId="{220735ED-706B-44AB-B311-4C1A7AEB5E8A}" destId="{77505323-C1C4-4270-B165-7004D663252D}" srcOrd="0" destOrd="0" presId="urn:microsoft.com/office/officeart/2018/2/layout/IconLabelList"/>
    <dgm:cxn modelId="{FD1C2B44-C3E0-4BF7-BE8F-D78445BC777D}" type="presParOf" srcId="{220735ED-706B-44AB-B311-4C1A7AEB5E8A}" destId="{5765E6C0-AE1B-4B6D-9B01-6F9A548ABD82}" srcOrd="1" destOrd="0" presId="urn:microsoft.com/office/officeart/2018/2/layout/IconLabelList"/>
    <dgm:cxn modelId="{7A9E50BD-498E-42F0-BF12-A40BFA19480B}" type="presParOf" srcId="{220735ED-706B-44AB-B311-4C1A7AEB5E8A}" destId="{AFB19C60-9117-4DC9-B2CD-58B138B25B9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542B7C-E924-44B5-96E4-1958770079C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pPr rtl="1"/>
          <a:endParaRPr lang="ar-SA"/>
        </a:p>
      </dgm:t>
    </dgm:pt>
    <dgm:pt modelId="{61DF06C2-F82C-467C-9233-A1A1880897F5}">
      <dgm:prSet phldrT="[نص]" custT="1"/>
      <dgm:spPr/>
      <dgm:t>
        <a:bodyPr/>
        <a:lstStyle/>
        <a:p>
          <a:pPr rtl="1"/>
          <a:r>
            <a:rPr lang="en-US" sz="3200" dirty="0"/>
            <a:t>Physical</a:t>
          </a:r>
          <a:endParaRPr lang="ar-SA" sz="3200" dirty="0"/>
        </a:p>
      </dgm:t>
    </dgm:pt>
    <dgm:pt modelId="{840D36EF-CA9A-4048-8C30-FF42DE127A06}" type="parTrans" cxnId="{4F5590E6-413E-48D0-9FD3-8E6186B92F91}">
      <dgm:prSet/>
      <dgm:spPr/>
      <dgm:t>
        <a:bodyPr/>
        <a:lstStyle/>
        <a:p>
          <a:pPr rtl="1"/>
          <a:endParaRPr lang="ar-SA"/>
        </a:p>
      </dgm:t>
    </dgm:pt>
    <dgm:pt modelId="{4CC3286E-C826-4F1D-B281-7F9F3C140094}" type="sibTrans" cxnId="{4F5590E6-413E-48D0-9FD3-8E6186B92F91}">
      <dgm:prSet/>
      <dgm:spPr/>
      <dgm:t>
        <a:bodyPr/>
        <a:lstStyle/>
        <a:p>
          <a:pPr rtl="1"/>
          <a:endParaRPr lang="ar-SA"/>
        </a:p>
      </dgm:t>
    </dgm:pt>
    <dgm:pt modelId="{9C8B8B39-5E19-4EF9-B6B7-B88143609ED5}">
      <dgm:prSet phldrT="[نص]" custT="1"/>
      <dgm:spPr/>
      <dgm:t>
        <a:bodyPr/>
        <a:lstStyle/>
        <a:p>
          <a:pPr rtl="1"/>
          <a:r>
            <a:rPr lang="en-US" sz="2000" b="1" i="0" dirty="0">
              <a:solidFill>
                <a:srgbClr val="FFFF00"/>
              </a:solidFill>
            </a:rPr>
            <a:t>Early pregnancy and childbirth</a:t>
          </a:r>
        </a:p>
      </dgm:t>
    </dgm:pt>
    <dgm:pt modelId="{DFCB8234-FD02-4785-8AEE-EA56006D245E}" type="parTrans" cxnId="{9D34984C-2B80-4C23-9A64-68F598026328}">
      <dgm:prSet/>
      <dgm:spPr/>
      <dgm:t>
        <a:bodyPr/>
        <a:lstStyle/>
        <a:p>
          <a:pPr rtl="1"/>
          <a:endParaRPr lang="ar-SA"/>
        </a:p>
      </dgm:t>
    </dgm:pt>
    <dgm:pt modelId="{CF11A237-26D4-46F0-A31E-1D7405502E1D}" type="sibTrans" cxnId="{9D34984C-2B80-4C23-9A64-68F598026328}">
      <dgm:prSet/>
      <dgm:spPr/>
      <dgm:t>
        <a:bodyPr/>
        <a:lstStyle/>
        <a:p>
          <a:pPr rtl="1"/>
          <a:endParaRPr lang="ar-SA"/>
        </a:p>
      </dgm:t>
    </dgm:pt>
    <dgm:pt modelId="{19B97CFB-F0CC-4E34-8194-5304296071B6}">
      <dgm:prSet phldrT="[نص]" custT="1"/>
      <dgm:spPr/>
      <dgm:t>
        <a:bodyPr/>
        <a:lstStyle/>
        <a:p>
          <a:pPr marL="0" lvl="0" indent="0" algn="ctr" defTabSz="889000" rtl="1">
            <a:lnSpc>
              <a:spcPct val="90000"/>
            </a:lnSpc>
            <a:spcBef>
              <a:spcPct val="0"/>
            </a:spcBef>
            <a:spcAft>
              <a:spcPct val="35000"/>
            </a:spcAft>
            <a:buNone/>
          </a:pPr>
          <a:r>
            <a:rPr lang="en-US" sz="2000" b="1" i="0" kern="1200" dirty="0">
              <a:solidFill>
                <a:srgbClr val="FFFF00"/>
              </a:solidFill>
              <a:latin typeface="Franklin Gothic Book" panose="020B0503020102020204"/>
              <a:ea typeface="+mn-ea"/>
              <a:cs typeface="+mn-cs"/>
            </a:rPr>
            <a:t>Malnutrition and obesity</a:t>
          </a:r>
          <a:endParaRPr lang="ar-SA" sz="2000" b="1" i="0" kern="1200" dirty="0">
            <a:solidFill>
              <a:srgbClr val="FFFF00"/>
            </a:solidFill>
            <a:latin typeface="Franklin Gothic Book" panose="020B0503020102020204"/>
            <a:ea typeface="+mn-ea"/>
            <a:cs typeface="+mn-cs"/>
          </a:endParaRPr>
        </a:p>
      </dgm:t>
    </dgm:pt>
    <dgm:pt modelId="{054A646A-1A17-4AF3-93EC-BF99535A2E85}" type="parTrans" cxnId="{E583AF32-1F98-49DA-89BB-2FB57D32D53E}">
      <dgm:prSet/>
      <dgm:spPr/>
      <dgm:t>
        <a:bodyPr/>
        <a:lstStyle/>
        <a:p>
          <a:pPr rtl="1"/>
          <a:endParaRPr lang="ar-SA"/>
        </a:p>
      </dgm:t>
    </dgm:pt>
    <dgm:pt modelId="{96411FE3-D06C-4CDB-A05E-CEE6FC3051CB}" type="sibTrans" cxnId="{E583AF32-1F98-49DA-89BB-2FB57D32D53E}">
      <dgm:prSet/>
      <dgm:spPr/>
      <dgm:t>
        <a:bodyPr/>
        <a:lstStyle/>
        <a:p>
          <a:pPr rtl="1"/>
          <a:endParaRPr lang="ar-SA"/>
        </a:p>
      </dgm:t>
    </dgm:pt>
    <dgm:pt modelId="{ECCB77CC-FABC-4D05-BBBD-C0024F53A422}">
      <dgm:prSet phldrT="[نص]" custT="1"/>
      <dgm:spPr/>
      <dgm:t>
        <a:bodyPr/>
        <a:lstStyle/>
        <a:p>
          <a:pPr rtl="1"/>
          <a:r>
            <a:rPr lang="en-US" sz="3200" dirty="0"/>
            <a:t>Psychological</a:t>
          </a:r>
          <a:endParaRPr lang="ar-SA" sz="3200" dirty="0"/>
        </a:p>
      </dgm:t>
    </dgm:pt>
    <dgm:pt modelId="{49A38335-AA32-4572-A100-9B0ECB38FA32}" type="parTrans" cxnId="{D1FB0D0F-3C38-488F-9F6A-37829AA2724E}">
      <dgm:prSet/>
      <dgm:spPr/>
      <dgm:t>
        <a:bodyPr/>
        <a:lstStyle/>
        <a:p>
          <a:pPr rtl="1"/>
          <a:endParaRPr lang="ar-SA"/>
        </a:p>
      </dgm:t>
    </dgm:pt>
    <dgm:pt modelId="{5FEC1374-BC6B-4471-BE2F-3AE0167A02B3}" type="sibTrans" cxnId="{D1FB0D0F-3C38-488F-9F6A-37829AA2724E}">
      <dgm:prSet/>
      <dgm:spPr/>
      <dgm:t>
        <a:bodyPr/>
        <a:lstStyle/>
        <a:p>
          <a:pPr rtl="1"/>
          <a:endParaRPr lang="ar-SA"/>
        </a:p>
      </dgm:t>
    </dgm:pt>
    <dgm:pt modelId="{E2B4DA3D-75F2-4E1D-AF0F-D80ACBB928EF}">
      <dgm:prSet phldrT="[نص]" custT="1"/>
      <dgm:spPr/>
      <dgm:t>
        <a:bodyPr/>
        <a:lstStyle/>
        <a:p>
          <a:pPr rtl="1"/>
          <a:r>
            <a:rPr lang="en-US" sz="2000" b="1" i="0" dirty="0">
              <a:solidFill>
                <a:srgbClr val="FFFF00"/>
              </a:solidFill>
            </a:rPr>
            <a:t>Alcohol and drugs</a:t>
          </a:r>
        </a:p>
      </dgm:t>
    </dgm:pt>
    <dgm:pt modelId="{C65EC1B5-6454-435B-BD15-FA47001CF04C}" type="parTrans" cxnId="{BF4ACDAF-FD5C-4BEC-9C8A-FB69B87D83B6}">
      <dgm:prSet/>
      <dgm:spPr/>
      <dgm:t>
        <a:bodyPr/>
        <a:lstStyle/>
        <a:p>
          <a:pPr rtl="1"/>
          <a:endParaRPr lang="ar-SA"/>
        </a:p>
      </dgm:t>
    </dgm:pt>
    <dgm:pt modelId="{6ABEA976-04FC-44AD-AB08-633FE1ED6AF7}" type="sibTrans" cxnId="{BF4ACDAF-FD5C-4BEC-9C8A-FB69B87D83B6}">
      <dgm:prSet/>
      <dgm:spPr/>
      <dgm:t>
        <a:bodyPr/>
        <a:lstStyle/>
        <a:p>
          <a:pPr rtl="1"/>
          <a:endParaRPr lang="ar-SA"/>
        </a:p>
      </dgm:t>
    </dgm:pt>
    <dgm:pt modelId="{41EE6CEB-066B-403C-970F-D89A4C0BD225}">
      <dgm:prSet phldrT="[نص]" custT="1"/>
      <dgm:spPr/>
      <dgm:t>
        <a:bodyPr/>
        <a:lstStyle/>
        <a:p>
          <a:pPr rtl="1"/>
          <a:r>
            <a:rPr lang="en-US" sz="2000" b="1" i="0" kern="1200" dirty="0">
              <a:solidFill>
                <a:srgbClr val="FFFF00"/>
              </a:solidFill>
              <a:latin typeface="Franklin Gothic Book" panose="020B0503020102020204"/>
              <a:ea typeface="+mn-ea"/>
              <a:cs typeface="+mn-cs"/>
            </a:rPr>
            <a:t>Violence</a:t>
          </a:r>
          <a:endParaRPr lang="ar-SA" sz="2000" b="1" i="0" kern="1200" dirty="0">
            <a:solidFill>
              <a:srgbClr val="FFFF00"/>
            </a:solidFill>
            <a:latin typeface="Franklin Gothic Book" panose="020B0503020102020204"/>
            <a:ea typeface="+mn-ea"/>
            <a:cs typeface="+mn-cs"/>
          </a:endParaRPr>
        </a:p>
      </dgm:t>
    </dgm:pt>
    <dgm:pt modelId="{8AA3C4DE-4B8E-4411-88F9-F1CF551B2DE4}" type="parTrans" cxnId="{45757C66-B35A-453B-94BF-B0C66B3A2927}">
      <dgm:prSet/>
      <dgm:spPr/>
      <dgm:t>
        <a:bodyPr/>
        <a:lstStyle/>
        <a:p>
          <a:pPr rtl="1"/>
          <a:endParaRPr lang="ar-SA"/>
        </a:p>
      </dgm:t>
    </dgm:pt>
    <dgm:pt modelId="{437F699A-40DD-4219-B54A-45900A76A47A}" type="sibTrans" cxnId="{45757C66-B35A-453B-94BF-B0C66B3A2927}">
      <dgm:prSet/>
      <dgm:spPr/>
      <dgm:t>
        <a:bodyPr/>
        <a:lstStyle/>
        <a:p>
          <a:pPr rtl="1"/>
          <a:endParaRPr lang="ar-SA"/>
        </a:p>
      </dgm:t>
    </dgm:pt>
    <dgm:pt modelId="{D7643B97-9FFB-45AC-9A91-F7B66AEAC9B7}">
      <dgm:prSet phldrT="[نص]" custT="1"/>
      <dgm:spPr/>
      <dgm:t>
        <a:bodyPr/>
        <a:lstStyle/>
        <a:p>
          <a:pPr rtl="1"/>
          <a:r>
            <a:rPr lang="en-US" sz="3200" dirty="0"/>
            <a:t>Infectious</a:t>
          </a:r>
          <a:endParaRPr lang="ar-SA" sz="3200" dirty="0"/>
        </a:p>
      </dgm:t>
    </dgm:pt>
    <dgm:pt modelId="{84780F5A-C7F5-47DD-960E-DF9FA965058A}" type="parTrans" cxnId="{0C928420-EDE2-4A38-8759-B4AFE8EC7A74}">
      <dgm:prSet/>
      <dgm:spPr/>
      <dgm:t>
        <a:bodyPr/>
        <a:lstStyle/>
        <a:p>
          <a:pPr rtl="1"/>
          <a:endParaRPr lang="ar-SA"/>
        </a:p>
      </dgm:t>
    </dgm:pt>
    <dgm:pt modelId="{7998174C-86D7-4D04-A5AA-E3F2E2E6112B}" type="sibTrans" cxnId="{0C928420-EDE2-4A38-8759-B4AFE8EC7A74}">
      <dgm:prSet/>
      <dgm:spPr/>
      <dgm:t>
        <a:bodyPr/>
        <a:lstStyle/>
        <a:p>
          <a:pPr rtl="1"/>
          <a:endParaRPr lang="ar-SA"/>
        </a:p>
      </dgm:t>
    </dgm:pt>
    <dgm:pt modelId="{3B71FBAF-D660-452C-B39B-8504D390955A}">
      <dgm:prSet phldrT="[نص]" custT="1"/>
      <dgm:spPr/>
      <dgm:t>
        <a:bodyPr/>
        <a:lstStyle/>
        <a:p>
          <a:pPr rtl="1"/>
          <a:r>
            <a:rPr lang="en-US" sz="2400" b="1" i="0" dirty="0">
              <a:solidFill>
                <a:srgbClr val="FFFF00"/>
              </a:solidFill>
            </a:rPr>
            <a:t>HIV</a:t>
          </a:r>
          <a:endParaRPr lang="ar-SA" sz="2400" dirty="0">
            <a:solidFill>
              <a:srgbClr val="FFFF00"/>
            </a:solidFill>
          </a:endParaRPr>
        </a:p>
      </dgm:t>
    </dgm:pt>
    <dgm:pt modelId="{7665EFAB-0607-479B-9973-2D3EB4B549EA}" type="parTrans" cxnId="{A2EC401C-8208-4852-8299-EB0A7D33B680}">
      <dgm:prSet/>
      <dgm:spPr/>
      <dgm:t>
        <a:bodyPr/>
        <a:lstStyle/>
        <a:p>
          <a:pPr rtl="1"/>
          <a:endParaRPr lang="ar-SA"/>
        </a:p>
      </dgm:t>
    </dgm:pt>
    <dgm:pt modelId="{0276DC7E-0FC4-4237-9185-C51BA9EB08A6}" type="sibTrans" cxnId="{A2EC401C-8208-4852-8299-EB0A7D33B680}">
      <dgm:prSet/>
      <dgm:spPr/>
      <dgm:t>
        <a:bodyPr/>
        <a:lstStyle/>
        <a:p>
          <a:pPr rtl="1"/>
          <a:endParaRPr lang="ar-SA"/>
        </a:p>
      </dgm:t>
    </dgm:pt>
    <dgm:pt modelId="{4350E755-FD25-43A2-B773-7EC91680951B}">
      <dgm:prSet phldrT="[نص]" custT="1"/>
      <dgm:spPr/>
      <dgm:t>
        <a:bodyPr/>
        <a:lstStyle/>
        <a:p>
          <a:pPr rtl="1"/>
          <a:r>
            <a:rPr lang="en-US" sz="2000" b="1" i="0" kern="1200" dirty="0">
              <a:solidFill>
                <a:srgbClr val="FFFF00"/>
              </a:solidFill>
              <a:latin typeface="Franklin Gothic Book" panose="020B0503020102020204"/>
              <a:ea typeface="+mn-ea"/>
              <a:cs typeface="+mn-cs"/>
            </a:rPr>
            <a:t>Other Infectious diseases</a:t>
          </a:r>
          <a:endParaRPr lang="ar-SA" sz="2000" b="1" i="0" kern="1200" dirty="0">
            <a:solidFill>
              <a:srgbClr val="FFFF00"/>
            </a:solidFill>
            <a:latin typeface="Franklin Gothic Book" panose="020B0503020102020204"/>
            <a:ea typeface="+mn-ea"/>
            <a:cs typeface="+mn-cs"/>
          </a:endParaRPr>
        </a:p>
      </dgm:t>
    </dgm:pt>
    <dgm:pt modelId="{D7F34F53-6BF4-4317-A54E-4F40299CEBF5}" type="parTrans" cxnId="{912A549E-549A-4C9A-9223-ED1D8D1EFF12}">
      <dgm:prSet/>
      <dgm:spPr/>
      <dgm:t>
        <a:bodyPr/>
        <a:lstStyle/>
        <a:p>
          <a:pPr rtl="1"/>
          <a:endParaRPr lang="ar-SA"/>
        </a:p>
      </dgm:t>
    </dgm:pt>
    <dgm:pt modelId="{25C8C1E2-6F9E-4713-9752-5BC90DDC12EE}" type="sibTrans" cxnId="{912A549E-549A-4C9A-9223-ED1D8D1EFF12}">
      <dgm:prSet/>
      <dgm:spPr/>
      <dgm:t>
        <a:bodyPr/>
        <a:lstStyle/>
        <a:p>
          <a:pPr rtl="1"/>
          <a:endParaRPr lang="ar-SA"/>
        </a:p>
      </dgm:t>
    </dgm:pt>
    <dgm:pt modelId="{88B238AD-63A2-481B-9A2E-1312D2EBF1FB}">
      <dgm:prSet custT="1"/>
      <dgm:spPr/>
      <dgm:t>
        <a:bodyPr/>
        <a:lstStyle/>
        <a:p>
          <a:pPr rtl="1"/>
          <a:r>
            <a:rPr lang="en-US" sz="2000" b="1" i="0" kern="1200" dirty="0">
              <a:solidFill>
                <a:srgbClr val="FFFF00"/>
              </a:solidFill>
              <a:latin typeface="Franklin Gothic Book" panose="020B0503020102020204"/>
              <a:ea typeface="+mn-ea"/>
              <a:cs typeface="+mn-cs"/>
            </a:rPr>
            <a:t>Injuries</a:t>
          </a:r>
          <a:endParaRPr lang="ar-SA" sz="2000" b="1" i="0" kern="1200" dirty="0">
            <a:solidFill>
              <a:srgbClr val="FFFF00"/>
            </a:solidFill>
            <a:latin typeface="Franklin Gothic Book" panose="020B0503020102020204"/>
            <a:ea typeface="+mn-ea"/>
            <a:cs typeface="+mn-cs"/>
          </a:endParaRPr>
        </a:p>
      </dgm:t>
    </dgm:pt>
    <dgm:pt modelId="{4560145F-4FD4-42BC-B577-D9D7CD98BCB8}" type="parTrans" cxnId="{3B037629-0034-4D2B-9B0F-8779BFE30A8B}">
      <dgm:prSet/>
      <dgm:spPr/>
      <dgm:t>
        <a:bodyPr/>
        <a:lstStyle/>
        <a:p>
          <a:pPr rtl="1"/>
          <a:endParaRPr lang="ar-SA"/>
        </a:p>
      </dgm:t>
    </dgm:pt>
    <dgm:pt modelId="{AE8DA463-CA2B-4EAB-B90A-507E669EC501}" type="sibTrans" cxnId="{3B037629-0034-4D2B-9B0F-8779BFE30A8B}">
      <dgm:prSet/>
      <dgm:spPr/>
      <dgm:t>
        <a:bodyPr/>
        <a:lstStyle/>
        <a:p>
          <a:pPr rtl="1"/>
          <a:endParaRPr lang="ar-SA"/>
        </a:p>
      </dgm:t>
    </dgm:pt>
    <dgm:pt modelId="{84C52774-8BC4-4A3E-A88E-B2D2E783E4F9}">
      <dgm:prSet custT="1"/>
      <dgm:spPr/>
      <dgm:t>
        <a:bodyPr/>
        <a:lstStyle/>
        <a:p>
          <a:pPr marL="0" lvl="0" indent="0" algn="ctr" defTabSz="889000" rtl="1">
            <a:lnSpc>
              <a:spcPct val="90000"/>
            </a:lnSpc>
            <a:spcBef>
              <a:spcPct val="0"/>
            </a:spcBef>
            <a:spcAft>
              <a:spcPct val="35000"/>
            </a:spcAft>
            <a:buNone/>
          </a:pPr>
          <a:r>
            <a:rPr lang="en-US" sz="2000" b="1" i="0" kern="1200" dirty="0">
              <a:solidFill>
                <a:srgbClr val="FFFF00"/>
              </a:solidFill>
              <a:latin typeface="Franklin Gothic Book" panose="020B0503020102020204"/>
              <a:ea typeface="+mn-ea"/>
              <a:cs typeface="+mn-cs"/>
            </a:rPr>
            <a:t>Mental health</a:t>
          </a:r>
        </a:p>
        <a:p>
          <a:pPr marL="0" lvl="0" indent="0" algn="ctr" defTabSz="889000" rtl="1">
            <a:lnSpc>
              <a:spcPct val="90000"/>
            </a:lnSpc>
            <a:spcBef>
              <a:spcPct val="0"/>
            </a:spcBef>
            <a:spcAft>
              <a:spcPct val="35000"/>
            </a:spcAft>
            <a:buNone/>
          </a:pPr>
          <a:r>
            <a:rPr lang="en-US" sz="2000" b="1" i="0" kern="1200" dirty="0">
              <a:solidFill>
                <a:srgbClr val="FFFF00"/>
              </a:solidFill>
              <a:latin typeface="Franklin Gothic Book" panose="020B0503020102020204"/>
              <a:ea typeface="+mn-ea"/>
              <a:cs typeface="+mn-cs"/>
            </a:rPr>
            <a:t>(Depression &amp; suicide)</a:t>
          </a:r>
          <a:endParaRPr lang="ar-SA" sz="2000" b="1" i="0" kern="1200" dirty="0">
            <a:solidFill>
              <a:srgbClr val="FFFF00"/>
            </a:solidFill>
            <a:latin typeface="Franklin Gothic Book" panose="020B0503020102020204"/>
            <a:ea typeface="+mn-ea"/>
            <a:cs typeface="+mn-cs"/>
          </a:endParaRPr>
        </a:p>
      </dgm:t>
    </dgm:pt>
    <dgm:pt modelId="{0B270904-9210-4F70-8DBE-947DD8F40830}" type="parTrans" cxnId="{9CB9B920-B1A4-4F96-8A13-B66990AE207A}">
      <dgm:prSet/>
      <dgm:spPr/>
      <dgm:t>
        <a:bodyPr/>
        <a:lstStyle/>
        <a:p>
          <a:pPr rtl="1"/>
          <a:endParaRPr lang="ar-SA"/>
        </a:p>
      </dgm:t>
    </dgm:pt>
    <dgm:pt modelId="{8ADDDDE6-11AF-4C52-9BF4-0BB77972FB9F}" type="sibTrans" cxnId="{9CB9B920-B1A4-4F96-8A13-B66990AE207A}">
      <dgm:prSet/>
      <dgm:spPr/>
      <dgm:t>
        <a:bodyPr/>
        <a:lstStyle/>
        <a:p>
          <a:pPr rtl="1"/>
          <a:endParaRPr lang="ar-SA"/>
        </a:p>
      </dgm:t>
    </dgm:pt>
    <dgm:pt modelId="{B1BBA033-9232-4D53-A1B9-BEFDE357D08E}">
      <dgm:prSet custT="1"/>
      <dgm:spPr/>
      <dgm:t>
        <a:bodyPr/>
        <a:lstStyle/>
        <a:p>
          <a:pPr rtl="1"/>
          <a:r>
            <a:rPr lang="en-US" sz="3200" dirty="0"/>
            <a:t>Others</a:t>
          </a:r>
          <a:endParaRPr lang="ar-SA" sz="3200" dirty="0"/>
        </a:p>
      </dgm:t>
    </dgm:pt>
    <dgm:pt modelId="{9BB7172F-808D-4B1B-ABB6-2A7C347C85F9}" type="parTrans" cxnId="{21454388-6C8D-4261-8963-8C0375C2988D}">
      <dgm:prSet/>
      <dgm:spPr/>
      <dgm:t>
        <a:bodyPr/>
        <a:lstStyle/>
        <a:p>
          <a:pPr rtl="1"/>
          <a:endParaRPr lang="ar-SA"/>
        </a:p>
      </dgm:t>
    </dgm:pt>
    <dgm:pt modelId="{18EF93B2-2C5B-47C8-B0BC-361CAD504DE8}" type="sibTrans" cxnId="{21454388-6C8D-4261-8963-8C0375C2988D}">
      <dgm:prSet/>
      <dgm:spPr/>
      <dgm:t>
        <a:bodyPr/>
        <a:lstStyle/>
        <a:p>
          <a:pPr rtl="1"/>
          <a:endParaRPr lang="ar-SA"/>
        </a:p>
      </dgm:t>
    </dgm:pt>
    <dgm:pt modelId="{EA6EF726-EB1D-43DC-87A7-6A983FC94B7C}">
      <dgm:prSet custT="1"/>
      <dgm:spPr/>
      <dgm:t>
        <a:bodyPr/>
        <a:lstStyle/>
        <a:p>
          <a:pPr marL="0" lvl="0" indent="0" algn="ctr" defTabSz="889000" rtl="1">
            <a:lnSpc>
              <a:spcPct val="90000"/>
            </a:lnSpc>
            <a:spcBef>
              <a:spcPct val="0"/>
            </a:spcBef>
            <a:spcAft>
              <a:spcPct val="35000"/>
            </a:spcAft>
            <a:buNone/>
          </a:pPr>
          <a:r>
            <a:rPr lang="en-US" sz="2400" b="1" i="0" kern="1200" dirty="0">
              <a:solidFill>
                <a:srgbClr val="FFFF00"/>
              </a:solidFill>
              <a:latin typeface="Franklin Gothic Book" panose="020B0503020102020204"/>
              <a:ea typeface="+mn-ea"/>
              <a:cs typeface="+mn-cs"/>
            </a:rPr>
            <a:t>Tobacco use</a:t>
          </a:r>
          <a:endParaRPr lang="ar-SA" sz="2400" b="1" i="0" kern="1200" dirty="0">
            <a:solidFill>
              <a:srgbClr val="FFFF00"/>
            </a:solidFill>
            <a:latin typeface="Franklin Gothic Book" panose="020B0503020102020204"/>
            <a:ea typeface="+mn-ea"/>
            <a:cs typeface="+mn-cs"/>
          </a:endParaRPr>
        </a:p>
      </dgm:t>
    </dgm:pt>
    <dgm:pt modelId="{DF079CDF-95C2-43A0-97DD-00F63C33A9A5}" type="parTrans" cxnId="{29D0CF76-B81A-4960-8C9C-6D6AC4CA2F93}">
      <dgm:prSet/>
      <dgm:spPr/>
      <dgm:t>
        <a:bodyPr/>
        <a:lstStyle/>
        <a:p>
          <a:pPr rtl="1"/>
          <a:endParaRPr lang="ar-SA"/>
        </a:p>
      </dgm:t>
    </dgm:pt>
    <dgm:pt modelId="{2A7FF9AD-293E-4197-80F3-01FF6F84545E}" type="sibTrans" cxnId="{29D0CF76-B81A-4960-8C9C-6D6AC4CA2F93}">
      <dgm:prSet/>
      <dgm:spPr/>
      <dgm:t>
        <a:bodyPr/>
        <a:lstStyle/>
        <a:p>
          <a:pPr rtl="1"/>
          <a:endParaRPr lang="ar-SA"/>
        </a:p>
      </dgm:t>
    </dgm:pt>
    <dgm:pt modelId="{2692ECC0-8673-4F8C-98C4-6A271BBBA5AC}">
      <dgm:prSet custT="1"/>
      <dgm:spPr/>
      <dgm:t>
        <a:bodyPr/>
        <a:lstStyle/>
        <a:p>
          <a:pPr rtl="1">
            <a:buNone/>
          </a:pPr>
          <a:r>
            <a:rPr lang="en-US" sz="2000" b="1" i="0" kern="1200" dirty="0">
              <a:solidFill>
                <a:srgbClr val="FFFF00"/>
              </a:solidFill>
              <a:latin typeface="Franklin Gothic Book" panose="020B0503020102020204"/>
              <a:ea typeface="+mn-ea"/>
              <a:cs typeface="+mn-cs"/>
            </a:rPr>
            <a:t>Exercise and nutrition</a:t>
          </a:r>
          <a:endParaRPr lang="ar-SA" sz="2000" b="1" i="0" kern="1200" dirty="0">
            <a:solidFill>
              <a:srgbClr val="FFFF00"/>
            </a:solidFill>
            <a:latin typeface="Franklin Gothic Book" panose="020B0503020102020204"/>
            <a:ea typeface="+mn-ea"/>
            <a:cs typeface="+mn-cs"/>
          </a:endParaRPr>
        </a:p>
      </dgm:t>
    </dgm:pt>
    <dgm:pt modelId="{15302B97-9D13-49C0-A5FE-FB7EF41BD7A9}" type="parTrans" cxnId="{D790476C-1162-437A-96AA-2D64024854FE}">
      <dgm:prSet/>
      <dgm:spPr/>
      <dgm:t>
        <a:bodyPr/>
        <a:lstStyle/>
        <a:p>
          <a:pPr rtl="1"/>
          <a:endParaRPr lang="ar-SA"/>
        </a:p>
      </dgm:t>
    </dgm:pt>
    <dgm:pt modelId="{E156741B-59DE-45FA-B45D-8DA2694F5C72}" type="sibTrans" cxnId="{D790476C-1162-437A-96AA-2D64024854FE}">
      <dgm:prSet/>
      <dgm:spPr/>
      <dgm:t>
        <a:bodyPr/>
        <a:lstStyle/>
        <a:p>
          <a:pPr rtl="1"/>
          <a:endParaRPr lang="ar-SA"/>
        </a:p>
      </dgm:t>
    </dgm:pt>
    <dgm:pt modelId="{D6D594BB-16ED-4BBE-A3F2-F1BD71D3D923}" type="pres">
      <dgm:prSet presAssocID="{21542B7C-E924-44B5-96E4-1958770079C1}" presName="theList" presStyleCnt="0">
        <dgm:presLayoutVars>
          <dgm:dir/>
          <dgm:animLvl val="lvl"/>
          <dgm:resizeHandles val="exact"/>
        </dgm:presLayoutVars>
      </dgm:prSet>
      <dgm:spPr/>
    </dgm:pt>
    <dgm:pt modelId="{5AF90A4E-C49C-486B-A7F1-0A71677F37E9}" type="pres">
      <dgm:prSet presAssocID="{61DF06C2-F82C-467C-9233-A1A1880897F5}" presName="compNode" presStyleCnt="0"/>
      <dgm:spPr/>
    </dgm:pt>
    <dgm:pt modelId="{78771317-A31D-4A57-B4EE-72DB382BF1B0}" type="pres">
      <dgm:prSet presAssocID="{61DF06C2-F82C-467C-9233-A1A1880897F5}" presName="aNode" presStyleLbl="bgShp" presStyleIdx="0" presStyleCnt="4"/>
      <dgm:spPr/>
    </dgm:pt>
    <dgm:pt modelId="{F4432590-B83B-4BFC-85D1-591265185F8A}" type="pres">
      <dgm:prSet presAssocID="{61DF06C2-F82C-467C-9233-A1A1880897F5}" presName="textNode" presStyleLbl="bgShp" presStyleIdx="0" presStyleCnt="4"/>
      <dgm:spPr/>
    </dgm:pt>
    <dgm:pt modelId="{99C6CE79-AE0E-4909-B154-140C266196F3}" type="pres">
      <dgm:prSet presAssocID="{61DF06C2-F82C-467C-9233-A1A1880897F5}" presName="compChildNode" presStyleCnt="0"/>
      <dgm:spPr/>
    </dgm:pt>
    <dgm:pt modelId="{17068F85-56C3-4845-9B7D-DB1E9996C0B3}" type="pres">
      <dgm:prSet presAssocID="{61DF06C2-F82C-467C-9233-A1A1880897F5}" presName="theInnerList" presStyleCnt="0"/>
      <dgm:spPr/>
    </dgm:pt>
    <dgm:pt modelId="{D205B7B3-C9DD-4EF8-B0C9-1F9DE5C4345B}" type="pres">
      <dgm:prSet presAssocID="{9C8B8B39-5E19-4EF9-B6B7-B88143609ED5}" presName="childNode" presStyleLbl="node1" presStyleIdx="0" presStyleCnt="10">
        <dgm:presLayoutVars>
          <dgm:bulletEnabled val="1"/>
        </dgm:presLayoutVars>
      </dgm:prSet>
      <dgm:spPr/>
    </dgm:pt>
    <dgm:pt modelId="{A24DFC98-00DC-4930-9C7F-E24FF2188C11}" type="pres">
      <dgm:prSet presAssocID="{9C8B8B39-5E19-4EF9-B6B7-B88143609ED5}" presName="aSpace2" presStyleCnt="0"/>
      <dgm:spPr/>
    </dgm:pt>
    <dgm:pt modelId="{EB35A8B6-BDB6-4BF5-94BB-9E808218D89C}" type="pres">
      <dgm:prSet presAssocID="{19B97CFB-F0CC-4E34-8194-5304296071B6}" presName="childNode" presStyleLbl="node1" presStyleIdx="1" presStyleCnt="10">
        <dgm:presLayoutVars>
          <dgm:bulletEnabled val="1"/>
        </dgm:presLayoutVars>
      </dgm:prSet>
      <dgm:spPr/>
    </dgm:pt>
    <dgm:pt modelId="{9C979839-316B-4128-86C2-D8F9CFFE7EC4}" type="pres">
      <dgm:prSet presAssocID="{19B97CFB-F0CC-4E34-8194-5304296071B6}" presName="aSpace2" presStyleCnt="0"/>
      <dgm:spPr/>
    </dgm:pt>
    <dgm:pt modelId="{35C93EF8-06CC-4710-94CE-AAABAD2703C2}" type="pres">
      <dgm:prSet presAssocID="{2692ECC0-8673-4F8C-98C4-6A271BBBA5AC}" presName="childNode" presStyleLbl="node1" presStyleIdx="2" presStyleCnt="10">
        <dgm:presLayoutVars>
          <dgm:bulletEnabled val="1"/>
        </dgm:presLayoutVars>
      </dgm:prSet>
      <dgm:spPr/>
    </dgm:pt>
    <dgm:pt modelId="{EDF9BBA0-7166-4D9B-9005-7854C279776F}" type="pres">
      <dgm:prSet presAssocID="{2692ECC0-8673-4F8C-98C4-6A271BBBA5AC}" presName="aSpace2" presStyleCnt="0"/>
      <dgm:spPr/>
    </dgm:pt>
    <dgm:pt modelId="{F51C75BC-840E-4EC2-BED8-0D200AEC57E2}" type="pres">
      <dgm:prSet presAssocID="{88B238AD-63A2-481B-9A2E-1312D2EBF1FB}" presName="childNode" presStyleLbl="node1" presStyleIdx="3" presStyleCnt="10">
        <dgm:presLayoutVars>
          <dgm:bulletEnabled val="1"/>
        </dgm:presLayoutVars>
      </dgm:prSet>
      <dgm:spPr/>
    </dgm:pt>
    <dgm:pt modelId="{5A44F125-09C1-4F8B-B423-9F10E12EB557}" type="pres">
      <dgm:prSet presAssocID="{61DF06C2-F82C-467C-9233-A1A1880897F5}" presName="aSpace" presStyleCnt="0"/>
      <dgm:spPr/>
    </dgm:pt>
    <dgm:pt modelId="{60ABD357-8640-4DA6-96F1-B5F8EA6441AF}" type="pres">
      <dgm:prSet presAssocID="{ECCB77CC-FABC-4D05-BBBD-C0024F53A422}" presName="compNode" presStyleCnt="0"/>
      <dgm:spPr/>
    </dgm:pt>
    <dgm:pt modelId="{74BD3427-BF4C-4D8E-B9A0-0DA705F7BB14}" type="pres">
      <dgm:prSet presAssocID="{ECCB77CC-FABC-4D05-BBBD-C0024F53A422}" presName="aNode" presStyleLbl="bgShp" presStyleIdx="1" presStyleCnt="4"/>
      <dgm:spPr/>
    </dgm:pt>
    <dgm:pt modelId="{55CA6077-60EA-4684-97CE-FBC5D1186A1A}" type="pres">
      <dgm:prSet presAssocID="{ECCB77CC-FABC-4D05-BBBD-C0024F53A422}" presName="textNode" presStyleLbl="bgShp" presStyleIdx="1" presStyleCnt="4"/>
      <dgm:spPr/>
    </dgm:pt>
    <dgm:pt modelId="{3772BEE3-A044-43B5-9D4F-093723D01A60}" type="pres">
      <dgm:prSet presAssocID="{ECCB77CC-FABC-4D05-BBBD-C0024F53A422}" presName="compChildNode" presStyleCnt="0"/>
      <dgm:spPr/>
    </dgm:pt>
    <dgm:pt modelId="{BD3D608D-4E1B-417C-9D67-11783AF9BEB6}" type="pres">
      <dgm:prSet presAssocID="{ECCB77CC-FABC-4D05-BBBD-C0024F53A422}" presName="theInnerList" presStyleCnt="0"/>
      <dgm:spPr/>
    </dgm:pt>
    <dgm:pt modelId="{58A1BB2A-DE12-461E-A41E-5F61B6F8B35D}" type="pres">
      <dgm:prSet presAssocID="{E2B4DA3D-75F2-4E1D-AF0F-D80ACBB928EF}" presName="childNode" presStyleLbl="node1" presStyleIdx="4" presStyleCnt="10">
        <dgm:presLayoutVars>
          <dgm:bulletEnabled val="1"/>
        </dgm:presLayoutVars>
      </dgm:prSet>
      <dgm:spPr/>
    </dgm:pt>
    <dgm:pt modelId="{ED51BE3B-BE86-43E2-8B56-2B40BD2AB997}" type="pres">
      <dgm:prSet presAssocID="{E2B4DA3D-75F2-4E1D-AF0F-D80ACBB928EF}" presName="aSpace2" presStyleCnt="0"/>
      <dgm:spPr/>
    </dgm:pt>
    <dgm:pt modelId="{62134173-7A13-4CBE-A4C1-90532CDE8DBD}" type="pres">
      <dgm:prSet presAssocID="{41EE6CEB-066B-403C-970F-D89A4C0BD225}" presName="childNode" presStyleLbl="node1" presStyleIdx="5" presStyleCnt="10">
        <dgm:presLayoutVars>
          <dgm:bulletEnabled val="1"/>
        </dgm:presLayoutVars>
      </dgm:prSet>
      <dgm:spPr/>
    </dgm:pt>
    <dgm:pt modelId="{155E19CC-6268-4AF2-90DC-116F3B61DA7E}" type="pres">
      <dgm:prSet presAssocID="{41EE6CEB-066B-403C-970F-D89A4C0BD225}" presName="aSpace2" presStyleCnt="0"/>
      <dgm:spPr/>
    </dgm:pt>
    <dgm:pt modelId="{DCBFDE6D-75D8-482B-8CD7-40F733FB465F}" type="pres">
      <dgm:prSet presAssocID="{84C52774-8BC4-4A3E-A88E-B2D2E783E4F9}" presName="childNode" presStyleLbl="node1" presStyleIdx="6" presStyleCnt="10">
        <dgm:presLayoutVars>
          <dgm:bulletEnabled val="1"/>
        </dgm:presLayoutVars>
      </dgm:prSet>
      <dgm:spPr/>
    </dgm:pt>
    <dgm:pt modelId="{7787F995-05A5-49D2-ABB7-D97BBAC08F68}" type="pres">
      <dgm:prSet presAssocID="{ECCB77CC-FABC-4D05-BBBD-C0024F53A422}" presName="aSpace" presStyleCnt="0"/>
      <dgm:spPr/>
    </dgm:pt>
    <dgm:pt modelId="{8A3DB410-B762-4DB6-9325-2656B86840B9}" type="pres">
      <dgm:prSet presAssocID="{D7643B97-9FFB-45AC-9A91-F7B66AEAC9B7}" presName="compNode" presStyleCnt="0"/>
      <dgm:spPr/>
    </dgm:pt>
    <dgm:pt modelId="{4FFE8326-B45D-41BC-A8FE-312CAF7D9E41}" type="pres">
      <dgm:prSet presAssocID="{D7643B97-9FFB-45AC-9A91-F7B66AEAC9B7}" presName="aNode" presStyleLbl="bgShp" presStyleIdx="2" presStyleCnt="4"/>
      <dgm:spPr/>
    </dgm:pt>
    <dgm:pt modelId="{3E5574B2-2B5C-48F1-B9F7-BFFFB4FED299}" type="pres">
      <dgm:prSet presAssocID="{D7643B97-9FFB-45AC-9A91-F7B66AEAC9B7}" presName="textNode" presStyleLbl="bgShp" presStyleIdx="2" presStyleCnt="4"/>
      <dgm:spPr/>
    </dgm:pt>
    <dgm:pt modelId="{20F196BC-210D-4BE6-87F5-CF0A9DCD39DD}" type="pres">
      <dgm:prSet presAssocID="{D7643B97-9FFB-45AC-9A91-F7B66AEAC9B7}" presName="compChildNode" presStyleCnt="0"/>
      <dgm:spPr/>
    </dgm:pt>
    <dgm:pt modelId="{10FEA34A-3340-4859-BBF8-07E1B44628F3}" type="pres">
      <dgm:prSet presAssocID="{D7643B97-9FFB-45AC-9A91-F7B66AEAC9B7}" presName="theInnerList" presStyleCnt="0"/>
      <dgm:spPr/>
    </dgm:pt>
    <dgm:pt modelId="{C25D0D0E-4929-432E-9274-8420B2EA4D90}" type="pres">
      <dgm:prSet presAssocID="{3B71FBAF-D660-452C-B39B-8504D390955A}" presName="childNode" presStyleLbl="node1" presStyleIdx="7" presStyleCnt="10">
        <dgm:presLayoutVars>
          <dgm:bulletEnabled val="1"/>
        </dgm:presLayoutVars>
      </dgm:prSet>
      <dgm:spPr/>
    </dgm:pt>
    <dgm:pt modelId="{382E6C04-098C-43D4-970E-5D686C5F68B5}" type="pres">
      <dgm:prSet presAssocID="{3B71FBAF-D660-452C-B39B-8504D390955A}" presName="aSpace2" presStyleCnt="0"/>
      <dgm:spPr/>
    </dgm:pt>
    <dgm:pt modelId="{7898C27E-BC82-439C-A097-0642A3346EEE}" type="pres">
      <dgm:prSet presAssocID="{4350E755-FD25-43A2-B773-7EC91680951B}" presName="childNode" presStyleLbl="node1" presStyleIdx="8" presStyleCnt="10">
        <dgm:presLayoutVars>
          <dgm:bulletEnabled val="1"/>
        </dgm:presLayoutVars>
      </dgm:prSet>
      <dgm:spPr/>
    </dgm:pt>
    <dgm:pt modelId="{36DF4196-05BC-4758-81ED-10F2B7FD1C4B}" type="pres">
      <dgm:prSet presAssocID="{D7643B97-9FFB-45AC-9A91-F7B66AEAC9B7}" presName="aSpace" presStyleCnt="0"/>
      <dgm:spPr/>
    </dgm:pt>
    <dgm:pt modelId="{D090629E-EDE2-4A71-A472-11E43BAB0481}" type="pres">
      <dgm:prSet presAssocID="{B1BBA033-9232-4D53-A1B9-BEFDE357D08E}" presName="compNode" presStyleCnt="0"/>
      <dgm:spPr/>
    </dgm:pt>
    <dgm:pt modelId="{852A8518-CC2D-4028-869F-C0F3EE668072}" type="pres">
      <dgm:prSet presAssocID="{B1BBA033-9232-4D53-A1B9-BEFDE357D08E}" presName="aNode" presStyleLbl="bgShp" presStyleIdx="3" presStyleCnt="4" custScaleX="78262"/>
      <dgm:spPr/>
    </dgm:pt>
    <dgm:pt modelId="{4C27A632-C55C-47EE-A11C-6694B8D5BAF2}" type="pres">
      <dgm:prSet presAssocID="{B1BBA033-9232-4D53-A1B9-BEFDE357D08E}" presName="textNode" presStyleLbl="bgShp" presStyleIdx="3" presStyleCnt="4"/>
      <dgm:spPr/>
    </dgm:pt>
    <dgm:pt modelId="{C006055D-30E9-4026-94A0-13F62BB0C412}" type="pres">
      <dgm:prSet presAssocID="{B1BBA033-9232-4D53-A1B9-BEFDE357D08E}" presName="compChildNode" presStyleCnt="0"/>
      <dgm:spPr/>
    </dgm:pt>
    <dgm:pt modelId="{A124A2BD-FB8E-49B8-B559-E4F58BEDA009}" type="pres">
      <dgm:prSet presAssocID="{B1BBA033-9232-4D53-A1B9-BEFDE357D08E}" presName="theInnerList" presStyleCnt="0"/>
      <dgm:spPr/>
    </dgm:pt>
    <dgm:pt modelId="{484CB280-431A-4F23-A6D4-A4C30A08495F}" type="pres">
      <dgm:prSet presAssocID="{EA6EF726-EB1D-43DC-87A7-6A983FC94B7C}" presName="childNode" presStyleLbl="node1" presStyleIdx="9" presStyleCnt="10" custScaleX="89198" custScaleY="41522" custLinFactNeighborX="-3" custLinFactNeighborY="-11178">
        <dgm:presLayoutVars>
          <dgm:bulletEnabled val="1"/>
        </dgm:presLayoutVars>
      </dgm:prSet>
      <dgm:spPr/>
    </dgm:pt>
  </dgm:ptLst>
  <dgm:cxnLst>
    <dgm:cxn modelId="{D1FB0D0F-3C38-488F-9F6A-37829AA2724E}" srcId="{21542B7C-E924-44B5-96E4-1958770079C1}" destId="{ECCB77CC-FABC-4D05-BBBD-C0024F53A422}" srcOrd="1" destOrd="0" parTransId="{49A38335-AA32-4572-A100-9B0ECB38FA32}" sibTransId="{5FEC1374-BC6B-4471-BE2F-3AE0167A02B3}"/>
    <dgm:cxn modelId="{32A7BD14-FF17-4C56-BDD9-263F465C06C0}" type="presOf" srcId="{ECCB77CC-FABC-4D05-BBBD-C0024F53A422}" destId="{74BD3427-BF4C-4D8E-B9A0-0DA705F7BB14}" srcOrd="0" destOrd="0" presId="urn:microsoft.com/office/officeart/2005/8/layout/lProcess2"/>
    <dgm:cxn modelId="{DFC2361B-80B2-4B1C-AFAC-D62655C1AFA7}" type="presOf" srcId="{61DF06C2-F82C-467C-9233-A1A1880897F5}" destId="{78771317-A31D-4A57-B4EE-72DB382BF1B0}" srcOrd="0" destOrd="0" presId="urn:microsoft.com/office/officeart/2005/8/layout/lProcess2"/>
    <dgm:cxn modelId="{A2EC401C-8208-4852-8299-EB0A7D33B680}" srcId="{D7643B97-9FFB-45AC-9A91-F7B66AEAC9B7}" destId="{3B71FBAF-D660-452C-B39B-8504D390955A}" srcOrd="0" destOrd="0" parTransId="{7665EFAB-0607-479B-9973-2D3EB4B549EA}" sibTransId="{0276DC7E-0FC4-4237-9185-C51BA9EB08A6}"/>
    <dgm:cxn modelId="{D71BE21F-616A-4839-92EF-E6ACABE49E83}" type="presOf" srcId="{4350E755-FD25-43A2-B773-7EC91680951B}" destId="{7898C27E-BC82-439C-A097-0642A3346EEE}" srcOrd="0" destOrd="0" presId="urn:microsoft.com/office/officeart/2005/8/layout/lProcess2"/>
    <dgm:cxn modelId="{0C928420-EDE2-4A38-8759-B4AFE8EC7A74}" srcId="{21542B7C-E924-44B5-96E4-1958770079C1}" destId="{D7643B97-9FFB-45AC-9A91-F7B66AEAC9B7}" srcOrd="2" destOrd="0" parTransId="{84780F5A-C7F5-47DD-960E-DF9FA965058A}" sibTransId="{7998174C-86D7-4D04-A5AA-E3F2E2E6112B}"/>
    <dgm:cxn modelId="{9CB9B920-B1A4-4F96-8A13-B66990AE207A}" srcId="{ECCB77CC-FABC-4D05-BBBD-C0024F53A422}" destId="{84C52774-8BC4-4A3E-A88E-B2D2E783E4F9}" srcOrd="2" destOrd="0" parTransId="{0B270904-9210-4F70-8DBE-947DD8F40830}" sibTransId="{8ADDDDE6-11AF-4C52-9BF4-0BB77972FB9F}"/>
    <dgm:cxn modelId="{3B037629-0034-4D2B-9B0F-8779BFE30A8B}" srcId="{61DF06C2-F82C-467C-9233-A1A1880897F5}" destId="{88B238AD-63A2-481B-9A2E-1312D2EBF1FB}" srcOrd="3" destOrd="0" parTransId="{4560145F-4FD4-42BC-B577-D9D7CD98BCB8}" sibTransId="{AE8DA463-CA2B-4EAB-B90A-507E669EC501}"/>
    <dgm:cxn modelId="{5071362C-2BE0-4AB9-91A1-9FBF3E08CAFF}" type="presOf" srcId="{3B71FBAF-D660-452C-B39B-8504D390955A}" destId="{C25D0D0E-4929-432E-9274-8420B2EA4D90}" srcOrd="0" destOrd="0" presId="urn:microsoft.com/office/officeart/2005/8/layout/lProcess2"/>
    <dgm:cxn modelId="{E583AF32-1F98-49DA-89BB-2FB57D32D53E}" srcId="{61DF06C2-F82C-467C-9233-A1A1880897F5}" destId="{19B97CFB-F0CC-4E34-8194-5304296071B6}" srcOrd="1" destOrd="0" parTransId="{054A646A-1A17-4AF3-93EC-BF99535A2E85}" sibTransId="{96411FE3-D06C-4CDB-A05E-CEE6FC3051CB}"/>
    <dgm:cxn modelId="{E6802143-6C64-43FB-8B9D-61B8A25CCDF8}" type="presOf" srcId="{D7643B97-9FFB-45AC-9A91-F7B66AEAC9B7}" destId="{3E5574B2-2B5C-48F1-B9F7-BFFFB4FED299}" srcOrd="1" destOrd="0" presId="urn:microsoft.com/office/officeart/2005/8/layout/lProcess2"/>
    <dgm:cxn modelId="{45757C66-B35A-453B-94BF-B0C66B3A2927}" srcId="{ECCB77CC-FABC-4D05-BBBD-C0024F53A422}" destId="{41EE6CEB-066B-403C-970F-D89A4C0BD225}" srcOrd="1" destOrd="0" parTransId="{8AA3C4DE-4B8E-4411-88F9-F1CF551B2DE4}" sibTransId="{437F699A-40DD-4219-B54A-45900A76A47A}"/>
    <dgm:cxn modelId="{D790476C-1162-437A-96AA-2D64024854FE}" srcId="{61DF06C2-F82C-467C-9233-A1A1880897F5}" destId="{2692ECC0-8673-4F8C-98C4-6A271BBBA5AC}" srcOrd="2" destOrd="0" parTransId="{15302B97-9D13-49C0-A5FE-FB7EF41BD7A9}" sibTransId="{E156741B-59DE-45FA-B45D-8DA2694F5C72}"/>
    <dgm:cxn modelId="{9D34984C-2B80-4C23-9A64-68F598026328}" srcId="{61DF06C2-F82C-467C-9233-A1A1880897F5}" destId="{9C8B8B39-5E19-4EF9-B6B7-B88143609ED5}" srcOrd="0" destOrd="0" parTransId="{DFCB8234-FD02-4785-8AEE-EA56006D245E}" sibTransId="{CF11A237-26D4-46F0-A31E-1D7405502E1D}"/>
    <dgm:cxn modelId="{F2CA294D-1B49-457B-BC79-BD6F0C785158}" type="presOf" srcId="{9C8B8B39-5E19-4EF9-B6B7-B88143609ED5}" destId="{D205B7B3-C9DD-4EF8-B0C9-1F9DE5C4345B}" srcOrd="0" destOrd="0" presId="urn:microsoft.com/office/officeart/2005/8/layout/lProcess2"/>
    <dgm:cxn modelId="{91C63E4E-5880-4B25-92BB-B0AA3A301193}" type="presOf" srcId="{61DF06C2-F82C-467C-9233-A1A1880897F5}" destId="{F4432590-B83B-4BFC-85D1-591265185F8A}" srcOrd="1" destOrd="0" presId="urn:microsoft.com/office/officeart/2005/8/layout/lProcess2"/>
    <dgm:cxn modelId="{8C73476E-B99A-488E-8222-DDA39DE70BC1}" type="presOf" srcId="{B1BBA033-9232-4D53-A1B9-BEFDE357D08E}" destId="{852A8518-CC2D-4028-869F-C0F3EE668072}" srcOrd="0" destOrd="0" presId="urn:microsoft.com/office/officeart/2005/8/layout/lProcess2"/>
    <dgm:cxn modelId="{8F1E586E-35E1-4496-A6B4-808C5F86E3C7}" type="presOf" srcId="{19B97CFB-F0CC-4E34-8194-5304296071B6}" destId="{EB35A8B6-BDB6-4BF5-94BB-9E808218D89C}" srcOrd="0" destOrd="0" presId="urn:microsoft.com/office/officeart/2005/8/layout/lProcess2"/>
    <dgm:cxn modelId="{CABB7870-06DE-4F57-ADD5-8F011241F21D}" type="presOf" srcId="{41EE6CEB-066B-403C-970F-D89A4C0BD225}" destId="{62134173-7A13-4CBE-A4C1-90532CDE8DBD}" srcOrd="0" destOrd="0" presId="urn:microsoft.com/office/officeart/2005/8/layout/lProcess2"/>
    <dgm:cxn modelId="{29D0CF76-B81A-4960-8C9C-6D6AC4CA2F93}" srcId="{B1BBA033-9232-4D53-A1B9-BEFDE357D08E}" destId="{EA6EF726-EB1D-43DC-87A7-6A983FC94B7C}" srcOrd="0" destOrd="0" parTransId="{DF079CDF-95C2-43A0-97DD-00F63C33A9A5}" sibTransId="{2A7FF9AD-293E-4197-80F3-01FF6F84545E}"/>
    <dgm:cxn modelId="{4FA75757-1EC0-4BB9-8C5F-7FBB6A45C92E}" type="presOf" srcId="{88B238AD-63A2-481B-9A2E-1312D2EBF1FB}" destId="{F51C75BC-840E-4EC2-BED8-0D200AEC57E2}" srcOrd="0" destOrd="0" presId="urn:microsoft.com/office/officeart/2005/8/layout/lProcess2"/>
    <dgm:cxn modelId="{44DB307F-D578-491E-AB31-CB807AA5DD0E}" type="presOf" srcId="{ECCB77CC-FABC-4D05-BBBD-C0024F53A422}" destId="{55CA6077-60EA-4684-97CE-FBC5D1186A1A}" srcOrd="1" destOrd="0" presId="urn:microsoft.com/office/officeart/2005/8/layout/lProcess2"/>
    <dgm:cxn modelId="{F01A5E86-47A0-42C6-AA5E-3A07B2F43D41}" type="presOf" srcId="{E2B4DA3D-75F2-4E1D-AF0F-D80ACBB928EF}" destId="{58A1BB2A-DE12-461E-A41E-5F61B6F8B35D}" srcOrd="0" destOrd="0" presId="urn:microsoft.com/office/officeart/2005/8/layout/lProcess2"/>
    <dgm:cxn modelId="{21454388-6C8D-4261-8963-8C0375C2988D}" srcId="{21542B7C-E924-44B5-96E4-1958770079C1}" destId="{B1BBA033-9232-4D53-A1B9-BEFDE357D08E}" srcOrd="3" destOrd="0" parTransId="{9BB7172F-808D-4B1B-ABB6-2A7C347C85F9}" sibTransId="{18EF93B2-2C5B-47C8-B0BC-361CAD504DE8}"/>
    <dgm:cxn modelId="{17DC2195-AD4E-4B67-8A97-37B45CE52A75}" type="presOf" srcId="{D7643B97-9FFB-45AC-9A91-F7B66AEAC9B7}" destId="{4FFE8326-B45D-41BC-A8FE-312CAF7D9E41}" srcOrd="0" destOrd="0" presId="urn:microsoft.com/office/officeart/2005/8/layout/lProcess2"/>
    <dgm:cxn modelId="{912A549E-549A-4C9A-9223-ED1D8D1EFF12}" srcId="{D7643B97-9FFB-45AC-9A91-F7B66AEAC9B7}" destId="{4350E755-FD25-43A2-B773-7EC91680951B}" srcOrd="1" destOrd="0" parTransId="{D7F34F53-6BF4-4317-A54E-4F40299CEBF5}" sibTransId="{25C8C1E2-6F9E-4713-9752-5BC90DDC12EE}"/>
    <dgm:cxn modelId="{340F6EA9-DF91-4729-AD7D-F38823D938FF}" type="presOf" srcId="{21542B7C-E924-44B5-96E4-1958770079C1}" destId="{D6D594BB-16ED-4BBE-A3F2-F1BD71D3D923}" srcOrd="0" destOrd="0" presId="urn:microsoft.com/office/officeart/2005/8/layout/lProcess2"/>
    <dgm:cxn modelId="{BF4ACDAF-FD5C-4BEC-9C8A-FB69B87D83B6}" srcId="{ECCB77CC-FABC-4D05-BBBD-C0024F53A422}" destId="{E2B4DA3D-75F2-4E1D-AF0F-D80ACBB928EF}" srcOrd="0" destOrd="0" parTransId="{C65EC1B5-6454-435B-BD15-FA47001CF04C}" sibTransId="{6ABEA976-04FC-44AD-AB08-633FE1ED6AF7}"/>
    <dgm:cxn modelId="{B46743B1-68A1-4CC5-9BA0-F4B0AC596392}" type="presOf" srcId="{2692ECC0-8673-4F8C-98C4-6A271BBBA5AC}" destId="{35C93EF8-06CC-4710-94CE-AAABAD2703C2}" srcOrd="0" destOrd="0" presId="urn:microsoft.com/office/officeart/2005/8/layout/lProcess2"/>
    <dgm:cxn modelId="{76024AB2-32F9-4B15-B020-65B275B21A98}" type="presOf" srcId="{84C52774-8BC4-4A3E-A88E-B2D2E783E4F9}" destId="{DCBFDE6D-75D8-482B-8CD7-40F733FB465F}" srcOrd="0" destOrd="0" presId="urn:microsoft.com/office/officeart/2005/8/layout/lProcess2"/>
    <dgm:cxn modelId="{2F3999BB-8A26-4AFC-8906-158D40669C7B}" type="presOf" srcId="{EA6EF726-EB1D-43DC-87A7-6A983FC94B7C}" destId="{484CB280-431A-4F23-A6D4-A4C30A08495F}" srcOrd="0" destOrd="0" presId="urn:microsoft.com/office/officeart/2005/8/layout/lProcess2"/>
    <dgm:cxn modelId="{4F5590E6-413E-48D0-9FD3-8E6186B92F91}" srcId="{21542B7C-E924-44B5-96E4-1958770079C1}" destId="{61DF06C2-F82C-467C-9233-A1A1880897F5}" srcOrd="0" destOrd="0" parTransId="{840D36EF-CA9A-4048-8C30-FF42DE127A06}" sibTransId="{4CC3286E-C826-4F1D-B281-7F9F3C140094}"/>
    <dgm:cxn modelId="{E7BB79F5-B50E-44CA-9775-03472CBB8711}" type="presOf" srcId="{B1BBA033-9232-4D53-A1B9-BEFDE357D08E}" destId="{4C27A632-C55C-47EE-A11C-6694B8D5BAF2}" srcOrd="1" destOrd="0" presId="urn:microsoft.com/office/officeart/2005/8/layout/lProcess2"/>
    <dgm:cxn modelId="{3C9E012D-2B01-49EB-BE0D-4BC5B3350D59}" type="presParOf" srcId="{D6D594BB-16ED-4BBE-A3F2-F1BD71D3D923}" destId="{5AF90A4E-C49C-486B-A7F1-0A71677F37E9}" srcOrd="0" destOrd="0" presId="urn:microsoft.com/office/officeart/2005/8/layout/lProcess2"/>
    <dgm:cxn modelId="{89FF883D-D388-4AA1-A53D-587780066FBC}" type="presParOf" srcId="{5AF90A4E-C49C-486B-A7F1-0A71677F37E9}" destId="{78771317-A31D-4A57-B4EE-72DB382BF1B0}" srcOrd="0" destOrd="0" presId="urn:microsoft.com/office/officeart/2005/8/layout/lProcess2"/>
    <dgm:cxn modelId="{235916D4-5797-4B6D-8CB0-CC600AF1C8B8}" type="presParOf" srcId="{5AF90A4E-C49C-486B-A7F1-0A71677F37E9}" destId="{F4432590-B83B-4BFC-85D1-591265185F8A}" srcOrd="1" destOrd="0" presId="urn:microsoft.com/office/officeart/2005/8/layout/lProcess2"/>
    <dgm:cxn modelId="{BE33A436-E446-48B3-B146-BC039B6A0CB1}" type="presParOf" srcId="{5AF90A4E-C49C-486B-A7F1-0A71677F37E9}" destId="{99C6CE79-AE0E-4909-B154-140C266196F3}" srcOrd="2" destOrd="0" presId="urn:microsoft.com/office/officeart/2005/8/layout/lProcess2"/>
    <dgm:cxn modelId="{A71BF8EF-686E-4545-B65A-EAC36CDD3983}" type="presParOf" srcId="{99C6CE79-AE0E-4909-B154-140C266196F3}" destId="{17068F85-56C3-4845-9B7D-DB1E9996C0B3}" srcOrd="0" destOrd="0" presId="urn:microsoft.com/office/officeart/2005/8/layout/lProcess2"/>
    <dgm:cxn modelId="{7B26F069-C502-4852-BEDA-FBC79C0EB271}" type="presParOf" srcId="{17068F85-56C3-4845-9B7D-DB1E9996C0B3}" destId="{D205B7B3-C9DD-4EF8-B0C9-1F9DE5C4345B}" srcOrd="0" destOrd="0" presId="urn:microsoft.com/office/officeart/2005/8/layout/lProcess2"/>
    <dgm:cxn modelId="{C7A45683-2563-494A-909E-3DF412100079}" type="presParOf" srcId="{17068F85-56C3-4845-9B7D-DB1E9996C0B3}" destId="{A24DFC98-00DC-4930-9C7F-E24FF2188C11}" srcOrd="1" destOrd="0" presId="urn:microsoft.com/office/officeart/2005/8/layout/lProcess2"/>
    <dgm:cxn modelId="{4331CED3-2606-474A-A338-D20D66092C14}" type="presParOf" srcId="{17068F85-56C3-4845-9B7D-DB1E9996C0B3}" destId="{EB35A8B6-BDB6-4BF5-94BB-9E808218D89C}" srcOrd="2" destOrd="0" presId="urn:microsoft.com/office/officeart/2005/8/layout/lProcess2"/>
    <dgm:cxn modelId="{97AC58E3-72B4-4FC5-A166-7CE324AC6702}" type="presParOf" srcId="{17068F85-56C3-4845-9B7D-DB1E9996C0B3}" destId="{9C979839-316B-4128-86C2-D8F9CFFE7EC4}" srcOrd="3" destOrd="0" presId="urn:microsoft.com/office/officeart/2005/8/layout/lProcess2"/>
    <dgm:cxn modelId="{CDF462BF-B40E-405B-B48E-4781470C347E}" type="presParOf" srcId="{17068F85-56C3-4845-9B7D-DB1E9996C0B3}" destId="{35C93EF8-06CC-4710-94CE-AAABAD2703C2}" srcOrd="4" destOrd="0" presId="urn:microsoft.com/office/officeart/2005/8/layout/lProcess2"/>
    <dgm:cxn modelId="{A77F906E-0759-4E0F-88AF-9E087E034997}" type="presParOf" srcId="{17068F85-56C3-4845-9B7D-DB1E9996C0B3}" destId="{EDF9BBA0-7166-4D9B-9005-7854C279776F}" srcOrd="5" destOrd="0" presId="urn:microsoft.com/office/officeart/2005/8/layout/lProcess2"/>
    <dgm:cxn modelId="{318019BB-A9A2-406D-A45E-68C10AC66F9A}" type="presParOf" srcId="{17068F85-56C3-4845-9B7D-DB1E9996C0B3}" destId="{F51C75BC-840E-4EC2-BED8-0D200AEC57E2}" srcOrd="6" destOrd="0" presId="urn:microsoft.com/office/officeart/2005/8/layout/lProcess2"/>
    <dgm:cxn modelId="{7CCA0326-F1A1-4C5B-BAB7-06036A1B82C3}" type="presParOf" srcId="{D6D594BB-16ED-4BBE-A3F2-F1BD71D3D923}" destId="{5A44F125-09C1-4F8B-B423-9F10E12EB557}" srcOrd="1" destOrd="0" presId="urn:microsoft.com/office/officeart/2005/8/layout/lProcess2"/>
    <dgm:cxn modelId="{49F9A139-8907-4CDF-8500-82751AC03F02}" type="presParOf" srcId="{D6D594BB-16ED-4BBE-A3F2-F1BD71D3D923}" destId="{60ABD357-8640-4DA6-96F1-B5F8EA6441AF}" srcOrd="2" destOrd="0" presId="urn:microsoft.com/office/officeart/2005/8/layout/lProcess2"/>
    <dgm:cxn modelId="{2292F9C9-7D85-4FCD-A10C-F21237A0CE9B}" type="presParOf" srcId="{60ABD357-8640-4DA6-96F1-B5F8EA6441AF}" destId="{74BD3427-BF4C-4D8E-B9A0-0DA705F7BB14}" srcOrd="0" destOrd="0" presId="urn:microsoft.com/office/officeart/2005/8/layout/lProcess2"/>
    <dgm:cxn modelId="{EDD29EAE-9F3F-48B0-ACCD-0380AE32A750}" type="presParOf" srcId="{60ABD357-8640-4DA6-96F1-B5F8EA6441AF}" destId="{55CA6077-60EA-4684-97CE-FBC5D1186A1A}" srcOrd="1" destOrd="0" presId="urn:microsoft.com/office/officeart/2005/8/layout/lProcess2"/>
    <dgm:cxn modelId="{2BD0A3CA-DEFA-4CF1-9680-1FB9AFA8B453}" type="presParOf" srcId="{60ABD357-8640-4DA6-96F1-B5F8EA6441AF}" destId="{3772BEE3-A044-43B5-9D4F-093723D01A60}" srcOrd="2" destOrd="0" presId="urn:microsoft.com/office/officeart/2005/8/layout/lProcess2"/>
    <dgm:cxn modelId="{18239EE1-6563-483B-ACA4-8E69A8812396}" type="presParOf" srcId="{3772BEE3-A044-43B5-9D4F-093723D01A60}" destId="{BD3D608D-4E1B-417C-9D67-11783AF9BEB6}" srcOrd="0" destOrd="0" presId="urn:microsoft.com/office/officeart/2005/8/layout/lProcess2"/>
    <dgm:cxn modelId="{C98109B9-813F-4A25-816F-DD6E546FE2C5}" type="presParOf" srcId="{BD3D608D-4E1B-417C-9D67-11783AF9BEB6}" destId="{58A1BB2A-DE12-461E-A41E-5F61B6F8B35D}" srcOrd="0" destOrd="0" presId="urn:microsoft.com/office/officeart/2005/8/layout/lProcess2"/>
    <dgm:cxn modelId="{48317725-73CD-4877-8330-2AEBA5AC8A27}" type="presParOf" srcId="{BD3D608D-4E1B-417C-9D67-11783AF9BEB6}" destId="{ED51BE3B-BE86-43E2-8B56-2B40BD2AB997}" srcOrd="1" destOrd="0" presId="urn:microsoft.com/office/officeart/2005/8/layout/lProcess2"/>
    <dgm:cxn modelId="{5166B70B-C84B-4AB6-A6C4-9B6245B3A668}" type="presParOf" srcId="{BD3D608D-4E1B-417C-9D67-11783AF9BEB6}" destId="{62134173-7A13-4CBE-A4C1-90532CDE8DBD}" srcOrd="2" destOrd="0" presId="urn:microsoft.com/office/officeart/2005/8/layout/lProcess2"/>
    <dgm:cxn modelId="{4B586B56-B968-44B9-BE72-DCABA53F9719}" type="presParOf" srcId="{BD3D608D-4E1B-417C-9D67-11783AF9BEB6}" destId="{155E19CC-6268-4AF2-90DC-116F3B61DA7E}" srcOrd="3" destOrd="0" presId="urn:microsoft.com/office/officeart/2005/8/layout/lProcess2"/>
    <dgm:cxn modelId="{058DE2A5-7144-4A06-B396-EC4EA68A0D97}" type="presParOf" srcId="{BD3D608D-4E1B-417C-9D67-11783AF9BEB6}" destId="{DCBFDE6D-75D8-482B-8CD7-40F733FB465F}" srcOrd="4" destOrd="0" presId="urn:microsoft.com/office/officeart/2005/8/layout/lProcess2"/>
    <dgm:cxn modelId="{73912C78-026E-4DFD-800E-A54B936605DC}" type="presParOf" srcId="{D6D594BB-16ED-4BBE-A3F2-F1BD71D3D923}" destId="{7787F995-05A5-49D2-ABB7-D97BBAC08F68}" srcOrd="3" destOrd="0" presId="urn:microsoft.com/office/officeart/2005/8/layout/lProcess2"/>
    <dgm:cxn modelId="{C2EFD605-F03A-4449-A97A-04F1A4F10FE2}" type="presParOf" srcId="{D6D594BB-16ED-4BBE-A3F2-F1BD71D3D923}" destId="{8A3DB410-B762-4DB6-9325-2656B86840B9}" srcOrd="4" destOrd="0" presId="urn:microsoft.com/office/officeart/2005/8/layout/lProcess2"/>
    <dgm:cxn modelId="{4E0B95E3-FF70-401D-9F64-6533B0A77349}" type="presParOf" srcId="{8A3DB410-B762-4DB6-9325-2656B86840B9}" destId="{4FFE8326-B45D-41BC-A8FE-312CAF7D9E41}" srcOrd="0" destOrd="0" presId="urn:microsoft.com/office/officeart/2005/8/layout/lProcess2"/>
    <dgm:cxn modelId="{2820A718-9750-428F-8C5A-8E8AC768B15F}" type="presParOf" srcId="{8A3DB410-B762-4DB6-9325-2656B86840B9}" destId="{3E5574B2-2B5C-48F1-B9F7-BFFFB4FED299}" srcOrd="1" destOrd="0" presId="urn:microsoft.com/office/officeart/2005/8/layout/lProcess2"/>
    <dgm:cxn modelId="{31C19B8F-F574-401D-B091-CD16B8025284}" type="presParOf" srcId="{8A3DB410-B762-4DB6-9325-2656B86840B9}" destId="{20F196BC-210D-4BE6-87F5-CF0A9DCD39DD}" srcOrd="2" destOrd="0" presId="urn:microsoft.com/office/officeart/2005/8/layout/lProcess2"/>
    <dgm:cxn modelId="{F762BE53-AE36-42EB-AB8E-44EC8304441A}" type="presParOf" srcId="{20F196BC-210D-4BE6-87F5-CF0A9DCD39DD}" destId="{10FEA34A-3340-4859-BBF8-07E1B44628F3}" srcOrd="0" destOrd="0" presId="urn:microsoft.com/office/officeart/2005/8/layout/lProcess2"/>
    <dgm:cxn modelId="{273DA0E0-6C8F-4CC9-803D-8778CD750C7F}" type="presParOf" srcId="{10FEA34A-3340-4859-BBF8-07E1B44628F3}" destId="{C25D0D0E-4929-432E-9274-8420B2EA4D90}" srcOrd="0" destOrd="0" presId="urn:microsoft.com/office/officeart/2005/8/layout/lProcess2"/>
    <dgm:cxn modelId="{11F95491-1432-47D1-BEFE-F30591BA32C2}" type="presParOf" srcId="{10FEA34A-3340-4859-BBF8-07E1B44628F3}" destId="{382E6C04-098C-43D4-970E-5D686C5F68B5}" srcOrd="1" destOrd="0" presId="urn:microsoft.com/office/officeart/2005/8/layout/lProcess2"/>
    <dgm:cxn modelId="{E49F1B7F-7904-4752-96C1-09A6D701C8BC}" type="presParOf" srcId="{10FEA34A-3340-4859-BBF8-07E1B44628F3}" destId="{7898C27E-BC82-439C-A097-0642A3346EEE}" srcOrd="2" destOrd="0" presId="urn:microsoft.com/office/officeart/2005/8/layout/lProcess2"/>
    <dgm:cxn modelId="{4C4F8691-3DF6-4BC2-9224-E7C26A0FFB9C}" type="presParOf" srcId="{D6D594BB-16ED-4BBE-A3F2-F1BD71D3D923}" destId="{36DF4196-05BC-4758-81ED-10F2B7FD1C4B}" srcOrd="5" destOrd="0" presId="urn:microsoft.com/office/officeart/2005/8/layout/lProcess2"/>
    <dgm:cxn modelId="{67F4147F-CCE9-4FBC-86CA-60BDF58B3A4B}" type="presParOf" srcId="{D6D594BB-16ED-4BBE-A3F2-F1BD71D3D923}" destId="{D090629E-EDE2-4A71-A472-11E43BAB0481}" srcOrd="6" destOrd="0" presId="urn:microsoft.com/office/officeart/2005/8/layout/lProcess2"/>
    <dgm:cxn modelId="{B3044330-C2A2-406D-A5D4-EC09CBEE3402}" type="presParOf" srcId="{D090629E-EDE2-4A71-A472-11E43BAB0481}" destId="{852A8518-CC2D-4028-869F-C0F3EE668072}" srcOrd="0" destOrd="0" presId="urn:microsoft.com/office/officeart/2005/8/layout/lProcess2"/>
    <dgm:cxn modelId="{675252F3-FD2E-4838-A0A4-DBEC807A371F}" type="presParOf" srcId="{D090629E-EDE2-4A71-A472-11E43BAB0481}" destId="{4C27A632-C55C-47EE-A11C-6694B8D5BAF2}" srcOrd="1" destOrd="0" presId="urn:microsoft.com/office/officeart/2005/8/layout/lProcess2"/>
    <dgm:cxn modelId="{5167761D-080F-4BE1-9105-CCC3FB153477}" type="presParOf" srcId="{D090629E-EDE2-4A71-A472-11E43BAB0481}" destId="{C006055D-30E9-4026-94A0-13F62BB0C412}" srcOrd="2" destOrd="0" presId="urn:microsoft.com/office/officeart/2005/8/layout/lProcess2"/>
    <dgm:cxn modelId="{0956C496-93BD-43EC-BA7D-2BE4234FCA90}" type="presParOf" srcId="{C006055D-30E9-4026-94A0-13F62BB0C412}" destId="{A124A2BD-FB8E-49B8-B559-E4F58BEDA009}" srcOrd="0" destOrd="0" presId="urn:microsoft.com/office/officeart/2005/8/layout/lProcess2"/>
    <dgm:cxn modelId="{0B471A47-B54D-4BA0-87E2-BE3B48F5DC86}" type="presParOf" srcId="{A124A2BD-FB8E-49B8-B559-E4F58BEDA009}" destId="{484CB280-431A-4F23-A6D4-A4C30A08495F}"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5CCF5-E441-4CBB-BBAE-804FDA5AA811}">
      <dsp:nvSpPr>
        <dsp:cNvPr id="0" name=""/>
        <dsp:cNvSpPr/>
      </dsp:nvSpPr>
      <dsp:spPr>
        <a:xfrm>
          <a:off x="0" y="511845"/>
          <a:ext cx="2846069" cy="180725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F359515-5A55-4BCD-A9AD-E449585F6F04}">
      <dsp:nvSpPr>
        <dsp:cNvPr id="0" name=""/>
        <dsp:cNvSpPr/>
      </dsp:nvSpPr>
      <dsp:spPr>
        <a:xfrm>
          <a:off x="316230"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Adolescent health behaviors have a direct effect on along term health outcomes and quality of life</a:t>
          </a:r>
        </a:p>
      </dsp:txBody>
      <dsp:txXfrm>
        <a:off x="369163" y="865197"/>
        <a:ext cx="2740203" cy="1701388"/>
      </dsp:txXfrm>
    </dsp:sp>
    <dsp:sp modelId="{27C773E4-1B26-4E19-A391-F3D26B3292E1}">
      <dsp:nvSpPr>
        <dsp:cNvPr id="0" name=""/>
        <dsp:cNvSpPr/>
      </dsp:nvSpPr>
      <dsp:spPr>
        <a:xfrm>
          <a:off x="3478529" y="511845"/>
          <a:ext cx="2846069" cy="180725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46F8686-060F-4086-A682-94A3DB711CDF}">
      <dsp:nvSpPr>
        <dsp:cNvPr id="0" name=""/>
        <dsp:cNvSpPr/>
      </dsp:nvSpPr>
      <dsp:spPr>
        <a:xfrm>
          <a:off x="3794759"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Adolescence health is a key ensure the boys and girls grow into healthy and productive men and women </a:t>
          </a:r>
        </a:p>
      </dsp:txBody>
      <dsp:txXfrm>
        <a:off x="3847692" y="865197"/>
        <a:ext cx="2740203" cy="1701388"/>
      </dsp:txXfrm>
    </dsp:sp>
    <dsp:sp modelId="{D66E9508-8DA0-474D-92EE-D37CB78C9CC5}">
      <dsp:nvSpPr>
        <dsp:cNvPr id="0" name=""/>
        <dsp:cNvSpPr/>
      </dsp:nvSpPr>
      <dsp:spPr>
        <a:xfrm>
          <a:off x="6957059" y="511845"/>
          <a:ext cx="2846069" cy="180725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A141DA8-9AD4-497E-86E0-53A47B61B8DD}">
      <dsp:nvSpPr>
        <dsp:cNvPr id="0" name=""/>
        <dsp:cNvSpPr/>
      </dsp:nvSpPr>
      <dsp:spPr>
        <a:xfrm>
          <a:off x="7273289"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promoting and protecting adolescent health will lead to great public health, economic , social and demographic benefits</a:t>
          </a:r>
        </a:p>
      </dsp:txBody>
      <dsp:txXfrm>
        <a:off x="7326222" y="865197"/>
        <a:ext cx="2740203" cy="1701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28C37-5430-493A-B987-B7FFDCE314FE}">
      <dsp:nvSpPr>
        <dsp:cNvPr id="0" name=""/>
        <dsp:cNvSpPr/>
      </dsp:nvSpPr>
      <dsp:spPr>
        <a:xfrm>
          <a:off x="492575" y="678774"/>
          <a:ext cx="798134" cy="7981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CE0A068-67A7-4432-BB1C-1F3639A0192A}">
      <dsp:nvSpPr>
        <dsp:cNvPr id="0" name=""/>
        <dsp:cNvSpPr/>
      </dsp:nvSpPr>
      <dsp:spPr>
        <a:xfrm>
          <a:off x="4826" y="1743136"/>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Hormonal changes</a:t>
          </a:r>
        </a:p>
      </dsp:txBody>
      <dsp:txXfrm>
        <a:off x="4826" y="1743136"/>
        <a:ext cx="1773632" cy="709453"/>
      </dsp:txXfrm>
    </dsp:sp>
    <dsp:sp modelId="{302E9B3B-10CC-40CB-B8AF-BC7DDAAA7A97}">
      <dsp:nvSpPr>
        <dsp:cNvPr id="0" name=""/>
        <dsp:cNvSpPr/>
      </dsp:nvSpPr>
      <dsp:spPr>
        <a:xfrm>
          <a:off x="2576594" y="678774"/>
          <a:ext cx="798134" cy="7981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E3180C4-FE66-4567-9116-0DE615F74792}">
      <dsp:nvSpPr>
        <dsp:cNvPr id="0" name=""/>
        <dsp:cNvSpPr/>
      </dsp:nvSpPr>
      <dsp:spPr>
        <a:xfrm>
          <a:off x="2088845" y="1743136"/>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Physical changes</a:t>
          </a:r>
        </a:p>
      </dsp:txBody>
      <dsp:txXfrm>
        <a:off x="2088845" y="1743136"/>
        <a:ext cx="1773632" cy="709453"/>
      </dsp:txXfrm>
    </dsp:sp>
    <dsp:sp modelId="{57AC893E-9F7F-4EED-A8C5-84238108C9E5}">
      <dsp:nvSpPr>
        <dsp:cNvPr id="0" name=""/>
        <dsp:cNvSpPr/>
      </dsp:nvSpPr>
      <dsp:spPr>
        <a:xfrm>
          <a:off x="4660612" y="678774"/>
          <a:ext cx="798134" cy="7981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0532D33-8B00-4BEA-AB68-E4BAEEF5AA46}">
      <dsp:nvSpPr>
        <dsp:cNvPr id="0" name=""/>
        <dsp:cNvSpPr/>
      </dsp:nvSpPr>
      <dsp:spPr>
        <a:xfrm>
          <a:off x="4172863" y="1743136"/>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Behavioral changes</a:t>
          </a:r>
        </a:p>
      </dsp:txBody>
      <dsp:txXfrm>
        <a:off x="4172863" y="1743136"/>
        <a:ext cx="1773632" cy="709453"/>
      </dsp:txXfrm>
    </dsp:sp>
    <dsp:sp modelId="{B3DC4086-753D-4A26-8044-63E037C0B228}">
      <dsp:nvSpPr>
        <dsp:cNvPr id="0" name=""/>
        <dsp:cNvSpPr/>
      </dsp:nvSpPr>
      <dsp:spPr>
        <a:xfrm>
          <a:off x="6744631" y="678774"/>
          <a:ext cx="798134" cy="7981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6E5FE34-0375-48A0-956D-786ABDC088E6}">
      <dsp:nvSpPr>
        <dsp:cNvPr id="0" name=""/>
        <dsp:cNvSpPr/>
      </dsp:nvSpPr>
      <dsp:spPr>
        <a:xfrm>
          <a:off x="6256882" y="1743136"/>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Emotional changes </a:t>
          </a:r>
        </a:p>
      </dsp:txBody>
      <dsp:txXfrm>
        <a:off x="6256882" y="1743136"/>
        <a:ext cx="1773632" cy="709453"/>
      </dsp:txXfrm>
    </dsp:sp>
    <dsp:sp modelId="{77505323-C1C4-4270-B165-7004D663252D}">
      <dsp:nvSpPr>
        <dsp:cNvPr id="0" name=""/>
        <dsp:cNvSpPr/>
      </dsp:nvSpPr>
      <dsp:spPr>
        <a:xfrm>
          <a:off x="8828649" y="678774"/>
          <a:ext cx="798134" cy="7981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FB19C60-9117-4DC9-B2CD-58B138B25B94}">
      <dsp:nvSpPr>
        <dsp:cNvPr id="0" name=""/>
        <dsp:cNvSpPr/>
      </dsp:nvSpPr>
      <dsp:spPr>
        <a:xfrm>
          <a:off x="8340900" y="1743136"/>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Changes in teenage relationships</a:t>
          </a:r>
          <a:endParaRPr lang="en-US" sz="1700" kern="1200" dirty="0"/>
        </a:p>
      </dsp:txBody>
      <dsp:txXfrm>
        <a:off x="8340900" y="1743136"/>
        <a:ext cx="1773632" cy="7094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71317-A31D-4A57-B4EE-72DB382BF1B0}">
      <dsp:nvSpPr>
        <dsp:cNvPr id="0" name=""/>
        <dsp:cNvSpPr/>
      </dsp:nvSpPr>
      <dsp:spPr>
        <a:xfrm>
          <a:off x="268" y="0"/>
          <a:ext cx="2582433"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en-US" sz="3200" kern="1200" dirty="0"/>
            <a:t>Physical</a:t>
          </a:r>
          <a:endParaRPr lang="ar-SA" sz="3200" kern="1200" dirty="0"/>
        </a:p>
      </dsp:txBody>
      <dsp:txXfrm>
        <a:off x="268" y="0"/>
        <a:ext cx="2582433" cy="1625600"/>
      </dsp:txXfrm>
    </dsp:sp>
    <dsp:sp modelId="{D205B7B3-C9DD-4EF8-B0C9-1F9DE5C4345B}">
      <dsp:nvSpPr>
        <dsp:cNvPr id="0" name=""/>
        <dsp:cNvSpPr/>
      </dsp:nvSpPr>
      <dsp:spPr>
        <a:xfrm>
          <a:off x="258511" y="1625732"/>
          <a:ext cx="2065946" cy="78938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90000"/>
            </a:lnSpc>
            <a:spcBef>
              <a:spcPct val="0"/>
            </a:spcBef>
            <a:spcAft>
              <a:spcPct val="35000"/>
            </a:spcAft>
            <a:buNone/>
          </a:pPr>
          <a:r>
            <a:rPr lang="en-US" sz="2000" b="1" i="0" kern="1200" dirty="0">
              <a:solidFill>
                <a:srgbClr val="FFFF00"/>
              </a:solidFill>
            </a:rPr>
            <a:t>Early pregnancy and childbirth</a:t>
          </a:r>
        </a:p>
      </dsp:txBody>
      <dsp:txXfrm>
        <a:off x="281631" y="1648852"/>
        <a:ext cx="2019706" cy="743144"/>
      </dsp:txXfrm>
    </dsp:sp>
    <dsp:sp modelId="{EB35A8B6-BDB6-4BF5-94BB-9E808218D89C}">
      <dsp:nvSpPr>
        <dsp:cNvPr id="0" name=""/>
        <dsp:cNvSpPr/>
      </dsp:nvSpPr>
      <dsp:spPr>
        <a:xfrm>
          <a:off x="258511" y="2536560"/>
          <a:ext cx="2065946" cy="78938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90000"/>
            </a:lnSpc>
            <a:spcBef>
              <a:spcPct val="0"/>
            </a:spcBef>
            <a:spcAft>
              <a:spcPct val="35000"/>
            </a:spcAft>
            <a:buNone/>
          </a:pPr>
          <a:r>
            <a:rPr lang="en-US" sz="2000" b="1" i="0" kern="1200" dirty="0">
              <a:solidFill>
                <a:srgbClr val="FFFF00"/>
              </a:solidFill>
              <a:latin typeface="Franklin Gothic Book" panose="020B0503020102020204"/>
              <a:ea typeface="+mn-ea"/>
              <a:cs typeface="+mn-cs"/>
            </a:rPr>
            <a:t>Malnutrition and obesity</a:t>
          </a:r>
          <a:endParaRPr lang="ar-SA" sz="2000" b="1" i="0" kern="1200" dirty="0">
            <a:solidFill>
              <a:srgbClr val="FFFF00"/>
            </a:solidFill>
            <a:latin typeface="Franklin Gothic Book" panose="020B0503020102020204"/>
            <a:ea typeface="+mn-ea"/>
            <a:cs typeface="+mn-cs"/>
          </a:endParaRPr>
        </a:p>
      </dsp:txBody>
      <dsp:txXfrm>
        <a:off x="281631" y="2559680"/>
        <a:ext cx="2019706" cy="743144"/>
      </dsp:txXfrm>
    </dsp:sp>
    <dsp:sp modelId="{35C93EF8-06CC-4710-94CE-AAABAD2703C2}">
      <dsp:nvSpPr>
        <dsp:cNvPr id="0" name=""/>
        <dsp:cNvSpPr/>
      </dsp:nvSpPr>
      <dsp:spPr>
        <a:xfrm>
          <a:off x="258511" y="3447388"/>
          <a:ext cx="2065946" cy="78938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90000"/>
            </a:lnSpc>
            <a:spcBef>
              <a:spcPct val="0"/>
            </a:spcBef>
            <a:spcAft>
              <a:spcPct val="35000"/>
            </a:spcAft>
            <a:buNone/>
          </a:pPr>
          <a:r>
            <a:rPr lang="en-US" sz="2000" b="1" i="0" kern="1200" dirty="0">
              <a:solidFill>
                <a:srgbClr val="FFFF00"/>
              </a:solidFill>
              <a:latin typeface="Franklin Gothic Book" panose="020B0503020102020204"/>
              <a:ea typeface="+mn-ea"/>
              <a:cs typeface="+mn-cs"/>
            </a:rPr>
            <a:t>Exercise and nutrition</a:t>
          </a:r>
          <a:endParaRPr lang="ar-SA" sz="2000" b="1" i="0" kern="1200" dirty="0">
            <a:solidFill>
              <a:srgbClr val="FFFF00"/>
            </a:solidFill>
            <a:latin typeface="Franklin Gothic Book" panose="020B0503020102020204"/>
            <a:ea typeface="+mn-ea"/>
            <a:cs typeface="+mn-cs"/>
          </a:endParaRPr>
        </a:p>
      </dsp:txBody>
      <dsp:txXfrm>
        <a:off x="281631" y="3470508"/>
        <a:ext cx="2019706" cy="743144"/>
      </dsp:txXfrm>
    </dsp:sp>
    <dsp:sp modelId="{F51C75BC-840E-4EC2-BED8-0D200AEC57E2}">
      <dsp:nvSpPr>
        <dsp:cNvPr id="0" name=""/>
        <dsp:cNvSpPr/>
      </dsp:nvSpPr>
      <dsp:spPr>
        <a:xfrm>
          <a:off x="258511" y="4358216"/>
          <a:ext cx="2065946" cy="78938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90000"/>
            </a:lnSpc>
            <a:spcBef>
              <a:spcPct val="0"/>
            </a:spcBef>
            <a:spcAft>
              <a:spcPct val="35000"/>
            </a:spcAft>
            <a:buNone/>
          </a:pPr>
          <a:r>
            <a:rPr lang="en-US" sz="2000" b="1" i="0" kern="1200" dirty="0">
              <a:solidFill>
                <a:srgbClr val="FFFF00"/>
              </a:solidFill>
              <a:latin typeface="Franklin Gothic Book" panose="020B0503020102020204"/>
              <a:ea typeface="+mn-ea"/>
              <a:cs typeface="+mn-cs"/>
            </a:rPr>
            <a:t>Injuries</a:t>
          </a:r>
          <a:endParaRPr lang="ar-SA" sz="2000" b="1" i="0" kern="1200" dirty="0">
            <a:solidFill>
              <a:srgbClr val="FFFF00"/>
            </a:solidFill>
            <a:latin typeface="Franklin Gothic Book" panose="020B0503020102020204"/>
            <a:ea typeface="+mn-ea"/>
            <a:cs typeface="+mn-cs"/>
          </a:endParaRPr>
        </a:p>
      </dsp:txBody>
      <dsp:txXfrm>
        <a:off x="281631" y="4381336"/>
        <a:ext cx="2019706" cy="743144"/>
      </dsp:txXfrm>
    </dsp:sp>
    <dsp:sp modelId="{74BD3427-BF4C-4D8E-B9A0-0DA705F7BB14}">
      <dsp:nvSpPr>
        <dsp:cNvPr id="0" name=""/>
        <dsp:cNvSpPr/>
      </dsp:nvSpPr>
      <dsp:spPr>
        <a:xfrm>
          <a:off x="2776384" y="0"/>
          <a:ext cx="2582433"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en-US" sz="3200" kern="1200" dirty="0"/>
            <a:t>Psychological</a:t>
          </a:r>
          <a:endParaRPr lang="ar-SA" sz="3200" kern="1200" dirty="0"/>
        </a:p>
      </dsp:txBody>
      <dsp:txXfrm>
        <a:off x="2776384" y="0"/>
        <a:ext cx="2582433" cy="1625600"/>
      </dsp:txXfrm>
    </dsp:sp>
    <dsp:sp modelId="{58A1BB2A-DE12-461E-A41E-5F61B6F8B35D}">
      <dsp:nvSpPr>
        <dsp:cNvPr id="0" name=""/>
        <dsp:cNvSpPr/>
      </dsp:nvSpPr>
      <dsp:spPr>
        <a:xfrm>
          <a:off x="3034627" y="1626063"/>
          <a:ext cx="2065946" cy="1064551"/>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90000"/>
            </a:lnSpc>
            <a:spcBef>
              <a:spcPct val="0"/>
            </a:spcBef>
            <a:spcAft>
              <a:spcPct val="35000"/>
            </a:spcAft>
            <a:buNone/>
          </a:pPr>
          <a:r>
            <a:rPr lang="en-US" sz="2000" b="1" i="0" kern="1200" dirty="0">
              <a:solidFill>
                <a:srgbClr val="FFFF00"/>
              </a:solidFill>
            </a:rPr>
            <a:t>Alcohol and drugs</a:t>
          </a:r>
        </a:p>
      </dsp:txBody>
      <dsp:txXfrm>
        <a:off x="3065807" y="1657243"/>
        <a:ext cx="2003586" cy="1002191"/>
      </dsp:txXfrm>
    </dsp:sp>
    <dsp:sp modelId="{62134173-7A13-4CBE-A4C1-90532CDE8DBD}">
      <dsp:nvSpPr>
        <dsp:cNvPr id="0" name=""/>
        <dsp:cNvSpPr/>
      </dsp:nvSpPr>
      <dsp:spPr>
        <a:xfrm>
          <a:off x="3034627" y="2854391"/>
          <a:ext cx="2065946" cy="1064551"/>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90000"/>
            </a:lnSpc>
            <a:spcBef>
              <a:spcPct val="0"/>
            </a:spcBef>
            <a:spcAft>
              <a:spcPct val="35000"/>
            </a:spcAft>
            <a:buNone/>
          </a:pPr>
          <a:r>
            <a:rPr lang="en-US" sz="2000" b="1" i="0" kern="1200" dirty="0">
              <a:solidFill>
                <a:srgbClr val="FFFF00"/>
              </a:solidFill>
              <a:latin typeface="Franklin Gothic Book" panose="020B0503020102020204"/>
              <a:ea typeface="+mn-ea"/>
              <a:cs typeface="+mn-cs"/>
            </a:rPr>
            <a:t>Violence</a:t>
          </a:r>
          <a:endParaRPr lang="ar-SA" sz="2000" b="1" i="0" kern="1200" dirty="0">
            <a:solidFill>
              <a:srgbClr val="FFFF00"/>
            </a:solidFill>
            <a:latin typeface="Franklin Gothic Book" panose="020B0503020102020204"/>
            <a:ea typeface="+mn-ea"/>
            <a:cs typeface="+mn-cs"/>
          </a:endParaRPr>
        </a:p>
      </dsp:txBody>
      <dsp:txXfrm>
        <a:off x="3065807" y="2885571"/>
        <a:ext cx="2003586" cy="1002191"/>
      </dsp:txXfrm>
    </dsp:sp>
    <dsp:sp modelId="{DCBFDE6D-75D8-482B-8CD7-40F733FB465F}">
      <dsp:nvSpPr>
        <dsp:cNvPr id="0" name=""/>
        <dsp:cNvSpPr/>
      </dsp:nvSpPr>
      <dsp:spPr>
        <a:xfrm>
          <a:off x="3034627" y="4082719"/>
          <a:ext cx="2065946" cy="1064551"/>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90000"/>
            </a:lnSpc>
            <a:spcBef>
              <a:spcPct val="0"/>
            </a:spcBef>
            <a:spcAft>
              <a:spcPct val="35000"/>
            </a:spcAft>
            <a:buNone/>
          </a:pPr>
          <a:r>
            <a:rPr lang="en-US" sz="2000" b="1" i="0" kern="1200" dirty="0">
              <a:solidFill>
                <a:srgbClr val="FFFF00"/>
              </a:solidFill>
              <a:latin typeface="Franklin Gothic Book" panose="020B0503020102020204"/>
              <a:ea typeface="+mn-ea"/>
              <a:cs typeface="+mn-cs"/>
            </a:rPr>
            <a:t>Mental health</a:t>
          </a:r>
        </a:p>
        <a:p>
          <a:pPr marL="0" lvl="0" indent="0" algn="ctr" defTabSz="889000" rtl="1">
            <a:lnSpc>
              <a:spcPct val="90000"/>
            </a:lnSpc>
            <a:spcBef>
              <a:spcPct val="0"/>
            </a:spcBef>
            <a:spcAft>
              <a:spcPct val="35000"/>
            </a:spcAft>
            <a:buNone/>
          </a:pPr>
          <a:r>
            <a:rPr lang="en-US" sz="2000" b="1" i="0" kern="1200" dirty="0">
              <a:solidFill>
                <a:srgbClr val="FFFF00"/>
              </a:solidFill>
              <a:latin typeface="Franklin Gothic Book" panose="020B0503020102020204"/>
              <a:ea typeface="+mn-ea"/>
              <a:cs typeface="+mn-cs"/>
            </a:rPr>
            <a:t>(Depression &amp; suicide)</a:t>
          </a:r>
          <a:endParaRPr lang="ar-SA" sz="2000" b="1" i="0" kern="1200" dirty="0">
            <a:solidFill>
              <a:srgbClr val="FFFF00"/>
            </a:solidFill>
            <a:latin typeface="Franklin Gothic Book" panose="020B0503020102020204"/>
            <a:ea typeface="+mn-ea"/>
            <a:cs typeface="+mn-cs"/>
          </a:endParaRPr>
        </a:p>
      </dsp:txBody>
      <dsp:txXfrm>
        <a:off x="3065807" y="4113899"/>
        <a:ext cx="2003586" cy="1002191"/>
      </dsp:txXfrm>
    </dsp:sp>
    <dsp:sp modelId="{4FFE8326-B45D-41BC-A8FE-312CAF7D9E41}">
      <dsp:nvSpPr>
        <dsp:cNvPr id="0" name=""/>
        <dsp:cNvSpPr/>
      </dsp:nvSpPr>
      <dsp:spPr>
        <a:xfrm>
          <a:off x="5552499" y="0"/>
          <a:ext cx="2582433"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en-US" sz="3200" kern="1200" dirty="0"/>
            <a:t>Infectious</a:t>
          </a:r>
          <a:endParaRPr lang="ar-SA" sz="3200" kern="1200" dirty="0"/>
        </a:p>
      </dsp:txBody>
      <dsp:txXfrm>
        <a:off x="5552499" y="0"/>
        <a:ext cx="2582433" cy="1625600"/>
      </dsp:txXfrm>
    </dsp:sp>
    <dsp:sp modelId="{C25D0D0E-4929-432E-9274-8420B2EA4D90}">
      <dsp:nvSpPr>
        <dsp:cNvPr id="0" name=""/>
        <dsp:cNvSpPr/>
      </dsp:nvSpPr>
      <dsp:spPr>
        <a:xfrm>
          <a:off x="5810743" y="1627187"/>
          <a:ext cx="2065946" cy="1633802"/>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1">
            <a:lnSpc>
              <a:spcPct val="90000"/>
            </a:lnSpc>
            <a:spcBef>
              <a:spcPct val="0"/>
            </a:spcBef>
            <a:spcAft>
              <a:spcPct val="35000"/>
            </a:spcAft>
            <a:buNone/>
          </a:pPr>
          <a:r>
            <a:rPr lang="en-US" sz="2400" b="1" i="0" kern="1200" dirty="0">
              <a:solidFill>
                <a:srgbClr val="FFFF00"/>
              </a:solidFill>
            </a:rPr>
            <a:t>HIV</a:t>
          </a:r>
          <a:endParaRPr lang="ar-SA" sz="2400" kern="1200" dirty="0">
            <a:solidFill>
              <a:srgbClr val="FFFF00"/>
            </a:solidFill>
          </a:endParaRPr>
        </a:p>
      </dsp:txBody>
      <dsp:txXfrm>
        <a:off x="5858595" y="1675039"/>
        <a:ext cx="1970242" cy="1538098"/>
      </dsp:txXfrm>
    </dsp:sp>
    <dsp:sp modelId="{7898C27E-BC82-439C-A097-0642A3346EEE}">
      <dsp:nvSpPr>
        <dsp:cNvPr id="0" name=""/>
        <dsp:cNvSpPr/>
      </dsp:nvSpPr>
      <dsp:spPr>
        <a:xfrm>
          <a:off x="5810743" y="3512343"/>
          <a:ext cx="2065946" cy="1633802"/>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1">
            <a:lnSpc>
              <a:spcPct val="90000"/>
            </a:lnSpc>
            <a:spcBef>
              <a:spcPct val="0"/>
            </a:spcBef>
            <a:spcAft>
              <a:spcPct val="35000"/>
            </a:spcAft>
            <a:buNone/>
          </a:pPr>
          <a:r>
            <a:rPr lang="en-US" sz="2000" b="1" i="0" kern="1200" dirty="0">
              <a:solidFill>
                <a:srgbClr val="FFFF00"/>
              </a:solidFill>
              <a:latin typeface="Franklin Gothic Book" panose="020B0503020102020204"/>
              <a:ea typeface="+mn-ea"/>
              <a:cs typeface="+mn-cs"/>
            </a:rPr>
            <a:t>Other Infectious diseases</a:t>
          </a:r>
          <a:endParaRPr lang="ar-SA" sz="2000" b="1" i="0" kern="1200" dirty="0">
            <a:solidFill>
              <a:srgbClr val="FFFF00"/>
            </a:solidFill>
            <a:latin typeface="Franklin Gothic Book" panose="020B0503020102020204"/>
            <a:ea typeface="+mn-ea"/>
            <a:cs typeface="+mn-cs"/>
          </a:endParaRPr>
        </a:p>
      </dsp:txBody>
      <dsp:txXfrm>
        <a:off x="5858595" y="3560195"/>
        <a:ext cx="1970242" cy="1538098"/>
      </dsp:txXfrm>
    </dsp:sp>
    <dsp:sp modelId="{852A8518-CC2D-4028-869F-C0F3EE668072}">
      <dsp:nvSpPr>
        <dsp:cNvPr id="0" name=""/>
        <dsp:cNvSpPr/>
      </dsp:nvSpPr>
      <dsp:spPr>
        <a:xfrm>
          <a:off x="8328615" y="0"/>
          <a:ext cx="2021063"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en-US" sz="3200" kern="1200" dirty="0"/>
            <a:t>Others</a:t>
          </a:r>
          <a:endParaRPr lang="ar-SA" sz="3200" kern="1200" dirty="0"/>
        </a:p>
      </dsp:txBody>
      <dsp:txXfrm>
        <a:off x="8328615" y="0"/>
        <a:ext cx="2021063" cy="1625600"/>
      </dsp:txXfrm>
    </dsp:sp>
    <dsp:sp modelId="{484CB280-431A-4F23-A6D4-A4C30A08495F}">
      <dsp:nvSpPr>
        <dsp:cNvPr id="0" name=""/>
        <dsp:cNvSpPr/>
      </dsp:nvSpPr>
      <dsp:spPr>
        <a:xfrm>
          <a:off x="8417694" y="2261732"/>
          <a:ext cx="1842783" cy="14624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889000" rtl="1">
            <a:lnSpc>
              <a:spcPct val="90000"/>
            </a:lnSpc>
            <a:spcBef>
              <a:spcPct val="0"/>
            </a:spcBef>
            <a:spcAft>
              <a:spcPct val="35000"/>
            </a:spcAft>
            <a:buNone/>
          </a:pPr>
          <a:r>
            <a:rPr lang="en-US" sz="2400" b="1" i="0" kern="1200" dirty="0">
              <a:solidFill>
                <a:srgbClr val="FFFF00"/>
              </a:solidFill>
              <a:latin typeface="Franklin Gothic Book" panose="020B0503020102020204"/>
              <a:ea typeface="+mn-ea"/>
              <a:cs typeface="+mn-cs"/>
            </a:rPr>
            <a:t>Tobacco use</a:t>
          </a:r>
          <a:endParaRPr lang="ar-SA" sz="2400" b="1" i="0" kern="1200" dirty="0">
            <a:solidFill>
              <a:srgbClr val="FFFF00"/>
            </a:solidFill>
            <a:latin typeface="Franklin Gothic Book" panose="020B0503020102020204"/>
            <a:ea typeface="+mn-ea"/>
            <a:cs typeface="+mn-cs"/>
          </a:endParaRPr>
        </a:p>
      </dsp:txBody>
      <dsp:txXfrm>
        <a:off x="8460528" y="2304566"/>
        <a:ext cx="1757115" cy="13767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0A0C65D-5B27-4021-9395-BBF58B5FEDB2}" type="datetimeFigureOut">
              <a:rPr lang="ar-SA" smtClean="0"/>
              <a:t>3/14/1440</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021D466-CA02-4441-80E9-3C1082579678}" type="slidenum">
              <a:rPr lang="ar-SA" smtClean="0"/>
              <a:t>‹#›</a:t>
            </a:fld>
            <a:endParaRPr lang="ar-SA"/>
          </a:p>
        </p:txBody>
      </p:sp>
    </p:spTree>
    <p:extLst>
      <p:ext uri="{BB962C8B-B14F-4D97-AF65-F5344CB8AC3E}">
        <p14:creationId xmlns:p14="http://schemas.microsoft.com/office/powerpoint/2010/main" val="13076827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indent="0" algn="l">
              <a:buNone/>
            </a:pPr>
            <a:r>
              <a:rPr lang="en-US" sz="1200" dirty="0">
                <a:solidFill>
                  <a:srgbClr val="000000"/>
                </a:solidFill>
              </a:rPr>
              <a:t>Saudi </a:t>
            </a:r>
            <a:r>
              <a:rPr lang="en-US" sz="1200" dirty="0" err="1">
                <a:solidFill>
                  <a:srgbClr val="000000"/>
                </a:solidFill>
              </a:rPr>
              <a:t>arabia</a:t>
            </a:r>
            <a:r>
              <a:rPr lang="en-US" sz="1200" dirty="0">
                <a:solidFill>
                  <a:srgbClr val="000000"/>
                </a:solidFill>
              </a:rPr>
              <a:t> population account for 34 m</a:t>
            </a:r>
          </a:p>
          <a:p>
            <a:pPr marL="0" indent="0" algn="l">
              <a:buNone/>
            </a:pPr>
            <a:r>
              <a:rPr lang="en-US" sz="1200" dirty="0">
                <a:solidFill>
                  <a:srgbClr val="000000"/>
                </a:solidFill>
              </a:rPr>
              <a:t>Around 25% consider </a:t>
            </a:r>
            <a:r>
              <a:rPr lang="en-US" sz="1200" dirty="0" err="1">
                <a:solidFill>
                  <a:srgbClr val="000000"/>
                </a:solidFill>
              </a:rPr>
              <a:t>adolcent</a:t>
            </a:r>
            <a:r>
              <a:rPr lang="en-US" sz="1200" dirty="0">
                <a:solidFill>
                  <a:srgbClr val="000000"/>
                </a:solidFill>
              </a:rPr>
              <a:t>( 8m)</a:t>
            </a:r>
          </a:p>
          <a:p>
            <a:pPr marL="0" indent="0" algn="l">
              <a:buNone/>
            </a:pPr>
            <a:endParaRPr lang="en-US" sz="1200" dirty="0">
              <a:solidFill>
                <a:srgbClr val="000000"/>
              </a:solidFill>
            </a:endParaRPr>
          </a:p>
          <a:p>
            <a:pPr marL="0" indent="0" algn="l">
              <a:buNone/>
            </a:pPr>
            <a:r>
              <a:rPr lang="en-US" sz="1200" dirty="0">
                <a:solidFill>
                  <a:srgbClr val="000000"/>
                </a:solidFill>
              </a:rPr>
              <a:t>The</a:t>
            </a:r>
            <a:r>
              <a:rPr lang="en-US" sz="1200" baseline="0" dirty="0">
                <a:solidFill>
                  <a:srgbClr val="000000"/>
                </a:solidFill>
              </a:rPr>
              <a:t> papulation of </a:t>
            </a:r>
            <a:r>
              <a:rPr lang="en-US" sz="1200" baseline="0" dirty="0" err="1">
                <a:solidFill>
                  <a:srgbClr val="000000"/>
                </a:solidFill>
              </a:rPr>
              <a:t>adolcent</a:t>
            </a:r>
            <a:r>
              <a:rPr lang="en-US" sz="1200" baseline="0" dirty="0">
                <a:solidFill>
                  <a:srgbClr val="000000"/>
                </a:solidFill>
              </a:rPr>
              <a:t> in Saudi Arabia 25 of population </a:t>
            </a:r>
          </a:p>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13C6762-25D8-4A35-9E83-D097D1EDCBD8}"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220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They are at high risk of </a:t>
            </a:r>
            <a:r>
              <a:rPr lang="en-US" dirty="0">
                <a:solidFill>
                  <a:srgbClr val="FF0000"/>
                </a:solidFill>
              </a:rPr>
              <a:t>alcohol intake </a:t>
            </a:r>
            <a:r>
              <a:rPr lang="en-US" dirty="0">
                <a:solidFill>
                  <a:srgbClr val="000000"/>
                </a:solidFill>
              </a:rPr>
              <a:t>,</a:t>
            </a:r>
            <a:r>
              <a:rPr lang="en-US" dirty="0">
                <a:solidFill>
                  <a:srgbClr val="FF0000"/>
                </a:solidFill>
              </a:rPr>
              <a:t>drug abuse,</a:t>
            </a:r>
            <a:r>
              <a:rPr lang="en-US" dirty="0">
                <a:solidFill>
                  <a:srgbClr val="000000"/>
                </a:solidFill>
              </a:rPr>
              <a:t> </a:t>
            </a:r>
            <a:r>
              <a:rPr lang="en-US" dirty="0">
                <a:solidFill>
                  <a:srgbClr val="FF0000"/>
                </a:solidFill>
              </a:rPr>
              <a:t>smoking </a:t>
            </a:r>
          </a:p>
          <a:p>
            <a:pPr lvl="0" indent="0">
              <a:spcBef>
                <a:spcPts val="0"/>
              </a:spcBef>
              <a:buClr>
                <a:srgbClr val="000000"/>
              </a:buClr>
              <a:buNone/>
            </a:pPr>
            <a:r>
              <a:rPr lang="en-US" dirty="0"/>
              <a:t>Which can cause many disease cancers, infertility, hypertension, heart disease and premature death so they should be taught about their ill effects .  </a:t>
            </a:r>
          </a:p>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13C6762-25D8-4A35-9E83-D097D1EDCBD8}"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0839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The GNRH release from hypothalamus which </a:t>
            </a:r>
          </a:p>
          <a:p>
            <a:pPr marL="0" indent="0">
              <a:buNone/>
            </a:pPr>
            <a:r>
              <a:rPr lang="en-US" dirty="0"/>
              <a:t>act on anterior pituitary gland to release LH and FSH </a:t>
            </a:r>
          </a:p>
          <a:p>
            <a:r>
              <a:rPr lang="en-US" dirty="0"/>
              <a:t>Then the LH and FSH stimulate the </a:t>
            </a:r>
          </a:p>
          <a:p>
            <a:pPr marL="0" indent="0">
              <a:buNone/>
            </a:pPr>
            <a:r>
              <a:rPr lang="en-US" dirty="0"/>
              <a:t>maturation of testis and ovary   </a:t>
            </a:r>
          </a:p>
          <a:p>
            <a:pPr lvl="0"/>
            <a:r>
              <a:rPr lang="en-US" dirty="0"/>
              <a:t>they also play a major  role in </a:t>
            </a:r>
            <a:r>
              <a:rPr lang="en" dirty="0">
                <a:cs typeface="Arial" panose="020B0604020202020204" pitchFamily="34" charset="0"/>
              </a:rPr>
              <a:t> Sex steroid synthesis</a:t>
            </a:r>
            <a:r>
              <a:rPr lang="en-US" dirty="0">
                <a:cs typeface="Arial" panose="020B0604020202020204" pitchFamily="34" charset="0"/>
              </a:rPr>
              <a:t> </a:t>
            </a:r>
            <a:r>
              <a:rPr lang="en-US" dirty="0"/>
              <a:t> </a:t>
            </a:r>
          </a:p>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13C6762-25D8-4A35-9E83-D097D1EDCBD8}"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1456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Searching for identity: young people are busy working out who they are and where they fit in the world, and this can be influenced by gender, peer group, cultural background, and family expectations</a:t>
            </a:r>
          </a:p>
          <a:p>
            <a:r>
              <a:rPr lang="en-US" dirty="0"/>
              <a:t>Seeking more independence: this is likely to influence the decisions your child makes and the relationship with his family and friends</a:t>
            </a:r>
          </a:p>
          <a:p>
            <a:r>
              <a:rPr lang="en-US" dirty="0"/>
              <a:t>Seeking more responsibility at home &amp; school</a:t>
            </a:r>
          </a:p>
          <a:p>
            <a:endParaRPr lang="en-US" dirty="0"/>
          </a:p>
          <a:p>
            <a:r>
              <a:rPr lang="en-US" dirty="0"/>
              <a:t>our words and actions still shape your child’s sense of right and wrong. But as your child moves towards adulthood, he’ll have a stronger sense of his own personal values and morals.</a:t>
            </a:r>
          </a:p>
          <a:p>
            <a:pPr algn="l"/>
            <a:r>
              <a:rPr lang="en-US" dirty="0"/>
              <a:t>● Looking for new experiences and engaging in more risk taking behavior; they get into more fights and they might carry weapons.</a:t>
            </a:r>
          </a:p>
          <a:p>
            <a:pPr algn="l"/>
            <a:r>
              <a:rPr lang="en-US" dirty="0"/>
              <a:t>● Thinking more about ‘right’ &amp; ‘wrong’ your child will start developing a stronger individual set of values and morals.</a:t>
            </a:r>
          </a:p>
          <a:p>
            <a:pPr algn="l"/>
            <a:r>
              <a:rPr lang="en-US" dirty="0"/>
              <a:t>● Influenced more by friends, especially when it comes to behavioral and sense of self-esteem they can use tobacco just because there close friends are smokers.</a:t>
            </a:r>
          </a:p>
          <a:p>
            <a:pPr algn="l"/>
            <a:r>
              <a:rPr lang="en-US" dirty="0"/>
              <a:t>● Communicating in different ways: the internet, mobile phones, and social media can significantly influence them and learn about the world</a:t>
            </a:r>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13C6762-25D8-4A35-9E83-D097D1EDCBD8}"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9522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b="1" dirty="0"/>
              <a:t>wants to spend less time with family</a:t>
            </a:r>
            <a:r>
              <a:rPr lang="en-US" dirty="0"/>
              <a:t> and more time with her friends and peers. If you find this hard, it might help to know that friends are more likely to influence your child’s short-term  choices, like appearance and interests. Your influence is important on your child’s long-term decisions, like career choices, values and morals.</a:t>
            </a:r>
          </a:p>
          <a:p>
            <a:r>
              <a:rPr lang="en-US" dirty="0"/>
              <a:t>There might be</a:t>
            </a:r>
            <a:r>
              <a:rPr lang="en-US" b="1" dirty="0"/>
              <a:t> more arguments with you</a:t>
            </a:r>
            <a:r>
              <a:rPr lang="en-US" dirty="0"/>
              <a:t>.  Some conflict is  normal, because teenagers are seeking more independence. It actually shows that your  child is maturing. Conflict tends to peak in early adolescence. Even if you  feel like you’re arguing with your child all the time, it isn’t likely to affect your relationship with him  in the longer term.</a:t>
            </a:r>
          </a:p>
          <a:p>
            <a:r>
              <a:rPr lang="en-US" dirty="0"/>
              <a:t>And it might seem like your child </a:t>
            </a:r>
            <a:r>
              <a:rPr lang="en-US" b="1" dirty="0"/>
              <a:t>sees things differently from you</a:t>
            </a:r>
            <a:r>
              <a:rPr lang="en-US" dirty="0"/>
              <a:t> now.  This isn’t because she wants to upset you – it’s because she’s beginning to think more abstractly, and is questioning different  points of view. At the same time, some teenagers find it difficult to  understand how their words and actions affect other people. This will probably change with time.</a:t>
            </a:r>
          </a:p>
          <a:p>
            <a:endParaRPr lang="en-US" b="1"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13C6762-25D8-4A35-9E83-D097D1EDCBD8}"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22263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4021D466-CA02-4441-80E9-3C1082579678}" type="slidenum">
              <a:rPr lang="ar-SA" smtClean="0"/>
              <a:t>41</a:t>
            </a:fld>
            <a:endParaRPr lang="ar-SA"/>
          </a:p>
        </p:txBody>
      </p:sp>
    </p:spTree>
    <p:extLst>
      <p:ext uri="{BB962C8B-B14F-4D97-AF65-F5344CB8AC3E}">
        <p14:creationId xmlns:p14="http://schemas.microsoft.com/office/powerpoint/2010/main" val="96983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5" name="Shape 5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0" name="Shape 5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AFE476C-636C-4EA1-98FD-9033C320C46B}" type="datetimeFigureOut">
              <a:rPr lang="ar-SA" smtClean="0"/>
              <a:t>3/14/1440</a:t>
            </a:fld>
            <a:endParaRPr lang="ar-SA"/>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ar-SA"/>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7AC0C9E-77D9-4547-8DAE-92ABD609FE31}" type="slidenum">
              <a:rPr lang="ar-SA" smtClean="0"/>
              <a:t>‹#›</a:t>
            </a:fld>
            <a:endParaRPr lang="ar-SA"/>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195247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AFE476C-636C-4EA1-98FD-9033C320C46B}" type="datetimeFigureOut">
              <a:rPr lang="ar-SA" smtClean="0"/>
              <a:t>3/14/1440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7AC0C9E-77D9-4547-8DAE-92ABD609FE31}" type="slidenum">
              <a:rPr lang="ar-SA" smtClean="0"/>
              <a:t>‹#›</a:t>
            </a:fld>
            <a:endParaRPr lang="ar-SA"/>
          </a:p>
        </p:txBody>
      </p:sp>
    </p:spTree>
    <p:extLst>
      <p:ext uri="{BB962C8B-B14F-4D97-AF65-F5344CB8AC3E}">
        <p14:creationId xmlns:p14="http://schemas.microsoft.com/office/powerpoint/2010/main" val="48320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AFE476C-636C-4EA1-98FD-9033C320C46B}" type="datetimeFigureOut">
              <a:rPr lang="ar-SA" smtClean="0"/>
              <a:t>3/14/1440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7AC0C9E-77D9-4547-8DAE-92ABD609FE31}" type="slidenum">
              <a:rPr lang="ar-SA" smtClean="0"/>
              <a:t>‹#›</a:t>
            </a:fld>
            <a:endParaRPr lang="ar-SA"/>
          </a:p>
        </p:txBody>
      </p:sp>
    </p:spTree>
    <p:extLst>
      <p:ext uri="{BB962C8B-B14F-4D97-AF65-F5344CB8AC3E}">
        <p14:creationId xmlns:p14="http://schemas.microsoft.com/office/powerpoint/2010/main" val="3950910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65D978-28FA-4549-8411-27F4552E68AF}"/>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8C530B1-4CF9-4E1E-AE51-5A9F8532B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07C91320-994E-4739-9FCE-660B1B2F6867}"/>
              </a:ext>
            </a:extLst>
          </p:cNvPr>
          <p:cNvSpPr>
            <a:spLocks noGrp="1"/>
          </p:cNvSpPr>
          <p:nvPr>
            <p:ph type="dt" sz="half" idx="10"/>
          </p:nvPr>
        </p:nvSpPr>
        <p:spPr/>
        <p:txBody>
          <a:bodyPr/>
          <a:lstStyle/>
          <a:p>
            <a:fld id="{17599F7F-F8FE-4CC6-8C75-279864C7EC58}" type="datetimeFigureOut">
              <a:rPr lang="ar-SA" smtClean="0"/>
              <a:t>3/14/1440</a:t>
            </a:fld>
            <a:endParaRPr lang="ar-SA"/>
          </a:p>
        </p:txBody>
      </p:sp>
      <p:sp>
        <p:nvSpPr>
          <p:cNvPr id="5" name="عنصر نائب للتذييل 4">
            <a:extLst>
              <a:ext uri="{FF2B5EF4-FFF2-40B4-BE49-F238E27FC236}">
                <a16:creationId xmlns:a16="http://schemas.microsoft.com/office/drawing/2014/main" id="{B169551E-4E8D-4EC6-B822-B05DA202C18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234D12C-48D0-4F21-B3D8-B6529EE5375F}"/>
              </a:ext>
            </a:extLst>
          </p:cNvPr>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3969479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5BC3FD0-B852-4A13-8C4E-00FB9A349A05}"/>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28594940-865E-420D-9C55-9BC384172CDD}"/>
              </a:ext>
            </a:extLst>
          </p:cNvPr>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CEF1A17-BC2A-4C8A-BAD9-2BE65D74EE5F}"/>
              </a:ext>
            </a:extLst>
          </p:cNvPr>
          <p:cNvSpPr>
            <a:spLocks noGrp="1"/>
          </p:cNvSpPr>
          <p:nvPr>
            <p:ph type="dt" sz="half" idx="10"/>
          </p:nvPr>
        </p:nvSpPr>
        <p:spPr/>
        <p:txBody>
          <a:bodyPr/>
          <a:lstStyle/>
          <a:p>
            <a:fld id="{17599F7F-F8FE-4CC6-8C75-279864C7EC58}" type="datetimeFigureOut">
              <a:rPr lang="ar-SA" smtClean="0"/>
              <a:t>3/14/1440</a:t>
            </a:fld>
            <a:endParaRPr lang="ar-SA"/>
          </a:p>
        </p:txBody>
      </p:sp>
      <p:sp>
        <p:nvSpPr>
          <p:cNvPr id="5" name="عنصر نائب للتذييل 4">
            <a:extLst>
              <a:ext uri="{FF2B5EF4-FFF2-40B4-BE49-F238E27FC236}">
                <a16:creationId xmlns:a16="http://schemas.microsoft.com/office/drawing/2014/main" id="{E6959A36-9306-47FE-867D-1EAB2C63A56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F4F5A8D-1C64-448C-9C28-2A480C72B3EA}"/>
              </a:ext>
            </a:extLst>
          </p:cNvPr>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769555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B0B0C4-F52E-4D5C-A012-FAEB222F6333}"/>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5807AF4-840D-4515-AB30-98D45EB171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حرر أنماط نص الشكل الرئيسي</a:t>
            </a:r>
          </a:p>
        </p:txBody>
      </p:sp>
      <p:sp>
        <p:nvSpPr>
          <p:cNvPr id="4" name="عنصر نائب للتاريخ 3">
            <a:extLst>
              <a:ext uri="{FF2B5EF4-FFF2-40B4-BE49-F238E27FC236}">
                <a16:creationId xmlns:a16="http://schemas.microsoft.com/office/drawing/2014/main" id="{F283E36F-1722-4E10-995F-AE2DA7272B10}"/>
              </a:ext>
            </a:extLst>
          </p:cNvPr>
          <p:cNvSpPr>
            <a:spLocks noGrp="1"/>
          </p:cNvSpPr>
          <p:nvPr>
            <p:ph type="dt" sz="half" idx="10"/>
          </p:nvPr>
        </p:nvSpPr>
        <p:spPr/>
        <p:txBody>
          <a:bodyPr/>
          <a:lstStyle/>
          <a:p>
            <a:fld id="{17599F7F-F8FE-4CC6-8C75-279864C7EC58}" type="datetimeFigureOut">
              <a:rPr lang="ar-SA" smtClean="0"/>
              <a:t>3/14/1440</a:t>
            </a:fld>
            <a:endParaRPr lang="ar-SA"/>
          </a:p>
        </p:txBody>
      </p:sp>
      <p:sp>
        <p:nvSpPr>
          <p:cNvPr id="5" name="عنصر نائب للتذييل 4">
            <a:extLst>
              <a:ext uri="{FF2B5EF4-FFF2-40B4-BE49-F238E27FC236}">
                <a16:creationId xmlns:a16="http://schemas.microsoft.com/office/drawing/2014/main" id="{2C187582-6B56-4CDB-B5F8-F8CE51D6B0D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4E8FCE0-F966-40B4-9076-C822FAA4BB5B}"/>
              </a:ext>
            </a:extLst>
          </p:cNvPr>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2555230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A854AE9-ED56-4392-A24C-EA8837353BCE}"/>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D31BBF66-8DC5-4363-9629-615106252BFE}"/>
              </a:ext>
            </a:extLst>
          </p:cNvPr>
          <p:cNvSpPr>
            <a:spLocks noGrp="1"/>
          </p:cNvSpPr>
          <p:nvPr>
            <p:ph sz="half" idx="1"/>
          </p:nvPr>
        </p:nvSpPr>
        <p:spPr>
          <a:xfrm>
            <a:off x="838200" y="1825625"/>
            <a:ext cx="51816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FC8F5A86-24C2-4AF9-8E1C-E059513A3F38}"/>
              </a:ext>
            </a:extLst>
          </p:cNvPr>
          <p:cNvSpPr>
            <a:spLocks noGrp="1"/>
          </p:cNvSpPr>
          <p:nvPr>
            <p:ph sz="half" idx="2"/>
          </p:nvPr>
        </p:nvSpPr>
        <p:spPr>
          <a:xfrm>
            <a:off x="6172200" y="1825625"/>
            <a:ext cx="51816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4D83D34F-C7E2-4416-838E-60ACD7C297A2}"/>
              </a:ext>
            </a:extLst>
          </p:cNvPr>
          <p:cNvSpPr>
            <a:spLocks noGrp="1"/>
          </p:cNvSpPr>
          <p:nvPr>
            <p:ph type="dt" sz="half" idx="10"/>
          </p:nvPr>
        </p:nvSpPr>
        <p:spPr/>
        <p:txBody>
          <a:bodyPr/>
          <a:lstStyle/>
          <a:p>
            <a:fld id="{17599F7F-F8FE-4CC6-8C75-279864C7EC58}" type="datetimeFigureOut">
              <a:rPr lang="ar-SA" smtClean="0"/>
              <a:t>3/14/1440</a:t>
            </a:fld>
            <a:endParaRPr lang="ar-SA"/>
          </a:p>
        </p:txBody>
      </p:sp>
      <p:sp>
        <p:nvSpPr>
          <p:cNvPr id="6" name="عنصر نائب للتذييل 5">
            <a:extLst>
              <a:ext uri="{FF2B5EF4-FFF2-40B4-BE49-F238E27FC236}">
                <a16:creationId xmlns:a16="http://schemas.microsoft.com/office/drawing/2014/main" id="{21E22702-0302-423F-9A75-CEA4F7A6073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C7CC2F4-D941-485D-A211-3AA55670E5CF}"/>
              </a:ext>
            </a:extLst>
          </p:cNvPr>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4035188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27E652C-2AC0-4659-A99E-D15354DEA67F}"/>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10380A52-912C-4652-9336-C2932B2D57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عنصر نائب للمحتوى 3">
            <a:extLst>
              <a:ext uri="{FF2B5EF4-FFF2-40B4-BE49-F238E27FC236}">
                <a16:creationId xmlns:a16="http://schemas.microsoft.com/office/drawing/2014/main" id="{14A4CED1-A4D7-415A-9683-776D8F6390FE}"/>
              </a:ext>
            </a:extLst>
          </p:cNvPr>
          <p:cNvSpPr>
            <a:spLocks noGrp="1"/>
          </p:cNvSpPr>
          <p:nvPr>
            <p:ph sz="half" idx="2"/>
          </p:nvPr>
        </p:nvSpPr>
        <p:spPr>
          <a:xfrm>
            <a:off x="839788" y="2505075"/>
            <a:ext cx="5157787"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1F1FB5F4-88B3-4069-8D82-6945398D6A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عنصر نائب للمحتوى 5">
            <a:extLst>
              <a:ext uri="{FF2B5EF4-FFF2-40B4-BE49-F238E27FC236}">
                <a16:creationId xmlns:a16="http://schemas.microsoft.com/office/drawing/2014/main" id="{CEDEA241-765D-436A-80B4-ECF99FD6A0DB}"/>
              </a:ext>
            </a:extLst>
          </p:cNvPr>
          <p:cNvSpPr>
            <a:spLocks noGrp="1"/>
          </p:cNvSpPr>
          <p:nvPr>
            <p:ph sz="quarter" idx="4"/>
          </p:nvPr>
        </p:nvSpPr>
        <p:spPr>
          <a:xfrm>
            <a:off x="6172200" y="2505075"/>
            <a:ext cx="5183188"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4B534578-BDDE-4268-B7BA-2E00E50BDCB0}"/>
              </a:ext>
            </a:extLst>
          </p:cNvPr>
          <p:cNvSpPr>
            <a:spLocks noGrp="1"/>
          </p:cNvSpPr>
          <p:nvPr>
            <p:ph type="dt" sz="half" idx="10"/>
          </p:nvPr>
        </p:nvSpPr>
        <p:spPr/>
        <p:txBody>
          <a:bodyPr/>
          <a:lstStyle/>
          <a:p>
            <a:fld id="{17599F7F-F8FE-4CC6-8C75-279864C7EC58}" type="datetimeFigureOut">
              <a:rPr lang="ar-SA" smtClean="0"/>
              <a:t>3/14/1440</a:t>
            </a:fld>
            <a:endParaRPr lang="ar-SA"/>
          </a:p>
        </p:txBody>
      </p:sp>
      <p:sp>
        <p:nvSpPr>
          <p:cNvPr id="8" name="عنصر نائب للتذييل 7">
            <a:extLst>
              <a:ext uri="{FF2B5EF4-FFF2-40B4-BE49-F238E27FC236}">
                <a16:creationId xmlns:a16="http://schemas.microsoft.com/office/drawing/2014/main" id="{EF77B888-E201-4C70-AA51-3F7CC512F6A8}"/>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D6038127-59A7-473D-9132-9C10AE1276B4}"/>
              </a:ext>
            </a:extLst>
          </p:cNvPr>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1298102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B1D699A-02F4-4FA9-9580-79AAC8E057DC}"/>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DCCDFB56-E728-4D82-BD7E-86CEC8DC22AB}"/>
              </a:ext>
            </a:extLst>
          </p:cNvPr>
          <p:cNvSpPr>
            <a:spLocks noGrp="1"/>
          </p:cNvSpPr>
          <p:nvPr>
            <p:ph type="dt" sz="half" idx="10"/>
          </p:nvPr>
        </p:nvSpPr>
        <p:spPr/>
        <p:txBody>
          <a:bodyPr/>
          <a:lstStyle/>
          <a:p>
            <a:fld id="{17599F7F-F8FE-4CC6-8C75-279864C7EC58}" type="datetimeFigureOut">
              <a:rPr lang="ar-SA" smtClean="0"/>
              <a:t>3/14/1440</a:t>
            </a:fld>
            <a:endParaRPr lang="ar-SA"/>
          </a:p>
        </p:txBody>
      </p:sp>
      <p:sp>
        <p:nvSpPr>
          <p:cNvPr id="4" name="عنصر نائب للتذييل 3">
            <a:extLst>
              <a:ext uri="{FF2B5EF4-FFF2-40B4-BE49-F238E27FC236}">
                <a16:creationId xmlns:a16="http://schemas.microsoft.com/office/drawing/2014/main" id="{285774FB-4415-4990-8C13-CE228CF68318}"/>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63F6F6E5-F133-467E-95A9-DDAE5CA0F13F}"/>
              </a:ext>
            </a:extLst>
          </p:cNvPr>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313028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BACCEA3B-51E8-4073-9CDF-95A3C6D7D3D5}"/>
              </a:ext>
            </a:extLst>
          </p:cNvPr>
          <p:cNvSpPr>
            <a:spLocks noGrp="1"/>
          </p:cNvSpPr>
          <p:nvPr>
            <p:ph type="dt" sz="half" idx="10"/>
          </p:nvPr>
        </p:nvSpPr>
        <p:spPr/>
        <p:txBody>
          <a:bodyPr/>
          <a:lstStyle/>
          <a:p>
            <a:fld id="{17599F7F-F8FE-4CC6-8C75-279864C7EC58}" type="datetimeFigureOut">
              <a:rPr lang="ar-SA" smtClean="0"/>
              <a:t>3/14/1440</a:t>
            </a:fld>
            <a:endParaRPr lang="ar-SA"/>
          </a:p>
        </p:txBody>
      </p:sp>
      <p:sp>
        <p:nvSpPr>
          <p:cNvPr id="3" name="عنصر نائب للتذييل 2">
            <a:extLst>
              <a:ext uri="{FF2B5EF4-FFF2-40B4-BE49-F238E27FC236}">
                <a16:creationId xmlns:a16="http://schemas.microsoft.com/office/drawing/2014/main" id="{78A463B4-5E6F-4C07-81E1-10DB52821D3E}"/>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CBDC6496-425B-4B5A-B675-3E739346DD1C}"/>
              </a:ext>
            </a:extLst>
          </p:cNvPr>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3366805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59BBF00-8268-4519-BC3F-1B2B4DEB5AC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0898E3D-FD36-41D8-ACA6-8D3C6D972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3B0989BF-5AF2-4A78-8FE7-1FCDFAF4C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عنصر نائب للتاريخ 4">
            <a:extLst>
              <a:ext uri="{FF2B5EF4-FFF2-40B4-BE49-F238E27FC236}">
                <a16:creationId xmlns:a16="http://schemas.microsoft.com/office/drawing/2014/main" id="{A3435610-ACD7-42E7-8504-CF6DE6455562}"/>
              </a:ext>
            </a:extLst>
          </p:cNvPr>
          <p:cNvSpPr>
            <a:spLocks noGrp="1"/>
          </p:cNvSpPr>
          <p:nvPr>
            <p:ph type="dt" sz="half" idx="10"/>
          </p:nvPr>
        </p:nvSpPr>
        <p:spPr/>
        <p:txBody>
          <a:bodyPr/>
          <a:lstStyle/>
          <a:p>
            <a:fld id="{17599F7F-F8FE-4CC6-8C75-279864C7EC58}" type="datetimeFigureOut">
              <a:rPr lang="ar-SA" smtClean="0"/>
              <a:t>3/14/1440</a:t>
            </a:fld>
            <a:endParaRPr lang="ar-SA"/>
          </a:p>
        </p:txBody>
      </p:sp>
      <p:sp>
        <p:nvSpPr>
          <p:cNvPr id="6" name="عنصر نائب للتذييل 5">
            <a:extLst>
              <a:ext uri="{FF2B5EF4-FFF2-40B4-BE49-F238E27FC236}">
                <a16:creationId xmlns:a16="http://schemas.microsoft.com/office/drawing/2014/main" id="{7C111191-C327-48AF-A908-DBA0D13AB2F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224A7F27-8E09-47A2-A308-29051571ADAF}"/>
              </a:ext>
            </a:extLst>
          </p:cNvPr>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236249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AFE476C-636C-4EA1-98FD-9033C320C46B}" type="datetimeFigureOut">
              <a:rPr lang="ar-SA" smtClean="0"/>
              <a:t>3/14/1440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7AC0C9E-77D9-4547-8DAE-92ABD609FE31}" type="slidenum">
              <a:rPr lang="ar-SA" smtClean="0"/>
              <a:t>‹#›</a:t>
            </a:fld>
            <a:endParaRPr lang="ar-SA"/>
          </a:p>
        </p:txBody>
      </p:sp>
    </p:spTree>
    <p:extLst>
      <p:ext uri="{BB962C8B-B14F-4D97-AF65-F5344CB8AC3E}">
        <p14:creationId xmlns:p14="http://schemas.microsoft.com/office/powerpoint/2010/main" val="1143480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470F95-BBA3-4970-B0F3-7713F57A19C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F7998742-D7BA-4AA8-AA52-D5DAF4DFD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14CA26CA-23AD-4722-B1B1-3251C2AF4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عنصر نائب للتاريخ 4">
            <a:extLst>
              <a:ext uri="{FF2B5EF4-FFF2-40B4-BE49-F238E27FC236}">
                <a16:creationId xmlns:a16="http://schemas.microsoft.com/office/drawing/2014/main" id="{BF205877-8C52-46E7-BB8D-04F070EE1520}"/>
              </a:ext>
            </a:extLst>
          </p:cNvPr>
          <p:cNvSpPr>
            <a:spLocks noGrp="1"/>
          </p:cNvSpPr>
          <p:nvPr>
            <p:ph type="dt" sz="half" idx="10"/>
          </p:nvPr>
        </p:nvSpPr>
        <p:spPr/>
        <p:txBody>
          <a:bodyPr/>
          <a:lstStyle/>
          <a:p>
            <a:fld id="{17599F7F-F8FE-4CC6-8C75-279864C7EC58}" type="datetimeFigureOut">
              <a:rPr lang="ar-SA" smtClean="0"/>
              <a:t>3/14/1440</a:t>
            </a:fld>
            <a:endParaRPr lang="ar-SA"/>
          </a:p>
        </p:txBody>
      </p:sp>
      <p:sp>
        <p:nvSpPr>
          <p:cNvPr id="6" name="عنصر نائب للتذييل 5">
            <a:extLst>
              <a:ext uri="{FF2B5EF4-FFF2-40B4-BE49-F238E27FC236}">
                <a16:creationId xmlns:a16="http://schemas.microsoft.com/office/drawing/2014/main" id="{F476C878-C53E-4B24-9AD3-E12192E7848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C7AB699-840F-4D18-B817-2D4C02F9ABAD}"/>
              </a:ext>
            </a:extLst>
          </p:cNvPr>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2129581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4BAEC03-AECC-43C1-9474-DA80F00679A0}"/>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04ADD27B-1E00-441A-A134-B15A6CA83415}"/>
              </a:ext>
            </a:extLst>
          </p:cNvPr>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EF64683-1891-4B01-8E9D-5D6D563FAFB4}"/>
              </a:ext>
            </a:extLst>
          </p:cNvPr>
          <p:cNvSpPr>
            <a:spLocks noGrp="1"/>
          </p:cNvSpPr>
          <p:nvPr>
            <p:ph type="dt" sz="half" idx="10"/>
          </p:nvPr>
        </p:nvSpPr>
        <p:spPr/>
        <p:txBody>
          <a:bodyPr/>
          <a:lstStyle/>
          <a:p>
            <a:fld id="{17599F7F-F8FE-4CC6-8C75-279864C7EC58}" type="datetimeFigureOut">
              <a:rPr lang="ar-SA" smtClean="0"/>
              <a:t>3/14/1440</a:t>
            </a:fld>
            <a:endParaRPr lang="ar-SA"/>
          </a:p>
        </p:txBody>
      </p:sp>
      <p:sp>
        <p:nvSpPr>
          <p:cNvPr id="5" name="عنصر نائب للتذييل 4">
            <a:extLst>
              <a:ext uri="{FF2B5EF4-FFF2-40B4-BE49-F238E27FC236}">
                <a16:creationId xmlns:a16="http://schemas.microsoft.com/office/drawing/2014/main" id="{10FDAA33-DF0D-4A52-9C43-ECF7A19D04E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05C14FE-1252-4787-8C90-6E38F3CE61CC}"/>
              </a:ext>
            </a:extLst>
          </p:cNvPr>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916841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83A24DA-FC45-48A0-8A83-F3536FBA1AA9}"/>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5E1E34E3-9811-4133-A931-2E199F372E9B}"/>
              </a:ext>
            </a:extLst>
          </p:cNvPr>
          <p:cNvSpPr>
            <a:spLocks noGrp="1"/>
          </p:cNvSpPr>
          <p:nvPr>
            <p:ph type="body" orient="vert" idx="1"/>
          </p:nvPr>
        </p:nvSpPr>
        <p:spPr>
          <a:xfrm>
            <a:off x="838200" y="365125"/>
            <a:ext cx="7734300" cy="5811838"/>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CC6175B-0375-46F0-A01F-BE0D80FEE711}"/>
              </a:ext>
            </a:extLst>
          </p:cNvPr>
          <p:cNvSpPr>
            <a:spLocks noGrp="1"/>
          </p:cNvSpPr>
          <p:nvPr>
            <p:ph type="dt" sz="half" idx="10"/>
          </p:nvPr>
        </p:nvSpPr>
        <p:spPr/>
        <p:txBody>
          <a:bodyPr/>
          <a:lstStyle/>
          <a:p>
            <a:fld id="{17599F7F-F8FE-4CC6-8C75-279864C7EC58}" type="datetimeFigureOut">
              <a:rPr lang="ar-SA" smtClean="0"/>
              <a:t>3/14/1440</a:t>
            </a:fld>
            <a:endParaRPr lang="ar-SA"/>
          </a:p>
        </p:txBody>
      </p:sp>
      <p:sp>
        <p:nvSpPr>
          <p:cNvPr id="5" name="عنصر نائب للتذييل 4">
            <a:extLst>
              <a:ext uri="{FF2B5EF4-FFF2-40B4-BE49-F238E27FC236}">
                <a16:creationId xmlns:a16="http://schemas.microsoft.com/office/drawing/2014/main" id="{1E44964F-F97C-4F38-BD7D-CF0F0DCB193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B5CE836-871A-4E71-A956-BFE07EB87FE1}"/>
              </a:ext>
            </a:extLst>
          </p:cNvPr>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3534203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7599F7F-F8FE-4CC6-8C75-279864C7EC58}" type="datetimeFigureOut">
              <a:rPr lang="ar-SA" smtClean="0"/>
              <a:t>3/14/1440</a:t>
            </a:fld>
            <a:endParaRPr lang="ar-SA"/>
          </a:p>
        </p:txBody>
      </p:sp>
      <p:sp>
        <p:nvSpPr>
          <p:cNvPr id="5" name="Footer Placeholder 4"/>
          <p:cNvSpPr>
            <a:spLocks noGrp="1"/>
          </p:cNvSpPr>
          <p:nvPr>
            <p:ph type="ftr" sz="quarter" idx="11"/>
          </p:nvPr>
        </p:nvSpPr>
        <p:spPr>
          <a:xfrm>
            <a:off x="3962399" y="5870575"/>
            <a:ext cx="4893958" cy="377825"/>
          </a:xfrm>
        </p:spPr>
        <p:txBody>
          <a:bodyPr/>
          <a:lstStyle/>
          <a:p>
            <a:endParaRPr lang="ar-SA"/>
          </a:p>
        </p:txBody>
      </p:sp>
      <p:sp>
        <p:nvSpPr>
          <p:cNvPr id="6" name="Slide Number Placeholder 5"/>
          <p:cNvSpPr>
            <a:spLocks noGrp="1"/>
          </p:cNvSpPr>
          <p:nvPr>
            <p:ph type="sldNum" sz="quarter" idx="12"/>
          </p:nvPr>
        </p:nvSpPr>
        <p:spPr>
          <a:xfrm>
            <a:off x="10608958" y="5870575"/>
            <a:ext cx="551167" cy="377825"/>
          </a:xfrm>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210240904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ct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7599F7F-F8FE-4CC6-8C75-279864C7EC58}" type="datetimeFigureOut">
              <a:rPr lang="ar-SA" smtClean="0"/>
              <a:t>3/14/1440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2089540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17599F7F-F8FE-4CC6-8C75-279864C7EC58}" type="datetimeFigureOut">
              <a:rPr lang="ar-SA" smtClean="0"/>
              <a:t>3/14/1440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3090296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7599F7F-F8FE-4CC6-8C75-279864C7EC58}" type="datetimeFigureOut">
              <a:rPr lang="ar-SA" smtClean="0"/>
              <a:t>3/14/1440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3068622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7599F7F-F8FE-4CC6-8C75-279864C7EC58}" type="datetimeFigureOut">
              <a:rPr lang="ar-SA" smtClean="0"/>
              <a:t>3/14/1440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1455934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7599F7F-F8FE-4CC6-8C75-279864C7EC58}" type="datetimeFigureOut">
              <a:rPr lang="ar-SA" smtClean="0"/>
              <a:t>3/14/1440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4244178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7599F7F-F8FE-4CC6-8C75-279864C7EC58}" type="datetimeFigureOut">
              <a:rPr lang="ar-SA" smtClean="0"/>
              <a:t>3/14/1440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42111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AFE476C-636C-4EA1-98FD-9033C320C46B}" type="datetimeFigureOut">
              <a:rPr lang="ar-SA" smtClean="0"/>
              <a:t>3/14/1440</a:t>
            </a:fld>
            <a:endParaRPr lang="ar-SA"/>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ar-SA"/>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7AC0C9E-77D9-4547-8DAE-92ABD609FE31}" type="slidenum">
              <a:rPr lang="ar-SA" smtClean="0"/>
              <a:t>‹#›</a:t>
            </a:fld>
            <a:endParaRPr lang="ar-SA"/>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5975492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17599F7F-F8FE-4CC6-8C75-279864C7EC58}" type="datetimeFigureOut">
              <a:rPr lang="ar-SA" smtClean="0"/>
              <a:t>3/14/1440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1869413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ar-SA"/>
              <a:t>انقر لتحرير نمط عنوان الشكل الرئيسي</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17599F7F-F8FE-4CC6-8C75-279864C7EC58}" type="datetimeFigureOut">
              <a:rPr lang="ar-SA" smtClean="0"/>
              <a:t>3/14/1440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3899370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17599F7F-F8FE-4CC6-8C75-279864C7EC58}" type="datetimeFigureOut">
              <a:rPr lang="ar-SA" smtClean="0"/>
              <a:t>3/14/1440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3414476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17599F7F-F8FE-4CC6-8C75-279864C7EC58}" type="datetimeFigureOut">
              <a:rPr lang="ar-SA" smtClean="0"/>
              <a:t>3/14/1440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386619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حرر أنماط نص الشكل الرئيسي</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17599F7F-F8FE-4CC6-8C75-279864C7EC58}" type="datetimeFigureOut">
              <a:rPr lang="ar-SA" smtClean="0"/>
              <a:t>3/14/1440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2189543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17599F7F-F8FE-4CC6-8C75-279864C7EC58}" type="datetimeFigureOut">
              <a:rPr lang="ar-SA" smtClean="0"/>
              <a:t>3/14/1440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360168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ar-SA"/>
              <a:t>حرر أنماط نص الشكل الرئيسي</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17599F7F-F8FE-4CC6-8C75-279864C7EC58}" type="datetimeFigureOut">
              <a:rPr lang="ar-SA" smtClean="0"/>
              <a:t>3/14/1440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1342802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ar-SA"/>
              <a:t>حرر أنماط نص الشكل الرئيسي</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17599F7F-F8FE-4CC6-8C75-279864C7EC58}" type="datetimeFigureOut">
              <a:rPr lang="ar-SA" smtClean="0"/>
              <a:t>3/14/1440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3738112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7599F7F-F8FE-4CC6-8C75-279864C7EC58}" type="datetimeFigureOut">
              <a:rPr lang="ar-SA" smtClean="0"/>
              <a:t>3/14/1440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7097299-1C30-4885-9512-3C15CD862F91}" type="slidenum">
              <a:rPr lang="ar-SA" smtClean="0"/>
              <a:t>‹#›</a:t>
            </a:fld>
            <a:endParaRPr lang="ar-SA"/>
          </a:p>
        </p:txBody>
      </p:sp>
      <p:sp>
        <p:nvSpPr>
          <p:cNvPr id="8" name="Title 1"/>
          <p:cNvSpPr>
            <a:spLocks noGrp="1"/>
          </p:cNvSpPr>
          <p:nvPr>
            <p:ph type="title"/>
          </p:nvPr>
        </p:nvSpPr>
        <p:spPr>
          <a:xfrm>
            <a:off x="685801" y="609600"/>
            <a:ext cx="10131425" cy="1456267"/>
          </a:xfrm>
        </p:spPr>
        <p:txBody>
          <a:bodyPr/>
          <a:lstStyle/>
          <a:p>
            <a:r>
              <a:rPr lang="ar-SA"/>
              <a:t>انقر لتحرير نمط عنوان الشكل الرئيسي</a:t>
            </a:r>
            <a:endParaRPr lang="en-US" dirty="0"/>
          </a:p>
        </p:txBody>
      </p:sp>
    </p:spTree>
    <p:extLst>
      <p:ext uri="{BB962C8B-B14F-4D97-AF65-F5344CB8AC3E}">
        <p14:creationId xmlns:p14="http://schemas.microsoft.com/office/powerpoint/2010/main" val="506083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7599F7F-F8FE-4CC6-8C75-279864C7EC58}" type="datetimeFigureOut">
              <a:rPr lang="ar-SA" smtClean="0"/>
              <a:t>3/14/1440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7097299-1C30-4885-9512-3C15CD862F91}" type="slidenum">
              <a:rPr lang="ar-SA" smtClean="0"/>
              <a:t>‹#›</a:t>
            </a:fld>
            <a:endParaRPr lang="ar-SA"/>
          </a:p>
        </p:txBody>
      </p:sp>
    </p:spTree>
    <p:extLst>
      <p:ext uri="{BB962C8B-B14F-4D97-AF65-F5344CB8AC3E}">
        <p14:creationId xmlns:p14="http://schemas.microsoft.com/office/powerpoint/2010/main" val="386309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5AFE476C-636C-4EA1-98FD-9033C320C46B}" type="datetimeFigureOut">
              <a:rPr lang="ar-SA" smtClean="0"/>
              <a:t>3/14/1440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7AC0C9E-77D9-4547-8DAE-92ABD609FE31}" type="slidenum">
              <a:rPr lang="ar-SA" smtClean="0"/>
              <a:t>‹#›</a:t>
            </a:fld>
            <a:endParaRPr lang="ar-SA"/>
          </a:p>
        </p:txBody>
      </p:sp>
    </p:spTree>
    <p:extLst>
      <p:ext uri="{BB962C8B-B14F-4D97-AF65-F5344CB8AC3E}">
        <p14:creationId xmlns:p14="http://schemas.microsoft.com/office/powerpoint/2010/main" val="2246807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93E07-A09B-4348-BFF7-5995BB1ACB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a:extLst>
              <a:ext uri="{FF2B5EF4-FFF2-40B4-BE49-F238E27FC236}">
                <a16:creationId xmlns:a16="http://schemas.microsoft.com/office/drawing/2014/main" id="{449E2EE9-70B2-4936-BA57-B57E51E14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a:extLst>
              <a:ext uri="{FF2B5EF4-FFF2-40B4-BE49-F238E27FC236}">
                <a16:creationId xmlns:a16="http://schemas.microsoft.com/office/drawing/2014/main" id="{AFC34A68-8872-4DE7-B561-A72A8523F021}"/>
              </a:ext>
            </a:extLst>
          </p:cNvPr>
          <p:cNvSpPr>
            <a:spLocks noGrp="1"/>
          </p:cNvSpPr>
          <p:nvPr>
            <p:ph type="dt" sz="half" idx="10"/>
          </p:nvPr>
        </p:nvSpPr>
        <p:spPr/>
        <p:txBody>
          <a:bodyPr/>
          <a:lstStyle/>
          <a:p>
            <a:fld id="{A7CC80C0-81BA-4F7D-9185-FD30260226F3}" type="datetimeFigureOut">
              <a:rPr lang="ar-SA" smtClean="0"/>
              <a:t>3/14/1440</a:t>
            </a:fld>
            <a:endParaRPr lang="ar-SA"/>
          </a:p>
        </p:txBody>
      </p:sp>
      <p:sp>
        <p:nvSpPr>
          <p:cNvPr id="5" name="Footer Placeholder 4">
            <a:extLst>
              <a:ext uri="{FF2B5EF4-FFF2-40B4-BE49-F238E27FC236}">
                <a16:creationId xmlns:a16="http://schemas.microsoft.com/office/drawing/2014/main" id="{03BFC770-C046-40AB-B681-6EDA96628B4A}"/>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6D5B89BB-395F-4F20-BACB-5F00D298A2C7}"/>
              </a:ext>
            </a:extLst>
          </p:cNvPr>
          <p:cNvSpPr>
            <a:spLocks noGrp="1"/>
          </p:cNvSpPr>
          <p:nvPr>
            <p:ph type="sldNum" sz="quarter" idx="12"/>
          </p:nvPr>
        </p:nvSpPr>
        <p:spPr/>
        <p:txBody>
          <a:bodyPr/>
          <a:lstStyle/>
          <a:p>
            <a:fld id="{8686755C-A764-40FB-935F-DAE3858451A4}" type="slidenum">
              <a:rPr lang="ar-SA" smtClean="0"/>
              <a:t>‹#›</a:t>
            </a:fld>
            <a:endParaRPr lang="ar-SA"/>
          </a:p>
        </p:txBody>
      </p:sp>
    </p:spTree>
    <p:extLst>
      <p:ext uri="{BB962C8B-B14F-4D97-AF65-F5344CB8AC3E}">
        <p14:creationId xmlns:p14="http://schemas.microsoft.com/office/powerpoint/2010/main" val="1946733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06F1-1712-4699-845A-A3F2E6AFB9AC}"/>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6D332390-0F65-41C0-9F16-AD50BD71A6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33B43267-2488-4B84-A15A-539640F3292E}"/>
              </a:ext>
            </a:extLst>
          </p:cNvPr>
          <p:cNvSpPr>
            <a:spLocks noGrp="1"/>
          </p:cNvSpPr>
          <p:nvPr>
            <p:ph type="dt" sz="half" idx="10"/>
          </p:nvPr>
        </p:nvSpPr>
        <p:spPr/>
        <p:txBody>
          <a:bodyPr/>
          <a:lstStyle/>
          <a:p>
            <a:fld id="{A7CC80C0-81BA-4F7D-9185-FD30260226F3}" type="datetimeFigureOut">
              <a:rPr lang="ar-SA" smtClean="0"/>
              <a:t>3/14/1440</a:t>
            </a:fld>
            <a:endParaRPr lang="ar-SA"/>
          </a:p>
        </p:txBody>
      </p:sp>
      <p:sp>
        <p:nvSpPr>
          <p:cNvPr id="5" name="Footer Placeholder 4">
            <a:extLst>
              <a:ext uri="{FF2B5EF4-FFF2-40B4-BE49-F238E27FC236}">
                <a16:creationId xmlns:a16="http://schemas.microsoft.com/office/drawing/2014/main" id="{5F9D3EA0-4C22-49A1-83AA-EF995E00D057}"/>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2711FC3C-385F-4331-92A4-57DE3465CB72}"/>
              </a:ext>
            </a:extLst>
          </p:cNvPr>
          <p:cNvSpPr>
            <a:spLocks noGrp="1"/>
          </p:cNvSpPr>
          <p:nvPr>
            <p:ph type="sldNum" sz="quarter" idx="12"/>
          </p:nvPr>
        </p:nvSpPr>
        <p:spPr/>
        <p:txBody>
          <a:bodyPr/>
          <a:lstStyle/>
          <a:p>
            <a:fld id="{8686755C-A764-40FB-935F-DAE3858451A4}" type="slidenum">
              <a:rPr lang="ar-SA" smtClean="0"/>
              <a:t>‹#›</a:t>
            </a:fld>
            <a:endParaRPr lang="ar-SA"/>
          </a:p>
        </p:txBody>
      </p:sp>
    </p:spTree>
    <p:extLst>
      <p:ext uri="{BB962C8B-B14F-4D97-AF65-F5344CB8AC3E}">
        <p14:creationId xmlns:p14="http://schemas.microsoft.com/office/powerpoint/2010/main" val="281872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4905-FBD9-479E-8590-C9DBFD64BF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a:extLst>
              <a:ext uri="{FF2B5EF4-FFF2-40B4-BE49-F238E27FC236}">
                <a16:creationId xmlns:a16="http://schemas.microsoft.com/office/drawing/2014/main" id="{5067D155-D463-4A16-993C-9A85619B67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66DE67-B914-4A91-BE04-A1A6CEC44A2A}"/>
              </a:ext>
            </a:extLst>
          </p:cNvPr>
          <p:cNvSpPr>
            <a:spLocks noGrp="1"/>
          </p:cNvSpPr>
          <p:nvPr>
            <p:ph type="dt" sz="half" idx="10"/>
          </p:nvPr>
        </p:nvSpPr>
        <p:spPr/>
        <p:txBody>
          <a:bodyPr/>
          <a:lstStyle/>
          <a:p>
            <a:fld id="{A7CC80C0-81BA-4F7D-9185-FD30260226F3}" type="datetimeFigureOut">
              <a:rPr lang="ar-SA" smtClean="0"/>
              <a:t>3/14/1440</a:t>
            </a:fld>
            <a:endParaRPr lang="ar-SA"/>
          </a:p>
        </p:txBody>
      </p:sp>
      <p:sp>
        <p:nvSpPr>
          <p:cNvPr id="5" name="Footer Placeholder 4">
            <a:extLst>
              <a:ext uri="{FF2B5EF4-FFF2-40B4-BE49-F238E27FC236}">
                <a16:creationId xmlns:a16="http://schemas.microsoft.com/office/drawing/2014/main" id="{12C17C89-FF1B-4E5B-A05D-5EB3764350A1}"/>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FD50D269-CEB9-471C-B4AF-90A0C1402C1C}"/>
              </a:ext>
            </a:extLst>
          </p:cNvPr>
          <p:cNvSpPr>
            <a:spLocks noGrp="1"/>
          </p:cNvSpPr>
          <p:nvPr>
            <p:ph type="sldNum" sz="quarter" idx="12"/>
          </p:nvPr>
        </p:nvSpPr>
        <p:spPr/>
        <p:txBody>
          <a:bodyPr/>
          <a:lstStyle/>
          <a:p>
            <a:fld id="{8686755C-A764-40FB-935F-DAE3858451A4}" type="slidenum">
              <a:rPr lang="ar-SA" smtClean="0"/>
              <a:t>‹#›</a:t>
            </a:fld>
            <a:endParaRPr lang="ar-SA"/>
          </a:p>
        </p:txBody>
      </p:sp>
    </p:spTree>
    <p:extLst>
      <p:ext uri="{BB962C8B-B14F-4D97-AF65-F5344CB8AC3E}">
        <p14:creationId xmlns:p14="http://schemas.microsoft.com/office/powerpoint/2010/main" val="2989606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8F0A-3BF2-4449-AC44-506F3383743B}"/>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2387AFE3-34F4-4452-A0AF-CD2D96E706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a:extLst>
              <a:ext uri="{FF2B5EF4-FFF2-40B4-BE49-F238E27FC236}">
                <a16:creationId xmlns:a16="http://schemas.microsoft.com/office/drawing/2014/main" id="{8533B4B1-AF55-467D-94B9-68CA9E8DA9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a:extLst>
              <a:ext uri="{FF2B5EF4-FFF2-40B4-BE49-F238E27FC236}">
                <a16:creationId xmlns:a16="http://schemas.microsoft.com/office/drawing/2014/main" id="{F6A1BD00-3ABC-4A8E-8E2F-F1CE980DFAA8}"/>
              </a:ext>
            </a:extLst>
          </p:cNvPr>
          <p:cNvSpPr>
            <a:spLocks noGrp="1"/>
          </p:cNvSpPr>
          <p:nvPr>
            <p:ph type="dt" sz="half" idx="10"/>
          </p:nvPr>
        </p:nvSpPr>
        <p:spPr/>
        <p:txBody>
          <a:bodyPr/>
          <a:lstStyle/>
          <a:p>
            <a:fld id="{A7CC80C0-81BA-4F7D-9185-FD30260226F3}" type="datetimeFigureOut">
              <a:rPr lang="ar-SA" smtClean="0"/>
              <a:t>3/14/1440</a:t>
            </a:fld>
            <a:endParaRPr lang="ar-SA"/>
          </a:p>
        </p:txBody>
      </p:sp>
      <p:sp>
        <p:nvSpPr>
          <p:cNvPr id="6" name="Footer Placeholder 5">
            <a:extLst>
              <a:ext uri="{FF2B5EF4-FFF2-40B4-BE49-F238E27FC236}">
                <a16:creationId xmlns:a16="http://schemas.microsoft.com/office/drawing/2014/main" id="{FF45A4FD-E66E-4C43-8268-E636A8AA203E}"/>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7338E7A6-6826-4AF4-99F5-23ABC7849A01}"/>
              </a:ext>
            </a:extLst>
          </p:cNvPr>
          <p:cNvSpPr>
            <a:spLocks noGrp="1"/>
          </p:cNvSpPr>
          <p:nvPr>
            <p:ph type="sldNum" sz="quarter" idx="12"/>
          </p:nvPr>
        </p:nvSpPr>
        <p:spPr/>
        <p:txBody>
          <a:bodyPr/>
          <a:lstStyle/>
          <a:p>
            <a:fld id="{8686755C-A764-40FB-935F-DAE3858451A4}" type="slidenum">
              <a:rPr lang="ar-SA" smtClean="0"/>
              <a:t>‹#›</a:t>
            </a:fld>
            <a:endParaRPr lang="ar-SA"/>
          </a:p>
        </p:txBody>
      </p:sp>
    </p:spTree>
    <p:extLst>
      <p:ext uri="{BB962C8B-B14F-4D97-AF65-F5344CB8AC3E}">
        <p14:creationId xmlns:p14="http://schemas.microsoft.com/office/powerpoint/2010/main" val="2230669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55A3-9037-4E67-AC77-331C691302A2}"/>
              </a:ext>
            </a:extLst>
          </p:cNvPr>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a:extLst>
              <a:ext uri="{FF2B5EF4-FFF2-40B4-BE49-F238E27FC236}">
                <a16:creationId xmlns:a16="http://schemas.microsoft.com/office/drawing/2014/main" id="{34FB5A1B-5E21-4536-8466-F3A9F84D99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4FFAFB-095F-49EC-8F63-69787DBF1B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a:extLst>
              <a:ext uri="{FF2B5EF4-FFF2-40B4-BE49-F238E27FC236}">
                <a16:creationId xmlns:a16="http://schemas.microsoft.com/office/drawing/2014/main" id="{B5D09959-E7F5-4DFA-870D-D765565A9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DE4475-B0F8-4D82-BFEB-4C8117740D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a:extLst>
              <a:ext uri="{FF2B5EF4-FFF2-40B4-BE49-F238E27FC236}">
                <a16:creationId xmlns:a16="http://schemas.microsoft.com/office/drawing/2014/main" id="{58E7DCEA-BA19-4157-AE97-C4FCF6C4C05A}"/>
              </a:ext>
            </a:extLst>
          </p:cNvPr>
          <p:cNvSpPr>
            <a:spLocks noGrp="1"/>
          </p:cNvSpPr>
          <p:nvPr>
            <p:ph type="dt" sz="half" idx="10"/>
          </p:nvPr>
        </p:nvSpPr>
        <p:spPr/>
        <p:txBody>
          <a:bodyPr/>
          <a:lstStyle/>
          <a:p>
            <a:fld id="{A7CC80C0-81BA-4F7D-9185-FD30260226F3}" type="datetimeFigureOut">
              <a:rPr lang="ar-SA" smtClean="0"/>
              <a:t>3/14/1440</a:t>
            </a:fld>
            <a:endParaRPr lang="ar-SA"/>
          </a:p>
        </p:txBody>
      </p:sp>
      <p:sp>
        <p:nvSpPr>
          <p:cNvPr id="8" name="Footer Placeholder 7">
            <a:extLst>
              <a:ext uri="{FF2B5EF4-FFF2-40B4-BE49-F238E27FC236}">
                <a16:creationId xmlns:a16="http://schemas.microsoft.com/office/drawing/2014/main" id="{25F8423A-318B-4156-81A3-778E246021C9}"/>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9E9D8052-4EA6-4059-89D4-96E24DFB73F6}"/>
              </a:ext>
            </a:extLst>
          </p:cNvPr>
          <p:cNvSpPr>
            <a:spLocks noGrp="1"/>
          </p:cNvSpPr>
          <p:nvPr>
            <p:ph type="sldNum" sz="quarter" idx="12"/>
          </p:nvPr>
        </p:nvSpPr>
        <p:spPr/>
        <p:txBody>
          <a:bodyPr/>
          <a:lstStyle/>
          <a:p>
            <a:fld id="{8686755C-A764-40FB-935F-DAE3858451A4}" type="slidenum">
              <a:rPr lang="ar-SA" smtClean="0"/>
              <a:t>‹#›</a:t>
            </a:fld>
            <a:endParaRPr lang="ar-SA"/>
          </a:p>
        </p:txBody>
      </p:sp>
    </p:spTree>
    <p:extLst>
      <p:ext uri="{BB962C8B-B14F-4D97-AF65-F5344CB8AC3E}">
        <p14:creationId xmlns:p14="http://schemas.microsoft.com/office/powerpoint/2010/main" val="28634952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E01B-5C7E-4F25-A260-F5F8569A967B}"/>
              </a:ext>
            </a:extLst>
          </p:cNvPr>
          <p:cNvSpPr>
            <a:spLocks noGrp="1"/>
          </p:cNvSpPr>
          <p:nvPr>
            <p:ph type="title"/>
          </p:nvPr>
        </p:nvSpPr>
        <p:spPr/>
        <p:txBody>
          <a:bodyPr/>
          <a:lstStyle/>
          <a:p>
            <a:r>
              <a:rPr lang="en-US"/>
              <a:t>Click to edit Master title style</a:t>
            </a:r>
            <a:endParaRPr lang="ar-SA"/>
          </a:p>
        </p:txBody>
      </p:sp>
      <p:sp>
        <p:nvSpPr>
          <p:cNvPr id="3" name="Date Placeholder 2">
            <a:extLst>
              <a:ext uri="{FF2B5EF4-FFF2-40B4-BE49-F238E27FC236}">
                <a16:creationId xmlns:a16="http://schemas.microsoft.com/office/drawing/2014/main" id="{7D4DC760-E480-4F08-83CD-CCD8E31A7376}"/>
              </a:ext>
            </a:extLst>
          </p:cNvPr>
          <p:cNvSpPr>
            <a:spLocks noGrp="1"/>
          </p:cNvSpPr>
          <p:nvPr>
            <p:ph type="dt" sz="half" idx="10"/>
          </p:nvPr>
        </p:nvSpPr>
        <p:spPr/>
        <p:txBody>
          <a:bodyPr/>
          <a:lstStyle/>
          <a:p>
            <a:fld id="{A7CC80C0-81BA-4F7D-9185-FD30260226F3}" type="datetimeFigureOut">
              <a:rPr lang="ar-SA" smtClean="0"/>
              <a:t>3/14/1440</a:t>
            </a:fld>
            <a:endParaRPr lang="ar-SA"/>
          </a:p>
        </p:txBody>
      </p:sp>
      <p:sp>
        <p:nvSpPr>
          <p:cNvPr id="4" name="Footer Placeholder 3">
            <a:extLst>
              <a:ext uri="{FF2B5EF4-FFF2-40B4-BE49-F238E27FC236}">
                <a16:creationId xmlns:a16="http://schemas.microsoft.com/office/drawing/2014/main" id="{372A82ED-C3AA-45C8-8A0E-36C826A536B9}"/>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14A5249A-AAB3-4A6F-BFC1-06483320DC8C}"/>
              </a:ext>
            </a:extLst>
          </p:cNvPr>
          <p:cNvSpPr>
            <a:spLocks noGrp="1"/>
          </p:cNvSpPr>
          <p:nvPr>
            <p:ph type="sldNum" sz="quarter" idx="12"/>
          </p:nvPr>
        </p:nvSpPr>
        <p:spPr/>
        <p:txBody>
          <a:bodyPr/>
          <a:lstStyle/>
          <a:p>
            <a:fld id="{8686755C-A764-40FB-935F-DAE3858451A4}" type="slidenum">
              <a:rPr lang="ar-SA" smtClean="0"/>
              <a:t>‹#›</a:t>
            </a:fld>
            <a:endParaRPr lang="ar-SA"/>
          </a:p>
        </p:txBody>
      </p:sp>
    </p:spTree>
    <p:extLst>
      <p:ext uri="{BB962C8B-B14F-4D97-AF65-F5344CB8AC3E}">
        <p14:creationId xmlns:p14="http://schemas.microsoft.com/office/powerpoint/2010/main" val="40370940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7C68BD-19B1-48CB-8E68-A1D2E0C3E103}"/>
              </a:ext>
            </a:extLst>
          </p:cNvPr>
          <p:cNvSpPr>
            <a:spLocks noGrp="1"/>
          </p:cNvSpPr>
          <p:nvPr>
            <p:ph type="dt" sz="half" idx="10"/>
          </p:nvPr>
        </p:nvSpPr>
        <p:spPr/>
        <p:txBody>
          <a:bodyPr/>
          <a:lstStyle/>
          <a:p>
            <a:fld id="{A7CC80C0-81BA-4F7D-9185-FD30260226F3}" type="datetimeFigureOut">
              <a:rPr lang="ar-SA" smtClean="0"/>
              <a:t>3/14/1440</a:t>
            </a:fld>
            <a:endParaRPr lang="ar-SA"/>
          </a:p>
        </p:txBody>
      </p:sp>
      <p:sp>
        <p:nvSpPr>
          <p:cNvPr id="3" name="Footer Placeholder 2">
            <a:extLst>
              <a:ext uri="{FF2B5EF4-FFF2-40B4-BE49-F238E27FC236}">
                <a16:creationId xmlns:a16="http://schemas.microsoft.com/office/drawing/2014/main" id="{53AEFF61-8990-470E-8C29-7547549106E6}"/>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B853673B-10D2-490C-972E-5AFBBAA0F3D1}"/>
              </a:ext>
            </a:extLst>
          </p:cNvPr>
          <p:cNvSpPr>
            <a:spLocks noGrp="1"/>
          </p:cNvSpPr>
          <p:nvPr>
            <p:ph type="sldNum" sz="quarter" idx="12"/>
          </p:nvPr>
        </p:nvSpPr>
        <p:spPr/>
        <p:txBody>
          <a:bodyPr/>
          <a:lstStyle/>
          <a:p>
            <a:fld id="{8686755C-A764-40FB-935F-DAE3858451A4}" type="slidenum">
              <a:rPr lang="ar-SA" smtClean="0"/>
              <a:t>‹#›</a:t>
            </a:fld>
            <a:endParaRPr lang="ar-SA"/>
          </a:p>
        </p:txBody>
      </p:sp>
    </p:spTree>
    <p:extLst>
      <p:ext uri="{BB962C8B-B14F-4D97-AF65-F5344CB8AC3E}">
        <p14:creationId xmlns:p14="http://schemas.microsoft.com/office/powerpoint/2010/main" val="40905520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5CBFC-750E-49EB-B4C6-A8CF50800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a:extLst>
              <a:ext uri="{FF2B5EF4-FFF2-40B4-BE49-F238E27FC236}">
                <a16:creationId xmlns:a16="http://schemas.microsoft.com/office/drawing/2014/main" id="{9E73F4EF-4D49-406E-9ED3-6FD856A6E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a:extLst>
              <a:ext uri="{FF2B5EF4-FFF2-40B4-BE49-F238E27FC236}">
                <a16:creationId xmlns:a16="http://schemas.microsoft.com/office/drawing/2014/main" id="{97E1365D-C4C0-471D-A572-CBE65D79B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47E866-3867-4F50-B5D6-2DB75A7ADFB2}"/>
              </a:ext>
            </a:extLst>
          </p:cNvPr>
          <p:cNvSpPr>
            <a:spLocks noGrp="1"/>
          </p:cNvSpPr>
          <p:nvPr>
            <p:ph type="dt" sz="half" idx="10"/>
          </p:nvPr>
        </p:nvSpPr>
        <p:spPr/>
        <p:txBody>
          <a:bodyPr/>
          <a:lstStyle/>
          <a:p>
            <a:fld id="{A7CC80C0-81BA-4F7D-9185-FD30260226F3}" type="datetimeFigureOut">
              <a:rPr lang="ar-SA" smtClean="0"/>
              <a:t>3/14/1440</a:t>
            </a:fld>
            <a:endParaRPr lang="ar-SA"/>
          </a:p>
        </p:txBody>
      </p:sp>
      <p:sp>
        <p:nvSpPr>
          <p:cNvPr id="6" name="Footer Placeholder 5">
            <a:extLst>
              <a:ext uri="{FF2B5EF4-FFF2-40B4-BE49-F238E27FC236}">
                <a16:creationId xmlns:a16="http://schemas.microsoft.com/office/drawing/2014/main" id="{D870EEE1-E29F-4E29-BE55-24EC3945A026}"/>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472F810C-8376-4602-BE5C-00AC340DFEBC}"/>
              </a:ext>
            </a:extLst>
          </p:cNvPr>
          <p:cNvSpPr>
            <a:spLocks noGrp="1"/>
          </p:cNvSpPr>
          <p:nvPr>
            <p:ph type="sldNum" sz="quarter" idx="12"/>
          </p:nvPr>
        </p:nvSpPr>
        <p:spPr/>
        <p:txBody>
          <a:bodyPr/>
          <a:lstStyle/>
          <a:p>
            <a:fld id="{8686755C-A764-40FB-935F-DAE3858451A4}" type="slidenum">
              <a:rPr lang="ar-SA" smtClean="0"/>
              <a:t>‹#›</a:t>
            </a:fld>
            <a:endParaRPr lang="ar-SA"/>
          </a:p>
        </p:txBody>
      </p:sp>
    </p:spTree>
    <p:extLst>
      <p:ext uri="{BB962C8B-B14F-4D97-AF65-F5344CB8AC3E}">
        <p14:creationId xmlns:p14="http://schemas.microsoft.com/office/powerpoint/2010/main" val="5014831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D666-9119-4CF4-A0D1-BB07D2A677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a:extLst>
              <a:ext uri="{FF2B5EF4-FFF2-40B4-BE49-F238E27FC236}">
                <a16:creationId xmlns:a16="http://schemas.microsoft.com/office/drawing/2014/main" id="{9BD04D53-265C-408D-B405-A2E1BB6092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a:extLst>
              <a:ext uri="{FF2B5EF4-FFF2-40B4-BE49-F238E27FC236}">
                <a16:creationId xmlns:a16="http://schemas.microsoft.com/office/drawing/2014/main" id="{3E053D24-88B0-4FEB-97A7-6EC394826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ED0D49-9D3C-4B88-9B82-544BBB4A7009}"/>
              </a:ext>
            </a:extLst>
          </p:cNvPr>
          <p:cNvSpPr>
            <a:spLocks noGrp="1"/>
          </p:cNvSpPr>
          <p:nvPr>
            <p:ph type="dt" sz="half" idx="10"/>
          </p:nvPr>
        </p:nvSpPr>
        <p:spPr/>
        <p:txBody>
          <a:bodyPr/>
          <a:lstStyle/>
          <a:p>
            <a:fld id="{A7CC80C0-81BA-4F7D-9185-FD30260226F3}" type="datetimeFigureOut">
              <a:rPr lang="ar-SA" smtClean="0"/>
              <a:t>3/14/1440</a:t>
            </a:fld>
            <a:endParaRPr lang="ar-SA"/>
          </a:p>
        </p:txBody>
      </p:sp>
      <p:sp>
        <p:nvSpPr>
          <p:cNvPr id="6" name="Footer Placeholder 5">
            <a:extLst>
              <a:ext uri="{FF2B5EF4-FFF2-40B4-BE49-F238E27FC236}">
                <a16:creationId xmlns:a16="http://schemas.microsoft.com/office/drawing/2014/main" id="{C7BA1FF7-D5B3-44CE-BC4B-50B4BA20EB7B}"/>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6BD4E394-BAD5-4B9B-861D-F23FEDF209CF}"/>
              </a:ext>
            </a:extLst>
          </p:cNvPr>
          <p:cNvSpPr>
            <a:spLocks noGrp="1"/>
          </p:cNvSpPr>
          <p:nvPr>
            <p:ph type="sldNum" sz="quarter" idx="12"/>
          </p:nvPr>
        </p:nvSpPr>
        <p:spPr/>
        <p:txBody>
          <a:bodyPr/>
          <a:lstStyle/>
          <a:p>
            <a:fld id="{8686755C-A764-40FB-935F-DAE3858451A4}" type="slidenum">
              <a:rPr lang="ar-SA" smtClean="0"/>
              <a:t>‹#›</a:t>
            </a:fld>
            <a:endParaRPr lang="ar-SA"/>
          </a:p>
        </p:txBody>
      </p:sp>
    </p:spTree>
    <p:extLst>
      <p:ext uri="{BB962C8B-B14F-4D97-AF65-F5344CB8AC3E}">
        <p14:creationId xmlns:p14="http://schemas.microsoft.com/office/powerpoint/2010/main" val="14544470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565F-51E7-41DD-8B05-065EDB15C63D}"/>
              </a:ext>
            </a:extLst>
          </p:cNvPr>
          <p:cNvSpPr>
            <a:spLocks noGrp="1"/>
          </p:cNvSpPr>
          <p:nvPr>
            <p:ph type="title"/>
          </p:nvPr>
        </p:nvSpPr>
        <p:spPr/>
        <p:txBody>
          <a:bodyPr/>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A7C40FD2-6783-4665-9BE4-1E54CB86E6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98D172A3-2822-4760-8108-0B9FE8B6E4D0}"/>
              </a:ext>
            </a:extLst>
          </p:cNvPr>
          <p:cNvSpPr>
            <a:spLocks noGrp="1"/>
          </p:cNvSpPr>
          <p:nvPr>
            <p:ph type="dt" sz="half" idx="10"/>
          </p:nvPr>
        </p:nvSpPr>
        <p:spPr/>
        <p:txBody>
          <a:bodyPr/>
          <a:lstStyle/>
          <a:p>
            <a:fld id="{A7CC80C0-81BA-4F7D-9185-FD30260226F3}" type="datetimeFigureOut">
              <a:rPr lang="ar-SA" smtClean="0"/>
              <a:t>3/14/1440</a:t>
            </a:fld>
            <a:endParaRPr lang="ar-SA"/>
          </a:p>
        </p:txBody>
      </p:sp>
      <p:sp>
        <p:nvSpPr>
          <p:cNvPr id="5" name="Footer Placeholder 4">
            <a:extLst>
              <a:ext uri="{FF2B5EF4-FFF2-40B4-BE49-F238E27FC236}">
                <a16:creationId xmlns:a16="http://schemas.microsoft.com/office/drawing/2014/main" id="{63EDA877-E813-45EC-BF05-F581592CD4D5}"/>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1F3A156B-AC0D-49A4-86B6-643E43F3F53B}"/>
              </a:ext>
            </a:extLst>
          </p:cNvPr>
          <p:cNvSpPr>
            <a:spLocks noGrp="1"/>
          </p:cNvSpPr>
          <p:nvPr>
            <p:ph type="sldNum" sz="quarter" idx="12"/>
          </p:nvPr>
        </p:nvSpPr>
        <p:spPr/>
        <p:txBody>
          <a:bodyPr/>
          <a:lstStyle/>
          <a:p>
            <a:fld id="{8686755C-A764-40FB-935F-DAE3858451A4}" type="slidenum">
              <a:rPr lang="ar-SA" smtClean="0"/>
              <a:t>‹#›</a:t>
            </a:fld>
            <a:endParaRPr lang="ar-SA"/>
          </a:p>
        </p:txBody>
      </p:sp>
    </p:spTree>
    <p:extLst>
      <p:ext uri="{BB962C8B-B14F-4D97-AF65-F5344CB8AC3E}">
        <p14:creationId xmlns:p14="http://schemas.microsoft.com/office/powerpoint/2010/main" val="359726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5AFE476C-636C-4EA1-98FD-9033C320C46B}" type="datetimeFigureOut">
              <a:rPr lang="ar-SA" smtClean="0"/>
              <a:t>3/14/1440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7AC0C9E-77D9-4547-8DAE-92ABD609FE31}" type="slidenum">
              <a:rPr lang="ar-SA" smtClean="0"/>
              <a:t>‹#›</a:t>
            </a:fld>
            <a:endParaRPr lang="ar-SA"/>
          </a:p>
        </p:txBody>
      </p:sp>
    </p:spTree>
    <p:extLst>
      <p:ext uri="{BB962C8B-B14F-4D97-AF65-F5344CB8AC3E}">
        <p14:creationId xmlns:p14="http://schemas.microsoft.com/office/powerpoint/2010/main" val="35659482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C50A7B-9893-4893-A122-03B96B4624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95455302-73D7-4E00-8C63-7953D8AD1A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9439E897-D1B0-4B6C-8914-3C3EED889C97}"/>
              </a:ext>
            </a:extLst>
          </p:cNvPr>
          <p:cNvSpPr>
            <a:spLocks noGrp="1"/>
          </p:cNvSpPr>
          <p:nvPr>
            <p:ph type="dt" sz="half" idx="10"/>
          </p:nvPr>
        </p:nvSpPr>
        <p:spPr/>
        <p:txBody>
          <a:bodyPr/>
          <a:lstStyle/>
          <a:p>
            <a:fld id="{A7CC80C0-81BA-4F7D-9185-FD30260226F3}" type="datetimeFigureOut">
              <a:rPr lang="ar-SA" smtClean="0"/>
              <a:t>3/14/1440</a:t>
            </a:fld>
            <a:endParaRPr lang="ar-SA"/>
          </a:p>
        </p:txBody>
      </p:sp>
      <p:sp>
        <p:nvSpPr>
          <p:cNvPr id="5" name="Footer Placeholder 4">
            <a:extLst>
              <a:ext uri="{FF2B5EF4-FFF2-40B4-BE49-F238E27FC236}">
                <a16:creationId xmlns:a16="http://schemas.microsoft.com/office/drawing/2014/main" id="{B77923F2-5D54-4B65-984A-9871715016EC}"/>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D1C65103-0655-482F-9F1D-7F37D7B137A1}"/>
              </a:ext>
            </a:extLst>
          </p:cNvPr>
          <p:cNvSpPr>
            <a:spLocks noGrp="1"/>
          </p:cNvSpPr>
          <p:nvPr>
            <p:ph type="sldNum" sz="quarter" idx="12"/>
          </p:nvPr>
        </p:nvSpPr>
        <p:spPr/>
        <p:txBody>
          <a:bodyPr/>
          <a:lstStyle/>
          <a:p>
            <a:fld id="{8686755C-A764-40FB-935F-DAE3858451A4}" type="slidenum">
              <a:rPr lang="ar-SA" smtClean="0"/>
              <a:t>‹#›</a:t>
            </a:fld>
            <a:endParaRPr lang="ar-SA"/>
          </a:p>
        </p:txBody>
      </p:sp>
    </p:spTree>
    <p:extLst>
      <p:ext uri="{BB962C8B-B14F-4D97-AF65-F5344CB8AC3E}">
        <p14:creationId xmlns:p14="http://schemas.microsoft.com/office/powerpoint/2010/main" val="233441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5AFE476C-636C-4EA1-98FD-9033C320C46B}" type="datetimeFigureOut">
              <a:rPr lang="ar-SA" smtClean="0"/>
              <a:t>3/14/1440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7AC0C9E-77D9-4547-8DAE-92ABD609FE31}" type="slidenum">
              <a:rPr lang="ar-SA" smtClean="0"/>
              <a:t>‹#›</a:t>
            </a:fld>
            <a:endParaRPr lang="ar-SA"/>
          </a:p>
        </p:txBody>
      </p:sp>
    </p:spTree>
    <p:extLst>
      <p:ext uri="{BB962C8B-B14F-4D97-AF65-F5344CB8AC3E}">
        <p14:creationId xmlns:p14="http://schemas.microsoft.com/office/powerpoint/2010/main" val="353652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E476C-636C-4EA1-98FD-9033C320C46B}" type="datetimeFigureOut">
              <a:rPr lang="ar-SA" smtClean="0"/>
              <a:t>3/14/1440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7AC0C9E-77D9-4547-8DAE-92ABD609FE31}" type="slidenum">
              <a:rPr lang="ar-SA" smtClean="0"/>
              <a:t>‹#›</a:t>
            </a:fld>
            <a:endParaRPr lang="ar-SA"/>
          </a:p>
        </p:txBody>
      </p:sp>
    </p:spTree>
    <p:extLst>
      <p:ext uri="{BB962C8B-B14F-4D97-AF65-F5344CB8AC3E}">
        <p14:creationId xmlns:p14="http://schemas.microsoft.com/office/powerpoint/2010/main" val="394603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AFE476C-636C-4EA1-98FD-9033C320C46B}" type="datetimeFigureOut">
              <a:rPr lang="ar-SA" smtClean="0"/>
              <a:t>3/14/1440</a:t>
            </a:fld>
            <a:endParaRPr lang="ar-SA"/>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ar-SA"/>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7AC0C9E-77D9-4547-8DAE-92ABD609FE31}" type="slidenum">
              <a:rPr lang="ar-SA" smtClean="0"/>
              <a:t>‹#›</a:t>
            </a:fld>
            <a:endParaRPr lang="ar-SA"/>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1632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AFE476C-636C-4EA1-98FD-9033C320C46B}" type="datetimeFigureOut">
              <a:rPr lang="ar-SA" smtClean="0"/>
              <a:t>3/14/1440</a:t>
            </a:fld>
            <a:endParaRPr lang="ar-SA"/>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ar-SA"/>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7AC0C9E-77D9-4547-8DAE-92ABD609FE31}" type="slidenum">
              <a:rPr lang="ar-SA" smtClean="0"/>
              <a:t>‹#›</a:t>
            </a:fld>
            <a:endParaRPr lang="ar-SA"/>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677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r">
              <a:defRPr sz="1200" baseline="0">
                <a:solidFill>
                  <a:schemeClr val="tx2"/>
                </a:solidFill>
              </a:defRPr>
            </a:lvl1pPr>
          </a:lstStyle>
          <a:p>
            <a:fld id="{5AFE476C-636C-4EA1-98FD-9033C320C46B}" type="datetimeFigureOut">
              <a:rPr lang="ar-SA" smtClean="0"/>
              <a:t>3/14/1440</a:t>
            </a:fld>
            <a:endParaRPr lang="ar-SA"/>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r">
              <a:defRPr sz="1200" baseline="0">
                <a:solidFill>
                  <a:schemeClr val="tx2"/>
                </a:solidFill>
              </a:defRPr>
            </a:lvl1pPr>
          </a:lstStyle>
          <a:p>
            <a:endParaRPr lang="ar-SA"/>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7AC0C9E-77D9-4547-8DAE-92ABD609FE31}" type="slidenum">
              <a:rPr lang="ar-SA" smtClean="0"/>
              <a:t>‹#›</a:t>
            </a:fld>
            <a:endParaRPr lang="ar-SA"/>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2735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0983D351-3D67-498A-A3FB-C2F64B5BE3B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83AFBDD-2651-4BAB-830B-001DB771AE3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34812A5-D3B4-4B63-8649-7ED5F05256C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7599F7F-F8FE-4CC6-8C75-279864C7EC58}" type="datetimeFigureOut">
              <a:rPr lang="ar-SA" smtClean="0"/>
              <a:t>3/14/1440</a:t>
            </a:fld>
            <a:endParaRPr lang="ar-SA"/>
          </a:p>
        </p:txBody>
      </p:sp>
      <p:sp>
        <p:nvSpPr>
          <p:cNvPr id="5" name="عنصر نائب للتذييل 4">
            <a:extLst>
              <a:ext uri="{FF2B5EF4-FFF2-40B4-BE49-F238E27FC236}">
                <a16:creationId xmlns:a16="http://schemas.microsoft.com/office/drawing/2014/main" id="{76D44C63-D83C-460B-8153-0534EE1147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9A9932C-8BAB-4F36-AA05-C34C60B2C9E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097299-1C30-4885-9512-3C15CD862F91}" type="slidenum">
              <a:rPr lang="ar-SA" smtClean="0"/>
              <a:t>‹#›</a:t>
            </a:fld>
            <a:endParaRPr lang="ar-SA"/>
          </a:p>
        </p:txBody>
      </p:sp>
    </p:spTree>
    <p:extLst>
      <p:ext uri="{BB962C8B-B14F-4D97-AF65-F5344CB8AC3E}">
        <p14:creationId xmlns:p14="http://schemas.microsoft.com/office/powerpoint/2010/main" val="2217583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FE476C-636C-4EA1-98FD-9033C320C46B}" type="datetimeFigureOut">
              <a:rPr lang="ar-SA" smtClean="0"/>
              <a:t>3/14/1440</a:t>
            </a:fld>
            <a:endParaRPr lang="ar-SA"/>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SA"/>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AC0C9E-77D9-4547-8DAE-92ABD609FE31}" type="slidenum">
              <a:rPr lang="ar-SA" smtClean="0"/>
              <a:t>‹#›</a:t>
            </a:fld>
            <a:endParaRPr lang="ar-SA"/>
          </a:p>
        </p:txBody>
      </p:sp>
    </p:spTree>
    <p:extLst>
      <p:ext uri="{BB962C8B-B14F-4D97-AF65-F5344CB8AC3E}">
        <p14:creationId xmlns:p14="http://schemas.microsoft.com/office/powerpoint/2010/main" val="49449239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r" defTabSz="457200" rtl="1"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r" defTabSz="457200" rtl="1"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C2CE8D-F8E3-45E5-9268-0F8681008F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a:extLst>
              <a:ext uri="{FF2B5EF4-FFF2-40B4-BE49-F238E27FC236}">
                <a16:creationId xmlns:a16="http://schemas.microsoft.com/office/drawing/2014/main" id="{1FE1E730-A77C-4109-8E96-2DF34AEDB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D71F84AC-540D-42D4-8E42-7468F4C864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C80C0-81BA-4F7D-9185-FD30260226F3}" type="datetimeFigureOut">
              <a:rPr lang="ar-SA" smtClean="0"/>
              <a:t>3/14/1440</a:t>
            </a:fld>
            <a:endParaRPr lang="ar-SA"/>
          </a:p>
        </p:txBody>
      </p:sp>
      <p:sp>
        <p:nvSpPr>
          <p:cNvPr id="5" name="Footer Placeholder 4">
            <a:extLst>
              <a:ext uri="{FF2B5EF4-FFF2-40B4-BE49-F238E27FC236}">
                <a16:creationId xmlns:a16="http://schemas.microsoft.com/office/drawing/2014/main" id="{BB348278-1472-4FD4-A13A-1BC73257DE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a:extLst>
              <a:ext uri="{FF2B5EF4-FFF2-40B4-BE49-F238E27FC236}">
                <a16:creationId xmlns:a16="http://schemas.microsoft.com/office/drawing/2014/main" id="{6A48F908-9C78-4DF0-8B37-C926F70F7B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6755C-A764-40FB-935F-DAE3858451A4}" type="slidenum">
              <a:rPr lang="ar-SA" smtClean="0"/>
              <a:t>‹#›</a:t>
            </a:fld>
            <a:endParaRPr lang="ar-SA"/>
          </a:p>
        </p:txBody>
      </p:sp>
    </p:spTree>
    <p:extLst>
      <p:ext uri="{BB962C8B-B14F-4D97-AF65-F5344CB8AC3E}">
        <p14:creationId xmlns:p14="http://schemas.microsoft.com/office/powerpoint/2010/main" val="91540254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8" Type="http://schemas.openxmlformats.org/officeDocument/2006/relationships/hyperlink" Target="https://www.cdc.gov/healthyyouth/about/why_schools.htm" TargetMode="External"/><Relationship Id="rId3" Type="http://schemas.openxmlformats.org/officeDocument/2006/relationships/hyperlink" Target="http://teachersinstitute.yale.edu/curriculum/units/1991/5/91.05.07.x.html#b" TargetMode="External"/><Relationship Id="rId7" Type="http://schemas.openxmlformats.org/officeDocument/2006/relationships/hyperlink" Target="https://www.hhs.gov/ash/oah/adolescent-development/healthy-relationships/parents-child/index.html" TargetMode="External"/><Relationship Id="rId2" Type="http://schemas.openxmlformats.org/officeDocument/2006/relationships/hyperlink" Target="https://raisingchildren.net.au/teens/development/understanding-your-teenager/teen-development" TargetMode="External"/><Relationship Id="rId1" Type="http://schemas.openxmlformats.org/officeDocument/2006/relationships/slideLayout" Target="../slideLayouts/slideLayout13.xml"/><Relationship Id="rId6" Type="http://schemas.openxmlformats.org/officeDocument/2006/relationships/hyperlink" Target="https://www.stats.gov.sa/sites/default/files/en-demographic-research-2016_2.pdf" TargetMode="External"/><Relationship Id="rId5" Type="http://schemas.openxmlformats.org/officeDocument/2006/relationships/hyperlink" Target="http://www.who.int/maternal_child_adolescent/topics/adolescence/why-invest/en/" TargetMode="External"/><Relationship Id="rId4" Type="http://schemas.openxmlformats.org/officeDocument/2006/relationships/hyperlink" Target="http://www.vivo.colostate.edu/hbooks/pathphys/endocrine/hypopit/lhfsh.html" TargetMode="External"/><Relationship Id="rId9" Type="http://schemas.openxmlformats.org/officeDocument/2006/relationships/hyperlink" Target="http://www.who.int/mediacentre/factsheets/fs345/e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46.sv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FA43A11-AC05-471B-889D-EA8F5B5E9A81}"/>
              </a:ext>
            </a:extLst>
          </p:cNvPr>
          <p:cNvSpPr>
            <a:spLocks noGrp="1"/>
          </p:cNvSpPr>
          <p:nvPr>
            <p:ph type="ctrTitle"/>
          </p:nvPr>
        </p:nvSpPr>
        <p:spPr>
          <a:xfrm>
            <a:off x="1915385" y="2260894"/>
            <a:ext cx="8361229" cy="2098226"/>
          </a:xfrm>
        </p:spPr>
        <p:txBody>
          <a:bodyPr/>
          <a:lstStyle/>
          <a:p>
            <a:r>
              <a:rPr lang="en" b="1" dirty="0"/>
              <a:t>Adolescent health</a:t>
            </a:r>
            <a:br>
              <a:rPr lang="ar-SA" b="1" dirty="0"/>
            </a:br>
            <a:r>
              <a:rPr lang="en-US" sz="1800" b="1" dirty="0"/>
              <a:t>Abdulrahman alnasser- </a:t>
            </a:r>
            <a:r>
              <a:rPr lang="en-US" sz="1800" b="1" dirty="0" err="1"/>
              <a:t>omar</a:t>
            </a:r>
            <a:r>
              <a:rPr lang="en-US" sz="1800" b="1" dirty="0"/>
              <a:t> </a:t>
            </a:r>
            <a:r>
              <a:rPr lang="en-US" sz="1800" b="1" dirty="0" err="1"/>
              <a:t>altujjar</a:t>
            </a:r>
            <a:r>
              <a:rPr lang="en-US" sz="1800" b="1" dirty="0"/>
              <a:t>- </a:t>
            </a:r>
            <a:r>
              <a:rPr lang="en-US" sz="1800" b="1" dirty="0" err="1"/>
              <a:t>hassan</a:t>
            </a:r>
            <a:r>
              <a:rPr lang="en-US" sz="1800" b="1" dirty="0"/>
              <a:t> </a:t>
            </a:r>
            <a:r>
              <a:rPr lang="en-US" sz="1800" b="1" dirty="0" err="1"/>
              <a:t>albeladi</a:t>
            </a:r>
            <a:endParaRPr lang="ar-SA" dirty="0"/>
          </a:p>
        </p:txBody>
      </p:sp>
    </p:spTree>
    <p:extLst>
      <p:ext uri="{BB962C8B-B14F-4D97-AF65-F5344CB8AC3E}">
        <p14:creationId xmlns:p14="http://schemas.microsoft.com/office/powerpoint/2010/main" val="374193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عنوان 1">
            <a:extLst>
              <a:ext uri="{FF2B5EF4-FFF2-40B4-BE49-F238E27FC236}">
                <a16:creationId xmlns:a16="http://schemas.microsoft.com/office/drawing/2014/main" id="{038383EA-DA89-4573-8A9C-02AC48E3F031}"/>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Why adolescence period is important?</a:t>
            </a:r>
            <a:endParaRPr lang="ar-SA" sz="4000">
              <a:solidFill>
                <a:srgbClr val="FFFFFF"/>
              </a:solidFill>
            </a:endParaRPr>
          </a:p>
        </p:txBody>
      </p:sp>
      <p:graphicFrame>
        <p:nvGraphicFramePr>
          <p:cNvPr id="5" name="عنصر نائب للمحتوى 2">
            <a:extLst>
              <a:ext uri="{FF2B5EF4-FFF2-40B4-BE49-F238E27FC236}">
                <a16:creationId xmlns:a16="http://schemas.microsoft.com/office/drawing/2014/main" id="{F356EAD8-5E05-452A-8FAD-BFC0A851BCCB}"/>
              </a:ext>
            </a:extLst>
          </p:cNvPr>
          <p:cNvGraphicFramePr>
            <a:graphicFrameLocks noGrp="1"/>
          </p:cNvGraphicFramePr>
          <p:nvPr>
            <p:ph idx="1"/>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343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عنوان 1">
            <a:extLst>
              <a:ext uri="{FF2B5EF4-FFF2-40B4-BE49-F238E27FC236}">
                <a16:creationId xmlns:a16="http://schemas.microsoft.com/office/drawing/2014/main" id="{ECF15074-0B34-417E-99DB-DC63FCCF6585}"/>
              </a:ext>
            </a:extLst>
          </p:cNvPr>
          <p:cNvSpPr>
            <a:spLocks noGrp="1"/>
          </p:cNvSpPr>
          <p:nvPr>
            <p:ph type="title"/>
          </p:nvPr>
        </p:nvSpPr>
        <p:spPr>
          <a:xfrm>
            <a:off x="1179226" y="826680"/>
            <a:ext cx="9833548" cy="1325563"/>
          </a:xfrm>
        </p:spPr>
        <p:txBody>
          <a:bodyPr>
            <a:normAutofit/>
          </a:bodyPr>
          <a:lstStyle/>
          <a:p>
            <a:pPr algn="ctr"/>
            <a:r>
              <a:rPr lang="en-US" sz="3100">
                <a:solidFill>
                  <a:srgbClr val="FFFFFF"/>
                </a:solidFill>
              </a:rPr>
              <a:t>adolescent’s physiological and behavioral characteristics.</a:t>
            </a:r>
            <a:br>
              <a:rPr lang="en-US" sz="3100">
                <a:solidFill>
                  <a:srgbClr val="FFFFFF"/>
                </a:solidFill>
              </a:rPr>
            </a:br>
            <a:endParaRPr lang="ar-SA" sz="3100">
              <a:solidFill>
                <a:srgbClr val="FFFFFF"/>
              </a:solidFill>
            </a:endParaRPr>
          </a:p>
        </p:txBody>
      </p:sp>
      <p:graphicFrame>
        <p:nvGraphicFramePr>
          <p:cNvPr id="5" name="عنصر نائب للمحتوى 2">
            <a:extLst>
              <a:ext uri="{FF2B5EF4-FFF2-40B4-BE49-F238E27FC236}">
                <a16:creationId xmlns:a16="http://schemas.microsoft.com/office/drawing/2014/main" id="{08541A02-F264-4001-9AB0-20C0937C7A4A}"/>
              </a:ext>
            </a:extLst>
          </p:cNvPr>
          <p:cNvGraphicFramePr>
            <a:graphicFrameLocks noGrp="1"/>
          </p:cNvGraphicFramePr>
          <p:nvPr>
            <p:ph idx="1"/>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48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عنوان 1">
            <a:extLst>
              <a:ext uri="{FF2B5EF4-FFF2-40B4-BE49-F238E27FC236}">
                <a16:creationId xmlns:a16="http://schemas.microsoft.com/office/drawing/2014/main" id="{AD5AD28A-7C94-4EC3-9A41-77F6E285C2E7}"/>
              </a:ext>
            </a:extLst>
          </p:cNvPr>
          <p:cNvSpPr>
            <a:spLocks noGrp="1"/>
          </p:cNvSpPr>
          <p:nvPr>
            <p:ph type="title"/>
          </p:nvPr>
        </p:nvSpPr>
        <p:spPr>
          <a:xfrm>
            <a:off x="726057" y="3121701"/>
            <a:ext cx="3658053" cy="1786515"/>
          </a:xfrm>
        </p:spPr>
        <p:txBody>
          <a:bodyPr vert="horz" lIns="91440" tIns="45720" rIns="91440" bIns="45720" rtlCol="0" anchor="t">
            <a:normAutofit/>
          </a:bodyPr>
          <a:lstStyle/>
          <a:p>
            <a:pPr algn="l" rtl="0"/>
            <a:r>
              <a:rPr lang="en-US" sz="4100" kern="1200">
                <a:solidFill>
                  <a:srgbClr val="FFFFFF"/>
                </a:solidFill>
                <a:latin typeface="+mj-lt"/>
                <a:ea typeface="+mj-ea"/>
                <a:cs typeface="+mj-cs"/>
              </a:rPr>
              <a:t>Hormonal changes</a:t>
            </a:r>
            <a:br>
              <a:rPr lang="en-US" sz="4100" kern="1200">
                <a:solidFill>
                  <a:srgbClr val="FFFFFF"/>
                </a:solidFill>
                <a:latin typeface="+mj-lt"/>
                <a:ea typeface="+mj-ea"/>
                <a:cs typeface="+mj-cs"/>
              </a:rPr>
            </a:br>
            <a:endParaRPr lang="en-US" sz="4100" kern="1200">
              <a:solidFill>
                <a:srgbClr val="FFFFFF"/>
              </a:solidFill>
              <a:latin typeface="+mj-lt"/>
              <a:ea typeface="+mj-ea"/>
              <a:cs typeface="+mj-cs"/>
            </a:endParaRPr>
          </a:p>
        </p:txBody>
      </p:sp>
      <p:pic>
        <p:nvPicPr>
          <p:cNvPr id="5" name="عنصر نائب للمحتوى 4">
            <a:extLst>
              <a:ext uri="{FF2B5EF4-FFF2-40B4-BE49-F238E27FC236}">
                <a16:creationId xmlns:a16="http://schemas.microsoft.com/office/drawing/2014/main" id="{69D748E0-EB0C-4DDF-A3D0-C85E55121B6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79341" y="870847"/>
            <a:ext cx="5017318" cy="5108541"/>
          </a:xfrm>
          <a:prstGeom prst="rect">
            <a:avLst/>
          </a:prstGeom>
          <a:ln w="9525">
            <a:noFill/>
          </a:ln>
        </p:spPr>
      </p:pic>
    </p:spTree>
    <p:extLst>
      <p:ext uri="{BB962C8B-B14F-4D97-AF65-F5344CB8AC3E}">
        <p14:creationId xmlns:p14="http://schemas.microsoft.com/office/powerpoint/2010/main" val="410375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99F371D-2A33-4303-B264-D73B10C64980}"/>
              </a:ext>
            </a:extLst>
          </p:cNvPr>
          <p:cNvSpPr>
            <a:spLocks noGrp="1"/>
          </p:cNvSpPr>
          <p:nvPr>
            <p:ph type="title"/>
          </p:nvPr>
        </p:nvSpPr>
        <p:spPr>
          <a:xfrm>
            <a:off x="8471424" y="1110882"/>
            <a:ext cx="3053039" cy="1293626"/>
          </a:xfrm>
        </p:spPr>
        <p:txBody>
          <a:bodyPr anchor="ctr">
            <a:noAutofit/>
          </a:bodyPr>
          <a:lstStyle/>
          <a:p>
            <a:r>
              <a:rPr lang="en-US" sz="3300" b="1" dirty="0"/>
              <a:t>Physical changes</a:t>
            </a:r>
            <a:br>
              <a:rPr lang="en-US" sz="3300" b="1" dirty="0"/>
            </a:br>
            <a:r>
              <a:rPr lang="en-US" sz="3300" b="1" dirty="0"/>
              <a:t>(male)</a:t>
            </a:r>
            <a:endParaRPr lang="ar-SA" sz="3300" b="1" dirty="0"/>
          </a:p>
        </p:txBody>
      </p:sp>
      <p:pic>
        <p:nvPicPr>
          <p:cNvPr id="11" name="صورة 10">
            <a:extLst>
              <a:ext uri="{FF2B5EF4-FFF2-40B4-BE49-F238E27FC236}">
                <a16:creationId xmlns:a16="http://schemas.microsoft.com/office/drawing/2014/main" id="{3FB6D1AB-4490-4544-A0AF-EC3A116E4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41" y="2224312"/>
            <a:ext cx="6739513" cy="2409375"/>
          </a:xfrm>
          <a:prstGeom prst="rect">
            <a:avLst/>
          </a:prstGeom>
        </p:spPr>
      </p:pic>
      <p:sp>
        <p:nvSpPr>
          <p:cNvPr id="3" name="عنصر نائب للمحتوى 2">
            <a:extLst>
              <a:ext uri="{FF2B5EF4-FFF2-40B4-BE49-F238E27FC236}">
                <a16:creationId xmlns:a16="http://schemas.microsoft.com/office/drawing/2014/main" id="{8F792AD8-661F-4612-BC3C-2E095ABF2C66}"/>
              </a:ext>
            </a:extLst>
          </p:cNvPr>
          <p:cNvSpPr>
            <a:spLocks noGrp="1"/>
          </p:cNvSpPr>
          <p:nvPr>
            <p:ph idx="1"/>
          </p:nvPr>
        </p:nvSpPr>
        <p:spPr>
          <a:xfrm>
            <a:off x="8471423" y="2542939"/>
            <a:ext cx="3053039" cy="3674981"/>
          </a:xfrm>
        </p:spPr>
        <p:txBody>
          <a:bodyPr>
            <a:normAutofit/>
          </a:bodyPr>
          <a:lstStyle/>
          <a:p>
            <a:pPr marL="0" lvl="0" indent="0" rtl="0">
              <a:buNone/>
            </a:pPr>
            <a:r>
              <a:rPr lang="en-US" sz="1800"/>
              <a:t>growth of the penis and testes (testicles)</a:t>
            </a:r>
          </a:p>
          <a:p>
            <a:pPr marL="0" lvl="0" indent="0" rtl="0">
              <a:buNone/>
            </a:pPr>
            <a:endParaRPr lang="en-US" sz="1800"/>
          </a:p>
          <a:p>
            <a:pPr marL="0" lvl="0" indent="0">
              <a:buNone/>
            </a:pPr>
            <a:r>
              <a:rPr lang="en-US" sz="1800"/>
              <a:t>changes in body shape and height</a:t>
            </a:r>
          </a:p>
          <a:p>
            <a:pPr marL="0" lvl="0" indent="0">
              <a:buNone/>
            </a:pPr>
            <a:endParaRPr lang="en-US" sz="1800"/>
          </a:p>
          <a:p>
            <a:pPr marL="0" lvl="0" indent="0">
              <a:buNone/>
            </a:pPr>
            <a:r>
              <a:rPr lang="en-US" sz="1800"/>
              <a:t>growth of body and facial hair</a:t>
            </a:r>
          </a:p>
          <a:p>
            <a:pPr marL="0" lvl="0" indent="0">
              <a:buNone/>
            </a:pPr>
            <a:endParaRPr lang="en-US" sz="1800"/>
          </a:p>
          <a:p>
            <a:pPr marL="0" indent="0">
              <a:buNone/>
            </a:pPr>
            <a:r>
              <a:rPr lang="en-US" sz="1800"/>
              <a:t>changes to voice</a:t>
            </a:r>
            <a:endParaRPr lang="ar-SA" sz="1800"/>
          </a:p>
        </p:txBody>
      </p:sp>
      <p:sp>
        <p:nvSpPr>
          <p:cNvPr id="21" name="Freeform: Shape 20">
            <a:extLst>
              <a:ext uri="{FF2B5EF4-FFF2-40B4-BE49-F238E27FC236}">
                <a16:creationId xmlns:a16="http://schemas.microsoft.com/office/drawing/2014/main" id="{43573EFB-E773-46FC-B866-B57ED2E39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569741"/>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2273568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99F371D-2A33-4303-B264-D73B10C64980}"/>
              </a:ext>
            </a:extLst>
          </p:cNvPr>
          <p:cNvSpPr>
            <a:spLocks noGrp="1"/>
          </p:cNvSpPr>
          <p:nvPr>
            <p:ph type="title"/>
          </p:nvPr>
        </p:nvSpPr>
        <p:spPr>
          <a:xfrm>
            <a:off x="8471424" y="1110882"/>
            <a:ext cx="3053039" cy="1293626"/>
          </a:xfrm>
        </p:spPr>
        <p:txBody>
          <a:bodyPr anchor="ctr">
            <a:normAutofit/>
          </a:bodyPr>
          <a:lstStyle/>
          <a:p>
            <a:r>
              <a:rPr lang="en-US" sz="3300" b="1" dirty="0"/>
              <a:t>Physical changes</a:t>
            </a:r>
            <a:br>
              <a:rPr lang="en-US" sz="3300" b="1" dirty="0"/>
            </a:br>
            <a:r>
              <a:rPr lang="en-US" sz="3300" b="1" dirty="0"/>
              <a:t>(female)</a:t>
            </a:r>
            <a:endParaRPr lang="ar-SA" sz="3300" b="1" dirty="0"/>
          </a:p>
        </p:txBody>
      </p:sp>
      <p:pic>
        <p:nvPicPr>
          <p:cNvPr id="5" name="صورة 4">
            <a:extLst>
              <a:ext uri="{FF2B5EF4-FFF2-40B4-BE49-F238E27FC236}">
                <a16:creationId xmlns:a16="http://schemas.microsoft.com/office/drawing/2014/main" id="{EB5E5B4A-25F0-4709-82AB-88EF246A5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56" y="991673"/>
            <a:ext cx="5820482" cy="4874654"/>
          </a:xfrm>
          <a:prstGeom prst="rect">
            <a:avLst/>
          </a:prstGeom>
        </p:spPr>
      </p:pic>
      <p:sp>
        <p:nvSpPr>
          <p:cNvPr id="3" name="عنصر نائب للمحتوى 2">
            <a:extLst>
              <a:ext uri="{FF2B5EF4-FFF2-40B4-BE49-F238E27FC236}">
                <a16:creationId xmlns:a16="http://schemas.microsoft.com/office/drawing/2014/main" id="{8F792AD8-661F-4612-BC3C-2E095ABF2C66}"/>
              </a:ext>
            </a:extLst>
          </p:cNvPr>
          <p:cNvSpPr>
            <a:spLocks noGrp="1"/>
          </p:cNvSpPr>
          <p:nvPr>
            <p:ph idx="1"/>
          </p:nvPr>
        </p:nvSpPr>
        <p:spPr>
          <a:xfrm>
            <a:off x="8471423" y="2542939"/>
            <a:ext cx="3053039" cy="3674981"/>
          </a:xfrm>
        </p:spPr>
        <p:txBody>
          <a:bodyPr>
            <a:normAutofit/>
          </a:bodyPr>
          <a:lstStyle/>
          <a:p>
            <a:pPr marL="0" indent="0">
              <a:buNone/>
            </a:pPr>
            <a:r>
              <a:rPr lang="en-US" sz="1800" dirty="0"/>
              <a:t>Breast development</a:t>
            </a:r>
            <a:endParaRPr lang="ar-SA" sz="1800" dirty="0"/>
          </a:p>
          <a:p>
            <a:pPr marL="0" indent="0">
              <a:buNone/>
            </a:pPr>
            <a:r>
              <a:rPr lang="en-US" sz="1800" b="1" u="sng" dirty="0">
                <a:highlight>
                  <a:srgbClr val="FFFF00"/>
                </a:highlight>
              </a:rPr>
              <a:t>first change</a:t>
            </a:r>
          </a:p>
          <a:p>
            <a:pPr marL="0" indent="0">
              <a:buNone/>
            </a:pPr>
            <a:endParaRPr lang="en-US" sz="1800" dirty="0"/>
          </a:p>
          <a:p>
            <a:pPr marL="0" indent="0">
              <a:buNone/>
            </a:pPr>
            <a:r>
              <a:rPr lang="en-US" sz="1800" dirty="0"/>
              <a:t>Growth of pubic and body hair</a:t>
            </a:r>
          </a:p>
          <a:p>
            <a:pPr marL="0" indent="0">
              <a:buNone/>
            </a:pPr>
            <a:endParaRPr lang="en-US" sz="1800" dirty="0"/>
          </a:p>
          <a:p>
            <a:pPr marL="0" indent="0">
              <a:buNone/>
            </a:pPr>
            <a:r>
              <a:rPr lang="en-US" sz="1800" dirty="0"/>
              <a:t> Axillary hair growth</a:t>
            </a:r>
            <a:endParaRPr lang="ar-SA" sz="1800" dirty="0"/>
          </a:p>
          <a:p>
            <a:pPr marL="0" indent="0">
              <a:buNone/>
            </a:pPr>
            <a:endParaRPr lang="en-US" sz="1800" dirty="0"/>
          </a:p>
          <a:p>
            <a:pPr marL="0" indent="0">
              <a:buNone/>
            </a:pPr>
            <a:r>
              <a:rPr lang="en-US" sz="1800" dirty="0"/>
              <a:t>Menarche </a:t>
            </a:r>
          </a:p>
        </p:txBody>
      </p:sp>
      <p:sp>
        <p:nvSpPr>
          <p:cNvPr id="10" name="Freeform: Shape 9">
            <a:extLst>
              <a:ext uri="{FF2B5EF4-FFF2-40B4-BE49-F238E27FC236}">
                <a16:creationId xmlns:a16="http://schemas.microsoft.com/office/drawing/2014/main" id="{43573EFB-E773-46FC-B866-B57ED2E39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569741"/>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4154373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1ADD5449-0E96-4115-A0C3-E5B26BC64D90}"/>
              </a:ext>
            </a:extLst>
          </p:cNvPr>
          <p:cNvSpPr>
            <a:spLocks noGrp="1"/>
          </p:cNvSpPr>
          <p:nvPr>
            <p:ph type="title"/>
          </p:nvPr>
        </p:nvSpPr>
        <p:spPr>
          <a:xfrm>
            <a:off x="1286932" y="1204109"/>
            <a:ext cx="10023398" cy="857894"/>
          </a:xfrm>
        </p:spPr>
        <p:txBody>
          <a:bodyPr>
            <a:normAutofit/>
          </a:bodyPr>
          <a:lstStyle/>
          <a:p>
            <a:r>
              <a:rPr lang="en-US" sz="4000" b="1">
                <a:solidFill>
                  <a:srgbClr val="FFFFFF"/>
                </a:solidFill>
              </a:rPr>
              <a:t>Social changes</a:t>
            </a:r>
            <a:endParaRPr lang="ar-SA" sz="4000" b="1">
              <a:solidFill>
                <a:srgbClr val="FFFFFF"/>
              </a:solidFill>
            </a:endParaRPr>
          </a:p>
        </p:txBody>
      </p:sp>
      <p:sp>
        <p:nvSpPr>
          <p:cNvPr id="3" name="عنصر نائب للمحتوى 2">
            <a:extLst>
              <a:ext uri="{FF2B5EF4-FFF2-40B4-BE49-F238E27FC236}">
                <a16:creationId xmlns:a16="http://schemas.microsoft.com/office/drawing/2014/main" id="{6FBDC055-1B58-43E7-B436-B3AAE1F3FF77}"/>
              </a:ext>
            </a:extLst>
          </p:cNvPr>
          <p:cNvSpPr>
            <a:spLocks noGrp="1"/>
          </p:cNvSpPr>
          <p:nvPr>
            <p:ph idx="1"/>
          </p:nvPr>
        </p:nvSpPr>
        <p:spPr>
          <a:xfrm>
            <a:off x="965200" y="2468880"/>
            <a:ext cx="4374230" cy="4003040"/>
          </a:xfrm>
        </p:spPr>
        <p:txBody>
          <a:bodyPr>
            <a:noAutofit/>
          </a:bodyPr>
          <a:lstStyle/>
          <a:p>
            <a:pPr marL="0" indent="0" algn="ctr">
              <a:buNone/>
            </a:pPr>
            <a:r>
              <a:rPr lang="en-US" sz="2000" b="1" dirty="0"/>
              <a:t>Searching for identity.</a:t>
            </a:r>
          </a:p>
          <a:p>
            <a:pPr marL="0" indent="0" algn="ctr">
              <a:buNone/>
            </a:pPr>
            <a:r>
              <a:rPr lang="en-US" sz="2000" b="1" dirty="0"/>
              <a:t>Seeking more independence.</a:t>
            </a:r>
          </a:p>
          <a:p>
            <a:pPr marL="0" indent="0" algn="ctr">
              <a:buNone/>
            </a:pPr>
            <a:r>
              <a:rPr lang="en-US" sz="2000" b="1" dirty="0"/>
              <a:t>Seeking more responsibility.</a:t>
            </a:r>
          </a:p>
          <a:p>
            <a:pPr marL="0" indent="0" algn="ctr">
              <a:buNone/>
            </a:pPr>
            <a:r>
              <a:rPr lang="en-US" sz="2000" b="1" dirty="0"/>
              <a:t>Looking for new experiences and engaging in</a:t>
            </a:r>
          </a:p>
          <a:p>
            <a:pPr marL="0" indent="0" algn="ctr">
              <a:buNone/>
            </a:pPr>
            <a:r>
              <a:rPr lang="en-US" sz="2000" b="1" dirty="0"/>
              <a:t>more risk.</a:t>
            </a:r>
          </a:p>
          <a:p>
            <a:pPr marL="0" indent="0" algn="ctr">
              <a:buNone/>
            </a:pPr>
            <a:r>
              <a:rPr lang="en-US" sz="2000" b="1" dirty="0"/>
              <a:t>thinking more about right and wrong</a:t>
            </a:r>
            <a:endParaRPr lang="ar-SA" sz="2000" b="1" dirty="0"/>
          </a:p>
          <a:p>
            <a:pPr marL="0" indent="0" algn="ctr">
              <a:buNone/>
            </a:pPr>
            <a:r>
              <a:rPr lang="en-US" sz="2000" b="1" dirty="0"/>
              <a:t>Influenced more by friends</a:t>
            </a:r>
          </a:p>
          <a:p>
            <a:pPr marL="0" indent="0" algn="ctr">
              <a:buNone/>
            </a:pPr>
            <a:r>
              <a:rPr lang="en-US" sz="2000" b="1" dirty="0"/>
              <a:t>Communicating in different ways</a:t>
            </a:r>
            <a:endParaRPr lang="ar-SA" sz="2000" b="1" dirty="0"/>
          </a:p>
        </p:txBody>
      </p:sp>
      <p:pic>
        <p:nvPicPr>
          <p:cNvPr id="11" name="صورة 10">
            <a:extLst>
              <a:ext uri="{FF2B5EF4-FFF2-40B4-BE49-F238E27FC236}">
                <a16:creationId xmlns:a16="http://schemas.microsoft.com/office/drawing/2014/main" id="{531A27CA-1125-4F27-9D9B-E7099F9673AF}"/>
              </a:ext>
            </a:extLst>
          </p:cNvPr>
          <p:cNvPicPr>
            <a:picLocks noChangeAspect="1"/>
          </p:cNvPicPr>
          <p:nvPr/>
        </p:nvPicPr>
        <p:blipFill rotWithShape="1">
          <a:blip r:embed="rId3">
            <a:extLst>
              <a:ext uri="{28A0092B-C50C-407E-A947-70E740481C1C}">
                <a14:useLocalDpi xmlns:a14="http://schemas.microsoft.com/office/drawing/2010/main" val="0"/>
              </a:ext>
            </a:extLst>
          </a:blip>
          <a:srcRect l="839" r="-4" b="-4"/>
          <a:stretch/>
        </p:blipFill>
        <p:spPr>
          <a:xfrm>
            <a:off x="6984582" y="2962451"/>
            <a:ext cx="3348926" cy="2820012"/>
          </a:xfrm>
          <a:prstGeom prst="rect">
            <a:avLst/>
          </a:prstGeom>
        </p:spPr>
      </p:pic>
    </p:spTree>
    <p:extLst>
      <p:ext uri="{BB962C8B-B14F-4D97-AF65-F5344CB8AC3E}">
        <p14:creationId xmlns:p14="http://schemas.microsoft.com/office/powerpoint/2010/main" val="81377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9082B43-A10E-412C-A5B3-349FC35BE5E6}"/>
              </a:ext>
            </a:extLst>
          </p:cNvPr>
          <p:cNvSpPr>
            <a:spLocks noGrp="1"/>
          </p:cNvSpPr>
          <p:nvPr>
            <p:ph type="title"/>
          </p:nvPr>
        </p:nvSpPr>
        <p:spPr>
          <a:xfrm>
            <a:off x="648929" y="629266"/>
            <a:ext cx="3667039" cy="1676603"/>
          </a:xfrm>
        </p:spPr>
        <p:txBody>
          <a:bodyPr>
            <a:normAutofit/>
          </a:bodyPr>
          <a:lstStyle/>
          <a:p>
            <a:pPr algn="ctr"/>
            <a:r>
              <a:rPr lang="en-US" sz="4000" b="1" dirty="0"/>
              <a:t>Emotional</a:t>
            </a:r>
            <a:r>
              <a:rPr lang="en-US" sz="4000" dirty="0"/>
              <a:t> </a:t>
            </a:r>
            <a:r>
              <a:rPr lang="en-US" sz="4000" b="1" dirty="0"/>
              <a:t>change</a:t>
            </a:r>
            <a:endParaRPr lang="ar-SA" sz="4000" b="1" dirty="0"/>
          </a:p>
        </p:txBody>
      </p:sp>
      <p:sp>
        <p:nvSpPr>
          <p:cNvPr id="3" name="عنصر نائب للمحتوى 2">
            <a:extLst>
              <a:ext uri="{FF2B5EF4-FFF2-40B4-BE49-F238E27FC236}">
                <a16:creationId xmlns:a16="http://schemas.microsoft.com/office/drawing/2014/main" id="{00B81717-DEBD-41E4-87DA-8E8B456669F7}"/>
              </a:ext>
            </a:extLst>
          </p:cNvPr>
          <p:cNvSpPr>
            <a:spLocks noGrp="1"/>
          </p:cNvSpPr>
          <p:nvPr>
            <p:ph idx="1"/>
          </p:nvPr>
        </p:nvSpPr>
        <p:spPr>
          <a:xfrm>
            <a:off x="648931" y="2438401"/>
            <a:ext cx="3667036" cy="3779520"/>
          </a:xfrm>
        </p:spPr>
        <p:txBody>
          <a:bodyPr>
            <a:normAutofit/>
          </a:bodyPr>
          <a:lstStyle/>
          <a:p>
            <a:pPr marL="0" lvl="0" indent="0" algn="ctr" rtl="0">
              <a:buNone/>
            </a:pPr>
            <a:r>
              <a:rPr lang="en-US" sz="2000" dirty="0"/>
              <a:t> Moods might seem unpredictable These emotional ups and downs</a:t>
            </a:r>
          </a:p>
          <a:p>
            <a:pPr marL="0" lvl="0" indent="0" algn="ctr" rtl="0">
              <a:buNone/>
            </a:pPr>
            <a:r>
              <a:rPr lang="en-US" sz="2000" dirty="0"/>
              <a:t>( mood swing )</a:t>
            </a:r>
          </a:p>
          <a:p>
            <a:pPr marL="0" lvl="0" indent="0" algn="ctr" rtl="0">
              <a:buNone/>
            </a:pPr>
            <a:endParaRPr lang="en-US" sz="2000" dirty="0"/>
          </a:p>
          <a:p>
            <a:pPr marL="0" lvl="0" indent="0" algn="ctr">
              <a:buNone/>
            </a:pPr>
            <a:r>
              <a:rPr lang="en-US" sz="2000" dirty="0"/>
              <a:t>More conscious about physical appearance</a:t>
            </a:r>
          </a:p>
          <a:p>
            <a:pPr marL="0" lvl="0" indent="0" algn="ctr">
              <a:buNone/>
            </a:pPr>
            <a:r>
              <a:rPr lang="en-US" sz="2000" dirty="0"/>
              <a:t> ( insecurity fear and doubt )</a:t>
            </a:r>
          </a:p>
          <a:p>
            <a:pPr marL="0" lvl="0" indent="0" algn="ctr">
              <a:buNone/>
            </a:pPr>
            <a:endParaRPr lang="en-US" sz="2000" dirty="0"/>
          </a:p>
          <a:p>
            <a:pPr marL="0" lvl="0" indent="0" algn="ctr">
              <a:buNone/>
            </a:pPr>
            <a:r>
              <a:rPr lang="en-US" sz="2000" dirty="0"/>
              <a:t>Fluctuating self esteem </a:t>
            </a:r>
          </a:p>
          <a:p>
            <a:pPr marL="0" lvl="0" indent="0" algn="ctr">
              <a:buNone/>
            </a:pPr>
            <a:endParaRPr lang="en-US" sz="2000" dirty="0"/>
          </a:p>
          <a:p>
            <a:pPr marL="0" lvl="0" indent="0" algn="ctr">
              <a:buNone/>
            </a:pPr>
            <a:endParaRPr lang="en-US" sz="2000" dirty="0"/>
          </a:p>
          <a:p>
            <a:pPr marL="0" lvl="0" indent="0" algn="ctr">
              <a:buNone/>
            </a:pPr>
            <a:endParaRPr lang="en-US" sz="2000" dirty="0"/>
          </a:p>
          <a:p>
            <a:pPr marL="0" indent="0" algn="ctr">
              <a:buNone/>
            </a:pPr>
            <a:endParaRPr lang="ar-SA" sz="2000" dirty="0"/>
          </a:p>
        </p:txBody>
      </p:sp>
      <p:sp>
        <p:nvSpPr>
          <p:cNvPr id="10" name="Rectangle 9">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9C211690-AD0E-48E7-91BD-6B38EC92F370}"/>
              </a:ext>
            </a:extLst>
          </p:cNvPr>
          <p:cNvPicPr>
            <a:picLocks noChangeAspect="1"/>
          </p:cNvPicPr>
          <p:nvPr/>
        </p:nvPicPr>
        <p:blipFill rotWithShape="1">
          <a:blip r:embed="rId2">
            <a:extLst>
              <a:ext uri="{28A0092B-C50C-407E-A947-70E740481C1C}">
                <a14:useLocalDpi xmlns:a14="http://schemas.microsoft.com/office/drawing/2010/main" val="0"/>
              </a:ext>
            </a:extLst>
          </a:blip>
          <a:srcRect l="3383" r="-2" b="-2"/>
          <a:stretch/>
        </p:blipFill>
        <p:spPr>
          <a:xfrm>
            <a:off x="5283708" y="722376"/>
            <a:ext cx="6263640" cy="5413248"/>
          </a:xfrm>
          <a:prstGeom prst="rect">
            <a:avLst/>
          </a:prstGeom>
          <a:effectLst/>
        </p:spPr>
      </p:pic>
    </p:spTree>
    <p:extLst>
      <p:ext uri="{BB962C8B-B14F-4D97-AF65-F5344CB8AC3E}">
        <p14:creationId xmlns:p14="http://schemas.microsoft.com/office/powerpoint/2010/main" val="3371632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8197235-67AD-465F-8DF3-57632840C4F6}"/>
              </a:ext>
            </a:extLst>
          </p:cNvPr>
          <p:cNvSpPr>
            <a:spLocks noGrp="1"/>
          </p:cNvSpPr>
          <p:nvPr>
            <p:ph type="title"/>
          </p:nvPr>
        </p:nvSpPr>
        <p:spPr>
          <a:xfrm>
            <a:off x="648929" y="629266"/>
            <a:ext cx="3667039" cy="1676603"/>
          </a:xfrm>
        </p:spPr>
        <p:txBody>
          <a:bodyPr>
            <a:normAutofit/>
          </a:bodyPr>
          <a:lstStyle/>
          <a:p>
            <a:pPr algn="ctr"/>
            <a:r>
              <a:rPr lang="en-US" sz="3700" b="1" dirty="0"/>
              <a:t>Changes in relationships</a:t>
            </a:r>
            <a:br>
              <a:rPr lang="en-US" sz="3700" b="1" dirty="0"/>
            </a:br>
            <a:endParaRPr lang="ar-SA" sz="3700" dirty="0"/>
          </a:p>
        </p:txBody>
      </p:sp>
      <p:sp>
        <p:nvSpPr>
          <p:cNvPr id="3" name="عنصر نائب للمحتوى 2">
            <a:extLst>
              <a:ext uri="{FF2B5EF4-FFF2-40B4-BE49-F238E27FC236}">
                <a16:creationId xmlns:a16="http://schemas.microsoft.com/office/drawing/2014/main" id="{27A96CBF-4B35-4DA1-8D78-5CEC222EE1C3}"/>
              </a:ext>
            </a:extLst>
          </p:cNvPr>
          <p:cNvSpPr>
            <a:spLocks noGrp="1"/>
          </p:cNvSpPr>
          <p:nvPr>
            <p:ph idx="1"/>
          </p:nvPr>
        </p:nvSpPr>
        <p:spPr>
          <a:xfrm>
            <a:off x="648931" y="2438401"/>
            <a:ext cx="3667036" cy="3779520"/>
          </a:xfrm>
        </p:spPr>
        <p:txBody>
          <a:bodyPr>
            <a:normAutofit/>
          </a:bodyPr>
          <a:lstStyle/>
          <a:p>
            <a:pPr marL="0" indent="0" algn="ctr">
              <a:buNone/>
            </a:pPr>
            <a:r>
              <a:rPr lang="en-US" sz="2400" dirty="0"/>
              <a:t>spend less time with family</a:t>
            </a:r>
          </a:p>
          <a:p>
            <a:pPr marL="0" indent="0" algn="ctr">
              <a:buNone/>
            </a:pPr>
            <a:endParaRPr lang="en-US" sz="2400" dirty="0"/>
          </a:p>
          <a:p>
            <a:pPr marL="0" indent="0" algn="ctr">
              <a:buNone/>
            </a:pPr>
            <a:r>
              <a:rPr lang="en-US" sz="2400" dirty="0"/>
              <a:t>more arguments with you</a:t>
            </a:r>
          </a:p>
          <a:p>
            <a:pPr marL="0" indent="0" algn="ctr">
              <a:buNone/>
            </a:pPr>
            <a:endParaRPr lang="en-US" sz="2400" dirty="0"/>
          </a:p>
          <a:p>
            <a:pPr marL="0" indent="0" algn="ctr">
              <a:buNone/>
            </a:pPr>
            <a:r>
              <a:rPr lang="en-US" sz="2400" dirty="0"/>
              <a:t>sees things differently from you</a:t>
            </a:r>
            <a:endParaRPr lang="ar-SA" sz="2400" dirty="0"/>
          </a:p>
        </p:txBody>
      </p:sp>
      <p:sp>
        <p:nvSpPr>
          <p:cNvPr id="10" name="Rectangle 9">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6F84C825-45FF-4BE4-9D88-50A9B373EF9F}"/>
              </a:ext>
            </a:extLst>
          </p:cNvPr>
          <p:cNvPicPr>
            <a:picLocks noChangeAspect="1"/>
          </p:cNvPicPr>
          <p:nvPr/>
        </p:nvPicPr>
        <p:blipFill rotWithShape="1">
          <a:blip r:embed="rId3">
            <a:extLst>
              <a:ext uri="{28A0092B-C50C-407E-A947-70E740481C1C}">
                <a14:useLocalDpi xmlns:a14="http://schemas.microsoft.com/office/drawing/2010/main" val="0"/>
              </a:ext>
            </a:extLst>
          </a:blip>
          <a:srcRect l="3383" r="-2" b="-2"/>
          <a:stretch/>
        </p:blipFill>
        <p:spPr>
          <a:xfrm>
            <a:off x="5283708" y="722376"/>
            <a:ext cx="6263640" cy="5413248"/>
          </a:xfrm>
          <a:prstGeom prst="rect">
            <a:avLst/>
          </a:prstGeom>
          <a:effectLst/>
        </p:spPr>
      </p:pic>
    </p:spTree>
    <p:extLst>
      <p:ext uri="{BB962C8B-B14F-4D97-AF65-F5344CB8AC3E}">
        <p14:creationId xmlns:p14="http://schemas.microsoft.com/office/powerpoint/2010/main" val="3496664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D6A52D67-BD44-43B0-8D48-96B34A5F5566}"/>
              </a:ext>
            </a:extLst>
          </p:cNvPr>
          <p:cNvSpPr>
            <a:spLocks noGrp="1"/>
          </p:cNvSpPr>
          <p:nvPr>
            <p:ph type="title"/>
          </p:nvPr>
        </p:nvSpPr>
        <p:spPr>
          <a:xfrm>
            <a:off x="1286932" y="1204109"/>
            <a:ext cx="10023398" cy="857894"/>
          </a:xfrm>
        </p:spPr>
        <p:txBody>
          <a:bodyPr>
            <a:normAutofit/>
          </a:bodyPr>
          <a:lstStyle/>
          <a:p>
            <a:r>
              <a:rPr lang="en-US" sz="4000">
                <a:solidFill>
                  <a:srgbClr val="FFFFFF"/>
                </a:solidFill>
                <a:cs typeface="Arial" panose="020B0604020202020204" pitchFamily="34" charset="0"/>
              </a:rPr>
              <a:t>Skeletal changes </a:t>
            </a:r>
            <a:endParaRPr lang="ar-SA" sz="4000">
              <a:solidFill>
                <a:srgbClr val="FFFFFF"/>
              </a:solidFill>
            </a:endParaRPr>
          </a:p>
        </p:txBody>
      </p:sp>
      <p:sp>
        <p:nvSpPr>
          <p:cNvPr id="3" name="عنصر نائب للمحتوى 2">
            <a:extLst>
              <a:ext uri="{FF2B5EF4-FFF2-40B4-BE49-F238E27FC236}">
                <a16:creationId xmlns:a16="http://schemas.microsoft.com/office/drawing/2014/main" id="{F4A3481F-C260-4DE9-ADC7-D2EDCFB741DD}"/>
              </a:ext>
            </a:extLst>
          </p:cNvPr>
          <p:cNvSpPr>
            <a:spLocks noGrp="1"/>
          </p:cNvSpPr>
          <p:nvPr>
            <p:ph idx="1"/>
          </p:nvPr>
        </p:nvSpPr>
        <p:spPr>
          <a:xfrm>
            <a:off x="1286930" y="2962451"/>
            <a:ext cx="4052499" cy="2820012"/>
          </a:xfrm>
        </p:spPr>
        <p:txBody>
          <a:bodyPr>
            <a:normAutofit/>
          </a:bodyPr>
          <a:lstStyle/>
          <a:p>
            <a:pPr marL="0" indent="0">
              <a:buNone/>
            </a:pPr>
            <a:r>
              <a:rPr lang="en-US" sz="1500" b="1"/>
              <a:t>Increased in sex hormone lead to increased bone growth in adolescence. </a:t>
            </a:r>
          </a:p>
          <a:p>
            <a:pPr marL="0" indent="0">
              <a:buNone/>
            </a:pPr>
            <a:r>
              <a:rPr lang="en-US" sz="1500" b="1"/>
              <a:t>At the end of adolescence more than </a:t>
            </a:r>
            <a:r>
              <a:rPr lang="en-US" sz="1500" b="1">
                <a:highlight>
                  <a:srgbClr val="FFFF00"/>
                </a:highlight>
              </a:rPr>
              <a:t>95 percent</a:t>
            </a:r>
            <a:r>
              <a:rPr lang="en-US" sz="1500" b="1"/>
              <a:t> of skeleton is formed </a:t>
            </a:r>
          </a:p>
          <a:p>
            <a:pPr marL="0" indent="0">
              <a:buNone/>
            </a:pPr>
            <a:r>
              <a:rPr lang="en-US" sz="1500" b="1">
                <a:highlight>
                  <a:srgbClr val="FFFF00"/>
                </a:highlight>
              </a:rPr>
              <a:t>1-</a:t>
            </a:r>
            <a:r>
              <a:rPr lang="en-US" sz="1500" b="1" u="sng">
                <a:highlight>
                  <a:srgbClr val="FFFF00"/>
                </a:highlight>
              </a:rPr>
              <a:t>Height</a:t>
            </a:r>
            <a:r>
              <a:rPr lang="en-US" sz="1500" b="1" u="sng"/>
              <a:t> </a:t>
            </a:r>
            <a:r>
              <a:rPr lang="en-US" sz="1500" b="1"/>
              <a:t>grow peak in boys are at the age of 13 and they grow average of 26 cm and height growth peak in girls are at the age of 11 and they grow average of 23 cm.</a:t>
            </a:r>
          </a:p>
          <a:p>
            <a:pPr marL="0" indent="0">
              <a:buNone/>
            </a:pPr>
            <a:r>
              <a:rPr lang="en-US" sz="1500" b="1">
                <a:highlight>
                  <a:srgbClr val="FFFF00"/>
                </a:highlight>
              </a:rPr>
              <a:t>2-</a:t>
            </a:r>
            <a:r>
              <a:rPr lang="en-US" sz="1500" b="1" u="sng">
                <a:highlight>
                  <a:srgbClr val="FFFF00"/>
                </a:highlight>
              </a:rPr>
              <a:t>Weight</a:t>
            </a:r>
            <a:r>
              <a:rPr lang="en-US" sz="1500" b="1" u="sng"/>
              <a:t> </a:t>
            </a:r>
            <a:r>
              <a:rPr lang="en-US" sz="1500" b="1"/>
              <a:t>gain in boys mostly because of muscle growth and for girls are because of fat that develop in breast and hips</a:t>
            </a:r>
            <a:endParaRPr lang="ar-SA" sz="1500" b="1"/>
          </a:p>
        </p:txBody>
      </p:sp>
      <p:pic>
        <p:nvPicPr>
          <p:cNvPr id="6" name="Content Placeholder 3">
            <a:extLst>
              <a:ext uri="{FF2B5EF4-FFF2-40B4-BE49-F238E27FC236}">
                <a16:creationId xmlns:a16="http://schemas.microsoft.com/office/drawing/2014/main" id="{01441521-1AC5-44A3-8116-D8A31399F237}"/>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6088195" y="3016333"/>
            <a:ext cx="5141701" cy="2712247"/>
          </a:xfrm>
          <a:prstGeom prst="rect">
            <a:avLst/>
          </a:prstGeom>
        </p:spPr>
      </p:pic>
    </p:spTree>
    <p:extLst>
      <p:ext uri="{BB962C8B-B14F-4D97-AF65-F5344CB8AC3E}">
        <p14:creationId xmlns:p14="http://schemas.microsoft.com/office/powerpoint/2010/main" val="146779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FE624C97-3B3C-4773-84DE-6545F45028AD}"/>
              </a:ext>
            </a:extLst>
          </p:cNvPr>
          <p:cNvSpPr>
            <a:spLocks noGrp="1"/>
          </p:cNvSpPr>
          <p:nvPr>
            <p:ph type="title"/>
          </p:nvPr>
        </p:nvSpPr>
        <p:spPr>
          <a:xfrm>
            <a:off x="1286932" y="1204109"/>
            <a:ext cx="10023398" cy="857894"/>
          </a:xfrm>
        </p:spPr>
        <p:txBody>
          <a:bodyPr>
            <a:noAutofit/>
          </a:bodyPr>
          <a:lstStyle/>
          <a:p>
            <a:r>
              <a:rPr lang="en-US" sz="3000" b="1" u="sng" dirty="0">
                <a:solidFill>
                  <a:srgbClr val="FFFFFF"/>
                </a:solidFill>
              </a:rPr>
              <a:t>Dietary changes:</a:t>
            </a:r>
            <a:br>
              <a:rPr lang="en-US" sz="3000" b="1" u="sng" dirty="0">
                <a:solidFill>
                  <a:srgbClr val="FFFFFF"/>
                </a:solidFill>
              </a:rPr>
            </a:br>
            <a:endParaRPr lang="ar-SA" sz="3000" dirty="0">
              <a:solidFill>
                <a:srgbClr val="FFFFFF"/>
              </a:solidFill>
            </a:endParaRPr>
          </a:p>
        </p:txBody>
      </p:sp>
      <p:sp>
        <p:nvSpPr>
          <p:cNvPr id="3" name="عنصر نائب للمحتوى 2">
            <a:extLst>
              <a:ext uri="{FF2B5EF4-FFF2-40B4-BE49-F238E27FC236}">
                <a16:creationId xmlns:a16="http://schemas.microsoft.com/office/drawing/2014/main" id="{A6F4AFCC-D6D7-4091-BEB9-0EF6F1FB5709}"/>
              </a:ext>
            </a:extLst>
          </p:cNvPr>
          <p:cNvSpPr>
            <a:spLocks noGrp="1"/>
          </p:cNvSpPr>
          <p:nvPr>
            <p:ph idx="1"/>
          </p:nvPr>
        </p:nvSpPr>
        <p:spPr>
          <a:xfrm>
            <a:off x="1286930" y="2962451"/>
            <a:ext cx="4052499" cy="2820012"/>
          </a:xfrm>
        </p:spPr>
        <p:txBody>
          <a:bodyPr>
            <a:normAutofit/>
          </a:bodyPr>
          <a:lstStyle/>
          <a:p>
            <a:pPr marL="0" indent="0">
              <a:buNone/>
            </a:pPr>
            <a:endParaRPr lang="en-US" sz="1800" b="1" u="sng" dirty="0"/>
          </a:p>
          <a:p>
            <a:pPr marL="0" indent="0">
              <a:buNone/>
            </a:pPr>
            <a:r>
              <a:rPr lang="en-US" sz="1800" dirty="0"/>
              <a:t>Weight problems ‘obesity’ from eating a lot of junk food and physical inactivity </a:t>
            </a:r>
          </a:p>
          <a:p>
            <a:pPr marL="0" indent="0">
              <a:buNone/>
            </a:pPr>
            <a:endParaRPr lang="en-US" sz="1800" dirty="0"/>
          </a:p>
          <a:p>
            <a:pPr marL="0" indent="0">
              <a:buNone/>
            </a:pPr>
            <a:r>
              <a:rPr lang="en-US" sz="1800" dirty="0"/>
              <a:t> Anorexia nervosa and bulimia from not eating because of appearance </a:t>
            </a:r>
          </a:p>
          <a:p>
            <a:pPr marL="0" indent="0">
              <a:buNone/>
            </a:pPr>
            <a:endParaRPr lang="ar-SA" sz="1800" dirty="0"/>
          </a:p>
        </p:txBody>
      </p:sp>
      <p:pic>
        <p:nvPicPr>
          <p:cNvPr id="4" name="صورة 3">
            <a:extLst>
              <a:ext uri="{FF2B5EF4-FFF2-40B4-BE49-F238E27FC236}">
                <a16:creationId xmlns:a16="http://schemas.microsoft.com/office/drawing/2014/main" id="{11514961-67C6-4B56-8BDF-50782C282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195" y="3016333"/>
            <a:ext cx="5141701" cy="2712247"/>
          </a:xfrm>
          <a:prstGeom prst="rect">
            <a:avLst/>
          </a:prstGeom>
        </p:spPr>
      </p:pic>
    </p:spTree>
    <p:extLst>
      <p:ext uri="{BB962C8B-B14F-4D97-AF65-F5344CB8AC3E}">
        <p14:creationId xmlns:p14="http://schemas.microsoft.com/office/powerpoint/2010/main" val="48887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Objective</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lgn="l">
              <a:buNone/>
            </a:pPr>
            <a:r>
              <a:rPr lang="en-US" dirty="0"/>
              <a:t>Define adolescent age: World health organization definition.</a:t>
            </a:r>
          </a:p>
          <a:p>
            <a:pPr marL="0" indent="0" algn="l">
              <a:buNone/>
            </a:pPr>
            <a:r>
              <a:rPr lang="en-US" dirty="0"/>
              <a:t>Understand adolescent’s physiological and behavioral characteristics.</a:t>
            </a:r>
          </a:p>
          <a:p>
            <a:pPr marL="0" indent="0" algn="l">
              <a:buNone/>
            </a:pPr>
            <a:r>
              <a:rPr lang="en-US" dirty="0"/>
              <a:t>Recognize the importance of adolescent health.</a:t>
            </a:r>
          </a:p>
          <a:p>
            <a:pPr marL="0" indent="0" algn="l">
              <a:buNone/>
            </a:pPr>
            <a:r>
              <a:rPr lang="en-US" dirty="0"/>
              <a:t>Determine adolescent health problems: physical, psychological and social problems.</a:t>
            </a:r>
          </a:p>
          <a:p>
            <a:pPr marL="0" indent="0" algn="l">
              <a:buNone/>
            </a:pPr>
            <a:r>
              <a:rPr lang="en-US" dirty="0"/>
              <a:t>Recognize common adolescent health problems in Saudi Arabia: Retrieved from available evidence-based studies.</a:t>
            </a:r>
          </a:p>
          <a:p>
            <a:pPr marL="0" indent="0" algn="l">
              <a:buNone/>
            </a:pPr>
            <a:r>
              <a:rPr lang="en-US" dirty="0"/>
              <a:t>Understand the comprehensive approach to common adolescent health problems in primary health care.</a:t>
            </a:r>
          </a:p>
          <a:p>
            <a:pPr marL="0" indent="0" algn="l">
              <a:buNone/>
            </a:pPr>
            <a:r>
              <a:rPr lang="en-US" dirty="0"/>
              <a:t>Understand the role of family, school and community in adolescent health care. </a:t>
            </a:r>
          </a:p>
          <a:p>
            <a:pPr marL="0" indent="0" algn="l">
              <a:buNone/>
            </a:pPr>
            <a:endParaRPr lang="en-US" dirty="0"/>
          </a:p>
        </p:txBody>
      </p:sp>
    </p:spTree>
    <p:extLst>
      <p:ext uri="{BB962C8B-B14F-4D97-AF65-F5344CB8AC3E}">
        <p14:creationId xmlns:p14="http://schemas.microsoft.com/office/powerpoint/2010/main" val="91590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81">
            <a:extLst>
              <a:ext uri="{FF2B5EF4-FFF2-40B4-BE49-F238E27FC236}">
                <a16:creationId xmlns:a16="http://schemas.microsoft.com/office/drawing/2014/main" id="{C383323F-2D6A-48F6-ADFC-6F1393B9FA8A}"/>
              </a:ext>
            </a:extLst>
          </p:cNvPr>
          <p:cNvSpPr txBox="1">
            <a:spLocks/>
          </p:cNvSpPr>
          <p:nvPr/>
        </p:nvSpPr>
        <p:spPr>
          <a:xfrm>
            <a:off x="2012159" y="2536794"/>
            <a:ext cx="7664100" cy="782400"/>
          </a:xfrm>
          <a:prstGeom prst="rect">
            <a:avLst/>
          </a:prstGeom>
        </p:spPr>
        <p:txBody>
          <a:bodyPr vert="horz" wrap="square" lIns="91425" tIns="91425" rIns="91425" bIns="91425" rtlCol="0" anchor="ctr" anchorCtr="0">
            <a:noAutofit/>
          </a:bodyPr>
          <a:lstStyle>
            <a:lvl1pPr algn="ctr" defTabSz="914400" rtl="1" eaLnBrk="1" latinLnBrk="0" hangingPunct="1">
              <a:lnSpc>
                <a:spcPct val="89000"/>
              </a:lnSpc>
              <a:spcBef>
                <a:spcPct val="0"/>
              </a:spcBef>
              <a:buNone/>
              <a:defRPr sz="7200" kern="1200" cap="all" baseline="0">
                <a:solidFill>
                  <a:schemeClr val="tx2"/>
                </a:solidFill>
                <a:latin typeface="+mj-lt"/>
                <a:ea typeface="+mj-ea"/>
                <a:cs typeface="+mj-cs"/>
              </a:defRPr>
            </a:lvl1pPr>
          </a:lstStyle>
          <a:p>
            <a:pPr rtl="0">
              <a:lnSpc>
                <a:spcPct val="115000"/>
              </a:lnSpc>
              <a:spcBef>
                <a:spcPts val="0"/>
              </a:spcBef>
            </a:pPr>
            <a:r>
              <a:rPr lang="en" sz="4000" b="1" dirty="0"/>
              <a:t>Adolescent health problems</a:t>
            </a:r>
          </a:p>
        </p:txBody>
      </p:sp>
      <p:sp>
        <p:nvSpPr>
          <p:cNvPr id="2" name="مستطيل 1">
            <a:extLst>
              <a:ext uri="{FF2B5EF4-FFF2-40B4-BE49-F238E27FC236}">
                <a16:creationId xmlns:a16="http://schemas.microsoft.com/office/drawing/2014/main" id="{AE503CCE-CC97-47DD-B113-352D30D6294F}"/>
              </a:ext>
            </a:extLst>
          </p:cNvPr>
          <p:cNvSpPr/>
          <p:nvPr/>
        </p:nvSpPr>
        <p:spPr>
          <a:xfrm>
            <a:off x="728870" y="5623749"/>
            <a:ext cx="7262191" cy="553998"/>
          </a:xfrm>
          <a:prstGeom prst="rect">
            <a:avLst/>
          </a:prstGeom>
        </p:spPr>
        <p:txBody>
          <a:bodyPr wrap="square">
            <a:spAutoFit/>
          </a:bodyPr>
          <a:lstStyle/>
          <a:p>
            <a:r>
              <a:rPr lang="en-US" sz="1600" b="1" dirty="0">
                <a:latin typeface="Arial" panose="020B0604020202020204" pitchFamily="34" charset="0"/>
              </a:rPr>
              <a:t>5 February 2018 WHO, Adolescents: health risks and solutions; </a:t>
            </a:r>
            <a:r>
              <a:rPr lang="en-US" sz="1400" dirty="0">
                <a:solidFill>
                  <a:srgbClr val="C00000"/>
                </a:solidFill>
                <a:effectLst>
                  <a:outerShdw blurRad="38100" dist="38100" dir="2700000" algn="tl">
                    <a:srgbClr val="000000">
                      <a:alpha val="43137"/>
                    </a:srgbClr>
                  </a:outerShdw>
                </a:effectLst>
                <a:latin typeface="Arial" panose="020B0604020202020204" pitchFamily="34" charset="0"/>
              </a:rPr>
              <a:t>http://www.who.int/news-room/fact-sheets/detail/adolescents-health-risks-and-solutions</a:t>
            </a:r>
            <a:endParaRPr lang="en-US" sz="1600" i="0" dirty="0">
              <a:solidFill>
                <a:srgbClr val="C00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1497683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رسم تخطيطي 7">
            <a:extLst>
              <a:ext uri="{FF2B5EF4-FFF2-40B4-BE49-F238E27FC236}">
                <a16:creationId xmlns:a16="http://schemas.microsoft.com/office/drawing/2014/main" id="{ADB26A25-EB8F-4A60-8ABC-34E4F78B0EC8}"/>
              </a:ext>
            </a:extLst>
          </p:cNvPr>
          <p:cNvGraphicFramePr/>
          <p:nvPr>
            <p:extLst>
              <p:ext uri="{D42A27DB-BD31-4B8C-83A1-F6EECF244321}">
                <p14:modId xmlns:p14="http://schemas.microsoft.com/office/powerpoint/2010/main" val="3366521017"/>
              </p:ext>
            </p:extLst>
          </p:nvPr>
        </p:nvGraphicFramePr>
        <p:xfrm>
          <a:off x="1126435" y="719666"/>
          <a:ext cx="1034994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812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799E3162-FE3F-4B75-8064-782C00E0CCA1}"/>
              </a:ext>
            </a:extLst>
          </p:cNvPr>
          <p:cNvSpPr/>
          <p:nvPr/>
        </p:nvSpPr>
        <p:spPr>
          <a:xfrm>
            <a:off x="891836" y="209586"/>
            <a:ext cx="5803192" cy="523220"/>
          </a:xfrm>
          <a:prstGeom prst="rect">
            <a:avLst/>
          </a:prstGeom>
        </p:spPr>
        <p:txBody>
          <a:bodyPr wrap="none">
            <a:spAutoFit/>
          </a:bodyPr>
          <a:lstStyle/>
          <a:p>
            <a:pPr marL="342900" indent="-342900">
              <a:buFont typeface="+mj-lt"/>
              <a:buAutoNum type="arabicPeriod"/>
            </a:pPr>
            <a:r>
              <a:rPr lang="en-US" sz="2800" b="1" dirty="0">
                <a:solidFill>
                  <a:srgbClr val="C00000"/>
                </a:solidFill>
                <a:latin typeface="Arial" panose="020B0604020202020204" pitchFamily="34" charset="0"/>
              </a:rPr>
              <a:t>Early pregnancy and childbirth</a:t>
            </a:r>
            <a:endParaRPr lang="en-US" sz="2800" b="1" i="0" dirty="0">
              <a:solidFill>
                <a:srgbClr val="C00000"/>
              </a:solidFill>
              <a:effectLst/>
              <a:latin typeface="Arial" panose="020B0604020202020204" pitchFamily="34" charset="0"/>
            </a:endParaRPr>
          </a:p>
        </p:txBody>
      </p:sp>
      <p:sp>
        <p:nvSpPr>
          <p:cNvPr id="5" name="Shape 392">
            <a:extLst>
              <a:ext uri="{FF2B5EF4-FFF2-40B4-BE49-F238E27FC236}">
                <a16:creationId xmlns:a16="http://schemas.microsoft.com/office/drawing/2014/main" id="{D6506032-693B-417C-984C-31BBFFDA3C19}"/>
              </a:ext>
            </a:extLst>
          </p:cNvPr>
          <p:cNvSpPr txBox="1">
            <a:spLocks/>
          </p:cNvSpPr>
          <p:nvPr/>
        </p:nvSpPr>
        <p:spPr>
          <a:xfrm>
            <a:off x="709068" y="610291"/>
            <a:ext cx="10980012" cy="5875323"/>
          </a:xfrm>
          <a:prstGeom prst="rect">
            <a:avLst/>
          </a:prstGeom>
        </p:spPr>
        <p:txBody>
          <a:bodyPr vert="horz" wrap="square" lIns="91425" tIns="91425" rIns="91425" bIns="91425" rtlCol="0" anchor="t" anchorCtr="0">
            <a:noAutofit/>
          </a:bodyPr>
          <a:lst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R="190500" algn="l" rtl="0">
              <a:lnSpc>
                <a:spcPct val="128571"/>
              </a:lnSpc>
              <a:spcBef>
                <a:spcPts val="0"/>
              </a:spcBef>
              <a:spcAft>
                <a:spcPts val="700"/>
              </a:spcAft>
              <a:buFont typeface="Franklin Gothic Book" panose="020B0503020102020204" pitchFamily="34" charset="0"/>
              <a:buNone/>
            </a:pPr>
            <a:endParaRPr lang="en-US" sz="1400" dirty="0">
              <a:solidFill>
                <a:srgbClr val="333333"/>
              </a:solidFill>
              <a:highlight>
                <a:srgbClr val="FFFFFF"/>
              </a:highlight>
            </a:endParaRPr>
          </a:p>
          <a:p>
            <a:pPr marR="190500" lvl="1" indent="-295275" algn="l" rtl="0">
              <a:lnSpc>
                <a:spcPct val="128571"/>
              </a:lnSpc>
              <a:spcBef>
                <a:spcPts val="0"/>
              </a:spcBef>
              <a:spcAft>
                <a:spcPts val="700"/>
              </a:spcAft>
              <a:buClr>
                <a:srgbClr val="333333"/>
              </a:buClr>
              <a:buSzPct val="104999"/>
            </a:pPr>
            <a:r>
              <a:rPr lang="en-US" sz="1800" b="1" i="0" dirty="0">
                <a:solidFill>
                  <a:schemeClr val="tx1"/>
                </a:solidFill>
                <a:latin typeface="Arial" panose="020B0604020202020204" pitchFamily="34" charset="0"/>
                <a:cs typeface="Arial" panose="020B0604020202020204" pitchFamily="34" charset="0"/>
              </a:rPr>
              <a:t>The leading cause of death for </a:t>
            </a:r>
            <a:r>
              <a:rPr lang="en-US" sz="1800" b="1" i="0" dirty="0">
                <a:solidFill>
                  <a:srgbClr val="0000CC"/>
                </a:solidFill>
                <a:latin typeface="Arial" panose="020B0604020202020204" pitchFamily="34" charset="0"/>
                <a:cs typeface="Arial" panose="020B0604020202020204" pitchFamily="34" charset="0"/>
              </a:rPr>
              <a:t>15– 19-year-old </a:t>
            </a:r>
            <a:r>
              <a:rPr lang="en-US" sz="1800" b="1" i="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girls</a:t>
            </a:r>
            <a:r>
              <a:rPr lang="en-US" sz="1800" b="1" i="0" dirty="0">
                <a:solidFill>
                  <a:srgbClr val="0000CC"/>
                </a:solidFill>
                <a:latin typeface="Arial" panose="020B0604020202020204" pitchFamily="34" charset="0"/>
                <a:cs typeface="Arial" panose="020B0604020202020204" pitchFamily="34" charset="0"/>
              </a:rPr>
              <a:t> </a:t>
            </a:r>
            <a:r>
              <a:rPr lang="en-US" sz="1800" b="1" i="0" dirty="0">
                <a:solidFill>
                  <a:schemeClr val="tx1"/>
                </a:solidFill>
                <a:latin typeface="Arial" panose="020B0604020202020204" pitchFamily="34" charset="0"/>
                <a:cs typeface="Arial" panose="020B0604020202020204" pitchFamily="34" charset="0"/>
              </a:rPr>
              <a:t>globally is complications from pregnancy and childbirth.</a:t>
            </a:r>
          </a:p>
          <a:p>
            <a:pPr marR="190500" lvl="1" indent="-295275" algn="l" rtl="0">
              <a:lnSpc>
                <a:spcPct val="128571"/>
              </a:lnSpc>
              <a:spcBef>
                <a:spcPts val="0"/>
              </a:spcBef>
              <a:spcAft>
                <a:spcPts val="700"/>
              </a:spcAft>
              <a:buClr>
                <a:srgbClr val="333333"/>
              </a:buClr>
              <a:buSzPct val="104999"/>
            </a:pPr>
            <a:r>
              <a:rPr lang="en-US" sz="1800" b="1" i="0" dirty="0">
                <a:solidFill>
                  <a:srgbClr val="0000CC"/>
                </a:solidFill>
                <a:latin typeface="Arial" panose="020B0604020202020204" pitchFamily="34" charset="0"/>
                <a:cs typeface="Arial" panose="020B0604020202020204" pitchFamily="34" charset="0"/>
              </a:rPr>
              <a:t>11% of all births </a:t>
            </a:r>
            <a:r>
              <a:rPr lang="en-US" sz="1800" b="1" i="0" dirty="0">
                <a:solidFill>
                  <a:schemeClr val="tx1"/>
                </a:solidFill>
                <a:latin typeface="Arial" panose="020B0604020202020204" pitchFamily="34" charset="0"/>
                <a:cs typeface="Arial" panose="020B0604020202020204" pitchFamily="34" charset="0"/>
              </a:rPr>
              <a:t>worldwide are still to </a:t>
            </a:r>
            <a:r>
              <a:rPr lang="en-US" sz="1800" b="1" i="0" dirty="0">
                <a:solidFill>
                  <a:srgbClr val="0000CC"/>
                </a:solidFill>
                <a:latin typeface="Arial" panose="020B0604020202020204" pitchFamily="34" charset="0"/>
                <a:cs typeface="Arial" panose="020B0604020202020204" pitchFamily="34" charset="0"/>
              </a:rPr>
              <a:t>girls aged 15 to 19 </a:t>
            </a:r>
            <a:r>
              <a:rPr lang="en-US" sz="1800" b="1" i="0" dirty="0">
                <a:solidFill>
                  <a:schemeClr val="tx1"/>
                </a:solidFill>
                <a:latin typeface="Arial" panose="020B0604020202020204" pitchFamily="34" charset="0"/>
                <a:cs typeface="Arial" panose="020B0604020202020204" pitchFamily="34" charset="0"/>
              </a:rPr>
              <a:t>years old. The majority of these births occur in </a:t>
            </a:r>
            <a:r>
              <a:rPr lang="en-US" sz="1800" b="1" i="0" dirty="0">
                <a:solidFill>
                  <a:srgbClr val="0000CC"/>
                </a:solidFill>
                <a:latin typeface="Arial" panose="020B0604020202020204" pitchFamily="34" charset="0"/>
                <a:cs typeface="Arial" panose="020B0604020202020204" pitchFamily="34" charset="0"/>
              </a:rPr>
              <a:t>low- and middle-income </a:t>
            </a:r>
            <a:r>
              <a:rPr lang="en-US" sz="1800" b="1" i="0" dirty="0">
                <a:solidFill>
                  <a:schemeClr val="tx1"/>
                </a:solidFill>
                <a:latin typeface="Arial" panose="020B0604020202020204" pitchFamily="34" charset="0"/>
                <a:cs typeface="Arial" panose="020B0604020202020204" pitchFamily="34" charset="0"/>
              </a:rPr>
              <a:t>countries.</a:t>
            </a:r>
          </a:p>
          <a:p>
            <a:pPr marR="190500" lvl="1" indent="-292100" algn="l" rtl="0">
              <a:lnSpc>
                <a:spcPct val="128571"/>
              </a:lnSpc>
              <a:spcBef>
                <a:spcPts val="0"/>
              </a:spcBef>
              <a:spcAft>
                <a:spcPts val="700"/>
              </a:spcAft>
              <a:buClr>
                <a:srgbClr val="333333"/>
              </a:buClr>
              <a:buSzPct val="100000"/>
            </a:pPr>
            <a:r>
              <a:rPr lang="en-US" sz="1800" b="1" i="0" dirty="0">
                <a:solidFill>
                  <a:schemeClr val="tx1"/>
                </a:solidFill>
                <a:latin typeface="Arial" panose="020B0604020202020204" pitchFamily="34" charset="0"/>
                <a:cs typeface="Arial" panose="020B0604020202020204" pitchFamily="34" charset="0"/>
              </a:rPr>
              <a:t>A girl with little or no education has fewer skills and that will affect their life.</a:t>
            </a:r>
          </a:p>
          <a:p>
            <a:pPr marR="190500" lvl="1" indent="-292100" algn="l" rtl="0">
              <a:lnSpc>
                <a:spcPct val="128571"/>
              </a:lnSpc>
              <a:spcBef>
                <a:spcPts val="0"/>
              </a:spcBef>
              <a:spcAft>
                <a:spcPts val="700"/>
              </a:spcAft>
              <a:buClr>
                <a:srgbClr val="333333"/>
              </a:buClr>
              <a:buSzPct val="100000"/>
            </a:pPr>
            <a:endParaRPr lang="en-US" sz="1000" b="1" i="0" dirty="0">
              <a:solidFill>
                <a:schemeClr val="tx1"/>
              </a:solidFill>
            </a:endParaRPr>
          </a:p>
          <a:p>
            <a:pPr marL="622300" marR="190500" lvl="1" indent="0" algn="l" rtl="0">
              <a:lnSpc>
                <a:spcPct val="128571"/>
              </a:lnSpc>
              <a:spcBef>
                <a:spcPts val="0"/>
              </a:spcBef>
              <a:spcAft>
                <a:spcPts val="700"/>
              </a:spcAft>
              <a:buClr>
                <a:srgbClr val="333333"/>
              </a:buClr>
              <a:buSzPct val="100000"/>
              <a:buNone/>
            </a:pPr>
            <a:r>
              <a:rPr lang="en" sz="1800" b="1" dirty="0">
                <a:solidFill>
                  <a:srgbClr val="DC1820"/>
                </a:solidFill>
              </a:rPr>
              <a:t>What are the ways that can </a:t>
            </a:r>
            <a:r>
              <a:rPr lang="en-US" sz="1800" b="1" dirty="0">
                <a:solidFill>
                  <a:srgbClr val="DC1820"/>
                </a:solidFill>
              </a:rPr>
              <a:t>lead to safe pregnancy,</a:t>
            </a:r>
            <a:r>
              <a:rPr lang="en" sz="1800" b="1" dirty="0">
                <a:solidFill>
                  <a:srgbClr val="DC1820"/>
                </a:solidFill>
              </a:rPr>
              <a:t> reduce girls getting pregnant and giving birth at too young age?</a:t>
            </a:r>
          </a:p>
          <a:p>
            <a:pPr marL="1022350" marR="190500" lvl="1" indent="-400050" algn="l" rtl="0">
              <a:lnSpc>
                <a:spcPct val="128571"/>
              </a:lnSpc>
              <a:spcBef>
                <a:spcPts val="0"/>
              </a:spcBef>
              <a:spcAft>
                <a:spcPts val="700"/>
              </a:spcAft>
              <a:buClr>
                <a:srgbClr val="333333"/>
              </a:buClr>
              <a:buSzPct val="100000"/>
              <a:buFont typeface="+mj-lt"/>
              <a:buAutoNum type="romanUcPeriod"/>
            </a:pPr>
            <a:r>
              <a:rPr lang="en-US" sz="1800" i="0" dirty="0">
                <a:latin typeface="Arial" panose="020B0604020202020204" pitchFamily="34" charset="0"/>
                <a:cs typeface="Arial" panose="020B0604020202020204" pitchFamily="34" charset="0"/>
              </a:rPr>
              <a:t>Better access to contraceptive information and services</a:t>
            </a:r>
          </a:p>
          <a:p>
            <a:pPr marL="1022350" marR="190500" lvl="1" indent="-400050" algn="l" rtl="0">
              <a:lnSpc>
                <a:spcPct val="128571"/>
              </a:lnSpc>
              <a:spcBef>
                <a:spcPts val="0"/>
              </a:spcBef>
              <a:spcAft>
                <a:spcPts val="700"/>
              </a:spcAft>
              <a:buClr>
                <a:srgbClr val="333333"/>
              </a:buClr>
              <a:buSzPct val="100000"/>
              <a:buFont typeface="+mj-lt"/>
              <a:buAutoNum type="romanUcPeriod"/>
            </a:pPr>
            <a:r>
              <a:rPr lang="en-US" sz="1800" i="0" dirty="0">
                <a:latin typeface="Arial" panose="020B0604020202020204" pitchFamily="34" charset="0"/>
                <a:cs typeface="Arial" panose="020B0604020202020204" pitchFamily="34" charset="0"/>
              </a:rPr>
              <a:t>Laws that specify a minimum age of marriage at 18</a:t>
            </a:r>
          </a:p>
          <a:p>
            <a:pPr marL="1022350" marR="190500" lvl="1" indent="-400050" algn="l" rtl="0">
              <a:lnSpc>
                <a:spcPct val="128571"/>
              </a:lnSpc>
              <a:spcBef>
                <a:spcPts val="0"/>
              </a:spcBef>
              <a:spcAft>
                <a:spcPts val="700"/>
              </a:spcAft>
              <a:buClr>
                <a:srgbClr val="333333"/>
              </a:buClr>
              <a:buSzPct val="100000"/>
              <a:buFont typeface="+mj-lt"/>
              <a:buAutoNum type="romanUcPeriod"/>
            </a:pPr>
            <a:r>
              <a:rPr lang="en-US" sz="1800" i="0" dirty="0">
                <a:latin typeface="Arial" panose="020B0604020202020204" pitchFamily="34" charset="0"/>
                <a:cs typeface="Arial" panose="020B0604020202020204" pitchFamily="34" charset="0"/>
              </a:rPr>
              <a:t>Access to quality antenatal care, </a:t>
            </a:r>
            <a:r>
              <a:rPr lang="en" sz="1800" i="0" dirty="0">
                <a:latin typeface="Arial" panose="020B0604020202020204" pitchFamily="34" charset="0"/>
                <a:cs typeface="Arial" panose="020B0604020202020204" pitchFamily="34" charset="0"/>
              </a:rPr>
              <a:t>childbirth and postnatal care among adolescents</a:t>
            </a:r>
          </a:p>
          <a:p>
            <a:pPr marL="1022350" marR="190500" lvl="1" indent="-400050" algn="l" rtl="0">
              <a:lnSpc>
                <a:spcPct val="128571"/>
              </a:lnSpc>
              <a:spcBef>
                <a:spcPts val="0"/>
              </a:spcBef>
              <a:spcAft>
                <a:spcPts val="700"/>
              </a:spcAft>
              <a:buClr>
                <a:srgbClr val="333333"/>
              </a:buClr>
              <a:buSzPct val="100000"/>
              <a:buFont typeface="+mj-lt"/>
              <a:buAutoNum type="romanUcPeriod"/>
            </a:pPr>
            <a:r>
              <a:rPr lang="en-US" sz="1800" b="1" i="0" dirty="0">
                <a:latin typeface="Arial" panose="020B0604020202020204" pitchFamily="34" charset="0"/>
                <a:cs typeface="Arial" panose="020B0604020202020204" pitchFamily="34" charset="0"/>
              </a:rPr>
              <a:t>Islamic preventive measures (Principles &amp; rules, faith, punishment, and fate)</a:t>
            </a:r>
            <a:endParaRPr lang="en" sz="1800" b="1" i="0" dirty="0">
              <a:latin typeface="Arial" panose="020B0604020202020204" pitchFamily="34" charset="0"/>
              <a:cs typeface="Arial" panose="020B0604020202020204" pitchFamily="34" charset="0"/>
            </a:endParaRPr>
          </a:p>
          <a:p>
            <a:pPr marL="622300" marR="190500" lvl="1" indent="0" algn="l" rtl="0">
              <a:lnSpc>
                <a:spcPct val="128571"/>
              </a:lnSpc>
              <a:spcBef>
                <a:spcPts val="0"/>
              </a:spcBef>
              <a:spcAft>
                <a:spcPts val="700"/>
              </a:spcAft>
              <a:buClr>
                <a:srgbClr val="333333"/>
              </a:buClr>
              <a:buSzPct val="100000"/>
              <a:buNone/>
            </a:pPr>
            <a:r>
              <a:rPr lang="en-US" sz="1800" b="1" i="0" dirty="0">
                <a:solidFill>
                  <a:schemeClr val="tx1"/>
                </a:solidFill>
              </a:rPr>
              <a:t> </a:t>
            </a:r>
          </a:p>
          <a:p>
            <a:pPr algn="l" rtl="0">
              <a:spcBef>
                <a:spcPts val="0"/>
              </a:spcBef>
              <a:buFont typeface="Franklin Gothic Book" panose="020B0503020102020204" pitchFamily="34" charset="0"/>
              <a:buNone/>
            </a:pPr>
            <a:endParaRPr lang="en-US" sz="3600" dirty="0"/>
          </a:p>
        </p:txBody>
      </p:sp>
    </p:spTree>
    <p:extLst>
      <p:ext uri="{BB962C8B-B14F-4D97-AF65-F5344CB8AC3E}">
        <p14:creationId xmlns:p14="http://schemas.microsoft.com/office/powerpoint/2010/main" val="585243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A57FCBD4-1C4D-4320-AD44-D9374629F704}"/>
              </a:ext>
            </a:extLst>
          </p:cNvPr>
          <p:cNvSpPr/>
          <p:nvPr/>
        </p:nvSpPr>
        <p:spPr>
          <a:xfrm>
            <a:off x="1286755" y="234592"/>
            <a:ext cx="4918334" cy="523220"/>
          </a:xfrm>
          <a:prstGeom prst="rect">
            <a:avLst/>
          </a:prstGeom>
        </p:spPr>
        <p:txBody>
          <a:bodyPr wrap="none">
            <a:spAutoFit/>
          </a:bodyPr>
          <a:lstStyle/>
          <a:p>
            <a:pPr marL="514350" indent="-514350">
              <a:buFont typeface="+mj-lt"/>
              <a:buAutoNum type="arabicPeriod" startAt="2"/>
            </a:pPr>
            <a:r>
              <a:rPr lang="en" sz="2800" b="1" dirty="0">
                <a:solidFill>
                  <a:srgbClr val="C00000"/>
                </a:solidFill>
                <a:latin typeface="Arial" panose="020B0604020202020204" pitchFamily="34" charset="0"/>
              </a:rPr>
              <a:t>Malnutrition and Obesity</a:t>
            </a:r>
            <a:endParaRPr lang="ar-SA" sz="2800" b="1" dirty="0">
              <a:solidFill>
                <a:srgbClr val="C00000"/>
              </a:solidFill>
              <a:latin typeface="Arial" panose="020B0604020202020204" pitchFamily="34" charset="0"/>
            </a:endParaRPr>
          </a:p>
        </p:txBody>
      </p:sp>
      <p:sp>
        <p:nvSpPr>
          <p:cNvPr id="5" name="Shape 402">
            <a:extLst>
              <a:ext uri="{FF2B5EF4-FFF2-40B4-BE49-F238E27FC236}">
                <a16:creationId xmlns:a16="http://schemas.microsoft.com/office/drawing/2014/main" id="{E80D4D49-3561-43F7-B683-74908F18E0A9}"/>
              </a:ext>
            </a:extLst>
          </p:cNvPr>
          <p:cNvSpPr txBox="1">
            <a:spLocks/>
          </p:cNvSpPr>
          <p:nvPr/>
        </p:nvSpPr>
        <p:spPr>
          <a:xfrm>
            <a:off x="826722" y="840454"/>
            <a:ext cx="7204095" cy="2541600"/>
          </a:xfrm>
          <a:prstGeom prst="rect">
            <a:avLst/>
          </a:prstGeom>
          <a:ln>
            <a:noFill/>
          </a:ln>
        </p:spPr>
        <p:txBody>
          <a:bodyPr vert="horz" wrap="square" lIns="91425" tIns="91425" rIns="91425" bIns="91425" rtlCol="0" anchor="t" anchorCtr="0">
            <a:noAutofit/>
          </a:bodyPr>
          <a:lst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457200" indent="-292100" algn="l" rtl="0">
              <a:lnSpc>
                <a:spcPct val="100000"/>
              </a:lnSpc>
              <a:spcBef>
                <a:spcPts val="0"/>
              </a:spcBef>
              <a:spcAft>
                <a:spcPts val="0"/>
              </a:spcAft>
              <a:buClr>
                <a:srgbClr val="333333"/>
              </a:buClr>
              <a:buSzPct val="100000"/>
            </a:pPr>
            <a:r>
              <a:rPr lang="en-US" sz="1800" b="1" dirty="0">
                <a:solidFill>
                  <a:srgbClr val="333333"/>
                </a:solidFill>
                <a:latin typeface="Arial" panose="020B0604020202020204" pitchFamily="34" charset="0"/>
                <a:cs typeface="Arial" panose="020B0604020202020204" pitchFamily="34" charset="0"/>
              </a:rPr>
              <a:t>Many </a:t>
            </a:r>
            <a:r>
              <a:rPr lang="en-US" sz="1800" b="1" dirty="0">
                <a:solidFill>
                  <a:srgbClr val="0000CC"/>
                </a:solidFill>
                <a:latin typeface="Arial" panose="020B0604020202020204" pitchFamily="34" charset="0"/>
                <a:cs typeface="Arial" panose="020B0604020202020204" pitchFamily="34" charset="0"/>
              </a:rPr>
              <a:t>boys</a:t>
            </a:r>
            <a:r>
              <a:rPr lang="en-US" sz="1800" b="1" dirty="0">
                <a:solidFill>
                  <a:srgbClr val="333333"/>
                </a:solidFill>
                <a:latin typeface="Arial" panose="020B0604020202020204" pitchFamily="34" charset="0"/>
                <a:cs typeface="Arial" panose="020B0604020202020204" pitchFamily="34" charset="0"/>
              </a:rPr>
              <a:t> and </a:t>
            </a:r>
            <a:r>
              <a:rPr lang="en-US" sz="1800" b="1" dirty="0">
                <a:solidFill>
                  <a:srgbClr val="0000CC"/>
                </a:solidFill>
                <a:latin typeface="Arial" panose="020B0604020202020204" pitchFamily="34" charset="0"/>
                <a:cs typeface="Arial" panose="020B0604020202020204" pitchFamily="34" charset="0"/>
              </a:rPr>
              <a:t>girls</a:t>
            </a:r>
            <a:r>
              <a:rPr lang="en-US" sz="1800" b="1" dirty="0">
                <a:solidFill>
                  <a:srgbClr val="333333"/>
                </a:solidFill>
                <a:latin typeface="Arial" panose="020B0604020202020204" pitchFamily="34" charset="0"/>
                <a:cs typeface="Arial" panose="020B0604020202020204" pitchFamily="34" charset="0"/>
              </a:rPr>
              <a:t> in developing countries enter adolescence </a:t>
            </a:r>
            <a:r>
              <a:rPr lang="en-US" sz="1800" b="1" dirty="0">
                <a:solidFill>
                  <a:srgbClr val="FF0000"/>
                </a:solidFill>
                <a:latin typeface="Arial" panose="020B0604020202020204" pitchFamily="34" charset="0"/>
                <a:cs typeface="Arial" panose="020B0604020202020204" pitchFamily="34" charset="0"/>
              </a:rPr>
              <a:t>undernourished</a:t>
            </a:r>
            <a:r>
              <a:rPr lang="en-US" sz="1800" b="1" dirty="0">
                <a:solidFill>
                  <a:srgbClr val="333333"/>
                </a:solidFill>
                <a:latin typeface="Arial" panose="020B0604020202020204" pitchFamily="34" charset="0"/>
                <a:cs typeface="Arial" panose="020B0604020202020204" pitchFamily="34" charset="0"/>
              </a:rPr>
              <a:t>, making them more vulnerable to </a:t>
            </a:r>
            <a:r>
              <a:rPr lang="en-US" sz="1800" b="1" dirty="0">
                <a:solidFill>
                  <a:srgbClr val="FF0000"/>
                </a:solidFill>
                <a:latin typeface="Arial" panose="020B0604020202020204" pitchFamily="34" charset="0"/>
                <a:cs typeface="Arial" panose="020B0604020202020204" pitchFamily="34" charset="0"/>
              </a:rPr>
              <a:t>disease</a:t>
            </a:r>
            <a:r>
              <a:rPr lang="en-US" sz="1800" b="1" dirty="0">
                <a:solidFill>
                  <a:srgbClr val="333333"/>
                </a:solidFill>
                <a:latin typeface="Arial" panose="020B0604020202020204" pitchFamily="34" charset="0"/>
                <a:cs typeface="Arial" panose="020B0604020202020204" pitchFamily="34" charset="0"/>
              </a:rPr>
              <a:t> and </a:t>
            </a:r>
            <a:r>
              <a:rPr lang="en-US" sz="1800" b="1" u="sng" dirty="0">
                <a:solidFill>
                  <a:srgbClr val="FF0000"/>
                </a:solidFill>
                <a:latin typeface="Arial" panose="020B0604020202020204" pitchFamily="34" charset="0"/>
                <a:cs typeface="Arial" panose="020B0604020202020204" pitchFamily="34" charset="0"/>
              </a:rPr>
              <a:t>early death</a:t>
            </a:r>
            <a:r>
              <a:rPr lang="en-US" sz="1800" b="1" dirty="0">
                <a:solidFill>
                  <a:srgbClr val="DC1820"/>
                </a:solidFill>
                <a:latin typeface="Arial" panose="020B0604020202020204" pitchFamily="34" charset="0"/>
                <a:cs typeface="Arial" panose="020B0604020202020204" pitchFamily="34" charset="0"/>
              </a:rPr>
              <a:t>.</a:t>
            </a:r>
            <a:r>
              <a:rPr lang="en-US" sz="1800" b="1" dirty="0">
                <a:solidFill>
                  <a:srgbClr val="333333"/>
                </a:solidFill>
                <a:latin typeface="Arial" panose="020B0604020202020204" pitchFamily="34" charset="0"/>
                <a:cs typeface="Arial" panose="020B0604020202020204" pitchFamily="34" charset="0"/>
              </a:rPr>
              <a:t> </a:t>
            </a:r>
          </a:p>
          <a:p>
            <a:pPr algn="l" rtl="0">
              <a:lnSpc>
                <a:spcPct val="100000"/>
              </a:lnSpc>
              <a:spcBef>
                <a:spcPts val="0"/>
              </a:spcBef>
              <a:spcAft>
                <a:spcPts val="0"/>
              </a:spcAft>
              <a:buFont typeface="Franklin Gothic Book" panose="020B0503020102020204" pitchFamily="34" charset="0"/>
              <a:buNone/>
            </a:pPr>
            <a:endParaRPr lang="en-US" sz="1100" b="1" dirty="0">
              <a:solidFill>
                <a:srgbClr val="333333"/>
              </a:solidFill>
              <a:latin typeface="Arial" panose="020B0604020202020204" pitchFamily="34" charset="0"/>
              <a:cs typeface="Arial" panose="020B0604020202020204" pitchFamily="34" charset="0"/>
            </a:endParaRPr>
          </a:p>
          <a:p>
            <a:pPr marL="457200" indent="-292100" algn="l" rtl="0">
              <a:lnSpc>
                <a:spcPct val="100000"/>
              </a:lnSpc>
              <a:spcBef>
                <a:spcPts val="0"/>
              </a:spcBef>
              <a:spcAft>
                <a:spcPts val="0"/>
              </a:spcAft>
              <a:buClr>
                <a:srgbClr val="333333"/>
              </a:buClr>
              <a:buSzPct val="100000"/>
            </a:pPr>
            <a:r>
              <a:rPr lang="en-US" sz="1800" b="1" dirty="0">
                <a:solidFill>
                  <a:srgbClr val="333333"/>
                </a:solidFill>
                <a:latin typeface="Arial" panose="020B0604020202020204" pitchFamily="34" charset="0"/>
                <a:cs typeface="Arial" panose="020B0604020202020204" pitchFamily="34" charset="0"/>
              </a:rPr>
              <a:t>The number of adolescents who are </a:t>
            </a:r>
            <a:r>
              <a:rPr lang="en-US" sz="1800" b="1" dirty="0">
                <a:solidFill>
                  <a:srgbClr val="0000CC"/>
                </a:solidFill>
                <a:latin typeface="Arial" panose="020B0604020202020204" pitchFamily="34" charset="0"/>
                <a:cs typeface="Arial" panose="020B0604020202020204" pitchFamily="34" charset="0"/>
              </a:rPr>
              <a:t>overweight</a:t>
            </a:r>
            <a:r>
              <a:rPr lang="en-US" sz="1800" b="1" dirty="0">
                <a:solidFill>
                  <a:srgbClr val="333333"/>
                </a:solidFill>
                <a:latin typeface="Arial" panose="020B0604020202020204" pitchFamily="34" charset="0"/>
                <a:cs typeface="Arial" panose="020B0604020202020204" pitchFamily="34" charset="0"/>
              </a:rPr>
              <a:t> or </a:t>
            </a:r>
            <a:r>
              <a:rPr lang="en-US" sz="1800" b="1" dirty="0">
                <a:solidFill>
                  <a:srgbClr val="0000CC"/>
                </a:solidFill>
                <a:latin typeface="Arial" panose="020B0604020202020204" pitchFamily="34" charset="0"/>
                <a:cs typeface="Arial" panose="020B0604020202020204" pitchFamily="34" charset="0"/>
              </a:rPr>
              <a:t>obese</a:t>
            </a:r>
            <a:r>
              <a:rPr lang="en-US" sz="1800" b="1" dirty="0">
                <a:solidFill>
                  <a:srgbClr val="333333"/>
                </a:solidFill>
                <a:latin typeface="Arial" panose="020B0604020202020204" pitchFamily="34" charset="0"/>
                <a:cs typeface="Arial" panose="020B0604020202020204" pitchFamily="34" charset="0"/>
              </a:rPr>
              <a:t> is </a:t>
            </a:r>
            <a:r>
              <a:rPr lang="en-US" sz="1800" b="1" dirty="0">
                <a:solidFill>
                  <a:srgbClr val="FF0000"/>
                </a:solidFill>
                <a:latin typeface="Arial" panose="020B0604020202020204" pitchFamily="34" charset="0"/>
                <a:cs typeface="Arial" panose="020B0604020202020204" pitchFamily="34" charset="0"/>
              </a:rPr>
              <a:t>increasing</a:t>
            </a:r>
            <a:r>
              <a:rPr lang="en-US" sz="1800" b="1" dirty="0">
                <a:solidFill>
                  <a:srgbClr val="333333"/>
                </a:solidFill>
                <a:latin typeface="Arial" panose="020B0604020202020204" pitchFamily="34" charset="0"/>
                <a:cs typeface="Arial" panose="020B0604020202020204" pitchFamily="34" charset="0"/>
              </a:rPr>
              <a:t> in </a:t>
            </a:r>
            <a:r>
              <a:rPr lang="en-US" sz="1800" b="1" dirty="0">
                <a:solidFill>
                  <a:srgbClr val="0000CC"/>
                </a:solidFill>
                <a:latin typeface="Arial" panose="020B0604020202020204" pitchFamily="34" charset="0"/>
                <a:cs typeface="Arial" panose="020B0604020202020204" pitchFamily="34" charset="0"/>
              </a:rPr>
              <a:t>low, middle </a:t>
            </a:r>
            <a:r>
              <a:rPr lang="en-US" sz="1800" b="1" dirty="0">
                <a:solidFill>
                  <a:srgbClr val="333333"/>
                </a:solidFill>
                <a:latin typeface="Arial" panose="020B0604020202020204" pitchFamily="34" charset="0"/>
                <a:cs typeface="Arial" panose="020B0604020202020204" pitchFamily="34" charset="0"/>
              </a:rPr>
              <a:t>and </a:t>
            </a:r>
            <a:r>
              <a:rPr lang="en-US" sz="1800" b="1" dirty="0">
                <a:solidFill>
                  <a:srgbClr val="0000CC"/>
                </a:solidFill>
                <a:latin typeface="Arial" panose="020B0604020202020204" pitchFamily="34" charset="0"/>
                <a:cs typeface="Arial" panose="020B0604020202020204" pitchFamily="34" charset="0"/>
              </a:rPr>
              <a:t>high-income</a:t>
            </a:r>
            <a:r>
              <a:rPr lang="en-US" sz="1800" b="1" dirty="0">
                <a:solidFill>
                  <a:srgbClr val="333333"/>
                </a:solidFill>
                <a:latin typeface="Arial" panose="020B0604020202020204" pitchFamily="34" charset="0"/>
                <a:cs typeface="Arial" panose="020B0604020202020204" pitchFamily="34" charset="0"/>
              </a:rPr>
              <a:t> countries</a:t>
            </a:r>
            <a:r>
              <a:rPr lang="en-US" b="1" dirty="0">
                <a:solidFill>
                  <a:srgbClr val="333333"/>
                </a:solidFill>
              </a:rPr>
              <a:t>.</a:t>
            </a:r>
          </a:p>
          <a:p>
            <a:pPr algn="l" rtl="0">
              <a:lnSpc>
                <a:spcPct val="100000"/>
              </a:lnSpc>
              <a:spcBef>
                <a:spcPts val="0"/>
              </a:spcBef>
              <a:spcAft>
                <a:spcPts val="0"/>
              </a:spcAft>
              <a:buFont typeface="Franklin Gothic Book" panose="020B0503020102020204" pitchFamily="34" charset="0"/>
              <a:buNone/>
            </a:pPr>
            <a:endParaRPr lang="en-US" dirty="0">
              <a:solidFill>
                <a:schemeClr val="dk1"/>
              </a:solidFill>
            </a:endParaRPr>
          </a:p>
        </p:txBody>
      </p:sp>
      <p:pic>
        <p:nvPicPr>
          <p:cNvPr id="7" name="صورة 6">
            <a:extLst>
              <a:ext uri="{FF2B5EF4-FFF2-40B4-BE49-F238E27FC236}">
                <a16:creationId xmlns:a16="http://schemas.microsoft.com/office/drawing/2014/main" id="{E5285A91-82F2-4925-8D35-0C2D9E58E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0817" y="73944"/>
            <a:ext cx="3909392" cy="2839412"/>
          </a:xfrm>
          <a:prstGeom prst="rect">
            <a:avLst/>
          </a:prstGeom>
        </p:spPr>
      </p:pic>
      <p:sp>
        <p:nvSpPr>
          <p:cNvPr id="9" name="مستطيل 8">
            <a:extLst>
              <a:ext uri="{FF2B5EF4-FFF2-40B4-BE49-F238E27FC236}">
                <a16:creationId xmlns:a16="http://schemas.microsoft.com/office/drawing/2014/main" id="{5EBDEE23-BFE6-4AC5-A20F-0E5E4E496CB0}"/>
              </a:ext>
            </a:extLst>
          </p:cNvPr>
          <p:cNvSpPr/>
          <p:nvPr/>
        </p:nvSpPr>
        <p:spPr>
          <a:xfrm>
            <a:off x="1286755" y="2913356"/>
            <a:ext cx="4479111" cy="523220"/>
          </a:xfrm>
          <a:prstGeom prst="rect">
            <a:avLst/>
          </a:prstGeom>
        </p:spPr>
        <p:txBody>
          <a:bodyPr wrap="none">
            <a:spAutoFit/>
          </a:bodyPr>
          <a:lstStyle/>
          <a:p>
            <a:pPr marL="514350" indent="-514350">
              <a:buFont typeface="+mj-lt"/>
              <a:buAutoNum type="arabicPeriod" startAt="3"/>
            </a:pPr>
            <a:r>
              <a:rPr lang="en" sz="2800" b="1" dirty="0">
                <a:solidFill>
                  <a:srgbClr val="C00000"/>
                </a:solidFill>
                <a:latin typeface="Arial" panose="020B0604020202020204" pitchFamily="34" charset="0"/>
              </a:rPr>
              <a:t>Exercise and nutrition</a:t>
            </a:r>
            <a:endParaRPr lang="ar-SA" sz="2800" b="1" dirty="0">
              <a:solidFill>
                <a:srgbClr val="C00000"/>
              </a:solidFill>
              <a:latin typeface="Arial" panose="020B0604020202020204" pitchFamily="34" charset="0"/>
            </a:endParaRPr>
          </a:p>
        </p:txBody>
      </p:sp>
      <p:sp>
        <p:nvSpPr>
          <p:cNvPr id="10" name="مستطيل 9">
            <a:extLst>
              <a:ext uri="{FF2B5EF4-FFF2-40B4-BE49-F238E27FC236}">
                <a16:creationId xmlns:a16="http://schemas.microsoft.com/office/drawing/2014/main" id="{E9A65788-CDEB-4C8E-89D5-D60D1D8BBD58}"/>
              </a:ext>
            </a:extLst>
          </p:cNvPr>
          <p:cNvSpPr/>
          <p:nvPr/>
        </p:nvSpPr>
        <p:spPr>
          <a:xfrm>
            <a:off x="940904" y="3475947"/>
            <a:ext cx="10999305" cy="3139321"/>
          </a:xfrm>
          <a:prstGeom prst="rect">
            <a:avLst/>
          </a:prstGeom>
        </p:spPr>
        <p:txBody>
          <a:bodyPr wrap="square">
            <a:spAutoFit/>
          </a:bodyPr>
          <a:lstStyle/>
          <a:p>
            <a:pPr marL="285750" indent="-285750">
              <a:buFont typeface="Wingdings" panose="05000000000000000000" pitchFamily="2" charset="2"/>
              <a:buChar char="§"/>
            </a:pPr>
            <a:r>
              <a:rPr lang="en-US" b="1" dirty="0">
                <a:solidFill>
                  <a:srgbClr val="0000CC"/>
                </a:solidFill>
              </a:rPr>
              <a:t>R</a:t>
            </a:r>
            <a:r>
              <a:rPr lang="en" b="1" dirty="0">
                <a:solidFill>
                  <a:srgbClr val="0000CC"/>
                </a:solidFill>
              </a:rPr>
              <a:t>egular </a:t>
            </a:r>
            <a:r>
              <a:rPr lang="en-US" b="1" dirty="0">
                <a:solidFill>
                  <a:srgbClr val="0000CC"/>
                </a:solidFill>
              </a:rPr>
              <a:t>exercise </a:t>
            </a:r>
            <a:r>
              <a:rPr lang="en-US" b="1" dirty="0"/>
              <a:t>&amp; </a:t>
            </a:r>
            <a:r>
              <a:rPr lang="en-US" b="1" dirty="0">
                <a:solidFill>
                  <a:srgbClr val="0000CC"/>
                </a:solidFill>
              </a:rPr>
              <a:t>healthy eating </a:t>
            </a:r>
            <a:r>
              <a:rPr lang="en-US" b="1" dirty="0"/>
              <a:t>habits in adolescence are foundations for good health in adulthood. </a:t>
            </a:r>
          </a:p>
          <a:p>
            <a:pPr marL="285750" indent="-285750">
              <a:buFont typeface="Wingdings" panose="05000000000000000000" pitchFamily="2" charset="2"/>
              <a:buChar char="§"/>
            </a:pPr>
            <a:r>
              <a:rPr lang="en-US" b="1" dirty="0">
                <a:latin typeface="Arial" panose="020B0604020202020204" pitchFamily="34" charset="0"/>
              </a:rPr>
              <a:t>Reducing</a:t>
            </a:r>
            <a:r>
              <a:rPr lang="en-US" dirty="0">
                <a:latin typeface="Arial" panose="020B0604020202020204" pitchFamily="34" charset="0"/>
              </a:rPr>
              <a:t> the marketing of foods </a:t>
            </a:r>
            <a:r>
              <a:rPr lang="en-US" dirty="0">
                <a:solidFill>
                  <a:srgbClr val="0000CC"/>
                </a:solidFill>
                <a:latin typeface="Arial" panose="020B0604020202020204" pitchFamily="34" charset="0"/>
              </a:rPr>
              <a:t>high in </a:t>
            </a:r>
            <a:r>
              <a:rPr lang="en-US" dirty="0">
                <a:solidFill>
                  <a:srgbClr val="0000CC"/>
                </a:solidFill>
                <a:effectLst>
                  <a:outerShdw blurRad="38100" dist="38100" dir="2700000" algn="tl">
                    <a:srgbClr val="000000">
                      <a:alpha val="43137"/>
                    </a:srgbClr>
                  </a:outerShdw>
                </a:effectLst>
                <a:latin typeface="Arial" panose="020B0604020202020204" pitchFamily="34" charset="0"/>
              </a:rPr>
              <a:t>saturated fats, trans-fatty acids, free sugars, or salt</a:t>
            </a:r>
            <a:r>
              <a:rPr lang="en-US" dirty="0">
                <a:effectLst>
                  <a:outerShdw blurRad="38100" dist="38100" dir="2700000" algn="tl">
                    <a:srgbClr val="000000">
                      <a:alpha val="43137"/>
                    </a:srgbClr>
                  </a:outerShdw>
                </a:effectLst>
                <a:latin typeface="Arial" panose="020B0604020202020204" pitchFamily="34" charset="0"/>
              </a:rPr>
              <a:t> </a:t>
            </a:r>
            <a:r>
              <a:rPr lang="en-US" dirty="0">
                <a:latin typeface="Arial" panose="020B0604020202020204" pitchFamily="34" charset="0"/>
              </a:rPr>
              <a:t>and providing access to healthy foods and opportunities to engage in physical activity are important for all but especially children and adolescents.</a:t>
            </a:r>
          </a:p>
          <a:p>
            <a:pPr marL="285750" indent="-285750">
              <a:buFont typeface="Wingdings" panose="05000000000000000000" pitchFamily="2" charset="2"/>
              <a:buChar char="§"/>
            </a:pPr>
            <a:r>
              <a:rPr lang="en-US" b="1" dirty="0"/>
              <a:t>Recommended guidelines for physical activity: </a:t>
            </a:r>
            <a:r>
              <a:rPr lang="en-US" b="1" dirty="0">
                <a:solidFill>
                  <a:srgbClr val="FF0000"/>
                </a:solidFill>
                <a:highlight>
                  <a:srgbClr val="FFFF00"/>
                </a:highlight>
              </a:rPr>
              <a:t>60 minutes of moderate-vigorous activity daily.</a:t>
            </a:r>
          </a:p>
          <a:p>
            <a:endParaRPr lang="en-US" b="1" dirty="0">
              <a:solidFill>
                <a:srgbClr val="FF0000"/>
              </a:solidFill>
              <a:highlight>
                <a:srgbClr val="FFFF00"/>
              </a:highlight>
            </a:endParaRPr>
          </a:p>
          <a:p>
            <a:endParaRPr lang="en-US" b="1" dirty="0">
              <a:solidFill>
                <a:srgbClr val="FF0000"/>
              </a:solidFill>
              <a:highlight>
                <a:srgbClr val="FFFF00"/>
              </a:highlight>
            </a:endParaRPr>
          </a:p>
          <a:p>
            <a:pPr marL="285750" indent="-285750">
              <a:buFont typeface="Wingdings" panose="05000000000000000000" pitchFamily="2" charset="2"/>
              <a:buChar char="§"/>
            </a:pPr>
            <a:r>
              <a:rPr lang="en" b="1" dirty="0">
                <a:solidFill>
                  <a:srgbClr val="FF0000"/>
                </a:solidFill>
                <a:highlight>
                  <a:srgbClr val="FFFF00"/>
                </a:highlight>
              </a:rPr>
              <a:t>Iron deficiency anaemia</a:t>
            </a:r>
            <a:r>
              <a:rPr lang="en" dirty="0">
                <a:solidFill>
                  <a:srgbClr val="FF0000"/>
                </a:solidFill>
                <a:highlight>
                  <a:srgbClr val="FFFF00"/>
                </a:highlight>
              </a:rPr>
              <a:t> </a:t>
            </a:r>
            <a:r>
              <a:rPr lang="en" dirty="0">
                <a:solidFill>
                  <a:srgbClr val="000000"/>
                </a:solidFill>
              </a:rPr>
              <a:t>is the leading cause of years lost to death and disability in 2015. </a:t>
            </a:r>
          </a:p>
          <a:p>
            <a:pPr marL="285750" indent="-285750">
              <a:buFont typeface="Wingdings" panose="05000000000000000000" pitchFamily="2" charset="2"/>
              <a:buChar char="§"/>
            </a:pPr>
            <a:r>
              <a:rPr lang="en" b="1" dirty="0">
                <a:solidFill>
                  <a:srgbClr val="FF0000"/>
                </a:solidFill>
              </a:rPr>
              <a:t>Iron and folic acid </a:t>
            </a:r>
            <a:r>
              <a:rPr lang="en" dirty="0">
                <a:solidFill>
                  <a:srgbClr val="000000"/>
                </a:solidFill>
              </a:rPr>
              <a:t>supplements are a solution, </a:t>
            </a:r>
            <a:r>
              <a:rPr lang="en-US" dirty="0">
                <a:solidFill>
                  <a:srgbClr val="000000"/>
                </a:solidFill>
              </a:rPr>
              <a:t>which </a:t>
            </a:r>
            <a:r>
              <a:rPr lang="en" dirty="0">
                <a:solidFill>
                  <a:srgbClr val="000000"/>
                </a:solidFill>
              </a:rPr>
              <a:t>helps to promote health before </a:t>
            </a:r>
            <a:r>
              <a:rPr lang="en-US" dirty="0"/>
              <a:t>adulthood</a:t>
            </a:r>
            <a:r>
              <a:rPr lang="en-US" b="1" dirty="0"/>
              <a:t>.</a:t>
            </a:r>
          </a:p>
          <a:p>
            <a:pPr marL="285750" indent="-285750">
              <a:buFont typeface="Wingdings" panose="05000000000000000000" pitchFamily="2" charset="2"/>
              <a:buChar char="§"/>
            </a:pPr>
            <a:r>
              <a:rPr lang="en-US" b="1" dirty="0"/>
              <a:t>Regular deworming </a:t>
            </a:r>
            <a:r>
              <a:rPr lang="en-US" dirty="0"/>
              <a:t>in areas where intestinal helminths (hookworm) are common is recommended to prevent micronutrient (including iron) deficiencies.</a:t>
            </a:r>
            <a:endParaRPr lang="en" sz="2000" dirty="0"/>
          </a:p>
        </p:txBody>
      </p:sp>
    </p:spTree>
    <p:extLst>
      <p:ext uri="{BB962C8B-B14F-4D97-AF65-F5344CB8AC3E}">
        <p14:creationId xmlns:p14="http://schemas.microsoft.com/office/powerpoint/2010/main" val="2928867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31651235-D7CA-4C08-8CE5-DF5A2292FC79}"/>
              </a:ext>
            </a:extLst>
          </p:cNvPr>
          <p:cNvSpPr/>
          <p:nvPr/>
        </p:nvSpPr>
        <p:spPr>
          <a:xfrm>
            <a:off x="1166191" y="489178"/>
            <a:ext cx="6096000" cy="523220"/>
          </a:xfrm>
          <a:prstGeom prst="rect">
            <a:avLst/>
          </a:prstGeom>
        </p:spPr>
        <p:txBody>
          <a:bodyPr>
            <a:spAutoFit/>
          </a:bodyPr>
          <a:lstStyle/>
          <a:p>
            <a:pPr marL="514350" indent="-514350">
              <a:buFont typeface="+mj-lt"/>
              <a:buAutoNum type="arabicPeriod" startAt="4"/>
            </a:pPr>
            <a:r>
              <a:rPr lang="en-US" sz="2800" b="1" dirty="0">
                <a:solidFill>
                  <a:srgbClr val="C00000"/>
                </a:solidFill>
                <a:latin typeface="Arial" panose="020B0604020202020204" pitchFamily="34" charset="0"/>
              </a:rPr>
              <a:t>Injuries</a:t>
            </a:r>
          </a:p>
        </p:txBody>
      </p:sp>
      <p:sp>
        <p:nvSpPr>
          <p:cNvPr id="6" name="مستطيل 5">
            <a:extLst>
              <a:ext uri="{FF2B5EF4-FFF2-40B4-BE49-F238E27FC236}">
                <a16:creationId xmlns:a16="http://schemas.microsoft.com/office/drawing/2014/main" id="{6B4B6306-4483-40A9-9708-9A8674BF607B}"/>
              </a:ext>
            </a:extLst>
          </p:cNvPr>
          <p:cNvSpPr/>
          <p:nvPr/>
        </p:nvSpPr>
        <p:spPr>
          <a:xfrm>
            <a:off x="1166191" y="1075065"/>
            <a:ext cx="7871792" cy="5293757"/>
          </a:xfrm>
          <a:prstGeom prst="rect">
            <a:avLst/>
          </a:prstGeom>
        </p:spPr>
        <p:txBody>
          <a:bodyPr wrap="square">
            <a:spAutoFit/>
          </a:bodyPr>
          <a:lstStyle/>
          <a:p>
            <a:pPr marL="285750" indent="-285750">
              <a:buFont typeface="Wingdings" panose="05000000000000000000" pitchFamily="2" charset="2"/>
              <a:buChar char="v"/>
            </a:pPr>
            <a:r>
              <a:rPr lang="en-US" sz="2000" b="1" dirty="0">
                <a:solidFill>
                  <a:srgbClr val="FF0000"/>
                </a:solidFill>
                <a:latin typeface="Arial" panose="020B0604020202020204" pitchFamily="34" charset="0"/>
              </a:rPr>
              <a:t>Unintentional injuries are the leading cause of death and disability among adolescents.</a:t>
            </a:r>
          </a:p>
          <a:p>
            <a:endParaRPr lang="en-US" sz="2000" b="1" dirty="0">
              <a:latin typeface="Arial" panose="020B0604020202020204" pitchFamily="34" charset="0"/>
            </a:endParaRPr>
          </a:p>
          <a:p>
            <a:pPr marL="342900" indent="-342900">
              <a:buFont typeface="Wingdings" panose="05000000000000000000" pitchFamily="2" charset="2"/>
              <a:buChar char="§"/>
            </a:pPr>
            <a:r>
              <a:rPr lang="en-US" b="1" dirty="0">
                <a:solidFill>
                  <a:srgbClr val="0000CC"/>
                </a:solidFill>
              </a:rPr>
              <a:t>In 2015, over 115 000 adolescents died as a result of RTA.</a:t>
            </a:r>
          </a:p>
          <a:p>
            <a:endParaRPr lang="en-US" b="1" dirty="0">
              <a:solidFill>
                <a:srgbClr val="0000CC"/>
              </a:solidFill>
            </a:endParaRPr>
          </a:p>
          <a:p>
            <a:pPr marL="457200" lvl="0" indent="-228600">
              <a:spcBef>
                <a:spcPts val="0"/>
              </a:spcBef>
            </a:pPr>
            <a:r>
              <a:rPr lang="en" sz="2000" b="1" dirty="0"/>
              <a:t> </a:t>
            </a:r>
            <a:r>
              <a:rPr lang="en" sz="2000" b="1" dirty="0">
                <a:solidFill>
                  <a:srgbClr val="DC1820"/>
                </a:solidFill>
              </a:rPr>
              <a:t>How we can Prevent it? </a:t>
            </a:r>
          </a:p>
          <a:p>
            <a:pPr marL="971550" lvl="1" indent="-514350">
              <a:buFont typeface="+mj-lt"/>
              <a:buAutoNum type="romanUcPeriod"/>
            </a:pPr>
            <a:r>
              <a:rPr lang="en-US" dirty="0"/>
              <a:t>Advice young drivers to driving safely.</a:t>
            </a:r>
          </a:p>
          <a:p>
            <a:pPr marL="971550" lvl="1" indent="-514350">
              <a:buFont typeface="+mj-lt"/>
              <a:buAutoNum type="romanUcPeriod"/>
            </a:pPr>
            <a:r>
              <a:rPr lang="en-US" dirty="0"/>
              <a:t>Graduated licenses. </a:t>
            </a:r>
          </a:p>
          <a:p>
            <a:pPr marL="971550" lvl="1" indent="-514350">
              <a:buFont typeface="+mj-lt"/>
              <a:buAutoNum type="romanUcPeriod"/>
            </a:pPr>
            <a:r>
              <a:rPr lang="en-US" dirty="0"/>
              <a:t>Strictly enforced the laws that prohibit driving under the influence of alcohol and drugs.</a:t>
            </a:r>
          </a:p>
          <a:p>
            <a:pPr marL="971550" lvl="1" indent="-514350">
              <a:buFont typeface="+mj-lt"/>
              <a:buAutoNum type="romanUcPeriod"/>
            </a:pPr>
            <a:r>
              <a:rPr lang="en-US" dirty="0"/>
              <a:t>Blood alcohol levels need to be set lower for teenage drivers.</a:t>
            </a:r>
          </a:p>
          <a:p>
            <a:pPr marL="971550" lvl="1" indent="-514350">
              <a:buFont typeface="+mj-lt"/>
              <a:buAutoNum type="romanUcPeriod"/>
            </a:pPr>
            <a:endParaRPr lang="en-US" dirty="0"/>
          </a:p>
          <a:p>
            <a:pPr marL="285750" indent="-285750">
              <a:buFont typeface="Wingdings" panose="05000000000000000000" pitchFamily="2" charset="2"/>
              <a:buChar char="v"/>
            </a:pPr>
            <a:r>
              <a:rPr lang="en-US" sz="2000" b="1" dirty="0">
                <a:solidFill>
                  <a:srgbClr val="FF0000"/>
                </a:solidFill>
                <a:latin typeface="Arial" panose="020B0604020202020204" pitchFamily="34" charset="0"/>
              </a:rPr>
              <a:t>Drowning is also a major cause of death among adolescents.</a:t>
            </a:r>
          </a:p>
          <a:p>
            <a:endParaRPr lang="en-US" sz="2000" b="1" dirty="0">
              <a:solidFill>
                <a:srgbClr val="FF0000"/>
              </a:solidFill>
              <a:latin typeface="Arial" panose="020B0604020202020204" pitchFamily="34" charset="0"/>
            </a:endParaRPr>
          </a:p>
          <a:p>
            <a:pPr marL="342900" indent="-342900">
              <a:buFont typeface="Wingdings" panose="05000000000000000000" pitchFamily="2" charset="2"/>
              <a:buChar char="§"/>
            </a:pPr>
            <a:r>
              <a:rPr lang="en-US" b="1" dirty="0">
                <a:solidFill>
                  <a:srgbClr val="0000CC"/>
                </a:solidFill>
              </a:rPr>
              <a:t>57 000 adolescents, two-thirds of them boys, are estimated to have drowned in 2015.</a:t>
            </a:r>
          </a:p>
          <a:p>
            <a:pPr marL="342900" indent="-342900">
              <a:buFont typeface="Wingdings" panose="05000000000000000000" pitchFamily="2" charset="2"/>
              <a:buChar char="§"/>
            </a:pPr>
            <a:r>
              <a:rPr lang="en-US" sz="2000" b="1" i="1" dirty="0"/>
              <a:t>To prevent this:</a:t>
            </a:r>
            <a:endParaRPr lang="en-US" sz="2000" b="1" i="1" dirty="0">
              <a:solidFill>
                <a:srgbClr val="0000CC"/>
              </a:solidFill>
              <a:latin typeface="Arial" panose="020B0604020202020204" pitchFamily="34" charset="0"/>
            </a:endParaRPr>
          </a:p>
          <a:p>
            <a:pPr marL="800100" lvl="1" indent="-342900">
              <a:buFont typeface="Wingdings" panose="05000000000000000000" pitchFamily="2" charset="2"/>
              <a:buChar char="ü"/>
            </a:pPr>
            <a:r>
              <a:rPr lang="en-US" dirty="0"/>
              <a:t>Teaching children and adolescents to swim.</a:t>
            </a:r>
            <a:endParaRPr lang="en-US" sz="2000" b="1" i="1" dirty="0"/>
          </a:p>
        </p:txBody>
      </p:sp>
      <p:pic>
        <p:nvPicPr>
          <p:cNvPr id="8" name="صورة 7">
            <a:extLst>
              <a:ext uri="{FF2B5EF4-FFF2-40B4-BE49-F238E27FC236}">
                <a16:creationId xmlns:a16="http://schemas.microsoft.com/office/drawing/2014/main" id="{D22A3AE7-F50D-468C-A343-C873FDE71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170" y="312405"/>
            <a:ext cx="3558500" cy="3048000"/>
          </a:xfrm>
          <a:prstGeom prst="rect">
            <a:avLst/>
          </a:prstGeom>
        </p:spPr>
      </p:pic>
      <p:pic>
        <p:nvPicPr>
          <p:cNvPr id="10" name="صورة 9">
            <a:extLst>
              <a:ext uri="{FF2B5EF4-FFF2-40B4-BE49-F238E27FC236}">
                <a16:creationId xmlns:a16="http://schemas.microsoft.com/office/drawing/2014/main" id="{87A65A76-0092-456C-8CF7-CF49A3C93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034" y="4802520"/>
            <a:ext cx="2619375" cy="1743075"/>
          </a:xfrm>
          <a:prstGeom prst="rect">
            <a:avLst/>
          </a:prstGeom>
        </p:spPr>
      </p:pic>
    </p:spTree>
    <p:extLst>
      <p:ext uri="{BB962C8B-B14F-4D97-AF65-F5344CB8AC3E}">
        <p14:creationId xmlns:p14="http://schemas.microsoft.com/office/powerpoint/2010/main" val="718361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6EBAD75C-D4B8-4DD2-AAD5-F7CB364FD53F}"/>
              </a:ext>
            </a:extLst>
          </p:cNvPr>
          <p:cNvSpPr/>
          <p:nvPr/>
        </p:nvSpPr>
        <p:spPr>
          <a:xfrm>
            <a:off x="1478469" y="275847"/>
            <a:ext cx="3944798" cy="523220"/>
          </a:xfrm>
          <a:prstGeom prst="rect">
            <a:avLst/>
          </a:prstGeom>
        </p:spPr>
        <p:txBody>
          <a:bodyPr wrap="none">
            <a:spAutoFit/>
          </a:bodyPr>
          <a:lstStyle/>
          <a:p>
            <a:pPr marL="514350" indent="-514350">
              <a:buFont typeface="+mj-lt"/>
              <a:buAutoNum type="arabicPeriod" startAt="5"/>
            </a:pPr>
            <a:r>
              <a:rPr lang="en" sz="2800" b="1" dirty="0">
                <a:solidFill>
                  <a:srgbClr val="C00000"/>
                </a:solidFill>
                <a:latin typeface="Arial" panose="020B0604020202020204" pitchFamily="34" charset="0"/>
              </a:rPr>
              <a:t>Alcohol And Drugs</a:t>
            </a:r>
            <a:endParaRPr lang="ar-SA" sz="2800" b="1" dirty="0">
              <a:solidFill>
                <a:srgbClr val="C00000"/>
              </a:solidFill>
              <a:latin typeface="Arial" panose="020B0604020202020204" pitchFamily="34" charset="0"/>
            </a:endParaRPr>
          </a:p>
        </p:txBody>
      </p:sp>
      <p:sp>
        <p:nvSpPr>
          <p:cNvPr id="5" name="مستطيل 4">
            <a:extLst>
              <a:ext uri="{FF2B5EF4-FFF2-40B4-BE49-F238E27FC236}">
                <a16:creationId xmlns:a16="http://schemas.microsoft.com/office/drawing/2014/main" id="{4186BA56-CE06-44C6-B332-91F544012937}"/>
              </a:ext>
            </a:extLst>
          </p:cNvPr>
          <p:cNvSpPr/>
          <p:nvPr/>
        </p:nvSpPr>
        <p:spPr>
          <a:xfrm>
            <a:off x="695738" y="799067"/>
            <a:ext cx="11078819" cy="6127703"/>
          </a:xfrm>
          <a:prstGeom prst="rect">
            <a:avLst/>
          </a:prstGeom>
        </p:spPr>
        <p:txBody>
          <a:bodyPr wrap="square">
            <a:spAutoFit/>
          </a:bodyPr>
          <a:lstStyle/>
          <a:p>
            <a:pPr marL="457200" marR="190500" lvl="0" indent="-457200">
              <a:lnSpc>
                <a:spcPct val="135000"/>
              </a:lnSpc>
              <a:buFont typeface="Wingdings" panose="05000000000000000000" pitchFamily="2" charset="2"/>
              <a:buChar char="v"/>
            </a:pPr>
            <a:r>
              <a:rPr lang="en" sz="2400" b="1" dirty="0">
                <a:highlight>
                  <a:srgbClr val="00FFFF"/>
                </a:highlight>
              </a:rPr>
              <a:t>Alcohol:</a:t>
            </a:r>
          </a:p>
          <a:p>
            <a:pPr marR="190500" lvl="0">
              <a:lnSpc>
                <a:spcPct val="135000"/>
              </a:lnSpc>
              <a:spcAft>
                <a:spcPts val="1400"/>
              </a:spcAft>
            </a:pPr>
            <a:r>
              <a:rPr lang="en" sz="1900" b="1" dirty="0">
                <a:latin typeface="Arial" panose="020B0604020202020204" pitchFamily="34" charset="0"/>
                <a:cs typeface="Arial" panose="020B0604020202020204" pitchFamily="34" charset="0"/>
              </a:rPr>
              <a:t>Harmful drinking among adolescents is a major concern in many countries. </a:t>
            </a:r>
          </a:p>
          <a:p>
            <a:pPr marL="508000" marR="190500" lvl="0" indent="-342900">
              <a:lnSpc>
                <a:spcPct val="135000"/>
              </a:lnSpc>
              <a:buClr>
                <a:srgbClr val="333333"/>
              </a:buClr>
              <a:buSzPct val="100000"/>
              <a:buFont typeface="Wingdings" panose="05000000000000000000" pitchFamily="2" charset="2"/>
              <a:buChar char="§"/>
            </a:pPr>
            <a:r>
              <a:rPr lang="en" sz="2000" dirty="0">
                <a:solidFill>
                  <a:srgbClr val="333333"/>
                </a:solidFill>
              </a:rPr>
              <a:t>It reduces </a:t>
            </a:r>
            <a:r>
              <a:rPr lang="en" sz="2000" b="1" dirty="0">
                <a:solidFill>
                  <a:srgbClr val="0000CC"/>
                </a:solidFill>
              </a:rPr>
              <a:t>self-control</a:t>
            </a:r>
            <a:r>
              <a:rPr lang="en" sz="2000" dirty="0">
                <a:solidFill>
                  <a:srgbClr val="333333"/>
                </a:solidFill>
              </a:rPr>
              <a:t> and </a:t>
            </a:r>
            <a:r>
              <a:rPr lang="en" sz="2000" b="1" dirty="0">
                <a:solidFill>
                  <a:srgbClr val="0000CC"/>
                </a:solidFill>
              </a:rPr>
              <a:t>increases risky behaviours</a:t>
            </a:r>
            <a:r>
              <a:rPr lang="en" sz="2000" dirty="0">
                <a:solidFill>
                  <a:srgbClr val="333333"/>
                </a:solidFill>
              </a:rPr>
              <a:t>, such as </a:t>
            </a:r>
            <a:r>
              <a:rPr lang="en" sz="2000" b="1" dirty="0">
                <a:solidFill>
                  <a:srgbClr val="FF0000"/>
                </a:solidFill>
              </a:rPr>
              <a:t>unsafe sex</a:t>
            </a:r>
            <a:r>
              <a:rPr lang="en" sz="2000" dirty="0">
                <a:solidFill>
                  <a:srgbClr val="333333"/>
                </a:solidFill>
              </a:rPr>
              <a:t> or </a:t>
            </a:r>
            <a:r>
              <a:rPr lang="en" sz="2000" b="1" dirty="0">
                <a:solidFill>
                  <a:srgbClr val="FF0000"/>
                </a:solidFill>
              </a:rPr>
              <a:t>dangerous driving</a:t>
            </a:r>
            <a:r>
              <a:rPr lang="en" sz="2000" b="1" dirty="0">
                <a:solidFill>
                  <a:srgbClr val="DC1820"/>
                </a:solidFill>
              </a:rPr>
              <a:t>.</a:t>
            </a:r>
          </a:p>
          <a:p>
            <a:pPr marL="508000" marR="190500" lvl="0" indent="-342900">
              <a:lnSpc>
                <a:spcPct val="135000"/>
              </a:lnSpc>
              <a:buClr>
                <a:srgbClr val="333333"/>
              </a:buClr>
              <a:buSzPct val="100000"/>
              <a:buFont typeface="Wingdings" panose="05000000000000000000" pitchFamily="2" charset="2"/>
              <a:buChar char="§"/>
            </a:pPr>
            <a:r>
              <a:rPr lang="en" sz="2000" dirty="0"/>
              <a:t> It is a </a:t>
            </a:r>
            <a:r>
              <a:rPr lang="en" sz="2000" b="1" dirty="0"/>
              <a:t>primary</a:t>
            </a:r>
            <a:r>
              <a:rPr lang="en" sz="2000" dirty="0"/>
              <a:t> cause of injuries: due to </a:t>
            </a:r>
            <a:r>
              <a:rPr lang="en" sz="2000" b="1" dirty="0">
                <a:solidFill>
                  <a:srgbClr val="FF0000"/>
                </a:solidFill>
              </a:rPr>
              <a:t>road traffic accidents, violence and premature deaths.</a:t>
            </a:r>
          </a:p>
          <a:p>
            <a:pPr marL="508000" marR="190500" lvl="0" indent="-342900">
              <a:lnSpc>
                <a:spcPct val="135000"/>
              </a:lnSpc>
              <a:buClr>
                <a:srgbClr val="333333"/>
              </a:buClr>
              <a:buSzPct val="100000"/>
              <a:buFont typeface="Wingdings" panose="05000000000000000000" pitchFamily="2" charset="2"/>
              <a:buChar char="§"/>
            </a:pPr>
            <a:r>
              <a:rPr lang="en" sz="2000" dirty="0"/>
              <a:t> It can also lead to health problems in </a:t>
            </a:r>
            <a:r>
              <a:rPr lang="en" sz="2000" b="1" dirty="0">
                <a:solidFill>
                  <a:srgbClr val="FF0000"/>
                </a:solidFill>
              </a:rPr>
              <a:t>later life</a:t>
            </a:r>
            <a:r>
              <a:rPr lang="en" sz="2000" dirty="0"/>
              <a:t> and affect </a:t>
            </a:r>
            <a:r>
              <a:rPr lang="en" sz="2000" b="1" dirty="0">
                <a:solidFill>
                  <a:srgbClr val="FF0000"/>
                </a:solidFill>
              </a:rPr>
              <a:t>life expectancy. </a:t>
            </a:r>
          </a:p>
          <a:p>
            <a:pPr marL="457200" lvl="0" indent="-228600">
              <a:spcBef>
                <a:spcPts val="0"/>
              </a:spcBef>
            </a:pPr>
            <a:r>
              <a:rPr lang="en" sz="2000" b="1" dirty="0"/>
              <a:t> </a:t>
            </a:r>
            <a:r>
              <a:rPr lang="en" sz="2000" b="1" dirty="0">
                <a:solidFill>
                  <a:srgbClr val="DC1820"/>
                </a:solidFill>
              </a:rPr>
              <a:t>How we can Prevent it? </a:t>
            </a:r>
          </a:p>
          <a:p>
            <a:pPr marL="1136650" marR="190500" lvl="1" indent="-514350">
              <a:lnSpc>
                <a:spcPct val="135000"/>
              </a:lnSpc>
              <a:buClr>
                <a:srgbClr val="333333"/>
              </a:buClr>
              <a:buSzPct val="100000"/>
              <a:buFont typeface="+mj-lt"/>
              <a:buAutoNum type="romanUcPeriod"/>
            </a:pPr>
            <a:r>
              <a:rPr lang="en-US" dirty="0"/>
              <a:t>Setting a </a:t>
            </a:r>
            <a:r>
              <a:rPr lang="en-US" b="1" dirty="0">
                <a:solidFill>
                  <a:srgbClr val="0000CC"/>
                </a:solidFill>
              </a:rPr>
              <a:t>minimum age </a:t>
            </a:r>
            <a:r>
              <a:rPr lang="en-US" dirty="0"/>
              <a:t>for buying and consuming alcohol.</a:t>
            </a:r>
          </a:p>
          <a:p>
            <a:pPr marL="1136650" marR="190500" lvl="1" indent="-514350">
              <a:lnSpc>
                <a:spcPct val="135000"/>
              </a:lnSpc>
              <a:buClr>
                <a:srgbClr val="333333"/>
              </a:buClr>
              <a:buSzPct val="100000"/>
              <a:buFont typeface="+mj-lt"/>
              <a:buAutoNum type="romanUcPeriod"/>
            </a:pPr>
            <a:r>
              <a:rPr lang="en-US" dirty="0"/>
              <a:t>Regulating how alcoholic drinks are targeted at the younger market.</a:t>
            </a:r>
          </a:p>
          <a:p>
            <a:pPr marL="1136650" marR="190500" lvl="1" indent="-514350">
              <a:lnSpc>
                <a:spcPct val="135000"/>
              </a:lnSpc>
              <a:buClr>
                <a:srgbClr val="333333"/>
              </a:buClr>
              <a:buSzPct val="100000"/>
              <a:buFont typeface="+mj-lt"/>
              <a:buAutoNum type="romanUcPeriod"/>
            </a:pPr>
            <a:r>
              <a:rPr lang="en-US" sz="1600" b="1" dirty="0">
                <a:latin typeface="Arial" panose="020B0604020202020204" pitchFamily="34" charset="0"/>
                <a:cs typeface="Arial" panose="020B0604020202020204" pitchFamily="34" charset="0"/>
              </a:rPr>
              <a:t>Islamic preventive measures (Principles &amp; rules, faith, punishment, and fate)</a:t>
            </a:r>
            <a:endParaRPr lang="en-US" sz="1600" dirty="0"/>
          </a:p>
          <a:p>
            <a:pPr marL="622300" marR="190500" lvl="1">
              <a:lnSpc>
                <a:spcPct val="135000"/>
              </a:lnSpc>
              <a:buClr>
                <a:srgbClr val="333333"/>
              </a:buClr>
              <a:buSzPct val="100000"/>
            </a:pPr>
            <a:endParaRPr lang="en-US" sz="1100" b="1" dirty="0">
              <a:solidFill>
                <a:srgbClr val="FF0000"/>
              </a:solidFill>
            </a:endParaRPr>
          </a:p>
          <a:p>
            <a:pPr marL="457200" marR="190500" indent="-457200">
              <a:lnSpc>
                <a:spcPct val="135000"/>
              </a:lnSpc>
              <a:buClr>
                <a:srgbClr val="333333"/>
              </a:buClr>
              <a:buSzPct val="100000"/>
              <a:buFont typeface="Wingdings" panose="05000000000000000000" pitchFamily="2" charset="2"/>
              <a:buChar char="v"/>
            </a:pPr>
            <a:r>
              <a:rPr lang="en" sz="2400" b="1" dirty="0">
                <a:highlight>
                  <a:srgbClr val="00FFFF"/>
                </a:highlight>
              </a:rPr>
              <a:t>Drugs:</a:t>
            </a:r>
            <a:endParaRPr lang="en" sz="2000" b="1" dirty="0">
              <a:solidFill>
                <a:srgbClr val="FF0000"/>
              </a:solidFill>
            </a:endParaRPr>
          </a:p>
          <a:p>
            <a:pPr marR="190500">
              <a:lnSpc>
                <a:spcPct val="135000"/>
              </a:lnSpc>
              <a:buClr>
                <a:srgbClr val="333333"/>
              </a:buClr>
              <a:buSzPct val="100000"/>
            </a:pPr>
            <a:r>
              <a:rPr lang="en-US" sz="1900" b="1" dirty="0">
                <a:latin typeface="Arial" panose="020B0604020202020204" pitchFamily="34" charset="0"/>
                <a:cs typeface="Arial" panose="020B0604020202020204" pitchFamily="34" charset="0"/>
              </a:rPr>
              <a:t>Drug use among 15–19 years old is also an important global concern.</a:t>
            </a:r>
          </a:p>
          <a:p>
            <a:pPr marL="342900" marR="190500" indent="-342900">
              <a:lnSpc>
                <a:spcPct val="135000"/>
              </a:lnSpc>
              <a:buClr>
                <a:srgbClr val="333333"/>
              </a:buClr>
              <a:buSzPct val="100000"/>
              <a:buFont typeface="Wingdings" panose="05000000000000000000" pitchFamily="2" charset="2"/>
              <a:buChar char="§"/>
            </a:pPr>
            <a:r>
              <a:rPr lang="en-US" sz="2000" b="1" i="1" dirty="0"/>
              <a:t>To control this:</a:t>
            </a:r>
          </a:p>
          <a:p>
            <a:pPr marL="742950" marR="190500" lvl="1" indent="-285750">
              <a:lnSpc>
                <a:spcPct val="135000"/>
              </a:lnSpc>
              <a:buClr>
                <a:srgbClr val="333333"/>
              </a:buClr>
              <a:buSzPct val="100000"/>
              <a:buFont typeface="Wingdings" panose="05000000000000000000" pitchFamily="2" charset="2"/>
              <a:buChar char="ü"/>
            </a:pPr>
            <a:r>
              <a:rPr lang="en-US" b="1" dirty="0">
                <a:solidFill>
                  <a:srgbClr val="FF0000"/>
                </a:solidFill>
              </a:rPr>
              <a:t>R</a:t>
            </a:r>
            <a:r>
              <a:rPr lang="en" b="1" dirty="0">
                <a:solidFill>
                  <a:srgbClr val="FF0000"/>
                </a:solidFill>
              </a:rPr>
              <a:t>educing drug demand, drug supply</a:t>
            </a:r>
            <a:r>
              <a:rPr lang="en" b="1" dirty="0">
                <a:solidFill>
                  <a:srgbClr val="333333"/>
                </a:solidFill>
              </a:rPr>
              <a:t>, </a:t>
            </a:r>
            <a:r>
              <a:rPr lang="en" b="1" dirty="0"/>
              <a:t>or both</a:t>
            </a:r>
            <a:r>
              <a:rPr lang="en" dirty="0"/>
              <a:t>, and </a:t>
            </a:r>
            <a:r>
              <a:rPr lang="en" b="1" dirty="0"/>
              <a:t>successful programmes </a:t>
            </a:r>
            <a:r>
              <a:rPr lang="en" dirty="0"/>
              <a:t>usually include structural, community, and individual-level interventions.</a:t>
            </a:r>
          </a:p>
        </p:txBody>
      </p:sp>
      <p:pic>
        <p:nvPicPr>
          <p:cNvPr id="7" name="صورة 6">
            <a:extLst>
              <a:ext uri="{FF2B5EF4-FFF2-40B4-BE49-F238E27FC236}">
                <a16:creationId xmlns:a16="http://schemas.microsoft.com/office/drawing/2014/main" id="{31ABD2B9-C4EE-4CD2-922D-F3CC5BBA8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440" y="2834640"/>
            <a:ext cx="2956560" cy="3224293"/>
          </a:xfrm>
          <a:prstGeom prst="rect">
            <a:avLst/>
          </a:prstGeom>
        </p:spPr>
      </p:pic>
    </p:spTree>
    <p:extLst>
      <p:ext uri="{BB962C8B-B14F-4D97-AF65-F5344CB8AC3E}">
        <p14:creationId xmlns:p14="http://schemas.microsoft.com/office/powerpoint/2010/main" val="2408762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15C2D576-C7B8-4C2D-9367-9A4A90E0AA1C}"/>
              </a:ext>
            </a:extLst>
          </p:cNvPr>
          <p:cNvSpPr/>
          <p:nvPr/>
        </p:nvSpPr>
        <p:spPr>
          <a:xfrm>
            <a:off x="1404809" y="169831"/>
            <a:ext cx="2175532" cy="523220"/>
          </a:xfrm>
          <a:prstGeom prst="rect">
            <a:avLst/>
          </a:prstGeom>
        </p:spPr>
        <p:txBody>
          <a:bodyPr wrap="none">
            <a:spAutoFit/>
          </a:bodyPr>
          <a:lstStyle/>
          <a:p>
            <a:pPr marL="514350" indent="-514350">
              <a:buFont typeface="+mj-lt"/>
              <a:buAutoNum type="arabicPeriod" startAt="6"/>
            </a:pPr>
            <a:r>
              <a:rPr lang="en" sz="2800" b="1" dirty="0">
                <a:solidFill>
                  <a:srgbClr val="C00000"/>
                </a:solidFill>
                <a:latin typeface="Arial" panose="020B0604020202020204" pitchFamily="34" charset="0"/>
              </a:rPr>
              <a:t>Violence</a:t>
            </a:r>
            <a:endParaRPr lang="ar-SA" sz="2800" b="1" dirty="0">
              <a:solidFill>
                <a:srgbClr val="C00000"/>
              </a:solidFill>
              <a:latin typeface="Arial" panose="020B0604020202020204" pitchFamily="34" charset="0"/>
            </a:endParaRPr>
          </a:p>
        </p:txBody>
      </p:sp>
      <p:sp>
        <p:nvSpPr>
          <p:cNvPr id="5" name="مستطيل 4">
            <a:extLst>
              <a:ext uri="{FF2B5EF4-FFF2-40B4-BE49-F238E27FC236}">
                <a16:creationId xmlns:a16="http://schemas.microsoft.com/office/drawing/2014/main" id="{5CB81FA7-8B71-4CE0-A138-0BB28E6CA3BD}"/>
              </a:ext>
            </a:extLst>
          </p:cNvPr>
          <p:cNvSpPr/>
          <p:nvPr/>
        </p:nvSpPr>
        <p:spPr>
          <a:xfrm>
            <a:off x="940903" y="613539"/>
            <a:ext cx="10853531" cy="2831544"/>
          </a:xfrm>
          <a:prstGeom prst="rect">
            <a:avLst/>
          </a:prstGeom>
        </p:spPr>
        <p:txBody>
          <a:bodyPr wrap="square">
            <a:spAutoFit/>
          </a:bodyPr>
          <a:lstStyle/>
          <a:p>
            <a:pPr marL="342900" indent="-342900">
              <a:buFont typeface="Wingdings" panose="05000000000000000000" pitchFamily="2" charset="2"/>
              <a:buChar char="v"/>
            </a:pPr>
            <a:r>
              <a:rPr lang="en-US" b="1" dirty="0">
                <a:latin typeface="Arial" panose="020B0604020202020204" pitchFamily="34" charset="0"/>
                <a:cs typeface="Arial" panose="020B0604020202020204" pitchFamily="34" charset="0"/>
              </a:rPr>
              <a:t>Violence is a leading cause of death in older adolescent </a:t>
            </a:r>
            <a:r>
              <a:rPr lang="en-US" b="1" dirty="0">
                <a:solidFill>
                  <a:srgbClr val="0000CC"/>
                </a:solidFill>
                <a:latin typeface="Arial" panose="020B0604020202020204" pitchFamily="34" charset="0"/>
                <a:cs typeface="Arial" panose="020B0604020202020204" pitchFamily="34" charset="0"/>
              </a:rPr>
              <a:t>males</a:t>
            </a:r>
            <a:r>
              <a:rPr lang="en-US" b="1"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v"/>
            </a:pPr>
            <a:r>
              <a:rPr lang="en" b="1" dirty="0">
                <a:latin typeface="Arial" panose="020B0604020202020204" pitchFamily="34" charset="0"/>
                <a:cs typeface="Arial" panose="020B0604020202020204" pitchFamily="34" charset="0"/>
              </a:rPr>
              <a:t>Around </a:t>
            </a:r>
            <a:r>
              <a:rPr lang="en-US" b="1" dirty="0">
                <a:solidFill>
                  <a:srgbClr val="0000CC"/>
                </a:solidFill>
                <a:latin typeface="Arial" panose="020B0604020202020204" pitchFamily="34" charset="0"/>
                <a:cs typeface="Arial" panose="020B0604020202020204" pitchFamily="34" charset="0"/>
              </a:rPr>
              <a:t>43% of all adolescent male </a:t>
            </a:r>
            <a:r>
              <a:rPr lang="en" b="1" dirty="0">
                <a:latin typeface="Arial" panose="020B0604020202020204" pitchFamily="34" charset="0"/>
                <a:cs typeface="Arial" panose="020B0604020202020204" pitchFamily="34" charset="0"/>
              </a:rPr>
              <a:t>of the </a:t>
            </a:r>
            <a:r>
              <a:rPr lang="en" b="1" dirty="0">
                <a:solidFill>
                  <a:srgbClr val="0000CC"/>
                </a:solidFill>
                <a:latin typeface="Arial" panose="020B0604020202020204" pitchFamily="34" charset="0"/>
                <a:cs typeface="Arial" panose="020B0604020202020204" pitchFamily="34" charset="0"/>
              </a:rPr>
              <a:t>low- and middle-income </a:t>
            </a:r>
            <a:r>
              <a:rPr lang="en" b="1" dirty="0">
                <a:latin typeface="Arial" panose="020B0604020202020204" pitchFamily="34" charset="0"/>
                <a:cs typeface="Arial" panose="020B0604020202020204" pitchFamily="34" charset="0"/>
              </a:rPr>
              <a:t>countries in the WHO Americas Region is due to violence. </a:t>
            </a: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b="1" dirty="0">
                <a:latin typeface="Arial" panose="020B0604020202020204" pitchFamily="34" charset="0"/>
                <a:cs typeface="Arial" panose="020B0604020202020204" pitchFamily="34" charset="0"/>
              </a:rPr>
              <a:t>Globally, </a:t>
            </a:r>
            <a:r>
              <a:rPr lang="en-US" b="1" dirty="0">
                <a:solidFill>
                  <a:srgbClr val="0000CC"/>
                </a:solidFill>
                <a:latin typeface="Arial" panose="020B0604020202020204" pitchFamily="34" charset="0"/>
                <a:cs typeface="Arial" panose="020B0604020202020204" pitchFamily="34" charset="0"/>
              </a:rPr>
              <a:t>1 in 10 girls </a:t>
            </a:r>
            <a:r>
              <a:rPr lang="en-US" b="1" dirty="0">
                <a:latin typeface="Arial" panose="020B0604020202020204" pitchFamily="34" charset="0"/>
                <a:cs typeface="Arial" panose="020B0604020202020204" pitchFamily="34" charset="0"/>
              </a:rPr>
              <a:t>under the age of 20 years report experiencing </a:t>
            </a:r>
            <a:r>
              <a:rPr lang="en-US" b="1" dirty="0">
                <a:solidFill>
                  <a:srgbClr val="0000CC"/>
                </a:solidFill>
                <a:latin typeface="Arial" panose="020B0604020202020204" pitchFamily="34" charset="0"/>
                <a:cs typeface="Arial" panose="020B0604020202020204" pitchFamily="34" charset="0"/>
              </a:rPr>
              <a:t>sexual violence</a:t>
            </a:r>
            <a:r>
              <a:rPr lang="en-US" sz="2000" b="1" dirty="0">
                <a:solidFill>
                  <a:srgbClr val="0000CC"/>
                </a:solidFill>
              </a:rPr>
              <a:t>.</a:t>
            </a:r>
          </a:p>
          <a:p>
            <a:endParaRPr lang="en-US" sz="1000" b="1" dirty="0">
              <a:solidFill>
                <a:srgbClr val="0000CC"/>
              </a:solidFill>
            </a:endParaRPr>
          </a:p>
          <a:p>
            <a:pPr marL="457200" lvl="0" indent="-228600">
              <a:spcBef>
                <a:spcPts val="0"/>
              </a:spcBef>
            </a:pPr>
            <a:r>
              <a:rPr lang="en" sz="2000" b="1" dirty="0"/>
              <a:t> </a:t>
            </a:r>
            <a:r>
              <a:rPr lang="en" sz="2000" b="1" dirty="0">
                <a:solidFill>
                  <a:srgbClr val="DC1820"/>
                </a:solidFill>
              </a:rPr>
              <a:t>How we can Prevent it? </a:t>
            </a:r>
          </a:p>
          <a:p>
            <a:pPr marL="971550" lvl="1" indent="-514350">
              <a:buFont typeface="+mj-lt"/>
              <a:buAutoNum type="romanUcPeriod"/>
            </a:pPr>
            <a:r>
              <a:rPr lang="en-US" dirty="0"/>
              <a:t>Promoting nurturing relationships between parents and children early in life</a:t>
            </a:r>
          </a:p>
          <a:p>
            <a:pPr marL="971550" lvl="1" indent="-514350">
              <a:buFont typeface="+mj-lt"/>
              <a:buAutoNum type="romanUcPeriod"/>
            </a:pPr>
            <a:r>
              <a:rPr lang="en-US" dirty="0"/>
              <a:t>Providing training in life skills</a:t>
            </a:r>
          </a:p>
          <a:p>
            <a:pPr marL="971550" lvl="1" indent="-514350">
              <a:buFont typeface="+mj-lt"/>
              <a:buAutoNum type="romanUcPeriod"/>
            </a:pPr>
            <a:r>
              <a:rPr lang="en-US" dirty="0"/>
              <a:t>Reducing access to alcohol and firearms</a:t>
            </a:r>
          </a:p>
          <a:p>
            <a:pPr marL="971550" lvl="1" indent="-514350">
              <a:buFont typeface="+mj-lt"/>
              <a:buAutoNum type="romanUcPeriod"/>
            </a:pPr>
            <a:r>
              <a:rPr lang="en-US" dirty="0"/>
              <a:t>Ongoing support </a:t>
            </a:r>
            <a:endParaRPr lang="ar-SA" sz="2000" b="1" dirty="0">
              <a:solidFill>
                <a:srgbClr val="0000CC"/>
              </a:solidFill>
            </a:endParaRPr>
          </a:p>
        </p:txBody>
      </p:sp>
      <p:sp>
        <p:nvSpPr>
          <p:cNvPr id="6" name="مستطيل 5">
            <a:extLst>
              <a:ext uri="{FF2B5EF4-FFF2-40B4-BE49-F238E27FC236}">
                <a16:creationId xmlns:a16="http://schemas.microsoft.com/office/drawing/2014/main" id="{BACC0EFD-4686-4CA1-83EF-CC9AB292B585}"/>
              </a:ext>
            </a:extLst>
          </p:cNvPr>
          <p:cNvSpPr/>
          <p:nvPr/>
        </p:nvSpPr>
        <p:spPr>
          <a:xfrm>
            <a:off x="1404809" y="3581446"/>
            <a:ext cx="7407887" cy="523220"/>
          </a:xfrm>
          <a:prstGeom prst="rect">
            <a:avLst/>
          </a:prstGeom>
        </p:spPr>
        <p:txBody>
          <a:bodyPr wrap="square">
            <a:spAutoFit/>
          </a:bodyPr>
          <a:lstStyle/>
          <a:p>
            <a:pPr marL="514350" indent="-514350">
              <a:buFont typeface="+mj-lt"/>
              <a:buAutoNum type="arabicPeriod" startAt="7"/>
            </a:pPr>
            <a:r>
              <a:rPr lang="en-US" sz="2800" b="1" dirty="0">
                <a:solidFill>
                  <a:srgbClr val="C00000"/>
                </a:solidFill>
                <a:latin typeface="Arial" panose="020B0604020202020204" pitchFamily="34" charset="0"/>
              </a:rPr>
              <a:t>Mental health (Depression and suicide)</a:t>
            </a:r>
          </a:p>
        </p:txBody>
      </p:sp>
      <p:sp>
        <p:nvSpPr>
          <p:cNvPr id="7" name="مستطيل 6">
            <a:extLst>
              <a:ext uri="{FF2B5EF4-FFF2-40B4-BE49-F238E27FC236}">
                <a16:creationId xmlns:a16="http://schemas.microsoft.com/office/drawing/2014/main" id="{3E06B8F5-F096-4509-BB50-9171173B3A9F}"/>
              </a:ext>
            </a:extLst>
          </p:cNvPr>
          <p:cNvSpPr/>
          <p:nvPr/>
        </p:nvSpPr>
        <p:spPr>
          <a:xfrm>
            <a:off x="1060173" y="4068749"/>
            <a:ext cx="9872869" cy="2700739"/>
          </a:xfrm>
          <a:prstGeom prst="rect">
            <a:avLst/>
          </a:prstGeom>
        </p:spPr>
        <p:txBody>
          <a:bodyPr wrap="square">
            <a:spAutoFit/>
          </a:bodyPr>
          <a:lstStyle/>
          <a:p>
            <a:pPr marL="285750" indent="-285750">
              <a:buFont typeface="Wingdings" panose="05000000000000000000" pitchFamily="2" charset="2"/>
              <a:buChar char="v"/>
            </a:pPr>
            <a:r>
              <a:rPr lang="en-US" b="1" dirty="0">
                <a:solidFill>
                  <a:srgbClr val="FF0000"/>
                </a:solidFill>
                <a:latin typeface="Arial" panose="020B0604020202020204" pitchFamily="34" charset="0"/>
              </a:rPr>
              <a:t>Depression</a:t>
            </a:r>
            <a:r>
              <a:rPr lang="en-US" b="1" dirty="0">
                <a:latin typeface="Arial" panose="020B0604020202020204" pitchFamily="34" charset="0"/>
              </a:rPr>
              <a:t> is the </a:t>
            </a:r>
            <a:r>
              <a:rPr lang="en-US" b="1" dirty="0">
                <a:solidFill>
                  <a:srgbClr val="0000CC"/>
                </a:solidFill>
                <a:latin typeface="Arial" panose="020B0604020202020204" pitchFamily="34" charset="0"/>
              </a:rPr>
              <a:t>third</a:t>
            </a:r>
            <a:r>
              <a:rPr lang="en-US" b="1" dirty="0">
                <a:latin typeface="Arial" panose="020B0604020202020204" pitchFamily="34" charset="0"/>
              </a:rPr>
              <a:t> leading cause of </a:t>
            </a:r>
            <a:r>
              <a:rPr lang="en-US" b="1" dirty="0">
                <a:solidFill>
                  <a:srgbClr val="0000CC"/>
                </a:solidFill>
                <a:latin typeface="Arial" panose="020B0604020202020204" pitchFamily="34" charset="0"/>
              </a:rPr>
              <a:t>illness and disability </a:t>
            </a:r>
            <a:r>
              <a:rPr lang="en-US" b="1" dirty="0">
                <a:latin typeface="Arial" panose="020B0604020202020204" pitchFamily="34" charset="0"/>
              </a:rPr>
              <a:t>among adolescents.</a:t>
            </a:r>
          </a:p>
          <a:p>
            <a:pPr marL="285750" indent="-285750">
              <a:buFont typeface="Wingdings" panose="05000000000000000000" pitchFamily="2" charset="2"/>
              <a:buChar char="v"/>
            </a:pPr>
            <a:r>
              <a:rPr lang="en-US" b="1" dirty="0">
                <a:solidFill>
                  <a:srgbClr val="FF0000"/>
                </a:solidFill>
                <a:latin typeface="Arial" panose="020B0604020202020204" pitchFamily="34" charset="0"/>
                <a:cs typeface="Arial" panose="020B0604020202020204" pitchFamily="34" charset="0"/>
              </a:rPr>
              <a:t>Suicide</a:t>
            </a:r>
            <a:r>
              <a:rPr lang="en-US" b="1" dirty="0">
                <a:latin typeface="Arial" panose="020B0604020202020204" pitchFamily="34" charset="0"/>
                <a:cs typeface="Arial" panose="020B0604020202020204" pitchFamily="34" charset="0"/>
              </a:rPr>
              <a:t> is the </a:t>
            </a:r>
            <a:r>
              <a:rPr lang="en-US" b="1" dirty="0">
                <a:solidFill>
                  <a:srgbClr val="0000CC"/>
                </a:solidFill>
                <a:latin typeface="Arial" panose="020B0604020202020204" pitchFamily="34" charset="0"/>
                <a:cs typeface="Arial" panose="020B0604020202020204" pitchFamily="34" charset="0"/>
              </a:rPr>
              <a:t>third</a:t>
            </a:r>
            <a:r>
              <a:rPr lang="en-US" b="1" dirty="0">
                <a:latin typeface="Arial" panose="020B0604020202020204" pitchFamily="34" charset="0"/>
                <a:cs typeface="Arial" panose="020B0604020202020204" pitchFamily="34" charset="0"/>
              </a:rPr>
              <a:t> leading cause of </a:t>
            </a:r>
            <a:r>
              <a:rPr lang="en-US" b="1" dirty="0">
                <a:solidFill>
                  <a:srgbClr val="0000CC"/>
                </a:solidFill>
                <a:latin typeface="Arial" panose="020B0604020202020204" pitchFamily="34" charset="0"/>
                <a:cs typeface="Arial" panose="020B0604020202020204" pitchFamily="34" charset="0"/>
              </a:rPr>
              <a:t>death</a:t>
            </a:r>
            <a:r>
              <a:rPr lang="en-US" b="1" dirty="0">
                <a:latin typeface="Arial" panose="020B0604020202020204" pitchFamily="34" charset="0"/>
                <a:cs typeface="Arial" panose="020B0604020202020204" pitchFamily="34" charset="0"/>
              </a:rPr>
              <a:t> in older adolescents (15–19 years).</a:t>
            </a:r>
          </a:p>
          <a:p>
            <a:endParaRPr lang="en-US" sz="105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2000" b="1" i="1" dirty="0">
                <a:solidFill>
                  <a:srgbClr val="0000CC"/>
                </a:solidFill>
                <a:effectLst>
                  <a:outerShdw blurRad="38100" dist="38100" dir="2700000" algn="tl">
                    <a:srgbClr val="000000">
                      <a:alpha val="43137"/>
                    </a:srgbClr>
                  </a:outerShdw>
                </a:effectLst>
                <a:highlight>
                  <a:srgbClr val="C0C0C0"/>
                </a:highlight>
              </a:rPr>
              <a:t>Risk factors that increase developing of the mental health problems are:</a:t>
            </a:r>
          </a:p>
          <a:p>
            <a:pPr marL="800100" lvl="1" indent="-342900">
              <a:buFont typeface="Wingdings" panose="05000000000000000000" pitchFamily="2" charset="2"/>
              <a:buChar char="ü"/>
            </a:pPr>
            <a:r>
              <a:rPr lang="en-US" b="1" dirty="0">
                <a:solidFill>
                  <a:srgbClr val="FF0000"/>
                </a:solidFill>
              </a:rPr>
              <a:t>Violence, poverty, humiliation and feeling devalued</a:t>
            </a:r>
          </a:p>
          <a:p>
            <a:pPr lvl="1"/>
            <a:endParaRPr lang="en-US" sz="1000" b="1" dirty="0">
              <a:solidFill>
                <a:srgbClr val="FF0000"/>
              </a:solidFill>
            </a:endParaRPr>
          </a:p>
          <a:p>
            <a:pPr marL="342900" indent="-342900">
              <a:buFont typeface="Wingdings" panose="05000000000000000000" pitchFamily="2" charset="2"/>
              <a:buChar char="§"/>
            </a:pPr>
            <a:r>
              <a:rPr lang="en-US" sz="2000" b="1" i="1" dirty="0"/>
              <a:t>To control this:</a:t>
            </a:r>
          </a:p>
          <a:p>
            <a:pPr marL="971550" lvl="1" indent="-514350">
              <a:buFont typeface="+mj-lt"/>
              <a:buAutoNum type="romanUcPeriod"/>
            </a:pPr>
            <a:r>
              <a:rPr lang="en-US" dirty="0"/>
              <a:t>Building life skills in children and adolescents</a:t>
            </a:r>
          </a:p>
          <a:p>
            <a:pPr marL="971550" lvl="1" indent="-514350">
              <a:buFont typeface="+mj-lt"/>
              <a:buAutoNum type="romanUcPeriod"/>
            </a:pPr>
            <a:r>
              <a:rPr lang="en-US" dirty="0"/>
              <a:t>psychosocial support in schools</a:t>
            </a:r>
          </a:p>
          <a:p>
            <a:pPr marL="971550" lvl="1" indent="-514350">
              <a:buFont typeface="+mj-lt"/>
              <a:buAutoNum type="romanUcPeriod"/>
            </a:pPr>
            <a:r>
              <a:rPr lang="en-US" dirty="0"/>
              <a:t>Programmes to help strengthen the ties between adolescents and their families</a:t>
            </a:r>
            <a:endParaRPr lang="en-US" sz="2000" b="1" i="1" dirty="0"/>
          </a:p>
        </p:txBody>
      </p:sp>
      <p:pic>
        <p:nvPicPr>
          <p:cNvPr id="9" name="صورة 8">
            <a:extLst>
              <a:ext uri="{FF2B5EF4-FFF2-40B4-BE49-F238E27FC236}">
                <a16:creationId xmlns:a16="http://schemas.microsoft.com/office/drawing/2014/main" id="{73C7BEF3-54EA-4FC4-BB54-80880A032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641" y="1961781"/>
            <a:ext cx="2705100" cy="2050121"/>
          </a:xfrm>
          <a:prstGeom prst="rect">
            <a:avLst/>
          </a:prstGeom>
        </p:spPr>
      </p:pic>
    </p:spTree>
    <p:extLst>
      <p:ext uri="{BB962C8B-B14F-4D97-AF65-F5344CB8AC3E}">
        <p14:creationId xmlns:p14="http://schemas.microsoft.com/office/powerpoint/2010/main" val="2810920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00FE77E5-C12C-4910-A3E4-A45AEC460F65}"/>
              </a:ext>
            </a:extLst>
          </p:cNvPr>
          <p:cNvSpPr/>
          <p:nvPr/>
        </p:nvSpPr>
        <p:spPr>
          <a:xfrm>
            <a:off x="1069638" y="262595"/>
            <a:ext cx="4023858" cy="523220"/>
          </a:xfrm>
          <a:prstGeom prst="rect">
            <a:avLst/>
          </a:prstGeom>
        </p:spPr>
        <p:txBody>
          <a:bodyPr wrap="none">
            <a:spAutoFit/>
          </a:bodyPr>
          <a:lstStyle/>
          <a:p>
            <a:pPr marL="514350" indent="-514350">
              <a:buFont typeface="+mj-lt"/>
              <a:buAutoNum type="arabicPeriod" startAt="8"/>
            </a:pPr>
            <a:r>
              <a:rPr lang="en-US" sz="2800" b="1" dirty="0">
                <a:solidFill>
                  <a:srgbClr val="C00000"/>
                </a:solidFill>
                <a:latin typeface="Arial" panose="020B0604020202020204" pitchFamily="34" charset="0"/>
              </a:rPr>
              <a:t>infectious diseases</a:t>
            </a:r>
          </a:p>
        </p:txBody>
      </p:sp>
      <p:sp>
        <p:nvSpPr>
          <p:cNvPr id="8" name="مستطيل 7">
            <a:extLst>
              <a:ext uri="{FF2B5EF4-FFF2-40B4-BE49-F238E27FC236}">
                <a16:creationId xmlns:a16="http://schemas.microsoft.com/office/drawing/2014/main" id="{A6938B4B-E662-413E-9142-344006CE2DD1}"/>
              </a:ext>
            </a:extLst>
          </p:cNvPr>
          <p:cNvSpPr/>
          <p:nvPr/>
        </p:nvSpPr>
        <p:spPr>
          <a:xfrm>
            <a:off x="1253305" y="898699"/>
            <a:ext cx="1348446" cy="584775"/>
          </a:xfrm>
          <a:prstGeom prst="rect">
            <a:avLst/>
          </a:prstGeom>
        </p:spPr>
        <p:txBody>
          <a:bodyPr wrap="none">
            <a:spAutoFit/>
          </a:bodyPr>
          <a:lstStyle/>
          <a:p>
            <a:pPr marL="571500" indent="-571500">
              <a:buFont typeface="Wingdings" panose="05000000000000000000" pitchFamily="2" charset="2"/>
              <a:buChar char="v"/>
            </a:pPr>
            <a:r>
              <a:rPr lang="en" sz="3200" b="1" dirty="0">
                <a:solidFill>
                  <a:srgbClr val="000000"/>
                </a:solidFill>
                <a:highlight>
                  <a:srgbClr val="00FFFF"/>
                </a:highlight>
              </a:rPr>
              <a:t>HIV</a:t>
            </a:r>
            <a:endParaRPr lang="ar-SA" sz="3200" b="1" dirty="0">
              <a:highlight>
                <a:srgbClr val="00FFFF"/>
              </a:highlight>
            </a:endParaRPr>
          </a:p>
        </p:txBody>
      </p:sp>
      <p:sp>
        <p:nvSpPr>
          <p:cNvPr id="9" name="مستطيل 8">
            <a:extLst>
              <a:ext uri="{FF2B5EF4-FFF2-40B4-BE49-F238E27FC236}">
                <a16:creationId xmlns:a16="http://schemas.microsoft.com/office/drawing/2014/main" id="{AC3DC7DE-8668-4F1B-ABA9-1B1118831AD2}"/>
              </a:ext>
            </a:extLst>
          </p:cNvPr>
          <p:cNvSpPr/>
          <p:nvPr/>
        </p:nvSpPr>
        <p:spPr>
          <a:xfrm>
            <a:off x="1253305" y="1483474"/>
            <a:ext cx="9454452" cy="2031325"/>
          </a:xfrm>
          <a:prstGeom prst="rect">
            <a:avLst/>
          </a:prstGeom>
        </p:spPr>
        <p:txBody>
          <a:bodyPr wrap="square">
            <a:spAutoFit/>
          </a:bodyPr>
          <a:lstStyle/>
          <a:p>
            <a:pPr marL="285750" lvl="0" indent="-285750">
              <a:spcBef>
                <a:spcPts val="0"/>
              </a:spcBef>
              <a:buFont typeface="Wingdings" panose="05000000000000000000" pitchFamily="2" charset="2"/>
              <a:buChar char="§"/>
            </a:pPr>
            <a:r>
              <a:rPr lang="en" dirty="0">
                <a:solidFill>
                  <a:srgbClr val="000000"/>
                </a:solidFill>
                <a:latin typeface="Arial" panose="020B0604020202020204" pitchFamily="34" charset="0"/>
                <a:cs typeface="Arial" panose="020B0604020202020204" pitchFamily="34" charset="0"/>
              </a:rPr>
              <a:t>More than </a:t>
            </a:r>
            <a:r>
              <a:rPr lang="en" b="1" dirty="0">
                <a:solidFill>
                  <a:srgbClr val="0000CC"/>
                </a:solidFill>
                <a:latin typeface="Arial" panose="020B0604020202020204" pitchFamily="34" charset="0"/>
                <a:cs typeface="Arial" panose="020B0604020202020204" pitchFamily="34" charset="0"/>
              </a:rPr>
              <a:t>2 million</a:t>
            </a:r>
            <a:r>
              <a:rPr lang="en" dirty="0">
                <a:solidFill>
                  <a:srgbClr val="0000CC"/>
                </a:solidFill>
                <a:latin typeface="Arial" panose="020B0604020202020204" pitchFamily="34" charset="0"/>
                <a:cs typeface="Arial" panose="020B0604020202020204" pitchFamily="34" charset="0"/>
              </a:rPr>
              <a:t> </a:t>
            </a:r>
            <a:r>
              <a:rPr lang="en" dirty="0">
                <a:solidFill>
                  <a:srgbClr val="000000"/>
                </a:solidFill>
                <a:latin typeface="Arial" panose="020B0604020202020204" pitchFamily="34" charset="0"/>
                <a:cs typeface="Arial" panose="020B0604020202020204" pitchFamily="34" charset="0"/>
              </a:rPr>
              <a:t>adolescents are living with HIV. </a:t>
            </a:r>
          </a:p>
          <a:p>
            <a:pPr marL="285750" lvl="0" indent="-285750">
              <a:spcBef>
                <a:spcPts val="0"/>
              </a:spcBef>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T</a:t>
            </a:r>
            <a:r>
              <a:rPr lang="en" dirty="0">
                <a:solidFill>
                  <a:srgbClr val="000000"/>
                </a:solidFill>
                <a:latin typeface="Arial" panose="020B0604020202020204" pitchFamily="34" charset="0"/>
                <a:cs typeface="Arial" panose="020B0604020202020204" pitchFamily="34" charset="0"/>
              </a:rPr>
              <a:t>he overall number of HIV-related </a:t>
            </a:r>
            <a:r>
              <a:rPr lang="en" b="1" dirty="0">
                <a:solidFill>
                  <a:srgbClr val="0000CC"/>
                </a:solidFill>
                <a:latin typeface="Arial" panose="020B0604020202020204" pitchFamily="34" charset="0"/>
                <a:cs typeface="Arial" panose="020B0604020202020204" pitchFamily="34" charset="0"/>
              </a:rPr>
              <a:t>deaths is down 30% </a:t>
            </a:r>
            <a:r>
              <a:rPr lang="en" dirty="0">
                <a:solidFill>
                  <a:srgbClr val="000000"/>
                </a:solidFill>
                <a:latin typeface="Arial" panose="020B0604020202020204" pitchFamily="34" charset="0"/>
                <a:cs typeface="Arial" panose="020B0604020202020204" pitchFamily="34" charset="0"/>
              </a:rPr>
              <a:t>since the peak in 2006 estimates suggest that HIV deaths among adolescents are rising.</a:t>
            </a:r>
          </a:p>
          <a:p>
            <a:pPr marL="457200" lvl="0" indent="-228600">
              <a:spcBef>
                <a:spcPts val="0"/>
              </a:spcBef>
            </a:pPr>
            <a:r>
              <a:rPr lang="en" b="1" dirty="0"/>
              <a:t> </a:t>
            </a:r>
            <a:r>
              <a:rPr lang="en" b="1" dirty="0">
                <a:solidFill>
                  <a:srgbClr val="DC1820"/>
                </a:solidFill>
              </a:rPr>
              <a:t>How we can Prevent it? </a:t>
            </a:r>
          </a:p>
          <a:p>
            <a:pPr marL="914400" lvl="0" indent="-228600">
              <a:spcBef>
                <a:spcPts val="0"/>
              </a:spcBef>
              <a:buClr>
                <a:srgbClr val="000000"/>
              </a:buClr>
              <a:buAutoNum type="arabicPeriod"/>
            </a:pPr>
            <a:r>
              <a:rPr lang="en" dirty="0">
                <a:solidFill>
                  <a:srgbClr val="000000"/>
                </a:solidFill>
              </a:rPr>
              <a:t>Avoid prohibited relationships </a:t>
            </a:r>
            <a:r>
              <a:rPr lang="en-US" dirty="0">
                <a:solidFill>
                  <a:srgbClr val="000000"/>
                </a:solidFill>
              </a:rPr>
              <a:t>or safe relationship </a:t>
            </a:r>
            <a:endParaRPr lang="en" dirty="0">
              <a:solidFill>
                <a:srgbClr val="000000"/>
              </a:solidFill>
            </a:endParaRPr>
          </a:p>
          <a:p>
            <a:pPr marL="914400" lvl="0" indent="-228600">
              <a:spcBef>
                <a:spcPts val="0"/>
              </a:spcBef>
              <a:buClr>
                <a:srgbClr val="000000"/>
              </a:buClr>
              <a:buAutoNum type="arabicPeriod"/>
            </a:pPr>
            <a:r>
              <a:rPr lang="en" dirty="0">
                <a:solidFill>
                  <a:srgbClr val="000000"/>
                </a:solidFill>
              </a:rPr>
              <a:t>Clean needles for those who inject drugs</a:t>
            </a:r>
            <a:r>
              <a:rPr lang="en" dirty="0">
                <a:solidFill>
                  <a:srgbClr val="000000"/>
                </a:solidFill>
                <a:latin typeface="Arial" panose="020B0604020202020204" pitchFamily="34" charset="0"/>
                <a:cs typeface="Arial" panose="020B0604020202020204" pitchFamily="34" charset="0"/>
              </a:rPr>
              <a:t> </a:t>
            </a:r>
          </a:p>
          <a:p>
            <a:pPr marL="914400" lvl="0" indent="-228600">
              <a:spcBef>
                <a:spcPts val="0"/>
              </a:spcBef>
              <a:buClr>
                <a:srgbClr val="000000"/>
              </a:buClr>
              <a:buAutoNum type="arabicPeriod"/>
            </a:pPr>
            <a:r>
              <a:rPr lang="en-US" dirty="0"/>
              <a:t>Better access to HIV testing and counselling</a:t>
            </a:r>
            <a:endParaRPr lang="en" dirty="0">
              <a:solidFill>
                <a:srgbClr val="000000"/>
              </a:solidFill>
              <a:latin typeface="Arial" panose="020B0604020202020204" pitchFamily="34" charset="0"/>
              <a:cs typeface="Arial" panose="020B0604020202020204" pitchFamily="34" charset="0"/>
            </a:endParaRPr>
          </a:p>
        </p:txBody>
      </p:sp>
      <p:sp>
        <p:nvSpPr>
          <p:cNvPr id="10" name="مستطيل 9">
            <a:extLst>
              <a:ext uri="{FF2B5EF4-FFF2-40B4-BE49-F238E27FC236}">
                <a16:creationId xmlns:a16="http://schemas.microsoft.com/office/drawing/2014/main" id="{5B6149C9-51A0-49EA-9DD7-33EE366A9C58}"/>
              </a:ext>
            </a:extLst>
          </p:cNvPr>
          <p:cNvSpPr/>
          <p:nvPr/>
        </p:nvSpPr>
        <p:spPr>
          <a:xfrm>
            <a:off x="1253305" y="3807186"/>
            <a:ext cx="1911934" cy="584775"/>
          </a:xfrm>
          <a:prstGeom prst="rect">
            <a:avLst/>
          </a:prstGeom>
        </p:spPr>
        <p:txBody>
          <a:bodyPr wrap="none">
            <a:spAutoFit/>
          </a:bodyPr>
          <a:lstStyle/>
          <a:p>
            <a:pPr marL="571500" indent="-571500">
              <a:buFont typeface="Wingdings" panose="05000000000000000000" pitchFamily="2" charset="2"/>
              <a:buChar char="v"/>
            </a:pPr>
            <a:r>
              <a:rPr lang="en-US" sz="3200" b="1" dirty="0">
                <a:solidFill>
                  <a:srgbClr val="000000"/>
                </a:solidFill>
                <a:highlight>
                  <a:srgbClr val="00FFFF"/>
                </a:highlight>
              </a:rPr>
              <a:t>Others</a:t>
            </a:r>
            <a:endParaRPr lang="ar-SA" sz="3200" b="1" dirty="0">
              <a:highlight>
                <a:srgbClr val="00FFFF"/>
              </a:highlight>
            </a:endParaRPr>
          </a:p>
        </p:txBody>
      </p:sp>
      <p:sp>
        <p:nvSpPr>
          <p:cNvPr id="11" name="مستطيل 10">
            <a:extLst>
              <a:ext uri="{FF2B5EF4-FFF2-40B4-BE49-F238E27FC236}">
                <a16:creationId xmlns:a16="http://schemas.microsoft.com/office/drawing/2014/main" id="{91CB67BC-58C7-443C-85B3-34DF60268D56}"/>
              </a:ext>
            </a:extLst>
          </p:cNvPr>
          <p:cNvSpPr/>
          <p:nvPr/>
        </p:nvSpPr>
        <p:spPr>
          <a:xfrm>
            <a:off x="1404730" y="4481973"/>
            <a:ext cx="9740347" cy="1754326"/>
          </a:xfrm>
          <a:prstGeom prst="rect">
            <a:avLst/>
          </a:prstGeom>
        </p:spPr>
        <p:txBody>
          <a:bodyPr wrap="square">
            <a:spAutoFit/>
          </a:bodyPr>
          <a:lstStyle/>
          <a:p>
            <a:pPr marL="285750" indent="-285750">
              <a:buFont typeface="Wingdings" panose="05000000000000000000" pitchFamily="2" charset="2"/>
              <a:buChar char="§"/>
            </a:pPr>
            <a:r>
              <a:rPr lang="en-US" b="1" dirty="0" err="1">
                <a:solidFill>
                  <a:srgbClr val="FF0000"/>
                </a:solidFill>
                <a:latin typeface="Arial" panose="020B0604020202020204" pitchFamily="34" charset="0"/>
              </a:rPr>
              <a:t>Diarrhoea</a:t>
            </a:r>
            <a:r>
              <a:rPr lang="en-US" dirty="0">
                <a:latin typeface="Arial" panose="020B0604020202020204" pitchFamily="34" charset="0"/>
              </a:rPr>
              <a:t> and </a:t>
            </a:r>
            <a:r>
              <a:rPr lang="en-US" b="1" dirty="0">
                <a:solidFill>
                  <a:srgbClr val="FF0000"/>
                </a:solidFill>
                <a:latin typeface="Arial" panose="020B0604020202020204" pitchFamily="34" charset="0"/>
              </a:rPr>
              <a:t>lower respiratory tract infections </a:t>
            </a:r>
            <a:r>
              <a:rPr lang="en-US" dirty="0">
                <a:latin typeface="Arial" panose="020B0604020202020204" pitchFamily="34" charset="0"/>
              </a:rPr>
              <a:t>are estimated to be among the </a:t>
            </a:r>
            <a:r>
              <a:rPr lang="en-US" b="1" dirty="0">
                <a:solidFill>
                  <a:srgbClr val="0000CC"/>
                </a:solidFill>
                <a:latin typeface="Arial" panose="020B0604020202020204" pitchFamily="34" charset="0"/>
              </a:rPr>
              <a:t>top 5 causes of death for 10–19 years old</a:t>
            </a:r>
            <a:r>
              <a:rPr lang="en-US" dirty="0">
                <a:latin typeface="Arial" panose="020B0604020202020204" pitchFamily="34" charset="0"/>
              </a:rPr>
              <a:t>. </a:t>
            </a:r>
          </a:p>
          <a:p>
            <a:pPr marL="285750" indent="-285750">
              <a:buFont typeface="Wingdings" panose="05000000000000000000" pitchFamily="2" charset="2"/>
              <a:buChar char="§"/>
            </a:pPr>
            <a:r>
              <a:rPr lang="en-US" b="1" dirty="0">
                <a:latin typeface="Arial" panose="020B0604020202020204" pitchFamily="34" charset="0"/>
              </a:rPr>
              <a:t>These two diseases</a:t>
            </a:r>
            <a:r>
              <a:rPr lang="en-US" dirty="0">
                <a:latin typeface="Arial" panose="020B0604020202020204" pitchFamily="34" charset="0"/>
              </a:rPr>
              <a:t>, together with </a:t>
            </a:r>
            <a:r>
              <a:rPr lang="en-US" b="1" dirty="0">
                <a:solidFill>
                  <a:srgbClr val="FF0000"/>
                </a:solidFill>
                <a:latin typeface="Arial" panose="020B0604020202020204" pitchFamily="34" charset="0"/>
              </a:rPr>
              <a:t>meningitis</a:t>
            </a:r>
            <a:r>
              <a:rPr lang="en-US" dirty="0">
                <a:latin typeface="Arial" panose="020B0604020202020204" pitchFamily="34" charset="0"/>
              </a:rPr>
              <a:t>, are </a:t>
            </a:r>
            <a:r>
              <a:rPr lang="en-US" b="1" dirty="0">
                <a:solidFill>
                  <a:srgbClr val="0000CC"/>
                </a:solidFill>
                <a:latin typeface="Arial" panose="020B0604020202020204" pitchFamily="34" charset="0"/>
              </a:rPr>
              <a:t>the top three causes of adolescent death in African low and middle-income </a:t>
            </a:r>
            <a:r>
              <a:rPr lang="en-US" dirty="0">
                <a:latin typeface="Arial" panose="020B0604020202020204" pitchFamily="34" charset="0"/>
              </a:rPr>
              <a:t>countries.</a:t>
            </a:r>
          </a:p>
          <a:p>
            <a:pPr marL="285750" indent="-285750">
              <a:buFont typeface="Wingdings" panose="05000000000000000000" pitchFamily="2" charset="2"/>
              <a:buChar char="§"/>
            </a:pPr>
            <a:r>
              <a:rPr lang="en-US" b="1" dirty="0">
                <a:latin typeface="Arial" panose="020B0604020202020204" pitchFamily="34" charset="0"/>
                <a:cs typeface="Arial" panose="020B0604020202020204" pitchFamily="34" charset="0"/>
              </a:rPr>
              <a:t>Childhood and adolescent deaths and disability from </a:t>
            </a:r>
            <a:r>
              <a:rPr lang="en-US" b="1" dirty="0">
                <a:solidFill>
                  <a:srgbClr val="FF0000"/>
                </a:solidFill>
                <a:latin typeface="Arial" panose="020B0604020202020204" pitchFamily="34" charset="0"/>
                <a:cs typeface="Arial" panose="020B0604020202020204" pitchFamily="34" charset="0"/>
              </a:rPr>
              <a:t>measles</a:t>
            </a:r>
            <a:r>
              <a:rPr lang="en-US" b="1" dirty="0">
                <a:latin typeface="Arial" panose="020B0604020202020204" pitchFamily="34" charset="0"/>
                <a:cs typeface="Arial" panose="020B0604020202020204" pitchFamily="34" charset="0"/>
              </a:rPr>
              <a:t> have </a:t>
            </a:r>
            <a:r>
              <a:rPr lang="en-US" b="1" dirty="0">
                <a:solidFill>
                  <a:srgbClr val="0000CC"/>
                </a:solidFill>
                <a:latin typeface="Arial" panose="020B0604020202020204" pitchFamily="34" charset="0"/>
                <a:cs typeface="Arial" panose="020B0604020202020204" pitchFamily="34" charset="0"/>
              </a:rPr>
              <a:t>fallen markedly due to vaccination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e.g. by 90% in the African Region between 2000 and 2012)</a:t>
            </a:r>
            <a:endParaRPr lang="ar-S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288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046ECF4-92A7-4DF4-B2A6-9A301E2D45F4}"/>
              </a:ext>
            </a:extLst>
          </p:cNvPr>
          <p:cNvSpPr/>
          <p:nvPr/>
        </p:nvSpPr>
        <p:spPr>
          <a:xfrm>
            <a:off x="1272208" y="422917"/>
            <a:ext cx="6096000" cy="523220"/>
          </a:xfrm>
          <a:prstGeom prst="rect">
            <a:avLst/>
          </a:prstGeom>
        </p:spPr>
        <p:txBody>
          <a:bodyPr>
            <a:spAutoFit/>
          </a:bodyPr>
          <a:lstStyle/>
          <a:p>
            <a:pPr marL="514350" indent="-514350">
              <a:buFont typeface="+mj-lt"/>
              <a:buAutoNum type="arabicPeriod" startAt="9"/>
            </a:pPr>
            <a:r>
              <a:rPr lang="en-US" sz="2800" b="1" dirty="0">
                <a:solidFill>
                  <a:srgbClr val="C00000"/>
                </a:solidFill>
                <a:latin typeface="Arial" panose="020B0604020202020204" pitchFamily="34" charset="0"/>
              </a:rPr>
              <a:t>Tobacco use</a:t>
            </a:r>
          </a:p>
        </p:txBody>
      </p:sp>
      <p:sp>
        <p:nvSpPr>
          <p:cNvPr id="5" name="مستطيل 4">
            <a:extLst>
              <a:ext uri="{FF2B5EF4-FFF2-40B4-BE49-F238E27FC236}">
                <a16:creationId xmlns:a16="http://schemas.microsoft.com/office/drawing/2014/main" id="{B35443E2-719E-485C-B3FD-40A7FE60DF47}"/>
              </a:ext>
            </a:extLst>
          </p:cNvPr>
          <p:cNvSpPr/>
          <p:nvPr/>
        </p:nvSpPr>
        <p:spPr>
          <a:xfrm>
            <a:off x="1444487" y="1144514"/>
            <a:ext cx="6096000" cy="2862322"/>
          </a:xfrm>
          <a:prstGeom prst="rect">
            <a:avLst/>
          </a:prstGeom>
        </p:spPr>
        <p:txBody>
          <a:bodyPr>
            <a:spAutoFit/>
          </a:bodyPr>
          <a:lstStyle/>
          <a:p>
            <a:pPr marL="285750" indent="-285750">
              <a:buFont typeface="Wingdings" panose="05000000000000000000" pitchFamily="2" charset="2"/>
              <a:buChar char="v"/>
            </a:pPr>
            <a:r>
              <a:rPr lang="en-US" b="1" dirty="0">
                <a:latin typeface="Arial" panose="020B0604020202020204" pitchFamily="34" charset="0"/>
              </a:rPr>
              <a:t>The vast majority of people using tobacco today began doing so </a:t>
            </a:r>
            <a:r>
              <a:rPr lang="en-US" b="1" dirty="0">
                <a:solidFill>
                  <a:srgbClr val="0000CC"/>
                </a:solidFill>
                <a:latin typeface="Arial" panose="020B0604020202020204" pitchFamily="34" charset="0"/>
              </a:rPr>
              <a:t>when they were adolescents</a:t>
            </a:r>
            <a:r>
              <a:rPr lang="en-US" b="1" dirty="0">
                <a:latin typeface="Arial" panose="020B0604020202020204" pitchFamily="34" charset="0"/>
              </a:rPr>
              <a:t>.</a:t>
            </a:r>
          </a:p>
          <a:p>
            <a:endParaRPr lang="en-US" b="1" dirty="0">
              <a:latin typeface="Arial" panose="020B0604020202020204" pitchFamily="34" charset="0"/>
            </a:endParaRPr>
          </a:p>
          <a:p>
            <a:pPr marL="285750" indent="-285750">
              <a:buFont typeface="Wingdings" panose="05000000000000000000" pitchFamily="2" charset="2"/>
              <a:buChar char="v"/>
            </a:pPr>
            <a:r>
              <a:rPr lang="en-US" b="1" dirty="0">
                <a:latin typeface="Arial" panose="020B0604020202020204" pitchFamily="34" charset="0"/>
                <a:cs typeface="Arial" panose="020B0604020202020204" pitchFamily="34" charset="0"/>
              </a:rPr>
              <a:t>Globally, </a:t>
            </a:r>
            <a:r>
              <a:rPr lang="en-US" b="1" dirty="0">
                <a:solidFill>
                  <a:srgbClr val="0000CC"/>
                </a:solidFill>
                <a:latin typeface="Arial" panose="020B0604020202020204" pitchFamily="34" charset="0"/>
                <a:cs typeface="Arial" panose="020B0604020202020204" pitchFamily="34" charset="0"/>
              </a:rPr>
              <a:t>at least 1 in 10 adolescents aged 13 to 15 years </a:t>
            </a:r>
            <a:r>
              <a:rPr lang="en-US" b="1" dirty="0">
                <a:latin typeface="Arial" panose="020B0604020202020204" pitchFamily="34" charset="0"/>
                <a:cs typeface="Arial" panose="020B0604020202020204" pitchFamily="34" charset="0"/>
              </a:rPr>
              <a:t>uses tobacco </a:t>
            </a:r>
          </a:p>
          <a:p>
            <a:pPr marL="285750" indent="-285750">
              <a:buFont typeface="Wingdings" panose="05000000000000000000" pitchFamily="2" charset="2"/>
              <a:buChar char="v"/>
            </a:pPr>
            <a:endParaRPr lang="en-US" b="1" dirty="0">
              <a:latin typeface="Arial" panose="020B0604020202020204" pitchFamily="34" charset="0"/>
              <a:cs typeface="Arial" panose="020B0604020202020204" pitchFamily="34" charset="0"/>
            </a:endParaRPr>
          </a:p>
          <a:p>
            <a:r>
              <a:rPr lang="en" b="1" dirty="0"/>
              <a:t> </a:t>
            </a:r>
            <a:r>
              <a:rPr lang="en" b="1" dirty="0">
                <a:solidFill>
                  <a:srgbClr val="DC1820"/>
                </a:solidFill>
              </a:rPr>
              <a:t>How we can Prevent it? </a:t>
            </a:r>
          </a:p>
          <a:p>
            <a:pPr marL="857250" lvl="1" indent="-400050">
              <a:buFont typeface="+mj-lt"/>
              <a:buAutoNum type="romanUcPeriod"/>
            </a:pPr>
            <a:r>
              <a:rPr lang="en-US" dirty="0"/>
              <a:t>Prohibiting the sale of tobacco products to minors </a:t>
            </a:r>
          </a:p>
          <a:p>
            <a:pPr marL="857250" lvl="1" indent="-400050">
              <a:buFont typeface="+mj-lt"/>
              <a:buAutoNum type="romanUcPeriod"/>
            </a:pPr>
            <a:r>
              <a:rPr lang="en-US" dirty="0"/>
              <a:t>increasing the price of tobacco products </a:t>
            </a:r>
          </a:p>
          <a:p>
            <a:pPr marL="857250" lvl="1" indent="-400050">
              <a:buFont typeface="+mj-lt"/>
              <a:buAutoNum type="romanUcPeriod"/>
            </a:pPr>
            <a:r>
              <a:rPr lang="en-US" dirty="0"/>
              <a:t>ensuring smoke-free environments</a:t>
            </a:r>
            <a:endParaRPr lang="ar-SA" b="1" dirty="0">
              <a:latin typeface="Arial" panose="020B0604020202020204" pitchFamily="34" charset="0"/>
              <a:cs typeface="Arial" panose="020B0604020202020204" pitchFamily="34" charset="0"/>
            </a:endParaRPr>
          </a:p>
        </p:txBody>
      </p:sp>
      <p:pic>
        <p:nvPicPr>
          <p:cNvPr id="6" name="Shape 455">
            <a:extLst>
              <a:ext uri="{FF2B5EF4-FFF2-40B4-BE49-F238E27FC236}">
                <a16:creationId xmlns:a16="http://schemas.microsoft.com/office/drawing/2014/main" id="{25FC03FB-4EDB-49E7-A400-694C6094FFC5}"/>
              </a:ext>
            </a:extLst>
          </p:cNvPr>
          <p:cNvPicPr preferRelativeResize="0"/>
          <p:nvPr/>
        </p:nvPicPr>
        <p:blipFill>
          <a:blip r:embed="rId2">
            <a:alphaModFix/>
          </a:blip>
          <a:stretch>
            <a:fillRect/>
          </a:stretch>
        </p:blipFill>
        <p:spPr>
          <a:xfrm>
            <a:off x="1322825" y="4678838"/>
            <a:ext cx="6339324" cy="1425200"/>
          </a:xfrm>
          <a:prstGeom prst="rect">
            <a:avLst/>
          </a:prstGeom>
          <a:noFill/>
          <a:ln>
            <a:noFill/>
          </a:ln>
        </p:spPr>
      </p:pic>
      <p:pic>
        <p:nvPicPr>
          <p:cNvPr id="9" name="صورة 8">
            <a:extLst>
              <a:ext uri="{FF2B5EF4-FFF2-40B4-BE49-F238E27FC236}">
                <a16:creationId xmlns:a16="http://schemas.microsoft.com/office/drawing/2014/main" id="{ACCA1F4E-3104-4782-9D64-C98462283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835" y="829627"/>
            <a:ext cx="3567004" cy="3492096"/>
          </a:xfrm>
          <a:prstGeom prst="rect">
            <a:avLst/>
          </a:prstGeom>
        </p:spPr>
      </p:pic>
    </p:spTree>
    <p:extLst>
      <p:ext uri="{BB962C8B-B14F-4D97-AF65-F5344CB8AC3E}">
        <p14:creationId xmlns:p14="http://schemas.microsoft.com/office/powerpoint/2010/main" val="3031379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81">
            <a:extLst>
              <a:ext uri="{FF2B5EF4-FFF2-40B4-BE49-F238E27FC236}">
                <a16:creationId xmlns:a16="http://schemas.microsoft.com/office/drawing/2014/main" id="{C383323F-2D6A-48F6-ADFC-6F1393B9FA8A}"/>
              </a:ext>
            </a:extLst>
          </p:cNvPr>
          <p:cNvSpPr txBox="1">
            <a:spLocks/>
          </p:cNvSpPr>
          <p:nvPr/>
        </p:nvSpPr>
        <p:spPr>
          <a:xfrm>
            <a:off x="2012159" y="2491408"/>
            <a:ext cx="7664100" cy="1172342"/>
          </a:xfrm>
          <a:prstGeom prst="rect">
            <a:avLst/>
          </a:prstGeom>
        </p:spPr>
        <p:txBody>
          <a:bodyPr vert="horz" wrap="square" lIns="91425" tIns="91425" rIns="91425" bIns="91425" rtlCol="0" anchor="ctr" anchorCtr="0">
            <a:noAutofit/>
          </a:bodyPr>
          <a:lstStyle>
            <a:lvl1pPr algn="ctr" defTabSz="914400" rtl="1" eaLnBrk="1" latinLnBrk="0" hangingPunct="1">
              <a:lnSpc>
                <a:spcPct val="89000"/>
              </a:lnSpc>
              <a:spcBef>
                <a:spcPct val="0"/>
              </a:spcBef>
              <a:buNone/>
              <a:defRPr sz="7200" kern="1200" cap="all" baseline="0">
                <a:solidFill>
                  <a:schemeClr val="tx2"/>
                </a:solidFill>
                <a:latin typeface="+mj-lt"/>
                <a:ea typeface="+mj-ea"/>
                <a:cs typeface="+mj-cs"/>
              </a:defRPr>
            </a:lvl1pPr>
          </a:lstStyle>
          <a:p>
            <a:pPr rtl="0">
              <a:lnSpc>
                <a:spcPct val="115000"/>
              </a:lnSpc>
              <a:spcBef>
                <a:spcPts val="0"/>
              </a:spcBef>
            </a:pPr>
            <a:r>
              <a:rPr lang="en" sz="4000" b="1" dirty="0"/>
              <a:t>Adolescent health problems in Saudi Arabia </a:t>
            </a:r>
          </a:p>
        </p:txBody>
      </p:sp>
      <p:sp>
        <p:nvSpPr>
          <p:cNvPr id="2" name="مستطيل 1">
            <a:extLst>
              <a:ext uri="{FF2B5EF4-FFF2-40B4-BE49-F238E27FC236}">
                <a16:creationId xmlns:a16="http://schemas.microsoft.com/office/drawing/2014/main" id="{FAC66781-AEED-4FB4-963F-DEB7A072E28A}"/>
              </a:ext>
            </a:extLst>
          </p:cNvPr>
          <p:cNvSpPr/>
          <p:nvPr/>
        </p:nvSpPr>
        <p:spPr>
          <a:xfrm>
            <a:off x="861392" y="5598539"/>
            <a:ext cx="6493565" cy="646331"/>
          </a:xfrm>
          <a:prstGeom prst="rect">
            <a:avLst/>
          </a:prstGeom>
        </p:spPr>
        <p:txBody>
          <a:bodyPr wrap="square">
            <a:spAutoFit/>
          </a:bodyPr>
          <a:lstStyle/>
          <a:p>
            <a:r>
              <a:rPr lang="en-US" sz="1700" b="1" dirty="0">
                <a:solidFill>
                  <a:srgbClr val="000000"/>
                </a:solidFill>
                <a:latin typeface="arial" panose="020B0604020202020204" pitchFamily="34" charset="0"/>
              </a:rPr>
              <a:t>Medical and Behavioral Problems among Saudi Adolescents</a:t>
            </a:r>
            <a:r>
              <a:rPr lang="en-US" dirty="0">
                <a:solidFill>
                  <a:srgbClr val="000000"/>
                </a:solidFill>
                <a:latin typeface="arial" panose="020B0604020202020204" pitchFamily="34" charset="0"/>
              </a:rPr>
              <a:t>; </a:t>
            </a:r>
            <a:r>
              <a:rPr lang="en-US" dirty="0">
                <a:solidFill>
                  <a:srgbClr val="C00000"/>
                </a:solidFill>
                <a:effectLst>
                  <a:outerShdw blurRad="38100" dist="38100" dir="2700000" algn="tl">
                    <a:srgbClr val="000000">
                      <a:alpha val="43137"/>
                    </a:srgbClr>
                  </a:outerShdw>
                </a:effectLst>
                <a:latin typeface="arial" panose="020B0604020202020204" pitchFamily="34" charset="0"/>
              </a:rPr>
              <a:t>https://www.ncbi.nlm.nih.gov/pmc/articles/PMC3883599/</a:t>
            </a:r>
          </a:p>
        </p:txBody>
      </p:sp>
    </p:spTree>
    <p:extLst>
      <p:ext uri="{BB962C8B-B14F-4D97-AF65-F5344CB8AC3E}">
        <p14:creationId xmlns:p14="http://schemas.microsoft.com/office/powerpoint/2010/main" val="147907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98A8125-D49F-404F-93EE-A6FF3A430E3B}"/>
              </a:ext>
            </a:extLst>
          </p:cNvPr>
          <p:cNvSpPr>
            <a:spLocks noGrp="1"/>
          </p:cNvSpPr>
          <p:nvPr>
            <p:ph type="title"/>
          </p:nvPr>
        </p:nvSpPr>
        <p:spPr/>
        <p:txBody>
          <a:bodyPr/>
          <a:lstStyle/>
          <a:p>
            <a:pPr algn="ctr"/>
            <a:r>
              <a:rPr lang="en-US" dirty="0"/>
              <a:t>Some Qs</a:t>
            </a:r>
            <a:endParaRPr lang="ar-SA" dirty="0"/>
          </a:p>
        </p:txBody>
      </p:sp>
      <p:sp>
        <p:nvSpPr>
          <p:cNvPr id="3" name="عنصر نائب للمحتوى 2">
            <a:extLst>
              <a:ext uri="{FF2B5EF4-FFF2-40B4-BE49-F238E27FC236}">
                <a16:creationId xmlns:a16="http://schemas.microsoft.com/office/drawing/2014/main" id="{28A4832D-E06D-4FF4-AC4D-650FDB0F1B35}"/>
              </a:ext>
            </a:extLst>
          </p:cNvPr>
          <p:cNvSpPr>
            <a:spLocks noGrp="1"/>
          </p:cNvSpPr>
          <p:nvPr>
            <p:ph idx="1"/>
          </p:nvPr>
        </p:nvSpPr>
        <p:spPr/>
        <p:txBody>
          <a:bodyPr/>
          <a:lstStyle/>
          <a:p>
            <a:pPr marL="0" indent="0" algn="l">
              <a:buNone/>
            </a:pPr>
            <a:r>
              <a:rPr lang="en-US" b="1" dirty="0"/>
              <a:t>Q1. Adolescence age is between:</a:t>
            </a:r>
          </a:p>
          <a:p>
            <a:pPr marL="0" indent="0" algn="l">
              <a:buNone/>
            </a:pPr>
            <a:r>
              <a:rPr lang="en-US" dirty="0"/>
              <a:t>a) 8-15</a:t>
            </a:r>
          </a:p>
          <a:p>
            <a:pPr marL="0" indent="0" algn="l">
              <a:buNone/>
            </a:pPr>
            <a:r>
              <a:rPr lang="en-US" dirty="0"/>
              <a:t>b) 10-15</a:t>
            </a:r>
          </a:p>
          <a:p>
            <a:pPr marL="0" indent="0" algn="l">
              <a:buNone/>
            </a:pPr>
            <a:r>
              <a:rPr lang="en-US" dirty="0"/>
              <a:t>c) 10-19</a:t>
            </a:r>
          </a:p>
          <a:p>
            <a:pPr marL="0" indent="0" algn="l">
              <a:buNone/>
            </a:pPr>
            <a:r>
              <a:rPr lang="en-US" dirty="0"/>
              <a:t>d) 7-20</a:t>
            </a:r>
            <a:endParaRPr lang="ar-SA" dirty="0"/>
          </a:p>
        </p:txBody>
      </p:sp>
    </p:spTree>
    <p:extLst>
      <p:ext uri="{BB962C8B-B14F-4D97-AF65-F5344CB8AC3E}">
        <p14:creationId xmlns:p14="http://schemas.microsoft.com/office/powerpoint/2010/main" val="1272175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71">
            <a:extLst>
              <a:ext uri="{FF2B5EF4-FFF2-40B4-BE49-F238E27FC236}">
                <a16:creationId xmlns:a16="http://schemas.microsoft.com/office/drawing/2014/main" id="{43585E2D-5B45-4E6E-82B2-004648F63834}"/>
              </a:ext>
            </a:extLst>
          </p:cNvPr>
          <p:cNvSpPr txBox="1"/>
          <p:nvPr/>
        </p:nvSpPr>
        <p:spPr>
          <a:xfrm>
            <a:off x="978154" y="336473"/>
            <a:ext cx="5422646" cy="1917000"/>
          </a:xfrm>
          <a:prstGeom prst="rect">
            <a:avLst/>
          </a:prstGeom>
          <a:noFill/>
          <a:ln>
            <a:noFill/>
          </a:ln>
        </p:spPr>
        <p:txBody>
          <a:bodyPr wrap="square" lIns="91425" tIns="91425" rIns="91425" bIns="91425" anchor="t" anchorCtr="0">
            <a:noAutofit/>
          </a:bodyPr>
          <a:lstStyle/>
          <a:p>
            <a:pPr marL="457200" lvl="0" indent="-457200" rtl="0">
              <a:spcBef>
                <a:spcPts val="0"/>
              </a:spcBef>
              <a:spcAft>
                <a:spcPts val="1600"/>
              </a:spcAft>
              <a:buFont typeface="Wingdings" panose="05000000000000000000" pitchFamily="2" charset="2"/>
              <a:buChar char="q"/>
            </a:pPr>
            <a:r>
              <a:rPr lang="en" sz="2800" b="1" dirty="0">
                <a:solidFill>
                  <a:srgbClr val="C00000"/>
                </a:solidFill>
                <a:latin typeface="Nunito"/>
                <a:ea typeface="Nunito"/>
                <a:cs typeface="Nunito"/>
                <a:sym typeface="Nunito"/>
              </a:rPr>
              <a:t>CIGARETTE SMOKING </a:t>
            </a:r>
          </a:p>
          <a:p>
            <a:pPr marL="457200" lvl="0" indent="-311150">
              <a:lnSpc>
                <a:spcPct val="115000"/>
              </a:lnSpc>
              <a:buClr>
                <a:schemeClr val="dk2"/>
              </a:buClr>
              <a:buFont typeface="Nunito"/>
              <a:buChar char="❖"/>
            </a:pPr>
            <a:r>
              <a:rPr lang="en-US" dirty="0">
                <a:latin typeface="Arial" panose="020B0604020202020204" pitchFamily="34" charset="0"/>
                <a:cs typeface="Arial" panose="020B0604020202020204" pitchFamily="34" charset="0"/>
              </a:rPr>
              <a:t>The prevalence of </a:t>
            </a:r>
            <a:r>
              <a:rPr lang="en-US" b="1" dirty="0">
                <a:latin typeface="Arial" panose="020B0604020202020204" pitchFamily="34" charset="0"/>
                <a:cs typeface="Arial" panose="020B0604020202020204" pitchFamily="34" charset="0"/>
              </a:rPr>
              <a:t>cigarette smoking is </a:t>
            </a:r>
            <a:r>
              <a:rPr lang="en-US" b="1" dirty="0">
                <a:solidFill>
                  <a:srgbClr val="FF0000"/>
                </a:solidFill>
                <a:highlight>
                  <a:srgbClr val="FFFF00"/>
                </a:highlight>
                <a:latin typeface="Arial" panose="020B0604020202020204" pitchFamily="34" charset="0"/>
                <a:cs typeface="Arial" panose="020B0604020202020204" pitchFamily="34" charset="0"/>
              </a:rPr>
              <a:t>12.7%</a:t>
            </a:r>
            <a:r>
              <a:rPr lang="en-US" dirty="0">
                <a:latin typeface="Arial" panose="020B0604020202020204" pitchFamily="34" charset="0"/>
                <a:cs typeface="Arial" panose="020B0604020202020204" pitchFamily="34" charset="0"/>
              </a:rPr>
              <a:t> </a:t>
            </a:r>
            <a:r>
              <a:rPr lang="en" dirty="0">
                <a:latin typeface="Arial" panose="020B0604020202020204" pitchFamily="34" charset="0"/>
                <a:cs typeface="Arial" panose="020B0604020202020204" pitchFamily="34" charset="0"/>
              </a:rPr>
              <a:t> among the </a:t>
            </a:r>
            <a:r>
              <a:rPr lang="en-US" b="1" dirty="0">
                <a:latin typeface="Arial" panose="020B0604020202020204" pitchFamily="34" charset="0"/>
                <a:cs typeface="Arial" panose="020B0604020202020204" pitchFamily="34" charset="0"/>
              </a:rPr>
              <a:t>Riyadh</a:t>
            </a:r>
            <a:r>
              <a:rPr lang="en-US" dirty="0">
                <a:latin typeface="Arial" panose="020B0604020202020204" pitchFamily="34" charset="0"/>
                <a:cs typeface="Arial" panose="020B0604020202020204" pitchFamily="34" charset="0"/>
              </a:rPr>
              <a:t> city</a:t>
            </a:r>
            <a:r>
              <a:rPr lang="en" dirty="0">
                <a:latin typeface="Arial" panose="020B0604020202020204" pitchFamily="34" charset="0"/>
                <a:cs typeface="Arial" panose="020B0604020202020204" pitchFamily="34" charset="0"/>
              </a:rPr>
              <a:t> study sample.</a:t>
            </a:r>
          </a:p>
          <a:p>
            <a:pPr marL="457200" lvl="0" indent="-311150">
              <a:lnSpc>
                <a:spcPct val="115000"/>
              </a:lnSpc>
              <a:buClr>
                <a:schemeClr val="dk2"/>
              </a:buClr>
              <a:buFont typeface="Nunito"/>
              <a:buChar char="❖"/>
            </a:pPr>
            <a:r>
              <a:rPr lang="en-US" dirty="0">
                <a:latin typeface="Arial" panose="020B0604020202020204" pitchFamily="34" charset="0"/>
                <a:cs typeface="Arial" panose="020B0604020202020204" pitchFamily="34" charset="0"/>
              </a:rPr>
              <a:t>T</a:t>
            </a:r>
            <a:r>
              <a:rPr lang="en" dirty="0">
                <a:latin typeface="Arial" panose="020B0604020202020204" pitchFamily="34" charset="0"/>
                <a:cs typeface="Arial" panose="020B0604020202020204" pitchFamily="34" charset="0"/>
              </a:rPr>
              <a:t>he habit is </a:t>
            </a:r>
            <a:r>
              <a:rPr lang="en" b="1" dirty="0">
                <a:latin typeface="Arial" panose="020B0604020202020204" pitchFamily="34" charset="0"/>
                <a:cs typeface="Arial" panose="020B0604020202020204" pitchFamily="34" charset="0"/>
              </a:rPr>
              <a:t>more common in </a:t>
            </a:r>
            <a:r>
              <a:rPr lang="en" b="1" dirty="0">
                <a:solidFill>
                  <a:srgbClr val="FF0000"/>
                </a:solidFill>
                <a:highlight>
                  <a:srgbClr val="FFFF00"/>
                </a:highlight>
                <a:latin typeface="Arial" panose="020B0604020202020204" pitchFamily="34" charset="0"/>
                <a:cs typeface="Arial" panose="020B0604020202020204" pitchFamily="34" charset="0"/>
              </a:rPr>
              <a:t>males (19.0%) </a:t>
            </a:r>
            <a:r>
              <a:rPr lang="en" b="1" dirty="0">
                <a:latin typeface="Arial" panose="020B0604020202020204" pitchFamily="34" charset="0"/>
                <a:cs typeface="Arial" panose="020B0604020202020204" pitchFamily="34" charset="0"/>
              </a:rPr>
              <a:t>than </a:t>
            </a:r>
            <a:r>
              <a:rPr lang="en" b="1" dirty="0">
                <a:solidFill>
                  <a:srgbClr val="FF0000"/>
                </a:solidFill>
                <a:highlight>
                  <a:srgbClr val="FFFF00"/>
                </a:highlight>
                <a:latin typeface="Arial" panose="020B0604020202020204" pitchFamily="34" charset="0"/>
                <a:cs typeface="Arial" panose="020B0604020202020204" pitchFamily="34" charset="0"/>
              </a:rPr>
              <a:t>females (4.0%)</a:t>
            </a:r>
            <a:r>
              <a:rPr lang="en" sz="1300" b="1" dirty="0">
                <a:solidFill>
                  <a:srgbClr val="FF0000"/>
                </a:solidFill>
                <a:highlight>
                  <a:srgbClr val="FFFF00"/>
                </a:highlight>
                <a:latin typeface="Arial" panose="020B0604020202020204" pitchFamily="34" charset="0"/>
                <a:ea typeface="Nunito"/>
                <a:cs typeface="Arial" panose="020B0604020202020204" pitchFamily="34" charset="0"/>
                <a:sym typeface="Nunito"/>
              </a:rPr>
              <a:t> </a:t>
            </a:r>
          </a:p>
        </p:txBody>
      </p:sp>
      <p:pic>
        <p:nvPicPr>
          <p:cNvPr id="9" name="صورة 8">
            <a:extLst>
              <a:ext uri="{FF2B5EF4-FFF2-40B4-BE49-F238E27FC236}">
                <a16:creationId xmlns:a16="http://schemas.microsoft.com/office/drawing/2014/main" id="{068EF0D7-82A5-406D-B4F8-0A48D7A23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
            <a:ext cx="5791200" cy="3207027"/>
          </a:xfrm>
          <a:prstGeom prst="rect">
            <a:avLst/>
          </a:prstGeom>
        </p:spPr>
      </p:pic>
      <p:sp>
        <p:nvSpPr>
          <p:cNvPr id="10" name="Shape 478">
            <a:extLst>
              <a:ext uri="{FF2B5EF4-FFF2-40B4-BE49-F238E27FC236}">
                <a16:creationId xmlns:a16="http://schemas.microsoft.com/office/drawing/2014/main" id="{96693CEF-520D-49D5-9894-4F8B58797D6F}"/>
              </a:ext>
            </a:extLst>
          </p:cNvPr>
          <p:cNvSpPr txBox="1"/>
          <p:nvPr/>
        </p:nvSpPr>
        <p:spPr>
          <a:xfrm>
            <a:off x="6612836" y="4211632"/>
            <a:ext cx="5261112" cy="1592820"/>
          </a:xfrm>
          <a:prstGeom prst="rect">
            <a:avLst/>
          </a:prstGeom>
          <a:noFill/>
          <a:ln>
            <a:noFill/>
          </a:ln>
        </p:spPr>
        <p:txBody>
          <a:bodyPr wrap="square" lIns="91425" tIns="91425" rIns="91425" bIns="91425" anchor="t" anchorCtr="0">
            <a:noAutofit/>
          </a:bodyPr>
          <a:lstStyle/>
          <a:p>
            <a:pPr marL="457200" lvl="0" indent="-457200" rtl="0">
              <a:spcBef>
                <a:spcPts val="0"/>
              </a:spcBef>
              <a:spcAft>
                <a:spcPts val="1600"/>
              </a:spcAft>
              <a:buFont typeface="Wingdings" panose="05000000000000000000" pitchFamily="2" charset="2"/>
              <a:buChar char="q"/>
            </a:pPr>
            <a:r>
              <a:rPr lang="en" sz="2800" b="1" dirty="0">
                <a:solidFill>
                  <a:srgbClr val="C00000"/>
                </a:solidFill>
                <a:latin typeface="Nunito"/>
                <a:ea typeface="Nunito"/>
                <a:cs typeface="Nunito"/>
                <a:sym typeface="Nunito"/>
              </a:rPr>
              <a:t>CAR ACCIDENT</a:t>
            </a:r>
          </a:p>
          <a:p>
            <a:pPr marL="285750" lvl="0" indent="-285750">
              <a:lnSpc>
                <a:spcPct val="115000"/>
              </a:lnSpc>
              <a:buFont typeface="Wingdings" panose="05000000000000000000" pitchFamily="2" charset="2"/>
              <a:buChar char="v"/>
            </a:pPr>
            <a:r>
              <a:rPr lang="en-US" dirty="0"/>
              <a:t>The same study indicate that </a:t>
            </a:r>
            <a:r>
              <a:rPr lang="en-US" b="1" dirty="0"/>
              <a:t>adolescents </a:t>
            </a:r>
            <a:r>
              <a:rPr lang="en-US" b="1" dirty="0">
                <a:solidFill>
                  <a:srgbClr val="FF0000"/>
                </a:solidFill>
              </a:rPr>
              <a:t>males</a:t>
            </a:r>
            <a:r>
              <a:rPr lang="en-US" b="1" dirty="0"/>
              <a:t> </a:t>
            </a:r>
            <a:r>
              <a:rPr lang="en-US" b="1" dirty="0">
                <a:solidFill>
                  <a:srgbClr val="FF0000"/>
                </a:solidFill>
              </a:rPr>
              <a:t>who drive car</a:t>
            </a:r>
            <a:r>
              <a:rPr lang="en-US" dirty="0"/>
              <a:t>, </a:t>
            </a:r>
            <a:r>
              <a:rPr lang="en-US" b="1" dirty="0">
                <a:solidFill>
                  <a:srgbClr val="FF0000"/>
                </a:solidFill>
                <a:highlight>
                  <a:srgbClr val="FFFF00"/>
                </a:highlight>
              </a:rPr>
              <a:t>45% </a:t>
            </a:r>
            <a:r>
              <a:rPr lang="en-US" dirty="0"/>
              <a:t>of them had a car accident.</a:t>
            </a:r>
            <a:endParaRPr sz="1300" dirty="0">
              <a:solidFill>
                <a:schemeClr val="dk2"/>
              </a:solidFill>
              <a:latin typeface="Nunito"/>
              <a:ea typeface="Nunito"/>
              <a:cs typeface="Nunito"/>
              <a:sym typeface="Nunito"/>
            </a:endParaRPr>
          </a:p>
          <a:p>
            <a:pPr lvl="0" rtl="0">
              <a:spcBef>
                <a:spcPts val="0"/>
              </a:spcBef>
              <a:spcAft>
                <a:spcPts val="1600"/>
              </a:spcAft>
              <a:buNone/>
            </a:pPr>
            <a:endParaRPr sz="1800" b="1" dirty="0">
              <a:solidFill>
                <a:schemeClr val="dk2"/>
              </a:solidFill>
              <a:latin typeface="Nunito"/>
              <a:ea typeface="Nunito"/>
              <a:cs typeface="Nunito"/>
              <a:sym typeface="Nunito"/>
            </a:endParaRPr>
          </a:p>
        </p:txBody>
      </p:sp>
      <p:pic>
        <p:nvPicPr>
          <p:cNvPr id="12" name="صورة 11">
            <a:extLst>
              <a:ext uri="{FF2B5EF4-FFF2-40B4-BE49-F238E27FC236}">
                <a16:creationId xmlns:a16="http://schemas.microsoft.com/office/drawing/2014/main" id="{55480BFC-E599-469E-A2FF-B376FD98E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70" y="3207026"/>
            <a:ext cx="5671930" cy="3650973"/>
          </a:xfrm>
          <a:prstGeom prst="rect">
            <a:avLst/>
          </a:prstGeom>
        </p:spPr>
      </p:pic>
    </p:spTree>
    <p:extLst>
      <p:ext uri="{BB962C8B-B14F-4D97-AF65-F5344CB8AC3E}">
        <p14:creationId xmlns:p14="http://schemas.microsoft.com/office/powerpoint/2010/main" val="2042861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68">
            <a:extLst>
              <a:ext uri="{FF2B5EF4-FFF2-40B4-BE49-F238E27FC236}">
                <a16:creationId xmlns:a16="http://schemas.microsoft.com/office/drawing/2014/main" id="{3F333D17-8B55-49F0-83F5-FE5845778F12}"/>
              </a:ext>
            </a:extLst>
          </p:cNvPr>
          <p:cNvSpPr txBox="1">
            <a:spLocks/>
          </p:cNvSpPr>
          <p:nvPr/>
        </p:nvSpPr>
        <p:spPr>
          <a:xfrm>
            <a:off x="954157" y="303645"/>
            <a:ext cx="5804451" cy="2996146"/>
          </a:xfrm>
          <a:prstGeom prst="rect">
            <a:avLst/>
          </a:prstGeom>
        </p:spPr>
        <p:txBody>
          <a:bodyPr vert="horz" wrap="square" lIns="91425" tIns="91425" rIns="91425" bIns="91425" rtlCol="0" anchor="t" anchorCtr="0">
            <a:noAutofit/>
          </a:bodyPr>
          <a:lst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l" rtl="0">
              <a:lnSpc>
                <a:spcPct val="100000"/>
              </a:lnSpc>
              <a:spcBef>
                <a:spcPts val="0"/>
              </a:spcBef>
              <a:buFont typeface="Wingdings" panose="05000000000000000000" pitchFamily="2" charset="2"/>
              <a:buChar char="q"/>
            </a:pPr>
            <a:r>
              <a:rPr lang="en-US" sz="2800" b="1" dirty="0">
                <a:solidFill>
                  <a:srgbClr val="DC1820"/>
                </a:solidFill>
                <a:latin typeface="Arial" panose="020B0604020202020204" pitchFamily="34" charset="0"/>
                <a:cs typeface="Arial" panose="020B0604020202020204" pitchFamily="34" charset="0"/>
              </a:rPr>
              <a:t>MENTAL HEALTH PROBLEMS</a:t>
            </a:r>
            <a:r>
              <a:rPr lang="en-US" sz="2800" dirty="0">
                <a:solidFill>
                  <a:srgbClr val="DC1820"/>
                </a:solidFill>
                <a:latin typeface="Arial" panose="020B0604020202020204" pitchFamily="34" charset="0"/>
                <a:cs typeface="Arial" panose="020B0604020202020204" pitchFamily="34" charset="0"/>
              </a:rPr>
              <a:t>:</a:t>
            </a:r>
            <a:r>
              <a:rPr lang="en-US" sz="3200" dirty="0">
                <a:solidFill>
                  <a:srgbClr val="DC1820"/>
                </a:solidFill>
                <a:latin typeface="Arial" panose="020B0604020202020204" pitchFamily="34" charset="0"/>
                <a:cs typeface="Arial" panose="020B0604020202020204" pitchFamily="34" charset="0"/>
              </a:rPr>
              <a:t> </a:t>
            </a:r>
          </a:p>
          <a:p>
            <a:pPr algn="l" rtl="0">
              <a:spcBef>
                <a:spcPts val="0"/>
              </a:spcBef>
              <a:spcAft>
                <a:spcPts val="0"/>
              </a:spcAft>
              <a:buNone/>
            </a:pPr>
            <a:r>
              <a:rPr lang="en-US" b="1" dirty="0">
                <a:solidFill>
                  <a:srgbClr val="0000CC"/>
                </a:solidFill>
              </a:rPr>
              <a:t>A study carried out in </a:t>
            </a:r>
            <a:r>
              <a:rPr lang="en-US" b="1" dirty="0" err="1">
                <a:solidFill>
                  <a:srgbClr val="0000CC"/>
                </a:solidFill>
              </a:rPr>
              <a:t>Tiaf</a:t>
            </a:r>
            <a:r>
              <a:rPr lang="en-US" b="1" dirty="0">
                <a:solidFill>
                  <a:srgbClr val="0000CC"/>
                </a:solidFill>
              </a:rPr>
              <a:t> Governorate,</a:t>
            </a:r>
          </a:p>
          <a:p>
            <a:pPr algn="l" rtl="0">
              <a:spcBef>
                <a:spcPts val="0"/>
              </a:spcBef>
              <a:spcAft>
                <a:spcPts val="0"/>
              </a:spcAft>
              <a:buNone/>
            </a:pPr>
            <a:endParaRPr lang="en-US" b="1" dirty="0">
              <a:solidFill>
                <a:srgbClr val="0000CC"/>
              </a:solidFill>
              <a:latin typeface="Arial" panose="020B0604020202020204" pitchFamily="34" charset="0"/>
              <a:ea typeface="Arial"/>
              <a:cs typeface="Arial" panose="020B0604020202020204" pitchFamily="34" charset="0"/>
              <a:sym typeface="Arial"/>
            </a:endParaRPr>
          </a:p>
          <a:p>
            <a:pPr algn="l" rtl="0">
              <a:spcBef>
                <a:spcPts val="0"/>
              </a:spcBef>
              <a:spcAft>
                <a:spcPts val="0"/>
              </a:spcAft>
              <a:buFont typeface="Franklin Gothic Book" panose="020B0503020102020204" pitchFamily="34" charset="0"/>
              <a:buNone/>
            </a:pPr>
            <a:r>
              <a:rPr lang="en-US" sz="1800" b="1" i="1" dirty="0">
                <a:solidFill>
                  <a:srgbClr val="000000"/>
                </a:solidFill>
                <a:latin typeface="Arial" panose="020B0604020202020204" pitchFamily="34" charset="0"/>
                <a:ea typeface="Arial"/>
                <a:cs typeface="Arial" panose="020B0604020202020204" pitchFamily="34" charset="0"/>
                <a:sym typeface="Arial"/>
              </a:rPr>
              <a:t>That most important problems were:</a:t>
            </a:r>
          </a:p>
          <a:p>
            <a:pPr algn="l" rtl="0">
              <a:spcBef>
                <a:spcPts val="0"/>
              </a:spcBef>
              <a:spcAft>
                <a:spcPts val="0"/>
              </a:spcAft>
              <a:buFont typeface="Franklin Gothic Book" panose="020B0503020102020204" pitchFamily="34" charset="0"/>
              <a:buNone/>
            </a:pPr>
            <a:r>
              <a:rPr lang="en-US" b="1" dirty="0">
                <a:solidFill>
                  <a:srgbClr val="FF0000"/>
                </a:solidFill>
                <a:latin typeface="Arial" panose="020B0604020202020204" pitchFamily="34" charset="0"/>
                <a:ea typeface="Arial"/>
                <a:cs typeface="Arial" panose="020B0604020202020204" pitchFamily="34" charset="0"/>
                <a:sym typeface="Arial"/>
              </a:rPr>
              <a:t>1.Anxiety </a:t>
            </a:r>
            <a:r>
              <a:rPr lang="en-US" b="1" dirty="0">
                <a:solidFill>
                  <a:srgbClr val="FF0000"/>
                </a:solidFill>
                <a:highlight>
                  <a:srgbClr val="FFFF00"/>
                </a:highlight>
                <a:latin typeface="Arial" panose="020B0604020202020204" pitchFamily="34" charset="0"/>
                <a:ea typeface="Arial"/>
                <a:cs typeface="Arial" panose="020B0604020202020204" pitchFamily="34" charset="0"/>
                <a:sym typeface="Arial"/>
              </a:rPr>
              <a:t>(13.5%)</a:t>
            </a:r>
          </a:p>
          <a:p>
            <a:pPr algn="l" rtl="0">
              <a:spcBef>
                <a:spcPts val="0"/>
              </a:spcBef>
              <a:spcAft>
                <a:spcPts val="0"/>
              </a:spcAft>
              <a:buFont typeface="Franklin Gothic Book" panose="020B0503020102020204" pitchFamily="34" charset="0"/>
              <a:buNone/>
            </a:pPr>
            <a:r>
              <a:rPr lang="en-US" b="1" dirty="0">
                <a:solidFill>
                  <a:srgbClr val="FF0000"/>
                </a:solidFill>
                <a:latin typeface="Arial" panose="020B0604020202020204" pitchFamily="34" charset="0"/>
                <a:ea typeface="Arial"/>
                <a:cs typeface="Arial" panose="020B0604020202020204" pitchFamily="34" charset="0"/>
                <a:sym typeface="Arial"/>
              </a:rPr>
              <a:t>2.Somatic disorders </a:t>
            </a:r>
            <a:r>
              <a:rPr lang="en-US" b="1" dirty="0">
                <a:solidFill>
                  <a:srgbClr val="FF0000"/>
                </a:solidFill>
                <a:highlight>
                  <a:srgbClr val="FFFF00"/>
                </a:highlight>
                <a:latin typeface="Arial" panose="020B0604020202020204" pitchFamily="34" charset="0"/>
                <a:ea typeface="Arial"/>
                <a:cs typeface="Arial" panose="020B0604020202020204" pitchFamily="34" charset="0"/>
                <a:sym typeface="Arial"/>
              </a:rPr>
              <a:t>(12.2%)</a:t>
            </a:r>
          </a:p>
          <a:p>
            <a:pPr algn="l" rtl="0">
              <a:spcBef>
                <a:spcPts val="0"/>
              </a:spcBef>
              <a:spcAft>
                <a:spcPts val="0"/>
              </a:spcAft>
              <a:buFont typeface="Franklin Gothic Book" panose="020B0503020102020204" pitchFamily="34" charset="0"/>
              <a:buNone/>
            </a:pPr>
            <a:r>
              <a:rPr lang="en-US" b="1" dirty="0">
                <a:solidFill>
                  <a:srgbClr val="FF0000"/>
                </a:solidFill>
                <a:latin typeface="Arial" panose="020B0604020202020204" pitchFamily="34" charset="0"/>
                <a:ea typeface="Arial"/>
                <a:cs typeface="Arial" panose="020B0604020202020204" pitchFamily="34" charset="0"/>
                <a:sym typeface="Arial"/>
              </a:rPr>
              <a:t>3.Obsession </a:t>
            </a:r>
            <a:r>
              <a:rPr lang="en-US" b="1" dirty="0">
                <a:solidFill>
                  <a:srgbClr val="FF0000"/>
                </a:solidFill>
                <a:highlight>
                  <a:srgbClr val="FFFF00"/>
                </a:highlight>
                <a:latin typeface="Arial" panose="020B0604020202020204" pitchFamily="34" charset="0"/>
                <a:ea typeface="Arial"/>
                <a:cs typeface="Arial" panose="020B0604020202020204" pitchFamily="34" charset="0"/>
                <a:sym typeface="Arial"/>
              </a:rPr>
              <a:t>(10.8%)</a:t>
            </a:r>
          </a:p>
          <a:p>
            <a:pPr algn="l" rtl="0">
              <a:spcBef>
                <a:spcPts val="0"/>
              </a:spcBef>
              <a:spcAft>
                <a:spcPts val="0"/>
              </a:spcAft>
              <a:buFont typeface="Franklin Gothic Book" panose="020B0503020102020204" pitchFamily="34" charset="0"/>
              <a:buNone/>
            </a:pPr>
            <a:r>
              <a:rPr lang="en-US" b="1" dirty="0">
                <a:solidFill>
                  <a:srgbClr val="FF0000"/>
                </a:solidFill>
                <a:latin typeface="Arial" panose="020B0604020202020204" pitchFamily="34" charset="0"/>
                <a:ea typeface="Arial"/>
                <a:cs typeface="Arial" panose="020B0604020202020204" pitchFamily="34" charset="0"/>
                <a:sym typeface="Arial"/>
              </a:rPr>
              <a:t>4.Aggression </a:t>
            </a:r>
            <a:r>
              <a:rPr lang="en-US" b="1" dirty="0">
                <a:solidFill>
                  <a:srgbClr val="FF0000"/>
                </a:solidFill>
                <a:highlight>
                  <a:srgbClr val="FFFF00"/>
                </a:highlight>
                <a:latin typeface="Arial" panose="020B0604020202020204" pitchFamily="34" charset="0"/>
                <a:ea typeface="Arial"/>
                <a:cs typeface="Arial" panose="020B0604020202020204" pitchFamily="34" charset="0"/>
                <a:sym typeface="Arial"/>
              </a:rPr>
              <a:t>(8.1%)</a:t>
            </a:r>
          </a:p>
          <a:p>
            <a:pPr algn="l" rtl="0">
              <a:spcBef>
                <a:spcPts val="0"/>
              </a:spcBef>
              <a:spcAft>
                <a:spcPts val="0"/>
              </a:spcAft>
              <a:buFont typeface="Franklin Gothic Book" panose="020B0503020102020204" pitchFamily="34" charset="0"/>
              <a:buNone/>
            </a:pPr>
            <a:r>
              <a:rPr lang="en-US" b="1" dirty="0">
                <a:solidFill>
                  <a:srgbClr val="FF0000"/>
                </a:solidFill>
                <a:latin typeface="Arial" panose="020B0604020202020204" pitchFamily="34" charset="0"/>
                <a:ea typeface="Arial"/>
                <a:cs typeface="Arial" panose="020B0604020202020204" pitchFamily="34" charset="0"/>
                <a:sym typeface="Arial"/>
              </a:rPr>
              <a:t>5.Delinquency and depression </a:t>
            </a:r>
            <a:r>
              <a:rPr lang="en-US" b="1" dirty="0">
                <a:solidFill>
                  <a:srgbClr val="FF0000"/>
                </a:solidFill>
                <a:highlight>
                  <a:srgbClr val="FFFF00"/>
                </a:highlight>
                <a:latin typeface="Arial" panose="020B0604020202020204" pitchFamily="34" charset="0"/>
                <a:ea typeface="Arial"/>
                <a:cs typeface="Arial" panose="020B0604020202020204" pitchFamily="34" charset="0"/>
                <a:sym typeface="Arial"/>
              </a:rPr>
              <a:t>(4.1%).</a:t>
            </a:r>
          </a:p>
          <a:p>
            <a:pPr algn="l" rtl="0">
              <a:lnSpc>
                <a:spcPct val="100000"/>
              </a:lnSpc>
              <a:spcBef>
                <a:spcPts val="0"/>
              </a:spcBef>
              <a:buFont typeface="Franklin Gothic Book" panose="020B0503020102020204" pitchFamily="34" charset="0"/>
              <a:buNone/>
            </a:pPr>
            <a:endParaRPr lang="en-US" dirty="0">
              <a:latin typeface="Arial" panose="020B0604020202020204" pitchFamily="34" charset="0"/>
              <a:cs typeface="Arial" panose="020B0604020202020204" pitchFamily="34" charset="0"/>
            </a:endParaRPr>
          </a:p>
        </p:txBody>
      </p:sp>
      <p:pic>
        <p:nvPicPr>
          <p:cNvPr id="5" name="Shape 470">
            <a:extLst>
              <a:ext uri="{FF2B5EF4-FFF2-40B4-BE49-F238E27FC236}">
                <a16:creationId xmlns:a16="http://schemas.microsoft.com/office/drawing/2014/main" id="{9E60EB1F-9EFF-4809-B13C-495736763792}"/>
              </a:ext>
            </a:extLst>
          </p:cNvPr>
          <p:cNvPicPr preferRelativeResize="0"/>
          <p:nvPr/>
        </p:nvPicPr>
        <p:blipFill>
          <a:blip r:embed="rId2">
            <a:alphaModFix/>
          </a:blip>
          <a:stretch>
            <a:fillRect/>
          </a:stretch>
        </p:blipFill>
        <p:spPr>
          <a:xfrm>
            <a:off x="6639951" y="0"/>
            <a:ext cx="5552049" cy="3727938"/>
          </a:xfrm>
          <a:prstGeom prst="rect">
            <a:avLst/>
          </a:prstGeom>
          <a:noFill/>
          <a:ln>
            <a:noFill/>
          </a:ln>
        </p:spPr>
      </p:pic>
      <p:sp>
        <p:nvSpPr>
          <p:cNvPr id="6" name="Shape 477">
            <a:extLst>
              <a:ext uri="{FF2B5EF4-FFF2-40B4-BE49-F238E27FC236}">
                <a16:creationId xmlns:a16="http://schemas.microsoft.com/office/drawing/2014/main" id="{2D6A8071-8357-402A-A783-1DA9D13E24D8}"/>
              </a:ext>
            </a:extLst>
          </p:cNvPr>
          <p:cNvSpPr txBox="1">
            <a:spLocks/>
          </p:cNvSpPr>
          <p:nvPr/>
        </p:nvSpPr>
        <p:spPr>
          <a:xfrm>
            <a:off x="6639951" y="4031582"/>
            <a:ext cx="5379771" cy="2674017"/>
          </a:xfrm>
          <a:prstGeom prst="rect">
            <a:avLst/>
          </a:prstGeom>
        </p:spPr>
        <p:txBody>
          <a:bodyPr vert="horz" wrap="square" lIns="91425" tIns="91425" rIns="91425" bIns="91425" rtlCol="0" anchor="t" anchorCtr="0">
            <a:noAutofit/>
          </a:bodyPr>
          <a:lst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l" rtl="0">
              <a:spcBef>
                <a:spcPts val="0"/>
              </a:spcBef>
              <a:spcAft>
                <a:spcPts val="0"/>
              </a:spcAft>
              <a:buFont typeface="Wingdings" panose="05000000000000000000" pitchFamily="2" charset="2"/>
              <a:buChar char="q"/>
            </a:pPr>
            <a:r>
              <a:rPr lang="en-US" sz="2800" b="1" dirty="0">
                <a:solidFill>
                  <a:srgbClr val="C00000"/>
                </a:solidFill>
                <a:latin typeface="Arial" panose="020B0604020202020204" pitchFamily="34" charset="0"/>
                <a:ea typeface="Arial"/>
                <a:cs typeface="Arial" panose="020B0604020202020204" pitchFamily="34" charset="0"/>
                <a:sym typeface="Arial"/>
              </a:rPr>
              <a:t>DRUG USE</a:t>
            </a:r>
          </a:p>
          <a:p>
            <a:pPr algn="l" rtl="0">
              <a:spcBef>
                <a:spcPts val="0"/>
              </a:spcBef>
              <a:spcAft>
                <a:spcPts val="0"/>
              </a:spcAft>
              <a:buFont typeface="Franklin Gothic Book" panose="020B0503020102020204" pitchFamily="34" charset="0"/>
              <a:buNone/>
            </a:pPr>
            <a:endParaRPr lang="en-US" sz="1800" b="1" dirty="0">
              <a:latin typeface="Arial" panose="020B0604020202020204" pitchFamily="34" charset="0"/>
              <a:cs typeface="Arial" panose="020B0604020202020204" pitchFamily="34" charset="0"/>
            </a:endParaRPr>
          </a:p>
          <a:p>
            <a:pPr algn="l" rtl="0">
              <a:spcBef>
                <a:spcPts val="0"/>
              </a:spcBef>
              <a:spcAft>
                <a:spcPts val="0"/>
              </a:spcAft>
              <a:buFont typeface="Wingdings" panose="05000000000000000000" pitchFamily="2" charset="2"/>
              <a:buChar char="v"/>
            </a:pPr>
            <a:r>
              <a:rPr lang="en-US" dirty="0">
                <a:solidFill>
                  <a:srgbClr val="000000"/>
                </a:solidFill>
                <a:latin typeface="Arial" panose="020B0604020202020204" pitchFamily="34" charset="0"/>
                <a:ea typeface="Arial"/>
                <a:cs typeface="Arial" panose="020B0604020202020204" pitchFamily="34" charset="0"/>
                <a:sym typeface="Arial"/>
              </a:rPr>
              <a:t>The prevalence of drug use in this survey was </a:t>
            </a:r>
            <a:r>
              <a:rPr lang="en-US" b="1" dirty="0">
                <a:solidFill>
                  <a:srgbClr val="FF0000"/>
                </a:solidFill>
                <a:highlight>
                  <a:srgbClr val="FFFF00"/>
                </a:highlight>
                <a:latin typeface="Arial" panose="020B0604020202020204" pitchFamily="34" charset="0"/>
                <a:ea typeface="Arial"/>
                <a:cs typeface="Arial" panose="020B0604020202020204" pitchFamily="34" charset="0"/>
                <a:sym typeface="Arial"/>
              </a:rPr>
              <a:t>6.4% </a:t>
            </a:r>
          </a:p>
          <a:p>
            <a:pPr algn="l" rtl="0">
              <a:spcBef>
                <a:spcPts val="0"/>
              </a:spcBef>
              <a:spcAft>
                <a:spcPts val="0"/>
              </a:spcAft>
              <a:buFont typeface="Wingdings" panose="05000000000000000000" pitchFamily="2" charset="2"/>
              <a:buChar char="v"/>
            </a:pPr>
            <a:r>
              <a:rPr lang="en-US" b="1" dirty="0">
                <a:latin typeface="Arial" panose="020B0604020202020204" pitchFamily="34" charset="0"/>
                <a:cs typeface="Arial" panose="020B0604020202020204" pitchFamily="34" charset="0"/>
              </a:rPr>
              <a:t>M</a:t>
            </a:r>
            <a:r>
              <a:rPr lang="en" b="1" dirty="0">
                <a:latin typeface="Arial" panose="020B0604020202020204" pitchFamily="34" charset="0"/>
                <a:cs typeface="Arial" panose="020B0604020202020204" pitchFamily="34" charset="0"/>
              </a:rPr>
              <a:t>ore common in </a:t>
            </a:r>
            <a:r>
              <a:rPr lang="en-US" b="1" dirty="0">
                <a:solidFill>
                  <a:srgbClr val="FF0000"/>
                </a:solidFill>
                <a:highlight>
                  <a:srgbClr val="FFFF00"/>
                </a:highlight>
                <a:latin typeface="Arial" panose="020B0604020202020204" pitchFamily="34" charset="0"/>
                <a:ea typeface="Arial"/>
                <a:cs typeface="Arial" panose="020B0604020202020204" pitchFamily="34" charset="0"/>
                <a:sym typeface="Arial"/>
              </a:rPr>
              <a:t>males 10.6% </a:t>
            </a:r>
            <a:r>
              <a:rPr lang="en-US" dirty="0">
                <a:solidFill>
                  <a:srgbClr val="000000"/>
                </a:solidFill>
                <a:latin typeface="Arial" panose="020B0604020202020204" pitchFamily="34" charset="0"/>
                <a:ea typeface="Arial"/>
                <a:cs typeface="Arial" panose="020B0604020202020204" pitchFamily="34" charset="0"/>
                <a:sym typeface="Arial"/>
              </a:rPr>
              <a:t> than </a:t>
            </a:r>
            <a:r>
              <a:rPr lang="en-US" b="1" dirty="0">
                <a:solidFill>
                  <a:srgbClr val="FF0000"/>
                </a:solidFill>
                <a:highlight>
                  <a:srgbClr val="FFFF00"/>
                </a:highlight>
                <a:latin typeface="Arial" panose="020B0604020202020204" pitchFamily="34" charset="0"/>
                <a:ea typeface="Arial"/>
                <a:cs typeface="Arial" panose="020B0604020202020204" pitchFamily="34" charset="0"/>
                <a:sym typeface="Arial"/>
              </a:rPr>
              <a:t>females 0.8% </a:t>
            </a:r>
            <a:r>
              <a:rPr lang="en-US" dirty="0">
                <a:solidFill>
                  <a:srgbClr val="000000"/>
                </a:solidFill>
                <a:latin typeface="Arial" panose="020B0604020202020204" pitchFamily="34" charset="0"/>
                <a:ea typeface="Arial"/>
                <a:cs typeface="Arial" panose="020B0604020202020204" pitchFamily="34" charset="0"/>
                <a:sym typeface="Arial"/>
              </a:rPr>
              <a:t>in study subjects.</a:t>
            </a:r>
          </a:p>
          <a:p>
            <a:pPr algn="l" rtl="0">
              <a:spcBef>
                <a:spcPts val="0"/>
              </a:spcBef>
              <a:spcAft>
                <a:spcPts val="0"/>
              </a:spcAft>
              <a:buFont typeface="Wingdings" panose="05000000000000000000" pitchFamily="2" charset="2"/>
              <a:buChar char="v"/>
            </a:pPr>
            <a:r>
              <a:rPr lang="en-US" b="1" dirty="0">
                <a:solidFill>
                  <a:srgbClr val="FF0000"/>
                </a:solidFill>
                <a:latin typeface="Arial" panose="020B0604020202020204" pitchFamily="34" charset="0"/>
                <a:ea typeface="Arial"/>
                <a:cs typeface="Arial" panose="020B0604020202020204" pitchFamily="34" charset="0"/>
                <a:sym typeface="Arial"/>
              </a:rPr>
              <a:t>Volatile substance </a:t>
            </a:r>
            <a:r>
              <a:rPr lang="en-US" dirty="0">
                <a:solidFill>
                  <a:srgbClr val="000000"/>
                </a:solidFill>
                <a:latin typeface="Arial" panose="020B0604020202020204" pitchFamily="34" charset="0"/>
                <a:ea typeface="Arial"/>
                <a:cs typeface="Arial" panose="020B0604020202020204" pitchFamily="34" charset="0"/>
                <a:sym typeface="Arial"/>
              </a:rPr>
              <a:t>was </a:t>
            </a:r>
            <a:r>
              <a:rPr lang="en-US" b="1" dirty="0">
                <a:solidFill>
                  <a:srgbClr val="000000"/>
                </a:solidFill>
                <a:latin typeface="Arial" panose="020B0604020202020204" pitchFamily="34" charset="0"/>
                <a:ea typeface="Arial"/>
                <a:cs typeface="Arial" panose="020B0604020202020204" pitchFamily="34" charset="0"/>
                <a:sym typeface="Arial"/>
              </a:rPr>
              <a:t>commonly abused </a:t>
            </a:r>
            <a:r>
              <a:rPr lang="en-US" dirty="0">
                <a:solidFill>
                  <a:srgbClr val="000000"/>
                </a:solidFill>
                <a:latin typeface="Arial" panose="020B0604020202020204" pitchFamily="34" charset="0"/>
                <a:ea typeface="Arial"/>
                <a:cs typeface="Arial" panose="020B0604020202020204" pitchFamily="34" charset="0"/>
                <a:sym typeface="Arial"/>
              </a:rPr>
              <a:t>among adolescents.</a:t>
            </a:r>
          </a:p>
          <a:p>
            <a:pPr algn="l" rtl="0">
              <a:spcBef>
                <a:spcPts val="0"/>
              </a:spcBef>
              <a:buFont typeface="Franklin Gothic Book" panose="020B0503020102020204" pitchFamily="34" charset="0"/>
              <a:buNone/>
            </a:pPr>
            <a:endParaRPr lang="en-US" dirty="0">
              <a:latin typeface="Arial" panose="020B0604020202020204" pitchFamily="34" charset="0"/>
              <a:cs typeface="Arial" panose="020B0604020202020204" pitchFamily="34" charset="0"/>
            </a:endParaRPr>
          </a:p>
        </p:txBody>
      </p:sp>
      <p:pic>
        <p:nvPicPr>
          <p:cNvPr id="10" name="صورة 9">
            <a:extLst>
              <a:ext uri="{FF2B5EF4-FFF2-40B4-BE49-F238E27FC236}">
                <a16:creationId xmlns:a16="http://schemas.microsoft.com/office/drawing/2014/main" id="{EEBF5F37-D6FE-4DB1-9E2E-55B9471DE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14" y="3727938"/>
            <a:ext cx="5950838" cy="3130062"/>
          </a:xfrm>
          <a:prstGeom prst="rect">
            <a:avLst/>
          </a:prstGeom>
        </p:spPr>
      </p:pic>
    </p:spTree>
    <p:extLst>
      <p:ext uri="{BB962C8B-B14F-4D97-AF65-F5344CB8AC3E}">
        <p14:creationId xmlns:p14="http://schemas.microsoft.com/office/powerpoint/2010/main" val="320483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357ECC-D8BD-4D4E-BFA8-0B4CC82A3109}"/>
              </a:ext>
            </a:extLst>
          </p:cNvPr>
          <p:cNvPicPr>
            <a:picLocks noChangeAspect="1"/>
          </p:cNvPicPr>
          <p:nvPr/>
        </p:nvPicPr>
        <p:blipFill rotWithShape="1">
          <a:blip r:embed="rId2">
            <a:extLst>
              <a:ext uri="{28A0092B-C50C-407E-A947-70E740481C1C}">
                <a14:useLocalDpi xmlns:a14="http://schemas.microsoft.com/office/drawing/2010/main" val="0"/>
              </a:ext>
            </a:extLst>
          </a:blip>
          <a:srcRect r="7110" b="-1"/>
          <a:stretch/>
        </p:blipFill>
        <p:spPr>
          <a:xfrm>
            <a:off x="20" y="1"/>
            <a:ext cx="12191980" cy="6857999"/>
          </a:xfrm>
          <a:prstGeom prst="rect">
            <a:avLst/>
          </a:prstGeom>
        </p:spPr>
      </p:pic>
      <p:sp>
        <p:nvSpPr>
          <p:cNvPr id="7"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5A3E20-D210-4D5F-A3C4-E41D10956EA2}"/>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2800">
                <a:solidFill>
                  <a:schemeClr val="tx1">
                    <a:lumMod val="85000"/>
                    <a:lumOff val="15000"/>
                  </a:schemeClr>
                </a:solidFill>
              </a:rPr>
              <a:t>How to approach common adolescent health problems as family physician?</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441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C588-3E8B-43D4-8360-648540D3C31B}"/>
              </a:ext>
            </a:extLst>
          </p:cNvPr>
          <p:cNvSpPr>
            <a:spLocks noGrp="1"/>
          </p:cNvSpPr>
          <p:nvPr>
            <p:ph type="title"/>
          </p:nvPr>
        </p:nvSpPr>
        <p:spPr>
          <a:xfrm>
            <a:off x="592541" y="215000"/>
            <a:ext cx="10515600" cy="1325563"/>
          </a:xfrm>
        </p:spPr>
        <p:txBody>
          <a:bodyPr/>
          <a:lstStyle/>
          <a:p>
            <a:r>
              <a:rPr lang="en" b="1" i="1" dirty="0">
                <a:solidFill>
                  <a:srgbClr val="FF0000"/>
                </a:solidFill>
                <a:ea typeface="Nunito"/>
                <a:cs typeface="Nunito"/>
                <a:sym typeface="Nunito"/>
              </a:rPr>
              <a:t>Smoking:</a:t>
            </a:r>
            <a:endParaRPr lang="ar-SA" dirty="0"/>
          </a:p>
        </p:txBody>
      </p:sp>
      <p:sp>
        <p:nvSpPr>
          <p:cNvPr id="3" name="Content Placeholder 2">
            <a:extLst>
              <a:ext uri="{FF2B5EF4-FFF2-40B4-BE49-F238E27FC236}">
                <a16:creationId xmlns:a16="http://schemas.microsoft.com/office/drawing/2014/main" id="{60894B9E-C2D8-4E62-9D4F-4903D67D9B05}"/>
              </a:ext>
            </a:extLst>
          </p:cNvPr>
          <p:cNvSpPr>
            <a:spLocks noGrp="1"/>
          </p:cNvSpPr>
          <p:nvPr>
            <p:ph idx="1"/>
          </p:nvPr>
        </p:nvSpPr>
        <p:spPr>
          <a:xfrm>
            <a:off x="592541" y="1675500"/>
            <a:ext cx="10515600" cy="4351338"/>
          </a:xfrm>
        </p:spPr>
        <p:txBody>
          <a:bodyPr>
            <a:normAutofit fontScale="85000" lnSpcReduction="10000"/>
          </a:bodyPr>
          <a:lstStyle/>
          <a:p>
            <a:r>
              <a:rPr lang="en-US" dirty="0"/>
              <a:t>Awareness of community in campaigns about the harm of smoking in health.</a:t>
            </a:r>
          </a:p>
          <a:p>
            <a:endParaRPr lang="en-US" dirty="0"/>
          </a:p>
          <a:p>
            <a:r>
              <a:rPr lang="en-US" dirty="0"/>
              <a:t>Explain the harm effects of smoking to the patients on their health and environment in clinic.</a:t>
            </a:r>
          </a:p>
          <a:p>
            <a:endParaRPr lang="en-US" dirty="0"/>
          </a:p>
          <a:p>
            <a:r>
              <a:rPr lang="en-US" dirty="0"/>
              <a:t>Maintain an “open-door” policy and encourage adolescents and their parents to seek help as soon as possible</a:t>
            </a:r>
          </a:p>
          <a:p>
            <a:endParaRPr lang="en-US" dirty="0"/>
          </a:p>
          <a:p>
            <a:r>
              <a:rPr lang="en-US" dirty="0"/>
              <a:t>Try to help patients in withdrawing smoking.</a:t>
            </a:r>
          </a:p>
          <a:p>
            <a:endParaRPr lang="en-US" dirty="0"/>
          </a:p>
          <a:p>
            <a:r>
              <a:rPr lang="en-US" dirty="0"/>
              <a:t>Explain to smoker to avoid smoking beside his family. </a:t>
            </a:r>
            <a:endParaRPr lang="ar-SA" dirty="0"/>
          </a:p>
        </p:txBody>
      </p:sp>
    </p:spTree>
    <p:extLst>
      <p:ext uri="{BB962C8B-B14F-4D97-AF65-F5344CB8AC3E}">
        <p14:creationId xmlns:p14="http://schemas.microsoft.com/office/powerpoint/2010/main" val="1771132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3527-C2DC-4577-AF69-3F077991DD59}"/>
              </a:ext>
            </a:extLst>
          </p:cNvPr>
          <p:cNvSpPr>
            <a:spLocks noGrp="1"/>
          </p:cNvSpPr>
          <p:nvPr>
            <p:ph type="title"/>
          </p:nvPr>
        </p:nvSpPr>
        <p:spPr/>
        <p:txBody>
          <a:bodyPr/>
          <a:lstStyle/>
          <a:p>
            <a:r>
              <a:rPr lang="en" dirty="0">
                <a:solidFill>
                  <a:srgbClr val="FF0000"/>
                </a:solidFill>
              </a:rPr>
              <a:t>Mental health</a:t>
            </a:r>
            <a:r>
              <a:rPr lang="en-US" dirty="0">
                <a:solidFill>
                  <a:srgbClr val="FF0000"/>
                </a:solidFill>
              </a:rPr>
              <a:t>:</a:t>
            </a:r>
            <a:endParaRPr lang="ar-SA" dirty="0"/>
          </a:p>
        </p:txBody>
      </p:sp>
      <p:sp>
        <p:nvSpPr>
          <p:cNvPr id="3" name="Content Placeholder 2">
            <a:extLst>
              <a:ext uri="{FF2B5EF4-FFF2-40B4-BE49-F238E27FC236}">
                <a16:creationId xmlns:a16="http://schemas.microsoft.com/office/drawing/2014/main" id="{8B916D42-FDDD-4D14-96BA-AC13BFC636F6}"/>
              </a:ext>
            </a:extLst>
          </p:cNvPr>
          <p:cNvSpPr>
            <a:spLocks noGrp="1"/>
          </p:cNvSpPr>
          <p:nvPr>
            <p:ph idx="1"/>
          </p:nvPr>
        </p:nvSpPr>
        <p:spPr/>
        <p:txBody>
          <a:bodyPr>
            <a:normAutofit fontScale="92500" lnSpcReduction="10000"/>
          </a:bodyPr>
          <a:lstStyle/>
          <a:p>
            <a:r>
              <a:rPr lang="en-US" dirty="0"/>
              <a:t>Programs to help strengthen the ties between adolescents and their families are important.</a:t>
            </a:r>
          </a:p>
          <a:p>
            <a:r>
              <a:rPr lang="en-US" dirty="0"/>
              <a:t>If problems arise, they should be detected and managed by competent and caring health workers.</a:t>
            </a:r>
          </a:p>
          <a:p>
            <a:r>
              <a:rPr lang="en-US" dirty="0"/>
              <a:t>Always ask about mental problems to patient attending primary health care because it affects their health and social life especially adolescents.</a:t>
            </a:r>
          </a:p>
          <a:p>
            <a:r>
              <a:rPr lang="en-US" dirty="0"/>
              <a:t>Awareness of community in campaigns about the importance of common mental problems in social life and health.</a:t>
            </a:r>
          </a:p>
          <a:p>
            <a:r>
              <a:rPr lang="en-US" dirty="0"/>
              <a:t>Establish confidentiality </a:t>
            </a:r>
          </a:p>
          <a:p>
            <a:r>
              <a:rPr lang="en-US" dirty="0"/>
              <a:t>Maintain an “open-door” policy and encourage adolescents and their parents to seek help as soon as possible</a:t>
            </a:r>
          </a:p>
          <a:p>
            <a:endParaRPr lang="en-US" dirty="0"/>
          </a:p>
          <a:p>
            <a:endParaRPr lang="en-US" dirty="0"/>
          </a:p>
          <a:p>
            <a:endParaRPr lang="ar-SA" dirty="0"/>
          </a:p>
        </p:txBody>
      </p:sp>
    </p:spTree>
    <p:extLst>
      <p:ext uri="{BB962C8B-B14F-4D97-AF65-F5344CB8AC3E}">
        <p14:creationId xmlns:p14="http://schemas.microsoft.com/office/powerpoint/2010/main" val="1583316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C0362-8472-4611-ABCC-EE67DDF8BF06}"/>
              </a:ext>
            </a:extLst>
          </p:cNvPr>
          <p:cNvSpPr>
            <a:spLocks noGrp="1"/>
          </p:cNvSpPr>
          <p:nvPr>
            <p:ph type="title"/>
          </p:nvPr>
        </p:nvSpPr>
        <p:spPr/>
        <p:txBody>
          <a:bodyPr/>
          <a:lstStyle/>
          <a:p>
            <a:r>
              <a:rPr lang="en" dirty="0">
                <a:solidFill>
                  <a:srgbClr val="FF0000"/>
                </a:solidFill>
              </a:rPr>
              <a:t>Obesity and physical inactivity</a:t>
            </a:r>
            <a:r>
              <a:rPr lang="en" dirty="0"/>
              <a:t>:</a:t>
            </a:r>
            <a:endParaRPr lang="ar-SA" dirty="0"/>
          </a:p>
        </p:txBody>
      </p:sp>
      <p:sp>
        <p:nvSpPr>
          <p:cNvPr id="3" name="Content Placeholder 2">
            <a:extLst>
              <a:ext uri="{FF2B5EF4-FFF2-40B4-BE49-F238E27FC236}">
                <a16:creationId xmlns:a16="http://schemas.microsoft.com/office/drawing/2014/main" id="{0025141A-AE89-46F4-9607-DA703D298877}"/>
              </a:ext>
            </a:extLst>
          </p:cNvPr>
          <p:cNvSpPr>
            <a:spLocks noGrp="1"/>
          </p:cNvSpPr>
          <p:nvPr>
            <p:ph idx="1"/>
          </p:nvPr>
        </p:nvSpPr>
        <p:spPr/>
        <p:txBody>
          <a:bodyPr>
            <a:normAutofit lnSpcReduction="10000"/>
          </a:bodyPr>
          <a:lstStyle/>
          <a:p>
            <a:r>
              <a:rPr lang="en-US" dirty="0"/>
              <a:t>Developing healthy eating and exercise habits in adolescence are foundations to prevent obesity and it is complications.</a:t>
            </a:r>
          </a:p>
          <a:p>
            <a:r>
              <a:rPr lang="en-US" dirty="0"/>
              <a:t>Awareness of community in campaigns about the harm of fast food on health.</a:t>
            </a:r>
          </a:p>
          <a:p>
            <a:r>
              <a:rPr lang="en-US" dirty="0"/>
              <a:t>Awareness of community in campaigns about the benefits of being physical active on health.</a:t>
            </a:r>
          </a:p>
          <a:p>
            <a:r>
              <a:rPr lang="en-US" dirty="0"/>
              <a:t>Explain to obese patients attending the clinic the importance of reducing their weight on their health and their social life.</a:t>
            </a:r>
          </a:p>
          <a:p>
            <a:r>
              <a:rPr lang="en-US" dirty="0"/>
              <a:t>Advise the patients to change their lifestyle by eating healthy food and doing exercises.</a:t>
            </a:r>
          </a:p>
          <a:p>
            <a:endParaRPr lang="ar-SA" dirty="0"/>
          </a:p>
        </p:txBody>
      </p:sp>
    </p:spTree>
    <p:extLst>
      <p:ext uri="{BB962C8B-B14F-4D97-AF65-F5344CB8AC3E}">
        <p14:creationId xmlns:p14="http://schemas.microsoft.com/office/powerpoint/2010/main" val="2825000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oy&#10;&#10;Description generated with very high confidence">
            <a:extLst>
              <a:ext uri="{FF2B5EF4-FFF2-40B4-BE49-F238E27FC236}">
                <a16:creationId xmlns:a16="http://schemas.microsoft.com/office/drawing/2014/main" id="{A3221788-FAFD-43FE-ADA9-A54F85C5962B}"/>
              </a:ext>
            </a:extLst>
          </p:cNvPr>
          <p:cNvPicPr>
            <a:picLocks noChangeAspect="1"/>
          </p:cNvPicPr>
          <p:nvPr/>
        </p:nvPicPr>
        <p:blipFill rotWithShape="1">
          <a:blip r:embed="rId2">
            <a:extLst>
              <a:ext uri="{28A0092B-C50C-407E-A947-70E740481C1C}">
                <a14:useLocalDpi xmlns:a14="http://schemas.microsoft.com/office/drawing/2010/main" val="0"/>
              </a:ext>
            </a:extLst>
          </a:blip>
          <a:srcRect r="6221" b="-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C815B8-D6AA-48A2-A04C-79A286C1433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b="1">
                <a:solidFill>
                  <a:schemeClr val="tx1">
                    <a:lumMod val="85000"/>
                    <a:lumOff val="15000"/>
                  </a:schemeClr>
                </a:solidFill>
              </a:rPr>
              <a:t>The role of family, school, and community in adolescent health care</a:t>
            </a:r>
            <a:br>
              <a:rPr lang="en-US" sz="2300" b="1">
                <a:solidFill>
                  <a:schemeClr val="tx1">
                    <a:lumMod val="85000"/>
                    <a:lumOff val="15000"/>
                  </a:schemeClr>
                </a:solidFill>
              </a:rPr>
            </a:br>
            <a:endParaRPr lang="en-US" sz="230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951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ilhouette of a person&#10;&#10;Description generated with very high confidence">
            <a:extLst>
              <a:ext uri="{FF2B5EF4-FFF2-40B4-BE49-F238E27FC236}">
                <a16:creationId xmlns:a16="http://schemas.microsoft.com/office/drawing/2014/main" id="{5178FF5E-7FAF-40BB-BCF7-B0DB2E8C357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4967" b="764"/>
          <a:stretch/>
        </p:blipFill>
        <p:spPr>
          <a:xfrm>
            <a:off x="20" y="10"/>
            <a:ext cx="12191980" cy="6857990"/>
          </a:xfrm>
          <a:prstGeom prst="rect">
            <a:avLst/>
          </a:prstGeom>
        </p:spPr>
      </p:pic>
      <p:sp>
        <p:nvSpPr>
          <p:cNvPr id="2" name="Title 1">
            <a:extLst>
              <a:ext uri="{FF2B5EF4-FFF2-40B4-BE49-F238E27FC236}">
                <a16:creationId xmlns:a16="http://schemas.microsoft.com/office/drawing/2014/main" id="{5E216FF3-CF5E-400A-8CDA-2F60FB41278D}"/>
              </a:ext>
            </a:extLst>
          </p:cNvPr>
          <p:cNvSpPr>
            <a:spLocks noGrp="1"/>
          </p:cNvSpPr>
          <p:nvPr>
            <p:ph type="title"/>
          </p:nvPr>
        </p:nvSpPr>
        <p:spPr>
          <a:xfrm>
            <a:off x="321365" y="79167"/>
            <a:ext cx="10515600" cy="1325563"/>
          </a:xfrm>
        </p:spPr>
        <p:txBody>
          <a:bodyPr>
            <a:normAutofit/>
          </a:bodyPr>
          <a:lstStyle/>
          <a:p>
            <a:r>
              <a:rPr lang="en-US" dirty="0">
                <a:solidFill>
                  <a:srgbClr val="FFFFFF"/>
                </a:solidFill>
              </a:rPr>
              <a:t>Family role:</a:t>
            </a:r>
            <a:endParaRPr lang="ar-SA" dirty="0">
              <a:solidFill>
                <a:srgbClr val="FFFFFF"/>
              </a:solidFill>
            </a:endParaRPr>
          </a:p>
        </p:txBody>
      </p:sp>
      <p:sp>
        <p:nvSpPr>
          <p:cNvPr id="3" name="Content Placeholder 2">
            <a:extLst>
              <a:ext uri="{FF2B5EF4-FFF2-40B4-BE49-F238E27FC236}">
                <a16:creationId xmlns:a16="http://schemas.microsoft.com/office/drawing/2014/main" id="{6B6D7919-BABF-4C69-B7AA-0680CB22125C}"/>
              </a:ext>
            </a:extLst>
          </p:cNvPr>
          <p:cNvSpPr>
            <a:spLocks noGrp="1"/>
          </p:cNvSpPr>
          <p:nvPr>
            <p:ph idx="1"/>
          </p:nvPr>
        </p:nvSpPr>
        <p:spPr>
          <a:xfrm>
            <a:off x="0" y="1404730"/>
            <a:ext cx="12072730" cy="4772233"/>
          </a:xfrm>
        </p:spPr>
        <p:txBody>
          <a:bodyPr>
            <a:normAutofit lnSpcReduction="10000"/>
          </a:bodyPr>
          <a:lstStyle/>
          <a:p>
            <a:r>
              <a:rPr lang="en-US" dirty="0">
                <a:solidFill>
                  <a:srgbClr val="FFFFFF"/>
                </a:solidFill>
              </a:rPr>
              <a:t>Positive parent-child relationships are associated with higher levels of adolescent self-esteem, happiness, and life satisfaction, and lower levels of emotional and physical distress.</a:t>
            </a:r>
          </a:p>
          <a:p>
            <a:r>
              <a:rPr lang="en-US" dirty="0">
                <a:solidFill>
                  <a:srgbClr val="FFFFFF"/>
                </a:solidFill>
              </a:rPr>
              <a:t>Close parent-child relationships also have been linked to safer sex behaviors among adolescents and lower use of alcohol, tobacco.</a:t>
            </a:r>
          </a:p>
          <a:p>
            <a:r>
              <a:rPr lang="en-US" dirty="0">
                <a:solidFill>
                  <a:srgbClr val="FFFFFF"/>
                </a:solidFill>
              </a:rPr>
              <a:t>parents play a large and vital role, they help shape adolescents’ educational plans, their moral and social values.</a:t>
            </a:r>
          </a:p>
          <a:p>
            <a:r>
              <a:rPr lang="en-US" dirty="0">
                <a:solidFill>
                  <a:srgbClr val="FFFFFF"/>
                </a:solidFill>
              </a:rPr>
              <a:t>Parents can provide needed support and affection and help adolescents understand how their choices can affect their health and well-being</a:t>
            </a:r>
          </a:p>
          <a:p>
            <a:r>
              <a:rPr lang="en-US" dirty="0"/>
              <a:t>Building life skills in children and adolescents can prevent mental problems and promote good mental health.</a:t>
            </a:r>
          </a:p>
          <a:p>
            <a:endParaRPr lang="en-US" dirty="0">
              <a:solidFill>
                <a:srgbClr val="FFFFFF"/>
              </a:solidFill>
            </a:endParaRPr>
          </a:p>
          <a:p>
            <a:endParaRPr lang="ar-SA" dirty="0">
              <a:solidFill>
                <a:srgbClr val="FFFFFF"/>
              </a:solidFill>
            </a:endParaRPr>
          </a:p>
        </p:txBody>
      </p:sp>
    </p:spTree>
    <p:extLst>
      <p:ext uri="{BB962C8B-B14F-4D97-AF65-F5344CB8AC3E}">
        <p14:creationId xmlns:p14="http://schemas.microsoft.com/office/powerpoint/2010/main" val="322904824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4A34-36A0-4CB6-B8B6-ACF2CB5D05DC}"/>
              </a:ext>
            </a:extLst>
          </p:cNvPr>
          <p:cNvSpPr>
            <a:spLocks noGrp="1"/>
          </p:cNvSpPr>
          <p:nvPr>
            <p:ph type="title"/>
          </p:nvPr>
        </p:nvSpPr>
        <p:spPr>
          <a:xfrm>
            <a:off x="177421" y="0"/>
            <a:ext cx="5314536" cy="1325563"/>
          </a:xfrm>
        </p:spPr>
        <p:txBody>
          <a:bodyPr>
            <a:normAutofit/>
          </a:bodyPr>
          <a:lstStyle/>
          <a:p>
            <a:r>
              <a:rPr lang="en" dirty="0"/>
              <a:t>School</a:t>
            </a:r>
            <a:r>
              <a:rPr lang="ar-SA" dirty="0"/>
              <a:t> </a:t>
            </a:r>
            <a:r>
              <a:rPr lang="en-US" dirty="0"/>
              <a:t>role:</a:t>
            </a:r>
            <a:endParaRPr lang="ar-SA" dirty="0"/>
          </a:p>
        </p:txBody>
      </p:sp>
      <p:sp>
        <p:nvSpPr>
          <p:cNvPr id="3" name="Content Placeholder 2">
            <a:extLst>
              <a:ext uri="{FF2B5EF4-FFF2-40B4-BE49-F238E27FC236}">
                <a16:creationId xmlns:a16="http://schemas.microsoft.com/office/drawing/2014/main" id="{7F3A4CEC-6903-488F-99AB-3C81756B4F71}"/>
              </a:ext>
            </a:extLst>
          </p:cNvPr>
          <p:cNvSpPr>
            <a:spLocks noGrp="1"/>
          </p:cNvSpPr>
          <p:nvPr>
            <p:ph idx="1"/>
          </p:nvPr>
        </p:nvSpPr>
        <p:spPr>
          <a:xfrm>
            <a:off x="1" y="1170574"/>
            <a:ext cx="7142922" cy="5084452"/>
          </a:xfrm>
        </p:spPr>
        <p:txBody>
          <a:bodyPr anchor="t">
            <a:normAutofit/>
          </a:bodyPr>
          <a:lstStyle/>
          <a:p>
            <a:r>
              <a:rPr lang="en-US" sz="2600" dirty="0"/>
              <a:t>School health programs can reduce the prevalence of health risk behaviors among adolescents and have a positive effect.</a:t>
            </a:r>
          </a:p>
          <a:p>
            <a:r>
              <a:rPr lang="en-US" sz="2600" dirty="0"/>
              <a:t>School health clinics for health, vaccinations and counseling has an important role.</a:t>
            </a:r>
          </a:p>
          <a:p>
            <a:r>
              <a:rPr lang="en-US" sz="2600" dirty="0"/>
              <a:t>Providing healthy food in schools.</a:t>
            </a:r>
          </a:p>
          <a:p>
            <a:r>
              <a:rPr lang="en-US" sz="2600" dirty="0"/>
              <a:t>Establish a good school social environment to protect against risky behaviors.</a:t>
            </a:r>
          </a:p>
          <a:p>
            <a:r>
              <a:rPr lang="en-US" sz="2400" dirty="0"/>
              <a:t>Explaining and Educating children and adolescent in schools about the dangers of using tobacco.</a:t>
            </a:r>
          </a:p>
          <a:p>
            <a:r>
              <a:rPr lang="en-US" sz="2400" dirty="0"/>
              <a:t>Provides adolescents with </a:t>
            </a:r>
            <a:r>
              <a:rPr lang="en-US" sz="2400" dirty="0">
                <a:ea typeface="Arial"/>
                <a:cs typeface="Arial"/>
                <a:sym typeface="Arial"/>
              </a:rPr>
              <a:t>psychosocial support in schools and other community settings </a:t>
            </a:r>
          </a:p>
          <a:p>
            <a:endParaRPr lang="en-US" sz="2400" dirty="0"/>
          </a:p>
          <a:p>
            <a:endParaRPr lang="en-US" sz="2600" dirty="0"/>
          </a:p>
          <a:p>
            <a:endParaRPr lang="en-US" sz="1800" dirty="0"/>
          </a:p>
          <a:p>
            <a:endParaRPr lang="ar-SA" sz="1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ign&#10;&#10;Description generated with high confidence">
            <a:extLst>
              <a:ext uri="{FF2B5EF4-FFF2-40B4-BE49-F238E27FC236}">
                <a16:creationId xmlns:a16="http://schemas.microsoft.com/office/drawing/2014/main" id="{8C6EFA8B-70F9-498F-95FA-D58578C98F18}"/>
              </a:ext>
            </a:extLst>
          </p:cNvPr>
          <p:cNvPicPr>
            <a:picLocks noChangeAspect="1"/>
          </p:cNvPicPr>
          <p:nvPr/>
        </p:nvPicPr>
        <p:blipFill rotWithShape="1">
          <a:blip r:embed="rId2">
            <a:extLst>
              <a:ext uri="{28A0092B-C50C-407E-A947-70E740481C1C}">
                <a14:useLocalDpi xmlns:a14="http://schemas.microsoft.com/office/drawing/2010/main" val="0"/>
              </a:ext>
            </a:extLst>
          </a:blip>
          <a:srcRect l="17976" r="18269" b="-2"/>
          <a:stretch/>
        </p:blipFill>
        <p:spPr>
          <a:xfrm>
            <a:off x="7142923" y="-2"/>
            <a:ext cx="5049077" cy="5246778"/>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294279936"/>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1387-E888-4DD7-86F4-66EB730FEE56}"/>
              </a:ext>
            </a:extLst>
          </p:cNvPr>
          <p:cNvSpPr>
            <a:spLocks noGrp="1"/>
          </p:cNvSpPr>
          <p:nvPr>
            <p:ph type="title"/>
          </p:nvPr>
        </p:nvSpPr>
        <p:spPr>
          <a:xfrm>
            <a:off x="421946" y="175691"/>
            <a:ext cx="5314536" cy="1325563"/>
          </a:xfrm>
        </p:spPr>
        <p:txBody>
          <a:bodyPr>
            <a:normAutofit/>
          </a:bodyPr>
          <a:lstStyle/>
          <a:p>
            <a:r>
              <a:rPr lang="en-US" dirty="0"/>
              <a:t>Community role:</a:t>
            </a:r>
            <a:endParaRPr lang="ar-SA" dirty="0"/>
          </a:p>
        </p:txBody>
      </p:sp>
      <p:sp>
        <p:nvSpPr>
          <p:cNvPr id="3" name="Content Placeholder 2">
            <a:extLst>
              <a:ext uri="{FF2B5EF4-FFF2-40B4-BE49-F238E27FC236}">
                <a16:creationId xmlns:a16="http://schemas.microsoft.com/office/drawing/2014/main" id="{1C0E13C8-A3AB-4C4F-8396-7F9EBE5B9127}"/>
              </a:ext>
            </a:extLst>
          </p:cNvPr>
          <p:cNvSpPr>
            <a:spLocks noGrp="1"/>
          </p:cNvSpPr>
          <p:nvPr>
            <p:ph idx="1"/>
          </p:nvPr>
        </p:nvSpPr>
        <p:spPr>
          <a:xfrm>
            <a:off x="136478" y="1501254"/>
            <a:ext cx="6319042" cy="5181055"/>
          </a:xfrm>
        </p:spPr>
        <p:txBody>
          <a:bodyPr anchor="t">
            <a:normAutofit fontScale="92500" lnSpcReduction="20000"/>
          </a:bodyPr>
          <a:lstStyle/>
          <a:p>
            <a:r>
              <a:rPr lang="en-US" sz="2200" dirty="0"/>
              <a:t>Establishing of firm traffic laws preventing adolescent aged less than 18 from driving.</a:t>
            </a:r>
          </a:p>
          <a:p>
            <a:r>
              <a:rPr lang="en-US" sz="2200" dirty="0"/>
              <a:t>Establishing anti-smoking program involving prohibition of sale and using </a:t>
            </a:r>
            <a:r>
              <a:rPr lang="en" sz="2200" dirty="0"/>
              <a:t>cigarettes </a:t>
            </a:r>
            <a:r>
              <a:rPr lang="en-US" sz="2200" dirty="0"/>
              <a:t>in public places and raise the price.</a:t>
            </a:r>
          </a:p>
          <a:p>
            <a:r>
              <a:rPr lang="en-US" sz="2200" dirty="0"/>
              <a:t>Raising awareness of health issues for adolescents among general public by using campaigns and social apps.</a:t>
            </a:r>
          </a:p>
          <a:p>
            <a:r>
              <a:rPr lang="en-US" sz="2200" dirty="0"/>
              <a:t>Supervision over media content </a:t>
            </a:r>
            <a:r>
              <a:rPr lang="en" sz="2200" dirty="0"/>
              <a:t>because adolescents who are exposed to media portrayals of violence, sexual content, smoking, and drinking are at risk for adopting these behaviors.</a:t>
            </a:r>
          </a:p>
          <a:p>
            <a:r>
              <a:rPr lang="en-US" sz="2200" dirty="0"/>
              <a:t>Establishing a good centers for adolescents care and dealing with their problems  </a:t>
            </a:r>
          </a:p>
          <a:p>
            <a:r>
              <a:rPr lang="en-US" sz="2200" dirty="0"/>
              <a:t>Laws and regulation on roads such as speed limits and cameras to capture Traffic Violations.</a:t>
            </a:r>
          </a:p>
          <a:p>
            <a:r>
              <a:rPr lang="en-US" sz="2200" dirty="0"/>
              <a:t>Reducing the marketing of foods high in saturated fats, free sugars and salt.</a:t>
            </a:r>
          </a:p>
          <a:p>
            <a:endParaRPr lang="en-US" sz="2000" dirty="0"/>
          </a:p>
          <a:p>
            <a:endParaRPr lang="en" sz="2000" dirty="0"/>
          </a:p>
          <a:p>
            <a:pPr marL="0" indent="0">
              <a:buNone/>
            </a:pPr>
            <a:endParaRPr lang="en-US" sz="1500" dirty="0"/>
          </a:p>
        </p:txBody>
      </p:sp>
      <p:sp>
        <p:nvSpPr>
          <p:cNvPr id="17"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logo&#10;&#10;Description generated with high confidence">
            <a:extLst>
              <a:ext uri="{FF2B5EF4-FFF2-40B4-BE49-F238E27FC236}">
                <a16:creationId xmlns:a16="http://schemas.microsoft.com/office/drawing/2014/main" id="{0444B3FE-3790-46D1-BDDE-6D023DBC7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057" y="1900689"/>
            <a:ext cx="3796790" cy="1281416"/>
          </a:xfrm>
          <a:prstGeom prst="rect">
            <a:avLst/>
          </a:prstGeom>
        </p:spPr>
      </p:pic>
    </p:spTree>
    <p:extLst>
      <p:ext uri="{BB962C8B-B14F-4D97-AF65-F5344CB8AC3E}">
        <p14:creationId xmlns:p14="http://schemas.microsoft.com/office/powerpoint/2010/main" val="76443816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360E91-5472-4C8D-B361-BBC2EFC24744}"/>
              </a:ext>
            </a:extLst>
          </p:cNvPr>
          <p:cNvSpPr>
            <a:spLocks noGrp="1"/>
          </p:cNvSpPr>
          <p:nvPr>
            <p:ph type="title"/>
          </p:nvPr>
        </p:nvSpPr>
        <p:spPr>
          <a:xfrm>
            <a:off x="243840" y="1690688"/>
            <a:ext cx="10515600" cy="838199"/>
          </a:xfrm>
        </p:spPr>
        <p:txBody>
          <a:bodyPr>
            <a:normAutofit/>
          </a:bodyPr>
          <a:lstStyle/>
          <a:p>
            <a:pPr algn="l">
              <a:spcBef>
                <a:spcPts val="1000"/>
              </a:spcBef>
            </a:pPr>
            <a:r>
              <a:rPr lang="en-US" sz="2800" b="1" dirty="0">
                <a:latin typeface="+mn-lt"/>
                <a:ea typeface="+mn-ea"/>
                <a:cs typeface="+mn-cs"/>
              </a:rPr>
              <a:t>Q2. What is the adolescence population in Saudi Arabia?</a:t>
            </a:r>
            <a:endParaRPr lang="ar-SA" sz="2800" b="1" dirty="0">
              <a:latin typeface="+mn-lt"/>
              <a:ea typeface="+mn-ea"/>
              <a:cs typeface="+mn-cs"/>
            </a:endParaRPr>
          </a:p>
        </p:txBody>
      </p:sp>
      <p:sp>
        <p:nvSpPr>
          <p:cNvPr id="3" name="عنصر نائب للمحتوى 2">
            <a:extLst>
              <a:ext uri="{FF2B5EF4-FFF2-40B4-BE49-F238E27FC236}">
                <a16:creationId xmlns:a16="http://schemas.microsoft.com/office/drawing/2014/main" id="{F8FF0B33-A45E-4B38-9140-63CB1E99CCA7}"/>
              </a:ext>
            </a:extLst>
          </p:cNvPr>
          <p:cNvSpPr>
            <a:spLocks noGrp="1"/>
          </p:cNvSpPr>
          <p:nvPr>
            <p:ph idx="1"/>
          </p:nvPr>
        </p:nvSpPr>
        <p:spPr>
          <a:xfrm>
            <a:off x="243840" y="2528887"/>
            <a:ext cx="10515600" cy="2959735"/>
          </a:xfrm>
        </p:spPr>
        <p:txBody>
          <a:bodyPr/>
          <a:lstStyle/>
          <a:p>
            <a:pPr marL="0" indent="0" algn="l">
              <a:buNone/>
            </a:pPr>
            <a:r>
              <a:rPr lang="en-US" dirty="0"/>
              <a:t>a) 10%</a:t>
            </a:r>
          </a:p>
          <a:p>
            <a:pPr marL="0" indent="0" algn="l">
              <a:buNone/>
            </a:pPr>
            <a:r>
              <a:rPr lang="en-US" dirty="0"/>
              <a:t>b) 25%</a:t>
            </a:r>
          </a:p>
          <a:p>
            <a:pPr marL="0" indent="0" algn="l">
              <a:buNone/>
            </a:pPr>
            <a:r>
              <a:rPr lang="en-US" dirty="0"/>
              <a:t>c) 30%</a:t>
            </a:r>
          </a:p>
          <a:p>
            <a:pPr marL="0" indent="0" algn="l">
              <a:buNone/>
            </a:pPr>
            <a:r>
              <a:rPr lang="en-US" dirty="0"/>
              <a:t>d) 50%</a:t>
            </a:r>
            <a:endParaRPr lang="ar-SA" dirty="0"/>
          </a:p>
        </p:txBody>
      </p:sp>
      <p:sp>
        <p:nvSpPr>
          <p:cNvPr id="4" name="عنوان 1">
            <a:extLst>
              <a:ext uri="{FF2B5EF4-FFF2-40B4-BE49-F238E27FC236}">
                <a16:creationId xmlns:a16="http://schemas.microsoft.com/office/drawing/2014/main" id="{D4A66E3C-88B8-4016-9976-DF793C3D05E3}"/>
              </a:ext>
            </a:extLst>
          </p:cNvPr>
          <p:cNvSpPr txBox="1">
            <a:spLocks/>
          </p:cNvSpPr>
          <p:nvPr/>
        </p:nvSpPr>
        <p:spPr>
          <a:xfrm>
            <a:off x="838200" y="365125"/>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Some Qs</a:t>
            </a:r>
            <a:endParaRPr lang="ar-SA" dirty="0"/>
          </a:p>
        </p:txBody>
      </p:sp>
    </p:spTree>
    <p:extLst>
      <p:ext uri="{BB962C8B-B14F-4D97-AF65-F5344CB8AC3E}">
        <p14:creationId xmlns:p14="http://schemas.microsoft.com/office/powerpoint/2010/main" val="1508643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2181-9197-4590-A566-8C498F79F846}"/>
              </a:ext>
            </a:extLst>
          </p:cNvPr>
          <p:cNvSpPr>
            <a:spLocks noGrp="1"/>
          </p:cNvSpPr>
          <p:nvPr>
            <p:ph type="title"/>
          </p:nvPr>
        </p:nvSpPr>
        <p:spPr>
          <a:xfrm>
            <a:off x="388749" y="213360"/>
            <a:ext cx="10515600" cy="822960"/>
          </a:xfrm>
        </p:spPr>
        <p:txBody>
          <a:bodyPr>
            <a:normAutofit/>
          </a:bodyPr>
          <a:lstStyle/>
          <a:p>
            <a:pPr algn="ctr"/>
            <a:r>
              <a:rPr lang="en-US" sz="3600" b="1" dirty="0">
                <a:solidFill>
                  <a:srgbClr val="C00000"/>
                </a:solidFill>
                <a:latin typeface="Arial" panose="020B0604020202020204" pitchFamily="34" charset="0"/>
                <a:cs typeface="Arial" panose="020B0604020202020204" pitchFamily="34" charset="0"/>
              </a:rPr>
              <a:t>Take home massage </a:t>
            </a:r>
            <a:endParaRPr lang="ar-SA" sz="3600" b="1" dirty="0">
              <a:solidFill>
                <a:srgbClr val="C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3501A3C-AB6D-4AD0-8743-4A97B048C0F0}"/>
              </a:ext>
            </a:extLst>
          </p:cNvPr>
          <p:cNvSpPr>
            <a:spLocks noGrp="1"/>
          </p:cNvSpPr>
          <p:nvPr>
            <p:ph idx="1"/>
          </p:nvPr>
        </p:nvSpPr>
        <p:spPr>
          <a:xfrm>
            <a:off x="194374" y="1299535"/>
            <a:ext cx="11803251" cy="4933626"/>
          </a:xfrm>
        </p:spPr>
        <p:txBody>
          <a:bodyPr>
            <a:noAutofit/>
          </a:bodyPr>
          <a:lstStyle/>
          <a:p>
            <a:pPr>
              <a:buFont typeface="Wingdings" panose="05000000000000000000" pitchFamily="2" charset="2"/>
              <a:buChar char="§"/>
            </a:pPr>
            <a:r>
              <a:rPr lang="en-US" sz="2200" b="1" dirty="0">
                <a:solidFill>
                  <a:srgbClr val="000000"/>
                </a:solidFill>
              </a:rPr>
              <a:t>Adolescent Is period of growth and development between childhood and adulthood (Any person between age 10-19).</a:t>
            </a:r>
          </a:p>
          <a:p>
            <a:pPr>
              <a:buFont typeface="Wingdings" panose="05000000000000000000" pitchFamily="2" charset="2"/>
              <a:buChar char="§"/>
            </a:pPr>
            <a:endParaRPr lang="en-US" sz="100" b="1" dirty="0">
              <a:solidFill>
                <a:srgbClr val="000000"/>
              </a:solidFill>
            </a:endParaRPr>
          </a:p>
          <a:p>
            <a:pPr>
              <a:buFont typeface="Wingdings" panose="05000000000000000000" pitchFamily="2" charset="2"/>
              <a:buChar char="§"/>
            </a:pPr>
            <a:r>
              <a:rPr lang="en-US" sz="2200" b="1" dirty="0">
                <a:solidFill>
                  <a:srgbClr val="000000"/>
                </a:solidFill>
              </a:rPr>
              <a:t>Adolescent period is important because it has a direct effect on a long term health outcomes and quality of life.</a:t>
            </a:r>
          </a:p>
          <a:p>
            <a:pPr>
              <a:buFont typeface="Wingdings" panose="05000000000000000000" pitchFamily="2" charset="2"/>
              <a:buChar char="§"/>
            </a:pPr>
            <a:endParaRPr lang="en-US" sz="100" b="1" dirty="0">
              <a:solidFill>
                <a:srgbClr val="000000"/>
              </a:solidFill>
            </a:endParaRPr>
          </a:p>
          <a:p>
            <a:pPr>
              <a:buFont typeface="Wingdings" panose="05000000000000000000" pitchFamily="2" charset="2"/>
              <a:buChar char="§"/>
            </a:pPr>
            <a:r>
              <a:rPr lang="en-US" sz="2200" b="1" dirty="0">
                <a:solidFill>
                  <a:srgbClr val="000000"/>
                </a:solidFill>
              </a:rPr>
              <a:t>Adolescent physiological and behavioral characteristics include hormonal changes, physical changes, behavioral and emotional changes.</a:t>
            </a:r>
          </a:p>
          <a:p>
            <a:pPr>
              <a:buFont typeface="Wingdings" panose="05000000000000000000" pitchFamily="2" charset="2"/>
              <a:buChar char="§"/>
            </a:pPr>
            <a:endParaRPr lang="en-US" sz="100" b="1" dirty="0">
              <a:solidFill>
                <a:srgbClr val="000000"/>
              </a:solidFill>
            </a:endParaRPr>
          </a:p>
          <a:p>
            <a:pPr>
              <a:buFont typeface="Wingdings" panose="05000000000000000000" pitchFamily="2" charset="2"/>
              <a:buChar char="§"/>
            </a:pPr>
            <a:r>
              <a:rPr lang="en-US" sz="2200" b="1" dirty="0">
                <a:solidFill>
                  <a:srgbClr val="000000"/>
                </a:solidFill>
              </a:rPr>
              <a:t>Adolescent health problems can be physical, psychological, infectious and others.</a:t>
            </a:r>
          </a:p>
          <a:p>
            <a:pPr>
              <a:buFont typeface="Wingdings" panose="05000000000000000000" pitchFamily="2" charset="2"/>
              <a:buChar char="§"/>
            </a:pPr>
            <a:endParaRPr lang="en-US" sz="100" b="1" dirty="0">
              <a:solidFill>
                <a:srgbClr val="000000"/>
              </a:solidFill>
            </a:endParaRPr>
          </a:p>
          <a:p>
            <a:pPr>
              <a:buFont typeface="Wingdings" panose="05000000000000000000" pitchFamily="2" charset="2"/>
              <a:buChar char="§"/>
            </a:pPr>
            <a:r>
              <a:rPr lang="en-US" sz="2200" b="1" dirty="0">
                <a:solidFill>
                  <a:srgbClr val="000000"/>
                </a:solidFill>
              </a:rPr>
              <a:t>Adolescent health problems in Saudi Arabia include cigarette smoking, car accident, mental health problems and drug use. </a:t>
            </a:r>
          </a:p>
          <a:p>
            <a:pPr>
              <a:buFont typeface="Wingdings" panose="05000000000000000000" pitchFamily="2" charset="2"/>
              <a:buChar char="§"/>
            </a:pPr>
            <a:endParaRPr lang="en-US" sz="100" b="1" dirty="0">
              <a:solidFill>
                <a:srgbClr val="000000"/>
              </a:solidFill>
            </a:endParaRPr>
          </a:p>
          <a:p>
            <a:pPr>
              <a:buFont typeface="Wingdings" panose="05000000000000000000" pitchFamily="2" charset="2"/>
              <a:buChar char="§"/>
            </a:pPr>
            <a:r>
              <a:rPr lang="en-US" sz="2200" b="1" dirty="0">
                <a:solidFill>
                  <a:srgbClr val="000000"/>
                </a:solidFill>
              </a:rPr>
              <a:t>Adolescent health is responsibility of  family, school and community.</a:t>
            </a:r>
          </a:p>
          <a:p>
            <a:pPr>
              <a:buFont typeface="Wingdings" panose="05000000000000000000" pitchFamily="2" charset="2"/>
              <a:buChar char="§"/>
            </a:pPr>
            <a:endParaRPr lang="en-US" sz="2200" b="1" dirty="0">
              <a:solidFill>
                <a:srgbClr val="000000"/>
              </a:solidFill>
            </a:endParaRPr>
          </a:p>
          <a:p>
            <a:pPr>
              <a:buFont typeface="Wingdings" panose="05000000000000000000" pitchFamily="2" charset="2"/>
              <a:buChar char="§"/>
            </a:pPr>
            <a:endParaRPr lang="en-US" sz="2200" b="1" dirty="0">
              <a:solidFill>
                <a:srgbClr val="000000"/>
              </a:solidFill>
            </a:endParaRPr>
          </a:p>
          <a:p>
            <a:pPr>
              <a:buFont typeface="Wingdings" panose="05000000000000000000" pitchFamily="2" charset="2"/>
              <a:buChar char="§"/>
            </a:pPr>
            <a:endParaRPr lang="en-US" sz="2200" b="1" dirty="0">
              <a:solidFill>
                <a:srgbClr val="000000"/>
              </a:solidFill>
            </a:endParaRPr>
          </a:p>
          <a:p>
            <a:pPr>
              <a:buFont typeface="Wingdings" panose="05000000000000000000" pitchFamily="2" charset="2"/>
              <a:buChar char="§"/>
            </a:pPr>
            <a:r>
              <a:rPr lang="en-US" sz="2200" dirty="0">
                <a:solidFill>
                  <a:srgbClr val="FFFFFF"/>
                </a:solidFill>
              </a:rPr>
              <a:t>behavioral characteristics</a:t>
            </a:r>
            <a:endParaRPr lang="en-US" sz="2200" b="1" dirty="0">
              <a:solidFill>
                <a:srgbClr val="000000"/>
              </a:solidFill>
            </a:endParaRPr>
          </a:p>
          <a:p>
            <a:pPr>
              <a:buFont typeface="Wingdings" panose="05000000000000000000" pitchFamily="2" charset="2"/>
              <a:buChar char="§"/>
            </a:pPr>
            <a:endParaRPr lang="en-US" sz="2200" b="1" dirty="0">
              <a:solidFill>
                <a:srgbClr val="000000"/>
              </a:solidFill>
            </a:endParaRPr>
          </a:p>
          <a:p>
            <a:pPr>
              <a:buFont typeface="Wingdings" panose="05000000000000000000" pitchFamily="2" charset="2"/>
              <a:buChar char="§"/>
            </a:pPr>
            <a:endParaRPr lang="ar-SA" sz="2200" b="1" dirty="0">
              <a:solidFill>
                <a:srgbClr val="000000"/>
              </a:solidFill>
            </a:endParaRPr>
          </a:p>
          <a:p>
            <a:endParaRPr lang="ar-SA" sz="2200" dirty="0"/>
          </a:p>
        </p:txBody>
      </p:sp>
    </p:spTree>
    <p:extLst>
      <p:ext uri="{BB962C8B-B14F-4D97-AF65-F5344CB8AC3E}">
        <p14:creationId xmlns:p14="http://schemas.microsoft.com/office/powerpoint/2010/main" val="377278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ACB3DB2C-35F1-44D4-993B-58B286C52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181" y="1368271"/>
            <a:ext cx="5462546" cy="4165190"/>
          </a:xfrm>
          <a:prstGeom prst="rect">
            <a:avLst/>
          </a:prstGeom>
        </p:spPr>
      </p:pic>
    </p:spTree>
    <p:extLst>
      <p:ext uri="{BB962C8B-B14F-4D97-AF65-F5344CB8AC3E}">
        <p14:creationId xmlns:p14="http://schemas.microsoft.com/office/powerpoint/2010/main" val="2577959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8A33-2796-418C-8176-AB7D2FA9E62B}"/>
              </a:ext>
            </a:extLst>
          </p:cNvPr>
          <p:cNvSpPr>
            <a:spLocks noGrp="1"/>
          </p:cNvSpPr>
          <p:nvPr>
            <p:ph type="title"/>
          </p:nvPr>
        </p:nvSpPr>
        <p:spPr>
          <a:xfrm>
            <a:off x="96079" y="112644"/>
            <a:ext cx="10515600" cy="761999"/>
          </a:xfrm>
        </p:spPr>
        <p:txBody>
          <a:bodyPr>
            <a:normAutofit/>
          </a:bodyPr>
          <a:lstStyle/>
          <a:p>
            <a:pPr algn="ctr"/>
            <a:r>
              <a:rPr lang="en-US" sz="3600" b="1" dirty="0">
                <a:solidFill>
                  <a:srgbClr val="FF0000"/>
                </a:solidFill>
              </a:rPr>
              <a:t>Case :</a:t>
            </a:r>
            <a:endParaRPr lang="ar-SA" sz="3600" b="1" dirty="0">
              <a:solidFill>
                <a:srgbClr val="FF0000"/>
              </a:solidFill>
            </a:endParaRPr>
          </a:p>
        </p:txBody>
      </p:sp>
      <p:sp>
        <p:nvSpPr>
          <p:cNvPr id="3" name="Content Placeholder 2">
            <a:extLst>
              <a:ext uri="{FF2B5EF4-FFF2-40B4-BE49-F238E27FC236}">
                <a16:creationId xmlns:a16="http://schemas.microsoft.com/office/drawing/2014/main" id="{BC5F8C28-EC7E-499B-90EA-276A5A0D4BF2}"/>
              </a:ext>
            </a:extLst>
          </p:cNvPr>
          <p:cNvSpPr>
            <a:spLocks noGrp="1"/>
          </p:cNvSpPr>
          <p:nvPr>
            <p:ph idx="1"/>
          </p:nvPr>
        </p:nvSpPr>
        <p:spPr>
          <a:xfrm>
            <a:off x="96079" y="742466"/>
            <a:ext cx="11999842" cy="6002890"/>
          </a:xfrm>
        </p:spPr>
        <p:txBody>
          <a:bodyPr>
            <a:normAutofit fontScale="92500"/>
          </a:bodyPr>
          <a:lstStyle/>
          <a:p>
            <a:r>
              <a:rPr lang="en-US" sz="2400" b="1" dirty="0">
                <a:solidFill>
                  <a:srgbClr val="C00000"/>
                </a:solidFill>
              </a:rPr>
              <a:t>A 17 years old male came to primary health care clinic with chronic cough. He says that he has these symptoms after he smoked cigarettes.</a:t>
            </a:r>
          </a:p>
          <a:p>
            <a:pPr marL="0" indent="0">
              <a:buNone/>
            </a:pPr>
            <a:r>
              <a:rPr lang="en-US" sz="2400" dirty="0">
                <a:solidFill>
                  <a:srgbClr val="C00000"/>
                </a:solidFill>
                <a:effectLst>
                  <a:outerShdw blurRad="38100" dist="38100" dir="2700000" algn="tl">
                    <a:srgbClr val="000000">
                      <a:alpha val="43137"/>
                    </a:srgbClr>
                  </a:outerShdw>
                </a:effectLst>
              </a:rPr>
              <a:t>As family physician how would you approach this patient ?</a:t>
            </a:r>
          </a:p>
          <a:p>
            <a:pPr>
              <a:buFont typeface="Wingdings" panose="05000000000000000000" pitchFamily="2" charset="2"/>
              <a:buChar char="§"/>
            </a:pPr>
            <a:r>
              <a:rPr lang="en-US" sz="2400" b="1" dirty="0">
                <a:solidFill>
                  <a:srgbClr val="0070C0"/>
                </a:solidFill>
              </a:rPr>
              <a:t>History taking:</a:t>
            </a:r>
          </a:p>
          <a:p>
            <a:pPr marL="0" indent="0">
              <a:buNone/>
            </a:pPr>
            <a:r>
              <a:rPr lang="en-US" sz="2400" dirty="0"/>
              <a:t>-Duration of smoking      -Cigarettes count          -Duration of cough           -Productive or dry</a:t>
            </a:r>
          </a:p>
          <a:p>
            <a:pPr marL="0" indent="0">
              <a:buNone/>
            </a:pPr>
            <a:r>
              <a:rPr lang="en-US" sz="2400" dirty="0"/>
              <a:t>-SOB and hemoptysis      -Triggers and relievers    - Past medical/surgical     -Allergy    -Medication</a:t>
            </a:r>
          </a:p>
          <a:p>
            <a:pPr marL="0" indent="0">
              <a:buNone/>
            </a:pPr>
            <a:r>
              <a:rPr lang="en-US" sz="2400" dirty="0"/>
              <a:t>-Social</a:t>
            </a:r>
          </a:p>
          <a:p>
            <a:pPr>
              <a:buFont typeface="Wingdings" panose="05000000000000000000" pitchFamily="2" charset="2"/>
              <a:buChar char="§"/>
            </a:pPr>
            <a:r>
              <a:rPr lang="en-US" sz="2400" b="1" dirty="0">
                <a:solidFill>
                  <a:srgbClr val="0070C0"/>
                </a:solidFill>
              </a:rPr>
              <a:t>Physical examination:</a:t>
            </a:r>
          </a:p>
          <a:p>
            <a:pPr marL="0" indent="0">
              <a:buNone/>
            </a:pPr>
            <a:r>
              <a:rPr lang="en-US" sz="2400" dirty="0"/>
              <a:t>-Vital signs        -Inspection      -Auscultation</a:t>
            </a:r>
          </a:p>
          <a:p>
            <a:pPr>
              <a:buFont typeface="Wingdings" panose="05000000000000000000" pitchFamily="2" charset="2"/>
              <a:buChar char="§"/>
            </a:pPr>
            <a:r>
              <a:rPr lang="en-US" sz="2400" b="1" dirty="0">
                <a:solidFill>
                  <a:srgbClr val="0070C0"/>
                </a:solidFill>
              </a:rPr>
              <a:t>Investigation:</a:t>
            </a:r>
          </a:p>
          <a:p>
            <a:pPr marL="0" indent="0">
              <a:buNone/>
            </a:pPr>
            <a:r>
              <a:rPr lang="en-US" sz="2400" dirty="0"/>
              <a:t>-CBC      -X-Ray</a:t>
            </a:r>
          </a:p>
          <a:p>
            <a:pPr>
              <a:buFont typeface="Wingdings" panose="05000000000000000000" pitchFamily="2" charset="2"/>
              <a:buChar char="§"/>
            </a:pPr>
            <a:r>
              <a:rPr lang="en-US" sz="2400" b="1" dirty="0">
                <a:solidFill>
                  <a:srgbClr val="0070C0"/>
                </a:solidFill>
              </a:rPr>
              <a:t>Management plan:</a:t>
            </a:r>
          </a:p>
          <a:p>
            <a:pPr marL="0" indent="0">
              <a:buNone/>
            </a:pPr>
            <a:r>
              <a:rPr lang="en-US" sz="2400" dirty="0"/>
              <a:t>-Smoking cessation     - using nicotine gum and patches   -Avoid second hand smoke  </a:t>
            </a:r>
          </a:p>
          <a:p>
            <a:pPr marL="0" indent="0" algn="l">
              <a:buNone/>
            </a:pPr>
            <a:r>
              <a:rPr lang="en-US" sz="2400" dirty="0"/>
              <a:t>-Religious (Prohibited in Islam)     </a:t>
            </a:r>
            <a:endParaRPr lang="en-US" dirty="0"/>
          </a:p>
          <a:p>
            <a:pPr>
              <a:buFont typeface="Wingdings" panose="05000000000000000000" pitchFamily="2" charset="2"/>
              <a:buChar char="§"/>
            </a:pPr>
            <a:endParaRPr lang="ar-SA" dirty="0"/>
          </a:p>
        </p:txBody>
      </p:sp>
    </p:spTree>
    <p:extLst>
      <p:ext uri="{BB962C8B-B14F-4D97-AF65-F5344CB8AC3E}">
        <p14:creationId xmlns:p14="http://schemas.microsoft.com/office/powerpoint/2010/main" val="42065596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4ED4E44-A90A-4339-8114-21ACDDCB12CC}"/>
              </a:ext>
            </a:extLst>
          </p:cNvPr>
          <p:cNvSpPr>
            <a:spLocks noGrp="1"/>
          </p:cNvSpPr>
          <p:nvPr>
            <p:ph type="title"/>
          </p:nvPr>
        </p:nvSpPr>
        <p:spPr/>
        <p:txBody>
          <a:bodyPr/>
          <a:lstStyle/>
          <a:p>
            <a:pPr algn="ctr"/>
            <a:r>
              <a:rPr lang="en-US" b="1" dirty="0"/>
              <a:t>References</a:t>
            </a:r>
            <a:endParaRPr lang="ar-SA" b="1" dirty="0"/>
          </a:p>
        </p:txBody>
      </p:sp>
      <p:sp>
        <p:nvSpPr>
          <p:cNvPr id="3" name="عنصر نائب للمحتوى 2">
            <a:extLst>
              <a:ext uri="{FF2B5EF4-FFF2-40B4-BE49-F238E27FC236}">
                <a16:creationId xmlns:a16="http://schemas.microsoft.com/office/drawing/2014/main" id="{FA8528B9-0DF6-43AC-89E2-B880681757D1}"/>
              </a:ext>
            </a:extLst>
          </p:cNvPr>
          <p:cNvSpPr>
            <a:spLocks noGrp="1"/>
          </p:cNvSpPr>
          <p:nvPr>
            <p:ph idx="1"/>
          </p:nvPr>
        </p:nvSpPr>
        <p:spPr>
          <a:xfrm>
            <a:off x="335280" y="1402080"/>
            <a:ext cx="11018520" cy="5090795"/>
          </a:xfrm>
        </p:spPr>
        <p:txBody>
          <a:bodyPr>
            <a:normAutofit lnSpcReduction="10000"/>
          </a:bodyPr>
          <a:lstStyle/>
          <a:p>
            <a:pPr marL="0" indent="0" algn="l">
              <a:buNone/>
            </a:pPr>
            <a:r>
              <a:rPr lang="en-US" sz="2400" dirty="0">
                <a:hlinkClick r:id="rId2"/>
              </a:rPr>
              <a:t>https://raisingchildren.net.au/teens/development/understanding-your-teenager/teen-development</a:t>
            </a:r>
            <a:endParaRPr lang="en-US" sz="2400" dirty="0"/>
          </a:p>
          <a:p>
            <a:pPr marL="0" indent="0" algn="l">
              <a:buNone/>
            </a:pPr>
            <a:r>
              <a:rPr lang="en-US" sz="2400" dirty="0">
                <a:hlinkClick r:id="rId3"/>
              </a:rPr>
              <a:t>http://teachersinstitute.yale.edu/curriculum/units/1991/5/91.05.07.x.html#b</a:t>
            </a:r>
            <a:endParaRPr lang="en-US" sz="2400" dirty="0"/>
          </a:p>
          <a:p>
            <a:pPr marL="0" indent="0" algn="l">
              <a:buNone/>
            </a:pPr>
            <a:r>
              <a:rPr lang="en-US" sz="2400" dirty="0">
                <a:hlinkClick r:id="rId4"/>
              </a:rPr>
              <a:t>http://www.vivo.colostate.edu/hbooks/pathphys/endocrine/hypopit/lhfsh.html</a:t>
            </a:r>
            <a:endParaRPr lang="en-US" sz="2400" dirty="0"/>
          </a:p>
          <a:p>
            <a:pPr marL="0" indent="0" algn="l">
              <a:buNone/>
            </a:pPr>
            <a:r>
              <a:rPr lang="en-US" sz="2400" dirty="0">
                <a:hlinkClick r:id="rId5"/>
              </a:rPr>
              <a:t>http://www.who.int/maternal_child_adolescent/topics/adolescence/why-invest/en/</a:t>
            </a:r>
            <a:endParaRPr lang="en-US" sz="2400" dirty="0"/>
          </a:p>
          <a:p>
            <a:pPr marL="0" indent="0" algn="l">
              <a:buNone/>
            </a:pPr>
            <a:r>
              <a:rPr lang="en-US" sz="2400" dirty="0">
                <a:hlinkClick r:id="rId6"/>
              </a:rPr>
              <a:t>https://www.stats.gov.sa/sites/default/files/en-demographic-research-2016_2.pdf</a:t>
            </a:r>
            <a:endParaRPr lang="en-US" sz="2400" dirty="0"/>
          </a:p>
          <a:p>
            <a:pPr marL="0" indent="0" algn="l">
              <a:buNone/>
            </a:pPr>
            <a:r>
              <a:rPr lang="en-US" sz="2400" dirty="0">
                <a:hlinkClick r:id="rId7"/>
              </a:rPr>
              <a:t>https://www.hhs.gov/ash/oah/adolescent-development/healthy-relationships/parents-child/index.html</a:t>
            </a:r>
            <a:endParaRPr lang="en-US" sz="2400" dirty="0"/>
          </a:p>
          <a:p>
            <a:pPr marL="0" indent="0" algn="l">
              <a:buNone/>
            </a:pPr>
            <a:r>
              <a:rPr lang="en-US" sz="2400" dirty="0">
                <a:hlinkClick r:id="rId8"/>
              </a:rPr>
              <a:t>https://www.cdc.gov/healthyyouth/about/why_schools.htm</a:t>
            </a:r>
            <a:endParaRPr lang="en-US" sz="2400" dirty="0"/>
          </a:p>
          <a:p>
            <a:pPr marL="0" indent="0" algn="l">
              <a:buNone/>
            </a:pPr>
            <a:r>
              <a:rPr lang="en-US" sz="2400" u="sng" dirty="0">
                <a:hlinkClick r:id="rId9"/>
              </a:rPr>
              <a:t>http://www.who.int/mediacentre/factsheets/fs345/en/#</a:t>
            </a:r>
            <a:endParaRPr lang="en-US" sz="2400" dirty="0"/>
          </a:p>
          <a:p>
            <a:pPr marL="0" indent="0" algn="l">
              <a:buNone/>
            </a:pPr>
            <a:endParaRPr lang="en-US" sz="2400" dirty="0"/>
          </a:p>
          <a:p>
            <a:pPr marL="0" indent="0" algn="l">
              <a:buNone/>
            </a:pPr>
            <a:r>
              <a:rPr lang="en-US" sz="2400" dirty="0"/>
              <a:t>Oxford handbook of General practice </a:t>
            </a:r>
            <a:endParaRPr lang="ar-SA" sz="2400" dirty="0"/>
          </a:p>
        </p:txBody>
      </p:sp>
    </p:spTree>
    <p:extLst>
      <p:ext uri="{BB962C8B-B14F-4D97-AF65-F5344CB8AC3E}">
        <p14:creationId xmlns:p14="http://schemas.microsoft.com/office/powerpoint/2010/main" val="1914334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98A8125-D49F-404F-93EE-A6FF3A430E3B}"/>
              </a:ext>
            </a:extLst>
          </p:cNvPr>
          <p:cNvSpPr>
            <a:spLocks noGrp="1"/>
          </p:cNvSpPr>
          <p:nvPr>
            <p:ph type="title"/>
          </p:nvPr>
        </p:nvSpPr>
        <p:spPr/>
        <p:txBody>
          <a:bodyPr/>
          <a:lstStyle/>
          <a:p>
            <a:pPr algn="ctr"/>
            <a:r>
              <a:rPr lang="en-US" dirty="0"/>
              <a:t>Some Qs</a:t>
            </a:r>
            <a:endParaRPr lang="ar-SA" dirty="0"/>
          </a:p>
        </p:txBody>
      </p:sp>
      <p:sp>
        <p:nvSpPr>
          <p:cNvPr id="3" name="عنصر نائب للمحتوى 2">
            <a:extLst>
              <a:ext uri="{FF2B5EF4-FFF2-40B4-BE49-F238E27FC236}">
                <a16:creationId xmlns:a16="http://schemas.microsoft.com/office/drawing/2014/main" id="{28A4832D-E06D-4FF4-AC4D-650FDB0F1B35}"/>
              </a:ext>
            </a:extLst>
          </p:cNvPr>
          <p:cNvSpPr>
            <a:spLocks noGrp="1"/>
          </p:cNvSpPr>
          <p:nvPr>
            <p:ph idx="1"/>
          </p:nvPr>
        </p:nvSpPr>
        <p:spPr/>
        <p:txBody>
          <a:bodyPr/>
          <a:lstStyle/>
          <a:p>
            <a:pPr marL="0" indent="0" algn="l">
              <a:buNone/>
            </a:pPr>
            <a:r>
              <a:rPr lang="en-US" b="1" dirty="0"/>
              <a:t>Q1. Adolescence age is between:</a:t>
            </a:r>
          </a:p>
          <a:p>
            <a:pPr marL="0" indent="0" algn="l">
              <a:buNone/>
            </a:pPr>
            <a:r>
              <a:rPr lang="en-US" dirty="0"/>
              <a:t>a) 8-15</a:t>
            </a:r>
          </a:p>
          <a:p>
            <a:pPr marL="0" indent="0" algn="l">
              <a:buNone/>
            </a:pPr>
            <a:r>
              <a:rPr lang="en-US" dirty="0"/>
              <a:t>b) 10-15</a:t>
            </a:r>
          </a:p>
          <a:p>
            <a:pPr marL="0" indent="0" algn="l">
              <a:buNone/>
            </a:pPr>
            <a:r>
              <a:rPr lang="en-US" dirty="0"/>
              <a:t>c) 10-19</a:t>
            </a:r>
          </a:p>
          <a:p>
            <a:pPr marL="0" indent="0" algn="l">
              <a:buNone/>
            </a:pPr>
            <a:r>
              <a:rPr lang="en-US" dirty="0"/>
              <a:t>d) 7-20</a:t>
            </a:r>
            <a:endParaRPr lang="ar-SA" dirty="0"/>
          </a:p>
        </p:txBody>
      </p:sp>
    </p:spTree>
    <p:extLst>
      <p:ext uri="{BB962C8B-B14F-4D97-AF65-F5344CB8AC3E}">
        <p14:creationId xmlns:p14="http://schemas.microsoft.com/office/powerpoint/2010/main" val="275373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360E91-5472-4C8D-B361-BBC2EFC24744}"/>
              </a:ext>
            </a:extLst>
          </p:cNvPr>
          <p:cNvSpPr>
            <a:spLocks noGrp="1"/>
          </p:cNvSpPr>
          <p:nvPr>
            <p:ph type="title"/>
          </p:nvPr>
        </p:nvSpPr>
        <p:spPr>
          <a:xfrm>
            <a:off x="243840" y="1690688"/>
            <a:ext cx="10515600" cy="838199"/>
          </a:xfrm>
        </p:spPr>
        <p:txBody>
          <a:bodyPr>
            <a:normAutofit/>
          </a:bodyPr>
          <a:lstStyle/>
          <a:p>
            <a:pPr algn="l">
              <a:spcBef>
                <a:spcPts val="1000"/>
              </a:spcBef>
            </a:pPr>
            <a:r>
              <a:rPr lang="en-US" sz="2800" b="1" dirty="0">
                <a:latin typeface="+mn-lt"/>
                <a:ea typeface="+mn-ea"/>
                <a:cs typeface="+mn-cs"/>
              </a:rPr>
              <a:t>Q2. What is the adolescence population in Saudi Arabia?</a:t>
            </a:r>
            <a:endParaRPr lang="ar-SA" sz="2800" b="1" dirty="0">
              <a:latin typeface="+mn-lt"/>
              <a:ea typeface="+mn-ea"/>
              <a:cs typeface="+mn-cs"/>
            </a:endParaRPr>
          </a:p>
        </p:txBody>
      </p:sp>
      <p:sp>
        <p:nvSpPr>
          <p:cNvPr id="3" name="عنصر نائب للمحتوى 2">
            <a:extLst>
              <a:ext uri="{FF2B5EF4-FFF2-40B4-BE49-F238E27FC236}">
                <a16:creationId xmlns:a16="http://schemas.microsoft.com/office/drawing/2014/main" id="{F8FF0B33-A45E-4B38-9140-63CB1E99CCA7}"/>
              </a:ext>
            </a:extLst>
          </p:cNvPr>
          <p:cNvSpPr>
            <a:spLocks noGrp="1"/>
          </p:cNvSpPr>
          <p:nvPr>
            <p:ph idx="1"/>
          </p:nvPr>
        </p:nvSpPr>
        <p:spPr>
          <a:xfrm>
            <a:off x="243840" y="2528887"/>
            <a:ext cx="10515600" cy="2959735"/>
          </a:xfrm>
        </p:spPr>
        <p:txBody>
          <a:bodyPr/>
          <a:lstStyle/>
          <a:p>
            <a:pPr marL="0" indent="0" algn="l">
              <a:buNone/>
            </a:pPr>
            <a:r>
              <a:rPr lang="en-US" dirty="0"/>
              <a:t>a) 10%</a:t>
            </a:r>
          </a:p>
          <a:p>
            <a:pPr marL="0" indent="0" algn="l">
              <a:buNone/>
            </a:pPr>
            <a:r>
              <a:rPr lang="en-US" dirty="0"/>
              <a:t>b) 25%</a:t>
            </a:r>
          </a:p>
          <a:p>
            <a:pPr marL="0" indent="0" algn="l">
              <a:buNone/>
            </a:pPr>
            <a:r>
              <a:rPr lang="en-US" dirty="0"/>
              <a:t>c) 30%</a:t>
            </a:r>
          </a:p>
          <a:p>
            <a:pPr marL="0" indent="0" algn="l">
              <a:buNone/>
            </a:pPr>
            <a:r>
              <a:rPr lang="en-US" dirty="0"/>
              <a:t>d) 50%</a:t>
            </a:r>
            <a:endParaRPr lang="ar-SA" dirty="0"/>
          </a:p>
        </p:txBody>
      </p:sp>
      <p:sp>
        <p:nvSpPr>
          <p:cNvPr id="4" name="عنوان 1">
            <a:extLst>
              <a:ext uri="{FF2B5EF4-FFF2-40B4-BE49-F238E27FC236}">
                <a16:creationId xmlns:a16="http://schemas.microsoft.com/office/drawing/2014/main" id="{D4A66E3C-88B8-4016-9976-DF793C3D05E3}"/>
              </a:ext>
            </a:extLst>
          </p:cNvPr>
          <p:cNvSpPr txBox="1">
            <a:spLocks/>
          </p:cNvSpPr>
          <p:nvPr/>
        </p:nvSpPr>
        <p:spPr>
          <a:xfrm>
            <a:off x="838200" y="365125"/>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Some Qs</a:t>
            </a:r>
            <a:endParaRPr lang="ar-SA" dirty="0"/>
          </a:p>
        </p:txBody>
      </p:sp>
    </p:spTree>
    <p:extLst>
      <p:ext uri="{BB962C8B-B14F-4D97-AF65-F5344CB8AC3E}">
        <p14:creationId xmlns:p14="http://schemas.microsoft.com/office/powerpoint/2010/main" val="405862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E8326D5-233F-43BB-A459-C321DE5A5243}"/>
              </a:ext>
            </a:extLst>
          </p:cNvPr>
          <p:cNvSpPr>
            <a:spLocks noGrp="1"/>
          </p:cNvSpPr>
          <p:nvPr>
            <p:ph idx="1"/>
          </p:nvPr>
        </p:nvSpPr>
        <p:spPr/>
        <p:txBody>
          <a:bodyPr/>
          <a:lstStyle/>
          <a:p>
            <a:pPr marL="0" indent="0" algn="l">
              <a:buNone/>
            </a:pPr>
            <a:r>
              <a:rPr lang="en-US" b="1" dirty="0"/>
              <a:t>Q3. The first sign of physical changes in girls is ? </a:t>
            </a:r>
          </a:p>
          <a:p>
            <a:pPr marL="0" indent="0" algn="l">
              <a:buNone/>
            </a:pPr>
            <a:r>
              <a:rPr lang="en-US" dirty="0"/>
              <a:t>A- Menarche. </a:t>
            </a:r>
          </a:p>
          <a:p>
            <a:pPr marL="0" indent="0" algn="l">
              <a:buNone/>
            </a:pPr>
            <a:r>
              <a:rPr lang="en-US" dirty="0"/>
              <a:t>B- Pubic hair.</a:t>
            </a:r>
          </a:p>
          <a:p>
            <a:pPr marL="0" indent="0" algn="l">
              <a:buNone/>
            </a:pPr>
            <a:r>
              <a:rPr lang="en-US" dirty="0"/>
              <a:t>C- Axillary hair.</a:t>
            </a:r>
          </a:p>
          <a:p>
            <a:pPr marL="0" indent="0" algn="l">
              <a:buNone/>
            </a:pPr>
            <a:r>
              <a:rPr lang="en-US" dirty="0"/>
              <a:t>D- Breast enlargement.</a:t>
            </a:r>
          </a:p>
          <a:p>
            <a:pPr marL="0" indent="0" algn="l">
              <a:buNone/>
            </a:pPr>
            <a:endParaRPr lang="ar-SA" dirty="0"/>
          </a:p>
        </p:txBody>
      </p:sp>
      <p:sp>
        <p:nvSpPr>
          <p:cNvPr id="4" name="عنوان 1">
            <a:extLst>
              <a:ext uri="{FF2B5EF4-FFF2-40B4-BE49-F238E27FC236}">
                <a16:creationId xmlns:a16="http://schemas.microsoft.com/office/drawing/2014/main" id="{AEFAAA5D-278A-4B0A-AC23-15975B89209F}"/>
              </a:ext>
            </a:extLst>
          </p:cNvPr>
          <p:cNvSpPr txBox="1">
            <a:spLocks/>
          </p:cNvSpPr>
          <p:nvPr/>
        </p:nvSpPr>
        <p:spPr>
          <a:xfrm>
            <a:off x="990600" y="517525"/>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Some Qs</a:t>
            </a:r>
            <a:endParaRPr lang="ar-SA" dirty="0"/>
          </a:p>
        </p:txBody>
      </p:sp>
    </p:spTree>
    <p:extLst>
      <p:ext uri="{BB962C8B-B14F-4D97-AF65-F5344CB8AC3E}">
        <p14:creationId xmlns:p14="http://schemas.microsoft.com/office/powerpoint/2010/main" val="310088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set>
                                      <p:cBhvr>
                                        <p:cTn id="9"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6">
            <a:extLst>
              <a:ext uri="{FF2B5EF4-FFF2-40B4-BE49-F238E27FC236}">
                <a16:creationId xmlns:a16="http://schemas.microsoft.com/office/drawing/2014/main" id="{13ADCF53-08DB-4E6B-A504-66FADB3CB24B}"/>
              </a:ext>
            </a:extLst>
          </p:cNvPr>
          <p:cNvSpPr txBox="1">
            <a:spLocks noGrp="1"/>
          </p:cNvSpPr>
          <p:nvPr>
            <p:ph type="title"/>
          </p:nvPr>
        </p:nvSpPr>
        <p:spPr>
          <a:xfrm>
            <a:off x="241550" y="1568627"/>
            <a:ext cx="8520600" cy="572700"/>
          </a:xfrm>
          <a:prstGeom prst="rect">
            <a:avLst/>
          </a:prstGeom>
        </p:spPr>
        <p:txBody>
          <a:bodyPr wrap="square" lIns="91425" tIns="91425" rIns="91425" bIns="91425" anchor="t" anchorCtr="0">
            <a:noAutofit/>
          </a:bodyPr>
          <a:lstStyle/>
          <a:p>
            <a:pPr lvl="0" algn="l">
              <a:spcBef>
                <a:spcPts val="1000"/>
              </a:spcBef>
            </a:pPr>
            <a:r>
              <a:rPr lang="en" sz="2800" b="1" dirty="0">
                <a:latin typeface="+mn-lt"/>
                <a:ea typeface="+mn-ea"/>
                <a:cs typeface="+mn-cs"/>
              </a:rPr>
              <a:t>Q4. What is the leading cause of death in adolescents?</a:t>
            </a:r>
          </a:p>
        </p:txBody>
      </p:sp>
      <p:sp>
        <p:nvSpPr>
          <p:cNvPr id="5" name="Shape 307">
            <a:extLst>
              <a:ext uri="{FF2B5EF4-FFF2-40B4-BE49-F238E27FC236}">
                <a16:creationId xmlns:a16="http://schemas.microsoft.com/office/drawing/2014/main" id="{4AC7CAE5-9F49-4D02-9DED-4D971CA96F34}"/>
              </a:ext>
            </a:extLst>
          </p:cNvPr>
          <p:cNvSpPr txBox="1">
            <a:spLocks/>
          </p:cNvSpPr>
          <p:nvPr/>
        </p:nvSpPr>
        <p:spPr>
          <a:xfrm>
            <a:off x="759710" y="2293585"/>
            <a:ext cx="7030500" cy="2541600"/>
          </a:xfrm>
          <a:prstGeom prst="rect">
            <a:avLst/>
          </a:prstGeom>
        </p:spPr>
        <p:txBody>
          <a:bodyPr vert="horz" wrap="square" lIns="91425" tIns="91425" rIns="91425" bIns="91425" rtlCol="1" anchor="t" anchorCtr="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0">
              <a:spcBef>
                <a:spcPts val="1200"/>
              </a:spcBef>
              <a:spcAft>
                <a:spcPts val="600"/>
              </a:spcAft>
              <a:buClr>
                <a:schemeClr val="dk1"/>
              </a:buClr>
              <a:buSzPct val="61111"/>
              <a:buFont typeface="Arial"/>
              <a:buNone/>
            </a:pPr>
            <a:r>
              <a:rPr lang="en-US" sz="2400" dirty="0">
                <a:solidFill>
                  <a:srgbClr val="000000"/>
                </a:solidFill>
              </a:rPr>
              <a:t>a) HIV</a:t>
            </a:r>
          </a:p>
          <a:p>
            <a:pPr algn="just" rtl="0">
              <a:spcBef>
                <a:spcPts val="1200"/>
              </a:spcBef>
              <a:spcAft>
                <a:spcPts val="600"/>
              </a:spcAft>
              <a:buClr>
                <a:schemeClr val="dk1"/>
              </a:buClr>
              <a:buSzPct val="61111"/>
              <a:buFont typeface="Arial"/>
              <a:buNone/>
            </a:pPr>
            <a:r>
              <a:rPr lang="en-US" sz="2400" dirty="0"/>
              <a:t>b) Injuries</a:t>
            </a:r>
          </a:p>
          <a:p>
            <a:pPr algn="just" rtl="0">
              <a:spcBef>
                <a:spcPts val="1200"/>
              </a:spcBef>
              <a:spcAft>
                <a:spcPts val="600"/>
              </a:spcAft>
              <a:buClr>
                <a:schemeClr val="dk1"/>
              </a:buClr>
              <a:buSzPct val="61111"/>
              <a:buFont typeface="Arial"/>
              <a:buNone/>
            </a:pPr>
            <a:r>
              <a:rPr lang="en-US" sz="2400" dirty="0">
                <a:solidFill>
                  <a:srgbClr val="000000"/>
                </a:solidFill>
              </a:rPr>
              <a:t>c) Cancer</a:t>
            </a:r>
          </a:p>
          <a:p>
            <a:pPr algn="just" rtl="0">
              <a:spcBef>
                <a:spcPts val="1200"/>
              </a:spcBef>
              <a:spcAft>
                <a:spcPts val="600"/>
              </a:spcAft>
              <a:buClr>
                <a:schemeClr val="dk1"/>
              </a:buClr>
              <a:buSzPct val="61111"/>
              <a:buFont typeface="Arial"/>
              <a:buNone/>
            </a:pPr>
            <a:r>
              <a:rPr lang="en-US" sz="2400" dirty="0">
                <a:solidFill>
                  <a:srgbClr val="000000"/>
                </a:solidFill>
              </a:rPr>
              <a:t>d) Suicide</a:t>
            </a:r>
          </a:p>
          <a:p>
            <a:pPr algn="just">
              <a:spcBef>
                <a:spcPts val="0"/>
              </a:spcBef>
              <a:buFont typeface="Arial" panose="020B0604020202020204" pitchFamily="34" charset="0"/>
              <a:buNone/>
            </a:pPr>
            <a:endParaRPr lang="en-US" sz="2400" dirty="0">
              <a:solidFill>
                <a:srgbClr val="000000"/>
              </a:solidFill>
            </a:endParaRPr>
          </a:p>
        </p:txBody>
      </p:sp>
      <p:sp>
        <p:nvSpPr>
          <p:cNvPr id="6" name="عنوان 1">
            <a:extLst>
              <a:ext uri="{FF2B5EF4-FFF2-40B4-BE49-F238E27FC236}">
                <a16:creationId xmlns:a16="http://schemas.microsoft.com/office/drawing/2014/main" id="{43D0B6B4-48B2-4E57-B4E3-71D1C0295C0F}"/>
              </a:ext>
            </a:extLst>
          </p:cNvPr>
          <p:cNvSpPr txBox="1">
            <a:spLocks/>
          </p:cNvSpPr>
          <p:nvPr/>
        </p:nvSpPr>
        <p:spPr>
          <a:xfrm>
            <a:off x="640080" y="380365"/>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Some Qs</a:t>
            </a:r>
            <a:endParaRPr lang="ar-SA" dirty="0"/>
          </a:p>
        </p:txBody>
      </p:sp>
    </p:spTree>
    <p:extLst>
      <p:ext uri="{BB962C8B-B14F-4D97-AF65-F5344CB8AC3E}">
        <p14:creationId xmlns:p14="http://schemas.microsoft.com/office/powerpoint/2010/main" val="263623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1" end="1"/>
                                            </p:txEl>
                                          </p:spTgt>
                                        </p:tgtEl>
                                        <p:attrNameLst>
                                          <p:attrName>style.color</p:attrName>
                                        </p:attrNameLst>
                                      </p:cBhvr>
                                      <p:to>
                                        <a:schemeClr val="accent2"/>
                                      </p:to>
                                    </p:animClr>
                                    <p:animClr clrSpc="rgb" dir="cw">
                                      <p:cBhvr>
                                        <p:cTn id="7" dur="500" fill="hold"/>
                                        <p:tgtEl>
                                          <p:spTgt spid="5">
                                            <p:txEl>
                                              <p:pRg st="1" end="1"/>
                                            </p:txEl>
                                          </p:spTgt>
                                        </p:tgtEl>
                                        <p:attrNameLst>
                                          <p:attrName>fillcolor</p:attrName>
                                        </p:attrNameLst>
                                      </p:cBhvr>
                                      <p:to>
                                        <a:schemeClr val="accent2"/>
                                      </p:to>
                                    </p:animClr>
                                    <p:set>
                                      <p:cBhvr>
                                        <p:cTn id="8" dur="500" fill="hold"/>
                                        <p:tgtEl>
                                          <p:spTgt spid="5">
                                            <p:txEl>
                                              <p:pRg st="1" end="1"/>
                                            </p:txEl>
                                          </p:spTgt>
                                        </p:tgtEl>
                                        <p:attrNameLst>
                                          <p:attrName>fill.type</p:attrName>
                                        </p:attrNameLst>
                                      </p:cBhvr>
                                      <p:to>
                                        <p:strVal val="solid"/>
                                      </p:to>
                                    </p:set>
                                    <p:set>
                                      <p:cBhvr>
                                        <p:cTn id="9" dur="500" fill="hold"/>
                                        <p:tgtEl>
                                          <p:spTgt spid="5">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6EE90F2F-9F45-4A79-9C22-E72A66034C7F}"/>
              </a:ext>
            </a:extLst>
          </p:cNvPr>
          <p:cNvSpPr txBox="1">
            <a:spLocks/>
          </p:cNvSpPr>
          <p:nvPr/>
        </p:nvSpPr>
        <p:spPr>
          <a:xfrm>
            <a:off x="640080" y="380365"/>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Some Qs</a:t>
            </a:r>
            <a:endParaRPr lang="ar-SA" dirty="0"/>
          </a:p>
        </p:txBody>
      </p:sp>
      <p:sp>
        <p:nvSpPr>
          <p:cNvPr id="5" name="Shape 312">
            <a:extLst>
              <a:ext uri="{FF2B5EF4-FFF2-40B4-BE49-F238E27FC236}">
                <a16:creationId xmlns:a16="http://schemas.microsoft.com/office/drawing/2014/main" id="{1366E8C7-1E7A-42EE-A580-8B45C2CD7C38}"/>
              </a:ext>
            </a:extLst>
          </p:cNvPr>
          <p:cNvSpPr txBox="1">
            <a:spLocks noGrp="1"/>
          </p:cNvSpPr>
          <p:nvPr>
            <p:ph type="title"/>
          </p:nvPr>
        </p:nvSpPr>
        <p:spPr>
          <a:xfrm>
            <a:off x="457200" y="1876636"/>
            <a:ext cx="10957560" cy="572700"/>
          </a:xfrm>
          <a:prstGeom prst="rect">
            <a:avLst/>
          </a:prstGeom>
        </p:spPr>
        <p:txBody>
          <a:bodyPr wrap="square" lIns="91425" tIns="91425" rIns="91425" bIns="91425" anchor="t" anchorCtr="0">
            <a:noAutofit/>
          </a:bodyPr>
          <a:lstStyle/>
          <a:p>
            <a:pPr algn="l">
              <a:spcBef>
                <a:spcPts val="1000"/>
              </a:spcBef>
            </a:pPr>
            <a:r>
              <a:rPr lang="en" sz="2800" b="1" dirty="0">
                <a:latin typeface="+mn-lt"/>
                <a:ea typeface="+mn-ea"/>
                <a:cs typeface="+mn-cs"/>
              </a:rPr>
              <a:t>Q5. What is the most common mental health problem in adolescence?</a:t>
            </a:r>
          </a:p>
        </p:txBody>
      </p:sp>
      <p:sp>
        <p:nvSpPr>
          <p:cNvPr id="6" name="Shape 313">
            <a:extLst>
              <a:ext uri="{FF2B5EF4-FFF2-40B4-BE49-F238E27FC236}">
                <a16:creationId xmlns:a16="http://schemas.microsoft.com/office/drawing/2014/main" id="{590DC625-505E-4A01-9EF5-E72426E8B45A}"/>
              </a:ext>
            </a:extLst>
          </p:cNvPr>
          <p:cNvSpPr txBox="1">
            <a:spLocks/>
          </p:cNvSpPr>
          <p:nvPr/>
        </p:nvSpPr>
        <p:spPr>
          <a:xfrm>
            <a:off x="701040" y="2620044"/>
            <a:ext cx="7030500" cy="2541600"/>
          </a:xfrm>
          <a:prstGeom prst="rect">
            <a:avLst/>
          </a:prstGeom>
        </p:spPr>
        <p:txBody>
          <a:bodyPr vert="horz" wrap="square" lIns="91425" tIns="91425" rIns="91425" bIns="91425" rtlCol="1" anchor="t" anchorCtr="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spcBef>
                <a:spcPts val="1200"/>
              </a:spcBef>
              <a:spcAft>
                <a:spcPts val="600"/>
              </a:spcAft>
              <a:buClr>
                <a:schemeClr val="dk1"/>
              </a:buClr>
              <a:buSzPct val="61111"/>
              <a:buFont typeface="Arial"/>
              <a:buNone/>
            </a:pPr>
            <a:r>
              <a:rPr lang="en-US" sz="2400" dirty="0">
                <a:solidFill>
                  <a:srgbClr val="000000"/>
                </a:solidFill>
              </a:rPr>
              <a:t>a) Anxiety</a:t>
            </a:r>
          </a:p>
          <a:p>
            <a:pPr algn="l" rtl="0">
              <a:spcBef>
                <a:spcPts val="1200"/>
              </a:spcBef>
              <a:spcAft>
                <a:spcPts val="600"/>
              </a:spcAft>
              <a:buClr>
                <a:schemeClr val="dk1"/>
              </a:buClr>
              <a:buSzPct val="61111"/>
              <a:buFont typeface="Arial"/>
              <a:buNone/>
            </a:pPr>
            <a:r>
              <a:rPr lang="en-US" sz="2400" dirty="0">
                <a:solidFill>
                  <a:srgbClr val="000000"/>
                </a:solidFill>
              </a:rPr>
              <a:t>b) Schizophrenia</a:t>
            </a:r>
          </a:p>
          <a:p>
            <a:pPr algn="l" rtl="0">
              <a:spcBef>
                <a:spcPts val="1200"/>
              </a:spcBef>
              <a:spcAft>
                <a:spcPts val="600"/>
              </a:spcAft>
              <a:buClr>
                <a:schemeClr val="dk1"/>
              </a:buClr>
              <a:buSzPct val="61111"/>
              <a:buFont typeface="Arial"/>
              <a:buNone/>
            </a:pPr>
            <a:r>
              <a:rPr lang="en-US" sz="2400" dirty="0"/>
              <a:t>c) Depression</a:t>
            </a:r>
          </a:p>
          <a:p>
            <a:pPr algn="l" rtl="0">
              <a:spcBef>
                <a:spcPts val="1200"/>
              </a:spcBef>
              <a:spcAft>
                <a:spcPts val="600"/>
              </a:spcAft>
              <a:buClr>
                <a:schemeClr val="dk1"/>
              </a:buClr>
              <a:buSzPct val="61111"/>
              <a:buFont typeface="Arial"/>
              <a:buNone/>
            </a:pPr>
            <a:r>
              <a:rPr lang="en-US" sz="2400" dirty="0">
                <a:solidFill>
                  <a:srgbClr val="000000"/>
                </a:solidFill>
              </a:rPr>
              <a:t>d) Bipolar</a:t>
            </a:r>
          </a:p>
          <a:p>
            <a:pPr algn="l">
              <a:spcBef>
                <a:spcPts val="0"/>
              </a:spcBef>
              <a:buFont typeface="Arial" panose="020B0604020202020204" pitchFamily="34" charset="0"/>
              <a:buNone/>
            </a:pPr>
            <a:endParaRPr lang="en-US" sz="2400" dirty="0">
              <a:solidFill>
                <a:srgbClr val="000000"/>
              </a:solidFill>
            </a:endParaRPr>
          </a:p>
        </p:txBody>
      </p:sp>
    </p:spTree>
    <p:extLst>
      <p:ext uri="{BB962C8B-B14F-4D97-AF65-F5344CB8AC3E}">
        <p14:creationId xmlns:p14="http://schemas.microsoft.com/office/powerpoint/2010/main" val="163142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2" end="2"/>
                                            </p:txEl>
                                          </p:spTgt>
                                        </p:tgtEl>
                                        <p:attrNameLst>
                                          <p:attrName>style.color</p:attrName>
                                        </p:attrNameLst>
                                      </p:cBhvr>
                                      <p:to>
                                        <a:schemeClr val="accent2"/>
                                      </p:to>
                                    </p:animClr>
                                    <p:animClr clrSpc="rgb" dir="cw">
                                      <p:cBhvr>
                                        <p:cTn id="7" dur="500" fill="hold"/>
                                        <p:tgtEl>
                                          <p:spTgt spid="6">
                                            <p:txEl>
                                              <p:pRg st="2" end="2"/>
                                            </p:txEl>
                                          </p:spTgt>
                                        </p:tgtEl>
                                        <p:attrNameLst>
                                          <p:attrName>fillcolor</p:attrName>
                                        </p:attrNameLst>
                                      </p:cBhvr>
                                      <p:to>
                                        <a:schemeClr val="accent2"/>
                                      </p:to>
                                    </p:animClr>
                                    <p:set>
                                      <p:cBhvr>
                                        <p:cTn id="8" dur="500" fill="hold"/>
                                        <p:tgtEl>
                                          <p:spTgt spid="6">
                                            <p:txEl>
                                              <p:pRg st="2" end="2"/>
                                            </p:txEl>
                                          </p:spTgt>
                                        </p:tgtEl>
                                        <p:attrNameLst>
                                          <p:attrName>fill.type</p:attrName>
                                        </p:attrNameLst>
                                      </p:cBhvr>
                                      <p:to>
                                        <p:strVal val="solid"/>
                                      </p:to>
                                    </p:set>
                                    <p:set>
                                      <p:cBhvr>
                                        <p:cTn id="9" dur="500" fill="hold"/>
                                        <p:tgtEl>
                                          <p:spTgt spid="6">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Shape 567"/>
          <p:cNvPicPr preferRelativeResize="0"/>
          <p:nvPr/>
        </p:nvPicPr>
        <p:blipFill>
          <a:blip r:embed="rId3">
            <a:alphaModFix/>
          </a:blip>
          <a:stretch>
            <a:fillRect/>
          </a:stretch>
        </p:blipFill>
        <p:spPr>
          <a:xfrm>
            <a:off x="1" y="1"/>
            <a:ext cx="12192001" cy="6857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E8326D5-233F-43BB-A459-C321DE5A5243}"/>
              </a:ext>
            </a:extLst>
          </p:cNvPr>
          <p:cNvSpPr>
            <a:spLocks noGrp="1"/>
          </p:cNvSpPr>
          <p:nvPr>
            <p:ph idx="1"/>
          </p:nvPr>
        </p:nvSpPr>
        <p:spPr/>
        <p:txBody>
          <a:bodyPr/>
          <a:lstStyle/>
          <a:p>
            <a:pPr marL="0" indent="0" algn="l">
              <a:buNone/>
            </a:pPr>
            <a:r>
              <a:rPr lang="en-US" b="1" dirty="0"/>
              <a:t>Q3. The first sign of physical changes in girls is ? </a:t>
            </a:r>
          </a:p>
          <a:p>
            <a:pPr marL="0" indent="0" algn="l">
              <a:buNone/>
            </a:pPr>
            <a:r>
              <a:rPr lang="en-US" dirty="0"/>
              <a:t>A- Menarche. </a:t>
            </a:r>
          </a:p>
          <a:p>
            <a:pPr marL="0" indent="0" algn="l">
              <a:buNone/>
            </a:pPr>
            <a:r>
              <a:rPr lang="en-US" dirty="0"/>
              <a:t>B- Pubic hair.</a:t>
            </a:r>
          </a:p>
          <a:p>
            <a:pPr marL="0" indent="0" algn="l">
              <a:buNone/>
            </a:pPr>
            <a:r>
              <a:rPr lang="en-US" dirty="0"/>
              <a:t>C- Axillary hair.</a:t>
            </a:r>
          </a:p>
          <a:p>
            <a:pPr marL="0" indent="0" algn="l">
              <a:buNone/>
            </a:pPr>
            <a:r>
              <a:rPr lang="en-US" dirty="0"/>
              <a:t>D- Breast enlargement.</a:t>
            </a:r>
          </a:p>
          <a:p>
            <a:pPr marL="0" indent="0" algn="l">
              <a:buNone/>
            </a:pPr>
            <a:endParaRPr lang="ar-SA" dirty="0"/>
          </a:p>
        </p:txBody>
      </p:sp>
      <p:sp>
        <p:nvSpPr>
          <p:cNvPr id="4" name="عنوان 1">
            <a:extLst>
              <a:ext uri="{FF2B5EF4-FFF2-40B4-BE49-F238E27FC236}">
                <a16:creationId xmlns:a16="http://schemas.microsoft.com/office/drawing/2014/main" id="{AEFAAA5D-278A-4B0A-AC23-15975B89209F}"/>
              </a:ext>
            </a:extLst>
          </p:cNvPr>
          <p:cNvSpPr txBox="1">
            <a:spLocks/>
          </p:cNvSpPr>
          <p:nvPr/>
        </p:nvSpPr>
        <p:spPr>
          <a:xfrm>
            <a:off x="990600" y="517525"/>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Some Qs</a:t>
            </a:r>
            <a:endParaRPr lang="ar-SA" dirty="0"/>
          </a:p>
        </p:txBody>
      </p:sp>
    </p:spTree>
    <p:extLst>
      <p:ext uri="{BB962C8B-B14F-4D97-AF65-F5344CB8AC3E}">
        <p14:creationId xmlns:p14="http://schemas.microsoft.com/office/powerpoint/2010/main" val="2503670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71"/>
        <p:cNvGrpSpPr/>
        <p:nvPr/>
      </p:nvGrpSpPr>
      <p:grpSpPr>
        <a:xfrm>
          <a:off x="0" y="0"/>
          <a:ext cx="0" cy="0"/>
          <a:chOff x="0" y="0"/>
          <a:chExt cx="0" cy="0"/>
        </a:xfrm>
      </p:grpSpPr>
      <p:sp>
        <p:nvSpPr>
          <p:cNvPr id="132" name="Rectangle 131">
            <a:extLst>
              <a:ext uri="{FF2B5EF4-FFF2-40B4-BE49-F238E27FC236}">
                <a16:creationId xmlns:a16="http://schemas.microsoft.com/office/drawing/2014/main" id="{09C946AC-2072-4946-A2B8-39F09D094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34" name="Picture 133">
            <a:extLst>
              <a:ext uri="{FF2B5EF4-FFF2-40B4-BE49-F238E27FC236}">
                <a16:creationId xmlns:a16="http://schemas.microsoft.com/office/drawing/2014/main" id="{A748C8C8-F348-4D00-852A-26DD9EBCC2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50555"/>
          <a:stretch/>
        </p:blipFill>
        <p:spPr>
          <a:xfrm>
            <a:off x="0" y="0"/>
            <a:ext cx="6026763" cy="6856214"/>
          </a:xfrm>
          <a:prstGeom prst="rect">
            <a:avLst/>
          </a:prstGeom>
        </p:spPr>
      </p:pic>
      <p:sp>
        <p:nvSpPr>
          <p:cNvPr id="572" name="Shape 572"/>
          <p:cNvSpPr txBox="1">
            <a:spLocks noGrp="1"/>
          </p:cNvSpPr>
          <p:nvPr>
            <p:ph type="ctrTitle"/>
          </p:nvPr>
        </p:nvSpPr>
        <p:spPr>
          <a:xfrm>
            <a:off x="486875" y="2032000"/>
            <a:ext cx="4987185" cy="2819398"/>
          </a:xfrm>
          <a:prstGeom prst="rect">
            <a:avLst/>
          </a:prstGeom>
        </p:spPr>
        <p:txBody>
          <a:bodyPr vert="horz" lIns="121900" tIns="121900" rIns="121900" bIns="121900" rtlCol="1" anchorCtr="0">
            <a:normAutofit/>
          </a:bodyPr>
          <a:lstStyle/>
          <a:p>
            <a:pPr algn="ctr">
              <a:spcBef>
                <a:spcPts val="0"/>
              </a:spcBef>
            </a:pPr>
            <a:r>
              <a:rPr lang="en" sz="6600" b="1" dirty="0">
                <a:solidFill>
                  <a:srgbClr val="FFFFFF"/>
                </a:solidFill>
              </a:rPr>
              <a:t>THANK YOU</a:t>
            </a:r>
          </a:p>
        </p:txBody>
      </p:sp>
      <p:sp useBgFill="1">
        <p:nvSpPr>
          <p:cNvPr id="136" name="Freeform 5">
            <a:extLst>
              <a:ext uri="{FF2B5EF4-FFF2-40B4-BE49-F238E27FC236}">
                <a16:creationId xmlns:a16="http://schemas.microsoft.com/office/drawing/2014/main" id="{559FD8B5-8CC4-4CFE-BD2A-1216B1F2C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38" name="Freeform 14">
            <a:extLst>
              <a:ext uri="{FF2B5EF4-FFF2-40B4-BE49-F238E27FC236}">
                <a16:creationId xmlns:a16="http://schemas.microsoft.com/office/drawing/2014/main" id="{9ECF13F4-3D2A-4F2E-9BBD-3038670D2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a:extLst>
              <a:ext uri="{FF2B5EF4-FFF2-40B4-BE49-F238E27FC236}">
                <a16:creationId xmlns:a16="http://schemas.microsoft.com/office/drawing/2014/main" id="{19660E16-DCC0-4B6C-8E84-4C2925800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41" name="Straight Connector 140">
              <a:extLst>
                <a:ext uri="{FF2B5EF4-FFF2-40B4-BE49-F238E27FC236}">
                  <a16:creationId xmlns:a16="http://schemas.microsoft.com/office/drawing/2014/main" id="{29130F79-611E-4458-B53E-36A2572171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EA78691-46E9-469A-921B-9D16933EE1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A4AA196-3090-4283-ADF0-893F810858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FD33794-9D71-4B08-AE11-8B589EFBA2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8AFBF0E-867E-4181-93DF-9A13F334B0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7EA8258-0459-4037-BABC-B1A0A5D705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8BB355F-363A-4046-90AF-3DDB7AA184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9334308-B9EC-41CF-8B6C-23FB134BA5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0781133-0656-4918-BE6A-703C148ED9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B4F93AD-8044-447B-8CAC-8A06971603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EAA78689-5B7A-4420-A3DC-0EA0815835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09CC934-4D78-4334-8B7F-4D0C13D6C9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68DA411-6F43-42CF-8A08-B2871E3822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417563A-04A5-4952-AA6D-E503558C5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A41B232-E630-4AC7-9A97-763529D70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EABA1A2-F7BA-4FB5-AD0A-A4DBBCF6F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EA99E51-908F-4D65-AC2B-A8E75A1FE4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F2D126B-7D1C-4D2C-97D5-2D8C686B78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4B20164-1C4E-4FA3-A2E5-389E740773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54E7AD9-228F-47CD-A598-CB579B489A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7D2B81A-6082-4668-8AA7-F2757C8EC2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469BD5F-3BFE-4BA0-A24F-7F80A73B8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24D532A-F49F-4BB9-AAA6-8B2B89CB6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B2224AE-40A4-483D-991E-9490A01B76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D3DE117-F3FA-4657-B4A7-40DE41238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85EA1EB-1126-463C-AD87-4FB126C6FF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0336723-7646-4B25-9EE9-519CC8334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52B6D8B-5579-4262-9376-B702382B0E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07893BD-D1AE-48C1-91A9-D478793762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C6FEEA5-8E66-4C31-92AD-01305FF488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3E18335-591C-4354-9390-DD371BB3F9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151098D0-C2B4-4D61-92D5-C81DDBDA22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EACD9C3-3E01-47CF-BC68-BDAE22E30B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0A5C950-6480-44E0-9D50-F193147D55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68F1BDE-24EB-4308-AB69-F353C8598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D83E12EF-845B-41E6-BA82-F6CD46C0FE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646EE72-4D70-46B4-B655-74722AAC2A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2BB073B-89FD-4B47-814B-A8EE7A1EE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EEE25488-63A9-43E5-A03F-2E628C3B21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BE7FDEE-BD70-4D8F-B5CE-4D03F1D00E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3039673A-8522-4BFC-B8B2-7F2FEAED4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47AB08C4-AF01-4D1D-90EA-A4113CFF99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C8E7B06-FF45-4365-9DF4-E8E315A5B3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8F00765-F5EC-427C-A7A1-CDFA0406F2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FE1EF8A-C81D-4879-9142-3697CA0BCB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D80C0B62-6F07-4DD2-B308-F3C29F29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9C7C8CB-2D13-4138-B3C1-B78EC19B59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8EB1BC7E-04BC-423C-843D-7C149C25A1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8BA62C3-B17C-4AD0-B585-1C42ED745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B6F8BD1-22F9-4EE2-93C7-F859F3B990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B173F2AA-33AE-4A43-AFA9-50C60D6F68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16339DB1-5BB0-42C5-B12D-7555AD403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413BF1A-CE02-41EB-8977-EBE39AE0D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899680C-3DC7-4B71-8D34-7EE8306FEC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3B57EA5-419A-4EE0-BB93-356B12F6D0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37A79B15-73B1-417F-A985-25FBC893F7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66DE9DC-92E2-44D8-B7D0-D1295DD8F0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9A1F3CD-685D-4541-8715-91E39B1E23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63E90F9-BD80-4805-A68E-CA56D5249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1014402D-979B-4D18-9E85-4D8F6C986F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A04AE49-4B0B-4908-B1DB-480F568D2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293E6AC-4EF0-4B88-AC7E-BCB112010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6344B49D-AFCD-4426-AC08-F3128282C3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3B776AB-0884-47E4-AC8D-69A19A6103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01EC5397-87DB-4803-855B-44DFE9BBB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8EF0075-59DA-4C16-BF01-C65EE2DDD8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ABF3642-CC62-4EA5-8A59-1AFF97A560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F7715913-AE6D-4FFC-A6EC-E7EE027D2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46B78CB6-17D0-445E-A523-FD18D3BE29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83E7655-41DA-4DFA-9DEC-FD37064F0A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E953697-F897-4DE0-B735-80C721129E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7C7CED19-0566-4D81-A59A-5A3561F1B7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CE247A59-B18F-4331-BC8D-07C3DA5E8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F21C3132-6A07-4EB5-A00C-2176067CB1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4067D677-3FA9-4187-B1CA-F6298A917C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2E9FC80-B3E8-47CE-862C-9F6E9E598A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2D383F3C-A57C-472A-9E05-CCD8A4F8E5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534D376-6ABA-4DF9-BBEA-EB5A88180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129" name="Graphic 128">
            <a:extLst>
              <a:ext uri="{FF2B5EF4-FFF2-40B4-BE49-F238E27FC236}">
                <a16:creationId xmlns:a16="http://schemas.microsoft.com/office/drawing/2014/main" id="{5E49A1DD-36BE-4570-800E-5071CBB228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55001" y="2191639"/>
            <a:ext cx="3686910" cy="368691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6">
            <a:extLst>
              <a:ext uri="{FF2B5EF4-FFF2-40B4-BE49-F238E27FC236}">
                <a16:creationId xmlns:a16="http://schemas.microsoft.com/office/drawing/2014/main" id="{13ADCF53-08DB-4E6B-A504-66FADB3CB24B}"/>
              </a:ext>
            </a:extLst>
          </p:cNvPr>
          <p:cNvSpPr txBox="1">
            <a:spLocks noGrp="1"/>
          </p:cNvSpPr>
          <p:nvPr>
            <p:ph type="title"/>
          </p:nvPr>
        </p:nvSpPr>
        <p:spPr>
          <a:xfrm>
            <a:off x="241550" y="1568627"/>
            <a:ext cx="8520600" cy="572700"/>
          </a:xfrm>
          <a:prstGeom prst="rect">
            <a:avLst/>
          </a:prstGeom>
        </p:spPr>
        <p:txBody>
          <a:bodyPr wrap="square" lIns="91425" tIns="91425" rIns="91425" bIns="91425" anchor="t" anchorCtr="0">
            <a:noAutofit/>
          </a:bodyPr>
          <a:lstStyle/>
          <a:p>
            <a:pPr lvl="0" algn="l">
              <a:spcBef>
                <a:spcPts val="1000"/>
              </a:spcBef>
            </a:pPr>
            <a:r>
              <a:rPr lang="en" sz="2800" b="1" dirty="0">
                <a:latin typeface="+mn-lt"/>
                <a:ea typeface="+mn-ea"/>
                <a:cs typeface="+mn-cs"/>
              </a:rPr>
              <a:t>Q4. What is the leading cause of death in adolescents?</a:t>
            </a:r>
          </a:p>
        </p:txBody>
      </p:sp>
      <p:sp>
        <p:nvSpPr>
          <p:cNvPr id="5" name="Shape 307">
            <a:extLst>
              <a:ext uri="{FF2B5EF4-FFF2-40B4-BE49-F238E27FC236}">
                <a16:creationId xmlns:a16="http://schemas.microsoft.com/office/drawing/2014/main" id="{4AC7CAE5-9F49-4D02-9DED-4D971CA96F34}"/>
              </a:ext>
            </a:extLst>
          </p:cNvPr>
          <p:cNvSpPr txBox="1">
            <a:spLocks/>
          </p:cNvSpPr>
          <p:nvPr/>
        </p:nvSpPr>
        <p:spPr>
          <a:xfrm>
            <a:off x="759710" y="2293585"/>
            <a:ext cx="7030500" cy="2541600"/>
          </a:xfrm>
          <a:prstGeom prst="rect">
            <a:avLst/>
          </a:prstGeom>
        </p:spPr>
        <p:txBody>
          <a:bodyPr vert="horz" wrap="square" lIns="91425" tIns="91425" rIns="91425" bIns="91425" rtlCol="1" anchor="t" anchorCtr="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0">
              <a:spcBef>
                <a:spcPts val="1200"/>
              </a:spcBef>
              <a:spcAft>
                <a:spcPts val="600"/>
              </a:spcAft>
              <a:buClr>
                <a:schemeClr val="dk1"/>
              </a:buClr>
              <a:buSzPct val="61111"/>
              <a:buFont typeface="Arial"/>
              <a:buNone/>
            </a:pPr>
            <a:r>
              <a:rPr lang="en-US" sz="2400" dirty="0">
                <a:solidFill>
                  <a:srgbClr val="000000"/>
                </a:solidFill>
              </a:rPr>
              <a:t>a) HIV</a:t>
            </a:r>
          </a:p>
          <a:p>
            <a:pPr algn="just" rtl="0">
              <a:spcBef>
                <a:spcPts val="1200"/>
              </a:spcBef>
              <a:spcAft>
                <a:spcPts val="600"/>
              </a:spcAft>
              <a:buClr>
                <a:schemeClr val="dk1"/>
              </a:buClr>
              <a:buSzPct val="61111"/>
              <a:buFont typeface="Arial"/>
              <a:buNone/>
            </a:pPr>
            <a:r>
              <a:rPr lang="en-US" sz="2400" dirty="0">
                <a:solidFill>
                  <a:srgbClr val="000000"/>
                </a:solidFill>
              </a:rPr>
              <a:t>b) Injuries</a:t>
            </a:r>
          </a:p>
          <a:p>
            <a:pPr algn="just" rtl="0">
              <a:spcBef>
                <a:spcPts val="1200"/>
              </a:spcBef>
              <a:spcAft>
                <a:spcPts val="600"/>
              </a:spcAft>
              <a:buClr>
                <a:schemeClr val="dk1"/>
              </a:buClr>
              <a:buSzPct val="61111"/>
              <a:buFont typeface="Arial"/>
              <a:buNone/>
            </a:pPr>
            <a:r>
              <a:rPr lang="en-US" sz="2400" dirty="0">
                <a:solidFill>
                  <a:srgbClr val="000000"/>
                </a:solidFill>
              </a:rPr>
              <a:t>c) Cancer</a:t>
            </a:r>
          </a:p>
          <a:p>
            <a:pPr algn="just" rtl="0">
              <a:spcBef>
                <a:spcPts val="1200"/>
              </a:spcBef>
              <a:spcAft>
                <a:spcPts val="600"/>
              </a:spcAft>
              <a:buClr>
                <a:schemeClr val="dk1"/>
              </a:buClr>
              <a:buSzPct val="61111"/>
              <a:buFont typeface="Arial"/>
              <a:buNone/>
            </a:pPr>
            <a:r>
              <a:rPr lang="en-US" sz="2400" dirty="0">
                <a:solidFill>
                  <a:srgbClr val="000000"/>
                </a:solidFill>
              </a:rPr>
              <a:t>d) Suicide</a:t>
            </a:r>
          </a:p>
          <a:p>
            <a:pPr algn="just">
              <a:spcBef>
                <a:spcPts val="0"/>
              </a:spcBef>
              <a:buFont typeface="Arial" panose="020B0604020202020204" pitchFamily="34" charset="0"/>
              <a:buNone/>
            </a:pPr>
            <a:endParaRPr lang="en-US" sz="2400" dirty="0">
              <a:solidFill>
                <a:srgbClr val="000000"/>
              </a:solidFill>
            </a:endParaRPr>
          </a:p>
        </p:txBody>
      </p:sp>
      <p:sp>
        <p:nvSpPr>
          <p:cNvPr id="6" name="عنوان 1">
            <a:extLst>
              <a:ext uri="{FF2B5EF4-FFF2-40B4-BE49-F238E27FC236}">
                <a16:creationId xmlns:a16="http://schemas.microsoft.com/office/drawing/2014/main" id="{43D0B6B4-48B2-4E57-B4E3-71D1C0295C0F}"/>
              </a:ext>
            </a:extLst>
          </p:cNvPr>
          <p:cNvSpPr txBox="1">
            <a:spLocks/>
          </p:cNvSpPr>
          <p:nvPr/>
        </p:nvSpPr>
        <p:spPr>
          <a:xfrm>
            <a:off x="640080" y="380365"/>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Some Qs</a:t>
            </a:r>
            <a:endParaRPr lang="ar-SA" dirty="0"/>
          </a:p>
        </p:txBody>
      </p:sp>
    </p:spTree>
    <p:extLst>
      <p:ext uri="{BB962C8B-B14F-4D97-AF65-F5344CB8AC3E}">
        <p14:creationId xmlns:p14="http://schemas.microsoft.com/office/powerpoint/2010/main" val="1673404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6EE90F2F-9F45-4A79-9C22-E72A66034C7F}"/>
              </a:ext>
            </a:extLst>
          </p:cNvPr>
          <p:cNvSpPr txBox="1">
            <a:spLocks/>
          </p:cNvSpPr>
          <p:nvPr/>
        </p:nvSpPr>
        <p:spPr>
          <a:xfrm>
            <a:off x="640080" y="380365"/>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Some Qs</a:t>
            </a:r>
            <a:endParaRPr lang="ar-SA" dirty="0"/>
          </a:p>
        </p:txBody>
      </p:sp>
      <p:sp>
        <p:nvSpPr>
          <p:cNvPr id="5" name="Shape 312">
            <a:extLst>
              <a:ext uri="{FF2B5EF4-FFF2-40B4-BE49-F238E27FC236}">
                <a16:creationId xmlns:a16="http://schemas.microsoft.com/office/drawing/2014/main" id="{1366E8C7-1E7A-42EE-A580-8B45C2CD7C38}"/>
              </a:ext>
            </a:extLst>
          </p:cNvPr>
          <p:cNvSpPr txBox="1">
            <a:spLocks noGrp="1"/>
          </p:cNvSpPr>
          <p:nvPr>
            <p:ph type="title"/>
          </p:nvPr>
        </p:nvSpPr>
        <p:spPr>
          <a:xfrm>
            <a:off x="457200" y="1876636"/>
            <a:ext cx="10957560" cy="572700"/>
          </a:xfrm>
          <a:prstGeom prst="rect">
            <a:avLst/>
          </a:prstGeom>
        </p:spPr>
        <p:txBody>
          <a:bodyPr wrap="square" lIns="91425" tIns="91425" rIns="91425" bIns="91425" anchor="t" anchorCtr="0">
            <a:noAutofit/>
          </a:bodyPr>
          <a:lstStyle/>
          <a:p>
            <a:pPr algn="l">
              <a:spcBef>
                <a:spcPts val="1000"/>
              </a:spcBef>
            </a:pPr>
            <a:r>
              <a:rPr lang="en" sz="2800" b="1" dirty="0">
                <a:latin typeface="+mn-lt"/>
                <a:ea typeface="+mn-ea"/>
                <a:cs typeface="+mn-cs"/>
              </a:rPr>
              <a:t>Q5. What is the most common mental health problem in adolescence?</a:t>
            </a:r>
          </a:p>
        </p:txBody>
      </p:sp>
      <p:sp>
        <p:nvSpPr>
          <p:cNvPr id="6" name="Shape 313">
            <a:extLst>
              <a:ext uri="{FF2B5EF4-FFF2-40B4-BE49-F238E27FC236}">
                <a16:creationId xmlns:a16="http://schemas.microsoft.com/office/drawing/2014/main" id="{590DC625-505E-4A01-9EF5-E72426E8B45A}"/>
              </a:ext>
            </a:extLst>
          </p:cNvPr>
          <p:cNvSpPr txBox="1">
            <a:spLocks/>
          </p:cNvSpPr>
          <p:nvPr/>
        </p:nvSpPr>
        <p:spPr>
          <a:xfrm>
            <a:off x="701040" y="2620044"/>
            <a:ext cx="7030500" cy="2541600"/>
          </a:xfrm>
          <a:prstGeom prst="rect">
            <a:avLst/>
          </a:prstGeom>
        </p:spPr>
        <p:txBody>
          <a:bodyPr vert="horz" wrap="square" lIns="91425" tIns="91425" rIns="91425" bIns="91425" rtlCol="1" anchor="t" anchorCtr="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spcBef>
                <a:spcPts val="1200"/>
              </a:spcBef>
              <a:spcAft>
                <a:spcPts val="600"/>
              </a:spcAft>
              <a:buClr>
                <a:schemeClr val="dk1"/>
              </a:buClr>
              <a:buSzPct val="61111"/>
              <a:buFont typeface="Arial"/>
              <a:buNone/>
            </a:pPr>
            <a:r>
              <a:rPr lang="en-US" sz="2400" dirty="0">
                <a:solidFill>
                  <a:srgbClr val="000000"/>
                </a:solidFill>
              </a:rPr>
              <a:t>a) Anxiety</a:t>
            </a:r>
          </a:p>
          <a:p>
            <a:pPr algn="l" rtl="0">
              <a:spcBef>
                <a:spcPts val="1200"/>
              </a:spcBef>
              <a:spcAft>
                <a:spcPts val="600"/>
              </a:spcAft>
              <a:buClr>
                <a:schemeClr val="dk1"/>
              </a:buClr>
              <a:buSzPct val="61111"/>
              <a:buFont typeface="Arial"/>
              <a:buNone/>
            </a:pPr>
            <a:r>
              <a:rPr lang="en-US" sz="2400" dirty="0">
                <a:solidFill>
                  <a:srgbClr val="000000"/>
                </a:solidFill>
              </a:rPr>
              <a:t>b) Schizophrenia</a:t>
            </a:r>
          </a:p>
          <a:p>
            <a:pPr algn="l" rtl="0">
              <a:spcBef>
                <a:spcPts val="1200"/>
              </a:spcBef>
              <a:spcAft>
                <a:spcPts val="600"/>
              </a:spcAft>
              <a:buClr>
                <a:schemeClr val="dk1"/>
              </a:buClr>
              <a:buSzPct val="61111"/>
              <a:buFont typeface="Arial"/>
              <a:buNone/>
            </a:pPr>
            <a:r>
              <a:rPr lang="en-US" sz="2400" dirty="0">
                <a:solidFill>
                  <a:srgbClr val="000000"/>
                </a:solidFill>
              </a:rPr>
              <a:t>c) Depression</a:t>
            </a:r>
          </a:p>
          <a:p>
            <a:pPr algn="l" rtl="0">
              <a:spcBef>
                <a:spcPts val="1200"/>
              </a:spcBef>
              <a:spcAft>
                <a:spcPts val="600"/>
              </a:spcAft>
              <a:buClr>
                <a:schemeClr val="dk1"/>
              </a:buClr>
              <a:buSzPct val="61111"/>
              <a:buFont typeface="Arial"/>
              <a:buNone/>
            </a:pPr>
            <a:r>
              <a:rPr lang="en-US" sz="2400" dirty="0">
                <a:solidFill>
                  <a:srgbClr val="000000"/>
                </a:solidFill>
              </a:rPr>
              <a:t>d) Bipolar</a:t>
            </a:r>
          </a:p>
          <a:p>
            <a:pPr algn="l">
              <a:spcBef>
                <a:spcPts val="0"/>
              </a:spcBef>
              <a:buFont typeface="Arial" panose="020B0604020202020204" pitchFamily="34" charset="0"/>
              <a:buNone/>
            </a:pPr>
            <a:endParaRPr lang="en-US" sz="2400" dirty="0">
              <a:solidFill>
                <a:srgbClr val="000000"/>
              </a:solidFill>
            </a:endParaRPr>
          </a:p>
        </p:txBody>
      </p:sp>
    </p:spTree>
    <p:extLst>
      <p:ext uri="{BB962C8B-B14F-4D97-AF65-F5344CB8AC3E}">
        <p14:creationId xmlns:p14="http://schemas.microsoft.com/office/powerpoint/2010/main" val="2503292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عنوان 1">
            <a:extLst>
              <a:ext uri="{FF2B5EF4-FFF2-40B4-BE49-F238E27FC236}">
                <a16:creationId xmlns:a16="http://schemas.microsoft.com/office/drawing/2014/main" id="{FBEC74D7-0D7C-48B4-B5A1-EB862133BBBF}"/>
              </a:ext>
            </a:extLst>
          </p:cNvPr>
          <p:cNvSpPr>
            <a:spLocks noGrp="1"/>
          </p:cNvSpPr>
          <p:nvPr>
            <p:ph type="title"/>
          </p:nvPr>
        </p:nvSpPr>
        <p:spPr>
          <a:xfrm>
            <a:off x="6094105" y="802955"/>
            <a:ext cx="4977976" cy="1454051"/>
          </a:xfrm>
        </p:spPr>
        <p:txBody>
          <a:bodyPr>
            <a:normAutofit/>
          </a:bodyPr>
          <a:lstStyle/>
          <a:p>
            <a:r>
              <a:rPr lang="en-US" b="1">
                <a:solidFill>
                  <a:srgbClr val="000000"/>
                </a:solidFill>
              </a:rPr>
              <a:t>WHO Definition of adolescents </a:t>
            </a:r>
            <a:endParaRPr lang="ar-SA">
              <a:solidFill>
                <a:srgbClr val="000000"/>
              </a:solidFill>
            </a:endParaRP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C9404BC3-CA09-4218-91F2-963BE18AF4E3}"/>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862031" y="1629089"/>
            <a:ext cx="2796466" cy="3620021"/>
          </a:xfrm>
          <a:prstGeom prst="rect">
            <a:avLst/>
          </a:prstGeom>
        </p:spPr>
      </p:pic>
      <p:sp>
        <p:nvSpPr>
          <p:cNvPr id="3" name="عنصر نائب للمحتوى 2">
            <a:extLst>
              <a:ext uri="{FF2B5EF4-FFF2-40B4-BE49-F238E27FC236}">
                <a16:creationId xmlns:a16="http://schemas.microsoft.com/office/drawing/2014/main" id="{7E8FBACF-FE65-4A02-B6BF-66167DADF3BE}"/>
              </a:ext>
            </a:extLst>
          </p:cNvPr>
          <p:cNvSpPr>
            <a:spLocks noGrp="1"/>
          </p:cNvSpPr>
          <p:nvPr>
            <p:ph idx="1"/>
          </p:nvPr>
        </p:nvSpPr>
        <p:spPr>
          <a:xfrm>
            <a:off x="6090574" y="2421682"/>
            <a:ext cx="4977578" cy="3639289"/>
          </a:xfrm>
        </p:spPr>
        <p:txBody>
          <a:bodyPr anchor="ctr">
            <a:normAutofit/>
          </a:bodyPr>
          <a:lstStyle/>
          <a:p>
            <a:pPr marL="0" indent="0" algn="ctr">
              <a:buNone/>
            </a:pPr>
            <a:r>
              <a:rPr lang="en-US" sz="2000" b="1" dirty="0">
                <a:solidFill>
                  <a:srgbClr val="000000"/>
                </a:solidFill>
              </a:rPr>
              <a:t>Is period of growth and development between childhood and adulthood </a:t>
            </a:r>
          </a:p>
          <a:p>
            <a:pPr marL="0" indent="0" algn="ctr">
              <a:buNone/>
            </a:pPr>
            <a:r>
              <a:rPr lang="en-US" sz="2000" b="1" dirty="0">
                <a:solidFill>
                  <a:srgbClr val="000000"/>
                </a:solidFill>
                <a:highlight>
                  <a:srgbClr val="FFFF00"/>
                </a:highlight>
              </a:rPr>
              <a:t>Any person between age 10-19 </a:t>
            </a:r>
            <a:endParaRPr lang="ar-SA" sz="2000" b="1" dirty="0">
              <a:solidFill>
                <a:srgbClr val="000000"/>
              </a:solidFill>
              <a:highlight>
                <a:srgbClr val="FFFF00"/>
              </a:highlight>
            </a:endParaRPr>
          </a:p>
        </p:txBody>
      </p:sp>
    </p:spTree>
    <p:extLst>
      <p:ext uri="{BB962C8B-B14F-4D97-AF65-F5344CB8AC3E}">
        <p14:creationId xmlns:p14="http://schemas.microsoft.com/office/powerpoint/2010/main" val="177256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D0E5CCC8-F3DA-4334-88C5-AA7655EDC6B9}"/>
              </a:ext>
            </a:extLst>
          </p:cNvPr>
          <p:cNvPicPr/>
          <p:nvPr/>
        </p:nvPicPr>
        <p:blipFill rotWithShape="1">
          <a:blip r:embed="rId3">
            <a:alphaModFix/>
            <a:extLst>
              <a:ext uri="{28A0092B-C50C-407E-A947-70E740481C1C}">
                <a14:useLocalDpi xmlns:a14="http://schemas.microsoft.com/office/drawing/2010/main" val="0"/>
              </a:ext>
            </a:extLst>
          </a:blip>
          <a:srcRect l="53382"/>
          <a:stretch/>
        </p:blipFill>
        <p:spPr>
          <a:xfrm>
            <a:off x="5797543" y="10"/>
            <a:ext cx="6394152" cy="6857990"/>
          </a:xfrm>
          <a:prstGeom prst="rect">
            <a:avLst/>
          </a:prstGeom>
        </p:spPr>
      </p:pic>
      <p:pic>
        <p:nvPicPr>
          <p:cNvPr id="6"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عنوان 1">
            <a:extLst>
              <a:ext uri="{FF2B5EF4-FFF2-40B4-BE49-F238E27FC236}">
                <a16:creationId xmlns:a16="http://schemas.microsoft.com/office/drawing/2014/main" id="{0FC5A7F1-9C1A-4AE3-B330-BBCD467F609D}"/>
              </a:ext>
            </a:extLst>
          </p:cNvPr>
          <p:cNvSpPr>
            <a:spLocks noGrp="1"/>
          </p:cNvSpPr>
          <p:nvPr>
            <p:ph type="title"/>
          </p:nvPr>
        </p:nvSpPr>
        <p:spPr>
          <a:xfrm>
            <a:off x="804998" y="798445"/>
            <a:ext cx="4803636" cy="1311664"/>
          </a:xfrm>
        </p:spPr>
        <p:txBody>
          <a:bodyPr>
            <a:normAutofit/>
          </a:bodyPr>
          <a:lstStyle/>
          <a:p>
            <a:r>
              <a:rPr lang="en-US" sz="2800" u="sng">
                <a:solidFill>
                  <a:srgbClr val="000000"/>
                </a:solidFill>
              </a:rPr>
              <a:t>Adolescent population in KSA</a:t>
            </a:r>
            <a:br>
              <a:rPr lang="en-US" sz="2800" u="sng">
                <a:solidFill>
                  <a:srgbClr val="000000"/>
                </a:solidFill>
              </a:rPr>
            </a:br>
            <a:endParaRPr lang="ar-SA" sz="2800">
              <a:solidFill>
                <a:srgbClr val="000000"/>
              </a:solidFill>
            </a:endParaRPr>
          </a:p>
        </p:txBody>
      </p:sp>
      <p:sp>
        <p:nvSpPr>
          <p:cNvPr id="3" name="عنصر نائب للمحتوى 2">
            <a:extLst>
              <a:ext uri="{FF2B5EF4-FFF2-40B4-BE49-F238E27FC236}">
                <a16:creationId xmlns:a16="http://schemas.microsoft.com/office/drawing/2014/main" id="{8FC9A5E2-FA3D-4413-947B-AC438637731F}"/>
              </a:ext>
            </a:extLst>
          </p:cNvPr>
          <p:cNvSpPr>
            <a:spLocks noGrp="1"/>
          </p:cNvSpPr>
          <p:nvPr>
            <p:ph idx="1"/>
          </p:nvPr>
        </p:nvSpPr>
        <p:spPr>
          <a:xfrm>
            <a:off x="804997" y="2272143"/>
            <a:ext cx="4706803" cy="3788830"/>
          </a:xfrm>
        </p:spPr>
        <p:txBody>
          <a:bodyPr anchor="ctr">
            <a:normAutofit/>
          </a:bodyPr>
          <a:lstStyle/>
          <a:p>
            <a:pPr marL="0" indent="0" algn="ctr">
              <a:buNone/>
            </a:pPr>
            <a:r>
              <a:rPr lang="en-US" b="1" dirty="0">
                <a:solidFill>
                  <a:srgbClr val="000000"/>
                </a:solidFill>
                <a:highlight>
                  <a:srgbClr val="FFFF00"/>
                </a:highlight>
              </a:rPr>
              <a:t>Around 25% </a:t>
            </a:r>
            <a:endParaRPr lang="ar-SA" b="1" dirty="0">
              <a:solidFill>
                <a:srgbClr val="000000"/>
              </a:solidFill>
              <a:highlight>
                <a:srgbClr val="FFFF00"/>
              </a:highlight>
            </a:endParaRPr>
          </a:p>
        </p:txBody>
      </p:sp>
    </p:spTree>
    <p:extLst>
      <p:ext uri="{BB962C8B-B14F-4D97-AF65-F5344CB8AC3E}">
        <p14:creationId xmlns:p14="http://schemas.microsoft.com/office/powerpoint/2010/main" val="94211546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لقص">
  <a:themeElements>
    <a:clrScheme name="القص">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القص">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لقص">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سماوي">
  <a:themeElements>
    <a:clrScheme name="سماوي">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سماوي">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سماوي">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3045</Words>
  <Application>Microsoft Office PowerPoint</Application>
  <PresentationFormat>شاشة عريضة</PresentationFormat>
  <Paragraphs>395</Paragraphs>
  <Slides>50</Slides>
  <Notes>8</Notes>
  <HiddenSlides>0</HiddenSlides>
  <MMClips>0</MMClips>
  <ScaleCrop>false</ScaleCrop>
  <HeadingPairs>
    <vt:vector size="6" baseType="variant">
      <vt:variant>
        <vt:lpstr>الخطوط المستخدمة</vt:lpstr>
      </vt:variant>
      <vt:variant>
        <vt:i4>9</vt:i4>
      </vt:variant>
      <vt:variant>
        <vt:lpstr>نسق</vt:lpstr>
      </vt:variant>
      <vt:variant>
        <vt:i4>4</vt:i4>
      </vt:variant>
      <vt:variant>
        <vt:lpstr>عناوين الشرائح</vt:lpstr>
      </vt:variant>
      <vt:variant>
        <vt:i4>50</vt:i4>
      </vt:variant>
    </vt:vector>
  </HeadingPairs>
  <TitlesOfParts>
    <vt:vector size="63" baseType="lpstr">
      <vt:lpstr>arial</vt:lpstr>
      <vt:lpstr>arial</vt:lpstr>
      <vt:lpstr>Calibri</vt:lpstr>
      <vt:lpstr>Calibri Light</vt:lpstr>
      <vt:lpstr>Franklin Gothic Book</vt:lpstr>
      <vt:lpstr>Nunito</vt:lpstr>
      <vt:lpstr>Tahoma</vt:lpstr>
      <vt:lpstr>Times New Roman</vt:lpstr>
      <vt:lpstr>Wingdings</vt:lpstr>
      <vt:lpstr>القص</vt:lpstr>
      <vt:lpstr>نسق Office</vt:lpstr>
      <vt:lpstr>سماوي</vt:lpstr>
      <vt:lpstr>Office Theme</vt:lpstr>
      <vt:lpstr>Adolescent health Abdulrahman alnasser- omar altujjar- hassan albeladi</vt:lpstr>
      <vt:lpstr>Objective </vt:lpstr>
      <vt:lpstr>Some Qs</vt:lpstr>
      <vt:lpstr>Q2. What is the adolescence population in Saudi Arabia?</vt:lpstr>
      <vt:lpstr>عرض تقديمي في PowerPoint</vt:lpstr>
      <vt:lpstr>Q4. What is the leading cause of death in adolescents?</vt:lpstr>
      <vt:lpstr>Q5. What is the most common mental health problem in adolescence?</vt:lpstr>
      <vt:lpstr>WHO Definition of adolescents </vt:lpstr>
      <vt:lpstr>Adolescent population in KSA </vt:lpstr>
      <vt:lpstr>Why adolescence period is important?</vt:lpstr>
      <vt:lpstr>adolescent’s physiological and behavioral characteristics. </vt:lpstr>
      <vt:lpstr>Hormonal changes </vt:lpstr>
      <vt:lpstr>Physical changes (male)</vt:lpstr>
      <vt:lpstr>Physical changes (female)</vt:lpstr>
      <vt:lpstr>Social changes</vt:lpstr>
      <vt:lpstr>Emotional change</vt:lpstr>
      <vt:lpstr>Changes in relationships </vt:lpstr>
      <vt:lpstr>Skeletal changes </vt:lpstr>
      <vt:lpstr>Dietary changes: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How to approach common adolescent health problems as family physician?</vt:lpstr>
      <vt:lpstr>Smoking:</vt:lpstr>
      <vt:lpstr>Mental health:</vt:lpstr>
      <vt:lpstr>Obesity and physical inactivity:</vt:lpstr>
      <vt:lpstr>The role of family, school, and community in adolescent health care </vt:lpstr>
      <vt:lpstr>Family role:</vt:lpstr>
      <vt:lpstr>School role:</vt:lpstr>
      <vt:lpstr>Community role:</vt:lpstr>
      <vt:lpstr>Take home massage </vt:lpstr>
      <vt:lpstr>عرض تقديمي في PowerPoint</vt:lpstr>
      <vt:lpstr>Case :</vt:lpstr>
      <vt:lpstr>References</vt:lpstr>
      <vt:lpstr>Some Qs</vt:lpstr>
      <vt:lpstr>Q2. What is the adolescence population in Saudi Arabia?</vt:lpstr>
      <vt:lpstr>عرض تقديمي في PowerPoint</vt:lpstr>
      <vt:lpstr>Q4. What is the leading cause of death in adolescents?</vt:lpstr>
      <vt:lpstr>Q5. What is the most common mental health problem in adolescence?</vt:lpstr>
      <vt:lpstr>عرض تقديمي في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health</dc:title>
  <dc:creator>حسن</dc:creator>
  <cp:lastModifiedBy>عبدالرحمن</cp:lastModifiedBy>
  <cp:revision>9</cp:revision>
  <dcterms:created xsi:type="dcterms:W3CDTF">2018-11-18T14:26:42Z</dcterms:created>
  <dcterms:modified xsi:type="dcterms:W3CDTF">2018-11-21T22:03:09Z</dcterms:modified>
</cp:coreProperties>
</file>