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76" r:id="rId1"/>
  </p:sldMasterIdLst>
  <p:sldIdLst>
    <p:sldId id="256" r:id="rId2"/>
    <p:sldId id="282" r:id="rId3"/>
    <p:sldId id="283" r:id="rId4"/>
    <p:sldId id="284" r:id="rId5"/>
    <p:sldId id="285" r:id="rId6"/>
    <p:sldId id="257" r:id="rId7"/>
    <p:sldId id="268" r:id="rId8"/>
    <p:sldId id="258" r:id="rId9"/>
    <p:sldId id="260" r:id="rId10"/>
    <p:sldId id="261" r:id="rId11"/>
    <p:sldId id="259" r:id="rId12"/>
    <p:sldId id="262" r:id="rId13"/>
    <p:sldId id="263" r:id="rId14"/>
    <p:sldId id="264" r:id="rId15"/>
    <p:sldId id="265" r:id="rId16"/>
    <p:sldId id="266" r:id="rId17"/>
    <p:sldId id="267" r:id="rId18"/>
    <p:sldId id="269" r:id="rId19"/>
    <p:sldId id="27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80" r:id="rId29"/>
    <p:sldId id="281" r:id="rId30"/>
    <p:sldId id="287" r:id="rId31"/>
    <p:sldId id="288" r:id="rId32"/>
    <p:sldId id="289" r:id="rId33"/>
    <p:sldId id="290" r:id="rId34"/>
    <p:sldId id="291" r:id="rId35"/>
    <p:sldId id="292" r:id="rId36"/>
    <p:sldId id="296" r:id="rId37"/>
    <p:sldId id="293" r:id="rId38"/>
    <p:sldId id="295" r:id="rId39"/>
    <p:sldId id="294" r:id="rId4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153" autoAdjust="0"/>
    <p:restoredTop sz="94660"/>
  </p:normalViewPr>
  <p:slideViewPr>
    <p:cSldViewPr>
      <p:cViewPr varScale="1">
        <p:scale>
          <a:sx n="62" d="100"/>
          <a:sy n="62" d="100"/>
        </p:scale>
        <p:origin x="1308" y="2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/>
              <a:t>Click to edit Master subtitle style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/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809E7407-0052-48BE-8EA5-56BB722B7393}" type="datetimeFigureOut">
              <a:rPr lang="en-US" smtClean="0"/>
              <a:t>11/28/2018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B2CAFECF-C147-4C65-A23E-BF84BFE9BC4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E7407-0052-48BE-8EA5-56BB722B7393}" type="datetimeFigureOut">
              <a:rPr lang="en-US" smtClean="0"/>
              <a:t>11/28/2018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CAFECF-C147-4C65-A23E-BF84BFE9BC4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E7407-0052-48BE-8EA5-56BB722B7393}" type="datetimeFigureOut">
              <a:rPr lang="en-US" smtClean="0"/>
              <a:t>11/28/2018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CAFECF-C147-4C65-A23E-BF84BFE9BC4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E7407-0052-48BE-8EA5-56BB722B7393}" type="datetimeFigureOut">
              <a:rPr lang="en-US" smtClean="0"/>
              <a:t>11/28/2018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CAFECF-C147-4C65-A23E-BF84BFE9BC4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E7407-0052-48BE-8EA5-56BB722B7393}" type="datetimeFigureOut">
              <a:rPr lang="en-US" smtClean="0"/>
              <a:t>11/28/2018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CAFECF-C147-4C65-A23E-BF84BFE9BC4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Chevron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  <p:sp>
        <p:nvSpPr>
          <p:cNvPr id="8" name="Chevron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E7407-0052-48BE-8EA5-56BB722B7393}" type="datetimeFigureOut">
              <a:rPr lang="en-US" smtClean="0"/>
              <a:t>11/28/2018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CAFECF-C147-4C65-A23E-BF84BFE9BC4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/>
              <a:t>Click to edit Master title style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E7407-0052-48BE-8EA5-56BB722B7393}" type="datetimeFigureOut">
              <a:rPr lang="en-US" smtClean="0"/>
              <a:t>11/28/2018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CAFECF-C147-4C65-A23E-BF84BFE9BC4A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E7407-0052-48BE-8EA5-56BB722B7393}" type="datetimeFigureOut">
              <a:rPr lang="en-US" smtClean="0"/>
              <a:t>11/28/2018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CAFECF-C147-4C65-A23E-BF84BFE9BC4A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/>
              <a:t>Click to edit Master title style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E7407-0052-48BE-8EA5-56BB722B7393}" type="datetimeFigureOut">
              <a:rPr lang="en-US" smtClean="0"/>
              <a:t>11/28/2018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CAFECF-C147-4C65-A23E-BF84BFE9BC4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/>
          <a:p>
            <a:fld id="{809E7407-0052-48BE-8EA5-56BB722B7393}" type="datetimeFigureOut">
              <a:rPr lang="en-US" smtClean="0"/>
              <a:t>11/28/2018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CAFECF-C147-4C65-A23E-BF84BFE9BC4A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809E7407-0052-48BE-8EA5-56BB722B7393}" type="datetimeFigureOut">
              <a:rPr lang="en-US" smtClean="0"/>
              <a:t>11/28/2018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B2CAFECF-C147-4C65-A23E-BF84BFE9BC4A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Right Triangle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  <p:sp>
        <p:nvSpPr>
          <p:cNvPr id="13" name="Chevron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809E7407-0052-48BE-8EA5-56BB722B7393}" type="datetimeFigureOut">
              <a:rPr lang="en-US" smtClean="0"/>
              <a:t>11/28/2018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B2CAFECF-C147-4C65-A23E-BF84BFE9BC4A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://theoncologist.alphamedpress.org/content/5/4/302.long" TargetMode="External"/><Relationship Id="rId2" Type="http://schemas.openxmlformats.org/officeDocument/2006/relationships/hyperlink" Target="https://www.ncbi.nlm.nih.gov/pmc/articles/PMC4677873/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google.com.sa/url?sa=t&amp;source=web&amp;rct=j&amp;url=http://www.cetl.org.uk/learning/feedback_opportunities/data/downloads/breaking_bad_news.pdf&amp;ved=2ahUKEwjkkvyz6-_eAhUNx4UKHRjlDZoQFjAFegQIBhAB&amp;usg=AOvVaw0EyOro7fHbKh9BXXrOj0PN&amp;cshid=1543159193092" TargetMode="External"/><Relationship Id="rId4" Type="http://schemas.openxmlformats.org/officeDocument/2006/relationships/hyperlink" Target="http://www.aafp.org/fpm/2011/1100/p31.pdf" TargetMode="Externa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/>
              <a:t>Breaking Bad News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92608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In 1847, the American Medical Association’s first code of medical ethics stated, “The life of a sick person can be shortened not only by the acts, but also by the words or the manner of a physician. </a:t>
            </a:r>
          </a:p>
          <a:p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/>
              <a:t>It is, therefore, a sacred duty to guard himself carefully in this respect, and to avoid all things which have a tendency to discourage the patient and to depress his spirits.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295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Ensuring the patient’s autonomy and self empowerment. </a:t>
            </a:r>
          </a:p>
          <a:p>
            <a:endParaRPr lang="en-US" dirty="0"/>
          </a:p>
          <a:p>
            <a:r>
              <a:rPr lang="en-US" dirty="0"/>
              <a:t>Bad news is subjective to the patient so you might not realize how it would really affect the patient.</a:t>
            </a:r>
          </a:p>
          <a:p>
            <a:endParaRPr lang="en-US" dirty="0"/>
          </a:p>
          <a:p>
            <a:r>
              <a:rPr lang="en-US" dirty="0"/>
              <a:t>To maintain patient-doctor trust.</a:t>
            </a:r>
          </a:p>
          <a:p>
            <a:endParaRPr lang="en-US" dirty="0"/>
          </a:p>
          <a:p>
            <a:r>
              <a:rPr lang="en-US" dirty="0"/>
              <a:t>To ensure the patient moves forward and fully understands in order to have a positive therapeutic outcome.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Why is it important ?</a:t>
            </a:r>
          </a:p>
        </p:txBody>
      </p:sp>
    </p:spTree>
    <p:extLst>
      <p:ext uri="{BB962C8B-B14F-4D97-AF65-F5344CB8AC3E}">
        <p14:creationId xmlns:p14="http://schemas.microsoft.com/office/powerpoint/2010/main" val="42264674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ABCDE Approach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SPIKES Protocol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/>
              <a:t>Approaches to breaking bad news </a:t>
            </a:r>
          </a:p>
        </p:txBody>
      </p:sp>
    </p:spTree>
    <p:extLst>
      <p:ext uri="{BB962C8B-B14F-4D97-AF65-F5344CB8AC3E}">
        <p14:creationId xmlns:p14="http://schemas.microsoft.com/office/powerpoint/2010/main" val="5413060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Familiarize yourself with the relevant clinical information and be prepared to provide basic information.</a:t>
            </a:r>
          </a:p>
          <a:p>
            <a:endParaRPr lang="en-US" dirty="0"/>
          </a:p>
          <a:p>
            <a:r>
              <a:rPr lang="en-US" dirty="0"/>
              <a:t>Arrange for adequate time in a private, comfortable location.</a:t>
            </a:r>
          </a:p>
          <a:p>
            <a:endParaRPr lang="en-US" dirty="0"/>
          </a:p>
          <a:p>
            <a:r>
              <a:rPr lang="en-US" dirty="0"/>
              <a:t>Mentally rehearse and prepare yourself emotionally on how you’ll deliver the news.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/>
          <a:lstStyle/>
          <a:p>
            <a:pPr algn="ctr"/>
            <a:r>
              <a:rPr lang="en-US" b="1" dirty="0"/>
              <a:t>A - ADVANCE PREPARATION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48596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Determine the patient’s preferences for what and how much they want to know.</a:t>
            </a:r>
          </a:p>
          <a:p>
            <a:endParaRPr lang="en-US" dirty="0"/>
          </a:p>
          <a:p>
            <a:r>
              <a:rPr lang="en-US" dirty="0"/>
              <a:t>When possible, have family members or other supportive persons present. This should be at the patient’s discretion.</a:t>
            </a:r>
          </a:p>
          <a:p>
            <a:endParaRPr lang="en-US" dirty="0"/>
          </a:p>
          <a:p>
            <a:r>
              <a:rPr lang="en-US" dirty="0"/>
              <a:t>Introduce yourself to everyone present and ask for names and relationships to the patient.</a:t>
            </a:r>
          </a:p>
          <a:p>
            <a:endParaRPr lang="en-US" dirty="0"/>
          </a:p>
          <a:p>
            <a:r>
              <a:rPr lang="en-US" dirty="0"/>
              <a:t>Foreshadow the bad news and use touch where appropriate</a:t>
            </a:r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b="1" dirty="0"/>
              <a:t>B – BUILD A THERAPEUTIC ENVIRONMENT/RELATIONSHIP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89605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Ask what the patient or family already knows and understands.</a:t>
            </a:r>
          </a:p>
          <a:p>
            <a:endParaRPr lang="en-US" dirty="0"/>
          </a:p>
          <a:p>
            <a:r>
              <a:rPr lang="en-US" dirty="0"/>
              <a:t>Speak frankly but compassionately.</a:t>
            </a:r>
          </a:p>
          <a:p>
            <a:endParaRPr lang="en-US" dirty="0"/>
          </a:p>
          <a:p>
            <a:r>
              <a:rPr lang="en-US" dirty="0"/>
              <a:t>Have the patient tell you his or her understanding of what you have said.</a:t>
            </a:r>
          </a:p>
          <a:p>
            <a:endParaRPr lang="en-US" dirty="0"/>
          </a:p>
          <a:p>
            <a:r>
              <a:rPr lang="en-US" dirty="0"/>
              <a:t>Be aware that the patient will not retain much of what</a:t>
            </a:r>
          </a:p>
          <a:p>
            <a:pPr marL="109728" indent="0">
              <a:buNone/>
            </a:pPr>
            <a:r>
              <a:rPr lang="en-US" dirty="0"/>
              <a:t>is said after the initial bad news.</a:t>
            </a:r>
          </a:p>
          <a:p>
            <a:endParaRPr lang="en-US" dirty="0"/>
          </a:p>
          <a:p>
            <a:r>
              <a:rPr lang="en-US" dirty="0"/>
              <a:t>At the conclusion of each visit, summarize and make</a:t>
            </a:r>
          </a:p>
          <a:p>
            <a:pPr marL="109728" indent="0">
              <a:buNone/>
            </a:pPr>
            <a:r>
              <a:rPr lang="en-US" dirty="0"/>
              <a:t>follow-up plans.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C – COMMUNICATE WELL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61324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Assess and respond to emotional reactions. Be aware of cognitive coping strategies (e.g., denial, blame, intellectualization, disbelief, acceptance).</a:t>
            </a:r>
          </a:p>
          <a:p>
            <a:endParaRPr lang="en-US" dirty="0"/>
          </a:p>
          <a:p>
            <a:r>
              <a:rPr lang="en-US" dirty="0"/>
              <a:t>Be empathetic.</a:t>
            </a:r>
          </a:p>
          <a:p>
            <a:endParaRPr lang="en-US" dirty="0"/>
          </a:p>
          <a:p>
            <a:r>
              <a:rPr lang="en-US" dirty="0"/>
              <a:t>Do not argue with or criticize colleagues; avoid defensiveness regarding your, or a colleague’s, medical care.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/>
              <a:t>D–DEAL WITH PATIENT AND FAMILY REACTIONS</a:t>
            </a:r>
          </a:p>
        </p:txBody>
      </p:sp>
    </p:spTree>
    <p:extLst>
      <p:ext uri="{BB962C8B-B14F-4D97-AF65-F5344CB8AC3E}">
        <p14:creationId xmlns:p14="http://schemas.microsoft.com/office/powerpoint/2010/main" val="30425017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Offer realistic hope. Even if a cure is not realistic, offer hope and encouragement about what options are available.</a:t>
            </a:r>
          </a:p>
          <a:p>
            <a:endParaRPr lang="en-US" dirty="0"/>
          </a:p>
          <a:p>
            <a:r>
              <a:rPr lang="en-US" dirty="0"/>
              <a:t>Explore what the news means to the patient. Inquire about the patient’s emotional and spiritual needs and what support systems they have in place.</a:t>
            </a:r>
          </a:p>
          <a:p>
            <a:endParaRPr lang="en-US" dirty="0"/>
          </a:p>
          <a:p>
            <a:r>
              <a:rPr lang="en-US" dirty="0"/>
              <a:t>Use interdisciplinary services to enhance patient care (e.g., hospice), but avoid using these as a means of disengaging from the relationship.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/>
              <a:t>E–ENCOURAGE AND VALIDATE EMOTIONS</a:t>
            </a:r>
          </a:p>
        </p:txBody>
      </p:sp>
    </p:spTree>
    <p:extLst>
      <p:ext uri="{BB962C8B-B14F-4D97-AF65-F5344CB8AC3E}">
        <p14:creationId xmlns:p14="http://schemas.microsoft.com/office/powerpoint/2010/main" val="19133267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r>
              <a:rPr lang="en-US" sz="4400" b="1" dirty="0"/>
              <a:t>SPIKES Protocol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71472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 - Setting: </a:t>
            </a:r>
          </a:p>
          <a:p>
            <a:endParaRPr lang="en-US" dirty="0"/>
          </a:p>
          <a:p>
            <a:r>
              <a:rPr lang="en-US" sz="2000" i="1" dirty="0"/>
              <a:t>Arrange for some privacy</a:t>
            </a:r>
            <a:r>
              <a:rPr lang="en-US" sz="2000" dirty="0"/>
              <a:t>.</a:t>
            </a:r>
          </a:p>
          <a:p>
            <a:endParaRPr lang="en-US" sz="2000" dirty="0"/>
          </a:p>
          <a:p>
            <a:r>
              <a:rPr lang="en-US" sz="2000" i="1" dirty="0"/>
              <a:t>Involve significant others</a:t>
            </a:r>
            <a:r>
              <a:rPr lang="en-US" sz="2000" dirty="0"/>
              <a:t>.</a:t>
            </a:r>
          </a:p>
          <a:p>
            <a:endParaRPr lang="en-US" sz="2000" dirty="0"/>
          </a:p>
          <a:p>
            <a:r>
              <a:rPr lang="en-US" sz="2000" i="1" dirty="0"/>
              <a:t>Make connection with the patient</a:t>
            </a:r>
            <a:r>
              <a:rPr lang="en-US" sz="2000" dirty="0"/>
              <a:t> (Maintaining eye contact)</a:t>
            </a:r>
          </a:p>
          <a:p>
            <a:endParaRPr lang="en-US" sz="2000" dirty="0"/>
          </a:p>
          <a:p>
            <a:r>
              <a:rPr lang="en-US" sz="2000" i="1" dirty="0"/>
              <a:t>Manage time constraints and interruptions</a:t>
            </a:r>
          </a:p>
          <a:p>
            <a:endParaRPr lang="en-US" sz="2000" i="1" dirty="0"/>
          </a:p>
          <a:p>
            <a:r>
              <a:rPr lang="en-US" sz="2000" i="1" dirty="0"/>
              <a:t>Sit down </a:t>
            </a:r>
            <a:endParaRPr lang="en-US" sz="20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4122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محتوى 1">
            <a:extLst>
              <a:ext uri="{FF2B5EF4-FFF2-40B4-BE49-F238E27FC236}">
                <a16:creationId xmlns:a16="http://schemas.microsoft.com/office/drawing/2014/main" id="{F065EEA8-D5B0-4CAC-8278-1AC3C1560A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09728" indent="0">
              <a:buNone/>
            </a:pPr>
            <a:r>
              <a:rPr lang="en-US" dirty="0"/>
              <a:t>▪ Reasons communicating bad news is important.</a:t>
            </a:r>
          </a:p>
          <a:p>
            <a:pPr marL="109728" indent="0">
              <a:buNone/>
            </a:pPr>
            <a:r>
              <a:rPr lang="en-US" dirty="0"/>
              <a:t>▪ Strategy approaches to deliver bad news</a:t>
            </a:r>
          </a:p>
          <a:p>
            <a:pPr marL="109728" indent="0">
              <a:buNone/>
            </a:pPr>
            <a:r>
              <a:rPr lang="en-US" dirty="0"/>
              <a:t>▪ Getting started</a:t>
            </a:r>
          </a:p>
          <a:p>
            <a:pPr marL="109728" indent="0">
              <a:buNone/>
            </a:pPr>
            <a:r>
              <a:rPr lang="en-US" dirty="0"/>
              <a:t>▪ What does the patient know?</a:t>
            </a:r>
          </a:p>
          <a:p>
            <a:pPr marL="109728" indent="0">
              <a:buNone/>
            </a:pPr>
            <a:r>
              <a:rPr lang="en-US" dirty="0"/>
              <a:t>▪ How much does the patient know?</a:t>
            </a:r>
          </a:p>
          <a:p>
            <a:pPr marL="109728" indent="0">
              <a:buNone/>
            </a:pPr>
            <a:r>
              <a:rPr lang="en-US" dirty="0"/>
              <a:t>▪ Sharing the information</a:t>
            </a:r>
          </a:p>
          <a:p>
            <a:pPr marL="109728" indent="0">
              <a:buNone/>
            </a:pPr>
            <a:r>
              <a:rPr lang="en-US" dirty="0"/>
              <a:t>▪ Responding to patient and family feelings</a:t>
            </a:r>
          </a:p>
          <a:p>
            <a:pPr marL="109728" indent="0">
              <a:buNone/>
            </a:pPr>
            <a:r>
              <a:rPr lang="en-US" dirty="0"/>
              <a:t>▪ Planning and follow-up</a:t>
            </a:r>
          </a:p>
        </p:txBody>
      </p:sp>
      <p:sp>
        <p:nvSpPr>
          <p:cNvPr id="3" name="عنوان 2">
            <a:extLst>
              <a:ext uri="{FF2B5EF4-FFF2-40B4-BE49-F238E27FC236}">
                <a16:creationId xmlns:a16="http://schemas.microsoft.com/office/drawing/2014/main" id="{EFF728E8-8F13-4127-8075-7D9D4FE8C7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Objectives </a:t>
            </a:r>
          </a:p>
        </p:txBody>
      </p:sp>
    </p:spTree>
    <p:extLst>
      <p:ext uri="{BB962C8B-B14F-4D97-AF65-F5344CB8AC3E}">
        <p14:creationId xmlns:p14="http://schemas.microsoft.com/office/powerpoint/2010/main" val="21191573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762000"/>
            <a:ext cx="8229600" cy="5245291"/>
          </a:xfrm>
        </p:spPr>
        <p:txBody>
          <a:bodyPr>
            <a:normAutofit/>
          </a:bodyPr>
          <a:lstStyle/>
          <a:p>
            <a:pPr marL="109728" indent="0">
              <a:buNone/>
            </a:pPr>
            <a:r>
              <a:rPr lang="en-US" dirty="0"/>
              <a:t>P – Perception</a:t>
            </a:r>
          </a:p>
          <a:p>
            <a:pPr marL="109728" indent="0">
              <a:buNone/>
            </a:pPr>
            <a:r>
              <a:rPr lang="en-US" dirty="0"/>
              <a:t>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Events leading up to know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What do you know ?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Try to get them say the diagnosis </a:t>
            </a:r>
          </a:p>
          <a:p>
            <a:pPr marL="109728" indent="0">
              <a:buNone/>
            </a:pPr>
            <a:r>
              <a:rPr lang="en-US" dirty="0"/>
              <a:t>e.g.  </a:t>
            </a:r>
          </a:p>
          <a:p>
            <a:pPr marL="109728" indent="0">
              <a:buNone/>
            </a:pPr>
            <a:r>
              <a:rPr lang="en-US" dirty="0"/>
              <a:t>“</a:t>
            </a:r>
            <a:r>
              <a:rPr lang="en-US" sz="2000" dirty="0"/>
              <a:t>Could you tell me what happened so far”  </a:t>
            </a:r>
          </a:p>
          <a:p>
            <a:pPr marL="109728" indent="0">
              <a:buNone/>
            </a:pPr>
            <a:r>
              <a:rPr lang="en-US" sz="2000" dirty="0"/>
              <a:t>“ Do you have any ideas on what the problem might be”</a:t>
            </a:r>
          </a:p>
          <a:p>
            <a:pPr marL="109728" indent="0">
              <a:buNone/>
            </a:pPr>
            <a:r>
              <a:rPr lang="en-US" sz="2000" dirty="0"/>
              <a:t>“ Is there anything you have been worried about” </a:t>
            </a:r>
          </a:p>
          <a:p>
            <a:pPr marL="109728" indent="0">
              <a:buNone/>
            </a:pPr>
            <a:r>
              <a:rPr lang="en-US" sz="2000" dirty="0"/>
              <a:t>  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58762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45448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016691"/>
          </a:xfrm>
        </p:spPr>
        <p:txBody>
          <a:bodyPr>
            <a:normAutofit fontScale="77500" lnSpcReduction="20000"/>
          </a:bodyPr>
          <a:lstStyle/>
          <a:p>
            <a:endParaRPr lang="en-US" dirty="0"/>
          </a:p>
          <a:p>
            <a:r>
              <a:rPr lang="en-US" dirty="0"/>
              <a:t>I - Invitation </a:t>
            </a:r>
          </a:p>
          <a:p>
            <a:pPr marL="109728" indent="0">
              <a:buNone/>
            </a:pPr>
            <a:r>
              <a:rPr lang="en-US" dirty="0"/>
              <a:t>Check if the patient wants to know the results and if he or she would like a family member present. </a:t>
            </a:r>
          </a:p>
          <a:p>
            <a:pPr marL="109728" indent="0">
              <a:buNone/>
            </a:pPr>
            <a:endParaRPr lang="en-US" dirty="0"/>
          </a:p>
          <a:p>
            <a:pPr marL="109728" indent="0">
              <a:buNone/>
            </a:pPr>
            <a:r>
              <a:rPr lang="en-US" b="1" dirty="0"/>
              <a:t>E.G.</a:t>
            </a:r>
          </a:p>
          <a:p>
            <a:pPr marL="109728" indent="0">
              <a:buNone/>
            </a:pPr>
            <a:endParaRPr lang="en-US" dirty="0"/>
          </a:p>
          <a:p>
            <a:pPr marL="109728" indent="0">
              <a:buNone/>
            </a:pPr>
            <a:r>
              <a:rPr lang="en-US" dirty="0"/>
              <a:t> “I do have the results here today would you like me to explain it to you now”</a:t>
            </a:r>
          </a:p>
          <a:p>
            <a:pPr marL="109728" indent="0">
              <a:buNone/>
            </a:pPr>
            <a:endParaRPr lang="en-US" dirty="0"/>
          </a:p>
          <a:p>
            <a:pPr marL="109728" indent="0">
              <a:buNone/>
            </a:pPr>
            <a:r>
              <a:rPr lang="en-US" dirty="0"/>
              <a:t>“would you prefer if a family member or a friend be present”</a:t>
            </a:r>
          </a:p>
          <a:p>
            <a:pPr marL="109728" indent="0">
              <a:buNone/>
            </a:pPr>
            <a:endParaRPr lang="en-US" dirty="0"/>
          </a:p>
          <a:p>
            <a:pPr marL="109728" indent="0">
              <a:buNone/>
            </a:pPr>
            <a:endParaRPr lang="en-US" dirty="0"/>
          </a:p>
          <a:p>
            <a:pPr marL="109728" indent="0">
              <a:buNone/>
            </a:pPr>
            <a:endParaRPr lang="en-US" dirty="0"/>
          </a:p>
          <a:p>
            <a:pPr marL="109728" indent="0">
              <a:buNone/>
            </a:pPr>
            <a:r>
              <a:rPr lang="en-US" dirty="0"/>
              <a:t> </a:t>
            </a:r>
          </a:p>
          <a:p>
            <a:pPr marL="109728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1162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70271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381000"/>
            <a:ext cx="8229600" cy="5626291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K – Knowledge</a:t>
            </a:r>
          </a:p>
          <a:p>
            <a:endParaRPr lang="en-US" dirty="0"/>
          </a:p>
          <a:p>
            <a:r>
              <a:rPr lang="en-US" dirty="0"/>
              <a:t>Build up to the result “ give a warning shot”</a:t>
            </a:r>
          </a:p>
          <a:p>
            <a:endParaRPr lang="en-US" dirty="0"/>
          </a:p>
          <a:p>
            <a:r>
              <a:rPr lang="en-US" dirty="0"/>
              <a:t>Chunk the diagnosis</a:t>
            </a:r>
          </a:p>
          <a:p>
            <a:endParaRPr lang="en-US" dirty="0"/>
          </a:p>
          <a:p>
            <a:r>
              <a:rPr lang="en-US" dirty="0"/>
              <a:t>Pause and wait after every statement</a:t>
            </a:r>
          </a:p>
          <a:p>
            <a:endParaRPr lang="en-US" dirty="0"/>
          </a:p>
          <a:p>
            <a:r>
              <a:rPr lang="en-US" dirty="0"/>
              <a:t>If the silence is awkward ask how he/she is feeling.</a:t>
            </a:r>
          </a:p>
          <a:p>
            <a:endParaRPr lang="en-US" dirty="0"/>
          </a:p>
          <a:p>
            <a:r>
              <a:rPr lang="en-US" dirty="0"/>
              <a:t>Use patient’s language </a:t>
            </a:r>
          </a:p>
          <a:p>
            <a:endParaRPr lang="en-US" dirty="0"/>
          </a:p>
          <a:p>
            <a:r>
              <a:rPr lang="en-US" dirty="0"/>
              <a:t>E.g.</a:t>
            </a:r>
          </a:p>
          <a:p>
            <a:endParaRPr lang="en-US" dirty="0"/>
          </a:p>
          <a:p>
            <a:r>
              <a:rPr lang="en-US" dirty="0"/>
              <a:t>“As we know we took a biopsy and the result is not as we hoped.”</a:t>
            </a:r>
          </a:p>
          <a:p>
            <a:r>
              <a:rPr lang="en-US" dirty="0"/>
              <a:t>PAUSE AND WAIT</a:t>
            </a:r>
          </a:p>
          <a:p>
            <a:r>
              <a:rPr lang="en-US" dirty="0"/>
              <a:t>I’m sorry to tell you it’s a tumor </a:t>
            </a:r>
          </a:p>
        </p:txBody>
      </p:sp>
    </p:spTree>
    <p:extLst>
      <p:ext uri="{BB962C8B-B14F-4D97-AF65-F5344CB8AC3E}">
        <p14:creationId xmlns:p14="http://schemas.microsoft.com/office/powerpoint/2010/main" val="7225851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457200"/>
            <a:ext cx="8229600" cy="579120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E – Emotions and Empathy</a:t>
            </a:r>
          </a:p>
          <a:p>
            <a:endParaRPr lang="en-US" dirty="0"/>
          </a:p>
          <a:p>
            <a:r>
              <a:rPr lang="en-US" dirty="0"/>
              <a:t> Acknowledge and reflect their emotions.</a:t>
            </a:r>
          </a:p>
          <a:p>
            <a:endParaRPr lang="en-US" dirty="0"/>
          </a:p>
          <a:p>
            <a:r>
              <a:rPr lang="en-US" dirty="0"/>
              <a:t>Just listen.</a:t>
            </a:r>
          </a:p>
          <a:p>
            <a:endParaRPr lang="en-US" dirty="0"/>
          </a:p>
          <a:p>
            <a:r>
              <a:rPr lang="en-US" dirty="0"/>
              <a:t>if the silence is awkward ask the patient how he’s feeling.</a:t>
            </a:r>
          </a:p>
          <a:p>
            <a:endParaRPr lang="en-US" dirty="0"/>
          </a:p>
          <a:p>
            <a:r>
              <a:rPr lang="en-US" dirty="0"/>
              <a:t>E.g.</a:t>
            </a:r>
          </a:p>
          <a:p>
            <a:endParaRPr lang="en-US" dirty="0"/>
          </a:p>
          <a:p>
            <a:r>
              <a:rPr lang="en-US" dirty="0"/>
              <a:t>“What’s upsetting you the most”</a:t>
            </a:r>
          </a:p>
          <a:p>
            <a:r>
              <a:rPr lang="en-US" dirty="0"/>
              <a:t>“How are you feeling about hearing the news”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43825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457200"/>
            <a:ext cx="8229600" cy="5550091"/>
          </a:xfrm>
        </p:spPr>
        <p:txBody>
          <a:bodyPr/>
          <a:lstStyle/>
          <a:p>
            <a:r>
              <a:rPr lang="en-US" dirty="0"/>
              <a:t>S – Strategy </a:t>
            </a:r>
          </a:p>
          <a:p>
            <a:endParaRPr lang="en-US" dirty="0"/>
          </a:p>
          <a:p>
            <a:r>
              <a:rPr lang="en-US" dirty="0"/>
              <a:t>Agree on a plan </a:t>
            </a:r>
          </a:p>
          <a:p>
            <a:endParaRPr lang="en-US" dirty="0"/>
          </a:p>
          <a:p>
            <a:r>
              <a:rPr lang="en-US" dirty="0"/>
              <a:t>Summarize concerns</a:t>
            </a:r>
          </a:p>
          <a:p>
            <a:endParaRPr lang="en-US" dirty="0"/>
          </a:p>
          <a:p>
            <a:r>
              <a:rPr lang="en-US" dirty="0"/>
              <a:t>Ask how they are left feeling </a:t>
            </a:r>
          </a:p>
        </p:txBody>
      </p:sp>
    </p:spTree>
    <p:extLst>
      <p:ext uri="{BB962C8B-B14F-4D97-AF65-F5344CB8AC3E}">
        <p14:creationId xmlns:p14="http://schemas.microsoft.com/office/powerpoint/2010/main" val="3299725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/>
              <a:t>Do not let your patient feel abandoned</a:t>
            </a:r>
          </a:p>
          <a:p>
            <a:endParaRPr lang="en-US" dirty="0"/>
          </a:p>
          <a:p>
            <a:r>
              <a:rPr lang="en-US" sz="2000" dirty="0"/>
              <a:t>family members will have questions after research </a:t>
            </a:r>
          </a:p>
          <a:p>
            <a:endParaRPr lang="en-US" dirty="0"/>
          </a:p>
          <a:p>
            <a:r>
              <a:rPr lang="en-US" sz="2000" dirty="0"/>
              <a:t>Schedule a time to get together again, or encourage them to call when they’re ready to talk further  </a:t>
            </a:r>
          </a:p>
          <a:p>
            <a:endParaRPr lang="en-US" sz="2000" dirty="0"/>
          </a:p>
          <a:p>
            <a:r>
              <a:rPr lang="en-US" sz="2000" dirty="0"/>
              <a:t>Avoid negative statements “ There is nothing we can do ”</a:t>
            </a:r>
          </a:p>
          <a:p>
            <a:endParaRPr lang="en-US" sz="2000" dirty="0"/>
          </a:p>
          <a:p>
            <a:r>
              <a:rPr lang="en-US" sz="2000" dirty="0"/>
              <a:t>Assess the patient’s risk of self-harm   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Plan and follow up </a:t>
            </a:r>
          </a:p>
        </p:txBody>
      </p:sp>
    </p:spTree>
    <p:extLst>
      <p:ext uri="{BB962C8B-B14F-4D97-AF65-F5344CB8AC3E}">
        <p14:creationId xmlns:p14="http://schemas.microsoft.com/office/powerpoint/2010/main" val="77205433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It is imperative to be aware of appropriate community organizations to provide quality end-of-life care.</a:t>
            </a:r>
          </a:p>
          <a:p>
            <a:endParaRPr lang="en-US" dirty="0"/>
          </a:p>
          <a:p>
            <a:r>
              <a:rPr lang="en-US" dirty="0"/>
              <a:t>Explore the patient’s goals and then consider what you can offer to meet them. </a:t>
            </a:r>
          </a:p>
          <a:p>
            <a:endParaRPr lang="en-US" dirty="0"/>
          </a:p>
          <a:p>
            <a:r>
              <a:rPr lang="en-US" dirty="0"/>
              <a:t>It is important to talk about palliative care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Plan and follow up </a:t>
            </a:r>
          </a:p>
        </p:txBody>
      </p:sp>
    </p:spTree>
    <p:extLst>
      <p:ext uri="{BB962C8B-B14F-4D97-AF65-F5344CB8AC3E}">
        <p14:creationId xmlns:p14="http://schemas.microsoft.com/office/powerpoint/2010/main" val="313225973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With an individualized, systematic approach and practiced communication skills, family physicians can successfully manage the difficult responsibility of communicating bad news to patients </a:t>
            </a:r>
          </a:p>
          <a:p>
            <a:endParaRPr lang="en-US" dirty="0"/>
          </a:p>
          <a:p>
            <a:r>
              <a:rPr lang="en-US" dirty="0"/>
              <a:t>Despite the challenges, family physicians can make a tremendous impact on the lives of their patients during this time of great need. 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Moving forward </a:t>
            </a:r>
          </a:p>
        </p:txBody>
      </p:sp>
    </p:spTree>
    <p:extLst>
      <p:ext uri="{BB962C8B-B14F-4D97-AF65-F5344CB8AC3E}">
        <p14:creationId xmlns:p14="http://schemas.microsoft.com/office/powerpoint/2010/main" val="287550422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Physician factors:</a:t>
            </a:r>
          </a:p>
          <a:p>
            <a:pPr marL="109728" indent="0">
              <a:buNone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Delivering bad news when you don’t understand your own personal response to the patient’s/family’s experience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Delivering bad news while feeling rushed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Delivering bad news out of your field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Delivering bad news when you are fatigued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Delivering bad news to a patient close in age to your own children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/>
          <a:lstStyle/>
          <a:p>
            <a:pPr algn="ctr"/>
            <a:r>
              <a:rPr lang="en-US" dirty="0"/>
              <a:t>Barriers </a:t>
            </a:r>
          </a:p>
        </p:txBody>
      </p:sp>
    </p:spTree>
    <p:extLst>
      <p:ext uri="{BB962C8B-B14F-4D97-AF65-F5344CB8AC3E}">
        <p14:creationId xmlns:p14="http://schemas.microsoft.com/office/powerpoint/2010/main" val="160159192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Delivering bad news about a patient who is a child</a:t>
            </a:r>
          </a:p>
          <a:p>
            <a:endParaRPr lang="en-US" dirty="0"/>
          </a:p>
          <a:p>
            <a:r>
              <a:rPr lang="en-US" dirty="0"/>
              <a:t>Delivering bad news about a patient who is very old</a:t>
            </a:r>
          </a:p>
          <a:p>
            <a:endParaRPr lang="en-US" dirty="0"/>
          </a:p>
          <a:p>
            <a:r>
              <a:rPr lang="en-US" dirty="0"/>
              <a:t>Delivering bad news when patient/family is in denial</a:t>
            </a:r>
          </a:p>
          <a:p>
            <a:endParaRPr lang="en-US" dirty="0"/>
          </a:p>
          <a:p>
            <a:r>
              <a:rPr lang="en-US" dirty="0"/>
              <a:t>Delivering bad news to a family of poor dynamics</a:t>
            </a:r>
          </a:p>
          <a:p>
            <a:endParaRPr lang="en-US" dirty="0"/>
          </a:p>
          <a:p>
            <a:r>
              <a:rPr lang="en-US"/>
              <a:t>Delivering bad news to a patient/family who misinterprets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Barriers</a:t>
            </a:r>
          </a:p>
        </p:txBody>
      </p:sp>
    </p:spTree>
    <p:extLst>
      <p:ext uri="{BB962C8B-B14F-4D97-AF65-F5344CB8AC3E}">
        <p14:creationId xmlns:p14="http://schemas.microsoft.com/office/powerpoint/2010/main" val="24331465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محتوى 1">
            <a:extLst>
              <a:ext uri="{FF2B5EF4-FFF2-40B4-BE49-F238E27FC236}">
                <a16:creationId xmlns:a16="http://schemas.microsoft.com/office/drawing/2014/main" id="{4C1FBC74-993B-4769-81B7-728B95632D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" y="76200"/>
            <a:ext cx="8991600" cy="640080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What is falsely related to bad news ?</a:t>
            </a:r>
          </a:p>
          <a:p>
            <a:endParaRPr lang="en-US" dirty="0"/>
          </a:p>
          <a:p>
            <a:r>
              <a:rPr lang="en-US" dirty="0"/>
              <a:t>a. It is always terminal </a:t>
            </a:r>
          </a:p>
          <a:p>
            <a:r>
              <a:rPr lang="en-US" dirty="0"/>
              <a:t>b. It is done in a private setting</a:t>
            </a:r>
          </a:p>
          <a:p>
            <a:r>
              <a:rPr lang="en-US" dirty="0"/>
              <a:t>c. It is done by most senior doctor present </a:t>
            </a:r>
            <a:br>
              <a:rPr lang="en-US" dirty="0"/>
            </a:br>
            <a:r>
              <a:rPr lang="en-US" dirty="0"/>
              <a:t>d. It is one of the hardest tasks a physician faces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What was true about breaking bad news in the past ?</a:t>
            </a:r>
          </a:p>
          <a:p>
            <a:endParaRPr lang="en-US" sz="1000" dirty="0"/>
          </a:p>
          <a:p>
            <a:r>
              <a:rPr lang="en-US" dirty="0"/>
              <a:t>a. it was considered the patient’s right</a:t>
            </a:r>
          </a:p>
          <a:p>
            <a:r>
              <a:rPr lang="en-US" dirty="0"/>
              <a:t>b. it is a burden and should be avoided</a:t>
            </a:r>
          </a:p>
          <a:p>
            <a:r>
              <a:rPr lang="en-US" dirty="0"/>
              <a:t>c. tell it to the family members</a:t>
            </a:r>
          </a:p>
          <a:p>
            <a:r>
              <a:rPr lang="en-US" dirty="0"/>
              <a:t>d. don’t tell the complete truth </a:t>
            </a:r>
          </a:p>
          <a:p>
            <a:endParaRPr lang="en-US" dirty="0"/>
          </a:p>
          <a:p>
            <a:pPr marL="109728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225762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محتوى 1">
            <a:extLst>
              <a:ext uri="{FF2B5EF4-FFF2-40B4-BE49-F238E27FC236}">
                <a16:creationId xmlns:a16="http://schemas.microsoft.com/office/drawing/2014/main" id="{4C1FBC74-993B-4769-81B7-728B95632D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" y="76200"/>
            <a:ext cx="8991600" cy="6400800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What is falsely related to bad news ?</a:t>
            </a:r>
          </a:p>
          <a:p>
            <a:endParaRPr lang="en-US" dirty="0"/>
          </a:p>
          <a:p>
            <a:r>
              <a:rPr lang="en-US" dirty="0"/>
              <a:t>a. It is always terminal </a:t>
            </a:r>
          </a:p>
          <a:p>
            <a:r>
              <a:rPr lang="en-US" dirty="0"/>
              <a:t>b. It is done in a private setting</a:t>
            </a:r>
          </a:p>
          <a:p>
            <a:r>
              <a:rPr lang="en-US" dirty="0"/>
              <a:t>c. It is done by most senior doctor present </a:t>
            </a:r>
          </a:p>
          <a:p>
            <a:r>
              <a:rPr lang="en-US" dirty="0"/>
              <a:t>d. It is one of the hardest tasks a physician faces</a:t>
            </a:r>
          </a:p>
          <a:p>
            <a:endParaRPr lang="en-US" dirty="0"/>
          </a:p>
          <a:p>
            <a:r>
              <a:rPr lang="en-US" dirty="0"/>
              <a:t>Answer: A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What was true about breaking bad news in the past ?</a:t>
            </a:r>
          </a:p>
          <a:p>
            <a:endParaRPr lang="en-US" sz="1000" dirty="0"/>
          </a:p>
          <a:p>
            <a:r>
              <a:rPr lang="en-US" dirty="0"/>
              <a:t>a. it was considered the patient’s right</a:t>
            </a:r>
          </a:p>
          <a:p>
            <a:r>
              <a:rPr lang="en-US" dirty="0"/>
              <a:t>b. it is a burden and should be avoided</a:t>
            </a:r>
          </a:p>
          <a:p>
            <a:r>
              <a:rPr lang="en-US" dirty="0"/>
              <a:t>c. tell it to the family members</a:t>
            </a:r>
          </a:p>
          <a:p>
            <a:r>
              <a:rPr lang="en-US" dirty="0"/>
              <a:t>d. don’t tell the complete truth </a:t>
            </a:r>
          </a:p>
          <a:p>
            <a:endParaRPr lang="en-US" dirty="0"/>
          </a:p>
          <a:p>
            <a:r>
              <a:rPr lang="en-US" dirty="0"/>
              <a:t>Answer: B</a:t>
            </a:r>
          </a:p>
          <a:p>
            <a:endParaRPr lang="en-US" dirty="0"/>
          </a:p>
          <a:p>
            <a:pPr marL="109728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6038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محتوى 1">
            <a:extLst>
              <a:ext uri="{FF2B5EF4-FFF2-40B4-BE49-F238E27FC236}">
                <a16:creationId xmlns:a16="http://schemas.microsoft.com/office/drawing/2014/main" id="{0E61384B-3140-4578-82C3-AF496A9B7B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76200"/>
            <a:ext cx="8839200" cy="6172200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In the ABCDE approach of breaking bad news, “A” stands for </a:t>
            </a:r>
          </a:p>
          <a:p>
            <a:endParaRPr lang="en-US" dirty="0"/>
          </a:p>
          <a:p>
            <a:r>
              <a:rPr lang="en-US" dirty="0"/>
              <a:t>a. Allow Questions  </a:t>
            </a:r>
          </a:p>
          <a:p>
            <a:r>
              <a:rPr lang="en-US" dirty="0"/>
              <a:t>b. Allow time to process the news</a:t>
            </a:r>
          </a:p>
          <a:p>
            <a:r>
              <a:rPr lang="en-US" dirty="0"/>
              <a:t>c. Avoid emotion </a:t>
            </a:r>
          </a:p>
          <a:p>
            <a:r>
              <a:rPr lang="en-US" dirty="0"/>
              <a:t>d. Advance preparation</a:t>
            </a:r>
          </a:p>
          <a:p>
            <a:endParaRPr lang="en-US" dirty="0"/>
          </a:p>
          <a:p>
            <a:r>
              <a:rPr lang="en-US" dirty="0"/>
              <a:t>Answer: D </a:t>
            </a:r>
          </a:p>
          <a:p>
            <a:endParaRPr lang="en-US" dirty="0"/>
          </a:p>
          <a:p>
            <a:r>
              <a:rPr lang="en-US" dirty="0"/>
              <a:t>In SPIKES protocol of breaking bad news, Which of the following Questions helps in about the patient’s perception?</a:t>
            </a:r>
          </a:p>
          <a:p>
            <a:r>
              <a:rPr lang="en-US" dirty="0"/>
              <a:t>a. </a:t>
            </a:r>
            <a:r>
              <a:rPr lang="en-US" sz="2200" dirty="0"/>
              <a:t>“would you prefer if a family member or a friend be present”</a:t>
            </a:r>
          </a:p>
          <a:p>
            <a:r>
              <a:rPr lang="en-US" sz="2200" dirty="0"/>
              <a:t>b. “What’s upsetting you the most”</a:t>
            </a:r>
          </a:p>
          <a:p>
            <a:r>
              <a:rPr lang="en-US" sz="2200" dirty="0"/>
              <a:t>c. “How are you feeling about hearing the news”</a:t>
            </a:r>
          </a:p>
          <a:p>
            <a:r>
              <a:rPr lang="en-US" sz="2200" dirty="0"/>
              <a:t>d. “ Do you have any ideas on what the problem might be</a:t>
            </a:r>
            <a:r>
              <a:rPr lang="en-US" sz="2800" dirty="0"/>
              <a:t>”</a:t>
            </a:r>
          </a:p>
          <a:p>
            <a:endParaRPr lang="en-US" sz="2800" dirty="0"/>
          </a:p>
          <a:p>
            <a:r>
              <a:rPr lang="en-US" sz="2800" dirty="0"/>
              <a:t>Answer: D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4792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محتوى 1">
            <a:extLst>
              <a:ext uri="{FF2B5EF4-FFF2-40B4-BE49-F238E27FC236}">
                <a16:creationId xmlns:a16="http://schemas.microsoft.com/office/drawing/2014/main" id="{A9F59EC4-226C-40F9-88AA-FC5C5A0C44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" y="304800"/>
            <a:ext cx="8991600" cy="6477000"/>
          </a:xfrm>
        </p:spPr>
        <p:txBody>
          <a:bodyPr/>
          <a:lstStyle/>
          <a:p>
            <a:r>
              <a:rPr lang="en-US" dirty="0"/>
              <a:t>Which of the following is the best setting of Breaking Bad news ?</a:t>
            </a:r>
          </a:p>
          <a:p>
            <a:endParaRPr lang="en-US" dirty="0"/>
          </a:p>
          <a:p>
            <a:r>
              <a:rPr lang="en-US" dirty="0"/>
              <a:t>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109728" indent="0">
              <a:buNone/>
            </a:pPr>
            <a:r>
              <a:rPr lang="en-US" dirty="0"/>
              <a:t>                a.                                          b.</a:t>
            </a:r>
          </a:p>
          <a:p>
            <a:pPr marL="109728" indent="0">
              <a:buNone/>
            </a:pPr>
            <a:endParaRPr lang="en-US" dirty="0"/>
          </a:p>
          <a:p>
            <a:pPr marL="109728" indent="0">
              <a:buNone/>
            </a:pPr>
            <a:endParaRPr lang="en-US" dirty="0"/>
          </a:p>
          <a:p>
            <a:pPr marL="109728" indent="0">
              <a:buNone/>
            </a:pPr>
            <a:endParaRPr lang="en-US" dirty="0"/>
          </a:p>
          <a:p>
            <a:pPr marL="109728" indent="0">
              <a:buNone/>
            </a:pPr>
            <a:endParaRPr lang="en-US" dirty="0"/>
          </a:p>
          <a:p>
            <a:pPr marL="109728" indent="0">
              <a:buNone/>
            </a:pPr>
            <a:r>
              <a:rPr lang="en-US" dirty="0"/>
              <a:t>                                       c.</a:t>
            </a: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5390B12B-E88C-47D8-B4F8-78C72C1325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676400"/>
            <a:ext cx="3067050" cy="1609725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11D24CC1-6D7D-4975-880D-582B842F9F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1428750"/>
            <a:ext cx="3276600" cy="1857375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0957ADE8-A90A-47C5-A4F0-92FA107840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4038600"/>
            <a:ext cx="3067050" cy="174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08439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عنصر نائب للمحتوى 4">
            <a:extLst>
              <a:ext uri="{FF2B5EF4-FFF2-40B4-BE49-F238E27FC236}">
                <a16:creationId xmlns:a16="http://schemas.microsoft.com/office/drawing/2014/main" id="{CDD37F71-5607-424F-AD1C-6474BC4E19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740656"/>
            <a:ext cx="6172200" cy="3918488"/>
          </a:xfrm>
        </p:spPr>
      </p:pic>
    </p:spTree>
    <p:extLst>
      <p:ext uri="{BB962C8B-B14F-4D97-AF65-F5344CB8AC3E}">
        <p14:creationId xmlns:p14="http://schemas.microsoft.com/office/powerpoint/2010/main" val="250205128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محتوى 1">
            <a:extLst>
              <a:ext uri="{FF2B5EF4-FFF2-40B4-BE49-F238E27FC236}">
                <a16:creationId xmlns:a16="http://schemas.microsoft.com/office/drawing/2014/main" id="{F20DA9AF-4373-485C-9651-550C6FC70F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609600"/>
            <a:ext cx="8229600" cy="5397691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Case 1: 60 year old patient Diagnosed with Colon Cancer ( Break the news )</a:t>
            </a:r>
          </a:p>
        </p:txBody>
      </p:sp>
    </p:spTree>
    <p:extLst>
      <p:ext uri="{BB962C8B-B14F-4D97-AF65-F5344CB8AC3E}">
        <p14:creationId xmlns:p14="http://schemas.microsoft.com/office/powerpoint/2010/main" val="107964460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محتوى 1">
            <a:extLst>
              <a:ext uri="{FF2B5EF4-FFF2-40B4-BE49-F238E27FC236}">
                <a16:creationId xmlns:a16="http://schemas.microsoft.com/office/drawing/2014/main" id="{012B67D3-B5AE-4BF4-A0C1-CBA9E7E071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381000"/>
            <a:ext cx="8229600" cy="5626291"/>
          </a:xfrm>
        </p:spPr>
        <p:txBody>
          <a:bodyPr>
            <a:normAutofit lnSpcReduction="10000"/>
          </a:bodyPr>
          <a:lstStyle/>
          <a:p>
            <a:endParaRPr lang="en-US" dirty="0"/>
          </a:p>
          <a:p>
            <a:endParaRPr lang="en-US" dirty="0"/>
          </a:p>
          <a:p>
            <a:pPr marL="109728" indent="0">
              <a:buNone/>
            </a:pPr>
            <a:endParaRPr lang="en-US" dirty="0"/>
          </a:p>
          <a:p>
            <a:r>
              <a:rPr lang="en-US" dirty="0"/>
              <a:t>Case 2:  30 year old patient went for premarital checkup:</a:t>
            </a:r>
          </a:p>
          <a:p>
            <a:endParaRPr lang="en-US" dirty="0"/>
          </a:p>
          <a:p>
            <a:pPr lvl="1">
              <a:defRPr/>
            </a:pPr>
            <a:r>
              <a:rPr lang="en-US" dirty="0">
                <a:solidFill>
                  <a:srgbClr val="A50021"/>
                </a:solidFill>
              </a:rPr>
              <a:t>Hepatitis B S antigen…….</a:t>
            </a:r>
            <a:r>
              <a:rPr lang="en-US" dirty="0"/>
              <a:t>	</a:t>
            </a:r>
            <a:r>
              <a:rPr lang="en-US" alt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Reactive</a:t>
            </a:r>
          </a:p>
          <a:p>
            <a:pPr lvl="1">
              <a:defRPr/>
            </a:pPr>
            <a:r>
              <a:rPr lang="en-US" dirty="0">
                <a:solidFill>
                  <a:srgbClr val="A50021"/>
                </a:solidFill>
              </a:rPr>
              <a:t>Anti-</a:t>
            </a:r>
            <a:r>
              <a:rPr lang="en-US" dirty="0" err="1">
                <a:solidFill>
                  <a:srgbClr val="A50021"/>
                </a:solidFill>
              </a:rPr>
              <a:t>Hepa</a:t>
            </a:r>
            <a:r>
              <a:rPr lang="en-US" dirty="0">
                <a:solidFill>
                  <a:srgbClr val="A50021"/>
                </a:solidFill>
              </a:rPr>
              <a:t> B Core </a:t>
            </a:r>
            <a:r>
              <a:rPr lang="en-US" dirty="0" err="1">
                <a:solidFill>
                  <a:srgbClr val="A50021"/>
                </a:solidFill>
              </a:rPr>
              <a:t>lgG</a:t>
            </a:r>
            <a:r>
              <a:rPr lang="en-US" dirty="0">
                <a:solidFill>
                  <a:srgbClr val="A50021"/>
                </a:solidFill>
              </a:rPr>
              <a:t>…….	</a:t>
            </a:r>
            <a:r>
              <a:rPr lang="en-US" alt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Reactive</a:t>
            </a:r>
          </a:p>
          <a:p>
            <a:pPr lvl="1">
              <a:defRPr/>
            </a:pPr>
            <a:r>
              <a:rPr lang="en-US" dirty="0">
                <a:solidFill>
                  <a:srgbClr val="A50021"/>
                </a:solidFill>
              </a:rPr>
              <a:t>Hep- B e Antigen	…….	</a:t>
            </a:r>
            <a:r>
              <a:rPr lang="en-US" alt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Reactive</a:t>
            </a:r>
          </a:p>
          <a:p>
            <a:pPr lvl="1">
              <a:defRPr/>
            </a:pPr>
            <a:r>
              <a:rPr lang="en-US" dirty="0">
                <a:solidFill>
                  <a:srgbClr val="A50021"/>
                </a:solidFill>
              </a:rPr>
              <a:t>Anti- </a:t>
            </a:r>
            <a:r>
              <a:rPr lang="en-US" dirty="0" err="1">
                <a:solidFill>
                  <a:srgbClr val="A50021"/>
                </a:solidFill>
              </a:rPr>
              <a:t>Hepa</a:t>
            </a:r>
            <a:r>
              <a:rPr lang="en-US" dirty="0">
                <a:solidFill>
                  <a:srgbClr val="A50021"/>
                </a:solidFill>
              </a:rPr>
              <a:t> B e Antigen  … </a:t>
            </a:r>
            <a:r>
              <a:rPr lang="en-US" dirty="0"/>
              <a:t>Nonreactive</a:t>
            </a:r>
          </a:p>
          <a:p>
            <a:pPr lvl="1">
              <a:defRPr/>
            </a:pPr>
            <a:r>
              <a:rPr lang="en-US" dirty="0">
                <a:solidFill>
                  <a:srgbClr val="A50021"/>
                </a:solidFill>
              </a:rPr>
              <a:t>Anti-</a:t>
            </a:r>
            <a:r>
              <a:rPr lang="en-US" dirty="0" err="1">
                <a:solidFill>
                  <a:srgbClr val="A50021"/>
                </a:solidFill>
              </a:rPr>
              <a:t>Hepa</a:t>
            </a:r>
            <a:r>
              <a:rPr lang="en-US" dirty="0">
                <a:solidFill>
                  <a:srgbClr val="A50021"/>
                </a:solidFill>
              </a:rPr>
              <a:t> B Surface……. </a:t>
            </a:r>
            <a:r>
              <a:rPr lang="en-US" dirty="0"/>
              <a:t>	Nonreactive</a:t>
            </a:r>
            <a:endParaRPr lang="en-US" b="1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(Break the news)</a:t>
            </a:r>
          </a:p>
        </p:txBody>
      </p:sp>
    </p:spTree>
    <p:extLst>
      <p:ext uri="{BB962C8B-B14F-4D97-AF65-F5344CB8AC3E}">
        <p14:creationId xmlns:p14="http://schemas.microsoft.com/office/powerpoint/2010/main" val="131304074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reaking Bad News - RCSEd Communications Skills Video Competition 2016">
            <a:hlinkClick r:id="" action="ppaction://media"/>
            <a:extLst>
              <a:ext uri="{FF2B5EF4-FFF2-40B4-BE49-F238E27FC236}">
                <a16:creationId xmlns:a16="http://schemas.microsoft.com/office/drawing/2014/main" id="{43B76E15-BA76-49EC-9257-5262A50EE86E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200" y="0"/>
            <a:ext cx="8991600" cy="6781800"/>
          </a:xfrm>
        </p:spPr>
      </p:pic>
      <p:sp>
        <p:nvSpPr>
          <p:cNvPr id="3" name="عنوان 2">
            <a:extLst>
              <a:ext uri="{FF2B5EF4-FFF2-40B4-BE49-F238E27FC236}">
                <a16:creationId xmlns:a16="http://schemas.microsoft.com/office/drawing/2014/main" id="{499C5865-7FC4-4510-A360-2D0E9D1D84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8580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1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وان 2">
            <a:extLst>
              <a:ext uri="{FF2B5EF4-FFF2-40B4-BE49-F238E27FC236}">
                <a16:creationId xmlns:a16="http://schemas.microsoft.com/office/drawing/2014/main" id="{924876D5-0BB7-472F-99BC-86FF531700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References 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7C057B88-8D50-40C9-AC93-71A7DBEFF2A1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457200" y="1228050"/>
            <a:ext cx="8382000" cy="535531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accent4"/>
              </a:solidFill>
              <a:effectLst/>
              <a:latin typeface="Arial" panose="020B0604020202020204" pitchFamily="34" charset="0"/>
              <a:cs typeface="Arial" panose="020B0604020202020204" pitchFamily="34" charset="0"/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accent4"/>
                </a:solidFill>
                <a:effectLst/>
                <a:cs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https://www.ncbi.nlm.nih.gov/pmc/articles/PMC4677873/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accent4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accent4"/>
                </a:solidFill>
                <a:effectLst/>
                <a:cs typeface="Arial" panose="020B0604020202020204" pitchFamily="34" charset="0"/>
              </a:rPr>
            </a:b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accent4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accent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accent4"/>
                </a:solidFill>
                <a:effectLst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http://theoncologist.alphamedpress.org/content/5/4/302.long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accent4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sz="1800" dirty="0">
              <a:solidFill>
                <a:srgbClr val="1155CC"/>
              </a:solidFill>
              <a:cs typeface="Arial" panose="020B0604020202020204" pitchFamily="34" charset="0"/>
            </a:endParaRPr>
          </a:p>
          <a:p>
            <a:pPr marL="0" lvl="0" indent="0">
              <a:buClrTx/>
              <a:buSzTx/>
              <a:buNone/>
            </a:pPr>
            <a:r>
              <a:rPr lang="en-US" altLang="en-US" sz="1800" dirty="0">
                <a:solidFill>
                  <a:schemeClr val="accent4"/>
                </a:solidFill>
                <a:cs typeface="Arial" panose="020B0604020202020204" pitchFamily="34" charset="0"/>
              </a:rPr>
              <a:t>Breaking Bad News. Retrieved August 08, 2017, from</a:t>
            </a:r>
          </a:p>
          <a:p>
            <a:pPr marL="0" lvl="0" indent="0">
              <a:buClrTx/>
              <a:buSzTx/>
              <a:buNone/>
            </a:pPr>
            <a:r>
              <a:rPr lang="en-US" altLang="en-US" sz="1800" dirty="0">
                <a:solidFill>
                  <a:schemeClr val="accent4"/>
                </a:solidFill>
                <a:cs typeface="Arial" panose="020B0604020202020204" pitchFamily="34" charset="0"/>
              </a:rPr>
              <a:t>http://www.aafp.org/afp/2001/1215/p1975.pdf</a:t>
            </a:r>
          </a:p>
          <a:p>
            <a:pPr marL="0" lvl="0" indent="0">
              <a:buClrTx/>
              <a:buSzTx/>
              <a:buNone/>
            </a:pPr>
            <a:r>
              <a:rPr lang="en-US" altLang="en-US" sz="1800" dirty="0">
                <a:solidFill>
                  <a:schemeClr val="accent4"/>
                </a:solidFill>
                <a:cs typeface="Arial" panose="020B0604020202020204" pitchFamily="34" charset="0"/>
              </a:rPr>
              <a:t>Old, J. (2011). Communicating Bad News to Your Patients. Retrieved</a:t>
            </a:r>
          </a:p>
          <a:p>
            <a:pPr marL="0" lvl="0" indent="0">
              <a:buClrTx/>
              <a:buSzTx/>
              <a:buNone/>
            </a:pPr>
            <a:r>
              <a:rPr lang="en-US" altLang="en-US" sz="1800" dirty="0">
                <a:solidFill>
                  <a:schemeClr val="accent4"/>
                </a:solidFill>
                <a:cs typeface="Arial" panose="020B0604020202020204" pitchFamily="34" charset="0"/>
              </a:rPr>
              <a:t>August 08, 2017, from </a:t>
            </a:r>
            <a:r>
              <a:rPr lang="en-US" altLang="en-US" sz="1800" dirty="0">
                <a:solidFill>
                  <a:schemeClr val="accent4"/>
                </a:solidFill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http://www.aafp.org/fpm/2011/1100/p31.pdf</a:t>
            </a:r>
            <a:endParaRPr lang="en-US" altLang="en-US" sz="1800" dirty="0">
              <a:solidFill>
                <a:schemeClr val="accent4"/>
              </a:solidFill>
              <a:cs typeface="Arial" panose="020B0604020202020204" pitchFamily="34" charset="0"/>
            </a:endParaRPr>
          </a:p>
          <a:p>
            <a:pPr marL="0" lvl="0" indent="0">
              <a:buClrTx/>
              <a:buSzTx/>
              <a:buNone/>
            </a:pPr>
            <a:endParaRPr lang="en-US" altLang="en-US" sz="1800" dirty="0">
              <a:solidFill>
                <a:schemeClr val="accent4"/>
              </a:solidFill>
              <a:cs typeface="Arial" panose="020B0604020202020204" pitchFamily="34" charset="0"/>
            </a:endParaRPr>
          </a:p>
          <a:p>
            <a:pPr marL="0" indent="0">
              <a:buClrTx/>
              <a:buSzTx/>
              <a:buNone/>
            </a:pPr>
            <a:r>
              <a:rPr lang="en-US" altLang="en-US" sz="1800" dirty="0">
                <a:solidFill>
                  <a:schemeClr val="accent4"/>
                </a:solidFill>
                <a:cs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https://www.google.com.sa/url?sa=t&amp;source=web&amp;rct=j&amp;url=http://www.cetl.org.uk/learning/feedback_opportunities/data/downloads/breaking_bad_news.pdf&amp;ved=2ahUKEwjkkvyz6-_eAhUNx4UKHRjlDZoQFjAFegQIBhAB&amp;usg=AOvVaw0EyOro7fHbKh9BXXrOj0PN&amp;cshid=1543159193092</a:t>
            </a:r>
            <a:endParaRPr lang="en-US" altLang="en-US" sz="1800" dirty="0">
              <a:solidFill>
                <a:schemeClr val="accent4"/>
              </a:solidFill>
              <a:cs typeface="Arial" panose="020B0604020202020204" pitchFamily="34" charset="0"/>
            </a:endParaRPr>
          </a:p>
          <a:p>
            <a:pPr marL="0" lvl="0" indent="0">
              <a:buClrTx/>
              <a:buSzTx/>
              <a:buNone/>
            </a:pPr>
            <a:endParaRPr lang="en-US" altLang="en-US" sz="1800" dirty="0">
              <a:solidFill>
                <a:schemeClr val="accent4"/>
              </a:solidFill>
              <a:cs typeface="Arial" panose="020B0604020202020204" pitchFamily="34" charset="0"/>
            </a:endParaRPr>
          </a:p>
          <a:p>
            <a:pPr marL="0" lvl="0" indent="0">
              <a:buClrTx/>
              <a:buSzTx/>
              <a:buNone/>
            </a:pPr>
            <a:endParaRPr lang="en-US" altLang="en-US" sz="1800" dirty="0">
              <a:solidFill>
                <a:schemeClr val="accent4"/>
              </a:solidFill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720692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محتوى 1">
            <a:extLst>
              <a:ext uri="{FF2B5EF4-FFF2-40B4-BE49-F238E27FC236}">
                <a16:creationId xmlns:a16="http://schemas.microsoft.com/office/drawing/2014/main" id="{53F1F090-72C2-466E-BA2B-EB461E86B8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Baile</a:t>
            </a:r>
            <a:r>
              <a:rPr lang="en-US" dirty="0"/>
              <a:t> WF, Buckman R, </a:t>
            </a:r>
            <a:r>
              <a:rPr lang="en-US" dirty="0" err="1"/>
              <a:t>Lenzi</a:t>
            </a:r>
            <a:r>
              <a:rPr lang="en-US" dirty="0"/>
              <a:t> R, </a:t>
            </a:r>
            <a:r>
              <a:rPr lang="en-US" dirty="0" err="1"/>
              <a:t>Glober</a:t>
            </a:r>
            <a:r>
              <a:rPr lang="en-US" dirty="0"/>
              <a:t> G, Beale EA, </a:t>
            </a:r>
            <a:r>
              <a:rPr lang="en-US" dirty="0" err="1"/>
              <a:t>Kudelka</a:t>
            </a:r>
            <a:r>
              <a:rPr lang="en-US" dirty="0"/>
              <a:t> AP. SPIKES: a six-step protocol for delivering bad news: application to the patient with cancer. Oncologist. 2000; 5(4):302–311 </a:t>
            </a:r>
          </a:p>
          <a:p>
            <a:endParaRPr lang="en-US" dirty="0"/>
          </a:p>
          <a:p>
            <a:r>
              <a:rPr lang="en-US" dirty="0"/>
              <a:t>J.T. </a:t>
            </a:r>
            <a:r>
              <a:rPr lang="en-US" dirty="0" err="1"/>
              <a:t>Ptacek</a:t>
            </a:r>
            <a:r>
              <a:rPr lang="en-US" dirty="0"/>
              <a:t>, E.G. McIntosh, Physician challenges in communicating bad news, Journal of Behavioral Medicine 32 (4) (2009) 380–387. </a:t>
            </a:r>
          </a:p>
          <a:p>
            <a:endParaRPr lang="en-US" dirty="0"/>
          </a:p>
        </p:txBody>
      </p:sp>
      <p:sp>
        <p:nvSpPr>
          <p:cNvPr id="3" name="عنوان 2">
            <a:extLst>
              <a:ext uri="{FF2B5EF4-FFF2-40B4-BE49-F238E27FC236}">
                <a16:creationId xmlns:a16="http://schemas.microsoft.com/office/drawing/2014/main" id="{7C79EAED-7DCE-4F05-81A6-4EC7C0CE20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06299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عنصر نائب للمحتوى 4">
            <a:extLst>
              <a:ext uri="{FF2B5EF4-FFF2-40B4-BE49-F238E27FC236}">
                <a16:creationId xmlns:a16="http://schemas.microsoft.com/office/drawing/2014/main" id="{BE6AAD3F-ECF6-446B-8523-C6122275F3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96400" cy="6858000"/>
          </a:xfrm>
        </p:spPr>
      </p:pic>
      <p:sp>
        <p:nvSpPr>
          <p:cNvPr id="3" name="عنوان 2">
            <a:extLst>
              <a:ext uri="{FF2B5EF4-FFF2-40B4-BE49-F238E27FC236}">
                <a16:creationId xmlns:a16="http://schemas.microsoft.com/office/drawing/2014/main" id="{0FC79372-25E3-4EAA-8868-FE89CAAF64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5529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محتوى 1">
            <a:extLst>
              <a:ext uri="{FF2B5EF4-FFF2-40B4-BE49-F238E27FC236}">
                <a16:creationId xmlns:a16="http://schemas.microsoft.com/office/drawing/2014/main" id="{0E61384B-3140-4578-82C3-AF496A9B7B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76200"/>
            <a:ext cx="8839200" cy="617220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In the ABCDE approach of breaking bad news, “A” stands for </a:t>
            </a:r>
          </a:p>
          <a:p>
            <a:endParaRPr lang="en-US" dirty="0"/>
          </a:p>
          <a:p>
            <a:r>
              <a:rPr lang="en-US" dirty="0"/>
              <a:t>a. Allow Questions  </a:t>
            </a:r>
          </a:p>
          <a:p>
            <a:r>
              <a:rPr lang="en-US" dirty="0"/>
              <a:t>b. Allow time to process the news</a:t>
            </a:r>
          </a:p>
          <a:p>
            <a:r>
              <a:rPr lang="en-US" dirty="0"/>
              <a:t>c. Avoid emotion </a:t>
            </a:r>
          </a:p>
          <a:p>
            <a:r>
              <a:rPr lang="en-US" dirty="0"/>
              <a:t>d. Advance preparation </a:t>
            </a:r>
          </a:p>
          <a:p>
            <a:endParaRPr lang="en-US" dirty="0"/>
          </a:p>
          <a:p>
            <a:r>
              <a:rPr lang="en-US" dirty="0"/>
              <a:t>In SPIKES protocol of breaking bad news, Which of the following Questions helps in about the patient’s perception?</a:t>
            </a:r>
          </a:p>
          <a:p>
            <a:r>
              <a:rPr lang="en-US" dirty="0"/>
              <a:t>a. </a:t>
            </a:r>
            <a:r>
              <a:rPr lang="en-US" sz="2200" dirty="0"/>
              <a:t>“would you prefer if a family member or a friend be present”</a:t>
            </a:r>
          </a:p>
          <a:p>
            <a:r>
              <a:rPr lang="en-US" sz="2200" dirty="0"/>
              <a:t>b. “What’s upsetting you the most”</a:t>
            </a:r>
          </a:p>
          <a:p>
            <a:r>
              <a:rPr lang="en-US" sz="2200" dirty="0"/>
              <a:t>c. “How are you feeling about hearing the news”</a:t>
            </a:r>
          </a:p>
          <a:p>
            <a:r>
              <a:rPr lang="en-US" sz="2200" dirty="0"/>
              <a:t>d. “ Do you have any ideas on what the problem might be</a:t>
            </a:r>
            <a:r>
              <a:rPr lang="en-US" sz="2800" dirty="0"/>
              <a:t>”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67473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محتوى 1">
            <a:extLst>
              <a:ext uri="{FF2B5EF4-FFF2-40B4-BE49-F238E27FC236}">
                <a16:creationId xmlns:a16="http://schemas.microsoft.com/office/drawing/2014/main" id="{A9F59EC4-226C-40F9-88AA-FC5C5A0C44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" y="304800"/>
            <a:ext cx="8991600" cy="6477000"/>
          </a:xfrm>
        </p:spPr>
        <p:txBody>
          <a:bodyPr/>
          <a:lstStyle/>
          <a:p>
            <a:r>
              <a:rPr lang="en-US" dirty="0"/>
              <a:t>Which of the following is the best setting of Breaking Bad news ?</a:t>
            </a:r>
          </a:p>
          <a:p>
            <a:endParaRPr lang="en-US" dirty="0"/>
          </a:p>
          <a:p>
            <a:r>
              <a:rPr lang="en-US" dirty="0"/>
              <a:t>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109728" indent="0">
              <a:buNone/>
            </a:pPr>
            <a:r>
              <a:rPr lang="en-US" dirty="0"/>
              <a:t>                a.                                          b.</a:t>
            </a:r>
          </a:p>
          <a:p>
            <a:pPr marL="109728" indent="0">
              <a:buNone/>
            </a:pPr>
            <a:endParaRPr lang="en-US" dirty="0"/>
          </a:p>
          <a:p>
            <a:pPr marL="109728" indent="0">
              <a:buNone/>
            </a:pPr>
            <a:endParaRPr lang="en-US" dirty="0"/>
          </a:p>
          <a:p>
            <a:pPr marL="109728" indent="0">
              <a:buNone/>
            </a:pPr>
            <a:endParaRPr lang="en-US" dirty="0"/>
          </a:p>
          <a:p>
            <a:pPr marL="109728" indent="0">
              <a:buNone/>
            </a:pPr>
            <a:endParaRPr lang="en-US" dirty="0"/>
          </a:p>
          <a:p>
            <a:pPr marL="109728" indent="0">
              <a:buNone/>
            </a:pPr>
            <a:r>
              <a:rPr lang="en-US" dirty="0"/>
              <a:t>                                       c.</a:t>
            </a: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5390B12B-E88C-47D8-B4F8-78C72C1325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676400"/>
            <a:ext cx="3067050" cy="1609725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11D24CC1-6D7D-4975-880D-582B842F9F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1428750"/>
            <a:ext cx="3276600" cy="1857375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0957ADE8-A90A-47C5-A4F0-92FA107840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4038600"/>
            <a:ext cx="3067050" cy="174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4394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53000"/>
          </a:xfrm>
        </p:spPr>
        <p:txBody>
          <a:bodyPr>
            <a:normAutofit/>
          </a:bodyPr>
          <a:lstStyle/>
          <a:p>
            <a:r>
              <a:rPr lang="en-US" dirty="0"/>
              <a:t>Any news that drastically and negatively alters the patient’s view of her or his future.”</a:t>
            </a:r>
          </a:p>
          <a:p>
            <a:endParaRPr lang="en-US" dirty="0"/>
          </a:p>
          <a:p>
            <a:r>
              <a:rPr lang="en-US" dirty="0"/>
              <a:t>Bad news is stereotypically associated with a terminal diagnosis</a:t>
            </a:r>
          </a:p>
          <a:p>
            <a:endParaRPr lang="en-US" dirty="0"/>
          </a:p>
          <a:p>
            <a:r>
              <a:rPr lang="en-US" dirty="0"/>
              <a:t>Family physicians encounter many situations that involve imparting bad news; for example: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What is it ?</a:t>
            </a:r>
          </a:p>
        </p:txBody>
      </p:sp>
    </p:spTree>
    <p:extLst>
      <p:ext uri="{BB962C8B-B14F-4D97-AF65-F5344CB8AC3E}">
        <p14:creationId xmlns:p14="http://schemas.microsoft.com/office/powerpoint/2010/main" val="10960799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Terminal disease: Cancer </a:t>
            </a:r>
          </a:p>
          <a:p>
            <a:endParaRPr lang="en-US" dirty="0"/>
          </a:p>
          <a:p>
            <a:r>
              <a:rPr lang="en-US" dirty="0"/>
              <a:t>Debilitating disease : Paralysis, Impotence </a:t>
            </a:r>
          </a:p>
          <a:p>
            <a:endParaRPr lang="en-US" dirty="0"/>
          </a:p>
          <a:p>
            <a:r>
              <a:rPr lang="en-US" dirty="0"/>
              <a:t>Chronic illnesses: DM, HTN </a:t>
            </a:r>
          </a:p>
          <a:p>
            <a:endParaRPr lang="en-US" dirty="0"/>
          </a:p>
          <a:p>
            <a:r>
              <a:rPr lang="en-US" dirty="0"/>
              <a:t>Congenital disease </a:t>
            </a:r>
          </a:p>
          <a:p>
            <a:endParaRPr lang="en-US" dirty="0"/>
          </a:p>
          <a:p>
            <a:r>
              <a:rPr lang="en-US" dirty="0"/>
              <a:t>Traumatic </a:t>
            </a:r>
          </a:p>
          <a:p>
            <a:endParaRPr lang="en-US" dirty="0"/>
          </a:p>
          <a:p>
            <a:pPr marL="109728" indent="0">
              <a:buNone/>
            </a:pPr>
            <a:r>
              <a:rPr lang="en-US" dirty="0"/>
              <a:t> 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/>
              <a:t>Examples of  </a:t>
            </a:r>
            <a:br>
              <a:rPr lang="en-US" dirty="0"/>
            </a:br>
            <a:r>
              <a:rPr lang="en-US" dirty="0"/>
              <a:t>bad news  </a:t>
            </a:r>
          </a:p>
        </p:txBody>
      </p:sp>
    </p:spTree>
    <p:extLst>
      <p:ext uri="{BB962C8B-B14F-4D97-AF65-F5344CB8AC3E}">
        <p14:creationId xmlns:p14="http://schemas.microsoft.com/office/powerpoint/2010/main" val="30823675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Breaking bad news is one of a physician’s most difficult duties, yet medical education typically offers little formal preparation for this daunting task.</a:t>
            </a:r>
          </a:p>
          <a:p>
            <a:endParaRPr lang="en-US" b="1" dirty="0"/>
          </a:p>
          <a:p>
            <a:r>
              <a:rPr lang="en-US" dirty="0"/>
              <a:t>Numerous study results show that patients generally desire frank and empathetic disclosure of a terminal diagnosis or other bad news.</a:t>
            </a:r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Why Is it important </a:t>
            </a:r>
          </a:p>
        </p:txBody>
      </p:sp>
    </p:spTree>
    <p:extLst>
      <p:ext uri="{BB962C8B-B14F-4D97-AF65-F5344CB8AC3E}">
        <p14:creationId xmlns:p14="http://schemas.microsoft.com/office/powerpoint/2010/main" val="42235970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Hippocrates advised “concealing most things from the patient while you are attending to him. Give necessary orders with cheerfulness and serenity… revealing nothing of the patient’s future or present condition</a:t>
            </a:r>
            <a:r>
              <a:rPr lang="en-US" dirty="0"/>
              <a:t>.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Brief history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4315" y="3352800"/>
            <a:ext cx="3794385" cy="308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81743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ours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299</TotalTime>
  <Words>1678</Words>
  <Application>Microsoft Office PowerPoint</Application>
  <PresentationFormat>عرض على الشاشة (4:3)</PresentationFormat>
  <Paragraphs>344</Paragraphs>
  <Slides>39</Slides>
  <Notes>0</Notes>
  <HiddenSlides>0</HiddenSlides>
  <MMClips>1</MMClips>
  <ScaleCrop>false</ScaleCrop>
  <HeadingPairs>
    <vt:vector size="6" baseType="variant">
      <vt:variant>
        <vt:lpstr>الخطوط المستخدمة</vt:lpstr>
      </vt:variant>
      <vt:variant>
        <vt:i4>5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39</vt:i4>
      </vt:variant>
    </vt:vector>
  </HeadingPairs>
  <TitlesOfParts>
    <vt:vector size="45" baseType="lpstr">
      <vt:lpstr>Arial</vt:lpstr>
      <vt:lpstr>Lucida Sans Unicode</vt:lpstr>
      <vt:lpstr>Verdana</vt:lpstr>
      <vt:lpstr>Wingdings 2</vt:lpstr>
      <vt:lpstr>Wingdings 3</vt:lpstr>
      <vt:lpstr>Concourse</vt:lpstr>
      <vt:lpstr>Breaking Bad News</vt:lpstr>
      <vt:lpstr>Objectives </vt:lpstr>
      <vt:lpstr>عرض تقديمي في PowerPoint</vt:lpstr>
      <vt:lpstr>عرض تقديمي في PowerPoint</vt:lpstr>
      <vt:lpstr>عرض تقديمي في PowerPoint</vt:lpstr>
      <vt:lpstr>What is it ?</vt:lpstr>
      <vt:lpstr>Examples of   bad news  </vt:lpstr>
      <vt:lpstr>Why Is it important </vt:lpstr>
      <vt:lpstr>Brief history </vt:lpstr>
      <vt:lpstr>عرض تقديمي في PowerPoint</vt:lpstr>
      <vt:lpstr>Why is it important ?</vt:lpstr>
      <vt:lpstr>Approaches to breaking bad news </vt:lpstr>
      <vt:lpstr>A - ADVANCE PREPARATION</vt:lpstr>
      <vt:lpstr>B – BUILD A THERAPEUTIC ENVIRONMENT/RELATIONSHIP</vt:lpstr>
      <vt:lpstr>C – COMMUNICATE WELL</vt:lpstr>
      <vt:lpstr>D–DEAL WITH PATIENT AND FAMILY REACTIONS</vt:lpstr>
      <vt:lpstr>E–ENCOURAGE AND VALIDATE EMOTIONS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Plan and follow up </vt:lpstr>
      <vt:lpstr>Plan and follow up </vt:lpstr>
      <vt:lpstr>Moving forward </vt:lpstr>
      <vt:lpstr>Barriers </vt:lpstr>
      <vt:lpstr>Barriers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References 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3422</dc:creator>
  <cp:lastModifiedBy>Lenovo</cp:lastModifiedBy>
  <cp:revision>28</cp:revision>
  <dcterms:created xsi:type="dcterms:W3CDTF">2018-11-25T13:26:37Z</dcterms:created>
  <dcterms:modified xsi:type="dcterms:W3CDTF">2018-11-29T05:25:59Z</dcterms:modified>
</cp:coreProperties>
</file>