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3" r:id="rId3"/>
    <p:sldId id="257" r:id="rId4"/>
    <p:sldId id="308" r:id="rId5"/>
    <p:sldId id="309" r:id="rId6"/>
    <p:sldId id="311" r:id="rId7"/>
    <p:sldId id="310" r:id="rId8"/>
    <p:sldId id="272" r:id="rId9"/>
    <p:sldId id="306" r:id="rId10"/>
    <p:sldId id="258" r:id="rId11"/>
    <p:sldId id="277" r:id="rId12"/>
    <p:sldId id="278" r:id="rId13"/>
    <p:sldId id="280" r:id="rId14"/>
    <p:sldId id="282" r:id="rId15"/>
    <p:sldId id="284" r:id="rId16"/>
    <p:sldId id="281" r:id="rId17"/>
    <p:sldId id="287" r:id="rId18"/>
    <p:sldId id="283" r:id="rId19"/>
    <p:sldId id="286" r:id="rId20"/>
    <p:sldId id="285" r:id="rId21"/>
    <p:sldId id="288" r:id="rId22"/>
    <p:sldId id="291" r:id="rId23"/>
    <p:sldId id="292" r:id="rId24"/>
    <p:sldId id="293" r:id="rId25"/>
    <p:sldId id="294" r:id="rId26"/>
    <p:sldId id="295" r:id="rId27"/>
    <p:sldId id="297" r:id="rId28"/>
    <p:sldId id="289" r:id="rId29"/>
    <p:sldId id="296" r:id="rId30"/>
    <p:sldId id="298" r:id="rId31"/>
    <p:sldId id="299" r:id="rId32"/>
    <p:sldId id="300" r:id="rId33"/>
    <p:sldId id="301" r:id="rId34"/>
    <p:sldId id="302" r:id="rId35"/>
    <p:sldId id="303" r:id="rId36"/>
    <p:sldId id="304" r:id="rId37"/>
    <p:sldId id="305"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5" r:id="rId59"/>
    <p:sldId id="336" r:id="rId60"/>
    <p:sldId id="337" r:id="rId61"/>
    <p:sldId id="338" r:id="rId62"/>
    <p:sldId id="340" r:id="rId63"/>
    <p:sldId id="334" r:id="rId64"/>
    <p:sldId id="333" r:id="rId65"/>
    <p:sldId id="341" r:id="rId66"/>
    <p:sldId id="290" r:id="rId67"/>
    <p:sldId id="33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8216F-79DC-4873-82E7-3D8129ABA88E}" v="4" dt="2018-11-27T13:47:57.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81" d="100"/>
          <a:sy n="81" d="100"/>
        </p:scale>
        <p:origin x="-8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محمد" userId="S::435101160@student.ksu.edu.sa::101a5ea3-d501-4928-acaa-9a6291439ddd" providerId="AD" clId="Web-{ACE8216F-79DC-4873-82E7-3D8129ABA88E}"/>
    <pc:docChg chg="addSld delSld modSld">
      <pc:chgData name="محمد" userId="S::435101160@student.ksu.edu.sa::101a5ea3-d501-4928-acaa-9a6291439ddd" providerId="AD" clId="Web-{ACE8216F-79DC-4873-82E7-3D8129ABA88E}" dt="2018-11-27T14:02:27.834" v="2089"/>
      <pc:docMkLst>
        <pc:docMk/>
      </pc:docMkLst>
      <pc:sldChg chg="addSp modSp mod setBg">
        <pc:chgData name="محمد" userId="S::435101160@student.ksu.edu.sa::101a5ea3-d501-4928-acaa-9a6291439ddd" providerId="AD" clId="Web-{ACE8216F-79DC-4873-82E7-3D8129ABA88E}" dt="2018-11-27T11:56:24.686" v="70" actId="20577"/>
        <pc:sldMkLst>
          <pc:docMk/>
          <pc:sldMk cId="109857222" sldId="256"/>
        </pc:sldMkLst>
        <pc:spChg chg="mod">
          <ac:chgData name="محمد" userId="S::435101160@student.ksu.edu.sa::101a5ea3-d501-4928-acaa-9a6291439ddd" providerId="AD" clId="Web-{ACE8216F-79DC-4873-82E7-3D8129ABA88E}" dt="2018-11-27T11:55:58.717" v="31" actId="20577"/>
          <ac:spMkLst>
            <pc:docMk/>
            <pc:sldMk cId="109857222" sldId="256"/>
            <ac:spMk id="2" creationId="{00000000-0000-0000-0000-000000000000}"/>
          </ac:spMkLst>
        </pc:spChg>
        <pc:spChg chg="mod">
          <ac:chgData name="محمد" userId="S::435101160@student.ksu.edu.sa::101a5ea3-d501-4928-acaa-9a6291439ddd" providerId="AD" clId="Web-{ACE8216F-79DC-4873-82E7-3D8129ABA88E}" dt="2018-11-27T11:56:24.686" v="70" actId="20577"/>
          <ac:spMkLst>
            <pc:docMk/>
            <pc:sldMk cId="109857222" sldId="256"/>
            <ac:spMk id="3" creationId="{00000000-0000-0000-0000-000000000000}"/>
          </ac:spMkLst>
        </pc:spChg>
        <pc:spChg chg="add">
          <ac:chgData name="محمد" userId="S::435101160@student.ksu.edu.sa::101a5ea3-d501-4928-acaa-9a6291439ddd" providerId="AD" clId="Web-{ACE8216F-79DC-4873-82E7-3D8129ABA88E}" dt="2018-11-27T11:55:23.749" v="0" actId="20577"/>
          <ac:spMkLst>
            <pc:docMk/>
            <pc:sldMk cId="109857222" sldId="256"/>
            <ac:spMk id="8" creationId="{D59C2C63-D709-4949-9465-29A52CBEDD3B}"/>
          </ac:spMkLst>
        </pc:spChg>
        <pc:spChg chg="add">
          <ac:chgData name="محمد" userId="S::435101160@student.ksu.edu.sa::101a5ea3-d501-4928-acaa-9a6291439ddd" providerId="AD" clId="Web-{ACE8216F-79DC-4873-82E7-3D8129ABA88E}" dt="2018-11-27T11:55:23.749" v="0" actId="20577"/>
          <ac:spMkLst>
            <pc:docMk/>
            <pc:sldMk cId="109857222" sldId="256"/>
            <ac:spMk id="10" creationId="{0EFD2038-15D6-4003-8350-AFEC394EEFA7}"/>
          </ac:spMkLst>
        </pc:spChg>
        <pc:spChg chg="add">
          <ac:chgData name="محمد" userId="S::435101160@student.ksu.edu.sa::101a5ea3-d501-4928-acaa-9a6291439ddd" providerId="AD" clId="Web-{ACE8216F-79DC-4873-82E7-3D8129ABA88E}" dt="2018-11-27T11:55:23.749" v="0" actId="20577"/>
          <ac:spMkLst>
            <pc:docMk/>
            <pc:sldMk cId="109857222" sldId="256"/>
            <ac:spMk id="12" creationId="{8CF519C2-F6BE-41BE-A50E-54B98359C914}"/>
          </ac:spMkLst>
        </pc:spChg>
        <pc:grpChg chg="add">
          <ac:chgData name="محمد" userId="S::435101160@student.ksu.edu.sa::101a5ea3-d501-4928-acaa-9a6291439ddd" providerId="AD" clId="Web-{ACE8216F-79DC-4873-82E7-3D8129ABA88E}" dt="2018-11-27T11:55:23.749" v="0" actId="20577"/>
          <ac:grpSpMkLst>
            <pc:docMk/>
            <pc:sldMk cId="109857222" sldId="256"/>
            <ac:grpSpMk id="14" creationId="{7767AD93-AD3E-4C62-97D5-E54E14B2EAD8}"/>
          </ac:grpSpMkLst>
        </pc:grpChg>
        <pc:cxnChg chg="add">
          <ac:chgData name="محمد" userId="S::435101160@student.ksu.edu.sa::101a5ea3-d501-4928-acaa-9a6291439ddd" providerId="AD" clId="Web-{ACE8216F-79DC-4873-82E7-3D8129ABA88E}" dt="2018-11-27T11:55:23.749" v="0" actId="20577"/>
          <ac:cxnSpMkLst>
            <pc:docMk/>
            <pc:sldMk cId="109857222" sldId="256"/>
            <ac:cxnSpMk id="20" creationId="{0772CE55-4C36-44F1-A9BD-379BEB84317D}"/>
          </ac:cxnSpMkLst>
        </pc:cxnChg>
      </pc:sldChg>
      <pc:sldChg chg="modSp new">
        <pc:chgData name="محمد" userId="S::435101160@student.ksu.edu.sa::101a5ea3-d501-4928-acaa-9a6291439ddd" providerId="AD" clId="Web-{ACE8216F-79DC-4873-82E7-3D8129ABA88E}" dt="2018-11-27T13:55:52.244" v="1982" actId="20577"/>
        <pc:sldMkLst>
          <pc:docMk/>
          <pc:sldMk cId="632158764" sldId="257"/>
        </pc:sldMkLst>
        <pc:spChg chg="mod">
          <ac:chgData name="محمد" userId="S::435101160@student.ksu.edu.sa::101a5ea3-d501-4928-acaa-9a6291439ddd" providerId="AD" clId="Web-{ACE8216F-79DC-4873-82E7-3D8129ABA88E}" dt="2018-11-27T11:56:48.951" v="79" actId="20577"/>
          <ac:spMkLst>
            <pc:docMk/>
            <pc:sldMk cId="632158764" sldId="257"/>
            <ac:spMk id="2" creationId="{E6A40498-2251-4216-AC18-6144B8A62B40}"/>
          </ac:spMkLst>
        </pc:spChg>
        <pc:spChg chg="mod">
          <ac:chgData name="محمد" userId="S::435101160@student.ksu.edu.sa::101a5ea3-d501-4928-acaa-9a6291439ddd" providerId="AD" clId="Web-{ACE8216F-79DC-4873-82E7-3D8129ABA88E}" dt="2018-11-27T13:55:52.244" v="1982" actId="20577"/>
          <ac:spMkLst>
            <pc:docMk/>
            <pc:sldMk cId="632158764" sldId="257"/>
            <ac:spMk id="3" creationId="{4ABCAE74-7854-4E40-87F4-8CC2B2FDC9BC}"/>
          </ac:spMkLst>
        </pc:spChg>
      </pc:sldChg>
      <pc:sldChg chg="modSp new">
        <pc:chgData name="محمد" userId="S::435101160@student.ksu.edu.sa::101a5ea3-d501-4928-acaa-9a6291439ddd" providerId="AD" clId="Web-{ACE8216F-79DC-4873-82E7-3D8129ABA88E}" dt="2018-11-27T13:56:03.697" v="1988" actId="20577"/>
        <pc:sldMkLst>
          <pc:docMk/>
          <pc:sldMk cId="3197557454" sldId="258"/>
        </pc:sldMkLst>
        <pc:spChg chg="mod">
          <ac:chgData name="محمد" userId="S::435101160@student.ksu.edu.sa::101a5ea3-d501-4928-acaa-9a6291439ddd" providerId="AD" clId="Web-{ACE8216F-79DC-4873-82E7-3D8129ABA88E}" dt="2018-11-27T11:59:45.512" v="138" actId="20577"/>
          <ac:spMkLst>
            <pc:docMk/>
            <pc:sldMk cId="3197557454" sldId="258"/>
            <ac:spMk id="2" creationId="{3199FD3C-AD28-470C-95AC-E20B9E171993}"/>
          </ac:spMkLst>
        </pc:spChg>
        <pc:spChg chg="mod">
          <ac:chgData name="محمد" userId="S::435101160@student.ksu.edu.sa::101a5ea3-d501-4928-acaa-9a6291439ddd" providerId="AD" clId="Web-{ACE8216F-79DC-4873-82E7-3D8129ABA88E}" dt="2018-11-27T13:56:03.697" v="1988" actId="20577"/>
          <ac:spMkLst>
            <pc:docMk/>
            <pc:sldMk cId="3197557454" sldId="258"/>
            <ac:spMk id="3" creationId="{9CA3D8EC-4F7A-4D53-80D3-B50E12C39026}"/>
          </ac:spMkLst>
        </pc:spChg>
      </pc:sldChg>
      <pc:sldChg chg="modSp new">
        <pc:chgData name="محمد" userId="S::435101160@student.ksu.edu.sa::101a5ea3-d501-4928-acaa-9a6291439ddd" providerId="AD" clId="Web-{ACE8216F-79DC-4873-82E7-3D8129ABA88E}" dt="2018-11-27T13:56:18.823" v="1991" actId="20577"/>
        <pc:sldMkLst>
          <pc:docMk/>
          <pc:sldMk cId="3219419111" sldId="259"/>
        </pc:sldMkLst>
        <pc:spChg chg="mod">
          <ac:chgData name="محمد" userId="S::435101160@student.ksu.edu.sa::101a5ea3-d501-4928-acaa-9a6291439ddd" providerId="AD" clId="Web-{ACE8216F-79DC-4873-82E7-3D8129ABA88E}" dt="2018-11-27T12:09:02.522" v="364" actId="20577"/>
          <ac:spMkLst>
            <pc:docMk/>
            <pc:sldMk cId="3219419111" sldId="259"/>
            <ac:spMk id="2" creationId="{DFB018AE-25B2-4B7F-B843-6B41139183AF}"/>
          </ac:spMkLst>
        </pc:spChg>
        <pc:spChg chg="mod">
          <ac:chgData name="محمد" userId="S::435101160@student.ksu.edu.sa::101a5ea3-d501-4928-acaa-9a6291439ddd" providerId="AD" clId="Web-{ACE8216F-79DC-4873-82E7-3D8129ABA88E}" dt="2018-11-27T13:56:18.823" v="1991" actId="20577"/>
          <ac:spMkLst>
            <pc:docMk/>
            <pc:sldMk cId="3219419111" sldId="259"/>
            <ac:spMk id="3" creationId="{991B22E1-3C82-4FB7-B4D5-9DE80F5EA266}"/>
          </ac:spMkLst>
        </pc:spChg>
      </pc:sldChg>
      <pc:sldChg chg="addSp modSp new">
        <pc:chgData name="محمد" userId="S::435101160@student.ksu.edu.sa::101a5ea3-d501-4928-acaa-9a6291439ddd" providerId="AD" clId="Web-{ACE8216F-79DC-4873-82E7-3D8129ABA88E}" dt="2018-11-27T12:08:28.991" v="347" actId="20577"/>
        <pc:sldMkLst>
          <pc:docMk/>
          <pc:sldMk cId="661785246" sldId="260"/>
        </pc:sldMkLst>
        <pc:spChg chg="add mod">
          <ac:chgData name="محمد" userId="S::435101160@student.ksu.edu.sa::101a5ea3-d501-4928-acaa-9a6291439ddd" providerId="AD" clId="Web-{ACE8216F-79DC-4873-82E7-3D8129ABA88E}" dt="2018-11-27T12:08:28.991" v="347" actId="20577"/>
          <ac:spMkLst>
            <pc:docMk/>
            <pc:sldMk cId="661785246" sldId="260"/>
            <ac:spMk id="2" creationId="{A5F20F77-9CEA-4EC6-A1A2-D6AF9422A071}"/>
          </ac:spMkLst>
        </pc:spChg>
      </pc:sldChg>
      <pc:sldChg chg="modSp new">
        <pc:chgData name="محمد" userId="S::435101160@student.ksu.edu.sa::101a5ea3-d501-4928-acaa-9a6291439ddd" providerId="AD" clId="Web-{ACE8216F-79DC-4873-82E7-3D8129ABA88E}" dt="2018-11-27T13:57:38.856" v="1996" actId="20577"/>
        <pc:sldMkLst>
          <pc:docMk/>
          <pc:sldMk cId="1940636453" sldId="261"/>
        </pc:sldMkLst>
        <pc:spChg chg="mod">
          <ac:chgData name="محمد" userId="S::435101160@student.ksu.edu.sa::101a5ea3-d501-4928-acaa-9a6291439ddd" providerId="AD" clId="Web-{ACE8216F-79DC-4873-82E7-3D8129ABA88E}" dt="2018-11-27T12:26:16.689" v="827" actId="20577"/>
          <ac:spMkLst>
            <pc:docMk/>
            <pc:sldMk cId="1940636453" sldId="261"/>
            <ac:spMk id="2" creationId="{741EC074-F647-4E18-88E6-8E8005B23464}"/>
          </ac:spMkLst>
        </pc:spChg>
        <pc:spChg chg="mod">
          <ac:chgData name="محمد" userId="S::435101160@student.ksu.edu.sa::101a5ea3-d501-4928-acaa-9a6291439ddd" providerId="AD" clId="Web-{ACE8216F-79DC-4873-82E7-3D8129ABA88E}" dt="2018-11-27T13:57:38.856" v="1996" actId="20577"/>
          <ac:spMkLst>
            <pc:docMk/>
            <pc:sldMk cId="1940636453" sldId="261"/>
            <ac:spMk id="3" creationId="{8918BC7E-BAA1-4A3A-B1B6-E03E857BB9A3}"/>
          </ac:spMkLst>
        </pc:spChg>
      </pc:sldChg>
      <pc:sldChg chg="modSp new">
        <pc:chgData name="محمد" userId="S::435101160@student.ksu.edu.sa::101a5ea3-d501-4928-acaa-9a6291439ddd" providerId="AD" clId="Web-{ACE8216F-79DC-4873-82E7-3D8129ABA88E}" dt="2018-11-27T13:57:24.746" v="1993" actId="20577"/>
        <pc:sldMkLst>
          <pc:docMk/>
          <pc:sldMk cId="2809489601" sldId="262"/>
        </pc:sldMkLst>
        <pc:spChg chg="mod">
          <ac:chgData name="محمد" userId="S::435101160@student.ksu.edu.sa::101a5ea3-d501-4928-acaa-9a6291439ddd" providerId="AD" clId="Web-{ACE8216F-79DC-4873-82E7-3D8129ABA88E}" dt="2018-11-27T13:45:30.897" v="1678" actId="20577"/>
          <ac:spMkLst>
            <pc:docMk/>
            <pc:sldMk cId="2809489601" sldId="262"/>
            <ac:spMk id="2" creationId="{2095D51C-9A75-409A-9810-1BE5A1A5804A}"/>
          </ac:spMkLst>
        </pc:spChg>
        <pc:spChg chg="mod">
          <ac:chgData name="محمد" userId="S::435101160@student.ksu.edu.sa::101a5ea3-d501-4928-acaa-9a6291439ddd" providerId="AD" clId="Web-{ACE8216F-79DC-4873-82E7-3D8129ABA88E}" dt="2018-11-27T13:57:24.746" v="1993" actId="20577"/>
          <ac:spMkLst>
            <pc:docMk/>
            <pc:sldMk cId="2809489601" sldId="262"/>
            <ac:spMk id="3" creationId="{F2A1E7BB-167F-4777-9377-4C97319301BE}"/>
          </ac:spMkLst>
        </pc:spChg>
      </pc:sldChg>
      <pc:sldChg chg="modSp new">
        <pc:chgData name="محمد" userId="S::435101160@student.ksu.edu.sa::101a5ea3-d501-4928-acaa-9a6291439ddd" providerId="AD" clId="Web-{ACE8216F-79DC-4873-82E7-3D8129ABA88E}" dt="2018-11-27T13:57:45.560" v="1999" actId="20577"/>
        <pc:sldMkLst>
          <pc:docMk/>
          <pc:sldMk cId="2347201635" sldId="263"/>
        </pc:sldMkLst>
        <pc:spChg chg="mod">
          <ac:chgData name="محمد" userId="S::435101160@student.ksu.edu.sa::101a5ea3-d501-4928-acaa-9a6291439ddd" providerId="AD" clId="Web-{ACE8216F-79DC-4873-82E7-3D8129ABA88E}" dt="2018-11-27T12:33:08.968" v="1050" actId="20577"/>
          <ac:spMkLst>
            <pc:docMk/>
            <pc:sldMk cId="2347201635" sldId="263"/>
            <ac:spMk id="2" creationId="{B6AE7DD9-55DB-4979-820A-709B55C19AF8}"/>
          </ac:spMkLst>
        </pc:spChg>
        <pc:spChg chg="mod">
          <ac:chgData name="محمد" userId="S::435101160@student.ksu.edu.sa::101a5ea3-d501-4928-acaa-9a6291439ddd" providerId="AD" clId="Web-{ACE8216F-79DC-4873-82E7-3D8129ABA88E}" dt="2018-11-27T13:57:45.560" v="1999" actId="20577"/>
          <ac:spMkLst>
            <pc:docMk/>
            <pc:sldMk cId="2347201635" sldId="263"/>
            <ac:spMk id="3" creationId="{6C896D9F-ABCE-45B6-A6E8-DE2932C14D24}"/>
          </ac:spMkLst>
        </pc:spChg>
      </pc:sldChg>
      <pc:sldChg chg="addSp modSp new addAnim modAnim">
        <pc:chgData name="محمد" userId="S::435101160@student.ksu.edu.sa::101a5ea3-d501-4928-acaa-9a6291439ddd" providerId="AD" clId="Web-{ACE8216F-79DC-4873-82E7-3D8129ABA88E}" dt="2018-11-27T14:02:27.834" v="2089"/>
        <pc:sldMkLst>
          <pc:docMk/>
          <pc:sldMk cId="1947856838" sldId="264"/>
        </pc:sldMkLst>
        <pc:spChg chg="mod">
          <ac:chgData name="محمد" userId="S::435101160@student.ksu.edu.sa::101a5ea3-d501-4928-acaa-9a6291439ddd" providerId="AD" clId="Web-{ACE8216F-79DC-4873-82E7-3D8129ABA88E}" dt="2018-11-27T12:46:23.287" v="1306" actId="20577"/>
          <ac:spMkLst>
            <pc:docMk/>
            <pc:sldMk cId="1947856838" sldId="264"/>
            <ac:spMk id="2" creationId="{8ADA6C5D-24C0-4B96-A8CA-58BEB5E0679C}"/>
          </ac:spMkLst>
        </pc:spChg>
        <pc:spChg chg="mod">
          <ac:chgData name="محمد" userId="S::435101160@student.ksu.edu.sa::101a5ea3-d501-4928-acaa-9a6291439ddd" providerId="AD" clId="Web-{ACE8216F-79DC-4873-82E7-3D8129ABA88E}" dt="2018-11-27T13:57:55.247" v="2000" actId="20577"/>
          <ac:spMkLst>
            <pc:docMk/>
            <pc:sldMk cId="1947856838" sldId="264"/>
            <ac:spMk id="3" creationId="{30D4FFB1-47DF-4BE0-B0FD-62C46BF74265}"/>
          </ac:spMkLst>
        </pc:spChg>
        <pc:picChg chg="add mod">
          <ac:chgData name="محمد" userId="S::435101160@student.ksu.edu.sa::101a5ea3-d501-4928-acaa-9a6291439ddd" providerId="AD" clId="Web-{ACE8216F-79DC-4873-82E7-3D8129ABA88E}" dt="2018-11-27T14:01:45.895" v="2075"/>
          <ac:picMkLst>
            <pc:docMk/>
            <pc:sldMk cId="1947856838" sldId="264"/>
            <ac:picMk id="4" creationId="{6B512B81-21D5-44E7-A7E6-BC63647C98FC}"/>
          </ac:picMkLst>
        </pc:picChg>
        <pc:picChg chg="add mod">
          <ac:chgData name="محمد" userId="S::435101160@student.ksu.edu.sa::101a5ea3-d501-4928-acaa-9a6291439ddd" providerId="AD" clId="Web-{ACE8216F-79DC-4873-82E7-3D8129ABA88E}" dt="2018-11-27T14:01:25.254" v="2072"/>
          <ac:picMkLst>
            <pc:docMk/>
            <pc:sldMk cId="1947856838" sldId="264"/>
            <ac:picMk id="6" creationId="{CE6CC558-FC72-4807-A063-56D8F1BC1F72}"/>
          </ac:picMkLst>
        </pc:picChg>
        <pc:picChg chg="add mod">
          <ac:chgData name="محمد" userId="S::435101160@student.ksu.edu.sa::101a5ea3-d501-4928-acaa-9a6291439ddd" providerId="AD" clId="Web-{ACE8216F-79DC-4873-82E7-3D8129ABA88E}" dt="2018-11-27T14:02:08.052" v="2078"/>
          <ac:picMkLst>
            <pc:docMk/>
            <pc:sldMk cId="1947856838" sldId="264"/>
            <ac:picMk id="8" creationId="{A042A3E7-AFCC-4E21-9917-755258EDAC2F}"/>
          </ac:picMkLst>
        </pc:picChg>
        <pc:picChg chg="add mod">
          <ac:chgData name="محمد" userId="S::435101160@student.ksu.edu.sa::101a5ea3-d501-4928-acaa-9a6291439ddd" providerId="AD" clId="Web-{ACE8216F-79DC-4873-82E7-3D8129ABA88E}" dt="2018-11-27T14:02:08.052" v="2079"/>
          <ac:picMkLst>
            <pc:docMk/>
            <pc:sldMk cId="1947856838" sldId="264"/>
            <ac:picMk id="9" creationId="{30A5ECC9-55CA-4E40-88B8-802972768D62}"/>
          </ac:picMkLst>
        </pc:picChg>
        <pc:picChg chg="add mod">
          <ac:chgData name="محمد" userId="S::435101160@student.ksu.edu.sa::101a5ea3-d501-4928-acaa-9a6291439ddd" providerId="AD" clId="Web-{ACE8216F-79DC-4873-82E7-3D8129ABA88E}" dt="2018-11-27T14:02:08.068" v="2080"/>
          <ac:picMkLst>
            <pc:docMk/>
            <pc:sldMk cId="1947856838" sldId="264"/>
            <ac:picMk id="10" creationId="{AFF9A49B-D3D3-4021-BA88-6804976F869F}"/>
          </ac:picMkLst>
        </pc:picChg>
        <pc:picChg chg="add mod">
          <ac:chgData name="محمد" userId="S::435101160@student.ksu.edu.sa::101a5ea3-d501-4928-acaa-9a6291439ddd" providerId="AD" clId="Web-{ACE8216F-79DC-4873-82E7-3D8129ABA88E}" dt="2018-11-27T14:02:08.083" v="2081"/>
          <ac:picMkLst>
            <pc:docMk/>
            <pc:sldMk cId="1947856838" sldId="264"/>
            <ac:picMk id="11" creationId="{36C1B4FC-F791-4D80-916B-EECE29105CD1}"/>
          </ac:picMkLst>
        </pc:picChg>
      </pc:sldChg>
      <pc:sldChg chg="modSp new">
        <pc:chgData name="محمد" userId="S::435101160@student.ksu.edu.sa::101a5ea3-d501-4928-acaa-9a6291439ddd" providerId="AD" clId="Web-{ACE8216F-79DC-4873-82E7-3D8129ABA88E}" dt="2018-11-27T13:58:38.905" v="2016" actId="20577"/>
        <pc:sldMkLst>
          <pc:docMk/>
          <pc:sldMk cId="2532248273" sldId="265"/>
        </pc:sldMkLst>
        <pc:spChg chg="mod">
          <ac:chgData name="محمد" userId="S::435101160@student.ksu.edu.sa::101a5ea3-d501-4928-acaa-9a6291439ddd" providerId="AD" clId="Web-{ACE8216F-79DC-4873-82E7-3D8129ABA88E}" dt="2018-11-27T12:47:51.739" v="1316" actId="20577"/>
          <ac:spMkLst>
            <pc:docMk/>
            <pc:sldMk cId="2532248273" sldId="265"/>
            <ac:spMk id="2" creationId="{560C4581-D5C1-40A6-BBEA-B53EE54C6816}"/>
          </ac:spMkLst>
        </pc:spChg>
        <pc:spChg chg="mod">
          <ac:chgData name="محمد" userId="S::435101160@student.ksu.edu.sa::101a5ea3-d501-4928-acaa-9a6291439ddd" providerId="AD" clId="Web-{ACE8216F-79DC-4873-82E7-3D8129ABA88E}" dt="2018-11-27T13:58:38.905" v="2016" actId="20577"/>
          <ac:spMkLst>
            <pc:docMk/>
            <pc:sldMk cId="2532248273" sldId="265"/>
            <ac:spMk id="3" creationId="{4CA78301-3741-42DF-A8B7-E56A335018C0}"/>
          </ac:spMkLst>
        </pc:spChg>
      </pc:sldChg>
      <pc:sldChg chg="modSp new">
        <pc:chgData name="محمد" userId="S::435101160@student.ksu.edu.sa::101a5ea3-d501-4928-acaa-9a6291439ddd" providerId="AD" clId="Web-{ACE8216F-79DC-4873-82E7-3D8129ABA88E}" dt="2018-11-27T13:48:44.856" v="1769" actId="20577"/>
        <pc:sldMkLst>
          <pc:docMk/>
          <pc:sldMk cId="1956867695" sldId="266"/>
        </pc:sldMkLst>
        <pc:spChg chg="mod">
          <ac:chgData name="محمد" userId="S::435101160@student.ksu.edu.sa::101a5ea3-d501-4928-acaa-9a6291439ddd" providerId="AD" clId="Web-{ACE8216F-79DC-4873-82E7-3D8129ABA88E}" dt="2018-11-27T13:31:52.389" v="1377" actId="20577"/>
          <ac:spMkLst>
            <pc:docMk/>
            <pc:sldMk cId="1956867695" sldId="266"/>
            <ac:spMk id="2" creationId="{0DF2D9CF-1A0A-4A5F-A97E-B07E70D039D4}"/>
          </ac:spMkLst>
        </pc:spChg>
        <pc:spChg chg="mod">
          <ac:chgData name="محمد" userId="S::435101160@student.ksu.edu.sa::101a5ea3-d501-4928-acaa-9a6291439ddd" providerId="AD" clId="Web-{ACE8216F-79DC-4873-82E7-3D8129ABA88E}" dt="2018-11-27T13:48:44.856" v="1769" actId="20577"/>
          <ac:spMkLst>
            <pc:docMk/>
            <pc:sldMk cId="1956867695" sldId="266"/>
            <ac:spMk id="3" creationId="{AFA12A10-7E8B-4583-A619-D69362ECACA3}"/>
          </ac:spMkLst>
        </pc:spChg>
      </pc:sldChg>
      <pc:sldChg chg="addSp modSp new">
        <pc:chgData name="محمد" userId="S::435101160@student.ksu.edu.sa::101a5ea3-d501-4928-acaa-9a6291439ddd" providerId="AD" clId="Web-{ACE8216F-79DC-4873-82E7-3D8129ABA88E}" dt="2018-11-27T13:41:34.313" v="1638" actId="1076"/>
        <pc:sldMkLst>
          <pc:docMk/>
          <pc:sldMk cId="2065951149" sldId="267"/>
        </pc:sldMkLst>
        <pc:spChg chg="add mod">
          <ac:chgData name="محمد" userId="S::435101160@student.ksu.edu.sa::101a5ea3-d501-4928-acaa-9a6291439ddd" providerId="AD" clId="Web-{ACE8216F-79DC-4873-82E7-3D8129ABA88E}" dt="2018-11-27T13:41:34.313" v="1638" actId="1076"/>
          <ac:spMkLst>
            <pc:docMk/>
            <pc:sldMk cId="2065951149" sldId="267"/>
            <ac:spMk id="2" creationId="{9C2FF733-A620-4CCB-935F-3F404F177E73}"/>
          </ac:spMkLst>
        </pc:spChg>
      </pc:sldChg>
      <pc:sldChg chg="new del">
        <pc:chgData name="محمد" userId="S::435101160@student.ksu.edu.sa::101a5ea3-d501-4928-acaa-9a6291439ddd" providerId="AD" clId="Web-{ACE8216F-79DC-4873-82E7-3D8129ABA88E}" dt="2018-11-27T13:38:10.603" v="1602"/>
        <pc:sldMkLst>
          <pc:docMk/>
          <pc:sldMk cId="4171473193" sldId="267"/>
        </pc:sldMkLst>
      </pc:sldChg>
      <pc:sldChg chg="addSp modSp new">
        <pc:chgData name="محمد" userId="S::435101160@student.ksu.edu.sa::101a5ea3-d501-4928-acaa-9a6291439ddd" providerId="AD" clId="Web-{ACE8216F-79DC-4873-82E7-3D8129ABA88E}" dt="2018-11-27T13:42:31.689" v="1644" actId="14100"/>
        <pc:sldMkLst>
          <pc:docMk/>
          <pc:sldMk cId="3505260000" sldId="268"/>
        </pc:sldMkLst>
        <pc:picChg chg="add mod">
          <ac:chgData name="محمد" userId="S::435101160@student.ksu.edu.sa::101a5ea3-d501-4928-acaa-9a6291439ddd" providerId="AD" clId="Web-{ACE8216F-79DC-4873-82E7-3D8129ABA88E}" dt="2018-11-27T13:42:31.689" v="1644" actId="14100"/>
          <ac:picMkLst>
            <pc:docMk/>
            <pc:sldMk cId="3505260000" sldId="268"/>
            <ac:picMk id="2" creationId="{82180F15-222A-412A-BD61-A27E0F3EBBBC}"/>
          </ac:picMkLst>
        </pc:picChg>
      </pc:sldChg>
      <pc:sldChg chg="addSp delSp modSp new">
        <pc:chgData name="محمد" userId="S::435101160@student.ksu.edu.sa::101a5ea3-d501-4928-acaa-9a6291439ddd" providerId="AD" clId="Web-{ACE8216F-79DC-4873-82E7-3D8129ABA88E}" dt="2018-11-27T13:44:13.255" v="1652" actId="14100"/>
        <pc:sldMkLst>
          <pc:docMk/>
          <pc:sldMk cId="4232464847" sldId="269"/>
        </pc:sldMkLst>
        <pc:picChg chg="add del mod">
          <ac:chgData name="محمد" userId="S::435101160@student.ksu.edu.sa::101a5ea3-d501-4928-acaa-9a6291439ddd" providerId="AD" clId="Web-{ACE8216F-79DC-4873-82E7-3D8129ABA88E}" dt="2018-11-27T13:43:46.395" v="1647" actId="14100"/>
          <ac:picMkLst>
            <pc:docMk/>
            <pc:sldMk cId="4232464847" sldId="269"/>
            <ac:picMk id="2" creationId="{A51B6850-4EA0-4A8B-AE17-0BA1D562600B}"/>
          </ac:picMkLst>
        </pc:picChg>
        <pc:picChg chg="add mod">
          <ac:chgData name="محمد" userId="S::435101160@student.ksu.edu.sa::101a5ea3-d501-4928-acaa-9a6291439ddd" providerId="AD" clId="Web-{ACE8216F-79DC-4873-82E7-3D8129ABA88E}" dt="2018-11-27T13:44:13.255" v="1652" actId="14100"/>
          <ac:picMkLst>
            <pc:docMk/>
            <pc:sldMk cId="4232464847" sldId="269"/>
            <ac:picMk id="4" creationId="{7F5E2856-9DC7-412B-A90D-D2756F209047}"/>
          </ac:picMkLst>
        </pc:picChg>
      </pc:sldChg>
      <pc:sldChg chg="addSp delSp modSp new">
        <pc:chgData name="محمد" userId="S::435101160@student.ksu.edu.sa::101a5ea3-d501-4928-acaa-9a6291439ddd" providerId="AD" clId="Web-{ACE8216F-79DC-4873-82E7-3D8129ABA88E}" dt="2018-11-27T13:51:36.580" v="1946" actId="20577"/>
        <pc:sldMkLst>
          <pc:docMk/>
          <pc:sldMk cId="3039155973" sldId="270"/>
        </pc:sldMkLst>
        <pc:spChg chg="mod">
          <ac:chgData name="محمد" userId="S::435101160@student.ksu.edu.sa::101a5ea3-d501-4928-acaa-9a6291439ddd" providerId="AD" clId="Web-{ACE8216F-79DC-4873-82E7-3D8129ABA88E}" dt="2018-11-27T13:47:17.807" v="1707" actId="20577"/>
          <ac:spMkLst>
            <pc:docMk/>
            <pc:sldMk cId="3039155973" sldId="270"/>
            <ac:spMk id="2" creationId="{B2BE34B5-C7B8-46C1-9135-57DBD0E2C414}"/>
          </ac:spMkLst>
        </pc:spChg>
        <pc:spChg chg="mod">
          <ac:chgData name="محمد" userId="S::435101160@student.ksu.edu.sa::101a5ea3-d501-4928-acaa-9a6291439ddd" providerId="AD" clId="Web-{ACE8216F-79DC-4873-82E7-3D8129ABA88E}" dt="2018-11-27T13:51:36.580" v="1946" actId="20577"/>
          <ac:spMkLst>
            <pc:docMk/>
            <pc:sldMk cId="3039155973" sldId="270"/>
            <ac:spMk id="3" creationId="{C13F96C5-3406-4A04-9F0E-16285D6AF1B0}"/>
          </ac:spMkLst>
        </pc:spChg>
        <pc:spChg chg="add del mod">
          <ac:chgData name="محمد" userId="S::435101160@student.ksu.edu.sa::101a5ea3-d501-4928-acaa-9a6291439ddd" providerId="AD" clId="Web-{ACE8216F-79DC-4873-82E7-3D8129ABA88E}" dt="2018-11-27T13:48:05.449" v="1721" actId="20577"/>
          <ac:spMkLst>
            <pc:docMk/>
            <pc:sldMk cId="3039155973" sldId="270"/>
            <ac:spMk id="4" creationId="{B74DE3D7-4C5E-4794-A671-2B9E935ABB94}"/>
          </ac:spMkLst>
        </pc:spChg>
      </pc:sldChg>
      <pc:sldChg chg="modSp new">
        <pc:chgData name="محمد" userId="S::435101160@student.ksu.edu.sa::101a5ea3-d501-4928-acaa-9a6291439ddd" providerId="AD" clId="Web-{ACE8216F-79DC-4873-82E7-3D8129ABA88E}" dt="2018-11-27T13:53:22.942" v="1977" actId="20577"/>
        <pc:sldMkLst>
          <pc:docMk/>
          <pc:sldMk cId="1396472152" sldId="271"/>
        </pc:sldMkLst>
        <pc:spChg chg="mod">
          <ac:chgData name="محمد" userId="S::435101160@student.ksu.edu.sa::101a5ea3-d501-4928-acaa-9a6291439ddd" providerId="AD" clId="Web-{ACE8216F-79DC-4873-82E7-3D8129ABA88E}" dt="2018-11-27T13:52:34.003" v="1970" actId="20577"/>
          <ac:spMkLst>
            <pc:docMk/>
            <pc:sldMk cId="1396472152" sldId="271"/>
            <ac:spMk id="2" creationId="{AA9B6D0B-107A-4FD5-90E6-CB18A21982FF}"/>
          </ac:spMkLst>
        </pc:spChg>
        <pc:spChg chg="mod">
          <ac:chgData name="محمد" userId="S::435101160@student.ksu.edu.sa::101a5ea3-d501-4928-acaa-9a6291439ddd" providerId="AD" clId="Web-{ACE8216F-79DC-4873-82E7-3D8129ABA88E}" dt="2018-11-27T13:53:22.942" v="1977" actId="20577"/>
          <ac:spMkLst>
            <pc:docMk/>
            <pc:sldMk cId="1396472152" sldId="271"/>
            <ac:spMk id="3" creationId="{ABB725CC-541C-488F-95AE-BB6C25B2AF6A}"/>
          </ac:spMkLst>
        </pc:spChg>
      </pc:sldChg>
      <pc:sldChg chg="addSp modSp new">
        <pc:chgData name="محمد" userId="S::435101160@student.ksu.edu.sa::101a5ea3-d501-4928-acaa-9a6291439ddd" providerId="AD" clId="Web-{ACE8216F-79DC-4873-82E7-3D8129ABA88E}" dt="2018-11-27T14:00:25.830" v="2069" actId="20577"/>
        <pc:sldMkLst>
          <pc:docMk/>
          <pc:sldMk cId="3191249826" sldId="272"/>
        </pc:sldMkLst>
        <pc:spChg chg="add mod">
          <ac:chgData name="محمد" userId="S::435101160@student.ksu.edu.sa::101a5ea3-d501-4928-acaa-9a6291439ddd" providerId="AD" clId="Web-{ACE8216F-79DC-4873-82E7-3D8129ABA88E}" dt="2018-11-27T14:00:25.830" v="2069" actId="20577"/>
          <ac:spMkLst>
            <pc:docMk/>
            <pc:sldMk cId="3191249826" sldId="272"/>
            <ac:spMk id="2" creationId="{C8676E66-3CD3-4F20-BD4B-7DD25093545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C8EF3-3EF9-4923-8438-5C9B8DA4450D}" type="doc">
      <dgm:prSet loTypeId="urn:microsoft.com/office/officeart/2005/8/layout/cycle6" loCatId="cycle" qsTypeId="urn:microsoft.com/office/officeart/2005/8/quickstyle/simple1" qsCatId="simple" csTypeId="urn:microsoft.com/office/officeart/2005/8/colors/accent1_2" csCatId="accent1" phldr="1"/>
      <dgm:spPr/>
      <dgm:t>
        <a:bodyPr/>
        <a:lstStyle/>
        <a:p>
          <a:pPr rtl="1"/>
          <a:endParaRPr lang="ar-SA"/>
        </a:p>
      </dgm:t>
    </dgm:pt>
    <dgm:pt modelId="{F7FB64DA-4A8F-479F-8FB6-B7B7E3369B16}">
      <dgm:prSet phldrT="[نص]"/>
      <dgm:spPr/>
      <dgm:t>
        <a:bodyPr/>
        <a:lstStyle/>
        <a:p>
          <a:pPr rtl="1"/>
          <a:r>
            <a:rPr lang="en-US" b="0" i="0"/>
            <a:t>1- Psychiatric consultation intervention (PCI)</a:t>
          </a:r>
          <a:endParaRPr lang="ar-SA"/>
        </a:p>
      </dgm:t>
    </dgm:pt>
    <dgm:pt modelId="{FC5AF385-EBC2-49EC-A42E-AF1830B2F603}" type="parTrans" cxnId="{6D2AD36D-402E-4D93-AC23-33C6C2649399}">
      <dgm:prSet/>
      <dgm:spPr/>
      <dgm:t>
        <a:bodyPr/>
        <a:lstStyle/>
        <a:p>
          <a:pPr rtl="1"/>
          <a:endParaRPr lang="ar-SA"/>
        </a:p>
      </dgm:t>
    </dgm:pt>
    <dgm:pt modelId="{10B9184B-4083-48E2-A3D6-A14D803A1486}" type="sibTrans" cxnId="{6D2AD36D-402E-4D93-AC23-33C6C2649399}">
      <dgm:prSet/>
      <dgm:spPr/>
      <dgm:t>
        <a:bodyPr/>
        <a:lstStyle/>
        <a:p>
          <a:pPr rtl="1"/>
          <a:endParaRPr lang="ar-SA"/>
        </a:p>
      </dgm:t>
    </dgm:pt>
    <dgm:pt modelId="{926AE8FE-10A2-42E3-A28B-CBD459961228}">
      <dgm:prSet phldrT="[نص]"/>
      <dgm:spPr/>
      <dgm:t>
        <a:bodyPr/>
        <a:lstStyle/>
        <a:p>
          <a:pPr rtl="1"/>
          <a:r>
            <a:rPr lang="en-US" b="0" i="0"/>
            <a:t>2-Cognitive based therapy (CBT)</a:t>
          </a:r>
          <a:endParaRPr lang="ar-SA"/>
        </a:p>
      </dgm:t>
    </dgm:pt>
    <dgm:pt modelId="{7A19AE2A-1224-4FCB-A4E9-3250CEC2BE2A}" type="parTrans" cxnId="{042B20C8-21B0-4919-AF86-EE725BC35231}">
      <dgm:prSet/>
      <dgm:spPr/>
      <dgm:t>
        <a:bodyPr/>
        <a:lstStyle/>
        <a:p>
          <a:pPr rtl="1"/>
          <a:endParaRPr lang="ar-SA"/>
        </a:p>
      </dgm:t>
    </dgm:pt>
    <dgm:pt modelId="{C3D8849D-97D2-47B9-95EA-6F81530E0299}" type="sibTrans" cxnId="{042B20C8-21B0-4919-AF86-EE725BC35231}">
      <dgm:prSet/>
      <dgm:spPr/>
      <dgm:t>
        <a:bodyPr/>
        <a:lstStyle/>
        <a:p>
          <a:pPr rtl="1"/>
          <a:endParaRPr lang="ar-SA"/>
        </a:p>
      </dgm:t>
    </dgm:pt>
    <dgm:pt modelId="{7EB9DEC4-0850-40EF-B920-628EE1400E55}">
      <dgm:prSet phldrT="[نص]"/>
      <dgm:spPr/>
      <dgm:t>
        <a:bodyPr/>
        <a:lstStyle/>
        <a:p>
          <a:pPr rtl="1"/>
          <a:r>
            <a:rPr lang="en-US" b="0" i="0" dirty="0"/>
            <a:t>3- Behavioral techniques (relaxation training and mindfulness)</a:t>
          </a:r>
          <a:endParaRPr lang="ar-SA" dirty="0"/>
        </a:p>
      </dgm:t>
    </dgm:pt>
    <dgm:pt modelId="{20B8358C-01E0-4297-9D8B-599F8B24A158}" type="parTrans" cxnId="{0917F92D-A80D-4BA7-9437-83090C9EB709}">
      <dgm:prSet/>
      <dgm:spPr/>
      <dgm:t>
        <a:bodyPr/>
        <a:lstStyle/>
        <a:p>
          <a:pPr rtl="1"/>
          <a:endParaRPr lang="ar-SA"/>
        </a:p>
      </dgm:t>
    </dgm:pt>
    <dgm:pt modelId="{74C4949D-6938-4D76-A79D-FE9F9A28D57A}" type="sibTrans" cxnId="{0917F92D-A80D-4BA7-9437-83090C9EB709}">
      <dgm:prSet/>
      <dgm:spPr/>
      <dgm:t>
        <a:bodyPr/>
        <a:lstStyle/>
        <a:p>
          <a:pPr rtl="1"/>
          <a:endParaRPr lang="ar-SA"/>
        </a:p>
      </dgm:t>
    </dgm:pt>
    <dgm:pt modelId="{32D05EF7-43B3-4338-AAAD-4A6D58E63EA0}">
      <dgm:prSet phldrT="[نص]"/>
      <dgm:spPr/>
      <dgm:t>
        <a:bodyPr/>
        <a:lstStyle/>
        <a:p>
          <a:pPr rtl="1"/>
          <a:r>
            <a:rPr lang="en-US" b="0" i="0" dirty="0"/>
            <a:t>4- Other psychotherapies</a:t>
          </a:r>
          <a:endParaRPr lang="ar-SA" dirty="0"/>
        </a:p>
      </dgm:t>
    </dgm:pt>
    <dgm:pt modelId="{CE73740B-ACE7-4816-A5D9-48571E6D2088}" type="parTrans" cxnId="{AB04BBBA-EA0E-46AC-911A-63E6D5836A2E}">
      <dgm:prSet/>
      <dgm:spPr/>
      <dgm:t>
        <a:bodyPr/>
        <a:lstStyle/>
        <a:p>
          <a:pPr rtl="1"/>
          <a:endParaRPr lang="ar-SA"/>
        </a:p>
      </dgm:t>
    </dgm:pt>
    <dgm:pt modelId="{F28F5200-7448-448D-A58B-A62657E6B57A}" type="sibTrans" cxnId="{AB04BBBA-EA0E-46AC-911A-63E6D5836A2E}">
      <dgm:prSet/>
      <dgm:spPr/>
      <dgm:t>
        <a:bodyPr/>
        <a:lstStyle/>
        <a:p>
          <a:pPr rtl="1"/>
          <a:endParaRPr lang="ar-SA"/>
        </a:p>
      </dgm:t>
    </dgm:pt>
    <dgm:pt modelId="{6758960F-6712-40B6-A370-D0E62EE51DA1}">
      <dgm:prSet phldrT="[نص]"/>
      <dgm:spPr/>
      <dgm:t>
        <a:bodyPr/>
        <a:lstStyle/>
        <a:p>
          <a:pPr rtl="1"/>
          <a:r>
            <a:rPr lang="en-US" b="0" i="0" dirty="0"/>
            <a:t>5- Psychotropic medications​</a:t>
          </a:r>
          <a:endParaRPr lang="ar-SA" dirty="0"/>
        </a:p>
      </dgm:t>
    </dgm:pt>
    <dgm:pt modelId="{952ECF2F-F7A7-40A6-8678-CB68E0585BFE}" type="parTrans" cxnId="{B50DA75E-18E4-4879-BB6F-8532C1EC9178}">
      <dgm:prSet/>
      <dgm:spPr/>
      <dgm:t>
        <a:bodyPr/>
        <a:lstStyle/>
        <a:p>
          <a:pPr rtl="1"/>
          <a:endParaRPr lang="ar-SA"/>
        </a:p>
      </dgm:t>
    </dgm:pt>
    <dgm:pt modelId="{68972695-5AF3-48FB-802E-03CD265F6669}" type="sibTrans" cxnId="{B50DA75E-18E4-4879-BB6F-8532C1EC9178}">
      <dgm:prSet/>
      <dgm:spPr/>
      <dgm:t>
        <a:bodyPr/>
        <a:lstStyle/>
        <a:p>
          <a:pPr rtl="1"/>
          <a:endParaRPr lang="ar-SA"/>
        </a:p>
      </dgm:t>
    </dgm:pt>
    <dgm:pt modelId="{EA82CE2D-6755-4D27-8A42-B25006430BB1}" type="pres">
      <dgm:prSet presAssocID="{00EC8EF3-3EF9-4923-8438-5C9B8DA4450D}" presName="cycle" presStyleCnt="0">
        <dgm:presLayoutVars>
          <dgm:dir/>
          <dgm:resizeHandles val="exact"/>
        </dgm:presLayoutVars>
      </dgm:prSet>
      <dgm:spPr/>
      <dgm:t>
        <a:bodyPr/>
        <a:lstStyle/>
        <a:p>
          <a:pPr rtl="1"/>
          <a:endParaRPr lang="ar-SA"/>
        </a:p>
      </dgm:t>
    </dgm:pt>
    <dgm:pt modelId="{DCBC5059-67CC-4FED-9621-04D03DD633A6}" type="pres">
      <dgm:prSet presAssocID="{F7FB64DA-4A8F-479F-8FB6-B7B7E3369B16}" presName="node" presStyleLbl="node1" presStyleIdx="0" presStyleCnt="5">
        <dgm:presLayoutVars>
          <dgm:bulletEnabled val="1"/>
        </dgm:presLayoutVars>
      </dgm:prSet>
      <dgm:spPr/>
      <dgm:t>
        <a:bodyPr/>
        <a:lstStyle/>
        <a:p>
          <a:pPr rtl="1"/>
          <a:endParaRPr lang="ar-SA"/>
        </a:p>
      </dgm:t>
    </dgm:pt>
    <dgm:pt modelId="{B94D2F7E-15E2-41E2-8B5E-02CC6F92ACE5}" type="pres">
      <dgm:prSet presAssocID="{F7FB64DA-4A8F-479F-8FB6-B7B7E3369B16}" presName="spNode" presStyleCnt="0"/>
      <dgm:spPr/>
    </dgm:pt>
    <dgm:pt modelId="{5AEAD8E9-F8E3-444A-B80B-C5149948180A}" type="pres">
      <dgm:prSet presAssocID="{10B9184B-4083-48E2-A3D6-A14D803A1486}" presName="sibTrans" presStyleLbl="sibTrans1D1" presStyleIdx="0" presStyleCnt="5"/>
      <dgm:spPr/>
      <dgm:t>
        <a:bodyPr/>
        <a:lstStyle/>
        <a:p>
          <a:pPr rtl="1"/>
          <a:endParaRPr lang="ar-SA"/>
        </a:p>
      </dgm:t>
    </dgm:pt>
    <dgm:pt modelId="{6B415159-4FC5-424E-86CB-53CC42DF33AA}" type="pres">
      <dgm:prSet presAssocID="{926AE8FE-10A2-42E3-A28B-CBD459961228}" presName="node" presStyleLbl="node1" presStyleIdx="1" presStyleCnt="5">
        <dgm:presLayoutVars>
          <dgm:bulletEnabled val="1"/>
        </dgm:presLayoutVars>
      </dgm:prSet>
      <dgm:spPr/>
      <dgm:t>
        <a:bodyPr/>
        <a:lstStyle/>
        <a:p>
          <a:pPr rtl="1"/>
          <a:endParaRPr lang="ar-SA"/>
        </a:p>
      </dgm:t>
    </dgm:pt>
    <dgm:pt modelId="{CAF97DEB-7954-48F1-B7AA-A9FA677AEFB4}" type="pres">
      <dgm:prSet presAssocID="{926AE8FE-10A2-42E3-A28B-CBD459961228}" presName="spNode" presStyleCnt="0"/>
      <dgm:spPr/>
    </dgm:pt>
    <dgm:pt modelId="{EEED17D3-0395-4C6A-A7B5-623554A34591}" type="pres">
      <dgm:prSet presAssocID="{C3D8849D-97D2-47B9-95EA-6F81530E0299}" presName="sibTrans" presStyleLbl="sibTrans1D1" presStyleIdx="1" presStyleCnt="5"/>
      <dgm:spPr/>
      <dgm:t>
        <a:bodyPr/>
        <a:lstStyle/>
        <a:p>
          <a:pPr rtl="1"/>
          <a:endParaRPr lang="ar-SA"/>
        </a:p>
      </dgm:t>
    </dgm:pt>
    <dgm:pt modelId="{DE8DE06B-6039-4570-812C-B033C871B3E6}" type="pres">
      <dgm:prSet presAssocID="{7EB9DEC4-0850-40EF-B920-628EE1400E55}" presName="node" presStyleLbl="node1" presStyleIdx="2" presStyleCnt="5">
        <dgm:presLayoutVars>
          <dgm:bulletEnabled val="1"/>
        </dgm:presLayoutVars>
      </dgm:prSet>
      <dgm:spPr/>
      <dgm:t>
        <a:bodyPr/>
        <a:lstStyle/>
        <a:p>
          <a:pPr rtl="1"/>
          <a:endParaRPr lang="ar-SA"/>
        </a:p>
      </dgm:t>
    </dgm:pt>
    <dgm:pt modelId="{4BCB3B91-4031-4358-AAD2-D81D8ECF621F}" type="pres">
      <dgm:prSet presAssocID="{7EB9DEC4-0850-40EF-B920-628EE1400E55}" presName="spNode" presStyleCnt="0"/>
      <dgm:spPr/>
    </dgm:pt>
    <dgm:pt modelId="{A810BDCE-83D5-4241-8D0A-FF62F0167681}" type="pres">
      <dgm:prSet presAssocID="{74C4949D-6938-4D76-A79D-FE9F9A28D57A}" presName="sibTrans" presStyleLbl="sibTrans1D1" presStyleIdx="2" presStyleCnt="5"/>
      <dgm:spPr/>
      <dgm:t>
        <a:bodyPr/>
        <a:lstStyle/>
        <a:p>
          <a:pPr rtl="1"/>
          <a:endParaRPr lang="ar-SA"/>
        </a:p>
      </dgm:t>
    </dgm:pt>
    <dgm:pt modelId="{4D6794D2-528B-4183-999E-1216EE9BCA6C}" type="pres">
      <dgm:prSet presAssocID="{32D05EF7-43B3-4338-AAAD-4A6D58E63EA0}" presName="node" presStyleLbl="node1" presStyleIdx="3" presStyleCnt="5">
        <dgm:presLayoutVars>
          <dgm:bulletEnabled val="1"/>
        </dgm:presLayoutVars>
      </dgm:prSet>
      <dgm:spPr/>
      <dgm:t>
        <a:bodyPr/>
        <a:lstStyle/>
        <a:p>
          <a:pPr rtl="1"/>
          <a:endParaRPr lang="ar-SA"/>
        </a:p>
      </dgm:t>
    </dgm:pt>
    <dgm:pt modelId="{C7AFFA99-D087-4D92-981D-B698EB362E01}" type="pres">
      <dgm:prSet presAssocID="{32D05EF7-43B3-4338-AAAD-4A6D58E63EA0}" presName="spNode" presStyleCnt="0"/>
      <dgm:spPr/>
    </dgm:pt>
    <dgm:pt modelId="{102BD780-BC0C-4A9B-BA2C-1F0AF37B79FC}" type="pres">
      <dgm:prSet presAssocID="{F28F5200-7448-448D-A58B-A62657E6B57A}" presName="sibTrans" presStyleLbl="sibTrans1D1" presStyleIdx="3" presStyleCnt="5"/>
      <dgm:spPr/>
      <dgm:t>
        <a:bodyPr/>
        <a:lstStyle/>
        <a:p>
          <a:pPr rtl="1"/>
          <a:endParaRPr lang="ar-SA"/>
        </a:p>
      </dgm:t>
    </dgm:pt>
    <dgm:pt modelId="{5076EDAF-A08E-4D63-BD6F-A870BF571EBD}" type="pres">
      <dgm:prSet presAssocID="{6758960F-6712-40B6-A370-D0E62EE51DA1}" presName="node" presStyleLbl="node1" presStyleIdx="4" presStyleCnt="5">
        <dgm:presLayoutVars>
          <dgm:bulletEnabled val="1"/>
        </dgm:presLayoutVars>
      </dgm:prSet>
      <dgm:spPr/>
      <dgm:t>
        <a:bodyPr/>
        <a:lstStyle/>
        <a:p>
          <a:pPr rtl="1"/>
          <a:endParaRPr lang="ar-SA"/>
        </a:p>
      </dgm:t>
    </dgm:pt>
    <dgm:pt modelId="{60444DF2-9115-45A4-B487-3205053076AA}" type="pres">
      <dgm:prSet presAssocID="{6758960F-6712-40B6-A370-D0E62EE51DA1}" presName="spNode" presStyleCnt="0"/>
      <dgm:spPr/>
    </dgm:pt>
    <dgm:pt modelId="{84BEBE92-F0AD-4A7F-8365-D3AA4156ADEC}" type="pres">
      <dgm:prSet presAssocID="{68972695-5AF3-48FB-802E-03CD265F6669}" presName="sibTrans" presStyleLbl="sibTrans1D1" presStyleIdx="4" presStyleCnt="5"/>
      <dgm:spPr/>
      <dgm:t>
        <a:bodyPr/>
        <a:lstStyle/>
        <a:p>
          <a:pPr rtl="1"/>
          <a:endParaRPr lang="ar-SA"/>
        </a:p>
      </dgm:t>
    </dgm:pt>
  </dgm:ptLst>
  <dgm:cxnLst>
    <dgm:cxn modelId="{DACD58A2-B269-4B2A-9833-1063A911C7AC}" type="presOf" srcId="{00EC8EF3-3EF9-4923-8438-5C9B8DA4450D}" destId="{EA82CE2D-6755-4D27-8A42-B25006430BB1}" srcOrd="0" destOrd="0" presId="urn:microsoft.com/office/officeart/2005/8/layout/cycle6"/>
    <dgm:cxn modelId="{AB04BBBA-EA0E-46AC-911A-63E6D5836A2E}" srcId="{00EC8EF3-3EF9-4923-8438-5C9B8DA4450D}" destId="{32D05EF7-43B3-4338-AAAD-4A6D58E63EA0}" srcOrd="3" destOrd="0" parTransId="{CE73740B-ACE7-4816-A5D9-48571E6D2088}" sibTransId="{F28F5200-7448-448D-A58B-A62657E6B57A}"/>
    <dgm:cxn modelId="{C914939A-1AB3-412B-983D-EC35595AEE09}" type="presOf" srcId="{7EB9DEC4-0850-40EF-B920-628EE1400E55}" destId="{DE8DE06B-6039-4570-812C-B033C871B3E6}" srcOrd="0" destOrd="0" presId="urn:microsoft.com/office/officeart/2005/8/layout/cycle6"/>
    <dgm:cxn modelId="{3B4425C9-E6AC-407C-BCB8-EE59B71526BE}" type="presOf" srcId="{926AE8FE-10A2-42E3-A28B-CBD459961228}" destId="{6B415159-4FC5-424E-86CB-53CC42DF33AA}" srcOrd="0" destOrd="0" presId="urn:microsoft.com/office/officeart/2005/8/layout/cycle6"/>
    <dgm:cxn modelId="{6D2AD36D-402E-4D93-AC23-33C6C2649399}" srcId="{00EC8EF3-3EF9-4923-8438-5C9B8DA4450D}" destId="{F7FB64DA-4A8F-479F-8FB6-B7B7E3369B16}" srcOrd="0" destOrd="0" parTransId="{FC5AF385-EBC2-49EC-A42E-AF1830B2F603}" sibTransId="{10B9184B-4083-48E2-A3D6-A14D803A1486}"/>
    <dgm:cxn modelId="{49CFDB7D-46D2-42AB-AF1F-51BA11E9C9D1}" type="presOf" srcId="{32D05EF7-43B3-4338-AAAD-4A6D58E63EA0}" destId="{4D6794D2-528B-4183-999E-1216EE9BCA6C}" srcOrd="0" destOrd="0" presId="urn:microsoft.com/office/officeart/2005/8/layout/cycle6"/>
    <dgm:cxn modelId="{042B20C8-21B0-4919-AF86-EE725BC35231}" srcId="{00EC8EF3-3EF9-4923-8438-5C9B8DA4450D}" destId="{926AE8FE-10A2-42E3-A28B-CBD459961228}" srcOrd="1" destOrd="0" parTransId="{7A19AE2A-1224-4FCB-A4E9-3250CEC2BE2A}" sibTransId="{C3D8849D-97D2-47B9-95EA-6F81530E0299}"/>
    <dgm:cxn modelId="{208FC3B2-EFDE-41B2-90E0-7B0FB2E90619}" type="presOf" srcId="{F7FB64DA-4A8F-479F-8FB6-B7B7E3369B16}" destId="{DCBC5059-67CC-4FED-9621-04D03DD633A6}" srcOrd="0" destOrd="0" presId="urn:microsoft.com/office/officeart/2005/8/layout/cycle6"/>
    <dgm:cxn modelId="{B2CF7C8D-7954-4F43-883A-0159BF6D78BE}" type="presOf" srcId="{10B9184B-4083-48E2-A3D6-A14D803A1486}" destId="{5AEAD8E9-F8E3-444A-B80B-C5149948180A}" srcOrd="0" destOrd="0" presId="urn:microsoft.com/office/officeart/2005/8/layout/cycle6"/>
    <dgm:cxn modelId="{97C48952-35ED-42E7-9B5D-E3C732D8D016}" type="presOf" srcId="{F28F5200-7448-448D-A58B-A62657E6B57A}" destId="{102BD780-BC0C-4A9B-BA2C-1F0AF37B79FC}" srcOrd="0" destOrd="0" presId="urn:microsoft.com/office/officeart/2005/8/layout/cycle6"/>
    <dgm:cxn modelId="{9621EDC8-93F6-4227-8F12-01D1686BA5C4}" type="presOf" srcId="{C3D8849D-97D2-47B9-95EA-6F81530E0299}" destId="{EEED17D3-0395-4C6A-A7B5-623554A34591}" srcOrd="0" destOrd="0" presId="urn:microsoft.com/office/officeart/2005/8/layout/cycle6"/>
    <dgm:cxn modelId="{82215F3A-774E-4415-B2ED-C9EA909B91F3}" type="presOf" srcId="{6758960F-6712-40B6-A370-D0E62EE51DA1}" destId="{5076EDAF-A08E-4D63-BD6F-A870BF571EBD}" srcOrd="0" destOrd="0" presId="urn:microsoft.com/office/officeart/2005/8/layout/cycle6"/>
    <dgm:cxn modelId="{CB23846D-1143-4AB7-A5A9-8F5FB7AD2F07}" type="presOf" srcId="{74C4949D-6938-4D76-A79D-FE9F9A28D57A}" destId="{A810BDCE-83D5-4241-8D0A-FF62F0167681}" srcOrd="0" destOrd="0" presId="urn:microsoft.com/office/officeart/2005/8/layout/cycle6"/>
    <dgm:cxn modelId="{0917F92D-A80D-4BA7-9437-83090C9EB709}" srcId="{00EC8EF3-3EF9-4923-8438-5C9B8DA4450D}" destId="{7EB9DEC4-0850-40EF-B920-628EE1400E55}" srcOrd="2" destOrd="0" parTransId="{20B8358C-01E0-4297-9D8B-599F8B24A158}" sibTransId="{74C4949D-6938-4D76-A79D-FE9F9A28D57A}"/>
    <dgm:cxn modelId="{B50DA75E-18E4-4879-BB6F-8532C1EC9178}" srcId="{00EC8EF3-3EF9-4923-8438-5C9B8DA4450D}" destId="{6758960F-6712-40B6-A370-D0E62EE51DA1}" srcOrd="4" destOrd="0" parTransId="{952ECF2F-F7A7-40A6-8678-CB68E0585BFE}" sibTransId="{68972695-5AF3-48FB-802E-03CD265F6669}"/>
    <dgm:cxn modelId="{9AF4572A-2D19-4E05-B233-C0B9BB8BEA9D}" type="presOf" srcId="{68972695-5AF3-48FB-802E-03CD265F6669}" destId="{84BEBE92-F0AD-4A7F-8365-D3AA4156ADEC}" srcOrd="0" destOrd="0" presId="urn:microsoft.com/office/officeart/2005/8/layout/cycle6"/>
    <dgm:cxn modelId="{1AC18EDB-3E37-4C41-BFE4-017F981DDB37}" type="presParOf" srcId="{EA82CE2D-6755-4D27-8A42-B25006430BB1}" destId="{DCBC5059-67CC-4FED-9621-04D03DD633A6}" srcOrd="0" destOrd="0" presId="urn:microsoft.com/office/officeart/2005/8/layout/cycle6"/>
    <dgm:cxn modelId="{08F9761C-6178-4B68-BC18-107B862259C9}" type="presParOf" srcId="{EA82CE2D-6755-4D27-8A42-B25006430BB1}" destId="{B94D2F7E-15E2-41E2-8B5E-02CC6F92ACE5}" srcOrd="1" destOrd="0" presId="urn:microsoft.com/office/officeart/2005/8/layout/cycle6"/>
    <dgm:cxn modelId="{A397995E-A7D1-4FDB-B13F-8AD052D27F62}" type="presParOf" srcId="{EA82CE2D-6755-4D27-8A42-B25006430BB1}" destId="{5AEAD8E9-F8E3-444A-B80B-C5149948180A}" srcOrd="2" destOrd="0" presId="urn:microsoft.com/office/officeart/2005/8/layout/cycle6"/>
    <dgm:cxn modelId="{4D7FDC8C-D32C-41AA-A893-907849236285}" type="presParOf" srcId="{EA82CE2D-6755-4D27-8A42-B25006430BB1}" destId="{6B415159-4FC5-424E-86CB-53CC42DF33AA}" srcOrd="3" destOrd="0" presId="urn:microsoft.com/office/officeart/2005/8/layout/cycle6"/>
    <dgm:cxn modelId="{3B19BE2C-D00E-4985-ADEC-96BA9AE0B1AD}" type="presParOf" srcId="{EA82CE2D-6755-4D27-8A42-B25006430BB1}" destId="{CAF97DEB-7954-48F1-B7AA-A9FA677AEFB4}" srcOrd="4" destOrd="0" presId="urn:microsoft.com/office/officeart/2005/8/layout/cycle6"/>
    <dgm:cxn modelId="{FDDAA325-C37C-4FCF-AE1A-0B7D11C2FC1E}" type="presParOf" srcId="{EA82CE2D-6755-4D27-8A42-B25006430BB1}" destId="{EEED17D3-0395-4C6A-A7B5-623554A34591}" srcOrd="5" destOrd="0" presId="urn:microsoft.com/office/officeart/2005/8/layout/cycle6"/>
    <dgm:cxn modelId="{8E27E3BE-95F8-4D42-A845-00E3F211B8A6}" type="presParOf" srcId="{EA82CE2D-6755-4D27-8A42-B25006430BB1}" destId="{DE8DE06B-6039-4570-812C-B033C871B3E6}" srcOrd="6" destOrd="0" presId="urn:microsoft.com/office/officeart/2005/8/layout/cycle6"/>
    <dgm:cxn modelId="{8068E029-6503-46CC-8200-D2773BBE1AFC}" type="presParOf" srcId="{EA82CE2D-6755-4D27-8A42-B25006430BB1}" destId="{4BCB3B91-4031-4358-AAD2-D81D8ECF621F}" srcOrd="7" destOrd="0" presId="urn:microsoft.com/office/officeart/2005/8/layout/cycle6"/>
    <dgm:cxn modelId="{D51EA518-3B3A-4124-8276-B7F1545BC501}" type="presParOf" srcId="{EA82CE2D-6755-4D27-8A42-B25006430BB1}" destId="{A810BDCE-83D5-4241-8D0A-FF62F0167681}" srcOrd="8" destOrd="0" presId="urn:microsoft.com/office/officeart/2005/8/layout/cycle6"/>
    <dgm:cxn modelId="{97E48397-1F3E-4818-81E5-12109D4BC6A6}" type="presParOf" srcId="{EA82CE2D-6755-4D27-8A42-B25006430BB1}" destId="{4D6794D2-528B-4183-999E-1216EE9BCA6C}" srcOrd="9" destOrd="0" presId="urn:microsoft.com/office/officeart/2005/8/layout/cycle6"/>
    <dgm:cxn modelId="{9DD008A4-21E6-477F-A268-EA01DBD2AAA9}" type="presParOf" srcId="{EA82CE2D-6755-4D27-8A42-B25006430BB1}" destId="{C7AFFA99-D087-4D92-981D-B698EB362E01}" srcOrd="10" destOrd="0" presId="urn:microsoft.com/office/officeart/2005/8/layout/cycle6"/>
    <dgm:cxn modelId="{2868CF94-7B09-431F-AB97-63B1D28C2723}" type="presParOf" srcId="{EA82CE2D-6755-4D27-8A42-B25006430BB1}" destId="{102BD780-BC0C-4A9B-BA2C-1F0AF37B79FC}" srcOrd="11" destOrd="0" presId="urn:microsoft.com/office/officeart/2005/8/layout/cycle6"/>
    <dgm:cxn modelId="{ED9231F3-8225-4DEF-AF03-E00F7CFCF8BE}" type="presParOf" srcId="{EA82CE2D-6755-4D27-8A42-B25006430BB1}" destId="{5076EDAF-A08E-4D63-BD6F-A870BF571EBD}" srcOrd="12" destOrd="0" presId="urn:microsoft.com/office/officeart/2005/8/layout/cycle6"/>
    <dgm:cxn modelId="{2DD3E3C2-A0BD-4554-A228-2DA798AA1E77}" type="presParOf" srcId="{EA82CE2D-6755-4D27-8A42-B25006430BB1}" destId="{60444DF2-9115-45A4-B487-3205053076AA}" srcOrd="13" destOrd="0" presId="urn:microsoft.com/office/officeart/2005/8/layout/cycle6"/>
    <dgm:cxn modelId="{56974350-BFEB-401C-AD5C-84DF96E7685E}" type="presParOf" srcId="{EA82CE2D-6755-4D27-8A42-B25006430BB1}" destId="{84BEBE92-F0AD-4A7F-8365-D3AA4156ADEC}"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EA7C8-BD4D-4C4D-8115-98D48B83D091}" type="doc">
      <dgm:prSet loTypeId="urn:microsoft.com/office/officeart/2005/8/layout/vList5" loCatId="list" qsTypeId="urn:microsoft.com/office/officeart/2005/8/quickstyle/simple1" qsCatId="simple" csTypeId="urn:microsoft.com/office/officeart/2005/8/colors/colorful5" csCatId="colorful" phldr="1"/>
      <dgm:spPr/>
      <dgm:t>
        <a:bodyPr/>
        <a:lstStyle/>
        <a:p>
          <a:pPr rtl="1"/>
          <a:endParaRPr lang="ar-SA"/>
        </a:p>
      </dgm:t>
    </dgm:pt>
    <dgm:pt modelId="{C2482A44-DCBB-4A11-913B-27750FB15CE2}">
      <dgm:prSet phldrT="[نص]"/>
      <dgm:spPr/>
      <dgm:t>
        <a:bodyPr/>
        <a:lstStyle/>
        <a:p>
          <a:pPr rtl="1"/>
          <a:r>
            <a:rPr lang="en-US" b="0" i="0"/>
            <a:t>1-Problem-solving therapy (PST)</a:t>
          </a:r>
          <a:endParaRPr lang="ar-SA"/>
        </a:p>
      </dgm:t>
    </dgm:pt>
    <dgm:pt modelId="{F68EE178-2347-4035-BA92-08D169E4654C}" type="parTrans" cxnId="{17C987F3-F83B-424B-8216-835281BD3E24}">
      <dgm:prSet/>
      <dgm:spPr/>
      <dgm:t>
        <a:bodyPr/>
        <a:lstStyle/>
        <a:p>
          <a:pPr rtl="1"/>
          <a:endParaRPr lang="ar-SA"/>
        </a:p>
      </dgm:t>
    </dgm:pt>
    <dgm:pt modelId="{407D21A2-BDB4-4873-A9F7-87951FD65333}" type="sibTrans" cxnId="{17C987F3-F83B-424B-8216-835281BD3E24}">
      <dgm:prSet/>
      <dgm:spPr/>
      <dgm:t>
        <a:bodyPr/>
        <a:lstStyle/>
        <a:p>
          <a:pPr rtl="1"/>
          <a:endParaRPr lang="ar-SA"/>
        </a:p>
      </dgm:t>
    </dgm:pt>
    <dgm:pt modelId="{24A41BA9-69FB-48CB-B43B-6C27836FC619}">
      <dgm:prSet phldrT="[نص]"/>
      <dgm:spPr/>
      <dgm:t>
        <a:bodyPr/>
        <a:lstStyle/>
        <a:p>
          <a:pPr algn="l" rtl="0"/>
          <a:r>
            <a:rPr lang="en-US" b="0" i="0" dirty="0"/>
            <a:t>drawing up a list of problems and generating and agreeing solutions, broken down into steps.</a:t>
          </a:r>
          <a:endParaRPr lang="ar-SA" dirty="0"/>
        </a:p>
      </dgm:t>
    </dgm:pt>
    <dgm:pt modelId="{3C6C59F9-5C65-427A-8498-4DCFA71FB380}" type="parTrans" cxnId="{8F78DA47-FEDF-4415-A0CF-2DEF4A377473}">
      <dgm:prSet/>
      <dgm:spPr/>
      <dgm:t>
        <a:bodyPr/>
        <a:lstStyle/>
        <a:p>
          <a:pPr rtl="1"/>
          <a:endParaRPr lang="ar-SA"/>
        </a:p>
      </dgm:t>
    </dgm:pt>
    <dgm:pt modelId="{18510214-6E67-4BE9-8D49-95A4F4278839}" type="sibTrans" cxnId="{8F78DA47-FEDF-4415-A0CF-2DEF4A377473}">
      <dgm:prSet/>
      <dgm:spPr/>
      <dgm:t>
        <a:bodyPr/>
        <a:lstStyle/>
        <a:p>
          <a:pPr rtl="1"/>
          <a:endParaRPr lang="ar-SA"/>
        </a:p>
      </dgm:t>
    </dgm:pt>
    <dgm:pt modelId="{74A54B51-A33F-4039-AD76-ACEF700DB837}">
      <dgm:prSet phldrT="[نص]"/>
      <dgm:spPr/>
      <dgm:t>
        <a:bodyPr/>
        <a:lstStyle/>
        <a:p>
          <a:pPr rtl="1"/>
          <a:r>
            <a:rPr lang="en-US" b="0" i="0" dirty="0"/>
            <a:t>2.A-Behavioural therapies</a:t>
          </a:r>
          <a:endParaRPr lang="ar-SA" dirty="0"/>
        </a:p>
      </dgm:t>
    </dgm:pt>
    <dgm:pt modelId="{31AEE9E2-A60E-4C6D-96B6-BB771602C311}" type="parTrans" cxnId="{CB37F94E-33F4-4357-8AA5-277311C0CE96}">
      <dgm:prSet/>
      <dgm:spPr/>
      <dgm:t>
        <a:bodyPr/>
        <a:lstStyle/>
        <a:p>
          <a:pPr rtl="1"/>
          <a:endParaRPr lang="ar-SA"/>
        </a:p>
      </dgm:t>
    </dgm:pt>
    <dgm:pt modelId="{1CCBDD16-EA7D-4BDA-8C03-EB63CE74AC98}" type="sibTrans" cxnId="{CB37F94E-33F4-4357-8AA5-277311C0CE96}">
      <dgm:prSet/>
      <dgm:spPr/>
      <dgm:t>
        <a:bodyPr/>
        <a:lstStyle/>
        <a:p>
          <a:pPr rtl="1"/>
          <a:endParaRPr lang="ar-SA"/>
        </a:p>
      </dgm:t>
    </dgm:pt>
    <dgm:pt modelId="{EE4C97BE-6968-4D74-9235-DB3E22DF1D0F}">
      <dgm:prSet phldrT="[نص]"/>
      <dgm:spPr/>
      <dgm:t>
        <a:bodyPr/>
        <a:lstStyle/>
        <a:p>
          <a:pPr algn="l" rtl="0"/>
          <a:r>
            <a:rPr lang="en-US" b="0" i="0" dirty="0"/>
            <a:t>Aim to change behavior, uses a system of graded exposure</a:t>
          </a:r>
          <a:endParaRPr lang="ar-SA" dirty="0"/>
        </a:p>
      </dgm:t>
    </dgm:pt>
    <dgm:pt modelId="{D430E87B-0321-49C8-A72C-F75A675031C0}" type="parTrans" cxnId="{05652F58-F0E6-4F24-A30F-E3A0ED9DD88D}">
      <dgm:prSet/>
      <dgm:spPr/>
      <dgm:t>
        <a:bodyPr/>
        <a:lstStyle/>
        <a:p>
          <a:pPr rtl="1"/>
          <a:endParaRPr lang="ar-SA"/>
        </a:p>
      </dgm:t>
    </dgm:pt>
    <dgm:pt modelId="{5E1F4A72-5736-4FBF-BD96-E31409477AC3}" type="sibTrans" cxnId="{05652F58-F0E6-4F24-A30F-E3A0ED9DD88D}">
      <dgm:prSet/>
      <dgm:spPr/>
      <dgm:t>
        <a:bodyPr/>
        <a:lstStyle/>
        <a:p>
          <a:pPr rtl="1"/>
          <a:endParaRPr lang="ar-SA"/>
        </a:p>
      </dgm:t>
    </dgm:pt>
    <dgm:pt modelId="{96C77594-D354-41CF-861F-6AC1FD639C40}">
      <dgm:prSet phldrT="[نص]"/>
      <dgm:spPr/>
      <dgm:t>
        <a:bodyPr/>
        <a:lstStyle/>
        <a:p>
          <a:pPr rtl="1"/>
          <a:r>
            <a:rPr lang="en-US" b="0" i="0" dirty="0"/>
            <a:t>2.B-Cognitive therapy</a:t>
          </a:r>
          <a:endParaRPr lang="ar-SA" dirty="0"/>
        </a:p>
      </dgm:t>
    </dgm:pt>
    <dgm:pt modelId="{EA7368AF-5DB7-440C-91E2-E2911D630746}" type="parTrans" cxnId="{A9E2277F-A734-445B-A89F-FA7CDA420CAD}">
      <dgm:prSet/>
      <dgm:spPr/>
      <dgm:t>
        <a:bodyPr/>
        <a:lstStyle/>
        <a:p>
          <a:pPr rtl="1"/>
          <a:endParaRPr lang="ar-SA"/>
        </a:p>
      </dgm:t>
    </dgm:pt>
    <dgm:pt modelId="{3DACF78D-CEAB-49D4-AE34-34105C443989}" type="sibTrans" cxnId="{A9E2277F-A734-445B-A89F-FA7CDA420CAD}">
      <dgm:prSet/>
      <dgm:spPr/>
      <dgm:t>
        <a:bodyPr/>
        <a:lstStyle/>
        <a:p>
          <a:pPr rtl="1"/>
          <a:endParaRPr lang="ar-SA"/>
        </a:p>
      </dgm:t>
    </dgm:pt>
    <dgm:pt modelId="{7A8EA8BA-DF35-458C-A5AA-08F553DFCEF4}">
      <dgm:prSet phldrT="[نص]"/>
      <dgm:spPr/>
      <dgm:t>
        <a:bodyPr/>
        <a:lstStyle/>
        <a:p>
          <a:pPr algn="l" rtl="0"/>
          <a:r>
            <a:rPr lang="en-US" b="0" i="0" dirty="0"/>
            <a:t>Focusses on people’s thoughts and the reasoning behind their assumptions on the basis that incorrect assumptions</a:t>
          </a:r>
          <a:endParaRPr lang="ar-SA" dirty="0"/>
        </a:p>
      </dgm:t>
    </dgm:pt>
    <dgm:pt modelId="{1AE385A8-5547-4D5E-8674-33197C1FD13E}" type="parTrans" cxnId="{0F9723B8-03C5-4254-86CA-6C942C82FD6D}">
      <dgm:prSet/>
      <dgm:spPr/>
      <dgm:t>
        <a:bodyPr/>
        <a:lstStyle/>
        <a:p>
          <a:pPr rtl="1"/>
          <a:endParaRPr lang="ar-SA"/>
        </a:p>
      </dgm:t>
    </dgm:pt>
    <dgm:pt modelId="{1F971669-3FF5-4A2F-A047-D74D0D3DFD6A}" type="sibTrans" cxnId="{0F9723B8-03C5-4254-86CA-6C942C82FD6D}">
      <dgm:prSet/>
      <dgm:spPr/>
      <dgm:t>
        <a:bodyPr/>
        <a:lstStyle/>
        <a:p>
          <a:pPr rtl="1"/>
          <a:endParaRPr lang="ar-SA"/>
        </a:p>
      </dgm:t>
    </dgm:pt>
    <dgm:pt modelId="{76C549FD-FB25-41DD-BE0B-747F414DE3D2}" type="pres">
      <dgm:prSet presAssocID="{241EA7C8-BD4D-4C4D-8115-98D48B83D091}" presName="Name0" presStyleCnt="0">
        <dgm:presLayoutVars>
          <dgm:dir/>
          <dgm:animLvl val="lvl"/>
          <dgm:resizeHandles val="exact"/>
        </dgm:presLayoutVars>
      </dgm:prSet>
      <dgm:spPr/>
      <dgm:t>
        <a:bodyPr/>
        <a:lstStyle/>
        <a:p>
          <a:pPr rtl="1"/>
          <a:endParaRPr lang="ar-SA"/>
        </a:p>
      </dgm:t>
    </dgm:pt>
    <dgm:pt modelId="{20125DCE-31C9-4CD9-A9E3-6D99AABD3193}" type="pres">
      <dgm:prSet presAssocID="{C2482A44-DCBB-4A11-913B-27750FB15CE2}" presName="linNode" presStyleCnt="0"/>
      <dgm:spPr/>
    </dgm:pt>
    <dgm:pt modelId="{595AF88E-EE51-4F71-9FA6-0A27BA59C793}" type="pres">
      <dgm:prSet presAssocID="{C2482A44-DCBB-4A11-913B-27750FB15CE2}" presName="parentText" presStyleLbl="node1" presStyleIdx="0" presStyleCnt="3">
        <dgm:presLayoutVars>
          <dgm:chMax val="1"/>
          <dgm:bulletEnabled val="1"/>
        </dgm:presLayoutVars>
      </dgm:prSet>
      <dgm:spPr/>
      <dgm:t>
        <a:bodyPr/>
        <a:lstStyle/>
        <a:p>
          <a:pPr rtl="1"/>
          <a:endParaRPr lang="ar-SA"/>
        </a:p>
      </dgm:t>
    </dgm:pt>
    <dgm:pt modelId="{7E56B365-5468-47CC-B783-D4757D1212CB}" type="pres">
      <dgm:prSet presAssocID="{C2482A44-DCBB-4A11-913B-27750FB15CE2}" presName="descendantText" presStyleLbl="alignAccFollowNode1" presStyleIdx="0" presStyleCnt="3">
        <dgm:presLayoutVars>
          <dgm:bulletEnabled val="1"/>
        </dgm:presLayoutVars>
      </dgm:prSet>
      <dgm:spPr/>
      <dgm:t>
        <a:bodyPr/>
        <a:lstStyle/>
        <a:p>
          <a:pPr rtl="1"/>
          <a:endParaRPr lang="ar-SA"/>
        </a:p>
      </dgm:t>
    </dgm:pt>
    <dgm:pt modelId="{261BDD8E-7E7F-4BBE-99A5-7E28C1E40423}" type="pres">
      <dgm:prSet presAssocID="{407D21A2-BDB4-4873-A9F7-87951FD65333}" presName="sp" presStyleCnt="0"/>
      <dgm:spPr/>
    </dgm:pt>
    <dgm:pt modelId="{1973BE27-ED61-4592-9689-7AFF830C3337}" type="pres">
      <dgm:prSet presAssocID="{74A54B51-A33F-4039-AD76-ACEF700DB837}" presName="linNode" presStyleCnt="0"/>
      <dgm:spPr/>
    </dgm:pt>
    <dgm:pt modelId="{130AB516-0BB5-4BED-9D37-25614DFB4301}" type="pres">
      <dgm:prSet presAssocID="{74A54B51-A33F-4039-AD76-ACEF700DB837}" presName="parentText" presStyleLbl="node1" presStyleIdx="1" presStyleCnt="3">
        <dgm:presLayoutVars>
          <dgm:chMax val="1"/>
          <dgm:bulletEnabled val="1"/>
        </dgm:presLayoutVars>
      </dgm:prSet>
      <dgm:spPr/>
      <dgm:t>
        <a:bodyPr/>
        <a:lstStyle/>
        <a:p>
          <a:pPr rtl="1"/>
          <a:endParaRPr lang="ar-SA"/>
        </a:p>
      </dgm:t>
    </dgm:pt>
    <dgm:pt modelId="{7557A2E7-A6E5-4E64-8A79-AD0EE4D85C2D}" type="pres">
      <dgm:prSet presAssocID="{74A54B51-A33F-4039-AD76-ACEF700DB837}" presName="descendantText" presStyleLbl="alignAccFollowNode1" presStyleIdx="1" presStyleCnt="3">
        <dgm:presLayoutVars>
          <dgm:bulletEnabled val="1"/>
        </dgm:presLayoutVars>
      </dgm:prSet>
      <dgm:spPr/>
      <dgm:t>
        <a:bodyPr/>
        <a:lstStyle/>
        <a:p>
          <a:pPr rtl="1"/>
          <a:endParaRPr lang="ar-SA"/>
        </a:p>
      </dgm:t>
    </dgm:pt>
    <dgm:pt modelId="{BC2FCDE6-601E-435B-B777-812BD5FF8C49}" type="pres">
      <dgm:prSet presAssocID="{1CCBDD16-EA7D-4BDA-8C03-EB63CE74AC98}" presName="sp" presStyleCnt="0"/>
      <dgm:spPr/>
    </dgm:pt>
    <dgm:pt modelId="{066C9C6C-6146-4F48-8510-FA3333EC4EE8}" type="pres">
      <dgm:prSet presAssocID="{96C77594-D354-41CF-861F-6AC1FD639C40}" presName="linNode" presStyleCnt="0"/>
      <dgm:spPr/>
    </dgm:pt>
    <dgm:pt modelId="{68CCF492-5959-42EE-B2FA-ACC0DFE28A2E}" type="pres">
      <dgm:prSet presAssocID="{96C77594-D354-41CF-861F-6AC1FD639C40}" presName="parentText" presStyleLbl="node1" presStyleIdx="2" presStyleCnt="3">
        <dgm:presLayoutVars>
          <dgm:chMax val="1"/>
          <dgm:bulletEnabled val="1"/>
        </dgm:presLayoutVars>
      </dgm:prSet>
      <dgm:spPr/>
      <dgm:t>
        <a:bodyPr/>
        <a:lstStyle/>
        <a:p>
          <a:pPr rtl="1"/>
          <a:endParaRPr lang="ar-SA"/>
        </a:p>
      </dgm:t>
    </dgm:pt>
    <dgm:pt modelId="{711E95FC-95E2-438E-998F-4E44ADB7D675}" type="pres">
      <dgm:prSet presAssocID="{96C77594-D354-41CF-861F-6AC1FD639C40}" presName="descendantText" presStyleLbl="alignAccFollowNode1" presStyleIdx="2" presStyleCnt="3">
        <dgm:presLayoutVars>
          <dgm:bulletEnabled val="1"/>
        </dgm:presLayoutVars>
      </dgm:prSet>
      <dgm:spPr/>
      <dgm:t>
        <a:bodyPr/>
        <a:lstStyle/>
        <a:p>
          <a:pPr rtl="1"/>
          <a:endParaRPr lang="ar-SA"/>
        </a:p>
      </dgm:t>
    </dgm:pt>
  </dgm:ptLst>
  <dgm:cxnLst>
    <dgm:cxn modelId="{C9A7B5E4-345E-4060-AC3F-D9B948A64864}" type="presOf" srcId="{24A41BA9-69FB-48CB-B43B-6C27836FC619}" destId="{7E56B365-5468-47CC-B783-D4757D1212CB}" srcOrd="0" destOrd="0" presId="urn:microsoft.com/office/officeart/2005/8/layout/vList5"/>
    <dgm:cxn modelId="{8F78DA47-FEDF-4415-A0CF-2DEF4A377473}" srcId="{C2482A44-DCBB-4A11-913B-27750FB15CE2}" destId="{24A41BA9-69FB-48CB-B43B-6C27836FC619}" srcOrd="0" destOrd="0" parTransId="{3C6C59F9-5C65-427A-8498-4DCFA71FB380}" sibTransId="{18510214-6E67-4BE9-8D49-95A4F4278839}"/>
    <dgm:cxn modelId="{2FD3AD8C-E4CD-42E1-93E2-855B267DE46E}" type="presOf" srcId="{241EA7C8-BD4D-4C4D-8115-98D48B83D091}" destId="{76C549FD-FB25-41DD-BE0B-747F414DE3D2}" srcOrd="0" destOrd="0" presId="urn:microsoft.com/office/officeart/2005/8/layout/vList5"/>
    <dgm:cxn modelId="{17BF171D-84F0-4E56-ABE9-0FEA10C3BEEB}" type="presOf" srcId="{74A54B51-A33F-4039-AD76-ACEF700DB837}" destId="{130AB516-0BB5-4BED-9D37-25614DFB4301}" srcOrd="0" destOrd="0" presId="urn:microsoft.com/office/officeart/2005/8/layout/vList5"/>
    <dgm:cxn modelId="{05652F58-F0E6-4F24-A30F-E3A0ED9DD88D}" srcId="{74A54B51-A33F-4039-AD76-ACEF700DB837}" destId="{EE4C97BE-6968-4D74-9235-DB3E22DF1D0F}" srcOrd="0" destOrd="0" parTransId="{D430E87B-0321-49C8-A72C-F75A675031C0}" sibTransId="{5E1F4A72-5736-4FBF-BD96-E31409477AC3}"/>
    <dgm:cxn modelId="{FF96B4E0-6A1F-4C11-981F-1E6F2B613352}" type="presOf" srcId="{96C77594-D354-41CF-861F-6AC1FD639C40}" destId="{68CCF492-5959-42EE-B2FA-ACC0DFE28A2E}" srcOrd="0" destOrd="0" presId="urn:microsoft.com/office/officeart/2005/8/layout/vList5"/>
    <dgm:cxn modelId="{2BC1BCB6-9231-487E-88CE-36F1BC1874A5}" type="presOf" srcId="{C2482A44-DCBB-4A11-913B-27750FB15CE2}" destId="{595AF88E-EE51-4F71-9FA6-0A27BA59C793}" srcOrd="0" destOrd="0" presId="urn:microsoft.com/office/officeart/2005/8/layout/vList5"/>
    <dgm:cxn modelId="{B22E8B24-B6FF-4E68-B141-49DC4D04B96C}" type="presOf" srcId="{7A8EA8BA-DF35-458C-A5AA-08F553DFCEF4}" destId="{711E95FC-95E2-438E-998F-4E44ADB7D675}" srcOrd="0" destOrd="0" presId="urn:microsoft.com/office/officeart/2005/8/layout/vList5"/>
    <dgm:cxn modelId="{CB37F94E-33F4-4357-8AA5-277311C0CE96}" srcId="{241EA7C8-BD4D-4C4D-8115-98D48B83D091}" destId="{74A54B51-A33F-4039-AD76-ACEF700DB837}" srcOrd="1" destOrd="0" parTransId="{31AEE9E2-A60E-4C6D-96B6-BB771602C311}" sibTransId="{1CCBDD16-EA7D-4BDA-8C03-EB63CE74AC98}"/>
    <dgm:cxn modelId="{A9E2277F-A734-445B-A89F-FA7CDA420CAD}" srcId="{241EA7C8-BD4D-4C4D-8115-98D48B83D091}" destId="{96C77594-D354-41CF-861F-6AC1FD639C40}" srcOrd="2" destOrd="0" parTransId="{EA7368AF-5DB7-440C-91E2-E2911D630746}" sibTransId="{3DACF78D-CEAB-49D4-AE34-34105C443989}"/>
    <dgm:cxn modelId="{17C987F3-F83B-424B-8216-835281BD3E24}" srcId="{241EA7C8-BD4D-4C4D-8115-98D48B83D091}" destId="{C2482A44-DCBB-4A11-913B-27750FB15CE2}" srcOrd="0" destOrd="0" parTransId="{F68EE178-2347-4035-BA92-08D169E4654C}" sibTransId="{407D21A2-BDB4-4873-A9F7-87951FD65333}"/>
    <dgm:cxn modelId="{0F9723B8-03C5-4254-86CA-6C942C82FD6D}" srcId="{96C77594-D354-41CF-861F-6AC1FD639C40}" destId="{7A8EA8BA-DF35-458C-A5AA-08F553DFCEF4}" srcOrd="0" destOrd="0" parTransId="{1AE385A8-5547-4D5E-8674-33197C1FD13E}" sibTransId="{1F971669-3FF5-4A2F-A047-D74D0D3DFD6A}"/>
    <dgm:cxn modelId="{A97B5883-72E8-4BEB-8C0A-6DFD06F51F9D}" type="presOf" srcId="{EE4C97BE-6968-4D74-9235-DB3E22DF1D0F}" destId="{7557A2E7-A6E5-4E64-8A79-AD0EE4D85C2D}" srcOrd="0" destOrd="0" presId="urn:microsoft.com/office/officeart/2005/8/layout/vList5"/>
    <dgm:cxn modelId="{2F6F741C-8243-4FBF-ACE1-37C0A06B0453}" type="presParOf" srcId="{76C549FD-FB25-41DD-BE0B-747F414DE3D2}" destId="{20125DCE-31C9-4CD9-A9E3-6D99AABD3193}" srcOrd="0" destOrd="0" presId="urn:microsoft.com/office/officeart/2005/8/layout/vList5"/>
    <dgm:cxn modelId="{A56BF28F-5312-4F76-B4B9-F399E6A2FDD8}" type="presParOf" srcId="{20125DCE-31C9-4CD9-A9E3-6D99AABD3193}" destId="{595AF88E-EE51-4F71-9FA6-0A27BA59C793}" srcOrd="0" destOrd="0" presId="urn:microsoft.com/office/officeart/2005/8/layout/vList5"/>
    <dgm:cxn modelId="{F28E24B8-9827-4294-9B1F-9D63D48102B7}" type="presParOf" srcId="{20125DCE-31C9-4CD9-A9E3-6D99AABD3193}" destId="{7E56B365-5468-47CC-B783-D4757D1212CB}" srcOrd="1" destOrd="0" presId="urn:microsoft.com/office/officeart/2005/8/layout/vList5"/>
    <dgm:cxn modelId="{56FE9BC8-6A57-45AF-8E23-859C6F7FD0E7}" type="presParOf" srcId="{76C549FD-FB25-41DD-BE0B-747F414DE3D2}" destId="{261BDD8E-7E7F-4BBE-99A5-7E28C1E40423}" srcOrd="1" destOrd="0" presId="urn:microsoft.com/office/officeart/2005/8/layout/vList5"/>
    <dgm:cxn modelId="{9C214CA4-BA86-421D-BCB5-8926F3CA0BD9}" type="presParOf" srcId="{76C549FD-FB25-41DD-BE0B-747F414DE3D2}" destId="{1973BE27-ED61-4592-9689-7AFF830C3337}" srcOrd="2" destOrd="0" presId="urn:microsoft.com/office/officeart/2005/8/layout/vList5"/>
    <dgm:cxn modelId="{D6647159-8199-4C69-8512-35D234B89F92}" type="presParOf" srcId="{1973BE27-ED61-4592-9689-7AFF830C3337}" destId="{130AB516-0BB5-4BED-9D37-25614DFB4301}" srcOrd="0" destOrd="0" presId="urn:microsoft.com/office/officeart/2005/8/layout/vList5"/>
    <dgm:cxn modelId="{7A3804CF-8735-4AA4-B671-9A9F3ED109A2}" type="presParOf" srcId="{1973BE27-ED61-4592-9689-7AFF830C3337}" destId="{7557A2E7-A6E5-4E64-8A79-AD0EE4D85C2D}" srcOrd="1" destOrd="0" presId="urn:microsoft.com/office/officeart/2005/8/layout/vList5"/>
    <dgm:cxn modelId="{0C732426-F82D-47EA-AACE-5642A8471AE3}" type="presParOf" srcId="{76C549FD-FB25-41DD-BE0B-747F414DE3D2}" destId="{BC2FCDE6-601E-435B-B777-812BD5FF8C49}" srcOrd="3" destOrd="0" presId="urn:microsoft.com/office/officeart/2005/8/layout/vList5"/>
    <dgm:cxn modelId="{2A7F156E-7185-4A70-8CCB-B50D610059D3}" type="presParOf" srcId="{76C549FD-FB25-41DD-BE0B-747F414DE3D2}" destId="{066C9C6C-6146-4F48-8510-FA3333EC4EE8}" srcOrd="4" destOrd="0" presId="urn:microsoft.com/office/officeart/2005/8/layout/vList5"/>
    <dgm:cxn modelId="{1F996E9D-89C8-4923-9A27-720928FE0BB8}" type="presParOf" srcId="{066C9C6C-6146-4F48-8510-FA3333EC4EE8}" destId="{68CCF492-5959-42EE-B2FA-ACC0DFE28A2E}" srcOrd="0" destOrd="0" presId="urn:microsoft.com/office/officeart/2005/8/layout/vList5"/>
    <dgm:cxn modelId="{1E9BFB60-6C5E-4E84-9A8E-91E182CEAE3A}" type="presParOf" srcId="{066C9C6C-6146-4F48-8510-FA3333EC4EE8}" destId="{711E95FC-95E2-438E-998F-4E44ADB7D67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355AA-99BC-4344-8D45-11BF089B11B9}" type="doc">
      <dgm:prSet loTypeId="urn:microsoft.com/office/officeart/2005/8/layout/vList5" loCatId="list" qsTypeId="urn:microsoft.com/office/officeart/2005/8/quickstyle/simple1" qsCatId="simple" csTypeId="urn:microsoft.com/office/officeart/2005/8/colors/colorful5" csCatId="colorful" phldr="1"/>
      <dgm:spPr/>
      <dgm:t>
        <a:bodyPr/>
        <a:lstStyle/>
        <a:p>
          <a:pPr rtl="1"/>
          <a:endParaRPr lang="ar-SA"/>
        </a:p>
      </dgm:t>
    </dgm:pt>
    <dgm:pt modelId="{182AF2E2-19D4-400F-AD3B-2229D3A32EC7}">
      <dgm:prSet phldrT="[نص]"/>
      <dgm:spPr/>
      <dgm:t>
        <a:bodyPr/>
        <a:lstStyle/>
        <a:p>
          <a:pPr rtl="1"/>
          <a:r>
            <a:rPr lang="en-US" b="0" i="0" dirty="0"/>
            <a:t>3-Individual non-facilitated self-help</a:t>
          </a:r>
          <a:endParaRPr lang="ar-SA" dirty="0"/>
        </a:p>
      </dgm:t>
    </dgm:pt>
    <dgm:pt modelId="{CD7570DA-ED96-4827-9E20-3563BBFD0EAE}" type="parTrans" cxnId="{44269516-3065-4669-A6DC-A06A84789291}">
      <dgm:prSet/>
      <dgm:spPr/>
      <dgm:t>
        <a:bodyPr/>
        <a:lstStyle/>
        <a:p>
          <a:pPr rtl="1"/>
          <a:endParaRPr lang="ar-SA"/>
        </a:p>
      </dgm:t>
    </dgm:pt>
    <dgm:pt modelId="{9E7F4860-6C87-4E18-B649-8EA8B4E8002F}" type="sibTrans" cxnId="{44269516-3065-4669-A6DC-A06A84789291}">
      <dgm:prSet/>
      <dgm:spPr/>
      <dgm:t>
        <a:bodyPr/>
        <a:lstStyle/>
        <a:p>
          <a:pPr rtl="1"/>
          <a:endParaRPr lang="ar-SA"/>
        </a:p>
      </dgm:t>
    </dgm:pt>
    <dgm:pt modelId="{E842B077-7B9B-436A-A913-0AA3DAB561F3}">
      <dgm:prSet phldrT="[نص]"/>
      <dgm:spPr/>
      <dgm:t>
        <a:bodyPr/>
        <a:lstStyle/>
        <a:p>
          <a:pPr algn="l" rtl="0"/>
          <a:r>
            <a:rPr lang="en-US" b="0" i="0" dirty="0"/>
            <a:t>involves a self-help resource (usually a book, workbook or online) usually with minimal therapist contact, for example an occasional short telephone call of no more than 5 minutes</a:t>
          </a:r>
          <a:endParaRPr lang="ar-SA" dirty="0"/>
        </a:p>
      </dgm:t>
    </dgm:pt>
    <dgm:pt modelId="{7622C71D-143D-4BED-9E3C-A89D3E9EA7A3}" type="parTrans" cxnId="{48731274-8E2C-468D-9799-24619ACBFAE2}">
      <dgm:prSet/>
      <dgm:spPr/>
      <dgm:t>
        <a:bodyPr/>
        <a:lstStyle/>
        <a:p>
          <a:pPr rtl="1"/>
          <a:endParaRPr lang="ar-SA"/>
        </a:p>
      </dgm:t>
    </dgm:pt>
    <dgm:pt modelId="{C7BF98AF-AC91-44FD-80AE-61EE6852E99F}" type="sibTrans" cxnId="{48731274-8E2C-468D-9799-24619ACBFAE2}">
      <dgm:prSet/>
      <dgm:spPr/>
      <dgm:t>
        <a:bodyPr/>
        <a:lstStyle/>
        <a:p>
          <a:pPr rtl="1"/>
          <a:endParaRPr lang="ar-SA"/>
        </a:p>
      </dgm:t>
    </dgm:pt>
    <dgm:pt modelId="{66E86EEC-7256-44BD-B9A3-DD5499811F8A}">
      <dgm:prSet phldrT="[نص]"/>
      <dgm:spPr/>
      <dgm:t>
        <a:bodyPr/>
        <a:lstStyle/>
        <a:p>
          <a:pPr rtl="1"/>
          <a:r>
            <a:rPr lang="en-US" b="0" i="0" dirty="0"/>
            <a:t>4-Guided self-help</a:t>
          </a:r>
          <a:endParaRPr lang="ar-SA" dirty="0"/>
        </a:p>
      </dgm:t>
    </dgm:pt>
    <dgm:pt modelId="{21788D78-D359-44D7-A5FD-02D53D2EB31F}" type="parTrans" cxnId="{AFC8E53D-C8BB-42EB-AFCB-51ADA612DBB7}">
      <dgm:prSet/>
      <dgm:spPr/>
      <dgm:t>
        <a:bodyPr/>
        <a:lstStyle/>
        <a:p>
          <a:pPr rtl="1"/>
          <a:endParaRPr lang="ar-SA"/>
        </a:p>
      </dgm:t>
    </dgm:pt>
    <dgm:pt modelId="{BFFC013B-03B3-458E-A168-8A05C4460099}" type="sibTrans" cxnId="{AFC8E53D-C8BB-42EB-AFCB-51ADA612DBB7}">
      <dgm:prSet/>
      <dgm:spPr/>
      <dgm:t>
        <a:bodyPr/>
        <a:lstStyle/>
        <a:p>
          <a:pPr rtl="1"/>
          <a:endParaRPr lang="ar-SA"/>
        </a:p>
      </dgm:t>
    </dgm:pt>
    <dgm:pt modelId="{B92D0B0B-5E3C-4E1D-8E03-0EF1853472F2}">
      <dgm:prSet phldrT="[نص]"/>
      <dgm:spPr/>
      <dgm:t>
        <a:bodyPr/>
        <a:lstStyle/>
        <a:p>
          <a:pPr algn="l" rtl="0"/>
          <a:r>
            <a:rPr lang="en-US" b="0" i="0" dirty="0"/>
            <a:t>Uses books/printed materials under the supervision of a trained facilitator who introduces, monitors, then reviews the outcome of each treatment</a:t>
          </a:r>
          <a:endParaRPr lang="ar-SA" dirty="0"/>
        </a:p>
      </dgm:t>
    </dgm:pt>
    <dgm:pt modelId="{7680A9D2-7773-46A1-A915-1B5BEBE0DD9B}" type="parTrans" cxnId="{E5E3D15D-D422-4ED0-AB70-96C6DF62B4F3}">
      <dgm:prSet/>
      <dgm:spPr/>
      <dgm:t>
        <a:bodyPr/>
        <a:lstStyle/>
        <a:p>
          <a:pPr rtl="1"/>
          <a:endParaRPr lang="ar-SA"/>
        </a:p>
      </dgm:t>
    </dgm:pt>
    <dgm:pt modelId="{74ABA815-6EE4-4F1B-A39B-0FD2E2946834}" type="sibTrans" cxnId="{E5E3D15D-D422-4ED0-AB70-96C6DF62B4F3}">
      <dgm:prSet/>
      <dgm:spPr/>
      <dgm:t>
        <a:bodyPr/>
        <a:lstStyle/>
        <a:p>
          <a:pPr rtl="1"/>
          <a:endParaRPr lang="ar-SA"/>
        </a:p>
      </dgm:t>
    </dgm:pt>
    <dgm:pt modelId="{5E8A145F-02A0-4DF0-AE1A-DD4DA0844F1B}">
      <dgm:prSet phldrT="[نص]"/>
      <dgm:spPr/>
      <dgm:t>
        <a:bodyPr/>
        <a:lstStyle/>
        <a:p>
          <a:pPr rtl="1"/>
          <a:r>
            <a:rPr lang="en-US" b="0" i="0" dirty="0"/>
            <a:t>5-Mindfulness-based cognitive therapy​</a:t>
          </a:r>
          <a:endParaRPr lang="ar-SA" dirty="0"/>
        </a:p>
      </dgm:t>
    </dgm:pt>
    <dgm:pt modelId="{67A8A6E4-2B4E-41B0-8234-093B973D2410}" type="parTrans" cxnId="{95336C88-8E93-44E7-AF0C-A16467A9EF30}">
      <dgm:prSet/>
      <dgm:spPr/>
      <dgm:t>
        <a:bodyPr/>
        <a:lstStyle/>
        <a:p>
          <a:pPr rtl="1"/>
          <a:endParaRPr lang="ar-SA"/>
        </a:p>
      </dgm:t>
    </dgm:pt>
    <dgm:pt modelId="{29F1B21B-1B18-4B77-87F9-D51E6793F462}" type="sibTrans" cxnId="{95336C88-8E93-44E7-AF0C-A16467A9EF30}">
      <dgm:prSet/>
      <dgm:spPr/>
      <dgm:t>
        <a:bodyPr/>
        <a:lstStyle/>
        <a:p>
          <a:pPr rtl="1"/>
          <a:endParaRPr lang="ar-SA"/>
        </a:p>
      </dgm:t>
    </dgm:pt>
    <dgm:pt modelId="{13F0F069-ADBF-40EA-9BF1-66DD1F2EFD9D}">
      <dgm:prSet phldrT="[نص]"/>
      <dgm:spPr/>
      <dgm:t>
        <a:bodyPr/>
        <a:lstStyle/>
        <a:p>
          <a:pPr algn="l" rtl="0"/>
          <a:r>
            <a:rPr lang="en-US" b="0" i="0" dirty="0"/>
            <a:t>Skills training </a:t>
          </a:r>
          <a:r>
            <a:rPr lang="en-US" b="0" i="0" dirty="0" err="1"/>
            <a:t>programme</a:t>
          </a:r>
          <a:r>
            <a:rPr lang="en-US" b="0" i="0" dirty="0"/>
            <a:t> designed to enable patients to prevent the recurrence of depression​</a:t>
          </a:r>
          <a:endParaRPr lang="ar-SA" dirty="0"/>
        </a:p>
      </dgm:t>
    </dgm:pt>
    <dgm:pt modelId="{420C40F7-7EA9-45FA-8549-DA79A99B13B8}" type="parTrans" cxnId="{F51C8564-DA38-4221-90DC-C7C8234BF9B2}">
      <dgm:prSet/>
      <dgm:spPr/>
      <dgm:t>
        <a:bodyPr/>
        <a:lstStyle/>
        <a:p>
          <a:pPr rtl="1"/>
          <a:endParaRPr lang="ar-SA"/>
        </a:p>
      </dgm:t>
    </dgm:pt>
    <dgm:pt modelId="{1CEAF1C0-8453-489D-9F70-9D869945E106}" type="sibTrans" cxnId="{F51C8564-DA38-4221-90DC-C7C8234BF9B2}">
      <dgm:prSet/>
      <dgm:spPr/>
      <dgm:t>
        <a:bodyPr/>
        <a:lstStyle/>
        <a:p>
          <a:pPr rtl="1"/>
          <a:endParaRPr lang="ar-SA"/>
        </a:p>
      </dgm:t>
    </dgm:pt>
    <dgm:pt modelId="{9F1E05BF-2C0B-481E-A237-7C63D5765F0B}" type="pres">
      <dgm:prSet presAssocID="{B1E355AA-99BC-4344-8D45-11BF089B11B9}" presName="Name0" presStyleCnt="0">
        <dgm:presLayoutVars>
          <dgm:dir/>
          <dgm:animLvl val="lvl"/>
          <dgm:resizeHandles val="exact"/>
        </dgm:presLayoutVars>
      </dgm:prSet>
      <dgm:spPr/>
      <dgm:t>
        <a:bodyPr/>
        <a:lstStyle/>
        <a:p>
          <a:pPr rtl="1"/>
          <a:endParaRPr lang="ar-SA"/>
        </a:p>
      </dgm:t>
    </dgm:pt>
    <dgm:pt modelId="{C50E6BD9-728E-4634-9242-857E8C381FAE}" type="pres">
      <dgm:prSet presAssocID="{182AF2E2-19D4-400F-AD3B-2229D3A32EC7}" presName="linNode" presStyleCnt="0"/>
      <dgm:spPr/>
    </dgm:pt>
    <dgm:pt modelId="{C684A80F-D966-44FF-9032-85501987A7E9}" type="pres">
      <dgm:prSet presAssocID="{182AF2E2-19D4-400F-AD3B-2229D3A32EC7}" presName="parentText" presStyleLbl="node1" presStyleIdx="0" presStyleCnt="3">
        <dgm:presLayoutVars>
          <dgm:chMax val="1"/>
          <dgm:bulletEnabled val="1"/>
        </dgm:presLayoutVars>
      </dgm:prSet>
      <dgm:spPr/>
      <dgm:t>
        <a:bodyPr/>
        <a:lstStyle/>
        <a:p>
          <a:pPr rtl="1"/>
          <a:endParaRPr lang="ar-SA"/>
        </a:p>
      </dgm:t>
    </dgm:pt>
    <dgm:pt modelId="{0E04E57B-EC90-4DAD-94F0-51DEF331F2CD}" type="pres">
      <dgm:prSet presAssocID="{182AF2E2-19D4-400F-AD3B-2229D3A32EC7}" presName="descendantText" presStyleLbl="alignAccFollowNode1" presStyleIdx="0" presStyleCnt="3">
        <dgm:presLayoutVars>
          <dgm:bulletEnabled val="1"/>
        </dgm:presLayoutVars>
      </dgm:prSet>
      <dgm:spPr/>
      <dgm:t>
        <a:bodyPr/>
        <a:lstStyle/>
        <a:p>
          <a:pPr rtl="1"/>
          <a:endParaRPr lang="ar-SA"/>
        </a:p>
      </dgm:t>
    </dgm:pt>
    <dgm:pt modelId="{861F616F-5C25-46AE-BB91-C42C952B589E}" type="pres">
      <dgm:prSet presAssocID="{9E7F4860-6C87-4E18-B649-8EA8B4E8002F}" presName="sp" presStyleCnt="0"/>
      <dgm:spPr/>
    </dgm:pt>
    <dgm:pt modelId="{FC45BDB9-D015-42C0-ADC2-D6E962F8DFE0}" type="pres">
      <dgm:prSet presAssocID="{66E86EEC-7256-44BD-B9A3-DD5499811F8A}" presName="linNode" presStyleCnt="0"/>
      <dgm:spPr/>
    </dgm:pt>
    <dgm:pt modelId="{0957D232-1A61-49B3-9029-461AFAFCFCC9}" type="pres">
      <dgm:prSet presAssocID="{66E86EEC-7256-44BD-B9A3-DD5499811F8A}" presName="parentText" presStyleLbl="node1" presStyleIdx="1" presStyleCnt="3">
        <dgm:presLayoutVars>
          <dgm:chMax val="1"/>
          <dgm:bulletEnabled val="1"/>
        </dgm:presLayoutVars>
      </dgm:prSet>
      <dgm:spPr/>
      <dgm:t>
        <a:bodyPr/>
        <a:lstStyle/>
        <a:p>
          <a:pPr rtl="1"/>
          <a:endParaRPr lang="ar-SA"/>
        </a:p>
      </dgm:t>
    </dgm:pt>
    <dgm:pt modelId="{9E654E1D-E128-401C-944F-D8EAE8B5086A}" type="pres">
      <dgm:prSet presAssocID="{66E86EEC-7256-44BD-B9A3-DD5499811F8A}" presName="descendantText" presStyleLbl="alignAccFollowNode1" presStyleIdx="1" presStyleCnt="3">
        <dgm:presLayoutVars>
          <dgm:bulletEnabled val="1"/>
        </dgm:presLayoutVars>
      </dgm:prSet>
      <dgm:spPr/>
      <dgm:t>
        <a:bodyPr/>
        <a:lstStyle/>
        <a:p>
          <a:pPr rtl="1"/>
          <a:endParaRPr lang="ar-SA"/>
        </a:p>
      </dgm:t>
    </dgm:pt>
    <dgm:pt modelId="{F53D932A-CA75-402A-B9D7-F897EC71DD83}" type="pres">
      <dgm:prSet presAssocID="{BFFC013B-03B3-458E-A168-8A05C4460099}" presName="sp" presStyleCnt="0"/>
      <dgm:spPr/>
    </dgm:pt>
    <dgm:pt modelId="{E6F86AF3-70C5-4B20-A010-1826DC3605EC}" type="pres">
      <dgm:prSet presAssocID="{5E8A145F-02A0-4DF0-AE1A-DD4DA0844F1B}" presName="linNode" presStyleCnt="0"/>
      <dgm:spPr/>
    </dgm:pt>
    <dgm:pt modelId="{4AF45C18-35EB-44CB-BF73-6B027A5F03B6}" type="pres">
      <dgm:prSet presAssocID="{5E8A145F-02A0-4DF0-AE1A-DD4DA0844F1B}" presName="parentText" presStyleLbl="node1" presStyleIdx="2" presStyleCnt="3">
        <dgm:presLayoutVars>
          <dgm:chMax val="1"/>
          <dgm:bulletEnabled val="1"/>
        </dgm:presLayoutVars>
      </dgm:prSet>
      <dgm:spPr/>
      <dgm:t>
        <a:bodyPr/>
        <a:lstStyle/>
        <a:p>
          <a:pPr rtl="1"/>
          <a:endParaRPr lang="ar-SA"/>
        </a:p>
      </dgm:t>
    </dgm:pt>
    <dgm:pt modelId="{9DF1F293-BAF2-45BA-B7A5-597ECA61B234}" type="pres">
      <dgm:prSet presAssocID="{5E8A145F-02A0-4DF0-AE1A-DD4DA0844F1B}" presName="descendantText" presStyleLbl="alignAccFollowNode1" presStyleIdx="2" presStyleCnt="3">
        <dgm:presLayoutVars>
          <dgm:bulletEnabled val="1"/>
        </dgm:presLayoutVars>
      </dgm:prSet>
      <dgm:spPr/>
      <dgm:t>
        <a:bodyPr/>
        <a:lstStyle/>
        <a:p>
          <a:pPr rtl="1"/>
          <a:endParaRPr lang="ar-SA"/>
        </a:p>
      </dgm:t>
    </dgm:pt>
  </dgm:ptLst>
  <dgm:cxnLst>
    <dgm:cxn modelId="{5F7D4F24-EBD1-4B24-A07C-DE0044FE0B08}" type="presOf" srcId="{66E86EEC-7256-44BD-B9A3-DD5499811F8A}" destId="{0957D232-1A61-49B3-9029-461AFAFCFCC9}" srcOrd="0" destOrd="0" presId="urn:microsoft.com/office/officeart/2005/8/layout/vList5"/>
    <dgm:cxn modelId="{BDE6A773-1408-4D15-87AB-2EF20A9B5709}" type="presOf" srcId="{B1E355AA-99BC-4344-8D45-11BF089B11B9}" destId="{9F1E05BF-2C0B-481E-A237-7C63D5765F0B}" srcOrd="0" destOrd="0" presId="urn:microsoft.com/office/officeart/2005/8/layout/vList5"/>
    <dgm:cxn modelId="{F51C8564-DA38-4221-90DC-C7C8234BF9B2}" srcId="{5E8A145F-02A0-4DF0-AE1A-DD4DA0844F1B}" destId="{13F0F069-ADBF-40EA-9BF1-66DD1F2EFD9D}" srcOrd="0" destOrd="0" parTransId="{420C40F7-7EA9-45FA-8549-DA79A99B13B8}" sibTransId="{1CEAF1C0-8453-489D-9F70-9D869945E106}"/>
    <dgm:cxn modelId="{95336C88-8E93-44E7-AF0C-A16467A9EF30}" srcId="{B1E355AA-99BC-4344-8D45-11BF089B11B9}" destId="{5E8A145F-02A0-4DF0-AE1A-DD4DA0844F1B}" srcOrd="2" destOrd="0" parTransId="{67A8A6E4-2B4E-41B0-8234-093B973D2410}" sibTransId="{29F1B21B-1B18-4B77-87F9-D51E6793F462}"/>
    <dgm:cxn modelId="{48731274-8E2C-468D-9799-24619ACBFAE2}" srcId="{182AF2E2-19D4-400F-AD3B-2229D3A32EC7}" destId="{E842B077-7B9B-436A-A913-0AA3DAB561F3}" srcOrd="0" destOrd="0" parTransId="{7622C71D-143D-4BED-9E3C-A89D3E9EA7A3}" sibTransId="{C7BF98AF-AC91-44FD-80AE-61EE6852E99F}"/>
    <dgm:cxn modelId="{705761C0-0B76-4813-9600-9C7BD268DE19}" type="presOf" srcId="{5E8A145F-02A0-4DF0-AE1A-DD4DA0844F1B}" destId="{4AF45C18-35EB-44CB-BF73-6B027A5F03B6}" srcOrd="0" destOrd="0" presId="urn:microsoft.com/office/officeart/2005/8/layout/vList5"/>
    <dgm:cxn modelId="{51918C12-F5DB-4756-8EFB-17C6BAC4DBAC}" type="presOf" srcId="{B92D0B0B-5E3C-4E1D-8E03-0EF1853472F2}" destId="{9E654E1D-E128-401C-944F-D8EAE8B5086A}" srcOrd="0" destOrd="0" presId="urn:microsoft.com/office/officeart/2005/8/layout/vList5"/>
    <dgm:cxn modelId="{4D32E51D-0D48-498B-832A-1C2E1F01241F}" type="presOf" srcId="{182AF2E2-19D4-400F-AD3B-2229D3A32EC7}" destId="{C684A80F-D966-44FF-9032-85501987A7E9}" srcOrd="0" destOrd="0" presId="urn:microsoft.com/office/officeart/2005/8/layout/vList5"/>
    <dgm:cxn modelId="{3BE45CC2-28DB-4ACD-8443-A98A8413FA73}" type="presOf" srcId="{E842B077-7B9B-436A-A913-0AA3DAB561F3}" destId="{0E04E57B-EC90-4DAD-94F0-51DEF331F2CD}" srcOrd="0" destOrd="0" presId="urn:microsoft.com/office/officeart/2005/8/layout/vList5"/>
    <dgm:cxn modelId="{44269516-3065-4669-A6DC-A06A84789291}" srcId="{B1E355AA-99BC-4344-8D45-11BF089B11B9}" destId="{182AF2E2-19D4-400F-AD3B-2229D3A32EC7}" srcOrd="0" destOrd="0" parTransId="{CD7570DA-ED96-4827-9E20-3563BBFD0EAE}" sibTransId="{9E7F4860-6C87-4E18-B649-8EA8B4E8002F}"/>
    <dgm:cxn modelId="{7B18EB10-97B0-490E-A35E-4D50C54B9200}" type="presOf" srcId="{13F0F069-ADBF-40EA-9BF1-66DD1F2EFD9D}" destId="{9DF1F293-BAF2-45BA-B7A5-597ECA61B234}" srcOrd="0" destOrd="0" presId="urn:microsoft.com/office/officeart/2005/8/layout/vList5"/>
    <dgm:cxn modelId="{AFC8E53D-C8BB-42EB-AFCB-51ADA612DBB7}" srcId="{B1E355AA-99BC-4344-8D45-11BF089B11B9}" destId="{66E86EEC-7256-44BD-B9A3-DD5499811F8A}" srcOrd="1" destOrd="0" parTransId="{21788D78-D359-44D7-A5FD-02D53D2EB31F}" sibTransId="{BFFC013B-03B3-458E-A168-8A05C4460099}"/>
    <dgm:cxn modelId="{E5E3D15D-D422-4ED0-AB70-96C6DF62B4F3}" srcId="{66E86EEC-7256-44BD-B9A3-DD5499811F8A}" destId="{B92D0B0B-5E3C-4E1D-8E03-0EF1853472F2}" srcOrd="0" destOrd="0" parTransId="{7680A9D2-7773-46A1-A915-1B5BEBE0DD9B}" sibTransId="{74ABA815-6EE4-4F1B-A39B-0FD2E2946834}"/>
    <dgm:cxn modelId="{ED99B279-74EB-48B0-AC8E-986E26053061}" type="presParOf" srcId="{9F1E05BF-2C0B-481E-A237-7C63D5765F0B}" destId="{C50E6BD9-728E-4634-9242-857E8C381FAE}" srcOrd="0" destOrd="0" presId="urn:microsoft.com/office/officeart/2005/8/layout/vList5"/>
    <dgm:cxn modelId="{1E20948F-6F52-43BE-947A-F6D93C9C1C50}" type="presParOf" srcId="{C50E6BD9-728E-4634-9242-857E8C381FAE}" destId="{C684A80F-D966-44FF-9032-85501987A7E9}" srcOrd="0" destOrd="0" presId="urn:microsoft.com/office/officeart/2005/8/layout/vList5"/>
    <dgm:cxn modelId="{0A6416BB-4C40-4100-AE3A-6F383F52EA6D}" type="presParOf" srcId="{C50E6BD9-728E-4634-9242-857E8C381FAE}" destId="{0E04E57B-EC90-4DAD-94F0-51DEF331F2CD}" srcOrd="1" destOrd="0" presId="urn:microsoft.com/office/officeart/2005/8/layout/vList5"/>
    <dgm:cxn modelId="{D3C98854-2112-42BA-A25A-3564F50EFEA7}" type="presParOf" srcId="{9F1E05BF-2C0B-481E-A237-7C63D5765F0B}" destId="{861F616F-5C25-46AE-BB91-C42C952B589E}" srcOrd="1" destOrd="0" presId="urn:microsoft.com/office/officeart/2005/8/layout/vList5"/>
    <dgm:cxn modelId="{EDC3D93F-155B-422B-9ED3-D069C11100A6}" type="presParOf" srcId="{9F1E05BF-2C0B-481E-A237-7C63D5765F0B}" destId="{FC45BDB9-D015-42C0-ADC2-D6E962F8DFE0}" srcOrd="2" destOrd="0" presId="urn:microsoft.com/office/officeart/2005/8/layout/vList5"/>
    <dgm:cxn modelId="{1A08DAD6-ED28-4D9F-801C-75E08B0477A2}" type="presParOf" srcId="{FC45BDB9-D015-42C0-ADC2-D6E962F8DFE0}" destId="{0957D232-1A61-49B3-9029-461AFAFCFCC9}" srcOrd="0" destOrd="0" presId="urn:microsoft.com/office/officeart/2005/8/layout/vList5"/>
    <dgm:cxn modelId="{B5D5144E-C8C2-495F-B491-F0357DCCF6DB}" type="presParOf" srcId="{FC45BDB9-D015-42C0-ADC2-D6E962F8DFE0}" destId="{9E654E1D-E128-401C-944F-D8EAE8B5086A}" srcOrd="1" destOrd="0" presId="urn:microsoft.com/office/officeart/2005/8/layout/vList5"/>
    <dgm:cxn modelId="{751F6567-ED88-48BC-8EC7-8D53E97CF9B1}" type="presParOf" srcId="{9F1E05BF-2C0B-481E-A237-7C63D5765F0B}" destId="{F53D932A-CA75-402A-B9D7-F897EC71DD83}" srcOrd="3" destOrd="0" presId="urn:microsoft.com/office/officeart/2005/8/layout/vList5"/>
    <dgm:cxn modelId="{B4E2BEE4-E583-49CD-97A6-0D6640A207E3}" type="presParOf" srcId="{9F1E05BF-2C0B-481E-A237-7C63D5765F0B}" destId="{E6F86AF3-70C5-4B20-A010-1826DC3605EC}" srcOrd="4" destOrd="0" presId="urn:microsoft.com/office/officeart/2005/8/layout/vList5"/>
    <dgm:cxn modelId="{83CC8FBF-3C14-4A67-9931-9A2CD49B1B53}" type="presParOf" srcId="{E6F86AF3-70C5-4B20-A010-1826DC3605EC}" destId="{4AF45C18-35EB-44CB-BF73-6B027A5F03B6}" srcOrd="0" destOrd="0" presId="urn:microsoft.com/office/officeart/2005/8/layout/vList5"/>
    <dgm:cxn modelId="{B7266F30-60C5-4C3F-AF78-29460D50F028}" type="presParOf" srcId="{E6F86AF3-70C5-4B20-A010-1826DC3605EC}" destId="{9DF1F293-BAF2-45BA-B7A5-597ECA61B2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E652AF-36B9-4ACC-944C-B40F81DA5697}" type="doc">
      <dgm:prSet loTypeId="urn:microsoft.com/office/officeart/2005/8/layout/vList5" loCatId="list" qsTypeId="urn:microsoft.com/office/officeart/2005/8/quickstyle/simple1" qsCatId="simple" csTypeId="urn:microsoft.com/office/officeart/2005/8/colors/colorful5" csCatId="colorful" phldr="1"/>
      <dgm:spPr/>
      <dgm:t>
        <a:bodyPr/>
        <a:lstStyle/>
        <a:p>
          <a:pPr rtl="1"/>
          <a:endParaRPr lang="ar-SA"/>
        </a:p>
      </dgm:t>
    </dgm:pt>
    <dgm:pt modelId="{E9D565AF-124A-4DA7-A8C1-5F51D8DEF607}">
      <dgm:prSet phldrT="[نص]"/>
      <dgm:spPr/>
      <dgm:t>
        <a:bodyPr/>
        <a:lstStyle/>
        <a:p>
          <a:pPr rtl="1"/>
          <a:r>
            <a:rPr lang="en-US" b="0" i="0" dirty="0"/>
            <a:t>6-Behavioural activation​</a:t>
          </a:r>
          <a:endParaRPr lang="ar-SA" dirty="0"/>
        </a:p>
      </dgm:t>
    </dgm:pt>
    <dgm:pt modelId="{CEB14621-E195-4801-AC7F-23EA8DE58504}" type="parTrans" cxnId="{C3C25691-37D4-4C7B-947D-074A0C243060}">
      <dgm:prSet/>
      <dgm:spPr/>
      <dgm:t>
        <a:bodyPr/>
        <a:lstStyle/>
        <a:p>
          <a:pPr rtl="1"/>
          <a:endParaRPr lang="ar-SA"/>
        </a:p>
      </dgm:t>
    </dgm:pt>
    <dgm:pt modelId="{0CD3FD39-DAD0-4027-8DE1-0B53AB9AEEB0}" type="sibTrans" cxnId="{C3C25691-37D4-4C7B-947D-074A0C243060}">
      <dgm:prSet/>
      <dgm:spPr/>
      <dgm:t>
        <a:bodyPr/>
        <a:lstStyle/>
        <a:p>
          <a:pPr rtl="1"/>
          <a:endParaRPr lang="ar-SA"/>
        </a:p>
      </dgm:t>
    </dgm:pt>
    <dgm:pt modelId="{A64181DF-0405-420F-A475-D477E8CF1709}">
      <dgm:prSet phldrT="[نص]"/>
      <dgm:spPr/>
      <dgm:t>
        <a:bodyPr/>
        <a:lstStyle/>
        <a:p>
          <a:pPr algn="l" rtl="0"/>
          <a:r>
            <a:rPr lang="en-US" b="0" i="0" dirty="0"/>
            <a:t>Therapist and patient work together, with the aim of identifying effects that the patient’s </a:t>
          </a:r>
          <a:r>
            <a:rPr lang="en-US" b="0" i="0" dirty="0" err="1"/>
            <a:t>behaviour</a:t>
          </a:r>
          <a:r>
            <a:rPr lang="en-US" b="0" i="0" dirty="0"/>
            <a:t> might have on symptoms, mood, and problems.​</a:t>
          </a:r>
          <a:endParaRPr lang="ar-SA" dirty="0"/>
        </a:p>
      </dgm:t>
    </dgm:pt>
    <dgm:pt modelId="{4584F2A0-D4C0-46E1-B050-1A5F38F40EAC}" type="parTrans" cxnId="{11E7E810-99A1-4F69-B9C6-9DC66055CB1D}">
      <dgm:prSet/>
      <dgm:spPr/>
      <dgm:t>
        <a:bodyPr/>
        <a:lstStyle/>
        <a:p>
          <a:pPr rtl="1"/>
          <a:endParaRPr lang="ar-SA"/>
        </a:p>
      </dgm:t>
    </dgm:pt>
    <dgm:pt modelId="{0FDADF30-42F0-4207-A796-5FCE67C6AAE0}" type="sibTrans" cxnId="{11E7E810-99A1-4F69-B9C6-9DC66055CB1D}">
      <dgm:prSet/>
      <dgm:spPr/>
      <dgm:t>
        <a:bodyPr/>
        <a:lstStyle/>
        <a:p>
          <a:pPr rtl="1"/>
          <a:endParaRPr lang="ar-SA"/>
        </a:p>
      </dgm:t>
    </dgm:pt>
    <dgm:pt modelId="{02FB3467-A7F6-4E58-AB81-998EE921DC0B}">
      <dgm:prSet phldrT="[نص]"/>
      <dgm:spPr/>
      <dgm:t>
        <a:bodyPr/>
        <a:lstStyle/>
        <a:p>
          <a:pPr rtl="1"/>
          <a:r>
            <a:rPr lang="en-US" b="0" i="0" dirty="0"/>
            <a:t>7-Interpersonal therapy (IPT): ​</a:t>
          </a:r>
          <a:endParaRPr lang="ar-SA" dirty="0"/>
        </a:p>
      </dgm:t>
    </dgm:pt>
    <dgm:pt modelId="{FC212594-D1DA-46EA-A41E-84A1E41AFFF0}" type="parTrans" cxnId="{D573E194-8C15-40D0-91B0-B3CC2AD5545D}">
      <dgm:prSet/>
      <dgm:spPr/>
      <dgm:t>
        <a:bodyPr/>
        <a:lstStyle/>
        <a:p>
          <a:pPr rtl="1"/>
          <a:endParaRPr lang="ar-SA"/>
        </a:p>
      </dgm:t>
    </dgm:pt>
    <dgm:pt modelId="{71F26D89-8E35-4A20-82F0-3452FAECBA99}" type="sibTrans" cxnId="{D573E194-8C15-40D0-91B0-B3CC2AD5545D}">
      <dgm:prSet/>
      <dgm:spPr/>
      <dgm:t>
        <a:bodyPr/>
        <a:lstStyle/>
        <a:p>
          <a:pPr rtl="1"/>
          <a:endParaRPr lang="ar-SA"/>
        </a:p>
      </dgm:t>
    </dgm:pt>
    <dgm:pt modelId="{DC628FE5-6513-47D5-8A6E-054EA427AFA7}">
      <dgm:prSet phldrT="[نص]"/>
      <dgm:spPr/>
      <dgm:t>
        <a:bodyPr/>
        <a:lstStyle/>
        <a:p>
          <a:pPr algn="l" rtl="0"/>
          <a:r>
            <a:rPr lang="en-US" b="0" i="0" dirty="0"/>
            <a:t>Individual or group therapy concentrating on the difficulties that arise in maintaining relationships with others. Focusses on current, not past, relationships and works on the premise that if interpersonal conflicts are resolved​</a:t>
          </a:r>
          <a:endParaRPr lang="ar-SA" dirty="0"/>
        </a:p>
      </dgm:t>
    </dgm:pt>
    <dgm:pt modelId="{57B3A794-ADE0-457A-BAD2-6BE381657FD1}" type="parTrans" cxnId="{3BD78BCD-1254-4D2F-BA3D-8B17565BD7F8}">
      <dgm:prSet/>
      <dgm:spPr/>
      <dgm:t>
        <a:bodyPr/>
        <a:lstStyle/>
        <a:p>
          <a:pPr rtl="1"/>
          <a:endParaRPr lang="ar-SA"/>
        </a:p>
      </dgm:t>
    </dgm:pt>
    <dgm:pt modelId="{0E49D4C7-DD1C-429A-A1C6-262209076723}" type="sibTrans" cxnId="{3BD78BCD-1254-4D2F-BA3D-8B17565BD7F8}">
      <dgm:prSet/>
      <dgm:spPr/>
      <dgm:t>
        <a:bodyPr/>
        <a:lstStyle/>
        <a:p>
          <a:pPr rtl="1"/>
          <a:endParaRPr lang="ar-SA"/>
        </a:p>
      </dgm:t>
    </dgm:pt>
    <dgm:pt modelId="{59BB2FC1-0C62-49C2-9A8F-D011E95D3B84}">
      <dgm:prSet phldrT="[نص]"/>
      <dgm:spPr/>
      <dgm:t>
        <a:bodyPr/>
        <a:lstStyle/>
        <a:p>
          <a:pPr rtl="1"/>
          <a:r>
            <a:rPr lang="en-US" b="0" i="0" dirty="0"/>
            <a:t>8-psychoeducational Group therapy​</a:t>
          </a:r>
          <a:endParaRPr lang="ar-SA" dirty="0"/>
        </a:p>
      </dgm:t>
    </dgm:pt>
    <dgm:pt modelId="{7918653E-C9D9-4E41-BB56-FC4477064640}" type="parTrans" cxnId="{5BE89EE8-F2B7-4011-A58D-7397633DBAA2}">
      <dgm:prSet/>
      <dgm:spPr/>
      <dgm:t>
        <a:bodyPr/>
        <a:lstStyle/>
        <a:p>
          <a:pPr rtl="1"/>
          <a:endParaRPr lang="ar-SA"/>
        </a:p>
      </dgm:t>
    </dgm:pt>
    <dgm:pt modelId="{572DD69D-059B-4F4E-B252-814E051B088C}" type="sibTrans" cxnId="{5BE89EE8-F2B7-4011-A58D-7397633DBAA2}">
      <dgm:prSet/>
      <dgm:spPr/>
      <dgm:t>
        <a:bodyPr/>
        <a:lstStyle/>
        <a:p>
          <a:pPr rtl="1"/>
          <a:endParaRPr lang="ar-SA"/>
        </a:p>
      </dgm:t>
    </dgm:pt>
    <dgm:pt modelId="{AB9377BA-BAFC-4E61-9963-D598844DBBA9}">
      <dgm:prSet phldrT="[نص]"/>
      <dgm:spPr/>
      <dgm:t>
        <a:bodyPr/>
        <a:lstStyle/>
        <a:p>
          <a:pPr algn="l" rtl="0"/>
          <a:r>
            <a:rPr lang="en-US" b="0" i="0" dirty="0"/>
            <a:t>can be used to explore depression or chronic physical health conditions, e.g. diabetes. Run by trained practitioners, they also involve the element of peer support​</a:t>
          </a:r>
          <a:endParaRPr lang="ar-SA" dirty="0"/>
        </a:p>
      </dgm:t>
    </dgm:pt>
    <dgm:pt modelId="{DFC8FD33-17D3-4E6C-AAC6-C0A40355DD2D}" type="parTrans" cxnId="{E6E5816F-57BB-49F7-8E45-747322A7DD77}">
      <dgm:prSet/>
      <dgm:spPr/>
      <dgm:t>
        <a:bodyPr/>
        <a:lstStyle/>
        <a:p>
          <a:pPr rtl="1"/>
          <a:endParaRPr lang="ar-SA"/>
        </a:p>
      </dgm:t>
    </dgm:pt>
    <dgm:pt modelId="{5B3AB6BC-A3B5-4D51-9458-305F4507F536}" type="sibTrans" cxnId="{E6E5816F-57BB-49F7-8E45-747322A7DD77}">
      <dgm:prSet/>
      <dgm:spPr/>
      <dgm:t>
        <a:bodyPr/>
        <a:lstStyle/>
        <a:p>
          <a:pPr rtl="1"/>
          <a:endParaRPr lang="ar-SA"/>
        </a:p>
      </dgm:t>
    </dgm:pt>
    <dgm:pt modelId="{0C0C3349-7D85-46EF-B21D-A76D1A9E4887}">
      <dgm:prSet phldrT="[نص]"/>
      <dgm:spPr/>
      <dgm:t>
        <a:bodyPr/>
        <a:lstStyle/>
        <a:p>
          <a:pPr algn="l" rtl="0"/>
          <a:r>
            <a:rPr lang="en-US" b="0" i="0" dirty="0"/>
            <a:t>Group or individual therapy that teaches patients to relax quickly in different situations​</a:t>
          </a:r>
          <a:endParaRPr lang="ar-SA" dirty="0"/>
        </a:p>
      </dgm:t>
    </dgm:pt>
    <dgm:pt modelId="{428098AA-D368-48C8-8E9F-8EB735DA067B}" type="parTrans" cxnId="{5DA90AA4-833B-4B86-8C90-E0445C568A4D}">
      <dgm:prSet/>
      <dgm:spPr/>
      <dgm:t>
        <a:bodyPr/>
        <a:lstStyle/>
        <a:p>
          <a:pPr rtl="1"/>
          <a:endParaRPr lang="ar-SA"/>
        </a:p>
      </dgm:t>
    </dgm:pt>
    <dgm:pt modelId="{B0F9CD06-20CC-434E-B14C-32977BA675D8}" type="sibTrans" cxnId="{5DA90AA4-833B-4B86-8C90-E0445C568A4D}">
      <dgm:prSet/>
      <dgm:spPr/>
      <dgm:t>
        <a:bodyPr/>
        <a:lstStyle/>
        <a:p>
          <a:pPr rtl="1"/>
          <a:endParaRPr lang="ar-SA"/>
        </a:p>
      </dgm:t>
    </dgm:pt>
    <dgm:pt modelId="{04EDE906-2885-457E-A54E-CF31E3432849}">
      <dgm:prSet phldrT="[نص]"/>
      <dgm:spPr/>
      <dgm:t>
        <a:bodyPr/>
        <a:lstStyle/>
        <a:p>
          <a:pPr rtl="1"/>
          <a:r>
            <a:rPr lang="en-US" b="0" i="0" dirty="0"/>
            <a:t>9-Applied relaxation​</a:t>
          </a:r>
          <a:endParaRPr lang="ar-SA" dirty="0"/>
        </a:p>
      </dgm:t>
    </dgm:pt>
    <dgm:pt modelId="{7465B2F1-C4FD-4337-8172-1CDA6E5C0C1B}" type="parTrans" cxnId="{6B3E8A74-D8DA-456C-96D8-003121142E63}">
      <dgm:prSet/>
      <dgm:spPr/>
    </dgm:pt>
    <dgm:pt modelId="{67E71E57-C716-4CD3-97B8-68527FB3E0DE}" type="sibTrans" cxnId="{6B3E8A74-D8DA-456C-96D8-003121142E63}">
      <dgm:prSet/>
      <dgm:spPr/>
    </dgm:pt>
    <dgm:pt modelId="{C67DEFEB-DCF4-4F90-A0C7-DF0794221C89}" type="pres">
      <dgm:prSet presAssocID="{93E652AF-36B9-4ACC-944C-B40F81DA5697}" presName="Name0" presStyleCnt="0">
        <dgm:presLayoutVars>
          <dgm:dir/>
          <dgm:animLvl val="lvl"/>
          <dgm:resizeHandles val="exact"/>
        </dgm:presLayoutVars>
      </dgm:prSet>
      <dgm:spPr/>
      <dgm:t>
        <a:bodyPr/>
        <a:lstStyle/>
        <a:p>
          <a:pPr rtl="1"/>
          <a:endParaRPr lang="ar-SA"/>
        </a:p>
      </dgm:t>
    </dgm:pt>
    <dgm:pt modelId="{5B316289-546A-438A-B0D2-F93CC9C02272}" type="pres">
      <dgm:prSet presAssocID="{E9D565AF-124A-4DA7-A8C1-5F51D8DEF607}" presName="linNode" presStyleCnt="0"/>
      <dgm:spPr/>
    </dgm:pt>
    <dgm:pt modelId="{85403032-0233-4ABE-A908-B25A251D4AC9}" type="pres">
      <dgm:prSet presAssocID="{E9D565AF-124A-4DA7-A8C1-5F51D8DEF607}" presName="parentText" presStyleLbl="node1" presStyleIdx="0" presStyleCnt="4">
        <dgm:presLayoutVars>
          <dgm:chMax val="1"/>
          <dgm:bulletEnabled val="1"/>
        </dgm:presLayoutVars>
      </dgm:prSet>
      <dgm:spPr/>
      <dgm:t>
        <a:bodyPr/>
        <a:lstStyle/>
        <a:p>
          <a:pPr rtl="1"/>
          <a:endParaRPr lang="ar-SA"/>
        </a:p>
      </dgm:t>
    </dgm:pt>
    <dgm:pt modelId="{8048C397-1593-43E3-AD7B-07CABC753AF5}" type="pres">
      <dgm:prSet presAssocID="{E9D565AF-124A-4DA7-A8C1-5F51D8DEF607}" presName="descendantText" presStyleLbl="alignAccFollowNode1" presStyleIdx="0" presStyleCnt="4">
        <dgm:presLayoutVars>
          <dgm:bulletEnabled val="1"/>
        </dgm:presLayoutVars>
      </dgm:prSet>
      <dgm:spPr/>
      <dgm:t>
        <a:bodyPr/>
        <a:lstStyle/>
        <a:p>
          <a:pPr rtl="1"/>
          <a:endParaRPr lang="ar-SA"/>
        </a:p>
      </dgm:t>
    </dgm:pt>
    <dgm:pt modelId="{8369A66D-3CB2-4130-AC4C-8757513C91CD}" type="pres">
      <dgm:prSet presAssocID="{0CD3FD39-DAD0-4027-8DE1-0B53AB9AEEB0}" presName="sp" presStyleCnt="0"/>
      <dgm:spPr/>
    </dgm:pt>
    <dgm:pt modelId="{4C3A429C-C6B3-4930-A983-E6FE38A4F791}" type="pres">
      <dgm:prSet presAssocID="{02FB3467-A7F6-4E58-AB81-998EE921DC0B}" presName="linNode" presStyleCnt="0"/>
      <dgm:spPr/>
    </dgm:pt>
    <dgm:pt modelId="{56F984A2-8F4C-491E-B970-0BE8A0218C44}" type="pres">
      <dgm:prSet presAssocID="{02FB3467-A7F6-4E58-AB81-998EE921DC0B}" presName="parentText" presStyleLbl="node1" presStyleIdx="1" presStyleCnt="4">
        <dgm:presLayoutVars>
          <dgm:chMax val="1"/>
          <dgm:bulletEnabled val="1"/>
        </dgm:presLayoutVars>
      </dgm:prSet>
      <dgm:spPr/>
      <dgm:t>
        <a:bodyPr/>
        <a:lstStyle/>
        <a:p>
          <a:pPr rtl="1"/>
          <a:endParaRPr lang="ar-SA"/>
        </a:p>
      </dgm:t>
    </dgm:pt>
    <dgm:pt modelId="{A95B33DF-06A4-4038-B667-A283B086610C}" type="pres">
      <dgm:prSet presAssocID="{02FB3467-A7F6-4E58-AB81-998EE921DC0B}" presName="descendantText" presStyleLbl="alignAccFollowNode1" presStyleIdx="1" presStyleCnt="4">
        <dgm:presLayoutVars>
          <dgm:bulletEnabled val="1"/>
        </dgm:presLayoutVars>
      </dgm:prSet>
      <dgm:spPr/>
      <dgm:t>
        <a:bodyPr/>
        <a:lstStyle/>
        <a:p>
          <a:pPr rtl="1"/>
          <a:endParaRPr lang="ar-SA"/>
        </a:p>
      </dgm:t>
    </dgm:pt>
    <dgm:pt modelId="{E6CC3C29-8A13-4D50-919A-2051D2EF3702}" type="pres">
      <dgm:prSet presAssocID="{71F26D89-8E35-4A20-82F0-3452FAECBA99}" presName="sp" presStyleCnt="0"/>
      <dgm:spPr/>
    </dgm:pt>
    <dgm:pt modelId="{24A49B66-61CE-443B-8077-DFB35EB4C258}" type="pres">
      <dgm:prSet presAssocID="{59BB2FC1-0C62-49C2-9A8F-D011E95D3B84}" presName="linNode" presStyleCnt="0"/>
      <dgm:spPr/>
    </dgm:pt>
    <dgm:pt modelId="{8083B5AA-F0B6-4101-A77C-4779BBB203B9}" type="pres">
      <dgm:prSet presAssocID="{59BB2FC1-0C62-49C2-9A8F-D011E95D3B84}" presName="parentText" presStyleLbl="node1" presStyleIdx="2" presStyleCnt="4">
        <dgm:presLayoutVars>
          <dgm:chMax val="1"/>
          <dgm:bulletEnabled val="1"/>
        </dgm:presLayoutVars>
      </dgm:prSet>
      <dgm:spPr/>
      <dgm:t>
        <a:bodyPr/>
        <a:lstStyle/>
        <a:p>
          <a:pPr rtl="1"/>
          <a:endParaRPr lang="ar-SA"/>
        </a:p>
      </dgm:t>
    </dgm:pt>
    <dgm:pt modelId="{803BD529-93D3-4E0B-BF9A-C4B176EFE884}" type="pres">
      <dgm:prSet presAssocID="{59BB2FC1-0C62-49C2-9A8F-D011E95D3B84}" presName="descendantText" presStyleLbl="alignAccFollowNode1" presStyleIdx="2" presStyleCnt="4">
        <dgm:presLayoutVars>
          <dgm:bulletEnabled val="1"/>
        </dgm:presLayoutVars>
      </dgm:prSet>
      <dgm:spPr/>
      <dgm:t>
        <a:bodyPr/>
        <a:lstStyle/>
        <a:p>
          <a:pPr rtl="1"/>
          <a:endParaRPr lang="ar-SA"/>
        </a:p>
      </dgm:t>
    </dgm:pt>
    <dgm:pt modelId="{0C7A86C3-3C2C-49D2-8039-E64E4EEA30A9}" type="pres">
      <dgm:prSet presAssocID="{572DD69D-059B-4F4E-B252-814E051B088C}" presName="sp" presStyleCnt="0"/>
      <dgm:spPr/>
    </dgm:pt>
    <dgm:pt modelId="{FCE36313-FE49-4006-85DA-BAF5E340B4CC}" type="pres">
      <dgm:prSet presAssocID="{04EDE906-2885-457E-A54E-CF31E3432849}" presName="linNode" presStyleCnt="0"/>
      <dgm:spPr/>
    </dgm:pt>
    <dgm:pt modelId="{64ADD505-3056-4FC2-9FBC-4067AB5F8DE8}" type="pres">
      <dgm:prSet presAssocID="{04EDE906-2885-457E-A54E-CF31E3432849}" presName="parentText" presStyleLbl="node1" presStyleIdx="3" presStyleCnt="4">
        <dgm:presLayoutVars>
          <dgm:chMax val="1"/>
          <dgm:bulletEnabled val="1"/>
        </dgm:presLayoutVars>
      </dgm:prSet>
      <dgm:spPr/>
      <dgm:t>
        <a:bodyPr/>
        <a:lstStyle/>
        <a:p>
          <a:pPr rtl="1"/>
          <a:endParaRPr lang="ar-SA"/>
        </a:p>
      </dgm:t>
    </dgm:pt>
    <dgm:pt modelId="{FF565A78-2654-4AF5-BC78-73EBC0C72431}" type="pres">
      <dgm:prSet presAssocID="{04EDE906-2885-457E-A54E-CF31E3432849}" presName="descendantText" presStyleLbl="alignAccFollowNode1" presStyleIdx="3" presStyleCnt="4">
        <dgm:presLayoutVars>
          <dgm:bulletEnabled val="1"/>
        </dgm:presLayoutVars>
      </dgm:prSet>
      <dgm:spPr/>
      <dgm:t>
        <a:bodyPr/>
        <a:lstStyle/>
        <a:p>
          <a:pPr rtl="1"/>
          <a:endParaRPr lang="ar-SA"/>
        </a:p>
      </dgm:t>
    </dgm:pt>
  </dgm:ptLst>
  <dgm:cxnLst>
    <dgm:cxn modelId="{13AD0F32-0022-4E87-9A5A-60C0EEA02D60}" type="presOf" srcId="{AB9377BA-BAFC-4E61-9963-D598844DBBA9}" destId="{803BD529-93D3-4E0B-BF9A-C4B176EFE884}" srcOrd="0" destOrd="0" presId="urn:microsoft.com/office/officeart/2005/8/layout/vList5"/>
    <dgm:cxn modelId="{EB8BD5F6-55B3-4E15-948F-061FD6FA2043}" type="presOf" srcId="{04EDE906-2885-457E-A54E-CF31E3432849}" destId="{64ADD505-3056-4FC2-9FBC-4067AB5F8DE8}" srcOrd="0" destOrd="0" presId="urn:microsoft.com/office/officeart/2005/8/layout/vList5"/>
    <dgm:cxn modelId="{C0F86BF4-7C75-4717-823E-BD8DE0CF4C55}" type="presOf" srcId="{59BB2FC1-0C62-49C2-9A8F-D011E95D3B84}" destId="{8083B5AA-F0B6-4101-A77C-4779BBB203B9}" srcOrd="0" destOrd="0" presId="urn:microsoft.com/office/officeart/2005/8/layout/vList5"/>
    <dgm:cxn modelId="{D573E194-8C15-40D0-91B0-B3CC2AD5545D}" srcId="{93E652AF-36B9-4ACC-944C-B40F81DA5697}" destId="{02FB3467-A7F6-4E58-AB81-998EE921DC0B}" srcOrd="1" destOrd="0" parTransId="{FC212594-D1DA-46EA-A41E-84A1E41AFFF0}" sibTransId="{71F26D89-8E35-4A20-82F0-3452FAECBA99}"/>
    <dgm:cxn modelId="{E6E5816F-57BB-49F7-8E45-747322A7DD77}" srcId="{59BB2FC1-0C62-49C2-9A8F-D011E95D3B84}" destId="{AB9377BA-BAFC-4E61-9963-D598844DBBA9}" srcOrd="0" destOrd="0" parTransId="{DFC8FD33-17D3-4E6C-AAC6-C0A40355DD2D}" sibTransId="{5B3AB6BC-A3B5-4D51-9458-305F4507F536}"/>
    <dgm:cxn modelId="{79E22207-BE7E-4D84-B8F6-91BA4ECB0D09}" type="presOf" srcId="{02FB3467-A7F6-4E58-AB81-998EE921DC0B}" destId="{56F984A2-8F4C-491E-B970-0BE8A0218C44}" srcOrd="0" destOrd="0" presId="urn:microsoft.com/office/officeart/2005/8/layout/vList5"/>
    <dgm:cxn modelId="{6B3E8A74-D8DA-456C-96D8-003121142E63}" srcId="{93E652AF-36B9-4ACC-944C-B40F81DA5697}" destId="{04EDE906-2885-457E-A54E-CF31E3432849}" srcOrd="3" destOrd="0" parTransId="{7465B2F1-C4FD-4337-8172-1CDA6E5C0C1B}" sibTransId="{67E71E57-C716-4CD3-97B8-68527FB3E0DE}"/>
    <dgm:cxn modelId="{C3C25691-37D4-4C7B-947D-074A0C243060}" srcId="{93E652AF-36B9-4ACC-944C-B40F81DA5697}" destId="{E9D565AF-124A-4DA7-A8C1-5F51D8DEF607}" srcOrd="0" destOrd="0" parTransId="{CEB14621-E195-4801-AC7F-23EA8DE58504}" sibTransId="{0CD3FD39-DAD0-4027-8DE1-0B53AB9AEEB0}"/>
    <dgm:cxn modelId="{696A5DB7-68DA-4733-93B4-C08543D7BBED}" type="presOf" srcId="{E9D565AF-124A-4DA7-A8C1-5F51D8DEF607}" destId="{85403032-0233-4ABE-A908-B25A251D4AC9}" srcOrd="0" destOrd="0" presId="urn:microsoft.com/office/officeart/2005/8/layout/vList5"/>
    <dgm:cxn modelId="{3BD78BCD-1254-4D2F-BA3D-8B17565BD7F8}" srcId="{02FB3467-A7F6-4E58-AB81-998EE921DC0B}" destId="{DC628FE5-6513-47D5-8A6E-054EA427AFA7}" srcOrd="0" destOrd="0" parTransId="{57B3A794-ADE0-457A-BAD2-6BE381657FD1}" sibTransId="{0E49D4C7-DD1C-429A-A1C6-262209076723}"/>
    <dgm:cxn modelId="{DB0442FA-F5CD-4F66-B940-9A815F09D73D}" type="presOf" srcId="{93E652AF-36B9-4ACC-944C-B40F81DA5697}" destId="{C67DEFEB-DCF4-4F90-A0C7-DF0794221C89}" srcOrd="0" destOrd="0" presId="urn:microsoft.com/office/officeart/2005/8/layout/vList5"/>
    <dgm:cxn modelId="{D1DA5E9A-3B53-4816-B1B8-F824EF39ED05}" type="presOf" srcId="{A64181DF-0405-420F-A475-D477E8CF1709}" destId="{8048C397-1593-43E3-AD7B-07CABC753AF5}" srcOrd="0" destOrd="0" presId="urn:microsoft.com/office/officeart/2005/8/layout/vList5"/>
    <dgm:cxn modelId="{5AED2E94-36F4-4EFE-8618-315764893C53}" type="presOf" srcId="{0C0C3349-7D85-46EF-B21D-A76D1A9E4887}" destId="{FF565A78-2654-4AF5-BC78-73EBC0C72431}" srcOrd="0" destOrd="0" presId="urn:microsoft.com/office/officeart/2005/8/layout/vList5"/>
    <dgm:cxn modelId="{5BE89EE8-F2B7-4011-A58D-7397633DBAA2}" srcId="{93E652AF-36B9-4ACC-944C-B40F81DA5697}" destId="{59BB2FC1-0C62-49C2-9A8F-D011E95D3B84}" srcOrd="2" destOrd="0" parTransId="{7918653E-C9D9-4E41-BB56-FC4477064640}" sibTransId="{572DD69D-059B-4F4E-B252-814E051B088C}"/>
    <dgm:cxn modelId="{5DA90AA4-833B-4B86-8C90-E0445C568A4D}" srcId="{04EDE906-2885-457E-A54E-CF31E3432849}" destId="{0C0C3349-7D85-46EF-B21D-A76D1A9E4887}" srcOrd="0" destOrd="0" parTransId="{428098AA-D368-48C8-8E9F-8EB735DA067B}" sibTransId="{B0F9CD06-20CC-434E-B14C-32977BA675D8}"/>
    <dgm:cxn modelId="{0EFE1A83-D070-4590-B7E4-6AC5F71E7071}" type="presOf" srcId="{DC628FE5-6513-47D5-8A6E-054EA427AFA7}" destId="{A95B33DF-06A4-4038-B667-A283B086610C}" srcOrd="0" destOrd="0" presId="urn:microsoft.com/office/officeart/2005/8/layout/vList5"/>
    <dgm:cxn modelId="{11E7E810-99A1-4F69-B9C6-9DC66055CB1D}" srcId="{E9D565AF-124A-4DA7-A8C1-5F51D8DEF607}" destId="{A64181DF-0405-420F-A475-D477E8CF1709}" srcOrd="0" destOrd="0" parTransId="{4584F2A0-D4C0-46E1-B050-1A5F38F40EAC}" sibTransId="{0FDADF30-42F0-4207-A796-5FCE67C6AAE0}"/>
    <dgm:cxn modelId="{E4F69C5F-78F1-4EAB-82B7-04EFFD4C0DEC}" type="presParOf" srcId="{C67DEFEB-DCF4-4F90-A0C7-DF0794221C89}" destId="{5B316289-546A-438A-B0D2-F93CC9C02272}" srcOrd="0" destOrd="0" presId="urn:microsoft.com/office/officeart/2005/8/layout/vList5"/>
    <dgm:cxn modelId="{D96FB997-F99C-4B6B-A7D7-9D0DC7E3EE20}" type="presParOf" srcId="{5B316289-546A-438A-B0D2-F93CC9C02272}" destId="{85403032-0233-4ABE-A908-B25A251D4AC9}" srcOrd="0" destOrd="0" presId="urn:microsoft.com/office/officeart/2005/8/layout/vList5"/>
    <dgm:cxn modelId="{C16E3A63-9E01-49D7-BAAE-F3A6877CE639}" type="presParOf" srcId="{5B316289-546A-438A-B0D2-F93CC9C02272}" destId="{8048C397-1593-43E3-AD7B-07CABC753AF5}" srcOrd="1" destOrd="0" presId="urn:microsoft.com/office/officeart/2005/8/layout/vList5"/>
    <dgm:cxn modelId="{BE06977A-16FC-489E-9886-7A7610C76FD5}" type="presParOf" srcId="{C67DEFEB-DCF4-4F90-A0C7-DF0794221C89}" destId="{8369A66D-3CB2-4130-AC4C-8757513C91CD}" srcOrd="1" destOrd="0" presId="urn:microsoft.com/office/officeart/2005/8/layout/vList5"/>
    <dgm:cxn modelId="{90460201-8708-4265-8640-31C51F36E535}" type="presParOf" srcId="{C67DEFEB-DCF4-4F90-A0C7-DF0794221C89}" destId="{4C3A429C-C6B3-4930-A983-E6FE38A4F791}" srcOrd="2" destOrd="0" presId="urn:microsoft.com/office/officeart/2005/8/layout/vList5"/>
    <dgm:cxn modelId="{07DF369A-AFA5-4B87-BE58-4245FF988557}" type="presParOf" srcId="{4C3A429C-C6B3-4930-A983-E6FE38A4F791}" destId="{56F984A2-8F4C-491E-B970-0BE8A0218C44}" srcOrd="0" destOrd="0" presId="urn:microsoft.com/office/officeart/2005/8/layout/vList5"/>
    <dgm:cxn modelId="{4B95C123-87CF-428C-A251-1837C6C1C17E}" type="presParOf" srcId="{4C3A429C-C6B3-4930-A983-E6FE38A4F791}" destId="{A95B33DF-06A4-4038-B667-A283B086610C}" srcOrd="1" destOrd="0" presId="urn:microsoft.com/office/officeart/2005/8/layout/vList5"/>
    <dgm:cxn modelId="{9C37AE52-1374-49C4-9206-67FE90D113C1}" type="presParOf" srcId="{C67DEFEB-DCF4-4F90-A0C7-DF0794221C89}" destId="{E6CC3C29-8A13-4D50-919A-2051D2EF3702}" srcOrd="3" destOrd="0" presId="urn:microsoft.com/office/officeart/2005/8/layout/vList5"/>
    <dgm:cxn modelId="{C9F1345E-7C21-4648-BC99-0B2F25882ED2}" type="presParOf" srcId="{C67DEFEB-DCF4-4F90-A0C7-DF0794221C89}" destId="{24A49B66-61CE-443B-8077-DFB35EB4C258}" srcOrd="4" destOrd="0" presId="urn:microsoft.com/office/officeart/2005/8/layout/vList5"/>
    <dgm:cxn modelId="{F082DE8C-9C19-428E-8A84-5D3DDB51B17D}" type="presParOf" srcId="{24A49B66-61CE-443B-8077-DFB35EB4C258}" destId="{8083B5AA-F0B6-4101-A77C-4779BBB203B9}" srcOrd="0" destOrd="0" presId="urn:microsoft.com/office/officeart/2005/8/layout/vList5"/>
    <dgm:cxn modelId="{DFD31EF7-FA06-4A4F-A538-87C3530746EC}" type="presParOf" srcId="{24A49B66-61CE-443B-8077-DFB35EB4C258}" destId="{803BD529-93D3-4E0B-BF9A-C4B176EFE884}" srcOrd="1" destOrd="0" presId="urn:microsoft.com/office/officeart/2005/8/layout/vList5"/>
    <dgm:cxn modelId="{3BED696D-D0BA-41AF-B239-6872707C754C}" type="presParOf" srcId="{C67DEFEB-DCF4-4F90-A0C7-DF0794221C89}" destId="{0C7A86C3-3C2C-49D2-8039-E64E4EEA30A9}" srcOrd="5" destOrd="0" presId="urn:microsoft.com/office/officeart/2005/8/layout/vList5"/>
    <dgm:cxn modelId="{E8D4A71D-DCC2-4417-BB93-29A85B1559DB}" type="presParOf" srcId="{C67DEFEB-DCF4-4F90-A0C7-DF0794221C89}" destId="{FCE36313-FE49-4006-85DA-BAF5E340B4CC}" srcOrd="6" destOrd="0" presId="urn:microsoft.com/office/officeart/2005/8/layout/vList5"/>
    <dgm:cxn modelId="{FEB80280-7694-4617-9CDF-B997897F8ED9}" type="presParOf" srcId="{FCE36313-FE49-4006-85DA-BAF5E340B4CC}" destId="{64ADD505-3056-4FC2-9FBC-4067AB5F8DE8}" srcOrd="0" destOrd="0" presId="urn:microsoft.com/office/officeart/2005/8/layout/vList5"/>
    <dgm:cxn modelId="{59B5AC39-030C-4F42-91B7-1D5A0662C50C}" type="presParOf" srcId="{FCE36313-FE49-4006-85DA-BAF5E340B4CC}" destId="{FF565A78-2654-4AF5-BC78-73EBC0C7243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C5059-67CC-4FED-9621-04D03DD633A6}">
      <dsp:nvSpPr>
        <dsp:cNvPr id="0" name=""/>
        <dsp:cNvSpPr/>
      </dsp:nvSpPr>
      <dsp:spPr>
        <a:xfrm>
          <a:off x="3174007" y="3160"/>
          <a:ext cx="1779984" cy="11569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en-US" sz="1200" b="0" i="0" kern="1200"/>
            <a:t>1- Psychiatric consultation intervention (PCI)</a:t>
          </a:r>
          <a:endParaRPr lang="ar-SA" sz="1200" kern="1200"/>
        </a:p>
      </dsp:txBody>
      <dsp:txXfrm>
        <a:off x="3230487" y="59640"/>
        <a:ext cx="1667024" cy="1044029"/>
      </dsp:txXfrm>
    </dsp:sp>
    <dsp:sp modelId="{5AEAD8E9-F8E3-444A-B80B-C5149948180A}">
      <dsp:nvSpPr>
        <dsp:cNvPr id="0" name=""/>
        <dsp:cNvSpPr/>
      </dsp:nvSpPr>
      <dsp:spPr>
        <a:xfrm>
          <a:off x="1753873" y="581655"/>
          <a:ext cx="4620252" cy="4620252"/>
        </a:xfrm>
        <a:custGeom>
          <a:avLst/>
          <a:gdLst/>
          <a:ahLst/>
          <a:cxnLst/>
          <a:rect l="0" t="0" r="0" b="0"/>
          <a:pathLst>
            <a:path>
              <a:moveTo>
                <a:pt x="3212328" y="183458"/>
              </a:moveTo>
              <a:arcTo wR="2310126" hR="2310126" stAng="17579295"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415159-4FC5-424E-86CB-53CC42DF33AA}">
      <dsp:nvSpPr>
        <dsp:cNvPr id="0" name=""/>
        <dsp:cNvSpPr/>
      </dsp:nvSpPr>
      <dsp:spPr>
        <a:xfrm>
          <a:off x="5371068" y="1599418"/>
          <a:ext cx="1779984" cy="11569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en-US" sz="1200" b="0" i="0" kern="1200"/>
            <a:t>2-Cognitive based therapy (CBT)</a:t>
          </a:r>
          <a:endParaRPr lang="ar-SA" sz="1200" kern="1200"/>
        </a:p>
      </dsp:txBody>
      <dsp:txXfrm>
        <a:off x="5427548" y="1655898"/>
        <a:ext cx="1667024" cy="1044029"/>
      </dsp:txXfrm>
    </dsp:sp>
    <dsp:sp modelId="{EEED17D3-0395-4C6A-A7B5-623554A34591}">
      <dsp:nvSpPr>
        <dsp:cNvPr id="0" name=""/>
        <dsp:cNvSpPr/>
      </dsp:nvSpPr>
      <dsp:spPr>
        <a:xfrm>
          <a:off x="1753873" y="581655"/>
          <a:ext cx="4620252" cy="4620252"/>
        </a:xfrm>
        <a:custGeom>
          <a:avLst/>
          <a:gdLst/>
          <a:ahLst/>
          <a:cxnLst/>
          <a:rect l="0" t="0" r="0" b="0"/>
          <a:pathLst>
            <a:path>
              <a:moveTo>
                <a:pt x="4617101" y="2189512"/>
              </a:moveTo>
              <a:arcTo wR="2310126" hR="2310126" stAng="21420430"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8DE06B-6039-4570-812C-B033C871B3E6}">
      <dsp:nvSpPr>
        <dsp:cNvPr id="0" name=""/>
        <dsp:cNvSpPr/>
      </dsp:nvSpPr>
      <dsp:spPr>
        <a:xfrm>
          <a:off x="4531865" y="4182218"/>
          <a:ext cx="1779984" cy="11569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en-US" sz="1200" b="0" i="0" kern="1200" dirty="0"/>
            <a:t>3- Behavioral techniques (relaxation training and mindfulness)</a:t>
          </a:r>
          <a:endParaRPr lang="ar-SA" sz="1200" kern="1200" dirty="0"/>
        </a:p>
      </dsp:txBody>
      <dsp:txXfrm>
        <a:off x="4588345" y="4238698"/>
        <a:ext cx="1667024" cy="1044029"/>
      </dsp:txXfrm>
    </dsp:sp>
    <dsp:sp modelId="{A810BDCE-83D5-4241-8D0A-FF62F0167681}">
      <dsp:nvSpPr>
        <dsp:cNvPr id="0" name=""/>
        <dsp:cNvSpPr/>
      </dsp:nvSpPr>
      <dsp:spPr>
        <a:xfrm>
          <a:off x="1753873" y="581655"/>
          <a:ext cx="4620252" cy="4620252"/>
        </a:xfrm>
        <a:custGeom>
          <a:avLst/>
          <a:gdLst/>
          <a:ahLst/>
          <a:cxnLst/>
          <a:rect l="0" t="0" r="0" b="0"/>
          <a:pathLst>
            <a:path>
              <a:moveTo>
                <a:pt x="2768824" y="4574254"/>
              </a:moveTo>
              <a:arcTo wR="2310126" hR="2310126" stAng="4712834" swAng="137433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6794D2-528B-4183-999E-1216EE9BCA6C}">
      <dsp:nvSpPr>
        <dsp:cNvPr id="0" name=""/>
        <dsp:cNvSpPr/>
      </dsp:nvSpPr>
      <dsp:spPr>
        <a:xfrm>
          <a:off x="1816149" y="4182218"/>
          <a:ext cx="1779984" cy="11569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en-US" sz="1200" b="0" i="0" kern="1200" dirty="0"/>
            <a:t>4- Other psychotherapies</a:t>
          </a:r>
          <a:endParaRPr lang="ar-SA" sz="1200" kern="1200" dirty="0"/>
        </a:p>
      </dsp:txBody>
      <dsp:txXfrm>
        <a:off x="1872629" y="4238698"/>
        <a:ext cx="1667024" cy="1044029"/>
      </dsp:txXfrm>
    </dsp:sp>
    <dsp:sp modelId="{102BD780-BC0C-4A9B-BA2C-1F0AF37B79FC}">
      <dsp:nvSpPr>
        <dsp:cNvPr id="0" name=""/>
        <dsp:cNvSpPr/>
      </dsp:nvSpPr>
      <dsp:spPr>
        <a:xfrm>
          <a:off x="1753873" y="581655"/>
          <a:ext cx="4620252" cy="4620252"/>
        </a:xfrm>
        <a:custGeom>
          <a:avLst/>
          <a:gdLst/>
          <a:ahLst/>
          <a:cxnLst/>
          <a:rect l="0" t="0" r="0" b="0"/>
          <a:pathLst>
            <a:path>
              <a:moveTo>
                <a:pt x="385803" y="3588275"/>
              </a:moveTo>
              <a:arcTo wR="2310126" hR="2310126" stAng="8784456"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76EDAF-A08E-4D63-BD6F-A870BF571EBD}">
      <dsp:nvSpPr>
        <dsp:cNvPr id="0" name=""/>
        <dsp:cNvSpPr/>
      </dsp:nvSpPr>
      <dsp:spPr>
        <a:xfrm>
          <a:off x="976947" y="1599418"/>
          <a:ext cx="1779984" cy="11569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en-US" sz="1200" b="0" i="0" kern="1200" dirty="0"/>
            <a:t>5- Psychotropic medications​</a:t>
          </a:r>
          <a:endParaRPr lang="ar-SA" sz="1200" kern="1200" dirty="0"/>
        </a:p>
      </dsp:txBody>
      <dsp:txXfrm>
        <a:off x="1033427" y="1655898"/>
        <a:ext cx="1667024" cy="1044029"/>
      </dsp:txXfrm>
    </dsp:sp>
    <dsp:sp modelId="{84BEBE92-F0AD-4A7F-8365-D3AA4156ADEC}">
      <dsp:nvSpPr>
        <dsp:cNvPr id="0" name=""/>
        <dsp:cNvSpPr/>
      </dsp:nvSpPr>
      <dsp:spPr>
        <a:xfrm>
          <a:off x="1753873" y="581655"/>
          <a:ext cx="4620252" cy="4620252"/>
        </a:xfrm>
        <a:custGeom>
          <a:avLst/>
          <a:gdLst/>
          <a:ahLst/>
          <a:cxnLst/>
          <a:rect l="0" t="0" r="0" b="0"/>
          <a:pathLst>
            <a:path>
              <a:moveTo>
                <a:pt x="402763" y="1006803"/>
              </a:moveTo>
              <a:arcTo wR="2310126" hR="2310126" stAng="12860714"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6B365-5468-47CC-B783-D4757D1212CB}">
      <dsp:nvSpPr>
        <dsp:cNvPr id="0" name=""/>
        <dsp:cNvSpPr/>
      </dsp:nvSpPr>
      <dsp:spPr>
        <a:xfrm rot="5400000">
          <a:off x="6485665" y="-2505012"/>
          <a:ext cx="1397000" cy="6761567"/>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b="0" i="0" kern="1200" dirty="0"/>
            <a:t>drawing up a list of problems and generating and agreeing solutions, broken down into steps.</a:t>
          </a:r>
          <a:endParaRPr lang="ar-SA" sz="2900" kern="1200" dirty="0"/>
        </a:p>
      </dsp:txBody>
      <dsp:txXfrm rot="-5400000">
        <a:off x="3803382" y="245467"/>
        <a:ext cx="6693371" cy="1260608"/>
      </dsp:txXfrm>
    </dsp:sp>
    <dsp:sp modelId="{595AF88E-EE51-4F71-9FA6-0A27BA59C793}">
      <dsp:nvSpPr>
        <dsp:cNvPr id="0" name=""/>
        <dsp:cNvSpPr/>
      </dsp:nvSpPr>
      <dsp:spPr>
        <a:xfrm>
          <a:off x="0" y="2645"/>
          <a:ext cx="3803381" cy="1746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a:t>1-Problem-solving therapy (PST)</a:t>
          </a:r>
          <a:endParaRPr lang="ar-SA" sz="3600" kern="1200"/>
        </a:p>
      </dsp:txBody>
      <dsp:txXfrm>
        <a:off x="85245" y="87890"/>
        <a:ext cx="3632891" cy="1575760"/>
      </dsp:txXfrm>
    </dsp:sp>
    <dsp:sp modelId="{7557A2E7-A6E5-4E64-8A79-AD0EE4D85C2D}">
      <dsp:nvSpPr>
        <dsp:cNvPr id="0" name=""/>
        <dsp:cNvSpPr/>
      </dsp:nvSpPr>
      <dsp:spPr>
        <a:xfrm rot="5400000">
          <a:off x="6485665" y="-671450"/>
          <a:ext cx="1397000" cy="6761567"/>
        </a:xfrm>
        <a:prstGeom prst="round2SameRect">
          <a:avLst/>
        </a:prstGeom>
        <a:solidFill>
          <a:schemeClr val="accent5">
            <a:tint val="40000"/>
            <a:alpha val="90000"/>
            <a:hueOff val="620750"/>
            <a:satOff val="1602"/>
            <a:lumOff val="348"/>
            <a:alphaOff val="0"/>
          </a:schemeClr>
        </a:solidFill>
        <a:ln w="15875" cap="flat" cmpd="sng" algn="ctr">
          <a:solidFill>
            <a:schemeClr val="accent5">
              <a:tint val="40000"/>
              <a:alpha val="90000"/>
              <a:hueOff val="620750"/>
              <a:satOff val="1602"/>
              <a:lumOff val="3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b="0" i="0" kern="1200" dirty="0"/>
            <a:t>Aim to change behavior, uses a system of graded exposure</a:t>
          </a:r>
          <a:endParaRPr lang="ar-SA" sz="2900" kern="1200" dirty="0"/>
        </a:p>
      </dsp:txBody>
      <dsp:txXfrm rot="-5400000">
        <a:off x="3803382" y="2079029"/>
        <a:ext cx="6693371" cy="1260608"/>
      </dsp:txXfrm>
    </dsp:sp>
    <dsp:sp modelId="{130AB516-0BB5-4BED-9D37-25614DFB4301}">
      <dsp:nvSpPr>
        <dsp:cNvPr id="0" name=""/>
        <dsp:cNvSpPr/>
      </dsp:nvSpPr>
      <dsp:spPr>
        <a:xfrm>
          <a:off x="0" y="1836208"/>
          <a:ext cx="3803381" cy="1746250"/>
        </a:xfrm>
        <a:prstGeom prst="roundRect">
          <a:avLst/>
        </a:prstGeom>
        <a:solidFill>
          <a:schemeClr val="accent5">
            <a:hueOff val="496582"/>
            <a:satOff val="288"/>
            <a:lumOff val="2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dirty="0"/>
            <a:t>2.A-Behavioural therapies</a:t>
          </a:r>
          <a:endParaRPr lang="ar-SA" sz="3600" kern="1200" dirty="0"/>
        </a:p>
      </dsp:txBody>
      <dsp:txXfrm>
        <a:off x="85245" y="1921453"/>
        <a:ext cx="3632891" cy="1575760"/>
      </dsp:txXfrm>
    </dsp:sp>
    <dsp:sp modelId="{711E95FC-95E2-438E-998F-4E44ADB7D675}">
      <dsp:nvSpPr>
        <dsp:cNvPr id="0" name=""/>
        <dsp:cNvSpPr/>
      </dsp:nvSpPr>
      <dsp:spPr>
        <a:xfrm rot="5400000">
          <a:off x="6485665" y="1162112"/>
          <a:ext cx="1397000" cy="6761567"/>
        </a:xfrm>
        <a:prstGeom prst="round2SameRect">
          <a:avLst/>
        </a:prstGeom>
        <a:solidFill>
          <a:schemeClr val="accent5">
            <a:tint val="40000"/>
            <a:alpha val="90000"/>
            <a:hueOff val="1241500"/>
            <a:satOff val="3204"/>
            <a:lumOff val="696"/>
            <a:alphaOff val="0"/>
          </a:schemeClr>
        </a:solidFill>
        <a:ln w="15875" cap="flat" cmpd="sng" algn="ctr">
          <a:solidFill>
            <a:schemeClr val="accent5">
              <a:tint val="40000"/>
              <a:alpha val="90000"/>
              <a:hueOff val="1241500"/>
              <a:satOff val="3204"/>
              <a:lumOff val="6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b="0" i="0" kern="1200" dirty="0"/>
            <a:t>Focusses on people’s thoughts and the reasoning behind their assumptions on the basis that incorrect assumptions</a:t>
          </a:r>
          <a:endParaRPr lang="ar-SA" sz="2900" kern="1200" dirty="0"/>
        </a:p>
      </dsp:txBody>
      <dsp:txXfrm rot="-5400000">
        <a:off x="3803382" y="3912591"/>
        <a:ext cx="6693371" cy="1260608"/>
      </dsp:txXfrm>
    </dsp:sp>
    <dsp:sp modelId="{68CCF492-5959-42EE-B2FA-ACC0DFE28A2E}">
      <dsp:nvSpPr>
        <dsp:cNvPr id="0" name=""/>
        <dsp:cNvSpPr/>
      </dsp:nvSpPr>
      <dsp:spPr>
        <a:xfrm>
          <a:off x="0" y="3669771"/>
          <a:ext cx="3803381" cy="1746250"/>
        </a:xfrm>
        <a:prstGeom prst="roundRect">
          <a:avLst/>
        </a:prstGeom>
        <a:solidFill>
          <a:schemeClr val="accent5">
            <a:hueOff val="993164"/>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dirty="0"/>
            <a:t>2.B-Cognitive therapy</a:t>
          </a:r>
          <a:endParaRPr lang="ar-SA" sz="3600" kern="1200" dirty="0"/>
        </a:p>
      </dsp:txBody>
      <dsp:txXfrm>
        <a:off x="85245" y="3755016"/>
        <a:ext cx="3632891" cy="157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4E57B-EC90-4DAD-94F0-51DEF331F2CD}">
      <dsp:nvSpPr>
        <dsp:cNvPr id="0" name=""/>
        <dsp:cNvSpPr/>
      </dsp:nvSpPr>
      <dsp:spPr>
        <a:xfrm rot="5400000">
          <a:off x="6503430" y="-2513373"/>
          <a:ext cx="1397000" cy="6778288"/>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0" i="0" kern="1200" dirty="0"/>
            <a:t>involves a self-help resource (usually a book, workbook or online) usually with minimal therapist contact, for example an occasional short telephone call of no more than 5 minutes</a:t>
          </a:r>
          <a:endParaRPr lang="ar-SA" sz="2200" kern="1200" dirty="0"/>
        </a:p>
      </dsp:txBody>
      <dsp:txXfrm rot="-5400000">
        <a:off x="3812786" y="245467"/>
        <a:ext cx="6710092" cy="1260608"/>
      </dsp:txXfrm>
    </dsp:sp>
    <dsp:sp modelId="{C684A80F-D966-44FF-9032-85501987A7E9}">
      <dsp:nvSpPr>
        <dsp:cNvPr id="0" name=""/>
        <dsp:cNvSpPr/>
      </dsp:nvSpPr>
      <dsp:spPr>
        <a:xfrm>
          <a:off x="0" y="2645"/>
          <a:ext cx="3812787" cy="1746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dirty="0"/>
            <a:t>3-Individual non-facilitated self-help</a:t>
          </a:r>
          <a:endParaRPr lang="ar-SA" sz="3600" kern="1200" dirty="0"/>
        </a:p>
      </dsp:txBody>
      <dsp:txXfrm>
        <a:off x="85245" y="87890"/>
        <a:ext cx="3642297" cy="1575760"/>
      </dsp:txXfrm>
    </dsp:sp>
    <dsp:sp modelId="{9E654E1D-E128-401C-944F-D8EAE8B5086A}">
      <dsp:nvSpPr>
        <dsp:cNvPr id="0" name=""/>
        <dsp:cNvSpPr/>
      </dsp:nvSpPr>
      <dsp:spPr>
        <a:xfrm rot="5400000">
          <a:off x="6503430" y="-679810"/>
          <a:ext cx="1397000" cy="6778288"/>
        </a:xfrm>
        <a:prstGeom prst="round2SameRect">
          <a:avLst/>
        </a:prstGeom>
        <a:solidFill>
          <a:schemeClr val="accent5">
            <a:tint val="40000"/>
            <a:alpha val="90000"/>
            <a:hueOff val="620750"/>
            <a:satOff val="1602"/>
            <a:lumOff val="348"/>
            <a:alphaOff val="0"/>
          </a:schemeClr>
        </a:solidFill>
        <a:ln w="15875" cap="flat" cmpd="sng" algn="ctr">
          <a:solidFill>
            <a:schemeClr val="accent5">
              <a:tint val="40000"/>
              <a:alpha val="90000"/>
              <a:hueOff val="620750"/>
              <a:satOff val="1602"/>
              <a:lumOff val="3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0" i="0" kern="1200" dirty="0"/>
            <a:t>Uses books/printed materials under the supervision of a trained facilitator who introduces, monitors, then reviews the outcome of each treatment</a:t>
          </a:r>
          <a:endParaRPr lang="ar-SA" sz="2200" kern="1200" dirty="0"/>
        </a:p>
      </dsp:txBody>
      <dsp:txXfrm rot="-5400000">
        <a:off x="3812786" y="2079030"/>
        <a:ext cx="6710092" cy="1260608"/>
      </dsp:txXfrm>
    </dsp:sp>
    <dsp:sp modelId="{0957D232-1A61-49B3-9029-461AFAFCFCC9}">
      <dsp:nvSpPr>
        <dsp:cNvPr id="0" name=""/>
        <dsp:cNvSpPr/>
      </dsp:nvSpPr>
      <dsp:spPr>
        <a:xfrm>
          <a:off x="0" y="1836208"/>
          <a:ext cx="3812787" cy="1746250"/>
        </a:xfrm>
        <a:prstGeom prst="roundRect">
          <a:avLst/>
        </a:prstGeom>
        <a:solidFill>
          <a:schemeClr val="accent5">
            <a:hueOff val="496582"/>
            <a:satOff val="288"/>
            <a:lumOff val="2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dirty="0"/>
            <a:t>4-Guided self-help</a:t>
          </a:r>
          <a:endParaRPr lang="ar-SA" sz="3600" kern="1200" dirty="0"/>
        </a:p>
      </dsp:txBody>
      <dsp:txXfrm>
        <a:off x="85245" y="1921453"/>
        <a:ext cx="3642297" cy="1575760"/>
      </dsp:txXfrm>
    </dsp:sp>
    <dsp:sp modelId="{9DF1F293-BAF2-45BA-B7A5-597ECA61B234}">
      <dsp:nvSpPr>
        <dsp:cNvPr id="0" name=""/>
        <dsp:cNvSpPr/>
      </dsp:nvSpPr>
      <dsp:spPr>
        <a:xfrm rot="5400000">
          <a:off x="6503430" y="1153752"/>
          <a:ext cx="1397000" cy="6778288"/>
        </a:xfrm>
        <a:prstGeom prst="round2SameRect">
          <a:avLst/>
        </a:prstGeom>
        <a:solidFill>
          <a:schemeClr val="accent5">
            <a:tint val="40000"/>
            <a:alpha val="90000"/>
            <a:hueOff val="1241500"/>
            <a:satOff val="3204"/>
            <a:lumOff val="696"/>
            <a:alphaOff val="0"/>
          </a:schemeClr>
        </a:solidFill>
        <a:ln w="15875" cap="flat" cmpd="sng" algn="ctr">
          <a:solidFill>
            <a:schemeClr val="accent5">
              <a:tint val="40000"/>
              <a:alpha val="90000"/>
              <a:hueOff val="1241500"/>
              <a:satOff val="3204"/>
              <a:lumOff val="6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0" i="0" kern="1200" dirty="0"/>
            <a:t>Skills training </a:t>
          </a:r>
          <a:r>
            <a:rPr lang="en-US" sz="2200" b="0" i="0" kern="1200" dirty="0" err="1"/>
            <a:t>programme</a:t>
          </a:r>
          <a:r>
            <a:rPr lang="en-US" sz="2200" b="0" i="0" kern="1200" dirty="0"/>
            <a:t> designed to enable patients to prevent the recurrence of depression​</a:t>
          </a:r>
          <a:endParaRPr lang="ar-SA" sz="2200" kern="1200" dirty="0"/>
        </a:p>
      </dsp:txBody>
      <dsp:txXfrm rot="-5400000">
        <a:off x="3812786" y="3912592"/>
        <a:ext cx="6710092" cy="1260608"/>
      </dsp:txXfrm>
    </dsp:sp>
    <dsp:sp modelId="{4AF45C18-35EB-44CB-BF73-6B027A5F03B6}">
      <dsp:nvSpPr>
        <dsp:cNvPr id="0" name=""/>
        <dsp:cNvSpPr/>
      </dsp:nvSpPr>
      <dsp:spPr>
        <a:xfrm>
          <a:off x="0" y="3669771"/>
          <a:ext cx="3812787" cy="1746250"/>
        </a:xfrm>
        <a:prstGeom prst="roundRect">
          <a:avLst/>
        </a:prstGeom>
        <a:solidFill>
          <a:schemeClr val="accent5">
            <a:hueOff val="993164"/>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en-US" sz="3600" b="0" i="0" kern="1200" dirty="0"/>
            <a:t>5-Mindfulness-based cognitive therapy​</a:t>
          </a:r>
          <a:endParaRPr lang="ar-SA" sz="3600" kern="1200" dirty="0"/>
        </a:p>
      </dsp:txBody>
      <dsp:txXfrm>
        <a:off x="85245" y="3755016"/>
        <a:ext cx="3642297" cy="1575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8C397-1593-43E3-AD7B-07CABC753AF5}">
      <dsp:nvSpPr>
        <dsp:cNvPr id="0" name=""/>
        <dsp:cNvSpPr/>
      </dsp:nvSpPr>
      <dsp:spPr>
        <a:xfrm rot="5400000">
          <a:off x="6706820" y="-2746774"/>
          <a:ext cx="1043516" cy="6803368"/>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b="0" i="0" kern="1200" dirty="0"/>
            <a:t>Therapist and patient work together, with the aim of identifying effects that the patient’s </a:t>
          </a:r>
          <a:r>
            <a:rPr lang="en-US" sz="1600" b="0" i="0" kern="1200" dirty="0" err="1"/>
            <a:t>behaviour</a:t>
          </a:r>
          <a:r>
            <a:rPr lang="en-US" sz="1600" b="0" i="0" kern="1200" dirty="0"/>
            <a:t> might have on symptoms, mood, and problems.​</a:t>
          </a:r>
          <a:endParaRPr lang="ar-SA" sz="1600" kern="1200" dirty="0"/>
        </a:p>
      </dsp:txBody>
      <dsp:txXfrm rot="-5400000">
        <a:off x="3826894" y="184092"/>
        <a:ext cx="6752428" cy="941636"/>
      </dsp:txXfrm>
    </dsp:sp>
    <dsp:sp modelId="{85403032-0233-4ABE-A908-B25A251D4AC9}">
      <dsp:nvSpPr>
        <dsp:cNvPr id="0" name=""/>
        <dsp:cNvSpPr/>
      </dsp:nvSpPr>
      <dsp:spPr>
        <a:xfrm>
          <a:off x="0" y="2711"/>
          <a:ext cx="3826894" cy="130439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en-US" sz="3400" b="0" i="0" kern="1200" dirty="0"/>
            <a:t>6-Behavioural activation​</a:t>
          </a:r>
          <a:endParaRPr lang="ar-SA" sz="3400" kern="1200" dirty="0"/>
        </a:p>
      </dsp:txBody>
      <dsp:txXfrm>
        <a:off x="63675" y="66386"/>
        <a:ext cx="3699544" cy="1177045"/>
      </dsp:txXfrm>
    </dsp:sp>
    <dsp:sp modelId="{A95B33DF-06A4-4038-B667-A283B086610C}">
      <dsp:nvSpPr>
        <dsp:cNvPr id="0" name=""/>
        <dsp:cNvSpPr/>
      </dsp:nvSpPr>
      <dsp:spPr>
        <a:xfrm rot="5400000">
          <a:off x="6706820" y="-1377158"/>
          <a:ext cx="1043516" cy="6803368"/>
        </a:xfrm>
        <a:prstGeom prst="round2SameRect">
          <a:avLst/>
        </a:prstGeom>
        <a:solidFill>
          <a:schemeClr val="accent5">
            <a:tint val="40000"/>
            <a:alpha val="90000"/>
            <a:hueOff val="413833"/>
            <a:satOff val="1068"/>
            <a:lumOff val="232"/>
            <a:alphaOff val="0"/>
          </a:schemeClr>
        </a:solidFill>
        <a:ln w="15875" cap="flat" cmpd="sng" algn="ctr">
          <a:solidFill>
            <a:schemeClr val="accent5">
              <a:tint val="40000"/>
              <a:alpha val="90000"/>
              <a:hueOff val="413833"/>
              <a:satOff val="1068"/>
              <a:lumOff val="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b="0" i="0" kern="1200" dirty="0"/>
            <a:t>Individual or group therapy concentrating on the difficulties that arise in maintaining relationships with others. Focusses on current, not past, relationships and works on the premise that if interpersonal conflicts are resolved​</a:t>
          </a:r>
          <a:endParaRPr lang="ar-SA" sz="1600" kern="1200" dirty="0"/>
        </a:p>
      </dsp:txBody>
      <dsp:txXfrm rot="-5400000">
        <a:off x="3826894" y="1553708"/>
        <a:ext cx="6752428" cy="941636"/>
      </dsp:txXfrm>
    </dsp:sp>
    <dsp:sp modelId="{56F984A2-8F4C-491E-B970-0BE8A0218C44}">
      <dsp:nvSpPr>
        <dsp:cNvPr id="0" name=""/>
        <dsp:cNvSpPr/>
      </dsp:nvSpPr>
      <dsp:spPr>
        <a:xfrm>
          <a:off x="0" y="1372327"/>
          <a:ext cx="3826894" cy="1304395"/>
        </a:xfrm>
        <a:prstGeom prst="roundRect">
          <a:avLst/>
        </a:prstGeom>
        <a:solidFill>
          <a:schemeClr val="accent5">
            <a:hueOff val="331055"/>
            <a:satOff val="192"/>
            <a:lumOff val="18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en-US" sz="3400" b="0" i="0" kern="1200" dirty="0"/>
            <a:t>7-Interpersonal therapy (IPT): ​</a:t>
          </a:r>
          <a:endParaRPr lang="ar-SA" sz="3400" kern="1200" dirty="0"/>
        </a:p>
      </dsp:txBody>
      <dsp:txXfrm>
        <a:off x="63675" y="1436002"/>
        <a:ext cx="3699544" cy="1177045"/>
      </dsp:txXfrm>
    </dsp:sp>
    <dsp:sp modelId="{803BD529-93D3-4E0B-BF9A-C4B176EFE884}">
      <dsp:nvSpPr>
        <dsp:cNvPr id="0" name=""/>
        <dsp:cNvSpPr/>
      </dsp:nvSpPr>
      <dsp:spPr>
        <a:xfrm rot="5400000">
          <a:off x="6706820" y="-7542"/>
          <a:ext cx="1043516" cy="6803368"/>
        </a:xfrm>
        <a:prstGeom prst="round2SameRect">
          <a:avLst/>
        </a:prstGeom>
        <a:solidFill>
          <a:schemeClr val="accent5">
            <a:tint val="40000"/>
            <a:alpha val="90000"/>
            <a:hueOff val="827667"/>
            <a:satOff val="2136"/>
            <a:lumOff val="464"/>
            <a:alphaOff val="0"/>
          </a:schemeClr>
        </a:solidFill>
        <a:ln w="15875" cap="flat" cmpd="sng" algn="ctr">
          <a:solidFill>
            <a:schemeClr val="accent5">
              <a:tint val="40000"/>
              <a:alpha val="90000"/>
              <a:hueOff val="827667"/>
              <a:satOff val="2136"/>
              <a:lumOff val="4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b="0" i="0" kern="1200" dirty="0"/>
            <a:t>can be used to explore depression or chronic physical health conditions, e.g. diabetes. Run by trained practitioners, they also involve the element of peer support​</a:t>
          </a:r>
          <a:endParaRPr lang="ar-SA" sz="1600" kern="1200" dirty="0"/>
        </a:p>
      </dsp:txBody>
      <dsp:txXfrm rot="-5400000">
        <a:off x="3826894" y="2923324"/>
        <a:ext cx="6752428" cy="941636"/>
      </dsp:txXfrm>
    </dsp:sp>
    <dsp:sp modelId="{8083B5AA-F0B6-4101-A77C-4779BBB203B9}">
      <dsp:nvSpPr>
        <dsp:cNvPr id="0" name=""/>
        <dsp:cNvSpPr/>
      </dsp:nvSpPr>
      <dsp:spPr>
        <a:xfrm>
          <a:off x="0" y="2741943"/>
          <a:ext cx="3826894" cy="1304395"/>
        </a:xfrm>
        <a:prstGeom prst="roundRect">
          <a:avLst/>
        </a:prstGeom>
        <a:solidFill>
          <a:schemeClr val="accent5">
            <a:hueOff val="662109"/>
            <a:satOff val="384"/>
            <a:lumOff val="37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en-US" sz="3400" b="0" i="0" kern="1200" dirty="0"/>
            <a:t>8-psychoeducational Group therapy​</a:t>
          </a:r>
          <a:endParaRPr lang="ar-SA" sz="3400" kern="1200" dirty="0"/>
        </a:p>
      </dsp:txBody>
      <dsp:txXfrm>
        <a:off x="63675" y="2805618"/>
        <a:ext cx="3699544" cy="1177045"/>
      </dsp:txXfrm>
    </dsp:sp>
    <dsp:sp modelId="{FF565A78-2654-4AF5-BC78-73EBC0C72431}">
      <dsp:nvSpPr>
        <dsp:cNvPr id="0" name=""/>
        <dsp:cNvSpPr/>
      </dsp:nvSpPr>
      <dsp:spPr>
        <a:xfrm rot="5400000">
          <a:off x="6706820" y="1362072"/>
          <a:ext cx="1043516" cy="6803368"/>
        </a:xfrm>
        <a:prstGeom prst="round2SameRect">
          <a:avLst/>
        </a:prstGeom>
        <a:solidFill>
          <a:schemeClr val="accent5">
            <a:tint val="40000"/>
            <a:alpha val="90000"/>
            <a:hueOff val="1241500"/>
            <a:satOff val="3204"/>
            <a:lumOff val="696"/>
            <a:alphaOff val="0"/>
          </a:schemeClr>
        </a:solidFill>
        <a:ln w="15875" cap="flat" cmpd="sng" algn="ctr">
          <a:solidFill>
            <a:schemeClr val="accent5">
              <a:tint val="40000"/>
              <a:alpha val="90000"/>
              <a:hueOff val="1241500"/>
              <a:satOff val="3204"/>
              <a:lumOff val="6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b="0" i="0" kern="1200" dirty="0"/>
            <a:t>Group or individual therapy that teaches patients to relax quickly in different situations​</a:t>
          </a:r>
          <a:endParaRPr lang="ar-SA" sz="1600" kern="1200" dirty="0"/>
        </a:p>
      </dsp:txBody>
      <dsp:txXfrm rot="-5400000">
        <a:off x="3826894" y="4292938"/>
        <a:ext cx="6752428" cy="941636"/>
      </dsp:txXfrm>
    </dsp:sp>
    <dsp:sp modelId="{64ADD505-3056-4FC2-9FBC-4067AB5F8DE8}">
      <dsp:nvSpPr>
        <dsp:cNvPr id="0" name=""/>
        <dsp:cNvSpPr/>
      </dsp:nvSpPr>
      <dsp:spPr>
        <a:xfrm>
          <a:off x="0" y="4111559"/>
          <a:ext cx="3826894" cy="1304395"/>
        </a:xfrm>
        <a:prstGeom prst="roundRect">
          <a:avLst/>
        </a:prstGeom>
        <a:solidFill>
          <a:schemeClr val="accent5">
            <a:hueOff val="993164"/>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en-US" sz="3400" b="0" i="0" kern="1200" dirty="0"/>
            <a:t>9-Applied relaxation​</a:t>
          </a:r>
          <a:endParaRPr lang="ar-SA" sz="3400" kern="1200" dirty="0"/>
        </a:p>
      </dsp:txBody>
      <dsp:txXfrm>
        <a:off x="63675" y="4175234"/>
        <a:ext cx="3699544" cy="117704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30EA680-D336-4FF7-8B7A-9848BB0A1C32}"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816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151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97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445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51104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2465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2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569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39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78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45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015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953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90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345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12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982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6CE7D5-CF57-46EF-B807-FDD0502418D4}" type="datetimeFigureOut">
              <a:rPr lang="en-US" smtClean="0"/>
              <a:t>12/4/2018</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87315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adaa.org/understanding-anxiety/generalized-anxiety-disorder-gad" TargetMode="External"/><Relationship Id="rId2" Type="http://schemas.openxmlformats.org/officeDocument/2006/relationships/hyperlink" Target="https://emedicine.medscape.com/article/286227-clinical"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266194032_Depression_and_Anxiety_among_Males_Attending_Primary_Health_Care_Centers_Eastren_Saudi_Arabia_Prevalence_and_Predictors" TargetMode="External"/><Relationship Id="rId5" Type="http://schemas.openxmlformats.org/officeDocument/2006/relationships/hyperlink" Target="https://emedicine.medscape.com/article/287913-overview" TargetMode="External"/><Relationship Id="rId4" Type="http://schemas.openxmlformats.org/officeDocument/2006/relationships/hyperlink" Target="https://www.webmd.com/anxiety-panic/guide/generalized-anxiety-disorder#1"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ncbi.nlm.nih.gov/pubmed/29209674" TargetMode="External"/><Relationship Id="rId2" Type="http://schemas.openxmlformats.org/officeDocument/2006/relationships/hyperlink" Target="https://www.ncbi.nlm.nih.gov/pmc/articles/PMC5563525/" TargetMode="External"/><Relationship Id="rId1" Type="http://schemas.openxmlformats.org/officeDocument/2006/relationships/slideLayout" Target="../slideLayouts/slideLayout2.xml"/><Relationship Id="rId5" Type="http://schemas.openxmlformats.org/officeDocument/2006/relationships/hyperlink" Target="https://www.physio-pedia.com/Somatic_Symptom_Disorder" TargetMode="External"/><Relationship Id="rId4" Type="http://schemas.openxmlformats.org/officeDocument/2006/relationships/hyperlink" Target="https://bmcpsychiatry.biomedcentral.com/articles/10.1186/1471-244X-14-19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59C2C63-D709-4949-9465-29A52CBEDD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EFD2038-15D6-4003-8350-AFEC394EEF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CF519C2-F6BE-41BE-A50E-54B98359C9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xmlns="" id="{7767AD93-AD3E-4C62-97D5-E54E14B2EAD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23631"/>
            <a:ext cx="12231160" cy="659658"/>
            <a:chOff x="-16934" y="3123631"/>
            <a:chExt cx="12231160" cy="659658"/>
          </a:xfrm>
        </p:grpSpPr>
        <p:sp>
          <p:nvSpPr>
            <p:cNvPr id="15" name="Rounded Rectangle 17">
              <a:extLst>
                <a:ext uri="{FF2B5EF4-FFF2-40B4-BE49-F238E27FC236}">
                  <a16:creationId xmlns:a16="http://schemas.microsoft.com/office/drawing/2014/main" xmlns="" id="{AA443E8D-EC07-4B8F-B370-2A1153F350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841F0AA1-D12D-4FDB-BF66-D9398ED9303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7" name="Rounded Rectangle 20">
              <a:extLst>
                <a:ext uri="{FF2B5EF4-FFF2-40B4-BE49-F238E27FC236}">
                  <a16:creationId xmlns:a16="http://schemas.microsoft.com/office/drawing/2014/main" xmlns="" id="{E2B949DE-0178-4942-80DE-811C1AA4F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284AA86D-EAE1-4E3F-A54C-7F1E390B6D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ctrTitle"/>
          </p:nvPr>
        </p:nvSpPr>
        <p:spPr>
          <a:xfrm>
            <a:off x="2478024" y="1871131"/>
            <a:ext cx="7256713" cy="1515533"/>
          </a:xfrm>
        </p:spPr>
        <p:txBody>
          <a:bodyPr>
            <a:noAutofit/>
          </a:bodyPr>
          <a:lstStyle/>
          <a:p>
            <a:r>
              <a:rPr lang="en-US" sz="4400" dirty="0">
                <a:solidFill>
                  <a:schemeClr val="bg1"/>
                </a:solidFill>
              </a:rPr>
              <a:t>Common Psychiatric Problems</a:t>
            </a:r>
            <a:endParaRPr lang="en-US" sz="6000" dirty="0">
              <a:solidFill>
                <a:schemeClr val="bg1"/>
              </a:solidFill>
            </a:endParaRPr>
          </a:p>
        </p:txBody>
      </p:sp>
      <p:sp>
        <p:nvSpPr>
          <p:cNvPr id="3" name="Subtitle 2"/>
          <p:cNvSpPr>
            <a:spLocks noGrp="1"/>
          </p:cNvSpPr>
          <p:nvPr>
            <p:ph type="subTitle" idx="1"/>
          </p:nvPr>
        </p:nvSpPr>
        <p:spPr>
          <a:xfrm>
            <a:off x="2692398" y="3657597"/>
            <a:ext cx="6815669" cy="1320802"/>
          </a:xfrm>
        </p:spPr>
        <p:txBody>
          <a:bodyPr>
            <a:normAutofit lnSpcReduction="10000"/>
          </a:bodyPr>
          <a:lstStyle/>
          <a:p>
            <a:r>
              <a:rPr lang="en-US" dirty="0">
                <a:solidFill>
                  <a:schemeClr val="bg1"/>
                </a:solidFill>
              </a:rPr>
              <a:t>Zaid Alwethenani</a:t>
            </a:r>
          </a:p>
          <a:p>
            <a:r>
              <a:rPr lang="en-US" dirty="0">
                <a:solidFill>
                  <a:schemeClr val="bg1"/>
                </a:solidFill>
              </a:rPr>
              <a:t>Mohammed Alsahil</a:t>
            </a:r>
          </a:p>
          <a:p>
            <a:r>
              <a:rPr lang="en-US" dirty="0">
                <a:solidFill>
                  <a:schemeClr val="bg1"/>
                </a:solidFill>
              </a:rPr>
              <a:t>Supervised by Dr. Yousef Alturki</a:t>
            </a:r>
          </a:p>
        </p:txBody>
      </p:sp>
      <p:cxnSp>
        <p:nvCxnSpPr>
          <p:cNvPr id="20" name="Straight Connector 19">
            <a:extLst>
              <a:ext uri="{FF2B5EF4-FFF2-40B4-BE49-F238E27FC236}">
                <a16:creationId xmlns:a16="http://schemas.microsoft.com/office/drawing/2014/main" xmlns="" id="{0772CE55-4C36-44F1-A9BD-379BEB8431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lstStyle/>
          <a:p>
            <a:pPr marL="571500" indent="-571500" algn="l">
              <a:buFont typeface="Arial"/>
              <a:buChar char="•"/>
            </a:pPr>
            <a:r>
              <a:rPr lang="en-US" dirty="0"/>
              <a:t>Definition </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r>
              <a:rPr lang="en-US" sz="2800" dirty="0">
                <a:latin typeface="Arial"/>
                <a:cs typeface="Arial"/>
              </a:rPr>
              <a:t>Subjective feeling of worry, fear and apprehension accompanied by autonomic symptoms ( such as palpitation and sweating ) caused by anticipation of threat or danger.</a:t>
            </a:r>
          </a:p>
        </p:txBody>
      </p:sp>
    </p:spTree>
    <p:extLst>
      <p:ext uri="{BB962C8B-B14F-4D97-AF65-F5344CB8AC3E}">
        <p14:creationId xmlns:p14="http://schemas.microsoft.com/office/powerpoint/2010/main" val="319755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lstStyle/>
          <a:p>
            <a:pPr marL="571500" indent="-571500" algn="l">
              <a:buFont typeface="Arial"/>
              <a:buChar char="•"/>
            </a:pPr>
            <a:r>
              <a:rPr lang="en-US" dirty="0"/>
              <a:t>Case Scenario</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r>
              <a:rPr lang="en-US" sz="2800" dirty="0" err="1">
                <a:latin typeface="Arial"/>
                <a:cs typeface="Arial"/>
              </a:rPr>
              <a:t>Fahad</a:t>
            </a:r>
            <a:r>
              <a:rPr lang="en-US" sz="2800" dirty="0">
                <a:latin typeface="Arial"/>
                <a:cs typeface="Arial"/>
              </a:rPr>
              <a:t> is a 21 years old student at KSU has an exam after 2 days and his brother noticed that he appears restless, irritable and his hands are shaking.</a:t>
            </a:r>
          </a:p>
        </p:txBody>
      </p:sp>
    </p:spTree>
    <p:extLst>
      <p:ext uri="{BB962C8B-B14F-4D97-AF65-F5344CB8AC3E}">
        <p14:creationId xmlns:p14="http://schemas.microsoft.com/office/powerpoint/2010/main" val="80109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fontScale="90000"/>
          </a:bodyPr>
          <a:lstStyle/>
          <a:p>
            <a:pPr marL="571500" indent="-571500" algn="l">
              <a:buFont typeface="Arial"/>
              <a:buChar char="•"/>
            </a:pPr>
            <a:r>
              <a:rPr lang="en-US" dirty="0"/>
              <a:t>When do we consider Anxiety </a:t>
            </a:r>
            <a:r>
              <a:rPr lang="en-US" dirty="0">
                <a:solidFill>
                  <a:srgbClr val="FF0000"/>
                </a:solidFill>
              </a:rPr>
              <a:t>abnormal</a:t>
            </a:r>
            <a:r>
              <a:rPr lang="en-US" dirty="0"/>
              <a:t>?</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r>
              <a:rPr lang="en-US" sz="2800" dirty="0">
                <a:latin typeface="Arial"/>
                <a:cs typeface="Arial"/>
              </a:rPr>
              <a:t>When it occurs in the </a:t>
            </a:r>
            <a:r>
              <a:rPr lang="en-US" sz="2800" dirty="0">
                <a:solidFill>
                  <a:srgbClr val="FF0000"/>
                </a:solidFill>
                <a:latin typeface="Arial"/>
                <a:cs typeface="Arial"/>
              </a:rPr>
              <a:t>absence of a stressful trigger</a:t>
            </a:r>
            <a:r>
              <a:rPr lang="en-US" sz="2800" dirty="0">
                <a:latin typeface="Arial"/>
                <a:cs typeface="Arial"/>
              </a:rPr>
              <a:t>.</a:t>
            </a:r>
          </a:p>
          <a:p>
            <a:r>
              <a:rPr lang="en-US" sz="2800" dirty="0">
                <a:solidFill>
                  <a:srgbClr val="FF0000"/>
                </a:solidFill>
                <a:latin typeface="Arial"/>
                <a:cs typeface="Arial"/>
              </a:rPr>
              <a:t>Impairs physical, occupational or social functioning</a:t>
            </a:r>
            <a:r>
              <a:rPr lang="en-US" sz="2800" dirty="0">
                <a:latin typeface="Arial"/>
                <a:cs typeface="Arial"/>
              </a:rPr>
              <a:t>.</a:t>
            </a:r>
          </a:p>
          <a:p>
            <a:r>
              <a:rPr lang="en-US" sz="2800" dirty="0">
                <a:latin typeface="Arial"/>
                <a:cs typeface="Arial"/>
              </a:rPr>
              <a:t>Excessively </a:t>
            </a:r>
            <a:r>
              <a:rPr lang="en-US" sz="2800" dirty="0">
                <a:solidFill>
                  <a:srgbClr val="FF0000"/>
                </a:solidFill>
                <a:latin typeface="Arial"/>
                <a:cs typeface="Arial"/>
              </a:rPr>
              <a:t>severe</a:t>
            </a:r>
            <a:r>
              <a:rPr lang="en-US" sz="2800" dirty="0">
                <a:latin typeface="Arial"/>
                <a:cs typeface="Arial"/>
              </a:rPr>
              <a:t> or </a:t>
            </a:r>
            <a:r>
              <a:rPr lang="en-US" sz="2800" dirty="0">
                <a:solidFill>
                  <a:srgbClr val="FF0000"/>
                </a:solidFill>
                <a:latin typeface="Arial"/>
                <a:cs typeface="Arial"/>
              </a:rPr>
              <a:t>prolonged</a:t>
            </a:r>
            <a:r>
              <a:rPr lang="en-US" sz="2800" dirty="0">
                <a:latin typeface="Arial"/>
                <a:cs typeface="Arial"/>
              </a:rPr>
              <a:t>.</a:t>
            </a:r>
          </a:p>
        </p:txBody>
      </p:sp>
    </p:spTree>
    <p:extLst>
      <p:ext uri="{BB962C8B-B14F-4D97-AF65-F5344CB8AC3E}">
        <p14:creationId xmlns:p14="http://schemas.microsoft.com/office/powerpoint/2010/main" val="397443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Prevalence of Anxiety</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r>
              <a:rPr lang="en-US" sz="2800" dirty="0">
                <a:latin typeface="+mj-lt"/>
                <a:cs typeface="Arial"/>
              </a:rPr>
              <a:t>In U.S.</a:t>
            </a:r>
          </a:p>
          <a:p>
            <a:pPr marL="0" indent="0">
              <a:buNone/>
            </a:pPr>
            <a:r>
              <a:rPr lang="en-US" sz="2000" dirty="0">
                <a:latin typeface="+mj-lt"/>
                <a:cs typeface="Arial"/>
              </a:rPr>
              <a:t>Anxiety affect </a:t>
            </a:r>
            <a:r>
              <a:rPr lang="en-US" sz="2000" dirty="0">
                <a:solidFill>
                  <a:srgbClr val="FF0000"/>
                </a:solidFill>
                <a:latin typeface="+mj-lt"/>
                <a:cs typeface="Arial"/>
              </a:rPr>
              <a:t>40 million adults</a:t>
            </a:r>
            <a:r>
              <a:rPr lang="en-US" sz="2000" dirty="0">
                <a:latin typeface="+mj-lt"/>
                <a:cs typeface="Arial"/>
              </a:rPr>
              <a:t>, </a:t>
            </a:r>
            <a:r>
              <a:rPr lang="en-US" sz="2000" dirty="0">
                <a:solidFill>
                  <a:srgbClr val="FF0000"/>
                </a:solidFill>
                <a:latin typeface="+mj-lt"/>
                <a:cs typeface="Arial"/>
              </a:rPr>
              <a:t>18.1% of the population every year </a:t>
            </a:r>
            <a:r>
              <a:rPr lang="en-US" sz="2000" dirty="0">
                <a:latin typeface="+mj-lt"/>
                <a:cs typeface="Arial"/>
              </a:rPr>
              <a:t>and is considered the most common mental illness in the U.S.</a:t>
            </a:r>
          </a:p>
          <a:p>
            <a:r>
              <a:rPr lang="en-US" sz="2800" dirty="0">
                <a:latin typeface="+mj-lt"/>
                <a:cs typeface="Arial"/>
              </a:rPr>
              <a:t>In Saudi Arabia</a:t>
            </a:r>
          </a:p>
          <a:p>
            <a:pPr marL="0" indent="0">
              <a:buNone/>
            </a:pPr>
            <a:r>
              <a:rPr lang="en-US" sz="2000" dirty="0">
                <a:latin typeface="+mj-lt"/>
                <a:cs typeface="Arial"/>
              </a:rPr>
              <a:t>822 males who attended PHC centers were the sample </a:t>
            </a:r>
            <a:r>
              <a:rPr lang="en-US" sz="2000" dirty="0" smtClean="0">
                <a:latin typeface="+mj-lt"/>
                <a:cs typeface="Arial"/>
              </a:rPr>
              <a:t>of a </a:t>
            </a:r>
            <a:r>
              <a:rPr lang="en-US" sz="2000" dirty="0">
                <a:latin typeface="+mj-lt"/>
                <a:cs typeface="Arial"/>
              </a:rPr>
              <a:t>study that took place in Eastern Saudi Arabia. The study shows an </a:t>
            </a:r>
            <a:r>
              <a:rPr lang="en-US" sz="2000" dirty="0">
                <a:solidFill>
                  <a:srgbClr val="FF0000"/>
                </a:solidFill>
                <a:latin typeface="+mj-lt"/>
                <a:cs typeface="Arial"/>
              </a:rPr>
              <a:t>overall prevalence of 22.3% </a:t>
            </a:r>
            <a:r>
              <a:rPr lang="en-US" sz="2000" dirty="0">
                <a:latin typeface="+mj-lt"/>
                <a:cs typeface="Arial"/>
              </a:rPr>
              <a:t>with </a:t>
            </a:r>
            <a:r>
              <a:rPr lang="en-US" sz="2000" dirty="0">
                <a:solidFill>
                  <a:srgbClr val="FF0000"/>
                </a:solidFill>
                <a:latin typeface="+mj-lt"/>
                <a:cs typeface="Arial"/>
              </a:rPr>
              <a:t>17% of the attendees having a mild degree of anxiety</a:t>
            </a:r>
            <a:r>
              <a:rPr lang="en-US" sz="2000" dirty="0">
                <a:latin typeface="+mj-lt"/>
                <a:cs typeface="Arial"/>
              </a:rPr>
              <a:t>.</a:t>
            </a:r>
          </a:p>
        </p:txBody>
      </p:sp>
    </p:spTree>
    <p:extLst>
      <p:ext uri="{BB962C8B-B14F-4D97-AF65-F5344CB8AC3E}">
        <p14:creationId xmlns:p14="http://schemas.microsoft.com/office/powerpoint/2010/main" val="2164178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Etiology In General</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295401" y="2556931"/>
            <a:ext cx="9601196" cy="3679745"/>
          </a:xfrm>
        </p:spPr>
        <p:txBody>
          <a:bodyPr vert="horz" lIns="91440" tIns="45720" rIns="91440" bIns="45720" rtlCol="0" anchor="t">
            <a:noAutofit/>
          </a:bodyPr>
          <a:lstStyle/>
          <a:p>
            <a:pPr>
              <a:buFont typeface="Wingdings" pitchFamily="2" charset="2"/>
              <a:buChar char="Ø"/>
            </a:pPr>
            <a:r>
              <a:rPr lang="en-US" sz="1800" b="1" i="1" dirty="0">
                <a:latin typeface="+mj-lt"/>
                <a:cs typeface="Arial"/>
              </a:rPr>
              <a:t>Biological causes such as</a:t>
            </a:r>
          </a:p>
          <a:p>
            <a:r>
              <a:rPr lang="en-US" sz="1800" dirty="0">
                <a:latin typeface="+mj-lt"/>
                <a:cs typeface="Arial"/>
              </a:rPr>
              <a:t>Heredity</a:t>
            </a:r>
          </a:p>
          <a:p>
            <a:r>
              <a:rPr lang="en-US" sz="1800" dirty="0">
                <a:latin typeface="+mj-lt"/>
                <a:cs typeface="Arial"/>
              </a:rPr>
              <a:t>Medications</a:t>
            </a:r>
          </a:p>
          <a:p>
            <a:pPr>
              <a:buFont typeface="Wingdings" pitchFamily="2" charset="2"/>
              <a:buChar char="Ø"/>
            </a:pPr>
            <a:r>
              <a:rPr lang="en-US" sz="1800" b="1" i="1" dirty="0">
                <a:latin typeface="+mj-lt"/>
                <a:cs typeface="Arial"/>
              </a:rPr>
              <a:t>Psychological causes such as</a:t>
            </a:r>
          </a:p>
          <a:p>
            <a:pPr>
              <a:buFont typeface="Arial" pitchFamily="34" charset="0"/>
              <a:buChar char="•"/>
            </a:pPr>
            <a:r>
              <a:rPr lang="en-US" sz="1800" dirty="0">
                <a:latin typeface="+mj-lt"/>
                <a:cs typeface="Arial"/>
              </a:rPr>
              <a:t>Personality traits</a:t>
            </a:r>
          </a:p>
          <a:p>
            <a:pPr>
              <a:buFont typeface="Arial" pitchFamily="34" charset="0"/>
              <a:buChar char="•"/>
            </a:pPr>
            <a:r>
              <a:rPr lang="en-US" sz="1800" dirty="0">
                <a:latin typeface="+mj-lt"/>
                <a:cs typeface="Arial"/>
              </a:rPr>
              <a:t>Low self-esteem</a:t>
            </a:r>
          </a:p>
          <a:p>
            <a:pPr>
              <a:buFont typeface="Wingdings" pitchFamily="2" charset="2"/>
              <a:buChar char="Ø"/>
            </a:pPr>
            <a:r>
              <a:rPr lang="en-US" sz="1800" b="1" i="1" dirty="0">
                <a:latin typeface="+mj-lt"/>
                <a:cs typeface="Arial"/>
              </a:rPr>
              <a:t>Social causes such as</a:t>
            </a:r>
          </a:p>
          <a:p>
            <a:r>
              <a:rPr lang="en-US" sz="1800" dirty="0">
                <a:latin typeface="+mj-lt"/>
                <a:cs typeface="Arial"/>
              </a:rPr>
              <a:t>Work stress </a:t>
            </a:r>
          </a:p>
          <a:p>
            <a:r>
              <a:rPr lang="en-US" sz="1800" dirty="0">
                <a:latin typeface="+mj-lt"/>
                <a:cs typeface="Arial"/>
              </a:rPr>
              <a:t>Lack of social support</a:t>
            </a:r>
          </a:p>
          <a:p>
            <a:pPr>
              <a:buFont typeface="Arial" pitchFamily="34" charset="0"/>
              <a:buChar char="•"/>
            </a:pPr>
            <a:endParaRPr lang="en-US" sz="2000" dirty="0">
              <a:latin typeface="Arial"/>
              <a:cs typeface="Arial"/>
            </a:endParaRPr>
          </a:p>
          <a:p>
            <a:endParaRPr lang="en-US" sz="2000" dirty="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23661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Common Symptoms</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295401" y="2556931"/>
            <a:ext cx="9601196" cy="3679745"/>
          </a:xfrm>
        </p:spPr>
        <p:txBody>
          <a:bodyPr vert="horz" lIns="91440" tIns="45720" rIns="91440" bIns="45720" rtlCol="0" anchor="t">
            <a:noAutofit/>
          </a:bodyPr>
          <a:lstStyle/>
          <a:p>
            <a:pPr>
              <a:buFont typeface="Arial" pitchFamily="34" charset="0"/>
              <a:buChar char="•"/>
            </a:pPr>
            <a:r>
              <a:rPr lang="en-US" sz="2000" dirty="0">
                <a:latin typeface="+mj-lt"/>
                <a:cs typeface="Arial"/>
              </a:rPr>
              <a:t>Feeling nervous and restless</a:t>
            </a:r>
          </a:p>
          <a:p>
            <a:pPr>
              <a:buFont typeface="Arial" pitchFamily="34" charset="0"/>
              <a:buChar char="•"/>
            </a:pPr>
            <a:r>
              <a:rPr lang="en-US" sz="2000" dirty="0">
                <a:latin typeface="+mj-lt"/>
                <a:cs typeface="Arial"/>
              </a:rPr>
              <a:t>Increased heart rate</a:t>
            </a:r>
          </a:p>
          <a:p>
            <a:pPr>
              <a:buFont typeface="Arial" pitchFamily="34" charset="0"/>
              <a:buChar char="•"/>
            </a:pPr>
            <a:r>
              <a:rPr lang="en-US" sz="2000" dirty="0">
                <a:latin typeface="+mj-lt"/>
                <a:cs typeface="Arial"/>
              </a:rPr>
              <a:t>Breathing rapidly</a:t>
            </a:r>
          </a:p>
          <a:p>
            <a:pPr>
              <a:buFont typeface="Arial" pitchFamily="34" charset="0"/>
              <a:buChar char="•"/>
            </a:pPr>
            <a:r>
              <a:rPr lang="en-US" sz="2000" dirty="0">
                <a:latin typeface="+mj-lt"/>
                <a:cs typeface="Arial"/>
              </a:rPr>
              <a:t>Dry mouth </a:t>
            </a:r>
          </a:p>
          <a:p>
            <a:pPr>
              <a:buFont typeface="Arial" pitchFamily="34" charset="0"/>
              <a:buChar char="•"/>
            </a:pPr>
            <a:r>
              <a:rPr lang="en-US" sz="2000" dirty="0">
                <a:latin typeface="+mj-lt"/>
                <a:cs typeface="Arial"/>
              </a:rPr>
              <a:t>Palpitation</a:t>
            </a:r>
          </a:p>
          <a:p>
            <a:pPr>
              <a:buFont typeface="Arial" pitchFamily="34" charset="0"/>
              <a:buChar char="•"/>
            </a:pPr>
            <a:r>
              <a:rPr lang="en-US" sz="2000" dirty="0">
                <a:latin typeface="+mj-lt"/>
                <a:cs typeface="Arial"/>
              </a:rPr>
              <a:t>Sweating</a:t>
            </a:r>
          </a:p>
          <a:p>
            <a:pPr>
              <a:buFont typeface="Arial" pitchFamily="34" charset="0"/>
              <a:buChar char="•"/>
            </a:pPr>
            <a:r>
              <a:rPr lang="en-US" sz="2000" dirty="0">
                <a:latin typeface="+mj-lt"/>
                <a:cs typeface="Arial"/>
              </a:rPr>
              <a:t>Having trouble sleeping</a:t>
            </a:r>
          </a:p>
          <a:p>
            <a:pPr>
              <a:buFont typeface="Arial" pitchFamily="34" charset="0"/>
              <a:buChar char="•"/>
            </a:pPr>
            <a:endParaRPr lang="en-US" sz="2000" dirty="0">
              <a:latin typeface="Arial"/>
              <a:cs typeface="Arial"/>
            </a:endParaRPr>
          </a:p>
          <a:p>
            <a:endParaRPr lang="en-US" sz="2000" dirty="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226159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Anxiety Disorders</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r>
              <a:rPr lang="en-US" b="1" dirty="0">
                <a:latin typeface="+mj-lt"/>
                <a:cs typeface="Arial"/>
              </a:rPr>
              <a:t>Generalized anxiety disorder</a:t>
            </a:r>
          </a:p>
          <a:p>
            <a:r>
              <a:rPr lang="en-US" b="1" dirty="0">
                <a:latin typeface="+mj-lt"/>
                <a:cs typeface="Arial"/>
              </a:rPr>
              <a:t>Phobias</a:t>
            </a:r>
          </a:p>
          <a:p>
            <a:r>
              <a:rPr lang="en-US" b="1" dirty="0">
                <a:latin typeface="+mj-lt"/>
                <a:cs typeface="Arial"/>
              </a:rPr>
              <a:t>Panic attacks</a:t>
            </a:r>
          </a:p>
          <a:p>
            <a:r>
              <a:rPr lang="en-US" b="1" dirty="0">
                <a:latin typeface="+mj-lt"/>
                <a:cs typeface="Arial"/>
              </a:rPr>
              <a:t>Obsessive compulsive disorder</a:t>
            </a:r>
          </a:p>
          <a:p>
            <a:r>
              <a:rPr lang="en-US" b="1" dirty="0">
                <a:latin typeface="+mj-lt"/>
                <a:cs typeface="Arial"/>
              </a:rPr>
              <a:t>Post traumatic stress disorder </a:t>
            </a:r>
          </a:p>
        </p:txBody>
      </p:sp>
    </p:spTree>
    <p:extLst>
      <p:ext uri="{BB962C8B-B14F-4D97-AF65-F5344CB8AC3E}">
        <p14:creationId xmlns:p14="http://schemas.microsoft.com/office/powerpoint/2010/main" val="253059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Generalized Anxiety Disorder</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p:txBody>
          <a:bodyPr vert="horz" lIns="91440" tIns="45720" rIns="91440" bIns="45720" rtlCol="0" anchor="t">
            <a:noAutofit/>
          </a:bodyPr>
          <a:lstStyle/>
          <a:p>
            <a:endParaRPr lang="en-US" dirty="0"/>
          </a:p>
          <a:p>
            <a:r>
              <a:rPr lang="en-US" dirty="0"/>
              <a:t>characterized by excessive, exaggerated anxiety and worry about everyday life events with no obvious reasons for worry.</a:t>
            </a:r>
          </a:p>
          <a:p>
            <a:r>
              <a:rPr lang="en-US" dirty="0"/>
              <a:t> the worry is often unrealistic or out of proportion for the situation.</a:t>
            </a:r>
          </a:p>
          <a:p>
            <a:r>
              <a:rPr lang="en-US" dirty="0"/>
              <a:t>so dominates the person's thinking that it interferes with daily functioning, including work, school, social activities, and relationships. </a:t>
            </a:r>
            <a:endParaRPr lang="en-US" b="1" dirty="0">
              <a:latin typeface="+mj-lt"/>
              <a:cs typeface="Arial"/>
            </a:endParaRPr>
          </a:p>
        </p:txBody>
      </p:sp>
    </p:spTree>
    <p:extLst>
      <p:ext uri="{BB962C8B-B14F-4D97-AF65-F5344CB8AC3E}">
        <p14:creationId xmlns:p14="http://schemas.microsoft.com/office/powerpoint/2010/main" val="3308059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smtClean="0"/>
              <a:t>Epidemiology</a:t>
            </a:r>
            <a:endParaRPr lang="en-US" dirty="0"/>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942492"/>
            <a:ext cx="9906000" cy="3141784"/>
          </a:xfrm>
        </p:spPr>
        <p:txBody>
          <a:bodyPr vert="horz" lIns="91440" tIns="45720" rIns="91440" bIns="45720" rtlCol="0" anchor="t">
            <a:noAutofit/>
          </a:bodyPr>
          <a:lstStyle/>
          <a:p>
            <a:pPr>
              <a:buFont typeface="Wingdings" pitchFamily="2" charset="2"/>
              <a:buChar char="v"/>
            </a:pPr>
            <a:r>
              <a:rPr lang="en-US" b="1" dirty="0">
                <a:latin typeface="+mj-lt"/>
                <a:cs typeface="Arial"/>
              </a:rPr>
              <a:t>GAD affects 6.8 million adults 3.1% of U.S. population .</a:t>
            </a:r>
          </a:p>
          <a:p>
            <a:pPr>
              <a:buFont typeface="Wingdings" pitchFamily="2" charset="2"/>
              <a:buChar char="v"/>
            </a:pPr>
            <a:endParaRPr lang="en-US" b="1" dirty="0">
              <a:latin typeface="+mj-lt"/>
              <a:cs typeface="Arial"/>
            </a:endParaRPr>
          </a:p>
          <a:p>
            <a:pPr>
              <a:buFont typeface="Wingdings" pitchFamily="2" charset="2"/>
              <a:buChar char="v"/>
            </a:pPr>
            <a:r>
              <a:rPr lang="en-US" b="1" dirty="0">
                <a:latin typeface="+mj-lt"/>
                <a:cs typeface="Arial"/>
              </a:rPr>
              <a:t>Women &gt; Men (2:1) .</a:t>
            </a:r>
          </a:p>
          <a:p>
            <a:pPr>
              <a:buFont typeface="Wingdings" pitchFamily="2" charset="2"/>
              <a:buChar char="v"/>
            </a:pPr>
            <a:endParaRPr lang="en-US" b="1" dirty="0">
              <a:latin typeface="+mj-lt"/>
              <a:cs typeface="Arial"/>
            </a:endParaRPr>
          </a:p>
          <a:p>
            <a:pPr>
              <a:buFont typeface="Wingdings" pitchFamily="2" charset="2"/>
              <a:buChar char="v"/>
            </a:pPr>
            <a:r>
              <a:rPr lang="en-US" b="1" dirty="0">
                <a:latin typeface="+mj-lt"/>
                <a:cs typeface="Arial"/>
              </a:rPr>
              <a:t>Risk is highest between childhood and middle age .</a:t>
            </a:r>
          </a:p>
        </p:txBody>
      </p:sp>
    </p:spTree>
    <p:extLst>
      <p:ext uri="{BB962C8B-B14F-4D97-AF65-F5344CB8AC3E}">
        <p14:creationId xmlns:p14="http://schemas.microsoft.com/office/powerpoint/2010/main" val="75240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Diagnostic Criteria </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556931"/>
            <a:ext cx="9906000" cy="3527345"/>
          </a:xfrm>
        </p:spPr>
        <p:txBody>
          <a:bodyPr vert="horz" lIns="91440" tIns="45720" rIns="91440" bIns="45720" rtlCol="0" anchor="t">
            <a:noAutofit/>
          </a:bodyPr>
          <a:lstStyle/>
          <a:p>
            <a:pPr>
              <a:buFont typeface="Wingdings" pitchFamily="2" charset="2"/>
              <a:buChar char="v"/>
            </a:pPr>
            <a:r>
              <a:rPr lang="en-US" sz="2000" b="1" dirty="0">
                <a:latin typeface="+mj-lt"/>
                <a:cs typeface="Arial"/>
              </a:rPr>
              <a:t>Characterized by &gt; 6 months of excessive anxiety and worry that is difficult to control and associated with at least 3 of the following 6 symptoms occurring more days than not for at least 6 months:</a:t>
            </a:r>
          </a:p>
          <a:p>
            <a:pPr>
              <a:buFont typeface="Wingdings" pitchFamily="2" charset="2"/>
              <a:buChar char="ü"/>
            </a:pPr>
            <a:r>
              <a:rPr lang="en-US" sz="1800" dirty="0">
                <a:latin typeface="+mj-lt"/>
                <a:cs typeface="Arial"/>
              </a:rPr>
              <a:t>Restlessness</a:t>
            </a:r>
          </a:p>
          <a:p>
            <a:pPr>
              <a:buFont typeface="Wingdings" pitchFamily="2" charset="2"/>
              <a:buChar char="ü"/>
            </a:pPr>
            <a:r>
              <a:rPr lang="en-US" sz="1800" dirty="0">
                <a:latin typeface="+mj-lt"/>
                <a:cs typeface="Arial"/>
              </a:rPr>
              <a:t>Being easily fatigue</a:t>
            </a:r>
          </a:p>
          <a:p>
            <a:pPr>
              <a:buFont typeface="Wingdings" pitchFamily="2" charset="2"/>
              <a:buChar char="ü"/>
            </a:pPr>
            <a:r>
              <a:rPr lang="en-US" sz="1800" dirty="0">
                <a:latin typeface="+mj-lt"/>
                <a:cs typeface="Arial"/>
              </a:rPr>
              <a:t>Difficulty concentrating</a:t>
            </a:r>
          </a:p>
          <a:p>
            <a:pPr>
              <a:buFont typeface="Wingdings" pitchFamily="2" charset="2"/>
              <a:buChar char="ü"/>
            </a:pPr>
            <a:r>
              <a:rPr lang="en-US" sz="1800" dirty="0">
                <a:latin typeface="+mj-lt"/>
                <a:cs typeface="Arial"/>
              </a:rPr>
              <a:t>Irritability</a:t>
            </a:r>
          </a:p>
          <a:p>
            <a:pPr>
              <a:buFont typeface="Wingdings" pitchFamily="2" charset="2"/>
              <a:buChar char="ü"/>
            </a:pPr>
            <a:r>
              <a:rPr lang="en-US" sz="1800" dirty="0">
                <a:latin typeface="+mj-lt"/>
                <a:cs typeface="Arial"/>
              </a:rPr>
              <a:t>Muscle tension</a:t>
            </a:r>
          </a:p>
          <a:p>
            <a:pPr>
              <a:buFont typeface="Wingdings" pitchFamily="2" charset="2"/>
              <a:buChar char="ü"/>
            </a:pPr>
            <a:r>
              <a:rPr lang="en-US" sz="1800" dirty="0">
                <a:latin typeface="+mj-lt"/>
                <a:cs typeface="Arial"/>
              </a:rPr>
              <a:t>Sleep disturbance</a:t>
            </a:r>
          </a:p>
        </p:txBody>
      </p:sp>
    </p:spTree>
    <p:extLst>
      <p:ext uri="{BB962C8B-B14F-4D97-AF65-F5344CB8AC3E}">
        <p14:creationId xmlns:p14="http://schemas.microsoft.com/office/powerpoint/2010/main" val="4146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59C2C63-D709-4949-9465-29A52CBEDD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EFD2038-15D6-4003-8350-AFEC394EEF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CF519C2-F6BE-41BE-A50E-54B98359C9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xmlns="" id="{7767AD93-AD3E-4C62-97D5-E54E14B2EAD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23631"/>
            <a:ext cx="12231160" cy="659658"/>
            <a:chOff x="-16934" y="3123631"/>
            <a:chExt cx="12231160" cy="659658"/>
          </a:xfrm>
        </p:grpSpPr>
        <p:sp>
          <p:nvSpPr>
            <p:cNvPr id="15" name="Rounded Rectangle 17">
              <a:extLst>
                <a:ext uri="{FF2B5EF4-FFF2-40B4-BE49-F238E27FC236}">
                  <a16:creationId xmlns:a16="http://schemas.microsoft.com/office/drawing/2014/main" xmlns="" id="{AA443E8D-EC07-4B8F-B370-2A1153F350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841F0AA1-D12D-4FDB-BF66-D9398ED9303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7" name="Rounded Rectangle 20">
              <a:extLst>
                <a:ext uri="{FF2B5EF4-FFF2-40B4-BE49-F238E27FC236}">
                  <a16:creationId xmlns:a16="http://schemas.microsoft.com/office/drawing/2014/main" xmlns="" id="{E2B949DE-0178-4942-80DE-811C1AA4F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284AA86D-EAE1-4E3F-A54C-7F1E390B6D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ctrTitle"/>
          </p:nvPr>
        </p:nvSpPr>
        <p:spPr>
          <a:xfrm>
            <a:off x="2478024" y="1871131"/>
            <a:ext cx="7256713" cy="1515533"/>
          </a:xfrm>
        </p:spPr>
        <p:txBody>
          <a:bodyPr>
            <a:noAutofit/>
          </a:bodyPr>
          <a:lstStyle/>
          <a:p>
            <a:r>
              <a:rPr lang="en-US" sz="6000" dirty="0">
                <a:solidFill>
                  <a:schemeClr val="bg1"/>
                </a:solidFill>
              </a:rPr>
              <a:t>MCQs</a:t>
            </a:r>
          </a:p>
        </p:txBody>
      </p:sp>
      <p:sp>
        <p:nvSpPr>
          <p:cNvPr id="3" name="Subtitle 2"/>
          <p:cNvSpPr>
            <a:spLocks noGrp="1"/>
          </p:cNvSpPr>
          <p:nvPr>
            <p:ph type="subTitle" idx="1"/>
          </p:nvPr>
        </p:nvSpPr>
        <p:spPr>
          <a:xfrm>
            <a:off x="2692398" y="3657597"/>
            <a:ext cx="6815669" cy="1320802"/>
          </a:xfrm>
        </p:spPr>
        <p:txBody>
          <a:bodyPr>
            <a:normAutofit/>
          </a:bodyPr>
          <a:lstStyle/>
          <a:p>
            <a:endParaRPr lang="en-US" dirty="0">
              <a:solidFill>
                <a:schemeClr val="bg1"/>
              </a:solidFill>
            </a:endParaRPr>
          </a:p>
        </p:txBody>
      </p:sp>
      <p:cxnSp>
        <p:nvCxnSpPr>
          <p:cNvPr id="20" name="Straight Connector 19">
            <a:extLst>
              <a:ext uri="{FF2B5EF4-FFF2-40B4-BE49-F238E27FC236}">
                <a16:creationId xmlns:a16="http://schemas.microsoft.com/office/drawing/2014/main" xmlns="" id="{0772CE55-4C36-44F1-A9BD-379BEB8431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964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Diagnosis Criteria </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556931"/>
            <a:ext cx="9906000" cy="3527345"/>
          </a:xfrm>
        </p:spPr>
        <p:txBody>
          <a:bodyPr vert="horz" lIns="91440" tIns="45720" rIns="91440" bIns="45720" rtlCol="0" anchor="t">
            <a:noAutofit/>
          </a:bodyPr>
          <a:lstStyle/>
          <a:p>
            <a:pPr>
              <a:buFont typeface="Wingdings" pitchFamily="2" charset="2"/>
              <a:buChar char="v"/>
            </a:pPr>
            <a:r>
              <a:rPr lang="en-US" sz="2000" b="1" dirty="0">
                <a:latin typeface="+mj-lt"/>
                <a:cs typeface="Arial"/>
              </a:rPr>
              <a:t>Anxiety causing significant distress or impairment in social, occupational or other important area of functioning </a:t>
            </a:r>
          </a:p>
          <a:p>
            <a:pPr>
              <a:buFont typeface="Wingdings" pitchFamily="2" charset="2"/>
              <a:buChar char="v"/>
            </a:pPr>
            <a:endParaRPr lang="en-US" sz="2000" b="1" dirty="0">
              <a:latin typeface="+mj-lt"/>
              <a:cs typeface="Arial"/>
            </a:endParaRPr>
          </a:p>
          <a:p>
            <a:pPr>
              <a:buFont typeface="Wingdings" pitchFamily="2" charset="2"/>
              <a:buChar char="v"/>
            </a:pPr>
            <a:r>
              <a:rPr lang="en-US" sz="2000" b="1" dirty="0">
                <a:latin typeface="+mj-lt"/>
                <a:cs typeface="Arial"/>
              </a:rPr>
              <a:t>The disturbance is not better explained by another mental disorder</a:t>
            </a:r>
          </a:p>
          <a:p>
            <a:pPr>
              <a:buFont typeface="Wingdings" pitchFamily="2" charset="2"/>
              <a:buChar char="v"/>
            </a:pPr>
            <a:endParaRPr lang="en-US" sz="2000" b="1" dirty="0">
              <a:latin typeface="+mj-lt"/>
              <a:cs typeface="Arial"/>
            </a:endParaRPr>
          </a:p>
          <a:p>
            <a:pPr>
              <a:buFont typeface="Wingdings" pitchFamily="2" charset="2"/>
              <a:buChar char="v"/>
            </a:pPr>
            <a:r>
              <a:rPr lang="en-US" sz="2000" b="1" dirty="0">
                <a:latin typeface="+mj-lt"/>
                <a:cs typeface="Arial"/>
              </a:rPr>
              <a:t>The disturbance is not attributable to the physiological effects of a substance or another medical condition</a:t>
            </a:r>
          </a:p>
        </p:txBody>
      </p:sp>
    </p:spTree>
    <p:extLst>
      <p:ext uri="{BB962C8B-B14F-4D97-AF65-F5344CB8AC3E}">
        <p14:creationId xmlns:p14="http://schemas.microsoft.com/office/powerpoint/2010/main" val="376032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Management</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907323"/>
            <a:ext cx="9906000" cy="3176953"/>
          </a:xfrm>
        </p:spPr>
        <p:txBody>
          <a:bodyPr vert="horz" lIns="91440" tIns="45720" rIns="91440" bIns="45720" rtlCol="0" anchor="t">
            <a:noAutofit/>
          </a:bodyPr>
          <a:lstStyle/>
          <a:p>
            <a:pPr>
              <a:buFont typeface="Wingdings" pitchFamily="2" charset="2"/>
              <a:buChar char="v"/>
            </a:pPr>
            <a:r>
              <a:rPr lang="en-US" b="1" dirty="0">
                <a:latin typeface="+mj-lt"/>
                <a:cs typeface="Arial"/>
              </a:rPr>
              <a:t>Rule out medical causes </a:t>
            </a:r>
          </a:p>
          <a:p>
            <a:pPr>
              <a:buFont typeface="Wingdings" pitchFamily="2" charset="2"/>
              <a:buChar char="v"/>
            </a:pPr>
            <a:r>
              <a:rPr lang="en-US" b="1" dirty="0">
                <a:latin typeface="+mj-lt"/>
                <a:cs typeface="Arial"/>
              </a:rPr>
              <a:t>Cognitive-behavioral therapy (CBT)</a:t>
            </a:r>
          </a:p>
          <a:p>
            <a:pPr>
              <a:buFont typeface="Wingdings" pitchFamily="2" charset="2"/>
              <a:buChar char="v"/>
            </a:pPr>
            <a:r>
              <a:rPr lang="en-US" b="1" dirty="0">
                <a:latin typeface="+mj-lt"/>
                <a:cs typeface="Arial"/>
              </a:rPr>
              <a:t>Medication:</a:t>
            </a:r>
          </a:p>
          <a:p>
            <a:pPr>
              <a:buFont typeface="Wingdings" pitchFamily="2" charset="2"/>
              <a:buChar char="ü"/>
            </a:pPr>
            <a:r>
              <a:rPr lang="en-US" sz="2000" dirty="0">
                <a:latin typeface="+mj-lt"/>
                <a:cs typeface="Arial"/>
              </a:rPr>
              <a:t>Antidepressant: SSRIs (e.g. paroxetine) or SNRIs (e.g. Venlafaxine)</a:t>
            </a:r>
          </a:p>
          <a:p>
            <a:pPr>
              <a:buFont typeface="Wingdings" pitchFamily="2" charset="2"/>
              <a:buChar char="ü"/>
            </a:pPr>
            <a:r>
              <a:rPr lang="en-US" sz="2000" dirty="0" err="1">
                <a:latin typeface="+mj-lt"/>
                <a:cs typeface="Arial"/>
              </a:rPr>
              <a:t>Buspirone</a:t>
            </a:r>
            <a:r>
              <a:rPr lang="en-US" sz="2000" dirty="0">
                <a:latin typeface="+mj-lt"/>
                <a:cs typeface="Arial"/>
              </a:rPr>
              <a:t>: effective in reducing cognitive symptoms of GAD</a:t>
            </a:r>
          </a:p>
          <a:p>
            <a:pPr>
              <a:buFont typeface="Wingdings" pitchFamily="2" charset="2"/>
              <a:buChar char="ü"/>
            </a:pPr>
            <a:r>
              <a:rPr lang="en-US" sz="2000" dirty="0">
                <a:latin typeface="+mj-lt"/>
                <a:cs typeface="Arial"/>
              </a:rPr>
              <a:t>Benzodiazepines: for a limited period (to avoid dependence)</a:t>
            </a:r>
          </a:p>
        </p:txBody>
      </p:sp>
    </p:spTree>
    <p:extLst>
      <p:ext uri="{BB962C8B-B14F-4D97-AF65-F5344CB8AC3E}">
        <p14:creationId xmlns:p14="http://schemas.microsoft.com/office/powerpoint/2010/main" val="55937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Phobias</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907323"/>
            <a:ext cx="9906000" cy="3176953"/>
          </a:xfrm>
        </p:spPr>
        <p:txBody>
          <a:bodyPr vert="horz" lIns="91440" tIns="45720" rIns="91440" bIns="45720" rtlCol="0" anchor="t">
            <a:noAutofit/>
          </a:bodyPr>
          <a:lstStyle/>
          <a:p>
            <a:pPr>
              <a:buFont typeface="Wingdings" pitchFamily="2" charset="2"/>
              <a:buChar char="v"/>
            </a:pPr>
            <a:r>
              <a:rPr lang="en-US" sz="2000" dirty="0"/>
              <a:t>A phobia is defined as an irrational fear that produces a conscious avoidance of the feared subject, activity, or situation.</a:t>
            </a:r>
          </a:p>
          <a:p>
            <a:pPr>
              <a:buFont typeface="Wingdings" pitchFamily="2" charset="2"/>
              <a:buChar char="v"/>
            </a:pPr>
            <a:r>
              <a:rPr lang="en-US" sz="2000" dirty="0"/>
              <a:t> </a:t>
            </a:r>
            <a:r>
              <a:rPr lang="en-US" sz="2000" dirty="0" smtClean="0"/>
              <a:t>There </a:t>
            </a:r>
            <a:r>
              <a:rPr lang="en-US" sz="2000" dirty="0"/>
              <a:t>are three types of phobia recognized by the American Psychiatric Association including:</a:t>
            </a:r>
          </a:p>
          <a:p>
            <a:pPr>
              <a:buFont typeface="Wingdings" pitchFamily="2" charset="2"/>
              <a:buChar char="ü"/>
            </a:pPr>
            <a:r>
              <a:rPr lang="en-US" sz="2000" dirty="0"/>
              <a:t>Specific Phobia</a:t>
            </a:r>
          </a:p>
          <a:p>
            <a:pPr>
              <a:buFont typeface="Wingdings" pitchFamily="2" charset="2"/>
              <a:buChar char="ü"/>
            </a:pPr>
            <a:r>
              <a:rPr lang="en-US" sz="2000" dirty="0"/>
              <a:t>Social Phobia</a:t>
            </a:r>
          </a:p>
          <a:p>
            <a:pPr>
              <a:buFont typeface="Wingdings" pitchFamily="2" charset="2"/>
              <a:buChar char="ü"/>
            </a:pPr>
            <a:r>
              <a:rPr lang="en-US" sz="2000" dirty="0"/>
              <a:t>Agoraphobia</a:t>
            </a:r>
            <a:r>
              <a:rPr lang="en-US" sz="2000" dirty="0">
                <a:latin typeface="+mj-lt"/>
                <a:cs typeface="Arial"/>
              </a:rPr>
              <a:t> </a:t>
            </a:r>
          </a:p>
        </p:txBody>
      </p:sp>
    </p:spTree>
    <p:extLst>
      <p:ext uri="{BB962C8B-B14F-4D97-AF65-F5344CB8AC3E}">
        <p14:creationId xmlns:p14="http://schemas.microsoft.com/office/powerpoint/2010/main" val="2369022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Phobias</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590801"/>
            <a:ext cx="9906000" cy="3493476"/>
          </a:xfrm>
        </p:spPr>
        <p:txBody>
          <a:bodyPr vert="horz" lIns="91440" tIns="45720" rIns="91440" bIns="45720" rtlCol="0" anchor="t">
            <a:noAutofit/>
          </a:bodyPr>
          <a:lstStyle/>
          <a:p>
            <a:pPr>
              <a:buFont typeface="Wingdings" pitchFamily="2" charset="2"/>
              <a:buChar char="v"/>
            </a:pPr>
            <a:r>
              <a:rPr lang="en-US" sz="2000" dirty="0">
                <a:latin typeface="+mj-lt"/>
                <a:cs typeface="Arial"/>
              </a:rPr>
              <a:t>Specific Phobia</a:t>
            </a:r>
          </a:p>
          <a:p>
            <a:pPr>
              <a:buFont typeface="Courier New" pitchFamily="49" charset="0"/>
              <a:buChar char="o"/>
            </a:pPr>
            <a:r>
              <a:rPr lang="en-US" sz="2000" dirty="0">
                <a:latin typeface="+mj-lt"/>
                <a:cs typeface="Arial"/>
              </a:rPr>
              <a:t>Also called simple phobia characterized by </a:t>
            </a:r>
            <a:r>
              <a:rPr lang="en-US" sz="2000" dirty="0"/>
              <a:t>irrational and out of proportion fear to specific object or situation (e.g. animals, insects, blood, needles, flying, heights).</a:t>
            </a:r>
          </a:p>
          <a:p>
            <a:pPr>
              <a:buFont typeface="Wingdings" pitchFamily="2" charset="2"/>
              <a:buChar char="v"/>
            </a:pPr>
            <a:r>
              <a:rPr lang="en-US" sz="2000" dirty="0">
                <a:latin typeface="+mj-lt"/>
                <a:cs typeface="Arial"/>
              </a:rPr>
              <a:t>Social Phobia</a:t>
            </a:r>
          </a:p>
          <a:p>
            <a:pPr>
              <a:buFont typeface="Courier New" pitchFamily="49" charset="0"/>
              <a:buChar char="o"/>
            </a:pPr>
            <a:r>
              <a:rPr lang="en-US" sz="2000" dirty="0"/>
              <a:t>Profound fear of public humiliation and being singled out or judged by others in a social situation. </a:t>
            </a:r>
            <a:endParaRPr lang="en-US" sz="2000" dirty="0">
              <a:latin typeface="+mj-lt"/>
              <a:cs typeface="Arial"/>
            </a:endParaRPr>
          </a:p>
          <a:p>
            <a:pPr>
              <a:buFont typeface="Wingdings" pitchFamily="2" charset="2"/>
              <a:buChar char="v"/>
            </a:pPr>
            <a:r>
              <a:rPr lang="en-US" sz="2000" dirty="0">
                <a:latin typeface="+mj-lt"/>
                <a:cs typeface="Arial"/>
              </a:rPr>
              <a:t>Agoraphobia</a:t>
            </a:r>
          </a:p>
          <a:p>
            <a:pPr>
              <a:buFont typeface="Courier New" pitchFamily="49" charset="0"/>
              <a:buChar char="o"/>
            </a:pPr>
            <a:r>
              <a:rPr lang="en-US" sz="2000" dirty="0"/>
              <a:t>The fear of being alone in public places, particularly places from which a rapid exit would be difficult or help might not be available.</a:t>
            </a:r>
            <a:endParaRPr lang="en-US" sz="2000" dirty="0">
              <a:latin typeface="+mj-lt"/>
              <a:cs typeface="Arial"/>
            </a:endParaRPr>
          </a:p>
        </p:txBody>
      </p:sp>
    </p:spTree>
    <p:extLst>
      <p:ext uri="{BB962C8B-B14F-4D97-AF65-F5344CB8AC3E}">
        <p14:creationId xmlns:p14="http://schemas.microsoft.com/office/powerpoint/2010/main" val="517819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Panic Disorder</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848708"/>
            <a:ext cx="9906000" cy="3235568"/>
          </a:xfrm>
        </p:spPr>
        <p:txBody>
          <a:bodyPr vert="horz" lIns="91440" tIns="45720" rIns="91440" bIns="45720" rtlCol="0" anchor="t">
            <a:noAutofit/>
          </a:bodyPr>
          <a:lstStyle/>
          <a:p>
            <a:pPr>
              <a:buFont typeface="Wingdings" pitchFamily="2" charset="2"/>
              <a:buChar char="v"/>
            </a:pPr>
            <a:r>
              <a:rPr lang="en-US" sz="2800" b="1" dirty="0">
                <a:latin typeface="+mj-lt"/>
                <a:cs typeface="Arial"/>
              </a:rPr>
              <a:t>Panic Attack</a:t>
            </a:r>
          </a:p>
          <a:p>
            <a:pPr>
              <a:buFont typeface="Courier New" pitchFamily="49" charset="0"/>
              <a:buChar char="o"/>
            </a:pPr>
            <a:r>
              <a:rPr lang="en-US" sz="2000" dirty="0">
                <a:latin typeface="+mj-lt"/>
                <a:cs typeface="Arial"/>
              </a:rPr>
              <a:t>Period of intense fear with characteristic symptoms, can be spontaneous or situational.</a:t>
            </a:r>
          </a:p>
          <a:p>
            <a:pPr>
              <a:buFont typeface="Courier New" pitchFamily="49" charset="0"/>
              <a:buChar char="o"/>
            </a:pPr>
            <a:endParaRPr lang="en-US" sz="2000" dirty="0">
              <a:latin typeface="+mj-lt"/>
              <a:cs typeface="Arial"/>
            </a:endParaRPr>
          </a:p>
          <a:p>
            <a:pPr>
              <a:buFont typeface="Wingdings" pitchFamily="2" charset="2"/>
              <a:buChar char="v"/>
            </a:pPr>
            <a:r>
              <a:rPr lang="en-US" sz="2800" b="1" dirty="0">
                <a:latin typeface="+mj-lt"/>
                <a:cs typeface="Arial"/>
              </a:rPr>
              <a:t>Panic disorder</a:t>
            </a:r>
          </a:p>
          <a:p>
            <a:pPr>
              <a:buFont typeface="Courier New" pitchFamily="49" charset="0"/>
              <a:buChar char="o"/>
            </a:pPr>
            <a:r>
              <a:rPr lang="en-US" sz="2000" dirty="0">
                <a:latin typeface="+mj-lt"/>
                <a:cs typeface="Arial"/>
              </a:rPr>
              <a:t>Chronic disorder characterized by recurrent panic attacks associated with persistent fear of having another one. </a:t>
            </a:r>
          </a:p>
        </p:txBody>
      </p:sp>
    </p:spTree>
    <p:extLst>
      <p:ext uri="{BB962C8B-B14F-4D97-AF65-F5344CB8AC3E}">
        <p14:creationId xmlns:p14="http://schemas.microsoft.com/office/powerpoint/2010/main" val="50758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Clinical Features </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590801"/>
            <a:ext cx="9906000" cy="3493476"/>
          </a:xfrm>
        </p:spPr>
        <p:txBody>
          <a:bodyPr vert="horz" lIns="91440" tIns="45720" rIns="91440" bIns="45720" rtlCol="0" anchor="t">
            <a:noAutofit/>
          </a:bodyPr>
          <a:lstStyle/>
          <a:p>
            <a:pPr>
              <a:buFont typeface="Wingdings" pitchFamily="2" charset="2"/>
              <a:buChar char="ü"/>
            </a:pPr>
            <a:r>
              <a:rPr lang="en-US" sz="2000" dirty="0">
                <a:latin typeface="+mj-lt"/>
                <a:cs typeface="Arial"/>
              </a:rPr>
              <a:t>Shortness of breath</a:t>
            </a:r>
          </a:p>
          <a:p>
            <a:pPr>
              <a:buFont typeface="Wingdings" pitchFamily="2" charset="2"/>
              <a:buChar char="ü"/>
            </a:pPr>
            <a:r>
              <a:rPr lang="en-US" sz="2000" dirty="0">
                <a:latin typeface="+mj-lt"/>
                <a:cs typeface="Arial"/>
              </a:rPr>
              <a:t>Chest pain or discomfort</a:t>
            </a:r>
          </a:p>
          <a:p>
            <a:pPr>
              <a:buFont typeface="Wingdings" pitchFamily="2" charset="2"/>
              <a:buChar char="ü"/>
            </a:pPr>
            <a:r>
              <a:rPr lang="en-US" sz="2000" dirty="0">
                <a:latin typeface="+mj-lt"/>
                <a:cs typeface="Arial"/>
              </a:rPr>
              <a:t>Palpitation</a:t>
            </a:r>
          </a:p>
          <a:p>
            <a:pPr>
              <a:buFont typeface="Wingdings" pitchFamily="2" charset="2"/>
              <a:buChar char="ü"/>
            </a:pPr>
            <a:r>
              <a:rPr lang="en-US" sz="2000" dirty="0">
                <a:latin typeface="+mj-lt"/>
                <a:cs typeface="Arial"/>
              </a:rPr>
              <a:t>Sweating</a:t>
            </a:r>
          </a:p>
          <a:p>
            <a:pPr>
              <a:buFont typeface="Wingdings" pitchFamily="2" charset="2"/>
              <a:buChar char="ü"/>
            </a:pPr>
            <a:r>
              <a:rPr lang="en-US" sz="2000" dirty="0">
                <a:latin typeface="+mj-lt"/>
                <a:cs typeface="Arial"/>
              </a:rPr>
              <a:t>Feeling of choking </a:t>
            </a:r>
          </a:p>
          <a:p>
            <a:pPr>
              <a:buFont typeface="Wingdings" pitchFamily="2" charset="2"/>
              <a:buChar char="ü"/>
            </a:pPr>
            <a:r>
              <a:rPr lang="en-US" sz="2000" dirty="0">
                <a:latin typeface="+mj-lt"/>
                <a:cs typeface="Arial"/>
              </a:rPr>
              <a:t>Shaking</a:t>
            </a:r>
          </a:p>
          <a:p>
            <a:pPr>
              <a:buFont typeface="Wingdings" pitchFamily="2" charset="2"/>
              <a:buChar char="ü"/>
            </a:pPr>
            <a:r>
              <a:rPr lang="en-US" sz="2000" dirty="0">
                <a:latin typeface="+mj-lt"/>
                <a:cs typeface="Arial"/>
              </a:rPr>
              <a:t>Nausea or abdominal distress</a:t>
            </a:r>
          </a:p>
          <a:p>
            <a:pPr>
              <a:buFont typeface="Wingdings" pitchFamily="2" charset="2"/>
              <a:buChar char="ü"/>
            </a:pPr>
            <a:r>
              <a:rPr lang="en-US" sz="2000" dirty="0">
                <a:latin typeface="+mj-lt"/>
                <a:cs typeface="Arial"/>
              </a:rPr>
              <a:t>Feeling of dying</a:t>
            </a:r>
          </a:p>
        </p:txBody>
      </p:sp>
    </p:spTree>
    <p:extLst>
      <p:ext uri="{BB962C8B-B14F-4D97-AF65-F5344CB8AC3E}">
        <p14:creationId xmlns:p14="http://schemas.microsoft.com/office/powerpoint/2010/main" val="4069470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Diagnostic Criteria</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813537"/>
            <a:ext cx="9906000" cy="3270739"/>
          </a:xfrm>
        </p:spPr>
        <p:txBody>
          <a:bodyPr vert="horz" lIns="91440" tIns="45720" rIns="91440" bIns="45720" rtlCol="0" anchor="t">
            <a:noAutofit/>
          </a:bodyPr>
          <a:lstStyle/>
          <a:p>
            <a:pPr>
              <a:buFont typeface="Arial" pitchFamily="34" charset="0"/>
              <a:buChar char="•"/>
            </a:pPr>
            <a:r>
              <a:rPr lang="en-US" dirty="0">
                <a:latin typeface="+mj-lt"/>
                <a:cs typeface="Arial"/>
              </a:rPr>
              <a:t>Panic attacks must be associated with more than 1 month of:</a:t>
            </a:r>
          </a:p>
          <a:p>
            <a:pPr marL="514350" indent="-514350">
              <a:buFont typeface="+mj-lt"/>
              <a:buAutoNum type="romanUcPeriod"/>
            </a:pPr>
            <a:r>
              <a:rPr lang="en-US" dirty="0">
                <a:latin typeface="+mj-lt"/>
                <a:cs typeface="Arial"/>
              </a:rPr>
              <a:t>Persistent worry about having another attack or consequence of the attack (e.g. death)</a:t>
            </a:r>
          </a:p>
          <a:p>
            <a:pPr marL="514350" indent="-514350">
              <a:buFont typeface="+mj-lt"/>
              <a:buAutoNum type="romanUcPeriod"/>
            </a:pPr>
            <a:r>
              <a:rPr lang="en-US" dirty="0">
                <a:latin typeface="+mj-lt"/>
                <a:cs typeface="Arial"/>
              </a:rPr>
              <a:t>Significant behavioral change related to the attacks</a:t>
            </a:r>
          </a:p>
          <a:p>
            <a:pPr>
              <a:buFont typeface="Arial" pitchFamily="34" charset="0"/>
              <a:buChar char="•"/>
            </a:pPr>
            <a:r>
              <a:rPr lang="en-US" dirty="0">
                <a:latin typeface="+mj-lt"/>
                <a:cs typeface="Arial"/>
              </a:rPr>
              <a:t>Panic attacks NOT resulting from substance use or medical condition or another psychiatric illness.</a:t>
            </a:r>
          </a:p>
        </p:txBody>
      </p:sp>
    </p:spTree>
    <p:extLst>
      <p:ext uri="{BB962C8B-B14F-4D97-AF65-F5344CB8AC3E}">
        <p14:creationId xmlns:p14="http://schemas.microsoft.com/office/powerpoint/2010/main" val="3831685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Management</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977662"/>
            <a:ext cx="9906000" cy="3106614"/>
          </a:xfrm>
        </p:spPr>
        <p:txBody>
          <a:bodyPr vert="horz" lIns="91440" tIns="45720" rIns="91440" bIns="45720" rtlCol="0" anchor="t">
            <a:noAutofit/>
          </a:bodyPr>
          <a:lstStyle/>
          <a:p>
            <a:pPr>
              <a:buFont typeface="Arial" pitchFamily="34" charset="0"/>
              <a:buChar char="•"/>
            </a:pPr>
            <a:r>
              <a:rPr lang="en-US" b="1" dirty="0">
                <a:latin typeface="+mj-lt"/>
                <a:cs typeface="Arial"/>
              </a:rPr>
              <a:t>Cognitive behavioral therapy:</a:t>
            </a:r>
          </a:p>
          <a:p>
            <a:pPr>
              <a:buFont typeface="Courier New" pitchFamily="49" charset="0"/>
              <a:buChar char="o"/>
            </a:pPr>
            <a:r>
              <a:rPr lang="en-US" dirty="0">
                <a:latin typeface="+mj-lt"/>
                <a:cs typeface="Arial"/>
              </a:rPr>
              <a:t>Treatment of choice for panic attacks</a:t>
            </a:r>
          </a:p>
          <a:p>
            <a:pPr>
              <a:buFont typeface="Arial" pitchFamily="34" charset="0"/>
              <a:buChar char="•"/>
            </a:pPr>
            <a:r>
              <a:rPr lang="en-US" b="1" dirty="0">
                <a:latin typeface="+mj-lt"/>
                <a:cs typeface="Arial"/>
              </a:rPr>
              <a:t>Medications:</a:t>
            </a:r>
          </a:p>
          <a:p>
            <a:pPr>
              <a:buFont typeface="Courier New" pitchFamily="49" charset="0"/>
              <a:buChar char="o"/>
            </a:pPr>
            <a:r>
              <a:rPr lang="en-US" dirty="0">
                <a:latin typeface="+mj-lt"/>
                <a:cs typeface="Arial"/>
              </a:rPr>
              <a:t>SSRI (e.g. paroxetine) </a:t>
            </a:r>
          </a:p>
          <a:p>
            <a:pPr>
              <a:buFont typeface="Courier New" pitchFamily="49" charset="0"/>
              <a:buChar char="o"/>
            </a:pPr>
            <a:r>
              <a:rPr lang="en-US" dirty="0">
                <a:latin typeface="+mj-lt"/>
                <a:cs typeface="Arial"/>
              </a:rPr>
              <a:t>NOTE: Warn the patient about possible transient increase in anxiety on starting treatment</a:t>
            </a:r>
          </a:p>
          <a:p>
            <a:pPr>
              <a:buFont typeface="Courier New" pitchFamily="49" charset="0"/>
              <a:buChar char="o"/>
            </a:pPr>
            <a:endParaRPr lang="en-US" dirty="0">
              <a:latin typeface="+mj-lt"/>
              <a:cs typeface="Arial"/>
            </a:endParaRPr>
          </a:p>
        </p:txBody>
      </p:sp>
    </p:spTree>
    <p:extLst>
      <p:ext uri="{BB962C8B-B14F-4D97-AF65-F5344CB8AC3E}">
        <p14:creationId xmlns:p14="http://schemas.microsoft.com/office/powerpoint/2010/main" val="769215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wethe_000\Desktop\المشكلة وين\depression-gu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708" y="1125416"/>
            <a:ext cx="9566029" cy="46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8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Depression</a:t>
            </a:r>
            <a:endParaRPr lang="ar-SA" dirty="0"/>
          </a:p>
        </p:txBody>
      </p:sp>
      <p:sp>
        <p:nvSpPr>
          <p:cNvPr id="3" name="عنصر نائب للمحتوى 2"/>
          <p:cNvSpPr>
            <a:spLocks noGrp="1"/>
          </p:cNvSpPr>
          <p:nvPr>
            <p:ph idx="1"/>
          </p:nvPr>
        </p:nvSpPr>
        <p:spPr>
          <a:xfrm>
            <a:off x="1295401" y="2848708"/>
            <a:ext cx="9601196" cy="3027160"/>
          </a:xfrm>
        </p:spPr>
        <p:txBody>
          <a:bodyPr/>
          <a:lstStyle/>
          <a:p>
            <a:r>
              <a:rPr lang="en-US" dirty="0"/>
              <a:t>Depression is a common medical illness that negatively affects how you feel, the way you think and how you act.</a:t>
            </a:r>
          </a:p>
          <a:p>
            <a:r>
              <a:rPr lang="en-US" dirty="0"/>
              <a:t> Depression causes feelings of sadness and/or a loss of interest in activities once enjoyed. </a:t>
            </a:r>
          </a:p>
          <a:p>
            <a:r>
              <a:rPr lang="en-US" dirty="0"/>
              <a:t>It can lead to a variety of emotional and physical problems and can decrease a person’s ability to function at work and at home.</a:t>
            </a:r>
            <a:endParaRPr lang="ar-SA" dirty="0"/>
          </a:p>
        </p:txBody>
      </p:sp>
    </p:spTree>
    <p:extLst>
      <p:ext uri="{BB962C8B-B14F-4D97-AF65-F5344CB8AC3E}">
        <p14:creationId xmlns:p14="http://schemas.microsoft.com/office/powerpoint/2010/main" val="298140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Q1</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lnSpcReduction="10000"/>
          </a:bodyPr>
          <a:lstStyle/>
          <a:p>
            <a:pPr>
              <a:buFont typeface="Wingdings" pitchFamily="2" charset="2"/>
              <a:buChar char="v"/>
            </a:pPr>
            <a:r>
              <a:rPr lang="en-US" sz="2800" b="1" dirty="0">
                <a:latin typeface="Arial"/>
                <a:cs typeface="Arial"/>
              </a:rPr>
              <a:t> </a:t>
            </a:r>
            <a:r>
              <a:rPr lang="en-US" sz="2800" dirty="0"/>
              <a:t>The fear of being alone in public places, particularly places from which a rapid exit would be difficult or help might not be available is a definition of which of the following? </a:t>
            </a:r>
          </a:p>
          <a:p>
            <a:pPr>
              <a:buFont typeface="Arial" pitchFamily="34" charset="0"/>
              <a:buChar char="•"/>
            </a:pPr>
            <a:r>
              <a:rPr lang="en-US" sz="2800" dirty="0" smtClean="0">
                <a:cs typeface="Arial"/>
              </a:rPr>
              <a:t>A- Social </a:t>
            </a:r>
            <a:r>
              <a:rPr lang="en-US" sz="2800" dirty="0">
                <a:cs typeface="Arial"/>
              </a:rPr>
              <a:t>Phobia</a:t>
            </a:r>
          </a:p>
          <a:p>
            <a:pPr>
              <a:buFont typeface="Arial" pitchFamily="34" charset="0"/>
              <a:buChar char="•"/>
            </a:pPr>
            <a:r>
              <a:rPr lang="en-US" sz="2800" dirty="0" smtClean="0">
                <a:cs typeface="Arial"/>
              </a:rPr>
              <a:t>B- Specific </a:t>
            </a:r>
            <a:r>
              <a:rPr lang="en-US" sz="2800" dirty="0">
                <a:cs typeface="Arial"/>
              </a:rPr>
              <a:t>Phobia</a:t>
            </a:r>
          </a:p>
          <a:p>
            <a:pPr>
              <a:buFont typeface="Arial" pitchFamily="34" charset="0"/>
              <a:buChar char="•"/>
            </a:pPr>
            <a:r>
              <a:rPr lang="en-US" sz="2800" dirty="0" smtClean="0">
                <a:cs typeface="Arial"/>
              </a:rPr>
              <a:t>C- Agoraphobia</a:t>
            </a:r>
            <a:endParaRPr lang="en-US" sz="2800" dirty="0">
              <a:cs typeface="Arial"/>
            </a:endParaRPr>
          </a:p>
          <a:p>
            <a:pPr>
              <a:buFont typeface="Arial" pitchFamily="34" charset="0"/>
              <a:buChar char="•"/>
            </a:pPr>
            <a:r>
              <a:rPr lang="en-US" sz="2800" dirty="0" smtClean="0"/>
              <a:t>D- Panic </a:t>
            </a:r>
            <a:r>
              <a:rPr lang="en-US" sz="2800" dirty="0"/>
              <a:t>attack</a:t>
            </a:r>
          </a:p>
        </p:txBody>
      </p:sp>
    </p:spTree>
    <p:extLst>
      <p:ext uri="{BB962C8B-B14F-4D97-AF65-F5344CB8AC3E}">
        <p14:creationId xmlns:p14="http://schemas.microsoft.com/office/powerpoint/2010/main" val="632158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Difference between depression and sadness</a:t>
            </a:r>
            <a:endParaRPr lang="ar-SA" dirty="0"/>
          </a:p>
        </p:txBody>
      </p:sp>
      <p:pic>
        <p:nvPicPr>
          <p:cNvPr id="4" name="Sadness Vs.  Depression">
            <a:hlinkClick r:id="" action="ppaction://media"/>
            <a:extLst>
              <a:ext uri="{FF2B5EF4-FFF2-40B4-BE49-F238E27FC236}">
                <a16:creationId xmlns:a16="http://schemas.microsoft.com/office/drawing/2014/main" xmlns="" id="{71A43611-476F-4CEC-804E-13B45419BB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557463"/>
            <a:ext cx="5899150" cy="3317875"/>
          </a:xfrm>
        </p:spPr>
      </p:pic>
    </p:spTree>
    <p:extLst>
      <p:ext uri="{BB962C8B-B14F-4D97-AF65-F5344CB8AC3E}">
        <p14:creationId xmlns:p14="http://schemas.microsoft.com/office/powerpoint/2010/main" val="37319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Prevalence of depression</a:t>
            </a:r>
            <a:endParaRPr lang="ar-SA" dirty="0"/>
          </a:p>
        </p:txBody>
      </p:sp>
      <p:sp>
        <p:nvSpPr>
          <p:cNvPr id="3" name="عنصر نائب للمحتوى 2"/>
          <p:cNvSpPr>
            <a:spLocks noGrp="1"/>
          </p:cNvSpPr>
          <p:nvPr>
            <p:ph idx="1"/>
          </p:nvPr>
        </p:nvSpPr>
        <p:spPr>
          <a:xfrm>
            <a:off x="1295401" y="3247292"/>
            <a:ext cx="9601196" cy="2628576"/>
          </a:xfrm>
        </p:spPr>
        <p:txBody>
          <a:bodyPr/>
          <a:lstStyle/>
          <a:p>
            <a:r>
              <a:rPr lang="en-US" dirty="0"/>
              <a:t>In a study done on 822 male patients that attended PHC centers:</a:t>
            </a:r>
          </a:p>
          <a:p>
            <a:r>
              <a:rPr lang="en-US" dirty="0"/>
              <a:t>Showed an overall prevalence of depression was 32.8% with mild depression accounting for 22.9%  </a:t>
            </a:r>
            <a:endParaRPr lang="ar-SA" dirty="0"/>
          </a:p>
        </p:txBody>
      </p:sp>
    </p:spTree>
    <p:extLst>
      <p:ext uri="{BB962C8B-B14F-4D97-AF65-F5344CB8AC3E}">
        <p14:creationId xmlns:p14="http://schemas.microsoft.com/office/powerpoint/2010/main" val="4290654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Causes of depression</a:t>
            </a:r>
            <a:endParaRPr lang="ar-SA" dirty="0"/>
          </a:p>
        </p:txBody>
      </p:sp>
      <p:sp>
        <p:nvSpPr>
          <p:cNvPr id="3" name="عنصر نائب للمحتوى 2"/>
          <p:cNvSpPr>
            <a:spLocks noGrp="1"/>
          </p:cNvSpPr>
          <p:nvPr>
            <p:ph idx="1"/>
          </p:nvPr>
        </p:nvSpPr>
        <p:spPr/>
        <p:txBody>
          <a:bodyPr>
            <a:normAutofit lnSpcReduction="10000"/>
          </a:bodyPr>
          <a:lstStyle/>
          <a:p>
            <a:r>
              <a:rPr lang="en-US" b="1" dirty="0"/>
              <a:t>There are a number of factors that may increase the chance of depression, including</a:t>
            </a:r>
            <a:r>
              <a:rPr lang="en-US" dirty="0"/>
              <a:t>:</a:t>
            </a:r>
          </a:p>
          <a:p>
            <a:pPr>
              <a:buFont typeface="Wingdings" pitchFamily="2" charset="2"/>
              <a:buChar char="ü"/>
            </a:pPr>
            <a:r>
              <a:rPr lang="en-US" dirty="0"/>
              <a:t>Physical, sexual and </a:t>
            </a:r>
            <a:r>
              <a:rPr lang="en-US" dirty="0" smtClean="0"/>
              <a:t>emotional </a:t>
            </a:r>
            <a:r>
              <a:rPr lang="en-US" dirty="0"/>
              <a:t>abuse</a:t>
            </a:r>
          </a:p>
          <a:p>
            <a:pPr>
              <a:buFont typeface="Wingdings" pitchFamily="2" charset="2"/>
              <a:buChar char="ü"/>
            </a:pPr>
            <a:r>
              <a:rPr lang="en-US" dirty="0"/>
              <a:t>Certain medications: such as </a:t>
            </a:r>
            <a:r>
              <a:rPr lang="en-US" dirty="0" err="1"/>
              <a:t>isotretinoin</a:t>
            </a:r>
            <a:r>
              <a:rPr lang="en-US" dirty="0"/>
              <a:t> and corticosteroids.</a:t>
            </a:r>
          </a:p>
          <a:p>
            <a:pPr>
              <a:buFont typeface="Wingdings" pitchFamily="2" charset="2"/>
              <a:buChar char="ü"/>
            </a:pPr>
            <a:r>
              <a:rPr lang="en-US" dirty="0"/>
              <a:t>Genetics: family history of depression increase the risk.</a:t>
            </a:r>
          </a:p>
          <a:p>
            <a:pPr>
              <a:buFont typeface="Wingdings" pitchFamily="2" charset="2"/>
              <a:buChar char="ü"/>
            </a:pPr>
            <a:r>
              <a:rPr lang="en-US" dirty="0"/>
              <a:t>Substance abuse.</a:t>
            </a:r>
          </a:p>
          <a:p>
            <a:pPr>
              <a:buFont typeface="Wingdings" pitchFamily="2" charset="2"/>
              <a:buChar char="ü"/>
            </a:pPr>
            <a:r>
              <a:rPr lang="en-US" dirty="0"/>
              <a:t>Sometimes triggered by another medical condition.</a:t>
            </a:r>
            <a:endParaRPr lang="ar-SA" dirty="0"/>
          </a:p>
        </p:txBody>
      </p:sp>
    </p:spTree>
    <p:extLst>
      <p:ext uri="{BB962C8B-B14F-4D97-AF65-F5344CB8AC3E}">
        <p14:creationId xmlns:p14="http://schemas.microsoft.com/office/powerpoint/2010/main" val="414539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Clinical features (DSM-5)</a:t>
            </a:r>
            <a:endParaRPr lang="ar-SA" dirty="0"/>
          </a:p>
        </p:txBody>
      </p:sp>
      <p:sp>
        <p:nvSpPr>
          <p:cNvPr id="3" name="عنصر نائب للمحتوى 2"/>
          <p:cNvSpPr>
            <a:spLocks noGrp="1"/>
          </p:cNvSpPr>
          <p:nvPr>
            <p:ph idx="1"/>
          </p:nvPr>
        </p:nvSpPr>
        <p:spPr>
          <a:xfrm>
            <a:off x="1295401" y="2556932"/>
            <a:ext cx="9601196" cy="3609406"/>
          </a:xfrm>
        </p:spPr>
        <p:txBody>
          <a:bodyPr>
            <a:normAutofit fontScale="92500" lnSpcReduction="10000"/>
          </a:bodyPr>
          <a:lstStyle/>
          <a:p>
            <a:pPr>
              <a:buFont typeface="Wingdings" pitchFamily="2" charset="2"/>
              <a:buChar char="ü"/>
            </a:pPr>
            <a:r>
              <a:rPr lang="en-US" dirty="0">
                <a:solidFill>
                  <a:srgbClr val="FF0000"/>
                </a:solidFill>
              </a:rPr>
              <a:t>Depressed mood and/or loss of interest or pleasure (A MUST).</a:t>
            </a:r>
          </a:p>
          <a:p>
            <a:pPr>
              <a:buFont typeface="Wingdings" pitchFamily="2" charset="2"/>
              <a:buChar char="ü"/>
            </a:pPr>
            <a:r>
              <a:rPr lang="en-US" dirty="0"/>
              <a:t>Appetite or weight change (5% change over 1 month).</a:t>
            </a:r>
          </a:p>
          <a:p>
            <a:pPr>
              <a:buFont typeface="Wingdings" pitchFamily="2" charset="2"/>
              <a:buChar char="ü"/>
            </a:pPr>
            <a:r>
              <a:rPr lang="en-US" dirty="0"/>
              <a:t>Insomnia or hypersomnia.</a:t>
            </a:r>
          </a:p>
          <a:p>
            <a:pPr>
              <a:buFont typeface="Wingdings" pitchFamily="2" charset="2"/>
              <a:buChar char="ü"/>
            </a:pPr>
            <a:r>
              <a:rPr lang="en-US" dirty="0"/>
              <a:t>Psychomotor agitation or retardation.</a:t>
            </a:r>
          </a:p>
          <a:p>
            <a:pPr>
              <a:buFont typeface="Wingdings" pitchFamily="2" charset="2"/>
              <a:buChar char="ü"/>
            </a:pPr>
            <a:r>
              <a:rPr lang="en-US" dirty="0"/>
              <a:t>Fatigue or loss of energy.</a:t>
            </a:r>
          </a:p>
          <a:p>
            <a:pPr>
              <a:buFont typeface="Wingdings" pitchFamily="2" charset="2"/>
              <a:buChar char="ü"/>
            </a:pPr>
            <a:r>
              <a:rPr lang="en-US" dirty="0"/>
              <a:t>Feeling worthlessness or excessive guilt.</a:t>
            </a:r>
          </a:p>
          <a:p>
            <a:pPr>
              <a:buFont typeface="Wingdings" pitchFamily="2" charset="2"/>
              <a:buChar char="ü"/>
            </a:pPr>
            <a:r>
              <a:rPr lang="en-US" dirty="0"/>
              <a:t>Diminished concentration.</a:t>
            </a:r>
          </a:p>
          <a:p>
            <a:pPr>
              <a:buFont typeface="Wingdings" pitchFamily="2" charset="2"/>
              <a:buChar char="ü"/>
            </a:pPr>
            <a:r>
              <a:rPr lang="en-US" dirty="0"/>
              <a:t>Recurrent thoughts of death or any suicide attempt.</a:t>
            </a:r>
          </a:p>
          <a:p>
            <a:pPr>
              <a:buFont typeface="Wingdings" pitchFamily="2" charset="2"/>
              <a:buChar char="ü"/>
            </a:pPr>
            <a:endParaRPr lang="en-US" dirty="0"/>
          </a:p>
          <a:p>
            <a:pPr>
              <a:buFont typeface="Courier New" pitchFamily="49" charset="0"/>
              <a:buChar char="o"/>
            </a:pPr>
            <a:endParaRPr lang="ar-SA" dirty="0"/>
          </a:p>
        </p:txBody>
      </p:sp>
    </p:spTree>
    <p:extLst>
      <p:ext uri="{BB962C8B-B14F-4D97-AF65-F5344CB8AC3E}">
        <p14:creationId xmlns:p14="http://schemas.microsoft.com/office/powerpoint/2010/main" val="428421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Major depressive disorder</a:t>
            </a:r>
            <a:endParaRPr lang="ar-SA" dirty="0"/>
          </a:p>
        </p:txBody>
      </p:sp>
      <p:sp>
        <p:nvSpPr>
          <p:cNvPr id="3" name="عنصر نائب للمحتوى 2"/>
          <p:cNvSpPr>
            <a:spLocks noGrp="1"/>
          </p:cNvSpPr>
          <p:nvPr>
            <p:ph idx="1"/>
          </p:nvPr>
        </p:nvSpPr>
        <p:spPr>
          <a:xfrm>
            <a:off x="1295401" y="2848708"/>
            <a:ext cx="9601196" cy="3027160"/>
          </a:xfrm>
        </p:spPr>
        <p:txBody>
          <a:bodyPr/>
          <a:lstStyle/>
          <a:p>
            <a:pPr>
              <a:buFont typeface="Wingdings" pitchFamily="2" charset="2"/>
              <a:buChar char="v"/>
            </a:pPr>
            <a:r>
              <a:rPr lang="en-US" b="1" dirty="0"/>
              <a:t>Diagnostic Criteria (DSM-5)</a:t>
            </a:r>
          </a:p>
          <a:p>
            <a:r>
              <a:rPr lang="en-US" dirty="0"/>
              <a:t>Five or more of the previous symptoms nearly everyday for the last two weeks.</a:t>
            </a:r>
          </a:p>
          <a:p>
            <a:r>
              <a:rPr lang="en-US" dirty="0"/>
              <a:t>Not due to substance abuse or medication or underlying medical condition.</a:t>
            </a:r>
          </a:p>
          <a:p>
            <a:r>
              <a:rPr lang="en-US" dirty="0"/>
              <a:t>Causing distress or impairment of functioning.</a:t>
            </a:r>
          </a:p>
          <a:p>
            <a:endParaRPr lang="ar-SA" dirty="0"/>
          </a:p>
        </p:txBody>
      </p:sp>
    </p:spTree>
    <p:extLst>
      <p:ext uri="{BB962C8B-B14F-4D97-AF65-F5344CB8AC3E}">
        <p14:creationId xmlns:p14="http://schemas.microsoft.com/office/powerpoint/2010/main" val="3337071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Management of depression</a:t>
            </a:r>
            <a:endParaRPr lang="ar-SA" dirty="0"/>
          </a:p>
        </p:txBody>
      </p:sp>
      <p:sp>
        <p:nvSpPr>
          <p:cNvPr id="3" name="عنصر نائب للمحتوى 2"/>
          <p:cNvSpPr>
            <a:spLocks noGrp="1"/>
          </p:cNvSpPr>
          <p:nvPr>
            <p:ph idx="1"/>
          </p:nvPr>
        </p:nvSpPr>
        <p:spPr>
          <a:xfrm>
            <a:off x="1295402" y="2556932"/>
            <a:ext cx="4636476" cy="3318936"/>
          </a:xfrm>
        </p:spPr>
        <p:txBody>
          <a:bodyPr/>
          <a:lstStyle/>
          <a:p>
            <a:r>
              <a:rPr lang="en-US" dirty="0"/>
              <a:t>Management of a patient with depression start by assessing the severity of the depression using depression symptoms count or patient self-complete measures , such as PHQ-9</a:t>
            </a:r>
            <a:endParaRPr lang="ar-SA" dirty="0"/>
          </a:p>
        </p:txBody>
      </p:sp>
      <p:pic>
        <p:nvPicPr>
          <p:cNvPr id="1026" name="Picture 2" descr="C:\Users\wethe_000\Desktop\المشكلة وين\EnglishPHQ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63" y="2391508"/>
            <a:ext cx="5638800" cy="391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08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Management of depression</a:t>
            </a:r>
            <a:endParaRPr lang="ar-SA" dirty="0"/>
          </a:p>
        </p:txBody>
      </p:sp>
      <p:sp>
        <p:nvSpPr>
          <p:cNvPr id="3" name="عنصر نائب للمحتوى 2"/>
          <p:cNvSpPr>
            <a:spLocks noGrp="1"/>
          </p:cNvSpPr>
          <p:nvPr>
            <p:ph idx="1"/>
          </p:nvPr>
        </p:nvSpPr>
        <p:spPr>
          <a:xfrm>
            <a:off x="1295401" y="2556932"/>
            <a:ext cx="9601196" cy="3562514"/>
          </a:xfrm>
        </p:spPr>
        <p:txBody>
          <a:bodyPr>
            <a:normAutofit/>
          </a:bodyPr>
          <a:lstStyle/>
          <a:p>
            <a:pPr>
              <a:buFont typeface="Wingdings" pitchFamily="2" charset="2"/>
              <a:buChar char="v"/>
            </a:pPr>
            <a:r>
              <a:rPr lang="en-US" b="1" dirty="0"/>
              <a:t>Mild depression </a:t>
            </a:r>
            <a:r>
              <a:rPr lang="en-US" dirty="0"/>
              <a:t>(PHQ-9 of 5-9)</a:t>
            </a:r>
          </a:p>
          <a:p>
            <a:pPr>
              <a:buFont typeface="Wingdings" pitchFamily="2" charset="2"/>
              <a:buChar char="§"/>
            </a:pPr>
            <a:r>
              <a:rPr lang="en-US" dirty="0"/>
              <a:t>Usually managed by psychological therapy alone.</a:t>
            </a:r>
          </a:p>
          <a:p>
            <a:pPr>
              <a:buFont typeface="Wingdings" pitchFamily="2" charset="2"/>
              <a:buChar char="v"/>
            </a:pPr>
            <a:r>
              <a:rPr lang="en-US" b="1" dirty="0"/>
              <a:t>Moderate depression </a:t>
            </a:r>
            <a:r>
              <a:rPr lang="en-US" dirty="0"/>
              <a:t>(PHQ-9 of 10-14)</a:t>
            </a:r>
          </a:p>
          <a:p>
            <a:pPr>
              <a:buFont typeface="Wingdings" pitchFamily="2" charset="2"/>
              <a:buChar char="§"/>
            </a:pPr>
            <a:r>
              <a:rPr lang="en-US" dirty="0"/>
              <a:t>Psychological therapy and/or antidepressant.</a:t>
            </a:r>
          </a:p>
          <a:p>
            <a:pPr>
              <a:buFont typeface="Wingdings" pitchFamily="2" charset="2"/>
              <a:buChar char="v"/>
            </a:pPr>
            <a:r>
              <a:rPr lang="en-US" b="1" dirty="0"/>
              <a:t>Severe depression </a:t>
            </a:r>
            <a:r>
              <a:rPr lang="en-US" dirty="0"/>
              <a:t>(PHQ-9 of &gt;20)</a:t>
            </a:r>
          </a:p>
          <a:p>
            <a:pPr>
              <a:buFont typeface="Wingdings" pitchFamily="2" charset="2"/>
              <a:buChar char="§"/>
            </a:pPr>
            <a:r>
              <a:rPr lang="en-US" dirty="0"/>
              <a:t>Antidepressant, and consider addition of psychological therapy to maintain remission.</a:t>
            </a:r>
            <a:endParaRPr lang="ar-SA" dirty="0"/>
          </a:p>
        </p:txBody>
      </p:sp>
    </p:spTree>
    <p:extLst>
      <p:ext uri="{BB962C8B-B14F-4D97-AF65-F5344CB8AC3E}">
        <p14:creationId xmlns:p14="http://schemas.microsoft.com/office/powerpoint/2010/main" val="2014350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Antidepressants</a:t>
            </a:r>
            <a:endParaRPr lang="ar-SA" dirty="0"/>
          </a:p>
        </p:txBody>
      </p:sp>
      <p:sp>
        <p:nvSpPr>
          <p:cNvPr id="3" name="عنصر نائب للمحتوى 2"/>
          <p:cNvSpPr>
            <a:spLocks noGrp="1"/>
          </p:cNvSpPr>
          <p:nvPr>
            <p:ph idx="1"/>
          </p:nvPr>
        </p:nvSpPr>
        <p:spPr/>
        <p:txBody>
          <a:bodyPr/>
          <a:lstStyle/>
          <a:p>
            <a:r>
              <a:rPr lang="en-US" dirty="0"/>
              <a:t>Selective Serotonin Reuptake Inhibitors (SSRIs):​e.g. fluoxetine, paroxetine.</a:t>
            </a:r>
          </a:p>
          <a:p>
            <a:r>
              <a:rPr lang="en-US" dirty="0"/>
              <a:t>Selective serotonin – Norepinephrine Reuptake Inhibitors (SNRIs): e.g. venlafaxine, duloxetine.</a:t>
            </a:r>
          </a:p>
          <a:p>
            <a:r>
              <a:rPr lang="en-US" dirty="0"/>
              <a:t>Have proven to be very useful in the treatment of severe depression. They shorten the duration in most cases.</a:t>
            </a:r>
          </a:p>
          <a:p>
            <a:r>
              <a:rPr lang="en-US" dirty="0"/>
              <a:t>Desirable therapeutic antidepressant effect requires a period of time, usually 3-5 weeks.</a:t>
            </a:r>
            <a:endParaRPr lang="ar-SA" dirty="0"/>
          </a:p>
        </p:txBody>
      </p:sp>
    </p:spTree>
    <p:extLst>
      <p:ext uri="{BB962C8B-B14F-4D97-AF65-F5344CB8AC3E}">
        <p14:creationId xmlns:p14="http://schemas.microsoft.com/office/powerpoint/2010/main" val="3662155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Psyco</a:t>
            </a:r>
            <a:r>
              <a:rPr lang="en-US" dirty="0"/>
              <a:t>-somatic​</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557463"/>
            <a:ext cx="10656277" cy="3655768"/>
          </a:xfrm>
        </p:spPr>
      </p:pic>
    </p:spTree>
    <p:extLst>
      <p:ext uri="{BB962C8B-B14F-4D97-AF65-F5344CB8AC3E}">
        <p14:creationId xmlns:p14="http://schemas.microsoft.com/office/powerpoint/2010/main" val="3873349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Case Scenario​</a:t>
            </a:r>
            <a:endParaRPr lang="ar-SA" dirty="0"/>
          </a:p>
        </p:txBody>
      </p:sp>
      <p:sp>
        <p:nvSpPr>
          <p:cNvPr id="3" name="عنصر نائب للمحتوى 2"/>
          <p:cNvSpPr>
            <a:spLocks noGrp="1"/>
          </p:cNvSpPr>
          <p:nvPr>
            <p:ph idx="1"/>
          </p:nvPr>
        </p:nvSpPr>
        <p:spPr/>
        <p:txBody>
          <a:bodyPr>
            <a:normAutofit/>
          </a:bodyPr>
          <a:lstStyle/>
          <a:p>
            <a:pPr fontAlgn="base"/>
            <a:r>
              <a:rPr lang="en-US" sz="2800" dirty="0"/>
              <a:t>Nasser is a 30 years old healthy male. after his mother passed away his life would never be the same. he developed symptoms like dizziness, migraines and stomach pain.​</a:t>
            </a:r>
          </a:p>
          <a:p>
            <a:pPr marL="0" indent="0" fontAlgn="base">
              <a:buNone/>
            </a:pPr>
            <a:endParaRPr lang="en-US" sz="2800" dirty="0"/>
          </a:p>
        </p:txBody>
      </p:sp>
    </p:spTree>
    <p:extLst>
      <p:ext uri="{BB962C8B-B14F-4D97-AF65-F5344CB8AC3E}">
        <p14:creationId xmlns:p14="http://schemas.microsoft.com/office/powerpoint/2010/main" val="173609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Q2</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a:buFont typeface="Wingdings" pitchFamily="2" charset="2"/>
              <a:buChar char="v"/>
            </a:pPr>
            <a:r>
              <a:rPr lang="en-US" sz="2800" b="1" dirty="0">
                <a:latin typeface="Arial"/>
                <a:cs typeface="Arial"/>
              </a:rPr>
              <a:t> </a:t>
            </a:r>
            <a:r>
              <a:rPr lang="en-US" sz="2800" dirty="0"/>
              <a:t>Treatment of choice for panic disorder?</a:t>
            </a:r>
          </a:p>
          <a:p>
            <a:pPr>
              <a:buFont typeface="Arial" pitchFamily="34" charset="0"/>
              <a:buChar char="•"/>
            </a:pPr>
            <a:r>
              <a:rPr lang="en-US" sz="2800" dirty="0" smtClean="0">
                <a:cs typeface="Arial"/>
              </a:rPr>
              <a:t>A- Cognitive </a:t>
            </a:r>
            <a:r>
              <a:rPr lang="en-US" sz="2800" dirty="0">
                <a:cs typeface="Arial"/>
              </a:rPr>
              <a:t>behavioral therapy</a:t>
            </a:r>
          </a:p>
          <a:p>
            <a:pPr>
              <a:buFont typeface="Arial" pitchFamily="34" charset="0"/>
              <a:buChar char="•"/>
            </a:pPr>
            <a:r>
              <a:rPr lang="en-US" sz="2800" dirty="0" smtClean="0"/>
              <a:t>B- Selective </a:t>
            </a:r>
            <a:r>
              <a:rPr lang="en-US" sz="2800" dirty="0"/>
              <a:t>Serotonin Reuptake Inhibitor</a:t>
            </a:r>
            <a:endParaRPr lang="en-US" sz="2800" dirty="0">
              <a:cs typeface="Arial"/>
            </a:endParaRPr>
          </a:p>
          <a:p>
            <a:pPr>
              <a:buFont typeface="Arial" pitchFamily="34" charset="0"/>
              <a:buChar char="•"/>
            </a:pPr>
            <a:r>
              <a:rPr lang="en-US" sz="2800" dirty="0" smtClean="0"/>
              <a:t>C- Benzodiazepine</a:t>
            </a:r>
            <a:r>
              <a:rPr lang="en-US" sz="2800" dirty="0"/>
              <a:t> </a:t>
            </a:r>
            <a:endParaRPr lang="en-US" sz="2800" dirty="0">
              <a:cs typeface="Arial"/>
            </a:endParaRPr>
          </a:p>
          <a:p>
            <a:pPr>
              <a:buFont typeface="Arial" pitchFamily="34" charset="0"/>
              <a:buChar char="•"/>
            </a:pPr>
            <a:r>
              <a:rPr lang="en-US" sz="2800" dirty="0" smtClean="0"/>
              <a:t>D- Non </a:t>
            </a:r>
            <a:r>
              <a:rPr lang="en-US" sz="2800" dirty="0"/>
              <a:t>of the above</a:t>
            </a:r>
          </a:p>
        </p:txBody>
      </p:sp>
    </p:spTree>
    <p:extLst>
      <p:ext uri="{BB962C8B-B14F-4D97-AF65-F5344CB8AC3E}">
        <p14:creationId xmlns:p14="http://schemas.microsoft.com/office/powerpoint/2010/main" val="1514927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somatic symptom disorder​</a:t>
            </a:r>
            <a:endParaRPr lang="ar-SA" dirty="0"/>
          </a:p>
        </p:txBody>
      </p:sp>
      <p:sp>
        <p:nvSpPr>
          <p:cNvPr id="3" name="عنصر نائب للمحتوى 2"/>
          <p:cNvSpPr>
            <a:spLocks noGrp="1"/>
          </p:cNvSpPr>
          <p:nvPr>
            <p:ph idx="1"/>
          </p:nvPr>
        </p:nvSpPr>
        <p:spPr/>
        <p:txBody>
          <a:bodyPr/>
          <a:lstStyle/>
          <a:p>
            <a:pPr fontAlgn="base"/>
            <a:r>
              <a:rPr lang="en-US" b="1" dirty="0"/>
              <a:t>Somatization:</a:t>
            </a:r>
            <a:r>
              <a:rPr lang="en-US" dirty="0"/>
              <a:t> Physical symptoms in response to emotional distress. Characterized by an excessive preoccupation with bodily sensations combined with a fear of physical illness. Common feature of depression, anxiety, schizophrenia, and substance use.​</a:t>
            </a:r>
          </a:p>
          <a:p>
            <a:pPr fontAlgn="base"/>
            <a:r>
              <a:rPr lang="en-US" b="1" dirty="0"/>
              <a:t>Medically unexplained symptoms (MUS): </a:t>
            </a:r>
            <a:r>
              <a:rPr lang="en-US" dirty="0"/>
              <a:t>are physical symptoms for which no organic cause can be demonstrated​</a:t>
            </a:r>
          </a:p>
          <a:p>
            <a:endParaRPr lang="ar-SA" dirty="0"/>
          </a:p>
        </p:txBody>
      </p:sp>
    </p:spTree>
    <p:extLst>
      <p:ext uri="{BB962C8B-B14F-4D97-AF65-F5344CB8AC3E}">
        <p14:creationId xmlns:p14="http://schemas.microsoft.com/office/powerpoint/2010/main" val="3045172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Classification MUS​</a:t>
            </a:r>
            <a:endParaRPr lang="ar-SA" dirty="0"/>
          </a:p>
        </p:txBody>
      </p:sp>
      <p:sp>
        <p:nvSpPr>
          <p:cNvPr id="3" name="عنصر نائب للمحتوى 2"/>
          <p:cNvSpPr>
            <a:spLocks noGrp="1"/>
          </p:cNvSpPr>
          <p:nvPr>
            <p:ph idx="1"/>
          </p:nvPr>
        </p:nvSpPr>
        <p:spPr/>
        <p:txBody>
          <a:bodyPr>
            <a:noAutofit/>
          </a:bodyPr>
          <a:lstStyle/>
          <a:p>
            <a:pPr fontAlgn="base">
              <a:buFont typeface="Wingdings" panose="05000000000000000000" pitchFamily="2" charset="2"/>
              <a:buChar char="v"/>
            </a:pPr>
            <a:r>
              <a:rPr lang="en-US" b="1" dirty="0"/>
              <a:t>Classification MUS can be divided into 3 types of complaint:</a:t>
            </a:r>
            <a:r>
              <a:rPr lang="en-US" dirty="0"/>
              <a:t> ​</a:t>
            </a:r>
          </a:p>
          <a:p>
            <a:pPr fontAlgn="base"/>
            <a:r>
              <a:rPr lang="en-US" dirty="0"/>
              <a:t>Pain of a specific location, e.g. back pain, headache, fibromyalgia ​</a:t>
            </a:r>
          </a:p>
          <a:p>
            <a:pPr fontAlgn="base"/>
            <a:r>
              <a:rPr lang="en-US" dirty="0"/>
              <a:t>Functional disturbance in a particular organ, e.g. IBS, palpitations ​</a:t>
            </a:r>
          </a:p>
          <a:p>
            <a:pPr fontAlgn="base"/>
            <a:r>
              <a:rPr lang="en-US" dirty="0"/>
              <a:t>Fatigue/exhaustion e.g. chronic fatigue syndrome ​</a:t>
            </a:r>
          </a:p>
          <a:p>
            <a:pPr fontAlgn="base">
              <a:buFont typeface="Wingdings" panose="05000000000000000000" pitchFamily="2" charset="2"/>
              <a:buChar char="Ø"/>
            </a:pPr>
            <a:r>
              <a:rPr lang="en-US" dirty="0"/>
              <a:t>Many patients have &gt;1 MUS. There are also common overlaps of symptoms, e.g. patients with IBS often meet diagnostic criteria for chronic pelvic pain and vice versa.​</a:t>
            </a:r>
          </a:p>
          <a:p>
            <a:endParaRPr lang="ar-SA" dirty="0"/>
          </a:p>
        </p:txBody>
      </p:sp>
    </p:spTree>
    <p:extLst>
      <p:ext uri="{BB962C8B-B14F-4D97-AF65-F5344CB8AC3E}">
        <p14:creationId xmlns:p14="http://schemas.microsoft.com/office/powerpoint/2010/main" val="2635734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Causes of somatic symptom disorder​</a:t>
            </a:r>
            <a:endParaRPr lang="ar-SA" dirty="0"/>
          </a:p>
        </p:txBody>
      </p:sp>
      <p:sp>
        <p:nvSpPr>
          <p:cNvPr id="3" name="عنصر نائب للمحتوى 2"/>
          <p:cNvSpPr>
            <a:spLocks noGrp="1"/>
          </p:cNvSpPr>
          <p:nvPr>
            <p:ph idx="1"/>
          </p:nvPr>
        </p:nvSpPr>
        <p:spPr/>
        <p:txBody>
          <a:bodyPr>
            <a:normAutofit lnSpcReduction="10000"/>
          </a:bodyPr>
          <a:lstStyle/>
          <a:p>
            <a:pPr fontAlgn="base">
              <a:buFont typeface="Wingdings" panose="05000000000000000000" pitchFamily="2" charset="2"/>
              <a:buChar char="Ø"/>
            </a:pPr>
            <a:r>
              <a:rPr lang="en-US" b="1" dirty="0"/>
              <a:t>The exact cause of somatic symptom disorder is </a:t>
            </a:r>
            <a:r>
              <a:rPr lang="en-US" b="1" dirty="0">
                <a:solidFill>
                  <a:srgbClr val="FF0000"/>
                </a:solidFill>
              </a:rPr>
              <a:t>unknown</a:t>
            </a:r>
            <a:r>
              <a:rPr lang="en-US" b="1" dirty="0"/>
              <a:t>, but any of these factors may play a role:​</a:t>
            </a:r>
          </a:p>
          <a:p>
            <a:pPr fontAlgn="base"/>
            <a:r>
              <a:rPr lang="en-US" dirty="0"/>
              <a:t>Genetic and biological factors</a:t>
            </a:r>
            <a:r>
              <a:rPr lang="en-US" b="1" dirty="0"/>
              <a:t>,</a:t>
            </a:r>
            <a:r>
              <a:rPr lang="en-US" dirty="0"/>
              <a:t> such as an increased sensitivity to pain​</a:t>
            </a:r>
          </a:p>
          <a:p>
            <a:pPr fontAlgn="base"/>
            <a:r>
              <a:rPr lang="en-US" dirty="0"/>
              <a:t>Experiencing stressful life events, trauma or violence​</a:t>
            </a:r>
          </a:p>
          <a:p>
            <a:pPr fontAlgn="base"/>
            <a:r>
              <a:rPr lang="en-US" dirty="0"/>
              <a:t>Having experienced past trauma, such as childhood sexual abuse​</a:t>
            </a:r>
          </a:p>
          <a:p>
            <a:pPr fontAlgn="base"/>
            <a:r>
              <a:rPr lang="en-US" dirty="0"/>
              <a:t>Having anxiety or depression​</a:t>
            </a:r>
          </a:p>
          <a:p>
            <a:pPr fontAlgn="base"/>
            <a:r>
              <a:rPr lang="en-US" dirty="0"/>
              <a:t>People who have a negative outlook ​</a:t>
            </a:r>
          </a:p>
        </p:txBody>
      </p:sp>
    </p:spTree>
    <p:extLst>
      <p:ext uri="{BB962C8B-B14F-4D97-AF65-F5344CB8AC3E}">
        <p14:creationId xmlns:p14="http://schemas.microsoft.com/office/powerpoint/2010/main" val="1237375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Prevalence in Saudi Arabia​</a:t>
            </a:r>
            <a:endParaRPr lang="ar-SA" dirty="0"/>
          </a:p>
        </p:txBody>
      </p:sp>
      <p:sp>
        <p:nvSpPr>
          <p:cNvPr id="5" name="مستطيل 4"/>
          <p:cNvSpPr/>
          <p:nvPr/>
        </p:nvSpPr>
        <p:spPr>
          <a:xfrm>
            <a:off x="758043" y="2458886"/>
            <a:ext cx="5900665" cy="3970318"/>
          </a:xfrm>
          <a:prstGeom prst="rect">
            <a:avLst/>
          </a:prstGeom>
        </p:spPr>
        <p:txBody>
          <a:bodyPr wrap="square">
            <a:spAutoFit/>
          </a:bodyPr>
          <a:lstStyle/>
          <a:p>
            <a:pPr marL="285750" indent="-285750" fontAlgn="base">
              <a:buFont typeface="Arial" panose="020B0604020202020204" pitchFamily="34" charset="0"/>
              <a:buChar char="•"/>
            </a:pPr>
            <a:r>
              <a:rPr lang="ar-SA" dirty="0"/>
              <a:t> </a:t>
            </a:r>
            <a:r>
              <a:rPr lang="en-US" dirty="0"/>
              <a:t>A study was performed in primary care patients at the King Khalid University Hospital at 2002, out of 431 primary care patients shows clinically significant prevalence rates of somatization (19.3 %) .​</a:t>
            </a:r>
          </a:p>
          <a:p>
            <a:pPr marL="285750" indent="-285750" fontAlgn="base">
              <a:buFont typeface="Arial" panose="020B0604020202020204" pitchFamily="34" charset="0"/>
              <a:buChar char="•"/>
            </a:pPr>
            <a:r>
              <a:rPr lang="en-US" dirty="0"/>
              <a:t>A study was performed in </a:t>
            </a:r>
            <a:r>
              <a:rPr lang="en-US" dirty="0" err="1"/>
              <a:t>Asir</a:t>
            </a:r>
            <a:r>
              <a:rPr lang="en-US" dirty="0"/>
              <a:t> region 2008, of the 227 patients who were approached, the prevalence of somatization detected by general health questionnaire was 16%​</a:t>
            </a:r>
          </a:p>
          <a:p>
            <a:pPr marL="285750" indent="-285750" fontAlgn="base">
              <a:buFont typeface="Arial" panose="020B0604020202020204" pitchFamily="34" charset="0"/>
              <a:buChar char="•"/>
            </a:pPr>
            <a:r>
              <a:rPr lang="en-US" dirty="0"/>
              <a:t>A cross sectional study was conducted in 2014 among 400 adult attendants of three primary health care centers in </a:t>
            </a:r>
            <a:r>
              <a:rPr lang="en-US" dirty="0" err="1"/>
              <a:t>Abha</a:t>
            </a:r>
            <a:r>
              <a:rPr lang="en-US" dirty="0"/>
              <a:t> City. High prevalence of somatization was reported among patients in the age group 51-60 years. The prevalence of somatoform disorders was 60.8%. ​</a:t>
            </a:r>
          </a:p>
          <a:p>
            <a:endParaRPr lang="ar-SA" dirty="0"/>
          </a:p>
        </p:txBody>
      </p:sp>
      <p:sp>
        <p:nvSpPr>
          <p:cNvPr id="6" name="AutoShape 2" descr="data:image/png;base64,%20iVBORw0KGgoAAAANSUhEUgAAAMcAAAC+CAYAAAH2LytZAAAAAXNSR0IArs4c6QAAAARnQU1BAACxjwv8YQUAAAAJcEhZcwAADsMAAA7DAcdvqGQAAMGxSURBVHhe7H0HoKVFefZzeu/l9r69sQu7S4dFQFBBEOwtYoyNWDAaS0ysQY0xJsZuFBULoKAgIL0sbdld2N7u3t5P7/U75X/eOQtCFH/1D2blvwN3T/vKzFue93ln5pvRfeITn2ji+S5yk+e76I/d63ktL5ybGI+9/lHllR+9Gm9YW0R/uAvDxpOxtLodqUoVRZ0P/noGDz3yAF75kR9Dm3wIqKZ/f0s+8YWv42P/8U3Uteqxb1rF57Hh2qMhfGZrEcM7t6JaLqOncwgnLBlCW9iDy199Bb7y6X9Ao1yEVtJ++yZ/89EP8d8GXnHVP+HJaA6j+TJ+dPO9+NynL8Mb3vcOdUyspIPZqIfZZsHefBOJDLBweAKolJCoO5HXavirl62C0x1E0+CA8pNPfvKT6uTXfOYrFKCOdy/AMb8fcNbQZsmj3WnBaKGEWrPG3/X4zmfvwPz4k1hIZdHjsmHXO94Ks6murlGv6HD/JW/FO87fhGxqDslU4jctee3V/4lGs4FGIYMluicQbJuFw5mF1WVBvt7AkrAfyx2duOrCKzC393aKsIiw141kOo0bXnoldLxGs6mDwdLEeXd8F1vHErj6ziPYlnG3bnLHw9vQ0OpwOcwoLExiPDUIt9cHXbkDE2YdXnfR32DLqrNx0saTMTw1ArOnA3q9CXqtAL3JgulYCqZaA7wHBQ22WIeur/0D3rsqjItX8Vi5yfce2AGDy4l3rw/i81dcDlN3P4z1lXjtycvhTgHDhw4ilSvB6/Agk0+iyf9KhRwK+SKMhiY+99Jl+Pq574KB30NvgMmgZyV0cA6tQndnb8uEdTo9/vXiddBqdWjZOP71ss3IFFch9ndvx8gpr8KS5WtRqRdweHQ75lPzSjQmqx0Nmi1KafhDYZS0g/jmOZfjX151Kaq5PMVmxnt+sBVmiwWGLVu2fDJtdWH/Y1/HqWs3wRHsh5ZPwGaz4ttHy/ibHTfip7ouBAc3ApFh3JNejrknbsXSzjC0Qgq7DzyJHx/5CV4xMIRlni7sHp3Dd59YwP1HFqDRynTNZusm0YYFadNS3LdrLx7a/XUM9J2BO3Z+C+esWYPMqS/Hw1ENZ61ehmueiLHVgMu/C7OxaeyJ70W8lqTYKjSrNE5bcQq6HU28fOMK3L7jIFtjh9FobpnwXFFD0hGkHPU41bkLh2NxLAs7scG5At+Y9YrZUN4NFEoVmK1WGMwmuCiG737w7SLt/2tRin/zrnvx8V234aNP3AJn04dV3iA60IMvHuIFTUqd0NtssDnssHtcvGfjD76BFHUTg8uDktGEMpt2IBPCeRvPgM/ng8fvQHLkftSo4FpVUydU6Fw/+/j71Ps/tKibGJ0uWNtozybeKFvAPz1cwH8dNdI5m/AObIHZbOBROuiNBtzwmY/IKX9cEZ2U641miX/Fer2Zz+eauVyu+cj2x5tv/MyXm6/5xy80j05OH4txf1pZDL9/VPmz3OTPwrsILdT+81gYEK9YVPwfVf4knbz501/E+0/xkI24USqWCZhVpNNZuAiskegkll/wEWiNOpL7bsNdDx644jlvsm//AXz33kdw0Ykrcd6ZZx77tlVe84kvwerzolosMQwX8OVXnwSjhVQoPctAlmCEZeTkZ4MtgJ/9+rFnK77RaOCL3/05br7tXnz2Z79CpFDFNXz/jve+Fd/493didj6ijmsy7tSqVcVOLu+rM5DV0KxXoHN2o+BcC4PVCYsryEoU1fFPt+Sfv38ddo9Nw0AC0GT81k3cihLD7mlDBUykYmjozDDomqhYLsFnXr+ZF0iRoplx46e/ivWp3ahTvU2Kzvjad+Db0SL+4cUrobN4cP1tj7dakiF32jsyAZ3JCnNuFLrIPjhNNfSF5jGZKWCZLczAZcSmziV45YayoD7MZC6pYg73LttIKkS+xchptJuhv+W7+KtHfoHP3XUIn/rl/XL5lnW97UvfgdkXwHtOqCHtWIUltinAshznDZ2Id13wOpx+MjmXtx2nbLoEK3rXop7PUmY67F+o4gObO/Cdc98LTe4svIvMx2Ks4s0j2/Cvb7nsNzfRMV6/Z5UR/UMbYDc18fq/+SZOWdGJiel5jM+NwRtcgUCwF/VyBDsOHKBCrajkkjh1wI/e/h7UyiWM9JHN6Ngek5lX1aO+MAO9NaRuYkhbXJ9Mkw2+6pTVKGXTePHqDlgNVYx+4atYMjaMDVe8C2OjUxhYMoD949vJiUexrmMdw6kRunoJBXKsU3tIKuaMeNnbLkdq52Es/fyX8blJDXcNRxBqlm82nHnuiz+psQbLvVGEO5fRMhwg40bvllNQfPAOzE7E8Z2iH9tnc5gayaDpOwWr3Hk08hkUab4Pjt6CfbHduHjNZthqKXx23oOHJtNomO20vibadNWbdZlUsvk3X/kB2aAGZ/VmyrqOVUPdiFRzOBo5D1q1RKM3w+Wy80WHbp8f/tLNWChl4CWDyeaKMLGSL1n5UricbgRCHajRUT50y0FYrBYsq8Sv0EUikeb7vvczNl1DI/4EXNYkmZ8Rf735LNwxGsFIo5sMuqYSIWmlKN3o8eK6j16p5P1/K0+j8Icf/yX+fsev8OGJOSx1+kjqAnho/w4crXWRDmm8aR1mN1k+DVnvIOkL2NQF/tCi19HGSwYjeZcZZYMZ563bjDaXG3vKPThdfxhGkxFGWpNGC6oTEShPfPjtb22d/QcW1RLnMirc7kTfX70d/7JXh5smyRrdPXiotozpmF6RZiNZ+gcuOR83/OP71Yl/TNHl8/mmwe5Q1FNKo1SCgzX/wOe+zHyxio197fjHd/5xNX9mEZ0sht8/qvxZbvJn4cLPd2Eb3vLnkdafoSw25HgrL5iGPKvT7vksb/7nr6BQqqLfmsWpbQXVGdXVNYCOzj48ufsR1Joa+gKD8Ad9SCTSmFtYgL6eR3j9OfBrCWQzOdy1ZxdOOfttCLZ3Y2HPDbDYLOhtG8B1v951xR/UkEajhnf/4xcQ1YCLNq1FOlHA43NT0JFaNGwu6Jt8ZcVga+JE8wG86vJ/xlA/qcczyiv+8V9hMpoouibq9ToDuomUiDTdaEA3qeQan4l5wzoyuBKcrGCD35dIgPPZCmzGHOq8l9DFfL4AiyUMt8+nmHejksH1d/6ehnz3upvw66Ok9/Uq9KSJzeQ0aq5uUg5SFasORVRhrRthIXV0N5Nw6pM4fcMp2Hf4QUR1SZIuI3KVPnT1norPXXkF8rFxZElNHQ477jg4TTZ/gJVK4KJzL0ZR+pvJJPd+6pNwZedJSw2oNixY+5WvMz+xYGziSXjsPoT9bZidPkSBWGBytZGjVZGYHcU9+5K/3ZAv/fSX2E7Oq69pvBiF7LJifv92hJetQXFsDxoWN+zNBVi8zKBqC6g19Kov2EUJVyp6lChlm8VIVl+Dz2jF8ralmNNn8Pbz34pKk1poaPxrknHG4A/04oH9R3HD4QTef99/QEeqJURDegWl8DC+1ymeZ+T7fzn9UmYNDXz63C1w261ksjbk8kncdMeOZzfkNVd/FfVCTvI8asHEBlfQXZuEzz0NfbWJ2bkMeoeCMJADVqgpR5O5UtXKG1Yx0DcIM2+WLpCDU+UuZnQet5Xm04Q94IDT6oc7EKJlsWL0B+nRBaVdSs4jT9+5+v4JvGXbdbA30qouTVZfGiD/P3be23HyPd9R1rBnyxV4qJ7EQFzDBactw+cemsCZAetviNBrPvufdK4arBaT4uCX97NyLj0mTYMYbpyH0cxKhMJrsOtoGImkATsLW7AQTeKBiBUrh86kH1lh94f4asO6k87Auk2bKQ8dcuVpPHL0YQQ8TqBSZv0pbj01Vm+gznyBhJQZKPBP5/bim+tejrJemLbAKVvAf6U5p933bRhIkiW1Wv/QtXjPQzfjokO3Y+nGk/D9975G1V91aydTlIJWhs7hwpXrmJSTvrcPrMOZm00YH5tAMBzEofkeTCTKOGqcZ7o7g386rwd2+zvRLOWZxXrowG1wuN2slAMHDh/ArsgPYKs6MD4xg+4VfbTpIEpp+k6xALPZSknTMWg7RqMeDo8b1VIZX3ndJnzExhxQp+HKh65hY5mvm5nGsU05fx82/fNnaSW0dyaj0sh7n9yD23cewQorjxHTemgiiuCSVShP3IN3vuREnLD2HMl1lC2LOrOJKLyUNjGGiagDH/juffjbJ76nRhXkkof/9mpMHDgMpq1o85owVJ6ExRxjkqvD7VOrMNAVxIe3dKLI9F0yhiZ9oV6pUEE5ZGnKWqOKSDwK8nvYWfGdOTNG0ia8ZU0THZ4+tPUvY8KbwbUP7MW2yQxcoQAaVSZj9EfpQj7BVGz5yOq1J+Dnu45AZ2Nagptgcnh58QoT26VITWdw6ilno61jOf0nTW0VMT09h688No0vvPYsOO0uvO1H2wmROphokh973cvxb7+6j1n1YwiZApgzd6DH68ZF/RH6TRiGhg4Ho4cwGZ/AkGcAs5k5VnqcIGLAEqcTlawJ56y7AHORLK4brqCutzFzNFPrJqzwW5GKziMDG0GFxkeBWJx2LM3Ptxpy5ZVX4t3f+qlkc4wHNaKRxkbZoJ+/k7ZXhbtDQyHGOOFuYrnPi1JFh6X1DmxYsRp7SiZceygPMyHaRJwXxBHMly4dgW3pnRnsCDLNvYlJHI9hzAhbvTBoOniDARzZR4Rsb6BcIPJZXVhJ4YUtftiZTHZ5AxgeHcfQ8pUwer1ELg0fuXEvrC4XPaiJ5MhhdK/fCOfE/lZD3v3ud/MGJrzzGz9WDdHREXWSgTIxXNO4B3aPA3OxHAOfAZevOxOTC3P46q4KAuEuFdAsTgfK2TyNrEmnNLf6pdR7xh+ilp6Q26CjyvWu+9h7eNz/bCHq/kYjI+94Iw3+t6lXYsMSNEJ0RnpIo1FHPsFoy3B4KNuOGCNsf+Ugpl3rVZdGntTCHQ7QbivUDFVP9cjIBHNxmmoNv/jk3x276v9skYaomkslnqvcHnfgmqN1DIZp64EAovEY7iUUx+zt2OguYdKxTo15SsVd0ghq1Ehz0rHROkn5CbU3/NP7nrdGPFVUQ1T0NNOhzCaYaJe0CpjcHhgdTlx16YtxOfH6s/t0+PJhG57wngGL9A9ZrNhV8RAiWWEe32TFpXvBwED6hrM344ZPfxA/+/h7cf1H36Vu9LwXMa2/9MI2LKa6x115wTREwe+x93/R5QXTEEGttxxz/r/YIspYdPbjrSw25Hgriw053spiQ463IpH9Lcywrjn2+Xkps9EYPsA0OqzP4NL1bcgmpmENDGJZyI5MrsA0W8dcRo9kIYdKNgar3YVk2wVo7rteJWY9XQHUV78GAafv2BUBe+YIEjP7YHf6ce3Nj/95NFKDDq56EXm9B+NTI+gKt6GaO4pYJIpobAbjkWno61W4rTbYLR6YYURg9naU2Mi+5StgMHvwy2++DTOTh5GNLaBcrePxPTfDbHJAK+fUPQxbtmxZz79L1ac/oCxE47hz6+P4+s9vwZ079mB4eASdfjc8Hs+xI3671KsV3LP/CAw6A7aNl7Ez78HehB07Cj4cXdCQMIWxuTcMd7AXDn8IDm83/O19aO8M4cnt2zG0dAjLe5bCXl5AYn4cbcY8bA07zNRcKZ/B4clUq6fx/1a++aOf4/bHnkTD6cQnXnMRfrltN6oGprflLCKpNB6bmEWjVoE/fwQnn7AeV7zlqmNntkqx1kSu1IDeYoSTeb+eOmpKt1Epg4LejLXZFGyeVTAZjYjPJtDW3oa9aSuM8UlsPnkTitk8NK0Ii9mBzqAL5WKOjQ6hXCrBYmuZ2+81rTvvuhEXffTzeO3LXoRrPnUVXrZyCT55w89RqNdUl/7CZAI6mwHFfBWOSgadTgMikR34ybWfxPs+9/ljV6EjoqkmNmjlKs3EyHxfOskpw0YDOrudR2iYOfQkavoGfEG/6q05wVOBz15B2eBCsWKDx98FygMmux+VUha5TIbmWIeOZqfu8VzOfsn7PwyTvx0mgwHV9AKMng7UK0XoTBbU7E3U6ZzGcg0mXR6WhQhO6KojnY9TqjVkWPGyrowjC5twy5c/DisrPje8jZXwwtDQEFkYx8/ufRBXvPINaGhlNOtlWNxeHH7Hm1SjjY0m/J/+CjwBH5p6EwrFLJoNA/TNPGoEgwa1KFNLLNSw3d2NH9501+/wkWYTr/v8v4NX5oliDjaKwQQj31dYia7qgzAnRxCqTENXWkB3I4p8scaLxxGr6lDSFZCnxtb3rkcxvRU333cjLr/wr1iRMkqlIrRqDnqdHgM9vfjavfuxZYUPR77ydWR+/G3Vl2yUrkraSWnrnYgdGEbhkYext+nCtx7fia1z07hw3Xro2HC99Og3aojPjWJsofTbpvWqT/8HDxDXaUJnNAPpKehzEWiRA2jTHkc8b0TZ0od4jXaLNGL81+9KI1PVw2ouotpwoF7XY/fMKNa0LcXmgT7VTZRJZ+gUFegN0pfrhs/XjvduWYq//s6jKMQzqIsm2IbWUI90LzXRnDqE+tQ+DN747+jn9Yx5Az5y3T3wti+nnNth93Qh2LdGHf+shrzm89+A0WpRncN6+alWgKM2j0o+hS5PA9FCF8yVKMzGSfidFnR7nAg6GvAErei1GdFnCGLAb0K/w4uTA53YsHQdVgXXqesRsHg3PU3FCLPZzljhRLpYwLu2LMOP1r0MNhkuYCNkgEfeqb42CkCKjBW+fG4PKm42V6vgQ9+7CV+48W58/oZ7aeriY89oyINP7EK9WEQxk1M9j0a7FWZXEMs6c+g2T8BnyWJ5YBLdvSFqBgh5LFga7EZbzYdOLYyNKzcg3B7C6uBSbFyxGZ2hXlgcbXCGvGKtSM5M0KcrFA7Nq5xWYx9+l5PXD9LkKvjP89/DduhYodZYlWjGwNdS06wGXUVP77/tOkzRT8quEt578bl465mD+MD371X1f7ohX7t9q7qIxWYj7lfxeuchXOxP4GE67GBnG+aKSVRNQGLBj8MVF3rsXfDbvFh5+mkw9XSja3Al1i5bjxrRqEFHb+s7AYFQG47QNHR6HfwMgjoD0YoS1MkocDWByWgeVvrfB1+6UQ30fP289xKYWyhHJVIrTdh0RDqjjFxRMyYjPrf7UfxtoYRidBbhtl58+BRWikU1ZGpuDgaq3WiTrlADXH4vboz2YFtcR3u24nH9i+AxrURsqhM5lxcNQz8emUxi55HduG9vDGsH1hCZHLjvnvt5Yy/Wrz8fDqsR6cgYKsV0q0NbaiZ9wtKtKhGZwLCkw4d8Joa+oB1BumVTb2BgkyrzUIN0gvOPWhJDV6ZmIOjoq8C2O5G/+h9gcwcZ+U9uHS//fOyaG9VUPEGBUz1Era4a3n/ecnzo0nPo6FGUFuaxv96PmKUbp3QH8ZaVRrxsaAB/9ZLLMDw2DKtOox8XcPErLsJUaRTDe/dAKyWQpwYM9uXKjAxmswqaMkpV42edjJ0Qlp2BdtXIE/t9qDO4fu20t0AjtEvFJW7IUHWNIYBepkxeV6mgcdK5WHfTfahpGt7/g5ulCS34ndM7LzVSAme2m/Gq805DyOclAlEbvMip/UGq24DPvuYs3HpoDsNZIy49cQir1p2MqdkIXrJxDZ3XS/5jIIJsoCasGEsewN1P3I2F6QjihsN40ebXopCN0zY0+jstnybTrOQYSPOtIWhW0Nko4NBCCg2HD3GLC0ORUZgYGBUAUJkrrrkOwQteAfM5L0PH5pMJwVX82y/uxky0jl4GYtWQJEyXapUqPnLJRlQ0uhlvZjDZUK6UYXe5sbafgZFwd+GqAJBPw/u1zyJ5+y9ROjCKqaUb0OU1M1Jb0NbZg+jUDII0P7O1Ab/HjMeP+HH5+RcgMXVYjZfoDEY1fiiRvkZNNOolypqGQUFu6jbjgfFDKHg7cf7ll8B70StQ7VyFJe99HyrJJO9hpdVouOKrv8Q9hxeQIXa4Al4EG6VWQ2I1w6UWrw+7Dn4F/jq5i9mKeCSCYGcn5ifHkMsm2TCqXitgCaH2l8NV9GUnYOTnQ6NxBJf24bN3H8XWo9PYf3A7/KY4oTWG/XNTyJnW49Vnn4Lk7CGYaF7CDtTsRlYolYoik4pjLh5BUUtjjBp8+doT8OCROZy8ogf1Qhyujg5G/gbSKaYCP7wft+0YhVMIKrUoD0LJgGgYjE/KvmivGtUsc10PzmzD9PCTNC/GE5le4gmjo6MbTrcRpUKezu/EI4FemMRe6YzrZw9g1aYXwUJkmY8lsWAcwDay0f7Qcsw2XsyLm1Cq5pEj0SvSvEr5BIqpBdWQAn1mrDCCmcpB3DJ1G7w0ZV09h3eu9uKbD+5RseYjN+7E+370KK6+d4r+FIYt4KffmIiEeuV7gnCqDaKRBZ3l0iYdqqwbpMT2YsfsPizkx0nKaHS6OrLpOAxl4ndVQy4xhTN7rLgpfBJe8b6r8LC/F1994EDrojTJKl+LunZqdhhTVUqTDX7lGZsRmdrFMEJzKhRw59H7MJudoTUZsC8dwWRqFm2mIE0vQdTzIFuuID1dwE0TGgVHgdJC6nT3z57Xj9t3TaMUizOhspEW6WF2OBDQ8i0an43H4Q6FGT/0GNe/hASRB9VvxXUP3YsAuVbD3STZ5cEGN4qJLPrDQWwwbcJ/3rWdWZ+mZJIvVtSolwzDWX0e3BdZCkN2FAj2I12I4VcjN0Mr1BByB5AgrayXKCChOZkonb2O6YU5klQvTNoczjzpPFgMh/De9Scp05PZ0Q1DK1iCbMDX20WlmFGlUBr8E8RWpvWG09YTtxnIaAYmixkGRt+92ZfAUHQgmawiNVVBLkK4pEo73CGMRtPYtH4ltriyuH73PPLM5OzMVRzy5JqNeQSDXJ2cpBYYgDwyWqFzZ4WjkTm3OTpJ98PwEJ1c1IKmueB1BOHzhhB2raI2a0ino1g2sAQPPvAwqpE4nP4AHG4f3vO9rehfuRw+3svjZOwJ8XtHi6IoGv/+q6665l1f/xFVX1GVrdM8LFSZceQHaDIW2Lx2KrYOe8OEdpsJl5xxKXZNPI7v7QnDF/Cw4gZyIJoW4bJR06gRP0rFEowS5emoglYSqoV8/Owfn5fh6ZZGqmyAk9maCkIy8YW2p5EyNMJb0NfmZkypM582YKAZwrknnov81BR+MTWIQNCj7FxouYzg1gW2HS6SzDwvzM8y+YCNkWc6xSmdRJfnqyhnXx70Xzr0k6/j3NgYzo6N4oz5YZw1fwSnzU+jvGQJ82MDur0dKMlsBVMTO+cOYrreRUAioWMFReJWBsJyoag0oDRLf6FkUM5mVUPkQZiffOL5GaJ+4IEHWhqpHD0CIyUpzz6W6CdlgUx5ZUU7g53oCbTBXKNUmTc/ORlHm72zxZtIMHPZkprdUCOzNduZhBGlLLRhfqHMyUYWLXOz/vPtr1U3fb6KashzFZF2wtENDxP8E0/ajO7OLphAB48SNdiIN1r3w06faRB1JA5phE2B2xZBNDIVaDHpv73gdHQwuD6fRTVE1P67igS8O46mWCcdohNjaPNbsa00AIOBOTtjynf2EHKpmSZ9QU+sF38Q1JPn0OX7Wj6H/3jPFThr80nHrvj8FdUQoczOpSuVk9u6erDqU/+C4FnnwLVyNQMc8O1JJ766r4ovP16CKdjF4w2EWwfAYEgF8LMJNZ4rRQCjSRO18eMNn/w7dLSF1ffPd2lphHylODECvcWKpR/9BI5+6Z+ReXIHMsNH8J2/fRPyiThM3jD/QioymxltS7k8kzDavwQpHTMGNkAcXYRx3cffg+8/D7OAfl9RceRDH/rgNXryGqHTUiRzlqIjx64TjqUYqAXpS7ru1/dg1wyZZ7HaQiuK4uIzTsYlZ54Mu+qj+vMXiSOLo7rHW1lsyPFWFhtyvJXFhhxv5QUzzUk1hOW/yJEeOfbdYvlfKNTB6dTB256yrCue76H2xfL7C+V/BV+uecFg1gulLCrkOCuLCjnOyqJCjrOyqJDjrCwq5Dgriwo5zsoLKg+ZT6bxjVvuRK3eQIcsdmDMoc/RGgZNZXII+rzQs7UdXb3MxHQ4Mp2GuZlDtVrDUHc7ZuPz8NudsNjtyGQzcLu9SGTSKOez8LlkllZDzTky26zqekfH5xAIhBGLHobH7UdP1xAKhRxcAQ+WnXgZZNnOp4qBpn/Pwztw6lKvepb78KG9sBvrPN9Pr9DhGz+8TeUhMnIoqyPczNc/eMbv8VrMOuCHP/8lIvkypmMZLKQK6HMlkE2nYTFV0dA7kctn1HzwelaE6UXAF0K9FEOtVsfo6AGUCkn1YK5WzquRfVMlyfOasDlk0kkZuUwU+XQUZotRrbBb7HsRTmi3wOWwopDl96hgzDAIT3AA6WIF+UoDuUodmXINLp8f5mocR3Y/AaOWRjYXR2xuCo8djCCXzcvkpktfUB4yuRDDVV/7IawNDQabBZlcESG/GzMHR7D+tHXoye3Br/YVoQsvxdJeN862jaNu9uC6PVXUnQG4DSW8yJfASUODMAfbYDGa0DTYKHwTGvUmkskkQkEfKuUC6loJ+VwasxOTWLJsKR3OjGo5B6c7gOj8BGpUfrZQw2wiilQ2Ds2swWLL48JVF9E4bCjXSqyxCeVCHE5PGD+7e6/ykOdFITIJbesjD2N4eAr7FnJ0SQMWYik4zEaE1vaiXsizoSaZnYCG1QYDXVtGxAwWPfQmPcqpFC5a3onVazbghLUnwihzZ/+AMjYXwd98/DPoXbkK0aOjcA0MohRPwkZPkOlRaqBXp4NMeJNpjZtwBMl6D/bnNQVHnZ0BXGQ4jOUbzoTeZofBaEWdnmMxGhGJRxBq74emVdCkMuR4mRiUYV1dbitKmXnojTa1wp3Z4kKDx5XKFYS7V6KqNZXn1Jp61qPO+8ukbx2hz4ViOgK7O4gf3Hj3/4xCyrSWb17zXdy5j25fryjLXN/Vh4+87ZWwWU2qUvFYEtff8QiejBICZOUQmWcpszlkzhkrXre5WdEaP9fRMBhhM+iQI3SEK3Po9uRRpsVbqLgjseX4x3e9HiuWDB27+7PLVCSGD337p7w+1Bw0GdeVEVADLdwg96QyZN6CXpZVoQHINEgRkJHKCfrt2Jh+EiXXEpyzLoSGyY9EIoah3k7WydpSQLkIg8kCTW/BnkPjOMC/t732xdj9+A4MDAR4z6qa3S7zSGXKmky4MVJJslK5zKGwOGWmV4PNN6rZ8xbGJVkGplnX4bpfP/ynK2R8chpf+tbVWLCuojUncNFJJ+LOQ/t5E026LeEyEU8pWJngJLN0mzIWbLGzUnlUaHFWl51Co1BYGbMsf6Kj9bLy1UQaL+lbQDqXgdXMa8iKRVoNRV7TRCFGSnG4rQ7MFNegYQnhrKWD+Ns3XH6sVrx1o45K7CD+5ZadGAx78eTwLKZKFJDBQJigV9ArfaVZtPldOBjNIFO3sApmhEgArlhtxt6oGZtWtCGzcz/qD94BczoGo01mXWqo9K5E//s+AA8DtpbPUYl2BvaE8oZ6jTHKaMeDO+7BORvPIRI5GJOqalqeUU+jLGUYP/pUHSUGOdzyuIQO2dQ87K4Q26jDL+7b/scr5LNfuwa7piehd/jUQHuDVqajh6gZH1RCg7jYFJU3jLDQLRvESiNhaHY0ilBxCrp6DIW29cRnMg1ZFILWWs1mYTfUYC5EoK/VELBWYXDReowO9PSswNjoQ6gSsupkN3mtCpveD2Otgipq/NOQzjpRd52J733obfD6fNAIg4nZQwqiZLWxeiFKryW7olUK+yrmcvjaD+/BB995GabTWfSG2ihUM0YP7uf9GOAJU+PX/gi6R+9WD7coF2OR6bBEntaTB6k0+n5wC+yyzJPBTBvUIZ9KIpnJYxvj1R57DKmEDl990RbMzB2Az9+JMo21xvob9WY4Q/3IzB2k/AywEhqrmh43b933hyvk49+9Docmp5SFyULC+jIFLyvX8L3M2BYhWB28cDYBQ5UwQAhY6WogNf0wIiZZySYEv3sGpiJQ0DnpHBa4TXMw2UMoFYnBtiDKxRnlUZaig61uokJok6WIrUYvCs0MMbemJvUYdDW0ubrZiFkUS3R9axk6mSztHsTVH/u2YkAVwl2Z+C71E1hS09FrZda1jDStO9y2hAqrIJ2I456RJIZ0MeBH18NZTzxNVWV2n5pMTQXwbEZBKkL90noVJSg2xoPMMpGIkFs3WJBmm763dhNcTYuaYf6m80/HcrvM82TskkVtHH5UyMZkqTqR5/zsKPqWbcKPb7pHKeT30t5btz6Kf/jBL5CSVZppIbKEkExJl8mjUlhXaJGDbHgKg6ajyBm7CU3EzoVpZLUZzFYHoLe6YKpPwqpnhY01xpUaBV9AlQGuITPKZd0aepamYwMIXWVzFToLvYdQZ7WyEaYKG25Ap52KISIGGXty2SI8xHFZyee1m15OKgmsP2ENhgY3KsvTGqyZihc8QcRHZeqNLgrACKeDrIssyGnzgPwBK7w6fPS2UYys2IjHl5+NU4d3qHoobOc1ZIkXylsV9cLP1IXyFHmQwihIwO/UwlaMD3YthzNnjsAXT2BXR4BUeh5bR2O4Z/8UJrMlsi/W3+zEg4dm8INHnsBLtlyIVHQc49NJRXufUyF//S9fx47xGZjNJtTJ3RswKgYh08eO1Y+vDbgac9jU7sBgwIRqfD86nVkEdDlsXN6FHn8SuvQM2nqtrCiDuJ2C9fA944HfboGTwdZHft/j9qFK4fWX/Th15Vp4TE70Bzsx5OtG0OCBnolbRStitXsAW049DSevXI8uQs1ZZENOJm8Om481qWBw6WbkFg7TAumphAKdUghVUsnSgunVtQY9TYPXG6JUNdLiLO3MjEs2DuLhvWMolyrYu/YsBmI7QolxNQValNGg8ciqYqIAmbylnIivrW4OHkDuMLXibPhik+qjKCxYz8NhCKK7dxAVvYZCtUQaXMLkzAIOx2bxPtLwRw6M4t6DUTwymUKHofEceQjv9qZ//RZpXJpWZVFUUdxYnrd4atG3YOEoLl3rwi27ZnDWKgbZVBapuRQaNjNvmESHx4LevnYMTzGoEWO9HheMdtoQW1cv1Yi9bnS424CiDp1dXWwlq8CYVCkzcw2FkI7P0pL9KDBxivg6YaNB7HriEZx1+jmMQ3U1PdzjC8BitjHWEAzEQug5g+vOw75tv0bA7Uajmie7skFnddILaUy03ibhdT6bQk+omwoq45Yn5nDpCQHk83nWzYz3/vgxldWbCb9lmv2rdv8aHZkR6Olk8lyIRknL8uyiCBGakj7fCRwZG0QAerJsImMUt1K/8IhiAYPfvBFOH6GYHl1msG/QMDLpFD8W1aL0hyJMJieSvzuGvOPL/4VkNgeDPHAifzanYgQV0leZq6tV6/jIacS+ZBnf3EO/IVXt6PRhejqJE/zzmC73wpbbB481jlCA38eBeSxnzGlNbDaUD2BdKIa1nRtw2+GDMFuX4kMXnoGJ6RnoXSaYG05US0mYKOh0IoLR6XH0Ll0Cc82J7mUr4CCrEYkk00zCaAB1JmMHxndivpDClVd8GdHRxzE1Na2WjJP8R4KxCE7+0yoZmCwOHBqPYDUTwyozaCI5hVSH3+sh64mjgyzq7T/bB7coxmPHu27+AmrCFEU4TxfxkpYhSDxpeUqrNKgQ8abfWXi8XogQ46z+XR9DeOUyZbBVKugnv7jrtxXyjZ/figeGyaKqDIDMUs30CFlG1G4l9eNBX7qgG7lak3lFFl2dIVI/J/KJCcwkq/j67gJcxSgKthAxvYSLT1yNx47O4JOvO1E956gnDFUrBTaf1JS8u8aKNYnt6SoDM71wWVeHeramTkvLJ2bg61yBe3/+VQrWTWuqYvVJJ1FJDPJ2D2NHjuwpSXqcY8J2lBY2w6RuEFe8/jOYP7qNRlOFnlCrozeLZSuKTcuUUiH8WRwe5TECZeUKYxZ/1+lMMisZ2fgCbj8Yx7YJko22EA2zisu3/RKe7KQiNJLQWRhD5cEj/TECoFZDFSShActkWyYkSlHKc0lEyCzkjapLs8KEsWMV1vzzFwgKpN21Ir56220wJqrPVsjff/jD17zxi9+hhZIRMPlRz2JZjHj/6ctQic8ri1i+lFyaFpckXRRLcLudmBwdR393CD/fMY1H5/IUvAn5Ygnvv/R8fOfXD0DPwC1rA0YLdVzzmuWomT2os/GNUgLZJHk4PdDmIS0slQmJJiSZjLmczHgbZXqPE0/s3Ia1J2zAT26/BqtWb8YK3yATNfAe0umXRJEN/NXunegKhvHpj3wXyflD0KjwKj1GFp+vMs8Rb1ESojHUaCwGSr5aZ9JGWi4/MITT0wqKFgsT0/jb1ffsouVLF4eenqhH1gR85M5vQWM+I8KtUR4ST6RjkMKhsnh13sNE+K3ly6jZAzCsOQHuU05GPRRGX2+HkpnOSGOg0Ymi5PWfr78VI0fncHpf8NkKGViz/prbj0yri8sD5ozm+MxLV8Ily7VaLEgtzCFbARwuJ+y6Km/OGlSztEQbzHYnL8Hs1CldFKyozUVhR2lBJQxPHCHNXIlkdA6Zhx+Db+f9yJLRbProhxGfnUKU1h8yJNFgXKnkGWTNXoyMjiIU9ODUF1+OhclDSCRnEfS20TPHeByVlp2DU29FjLnLkSPDmI1OYt2G0/D2N34Rqfn9KJIVCsVs0hhqhFRhRCoeSi5QSFMoBpVRG9nGOr+TNRbsTpf6TjZcmJtdYE5jh98fwt/d+DgTQz0CbR40yimsmJ3EmloC4Ve8AtVkHuX/+hpspprynmxwCU78zD+hmi+qZQ4kusjsbSPlF5mU54C78cD2R1HIa/jp3jRzELPqgagwcV5vqTxbIU/MJa6xd9ADCFXCRbd01zFkrWPlypUoEtd9gQAxNor5mVmsWL0KRfL5SIRshg2WABnsXUX3ZiAlzTVbPMwvImqSP1NdaLk03n3bMD51/7+hIrhzrAitrGsmfPWMy+BuGhCLpnHZi06CQWsgR+HYnH6EDXG4DE04XUYmWYdUQCzUCgoJKlT43cMStNsJWT340rteh9jYDmbGZQpftmRgwkmDMdALG2x0Q+gvFSWPCu6ZTGLrtoN426UbmBNUaa0CoYwz9C6z8GGWu7eTvjOXGGP8JCEn1Prhs1fx0Qs3Ikt4bbKOvnA3lajBRdZXL8ueE4y1bFeD17TQmcqEz588fBA75sXj6fn8Tx4OknhaIZJI74J8v6qRerZCdkxGrnH1DJKaOlpLjmZp2fb9GGhvx9nLt6CWE5ahh52/d7DxJRkv6BxSzGluYpLZdhneti4cPTKqKukh05JnxeqsYJEkoURo+fz+Mj5959UomAkhzygCtQ1STt0r3451r7gIr7v6R3DQzSUXOW/dKuyYnkVufh8uHtSQpfWFQ0FM5Y7iwYNr4GzjccTv7rYg/vWvX419D/4YNnqorCoq3RdVxgiz9CLwPwtZV5XQZJL9NRjI52YnaBSy6HOSgs+jVq5hPjePmC2LDe0rYG1a0e7so1J90NGTDiXyuHM4gXU9PmwZMqOULvDaNnhIAKzMk4ZjBWw7Mo/HJtJwe5xqeWRhfy5CezISJw1nLRgKZGVUtcwFZadjzKlR3uv0eaWQp/OQ/v6+SxOskARbebbS7OqBNrMH+XoRB8b2YTQ1gQPTu2CmxcTTY7R+O6VYx8zkNPqWDFIAVoWJwuu9LmIzsbRSLsNtN6rFz210YU92Ft/vPhuhyXFY6HGp2Xks/c/vo++KK5FZeRKuG47hB48Ow+33MPm00PJqeON5p+OOx56Ezd2JsbwfA/YFrOhaiSePUCCMPa3OOj28JB7nrF+J7MIwJC8uZNOKwdAQWaqoZBhvinkcYNJWZNaezjI7p5uNx48gYYpjT2MECwWSEmsJa0NnIB07SBiqkD0uoMsTYIDQ0Ot3oUNLopOU+1uPRbF1vICdcRO2ThRw/1gG+yIlxIj2Lq9LebCsMSqb1cmyHEanE6f22KEvZJgapOEgqxPolJKPJdHt0D87D3nj6157zVXX/AIWO7k9M1WNzEMsr5hIwqqLo8e3AH2RXCucY+btpuuK+2lwavQERxVzhTiVZcXbLvwgtNg0bBY7RuemSCf9eCL2MI6Qvm5sX4vVpLtfv2sY569rwx2HC5ghPosCTPSkQr4Eq4t8XViJrE3C1/df9hJ8noHP72PjcnmYnR6cUL8XW2MdtDA/rMxxJE9a0hHCx193IZ7cdh0iqQW46CWpwjy6aOElXidZmMXR5BQzZQ0WWNlGA/TElNl8gkSGXj6Xhi1oh0dHz6I36Eqg13mRL2hoc3RhsG2QCS2NTm+CzeVj3eN4YDyHk1cRDZid97YFcHIX4ZnnykOWRXqiLF70qZsex3yGuZenxewEUUjH1J4xzo525GIxOGicS/Lzz4asv7vqqmve+dkvoeb7zXNPUjHJMwRSFJMwWxXFK6by8DbuIfYJoyjA6DO3MJj4a3GbMeRZg1UrT0DQ3sbYE0KJ2FppFFAuVBBwOCkAZup0W4PZzj8T3TzC89xUorC7Jo+vIp7NModJ4dD0HGKpDIWvh5WWl12g67NRhHtaP11e6A1b0N/dhve+fDM+819XMG8yqzjgpLf6zS7FqDQjYwjNtpZnYibjqQxlbp0DeXpLvpBFSa5ZasBN7y5TCQ0r4Emeg0T1dlx2+uXYN7NLQfmgbxm6GS+KbFN/d6eCHukz05NKm1SMkNFGYXI67J5J4Vu371EQZXLaVebfYHwRAiD9drVyka9WkgsjhgoLz1bIu9/97mtkfOItX/4+mRRdi/RWdhqTp7cFEiQTqQtRp8BE2+bZX6pGFTNFvtZhdVJClFJdoxvqa7C6yS7SpHa2Os7xn8JzzGhkmKkylgQ6OmBlfPC0teMd1x1AMOxTmC8NE1YiXTJCr0XJ8qBcVTXQAHvQj/TULCHQRA7Pa9PKZRVqOaaHXnblZS9V12AVlZLkH+oCnV4HY59Q3OO3MA/8bYVIriHs6aprfwUbA5I8WiyrVqv2USgyiibeIizBaHPDPf599JP/N91NHJxP0loNMJk1YrWJlmbA6lobfpU04pIBXoFCG3J1Ya4Sx88PkeH7u/gdlSYjh2KdFKQIljoggSZdlPvQG4Xci3FoZEnSo5xLpKh8O5UlttHq0hFvqTNJlGfzRBt65go1Wq7Z5cKbT1yCC190Dq92fJenFNLid8eKQIGTAv7Wu15P/CVttFoZDmmhFFGVDEWjFKo8pkIJlEgdE4N/TYU14Sg7sdToxTImcie29ePMnn6cGO7h+U6876ReDPi6McigfN3BQ7h5votY3QOdlR5BSkpKpMYZxKqfWoKjXJRNFmRUTdbSkWVp6nD4vEjMLDDLFmXIwVQcFaZVNMha8EIC5DvVZ8Xf5SnpT1944l+EMp5ZnvaQK6+88proHbci+4vr2NJn6ek5i3QdpE5dhZl6CRkmVCZaa3SeQcpmhaFGPk8hhiw6PDSSxVBbDWGHHzeMWWFt62VWTmgTC6dCSrR6s8OmPE8eVpYHkys0COIUqaOVQmceQCGL4KU/XHD6qb4kC2l4MboAg8ONOpmQrPUQ8nvx7299lWJ+fynld3qIauEfWR6ca2DLKZuxYWAZ+jxh9ATayd09zLQDZCbthD4XTh7w0qvqSJKNSKImVu7WUthincJg5g56BLniMS+RwFjJFhjsGZipDFn0X9ieig1UigRWgTZ5bFjiSjFBWul0qzhn4vfve9kWfPVdb/qLUsYzy9MKEerY2mzwjys5owd//3AafeEQ2tvDePFLX4K1J50IL72kzjxkfHaGDEOHRxPL8bj+ZOi9AehoxZd155mnzGBn9iQ4AxQohVnN50kKqpJLKehROzAwcZI/NeonkUUCuUyI4Pt6LgU9lSbE46qXnIHrPvEBnLZ+7bGa/WWWpxUi6b5QS1XEAvmn3j7jc7NKS5ZX0mHBd+nVFAAxNfT42M4KvrSnjLmx3aim4nAwU00kE0jBgZ9PdcHdJk/slwgphKViDtfGevFY8xSYjTIbkK7BpFI2/5FRN4FMA+FHpgeJGqQHVSmG3/PufN9aTGX5kiW47iPvwvUfuxKnnLhe1fcvvTw7htz9azT3PwkD3b3OLNne14/2Sy5HZW4W1XiUogDMHh+qyTgaVE56+2PY6gzgloU8yUAblUQKQGEJ7TE7mNiRq0vvqYH5S7UgHW4M4lSoLGAhn2V6jsCRCLquMekUGJKOfultpuglmMv0HRmRlWI2mnDO8h685eUvIe1tZbkvlPI7aa/Mihj/4JVPe8dTRXZjMqoeXTn0N6XJILv0378Npqfqs3D9mckp/OBXd+FgOq/2tZXVQaVLWgKxdAyKT8pkBbmDLD8kUCQKFNjR1yuom+yo0VtszHnWdgXxlgvPRkd7u7r+C7n8lkL4xR88L+sPKcKCpPx35aoi1JQvVIP8o979/15+N8v6HyyiiN+pDCniIdL7pn5fVMYzy/OmkMXyp5VFhRxnZVEhx1lZVMhxVhYVcpyVRYUcZ+XpPIR5w1+1vlos/xuFKcIP+PJ0YrhYjoPytHe0Pi6W/8XS8gyWBz71qU9tOfblYvkzF+rgAULVlsVAfhyVRWUcR2VRGcdRWVTGcVQWlXEclUVlHEdlURnHUVlUxnFUFpVxHJVFZRxHZVEZx1FZVMZxVBaVcRyVRWUcR2VRGcdRWVTGcVReUINLX77pdiSSaZqYAW26BJa4Kwj5A5hYmEdHIKSeWRnqG0JFVq5rGhCNp6GV8mqL+WDQg6Mjh9DbsxSaVkRVHpNo6JHMRuGxuWGSBXSMBpgsVhQKGcQSBcwlS+jwAGNTM1i5bAUsditsViOs/WeiM/SbPTBlgutMNA5HPY1GOQG9sx1TYwfQG/ZCb7Lgmz+49YU3uDQzNY2RuQhGJ2fxyGgWlWIS07EJDIbboJWTMGh5TE/sRzqVAPJRmAJD0OkaMBkamJsZQdjrRj45y2MLyKXmoFVTMNeLSMQnEZkbQSw2jSl9L0Y1D3LxeQTsRThsdthtTWjFWZTTMVz/4P0wycOoeQ3zx/7m8lXULG4cnk/BYPEgMbUbhkaN151CPh05VvsXGEytpKUZKmU0TUaYzUbsWahBV6phZm6MAjci03BgrGhCNF1AJp9FsDaJzs4B1CopRBeiOHD4ALKFLArZFOpaDfl4FNW6Dr2dYbS3d9LqHcDoLRjEAj3EhIZ/EJa2JVi5dCUCbX28TgGNUg4msw5G3k/WOVHP2jdkRR8d3DYTyuUyiuks0vOjKJZr2Pvk9mO1f4Ep43ChDr3FBiMFUtObcDjtRozKiGWTyGUKCJkKsJUmkI3tRa1URrmQhqGeweM7HoXe7UDOBJSKWZh1BjgsXjiCQbgtZkQW8kgnM4jGYryLDVOTY4jOTUE3fwjxXIZKslN5FXT0LsOpg0vxjS9eiOu+fzV2PXwXvYzKpceUCimMzScwPvIgRjL7aQS9cFltOGH9plblWV5QMeO9X/0B5iKEH1qhPLYjj1z3WXKYqHjwonAK4zPT2FtfQeGZcVF/Co5aA8PRAp6sD6rVfV7SEccqhwPtfd1o2ryw0rtkmW+jvoFEIg2Px827yKLHOfXb3kNH0RN0wuL0qUeuZVEzo81CBJxFqmZHPJVSy89ORxcAZx7nLzsBdmsYTrsLWXqf2v26ruHmh8dVzHhqcZiJc845p1+16H+4lMsljDPA7d4/jK9892d4bPtO3LRjF+7e8STufnQ7Hn9yF3L5PBuboBs7YFW7+f5p5Yk9uxl4KyhW663nyot5TKVqcHhdmIEPGXM7UC3DYjNjrN6GcraOrNnPGJJT6yBuDhWwvG8JzJ4ABWtWq/uUi3HCjpOXqsAXbGPANUOWB5eln7wOGzKFPGRJcJvNBoNd1huRR0cNcNoMSJbMGJkq4FVnrsL6oZNhs/vVY9myDLrT10Hv5H2tVhwYi01QGf3/455RKpXwyPZdiMUT+Pkdj8PodtFNcyhWanC2uWAja2kWC2pJIV29gYbRrNbDEsrhdpuRyeXRq6/jRRtWY+Pms9Wain/o8zZv+PBnUakWUKMgDVSGkVbeqNXUCnQiJHm+UB7iqfG7Tf0ulCJx7JrKwOijkMhqXt2ZxtqBHrjaetTjb7JOSqNa42llJFIl+EMhyNq5ukZZrdFSY1wZOTqCvk5ZJlwPjZ5G56BB+dRajqHOJTA5Q9AKOeibNXpfk4q18FgN1YYJdtavlE/hp7c++j/rGQePHMHnv30trrnjThwcncK2KdLJ7iDeeO7JOOXE5Zidj0FnN6Ihz/gREmTVT3noUl8pKkuRZ88qxPdatYmSEdgxuh9Hd16L4cP7kc0DA/19FOTv18r9B0dQMphhsjsYO8xK8LKSmzyKLWfKM+jylK08Cp1qWjCd0egFbvUM4/rKAtq7B9XyRn6PVz3nLuu1x2lUAj+hoJ8W31Crxs3VXBidiSDo0dFLNDho3Y2mETaeK+s6agzkDpcLuXSK7ZK1tCpUhA4mk1pdBTBYeU3QM2SxG8Ld8JTyjP/nAL5r93Zc8aGP4T3/dg2eGFugkG1400svwC1Xfxj/8q43Yd2yATjIbvKEDlna1FDMURhkGerBy7J6jlzei4CkWFw2Wh7Nq8EK85y5+SPY+ujX8K4PX4VPfe1atSTRcxUj8wAyVeUBAiVVWd2U+YFRFqmU3/gnRaBBNjg3WWXxSn622zHQQ5Y1O4Macwg5f2ZygoF7DiGvEw6HrF5KpkTY01PBFXr0ow9uZ/5Sw/KVJ6GkycIDFnqThXBGr4dF5TRWO42NNyjlIqTZCZSIDrKiT4WMrVoq0mCcNEBZU7tV/mTPmJ+fwpe/9jncsG0CjkA7Pv76V+BDb3kFLnvRqZAVpL/6w5vx6JMH8Y277sbj5P8G4rS+3ECF7mx02shuKihnirCwsSC1NGp6cnojLlzmwI5DC1htmCF/N0AWSfM6vAjaShjsdOCTP7qL+UIFq5YuOVaT35RfPfIEUrIojO7YgpGEQlksRp5DN8nqAPzOQOVoVJI85qyTh0EJHXYG3U0uMibNii57jSZbRvvAELKZnIJSC71HR2gxkKHR9GElAVjZZ4HfrsdsJg+DK4gqZWpn3JEtIYyyGA3hTR6zbhotCLYPKbZlJTVOxadhdRB6STJkxaMqPebQ6OyfHjO+8b1/wb2HsjAEuxAmtDSMehyKztNtrfBbXJiMp+AOB5QHiOCaFEDDIKu9FWAhJDSYxVJeaNLFfTAhpy+rVYBOqE8z8M0iV9VT+D4ktCQKsm4AObvWqKKsr1BxHkQdp8FcbuI/PvA2BP1s2LHSyM9j60MPYZbeOUYYmUhXEC9S8PQME5lLRy3FzDtHqLSDZkBaWubFzbhynZN1ziMY6mLMCGLiy1+Gfm4CVp0EasZ8Wej/lW/CkotfSkaSZ6xgbKBHZ1IRelWIMa/ErD6LDOmv1x+iUvxIRSeY2zA+yfK3FLgj0A0tK2t0dRAyCZMLI4SyDtbNhp/c9tAfHzOydO3XXvVJjJYtzDJ9agmKMhOcCoVqcJnhjC0gSeuQVd0EJgyMB3VWWp4Jb+hZYUJQjQHbTIbVIO30ZmpI6+ZhYgJWjuXhMBdh5vG9XevVigmygH3IGUC+FoGmJ8uipdUoHJ92GOOZMO7Yvg+9ASd6OlrPk9f5eyo6Q4F2YOPyQVy4YQCXnLgEJw+FsKbdiU5jEfNjB9EXBs7oG8B7LtmCyzcNqUDd5vOgvzPImECcW7oGtUfuUsmjLN+kFqw5ug/R63+MyHQM7eeehzrhxeENU7BNzDLLN9MDSpqdntyAw05DlGVvWZ9ysQiX241KLiqrH9AAaVQ0SjvpcIVMrUK0ODIVVZ7xBysjEo3g1R/4FJy9vRSusbXkBFlJgxllnRXRaU1oDmIKoUbHRlhl5RwmQ002rjg+A0fiABrjEdQDbWywrOncIA3NI0+FGKnQpZZpJLMGeO05jMQn4QsEiSoNJPNzIBAQcipkRi42Xgcr7+ewjPIeR3HDvQtq05JN61bzGCqM58gOM7LeVTE9RSsuwWrQwc+6hRmEU3k7CYQbHUO9CNhNyJcIVQzUaqk/Gs38rt1I/fB7tHZZ4VOhCVGOIhfCx3aZ03OYf3wfel5+EWRnBovDioA7jEy6jFEqak9qHL+YGsd0soIhSxUurx9lBnToLITHNGyeDsKVCfGpYbgDvUjGxjEeLf/hyjg6MooP/+SX8AQCqAsdZc301RLjlI3Mxa6oqY50VNadtTiJmRR0mYypkoyiO/cY9PY0sbQEk41JmO4Qhe6ElpxAm2EYS90ptDsYS+jmFgtxlHSlQHyeiceQKgoFFGpJdyf0pNmo1b1L6TEpNrCs1ijxuaPYfrSOC045mRZppRWbaXFpnsM6GR2QNWub9SrhggoyeUhR9+PFZ5yNJr12/2wWPQErtu09gupXvoiFfftguP9WGBpUhGp5a8F7tQCE+kKwlUQhE8XMr25D+rHHEf3pD5kjZRmMHdgzl8B9s7PQJ3UYmZ/HKSecDBPjkqz6KktHNanUutTNYGFe41b9X1Uay0S0+oexKemR/Pj1t6PGpEd4srAPPWsnS1ZIMCvn02oNP1nL0Ej+bcgtID81h3Xm/QiBjKPRSRgj5eOdrNYCDsUGETDtQac3gbrZihgVGMlnUDGTu1PA5SI9iqGBvkcj16EGN5mYDhmyEFlDcCyyALJ6OOl11boFPr4ud+/kb2DcySEdm2cFTRQes2EqQiODkb1CQK8xoYBVy04hbaEH2ozYM7XAnKeI3TuH4cwuwD55kPGvxbhk1WhZ0ltWe5TF7yVPYdNpZkQAXtvSLECXmGB2TsU9djuq3/osTnv0JtgLwo6a8Fjc+PQdv0Y3E0XZR0qnp+Fa/XCEh9hOQjaNgyYNT3hA3U/K71VGmjz5Yz+9VR1kIK2RlUIajAUEdrXoi9kiXcp25Oam4NH2qYSmRq3bLfOYiKSRrbSpQG0xMXbkAyg2bAi6xyhEJoeyhZBWQIHKqMmeHRUTDPSQrIHJFMxKYHp9VS2laiaMeSyEPgqhVuN1wTyAROBs9zKeZ8SaJavYWHpiIY7YzBHaiFBbXqdEksFz6ooq08MMTszOjdD7CKs0prds6MRbf3AfJsO9+O4FV8FCAYk3UO6EUtldQFBAiUIpQoosGCS7Dgg5qR6j0RQLGhJf8km8a+8OzFtJDOiZgZodl1x7LW7YMQUvyYGsDlrKMzb6u+AN9iBEliU50FPlOZUhweedX/sRY0KJEEFWwcyzXqd1iL9KJmm3kT8zOFUfZdCKUEFd9EUTqtlppApuwhRZiK0LuRItvDIPmy8Jk65AwVpb8YY47iSTcFjJw6s52mwdObqEzqhBR0izWGqENR3aXXoqwcI4QQgiA+rSEYOT03RxxoKwDS9bdRpjgEUtSi9uq6NXCG2VbguhthJDDIQ+s92v4tf6tafgwCF6EuOeGM5bNi4hky0jS2+/a90rKGxSCwqb9qK8QgxQ/pci8Uq+Fy+RP4EfkaXKfKgcWeDeZKjgc3fdwjgmG5MV0dvw4nAkivd853rcsms/NJsfvx6ZxtW/uAefvG0r/GSkT5XnVMZnf3ijMgfJWI2krqIIScyUIMXatCoF0EAk3Y7VHgsSxGD7wiNYEciSf2vQm/3QZSewaXCUbk4crxA7bU1YzVW4LSbYKaBejxMhJlR+F0iJPegkJfSSLg01vWive7DM2Y6A00p2BlJdN0IGO4lCDWesXodXbD4X/e0DTLY8GOrsUbveSEbbYFyR7ga1wLxsS8TvJYNuym5sjD3C4lYOrcQCmZ90k2wcCijjqjH32N+zAvN2UlAeo9bGkr+nREShV/knO90ouYgi+B+xnkbGH+Q7+YnnaGY9Bso1hHq89Ep6CeHcxKz78cNT+Px1v8T9j2zHWq9D9TgkSqLeVvmdythz4CD2zcf5TmyB+FmRbYBoZfwkCwk3pKHynjdcE05RGDasrB1CZ68FPR4blroiOHvQjBOX8EbMpP3tAbhI6QIM+O1M+OxWAzw2ehEr6ZDETGdEj9XHYN6FDctPhKcjjKGBQXS0dcNJL0ORDcqUcPq6k3HZK16Plb2r1bqz3kAY4bY2ZvguVFmvVveH7OnH4xm0m4w5ohCNcaxOyKpXJPun4JmU+rxeilJP6LLi707vUtv+lKNR/PLCt8JJKJaFYVV8pKAVGvFPJCAeILFEhC46EAHNBJYjZfXyQ0uccvzl++7HKQObsbxuQJz5UoPMsVaTuFvGOy86FwMuIg3h4/O/2qHOkfI7lfEft96n9pOQlTXrAlMUmizkKBAlC7TbSAlp5jQTM7p8Oiww3c/Lb6zYoeFxtbDXwdkJlLMVMhw7jISqrn4/7E0SWpMOAcJTuzOIUNMNZ8OJbokBdcYFMgwzhdLJ36Sx6WQC3d1t2DSwlgmlBz19S3Bw3yHE4knCmA8zMwsYG59CWSvCarIwyDcwNx9lo4j1wvoE8HlP2SNEz/xGrik8X/afMhtMhNmkUlJ7ewdWOlvZuY651MMDZ8FCWBZliRpEKZS/apf8qYAuWuAPshFKpm8Fiv5eJpSindaxmo2y+beP4Um/A3bev97rRL/DhVMCHVjbHaIRAr0hG/LprDpHym9R27se24HHDo4ohmRk4lKni0sGbJCVmoWe0bo3J+7FCR1VFBKH4bOT97DhVqMds/ESCqUClvQxs9Q0TOULcLP2oTYXymyc2cH4MFdS48MWBuyVy1eg3RNAR1c3QsEgXL4gPC4P4aEOrzeIht0DCytfpsBMsmg9hSCwEO7opdUzS2/rYu7ABJMC6RzYgFRijhRWU/tH1WmFskKz9E2JV8t5DbanRiXohOqWUhhJGdEl51cLcDkc2DEWoUKMmGMyt3PoZJwx+ig9hu2njMXapRh4Hcpa/IYKaXW7tM0dhjsfUe+ltH7nsSQgm2fn8L5//xIu6O7GaWuWYPXybkxPTKB7yWoMGDM498R+HB1vdaH/ljI+du0vCKF6mFjxKq1KuhLMNhsbIl0AFpzbOIBlK/oJM3ZMp0x4KLkEc7Uu0sYa4oa1aLdMMpHLI8sWOHxWwowRD8c6qRQzHh4v4eSlfgZuB5b2LMPWxx/EL1waLu5eqyYAZBncg24v0xcrY4AJPukCz6RQKGeh8XpOK38n87HaaVmEqTKD5KN7HkRPWy/CPYQuWptQbYfHTSZGxsTMWXatpEaU4JpVKpWKieYK2HY0jdVtNC7WHDQkS72CaQaFWJqUVQICubKFdClQIP2lXFoJoEDUMWHzvTiCyF/t0Mki6P/foUZfK2Lsll8jwhwmk0qjRmJRrelhYxJqZwJYYc40PJn47Txjz+FhtY6h8HlxcavaKEXW/y6pm0vwKpjdhBMnbtij4UghCIfbjp76PGYMS3BacBbD+ouk7XA1zQiQ/eysLofB3YMR/VL4wptxmHlAlpa4UJjDQwknPrfuYuYhzFbXnkGIKCiGNj89T2hp4LGHH8FCdpb4PoQVQ2uwbOVpaG/rVBTaRpe3M6hvOuEc3HvgNsXbZXQvnYghmYgjmYojFU/zj+/jCSQWZpHKaojGksjML2Bzp57KLBDyUmwb40K9jHefOogzupiQMqeRjVSqRALJOqTdLXE3FUQ9k44+swjd/a3CryzlKIwju6Dd+iOkPv8x/n1CLaIsMg12Ljt24H9T5Lfu2MqGGpVXGIj1wpj09AjpgtZTAGFDFcGAD194VENXd4B0kRZHC5q29BJCTNifdKoez15Cz2x5GbJRPz9m0W04gnbtMAqVKiYMF2F0bhyPPb4DPS4dPviN6zGca+KBu+8ivJB1UTH9S5bgyNERFAtlaHkLPB4j2qXSErtoyRWytNGju5FNzmLvvnugFRkYCW2yM7LT46LyPPD7A+TyXr4G4fO5ECAZkD3B3YTBJUsH4Sal9MpxNCZpp5fQKZ16563pQpU5lIDQ8JITYSQxeFaRAC6eRqUo2YsXicSVpxBGCYuiFGGhFJxibE8Xfi/7z1rPOpchQJJgWef9KQDkJZ7qtf34P3xsy2s+902VtpOTsCp6XosMg0xGRrTevimMAb90nNkZqPSEEMKAkW49eRhXP0Q+7anjcMZKiHDAN7UTf/W3H0F9YS+WLV0Gj6+TbKJMEiDbQOvAZB5ZZt1+MpppxpleBjQDBSH5Qb2ax8ToYZWNxxaGYTCFkcvXsXLdUibRLuY9OdLXDPIybtDIYTwyhf3E7H+46jrUyJqOHtyLcCeTTRlyk7uRWKglvSlg2XHAaJEFMoUhkgLLtqgkDkYKkIEF1WKWxxVx1S/2w+sjLSUTOykxjTP2MsOmewiHlAWQZYnaBv8UnJFZUi8UMtGEhqmXkUBe6ynnUWxMxmBEcWRp9WwRfT/8lepYlCoa6ZHfuPaWZ/faetq7+rcdHUeTCRAjH6/CRhAgZSPFSwYscKOKdKGBts4OOOhiamNdvQdVsw93HV5ACTaVj0iAs7Qvw8TUFH718EEMH9mLgD6GH91yIwy5ecyPH8TI7q0kAnXsevQ2fOPOBzA2uR3tzKAjE4cwPzOBXHIBG864mIG2hH1HdiFTWYCt6UAhNc2kkVk/Y4HsyDwVmUHd0IFO9yCWrFwPjXmG7JMkA0CaeLW+oYZH1S7MhF2xwQaZlxSd9F2JhJhSPx3gKfwmIfSBiTyqQj5CQQg3e3z5KTj16A6iABVBMxU51ylt8QQlZNGGKIBepBfrlyPkK0kbpYdBPLxjKVyvfit6/v4TsBFlNNbJSJk+MTqBuenIswP4LNFhnngtiwCL+wmrcDey+NA5ywk1VSxfuxohunu6WFMbQgk/dxKmFibG8JrThnDjzhm46fIamdX5G1fhoQNHYXHzeKMP2w7KjL4gLjrvPOTKBqzesAnjzGVOOGEDXrx2BTYu2cAY4KeSLcT0HLrbffC0DSAdnWbANcPsNOPJuUfhqAYQ8DvpWSWUMjnCSQWy+/3OxKM49+RX0fJK9D62hoYknF5op+zXYSIxUIVWyF+OKaup4LeqtbYsrRSpABqi2iHT1MREMosK5WEj3Gn8zUJhtzN+CaUVcYsyVFKo/nhtGqfELEifk0Yv8nfAeOZLYH/5q9D3zisROu0UuPsGeAwhX7yL9bjp0Z24d884PGg8Wxkxva0/R2vQWeg+/KKpq+EzF21UjKqvrw97nngSXT0DqJSLcJPJyOhYNpMhBPlkI0icv6YTd+yexPVXXkj+3I4Hdh2AJvOJqvQgqwMvD6QxFSti3YlrkMnmaaUmZtbE/2IGFVpPXbpGdXYk4gvoWrIGTrcfe3ftQ4iKkXFzo8mDOW0Mtz94F5KFNCIM0tt37EbekSZs1nDuGa+hIEoUsiyATxJCaJIRRwOZm8CRbGmk+I5YNBtYymcVrkveIZZsZO4jvxVzWSzvasMyjwlPzGVQYLLpohEedQWxdmaMsiHk0Dhl1+gGDVaMV9xAtpZr5kvwfObLGHjb36D93BfDS4j2trVjbnIWbq9feUuDtDqSSODRg0dx3/5RxGIldDuNz1bG/pzWL9tWy/rMsn2016bD+Su7Fa1dmJ1Ed3+/2iNQTzeXrvJ8bA7xWJQB3UNosDFZ0+O1WzYgSc/R0ZrPWurBqZ0uZuMZXLCM1HP1iSj+04cxdTPx8vQXoWtoGQ4wgQu0daBUyCqBiyAapKRpUsBYZA59Q4PMc6ioohFrBpbAwyx33ap1GGrroxcxELoFv208PoKLz38r4btM685Dbc5IQQn0SH+U9OBKoJUdzmr5nFrsXoZjJeDL7gUCMWoVakKXbNaYZCYe9FoRYazKMNZJnNRVstjNNpy9+zHoPvsFmE47B7m5JEzzU6pPrlFk/vRv32a9qFTmQCqYC9TTO+38zkovnJgexUIkgk//6F6MpWvQakYEutrh0wrPpraSoUqlaqyM9NCeGrSgRk2qdcp1ZjUgMnxohNw4qBJAFxMuUZrsZCkBUnbBlP30ZJvTVDzKLF22AzLgxLUbcf39+5F7+6vVKJjLUEHpE+/Fgbe+Hk/c9xg+8eudCIfDaGPAtLvMiuEYGQg7O9vVVg+FTAWDQz1YkLmvxSKi0SlMxoeRKiZgdRkxPNpAseFTq0mL5dVFEYwn0rFZkx5mWixJGIUuG9HTmKxOFHJpJpIlmp3Q9Tp/K6ot9YTGy+4F7Z0BpJnfnLdWNnXPMH7Mk10SIonxN517KbPnOnx+Dwbf/jYM/OBGlMtGhD9P8kOBSwdonTmLjsmljIHXK3n8nO18/Zd/hs/dOYKv74jD2dkHnXSYWkmfqaynytOekXX4+yXay240Gi3qdSfRIXNlOL0B0k0DNW5nslJVM7FlSkoyKQNGdszPzqJSNyDc3q76fGS/p1yGgrIyPDG5kX7OB8ZiaDChChUXKBBaK/MYk76O5QzIjxnacM9oBHftG8OhubLqfY2mSrjx8f3YfOJpSE3uQDZbRiYzhVhyEibCZiITYwLoQDKXwUhzORq2NXjp5o3M+nNM+jJUhMZkKqM8Q09SodZypweIg0iQlXm4/3bt/WgP+2AjArByag8nO6m17B8os0zyTPi2PzmJMuE000wQmghPhMqz1i1RExGaZdlVs6n2nDKefhaCDPZqsX16mEQVYYUWKno8msZ379gOb2eP6o7hz60/1q21KWQVYVSeDVNJk6tfNCljWwZjCTsfvRYmn4bSXBYer0yJ1ymMnxidVtYTIquy03K9AdJNWtbYoQMIB4OwedsYeOfpQT4UCqShtNgTO334VsaD0yZ2siK/sYQ6K3Q6BRw7fQve8eItsJQWcPu+KI5W9chRCKevXYl/uvlWrLIn8MREmTClIV1NEwUkvpRw6/522L3tigVdcsYm6CsJ5NJxNroGowhFdiMjRgsDohZazEraSINZPSQzOpLUUY5QArX93EKGQbxRwGx0lkLSSGM1bA41sWnlJuyZmWYyCEwz1pza41OZuECHQKs/GFY7cfIkGMgAHzw0iZ89dgTf3zaGB/ZOI8S8qVqiMdAIpXtGtV02eZReDb4P6/7bSJ+k+1Jn0Zrsm+ru82Lr47vRcGexMDeM4cOHkEnOw+WyqE6uqswhIkTpTV7YGGx7O4KIp4nX5O02p52BitBVqqJGaJERuHYtiwNta1XwfGapGZp4yfX/gYW3vwbnXfBSvGiV5Ahk17SiNAmF0dSHnw5bMFdOws4gmy/k4bR5sW86D3uwmxApUNSiqXEagUwgU7RbunMo7CqDfalAkkCD0ZOUiMBkh/wC8yfZqT9fqGJ45hDmSLtT2UlsXbgXB5P7EKuPoLObFJTGI/uHfPB0Jp31DPOcGsyMiVMLI8gVUqhTeQnKp5qJ47v37MbHr3sEN+yOIEYZumiQXp+T3sp7U8DCUGW/EJnhbiLSSBqgtoY9Vp5WRjmdVB2BIgi9zojsvBluuvHOJ/cj3pxn1lmBz+WCmWzCzizcZHPR7Q2YZT5hcwdh7xyAhxTURViz8Ub6pkbWZaHnhNDW3YcuvwVbTzqXkCdZJwvvo6Nm6iV6n9WH4D98kWih4afbR/kqkGLA0dkFNb5uCfYh2xgicchhTe9G+Iwe7I+vY+xqeZnoVxLGB3bfiycOTqrgWZYYIZonNsm2oeV0CsV8mm1T2Qbsdhci2Siy5TQSzRhqpioOpA8xuWsgZUoiO1WAVSdzoMzM+OdgcgbxzvXM0kkS0sUq/FY/fMzir/7VYXz27in87XW7MFzQoWByw0I5Suwty4YujB0q6WRsEFhTwxFUjMQ2k4NJMg33qfI0TM0wz5CncuQgId4aw1VtahdsfQ6MHhzFbGwBjxzYCl+bEZHJCMrE2HQyz+DaT+toqLECoXcuXweKKelbMtEr6D2EFDJxtOsK2Docw1HmD8sJMcV4Co0NZ2LVv34NzjPPxgRp4cd+eDddPqQqKy4qM71l52SNDZMdJkdnx7CxI0CYKuOJqAsW6RlkkRh4yWkb4dVrCLppLqSyJp5PnfA6TLrIsCQLXhBKnE0iSUiiWJBnxl1s5DGJGQwn5qCzGmAnYxyyrmWAnUGSQVxXNyFEA6vLYwZs54k+K765fQHbZgiTe+Zg9QVUMJaJbbJvSMuaBSIN8IT9NASyOeJboD2I0/0VHBhhGkk5yzwutekxyVJAyz87ZkwlMv2tXcGEj1MfjgCMlaPweY1ISFeFZqB1lhDRMijWEwg6XaibM4SvPaxwGZVqDsMHnsTgsvXIxSaIP7J9Tx2JRIRMZQFag4lQLokDjAeXv/ElGHzVm9B35mkYHx3F5258FE8mNciWdiI/6agUZUiHnEw8yDHJlIBnsPchnb4XPoMLOxdkXKVVV5nb9PKTT8Tc/F6GkgwSsi8IPaLKnIiWgvH0BJ6Y2ocoM/lcNYsSaah0Z1QIgxPaFL2hHSUqSSs3oDpLmkUGaCPMZJDRdAZdng40zDye8WFvzAwbSUBU5+Q9eKzgOj3NSHpP+qegx20xYMuSMF671IRbt4/AEQgjdvQo9i9UEF4+hEomy+N5LNlXIRpHh7n5bGVkS1q/kcmaTEhWY8AUZlE3gOlYAF5jAuWiGW0hKy21CrvRiVg1jqOHjyCv5fFYdAcOx/cjMxsjlSX/Tsyo+JJkQheNz+HBmQdxtLgPp/QsxUqrDWP0qLufGME3HxjGQzN5uqsD9XSawrapJJFyUtYl2D7YHsZCIk0KbUEumUJa8yDEfKOUOYyKjQyF6hMWc+mpJyI6sxszhJ4SPSGtRVEokwZYmEjm4vSALLPtGmLNFOMalcHAPt+YR7pJQ5pbgJX3FuV7dTa2kZl4mcGWkJbM5bCkc1DN+zUxgXQwbmx50Rm47ckx5jkeXLQqBBuD8rs3+nHRsiDO6jTgJeuHENRnYHB14Ne7xtW+twY7z/UQ2hk3hFBUeF3J4Rx+xpVy9tnKGBzs758uytCl8OSm6rnV00vkuYWsNoiqYxA5+0YEa3uJ6XXsOzKOepC0L5KGrthkwzUkDXkYmJ0/svsWbJt9ElPZo5ivxTEXS8FW1ZGyRrGuYykema4ha3DgnBVhvPmkdvzswQOwMZMXrK8y+MpcWDXzgmUNc4yx+agKfhot2hbowoGZApz6SZSM/fQ+yaj1eMWpJ+GmbV/H6MIhpCvE/GwOM7k5zBHvM0zY5mj5smOni8K2Giw0NOYZVSvBqpV/CMU0m3Rka9Kpx9TXokPAZUU+30RnuA9Oi5sMsk/BSi4ZwRtOX4HT280I25rY3O9n/awwO9kG5Sl1mC1OXMt2LUQzymtkD17xenlEQYyvksmxzV61NVKwUVLKeLrX9rJXvGLLP914NxMzmZXHy/EksToDo7/MlVXmKq7N4NVIk2mERslQKsxmJVlsMrjKOIgeHYEeDA2dgLWdy2ltHugajB3MKcqyB2CNnIdKtvO/rrYgakaxxgYeH0vCQ6uxStbMv0g0hjhjyFFa7PD0vBp1lCy6mEzA7GqxE5vbqTBaxl2ke/+aq96GT33vDUhR4QJfNuYWXoOwOiqXUpDN3GMx2fhdHktoMMiaYK6bUaRn5Mm0eBOyLg1Wh5kxJYdl7vMJtXr4bFH42zwYmzmKLlcPesI9sOgtcLldcNBYjWyz6q5xMSWsFhnHeE8SBjtjyDu+fQ8hsQYHcxBJKJWHMLiLR+RTGfV0rFYuY62hoHptn1bGhz7wgS2v++SXWvt7i26lB1LIloJvA/R0a8FfEGbMNjMMw9dC4431TJKsNma8xNdKnvzeoqe2a7CSFrY7SINJR1NzBfiZWc/OpvH6U16KUE83ZnfvwZKTTsAlX3kIwd4uBnwj6SzjBQOfkfRTulREUeIRwvnl9zpjQZ1JnzyqJdm/bNDIwMBgacL3PvhuXP0fV6BiKjN/4XnEeOmi7neEYKZB5AhTBgqxxGt0kgVZTXZMzU1ibDSLtjX0ELa3UdYzSEu+oIe9bsTaVWcz53gSS90r4KBHWBmozWSaHpuHxtHAXQ/txOZlXRSqC97+IdWLYaZhVMpZ/HrnEdxzWARug5HnyrQe6YKXpLZOGIwcOYzQ8tWK8IUTE89Wxvve974tX/rGdzBqcJJ50BvE6iQIi1cIQRCWQGuTbgZ9ZgJ+2yRyAlEeegbZi2yiK2xKmI3RIs8mUIGJMnzMRV60/iwUYnkUGAwdXuYlZGsDS/rwpa0zZFHMS2jlkozpVRcCvZHsQ2d38rJMjOTehC+16zCFX87lKRRBXQKUSqDoNQyEH7nsQnjd8swdT+Dxgv/ycIyMiyzp/c0z2cdjoQ6erYx3v/vdW7RSAVd+72aVacu2bpIti/WpNF8sR+YfUWjysIl79qcI2gOIkRrKXuRqZ0palN5YQ7XCLJ4C7/QayETCcNadWN7VD6/DzQRrDE+mDmL33BrUaVF0OsXlKTvlwsoLZOIyvxOIkaECuadk6yaLhZYrfkuBUx06vhclydal1RKxnxd7KqCrmY/87b3nn4qzTt6oGn28lqeUIdFGFX6g1frhLsre3fyCQhLrUpm0DGtKYONnNTeJ32W85/AkDT0uD3wOCrHJWEL+X6YwJUZ0ygOKpXY8vL+KnIH4PzrC4Aj8/NDj2D6/GTrippqNLgKlonX0RNkdmTdowaT0J9HlGxQ0kZbfG1RvsSid2ml5qjgBvbfB86XXVXqFlFfIE0u8ioNGdbwr4pnlaWVIkcGaT7/rCiZDMgTa+kmUJE/iSFYs9igWKdbbdPehaWOmzkDb4w+i3UvGQItcGvKjzcG4wkx7WdCD9114CoZI8Qr5Mh4f3YtI41yY7BQ4hS1LNUj3s2zAKNNFlcJFyCJQUZAoX/IoEnp3WwA5cvJjVWgdJ4GTMUWe6ZbBHjEiqaN4hp6M5coz/rK2I31aGYo5MTh7OzqwksyjKtPwickaG1Yi1W3Y7KjQKuWzJthOGphHH5a09aMQKcKn2dHn8iJk82JloBMVBip5SilKZuRkoNcxjlx/wElIEaFRWBKYFeTQCZlpZyJR5kyknGQZwnjEAylfyptxiCykkCIVJOOSOCY9BFJj1elHaJNJ2K1nKBjneJL0PC8zlbD51NPV9f9SytMx4z1/94Etw3/7VjRjMXqCkVauGLwc0vIIvpUZEa1BRxbCyqg7jPSJAUJTVW3Uns+nVfLkc/ixwARQZuh1hv1MupJkE03cPG6HJdSjSIEwDBk6FWos3ieEwUDlGcnUigsReoxF5TkCR3oyq0ohz2MlYBOOlDJYH54jHqKnF0m3v8CUmmKjNfDtd1yGQNtvJhUfz+W3YobyDWbB4t4NYnWJwi1TCGW+yvsSBSifW9/zj8JqL6bglhkbDJZ5UkYyaCQW0hgbHpPsBjZHE7FoAmleN0eY2uyZYyBmHKD1yuO4FlJUm8utnueTroEaLbxWqcEdDqHEXEL6b6TbW+bPClS2Cr1UAroa7GadxX0EluhJosxarYG/Pmv9X4winlmepYw/togcgv529AU6sKS9EyGXD0P9Xejr6UQw5IOlbmJ+ohHezGgLhLCMxxSZRcv4QaNcVVl27ehWxYYa0mlGocr0zEKmCJfPo1iUeKJ0OwsfFw8SZUgPqAhfvKpRKkLjZ4E1UdyJ3X68dMuZrQr+hZVnKOOPLzKHoEnrDfg9CHrDpJdlaDkmfrRaH+OHg9lyIBCGlZg/m5vBoXgFdsKQ3evAEkMC72gbxUSaMUAibwsH4QnLdagwyl0GX4RIiAp0it5ROVSIdJfL8aprQQiA0GoSjDa3Ax99y+ulan+R5f9JGbJawL8dLKG7bwg2BvT+wSFs3rwW3UtWAdI9YnZiMrqAOZMN9ydPwD7jCjXvSctncU5PHdsmxwhJK+lhrREviRfxsXGYXXbVvawySBG03IzxSh7eV4GdShLGJJ1tOsaeJrPwDrK4r7znreI+cvRfZHlaGWrlgT+yHXK4k0ndnYdkTJo0lTGl2mDqXy8p647HYwiEXOi0SVZuUfOUZObdan0cJqMNO2NOuLxWlTuIDCWgy9OjahxZ+qeV8BmY+Vkdw/vJ48VCeQ0NTT3IKTFiSXcn/u1db1ZdJ3/J5WllSCCUbPePKQIl9UwaD86Vcd1jo9AKGZgqRVQqJfjDXng9NgyPzWFbaQUFyaDLAC3QMmoZwKNTBdRcq3mVVhCWbhDJGcQPZBEWyvnpWCH9TE0Z0ygz0ItKJNgTEuHwYNNgDz73jjcxwLfGlv+Sy9PKMBP7W3DAxh77E6vku9ZnYS98lYy3SS8Sbq+GTZkZ12p6HHAuwQhzhGQuxWPqSGcryMaTGNEPUHat2RnSt6RmcfNy+5pdqmdTujRk/ESeKVeEiULXMinIKjRqIoHkDqymzm5nbsP8ht/pGB9qFgf+/tJz8PdvuExq+IIoz4oZkjTZevpgJvMx+7xwLVuhsmTXqrUInLEFruUr4T/ldAxdeRWW/+M/0zrzCnbEpfRUwAOlQXztiAn/uaeC64aruCk3BH14EGYv6atYugRq0mLpUFSPBJMNNYn9sqpOk16hiRtY7WoghpjGY5n8EZ5kibl6hcoXz+G9hpiYXveRd2DTGvGsF055ljLqhJee174ZfVe8A0s+8HH4Np+G0ItfgkaugPaLL6U3aHCvWqN6deXpIiMF6SvJA/IyWauqzpcZgUZfO2xDa1uTkGtV1WdvkZl24mbCa/lGusolDvB/5hnyyK/olF7DL4Qyy5+wKfHGGuGqoTei223H1W9+Jf757a9XXdUvtPKMDPyDWw6/7mJY29tbwYD/SwZs8gZgae9A6tEHlWB0ltZaSfJEUCEexeYb78TM2FF8+ae3YLzShNvpPDYW0roGmJ03ZfYcs2bVyccvq8w1JJuW9UVU7iBsinCnq1Ep9ESdmaG5Wm/FEp6zuiOIv7nwbPR0Hd9d4X9qeSoDf3rY9eTNm/pL+RwqE6Mqu5WRPrVQSzqB4tSk6tiTIUWxVunJlfms/le/EeaOLlisNpx3yia89syToM8mMD49iyypaVNnhNluI8YXKVhaOK8pJs/Io7JoPb2jzuRPBo6UgqloeebcZDKjnTnD5ZvX4R/eeBledNI6eNyuVs1fgOWBBx549rDrhz/84S0ydiHTSI4hiTJsSk9CJmUoXz6jUHrywL7KBZ5RpKvDYbOqnt3xmRnsOnAIh6cjmE+mkGHyJ7GgQphTCR2tXuYYyWDTGWtXYllfNwaYvXcGA7z+sxD0BV2e8oynlfE/vXqnQIwUBUPPKq2AIL8qrvZbv///V55SxvNmfqKE31aEFFGAJHm89aIinlX+/8GCv4CyqIzjqCwq4zgqi8o4jsqiMo6jsqiM46gsKuM4KovKOI7KojKOo7KojOOoLCrjOCqLyjiOyqIyjqOyqIzjqDw1nvHvfL++9dVi+V8ou3U63fuVMo59sVj+l8uiMhbLYnmO8kznuILh4wS+LoaPxfL/a5HwvYev18iH/+4cf/VC2Ol1sSyWP6XQF2Suzg/4VjnHYva3WBbLc5RF51gsi+U5yqJzLJbF8hxl0TkWy2J5jrLoHItlsTxHWXSOxbJYnqMsOsdiWSzPURadY7Eslucoi86xWBbLc5RF51gsi+U5yqJzLJbF8hxl0TkWy2J5jrLoHItlsTxHWXSOxbJYnqMsOsdiWSzPURad4zgttVodmUJR7aSezuXVXpyJbB65YgmlUh6pTBL5XBoVvteqJVQqBfW+Ui6gzNdiMcvXAhp1Tf3VtArqtap6XymXUa7WUOJrjeei0drzR7YhqGn8jn9lXqdYyEIr87uqHFdGVe5TLqo/rVpU16tpVVR5rCbbGByri8Zj5Xoar1dhHeQ3+V7Or9cqqPL7Uj6jji8VcsimE8hlE+o1k0mobZWl7tI+uZbcW877rUWAn6PIerPlKtsk64uzvVLX35Qmf69DE3ko2cgxrb//XhYfdjpOy0Qkhn/5yS8wPR+D0WFX6wibGw346zSikoaBNifW+NMwGEywmKzKEMSRPA4n9EYxAB38Lq/aRMvv9sDr8aBakzVvm2pTqzyNUGcP4L49s4hNHsKy7iDO2LhW7b3U0NVRyOfUpokWG6/H04xGPY22hFwmrhY0lg19yzT6pmw3XSpD1zTA4XDDpNerlamNZiPMJjNMJqPawSDXtEO2GTYU05iZmsdoLIc6sXlpdwj9nX7c/chWJCJxnH7SCWhvDyPU1olELIaR4aPwDw1CC52A9RvORWfY3dpx8ymrfUaRJX1l3f3JeYJJZAbGchT9fj3MFodaanx4ZBh33LOVjlbHyy84GXZjXe2a0ITslGDCj2/Z/qyHnRad4zgt+VwWX//pz7BtPAqd2USDtsChb8BVl6iQR9ipYV2nCbqG7Helg93qgsvhgdnQgMflQb5Ugr5JZG/qkamJ89ThsgBB2UZbNqq02VDT2WF2tkNfzSIXHWEkKUJvtqqN9fV0tnyhwGs01I5zdpePRlVjRKugWKmhSWRu0omKDRNMuibMsimm3ar2biyVq0gnozQ8PcpGF3TWdlhZp0AzATOvPXZ0hBEnD2f3WpjNLvhNdHLZV4VNkaiiMXKxIoxcEhmLePjwBC7+q39ER8cQf+dvxzZd+O9FDFk23JEtQqoaHXzmAEK2Bsx2DwqZCPLJeRjUjtYVxObGUWXkqNeaCNMZE0UTtu+eepZzPLXJgJSb+bf+nHPO6W99XCz/m0Vo1AN7DiNfqcIle19ToWWDBaU6DZtOkKpaMZ1rIugAOj00dBqzUCSD3kjKlUaRSi/QcFPxBWQzk6hoTVR1NjSKSbUFloEOIpTDZJRdvbM0rAYpTgnTk+MYn5lEppJDjlQtnk0yCtgYGWqo5vPEetkE1QirxwcHz7I2C0AlDQcjjNXpZdRoQleX7dr1jDZmorMB1eQsygtHUcolWZc4ZGv1QjYLq4VO1nMySo4hWEozqBZ4L0Ya2eNZ39RgZd1kz+hIJob7n7gTRn1FbRcvm576/CEV0cQR9KyPtEd2FDHwngY9QYO/JaJjqGbnMTNyhMyR0c1YwXR0FPqGDu1dfXB5vAiGwoxwNhSrwNRcUjZ7kGfILxUdLEaO47RMx5P48g23IhKJkNOY0GR+IBs5yV6hsr2xFB2jQ4UUo0a0FefpCpiwItjAsg4n2nw+pMnhb9h6BNXgSbAYyuhzV7DEb4JTX4WDaKrXGeD2+lDJxfHI/gkcKtpgsVvQ5zFgIUsk1zexwryAgNUPF6OH2myc51nNFhQkH+B/Xldba++gRhlulwMOp4+5RRU55kv1WgM2hxkFrQg3DVojxRPQr1cq0JHqzIxPoZN0zuV2o2mwMoo4UMykWhvbOlyso5tUsIx0Io5MKoUsc4+FDCNhTmM+1tpezedz8R4eYXqMDnlKpQZfuxmaqQybKYBeX4MUckHte7e0aw062wbUFv8S9RrMmVr7IxnJx2q47q79/7/RKiZnkoAykZW9rtWmgYQVSdoMfLWSXpgt5mPH/o5Y/b9Uxuaj+Ncb78T0QozWVKOx2FlnKlRjFKHGaoU83H6f+A2qs6OIZRlFVq4kGrqRmp1DmShvdnqodPJq0zEDINSabQ4YK3noinFGJZ3aLi4PKzxet6JoFUYPegg6XDVstk6j1xtCyO+HjTmLwWokpdIhW9YQ8rpUPiH0RaKP7Kqscg2rFfFYCv6An8YuG/ZqRHIdHaaskl7Zw7HGXCXH/Kiip5NFJxhRmN+wIQGiuJ3tNNH5ZHvtMumZlQ7SbGisV0ZFA9nVzSQ5Vq2E4ek09hyJMbromYPpmVcYkSnzujT6sIv1dgVh83bA6WtHlbmORC3Zt9bA+lqtdmglRkKj7E/SIE2s4Yb7D/1lO4dsSSq9FtFYHIdHJ7Hn0CSmiLKZdAHReApOj4uGUlab/z61eWOQ3KNpM6MhyCffMWmTPXIM9apylAaTWqEjRnJn6ImCVKiHhuCzO+By2uC12LCiswtL+7rQ0d6mtuJWO/4/jyWSSOGr3/4GsvFJdHtNdIQgFshgYnk9phIV5gxUsM9LTl4hHRElk+owCkitdKQlsqN1g4Zbp0Ppj+2zK52TTp7Ta6vAWViARodiTEKByfUj8wW4+Js4Yp3UpDPkwfmhNLy1NKlHP2xM7vWkV61t/0jtaKSSF2s0RtlqtsJ8RCKR0eREPLIAfyhEmepbvUCMQCL0YjbFehCgGEUE6jVGEJO+joNMoAvROSzrZf3pPAajldSLVI46lBxCnAXiSKRiTa2gQM7EOmZLDcQKBrhcTvR2tsFAKtZkhDDZnaqeNelpK2XotNXW9ejMTDpIE+3qO6F5TUYmcUzZ8PP62/9CEnLpfVmIJbHr8Bh2jYxifDKC2OwsEzoDrAzDGoVYhEFtG2uRDZsZhhnf4aTSBhmqJyMJTBRyDPOtvRsFdpp0APmToidK6mg4QlUEfhu8rq5FYlWIluMlsoiCZEN/E52rQk7fJP+15ubQ5Wiis28pBgZXoCM8iO7uAQQDbnXt/4kyFY3ji9fdjGmisDIStq0mSTbR2NMWQqVYRIXoa3E6VRSUHV9lfzJxAumpki1zdXR22YROzlc7oomN0kglIZdNTXU8vigUh9d2EFRkm2Qjc4s+pwXtXiuWuwvQ8XfZi9kb6uR5IhvGGibLgjoSyQw09Eq5wnwljwqPlW7itq4u2IjM0XRcRQ27zY35rIawQ8/kvYoiIw+hizIHZkZn4HRZEfZbmYAnYbY62K4yatRrazt5PYpEeNm51u320lHspElJNOiIZcrA6emAJ9yLYp5OwIgk7TYysohTKcekM0gCrhyVV9MYeS28h8hGbKdBJzFbGImqBfz4th3Hp3OUqfiR0RHs2HMADzxxRO3pbGxUiUBuLDDJS+RKsBIN+sNhLO/pxNqhXjpBB3weB8MsowKVL0ngjr3D+O719yBOQzbRMZTBM0GjNSjlqvcUimwjT+1SSERVRhD1m661GarQD6EbenJ7Oc7GU8oLSSq2gaqtDMZndBgLvHcRZV7GZjHCZKCgdUFkSu1YvuJknLFxNZb0dx3bCf2PL1OROL58068xQ4CQrYzF6mUvODF/1SaWGrm92txb1f2pvabVgSzHtryUCEeDlg0AxekNRE8LqWRqbl5FGzNpkBiAokWsq4c0YxUTVxtPi2QLSCTTuOBFm7BheTfFRlmJcxGhU8kkHUF2dydyu12kpzRI3rsumwjKFpwCLkx0dYLYlP1CvkrKU0UlGcfWbQeZjBtx5klDWLlsKY4cGmZbMujqDDCXySgHkcrK9v8mUl4ZM5H6N6in1h6pBibRsvc2k30adyYZVXmHlVRKPFzaXa8zuipHsan2SZST3fAtvF6lmKdvkxkEwyimFwiQbBev9ZNfP3Z8OIckbVOTh7D9yUdw+0P7kNd7oTFJk8EZH3ln0G5Hpz+EDcsGsKyvA92dIXq4CVWiU7FYVq8F8uOJmQWMzMVweHoBSTpEltcVikQmQRnyH4bfBgVhIHpQYmiazQy/fMuQK/RBHEDH76kdNEsahUSHkPBLZNGTDtQpbNkuusGTLGZSGNK3crUOHTnqKtcM2n1MGHmey98Fjz1ERdRQrGYRJ2UZi9FY7e04e/0qbNm4Ef29PX+ws0wx1/ji9bciysRWulPFEcTQBUHFcIQuirMIZRIK+fQOyhIBeb76LCAgxiLtke9oHU0JHzxCIqb0UInVSOQxUC5mjw/rjVGstiQRLzbhovja2/08lpxfY72Jwq5gB/zMQUw0vIV4AoFwkAm67DVLB+Q11UCjUCxeT38skumEztKgx2sBFONTKM7vJ11lzuIMwmCXZN+qcsICHc7AxN7lNsNqFCXVkKsJRSwTGGvQqqIDk+rqzdctZAmkUPxscUp+Y+f5CygzsjeMzFusPjoC6RIps1aloxAERIZl6t3h8rHOel6nqiKJgXTRoLPgJ7+653/POUqMDnv2P4qHHrsXh2eqSOkCiiaYyZHPWbMKJ69covrnp+cT5JBhhS4JCmygI4B7H96Nx3YfRInSni1RgE4HjR7KYQRdDIomSPJpRcNsRDmWhUNrIE0EsTh5DHMHvY1JLe2hkisow7DR4HXk7lQrE0WhCRSIOAkVUi83MGCqYuMyD0rZA5hZyGI8YcPKcInHEq1oMNBRqeT1RiZ4YixmM+kXuUKePNweCKGnrQf7Du/DkfwAYPdBhsG8Fhdec/7Z2Lh25TM6An67lEhVdh06gDSTyO37J/HQyAJzJy8VrJFC5KlsG5NrM+tyzDn4nyClaoQUUkVit5K5GKygrYwIi6MZVYThOTxWdYUK4putGDDmcZYng6bdi0f2Mo9jhDzvjHU4YWk7cxynoi6lZAq1eAblyUmUj+wH5hegd7nQ7BuCZ/PJCKxdTYrmUXvK14pMksQBWXQGcRA9ZWRFIhvD/NxRdJIOmUiDWyPYojsP9FYX7CYdZibmKFPSZFKucqVMShVkW42MVlk6UpYAJ5Far/Y0NjFHERA0Wp30Xxd1l0I5F2X7THAEOkn5imoA0xdsY96TIEspMiF3sC4W1CgDBjo1jvSzO7b+eZ2jTCU/vG03fv3g7VhIT6JoXgoDPdegI80hYheYWOvo6bCSu4ixE6DMJvJMhtBKpUEvp0nViGyEShONXpCwxhxCDEL6w3VV0hzZM16SNqKg9D7UmhVoDOWUGhUil+WxTSaLRAlprCTgNRqJg3RtgJFjuhSDRlrUbBIq+SfIVyMq9juT6AlqDN16FKgE6boMO9y8fxP5GhVKdLMaGe2IdlWdBjGFuoxDSO8HnaSu53dEP+KYumayuRIV+yCTUBlkA1Z1BPGqLadi2VC/as8zi/BlLR9RI73zC1H0DfQRiXkSjU1yCumRSebK2DuTYYJeQJbRNFaoIErH9lBOS6w1VKJPINxmw8yYHuGgB2Zy/shCGjW9HSWvjVRQRyS2osMfxjJbE6tIVZs0tB0HR7Gc0drNCF4v51BlRJjfcwS5n14LV4n6shNQlFz5DwtdjP+RiNLQGkTnWs0ALcS8Y/OpCG46Ga6eLjouj5HfeS2hXBrlLKPxOl0d0gGn52s2Fyf3r5JGFRGJp9Dbs5KUlbqnY9ndPjoFcw8qsJRv9eBJEFSDgry7jOArasgDzK6gihwScUqpeQKAlRHKeayO4qx11b3LDIgY4mQC71b0+ie3PvjncY7Z2Xn85Bc346H9B9AkF7SQl+p0JlZIwjmFKgYinJi5hb5SIN+lARHdGkS/YjaOpYYMBoNO7JpJIe0ZZCJuVAamIyKaiBqKRwsa8RpqRFcuJVGBqFCjwKpV6bUwMGrwPKKCjg5mFLRX9yb1KFXQXkxglu8lqS3rLbDy82nuGA7M8zuLHkFbEblSDQ4bQy/r5/YNYbB/JY2zNUo8O7mbfHeKqEpjq5dQrZWgmYloNF59UzbxZg5D9KrRbZwEACuRUAxtbN5B/stQT5Qr6QfQ1R7GmasHcdk5Z8LteXZSXy4XmbTuJq0QCsTrkj7o2B6xDDW3qZhSvWxCDwWFLXyt0tok0bZaLIy8cTyw7QnMJ9jeoANnnbSK3NwNp5X3oTFJ9GhQLzKlIjY/owDGzqhsZ6LVoIMbBYCIWE3qZW7vYUSu+Q5c2Tk0BZyEuim4af2rch/RMOlUQ36nActIe63Cdvcsg/WEk9Bzwfmw2BnFBfUJjkbmkTxR0UChP3qhQYruVBBLZ2FmvSQHeWI6gk0rBhiB2G5GQydpVp4RiKcywSaAUucVXk9P+ZopBz1lUqAtuNuWsE01lLMRZRsmRiaD3qyc0sR7ZTMJ5EnpeoZOwI9uvu/5dY7JyWnc+NCjeHDfSMuQqSCxRym0YSqC/5AaSBIsPyjDpYHqGdvEs8k1aPBCD3hsg+hMP2DMUPmDjgJTFILXlEGnukAHk7z6wgLsTOjCPob9XISnEkWIiDpYUT82TSJj62d0sUPPkCzKk8RReLezmYWeaBVmou12MWfRvDBrOcTyTFTrJnQECWvGEo2fJk7najarsOsYvhn66zpSMIkSpFaEdUYw8mwqq0LnLVfZdv7ntRngd4VhMTgxnTiKUo33Zw4kEU3mCBlonOWyGZHSSl4jhJduXIJ3vPZiGjapAosk3PlsivfIEO3SlIN0oUqHAutCB6N58z9xHPJ7XleELIauemr4y0RaQzRCY6aTd3V2MiK04Udbd1PuNvzNORtYn6aiaVarEbPMcw7uP4KT1gwQqWlwzL/m7tmK8o0/haWWg0EoqPTssc6iFTHAY6o9Vnhv+Ya/S7onr085oCC95mqH5ewLEdiwHq6OdtSLRZTGx2F0OeEYGEKN107H42rsaf/RaTxy3yPw9JJSF4epLwesDRuMwiLIRi8/aQNetnyIzr/AezAGMDJVSzkav1PRt1QhDgvMlDsdn+LR067sDj+qBBMB3yoBmV8qG6DiKCkz7nxi4vlxjoPDR3HDIztxaD6q+J2khaq3QhxCYqFyirISpow3yGeVnArq8zuZs0N9q65BI7G2wQ8N0oga6ZCJXi5huVQjr6dPmeoZNnAOtgr/XBpqRLZi1YWc1guLLgu3bZ7HMGLwnGiujTQgCFszzdCShFVfI10gghC9ZC6RTlEpwOnshJNKiSSHqdg6qRANnc4hlEyEL6hUapZohkJ/dCjQAMEkTrxXxxzERKOVrtEyDVfH8w2MbBrb7WRu0OtvI92oIJKfUyit5XQoM9IYrE042F4yTzQKeRSbHvgGLsA/v/vd8LsdvHarlIukNqRYBSKcyERkqDuGuDK2ICgr0yNEpno6aZOfZY6ShcaQz6cwT2q2ZPAElVtIY/WkGz/dNozJVAEfOHcdm0BKlozhoT2zGHzg1wgmRhhJRSuMGlbqiuAlMnrKjAT1heCpXjQWUa8coOiV6Fm9479PnyO0ix/4mwCgTmgrAUlyBsI+HZnyonwYnqhcM6mpDtkTz0LnJZfhjl3b8QRtymf18nhpMtkFZZxs5LGqvw9Xnb5ZtVUoGggWxTz1zHtId60MfApPkbEtGdeoUT/SYyX1M9F7ZZZwjnmVWaa+EEx/9dDo/6xzHJ2Ywn/dcT8RikluWQbfjHQKIiMrIsKV8QpB/LpAJb1X9NMCEhGv8GcKj+eYGcr1uhLmDk7BXpqBPuCHwdNGz6c6eE5hNoEeW4IUJq8m5UmpUnHZeh+RhElc9SgbmKNbSe8TUZdJd8Nl4bUZcSjIBvMDA4UvOQEZlxqpNemJuZKgUn0G5g5Kvk2hKTyAvxvpYEz1pRmMBjR23tNEZxKEJpmj0EkXeE6NCqvqCnIYvydSiUnwYnrmToKY0maTrRseGqFZTwS2mGA3MqJlgIguDxv5vodJbayYRMjUjndf8UV4vQGUC0TFWgEzkzOwOcmLlXG3ri2OIUZSZxSW+UjSb18lbWArSdckgrFVdaEmUdbdit7OQWUkNa1AYyIokHZlyjV877FR9ATcCJCmPDaegoFUbdPELqye24uyXFeMmkXuLLqSN6JZ+Vr1iElV+F+ru7l17H8v6lx5Q0XKxGA5TE4VQ5Xow2xT6fipIteVHkQ9/2wNA27vHMCNa1ehp2KBkxcQ+RsICglGM3+PD5csXwM/ZdHjdcJm5tUMNjWGoWeSLpUW+ibyEFusk6GIHKrMpYoEHQMjjYjV5fTjx798Nq36kyceFgoFXHvn/fjB1p2IZfOsBBGBRi6NFEFI959QJcE5hRAyoCN5AsOiSboNmTTK2AMqWVgqu6CL7cLUaAlt/ik4/J3Q2zp5HM+h4QnHb1LR8ZqHnJ1801dBtuJFqtgLm8OKYobJMhMOjWG3kLHDYTfCyBxHEFIpTrpnGYEa/KNUJU/nZ3Jc/mYQQfM7wT3pbpTeHzXG0WCyxnyhyvZUWWfJhes8v0yFSkTQqIwG84CmiUcbG7AT8bzks9ILJCO4NqNFzSeykSrYyddrQiPpEDJFYyqTIr2rYcPgciwPLEGT7LFYKmM985lguB2DSzeSVtkZLVLIJJiUJxJwevwUBaOTQmYRMkGH0jXwvnryDDEYE9HSKHSSdZPkVOYvORxeFPJJzM1NwO2UQTSZoUs9CGgxkp+xqgePHo3griNR6B3MvWhQR3pWY6F9KYamR2Ch3CuC1qJTykXQWymYr9SqiFPpnERPfZbvf1eRPEyOEX3IBYT0SR3lTzp81fdSZ/leTuB7yWuqjP7LCim8bHRagdOEjXAl9JVH2kQeuRoOj8/iiYkF3L1/AqORrDrO7/NRJwRK6sJIPZh4fx1pVKxYZySK4GCCOmDO1xPw8neZfJnH4bG5//eJh3sPDeNbdz3EG9H4aDXCKVXzaAR6hkyhEIKmokj1Gw1O3kswkVFPQTbpP6uXyPdJn7JEebduGmcMSVgM4oE4f2e4NWoSEkswMlLE0tLNp4fHy+/0VhoCEbpehFM7AktTqBXzCHJnk9PD3y10ljp5NI2EkUMl7IwGlYqeFIYhl8m2n+cLdy4y95DIIb1XxFU6r41JLZVuqjKpZkTh+yYN2kjhuqxWJnt0GDp+jYin/uM1S7yGPPuQZeJZJxWTwcoqo0TAbkYqX4SLibknYCcVY5SgQoJ2r7pfpzuMrrZuGm8BqXQKFeY9vkAvzj//7VSYCfnYMB0/ikg8D39bl+LxIk9lODRuybt0dGg92ysRUKcTkyPai9HQfJoCPixiTGK1M9NHkGH+Eg60wW4nYvK7Ej8XqMfvbJvCdLEBBwFJ9Fhne4zM7c4/uBVrx7chZ+ZnniERouUbYtR8x/8pZYmj/Ebqpm6pXhqMstI/SPtWn6XugtLCIuQacrJ8bv3Gf5S9tN7zLWXaupcUeTXzn3rdjFuWrsSR5f0opnNw1ayk0sxFaG+tK0m7GUUVW2HUpvf6nS4kGlVlh4ZihQ4vg4c8zqHDWy84B6sCTkSTUdxyx//D9BFRyLWkUPccHkeF/Ff4n8zjUUkyjb0hPUVCayhcmVog1EqG81XL2NqWgwid4jmMBjpWuKmRazO8g43xWZoImLNMmnI0RobMkAUB0gsjLTRFBymlqrCRixvMdWSZYObJ0xsl3pdWY3aYUCOKWss6FGslUi5aEhHeQwXTfHgP0icTEd0iNInvm0zWaFSSYAsNEsOLMVfK87huawAWTWN+IjNF6Tr21vTrUoHGyLzHQjpnsVtRpuEXq6RvzDmSWglp0hW7xYYOZ4i5kQ3dfb2qO9TIPCDORLPIUK4xmslzFz0dg8xzXGqEOp1mwl8oIhB2YCo+h1PPfrNC+fzCERRSs1gQzt3ZTVYqeYjQTBqiRC7WXITLt3wh8ohFyQsjlJhVvZqnjmSyYYByJ56KkxutiDOJlUHYoD/INjB/I6g4CFg3PTmJe8czcNopF4Kc0F1rWwChbATnP/wr0t0FaNS5moP2jKLoqNybr0LvJJQI8CinEHvlZ+FSTx0nX7U8oOVsUuRVJ50k8pE2VSc4SNewAld1ghQdk/ImdlnDuGf1CThj9Unw5MuYWoggQnuKMhJaDKTUPEFol7irRrnItfOVPCOJHm8+6xSYywXSycPEEQGVJsHSiLDHA3sq9afRqkwuh6/ccAu2jkxT0LwthS4XrlcYAfLkbxnyXZOVSEvjo1PIgzHSVavm+0jslaoKglEggjlG0gZJxNqbSVy8rIFlQQ3LQkAgYEAuR+7LiofagohlsojOJ0lPzGp8wUTjNrIxNjvpCnMImRUKMxPcXAXmBsMtBayjo7rIPXtCXtjINYXV2eksdtbNTKokqGoltbORYkjSQBeAT6Zw0/BC5KBtZj/RxYiurg54KDQH6ZLVZCPVsan7ykQ7MUZhaW3BNoR8bUwYnbyGE2GXjwm3Bm/Qj0KuhEI2zWjnQTDUQcRuR5ivvkA3r+NWM1ZLJXkcVRLtBhLZeSb+NSxfcZqKHPVymoZfZdJIsKBxSz6nY+SqlwkK/F4RGdGFWA+T0QadkxbNqkmGT6SkUco5agxF0JrfiZNI26W3sEiHFMSV/E/P+q/v9UNHw9k7l1WgppJ/yrdAPp4lPVs2dZjQRzCRevA/MVb5k/vLOJREAZV885U1Y3SUCMEP/F/otfwmx8hvktSLJ4gzmdmGBGX+2DlvxsNda2AK98AzdaTVjczjhQKrNso1+dpZzWJlhIDRvxwJ1mtvchpTOoItDyk2ZOYDUKoX4Gezu0iJ/XYb3nDBuXjbBWchNT2O1PwEj7HiSKRAuu9hPupEstRAGJU/nlYl0hl889Z7sW98mgplOOcZInSjRAf+1cnptXJVUSbpclV8l1JQYEYHkWnGtWIRwcxWJqY6JExrUHN0w5AawRLnLPOLDMVGoyWhzUWqsDrciE/N0hDoSKQmFVsdoaoVHpsVEY2RpSAT3TRYup3oC/kpeTogeSWI6jLeYJD4S6XmkxU6KIVvJQJSQE6DUxmDXe9GKU6DowMFOhmZWP8SOb9UWJyvSoeRB2A8TjokFWimY0qPkMxo0GjEVYZreY5aHsaRPvgSvxdeWyrlMDsXRYgRoXdwJdpIhfL5LMaOHoWddSqxTrwM8yQX8x46OF9trJuFcpOJjbVKjhHJhyXrLyAlALY9ej+2PfYw9NUSLj7vdFgcjBy8p4JXrUylmhXIiNnIhMCWATGfEAWxntIevcxtEoAQJFUOQrrBcyfn0qqzI+TSq4mDBjmO4GUgYz84ncC37zusxirsHtaV0Vej3gXN/ZUCNo/uxLLZPQQHiU8to1V14H9PFSF0tAJSsd8c88wi37KGylHkX8H5SkMPjVHPWqVuKBNpRp1teGr2wjOLnK+XTh1nEJHN52N+aAjL2sMYIChVKOQk6VOTepTJmiLjpX1tSCzMY2Z2Hm63jTJNo2zy4tHJBMai8lAXcz6n/o+jValUCv/ys9twZD4Bg4RmcQ4irok8X6NXShIr3a/SEtUQSX5oxNJVJ1MdzG4PwtUFDJSPYKi3Gx6/n3YrI9zA7n17Ec2VMW9YgTDzg0p2gQgSxmCogIDVgIfH/SjKNAMXk0lex29zwUklRpt5VIwacwgxAqI3OXazQkwj7bDaa/DQhgrk/zKAl0800e4zEb2dcBkdpFlO5hnMGUifusKdsAccKBczNFZ5jsClnNvKyJBI59V4it/OCEfKJMirlcsEZgKAKKtWxUSF6GzUo4/3zeTjiKYSSCfz8La5CKE0XBkAZGTweLpgJbXxup2kZNKTQtOhrDReV9JUE41OdTo2SdssPgyuPUdRmkp6ikl5AnPRJJxeH2VfgZaJQW8mtbTZWxapgIiJEd+LMdJmeGkBLRkHqSFHHVgITpl8Gm1uLx1d2pbCvSNlDPlsWNPjVAOTDR4nCyHUCVDZoobvPDKKyQzzJjqHMATpgTQy4ohO6zYLlsan8aLtN8NsoJ6lI0OoHqsjxsRUkVDHf1g3mggpKw1ZPh77/al3AgASSeTTfy/ynbBFOUZivdCy31lYt5p08V/8WoTOPIv2x2uS9pr4p3JNAQ0ChVD3VDwBv0eeQZcAS4aSiSMdmya1LzFCF3H/4eYf7hxFcvqrf/JLhp+M6junF5DL0QFk1QidhUoiL6QxyZwemeEp4blGFJIuM3ESvc2BrnoCJzvm0EmElmkibYEw7tt1GLeNMQm2+tWsTqYKtCUaDXONQiKJAeYa630jeCLTh5l8AL7Ubngd42g4zCRARjizJgT7AkTwEoVbx+FZO6KaD0anD27QgKspTOXNcJoKOLE3Rf4uE8tsCFgCCDMJlikTDxzZg60HDiHXG8bl574M5zjD5LOManOkNlT2LJHFz5DbS16up7PkaZRqyoskuaJxKkx63haIRolcFHkdE1ybm7w8h35GDZ+PCqIjOt1tPE6muJiRzVfhFuDX08ho6BUafioxgUPRaWSIcKvC3ejrW43Vmy4mcjLHycwjl5jF7NQUPD55sEmcQCKAmA1dgbmYMiz1HV8YpcXoGhqNXPINGqeeEVCefUjGI3hsLIuw14FOtxFB5miSZ9Uo0TpxO09qV6XhO50O6k4Hm4nXZx1+uWMM9x+cp4XSffm7I+BTPV11RuITR3bjnIP3oMoIInRH6vJUDvFUUfXjV3X+LvkDMZFfyre/3znkHJo1MUnOaR3/XEV+EQdQ0VJFTL7UhfbzvmykzuIikLOVK9eg721vh8NhIxAQoMXwCHpyikaq+pNbHvjDcg7JGb7zq7uxZyZOoZQUapjlrnUiB/mphXxQaJU8KCJhXCvIMjAUNRM74ZFGCo+ZDsrMAQ4saNiftjP6lPCz3SnsypAKkMebLHQsuQ6jgbOShImRo+oIo2T1YqIQxCm+JPzkkhP2ZfC6PGgvEUGbFsRlvMDYgJXkcvt8mDRtCBZvJ8B6lZlEFy2MCL4wDETshfpyTC4wB6omGTrjGI9PYiE7jSIpVknrg7vgRMDgQZeDmQd5cINor7e6UZidpRtWmSSH4WKCKrNIM6ks5qZnVVI5Pj6FfXv3om5pwBtww6Mzop20Z/mqExDo6ILL20EndCj0lq5WE41U8oBIMsH7kO7xe3neWQzXz3oz8mNXZDvmcnGsW3EOo5cN1WKCuVQS+WxGPeEnaCfGJFMuZKKcyE6+E4Q0yNwiobSkRfIwkZomwWvIMTl5IIrt3bi0DR0+B+zUkUQr6f9PJtLIkjY7mEs53W7VGSKRp0H6JpFyyKUxj7Jh32xWGbPMfTIzmsq0HW8hjYGFEUWvpLQo0u8ox2xbHFjq//TnY2/lTxW+Ue9bl1PUTHIfoelqar44leQqAgIEBJkPJY6mvpci31MebDQdm7IiqLXmXBGsa4wOlLVt3RrYpZOH+bE8cy92TjRX4yL7hyf/sJxj2559+PadD5OeyGOFrCANX7pFapJUs5VSYamYDOI0NeYbjCJUCyvG5NZUx4XtOvR4ZY6SAW5/CKNj8+qh/66AEx6XhWGuhOlYBgvpHIbnmZTChqmiiU7XwICjgrl8E7PRopowZqFjuArTGHRMo2Q5Ca++/PW0syLSqRjK1TIchiwT1rQawJKR6VK1gMNzs0yyyLVpBDKnKYAKiqQT8UKZtTShvyeknkN4KKLD7GQaZ2xchzM3rIKNji6jp07SsJp0JRNZZIq6g3VQT4zpNTx063VI59LUUxU+/1L4Q+1IRudVr0cw7IaD0UnWnZKn5dRcIaKUPKbZqBVI/0qYJ2VzMOJZzDrMpOeQKmWQlDWomhX6dwhvf8MXVG9VMT3Dv4hySK/Po+ZPCfqqR31ZF2Ht1AC1JUYiahFqdgw9qXDp3pUpEjoauuo55Hkqked7ycXK+ZyKLGoMgvWSh6JkHSmhcOK4sraUvJIb4sePjWL7FD/zRp72IC/Pa9MpVsyN47w9d8GkK5HqtjIMcaKWUbVqJ2Aiq4sIM+JZin1InWWSoJ42paYG8bMaexEDl5OkG5gGS8xQ9ZIL1qVdAsjk5KqtdBD5QRyuQar8XEVsl1YC9zvei66TN0NHm1aOxOsJGTTS5qQ7+4c/u+v/HjkWYnFc8+utmMvmFRrJhD954KTOMKQEy8YKbRLkKfKYigzAVRk1WNcT3TVc1EMUMjUkPUG2UKMR5ygUAzo7OuAlAkoCb3OF4W/rh56Gc9LSTpSpoKMxHme2I1IwqEcgJYRbGAIlp2nSGNLMH974ylfjoT0H8PnvXQd38QCWuWIoZhaYbGvo6V7KiGKEVspisL0Hyzo7sDTkwdKOTiJ5G/OdbrQFO7CS6N7u9mH70WlMpahsosiuWUYTqx7dOg0TR/ciNjOJ6PwEaU+UNpBCKTmO2NQ+IpIPzkA7MvE4+vuXs1UaRg8dhsVpgcMXRCbdwNzkHHUoiwvYiPpJon+cSC1mJY5nUN3JdeZJ2WIM88l5Ug47I4UfVoMVAVcPVq8+jTLWIzI1TGSP0thIc+SJPwWcrQl7MtIrBiGzUqkhKpp5BqO6ohc0HPVcCq8hx7UiDk+WGQESFQgiEl2EDjcYhcW4DBZGTuZDdjql0LWa5EM8tpRPKd1PZyiXdJXOayPdowMxFxEFpwiKjy0/BU/2rqf1GtCeobzo+DKJVIBTPU0pf8oYWUexNPmHbRCUVw+bSd1a/6uf5FV1KvA3qbd6wInnqsdrxa9UxOBr62psJ68vYUkKQalJMGvwTyML0FxBYNlG+F77JvSeeroad9ZIuSRyyBl2iwkHpqbxyZ/+HB0W57Mix287x5az++/fsQtbh8cVx5UpEjInCqQ+KrzJkWyoeLMw3z6vHX97/npcujqAda4aOhiCe5ctV+hjJeo7JJG0eVUE8Pm8z8hRZA6NzLGp0YgcODQyjzjz3jwTaXngXXU/UgCCONLuTFnDxlNPxeruNlx3x/2wu+yYafiwM2rEtjkjdpOqPbp3BD9+Io75eA7LfCT3diagpEjZHA2EtKejzYNyJoUcE+dguA0ru7twQpsRYb8BS3w1LGGO6+Y5fl8b3FS+087QyzrOz0aQpnGwMgj4vWjrXgKjFmdESCNJSpKvJJgPlfHgI7ciVprG0uVDjIMGHN23F8GgS41zyHi28Oc8o2yJ/DbDZDCSE53rmBBbMTwxRiApEmDcWL/hDMjiBGiUYKdsZCxERt4lcrX8QKJ5i+MrGVGeFBhlSoorD3WpX+gIPK5RyfIE1p1fqePFQEWJ8o9QE3Eiep3Mu5In+GQFQ5mHpJE+VasERP7J03/yKOm+SEpFZiOdLJ/LSxcdDDYnTHQ2WVFkPNiNwz0rMRSZga1KesY6icUoq+F9pe7icBIBxMYlUgjYCvVUD1/xvRo74+HSO9ZKpmkP6pW/87um9FCxbuTEqBUJDsyu63o7il7S6A2nwfWSVyDw6tcj/Oo3oPM1b0T3Ja9C8NQz4Aq3847SJyZS4DXrFZjZjhLbF81WsGd4HiGz8ffTqquuumrL1T++GUfjGZ7MA5hMSu+UiFZ5Jx1EFgRzNHJ48+blWNruJWWaRe/goEro0jQ8eQ7Z7bTDpGbEGpEmz3abmIeQZjT0RlTYUAnLVTrG2Mg4BgZ7EPC64DAbkShW8W+37cU0k1ejw4nVPhNetDTAXKGEgf6V2D8Xwy8f2wkfnUNW15OJDTpJ5ilombJuJTXZ4i3iJVtOR6lhIPLG4aRx2X1+tfofygVESLk624nEyoBETTQuo4NAZoE8zC9KldxKlJPOpjA/F2e0WUEOTupDnjq47lwU80lMj41gcmwflqxaTQf3IZ6awMjIMCIVRgOjDIraYWt6eE9GEbsZnd4Q7DazopqioqnZeRyYmKSjpGDqYUSoZfl7Dz727v+Am8l9Lj5K8GC+UKN5SXcPDUVW7pBXNQ4hxkyDMaoZvFQ40ZbS4G8y21QiS0VRGumNkQmKTenVovyrQit4DRupooCfPB1nsok8Cbw0PGVAEqH4XrrsZaq3LMsZDAawe2IGN+ycJA2swE65lqTbm+faXVbUy0VUKTNvJYeX7bkXbfk5Ui3WhZeTFkvcUPWj9YsDPFdCLmYmYGJm3evlCsrhXlhP2AB7bx9snT2whUKw+nxqvEnaLItMxOYXEOB3Qm3F+ST6kXApe+UbXo1RW+YN0SlkaaGHj4zjq7fcBRtzsxJtrVyo44xe1+/vrXrF616/5cu/vJccjZcryQirmJ/0k7NBwg2plGJ+Cm9YT8fwuklpjejs6VaCzKaSyOVyauqGP0TaxL9oPAYrEyJxtJrqQWjNsLUSEeen52iQerS1h6kgmRQm4ZiA7yLfpv5mYyn43EROhlMbHc1NdJibOooqD3piIo6JRA7F+H6UKBxTYBmYyGCtPY/TTjkRs3Sg2q6drL8eri3nouvU/9Pel0DbdZXnfXeex3ffrDdJlixLsmQ8AgZbDIYAbiij3UxugKaAGVahSZrSBNbqxCq0gTSLJiUlJWRBGkqZQkxsBmOwDVi2sSZr1pun++48z/2+/0ossJHMSoHQ5G75+r1377nn7LP3P3zfv//9n5sQ4jkK2Q2oEsUCCbXf78H0tgnk0yucQFpmr4oVaCA5KRQGh4e8g9fKZTcNIk5pw1GvRUEir0hO4szRh2xHWamSQZmC7er4EHQHERuKIFdaQ7GeRY1YPpvZsJI3Cid2elVa5xbqxP5FGiBttvGn/LZuUqfVnxrfibe94T8j7IugnF2kUFZsN5+8tmrIShi0NVR8QpZX678i1xpXgyhSbAkcx1L7qKUgUgTlKSkwoIXXBs+nAAs/4HcIDHmsWWxBH55P+F/hatXDUr1c8SdfIIRKuYrMxhLGUgnkA+P4o68+ZjyoUeecEg5HSPYbNBraWtwhz5ksZfCSY/cjUd1ELjaC1tgMPKsL5gGdhTw8VCKV+zH8f6FJUWSuOhV6ruk9mHjLmzG8bQxdzq2Mlu0BouCzgyb0MnCCZYKOm+sbNnfJkRSVXuNE6MjjJcEVGsYP/Z+v4cjiJgKUJ4WsfUQzMuht7TPiua+NtC+vHEVn4ODJhsNKO3Jm0PMF0anVrdpFkMrQ4MX2poJ4+8E9VBYKu1OxSd4OJ2p1ZRkhmp8ElWJlbRPajJRIxiyypQFWkpztsquWkN2gVaGGz8xQsbSpRrlU9ACNSgW5tbMYmtkNbzCBNi29Qm5hKsbmRppeqWqK5eg1zeJqoLKlLo7Pb2LPWAgn7v0aEvl1uJfO0fJI0jnVFChV66tP70DktpcjTPye5T1+7vRZzHMyb57agTuul+cr0Pu4aJHo8Wol20cRiE9aglqRAl4hlJjZPkeLG8Hk3NUk8kexvnkczRoNScOPsYkUlbi/gabRUjHlthU0U6JlvpbhOBBDc1I0cZRyrGdXafGoOO4knji2wH6t4Vk3Pg9vuuM/wuf2o5xbokIUCcNqNHjaG6+IFKea4yaBlxAJmwuqCkzLO0hoVD9KllJRJ0tprxICiW/o+xSCgJ/eUZ6Wc6K505wInzf502deiOfl+4LFyk1amV80hfR7NYd+5DjufvbjeM6JTz9+in0l5yQcbndDFvGCr4WIr45t0QiOEpK+5MEHODbDGPn1X0IyGkezSqVln3k21M4vofCV++A4ddgCJx3CpcrsPky//R0Y5XeqRB3yAB7yIQm+rTGpg7pPcSe+p3UY8RvV5j189BhOLG3Yrshz6zmkCaljo2Ocy4rx1iA5r42/qVXPCkPIo5TyRex3Vy9PyDerjdlOKEmGT8WQNdE/NzsXoBLQjV6ZcOOlI4RE9RL8WsGmm3b7QrYzrsXXyMwOI4IhDszGRsbqqEbjccO1rQpxKC1ZMJ5EbHwGlUKBSpTF6NwOU6BOo0Lr7Ud4ZIqD0bfiTl7b3LArgPzWOjG4omUt3pYXDRJAYdOJuN8E4H1fPYsuucmBkw8i2KHX61KgaD1dXVWi6CFIC+95/GF0vns/goe+jqvOn0LencBRCs39JxaQq/gwwX4VGk7ce3gJQ2PbsHuWykvoFSZMdHNC5cJVGE2ryZFoEm4KqpdEvkY4KCFrtktYSp9CrrhFJdHeFhqCwjrqtJJ1KlypVkCFr3x5C3nCtCczQRxZcyAyPo6qaydlPISbr7mRguglkU/b2k+LVlMlZIxNEp8LKcgDSMC12CXLKQ5nkSVTEsoOVUeFJmTAtHVYFtfFz1ayFXz5m0dxajGNVMxv6xlVLWY6WrSyFE5ep0KL79G487sqtaNXiErvDwZRKOaRz7PvFLYg5/0cYau2CUeHXCh30+jRQjdK9MKeBDmUCmEUEbn1FrzsztegVqIx45wKCWjV28sxjI2OYOq2FyP84pfh7NlNTP7Gm7Hrl1/P2eVY06BZPIn3pyCCwsitBj06FVM8RJxKMClGmHqcCvHOP/wUHpivYcMVR7pF70APr7KlgpKecMggs9L7hekMIfClEK5FFmkUhjvVyxPy4xuZ2cjoBHq0VgoX9t2XVkj7Ib3m6e+iHTmFzewyls4sW8qDKkVUafEDwRAtD2eGN5KhJg4NRW33Wnp907Z/FosSlP5OPE1aIplEKupDkVBnYWEVDl8M62tpCjiZKq24wnyKlKjqXavlRDl9nji3v1eh1ShTUOskyEmL3qTCPiTQxH1lL9ZGd2L38kkQrFh2qVy1Xvp/T5JDQVFqhMPVxf78AkJVD9Jzu3Escw7feuKYHCYmPW382bdO4M8PLeMbx+epPKv4+tkt3H8uh88+Tq5RbGJuchT/4c8+iTPnljE6FKMS02jQY7TJEWRcSpWsVSJvUjmb5ActviR0oufZegbLm2GsVWeJoWdp/VQYIorU2BU4eGAflUNRtzyVq0CoqVVgJQI6yXsqSC+dMdin1BWHKQ19CCfawptGjpUUynvlvHUoTFIi5WgJeoholwmDREbDXgU+uuRiBejxA+Jf6melXCDMrVMDwblbteTLWrNKhc9ZhMzhoUc4X8U5KtgNk2HsGk6i2nahkKeB5OeBICEgFa7dc/M+Ahgn9JqNegltsshl1syQNSr05FR6h5P8kzCP1AaztzwfofgQ75H3wD6raoo8peZbfdAmOOWEVfjdU4urODK/ivsOn8PHH3gS9x06gUA0heTUpCmNhqQ/JjADoiJ3WnDWe1bLiweYx6UXERzVZimC+8srx1K+OhscGulHKWi9hEOFRxW56tJib6WXUS2cxkae2HK0iTAJs4MeQ+7dQ9LtbFc4oTXbDB8JuOk1ksTdbfh9HkQjAdvV5yX2V50hjb6qTajUpQaqWUgj5CrRZnRQbnKwc3kEgwHEhrdhZXGJA7vOb3gocG2UyzUKX57HpMkJtniDbowmwsitp/Fk3YXH9x/E8OYaxoj727oHu8WnN6XWj9c2cOPCYdwyPoWX75rBNn5naucO/Nrtz8Fr9kYwRfL/2Pkt+FIp+Dhh2qddIv5+7t7dyHeDeGK9gvnNLWxsnca51WWsUQDCPq0LKWzYQ4tKq8SsOie82iG57dRweMGPpdZu+FWGkwfKOmpGY/RQt1y9x8LixfQC7UzFKv0pzkLJMM8RTpLYU4h0UypT02nWeCccS3ELCo/SeKhL9jsBLY2BYK0Ejt/neYJuwp4gFYeGR/XCyuQVgrN1nidXzqBAC1+qFZGppXFm7QQWMmewmiH8yeXgDAHZ3DLCniLmJrwIsqOd4gaun70CL9m3Fy/bO41YwIuTq2lyK3JNco/lUoXePYiJqB9pnt82blFeJFNa68ik11GiEW0KvquAG/sRoDLIAHTobecX5/GHf/0I/uehVXz20fO498lNHN5s4DxtaL7royI3ERsZRYheqF4sW2lP7ZtR1oa2R+jexLEsUZZjJNgpaK7+aaxUYlXpMSO9Z1COZrs767DqIBpuzpDw7QUX3iMejyQSdMUZJEZ8aOdpWTJZOIItZFbSWJo/R6gVRHqL8KGg5DEvtrY2EQ+r6JlcGLU4HKMniLHjPloGpZ/3b65FYjSxfTvJeJLuL2i5VPFEnC6exC1CYQjSBUcDiKhYcYjfpcArQjQ5OUWB4nno5ZQg99wrx7GxvIGzJSJaEu/Z9QX4nC2L2vxgu5jpqQicdspyiOBYPovmIw+ieOIM4re8CFP7DuDLj5zChz73MIKEiRpgfUeh6Br7u318hErgwffOkNwnRtDwDmOrHKAA0Ct6K5jkODabHVRolafpHRIhuvtsFg88GUbRfSUi8bAphHqmiI44QiIWo+e4isrhwOL5R5FePMv7FcTshzqbnHSV2LE8KwqRQqDiEbKWKsYg4bK4EBVD2wgkABdTv2WNZeiaBC31So4CVEeVMEgIodQtY7OygbqL/MbR50rrtRWsVDeQD9WQ7RUwn19F2ZUlv2ojHhrm/KSoeMoscSPEORAaqJA/RugpbxrzYTYZxvls1ea3RNh59eSQGZeNtUVTTG1FkB+tdRxEGlQOEuPz+Ra+cngeH/v6MXzmiWX8zakMHlqqou1VVobLQvjhKAWbnsnHazbp4XwqKEdIWc0pgZU2g7DtYpVH/ScrIhgqpRBvk3Fus0/eUJ/HaMu0yjWNezqXVw5XNDG7SejjlSBQsxVPb1GjtctPWtijq2zR0vZymyhxsOUCSxslKkgXhW4BawWF76pY3DyJbqFGZSFkSW9CJSCN4NGSdVtlDozbBHrl3CJdegvjU9NUGJJBJwdMmsS7VNgySAKXGJ3jZGbMQuqGJdh6BoSrS5JFi6gQrgRWqQBaAVY07DShzgbd7KN7ng13vowdpTVaTyoJ3asGTmu51UYPjckd8F/7PHiefRtqz3khdr3rX+Gat7wTFWrMf/v0Pfj8wycQn1B5S4UGOZTC8eYRtBc9hD0zk3j01DmLKKlahyeWhCuQINkuUkDPY1tiHNuSs2Yltdvs6ycTqEamqeT9VeuLzVIhaEXjQT8OXrOPk9rCI4/dj2MnzxCOuTCcjNme93qtQoFXejYnX5BASIEKo7CumwrECUGzzGMoNBUqkDb96HkeWq9RKk+NMItDZTKznl6xfQ6Fbg45ZwaZHglsYxPr3Qyy5SwhcAntEL2up8tzk2CHIwiV3AjQQCgkXaZ3WaXV7zZ7NFABwuM0aKYtsuXxB4koqrh2OIAdqSDmyXVOU05C6nBoAqdKXjxwMo2/eGQR315r4kjejUfXaji1VcOW0vjIb1V9XeF0H3/X2GiDW5uyIqhkW4F5D15lDFv4uT+WKt4WodDvGgljLORChehD3psDJjtkHkIeysv+KowtHhPgmDerNYw9k3LsmJ2dPbJG18fJVIxdBQ40mmZ3ZeX4PkK72KEyvKUN+FNh+If8WCvnsb5FqxL0IDufw3IzjbM1JdStY723TEu7Ssy5bqnmiqtvbixgnoR4afFJTE2N8YY7VLocXwWDEiKWSwvLtIE+DI2MIU8Oobwf5QvJemubriyJQqu8W+Mgso6FYpUT0MIL9k/ie+eWCA8qODM8jeWRGdz4xrsw9MrXAf5hNINDmP4Xv4mZl78Co/uvxiTh1NHVAv7T//o6Pv7VR3DvsQVkSerCqu6n6A49hay33f8FSywlvGHndpJB3luDRJ0TJY+mxTNXaBSrhRBx+hHEQrTaVGJtUKrW3Viu0OsFL6SeX2wcYHm3BCf9lmv2wkfr1+V4jCVD9CbkIzxEnEUW0KfyPPy7rVAtxUKlbLQIl65sIteqEcZsYZljvZZfwwohUM/vwDrnqkiCW6HHaLIvZRqosiJh5JFaF9AzN3LdEol2CbVcCw3eZotwzONpYJge8ZZr/x0VIkF+coQCFkDdof3wIauorqyHkeS4RcZ69AYhencVT8vTKPaI68u1HlKBCNboRe5bbuDwehWr9OzlnsfCqTKUsg3Kg9KQaCXceADv1c2xV5PBbNIKqlqNh8J/YCqF7YE2vdAqoaoijEoTIjc2mFnByuoGzp1fYz8J3XRynktJkVZYjp5GSZQi4sFEzBRDHmjc27u8cjzvphtmH/7uIYDwhjjC9hk75cYVW1eHaX0sK9O3DQ3trmsXtV8IqKgKIQmYy8/BKCHM2fNHvMhTUD2tAPLszJq2fOZXKEh5TsQGIcaixdFXc6dRqq/g3MZJHF48hNPrx6k8y8hsLmB691VUVArZ+mkbNN04TSMNZB0hv5vnqmNlbR4r6SXMEx8/fvJhPLH4BN1kma49hOlAEBu5Kir+KK4ao163y3BOjMN/9X7Mpwv47DcP40/uP4ZPffccjucatv9BdZW89GpWCZCuWJnG2tYmQss3bbAklCJx1+2awzKNwspWznKyRP60JlHNF+DmGBZ7U1jeOIWdhFDD4VF8YzGPdL4D7QJUDSYz4db4C7+f4MTfcmAvBQac+JMoFTd5Po49P68R6qhsTYu8pdLI9SFTV4t+tIaVBhq0kOI0i9mzWCqvUOBVUqiKhQp5YpMcokEe4BLOJv/huUqtEr0F++PIoMg5cdEY1HO0wl6HcURF6WIOwljyv4WzX6KwPU6bRYjS6pBXsB+9BgqtPNZyW3BR0IaTo4TEbtRlKAsNg8dhvwvZfBHhWErZJThDTuhUPpfkiMaCFsWMr55A1WjzekNx7Oe8DbvbGKJ3vWnchwNDLkKyJF533QxeMQ28ZDaI6yfCnH8XvnVizRJCW0oZIe9UKn96mWMWoNIFQ+RmCURTCXSINLTQaY9oo2xqvS5MxShtpinPXcQnJxGv5X9IOZ62zvGWf/7PDr7vDz6KhaYDcRJQLVhZ6XaeoEfoIDKizUtKQdZ88i/+oMDwz1ZukcpEYXJFiPddxJdtxDzHOZAcePgxlRzBUiFLd19DW1szEwE46+CgDnNSG/YkoRrdXJCCqdqpLmLRu175e/QWDRw78hWMxycR8cZwnEqwXNrkwLsxHphEvkU8XDyLlc0sJiaS2KYwcINC04pTeG9EgzDxm0eW8e1S2MpeKkXFSQvt9ZELseMjYS+IQqm8dfazgwbJfs9PJSE5liew6BpfqjHV472LQPcXzhx48+0vwmFCw/sePYIQ3bOsoMqTSnm1jTYQj/P4FqKFEyi2iNFjPux1P4hT6e0ohHaCzsaUTBZThdPmhmL4vV99LSHUBj5zzwcQJswsE07lCHPkNYKEK00QOlG4IrS6s9E582AVGo2z2QUqCMefxksBkjq9b4TC5+mRjLLPfkLCLu/PSeEn7SBEocIpBK08OApPsdomp2khTMjUbPVoUTn3PFS5bR7eV5gGspQlmQ+4EYtxzDjHzq4XG1tVTMQmceXc1fATcyr8oYroAXoLGZN1rU9RMWLRJFQe5/haEVVnAElCmx1xJ2KES/J+Ks/JIUWV3t7LORTs1vsKCimYYNkM7JCH3jtA+PTVo4u45/EzKGqBtdyyCjY+ejFLNeGAWgqS5o0UQf2QWfNTfms0XDVyltDQEL8TNsKuCMbOdvbyi4C/9Vv/8uC9X3sAH/3yAwiMTaC/cb0fTbl4oKypk5020s5B6+nF9yVITrrsfql//s4bcNLNeQon4XXkrIyjL96m9rbNWtCLAmUe7+GJKCQiR5xHW63283oKB97xkndg5/b9FI5V4wmlUpp4eAvFYgFdalZbFpDYeEvY0k2cTfLbqfeQpOULUiH3z9yAVDyFUr7CwQ4gSAVN+hwUAL/F7Xlly/780OcfxTdohSbmpmxQQ0p/4af9REEvhYxYm649mUgiFYsgQeggPjWSjODzDz2Gew8dQZgex+AWjYkwcW51Hb5Q0MLgLSq7JljkUXu2NfHanajj9b5G1+nzY/vYEH73zlchX17CR774r1EgHOqQy3DGEXT6EHeT+HacVtFQsMMeEEO4pzCl9peo+IPGULzK1/KQWFeorG6MhlLm9GrkZJ4u4Q+noEIF7gUIb7r0MBntoPQhpJA9LXpaAsP78HEuvLTQrVzXjFpiKIBAN45ulUrv2EDLUUCgN4z92/dgJDEKPcVV3E6V70WI9JiyZGyIg0y5oXXfNjOHeDJB+Fy1UkK2UY4cUgmSdM206DQ+NECqi9tRThibZeuqH7xHBSFUb7dJT/Phvz5EtFGicBPSEn554zEJkS1YalyVt2dPo5KHotYpy0Ih8XK+hOT4sBlNrfBLnrVgu8dZvrxyvPOd7zio3V7/5WN/jiPEiOHkUB+r8QCrbcqLmDeRSbnQ9Ku0VeE5miBOTj96oA/s5PzZpcsUGY62H0LYk0O9HeSYUGBKVbijXsIR2lfejFZISSbMioLWHy7CBZLKVoYuhlgtkPQj6Y1S7APEmE7EAzGrrN6mzw5y0KVv09EJBGxdpY4Z3zCmR6ZJ7GMcpC6a+TyxsgNZpZzQ84Rp2f/iofO06kAwFqZy6VwdgxTC6IIqWmhskEfU+LceOaD7MQJNK6nVbz/7KsOgaJOalfYP+VFcWbNxsGxSGRmOkRRB0IOd6S+y8qf4hH2fv88NJ/Deu+5ENreAP/jTd6GKIr+jceDQUkFslZ18wMV/IbqduIcmgG+oBOZGucA+0FtQCBrOJlqF/tpIifAn7FJtXComYZaH8KPDc2mlfPF8FgUyYE+4h/gEv0dv4aKhahIyO3hddVWVGXuClbyvRgkY9V6JkJMQivPRqp/G7Ng0oVobhcqWwe6Ql3CGkCbsiyKgba80BEH2T4XTpMQlKuWhY+fIP8uYGklhz+QIFdMDF7/jiiZIxrXhqg/rtCNS8qVdijIGAfZjPlPEBz77HXp6eTkaYHp5Ja/a6HNuFTCRt9F8a5y1M1DnaapIx9amPUkqtm0KXnoyrdsIdlVyOexubF1eOd761rceDNGinjx5Eh/85GfQiHEQqNEXowFKRLMUEJ7UMDiFxHJypCD8XMUNOAL6zayh0kra5CMBCq4q97lXv4JwiMIuoavQ/WstlIPgTuonJ3E4QC2mZSRxl/xZaVDiT3j5oqt3UnkcPUIXCl8kAUS9EYw6RhDtkljxO/GUXHkbKxsbiBN2DEWiBtuUkt2iUJSJf9v0Onv37cYWCeF7//IQiTexPuGM9qToXhT90GBaqjwFQzqvZ0w4zCr367zq+dxSAt2nok5KBee8mDFQuFR4tpqlESBc0TFWeE2Wkee3PQwi91IWjiUv1Cf67ON0NITf/ZVX2+7FIqFUv1wlb4l9UX6bnllh0uKkwMpY8XethPfIPRSq1TwJy4sc6zNVdDSlFRxmv2SRpdiCXnqMg8KpOlfbMnf7k2jwRaFu/lMaiWXs2rU4DRwj255A4fWSn7XaDXqgCuEKvTIhn5oFLnQwu2rjoTd53/ZTAqvzaswouEpp1zE6v74nr63I48Vm39cxPNbOyXdK1QY9Z+v7x6mfSnPhIReO7cMq3afBYiqVvqc5leHT/ehzcUMeZNxNj4b+8Ac+cHnluPvuuw/qLsLU4nvvvQ8f/erDCE5MW6qyeqoJlvDIS1iJGCmGeqVJ1+TTwioiwCm3G7/YWR+JUWvzDHyNQ5QBLfD0ENBKMl12mTrfLVEg/RxAegOns2MTr4el6PRaIbZ0CU60+qa6rn5+38/jvXFaf4cPqc4I9l11La9KmEbsvEXlCEhgOJFNDsbQWAqFahbJZAyVbhCffmQDTxZoLRMR82iqQtgn3H2hsMHj37o1C7lK+Cl42k3W11p90B86TbSiRfIINhG85yBhV0NVWfJl+CNhKvgF7yGh0+RoXHhdvmFjqDMJG3uqFUTozVQ8oZ8bpSN4/7xGf6wFa5Xox75RUUSurx6O4q7bb+O90FoM2t+6URcun1t144032jbZBhVg3549cJTzOHRmHv5w1ITBJpLCLhx4sZlS2G+cRnoUCZuVkREpYdN35L5c4WG68wm40ssIh+v0IEFctW0M7VIFTT+xqmAG1UpVSGhD2Lu+dZFG9AikFbXRE308DTe2pyZI+ANYyzhRL3gJI/I4kz6HbrlNj1TF0OgkYcIMcXIL645NPLB2GPec6OCe034c2uyg5vLS9RPbUmi1MKS8KVk1laGUVdefXWFyrSnwvmTtaRWsL/KGtrGI70vQbd8LP1Fo0Gp28RMFLRQ9MatEbiH8zYP7xoKCLoginKu/9U+WT8opl1+lYVBgosbri1vUeN1GjX/XavREDULSNklrk2bAgdmID2+4/UVIpYY11IP2/9Duv//+H4pWUQR+dNOkCXO/5pW3447rrkI+vUFhVeSGVpaTKEghpbCcK1lCumJZNHkN+nfZWJ6c067JN4Gg666ViSmTaM79ArL5FHq1EhYXl0lyo9g5NIxdyZCV31GinJ/YVOnG0YCL79Ei95SEQVLKc844QtDOKH83yu/OYf8V23HTxF7s888gQbzrofA18zlkC+fxhVMP4RPfbuD41s3wDu9FjFZWZXAULHAQmyuVW/ymIxdNa+3SajQFuy2oQizr1LMGCaUEp+wRCRJk9tGhECSVWXcpBdaORTXVrrWH6dCLVIljNVYikzYGUjypDsfR6noRophWyRTQmEipRSAFf6SkUjp+ZCvSbuUH6Vgbd3pMwq+9cS/e/bpXYHRUG3kG7SfdLqkcF2YNVWLmO1/1i3jTrdejlNmiG+8Luj61XBVaZoNAchIyqhIeCrbwutCljrMzmRMRgesTdky/AF3/NNwRcgGSv4qekNr1I+X0gywHEcKrbSTRY4EhzMaGccP0Nlw/OYyRqN8e0BIfGcNUNIKXbiOhGx4iXEohFo9YKLZMKHVs8TT++MEtnKrfhMjIdvgCfZwrvKmSnrpxh2q0GLbmQLCT2nWofuuJSbbxh1a8vJkmV1KoT+naMgQuW1OQQzNoRC8joZe31JuBaJiQKorM+WWLlmjDlzzSRVgkymDf1aDwf3pPHEWcQqvcwvjK/xHE6ocvxUn6ymRFFKgcwtq3RLv47V99LeJDKQ3soP0U2o/kHDL+lAQUnzyG3EMP0HLVod1TS6urOJfJc5JoNSn6gg+KDEhVzCpyokVW+YdZWP2tT9XMcvJXCadgS8Efw3IijmvGSsTehFT8rEsiLWULUqCKhQKtd4fQRyFVrxF4eRQXtbBO4r221cbemSShmUKb5CH8X4yk/+zSEvLlDBZrXRwuTcHhj1oIUF5OHs4iR2pUCjVv0I9yRhUWSfLpEVQEjB236Ak7zT73IyaKjSvr1jwJ77XPSRSlki8gDK3WoT3jEupKrmD34Q34TPDVBL90oK388m99r0mIJC8j0qiUBhDCuXi/ffLbHz8j+hxLHa8CFklytF+57go8//kv4L2wj4P2E2tP5RxPU463ve1tBx0+P9Y+/79R/NSfkiTT8kmw2CQQl2oXP+mL3DM1TrYsbreNhet2op0M2wpmtlqyRSwtOClBrVqt8lUjH3AhEYkjSI9TIsl1EWIo1GcPwKEXyeZK1A4fKsjDTx6RVCiR5/jGMu/DPYVwhJxAyksF4GVN8BTbVmRHyYQhElnVy6qXqvBFgrxdCrCUnNZe1t/L97yy3tqr0CRfIfyRBZeXkLdpsp+6J9ueSmvR4OeCU8rj6Q+MvKmiRiL20su+t1KzXX382SAEU1pDR8rEcdZYm0fj+aV+gnRjvLe7nnsA191wvX130H6y7anKIdP+I5uFuSiAmltN1OUUQ00T+eMphlr/XNrHFSTJToVVeYPcglZ8KBKxsv3aTxD0BJGIUSmE5yl0OSqPAlbp5XXkM2XzUqlYGLFEDCtEPiEE4KOcBhoBeHsR3JgqIVpfInlV/x2oFap9paCGKHSncpxOFWZ78pTtQ/ATx5u3uCC8gkLiDuIRejCj9mBXK/SiEUInpZrz+soOVehTPEIbkvRMPNXuUj6WzmIeQGFGwi4dJy/b9zUcYykQFb1Kz6Utnco60L++YrAHUlAeqiIIt24fx/vf+PqBYvwM2yWV46fZTOH4TxGpQHIEo2PDmNvzLMxMXIkhbwzjJO27xqYRpQeIesKWdpIi/5gbn6AyxG3PeZAWV+sa61laXI8DO8IOvhcj/Aui7m6i3CkgGfZilIReFTV0zRCJvyscgyMUI0zxYLZ2Ete674er/j1UizUKsKJUGhIKKGGcCSgFVd5F5fjLeaWD94VXTcojD6PPVVBbSK0PJfufWRkcviz1ht+xULG+KqEXxKNClQlTlfFLfKVLmTIJmknxtU0g6XXgd/7xC3H3Ha9CMExIN2g/s/Z3ohyyynp5KAh/ebaCjx8lHCLZTUVcmCbxnttxBYZSIxibHMe2uXFMjg8jSnhX3MogHg5h366d2DY5hm0z23DF7BWolOhlQj5CkhzSKOHhjBNfXEng4wtTWPBtQ3KIll6VKVo5vKz1MP6p7zG8dWIBz0qU8L21Ckq93cYXDPpQQgV/JOguKoTyq5QmnV1YQjAaQDgVtyiSyLKkWc8i6UO2C3BIwQkFLPjqLxIKSfX5iYWl6QEFJ308d4ucw9UkxyGf0/5ucZpurYQuYdo4r/PuV/8CPvKuN2P/7l12nkH72banKYcMm6z6T7vJAsuqBugdFj0p/I9HF9DxhOAjCXe3amjUKognk9g2MolILIFxKs3VKs9CgVs5v4wcLe5Wtojzy/MUrC7Jah1HiqN4KHsABfd2eIYmCH2UhkDPIUjDa7UctP6eCKL0RAskzV88dQ6rtT1Ijo0T74uXCP1TaQl16ko1KBRQSmfY045VG1dQQNkBNjoXvIFW1e0h+PzbIlL0Bop4iYALPvXTH0SsRTb4PfM02j+gxzkpBZ9eo004RtimYhVz09N4++0H8cE33oHnHNjL8/X53qD97NvTPQcnXLvytH2xb99/Os2UkJ6jU6/AVash7Uji9x+jJc/0bHFL5S8Xz1J4t4rYyvDz9QLm9TeF1R8PYGw0bqkMdRLmjqcDV8iPmUgDnlaFikLIIljSdVqKhgRXRHrOW8d14xHCsQyOLq5itX0NElOzFN7+irzBHf5okJjbZnzCGwvFEt5I1C0VQV6FL4u6kTzbDkOOmdYsTNB5nI2cvAiVUpuxlKTpbOsRBm0orb1dqdBDiCRF0PWFoKfcPuuKGbzvdS/F+9/0T3DLTTcYjBu0v9v2dOXgZEsIOPdsmua/RRN80Otiu/i3Wc+LP/sX7zjcaGlFnAS8SWH+0roL//47WfzNkWWMjg4hHvTCqwIFlQKikRCu2DFLAj6MRkt7Gdok8m1spGv4wtIUnnDsQ5BeQLVRW9WGpaJYPpOseatBiDWB31+bwgfPTeCY//kIDY3CwWO1fmHrDRJ0wRuScBN2egCFft183xMO25hI9HvKh+I92KOfKfgOKoCbnsnFlx62qePkg/TqiY8QhintRLWc9LxsBaQc5D6RYAAvvXon/vjuX8a/+bXXY++VO42kD9rPR3uackgntMhkgqK/2vQitHIKY3Y5sR1ZPUVuKJidaplCTcxModAzpduVMlpFCvG+azB0861oF/NoE56E5q5A7MC1SN36QiSefTOGb3s5fCPDllJihpeYvf/s7C6Fh0LmT+Jx13b80fEmvvzECRxdXcdqs4t1Xnt+adH2IG+kt3BotYYvbU3jRPR5xjms8rvuiMLqcpFQK8VDwk+L7fW50FFhZEKZsJvC3qU170mYqaU6jvdDv2Cb+5UCo9q2libDa6ocTLWsZ1dQ8LW2ocVACbF+ikhT6Dv8u+fy8ndPHwrRCNgI8jsW1uUfUp54PIEXHNiDD9z1Knzs3b+BN/7iSxGPqdjEoP28tUuuc2z81WeR+dhHkLzp+Zj+9Tehsb4KN7F/K5+1DNLNL30Bwy+4Db7xSax+/tOYfPWdaGxuGpyoba4iee1NqK2tWBpHM70BdzBo+xUENbwjo0h/+QtIH/oOPjF9DVbGtpNwa8FMykiiy59WzY/Kor3rUqBmpQpVUvSGwrYhXqFVW5SjIqg/2gOg91R5sVVr2BpEP3IkEe0v9gn710sl2xIpCy1iLcG1AeA1LW1cEIyfaylbC3RSLoW0VdJe6VW2VmErnxeGjefUec3pUDOV7m8EXeeVF6LSJXlvB5+1Fy++br895XTQfj7bj73OIYlRmFKWtHL6BDbu+SvUF+ax/sXPES/XEbvmOjiDIfMakR27KBCqTtJBPb2GTrGI7GPfwfJnPmkwxLJQCUXa5b4H0lNfOw0KNQXovW+4Ex+mFX3RaADhwgYKVL4SFUFhXi308aSmcMpdCsXC8JE4y9q7SZJl4RtUGNU90vXFByTgWoNQpEjX1TMK9ZLA1nldkeggLbUW3CTe2petBEC9Wg0lTbZhxR+0uk1t0LqKoJbSQ7pURq1ZSBmkDeYb+J89HJR/G9Tjd+dGh/Ha6/fh/b/0j/CJ374bH/nNt+L1L751oBj/n7Uf7Tn8AWx+7V5k//t/JfSg5ZQFdlDAKAQioWYZJfAURu0FVjp64tnPQ+7b30JLz9gmmexbfR5LhVEToVXTxfSbZe/G4pj4nX+L2PYdfShDwVLRs3KhhKNnTtmjBo4vpVFQVQ+/3yy9yu8I76vcjPKQ+lEhnlNFDYjjFWKl/TcIpPRxs+r8W8Xc+j3gtfm+DL9268nTSDGUPiLFsUU7RZvEJaQAhExSLnmairwODYPqbHXJk1TIeiIexq6JYVyzYwZ7t8+QF0XYp0vbnEH7+W1P9RxPUw5tdpII65FXEvDqyiIgjiGh6YtZ/2j+MOG5IFA/+P7lmo5UvN8djZE8Txjet0jRU5qEVxEhnyJGFNY6Oc3a+gbOr6zi9Mo6FtJZbBE+lek59HwQdtWSDrX91OELUJHIDagYgjrsoCUWygOZ8pCgq5+q9K77unhBSzmXV2KfOhTwCEl4IhyCdvEmgj7sm53BEL3XzEgKkyNJnpucY9D+3rRnVI73vOc99mSni0JvUvoDAvRDTUpx4Tj7ybeecsQzNrvGj9F0fp3dPAEFV+ktFk4VxKEHUfqHKmZXa1V7RnqJEEqFwgRztN9cz76QDipELQXQSrheCaWriA/x/KmhBEZGxxAI9POrBpGjf1jtGZXjcg/pH7RB+/vcnqocA3A8aIN2iTZQjkEbtEu0gXIM2qBdog2UY9AG7RJtoByDNmiXaAPlGLRBu0QbKMegDdol2kA5Bm3QLtEGyjFog3aJNlCOQRu0S7SBcgzaoF2iDZRj0AbtEm2gHIM2aJdoA+UYtEG7RBsox6AN2iXa9/dz9Hq9P3E4HA/au4M2aP9AG/XgZurBm/T7D252GrRBG7TvN+D/AkkzeWIeLiVPAAAAAElFTkSuQmCC"/>
          <p:cNvSpPr>
            <a:spLocks noChangeAspect="1" noChangeArrowheads="1"/>
          </p:cNvSpPr>
          <p:nvPr/>
        </p:nvSpPr>
        <p:spPr bwMode="auto">
          <a:xfrm>
            <a:off x="11717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7" name="صورة 6">
            <a:extLst>
              <a:ext uri="{FF2B5EF4-FFF2-40B4-BE49-F238E27FC236}">
                <a16:creationId xmlns:a16="http://schemas.microsoft.com/office/drawing/2014/main" xmlns="" id="{371C80B9-67E0-4E8F-BFB0-D1934C414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708" y="2458886"/>
            <a:ext cx="4775249" cy="3777022"/>
          </a:xfrm>
          <a:prstGeom prst="rect">
            <a:avLst/>
          </a:prstGeom>
        </p:spPr>
      </p:pic>
    </p:spTree>
    <p:extLst>
      <p:ext uri="{BB962C8B-B14F-4D97-AF65-F5344CB8AC3E}">
        <p14:creationId xmlns:p14="http://schemas.microsoft.com/office/powerpoint/2010/main" val="336530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4B95D89-496D-471F-B881-19DF6066D695}"/>
              </a:ext>
            </a:extLst>
          </p:cNvPr>
          <p:cNvSpPr>
            <a:spLocks noGrp="1"/>
          </p:cNvSpPr>
          <p:nvPr>
            <p:ph type="title"/>
          </p:nvPr>
        </p:nvSpPr>
        <p:spPr/>
        <p:txBody>
          <a:bodyPr>
            <a:noAutofit/>
          </a:bodyPr>
          <a:lstStyle/>
          <a:p>
            <a:r>
              <a:rPr lang="en-US" sz="4000" dirty="0"/>
              <a:t>Patient with somatic disorder Presents with:​</a:t>
            </a:r>
            <a:endParaRPr lang="ar-SA" sz="4000" dirty="0"/>
          </a:p>
        </p:txBody>
      </p:sp>
      <p:sp>
        <p:nvSpPr>
          <p:cNvPr id="3" name="عنصر نائب للمحتوى 2">
            <a:extLst>
              <a:ext uri="{FF2B5EF4-FFF2-40B4-BE49-F238E27FC236}">
                <a16:creationId xmlns:a16="http://schemas.microsoft.com/office/drawing/2014/main" xmlns="" id="{F196EA4B-848D-4F2D-87CA-4DB5F9037C1F}"/>
              </a:ext>
            </a:extLst>
          </p:cNvPr>
          <p:cNvSpPr>
            <a:spLocks noGrp="1"/>
          </p:cNvSpPr>
          <p:nvPr>
            <p:ph idx="1"/>
          </p:nvPr>
        </p:nvSpPr>
        <p:spPr/>
        <p:txBody>
          <a:bodyPr>
            <a:normAutofit lnSpcReduction="10000"/>
          </a:bodyPr>
          <a:lstStyle/>
          <a:p>
            <a:pPr fontAlgn="base"/>
            <a:r>
              <a:rPr lang="en-US" dirty="0"/>
              <a:t>&gt;2y history of multiple symptoms with no physical explanation. ​</a:t>
            </a:r>
          </a:p>
          <a:p>
            <a:pPr fontAlgn="base"/>
            <a:r>
              <a:rPr lang="en-US" dirty="0"/>
              <a:t>Refusal to be reassured that there is no explanation for the symptoms. ​</a:t>
            </a:r>
          </a:p>
          <a:p>
            <a:pPr fontAlgn="base"/>
            <a:r>
              <a:rPr lang="en-US" dirty="0"/>
              <a:t>Impaired social/family functioning due to these symptoms and/or associated behavior. ​</a:t>
            </a:r>
          </a:p>
          <a:p>
            <a:pPr fontAlgn="base">
              <a:buFont typeface="Wingdings" panose="05000000000000000000" pitchFamily="2" charset="2"/>
              <a:buChar char="Ø"/>
            </a:pPr>
            <a:r>
              <a:rPr lang="en-US" dirty="0"/>
              <a:t>People with somatic symptom disorder typically go to a primary care provider rather than psychiatrist or other mental health professional. They often refuse to believe their symptoms are the result of mental or emotional causes rather than physical causes. ​</a:t>
            </a:r>
          </a:p>
        </p:txBody>
      </p:sp>
    </p:spTree>
    <p:extLst>
      <p:ext uri="{BB962C8B-B14F-4D97-AF65-F5344CB8AC3E}">
        <p14:creationId xmlns:p14="http://schemas.microsoft.com/office/powerpoint/2010/main" val="1360241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F9ED9EF-2340-490F-9851-2F95CE47F8BD}"/>
              </a:ext>
            </a:extLst>
          </p:cNvPr>
          <p:cNvSpPr>
            <a:spLocks noGrp="1"/>
          </p:cNvSpPr>
          <p:nvPr>
            <p:ph type="title"/>
          </p:nvPr>
        </p:nvSpPr>
        <p:spPr/>
        <p:txBody>
          <a:bodyPr/>
          <a:lstStyle/>
          <a:p>
            <a:r>
              <a:rPr lang="en-US" dirty="0"/>
              <a:t>Clinical features​</a:t>
            </a:r>
            <a:endParaRPr lang="ar-SA" dirty="0"/>
          </a:p>
        </p:txBody>
      </p:sp>
      <p:sp>
        <p:nvSpPr>
          <p:cNvPr id="3" name="عنصر نائب للمحتوى 2">
            <a:extLst>
              <a:ext uri="{FF2B5EF4-FFF2-40B4-BE49-F238E27FC236}">
                <a16:creationId xmlns:a16="http://schemas.microsoft.com/office/drawing/2014/main" xmlns="" id="{AF335A9F-5440-4FCC-97D8-F005C7509019}"/>
              </a:ext>
            </a:extLst>
          </p:cNvPr>
          <p:cNvSpPr>
            <a:spLocks noGrp="1"/>
          </p:cNvSpPr>
          <p:nvPr>
            <p:ph idx="1"/>
          </p:nvPr>
        </p:nvSpPr>
        <p:spPr/>
        <p:txBody>
          <a:bodyPr>
            <a:normAutofit fontScale="92500" lnSpcReduction="20000"/>
          </a:bodyPr>
          <a:lstStyle/>
          <a:p>
            <a:pPr fontAlgn="base">
              <a:buFont typeface="Wingdings" panose="05000000000000000000" pitchFamily="2" charset="2"/>
              <a:buChar char="v"/>
            </a:pPr>
            <a:r>
              <a:rPr lang="en-US" b="1" dirty="0"/>
              <a:t> Those symptoms may include:</a:t>
            </a:r>
            <a:r>
              <a:rPr lang="en-US" dirty="0"/>
              <a:t>​</a:t>
            </a:r>
          </a:p>
          <a:p>
            <a:pPr fontAlgn="base"/>
            <a:r>
              <a:rPr lang="en-US" b="1" dirty="0">
                <a:solidFill>
                  <a:srgbClr val="FF0000"/>
                </a:solidFill>
              </a:rPr>
              <a:t>Generalized symptoms</a:t>
            </a:r>
            <a:r>
              <a:rPr lang="en-US" b="1" dirty="0"/>
              <a:t>; </a:t>
            </a:r>
            <a:r>
              <a:rPr lang="en-US" dirty="0"/>
              <a:t>Abdominal pain that is vague , Arthralgia, Backache, Chest pain that is nonspecific, Chronic tiredness and </a:t>
            </a:r>
            <a:r>
              <a:rPr lang="en-US" dirty="0" err="1"/>
              <a:t>fatique</a:t>
            </a:r>
            <a:r>
              <a:rPr lang="en-US" dirty="0"/>
              <a:t>, Headache​</a:t>
            </a:r>
          </a:p>
          <a:p>
            <a:pPr fontAlgn="base"/>
            <a:r>
              <a:rPr lang="en-US" b="1" dirty="0">
                <a:solidFill>
                  <a:srgbClr val="FF0000"/>
                </a:solidFill>
              </a:rPr>
              <a:t>Gastrointestinal symptoms</a:t>
            </a:r>
            <a:r>
              <a:rPr lang="en-US" b="1" dirty="0"/>
              <a:t>; </a:t>
            </a:r>
            <a:r>
              <a:rPr lang="en-US" dirty="0"/>
              <a:t>Chronic bloating, Constipation, Diarrhea, Food intolerance to multiple foods, Nausea and vomiting​</a:t>
            </a:r>
          </a:p>
          <a:p>
            <a:pPr fontAlgn="base"/>
            <a:r>
              <a:rPr lang="en-US" b="1" dirty="0">
                <a:solidFill>
                  <a:srgbClr val="FF0000"/>
                </a:solidFill>
              </a:rPr>
              <a:t>Genitourinary symptoms</a:t>
            </a:r>
            <a:r>
              <a:rPr lang="en-US" b="1" dirty="0"/>
              <a:t>; </a:t>
            </a:r>
            <a:r>
              <a:rPr lang="en-US" dirty="0"/>
              <a:t>Erectile </a:t>
            </a:r>
            <a:r>
              <a:rPr lang="en-US" dirty="0" err="1"/>
              <a:t>dysfunction,Decreased</a:t>
            </a:r>
            <a:r>
              <a:rPr lang="en-US" dirty="0"/>
              <a:t> libido, Dysuria, Menses that is painful, irregular, and heavy​</a:t>
            </a:r>
          </a:p>
          <a:p>
            <a:pPr fontAlgn="base"/>
            <a:r>
              <a:rPr lang="en-US" b="1" dirty="0" err="1">
                <a:solidFill>
                  <a:srgbClr val="FF0000"/>
                </a:solidFill>
              </a:rPr>
              <a:t>Neurological</a:t>
            </a:r>
            <a:r>
              <a:rPr lang="en-US" b="1" dirty="0" err="1"/>
              <a:t>;</a:t>
            </a:r>
            <a:r>
              <a:rPr lang="en-US" dirty="0" err="1"/>
              <a:t>Headaches,Dizziness</a:t>
            </a:r>
            <a:r>
              <a:rPr lang="en-US" dirty="0"/>
              <a:t>, Amnesia ,Vision changes ,Paralysis or muscle weakness​</a:t>
            </a:r>
          </a:p>
        </p:txBody>
      </p:sp>
    </p:spTree>
    <p:extLst>
      <p:ext uri="{BB962C8B-B14F-4D97-AF65-F5344CB8AC3E}">
        <p14:creationId xmlns:p14="http://schemas.microsoft.com/office/powerpoint/2010/main" val="1245290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0EA2110-90B0-4075-BFBC-6DFCA8DC617D}"/>
              </a:ext>
            </a:extLst>
          </p:cNvPr>
          <p:cNvSpPr>
            <a:spLocks noGrp="1"/>
          </p:cNvSpPr>
          <p:nvPr>
            <p:ph type="title"/>
          </p:nvPr>
        </p:nvSpPr>
        <p:spPr/>
        <p:txBody>
          <a:bodyPr/>
          <a:lstStyle/>
          <a:p>
            <a:r>
              <a:rPr lang="en-US" b="1" dirty="0"/>
              <a:t>Diagnosis:</a:t>
            </a:r>
            <a:r>
              <a:rPr lang="en-US" dirty="0"/>
              <a:t>​</a:t>
            </a:r>
            <a:endParaRPr lang="ar-SA" dirty="0"/>
          </a:p>
        </p:txBody>
      </p:sp>
      <p:sp>
        <p:nvSpPr>
          <p:cNvPr id="3" name="عنصر نائب للمحتوى 2">
            <a:extLst>
              <a:ext uri="{FF2B5EF4-FFF2-40B4-BE49-F238E27FC236}">
                <a16:creationId xmlns:a16="http://schemas.microsoft.com/office/drawing/2014/main" xmlns="" id="{862CCD51-ED5B-4C56-BCC4-B6C83372C2E1}"/>
              </a:ext>
            </a:extLst>
          </p:cNvPr>
          <p:cNvSpPr>
            <a:spLocks noGrp="1"/>
          </p:cNvSpPr>
          <p:nvPr>
            <p:ph idx="1"/>
          </p:nvPr>
        </p:nvSpPr>
        <p:spPr>
          <a:xfrm>
            <a:off x="783770" y="2556932"/>
            <a:ext cx="10620103" cy="3660988"/>
          </a:xfrm>
        </p:spPr>
        <p:txBody>
          <a:bodyPr>
            <a:normAutofit fontScale="92500" lnSpcReduction="10000"/>
          </a:bodyPr>
          <a:lstStyle/>
          <a:p>
            <a:pPr fontAlgn="base">
              <a:buFont typeface="Wingdings" panose="05000000000000000000" pitchFamily="2" charset="2"/>
              <a:buChar char="v"/>
            </a:pPr>
            <a:r>
              <a:rPr lang="en-GB" sz="1800" dirty="0"/>
              <a:t>According to the </a:t>
            </a:r>
            <a:r>
              <a:rPr lang="en-GB" sz="1800" dirty="0">
                <a:solidFill>
                  <a:srgbClr val="FF0000"/>
                </a:solidFill>
              </a:rPr>
              <a:t>(</a:t>
            </a:r>
            <a:r>
              <a:rPr lang="en-GB" sz="1800" i="1" dirty="0">
                <a:solidFill>
                  <a:srgbClr val="FF0000"/>
                </a:solidFill>
              </a:rPr>
              <a:t>DSM-5</a:t>
            </a:r>
            <a:r>
              <a:rPr lang="en-GB" sz="1800" dirty="0">
                <a:solidFill>
                  <a:srgbClr val="FF0000"/>
                </a:solidFill>
              </a:rPr>
              <a:t>)  category</a:t>
            </a:r>
            <a:r>
              <a:rPr lang="en-GB" sz="1800" dirty="0"/>
              <a:t> of Somatic Symptom Disorders and Other Related Disorders represents a group of disorders characterized by thoughts, feelings, or </a:t>
            </a:r>
            <a:r>
              <a:rPr lang="en-GB" sz="1800" dirty="0" err="1"/>
              <a:t>behaviors</a:t>
            </a:r>
            <a:r>
              <a:rPr lang="en-GB" sz="1800" dirty="0"/>
              <a:t> related to somatic symptoms.</a:t>
            </a:r>
            <a:r>
              <a:rPr lang="en-US" sz="1800" dirty="0"/>
              <a:t>​</a:t>
            </a:r>
          </a:p>
          <a:p>
            <a:pPr fontAlgn="base">
              <a:buFont typeface="Wingdings" panose="05000000000000000000" pitchFamily="2" charset="2"/>
              <a:buChar char="Ø"/>
            </a:pPr>
            <a:r>
              <a:rPr lang="en-GB" sz="1800" b="1" dirty="0"/>
              <a:t>Criteria for Somatic Symptom Disorder.</a:t>
            </a:r>
            <a:r>
              <a:rPr lang="en-US" sz="1800" dirty="0"/>
              <a:t>​</a:t>
            </a:r>
          </a:p>
          <a:p>
            <a:pPr fontAlgn="base"/>
            <a:r>
              <a:rPr lang="en-GB" sz="1800" b="1" dirty="0"/>
              <a:t>A. </a:t>
            </a:r>
            <a:r>
              <a:rPr lang="en-GB" sz="1800" dirty="0"/>
              <a:t>One or more somatic symptoms that are distressing or result in significant disruption of daily life.</a:t>
            </a:r>
            <a:r>
              <a:rPr lang="en-US" sz="1800" dirty="0"/>
              <a:t>​</a:t>
            </a:r>
          </a:p>
          <a:p>
            <a:pPr fontAlgn="base"/>
            <a:r>
              <a:rPr lang="en-GB" sz="1800" b="1" dirty="0"/>
              <a:t>B. </a:t>
            </a:r>
            <a:r>
              <a:rPr lang="en-GB" sz="1800" dirty="0"/>
              <a:t>Excessive thoughts, feelings, behaviours related to the somatic symptoms or associated health concerns as manifested by </a:t>
            </a:r>
            <a:r>
              <a:rPr lang="en-GB" sz="1800" b="1" dirty="0">
                <a:solidFill>
                  <a:srgbClr val="FF0000"/>
                </a:solidFill>
              </a:rPr>
              <a:t>at least one of the following:</a:t>
            </a:r>
            <a:r>
              <a:rPr lang="en-US" sz="1800" b="1" dirty="0">
                <a:solidFill>
                  <a:srgbClr val="FF0000"/>
                </a:solidFill>
              </a:rPr>
              <a:t>​</a:t>
            </a:r>
          </a:p>
          <a:p>
            <a:pPr fontAlgn="base"/>
            <a:r>
              <a:rPr lang="en-GB" sz="1800" dirty="0"/>
              <a:t>Disproportionate and persistent thoughts about the seriousness of one's symptoms. </a:t>
            </a:r>
            <a:r>
              <a:rPr lang="en-US" sz="1800" dirty="0"/>
              <a:t>​</a:t>
            </a:r>
          </a:p>
          <a:p>
            <a:pPr fontAlgn="base"/>
            <a:r>
              <a:rPr lang="en-GB" sz="1800" dirty="0"/>
              <a:t>Persistently high level of anxiety about health or symptoms. ​</a:t>
            </a:r>
          </a:p>
          <a:p>
            <a:pPr fontAlgn="base"/>
            <a:r>
              <a:rPr lang="en-GB" sz="1800" dirty="0"/>
              <a:t>Excessive time and energy devoted to these symptoms or health concerns. </a:t>
            </a:r>
            <a:r>
              <a:rPr lang="en-US" sz="1800" dirty="0"/>
              <a:t>​</a:t>
            </a:r>
          </a:p>
          <a:p>
            <a:pPr fontAlgn="base"/>
            <a:r>
              <a:rPr lang="en-GB" sz="1800" b="1" dirty="0"/>
              <a:t>C. </a:t>
            </a:r>
            <a:r>
              <a:rPr lang="en-GB" sz="1800" dirty="0"/>
              <a:t>Although any one somatic symptom may not be continuously present, the state of being symptomatic is persistent (typically more than 6 months).</a:t>
            </a:r>
            <a:r>
              <a:rPr lang="en-US" sz="1800" dirty="0"/>
              <a:t>​</a:t>
            </a:r>
          </a:p>
        </p:txBody>
      </p:sp>
    </p:spTree>
    <p:extLst>
      <p:ext uri="{BB962C8B-B14F-4D97-AF65-F5344CB8AC3E}">
        <p14:creationId xmlns:p14="http://schemas.microsoft.com/office/powerpoint/2010/main" val="97348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6" name="Rectangle 15">
            <a:extLst>
              <a:ext uri="{FF2B5EF4-FFF2-40B4-BE49-F238E27FC236}">
                <a16:creationId xmlns:a16="http://schemas.microsoft.com/office/drawing/2014/main" xmlns="" id="{F733538D-5433-42E7-AA08-DC5FDEDA4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descr="صورة تحتوي على لقطة شاشة&#10;&#10;وصف منشأ بثقة عالية جداً">
            <a:extLst>
              <a:ext uri="{FF2B5EF4-FFF2-40B4-BE49-F238E27FC236}">
                <a16:creationId xmlns:a16="http://schemas.microsoft.com/office/drawing/2014/main" xmlns="" id="{2F776224-6ADE-48E6-B621-24AA87018443}"/>
              </a:ext>
            </a:extLst>
          </p:cNvPr>
          <p:cNvPicPr>
            <a:picLocks noChangeAspect="1"/>
          </p:cNvPicPr>
          <p:nvPr/>
        </p:nvPicPr>
        <p:blipFill rotWithShape="1">
          <a:blip r:embed="rId5">
            <a:extLst>
              <a:ext uri="{28A0092B-C50C-407E-A947-70E740481C1C}">
                <a14:useLocalDpi xmlns:a14="http://schemas.microsoft.com/office/drawing/2010/main" val="0"/>
              </a:ext>
            </a:extLst>
          </a:blip>
          <a:srcRect b="443"/>
          <a:stretch/>
        </p:blipFill>
        <p:spPr>
          <a:xfrm>
            <a:off x="20" y="10"/>
            <a:ext cx="12191980" cy="6857990"/>
          </a:xfrm>
          <a:prstGeom prst="rect">
            <a:avLst/>
          </a:prstGeom>
        </p:spPr>
      </p:pic>
    </p:spTree>
    <p:extLst>
      <p:ext uri="{BB962C8B-B14F-4D97-AF65-F5344CB8AC3E}">
        <p14:creationId xmlns:p14="http://schemas.microsoft.com/office/powerpoint/2010/main" val="3456622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884B72A-3AF9-4D84-8A64-72F5E1C8935B}"/>
              </a:ext>
            </a:extLst>
          </p:cNvPr>
          <p:cNvSpPr>
            <a:spLocks noGrp="1"/>
          </p:cNvSpPr>
          <p:nvPr>
            <p:ph type="title"/>
          </p:nvPr>
        </p:nvSpPr>
        <p:spPr/>
        <p:txBody>
          <a:bodyPr/>
          <a:lstStyle/>
          <a:p>
            <a:r>
              <a:rPr lang="en-US" dirty="0"/>
              <a:t>Management </a:t>
            </a:r>
            <a:endParaRPr lang="ar-SA" dirty="0"/>
          </a:p>
        </p:txBody>
      </p:sp>
      <p:sp>
        <p:nvSpPr>
          <p:cNvPr id="3" name="عنصر نائب للمحتوى 2">
            <a:extLst>
              <a:ext uri="{FF2B5EF4-FFF2-40B4-BE49-F238E27FC236}">
                <a16:creationId xmlns:a16="http://schemas.microsoft.com/office/drawing/2014/main" xmlns="" id="{ADE3AB4E-8BDB-4D71-B40D-E161276279A3}"/>
              </a:ext>
            </a:extLst>
          </p:cNvPr>
          <p:cNvSpPr>
            <a:spLocks noGrp="1"/>
          </p:cNvSpPr>
          <p:nvPr>
            <p:ph idx="1"/>
          </p:nvPr>
        </p:nvSpPr>
        <p:spPr/>
        <p:txBody>
          <a:bodyPr/>
          <a:lstStyle/>
          <a:p>
            <a:pPr fontAlgn="base"/>
            <a:r>
              <a:rPr lang="en-US" b="1" dirty="0"/>
              <a:t>The components of SSD currently treated include the following:</a:t>
            </a:r>
            <a:r>
              <a:rPr lang="en-US" dirty="0"/>
              <a:t>​</a:t>
            </a:r>
          </a:p>
          <a:p>
            <a:pPr marL="0" indent="0" fontAlgn="base">
              <a:buNone/>
            </a:pPr>
            <a:r>
              <a:rPr lang="en-US" b="1" dirty="0"/>
              <a:t>1- </a:t>
            </a:r>
            <a:r>
              <a:rPr lang="en-US" dirty="0"/>
              <a:t>Somatic symptoms​</a:t>
            </a:r>
          </a:p>
          <a:p>
            <a:pPr marL="0" indent="0" fontAlgn="base">
              <a:buNone/>
            </a:pPr>
            <a:r>
              <a:rPr lang="en-US" b="1" dirty="0"/>
              <a:t>2-</a:t>
            </a:r>
            <a:r>
              <a:rPr lang="en-US" dirty="0"/>
              <a:t> Health related anxiety​</a:t>
            </a:r>
          </a:p>
          <a:p>
            <a:pPr marL="0" indent="0" fontAlgn="base">
              <a:buNone/>
            </a:pPr>
            <a:r>
              <a:rPr lang="en-US" b="1" dirty="0"/>
              <a:t>3-</a:t>
            </a:r>
            <a:r>
              <a:rPr lang="en-US" dirty="0"/>
              <a:t>Preoccupation and rumination about health concerns​</a:t>
            </a:r>
          </a:p>
          <a:p>
            <a:pPr marL="0" indent="0" fontAlgn="base">
              <a:buNone/>
            </a:pPr>
            <a:r>
              <a:rPr lang="en-US" b="1" dirty="0"/>
              <a:t>4-</a:t>
            </a:r>
            <a:r>
              <a:rPr lang="en-US" dirty="0"/>
              <a:t>Unhelpful illness </a:t>
            </a:r>
            <a:r>
              <a:rPr lang="en-US" dirty="0" err="1"/>
              <a:t>behaviours</a:t>
            </a:r>
            <a:r>
              <a:rPr lang="en-US" dirty="0"/>
              <a:t>​</a:t>
            </a:r>
          </a:p>
          <a:p>
            <a:pPr marL="0" indent="0" fontAlgn="base">
              <a:buNone/>
            </a:pPr>
            <a:endParaRPr lang="en-US" dirty="0"/>
          </a:p>
        </p:txBody>
      </p:sp>
    </p:spTree>
    <p:extLst>
      <p:ext uri="{BB962C8B-B14F-4D97-AF65-F5344CB8AC3E}">
        <p14:creationId xmlns:p14="http://schemas.microsoft.com/office/powerpoint/2010/main" val="434677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xmlns="" id="{971F30D4-3056-4A92-BD0F-66709454840C}"/>
              </a:ext>
            </a:extLst>
          </p:cNvPr>
          <p:cNvGraphicFramePr/>
          <p:nvPr>
            <p:extLst>
              <p:ext uri="{D42A27DB-BD31-4B8C-83A1-F6EECF244321}">
                <p14:modId xmlns:p14="http://schemas.microsoft.com/office/powerpoint/2010/main" val="2079841366"/>
              </p:ext>
            </p:extLst>
          </p:nvPr>
        </p:nvGraphicFramePr>
        <p:xfrm>
          <a:off x="4200434" y="8894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ربع نص 3">
            <a:extLst>
              <a:ext uri="{FF2B5EF4-FFF2-40B4-BE49-F238E27FC236}">
                <a16:creationId xmlns:a16="http://schemas.microsoft.com/office/drawing/2014/main" xmlns="" id="{4955514F-60E5-4C2E-ABA6-82DD9B877A83}"/>
              </a:ext>
            </a:extLst>
          </p:cNvPr>
          <p:cNvSpPr txBox="1"/>
          <p:nvPr/>
        </p:nvSpPr>
        <p:spPr>
          <a:xfrm>
            <a:off x="561703" y="679268"/>
            <a:ext cx="4676504" cy="1384995"/>
          </a:xfrm>
          <a:prstGeom prst="rect">
            <a:avLst/>
          </a:prstGeom>
          <a:noFill/>
        </p:spPr>
        <p:txBody>
          <a:bodyPr wrap="square" rtlCol="1">
            <a:spAutoFit/>
          </a:bodyPr>
          <a:lstStyle/>
          <a:p>
            <a:pPr marL="457200" indent="-457200" fontAlgn="base">
              <a:buFont typeface="Arial" panose="020B0604020202020204" pitchFamily="34" charset="0"/>
              <a:buChar char="•"/>
            </a:pPr>
            <a:r>
              <a:rPr lang="en-US" sz="2800" dirty="0"/>
              <a:t>Treatments used as interventions for these components include:​</a:t>
            </a:r>
          </a:p>
        </p:txBody>
      </p:sp>
    </p:spTree>
    <p:extLst>
      <p:ext uri="{BB962C8B-B14F-4D97-AF65-F5344CB8AC3E}">
        <p14:creationId xmlns:p14="http://schemas.microsoft.com/office/powerpoint/2010/main" val="94367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Q3</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a:buFont typeface="Wingdings" pitchFamily="2" charset="2"/>
              <a:buChar char="v"/>
            </a:pPr>
            <a:r>
              <a:rPr lang="en-US" sz="2800" b="1" dirty="0">
                <a:latin typeface="Arial"/>
                <a:cs typeface="Arial"/>
              </a:rPr>
              <a:t> </a:t>
            </a:r>
            <a:r>
              <a:rPr lang="en-US" sz="2800" dirty="0"/>
              <a:t>According to depression diagnostic criteria which of the following symptoms must be present?</a:t>
            </a:r>
          </a:p>
          <a:p>
            <a:pPr>
              <a:buFont typeface="Arial" pitchFamily="34" charset="0"/>
              <a:buChar char="•"/>
            </a:pPr>
            <a:r>
              <a:rPr lang="en-US" sz="2800" dirty="0" smtClean="0">
                <a:cs typeface="Arial"/>
              </a:rPr>
              <a:t>A- Loss </a:t>
            </a:r>
            <a:r>
              <a:rPr lang="en-US" sz="2800" dirty="0">
                <a:cs typeface="Arial"/>
              </a:rPr>
              <a:t>of interest</a:t>
            </a:r>
          </a:p>
          <a:p>
            <a:pPr>
              <a:buFont typeface="Arial" pitchFamily="34" charset="0"/>
              <a:buChar char="•"/>
            </a:pPr>
            <a:r>
              <a:rPr lang="en-US" sz="2800" dirty="0" smtClean="0"/>
              <a:t>B- Fatigue</a:t>
            </a:r>
            <a:r>
              <a:rPr lang="en-US" sz="2800" dirty="0"/>
              <a:t>, loss of energy</a:t>
            </a:r>
            <a:endParaRPr lang="en-US" sz="2800" dirty="0">
              <a:cs typeface="Arial"/>
            </a:endParaRPr>
          </a:p>
          <a:p>
            <a:pPr>
              <a:buFont typeface="Arial" pitchFamily="34" charset="0"/>
              <a:buChar char="•"/>
            </a:pPr>
            <a:r>
              <a:rPr lang="en-US" sz="2800" dirty="0" smtClean="0"/>
              <a:t>C- Feeling </a:t>
            </a:r>
            <a:r>
              <a:rPr lang="en-US" sz="2800" dirty="0"/>
              <a:t>worthlessness</a:t>
            </a:r>
            <a:endParaRPr lang="en-US" sz="2800" dirty="0">
              <a:cs typeface="Arial"/>
            </a:endParaRPr>
          </a:p>
          <a:p>
            <a:pPr>
              <a:buFont typeface="Arial" pitchFamily="34" charset="0"/>
              <a:buChar char="•"/>
            </a:pPr>
            <a:r>
              <a:rPr lang="en-US" sz="2800" dirty="0" smtClean="0"/>
              <a:t>D- All </a:t>
            </a:r>
            <a:r>
              <a:rPr lang="en-US" sz="2800" dirty="0" smtClean="0"/>
              <a:t>of the above</a:t>
            </a:r>
            <a:endParaRPr lang="en-US" sz="2800" dirty="0"/>
          </a:p>
        </p:txBody>
      </p:sp>
    </p:spTree>
    <p:extLst>
      <p:ext uri="{BB962C8B-B14F-4D97-AF65-F5344CB8AC3E}">
        <p14:creationId xmlns:p14="http://schemas.microsoft.com/office/powerpoint/2010/main" val="3792090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EB9D085D-AB32-4CE2-9D7D-CF0A8E47BB13}"/>
              </a:ext>
            </a:extLst>
          </p:cNvPr>
          <p:cNvSpPr txBox="1"/>
          <p:nvPr/>
        </p:nvSpPr>
        <p:spPr>
          <a:xfrm>
            <a:off x="679269" y="3244334"/>
            <a:ext cx="10593977" cy="769441"/>
          </a:xfrm>
          <a:prstGeom prst="rect">
            <a:avLst/>
          </a:prstGeom>
          <a:noFill/>
        </p:spPr>
        <p:txBody>
          <a:bodyPr wrap="square" rtlCol="1">
            <a:spAutoFit/>
          </a:bodyPr>
          <a:lstStyle/>
          <a:p>
            <a:pPr algn="ctr"/>
            <a:r>
              <a:rPr lang="en-US" sz="4400" dirty="0"/>
              <a:t>Counselling​</a:t>
            </a:r>
            <a:endParaRPr lang="ar-SA" sz="4400" dirty="0"/>
          </a:p>
        </p:txBody>
      </p:sp>
    </p:spTree>
    <p:extLst>
      <p:ext uri="{BB962C8B-B14F-4D97-AF65-F5344CB8AC3E}">
        <p14:creationId xmlns:p14="http://schemas.microsoft.com/office/powerpoint/2010/main" val="2766510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F194D34-2362-4F61-B18B-D890732253AC}"/>
              </a:ext>
            </a:extLst>
          </p:cNvPr>
          <p:cNvSpPr>
            <a:spLocks noGrp="1"/>
          </p:cNvSpPr>
          <p:nvPr>
            <p:ph type="title"/>
          </p:nvPr>
        </p:nvSpPr>
        <p:spPr/>
        <p:txBody>
          <a:bodyPr/>
          <a:lstStyle/>
          <a:p>
            <a:r>
              <a:rPr lang="en-US" dirty="0"/>
              <a:t>Counselling​</a:t>
            </a:r>
            <a:endParaRPr lang="ar-SA" dirty="0"/>
          </a:p>
        </p:txBody>
      </p:sp>
      <p:sp>
        <p:nvSpPr>
          <p:cNvPr id="3" name="عنصر نائب للمحتوى 2">
            <a:extLst>
              <a:ext uri="{FF2B5EF4-FFF2-40B4-BE49-F238E27FC236}">
                <a16:creationId xmlns:a16="http://schemas.microsoft.com/office/drawing/2014/main" xmlns="" id="{8F391901-F19F-4333-ADF2-334D65E6BF7F}"/>
              </a:ext>
            </a:extLst>
          </p:cNvPr>
          <p:cNvSpPr>
            <a:spLocks noGrp="1"/>
          </p:cNvSpPr>
          <p:nvPr>
            <p:ph idx="1"/>
          </p:nvPr>
        </p:nvSpPr>
        <p:spPr/>
        <p:txBody>
          <a:bodyPr/>
          <a:lstStyle/>
          <a:p>
            <a:r>
              <a:rPr lang="en-US" dirty="0"/>
              <a:t>Usually reflective listening to encourage patients to think about and try to resolve their own difficulties.​</a:t>
            </a:r>
            <a:endParaRPr lang="ar-SA" dirty="0"/>
          </a:p>
        </p:txBody>
      </p:sp>
    </p:spTree>
    <p:extLst>
      <p:ext uri="{BB962C8B-B14F-4D97-AF65-F5344CB8AC3E}">
        <p14:creationId xmlns:p14="http://schemas.microsoft.com/office/powerpoint/2010/main" val="2862379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xmlns="" id="{D60E962B-CE07-48BF-862D-546E0C746438}"/>
              </a:ext>
            </a:extLst>
          </p:cNvPr>
          <p:cNvSpPr txBox="1"/>
          <p:nvPr/>
        </p:nvSpPr>
        <p:spPr>
          <a:xfrm>
            <a:off x="772886" y="3244334"/>
            <a:ext cx="10646228" cy="769441"/>
          </a:xfrm>
          <a:prstGeom prst="rect">
            <a:avLst/>
          </a:prstGeom>
          <a:noFill/>
        </p:spPr>
        <p:txBody>
          <a:bodyPr wrap="square" rtlCol="1">
            <a:spAutoFit/>
          </a:bodyPr>
          <a:lstStyle/>
          <a:p>
            <a:pPr algn="ctr"/>
            <a:r>
              <a:rPr lang="en-US" sz="4400" dirty="0"/>
              <a:t>Psychological therapies​</a:t>
            </a:r>
            <a:endParaRPr lang="ar-SA" sz="4400" dirty="0"/>
          </a:p>
        </p:txBody>
      </p:sp>
    </p:spTree>
    <p:extLst>
      <p:ext uri="{BB962C8B-B14F-4D97-AF65-F5344CB8AC3E}">
        <p14:creationId xmlns:p14="http://schemas.microsoft.com/office/powerpoint/2010/main" val="3539595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9A9B6AF-51F9-4390-926D-6A82F79FF4C2}"/>
              </a:ext>
            </a:extLst>
          </p:cNvPr>
          <p:cNvSpPr>
            <a:spLocks noGrp="1"/>
          </p:cNvSpPr>
          <p:nvPr>
            <p:ph type="title"/>
          </p:nvPr>
        </p:nvSpPr>
        <p:spPr/>
        <p:txBody>
          <a:bodyPr/>
          <a:lstStyle/>
          <a:p>
            <a:r>
              <a:rPr lang="en-US" dirty="0"/>
              <a:t>Types of psychological therapies​</a:t>
            </a:r>
            <a:endParaRPr lang="ar-SA" dirty="0"/>
          </a:p>
        </p:txBody>
      </p:sp>
      <p:graphicFrame>
        <p:nvGraphicFramePr>
          <p:cNvPr id="8" name="عنصر نائب للمحتوى 7">
            <a:extLst>
              <a:ext uri="{FF2B5EF4-FFF2-40B4-BE49-F238E27FC236}">
                <a16:creationId xmlns:a16="http://schemas.microsoft.com/office/drawing/2014/main" xmlns="" id="{79BBA5CA-DC3A-4BB1-A5FE-4B9AC5142CDB}"/>
              </a:ext>
            </a:extLst>
          </p:cNvPr>
          <p:cNvGraphicFramePr>
            <a:graphicFrameLocks noGrp="1"/>
          </p:cNvGraphicFramePr>
          <p:nvPr>
            <p:ph idx="1"/>
          </p:nvPr>
        </p:nvGraphicFramePr>
        <p:xfrm>
          <a:off x="1635194" y="2557463"/>
          <a:ext cx="8921612" cy="3317875"/>
        </p:xfrm>
        <a:graphic>
          <a:graphicData uri="http://schemas.openxmlformats.org/drawingml/2006/table">
            <a:tbl>
              <a:tblPr/>
              <a:tblGrid>
                <a:gridCol w="4460806">
                  <a:extLst>
                    <a:ext uri="{9D8B030D-6E8A-4147-A177-3AD203B41FA5}">
                      <a16:colId xmlns:a16="http://schemas.microsoft.com/office/drawing/2014/main" xmlns="" val="874732071"/>
                    </a:ext>
                  </a:extLst>
                </a:gridCol>
                <a:gridCol w="4460806">
                  <a:extLst>
                    <a:ext uri="{9D8B030D-6E8A-4147-A177-3AD203B41FA5}">
                      <a16:colId xmlns:a16="http://schemas.microsoft.com/office/drawing/2014/main" xmlns="" val="1928329199"/>
                    </a:ext>
                  </a:extLst>
                </a:gridCol>
              </a:tblGrid>
              <a:tr h="617279">
                <a:tc>
                  <a:txBody>
                    <a:bodyPr/>
                    <a:lstStyle/>
                    <a:p>
                      <a:pPr fontAlgn="t"/>
                      <a:endParaRPr lang="en-US" sz="1500">
                        <a:effectLst/>
                      </a:endParaRPr>
                    </a:p>
                    <a:p>
                      <a:pPr algn="l" fontAlgn="base"/>
                      <a:r>
                        <a:rPr lang="en-US" sz="2000" b="1" i="0" u="none" strike="noStrike">
                          <a:solidFill>
                            <a:srgbClr val="000000"/>
                          </a:solidFill>
                          <a:effectLst/>
                          <a:latin typeface="Garamond" panose="02020404030301010803" pitchFamily="18" charset="0"/>
                        </a:rPr>
                        <a:t>1-Problem-solving therapy (PST) </a:t>
                      </a:r>
                      <a:r>
                        <a:rPr lang="en-US" sz="2000" b="1" i="0">
                          <a:solidFill>
                            <a:srgbClr val="000000"/>
                          </a:solidFill>
                          <a:effectLst/>
                          <a:latin typeface="Garamond" panose="02020404030301010803" pitchFamily="18" charset="0"/>
                        </a:rPr>
                        <a:t>​</a:t>
                      </a:r>
                      <a:endParaRPr lang="en-US" sz="1500" b="1" i="0">
                        <a:solidFill>
                          <a:srgbClr val="000000"/>
                        </a:solidFill>
                        <a:effectLst/>
                      </a:endParaRPr>
                    </a:p>
                  </a:txBody>
                  <a:tcPr marL="77160" marR="77160" marT="38580" marB="38580">
                    <a:lnL>
                      <a:noFill/>
                    </a:lnL>
                    <a:lnR>
                      <a:noFill/>
                    </a:lnR>
                    <a:lnT>
                      <a:noFill/>
                    </a:lnT>
                    <a:lnB>
                      <a:noFill/>
                    </a:lnB>
                    <a:solidFill>
                      <a:srgbClr val="F9F2E8"/>
                    </a:solidFill>
                  </a:tcPr>
                </a:tc>
                <a:tc>
                  <a:txBody>
                    <a:bodyPr/>
                    <a:lstStyle/>
                    <a:p>
                      <a:pPr fontAlgn="t"/>
                      <a:endParaRPr lang="en-US" sz="1500">
                        <a:effectLst/>
                      </a:endParaRPr>
                    </a:p>
                    <a:p>
                      <a:pPr algn="l" fontAlgn="base"/>
                      <a:r>
                        <a:rPr lang="en-US" sz="2000" b="1" i="0">
                          <a:solidFill>
                            <a:srgbClr val="000000"/>
                          </a:solidFill>
                          <a:effectLst/>
                          <a:latin typeface="Garamond" panose="02020404030301010803" pitchFamily="18" charset="0"/>
                        </a:rPr>
                        <a:t>6-</a:t>
                      </a:r>
                      <a:r>
                        <a:rPr lang="en-US" sz="2000" b="1" i="0" u="none" strike="noStrike">
                          <a:solidFill>
                            <a:srgbClr val="000000"/>
                          </a:solidFill>
                          <a:effectLst/>
                          <a:latin typeface="Garamond" panose="02020404030301010803" pitchFamily="18" charset="0"/>
                        </a:rPr>
                        <a:t>Behavioural activation</a:t>
                      </a:r>
                      <a:r>
                        <a:rPr lang="en-US" sz="2000" b="1" i="0">
                          <a:solidFill>
                            <a:srgbClr val="000000"/>
                          </a:solidFill>
                          <a:effectLst/>
                          <a:latin typeface="Garamond" panose="02020404030301010803" pitchFamily="18" charset="0"/>
                        </a:rPr>
                        <a:t>​</a:t>
                      </a:r>
                      <a:endParaRPr lang="en-US" sz="1500" b="1" i="0">
                        <a:solidFill>
                          <a:srgbClr val="000000"/>
                        </a:solidFill>
                        <a:effectLst/>
                      </a:endParaRPr>
                    </a:p>
                  </a:txBody>
                  <a:tcPr marL="77160" marR="77160" marT="38580" marB="38580">
                    <a:lnL>
                      <a:noFill/>
                    </a:lnL>
                    <a:lnR>
                      <a:noFill/>
                    </a:lnR>
                    <a:lnT>
                      <a:noFill/>
                    </a:lnT>
                    <a:lnB>
                      <a:noFill/>
                    </a:lnB>
                    <a:solidFill>
                      <a:srgbClr val="F9F2E8"/>
                    </a:solidFill>
                  </a:tcPr>
                </a:tc>
                <a:extLst>
                  <a:ext uri="{0D108BD9-81ED-4DB2-BD59-A6C34878D82A}">
                    <a16:rowId xmlns:a16="http://schemas.microsoft.com/office/drawing/2014/main" xmlns="" val="2984715658"/>
                  </a:ext>
                </a:extLst>
              </a:tr>
              <a:tr h="848759">
                <a:tc>
                  <a:txBody>
                    <a:bodyPr/>
                    <a:lstStyle/>
                    <a:p>
                      <a:pPr fontAlgn="t"/>
                      <a:endParaRPr lang="en-US" sz="1500">
                        <a:effectLst/>
                      </a:endParaRPr>
                    </a:p>
                    <a:p>
                      <a:pPr algn="l" fontAlgn="base"/>
                      <a:r>
                        <a:rPr lang="en-US" sz="2000" b="1" i="0" u="none" strike="noStrike">
                          <a:solidFill>
                            <a:srgbClr val="000000"/>
                          </a:solidFill>
                          <a:effectLst/>
                          <a:latin typeface="Garamond" panose="02020404030301010803" pitchFamily="18" charset="0"/>
                        </a:rPr>
                        <a:t>2-Cognitive behaviour therapy (CBT)</a:t>
                      </a:r>
                      <a:r>
                        <a:rPr lang="en-US" sz="2000" b="0" i="0">
                          <a:solidFill>
                            <a:srgbClr val="000000"/>
                          </a:solidFill>
                          <a:effectLst/>
                          <a:latin typeface="Garamond" panose="02020404030301010803" pitchFamily="18" charset="0"/>
                        </a:rPr>
                        <a:t>​</a:t>
                      </a:r>
                      <a:endParaRPr lang="en-US" sz="1500" b="0" i="0">
                        <a:solidFill>
                          <a:srgbClr val="000000"/>
                        </a:solidFill>
                        <a:effectLst/>
                      </a:endParaRPr>
                    </a:p>
                    <a:p>
                      <a:pPr algn="l" fontAlgn="base"/>
                      <a:r>
                        <a:rPr lang="en-US" sz="1500" b="1" i="0" u="none" strike="noStrike">
                          <a:solidFill>
                            <a:srgbClr val="000000"/>
                          </a:solidFill>
                          <a:effectLst/>
                          <a:latin typeface="Garamond" panose="02020404030301010803" pitchFamily="18" charset="0"/>
                        </a:rPr>
                        <a:t>A-Behavioural therapies      B- Cognitive therapy</a:t>
                      </a:r>
                      <a:r>
                        <a:rPr lang="en-US" sz="15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3E5CE"/>
                    </a:solidFill>
                  </a:tcPr>
                </a:tc>
                <a:tc>
                  <a:txBody>
                    <a:bodyPr/>
                    <a:lstStyle/>
                    <a:p>
                      <a:pPr fontAlgn="t"/>
                      <a:endParaRPr lang="en-US" sz="1500">
                        <a:effectLst/>
                      </a:endParaRPr>
                    </a:p>
                    <a:p>
                      <a:pPr algn="l" fontAlgn="base"/>
                      <a:r>
                        <a:rPr lang="en-US" sz="2000" b="1" i="0">
                          <a:solidFill>
                            <a:srgbClr val="000000"/>
                          </a:solidFill>
                          <a:effectLst/>
                          <a:latin typeface="Garamond" panose="02020404030301010803" pitchFamily="18" charset="0"/>
                        </a:rPr>
                        <a:t>7-</a:t>
                      </a:r>
                      <a:r>
                        <a:rPr lang="en-US" sz="2000" b="1" i="0" u="none" strike="noStrike">
                          <a:solidFill>
                            <a:srgbClr val="000000"/>
                          </a:solidFill>
                          <a:effectLst/>
                          <a:latin typeface="Garamond" panose="02020404030301010803" pitchFamily="18" charset="0"/>
                        </a:rPr>
                        <a:t>Interpersonal therapy (IPT)</a:t>
                      </a:r>
                      <a:r>
                        <a:rPr lang="en-US" sz="20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3E5CE"/>
                    </a:solidFill>
                  </a:tcPr>
                </a:tc>
                <a:extLst>
                  <a:ext uri="{0D108BD9-81ED-4DB2-BD59-A6C34878D82A}">
                    <a16:rowId xmlns:a16="http://schemas.microsoft.com/office/drawing/2014/main" xmlns="" val="269981209"/>
                  </a:ext>
                </a:extLst>
              </a:tr>
              <a:tr h="617279">
                <a:tc>
                  <a:txBody>
                    <a:bodyPr/>
                    <a:lstStyle/>
                    <a:p>
                      <a:pPr fontAlgn="t"/>
                      <a:endParaRPr lang="en-US" sz="1500">
                        <a:effectLst/>
                      </a:endParaRPr>
                    </a:p>
                    <a:p>
                      <a:pPr algn="l" fontAlgn="base"/>
                      <a:r>
                        <a:rPr lang="en-US" sz="2000" b="1" i="0" u="none" strike="noStrike">
                          <a:solidFill>
                            <a:srgbClr val="000000"/>
                          </a:solidFill>
                          <a:effectLst/>
                          <a:latin typeface="Garamond" panose="02020404030301010803" pitchFamily="18" charset="0"/>
                        </a:rPr>
                        <a:t>3-Individual non-facilitated self-help</a:t>
                      </a:r>
                      <a:r>
                        <a:rPr lang="en-US" sz="20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9F2E8"/>
                    </a:solidFill>
                  </a:tcPr>
                </a:tc>
                <a:tc>
                  <a:txBody>
                    <a:bodyPr/>
                    <a:lstStyle/>
                    <a:p>
                      <a:pPr fontAlgn="t"/>
                      <a:endParaRPr lang="en-US" sz="1500">
                        <a:effectLst/>
                      </a:endParaRPr>
                    </a:p>
                    <a:p>
                      <a:pPr algn="l" fontAlgn="base"/>
                      <a:r>
                        <a:rPr lang="en-US" sz="2000" b="1" i="0">
                          <a:solidFill>
                            <a:srgbClr val="000000"/>
                          </a:solidFill>
                          <a:effectLst/>
                          <a:latin typeface="Garamond" panose="02020404030301010803" pitchFamily="18" charset="0"/>
                        </a:rPr>
                        <a:t>8-</a:t>
                      </a:r>
                      <a:r>
                        <a:rPr lang="en-US" sz="2000" b="1" i="0" u="none" strike="noStrike">
                          <a:solidFill>
                            <a:srgbClr val="000000"/>
                          </a:solidFill>
                          <a:effectLst/>
                          <a:latin typeface="Garamond" panose="02020404030301010803" pitchFamily="18" charset="0"/>
                        </a:rPr>
                        <a:t>Psychoeducational groups</a:t>
                      </a:r>
                      <a:r>
                        <a:rPr lang="en-US" sz="20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9F2E8"/>
                    </a:solidFill>
                  </a:tcPr>
                </a:tc>
                <a:extLst>
                  <a:ext uri="{0D108BD9-81ED-4DB2-BD59-A6C34878D82A}">
                    <a16:rowId xmlns:a16="http://schemas.microsoft.com/office/drawing/2014/main" xmlns="" val="1621303874"/>
                  </a:ext>
                </a:extLst>
              </a:tr>
              <a:tr h="617279">
                <a:tc>
                  <a:txBody>
                    <a:bodyPr/>
                    <a:lstStyle/>
                    <a:p>
                      <a:pPr fontAlgn="t"/>
                      <a:endParaRPr lang="en-US" sz="1500">
                        <a:effectLst/>
                      </a:endParaRPr>
                    </a:p>
                    <a:p>
                      <a:pPr algn="l" fontAlgn="base"/>
                      <a:r>
                        <a:rPr lang="en-US" sz="2000" b="1" i="0">
                          <a:solidFill>
                            <a:srgbClr val="000000"/>
                          </a:solidFill>
                          <a:effectLst/>
                          <a:latin typeface="Garamond" panose="02020404030301010803" pitchFamily="18" charset="0"/>
                        </a:rPr>
                        <a:t>4-</a:t>
                      </a:r>
                      <a:r>
                        <a:rPr lang="en-US" sz="2000" b="1" i="0" u="none" strike="noStrike">
                          <a:solidFill>
                            <a:srgbClr val="000000"/>
                          </a:solidFill>
                          <a:effectLst/>
                          <a:latin typeface="Garamond" panose="02020404030301010803" pitchFamily="18" charset="0"/>
                        </a:rPr>
                        <a:t>Guided self-help</a:t>
                      </a:r>
                      <a:r>
                        <a:rPr lang="en-US" sz="20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3E5CE"/>
                    </a:solidFill>
                  </a:tcPr>
                </a:tc>
                <a:tc rowSpan="2">
                  <a:txBody>
                    <a:bodyPr/>
                    <a:lstStyle/>
                    <a:p>
                      <a:pPr fontAlgn="t"/>
                      <a:endParaRPr lang="en-US" sz="1500">
                        <a:effectLst/>
                      </a:endParaRPr>
                    </a:p>
                    <a:p>
                      <a:pPr algn="l" fontAlgn="base"/>
                      <a:r>
                        <a:rPr lang="en-US" sz="2000" b="1" i="0">
                          <a:solidFill>
                            <a:srgbClr val="000000"/>
                          </a:solidFill>
                          <a:effectLst/>
                          <a:latin typeface="Garamond" panose="02020404030301010803" pitchFamily="18" charset="0"/>
                        </a:rPr>
                        <a:t>9-</a:t>
                      </a:r>
                      <a:r>
                        <a:rPr lang="en-US" sz="2000" b="1" i="0" u="none" strike="noStrike">
                          <a:solidFill>
                            <a:srgbClr val="000000"/>
                          </a:solidFill>
                          <a:effectLst/>
                          <a:latin typeface="Garamond" panose="02020404030301010803" pitchFamily="18" charset="0"/>
                        </a:rPr>
                        <a:t>Applied relaxation</a:t>
                      </a:r>
                      <a:r>
                        <a:rPr lang="en-US" sz="2000" b="0" i="0">
                          <a:solidFill>
                            <a:srgbClr val="000000"/>
                          </a:solidFill>
                          <a:effectLst/>
                          <a:latin typeface="Garamond" panose="02020404030301010803" pitchFamily="18" charset="0"/>
                        </a:rPr>
                        <a:t>​</a:t>
                      </a:r>
                      <a:endParaRPr lang="en-US" sz="1500" b="0" i="0">
                        <a:solidFill>
                          <a:srgbClr val="000000"/>
                        </a:solidFill>
                        <a:effectLst/>
                      </a:endParaRPr>
                    </a:p>
                  </a:txBody>
                  <a:tcPr marL="77160" marR="77160" marT="38580" marB="38580">
                    <a:lnL>
                      <a:noFill/>
                    </a:lnL>
                    <a:lnR>
                      <a:noFill/>
                    </a:lnR>
                    <a:lnT>
                      <a:noFill/>
                    </a:lnT>
                    <a:lnB>
                      <a:noFill/>
                    </a:lnB>
                    <a:solidFill>
                      <a:srgbClr val="F3E5CE"/>
                    </a:solidFill>
                  </a:tcPr>
                </a:tc>
                <a:extLst>
                  <a:ext uri="{0D108BD9-81ED-4DB2-BD59-A6C34878D82A}">
                    <a16:rowId xmlns:a16="http://schemas.microsoft.com/office/drawing/2014/main" xmlns="" val="1914191609"/>
                  </a:ext>
                </a:extLst>
              </a:tr>
              <a:tr h="617279">
                <a:tc>
                  <a:txBody>
                    <a:bodyPr/>
                    <a:lstStyle/>
                    <a:p>
                      <a:pPr fontAlgn="t"/>
                      <a:endParaRPr lang="en-US" sz="1500" dirty="0">
                        <a:effectLst/>
                      </a:endParaRPr>
                    </a:p>
                    <a:p>
                      <a:pPr algn="l" fontAlgn="base"/>
                      <a:r>
                        <a:rPr lang="en-US" sz="2000" b="1" i="0" dirty="0">
                          <a:solidFill>
                            <a:srgbClr val="000000"/>
                          </a:solidFill>
                          <a:effectLst/>
                          <a:latin typeface="Garamond" panose="02020404030301010803" pitchFamily="18" charset="0"/>
                        </a:rPr>
                        <a:t>5-</a:t>
                      </a:r>
                      <a:r>
                        <a:rPr lang="en-US" sz="2000" b="1" i="0" u="none" strike="noStrike" dirty="0">
                          <a:solidFill>
                            <a:srgbClr val="000000"/>
                          </a:solidFill>
                          <a:effectLst/>
                          <a:latin typeface="Garamond" panose="02020404030301010803" pitchFamily="18" charset="0"/>
                        </a:rPr>
                        <a:t>Mindfulness-based cognitive therapy</a:t>
                      </a:r>
                      <a:r>
                        <a:rPr lang="en-US" sz="2000" b="0" i="0" dirty="0">
                          <a:solidFill>
                            <a:srgbClr val="000000"/>
                          </a:solidFill>
                          <a:effectLst/>
                          <a:latin typeface="Garamond" panose="02020404030301010803" pitchFamily="18" charset="0"/>
                        </a:rPr>
                        <a:t>​</a:t>
                      </a:r>
                      <a:endParaRPr lang="en-US" sz="1500" b="0" i="0" dirty="0">
                        <a:solidFill>
                          <a:srgbClr val="000000"/>
                        </a:solidFill>
                        <a:effectLst/>
                      </a:endParaRPr>
                    </a:p>
                  </a:txBody>
                  <a:tcPr marL="77160" marR="77160" marT="38580" marB="38580">
                    <a:lnL>
                      <a:noFill/>
                    </a:lnL>
                    <a:lnR>
                      <a:noFill/>
                    </a:lnR>
                    <a:lnT>
                      <a:noFill/>
                    </a:lnT>
                    <a:lnB>
                      <a:noFill/>
                    </a:lnB>
                    <a:solidFill>
                      <a:srgbClr val="F9F2E8"/>
                    </a:solidFill>
                  </a:tcPr>
                </a:tc>
                <a:tc vMerge="1">
                  <a:txBody>
                    <a:bodyPr/>
                    <a:lstStyle/>
                    <a:p>
                      <a:pPr rtl="1"/>
                      <a:endParaRPr lang="ar-SA"/>
                    </a:p>
                  </a:txBody>
                  <a:tcPr/>
                </a:tc>
                <a:extLst>
                  <a:ext uri="{0D108BD9-81ED-4DB2-BD59-A6C34878D82A}">
                    <a16:rowId xmlns:a16="http://schemas.microsoft.com/office/drawing/2014/main" xmlns="" val="587806863"/>
                  </a:ext>
                </a:extLst>
              </a:tr>
            </a:tbl>
          </a:graphicData>
        </a:graphic>
      </p:graphicFrame>
      <p:sp>
        <p:nvSpPr>
          <p:cNvPr id="9" name="Rectangle 2">
            <a:extLst>
              <a:ext uri="{FF2B5EF4-FFF2-40B4-BE49-F238E27FC236}">
                <a16:creationId xmlns:a16="http://schemas.microsoft.com/office/drawing/2014/main" xmlns="" id="{4E640FAD-DFF5-4AC2-B78F-00B2FAF9EE2B}"/>
              </a:ext>
            </a:extLst>
          </p:cNvPr>
          <p:cNvSpPr>
            <a:spLocks noChangeArrowheads="1"/>
          </p:cNvSpPr>
          <p:nvPr/>
        </p:nvSpPr>
        <p:spPr bwMode="auto">
          <a:xfrm>
            <a:off x="1635125" y="2557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ar-SA"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ar-SA" altLang="ar-SA"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5269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رسم تخطيطي 4">
            <a:extLst>
              <a:ext uri="{FF2B5EF4-FFF2-40B4-BE49-F238E27FC236}">
                <a16:creationId xmlns:a16="http://schemas.microsoft.com/office/drawing/2014/main" xmlns="" id="{5529F9B8-EB4E-48EC-AAF3-14515F60C910}"/>
              </a:ext>
            </a:extLst>
          </p:cNvPr>
          <p:cNvGraphicFramePr/>
          <p:nvPr>
            <p:extLst>
              <p:ext uri="{D42A27DB-BD31-4B8C-83A1-F6EECF244321}">
                <p14:modId xmlns:p14="http://schemas.microsoft.com/office/powerpoint/2010/main" val="450500206"/>
              </p:ext>
            </p:extLst>
          </p:nvPr>
        </p:nvGraphicFramePr>
        <p:xfrm>
          <a:off x="783771" y="719666"/>
          <a:ext cx="1056494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011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xmlns="" id="{92590734-E7F4-47A5-B868-22B65DE1593E}"/>
              </a:ext>
            </a:extLst>
          </p:cNvPr>
          <p:cNvGraphicFramePr/>
          <p:nvPr>
            <p:extLst>
              <p:ext uri="{D42A27DB-BD31-4B8C-83A1-F6EECF244321}">
                <p14:modId xmlns:p14="http://schemas.microsoft.com/office/powerpoint/2010/main" val="2537693786"/>
              </p:ext>
            </p:extLst>
          </p:nvPr>
        </p:nvGraphicFramePr>
        <p:xfrm>
          <a:off x="783771" y="719666"/>
          <a:ext cx="105910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04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xmlns="" id="{DEC7273B-368E-4C5F-8292-4BFF9784E962}"/>
              </a:ext>
            </a:extLst>
          </p:cNvPr>
          <p:cNvGraphicFramePr/>
          <p:nvPr>
            <p:extLst>
              <p:ext uri="{D42A27DB-BD31-4B8C-83A1-F6EECF244321}">
                <p14:modId xmlns:p14="http://schemas.microsoft.com/office/powerpoint/2010/main" val="1314501110"/>
              </p:ext>
            </p:extLst>
          </p:nvPr>
        </p:nvGraphicFramePr>
        <p:xfrm>
          <a:off x="757646" y="719666"/>
          <a:ext cx="1063026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5731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00F0A730-510E-414C-B23A-512754AA7A35}"/>
              </a:ext>
            </a:extLst>
          </p:cNvPr>
          <p:cNvSpPr>
            <a:spLocks noGrp="1"/>
          </p:cNvSpPr>
          <p:nvPr>
            <p:ph type="title"/>
          </p:nvPr>
        </p:nvSpPr>
        <p:spPr/>
        <p:txBody>
          <a:bodyPr/>
          <a:lstStyle/>
          <a:p>
            <a:r>
              <a:rPr lang="en-US" dirty="0"/>
              <a:t>When to refer to Psychiatrist ?​</a:t>
            </a:r>
            <a:endParaRPr lang="ar-SA" dirty="0"/>
          </a:p>
        </p:txBody>
      </p:sp>
      <p:sp>
        <p:nvSpPr>
          <p:cNvPr id="3" name="عنصر نائب للمحتوى 2">
            <a:extLst>
              <a:ext uri="{FF2B5EF4-FFF2-40B4-BE49-F238E27FC236}">
                <a16:creationId xmlns:a16="http://schemas.microsoft.com/office/drawing/2014/main" xmlns="" id="{6DBCAA29-6B95-431F-9B84-48626ED402A2}"/>
              </a:ext>
            </a:extLst>
          </p:cNvPr>
          <p:cNvSpPr>
            <a:spLocks noGrp="1"/>
          </p:cNvSpPr>
          <p:nvPr>
            <p:ph idx="1"/>
          </p:nvPr>
        </p:nvSpPr>
        <p:spPr/>
        <p:txBody>
          <a:bodyPr>
            <a:normAutofit fontScale="77500" lnSpcReduction="20000"/>
          </a:bodyPr>
          <a:lstStyle/>
          <a:p>
            <a:pPr fontAlgn="base"/>
            <a:r>
              <a:rPr lang="en-US" dirty="0"/>
              <a:t>Medically unexplained symptoms​</a:t>
            </a:r>
          </a:p>
          <a:p>
            <a:pPr fontAlgn="base"/>
            <a:r>
              <a:rPr lang="en-US" dirty="0"/>
              <a:t>Psychotically depressed (with delusions or hallucinations)​</a:t>
            </a:r>
          </a:p>
          <a:p>
            <a:pPr fontAlgn="base"/>
            <a:r>
              <a:rPr lang="en-US" dirty="0"/>
              <a:t>Substance abuse/addiction​</a:t>
            </a:r>
          </a:p>
          <a:p>
            <a:pPr fontAlgn="base"/>
            <a:r>
              <a:rPr lang="en-US" dirty="0"/>
              <a:t>Signs of dementia​</a:t>
            </a:r>
          </a:p>
          <a:p>
            <a:pPr fontAlgn="base"/>
            <a:r>
              <a:rPr lang="en-US" dirty="0"/>
              <a:t>Suicidality​</a:t>
            </a:r>
          </a:p>
          <a:p>
            <a:pPr fontAlgn="base"/>
            <a:r>
              <a:rPr lang="en-US" dirty="0"/>
              <a:t>harmful drinking or alcohol dependence​</a:t>
            </a:r>
          </a:p>
          <a:p>
            <a:pPr fontAlgn="base"/>
            <a:r>
              <a:rPr lang="en-US" dirty="0"/>
              <a:t>Self-neglect​</a:t>
            </a:r>
          </a:p>
          <a:p>
            <a:pPr fontAlgn="base"/>
            <a:r>
              <a:rPr lang="en-US" dirty="0"/>
              <a:t>in risk to self or others​</a:t>
            </a:r>
          </a:p>
          <a:p>
            <a:pPr fontAlgn="base"/>
            <a:r>
              <a:rPr lang="en-US" dirty="0"/>
              <a:t>Poor response to treatment​</a:t>
            </a:r>
          </a:p>
        </p:txBody>
      </p:sp>
    </p:spTree>
    <p:extLst>
      <p:ext uri="{BB962C8B-B14F-4D97-AF65-F5344CB8AC3E}">
        <p14:creationId xmlns:p14="http://schemas.microsoft.com/office/powerpoint/2010/main" val="985453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Q1</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lnSpcReduction="10000"/>
          </a:bodyPr>
          <a:lstStyle/>
          <a:p>
            <a:pPr>
              <a:buFont typeface="Wingdings" pitchFamily="2" charset="2"/>
              <a:buChar char="v"/>
            </a:pPr>
            <a:r>
              <a:rPr lang="en-US" sz="2800" b="1" dirty="0">
                <a:latin typeface="Arial"/>
                <a:cs typeface="Arial"/>
              </a:rPr>
              <a:t> </a:t>
            </a:r>
            <a:r>
              <a:rPr lang="en-US" sz="2800" dirty="0"/>
              <a:t>The fear of being alone in public places, particularly places from which a rapid exit would be difficult or help might not be available is a definition of which of the following? </a:t>
            </a:r>
          </a:p>
          <a:p>
            <a:pPr>
              <a:buFont typeface="Arial" pitchFamily="34" charset="0"/>
              <a:buChar char="•"/>
            </a:pPr>
            <a:r>
              <a:rPr lang="en-US" sz="2800" dirty="0">
                <a:cs typeface="Arial"/>
              </a:rPr>
              <a:t>Social Phobia</a:t>
            </a:r>
          </a:p>
          <a:p>
            <a:pPr>
              <a:buFont typeface="Arial" pitchFamily="34" charset="0"/>
              <a:buChar char="•"/>
            </a:pPr>
            <a:r>
              <a:rPr lang="en-US" sz="2800" dirty="0">
                <a:cs typeface="Arial"/>
              </a:rPr>
              <a:t>Specific Phobia</a:t>
            </a:r>
          </a:p>
          <a:p>
            <a:pPr>
              <a:buFont typeface="Arial" pitchFamily="34" charset="0"/>
              <a:buChar char="•"/>
            </a:pPr>
            <a:r>
              <a:rPr lang="en-US" sz="2800" dirty="0">
                <a:solidFill>
                  <a:srgbClr val="FF0000"/>
                </a:solidFill>
                <a:cs typeface="Arial"/>
              </a:rPr>
              <a:t>Agoraphobia</a:t>
            </a:r>
          </a:p>
          <a:p>
            <a:pPr>
              <a:buFont typeface="Arial" pitchFamily="34" charset="0"/>
              <a:buChar char="•"/>
            </a:pPr>
            <a:r>
              <a:rPr lang="en-US" sz="2800" dirty="0"/>
              <a:t>Panic attack</a:t>
            </a:r>
          </a:p>
        </p:txBody>
      </p:sp>
    </p:spTree>
    <p:extLst>
      <p:ext uri="{BB962C8B-B14F-4D97-AF65-F5344CB8AC3E}">
        <p14:creationId xmlns:p14="http://schemas.microsoft.com/office/powerpoint/2010/main" val="2888819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Q2</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a:buFont typeface="Wingdings" pitchFamily="2" charset="2"/>
              <a:buChar char="v"/>
            </a:pPr>
            <a:r>
              <a:rPr lang="en-US" sz="2800" b="1" dirty="0">
                <a:latin typeface="Arial"/>
                <a:cs typeface="Arial"/>
              </a:rPr>
              <a:t> </a:t>
            </a:r>
            <a:r>
              <a:rPr lang="en-US" sz="2800" dirty="0"/>
              <a:t>Treatment of choice for panic disorder?</a:t>
            </a:r>
          </a:p>
          <a:p>
            <a:pPr>
              <a:buFont typeface="Arial" pitchFamily="34" charset="0"/>
              <a:buChar char="•"/>
            </a:pPr>
            <a:r>
              <a:rPr lang="en-US" sz="2800" dirty="0">
                <a:solidFill>
                  <a:srgbClr val="FF0000"/>
                </a:solidFill>
                <a:cs typeface="Arial"/>
              </a:rPr>
              <a:t>Cognitive behavioral therapy</a:t>
            </a:r>
          </a:p>
          <a:p>
            <a:pPr>
              <a:buFont typeface="Arial" pitchFamily="34" charset="0"/>
              <a:buChar char="•"/>
            </a:pPr>
            <a:r>
              <a:rPr lang="en-US" sz="2800" dirty="0"/>
              <a:t>Selective Serotonin Reuptake Inhibitor</a:t>
            </a:r>
            <a:endParaRPr lang="en-US" sz="2800" dirty="0">
              <a:cs typeface="Arial"/>
            </a:endParaRPr>
          </a:p>
          <a:p>
            <a:pPr>
              <a:buFont typeface="Arial" pitchFamily="34" charset="0"/>
              <a:buChar char="•"/>
            </a:pPr>
            <a:r>
              <a:rPr lang="en-US" sz="2800" dirty="0"/>
              <a:t>Benzodiazepine </a:t>
            </a:r>
            <a:endParaRPr lang="en-US" sz="2800" dirty="0">
              <a:cs typeface="Arial"/>
            </a:endParaRPr>
          </a:p>
          <a:p>
            <a:pPr>
              <a:buFont typeface="Arial" pitchFamily="34" charset="0"/>
              <a:buChar char="•"/>
            </a:pPr>
            <a:r>
              <a:rPr lang="en-US" sz="2800" dirty="0"/>
              <a:t>Non of the above</a:t>
            </a:r>
          </a:p>
        </p:txBody>
      </p:sp>
    </p:spTree>
    <p:extLst>
      <p:ext uri="{BB962C8B-B14F-4D97-AF65-F5344CB8AC3E}">
        <p14:creationId xmlns:p14="http://schemas.microsoft.com/office/powerpoint/2010/main" val="3376022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Q4</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fontScale="92500" lnSpcReduction="10000"/>
          </a:bodyPr>
          <a:lstStyle/>
          <a:p>
            <a:pPr>
              <a:buFont typeface="Wingdings" pitchFamily="2" charset="2"/>
              <a:buChar char="v"/>
            </a:pPr>
            <a:r>
              <a:rPr lang="en-US" sz="2800" dirty="0"/>
              <a:t>A 45 years old female came to you 3 times within 2 weeks C/O severe abdominal pain. Her vital signs was normal, on examination her abdomen is soft and there is no remarkable signs. Her brother died 2 months ago due to colon cancer. What is the most likely diagnosis: </a:t>
            </a:r>
          </a:p>
          <a:p>
            <a:r>
              <a:rPr lang="en-US" sz="2800" dirty="0"/>
              <a:t>A- SSD </a:t>
            </a:r>
          </a:p>
          <a:p>
            <a:r>
              <a:rPr lang="en-US" sz="2800" dirty="0"/>
              <a:t>B-  IBD </a:t>
            </a:r>
          </a:p>
          <a:p>
            <a:r>
              <a:rPr lang="en-US" sz="2800" dirty="0" smtClean="0"/>
              <a:t>C-peptic ulcer</a:t>
            </a:r>
            <a:endParaRPr lang="en-US" sz="2800" dirty="0"/>
          </a:p>
          <a:p>
            <a:r>
              <a:rPr lang="en-US" sz="2800" dirty="0"/>
              <a:t>D- colon cancer </a:t>
            </a:r>
          </a:p>
        </p:txBody>
      </p:sp>
    </p:spTree>
    <p:extLst>
      <p:ext uri="{BB962C8B-B14F-4D97-AF65-F5344CB8AC3E}">
        <p14:creationId xmlns:p14="http://schemas.microsoft.com/office/powerpoint/2010/main" val="850905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Q3</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a:buFont typeface="Wingdings" pitchFamily="2" charset="2"/>
              <a:buChar char="v"/>
            </a:pPr>
            <a:r>
              <a:rPr lang="en-US" sz="2800" b="1" dirty="0">
                <a:latin typeface="Arial"/>
                <a:cs typeface="Arial"/>
              </a:rPr>
              <a:t> </a:t>
            </a:r>
            <a:r>
              <a:rPr lang="en-US" sz="2800" dirty="0"/>
              <a:t>According to depression diagnostic criteria which of the following symptoms must be present?</a:t>
            </a:r>
          </a:p>
          <a:p>
            <a:pPr>
              <a:buFont typeface="Arial" pitchFamily="34" charset="0"/>
              <a:buChar char="•"/>
            </a:pPr>
            <a:r>
              <a:rPr lang="en-US" sz="2800" dirty="0">
                <a:solidFill>
                  <a:srgbClr val="FF0000"/>
                </a:solidFill>
                <a:cs typeface="Arial"/>
              </a:rPr>
              <a:t>Loss of interest</a:t>
            </a:r>
          </a:p>
          <a:p>
            <a:pPr>
              <a:buFont typeface="Arial" pitchFamily="34" charset="0"/>
              <a:buChar char="•"/>
            </a:pPr>
            <a:r>
              <a:rPr lang="en-US" sz="2800" dirty="0"/>
              <a:t>Fatigue, loss of energy</a:t>
            </a:r>
            <a:endParaRPr lang="en-US" sz="2800" dirty="0">
              <a:cs typeface="Arial"/>
            </a:endParaRPr>
          </a:p>
          <a:p>
            <a:pPr>
              <a:buFont typeface="Arial" pitchFamily="34" charset="0"/>
              <a:buChar char="•"/>
            </a:pPr>
            <a:r>
              <a:rPr lang="en-US" sz="2800" dirty="0"/>
              <a:t>Feeling worthlessness</a:t>
            </a:r>
            <a:endParaRPr lang="en-US" sz="2800" dirty="0">
              <a:cs typeface="Arial"/>
            </a:endParaRPr>
          </a:p>
          <a:p>
            <a:pPr>
              <a:buFont typeface="Arial" pitchFamily="34" charset="0"/>
              <a:buChar char="•"/>
            </a:pPr>
            <a:r>
              <a:rPr lang="en-US" sz="2800" dirty="0" smtClean="0"/>
              <a:t>All of the above</a:t>
            </a:r>
            <a:endParaRPr lang="en-US" sz="2800" dirty="0"/>
          </a:p>
        </p:txBody>
      </p:sp>
    </p:spTree>
    <p:extLst>
      <p:ext uri="{BB962C8B-B14F-4D97-AF65-F5344CB8AC3E}">
        <p14:creationId xmlns:p14="http://schemas.microsoft.com/office/powerpoint/2010/main" val="789367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Q4</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fontScale="92500" lnSpcReduction="10000"/>
          </a:bodyPr>
          <a:lstStyle/>
          <a:p>
            <a:pPr>
              <a:buFont typeface="Wingdings" pitchFamily="2" charset="2"/>
              <a:buChar char="v"/>
            </a:pPr>
            <a:r>
              <a:rPr lang="en-US" sz="2800" dirty="0"/>
              <a:t>A 45 years old female came to you 3 times within 2 weeks C/O severe abdominal pain. Her vital signs was normal, on examination her abdomen is soft and there is no remarkable signs. Her brother died 2 months ago due to colon cancer. What is the most likely diagnosis: </a:t>
            </a:r>
          </a:p>
          <a:p>
            <a:pPr marL="0" indent="0">
              <a:buNone/>
            </a:pPr>
            <a:r>
              <a:rPr lang="en-US" sz="2800" dirty="0"/>
              <a:t>A- </a:t>
            </a:r>
            <a:r>
              <a:rPr lang="en-US" sz="2800" dirty="0">
                <a:solidFill>
                  <a:srgbClr val="FF0000"/>
                </a:solidFill>
              </a:rPr>
              <a:t>SSD </a:t>
            </a:r>
          </a:p>
          <a:p>
            <a:pPr marL="0" indent="0">
              <a:buNone/>
            </a:pPr>
            <a:r>
              <a:rPr lang="en-US" sz="2800" dirty="0"/>
              <a:t>B-  IBD </a:t>
            </a:r>
          </a:p>
          <a:p>
            <a:pPr marL="0" indent="0">
              <a:buNone/>
            </a:pPr>
            <a:r>
              <a:rPr lang="en-US" sz="2800" dirty="0"/>
              <a:t>C-peptic ulcer</a:t>
            </a:r>
          </a:p>
          <a:p>
            <a:pPr marL="0" indent="0">
              <a:buNone/>
            </a:pPr>
            <a:r>
              <a:rPr lang="en-US" sz="2800" dirty="0"/>
              <a:t>D- colon cancer </a:t>
            </a:r>
          </a:p>
        </p:txBody>
      </p:sp>
    </p:spTree>
    <p:extLst>
      <p:ext uri="{BB962C8B-B14F-4D97-AF65-F5344CB8AC3E}">
        <p14:creationId xmlns:p14="http://schemas.microsoft.com/office/powerpoint/2010/main" val="3693995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Q5</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lvl="0">
              <a:buFont typeface="Wingdings" pitchFamily="2" charset="2"/>
              <a:buChar char="v"/>
            </a:pPr>
            <a:r>
              <a:rPr lang="en-US" sz="2800" dirty="0" smtClean="0"/>
              <a:t>Focuses </a:t>
            </a:r>
            <a:r>
              <a:rPr lang="en-US" sz="2800" dirty="0"/>
              <a:t>on people’s thoughts and the reasoning behind their </a:t>
            </a:r>
            <a:r>
              <a:rPr lang="en-US" sz="2800" dirty="0" smtClean="0"/>
              <a:t>assumptions.</a:t>
            </a:r>
            <a:endParaRPr lang="ar-SA" sz="2800" dirty="0"/>
          </a:p>
          <a:p>
            <a:pPr marL="0" indent="0">
              <a:buNone/>
            </a:pPr>
            <a:r>
              <a:rPr lang="en-US" sz="2800" dirty="0" smtClean="0"/>
              <a:t>A- Problem-solving therapy</a:t>
            </a:r>
            <a:endParaRPr lang="en-US" sz="2800" dirty="0"/>
          </a:p>
          <a:p>
            <a:pPr marL="0" indent="0">
              <a:buNone/>
            </a:pPr>
            <a:r>
              <a:rPr lang="en-US" sz="2800" dirty="0"/>
              <a:t>B- </a:t>
            </a:r>
            <a:r>
              <a:rPr lang="en-US" sz="2800" dirty="0" smtClean="0"/>
              <a:t>Behavioral therapy</a:t>
            </a:r>
            <a:endParaRPr lang="en-US" sz="2800" dirty="0"/>
          </a:p>
          <a:p>
            <a:pPr marL="0" indent="0">
              <a:buNone/>
            </a:pPr>
            <a:r>
              <a:rPr lang="en-US" sz="2800" dirty="0"/>
              <a:t>C- </a:t>
            </a:r>
            <a:r>
              <a:rPr lang="en-US" sz="2800" dirty="0" smtClean="0">
                <a:solidFill>
                  <a:srgbClr val="FF0000"/>
                </a:solidFill>
              </a:rPr>
              <a:t>Cognitive therapy</a:t>
            </a:r>
          </a:p>
          <a:p>
            <a:pPr marL="0" lvl="0" indent="0">
              <a:buNone/>
            </a:pPr>
            <a:r>
              <a:rPr lang="en-US" sz="2800" dirty="0" smtClean="0"/>
              <a:t>D-</a:t>
            </a:r>
            <a:r>
              <a:rPr lang="en-US" sz="2800" dirty="0"/>
              <a:t> </a:t>
            </a:r>
            <a:r>
              <a:rPr lang="en-US" sz="2800" dirty="0" smtClean="0"/>
              <a:t>Guided </a:t>
            </a:r>
            <a:r>
              <a:rPr lang="en-US" sz="2800" dirty="0"/>
              <a:t>self-help</a:t>
            </a:r>
            <a:endParaRPr lang="ar-SA" sz="2800" dirty="0"/>
          </a:p>
          <a:p>
            <a:pPr marL="0" indent="0">
              <a:buNone/>
            </a:pPr>
            <a:endParaRPr lang="en-US" sz="2800" dirty="0"/>
          </a:p>
        </p:txBody>
      </p:sp>
    </p:spTree>
    <p:extLst>
      <p:ext uri="{BB962C8B-B14F-4D97-AF65-F5344CB8AC3E}">
        <p14:creationId xmlns:p14="http://schemas.microsoft.com/office/powerpoint/2010/main" val="956072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59C2C63-D709-4949-9465-29A52CBEDD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EFD2038-15D6-4003-8350-AFEC394EEF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CF519C2-F6BE-41BE-A50E-54B98359C9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xmlns="" id="{7767AD93-AD3E-4C62-97D5-E54E14B2EAD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23631"/>
            <a:ext cx="12231160" cy="659658"/>
            <a:chOff x="-16934" y="3123631"/>
            <a:chExt cx="12231160" cy="659658"/>
          </a:xfrm>
        </p:grpSpPr>
        <p:sp>
          <p:nvSpPr>
            <p:cNvPr id="15" name="Rounded Rectangle 17">
              <a:extLst>
                <a:ext uri="{FF2B5EF4-FFF2-40B4-BE49-F238E27FC236}">
                  <a16:creationId xmlns:a16="http://schemas.microsoft.com/office/drawing/2014/main" xmlns="" id="{AA443E8D-EC07-4B8F-B370-2A1153F350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841F0AA1-D12D-4FDB-BF66-D9398ED9303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7" name="Rounded Rectangle 20">
              <a:extLst>
                <a:ext uri="{FF2B5EF4-FFF2-40B4-BE49-F238E27FC236}">
                  <a16:creationId xmlns:a16="http://schemas.microsoft.com/office/drawing/2014/main" xmlns="" id="{E2B949DE-0178-4942-80DE-811C1AA4F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284AA86D-EAE1-4E3F-A54C-7F1E390B6D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ctrTitle"/>
          </p:nvPr>
        </p:nvSpPr>
        <p:spPr>
          <a:xfrm>
            <a:off x="2478024" y="1871131"/>
            <a:ext cx="7256713" cy="1515533"/>
          </a:xfrm>
        </p:spPr>
        <p:txBody>
          <a:bodyPr>
            <a:noAutofit/>
          </a:bodyPr>
          <a:lstStyle/>
          <a:p>
            <a:r>
              <a:rPr lang="en-US" sz="4400" dirty="0" smtClean="0">
                <a:solidFill>
                  <a:schemeClr val="bg1"/>
                </a:solidFill>
              </a:rPr>
              <a:t>Case discussion</a:t>
            </a:r>
            <a:endParaRPr lang="en-US" sz="6000" dirty="0">
              <a:solidFill>
                <a:schemeClr val="bg1"/>
              </a:solidFill>
            </a:endParaRPr>
          </a:p>
        </p:txBody>
      </p:sp>
      <p:sp>
        <p:nvSpPr>
          <p:cNvPr id="3" name="Subtitle 2"/>
          <p:cNvSpPr>
            <a:spLocks noGrp="1"/>
          </p:cNvSpPr>
          <p:nvPr>
            <p:ph type="subTitle" idx="1"/>
          </p:nvPr>
        </p:nvSpPr>
        <p:spPr>
          <a:xfrm>
            <a:off x="2692398" y="3657597"/>
            <a:ext cx="6815669" cy="1320802"/>
          </a:xfrm>
        </p:spPr>
        <p:txBody>
          <a:bodyPr>
            <a:normAutofit/>
          </a:bodyPr>
          <a:lstStyle/>
          <a:p>
            <a:endParaRPr lang="en-US" dirty="0">
              <a:solidFill>
                <a:schemeClr val="bg1"/>
              </a:solidFill>
            </a:endParaRPr>
          </a:p>
        </p:txBody>
      </p:sp>
      <p:cxnSp>
        <p:nvCxnSpPr>
          <p:cNvPr id="20" name="Straight Connector 19">
            <a:extLst>
              <a:ext uri="{FF2B5EF4-FFF2-40B4-BE49-F238E27FC236}">
                <a16:creationId xmlns:a16="http://schemas.microsoft.com/office/drawing/2014/main" xmlns="" id="{0772CE55-4C36-44F1-A9BD-379BEB8431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8931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41A7512-1C6A-4414-907B-56D5392AFBBD}"/>
              </a:ext>
            </a:extLst>
          </p:cNvPr>
          <p:cNvSpPr>
            <a:spLocks noGrp="1"/>
          </p:cNvSpPr>
          <p:nvPr>
            <p:ph type="title"/>
          </p:nvPr>
        </p:nvSpPr>
        <p:spPr/>
        <p:txBody>
          <a:bodyPr/>
          <a:lstStyle/>
          <a:p>
            <a:pPr marL="571500" indent="-571500" algn="l">
              <a:buFont typeface="Arial" panose="020B0604020202020204" pitchFamily="34" charset="0"/>
              <a:buChar char="•"/>
            </a:pPr>
            <a:r>
              <a:rPr lang="en-US" dirty="0"/>
              <a:t>Case discussion </a:t>
            </a:r>
            <a:endParaRPr lang="ar-SA" dirty="0"/>
          </a:p>
        </p:txBody>
      </p:sp>
      <p:sp>
        <p:nvSpPr>
          <p:cNvPr id="3" name="عنصر نائب للمحتوى 2">
            <a:extLst>
              <a:ext uri="{FF2B5EF4-FFF2-40B4-BE49-F238E27FC236}">
                <a16:creationId xmlns:a16="http://schemas.microsoft.com/office/drawing/2014/main" xmlns="" id="{F053BA80-F452-4CF8-9721-8BC86E226405}"/>
              </a:ext>
            </a:extLst>
          </p:cNvPr>
          <p:cNvSpPr>
            <a:spLocks noGrp="1"/>
          </p:cNvSpPr>
          <p:nvPr>
            <p:ph idx="1"/>
          </p:nvPr>
        </p:nvSpPr>
        <p:spPr>
          <a:xfrm>
            <a:off x="1295401" y="3130062"/>
            <a:ext cx="9601196" cy="2745806"/>
          </a:xfrm>
        </p:spPr>
        <p:txBody>
          <a:bodyPr/>
          <a:lstStyle/>
          <a:p>
            <a:r>
              <a:rPr lang="en-US" dirty="0"/>
              <a:t>A 30 years old male came to your clinic </a:t>
            </a:r>
            <a:r>
              <a:rPr lang="en-US" dirty="0" smtClean="0"/>
              <a:t>complaining of inability to sleep and </a:t>
            </a:r>
            <a:r>
              <a:rPr lang="en-US" dirty="0"/>
              <a:t>feels tired all the time </a:t>
            </a:r>
            <a:endParaRPr lang="ar-SA" dirty="0"/>
          </a:p>
        </p:txBody>
      </p:sp>
    </p:spTree>
    <p:extLst>
      <p:ext uri="{BB962C8B-B14F-4D97-AF65-F5344CB8AC3E}">
        <p14:creationId xmlns:p14="http://schemas.microsoft.com/office/powerpoint/2010/main" val="4271873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Take Home Messages </a:t>
            </a:r>
            <a:endParaRPr lang="ar-SA" dirty="0"/>
          </a:p>
        </p:txBody>
      </p:sp>
      <p:sp>
        <p:nvSpPr>
          <p:cNvPr id="3" name="عنصر نائب للمحتوى 2"/>
          <p:cNvSpPr>
            <a:spLocks noGrp="1"/>
          </p:cNvSpPr>
          <p:nvPr>
            <p:ph idx="1"/>
          </p:nvPr>
        </p:nvSpPr>
        <p:spPr/>
        <p:txBody>
          <a:bodyPr/>
          <a:lstStyle/>
          <a:p>
            <a:r>
              <a:rPr lang="en-US" dirty="0" smtClean="0"/>
              <a:t>Anxiety, depression and somatic symptoms disorder are common psychiatric problems in Saudi Arabia.</a:t>
            </a:r>
          </a:p>
          <a:p>
            <a:r>
              <a:rPr lang="en-US" dirty="0" smtClean="0"/>
              <a:t>Depression is more common in young adults</a:t>
            </a:r>
          </a:p>
          <a:p>
            <a:r>
              <a:rPr lang="en-US" dirty="0" smtClean="0"/>
              <a:t>Panic attacks are sudden self-limited attacks of intense anxiety</a:t>
            </a:r>
          </a:p>
          <a:p>
            <a:r>
              <a:rPr lang="en-US" dirty="0" smtClean="0"/>
              <a:t>SSD is a syndrome of physical symptoms that cause substantial distress or psychosocial impairment.</a:t>
            </a:r>
            <a:endParaRPr lang="ar-SA" dirty="0"/>
          </a:p>
        </p:txBody>
      </p:sp>
    </p:spTree>
    <p:extLst>
      <p:ext uri="{BB962C8B-B14F-4D97-AF65-F5344CB8AC3E}">
        <p14:creationId xmlns:p14="http://schemas.microsoft.com/office/powerpoint/2010/main" val="4128595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normAutofit/>
          </a:bodyPr>
          <a:lstStyle/>
          <a:p>
            <a:pPr marL="571500" indent="-571500" algn="l">
              <a:buFont typeface="Arial"/>
              <a:buChar char="•"/>
            </a:pPr>
            <a:r>
              <a:rPr lang="en-US" dirty="0"/>
              <a:t>References </a:t>
            </a:r>
          </a:p>
        </p:txBody>
      </p:sp>
      <p:sp>
        <p:nvSpPr>
          <p:cNvPr id="3" name="Content Placeholder 2">
            <a:extLst>
              <a:ext uri="{FF2B5EF4-FFF2-40B4-BE49-F238E27FC236}">
                <a16:creationId xmlns:a16="http://schemas.microsoft.com/office/drawing/2014/main" xmlns="" id="{9CA3D8EC-4F7A-4D53-80D3-B50E12C39026}"/>
              </a:ext>
            </a:extLst>
          </p:cNvPr>
          <p:cNvSpPr>
            <a:spLocks noGrp="1"/>
          </p:cNvSpPr>
          <p:nvPr>
            <p:ph idx="1"/>
          </p:nvPr>
        </p:nvSpPr>
        <p:spPr>
          <a:xfrm>
            <a:off x="1125415" y="2556931"/>
            <a:ext cx="9906000" cy="3527345"/>
          </a:xfrm>
        </p:spPr>
        <p:txBody>
          <a:bodyPr vert="horz" lIns="91440" tIns="45720" rIns="91440" bIns="45720" rtlCol="0" anchor="t">
            <a:noAutofit/>
          </a:bodyPr>
          <a:lstStyle/>
          <a:p>
            <a:pPr>
              <a:buFont typeface="Wingdings" pitchFamily="2" charset="2"/>
              <a:buChar char="v"/>
            </a:pPr>
            <a:r>
              <a:rPr lang="en-US" sz="2000" b="1" dirty="0">
                <a:latin typeface="+mj-lt"/>
                <a:cs typeface="Arial"/>
                <a:hlinkClick r:id="rId2"/>
              </a:rPr>
              <a:t>https://emedicine.medscape.com/article/286227-clinical</a:t>
            </a:r>
            <a:endParaRPr lang="en-US" sz="2000" b="1" dirty="0">
              <a:latin typeface="+mj-lt"/>
              <a:cs typeface="Arial"/>
            </a:endParaRPr>
          </a:p>
          <a:p>
            <a:pPr>
              <a:buFont typeface="Wingdings" pitchFamily="2" charset="2"/>
              <a:buChar char="v"/>
            </a:pPr>
            <a:r>
              <a:rPr lang="en-US" sz="2000" b="1" dirty="0">
                <a:latin typeface="+mj-lt"/>
                <a:cs typeface="Arial"/>
                <a:hlinkClick r:id="rId3"/>
              </a:rPr>
              <a:t>https://adaa.org/understanding-anxiety/generalized-anxiety-disorder-gad</a:t>
            </a:r>
            <a:endParaRPr lang="en-US" sz="2000" b="1" dirty="0">
              <a:latin typeface="+mj-lt"/>
              <a:cs typeface="Arial"/>
            </a:endParaRPr>
          </a:p>
          <a:p>
            <a:pPr>
              <a:buFont typeface="Wingdings" pitchFamily="2" charset="2"/>
              <a:buChar char="v"/>
            </a:pPr>
            <a:r>
              <a:rPr lang="en-US" sz="2000" b="1" dirty="0">
                <a:latin typeface="+mj-lt"/>
                <a:cs typeface="Arial"/>
                <a:hlinkClick r:id="rId4"/>
              </a:rPr>
              <a:t>https://www.webmd.com/anxiety-panic/guide/generalized-anxiety-disorder#1</a:t>
            </a:r>
            <a:endParaRPr lang="en-US" sz="2000" b="1" dirty="0">
              <a:latin typeface="+mj-lt"/>
              <a:cs typeface="Arial"/>
            </a:endParaRPr>
          </a:p>
          <a:p>
            <a:pPr>
              <a:buFont typeface="Wingdings" pitchFamily="2" charset="2"/>
              <a:buChar char="v"/>
            </a:pPr>
            <a:r>
              <a:rPr lang="en-US" sz="2000" b="1" dirty="0">
                <a:latin typeface="+mj-lt"/>
                <a:cs typeface="Arial"/>
                <a:hlinkClick r:id="rId5"/>
              </a:rPr>
              <a:t>https://emedicine.medscape.com/article/287913-overview</a:t>
            </a:r>
            <a:endParaRPr lang="en-US" sz="2000" b="1" dirty="0">
              <a:latin typeface="+mj-lt"/>
              <a:cs typeface="Arial"/>
            </a:endParaRPr>
          </a:p>
          <a:p>
            <a:pPr>
              <a:buFont typeface="Wingdings" pitchFamily="2" charset="2"/>
              <a:buChar char="v"/>
            </a:pPr>
            <a:r>
              <a:rPr lang="en-US" sz="2000" b="1" dirty="0">
                <a:latin typeface="+mj-lt"/>
                <a:cs typeface="Arial"/>
                <a:hlinkClick r:id="rId6"/>
              </a:rPr>
              <a:t>https://www.researchgate.net/publication/266194032_Depression_and_Anxiety_among_Males_Attending_Primary_Health_Care_Centers_Eastren_Saudi_Arabia_Prevalence_and_Predictors</a:t>
            </a:r>
            <a:endParaRPr lang="en-US" sz="2000" b="1" dirty="0">
              <a:latin typeface="+mj-lt"/>
              <a:cs typeface="Arial"/>
            </a:endParaRPr>
          </a:p>
          <a:p>
            <a:pPr>
              <a:buFont typeface="Wingdings" pitchFamily="2" charset="2"/>
              <a:buChar char="v"/>
            </a:pPr>
            <a:endParaRPr lang="en-US" sz="2000" b="1" dirty="0">
              <a:latin typeface="+mj-lt"/>
              <a:cs typeface="Arial"/>
            </a:endParaRPr>
          </a:p>
        </p:txBody>
      </p:sp>
    </p:spTree>
    <p:extLst>
      <p:ext uri="{BB962C8B-B14F-4D97-AF65-F5344CB8AC3E}">
        <p14:creationId xmlns:p14="http://schemas.microsoft.com/office/powerpoint/2010/main" val="665258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84BC9B33-7278-4B17-8BEA-4E19D01C6C37}"/>
              </a:ext>
            </a:extLst>
          </p:cNvPr>
          <p:cNvSpPr>
            <a:spLocks noGrp="1"/>
          </p:cNvSpPr>
          <p:nvPr>
            <p:ph type="title"/>
          </p:nvPr>
        </p:nvSpPr>
        <p:spPr/>
        <p:txBody>
          <a:bodyPr/>
          <a:lstStyle/>
          <a:p>
            <a:pPr marL="571500" indent="-571500" algn="l">
              <a:buFont typeface="Arial" panose="020B0604020202020204" pitchFamily="34" charset="0"/>
              <a:buChar char="•"/>
            </a:pPr>
            <a:r>
              <a:rPr lang="en-US" dirty="0"/>
              <a:t>References </a:t>
            </a:r>
            <a:endParaRPr lang="ar-SA" dirty="0"/>
          </a:p>
        </p:txBody>
      </p:sp>
      <p:sp>
        <p:nvSpPr>
          <p:cNvPr id="3" name="عنصر نائب للمحتوى 2">
            <a:extLst>
              <a:ext uri="{FF2B5EF4-FFF2-40B4-BE49-F238E27FC236}">
                <a16:creationId xmlns:a16="http://schemas.microsoft.com/office/drawing/2014/main" xmlns="" id="{CFED6B3F-0B65-45CA-B30D-D6A2F5917373}"/>
              </a:ext>
            </a:extLst>
          </p:cNvPr>
          <p:cNvSpPr>
            <a:spLocks noGrp="1"/>
          </p:cNvSpPr>
          <p:nvPr>
            <p:ph idx="1"/>
          </p:nvPr>
        </p:nvSpPr>
        <p:spPr/>
        <p:txBody>
          <a:bodyPr>
            <a:normAutofit fontScale="92500" lnSpcReduction="10000"/>
          </a:bodyPr>
          <a:lstStyle/>
          <a:p>
            <a:pPr fontAlgn="base"/>
            <a:r>
              <a:rPr lang="en-US" dirty="0"/>
              <a:t>Oxford Handbook of General Practice, 4th edition.​</a:t>
            </a:r>
          </a:p>
          <a:p>
            <a:pPr fontAlgn="base"/>
            <a:r>
              <a:rPr lang="en-US" u="sng" dirty="0">
                <a:hlinkClick r:id="rId2"/>
              </a:rPr>
              <a:t>https://www.ncbi.nlm.nih.gov/pmc/articles/PMC5563525/</a:t>
            </a:r>
            <a:r>
              <a:rPr lang="en-US" dirty="0"/>
              <a:t>​</a:t>
            </a:r>
          </a:p>
          <a:p>
            <a:pPr fontAlgn="base"/>
            <a:r>
              <a:rPr lang="en-US" u="sng" dirty="0">
                <a:hlinkClick r:id="rId3"/>
              </a:rPr>
              <a:t>https://www.ncbi.nlm.nih.gov/pubmed/29209674</a:t>
            </a:r>
            <a:r>
              <a:rPr lang="en-US" dirty="0"/>
              <a:t>​</a:t>
            </a:r>
          </a:p>
          <a:p>
            <a:pPr fontAlgn="base"/>
            <a:r>
              <a:rPr lang="en-US" u="sng" dirty="0">
                <a:hlinkClick r:id="rId4"/>
              </a:rPr>
              <a:t>https://bmcpsychiatry.biomedcentral.com/articles/10.1186/1471-244X-14-190</a:t>
            </a:r>
            <a:r>
              <a:rPr lang="en-US" dirty="0"/>
              <a:t>​</a:t>
            </a:r>
          </a:p>
          <a:p>
            <a:pPr fontAlgn="base"/>
            <a:r>
              <a:rPr lang="en-US" dirty="0"/>
              <a:t>American psychiatric association. Diagnostic and statistical manual of mental disorders. 5th ed. Washington, DC: American psychiatric publishing: 2013  ​</a:t>
            </a:r>
          </a:p>
          <a:p>
            <a:pPr fontAlgn="base"/>
            <a:r>
              <a:rPr lang="en-US" u="sng" dirty="0">
                <a:hlinkClick r:id="rId5"/>
              </a:rPr>
              <a:t>https://www.physio-pedia.com/Somatic_Symptom_Disorder</a:t>
            </a:r>
            <a:r>
              <a:rPr lang="en-US" dirty="0"/>
              <a:t>​</a:t>
            </a:r>
          </a:p>
          <a:p>
            <a:endParaRPr lang="ar-SA" dirty="0"/>
          </a:p>
        </p:txBody>
      </p:sp>
    </p:spTree>
    <p:extLst>
      <p:ext uri="{BB962C8B-B14F-4D97-AF65-F5344CB8AC3E}">
        <p14:creationId xmlns:p14="http://schemas.microsoft.com/office/powerpoint/2010/main" val="3855366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40498-2251-4216-AC18-6144B8A62B40}"/>
              </a:ext>
            </a:extLst>
          </p:cNvPr>
          <p:cNvSpPr>
            <a:spLocks noGrp="1"/>
          </p:cNvSpPr>
          <p:nvPr>
            <p:ph type="title"/>
          </p:nvPr>
        </p:nvSpPr>
        <p:spPr/>
        <p:txBody>
          <a:bodyPr/>
          <a:lstStyle/>
          <a:p>
            <a:r>
              <a:rPr lang="en-US" dirty="0"/>
              <a:t>Q5</a:t>
            </a:r>
          </a:p>
        </p:txBody>
      </p:sp>
      <p:sp>
        <p:nvSpPr>
          <p:cNvPr id="3" name="Content Placeholder 2">
            <a:extLst>
              <a:ext uri="{FF2B5EF4-FFF2-40B4-BE49-F238E27FC236}">
                <a16:creationId xmlns:a16="http://schemas.microsoft.com/office/drawing/2014/main" xmlns="" id="{4ABCAE74-7854-4E40-87F4-8CC2B2FDC9BC}"/>
              </a:ext>
            </a:extLst>
          </p:cNvPr>
          <p:cNvSpPr>
            <a:spLocks noGrp="1"/>
          </p:cNvSpPr>
          <p:nvPr>
            <p:ph idx="1"/>
          </p:nvPr>
        </p:nvSpPr>
        <p:spPr>
          <a:xfrm>
            <a:off x="1295401" y="2556932"/>
            <a:ext cx="9601196" cy="3644576"/>
          </a:xfrm>
        </p:spPr>
        <p:txBody>
          <a:bodyPr>
            <a:normAutofit/>
          </a:bodyPr>
          <a:lstStyle/>
          <a:p>
            <a:pPr lvl="0">
              <a:buFont typeface="Wingdings" pitchFamily="2" charset="2"/>
              <a:buChar char="v"/>
            </a:pPr>
            <a:r>
              <a:rPr lang="en-US" sz="2800" dirty="0" smtClean="0"/>
              <a:t>Focuses </a:t>
            </a:r>
            <a:r>
              <a:rPr lang="en-US" sz="2800" dirty="0"/>
              <a:t>on people’s thoughts and the reasoning behind their </a:t>
            </a:r>
            <a:r>
              <a:rPr lang="en-US" sz="2800" dirty="0" smtClean="0"/>
              <a:t>assumptions.</a:t>
            </a:r>
            <a:endParaRPr lang="ar-SA" sz="2800" dirty="0"/>
          </a:p>
          <a:p>
            <a:r>
              <a:rPr lang="en-US" sz="2800" dirty="0" smtClean="0"/>
              <a:t>A- Problem-solving therapy</a:t>
            </a:r>
            <a:endParaRPr lang="en-US" sz="2800" dirty="0"/>
          </a:p>
          <a:p>
            <a:r>
              <a:rPr lang="en-US" sz="2800" dirty="0"/>
              <a:t>B- </a:t>
            </a:r>
            <a:r>
              <a:rPr lang="en-US" sz="2800" dirty="0" smtClean="0"/>
              <a:t>Behavioral therapy</a:t>
            </a:r>
            <a:endParaRPr lang="en-US" sz="2800" dirty="0"/>
          </a:p>
          <a:p>
            <a:r>
              <a:rPr lang="en-US" sz="2800" dirty="0"/>
              <a:t>C- </a:t>
            </a:r>
            <a:r>
              <a:rPr lang="en-US" sz="2800" dirty="0" smtClean="0"/>
              <a:t>Cognitive therapy</a:t>
            </a:r>
          </a:p>
          <a:p>
            <a:r>
              <a:rPr lang="en-US" sz="2800" dirty="0" smtClean="0"/>
              <a:t>D-</a:t>
            </a:r>
            <a:r>
              <a:rPr lang="en-US" sz="2800" dirty="0"/>
              <a:t> </a:t>
            </a:r>
            <a:r>
              <a:rPr lang="en-US" sz="2800" dirty="0" smtClean="0"/>
              <a:t>Guided </a:t>
            </a:r>
            <a:r>
              <a:rPr lang="en-US" sz="2800" dirty="0"/>
              <a:t>self-help</a:t>
            </a:r>
            <a:endParaRPr lang="ar-SA" sz="2800" dirty="0"/>
          </a:p>
          <a:p>
            <a:pPr marL="0" indent="0">
              <a:buNone/>
            </a:pPr>
            <a:endParaRPr lang="en-US" sz="2800" dirty="0"/>
          </a:p>
        </p:txBody>
      </p:sp>
    </p:spTree>
    <p:extLst>
      <p:ext uri="{BB962C8B-B14F-4D97-AF65-F5344CB8AC3E}">
        <p14:creationId xmlns:p14="http://schemas.microsoft.com/office/powerpoint/2010/main" val="106284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ethe_000\Desktop\المشكلة وين\anxiety.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0" b="98000" l="10000" r="90000"/>
                    </a14:imgEffect>
                  </a14:imgLayer>
                </a14:imgProps>
              </a:ext>
              <a:ext uri="{28A0092B-C50C-407E-A947-70E740481C1C}">
                <a14:useLocalDpi xmlns:a14="http://schemas.microsoft.com/office/drawing/2010/main" val="0"/>
              </a:ext>
            </a:extLst>
          </a:blip>
          <a:srcRect/>
          <a:stretch>
            <a:fillRect/>
          </a:stretch>
        </p:blipFill>
        <p:spPr bwMode="auto">
          <a:xfrm>
            <a:off x="844062" y="1031630"/>
            <a:ext cx="10433538" cy="513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49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9FD3C-AD28-470C-95AC-E20B9E171993}"/>
              </a:ext>
            </a:extLst>
          </p:cNvPr>
          <p:cNvSpPr>
            <a:spLocks noGrp="1"/>
          </p:cNvSpPr>
          <p:nvPr>
            <p:ph type="title"/>
          </p:nvPr>
        </p:nvSpPr>
        <p:spPr/>
        <p:txBody>
          <a:bodyPr/>
          <a:lstStyle/>
          <a:p>
            <a:pPr marL="571500" indent="-571500" algn="l">
              <a:buFont typeface="Arial"/>
              <a:buChar char="•"/>
            </a:pPr>
            <a:r>
              <a:rPr lang="en-US" dirty="0"/>
              <a:t>Anxiety (video)</a:t>
            </a:r>
          </a:p>
        </p:txBody>
      </p:sp>
      <p:pic>
        <p:nvPicPr>
          <p:cNvPr id="4" name="Anxiety Short Film  Lauren Mcdowell">
            <a:hlinkClick r:id="" action="ppaction://media"/>
            <a:extLst>
              <a:ext uri="{FF2B5EF4-FFF2-40B4-BE49-F238E27FC236}">
                <a16:creationId xmlns:a16="http://schemas.microsoft.com/office/drawing/2014/main" xmlns="" id="{CB9104E8-975D-4699-A7A9-74D99429BF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522538"/>
            <a:ext cx="5899150" cy="3317875"/>
          </a:xfrm>
        </p:spPr>
      </p:pic>
    </p:spTree>
    <p:extLst>
      <p:ext uri="{BB962C8B-B14F-4D97-AF65-F5344CB8AC3E}">
        <p14:creationId xmlns:p14="http://schemas.microsoft.com/office/powerpoint/2010/main" val="380390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878</TotalTime>
  <Words>1774</Words>
  <Application>Microsoft Office PowerPoint</Application>
  <PresentationFormat>مخصص</PresentationFormat>
  <Paragraphs>350</Paragraphs>
  <Slides>67</Slides>
  <Notes>0</Notes>
  <HiddenSlides>0</HiddenSlides>
  <MMClips>2</MMClips>
  <ScaleCrop>false</ScaleCrop>
  <HeadingPairs>
    <vt:vector size="4" baseType="variant">
      <vt:variant>
        <vt:lpstr>نسق</vt:lpstr>
      </vt:variant>
      <vt:variant>
        <vt:i4>1</vt:i4>
      </vt:variant>
      <vt:variant>
        <vt:lpstr>عناوين الشرائح</vt:lpstr>
      </vt:variant>
      <vt:variant>
        <vt:i4>67</vt:i4>
      </vt:variant>
    </vt:vector>
  </HeadingPairs>
  <TitlesOfParts>
    <vt:vector size="68" baseType="lpstr">
      <vt:lpstr>Organic</vt:lpstr>
      <vt:lpstr>Common Psychiatric Problems</vt:lpstr>
      <vt:lpstr>MCQs</vt:lpstr>
      <vt:lpstr>Q1</vt:lpstr>
      <vt:lpstr>Q2</vt:lpstr>
      <vt:lpstr>Q3</vt:lpstr>
      <vt:lpstr>Q4</vt:lpstr>
      <vt:lpstr>Q5</vt:lpstr>
      <vt:lpstr>عرض تقديمي في PowerPoint</vt:lpstr>
      <vt:lpstr>Anxiety (video)</vt:lpstr>
      <vt:lpstr>Definition </vt:lpstr>
      <vt:lpstr>Case Scenario</vt:lpstr>
      <vt:lpstr>When do we consider Anxiety abnormal?</vt:lpstr>
      <vt:lpstr>Prevalence of Anxiety</vt:lpstr>
      <vt:lpstr>Etiology In General</vt:lpstr>
      <vt:lpstr>Common Symptoms</vt:lpstr>
      <vt:lpstr>Anxiety Disorders</vt:lpstr>
      <vt:lpstr>Generalized Anxiety Disorder</vt:lpstr>
      <vt:lpstr>Epidemiology</vt:lpstr>
      <vt:lpstr>Diagnostic Criteria </vt:lpstr>
      <vt:lpstr>Diagnosis Criteria </vt:lpstr>
      <vt:lpstr>Management</vt:lpstr>
      <vt:lpstr>Phobias</vt:lpstr>
      <vt:lpstr>Phobias</vt:lpstr>
      <vt:lpstr>Panic Disorder</vt:lpstr>
      <vt:lpstr>Clinical Features </vt:lpstr>
      <vt:lpstr>Diagnostic Criteria</vt:lpstr>
      <vt:lpstr>Management</vt:lpstr>
      <vt:lpstr>عرض تقديمي في PowerPoint</vt:lpstr>
      <vt:lpstr>Depression</vt:lpstr>
      <vt:lpstr>Difference between depression and sadness</vt:lpstr>
      <vt:lpstr>Prevalence of depression</vt:lpstr>
      <vt:lpstr>Causes of depression</vt:lpstr>
      <vt:lpstr>Clinical features (DSM-5)</vt:lpstr>
      <vt:lpstr>Major depressive disorder</vt:lpstr>
      <vt:lpstr>Management of depression</vt:lpstr>
      <vt:lpstr>Management of depression</vt:lpstr>
      <vt:lpstr>Antidepressants</vt:lpstr>
      <vt:lpstr>Psyco-somatic​</vt:lpstr>
      <vt:lpstr>Case Scenario​</vt:lpstr>
      <vt:lpstr>somatic symptom disorder​</vt:lpstr>
      <vt:lpstr>Classification MUS​</vt:lpstr>
      <vt:lpstr>Causes of somatic symptom disorder​</vt:lpstr>
      <vt:lpstr>Prevalence in Saudi Arabia​</vt:lpstr>
      <vt:lpstr>Patient with somatic disorder Presents with:​</vt:lpstr>
      <vt:lpstr>Clinical features​</vt:lpstr>
      <vt:lpstr>Diagnosis:​</vt:lpstr>
      <vt:lpstr>عرض تقديمي في PowerPoint</vt:lpstr>
      <vt:lpstr>Management </vt:lpstr>
      <vt:lpstr>عرض تقديمي في PowerPoint</vt:lpstr>
      <vt:lpstr>عرض تقديمي في PowerPoint</vt:lpstr>
      <vt:lpstr>Counselling​</vt:lpstr>
      <vt:lpstr>عرض تقديمي في PowerPoint</vt:lpstr>
      <vt:lpstr>Types of psychological therapies​</vt:lpstr>
      <vt:lpstr>عرض تقديمي في PowerPoint</vt:lpstr>
      <vt:lpstr>عرض تقديمي في PowerPoint</vt:lpstr>
      <vt:lpstr>عرض تقديمي في PowerPoint</vt:lpstr>
      <vt:lpstr>When to refer to Psychiatrist ?​</vt:lpstr>
      <vt:lpstr>Q1</vt:lpstr>
      <vt:lpstr>Q2</vt:lpstr>
      <vt:lpstr>Q3</vt:lpstr>
      <vt:lpstr>Q4</vt:lpstr>
      <vt:lpstr>Q5</vt:lpstr>
      <vt:lpstr>Case discussion</vt:lpstr>
      <vt:lpstr>Case discussion </vt:lpstr>
      <vt:lpstr>Take Home Messages </vt:lpstr>
      <vt:lpstr>References </vt:lpstr>
      <vt:lpstr>References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زيدون العتيبي</cp:lastModifiedBy>
  <cp:revision>613</cp:revision>
  <dcterms:created xsi:type="dcterms:W3CDTF">2013-07-15T20:26:40Z</dcterms:created>
  <dcterms:modified xsi:type="dcterms:W3CDTF">2018-12-04T19:24:17Z</dcterms:modified>
</cp:coreProperties>
</file>