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66" r:id="rId5"/>
    <p:sldId id="267" r:id="rId6"/>
    <p:sldId id="268" r:id="rId7"/>
    <p:sldId id="269" r:id="rId8"/>
    <p:sldId id="270" r:id="rId9"/>
    <p:sldId id="259" r:id="rId10"/>
    <p:sldId id="260" r:id="rId11"/>
    <p:sldId id="271" r:id="rId12"/>
    <p:sldId id="261" r:id="rId13"/>
    <p:sldId id="272" r:id="rId14"/>
    <p:sldId id="262" r:id="rId15"/>
    <p:sldId id="263" r:id="rId16"/>
    <p:sldId id="264" r:id="rId17"/>
    <p:sldId id="265" r:id="rId18"/>
    <p:sldId id="273" r:id="rId19"/>
    <p:sldId id="274" r:id="rId20"/>
    <p:sldId id="275" r:id="rId21"/>
    <p:sldId id="276" r:id="rId22"/>
    <p:sldId id="277" r:id="rId23"/>
    <p:sldId id="280" r:id="rId24"/>
    <p:sldId id="278" r:id="rId25"/>
    <p:sldId id="279" r:id="rId26"/>
    <p:sldId id="281" r:id="rId27"/>
    <p:sldId id="282" r:id="rId28"/>
    <p:sldId id="283" r:id="rId29"/>
    <p:sldId id="284" r:id="rId30"/>
    <p:sldId id="285" r:id="rId31"/>
    <p:sldId id="286" r:id="rId32"/>
    <p:sldId id="287" r:id="rId33"/>
    <p:sldId id="289" r:id="rId34"/>
    <p:sldId id="290" r:id="rId35"/>
    <p:sldId id="291" r:id="rId36"/>
    <p:sldId id="288" r:id="rId37"/>
    <p:sldId id="294" r:id="rId38"/>
    <p:sldId id="295" r:id="rId39"/>
    <p:sldId id="296" r:id="rId40"/>
    <p:sldId id="297" r:id="rId41"/>
    <p:sldId id="298" r:id="rId42"/>
    <p:sldId id="292" r:id="rId43"/>
    <p:sldId id="293" r:id="rId44"/>
    <p:sldId id="299" r:id="rId45"/>
    <p:sldId id="301" r:id="rId46"/>
    <p:sldId id="303" r:id="rId47"/>
    <p:sldId id="30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19"/>
    <p:restoredTop sz="94633"/>
  </p:normalViewPr>
  <p:slideViewPr>
    <p:cSldViewPr snapToGrid="0" snapToObjects="1">
      <p:cViewPr varScale="1">
        <p:scale>
          <a:sx n="86" d="100"/>
          <a:sy n="86" d="100"/>
        </p:scale>
        <p:origin x="75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59CF44-9DAB-4B11-A6D0-7F6AB6E4C102}" type="doc">
      <dgm:prSet loTypeId="urn:microsoft.com/office/officeart/2018/2/layout/IconVerticalSolidList" loCatId="icon" qsTypeId="urn:microsoft.com/office/officeart/2005/8/quickstyle/simple4" qsCatId="simple" csTypeId="urn:microsoft.com/office/officeart/2018/5/colors/Iconchunking_neutralbg_colorful5" csCatId="colorful" phldr="1"/>
      <dgm:spPr/>
      <dgm:t>
        <a:bodyPr/>
        <a:lstStyle/>
        <a:p>
          <a:endParaRPr lang="en-US"/>
        </a:p>
      </dgm:t>
    </dgm:pt>
    <dgm:pt modelId="{A5D970D7-E483-41D8-AC6C-2D74D2C4D1DD}">
      <dgm:prSet/>
      <dgm:spPr/>
      <dgm:t>
        <a:bodyPr/>
        <a:lstStyle/>
        <a:p>
          <a:r>
            <a:rPr lang="en-US"/>
            <a:t>Prevention of osteoporosis should start from childhood </a:t>
          </a:r>
        </a:p>
      </dgm:t>
    </dgm:pt>
    <dgm:pt modelId="{1A404199-732A-410E-86DA-E570084882B3}" type="parTrans" cxnId="{93AC2B2B-6819-4783-92E2-6AA691397EBF}">
      <dgm:prSet/>
      <dgm:spPr/>
      <dgm:t>
        <a:bodyPr/>
        <a:lstStyle/>
        <a:p>
          <a:endParaRPr lang="en-US"/>
        </a:p>
      </dgm:t>
    </dgm:pt>
    <dgm:pt modelId="{ED3C7CCE-A8A2-4F68-9363-7EAFE887F539}" type="sibTrans" cxnId="{93AC2B2B-6819-4783-92E2-6AA691397EBF}">
      <dgm:prSet/>
      <dgm:spPr/>
      <dgm:t>
        <a:bodyPr/>
        <a:lstStyle/>
        <a:p>
          <a:endParaRPr lang="en-US"/>
        </a:p>
      </dgm:t>
    </dgm:pt>
    <dgm:pt modelId="{2C3A8FE0-DF5B-4327-9130-DB201D54931C}">
      <dgm:prSet/>
      <dgm:spPr/>
      <dgm:t>
        <a:bodyPr/>
        <a:lstStyle/>
        <a:p>
          <a:r>
            <a:rPr lang="en-US"/>
            <a:t>Healthy diet</a:t>
          </a:r>
        </a:p>
      </dgm:t>
    </dgm:pt>
    <dgm:pt modelId="{7AF0F639-93BF-494D-BD2F-937C3BA83E9C}" type="parTrans" cxnId="{82CA7286-D42A-4512-B22C-51ADA2B21E8B}">
      <dgm:prSet/>
      <dgm:spPr/>
      <dgm:t>
        <a:bodyPr/>
        <a:lstStyle/>
        <a:p>
          <a:endParaRPr lang="en-US"/>
        </a:p>
      </dgm:t>
    </dgm:pt>
    <dgm:pt modelId="{55EF5352-41C1-4C94-85DA-1268D005348D}" type="sibTrans" cxnId="{82CA7286-D42A-4512-B22C-51ADA2B21E8B}">
      <dgm:prSet/>
      <dgm:spPr/>
      <dgm:t>
        <a:bodyPr/>
        <a:lstStyle/>
        <a:p>
          <a:endParaRPr lang="en-US"/>
        </a:p>
      </dgm:t>
    </dgm:pt>
    <dgm:pt modelId="{1E58E852-AF8D-4463-BF63-5C062CD7543A}">
      <dgm:prSet/>
      <dgm:spPr/>
      <dgm:t>
        <a:bodyPr/>
        <a:lstStyle/>
        <a:p>
          <a:r>
            <a:rPr lang="en-US"/>
            <a:t>Adequate sunshine</a:t>
          </a:r>
        </a:p>
      </dgm:t>
    </dgm:pt>
    <dgm:pt modelId="{00601EB1-37B9-44C6-81F1-A2E1764589F1}" type="parTrans" cxnId="{DDBA796C-8723-43F8-A066-36E340AD558A}">
      <dgm:prSet/>
      <dgm:spPr/>
      <dgm:t>
        <a:bodyPr/>
        <a:lstStyle/>
        <a:p>
          <a:endParaRPr lang="en-US"/>
        </a:p>
      </dgm:t>
    </dgm:pt>
    <dgm:pt modelId="{56B75892-DF2A-4B48-850F-4A4633383514}" type="sibTrans" cxnId="{DDBA796C-8723-43F8-A066-36E340AD558A}">
      <dgm:prSet/>
      <dgm:spPr/>
      <dgm:t>
        <a:bodyPr/>
        <a:lstStyle/>
        <a:p>
          <a:endParaRPr lang="en-US"/>
        </a:p>
      </dgm:t>
    </dgm:pt>
    <dgm:pt modelId="{5BFC3CC2-B71E-4E6E-9C58-B3138C1CD38A}">
      <dgm:prSet/>
      <dgm:spPr/>
      <dgm:t>
        <a:bodyPr/>
        <a:lstStyle/>
        <a:p>
          <a:r>
            <a:rPr lang="en-US"/>
            <a:t>Regular exercise</a:t>
          </a:r>
        </a:p>
      </dgm:t>
    </dgm:pt>
    <dgm:pt modelId="{CF8B37D3-B767-44D5-B2AA-0AC6B0432343}" type="parTrans" cxnId="{843E0322-E5F9-422F-BFD7-894E92C975C0}">
      <dgm:prSet/>
      <dgm:spPr/>
      <dgm:t>
        <a:bodyPr/>
        <a:lstStyle/>
        <a:p>
          <a:endParaRPr lang="en-US"/>
        </a:p>
      </dgm:t>
    </dgm:pt>
    <dgm:pt modelId="{96F8BA4B-964D-44EB-A5FB-4EEFC3507AE3}" type="sibTrans" cxnId="{843E0322-E5F9-422F-BFD7-894E92C975C0}">
      <dgm:prSet/>
      <dgm:spPr/>
      <dgm:t>
        <a:bodyPr/>
        <a:lstStyle/>
        <a:p>
          <a:endParaRPr lang="en-US"/>
        </a:p>
      </dgm:t>
    </dgm:pt>
    <dgm:pt modelId="{ACA0029E-B89F-46B0-88FC-84DDB490495D}">
      <dgm:prSet/>
      <dgm:spPr/>
      <dgm:t>
        <a:bodyPr/>
        <a:lstStyle/>
        <a:p>
          <a:r>
            <a:rPr lang="en-US"/>
            <a:t>Avoidance of smoking or alcohol</a:t>
          </a:r>
        </a:p>
      </dgm:t>
    </dgm:pt>
    <dgm:pt modelId="{489E77D0-D7AF-435A-A238-C056663FABFD}" type="parTrans" cxnId="{7775991E-0F26-4762-8EAF-932F4E17A4F9}">
      <dgm:prSet/>
      <dgm:spPr/>
      <dgm:t>
        <a:bodyPr/>
        <a:lstStyle/>
        <a:p>
          <a:endParaRPr lang="en-US"/>
        </a:p>
      </dgm:t>
    </dgm:pt>
    <dgm:pt modelId="{DD632897-0022-4D52-AEE9-7C104DFB8252}" type="sibTrans" cxnId="{7775991E-0F26-4762-8EAF-932F4E17A4F9}">
      <dgm:prSet/>
      <dgm:spPr/>
      <dgm:t>
        <a:bodyPr/>
        <a:lstStyle/>
        <a:p>
          <a:endParaRPr lang="en-US"/>
        </a:p>
      </dgm:t>
    </dgm:pt>
    <dgm:pt modelId="{3DE434E9-F281-4A2C-ABD7-8446D797588D}">
      <dgm:prSet/>
      <dgm:spPr/>
      <dgm:t>
        <a:bodyPr/>
        <a:lstStyle/>
        <a:p>
          <a:r>
            <a:rPr lang="en-US"/>
            <a:t>Caution in steroid use</a:t>
          </a:r>
        </a:p>
      </dgm:t>
    </dgm:pt>
    <dgm:pt modelId="{3675D71C-D0CF-4E93-8BB8-34A4620F4D0F}" type="parTrans" cxnId="{EFC55944-528C-49B9-B815-CBA8DB904302}">
      <dgm:prSet/>
      <dgm:spPr/>
      <dgm:t>
        <a:bodyPr/>
        <a:lstStyle/>
        <a:p>
          <a:endParaRPr lang="en-US"/>
        </a:p>
      </dgm:t>
    </dgm:pt>
    <dgm:pt modelId="{1D3E05B8-1BE6-4867-8281-C8FB1554D8D0}" type="sibTrans" cxnId="{EFC55944-528C-49B9-B815-CBA8DB904302}">
      <dgm:prSet/>
      <dgm:spPr/>
      <dgm:t>
        <a:bodyPr/>
        <a:lstStyle/>
        <a:p>
          <a:endParaRPr lang="en-US"/>
        </a:p>
      </dgm:t>
    </dgm:pt>
    <dgm:pt modelId="{819C7762-2968-4511-83CC-97D5F00001C3}" type="pres">
      <dgm:prSet presAssocID="{9359CF44-9DAB-4B11-A6D0-7F6AB6E4C102}" presName="root" presStyleCnt="0">
        <dgm:presLayoutVars>
          <dgm:dir/>
          <dgm:resizeHandles val="exact"/>
        </dgm:presLayoutVars>
      </dgm:prSet>
      <dgm:spPr/>
    </dgm:pt>
    <dgm:pt modelId="{B68481C5-E0CA-44FB-94DF-78F69E8CAC06}" type="pres">
      <dgm:prSet presAssocID="{A5D970D7-E483-41D8-AC6C-2D74D2C4D1DD}" presName="compNode" presStyleCnt="0"/>
      <dgm:spPr/>
    </dgm:pt>
    <dgm:pt modelId="{A209077A-DCD1-4403-83D4-3E38E7172EEB}" type="pres">
      <dgm:prSet presAssocID="{A5D970D7-E483-41D8-AC6C-2D74D2C4D1DD}" presName="bgRect" presStyleLbl="bgShp" presStyleIdx="0" presStyleCnt="6"/>
      <dgm:spPr/>
    </dgm:pt>
    <dgm:pt modelId="{486205F6-E5D5-45DD-BE55-BCC7B84C61C5}" type="pres">
      <dgm:prSet presAssocID="{A5D970D7-E483-41D8-AC6C-2D74D2C4D1DD}" presName="iconRect" presStyleLbl="node1" presStyleIdx="0" presStyleCnt="6"/>
      <dgm:spPr>
        <a:ln>
          <a:noFill/>
        </a:ln>
      </dgm:spPr>
      <dgm:extLst/>
    </dgm:pt>
    <dgm:pt modelId="{8BEF3242-217C-4564-B585-C29D970D78C8}" type="pres">
      <dgm:prSet presAssocID="{A5D970D7-E483-41D8-AC6C-2D74D2C4D1DD}" presName="spaceRect" presStyleCnt="0"/>
      <dgm:spPr/>
    </dgm:pt>
    <dgm:pt modelId="{6D6B9267-958E-4F29-9931-AA598BC91003}" type="pres">
      <dgm:prSet presAssocID="{A5D970D7-E483-41D8-AC6C-2D74D2C4D1DD}" presName="parTx" presStyleLbl="revTx" presStyleIdx="0" presStyleCnt="6">
        <dgm:presLayoutVars>
          <dgm:chMax val="0"/>
          <dgm:chPref val="0"/>
        </dgm:presLayoutVars>
      </dgm:prSet>
      <dgm:spPr/>
    </dgm:pt>
    <dgm:pt modelId="{A9AA6CED-DF7C-4DDF-A1C7-978F43A3A48B}" type="pres">
      <dgm:prSet presAssocID="{ED3C7CCE-A8A2-4F68-9363-7EAFE887F539}" presName="sibTrans" presStyleCnt="0"/>
      <dgm:spPr/>
    </dgm:pt>
    <dgm:pt modelId="{9F703C52-F71E-4C6E-8ED4-840AC16F884D}" type="pres">
      <dgm:prSet presAssocID="{2C3A8FE0-DF5B-4327-9130-DB201D54931C}" presName="compNode" presStyleCnt="0"/>
      <dgm:spPr/>
    </dgm:pt>
    <dgm:pt modelId="{ED777073-ACA4-4F6B-848F-2DDC2E63915C}" type="pres">
      <dgm:prSet presAssocID="{2C3A8FE0-DF5B-4327-9130-DB201D54931C}" presName="bgRect" presStyleLbl="bgShp" presStyleIdx="1" presStyleCnt="6"/>
      <dgm:spPr/>
    </dgm:pt>
    <dgm:pt modelId="{54434D6E-04A1-4F8D-8595-0A9D76390E47}" type="pres">
      <dgm:prSet presAssocID="{2C3A8FE0-DF5B-4327-9130-DB201D54931C}" presName="iconRect" presStyleLbl="node1" presStyleIdx="1"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pple"/>
        </a:ext>
      </dgm:extLst>
    </dgm:pt>
    <dgm:pt modelId="{1C02A76E-EDC2-416A-B55A-6F9C3E4C909B}" type="pres">
      <dgm:prSet presAssocID="{2C3A8FE0-DF5B-4327-9130-DB201D54931C}" presName="spaceRect" presStyleCnt="0"/>
      <dgm:spPr/>
    </dgm:pt>
    <dgm:pt modelId="{B2BAB493-DE91-4448-817F-7F538EED434D}" type="pres">
      <dgm:prSet presAssocID="{2C3A8FE0-DF5B-4327-9130-DB201D54931C}" presName="parTx" presStyleLbl="revTx" presStyleIdx="1" presStyleCnt="6">
        <dgm:presLayoutVars>
          <dgm:chMax val="0"/>
          <dgm:chPref val="0"/>
        </dgm:presLayoutVars>
      </dgm:prSet>
      <dgm:spPr/>
    </dgm:pt>
    <dgm:pt modelId="{D001F1A0-37ED-47A1-B2B8-E39F9311F611}" type="pres">
      <dgm:prSet presAssocID="{55EF5352-41C1-4C94-85DA-1268D005348D}" presName="sibTrans" presStyleCnt="0"/>
      <dgm:spPr/>
    </dgm:pt>
    <dgm:pt modelId="{2AC2FEC6-8208-4443-AC32-67F3307B9E91}" type="pres">
      <dgm:prSet presAssocID="{1E58E852-AF8D-4463-BF63-5C062CD7543A}" presName="compNode" presStyleCnt="0"/>
      <dgm:spPr/>
    </dgm:pt>
    <dgm:pt modelId="{9F2793C1-9845-4C5D-B011-153D42995A21}" type="pres">
      <dgm:prSet presAssocID="{1E58E852-AF8D-4463-BF63-5C062CD7543A}" presName="bgRect" presStyleLbl="bgShp" presStyleIdx="2" presStyleCnt="6"/>
      <dgm:spPr/>
    </dgm:pt>
    <dgm:pt modelId="{F565B984-058F-450A-9A08-807A8D8B4F3C}" type="pres">
      <dgm:prSet presAssocID="{1E58E852-AF8D-4463-BF63-5C062CD7543A}" presName="iconRect" presStyleLbl="node1" presStyleIdx="2"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un"/>
        </a:ext>
      </dgm:extLst>
    </dgm:pt>
    <dgm:pt modelId="{C5E69CEC-9841-4795-A241-0FC67A2AADBD}" type="pres">
      <dgm:prSet presAssocID="{1E58E852-AF8D-4463-BF63-5C062CD7543A}" presName="spaceRect" presStyleCnt="0"/>
      <dgm:spPr/>
    </dgm:pt>
    <dgm:pt modelId="{E3F61F06-ED17-41E7-87B3-39947D7AB8A7}" type="pres">
      <dgm:prSet presAssocID="{1E58E852-AF8D-4463-BF63-5C062CD7543A}" presName="parTx" presStyleLbl="revTx" presStyleIdx="2" presStyleCnt="6">
        <dgm:presLayoutVars>
          <dgm:chMax val="0"/>
          <dgm:chPref val="0"/>
        </dgm:presLayoutVars>
      </dgm:prSet>
      <dgm:spPr/>
    </dgm:pt>
    <dgm:pt modelId="{5B73A232-61CA-42ED-8E1E-CFC8D04AB3EF}" type="pres">
      <dgm:prSet presAssocID="{56B75892-DF2A-4B48-850F-4A4633383514}" presName="sibTrans" presStyleCnt="0"/>
      <dgm:spPr/>
    </dgm:pt>
    <dgm:pt modelId="{E85B5FD9-A181-4C6C-AFCD-FCDFC4938BB6}" type="pres">
      <dgm:prSet presAssocID="{5BFC3CC2-B71E-4E6E-9C58-B3138C1CD38A}" presName="compNode" presStyleCnt="0"/>
      <dgm:spPr/>
    </dgm:pt>
    <dgm:pt modelId="{2BF369BD-0595-4209-B43C-F46B8E8E1E76}" type="pres">
      <dgm:prSet presAssocID="{5BFC3CC2-B71E-4E6E-9C58-B3138C1CD38A}" presName="bgRect" presStyleLbl="bgShp" presStyleIdx="3" presStyleCnt="6"/>
      <dgm:spPr/>
    </dgm:pt>
    <dgm:pt modelId="{84E5B056-8580-4140-8375-76782AB2F113}" type="pres">
      <dgm:prSet presAssocID="{5BFC3CC2-B71E-4E6E-9C58-B3138C1CD38A}" presName="iconRect" presStyleLbl="node1" presStyleIdx="3"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ike"/>
        </a:ext>
      </dgm:extLst>
    </dgm:pt>
    <dgm:pt modelId="{23793947-1A68-4045-B9E3-2006988E98B1}" type="pres">
      <dgm:prSet presAssocID="{5BFC3CC2-B71E-4E6E-9C58-B3138C1CD38A}" presName="spaceRect" presStyleCnt="0"/>
      <dgm:spPr/>
    </dgm:pt>
    <dgm:pt modelId="{C4BE2A06-8423-4479-A5CA-158BDA690504}" type="pres">
      <dgm:prSet presAssocID="{5BFC3CC2-B71E-4E6E-9C58-B3138C1CD38A}" presName="parTx" presStyleLbl="revTx" presStyleIdx="3" presStyleCnt="6">
        <dgm:presLayoutVars>
          <dgm:chMax val="0"/>
          <dgm:chPref val="0"/>
        </dgm:presLayoutVars>
      </dgm:prSet>
      <dgm:spPr/>
    </dgm:pt>
    <dgm:pt modelId="{BEAEA0DD-99B9-4CF6-A6DA-24B15E4FDED5}" type="pres">
      <dgm:prSet presAssocID="{96F8BA4B-964D-44EB-A5FB-4EEFC3507AE3}" presName="sibTrans" presStyleCnt="0"/>
      <dgm:spPr/>
    </dgm:pt>
    <dgm:pt modelId="{9F16ECD5-5851-463B-88EE-36FE7C8B159D}" type="pres">
      <dgm:prSet presAssocID="{ACA0029E-B89F-46B0-88FC-84DDB490495D}" presName="compNode" presStyleCnt="0"/>
      <dgm:spPr/>
    </dgm:pt>
    <dgm:pt modelId="{9BFC0312-39C3-4788-9225-A5522E411B23}" type="pres">
      <dgm:prSet presAssocID="{ACA0029E-B89F-46B0-88FC-84DDB490495D}" presName="bgRect" presStyleLbl="bgShp" presStyleIdx="4" presStyleCnt="6"/>
      <dgm:spPr/>
    </dgm:pt>
    <dgm:pt modelId="{E3A2E57A-B874-477B-A8DD-DF5901D88AEA}" type="pres">
      <dgm:prSet presAssocID="{ACA0029E-B89F-46B0-88FC-84DDB490495D}" presName="iconRect" presStyleLbl="node1" presStyleIdx="4"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moking"/>
        </a:ext>
      </dgm:extLst>
    </dgm:pt>
    <dgm:pt modelId="{4CB630BE-C9B7-460F-9902-623505E36B59}" type="pres">
      <dgm:prSet presAssocID="{ACA0029E-B89F-46B0-88FC-84DDB490495D}" presName="spaceRect" presStyleCnt="0"/>
      <dgm:spPr/>
    </dgm:pt>
    <dgm:pt modelId="{882A3A10-575D-425E-820E-2EF1F3498E8C}" type="pres">
      <dgm:prSet presAssocID="{ACA0029E-B89F-46B0-88FC-84DDB490495D}" presName="parTx" presStyleLbl="revTx" presStyleIdx="4" presStyleCnt="6">
        <dgm:presLayoutVars>
          <dgm:chMax val="0"/>
          <dgm:chPref val="0"/>
        </dgm:presLayoutVars>
      </dgm:prSet>
      <dgm:spPr/>
    </dgm:pt>
    <dgm:pt modelId="{59D4399D-5410-406E-93B3-AB190FA94C49}" type="pres">
      <dgm:prSet presAssocID="{DD632897-0022-4D52-AEE9-7C104DFB8252}" presName="sibTrans" presStyleCnt="0"/>
      <dgm:spPr/>
    </dgm:pt>
    <dgm:pt modelId="{7C214CAE-29C7-4117-A669-DD35EA2E5E81}" type="pres">
      <dgm:prSet presAssocID="{3DE434E9-F281-4A2C-ABD7-8446D797588D}" presName="compNode" presStyleCnt="0"/>
      <dgm:spPr/>
    </dgm:pt>
    <dgm:pt modelId="{77FE1C64-861D-44DA-A025-0D78B886F2C7}" type="pres">
      <dgm:prSet presAssocID="{3DE434E9-F281-4A2C-ABD7-8446D797588D}" presName="bgRect" presStyleLbl="bgShp" presStyleIdx="5" presStyleCnt="6"/>
      <dgm:spPr/>
    </dgm:pt>
    <dgm:pt modelId="{0890FE75-A27D-4904-81C3-C13887684F6D}" type="pres">
      <dgm:prSet presAssocID="{3DE434E9-F281-4A2C-ABD7-8446D797588D}" presName="iconRect" presStyleLbl="node1" presStyleIdx="5"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Warning"/>
        </a:ext>
      </dgm:extLst>
    </dgm:pt>
    <dgm:pt modelId="{E4A67EF9-E681-4436-B131-99150DEC0B70}" type="pres">
      <dgm:prSet presAssocID="{3DE434E9-F281-4A2C-ABD7-8446D797588D}" presName="spaceRect" presStyleCnt="0"/>
      <dgm:spPr/>
    </dgm:pt>
    <dgm:pt modelId="{AB02A68F-4362-4BCD-87DB-BD0AAA4322A4}" type="pres">
      <dgm:prSet presAssocID="{3DE434E9-F281-4A2C-ABD7-8446D797588D}" presName="parTx" presStyleLbl="revTx" presStyleIdx="5" presStyleCnt="6">
        <dgm:presLayoutVars>
          <dgm:chMax val="0"/>
          <dgm:chPref val="0"/>
        </dgm:presLayoutVars>
      </dgm:prSet>
      <dgm:spPr/>
    </dgm:pt>
  </dgm:ptLst>
  <dgm:cxnLst>
    <dgm:cxn modelId="{FB72B512-9AE6-4E70-92AA-961BFE219D42}" type="presOf" srcId="{ACA0029E-B89F-46B0-88FC-84DDB490495D}" destId="{882A3A10-575D-425E-820E-2EF1F3498E8C}" srcOrd="0" destOrd="0" presId="urn:microsoft.com/office/officeart/2018/2/layout/IconVerticalSolidList"/>
    <dgm:cxn modelId="{7775991E-0F26-4762-8EAF-932F4E17A4F9}" srcId="{9359CF44-9DAB-4B11-A6D0-7F6AB6E4C102}" destId="{ACA0029E-B89F-46B0-88FC-84DDB490495D}" srcOrd="4" destOrd="0" parTransId="{489E77D0-D7AF-435A-A238-C056663FABFD}" sibTransId="{DD632897-0022-4D52-AEE9-7C104DFB8252}"/>
    <dgm:cxn modelId="{843E0322-E5F9-422F-BFD7-894E92C975C0}" srcId="{9359CF44-9DAB-4B11-A6D0-7F6AB6E4C102}" destId="{5BFC3CC2-B71E-4E6E-9C58-B3138C1CD38A}" srcOrd="3" destOrd="0" parTransId="{CF8B37D3-B767-44D5-B2AA-0AC6B0432343}" sibTransId="{96F8BA4B-964D-44EB-A5FB-4EEFC3507AE3}"/>
    <dgm:cxn modelId="{93AC2B2B-6819-4783-92E2-6AA691397EBF}" srcId="{9359CF44-9DAB-4B11-A6D0-7F6AB6E4C102}" destId="{A5D970D7-E483-41D8-AC6C-2D74D2C4D1DD}" srcOrd="0" destOrd="0" parTransId="{1A404199-732A-410E-86DA-E570084882B3}" sibTransId="{ED3C7CCE-A8A2-4F68-9363-7EAFE887F539}"/>
    <dgm:cxn modelId="{B1BF3E35-C4C2-45CA-974E-FC3EDC1F0700}" type="presOf" srcId="{A5D970D7-E483-41D8-AC6C-2D74D2C4D1DD}" destId="{6D6B9267-958E-4F29-9931-AA598BC91003}" srcOrd="0" destOrd="0" presId="urn:microsoft.com/office/officeart/2018/2/layout/IconVerticalSolidList"/>
    <dgm:cxn modelId="{EFC55944-528C-49B9-B815-CBA8DB904302}" srcId="{9359CF44-9DAB-4B11-A6D0-7F6AB6E4C102}" destId="{3DE434E9-F281-4A2C-ABD7-8446D797588D}" srcOrd="5" destOrd="0" parTransId="{3675D71C-D0CF-4E93-8BB8-34A4620F4D0F}" sibTransId="{1D3E05B8-1BE6-4867-8281-C8FB1554D8D0}"/>
    <dgm:cxn modelId="{CE056C47-3983-46E6-B211-263E06BA667D}" type="presOf" srcId="{3DE434E9-F281-4A2C-ABD7-8446D797588D}" destId="{AB02A68F-4362-4BCD-87DB-BD0AAA4322A4}" srcOrd="0" destOrd="0" presId="urn:microsoft.com/office/officeart/2018/2/layout/IconVerticalSolidList"/>
    <dgm:cxn modelId="{DDBA796C-8723-43F8-A066-36E340AD558A}" srcId="{9359CF44-9DAB-4B11-A6D0-7F6AB6E4C102}" destId="{1E58E852-AF8D-4463-BF63-5C062CD7543A}" srcOrd="2" destOrd="0" parTransId="{00601EB1-37B9-44C6-81F1-A2E1764589F1}" sibTransId="{56B75892-DF2A-4B48-850F-4A4633383514}"/>
    <dgm:cxn modelId="{82CA7286-D42A-4512-B22C-51ADA2B21E8B}" srcId="{9359CF44-9DAB-4B11-A6D0-7F6AB6E4C102}" destId="{2C3A8FE0-DF5B-4327-9130-DB201D54931C}" srcOrd="1" destOrd="0" parTransId="{7AF0F639-93BF-494D-BD2F-937C3BA83E9C}" sibTransId="{55EF5352-41C1-4C94-85DA-1268D005348D}"/>
    <dgm:cxn modelId="{F57C9C98-E1D5-4235-9911-A4A8EB8030B7}" type="presOf" srcId="{9359CF44-9DAB-4B11-A6D0-7F6AB6E4C102}" destId="{819C7762-2968-4511-83CC-97D5F00001C3}" srcOrd="0" destOrd="0" presId="urn:microsoft.com/office/officeart/2018/2/layout/IconVerticalSolidList"/>
    <dgm:cxn modelId="{6B97FC9D-807C-4A27-8EE6-52D23062C018}" type="presOf" srcId="{1E58E852-AF8D-4463-BF63-5C062CD7543A}" destId="{E3F61F06-ED17-41E7-87B3-39947D7AB8A7}" srcOrd="0" destOrd="0" presId="urn:microsoft.com/office/officeart/2018/2/layout/IconVerticalSolidList"/>
    <dgm:cxn modelId="{ECB295AE-4310-4EBC-B2D5-9AAAF070533B}" type="presOf" srcId="{2C3A8FE0-DF5B-4327-9130-DB201D54931C}" destId="{B2BAB493-DE91-4448-817F-7F538EED434D}" srcOrd="0" destOrd="0" presId="urn:microsoft.com/office/officeart/2018/2/layout/IconVerticalSolidList"/>
    <dgm:cxn modelId="{D7DF1CC9-BAB3-4B10-BBE5-22726B236B40}" type="presOf" srcId="{5BFC3CC2-B71E-4E6E-9C58-B3138C1CD38A}" destId="{C4BE2A06-8423-4479-A5CA-158BDA690504}" srcOrd="0" destOrd="0" presId="urn:microsoft.com/office/officeart/2018/2/layout/IconVerticalSolidList"/>
    <dgm:cxn modelId="{16B8B1A6-4254-4F9A-AC08-6E6F4A314E87}" type="presParOf" srcId="{819C7762-2968-4511-83CC-97D5F00001C3}" destId="{B68481C5-E0CA-44FB-94DF-78F69E8CAC06}" srcOrd="0" destOrd="0" presId="urn:microsoft.com/office/officeart/2018/2/layout/IconVerticalSolidList"/>
    <dgm:cxn modelId="{1A7CAE13-5DA6-4F09-A2B5-786373A49AA2}" type="presParOf" srcId="{B68481C5-E0CA-44FB-94DF-78F69E8CAC06}" destId="{A209077A-DCD1-4403-83D4-3E38E7172EEB}" srcOrd="0" destOrd="0" presId="urn:microsoft.com/office/officeart/2018/2/layout/IconVerticalSolidList"/>
    <dgm:cxn modelId="{D33CF058-167E-47C4-BA62-2819963F0522}" type="presParOf" srcId="{B68481C5-E0CA-44FB-94DF-78F69E8CAC06}" destId="{486205F6-E5D5-45DD-BE55-BCC7B84C61C5}" srcOrd="1" destOrd="0" presId="urn:microsoft.com/office/officeart/2018/2/layout/IconVerticalSolidList"/>
    <dgm:cxn modelId="{C17C582A-497E-4125-B63A-9FD6E5319E25}" type="presParOf" srcId="{B68481C5-E0CA-44FB-94DF-78F69E8CAC06}" destId="{8BEF3242-217C-4564-B585-C29D970D78C8}" srcOrd="2" destOrd="0" presId="urn:microsoft.com/office/officeart/2018/2/layout/IconVerticalSolidList"/>
    <dgm:cxn modelId="{DD1BE3AD-CDCA-4531-BD93-D6F378D183BE}" type="presParOf" srcId="{B68481C5-E0CA-44FB-94DF-78F69E8CAC06}" destId="{6D6B9267-958E-4F29-9931-AA598BC91003}" srcOrd="3" destOrd="0" presId="urn:microsoft.com/office/officeart/2018/2/layout/IconVerticalSolidList"/>
    <dgm:cxn modelId="{D896826B-D9B1-4297-BAB9-B45B1DA1D88D}" type="presParOf" srcId="{819C7762-2968-4511-83CC-97D5F00001C3}" destId="{A9AA6CED-DF7C-4DDF-A1C7-978F43A3A48B}" srcOrd="1" destOrd="0" presId="urn:microsoft.com/office/officeart/2018/2/layout/IconVerticalSolidList"/>
    <dgm:cxn modelId="{B9D3B525-035E-4D81-BDC2-C4721113C853}" type="presParOf" srcId="{819C7762-2968-4511-83CC-97D5F00001C3}" destId="{9F703C52-F71E-4C6E-8ED4-840AC16F884D}" srcOrd="2" destOrd="0" presId="urn:microsoft.com/office/officeart/2018/2/layout/IconVerticalSolidList"/>
    <dgm:cxn modelId="{5106A3D1-8637-4BCC-B21B-0BDDFB54AD65}" type="presParOf" srcId="{9F703C52-F71E-4C6E-8ED4-840AC16F884D}" destId="{ED777073-ACA4-4F6B-848F-2DDC2E63915C}" srcOrd="0" destOrd="0" presId="urn:microsoft.com/office/officeart/2018/2/layout/IconVerticalSolidList"/>
    <dgm:cxn modelId="{E5F7BF81-48E4-40E5-8B7A-CB94210D8B58}" type="presParOf" srcId="{9F703C52-F71E-4C6E-8ED4-840AC16F884D}" destId="{54434D6E-04A1-4F8D-8595-0A9D76390E47}" srcOrd="1" destOrd="0" presId="urn:microsoft.com/office/officeart/2018/2/layout/IconVerticalSolidList"/>
    <dgm:cxn modelId="{627876BF-A6E3-4E0B-9A71-AB0D5043CAE7}" type="presParOf" srcId="{9F703C52-F71E-4C6E-8ED4-840AC16F884D}" destId="{1C02A76E-EDC2-416A-B55A-6F9C3E4C909B}" srcOrd="2" destOrd="0" presId="urn:microsoft.com/office/officeart/2018/2/layout/IconVerticalSolidList"/>
    <dgm:cxn modelId="{B2E6D5E5-A327-4D61-9E89-874DB61FD830}" type="presParOf" srcId="{9F703C52-F71E-4C6E-8ED4-840AC16F884D}" destId="{B2BAB493-DE91-4448-817F-7F538EED434D}" srcOrd="3" destOrd="0" presId="urn:microsoft.com/office/officeart/2018/2/layout/IconVerticalSolidList"/>
    <dgm:cxn modelId="{E80218EA-EA42-49FB-BBDC-522958563C02}" type="presParOf" srcId="{819C7762-2968-4511-83CC-97D5F00001C3}" destId="{D001F1A0-37ED-47A1-B2B8-E39F9311F611}" srcOrd="3" destOrd="0" presId="urn:microsoft.com/office/officeart/2018/2/layout/IconVerticalSolidList"/>
    <dgm:cxn modelId="{6EB3E8E3-BE84-4637-91F2-F87F7DE9A550}" type="presParOf" srcId="{819C7762-2968-4511-83CC-97D5F00001C3}" destId="{2AC2FEC6-8208-4443-AC32-67F3307B9E91}" srcOrd="4" destOrd="0" presId="urn:microsoft.com/office/officeart/2018/2/layout/IconVerticalSolidList"/>
    <dgm:cxn modelId="{901DF82E-DDDD-485D-9C57-BB4F67E2CFA9}" type="presParOf" srcId="{2AC2FEC6-8208-4443-AC32-67F3307B9E91}" destId="{9F2793C1-9845-4C5D-B011-153D42995A21}" srcOrd="0" destOrd="0" presId="urn:microsoft.com/office/officeart/2018/2/layout/IconVerticalSolidList"/>
    <dgm:cxn modelId="{DFF89A9F-3EFB-46B2-B0C9-F736988C2F2C}" type="presParOf" srcId="{2AC2FEC6-8208-4443-AC32-67F3307B9E91}" destId="{F565B984-058F-450A-9A08-807A8D8B4F3C}" srcOrd="1" destOrd="0" presId="urn:microsoft.com/office/officeart/2018/2/layout/IconVerticalSolidList"/>
    <dgm:cxn modelId="{13247601-CF8B-4DE0-AF6E-42AE82AA0C69}" type="presParOf" srcId="{2AC2FEC6-8208-4443-AC32-67F3307B9E91}" destId="{C5E69CEC-9841-4795-A241-0FC67A2AADBD}" srcOrd="2" destOrd="0" presId="urn:microsoft.com/office/officeart/2018/2/layout/IconVerticalSolidList"/>
    <dgm:cxn modelId="{11DB2ED3-CE08-48E7-A875-0BC567437248}" type="presParOf" srcId="{2AC2FEC6-8208-4443-AC32-67F3307B9E91}" destId="{E3F61F06-ED17-41E7-87B3-39947D7AB8A7}" srcOrd="3" destOrd="0" presId="urn:microsoft.com/office/officeart/2018/2/layout/IconVerticalSolidList"/>
    <dgm:cxn modelId="{46241E93-AC8E-4AE5-BA2E-FF616E1860E5}" type="presParOf" srcId="{819C7762-2968-4511-83CC-97D5F00001C3}" destId="{5B73A232-61CA-42ED-8E1E-CFC8D04AB3EF}" srcOrd="5" destOrd="0" presId="urn:microsoft.com/office/officeart/2018/2/layout/IconVerticalSolidList"/>
    <dgm:cxn modelId="{C0ED58CB-3221-45E5-9F09-D358A796780A}" type="presParOf" srcId="{819C7762-2968-4511-83CC-97D5F00001C3}" destId="{E85B5FD9-A181-4C6C-AFCD-FCDFC4938BB6}" srcOrd="6" destOrd="0" presId="urn:microsoft.com/office/officeart/2018/2/layout/IconVerticalSolidList"/>
    <dgm:cxn modelId="{6071865B-6887-41A1-8212-7DEE21DFB0C4}" type="presParOf" srcId="{E85B5FD9-A181-4C6C-AFCD-FCDFC4938BB6}" destId="{2BF369BD-0595-4209-B43C-F46B8E8E1E76}" srcOrd="0" destOrd="0" presId="urn:microsoft.com/office/officeart/2018/2/layout/IconVerticalSolidList"/>
    <dgm:cxn modelId="{6AC27F40-5568-4E18-A479-EC8B66223BD1}" type="presParOf" srcId="{E85B5FD9-A181-4C6C-AFCD-FCDFC4938BB6}" destId="{84E5B056-8580-4140-8375-76782AB2F113}" srcOrd="1" destOrd="0" presId="urn:microsoft.com/office/officeart/2018/2/layout/IconVerticalSolidList"/>
    <dgm:cxn modelId="{FCD369B7-8801-4F03-84BD-0E09B4048592}" type="presParOf" srcId="{E85B5FD9-A181-4C6C-AFCD-FCDFC4938BB6}" destId="{23793947-1A68-4045-B9E3-2006988E98B1}" srcOrd="2" destOrd="0" presId="urn:microsoft.com/office/officeart/2018/2/layout/IconVerticalSolidList"/>
    <dgm:cxn modelId="{D3706DED-CB96-493D-BEC6-DDE9F11C1AFE}" type="presParOf" srcId="{E85B5FD9-A181-4C6C-AFCD-FCDFC4938BB6}" destId="{C4BE2A06-8423-4479-A5CA-158BDA690504}" srcOrd="3" destOrd="0" presId="urn:microsoft.com/office/officeart/2018/2/layout/IconVerticalSolidList"/>
    <dgm:cxn modelId="{495AE051-5105-45E7-9008-27A0A6BB0AED}" type="presParOf" srcId="{819C7762-2968-4511-83CC-97D5F00001C3}" destId="{BEAEA0DD-99B9-4CF6-A6DA-24B15E4FDED5}" srcOrd="7" destOrd="0" presId="urn:microsoft.com/office/officeart/2018/2/layout/IconVerticalSolidList"/>
    <dgm:cxn modelId="{A88B0D15-2244-4F36-8349-FECBA6DF91E1}" type="presParOf" srcId="{819C7762-2968-4511-83CC-97D5F00001C3}" destId="{9F16ECD5-5851-463B-88EE-36FE7C8B159D}" srcOrd="8" destOrd="0" presId="urn:microsoft.com/office/officeart/2018/2/layout/IconVerticalSolidList"/>
    <dgm:cxn modelId="{7B64F20D-DFC4-47DA-BC65-B3409B45CDE6}" type="presParOf" srcId="{9F16ECD5-5851-463B-88EE-36FE7C8B159D}" destId="{9BFC0312-39C3-4788-9225-A5522E411B23}" srcOrd="0" destOrd="0" presId="urn:microsoft.com/office/officeart/2018/2/layout/IconVerticalSolidList"/>
    <dgm:cxn modelId="{8E7D09DB-4F0C-423E-82E2-AB48C819233C}" type="presParOf" srcId="{9F16ECD5-5851-463B-88EE-36FE7C8B159D}" destId="{E3A2E57A-B874-477B-A8DD-DF5901D88AEA}" srcOrd="1" destOrd="0" presId="urn:microsoft.com/office/officeart/2018/2/layout/IconVerticalSolidList"/>
    <dgm:cxn modelId="{C7EF3FB7-76F2-4166-8DD5-8958F61EF98B}" type="presParOf" srcId="{9F16ECD5-5851-463B-88EE-36FE7C8B159D}" destId="{4CB630BE-C9B7-460F-9902-623505E36B59}" srcOrd="2" destOrd="0" presId="urn:microsoft.com/office/officeart/2018/2/layout/IconVerticalSolidList"/>
    <dgm:cxn modelId="{13BE7880-D726-434B-B515-7C3C4E68B5F6}" type="presParOf" srcId="{9F16ECD5-5851-463B-88EE-36FE7C8B159D}" destId="{882A3A10-575D-425E-820E-2EF1F3498E8C}" srcOrd="3" destOrd="0" presId="urn:microsoft.com/office/officeart/2018/2/layout/IconVerticalSolidList"/>
    <dgm:cxn modelId="{FBD01182-1F4D-487B-BD76-8E03F16382D3}" type="presParOf" srcId="{819C7762-2968-4511-83CC-97D5F00001C3}" destId="{59D4399D-5410-406E-93B3-AB190FA94C49}" srcOrd="9" destOrd="0" presId="urn:microsoft.com/office/officeart/2018/2/layout/IconVerticalSolidList"/>
    <dgm:cxn modelId="{A32AB387-E1BA-4E57-B7C9-449FD05E44E7}" type="presParOf" srcId="{819C7762-2968-4511-83CC-97D5F00001C3}" destId="{7C214CAE-29C7-4117-A669-DD35EA2E5E81}" srcOrd="10" destOrd="0" presId="urn:microsoft.com/office/officeart/2018/2/layout/IconVerticalSolidList"/>
    <dgm:cxn modelId="{EBF9F204-E3A4-46DF-AFE4-2A79B11BDAC8}" type="presParOf" srcId="{7C214CAE-29C7-4117-A669-DD35EA2E5E81}" destId="{77FE1C64-861D-44DA-A025-0D78B886F2C7}" srcOrd="0" destOrd="0" presId="urn:microsoft.com/office/officeart/2018/2/layout/IconVerticalSolidList"/>
    <dgm:cxn modelId="{620E4FAB-EFC2-4774-8E1C-ED6337957A56}" type="presParOf" srcId="{7C214CAE-29C7-4117-A669-DD35EA2E5E81}" destId="{0890FE75-A27D-4904-81C3-C13887684F6D}" srcOrd="1" destOrd="0" presId="urn:microsoft.com/office/officeart/2018/2/layout/IconVerticalSolidList"/>
    <dgm:cxn modelId="{6F6A2F70-7576-4ADC-9DFA-218C58E8EB9D}" type="presParOf" srcId="{7C214CAE-29C7-4117-A669-DD35EA2E5E81}" destId="{E4A67EF9-E681-4436-B131-99150DEC0B70}" srcOrd="2" destOrd="0" presId="urn:microsoft.com/office/officeart/2018/2/layout/IconVerticalSolidList"/>
    <dgm:cxn modelId="{55BD5F63-8572-4803-AF60-911F6F766DD7}" type="presParOf" srcId="{7C214CAE-29C7-4117-A669-DD35EA2E5E81}" destId="{AB02A68F-4362-4BCD-87DB-BD0AAA4322A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09077A-DCD1-4403-83D4-3E38E7172EEB}">
      <dsp:nvSpPr>
        <dsp:cNvPr id="0" name=""/>
        <dsp:cNvSpPr/>
      </dsp:nvSpPr>
      <dsp:spPr>
        <a:xfrm>
          <a:off x="0" y="1903"/>
          <a:ext cx="6513603" cy="811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86205F6-E5D5-45DD-BE55-BCC7B84C61C5}">
      <dsp:nvSpPr>
        <dsp:cNvPr id="0" name=""/>
        <dsp:cNvSpPr/>
      </dsp:nvSpPr>
      <dsp:spPr>
        <a:xfrm>
          <a:off x="245405" y="184436"/>
          <a:ext cx="446191" cy="446191"/>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D6B9267-958E-4F29-9931-AA598BC91003}">
      <dsp:nvSpPr>
        <dsp:cNvPr id="0" name=""/>
        <dsp:cNvSpPr/>
      </dsp:nvSpPr>
      <dsp:spPr>
        <a:xfrm>
          <a:off x="937002" y="1903"/>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en-US" sz="1900" kern="1200"/>
            <a:t>Prevention of osteoporosis should start from childhood </a:t>
          </a:r>
        </a:p>
      </dsp:txBody>
      <dsp:txXfrm>
        <a:off x="937002" y="1903"/>
        <a:ext cx="5576601" cy="811257"/>
      </dsp:txXfrm>
    </dsp:sp>
    <dsp:sp modelId="{ED777073-ACA4-4F6B-848F-2DDC2E63915C}">
      <dsp:nvSpPr>
        <dsp:cNvPr id="0" name=""/>
        <dsp:cNvSpPr/>
      </dsp:nvSpPr>
      <dsp:spPr>
        <a:xfrm>
          <a:off x="0" y="1015975"/>
          <a:ext cx="6513603" cy="811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4434D6E-04A1-4F8D-8595-0A9D76390E47}">
      <dsp:nvSpPr>
        <dsp:cNvPr id="0" name=""/>
        <dsp:cNvSpPr/>
      </dsp:nvSpPr>
      <dsp:spPr>
        <a:xfrm>
          <a:off x="245405" y="1198508"/>
          <a:ext cx="446191" cy="4461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B2BAB493-DE91-4448-817F-7F538EED434D}">
      <dsp:nvSpPr>
        <dsp:cNvPr id="0" name=""/>
        <dsp:cNvSpPr/>
      </dsp:nvSpPr>
      <dsp:spPr>
        <a:xfrm>
          <a:off x="937002" y="1015975"/>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en-US" sz="1900" kern="1200"/>
            <a:t>Healthy diet</a:t>
          </a:r>
        </a:p>
      </dsp:txBody>
      <dsp:txXfrm>
        <a:off x="937002" y="1015975"/>
        <a:ext cx="5576601" cy="811257"/>
      </dsp:txXfrm>
    </dsp:sp>
    <dsp:sp modelId="{9F2793C1-9845-4C5D-B011-153D42995A21}">
      <dsp:nvSpPr>
        <dsp:cNvPr id="0" name=""/>
        <dsp:cNvSpPr/>
      </dsp:nvSpPr>
      <dsp:spPr>
        <a:xfrm>
          <a:off x="0" y="2030048"/>
          <a:ext cx="6513603" cy="811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F565B984-058F-450A-9A08-807A8D8B4F3C}">
      <dsp:nvSpPr>
        <dsp:cNvPr id="0" name=""/>
        <dsp:cNvSpPr/>
      </dsp:nvSpPr>
      <dsp:spPr>
        <a:xfrm>
          <a:off x="245405" y="2212581"/>
          <a:ext cx="446191" cy="4461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E3F61F06-ED17-41E7-87B3-39947D7AB8A7}">
      <dsp:nvSpPr>
        <dsp:cNvPr id="0" name=""/>
        <dsp:cNvSpPr/>
      </dsp:nvSpPr>
      <dsp:spPr>
        <a:xfrm>
          <a:off x="937002" y="2030048"/>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en-US" sz="1900" kern="1200"/>
            <a:t>Adequate sunshine</a:t>
          </a:r>
        </a:p>
      </dsp:txBody>
      <dsp:txXfrm>
        <a:off x="937002" y="2030048"/>
        <a:ext cx="5576601" cy="811257"/>
      </dsp:txXfrm>
    </dsp:sp>
    <dsp:sp modelId="{2BF369BD-0595-4209-B43C-F46B8E8E1E76}">
      <dsp:nvSpPr>
        <dsp:cNvPr id="0" name=""/>
        <dsp:cNvSpPr/>
      </dsp:nvSpPr>
      <dsp:spPr>
        <a:xfrm>
          <a:off x="0" y="3044120"/>
          <a:ext cx="6513603" cy="811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4E5B056-8580-4140-8375-76782AB2F113}">
      <dsp:nvSpPr>
        <dsp:cNvPr id="0" name=""/>
        <dsp:cNvSpPr/>
      </dsp:nvSpPr>
      <dsp:spPr>
        <a:xfrm>
          <a:off x="245405" y="3226653"/>
          <a:ext cx="446191" cy="44619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C4BE2A06-8423-4479-A5CA-158BDA690504}">
      <dsp:nvSpPr>
        <dsp:cNvPr id="0" name=""/>
        <dsp:cNvSpPr/>
      </dsp:nvSpPr>
      <dsp:spPr>
        <a:xfrm>
          <a:off x="937002" y="3044120"/>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en-US" sz="1900" kern="1200"/>
            <a:t>Regular exercise</a:t>
          </a:r>
        </a:p>
      </dsp:txBody>
      <dsp:txXfrm>
        <a:off x="937002" y="3044120"/>
        <a:ext cx="5576601" cy="811257"/>
      </dsp:txXfrm>
    </dsp:sp>
    <dsp:sp modelId="{9BFC0312-39C3-4788-9225-A5522E411B23}">
      <dsp:nvSpPr>
        <dsp:cNvPr id="0" name=""/>
        <dsp:cNvSpPr/>
      </dsp:nvSpPr>
      <dsp:spPr>
        <a:xfrm>
          <a:off x="0" y="4058192"/>
          <a:ext cx="6513603" cy="811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3A2E57A-B874-477B-A8DD-DF5901D88AEA}">
      <dsp:nvSpPr>
        <dsp:cNvPr id="0" name=""/>
        <dsp:cNvSpPr/>
      </dsp:nvSpPr>
      <dsp:spPr>
        <a:xfrm>
          <a:off x="245405" y="4240725"/>
          <a:ext cx="446191" cy="44619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882A3A10-575D-425E-820E-2EF1F3498E8C}">
      <dsp:nvSpPr>
        <dsp:cNvPr id="0" name=""/>
        <dsp:cNvSpPr/>
      </dsp:nvSpPr>
      <dsp:spPr>
        <a:xfrm>
          <a:off x="937002" y="4058192"/>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en-US" sz="1900" kern="1200"/>
            <a:t>Avoidance of smoking or alcohol</a:t>
          </a:r>
        </a:p>
      </dsp:txBody>
      <dsp:txXfrm>
        <a:off x="937002" y="4058192"/>
        <a:ext cx="5576601" cy="811257"/>
      </dsp:txXfrm>
    </dsp:sp>
    <dsp:sp modelId="{77FE1C64-861D-44DA-A025-0D78B886F2C7}">
      <dsp:nvSpPr>
        <dsp:cNvPr id="0" name=""/>
        <dsp:cNvSpPr/>
      </dsp:nvSpPr>
      <dsp:spPr>
        <a:xfrm>
          <a:off x="0" y="5072264"/>
          <a:ext cx="6513603" cy="811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890FE75-A27D-4904-81C3-C13887684F6D}">
      <dsp:nvSpPr>
        <dsp:cNvPr id="0" name=""/>
        <dsp:cNvSpPr/>
      </dsp:nvSpPr>
      <dsp:spPr>
        <a:xfrm>
          <a:off x="245405" y="5254797"/>
          <a:ext cx="446191" cy="44619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B02A68F-4362-4BCD-87DB-BD0AAA4322A4}">
      <dsp:nvSpPr>
        <dsp:cNvPr id="0" name=""/>
        <dsp:cNvSpPr/>
      </dsp:nvSpPr>
      <dsp:spPr>
        <a:xfrm>
          <a:off x="937002" y="5072264"/>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en-US" sz="1900" kern="1200"/>
            <a:t>Caution in steroid use</a:t>
          </a:r>
        </a:p>
      </dsp:txBody>
      <dsp:txXfrm>
        <a:off x="937002" y="5072264"/>
        <a:ext cx="5576601" cy="81125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CFD26-15E4-4848-BD1C-057DFF5ABF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FA2C0A-90B7-9144-9395-24AAB9A6F8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204FDD-95E2-9A4A-8931-76B9DAE7A16F}"/>
              </a:ext>
            </a:extLst>
          </p:cNvPr>
          <p:cNvSpPr>
            <a:spLocks noGrp="1"/>
          </p:cNvSpPr>
          <p:nvPr>
            <p:ph type="dt" sz="half" idx="10"/>
          </p:nvPr>
        </p:nvSpPr>
        <p:spPr/>
        <p:txBody>
          <a:bodyPr/>
          <a:lstStyle/>
          <a:p>
            <a:fld id="{66AA6B87-1385-D04C-A3DA-47097640924E}" type="datetimeFigureOut">
              <a:rPr lang="en-US" smtClean="0"/>
              <a:t>12/2/18</a:t>
            </a:fld>
            <a:endParaRPr lang="en-US"/>
          </a:p>
        </p:txBody>
      </p:sp>
      <p:sp>
        <p:nvSpPr>
          <p:cNvPr id="5" name="Footer Placeholder 4">
            <a:extLst>
              <a:ext uri="{FF2B5EF4-FFF2-40B4-BE49-F238E27FC236}">
                <a16:creationId xmlns:a16="http://schemas.microsoft.com/office/drawing/2014/main" id="{84D53B81-430E-C94B-AB1A-6001C82682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D6F46C-0FFA-8F4B-A7E8-76D3A82EF942}"/>
              </a:ext>
            </a:extLst>
          </p:cNvPr>
          <p:cNvSpPr>
            <a:spLocks noGrp="1"/>
          </p:cNvSpPr>
          <p:nvPr>
            <p:ph type="sldNum" sz="quarter" idx="12"/>
          </p:nvPr>
        </p:nvSpPr>
        <p:spPr/>
        <p:txBody>
          <a:bodyPr/>
          <a:lstStyle/>
          <a:p>
            <a:fld id="{C5AEB349-5E07-BC4C-83A8-A185C3203EA8}" type="slidenum">
              <a:rPr lang="en-US" smtClean="0"/>
              <a:t>‹#›</a:t>
            </a:fld>
            <a:endParaRPr lang="en-US"/>
          </a:p>
        </p:txBody>
      </p:sp>
    </p:spTree>
    <p:extLst>
      <p:ext uri="{BB962C8B-B14F-4D97-AF65-F5344CB8AC3E}">
        <p14:creationId xmlns:p14="http://schemas.microsoft.com/office/powerpoint/2010/main" val="1177789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0B9AF-1CB9-024F-85BF-E92AD97B94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8A2C3A-F77E-804D-9C47-AEA1E6F0A65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D2E484-5396-524D-AAE9-C2509DA8D9C0}"/>
              </a:ext>
            </a:extLst>
          </p:cNvPr>
          <p:cNvSpPr>
            <a:spLocks noGrp="1"/>
          </p:cNvSpPr>
          <p:nvPr>
            <p:ph type="dt" sz="half" idx="10"/>
          </p:nvPr>
        </p:nvSpPr>
        <p:spPr/>
        <p:txBody>
          <a:bodyPr/>
          <a:lstStyle/>
          <a:p>
            <a:fld id="{66AA6B87-1385-D04C-A3DA-47097640924E}" type="datetimeFigureOut">
              <a:rPr lang="en-US" smtClean="0"/>
              <a:t>12/2/18</a:t>
            </a:fld>
            <a:endParaRPr lang="en-US"/>
          </a:p>
        </p:txBody>
      </p:sp>
      <p:sp>
        <p:nvSpPr>
          <p:cNvPr id="5" name="Footer Placeholder 4">
            <a:extLst>
              <a:ext uri="{FF2B5EF4-FFF2-40B4-BE49-F238E27FC236}">
                <a16:creationId xmlns:a16="http://schemas.microsoft.com/office/drawing/2014/main" id="{E11B8093-DA3D-0146-AF61-9F65C5E35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A0E1C1-5C41-1240-A0AF-4D4DC22F952F}"/>
              </a:ext>
            </a:extLst>
          </p:cNvPr>
          <p:cNvSpPr>
            <a:spLocks noGrp="1"/>
          </p:cNvSpPr>
          <p:nvPr>
            <p:ph type="sldNum" sz="quarter" idx="12"/>
          </p:nvPr>
        </p:nvSpPr>
        <p:spPr/>
        <p:txBody>
          <a:bodyPr/>
          <a:lstStyle/>
          <a:p>
            <a:fld id="{C5AEB349-5E07-BC4C-83A8-A185C3203EA8}" type="slidenum">
              <a:rPr lang="en-US" smtClean="0"/>
              <a:t>‹#›</a:t>
            </a:fld>
            <a:endParaRPr lang="en-US"/>
          </a:p>
        </p:txBody>
      </p:sp>
    </p:spTree>
    <p:extLst>
      <p:ext uri="{BB962C8B-B14F-4D97-AF65-F5344CB8AC3E}">
        <p14:creationId xmlns:p14="http://schemas.microsoft.com/office/powerpoint/2010/main" val="4233776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757C72-70AE-314F-843E-D97E01BE71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922172-D9D0-4E43-9B10-53C818CA523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BC4D04-A953-7E49-A3C8-121DE2B6AC05}"/>
              </a:ext>
            </a:extLst>
          </p:cNvPr>
          <p:cNvSpPr>
            <a:spLocks noGrp="1"/>
          </p:cNvSpPr>
          <p:nvPr>
            <p:ph type="dt" sz="half" idx="10"/>
          </p:nvPr>
        </p:nvSpPr>
        <p:spPr/>
        <p:txBody>
          <a:bodyPr/>
          <a:lstStyle/>
          <a:p>
            <a:fld id="{66AA6B87-1385-D04C-A3DA-47097640924E}" type="datetimeFigureOut">
              <a:rPr lang="en-US" smtClean="0"/>
              <a:t>12/2/18</a:t>
            </a:fld>
            <a:endParaRPr lang="en-US"/>
          </a:p>
        </p:txBody>
      </p:sp>
      <p:sp>
        <p:nvSpPr>
          <p:cNvPr id="5" name="Footer Placeholder 4">
            <a:extLst>
              <a:ext uri="{FF2B5EF4-FFF2-40B4-BE49-F238E27FC236}">
                <a16:creationId xmlns:a16="http://schemas.microsoft.com/office/drawing/2014/main" id="{2BDC2B9E-8412-CF44-81DB-0DE838F220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0C760-B59B-5344-9742-C5CD358C6EB9}"/>
              </a:ext>
            </a:extLst>
          </p:cNvPr>
          <p:cNvSpPr>
            <a:spLocks noGrp="1"/>
          </p:cNvSpPr>
          <p:nvPr>
            <p:ph type="sldNum" sz="quarter" idx="12"/>
          </p:nvPr>
        </p:nvSpPr>
        <p:spPr/>
        <p:txBody>
          <a:bodyPr/>
          <a:lstStyle/>
          <a:p>
            <a:fld id="{C5AEB349-5E07-BC4C-83A8-A185C3203EA8}" type="slidenum">
              <a:rPr lang="en-US" smtClean="0"/>
              <a:t>‹#›</a:t>
            </a:fld>
            <a:endParaRPr lang="en-US"/>
          </a:p>
        </p:txBody>
      </p:sp>
    </p:spTree>
    <p:extLst>
      <p:ext uri="{BB962C8B-B14F-4D97-AF65-F5344CB8AC3E}">
        <p14:creationId xmlns:p14="http://schemas.microsoft.com/office/powerpoint/2010/main" val="2876608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Image Layouts">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12192000" cy="6858000"/>
          </a:xfrm>
          <a:prstGeom prst="rect">
            <a:avLst/>
          </a:prstGeom>
          <a:solidFill>
            <a:schemeClr val="tx2">
              <a:lumMod val="10000"/>
              <a:lumOff val="90000"/>
            </a:schemeClr>
          </a:solidFill>
          <a:ln w="19050">
            <a:noFill/>
          </a:ln>
        </p:spPr>
        <p:txBody>
          <a:bodyPr lIns="0" tIns="91440" rIns="0" bIns="2194560" anchor="b"/>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325126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10B6-C7BF-AC4A-991E-BF96F9BF85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469799-B1E9-DE4E-BCF8-BC9DBDBC4C1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632F52-ED47-6345-AF37-CDD9578C8D66}"/>
              </a:ext>
            </a:extLst>
          </p:cNvPr>
          <p:cNvSpPr>
            <a:spLocks noGrp="1"/>
          </p:cNvSpPr>
          <p:nvPr>
            <p:ph type="dt" sz="half" idx="10"/>
          </p:nvPr>
        </p:nvSpPr>
        <p:spPr/>
        <p:txBody>
          <a:bodyPr/>
          <a:lstStyle/>
          <a:p>
            <a:fld id="{66AA6B87-1385-D04C-A3DA-47097640924E}" type="datetimeFigureOut">
              <a:rPr lang="en-US" smtClean="0"/>
              <a:t>12/2/18</a:t>
            </a:fld>
            <a:endParaRPr lang="en-US"/>
          </a:p>
        </p:txBody>
      </p:sp>
      <p:sp>
        <p:nvSpPr>
          <p:cNvPr id="5" name="Footer Placeholder 4">
            <a:extLst>
              <a:ext uri="{FF2B5EF4-FFF2-40B4-BE49-F238E27FC236}">
                <a16:creationId xmlns:a16="http://schemas.microsoft.com/office/drawing/2014/main" id="{11255A26-1040-A940-B23C-7D4365F896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CE775F-1EDD-D544-AB0F-CA3471D4A0C3}"/>
              </a:ext>
            </a:extLst>
          </p:cNvPr>
          <p:cNvSpPr>
            <a:spLocks noGrp="1"/>
          </p:cNvSpPr>
          <p:nvPr>
            <p:ph type="sldNum" sz="quarter" idx="12"/>
          </p:nvPr>
        </p:nvSpPr>
        <p:spPr/>
        <p:txBody>
          <a:bodyPr/>
          <a:lstStyle/>
          <a:p>
            <a:fld id="{C5AEB349-5E07-BC4C-83A8-A185C3203EA8}" type="slidenum">
              <a:rPr lang="en-US" smtClean="0"/>
              <a:t>‹#›</a:t>
            </a:fld>
            <a:endParaRPr lang="en-US"/>
          </a:p>
        </p:txBody>
      </p:sp>
    </p:spTree>
    <p:extLst>
      <p:ext uri="{BB962C8B-B14F-4D97-AF65-F5344CB8AC3E}">
        <p14:creationId xmlns:p14="http://schemas.microsoft.com/office/powerpoint/2010/main" val="674743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3ECE9-8EFE-B54E-BCCA-8BF5B5EB93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00FC98-5622-234E-AD2B-9B24B789C3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DC37E02-6F1A-C742-9BEA-C55D285E4E5D}"/>
              </a:ext>
            </a:extLst>
          </p:cNvPr>
          <p:cNvSpPr>
            <a:spLocks noGrp="1"/>
          </p:cNvSpPr>
          <p:nvPr>
            <p:ph type="dt" sz="half" idx="10"/>
          </p:nvPr>
        </p:nvSpPr>
        <p:spPr/>
        <p:txBody>
          <a:bodyPr/>
          <a:lstStyle/>
          <a:p>
            <a:fld id="{66AA6B87-1385-D04C-A3DA-47097640924E}" type="datetimeFigureOut">
              <a:rPr lang="en-US" smtClean="0"/>
              <a:t>12/2/18</a:t>
            </a:fld>
            <a:endParaRPr lang="en-US"/>
          </a:p>
        </p:txBody>
      </p:sp>
      <p:sp>
        <p:nvSpPr>
          <p:cNvPr id="5" name="Footer Placeholder 4">
            <a:extLst>
              <a:ext uri="{FF2B5EF4-FFF2-40B4-BE49-F238E27FC236}">
                <a16:creationId xmlns:a16="http://schemas.microsoft.com/office/drawing/2014/main" id="{AED0286E-C6F9-7948-8F30-3DEFCF052A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C5042-A338-694A-B8EA-65558036231F}"/>
              </a:ext>
            </a:extLst>
          </p:cNvPr>
          <p:cNvSpPr>
            <a:spLocks noGrp="1"/>
          </p:cNvSpPr>
          <p:nvPr>
            <p:ph type="sldNum" sz="quarter" idx="12"/>
          </p:nvPr>
        </p:nvSpPr>
        <p:spPr/>
        <p:txBody>
          <a:bodyPr/>
          <a:lstStyle/>
          <a:p>
            <a:fld id="{C5AEB349-5E07-BC4C-83A8-A185C3203EA8}" type="slidenum">
              <a:rPr lang="en-US" smtClean="0"/>
              <a:t>‹#›</a:t>
            </a:fld>
            <a:endParaRPr lang="en-US"/>
          </a:p>
        </p:txBody>
      </p:sp>
    </p:spTree>
    <p:extLst>
      <p:ext uri="{BB962C8B-B14F-4D97-AF65-F5344CB8AC3E}">
        <p14:creationId xmlns:p14="http://schemas.microsoft.com/office/powerpoint/2010/main" val="1017944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F2E99-E90F-2745-A882-C2A2EE2526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D5B75F-F38D-6448-9A35-842460E5880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25AEBE-C4DA-9240-9162-8C8D962EC3D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D6CB21-011B-5743-89CA-8A06D58AC3A0}"/>
              </a:ext>
            </a:extLst>
          </p:cNvPr>
          <p:cNvSpPr>
            <a:spLocks noGrp="1"/>
          </p:cNvSpPr>
          <p:nvPr>
            <p:ph type="dt" sz="half" idx="10"/>
          </p:nvPr>
        </p:nvSpPr>
        <p:spPr/>
        <p:txBody>
          <a:bodyPr/>
          <a:lstStyle/>
          <a:p>
            <a:fld id="{66AA6B87-1385-D04C-A3DA-47097640924E}" type="datetimeFigureOut">
              <a:rPr lang="en-US" smtClean="0"/>
              <a:t>12/2/18</a:t>
            </a:fld>
            <a:endParaRPr lang="en-US"/>
          </a:p>
        </p:txBody>
      </p:sp>
      <p:sp>
        <p:nvSpPr>
          <p:cNvPr id="6" name="Footer Placeholder 5">
            <a:extLst>
              <a:ext uri="{FF2B5EF4-FFF2-40B4-BE49-F238E27FC236}">
                <a16:creationId xmlns:a16="http://schemas.microsoft.com/office/drawing/2014/main" id="{9F00694E-1C96-AB4F-BFF3-5E063A0F57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E3CE52-518B-6D4E-A7BA-ED0EC329836E}"/>
              </a:ext>
            </a:extLst>
          </p:cNvPr>
          <p:cNvSpPr>
            <a:spLocks noGrp="1"/>
          </p:cNvSpPr>
          <p:nvPr>
            <p:ph type="sldNum" sz="quarter" idx="12"/>
          </p:nvPr>
        </p:nvSpPr>
        <p:spPr/>
        <p:txBody>
          <a:bodyPr/>
          <a:lstStyle/>
          <a:p>
            <a:fld id="{C5AEB349-5E07-BC4C-83A8-A185C3203EA8}" type="slidenum">
              <a:rPr lang="en-US" smtClean="0"/>
              <a:t>‹#›</a:t>
            </a:fld>
            <a:endParaRPr lang="en-US"/>
          </a:p>
        </p:txBody>
      </p:sp>
    </p:spTree>
    <p:extLst>
      <p:ext uri="{BB962C8B-B14F-4D97-AF65-F5344CB8AC3E}">
        <p14:creationId xmlns:p14="http://schemas.microsoft.com/office/powerpoint/2010/main" val="343359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8602C-24B7-A74A-8B22-52111C216E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97B837-30FB-2E44-9099-644706E2A1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BAC63C8-573A-A148-B03A-E7E4D3E5827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8F723E-78A7-4A4D-80C6-435EB2D53B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E949D34-1D39-014C-9BE7-0B7F470CD24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79D7AC-3933-8241-AB66-06577CB3C60C}"/>
              </a:ext>
            </a:extLst>
          </p:cNvPr>
          <p:cNvSpPr>
            <a:spLocks noGrp="1"/>
          </p:cNvSpPr>
          <p:nvPr>
            <p:ph type="dt" sz="half" idx="10"/>
          </p:nvPr>
        </p:nvSpPr>
        <p:spPr/>
        <p:txBody>
          <a:bodyPr/>
          <a:lstStyle/>
          <a:p>
            <a:fld id="{66AA6B87-1385-D04C-A3DA-47097640924E}" type="datetimeFigureOut">
              <a:rPr lang="en-US" smtClean="0"/>
              <a:t>12/2/18</a:t>
            </a:fld>
            <a:endParaRPr lang="en-US"/>
          </a:p>
        </p:txBody>
      </p:sp>
      <p:sp>
        <p:nvSpPr>
          <p:cNvPr id="8" name="Footer Placeholder 7">
            <a:extLst>
              <a:ext uri="{FF2B5EF4-FFF2-40B4-BE49-F238E27FC236}">
                <a16:creationId xmlns:a16="http://schemas.microsoft.com/office/drawing/2014/main" id="{C9D70402-60A3-6340-AE6E-E1224FCF3F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1B7F2A-B8A2-F942-A761-32E79885BC39}"/>
              </a:ext>
            </a:extLst>
          </p:cNvPr>
          <p:cNvSpPr>
            <a:spLocks noGrp="1"/>
          </p:cNvSpPr>
          <p:nvPr>
            <p:ph type="sldNum" sz="quarter" idx="12"/>
          </p:nvPr>
        </p:nvSpPr>
        <p:spPr/>
        <p:txBody>
          <a:bodyPr/>
          <a:lstStyle/>
          <a:p>
            <a:fld id="{C5AEB349-5E07-BC4C-83A8-A185C3203EA8}" type="slidenum">
              <a:rPr lang="en-US" smtClean="0"/>
              <a:t>‹#›</a:t>
            </a:fld>
            <a:endParaRPr lang="en-US"/>
          </a:p>
        </p:txBody>
      </p:sp>
    </p:spTree>
    <p:extLst>
      <p:ext uri="{BB962C8B-B14F-4D97-AF65-F5344CB8AC3E}">
        <p14:creationId xmlns:p14="http://schemas.microsoft.com/office/powerpoint/2010/main" val="3242228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A5082-FFC3-8149-8EC5-099CE47076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EBACA7-E873-D74F-8D94-FFC578E86EDF}"/>
              </a:ext>
            </a:extLst>
          </p:cNvPr>
          <p:cNvSpPr>
            <a:spLocks noGrp="1"/>
          </p:cNvSpPr>
          <p:nvPr>
            <p:ph type="dt" sz="half" idx="10"/>
          </p:nvPr>
        </p:nvSpPr>
        <p:spPr/>
        <p:txBody>
          <a:bodyPr/>
          <a:lstStyle/>
          <a:p>
            <a:fld id="{66AA6B87-1385-D04C-A3DA-47097640924E}" type="datetimeFigureOut">
              <a:rPr lang="en-US" smtClean="0"/>
              <a:t>12/2/18</a:t>
            </a:fld>
            <a:endParaRPr lang="en-US"/>
          </a:p>
        </p:txBody>
      </p:sp>
      <p:sp>
        <p:nvSpPr>
          <p:cNvPr id="4" name="Footer Placeholder 3">
            <a:extLst>
              <a:ext uri="{FF2B5EF4-FFF2-40B4-BE49-F238E27FC236}">
                <a16:creationId xmlns:a16="http://schemas.microsoft.com/office/drawing/2014/main" id="{DFC71FF4-BA7F-CC44-A723-3661207F14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466BC0-4DA7-FE43-90CC-DAA35B23415F}"/>
              </a:ext>
            </a:extLst>
          </p:cNvPr>
          <p:cNvSpPr>
            <a:spLocks noGrp="1"/>
          </p:cNvSpPr>
          <p:nvPr>
            <p:ph type="sldNum" sz="quarter" idx="12"/>
          </p:nvPr>
        </p:nvSpPr>
        <p:spPr/>
        <p:txBody>
          <a:bodyPr/>
          <a:lstStyle/>
          <a:p>
            <a:fld id="{C5AEB349-5E07-BC4C-83A8-A185C3203EA8}" type="slidenum">
              <a:rPr lang="en-US" smtClean="0"/>
              <a:t>‹#›</a:t>
            </a:fld>
            <a:endParaRPr lang="en-US"/>
          </a:p>
        </p:txBody>
      </p:sp>
    </p:spTree>
    <p:extLst>
      <p:ext uri="{BB962C8B-B14F-4D97-AF65-F5344CB8AC3E}">
        <p14:creationId xmlns:p14="http://schemas.microsoft.com/office/powerpoint/2010/main" val="1131319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1EBBCF-ED5C-3448-ABE4-5807423CD0AE}"/>
              </a:ext>
            </a:extLst>
          </p:cNvPr>
          <p:cNvSpPr>
            <a:spLocks noGrp="1"/>
          </p:cNvSpPr>
          <p:nvPr>
            <p:ph type="dt" sz="half" idx="10"/>
          </p:nvPr>
        </p:nvSpPr>
        <p:spPr/>
        <p:txBody>
          <a:bodyPr/>
          <a:lstStyle/>
          <a:p>
            <a:fld id="{66AA6B87-1385-D04C-A3DA-47097640924E}" type="datetimeFigureOut">
              <a:rPr lang="en-US" smtClean="0"/>
              <a:t>12/2/18</a:t>
            </a:fld>
            <a:endParaRPr lang="en-US"/>
          </a:p>
        </p:txBody>
      </p:sp>
      <p:sp>
        <p:nvSpPr>
          <p:cNvPr id="3" name="Footer Placeholder 2">
            <a:extLst>
              <a:ext uri="{FF2B5EF4-FFF2-40B4-BE49-F238E27FC236}">
                <a16:creationId xmlns:a16="http://schemas.microsoft.com/office/drawing/2014/main" id="{91460DC1-3337-CB48-85F8-26E8BDF4BD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26BD1E-5FDA-9245-9C37-4C709EFDFC5A}"/>
              </a:ext>
            </a:extLst>
          </p:cNvPr>
          <p:cNvSpPr>
            <a:spLocks noGrp="1"/>
          </p:cNvSpPr>
          <p:nvPr>
            <p:ph type="sldNum" sz="quarter" idx="12"/>
          </p:nvPr>
        </p:nvSpPr>
        <p:spPr/>
        <p:txBody>
          <a:bodyPr/>
          <a:lstStyle/>
          <a:p>
            <a:fld id="{C5AEB349-5E07-BC4C-83A8-A185C3203EA8}" type="slidenum">
              <a:rPr lang="en-US" smtClean="0"/>
              <a:t>‹#›</a:t>
            </a:fld>
            <a:endParaRPr lang="en-US"/>
          </a:p>
        </p:txBody>
      </p:sp>
    </p:spTree>
    <p:extLst>
      <p:ext uri="{BB962C8B-B14F-4D97-AF65-F5344CB8AC3E}">
        <p14:creationId xmlns:p14="http://schemas.microsoft.com/office/powerpoint/2010/main" val="2484005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39F82-1ECF-CB49-B563-75EA9C101F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57E2B0-8661-E54B-8D7A-D08A651000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30F4F5-0900-A74D-BF5D-1F4CA65439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AF133AB-3F2F-1A47-A5B1-20EA90D3108C}"/>
              </a:ext>
            </a:extLst>
          </p:cNvPr>
          <p:cNvSpPr>
            <a:spLocks noGrp="1"/>
          </p:cNvSpPr>
          <p:nvPr>
            <p:ph type="dt" sz="half" idx="10"/>
          </p:nvPr>
        </p:nvSpPr>
        <p:spPr/>
        <p:txBody>
          <a:bodyPr/>
          <a:lstStyle/>
          <a:p>
            <a:fld id="{66AA6B87-1385-D04C-A3DA-47097640924E}" type="datetimeFigureOut">
              <a:rPr lang="en-US" smtClean="0"/>
              <a:t>12/2/18</a:t>
            </a:fld>
            <a:endParaRPr lang="en-US"/>
          </a:p>
        </p:txBody>
      </p:sp>
      <p:sp>
        <p:nvSpPr>
          <p:cNvPr id="6" name="Footer Placeholder 5">
            <a:extLst>
              <a:ext uri="{FF2B5EF4-FFF2-40B4-BE49-F238E27FC236}">
                <a16:creationId xmlns:a16="http://schemas.microsoft.com/office/drawing/2014/main" id="{51CBF517-F34A-104D-A07F-EAC6B3EDD7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E30404-D3D0-F541-9B64-9992AE7DB82C}"/>
              </a:ext>
            </a:extLst>
          </p:cNvPr>
          <p:cNvSpPr>
            <a:spLocks noGrp="1"/>
          </p:cNvSpPr>
          <p:nvPr>
            <p:ph type="sldNum" sz="quarter" idx="12"/>
          </p:nvPr>
        </p:nvSpPr>
        <p:spPr/>
        <p:txBody>
          <a:bodyPr/>
          <a:lstStyle/>
          <a:p>
            <a:fld id="{C5AEB349-5E07-BC4C-83A8-A185C3203EA8}" type="slidenum">
              <a:rPr lang="en-US" smtClean="0"/>
              <a:t>‹#›</a:t>
            </a:fld>
            <a:endParaRPr lang="en-US"/>
          </a:p>
        </p:txBody>
      </p:sp>
    </p:spTree>
    <p:extLst>
      <p:ext uri="{BB962C8B-B14F-4D97-AF65-F5344CB8AC3E}">
        <p14:creationId xmlns:p14="http://schemas.microsoft.com/office/powerpoint/2010/main" val="1799706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7141E-CB72-D04C-AA4E-954B019B0F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300C7E-56DF-8947-AFB2-072578ADD0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ED527B-E549-B144-BA2D-C3109418E6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CDE4D98-F538-D442-BEF2-D18C30CEF9C3}"/>
              </a:ext>
            </a:extLst>
          </p:cNvPr>
          <p:cNvSpPr>
            <a:spLocks noGrp="1"/>
          </p:cNvSpPr>
          <p:nvPr>
            <p:ph type="dt" sz="half" idx="10"/>
          </p:nvPr>
        </p:nvSpPr>
        <p:spPr/>
        <p:txBody>
          <a:bodyPr/>
          <a:lstStyle/>
          <a:p>
            <a:fld id="{66AA6B87-1385-D04C-A3DA-47097640924E}" type="datetimeFigureOut">
              <a:rPr lang="en-US" smtClean="0"/>
              <a:t>12/2/18</a:t>
            </a:fld>
            <a:endParaRPr lang="en-US"/>
          </a:p>
        </p:txBody>
      </p:sp>
      <p:sp>
        <p:nvSpPr>
          <p:cNvPr id="6" name="Footer Placeholder 5">
            <a:extLst>
              <a:ext uri="{FF2B5EF4-FFF2-40B4-BE49-F238E27FC236}">
                <a16:creationId xmlns:a16="http://schemas.microsoft.com/office/drawing/2014/main" id="{434785D2-C104-B64C-8FAC-526E73A28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263A1F-B517-D248-9C3D-25ADCBA1BEE4}"/>
              </a:ext>
            </a:extLst>
          </p:cNvPr>
          <p:cNvSpPr>
            <a:spLocks noGrp="1"/>
          </p:cNvSpPr>
          <p:nvPr>
            <p:ph type="sldNum" sz="quarter" idx="12"/>
          </p:nvPr>
        </p:nvSpPr>
        <p:spPr/>
        <p:txBody>
          <a:bodyPr/>
          <a:lstStyle/>
          <a:p>
            <a:fld id="{C5AEB349-5E07-BC4C-83A8-A185C3203EA8}" type="slidenum">
              <a:rPr lang="en-US" smtClean="0"/>
              <a:t>‹#›</a:t>
            </a:fld>
            <a:endParaRPr lang="en-US"/>
          </a:p>
        </p:txBody>
      </p:sp>
    </p:spTree>
    <p:extLst>
      <p:ext uri="{BB962C8B-B14F-4D97-AF65-F5344CB8AC3E}">
        <p14:creationId xmlns:p14="http://schemas.microsoft.com/office/powerpoint/2010/main" val="2281907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15ECF6-C7D1-234D-9EDD-3A5E20F3DF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DC837E-45C1-E84B-B058-8F683EC895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A749A9-1A81-1A4B-B060-A172177CA9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AA6B87-1385-D04C-A3DA-47097640924E}" type="datetimeFigureOut">
              <a:rPr lang="en-US" smtClean="0"/>
              <a:t>12/2/18</a:t>
            </a:fld>
            <a:endParaRPr lang="en-US"/>
          </a:p>
        </p:txBody>
      </p:sp>
      <p:sp>
        <p:nvSpPr>
          <p:cNvPr id="5" name="Footer Placeholder 4">
            <a:extLst>
              <a:ext uri="{FF2B5EF4-FFF2-40B4-BE49-F238E27FC236}">
                <a16:creationId xmlns:a16="http://schemas.microsoft.com/office/drawing/2014/main" id="{3DE8D977-2F4E-C242-AF9B-53D4CABDF5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CB0967-B71F-8C45-8A67-379C187685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AEB349-5E07-BC4C-83A8-A185C3203EA8}" type="slidenum">
              <a:rPr lang="en-US" smtClean="0"/>
              <a:t>‹#›</a:t>
            </a:fld>
            <a:endParaRPr lang="en-US"/>
          </a:p>
        </p:txBody>
      </p:sp>
    </p:spTree>
    <p:extLst>
      <p:ext uri="{BB962C8B-B14F-4D97-AF65-F5344CB8AC3E}">
        <p14:creationId xmlns:p14="http://schemas.microsoft.com/office/powerpoint/2010/main" val="26118430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svg"/></Relationships>
</file>

<file path=ppt/slides/_rels/slide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http://www.ncbi.nlm.nih.gov/pubmed/?term=.+Prevalence+of+osteoporosis+among+postmenopausal+females+with+diabetes+mellitus.+Al-Maatouq+MA,+El-Desouki+MI,+Othman+SA,+Mattar+EH,+Babay+ZA,+Addar+M"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hyperlink" Target="https://www.sheffield.ac.uk/FRAX/tool.aspx?country=9"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34.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4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hyperlink" Target="https://www.youtube.com/watch?v=_lUhQLFHriw"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5.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C9F4C61-3A84-CC4D-B44B-D6DE91A81E82}"/>
              </a:ext>
            </a:extLst>
          </p:cNvPr>
          <p:cNvSpPr>
            <a:spLocks noGrp="1"/>
          </p:cNvSpPr>
          <p:nvPr>
            <p:ph type="ctrTitle"/>
          </p:nvPr>
        </p:nvSpPr>
        <p:spPr>
          <a:xfrm>
            <a:off x="526073" y="4480066"/>
            <a:ext cx="11139854" cy="930447"/>
          </a:xfrm>
        </p:spPr>
        <p:txBody>
          <a:bodyPr>
            <a:normAutofit/>
          </a:bodyPr>
          <a:lstStyle/>
          <a:p>
            <a:r>
              <a:rPr lang="en-US" sz="3600" dirty="0">
                <a:solidFill>
                  <a:srgbClr val="FFFFFF"/>
                </a:solidFill>
                <a:latin typeface="Cambria" panose="02040503050406030204" pitchFamily="18" charset="0"/>
              </a:rPr>
              <a:t>Osteoporosis</a:t>
            </a:r>
          </a:p>
        </p:txBody>
      </p:sp>
      <p:sp>
        <p:nvSpPr>
          <p:cNvPr id="3" name="Subtitle 2">
            <a:extLst>
              <a:ext uri="{FF2B5EF4-FFF2-40B4-BE49-F238E27FC236}">
                <a16:creationId xmlns:a16="http://schemas.microsoft.com/office/drawing/2014/main" id="{4D8659D6-E5A9-604F-82C1-FB2E362AC1DA}"/>
              </a:ext>
            </a:extLst>
          </p:cNvPr>
          <p:cNvSpPr>
            <a:spLocks noGrp="1"/>
          </p:cNvSpPr>
          <p:nvPr>
            <p:ph type="subTitle" idx="1"/>
          </p:nvPr>
        </p:nvSpPr>
        <p:spPr>
          <a:xfrm>
            <a:off x="1524000" y="5810003"/>
            <a:ext cx="9144000" cy="713710"/>
          </a:xfrm>
        </p:spPr>
        <p:txBody>
          <a:bodyPr>
            <a:normAutofit/>
          </a:bodyPr>
          <a:lstStyle/>
          <a:p>
            <a:r>
              <a:rPr lang="en-US" sz="1600" dirty="0">
                <a:solidFill>
                  <a:srgbClr val="A38D67"/>
                </a:solidFill>
              </a:rPr>
              <a:t>Abdulrahman </a:t>
            </a:r>
            <a:r>
              <a:rPr lang="en-US" sz="1600" dirty="0" err="1">
                <a:solidFill>
                  <a:srgbClr val="A38D67"/>
                </a:solidFill>
              </a:rPr>
              <a:t>AlZamil</a:t>
            </a:r>
            <a:r>
              <a:rPr lang="en-US" sz="1600" dirty="0">
                <a:solidFill>
                  <a:srgbClr val="A38D67"/>
                </a:solidFill>
              </a:rPr>
              <a:t> 435105884</a:t>
            </a:r>
          </a:p>
          <a:p>
            <a:r>
              <a:rPr lang="en-US" sz="1600" dirty="0">
                <a:solidFill>
                  <a:srgbClr val="A38D67"/>
                </a:solidFill>
              </a:rPr>
              <a:t>Fahad Alabdullatif 435102745</a:t>
            </a:r>
          </a:p>
        </p:txBody>
      </p:sp>
      <p:pic>
        <p:nvPicPr>
          <p:cNvPr id="4" name="Google Shape;55;p13">
            <a:extLst>
              <a:ext uri="{FF2B5EF4-FFF2-40B4-BE49-F238E27FC236}">
                <a16:creationId xmlns:a16="http://schemas.microsoft.com/office/drawing/2014/main" id="{E13AEE6E-A8FD-0B4D-86F7-467D65079AC1}"/>
              </a:ext>
            </a:extLst>
          </p:cNvPr>
          <p:cNvPicPr preferRelativeResize="0"/>
          <p:nvPr/>
        </p:nvPicPr>
        <p:blipFill>
          <a:blip r:embed="rId2">
            <a:extLst/>
          </a:blip>
          <a:stretch>
            <a:fillRect/>
          </a:stretch>
        </p:blipFill>
        <p:spPr>
          <a:xfrm>
            <a:off x="1222830" y="307731"/>
            <a:ext cx="9691241" cy="3997637"/>
          </a:xfrm>
          <a:prstGeom prst="rect">
            <a:avLst/>
          </a:prstGeom>
          <a:noFill/>
        </p:spPr>
      </p:pic>
      <p:cxnSp>
        <p:nvCxnSpPr>
          <p:cNvPr id="11"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4149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1B548-7037-D444-8B1F-B6A4F9A624C3}"/>
              </a:ext>
            </a:extLst>
          </p:cNvPr>
          <p:cNvSpPr>
            <a:spLocks noGrp="1"/>
          </p:cNvSpPr>
          <p:nvPr>
            <p:ph type="title"/>
          </p:nvPr>
        </p:nvSpPr>
        <p:spPr/>
        <p:txBody>
          <a:bodyPr/>
          <a:lstStyle/>
          <a:p>
            <a:r>
              <a:rPr lang="en-US" dirty="0" err="1">
                <a:solidFill>
                  <a:schemeClr val="accent1">
                    <a:lumMod val="75000"/>
                  </a:schemeClr>
                </a:solidFill>
                <a:latin typeface="Cambria"/>
                <a:ea typeface="Cambria"/>
                <a:cs typeface="Cambria"/>
                <a:sym typeface="Cambria"/>
              </a:rPr>
              <a:t>Osteomalacia</a:t>
            </a:r>
            <a:r>
              <a:rPr lang="en-US" dirty="0">
                <a:solidFill>
                  <a:schemeClr val="accent1">
                    <a:lumMod val="75000"/>
                  </a:schemeClr>
                </a:solidFill>
                <a:latin typeface="Cambria"/>
                <a:ea typeface="Cambria"/>
                <a:cs typeface="Cambria"/>
                <a:sym typeface="Cambria"/>
              </a:rPr>
              <a:t> and Rickets:</a:t>
            </a:r>
            <a:endParaRPr lang="en-US" dirty="0">
              <a:solidFill>
                <a:schemeClr val="accent1">
                  <a:lumMod val="75000"/>
                </a:schemeClr>
              </a:solidFill>
            </a:endParaRPr>
          </a:p>
        </p:txBody>
      </p:sp>
      <p:sp>
        <p:nvSpPr>
          <p:cNvPr id="3" name="Content Placeholder 2">
            <a:extLst>
              <a:ext uri="{FF2B5EF4-FFF2-40B4-BE49-F238E27FC236}">
                <a16:creationId xmlns:a16="http://schemas.microsoft.com/office/drawing/2014/main" id="{CA9E5B10-11AD-214E-88AD-B66E4CEC97AE}"/>
              </a:ext>
            </a:extLst>
          </p:cNvPr>
          <p:cNvSpPr>
            <a:spLocks noGrp="1"/>
          </p:cNvSpPr>
          <p:nvPr>
            <p:ph idx="1"/>
          </p:nvPr>
        </p:nvSpPr>
        <p:spPr>
          <a:xfrm>
            <a:off x="838200" y="1825624"/>
            <a:ext cx="5960165" cy="4548671"/>
          </a:xfrm>
        </p:spPr>
        <p:txBody>
          <a:bodyPr/>
          <a:lstStyle/>
          <a:p>
            <a:pPr marL="0" lvl="0" indent="0">
              <a:lnSpc>
                <a:spcPct val="98181"/>
              </a:lnSpc>
              <a:spcBef>
                <a:spcPts val="1200"/>
              </a:spcBef>
              <a:buNone/>
            </a:pPr>
            <a:r>
              <a:rPr lang="en-US" sz="2000" b="1" dirty="0" err="1">
                <a:solidFill>
                  <a:srgbClr val="B07996"/>
                </a:solidFill>
                <a:latin typeface="Cambria"/>
                <a:ea typeface="Cambria"/>
                <a:cs typeface="Cambria"/>
                <a:sym typeface="Cambria"/>
              </a:rPr>
              <a:t>Osteomalacia</a:t>
            </a:r>
            <a:r>
              <a:rPr lang="en-US" sz="2000" b="1" dirty="0">
                <a:solidFill>
                  <a:srgbClr val="B07996"/>
                </a:solidFill>
                <a:latin typeface="Cambria"/>
                <a:ea typeface="Cambria"/>
                <a:cs typeface="Cambria"/>
                <a:sym typeface="Cambria"/>
              </a:rPr>
              <a:t>: </a:t>
            </a:r>
          </a:p>
          <a:p>
            <a:pPr marL="0" lvl="0" indent="0">
              <a:lnSpc>
                <a:spcPct val="98181"/>
              </a:lnSpc>
              <a:spcBef>
                <a:spcPts val="1200"/>
              </a:spcBef>
              <a:buNone/>
            </a:pPr>
            <a:r>
              <a:rPr lang="en-US" sz="2000" dirty="0">
                <a:solidFill>
                  <a:schemeClr val="dk1"/>
                </a:solidFill>
                <a:latin typeface="Cambria"/>
                <a:ea typeface="Cambria"/>
                <a:cs typeface="Cambria"/>
                <a:sym typeface="Cambria"/>
              </a:rPr>
              <a:t>Deficient mineralization of bone and occurs </a:t>
            </a:r>
            <a:r>
              <a:rPr lang="en-US" sz="2000" u="sng" dirty="0">
                <a:solidFill>
                  <a:schemeClr val="dk1"/>
                </a:solidFill>
                <a:latin typeface="Cambria"/>
                <a:ea typeface="Cambria"/>
                <a:cs typeface="Cambria"/>
                <a:sym typeface="Cambria"/>
              </a:rPr>
              <a:t>after the closure</a:t>
            </a:r>
            <a:r>
              <a:rPr lang="en-US" sz="2000" dirty="0">
                <a:solidFill>
                  <a:schemeClr val="dk1"/>
                </a:solidFill>
                <a:latin typeface="Cambria"/>
                <a:ea typeface="Cambria"/>
                <a:cs typeface="Cambria"/>
                <a:sym typeface="Cambria"/>
              </a:rPr>
              <a:t> of the growth plates </a:t>
            </a:r>
            <a:r>
              <a:rPr lang="en-US" sz="2000" dirty="0">
                <a:solidFill>
                  <a:srgbClr val="C00000"/>
                </a:solidFill>
                <a:latin typeface="Cambria"/>
                <a:ea typeface="Cambria"/>
                <a:cs typeface="Cambria"/>
                <a:sym typeface="Cambria"/>
              </a:rPr>
              <a:t>(in adulthood)</a:t>
            </a:r>
            <a:r>
              <a:rPr lang="en-US" sz="2000" dirty="0">
                <a:solidFill>
                  <a:schemeClr val="dk1"/>
                </a:solidFill>
                <a:latin typeface="Cambria"/>
                <a:ea typeface="Cambria"/>
                <a:cs typeface="Cambria"/>
                <a:sym typeface="Cambria"/>
              </a:rPr>
              <a:t>.</a:t>
            </a:r>
          </a:p>
          <a:p>
            <a:pPr marL="457200" lvl="0" indent="-317500">
              <a:spcBef>
                <a:spcPts val="200"/>
              </a:spcBef>
              <a:buClr>
                <a:schemeClr val="dk1"/>
              </a:buClr>
              <a:buSzPts val="1400"/>
              <a:buChar char="●"/>
            </a:pPr>
            <a:r>
              <a:rPr lang="en-US" sz="2000" dirty="0">
                <a:solidFill>
                  <a:schemeClr val="dk1"/>
                </a:solidFill>
                <a:latin typeface="Cambria"/>
                <a:ea typeface="Cambria"/>
                <a:cs typeface="Cambria"/>
                <a:sym typeface="Cambria"/>
              </a:rPr>
              <a:t>All skeleton is incompletely calcified in </a:t>
            </a:r>
            <a:r>
              <a:rPr lang="en-US" sz="2000" dirty="0">
                <a:solidFill>
                  <a:srgbClr val="FF0000"/>
                </a:solidFill>
                <a:latin typeface="Cambria"/>
                <a:ea typeface="Cambria"/>
                <a:cs typeface="Cambria"/>
                <a:sym typeface="Cambria"/>
              </a:rPr>
              <a:t>adults</a:t>
            </a:r>
            <a:r>
              <a:rPr lang="en-US" sz="2000" dirty="0">
                <a:solidFill>
                  <a:schemeClr val="dk1"/>
                </a:solidFill>
                <a:latin typeface="Cambria"/>
                <a:ea typeface="Cambria"/>
                <a:cs typeface="Cambria"/>
                <a:sym typeface="Cambria"/>
              </a:rPr>
              <a:t>.</a:t>
            </a:r>
          </a:p>
          <a:p>
            <a:pPr marL="0" lvl="0" indent="0">
              <a:lnSpc>
                <a:spcPct val="98181"/>
              </a:lnSpc>
              <a:spcBef>
                <a:spcPts val="1200"/>
              </a:spcBef>
              <a:buNone/>
            </a:pPr>
            <a:r>
              <a:rPr lang="en-US" sz="2000" dirty="0">
                <a:solidFill>
                  <a:srgbClr val="1CADE4"/>
                </a:solidFill>
                <a:latin typeface="Cambria"/>
                <a:ea typeface="Cambria"/>
                <a:cs typeface="Cambria"/>
                <a:sym typeface="Cambria"/>
              </a:rPr>
              <a:t> </a:t>
            </a:r>
            <a:r>
              <a:rPr lang="en-US" sz="2000" b="1" dirty="0">
                <a:solidFill>
                  <a:srgbClr val="B07996"/>
                </a:solidFill>
                <a:latin typeface="Cambria"/>
                <a:ea typeface="Cambria"/>
                <a:cs typeface="Cambria"/>
                <a:sym typeface="Cambria"/>
              </a:rPr>
              <a:t>Rickets:</a:t>
            </a:r>
          </a:p>
          <a:p>
            <a:pPr marL="0" lvl="0" indent="0">
              <a:lnSpc>
                <a:spcPct val="98181"/>
              </a:lnSpc>
              <a:spcBef>
                <a:spcPts val="1200"/>
              </a:spcBef>
              <a:buNone/>
            </a:pPr>
            <a:r>
              <a:rPr lang="en-US" sz="2000" dirty="0">
                <a:solidFill>
                  <a:schemeClr val="dk1"/>
                </a:solidFill>
                <a:latin typeface="Cambria"/>
                <a:ea typeface="Cambria"/>
                <a:cs typeface="Cambria"/>
                <a:sym typeface="Cambria"/>
              </a:rPr>
              <a:t>Deficient mineralization of bone and cartilage and occurs before the closure of the growth plates </a:t>
            </a:r>
            <a:r>
              <a:rPr lang="en-US" sz="2000" dirty="0">
                <a:solidFill>
                  <a:srgbClr val="C00000"/>
                </a:solidFill>
                <a:latin typeface="Cambria"/>
                <a:ea typeface="Cambria"/>
                <a:cs typeface="Cambria"/>
                <a:sym typeface="Cambria"/>
              </a:rPr>
              <a:t>(in childhood) </a:t>
            </a:r>
            <a:r>
              <a:rPr lang="en-US" sz="2000" dirty="0">
                <a:solidFill>
                  <a:schemeClr val="dk1"/>
                </a:solidFill>
                <a:latin typeface="Cambria"/>
                <a:ea typeface="Cambria"/>
                <a:cs typeface="Cambria"/>
                <a:sym typeface="Cambria"/>
              </a:rPr>
              <a:t>resulting in bow legs.</a:t>
            </a:r>
          </a:p>
          <a:p>
            <a:pPr marL="457200" lvl="0" indent="-342900">
              <a:spcBef>
                <a:spcPts val="200"/>
              </a:spcBef>
              <a:buClr>
                <a:schemeClr val="dk1"/>
              </a:buClr>
              <a:buSzPts val="1800"/>
              <a:buFont typeface="Cambria"/>
              <a:buChar char="●"/>
            </a:pPr>
            <a:r>
              <a:rPr lang="en-US" sz="2000" dirty="0">
                <a:solidFill>
                  <a:schemeClr val="dk1"/>
                </a:solidFill>
                <a:latin typeface="Cambria"/>
                <a:ea typeface="Cambria"/>
                <a:cs typeface="Cambria"/>
                <a:sym typeface="Cambria"/>
              </a:rPr>
              <a:t>Affects Areas of endochondral growth in </a:t>
            </a:r>
            <a:r>
              <a:rPr lang="en-US" sz="2000" dirty="0">
                <a:solidFill>
                  <a:srgbClr val="FF0000"/>
                </a:solidFill>
                <a:latin typeface="Cambria"/>
                <a:ea typeface="Cambria"/>
                <a:cs typeface="Cambria"/>
                <a:sym typeface="Cambria"/>
              </a:rPr>
              <a:t>children</a:t>
            </a:r>
          </a:p>
          <a:p>
            <a:endParaRPr lang="en-US" dirty="0"/>
          </a:p>
        </p:txBody>
      </p:sp>
      <p:sp>
        <p:nvSpPr>
          <p:cNvPr id="6" name="Google Shape;106;p22">
            <a:extLst>
              <a:ext uri="{FF2B5EF4-FFF2-40B4-BE49-F238E27FC236}">
                <a16:creationId xmlns:a16="http://schemas.microsoft.com/office/drawing/2014/main" id="{3045BD8A-9D4F-AD4C-A61A-5127B80B4C3C}"/>
              </a:ext>
            </a:extLst>
          </p:cNvPr>
          <p:cNvSpPr/>
          <p:nvPr/>
        </p:nvSpPr>
        <p:spPr>
          <a:xfrm>
            <a:off x="7603067" y="1690688"/>
            <a:ext cx="3877733" cy="3575579"/>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400" dirty="0">
                <a:solidFill>
                  <a:srgbClr val="980000"/>
                </a:solidFill>
                <a:latin typeface="Cambria"/>
                <a:ea typeface="Cambria"/>
                <a:cs typeface="Cambria"/>
                <a:sym typeface="Cambria"/>
              </a:rPr>
              <a:t>Risk factors and causes: </a:t>
            </a:r>
            <a:endParaRPr sz="1400" dirty="0">
              <a:solidFill>
                <a:srgbClr val="980000"/>
              </a:solidFill>
              <a:latin typeface="Cambria"/>
              <a:ea typeface="Cambria"/>
              <a:cs typeface="Cambria"/>
              <a:sym typeface="Cambria"/>
            </a:endParaRPr>
          </a:p>
          <a:p>
            <a:pPr marL="457200" lvl="0" indent="-317500" algn="l" rtl="0">
              <a:lnSpc>
                <a:spcPct val="115000"/>
              </a:lnSpc>
              <a:spcBef>
                <a:spcPts val="0"/>
              </a:spcBef>
              <a:spcAft>
                <a:spcPts val="0"/>
              </a:spcAft>
              <a:buClr>
                <a:schemeClr val="dk1"/>
              </a:buClr>
              <a:buSzPts val="1400"/>
              <a:buFont typeface="Cambria"/>
              <a:buChar char="●"/>
            </a:pPr>
            <a:r>
              <a:rPr lang="en" sz="1400" dirty="0">
                <a:solidFill>
                  <a:schemeClr val="dk1"/>
                </a:solidFill>
                <a:latin typeface="Cambria"/>
                <a:ea typeface="Cambria"/>
                <a:cs typeface="Cambria"/>
                <a:sym typeface="Cambria"/>
              </a:rPr>
              <a:t>Calcium deficiency</a:t>
            </a:r>
            <a:endParaRPr sz="1400" dirty="0">
              <a:solidFill>
                <a:schemeClr val="dk1"/>
              </a:solidFill>
              <a:latin typeface="Cambria"/>
              <a:ea typeface="Cambria"/>
              <a:cs typeface="Cambria"/>
              <a:sym typeface="Cambria"/>
            </a:endParaRPr>
          </a:p>
          <a:p>
            <a:pPr marL="457200" lvl="0" indent="-317500" algn="l" rtl="0">
              <a:lnSpc>
                <a:spcPct val="115000"/>
              </a:lnSpc>
              <a:spcBef>
                <a:spcPts val="0"/>
              </a:spcBef>
              <a:spcAft>
                <a:spcPts val="0"/>
              </a:spcAft>
              <a:buClr>
                <a:schemeClr val="dk1"/>
              </a:buClr>
              <a:buSzPts val="1400"/>
              <a:buFont typeface="Cambria"/>
              <a:buChar char="●"/>
            </a:pPr>
            <a:r>
              <a:rPr lang="en" sz="1400" dirty="0">
                <a:solidFill>
                  <a:schemeClr val="dk1"/>
                </a:solidFill>
                <a:latin typeface="Cambria"/>
                <a:ea typeface="Cambria"/>
                <a:cs typeface="Cambria"/>
                <a:sym typeface="Cambria"/>
              </a:rPr>
              <a:t>Hypophosphatemia</a:t>
            </a:r>
            <a:endParaRPr sz="1400" dirty="0">
              <a:solidFill>
                <a:schemeClr val="dk1"/>
              </a:solidFill>
              <a:latin typeface="Cambria"/>
              <a:ea typeface="Cambria"/>
              <a:cs typeface="Cambria"/>
              <a:sym typeface="Cambria"/>
            </a:endParaRPr>
          </a:p>
          <a:p>
            <a:pPr marL="457200" lvl="0" indent="-317500" algn="l" rtl="0">
              <a:lnSpc>
                <a:spcPct val="115000"/>
              </a:lnSpc>
              <a:spcBef>
                <a:spcPts val="0"/>
              </a:spcBef>
              <a:spcAft>
                <a:spcPts val="0"/>
              </a:spcAft>
              <a:buClr>
                <a:schemeClr val="dk1"/>
              </a:buClr>
              <a:buSzPts val="1400"/>
              <a:buFont typeface="Cambria"/>
              <a:buChar char="●"/>
            </a:pPr>
            <a:r>
              <a:rPr lang="en" sz="1400" dirty="0">
                <a:solidFill>
                  <a:schemeClr val="dk1"/>
                </a:solidFill>
                <a:latin typeface="Cambria"/>
                <a:ea typeface="Cambria"/>
                <a:cs typeface="Cambria"/>
                <a:sym typeface="Cambria"/>
              </a:rPr>
              <a:t>Defect in Vitamin D metabolism (nutritional, underexposure to sunlight, intestinal malabsorption, liver &amp; kidney diseases</a:t>
            </a:r>
            <a:r>
              <a:rPr lang="en" dirty="0">
                <a:solidFill>
                  <a:schemeClr val="dk1"/>
                </a:solidFill>
                <a:latin typeface="Cambria"/>
                <a:ea typeface="Cambria"/>
                <a:cs typeface="Cambria"/>
                <a:sym typeface="Cambria"/>
              </a:rPr>
              <a:t>)</a:t>
            </a:r>
            <a:endParaRPr dirty="0">
              <a:solidFill>
                <a:schemeClr val="dk1"/>
              </a:solidFill>
              <a:latin typeface="Cambria"/>
              <a:ea typeface="Cambria"/>
              <a:cs typeface="Cambria"/>
              <a:sym typeface="Cambria"/>
            </a:endParaRPr>
          </a:p>
        </p:txBody>
      </p:sp>
    </p:spTree>
    <p:extLst>
      <p:ext uri="{BB962C8B-B14F-4D97-AF65-F5344CB8AC3E}">
        <p14:creationId xmlns:p14="http://schemas.microsoft.com/office/powerpoint/2010/main" val="564741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42194-4A4F-9E42-AC0A-7B77A8223309}"/>
              </a:ext>
            </a:extLst>
          </p:cNvPr>
          <p:cNvSpPr>
            <a:spLocks noGrp="1"/>
          </p:cNvSpPr>
          <p:nvPr>
            <p:ph type="title"/>
          </p:nvPr>
        </p:nvSpPr>
        <p:spPr/>
        <p:txBody>
          <a:bodyPr>
            <a:normAutofit/>
          </a:bodyPr>
          <a:lstStyle/>
          <a:p>
            <a:r>
              <a:rPr lang="en-US" sz="4000" dirty="0">
                <a:solidFill>
                  <a:schemeClr val="accent1">
                    <a:lumMod val="75000"/>
                  </a:schemeClr>
                </a:solidFill>
                <a:latin typeface="Cambria" panose="02040503050406030204" pitchFamily="18" charset="0"/>
              </a:rPr>
              <a:t>Vitamin</a:t>
            </a:r>
            <a:r>
              <a:rPr lang="en-US" sz="4000" dirty="0">
                <a:solidFill>
                  <a:schemeClr val="accent1"/>
                </a:solidFill>
                <a:latin typeface="Cambria" panose="02040503050406030204" pitchFamily="18" charset="0"/>
              </a:rPr>
              <a:t> </a:t>
            </a:r>
            <a:r>
              <a:rPr lang="en-US" sz="4000" dirty="0">
                <a:solidFill>
                  <a:schemeClr val="accent1">
                    <a:lumMod val="75000"/>
                  </a:schemeClr>
                </a:solidFill>
                <a:latin typeface="Cambria" panose="02040503050406030204" pitchFamily="18" charset="0"/>
              </a:rPr>
              <a:t>D</a:t>
            </a:r>
          </a:p>
        </p:txBody>
      </p:sp>
      <p:sp>
        <p:nvSpPr>
          <p:cNvPr id="3" name="Content Placeholder 2">
            <a:extLst>
              <a:ext uri="{FF2B5EF4-FFF2-40B4-BE49-F238E27FC236}">
                <a16:creationId xmlns:a16="http://schemas.microsoft.com/office/drawing/2014/main" id="{500F6F3C-A00B-354A-9EEA-368396600078}"/>
              </a:ext>
            </a:extLst>
          </p:cNvPr>
          <p:cNvSpPr>
            <a:spLocks noGrp="1"/>
          </p:cNvSpPr>
          <p:nvPr>
            <p:ph idx="1"/>
          </p:nvPr>
        </p:nvSpPr>
        <p:spPr>
          <a:xfrm>
            <a:off x="838200" y="1825625"/>
            <a:ext cx="7126357" cy="4469158"/>
          </a:xfrm>
        </p:spPr>
        <p:txBody>
          <a:bodyPr/>
          <a:lstStyle/>
          <a:p>
            <a:pPr>
              <a:buFont typeface="Wingdings" pitchFamily="2" charset="2"/>
              <a:buChar char="v"/>
            </a:pPr>
            <a:r>
              <a:rPr lang="en-US" sz="2400" dirty="0">
                <a:latin typeface="Cambria" panose="02040503050406030204" pitchFamily="18" charset="0"/>
              </a:rPr>
              <a:t> A group of fat-soluble sterol compounds that includes ergocalciferol (</a:t>
            </a:r>
            <a:r>
              <a:rPr lang="en-US" sz="2400" dirty="0">
                <a:solidFill>
                  <a:srgbClr val="C00000"/>
                </a:solidFill>
                <a:latin typeface="Cambria" panose="02040503050406030204" pitchFamily="18" charset="0"/>
              </a:rPr>
              <a:t>vitamin D2</a:t>
            </a:r>
            <a:r>
              <a:rPr lang="en-US" sz="2400" dirty="0">
                <a:latin typeface="Cambria" panose="02040503050406030204" pitchFamily="18" charset="0"/>
              </a:rPr>
              <a:t>) and cholecalciferol (</a:t>
            </a:r>
            <a:r>
              <a:rPr lang="en-US" sz="2400" dirty="0">
                <a:solidFill>
                  <a:srgbClr val="C00000"/>
                </a:solidFill>
                <a:latin typeface="Cambria" panose="02040503050406030204" pitchFamily="18" charset="0"/>
              </a:rPr>
              <a:t>vitamin D3</a:t>
            </a:r>
            <a:r>
              <a:rPr lang="en-US" sz="2400" dirty="0">
                <a:latin typeface="Cambria" panose="02040503050406030204" pitchFamily="18" charset="0"/>
              </a:rPr>
              <a:t>).</a:t>
            </a:r>
          </a:p>
          <a:p>
            <a:pPr>
              <a:buFont typeface="Wingdings" pitchFamily="2" charset="2"/>
              <a:buChar char="v"/>
            </a:pPr>
            <a:r>
              <a:rPr lang="en-US" sz="2400" dirty="0">
                <a:latin typeface="Cambria" panose="02040503050406030204" pitchFamily="18" charset="0"/>
              </a:rPr>
              <a:t> We can get it from:</a:t>
            </a:r>
          </a:p>
          <a:p>
            <a:pPr marL="914400" lvl="1" indent="-457200">
              <a:buFont typeface="+mj-lt"/>
              <a:buAutoNum type="arabicPeriod"/>
            </a:pPr>
            <a:r>
              <a:rPr lang="en-US" sz="2000" dirty="0">
                <a:latin typeface="Cambria" panose="02040503050406030204" pitchFamily="18" charset="0"/>
              </a:rPr>
              <a:t>Plant and animal sources</a:t>
            </a:r>
          </a:p>
          <a:p>
            <a:pPr marL="914400" lvl="1" indent="-457200">
              <a:buFont typeface="+mj-lt"/>
              <a:buAutoNum type="arabicPeriod"/>
            </a:pPr>
            <a:r>
              <a:rPr lang="en-US" sz="2000" dirty="0">
                <a:latin typeface="Cambria" panose="02040503050406030204" pitchFamily="18" charset="0"/>
              </a:rPr>
              <a:t>Exposing skin on exposure to ultraviolet light.</a:t>
            </a:r>
          </a:p>
          <a:p>
            <a:pPr>
              <a:buFont typeface="Wingdings" pitchFamily="2" charset="2"/>
              <a:buChar char="v"/>
            </a:pPr>
            <a:endParaRPr lang="en-US" sz="2400" dirty="0">
              <a:latin typeface="Cambria" panose="02040503050406030204" pitchFamily="18" charset="0"/>
            </a:endParaRPr>
          </a:p>
          <a:p>
            <a:pPr>
              <a:buFont typeface="Wingdings" pitchFamily="2" charset="2"/>
              <a:buChar char="v"/>
            </a:pPr>
            <a:r>
              <a:rPr lang="en-US" sz="2400" dirty="0">
                <a:latin typeface="Cambria" panose="02040503050406030204" pitchFamily="18" charset="0"/>
              </a:rPr>
              <a:t> When activated in the </a:t>
            </a:r>
            <a:r>
              <a:rPr lang="en-US" sz="2400" dirty="0">
                <a:solidFill>
                  <a:srgbClr val="C00000"/>
                </a:solidFill>
                <a:latin typeface="Cambria" panose="02040503050406030204" pitchFamily="18" charset="0"/>
              </a:rPr>
              <a:t>liver</a:t>
            </a:r>
            <a:r>
              <a:rPr lang="en-US" sz="2400" dirty="0">
                <a:latin typeface="Cambria" panose="02040503050406030204" pitchFamily="18" charset="0"/>
              </a:rPr>
              <a:t> and then the </a:t>
            </a:r>
            <a:r>
              <a:rPr lang="en-US" sz="2400" dirty="0">
                <a:solidFill>
                  <a:srgbClr val="C00000"/>
                </a:solidFill>
                <a:latin typeface="Cambria" panose="02040503050406030204" pitchFamily="18" charset="0"/>
              </a:rPr>
              <a:t>kidney</a:t>
            </a:r>
            <a:r>
              <a:rPr lang="en-US" sz="2400" dirty="0">
                <a:latin typeface="Cambria" panose="02040503050406030204" pitchFamily="18" charset="0"/>
              </a:rPr>
              <a:t>, vitamin D promotes calcium absorption and bone mass.</a:t>
            </a:r>
          </a:p>
          <a:p>
            <a:endParaRPr lang="en-US" dirty="0"/>
          </a:p>
        </p:txBody>
      </p:sp>
      <p:sp>
        <p:nvSpPr>
          <p:cNvPr id="5" name="Snip Single Corner Rectangle 4">
            <a:extLst>
              <a:ext uri="{FF2B5EF4-FFF2-40B4-BE49-F238E27FC236}">
                <a16:creationId xmlns:a16="http://schemas.microsoft.com/office/drawing/2014/main" id="{487D0027-5925-9346-870B-657E348B8E79}"/>
              </a:ext>
            </a:extLst>
          </p:cNvPr>
          <p:cNvSpPr/>
          <p:nvPr/>
        </p:nvSpPr>
        <p:spPr>
          <a:xfrm>
            <a:off x="8521148" y="5167312"/>
            <a:ext cx="3180522" cy="1325563"/>
          </a:xfrm>
          <a:prstGeom prst="snip1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chemeClr val="dk1"/>
              </a:buClr>
              <a:buSzPts val="1100"/>
            </a:pPr>
            <a:r>
              <a:rPr lang="en-US" dirty="0">
                <a:solidFill>
                  <a:srgbClr val="CC0000"/>
                </a:solidFill>
                <a:latin typeface="Cambria"/>
                <a:ea typeface="Cambria"/>
                <a:cs typeface="Cambria"/>
                <a:sym typeface="Cambria"/>
              </a:rPr>
              <a:t>A 25(OH) level of approximately 30 ng/ml (75 nmol/L) is considered by many to be optimal.</a:t>
            </a:r>
          </a:p>
        </p:txBody>
      </p:sp>
    </p:spTree>
    <p:extLst>
      <p:ext uri="{BB962C8B-B14F-4D97-AF65-F5344CB8AC3E}">
        <p14:creationId xmlns:p14="http://schemas.microsoft.com/office/powerpoint/2010/main" val="3852732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F01DDC-A4C2-AA4F-8D70-71AEE8CF88F1}"/>
              </a:ext>
            </a:extLst>
          </p:cNvPr>
          <p:cNvSpPr>
            <a:spLocks noGrp="1"/>
          </p:cNvSpPr>
          <p:nvPr>
            <p:ph type="title"/>
          </p:nvPr>
        </p:nvSpPr>
        <p:spPr>
          <a:xfrm>
            <a:off x="6094105" y="802955"/>
            <a:ext cx="4977976" cy="1454051"/>
          </a:xfrm>
        </p:spPr>
        <p:txBody>
          <a:bodyPr>
            <a:normAutofit/>
          </a:bodyPr>
          <a:lstStyle/>
          <a:p>
            <a:r>
              <a:rPr lang="en" sz="3100">
                <a:solidFill>
                  <a:srgbClr val="000000"/>
                </a:solidFill>
                <a:latin typeface="Cambria" panose="02040503050406030204" pitchFamily="18" charset="0"/>
              </a:rPr>
              <a:t>VITAMIN D: FROM WHERE DO WE GET VITAMIN D ?</a:t>
            </a:r>
            <a:endParaRPr lang="en-US" sz="3100">
              <a:solidFill>
                <a:srgbClr val="000000"/>
              </a:solidFill>
              <a:latin typeface="Cambria" panose="02040503050406030204" pitchFamily="18" charset="0"/>
            </a:endParaRP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Sun">
            <a:extLst>
              <a:ext uri="{FF2B5EF4-FFF2-40B4-BE49-F238E27FC236}">
                <a16:creationId xmlns:a16="http://schemas.microsoft.com/office/drawing/2014/main" id="{D1E042C9-68EE-46AA-AA49-74649547EC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pic>
        <p:nvPicPr>
          <p:cNvPr id="11" name="Google Shape;119;p24">
            <a:extLst>
              <a:ext uri="{FF2B5EF4-FFF2-40B4-BE49-F238E27FC236}">
                <a16:creationId xmlns:a16="http://schemas.microsoft.com/office/drawing/2014/main" id="{4842A6AD-B166-B04E-9C4E-8D9E8EDDB374}"/>
              </a:ext>
            </a:extLst>
          </p:cNvPr>
          <p:cNvPicPr preferRelativeResize="0">
            <a:picLocks noGrp="1"/>
          </p:cNvPicPr>
          <p:nvPr>
            <p:ph idx="1"/>
          </p:nvPr>
        </p:nvPicPr>
        <p:blipFill>
          <a:blip r:embed="rId5">
            <a:alphaModFix/>
          </a:blip>
          <a:stretch>
            <a:fillRect/>
          </a:stretch>
        </p:blipFill>
        <p:spPr>
          <a:xfrm>
            <a:off x="5614876" y="2257006"/>
            <a:ext cx="5453174" cy="3577602"/>
          </a:xfrm>
          <a:prstGeom prst="rect">
            <a:avLst/>
          </a:prstGeom>
          <a:noFill/>
          <a:ln>
            <a:noFill/>
          </a:ln>
        </p:spPr>
      </p:pic>
    </p:spTree>
    <p:extLst>
      <p:ext uri="{BB962C8B-B14F-4D97-AF65-F5344CB8AC3E}">
        <p14:creationId xmlns:p14="http://schemas.microsoft.com/office/powerpoint/2010/main" val="3868243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CC4F4-AFFE-604F-B438-2828FC789C74}"/>
              </a:ext>
            </a:extLst>
          </p:cNvPr>
          <p:cNvSpPr>
            <a:spLocks noGrp="1"/>
          </p:cNvSpPr>
          <p:nvPr>
            <p:ph type="title"/>
          </p:nvPr>
        </p:nvSpPr>
        <p:spPr>
          <a:xfrm>
            <a:off x="960100" y="978102"/>
            <a:ext cx="10588434" cy="1062644"/>
          </a:xfrm>
        </p:spPr>
        <p:txBody>
          <a:bodyPr anchor="b">
            <a:normAutofit/>
          </a:bodyPr>
          <a:lstStyle/>
          <a:p>
            <a:r>
              <a:rPr lang="en" dirty="0">
                <a:solidFill>
                  <a:schemeClr val="accent1">
                    <a:lumMod val="75000"/>
                  </a:schemeClr>
                </a:solidFill>
                <a:latin typeface="Cambria"/>
                <a:ea typeface="Cambria"/>
                <a:cs typeface="Cambria"/>
                <a:sym typeface="Cambria"/>
              </a:rPr>
              <a:t>Prevalence of Vitamin D deficiency:</a:t>
            </a:r>
            <a:endParaRPr lang="en-US" dirty="0">
              <a:solidFill>
                <a:schemeClr val="accent1">
                  <a:lumMod val="75000"/>
                </a:schemeClr>
              </a:solidFill>
            </a:endParaRPr>
          </a:p>
        </p:txBody>
      </p:sp>
      <p:cxnSp>
        <p:nvCxnSpPr>
          <p:cNvPr id="23" name="Straight Connector 18">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7" name="Graphic 6" descr="Upward trend">
            <a:extLst>
              <a:ext uri="{FF2B5EF4-FFF2-40B4-BE49-F238E27FC236}">
                <a16:creationId xmlns:a16="http://schemas.microsoft.com/office/drawing/2014/main" id="{AB8ACDA9-656C-4E01-AF6F-F11147C8FA9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33206" y="2811104"/>
            <a:ext cx="2928114" cy="2928114"/>
          </a:xfrm>
          <a:prstGeom prst="rect">
            <a:avLst/>
          </a:prstGeom>
        </p:spPr>
      </p:pic>
      <p:sp>
        <p:nvSpPr>
          <p:cNvPr id="3" name="Content Placeholder 2">
            <a:extLst>
              <a:ext uri="{FF2B5EF4-FFF2-40B4-BE49-F238E27FC236}">
                <a16:creationId xmlns:a16="http://schemas.microsoft.com/office/drawing/2014/main" id="{8561D479-5FFA-0A4F-AD39-B03613F811EE}"/>
              </a:ext>
            </a:extLst>
          </p:cNvPr>
          <p:cNvSpPr>
            <a:spLocks noGrp="1"/>
          </p:cNvSpPr>
          <p:nvPr>
            <p:ph idx="1"/>
          </p:nvPr>
        </p:nvSpPr>
        <p:spPr>
          <a:xfrm>
            <a:off x="4955354" y="2682433"/>
            <a:ext cx="6905342" cy="4274955"/>
          </a:xfrm>
        </p:spPr>
        <p:txBody>
          <a:bodyPr>
            <a:normAutofit lnSpcReduction="10000"/>
          </a:bodyPr>
          <a:lstStyle/>
          <a:p>
            <a:pPr marL="0" lvl="0" indent="0">
              <a:spcBef>
                <a:spcPts val="1200"/>
              </a:spcBef>
              <a:buNone/>
            </a:pPr>
            <a:r>
              <a:rPr lang="en-US" sz="1800" b="1" dirty="0">
                <a:latin typeface="Cambria"/>
                <a:ea typeface="Cambria"/>
                <a:cs typeface="Cambria"/>
                <a:sym typeface="Cambria"/>
              </a:rPr>
              <a:t>The prevalence of low vitamin D levels may be increasing globally  In a review of vitamin D levels in different regions of the world:</a:t>
            </a:r>
          </a:p>
          <a:p>
            <a:pPr marL="457200" lvl="0" indent="-355600">
              <a:spcBef>
                <a:spcPts val="1200"/>
              </a:spcBef>
              <a:buSzPts val="2000"/>
              <a:buFont typeface="Cambria"/>
              <a:buChar char="❖"/>
            </a:pPr>
            <a:r>
              <a:rPr lang="en-US" sz="1800" dirty="0">
                <a:latin typeface="Cambria"/>
                <a:ea typeface="Cambria"/>
                <a:cs typeface="Cambria"/>
                <a:sym typeface="Cambria"/>
              </a:rPr>
              <a:t>Vitamin D levels below 30ng/mL (75 nmol/L) were prevalent in </a:t>
            </a:r>
            <a:r>
              <a:rPr lang="en-US" sz="1800" dirty="0">
                <a:solidFill>
                  <a:srgbClr val="C00000"/>
                </a:solidFill>
                <a:latin typeface="Cambria"/>
                <a:ea typeface="Cambria"/>
                <a:cs typeface="Cambria"/>
                <a:sym typeface="Cambria"/>
              </a:rPr>
              <a:t>every region studied </a:t>
            </a:r>
          </a:p>
          <a:p>
            <a:pPr marL="457200" lvl="0" indent="-355600">
              <a:spcBef>
                <a:spcPts val="0"/>
              </a:spcBef>
              <a:buSzPts val="2000"/>
              <a:buFont typeface="Cambria"/>
              <a:buChar char="❖"/>
            </a:pPr>
            <a:r>
              <a:rPr lang="en-US" sz="1800" dirty="0">
                <a:latin typeface="Cambria"/>
                <a:ea typeface="Cambria"/>
                <a:cs typeface="Cambria"/>
                <a:sym typeface="Cambria"/>
              </a:rPr>
              <a:t>Low vitamin D levels (&lt;10 ng/mL [25 nmol/L]) were more common in South Asia and the Middle East than in other regions .</a:t>
            </a:r>
          </a:p>
          <a:p>
            <a:pPr marL="0" lvl="0" indent="0">
              <a:spcBef>
                <a:spcPts val="1200"/>
              </a:spcBef>
              <a:buNone/>
            </a:pPr>
            <a:r>
              <a:rPr lang="en-US" sz="1800" b="1" dirty="0">
                <a:latin typeface="Cambria"/>
                <a:ea typeface="Cambria"/>
                <a:cs typeface="Cambria"/>
                <a:sym typeface="Cambria"/>
              </a:rPr>
              <a:t>In </a:t>
            </a:r>
            <a:r>
              <a:rPr lang="en-US" sz="1800" b="1" dirty="0">
                <a:solidFill>
                  <a:schemeClr val="accent6">
                    <a:lumMod val="50000"/>
                  </a:schemeClr>
                </a:solidFill>
                <a:latin typeface="Cambria"/>
                <a:ea typeface="Cambria"/>
                <a:cs typeface="Cambria"/>
                <a:sym typeface="Cambria"/>
              </a:rPr>
              <a:t>Saudi Arabia</a:t>
            </a:r>
            <a:r>
              <a:rPr lang="en-US" sz="1800" b="1" dirty="0">
                <a:latin typeface="Cambria"/>
                <a:ea typeface="Cambria"/>
                <a:cs typeface="Cambria"/>
                <a:sym typeface="Cambria"/>
              </a:rPr>
              <a:t>, osteoporosis is already a serious issue a report in the eastern region of Saudi Arabia indicates :</a:t>
            </a:r>
          </a:p>
          <a:p>
            <a:pPr marL="457200" lvl="0" indent="-342900">
              <a:spcBef>
                <a:spcPts val="1200"/>
              </a:spcBef>
              <a:buSzPts val="1800"/>
              <a:buFont typeface="Cambria"/>
              <a:buChar char="❖"/>
            </a:pPr>
            <a:r>
              <a:rPr lang="en-US" sz="1800" dirty="0">
                <a:latin typeface="Cambria"/>
                <a:ea typeface="Cambria"/>
                <a:cs typeface="Cambria"/>
                <a:sym typeface="Cambria"/>
              </a:rPr>
              <a:t>The incidence of postmenopausal osteoporosis (PMO) of </a:t>
            </a:r>
            <a:r>
              <a:rPr lang="en-US" sz="1800" b="1" dirty="0">
                <a:solidFill>
                  <a:srgbClr val="C00000"/>
                </a:solidFill>
                <a:latin typeface="Cambria"/>
                <a:ea typeface="Cambria"/>
                <a:cs typeface="Cambria"/>
                <a:sym typeface="Cambria"/>
              </a:rPr>
              <a:t>30 percent to 40 percent </a:t>
            </a:r>
          </a:p>
          <a:p>
            <a:pPr marL="457200" lvl="0" indent="-342900">
              <a:spcBef>
                <a:spcPts val="0"/>
              </a:spcBef>
              <a:buClr>
                <a:schemeClr val="dk1"/>
              </a:buClr>
              <a:buSzPts val="1800"/>
              <a:buFont typeface="Cambria"/>
              <a:buChar char="❖"/>
            </a:pPr>
            <a:r>
              <a:rPr lang="en-US" sz="1800" dirty="0">
                <a:latin typeface="Cambria"/>
                <a:ea typeface="Cambria"/>
                <a:cs typeface="Cambria"/>
                <a:sym typeface="Cambria"/>
              </a:rPr>
              <a:t>Over </a:t>
            </a:r>
            <a:r>
              <a:rPr lang="en-US" sz="1800" dirty="0">
                <a:solidFill>
                  <a:srgbClr val="C00000"/>
                </a:solidFill>
                <a:latin typeface="Cambria"/>
                <a:ea typeface="Cambria"/>
                <a:cs typeface="Cambria"/>
                <a:sym typeface="Cambria"/>
              </a:rPr>
              <a:t>60 percent </a:t>
            </a:r>
            <a:r>
              <a:rPr lang="en-US" sz="1800" dirty="0">
                <a:latin typeface="Cambria"/>
                <a:ea typeface="Cambria"/>
                <a:cs typeface="Cambria"/>
                <a:sym typeface="Cambria"/>
              </a:rPr>
              <a:t>of postmenopausal women already having some degree of </a:t>
            </a:r>
            <a:r>
              <a:rPr lang="en-US" sz="1800" dirty="0">
                <a:solidFill>
                  <a:srgbClr val="C00000"/>
                </a:solidFill>
                <a:latin typeface="Cambria"/>
                <a:ea typeface="Cambria"/>
                <a:cs typeface="Cambria"/>
                <a:sym typeface="Cambria"/>
              </a:rPr>
              <a:t>osteopenia</a:t>
            </a:r>
            <a:r>
              <a:rPr lang="en-US" sz="1800" dirty="0">
                <a:latin typeface="Cambria"/>
                <a:ea typeface="Cambria"/>
                <a:cs typeface="Cambria"/>
                <a:sym typeface="Cambria"/>
              </a:rPr>
              <a:t>.  </a:t>
            </a:r>
          </a:p>
          <a:p>
            <a:pPr marL="0" lvl="0" indent="0">
              <a:spcBef>
                <a:spcPts val="1200"/>
              </a:spcBef>
              <a:buClr>
                <a:schemeClr val="dk1"/>
              </a:buClr>
              <a:buSzPts val="1100"/>
              <a:buNone/>
            </a:pPr>
            <a:r>
              <a:rPr lang="en-US" sz="1800" dirty="0" err="1">
                <a:latin typeface="Cambria"/>
                <a:ea typeface="Cambria"/>
                <a:cs typeface="Cambria"/>
                <a:sym typeface="Cambria"/>
              </a:rPr>
              <a:t>l</a:t>
            </a:r>
            <a:r>
              <a:rPr lang="en-US" sz="1800" u="sng" dirty="0" err="1">
                <a:latin typeface="Cambria"/>
                <a:ea typeface="Cambria"/>
                <a:cs typeface="Cambria"/>
                <a:sym typeface="Cambria"/>
                <a:hlinkClick r:id="rId4"/>
              </a:rPr>
              <a:t>Saudi</a:t>
            </a:r>
            <a:r>
              <a:rPr lang="en-US" sz="1800" u="sng" dirty="0">
                <a:latin typeface="Cambria"/>
                <a:ea typeface="Cambria"/>
                <a:cs typeface="Cambria"/>
                <a:sym typeface="Cambria"/>
                <a:hlinkClick r:id="rId4"/>
              </a:rPr>
              <a:t> Med J.</a:t>
            </a:r>
            <a:r>
              <a:rPr lang="en-US" sz="1800" dirty="0">
                <a:latin typeface="Cambria"/>
                <a:ea typeface="Cambria"/>
                <a:cs typeface="Cambria"/>
                <a:sym typeface="Cambria"/>
              </a:rPr>
              <a:t> 2004 Oct;25(10):1423-7.</a:t>
            </a:r>
          </a:p>
          <a:p>
            <a:endParaRPr lang="en-US" sz="1800" dirty="0"/>
          </a:p>
        </p:txBody>
      </p:sp>
    </p:spTree>
    <p:extLst>
      <p:ext uri="{BB962C8B-B14F-4D97-AF65-F5344CB8AC3E}">
        <p14:creationId xmlns:p14="http://schemas.microsoft.com/office/powerpoint/2010/main" val="403201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FA3A80-D088-B845-B57D-3DC1A8DC2125}"/>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dirty="0">
                <a:solidFill>
                  <a:srgbClr val="FFFFFF"/>
                </a:solidFill>
                <a:latin typeface="+mj-lt"/>
                <a:ea typeface="+mj-ea"/>
                <a:cs typeface="+mj-cs"/>
                <a:sym typeface="Cambria"/>
              </a:rPr>
              <a:t>Prevalence of Vitamin D deficiency:</a:t>
            </a:r>
            <a:endParaRPr lang="en-US" sz="5400" kern="1200" dirty="0">
              <a:solidFill>
                <a:srgbClr val="FFFFFF"/>
              </a:solidFill>
              <a:latin typeface="+mj-lt"/>
              <a:ea typeface="+mj-ea"/>
              <a:cs typeface="+mj-cs"/>
            </a:endParaRPr>
          </a:p>
        </p:txBody>
      </p:sp>
      <p:cxnSp>
        <p:nvCxnSpPr>
          <p:cNvPr id="20" name="Straight Connector 19">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24AA1D8D-B715-FF45-9A8E-B8CBC25D6D52}"/>
              </a:ext>
            </a:extLst>
          </p:cNvPr>
          <p:cNvPicPr>
            <a:picLocks noGrp="1" noChangeAspect="1"/>
          </p:cNvPicPr>
          <p:nvPr>
            <p:ph idx="1"/>
          </p:nvPr>
        </p:nvPicPr>
        <p:blipFill>
          <a:blip r:embed="rId2"/>
          <a:stretch>
            <a:fillRect/>
          </a:stretch>
        </p:blipFill>
        <p:spPr>
          <a:xfrm>
            <a:off x="1473466" y="2509911"/>
            <a:ext cx="9189969" cy="3997637"/>
          </a:xfrm>
          <a:prstGeom prst="rect">
            <a:avLst/>
          </a:prstGeom>
        </p:spPr>
      </p:pic>
    </p:spTree>
    <p:extLst>
      <p:ext uri="{BB962C8B-B14F-4D97-AF65-F5344CB8AC3E}">
        <p14:creationId xmlns:p14="http://schemas.microsoft.com/office/powerpoint/2010/main" val="575316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A133CE6-0287-3C4D-8DC1-D80DFA3EB521}"/>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a:solidFill>
                  <a:srgbClr val="FFFFFF"/>
                </a:solidFill>
                <a:latin typeface="+mj-lt"/>
                <a:ea typeface="+mj-ea"/>
                <a:cs typeface="+mj-cs"/>
                <a:sym typeface="Cambria"/>
              </a:rPr>
              <a:t>Prevalence of Vitamin D deficiency:</a:t>
            </a:r>
            <a:endParaRPr lang="en-US" sz="5400" kern="1200">
              <a:solidFill>
                <a:srgbClr val="FFFFFF"/>
              </a:solidFill>
              <a:latin typeface="+mj-lt"/>
              <a:ea typeface="+mj-ea"/>
              <a:cs typeface="+mj-cs"/>
            </a:endParaRPr>
          </a:p>
        </p:txBody>
      </p:sp>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D5761297-04C1-1145-A347-F5E1256963BD}"/>
              </a:ext>
            </a:extLst>
          </p:cNvPr>
          <p:cNvPicPr>
            <a:picLocks noGrp="1" noChangeAspect="1"/>
          </p:cNvPicPr>
          <p:nvPr>
            <p:ph idx="1"/>
          </p:nvPr>
        </p:nvPicPr>
        <p:blipFill>
          <a:blip r:embed="rId2"/>
          <a:stretch>
            <a:fillRect/>
          </a:stretch>
        </p:blipFill>
        <p:spPr>
          <a:xfrm>
            <a:off x="2168317" y="2509911"/>
            <a:ext cx="7800266" cy="3997637"/>
          </a:xfrm>
          <a:prstGeom prst="rect">
            <a:avLst/>
          </a:prstGeom>
        </p:spPr>
      </p:pic>
    </p:spTree>
    <p:extLst>
      <p:ext uri="{BB962C8B-B14F-4D97-AF65-F5344CB8AC3E}">
        <p14:creationId xmlns:p14="http://schemas.microsoft.com/office/powerpoint/2010/main" val="1746700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F1FD4-88F0-4946-BC4A-6360122D59FE}"/>
              </a:ext>
            </a:extLst>
          </p:cNvPr>
          <p:cNvSpPr>
            <a:spLocks noGrp="1"/>
          </p:cNvSpPr>
          <p:nvPr>
            <p:ph type="title"/>
          </p:nvPr>
        </p:nvSpPr>
        <p:spPr>
          <a:xfrm>
            <a:off x="655320" y="365125"/>
            <a:ext cx="5120114" cy="1692794"/>
          </a:xfrm>
        </p:spPr>
        <p:txBody>
          <a:bodyPr>
            <a:normAutofit/>
          </a:bodyPr>
          <a:lstStyle/>
          <a:p>
            <a:r>
              <a:rPr lang="en" sz="3700" dirty="0">
                <a:solidFill>
                  <a:schemeClr val="accent1">
                    <a:lumMod val="75000"/>
                  </a:schemeClr>
                </a:solidFill>
                <a:latin typeface="Cambria"/>
                <a:ea typeface="Cambria"/>
                <a:cs typeface="Cambria"/>
                <a:sym typeface="Cambria"/>
              </a:rPr>
              <a:t>RISK FACTORS for osteoporosis and </a:t>
            </a:r>
            <a:r>
              <a:rPr lang="en" sz="3700" dirty="0" err="1">
                <a:solidFill>
                  <a:schemeClr val="accent1">
                    <a:lumMod val="75000"/>
                  </a:schemeClr>
                </a:solidFill>
                <a:latin typeface="Cambria"/>
                <a:ea typeface="Cambria"/>
                <a:cs typeface="Cambria"/>
                <a:sym typeface="Cambria"/>
              </a:rPr>
              <a:t>Vit</a:t>
            </a:r>
            <a:r>
              <a:rPr lang="en" sz="3700" dirty="0">
                <a:solidFill>
                  <a:schemeClr val="accent1">
                    <a:lumMod val="75000"/>
                  </a:schemeClr>
                </a:solidFill>
                <a:latin typeface="Cambria"/>
                <a:ea typeface="Cambria"/>
                <a:cs typeface="Cambria"/>
                <a:sym typeface="Cambria"/>
              </a:rPr>
              <a:t> D deficiency:</a:t>
            </a:r>
            <a:endParaRPr lang="en-US" sz="3700" dirty="0">
              <a:solidFill>
                <a:schemeClr val="accent1">
                  <a:lumMod val="75000"/>
                </a:schemeClr>
              </a:solidFill>
            </a:endParaRP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FA77781-81FA-004C-862A-A4AD96BAF79F}"/>
              </a:ext>
            </a:extLst>
          </p:cNvPr>
          <p:cNvSpPr>
            <a:spLocks noGrp="1"/>
          </p:cNvSpPr>
          <p:nvPr>
            <p:ph idx="1"/>
          </p:nvPr>
        </p:nvSpPr>
        <p:spPr>
          <a:xfrm>
            <a:off x="655321" y="2575033"/>
            <a:ext cx="5440679" cy="3917779"/>
          </a:xfrm>
        </p:spPr>
        <p:txBody>
          <a:bodyPr>
            <a:normAutofit lnSpcReduction="10000"/>
          </a:bodyPr>
          <a:lstStyle/>
          <a:p>
            <a:pPr marL="0" lvl="0" indent="0">
              <a:spcBef>
                <a:spcPts val="1200"/>
              </a:spcBef>
              <a:buNone/>
            </a:pPr>
            <a:r>
              <a:rPr lang="en-US" sz="2000" b="1" dirty="0">
                <a:solidFill>
                  <a:srgbClr val="C00000"/>
                </a:solidFill>
                <a:latin typeface="Cambria"/>
                <a:ea typeface="Cambria"/>
                <a:cs typeface="Cambria"/>
                <a:sym typeface="Cambria"/>
              </a:rPr>
              <a:t>SMOKING:</a:t>
            </a:r>
          </a:p>
          <a:p>
            <a:pPr marL="457200" lvl="0" indent="-349250">
              <a:spcBef>
                <a:spcPts val="1200"/>
              </a:spcBef>
              <a:buClr>
                <a:schemeClr val="dk1"/>
              </a:buClr>
              <a:buSzPts val="1900"/>
              <a:buFont typeface="Cambria"/>
              <a:buChar char="●"/>
            </a:pPr>
            <a:r>
              <a:rPr lang="en-US" sz="2000" dirty="0">
                <a:latin typeface="Cambria"/>
                <a:ea typeface="Cambria"/>
                <a:cs typeface="Cambria"/>
                <a:sym typeface="Cambria"/>
              </a:rPr>
              <a:t>Cigarette smoking was first identified as a risk factor for osteoporosis more than 20 years ago. </a:t>
            </a:r>
          </a:p>
          <a:p>
            <a:pPr marL="0" lvl="0" indent="0">
              <a:spcBef>
                <a:spcPts val="1200"/>
              </a:spcBef>
              <a:buClr>
                <a:schemeClr val="dk1"/>
              </a:buClr>
              <a:buSzPts val="1100"/>
              <a:buNone/>
            </a:pPr>
            <a:r>
              <a:rPr lang="en-US" sz="2000" dirty="0">
                <a:latin typeface="Cambria"/>
                <a:ea typeface="Cambria"/>
                <a:cs typeface="Cambria"/>
                <a:sym typeface="Cambria"/>
              </a:rPr>
              <a:t> </a:t>
            </a:r>
            <a:r>
              <a:rPr lang="en-US" sz="2000" b="1" dirty="0">
                <a:latin typeface="Cambria"/>
                <a:ea typeface="Cambria"/>
                <a:cs typeface="Cambria"/>
                <a:sym typeface="Cambria"/>
              </a:rPr>
              <a:t>How does smoking affect bone health?</a:t>
            </a:r>
          </a:p>
          <a:p>
            <a:pPr marL="457200" lvl="0" indent="-349250">
              <a:spcBef>
                <a:spcPts val="1200"/>
              </a:spcBef>
              <a:buSzPts val="1900"/>
              <a:buFont typeface="Cambria"/>
              <a:buChar char="●"/>
            </a:pPr>
            <a:r>
              <a:rPr lang="en-US" sz="2000" dirty="0">
                <a:latin typeface="Cambria"/>
                <a:ea typeface="Cambria"/>
                <a:cs typeface="Cambria"/>
                <a:sym typeface="Cambria"/>
              </a:rPr>
              <a:t>Cigarette smoke generates huge amounts of </a:t>
            </a:r>
            <a:r>
              <a:rPr lang="en-US" sz="2000" dirty="0">
                <a:solidFill>
                  <a:srgbClr val="C00000"/>
                </a:solidFill>
                <a:latin typeface="Cambria"/>
                <a:ea typeface="Cambria"/>
                <a:cs typeface="Cambria"/>
                <a:sym typeface="Cambria"/>
              </a:rPr>
              <a:t>free radical </a:t>
            </a:r>
            <a:r>
              <a:rPr lang="en-US" sz="2000" dirty="0">
                <a:latin typeface="Cambria"/>
                <a:ea typeface="Cambria"/>
                <a:cs typeface="Cambria"/>
                <a:sym typeface="Cambria"/>
              </a:rPr>
              <a:t>and disturb balance of hormones (</a:t>
            </a:r>
            <a:r>
              <a:rPr lang="en-US" sz="2000" dirty="0">
                <a:solidFill>
                  <a:srgbClr val="C00000"/>
                </a:solidFill>
                <a:latin typeface="Cambria"/>
                <a:ea typeface="Cambria"/>
                <a:cs typeface="Cambria"/>
                <a:sym typeface="Cambria"/>
              </a:rPr>
              <a:t>like estrogen</a:t>
            </a:r>
            <a:r>
              <a:rPr lang="en-US" sz="2000" dirty="0">
                <a:latin typeface="Cambria"/>
                <a:ea typeface="Cambria"/>
                <a:cs typeface="Cambria"/>
                <a:sym typeface="Cambria"/>
              </a:rPr>
              <a:t>) that bones need to stay strong. </a:t>
            </a:r>
          </a:p>
          <a:p>
            <a:pPr marL="457200" lvl="0" indent="-349250">
              <a:spcBef>
                <a:spcPts val="0"/>
              </a:spcBef>
              <a:buSzPts val="1900"/>
              <a:buFont typeface="Cambria"/>
              <a:buChar char="●"/>
            </a:pPr>
            <a:r>
              <a:rPr lang="en-US" sz="2000" dirty="0">
                <a:latin typeface="Cambria"/>
                <a:ea typeface="Cambria"/>
                <a:cs typeface="Cambria"/>
                <a:sym typeface="Cambria"/>
              </a:rPr>
              <a:t>Increased levels of the hormone cortisol, which leads to bone breakdown.</a:t>
            </a:r>
          </a:p>
          <a:p>
            <a:pPr marL="457200" lvl="0" indent="-349250">
              <a:spcBef>
                <a:spcPts val="0"/>
              </a:spcBef>
              <a:buSzPts val="1900"/>
              <a:buFont typeface="Cambria"/>
              <a:buChar char="●"/>
            </a:pPr>
            <a:r>
              <a:rPr lang="en-US" sz="2000" dirty="0">
                <a:latin typeface="Cambria"/>
                <a:ea typeface="Cambria"/>
                <a:cs typeface="Cambria"/>
                <a:sym typeface="Cambria"/>
              </a:rPr>
              <a:t>Smoking also damages blood vessels, so there is poor blood supply. </a:t>
            </a:r>
          </a:p>
          <a:p>
            <a:endParaRPr lang="en-US" sz="2000" dirty="0"/>
          </a:p>
        </p:txBody>
      </p:sp>
      <p:pic>
        <p:nvPicPr>
          <p:cNvPr id="4" name="Google Shape;130;p26">
            <a:extLst>
              <a:ext uri="{FF2B5EF4-FFF2-40B4-BE49-F238E27FC236}">
                <a16:creationId xmlns:a16="http://schemas.microsoft.com/office/drawing/2014/main" id="{21E215C3-0CCD-8843-B24B-547A6E295113}"/>
              </a:ext>
            </a:extLst>
          </p:cNvPr>
          <p:cNvPicPr preferRelativeResize="0"/>
          <p:nvPr/>
        </p:nvPicPr>
        <p:blipFill rotWithShape="1">
          <a:blip r:embed="rId2">
            <a:extLst/>
          </a:blip>
          <a:srcRect l="21226" r="17463" b="-2"/>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p:spPr>
      </p:pic>
    </p:spTree>
    <p:extLst>
      <p:ext uri="{BB962C8B-B14F-4D97-AF65-F5344CB8AC3E}">
        <p14:creationId xmlns:p14="http://schemas.microsoft.com/office/powerpoint/2010/main" val="2371594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92405-39CB-E24F-B278-E8DD556838D9}"/>
              </a:ext>
            </a:extLst>
          </p:cNvPr>
          <p:cNvSpPr>
            <a:spLocks noGrp="1"/>
          </p:cNvSpPr>
          <p:nvPr>
            <p:ph type="title"/>
          </p:nvPr>
        </p:nvSpPr>
        <p:spPr>
          <a:xfrm>
            <a:off x="655320" y="365125"/>
            <a:ext cx="5120114" cy="1692794"/>
          </a:xfrm>
        </p:spPr>
        <p:txBody>
          <a:bodyPr>
            <a:normAutofit/>
          </a:bodyPr>
          <a:lstStyle/>
          <a:p>
            <a:r>
              <a:rPr lang="en" sz="3700" dirty="0">
                <a:solidFill>
                  <a:schemeClr val="accent1">
                    <a:lumMod val="75000"/>
                  </a:schemeClr>
                </a:solidFill>
                <a:latin typeface="Cambria"/>
                <a:ea typeface="Cambria"/>
                <a:cs typeface="Cambria"/>
                <a:sym typeface="Cambria"/>
              </a:rPr>
              <a:t>RISK FACTORS: PHYSICAL INACTIVITY</a:t>
            </a:r>
            <a:endParaRPr lang="en-US" sz="3700" dirty="0">
              <a:solidFill>
                <a:schemeClr val="accent1">
                  <a:lumMod val="75000"/>
                </a:schemeClr>
              </a:solidFill>
            </a:endParaRPr>
          </a:p>
        </p:txBody>
      </p:sp>
      <p:cxnSp>
        <p:nvCxnSpPr>
          <p:cNvPr id="11" name="Straight Arrow Connector 1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F6556E5-EC4B-F043-B3C7-958BA551EAC8}"/>
              </a:ext>
            </a:extLst>
          </p:cNvPr>
          <p:cNvSpPr>
            <a:spLocks noGrp="1"/>
          </p:cNvSpPr>
          <p:nvPr>
            <p:ph idx="1"/>
          </p:nvPr>
        </p:nvSpPr>
        <p:spPr>
          <a:xfrm>
            <a:off x="655321" y="2575033"/>
            <a:ext cx="5223528" cy="4541501"/>
          </a:xfrm>
        </p:spPr>
        <p:txBody>
          <a:bodyPr>
            <a:normAutofit/>
          </a:bodyPr>
          <a:lstStyle/>
          <a:p>
            <a:pPr marL="457200" lvl="0" indent="-355600">
              <a:spcBef>
                <a:spcPts val="1200"/>
              </a:spcBef>
              <a:buClr>
                <a:schemeClr val="dk1"/>
              </a:buClr>
              <a:buSzPts val="2000"/>
              <a:buFont typeface="Cambria"/>
              <a:buChar char="❖"/>
            </a:pPr>
            <a:r>
              <a:rPr lang="en-US" sz="2000" dirty="0">
                <a:latin typeface="Cambria"/>
                <a:ea typeface="Cambria"/>
                <a:cs typeface="Cambria"/>
                <a:sym typeface="Cambria"/>
              </a:rPr>
              <a:t>People who spend a lot of time sitting have a higher risk of osteoporosis than do those who are more active.</a:t>
            </a:r>
          </a:p>
          <a:p>
            <a:pPr marL="457200" lvl="0" indent="-355600">
              <a:spcBef>
                <a:spcPts val="1200"/>
              </a:spcBef>
              <a:buClr>
                <a:schemeClr val="dk1"/>
              </a:buClr>
              <a:buSzPts val="2000"/>
              <a:buFont typeface="Cambria"/>
              <a:buChar char="❖"/>
            </a:pPr>
            <a:endParaRPr lang="en-US" sz="2000" dirty="0">
              <a:latin typeface="Cambria"/>
              <a:ea typeface="Cambria"/>
              <a:cs typeface="Cambria"/>
              <a:sym typeface="Cambria"/>
            </a:endParaRPr>
          </a:p>
          <a:p>
            <a:pPr marL="457200" lvl="0" indent="-355600">
              <a:spcBef>
                <a:spcPts val="0"/>
              </a:spcBef>
              <a:buSzPts val="2000"/>
              <a:buFont typeface="Cambria"/>
              <a:buChar char="❖"/>
            </a:pPr>
            <a:r>
              <a:rPr lang="en-US" sz="2000" dirty="0">
                <a:latin typeface="Cambria"/>
                <a:ea typeface="Cambria"/>
                <a:cs typeface="Cambria"/>
                <a:sym typeface="Cambria"/>
              </a:rPr>
              <a:t>Physical activity prevent osteoporosis is based on evidence that it can </a:t>
            </a:r>
            <a:r>
              <a:rPr lang="en-US" sz="2000" dirty="0">
                <a:solidFill>
                  <a:srgbClr val="C00000"/>
                </a:solidFill>
                <a:latin typeface="Cambria"/>
                <a:ea typeface="Cambria"/>
                <a:cs typeface="Cambria"/>
                <a:sym typeface="Cambria"/>
              </a:rPr>
              <a:t>regulate bone maintenance and stimulate bone formation </a:t>
            </a:r>
            <a:r>
              <a:rPr lang="en-US" sz="2000" dirty="0">
                <a:latin typeface="Cambria"/>
                <a:ea typeface="Cambria"/>
                <a:cs typeface="Cambria"/>
                <a:sym typeface="Cambria"/>
              </a:rPr>
              <a:t>and this reducing the overall risk of falls and fractures. </a:t>
            </a:r>
          </a:p>
          <a:p>
            <a:pPr marL="457200" lvl="0" indent="-355600">
              <a:spcBef>
                <a:spcPts val="0"/>
              </a:spcBef>
              <a:buSzPts val="2000"/>
              <a:buFont typeface="Cambria"/>
              <a:buChar char="❖"/>
            </a:pPr>
            <a:endParaRPr lang="en-US" sz="2000" dirty="0">
              <a:latin typeface="Cambria"/>
              <a:ea typeface="Cambria"/>
              <a:cs typeface="Cambria"/>
              <a:sym typeface="Cambria"/>
            </a:endParaRPr>
          </a:p>
          <a:p>
            <a:pPr marL="457200" lvl="0" indent="-355600">
              <a:spcBef>
                <a:spcPts val="0"/>
              </a:spcBef>
              <a:buSzPts val="2000"/>
              <a:buFont typeface="Cambria"/>
              <a:buChar char="❖"/>
            </a:pPr>
            <a:r>
              <a:rPr lang="en-US" sz="2000" dirty="0">
                <a:latin typeface="Cambria"/>
                <a:ea typeface="Cambria"/>
                <a:cs typeface="Cambria"/>
                <a:sym typeface="Cambria"/>
              </a:rPr>
              <a:t>Most experts recommend exercising for at least 30 minutes three times per week.</a:t>
            </a:r>
          </a:p>
          <a:p>
            <a:endParaRPr lang="en-US" sz="2000" dirty="0"/>
          </a:p>
        </p:txBody>
      </p:sp>
      <p:pic>
        <p:nvPicPr>
          <p:cNvPr id="6" name="Picture 5">
            <a:extLst>
              <a:ext uri="{FF2B5EF4-FFF2-40B4-BE49-F238E27FC236}">
                <a16:creationId xmlns:a16="http://schemas.microsoft.com/office/drawing/2014/main" id="{8DEB0942-AD7D-5648-87BA-3EF882F516D2}"/>
              </a:ext>
            </a:extLst>
          </p:cNvPr>
          <p:cNvPicPr>
            <a:picLocks noChangeAspect="1"/>
          </p:cNvPicPr>
          <p:nvPr/>
        </p:nvPicPr>
        <p:blipFill rotWithShape="1">
          <a:blip r:embed="rId2"/>
          <a:srcRect r="28503"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872544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BE642-02A6-A843-958F-9463455016B4}"/>
              </a:ext>
            </a:extLst>
          </p:cNvPr>
          <p:cNvSpPr>
            <a:spLocks noGrp="1"/>
          </p:cNvSpPr>
          <p:nvPr>
            <p:ph type="title"/>
          </p:nvPr>
        </p:nvSpPr>
        <p:spPr>
          <a:xfrm>
            <a:off x="655320" y="365125"/>
            <a:ext cx="5120114" cy="1692794"/>
          </a:xfrm>
        </p:spPr>
        <p:txBody>
          <a:bodyPr>
            <a:normAutofit/>
          </a:bodyPr>
          <a:lstStyle/>
          <a:p>
            <a:r>
              <a:rPr lang="en" dirty="0">
                <a:solidFill>
                  <a:schemeClr val="accent1">
                    <a:lumMod val="75000"/>
                  </a:schemeClr>
                </a:solidFill>
                <a:latin typeface="Cambria"/>
                <a:ea typeface="Cambria"/>
                <a:cs typeface="Cambria"/>
                <a:sym typeface="Cambria"/>
              </a:rPr>
              <a:t>RISK FACTORS : MEDICAL DISEASES</a:t>
            </a:r>
            <a:endParaRPr lang="en-US" dirty="0">
              <a:solidFill>
                <a:schemeClr val="accent1">
                  <a:lumMod val="75000"/>
                </a:schemeClr>
              </a:solidFill>
            </a:endParaRP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7A16DCC-96AE-1A4C-A253-28970500ED95}"/>
              </a:ext>
            </a:extLst>
          </p:cNvPr>
          <p:cNvSpPr>
            <a:spLocks noGrp="1"/>
          </p:cNvSpPr>
          <p:nvPr>
            <p:ph idx="1"/>
          </p:nvPr>
        </p:nvSpPr>
        <p:spPr>
          <a:xfrm>
            <a:off x="655321" y="2575034"/>
            <a:ext cx="5120113" cy="3462228"/>
          </a:xfrm>
        </p:spPr>
        <p:txBody>
          <a:bodyPr>
            <a:normAutofit/>
          </a:bodyPr>
          <a:lstStyle/>
          <a:p>
            <a:pPr>
              <a:spcBef>
                <a:spcPts val="1200"/>
              </a:spcBef>
              <a:buClr>
                <a:schemeClr val="dk1"/>
              </a:buClr>
              <a:buSzPts val="1100"/>
              <a:buFont typeface="Wingdings" pitchFamily="2" charset="2"/>
              <a:buChar char="v"/>
            </a:pPr>
            <a:r>
              <a:rPr lang="en-US" dirty="0">
                <a:latin typeface="Cambria"/>
                <a:ea typeface="Cambria"/>
                <a:cs typeface="Cambria"/>
                <a:sym typeface="Cambria"/>
              </a:rPr>
              <a:t>Premature menopause </a:t>
            </a:r>
          </a:p>
          <a:p>
            <a:pPr>
              <a:spcBef>
                <a:spcPts val="1200"/>
              </a:spcBef>
              <a:buClr>
                <a:schemeClr val="dk1"/>
              </a:buClr>
              <a:buSzPts val="1100"/>
              <a:buFont typeface="Wingdings" pitchFamily="2" charset="2"/>
              <a:buChar char="v"/>
            </a:pPr>
            <a:r>
              <a:rPr lang="en-US" dirty="0">
                <a:latin typeface="Cambria"/>
                <a:ea typeface="Cambria"/>
                <a:cs typeface="Cambria"/>
                <a:sym typeface="Cambria"/>
              </a:rPr>
              <a:t>Malabsorption</a:t>
            </a:r>
          </a:p>
          <a:p>
            <a:pPr>
              <a:spcBef>
                <a:spcPts val="1200"/>
              </a:spcBef>
              <a:buClr>
                <a:schemeClr val="dk1"/>
              </a:buClr>
              <a:buSzPts val="1100"/>
              <a:buFont typeface="Wingdings" pitchFamily="2" charset="2"/>
              <a:buChar char="v"/>
            </a:pPr>
            <a:r>
              <a:rPr lang="en-US" dirty="0">
                <a:latin typeface="Cambria"/>
                <a:ea typeface="Cambria"/>
                <a:cs typeface="Cambria"/>
                <a:sym typeface="Cambria"/>
              </a:rPr>
              <a:t>Chronic liver disease </a:t>
            </a:r>
          </a:p>
          <a:p>
            <a:pPr>
              <a:spcBef>
                <a:spcPts val="1200"/>
              </a:spcBef>
              <a:buClr>
                <a:schemeClr val="dk1"/>
              </a:buClr>
              <a:buSzPts val="1100"/>
              <a:buFont typeface="Wingdings" pitchFamily="2" charset="2"/>
              <a:buChar char="v"/>
            </a:pPr>
            <a:r>
              <a:rPr lang="en-US" dirty="0">
                <a:latin typeface="Cambria"/>
                <a:ea typeface="Cambria"/>
                <a:cs typeface="Cambria"/>
                <a:sym typeface="Cambria"/>
              </a:rPr>
              <a:t>IBD</a:t>
            </a:r>
          </a:p>
          <a:p>
            <a:endParaRPr lang="en-US" dirty="0"/>
          </a:p>
        </p:txBody>
      </p:sp>
      <p:pic>
        <p:nvPicPr>
          <p:cNvPr id="4" name="Picture 3">
            <a:extLst>
              <a:ext uri="{FF2B5EF4-FFF2-40B4-BE49-F238E27FC236}">
                <a16:creationId xmlns:a16="http://schemas.microsoft.com/office/drawing/2014/main" id="{E9AD239C-DC27-4F43-A48F-96B15B22297E}"/>
              </a:ext>
            </a:extLst>
          </p:cNvPr>
          <p:cNvPicPr>
            <a:picLocks noChangeAspect="1"/>
          </p:cNvPicPr>
          <p:nvPr/>
        </p:nvPicPr>
        <p:blipFill rotWithShape="1">
          <a:blip r:embed="rId2"/>
          <a:srcRect l="3469" r="4476"/>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181269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301F1-6608-6C4A-A63A-E81A3392DD72}"/>
              </a:ext>
            </a:extLst>
          </p:cNvPr>
          <p:cNvSpPr>
            <a:spLocks noGrp="1"/>
          </p:cNvSpPr>
          <p:nvPr>
            <p:ph type="title"/>
          </p:nvPr>
        </p:nvSpPr>
        <p:spPr>
          <a:xfrm>
            <a:off x="655320" y="365125"/>
            <a:ext cx="5120114" cy="1692794"/>
          </a:xfrm>
        </p:spPr>
        <p:txBody>
          <a:bodyPr>
            <a:normAutofit/>
          </a:bodyPr>
          <a:lstStyle/>
          <a:p>
            <a:r>
              <a:rPr lang="en" dirty="0">
                <a:solidFill>
                  <a:schemeClr val="accent1">
                    <a:lumMod val="75000"/>
                  </a:schemeClr>
                </a:solidFill>
                <a:latin typeface="Cambria"/>
                <a:ea typeface="Cambria"/>
                <a:cs typeface="Cambria"/>
                <a:sym typeface="Cambria"/>
              </a:rPr>
              <a:t>RISK FACTORS : MEDICATIONS</a:t>
            </a:r>
            <a:endParaRPr lang="en-US" dirty="0">
              <a:solidFill>
                <a:schemeClr val="accent1">
                  <a:lumMod val="75000"/>
                </a:schemeClr>
              </a:solidFill>
            </a:endParaRP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BA63541-DF25-A44D-87EB-E60DCB956CF7}"/>
              </a:ext>
            </a:extLst>
          </p:cNvPr>
          <p:cNvSpPr>
            <a:spLocks noGrp="1"/>
          </p:cNvSpPr>
          <p:nvPr>
            <p:ph idx="1"/>
          </p:nvPr>
        </p:nvSpPr>
        <p:spPr>
          <a:xfrm>
            <a:off x="655321" y="2575034"/>
            <a:ext cx="5120113" cy="3462228"/>
          </a:xfrm>
        </p:spPr>
        <p:txBody>
          <a:bodyPr>
            <a:normAutofit fontScale="92500" lnSpcReduction="10000"/>
          </a:bodyPr>
          <a:lstStyle/>
          <a:p>
            <a:pPr marL="457200" lvl="0" indent="-355600">
              <a:lnSpc>
                <a:spcPct val="150000"/>
              </a:lnSpc>
              <a:spcBef>
                <a:spcPts val="1200"/>
              </a:spcBef>
              <a:buClr>
                <a:schemeClr val="dk1"/>
              </a:buClr>
              <a:buSzPts val="2000"/>
              <a:buFont typeface="Cambria"/>
              <a:buChar char="●"/>
            </a:pPr>
            <a:r>
              <a:rPr lang="en-US" sz="2400" dirty="0">
                <a:latin typeface="Cambria"/>
                <a:ea typeface="Cambria"/>
                <a:cs typeface="Cambria"/>
                <a:sym typeface="Cambria"/>
              </a:rPr>
              <a:t>Steroids</a:t>
            </a:r>
          </a:p>
          <a:p>
            <a:pPr marL="457200" lvl="0" indent="-355600">
              <a:lnSpc>
                <a:spcPct val="150000"/>
              </a:lnSpc>
              <a:spcBef>
                <a:spcPts val="0"/>
              </a:spcBef>
              <a:buClr>
                <a:schemeClr val="dk1"/>
              </a:buClr>
              <a:buSzPts val="2000"/>
              <a:buFont typeface="Cambria"/>
              <a:buChar char="●"/>
            </a:pPr>
            <a:r>
              <a:rPr lang="en-US" sz="2400" dirty="0">
                <a:latin typeface="Cambria"/>
                <a:ea typeface="Cambria"/>
                <a:cs typeface="Cambria"/>
                <a:sym typeface="Cambria"/>
              </a:rPr>
              <a:t>Thyroxine(high </a:t>
            </a:r>
            <a:r>
              <a:rPr lang="en-US" sz="2400" dirty="0" err="1">
                <a:latin typeface="Cambria"/>
                <a:ea typeface="Cambria"/>
                <a:cs typeface="Cambria"/>
                <a:sym typeface="Cambria"/>
              </a:rPr>
              <a:t>ammount</a:t>
            </a:r>
            <a:r>
              <a:rPr lang="en-US" sz="2400" dirty="0">
                <a:latin typeface="Cambria"/>
                <a:ea typeface="Cambria"/>
                <a:cs typeface="Cambria"/>
                <a:sym typeface="Cambria"/>
              </a:rPr>
              <a:t>)</a:t>
            </a:r>
          </a:p>
          <a:p>
            <a:pPr marL="457200" lvl="0" indent="-355600">
              <a:lnSpc>
                <a:spcPct val="150000"/>
              </a:lnSpc>
              <a:spcBef>
                <a:spcPts val="0"/>
              </a:spcBef>
              <a:buClr>
                <a:schemeClr val="dk1"/>
              </a:buClr>
              <a:buSzPts val="2000"/>
              <a:buFont typeface="Cambria"/>
              <a:buChar char="●"/>
            </a:pPr>
            <a:r>
              <a:rPr lang="en-US" sz="2400" dirty="0">
                <a:latin typeface="Cambria"/>
                <a:ea typeface="Cambria"/>
                <a:cs typeface="Cambria"/>
                <a:sym typeface="Cambria"/>
              </a:rPr>
              <a:t>Phenytoin and Barbiturates</a:t>
            </a:r>
          </a:p>
          <a:p>
            <a:pPr marL="457200" lvl="0" indent="-355600">
              <a:lnSpc>
                <a:spcPct val="150000"/>
              </a:lnSpc>
              <a:spcBef>
                <a:spcPts val="0"/>
              </a:spcBef>
              <a:buClr>
                <a:schemeClr val="dk1"/>
              </a:buClr>
              <a:buSzPts val="2000"/>
              <a:buFont typeface="Cambria"/>
              <a:buChar char="●"/>
            </a:pPr>
            <a:r>
              <a:rPr lang="en-US" sz="2400" dirty="0">
                <a:latin typeface="Cambria"/>
                <a:ea typeface="Cambria"/>
                <a:cs typeface="Cambria"/>
                <a:sym typeface="Cambria"/>
              </a:rPr>
              <a:t>Aromatase Inhibitors and methotrexate</a:t>
            </a:r>
          </a:p>
          <a:p>
            <a:pPr marL="457200" lvl="0" indent="-355600">
              <a:lnSpc>
                <a:spcPct val="150000"/>
              </a:lnSpc>
              <a:spcBef>
                <a:spcPts val="0"/>
              </a:spcBef>
              <a:buClr>
                <a:schemeClr val="dk1"/>
              </a:buClr>
              <a:buSzPts val="2000"/>
              <a:buFont typeface="Cambria"/>
              <a:buChar char="●"/>
            </a:pPr>
            <a:r>
              <a:rPr lang="en-US" sz="2400" dirty="0">
                <a:latin typeface="Cambria"/>
                <a:ea typeface="Cambria"/>
                <a:cs typeface="Cambria"/>
                <a:sym typeface="Cambria"/>
              </a:rPr>
              <a:t>Thiazolidinediones</a:t>
            </a:r>
          </a:p>
          <a:p>
            <a:pPr marL="457200" lvl="0" indent="-355600">
              <a:lnSpc>
                <a:spcPct val="150000"/>
              </a:lnSpc>
              <a:spcBef>
                <a:spcPts val="0"/>
              </a:spcBef>
              <a:buClr>
                <a:schemeClr val="dk1"/>
              </a:buClr>
              <a:buSzPts val="2000"/>
              <a:buFont typeface="Cambria"/>
              <a:buChar char="●"/>
            </a:pPr>
            <a:r>
              <a:rPr lang="en-US" sz="2400" dirty="0">
                <a:latin typeface="Cambria"/>
                <a:ea typeface="Cambria"/>
                <a:cs typeface="Cambria"/>
                <a:sym typeface="Cambria"/>
              </a:rPr>
              <a:t>Chronic Lithium use</a:t>
            </a:r>
          </a:p>
          <a:p>
            <a:pPr>
              <a:lnSpc>
                <a:spcPct val="150000"/>
              </a:lnSpc>
            </a:pPr>
            <a:endParaRPr lang="en-US" sz="2400" dirty="0"/>
          </a:p>
        </p:txBody>
      </p:sp>
      <p:pic>
        <p:nvPicPr>
          <p:cNvPr id="4" name="Google Shape;151;p29">
            <a:extLst>
              <a:ext uri="{FF2B5EF4-FFF2-40B4-BE49-F238E27FC236}">
                <a16:creationId xmlns:a16="http://schemas.microsoft.com/office/drawing/2014/main" id="{84F2F574-FD37-164F-88D0-903065AAF83D}"/>
              </a:ext>
            </a:extLst>
          </p:cNvPr>
          <p:cNvPicPr preferRelativeResize="0"/>
          <p:nvPr/>
        </p:nvPicPr>
        <p:blipFill rotWithShape="1">
          <a:blip r:embed="rId2">
            <a:extLst/>
          </a:blip>
          <a:srcRect l="11883" r="24368"/>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p:spPr>
      </p:pic>
    </p:spTree>
    <p:extLst>
      <p:ext uri="{BB962C8B-B14F-4D97-AF65-F5344CB8AC3E}">
        <p14:creationId xmlns:p14="http://schemas.microsoft.com/office/powerpoint/2010/main" val="1580973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4D72C-9243-A447-AAAA-3BC7101700C5}"/>
              </a:ext>
            </a:extLst>
          </p:cNvPr>
          <p:cNvSpPr>
            <a:spLocks noGrp="1"/>
          </p:cNvSpPr>
          <p:nvPr>
            <p:ph type="title"/>
          </p:nvPr>
        </p:nvSpPr>
        <p:spPr>
          <a:xfrm>
            <a:off x="632845" y="-35219"/>
            <a:ext cx="7474172" cy="1325563"/>
          </a:xfrm>
        </p:spPr>
        <p:txBody>
          <a:bodyPr>
            <a:normAutofit/>
          </a:bodyPr>
          <a:lstStyle/>
          <a:p>
            <a:r>
              <a:rPr lang="en-US" dirty="0">
                <a:solidFill>
                  <a:schemeClr val="accent1">
                    <a:lumMod val="75000"/>
                  </a:schemeClr>
                </a:solidFill>
                <a:latin typeface="Cambria" panose="02040503050406030204" pitchFamily="18" charset="0"/>
              </a:rPr>
              <a:t>Objectives</a:t>
            </a:r>
          </a:p>
        </p:txBody>
      </p:sp>
      <p:sp>
        <p:nvSpPr>
          <p:cNvPr id="3" name="Content Placeholder 2">
            <a:extLst>
              <a:ext uri="{FF2B5EF4-FFF2-40B4-BE49-F238E27FC236}">
                <a16:creationId xmlns:a16="http://schemas.microsoft.com/office/drawing/2014/main" id="{3991EC97-14B5-F743-A832-C200485715F3}"/>
              </a:ext>
            </a:extLst>
          </p:cNvPr>
          <p:cNvSpPr>
            <a:spLocks noGrp="1"/>
          </p:cNvSpPr>
          <p:nvPr>
            <p:ph idx="1"/>
          </p:nvPr>
        </p:nvSpPr>
        <p:spPr>
          <a:xfrm>
            <a:off x="632845" y="1431236"/>
            <a:ext cx="9456035" cy="5247860"/>
          </a:xfrm>
        </p:spPr>
        <p:txBody>
          <a:bodyPr anchor="ctr">
            <a:normAutofit fontScale="70000" lnSpcReduction="20000"/>
          </a:bodyPr>
          <a:lstStyle/>
          <a:p>
            <a:pPr marL="457200" lvl="0" indent="-317500">
              <a:spcBef>
                <a:spcPts val="1200"/>
              </a:spcBef>
              <a:buClr>
                <a:srgbClr val="000000"/>
              </a:buClr>
              <a:buSzPts val="1400"/>
              <a:buFont typeface="Cambria"/>
              <a:buChar char="❖"/>
            </a:pPr>
            <a:r>
              <a:rPr lang="en-US" sz="2200" b="1" dirty="0">
                <a:latin typeface="Cambria"/>
                <a:ea typeface="Cambria"/>
                <a:cs typeface="Cambria"/>
                <a:sym typeface="Cambria"/>
              </a:rPr>
              <a:t>Definition of Osteoporosis and </a:t>
            </a:r>
            <a:r>
              <a:rPr lang="en-US" sz="2200" b="1" dirty="0" err="1">
                <a:latin typeface="Cambria"/>
                <a:ea typeface="Cambria"/>
                <a:cs typeface="Cambria"/>
                <a:sym typeface="Cambria"/>
              </a:rPr>
              <a:t>Osteomalacia</a:t>
            </a:r>
            <a:r>
              <a:rPr lang="en-US" sz="2200" b="1" dirty="0">
                <a:latin typeface="Cambria"/>
                <a:ea typeface="Cambria"/>
                <a:cs typeface="Cambria"/>
                <a:sym typeface="Cambria"/>
              </a:rPr>
              <a:t> / Rickets</a:t>
            </a:r>
          </a:p>
          <a:p>
            <a:pPr marL="139700" lvl="0" indent="0">
              <a:spcBef>
                <a:spcPts val="1200"/>
              </a:spcBef>
              <a:buClr>
                <a:srgbClr val="000000"/>
              </a:buClr>
              <a:buSzPts val="1400"/>
              <a:buNone/>
            </a:pPr>
            <a:r>
              <a:rPr lang="en-US" sz="2200" b="1" dirty="0">
                <a:latin typeface="Cambria"/>
                <a:ea typeface="Cambria"/>
                <a:cs typeface="Cambria"/>
                <a:sym typeface="Cambria"/>
              </a:rPr>
              <a:t> </a:t>
            </a:r>
          </a:p>
          <a:p>
            <a:pPr marL="457200" lvl="0" indent="-317500">
              <a:spcBef>
                <a:spcPts val="0"/>
              </a:spcBef>
              <a:buClr>
                <a:srgbClr val="000000"/>
              </a:buClr>
              <a:buSzPts val="1400"/>
              <a:buFont typeface="Cambria"/>
              <a:buChar char="❖"/>
            </a:pPr>
            <a:r>
              <a:rPr lang="en-US" sz="2200" b="1" dirty="0">
                <a:latin typeface="Cambria"/>
                <a:ea typeface="Cambria"/>
                <a:cs typeface="Cambria"/>
                <a:sym typeface="Cambria"/>
              </a:rPr>
              <a:t>Highlight on Vitamin D deficiency:</a:t>
            </a:r>
          </a:p>
          <a:p>
            <a:pPr marL="914400" lvl="1" indent="-317500">
              <a:lnSpc>
                <a:spcPct val="170000"/>
              </a:lnSpc>
              <a:spcBef>
                <a:spcPts val="0"/>
              </a:spcBef>
              <a:buClr>
                <a:srgbClr val="000000"/>
              </a:buClr>
              <a:buSzPts val="1400"/>
              <a:buFont typeface="Cambria"/>
              <a:buChar char="➢"/>
            </a:pPr>
            <a:r>
              <a:rPr lang="en-US" sz="2200" dirty="0">
                <a:latin typeface="Cambria"/>
                <a:ea typeface="Cambria"/>
                <a:cs typeface="Cambria"/>
                <a:sym typeface="Cambria"/>
              </a:rPr>
              <a:t>Prevalence in world / Saudi Arabia</a:t>
            </a:r>
          </a:p>
          <a:p>
            <a:pPr marL="914400" lvl="0" indent="-317500">
              <a:lnSpc>
                <a:spcPct val="170000"/>
              </a:lnSpc>
              <a:spcBef>
                <a:spcPts val="0"/>
              </a:spcBef>
              <a:buClr>
                <a:srgbClr val="3D85C6"/>
              </a:buClr>
              <a:buSzPts val="1400"/>
              <a:buFont typeface="Cambria"/>
              <a:buChar char="➢"/>
            </a:pPr>
            <a:r>
              <a:rPr lang="en-US" sz="2200" dirty="0">
                <a:latin typeface="Cambria"/>
                <a:ea typeface="Cambria"/>
                <a:cs typeface="Cambria"/>
                <a:sym typeface="Cambria"/>
              </a:rPr>
              <a:t>Factors lead to Osteoporosis and Vitamin D deficiency</a:t>
            </a:r>
          </a:p>
          <a:p>
            <a:pPr marL="914400" lvl="0" indent="-317500">
              <a:lnSpc>
                <a:spcPct val="170000"/>
              </a:lnSpc>
              <a:spcBef>
                <a:spcPts val="0"/>
              </a:spcBef>
              <a:buClr>
                <a:srgbClr val="3D85C6"/>
              </a:buClr>
              <a:buSzPts val="1400"/>
              <a:buFont typeface="Cambria"/>
              <a:buChar char="➢"/>
            </a:pPr>
            <a:r>
              <a:rPr lang="en-US" sz="2200" dirty="0">
                <a:latin typeface="Cambria"/>
                <a:ea typeface="Cambria"/>
                <a:cs typeface="Cambria"/>
                <a:sym typeface="Cambria"/>
              </a:rPr>
              <a:t> How patients could be presented</a:t>
            </a:r>
          </a:p>
          <a:p>
            <a:pPr marL="914400" lvl="0" indent="-317500">
              <a:lnSpc>
                <a:spcPct val="170000"/>
              </a:lnSpc>
              <a:spcBef>
                <a:spcPts val="0"/>
              </a:spcBef>
              <a:buClr>
                <a:srgbClr val="3D85C6"/>
              </a:buClr>
              <a:buSzPts val="1400"/>
              <a:buFont typeface="Cambria"/>
              <a:buChar char="➢"/>
            </a:pPr>
            <a:r>
              <a:rPr lang="en-US" sz="2200" dirty="0">
                <a:latin typeface="Cambria"/>
                <a:ea typeface="Cambria"/>
                <a:cs typeface="Cambria"/>
                <a:sym typeface="Cambria"/>
              </a:rPr>
              <a:t> Common fractures with osteoporosis</a:t>
            </a:r>
          </a:p>
          <a:p>
            <a:pPr marL="914400" lvl="0" indent="-317500">
              <a:lnSpc>
                <a:spcPct val="170000"/>
              </a:lnSpc>
              <a:spcBef>
                <a:spcPts val="0"/>
              </a:spcBef>
              <a:buClr>
                <a:srgbClr val="3D85C6"/>
              </a:buClr>
              <a:buSzPts val="1400"/>
              <a:buFont typeface="Cambria"/>
              <a:buChar char="➢"/>
            </a:pPr>
            <a:r>
              <a:rPr lang="en-US" sz="2200" dirty="0">
                <a:latin typeface="Cambria"/>
                <a:ea typeface="Cambria"/>
                <a:cs typeface="Cambria"/>
                <a:sym typeface="Cambria"/>
              </a:rPr>
              <a:t>Vitamin D and Comorbidities</a:t>
            </a:r>
          </a:p>
          <a:p>
            <a:pPr marL="596900" lvl="0" indent="0">
              <a:spcBef>
                <a:spcPts val="0"/>
              </a:spcBef>
              <a:buClr>
                <a:srgbClr val="3D85C6"/>
              </a:buClr>
              <a:buSzPts val="1400"/>
              <a:buNone/>
            </a:pPr>
            <a:endParaRPr lang="en-US" sz="2200" dirty="0">
              <a:latin typeface="Cambria"/>
              <a:ea typeface="Cambria"/>
              <a:cs typeface="Cambria"/>
              <a:sym typeface="Cambria"/>
            </a:endParaRPr>
          </a:p>
          <a:p>
            <a:pPr marL="457200" lvl="0" indent="-342900">
              <a:spcBef>
                <a:spcPts val="0"/>
              </a:spcBef>
              <a:buClr>
                <a:schemeClr val="dk1"/>
              </a:buClr>
              <a:buSzPts val="1800"/>
              <a:buFont typeface="Cambria"/>
              <a:buChar char="❖"/>
            </a:pPr>
            <a:r>
              <a:rPr lang="en-US" sz="2200" b="1" dirty="0">
                <a:latin typeface="Cambria"/>
                <a:ea typeface="Cambria"/>
                <a:cs typeface="Cambria"/>
                <a:sym typeface="Cambria"/>
              </a:rPr>
              <a:t> Diagnosis, through</a:t>
            </a:r>
          </a:p>
          <a:p>
            <a:pPr marL="914400" lvl="0" indent="-317500">
              <a:lnSpc>
                <a:spcPct val="170000"/>
              </a:lnSpc>
              <a:spcBef>
                <a:spcPts val="0"/>
              </a:spcBef>
              <a:buClr>
                <a:srgbClr val="3D85C6"/>
              </a:buClr>
              <a:buSzPts val="1400"/>
              <a:buFont typeface="Cambria"/>
              <a:buChar char="➢"/>
            </a:pPr>
            <a:r>
              <a:rPr lang="en-US" sz="2200" dirty="0">
                <a:latin typeface="Cambria"/>
                <a:ea typeface="Cambria"/>
                <a:cs typeface="Cambria"/>
                <a:sym typeface="Cambria"/>
              </a:rPr>
              <a:t>X- Ray</a:t>
            </a:r>
          </a:p>
          <a:p>
            <a:pPr marL="914400" lvl="0" indent="-317500">
              <a:lnSpc>
                <a:spcPct val="170000"/>
              </a:lnSpc>
              <a:spcBef>
                <a:spcPts val="0"/>
              </a:spcBef>
              <a:buClr>
                <a:srgbClr val="3D85C6"/>
              </a:buClr>
              <a:buSzPts val="1400"/>
              <a:buFont typeface="Cambria"/>
              <a:buChar char="➢"/>
            </a:pPr>
            <a:r>
              <a:rPr lang="en-US" sz="2200" dirty="0">
                <a:latin typeface="Cambria"/>
                <a:ea typeface="Cambria"/>
                <a:cs typeface="Cambria"/>
                <a:sym typeface="Cambria"/>
              </a:rPr>
              <a:t>Role of DXA and how interpret (Normal, Osteopenia [Grades] and Osteoporosis)</a:t>
            </a:r>
          </a:p>
          <a:p>
            <a:pPr marL="914400" lvl="0" indent="-317500">
              <a:lnSpc>
                <a:spcPct val="170000"/>
              </a:lnSpc>
              <a:spcBef>
                <a:spcPts val="0"/>
              </a:spcBef>
              <a:buClr>
                <a:srgbClr val="3D85C6"/>
              </a:buClr>
              <a:buSzPts val="1400"/>
              <a:buFont typeface="Cambria"/>
              <a:buChar char="➢"/>
            </a:pPr>
            <a:r>
              <a:rPr lang="en-US" sz="2200" dirty="0">
                <a:latin typeface="Cambria"/>
                <a:ea typeface="Cambria"/>
                <a:cs typeface="Cambria"/>
                <a:sym typeface="Cambria"/>
              </a:rPr>
              <a:t> Biochemistry</a:t>
            </a:r>
          </a:p>
          <a:p>
            <a:pPr marL="596900" lvl="0" indent="0">
              <a:spcBef>
                <a:spcPts val="0"/>
              </a:spcBef>
              <a:buClr>
                <a:srgbClr val="3D85C6"/>
              </a:buClr>
              <a:buSzPts val="1400"/>
              <a:buNone/>
            </a:pPr>
            <a:endParaRPr lang="en-US" sz="2200" dirty="0">
              <a:latin typeface="Cambria"/>
              <a:ea typeface="Cambria"/>
              <a:cs typeface="Cambria"/>
              <a:sym typeface="Cambria"/>
            </a:endParaRPr>
          </a:p>
          <a:p>
            <a:pPr marL="457200" lvl="0" indent="-317500">
              <a:spcBef>
                <a:spcPts val="0"/>
              </a:spcBef>
              <a:buClr>
                <a:schemeClr val="dk1"/>
              </a:buClr>
              <a:buSzPts val="1400"/>
              <a:buFont typeface="Cambria"/>
              <a:buChar char="❖"/>
            </a:pPr>
            <a:r>
              <a:rPr lang="en-US" sz="2200" b="1" dirty="0">
                <a:latin typeface="Cambria"/>
                <a:ea typeface="Cambria"/>
                <a:cs typeface="Cambria"/>
                <a:sym typeface="Cambria"/>
              </a:rPr>
              <a:t>Management: (Osteopenia and Osteoporosis)</a:t>
            </a:r>
          </a:p>
          <a:p>
            <a:pPr marL="914400" lvl="1" indent="-317500">
              <a:lnSpc>
                <a:spcPct val="170000"/>
              </a:lnSpc>
              <a:spcBef>
                <a:spcPts val="0"/>
              </a:spcBef>
              <a:buClr>
                <a:schemeClr val="dk1"/>
              </a:buClr>
              <a:buSzPts val="1400"/>
              <a:buFont typeface="Cambria"/>
              <a:buChar char="➢"/>
            </a:pPr>
            <a:r>
              <a:rPr lang="en-US" sz="2200" dirty="0">
                <a:latin typeface="Cambria"/>
                <a:ea typeface="Cambria"/>
                <a:cs typeface="Cambria"/>
                <a:sym typeface="Cambria"/>
              </a:rPr>
              <a:t>Prevention and advice</a:t>
            </a:r>
          </a:p>
          <a:p>
            <a:pPr marL="914400" lvl="1" indent="-317500">
              <a:lnSpc>
                <a:spcPct val="170000"/>
              </a:lnSpc>
              <a:spcBef>
                <a:spcPts val="0"/>
              </a:spcBef>
              <a:buClr>
                <a:schemeClr val="dk1"/>
              </a:buClr>
              <a:buSzPts val="1400"/>
              <a:buFont typeface="Cambria"/>
              <a:buChar char="➢"/>
            </a:pPr>
            <a:r>
              <a:rPr lang="en-US" sz="2200" dirty="0">
                <a:latin typeface="Cambria"/>
                <a:ea typeface="Cambria"/>
                <a:cs typeface="Cambria"/>
                <a:sym typeface="Cambria"/>
              </a:rPr>
              <a:t>Role of Vitamin D and Calcium</a:t>
            </a:r>
          </a:p>
          <a:p>
            <a:pPr marL="914400" lvl="1" indent="-317500">
              <a:lnSpc>
                <a:spcPct val="170000"/>
              </a:lnSpc>
              <a:spcBef>
                <a:spcPts val="0"/>
              </a:spcBef>
              <a:buClr>
                <a:schemeClr val="dk1"/>
              </a:buClr>
              <a:buSzPts val="1400"/>
              <a:buFont typeface="Cambria"/>
              <a:buChar char="➢"/>
            </a:pPr>
            <a:r>
              <a:rPr lang="en-US" sz="2200" dirty="0">
                <a:latin typeface="Cambria"/>
                <a:ea typeface="Cambria"/>
                <a:cs typeface="Cambria"/>
                <a:sym typeface="Cambria"/>
              </a:rPr>
              <a:t>Role of medications for osteoporosis</a:t>
            </a:r>
          </a:p>
          <a:p>
            <a:endParaRPr lang="en-US" sz="1500" dirty="0"/>
          </a:p>
        </p:txBody>
      </p:sp>
      <p:sp>
        <p:nvSpPr>
          <p:cNvPr id="35" name="Rectangle 2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Brain in head">
            <a:extLst>
              <a:ext uri="{FF2B5EF4-FFF2-40B4-BE49-F238E27FC236}">
                <a16:creationId xmlns:a16="http://schemas.microsoft.com/office/drawing/2014/main" id="{E92D738F-F174-4ECD-B2C1-CA771825AE7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2419803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52964-7704-DD44-A640-7D2359FE5561}"/>
              </a:ext>
            </a:extLst>
          </p:cNvPr>
          <p:cNvSpPr>
            <a:spLocks noGrp="1"/>
          </p:cNvSpPr>
          <p:nvPr>
            <p:ph type="title"/>
          </p:nvPr>
        </p:nvSpPr>
        <p:spPr>
          <a:xfrm>
            <a:off x="4965430" y="629268"/>
            <a:ext cx="6586491" cy="1286160"/>
          </a:xfrm>
        </p:spPr>
        <p:txBody>
          <a:bodyPr anchor="b">
            <a:normAutofit/>
          </a:bodyPr>
          <a:lstStyle/>
          <a:p>
            <a:r>
              <a:rPr lang="en" sz="4100" dirty="0">
                <a:solidFill>
                  <a:schemeClr val="accent1">
                    <a:lumMod val="75000"/>
                  </a:schemeClr>
                </a:solidFill>
                <a:latin typeface="Cambria"/>
                <a:ea typeface="Cambria"/>
                <a:cs typeface="Cambria"/>
                <a:sym typeface="Cambria"/>
              </a:rPr>
              <a:t>HOW PATIENTS COULD BE PRESENTED ?</a:t>
            </a:r>
            <a:endParaRPr lang="en-US" sz="4100" dirty="0">
              <a:solidFill>
                <a:schemeClr val="accent1">
                  <a:lumMod val="75000"/>
                </a:schemeClr>
              </a:solidFill>
            </a:endParaRPr>
          </a:p>
        </p:txBody>
      </p:sp>
      <p:pic>
        <p:nvPicPr>
          <p:cNvPr id="5" name="Picture 4">
            <a:extLst>
              <a:ext uri="{FF2B5EF4-FFF2-40B4-BE49-F238E27FC236}">
                <a16:creationId xmlns:a16="http://schemas.microsoft.com/office/drawing/2014/main" id="{7EC975B6-D29D-5D4C-8EEE-CD990088B3CE}"/>
              </a:ext>
            </a:extLst>
          </p:cNvPr>
          <p:cNvPicPr>
            <a:picLocks noChangeAspect="1"/>
          </p:cNvPicPr>
          <p:nvPr/>
        </p:nvPicPr>
        <p:blipFill rotWithShape="1">
          <a:blip r:embed="rId2"/>
          <a:srcRect b="1618"/>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3535E5"/>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5DA1008-7C04-D24A-9303-517C8A6FE67B}"/>
              </a:ext>
            </a:extLst>
          </p:cNvPr>
          <p:cNvSpPr>
            <a:spLocks noGrp="1"/>
          </p:cNvSpPr>
          <p:nvPr>
            <p:ph idx="1"/>
          </p:nvPr>
        </p:nvSpPr>
        <p:spPr>
          <a:xfrm>
            <a:off x="4965431" y="2438400"/>
            <a:ext cx="6586489" cy="3785419"/>
          </a:xfrm>
        </p:spPr>
        <p:txBody>
          <a:bodyPr>
            <a:normAutofit/>
          </a:bodyPr>
          <a:lstStyle/>
          <a:p>
            <a:pPr marL="0" lvl="0" indent="0">
              <a:spcBef>
                <a:spcPts val="500"/>
              </a:spcBef>
              <a:buNone/>
            </a:pPr>
            <a:r>
              <a:rPr lang="en-US" sz="2000" dirty="0">
                <a:latin typeface="Cambria"/>
                <a:ea typeface="Cambria"/>
                <a:cs typeface="Cambria"/>
                <a:sym typeface="Cambria"/>
              </a:rPr>
              <a:t>There are no symptoms in the early stages of bone loss. But once bones have been weakened by osteoporosis, you may have signs and symptoms that include:</a:t>
            </a:r>
          </a:p>
          <a:p>
            <a:pPr marL="0" lvl="0" indent="0">
              <a:spcBef>
                <a:spcPts val="500"/>
              </a:spcBef>
              <a:buClr>
                <a:schemeClr val="dk1"/>
              </a:buClr>
              <a:buSzPts val="1100"/>
              <a:buNone/>
            </a:pPr>
            <a:endParaRPr lang="en-US" sz="2000" dirty="0">
              <a:latin typeface="Cambria"/>
              <a:ea typeface="Cambria"/>
              <a:cs typeface="Cambria"/>
              <a:sym typeface="Cambria"/>
            </a:endParaRPr>
          </a:p>
          <a:p>
            <a:pPr marL="457200" lvl="0" indent="-368300">
              <a:spcBef>
                <a:spcPts val="500"/>
              </a:spcBef>
              <a:buClr>
                <a:srgbClr val="C00000"/>
              </a:buClr>
              <a:buSzPts val="2200"/>
              <a:buFont typeface="Cambria"/>
              <a:buChar char="●"/>
            </a:pPr>
            <a:r>
              <a:rPr lang="en-US" sz="2000" dirty="0">
                <a:solidFill>
                  <a:srgbClr val="FF0000"/>
                </a:solidFill>
                <a:latin typeface="Cambria"/>
                <a:ea typeface="Cambria"/>
                <a:cs typeface="Cambria"/>
                <a:sym typeface="Cambria"/>
              </a:rPr>
              <a:t>Back pain</a:t>
            </a:r>
            <a:r>
              <a:rPr lang="en-US" sz="2000" dirty="0">
                <a:latin typeface="Cambria"/>
                <a:ea typeface="Cambria"/>
                <a:cs typeface="Cambria"/>
                <a:sym typeface="Cambria"/>
              </a:rPr>
              <a:t>, caused by a fractured or collapsed vertebra</a:t>
            </a:r>
          </a:p>
          <a:p>
            <a:pPr marL="457200" lvl="0" indent="-368300">
              <a:spcBef>
                <a:spcPts val="0"/>
              </a:spcBef>
              <a:buClr>
                <a:srgbClr val="C00000"/>
              </a:buClr>
              <a:buSzPts val="2200"/>
              <a:buFont typeface="Cambria"/>
              <a:buChar char="●"/>
            </a:pPr>
            <a:r>
              <a:rPr lang="en-US" sz="2000" dirty="0">
                <a:latin typeface="Cambria"/>
                <a:ea typeface="Cambria"/>
                <a:cs typeface="Cambria"/>
                <a:sym typeface="Cambria"/>
              </a:rPr>
              <a:t>Loss of height over time</a:t>
            </a:r>
          </a:p>
          <a:p>
            <a:pPr marL="457200" lvl="0" indent="-368300">
              <a:spcBef>
                <a:spcPts val="0"/>
              </a:spcBef>
              <a:buClr>
                <a:srgbClr val="C00000"/>
              </a:buClr>
              <a:buSzPts val="2200"/>
              <a:buFont typeface="Cambria"/>
              <a:buChar char="●"/>
            </a:pPr>
            <a:r>
              <a:rPr lang="en-US" sz="2000" dirty="0">
                <a:latin typeface="Cambria"/>
                <a:ea typeface="Cambria"/>
                <a:cs typeface="Cambria"/>
                <a:sym typeface="Cambria"/>
              </a:rPr>
              <a:t>A stooped posture</a:t>
            </a:r>
          </a:p>
          <a:p>
            <a:pPr marL="457200" lvl="0" indent="-368300">
              <a:spcBef>
                <a:spcPts val="0"/>
              </a:spcBef>
              <a:buClr>
                <a:srgbClr val="C00000"/>
              </a:buClr>
              <a:buSzPts val="2200"/>
              <a:buFont typeface="Cambria"/>
              <a:buChar char="●"/>
            </a:pPr>
            <a:r>
              <a:rPr lang="en-US" sz="2000" dirty="0">
                <a:latin typeface="Cambria"/>
                <a:ea typeface="Cambria"/>
                <a:cs typeface="Cambria"/>
                <a:sym typeface="Cambria"/>
              </a:rPr>
              <a:t>A bone fracture that occurs much more easily than expected</a:t>
            </a:r>
          </a:p>
          <a:p>
            <a:endParaRPr lang="en-US" sz="2000" dirty="0"/>
          </a:p>
        </p:txBody>
      </p:sp>
    </p:spTree>
    <p:extLst>
      <p:ext uri="{BB962C8B-B14F-4D97-AF65-F5344CB8AC3E}">
        <p14:creationId xmlns:p14="http://schemas.microsoft.com/office/powerpoint/2010/main" val="2736736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63;p31">
            <a:extLst>
              <a:ext uri="{FF2B5EF4-FFF2-40B4-BE49-F238E27FC236}">
                <a16:creationId xmlns:a16="http://schemas.microsoft.com/office/drawing/2014/main" id="{9F2656CC-61D1-E046-8392-A7A3AE770884}"/>
              </a:ext>
            </a:extLst>
          </p:cNvPr>
          <p:cNvPicPr preferRelativeResize="0"/>
          <p:nvPr/>
        </p:nvPicPr>
        <p:blipFill>
          <a:blip r:embed="rId2">
            <a:alphaModFix/>
          </a:blip>
          <a:stretch>
            <a:fillRect/>
          </a:stretch>
        </p:blipFill>
        <p:spPr>
          <a:xfrm>
            <a:off x="412681" y="655361"/>
            <a:ext cx="11366638" cy="5547277"/>
          </a:xfrm>
          <a:prstGeom prst="rect">
            <a:avLst/>
          </a:prstGeom>
          <a:noFill/>
          <a:ln>
            <a:noFill/>
          </a:ln>
        </p:spPr>
      </p:pic>
    </p:spTree>
    <p:extLst>
      <p:ext uri="{BB962C8B-B14F-4D97-AF65-F5344CB8AC3E}">
        <p14:creationId xmlns:p14="http://schemas.microsoft.com/office/powerpoint/2010/main" val="41466264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8">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0">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668277B-C16C-EF48-8074-0BEB3E20226D}"/>
              </a:ext>
            </a:extLst>
          </p:cNvPr>
          <p:cNvSpPr>
            <a:spLocks noGrp="1"/>
          </p:cNvSpPr>
          <p:nvPr>
            <p:ph type="title"/>
          </p:nvPr>
        </p:nvSpPr>
        <p:spPr>
          <a:xfrm>
            <a:off x="6094105" y="802955"/>
            <a:ext cx="4977976" cy="1454051"/>
          </a:xfrm>
        </p:spPr>
        <p:txBody>
          <a:bodyPr>
            <a:normAutofit/>
          </a:bodyPr>
          <a:lstStyle/>
          <a:p>
            <a:r>
              <a:rPr lang="en" sz="3700" dirty="0">
                <a:solidFill>
                  <a:schemeClr val="accent1">
                    <a:lumMod val="75000"/>
                  </a:schemeClr>
                </a:solidFill>
                <a:latin typeface="Cambria"/>
                <a:ea typeface="Cambria"/>
                <a:cs typeface="Cambria"/>
                <a:sym typeface="Cambria"/>
              </a:rPr>
              <a:t>COMMON FRACTURES WITH OSTEOPOROSIS:</a:t>
            </a:r>
            <a:endParaRPr lang="en-US" sz="3700" dirty="0">
              <a:solidFill>
                <a:schemeClr val="accent1">
                  <a:lumMod val="75000"/>
                </a:schemeClr>
              </a:solidFill>
            </a:endParaRPr>
          </a:p>
        </p:txBody>
      </p:sp>
      <p:sp>
        <p:nvSpPr>
          <p:cNvPr id="23"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oogle Shape;170;p32">
            <a:extLst>
              <a:ext uri="{FF2B5EF4-FFF2-40B4-BE49-F238E27FC236}">
                <a16:creationId xmlns:a16="http://schemas.microsoft.com/office/drawing/2014/main" id="{B6EBB2BA-8B06-D84D-B13A-5AD976F7BBC2}"/>
              </a:ext>
            </a:extLst>
          </p:cNvPr>
          <p:cNvPicPr preferRelativeResize="0"/>
          <p:nvPr/>
        </p:nvPicPr>
        <p:blipFill rotWithShape="1">
          <a:blip r:embed="rId3">
            <a:extLst/>
          </a:blip>
          <a:srcRect l="2669" t="4800" r="5897" b="7271"/>
          <a:stretch/>
        </p:blipFill>
        <p:spPr>
          <a:xfrm>
            <a:off x="429349" y="2549930"/>
            <a:ext cx="3661831" cy="1778338"/>
          </a:xfrm>
          <a:prstGeom prst="rect">
            <a:avLst/>
          </a:prstGeom>
          <a:noFill/>
        </p:spPr>
      </p:pic>
      <p:sp>
        <p:nvSpPr>
          <p:cNvPr id="3" name="Content Placeholder 2">
            <a:extLst>
              <a:ext uri="{FF2B5EF4-FFF2-40B4-BE49-F238E27FC236}">
                <a16:creationId xmlns:a16="http://schemas.microsoft.com/office/drawing/2014/main" id="{8FDE9FF2-0007-C541-9FF8-90B562D39365}"/>
              </a:ext>
            </a:extLst>
          </p:cNvPr>
          <p:cNvSpPr>
            <a:spLocks noGrp="1"/>
          </p:cNvSpPr>
          <p:nvPr>
            <p:ph idx="1"/>
          </p:nvPr>
        </p:nvSpPr>
        <p:spPr>
          <a:xfrm>
            <a:off x="6090574" y="2421682"/>
            <a:ext cx="4977578" cy="3639289"/>
          </a:xfrm>
        </p:spPr>
        <p:txBody>
          <a:bodyPr anchor="ctr">
            <a:normAutofit/>
          </a:bodyPr>
          <a:lstStyle/>
          <a:p>
            <a:pPr marL="0" lvl="0" indent="0">
              <a:spcBef>
                <a:spcPts val="0"/>
              </a:spcBef>
              <a:buNone/>
            </a:pPr>
            <a:r>
              <a:rPr lang="en-US" sz="2000" b="1" dirty="0">
                <a:solidFill>
                  <a:srgbClr val="000000"/>
                </a:solidFill>
                <a:latin typeface="Cambria"/>
                <a:ea typeface="Cambria"/>
                <a:cs typeface="Cambria"/>
                <a:sym typeface="Cambria"/>
              </a:rPr>
              <a:t>Spine Fractures</a:t>
            </a:r>
            <a:r>
              <a:rPr lang="en-US" sz="2000" dirty="0">
                <a:solidFill>
                  <a:srgbClr val="000000"/>
                </a:solidFill>
                <a:latin typeface="Cambria"/>
                <a:ea typeface="Cambria"/>
                <a:cs typeface="Cambria"/>
                <a:sym typeface="Cambria"/>
              </a:rPr>
              <a:t>: The most common type of spinal fracture (also known as a vertebral fracture) in people with osteoporosis is called a </a:t>
            </a:r>
            <a:r>
              <a:rPr lang="en-US" sz="2000" dirty="0">
                <a:solidFill>
                  <a:srgbClr val="C00000"/>
                </a:solidFill>
                <a:latin typeface="Cambria"/>
                <a:ea typeface="Cambria"/>
                <a:cs typeface="Cambria"/>
                <a:sym typeface="Cambria"/>
              </a:rPr>
              <a:t>wedge or compression fracture</a:t>
            </a:r>
            <a:r>
              <a:rPr lang="en-US" sz="2000" dirty="0">
                <a:solidFill>
                  <a:srgbClr val="000000"/>
                </a:solidFill>
                <a:latin typeface="Cambria"/>
                <a:ea typeface="Cambria"/>
                <a:cs typeface="Cambria"/>
                <a:sym typeface="Cambria"/>
              </a:rPr>
              <a:t>.</a:t>
            </a:r>
            <a:r>
              <a:rPr lang="en-US" sz="2000" b="1" dirty="0">
                <a:solidFill>
                  <a:srgbClr val="000000"/>
                </a:solidFill>
              </a:rPr>
              <a:t> </a:t>
            </a:r>
          </a:p>
          <a:p>
            <a:pPr marL="0" lvl="0" indent="0">
              <a:spcBef>
                <a:spcPts val="1600"/>
              </a:spcBef>
              <a:buNone/>
            </a:pPr>
            <a:r>
              <a:rPr lang="en-US" sz="2000" b="1" dirty="0">
                <a:solidFill>
                  <a:srgbClr val="000000"/>
                </a:solidFill>
                <a:latin typeface="Cambria"/>
                <a:ea typeface="Cambria"/>
                <a:cs typeface="Cambria"/>
                <a:sym typeface="Cambria"/>
              </a:rPr>
              <a:t>Hip and Pelvis: </a:t>
            </a:r>
          </a:p>
          <a:p>
            <a:pPr marL="457200" lvl="0" indent="-342900">
              <a:spcBef>
                <a:spcPts val="1600"/>
              </a:spcBef>
              <a:buSzPts val="1800"/>
              <a:buFont typeface="Cambria"/>
              <a:buChar char="●"/>
            </a:pPr>
            <a:r>
              <a:rPr lang="en-US" sz="2000" b="1" dirty="0">
                <a:solidFill>
                  <a:srgbClr val="C00000"/>
                </a:solidFill>
                <a:latin typeface="Cambria"/>
                <a:ea typeface="Cambria"/>
                <a:cs typeface="Cambria"/>
                <a:sym typeface="Cambria"/>
              </a:rPr>
              <a:t>Femoral neck fractures: </a:t>
            </a:r>
            <a:r>
              <a:rPr lang="en-US" sz="2000" dirty="0">
                <a:solidFill>
                  <a:srgbClr val="000000"/>
                </a:solidFill>
                <a:latin typeface="Cambria"/>
                <a:ea typeface="Cambria"/>
                <a:cs typeface="Cambria"/>
                <a:sym typeface="Cambria"/>
              </a:rPr>
              <a:t>occurring in the narrow section of bone between the main shaft of the femur and the ball</a:t>
            </a:r>
          </a:p>
          <a:p>
            <a:pPr marL="457200" lvl="0" indent="-342900">
              <a:spcBef>
                <a:spcPts val="0"/>
              </a:spcBef>
              <a:buSzPts val="1800"/>
              <a:buFont typeface="Cambria"/>
              <a:buChar char="●"/>
            </a:pPr>
            <a:r>
              <a:rPr lang="en-US" sz="2000" dirty="0">
                <a:solidFill>
                  <a:srgbClr val="C00000"/>
                </a:solidFill>
                <a:latin typeface="Cambria"/>
                <a:ea typeface="Cambria"/>
                <a:cs typeface="Cambria"/>
                <a:sym typeface="Cambria"/>
              </a:rPr>
              <a:t>Intertrochanteric hip fractures</a:t>
            </a:r>
            <a:r>
              <a:rPr lang="en-US" sz="2000" dirty="0">
                <a:solidFill>
                  <a:srgbClr val="000000"/>
                </a:solidFill>
                <a:latin typeface="Cambria"/>
                <a:ea typeface="Cambria"/>
                <a:cs typeface="Cambria"/>
                <a:sym typeface="Cambria"/>
              </a:rPr>
              <a:t>: where the shaft of the femur breaks just below the femoral neck.</a:t>
            </a:r>
          </a:p>
          <a:p>
            <a:pPr marL="0" lvl="0" indent="0">
              <a:spcBef>
                <a:spcPts val="200"/>
              </a:spcBef>
              <a:buNone/>
            </a:pPr>
            <a:endParaRPr lang="en-US" sz="2000" b="1" dirty="0">
              <a:solidFill>
                <a:srgbClr val="000000"/>
              </a:solidFill>
              <a:latin typeface="Cambria"/>
              <a:ea typeface="Cambria"/>
              <a:cs typeface="Cambria"/>
              <a:sym typeface="Cambria"/>
            </a:endParaRPr>
          </a:p>
          <a:p>
            <a:endParaRPr lang="en-US" sz="2000" dirty="0">
              <a:solidFill>
                <a:srgbClr val="000000"/>
              </a:solidFill>
            </a:endParaRPr>
          </a:p>
        </p:txBody>
      </p:sp>
    </p:spTree>
    <p:extLst>
      <p:ext uri="{BB962C8B-B14F-4D97-AF65-F5344CB8AC3E}">
        <p14:creationId xmlns:p14="http://schemas.microsoft.com/office/powerpoint/2010/main" val="3833389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8">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0">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668277B-C16C-EF48-8074-0BEB3E20226D}"/>
              </a:ext>
            </a:extLst>
          </p:cNvPr>
          <p:cNvSpPr>
            <a:spLocks noGrp="1"/>
          </p:cNvSpPr>
          <p:nvPr>
            <p:ph type="title"/>
          </p:nvPr>
        </p:nvSpPr>
        <p:spPr>
          <a:xfrm>
            <a:off x="6094105" y="802955"/>
            <a:ext cx="4977976" cy="1454051"/>
          </a:xfrm>
        </p:spPr>
        <p:txBody>
          <a:bodyPr>
            <a:normAutofit/>
          </a:bodyPr>
          <a:lstStyle/>
          <a:p>
            <a:r>
              <a:rPr lang="en" sz="3700" dirty="0">
                <a:solidFill>
                  <a:schemeClr val="accent1">
                    <a:lumMod val="75000"/>
                  </a:schemeClr>
                </a:solidFill>
                <a:latin typeface="Cambria"/>
                <a:ea typeface="Cambria"/>
                <a:cs typeface="Cambria"/>
                <a:sym typeface="Cambria"/>
              </a:rPr>
              <a:t>COMMON FRACTURES WITH OSTEOPOROSIS:</a:t>
            </a:r>
            <a:endParaRPr lang="en-US" sz="3700" dirty="0">
              <a:solidFill>
                <a:schemeClr val="accent1">
                  <a:lumMod val="75000"/>
                </a:schemeClr>
              </a:solidFill>
            </a:endParaRPr>
          </a:p>
        </p:txBody>
      </p:sp>
      <p:sp>
        <p:nvSpPr>
          <p:cNvPr id="23"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oogle Shape;170;p32">
            <a:extLst>
              <a:ext uri="{FF2B5EF4-FFF2-40B4-BE49-F238E27FC236}">
                <a16:creationId xmlns:a16="http://schemas.microsoft.com/office/drawing/2014/main" id="{B6EBB2BA-8B06-D84D-B13A-5AD976F7BBC2}"/>
              </a:ext>
            </a:extLst>
          </p:cNvPr>
          <p:cNvPicPr preferRelativeResize="0"/>
          <p:nvPr/>
        </p:nvPicPr>
        <p:blipFill rotWithShape="1">
          <a:blip r:embed="rId3">
            <a:extLst/>
          </a:blip>
          <a:srcRect l="2669" t="4800" r="5897" b="7271"/>
          <a:stretch/>
        </p:blipFill>
        <p:spPr>
          <a:xfrm>
            <a:off x="429349" y="2549930"/>
            <a:ext cx="3661831" cy="1778338"/>
          </a:xfrm>
          <a:prstGeom prst="rect">
            <a:avLst/>
          </a:prstGeom>
          <a:noFill/>
        </p:spPr>
      </p:pic>
      <p:sp>
        <p:nvSpPr>
          <p:cNvPr id="3" name="Content Placeholder 2">
            <a:extLst>
              <a:ext uri="{FF2B5EF4-FFF2-40B4-BE49-F238E27FC236}">
                <a16:creationId xmlns:a16="http://schemas.microsoft.com/office/drawing/2014/main" id="{8FDE9FF2-0007-C541-9FF8-90B562D39365}"/>
              </a:ext>
            </a:extLst>
          </p:cNvPr>
          <p:cNvSpPr>
            <a:spLocks noGrp="1"/>
          </p:cNvSpPr>
          <p:nvPr>
            <p:ph idx="1"/>
          </p:nvPr>
        </p:nvSpPr>
        <p:spPr>
          <a:xfrm>
            <a:off x="6044224" y="2549930"/>
            <a:ext cx="4977578" cy="3639289"/>
          </a:xfrm>
        </p:spPr>
        <p:txBody>
          <a:bodyPr anchor="ctr">
            <a:normAutofit fontScale="85000" lnSpcReduction="10000"/>
          </a:bodyPr>
          <a:lstStyle/>
          <a:p>
            <a:pPr marL="0" lvl="0" indent="0">
              <a:spcBef>
                <a:spcPts val="0"/>
              </a:spcBef>
              <a:buNone/>
            </a:pPr>
            <a:r>
              <a:rPr lang="en-US" sz="2000" b="1" dirty="0">
                <a:latin typeface="Cambria"/>
                <a:ea typeface="Cambria"/>
                <a:cs typeface="Cambria"/>
                <a:sym typeface="Cambria"/>
              </a:rPr>
              <a:t>Wrist and forearm: </a:t>
            </a:r>
            <a:r>
              <a:rPr lang="en-US" sz="2000" dirty="0">
                <a:solidFill>
                  <a:srgbClr val="C00000"/>
                </a:solidFill>
                <a:latin typeface="Cambria"/>
                <a:ea typeface="Cambria"/>
                <a:cs typeface="Cambria"/>
                <a:sym typeface="Cambria"/>
              </a:rPr>
              <a:t>Falls are the most common cause of fractures of the wrist and forearm.</a:t>
            </a:r>
          </a:p>
          <a:p>
            <a:pPr marL="0" lvl="0" indent="0">
              <a:lnSpc>
                <a:spcPct val="98181"/>
              </a:lnSpc>
              <a:spcBef>
                <a:spcPts val="1200"/>
              </a:spcBef>
              <a:buClr>
                <a:schemeClr val="dk1"/>
              </a:buClr>
              <a:buSzPts val="1100"/>
              <a:buNone/>
            </a:pPr>
            <a:r>
              <a:rPr lang="en-US" sz="2000" dirty="0">
                <a:solidFill>
                  <a:srgbClr val="1CADE4"/>
                </a:solidFill>
                <a:latin typeface="Cambria"/>
                <a:ea typeface="Cambria"/>
                <a:cs typeface="Cambria"/>
                <a:sym typeface="Cambria"/>
              </a:rPr>
              <a:t> </a:t>
            </a:r>
            <a:r>
              <a:rPr lang="en-US" sz="2000" b="1" dirty="0">
                <a:solidFill>
                  <a:srgbClr val="000000"/>
                </a:solidFill>
                <a:latin typeface="Cambria"/>
                <a:ea typeface="Cambria"/>
                <a:cs typeface="Cambria"/>
                <a:sym typeface="Cambria"/>
              </a:rPr>
              <a:t>The two most common types of wrist fracture are:</a:t>
            </a:r>
          </a:p>
          <a:p>
            <a:pPr marL="457200" lvl="0" indent="-342900">
              <a:lnSpc>
                <a:spcPct val="98181"/>
              </a:lnSpc>
              <a:spcBef>
                <a:spcPts val="1200"/>
              </a:spcBef>
              <a:buSzPts val="1800"/>
              <a:buFont typeface="Cambria"/>
              <a:buAutoNum type="arabicPeriod"/>
            </a:pPr>
            <a:r>
              <a:rPr lang="en-US" sz="2000" dirty="0" err="1">
                <a:solidFill>
                  <a:srgbClr val="C00000"/>
                </a:solidFill>
                <a:latin typeface="Cambria"/>
                <a:ea typeface="Cambria"/>
                <a:cs typeface="Cambria"/>
                <a:sym typeface="Cambria"/>
              </a:rPr>
              <a:t>Colles</a:t>
            </a:r>
            <a:r>
              <a:rPr lang="en-US" sz="2000" dirty="0">
                <a:solidFill>
                  <a:srgbClr val="C00000"/>
                </a:solidFill>
                <a:latin typeface="Cambria"/>
                <a:ea typeface="Cambria"/>
                <a:cs typeface="Cambria"/>
                <a:sym typeface="Cambria"/>
              </a:rPr>
              <a:t>’ fracture</a:t>
            </a:r>
            <a:r>
              <a:rPr lang="en-US" sz="2000" dirty="0">
                <a:solidFill>
                  <a:schemeClr val="dk1"/>
                </a:solidFill>
                <a:latin typeface="Cambria"/>
                <a:ea typeface="Cambria"/>
                <a:cs typeface="Cambria"/>
                <a:sym typeface="Cambria"/>
              </a:rPr>
              <a:t>: this is a fracture to the lower end of the radius, and very common in people with osteoporosis.</a:t>
            </a:r>
          </a:p>
          <a:p>
            <a:pPr marL="457200" lvl="0" indent="-342900">
              <a:lnSpc>
                <a:spcPct val="98181"/>
              </a:lnSpc>
              <a:spcBef>
                <a:spcPts val="0"/>
              </a:spcBef>
              <a:buSzPts val="1800"/>
              <a:buFont typeface="Cambria"/>
              <a:buAutoNum type="arabicPeriod"/>
            </a:pPr>
            <a:r>
              <a:rPr lang="en-US" sz="2000" dirty="0">
                <a:solidFill>
                  <a:srgbClr val="C00000"/>
                </a:solidFill>
                <a:latin typeface="Cambria"/>
                <a:ea typeface="Cambria"/>
                <a:cs typeface="Cambria"/>
                <a:sym typeface="Cambria"/>
              </a:rPr>
              <a:t>Scaphoid fracture </a:t>
            </a:r>
            <a:r>
              <a:rPr lang="en-US" sz="2000" dirty="0">
                <a:solidFill>
                  <a:schemeClr val="dk1"/>
                </a:solidFill>
                <a:latin typeface="Cambria"/>
                <a:ea typeface="Cambria"/>
                <a:cs typeface="Cambria"/>
                <a:sym typeface="Cambria"/>
              </a:rPr>
              <a:t>: the scaphoid is a wedge-shaped bone located on the thumb side of the wrist,  just where it meets the radius. </a:t>
            </a:r>
          </a:p>
          <a:p>
            <a:pPr marL="0" lvl="0" indent="0">
              <a:lnSpc>
                <a:spcPct val="98181"/>
              </a:lnSpc>
              <a:spcBef>
                <a:spcPts val="1200"/>
              </a:spcBef>
              <a:buClr>
                <a:schemeClr val="dk1"/>
              </a:buClr>
              <a:buSzPts val="1100"/>
              <a:buNone/>
            </a:pPr>
            <a:r>
              <a:rPr lang="en-US" sz="2000" dirty="0">
                <a:solidFill>
                  <a:schemeClr val="dk1"/>
                </a:solidFill>
                <a:latin typeface="Cambria"/>
                <a:ea typeface="Cambria"/>
                <a:cs typeface="Cambria"/>
                <a:sym typeface="Cambria"/>
              </a:rPr>
              <a:t>These fractures are less commonly related to osteoporosis.</a:t>
            </a:r>
          </a:p>
          <a:p>
            <a:pPr marL="0" lvl="0" indent="0">
              <a:spcBef>
                <a:spcPts val="200"/>
              </a:spcBef>
              <a:buNone/>
            </a:pPr>
            <a:endParaRPr lang="en-US" sz="2000" b="1" dirty="0">
              <a:solidFill>
                <a:srgbClr val="980000"/>
              </a:solidFill>
              <a:latin typeface="Cambria"/>
              <a:ea typeface="Cambria"/>
              <a:cs typeface="Cambria"/>
              <a:sym typeface="Cambria"/>
            </a:endParaRPr>
          </a:p>
          <a:p>
            <a:pPr marL="0" lvl="0" indent="0">
              <a:spcBef>
                <a:spcPts val="200"/>
              </a:spcBef>
              <a:buNone/>
            </a:pPr>
            <a:endParaRPr lang="en-US" sz="2000" b="1" dirty="0">
              <a:solidFill>
                <a:srgbClr val="000000"/>
              </a:solidFill>
              <a:latin typeface="Cambria"/>
              <a:ea typeface="Cambria"/>
              <a:cs typeface="Cambria"/>
              <a:sym typeface="Cambria"/>
            </a:endParaRPr>
          </a:p>
          <a:p>
            <a:endParaRPr lang="en-US" sz="2000" dirty="0">
              <a:solidFill>
                <a:srgbClr val="000000"/>
              </a:solidFill>
            </a:endParaRPr>
          </a:p>
        </p:txBody>
      </p:sp>
    </p:spTree>
    <p:extLst>
      <p:ext uri="{BB962C8B-B14F-4D97-AF65-F5344CB8AC3E}">
        <p14:creationId xmlns:p14="http://schemas.microsoft.com/office/powerpoint/2010/main" val="38056171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BD4C3-2A42-3A43-8A75-711A721CC015}"/>
              </a:ext>
            </a:extLst>
          </p:cNvPr>
          <p:cNvSpPr>
            <a:spLocks noGrp="1"/>
          </p:cNvSpPr>
          <p:nvPr>
            <p:ph type="title"/>
          </p:nvPr>
        </p:nvSpPr>
        <p:spPr>
          <a:xfrm>
            <a:off x="648929" y="629266"/>
            <a:ext cx="5127031" cy="1676603"/>
          </a:xfrm>
        </p:spPr>
        <p:txBody>
          <a:bodyPr>
            <a:normAutofit/>
          </a:bodyPr>
          <a:lstStyle/>
          <a:p>
            <a:r>
              <a:rPr lang="en">
                <a:latin typeface="Cambria"/>
                <a:ea typeface="Cambria"/>
                <a:cs typeface="Cambria"/>
                <a:sym typeface="Cambria"/>
              </a:rPr>
              <a:t>COMORBIDITIES AND VITAMIN D:</a:t>
            </a:r>
            <a:endParaRPr lang="en-US"/>
          </a:p>
        </p:txBody>
      </p:sp>
      <p:sp>
        <p:nvSpPr>
          <p:cNvPr id="3" name="Content Placeholder 2">
            <a:extLst>
              <a:ext uri="{FF2B5EF4-FFF2-40B4-BE49-F238E27FC236}">
                <a16:creationId xmlns:a16="http://schemas.microsoft.com/office/drawing/2014/main" id="{2205A4AA-BFFE-8B48-99F5-14201D53A714}"/>
              </a:ext>
            </a:extLst>
          </p:cNvPr>
          <p:cNvSpPr>
            <a:spLocks noGrp="1"/>
          </p:cNvSpPr>
          <p:nvPr>
            <p:ph idx="1"/>
          </p:nvPr>
        </p:nvSpPr>
        <p:spPr>
          <a:xfrm>
            <a:off x="648930" y="2438400"/>
            <a:ext cx="5127029" cy="3785419"/>
          </a:xfrm>
        </p:spPr>
        <p:txBody>
          <a:bodyPr>
            <a:normAutofit/>
          </a:bodyPr>
          <a:lstStyle/>
          <a:p>
            <a:pPr marL="457200" lvl="0" indent="-406400">
              <a:spcBef>
                <a:spcPts val="1200"/>
              </a:spcBef>
              <a:buClr>
                <a:srgbClr val="980000"/>
              </a:buClr>
              <a:buSzPts val="2800"/>
              <a:buFont typeface="Cambria"/>
              <a:buChar char="●"/>
            </a:pPr>
            <a:r>
              <a:rPr lang="en-US" b="1" dirty="0">
                <a:latin typeface="Cambria"/>
                <a:ea typeface="Cambria"/>
                <a:cs typeface="Cambria"/>
                <a:sym typeface="Cambria"/>
              </a:rPr>
              <a:t>CVS</a:t>
            </a:r>
          </a:p>
          <a:p>
            <a:pPr marL="457200" lvl="0" indent="-406400">
              <a:spcBef>
                <a:spcPts val="0"/>
              </a:spcBef>
              <a:buClr>
                <a:srgbClr val="980000"/>
              </a:buClr>
              <a:buSzPts val="2800"/>
              <a:buFont typeface="Cambria"/>
              <a:buChar char="●"/>
            </a:pPr>
            <a:r>
              <a:rPr lang="en-US" b="1" dirty="0">
                <a:latin typeface="Cambria"/>
                <a:ea typeface="Cambria"/>
                <a:cs typeface="Cambria"/>
                <a:sym typeface="Cambria"/>
              </a:rPr>
              <a:t>Hypertension</a:t>
            </a:r>
          </a:p>
          <a:p>
            <a:pPr marL="457200" lvl="0" indent="-406400">
              <a:spcBef>
                <a:spcPts val="0"/>
              </a:spcBef>
              <a:buClr>
                <a:srgbClr val="980000"/>
              </a:buClr>
              <a:buSzPts val="2800"/>
              <a:buFont typeface="Cambria"/>
              <a:buChar char="●"/>
            </a:pPr>
            <a:r>
              <a:rPr lang="en-US" b="1" dirty="0">
                <a:latin typeface="Cambria"/>
                <a:ea typeface="Cambria"/>
                <a:cs typeface="Cambria"/>
                <a:sym typeface="Cambria"/>
              </a:rPr>
              <a:t>Obesity </a:t>
            </a:r>
          </a:p>
          <a:p>
            <a:pPr marL="457200" lvl="0" indent="-406400">
              <a:spcBef>
                <a:spcPts val="0"/>
              </a:spcBef>
              <a:buClr>
                <a:srgbClr val="980000"/>
              </a:buClr>
              <a:buSzPts val="2800"/>
              <a:buFont typeface="Cambria"/>
              <a:buChar char="●"/>
            </a:pPr>
            <a:r>
              <a:rPr lang="en-US" b="1" dirty="0">
                <a:latin typeface="Cambria"/>
                <a:ea typeface="Cambria"/>
                <a:cs typeface="Cambria"/>
                <a:sym typeface="Cambria"/>
              </a:rPr>
              <a:t>Diabetes </a:t>
            </a:r>
          </a:p>
          <a:p>
            <a:endParaRPr lang="en-US" dirty="0"/>
          </a:p>
        </p:txBody>
      </p:sp>
      <p:pic>
        <p:nvPicPr>
          <p:cNvPr id="4" name="Picture 3">
            <a:extLst>
              <a:ext uri="{FF2B5EF4-FFF2-40B4-BE49-F238E27FC236}">
                <a16:creationId xmlns:a16="http://schemas.microsoft.com/office/drawing/2014/main" id="{C026C101-F064-4B4B-A556-4402AA188569}"/>
              </a:ext>
            </a:extLst>
          </p:cNvPr>
          <p:cNvPicPr>
            <a:picLocks noChangeAspect="1"/>
          </p:cNvPicPr>
          <p:nvPr/>
        </p:nvPicPr>
        <p:blipFill rotWithShape="1">
          <a:blip r:embed="rId2"/>
          <a:srcRect l="212" r="1873" b="3"/>
          <a:stretch/>
        </p:blipFill>
        <p:spPr>
          <a:xfrm>
            <a:off x="6090613" y="640082"/>
            <a:ext cx="5461724" cy="5577837"/>
          </a:xfrm>
          <a:prstGeom prst="rect">
            <a:avLst/>
          </a:prstGeom>
          <a:effectLst/>
        </p:spPr>
      </p:pic>
    </p:spTree>
    <p:extLst>
      <p:ext uri="{BB962C8B-B14F-4D97-AF65-F5344CB8AC3E}">
        <p14:creationId xmlns:p14="http://schemas.microsoft.com/office/powerpoint/2010/main" val="1670298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681F0B-ED7E-ED41-9170-16EC2C609A47}"/>
              </a:ext>
            </a:extLst>
          </p:cNvPr>
          <p:cNvSpPr>
            <a:spLocks noGrp="1"/>
          </p:cNvSpPr>
          <p:nvPr>
            <p:ph type="title"/>
          </p:nvPr>
        </p:nvSpPr>
        <p:spPr>
          <a:xfrm>
            <a:off x="6746628" y="1783959"/>
            <a:ext cx="4645250" cy="2889114"/>
          </a:xfrm>
        </p:spPr>
        <p:txBody>
          <a:bodyPr vert="horz" lIns="91440" tIns="45720" rIns="91440" bIns="45720" rtlCol="0" anchor="b">
            <a:normAutofit/>
          </a:bodyPr>
          <a:lstStyle/>
          <a:p>
            <a:pPr lvl="0"/>
            <a:r>
              <a:rPr lang="en-US" sz="4700" kern="1200">
                <a:solidFill>
                  <a:schemeClr val="bg1"/>
                </a:solidFill>
                <a:latin typeface="+mj-lt"/>
                <a:ea typeface="+mj-ea"/>
                <a:cs typeface="+mj-cs"/>
              </a:rPr>
              <a:t>HOW DO WE DIAGNOSE </a:t>
            </a:r>
            <a:br>
              <a:rPr lang="en-US" sz="4700" kern="1200">
                <a:solidFill>
                  <a:schemeClr val="bg1"/>
                </a:solidFill>
                <a:latin typeface="+mj-lt"/>
                <a:ea typeface="+mj-ea"/>
                <a:cs typeface="+mj-cs"/>
              </a:rPr>
            </a:br>
            <a:r>
              <a:rPr lang="en-US" sz="4700" kern="1200">
                <a:solidFill>
                  <a:schemeClr val="bg1"/>
                </a:solidFill>
                <a:latin typeface="+mj-lt"/>
                <a:ea typeface="+mj-ea"/>
                <a:cs typeface="+mj-cs"/>
              </a:rPr>
              <a:t> OSTEOPOROSIS ? </a:t>
            </a:r>
            <a:br>
              <a:rPr lang="en-US" sz="4700" kern="1200">
                <a:solidFill>
                  <a:schemeClr val="bg1"/>
                </a:solidFill>
                <a:latin typeface="+mj-lt"/>
                <a:ea typeface="+mj-ea"/>
                <a:cs typeface="+mj-cs"/>
              </a:rPr>
            </a:br>
            <a:endParaRPr lang="en-US" sz="4700" kern="1200">
              <a:solidFill>
                <a:schemeClr val="bg1"/>
              </a:solidFill>
              <a:latin typeface="+mj-lt"/>
              <a:ea typeface="+mj-ea"/>
              <a:cs typeface="+mj-cs"/>
            </a:endParaRPr>
          </a:p>
        </p:txBody>
      </p:sp>
      <p:sp>
        <p:nvSpPr>
          <p:cNvPr id="12" name="Freeform: Shape 11">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7D0FAAB-7CB4-EA47-985E-93987BF18279}"/>
              </a:ext>
            </a:extLst>
          </p:cNvPr>
          <p:cNvPicPr>
            <a:picLocks noChangeAspect="1"/>
          </p:cNvPicPr>
          <p:nvPr/>
        </p:nvPicPr>
        <p:blipFill>
          <a:blip r:embed="rId2"/>
          <a:stretch>
            <a:fillRect/>
          </a:stretch>
        </p:blipFill>
        <p:spPr>
          <a:xfrm>
            <a:off x="419382" y="720993"/>
            <a:ext cx="4047843" cy="4047843"/>
          </a:xfrm>
          <a:prstGeom prst="rect">
            <a:avLst/>
          </a:prstGeom>
        </p:spPr>
      </p:pic>
    </p:spTree>
    <p:extLst>
      <p:ext uri="{BB962C8B-B14F-4D97-AF65-F5344CB8AC3E}">
        <p14:creationId xmlns:p14="http://schemas.microsoft.com/office/powerpoint/2010/main" val="17366256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92A30-1288-A94B-A083-919A3E036775}"/>
              </a:ext>
            </a:extLst>
          </p:cNvPr>
          <p:cNvSpPr>
            <a:spLocks noGrp="1"/>
          </p:cNvSpPr>
          <p:nvPr>
            <p:ph type="title"/>
          </p:nvPr>
        </p:nvSpPr>
        <p:spPr>
          <a:xfrm>
            <a:off x="960100" y="978102"/>
            <a:ext cx="10588434" cy="1062644"/>
          </a:xfrm>
        </p:spPr>
        <p:txBody>
          <a:bodyPr anchor="b">
            <a:normAutofit/>
          </a:bodyPr>
          <a:lstStyle/>
          <a:p>
            <a:r>
              <a:rPr lang="en" dirty="0">
                <a:solidFill>
                  <a:schemeClr val="accent1">
                    <a:lumMod val="75000"/>
                  </a:schemeClr>
                </a:solidFill>
                <a:latin typeface="Cambria" panose="02040503050406030204" pitchFamily="18" charset="0"/>
              </a:rPr>
              <a:t>X-Ray </a:t>
            </a:r>
            <a:endParaRPr lang="en-US" dirty="0">
              <a:solidFill>
                <a:schemeClr val="accent1">
                  <a:lumMod val="75000"/>
                </a:schemeClr>
              </a:solidFill>
              <a:latin typeface="Cambria" panose="02040503050406030204" pitchFamily="18" charset="0"/>
            </a:endParaRPr>
          </a:p>
        </p:txBody>
      </p:sp>
      <p:cxnSp>
        <p:nvCxnSpPr>
          <p:cNvPr id="9" name="Straight Connector 8">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B9444B3-1761-764A-A0D0-9A0463A5CB89}"/>
              </a:ext>
            </a:extLst>
          </p:cNvPr>
          <p:cNvPicPr>
            <a:picLocks noChangeAspect="1"/>
          </p:cNvPicPr>
          <p:nvPr/>
        </p:nvPicPr>
        <p:blipFill>
          <a:blip r:embed="rId2"/>
          <a:stretch>
            <a:fillRect/>
          </a:stretch>
        </p:blipFill>
        <p:spPr>
          <a:xfrm>
            <a:off x="1333206" y="2811104"/>
            <a:ext cx="2928114" cy="2928114"/>
          </a:xfrm>
          <a:prstGeom prst="rect">
            <a:avLst/>
          </a:prstGeom>
        </p:spPr>
      </p:pic>
      <p:sp>
        <p:nvSpPr>
          <p:cNvPr id="3" name="Content Placeholder 2">
            <a:extLst>
              <a:ext uri="{FF2B5EF4-FFF2-40B4-BE49-F238E27FC236}">
                <a16:creationId xmlns:a16="http://schemas.microsoft.com/office/drawing/2014/main" id="{0F1989AC-F906-AE4C-9595-3E33084FFA7F}"/>
              </a:ext>
            </a:extLst>
          </p:cNvPr>
          <p:cNvSpPr>
            <a:spLocks noGrp="1"/>
          </p:cNvSpPr>
          <p:nvPr>
            <p:ph idx="1"/>
          </p:nvPr>
        </p:nvSpPr>
        <p:spPr>
          <a:xfrm>
            <a:off x="4955354" y="2682433"/>
            <a:ext cx="6282169" cy="3215749"/>
          </a:xfrm>
        </p:spPr>
        <p:txBody>
          <a:bodyPr>
            <a:normAutofit/>
          </a:bodyPr>
          <a:lstStyle/>
          <a:p>
            <a:pPr marL="114300" lvl="0" indent="0">
              <a:spcBef>
                <a:spcPts val="0"/>
              </a:spcBef>
              <a:buSzPts val="1800"/>
              <a:buNone/>
            </a:pPr>
            <a:r>
              <a:rPr lang="en-US" sz="2400">
                <a:latin typeface="Cambria" panose="02040503050406030204" pitchFamily="18" charset="0"/>
              </a:rPr>
              <a:t>Traditional X-rays can’t measure bone density , as more</a:t>
            </a:r>
          </a:p>
          <a:p>
            <a:pPr marL="0" lvl="0" indent="0">
              <a:spcBef>
                <a:spcPts val="1600"/>
              </a:spcBef>
              <a:buClr>
                <a:schemeClr val="dk1"/>
              </a:buClr>
              <a:buSzPts val="1100"/>
              <a:buNone/>
            </a:pPr>
            <a:r>
              <a:rPr lang="en-US" sz="2400">
                <a:latin typeface="Cambria" panose="02040503050406030204" pitchFamily="18" charset="0"/>
              </a:rPr>
              <a:t>than 30-50% bone loss is required to appreciate</a:t>
            </a:r>
          </a:p>
          <a:p>
            <a:pPr marL="0" lvl="0" indent="0">
              <a:spcBef>
                <a:spcPts val="1600"/>
              </a:spcBef>
              <a:buClr>
                <a:schemeClr val="dk1"/>
              </a:buClr>
              <a:buSzPts val="1100"/>
              <a:buNone/>
            </a:pPr>
            <a:r>
              <a:rPr lang="en-US" sz="2400">
                <a:latin typeface="Cambria" panose="02040503050406030204" pitchFamily="18" charset="0"/>
              </a:rPr>
              <a:t>decreased bone density on radiograph.</a:t>
            </a:r>
          </a:p>
          <a:p>
            <a:endParaRPr lang="en-US" sz="2400"/>
          </a:p>
        </p:txBody>
      </p:sp>
    </p:spTree>
    <p:extLst>
      <p:ext uri="{BB962C8B-B14F-4D97-AF65-F5344CB8AC3E}">
        <p14:creationId xmlns:p14="http://schemas.microsoft.com/office/powerpoint/2010/main" val="22172095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oogle Shape;202;p37">
            <a:extLst>
              <a:ext uri="{FF2B5EF4-FFF2-40B4-BE49-F238E27FC236}">
                <a16:creationId xmlns:a16="http://schemas.microsoft.com/office/drawing/2014/main" id="{36415C3F-2E3D-664C-8F8E-9420182029E2}"/>
              </a:ext>
            </a:extLst>
          </p:cNvPr>
          <p:cNvPicPr preferRelativeResize="0"/>
          <p:nvPr/>
        </p:nvPicPr>
        <p:blipFill rotWithShape="1">
          <a:blip r:embed="rId2">
            <a:extLst/>
          </a:blip>
          <a:srcRect t="7227" b="8179"/>
          <a:stretch/>
        </p:blipFill>
        <p:spPr>
          <a:xfrm>
            <a:off x="-1" y="10"/>
            <a:ext cx="12192001" cy="4666928"/>
          </a:xfrm>
          <a:prstGeom prst="rect">
            <a:avLst/>
          </a:prstGeom>
          <a:noFill/>
        </p:spPr>
      </p:pic>
      <p:pic>
        <p:nvPicPr>
          <p:cNvPr id="17" name="Picture 16">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Oval 18">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53EDE-CB7C-3F4D-A4D0-EA516CB5387C}"/>
              </a:ext>
            </a:extLst>
          </p:cNvPr>
          <p:cNvSpPr>
            <a:spLocks noGrp="1"/>
          </p:cNvSpPr>
          <p:nvPr>
            <p:ph type="title"/>
          </p:nvPr>
        </p:nvSpPr>
        <p:spPr>
          <a:xfrm>
            <a:off x="804998" y="4551037"/>
            <a:ext cx="5021782" cy="1509931"/>
          </a:xfrm>
        </p:spPr>
        <p:txBody>
          <a:bodyPr>
            <a:normAutofit/>
          </a:bodyPr>
          <a:lstStyle/>
          <a:p>
            <a:r>
              <a:rPr lang="en-US" sz="4000" dirty="0">
                <a:solidFill>
                  <a:schemeClr val="accent1">
                    <a:lumMod val="75000"/>
                  </a:schemeClr>
                </a:solidFill>
                <a:latin typeface="Cambria" panose="02040503050406030204" pitchFamily="18" charset="0"/>
              </a:rPr>
              <a:t>DEXA SCAN </a:t>
            </a:r>
          </a:p>
        </p:txBody>
      </p:sp>
      <p:sp>
        <p:nvSpPr>
          <p:cNvPr id="3" name="Content Placeholder 2">
            <a:extLst>
              <a:ext uri="{FF2B5EF4-FFF2-40B4-BE49-F238E27FC236}">
                <a16:creationId xmlns:a16="http://schemas.microsoft.com/office/drawing/2014/main" id="{AC3B6A74-A41F-4848-9681-BA821606152F}"/>
              </a:ext>
            </a:extLst>
          </p:cNvPr>
          <p:cNvSpPr>
            <a:spLocks noGrp="1"/>
          </p:cNvSpPr>
          <p:nvPr>
            <p:ph idx="1"/>
          </p:nvPr>
        </p:nvSpPr>
        <p:spPr>
          <a:xfrm>
            <a:off x="6096001" y="4551037"/>
            <a:ext cx="5300658" cy="2306953"/>
          </a:xfrm>
        </p:spPr>
        <p:txBody>
          <a:bodyPr anchor="ctr">
            <a:normAutofit/>
          </a:bodyPr>
          <a:lstStyle/>
          <a:p>
            <a:pPr marL="139700" lvl="0" indent="0">
              <a:spcBef>
                <a:spcPts val="1600"/>
              </a:spcBef>
              <a:buSzPts val="1400"/>
              <a:buNone/>
            </a:pPr>
            <a:r>
              <a:rPr lang="en-US" sz="2400" dirty="0">
                <a:solidFill>
                  <a:srgbClr val="000000"/>
                </a:solidFill>
                <a:latin typeface="Cambria" panose="02040503050406030204" pitchFamily="18" charset="0"/>
              </a:rPr>
              <a:t>A BONE DENSITY TEST IS THE ONLY TEST THAT CAN DIAGNOSE OSTEOPOROSIS BEFORE A BROKEN BONE OCCURS. THIS TEST HELPS TO ESTIMATE THE DENSITY OF YOUR BONES </a:t>
            </a:r>
            <a:r>
              <a:rPr lang="en-US" sz="2400" dirty="0">
                <a:solidFill>
                  <a:srgbClr val="FF0000"/>
                </a:solidFill>
                <a:latin typeface="Cambria" panose="02040503050406030204" pitchFamily="18" charset="0"/>
              </a:rPr>
              <a:t>GOLD STANDARD TEST</a:t>
            </a:r>
            <a:r>
              <a:rPr lang="en-US" sz="2400" dirty="0">
                <a:solidFill>
                  <a:srgbClr val="000000"/>
                </a:solidFill>
                <a:latin typeface="Cambria" panose="02040503050406030204" pitchFamily="18" charset="0"/>
              </a:rPr>
              <a:t>.</a:t>
            </a:r>
          </a:p>
          <a:p>
            <a:pPr marL="457200" lvl="0" indent="0">
              <a:spcBef>
                <a:spcPts val="1600"/>
              </a:spcBef>
              <a:buNone/>
            </a:pPr>
            <a:endParaRPr lang="en-US" sz="2400" dirty="0">
              <a:solidFill>
                <a:srgbClr val="000000"/>
              </a:solidFill>
            </a:endParaRPr>
          </a:p>
          <a:p>
            <a:endParaRPr lang="en-US" sz="2400" dirty="0">
              <a:solidFill>
                <a:srgbClr val="000000"/>
              </a:solidFill>
            </a:endParaRPr>
          </a:p>
        </p:txBody>
      </p:sp>
      <p:sp>
        <p:nvSpPr>
          <p:cNvPr id="4" name="TextBox 3">
            <a:extLst>
              <a:ext uri="{FF2B5EF4-FFF2-40B4-BE49-F238E27FC236}">
                <a16:creationId xmlns:a16="http://schemas.microsoft.com/office/drawing/2014/main" id="{DC7D466A-DABD-224F-A86E-04254F2480B5}"/>
              </a:ext>
            </a:extLst>
          </p:cNvPr>
          <p:cNvSpPr txBox="1"/>
          <p:nvPr/>
        </p:nvSpPr>
        <p:spPr>
          <a:xfrm>
            <a:off x="13000383" y="512859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3447581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8E0F2-7517-D64E-8EAA-96FAA12CC95E}"/>
              </a:ext>
            </a:extLst>
          </p:cNvPr>
          <p:cNvSpPr>
            <a:spLocks noGrp="1"/>
          </p:cNvSpPr>
          <p:nvPr>
            <p:ph type="title"/>
          </p:nvPr>
        </p:nvSpPr>
        <p:spPr>
          <a:xfrm>
            <a:off x="648929" y="629266"/>
            <a:ext cx="5127031" cy="1676603"/>
          </a:xfrm>
        </p:spPr>
        <p:txBody>
          <a:bodyPr>
            <a:normAutofit/>
          </a:bodyPr>
          <a:lstStyle/>
          <a:p>
            <a:r>
              <a:rPr lang="en" dirty="0">
                <a:solidFill>
                  <a:schemeClr val="accent1">
                    <a:lumMod val="75000"/>
                  </a:schemeClr>
                </a:solidFill>
                <a:latin typeface="Cambria" panose="02040503050406030204" pitchFamily="18" charset="0"/>
              </a:rPr>
              <a:t>DEXA SCAN RESULTS </a:t>
            </a:r>
            <a:endParaRPr lang="en-US" dirty="0">
              <a:solidFill>
                <a:schemeClr val="accent1">
                  <a:lumMod val="75000"/>
                </a:schemeClr>
              </a:solidFill>
              <a:latin typeface="Cambria" panose="02040503050406030204" pitchFamily="18" charset="0"/>
            </a:endParaRPr>
          </a:p>
        </p:txBody>
      </p:sp>
      <p:sp>
        <p:nvSpPr>
          <p:cNvPr id="3" name="Content Placeholder 2">
            <a:extLst>
              <a:ext uri="{FF2B5EF4-FFF2-40B4-BE49-F238E27FC236}">
                <a16:creationId xmlns:a16="http://schemas.microsoft.com/office/drawing/2014/main" id="{0A678C99-437F-CA4F-928E-F67264FAF14D}"/>
              </a:ext>
            </a:extLst>
          </p:cNvPr>
          <p:cNvSpPr>
            <a:spLocks noGrp="1"/>
          </p:cNvSpPr>
          <p:nvPr>
            <p:ph idx="1"/>
          </p:nvPr>
        </p:nvSpPr>
        <p:spPr>
          <a:xfrm>
            <a:off x="648930" y="2438400"/>
            <a:ext cx="5566340" cy="3975652"/>
          </a:xfrm>
        </p:spPr>
        <p:txBody>
          <a:bodyPr>
            <a:normAutofit/>
          </a:bodyPr>
          <a:lstStyle/>
          <a:p>
            <a:pPr marL="571500" indent="-457200">
              <a:spcBef>
                <a:spcPts val="1200"/>
              </a:spcBef>
              <a:buSzPts val="1800"/>
              <a:buFont typeface="Wingdings" pitchFamily="2" charset="2"/>
              <a:buChar char="v"/>
            </a:pPr>
            <a:r>
              <a:rPr lang="en-US" sz="2400" dirty="0">
                <a:latin typeface="Cambria" panose="02040503050406030204" pitchFamily="18" charset="0"/>
              </a:rPr>
              <a:t>DEXA scores are reported as "</a:t>
            </a:r>
            <a:r>
              <a:rPr lang="en-US" sz="2400" dirty="0">
                <a:solidFill>
                  <a:srgbClr val="C00000"/>
                </a:solidFill>
                <a:latin typeface="Cambria" panose="02040503050406030204" pitchFamily="18" charset="0"/>
              </a:rPr>
              <a:t>T-scores</a:t>
            </a:r>
            <a:r>
              <a:rPr lang="en-US" sz="2400" dirty="0">
                <a:latin typeface="Cambria" panose="02040503050406030204" pitchFamily="18" charset="0"/>
              </a:rPr>
              <a:t>" and "</a:t>
            </a:r>
            <a:r>
              <a:rPr lang="en-US" sz="2400" dirty="0">
                <a:solidFill>
                  <a:srgbClr val="C00000"/>
                </a:solidFill>
                <a:latin typeface="Cambria" panose="02040503050406030204" pitchFamily="18" charset="0"/>
              </a:rPr>
              <a:t>Z-scores</a:t>
            </a:r>
            <a:r>
              <a:rPr lang="en-US" sz="2400" dirty="0">
                <a:latin typeface="Cambria" panose="02040503050406030204" pitchFamily="18" charset="0"/>
              </a:rPr>
              <a:t>."</a:t>
            </a:r>
          </a:p>
          <a:p>
            <a:pPr marL="1028700" lvl="1" indent="-457200">
              <a:spcBef>
                <a:spcPts val="1200"/>
              </a:spcBef>
              <a:buSzPts val="1800"/>
              <a:buFont typeface="Wingdings" pitchFamily="2" charset="2"/>
              <a:buChar char="v"/>
            </a:pPr>
            <a:r>
              <a:rPr lang="en-US" dirty="0">
                <a:latin typeface="Cambria" panose="02040503050406030204" pitchFamily="18" charset="0"/>
              </a:rPr>
              <a:t>The </a:t>
            </a:r>
            <a:r>
              <a:rPr lang="en-US" dirty="0">
                <a:solidFill>
                  <a:srgbClr val="C00000"/>
                </a:solidFill>
                <a:latin typeface="Cambria" panose="02040503050406030204" pitchFamily="18" charset="0"/>
              </a:rPr>
              <a:t>T-score </a:t>
            </a:r>
            <a:r>
              <a:rPr lang="en-US" dirty="0">
                <a:latin typeface="Cambria" panose="02040503050406030204" pitchFamily="18" charset="0"/>
              </a:rPr>
              <a:t>is a comparison of a person's bone density with that of a healthy 30-year-old of the same sex.</a:t>
            </a:r>
          </a:p>
          <a:p>
            <a:pPr marL="1028700" lvl="1" indent="-457200">
              <a:spcBef>
                <a:spcPts val="1200"/>
              </a:spcBef>
              <a:buSzPts val="1800"/>
              <a:buFont typeface="Wingdings" pitchFamily="2" charset="2"/>
              <a:buChar char="v"/>
            </a:pPr>
            <a:r>
              <a:rPr lang="en-US" dirty="0">
                <a:latin typeface="Cambria" panose="02040503050406030204" pitchFamily="18" charset="0"/>
              </a:rPr>
              <a:t>The </a:t>
            </a:r>
            <a:r>
              <a:rPr lang="en-US" dirty="0">
                <a:solidFill>
                  <a:srgbClr val="C00000"/>
                </a:solidFill>
                <a:latin typeface="Cambria" panose="02040503050406030204" pitchFamily="18" charset="0"/>
              </a:rPr>
              <a:t>Z-score </a:t>
            </a:r>
            <a:r>
              <a:rPr lang="en-US" dirty="0">
                <a:latin typeface="Cambria" panose="02040503050406030204" pitchFamily="18" charset="0"/>
              </a:rPr>
              <a:t>is a comparison of a person's bone density with that of an average person of the same age and sex.</a:t>
            </a:r>
          </a:p>
          <a:p>
            <a:endParaRPr lang="en-US" sz="2400" dirty="0"/>
          </a:p>
        </p:txBody>
      </p:sp>
      <p:pic>
        <p:nvPicPr>
          <p:cNvPr id="4" name="Picture 3">
            <a:extLst>
              <a:ext uri="{FF2B5EF4-FFF2-40B4-BE49-F238E27FC236}">
                <a16:creationId xmlns:a16="http://schemas.microsoft.com/office/drawing/2014/main" id="{06FE52A9-A4B8-D144-89AF-BA043E622031}"/>
              </a:ext>
            </a:extLst>
          </p:cNvPr>
          <p:cNvPicPr>
            <a:picLocks noChangeAspect="1"/>
          </p:cNvPicPr>
          <p:nvPr/>
        </p:nvPicPr>
        <p:blipFill rotWithShape="1">
          <a:blip r:embed="rId2"/>
          <a:srcRect l="2082" r="3" b="3"/>
          <a:stretch/>
        </p:blipFill>
        <p:spPr>
          <a:xfrm>
            <a:off x="6723999" y="1286933"/>
            <a:ext cx="4828338" cy="4930986"/>
          </a:xfrm>
          <a:prstGeom prst="rect">
            <a:avLst/>
          </a:prstGeom>
          <a:effectLst/>
        </p:spPr>
      </p:pic>
    </p:spTree>
    <p:extLst>
      <p:ext uri="{BB962C8B-B14F-4D97-AF65-F5344CB8AC3E}">
        <p14:creationId xmlns:p14="http://schemas.microsoft.com/office/powerpoint/2010/main" val="10351464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E82AB-C2DF-2646-B626-66B2651A5B28}"/>
              </a:ext>
            </a:extLst>
          </p:cNvPr>
          <p:cNvSpPr>
            <a:spLocks noGrp="1"/>
          </p:cNvSpPr>
          <p:nvPr>
            <p:ph type="title"/>
          </p:nvPr>
        </p:nvSpPr>
        <p:spPr>
          <a:xfrm>
            <a:off x="838200" y="365125"/>
            <a:ext cx="10515600" cy="1325563"/>
          </a:xfrm>
        </p:spPr>
        <p:txBody>
          <a:bodyPr>
            <a:normAutofit/>
          </a:bodyPr>
          <a:lstStyle/>
          <a:p>
            <a:r>
              <a:rPr lang="en" dirty="0">
                <a:solidFill>
                  <a:schemeClr val="accent1">
                    <a:lumMod val="75000"/>
                  </a:schemeClr>
                </a:solidFill>
                <a:latin typeface="Cambria" panose="02040503050406030204" pitchFamily="18" charset="0"/>
              </a:rPr>
              <a:t>DEXA SCAN RESULTS </a:t>
            </a:r>
            <a:endParaRPr lang="en-US" dirty="0">
              <a:solidFill>
                <a:schemeClr val="accent1">
                  <a:lumMod val="75000"/>
                </a:schemeClr>
              </a:solidFill>
            </a:endParaRPr>
          </a:p>
        </p:txBody>
      </p:sp>
      <p:sp>
        <p:nvSpPr>
          <p:cNvPr id="3" name="Content Placeholder 2">
            <a:extLst>
              <a:ext uri="{FF2B5EF4-FFF2-40B4-BE49-F238E27FC236}">
                <a16:creationId xmlns:a16="http://schemas.microsoft.com/office/drawing/2014/main" id="{62895546-7522-E844-9760-F98203C88DFA}"/>
              </a:ext>
            </a:extLst>
          </p:cNvPr>
          <p:cNvSpPr>
            <a:spLocks noGrp="1"/>
          </p:cNvSpPr>
          <p:nvPr>
            <p:ph idx="1"/>
          </p:nvPr>
        </p:nvSpPr>
        <p:spPr>
          <a:xfrm>
            <a:off x="207397" y="2039217"/>
            <a:ext cx="4913243" cy="4351338"/>
          </a:xfrm>
        </p:spPr>
        <p:txBody>
          <a:bodyPr>
            <a:normAutofit/>
          </a:bodyPr>
          <a:lstStyle/>
          <a:p>
            <a:pPr marL="571500" indent="-457200">
              <a:spcBef>
                <a:spcPts val="1600"/>
              </a:spcBef>
              <a:buSzPts val="1800"/>
              <a:buFont typeface="Wingdings" pitchFamily="2" charset="2"/>
              <a:buChar char="v"/>
            </a:pPr>
            <a:r>
              <a:rPr lang="en-US" dirty="0">
                <a:solidFill>
                  <a:srgbClr val="FF0000"/>
                </a:solidFill>
                <a:latin typeface="Cambria" panose="02040503050406030204" pitchFamily="18" charset="0"/>
              </a:rPr>
              <a:t>≥ -1.0 </a:t>
            </a:r>
            <a:r>
              <a:rPr lang="en-US" dirty="0">
                <a:latin typeface="Cambria" panose="02040503050406030204" pitchFamily="18" charset="0"/>
              </a:rPr>
              <a:t>: normal</a:t>
            </a:r>
          </a:p>
          <a:p>
            <a:pPr marL="571500" indent="-457200">
              <a:spcBef>
                <a:spcPts val="0"/>
              </a:spcBef>
              <a:buSzPts val="1800"/>
              <a:buFont typeface="Wingdings" pitchFamily="2" charset="2"/>
              <a:buChar char="v"/>
            </a:pPr>
            <a:r>
              <a:rPr lang="en-US" dirty="0">
                <a:solidFill>
                  <a:srgbClr val="FF0000"/>
                </a:solidFill>
                <a:latin typeface="Cambria" panose="02040503050406030204" pitchFamily="18" charset="0"/>
              </a:rPr>
              <a:t>&lt; -1.0 </a:t>
            </a:r>
            <a:r>
              <a:rPr lang="en-US" dirty="0">
                <a:latin typeface="Cambria" panose="02040503050406030204" pitchFamily="18" charset="0"/>
              </a:rPr>
              <a:t>to &lt; -2.5 : osteopenia</a:t>
            </a:r>
          </a:p>
          <a:p>
            <a:pPr marL="571500" indent="-457200">
              <a:spcBef>
                <a:spcPts val="0"/>
              </a:spcBef>
              <a:buSzPts val="1800"/>
              <a:buFont typeface="Wingdings" pitchFamily="2" charset="2"/>
              <a:buChar char="v"/>
            </a:pPr>
            <a:r>
              <a:rPr lang="en-US" dirty="0">
                <a:solidFill>
                  <a:srgbClr val="FF0000"/>
                </a:solidFill>
                <a:latin typeface="Cambria" panose="02040503050406030204" pitchFamily="18" charset="0"/>
              </a:rPr>
              <a:t>≤ -2.5 </a:t>
            </a:r>
            <a:r>
              <a:rPr lang="en-US" dirty="0">
                <a:latin typeface="Cambria" panose="02040503050406030204" pitchFamily="18" charset="0"/>
              </a:rPr>
              <a:t>: osteoporosis</a:t>
            </a:r>
          </a:p>
          <a:p>
            <a:endParaRPr lang="en-US" dirty="0"/>
          </a:p>
        </p:txBody>
      </p:sp>
      <p:pic>
        <p:nvPicPr>
          <p:cNvPr id="4" name="Google Shape;215;p39">
            <a:extLst>
              <a:ext uri="{FF2B5EF4-FFF2-40B4-BE49-F238E27FC236}">
                <a16:creationId xmlns:a16="http://schemas.microsoft.com/office/drawing/2014/main" id="{B48AE40E-6349-C848-8446-C60418337CD4}"/>
              </a:ext>
            </a:extLst>
          </p:cNvPr>
          <p:cNvPicPr preferRelativeResize="0"/>
          <p:nvPr/>
        </p:nvPicPr>
        <p:blipFill rotWithShape="1">
          <a:blip r:embed="rId2">
            <a:extLst/>
          </a:blip>
          <a:srcRect l="9196" r="7441" b="-1"/>
          <a:stretch/>
        </p:blipFill>
        <p:spPr>
          <a:xfrm>
            <a:off x="5671930" y="2199861"/>
            <a:ext cx="5681870" cy="3977101"/>
          </a:xfrm>
          <a:prstGeom prst="rect">
            <a:avLst/>
          </a:prstGeom>
          <a:noFill/>
        </p:spPr>
      </p:pic>
    </p:spTree>
    <p:extLst>
      <p:ext uri="{BB962C8B-B14F-4D97-AF65-F5344CB8AC3E}">
        <p14:creationId xmlns:p14="http://schemas.microsoft.com/office/powerpoint/2010/main" val="3519745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3DABA5F-F54B-BE4C-A072-57C83199E111}"/>
              </a:ext>
            </a:extLst>
          </p:cNvPr>
          <p:cNvSpPr>
            <a:spLocks noGrp="1"/>
          </p:cNvSpPr>
          <p:nvPr>
            <p:ph type="title"/>
          </p:nvPr>
        </p:nvSpPr>
        <p:spPr>
          <a:xfrm>
            <a:off x="6094105" y="802955"/>
            <a:ext cx="4977976" cy="1454051"/>
          </a:xfrm>
        </p:spPr>
        <p:txBody>
          <a:bodyPr>
            <a:normAutofit/>
          </a:bodyPr>
          <a:lstStyle/>
          <a:p>
            <a:r>
              <a:rPr lang="en-US">
                <a:solidFill>
                  <a:srgbClr val="000000"/>
                </a:solidFill>
              </a:rPr>
              <a:t>Quiz</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Checkmark">
            <a:extLst>
              <a:ext uri="{FF2B5EF4-FFF2-40B4-BE49-F238E27FC236}">
                <a16:creationId xmlns:a16="http://schemas.microsoft.com/office/drawing/2014/main" id="{BD6403BE-7DD2-4C4E-A45B-5C78E47E47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id="{F66DF67E-031E-AB44-B046-425C77B0BBCB}"/>
              </a:ext>
            </a:extLst>
          </p:cNvPr>
          <p:cNvSpPr>
            <a:spLocks noGrp="1"/>
          </p:cNvSpPr>
          <p:nvPr>
            <p:ph idx="1"/>
          </p:nvPr>
        </p:nvSpPr>
        <p:spPr>
          <a:xfrm>
            <a:off x="6090574" y="2421682"/>
            <a:ext cx="4977578" cy="3639289"/>
          </a:xfrm>
        </p:spPr>
        <p:txBody>
          <a:bodyPr anchor="ctr">
            <a:normAutofit/>
          </a:bodyPr>
          <a:lstStyle/>
          <a:p>
            <a:pPr marL="139700" lvl="0" indent="0">
              <a:spcBef>
                <a:spcPts val="1200"/>
              </a:spcBef>
              <a:buClr>
                <a:schemeClr val="dk1"/>
              </a:buClr>
              <a:buSzPts val="1400"/>
              <a:buNone/>
            </a:pPr>
            <a:r>
              <a:rPr lang="en-US" sz="2000" b="1" dirty="0">
                <a:solidFill>
                  <a:srgbClr val="000000"/>
                </a:solidFill>
                <a:latin typeface="Cambria" panose="02040503050406030204" pitchFamily="18" charset="0"/>
              </a:rPr>
              <a:t>Q1: 10 months Old female, presented to the clinic with bowed legs, dental problems and her growth profile is disturbed, what is the most likely diagnoses?</a:t>
            </a:r>
          </a:p>
          <a:p>
            <a:pPr marL="0" lvl="0" indent="0">
              <a:spcBef>
                <a:spcPts val="1200"/>
              </a:spcBef>
              <a:buNone/>
            </a:pPr>
            <a:r>
              <a:rPr lang="en-US" sz="2000" dirty="0">
                <a:solidFill>
                  <a:srgbClr val="000000"/>
                </a:solidFill>
                <a:latin typeface="Cambria" panose="02040503050406030204" pitchFamily="18" charset="0"/>
              </a:rPr>
              <a:t>A. </a:t>
            </a:r>
            <a:r>
              <a:rPr lang="en-US" sz="2000" dirty="0" err="1">
                <a:solidFill>
                  <a:srgbClr val="000000"/>
                </a:solidFill>
                <a:latin typeface="Cambria" panose="02040503050406030204" pitchFamily="18" charset="0"/>
              </a:rPr>
              <a:t>Osteomalacia</a:t>
            </a:r>
            <a:endParaRPr lang="en-US" sz="2000" dirty="0">
              <a:solidFill>
                <a:srgbClr val="000000"/>
              </a:solidFill>
              <a:latin typeface="Cambria" panose="02040503050406030204" pitchFamily="18" charset="0"/>
            </a:endParaRPr>
          </a:p>
          <a:p>
            <a:pPr marL="0" lvl="0" indent="0">
              <a:spcBef>
                <a:spcPts val="1200"/>
              </a:spcBef>
              <a:buNone/>
            </a:pPr>
            <a:r>
              <a:rPr lang="en-US" sz="2000" dirty="0">
                <a:solidFill>
                  <a:srgbClr val="000000"/>
                </a:solidFill>
                <a:latin typeface="Cambria" panose="02040503050406030204" pitchFamily="18" charset="0"/>
              </a:rPr>
              <a:t>B. Rickets</a:t>
            </a:r>
          </a:p>
          <a:p>
            <a:pPr marL="0" lvl="0" indent="0">
              <a:spcBef>
                <a:spcPts val="1200"/>
              </a:spcBef>
              <a:buNone/>
            </a:pPr>
            <a:r>
              <a:rPr lang="en-US" sz="2000" dirty="0">
                <a:solidFill>
                  <a:srgbClr val="000000"/>
                </a:solidFill>
                <a:latin typeface="Cambria" panose="02040503050406030204" pitchFamily="18" charset="0"/>
              </a:rPr>
              <a:t>C. Osteoporosis</a:t>
            </a:r>
          </a:p>
          <a:p>
            <a:pPr marL="0" lvl="0" indent="0">
              <a:spcBef>
                <a:spcPts val="1200"/>
              </a:spcBef>
              <a:buNone/>
            </a:pPr>
            <a:r>
              <a:rPr lang="en-US" sz="2000" dirty="0">
                <a:solidFill>
                  <a:srgbClr val="000000"/>
                </a:solidFill>
                <a:latin typeface="Cambria" panose="02040503050406030204" pitchFamily="18" charset="0"/>
              </a:rPr>
              <a:t>D. Hypothyroidism</a:t>
            </a:r>
          </a:p>
          <a:p>
            <a:endParaRPr lang="en-US" sz="2000" dirty="0">
              <a:solidFill>
                <a:srgbClr val="000000"/>
              </a:solidFill>
            </a:endParaRPr>
          </a:p>
        </p:txBody>
      </p:sp>
    </p:spTree>
    <p:extLst>
      <p:ext uri="{BB962C8B-B14F-4D97-AF65-F5344CB8AC3E}">
        <p14:creationId xmlns:p14="http://schemas.microsoft.com/office/powerpoint/2010/main" val="15875515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A22D3-5FA2-B44E-AE90-5E8B418D34EA}"/>
              </a:ext>
            </a:extLst>
          </p:cNvPr>
          <p:cNvSpPr>
            <a:spLocks noGrp="1"/>
          </p:cNvSpPr>
          <p:nvPr>
            <p:ph type="title"/>
          </p:nvPr>
        </p:nvSpPr>
        <p:spPr>
          <a:xfrm>
            <a:off x="648929" y="629266"/>
            <a:ext cx="5127031" cy="1676603"/>
          </a:xfrm>
        </p:spPr>
        <p:txBody>
          <a:bodyPr>
            <a:normAutofit/>
          </a:bodyPr>
          <a:lstStyle/>
          <a:p>
            <a:r>
              <a:rPr lang="en" sz="3700" dirty="0">
                <a:solidFill>
                  <a:schemeClr val="accent1">
                    <a:lumMod val="75000"/>
                  </a:schemeClr>
                </a:solidFill>
                <a:latin typeface="Cambria" panose="02040503050406030204" pitchFamily="18" charset="0"/>
              </a:rPr>
              <a:t>Fracture Risk Assessment Tool (FRAX)</a:t>
            </a:r>
            <a:endParaRPr lang="en-US" sz="3700" dirty="0">
              <a:solidFill>
                <a:schemeClr val="accent1">
                  <a:lumMod val="75000"/>
                </a:schemeClr>
              </a:solidFill>
              <a:latin typeface="Cambria" panose="02040503050406030204" pitchFamily="18" charset="0"/>
            </a:endParaRPr>
          </a:p>
        </p:txBody>
      </p:sp>
      <p:sp>
        <p:nvSpPr>
          <p:cNvPr id="3" name="Content Placeholder 2">
            <a:extLst>
              <a:ext uri="{FF2B5EF4-FFF2-40B4-BE49-F238E27FC236}">
                <a16:creationId xmlns:a16="http://schemas.microsoft.com/office/drawing/2014/main" id="{D4D4E2EB-4E03-804A-A6C3-A6C2CB297F5C}"/>
              </a:ext>
            </a:extLst>
          </p:cNvPr>
          <p:cNvSpPr>
            <a:spLocks noGrp="1"/>
          </p:cNvSpPr>
          <p:nvPr>
            <p:ph idx="1"/>
          </p:nvPr>
        </p:nvSpPr>
        <p:spPr>
          <a:xfrm>
            <a:off x="648930" y="2438400"/>
            <a:ext cx="5447070" cy="4068417"/>
          </a:xfrm>
        </p:spPr>
        <p:txBody>
          <a:bodyPr>
            <a:normAutofit fontScale="92500" lnSpcReduction="20000"/>
          </a:bodyPr>
          <a:lstStyle/>
          <a:p>
            <a:pPr marL="457200" lvl="0" indent="-342900">
              <a:spcBef>
                <a:spcPts val="0"/>
              </a:spcBef>
              <a:buSzPts val="1800"/>
              <a:buChar char="●"/>
            </a:pPr>
            <a:r>
              <a:rPr lang="en-US" sz="2400" b="1" u="sng" dirty="0">
                <a:latin typeface="Cambria" panose="02040503050406030204" pitchFamily="18" charset="0"/>
              </a:rPr>
              <a:t>FRAX score :</a:t>
            </a:r>
            <a:r>
              <a:rPr lang="en-US" sz="2400" b="1" dirty="0">
                <a:latin typeface="Cambria" panose="02040503050406030204" pitchFamily="18" charset="0"/>
              </a:rPr>
              <a:t> </a:t>
            </a:r>
            <a:r>
              <a:rPr lang="en-US" sz="2400" b="1" u="sng" dirty="0">
                <a:latin typeface="Cambria" panose="02040503050406030204" pitchFamily="18" charset="0"/>
                <a:hlinkClick r:id="rId2"/>
              </a:rPr>
              <a:t>https://www.sheffield.ac.uk/FRAX/tool.aspx?country=9</a:t>
            </a:r>
            <a:endParaRPr lang="en-US" sz="2400" b="1" dirty="0">
              <a:latin typeface="Cambria" panose="02040503050406030204" pitchFamily="18" charset="0"/>
            </a:endParaRPr>
          </a:p>
          <a:p>
            <a:pPr marL="0" lvl="0" indent="0">
              <a:spcBef>
                <a:spcPts val="1600"/>
              </a:spcBef>
              <a:buNone/>
            </a:pPr>
            <a:r>
              <a:rPr lang="en-US" sz="2400" dirty="0">
                <a:latin typeface="Cambria" panose="02040503050406030204" pitchFamily="18" charset="0"/>
              </a:rPr>
              <a:t>Your FRAX score is your risk of having an osteoporosis-related fracture in the next 10 years .</a:t>
            </a:r>
          </a:p>
          <a:p>
            <a:pPr marL="457200" lvl="0" indent="-317500">
              <a:spcBef>
                <a:spcPts val="1900"/>
              </a:spcBef>
              <a:buClr>
                <a:srgbClr val="231F20"/>
              </a:buClr>
              <a:buSzPts val="1400"/>
              <a:buFont typeface="Roboto"/>
              <a:buChar char="-"/>
            </a:pPr>
            <a:r>
              <a:rPr lang="en-US" sz="2400" dirty="0">
                <a:latin typeface="Cambria" panose="02040503050406030204" pitchFamily="18" charset="0"/>
                <a:ea typeface="Roboto"/>
                <a:cs typeface="Roboto"/>
                <a:sym typeface="Roboto"/>
              </a:rPr>
              <a:t>The formula for measuring your risk uses factors such as:</a:t>
            </a:r>
          </a:p>
          <a:p>
            <a:pPr marL="647700" lvl="0" indent="-317500">
              <a:spcBef>
                <a:spcPts val="0"/>
              </a:spcBef>
              <a:buClr>
                <a:srgbClr val="231F20"/>
              </a:buClr>
              <a:buSzPts val="1400"/>
              <a:buFont typeface="Roboto"/>
              <a:buChar char="●"/>
            </a:pPr>
            <a:r>
              <a:rPr lang="en-US" sz="2400" dirty="0">
                <a:latin typeface="Cambria" panose="02040503050406030204" pitchFamily="18" charset="0"/>
                <a:ea typeface="Roboto"/>
                <a:cs typeface="Roboto"/>
                <a:sym typeface="Roboto"/>
              </a:rPr>
              <a:t>age</a:t>
            </a:r>
          </a:p>
          <a:p>
            <a:pPr marL="647700" lvl="0" indent="-317500">
              <a:spcBef>
                <a:spcPts val="0"/>
              </a:spcBef>
              <a:buClr>
                <a:srgbClr val="231F20"/>
              </a:buClr>
              <a:buSzPts val="1400"/>
              <a:buFont typeface="Roboto"/>
              <a:buChar char="●"/>
            </a:pPr>
            <a:r>
              <a:rPr lang="en-US" sz="2400" dirty="0">
                <a:latin typeface="Cambria" panose="02040503050406030204" pitchFamily="18" charset="0"/>
                <a:ea typeface="Roboto"/>
                <a:cs typeface="Roboto"/>
                <a:sym typeface="Roboto"/>
              </a:rPr>
              <a:t>weight</a:t>
            </a:r>
          </a:p>
          <a:p>
            <a:pPr marL="647700" lvl="0" indent="-317500">
              <a:spcBef>
                <a:spcPts val="0"/>
              </a:spcBef>
              <a:buClr>
                <a:srgbClr val="231F20"/>
              </a:buClr>
              <a:buSzPts val="1400"/>
              <a:buFont typeface="Roboto"/>
              <a:buChar char="●"/>
            </a:pPr>
            <a:r>
              <a:rPr lang="en-US" sz="2400" dirty="0">
                <a:latin typeface="Cambria" panose="02040503050406030204" pitchFamily="18" charset="0"/>
                <a:ea typeface="Roboto"/>
                <a:cs typeface="Roboto"/>
                <a:sym typeface="Roboto"/>
              </a:rPr>
              <a:t>gender</a:t>
            </a:r>
          </a:p>
          <a:p>
            <a:pPr marL="647700" lvl="0" indent="-317500">
              <a:spcBef>
                <a:spcPts val="0"/>
              </a:spcBef>
              <a:buClr>
                <a:srgbClr val="231F20"/>
              </a:buClr>
              <a:buSzPts val="1400"/>
              <a:buFont typeface="Roboto"/>
              <a:buChar char="●"/>
            </a:pPr>
            <a:r>
              <a:rPr lang="en-US" sz="2400" dirty="0">
                <a:latin typeface="Cambria" panose="02040503050406030204" pitchFamily="18" charset="0"/>
                <a:ea typeface="Roboto"/>
                <a:cs typeface="Roboto"/>
                <a:sym typeface="Roboto"/>
              </a:rPr>
              <a:t>smoking history</a:t>
            </a:r>
          </a:p>
          <a:p>
            <a:pPr marL="647700" lvl="0" indent="-317500">
              <a:spcBef>
                <a:spcPts val="0"/>
              </a:spcBef>
              <a:buClr>
                <a:srgbClr val="231F20"/>
              </a:buClr>
              <a:buSzPts val="1400"/>
              <a:buFont typeface="Roboto"/>
              <a:buChar char="●"/>
            </a:pPr>
            <a:r>
              <a:rPr lang="en-US" sz="2400" dirty="0">
                <a:latin typeface="Cambria" panose="02040503050406030204" pitchFamily="18" charset="0"/>
                <a:ea typeface="Roboto"/>
                <a:cs typeface="Roboto"/>
                <a:sym typeface="Roboto"/>
              </a:rPr>
              <a:t>alcohol use</a:t>
            </a:r>
          </a:p>
          <a:p>
            <a:pPr marL="647700" lvl="0" indent="-317500">
              <a:spcBef>
                <a:spcPts val="0"/>
              </a:spcBef>
              <a:buClr>
                <a:srgbClr val="231F20"/>
              </a:buClr>
              <a:buSzPts val="1400"/>
              <a:buFont typeface="Roboto"/>
              <a:buChar char="●"/>
            </a:pPr>
            <a:r>
              <a:rPr lang="en-US" sz="2400" dirty="0">
                <a:latin typeface="Cambria" panose="02040503050406030204" pitchFamily="18" charset="0"/>
                <a:ea typeface="Roboto"/>
                <a:cs typeface="Roboto"/>
                <a:sym typeface="Roboto"/>
              </a:rPr>
              <a:t>fracture history</a:t>
            </a:r>
          </a:p>
          <a:p>
            <a:endParaRPr lang="en-US" sz="2400" dirty="0"/>
          </a:p>
        </p:txBody>
      </p:sp>
      <p:pic>
        <p:nvPicPr>
          <p:cNvPr id="4" name="Picture 3">
            <a:extLst>
              <a:ext uri="{FF2B5EF4-FFF2-40B4-BE49-F238E27FC236}">
                <a16:creationId xmlns:a16="http://schemas.microsoft.com/office/drawing/2014/main" id="{1C132C05-B3BE-DB4C-849D-7332EAACC214}"/>
              </a:ext>
            </a:extLst>
          </p:cNvPr>
          <p:cNvPicPr>
            <a:picLocks noChangeAspect="1"/>
          </p:cNvPicPr>
          <p:nvPr/>
        </p:nvPicPr>
        <p:blipFill rotWithShape="1">
          <a:blip r:embed="rId3"/>
          <a:srcRect l="1107" r="973" b="-2"/>
          <a:stretch/>
        </p:blipFill>
        <p:spPr>
          <a:xfrm>
            <a:off x="6558191" y="1117600"/>
            <a:ext cx="4994146" cy="5100319"/>
          </a:xfrm>
          <a:prstGeom prst="rect">
            <a:avLst/>
          </a:prstGeom>
          <a:effectLst/>
        </p:spPr>
      </p:pic>
    </p:spTree>
    <p:extLst>
      <p:ext uri="{BB962C8B-B14F-4D97-AF65-F5344CB8AC3E}">
        <p14:creationId xmlns:p14="http://schemas.microsoft.com/office/powerpoint/2010/main" val="24143677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945F4-6255-F446-B1DB-24C0CFE0D872}"/>
              </a:ext>
            </a:extLst>
          </p:cNvPr>
          <p:cNvSpPr>
            <a:spLocks noGrp="1"/>
          </p:cNvSpPr>
          <p:nvPr>
            <p:ph type="title"/>
          </p:nvPr>
        </p:nvSpPr>
        <p:spPr>
          <a:xfrm>
            <a:off x="838200" y="365125"/>
            <a:ext cx="10515600" cy="1325563"/>
          </a:xfrm>
        </p:spPr>
        <p:txBody>
          <a:bodyPr>
            <a:normAutofit/>
          </a:bodyPr>
          <a:lstStyle/>
          <a:p>
            <a:r>
              <a:rPr lang="en" dirty="0">
                <a:solidFill>
                  <a:schemeClr val="accent1">
                    <a:lumMod val="75000"/>
                  </a:schemeClr>
                </a:solidFill>
                <a:latin typeface="Cambria" panose="02040503050406030204" pitchFamily="18" charset="0"/>
              </a:rPr>
              <a:t>Labs: </a:t>
            </a:r>
            <a:endParaRPr lang="en-US" dirty="0">
              <a:solidFill>
                <a:schemeClr val="accent1">
                  <a:lumMod val="75000"/>
                </a:schemeClr>
              </a:solidFill>
              <a:latin typeface="Cambria" panose="02040503050406030204" pitchFamily="18" charset="0"/>
            </a:endParaRPr>
          </a:p>
        </p:txBody>
      </p:sp>
      <p:sp>
        <p:nvSpPr>
          <p:cNvPr id="3" name="Content Placeholder 2">
            <a:extLst>
              <a:ext uri="{FF2B5EF4-FFF2-40B4-BE49-F238E27FC236}">
                <a16:creationId xmlns:a16="http://schemas.microsoft.com/office/drawing/2014/main" id="{385AC2F6-0665-7F48-98D9-AA24BB1D24BF}"/>
              </a:ext>
            </a:extLst>
          </p:cNvPr>
          <p:cNvSpPr>
            <a:spLocks noGrp="1"/>
          </p:cNvSpPr>
          <p:nvPr>
            <p:ph idx="1"/>
          </p:nvPr>
        </p:nvSpPr>
        <p:spPr>
          <a:xfrm>
            <a:off x="838200" y="1825625"/>
            <a:ext cx="5015484" cy="4351338"/>
          </a:xfrm>
        </p:spPr>
        <p:txBody>
          <a:bodyPr>
            <a:normAutofit/>
          </a:bodyPr>
          <a:lstStyle/>
          <a:p>
            <a:pPr marL="457200" lvl="0" indent="-342900">
              <a:spcBef>
                <a:spcPts val="1200"/>
              </a:spcBef>
              <a:buClr>
                <a:schemeClr val="dk1"/>
              </a:buClr>
              <a:buSzPts val="1800"/>
              <a:buFont typeface="Cambria"/>
              <a:buChar char="-"/>
            </a:pPr>
            <a:r>
              <a:rPr lang="en-US" sz="1700" dirty="0">
                <a:latin typeface="Cambria"/>
                <a:ea typeface="Cambria"/>
                <a:cs typeface="Cambria"/>
                <a:sym typeface="Cambria"/>
              </a:rPr>
              <a:t>Laboratory evaluation – postmenopausal women with low BMD ( </a:t>
            </a:r>
            <a:r>
              <a:rPr lang="en-US" sz="1700" dirty="0">
                <a:solidFill>
                  <a:srgbClr val="C00000"/>
                </a:solidFill>
                <a:latin typeface="Cambria"/>
                <a:ea typeface="Cambria"/>
                <a:cs typeface="Cambria"/>
                <a:sym typeface="Cambria"/>
              </a:rPr>
              <a:t>T-score below -2.5 </a:t>
            </a:r>
            <a:r>
              <a:rPr lang="en-US" sz="1700" dirty="0">
                <a:latin typeface="Cambria"/>
                <a:ea typeface="Cambria"/>
                <a:cs typeface="Cambria"/>
                <a:sym typeface="Cambria"/>
              </a:rPr>
              <a:t>) and/or fragility fracture have the following basic tests: </a:t>
            </a:r>
          </a:p>
          <a:p>
            <a:pPr marL="0" lvl="0" indent="0">
              <a:spcBef>
                <a:spcPts val="1200"/>
              </a:spcBef>
              <a:buNone/>
            </a:pPr>
            <a:endParaRPr lang="en-US" sz="1700" dirty="0">
              <a:latin typeface="Cambria"/>
              <a:ea typeface="Cambria"/>
              <a:cs typeface="Cambria"/>
              <a:sym typeface="Cambria"/>
            </a:endParaRPr>
          </a:p>
          <a:p>
            <a:pPr marL="457200" lvl="0" indent="-342900">
              <a:spcBef>
                <a:spcPts val="1200"/>
              </a:spcBef>
              <a:buClr>
                <a:schemeClr val="dk1"/>
              </a:buClr>
              <a:buSzPts val="1800"/>
              <a:buFont typeface="Cambria"/>
              <a:buChar char="❏"/>
            </a:pPr>
            <a:r>
              <a:rPr lang="en-US" sz="1700" dirty="0">
                <a:solidFill>
                  <a:srgbClr val="C00000"/>
                </a:solidFill>
                <a:latin typeface="Cambria"/>
                <a:ea typeface="Cambria"/>
                <a:cs typeface="Cambria"/>
                <a:sym typeface="Cambria"/>
              </a:rPr>
              <a:t>Biochemistry profile </a:t>
            </a:r>
            <a:r>
              <a:rPr lang="en-US" sz="1700" dirty="0">
                <a:latin typeface="Cambria"/>
                <a:ea typeface="Cambria"/>
                <a:cs typeface="Cambria"/>
                <a:sym typeface="Cambria"/>
              </a:rPr>
              <a:t>(especially calcium, phosphorous, albumin, total protein, creatinine, liver enzymes including alkaline phosphatase, electrolytes).</a:t>
            </a:r>
          </a:p>
          <a:p>
            <a:pPr marL="457200" lvl="0" indent="-342900">
              <a:spcBef>
                <a:spcPts val="0"/>
              </a:spcBef>
              <a:buClr>
                <a:schemeClr val="dk1"/>
              </a:buClr>
              <a:buSzPts val="1800"/>
              <a:buFont typeface="Cambria"/>
              <a:buChar char="❏"/>
            </a:pPr>
            <a:r>
              <a:rPr lang="en-US" sz="1700" dirty="0">
                <a:latin typeface="Cambria"/>
                <a:ea typeface="Cambria"/>
                <a:cs typeface="Cambria"/>
                <a:sym typeface="Cambria"/>
              </a:rPr>
              <a:t>25-hydroxyvitamin D (25[OH]D).</a:t>
            </a:r>
          </a:p>
          <a:p>
            <a:pPr marL="457200" lvl="0" indent="-342900">
              <a:spcBef>
                <a:spcPts val="0"/>
              </a:spcBef>
              <a:buClr>
                <a:schemeClr val="dk1"/>
              </a:buClr>
              <a:buSzPts val="1800"/>
              <a:buFont typeface="Cambria"/>
              <a:buChar char="❏"/>
            </a:pPr>
            <a:r>
              <a:rPr lang="en-US" sz="1700" dirty="0">
                <a:latin typeface="Cambria"/>
                <a:ea typeface="Cambria"/>
                <a:cs typeface="Cambria"/>
                <a:sym typeface="Cambria"/>
              </a:rPr>
              <a:t>Complete blood count (CBC).</a:t>
            </a:r>
          </a:p>
          <a:p>
            <a:pPr marL="457200" lvl="0" indent="-342900">
              <a:spcBef>
                <a:spcPts val="0"/>
              </a:spcBef>
              <a:buClr>
                <a:schemeClr val="dk1"/>
              </a:buClr>
              <a:buSzPts val="1800"/>
              <a:buFont typeface="Cambria"/>
              <a:buChar char="❏"/>
            </a:pPr>
            <a:r>
              <a:rPr lang="en-US" sz="1700" dirty="0">
                <a:latin typeface="Cambria"/>
                <a:ea typeface="Cambria"/>
                <a:cs typeface="Cambria"/>
                <a:sym typeface="Cambria"/>
              </a:rPr>
              <a:t>Thyroid stimulating hormone ( TSH ) </a:t>
            </a:r>
          </a:p>
          <a:p>
            <a:pPr marL="457200" lvl="0" indent="0">
              <a:spcBef>
                <a:spcPts val="1200"/>
              </a:spcBef>
              <a:buNone/>
            </a:pPr>
            <a:endParaRPr lang="en-US" sz="1700" dirty="0">
              <a:latin typeface="Cambria"/>
              <a:ea typeface="Cambria"/>
              <a:cs typeface="Cambria"/>
              <a:sym typeface="Cambria"/>
            </a:endParaRPr>
          </a:p>
          <a:p>
            <a:pPr marL="457200" lvl="0" indent="-342900">
              <a:spcBef>
                <a:spcPts val="1200"/>
              </a:spcBef>
              <a:buClr>
                <a:schemeClr val="dk1"/>
              </a:buClr>
              <a:buSzPts val="1800"/>
              <a:buFont typeface="Cambria"/>
              <a:buChar char="-"/>
            </a:pPr>
            <a:r>
              <a:rPr lang="en-US" sz="1700" dirty="0">
                <a:latin typeface="Cambria"/>
                <a:ea typeface="Cambria"/>
                <a:cs typeface="Cambria"/>
                <a:sym typeface="Cambria"/>
              </a:rPr>
              <a:t> Vitamin D deficiency, characterized by hypocalcemia and/or hypophosphatemia</a:t>
            </a:r>
          </a:p>
          <a:p>
            <a:endParaRPr lang="en-US" sz="1700" dirty="0"/>
          </a:p>
        </p:txBody>
      </p:sp>
      <p:pic>
        <p:nvPicPr>
          <p:cNvPr id="4" name="Picture 3">
            <a:extLst>
              <a:ext uri="{FF2B5EF4-FFF2-40B4-BE49-F238E27FC236}">
                <a16:creationId xmlns:a16="http://schemas.microsoft.com/office/drawing/2014/main" id="{6DACEFFC-4488-D948-B8DF-80D601F2D47D}"/>
              </a:ext>
            </a:extLst>
          </p:cNvPr>
          <p:cNvPicPr>
            <a:picLocks noChangeAspect="1"/>
          </p:cNvPicPr>
          <p:nvPr/>
        </p:nvPicPr>
        <p:blipFill rotWithShape="1">
          <a:blip r:embed="rId2"/>
          <a:srcRect t="4644" r="2" b="7706"/>
          <a:stretch/>
        </p:blipFill>
        <p:spPr>
          <a:xfrm>
            <a:off x="6338316" y="1904281"/>
            <a:ext cx="5074070" cy="4272681"/>
          </a:xfrm>
          <a:prstGeom prst="rect">
            <a:avLst/>
          </a:prstGeom>
        </p:spPr>
      </p:pic>
    </p:spTree>
    <p:extLst>
      <p:ext uri="{BB962C8B-B14F-4D97-AF65-F5344CB8AC3E}">
        <p14:creationId xmlns:p14="http://schemas.microsoft.com/office/powerpoint/2010/main" val="3064820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21BDA-AF60-4F40-8411-C007549FBAF9}"/>
              </a:ext>
            </a:extLst>
          </p:cNvPr>
          <p:cNvSpPr>
            <a:spLocks noGrp="1"/>
          </p:cNvSpPr>
          <p:nvPr>
            <p:ph type="title"/>
          </p:nvPr>
        </p:nvSpPr>
        <p:spPr>
          <a:xfrm>
            <a:off x="838200" y="365125"/>
            <a:ext cx="10515600" cy="1325563"/>
          </a:xfrm>
        </p:spPr>
        <p:txBody>
          <a:bodyPr>
            <a:normAutofit/>
          </a:bodyPr>
          <a:lstStyle/>
          <a:p>
            <a:r>
              <a:rPr lang="en" dirty="0">
                <a:solidFill>
                  <a:schemeClr val="accent1">
                    <a:lumMod val="75000"/>
                  </a:schemeClr>
                </a:solidFill>
                <a:latin typeface="Cambria" panose="02040503050406030204" pitchFamily="18" charset="0"/>
              </a:rPr>
              <a:t>When to treat? </a:t>
            </a:r>
            <a:endParaRPr lang="en-US" dirty="0">
              <a:solidFill>
                <a:schemeClr val="accent1">
                  <a:lumMod val="75000"/>
                </a:schemeClr>
              </a:solidFill>
              <a:latin typeface="Cambria" panose="02040503050406030204" pitchFamily="18" charset="0"/>
            </a:endParaRPr>
          </a:p>
        </p:txBody>
      </p:sp>
      <p:sp>
        <p:nvSpPr>
          <p:cNvPr id="3" name="Content Placeholder 2">
            <a:extLst>
              <a:ext uri="{FF2B5EF4-FFF2-40B4-BE49-F238E27FC236}">
                <a16:creationId xmlns:a16="http://schemas.microsoft.com/office/drawing/2014/main" id="{57C06A34-AB18-B449-BCD7-09EE9741438B}"/>
              </a:ext>
            </a:extLst>
          </p:cNvPr>
          <p:cNvSpPr>
            <a:spLocks noGrp="1"/>
          </p:cNvSpPr>
          <p:nvPr>
            <p:ph idx="1"/>
          </p:nvPr>
        </p:nvSpPr>
        <p:spPr>
          <a:xfrm>
            <a:off x="838200" y="1825624"/>
            <a:ext cx="5638800" cy="5032375"/>
          </a:xfrm>
        </p:spPr>
        <p:txBody>
          <a:bodyPr>
            <a:normAutofit fontScale="92500"/>
          </a:bodyPr>
          <a:lstStyle/>
          <a:p>
            <a:pPr marL="114300" lvl="0" indent="0">
              <a:spcBef>
                <a:spcPts val="0"/>
              </a:spcBef>
              <a:buClr>
                <a:schemeClr val="dk1"/>
              </a:buClr>
              <a:buSzPts val="1800"/>
              <a:buNone/>
            </a:pPr>
            <a:r>
              <a:rPr lang="en-US" sz="2400" b="1" u="sng" dirty="0">
                <a:latin typeface="Cambria" panose="02040503050406030204" pitchFamily="18" charset="0"/>
              </a:rPr>
              <a:t>The National Osteoporosis Foundation recommends treatment for</a:t>
            </a:r>
            <a:r>
              <a:rPr lang="en-US" sz="2400" dirty="0">
                <a:latin typeface="Cambria" panose="02040503050406030204" pitchFamily="18" charset="0"/>
              </a:rPr>
              <a:t>:</a:t>
            </a:r>
          </a:p>
          <a:p>
            <a:pPr marL="457200" lvl="0" indent="-342900">
              <a:spcBef>
                <a:spcPts val="1600"/>
              </a:spcBef>
              <a:buClr>
                <a:schemeClr val="dk1"/>
              </a:buClr>
              <a:buSzPts val="1800"/>
              <a:buAutoNum type="arabicPeriod"/>
            </a:pPr>
            <a:r>
              <a:rPr lang="en-US" sz="2400" dirty="0">
                <a:latin typeface="Cambria" panose="02040503050406030204" pitchFamily="18" charset="0"/>
              </a:rPr>
              <a:t>Postmenopausal women with </a:t>
            </a:r>
            <a:r>
              <a:rPr lang="en-US" sz="2400" dirty="0">
                <a:solidFill>
                  <a:srgbClr val="FF0000"/>
                </a:solidFill>
                <a:latin typeface="Cambria" panose="02040503050406030204" pitchFamily="18" charset="0"/>
              </a:rPr>
              <a:t>T-scores less than -2.0, regardless of risk factors.</a:t>
            </a:r>
          </a:p>
          <a:p>
            <a:pPr marL="457200" lvl="0" indent="0">
              <a:spcBef>
                <a:spcPts val="1200"/>
              </a:spcBef>
              <a:buNone/>
            </a:pPr>
            <a:endParaRPr lang="en-US" sz="2400" dirty="0">
              <a:solidFill>
                <a:srgbClr val="FF0000"/>
              </a:solidFill>
              <a:latin typeface="Cambria" panose="02040503050406030204" pitchFamily="18" charset="0"/>
            </a:endParaRPr>
          </a:p>
          <a:p>
            <a:pPr marL="457200" lvl="0" indent="-342900">
              <a:spcBef>
                <a:spcPts val="1200"/>
              </a:spcBef>
              <a:buClr>
                <a:schemeClr val="dk1"/>
              </a:buClr>
              <a:buSzPts val="1800"/>
              <a:buAutoNum type="arabicPeriod"/>
            </a:pPr>
            <a:r>
              <a:rPr lang="en-US" sz="2400" dirty="0">
                <a:latin typeface="Cambria" panose="02040503050406030204" pitchFamily="18" charset="0"/>
              </a:rPr>
              <a:t>Postmenopausal women with </a:t>
            </a:r>
            <a:r>
              <a:rPr lang="en-US" sz="2400" dirty="0">
                <a:solidFill>
                  <a:srgbClr val="FF0000"/>
                </a:solidFill>
                <a:latin typeface="Cambria" panose="02040503050406030204" pitchFamily="18" charset="0"/>
              </a:rPr>
              <a:t>T-scores less than -1.5, with osteoporosis risk factors present.</a:t>
            </a:r>
          </a:p>
          <a:p>
            <a:pPr marL="457200" lvl="0" indent="-298450">
              <a:spcBef>
                <a:spcPts val="0"/>
              </a:spcBef>
              <a:buClr>
                <a:schemeClr val="dk1"/>
              </a:buClr>
              <a:buSzPts val="1100"/>
              <a:buAutoNum type="arabicPeriod"/>
            </a:pPr>
            <a:endParaRPr lang="en-US" sz="2400" dirty="0">
              <a:latin typeface="Cambria" panose="02040503050406030204" pitchFamily="18" charset="0"/>
            </a:endParaRPr>
          </a:p>
          <a:p>
            <a:pPr marL="457200" lvl="0" indent="-342900">
              <a:spcBef>
                <a:spcPts val="0"/>
              </a:spcBef>
              <a:buClr>
                <a:schemeClr val="dk1"/>
              </a:buClr>
              <a:buSzPts val="1800"/>
              <a:buChar char="●"/>
            </a:pPr>
            <a:r>
              <a:rPr lang="en-US" sz="2400" b="1" dirty="0">
                <a:latin typeface="Cambria" panose="02040503050406030204" pitchFamily="18" charset="0"/>
              </a:rPr>
              <a:t>In addition, anyone with a fragility fracture (a fracture from a minor injury) should be treated for osteoporosis. regardless of the DEXA scan results.</a:t>
            </a:r>
          </a:p>
          <a:p>
            <a:endParaRPr lang="en-US" sz="2400" dirty="0"/>
          </a:p>
        </p:txBody>
      </p:sp>
      <p:pic>
        <p:nvPicPr>
          <p:cNvPr id="4" name="Picture 3">
            <a:extLst>
              <a:ext uri="{FF2B5EF4-FFF2-40B4-BE49-F238E27FC236}">
                <a16:creationId xmlns:a16="http://schemas.microsoft.com/office/drawing/2014/main" id="{410C8575-B870-4741-BD75-C218B0A2F0D8}"/>
              </a:ext>
            </a:extLst>
          </p:cNvPr>
          <p:cNvPicPr>
            <a:picLocks noChangeAspect="1"/>
          </p:cNvPicPr>
          <p:nvPr/>
        </p:nvPicPr>
        <p:blipFill rotWithShape="1">
          <a:blip r:embed="rId2"/>
          <a:srcRect t="13444" r="2" b="2352"/>
          <a:stretch/>
        </p:blipFill>
        <p:spPr>
          <a:xfrm>
            <a:off x="7379830" y="2781300"/>
            <a:ext cx="4032556" cy="3395662"/>
          </a:xfrm>
          <a:prstGeom prst="rect">
            <a:avLst/>
          </a:prstGeom>
        </p:spPr>
      </p:pic>
    </p:spTree>
    <p:extLst>
      <p:ext uri="{BB962C8B-B14F-4D97-AF65-F5344CB8AC3E}">
        <p14:creationId xmlns:p14="http://schemas.microsoft.com/office/powerpoint/2010/main" val="16389555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291350E-2964-AA43-B9FF-601CF4BF8EB1}"/>
              </a:ext>
            </a:extLst>
          </p:cNvPr>
          <p:cNvSpPr>
            <a:spLocks noGrp="1"/>
          </p:cNvSpPr>
          <p:nvPr>
            <p:ph type="title"/>
          </p:nvPr>
        </p:nvSpPr>
        <p:spPr>
          <a:xfrm>
            <a:off x="6094105" y="802955"/>
            <a:ext cx="4977976" cy="1454051"/>
          </a:xfrm>
        </p:spPr>
        <p:txBody>
          <a:bodyPr>
            <a:normAutofit/>
          </a:bodyPr>
          <a:lstStyle/>
          <a:p>
            <a:r>
              <a:rPr lang="en" dirty="0">
                <a:solidFill>
                  <a:schemeClr val="accent1">
                    <a:lumMod val="75000"/>
                  </a:schemeClr>
                </a:solidFill>
                <a:latin typeface="Cambria" panose="02040503050406030204" pitchFamily="18" charset="0"/>
              </a:rPr>
              <a:t>Management </a:t>
            </a:r>
            <a:endParaRPr lang="en-US" dirty="0">
              <a:solidFill>
                <a:schemeClr val="accent1">
                  <a:lumMod val="75000"/>
                </a:schemeClr>
              </a:solidFill>
              <a:latin typeface="Cambria" panose="02040503050406030204" pitchFamily="18" charset="0"/>
            </a:endParaRP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Medicine">
            <a:extLst>
              <a:ext uri="{FF2B5EF4-FFF2-40B4-BE49-F238E27FC236}">
                <a16:creationId xmlns:a16="http://schemas.microsoft.com/office/drawing/2014/main" id="{3642F05B-7721-4381-98C6-B61740EAD9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id="{10E2FC11-324A-C94C-BCA1-58635A25E06B}"/>
              </a:ext>
            </a:extLst>
          </p:cNvPr>
          <p:cNvSpPr>
            <a:spLocks noGrp="1"/>
          </p:cNvSpPr>
          <p:nvPr>
            <p:ph idx="1"/>
          </p:nvPr>
        </p:nvSpPr>
        <p:spPr>
          <a:xfrm>
            <a:off x="6090574" y="2421682"/>
            <a:ext cx="4977578" cy="3639289"/>
          </a:xfrm>
        </p:spPr>
        <p:txBody>
          <a:bodyPr anchor="ctr">
            <a:normAutofit/>
          </a:bodyPr>
          <a:lstStyle/>
          <a:p>
            <a:pPr marL="457200" lvl="0" indent="-381000">
              <a:spcBef>
                <a:spcPts val="1600"/>
              </a:spcBef>
              <a:buSzPts val="2400"/>
              <a:buChar char="❏"/>
            </a:pPr>
            <a:r>
              <a:rPr lang="en-US" sz="3200" dirty="0">
                <a:solidFill>
                  <a:srgbClr val="000000"/>
                </a:solidFill>
                <a:latin typeface="Cambria" panose="02040503050406030204" pitchFamily="18" charset="0"/>
              </a:rPr>
              <a:t>Non-pharmacological </a:t>
            </a:r>
          </a:p>
          <a:p>
            <a:pPr marL="457200" lvl="0" indent="-381000">
              <a:spcBef>
                <a:spcPts val="0"/>
              </a:spcBef>
              <a:buSzPts val="2400"/>
              <a:buChar char="❏"/>
            </a:pPr>
            <a:r>
              <a:rPr lang="en-US" sz="3200" dirty="0">
                <a:solidFill>
                  <a:srgbClr val="000000"/>
                </a:solidFill>
                <a:latin typeface="Cambria" panose="02040503050406030204" pitchFamily="18" charset="0"/>
              </a:rPr>
              <a:t>Pharmacological </a:t>
            </a:r>
          </a:p>
          <a:p>
            <a:endParaRPr lang="en-US" sz="2000" dirty="0">
              <a:solidFill>
                <a:srgbClr val="000000"/>
              </a:solidFill>
            </a:endParaRPr>
          </a:p>
        </p:txBody>
      </p:sp>
    </p:spTree>
    <p:extLst>
      <p:ext uri="{BB962C8B-B14F-4D97-AF65-F5344CB8AC3E}">
        <p14:creationId xmlns:p14="http://schemas.microsoft.com/office/powerpoint/2010/main" val="3062984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4126C-5AA2-E647-9BCC-92F8165B70B3}"/>
              </a:ext>
            </a:extLst>
          </p:cNvPr>
          <p:cNvSpPr>
            <a:spLocks noGrp="1"/>
          </p:cNvSpPr>
          <p:nvPr>
            <p:ph type="title"/>
          </p:nvPr>
        </p:nvSpPr>
        <p:spPr>
          <a:xfrm>
            <a:off x="648929" y="629266"/>
            <a:ext cx="5127031" cy="1676603"/>
          </a:xfrm>
        </p:spPr>
        <p:txBody>
          <a:bodyPr>
            <a:normAutofit/>
          </a:bodyPr>
          <a:lstStyle/>
          <a:p>
            <a:r>
              <a:rPr lang="en" dirty="0">
                <a:solidFill>
                  <a:schemeClr val="accent1">
                    <a:lumMod val="75000"/>
                  </a:schemeClr>
                </a:solidFill>
                <a:latin typeface="Cambria" panose="02040503050406030204" pitchFamily="18" charset="0"/>
              </a:rPr>
              <a:t>Management goals </a:t>
            </a:r>
            <a:endParaRPr lang="en-US" dirty="0">
              <a:solidFill>
                <a:schemeClr val="accent1">
                  <a:lumMod val="75000"/>
                </a:schemeClr>
              </a:solidFill>
              <a:latin typeface="Cambria" panose="02040503050406030204" pitchFamily="18" charset="0"/>
            </a:endParaRPr>
          </a:p>
        </p:txBody>
      </p:sp>
      <p:sp>
        <p:nvSpPr>
          <p:cNvPr id="3" name="Content Placeholder 2">
            <a:extLst>
              <a:ext uri="{FF2B5EF4-FFF2-40B4-BE49-F238E27FC236}">
                <a16:creationId xmlns:a16="http://schemas.microsoft.com/office/drawing/2014/main" id="{2E4EFEA4-54E7-9647-BD14-56F856881C8F}"/>
              </a:ext>
            </a:extLst>
          </p:cNvPr>
          <p:cNvSpPr>
            <a:spLocks noGrp="1"/>
          </p:cNvSpPr>
          <p:nvPr>
            <p:ph idx="1"/>
          </p:nvPr>
        </p:nvSpPr>
        <p:spPr>
          <a:xfrm>
            <a:off x="648930" y="2438400"/>
            <a:ext cx="5127029" cy="3785419"/>
          </a:xfrm>
        </p:spPr>
        <p:txBody>
          <a:bodyPr>
            <a:normAutofit/>
          </a:bodyPr>
          <a:lstStyle/>
          <a:p>
            <a:pPr marL="457200" lvl="0" indent="-342900">
              <a:spcBef>
                <a:spcPts val="1200"/>
              </a:spcBef>
              <a:buClr>
                <a:schemeClr val="dk1"/>
              </a:buClr>
              <a:buSzPts val="1800"/>
              <a:buChar char="●"/>
            </a:pPr>
            <a:r>
              <a:rPr lang="en-US" dirty="0">
                <a:latin typeface="Cambria" panose="02040503050406030204" pitchFamily="18" charset="0"/>
              </a:rPr>
              <a:t>Prevent fractures.</a:t>
            </a:r>
          </a:p>
          <a:p>
            <a:pPr marL="457200" lvl="0" indent="-342900">
              <a:spcBef>
                <a:spcPts val="1200"/>
              </a:spcBef>
              <a:buClr>
                <a:schemeClr val="dk1"/>
              </a:buClr>
              <a:buSzPts val="1800"/>
              <a:buChar char="●"/>
            </a:pPr>
            <a:r>
              <a:rPr lang="en-US" dirty="0">
                <a:latin typeface="Cambria" panose="02040503050406030204" pitchFamily="18" charset="0"/>
              </a:rPr>
              <a:t>Improve Quality of Life.</a:t>
            </a:r>
          </a:p>
          <a:p>
            <a:pPr marL="457200" lvl="0" indent="-342900">
              <a:spcBef>
                <a:spcPts val="1200"/>
              </a:spcBef>
              <a:buClr>
                <a:schemeClr val="dk1"/>
              </a:buClr>
              <a:buSzPts val="1800"/>
              <a:buChar char="●"/>
            </a:pPr>
            <a:r>
              <a:rPr lang="en-US" dirty="0">
                <a:latin typeface="Cambria" panose="02040503050406030204" pitchFamily="18" charset="0"/>
              </a:rPr>
              <a:t>Increase Bone Density and Mineralization.</a:t>
            </a:r>
          </a:p>
          <a:p>
            <a:pPr marL="457200" lvl="0" indent="-342900">
              <a:spcBef>
                <a:spcPts val="1200"/>
              </a:spcBef>
              <a:buClr>
                <a:schemeClr val="dk1"/>
              </a:buClr>
              <a:buSzPts val="1800"/>
              <a:buChar char="●"/>
            </a:pPr>
            <a:r>
              <a:rPr lang="en-US" dirty="0">
                <a:latin typeface="Cambria" panose="02040503050406030204" pitchFamily="18" charset="0"/>
              </a:rPr>
              <a:t>Prevent Further Falls.</a:t>
            </a:r>
          </a:p>
          <a:p>
            <a:endParaRPr lang="en-US" dirty="0"/>
          </a:p>
        </p:txBody>
      </p:sp>
      <p:pic>
        <p:nvPicPr>
          <p:cNvPr id="4" name="Picture 3">
            <a:extLst>
              <a:ext uri="{FF2B5EF4-FFF2-40B4-BE49-F238E27FC236}">
                <a16:creationId xmlns:a16="http://schemas.microsoft.com/office/drawing/2014/main" id="{79D67B24-D013-124E-9A84-E76928AA354D}"/>
              </a:ext>
            </a:extLst>
          </p:cNvPr>
          <p:cNvPicPr>
            <a:picLocks noChangeAspect="1"/>
          </p:cNvPicPr>
          <p:nvPr/>
        </p:nvPicPr>
        <p:blipFill rotWithShape="1">
          <a:blip r:embed="rId2"/>
          <a:srcRect l="2082" r="3" b="3"/>
          <a:stretch/>
        </p:blipFill>
        <p:spPr>
          <a:xfrm>
            <a:off x="6090613" y="640082"/>
            <a:ext cx="5461724" cy="5577837"/>
          </a:xfrm>
          <a:prstGeom prst="rect">
            <a:avLst/>
          </a:prstGeom>
          <a:effectLst/>
        </p:spPr>
      </p:pic>
    </p:spTree>
    <p:extLst>
      <p:ext uri="{BB962C8B-B14F-4D97-AF65-F5344CB8AC3E}">
        <p14:creationId xmlns:p14="http://schemas.microsoft.com/office/powerpoint/2010/main" val="751524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D7E67-7FBE-2947-926D-3A27FA859B04}"/>
              </a:ext>
            </a:extLst>
          </p:cNvPr>
          <p:cNvSpPr>
            <a:spLocks noGrp="1"/>
          </p:cNvSpPr>
          <p:nvPr>
            <p:ph type="title"/>
          </p:nvPr>
        </p:nvSpPr>
        <p:spPr>
          <a:xfrm>
            <a:off x="648929" y="629266"/>
            <a:ext cx="5942371" cy="1676603"/>
          </a:xfrm>
        </p:spPr>
        <p:txBody>
          <a:bodyPr>
            <a:normAutofit/>
          </a:bodyPr>
          <a:lstStyle/>
          <a:p>
            <a:r>
              <a:rPr lang="en" sz="3700" dirty="0">
                <a:solidFill>
                  <a:schemeClr val="accent1">
                    <a:lumMod val="75000"/>
                  </a:schemeClr>
                </a:solidFill>
                <a:latin typeface="Cambria" panose="02040503050406030204" pitchFamily="18" charset="0"/>
              </a:rPr>
              <a:t>NON-PHARMACOLOGICAL THERAPY</a:t>
            </a:r>
            <a:endParaRPr lang="en-US" sz="3700" dirty="0">
              <a:solidFill>
                <a:schemeClr val="accent1">
                  <a:lumMod val="75000"/>
                </a:schemeClr>
              </a:solidFill>
              <a:latin typeface="Cambria" panose="02040503050406030204" pitchFamily="18" charset="0"/>
            </a:endParaRPr>
          </a:p>
        </p:txBody>
      </p:sp>
      <p:sp>
        <p:nvSpPr>
          <p:cNvPr id="3" name="Content Placeholder 2">
            <a:extLst>
              <a:ext uri="{FF2B5EF4-FFF2-40B4-BE49-F238E27FC236}">
                <a16:creationId xmlns:a16="http://schemas.microsoft.com/office/drawing/2014/main" id="{ED8AF251-CA8D-E941-AA99-9B966535DFEE}"/>
              </a:ext>
            </a:extLst>
          </p:cNvPr>
          <p:cNvSpPr>
            <a:spLocks noGrp="1"/>
          </p:cNvSpPr>
          <p:nvPr>
            <p:ph idx="1"/>
          </p:nvPr>
        </p:nvSpPr>
        <p:spPr>
          <a:xfrm>
            <a:off x="639663" y="2183567"/>
            <a:ext cx="5676919" cy="4419600"/>
          </a:xfrm>
        </p:spPr>
        <p:txBody>
          <a:bodyPr>
            <a:normAutofit/>
          </a:bodyPr>
          <a:lstStyle/>
          <a:p>
            <a:pPr marL="457200" lvl="0" indent="-342900">
              <a:spcBef>
                <a:spcPts val="0"/>
              </a:spcBef>
              <a:buClr>
                <a:srgbClr val="000000"/>
              </a:buClr>
              <a:buSzPts val="1800"/>
              <a:buChar char="●"/>
            </a:pPr>
            <a:r>
              <a:rPr lang="en-US" sz="2600" b="1" dirty="0">
                <a:latin typeface="Cambria" panose="02040503050406030204" pitchFamily="18" charset="0"/>
              </a:rPr>
              <a:t>Diet: </a:t>
            </a:r>
            <a:r>
              <a:rPr lang="en-US" sz="2600" dirty="0">
                <a:latin typeface="Cambria" panose="02040503050406030204" pitchFamily="18" charset="0"/>
              </a:rPr>
              <a:t>Adequate Vitamin D and Calcium intake</a:t>
            </a:r>
          </a:p>
          <a:p>
            <a:pPr marL="457200" lvl="0" indent="-342900">
              <a:spcBef>
                <a:spcPts val="0"/>
              </a:spcBef>
              <a:buClr>
                <a:srgbClr val="000000"/>
              </a:buClr>
              <a:buSzPts val="1800"/>
              <a:buChar char="●"/>
            </a:pPr>
            <a:endParaRPr lang="en-US" sz="2600" dirty="0">
              <a:latin typeface="Cambria" panose="02040503050406030204" pitchFamily="18" charset="0"/>
            </a:endParaRPr>
          </a:p>
          <a:p>
            <a:pPr marL="457200" lvl="0" indent="-342900">
              <a:spcBef>
                <a:spcPts val="0"/>
              </a:spcBef>
              <a:buClr>
                <a:srgbClr val="000000"/>
              </a:buClr>
              <a:buSzPts val="1800"/>
              <a:buChar char="●"/>
            </a:pPr>
            <a:r>
              <a:rPr lang="en-US" sz="2600" b="1" dirty="0">
                <a:latin typeface="Cambria" panose="02040503050406030204" pitchFamily="18" charset="0"/>
              </a:rPr>
              <a:t>Exercise: </a:t>
            </a:r>
            <a:r>
              <a:rPr lang="en-US" sz="2600" dirty="0">
                <a:latin typeface="Cambria" panose="02040503050406030204" pitchFamily="18" charset="0"/>
              </a:rPr>
              <a:t>weight-bearing exercises</a:t>
            </a:r>
          </a:p>
          <a:p>
            <a:pPr marL="457200" lvl="0" indent="-342900">
              <a:spcBef>
                <a:spcPts val="0"/>
              </a:spcBef>
              <a:buClr>
                <a:srgbClr val="000000"/>
              </a:buClr>
              <a:buSzPts val="1800"/>
              <a:buChar char="●"/>
            </a:pPr>
            <a:endParaRPr lang="en-US" sz="2600" dirty="0">
              <a:latin typeface="Cambria" panose="02040503050406030204" pitchFamily="18" charset="0"/>
            </a:endParaRPr>
          </a:p>
          <a:p>
            <a:pPr marL="457200" lvl="0" indent="-342900">
              <a:spcBef>
                <a:spcPts val="0"/>
              </a:spcBef>
              <a:buClr>
                <a:srgbClr val="000000"/>
              </a:buClr>
              <a:buSzPts val="1800"/>
              <a:buChar char="●"/>
            </a:pPr>
            <a:r>
              <a:rPr lang="en-US" sz="2600" b="1" dirty="0">
                <a:latin typeface="Cambria" panose="02040503050406030204" pitchFamily="18" charset="0"/>
              </a:rPr>
              <a:t>Smoking cessation: </a:t>
            </a:r>
            <a:r>
              <a:rPr lang="en-US" sz="2600" dirty="0">
                <a:latin typeface="Cambria" panose="02040503050406030204" pitchFamily="18" charset="0"/>
              </a:rPr>
              <a:t>because smoking accelerates bone loss</a:t>
            </a:r>
          </a:p>
          <a:p>
            <a:pPr marL="457200" lvl="0" indent="-342900">
              <a:spcBef>
                <a:spcPts val="0"/>
              </a:spcBef>
              <a:buClr>
                <a:srgbClr val="000000"/>
              </a:buClr>
              <a:buSzPts val="1800"/>
              <a:buChar char="●"/>
            </a:pPr>
            <a:endParaRPr lang="en-US" sz="2600" dirty="0">
              <a:latin typeface="Cambria" panose="02040503050406030204" pitchFamily="18" charset="0"/>
            </a:endParaRPr>
          </a:p>
          <a:p>
            <a:pPr marL="457200" lvl="0" indent="-342900">
              <a:spcBef>
                <a:spcPts val="0"/>
              </a:spcBef>
              <a:buClr>
                <a:srgbClr val="000000"/>
              </a:buClr>
              <a:buSzPts val="1800"/>
              <a:buChar char="●"/>
            </a:pPr>
            <a:r>
              <a:rPr lang="en-US" sz="2600" b="1" dirty="0">
                <a:latin typeface="Cambria" panose="02040503050406030204" pitchFamily="18" charset="0"/>
              </a:rPr>
              <a:t>Eliminate or reduce alcohol</a:t>
            </a:r>
          </a:p>
          <a:p>
            <a:pPr marL="457200" lvl="0" indent="-342900">
              <a:spcBef>
                <a:spcPts val="0"/>
              </a:spcBef>
              <a:buClr>
                <a:srgbClr val="000000"/>
              </a:buClr>
              <a:buSzPts val="1800"/>
              <a:buChar char="●"/>
            </a:pPr>
            <a:endParaRPr lang="en-US" sz="2600" b="1" dirty="0">
              <a:latin typeface="Cambria" panose="02040503050406030204" pitchFamily="18" charset="0"/>
            </a:endParaRPr>
          </a:p>
          <a:p>
            <a:pPr marL="457200" lvl="0" indent="-342900">
              <a:spcBef>
                <a:spcPts val="0"/>
              </a:spcBef>
              <a:buClr>
                <a:srgbClr val="000000"/>
              </a:buClr>
              <a:buSzPts val="1800"/>
              <a:buChar char="●"/>
            </a:pPr>
            <a:r>
              <a:rPr lang="en-US" sz="2600" b="1" dirty="0">
                <a:latin typeface="Cambria" panose="02040503050406030204" pitchFamily="18" charset="0"/>
              </a:rPr>
              <a:t>Avoid drugs that affect the bone </a:t>
            </a:r>
            <a:r>
              <a:rPr lang="en-US" sz="2600" dirty="0">
                <a:latin typeface="Cambria" panose="02040503050406030204" pitchFamily="18" charset="0"/>
              </a:rPr>
              <a:t>(glucocorticoids)</a:t>
            </a:r>
          </a:p>
          <a:p>
            <a:endParaRPr lang="en-US" sz="2600" dirty="0"/>
          </a:p>
        </p:txBody>
      </p:sp>
      <p:pic>
        <p:nvPicPr>
          <p:cNvPr id="4" name="Picture 3">
            <a:extLst>
              <a:ext uri="{FF2B5EF4-FFF2-40B4-BE49-F238E27FC236}">
                <a16:creationId xmlns:a16="http://schemas.microsoft.com/office/drawing/2014/main" id="{D23091FB-7A27-F14D-82ED-67CFACAC3F42}"/>
              </a:ext>
            </a:extLst>
          </p:cNvPr>
          <p:cNvPicPr>
            <a:picLocks noChangeAspect="1"/>
          </p:cNvPicPr>
          <p:nvPr/>
        </p:nvPicPr>
        <p:blipFill rotWithShape="1">
          <a:blip r:embed="rId2"/>
          <a:srcRect r="2080" b="-2"/>
          <a:stretch/>
        </p:blipFill>
        <p:spPr>
          <a:xfrm>
            <a:off x="6090613" y="640082"/>
            <a:ext cx="5461724" cy="5577837"/>
          </a:xfrm>
          <a:prstGeom prst="rect">
            <a:avLst/>
          </a:prstGeom>
          <a:effectLst/>
        </p:spPr>
      </p:pic>
    </p:spTree>
    <p:extLst>
      <p:ext uri="{BB962C8B-B14F-4D97-AF65-F5344CB8AC3E}">
        <p14:creationId xmlns:p14="http://schemas.microsoft.com/office/powerpoint/2010/main" val="38426955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50A76CD-B917-6C49-8D44-03F61769A0FE}"/>
              </a:ext>
            </a:extLst>
          </p:cNvPr>
          <p:cNvSpPr>
            <a:spLocks noGrp="1"/>
          </p:cNvSpPr>
          <p:nvPr>
            <p:ph type="title"/>
          </p:nvPr>
        </p:nvSpPr>
        <p:spPr>
          <a:xfrm>
            <a:off x="6094105" y="802955"/>
            <a:ext cx="4977976" cy="1454051"/>
          </a:xfrm>
        </p:spPr>
        <p:txBody>
          <a:bodyPr>
            <a:normAutofit/>
          </a:bodyPr>
          <a:lstStyle/>
          <a:p>
            <a:r>
              <a:rPr lang="en">
                <a:solidFill>
                  <a:srgbClr val="000000"/>
                </a:solidFill>
                <a:latin typeface="Cambria" panose="02040503050406030204" pitchFamily="18" charset="0"/>
              </a:rPr>
              <a:t>Pharmacological therapy </a:t>
            </a:r>
            <a:endParaRPr lang="en-US">
              <a:solidFill>
                <a:srgbClr val="000000"/>
              </a:solidFill>
              <a:latin typeface="Cambria" panose="02040503050406030204" pitchFamily="18" charset="0"/>
            </a:endParaRPr>
          </a:p>
        </p:txBody>
      </p:sp>
      <p:sp>
        <p:nvSpPr>
          <p:cNvPr id="18"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9" name="Graphic 6" descr="Medicine">
            <a:extLst>
              <a:ext uri="{FF2B5EF4-FFF2-40B4-BE49-F238E27FC236}">
                <a16:creationId xmlns:a16="http://schemas.microsoft.com/office/drawing/2014/main" id="{D5BB1837-E5C6-43DE-9B65-9E86EBEEA2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id="{45926803-F6E6-8545-AF04-025CB814B9B4}"/>
              </a:ext>
            </a:extLst>
          </p:cNvPr>
          <p:cNvSpPr>
            <a:spLocks noGrp="1"/>
          </p:cNvSpPr>
          <p:nvPr>
            <p:ph idx="1"/>
          </p:nvPr>
        </p:nvSpPr>
        <p:spPr>
          <a:xfrm>
            <a:off x="5768938" y="1822874"/>
            <a:ext cx="6730281" cy="4232171"/>
          </a:xfrm>
        </p:spPr>
        <p:txBody>
          <a:bodyPr anchor="ctr">
            <a:normAutofit/>
          </a:bodyPr>
          <a:lstStyle/>
          <a:p>
            <a:pPr marL="457200" lvl="0" indent="-342900">
              <a:spcBef>
                <a:spcPts val="1600"/>
              </a:spcBef>
              <a:buClr>
                <a:srgbClr val="000000"/>
              </a:buClr>
              <a:buSzPts val="1800"/>
              <a:buChar char="●"/>
            </a:pPr>
            <a:r>
              <a:rPr lang="en-US" sz="2400" dirty="0">
                <a:solidFill>
                  <a:srgbClr val="000000"/>
                </a:solidFill>
                <a:latin typeface="Cambria" panose="02040503050406030204" pitchFamily="18" charset="0"/>
              </a:rPr>
              <a:t>Bisphosphonate </a:t>
            </a:r>
          </a:p>
          <a:p>
            <a:pPr marL="457200" lvl="0" indent="-342900">
              <a:spcBef>
                <a:spcPts val="0"/>
              </a:spcBef>
              <a:buClr>
                <a:srgbClr val="000000"/>
              </a:buClr>
              <a:buSzPts val="1800"/>
              <a:buChar char="●"/>
            </a:pPr>
            <a:r>
              <a:rPr lang="en-US" sz="2400" dirty="0">
                <a:solidFill>
                  <a:srgbClr val="000000"/>
                </a:solidFill>
                <a:latin typeface="Cambria" panose="02040503050406030204" pitchFamily="18" charset="0"/>
              </a:rPr>
              <a:t>Denosumab</a:t>
            </a:r>
          </a:p>
          <a:p>
            <a:pPr marL="457200" lvl="0" indent="-342900">
              <a:spcBef>
                <a:spcPts val="0"/>
              </a:spcBef>
              <a:buClr>
                <a:srgbClr val="000000"/>
              </a:buClr>
              <a:buSzPts val="1800"/>
              <a:buChar char="●"/>
            </a:pPr>
            <a:r>
              <a:rPr lang="en-US" sz="2400" dirty="0">
                <a:solidFill>
                  <a:srgbClr val="000000"/>
                </a:solidFill>
                <a:latin typeface="Cambria" panose="02040503050406030204" pitchFamily="18" charset="0"/>
              </a:rPr>
              <a:t>Selective estrogen receptor modulator “</a:t>
            </a:r>
            <a:r>
              <a:rPr lang="en-US" sz="2400" dirty="0">
                <a:solidFill>
                  <a:srgbClr val="C00000"/>
                </a:solidFill>
                <a:latin typeface="Cambria" panose="02040503050406030204" pitchFamily="18" charset="0"/>
              </a:rPr>
              <a:t>Tamoxifen and </a:t>
            </a:r>
            <a:r>
              <a:rPr lang="en-US" sz="2400" dirty="0" err="1">
                <a:solidFill>
                  <a:srgbClr val="C00000"/>
                </a:solidFill>
                <a:latin typeface="Cambria" panose="02040503050406030204" pitchFamily="18" charset="0"/>
              </a:rPr>
              <a:t>Raloxifine</a:t>
            </a:r>
            <a:r>
              <a:rPr lang="en-US" sz="2400" dirty="0">
                <a:solidFill>
                  <a:srgbClr val="000000"/>
                </a:solidFill>
                <a:latin typeface="Cambria" panose="02040503050406030204" pitchFamily="18" charset="0"/>
              </a:rPr>
              <a:t>”</a:t>
            </a:r>
          </a:p>
          <a:p>
            <a:pPr marL="457200" lvl="0" indent="-342900">
              <a:spcBef>
                <a:spcPts val="0"/>
              </a:spcBef>
              <a:buClr>
                <a:srgbClr val="000000"/>
              </a:buClr>
              <a:buSzPts val="1800"/>
              <a:buChar char="●"/>
            </a:pPr>
            <a:r>
              <a:rPr lang="en-US" sz="2400" dirty="0">
                <a:solidFill>
                  <a:srgbClr val="000000"/>
                </a:solidFill>
                <a:latin typeface="Cambria" panose="02040503050406030204" pitchFamily="18" charset="0"/>
              </a:rPr>
              <a:t>Parathyroid hormone (Teriparatide)</a:t>
            </a:r>
          </a:p>
          <a:p>
            <a:pPr marL="457200" lvl="0" indent="-342900">
              <a:spcBef>
                <a:spcPts val="0"/>
              </a:spcBef>
              <a:buClr>
                <a:srgbClr val="000000"/>
              </a:buClr>
              <a:buSzPts val="1800"/>
              <a:buChar char="●"/>
            </a:pPr>
            <a:r>
              <a:rPr lang="en-US" sz="2400" dirty="0">
                <a:solidFill>
                  <a:srgbClr val="000000"/>
                </a:solidFill>
                <a:latin typeface="Cambria" panose="02040503050406030204" pitchFamily="18" charset="0"/>
              </a:rPr>
              <a:t>Calcitonin  Recommended to be given with Vitamin D and calcium</a:t>
            </a:r>
          </a:p>
          <a:p>
            <a:endParaRPr lang="en-US" sz="2000" dirty="0">
              <a:solidFill>
                <a:srgbClr val="000000"/>
              </a:solidFill>
            </a:endParaRPr>
          </a:p>
        </p:txBody>
      </p:sp>
    </p:spTree>
    <p:extLst>
      <p:ext uri="{BB962C8B-B14F-4D97-AF65-F5344CB8AC3E}">
        <p14:creationId xmlns:p14="http://schemas.microsoft.com/office/powerpoint/2010/main" val="39578607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50A76CD-B917-6C49-8D44-03F61769A0FE}"/>
              </a:ext>
            </a:extLst>
          </p:cNvPr>
          <p:cNvSpPr>
            <a:spLocks noGrp="1"/>
          </p:cNvSpPr>
          <p:nvPr>
            <p:ph type="title"/>
          </p:nvPr>
        </p:nvSpPr>
        <p:spPr>
          <a:xfrm>
            <a:off x="6094105" y="802955"/>
            <a:ext cx="4977976" cy="1454051"/>
          </a:xfrm>
        </p:spPr>
        <p:txBody>
          <a:bodyPr>
            <a:normAutofit/>
          </a:bodyPr>
          <a:lstStyle/>
          <a:p>
            <a:r>
              <a:rPr lang="en">
                <a:solidFill>
                  <a:srgbClr val="000000"/>
                </a:solidFill>
                <a:latin typeface="Cambria" panose="02040503050406030204" pitchFamily="18" charset="0"/>
              </a:rPr>
              <a:t>Pharmacological therapy </a:t>
            </a:r>
            <a:endParaRPr lang="en-US">
              <a:solidFill>
                <a:srgbClr val="000000"/>
              </a:solidFill>
              <a:latin typeface="Cambria" panose="02040503050406030204" pitchFamily="18" charset="0"/>
            </a:endParaRPr>
          </a:p>
        </p:txBody>
      </p:sp>
      <p:sp>
        <p:nvSpPr>
          <p:cNvPr id="18"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9" name="Graphic 6" descr="Medicine">
            <a:extLst>
              <a:ext uri="{FF2B5EF4-FFF2-40B4-BE49-F238E27FC236}">
                <a16:creationId xmlns:a16="http://schemas.microsoft.com/office/drawing/2014/main" id="{D5BB1837-E5C6-43DE-9B65-9E86EBEEA2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id="{45926803-F6E6-8545-AF04-025CB814B9B4}"/>
              </a:ext>
            </a:extLst>
          </p:cNvPr>
          <p:cNvSpPr>
            <a:spLocks noGrp="1"/>
          </p:cNvSpPr>
          <p:nvPr>
            <p:ph idx="1"/>
          </p:nvPr>
        </p:nvSpPr>
        <p:spPr>
          <a:xfrm>
            <a:off x="5768938" y="1822874"/>
            <a:ext cx="6730281" cy="4232171"/>
          </a:xfrm>
        </p:spPr>
        <p:txBody>
          <a:bodyPr anchor="ctr">
            <a:normAutofit/>
          </a:bodyPr>
          <a:lstStyle/>
          <a:p>
            <a:pPr marL="114300" lvl="0" indent="0">
              <a:spcBef>
                <a:spcPts val="0"/>
              </a:spcBef>
              <a:buClr>
                <a:srgbClr val="FF0000"/>
              </a:buClr>
              <a:buSzPts val="1800"/>
              <a:buNone/>
            </a:pPr>
            <a:r>
              <a:rPr lang="en-US" sz="2400" b="1" dirty="0">
                <a:solidFill>
                  <a:srgbClr val="FF0000"/>
                </a:solidFill>
                <a:latin typeface="Cambria" panose="02040503050406030204" pitchFamily="18" charset="0"/>
              </a:rPr>
              <a:t>Bisphosphonate : (The first drug we start with) </a:t>
            </a:r>
            <a:endParaRPr lang="en-US" sz="2400" dirty="0">
              <a:solidFill>
                <a:srgbClr val="000000"/>
              </a:solidFill>
              <a:latin typeface="Cambria" panose="02040503050406030204" pitchFamily="18" charset="0"/>
            </a:endParaRPr>
          </a:p>
          <a:p>
            <a:pPr marL="457200" lvl="0" indent="-342900">
              <a:spcBef>
                <a:spcPts val="0"/>
              </a:spcBef>
              <a:buClr>
                <a:srgbClr val="000000"/>
              </a:buClr>
              <a:buSzPts val="1800"/>
              <a:buChar char="-"/>
            </a:pPr>
            <a:r>
              <a:rPr lang="en-US" sz="2400" dirty="0">
                <a:solidFill>
                  <a:srgbClr val="000000"/>
                </a:solidFill>
                <a:latin typeface="Cambria" panose="02040503050406030204" pitchFamily="18" charset="0"/>
              </a:rPr>
              <a:t>Drugs which inhibit osteoclast activities: e.g. Bisphosphonates like sodium alendronate. </a:t>
            </a:r>
          </a:p>
          <a:p>
            <a:pPr marL="457200" lvl="0" indent="-342900">
              <a:spcBef>
                <a:spcPts val="0"/>
              </a:spcBef>
              <a:buClr>
                <a:srgbClr val="000000"/>
              </a:buClr>
              <a:buSzPts val="1800"/>
              <a:buChar char="-"/>
            </a:pPr>
            <a:r>
              <a:rPr lang="en-US" sz="2400" dirty="0">
                <a:solidFill>
                  <a:schemeClr val="dk1"/>
                </a:solidFill>
                <a:latin typeface="Cambria" panose="02040503050406030204" pitchFamily="18" charset="0"/>
              </a:rPr>
              <a:t>drug of choice for management of adrenal glucocorticoid-induced osteoporosis.</a:t>
            </a:r>
          </a:p>
          <a:p>
            <a:pPr marL="457200" lvl="0" indent="-342900">
              <a:spcBef>
                <a:spcPts val="0"/>
              </a:spcBef>
              <a:buClr>
                <a:srgbClr val="000000"/>
              </a:buClr>
              <a:buSzPts val="1800"/>
              <a:buChar char="-"/>
            </a:pPr>
            <a:r>
              <a:rPr lang="en-US" sz="2400" dirty="0">
                <a:solidFill>
                  <a:srgbClr val="000000"/>
                </a:solidFill>
                <a:latin typeface="Cambria" panose="02040503050406030204" pitchFamily="18" charset="0"/>
              </a:rPr>
              <a:t>Can cause osteonecrosis of the jaw.</a:t>
            </a:r>
          </a:p>
          <a:p>
            <a:endParaRPr lang="en-US" sz="2000" dirty="0">
              <a:solidFill>
                <a:srgbClr val="000000"/>
              </a:solidFill>
            </a:endParaRPr>
          </a:p>
        </p:txBody>
      </p:sp>
    </p:spTree>
    <p:extLst>
      <p:ext uri="{BB962C8B-B14F-4D97-AF65-F5344CB8AC3E}">
        <p14:creationId xmlns:p14="http://schemas.microsoft.com/office/powerpoint/2010/main" val="26670999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50A76CD-B917-6C49-8D44-03F61769A0FE}"/>
              </a:ext>
            </a:extLst>
          </p:cNvPr>
          <p:cNvSpPr>
            <a:spLocks noGrp="1"/>
          </p:cNvSpPr>
          <p:nvPr>
            <p:ph type="title"/>
          </p:nvPr>
        </p:nvSpPr>
        <p:spPr>
          <a:xfrm>
            <a:off x="6096000" y="388563"/>
            <a:ext cx="4977976" cy="1454051"/>
          </a:xfrm>
        </p:spPr>
        <p:txBody>
          <a:bodyPr>
            <a:normAutofit/>
          </a:bodyPr>
          <a:lstStyle/>
          <a:p>
            <a:r>
              <a:rPr lang="en" dirty="0">
                <a:solidFill>
                  <a:srgbClr val="000000"/>
                </a:solidFill>
                <a:latin typeface="Cambria" panose="02040503050406030204" pitchFamily="18" charset="0"/>
              </a:rPr>
              <a:t>Pharmacological therapy </a:t>
            </a:r>
            <a:endParaRPr lang="en-US" dirty="0">
              <a:solidFill>
                <a:srgbClr val="000000"/>
              </a:solidFill>
              <a:latin typeface="Cambria" panose="02040503050406030204" pitchFamily="18" charset="0"/>
            </a:endParaRPr>
          </a:p>
        </p:txBody>
      </p:sp>
      <p:sp>
        <p:nvSpPr>
          <p:cNvPr id="18"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9" name="Graphic 6" descr="Medicine">
            <a:extLst>
              <a:ext uri="{FF2B5EF4-FFF2-40B4-BE49-F238E27FC236}">
                <a16:creationId xmlns:a16="http://schemas.microsoft.com/office/drawing/2014/main" id="{D5BB1837-E5C6-43DE-9B65-9E86EBEEA2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id="{45926803-F6E6-8545-AF04-025CB814B9B4}"/>
              </a:ext>
            </a:extLst>
          </p:cNvPr>
          <p:cNvSpPr>
            <a:spLocks noGrp="1"/>
          </p:cNvSpPr>
          <p:nvPr>
            <p:ph idx="1"/>
          </p:nvPr>
        </p:nvSpPr>
        <p:spPr>
          <a:xfrm>
            <a:off x="5614876" y="2032442"/>
            <a:ext cx="6730281" cy="4232171"/>
          </a:xfrm>
        </p:spPr>
        <p:txBody>
          <a:bodyPr anchor="ctr">
            <a:normAutofit/>
          </a:bodyPr>
          <a:lstStyle/>
          <a:p>
            <a:pPr marL="114300" lvl="0" indent="0">
              <a:spcBef>
                <a:spcPts val="0"/>
              </a:spcBef>
              <a:buClr>
                <a:srgbClr val="000000"/>
              </a:buClr>
              <a:buSzPts val="1800"/>
              <a:buNone/>
            </a:pPr>
            <a:r>
              <a:rPr lang="en" sz="2400" dirty="0">
                <a:solidFill>
                  <a:srgbClr val="FF0000"/>
                </a:solidFill>
                <a:latin typeface="Cambria" panose="02040503050406030204" pitchFamily="18" charset="0"/>
              </a:rPr>
              <a:t>Teriparatide (</a:t>
            </a:r>
            <a:r>
              <a:rPr lang="en" sz="2400" dirty="0" err="1">
                <a:solidFill>
                  <a:srgbClr val="FF0000"/>
                </a:solidFill>
                <a:latin typeface="Cambria" panose="02040503050406030204" pitchFamily="18" charset="0"/>
              </a:rPr>
              <a:t>Forteo</a:t>
            </a:r>
            <a:r>
              <a:rPr lang="en" sz="2400" dirty="0">
                <a:solidFill>
                  <a:srgbClr val="FF0000"/>
                </a:solidFill>
                <a:latin typeface="Cambria" panose="02040503050406030204" pitchFamily="18" charset="0"/>
              </a:rPr>
              <a:t>)</a:t>
            </a:r>
            <a:endParaRPr lang="en-US" sz="2400" dirty="0">
              <a:solidFill>
                <a:srgbClr val="FF0000"/>
              </a:solidFill>
              <a:latin typeface="Cambria" panose="02040503050406030204" pitchFamily="18" charset="0"/>
            </a:endParaRPr>
          </a:p>
          <a:p>
            <a:pPr marL="457200" lvl="0" indent="-342900">
              <a:spcBef>
                <a:spcPts val="1200"/>
              </a:spcBef>
              <a:buClr>
                <a:schemeClr val="dk1"/>
              </a:buClr>
              <a:buSzPts val="1800"/>
              <a:buChar char="-"/>
            </a:pPr>
            <a:r>
              <a:rPr lang="en-US" sz="2400" dirty="0">
                <a:solidFill>
                  <a:schemeClr val="dk1"/>
                </a:solidFill>
                <a:latin typeface="Cambria" panose="02040503050406030204" pitchFamily="18" charset="0"/>
              </a:rPr>
              <a:t>Teriparatide is approved for the treatment of postmenopausal women with severe bone loss, men with osteoporosis who have high risk of fracture, and individuals whose condition has not improved with bisphosphonate therapy.</a:t>
            </a:r>
          </a:p>
          <a:p>
            <a:pPr marL="914400" lvl="1" indent="-342900">
              <a:spcBef>
                <a:spcPts val="1200"/>
              </a:spcBef>
              <a:buClr>
                <a:schemeClr val="dk1"/>
              </a:buClr>
              <a:buSzPts val="1800"/>
              <a:buFont typeface="Arial" panose="020B0604020202020204" pitchFamily="34" charset="0"/>
              <a:buChar char="-"/>
            </a:pPr>
            <a:r>
              <a:rPr lang="en-US" sz="1800" dirty="0">
                <a:solidFill>
                  <a:schemeClr val="dk1"/>
                </a:solidFill>
                <a:latin typeface="Cambria" panose="02040503050406030204" pitchFamily="18" charset="0"/>
              </a:rPr>
              <a:t>20 mcg subcutaneous per day for up to 2 years</a:t>
            </a:r>
          </a:p>
          <a:p>
            <a:endParaRPr lang="en-US" sz="2000" dirty="0">
              <a:solidFill>
                <a:srgbClr val="000000"/>
              </a:solidFill>
            </a:endParaRPr>
          </a:p>
          <a:p>
            <a:r>
              <a:rPr lang="en-US" sz="2000" b="1" dirty="0">
                <a:solidFill>
                  <a:srgbClr val="C00000"/>
                </a:solidFill>
                <a:latin typeface="Cambria" panose="02040503050406030204" pitchFamily="18" charset="0"/>
              </a:rPr>
              <a:t>Side effects: </a:t>
            </a:r>
            <a:r>
              <a:rPr lang="en-US" sz="2000" dirty="0">
                <a:solidFill>
                  <a:schemeClr val="dk1"/>
                </a:solidFill>
                <a:latin typeface="Cambria" panose="02040503050406030204" pitchFamily="18" charset="0"/>
              </a:rPr>
              <a:t>Arthralgia, pain, nausea, transient orthostatic hypotension, hypercalcemia, hyperuricemia</a:t>
            </a:r>
          </a:p>
          <a:p>
            <a:endParaRPr lang="en-US" sz="2000" b="1" dirty="0">
              <a:solidFill>
                <a:srgbClr val="C00000"/>
              </a:solidFill>
              <a:latin typeface="Cambria" panose="02040503050406030204" pitchFamily="18" charset="0"/>
            </a:endParaRPr>
          </a:p>
        </p:txBody>
      </p:sp>
    </p:spTree>
    <p:extLst>
      <p:ext uri="{BB962C8B-B14F-4D97-AF65-F5344CB8AC3E}">
        <p14:creationId xmlns:p14="http://schemas.microsoft.com/office/powerpoint/2010/main" val="13589942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50A76CD-B917-6C49-8D44-03F61769A0FE}"/>
              </a:ext>
            </a:extLst>
          </p:cNvPr>
          <p:cNvSpPr>
            <a:spLocks noGrp="1"/>
          </p:cNvSpPr>
          <p:nvPr>
            <p:ph type="title"/>
          </p:nvPr>
        </p:nvSpPr>
        <p:spPr>
          <a:xfrm>
            <a:off x="6096000" y="388563"/>
            <a:ext cx="4977976" cy="1454051"/>
          </a:xfrm>
        </p:spPr>
        <p:txBody>
          <a:bodyPr>
            <a:normAutofit/>
          </a:bodyPr>
          <a:lstStyle/>
          <a:p>
            <a:r>
              <a:rPr lang="en" dirty="0">
                <a:solidFill>
                  <a:srgbClr val="000000"/>
                </a:solidFill>
                <a:latin typeface="Cambria" panose="02040503050406030204" pitchFamily="18" charset="0"/>
              </a:rPr>
              <a:t>Pharmacological therapy </a:t>
            </a:r>
            <a:endParaRPr lang="en-US" dirty="0">
              <a:solidFill>
                <a:srgbClr val="000000"/>
              </a:solidFill>
              <a:latin typeface="Cambria" panose="02040503050406030204" pitchFamily="18" charset="0"/>
            </a:endParaRPr>
          </a:p>
        </p:txBody>
      </p:sp>
      <p:sp>
        <p:nvSpPr>
          <p:cNvPr id="18"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9" name="Graphic 6" descr="Medicine">
            <a:extLst>
              <a:ext uri="{FF2B5EF4-FFF2-40B4-BE49-F238E27FC236}">
                <a16:creationId xmlns:a16="http://schemas.microsoft.com/office/drawing/2014/main" id="{D5BB1837-E5C6-43DE-9B65-9E86EBEEA2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id="{45926803-F6E6-8545-AF04-025CB814B9B4}"/>
              </a:ext>
            </a:extLst>
          </p:cNvPr>
          <p:cNvSpPr>
            <a:spLocks noGrp="1"/>
          </p:cNvSpPr>
          <p:nvPr>
            <p:ph idx="1"/>
          </p:nvPr>
        </p:nvSpPr>
        <p:spPr>
          <a:xfrm>
            <a:off x="5538298" y="1841407"/>
            <a:ext cx="6730281" cy="4653171"/>
          </a:xfrm>
        </p:spPr>
        <p:txBody>
          <a:bodyPr anchor="ctr">
            <a:normAutofit lnSpcReduction="10000"/>
          </a:bodyPr>
          <a:lstStyle/>
          <a:p>
            <a:pPr marL="114300" lvl="0" indent="0">
              <a:spcBef>
                <a:spcPts val="1200"/>
              </a:spcBef>
              <a:buClr>
                <a:schemeClr val="dk1"/>
              </a:buClr>
              <a:buSzPts val="1800"/>
              <a:buNone/>
            </a:pPr>
            <a:r>
              <a:rPr lang="en" sz="2400" dirty="0">
                <a:solidFill>
                  <a:srgbClr val="FF0000"/>
                </a:solidFill>
                <a:latin typeface="Cambria" panose="02040503050406030204" pitchFamily="18" charset="0"/>
              </a:rPr>
              <a:t>Denosumab (Prolia) </a:t>
            </a:r>
            <a:endParaRPr lang="en-US" sz="2400" dirty="0">
              <a:solidFill>
                <a:srgbClr val="FF0000"/>
              </a:solidFill>
              <a:latin typeface="Cambria" panose="02040503050406030204" pitchFamily="18" charset="0"/>
            </a:endParaRPr>
          </a:p>
          <a:p>
            <a:pPr marL="457200" lvl="0" indent="-342900">
              <a:spcBef>
                <a:spcPts val="1200"/>
              </a:spcBef>
              <a:buClr>
                <a:schemeClr val="dk1"/>
              </a:buClr>
              <a:buSzPts val="1800"/>
              <a:buChar char="-"/>
            </a:pPr>
            <a:r>
              <a:rPr lang="en-US" sz="2400" dirty="0">
                <a:solidFill>
                  <a:schemeClr val="dk1"/>
                </a:solidFill>
                <a:latin typeface="Cambria" panose="02040503050406030204" pitchFamily="18" charset="0"/>
              </a:rPr>
              <a:t>Denosumab is a human monoclonal antibody that inhibits the formation and activity of osteoclasts . </a:t>
            </a:r>
          </a:p>
          <a:p>
            <a:pPr marL="457200" lvl="0" indent="-342900">
              <a:spcBef>
                <a:spcPts val="1200"/>
              </a:spcBef>
              <a:buClr>
                <a:schemeClr val="dk1"/>
              </a:buClr>
              <a:buSzPts val="1800"/>
              <a:buChar char="-"/>
            </a:pPr>
            <a:r>
              <a:rPr lang="en-US" sz="2400" dirty="0">
                <a:solidFill>
                  <a:schemeClr val="dk1"/>
                </a:solidFill>
                <a:latin typeface="Cambria" panose="02040503050406030204" pitchFamily="18" charset="0"/>
              </a:rPr>
              <a:t>It appears to be a reasonable alternative for persons whose condition does not improve with bisphosphonates.</a:t>
            </a:r>
          </a:p>
          <a:p>
            <a:endParaRPr lang="en-US" sz="2000" dirty="0">
              <a:solidFill>
                <a:srgbClr val="000000"/>
              </a:solidFill>
            </a:endParaRPr>
          </a:p>
          <a:p>
            <a:r>
              <a:rPr lang="en-US" sz="2000" b="1" dirty="0">
                <a:solidFill>
                  <a:srgbClr val="C00000"/>
                </a:solidFill>
                <a:latin typeface="Cambria" panose="02040503050406030204" pitchFamily="18" charset="0"/>
              </a:rPr>
              <a:t>Side effects: </a:t>
            </a:r>
          </a:p>
          <a:p>
            <a:pPr lvl="1"/>
            <a:r>
              <a:rPr lang="en-US" sz="1600" dirty="0">
                <a:solidFill>
                  <a:schemeClr val="dk1"/>
                </a:solidFill>
                <a:latin typeface="Cambria" panose="02040503050406030204" pitchFamily="18" charset="0"/>
              </a:rPr>
              <a:t>Small risk of osteonecrosis of the jaw (especially older women with poor dental hygiene or cancer). </a:t>
            </a:r>
          </a:p>
          <a:p>
            <a:pPr lvl="1"/>
            <a:r>
              <a:rPr lang="en-US" sz="1600" dirty="0">
                <a:solidFill>
                  <a:schemeClr val="dk1"/>
                </a:solidFill>
                <a:latin typeface="Cambria" panose="02040503050406030204" pitchFamily="18" charset="0"/>
              </a:rPr>
              <a:t>Muscular and joint pain </a:t>
            </a:r>
          </a:p>
          <a:p>
            <a:r>
              <a:rPr lang="en-US" sz="2000" b="1" dirty="0">
                <a:solidFill>
                  <a:srgbClr val="C00000"/>
                </a:solidFill>
                <a:latin typeface="Cambria" panose="02040503050406030204" pitchFamily="18" charset="0"/>
              </a:rPr>
              <a:t>Contraindications:</a:t>
            </a:r>
          </a:p>
          <a:p>
            <a:pPr lvl="1"/>
            <a:r>
              <a:rPr lang="en-US" sz="1600" dirty="0">
                <a:solidFill>
                  <a:srgbClr val="FF0000"/>
                </a:solidFill>
                <a:latin typeface="Cambria" panose="02040503050406030204" pitchFamily="18" charset="0"/>
              </a:rPr>
              <a:t>Hypocalcemia</a:t>
            </a:r>
          </a:p>
        </p:txBody>
      </p:sp>
    </p:spTree>
    <p:extLst>
      <p:ext uri="{BB962C8B-B14F-4D97-AF65-F5344CB8AC3E}">
        <p14:creationId xmlns:p14="http://schemas.microsoft.com/office/powerpoint/2010/main" val="3040440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3DABA5F-F54B-BE4C-A072-57C83199E111}"/>
              </a:ext>
            </a:extLst>
          </p:cNvPr>
          <p:cNvSpPr>
            <a:spLocks noGrp="1"/>
          </p:cNvSpPr>
          <p:nvPr>
            <p:ph type="title"/>
          </p:nvPr>
        </p:nvSpPr>
        <p:spPr>
          <a:xfrm>
            <a:off x="6094105" y="802955"/>
            <a:ext cx="4977976" cy="1454051"/>
          </a:xfrm>
        </p:spPr>
        <p:txBody>
          <a:bodyPr>
            <a:normAutofit/>
          </a:bodyPr>
          <a:lstStyle/>
          <a:p>
            <a:r>
              <a:rPr lang="en-US">
                <a:solidFill>
                  <a:srgbClr val="000000"/>
                </a:solidFill>
              </a:rPr>
              <a:t>Quiz</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Checkmark">
            <a:extLst>
              <a:ext uri="{FF2B5EF4-FFF2-40B4-BE49-F238E27FC236}">
                <a16:creationId xmlns:a16="http://schemas.microsoft.com/office/drawing/2014/main" id="{BD6403BE-7DD2-4C4E-A45B-5C78E47E47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id="{F66DF67E-031E-AB44-B046-425C77B0BBCB}"/>
              </a:ext>
            </a:extLst>
          </p:cNvPr>
          <p:cNvSpPr>
            <a:spLocks noGrp="1"/>
          </p:cNvSpPr>
          <p:nvPr>
            <p:ph idx="1"/>
          </p:nvPr>
        </p:nvSpPr>
        <p:spPr>
          <a:xfrm>
            <a:off x="6090574" y="2421682"/>
            <a:ext cx="4977578" cy="3639289"/>
          </a:xfrm>
        </p:spPr>
        <p:txBody>
          <a:bodyPr anchor="ctr">
            <a:normAutofit/>
          </a:bodyPr>
          <a:lstStyle/>
          <a:p>
            <a:pPr marL="139700" lvl="0" indent="0">
              <a:spcBef>
                <a:spcPts val="1200"/>
              </a:spcBef>
              <a:buClr>
                <a:schemeClr val="dk1"/>
              </a:buClr>
              <a:buSzPts val="1400"/>
              <a:buNone/>
            </a:pPr>
            <a:r>
              <a:rPr lang="en-US" sz="2000" b="1" dirty="0">
                <a:solidFill>
                  <a:srgbClr val="000000"/>
                </a:solidFill>
                <a:latin typeface="Cambria" panose="02040503050406030204" pitchFamily="18" charset="0"/>
              </a:rPr>
              <a:t>Q2: Which of the following is the optimal daily intake of calcium for postmenopausal women?</a:t>
            </a:r>
          </a:p>
          <a:p>
            <a:pPr marL="139700" lvl="0" indent="0">
              <a:spcBef>
                <a:spcPts val="1200"/>
              </a:spcBef>
              <a:buClr>
                <a:schemeClr val="dk1"/>
              </a:buClr>
              <a:buSzPts val="1400"/>
              <a:buNone/>
            </a:pPr>
            <a:r>
              <a:rPr lang="en-US" sz="2000" dirty="0">
                <a:solidFill>
                  <a:srgbClr val="000000"/>
                </a:solidFill>
                <a:latin typeface="Cambria" panose="02040503050406030204" pitchFamily="18" charset="0"/>
              </a:rPr>
              <a:t>A- 1200 mg</a:t>
            </a:r>
          </a:p>
          <a:p>
            <a:pPr marL="139700" lvl="0" indent="0">
              <a:spcBef>
                <a:spcPts val="1200"/>
              </a:spcBef>
              <a:buClr>
                <a:schemeClr val="dk1"/>
              </a:buClr>
              <a:buSzPts val="1400"/>
              <a:buNone/>
            </a:pPr>
            <a:r>
              <a:rPr lang="en-US" sz="2000" dirty="0">
                <a:solidFill>
                  <a:srgbClr val="000000"/>
                </a:solidFill>
                <a:latin typeface="Cambria" panose="02040503050406030204" pitchFamily="18" charset="0"/>
              </a:rPr>
              <a:t>B- 1000 mg </a:t>
            </a:r>
          </a:p>
          <a:p>
            <a:pPr marL="139700" lvl="0" indent="0">
              <a:spcBef>
                <a:spcPts val="1200"/>
              </a:spcBef>
              <a:buClr>
                <a:schemeClr val="dk1"/>
              </a:buClr>
              <a:buSzPts val="1400"/>
              <a:buNone/>
            </a:pPr>
            <a:r>
              <a:rPr lang="en-US" sz="2000" dirty="0">
                <a:solidFill>
                  <a:srgbClr val="000000"/>
                </a:solidFill>
                <a:latin typeface="Cambria" panose="02040503050406030204" pitchFamily="18" charset="0"/>
              </a:rPr>
              <a:t>C- 1500 mg</a:t>
            </a:r>
          </a:p>
          <a:p>
            <a:pPr marL="139700" lvl="0" indent="0">
              <a:spcBef>
                <a:spcPts val="1200"/>
              </a:spcBef>
              <a:buClr>
                <a:schemeClr val="dk1"/>
              </a:buClr>
              <a:buSzPts val="1400"/>
              <a:buNone/>
            </a:pPr>
            <a:r>
              <a:rPr lang="en-US" sz="2000" dirty="0">
                <a:solidFill>
                  <a:srgbClr val="000000"/>
                </a:solidFill>
                <a:latin typeface="Cambria" panose="02040503050406030204" pitchFamily="18" charset="0"/>
              </a:rPr>
              <a:t>D- 900 mg</a:t>
            </a:r>
          </a:p>
          <a:p>
            <a:endParaRPr lang="en-US" sz="2000" dirty="0">
              <a:solidFill>
                <a:srgbClr val="000000"/>
              </a:solidFill>
            </a:endParaRPr>
          </a:p>
        </p:txBody>
      </p:sp>
    </p:spTree>
    <p:extLst>
      <p:ext uri="{BB962C8B-B14F-4D97-AF65-F5344CB8AC3E}">
        <p14:creationId xmlns:p14="http://schemas.microsoft.com/office/powerpoint/2010/main" val="29218184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50A76CD-B917-6C49-8D44-03F61769A0FE}"/>
              </a:ext>
            </a:extLst>
          </p:cNvPr>
          <p:cNvSpPr>
            <a:spLocks noGrp="1"/>
          </p:cNvSpPr>
          <p:nvPr>
            <p:ph type="title"/>
          </p:nvPr>
        </p:nvSpPr>
        <p:spPr>
          <a:xfrm>
            <a:off x="6096000" y="388563"/>
            <a:ext cx="4977976" cy="1454051"/>
          </a:xfrm>
        </p:spPr>
        <p:txBody>
          <a:bodyPr>
            <a:normAutofit/>
          </a:bodyPr>
          <a:lstStyle/>
          <a:p>
            <a:r>
              <a:rPr lang="en" dirty="0">
                <a:solidFill>
                  <a:srgbClr val="000000"/>
                </a:solidFill>
                <a:latin typeface="Cambria" panose="02040503050406030204" pitchFamily="18" charset="0"/>
              </a:rPr>
              <a:t>Pharmacological therapy </a:t>
            </a:r>
            <a:endParaRPr lang="en-US" dirty="0">
              <a:solidFill>
                <a:srgbClr val="000000"/>
              </a:solidFill>
              <a:latin typeface="Cambria" panose="02040503050406030204" pitchFamily="18" charset="0"/>
            </a:endParaRPr>
          </a:p>
        </p:txBody>
      </p:sp>
      <p:sp>
        <p:nvSpPr>
          <p:cNvPr id="18"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9" name="Graphic 6" descr="Medicine">
            <a:extLst>
              <a:ext uri="{FF2B5EF4-FFF2-40B4-BE49-F238E27FC236}">
                <a16:creationId xmlns:a16="http://schemas.microsoft.com/office/drawing/2014/main" id="{D5BB1837-E5C6-43DE-9B65-9E86EBEEA2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id="{45926803-F6E6-8545-AF04-025CB814B9B4}"/>
              </a:ext>
            </a:extLst>
          </p:cNvPr>
          <p:cNvSpPr>
            <a:spLocks noGrp="1"/>
          </p:cNvSpPr>
          <p:nvPr>
            <p:ph idx="1"/>
          </p:nvPr>
        </p:nvSpPr>
        <p:spPr>
          <a:xfrm>
            <a:off x="5538298" y="1841407"/>
            <a:ext cx="6730281" cy="4653171"/>
          </a:xfrm>
        </p:spPr>
        <p:txBody>
          <a:bodyPr anchor="ctr">
            <a:normAutofit/>
          </a:bodyPr>
          <a:lstStyle/>
          <a:p>
            <a:pPr marL="114300" indent="0">
              <a:spcBef>
                <a:spcPts val="1200"/>
              </a:spcBef>
              <a:buClr>
                <a:schemeClr val="dk1"/>
              </a:buClr>
              <a:buSzPts val="1800"/>
              <a:buNone/>
            </a:pPr>
            <a:r>
              <a:rPr lang="en-US" sz="2400" dirty="0" err="1">
                <a:solidFill>
                  <a:srgbClr val="FF0000"/>
                </a:solidFill>
                <a:latin typeface="Cambria" panose="02040503050406030204" pitchFamily="18" charset="0"/>
              </a:rPr>
              <a:t>Ralofexine</a:t>
            </a:r>
            <a:endParaRPr lang="en-US" sz="2400" dirty="0">
              <a:solidFill>
                <a:srgbClr val="FF0000"/>
              </a:solidFill>
              <a:latin typeface="Cambria" panose="02040503050406030204" pitchFamily="18" charset="0"/>
            </a:endParaRPr>
          </a:p>
          <a:p>
            <a:pPr marL="457200" lvl="0" indent="-342900">
              <a:spcBef>
                <a:spcPts val="1200"/>
              </a:spcBef>
              <a:buClr>
                <a:schemeClr val="dk1"/>
              </a:buClr>
              <a:buSzPts val="1800"/>
              <a:buChar char="-"/>
            </a:pPr>
            <a:r>
              <a:rPr lang="en-US" sz="2400" dirty="0">
                <a:solidFill>
                  <a:schemeClr val="dk1"/>
                </a:solidFill>
                <a:latin typeface="Cambria" panose="02040503050406030204" pitchFamily="18" charset="0"/>
              </a:rPr>
              <a:t>Raloxifene, a selective estrogen receptor modulator.</a:t>
            </a:r>
          </a:p>
          <a:p>
            <a:pPr marL="457200" lvl="0" indent="-342900">
              <a:spcBef>
                <a:spcPts val="1200"/>
              </a:spcBef>
              <a:buClr>
                <a:schemeClr val="dk1"/>
              </a:buClr>
              <a:buSzPts val="1800"/>
              <a:buChar char="-"/>
            </a:pPr>
            <a:r>
              <a:rPr lang="en-US" sz="2400" dirty="0">
                <a:solidFill>
                  <a:schemeClr val="dk1"/>
                </a:solidFill>
                <a:latin typeface="Cambria" panose="02040503050406030204" pitchFamily="18" charset="0"/>
              </a:rPr>
              <a:t>Used if bisphosphonates are not tolerated or contraindicated</a:t>
            </a:r>
          </a:p>
          <a:p>
            <a:pPr marL="457200" lvl="0" indent="-342900">
              <a:spcBef>
                <a:spcPts val="1200"/>
              </a:spcBef>
              <a:buClr>
                <a:schemeClr val="dk1"/>
              </a:buClr>
              <a:buSzPts val="1800"/>
              <a:buChar char="-"/>
            </a:pPr>
            <a:r>
              <a:rPr lang="en-US" sz="2400" dirty="0">
                <a:solidFill>
                  <a:srgbClr val="FF0000"/>
                </a:solidFill>
                <a:latin typeface="Cambria" panose="02040503050406030204" pitchFamily="18" charset="0"/>
              </a:rPr>
              <a:t>Reduce the risk of breast cancer </a:t>
            </a:r>
          </a:p>
          <a:p>
            <a:endParaRPr lang="en-US" sz="2000" dirty="0">
              <a:solidFill>
                <a:srgbClr val="000000"/>
              </a:solidFill>
            </a:endParaRPr>
          </a:p>
          <a:p>
            <a:r>
              <a:rPr lang="en-US" sz="2000" b="1" dirty="0">
                <a:solidFill>
                  <a:srgbClr val="C00000"/>
                </a:solidFill>
                <a:latin typeface="Cambria" panose="02040503050406030204" pitchFamily="18" charset="0"/>
              </a:rPr>
              <a:t>Side effects: </a:t>
            </a:r>
          </a:p>
          <a:p>
            <a:pPr lvl="1"/>
            <a:r>
              <a:rPr lang="en-US" sz="1600" dirty="0">
                <a:latin typeface="Cambria" panose="02040503050406030204" pitchFamily="18" charset="0"/>
              </a:rPr>
              <a:t>Hot flashes , leg cramps , increased risk of blood clots </a:t>
            </a:r>
          </a:p>
          <a:p>
            <a:pPr lvl="1"/>
            <a:endParaRPr lang="en-US" sz="1600" dirty="0">
              <a:solidFill>
                <a:srgbClr val="FF0000"/>
              </a:solidFill>
              <a:latin typeface="Cambria" panose="02040503050406030204" pitchFamily="18" charset="0"/>
            </a:endParaRPr>
          </a:p>
        </p:txBody>
      </p:sp>
    </p:spTree>
    <p:extLst>
      <p:ext uri="{BB962C8B-B14F-4D97-AF65-F5344CB8AC3E}">
        <p14:creationId xmlns:p14="http://schemas.microsoft.com/office/powerpoint/2010/main" val="39384589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50A76CD-B917-6C49-8D44-03F61769A0FE}"/>
              </a:ext>
            </a:extLst>
          </p:cNvPr>
          <p:cNvSpPr>
            <a:spLocks noGrp="1"/>
          </p:cNvSpPr>
          <p:nvPr>
            <p:ph type="title"/>
          </p:nvPr>
        </p:nvSpPr>
        <p:spPr>
          <a:xfrm>
            <a:off x="6096000" y="388563"/>
            <a:ext cx="4977976" cy="1454051"/>
          </a:xfrm>
        </p:spPr>
        <p:txBody>
          <a:bodyPr>
            <a:normAutofit/>
          </a:bodyPr>
          <a:lstStyle/>
          <a:p>
            <a:r>
              <a:rPr lang="en" dirty="0">
                <a:solidFill>
                  <a:srgbClr val="000000"/>
                </a:solidFill>
                <a:latin typeface="Cambria" panose="02040503050406030204" pitchFamily="18" charset="0"/>
              </a:rPr>
              <a:t>Pharmacological therapy </a:t>
            </a:r>
            <a:endParaRPr lang="en-US" dirty="0">
              <a:solidFill>
                <a:srgbClr val="000000"/>
              </a:solidFill>
              <a:latin typeface="Cambria" panose="02040503050406030204" pitchFamily="18" charset="0"/>
            </a:endParaRPr>
          </a:p>
        </p:txBody>
      </p:sp>
      <p:sp>
        <p:nvSpPr>
          <p:cNvPr id="18"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9" name="Graphic 6" descr="Medicine">
            <a:extLst>
              <a:ext uri="{FF2B5EF4-FFF2-40B4-BE49-F238E27FC236}">
                <a16:creationId xmlns:a16="http://schemas.microsoft.com/office/drawing/2014/main" id="{D5BB1837-E5C6-43DE-9B65-9E86EBEEA2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id="{45926803-F6E6-8545-AF04-025CB814B9B4}"/>
              </a:ext>
            </a:extLst>
          </p:cNvPr>
          <p:cNvSpPr>
            <a:spLocks noGrp="1"/>
          </p:cNvSpPr>
          <p:nvPr>
            <p:ph idx="1"/>
          </p:nvPr>
        </p:nvSpPr>
        <p:spPr>
          <a:xfrm>
            <a:off x="5538298" y="1841407"/>
            <a:ext cx="6730281" cy="4653171"/>
          </a:xfrm>
        </p:spPr>
        <p:txBody>
          <a:bodyPr anchor="ctr">
            <a:normAutofit/>
          </a:bodyPr>
          <a:lstStyle/>
          <a:p>
            <a:pPr marL="114300" indent="0">
              <a:spcBef>
                <a:spcPts val="1200"/>
              </a:spcBef>
              <a:buClr>
                <a:schemeClr val="dk1"/>
              </a:buClr>
              <a:buSzPts val="1800"/>
              <a:buNone/>
            </a:pPr>
            <a:r>
              <a:rPr lang="en-US" sz="2400" dirty="0">
                <a:solidFill>
                  <a:srgbClr val="C00000"/>
                </a:solidFill>
                <a:latin typeface="Cambria" panose="02040503050406030204" pitchFamily="18" charset="0"/>
              </a:rPr>
              <a:t>Hormone replacement therapy </a:t>
            </a:r>
          </a:p>
          <a:p>
            <a:pPr lvl="1"/>
            <a:r>
              <a:rPr lang="en-US" dirty="0">
                <a:latin typeface="Cambria" panose="02040503050406030204" pitchFamily="18" charset="0"/>
              </a:rPr>
              <a:t>At some time in the past there was a recommendation of HRT (Hormone replacement Therapy) for post-menopausal women And men; but now this is </a:t>
            </a:r>
            <a:r>
              <a:rPr lang="en-US" dirty="0">
                <a:solidFill>
                  <a:srgbClr val="FF0000"/>
                </a:solidFill>
                <a:latin typeface="Cambria" panose="02040503050406030204" pitchFamily="18" charset="0"/>
              </a:rPr>
              <a:t>discontinued because of the side effect </a:t>
            </a:r>
            <a:r>
              <a:rPr lang="en-US" dirty="0">
                <a:latin typeface="Cambria" panose="02040503050406030204" pitchFamily="18" charset="0"/>
              </a:rPr>
              <a:t>( such as tumor ) .</a:t>
            </a:r>
          </a:p>
          <a:p>
            <a:pPr lvl="1"/>
            <a:endParaRPr lang="en-US" sz="1600" dirty="0">
              <a:solidFill>
                <a:srgbClr val="FF0000"/>
              </a:solidFill>
              <a:latin typeface="Cambria" panose="02040503050406030204" pitchFamily="18" charset="0"/>
            </a:endParaRPr>
          </a:p>
        </p:txBody>
      </p:sp>
    </p:spTree>
    <p:extLst>
      <p:ext uri="{BB962C8B-B14F-4D97-AF65-F5344CB8AC3E}">
        <p14:creationId xmlns:p14="http://schemas.microsoft.com/office/powerpoint/2010/main" val="1728579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B98B4-ED95-7341-9A94-028488057356}"/>
              </a:ext>
            </a:extLst>
          </p:cNvPr>
          <p:cNvSpPr>
            <a:spLocks noGrp="1"/>
          </p:cNvSpPr>
          <p:nvPr>
            <p:ph type="title"/>
          </p:nvPr>
        </p:nvSpPr>
        <p:spPr>
          <a:xfrm>
            <a:off x="1136428" y="627564"/>
            <a:ext cx="7474172" cy="1325563"/>
          </a:xfrm>
        </p:spPr>
        <p:txBody>
          <a:bodyPr>
            <a:normAutofit/>
          </a:bodyPr>
          <a:lstStyle/>
          <a:p>
            <a:r>
              <a:rPr lang="en-US" sz="2800" dirty="0">
                <a:solidFill>
                  <a:schemeClr val="accent1">
                    <a:lumMod val="75000"/>
                  </a:schemeClr>
                </a:solidFill>
                <a:latin typeface="Cambria" panose="02040503050406030204" pitchFamily="18" charset="0"/>
              </a:rPr>
              <a:t>The National Osteoporosis Foundation (NOF) recommends that pharmacologic therapy should be reserved for:</a:t>
            </a:r>
          </a:p>
        </p:txBody>
      </p:sp>
      <p:sp>
        <p:nvSpPr>
          <p:cNvPr id="3" name="Content Placeholder 2">
            <a:extLst>
              <a:ext uri="{FF2B5EF4-FFF2-40B4-BE49-F238E27FC236}">
                <a16:creationId xmlns:a16="http://schemas.microsoft.com/office/drawing/2014/main" id="{D614F46D-9720-2A46-9F48-38CD99F03E26}"/>
              </a:ext>
            </a:extLst>
          </p:cNvPr>
          <p:cNvSpPr>
            <a:spLocks noGrp="1"/>
          </p:cNvSpPr>
          <p:nvPr>
            <p:ph idx="1"/>
          </p:nvPr>
        </p:nvSpPr>
        <p:spPr>
          <a:xfrm>
            <a:off x="1136429" y="2278173"/>
            <a:ext cx="6467867" cy="3450613"/>
          </a:xfrm>
        </p:spPr>
        <p:txBody>
          <a:bodyPr anchor="ctr">
            <a:normAutofit/>
          </a:bodyPr>
          <a:lstStyle/>
          <a:p>
            <a:pPr marL="457200" lvl="0" indent="-298450">
              <a:spcBef>
                <a:spcPts val="1600"/>
              </a:spcBef>
              <a:buClr>
                <a:srgbClr val="FF0000"/>
              </a:buClr>
              <a:buSzPts val="1100"/>
              <a:buChar char="●"/>
            </a:pPr>
            <a:r>
              <a:rPr lang="en-US" sz="2000" dirty="0">
                <a:solidFill>
                  <a:srgbClr val="FF0000"/>
                </a:solidFill>
                <a:latin typeface="Cambria" panose="02040503050406030204" pitchFamily="18" charset="0"/>
              </a:rPr>
              <a:t>Postmenopausal women </a:t>
            </a:r>
          </a:p>
          <a:p>
            <a:pPr marL="457200" lvl="0" indent="0">
              <a:spcBef>
                <a:spcPts val="1200"/>
              </a:spcBef>
              <a:buNone/>
            </a:pPr>
            <a:endParaRPr lang="en-US" sz="2000" dirty="0">
              <a:latin typeface="Cambria" panose="02040503050406030204" pitchFamily="18" charset="0"/>
            </a:endParaRPr>
          </a:p>
          <a:p>
            <a:pPr marL="457200" lvl="0" indent="-298450">
              <a:spcBef>
                <a:spcPts val="1200"/>
              </a:spcBef>
              <a:buClr>
                <a:srgbClr val="000000"/>
              </a:buClr>
              <a:buSzPts val="1100"/>
              <a:buChar char="●"/>
            </a:pPr>
            <a:r>
              <a:rPr lang="en-US" sz="2000" dirty="0">
                <a:latin typeface="Cambria" panose="02040503050406030204" pitchFamily="18" charset="0"/>
              </a:rPr>
              <a:t>Men aged 50 years or older who present with the following:</a:t>
            </a:r>
          </a:p>
          <a:p>
            <a:pPr marL="457200" lvl="0" indent="0">
              <a:spcBef>
                <a:spcPts val="1200"/>
              </a:spcBef>
              <a:buNone/>
            </a:pPr>
            <a:r>
              <a:rPr lang="en-US" sz="2000" dirty="0">
                <a:latin typeface="Cambria" panose="02040503050406030204" pitchFamily="18" charset="0"/>
              </a:rPr>
              <a:t>-  A hip or vertebral fracture.</a:t>
            </a:r>
          </a:p>
          <a:p>
            <a:pPr marL="457200" lvl="0" indent="0">
              <a:spcBef>
                <a:spcPts val="1200"/>
              </a:spcBef>
              <a:buNone/>
            </a:pPr>
            <a:r>
              <a:rPr lang="en-US" sz="2000" dirty="0">
                <a:latin typeface="Cambria" panose="02040503050406030204" pitchFamily="18" charset="0"/>
              </a:rPr>
              <a:t>-  T-score of –2.5 or less.</a:t>
            </a:r>
          </a:p>
          <a:p>
            <a:pPr marL="457200" lvl="0" indent="0">
              <a:spcBef>
                <a:spcPts val="1200"/>
              </a:spcBef>
              <a:buNone/>
            </a:pPr>
            <a:r>
              <a:rPr lang="en-US" sz="2000" dirty="0">
                <a:latin typeface="Cambria" panose="02040503050406030204" pitchFamily="18" charset="0"/>
              </a:rPr>
              <a:t>- Low bone mass (T-score between –1.0 and –2.5 with a 10-year probability of a hip fracture of 3% or greater. </a:t>
            </a:r>
          </a:p>
          <a:p>
            <a:endParaRPr lang="en-US" sz="2000" dirty="0"/>
          </a:p>
        </p:txBody>
      </p:sp>
      <p:sp>
        <p:nvSpPr>
          <p:cNvPr id="10" name="Rectangle 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Presentation with Checklist">
            <a:extLst>
              <a:ext uri="{FF2B5EF4-FFF2-40B4-BE49-F238E27FC236}">
                <a16:creationId xmlns:a16="http://schemas.microsoft.com/office/drawing/2014/main" id="{014A7748-D0A4-41A9-897B-8351A9686D8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28274396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CF9E1-42B1-F647-A07A-7BE718E314E3}"/>
              </a:ext>
            </a:extLst>
          </p:cNvPr>
          <p:cNvSpPr>
            <a:spLocks noGrp="1"/>
          </p:cNvSpPr>
          <p:nvPr>
            <p:ph type="title"/>
          </p:nvPr>
        </p:nvSpPr>
        <p:spPr>
          <a:xfrm>
            <a:off x="838200" y="365125"/>
            <a:ext cx="10515600" cy="1325563"/>
          </a:xfrm>
        </p:spPr>
        <p:txBody>
          <a:bodyPr>
            <a:normAutofit/>
          </a:bodyPr>
          <a:lstStyle/>
          <a:p>
            <a:r>
              <a:rPr lang="en-US">
                <a:latin typeface="Cambria" panose="02040503050406030204" pitchFamily="18" charset="0"/>
              </a:rPr>
              <a:t>Surgical therapy</a:t>
            </a:r>
          </a:p>
        </p:txBody>
      </p:sp>
      <p:sp>
        <p:nvSpPr>
          <p:cNvPr id="3" name="Content Placeholder 2">
            <a:extLst>
              <a:ext uri="{FF2B5EF4-FFF2-40B4-BE49-F238E27FC236}">
                <a16:creationId xmlns:a16="http://schemas.microsoft.com/office/drawing/2014/main" id="{584A550C-CF64-B349-9665-17E303D8661E}"/>
              </a:ext>
            </a:extLst>
          </p:cNvPr>
          <p:cNvSpPr>
            <a:spLocks noGrp="1"/>
          </p:cNvSpPr>
          <p:nvPr>
            <p:ph idx="1"/>
          </p:nvPr>
        </p:nvSpPr>
        <p:spPr>
          <a:xfrm>
            <a:off x="838200" y="1825624"/>
            <a:ext cx="5867400" cy="5032375"/>
          </a:xfrm>
        </p:spPr>
        <p:txBody>
          <a:bodyPr>
            <a:normAutofit/>
          </a:bodyPr>
          <a:lstStyle/>
          <a:p>
            <a:pPr marL="457200" lvl="0" indent="-342900">
              <a:spcBef>
                <a:spcPts val="0"/>
              </a:spcBef>
              <a:buClr>
                <a:srgbClr val="000000"/>
              </a:buClr>
              <a:buSzPts val="1800"/>
              <a:buChar char="●"/>
            </a:pPr>
            <a:r>
              <a:rPr lang="en-US" sz="1900" b="1" dirty="0">
                <a:solidFill>
                  <a:srgbClr val="C00000"/>
                </a:solidFill>
                <a:latin typeface="Cambria" panose="02040503050406030204" pitchFamily="18" charset="0"/>
              </a:rPr>
              <a:t>Vertebroplasty : </a:t>
            </a:r>
          </a:p>
          <a:p>
            <a:pPr marL="914400" lvl="1" indent="-342900">
              <a:spcBef>
                <a:spcPts val="0"/>
              </a:spcBef>
              <a:buClr>
                <a:srgbClr val="000000"/>
              </a:buClr>
              <a:buSzPts val="1800"/>
              <a:buChar char="-"/>
            </a:pPr>
            <a:r>
              <a:rPr lang="en-US" sz="1900" dirty="0">
                <a:latin typeface="Cambria" panose="02040503050406030204" pitchFamily="18" charset="0"/>
              </a:rPr>
              <a:t>Is the injection of bone cement into the collapsed vertebra</a:t>
            </a:r>
          </a:p>
          <a:p>
            <a:pPr marL="914400" lvl="1" indent="-342900">
              <a:spcBef>
                <a:spcPts val="0"/>
              </a:spcBef>
              <a:buClr>
                <a:srgbClr val="000000"/>
              </a:buClr>
              <a:buSzPts val="1800"/>
              <a:buChar char="-"/>
            </a:pPr>
            <a:r>
              <a:rPr lang="en-US" sz="1900" dirty="0">
                <a:latin typeface="Cambria" panose="02040503050406030204" pitchFamily="18" charset="0"/>
              </a:rPr>
              <a:t>Possible complication is leakage of cement into spinal canal (nerve injury) or venous blood (cement PE).</a:t>
            </a:r>
          </a:p>
          <a:p>
            <a:pPr marL="457200" lvl="0" indent="-342900">
              <a:spcBef>
                <a:spcPts val="0"/>
              </a:spcBef>
              <a:buClr>
                <a:srgbClr val="000000"/>
              </a:buClr>
              <a:buSzPts val="1800"/>
              <a:buChar char="●"/>
            </a:pPr>
            <a:r>
              <a:rPr lang="en-US" sz="1900" b="1" dirty="0">
                <a:solidFill>
                  <a:srgbClr val="C00000"/>
                </a:solidFill>
                <a:latin typeface="Cambria" panose="02040503050406030204" pitchFamily="18" charset="0"/>
              </a:rPr>
              <a:t>Kyphoplasty : </a:t>
            </a:r>
          </a:p>
          <a:p>
            <a:pPr marL="914400" lvl="1" indent="-342900">
              <a:spcBef>
                <a:spcPts val="0"/>
              </a:spcBef>
              <a:buClr>
                <a:srgbClr val="000000"/>
              </a:buClr>
              <a:buSzPts val="1800"/>
              <a:buChar char="-"/>
            </a:pPr>
            <a:r>
              <a:rPr lang="en-US" sz="1900" dirty="0">
                <a:latin typeface="Cambria" panose="02040503050406030204" pitchFamily="18" charset="0"/>
              </a:rPr>
              <a:t>Is the injection of bone cement into the collapsed vertebra </a:t>
            </a:r>
            <a:r>
              <a:rPr lang="en-US" sz="1900" u="sng" dirty="0">
                <a:latin typeface="Cambria" panose="02040503050406030204" pitchFamily="18" charset="0"/>
              </a:rPr>
              <a:t>AFTER</a:t>
            </a:r>
            <a:r>
              <a:rPr lang="en-US" sz="1900" dirty="0">
                <a:latin typeface="Cambria" panose="02040503050406030204" pitchFamily="18" charset="0"/>
              </a:rPr>
              <a:t> inflating a balloon in it to correct collapse and make a void (empty space) into which cement is injected.</a:t>
            </a:r>
          </a:p>
          <a:p>
            <a:pPr marL="0" lvl="0" indent="0">
              <a:spcBef>
                <a:spcPts val="1600"/>
              </a:spcBef>
              <a:spcAft>
                <a:spcPts val="1600"/>
              </a:spcAft>
              <a:buNone/>
            </a:pPr>
            <a:r>
              <a:rPr lang="en-US" sz="1900" u="sng" dirty="0">
                <a:latin typeface="Cambria" panose="02040503050406030204" pitchFamily="18" charset="0"/>
                <a:hlinkClick r:id="rId2"/>
              </a:rPr>
              <a:t>https://www.youtube.com/watch?v=_lUhQLFHriw</a:t>
            </a:r>
            <a:endParaRPr lang="en-US" sz="1900" dirty="0">
              <a:latin typeface="Cambria" panose="02040503050406030204" pitchFamily="18" charset="0"/>
            </a:endParaRPr>
          </a:p>
        </p:txBody>
      </p:sp>
      <p:pic>
        <p:nvPicPr>
          <p:cNvPr id="4" name="Picture 3">
            <a:extLst>
              <a:ext uri="{FF2B5EF4-FFF2-40B4-BE49-F238E27FC236}">
                <a16:creationId xmlns:a16="http://schemas.microsoft.com/office/drawing/2014/main" id="{977AA7F4-C664-CB44-BB40-26EA89461548}"/>
              </a:ext>
            </a:extLst>
          </p:cNvPr>
          <p:cNvPicPr>
            <a:picLocks noChangeAspect="1"/>
          </p:cNvPicPr>
          <p:nvPr/>
        </p:nvPicPr>
        <p:blipFill rotWithShape="1">
          <a:blip r:embed="rId3"/>
          <a:srcRect r="-1" b="1223"/>
          <a:stretch/>
        </p:blipFill>
        <p:spPr>
          <a:xfrm>
            <a:off x="7221468" y="2647950"/>
            <a:ext cx="4190918" cy="3529012"/>
          </a:xfrm>
          <a:prstGeom prst="rect">
            <a:avLst/>
          </a:prstGeom>
        </p:spPr>
      </p:pic>
    </p:spTree>
    <p:extLst>
      <p:ext uri="{BB962C8B-B14F-4D97-AF65-F5344CB8AC3E}">
        <p14:creationId xmlns:p14="http://schemas.microsoft.com/office/powerpoint/2010/main" val="40435974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9872FA7-F9B8-9345-9A73-777303A24C60}"/>
              </a:ext>
            </a:extLst>
          </p:cNvPr>
          <p:cNvSpPr>
            <a:spLocks noGrp="1"/>
          </p:cNvSpPr>
          <p:nvPr>
            <p:ph type="title"/>
          </p:nvPr>
        </p:nvSpPr>
        <p:spPr>
          <a:xfrm>
            <a:off x="863029" y="1012004"/>
            <a:ext cx="3416158" cy="4795408"/>
          </a:xfrm>
        </p:spPr>
        <p:txBody>
          <a:bodyPr>
            <a:normAutofit/>
          </a:bodyPr>
          <a:lstStyle/>
          <a:p>
            <a:r>
              <a:rPr lang="en-US" dirty="0">
                <a:solidFill>
                  <a:srgbClr val="FFFFFF"/>
                </a:solidFill>
                <a:latin typeface="Cambria" panose="02040503050406030204" pitchFamily="18" charset="0"/>
              </a:rPr>
              <a:t>Prevention</a:t>
            </a:r>
            <a:r>
              <a:rPr lang="en-US" dirty="0">
                <a:solidFill>
                  <a:srgbClr val="FFFFFF"/>
                </a:solidFill>
              </a:rPr>
              <a:t> </a:t>
            </a:r>
          </a:p>
        </p:txBody>
      </p:sp>
      <p:graphicFrame>
        <p:nvGraphicFramePr>
          <p:cNvPr id="5" name="Content Placeholder 2">
            <a:extLst>
              <a:ext uri="{FF2B5EF4-FFF2-40B4-BE49-F238E27FC236}">
                <a16:creationId xmlns:a16="http://schemas.microsoft.com/office/drawing/2014/main" id="{6C89C3EC-79DE-442C-B894-8CDB7BDC8727}"/>
              </a:ext>
            </a:extLst>
          </p:cNvPr>
          <p:cNvGraphicFramePr>
            <a:graphicFrameLocks noGrp="1"/>
          </p:cNvGraphicFramePr>
          <p:nvPr>
            <p:ph idx="1"/>
            <p:extLst>
              <p:ext uri="{D42A27DB-BD31-4B8C-83A1-F6EECF244321}">
                <p14:modId xmlns:p14="http://schemas.microsoft.com/office/powerpoint/2010/main" val="2598922838"/>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49519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ADCCC-E4C3-4C42-865D-5107DBF0D4E5}"/>
              </a:ext>
            </a:extLst>
          </p:cNvPr>
          <p:cNvSpPr>
            <a:spLocks noGrp="1"/>
          </p:cNvSpPr>
          <p:nvPr>
            <p:ph type="title"/>
          </p:nvPr>
        </p:nvSpPr>
        <p:spPr>
          <a:xfrm>
            <a:off x="838200" y="4663020"/>
            <a:ext cx="10515600" cy="1325563"/>
          </a:xfrm>
        </p:spPr>
        <p:txBody>
          <a:bodyPr/>
          <a:lstStyle/>
          <a:p>
            <a:pPr algn="ctr"/>
            <a:r>
              <a:rPr lang="en-US" dirty="0">
                <a:latin typeface="Cambria" panose="02040503050406030204" pitchFamily="18" charset="0"/>
              </a:rPr>
              <a:t>Any Questions ?</a:t>
            </a:r>
            <a:br>
              <a:rPr lang="en-US" dirty="0">
                <a:latin typeface="Cambria" panose="02040503050406030204" pitchFamily="18" charset="0"/>
              </a:rPr>
            </a:br>
            <a:r>
              <a:rPr lang="en-US" dirty="0">
                <a:latin typeface="Cambria" panose="02040503050406030204" pitchFamily="18" charset="0"/>
              </a:rPr>
              <a:t>33000010006080200524</a:t>
            </a:r>
          </a:p>
        </p:txBody>
      </p:sp>
      <p:pic>
        <p:nvPicPr>
          <p:cNvPr id="4" name="Picture 3">
            <a:extLst>
              <a:ext uri="{FF2B5EF4-FFF2-40B4-BE49-F238E27FC236}">
                <a16:creationId xmlns:a16="http://schemas.microsoft.com/office/drawing/2014/main" id="{39C03668-1E0D-1845-A5AE-437F351E6AB7}"/>
              </a:ext>
            </a:extLst>
          </p:cNvPr>
          <p:cNvPicPr>
            <a:picLocks noChangeAspect="1"/>
          </p:cNvPicPr>
          <p:nvPr/>
        </p:nvPicPr>
        <p:blipFill>
          <a:blip r:embed="rId2"/>
          <a:stretch>
            <a:fillRect/>
          </a:stretch>
        </p:blipFill>
        <p:spPr>
          <a:xfrm>
            <a:off x="2909690" y="509858"/>
            <a:ext cx="6372619" cy="4248412"/>
          </a:xfrm>
          <a:prstGeom prst="rect">
            <a:avLst/>
          </a:prstGeom>
        </p:spPr>
      </p:pic>
    </p:spTree>
    <p:extLst>
      <p:ext uri="{BB962C8B-B14F-4D97-AF65-F5344CB8AC3E}">
        <p14:creationId xmlns:p14="http://schemas.microsoft.com/office/powerpoint/2010/main" val="24873728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44" b="44"/>
          <a:stretch>
            <a:fillRect/>
          </a:stretch>
        </p:blipFill>
        <p:spPr/>
      </p:pic>
      <p:sp>
        <p:nvSpPr>
          <p:cNvPr id="24" name="Rectangle 23"/>
          <p:cNvSpPr/>
          <p:nvPr/>
        </p:nvSpPr>
        <p:spPr>
          <a:xfrm>
            <a:off x="0" y="-1405"/>
            <a:ext cx="1219200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p>
        </p:txBody>
      </p:sp>
      <p:sp>
        <p:nvSpPr>
          <p:cNvPr id="6" name="Freeform 12"/>
          <p:cNvSpPr>
            <a:spLocks/>
          </p:cNvSpPr>
          <p:nvPr/>
        </p:nvSpPr>
        <p:spPr bwMode="auto">
          <a:xfrm>
            <a:off x="5054178" y="1701801"/>
            <a:ext cx="2083647" cy="1818919"/>
          </a:xfrm>
          <a:custGeom>
            <a:avLst/>
            <a:gdLst/>
            <a:ahLst/>
            <a:cxnLst>
              <a:cxn ang="0">
                <a:pos x="95" y="0"/>
              </a:cxn>
              <a:cxn ang="0">
                <a:pos x="132" y="37"/>
              </a:cxn>
              <a:cxn ang="0">
                <a:pos x="66" y="115"/>
              </a:cxn>
              <a:cxn ang="0">
                <a:pos x="0" y="37"/>
              </a:cxn>
              <a:cxn ang="0">
                <a:pos x="36" y="0"/>
              </a:cxn>
              <a:cxn ang="0">
                <a:pos x="66" y="15"/>
              </a:cxn>
              <a:cxn ang="0">
                <a:pos x="95" y="0"/>
              </a:cxn>
            </a:cxnLst>
            <a:rect l="0" t="0" r="r" b="b"/>
            <a:pathLst>
              <a:path w="132" h="115">
                <a:moveTo>
                  <a:pt x="95" y="0"/>
                </a:moveTo>
                <a:cubicBezTo>
                  <a:pt x="116" y="0"/>
                  <a:pt x="132" y="16"/>
                  <a:pt x="132" y="37"/>
                </a:cubicBezTo>
                <a:cubicBezTo>
                  <a:pt x="132" y="70"/>
                  <a:pt x="66" y="115"/>
                  <a:pt x="66" y="115"/>
                </a:cubicBezTo>
                <a:cubicBezTo>
                  <a:pt x="66" y="115"/>
                  <a:pt x="0" y="72"/>
                  <a:pt x="0" y="37"/>
                </a:cubicBezTo>
                <a:cubicBezTo>
                  <a:pt x="0" y="12"/>
                  <a:pt x="16" y="0"/>
                  <a:pt x="36" y="0"/>
                </a:cubicBezTo>
                <a:cubicBezTo>
                  <a:pt x="48" y="0"/>
                  <a:pt x="59" y="6"/>
                  <a:pt x="66" y="15"/>
                </a:cubicBezTo>
                <a:cubicBezTo>
                  <a:pt x="72" y="6"/>
                  <a:pt x="83" y="0"/>
                  <a:pt x="95" y="0"/>
                </a:cubicBezTo>
              </a:path>
            </a:pathLst>
          </a:custGeom>
          <a:noFill/>
          <a:ln w="57150">
            <a:solidFill>
              <a:schemeClr val="bg1"/>
            </a:solidFill>
            <a:round/>
            <a:headEnd/>
            <a:tailEnd/>
          </a:ln>
        </p:spPr>
        <p:txBody>
          <a:bodyPr vert="horz" wrap="square" lIns="121920" tIns="60960" rIns="121920" bIns="60960" numCol="1" anchor="t" anchorCtr="0" compatLnSpc="1">
            <a:prstTxWarp prst="textNoShape">
              <a:avLst/>
            </a:prstTxWarp>
          </a:bodyPr>
          <a:lstStyle/>
          <a:p>
            <a:endParaRPr lang="en-US" sz="2400" baseline="-25000"/>
          </a:p>
        </p:txBody>
      </p:sp>
      <p:sp>
        <p:nvSpPr>
          <p:cNvPr id="9" name="Freeform 12"/>
          <p:cNvSpPr>
            <a:spLocks/>
          </p:cNvSpPr>
          <p:nvPr/>
        </p:nvSpPr>
        <p:spPr bwMode="auto">
          <a:xfrm>
            <a:off x="5471128" y="2091854"/>
            <a:ext cx="1249745" cy="1090965"/>
          </a:xfrm>
          <a:custGeom>
            <a:avLst/>
            <a:gdLst/>
            <a:ahLst/>
            <a:cxnLst>
              <a:cxn ang="0">
                <a:pos x="95" y="0"/>
              </a:cxn>
              <a:cxn ang="0">
                <a:pos x="132" y="37"/>
              </a:cxn>
              <a:cxn ang="0">
                <a:pos x="66" y="115"/>
              </a:cxn>
              <a:cxn ang="0">
                <a:pos x="0" y="37"/>
              </a:cxn>
              <a:cxn ang="0">
                <a:pos x="36" y="0"/>
              </a:cxn>
              <a:cxn ang="0">
                <a:pos x="66" y="15"/>
              </a:cxn>
              <a:cxn ang="0">
                <a:pos x="95" y="0"/>
              </a:cxn>
            </a:cxnLst>
            <a:rect l="0" t="0" r="r" b="b"/>
            <a:pathLst>
              <a:path w="132" h="115">
                <a:moveTo>
                  <a:pt x="95" y="0"/>
                </a:moveTo>
                <a:cubicBezTo>
                  <a:pt x="116" y="0"/>
                  <a:pt x="132" y="16"/>
                  <a:pt x="132" y="37"/>
                </a:cubicBezTo>
                <a:cubicBezTo>
                  <a:pt x="132" y="70"/>
                  <a:pt x="66" y="115"/>
                  <a:pt x="66" y="115"/>
                </a:cubicBezTo>
                <a:cubicBezTo>
                  <a:pt x="66" y="115"/>
                  <a:pt x="0" y="72"/>
                  <a:pt x="0" y="37"/>
                </a:cubicBezTo>
                <a:cubicBezTo>
                  <a:pt x="0" y="12"/>
                  <a:pt x="16" y="0"/>
                  <a:pt x="36" y="0"/>
                </a:cubicBezTo>
                <a:cubicBezTo>
                  <a:pt x="48" y="0"/>
                  <a:pt x="59" y="6"/>
                  <a:pt x="66" y="15"/>
                </a:cubicBezTo>
                <a:cubicBezTo>
                  <a:pt x="72" y="6"/>
                  <a:pt x="83" y="0"/>
                  <a:pt x="95" y="0"/>
                </a:cubicBezTo>
              </a:path>
            </a:pathLst>
          </a:custGeom>
          <a:solidFill>
            <a:schemeClr val="bg1"/>
          </a:solidFill>
          <a:ln w="57150">
            <a:noFill/>
            <a:round/>
            <a:headEnd/>
            <a:tailEnd/>
          </a:ln>
        </p:spPr>
        <p:txBody>
          <a:bodyPr vert="horz" wrap="square" lIns="121920" tIns="60960" rIns="121920" bIns="60960" numCol="1" anchor="t" anchorCtr="0" compatLnSpc="1">
            <a:prstTxWarp prst="textNoShape">
              <a:avLst/>
            </a:prstTxWarp>
          </a:bodyPr>
          <a:lstStyle/>
          <a:p>
            <a:endParaRPr lang="en-US" sz="2400" baseline="-25000"/>
          </a:p>
        </p:txBody>
      </p:sp>
      <p:sp>
        <p:nvSpPr>
          <p:cNvPr id="10" name="Rectangle 9"/>
          <p:cNvSpPr/>
          <p:nvPr/>
        </p:nvSpPr>
        <p:spPr>
          <a:xfrm>
            <a:off x="2015067" y="4110143"/>
            <a:ext cx="8161867" cy="656655"/>
          </a:xfrm>
          <a:prstGeom prst="rect">
            <a:avLst/>
          </a:prstGeom>
        </p:spPr>
        <p:txBody>
          <a:bodyPr wrap="square" lIns="0" tIns="0" rIns="0" bIns="0">
            <a:spAutoFit/>
          </a:bodyPr>
          <a:lstStyle/>
          <a:p>
            <a:pPr algn="ctr"/>
            <a:r>
              <a:rPr lang="en-US" sz="4267" b="1" dirty="0">
                <a:solidFill>
                  <a:schemeClr val="bg1"/>
                </a:solidFill>
              </a:rPr>
              <a:t>Thank You </a:t>
            </a:r>
            <a:r>
              <a:rPr lang="en-US" sz="4267" dirty="0">
                <a:solidFill>
                  <a:schemeClr val="bg1"/>
                </a:solidFill>
              </a:rPr>
              <a:t>For Listening</a:t>
            </a:r>
          </a:p>
        </p:txBody>
      </p:sp>
      <p:sp>
        <p:nvSpPr>
          <p:cNvPr id="11" name="Rectangle 10"/>
          <p:cNvSpPr/>
          <p:nvPr/>
        </p:nvSpPr>
        <p:spPr bwMode="auto">
          <a:xfrm rot="16200000" flipV="1">
            <a:off x="6065522" y="3934629"/>
            <a:ext cx="60959" cy="2212848"/>
          </a:xfrm>
          <a:prstGeom prst="rect">
            <a:avLst/>
          </a:prstGeom>
          <a:solidFill>
            <a:schemeClr val="bg1"/>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Tree>
    <p:extLst>
      <p:ext uri="{BB962C8B-B14F-4D97-AF65-F5344CB8AC3E}">
        <p14:creationId xmlns:p14="http://schemas.microsoft.com/office/powerpoint/2010/main" val="20601831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0414BE-8B19-014E-B668-8A5CD77FFF08}"/>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Quiz</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F9A1AB96-5141-1F4F-8498-E68FE218A329}"/>
              </a:ext>
            </a:extLst>
          </p:cNvPr>
          <p:cNvPicPr>
            <a:picLocks noGrp="1" noChangeAspect="1"/>
          </p:cNvPicPr>
          <p:nvPr>
            <p:ph idx="1"/>
          </p:nvPr>
        </p:nvPicPr>
        <p:blipFill>
          <a:blip r:embed="rId2"/>
          <a:stretch>
            <a:fillRect/>
          </a:stretch>
        </p:blipFill>
        <p:spPr>
          <a:xfrm>
            <a:off x="5519601" y="492573"/>
            <a:ext cx="5821986" cy="5880796"/>
          </a:xfrm>
          <a:prstGeom prst="rect">
            <a:avLst/>
          </a:prstGeom>
        </p:spPr>
      </p:pic>
    </p:spTree>
    <p:extLst>
      <p:ext uri="{BB962C8B-B14F-4D97-AF65-F5344CB8AC3E}">
        <p14:creationId xmlns:p14="http://schemas.microsoft.com/office/powerpoint/2010/main" val="777427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3DABA5F-F54B-BE4C-A072-57C83199E111}"/>
              </a:ext>
            </a:extLst>
          </p:cNvPr>
          <p:cNvSpPr>
            <a:spLocks noGrp="1"/>
          </p:cNvSpPr>
          <p:nvPr>
            <p:ph type="title"/>
          </p:nvPr>
        </p:nvSpPr>
        <p:spPr>
          <a:xfrm>
            <a:off x="6094105" y="802955"/>
            <a:ext cx="4977976" cy="1454051"/>
          </a:xfrm>
        </p:spPr>
        <p:txBody>
          <a:bodyPr>
            <a:normAutofit/>
          </a:bodyPr>
          <a:lstStyle/>
          <a:p>
            <a:r>
              <a:rPr lang="en-US">
                <a:solidFill>
                  <a:srgbClr val="000000"/>
                </a:solidFill>
              </a:rPr>
              <a:t>Quiz</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Checkmark">
            <a:extLst>
              <a:ext uri="{FF2B5EF4-FFF2-40B4-BE49-F238E27FC236}">
                <a16:creationId xmlns:a16="http://schemas.microsoft.com/office/drawing/2014/main" id="{BD6403BE-7DD2-4C4E-A45B-5C78E47E47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id="{F66DF67E-031E-AB44-B046-425C77B0BBCB}"/>
              </a:ext>
            </a:extLst>
          </p:cNvPr>
          <p:cNvSpPr>
            <a:spLocks noGrp="1"/>
          </p:cNvSpPr>
          <p:nvPr>
            <p:ph idx="1"/>
          </p:nvPr>
        </p:nvSpPr>
        <p:spPr>
          <a:xfrm>
            <a:off x="6090574" y="2421682"/>
            <a:ext cx="4977578" cy="3639289"/>
          </a:xfrm>
        </p:spPr>
        <p:txBody>
          <a:bodyPr anchor="ctr">
            <a:normAutofit/>
          </a:bodyPr>
          <a:lstStyle/>
          <a:p>
            <a:pPr marL="139700" lvl="0" indent="0">
              <a:spcBef>
                <a:spcPts val="1200"/>
              </a:spcBef>
              <a:buClr>
                <a:schemeClr val="dk1"/>
              </a:buClr>
              <a:buSzPts val="1400"/>
              <a:buNone/>
            </a:pPr>
            <a:r>
              <a:rPr lang="en-US" sz="2000" b="1" dirty="0">
                <a:solidFill>
                  <a:srgbClr val="000000"/>
                </a:solidFill>
                <a:latin typeface="Cambria" panose="02040503050406030204" pitchFamily="18" charset="0"/>
              </a:rPr>
              <a:t>Q3. Which of the following is the best way for adequate vitamin D levels:</a:t>
            </a:r>
          </a:p>
          <a:p>
            <a:pPr marL="139700" lvl="0" indent="0">
              <a:spcBef>
                <a:spcPts val="1200"/>
              </a:spcBef>
              <a:buClr>
                <a:schemeClr val="dk1"/>
              </a:buClr>
              <a:buSzPts val="1400"/>
              <a:buNone/>
            </a:pPr>
            <a:r>
              <a:rPr lang="en-US" sz="2000" dirty="0">
                <a:solidFill>
                  <a:srgbClr val="000000"/>
                </a:solidFill>
                <a:latin typeface="Cambria" panose="02040503050406030204" pitchFamily="18" charset="0"/>
              </a:rPr>
              <a:t>A- Using sunscreens</a:t>
            </a:r>
          </a:p>
          <a:p>
            <a:pPr marL="139700" lvl="0" indent="0">
              <a:spcBef>
                <a:spcPts val="1200"/>
              </a:spcBef>
              <a:buClr>
                <a:schemeClr val="dk1"/>
              </a:buClr>
              <a:buSzPts val="1400"/>
              <a:buNone/>
            </a:pPr>
            <a:r>
              <a:rPr lang="en-US" sz="2000" dirty="0">
                <a:solidFill>
                  <a:srgbClr val="000000"/>
                </a:solidFill>
                <a:latin typeface="Cambria" panose="02040503050406030204" pitchFamily="18" charset="0"/>
              </a:rPr>
              <a:t>B- Exposure to sunlight </a:t>
            </a:r>
          </a:p>
          <a:p>
            <a:pPr marL="139700" lvl="0" indent="0">
              <a:spcBef>
                <a:spcPts val="1200"/>
              </a:spcBef>
              <a:buClr>
                <a:schemeClr val="dk1"/>
              </a:buClr>
              <a:buSzPts val="1400"/>
              <a:buNone/>
            </a:pPr>
            <a:r>
              <a:rPr lang="en-US" sz="2000" dirty="0">
                <a:solidFill>
                  <a:srgbClr val="000000"/>
                </a:solidFill>
                <a:latin typeface="Cambria" panose="02040503050406030204" pitchFamily="18" charset="0"/>
              </a:rPr>
              <a:t>C- Using supplements</a:t>
            </a:r>
          </a:p>
          <a:p>
            <a:pPr marL="139700" lvl="0" indent="0">
              <a:spcBef>
                <a:spcPts val="1200"/>
              </a:spcBef>
              <a:buClr>
                <a:schemeClr val="dk1"/>
              </a:buClr>
              <a:buSzPts val="1400"/>
              <a:buNone/>
            </a:pPr>
            <a:r>
              <a:rPr lang="en-US" sz="2000" dirty="0">
                <a:solidFill>
                  <a:srgbClr val="000000"/>
                </a:solidFill>
                <a:latin typeface="Cambria" panose="02040503050406030204" pitchFamily="18" charset="0"/>
              </a:rPr>
              <a:t>D- Smoking cessation </a:t>
            </a:r>
          </a:p>
          <a:p>
            <a:endParaRPr lang="en-US" sz="2000" dirty="0">
              <a:solidFill>
                <a:srgbClr val="000000"/>
              </a:solidFill>
            </a:endParaRPr>
          </a:p>
        </p:txBody>
      </p:sp>
    </p:spTree>
    <p:extLst>
      <p:ext uri="{BB962C8B-B14F-4D97-AF65-F5344CB8AC3E}">
        <p14:creationId xmlns:p14="http://schemas.microsoft.com/office/powerpoint/2010/main" val="365298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3DABA5F-F54B-BE4C-A072-57C83199E111}"/>
              </a:ext>
            </a:extLst>
          </p:cNvPr>
          <p:cNvSpPr>
            <a:spLocks noGrp="1"/>
          </p:cNvSpPr>
          <p:nvPr>
            <p:ph type="title"/>
          </p:nvPr>
        </p:nvSpPr>
        <p:spPr>
          <a:xfrm>
            <a:off x="6094105" y="802955"/>
            <a:ext cx="4977976" cy="1454051"/>
          </a:xfrm>
        </p:spPr>
        <p:txBody>
          <a:bodyPr>
            <a:normAutofit/>
          </a:bodyPr>
          <a:lstStyle/>
          <a:p>
            <a:r>
              <a:rPr lang="en-US">
                <a:solidFill>
                  <a:srgbClr val="000000"/>
                </a:solidFill>
              </a:rPr>
              <a:t>Quiz</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Checkmark">
            <a:extLst>
              <a:ext uri="{FF2B5EF4-FFF2-40B4-BE49-F238E27FC236}">
                <a16:creationId xmlns:a16="http://schemas.microsoft.com/office/drawing/2014/main" id="{BD6403BE-7DD2-4C4E-A45B-5C78E47E47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id="{F66DF67E-031E-AB44-B046-425C77B0BBCB}"/>
              </a:ext>
            </a:extLst>
          </p:cNvPr>
          <p:cNvSpPr>
            <a:spLocks noGrp="1"/>
          </p:cNvSpPr>
          <p:nvPr>
            <p:ph idx="1"/>
          </p:nvPr>
        </p:nvSpPr>
        <p:spPr>
          <a:xfrm>
            <a:off x="6090574" y="2421682"/>
            <a:ext cx="4977578" cy="3639289"/>
          </a:xfrm>
        </p:spPr>
        <p:txBody>
          <a:bodyPr anchor="ctr">
            <a:normAutofit/>
          </a:bodyPr>
          <a:lstStyle/>
          <a:p>
            <a:pPr marL="139700" lvl="0" indent="0">
              <a:spcBef>
                <a:spcPts val="1200"/>
              </a:spcBef>
              <a:buClr>
                <a:schemeClr val="dk1"/>
              </a:buClr>
              <a:buSzPts val="1400"/>
              <a:buNone/>
            </a:pPr>
            <a:r>
              <a:rPr lang="en-US" sz="2000" b="1" dirty="0">
                <a:solidFill>
                  <a:srgbClr val="000000"/>
                </a:solidFill>
                <a:latin typeface="Cambria" panose="02040503050406030204" pitchFamily="18" charset="0"/>
              </a:rPr>
              <a:t>Q3. Which of the following is the best way for adequate vitamin D levels:</a:t>
            </a:r>
          </a:p>
          <a:p>
            <a:pPr marL="139700" lvl="0" indent="0">
              <a:spcBef>
                <a:spcPts val="1200"/>
              </a:spcBef>
              <a:buClr>
                <a:schemeClr val="dk1"/>
              </a:buClr>
              <a:buSzPts val="1400"/>
              <a:buNone/>
            </a:pPr>
            <a:r>
              <a:rPr lang="en-US" sz="2000" dirty="0">
                <a:solidFill>
                  <a:srgbClr val="000000"/>
                </a:solidFill>
                <a:latin typeface="Cambria" panose="02040503050406030204" pitchFamily="18" charset="0"/>
              </a:rPr>
              <a:t>A- Using sunscreens</a:t>
            </a:r>
          </a:p>
          <a:p>
            <a:pPr marL="139700" lvl="0" indent="0">
              <a:spcBef>
                <a:spcPts val="1200"/>
              </a:spcBef>
              <a:buClr>
                <a:schemeClr val="dk1"/>
              </a:buClr>
              <a:buSzPts val="1400"/>
              <a:buNone/>
            </a:pPr>
            <a:r>
              <a:rPr lang="en-US" sz="2000" dirty="0">
                <a:solidFill>
                  <a:srgbClr val="000000"/>
                </a:solidFill>
                <a:latin typeface="Cambria" panose="02040503050406030204" pitchFamily="18" charset="0"/>
              </a:rPr>
              <a:t>B- Exposure to sunlight </a:t>
            </a:r>
          </a:p>
          <a:p>
            <a:pPr marL="139700" lvl="0" indent="0">
              <a:spcBef>
                <a:spcPts val="1200"/>
              </a:spcBef>
              <a:buClr>
                <a:schemeClr val="dk1"/>
              </a:buClr>
              <a:buSzPts val="1400"/>
              <a:buNone/>
            </a:pPr>
            <a:r>
              <a:rPr lang="en-US" sz="2000" dirty="0">
                <a:solidFill>
                  <a:srgbClr val="000000"/>
                </a:solidFill>
                <a:latin typeface="Cambria" panose="02040503050406030204" pitchFamily="18" charset="0"/>
              </a:rPr>
              <a:t>C- Using supplements</a:t>
            </a:r>
          </a:p>
          <a:p>
            <a:pPr marL="139700" lvl="0" indent="0">
              <a:spcBef>
                <a:spcPts val="1200"/>
              </a:spcBef>
              <a:buClr>
                <a:schemeClr val="dk1"/>
              </a:buClr>
              <a:buSzPts val="1400"/>
              <a:buNone/>
            </a:pPr>
            <a:r>
              <a:rPr lang="en-US" sz="2000" dirty="0">
                <a:solidFill>
                  <a:srgbClr val="000000"/>
                </a:solidFill>
                <a:latin typeface="Cambria" panose="02040503050406030204" pitchFamily="18" charset="0"/>
              </a:rPr>
              <a:t>D- Smoking cessation </a:t>
            </a:r>
          </a:p>
          <a:p>
            <a:endParaRPr lang="en-US" sz="2000" dirty="0">
              <a:solidFill>
                <a:srgbClr val="000000"/>
              </a:solidFill>
            </a:endParaRPr>
          </a:p>
        </p:txBody>
      </p:sp>
    </p:spTree>
    <p:extLst>
      <p:ext uri="{BB962C8B-B14F-4D97-AF65-F5344CB8AC3E}">
        <p14:creationId xmlns:p14="http://schemas.microsoft.com/office/powerpoint/2010/main" val="3022040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3DABA5F-F54B-BE4C-A072-57C83199E111}"/>
              </a:ext>
            </a:extLst>
          </p:cNvPr>
          <p:cNvSpPr>
            <a:spLocks noGrp="1"/>
          </p:cNvSpPr>
          <p:nvPr>
            <p:ph type="title"/>
          </p:nvPr>
        </p:nvSpPr>
        <p:spPr>
          <a:xfrm>
            <a:off x="6094105" y="802955"/>
            <a:ext cx="4977976" cy="1454051"/>
          </a:xfrm>
        </p:spPr>
        <p:txBody>
          <a:bodyPr>
            <a:normAutofit/>
          </a:bodyPr>
          <a:lstStyle/>
          <a:p>
            <a:r>
              <a:rPr lang="en-US">
                <a:solidFill>
                  <a:srgbClr val="000000"/>
                </a:solidFill>
              </a:rPr>
              <a:t>Quiz</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Checkmark">
            <a:extLst>
              <a:ext uri="{FF2B5EF4-FFF2-40B4-BE49-F238E27FC236}">
                <a16:creationId xmlns:a16="http://schemas.microsoft.com/office/drawing/2014/main" id="{BD6403BE-7DD2-4C4E-A45B-5C78E47E47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id="{F66DF67E-031E-AB44-B046-425C77B0BBCB}"/>
              </a:ext>
            </a:extLst>
          </p:cNvPr>
          <p:cNvSpPr>
            <a:spLocks noGrp="1"/>
          </p:cNvSpPr>
          <p:nvPr>
            <p:ph idx="1"/>
          </p:nvPr>
        </p:nvSpPr>
        <p:spPr>
          <a:xfrm>
            <a:off x="6090574" y="2421682"/>
            <a:ext cx="4977578" cy="3639289"/>
          </a:xfrm>
        </p:spPr>
        <p:txBody>
          <a:bodyPr anchor="ctr">
            <a:normAutofit/>
          </a:bodyPr>
          <a:lstStyle/>
          <a:p>
            <a:pPr marL="139700" lvl="0" indent="0">
              <a:spcBef>
                <a:spcPts val="1200"/>
              </a:spcBef>
              <a:buClr>
                <a:schemeClr val="dk1"/>
              </a:buClr>
              <a:buSzPts val="1400"/>
              <a:buNone/>
            </a:pPr>
            <a:r>
              <a:rPr lang="en-US" sz="2000" b="1" dirty="0">
                <a:solidFill>
                  <a:srgbClr val="000000"/>
                </a:solidFill>
                <a:latin typeface="Cambria" panose="02040503050406030204" pitchFamily="18" charset="0"/>
              </a:rPr>
              <a:t>Q4. Which one of the following isn't a risk factor for osteoporosis?</a:t>
            </a:r>
          </a:p>
          <a:p>
            <a:pPr marL="139700" lvl="0" indent="0">
              <a:spcBef>
                <a:spcPts val="1200"/>
              </a:spcBef>
              <a:buClr>
                <a:schemeClr val="dk1"/>
              </a:buClr>
              <a:buSzPts val="1400"/>
              <a:buNone/>
            </a:pPr>
            <a:r>
              <a:rPr lang="en-US" sz="2000" dirty="0">
                <a:solidFill>
                  <a:srgbClr val="000000"/>
                </a:solidFill>
                <a:latin typeface="Cambria" panose="02040503050406030204" pitchFamily="18" charset="0"/>
              </a:rPr>
              <a:t>A - smoking</a:t>
            </a:r>
          </a:p>
          <a:p>
            <a:pPr marL="139700" lvl="0" indent="0">
              <a:spcBef>
                <a:spcPts val="1200"/>
              </a:spcBef>
              <a:buClr>
                <a:schemeClr val="dk1"/>
              </a:buClr>
              <a:buSzPts val="1400"/>
              <a:buNone/>
            </a:pPr>
            <a:r>
              <a:rPr lang="en-US" sz="2000" dirty="0">
                <a:solidFill>
                  <a:srgbClr val="000000"/>
                </a:solidFill>
                <a:latin typeface="Cambria" panose="02040503050406030204" pitchFamily="18" charset="0"/>
              </a:rPr>
              <a:t>B - post-menopause</a:t>
            </a:r>
          </a:p>
          <a:p>
            <a:pPr marL="139700" lvl="0" indent="0">
              <a:spcBef>
                <a:spcPts val="1200"/>
              </a:spcBef>
              <a:buClr>
                <a:schemeClr val="dk1"/>
              </a:buClr>
              <a:buSzPts val="1400"/>
              <a:buNone/>
            </a:pPr>
            <a:r>
              <a:rPr lang="en-US" sz="2000" dirty="0">
                <a:solidFill>
                  <a:srgbClr val="000000"/>
                </a:solidFill>
                <a:latin typeface="Cambria" panose="02040503050406030204" pitchFamily="18" charset="0"/>
              </a:rPr>
              <a:t>C - history of fragility fracture</a:t>
            </a:r>
          </a:p>
          <a:p>
            <a:pPr marL="139700" lvl="0" indent="0">
              <a:spcBef>
                <a:spcPts val="1200"/>
              </a:spcBef>
              <a:buClr>
                <a:schemeClr val="dk1"/>
              </a:buClr>
              <a:buSzPts val="1400"/>
              <a:buNone/>
            </a:pPr>
            <a:r>
              <a:rPr lang="en-US" sz="2000" dirty="0">
                <a:solidFill>
                  <a:srgbClr val="000000"/>
                </a:solidFill>
                <a:latin typeface="Cambria" panose="02040503050406030204" pitchFamily="18" charset="0"/>
              </a:rPr>
              <a:t>D-  D.M</a:t>
            </a:r>
          </a:p>
          <a:p>
            <a:endParaRPr lang="en-US" sz="2000" dirty="0">
              <a:solidFill>
                <a:srgbClr val="000000"/>
              </a:solidFill>
            </a:endParaRPr>
          </a:p>
        </p:txBody>
      </p:sp>
    </p:spTree>
    <p:extLst>
      <p:ext uri="{BB962C8B-B14F-4D97-AF65-F5344CB8AC3E}">
        <p14:creationId xmlns:p14="http://schemas.microsoft.com/office/powerpoint/2010/main" val="1866190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3DABA5F-F54B-BE4C-A072-57C83199E111}"/>
              </a:ext>
            </a:extLst>
          </p:cNvPr>
          <p:cNvSpPr>
            <a:spLocks noGrp="1"/>
          </p:cNvSpPr>
          <p:nvPr>
            <p:ph type="title"/>
          </p:nvPr>
        </p:nvSpPr>
        <p:spPr>
          <a:xfrm>
            <a:off x="6094105" y="802955"/>
            <a:ext cx="4977976" cy="1454051"/>
          </a:xfrm>
        </p:spPr>
        <p:txBody>
          <a:bodyPr>
            <a:normAutofit/>
          </a:bodyPr>
          <a:lstStyle/>
          <a:p>
            <a:r>
              <a:rPr lang="en-US">
                <a:solidFill>
                  <a:srgbClr val="000000"/>
                </a:solidFill>
              </a:rPr>
              <a:t>Quiz</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Checkmark">
            <a:extLst>
              <a:ext uri="{FF2B5EF4-FFF2-40B4-BE49-F238E27FC236}">
                <a16:creationId xmlns:a16="http://schemas.microsoft.com/office/drawing/2014/main" id="{BD6403BE-7DD2-4C4E-A45B-5C78E47E47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id="{F66DF67E-031E-AB44-B046-425C77B0BBCB}"/>
              </a:ext>
            </a:extLst>
          </p:cNvPr>
          <p:cNvSpPr>
            <a:spLocks noGrp="1"/>
          </p:cNvSpPr>
          <p:nvPr>
            <p:ph idx="1"/>
          </p:nvPr>
        </p:nvSpPr>
        <p:spPr>
          <a:xfrm>
            <a:off x="6090574" y="2421682"/>
            <a:ext cx="4977578" cy="3639289"/>
          </a:xfrm>
        </p:spPr>
        <p:txBody>
          <a:bodyPr anchor="ctr">
            <a:normAutofit/>
          </a:bodyPr>
          <a:lstStyle/>
          <a:p>
            <a:pPr marL="0" lvl="0" indent="0">
              <a:spcBef>
                <a:spcPts val="1200"/>
              </a:spcBef>
              <a:buNone/>
            </a:pPr>
            <a:r>
              <a:rPr lang="en-US" sz="2000" b="1" dirty="0">
                <a:solidFill>
                  <a:schemeClr val="dk1"/>
                </a:solidFill>
                <a:latin typeface="Cambria" panose="02040503050406030204" pitchFamily="18" charset="0"/>
              </a:rPr>
              <a:t>Q5. Which of the following DEXA values is diagnostic for osteopenia? </a:t>
            </a:r>
          </a:p>
          <a:p>
            <a:pPr marL="0" lvl="0" indent="0">
              <a:spcBef>
                <a:spcPts val="1200"/>
              </a:spcBef>
              <a:buNone/>
            </a:pPr>
            <a:endParaRPr lang="en-US" sz="2000" b="1" dirty="0">
              <a:solidFill>
                <a:schemeClr val="dk1"/>
              </a:solidFill>
              <a:latin typeface="Cambria" panose="02040503050406030204" pitchFamily="18" charset="0"/>
            </a:endParaRPr>
          </a:p>
          <a:p>
            <a:pPr marL="0" lvl="0" indent="0">
              <a:spcBef>
                <a:spcPts val="1200"/>
              </a:spcBef>
              <a:buNone/>
            </a:pPr>
            <a:r>
              <a:rPr lang="en-US" sz="2000" dirty="0">
                <a:solidFill>
                  <a:schemeClr val="dk1"/>
                </a:solidFill>
                <a:latin typeface="Cambria" panose="02040503050406030204" pitchFamily="18" charset="0"/>
              </a:rPr>
              <a:t>A- (-1.5 SD)</a:t>
            </a:r>
          </a:p>
          <a:p>
            <a:pPr marL="0" lvl="0" indent="0">
              <a:spcBef>
                <a:spcPts val="1200"/>
              </a:spcBef>
              <a:buNone/>
            </a:pPr>
            <a:r>
              <a:rPr lang="en-US" sz="2000" dirty="0">
                <a:solidFill>
                  <a:schemeClr val="dk1"/>
                </a:solidFill>
                <a:latin typeface="Cambria" panose="02040503050406030204" pitchFamily="18" charset="0"/>
              </a:rPr>
              <a:t>B- (-2.5 SD)</a:t>
            </a:r>
          </a:p>
          <a:p>
            <a:pPr marL="0" lvl="0" indent="0">
              <a:spcBef>
                <a:spcPts val="1200"/>
              </a:spcBef>
              <a:buNone/>
            </a:pPr>
            <a:r>
              <a:rPr lang="en-US" sz="2000" dirty="0">
                <a:solidFill>
                  <a:schemeClr val="dk1"/>
                </a:solidFill>
                <a:latin typeface="Cambria" panose="02040503050406030204" pitchFamily="18" charset="0"/>
              </a:rPr>
              <a:t>C- (-3)</a:t>
            </a:r>
          </a:p>
          <a:p>
            <a:pPr marL="0" lvl="0" indent="0">
              <a:spcBef>
                <a:spcPts val="1200"/>
              </a:spcBef>
              <a:buNone/>
            </a:pPr>
            <a:r>
              <a:rPr lang="en-US" sz="2000" dirty="0">
                <a:solidFill>
                  <a:schemeClr val="dk1"/>
                </a:solidFill>
                <a:latin typeface="Cambria" panose="02040503050406030204" pitchFamily="18" charset="0"/>
              </a:rPr>
              <a:t>D- (-0.9)</a:t>
            </a:r>
          </a:p>
        </p:txBody>
      </p:sp>
    </p:spTree>
    <p:extLst>
      <p:ext uri="{BB962C8B-B14F-4D97-AF65-F5344CB8AC3E}">
        <p14:creationId xmlns:p14="http://schemas.microsoft.com/office/powerpoint/2010/main" val="3556840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BF50C-1374-584D-8FFA-52A47DA5C3C4}"/>
              </a:ext>
            </a:extLst>
          </p:cNvPr>
          <p:cNvSpPr>
            <a:spLocks noGrp="1"/>
          </p:cNvSpPr>
          <p:nvPr>
            <p:ph type="title"/>
          </p:nvPr>
        </p:nvSpPr>
        <p:spPr>
          <a:xfrm>
            <a:off x="838200" y="365125"/>
            <a:ext cx="10515600" cy="1325563"/>
          </a:xfrm>
        </p:spPr>
        <p:txBody>
          <a:bodyPr>
            <a:normAutofit/>
          </a:bodyPr>
          <a:lstStyle/>
          <a:p>
            <a:r>
              <a:rPr lang="en-US" dirty="0">
                <a:latin typeface="Cambria" panose="02040503050406030204" pitchFamily="18" charset="0"/>
              </a:rPr>
              <a:t>Osteoporosis </a:t>
            </a:r>
          </a:p>
        </p:txBody>
      </p:sp>
      <p:sp>
        <p:nvSpPr>
          <p:cNvPr id="3" name="Content Placeholder 2">
            <a:extLst>
              <a:ext uri="{FF2B5EF4-FFF2-40B4-BE49-F238E27FC236}">
                <a16:creationId xmlns:a16="http://schemas.microsoft.com/office/drawing/2014/main" id="{283C71B6-A72B-AA45-9204-62F062467F94}"/>
              </a:ext>
            </a:extLst>
          </p:cNvPr>
          <p:cNvSpPr>
            <a:spLocks noGrp="1"/>
          </p:cNvSpPr>
          <p:nvPr>
            <p:ph idx="1"/>
          </p:nvPr>
        </p:nvSpPr>
        <p:spPr>
          <a:xfrm>
            <a:off x="838200" y="1825625"/>
            <a:ext cx="5015484" cy="4351338"/>
          </a:xfrm>
        </p:spPr>
        <p:txBody>
          <a:bodyPr>
            <a:normAutofit fontScale="92500" lnSpcReduction="10000"/>
          </a:bodyPr>
          <a:lstStyle/>
          <a:p>
            <a:pPr marL="457200" lvl="0" indent="-342900">
              <a:spcBef>
                <a:spcPts val="1200"/>
              </a:spcBef>
              <a:buClr>
                <a:schemeClr val="dk1"/>
              </a:buClr>
              <a:buSzPts val="1800"/>
              <a:buFont typeface="Cambria"/>
              <a:buChar char="❖"/>
            </a:pPr>
            <a:r>
              <a:rPr lang="en-US" sz="2000" b="1" dirty="0">
                <a:latin typeface="Cambria"/>
                <a:ea typeface="Cambria"/>
                <a:cs typeface="Cambria"/>
                <a:sym typeface="Cambria"/>
              </a:rPr>
              <a:t>Characterized by low </a:t>
            </a:r>
            <a:r>
              <a:rPr lang="en-US" sz="2000" b="1" u="sng" dirty="0">
                <a:latin typeface="Cambria"/>
                <a:ea typeface="Cambria"/>
                <a:cs typeface="Cambria"/>
                <a:sym typeface="Cambria"/>
              </a:rPr>
              <a:t>bone mass</a:t>
            </a:r>
            <a:r>
              <a:rPr lang="en-US" sz="2000" b="1" dirty="0">
                <a:latin typeface="Cambria"/>
                <a:ea typeface="Cambria"/>
                <a:cs typeface="Cambria"/>
                <a:sym typeface="Cambria"/>
              </a:rPr>
              <a:t> (Osteopenia) </a:t>
            </a:r>
          </a:p>
          <a:p>
            <a:pPr marL="457200" lvl="0" indent="-342900">
              <a:spcBef>
                <a:spcPts val="0"/>
              </a:spcBef>
              <a:buClr>
                <a:schemeClr val="dk1"/>
              </a:buClr>
              <a:buSzPts val="1800"/>
              <a:buFont typeface="Cambria"/>
              <a:buChar char="❖"/>
            </a:pPr>
            <a:r>
              <a:rPr lang="en-US" sz="2000" b="1" dirty="0">
                <a:latin typeface="Cambria"/>
                <a:ea typeface="Cambria"/>
                <a:cs typeface="Cambria"/>
                <a:sym typeface="Cambria"/>
              </a:rPr>
              <a:t>Depletion of both calcium and bone protein</a:t>
            </a:r>
          </a:p>
          <a:p>
            <a:pPr marL="457200" lvl="0" indent="-342900">
              <a:spcBef>
                <a:spcPts val="0"/>
              </a:spcBef>
              <a:buClr>
                <a:schemeClr val="dk1"/>
              </a:buClr>
              <a:buSzPts val="1800"/>
              <a:buFont typeface="Cambria"/>
              <a:buChar char="❖"/>
            </a:pPr>
            <a:r>
              <a:rPr lang="en-US" sz="2000" b="1" dirty="0">
                <a:latin typeface="Cambria"/>
                <a:ea typeface="Cambria"/>
                <a:cs typeface="Cambria"/>
                <a:sym typeface="Cambria"/>
              </a:rPr>
              <a:t>Micro architectural disruption</a:t>
            </a:r>
          </a:p>
          <a:p>
            <a:pPr marL="457200" lvl="0" indent="-342900">
              <a:spcBef>
                <a:spcPts val="0"/>
              </a:spcBef>
              <a:buClr>
                <a:srgbClr val="C00000"/>
              </a:buClr>
              <a:buSzPts val="1800"/>
              <a:buFont typeface="Cambria"/>
              <a:buChar char="❖"/>
            </a:pPr>
            <a:r>
              <a:rPr lang="en-US" sz="2000" b="1" dirty="0">
                <a:latin typeface="Cambria"/>
                <a:ea typeface="Cambria"/>
                <a:cs typeface="Cambria"/>
                <a:sym typeface="Cambria"/>
              </a:rPr>
              <a:t>Normal mineralization</a:t>
            </a:r>
          </a:p>
          <a:p>
            <a:pPr marL="457200" lvl="0" indent="-342900">
              <a:spcBef>
                <a:spcPts val="0"/>
              </a:spcBef>
              <a:buClr>
                <a:srgbClr val="C00000"/>
              </a:buClr>
              <a:buSzPts val="1800"/>
              <a:buFont typeface="Cambria"/>
              <a:buChar char="❖"/>
            </a:pPr>
            <a:r>
              <a:rPr lang="en-US" sz="2000" b="1" dirty="0">
                <a:latin typeface="Cambria"/>
                <a:ea typeface="Cambria"/>
                <a:cs typeface="Cambria"/>
                <a:sym typeface="Cambria"/>
              </a:rPr>
              <a:t>Painless, unless it causes a fracture</a:t>
            </a:r>
          </a:p>
          <a:p>
            <a:pPr marL="914400" lvl="0" indent="0">
              <a:spcBef>
                <a:spcPts val="1200"/>
              </a:spcBef>
              <a:buNone/>
            </a:pPr>
            <a:r>
              <a:rPr lang="en-US" sz="2000" b="1" dirty="0">
                <a:latin typeface="Cambria"/>
                <a:ea typeface="Cambria"/>
                <a:cs typeface="Cambria"/>
                <a:sym typeface="Cambria"/>
              </a:rPr>
              <a:t>Risk factors: </a:t>
            </a:r>
          </a:p>
          <a:p>
            <a:pPr marL="1371600" lvl="0" indent="-317500">
              <a:spcBef>
                <a:spcPts val="200"/>
              </a:spcBef>
              <a:buClr>
                <a:srgbClr val="000000"/>
              </a:buClr>
              <a:buSzPts val="1400"/>
              <a:buFont typeface="Cambria"/>
              <a:buChar char="●"/>
            </a:pPr>
            <a:r>
              <a:rPr lang="en-US" sz="2000" dirty="0">
                <a:latin typeface="Cambria"/>
                <a:ea typeface="Cambria"/>
                <a:cs typeface="Cambria"/>
                <a:sym typeface="Cambria"/>
              </a:rPr>
              <a:t>Race (Caucasian)</a:t>
            </a:r>
          </a:p>
          <a:p>
            <a:pPr marL="1371600" lvl="0" indent="-317500">
              <a:spcBef>
                <a:spcPts val="0"/>
              </a:spcBef>
              <a:buClr>
                <a:srgbClr val="000000"/>
              </a:buClr>
              <a:buSzPts val="1400"/>
              <a:buFont typeface="Cambria"/>
              <a:buChar char="●"/>
            </a:pPr>
            <a:r>
              <a:rPr lang="en-US" sz="2000" dirty="0">
                <a:latin typeface="Cambria"/>
                <a:ea typeface="Cambria"/>
                <a:cs typeface="Cambria"/>
                <a:sym typeface="Cambria"/>
              </a:rPr>
              <a:t>Age</a:t>
            </a:r>
          </a:p>
          <a:p>
            <a:pPr marL="1371600" lvl="0" indent="-317500">
              <a:spcBef>
                <a:spcPts val="0"/>
              </a:spcBef>
              <a:buClr>
                <a:srgbClr val="000000"/>
              </a:buClr>
              <a:buSzPts val="1400"/>
              <a:buFont typeface="Cambria"/>
              <a:buChar char="●"/>
            </a:pPr>
            <a:r>
              <a:rPr lang="en-US" sz="2000" dirty="0">
                <a:latin typeface="Cambria"/>
                <a:ea typeface="Cambria"/>
                <a:cs typeface="Cambria"/>
                <a:sym typeface="Cambria"/>
              </a:rPr>
              <a:t>Hereditary</a:t>
            </a:r>
          </a:p>
          <a:p>
            <a:pPr marL="1371600" lvl="0" indent="-317500">
              <a:spcBef>
                <a:spcPts val="0"/>
              </a:spcBef>
              <a:buClr>
                <a:srgbClr val="000000"/>
              </a:buClr>
              <a:buSzPts val="1400"/>
              <a:buFont typeface="Cambria"/>
              <a:buChar char="●"/>
            </a:pPr>
            <a:r>
              <a:rPr lang="en-US" sz="2000" dirty="0">
                <a:latin typeface="Cambria"/>
                <a:ea typeface="Cambria"/>
                <a:cs typeface="Cambria"/>
                <a:sym typeface="Cambria"/>
              </a:rPr>
              <a:t>Body build (thin people)</a:t>
            </a:r>
          </a:p>
          <a:p>
            <a:pPr marL="1371600" lvl="0" indent="-317500">
              <a:spcBef>
                <a:spcPts val="0"/>
              </a:spcBef>
              <a:buClr>
                <a:srgbClr val="000000"/>
              </a:buClr>
              <a:buSzPts val="1400"/>
              <a:buFont typeface="Cambria"/>
              <a:buChar char="●"/>
            </a:pPr>
            <a:r>
              <a:rPr lang="en-US" sz="2000" dirty="0">
                <a:latin typeface="Cambria"/>
                <a:ea typeface="Cambria"/>
                <a:cs typeface="Cambria"/>
                <a:sym typeface="Cambria"/>
              </a:rPr>
              <a:t>Early menopause</a:t>
            </a:r>
          </a:p>
          <a:p>
            <a:pPr marL="1371600" lvl="0" indent="-317500">
              <a:spcBef>
                <a:spcPts val="0"/>
              </a:spcBef>
              <a:buClr>
                <a:srgbClr val="000000"/>
              </a:buClr>
              <a:buSzPts val="1400"/>
              <a:buFont typeface="Cambria"/>
              <a:buChar char="●"/>
            </a:pPr>
            <a:r>
              <a:rPr lang="en-US" sz="2000" dirty="0">
                <a:latin typeface="Cambria"/>
                <a:ea typeface="Cambria"/>
                <a:cs typeface="Cambria"/>
                <a:sym typeface="Cambria"/>
              </a:rPr>
              <a:t>Smoking/ alcohol intake/ drug abuse</a:t>
            </a:r>
          </a:p>
          <a:p>
            <a:pPr marL="1371600" lvl="0" indent="-317500">
              <a:spcBef>
                <a:spcPts val="0"/>
              </a:spcBef>
              <a:buClr>
                <a:srgbClr val="000000"/>
              </a:buClr>
              <a:buSzPts val="1400"/>
              <a:buFont typeface="Cambria"/>
              <a:buChar char="●"/>
            </a:pPr>
            <a:r>
              <a:rPr lang="en-US" sz="2000" dirty="0">
                <a:latin typeface="Cambria"/>
                <a:ea typeface="Cambria"/>
                <a:cs typeface="Cambria"/>
                <a:sym typeface="Cambria"/>
              </a:rPr>
              <a:t>Calcium intake (low Ca)</a:t>
            </a:r>
          </a:p>
          <a:p>
            <a:pPr marL="1371600" lvl="0" indent="-317500">
              <a:spcBef>
                <a:spcPts val="0"/>
              </a:spcBef>
              <a:buClr>
                <a:srgbClr val="000000"/>
              </a:buClr>
              <a:buSzPts val="1400"/>
              <a:buFont typeface="Cambria"/>
              <a:buChar char="●"/>
            </a:pPr>
            <a:r>
              <a:rPr lang="en-US" sz="2000" dirty="0">
                <a:latin typeface="Cambria"/>
                <a:ea typeface="Cambria"/>
                <a:cs typeface="Cambria"/>
                <a:sym typeface="Cambria"/>
              </a:rPr>
              <a:t>Secondary osteoporosis</a:t>
            </a:r>
          </a:p>
          <a:p>
            <a:endParaRPr lang="en-US" sz="2000" dirty="0"/>
          </a:p>
        </p:txBody>
      </p:sp>
      <p:pic>
        <p:nvPicPr>
          <p:cNvPr id="18" name="Google Shape;99;p21">
            <a:extLst>
              <a:ext uri="{FF2B5EF4-FFF2-40B4-BE49-F238E27FC236}">
                <a16:creationId xmlns:a16="http://schemas.microsoft.com/office/drawing/2014/main" id="{036D4B3A-CA87-7642-A140-2E81D7927D77}"/>
              </a:ext>
            </a:extLst>
          </p:cNvPr>
          <p:cNvPicPr preferRelativeResize="0"/>
          <p:nvPr/>
        </p:nvPicPr>
        <p:blipFill rotWithShape="1">
          <a:blip r:embed="rId2">
            <a:extLst/>
          </a:blip>
          <a:srcRect l="10933" r="-2" b="-2"/>
          <a:stretch/>
        </p:blipFill>
        <p:spPr>
          <a:xfrm>
            <a:off x="6338316" y="1904281"/>
            <a:ext cx="5074070" cy="4272681"/>
          </a:xfrm>
          <a:prstGeom prst="rect">
            <a:avLst/>
          </a:prstGeom>
          <a:noFill/>
        </p:spPr>
      </p:pic>
    </p:spTree>
    <p:extLst>
      <p:ext uri="{BB962C8B-B14F-4D97-AF65-F5344CB8AC3E}">
        <p14:creationId xmlns:p14="http://schemas.microsoft.com/office/powerpoint/2010/main" val="19128720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2019</Words>
  <Application>Microsoft Macintosh PowerPoint</Application>
  <PresentationFormat>Widescreen</PresentationFormat>
  <Paragraphs>274</Paragraphs>
  <Slides>47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Calibri</vt:lpstr>
      <vt:lpstr>Calibri Light</vt:lpstr>
      <vt:lpstr>Cambria</vt:lpstr>
      <vt:lpstr>Roboto</vt:lpstr>
      <vt:lpstr>Wingdings</vt:lpstr>
      <vt:lpstr>Office Theme</vt:lpstr>
      <vt:lpstr>Osteoporosis</vt:lpstr>
      <vt:lpstr>Objectives</vt:lpstr>
      <vt:lpstr>Quiz</vt:lpstr>
      <vt:lpstr>Quiz</vt:lpstr>
      <vt:lpstr>Quiz</vt:lpstr>
      <vt:lpstr>Quiz</vt:lpstr>
      <vt:lpstr>Quiz</vt:lpstr>
      <vt:lpstr>Quiz</vt:lpstr>
      <vt:lpstr>Osteoporosis </vt:lpstr>
      <vt:lpstr>Osteomalacia and Rickets:</vt:lpstr>
      <vt:lpstr>Vitamin D</vt:lpstr>
      <vt:lpstr>VITAMIN D: FROM WHERE DO WE GET VITAMIN D ?</vt:lpstr>
      <vt:lpstr>Prevalence of Vitamin D deficiency:</vt:lpstr>
      <vt:lpstr>Prevalence of Vitamin D deficiency:</vt:lpstr>
      <vt:lpstr>Prevalence of Vitamin D deficiency:</vt:lpstr>
      <vt:lpstr>RISK FACTORS for osteoporosis and Vit D deficiency:</vt:lpstr>
      <vt:lpstr>RISK FACTORS: PHYSICAL INACTIVITY</vt:lpstr>
      <vt:lpstr>RISK FACTORS : MEDICAL DISEASES</vt:lpstr>
      <vt:lpstr>RISK FACTORS : MEDICATIONS</vt:lpstr>
      <vt:lpstr>HOW PATIENTS COULD BE PRESENTED ?</vt:lpstr>
      <vt:lpstr>PowerPoint Presentation</vt:lpstr>
      <vt:lpstr>COMMON FRACTURES WITH OSTEOPOROSIS:</vt:lpstr>
      <vt:lpstr>COMMON FRACTURES WITH OSTEOPOROSIS:</vt:lpstr>
      <vt:lpstr>COMORBIDITIES AND VITAMIN D:</vt:lpstr>
      <vt:lpstr>HOW DO WE DIAGNOSE   OSTEOPOROSIS ?  </vt:lpstr>
      <vt:lpstr>X-Ray </vt:lpstr>
      <vt:lpstr>DEXA SCAN </vt:lpstr>
      <vt:lpstr>DEXA SCAN RESULTS </vt:lpstr>
      <vt:lpstr>DEXA SCAN RESULTS </vt:lpstr>
      <vt:lpstr>Fracture Risk Assessment Tool (FRAX)</vt:lpstr>
      <vt:lpstr>Labs: </vt:lpstr>
      <vt:lpstr>When to treat? </vt:lpstr>
      <vt:lpstr>Management </vt:lpstr>
      <vt:lpstr>Management goals </vt:lpstr>
      <vt:lpstr>NON-PHARMACOLOGICAL THERAPY</vt:lpstr>
      <vt:lpstr>Pharmacological therapy </vt:lpstr>
      <vt:lpstr>Pharmacological therapy </vt:lpstr>
      <vt:lpstr>Pharmacological therapy </vt:lpstr>
      <vt:lpstr>Pharmacological therapy </vt:lpstr>
      <vt:lpstr>Pharmacological therapy </vt:lpstr>
      <vt:lpstr>Pharmacological therapy </vt:lpstr>
      <vt:lpstr>The National Osteoporosis Foundation (NOF) recommends that pharmacologic therapy should be reserved for:</vt:lpstr>
      <vt:lpstr>Surgical therapy</vt:lpstr>
      <vt:lpstr>Prevention </vt:lpstr>
      <vt:lpstr>Any Questions ? 33000010006080200524</vt:lpstr>
      <vt:lpstr>PowerPoint Presentation</vt:lpstr>
      <vt:lpstr>Quiz</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Osteoporosis</dc:title>
  <dc:creator>فهد</dc:creator>
  <cp:lastModifiedBy>فهد</cp:lastModifiedBy>
  <cp:revision>2</cp:revision>
  <dcterms:created xsi:type="dcterms:W3CDTF">2018-12-02T18:32:59Z</dcterms:created>
  <dcterms:modified xsi:type="dcterms:W3CDTF">2018-12-02T18:43:30Z</dcterms:modified>
</cp:coreProperties>
</file>