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257" r:id="rId3"/>
    <p:sldId id="31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0" r:id="rId19"/>
    <p:sldId id="275" r:id="rId20"/>
    <p:sldId id="276" r:id="rId21"/>
    <p:sldId id="277" r:id="rId22"/>
    <p:sldId id="278" r:id="rId23"/>
    <p:sldId id="279" r:id="rId24"/>
    <p:sldId id="282" r:id="rId25"/>
    <p:sldId id="287" r:id="rId26"/>
    <p:sldId id="288" r:id="rId27"/>
    <p:sldId id="289" r:id="rId28"/>
    <p:sldId id="290" r:id="rId29"/>
    <p:sldId id="291" r:id="rId30"/>
    <p:sldId id="293" r:id="rId31"/>
    <p:sldId id="294" r:id="rId32"/>
    <p:sldId id="295" r:id="rId33"/>
    <p:sldId id="296" r:id="rId34"/>
    <p:sldId id="297" r:id="rId35"/>
    <p:sldId id="292"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9" r:id="rId53"/>
    <p:sldId id="316" r:id="rId54"/>
    <p:sldId id="31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0" autoAdjust="0"/>
    <p:restoredTop sz="94660"/>
  </p:normalViewPr>
  <p:slideViewPr>
    <p:cSldViewPr snapToGrid="0">
      <p:cViewPr>
        <p:scale>
          <a:sx n="81" d="100"/>
          <a:sy n="81" d="100"/>
        </p:scale>
        <p:origin x="-96" y="1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664"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ABA6EA50-DC56-4408-BC13-BA31E86FA34A}" type="datetimeFigureOut">
              <a:rPr lang="ar-SA" smtClean="0"/>
              <a:t>11/03/1440</a:t>
            </a:fld>
            <a:endParaRPr lang="ar-SA"/>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724F9638-9788-4D39-A1EB-72AB7E3B910C}" type="slidenum">
              <a:rPr lang="ar-SA" smtClean="0"/>
              <a:t>‹#›</a:t>
            </a:fld>
            <a:endParaRPr lang="ar-SA"/>
          </a:p>
        </p:txBody>
      </p:sp>
    </p:spTree>
    <p:extLst>
      <p:ext uri="{BB962C8B-B14F-4D97-AF65-F5344CB8AC3E}">
        <p14:creationId xmlns:p14="http://schemas.microsoft.com/office/powerpoint/2010/main" val="1621316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A1D2290-0E3C-4346-A9DC-9D9C9EBFAE99}" type="datetimeFigureOut">
              <a:rPr lang="ar-SA" smtClean="0"/>
              <a:t>11/03/1440</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63BC7B7-FC1A-49E4-B2FC-FC3B786965DA}" type="slidenum">
              <a:rPr lang="ar-SA" smtClean="0"/>
              <a:t>‹#›</a:t>
            </a:fld>
            <a:endParaRPr lang="ar-SA"/>
          </a:p>
        </p:txBody>
      </p:sp>
    </p:spTree>
    <p:extLst>
      <p:ext uri="{BB962C8B-B14F-4D97-AF65-F5344CB8AC3E}">
        <p14:creationId xmlns:p14="http://schemas.microsoft.com/office/powerpoint/2010/main" val="12696067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30</a:t>
            </a:fld>
            <a:endParaRPr lang="en-US"/>
          </a:p>
        </p:txBody>
      </p:sp>
    </p:spTree>
    <p:extLst>
      <p:ext uri="{BB962C8B-B14F-4D97-AF65-F5344CB8AC3E}">
        <p14:creationId xmlns:p14="http://schemas.microsoft.com/office/powerpoint/2010/main" val="380995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women in developing countries, cervical cancer was the second most common type of cancer </a:t>
            </a:r>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34</a:t>
            </a:fld>
            <a:endParaRPr lang="en-US"/>
          </a:p>
        </p:txBody>
      </p:sp>
    </p:spTree>
    <p:extLst>
      <p:ext uri="{BB962C8B-B14F-4D97-AF65-F5344CB8AC3E}">
        <p14:creationId xmlns:p14="http://schemas.microsoft.com/office/powerpoint/2010/main" val="278924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35</a:t>
            </a:fld>
            <a:endParaRPr lang="en-US"/>
          </a:p>
        </p:txBody>
      </p:sp>
    </p:spTree>
    <p:extLst>
      <p:ext uri="{BB962C8B-B14F-4D97-AF65-F5344CB8AC3E}">
        <p14:creationId xmlns:p14="http://schemas.microsoft.com/office/powerpoint/2010/main" val="109248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36</a:t>
            </a:fld>
            <a:endParaRPr lang="en-US"/>
          </a:p>
        </p:txBody>
      </p:sp>
    </p:spTree>
    <p:extLst>
      <p:ext uri="{BB962C8B-B14F-4D97-AF65-F5344CB8AC3E}">
        <p14:creationId xmlns:p14="http://schemas.microsoft.com/office/powerpoint/2010/main" val="403087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37</a:t>
            </a:fld>
            <a:endParaRPr lang="en-US"/>
          </a:p>
        </p:txBody>
      </p:sp>
    </p:spTree>
    <p:extLst>
      <p:ext uri="{BB962C8B-B14F-4D97-AF65-F5344CB8AC3E}">
        <p14:creationId xmlns:p14="http://schemas.microsoft.com/office/powerpoint/2010/main" val="272003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38</a:t>
            </a:fld>
            <a:endParaRPr lang="en-US"/>
          </a:p>
        </p:txBody>
      </p:sp>
    </p:spTree>
    <p:extLst>
      <p:ext uri="{BB962C8B-B14F-4D97-AF65-F5344CB8AC3E}">
        <p14:creationId xmlns:p14="http://schemas.microsoft.com/office/powerpoint/2010/main" val="155448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en-US" sz="1200" b="1" kern="1200" dirty="0" smtClean="0">
                <a:solidFill>
                  <a:schemeClr val="tx1"/>
                </a:solidFill>
                <a:latin typeface="+mn-lt"/>
                <a:ea typeface="+mn-ea"/>
                <a:cs typeface="+mn-cs"/>
              </a:rPr>
              <a:t>‪nipples</a:t>
            </a:r>
            <a:r>
              <a:rPr lang="en-US" sz="1200" b="0" kern="1200" dirty="0" smtClean="0">
                <a:solidFill>
                  <a:schemeClr val="tx1"/>
                </a:solidFill>
                <a:latin typeface="+mn-lt"/>
                <a:ea typeface="+mn-ea"/>
                <a:cs typeface="+mn-cs"/>
              </a:rPr>
              <a:t> was slightly retracting‬</a:t>
            </a:r>
          </a:p>
          <a:p>
            <a:pPr marL="0" algn="r" defTabSz="914400" rtl="1" eaLnBrk="1" latinLnBrk="0" hangingPunct="1"/>
            <a:r>
              <a:rPr lang="en-US" sz="1200" b="0" kern="1200" dirty="0" smtClean="0">
                <a:solidFill>
                  <a:schemeClr val="tx1"/>
                </a:solidFill>
                <a:latin typeface="+mn-lt"/>
                <a:ea typeface="+mn-ea"/>
                <a:cs typeface="+mn-cs"/>
              </a:rPr>
              <a:t>lump</a:t>
            </a:r>
            <a:endParaRPr lang="x-none"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CB4E9C-5551-4325-93F8-C1FCE86E2B88}" type="slidenum">
              <a:rPr lang="en-US" smtClean="0"/>
              <a:pPr/>
              <a:t>39</a:t>
            </a:fld>
            <a:endParaRPr lang="en-US"/>
          </a:p>
        </p:txBody>
      </p:sp>
    </p:spTree>
    <p:extLst>
      <p:ext uri="{BB962C8B-B14F-4D97-AF65-F5344CB8AC3E}">
        <p14:creationId xmlns:p14="http://schemas.microsoft.com/office/powerpoint/2010/main" val="86567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depo </a:t>
            </a:r>
            <a:r>
              <a:rPr lang="en-US" dirty="0" err="1" smtClean="0"/>
              <a:t>provera</a:t>
            </a:r>
            <a:r>
              <a:rPr lang="en-US" dirty="0" smtClean="0"/>
              <a:t> : birth control shot</a:t>
            </a:r>
            <a:endParaRPr lang="en-US" dirty="0"/>
          </a:p>
        </p:txBody>
      </p:sp>
      <p:sp>
        <p:nvSpPr>
          <p:cNvPr id="4" name="Slide Number Placeholder 3"/>
          <p:cNvSpPr>
            <a:spLocks noGrp="1"/>
          </p:cNvSpPr>
          <p:nvPr>
            <p:ph type="sldNum" sz="quarter" idx="10"/>
          </p:nvPr>
        </p:nvSpPr>
        <p:spPr/>
        <p:txBody>
          <a:bodyPr/>
          <a:lstStyle/>
          <a:p>
            <a:fld id="{880F2986-BF6F-E544-837E-9D8DA029FADC}" type="slidenum">
              <a:rPr lang="en-US" smtClean="0"/>
              <a:t>40</a:t>
            </a:fld>
            <a:endParaRPr lang="en-US"/>
          </a:p>
        </p:txBody>
      </p:sp>
    </p:spTree>
    <p:extLst>
      <p:ext uri="{BB962C8B-B14F-4D97-AF65-F5344CB8AC3E}">
        <p14:creationId xmlns:p14="http://schemas.microsoft.com/office/powerpoint/2010/main" val="288318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biopsy</a:t>
            </a:r>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41</a:t>
            </a:fld>
            <a:endParaRPr lang="en-US"/>
          </a:p>
        </p:txBody>
      </p:sp>
    </p:spTree>
    <p:extLst>
      <p:ext uri="{BB962C8B-B14F-4D97-AF65-F5344CB8AC3E}">
        <p14:creationId xmlns:p14="http://schemas.microsoft.com/office/powerpoint/2010/main" val="383451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mc/articles/PMC2034562/table/T1/" TargetMode="External"/><Relationship Id="rId2" Type="http://schemas.openxmlformats.org/officeDocument/2006/relationships/hyperlink" Target="http://www.cdc.gov/violenceprevention/pdf/ipv/ipvandsvscreening.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std/chlamydia/the-facts/default.htm" TargetMode="External"/><Relationship Id="rId2" Type="http://schemas.openxmlformats.org/officeDocument/2006/relationships/hyperlink" Target="https://www.cdc.gov/std/herpes/the-facts/default.htm" TargetMode="External"/><Relationship Id="rId1" Type="http://schemas.openxmlformats.org/officeDocument/2006/relationships/slideLayout" Target="../slideLayouts/slideLayout2.xml"/><Relationship Id="rId6" Type="http://schemas.openxmlformats.org/officeDocument/2006/relationships/hyperlink" Target="https://www.uptodate.com/contents/immunizations-during-pregnancy?source=search_result&amp;search=Recommended%20immunizations%20for%20women.&amp;selectedTitle=1~150" TargetMode="External"/><Relationship Id="rId5" Type="http://schemas.openxmlformats.org/officeDocument/2006/relationships/hyperlink" Target="https://www.uptodate.com/contents/screening-for-osteoporosis?source=search_result&amp;search=screening%20osteoporosis%20in%20women&amp;selectedTitle=1~150#H20" TargetMode="External"/><Relationship Id="rId4" Type="http://schemas.openxmlformats.org/officeDocument/2006/relationships/hyperlink" Target="https://www.cdc.gov/std/syphilis/the-facts/default.htm"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874" y="1055077"/>
            <a:ext cx="10393265" cy="5275385"/>
          </a:xfrm>
        </p:spPr>
        <p:txBody>
          <a:bodyPr>
            <a:noAutofit/>
          </a:bodyPr>
          <a:lstStyle/>
          <a:p>
            <a:pPr algn="ctr"/>
            <a:r>
              <a:rPr lang="en-US" sz="6000" b="1" spc="-125" dirty="0">
                <a:solidFill>
                  <a:srgbClr val="1F487C"/>
                </a:solidFill>
                <a:latin typeface="Calisto MT"/>
                <a:cs typeface="Calisto MT"/>
              </a:rPr>
              <a:t>Women </a:t>
            </a:r>
            <a:r>
              <a:rPr lang="en-US" sz="6000" b="1" spc="-125" dirty="0" smtClean="0">
                <a:solidFill>
                  <a:srgbClr val="1F487C"/>
                </a:solidFill>
                <a:latin typeface="Calisto MT"/>
                <a:cs typeface="Calisto MT"/>
              </a:rPr>
              <a:t>health</a:t>
            </a:r>
            <a:r>
              <a:rPr lang="en-US" sz="4800" b="1" spc="-125" dirty="0" smtClean="0">
                <a:solidFill>
                  <a:srgbClr val="1F487C"/>
                </a:solidFill>
                <a:latin typeface="Calisto MT"/>
                <a:cs typeface="Calisto MT"/>
              </a:rPr>
              <a:t/>
            </a:r>
            <a:br>
              <a:rPr lang="en-US" sz="4800" b="1" spc="-125" dirty="0" smtClean="0">
                <a:solidFill>
                  <a:srgbClr val="1F487C"/>
                </a:solidFill>
                <a:latin typeface="Calisto MT"/>
                <a:cs typeface="Calisto MT"/>
              </a:rPr>
            </a:br>
            <a:r>
              <a:rPr lang="en-US" sz="4800" b="1" spc="-125" dirty="0" smtClean="0">
                <a:solidFill>
                  <a:srgbClr val="1F487C"/>
                </a:solidFill>
                <a:latin typeface="Calisto MT"/>
                <a:cs typeface="Calisto MT"/>
              </a:rPr>
              <a:t/>
            </a:r>
            <a:br>
              <a:rPr lang="en-US" sz="4800" b="1" spc="-125" dirty="0" smtClean="0">
                <a:solidFill>
                  <a:srgbClr val="1F487C"/>
                </a:solidFill>
                <a:latin typeface="Calisto MT"/>
                <a:cs typeface="Calisto MT"/>
              </a:rPr>
            </a:br>
            <a:r>
              <a:rPr lang="en-US" sz="4800" b="1" spc="-125" dirty="0">
                <a:solidFill>
                  <a:srgbClr val="1F487C"/>
                </a:solidFill>
                <a:latin typeface="Calisto MT"/>
                <a:cs typeface="Calisto MT"/>
              </a:rPr>
              <a:t/>
            </a:r>
            <a:br>
              <a:rPr lang="en-US" sz="4800" b="1" spc="-125" dirty="0">
                <a:solidFill>
                  <a:srgbClr val="1F487C"/>
                </a:solidFill>
                <a:latin typeface="Calisto MT"/>
                <a:cs typeface="Calisto MT"/>
              </a:rPr>
            </a:br>
            <a:r>
              <a:rPr lang="en-US" sz="3200" b="1" dirty="0" smtClean="0">
                <a:solidFill>
                  <a:srgbClr val="375F92"/>
                </a:solidFill>
                <a:latin typeface="Calibri"/>
                <a:cs typeface="Calibri"/>
              </a:rPr>
              <a:t>Supervisor: </a:t>
            </a:r>
            <a:br>
              <a:rPr lang="en-US" sz="3200" b="1" dirty="0" smtClean="0">
                <a:solidFill>
                  <a:srgbClr val="375F92"/>
                </a:solidFill>
                <a:latin typeface="Calibri"/>
                <a:cs typeface="Calibri"/>
              </a:rPr>
            </a:br>
            <a:r>
              <a:rPr lang="en-US" sz="3200" b="1" dirty="0" smtClean="0">
                <a:solidFill>
                  <a:srgbClr val="375F92"/>
                </a:solidFill>
                <a:latin typeface="Calibri"/>
                <a:cs typeface="Calibri"/>
              </a:rPr>
              <a:t> </a:t>
            </a:r>
            <a:r>
              <a:rPr lang="en-US" sz="3200" b="1" dirty="0">
                <a:solidFill>
                  <a:srgbClr val="375F92"/>
                </a:solidFill>
                <a:latin typeface="Calibri"/>
                <a:cs typeface="Calibri"/>
              </a:rPr>
              <a:t>Dr</a:t>
            </a:r>
            <a:r>
              <a:rPr lang="en-US" sz="3200" b="1" dirty="0" smtClean="0">
                <a:solidFill>
                  <a:srgbClr val="375F92"/>
                </a:solidFill>
                <a:latin typeface="Calibri"/>
                <a:cs typeface="Calibri"/>
              </a:rPr>
              <a:t>. Sayed Irfan</a:t>
            </a:r>
            <a:br>
              <a:rPr lang="en-US" sz="3200" b="1" dirty="0" smtClean="0">
                <a:solidFill>
                  <a:srgbClr val="375F92"/>
                </a:solidFill>
                <a:latin typeface="Calibri"/>
                <a:cs typeface="Calibri"/>
              </a:rPr>
            </a:br>
            <a:r>
              <a:rPr lang="en-US" sz="3200" b="1" dirty="0" smtClean="0">
                <a:solidFill>
                  <a:srgbClr val="375F92"/>
                </a:solidFill>
                <a:latin typeface="Calibri"/>
                <a:cs typeface="Calibri"/>
              </a:rPr>
              <a:t/>
            </a:r>
            <a:br>
              <a:rPr lang="en-US" sz="3200" b="1" dirty="0" smtClean="0">
                <a:solidFill>
                  <a:srgbClr val="375F92"/>
                </a:solidFill>
                <a:latin typeface="Calibri"/>
                <a:cs typeface="Calibri"/>
              </a:rPr>
            </a:br>
            <a:r>
              <a:rPr lang="en-US" sz="3200" b="1" dirty="0" smtClean="0">
                <a:solidFill>
                  <a:srgbClr val="375F92"/>
                </a:solidFill>
                <a:latin typeface="Calibri"/>
                <a:cs typeface="Calibri"/>
              </a:rPr>
              <a:t>student led seminar:</a:t>
            </a:r>
            <a:br>
              <a:rPr lang="en-US" sz="3200" b="1" dirty="0" smtClean="0">
                <a:solidFill>
                  <a:srgbClr val="375F92"/>
                </a:solidFill>
                <a:latin typeface="Calibri"/>
                <a:cs typeface="Calibri"/>
              </a:rPr>
            </a:br>
            <a:r>
              <a:rPr lang="en-US" sz="2400" b="1" dirty="0" err="1" smtClean="0">
                <a:solidFill>
                  <a:srgbClr val="375F92"/>
                </a:solidFill>
                <a:latin typeface="Calibri"/>
                <a:cs typeface="Calibri"/>
              </a:rPr>
              <a:t>zeyad</a:t>
            </a:r>
            <a:r>
              <a:rPr lang="en-US" sz="2400" b="1" dirty="0" smtClean="0">
                <a:solidFill>
                  <a:srgbClr val="375F92"/>
                </a:solidFill>
                <a:latin typeface="Calibri"/>
                <a:cs typeface="Calibri"/>
              </a:rPr>
              <a:t> Rasheed</a:t>
            </a:r>
            <a:br>
              <a:rPr lang="en-US" sz="2400" b="1" dirty="0" smtClean="0">
                <a:solidFill>
                  <a:srgbClr val="375F92"/>
                </a:solidFill>
                <a:latin typeface="Calibri"/>
                <a:cs typeface="Calibri"/>
              </a:rPr>
            </a:br>
            <a:r>
              <a:rPr lang="en-US" sz="2400" b="1" dirty="0" smtClean="0">
                <a:solidFill>
                  <a:srgbClr val="375F92"/>
                </a:solidFill>
                <a:latin typeface="Calibri"/>
                <a:cs typeface="Calibri"/>
              </a:rPr>
              <a:t>Hassan </a:t>
            </a:r>
            <a:r>
              <a:rPr lang="en-US" sz="2400" b="1" smtClean="0">
                <a:solidFill>
                  <a:srgbClr val="375F92"/>
                </a:solidFill>
                <a:latin typeface="Calibri"/>
                <a:cs typeface="Calibri"/>
              </a:rPr>
              <a:t>AlShammasi </a:t>
            </a:r>
            <a:r>
              <a:rPr lang="en-US" sz="4400" dirty="0">
                <a:latin typeface="Calibri"/>
                <a:cs typeface="Calibri"/>
              </a:rPr>
              <a:t/>
            </a:r>
            <a:br>
              <a:rPr lang="en-US" sz="4400" dirty="0">
                <a:latin typeface="Calibri"/>
                <a:cs typeface="Calibri"/>
              </a:rPr>
            </a:br>
            <a:r>
              <a:rPr lang="en-GB" sz="4400" dirty="0" smtClean="0">
                <a:latin typeface="Calibri"/>
                <a:cs typeface="Calibri"/>
              </a:rPr>
              <a:t>A1</a:t>
            </a:r>
            <a:r>
              <a:rPr lang="en-US" sz="4400" dirty="0">
                <a:latin typeface="Calisto MT"/>
                <a:cs typeface="Calisto MT"/>
              </a:rPr>
              <a:t/>
            </a:r>
            <a:br>
              <a:rPr lang="en-US" sz="4400" dirty="0">
                <a:latin typeface="Calisto MT"/>
                <a:cs typeface="Calisto MT"/>
              </a:rPr>
            </a:br>
            <a:endParaRPr lang="ar-SA" sz="4800" dirty="0"/>
          </a:p>
        </p:txBody>
      </p:sp>
    </p:spTree>
    <p:extLst>
      <p:ext uri="{BB962C8B-B14F-4D97-AF65-F5344CB8AC3E}">
        <p14:creationId xmlns:p14="http://schemas.microsoft.com/office/powerpoint/2010/main" val="78434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258350"/>
            <a:ext cx="8911687" cy="1280890"/>
          </a:xfrm>
        </p:spPr>
        <p:txBody>
          <a:bodyPr>
            <a:normAutofit fontScale="90000"/>
          </a:bodyPr>
          <a:lstStyle/>
          <a:p>
            <a:r>
              <a:rPr lang="en-GB" dirty="0" smtClean="0"/>
              <a:t>HTN </a:t>
            </a:r>
            <a:r>
              <a:rPr lang="ar-SA" dirty="0" smtClean="0"/>
              <a:t/>
            </a:r>
            <a:br>
              <a:rPr lang="ar-SA" dirty="0" smtClean="0"/>
            </a:br>
            <a:r>
              <a:rPr lang="en-US" dirty="0" smtClean="0"/>
              <a:t>(130/90)</a:t>
            </a:r>
            <a:r>
              <a:rPr lang="en-US" dirty="0" err="1" smtClean="0"/>
              <a:t>mmhg</a:t>
            </a:r>
            <a:r>
              <a:rPr lang="en-US" dirty="0" smtClean="0"/>
              <a:t> </a:t>
            </a:r>
            <a:r>
              <a:rPr lang="ar-SA" dirty="0" smtClean="0"/>
              <a:t/>
            </a:r>
            <a:br>
              <a:rPr lang="ar-SA" dirty="0" smtClean="0"/>
            </a:br>
            <a:endParaRPr lang="ar-SA" dirty="0"/>
          </a:p>
        </p:txBody>
      </p:sp>
      <p:sp>
        <p:nvSpPr>
          <p:cNvPr id="3" name="Content Placeholder 2"/>
          <p:cNvSpPr>
            <a:spLocks noGrp="1"/>
          </p:cNvSpPr>
          <p:nvPr>
            <p:ph idx="1"/>
          </p:nvPr>
        </p:nvSpPr>
        <p:spPr/>
        <p:txBody>
          <a:bodyPr>
            <a:normAutofit/>
          </a:bodyPr>
          <a:lstStyle/>
          <a:p>
            <a:pPr algn="l" rtl="0"/>
            <a:r>
              <a:rPr lang="en-US" sz="2400" dirty="0" smtClean="0"/>
              <a:t>Office </a:t>
            </a:r>
            <a:r>
              <a:rPr lang="en-US" sz="2400" dirty="0"/>
              <a:t>measurement of blood pressure is most commonly done with a manual or automated </a:t>
            </a:r>
            <a:r>
              <a:rPr lang="en-US" sz="2400" dirty="0" smtClean="0"/>
              <a:t>sphygmomanometer</a:t>
            </a:r>
            <a:endParaRPr lang="ar-SA" sz="2400" dirty="0" smtClean="0"/>
          </a:p>
          <a:p>
            <a:pPr algn="l" rtl="0"/>
            <a:r>
              <a:rPr lang="en-US" sz="2400" dirty="0" smtClean="0"/>
              <a:t>ANNUAL  </a:t>
            </a:r>
            <a:r>
              <a:rPr lang="en-US" sz="2400" dirty="0"/>
              <a:t>screening for adults aged 40 years or older </a:t>
            </a:r>
            <a:r>
              <a:rPr lang="en-US" sz="2400" dirty="0" smtClean="0"/>
              <a:t>AND </a:t>
            </a:r>
            <a:r>
              <a:rPr lang="en-US" sz="2400" dirty="0"/>
              <a:t>for those who are at increased risk for high blood </a:t>
            </a:r>
            <a:r>
              <a:rPr lang="en-US" sz="2400" dirty="0" smtClean="0"/>
              <a:t>pressure</a:t>
            </a:r>
          </a:p>
          <a:p>
            <a:pPr algn="l" rtl="0"/>
            <a:r>
              <a:rPr lang="en-US" sz="2400" dirty="0"/>
              <a:t> Adults aged 18 to 39 years with normal blood pressure (&lt;130/85 mm Hg) who do not have other risk factors should be rescreened every 3 to 5 </a:t>
            </a:r>
            <a:r>
              <a:rPr lang="en-US" sz="2400" dirty="0" smtClean="0"/>
              <a:t>years</a:t>
            </a:r>
          </a:p>
          <a:p>
            <a:pPr algn="l" rtl="0"/>
            <a:endParaRPr lang="ar-SA" sz="2400" dirty="0"/>
          </a:p>
        </p:txBody>
      </p:sp>
    </p:spTree>
    <p:extLst>
      <p:ext uri="{BB962C8B-B14F-4D97-AF65-F5344CB8AC3E}">
        <p14:creationId xmlns:p14="http://schemas.microsoft.com/office/powerpoint/2010/main" val="1878737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74" y="0"/>
            <a:ext cx="8911687" cy="1280890"/>
          </a:xfrm>
        </p:spPr>
        <p:txBody>
          <a:bodyPr/>
          <a:lstStyle/>
          <a:p>
            <a:r>
              <a:rPr lang="en-US" dirty="0"/>
              <a:t>Dyslipidemia</a:t>
            </a:r>
            <a:endParaRPr lang="ar-SA" dirty="0"/>
          </a:p>
        </p:txBody>
      </p:sp>
      <p:sp>
        <p:nvSpPr>
          <p:cNvPr id="3" name="Content Placeholder 2"/>
          <p:cNvSpPr>
            <a:spLocks noGrp="1"/>
          </p:cNvSpPr>
          <p:nvPr>
            <p:ph idx="1"/>
          </p:nvPr>
        </p:nvSpPr>
        <p:spPr>
          <a:xfrm>
            <a:off x="956602" y="1264554"/>
            <a:ext cx="10733649" cy="5445735"/>
          </a:xfrm>
        </p:spPr>
        <p:txBody>
          <a:bodyPr>
            <a:noAutofit/>
          </a:bodyPr>
          <a:lstStyle/>
          <a:p>
            <a:pPr algn="l" rtl="0">
              <a:buFont typeface="Arial" charset="0"/>
              <a:buChar char="•"/>
            </a:pPr>
            <a:r>
              <a:rPr lang="en-US" sz="2400" b="1" dirty="0" smtClean="0"/>
              <a:t>Dyslipidemia</a:t>
            </a:r>
            <a:r>
              <a:rPr lang="en-US" sz="2400" dirty="0" smtClean="0"/>
              <a:t>: </a:t>
            </a:r>
            <a:r>
              <a:rPr lang="en-US" sz="2400" dirty="0"/>
              <a:t>serum HDL &lt;1.2mmol/L (male) or &lt;1.0 (female); fasting serum triglycerides &gt;1.8mmol/L</a:t>
            </a:r>
            <a:br>
              <a:rPr lang="en-US" sz="2400" dirty="0"/>
            </a:br>
            <a:endParaRPr lang="en-US" sz="2400" dirty="0"/>
          </a:p>
          <a:p>
            <a:pPr algn="l" rtl="0">
              <a:buFont typeface="Arial" charset="0"/>
              <a:buChar char="•"/>
            </a:pPr>
            <a:r>
              <a:rPr lang="en-US" sz="2400" dirty="0" smtClean="0"/>
              <a:t>Recommended </a:t>
            </a:r>
            <a:r>
              <a:rPr lang="en-US" sz="2400" dirty="0"/>
              <a:t>5-yearly health checks for those aged 40–74y including a lipid profile is recommended </a:t>
            </a:r>
          </a:p>
          <a:p>
            <a:pPr algn="l" rtl="0">
              <a:buFont typeface="Arial" charset="0"/>
              <a:buChar char="•"/>
            </a:pPr>
            <a:endParaRPr lang="en-US" sz="2400" b="1" dirty="0"/>
          </a:p>
          <a:p>
            <a:pPr algn="l" rtl="0">
              <a:buFont typeface="Arial" charset="0"/>
              <a:buChar char="•"/>
            </a:pPr>
            <a:r>
              <a:rPr lang="en-US" sz="2400" b="1" dirty="0"/>
              <a:t>Routine follow up: </a:t>
            </a:r>
            <a:r>
              <a:rPr lang="en-US" sz="2400" dirty="0"/>
              <a:t>Take non-fasting samples, testing </a:t>
            </a:r>
          </a:p>
          <a:p>
            <a:pPr algn="l" rtl="0"/>
            <a:r>
              <a:rPr lang="en-US" sz="2400" dirty="0"/>
              <a:t>total blood cholesterol and total cholesterol</a:t>
            </a:r>
            <a:r>
              <a:rPr lang="en-US" sz="2400" dirty="0" smtClean="0"/>
              <a:t>: HDL </a:t>
            </a:r>
            <a:r>
              <a:rPr lang="en-US" sz="2400" dirty="0"/>
              <a:t>ratio </a:t>
            </a:r>
          </a:p>
          <a:p>
            <a:pPr marL="285750" indent="-285750" algn="l" rtl="0">
              <a:buFont typeface="Arial" charset="0"/>
              <a:buChar char="•"/>
            </a:pPr>
            <a:endParaRPr lang="en-US" sz="2400" b="1" dirty="0"/>
          </a:p>
          <a:p>
            <a:pPr algn="l" rtl="0"/>
            <a:endParaRPr lang="en-US" sz="2400" b="1" dirty="0"/>
          </a:p>
          <a:p>
            <a:pPr algn="l" rtl="0"/>
            <a:endParaRPr lang="ar-SA" dirty="0"/>
          </a:p>
        </p:txBody>
      </p:sp>
    </p:spTree>
    <p:extLst>
      <p:ext uri="{BB962C8B-B14F-4D97-AF65-F5344CB8AC3E}">
        <p14:creationId xmlns:p14="http://schemas.microsoft.com/office/powerpoint/2010/main" val="559204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703" y="520505"/>
            <a:ext cx="10111910" cy="1384495"/>
          </a:xfrm>
        </p:spPr>
        <p:txBody>
          <a:bodyPr/>
          <a:lstStyle/>
          <a:p>
            <a:r>
              <a:rPr lang="en-US" dirty="0">
                <a:latin typeface="Apple Braille" charset="0"/>
                <a:ea typeface="Apple Braille" charset="0"/>
                <a:cs typeface="Apple Braille" charset="0"/>
              </a:rPr>
              <a:t>Intimate partner violence,</a:t>
            </a:r>
            <a:endParaRPr lang="ar-SA" dirty="0"/>
          </a:p>
        </p:txBody>
      </p:sp>
      <p:sp>
        <p:nvSpPr>
          <p:cNvPr id="3" name="Content Placeholder 2"/>
          <p:cNvSpPr>
            <a:spLocks noGrp="1"/>
          </p:cNvSpPr>
          <p:nvPr>
            <p:ph idx="1"/>
          </p:nvPr>
        </p:nvSpPr>
        <p:spPr>
          <a:xfrm>
            <a:off x="1392702" y="2133599"/>
            <a:ext cx="10111910" cy="4576689"/>
          </a:xfrm>
        </p:spPr>
        <p:txBody>
          <a:bodyPr>
            <a:normAutofit/>
          </a:bodyPr>
          <a:lstStyle/>
          <a:p>
            <a:pPr algn="l" rtl="0"/>
            <a:r>
              <a:rPr lang="en-US" sz="2800" dirty="0"/>
              <a:t>The 6 tools that showed the most sensitivity and specificity were:</a:t>
            </a:r>
            <a:r>
              <a:rPr lang="en-US" sz="2800" baseline="30000" dirty="0"/>
              <a:t>11</a:t>
            </a:r>
            <a:endParaRPr lang="en-US" sz="2800" dirty="0"/>
          </a:p>
          <a:p>
            <a:pPr algn="l" rtl="0"/>
            <a:r>
              <a:rPr lang="en-US" sz="2800" dirty="0">
                <a:hlinkClick r:id="rId2"/>
              </a:rPr>
              <a:t>HITS</a:t>
            </a:r>
            <a:r>
              <a:rPr lang="en-US" sz="2800" dirty="0"/>
              <a:t> (Hurt, Insult, Threaten, Scream) </a:t>
            </a:r>
          </a:p>
          <a:p>
            <a:pPr algn="l" rtl="0"/>
            <a:r>
              <a:rPr lang="en-US" sz="2800" dirty="0">
                <a:hlinkClick r:id="rId2"/>
              </a:rPr>
              <a:t>OVAT</a:t>
            </a:r>
            <a:r>
              <a:rPr lang="en-US" sz="2800" dirty="0"/>
              <a:t> (Ingoing Violence Assessment Tool) </a:t>
            </a:r>
          </a:p>
          <a:p>
            <a:pPr algn="l" rtl="0"/>
            <a:r>
              <a:rPr lang="en-US" sz="2800" dirty="0" err="1">
                <a:hlinkClick r:id="rId2"/>
              </a:rPr>
              <a:t>STaT</a:t>
            </a:r>
            <a:r>
              <a:rPr lang="en-US" sz="2800" dirty="0"/>
              <a:t> (Slapped, Things and Threaten) </a:t>
            </a:r>
            <a:r>
              <a:rPr lang="en-US" sz="2800" dirty="0" smtClean="0">
                <a:hlinkClick r:id="rId3"/>
              </a:rPr>
              <a:t>HARK</a:t>
            </a:r>
            <a:r>
              <a:rPr lang="en-US" sz="2800" dirty="0"/>
              <a:t> (Humiliation, Afraid, Rape, Kick)</a:t>
            </a:r>
          </a:p>
          <a:p>
            <a:pPr algn="l" rtl="0"/>
            <a:endParaRPr lang="ar-SA" sz="2800" dirty="0"/>
          </a:p>
        </p:txBody>
      </p:sp>
    </p:spTree>
    <p:extLst>
      <p:ext uri="{BB962C8B-B14F-4D97-AF65-F5344CB8AC3E}">
        <p14:creationId xmlns:p14="http://schemas.microsoft.com/office/powerpoint/2010/main" val="2835643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05" y="328688"/>
            <a:ext cx="8911687" cy="796727"/>
          </a:xfrm>
        </p:spPr>
        <p:txBody>
          <a:bodyPr/>
          <a:lstStyle/>
          <a:p>
            <a:r>
              <a:rPr lang="en-US" dirty="0"/>
              <a:t>Depression</a:t>
            </a:r>
            <a:endParaRPr lang="ar-SA" dirty="0"/>
          </a:p>
        </p:txBody>
      </p:sp>
      <p:sp>
        <p:nvSpPr>
          <p:cNvPr id="3" name="Content Placeholder 2"/>
          <p:cNvSpPr>
            <a:spLocks noGrp="1"/>
          </p:cNvSpPr>
          <p:nvPr>
            <p:ph idx="1"/>
          </p:nvPr>
        </p:nvSpPr>
        <p:spPr/>
        <p:txBody>
          <a:bodyPr>
            <a:normAutofit/>
          </a:bodyPr>
          <a:lstStyle/>
          <a:p>
            <a:pPr marL="0" algn="l" rtl="0"/>
            <a:r>
              <a:rPr lang="en-US" sz="2800" b="1" dirty="0"/>
              <a:t>Screening questions:</a:t>
            </a:r>
          </a:p>
          <a:p>
            <a:pPr marL="457200" indent="-457200" algn="l" rtl="0">
              <a:buFont typeface="Arial" charset="0"/>
              <a:buChar char="•"/>
            </a:pPr>
            <a:r>
              <a:rPr lang="en-US" sz="2400" dirty="0"/>
              <a:t>During the last month, have you often been bothered by feeling down, depressed, or hopeless? </a:t>
            </a:r>
          </a:p>
          <a:p>
            <a:pPr marL="457200" indent="-457200" algn="l" rtl="0">
              <a:buFont typeface="Arial" charset="0"/>
              <a:buChar char="•"/>
            </a:pPr>
            <a:r>
              <a:rPr lang="en-US" sz="2400" dirty="0"/>
              <a:t>During the last month, have you often been bothered by having little interest or pleasure in doing things? </a:t>
            </a:r>
          </a:p>
          <a:p>
            <a:pPr marL="457200" indent="-457200" algn="l" rtl="0">
              <a:buFont typeface="Arial" charset="0"/>
              <a:buChar char="•"/>
            </a:pPr>
            <a:endParaRPr lang="en-US" sz="2400" dirty="0"/>
          </a:p>
          <a:p>
            <a:pPr algn="l" rtl="0"/>
            <a:r>
              <a:rPr lang="en-US" sz="2400" b="1" dirty="0">
                <a:solidFill>
                  <a:srgbClr val="FF0000"/>
                </a:solidFill>
              </a:rPr>
              <a:t>If +</a:t>
            </a:r>
            <a:r>
              <a:rPr lang="en-US" sz="2400" b="1" dirty="0" err="1">
                <a:solidFill>
                  <a:srgbClr val="FF0000"/>
                </a:solidFill>
              </a:rPr>
              <a:t>ve</a:t>
            </a:r>
            <a:r>
              <a:rPr lang="en-US" sz="2400" b="1" dirty="0">
                <a:solidFill>
                  <a:srgbClr val="FF0000"/>
                </a:solidFill>
              </a:rPr>
              <a:t> response to either question, further investigations are required  </a:t>
            </a:r>
          </a:p>
          <a:p>
            <a:pPr marL="0" algn="l" rtl="0"/>
            <a:endParaRPr lang="en-US" sz="2800" b="1" dirty="0">
              <a:solidFill>
                <a:srgbClr val="FF0000"/>
              </a:solidFill>
            </a:endParaRPr>
          </a:p>
          <a:p>
            <a:pPr algn="l" rtl="0"/>
            <a:endParaRPr lang="ar-SA" sz="2400" dirty="0"/>
          </a:p>
        </p:txBody>
      </p:sp>
    </p:spTree>
    <p:extLst>
      <p:ext uri="{BB962C8B-B14F-4D97-AF65-F5344CB8AC3E}">
        <p14:creationId xmlns:p14="http://schemas.microsoft.com/office/powerpoint/2010/main" val="1438760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898" y="441230"/>
            <a:ext cx="9352782" cy="951471"/>
          </a:xfrm>
        </p:spPr>
        <p:txBody>
          <a:bodyPr/>
          <a:lstStyle/>
          <a:p>
            <a:r>
              <a:rPr lang="en-US" dirty="0"/>
              <a:t>Risks of CVD in women</a:t>
            </a:r>
            <a:endParaRPr lang="ar-SA" dirty="0"/>
          </a:p>
        </p:txBody>
      </p:sp>
      <p:sp>
        <p:nvSpPr>
          <p:cNvPr id="3" name="Content Placeholder 2"/>
          <p:cNvSpPr>
            <a:spLocks noGrp="1"/>
          </p:cNvSpPr>
          <p:nvPr>
            <p:ph idx="1"/>
          </p:nvPr>
        </p:nvSpPr>
        <p:spPr>
          <a:xfrm>
            <a:off x="1012873" y="1659988"/>
            <a:ext cx="10142807" cy="4684541"/>
          </a:xfrm>
        </p:spPr>
        <p:txBody>
          <a:bodyPr>
            <a:normAutofit/>
          </a:bodyPr>
          <a:lstStyle/>
          <a:p>
            <a:pPr marL="285750" indent="-285750" algn="l" rtl="0">
              <a:buFont typeface="Arial" charset="0"/>
              <a:buChar char="•"/>
            </a:pPr>
            <a:r>
              <a:rPr lang="en-US" sz="3600" dirty="0"/>
              <a:t>leading cause of death for women in the United States. </a:t>
            </a:r>
          </a:p>
          <a:p>
            <a:pPr marL="285750" indent="-285750" algn="l" rtl="0">
              <a:buFont typeface="Arial" charset="0"/>
              <a:buChar char="•"/>
            </a:pPr>
            <a:endParaRPr lang="en-US" sz="3600" dirty="0"/>
          </a:p>
          <a:p>
            <a:pPr marL="285750" indent="-285750" algn="l" rtl="0">
              <a:buFont typeface="Arial" charset="0"/>
              <a:buChar char="•"/>
            </a:pPr>
            <a:r>
              <a:rPr lang="en-US" sz="3600" dirty="0"/>
              <a:t>The average lifetime risk of developing CVD in women at 50 years of age is ≈40%</a:t>
            </a:r>
          </a:p>
          <a:p>
            <a:pPr marL="285750" indent="-285750" algn="l" rtl="0">
              <a:buFont typeface="Arial" charset="0"/>
              <a:buChar char="•"/>
            </a:pPr>
            <a:r>
              <a:rPr lang="en-US" sz="3600" dirty="0"/>
              <a:t>Unique presentations of CVD in women</a:t>
            </a:r>
            <a:endParaRPr lang="en-US" sz="3600" b="1" dirty="0"/>
          </a:p>
          <a:p>
            <a:endParaRPr lang="en-US" sz="3600" dirty="0" smtClean="0"/>
          </a:p>
          <a:p>
            <a:endParaRPr lang="ar-SA" sz="3600" dirty="0"/>
          </a:p>
        </p:txBody>
      </p:sp>
    </p:spTree>
    <p:extLst>
      <p:ext uri="{BB962C8B-B14F-4D97-AF65-F5344CB8AC3E}">
        <p14:creationId xmlns:p14="http://schemas.microsoft.com/office/powerpoint/2010/main" val="377468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717" y="314621"/>
            <a:ext cx="9900895" cy="1280890"/>
          </a:xfrm>
        </p:spPr>
        <p:txBody>
          <a:bodyPr>
            <a:normAutofit fontScale="90000"/>
          </a:bodyPr>
          <a:lstStyle/>
          <a:p>
            <a:r>
              <a:rPr lang="en-US" dirty="0">
                <a:latin typeface="Apple Braille" charset="0"/>
                <a:ea typeface="Apple Braille" charset="0"/>
                <a:cs typeface="Apple Braille" charset="0"/>
              </a:rPr>
              <a:t>Use of aspirin for primary prevention for CVD. Risks and unique presentations of CVD in women </a:t>
            </a:r>
            <a:br>
              <a:rPr lang="en-US" dirty="0">
                <a:latin typeface="Apple Braille" charset="0"/>
                <a:ea typeface="Apple Braille" charset="0"/>
                <a:cs typeface="Apple Braille" charset="0"/>
              </a:rPr>
            </a:br>
            <a:endParaRPr lang="ar-SA" dirty="0"/>
          </a:p>
        </p:txBody>
      </p:sp>
      <p:sp>
        <p:nvSpPr>
          <p:cNvPr id="3" name="Content Placeholder 2"/>
          <p:cNvSpPr>
            <a:spLocks noGrp="1"/>
          </p:cNvSpPr>
          <p:nvPr>
            <p:ph idx="1"/>
          </p:nvPr>
        </p:nvSpPr>
        <p:spPr>
          <a:xfrm>
            <a:off x="1603717" y="1941340"/>
            <a:ext cx="10069707" cy="4670475"/>
          </a:xfrm>
        </p:spPr>
        <p:txBody>
          <a:bodyPr>
            <a:normAutofit fontScale="92500" lnSpcReduction="10000"/>
          </a:bodyPr>
          <a:lstStyle/>
          <a:p>
            <a:pPr algn="l" rtl="0"/>
            <a:r>
              <a:rPr lang="en-US" sz="2400" b="1" dirty="0"/>
              <a:t>Aspirin</a:t>
            </a:r>
          </a:p>
          <a:p>
            <a:pPr algn="l" rtl="0"/>
            <a:r>
              <a:rPr lang="en-US" sz="2400" b="1" dirty="0"/>
              <a:t>Aspirin (ASA) has proven to be effective for both men and women in the secondary prevention of CVD and in the treatment of acute MI. However, for primary prevention of CVD in women, data have been more limited. In the large-scale Women’s Health Study (WHS), almost 40,000 healthy women over the age of 45 were randomly assigned to low dose ASA (100 mg every other day) or to placebo for ten years, and major CVD events were evaluated.</a:t>
            </a:r>
          </a:p>
          <a:p>
            <a:pPr algn="l" rtl="0"/>
            <a:r>
              <a:rPr lang="en-US" sz="2400" b="1" dirty="0"/>
              <a:t>Overall, the trial showed a statistically non-significant 9% reduction in the primary composite outcome of major CVD events with low-dose </a:t>
            </a:r>
            <a:r>
              <a:rPr lang="en-US" sz="2400" b="1" dirty="0" smtClean="0"/>
              <a:t>aspirin</a:t>
            </a:r>
          </a:p>
          <a:p>
            <a:pPr algn="l" rtl="0"/>
            <a:endParaRPr lang="en-US" sz="2000" dirty="0"/>
          </a:p>
          <a:p>
            <a:pPr algn="l" rtl="0"/>
            <a:r>
              <a:rPr lang="en-US" sz="2000" dirty="0"/>
              <a:t>https://www.ncbi.nlm.nih.gov/pmc/articles/PMC4834856/.</a:t>
            </a:r>
          </a:p>
          <a:p>
            <a:pPr algn="l" rtl="0"/>
            <a:endParaRPr lang="ar-SA" sz="2000" dirty="0"/>
          </a:p>
        </p:txBody>
      </p:sp>
    </p:spTree>
    <p:extLst>
      <p:ext uri="{BB962C8B-B14F-4D97-AF65-F5344CB8AC3E}">
        <p14:creationId xmlns:p14="http://schemas.microsoft.com/office/powerpoint/2010/main" val="333616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ple Braille" charset="0"/>
                <a:ea typeface="Apple Braille" charset="0"/>
                <a:cs typeface="Apple Braille" charset="0"/>
              </a:rPr>
              <a:t>unique presentations of CVD in women </a:t>
            </a:r>
            <a:br>
              <a:rPr lang="en-US" dirty="0">
                <a:latin typeface="Apple Braille" charset="0"/>
                <a:ea typeface="Apple Braille" charset="0"/>
                <a:cs typeface="Apple Braille" charset="0"/>
              </a:rPr>
            </a:br>
            <a:endParaRPr lang="ar-SA" dirty="0"/>
          </a:p>
        </p:txBody>
      </p:sp>
      <p:sp>
        <p:nvSpPr>
          <p:cNvPr id="3" name="Content Placeholder 2"/>
          <p:cNvSpPr>
            <a:spLocks noGrp="1"/>
          </p:cNvSpPr>
          <p:nvPr>
            <p:ph idx="1"/>
          </p:nvPr>
        </p:nvSpPr>
        <p:spPr/>
        <p:txBody>
          <a:bodyPr>
            <a:noAutofit/>
          </a:bodyPr>
          <a:lstStyle/>
          <a:p>
            <a:pPr algn="l" rtl="0"/>
            <a:r>
              <a:rPr lang="en-US" sz="3200" b="1" dirty="0">
                <a:solidFill>
                  <a:srgbClr val="002060"/>
                </a:solidFill>
              </a:rPr>
              <a:t>After sudden cardiac death, the most common presentation of obstructive CAD for women is atypical symptoms such as back pain, </a:t>
            </a:r>
            <a:r>
              <a:rPr lang="en-US" sz="3200" b="1" dirty="0" smtClean="0">
                <a:solidFill>
                  <a:srgbClr val="002060"/>
                </a:solidFill>
              </a:rPr>
              <a:t>indigestion</a:t>
            </a:r>
            <a:r>
              <a:rPr lang="en-US" sz="3200" b="1" dirty="0">
                <a:solidFill>
                  <a:srgbClr val="002060"/>
                </a:solidFill>
              </a:rPr>
              <a:t>, nausea/vomiting and weakness </a:t>
            </a:r>
            <a:r>
              <a:rPr lang="en-US" sz="3200" b="1" dirty="0" smtClean="0">
                <a:solidFill>
                  <a:srgbClr val="002060"/>
                </a:solidFill>
              </a:rPr>
              <a:t>Frequently </a:t>
            </a:r>
            <a:r>
              <a:rPr lang="en-US" sz="3200" b="1" dirty="0">
                <a:solidFill>
                  <a:srgbClr val="002060"/>
                </a:solidFill>
              </a:rPr>
              <a:t>women reported pain in the jaw and neck </a:t>
            </a:r>
            <a:r>
              <a:rPr lang="en-US" sz="3200" b="1" dirty="0" smtClean="0">
                <a:solidFill>
                  <a:srgbClr val="002060"/>
                </a:solidFill>
              </a:rPr>
              <a:t>and </a:t>
            </a:r>
            <a:r>
              <a:rPr lang="en-US" sz="3200" b="1" dirty="0">
                <a:solidFill>
                  <a:srgbClr val="002060"/>
                </a:solidFill>
              </a:rPr>
              <a:t>describe their symptoms as more anguished and frightening (emotional component) compared with men </a:t>
            </a:r>
            <a:endParaRPr lang="ar-SA" sz="3200" b="1" dirty="0">
              <a:solidFill>
                <a:srgbClr val="002060"/>
              </a:solidFill>
            </a:endParaRPr>
          </a:p>
        </p:txBody>
      </p:sp>
    </p:spTree>
    <p:extLst>
      <p:ext uri="{BB962C8B-B14F-4D97-AF65-F5344CB8AC3E}">
        <p14:creationId xmlns:p14="http://schemas.microsoft.com/office/powerpoint/2010/main" val="2366791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526" y="117674"/>
            <a:ext cx="8911687" cy="979606"/>
          </a:xfrm>
        </p:spPr>
        <p:txBody>
          <a:bodyPr>
            <a:normAutofit fontScale="90000"/>
          </a:bodyPr>
          <a:lstStyle/>
          <a:p>
            <a:r>
              <a:rPr lang="en-US" dirty="0">
                <a:latin typeface="Apple Braille" charset="0"/>
                <a:ea typeface="Apple Braille" charset="0"/>
                <a:cs typeface="Apple Braille" charset="0"/>
              </a:rPr>
              <a:t>Preconception </a:t>
            </a:r>
            <a:r>
              <a:rPr lang="en-US" dirty="0" smtClean="0">
                <a:latin typeface="Apple Braille" charset="0"/>
                <a:ea typeface="Apple Braille" charset="0"/>
                <a:cs typeface="Apple Braille" charset="0"/>
              </a:rPr>
              <a:t>counseling </a:t>
            </a:r>
            <a:r>
              <a:rPr lang="en-US" dirty="0">
                <a:latin typeface="Apple Braille" charset="0"/>
                <a:ea typeface="Apple Braille" charset="0"/>
                <a:cs typeface="Apple Braille" charset="0"/>
              </a:rPr>
              <a:t>of premenopausal women </a:t>
            </a:r>
            <a:br>
              <a:rPr lang="en-US" dirty="0">
                <a:latin typeface="Apple Braille" charset="0"/>
                <a:ea typeface="Apple Braille" charset="0"/>
                <a:cs typeface="Apple Braille" charset="0"/>
              </a:rPr>
            </a:br>
            <a:endParaRPr lang="ar-SA" dirty="0"/>
          </a:p>
        </p:txBody>
      </p:sp>
      <p:pic>
        <p:nvPicPr>
          <p:cNvPr id="4" name="Content Placeholder 3"/>
          <p:cNvPicPr>
            <a:picLocks noGrp="1" noChangeAspect="1"/>
          </p:cNvPicPr>
          <p:nvPr>
            <p:ph idx="1"/>
          </p:nvPr>
        </p:nvPicPr>
        <p:blipFill>
          <a:blip r:embed="rId2"/>
          <a:stretch>
            <a:fillRect/>
          </a:stretch>
        </p:blipFill>
        <p:spPr>
          <a:xfrm>
            <a:off x="801858" y="1209823"/>
            <a:ext cx="10846191" cy="47894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718" y="5999309"/>
            <a:ext cx="9582469" cy="743054"/>
          </a:xfrm>
          <a:prstGeom prst="rect">
            <a:avLst/>
          </a:prstGeom>
        </p:spPr>
      </p:pic>
    </p:spTree>
    <p:extLst>
      <p:ext uri="{BB962C8B-B14F-4D97-AF65-F5344CB8AC3E}">
        <p14:creationId xmlns:p14="http://schemas.microsoft.com/office/powerpoint/2010/main" val="3893282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553998"/>
          </a:xfrm>
        </p:spPr>
        <p:txBody>
          <a:bodyPr>
            <a:normAutofit fontScale="90000"/>
          </a:bodyPr>
          <a:lstStyle/>
          <a:p>
            <a:pPr rtl="0"/>
            <a:r>
              <a:rPr lang="en-US" dirty="0" smtClean="0"/>
              <a:t>Contraception </a:t>
            </a:r>
            <a:r>
              <a:rPr lang="en-US" dirty="0"/>
              <a:t>counseling</a:t>
            </a:r>
          </a:p>
        </p:txBody>
      </p:sp>
      <p:sp>
        <p:nvSpPr>
          <p:cNvPr id="3" name="Text Placeholder 2"/>
          <p:cNvSpPr>
            <a:spLocks noGrp="1"/>
          </p:cNvSpPr>
          <p:nvPr>
            <p:ph type="body" idx="1"/>
          </p:nvPr>
        </p:nvSpPr>
        <p:spPr>
          <a:xfrm>
            <a:off x="2059941" y="1626362"/>
            <a:ext cx="8072119" cy="3877985"/>
          </a:xfrm>
        </p:spPr>
        <p:txBody>
          <a:bodyPr>
            <a:normAutofit fontScale="85000" lnSpcReduction="10000"/>
          </a:bodyPr>
          <a:lstStyle/>
          <a:p>
            <a:pPr marL="285750" indent="-285750" algn="l" rtl="0">
              <a:buFont typeface="Arial" charset="0"/>
              <a:buChar char="•"/>
            </a:pPr>
            <a:r>
              <a:rPr lang="en-US" sz="2800" dirty="0"/>
              <a:t>A sexually active woman has an 85% chance of becoming pregnant in &lt;1y without contraception, and 1 in 3 pregnancies are unplanned. </a:t>
            </a:r>
          </a:p>
          <a:p>
            <a:pPr marL="285750" indent="-285750" algn="l" rtl="0">
              <a:buFont typeface="Arial" charset="0"/>
              <a:buChar char="•"/>
            </a:pPr>
            <a:endParaRPr lang="en-US" sz="2800" b="1" dirty="0"/>
          </a:p>
          <a:p>
            <a:pPr marL="285750" indent="-285750" algn="l" rtl="0">
              <a:buFont typeface="Arial" charset="0"/>
              <a:buChar char="•"/>
            </a:pPr>
            <a:r>
              <a:rPr lang="en-US" sz="2800" b="1" dirty="0"/>
              <a:t>The goals of contraceptive counseling:</a:t>
            </a:r>
            <a:endParaRPr lang="en-US" sz="2800" dirty="0"/>
          </a:p>
          <a:p>
            <a:pPr algn="l" rtl="0">
              <a:buFont typeface="+mj-lt"/>
              <a:buAutoNum type="arabicPeriod"/>
            </a:pPr>
            <a:r>
              <a:rPr lang="en-US" sz="2800" dirty="0"/>
              <a:t>Educate women about contraception</a:t>
            </a:r>
          </a:p>
          <a:p>
            <a:pPr algn="l" rtl="0">
              <a:buFont typeface="+mj-lt"/>
              <a:buAutoNum type="arabicPeriod"/>
            </a:pPr>
            <a:r>
              <a:rPr lang="en-US" sz="2800" dirty="0"/>
              <a:t>Discuss current and future contraceptive needs</a:t>
            </a:r>
          </a:p>
          <a:p>
            <a:pPr algn="l" rtl="0">
              <a:buFont typeface="+mj-lt"/>
              <a:buAutoNum type="arabicPeriod"/>
            </a:pPr>
            <a:r>
              <a:rPr lang="en-US" sz="2800" dirty="0"/>
              <a:t>Select a contraceptive modality,</a:t>
            </a:r>
          </a:p>
          <a:p>
            <a:pPr marL="0" algn="l" rtl="0"/>
            <a:endParaRPr lang="en-US" sz="2800" dirty="0"/>
          </a:p>
        </p:txBody>
      </p:sp>
    </p:spTree>
    <p:extLst>
      <p:ext uri="{BB962C8B-B14F-4D97-AF65-F5344CB8AC3E}">
        <p14:creationId xmlns:p14="http://schemas.microsoft.com/office/powerpoint/2010/main" val="4072286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553998"/>
          </a:xfrm>
        </p:spPr>
        <p:txBody>
          <a:bodyPr>
            <a:normAutofit fontScale="90000"/>
          </a:bodyPr>
          <a:lstStyle/>
          <a:p>
            <a:r>
              <a:rPr lang="en-US" dirty="0"/>
              <a:t>Q/ Menopause is diagnosed by ? </a:t>
            </a:r>
            <a:endParaRPr lang="en-US" dirty="0">
              <a:effectLst/>
            </a:endParaRPr>
          </a:p>
        </p:txBody>
      </p:sp>
      <p:sp>
        <p:nvSpPr>
          <p:cNvPr id="3" name="Text Placeholder 2"/>
          <p:cNvSpPr>
            <a:spLocks noGrp="1"/>
          </p:cNvSpPr>
          <p:nvPr>
            <p:ph type="body" idx="1"/>
          </p:nvPr>
        </p:nvSpPr>
        <p:spPr>
          <a:xfrm>
            <a:off x="2059941" y="1626360"/>
            <a:ext cx="8072119" cy="707886"/>
          </a:xfrm>
        </p:spPr>
        <p:txBody>
          <a:bodyPr>
            <a:normAutofit fontScale="92500"/>
          </a:bodyPr>
          <a:lstStyle/>
          <a:p>
            <a:pPr algn="l" rtl="0"/>
            <a:r>
              <a:rPr lang="en-US" sz="2800" dirty="0"/>
              <a:t>&gt;12 months </a:t>
            </a:r>
            <a:r>
              <a:rPr lang="en-US" sz="2800" dirty="0" smtClean="0"/>
              <a:t>amenorrhea </a:t>
            </a:r>
            <a:r>
              <a:rPr lang="en-US" sz="2800" dirty="0"/>
              <a:t>with no other cause </a:t>
            </a:r>
          </a:p>
          <a:p>
            <a:pPr marL="0" algn="l" rtl="0"/>
            <a:endParaRPr lang="en-US" dirty="0"/>
          </a:p>
        </p:txBody>
      </p:sp>
    </p:spTree>
    <p:extLst>
      <p:ext uri="{BB962C8B-B14F-4D97-AF65-F5344CB8AC3E}">
        <p14:creationId xmlns:p14="http://schemas.microsoft.com/office/powerpoint/2010/main" val="27336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649" y="173944"/>
            <a:ext cx="8747345" cy="867065"/>
          </a:xfrm>
        </p:spPr>
        <p:txBody>
          <a:bodyPr/>
          <a:lstStyle/>
          <a:p>
            <a:r>
              <a:rPr lang="en-US" spc="-100" dirty="0" smtClean="0"/>
              <a:t>Objectives: </a:t>
            </a:r>
            <a:endParaRPr lang="ar-SA" dirty="0"/>
          </a:p>
        </p:txBody>
      </p:sp>
      <p:sp>
        <p:nvSpPr>
          <p:cNvPr id="3" name="Content Placeholder 2"/>
          <p:cNvSpPr>
            <a:spLocks noGrp="1"/>
          </p:cNvSpPr>
          <p:nvPr>
            <p:ph idx="1"/>
          </p:nvPr>
        </p:nvSpPr>
        <p:spPr>
          <a:xfrm>
            <a:off x="1069145" y="1041009"/>
            <a:ext cx="10435467" cy="5816991"/>
          </a:xfrm>
        </p:spPr>
        <p:txBody>
          <a:bodyPr>
            <a:normAutofit/>
          </a:bodyPr>
          <a:lstStyle/>
          <a:p>
            <a:pPr marL="195580" marR="5080" indent="-182880" algn="l" rtl="0">
              <a:lnSpc>
                <a:spcPct val="100000"/>
              </a:lnSpc>
              <a:buClr>
                <a:srgbClr val="4F81BC"/>
              </a:buClr>
              <a:buSzPct val="85416"/>
              <a:buFont typeface="Arial"/>
              <a:buChar char="•"/>
              <a:tabLst>
                <a:tab pos="195580" algn="l"/>
              </a:tabLst>
            </a:pPr>
            <a:r>
              <a:rPr lang="en-US" sz="2400" dirty="0">
                <a:latin typeface="Apple Braille" charset="0"/>
                <a:ea typeface="Apple Braille" charset="0"/>
                <a:cs typeface="Apple Braille" charset="0"/>
              </a:rPr>
              <a:t>Screening for tobacco use, alcohol misuse, Intimate partner violence, dyslipidemia, diabetes, blood pressure, and depression </a:t>
            </a:r>
          </a:p>
          <a:p>
            <a:pPr marL="195580" marR="5080" indent="-182880" algn="l" rtl="0">
              <a:lnSpc>
                <a:spcPct val="100000"/>
              </a:lnSpc>
              <a:buClr>
                <a:srgbClr val="4F81BC"/>
              </a:buClr>
              <a:buSzPct val="85416"/>
              <a:buFont typeface="Arial"/>
              <a:buChar char="•"/>
              <a:tabLst>
                <a:tab pos="195580" algn="l"/>
              </a:tabLst>
            </a:pPr>
            <a:r>
              <a:rPr lang="en-US" sz="2400" dirty="0">
                <a:latin typeface="Apple Braille" charset="0"/>
                <a:ea typeface="Apple Braille" charset="0"/>
                <a:cs typeface="Apple Braille" charset="0"/>
              </a:rPr>
              <a:t>Use of aspirin for primary prevention for CVD. Risks and unique presentations of CVD in women </a:t>
            </a:r>
          </a:p>
          <a:p>
            <a:pPr marL="195580" marR="5080" indent="-182880" algn="l" rtl="0">
              <a:lnSpc>
                <a:spcPct val="100000"/>
              </a:lnSpc>
              <a:buClr>
                <a:srgbClr val="4F81BC"/>
              </a:buClr>
              <a:buSzPct val="85416"/>
              <a:buFont typeface="Arial"/>
              <a:buChar char="•"/>
              <a:tabLst>
                <a:tab pos="195580" algn="l"/>
              </a:tabLst>
            </a:pPr>
            <a:r>
              <a:rPr lang="en-US" sz="2400" dirty="0">
                <a:latin typeface="Apple Braille" charset="0"/>
                <a:ea typeface="Apple Braille" charset="0"/>
                <a:cs typeface="Apple Braille" charset="0"/>
              </a:rPr>
              <a:t>Preconception and contraception counseling </a:t>
            </a:r>
            <a:r>
              <a:rPr lang="en-US" sz="2400" dirty="0" smtClean="0">
                <a:latin typeface="Apple Braille" charset="0"/>
                <a:ea typeface="Apple Braille" charset="0"/>
                <a:cs typeface="Apple Braille" charset="0"/>
              </a:rPr>
              <a:t>of </a:t>
            </a:r>
            <a:r>
              <a:rPr lang="en-US" sz="2400" dirty="0">
                <a:latin typeface="Apple Braille" charset="0"/>
                <a:ea typeface="Apple Braille" charset="0"/>
                <a:cs typeface="Apple Braille" charset="0"/>
              </a:rPr>
              <a:t>premenopausal women </a:t>
            </a:r>
          </a:p>
          <a:p>
            <a:pPr marL="195580" marR="5080" indent="-182880" algn="l" rtl="0">
              <a:lnSpc>
                <a:spcPct val="100000"/>
              </a:lnSpc>
              <a:buClr>
                <a:srgbClr val="4F81BC"/>
              </a:buClr>
              <a:buSzPct val="85416"/>
              <a:buFont typeface="Arial"/>
              <a:buChar char="•"/>
              <a:tabLst>
                <a:tab pos="195580" algn="l"/>
              </a:tabLst>
            </a:pPr>
            <a:r>
              <a:rPr lang="en-US" sz="2400" dirty="0">
                <a:latin typeface="Apple Braille" charset="0"/>
                <a:ea typeface="Apple Braille" charset="0"/>
                <a:cs typeface="Apple Braille" charset="0"/>
              </a:rPr>
              <a:t>Counseling of high-risk sexually active women to reduce the risk of sexually transmitted infections. Screening for chlamydia, gonorrhea and syphilis </a:t>
            </a:r>
          </a:p>
          <a:p>
            <a:pPr marL="195580" marR="5080" indent="-182880" algn="l" rtl="0">
              <a:lnSpc>
                <a:spcPct val="100000"/>
              </a:lnSpc>
              <a:buClr>
                <a:srgbClr val="4F81BC"/>
              </a:buClr>
              <a:buSzPct val="85416"/>
              <a:buFont typeface="Arial"/>
              <a:buChar char="•"/>
              <a:tabLst>
                <a:tab pos="195580" algn="l"/>
              </a:tabLst>
            </a:pPr>
            <a:r>
              <a:rPr lang="en-US" sz="2400" dirty="0">
                <a:latin typeface="Apple Braille" charset="0"/>
                <a:ea typeface="Apple Braille" charset="0"/>
                <a:cs typeface="Apple Braille" charset="0"/>
              </a:rPr>
              <a:t>Screening of cervical cancer, breast cancer and colorectal cancer and osteoporosis </a:t>
            </a:r>
          </a:p>
          <a:p>
            <a:pPr marL="195580" marR="5080" indent="-182880" algn="l" rtl="0">
              <a:lnSpc>
                <a:spcPct val="100000"/>
              </a:lnSpc>
              <a:buClr>
                <a:srgbClr val="4F81BC"/>
              </a:buClr>
              <a:buSzPct val="85416"/>
              <a:buFont typeface="Arial"/>
              <a:buChar char="•"/>
              <a:tabLst>
                <a:tab pos="195580" algn="l"/>
              </a:tabLst>
            </a:pPr>
            <a:r>
              <a:rPr lang="en-US" sz="2400" dirty="0">
                <a:latin typeface="Apple Braille" charset="0"/>
                <a:ea typeface="Apple Braille" charset="0"/>
                <a:cs typeface="Apple Braille" charset="0"/>
              </a:rPr>
              <a:t>Recommended immunizations for women</a:t>
            </a:r>
          </a:p>
          <a:p>
            <a:pPr marL="195580" marR="5080" indent="-182880" algn="l" rtl="0">
              <a:lnSpc>
                <a:spcPct val="100000"/>
              </a:lnSpc>
              <a:buClr>
                <a:srgbClr val="4F81BC"/>
              </a:buClr>
              <a:buSzPct val="85416"/>
              <a:buFont typeface="Arial"/>
              <a:buChar char="•"/>
              <a:tabLst>
                <a:tab pos="195580" algn="l"/>
              </a:tabLst>
            </a:pPr>
            <a:r>
              <a:rPr lang="en-US" sz="2400" dirty="0">
                <a:latin typeface="Apple Braille" charset="0"/>
                <a:ea typeface="Apple Braille" charset="0"/>
                <a:cs typeface="Apple Braille" charset="0"/>
              </a:rPr>
              <a:t>Counseling for menopause  </a:t>
            </a:r>
          </a:p>
          <a:p>
            <a:pPr algn="l" rtl="0"/>
            <a:endParaRPr lang="ar-SA" sz="2400" dirty="0"/>
          </a:p>
        </p:txBody>
      </p:sp>
    </p:spTree>
    <p:extLst>
      <p:ext uri="{BB962C8B-B14F-4D97-AF65-F5344CB8AC3E}">
        <p14:creationId xmlns:p14="http://schemas.microsoft.com/office/powerpoint/2010/main" val="2401411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1107996"/>
          </a:xfrm>
        </p:spPr>
        <p:txBody>
          <a:bodyPr>
            <a:normAutofit fontScale="90000"/>
          </a:bodyPr>
          <a:lstStyle/>
          <a:p>
            <a:pPr rtl="0"/>
            <a:r>
              <a:rPr lang="en-US" dirty="0"/>
              <a:t>C</a:t>
            </a:r>
            <a:r>
              <a:rPr lang="en-US" dirty="0" smtClean="0"/>
              <a:t>ounseling </a:t>
            </a:r>
            <a:r>
              <a:rPr lang="en-US" dirty="0"/>
              <a:t>for menopause </a:t>
            </a:r>
            <a:br>
              <a:rPr lang="en-US" dirty="0"/>
            </a:br>
            <a:endParaRPr lang="en-US" dirty="0"/>
          </a:p>
        </p:txBody>
      </p:sp>
      <p:sp>
        <p:nvSpPr>
          <p:cNvPr id="3" name="Text Placeholder 2"/>
          <p:cNvSpPr>
            <a:spLocks noGrp="1"/>
          </p:cNvSpPr>
          <p:nvPr>
            <p:ph type="body" idx="1"/>
          </p:nvPr>
        </p:nvSpPr>
        <p:spPr>
          <a:xfrm>
            <a:off x="2059941" y="1626360"/>
            <a:ext cx="8072119" cy="5170646"/>
          </a:xfrm>
        </p:spPr>
        <p:txBody>
          <a:bodyPr>
            <a:normAutofit fontScale="92500" lnSpcReduction="10000"/>
          </a:bodyPr>
          <a:lstStyle/>
          <a:p>
            <a:pPr marL="285750" indent="-285750" algn="l" rtl="0">
              <a:buFont typeface="Arial" charset="0"/>
              <a:buChar char="•"/>
            </a:pPr>
            <a:r>
              <a:rPr lang="en-US" sz="2800" dirty="0"/>
              <a:t>Psychological symptoms in menopause (depression/anxiety) are controversial, Some studies report that thy are more common, others find no association</a:t>
            </a:r>
          </a:p>
          <a:p>
            <a:pPr marL="285750" indent="-285750" algn="l" rtl="0">
              <a:buFont typeface="Arial" charset="0"/>
              <a:buChar char="•"/>
            </a:pPr>
            <a:endParaRPr lang="en-US" sz="2800" dirty="0"/>
          </a:p>
          <a:p>
            <a:pPr marL="285750" indent="-285750" algn="l" rtl="0">
              <a:buFont typeface="Arial" charset="0"/>
              <a:buChar char="•"/>
            </a:pPr>
            <a:r>
              <a:rPr lang="en-US" sz="2800" dirty="0"/>
              <a:t>Depression is multifactorial—consider social, physical, and cultural  </a:t>
            </a:r>
          </a:p>
          <a:p>
            <a:pPr algn="l" rtl="0"/>
            <a:r>
              <a:rPr lang="en-US" sz="2800" dirty="0"/>
              <a:t>factors. </a:t>
            </a:r>
          </a:p>
          <a:p>
            <a:pPr algn="l" rtl="0"/>
            <a:endParaRPr lang="en-US" sz="2800" dirty="0"/>
          </a:p>
          <a:p>
            <a:pPr marL="285750" indent="-285750" algn="l" rtl="0">
              <a:buFont typeface="Arial" charset="0"/>
              <a:buChar char="•"/>
            </a:pPr>
            <a:r>
              <a:rPr lang="en-US" sz="2800" dirty="0">
                <a:solidFill>
                  <a:srgbClr val="FF0000"/>
                </a:solidFill>
              </a:rPr>
              <a:t>Before choosing HRT as solution some regular aerobic exercise (swimming/ running) might help in decrease them and insomnia as well. </a:t>
            </a:r>
          </a:p>
        </p:txBody>
      </p:sp>
    </p:spTree>
    <p:extLst>
      <p:ext uri="{BB962C8B-B14F-4D97-AF65-F5344CB8AC3E}">
        <p14:creationId xmlns:p14="http://schemas.microsoft.com/office/powerpoint/2010/main" val="486947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553998"/>
          </a:xfrm>
        </p:spPr>
        <p:txBody>
          <a:bodyPr>
            <a:normAutofit fontScale="90000"/>
          </a:bodyPr>
          <a:lstStyle/>
          <a:p>
            <a:r>
              <a:rPr lang="en-US" dirty="0"/>
              <a:t>Flushes and sweats </a:t>
            </a:r>
            <a:endParaRPr lang="en-US" dirty="0">
              <a:effectLst/>
            </a:endParaRPr>
          </a:p>
        </p:txBody>
      </p:sp>
      <p:sp>
        <p:nvSpPr>
          <p:cNvPr id="3" name="Text Placeholder 2"/>
          <p:cNvSpPr>
            <a:spLocks noGrp="1"/>
          </p:cNvSpPr>
          <p:nvPr>
            <p:ph type="body" idx="1"/>
          </p:nvPr>
        </p:nvSpPr>
        <p:spPr>
          <a:xfrm>
            <a:off x="1322363" y="1406769"/>
            <a:ext cx="9805181" cy="5233182"/>
          </a:xfrm>
        </p:spPr>
        <p:txBody>
          <a:bodyPr/>
          <a:lstStyle/>
          <a:p>
            <a:pPr marL="285750" indent="-285750" algn="l" rtl="0">
              <a:buFont typeface="Arial" charset="0"/>
              <a:buChar char="•"/>
            </a:pPr>
            <a:r>
              <a:rPr lang="en-US" sz="2800" dirty="0"/>
              <a:t>80% of women have flushes during the menopause which is associated with mild palpitations , 20 % seek help </a:t>
            </a:r>
          </a:p>
          <a:p>
            <a:pPr marL="285750" indent="-285750" algn="l" rtl="0">
              <a:buFont typeface="Arial" charset="0"/>
              <a:buChar char="•"/>
            </a:pPr>
            <a:r>
              <a:rPr lang="en-US" sz="2800" dirty="0"/>
              <a:t>Lifestyle changes with Low-intensity exercise (e.g. yoga) and; avoiding trigger foods/drinks (e.g. spicy foods, caffeine, alcohol). </a:t>
            </a:r>
          </a:p>
          <a:p>
            <a:pPr marL="285750" indent="-285750" algn="l" rtl="0">
              <a:buFont typeface="Arial" charset="0"/>
              <a:buChar char="•"/>
            </a:pPr>
            <a:r>
              <a:rPr lang="en-US" sz="2800" dirty="0"/>
              <a:t> Drug : (Gabapentin) </a:t>
            </a:r>
            <a:r>
              <a:rPr lang="en-US" sz="2800" dirty="0" smtClean="0"/>
              <a:t>decrease </a:t>
            </a:r>
            <a:r>
              <a:rPr lang="en-US" sz="2800" dirty="0"/>
              <a:t>flushes by 45% </a:t>
            </a:r>
          </a:p>
        </p:txBody>
      </p:sp>
    </p:spTree>
    <p:extLst>
      <p:ext uri="{BB962C8B-B14F-4D97-AF65-F5344CB8AC3E}">
        <p14:creationId xmlns:p14="http://schemas.microsoft.com/office/powerpoint/2010/main" val="651753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1107996"/>
          </a:xfrm>
        </p:spPr>
        <p:txBody>
          <a:bodyPr>
            <a:normAutofit fontScale="90000"/>
          </a:bodyPr>
          <a:lstStyle/>
          <a:p>
            <a:pPr rtl="0"/>
            <a:r>
              <a:rPr lang="en-US" dirty="0"/>
              <a:t>Sexual dysfunction and urinary problems </a:t>
            </a:r>
            <a:br>
              <a:rPr lang="en-US" dirty="0"/>
            </a:br>
            <a:endParaRPr lang="en-US" dirty="0"/>
          </a:p>
        </p:txBody>
      </p:sp>
      <p:sp>
        <p:nvSpPr>
          <p:cNvPr id="3" name="Text Placeholder 2"/>
          <p:cNvSpPr>
            <a:spLocks noGrp="1"/>
          </p:cNvSpPr>
          <p:nvPr>
            <p:ph type="body" idx="1"/>
          </p:nvPr>
        </p:nvSpPr>
        <p:spPr>
          <a:xfrm>
            <a:off x="2059941" y="1626360"/>
            <a:ext cx="8072119" cy="4308872"/>
          </a:xfrm>
        </p:spPr>
        <p:txBody>
          <a:bodyPr>
            <a:noAutofit/>
          </a:bodyPr>
          <a:lstStyle/>
          <a:p>
            <a:pPr marL="285750" indent="-285750" algn="l" rtl="0">
              <a:buFont typeface="Arial" charset="0"/>
              <a:buChar char="•"/>
            </a:pPr>
            <a:r>
              <a:rPr lang="en-US" sz="2800" dirty="0"/>
              <a:t>Vaginal dryness and atrophy are common and managed by topical (atropine), loss of libido responds to administration of androgen with HRT, until libido is re-established.  </a:t>
            </a:r>
          </a:p>
          <a:p>
            <a:pPr marL="285750" indent="-285750" algn="l" rtl="0">
              <a:buFont typeface="Arial" charset="0"/>
              <a:buChar char="•"/>
            </a:pPr>
            <a:endParaRPr lang="en-US" sz="2800" dirty="0"/>
          </a:p>
          <a:p>
            <a:pPr marL="285750" indent="-285750" algn="l" rtl="0">
              <a:buFont typeface="Arial" charset="0"/>
              <a:buChar char="•"/>
            </a:pPr>
            <a:r>
              <a:rPr lang="en-US" sz="2800" dirty="0"/>
              <a:t>Urine incontinence, </a:t>
            </a:r>
            <a:r>
              <a:rPr lang="en-US" sz="2800" dirty="0" smtClean="0"/>
              <a:t>nocturnal, </a:t>
            </a:r>
            <a:r>
              <a:rPr lang="en-US" sz="2800" dirty="0"/>
              <a:t>and urgency are the most common urinary problem asked for help</a:t>
            </a:r>
          </a:p>
          <a:p>
            <a:pPr marL="285750" indent="-285750" algn="l" rtl="0">
              <a:buFont typeface="Arial" charset="0"/>
              <a:buChar char="•"/>
            </a:pPr>
            <a:endParaRPr lang="en-US" sz="2800" dirty="0"/>
          </a:p>
          <a:p>
            <a:pPr marL="285750" indent="-285750" algn="l" rtl="0">
              <a:buFont typeface="Arial" charset="0"/>
              <a:buChar char="•"/>
            </a:pPr>
            <a:r>
              <a:rPr lang="en-US" sz="2800" dirty="0"/>
              <a:t> No response for HRT ,topical estrogen may show some benefits </a:t>
            </a:r>
          </a:p>
        </p:txBody>
      </p:sp>
    </p:spTree>
    <p:extLst>
      <p:ext uri="{BB962C8B-B14F-4D97-AF65-F5344CB8AC3E}">
        <p14:creationId xmlns:p14="http://schemas.microsoft.com/office/powerpoint/2010/main" val="641621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553998"/>
          </a:xfrm>
        </p:spPr>
        <p:txBody>
          <a:bodyPr>
            <a:normAutofit fontScale="90000"/>
          </a:bodyPr>
          <a:lstStyle/>
          <a:p>
            <a:r>
              <a:rPr lang="en-US" dirty="0"/>
              <a:t>Before treating menopause woman </a:t>
            </a:r>
            <a:endParaRPr lang="en-US" dirty="0">
              <a:effectLst/>
            </a:endParaRPr>
          </a:p>
        </p:txBody>
      </p:sp>
      <p:sp>
        <p:nvSpPr>
          <p:cNvPr id="3" name="Text Placeholder 2"/>
          <p:cNvSpPr>
            <a:spLocks noGrp="1"/>
          </p:cNvSpPr>
          <p:nvPr>
            <p:ph type="body" idx="1"/>
          </p:nvPr>
        </p:nvSpPr>
        <p:spPr>
          <a:xfrm>
            <a:off x="1223889" y="1626362"/>
            <a:ext cx="10297551" cy="4971386"/>
          </a:xfrm>
        </p:spPr>
        <p:txBody>
          <a:bodyPr>
            <a:noAutofit/>
          </a:bodyPr>
          <a:lstStyle/>
          <a:p>
            <a:pPr algn="l" rtl="0"/>
            <a:r>
              <a:rPr lang="en-US" sz="3200" b="1" dirty="0"/>
              <a:t>We should exclude </a:t>
            </a:r>
          </a:p>
          <a:p>
            <a:pPr marL="285750" indent="-285750" algn="l" rtl="0">
              <a:buFont typeface="Arial" charset="0"/>
              <a:buChar char="•"/>
            </a:pPr>
            <a:r>
              <a:rPr lang="en-US" sz="3200" dirty="0"/>
              <a:t>Physical illness, e.g. thyroid disease, </a:t>
            </a:r>
            <a:r>
              <a:rPr lang="en-US" sz="3200" dirty="0" smtClean="0"/>
              <a:t>anemia, </a:t>
            </a:r>
            <a:r>
              <a:rPr lang="en-US" sz="3200" dirty="0"/>
              <a:t>DM, chronic renal disease </a:t>
            </a:r>
          </a:p>
          <a:p>
            <a:pPr marL="285750" indent="-285750" algn="l" rtl="0">
              <a:buFont typeface="Arial" charset="0"/>
              <a:buChar char="•"/>
            </a:pPr>
            <a:endParaRPr lang="en-US" sz="3200" dirty="0"/>
          </a:p>
          <a:p>
            <a:pPr marL="285750" indent="-285750" algn="l" rtl="0">
              <a:buFont typeface="Arial" charset="0"/>
              <a:buChar char="•"/>
            </a:pPr>
            <a:r>
              <a:rPr lang="en-US" sz="3200" dirty="0"/>
              <a:t>Side effects of medication, e.g. Ca2+ antagonists cause flushing </a:t>
            </a:r>
          </a:p>
          <a:p>
            <a:pPr marL="285750" indent="-285750" algn="l" rtl="0">
              <a:buFont typeface="Arial" charset="0"/>
              <a:buChar char="•"/>
            </a:pPr>
            <a:endParaRPr lang="en-US" sz="3200" dirty="0"/>
          </a:p>
          <a:p>
            <a:pPr marL="285750" indent="-285750" algn="l" rtl="0">
              <a:buFont typeface="Arial" charset="0"/>
              <a:buChar char="•"/>
            </a:pPr>
            <a:r>
              <a:rPr lang="en-US" sz="3200" dirty="0"/>
              <a:t> Social problems or psychiatric illness </a:t>
            </a:r>
          </a:p>
          <a:p>
            <a:pPr marL="0" algn="l" rtl="0"/>
            <a:endParaRPr lang="en-US" sz="3200" dirty="0"/>
          </a:p>
        </p:txBody>
      </p:sp>
    </p:spTree>
    <p:extLst>
      <p:ext uri="{BB962C8B-B14F-4D97-AF65-F5344CB8AC3E}">
        <p14:creationId xmlns:p14="http://schemas.microsoft.com/office/powerpoint/2010/main" val="1592118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553998"/>
          </a:xfrm>
        </p:spPr>
        <p:txBody>
          <a:bodyPr>
            <a:normAutofit fontScale="90000"/>
          </a:bodyPr>
          <a:lstStyle/>
          <a:p>
            <a:pPr rtl="0"/>
            <a:r>
              <a:rPr lang="en-US" dirty="0" smtClean="0"/>
              <a:t>Contraception </a:t>
            </a:r>
            <a:r>
              <a:rPr lang="en-US" dirty="0"/>
              <a:t>counseling</a:t>
            </a:r>
          </a:p>
        </p:txBody>
      </p:sp>
      <p:sp>
        <p:nvSpPr>
          <p:cNvPr id="3" name="Text Placeholder 2"/>
          <p:cNvSpPr>
            <a:spLocks noGrp="1"/>
          </p:cNvSpPr>
          <p:nvPr>
            <p:ph type="body" idx="1"/>
          </p:nvPr>
        </p:nvSpPr>
        <p:spPr>
          <a:xfrm>
            <a:off x="2059941" y="1626362"/>
            <a:ext cx="8072119" cy="3877985"/>
          </a:xfrm>
        </p:spPr>
        <p:txBody>
          <a:bodyPr>
            <a:normAutofit fontScale="85000" lnSpcReduction="10000"/>
          </a:bodyPr>
          <a:lstStyle/>
          <a:p>
            <a:pPr marL="285750" indent="-285750" algn="l" rtl="0">
              <a:buFont typeface="Arial" charset="0"/>
              <a:buChar char="•"/>
            </a:pPr>
            <a:r>
              <a:rPr lang="en-US" sz="2800" dirty="0"/>
              <a:t>A sexually active woman has an 85% chance of becoming pregnant in &lt;1y without contraception, and 1 in 3 pregnancies are unplanned. </a:t>
            </a:r>
          </a:p>
          <a:p>
            <a:pPr marL="285750" indent="-285750" algn="l" rtl="0">
              <a:buFont typeface="Arial" charset="0"/>
              <a:buChar char="•"/>
            </a:pPr>
            <a:endParaRPr lang="en-US" sz="2800" b="1" dirty="0"/>
          </a:p>
          <a:p>
            <a:pPr marL="285750" indent="-285750" algn="l" rtl="0">
              <a:buFont typeface="Arial" charset="0"/>
              <a:buChar char="•"/>
            </a:pPr>
            <a:r>
              <a:rPr lang="en-US" sz="2800" b="1" dirty="0"/>
              <a:t>The goals of contraceptive counseling:</a:t>
            </a:r>
            <a:endParaRPr lang="en-US" sz="2800" dirty="0"/>
          </a:p>
          <a:p>
            <a:pPr algn="l" rtl="0">
              <a:buFont typeface="+mj-lt"/>
              <a:buAutoNum type="arabicPeriod"/>
            </a:pPr>
            <a:r>
              <a:rPr lang="en-US" sz="2800" dirty="0"/>
              <a:t>Educate women about contraception</a:t>
            </a:r>
          </a:p>
          <a:p>
            <a:pPr algn="l" rtl="0">
              <a:buFont typeface="+mj-lt"/>
              <a:buAutoNum type="arabicPeriod"/>
            </a:pPr>
            <a:r>
              <a:rPr lang="en-US" sz="2800" dirty="0"/>
              <a:t>Discuss current and future contraceptive needs</a:t>
            </a:r>
          </a:p>
          <a:p>
            <a:pPr algn="l" rtl="0">
              <a:buFont typeface="+mj-lt"/>
              <a:buAutoNum type="arabicPeriod"/>
            </a:pPr>
            <a:r>
              <a:rPr lang="en-US" sz="2800" dirty="0"/>
              <a:t>Select a contraceptive modality,</a:t>
            </a:r>
          </a:p>
          <a:p>
            <a:pPr marL="0" algn="l" rtl="0"/>
            <a:endParaRPr lang="en-US" sz="2800" dirty="0"/>
          </a:p>
        </p:txBody>
      </p:sp>
    </p:spTree>
    <p:extLst>
      <p:ext uri="{BB962C8B-B14F-4D97-AF65-F5344CB8AC3E}">
        <p14:creationId xmlns:p14="http://schemas.microsoft.com/office/powerpoint/2010/main" val="60813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6091" y="1066800"/>
            <a:ext cx="10283483" cy="4953000"/>
          </a:xfrm>
        </p:spPr>
        <p:txBody>
          <a:bodyPr>
            <a:noAutofit/>
          </a:bodyPr>
          <a:lstStyle/>
          <a:p>
            <a:pPr marL="228600" lvl="1" indent="-228600" algn="l" rtl="0">
              <a:lnSpc>
                <a:spcPct val="110000"/>
              </a:lnSpc>
              <a:spcBef>
                <a:spcPts val="1000"/>
              </a:spcBef>
            </a:pPr>
            <a:r>
              <a:rPr lang="en-US" sz="3200" dirty="0"/>
              <a:t>The effect of STIs on women can be more serious than men.</a:t>
            </a:r>
            <a:r>
              <a:rPr lang="x-none" sz="3200" dirty="0"/>
              <a:t/>
            </a:r>
            <a:br>
              <a:rPr lang="x-none" sz="3200" dirty="0"/>
            </a:br>
            <a:r>
              <a:rPr lang="en-US" sz="3200" dirty="0"/>
              <a:t/>
            </a:r>
            <a:br>
              <a:rPr lang="en-US" sz="3200" dirty="0"/>
            </a:br>
            <a:r>
              <a:rPr lang="en-US" sz="3200" dirty="0"/>
              <a:t>Untreated STIs can cause </a:t>
            </a:r>
            <a:r>
              <a:rPr lang="en-US" sz="3200" dirty="0">
                <a:solidFill>
                  <a:srgbClr val="FF0000"/>
                </a:solidFill>
              </a:rPr>
              <a:t>infertility</a:t>
            </a:r>
            <a:r>
              <a:rPr lang="en-US" sz="3200" dirty="0"/>
              <a:t>, pelvic inflammatory diseases, pre-term delivery, and fetal/neonatal pathologies, </a:t>
            </a:r>
            <a:r>
              <a:rPr lang="en-US" sz="3200" dirty="0">
                <a:solidFill>
                  <a:srgbClr val="FF0000"/>
                </a:solidFill>
              </a:rPr>
              <a:t>ectopic pregnancy</a:t>
            </a:r>
            <a:r>
              <a:rPr lang="en-US" sz="3200" dirty="0"/>
              <a:t>, </a:t>
            </a:r>
            <a:r>
              <a:rPr lang="en-US" sz="3200" u="sng" dirty="0">
                <a:solidFill>
                  <a:schemeClr val="tx1"/>
                </a:solidFill>
              </a:rPr>
              <a:t>increased risk of HIV transmission or worst cervical cancer</a:t>
            </a:r>
            <a:r>
              <a:rPr lang="en-US" sz="4000" u="sng" dirty="0">
                <a:solidFill>
                  <a:schemeClr val="tx1"/>
                </a:solidFill>
              </a:rPr>
              <a:t>. </a:t>
            </a:r>
            <a:br>
              <a:rPr lang="en-US" sz="4000" u="sng" dirty="0">
                <a:solidFill>
                  <a:schemeClr val="tx1"/>
                </a:solidFill>
              </a:rPr>
            </a:br>
            <a:r>
              <a:rPr lang="en-US" sz="60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r>
            <a:br>
              <a:rPr lang="en-US" sz="60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br>
            <a:endParaRPr lang="en-US" sz="2400" dirty="0"/>
          </a:p>
        </p:txBody>
      </p:sp>
      <p:sp>
        <p:nvSpPr>
          <p:cNvPr id="4" name="Rectangle 3"/>
          <p:cNvSpPr/>
          <p:nvPr/>
        </p:nvSpPr>
        <p:spPr>
          <a:xfrm>
            <a:off x="2057400" y="228600"/>
            <a:ext cx="5450531" cy="769441"/>
          </a:xfrm>
          <a:prstGeom prst="rect">
            <a:avLst/>
          </a:prstGeom>
        </p:spPr>
        <p:txBody>
          <a:bodyPr wrap="none">
            <a:spAutoFit/>
          </a:bodyPr>
          <a:lstStyle/>
          <a:p>
            <a:r>
              <a:rPr lang="en-US" sz="4400" dirty="0">
                <a:solidFill>
                  <a:schemeClr val="accent2">
                    <a:lumMod val="75000"/>
                  </a:schemeClr>
                </a:solidFill>
                <a:latin typeface="+mj-lt"/>
                <a:ea typeface="+mj-ea"/>
                <a:cs typeface="+mj-cs"/>
              </a:rPr>
              <a:t>STIs among women</a:t>
            </a:r>
          </a:p>
        </p:txBody>
      </p:sp>
    </p:spTree>
    <p:extLst>
      <p:ext uri="{BB962C8B-B14F-4D97-AF65-F5344CB8AC3E}">
        <p14:creationId xmlns:p14="http://schemas.microsoft.com/office/powerpoint/2010/main" val="1181639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212" y="1659988"/>
            <a:ext cx="10550770" cy="5198012"/>
          </a:xfrm>
        </p:spPr>
        <p:txBody>
          <a:bodyPr>
            <a:noAutofit/>
          </a:bodyPr>
          <a:lstStyle/>
          <a:p>
            <a:pPr algn="l" rtl="0"/>
            <a:r>
              <a:rPr lang="en-US" sz="2000" b="1" dirty="0"/>
              <a:t>Criteria of screening : </a:t>
            </a:r>
          </a:p>
          <a:p>
            <a:pPr algn="l" rtl="0"/>
            <a:endParaRPr lang="en-US" dirty="0" smtClean="0"/>
          </a:p>
          <a:p>
            <a:pPr algn="l" rtl="0"/>
            <a:r>
              <a:rPr lang="en-US" dirty="0" smtClean="0"/>
              <a:t>All </a:t>
            </a:r>
            <a:r>
              <a:rPr lang="en-US" dirty="0"/>
              <a:t>sexually active women 24 years and younger should be screened annually for chlamydia. </a:t>
            </a:r>
          </a:p>
          <a:p>
            <a:pPr algn="l" rtl="0"/>
            <a:endParaRPr lang="en-US" dirty="0"/>
          </a:p>
          <a:p>
            <a:pPr algn="l" rtl="0"/>
            <a:r>
              <a:rPr lang="en-US" dirty="0"/>
              <a:t>All adolescents should be screened and adults through 65 years of age for HIV </a:t>
            </a:r>
            <a:endParaRPr lang="en-US" dirty="0" smtClean="0"/>
          </a:p>
          <a:p>
            <a:pPr algn="l" rtl="0"/>
            <a:r>
              <a:rPr lang="en-US" dirty="0" smtClean="0"/>
              <a:t>High </a:t>
            </a:r>
            <a:r>
              <a:rPr lang="en-US" dirty="0"/>
              <a:t>risk group: </a:t>
            </a:r>
            <a:endParaRPr lang="x-none" dirty="0" smtClean="0"/>
          </a:p>
          <a:p>
            <a:pPr algn="l" rtl="0">
              <a:buFont typeface="Wingdings" charset="2"/>
              <a:buChar char="ü"/>
            </a:pPr>
            <a:r>
              <a:rPr lang="en-US" dirty="0" smtClean="0"/>
              <a:t>Sexually </a:t>
            </a:r>
            <a:r>
              <a:rPr lang="en-US" dirty="0"/>
              <a:t>active </a:t>
            </a:r>
            <a:r>
              <a:rPr lang="en-US" dirty="0" smtClean="0"/>
              <a:t>adults, with </a:t>
            </a:r>
            <a:r>
              <a:rPr lang="en-US" dirty="0"/>
              <a:t>multiple </a:t>
            </a:r>
            <a:r>
              <a:rPr lang="en-US" dirty="0" smtClean="0"/>
              <a:t>partners</a:t>
            </a:r>
            <a:endParaRPr lang="x-none" dirty="0" smtClean="0"/>
          </a:p>
          <a:p>
            <a:pPr algn="l" rtl="0">
              <a:buFont typeface="Wingdings" charset="2"/>
              <a:buChar char="ü"/>
            </a:pPr>
            <a:r>
              <a:rPr lang="en-US" dirty="0" smtClean="0"/>
              <a:t>who </a:t>
            </a:r>
            <a:r>
              <a:rPr lang="en-US" dirty="0"/>
              <a:t>have an STI or have had one within the past </a:t>
            </a:r>
            <a:r>
              <a:rPr lang="en-US" dirty="0" smtClean="0"/>
              <a:t>year</a:t>
            </a:r>
            <a:endParaRPr lang="x-none" dirty="0" smtClean="0"/>
          </a:p>
          <a:p>
            <a:pPr algn="l" rtl="0">
              <a:buFont typeface="Wingdings" charset="2"/>
              <a:buChar char="ü"/>
            </a:pPr>
            <a:endParaRPr lang="en-US" dirty="0"/>
          </a:p>
          <a:p>
            <a:pPr algn="l" rtl="0"/>
            <a:r>
              <a:rPr lang="en-US" dirty="0" smtClean="0"/>
              <a:t>Causative organisms: chlamydia, gonorrhea, syphilis, HIV </a:t>
            </a:r>
          </a:p>
          <a:p>
            <a:pPr algn="l" rtl="0"/>
            <a:endParaRPr lang="en-US" dirty="0" smtClean="0"/>
          </a:p>
        </p:txBody>
      </p:sp>
      <p:sp>
        <p:nvSpPr>
          <p:cNvPr id="2" name="Title 1"/>
          <p:cNvSpPr>
            <a:spLocks noGrp="1"/>
          </p:cNvSpPr>
          <p:nvPr>
            <p:ph type="title"/>
          </p:nvPr>
        </p:nvSpPr>
        <p:spPr>
          <a:xfrm>
            <a:off x="1801837" y="255563"/>
            <a:ext cx="6477000" cy="1066800"/>
          </a:xfrm>
        </p:spPr>
        <p:txBody>
          <a:bodyPr>
            <a:noAutofit/>
          </a:bodyPr>
          <a:lstStyle/>
          <a:p>
            <a:pPr marL="18288">
              <a:spcBef>
                <a:spcPct val="20000"/>
              </a:spcBef>
              <a:buSzPct val="60000"/>
            </a:pPr>
            <a:r>
              <a:rPr lang="en-US" sz="4400" dirty="0"/>
              <a:t>Sexually transmitted infection</a:t>
            </a:r>
            <a:r>
              <a:rPr lang="en-US" b="1" dirty="0">
                <a:solidFill>
                  <a:schemeClr val="tx1"/>
                </a:solidFill>
                <a:latin typeface="+mn-lt"/>
                <a:ea typeface="+mn-ea"/>
                <a:cs typeface="+mn-cs"/>
              </a:rPr>
              <a:t> </a:t>
            </a:r>
            <a:br>
              <a:rPr lang="en-US" b="1" dirty="0">
                <a:solidFill>
                  <a:schemeClr val="tx1"/>
                </a:solidFill>
                <a:latin typeface="+mn-lt"/>
                <a:ea typeface="+mn-ea"/>
                <a:cs typeface="+mn-cs"/>
              </a:rPr>
            </a:br>
            <a:endParaRPr lang="en-US" b="1" dirty="0">
              <a:solidFill>
                <a:schemeClr val="tx1"/>
              </a:solidFill>
              <a:latin typeface="+mn-lt"/>
              <a:ea typeface="+mn-ea"/>
              <a:cs typeface="+mn-cs"/>
            </a:endParaRPr>
          </a:p>
        </p:txBody>
      </p:sp>
    </p:spTree>
    <p:extLst>
      <p:ext uri="{BB962C8B-B14F-4D97-AF65-F5344CB8AC3E}">
        <p14:creationId xmlns:p14="http://schemas.microsoft.com/office/powerpoint/2010/main" val="3342865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942" y="1772529"/>
            <a:ext cx="10311618" cy="4761801"/>
          </a:xfrm>
        </p:spPr>
        <p:txBody>
          <a:bodyPr>
            <a:normAutofit/>
          </a:bodyPr>
          <a:lstStyle/>
          <a:p>
            <a:pPr algn="l" rtl="0"/>
            <a:r>
              <a:rPr lang="en-US" sz="2400" dirty="0" smtClean="0"/>
              <a:t>She may </a:t>
            </a:r>
            <a:r>
              <a:rPr lang="en-US" sz="2400" dirty="0"/>
              <a:t>pass the infection to </a:t>
            </a:r>
            <a:r>
              <a:rPr lang="en-US" sz="2400" dirty="0" smtClean="0"/>
              <a:t>her baby </a:t>
            </a:r>
            <a:r>
              <a:rPr lang="en-US" sz="2400" dirty="0"/>
              <a:t>before, during, or after the baby’s birth. </a:t>
            </a:r>
          </a:p>
          <a:p>
            <a:pPr algn="l" rtl="0"/>
            <a:r>
              <a:rPr lang="en-US" sz="2400" dirty="0" smtClean="0"/>
              <a:t>She could </a:t>
            </a:r>
            <a:r>
              <a:rPr lang="en-US" sz="2400" dirty="0"/>
              <a:t>go into labor too early. This makes it more likely that </a:t>
            </a:r>
            <a:r>
              <a:rPr lang="en-US" sz="2400" dirty="0" smtClean="0"/>
              <a:t>her baby </a:t>
            </a:r>
            <a:r>
              <a:rPr lang="en-US" sz="2400" dirty="0"/>
              <a:t>will be born weighing less than 5 pounds, which is less than a healthy newborn baby should </a:t>
            </a:r>
            <a:r>
              <a:rPr lang="en-US" sz="2400" dirty="0" smtClean="0"/>
              <a:t>weigh</a:t>
            </a:r>
          </a:p>
          <a:p>
            <a:pPr algn="l" rtl="0"/>
            <a:r>
              <a:rPr lang="en-US" sz="2400" dirty="0"/>
              <a:t>The infection may cause serious health problems in her baby. </a:t>
            </a:r>
          </a:p>
          <a:p>
            <a:pPr marL="0" indent="0" algn="l" rtl="0">
              <a:buNone/>
            </a:pPr>
            <a:endParaRPr lang="en-US" sz="2400" dirty="0"/>
          </a:p>
        </p:txBody>
      </p:sp>
      <p:sp>
        <p:nvSpPr>
          <p:cNvPr id="2" name="Title 1"/>
          <p:cNvSpPr>
            <a:spLocks noGrp="1"/>
          </p:cNvSpPr>
          <p:nvPr>
            <p:ph type="title"/>
          </p:nvPr>
        </p:nvSpPr>
        <p:spPr>
          <a:xfrm>
            <a:off x="1698357" y="365127"/>
            <a:ext cx="8838345" cy="830627"/>
          </a:xfrm>
        </p:spPr>
        <p:txBody>
          <a:bodyPr>
            <a:noAutofit/>
          </a:bodyPr>
          <a:lstStyle/>
          <a:p>
            <a:pPr marL="18288" algn="ctr">
              <a:spcBef>
                <a:spcPct val="20000"/>
              </a:spcBef>
              <a:buSzPct val="60000"/>
            </a:pPr>
            <a:r>
              <a:rPr lang="en-US" dirty="0"/>
              <a:t>HOW CAN  STIs AFFECT THE MOTHER AND HER FETUS ? </a:t>
            </a:r>
          </a:p>
        </p:txBody>
      </p:sp>
      <p:sp>
        <p:nvSpPr>
          <p:cNvPr id="4" name="Rectangle 3"/>
          <p:cNvSpPr/>
          <p:nvPr/>
        </p:nvSpPr>
        <p:spPr>
          <a:xfrm>
            <a:off x="1786598" y="5348069"/>
            <a:ext cx="9551962" cy="923330"/>
          </a:xfrm>
          <a:prstGeom prst="rect">
            <a:avLst/>
          </a:prstGeom>
        </p:spPr>
        <p:txBody>
          <a:bodyPr wrap="square">
            <a:spAutoFit/>
          </a:bodyPr>
          <a:lstStyle/>
          <a:p>
            <a:r>
              <a:rPr lang="en-US" b="1" dirty="0"/>
              <a:t>HOW CAN WE PREVENT THAT??</a:t>
            </a:r>
          </a:p>
          <a:p>
            <a:r>
              <a:rPr lang="en-US" dirty="0"/>
              <a:t>(“C-section”) to protect her baby from infection. </a:t>
            </a:r>
          </a:p>
          <a:p>
            <a:endParaRPr lang="en-US" dirty="0"/>
          </a:p>
        </p:txBody>
      </p:sp>
    </p:spTree>
    <p:extLst>
      <p:ext uri="{BB962C8B-B14F-4D97-AF65-F5344CB8AC3E}">
        <p14:creationId xmlns:p14="http://schemas.microsoft.com/office/powerpoint/2010/main" val="273594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1" y="451359"/>
            <a:ext cx="8072119" cy="858183"/>
          </a:xfrm>
          <a:prstGeom prst="rect">
            <a:avLst/>
          </a:prstGeom>
        </p:spPr>
        <p:txBody>
          <a:bodyPr vert="horz" wrap="square" lIns="0" tIns="240283" rIns="0" bIns="0" rtlCol="0" anchor="t">
            <a:spAutoFit/>
          </a:bodyPr>
          <a:lstStyle/>
          <a:p>
            <a:pPr marL="12700"/>
            <a:r>
              <a:rPr lang="en-US" sz="4000" dirty="0"/>
              <a:t>Screening of chlamydia </a:t>
            </a:r>
            <a:endParaRPr sz="4000" dirty="0"/>
          </a:p>
        </p:txBody>
      </p:sp>
      <p:sp>
        <p:nvSpPr>
          <p:cNvPr id="3" name="object 3"/>
          <p:cNvSpPr txBox="1"/>
          <p:nvPr/>
        </p:nvSpPr>
        <p:spPr>
          <a:xfrm>
            <a:off x="2059940" y="1626362"/>
            <a:ext cx="8303260" cy="5601533"/>
          </a:xfrm>
          <a:prstGeom prst="rect">
            <a:avLst/>
          </a:prstGeom>
        </p:spPr>
        <p:txBody>
          <a:bodyPr vert="horz" wrap="square" lIns="0" tIns="0" rIns="0" bIns="0" rtlCol="0">
            <a:spAutoFit/>
          </a:bodyPr>
          <a:lstStyle/>
          <a:p>
            <a:pPr marL="342900" indent="-342900">
              <a:buFont typeface="Arial" charset="0"/>
              <a:buChar char="•"/>
            </a:pPr>
            <a:r>
              <a:rPr lang="en-US" sz="2800" dirty="0"/>
              <a:t>Chlamydia is preventable cause of </a:t>
            </a:r>
            <a:r>
              <a:rPr lang="en-US" sz="2800" u="sng" dirty="0"/>
              <a:t>infertility</a:t>
            </a:r>
            <a:r>
              <a:rPr lang="en-US" sz="2800" dirty="0"/>
              <a:t>, </a:t>
            </a:r>
            <a:r>
              <a:rPr lang="en-US" sz="2800" u="sng" dirty="0"/>
              <a:t>ectopic</a:t>
            </a:r>
            <a:r>
              <a:rPr lang="en-US" sz="2800" dirty="0"/>
              <a:t> </a:t>
            </a:r>
            <a:r>
              <a:rPr lang="en-US" sz="2800" u="sng" dirty="0"/>
              <a:t>pregnancy</a:t>
            </a:r>
            <a:r>
              <a:rPr lang="en-US" sz="2800" dirty="0"/>
              <a:t> and </a:t>
            </a:r>
            <a:r>
              <a:rPr lang="en-US" sz="2800" u="sng" dirty="0"/>
              <a:t>inflammatory pelvic </a:t>
            </a:r>
            <a:r>
              <a:rPr lang="en-US" sz="2800" dirty="0"/>
              <a:t>disease.</a:t>
            </a:r>
          </a:p>
          <a:p>
            <a:pPr marL="342900" indent="-342900">
              <a:buFont typeface="Arial" charset="0"/>
              <a:buChar char="•"/>
            </a:pPr>
            <a:endParaRPr lang="en-US" sz="2800" dirty="0"/>
          </a:p>
          <a:p>
            <a:pPr marL="342900" indent="-342900">
              <a:buFont typeface="Arial" charset="0"/>
              <a:buChar char="•"/>
            </a:pPr>
            <a:r>
              <a:rPr lang="en-US" sz="2800" dirty="0"/>
              <a:t>Screening programs aimed :</a:t>
            </a:r>
          </a:p>
          <a:p>
            <a:r>
              <a:rPr lang="en-US" sz="2800" dirty="0"/>
              <a:t>younger </a:t>
            </a:r>
            <a:r>
              <a:rPr lang="en-US" sz="2800" dirty="0" smtClean="0"/>
              <a:t>people&gt;25 </a:t>
            </a:r>
            <a:r>
              <a:rPr lang="en-US" sz="2800" dirty="0"/>
              <a:t>to reduce the prevalence </a:t>
            </a:r>
          </a:p>
          <a:p>
            <a:pPr marL="342900" indent="-342900">
              <a:buFont typeface="Arial" charset="0"/>
              <a:buChar char="•"/>
            </a:pPr>
            <a:endParaRPr lang="en-US" sz="2800" dirty="0"/>
          </a:p>
          <a:p>
            <a:pPr marL="342900" indent="-342900">
              <a:buFont typeface="Arial" charset="0"/>
              <a:buChar char="•"/>
            </a:pPr>
            <a:endParaRPr lang="en-US" sz="2800" dirty="0"/>
          </a:p>
          <a:p>
            <a:pPr marL="342900" indent="-342900">
              <a:buFont typeface="Arial" charset="0"/>
              <a:buChar char="•"/>
            </a:pPr>
            <a:r>
              <a:rPr lang="en-US" sz="2800" dirty="0"/>
              <a:t>SCREENING METHOD :  </a:t>
            </a:r>
            <a:endParaRPr lang="en-US" sz="2800" dirty="0" smtClean="0"/>
          </a:p>
          <a:p>
            <a:pPr marL="342900" indent="-342900">
              <a:buFont typeface="Arial" charset="0"/>
              <a:buChar char="•"/>
            </a:pPr>
            <a:r>
              <a:rPr lang="en-US" sz="2800" dirty="0" smtClean="0"/>
              <a:t> </a:t>
            </a:r>
            <a:r>
              <a:rPr lang="en-US" sz="2800" dirty="0"/>
              <a:t>-Urine test  </a:t>
            </a:r>
          </a:p>
          <a:p>
            <a:r>
              <a:rPr lang="en-US" sz="2800" dirty="0"/>
              <a:t>     </a:t>
            </a:r>
            <a:r>
              <a:rPr lang="en-US" sz="2800" dirty="0" smtClean="0"/>
              <a:t>-</a:t>
            </a:r>
            <a:r>
              <a:rPr lang="en-US" sz="2800" dirty="0"/>
              <a:t>Self-taken </a:t>
            </a:r>
            <a:r>
              <a:rPr lang="en-US" sz="2800" dirty="0" smtClean="0"/>
              <a:t>vagina </a:t>
            </a:r>
            <a:r>
              <a:rPr lang="en-US" sz="2800" dirty="0"/>
              <a:t>swab</a:t>
            </a:r>
          </a:p>
          <a:p>
            <a:endParaRPr lang="en-US" sz="2800" dirty="0"/>
          </a:p>
          <a:p>
            <a:endParaRPr lang="en-US" sz="2800" dirty="0"/>
          </a:p>
        </p:txBody>
      </p:sp>
    </p:spTree>
    <p:extLst>
      <p:ext uri="{BB962C8B-B14F-4D97-AF65-F5344CB8AC3E}">
        <p14:creationId xmlns:p14="http://schemas.microsoft.com/office/powerpoint/2010/main" val="3096957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1" y="512914"/>
            <a:ext cx="8072119" cy="796627"/>
          </a:xfrm>
          <a:prstGeom prst="rect">
            <a:avLst/>
          </a:prstGeom>
        </p:spPr>
        <p:txBody>
          <a:bodyPr vert="horz" wrap="square" lIns="0" tIns="240283" rIns="0" bIns="0" rtlCol="0" anchor="t">
            <a:spAutoFit/>
          </a:bodyPr>
          <a:lstStyle/>
          <a:p>
            <a:pPr marL="12700"/>
            <a:r>
              <a:rPr lang="en-US" dirty="0"/>
              <a:t>Screening of gonorrhea </a:t>
            </a:r>
            <a:endParaRPr dirty="0"/>
          </a:p>
        </p:txBody>
      </p:sp>
      <p:sp>
        <p:nvSpPr>
          <p:cNvPr id="3" name="object 3"/>
          <p:cNvSpPr txBox="1"/>
          <p:nvPr/>
        </p:nvSpPr>
        <p:spPr>
          <a:xfrm>
            <a:off x="2059940" y="1626360"/>
            <a:ext cx="8533032" cy="1299719"/>
          </a:xfrm>
          <a:prstGeom prst="rect">
            <a:avLst/>
          </a:prstGeom>
        </p:spPr>
        <p:txBody>
          <a:bodyPr vert="horz" wrap="square" lIns="0" tIns="0" rIns="0" bIns="0" rtlCol="0">
            <a:spAutoFit/>
          </a:bodyPr>
          <a:lstStyle/>
          <a:p>
            <a:pPr marL="342900" indent="-342900">
              <a:buFont typeface="Arial" charset="0"/>
              <a:buChar char="•"/>
            </a:pPr>
            <a:r>
              <a:rPr lang="en-US" sz="2800" dirty="0"/>
              <a:t>Swab.</a:t>
            </a:r>
          </a:p>
          <a:p>
            <a:pPr marL="342900" indent="-342900">
              <a:buFont typeface="Arial" charset="0"/>
              <a:buChar char="•"/>
            </a:pPr>
            <a:endParaRPr lang="en-US" sz="2800" dirty="0"/>
          </a:p>
          <a:p>
            <a:pPr marL="342900" indent="-342900">
              <a:buFont typeface="Arial" charset="0"/>
              <a:buChar char="•"/>
            </a:pPr>
            <a:r>
              <a:rPr lang="en-US" sz="2800" dirty="0"/>
              <a:t>Urine </a:t>
            </a:r>
            <a:r>
              <a:rPr lang="en-US" sz="2800" dirty="0" smtClean="0"/>
              <a:t>Vagina </a:t>
            </a:r>
            <a:r>
              <a:rPr lang="en-US" sz="2800" dirty="0"/>
              <a:t>test.</a:t>
            </a:r>
          </a:p>
        </p:txBody>
      </p:sp>
      <p:sp>
        <p:nvSpPr>
          <p:cNvPr id="4" name="object 2"/>
          <p:cNvSpPr txBox="1">
            <a:spLocks/>
          </p:cNvSpPr>
          <p:nvPr/>
        </p:nvSpPr>
        <p:spPr>
          <a:xfrm>
            <a:off x="1981201" y="3380601"/>
            <a:ext cx="8072119" cy="3381950"/>
          </a:xfrm>
          <a:prstGeom prst="rect">
            <a:avLst/>
          </a:prstGeom>
        </p:spPr>
        <p:txBody>
          <a:bodyPr vert="horz" wrap="square" lIns="0" tIns="240283" rIns="0" bIns="0" rtlCol="0" anchor="ctr">
            <a:sp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marL="12700" algn="l" defTabSz="457200" rtl="1"/>
            <a:r>
              <a:rPr lang="en-US" sz="3600" dirty="0">
                <a:solidFill>
                  <a:schemeClr val="accent2">
                    <a:lumMod val="75000"/>
                  </a:schemeClr>
                </a:solidFill>
              </a:rPr>
              <a:t>Screening of syphilis</a:t>
            </a:r>
          </a:p>
          <a:p>
            <a:pPr marL="12700" algn="l"/>
            <a:endParaRPr lang="en-US" dirty="0"/>
          </a:p>
          <a:p>
            <a:pPr marL="469900" indent="-457200" algn="l">
              <a:buFont typeface="Arial" panose="020B0604020202020204" pitchFamily="34" charset="0"/>
              <a:buChar char="•"/>
            </a:pPr>
            <a:r>
              <a:rPr lang="en-US" dirty="0"/>
              <a:t>If suspected send blood sample for </a:t>
            </a:r>
            <a:r>
              <a:rPr lang="en-US" u="sng" dirty="0"/>
              <a:t>serologic test </a:t>
            </a:r>
            <a:r>
              <a:rPr lang="en-US" dirty="0"/>
              <a:t>(</a:t>
            </a:r>
            <a:r>
              <a:rPr lang="en-US" dirty="0" err="1"/>
              <a:t>nonterponemal</a:t>
            </a:r>
            <a:r>
              <a:rPr lang="en-US" dirty="0"/>
              <a:t> test VDRL,TPHA) or </a:t>
            </a:r>
            <a:r>
              <a:rPr lang="en-US" dirty="0" err="1"/>
              <a:t>treponema</a:t>
            </a:r>
            <a:r>
              <a:rPr lang="en-US" dirty="0"/>
              <a:t> antibody absorption test.</a:t>
            </a:r>
          </a:p>
          <a:p>
            <a:pPr marL="12700" algn="l"/>
            <a:r>
              <a:rPr lang="en-US" dirty="0"/>
              <a:t> </a:t>
            </a:r>
          </a:p>
        </p:txBody>
      </p:sp>
    </p:spTree>
    <p:extLst>
      <p:ext uri="{BB962C8B-B14F-4D97-AF65-F5344CB8AC3E}">
        <p14:creationId xmlns:p14="http://schemas.microsoft.com/office/powerpoint/2010/main" val="874737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191" y="478302"/>
            <a:ext cx="9802421" cy="787790"/>
          </a:xfrm>
        </p:spPr>
        <p:txBody>
          <a:bodyPr/>
          <a:lstStyle/>
          <a:p>
            <a:r>
              <a:rPr lang="en-US" dirty="0" smtClean="0"/>
              <a:t>QUESTIONS</a:t>
            </a:r>
            <a:endParaRPr lang="ar-SA" dirty="0"/>
          </a:p>
        </p:txBody>
      </p:sp>
      <p:sp>
        <p:nvSpPr>
          <p:cNvPr id="3" name="Content Placeholder 2"/>
          <p:cNvSpPr>
            <a:spLocks noGrp="1"/>
          </p:cNvSpPr>
          <p:nvPr>
            <p:ph idx="1"/>
          </p:nvPr>
        </p:nvSpPr>
        <p:spPr>
          <a:xfrm>
            <a:off x="1448973" y="1266092"/>
            <a:ext cx="10213144" cy="5162843"/>
          </a:xfrm>
        </p:spPr>
        <p:txBody>
          <a:bodyPr/>
          <a:lstStyle/>
          <a:p>
            <a:pPr algn="l" rtl="0"/>
            <a:r>
              <a:rPr lang="en-US" dirty="0" smtClean="0"/>
              <a:t>Whish of the following is best to screen for alcohol abuse</a:t>
            </a:r>
            <a:endParaRPr lang="ar-SA" dirty="0" smtClean="0"/>
          </a:p>
          <a:p>
            <a:pPr algn="l" rtl="0"/>
            <a:r>
              <a:rPr lang="en-US" dirty="0" smtClean="0"/>
              <a:t>A) ALT</a:t>
            </a:r>
          </a:p>
          <a:p>
            <a:pPr algn="l" rtl="0"/>
            <a:r>
              <a:rPr lang="en-US" dirty="0" smtClean="0"/>
              <a:t>B) GGT</a:t>
            </a:r>
          </a:p>
          <a:p>
            <a:pPr algn="l" rtl="0"/>
            <a:r>
              <a:rPr lang="en-US" dirty="0" smtClean="0"/>
              <a:t>C) AST</a:t>
            </a:r>
          </a:p>
          <a:p>
            <a:pPr algn="l" rtl="0"/>
            <a:r>
              <a:rPr lang="en-US" dirty="0" smtClean="0"/>
              <a:t>What is the risk to develop CVD in women above the age of 50 ?</a:t>
            </a:r>
          </a:p>
          <a:p>
            <a:pPr algn="l" rtl="0"/>
            <a:r>
              <a:rPr lang="en-US" dirty="0" smtClean="0"/>
              <a:t>A) 20%</a:t>
            </a:r>
          </a:p>
          <a:p>
            <a:pPr algn="l" rtl="0"/>
            <a:r>
              <a:rPr lang="en-US" dirty="0" smtClean="0"/>
              <a:t>B)30%</a:t>
            </a:r>
          </a:p>
          <a:p>
            <a:pPr algn="l" rtl="0"/>
            <a:r>
              <a:rPr lang="en-US" dirty="0" smtClean="0"/>
              <a:t>C)40%</a:t>
            </a:r>
          </a:p>
          <a:p>
            <a:pPr algn="l" rtl="0"/>
            <a:r>
              <a:rPr lang="en-US" dirty="0"/>
              <a:t>Q\ What is the most common cause of cervical cancer</a:t>
            </a:r>
            <a:r>
              <a:rPr lang="en-US" dirty="0" smtClean="0"/>
              <a:t>?</a:t>
            </a:r>
          </a:p>
          <a:p>
            <a:pPr algn="l" rtl="0"/>
            <a:r>
              <a:rPr lang="en-US" dirty="0" smtClean="0"/>
              <a:t>A) HPV</a:t>
            </a:r>
          </a:p>
          <a:p>
            <a:pPr algn="l" rtl="0"/>
            <a:r>
              <a:rPr lang="en-US" dirty="0" smtClean="0"/>
              <a:t>B) smocking </a:t>
            </a:r>
          </a:p>
          <a:p>
            <a:pPr algn="l" rtl="0"/>
            <a:r>
              <a:rPr lang="en-US" dirty="0" smtClean="0"/>
              <a:t>C) EBV </a:t>
            </a:r>
            <a:endParaRPr lang="ar-SA" dirty="0"/>
          </a:p>
        </p:txBody>
      </p:sp>
    </p:spTree>
    <p:extLst>
      <p:ext uri="{BB962C8B-B14F-4D97-AF65-F5344CB8AC3E}">
        <p14:creationId xmlns:p14="http://schemas.microsoft.com/office/powerpoint/2010/main" val="3651206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1908" y="228599"/>
            <a:ext cx="5562600" cy="762000"/>
          </a:xfrm>
        </p:spPr>
        <p:txBody>
          <a:bodyPr>
            <a:normAutofit/>
          </a:bodyPr>
          <a:lstStyle/>
          <a:p>
            <a:pPr marL="18288">
              <a:spcBef>
                <a:spcPct val="20000"/>
              </a:spcBef>
              <a:buSzPct val="60000"/>
            </a:pPr>
            <a:r>
              <a:rPr lang="en-US" dirty="0">
                <a:effectLst>
                  <a:outerShdw blurRad="38100" dist="38100" dir="2700000" algn="tl">
                    <a:srgbClr val="000000">
                      <a:alpha val="43137"/>
                    </a:srgbClr>
                  </a:outerShdw>
                </a:effectLst>
              </a:rPr>
              <a:t>Osteoporosis </a:t>
            </a:r>
          </a:p>
        </p:txBody>
      </p:sp>
      <p:sp>
        <p:nvSpPr>
          <p:cNvPr id="2" name="Content Placeholder 1"/>
          <p:cNvSpPr>
            <a:spLocks noGrp="1"/>
          </p:cNvSpPr>
          <p:nvPr>
            <p:ph idx="1"/>
          </p:nvPr>
        </p:nvSpPr>
        <p:spPr>
          <a:xfrm>
            <a:off x="1981200" y="1524000"/>
            <a:ext cx="9638714" cy="3315286"/>
          </a:xfrm>
        </p:spPr>
        <p:txBody>
          <a:bodyPr>
            <a:normAutofit/>
          </a:bodyPr>
          <a:lstStyle/>
          <a:p>
            <a:pPr algn="l" rtl="0"/>
            <a:r>
              <a:rPr lang="en-US" sz="2800" dirty="0">
                <a:solidFill>
                  <a:schemeClr val="tx1"/>
                </a:solidFill>
              </a:rPr>
              <a:t>Screening for osteoporosis involves fracture risk assessment and measurement of bone mineral density  We recommend assessing risk factors for fracture in all adults, especially </a:t>
            </a:r>
            <a:r>
              <a:rPr lang="en-US" sz="2800" u="sng" dirty="0">
                <a:solidFill>
                  <a:schemeClr val="tx1"/>
                </a:solidFill>
              </a:rPr>
              <a:t>postmenopausal women</a:t>
            </a:r>
            <a:endParaRPr lang="en-US" sz="6600" u="sng" dirty="0">
              <a:solidFill>
                <a:schemeClr val="tx1"/>
              </a:solidFill>
            </a:endParaRPr>
          </a:p>
          <a:p>
            <a:pPr algn="l" rtl="0"/>
            <a:endParaRPr lang="en-US" sz="5400" dirty="0">
              <a:solidFill>
                <a:schemeClr val="tx1"/>
              </a:solidFill>
            </a:endParaRPr>
          </a:p>
          <a:p>
            <a:pPr algn="l" rtl="0"/>
            <a:endParaRPr lang="en-US" sz="2000" dirty="0">
              <a:solidFill>
                <a:schemeClr val="tx1"/>
              </a:solidFill>
            </a:endParaRPr>
          </a:p>
        </p:txBody>
      </p:sp>
      <p:sp>
        <p:nvSpPr>
          <p:cNvPr id="3" name="TextBox 2"/>
          <p:cNvSpPr txBox="1"/>
          <p:nvPr/>
        </p:nvSpPr>
        <p:spPr>
          <a:xfrm>
            <a:off x="3048000" y="5105401"/>
            <a:ext cx="3381054" cy="584775"/>
          </a:xfrm>
          <a:prstGeom prst="rect">
            <a:avLst/>
          </a:prstGeom>
          <a:noFill/>
        </p:spPr>
        <p:txBody>
          <a:bodyPr wrap="none" rtlCol="0">
            <a:spAutoFit/>
          </a:bodyPr>
          <a:lstStyle/>
          <a:p>
            <a:r>
              <a:rPr lang="en-US" sz="3200" dirty="0"/>
              <a:t>Q/Risk factors??</a:t>
            </a:r>
          </a:p>
        </p:txBody>
      </p:sp>
    </p:spTree>
    <p:extLst>
      <p:ext uri="{BB962C8B-B14F-4D97-AF65-F5344CB8AC3E}">
        <p14:creationId xmlns:p14="http://schemas.microsoft.com/office/powerpoint/2010/main" val="2440441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000" y="1838583"/>
            <a:ext cx="7675350" cy="4351338"/>
          </a:xfrm>
        </p:spPr>
        <p:txBody>
          <a:bodyPr>
            <a:normAutofit/>
          </a:bodyPr>
          <a:lstStyle/>
          <a:p>
            <a:pPr algn="l" rtl="0"/>
            <a:r>
              <a:rPr lang="en-US" sz="2400" dirty="0" smtClean="0"/>
              <a:t>Advanced </a:t>
            </a:r>
            <a:r>
              <a:rPr lang="en-US" sz="2400" dirty="0"/>
              <a:t>age</a:t>
            </a:r>
          </a:p>
          <a:p>
            <a:pPr algn="l" rtl="0"/>
            <a:r>
              <a:rPr lang="en-US" sz="2400" dirty="0" smtClean="0"/>
              <a:t>Previous </a:t>
            </a:r>
            <a:r>
              <a:rPr lang="en-US" sz="2400" dirty="0"/>
              <a:t>fracture</a:t>
            </a:r>
          </a:p>
          <a:p>
            <a:pPr algn="l" rtl="0"/>
            <a:r>
              <a:rPr lang="en-US" sz="2400" dirty="0" smtClean="0"/>
              <a:t>Long-term </a:t>
            </a:r>
            <a:r>
              <a:rPr lang="en-US" sz="2400" dirty="0"/>
              <a:t>glucocorticoid therapy</a:t>
            </a:r>
          </a:p>
          <a:p>
            <a:pPr algn="l" rtl="0"/>
            <a:r>
              <a:rPr lang="en-US" sz="2400" dirty="0" smtClean="0"/>
              <a:t>Low </a:t>
            </a:r>
            <a:r>
              <a:rPr lang="en-US" sz="2400" dirty="0"/>
              <a:t>body weight (less than 58 kg [127 </a:t>
            </a:r>
            <a:r>
              <a:rPr lang="en-US" sz="2400" dirty="0" err="1"/>
              <a:t>lb</a:t>
            </a:r>
            <a:r>
              <a:rPr lang="en-US" sz="2400" dirty="0"/>
              <a:t>])</a:t>
            </a:r>
          </a:p>
          <a:p>
            <a:pPr algn="l" rtl="0"/>
            <a:r>
              <a:rPr lang="en-US" sz="2400" dirty="0" smtClean="0"/>
              <a:t>Family </a:t>
            </a:r>
            <a:r>
              <a:rPr lang="en-US" sz="2400" dirty="0"/>
              <a:t>history of hip fracture</a:t>
            </a:r>
          </a:p>
          <a:p>
            <a:pPr algn="l" rtl="0"/>
            <a:r>
              <a:rPr lang="en-US" sz="2400" dirty="0" smtClean="0"/>
              <a:t>Cigarette </a:t>
            </a:r>
            <a:r>
              <a:rPr lang="en-US" sz="2400" dirty="0"/>
              <a:t>smoking</a:t>
            </a:r>
          </a:p>
          <a:p>
            <a:pPr algn="l" rtl="0"/>
            <a:r>
              <a:rPr lang="en-US" sz="2400" dirty="0" smtClean="0"/>
              <a:t>Excess </a:t>
            </a:r>
            <a:r>
              <a:rPr lang="en-US" sz="2400" dirty="0"/>
              <a:t>alcohol intake</a:t>
            </a:r>
          </a:p>
          <a:p>
            <a:pPr algn="l" rtl="0"/>
            <a:endParaRPr lang="en-US" sz="2400" dirty="0"/>
          </a:p>
        </p:txBody>
      </p:sp>
      <p:sp>
        <p:nvSpPr>
          <p:cNvPr id="2" name="Title 1"/>
          <p:cNvSpPr>
            <a:spLocks noGrp="1"/>
          </p:cNvSpPr>
          <p:nvPr>
            <p:ph type="title"/>
          </p:nvPr>
        </p:nvSpPr>
        <p:spPr>
          <a:xfrm>
            <a:off x="2087360" y="500064"/>
            <a:ext cx="8228631" cy="1325563"/>
          </a:xfrm>
        </p:spPr>
        <p:txBody>
          <a:bodyPr>
            <a:normAutofit/>
          </a:bodyPr>
          <a:lstStyle/>
          <a:p>
            <a:pPr algn="l"/>
            <a:r>
              <a:rPr lang="en-US" dirty="0">
                <a:effectLst>
                  <a:outerShdw blurRad="38100" dist="38100" dir="2700000" algn="tl">
                    <a:srgbClr val="000000">
                      <a:alpha val="43137"/>
                    </a:srgbClr>
                  </a:outerShdw>
                </a:effectLst>
              </a:rPr>
              <a:t>Risk factors</a:t>
            </a:r>
          </a:p>
        </p:txBody>
      </p:sp>
    </p:spTree>
    <p:extLst>
      <p:ext uri="{BB962C8B-B14F-4D97-AF65-F5344CB8AC3E}">
        <p14:creationId xmlns:p14="http://schemas.microsoft.com/office/powerpoint/2010/main" val="611559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522721" cy="1030070"/>
          </a:xfrm>
        </p:spPr>
        <p:txBody>
          <a:bodyPr>
            <a:normAutofit/>
          </a:bodyPr>
          <a:lstStyle/>
          <a:p>
            <a:pPr algn="l"/>
            <a:r>
              <a:rPr lang="en-US" dirty="0">
                <a:solidFill>
                  <a:schemeClr val="tx1"/>
                </a:solidFill>
                <a:effectLst>
                  <a:outerShdw blurRad="38100" dist="38100" dir="2700000" algn="tl">
                    <a:srgbClr val="000000">
                      <a:alpha val="43137"/>
                    </a:srgbClr>
                  </a:outerShdw>
                </a:effectLst>
                <a:latin typeface="+mn-lt"/>
                <a:ea typeface="+mn-ea"/>
                <a:cs typeface="+mn-cs"/>
              </a:rPr>
              <a:t>Test of screening </a:t>
            </a:r>
            <a:endParaRPr lang="en-US" dirty="0">
              <a:solidFill>
                <a:schemeClr val="tx1"/>
              </a:solidFill>
            </a:endParaRPr>
          </a:p>
        </p:txBody>
      </p:sp>
      <p:sp>
        <p:nvSpPr>
          <p:cNvPr id="3" name="Content Placeholder 2"/>
          <p:cNvSpPr>
            <a:spLocks noGrp="1"/>
          </p:cNvSpPr>
          <p:nvPr>
            <p:ph idx="1"/>
          </p:nvPr>
        </p:nvSpPr>
        <p:spPr>
          <a:xfrm>
            <a:off x="1981200" y="1828802"/>
            <a:ext cx="7467600" cy="4571999"/>
          </a:xfrm>
        </p:spPr>
        <p:txBody>
          <a:bodyPr>
            <a:normAutofit/>
          </a:bodyPr>
          <a:lstStyle/>
          <a:p>
            <a:pPr algn="l" rtl="0"/>
            <a:r>
              <a:rPr lang="en-US" sz="2000" dirty="0"/>
              <a:t> DXA is the most widely used method for measuring BMD</a:t>
            </a:r>
          </a:p>
          <a:p>
            <a:pPr algn="l" rtl="0"/>
            <a:endParaRPr lang="en-US" sz="2000" dirty="0"/>
          </a:p>
          <a:p>
            <a:pPr algn="l" rtl="0"/>
            <a:r>
              <a:rPr lang="en-US" sz="2000" b="1" dirty="0"/>
              <a:t>Criteria of screening</a:t>
            </a:r>
            <a:r>
              <a:rPr lang="en-US" sz="2000" b="1" dirty="0" smtClean="0"/>
              <a:t>:</a:t>
            </a:r>
          </a:p>
          <a:p>
            <a:pPr algn="l" rtl="0"/>
            <a:endParaRPr lang="en-US" sz="2000" dirty="0"/>
          </a:p>
          <a:p>
            <a:pPr algn="l" rtl="0">
              <a:buFont typeface="Arial" panose="020B0604020202020204" pitchFamily="34" charset="0"/>
              <a:buChar char="•"/>
            </a:pPr>
            <a:r>
              <a:rPr lang="en-US" sz="2000" dirty="0" smtClean="0"/>
              <a:t>  </a:t>
            </a:r>
            <a:r>
              <a:rPr lang="en-US" sz="2000" dirty="0"/>
              <a:t>in all women 65 years of age and older </a:t>
            </a:r>
          </a:p>
          <a:p>
            <a:pPr algn="l" rtl="0">
              <a:buFont typeface="Arial" panose="020B0604020202020204" pitchFamily="34" charset="0"/>
              <a:buChar char="•"/>
            </a:pPr>
            <a:r>
              <a:rPr lang="en-US" sz="2000" dirty="0"/>
              <a:t>in postmenopausal women less than 65 years if one or more risk factors are present . </a:t>
            </a:r>
          </a:p>
          <a:p>
            <a:pPr algn="l" rtl="0">
              <a:buFont typeface="Arial" panose="020B0604020202020204" pitchFamily="34" charset="0"/>
              <a:buChar char="•"/>
            </a:pPr>
            <a:r>
              <a:rPr lang="en-US" sz="2000" dirty="0"/>
              <a:t>We suggest not performing routine </a:t>
            </a:r>
            <a:r>
              <a:rPr lang="en-US" sz="2000" dirty="0" smtClean="0"/>
              <a:t>BMD(</a:t>
            </a:r>
            <a:r>
              <a:rPr lang="en-US" sz="2000" dirty="0"/>
              <a:t>bone mineral density</a:t>
            </a:r>
            <a:r>
              <a:rPr lang="en-US" sz="2000" dirty="0" smtClean="0"/>
              <a:t>) </a:t>
            </a:r>
            <a:r>
              <a:rPr lang="en-US" sz="2000" dirty="0"/>
              <a:t>measurements in premenopausal women. </a:t>
            </a:r>
          </a:p>
          <a:p>
            <a:pPr algn="l" rtl="0">
              <a:buFont typeface="Arial" panose="020B0604020202020204" pitchFamily="34" charset="0"/>
              <a:buChar char="•"/>
            </a:pPr>
            <a:r>
              <a:rPr lang="en-US" sz="2000" dirty="0"/>
              <a:t> Postmenopausal women with fracture </a:t>
            </a:r>
          </a:p>
          <a:p>
            <a:pPr algn="l" rtl="0"/>
            <a:endParaRPr lang="en-US" sz="2000" dirty="0"/>
          </a:p>
          <a:p>
            <a:pPr marL="0" indent="0" algn="l" rtl="0">
              <a:buNone/>
            </a:pPr>
            <a:endParaRPr lang="en-US" sz="2000" dirty="0"/>
          </a:p>
        </p:txBody>
      </p:sp>
      <p:sp>
        <p:nvSpPr>
          <p:cNvPr id="4" name="Rectangle 3"/>
          <p:cNvSpPr/>
          <p:nvPr/>
        </p:nvSpPr>
        <p:spPr>
          <a:xfrm>
            <a:off x="1981200" y="1015426"/>
            <a:ext cx="6110968" cy="523220"/>
          </a:xfrm>
          <a:prstGeom prst="rect">
            <a:avLst/>
          </a:prstGeom>
        </p:spPr>
        <p:txBody>
          <a:bodyPr wrap="none">
            <a:spAutoFit/>
          </a:bodyPr>
          <a:lstStyle/>
          <a:p>
            <a:r>
              <a:rPr lang="en-US" sz="2800" b="1" dirty="0" smtClean="0">
                <a:effectLst>
                  <a:outerShdw blurRad="38100" dist="38100" dir="2700000" algn="tl">
                    <a:srgbClr val="000000">
                      <a:alpha val="43137"/>
                    </a:srgbClr>
                  </a:outerShdw>
                </a:effectLst>
              </a:rPr>
              <a:t>Dual-energy </a:t>
            </a:r>
            <a:r>
              <a:rPr lang="en-US" sz="2800" b="1" dirty="0">
                <a:effectLst>
                  <a:outerShdw blurRad="38100" dist="38100" dir="2700000" algn="tl">
                    <a:srgbClr val="000000">
                      <a:alpha val="43137"/>
                    </a:srgbClr>
                  </a:outerShdw>
                </a:effectLst>
              </a:rPr>
              <a:t>x-ray absorptiometry</a:t>
            </a:r>
            <a:endParaRPr lang="en-US" sz="2800" b="1" dirty="0"/>
          </a:p>
        </p:txBody>
      </p:sp>
    </p:spTree>
    <p:extLst>
      <p:ext uri="{BB962C8B-B14F-4D97-AF65-F5344CB8AC3E}">
        <p14:creationId xmlns:p14="http://schemas.microsoft.com/office/powerpoint/2010/main" val="897939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282" y="594619"/>
            <a:ext cx="7675350" cy="5495622"/>
          </a:xfrm>
        </p:spPr>
        <p:txBody>
          <a:bodyPr>
            <a:noAutofit/>
          </a:bodyPr>
          <a:lstStyle/>
          <a:p>
            <a:pPr algn="l" rtl="0"/>
            <a:r>
              <a:rPr lang="en-US" sz="2400" dirty="0" smtClean="0"/>
              <a:t>Site of screening:</a:t>
            </a:r>
            <a:br>
              <a:rPr lang="en-US" sz="2400" dirty="0" smtClean="0"/>
            </a:br>
            <a:endParaRPr lang="en-US" sz="2400" dirty="0" smtClean="0"/>
          </a:p>
          <a:p>
            <a:pPr marL="0" indent="0" algn="l" rtl="0">
              <a:buNone/>
            </a:pPr>
            <a:r>
              <a:rPr lang="en-US" sz="2400" dirty="0" smtClean="0"/>
              <a:t> </a:t>
            </a:r>
            <a:r>
              <a:rPr lang="en-US" sz="2400" dirty="0"/>
              <a:t>DXA of hip and spine</a:t>
            </a:r>
            <a:r>
              <a:rPr lang="en-US" sz="2400" dirty="0" smtClean="0"/>
              <a:t>.</a:t>
            </a:r>
          </a:p>
          <a:p>
            <a:pPr marL="0" indent="0" algn="l" rtl="0">
              <a:buNone/>
            </a:pPr>
            <a:endParaRPr lang="en-US" sz="2400" dirty="0"/>
          </a:p>
          <a:p>
            <a:pPr algn="l" rtl="0"/>
            <a:r>
              <a:rPr lang="en-US" sz="2800" b="1" dirty="0"/>
              <a:t>Repeat of screening</a:t>
            </a:r>
            <a:r>
              <a:rPr lang="en-US" sz="2400" dirty="0" smtClean="0"/>
              <a:t>:</a:t>
            </a:r>
          </a:p>
          <a:p>
            <a:pPr marL="0" indent="0" algn="l" rtl="0">
              <a:buNone/>
            </a:pPr>
            <a:r>
              <a:rPr lang="en-US" sz="2400" dirty="0"/>
              <a:t/>
            </a:r>
            <a:br>
              <a:rPr lang="en-US" sz="2400" dirty="0"/>
            </a:br>
            <a:r>
              <a:rPr lang="en-US" sz="2400" dirty="0"/>
              <a:t>-  In women 65 years of age and older with normal or slightly low   bone mass with no risk factor (follow-up DXA in 10 to 15 years). </a:t>
            </a:r>
            <a:endParaRPr lang="en-US" sz="2400" dirty="0" smtClean="0"/>
          </a:p>
          <a:p>
            <a:pPr marL="0" indent="0" algn="l" rtl="0">
              <a:buNone/>
            </a:pPr>
            <a:endParaRPr lang="en-US" sz="2400" dirty="0"/>
          </a:p>
          <a:p>
            <a:pPr marL="0" indent="0" algn="l" rtl="0">
              <a:buNone/>
            </a:pPr>
            <a:r>
              <a:rPr lang="en-US" sz="2400" dirty="0"/>
              <a:t>  - In women 65 years of age and older with low bone mass at any site, and with no risk  ( follow-up DXA in three to five years ) </a:t>
            </a:r>
          </a:p>
          <a:p>
            <a:pPr marL="0" indent="0" algn="l" rtl="0">
              <a:buNone/>
            </a:pPr>
            <a:endParaRPr lang="en-US" sz="2400" dirty="0">
              <a:solidFill>
                <a:srgbClr val="FF0000"/>
              </a:solidFill>
            </a:endParaRPr>
          </a:p>
        </p:txBody>
      </p:sp>
    </p:spTree>
    <p:extLst>
      <p:ext uri="{BB962C8B-B14F-4D97-AF65-F5344CB8AC3E}">
        <p14:creationId xmlns:p14="http://schemas.microsoft.com/office/powerpoint/2010/main" val="266339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719736" y="404667"/>
            <a:ext cx="4572000" cy="864097"/>
          </a:xfrm>
          <a:prstGeom prst="rect">
            <a:avLst/>
          </a:prstGeom>
        </p:spPr>
        <p:txBody>
          <a:bodyPr vert="horz" lIns="91440" tIns="45720" rIns="91440" bIns="45720" rtlCol="0" anchor="ctr">
            <a:normAutofit fontScale="85000"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lnSpc>
                <a:spcPct val="90000"/>
              </a:lnSpc>
              <a:buNone/>
            </a:pPr>
            <a:r>
              <a:rPr lang="en-US" sz="4800" dirty="0"/>
              <a:t>Cervical Cancer</a:t>
            </a:r>
            <a:endParaRPr lang="en-GB" sz="4800" dirty="0"/>
          </a:p>
        </p:txBody>
      </p:sp>
      <p:sp>
        <p:nvSpPr>
          <p:cNvPr id="10" name="Content Placeholder 1"/>
          <p:cNvSpPr>
            <a:spLocks noGrp="1"/>
          </p:cNvSpPr>
          <p:nvPr>
            <p:ph idx="1"/>
          </p:nvPr>
        </p:nvSpPr>
        <p:spPr>
          <a:xfrm>
            <a:off x="1350498" y="1565330"/>
            <a:ext cx="7047913" cy="4666658"/>
          </a:xfrm>
        </p:spPr>
        <p:txBody>
          <a:bodyPr>
            <a:normAutofit/>
          </a:bodyPr>
          <a:lstStyle/>
          <a:p>
            <a:pPr algn="l" rtl="0">
              <a:buFont typeface="Wingdings" pitchFamily="2" charset="2"/>
              <a:buChar char="Ø"/>
            </a:pPr>
            <a:r>
              <a:rPr lang="en-US" sz="2400" b="1" dirty="0"/>
              <a:t>Cervical cancer used to be the leading cause of cancer death. </a:t>
            </a:r>
          </a:p>
          <a:p>
            <a:pPr algn="l" rtl="0">
              <a:buFont typeface="Wingdings" pitchFamily="2" charset="2"/>
              <a:buChar char="Ø"/>
            </a:pPr>
            <a:endParaRPr lang="en-US" sz="2400" b="1" dirty="0"/>
          </a:p>
          <a:p>
            <a:pPr algn="l" rtl="0">
              <a:buFont typeface="Wingdings" pitchFamily="2" charset="2"/>
              <a:buChar char="Ø"/>
            </a:pPr>
            <a:r>
              <a:rPr lang="en-US" sz="2400" b="1" dirty="0"/>
              <a:t>Cervical cancer is the third most common cancer in the world.</a:t>
            </a:r>
          </a:p>
          <a:p>
            <a:pPr algn="l" rtl="0">
              <a:buFont typeface="Wingdings" pitchFamily="2" charset="2"/>
              <a:buChar char="Ø"/>
            </a:pPr>
            <a:endParaRPr lang="en-US" sz="2400" b="1" dirty="0"/>
          </a:p>
          <a:p>
            <a:pPr algn="l" rtl="0">
              <a:buFont typeface="Wingdings" pitchFamily="2" charset="2"/>
              <a:buChar char="Ø"/>
            </a:pPr>
            <a:r>
              <a:rPr lang="en-US" sz="2400" b="1" dirty="0"/>
              <a:t>Cervical cancer </a:t>
            </a:r>
            <a:r>
              <a:rPr lang="en-US" sz="2400" b="1" u="sng" dirty="0"/>
              <a:t>is highly preventable </a:t>
            </a:r>
            <a:r>
              <a:rPr lang="en-US" sz="2400" b="1" dirty="0"/>
              <a:t>because screening tests and a vaccine to prevent </a:t>
            </a:r>
            <a:r>
              <a:rPr lang="en-US" sz="2400" b="1" dirty="0">
                <a:solidFill>
                  <a:srgbClr val="FF0000"/>
                </a:solidFill>
              </a:rPr>
              <a:t>human papillomavirus (HPV)</a:t>
            </a:r>
            <a:r>
              <a:rPr lang="en-US" sz="2400" b="1" dirty="0"/>
              <a:t> infections are available.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9477" y="1565332"/>
            <a:ext cx="1566174" cy="409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276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905000" y="457201"/>
            <a:ext cx="5940660"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lnSpc>
                <a:spcPct val="90000"/>
              </a:lnSpc>
              <a:buNone/>
            </a:pPr>
            <a:r>
              <a:rPr lang="en-US" sz="3600" dirty="0">
                <a:solidFill>
                  <a:schemeClr val="accent2">
                    <a:lumMod val="75000"/>
                  </a:schemeClr>
                </a:solidFill>
                <a:latin typeface="+mj-lt"/>
                <a:ea typeface="+mj-ea"/>
                <a:cs typeface="+mj-cs"/>
              </a:rPr>
              <a:t>Risk Factors for Cervical Cancer</a:t>
            </a:r>
            <a:endParaRPr lang="en-GB" sz="3600" dirty="0">
              <a:solidFill>
                <a:schemeClr val="accent2">
                  <a:lumMod val="75000"/>
                </a:schemeClr>
              </a:solidFill>
              <a:latin typeface="+mj-lt"/>
              <a:ea typeface="+mj-ea"/>
              <a:cs typeface="+mj-cs"/>
            </a:endParaRPr>
          </a:p>
        </p:txBody>
      </p:sp>
      <p:sp>
        <p:nvSpPr>
          <p:cNvPr id="10" name="Content Placeholder 1"/>
          <p:cNvSpPr>
            <a:spLocks noGrp="1"/>
          </p:cNvSpPr>
          <p:nvPr>
            <p:ph idx="1"/>
          </p:nvPr>
        </p:nvSpPr>
        <p:spPr>
          <a:xfrm>
            <a:off x="1209823" y="1905001"/>
            <a:ext cx="9973992" cy="4523934"/>
          </a:xfrm>
        </p:spPr>
        <p:txBody>
          <a:bodyPr>
            <a:noAutofit/>
          </a:bodyPr>
          <a:lstStyle/>
          <a:p>
            <a:pPr algn="l" rtl="0">
              <a:buFont typeface="Wingdings" pitchFamily="2" charset="2"/>
              <a:buChar char="Ø"/>
            </a:pPr>
            <a:r>
              <a:rPr lang="en-US" sz="3200" b="1" dirty="0"/>
              <a:t>Almost all cervical cancers are caused by </a:t>
            </a:r>
            <a:r>
              <a:rPr lang="en-US" sz="3200" b="1" dirty="0">
                <a:solidFill>
                  <a:srgbClr val="FF0000"/>
                </a:solidFill>
              </a:rPr>
              <a:t>human papillomavirus (HPV</a:t>
            </a:r>
            <a:r>
              <a:rPr lang="en-US" sz="3200" b="1" dirty="0" smtClean="0">
                <a:solidFill>
                  <a:srgbClr val="FF0000"/>
                </a:solidFill>
              </a:rPr>
              <a:t>).</a:t>
            </a:r>
            <a:endParaRPr lang="en-US" sz="3200" b="1" dirty="0"/>
          </a:p>
          <a:p>
            <a:pPr algn="l" rtl="0">
              <a:buFont typeface="Wingdings" pitchFamily="2" charset="2"/>
              <a:buChar char="Ø"/>
            </a:pPr>
            <a:endParaRPr lang="en-US" sz="3200" b="1" dirty="0"/>
          </a:p>
          <a:p>
            <a:pPr algn="l" rtl="0">
              <a:buFont typeface="Wingdings" pitchFamily="2" charset="2"/>
              <a:buChar char="Ø"/>
            </a:pPr>
            <a:r>
              <a:rPr lang="en-US" sz="2400" b="1" dirty="0"/>
              <a:t>Other things can increase your risk of cervical cancer—</a:t>
            </a:r>
          </a:p>
          <a:p>
            <a:pPr marL="18288" indent="0" algn="l" rtl="0">
              <a:buNone/>
            </a:pPr>
            <a:r>
              <a:rPr lang="en-US" sz="2400" b="1" dirty="0"/>
              <a:t>  - Smoking.</a:t>
            </a:r>
          </a:p>
          <a:p>
            <a:pPr marL="18288" indent="0" algn="l" rtl="0">
              <a:buNone/>
            </a:pPr>
            <a:r>
              <a:rPr lang="en-US" sz="2400" b="1" dirty="0"/>
              <a:t>  - Having given birth to three or more children.</a:t>
            </a:r>
          </a:p>
          <a:p>
            <a:pPr marL="18288" indent="0" algn="l" rtl="0">
              <a:buNone/>
            </a:pPr>
            <a:r>
              <a:rPr lang="en-US" sz="2400" b="1" dirty="0"/>
              <a:t>  - Having several sexual partners.</a:t>
            </a:r>
          </a:p>
        </p:txBody>
      </p:sp>
    </p:spTree>
    <p:extLst>
      <p:ext uri="{BB962C8B-B14F-4D97-AF65-F5344CB8AC3E}">
        <p14:creationId xmlns:p14="http://schemas.microsoft.com/office/powerpoint/2010/main" val="3010169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905000" y="332657"/>
            <a:ext cx="5616624"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lnSpc>
                <a:spcPct val="90000"/>
              </a:lnSpc>
              <a:buNone/>
            </a:pPr>
            <a:r>
              <a:rPr lang="en-US" sz="2400" b="1" dirty="0">
                <a:effectLst/>
              </a:rPr>
              <a:t>Cervical Cancer: Diagnosis and Treatment</a:t>
            </a:r>
            <a:endParaRPr lang="en-GB" sz="2400" b="1" dirty="0">
              <a:effectLst/>
            </a:endParaRPr>
          </a:p>
        </p:txBody>
      </p:sp>
      <p:sp>
        <p:nvSpPr>
          <p:cNvPr id="10" name="Content Placeholder 1"/>
          <p:cNvSpPr>
            <a:spLocks noGrp="1"/>
          </p:cNvSpPr>
          <p:nvPr>
            <p:ph idx="1"/>
          </p:nvPr>
        </p:nvSpPr>
        <p:spPr>
          <a:xfrm>
            <a:off x="970670" y="1522705"/>
            <a:ext cx="10649243" cy="4744451"/>
          </a:xfrm>
        </p:spPr>
        <p:txBody>
          <a:bodyPr>
            <a:noAutofit/>
          </a:bodyPr>
          <a:lstStyle/>
          <a:p>
            <a:pPr algn="l" rtl="0">
              <a:buFont typeface="Wingdings" pitchFamily="2" charset="2"/>
              <a:buChar char="Ø"/>
            </a:pPr>
            <a:r>
              <a:rPr lang="en-US" sz="2400" b="1" dirty="0"/>
              <a:t>Early detection: Pap test.</a:t>
            </a:r>
          </a:p>
          <a:p>
            <a:pPr algn="l" rtl="0">
              <a:buFont typeface="Wingdings" pitchFamily="2" charset="2"/>
              <a:buChar char="Ø"/>
            </a:pPr>
            <a:endParaRPr lang="en-US" sz="2400" b="1" dirty="0"/>
          </a:p>
          <a:p>
            <a:pPr algn="l" rtl="0">
              <a:buFont typeface="Wingdings" pitchFamily="2" charset="2"/>
              <a:buChar char="Ø"/>
            </a:pPr>
            <a:r>
              <a:rPr lang="en-US" sz="2400" b="1" dirty="0"/>
              <a:t>Tests to confirm a diagnosis of cervical cancer include:</a:t>
            </a:r>
          </a:p>
          <a:p>
            <a:pPr marL="18288" indent="0" algn="l" rtl="0">
              <a:buNone/>
            </a:pPr>
            <a:r>
              <a:rPr lang="en-US" sz="2400" b="1" dirty="0"/>
              <a:t>   - A colposcopy and cervical biopsy. </a:t>
            </a:r>
          </a:p>
          <a:p>
            <a:pPr marL="18288" indent="0" algn="l" rtl="0">
              <a:buNone/>
            </a:pPr>
            <a:r>
              <a:rPr lang="en-US" sz="2400" b="1" dirty="0"/>
              <a:t>   - An </a:t>
            </a:r>
            <a:r>
              <a:rPr lang="en-US" sz="2400" b="1" dirty="0" err="1"/>
              <a:t>endocervical</a:t>
            </a:r>
            <a:r>
              <a:rPr lang="en-US" sz="2400" b="1" dirty="0"/>
              <a:t> biopsy (or curettage). </a:t>
            </a:r>
          </a:p>
          <a:p>
            <a:pPr algn="l" rtl="0">
              <a:buFont typeface="Wingdings" pitchFamily="2" charset="2"/>
              <a:buChar char="Ø"/>
            </a:pPr>
            <a:r>
              <a:rPr lang="en-US" sz="2400" b="1" dirty="0"/>
              <a:t>Treatment</a:t>
            </a:r>
          </a:p>
          <a:p>
            <a:pPr marL="457200" indent="-457200" algn="l" rtl="0">
              <a:buFont typeface="+mj-lt"/>
              <a:buAutoNum type="arabicPeriod"/>
            </a:pPr>
            <a:r>
              <a:rPr lang="en-US" sz="2400" b="1" dirty="0"/>
              <a:t>Surgery</a:t>
            </a:r>
          </a:p>
          <a:p>
            <a:pPr marL="457200" indent="-457200" algn="l" rtl="0">
              <a:buFont typeface="+mj-lt"/>
              <a:buAutoNum type="arabicPeriod"/>
            </a:pPr>
            <a:r>
              <a:rPr lang="en-US" sz="2400" b="1" dirty="0"/>
              <a:t>Chemotherapy</a:t>
            </a:r>
          </a:p>
          <a:p>
            <a:pPr marL="457200" indent="-457200" algn="l" rtl="0">
              <a:buFont typeface="+mj-lt"/>
              <a:buAutoNum type="arabicPeriod"/>
            </a:pPr>
            <a:r>
              <a:rPr lang="en-US" sz="2400" b="1" dirty="0"/>
              <a:t>Radiation</a:t>
            </a:r>
          </a:p>
        </p:txBody>
      </p:sp>
    </p:spTree>
    <p:extLst>
      <p:ext uri="{BB962C8B-B14F-4D97-AF65-F5344CB8AC3E}">
        <p14:creationId xmlns:p14="http://schemas.microsoft.com/office/powerpoint/2010/main" val="2254830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2285999" y="304801"/>
            <a:ext cx="5634111" cy="961291"/>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nSpc>
                <a:spcPct val="90000"/>
              </a:lnSpc>
              <a:buNone/>
            </a:pPr>
            <a:r>
              <a:rPr lang="en-US" sz="4800" dirty="0">
                <a:effectLst/>
              </a:rPr>
              <a:t>Breast cancer </a:t>
            </a:r>
            <a:endParaRPr lang="en-GB" sz="4800" dirty="0">
              <a:effectLst/>
            </a:endParaRPr>
          </a:p>
        </p:txBody>
      </p:sp>
      <p:sp>
        <p:nvSpPr>
          <p:cNvPr id="10" name="Content Placeholder 1"/>
          <p:cNvSpPr>
            <a:spLocks noGrp="1"/>
          </p:cNvSpPr>
          <p:nvPr>
            <p:ph idx="1"/>
          </p:nvPr>
        </p:nvSpPr>
        <p:spPr>
          <a:xfrm>
            <a:off x="1181687" y="1772529"/>
            <a:ext cx="10367888" cy="4740813"/>
          </a:xfrm>
        </p:spPr>
        <p:txBody>
          <a:bodyPr>
            <a:noAutofit/>
          </a:bodyPr>
          <a:lstStyle/>
          <a:p>
            <a:pPr algn="l" rtl="0">
              <a:buFont typeface="Wingdings" pitchFamily="2" charset="2"/>
              <a:buChar char="Ø"/>
            </a:pPr>
            <a:r>
              <a:rPr lang="en-US" sz="2400" b="1" dirty="0"/>
              <a:t>Breast cancer is the most common cancer among women in the United States</a:t>
            </a:r>
            <a:r>
              <a:rPr lang="en-US" sz="2400" b="1" dirty="0" smtClean="0"/>
              <a:t>.</a:t>
            </a:r>
            <a:endParaRPr lang="en-US" sz="2400" b="1" dirty="0"/>
          </a:p>
          <a:p>
            <a:pPr algn="l" rtl="0">
              <a:buFont typeface="Wingdings" pitchFamily="2" charset="2"/>
              <a:buChar char="Ø"/>
            </a:pPr>
            <a:endParaRPr lang="en-US" sz="2400" b="1" dirty="0"/>
          </a:p>
          <a:p>
            <a:pPr algn="l" rtl="0">
              <a:buFont typeface="Wingdings" pitchFamily="2" charset="2"/>
              <a:buChar char="Ø"/>
            </a:pPr>
            <a:r>
              <a:rPr lang="en-US" sz="2400" b="1" dirty="0"/>
              <a:t>Breast cancer is the second leading cause of cancer deaths among women in the United States.</a:t>
            </a:r>
          </a:p>
          <a:p>
            <a:pPr algn="l" rtl="0">
              <a:buFont typeface="Wingdings" pitchFamily="2" charset="2"/>
              <a:buChar char="Ø"/>
            </a:pPr>
            <a:endParaRPr lang="en-US" sz="2400" b="1" dirty="0"/>
          </a:p>
          <a:p>
            <a:pPr algn="l" rtl="0">
              <a:buFont typeface="Wingdings" pitchFamily="2" charset="2"/>
              <a:buChar char="Ø"/>
            </a:pPr>
            <a:r>
              <a:rPr lang="en-US" sz="2400" b="1" dirty="0"/>
              <a:t>Getting mammograms regularly can lower the risk of dying from breast cancer.</a:t>
            </a:r>
          </a:p>
        </p:txBody>
      </p:sp>
    </p:spTree>
    <p:extLst>
      <p:ext uri="{BB962C8B-B14F-4D97-AF65-F5344CB8AC3E}">
        <p14:creationId xmlns:p14="http://schemas.microsoft.com/office/powerpoint/2010/main" val="1763496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719736" y="404667"/>
            <a:ext cx="4572000" cy="864097"/>
          </a:xfrm>
          <a:prstGeom prst="rect">
            <a:avLst/>
          </a:prstGeom>
        </p:spPr>
        <p:txBody>
          <a:bodyPr vert="horz" lIns="91440" tIns="45720" rIns="91440" bIns="45720" rtlCol="0" anchor="ctr">
            <a:normAutofit fontScale="925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200" dirty="0"/>
              <a:t>Kinds of Breast Cancer</a:t>
            </a:r>
            <a:endParaRPr lang="en-GB" sz="3200" dirty="0"/>
          </a:p>
        </p:txBody>
      </p:sp>
      <p:sp>
        <p:nvSpPr>
          <p:cNvPr id="10" name="Content Placeholder 1"/>
          <p:cNvSpPr>
            <a:spLocks noGrp="1"/>
          </p:cNvSpPr>
          <p:nvPr>
            <p:ph idx="1"/>
          </p:nvPr>
        </p:nvSpPr>
        <p:spPr>
          <a:xfrm>
            <a:off x="1756474" y="1689317"/>
            <a:ext cx="4879586" cy="4187957"/>
          </a:xfrm>
        </p:spPr>
        <p:txBody>
          <a:bodyPr>
            <a:noAutofit/>
          </a:bodyPr>
          <a:lstStyle/>
          <a:p>
            <a:pPr algn="l" rtl="0">
              <a:buFont typeface="Wingdings" pitchFamily="2" charset="2"/>
              <a:buChar char="Ø"/>
            </a:pPr>
            <a:r>
              <a:rPr lang="en-US" sz="2400" b="1" dirty="0"/>
              <a:t>The most common kinds of breast cancer are :- </a:t>
            </a:r>
          </a:p>
          <a:p>
            <a:pPr marL="18288" indent="0" algn="l" rtl="0">
              <a:buNone/>
            </a:pPr>
            <a:r>
              <a:rPr lang="en-US" sz="2400" b="1" dirty="0"/>
              <a:t>  - Invasive ductal carcinoma.</a:t>
            </a:r>
          </a:p>
          <a:p>
            <a:pPr marL="18288" indent="0" algn="l" rtl="0">
              <a:buNone/>
            </a:pPr>
            <a:r>
              <a:rPr lang="en-US" sz="2400" b="1" dirty="0"/>
              <a:t>  - Invasive lobular carcinoma. </a:t>
            </a:r>
          </a:p>
          <a:p>
            <a:pPr marL="18288" indent="0" algn="l" rtl="0">
              <a:buNone/>
            </a:pPr>
            <a:endParaRPr lang="en-US" sz="2400" b="1" dirty="0"/>
          </a:p>
          <a:p>
            <a:pPr marL="18288" indent="0" algn="l" rtl="0">
              <a:buNone/>
            </a:pPr>
            <a:r>
              <a:rPr lang="en-US" sz="2400" b="1" dirty="0"/>
              <a:t>There are several other less common kinds of breast cancer, such as Paget’s disease, medullary, mucinous, and inflammatory breast cancer.</a:t>
            </a:r>
          </a:p>
          <a:p>
            <a:pPr marL="18288" indent="0" algn="l" rtl="0">
              <a:buNone/>
            </a:pPr>
            <a:endParaRPr lang="en-US" sz="2400" b="1" dirty="0">
              <a:solidFill>
                <a:srgbClr val="92D050"/>
              </a:solidFill>
            </a:endParaRPr>
          </a:p>
          <a:p>
            <a:pPr marL="18288" indent="0" algn="l" rtl="0">
              <a:buNone/>
            </a:pPr>
            <a:endParaRPr lang="en-US" sz="2400" b="1" dirty="0">
              <a:solidFill>
                <a:srgbClr val="92D05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3136" y="1442017"/>
            <a:ext cx="3295252" cy="468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179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828800" y="609601"/>
            <a:ext cx="7129518"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lnSpc>
                <a:spcPct val="90000"/>
              </a:lnSpc>
              <a:buNone/>
            </a:pPr>
            <a:r>
              <a:rPr lang="en-US" sz="4000" dirty="0"/>
              <a:t>Symptoms of Breast Cancer</a:t>
            </a:r>
            <a:endParaRPr lang="en-GB" sz="4000" dirty="0"/>
          </a:p>
        </p:txBody>
      </p:sp>
      <p:sp>
        <p:nvSpPr>
          <p:cNvPr id="10" name="Content Placeholder 1"/>
          <p:cNvSpPr>
            <a:spLocks noGrp="1"/>
          </p:cNvSpPr>
          <p:nvPr>
            <p:ph idx="1"/>
          </p:nvPr>
        </p:nvSpPr>
        <p:spPr>
          <a:xfrm>
            <a:off x="1828800" y="1447800"/>
            <a:ext cx="8305800" cy="4800600"/>
          </a:xfrm>
        </p:spPr>
        <p:txBody>
          <a:bodyPr>
            <a:noAutofit/>
          </a:bodyPr>
          <a:lstStyle/>
          <a:p>
            <a:pPr algn="l" rtl="0">
              <a:buFont typeface="Wingdings" pitchFamily="2" charset="2"/>
              <a:buChar char="Ø"/>
            </a:pPr>
            <a:r>
              <a:rPr lang="en-US" sz="2400" b="1" dirty="0"/>
              <a:t>New lump in the breast or underarm (armpit).</a:t>
            </a:r>
          </a:p>
          <a:p>
            <a:pPr algn="l" rtl="0">
              <a:buFont typeface="Wingdings" pitchFamily="2" charset="2"/>
              <a:buChar char="Ø"/>
            </a:pPr>
            <a:r>
              <a:rPr lang="en-US" sz="2400" b="1" dirty="0"/>
              <a:t>Thickening or swelling of part of the breast.</a:t>
            </a:r>
          </a:p>
          <a:p>
            <a:pPr algn="l" rtl="0">
              <a:buFont typeface="Wingdings" pitchFamily="2" charset="2"/>
              <a:buChar char="Ø"/>
            </a:pPr>
            <a:r>
              <a:rPr lang="en-US" sz="2400" b="1" dirty="0"/>
              <a:t>Irritation or dimpling of breast skin.</a:t>
            </a:r>
          </a:p>
          <a:p>
            <a:pPr algn="l" rtl="0">
              <a:buFont typeface="Wingdings" pitchFamily="2" charset="2"/>
              <a:buChar char="Ø"/>
            </a:pPr>
            <a:r>
              <a:rPr lang="en-US" sz="2400" b="1" dirty="0"/>
              <a:t>Redness or flaky skin in the nipple area or the breast.</a:t>
            </a:r>
          </a:p>
          <a:p>
            <a:pPr algn="l" rtl="0">
              <a:buFont typeface="Wingdings" pitchFamily="2" charset="2"/>
              <a:buChar char="Ø"/>
            </a:pPr>
            <a:r>
              <a:rPr lang="en-US" sz="2400" b="1" dirty="0"/>
              <a:t>Pulling in of the nipple or pain in the nipple area.</a:t>
            </a:r>
          </a:p>
          <a:p>
            <a:pPr algn="l" rtl="0">
              <a:buFont typeface="Wingdings" pitchFamily="2" charset="2"/>
              <a:buChar char="Ø"/>
            </a:pPr>
            <a:r>
              <a:rPr lang="en-US" sz="2400" b="1" dirty="0"/>
              <a:t>Nipple discharge other than breast milk, including blood.</a:t>
            </a:r>
          </a:p>
          <a:p>
            <a:pPr algn="l" rtl="0">
              <a:buFont typeface="Wingdings" pitchFamily="2" charset="2"/>
              <a:buChar char="Ø"/>
            </a:pPr>
            <a:r>
              <a:rPr lang="en-US" sz="2400" b="1" dirty="0"/>
              <a:t>Any change in the size or the shape of the breast.</a:t>
            </a:r>
          </a:p>
          <a:p>
            <a:pPr algn="l" rtl="0">
              <a:buFont typeface="Wingdings" pitchFamily="2" charset="2"/>
              <a:buChar char="Ø"/>
            </a:pPr>
            <a:r>
              <a:rPr lang="en-US" sz="2400" b="1" dirty="0"/>
              <a:t>Pain in any area of the breast.</a:t>
            </a:r>
          </a:p>
        </p:txBody>
      </p:sp>
    </p:spTree>
    <p:extLst>
      <p:ext uri="{BB962C8B-B14F-4D97-AF65-F5344CB8AC3E}">
        <p14:creationId xmlns:p14="http://schemas.microsoft.com/office/powerpoint/2010/main" val="199090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780" y="188011"/>
            <a:ext cx="8911687" cy="1280890"/>
          </a:xfrm>
        </p:spPr>
        <p:txBody>
          <a:bodyPr/>
          <a:lstStyle/>
          <a:p>
            <a:r>
              <a:rPr lang="en-GB" dirty="0" smtClean="0"/>
              <a:t>What do we mean by screening</a:t>
            </a:r>
            <a:r>
              <a:rPr lang="en-GB" dirty="0"/>
              <a:t>?</a:t>
            </a:r>
            <a:endParaRPr lang="ar-SA" dirty="0"/>
          </a:p>
        </p:txBody>
      </p:sp>
      <p:sp>
        <p:nvSpPr>
          <p:cNvPr id="3" name="Content Placeholder 2"/>
          <p:cNvSpPr>
            <a:spLocks noGrp="1"/>
          </p:cNvSpPr>
          <p:nvPr>
            <p:ph idx="1"/>
          </p:nvPr>
        </p:nvSpPr>
        <p:spPr>
          <a:xfrm>
            <a:off x="914400" y="1468901"/>
            <a:ext cx="10590212" cy="4442321"/>
          </a:xfrm>
        </p:spPr>
        <p:txBody>
          <a:bodyPr>
            <a:normAutofit/>
          </a:bodyPr>
          <a:lstStyle/>
          <a:p>
            <a:pPr algn="l" rtl="0"/>
            <a:r>
              <a:rPr lang="en-US" sz="2400" b="1" dirty="0"/>
              <a:t>Screening</a:t>
            </a:r>
            <a:r>
              <a:rPr lang="en-US" sz="2400" dirty="0"/>
              <a:t> refers to the use of simple tests across an apparently </a:t>
            </a:r>
            <a:r>
              <a:rPr lang="en-US" sz="2400" b="1" dirty="0"/>
              <a:t>healthy</a:t>
            </a:r>
            <a:r>
              <a:rPr lang="en-US" sz="2400" dirty="0"/>
              <a:t> population in order to identify individuals who have risk factors or early stages of disease, but </a:t>
            </a:r>
            <a:r>
              <a:rPr lang="en-US" sz="2400" b="1" dirty="0"/>
              <a:t>do</a:t>
            </a:r>
            <a:r>
              <a:rPr lang="en-US" sz="2400" dirty="0"/>
              <a:t> not yet have symptoms (WHO</a:t>
            </a:r>
            <a:r>
              <a:rPr lang="en-US" sz="2400" dirty="0" smtClean="0"/>
              <a:t>)</a:t>
            </a:r>
          </a:p>
          <a:p>
            <a:pPr algn="l" rtl="0"/>
            <a:r>
              <a:rPr lang="en-US" sz="2400" dirty="0" smtClean="0"/>
              <a:t>When a screen tool is described as efficient ?</a:t>
            </a:r>
          </a:p>
          <a:p>
            <a:pPr algn="l" rtl="0"/>
            <a:r>
              <a:rPr lang="en-US" sz="2400" dirty="0" smtClean="0"/>
              <a:t>2 major criteria </a:t>
            </a:r>
          </a:p>
          <a:p>
            <a:pPr algn="l" rtl="0"/>
            <a:r>
              <a:rPr lang="en-US" sz="2400" dirty="0" smtClean="0"/>
              <a:t>(specificity and sensitivity )</a:t>
            </a:r>
          </a:p>
          <a:p>
            <a:pPr algn="l" rtl="0"/>
            <a:r>
              <a:rPr lang="en-US" sz="2400" dirty="0" smtClean="0"/>
              <a:t>Sensitivity mean that if the disease is there it will catch it</a:t>
            </a:r>
          </a:p>
          <a:p>
            <a:pPr algn="l" rtl="0"/>
            <a:r>
              <a:rPr lang="en-US" sz="2400" dirty="0" smtClean="0"/>
              <a:t>Specificity mean that if the disease is not there it wont report it </a:t>
            </a:r>
            <a:endParaRPr lang="ar-SA" sz="2400" dirty="0" smtClean="0"/>
          </a:p>
          <a:p>
            <a:pPr algn="l" rtl="0"/>
            <a:endParaRPr lang="ar-SA" sz="2400" dirty="0"/>
          </a:p>
        </p:txBody>
      </p:sp>
    </p:spTree>
    <p:extLst>
      <p:ext uri="{BB962C8B-B14F-4D97-AF65-F5344CB8AC3E}">
        <p14:creationId xmlns:p14="http://schemas.microsoft.com/office/powerpoint/2010/main" val="2486443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017658" y="260648"/>
            <a:ext cx="6210690" cy="1080120"/>
          </a:xfrm>
          <a:prstGeom prst="rect">
            <a:avLst/>
          </a:prstGeom>
        </p:spPr>
        <p:txBody>
          <a:bodyPr vert="horz" lIns="91440" tIns="45720" rIns="91440" bIns="45720" rtlCol="0" anchor="ctr">
            <a:normAutofit fontScale="92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lnSpc>
                <a:spcPct val="90000"/>
              </a:lnSpc>
              <a:buNone/>
            </a:pPr>
            <a:r>
              <a:rPr lang="en-US" sz="4800" dirty="0"/>
              <a:t>Risk Factors for Breast Cancer</a:t>
            </a:r>
            <a:endParaRPr lang="en-GB" sz="4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340768"/>
            <a:ext cx="9692640" cy="52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13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17785" y="620690"/>
            <a:ext cx="8412479"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lnSpc>
                <a:spcPct val="90000"/>
              </a:lnSpc>
              <a:buNone/>
            </a:pPr>
            <a:r>
              <a:rPr lang="en-US" sz="4000" dirty="0"/>
              <a:t> Diagnosis of Breast Cancer</a:t>
            </a:r>
            <a:endParaRPr lang="en-GB" sz="4000" dirty="0"/>
          </a:p>
        </p:txBody>
      </p:sp>
      <p:sp>
        <p:nvSpPr>
          <p:cNvPr id="10" name="Content Placeholder 1"/>
          <p:cNvSpPr>
            <a:spLocks noGrp="1"/>
          </p:cNvSpPr>
          <p:nvPr>
            <p:ph idx="1"/>
          </p:nvPr>
        </p:nvSpPr>
        <p:spPr>
          <a:xfrm>
            <a:off x="1982982" y="1439011"/>
            <a:ext cx="8181535" cy="2592287"/>
          </a:xfrm>
        </p:spPr>
        <p:txBody>
          <a:bodyPr>
            <a:normAutofit/>
          </a:bodyPr>
          <a:lstStyle/>
          <a:p>
            <a:pPr algn="l" rtl="0">
              <a:buFont typeface="Wingdings" pitchFamily="2" charset="2"/>
              <a:buChar char="Ø"/>
            </a:pPr>
            <a:r>
              <a:rPr lang="en-US" sz="2400" b="1" dirty="0"/>
              <a:t>Breast ultrasound. </a:t>
            </a:r>
          </a:p>
          <a:p>
            <a:pPr algn="l" rtl="0">
              <a:buFont typeface="Wingdings" pitchFamily="2" charset="2"/>
              <a:buChar char="Ø"/>
            </a:pPr>
            <a:r>
              <a:rPr lang="en-US" sz="2400" b="1" dirty="0"/>
              <a:t>Diagnostic mammogram. </a:t>
            </a:r>
          </a:p>
          <a:p>
            <a:pPr algn="l" rtl="0">
              <a:buFont typeface="Wingdings" pitchFamily="2" charset="2"/>
              <a:buChar char="Ø"/>
            </a:pPr>
            <a:r>
              <a:rPr lang="en-US" sz="2400" b="1" dirty="0"/>
              <a:t>Magnetic resonance imaging (MRI)</a:t>
            </a:r>
          </a:p>
          <a:p>
            <a:pPr algn="l" rtl="0">
              <a:buFont typeface="Wingdings" pitchFamily="2" charset="2"/>
              <a:buChar char="Ø"/>
            </a:pPr>
            <a:r>
              <a:rPr lang="en-US" sz="2400" b="1" dirty="0" smtClean="0"/>
              <a:t>Biopsy.</a:t>
            </a:r>
            <a:endParaRPr lang="en-US" sz="2400" b="1" dirty="0"/>
          </a:p>
        </p:txBody>
      </p:sp>
      <p:sp>
        <p:nvSpPr>
          <p:cNvPr id="4" name="Content Placeholder 1"/>
          <p:cNvSpPr txBox="1">
            <a:spLocks/>
          </p:cNvSpPr>
          <p:nvPr/>
        </p:nvSpPr>
        <p:spPr>
          <a:xfrm>
            <a:off x="3021342" y="4292958"/>
            <a:ext cx="5605363"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lnSpc>
                <a:spcPct val="90000"/>
              </a:lnSpc>
              <a:buNone/>
            </a:pPr>
            <a:r>
              <a:rPr lang="en-US" sz="3600" dirty="0"/>
              <a:t> Treatment of Breast Cancer</a:t>
            </a:r>
            <a:endParaRPr lang="en-GB" sz="3600" dirty="0"/>
          </a:p>
        </p:txBody>
      </p:sp>
      <p:sp>
        <p:nvSpPr>
          <p:cNvPr id="6" name="Content Placeholder 1"/>
          <p:cNvSpPr txBox="1">
            <a:spLocks/>
          </p:cNvSpPr>
          <p:nvPr/>
        </p:nvSpPr>
        <p:spPr>
          <a:xfrm>
            <a:off x="1776047" y="5418715"/>
            <a:ext cx="3581400" cy="1123397"/>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a:buFont typeface="Wingdings" pitchFamily="2" charset="2"/>
              <a:buChar char="Ø"/>
            </a:pPr>
            <a:r>
              <a:rPr lang="en-US" sz="2400" b="1" dirty="0"/>
              <a:t>Surgery.</a:t>
            </a:r>
          </a:p>
          <a:p>
            <a:pPr>
              <a:buFont typeface="Wingdings" pitchFamily="2" charset="2"/>
              <a:buChar char="Ø"/>
            </a:pPr>
            <a:r>
              <a:rPr lang="en-US" sz="2400" b="1" dirty="0"/>
              <a:t>Chemotherapy. </a:t>
            </a:r>
          </a:p>
        </p:txBody>
      </p:sp>
      <p:sp>
        <p:nvSpPr>
          <p:cNvPr id="2" name="Rectangle 1"/>
          <p:cNvSpPr/>
          <p:nvPr/>
        </p:nvSpPr>
        <p:spPr>
          <a:xfrm>
            <a:off x="6073749" y="5418715"/>
            <a:ext cx="4572000" cy="904863"/>
          </a:xfrm>
          <a:prstGeom prst="rect">
            <a:avLst/>
          </a:prstGeom>
        </p:spPr>
        <p:txBody>
          <a:bodyPr>
            <a:spAutoFit/>
          </a:bodyPr>
          <a:lstStyle/>
          <a:p>
            <a:pPr marL="182880" lvl="3" indent="-182880">
              <a:spcBef>
                <a:spcPct val="20000"/>
              </a:spcBef>
              <a:buClr>
                <a:schemeClr val="tx1">
                  <a:lumMod val="50000"/>
                  <a:lumOff val="50000"/>
                </a:schemeClr>
              </a:buClr>
              <a:buFont typeface="Wingdings" pitchFamily="2" charset="2"/>
              <a:buChar char="Ø"/>
            </a:pPr>
            <a:r>
              <a:rPr lang="en-US" sz="2400" b="1" dirty="0">
                <a:solidFill>
                  <a:schemeClr val="tx1">
                    <a:lumMod val="85000"/>
                  </a:schemeClr>
                </a:solidFill>
              </a:rPr>
              <a:t>Hormonal therapy. </a:t>
            </a:r>
          </a:p>
          <a:p>
            <a:pPr marL="182880" indent="-182880">
              <a:spcBef>
                <a:spcPct val="20000"/>
              </a:spcBef>
              <a:buClr>
                <a:schemeClr val="tx1">
                  <a:lumMod val="50000"/>
                  <a:lumOff val="50000"/>
                </a:schemeClr>
              </a:buClr>
              <a:buFont typeface="Wingdings" pitchFamily="2" charset="2"/>
              <a:buChar char="Ø"/>
            </a:pPr>
            <a:r>
              <a:rPr lang="en-US" sz="2400" b="1" dirty="0">
                <a:solidFill>
                  <a:schemeClr val="tx1">
                    <a:lumMod val="85000"/>
                  </a:schemeClr>
                </a:solidFill>
              </a:rPr>
              <a:t>Radiation therapy. </a:t>
            </a:r>
          </a:p>
        </p:txBody>
      </p:sp>
    </p:spTree>
    <p:extLst>
      <p:ext uri="{BB962C8B-B14F-4D97-AF65-F5344CB8AC3E}">
        <p14:creationId xmlns:p14="http://schemas.microsoft.com/office/powerpoint/2010/main" val="2730434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553998"/>
          </a:xfrm>
        </p:spPr>
        <p:txBody>
          <a:bodyPr>
            <a:normAutofit fontScale="90000"/>
          </a:bodyPr>
          <a:lstStyle/>
          <a:p>
            <a:pPr algn="l" rtl="0"/>
            <a:r>
              <a:rPr lang="en-US" dirty="0"/>
              <a:t>Screening of COLORECTAL CANCER</a:t>
            </a:r>
          </a:p>
        </p:txBody>
      </p:sp>
      <p:sp>
        <p:nvSpPr>
          <p:cNvPr id="3" name="Text Placeholder 2"/>
          <p:cNvSpPr>
            <a:spLocks noGrp="1"/>
          </p:cNvSpPr>
          <p:nvPr>
            <p:ph type="body" idx="1"/>
          </p:nvPr>
        </p:nvSpPr>
        <p:spPr>
          <a:xfrm>
            <a:off x="2043612" y="1219200"/>
            <a:ext cx="8072119" cy="5170646"/>
          </a:xfrm>
        </p:spPr>
        <p:txBody>
          <a:bodyPr>
            <a:normAutofit fontScale="85000" lnSpcReduction="20000"/>
          </a:bodyPr>
          <a:lstStyle/>
          <a:p>
            <a:pPr marL="285750" indent="-285750" algn="l" rtl="0">
              <a:buFont typeface="Arial" charset="0"/>
              <a:buChar char="•"/>
            </a:pPr>
            <a:r>
              <a:rPr lang="en-US" sz="2800" b="1" dirty="0"/>
              <a:t>Colonoscopy</a:t>
            </a:r>
            <a:r>
              <a:rPr lang="en-US" sz="2800" dirty="0"/>
              <a:t>:</a:t>
            </a:r>
          </a:p>
          <a:p>
            <a:pPr algn="l" rtl="0"/>
            <a:r>
              <a:rPr lang="en-US" sz="2800" dirty="0"/>
              <a:t> In strong family history at 35-40 y and repeat colonoscopy aged 55.</a:t>
            </a:r>
          </a:p>
          <a:p>
            <a:pPr algn="l" rtl="0"/>
            <a:r>
              <a:rPr lang="en-US" sz="2800" dirty="0"/>
              <a:t>every 2 years </a:t>
            </a:r>
            <a:r>
              <a:rPr lang="en-US" sz="2800" dirty="0" smtClean="0"/>
              <a:t>until </a:t>
            </a:r>
            <a:r>
              <a:rPr lang="en-US" sz="2800" dirty="0"/>
              <a:t>70 y in patient with previous colon cancer. </a:t>
            </a:r>
          </a:p>
          <a:p>
            <a:pPr algn="l" rtl="0"/>
            <a:endParaRPr lang="en-US" sz="2800" dirty="0"/>
          </a:p>
          <a:p>
            <a:pPr marL="285750" indent="-285750" algn="l" rtl="0">
              <a:buFont typeface="Arial" charset="0"/>
              <a:buChar char="•"/>
            </a:pPr>
            <a:r>
              <a:rPr lang="en-US" sz="2800" b="1" dirty="0"/>
              <a:t>blood occult test:</a:t>
            </a:r>
          </a:p>
          <a:p>
            <a:pPr algn="l" rtl="0"/>
            <a:r>
              <a:rPr lang="en-US" sz="2800" dirty="0"/>
              <a:t>every 2 years to the patients aged 60-74 years.</a:t>
            </a:r>
          </a:p>
          <a:p>
            <a:pPr marL="457200" indent="-457200" algn="l" rtl="0">
              <a:buFont typeface="Arial" charset="0"/>
              <a:buChar char="•"/>
            </a:pPr>
            <a:endParaRPr lang="en-US" sz="2800" dirty="0"/>
          </a:p>
          <a:p>
            <a:pPr marL="457200" indent="-457200" algn="l" rtl="0">
              <a:buFont typeface="Arial" charset="0"/>
              <a:buChar char="•"/>
            </a:pPr>
            <a:r>
              <a:rPr lang="en-US" sz="2800" dirty="0"/>
              <a:t>in some cases refer to genetic counseling “as in familial </a:t>
            </a:r>
            <a:r>
              <a:rPr lang="en-US" sz="2800" dirty="0" smtClean="0"/>
              <a:t>adenomatous </a:t>
            </a:r>
            <a:r>
              <a:rPr lang="en-US" sz="2800" dirty="0"/>
              <a:t>polyp” </a:t>
            </a:r>
          </a:p>
          <a:p>
            <a:pPr algn="l" rtl="0"/>
            <a:r>
              <a:rPr lang="en-US" sz="2800" b="1" dirty="0"/>
              <a:t>Prophylactic </a:t>
            </a:r>
            <a:r>
              <a:rPr lang="en-US" sz="2800" b="1" dirty="0" err="1" smtClean="0"/>
              <a:t>colonoctomy</a:t>
            </a:r>
            <a:r>
              <a:rPr lang="en-US" sz="2800" b="1" dirty="0" smtClean="0"/>
              <a:t> </a:t>
            </a:r>
            <a:r>
              <a:rPr lang="en-US" sz="2800" dirty="0"/>
              <a:t>“cases as </a:t>
            </a:r>
            <a:r>
              <a:rPr lang="en-US" sz="2800" dirty="0" smtClean="0"/>
              <a:t>ulcerative </a:t>
            </a:r>
            <a:r>
              <a:rPr lang="en-US" sz="2800" dirty="0"/>
              <a:t>colitis”</a:t>
            </a:r>
          </a:p>
        </p:txBody>
      </p:sp>
    </p:spTree>
    <p:extLst>
      <p:ext uri="{BB962C8B-B14F-4D97-AF65-F5344CB8AC3E}">
        <p14:creationId xmlns:p14="http://schemas.microsoft.com/office/powerpoint/2010/main" val="377402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57200"/>
            <a:ext cx="7010400" cy="838200"/>
          </a:xfrm>
        </p:spPr>
        <p:txBody>
          <a:bodyPr>
            <a:normAutofit fontScale="90000"/>
          </a:bodyPr>
          <a:lstStyle/>
          <a:p>
            <a:pPr marL="18288">
              <a:spcBef>
                <a:spcPct val="20000"/>
              </a:spcBef>
              <a:buSzPct val="60000"/>
            </a:pPr>
            <a:r>
              <a:rPr lang="en-US" sz="4800" dirty="0">
                <a:solidFill>
                  <a:schemeClr val="tx1"/>
                </a:solidFill>
                <a:effectLst>
                  <a:outerShdw blurRad="38100" dist="38100" dir="2700000" algn="tl">
                    <a:srgbClr val="000000">
                      <a:alpha val="43137"/>
                    </a:srgbClr>
                  </a:outerShdw>
                </a:effectLst>
                <a:latin typeface="+mn-lt"/>
                <a:ea typeface="+mn-ea"/>
                <a:cs typeface="+mn-cs"/>
              </a:rPr>
              <a:t>immunization</a:t>
            </a:r>
            <a:r>
              <a:rPr lang="en-US" sz="8000" b="1" dirty="0">
                <a:solidFill>
                  <a:schemeClr val="tx1"/>
                </a:solidFill>
              </a:rPr>
              <a:t> </a:t>
            </a:r>
            <a:endParaRPr lang="en-US" sz="4800" dirty="0">
              <a:solidFill>
                <a:schemeClr val="tx1"/>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1981200" y="1447801"/>
            <a:ext cx="8001000" cy="4724399"/>
          </a:xfrm>
        </p:spPr>
        <p:txBody>
          <a:bodyPr>
            <a:noAutofit/>
          </a:bodyPr>
          <a:lstStyle/>
          <a:p>
            <a:pPr algn="l" rtl="0"/>
            <a:r>
              <a:rPr lang="en-US" sz="2800" dirty="0"/>
              <a:t>maternal immunization protects both the mother and fetus from the morbidity of certain infections</a:t>
            </a:r>
          </a:p>
          <a:p>
            <a:pPr algn="l" rtl="0"/>
            <a:endParaRPr lang="en-US" sz="2800" dirty="0"/>
          </a:p>
          <a:p>
            <a:pPr algn="l" rtl="0"/>
            <a:endParaRPr lang="en-US" sz="2800" dirty="0"/>
          </a:p>
          <a:p>
            <a:pPr algn="l" rtl="0"/>
            <a:r>
              <a:rPr lang="en-US" sz="2800" dirty="0"/>
              <a:t>Ideally, women should be vaccinated against preventable diseases in their environment prior to conception according to the recommended adult immunization schedule</a:t>
            </a:r>
          </a:p>
          <a:p>
            <a:pPr algn="l" rtl="0"/>
            <a:endParaRPr lang="en-US" sz="2800" dirty="0"/>
          </a:p>
        </p:txBody>
      </p:sp>
    </p:spTree>
    <p:extLst>
      <p:ext uri="{BB962C8B-B14F-4D97-AF65-F5344CB8AC3E}">
        <p14:creationId xmlns:p14="http://schemas.microsoft.com/office/powerpoint/2010/main" val="2346082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1175" y="1600201"/>
            <a:ext cx="9551963" cy="4941276"/>
          </a:xfrm>
        </p:spPr>
        <p:txBody>
          <a:bodyPr>
            <a:normAutofit/>
          </a:bodyPr>
          <a:lstStyle/>
          <a:p>
            <a:pPr marL="0" indent="0" algn="l" rtl="0">
              <a:buNone/>
            </a:pPr>
            <a:r>
              <a:rPr lang="en-US" dirty="0" smtClean="0"/>
              <a:t>● </a:t>
            </a:r>
            <a:r>
              <a:rPr lang="en-US" dirty="0"/>
              <a:t>immunizations </a:t>
            </a:r>
            <a:r>
              <a:rPr lang="en-US" u="sng" dirty="0"/>
              <a:t>routinely recommended </a:t>
            </a:r>
            <a:r>
              <a:rPr lang="en-US" dirty="0"/>
              <a:t>for all pregnant women: </a:t>
            </a:r>
            <a:r>
              <a:rPr lang="en-US" dirty="0">
                <a:solidFill>
                  <a:srgbClr val="FF0000"/>
                </a:solidFill>
              </a:rPr>
              <a:t>tetanus, diphtheria, pertussis, and influenza. </a:t>
            </a:r>
          </a:p>
          <a:p>
            <a:pPr marL="0" indent="0" algn="l" rtl="0">
              <a:buNone/>
            </a:pPr>
            <a:endParaRPr lang="en-US" dirty="0"/>
          </a:p>
          <a:p>
            <a:pPr marL="0" indent="0" algn="l" rtl="0">
              <a:buNone/>
            </a:pPr>
            <a:r>
              <a:rPr lang="en-US" dirty="0" smtClean="0"/>
              <a:t>●  Following delivery</a:t>
            </a:r>
            <a:r>
              <a:rPr lang="en-US" u="sng" dirty="0" smtClean="0"/>
              <a:t>, postpartum </a:t>
            </a:r>
            <a:r>
              <a:rPr lang="en-US" dirty="0" smtClean="0"/>
              <a:t>women should receive all recommended vaccines that could not be or were not administered during pregnancy </a:t>
            </a:r>
            <a:r>
              <a:rPr lang="en-US" dirty="0" smtClean="0">
                <a:solidFill>
                  <a:srgbClr val="FF0000"/>
                </a:solidFill>
              </a:rPr>
              <a:t>(</a:t>
            </a:r>
            <a:r>
              <a:rPr lang="en-US" dirty="0" err="1" smtClean="0">
                <a:solidFill>
                  <a:srgbClr val="FF0000"/>
                </a:solidFill>
              </a:rPr>
              <a:t>eg</a:t>
            </a:r>
            <a:r>
              <a:rPr lang="en-US" dirty="0" smtClean="0">
                <a:solidFill>
                  <a:srgbClr val="FF0000"/>
                </a:solidFill>
              </a:rPr>
              <a:t>, measles, mumps, and rubella; varicella; tetanus toxoid, diphtheria, and acellular pertussis ) . </a:t>
            </a:r>
          </a:p>
          <a:p>
            <a:pPr marL="0" indent="0" algn="l" rtl="0">
              <a:buNone/>
            </a:pPr>
            <a:r>
              <a:rPr lang="en-US" dirty="0" smtClean="0"/>
              <a:t>=in </a:t>
            </a:r>
            <a:r>
              <a:rPr lang="en-US" dirty="0"/>
              <a:t>order to protect their health and the fetus from the morbidity of certain infections. </a:t>
            </a:r>
            <a:endParaRPr lang="en-US" dirty="0" smtClean="0">
              <a:solidFill>
                <a:srgbClr val="FF0000"/>
              </a:solidFill>
            </a:endParaRPr>
          </a:p>
          <a:p>
            <a:pPr marL="0" indent="0" algn="l" rtl="0">
              <a:buNone/>
            </a:pPr>
            <a:endParaRPr lang="en-US" dirty="0"/>
          </a:p>
          <a:p>
            <a:pPr marL="0" indent="0" algn="l" rtl="0">
              <a:buNone/>
            </a:pPr>
            <a:r>
              <a:rPr lang="en-US" dirty="0"/>
              <a:t>●  </a:t>
            </a:r>
            <a:r>
              <a:rPr lang="en-US" dirty="0" smtClean="0"/>
              <a:t>Providers </a:t>
            </a:r>
            <a:r>
              <a:rPr lang="en-US" dirty="0"/>
              <a:t>should be aware of and follow contraindications and </a:t>
            </a:r>
            <a:r>
              <a:rPr lang="en-US" u="sng" dirty="0"/>
              <a:t>precautions</a:t>
            </a:r>
            <a:r>
              <a:rPr lang="en-US" dirty="0"/>
              <a:t> for immunization of pregnant women (</a:t>
            </a:r>
            <a:r>
              <a:rPr lang="en-US" dirty="0" err="1"/>
              <a:t>eg</a:t>
            </a:r>
            <a:r>
              <a:rPr lang="en-US" dirty="0"/>
              <a:t>, </a:t>
            </a:r>
            <a:r>
              <a:rPr lang="en-US" dirty="0">
                <a:solidFill>
                  <a:srgbClr val="FF0000"/>
                </a:solidFill>
              </a:rPr>
              <a:t>avoid administration of live attenuated virus vaccines</a:t>
            </a:r>
            <a:r>
              <a:rPr lang="en-US" dirty="0"/>
              <a:t>). </a:t>
            </a:r>
          </a:p>
        </p:txBody>
      </p:sp>
      <p:sp>
        <p:nvSpPr>
          <p:cNvPr id="2" name="Title 1"/>
          <p:cNvSpPr>
            <a:spLocks noGrp="1"/>
          </p:cNvSpPr>
          <p:nvPr>
            <p:ph type="title"/>
          </p:nvPr>
        </p:nvSpPr>
        <p:spPr>
          <a:xfrm>
            <a:off x="2286000" y="457200"/>
            <a:ext cx="6934200" cy="990600"/>
          </a:xfrm>
        </p:spPr>
        <p:txBody>
          <a:bodyPr>
            <a:normAutofit fontScale="90000"/>
          </a:bodyPr>
          <a:lstStyle/>
          <a:p>
            <a:pPr marL="18288" algn="ctr">
              <a:spcBef>
                <a:spcPct val="20000"/>
              </a:spcBef>
              <a:buSzPct val="60000"/>
            </a:pPr>
            <a:r>
              <a:rPr lang="en-US" sz="3200" dirty="0">
                <a:solidFill>
                  <a:schemeClr val="tx1"/>
                </a:solidFill>
                <a:effectLst>
                  <a:outerShdw blurRad="38100" dist="38100" dir="2700000" algn="tl">
                    <a:srgbClr val="000000">
                      <a:alpha val="43137"/>
                    </a:srgbClr>
                  </a:outerShdw>
                </a:effectLst>
                <a:latin typeface="+mn-lt"/>
                <a:ea typeface="+mn-ea"/>
                <a:cs typeface="+mn-cs"/>
              </a:rPr>
              <a:t>general guidelines for immunization of pregnant women:</a:t>
            </a:r>
            <a:br>
              <a:rPr lang="en-US" sz="3200" dirty="0">
                <a:solidFill>
                  <a:schemeClr val="tx1"/>
                </a:solidFill>
                <a:effectLst>
                  <a:outerShdw blurRad="38100" dist="38100" dir="2700000" algn="tl">
                    <a:srgbClr val="000000">
                      <a:alpha val="43137"/>
                    </a:srgbClr>
                  </a:outerShdw>
                </a:effectLst>
                <a:latin typeface="+mn-lt"/>
                <a:ea typeface="+mn-ea"/>
                <a:cs typeface="+mn-cs"/>
              </a:rPr>
            </a:br>
            <a:endParaRPr lang="en-US" sz="3200" dirty="0">
              <a:solidFill>
                <a:schemeClr val="tx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3495912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52601"/>
            <a:ext cx="7543800" cy="4419599"/>
          </a:xfrm>
        </p:spPr>
        <p:txBody>
          <a:bodyPr>
            <a:normAutofit/>
          </a:bodyPr>
          <a:lstStyle/>
          <a:p>
            <a:pPr algn="l" rtl="0"/>
            <a:r>
              <a:rPr lang="en-US" sz="2800" dirty="0"/>
              <a:t>Routine Vaccines :</a:t>
            </a:r>
          </a:p>
          <a:p>
            <a:pPr marL="0" indent="0" algn="l" rtl="0">
              <a:buNone/>
            </a:pPr>
            <a:r>
              <a:rPr lang="en-US" sz="2000" dirty="0"/>
              <a:t>Hepatitis A, Hepatitis B ,Human Papillomavirus (HPV), Influenza (inactivated) , Influenza (LAIV), Measles, Mumps, Rubella (MMR), Meningococcal, Meningococcal (</a:t>
            </a:r>
            <a:r>
              <a:rPr lang="en-US" sz="2000" dirty="0" err="1"/>
              <a:t>MenB</a:t>
            </a:r>
            <a:r>
              <a:rPr lang="en-US" sz="2000" dirty="0"/>
              <a:t>),Pneumococcal Conjugate (PCV13), Pneumococcal Polysaccharide (PPSV23) ,Polio (IPV) , Tetanus, Diphtheria, and Pertussis (</a:t>
            </a:r>
            <a:r>
              <a:rPr lang="en-US" sz="2000" dirty="0" err="1"/>
              <a:t>Tdap</a:t>
            </a:r>
            <a:r>
              <a:rPr lang="en-US" sz="2000" dirty="0"/>
              <a:t>); &amp; Tetanus and Diphtheria (Td) ,Varicella , Zoster</a:t>
            </a:r>
          </a:p>
          <a:p>
            <a:pPr marL="0" indent="0" algn="l" rtl="0">
              <a:buNone/>
            </a:pPr>
            <a:r>
              <a:rPr lang="en-US" sz="2400" dirty="0"/>
              <a:t>Travel and Other:</a:t>
            </a:r>
          </a:p>
          <a:p>
            <a:pPr marL="0" indent="0" algn="l" rtl="0">
              <a:buNone/>
            </a:pPr>
            <a:r>
              <a:rPr lang="en-US" sz="1900" dirty="0"/>
              <a:t> Anthrax , BCG , Japanese Encephalitis , Rabies  , Typhoid , </a:t>
            </a:r>
            <a:r>
              <a:rPr lang="en-US" sz="1900" dirty="0" err="1"/>
              <a:t>Vaccinia</a:t>
            </a:r>
            <a:r>
              <a:rPr lang="en-US" sz="1900" dirty="0"/>
              <a:t> (Smallpox) , Yellow Fever</a:t>
            </a:r>
          </a:p>
          <a:p>
            <a:pPr marL="0" indent="0" algn="l" rtl="0">
              <a:buNone/>
            </a:pPr>
            <a:endParaRPr lang="en-US" dirty="0"/>
          </a:p>
          <a:p>
            <a:pPr marL="0" indent="0" algn="l" rtl="0">
              <a:buNone/>
            </a:pPr>
            <a:endParaRPr lang="en-US" sz="2000" dirty="0"/>
          </a:p>
          <a:p>
            <a:pPr algn="l" rtl="0"/>
            <a:endParaRPr lang="en-US" dirty="0"/>
          </a:p>
        </p:txBody>
      </p:sp>
      <p:sp>
        <p:nvSpPr>
          <p:cNvPr id="2" name="Title 1"/>
          <p:cNvSpPr>
            <a:spLocks noGrp="1"/>
          </p:cNvSpPr>
          <p:nvPr>
            <p:ph type="title"/>
          </p:nvPr>
        </p:nvSpPr>
        <p:spPr>
          <a:xfrm>
            <a:off x="1981201" y="457199"/>
            <a:ext cx="8864990" cy="949569"/>
          </a:xfrm>
        </p:spPr>
        <p:txBody>
          <a:bodyPr>
            <a:noAutofit/>
          </a:bodyPr>
          <a:lstStyle/>
          <a:p>
            <a:pPr marL="18288" algn="ctr">
              <a:spcBef>
                <a:spcPct val="20000"/>
              </a:spcBef>
              <a:buSzPct val="60000"/>
            </a:pPr>
            <a:r>
              <a:rPr lang="en-US" sz="4400" dirty="0">
                <a:solidFill>
                  <a:schemeClr val="tx1"/>
                </a:solidFill>
                <a:effectLst>
                  <a:outerShdw blurRad="38100" dist="38100" dir="2700000" algn="tl">
                    <a:srgbClr val="000000">
                      <a:alpha val="43137"/>
                    </a:srgbClr>
                  </a:outerShdw>
                </a:effectLst>
                <a:latin typeface="+mn-lt"/>
                <a:ea typeface="+mn-ea"/>
                <a:cs typeface="+mn-cs"/>
              </a:rPr>
              <a:t>Two types of vaccines  </a:t>
            </a:r>
          </a:p>
        </p:txBody>
      </p:sp>
    </p:spTree>
    <p:extLst>
      <p:ext uri="{BB962C8B-B14F-4D97-AF65-F5344CB8AC3E}">
        <p14:creationId xmlns:p14="http://schemas.microsoft.com/office/powerpoint/2010/main" val="1750897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378287" cy="553998"/>
          </a:xfrm>
        </p:spPr>
        <p:txBody>
          <a:bodyPr>
            <a:noAutofit/>
          </a:bodyPr>
          <a:lstStyle/>
          <a:p>
            <a:pPr algn="l"/>
            <a:r>
              <a:rPr lang="en-US" dirty="0"/>
              <a:t>Recommended women vaccines </a:t>
            </a:r>
            <a:endParaRPr lang="en-US" dirty="0">
              <a:effectLst/>
            </a:endParaRPr>
          </a:p>
        </p:txBody>
      </p:sp>
      <p:sp>
        <p:nvSpPr>
          <p:cNvPr id="3" name="Text Placeholder 2"/>
          <p:cNvSpPr>
            <a:spLocks noGrp="1"/>
          </p:cNvSpPr>
          <p:nvPr>
            <p:ph type="body" idx="1"/>
          </p:nvPr>
        </p:nvSpPr>
        <p:spPr>
          <a:xfrm>
            <a:off x="2059941" y="1626361"/>
            <a:ext cx="8072119" cy="3447098"/>
          </a:xfrm>
        </p:spPr>
        <p:txBody>
          <a:bodyPr>
            <a:noAutofit/>
          </a:bodyPr>
          <a:lstStyle/>
          <a:p>
            <a:pPr marL="285750" indent="-285750" algn="l" rtl="0">
              <a:buFont typeface="Arial" charset="0"/>
              <a:buChar char="•"/>
            </a:pPr>
            <a:r>
              <a:rPr lang="en-US" sz="3200" dirty="0"/>
              <a:t>Influenza</a:t>
            </a:r>
            <a:endParaRPr lang="en-US" sz="3200" dirty="0">
              <a:latin typeface="Wingdings" charset="2"/>
            </a:endParaRPr>
          </a:p>
          <a:p>
            <a:pPr marL="285750" indent="-285750" algn="l" rtl="0">
              <a:buFont typeface="Arial" charset="0"/>
              <a:buChar char="•"/>
            </a:pPr>
            <a:r>
              <a:rPr lang="en-US" sz="3200" dirty="0"/>
              <a:t>Hepatitis A , Hepatitis B (at high risk)</a:t>
            </a:r>
            <a:r>
              <a:rPr lang="en-US" sz="3200" dirty="0">
                <a:latin typeface="Wingdings" charset="2"/>
              </a:rPr>
              <a:t> </a:t>
            </a:r>
          </a:p>
          <a:p>
            <a:pPr marL="285750" indent="-285750" algn="l" rtl="0">
              <a:buFont typeface="Arial" charset="0"/>
              <a:buChar char="•"/>
            </a:pPr>
            <a:r>
              <a:rPr lang="en-US" sz="3200" dirty="0"/>
              <a:t>Human papillomavirus (HPV)</a:t>
            </a:r>
            <a:endParaRPr lang="en-US" sz="3200" dirty="0">
              <a:latin typeface="Wingdings" charset="2"/>
            </a:endParaRPr>
          </a:p>
          <a:p>
            <a:pPr marL="285750" indent="-285750" algn="l" rtl="0">
              <a:buFont typeface="Arial" charset="0"/>
              <a:buChar char="•"/>
            </a:pPr>
            <a:r>
              <a:rPr lang="en-US" sz="3200" dirty="0"/>
              <a:t>Measles , mumps and rubella (MMR)</a:t>
            </a:r>
            <a:r>
              <a:rPr lang="en-US" sz="3200" dirty="0">
                <a:latin typeface="Wingdings" charset="2"/>
              </a:rPr>
              <a:t> </a:t>
            </a:r>
          </a:p>
          <a:p>
            <a:pPr marL="285750" indent="-285750" algn="l" rtl="0">
              <a:buFont typeface="Arial" charset="0"/>
              <a:buChar char="•"/>
            </a:pPr>
            <a:r>
              <a:rPr lang="en-US" sz="3200" dirty="0"/>
              <a:t>Meningococcal , pneumococcal at high risk )</a:t>
            </a:r>
            <a:r>
              <a:rPr lang="en-US" sz="3200" dirty="0">
                <a:latin typeface="Wingdings" charset="2"/>
              </a:rPr>
              <a:t> </a:t>
            </a:r>
            <a:endParaRPr lang="en-US" sz="3200" dirty="0"/>
          </a:p>
          <a:p>
            <a:pPr marL="285750" indent="-285750" algn="l" rtl="0">
              <a:buFont typeface="Arial" charset="0"/>
              <a:buChar char="•"/>
            </a:pPr>
            <a:r>
              <a:rPr lang="en-US" sz="3200" dirty="0"/>
              <a:t>Varicella (chickenpox)</a:t>
            </a:r>
          </a:p>
          <a:p>
            <a:pPr marL="0" algn="l" rtl="0"/>
            <a:endParaRPr lang="en-US" sz="3200" dirty="0"/>
          </a:p>
        </p:txBody>
      </p:sp>
    </p:spTree>
    <p:extLst>
      <p:ext uri="{BB962C8B-B14F-4D97-AF65-F5344CB8AC3E}">
        <p14:creationId xmlns:p14="http://schemas.microsoft.com/office/powerpoint/2010/main" val="3376935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1107996"/>
          </a:xfrm>
        </p:spPr>
        <p:txBody>
          <a:bodyPr>
            <a:normAutofit fontScale="90000"/>
          </a:bodyPr>
          <a:lstStyle/>
          <a:p>
            <a:pPr algn="l" rtl="0"/>
            <a:r>
              <a:rPr lang="en-US" b="1" dirty="0"/>
              <a:t>Pregnancy vaccines</a:t>
            </a:r>
            <a:r>
              <a:rPr lang="en-US" dirty="0"/>
              <a:t> </a:t>
            </a:r>
            <a:br>
              <a:rPr lang="en-US" dirty="0"/>
            </a:br>
            <a:endParaRPr lang="en-US" dirty="0"/>
          </a:p>
        </p:txBody>
      </p:sp>
      <p:sp>
        <p:nvSpPr>
          <p:cNvPr id="3" name="Text Placeholder 2"/>
          <p:cNvSpPr>
            <a:spLocks noGrp="1"/>
          </p:cNvSpPr>
          <p:nvPr>
            <p:ph type="body" idx="1"/>
          </p:nvPr>
        </p:nvSpPr>
        <p:spPr>
          <a:xfrm>
            <a:off x="2059941" y="1626362"/>
            <a:ext cx="8072119" cy="4088639"/>
          </a:xfrm>
        </p:spPr>
        <p:txBody>
          <a:bodyPr>
            <a:normAutofit lnSpcReduction="10000"/>
          </a:bodyPr>
          <a:lstStyle/>
          <a:p>
            <a:pPr marL="285750" indent="-285750" algn="l" rtl="0">
              <a:buFont typeface="Arial" charset="0"/>
              <a:buChar char="•"/>
            </a:pPr>
            <a:r>
              <a:rPr lang="en-US" sz="3200" b="1" u="sng" dirty="0"/>
              <a:t>Pertussis</a:t>
            </a:r>
            <a:r>
              <a:rPr lang="en-US" sz="3200" u="sng" dirty="0"/>
              <a:t> </a:t>
            </a:r>
            <a:r>
              <a:rPr lang="en-US" sz="3200" dirty="0"/>
              <a:t>: it can be life threatening for the new born.</a:t>
            </a:r>
            <a:r>
              <a:rPr lang="en-US" sz="3200" dirty="0">
                <a:latin typeface="Wingdings" charset="2"/>
              </a:rPr>
              <a:t> </a:t>
            </a:r>
          </a:p>
          <a:p>
            <a:pPr marL="285750" indent="-285750" algn="l" rtl="0">
              <a:buFont typeface="Arial" charset="0"/>
              <a:buChar char="•"/>
            </a:pPr>
            <a:r>
              <a:rPr lang="en-US" sz="3200" b="1" u="sng" dirty="0"/>
              <a:t>Influenza virus </a:t>
            </a:r>
            <a:r>
              <a:rPr lang="en-US" sz="3200" dirty="0"/>
              <a:t>: increase the chances of pre-mature labor</a:t>
            </a:r>
            <a:r>
              <a:rPr lang="en-US" sz="3200" dirty="0">
                <a:latin typeface="Wingdings" charset="2"/>
              </a:rPr>
              <a:t> </a:t>
            </a:r>
            <a:endParaRPr lang="en-US" sz="3200" dirty="0"/>
          </a:p>
          <a:p>
            <a:pPr algn="l" rtl="0"/>
            <a:r>
              <a:rPr lang="en-US" sz="3200" dirty="0"/>
              <a:t>and delivery. </a:t>
            </a:r>
          </a:p>
          <a:p>
            <a:pPr marL="285750" indent="-285750" algn="l" rtl="0">
              <a:buFont typeface="Arial" charset="0"/>
              <a:buChar char="•"/>
            </a:pPr>
            <a:r>
              <a:rPr lang="en-US" sz="3200" b="1" u="sng" dirty="0"/>
              <a:t>Tetanus , diphtheria and additionally  Hepatitis B</a:t>
            </a:r>
            <a:r>
              <a:rPr lang="en-US" sz="3200" dirty="0"/>
              <a:t>: pregnant women should undergo hepatitis B test. </a:t>
            </a:r>
          </a:p>
        </p:txBody>
      </p:sp>
    </p:spTree>
    <p:extLst>
      <p:ext uri="{BB962C8B-B14F-4D97-AF65-F5344CB8AC3E}">
        <p14:creationId xmlns:p14="http://schemas.microsoft.com/office/powerpoint/2010/main" val="127896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1107996"/>
          </a:xfrm>
        </p:spPr>
        <p:txBody>
          <a:bodyPr>
            <a:normAutofit fontScale="90000"/>
          </a:bodyPr>
          <a:lstStyle/>
          <a:p>
            <a:pPr algn="l" rtl="0"/>
            <a:r>
              <a:rPr lang="en-US" dirty="0"/>
              <a:t>Postpartum vaccines </a:t>
            </a:r>
            <a:br>
              <a:rPr lang="en-US" dirty="0"/>
            </a:br>
            <a:endParaRPr lang="en-US" dirty="0"/>
          </a:p>
        </p:txBody>
      </p:sp>
      <p:sp>
        <p:nvSpPr>
          <p:cNvPr id="3" name="Text Placeholder 2"/>
          <p:cNvSpPr>
            <a:spLocks noGrp="1"/>
          </p:cNvSpPr>
          <p:nvPr>
            <p:ph type="body" idx="1"/>
          </p:nvPr>
        </p:nvSpPr>
        <p:spPr>
          <a:xfrm>
            <a:off x="2059941" y="1626360"/>
            <a:ext cx="8072119" cy="3016210"/>
          </a:xfrm>
        </p:spPr>
        <p:txBody>
          <a:bodyPr>
            <a:noAutofit/>
          </a:bodyPr>
          <a:lstStyle/>
          <a:p>
            <a:pPr marL="285750" indent="-285750" algn="l" rtl="0">
              <a:buFont typeface="Arial" charset="0"/>
              <a:buChar char="•"/>
            </a:pPr>
            <a:r>
              <a:rPr lang="en-US" sz="2800" dirty="0"/>
              <a:t>Recommended vaccines that could not be administrated during pregnancy, </a:t>
            </a:r>
            <a:r>
              <a:rPr lang="en-US" sz="2800" dirty="0" err="1"/>
              <a:t>eg</a:t>
            </a:r>
            <a:r>
              <a:rPr lang="en-US" sz="2800" dirty="0"/>
              <a:t>: </a:t>
            </a:r>
            <a:r>
              <a:rPr lang="en-US" sz="2800" u="sng" dirty="0"/>
              <a:t>mumps, rubella, tetanus toxoid, measles,  varicella and acellular pertussis</a:t>
            </a:r>
            <a:r>
              <a:rPr lang="en-US" sz="2800" dirty="0"/>
              <a:t>. </a:t>
            </a:r>
          </a:p>
          <a:p>
            <a:pPr marL="285750" indent="-285750" algn="l" rtl="0">
              <a:buFont typeface="Arial" charset="0"/>
              <a:buChar char="•"/>
            </a:pPr>
            <a:endParaRPr lang="en-US" sz="2800" dirty="0"/>
          </a:p>
          <a:p>
            <a:pPr marL="285750" indent="-285750" algn="l" rtl="0">
              <a:buFont typeface="Arial" charset="0"/>
              <a:buChar char="•"/>
            </a:pPr>
            <a:endParaRPr lang="en-US" sz="2800" dirty="0"/>
          </a:p>
          <a:p>
            <a:pPr marL="285750" indent="-285750" algn="l" rtl="0">
              <a:buFont typeface="Arial" charset="0"/>
              <a:buChar char="•"/>
            </a:pPr>
            <a:r>
              <a:rPr lang="en-US" sz="2800" dirty="0">
                <a:solidFill>
                  <a:srgbClr val="FF0000"/>
                </a:solidFill>
              </a:rPr>
              <a:t>Could be giving live attenuated at this stage ! </a:t>
            </a:r>
          </a:p>
        </p:txBody>
      </p:sp>
    </p:spTree>
    <p:extLst>
      <p:ext uri="{BB962C8B-B14F-4D97-AF65-F5344CB8AC3E}">
        <p14:creationId xmlns:p14="http://schemas.microsoft.com/office/powerpoint/2010/main" val="2183695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59941" y="451358"/>
            <a:ext cx="8072119" cy="1107996"/>
          </a:xfrm>
        </p:spPr>
        <p:txBody>
          <a:bodyPr>
            <a:normAutofit fontScale="90000"/>
          </a:bodyPr>
          <a:lstStyle/>
          <a:p>
            <a:pPr algn="l" rtl="0"/>
            <a:r>
              <a:rPr lang="en-US" dirty="0"/>
              <a:t>Travel Recommended vaccines </a:t>
            </a:r>
            <a:br>
              <a:rPr lang="en-US" dirty="0"/>
            </a:br>
            <a:endParaRPr lang="en-US" dirty="0"/>
          </a:p>
        </p:txBody>
      </p:sp>
      <p:sp>
        <p:nvSpPr>
          <p:cNvPr id="3" name="Text Placeholder 2"/>
          <p:cNvSpPr>
            <a:spLocks noGrp="1"/>
          </p:cNvSpPr>
          <p:nvPr>
            <p:ph type="body" idx="1"/>
          </p:nvPr>
        </p:nvSpPr>
        <p:spPr>
          <a:xfrm>
            <a:off x="2059941" y="1626361"/>
            <a:ext cx="8072119" cy="3877985"/>
          </a:xfrm>
        </p:spPr>
        <p:txBody>
          <a:bodyPr>
            <a:noAutofit/>
          </a:bodyPr>
          <a:lstStyle/>
          <a:p>
            <a:pPr algn="l" rtl="0"/>
            <a:r>
              <a:rPr lang="en-US" sz="2800" b="1" dirty="0"/>
              <a:t>These vaccines are recommended for pregnant women planning to travel to endemic areas where there is a high risk of exposure: </a:t>
            </a:r>
          </a:p>
          <a:p>
            <a:pPr algn="l" rtl="0"/>
            <a:endParaRPr lang="en-US" sz="2800" b="1" dirty="0"/>
          </a:p>
          <a:p>
            <a:pPr marL="285750" indent="-285750" algn="l" rtl="0">
              <a:buFont typeface="Arial" charset="0"/>
              <a:buChar char="•"/>
            </a:pPr>
            <a:r>
              <a:rPr lang="en-US" sz="2800" dirty="0"/>
              <a:t>Anthrax </a:t>
            </a:r>
            <a:endParaRPr lang="en-US" sz="2800" dirty="0">
              <a:latin typeface="Wingdings" charset="2"/>
            </a:endParaRPr>
          </a:p>
          <a:p>
            <a:pPr marL="285750" indent="-285750" algn="l" rtl="0">
              <a:buFont typeface="Arial" charset="0"/>
              <a:buChar char="•"/>
            </a:pPr>
            <a:r>
              <a:rPr lang="en-US" sz="2800" dirty="0"/>
              <a:t>Japanese Encephalitis(??)</a:t>
            </a:r>
            <a:endParaRPr lang="en-US" sz="2800" dirty="0">
              <a:latin typeface="Wingdings" charset="2"/>
            </a:endParaRPr>
          </a:p>
          <a:p>
            <a:pPr marL="285750" indent="-285750" algn="l" rtl="0">
              <a:buFont typeface="Arial" charset="0"/>
              <a:buChar char="•"/>
            </a:pPr>
            <a:r>
              <a:rPr lang="en-US" sz="2800" dirty="0"/>
              <a:t>Typhoid</a:t>
            </a:r>
            <a:endParaRPr lang="en-US" sz="2800" dirty="0">
              <a:latin typeface="Wingdings" charset="2"/>
            </a:endParaRPr>
          </a:p>
          <a:p>
            <a:pPr marL="285750" indent="-285750" algn="l" rtl="0">
              <a:buFont typeface="Arial" charset="0"/>
              <a:buChar char="•"/>
            </a:pPr>
            <a:r>
              <a:rPr lang="en-US" sz="2800" dirty="0"/>
              <a:t>Yellow fever (Breastfeeding is a precaution for yellow fever vaccine) </a:t>
            </a:r>
          </a:p>
        </p:txBody>
      </p:sp>
    </p:spTree>
    <p:extLst>
      <p:ext uri="{BB962C8B-B14F-4D97-AF65-F5344CB8AC3E}">
        <p14:creationId xmlns:p14="http://schemas.microsoft.com/office/powerpoint/2010/main" val="47473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951" y="624110"/>
            <a:ext cx="9436661" cy="1280890"/>
          </a:xfrm>
        </p:spPr>
        <p:txBody>
          <a:bodyPr/>
          <a:lstStyle/>
          <a:p>
            <a:r>
              <a:rPr lang="en-US" dirty="0" smtClean="0"/>
              <a:t>But why screening ?</a:t>
            </a:r>
            <a:endParaRPr lang="ar-SA" dirty="0"/>
          </a:p>
        </p:txBody>
      </p:sp>
      <p:sp>
        <p:nvSpPr>
          <p:cNvPr id="3" name="Content Placeholder 2"/>
          <p:cNvSpPr>
            <a:spLocks noGrp="1"/>
          </p:cNvSpPr>
          <p:nvPr>
            <p:ph idx="1"/>
          </p:nvPr>
        </p:nvSpPr>
        <p:spPr>
          <a:xfrm>
            <a:off x="801859" y="1364567"/>
            <a:ext cx="10702754" cy="5176910"/>
          </a:xfrm>
        </p:spPr>
        <p:txBody>
          <a:bodyPr>
            <a:noAutofit/>
          </a:bodyPr>
          <a:lstStyle/>
          <a:p>
            <a:pPr algn="l" rtl="0"/>
            <a:r>
              <a:rPr lang="en-US" sz="2000" dirty="0" smtClean="0"/>
              <a:t>Advantages of screening :</a:t>
            </a:r>
          </a:p>
          <a:p>
            <a:pPr algn="l" rtl="0"/>
            <a:r>
              <a:rPr lang="en-US" sz="2000" dirty="0" smtClean="0"/>
              <a:t>Early detection of a disease can dramatically change a prognosis for patients</a:t>
            </a:r>
          </a:p>
          <a:p>
            <a:pPr algn="l" rtl="0"/>
            <a:r>
              <a:rPr lang="en-US" sz="2000" dirty="0" smtClean="0"/>
              <a:t>It has a an economic role in which the coast of treatment can reduced </a:t>
            </a:r>
          </a:p>
          <a:p>
            <a:pPr algn="l" rtl="0"/>
            <a:r>
              <a:rPr lang="en-US" sz="2000" dirty="0" smtClean="0"/>
              <a:t>It’s a research tool in which you can apply multiple studies to the society and its health</a:t>
            </a:r>
          </a:p>
          <a:p>
            <a:pPr algn="l" rtl="0"/>
            <a:r>
              <a:rPr lang="en-US" sz="2000" dirty="0" smtClean="0"/>
              <a:t>It can orient and educate public about the disease they are prone to and teach them a</a:t>
            </a:r>
            <a:endParaRPr lang="ar-SA" sz="2000" dirty="0" smtClean="0"/>
          </a:p>
          <a:p>
            <a:pPr marL="0" indent="0" algn="l" rtl="0">
              <a:buNone/>
            </a:pPr>
            <a:r>
              <a:rPr lang="en-US" sz="2000" dirty="0" smtClean="0"/>
              <a:t>bout it</a:t>
            </a:r>
          </a:p>
          <a:p>
            <a:pPr marL="0" indent="0" algn="l" rtl="0">
              <a:buNone/>
            </a:pPr>
            <a:endParaRPr lang="en-US" sz="2000" dirty="0"/>
          </a:p>
          <a:p>
            <a:pPr marL="0" indent="0" algn="l" rtl="0">
              <a:buNone/>
            </a:pPr>
            <a:r>
              <a:rPr lang="en-US" sz="2000" dirty="0" smtClean="0"/>
              <a:t>Is there any negative aspect of screening?</a:t>
            </a:r>
          </a:p>
          <a:p>
            <a:pPr marL="0" indent="0" algn="l" rtl="0">
              <a:buNone/>
            </a:pPr>
            <a:r>
              <a:rPr lang="en-US" sz="2000" dirty="0" smtClean="0"/>
              <a:t>Yes </a:t>
            </a:r>
          </a:p>
          <a:p>
            <a:pPr marL="0" indent="0" algn="l" rtl="0">
              <a:buNone/>
            </a:pPr>
            <a:r>
              <a:rPr lang="en-US" sz="2000" dirty="0" smtClean="0"/>
              <a:t>False positive result can lead to un needed intervention and un necessary worry to patient</a:t>
            </a:r>
          </a:p>
          <a:p>
            <a:pPr marL="0" indent="0" algn="l" rtl="0">
              <a:buNone/>
            </a:pPr>
            <a:r>
              <a:rPr lang="en-US" sz="2000" dirty="0" smtClean="0"/>
              <a:t>A false negative result :</a:t>
            </a:r>
            <a:r>
              <a:rPr lang="en-US" sz="2000" dirty="0"/>
              <a:t> </a:t>
            </a:r>
            <a:r>
              <a:rPr lang="en-US" sz="2000" dirty="0" smtClean="0"/>
              <a:t>lead </a:t>
            </a:r>
            <a:r>
              <a:rPr lang="en-US" sz="2000" dirty="0" err="1" smtClean="0"/>
              <a:t>ti</a:t>
            </a:r>
            <a:r>
              <a:rPr lang="en-US" sz="2000" dirty="0" smtClean="0"/>
              <a:t> missing the disease and falsely insure the patient about is health</a:t>
            </a:r>
          </a:p>
        </p:txBody>
      </p:sp>
    </p:spTree>
    <p:extLst>
      <p:ext uri="{BB962C8B-B14F-4D97-AF65-F5344CB8AC3E}">
        <p14:creationId xmlns:p14="http://schemas.microsoft.com/office/powerpoint/2010/main" val="16600726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8288" algn="ctr">
              <a:spcBef>
                <a:spcPct val="20000"/>
              </a:spcBef>
              <a:buSzPct val="60000"/>
            </a:pPr>
            <a:r>
              <a:rPr lang="en-US" sz="3200" dirty="0">
                <a:solidFill>
                  <a:schemeClr val="accent2">
                    <a:lumMod val="40000"/>
                    <a:lumOff val="60000"/>
                  </a:schemeClr>
                </a:solidFill>
                <a:effectLst>
                  <a:outerShdw blurRad="38100" dist="38100" dir="2700000" algn="tl">
                    <a:srgbClr val="000000">
                      <a:alpha val="43137"/>
                    </a:srgbClr>
                  </a:outerShdw>
                </a:effectLst>
                <a:latin typeface="+mn-lt"/>
                <a:ea typeface="+mn-ea"/>
                <a:cs typeface="+mn-cs"/>
              </a:rPr>
              <a:t>Immunizations that may be administered before, during, and after pregnancy</a:t>
            </a:r>
            <a:br>
              <a:rPr lang="en-US" sz="3200" dirty="0">
                <a:solidFill>
                  <a:schemeClr val="accent2">
                    <a:lumMod val="40000"/>
                    <a:lumOff val="60000"/>
                  </a:schemeClr>
                </a:solidFill>
                <a:effectLst>
                  <a:outerShdw blurRad="38100" dist="38100" dir="2700000" algn="tl">
                    <a:srgbClr val="000000">
                      <a:alpha val="43137"/>
                    </a:srgbClr>
                  </a:outerShdw>
                </a:effectLst>
                <a:latin typeface="+mn-lt"/>
                <a:ea typeface="+mn-ea"/>
                <a:cs typeface="+mn-cs"/>
              </a:rPr>
            </a:br>
            <a:endParaRPr lang="en-US" sz="3200" dirty="0">
              <a:solidFill>
                <a:schemeClr val="accent2">
                  <a:lumMod val="40000"/>
                  <a:lumOff val="60000"/>
                </a:schemeClr>
              </a:solidFill>
              <a:effectLst>
                <a:outerShdw blurRad="38100" dist="38100" dir="2700000" algn="tl">
                  <a:srgbClr val="000000">
                    <a:alpha val="43137"/>
                  </a:srgbClr>
                </a:outerShdw>
              </a:effectLst>
              <a:latin typeface="+mn-lt"/>
              <a:ea typeface="+mn-ea"/>
              <a:cs typeface="+mn-cs"/>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00332" y="1931962"/>
            <a:ext cx="10888394" cy="4926038"/>
          </a:xfrm>
          <a:prstGeom prst="rect">
            <a:avLst/>
          </a:prstGeom>
        </p:spPr>
      </p:pic>
    </p:spTree>
    <p:extLst>
      <p:ext uri="{BB962C8B-B14F-4D97-AF65-F5344CB8AC3E}">
        <p14:creationId xmlns:p14="http://schemas.microsoft.com/office/powerpoint/2010/main" val="3347018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08760" y="-23950"/>
            <a:ext cx="8625840" cy="6881949"/>
          </a:xfrm>
          <a:prstGeom prst="rect">
            <a:avLst/>
          </a:prstGeom>
        </p:spPr>
      </p:pic>
    </p:spTree>
    <p:extLst>
      <p:ext uri="{BB962C8B-B14F-4D97-AF65-F5344CB8AC3E}">
        <p14:creationId xmlns:p14="http://schemas.microsoft.com/office/powerpoint/2010/main" val="2687954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191" y="478302"/>
            <a:ext cx="9802421" cy="787790"/>
          </a:xfrm>
        </p:spPr>
        <p:txBody>
          <a:bodyPr/>
          <a:lstStyle/>
          <a:p>
            <a:r>
              <a:rPr lang="en-US" dirty="0" smtClean="0"/>
              <a:t>QUESTIONS</a:t>
            </a:r>
            <a:endParaRPr lang="ar-SA" dirty="0"/>
          </a:p>
        </p:txBody>
      </p:sp>
      <p:sp>
        <p:nvSpPr>
          <p:cNvPr id="3" name="Content Placeholder 2"/>
          <p:cNvSpPr>
            <a:spLocks noGrp="1"/>
          </p:cNvSpPr>
          <p:nvPr>
            <p:ph idx="1"/>
          </p:nvPr>
        </p:nvSpPr>
        <p:spPr>
          <a:xfrm>
            <a:off x="1448973" y="1266092"/>
            <a:ext cx="10213144" cy="5162843"/>
          </a:xfrm>
        </p:spPr>
        <p:txBody>
          <a:bodyPr/>
          <a:lstStyle/>
          <a:p>
            <a:pPr algn="l" rtl="0"/>
            <a:r>
              <a:rPr lang="en-US" dirty="0" smtClean="0"/>
              <a:t>Whish of the following is best to screen for alcohol abuse</a:t>
            </a:r>
            <a:endParaRPr lang="ar-SA" dirty="0" smtClean="0"/>
          </a:p>
          <a:p>
            <a:pPr algn="l" rtl="0"/>
            <a:r>
              <a:rPr lang="en-US" dirty="0" smtClean="0"/>
              <a:t>A) ALT</a:t>
            </a:r>
          </a:p>
          <a:p>
            <a:pPr algn="l" rtl="0"/>
            <a:r>
              <a:rPr lang="en-US" dirty="0" smtClean="0">
                <a:solidFill>
                  <a:srgbClr val="FF0000"/>
                </a:solidFill>
              </a:rPr>
              <a:t>B) GGT</a:t>
            </a:r>
          </a:p>
          <a:p>
            <a:pPr algn="l" rtl="0"/>
            <a:r>
              <a:rPr lang="en-US" dirty="0" smtClean="0"/>
              <a:t>C) AST</a:t>
            </a:r>
          </a:p>
          <a:p>
            <a:pPr algn="l" rtl="0"/>
            <a:r>
              <a:rPr lang="en-US" dirty="0" smtClean="0"/>
              <a:t>What is the risk to develop CVD in women above the age of 50 ?</a:t>
            </a:r>
          </a:p>
          <a:p>
            <a:pPr algn="l" rtl="0"/>
            <a:r>
              <a:rPr lang="en-US" dirty="0" smtClean="0"/>
              <a:t>A) 20%</a:t>
            </a:r>
          </a:p>
          <a:p>
            <a:pPr algn="l" rtl="0"/>
            <a:r>
              <a:rPr lang="en-US" dirty="0" smtClean="0"/>
              <a:t>B)30%</a:t>
            </a:r>
          </a:p>
          <a:p>
            <a:pPr algn="l" rtl="0"/>
            <a:r>
              <a:rPr lang="en-US" dirty="0" smtClean="0">
                <a:solidFill>
                  <a:srgbClr val="FF0000"/>
                </a:solidFill>
              </a:rPr>
              <a:t>C)40%</a:t>
            </a:r>
          </a:p>
          <a:p>
            <a:pPr algn="l" rtl="0"/>
            <a:r>
              <a:rPr lang="en-US" dirty="0"/>
              <a:t>Q\ What is the most common cause of cervical cancer</a:t>
            </a:r>
            <a:r>
              <a:rPr lang="en-US" dirty="0" smtClean="0"/>
              <a:t>?</a:t>
            </a:r>
          </a:p>
          <a:p>
            <a:pPr algn="l" rtl="0"/>
            <a:r>
              <a:rPr lang="en-US" dirty="0">
                <a:solidFill>
                  <a:srgbClr val="FF0000"/>
                </a:solidFill>
              </a:rPr>
              <a:t>A) HPV</a:t>
            </a:r>
          </a:p>
          <a:p>
            <a:pPr algn="l" rtl="0"/>
            <a:r>
              <a:rPr lang="en-US" dirty="0" smtClean="0"/>
              <a:t>B) smocking </a:t>
            </a:r>
          </a:p>
          <a:p>
            <a:pPr algn="l" rtl="0"/>
            <a:r>
              <a:rPr lang="en-US" dirty="0" smtClean="0"/>
              <a:t>C) EBV </a:t>
            </a:r>
            <a:endParaRPr lang="ar-SA" dirty="0"/>
          </a:p>
        </p:txBody>
      </p:sp>
    </p:spTree>
    <p:extLst>
      <p:ext uri="{BB962C8B-B14F-4D97-AF65-F5344CB8AC3E}">
        <p14:creationId xmlns:p14="http://schemas.microsoft.com/office/powerpoint/2010/main" val="41020816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2357" y="1545102"/>
            <a:ext cx="8510954" cy="3994052"/>
          </a:xfrm>
        </p:spPr>
        <p:txBody>
          <a:bodyPr>
            <a:noAutofit/>
          </a:bodyPr>
          <a:lstStyle/>
          <a:p>
            <a:r>
              <a:rPr lang="en-US" sz="1800" dirty="0">
                <a:hlinkClick r:id="rId2"/>
              </a:rPr>
              <a:t>https://www.cdc.gov/std/herpes/the-facts/default.htm</a:t>
            </a:r>
            <a:r>
              <a:rPr lang="en-US" sz="1800" dirty="0"/>
              <a:t/>
            </a:r>
            <a:br>
              <a:rPr lang="en-US" sz="1800" dirty="0"/>
            </a:br>
            <a:r>
              <a:rPr lang="en-US" sz="1800" dirty="0">
                <a:hlinkClick r:id="rId3"/>
              </a:rPr>
              <a:t>https://www.cdc.gov/std/chlamydia/the-facts/default.htm</a:t>
            </a:r>
            <a:r>
              <a:rPr lang="en-US" sz="1800" dirty="0"/>
              <a:t/>
            </a:r>
            <a:br>
              <a:rPr lang="en-US" sz="1800" dirty="0"/>
            </a:br>
            <a:r>
              <a:rPr lang="en-US" sz="1800" dirty="0">
                <a:hlinkClick r:id="rId4"/>
              </a:rPr>
              <a:t>https://www.cdc.gov/std/syphilis/the-facts/default.htm</a:t>
            </a:r>
            <a:r>
              <a:rPr lang="en-US" sz="1800" dirty="0"/>
              <a:t/>
            </a:r>
            <a:br>
              <a:rPr lang="en-US" sz="1800" dirty="0"/>
            </a:br>
            <a:r>
              <a:rPr lang="en-US" sz="1800" dirty="0">
                <a:solidFill>
                  <a:schemeClr val="tx1"/>
                </a:solidFill>
                <a:hlinkClick r:id="rId5"/>
              </a:rPr>
              <a:t/>
            </a:r>
            <a:br>
              <a:rPr lang="en-US" sz="1800" dirty="0">
                <a:solidFill>
                  <a:schemeClr val="tx1"/>
                </a:solidFill>
                <a:hlinkClick r:id="rId5"/>
              </a:rPr>
            </a:br>
            <a:r>
              <a:rPr lang="en-US" sz="1800" dirty="0">
                <a:solidFill>
                  <a:schemeClr val="tx1"/>
                </a:solidFill>
                <a:hlinkClick r:id="rId5"/>
              </a:rPr>
              <a:t>https://</a:t>
            </a:r>
            <a:r>
              <a:rPr lang="en-US" sz="1800" dirty="0" smtClean="0">
                <a:solidFill>
                  <a:schemeClr val="tx1"/>
                </a:solidFill>
                <a:hlinkClick r:id="rId5"/>
              </a:rPr>
              <a:t>www.uptodate.com/contents/overview-of-the-treatment-of-newly-diagnosed-non-metastatic-breast-cancer?search=breast%20cancer&amp;source=search_result&amp;selectedTitle=1~150&amp;usage_type=default&amp;display_rank=1</a:t>
            </a:r>
            <a:br>
              <a:rPr lang="en-US" sz="1800" dirty="0" smtClean="0">
                <a:solidFill>
                  <a:schemeClr val="tx1"/>
                </a:solidFill>
                <a:hlinkClick r:id="rId5"/>
              </a:rPr>
            </a:br>
            <a:r>
              <a:rPr lang="en-US" sz="1800" dirty="0">
                <a:solidFill>
                  <a:schemeClr val="tx1"/>
                </a:solidFill>
                <a:hlinkClick r:id="rId5"/>
              </a:rPr>
              <a:t/>
            </a:r>
            <a:br>
              <a:rPr lang="en-US" sz="1800" dirty="0">
                <a:solidFill>
                  <a:schemeClr val="tx1"/>
                </a:solidFill>
                <a:hlinkClick r:id="rId5"/>
              </a:rPr>
            </a:br>
            <a:r>
              <a:rPr lang="en-US" sz="1800" dirty="0">
                <a:solidFill>
                  <a:schemeClr val="tx1"/>
                </a:solidFill>
                <a:hlinkClick r:id="rId5"/>
              </a:rPr>
              <a:t>https://</a:t>
            </a:r>
            <a:r>
              <a:rPr lang="en-US" sz="1800" dirty="0" smtClean="0">
                <a:solidFill>
                  <a:schemeClr val="tx1"/>
                </a:solidFill>
                <a:hlinkClick r:id="rId5"/>
              </a:rPr>
              <a:t>www.uptodate.com/contents/screening-for-osteoporosis?source=search_result&amp;search=screening%20osteoporosis%20in%20women&amp;selectedTitle=1~150#H20</a:t>
            </a:r>
            <a:r>
              <a:rPr lang="en-US" sz="1800" dirty="0" smtClean="0">
                <a:solidFill>
                  <a:schemeClr val="tx1"/>
                </a:solidFill>
              </a:rPr>
              <a:t/>
            </a:r>
            <a:br>
              <a:rPr lang="en-US" sz="1800" dirty="0" smtClean="0">
                <a:solidFill>
                  <a:schemeClr val="tx1"/>
                </a:solidFill>
              </a:rPr>
            </a:br>
            <a:r>
              <a:rPr lang="en-US" sz="3200" dirty="0" smtClean="0">
                <a:solidFill>
                  <a:schemeClr val="tx1"/>
                </a:solidFill>
              </a:rPr>
              <a:t> </a:t>
            </a:r>
            <a:r>
              <a:rPr lang="en-US" sz="3200" dirty="0" smtClean="0"/>
              <a:t/>
            </a:r>
            <a:br>
              <a:rPr lang="en-US" sz="3200" dirty="0" smtClean="0"/>
            </a:br>
            <a:r>
              <a:rPr lang="en-US" sz="1800" dirty="0">
                <a:hlinkClick r:id="rId6" invalidUrl="https://www.uptodate.com/contents/immunizations-during-pregnancy?source=search_result&amp;search=Recommended immunizations for women.&amp;selectedTitle=1~150"/>
              </a:rPr>
              <a:t>https://www.uptodate.com/contents/immunizations-during-pregnancy?source=search_result&amp;search=Recommended%20immunizations%20for%20women.&amp;selectedTitle=1~150</a:t>
            </a:r>
            <a:r>
              <a:rPr lang="en-US" sz="1800" dirty="0"/>
              <a:t> </a:t>
            </a:r>
            <a:r>
              <a:rPr lang="en-US" sz="1800" dirty="0" smtClean="0"/>
              <a:t> </a:t>
            </a:r>
            <a:endParaRPr lang="en-US" sz="3200" dirty="0"/>
          </a:p>
        </p:txBody>
      </p:sp>
      <p:sp>
        <p:nvSpPr>
          <p:cNvPr id="2" name="Oval 1"/>
          <p:cNvSpPr/>
          <p:nvPr/>
        </p:nvSpPr>
        <p:spPr>
          <a:xfrm>
            <a:off x="2152357" y="196948"/>
            <a:ext cx="3784209" cy="1083212"/>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t>REFRENCESE</a:t>
            </a:r>
            <a:endParaRPr lang="ar-SA" dirty="0"/>
          </a:p>
        </p:txBody>
      </p:sp>
    </p:spTree>
    <p:extLst>
      <p:ext uri="{BB962C8B-B14F-4D97-AF65-F5344CB8AC3E}">
        <p14:creationId xmlns:p14="http://schemas.microsoft.com/office/powerpoint/2010/main" val="4002983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659" y="1065760"/>
            <a:ext cx="7160456" cy="4819686"/>
          </a:xfrm>
        </p:spPr>
      </p:pic>
    </p:spTree>
    <p:extLst>
      <p:ext uri="{BB962C8B-B14F-4D97-AF65-F5344CB8AC3E}">
        <p14:creationId xmlns:p14="http://schemas.microsoft.com/office/powerpoint/2010/main" val="175823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676" y="300553"/>
            <a:ext cx="8911687" cy="1280890"/>
          </a:xfrm>
        </p:spPr>
        <p:txBody>
          <a:bodyPr/>
          <a:lstStyle/>
          <a:p>
            <a:r>
              <a:rPr lang="en-US" dirty="0" smtClean="0"/>
              <a:t>What are different types of screening</a:t>
            </a:r>
            <a:endParaRPr lang="ar-SA" dirty="0"/>
          </a:p>
        </p:txBody>
      </p:sp>
      <p:sp>
        <p:nvSpPr>
          <p:cNvPr id="3" name="Content Placeholder 2"/>
          <p:cNvSpPr>
            <a:spLocks noGrp="1"/>
          </p:cNvSpPr>
          <p:nvPr>
            <p:ph idx="1"/>
          </p:nvPr>
        </p:nvSpPr>
        <p:spPr>
          <a:xfrm>
            <a:off x="1491175" y="1083213"/>
            <a:ext cx="10013437" cy="5514536"/>
          </a:xfrm>
        </p:spPr>
        <p:txBody>
          <a:bodyPr>
            <a:normAutofit/>
          </a:bodyPr>
          <a:lstStyle/>
          <a:p>
            <a:pPr algn="l" rtl="0"/>
            <a:r>
              <a:rPr lang="en-GB" sz="2000" dirty="0"/>
              <a:t>Mammography. A mammogram is a special type of X-ray of the breasts. ...</a:t>
            </a:r>
          </a:p>
          <a:p>
            <a:pPr algn="l" rtl="0"/>
            <a:r>
              <a:rPr lang="en-GB" sz="2000" dirty="0"/>
              <a:t>Echocardiography. </a:t>
            </a:r>
            <a:r>
              <a:rPr lang="en-GB" sz="2000" dirty="0" smtClean="0"/>
              <a:t>...</a:t>
            </a:r>
          </a:p>
          <a:p>
            <a:pPr algn="l" rtl="0"/>
            <a:r>
              <a:rPr lang="en-GB" sz="2000" dirty="0" smtClean="0"/>
              <a:t>Pap smear</a:t>
            </a:r>
          </a:p>
          <a:p>
            <a:pPr algn="l" rtl="0"/>
            <a:r>
              <a:rPr lang="en-GB" sz="2000" dirty="0" smtClean="0"/>
              <a:t>Psa level </a:t>
            </a:r>
            <a:endParaRPr lang="en-GB" sz="2000" dirty="0"/>
          </a:p>
          <a:p>
            <a:pPr algn="l" rtl="0"/>
            <a:r>
              <a:rPr lang="en-GB" sz="2000" dirty="0"/>
              <a:t>Complete Blood Count (CBC) ...</a:t>
            </a:r>
          </a:p>
          <a:p>
            <a:pPr algn="l" rtl="0"/>
            <a:r>
              <a:rPr lang="en-GB" sz="2000" dirty="0"/>
              <a:t>Colonoscopy. ...</a:t>
            </a:r>
          </a:p>
          <a:p>
            <a:pPr algn="l" rtl="0"/>
            <a:r>
              <a:rPr lang="en-GB" sz="2000" dirty="0"/>
              <a:t>Prothrombin Time (PT) ...</a:t>
            </a:r>
          </a:p>
          <a:p>
            <a:pPr algn="l" rtl="0"/>
            <a:r>
              <a:rPr lang="en-GB" sz="2000" dirty="0"/>
              <a:t>Bone Density Study. ...</a:t>
            </a:r>
          </a:p>
          <a:p>
            <a:pPr algn="l" rtl="0"/>
            <a:r>
              <a:rPr lang="en-GB" sz="2000" dirty="0" smtClean="0"/>
              <a:t>Computer </a:t>
            </a:r>
            <a:r>
              <a:rPr lang="en-GB" sz="2000" dirty="0"/>
              <a:t>Axial Tomography (CT or CAT Scan)</a:t>
            </a:r>
          </a:p>
          <a:p>
            <a:pPr algn="l" rtl="0"/>
            <a:r>
              <a:rPr lang="en-US" sz="2000" dirty="0" smtClean="0"/>
              <a:t>etc.</a:t>
            </a:r>
            <a:endParaRPr lang="ar-SA" sz="2000" dirty="0"/>
          </a:p>
        </p:txBody>
      </p:sp>
    </p:spTree>
    <p:extLst>
      <p:ext uri="{BB962C8B-B14F-4D97-AF65-F5344CB8AC3E}">
        <p14:creationId xmlns:p14="http://schemas.microsoft.com/office/powerpoint/2010/main" val="1187753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645" y="258350"/>
            <a:ext cx="8911687" cy="1280890"/>
          </a:xfrm>
        </p:spPr>
        <p:txBody>
          <a:bodyPr/>
          <a:lstStyle/>
          <a:p>
            <a:r>
              <a:rPr lang="en-GB" dirty="0" smtClean="0"/>
              <a:t>Screening for </a:t>
            </a:r>
            <a:r>
              <a:rPr lang="en-GB" dirty="0"/>
              <a:t>tobacco </a:t>
            </a:r>
            <a:r>
              <a:rPr lang="en-US" dirty="0"/>
              <a:t>alcohol misuse</a:t>
            </a:r>
            <a:r>
              <a:rPr lang="en-GB" dirty="0"/>
              <a:t> </a:t>
            </a:r>
            <a:r>
              <a:rPr lang="en-GB" dirty="0" smtClean="0"/>
              <a:t>:</a:t>
            </a:r>
            <a:endParaRPr lang="ar-SA" dirty="0"/>
          </a:p>
        </p:txBody>
      </p:sp>
      <p:sp>
        <p:nvSpPr>
          <p:cNvPr id="3" name="Content Placeholder 2"/>
          <p:cNvSpPr>
            <a:spLocks noGrp="1"/>
          </p:cNvSpPr>
          <p:nvPr>
            <p:ph idx="1"/>
          </p:nvPr>
        </p:nvSpPr>
        <p:spPr>
          <a:xfrm>
            <a:off x="1167618" y="1434905"/>
            <a:ext cx="10336994" cy="5176910"/>
          </a:xfrm>
        </p:spPr>
        <p:txBody>
          <a:bodyPr/>
          <a:lstStyle/>
          <a:p>
            <a:pPr algn="l" rtl="0"/>
            <a:r>
              <a:rPr lang="en-US" dirty="0" smtClean="0"/>
              <a:t>CAGE TOOL</a:t>
            </a:r>
            <a:r>
              <a:rPr lang="ar-SA" dirty="0" smtClean="0"/>
              <a:t> </a:t>
            </a:r>
            <a:r>
              <a:rPr lang="en-US" dirty="0" smtClean="0"/>
              <a:t>modified </a:t>
            </a:r>
          </a:p>
          <a:p>
            <a:pPr algn="l" rtl="0"/>
            <a:r>
              <a:rPr lang="en-US" dirty="0" smtClean="0"/>
              <a:t>“</a:t>
            </a:r>
            <a:r>
              <a:rPr lang="en-US" dirty="0"/>
              <a:t>CAGE” is an acronym formed from the italicized words in the questionnaire (</a:t>
            </a:r>
            <a:r>
              <a:rPr lang="en-US" dirty="0" smtClean="0"/>
              <a:t>cut-annoyed-guilty-eye). </a:t>
            </a:r>
            <a:endParaRPr lang="ar-SA" dirty="0" smtClean="0"/>
          </a:p>
          <a:p>
            <a:pPr algn="l" rtl="0"/>
            <a:r>
              <a:rPr lang="en-US" dirty="0" smtClean="0"/>
              <a:t>Need 2 for men and one for women</a:t>
            </a:r>
            <a:endParaRPr lang="ar-SA" dirty="0" smtClean="0"/>
          </a:p>
          <a:p>
            <a:pPr algn="l" rtl="0"/>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68" y="3348110"/>
            <a:ext cx="10677378" cy="3509889"/>
          </a:xfrm>
          <a:prstGeom prst="rect">
            <a:avLst/>
          </a:prstGeom>
        </p:spPr>
      </p:pic>
    </p:spTree>
    <p:extLst>
      <p:ext uri="{BB962C8B-B14F-4D97-AF65-F5344CB8AC3E}">
        <p14:creationId xmlns:p14="http://schemas.microsoft.com/office/powerpoint/2010/main" val="928698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733" y="436098"/>
            <a:ext cx="9689880" cy="942536"/>
          </a:xfrm>
        </p:spPr>
        <p:txBody>
          <a:bodyPr/>
          <a:lstStyle/>
          <a:p>
            <a:r>
              <a:rPr lang="en-US" dirty="0" smtClean="0"/>
              <a:t>Other useful screening tests</a:t>
            </a:r>
            <a:endParaRPr lang="ar-SA" dirty="0"/>
          </a:p>
        </p:txBody>
      </p:sp>
      <p:sp>
        <p:nvSpPr>
          <p:cNvPr id="3" name="Content Placeholder 2"/>
          <p:cNvSpPr>
            <a:spLocks noGrp="1"/>
          </p:cNvSpPr>
          <p:nvPr>
            <p:ph idx="1"/>
          </p:nvPr>
        </p:nvSpPr>
        <p:spPr>
          <a:xfrm>
            <a:off x="1814733" y="1599027"/>
            <a:ext cx="8915400" cy="4393809"/>
          </a:xfrm>
        </p:spPr>
        <p:txBody>
          <a:bodyPr>
            <a:normAutofit/>
          </a:bodyPr>
          <a:lstStyle/>
          <a:p>
            <a:pPr algn="l" rtl="0"/>
            <a:r>
              <a:rPr lang="en-US" sz="3600" dirty="0" smtClean="0"/>
              <a:t>Alcohol odor</a:t>
            </a:r>
          </a:p>
          <a:p>
            <a:pPr algn="l" rtl="0"/>
            <a:r>
              <a:rPr lang="en-US" sz="3600" dirty="0" smtClean="0"/>
              <a:t>Lab LFT,GGT</a:t>
            </a:r>
          </a:p>
          <a:p>
            <a:pPr algn="l" rtl="0"/>
            <a:r>
              <a:rPr lang="en-US" sz="3600" dirty="0" smtClean="0"/>
              <a:t>Slurred speech</a:t>
            </a:r>
            <a:endParaRPr lang="ar-SA" sz="3600" dirty="0"/>
          </a:p>
        </p:txBody>
      </p:sp>
    </p:spTree>
    <p:extLst>
      <p:ext uri="{BB962C8B-B14F-4D97-AF65-F5344CB8AC3E}">
        <p14:creationId xmlns:p14="http://schemas.microsoft.com/office/powerpoint/2010/main" val="872038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853" y="356824"/>
            <a:ext cx="9591406" cy="1280890"/>
          </a:xfrm>
        </p:spPr>
        <p:txBody>
          <a:bodyPr/>
          <a:lstStyle/>
          <a:p>
            <a:r>
              <a:rPr lang="en-US" dirty="0" smtClean="0"/>
              <a:t>DM </a:t>
            </a:r>
            <a:endParaRPr lang="ar-SA" dirty="0"/>
          </a:p>
        </p:txBody>
      </p:sp>
      <p:sp>
        <p:nvSpPr>
          <p:cNvPr id="3" name="Content Placeholder 2"/>
          <p:cNvSpPr>
            <a:spLocks noGrp="1"/>
          </p:cNvSpPr>
          <p:nvPr>
            <p:ph idx="1"/>
          </p:nvPr>
        </p:nvSpPr>
        <p:spPr>
          <a:xfrm>
            <a:off x="1631854" y="1125415"/>
            <a:ext cx="9591405" cy="5732585"/>
          </a:xfrm>
        </p:spPr>
        <p:txBody>
          <a:bodyPr>
            <a:noAutofit/>
          </a:bodyPr>
          <a:lstStyle/>
          <a:p>
            <a:pPr algn="l" rtl="0"/>
            <a:r>
              <a:rPr lang="en-US" sz="2800" dirty="0" smtClean="0">
                <a:solidFill>
                  <a:srgbClr val="00B050"/>
                </a:solidFill>
              </a:rPr>
              <a:t>Whom we screen ?</a:t>
            </a:r>
          </a:p>
          <a:p>
            <a:pPr marL="857250" indent="-285750" algn="l" rtl="0">
              <a:lnSpc>
                <a:spcPct val="110000"/>
              </a:lnSpc>
              <a:buFont typeface="Arial" charset="0"/>
              <a:buChar char="•"/>
            </a:pPr>
            <a:r>
              <a:rPr lang="en-US" sz="2000" dirty="0"/>
              <a:t> All adults beginning at 45 years of age</a:t>
            </a:r>
            <a:r>
              <a:rPr lang="en-US" sz="2000" dirty="0" smtClean="0"/>
              <a:t>.</a:t>
            </a:r>
            <a:endParaRPr lang="en-US" sz="2000" dirty="0"/>
          </a:p>
          <a:p>
            <a:pPr marL="857250" indent="-285750" algn="l" rtl="0">
              <a:lnSpc>
                <a:spcPct val="110000"/>
              </a:lnSpc>
              <a:buFont typeface="Arial" charset="0"/>
              <a:buChar char="•"/>
            </a:pPr>
            <a:r>
              <a:rPr lang="en-US" sz="2000" dirty="0"/>
              <a:t> Adults with BMI ≥ 25 plus one of the following risk factors:</a:t>
            </a:r>
          </a:p>
          <a:p>
            <a:pPr marL="1714500" lvl="2" indent="-457200" algn="l" rtl="0">
              <a:lnSpc>
                <a:spcPct val="110000"/>
              </a:lnSpc>
              <a:buFont typeface="Wingdings" charset="2"/>
              <a:buChar char="ü"/>
            </a:pPr>
            <a:r>
              <a:rPr lang="en-US" sz="2000" dirty="0"/>
              <a:t>  Physical inactivity .</a:t>
            </a:r>
          </a:p>
          <a:p>
            <a:pPr marL="1714500" lvl="2" indent="-457200" algn="l" rtl="0">
              <a:lnSpc>
                <a:spcPct val="110000"/>
              </a:lnSpc>
              <a:buFont typeface="Wingdings" charset="2"/>
              <a:buChar char="ü"/>
            </a:pPr>
            <a:r>
              <a:rPr lang="en-US" sz="2000" dirty="0"/>
              <a:t> 1st degree relative with DMT2.</a:t>
            </a:r>
          </a:p>
          <a:p>
            <a:pPr marL="1714500" lvl="2" indent="-457200" algn="l" rtl="0">
              <a:lnSpc>
                <a:spcPct val="110000"/>
              </a:lnSpc>
              <a:buFont typeface="Wingdings" charset="2"/>
              <a:buChar char="ü"/>
            </a:pPr>
            <a:r>
              <a:rPr lang="en-US" sz="2000" dirty="0"/>
              <a:t>Hypertension.</a:t>
            </a:r>
          </a:p>
          <a:p>
            <a:pPr marL="1714500" lvl="2" indent="-457200" algn="l" rtl="0">
              <a:lnSpc>
                <a:spcPct val="110000"/>
              </a:lnSpc>
              <a:buFont typeface="Wingdings" charset="2"/>
              <a:buChar char="ü"/>
            </a:pPr>
            <a:r>
              <a:rPr lang="en-US" sz="2000" dirty="0"/>
              <a:t> HDL &lt; 35 mg/</a:t>
            </a:r>
            <a:r>
              <a:rPr lang="en-US" sz="2000" dirty="0" err="1"/>
              <a:t>dL</a:t>
            </a:r>
            <a:r>
              <a:rPr lang="en-US" sz="2000" dirty="0"/>
              <a:t> or TAG &gt; 150 mg/</a:t>
            </a:r>
            <a:r>
              <a:rPr lang="en-US" sz="2000" dirty="0" err="1"/>
              <a:t>dL</a:t>
            </a:r>
            <a:r>
              <a:rPr lang="en-US" sz="2000" dirty="0"/>
              <a:t>.</a:t>
            </a:r>
          </a:p>
          <a:p>
            <a:pPr marL="1714500" lvl="2" indent="-457200" algn="l" rtl="0">
              <a:lnSpc>
                <a:spcPct val="110000"/>
              </a:lnSpc>
              <a:buFont typeface="Wingdings" charset="2"/>
              <a:buChar char="ü"/>
            </a:pPr>
            <a:r>
              <a:rPr lang="en-US" sz="2000" dirty="0"/>
              <a:t>Polycystic ovarian syndrome </a:t>
            </a:r>
            <a:endParaRPr lang="en-US" sz="2000" dirty="0" smtClean="0"/>
          </a:p>
          <a:p>
            <a:pPr marL="285750" indent="-285750" algn="l" rtl="0">
              <a:buFont typeface="Arial" charset="0"/>
              <a:buChar char="•"/>
            </a:pPr>
            <a:r>
              <a:rPr lang="en-US" sz="2000" dirty="0"/>
              <a:t>Screening method: Random blood </a:t>
            </a:r>
            <a:r>
              <a:rPr lang="en-US" sz="2000" dirty="0" smtClean="0"/>
              <a:t>sugar</a:t>
            </a:r>
            <a:endParaRPr lang="en-US" sz="2000" dirty="0"/>
          </a:p>
          <a:p>
            <a:pPr marL="285750" indent="-285750" algn="l" rtl="0">
              <a:buFont typeface="Arial" charset="0"/>
              <a:buChar char="•"/>
            </a:pPr>
            <a:r>
              <a:rPr lang="en-US" sz="2000" dirty="0"/>
              <a:t>Oral glucose tolerance test</a:t>
            </a:r>
          </a:p>
          <a:p>
            <a:pPr marL="1714500" lvl="2" indent="-457200" algn="l" rtl="0">
              <a:lnSpc>
                <a:spcPct val="110000"/>
              </a:lnSpc>
              <a:buFont typeface="Wingdings" charset="2"/>
              <a:buChar char="ü"/>
            </a:pPr>
            <a:r>
              <a:rPr lang="en-US" sz="2400" dirty="0" smtClean="0">
                <a:solidFill>
                  <a:srgbClr val="FF0000"/>
                </a:solidFill>
              </a:rPr>
              <a:t>HBA1C</a:t>
            </a:r>
          </a:p>
          <a:p>
            <a:pPr marL="1714500" lvl="2" indent="-457200" algn="l" rtl="0">
              <a:lnSpc>
                <a:spcPct val="110000"/>
              </a:lnSpc>
              <a:buFont typeface="Wingdings" charset="2"/>
              <a:buChar char="ü"/>
            </a:pPr>
            <a:r>
              <a:rPr lang="en-US" sz="2000" dirty="0" smtClean="0"/>
              <a:t>Retinal exam </a:t>
            </a:r>
            <a:endParaRPr lang="en-US" sz="2000" dirty="0"/>
          </a:p>
          <a:p>
            <a:pPr marL="0" algn="l" rtl="0"/>
            <a:endParaRPr lang="en-US" sz="2000" dirty="0"/>
          </a:p>
          <a:p>
            <a:pPr algn="l" rtl="0"/>
            <a:endParaRPr lang="ar-SA" sz="1200" dirty="0"/>
          </a:p>
        </p:txBody>
      </p:sp>
    </p:spTree>
    <p:extLst>
      <p:ext uri="{BB962C8B-B14F-4D97-AF65-F5344CB8AC3E}">
        <p14:creationId xmlns:p14="http://schemas.microsoft.com/office/powerpoint/2010/main" val="34925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1857</TotalTime>
  <Words>2362</Words>
  <Application>Microsoft Office PowerPoint</Application>
  <PresentationFormat>Custom</PresentationFormat>
  <Paragraphs>351</Paragraphs>
  <Slides>54</Slides>
  <Notes>9</Notes>
  <HiddenSlides>4</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Wisp</vt:lpstr>
      <vt:lpstr>Women health   Supervisor:   Dr. Sayed Irfan  student led seminar: zeyad Rasheed Hassan AlShammasi  A1 </vt:lpstr>
      <vt:lpstr>Objectives: </vt:lpstr>
      <vt:lpstr>QUESTIONS</vt:lpstr>
      <vt:lpstr>What do we mean by screening?</vt:lpstr>
      <vt:lpstr>But why screening ?</vt:lpstr>
      <vt:lpstr>What are different types of screening</vt:lpstr>
      <vt:lpstr>Screening for tobacco alcohol misuse :</vt:lpstr>
      <vt:lpstr>Other useful screening tests</vt:lpstr>
      <vt:lpstr>DM </vt:lpstr>
      <vt:lpstr>HTN  (130/90)mmhg  </vt:lpstr>
      <vt:lpstr>Dyslipidemia</vt:lpstr>
      <vt:lpstr>Intimate partner violence,</vt:lpstr>
      <vt:lpstr>Depression</vt:lpstr>
      <vt:lpstr>Risks of CVD in women</vt:lpstr>
      <vt:lpstr>Use of aspirin for primary prevention for CVD. Risks and unique presentations of CVD in women  </vt:lpstr>
      <vt:lpstr>unique presentations of CVD in women  </vt:lpstr>
      <vt:lpstr>Preconception counseling of premenopausal women  </vt:lpstr>
      <vt:lpstr>Contraception counseling</vt:lpstr>
      <vt:lpstr>Q/ Menopause is diagnosed by ? </vt:lpstr>
      <vt:lpstr>Counseling for menopause  </vt:lpstr>
      <vt:lpstr>Flushes and sweats </vt:lpstr>
      <vt:lpstr>Sexual dysfunction and urinary problems  </vt:lpstr>
      <vt:lpstr>Before treating menopause woman </vt:lpstr>
      <vt:lpstr>Contraception counseling</vt:lpstr>
      <vt:lpstr>The effect of STIs on women can be more serious than men.  Untreated STIs can cause infertility, pelvic inflammatory diseases, pre-term delivery, and fetal/neonatal pathologies, ectopic pregnancy, increased risk of HIV transmission or worst cervical cancer.   </vt:lpstr>
      <vt:lpstr>Sexually transmitted infection  </vt:lpstr>
      <vt:lpstr>HOW CAN  STIs AFFECT THE MOTHER AND HER FETUS ? </vt:lpstr>
      <vt:lpstr>Screening of chlamydia </vt:lpstr>
      <vt:lpstr>Screening of gonorrhea </vt:lpstr>
      <vt:lpstr>Osteoporosis </vt:lpstr>
      <vt:lpstr>Risk factors</vt:lpstr>
      <vt:lpstr>Test of screening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of COLORECTAL CANCER</vt:lpstr>
      <vt:lpstr>immunization </vt:lpstr>
      <vt:lpstr>general guidelines for immunization of pregnant women: </vt:lpstr>
      <vt:lpstr>Two types of vaccines  </vt:lpstr>
      <vt:lpstr>Recommended women vaccines </vt:lpstr>
      <vt:lpstr>Pregnancy vaccines  </vt:lpstr>
      <vt:lpstr>Postpartum vaccines  </vt:lpstr>
      <vt:lpstr>Travel Recommended vaccines  </vt:lpstr>
      <vt:lpstr>Immunizations that may be administered before, during, and after pregnancy </vt:lpstr>
      <vt:lpstr>PowerPoint Presentation</vt:lpstr>
      <vt:lpstr>QUESTIONS</vt:lpstr>
      <vt:lpstr>https://www.cdc.gov/std/herpes/the-facts/default.htm https://www.cdc.gov/std/chlamydia/the-facts/default.htm https://www.cdc.gov/std/syphilis/the-facts/default.htm  https://www.uptodate.com/contents/overview-of-the-treatment-of-newly-diagnosed-non-metastatic-breast-cancer?search=breast%20cancer&amp;source=search_result&amp;selectedTitle=1~150&amp;usage_type=default&amp;display_rank=1  https://www.uptodate.com/contents/screening-for-osteoporosis?source=search_result&amp;search=screening%20osteoporosis%20in%20women&amp;selectedTitle=1~150#H20   https://www.uptodate.com/contents/immunizations-during-pregnancy?source=search_result&amp;search=Recommended%20immunizations%20for%20women.&amp;selectedTitle=1~150  </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health   Supervisor:   Dr. Sayed Irfan student led seminar: zeyad Rasheed Hassan alshmassy  ش</dc:title>
  <dc:creator>HPPC</dc:creator>
  <cp:lastModifiedBy>Mohammed AlShammasi</cp:lastModifiedBy>
  <cp:revision>37</cp:revision>
  <dcterms:created xsi:type="dcterms:W3CDTF">2018-11-16T07:17:48Z</dcterms:created>
  <dcterms:modified xsi:type="dcterms:W3CDTF">2018-11-18T23:10:34Z</dcterms:modified>
</cp:coreProperties>
</file>