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62"/>
  </p:notesMasterIdLst>
  <p:sldIdLst>
    <p:sldId id="256" r:id="rId2"/>
    <p:sldId id="257" r:id="rId3"/>
    <p:sldId id="258" r:id="rId4"/>
    <p:sldId id="32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13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320" r:id="rId37"/>
    <p:sldId id="319" r:id="rId38"/>
    <p:sldId id="290" r:id="rId39"/>
    <p:sldId id="291" r:id="rId40"/>
    <p:sldId id="292" r:id="rId41"/>
    <p:sldId id="293" r:id="rId42"/>
    <p:sldId id="311" r:id="rId43"/>
    <p:sldId id="321" r:id="rId44"/>
    <p:sldId id="294" r:id="rId45"/>
    <p:sldId id="295" r:id="rId46"/>
    <p:sldId id="296" r:id="rId47"/>
    <p:sldId id="297" r:id="rId48"/>
    <p:sldId id="298" r:id="rId49"/>
    <p:sldId id="299" r:id="rId50"/>
    <p:sldId id="312" r:id="rId51"/>
    <p:sldId id="301" r:id="rId52"/>
    <p:sldId id="302" r:id="rId53"/>
    <p:sldId id="303" r:id="rId54"/>
    <p:sldId id="314" r:id="rId55"/>
    <p:sldId id="315" r:id="rId56"/>
    <p:sldId id="316" r:id="rId57"/>
    <p:sldId id="317" r:id="rId58"/>
    <p:sldId id="318" r:id="rId59"/>
    <p:sldId id="309" r:id="rId60"/>
    <p:sldId id="310" r:id="rId6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  <p:embeddedFont>
      <p:font typeface="Oswald"/>
      <p:regular r:id="rId71"/>
      <p:bold r:id="rId72"/>
    </p:embeddedFont>
    <p:embeddedFont>
      <p:font typeface="Roboto" panose="020B0604020202020204" charset="0"/>
      <p:regular r:id="rId73"/>
      <p:bold r:id="rId74"/>
      <p:italic r:id="rId75"/>
      <p:boldItalic r:id="rId76"/>
    </p:embeddedFont>
    <p:embeddedFont>
      <p:font typeface="Roboto Medium" panose="020B0604020202020204" charset="0"/>
      <p:regular r:id="rId77"/>
      <p:bold r:id="rId78"/>
      <p:italic r:id="rId79"/>
      <p:boldItalic r:id="rId80"/>
    </p:embeddedFont>
    <p:embeddedFont>
      <p:font typeface="Roboto Thin" panose="020B0604020202020204" charset="0"/>
      <p:regular r:id="rId81"/>
      <p:bold r:id="rId82"/>
      <p:italic r:id="rId83"/>
      <p:boldItalic r:id="rId84"/>
    </p:embeddedFont>
    <p:embeddedFont>
      <p:font typeface="Wingdings 3" panose="05040102010807070707" pitchFamily="18" charset="2"/>
      <p:regular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ytham Al Saif" initials="HAS" lastIdx="2" clrIdx="0">
    <p:extLst>
      <p:ext uri="{19B8F6BF-5375-455C-9EA6-DF929625EA0E}">
        <p15:presenceInfo xmlns:p15="http://schemas.microsoft.com/office/powerpoint/2012/main" userId="S-1-5-21-1352494817-140057268-2763143007-122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C99CC9-B9EC-4D58-ABD4-CA7C107F2E12}">
  <a:tblStyle styleId="{8DC99CC9-B9EC-4D58-ABD4-CA7C107F2E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1" d="100"/>
          <a:sy n="101" d="100"/>
        </p:scale>
        <p:origin x="51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20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52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367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22c96639c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22c96639c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647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22c96639c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22c96639c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567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22c96639c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22c96639c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7230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23d70350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23d70350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8613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22bb2c374_0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22bb2c374_0_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2425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234eac7cd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234eac7cd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498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f5c42c1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f5c42c1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transmission to extragenital sites (rectum, pharynx, and conjunctiva) may occur through: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receptive anal or oral intercourse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333333"/>
                </a:solidFill>
              </a:rPr>
              <a:t>Extra-genital infections:</a:t>
            </a:r>
            <a:endParaRPr sz="12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333333"/>
                </a:solidFill>
              </a:rPr>
              <a:t>Rectal infection:</a:t>
            </a:r>
            <a:endParaRPr sz="12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</a:rPr>
              <a:t>Rectal infection is usually asymptomatic, but anal discharge and anorectal discomfort may occur</a:t>
            </a:r>
            <a:endParaRPr sz="12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</a:rPr>
              <a:t> </a:t>
            </a:r>
            <a:endParaRPr sz="12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333333"/>
                </a:solidFill>
              </a:rPr>
              <a:t>Pharyngeal infections</a:t>
            </a:r>
            <a:endParaRPr sz="12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</a:rPr>
              <a:t>Usually asymptomatic</a:t>
            </a:r>
            <a:endParaRPr sz="12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</a:rPr>
              <a:t> </a:t>
            </a:r>
            <a:endParaRPr sz="12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333333"/>
                </a:solidFill>
              </a:rPr>
              <a:t>Conjunctival infections</a:t>
            </a:r>
            <a:endParaRPr sz="12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</a:rPr>
              <a:t>Usually sexually acquired - the usual presentation is of unilateral low-grade irritation; however, the condition may be bilateral</a:t>
            </a:r>
            <a:endParaRPr sz="12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2217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f5c42c18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f5c42c18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Doxycycline is contraindicated in ?? </a:t>
            </a:r>
            <a:endParaRPr sz="12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ans : </a:t>
            </a:r>
            <a:r>
              <a:rPr lang="en" sz="1200" b="1">
                <a:solidFill>
                  <a:srgbClr val="FF0000"/>
                </a:solidFill>
                <a:highlight>
                  <a:srgbClr val="FFFFFF"/>
                </a:highlight>
              </a:rPr>
              <a:t>pregnancy</a:t>
            </a:r>
            <a:endParaRPr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98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f5c42c1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f5c42c1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2150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f5c42c18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f5c42c18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but may cause anal discharge (12%) or</a:t>
            </a:r>
            <a:endParaRPr dirty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 perianal/anal pain or discomfort (7%) in homosexuall men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924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22bb2c37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22bb2c37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996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234eac7c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234eac7c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22222"/>
                </a:solidFill>
                <a:highlight>
                  <a:srgbClr val="FFFFFF"/>
                </a:highlight>
              </a:rPr>
              <a:t>Antibiotic ointment is typically applied to the newborn's eyes within 1 hour of birth as prevention </a:t>
            </a:r>
            <a:endParaRPr sz="1400" b="1" dirty="0"/>
          </a:p>
        </p:txBody>
      </p:sp>
    </p:spTree>
    <p:extLst>
      <p:ext uri="{BB962C8B-B14F-4D97-AF65-F5344CB8AC3E}">
        <p14:creationId xmlns:p14="http://schemas.microsoft.com/office/powerpoint/2010/main" val="3674915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234eac7c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234eac7c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333333"/>
                </a:solidFill>
                <a:highlight>
                  <a:srgbClr val="FFFFFF"/>
                </a:highlight>
              </a:rPr>
              <a:t>Azithromycin is recommended as co-treatment irrespective of the results of chlamydia testing </a:t>
            </a:r>
            <a:endParaRPr sz="14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-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High sensitivity (96%) in both asymptomatic and symptomatic infection</a:t>
            </a:r>
            <a:endParaRPr sz="12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-"/>
            </a:pPr>
            <a:r>
              <a:rPr lang="en"/>
              <a:t>Preferred sample types are </a:t>
            </a:r>
            <a:r>
              <a:rPr lang="en" b="1">
                <a:solidFill>
                  <a:srgbClr val="FF0000"/>
                </a:solidFill>
              </a:rPr>
              <a:t>vaginal swabs</a:t>
            </a:r>
            <a:r>
              <a:rPr lang="en"/>
              <a:t>, which can be self collected, in </a:t>
            </a:r>
            <a:r>
              <a:rPr lang="en">
                <a:solidFill>
                  <a:srgbClr val="FF0000"/>
                </a:solidFill>
              </a:rPr>
              <a:t>women</a:t>
            </a:r>
            <a:r>
              <a:rPr lang="en"/>
              <a:t> and </a:t>
            </a:r>
            <a:r>
              <a:rPr lang="en" b="1">
                <a:solidFill>
                  <a:srgbClr val="FF0000"/>
                </a:solidFill>
              </a:rPr>
              <a:t>first-catch urine</a:t>
            </a:r>
            <a:r>
              <a:rPr lang="en" b="1"/>
              <a:t> </a:t>
            </a:r>
            <a:r>
              <a:rPr lang="en"/>
              <a:t>in </a:t>
            </a:r>
            <a:r>
              <a:rPr lang="en">
                <a:solidFill>
                  <a:srgbClr val="FF0000"/>
                </a:solidFill>
              </a:rPr>
              <a:t>men.</a:t>
            </a:r>
            <a:endParaRPr sz="1400" b="1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90507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234eac7cd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234eac7cd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2399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234eac7cd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234eac7cd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1360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234eac7cd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234eac7cd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73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234eac7cd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234eac7cd_2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2121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234eac7cd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234eac7cd_2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408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234eac7cd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234eac7cd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 2.4 MU (milion unit)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537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234eac7cd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234eac7cd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pallidum infection by dark field examination of ulcer exudate or by a serologic test for syphilis performed at least seven days after onset of ulcers,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/>
              <a:t>Ulcers have a ragged undermined edge with a grey or yellow base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149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234eac7cd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234eac7cd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087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23d70350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23d70350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6028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22c96639c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22c96639c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8137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22c96639c_0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22c96639c_0_1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839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22c96639c_0_1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22c96639c_0_1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Mononucleosis like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926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22c96639c_0_2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22c96639c_0_2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61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422c96639c_0_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422c96639c_0_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2313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22c96639c_0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22c96639c_0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CD4 cell count :</a:t>
            </a:r>
            <a:r>
              <a:rPr lang="en">
                <a:solidFill>
                  <a:schemeClr val="dk2"/>
                </a:solidFill>
              </a:rPr>
              <a:t> &gt;500 cells/mm³ normal immunity</a:t>
            </a:r>
            <a:r>
              <a:rPr lang="en"/>
              <a:t>, </a:t>
            </a:r>
            <a:r>
              <a:rPr lang="en">
                <a:solidFill>
                  <a:srgbClr val="BF9000"/>
                </a:solidFill>
              </a:rPr>
              <a:t>350-500 cells/mm³ mild deficiency</a:t>
            </a:r>
            <a:r>
              <a:rPr lang="en"/>
              <a:t>, </a:t>
            </a:r>
            <a:r>
              <a:rPr lang="en">
                <a:solidFill>
                  <a:srgbClr val="1C4587"/>
                </a:solidFill>
              </a:rPr>
              <a:t>200-350 cells/mm³ moderate immune deficiency</a:t>
            </a:r>
            <a:r>
              <a:rPr lang="en"/>
              <a:t>, </a:t>
            </a:r>
            <a:r>
              <a:rPr lang="en">
                <a:solidFill>
                  <a:srgbClr val="85200C"/>
                </a:solidFill>
              </a:rPr>
              <a:t>&lt;200 cells/mm³ severe immune deficiency</a:t>
            </a:r>
            <a:r>
              <a:rPr lang="en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Combo test</a:t>
            </a:r>
            <a:r>
              <a:rPr lang="en"/>
              <a:t> (combination </a:t>
            </a:r>
            <a:r>
              <a:rPr lang="en">
                <a:solidFill>
                  <a:srgbClr val="FF0000"/>
                </a:solidFill>
              </a:rPr>
              <a:t>antibodies+antigens</a:t>
            </a:r>
            <a:r>
              <a:rPr lang="en"/>
              <a:t>, detect HIV1 and HIV2 and </a:t>
            </a:r>
            <a:r>
              <a:rPr lang="en">
                <a:solidFill>
                  <a:srgbClr val="FF0000"/>
                </a:solidFill>
              </a:rPr>
              <a:t>P24</a:t>
            </a:r>
            <a:r>
              <a:rPr lang="en"/>
              <a:t> antigen)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ELISA</a:t>
            </a:r>
            <a:r>
              <a:rPr lang="en"/>
              <a:t>(antibodies, appear 1-12 weeks after infection)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ART</a:t>
            </a:r>
            <a:r>
              <a:rPr lang="en">
                <a:solidFill>
                  <a:srgbClr val="3D85C6"/>
                </a:solidFill>
              </a:rPr>
              <a:t>: RTI’s , non-nucleoside RTI’s, protease inhibitors     2nd line: Entry (fusion) inhibitors, Integrase inhibitors</a:t>
            </a:r>
            <a:endParaRPr dirty="0">
              <a:solidFill>
                <a:srgbClr val="3D85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80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22c96639c_0_1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422c96639c_0_1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7011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422c96639c_0_2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422c96639c_0_2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174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4243ffa198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4243ffa198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7760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22c96639c_0_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22c96639c_0_2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139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243ffa198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243ffa198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5695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22c96639c_0_2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422c96639c_0_2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68872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422c96639c_0_2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422c96639c_0_2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06995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22c96639c_0_2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22c96639c_0_2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8063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423d70350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423d70350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5099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422c96639c_0_2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422c96639c_0_2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0952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22c96639c_0_2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22c96639c_0_2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40983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4243ffa198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4243ffa198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7189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4243ffa19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4243ffa19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5794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4243ffa19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4243ffa19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55118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22bb2c37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22bb2c37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05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23d70350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23d70350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26750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23d70350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23d70350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0421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243ffa198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243ffa198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52905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23d70350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23d70350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8556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23d70350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23d70350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9151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422c96639c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422c96639c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33075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423d70350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423d70350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396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23d70350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23d70350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81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22bb2c374_0_1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22bb2c374_0_10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059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22c96639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22c96639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1734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22c9663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22c9663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390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02277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31838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29464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72205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48039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80107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128940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796459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4372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6210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8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12848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747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40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07457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20487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54070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70855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796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8217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63634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5E4109-AD38-4614-9764-4E080A721A26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3040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44.jpg"/><Relationship Id="rId4" Type="http://schemas.openxmlformats.org/officeDocument/2006/relationships/image" Target="../media/image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aidsinfo.nih.gov/understanding-hiv-aids/fact-sheets/19/45/hiv-aids--the-basics" TargetMode="External"/><Relationship Id="rId3" Type="http://schemas.openxmlformats.org/officeDocument/2006/relationships/hyperlink" Target="http://www.who.int/news-room/fact-sheets/detail/sexually-transmitted-infections-(stis)" TargetMode="External"/><Relationship Id="rId7" Type="http://schemas.openxmlformats.org/officeDocument/2006/relationships/hyperlink" Target="https://www.cdc.gov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ashh.org/guidelines" TargetMode="External"/><Relationship Id="rId5" Type="http://schemas.openxmlformats.org/officeDocument/2006/relationships/hyperlink" Target="https://www.bashhguidelines.org/media/1078/sexual-history-taking-guideline-2013-2.pdf" TargetMode="External"/><Relationship Id="rId4" Type="http://schemas.openxmlformats.org/officeDocument/2006/relationships/hyperlink" Target="https://www.webmd.com/sexual-conditions/guide/sexual-health-stds#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606525" y="775125"/>
            <a:ext cx="82824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Sexually Transmitted Infections </a:t>
            </a:r>
            <a:endParaRPr sz="36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(STI)  </a:t>
            </a:r>
            <a:endParaRPr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581881" y="2571750"/>
            <a:ext cx="4800600" cy="1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tx1"/>
                </a:solidFill>
              </a:rPr>
              <a:t>Abdulelah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Abukhalaf</a:t>
            </a:r>
            <a:endParaRPr lang="en-US" sz="20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Ali al </a:t>
            </a:r>
            <a:r>
              <a:rPr lang="en-US" sz="2000" dirty="0" err="1">
                <a:solidFill>
                  <a:schemeClr val="tx1"/>
                </a:solidFill>
              </a:rPr>
              <a:t>omar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Managing communication</a:t>
            </a:r>
            <a:endParaRPr b="1" dirty="0"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4294967295"/>
          </p:nvPr>
        </p:nvSpPr>
        <p:spPr>
          <a:xfrm>
            <a:off x="0" y="1181100"/>
            <a:ext cx="8521700" cy="3903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The initial greeting to the patient.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Maintain eye contact (if culturally acceptable) and using appropriate body language.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Begin the consultation with open questions followed by exploration of initial concerns and more closed questions as the consultation continuous.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Explain the rationale for some of the questions asked.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Using clear and understandable language which both the clinician and patient are comfortable. 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Awareness of the signs of anxiety and distress from the patient. 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Recognizing non-verbal cues from the patient.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176" y="20101"/>
            <a:ext cx="3795823" cy="108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 idx="4294967295"/>
          </p:nvPr>
        </p:nvSpPr>
        <p:spPr>
          <a:xfrm>
            <a:off x="0" y="47625"/>
            <a:ext cx="8520113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Sexual history</a:t>
            </a:r>
            <a:endParaRPr b="1" dirty="0"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4294967295"/>
          </p:nvPr>
        </p:nvSpPr>
        <p:spPr>
          <a:xfrm>
            <a:off x="0" y="973138"/>
            <a:ext cx="8521700" cy="305752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Symptoms/reason for attendance.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Date of LSC (last sexual contact), partner’s gender, anatomic sites of exposure, condom use and any suspected infection, infection risk or symptoms in this partner.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Previous sexual partner details, as for LSC, if in the last three months and a note of total number of partners in last three months if more than two.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Previous STIs.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Blood-borne virus risk assessment and vaccination history for those at risk.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Past medical and surgical history.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Medication history and history of drug allergies.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 idx="4294967295"/>
          </p:nvPr>
        </p:nvSpPr>
        <p:spPr>
          <a:xfrm>
            <a:off x="0" y="117475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Sexual history</a:t>
            </a:r>
            <a:r>
              <a:rPr lang="en" dirty="0"/>
              <a:t> </a:t>
            </a:r>
            <a:endParaRPr dirty="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4294967295"/>
          </p:nvPr>
        </p:nvSpPr>
        <p:spPr>
          <a:xfrm>
            <a:off x="0" y="1239838"/>
            <a:ext cx="8521700" cy="308133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Agree method of giving results.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Establish competency, safeguarding children/vulnerable adults.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Recognition of gender-based violence/intimate partner violence.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Alcohol and recreational drug history.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Additional questions For women:</a:t>
            </a:r>
            <a:endParaRPr u="sng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Last menstrual period (LMP) and menstrual pattern, contraceptive and cervical cytology history.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bg1"/>
                </a:solidFill>
                <a:latin typeface="Arial"/>
                <a:cs typeface="Arial"/>
              </a:rPr>
              <a:t>Pregnancy and gynaecological history.</a:t>
            </a:r>
            <a:endParaRPr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7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Who is at risk ?</a:t>
            </a:r>
            <a:endParaRPr b="1" dirty="0"/>
          </a:p>
        </p:txBody>
      </p:sp>
      <p:sp>
        <p:nvSpPr>
          <p:cNvPr id="514" name="Google Shape;514;p57"/>
          <p:cNvSpPr txBox="1">
            <a:spLocks noGrp="1"/>
          </p:cNvSpPr>
          <p:nvPr>
            <p:ph type="body" idx="4294967295"/>
          </p:nvPr>
        </p:nvSpPr>
        <p:spPr>
          <a:xfrm>
            <a:off x="0" y="1301750"/>
            <a:ext cx="8521700" cy="3174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Risk factors : </a:t>
            </a:r>
            <a:endParaRPr sz="1800" b="1" u="sng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Sexually active</a:t>
            </a:r>
            <a:r>
              <a:rPr lang="en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males and females &lt;25 yr old.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Unprotected sex</a:t>
            </a: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sexual contact with a known case of STI.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sexual partner or </a:t>
            </a: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&gt;2 sexual partners</a:t>
            </a:r>
            <a:r>
              <a:rPr lang="en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past 12 mo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nths.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Street involved, homeless, and/or </a:t>
            </a: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substance abuse.</a:t>
            </a:r>
            <a:endParaRPr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Travel.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Alcohol.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Sexual abuse.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 STI.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Homosexual.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who have come from areas of high HIV prevalence.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onset of sexual activity.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57"/>
          <p:cNvPicPr preferRelativeResize="0"/>
          <p:nvPr/>
        </p:nvPicPr>
        <p:blipFill rotWithShape="1">
          <a:blip r:embed="rId3">
            <a:alphaModFix/>
          </a:blip>
          <a:srcRect l="6777" t="21029" r="6439" b="24148"/>
          <a:stretch/>
        </p:blipFill>
        <p:spPr>
          <a:xfrm rot="492663">
            <a:off x="6154276" y="1248224"/>
            <a:ext cx="2093249" cy="1413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942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Commonly transmitted infections </a:t>
            </a:r>
            <a:endParaRPr b="1" dirty="0"/>
          </a:p>
        </p:txBody>
      </p:sp>
      <p:grpSp>
        <p:nvGrpSpPr>
          <p:cNvPr id="138" name="Google Shape;138;p25"/>
          <p:cNvGrpSpPr/>
          <p:nvPr/>
        </p:nvGrpSpPr>
        <p:grpSpPr>
          <a:xfrm>
            <a:off x="68450" y="1894648"/>
            <a:ext cx="3207213" cy="2049136"/>
            <a:chOff x="68425" y="1522912"/>
            <a:chExt cx="3207213" cy="2603400"/>
          </a:xfrm>
        </p:grpSpPr>
        <p:sp>
          <p:nvSpPr>
            <p:cNvPr id="139" name="Google Shape;139;p25"/>
            <p:cNvSpPr txBox="1"/>
            <p:nvPr/>
          </p:nvSpPr>
          <p:spPr>
            <a:xfrm>
              <a:off x="68425" y="1522912"/>
              <a:ext cx="2124000" cy="26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Chlamydia: 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Gonorrhea:  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Syphilis: 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Chancroid: </a:t>
              </a:r>
              <a:endParaRPr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0" name="Google Shape;140;p25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rgbClr val="E1165A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141" name="Google Shape;141;p25"/>
          <p:cNvGrpSpPr/>
          <p:nvPr/>
        </p:nvGrpSpPr>
        <p:grpSpPr>
          <a:xfrm>
            <a:off x="5020113" y="728475"/>
            <a:ext cx="3610650" cy="1289700"/>
            <a:chOff x="5209838" y="1060350"/>
            <a:chExt cx="3610650" cy="1289700"/>
          </a:xfrm>
        </p:grpSpPr>
        <p:sp>
          <p:nvSpPr>
            <p:cNvPr id="142" name="Google Shape;142;p25"/>
            <p:cNvSpPr txBox="1"/>
            <p:nvPr/>
          </p:nvSpPr>
          <p:spPr>
            <a:xfrm>
              <a:off x="6696488" y="10603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2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Trichomoniasis: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8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3" name="Google Shape;143;p25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840D35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144" name="Google Shape;144;p25"/>
          <p:cNvGrpSpPr/>
          <p:nvPr/>
        </p:nvGrpSpPr>
        <p:grpSpPr>
          <a:xfrm>
            <a:off x="5114489" y="2480788"/>
            <a:ext cx="3703191" cy="1893151"/>
            <a:chOff x="5209838" y="2715875"/>
            <a:chExt cx="3703191" cy="1289700"/>
          </a:xfrm>
        </p:grpSpPr>
        <p:sp>
          <p:nvSpPr>
            <p:cNvPr id="145" name="Google Shape;145;p25"/>
            <p:cNvSpPr txBox="1"/>
            <p:nvPr/>
          </p:nvSpPr>
          <p:spPr>
            <a:xfrm>
              <a:off x="6496529" y="2715875"/>
              <a:ext cx="24165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endParaRPr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Herpes simplex virus </a:t>
              </a:r>
              <a:endParaRPr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HIV </a:t>
              </a:r>
              <a:endParaRPr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Human papillomavirus </a:t>
              </a:r>
              <a:endParaRPr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Hepatitis A,B, &amp; C</a:t>
              </a:r>
              <a:endParaRPr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1600"/>
                </a:spcAft>
                <a:buNone/>
              </a:pPr>
              <a:endParaRPr sz="8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6" name="Google Shape;146;p25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B61249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147" name="Google Shape;147;p25"/>
          <p:cNvGrpSpPr/>
          <p:nvPr/>
        </p:nvGrpSpPr>
        <p:grpSpPr>
          <a:xfrm>
            <a:off x="2662213" y="728463"/>
            <a:ext cx="3814835" cy="3790597"/>
            <a:chOff x="2662213" y="676344"/>
            <a:chExt cx="3814835" cy="3790597"/>
          </a:xfrm>
        </p:grpSpPr>
        <p:sp>
          <p:nvSpPr>
            <p:cNvPr id="148" name="Google Shape;148;p25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840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5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B61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25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rgbClr val="E11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1" name="Google Shape;151;p25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152" name="Google Shape;152;p25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E1165A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" name="Google Shape;153;p25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E116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4" name="Google Shape;154;p25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155" name="Google Shape;155;p25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840D35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6" name="Google Shape;156;p25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840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7" name="Google Shape;157;p25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158" name="Google Shape;158;p25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B61249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" name="Google Shape;159;p25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B61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0" name="Google Shape;160;p25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 </a:t>
              </a:r>
              <a:endParaRPr sz="1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25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endParaRPr sz="1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" name="Google Shape;162;p25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 </a:t>
              </a:r>
              <a:endParaRPr sz="1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3" name="Google Shape;163;p25"/>
          <p:cNvSpPr txBox="1"/>
          <p:nvPr/>
        </p:nvSpPr>
        <p:spPr>
          <a:xfrm>
            <a:off x="269525" y="2292163"/>
            <a:ext cx="3462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</a:t>
            </a:r>
            <a:r>
              <a:rPr lang="en">
                <a:solidFill>
                  <a:srgbClr val="FF0000"/>
                </a:solidFill>
              </a:rPr>
              <a:t> Chlamydia trachomatis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0000"/>
              </a:solidFill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796600" y="2601600"/>
            <a:ext cx="22878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0000"/>
              </a:solidFill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817600" y="2985300"/>
            <a:ext cx="22458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66" name="Google Shape;166;p25"/>
          <p:cNvSpPr txBox="1"/>
          <p:nvPr/>
        </p:nvSpPr>
        <p:spPr>
          <a:xfrm>
            <a:off x="863100" y="3394475"/>
            <a:ext cx="23295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0000"/>
              </a:solidFill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863100" y="1599025"/>
            <a:ext cx="16596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Bacterial 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239400" y="2689375"/>
            <a:ext cx="2907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 </a:t>
            </a:r>
            <a:r>
              <a:rPr lang="en">
                <a:solidFill>
                  <a:srgbClr val="FF0000"/>
                </a:solidFill>
              </a:rPr>
              <a:t>Neisseria gonorrhea</a:t>
            </a:r>
            <a:r>
              <a:rPr lang="en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5"/>
          <p:cNvSpPr txBox="1"/>
          <p:nvPr/>
        </p:nvSpPr>
        <p:spPr>
          <a:xfrm>
            <a:off x="271950" y="3125625"/>
            <a:ext cx="28419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 </a:t>
            </a:r>
            <a:r>
              <a:rPr lang="en">
                <a:solidFill>
                  <a:srgbClr val="FF0000"/>
                </a:solidFill>
              </a:rPr>
              <a:t>Treponema pallidum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0000"/>
              </a:solidFill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269525" y="3569375"/>
            <a:ext cx="3030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 </a:t>
            </a:r>
            <a:r>
              <a:rPr lang="en">
                <a:solidFill>
                  <a:srgbClr val="FF0000"/>
                </a:solidFill>
              </a:rPr>
              <a:t>Haemophilus ducreyi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5"/>
          <p:cNvSpPr txBox="1"/>
          <p:nvPr/>
        </p:nvSpPr>
        <p:spPr>
          <a:xfrm>
            <a:off x="6772675" y="906275"/>
            <a:ext cx="19350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Parasitic 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6898750" y="2467613"/>
            <a:ext cx="10881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Viral 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25966">
            <a:off x="2118925" y="1381497"/>
            <a:ext cx="944600" cy="9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69804">
            <a:off x="8177169" y="2210071"/>
            <a:ext cx="927937" cy="89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5">
            <a:alphaModFix/>
          </a:blip>
          <a:srcRect l="-920" t="-9309" r="919" b="9309"/>
          <a:stretch/>
        </p:blipFill>
        <p:spPr>
          <a:xfrm rot="351400">
            <a:off x="8056546" y="507210"/>
            <a:ext cx="983836" cy="95233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6298700" y="1507238"/>
            <a:ext cx="32073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22222"/>
                </a:solidFill>
              </a:rPr>
              <a:t>Caused by </a:t>
            </a:r>
            <a:r>
              <a:rPr lang="en" dirty="0">
                <a:solidFill>
                  <a:srgbClr val="FF0000"/>
                </a:solidFill>
              </a:rPr>
              <a:t>Trichomonas vaginalis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Ulcerative and non-ulcerative genitalia ddx</a:t>
            </a:r>
            <a:r>
              <a:rPr lang="en" dirty="0"/>
              <a:t> </a:t>
            </a:r>
            <a:endParaRPr dirty="0"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5350" y="1229250"/>
            <a:ext cx="5286250" cy="3458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3" name="Google Shape;183;p26"/>
          <p:cNvSpPr/>
          <p:nvPr/>
        </p:nvSpPr>
        <p:spPr>
          <a:xfrm>
            <a:off x="4910800" y="1613650"/>
            <a:ext cx="2109628" cy="412156"/>
          </a:xfrm>
          <a:custGeom>
            <a:avLst/>
            <a:gdLst/>
            <a:ahLst/>
            <a:cxnLst/>
            <a:rect l="l" t="t" r="r" b="b"/>
            <a:pathLst>
              <a:path w="71531" h="12294" extrusionOk="0">
                <a:moveTo>
                  <a:pt x="0" y="0"/>
                </a:moveTo>
                <a:lnTo>
                  <a:pt x="0" y="12015"/>
                </a:lnTo>
                <a:lnTo>
                  <a:pt x="71531" y="12294"/>
                </a:lnTo>
                <a:lnTo>
                  <a:pt x="71252" y="279"/>
                </a:lnTo>
                <a:close/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Google Shape;184;p26"/>
          <p:cNvSpPr/>
          <p:nvPr/>
        </p:nvSpPr>
        <p:spPr>
          <a:xfrm>
            <a:off x="5092500" y="2650675"/>
            <a:ext cx="1927935" cy="174625"/>
          </a:xfrm>
          <a:custGeom>
            <a:avLst/>
            <a:gdLst/>
            <a:ahLst/>
            <a:cxnLst/>
            <a:rect l="l" t="t" r="r" b="b"/>
            <a:pathLst>
              <a:path w="56163" h="6985" extrusionOk="0">
                <a:moveTo>
                  <a:pt x="0" y="0"/>
                </a:moveTo>
                <a:lnTo>
                  <a:pt x="0" y="6985"/>
                </a:lnTo>
                <a:lnTo>
                  <a:pt x="56163" y="6706"/>
                </a:lnTo>
                <a:lnTo>
                  <a:pt x="56163" y="279"/>
                </a:lnTo>
                <a:close/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Google Shape;185;p26"/>
          <p:cNvSpPr/>
          <p:nvPr/>
        </p:nvSpPr>
        <p:spPr>
          <a:xfrm>
            <a:off x="2214400" y="1613650"/>
            <a:ext cx="1411155" cy="628658"/>
          </a:xfrm>
          <a:custGeom>
            <a:avLst/>
            <a:gdLst/>
            <a:ahLst/>
            <a:cxnLst/>
            <a:rect l="l" t="t" r="r" b="b"/>
            <a:pathLst>
              <a:path w="69575" h="41633" extrusionOk="0">
                <a:moveTo>
                  <a:pt x="0" y="279"/>
                </a:moveTo>
                <a:lnTo>
                  <a:pt x="69575" y="0"/>
                </a:lnTo>
                <a:lnTo>
                  <a:pt x="69296" y="41633"/>
                </a:lnTo>
                <a:lnTo>
                  <a:pt x="0" y="41354"/>
                </a:lnTo>
                <a:close/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520113" cy="1106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Chlamydia Trachomatis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(Nongonococcal urethritis\cervicitis)</a:t>
            </a:r>
            <a:endParaRPr b="1" dirty="0"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4294967295"/>
          </p:nvPr>
        </p:nvSpPr>
        <p:spPr>
          <a:xfrm>
            <a:off x="0" y="1282700"/>
            <a:ext cx="8520113" cy="3100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❖"/>
            </a:pP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It’s the </a:t>
            </a:r>
            <a:r>
              <a:rPr lang="en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most common bacterial STI in Saudi Arabia. </a:t>
            </a:r>
            <a:endParaRPr sz="1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❖"/>
            </a:pP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It affects both men and women. 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❖"/>
            </a:pP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It has an incubation period of 1-3 weeks.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6050" y="3845523"/>
            <a:ext cx="1297950" cy="12979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3" name="Google Shape;193;p27"/>
          <p:cNvGraphicFramePr/>
          <p:nvPr>
            <p:extLst>
              <p:ext uri="{D42A27DB-BD31-4B8C-83A1-F6EECF244321}">
                <p14:modId xmlns:p14="http://schemas.microsoft.com/office/powerpoint/2010/main" val="2841741184"/>
              </p:ext>
            </p:extLst>
          </p:nvPr>
        </p:nvGraphicFramePr>
        <p:xfrm>
          <a:off x="525975" y="2571745"/>
          <a:ext cx="7239000" cy="2331540"/>
        </p:xfrm>
        <a:graphic>
          <a:graphicData uri="http://schemas.openxmlformats.org/drawingml/2006/table">
            <a:tbl>
              <a:tblPr>
                <a:noFill/>
                <a:tableStyleId>{8DC99CC9-B9EC-4D58-ABD4-CA7C107F2E12}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Men </a:t>
                      </a:r>
                      <a:r>
                        <a:rPr lang="en" baseline="0" dirty="0"/>
                        <a:t>       50% asymptomatic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Women        (</a:t>
                      </a:r>
                      <a:r>
                        <a:rPr lang="en" baseline="0" dirty="0"/>
                        <a:t>70% asymptomatic</a:t>
                      </a:r>
                      <a:r>
                        <a:rPr lang="en" dirty="0"/>
                        <a:t>) 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Dysuria 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Dysuria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Urethral discharge 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Lower abdominal pain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Deep dyspareunia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Vaginal discharge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Post coital and intermenstrual bleeding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125" y="2618675"/>
            <a:ext cx="153500" cy="2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125" y="2618670"/>
            <a:ext cx="170150" cy="21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/>
        </p:nvSpPr>
        <p:spPr>
          <a:xfrm>
            <a:off x="413300" y="2179400"/>
            <a:ext cx="48342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Clinical presentation: 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1121" y="995370"/>
            <a:ext cx="2435100" cy="16233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>
            <a:spLocks noGrp="1"/>
          </p:cNvSpPr>
          <p:nvPr>
            <p:ph type="title" idx="4294967295"/>
          </p:nvPr>
        </p:nvSpPr>
        <p:spPr>
          <a:xfrm>
            <a:off x="0" y="198438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Investigation &amp; diagnosis  </a:t>
            </a:r>
            <a:endParaRPr b="1" dirty="0"/>
          </a:p>
        </p:txBody>
      </p:sp>
      <p:sp>
        <p:nvSpPr>
          <p:cNvPr id="219" name="Google Shape;219;p29"/>
          <p:cNvSpPr txBox="1">
            <a:spLocks noGrp="1"/>
          </p:cNvSpPr>
          <p:nvPr>
            <p:ph type="body" idx="4294967295"/>
          </p:nvPr>
        </p:nvSpPr>
        <p:spPr>
          <a:xfrm>
            <a:off x="0" y="615950"/>
            <a:ext cx="9144000" cy="2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According to Centers for Disease Control and Prevention (CDC) 2014 recommendation Nucleic acid amplification test (NAAT) is the test of choice: 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 invasive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acceptable test.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“initial test”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high sensitivity 85% and specificity ( 94 % to 99% ).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detect chlamydia and gonorrhoea in the same specimen.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be used with large range of sample types, including urine specimens, endocervical swabs, urethral swabs, and vulvovaginal swabs.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Preferred sample types are </a:t>
            </a:r>
            <a:r>
              <a:rPr lang="en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vaginal swabs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which can be self collected, in </a:t>
            </a:r>
            <a:r>
              <a:rPr lang="en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women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first-catch urine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men</a:t>
            </a:r>
            <a:r>
              <a:rPr lang="en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356250" y="3311125"/>
            <a:ext cx="5777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29"/>
          <p:cNvSpPr txBox="1"/>
          <p:nvPr/>
        </p:nvSpPr>
        <p:spPr>
          <a:xfrm>
            <a:off x="440075" y="2808125"/>
            <a:ext cx="50226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556922" y="3807100"/>
            <a:ext cx="70824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❖"/>
            </a:pPr>
            <a:r>
              <a:rPr lang="en" dirty="0"/>
              <a:t>Uncomplicated                           Doxycycline100mg bd for seven days or Azithromycin 1g orally in a single dose.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223" name="Google Shape;2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7500" y="3807100"/>
            <a:ext cx="1336500" cy="13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/>
          <p:nvPr/>
        </p:nvSpPr>
        <p:spPr>
          <a:xfrm>
            <a:off x="556922" y="4282968"/>
            <a:ext cx="71052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❖"/>
            </a:pPr>
            <a:r>
              <a:rPr lang="en" dirty="0"/>
              <a:t>pregnancy                                   Erythromycin.</a:t>
            </a:r>
            <a:endParaRPr dirty="0"/>
          </a:p>
        </p:txBody>
      </p:sp>
      <p:sp>
        <p:nvSpPr>
          <p:cNvPr id="226" name="Google Shape;226;p29"/>
          <p:cNvSpPr/>
          <p:nvPr/>
        </p:nvSpPr>
        <p:spPr>
          <a:xfrm>
            <a:off x="2577000" y="4458193"/>
            <a:ext cx="645900" cy="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692607" y="3327825"/>
            <a:ext cx="756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" dirty="0"/>
              <a:t>Screen partner for other STI, patients should be advised to abstain from sexual intercourse until they and their partners have completed treatment . </a:t>
            </a:r>
            <a:endParaRPr lang="en-US" dirty="0"/>
          </a:p>
        </p:txBody>
      </p:sp>
      <p:sp>
        <p:nvSpPr>
          <p:cNvPr id="12" name="Google Shape;226;p29">
            <a:extLst>
              <a:ext uri="{FF2B5EF4-FFF2-40B4-BE49-F238E27FC236}">
                <a16:creationId xmlns:a16="http://schemas.microsoft.com/office/drawing/2014/main" id="{A09E8A1E-95F0-4ADC-A6E7-7D19ABB3998A}"/>
              </a:ext>
            </a:extLst>
          </p:cNvPr>
          <p:cNvSpPr/>
          <p:nvPr/>
        </p:nvSpPr>
        <p:spPr>
          <a:xfrm>
            <a:off x="2577000" y="3972700"/>
            <a:ext cx="645900" cy="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title" idx="4294967295"/>
          </p:nvPr>
        </p:nvSpPr>
        <p:spPr>
          <a:xfrm>
            <a:off x="1821875" y="334734"/>
            <a:ext cx="487795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Complications </a:t>
            </a:r>
            <a:endParaRPr b="1" dirty="0"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950" y="3973450"/>
            <a:ext cx="1170050" cy="1170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0" name="Google Shape;210;p28"/>
          <p:cNvGraphicFramePr/>
          <p:nvPr>
            <p:extLst>
              <p:ext uri="{D42A27DB-BD31-4B8C-83A1-F6EECF244321}">
                <p14:modId xmlns:p14="http://schemas.microsoft.com/office/powerpoint/2010/main" val="1739033357"/>
              </p:ext>
            </p:extLst>
          </p:nvPr>
        </p:nvGraphicFramePr>
        <p:xfrm>
          <a:off x="1821875" y="1374613"/>
          <a:ext cx="4877950" cy="3588780"/>
        </p:xfrm>
        <a:graphic>
          <a:graphicData uri="http://schemas.openxmlformats.org/drawingml/2006/table">
            <a:tbl>
              <a:tblPr>
                <a:noFill/>
                <a:tableStyleId>{8DC99CC9-B9EC-4D58-ABD4-CA7C107F2E12}</a:tableStyleId>
              </a:tblPr>
              <a:tblGrid>
                <a:gridCol w="243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1"/>
                          </a:solidFill>
                        </a:rPr>
                        <a:t>Men 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1"/>
                          </a:solidFill>
                        </a:rPr>
                        <a:t>Women 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bg1"/>
                          </a:solidFill>
                        </a:rPr>
                        <a:t>Epididymo-orchitis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</a:rPr>
                        <a:t>Pelvic inflammatory disease </a:t>
                      </a:r>
                      <a:r>
                        <a:rPr lang="en" sz="1200" b="1">
                          <a:solidFill>
                            <a:schemeClr val="bg1"/>
                          </a:solidFill>
                        </a:rPr>
                        <a:t>(PID)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bg1"/>
                          </a:solidFill>
                        </a:rPr>
                        <a:t>Sexually acquired reactive arthritis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</a:rPr>
                        <a:t>endometritis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</a:rPr>
                        <a:t>salpingitis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</a:rPr>
                        <a:t>Ectopic pregnancy</a:t>
                      </a:r>
                      <a:endParaRPr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</a:rPr>
                        <a:t>Tubal infertility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</a:rPr>
                        <a:t>Perihepatitis</a:t>
                      </a:r>
                      <a:endParaRPr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bg1"/>
                          </a:solidFill>
                        </a:rPr>
                        <a:t>Sexually acquired reactive arthritis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1" name="Google Shape;2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9458" y="1442220"/>
            <a:ext cx="165597" cy="2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309" y="1473462"/>
            <a:ext cx="187150" cy="224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title" idx="4294967295"/>
          </p:nvPr>
        </p:nvSpPr>
        <p:spPr>
          <a:xfrm>
            <a:off x="0" y="330200"/>
            <a:ext cx="8520113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Neisseria gonorrhea 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Gonococcal urethritis\cervicitis </a:t>
            </a:r>
            <a:r>
              <a:rPr lang="en" dirty="0"/>
              <a:t>  </a:t>
            </a:r>
            <a:endParaRPr dirty="0"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4294967295"/>
          </p:nvPr>
        </p:nvSpPr>
        <p:spPr>
          <a:xfrm>
            <a:off x="0" y="923925"/>
            <a:ext cx="8439150" cy="134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Incubation period is 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2-14 days</a:t>
            </a:r>
            <a:r>
              <a:rPr lang="en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(most symptoms present between 2-5 days).</a:t>
            </a: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Symptomatic in men, more complication in women. </a:t>
            </a: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Disseminated Gonococcal infection “rare”.</a:t>
            </a: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Rectal infection is usually asymptomatic in both men &amp; women.</a:t>
            </a:r>
            <a:endParaRPr sz="140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Pharyngeal infection is usually asymptomatic in both men &amp; women (90%).</a:t>
            </a:r>
            <a:endParaRPr sz="140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7350" y="4186850"/>
            <a:ext cx="956650" cy="9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4378800" y="236800"/>
            <a:ext cx="4072500" cy="17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graphicFrame>
        <p:nvGraphicFramePr>
          <p:cNvPr id="235" name="Google Shape;235;p30"/>
          <p:cNvGraphicFramePr/>
          <p:nvPr>
            <p:extLst>
              <p:ext uri="{D42A27DB-BD31-4B8C-83A1-F6EECF244321}">
                <p14:modId xmlns:p14="http://schemas.microsoft.com/office/powerpoint/2010/main" val="1683443980"/>
              </p:ext>
            </p:extLst>
          </p:nvPr>
        </p:nvGraphicFramePr>
        <p:xfrm>
          <a:off x="1695300" y="2756050"/>
          <a:ext cx="4320450" cy="2410465"/>
        </p:xfrm>
        <a:graphic>
          <a:graphicData uri="http://schemas.openxmlformats.org/drawingml/2006/table">
            <a:tbl>
              <a:tblPr>
                <a:noFill/>
                <a:tableStyleId>{8DC99CC9-B9EC-4D58-ABD4-CA7C107F2E12}</a:tableStyleId>
              </a:tblPr>
              <a:tblGrid>
                <a:gridCol w="216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bg1"/>
                          </a:solidFill>
                        </a:rPr>
                        <a:t>Men      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dirty="0">
                          <a:solidFill>
                            <a:schemeClr val="bg1"/>
                          </a:solidFill>
                        </a:rPr>
                        <a:t>Asymptomatic (</a:t>
                      </a:r>
                      <a:r>
                        <a:rPr lang="en" sz="900" b="1" dirty="0">
                          <a:solidFill>
                            <a:srgbClr val="FF0000"/>
                          </a:solidFill>
                        </a:rPr>
                        <a:t>10%</a:t>
                      </a:r>
                      <a:r>
                        <a:rPr lang="en" sz="9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bg1"/>
                          </a:solidFill>
                        </a:rPr>
                        <a:t>Women     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dirty="0">
                          <a:solidFill>
                            <a:schemeClr val="bg1"/>
                          </a:solidFill>
                        </a:rPr>
                        <a:t>Asymptomatic (</a:t>
                      </a:r>
                      <a:r>
                        <a:rPr lang="en" sz="900" b="1" dirty="0">
                          <a:solidFill>
                            <a:srgbClr val="FF0000"/>
                          </a:solidFill>
                        </a:rPr>
                        <a:t>50%</a:t>
                      </a:r>
                      <a:r>
                        <a:rPr lang="en" sz="9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bg1"/>
                          </a:solidFill>
                        </a:rPr>
                        <a:t>Mucopurulent discharge 80%</a:t>
                      </a:r>
                      <a:endParaRPr sz="1000" dirty="0">
                        <a:solidFill>
                          <a:schemeClr val="bg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bg1"/>
                          </a:solidFill>
                        </a:rPr>
                        <a:t>(whitish,yellowish,greenish) </a:t>
                      </a:r>
                      <a:endParaRPr sz="10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</a:rPr>
                        <a:t>Mucopurulent discharge 50%</a:t>
                      </a:r>
                      <a:endParaRPr sz="1000" dirty="0">
                        <a:solidFill>
                          <a:schemeClr val="bg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</a:rPr>
                        <a:t>(whitish,yellowish,greenish)</a:t>
                      </a:r>
                      <a:endParaRPr sz="10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</a:rPr>
                        <a:t>Dysuria 50%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</a:rPr>
                        <a:t>Lower abdominal pain may be present (up to 25%)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</a:rPr>
                        <a:t>Epididymitis or balanitis may be present (rarely )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</a:rPr>
                        <a:t>Dysuria 12% without frequency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bg1"/>
                          </a:solidFill>
                        </a:rPr>
                        <a:t>Menorragia (rarely) 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475" y="2822425"/>
            <a:ext cx="113850" cy="20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975" y="2790443"/>
            <a:ext cx="162125" cy="20004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2592775" y="2414875"/>
            <a:ext cx="27174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Clinical presentation :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9" name="Google Shape;23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0700" y="1850525"/>
            <a:ext cx="1553950" cy="15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6807825" y="3385450"/>
            <a:ext cx="2169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Gonococcal penile lesion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Q1/ What is the incubation period of chlamydia trachomatis ?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1-3 weeks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3-7 days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1-3 days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1-2 months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97BFC-8D5E-4833-9788-4E9725834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35" y="1667039"/>
            <a:ext cx="1809421" cy="18094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Skin manifestation &amp; Complications</a:t>
            </a:r>
            <a:endParaRPr b="1" dirty="0"/>
          </a:p>
        </p:txBody>
      </p:sp>
      <p:sp>
        <p:nvSpPr>
          <p:cNvPr id="246" name="Google Shape;246;p31"/>
          <p:cNvSpPr txBox="1">
            <a:spLocks noGrp="1"/>
          </p:cNvSpPr>
          <p:nvPr>
            <p:ph type="body" idx="4294967295"/>
          </p:nvPr>
        </p:nvSpPr>
        <p:spPr>
          <a:xfrm>
            <a:off x="0" y="1106488"/>
            <a:ext cx="9007475" cy="1169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Char char="❖"/>
            </a:pP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Transluminal spread 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my result in 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epididymo-orchitis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prostatitis 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 men and 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pelvic inflammatory disease (PID)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in women.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Disseminated gonococcal 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infection may occur following haematogenous dissemination causing 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skin lesions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arthralgia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arthritis 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tenosynovitis.</a:t>
            </a:r>
            <a:endParaRPr sz="1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1397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Gonococcal Ophthalmia Neonatorum</a:t>
            </a:r>
            <a:r>
              <a:rPr lang="en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Conjunctival infection seen in neonates born from infected mothers. 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144" y="4016644"/>
            <a:ext cx="1126850" cy="11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400" y="2519650"/>
            <a:ext cx="1126850" cy="174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2800" y="2679700"/>
            <a:ext cx="2298192" cy="15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1"/>
          <p:cNvSpPr txBox="1"/>
          <p:nvPr/>
        </p:nvSpPr>
        <p:spPr>
          <a:xfrm>
            <a:off x="624725" y="4354925"/>
            <a:ext cx="21615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31"/>
          <p:cNvSpPr txBox="1"/>
          <p:nvPr/>
        </p:nvSpPr>
        <p:spPr>
          <a:xfrm>
            <a:off x="311700" y="4401875"/>
            <a:ext cx="21615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Gonococcal skin lesion 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9896" y="2704375"/>
            <a:ext cx="2000955" cy="1581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 txBox="1"/>
          <p:nvPr/>
        </p:nvSpPr>
        <p:spPr>
          <a:xfrm>
            <a:off x="5482550" y="4354925"/>
            <a:ext cx="31443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Gonococcal Ophthalmia</a:t>
            </a:r>
            <a:r>
              <a:rPr lang="en" sz="1200" dirty="0">
                <a:solidFill>
                  <a:schemeClr val="bg1"/>
                </a:solidFill>
              </a:rPr>
              <a:t> </a:t>
            </a:r>
            <a:r>
              <a:rPr lang="en" dirty="0">
                <a:solidFill>
                  <a:schemeClr val="bg1"/>
                </a:solidFill>
              </a:rPr>
              <a:t>Neonatorum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3082725" y="4392425"/>
            <a:ext cx="24438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Gonococcal Arthritis 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Investigation and diagnosis </a:t>
            </a:r>
            <a:r>
              <a:rPr lang="en"/>
              <a:t>   </a:t>
            </a:r>
            <a:endParaRPr dirty="0"/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4294967295"/>
          </p:nvPr>
        </p:nvSpPr>
        <p:spPr>
          <a:xfrm>
            <a:off x="0" y="920750"/>
            <a:ext cx="8520113" cy="2217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Microscopy</a:t>
            </a:r>
            <a:r>
              <a:rPr lang="en" sz="1400" b="1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endParaRPr sz="1400" b="1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Gram stain of urethral discharge showing </a:t>
            </a:r>
            <a:r>
              <a:rPr lang="en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Gram-negative diplococci within polymorphonuclear leukocytes.</a:t>
            </a:r>
            <a:r>
              <a:rPr lang="en" sz="1400" b="1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Sensitivity is 90 – 95% in men with urethral discharge and is recommended for immediate diagnosis in symptomatic men.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Nucleic acid amplification test (NAAT).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Culture : </a:t>
            </a:r>
            <a:endParaRPr sz="14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It allows confirmatory identification and antimicrobial susceptibility testing.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Screen partner for other STI,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patients should be advised to abstain from sexual intercourse until they and their partners have completed treatment 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Treat both chlamydia and gonorrhea</a:t>
            </a:r>
            <a:r>
              <a:rPr lang="en" sz="14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4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ceftriaxone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intramuscularly </a:t>
            </a: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 single dose (for gonoerhea) + doxycycline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orally </a:t>
            </a: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twice daily for 7 days (for chlamydia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8368" y="4167868"/>
            <a:ext cx="975625" cy="9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/>
        </p:nvSpPr>
        <p:spPr>
          <a:xfrm>
            <a:off x="331365" y="2643828"/>
            <a:ext cx="4272600" cy="6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r>
              <a:rPr lang="en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dirty="0"/>
          </a:p>
        </p:txBody>
      </p:sp>
      <p:pic>
        <p:nvPicPr>
          <p:cNvPr id="263" name="Google Shape;26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0900" y="0"/>
            <a:ext cx="1901400" cy="12537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 idx="4294967295"/>
          </p:nvPr>
        </p:nvSpPr>
        <p:spPr>
          <a:xfrm>
            <a:off x="0" y="36513"/>
            <a:ext cx="8520113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Syphilis </a:t>
            </a:r>
            <a:endParaRPr b="1" dirty="0"/>
          </a:p>
        </p:txBody>
      </p:sp>
      <p:sp>
        <p:nvSpPr>
          <p:cNvPr id="269" name="Google Shape;269;p33"/>
          <p:cNvSpPr txBox="1">
            <a:spLocks noGrp="1"/>
          </p:cNvSpPr>
          <p:nvPr>
            <p:ph type="body" idx="4294967295"/>
          </p:nvPr>
        </p:nvSpPr>
        <p:spPr>
          <a:xfrm>
            <a:off x="-247650" y="714375"/>
            <a:ext cx="9391650" cy="442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Syphilis is divided into three stages ( primary, secondary, tertiary).</a:t>
            </a: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are different signs and symptoms associated with each stage.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 contagious stages to sex partners are the </a:t>
            </a:r>
            <a:r>
              <a:rPr lang="en" sz="1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</a:t>
            </a:r>
            <a:r>
              <a:rPr lang="en" sz="1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1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secondary</a:t>
            </a:r>
            <a:r>
              <a:rPr lang="en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syphilis</a:t>
            </a:r>
            <a:endParaRPr sz="1400" b="1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Incubation period is usually 21 days.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Highly infectious.   </a:t>
            </a:r>
            <a:endParaRPr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bg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Clinical presentation:</a:t>
            </a:r>
            <a:endParaRPr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During this period the infected person develop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Chancres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around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genitalia,anus,mouth(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develops from a single papule).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</a:t>
            </a: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Chancres</a:t>
            </a: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are usually 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Anogenital, single, painless and indurated with clean base, non-purulent.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Can be multiple, painful and purulent (usually extra-genital).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Resolve over 3-8 weeks.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Regional painless adenopathy.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 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7000" y="4186500"/>
            <a:ext cx="957000" cy="9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6">
            <a:off x="6616025" y="37499"/>
            <a:ext cx="2382000" cy="15621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2" name="Google Shape;2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4025" y="1599900"/>
            <a:ext cx="2381999" cy="150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/>
        </p:nvSpPr>
        <p:spPr>
          <a:xfrm>
            <a:off x="6723962" y="1599899"/>
            <a:ext cx="23121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Treponema pallidum</a:t>
            </a:r>
            <a:endParaRPr sz="10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 idx="4294967295"/>
          </p:nvPr>
        </p:nvSpPr>
        <p:spPr>
          <a:xfrm>
            <a:off x="0" y="128588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Syphilis </a:t>
            </a:r>
            <a:endParaRPr b="1" dirty="0"/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4294967295"/>
          </p:nvPr>
        </p:nvSpPr>
        <p:spPr>
          <a:xfrm>
            <a:off x="0" y="925513"/>
            <a:ext cx="8832850" cy="4275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Secondary syphilis: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If primary syphilis is untreated 25% will develop secondary syphilis.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Occurs 4-10 weeks after initial chancre.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Clinical presentation: </a:t>
            </a:r>
            <a:endParaRPr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Generalized </a:t>
            </a: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maculopapular Rash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Can affect palms and soles.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Trunk and limbs.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May be itchy.					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Snail track ulcer on buccal mucosa.</a:t>
            </a:r>
            <a:endParaRPr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1/3 develop Condylomata Lata: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which are painless ​mucosal warty ​erosions on genital area and perineum.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Fever.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Regional painless adenopathy.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Rarely can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manifest with hepatitis, Splenomegaly and glomerulonephritis.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9199" y="4088699"/>
            <a:ext cx="10548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925" y="1671086"/>
            <a:ext cx="1360775" cy="208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8925" y="2144550"/>
            <a:ext cx="2142174" cy="14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Snail track ulcer &amp; Condylomata lata     </a:t>
            </a:r>
            <a:endParaRPr dirty="0"/>
          </a:p>
        </p:txBody>
      </p:sp>
      <p:pic>
        <p:nvPicPr>
          <p:cNvPr id="289" name="Google Shape;2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9200" y="4088700"/>
            <a:ext cx="10548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317" y="1658223"/>
            <a:ext cx="23903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classconnection.s3.amazonaws.com/86/flashcards/468086/png/condyloma_lata1315691366361-thumb400.png">
            <a:extLst>
              <a:ext uri="{FF2B5EF4-FFF2-40B4-BE49-F238E27FC236}">
                <a16:creationId xmlns:a16="http://schemas.microsoft.com/office/drawing/2014/main" id="{BF4E11A2-4EA9-4473-A2C7-34B676AA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96" y="1658223"/>
            <a:ext cx="20097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2D832-BBB9-43FB-963F-FA55D7C41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525" y="1658223"/>
            <a:ext cx="2543175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Syphilis</a:t>
            </a:r>
            <a:r>
              <a:rPr lang="en" dirty="0"/>
              <a:t> </a:t>
            </a:r>
            <a:endParaRPr dirty="0"/>
          </a:p>
        </p:txBody>
      </p:sp>
      <p:sp>
        <p:nvSpPr>
          <p:cNvPr id="296" name="Google Shape;296;p36"/>
          <p:cNvSpPr txBox="1">
            <a:spLocks noGrp="1"/>
          </p:cNvSpPr>
          <p:nvPr>
            <p:ph type="body" idx="1"/>
          </p:nvPr>
        </p:nvSpPr>
        <p:spPr>
          <a:xfrm>
            <a:off x="-208925" y="561525"/>
            <a:ext cx="8902200" cy="3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Latent syphilis:  </a:t>
            </a:r>
            <a:endParaRPr sz="1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Secondary syphilis will resolve spontaneously in 3–12 weeks and the disease enters an asymptomatic latent stage,</a:t>
            </a: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having serologic proof of infection without signs and symptoms of the disease.</a:t>
            </a:r>
            <a:endParaRPr sz="1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It can be: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Early: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Less than 2 years after secondary syphilis.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Late: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More than 2 years after secondary syphilis (not as contagious as early latent phase).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Tertiary syphilis: </a:t>
            </a:r>
            <a:endParaRPr sz="1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Final stage occurs after 20-40 years after initial infection.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Associated with severe medical problems.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Involved organ: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Neurological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 tabes dorsalis, general paresis and Romberg sign and brain involvement.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Cardiovascular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 aortic aneurysm, dilated aortic root, regarge and heart failure.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Vulvar gumma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(granulomatous lesion): nodules that enlarge, ulcerate and become necrotic (rare) found in skin and visceral organ.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Congenital syphilis: </a:t>
            </a:r>
            <a:endParaRPr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ay cause fetal anomalies, stillbirths, or neonatal death.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3825" y="4263325"/>
            <a:ext cx="880175" cy="8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951" y="1894775"/>
            <a:ext cx="1810349" cy="11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Investigation &amp; diagnosis </a:t>
            </a:r>
            <a:endParaRPr b="1" dirty="0"/>
          </a:p>
        </p:txBody>
      </p:sp>
      <p:pic>
        <p:nvPicPr>
          <p:cNvPr id="304" name="Google Shape;304;p37"/>
          <p:cNvPicPr preferRelativeResize="0"/>
          <p:nvPr/>
        </p:nvPicPr>
        <p:blipFill rotWithShape="1">
          <a:blip r:embed="rId3">
            <a:alphaModFix/>
          </a:blip>
          <a:srcRect l="1481" t="3671" r="2309" b="2422"/>
          <a:stretch/>
        </p:blipFill>
        <p:spPr>
          <a:xfrm>
            <a:off x="1501875" y="1292325"/>
            <a:ext cx="6384750" cy="35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993" y="4145493"/>
            <a:ext cx="998000" cy="9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Management </a:t>
            </a:r>
            <a:endParaRPr b="1" dirty="0"/>
          </a:p>
        </p:txBody>
      </p:sp>
      <p:sp>
        <p:nvSpPr>
          <p:cNvPr id="311" name="Google Shape;311;p38"/>
          <p:cNvSpPr txBox="1">
            <a:spLocks noGrp="1"/>
          </p:cNvSpPr>
          <p:nvPr>
            <p:ph type="body" idx="4294967295"/>
          </p:nvPr>
        </p:nvSpPr>
        <p:spPr>
          <a:xfrm>
            <a:off x="0" y="1468438"/>
            <a:ext cx="8521700" cy="3100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Primary, Secondary, Latent Syphilis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 &lt;1 y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Duration:	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Benzathine penicillin G2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allergic to penicillin: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Doxycycline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Tetracycline.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reat partners: partner should be evaluated and have serologic testing performed, and treated accordingly.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Latent Syphilis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 &gt;1 y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Duration: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Benzathine penicillin G2.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12" name="Google Shape;3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5094" y="4044594"/>
            <a:ext cx="1098900" cy="10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b="1" dirty="0"/>
              <a:t>chancroid</a:t>
            </a:r>
            <a:endParaRPr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body" idx="4294967295"/>
          </p:nvPr>
        </p:nvSpPr>
        <p:spPr>
          <a:xfrm>
            <a:off x="0" y="1341438"/>
            <a:ext cx="8947150" cy="3100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more commonly seen in heterosexual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uncircumcised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 than in women.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Incubation period 4-7 day. 			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Cases are most probably related to foreign travel (Asia &amp; Africa).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 presentation: 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Ano-genital ulceration.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Lymphadenitis with progression to bubo formation.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Foreskin in men is the most infected site.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0" dirty="0"/>
          </a:p>
        </p:txBody>
      </p:sp>
      <p:pic>
        <p:nvPicPr>
          <p:cNvPr id="319" name="Google Shape;3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3593" y="4243093"/>
            <a:ext cx="900400" cy="9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0625" y="3"/>
            <a:ext cx="2533500" cy="19002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1" name="Google Shape;32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7975" y="2175635"/>
            <a:ext cx="2649675" cy="179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9"/>
          <p:cNvPicPr preferRelativeResize="0"/>
          <p:nvPr/>
        </p:nvPicPr>
        <p:blipFill/>
        <p:spPr>
          <a:xfrm>
            <a:off x="3568025" y="3602525"/>
            <a:ext cx="1985427" cy="139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Investigation &amp; diagnosis </a:t>
            </a:r>
            <a:r>
              <a:rPr lang="en"/>
              <a:t> </a:t>
            </a:r>
            <a:endParaRPr dirty="0"/>
          </a:p>
        </p:txBody>
      </p:sp>
      <p:sp>
        <p:nvSpPr>
          <p:cNvPr id="328" name="Google Shape;328;p40"/>
          <p:cNvSpPr txBox="1">
            <a:spLocks noGrp="1"/>
          </p:cNvSpPr>
          <p:nvPr>
            <p:ph type="body" idx="4294967295"/>
          </p:nvPr>
        </p:nvSpPr>
        <p:spPr>
          <a:xfrm>
            <a:off x="0" y="1468438"/>
            <a:ext cx="8521700" cy="3100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Clinical presentation plus: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PCR.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Culture.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Rule out other STIs particularly Syphilis and HSV. </a:t>
            </a:r>
            <a:r>
              <a:rPr lang="en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Azithromycin.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Ceftriaxone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intramuscularly (IM) OR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Ciprofloxacin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 days.				 								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Erythromycin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7 days (pregnancy or lactating women).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			 					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3593" y="4243093"/>
            <a:ext cx="900400" cy="9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 txBox="1"/>
          <p:nvPr/>
        </p:nvSpPr>
        <p:spPr>
          <a:xfrm>
            <a:off x="433100" y="2570650"/>
            <a:ext cx="2298300" cy="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40"/>
          <p:cNvSpPr txBox="1"/>
          <p:nvPr/>
        </p:nvSpPr>
        <p:spPr>
          <a:xfrm>
            <a:off x="311700" y="2951150"/>
            <a:ext cx="788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Management </a:t>
            </a:r>
            <a:endParaRPr sz="3000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Q2/ Which of the following diseases considered to have genital ulcer? </a:t>
            </a:r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Gonorrhea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Chlamydia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Trichomoniasis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Chancroid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57ECF-43BB-4C5A-8057-7AF4D02AF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93" y="1819439"/>
            <a:ext cx="1809421" cy="180942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1"/>
          <p:cNvSpPr txBox="1">
            <a:spLocks noGrp="1"/>
          </p:cNvSpPr>
          <p:nvPr>
            <p:ph type="title" idx="4294967295"/>
          </p:nvPr>
        </p:nvSpPr>
        <p:spPr>
          <a:xfrm>
            <a:off x="0" y="133350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Human Immunodeficiency Virus (HIV)</a:t>
            </a:r>
            <a:endParaRPr b="1" dirty="0"/>
          </a:p>
        </p:txBody>
      </p:sp>
      <p:sp>
        <p:nvSpPr>
          <p:cNvPr id="337" name="Google Shape;337;p41"/>
          <p:cNvSpPr txBox="1">
            <a:spLocks noGrp="1"/>
          </p:cNvSpPr>
          <p:nvPr>
            <p:ph type="body" idx="4294967295"/>
          </p:nvPr>
        </p:nvSpPr>
        <p:spPr>
          <a:xfrm>
            <a:off x="0" y="866775"/>
            <a:ext cx="9144000" cy="3903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Definition of HIV:</a:t>
            </a:r>
            <a:endParaRPr sz="1800" u="sng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HIV is a retrovirus infecting the </a:t>
            </a:r>
            <a:r>
              <a:rPr lang="en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CD4 (T-helper) cells</a:t>
            </a:r>
            <a:r>
              <a:rPr lang="en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which leads to chronic infection and without treatment usually fatal.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Types of HIV:</a:t>
            </a:r>
            <a:endParaRPr sz="1800" u="sng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HIV1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 predominante world wide.  </a:t>
            </a:r>
          </a:p>
          <a:p>
            <a:pPr marL="114300" lvl="0" indent="0" algn="l" rtl="0"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HIV2: in western africa.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722" y="133600"/>
            <a:ext cx="1142652" cy="110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3084" y="2818606"/>
            <a:ext cx="4922476" cy="12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>
            <a:spLocks noGrp="1"/>
          </p:cNvSpPr>
          <p:nvPr>
            <p:ph type="body" idx="4294967295"/>
          </p:nvPr>
        </p:nvSpPr>
        <p:spPr>
          <a:xfrm>
            <a:off x="0" y="822325"/>
            <a:ext cx="8370888" cy="1976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Sexual</a:t>
            </a:r>
            <a:r>
              <a:rPr lang="en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Heterosexual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(most common mode of transmission world wide), Men who have sex with men,others...).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Vertical transmission:</a:t>
            </a:r>
            <a:r>
              <a:rPr lang="en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from pregnant women to the newborn (MTCT) is the main mode of infection in children especially in the intrapartum period.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Blood and body fluids.</a:t>
            </a: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Arial"/>
              <a:buChar char="●"/>
            </a:pPr>
            <a:r>
              <a:rPr lang="en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IV drug users.</a:t>
            </a: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75" y="3161225"/>
            <a:ext cx="8905875" cy="192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2"/>
          <p:cNvSpPr txBox="1"/>
          <p:nvPr/>
        </p:nvSpPr>
        <p:spPr>
          <a:xfrm>
            <a:off x="-382300" y="132350"/>
            <a:ext cx="61317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Mode of transmission</a:t>
            </a:r>
            <a:endParaRPr sz="30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7" name="Google Shape;3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1600" y="0"/>
            <a:ext cx="1031275" cy="9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3"/>
          <p:cNvSpPr txBox="1"/>
          <p:nvPr/>
        </p:nvSpPr>
        <p:spPr>
          <a:xfrm>
            <a:off x="324375" y="105650"/>
            <a:ext cx="67482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Clinical presentation</a:t>
            </a:r>
            <a:endParaRPr sz="3000" b="1" dirty="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53" name="Google Shape;353;p43"/>
          <p:cNvGrpSpPr/>
          <p:nvPr/>
        </p:nvGrpSpPr>
        <p:grpSpPr>
          <a:xfrm>
            <a:off x="-89" y="3035118"/>
            <a:ext cx="9151450" cy="2106047"/>
            <a:chOff x="1593000" y="2322568"/>
            <a:chExt cx="5957975" cy="643500"/>
          </a:xfrm>
        </p:grpSpPr>
        <p:sp>
          <p:nvSpPr>
            <p:cNvPr id="354" name="Google Shape;354;p4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5" name="Google Shape;355;p4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356;p4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4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Asymptomatic chronic phase</a:t>
              </a:r>
              <a:endParaRPr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 dirty="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Seropositive, but no clinical evidence of HIV infection except for persistent  generalized  lymphadenopathy 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CD4 counts are normal (&gt;500/mm³)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Longest phase lasts 4 to 7 years</a:t>
              </a:r>
              <a:r>
                <a:rPr lang="en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800"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1" name="Google Shape;361;p43"/>
          <p:cNvGrpSpPr/>
          <p:nvPr/>
        </p:nvGrpSpPr>
        <p:grpSpPr>
          <a:xfrm>
            <a:off x="-60" y="1158360"/>
            <a:ext cx="9151450" cy="1876639"/>
            <a:chOff x="1593000" y="2322568"/>
            <a:chExt cx="5957975" cy="643500"/>
          </a:xfrm>
        </p:grpSpPr>
        <p:sp>
          <p:nvSpPr>
            <p:cNvPr id="362" name="Google Shape;362;p4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363;p4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4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4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Acute HIV infection (primary infection)</a:t>
              </a:r>
              <a:endParaRPr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6" name="Google Shape;366;p4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 dirty="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Mononucleosis- like-syndrome about 2 to 4 weeks after exposure to HIV lasts 2-3 days.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 u="sng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Symptoms like :</a:t>
              </a: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 Fever, sweats, malaise, lethargy, headaches, arthralgias/myalgias, diarrhea, sore throat, lymphadenopathy and maculopapular rash.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69" name="Google Shape;3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4205" y="0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44"/>
          <p:cNvGrpSpPr/>
          <p:nvPr/>
        </p:nvGrpSpPr>
        <p:grpSpPr>
          <a:xfrm>
            <a:off x="11584" y="102"/>
            <a:ext cx="9128809" cy="2896265"/>
            <a:chOff x="1593000" y="2322568"/>
            <a:chExt cx="5957975" cy="643500"/>
          </a:xfrm>
        </p:grpSpPr>
        <p:sp>
          <p:nvSpPr>
            <p:cNvPr id="375" name="Google Shape;375;p4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376;p4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377;p4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378;p44"/>
            <p:cNvSpPr/>
            <p:nvPr/>
          </p:nvSpPr>
          <p:spPr>
            <a:xfrm>
              <a:off x="2342630" y="2399945"/>
              <a:ext cx="19773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Symptomatic phase</a:t>
              </a:r>
              <a:endParaRPr sz="180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(pre-AIDS)</a:t>
              </a:r>
              <a:endParaRPr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9" name="Google Shape;379;p4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 dirty="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81" name="Google Shape;381;p44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First evidence of immune system dysfunction and without treatment lasts 1-3 years.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 u="sng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The following frequently appear: </a:t>
              </a:r>
              <a:endParaRPr u="sng"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Generalized lymphadenopathy (TB , Lymphoma), skin manifestations including  seborrheic dermatitis, oral thrush, hairy leukoplakia, mucosal kaposi sarcoma, CMV retinitis, ulcers, genital warts and constitutional symptoms: night sweats, weight loss and diarrhea.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2" name="Google Shape;382;p44"/>
          <p:cNvGrpSpPr/>
          <p:nvPr/>
        </p:nvGrpSpPr>
        <p:grpSpPr>
          <a:xfrm>
            <a:off x="17537" y="2861456"/>
            <a:ext cx="9116893" cy="2333395"/>
            <a:chOff x="1593000" y="2322568"/>
            <a:chExt cx="5957975" cy="643500"/>
          </a:xfrm>
        </p:grpSpPr>
        <p:sp>
          <p:nvSpPr>
            <p:cNvPr id="383" name="Google Shape;383;p4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384;p4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5" name="Google Shape;385;p4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4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AIDS</a:t>
              </a:r>
              <a:endParaRPr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7" name="Google Shape;387;p4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88;p4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2600" dirty="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89" name="Google Shape;389;p44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 dirty="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marked immune suppression leads to disseminated opportunistic infections and malignancies.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 dirty="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CD4 count is &lt; 200 cells/mm³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 dirty="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pulmonary, GI, neurologic, cutaneous and systemic systems are common.</a:t>
              </a:r>
              <a:endParaRPr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00" y="117650"/>
            <a:ext cx="2690247" cy="20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3875" y="150375"/>
            <a:ext cx="1876425" cy="199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5825" y="370588"/>
            <a:ext cx="26479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7751" y="2953925"/>
            <a:ext cx="2290223" cy="15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1650" y="2947038"/>
            <a:ext cx="2544300" cy="15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5"/>
          <p:cNvSpPr txBox="1"/>
          <p:nvPr/>
        </p:nvSpPr>
        <p:spPr>
          <a:xfrm>
            <a:off x="683475" y="2305300"/>
            <a:ext cx="24669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seborrheic dermatitis</a:t>
            </a:r>
            <a:endParaRPr dirty="0"/>
          </a:p>
        </p:txBody>
      </p:sp>
      <p:sp>
        <p:nvSpPr>
          <p:cNvPr id="400" name="Google Shape;400;p45"/>
          <p:cNvSpPr txBox="1"/>
          <p:nvPr/>
        </p:nvSpPr>
        <p:spPr>
          <a:xfrm>
            <a:off x="4008225" y="2328475"/>
            <a:ext cx="16218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Oral thrush</a:t>
            </a:r>
            <a:endParaRPr dirty="0"/>
          </a:p>
        </p:txBody>
      </p:sp>
      <p:sp>
        <p:nvSpPr>
          <p:cNvPr id="401" name="Google Shape;401;p45"/>
          <p:cNvSpPr txBox="1"/>
          <p:nvPr/>
        </p:nvSpPr>
        <p:spPr>
          <a:xfrm>
            <a:off x="6359875" y="2316900"/>
            <a:ext cx="2328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Hairy leukoplakia</a:t>
            </a:r>
            <a:endParaRPr dirty="0"/>
          </a:p>
        </p:txBody>
      </p:sp>
      <p:sp>
        <p:nvSpPr>
          <p:cNvPr id="402" name="Google Shape;402;p45"/>
          <p:cNvSpPr txBox="1"/>
          <p:nvPr/>
        </p:nvSpPr>
        <p:spPr>
          <a:xfrm>
            <a:off x="3278400" y="4564300"/>
            <a:ext cx="34173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Kaposi sarcoma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6"/>
          <p:cNvSpPr txBox="1">
            <a:spLocks noGrp="1"/>
          </p:cNvSpPr>
          <p:nvPr>
            <p:ph type="title"/>
          </p:nvPr>
        </p:nvSpPr>
        <p:spPr>
          <a:xfrm>
            <a:off x="311700" y="360925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Investigation and diagnosis</a:t>
            </a:r>
            <a:endParaRPr b="1" dirty="0"/>
          </a:p>
        </p:txBody>
      </p:sp>
      <p:sp>
        <p:nvSpPr>
          <p:cNvPr id="408" name="Google Shape;408;p46"/>
          <p:cNvSpPr txBox="1"/>
          <p:nvPr/>
        </p:nvSpPr>
        <p:spPr>
          <a:xfrm>
            <a:off x="358650" y="1181625"/>
            <a:ext cx="8426700" cy="19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• Anti-HIV antibodies detectable after a median of 3 weeks, virtually all by 3 months (therefore 3 months window period).</a:t>
            </a:r>
          </a:p>
          <a:p>
            <a:r>
              <a:rPr lang="en-US" dirty="0"/>
              <a:t>Window Period: Time between infection and development of anti-HIV antibodies; when serologic tests (ELISA, Western blot) are negative.</a:t>
            </a:r>
          </a:p>
          <a:p>
            <a:r>
              <a:rPr lang="en-US" dirty="0"/>
              <a:t>• Initial screening test (3rd generation antibody test): enzyme linked immunosorbent assay (ELISA)</a:t>
            </a:r>
          </a:p>
          <a:p>
            <a:r>
              <a:rPr lang="en-US" dirty="0"/>
              <a:t>detects serum antibody to HIV; sensitivity &gt;99.5%.</a:t>
            </a:r>
          </a:p>
          <a:p>
            <a:r>
              <a:rPr lang="en-US" dirty="0"/>
              <a:t>• Increasingly, combination p24 antigen/HIV antibody tests (4th generation) used for screening;</a:t>
            </a:r>
          </a:p>
          <a:p>
            <a:r>
              <a:rPr lang="en-US" dirty="0"/>
              <a:t>improved sensitivity in early or acute infection and sensitivity/specificity approach 100% for chronic</a:t>
            </a:r>
          </a:p>
          <a:p>
            <a:r>
              <a:rPr lang="en-US" dirty="0"/>
              <a:t>Infection.</a:t>
            </a:r>
          </a:p>
          <a:p>
            <a:r>
              <a:rPr lang="en-US" dirty="0"/>
              <a:t>• Confirmatory test: if positive screen, Western blot confirmation by detection of antibodies to at least two</a:t>
            </a:r>
          </a:p>
          <a:p>
            <a:r>
              <a:rPr lang="en-US" dirty="0"/>
              <a:t>different HIV protein bands (p24, gp41, gp120/160); specificity &gt;99.99%.</a:t>
            </a:r>
          </a:p>
          <a:p>
            <a:r>
              <a:rPr lang="en-US" dirty="0"/>
              <a:t>• Rapid (point of care) antibody tests: higher false positives, therefore need to confirm positive results with traditional serology.</a:t>
            </a:r>
          </a:p>
          <a:p>
            <a:r>
              <a:rPr lang="en-US" dirty="0"/>
              <a:t>• p24 antigen: detection by ELISA may be positive during “window period”.</a:t>
            </a:r>
          </a:p>
        </p:txBody>
      </p:sp>
      <p:sp>
        <p:nvSpPr>
          <p:cNvPr id="409" name="Google Shape;409;p46"/>
          <p:cNvSpPr txBox="1"/>
          <p:nvPr/>
        </p:nvSpPr>
        <p:spPr>
          <a:xfrm>
            <a:off x="358650" y="3092925"/>
            <a:ext cx="7878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0" name="Google Shape;410;p46"/>
          <p:cNvSpPr txBox="1"/>
          <p:nvPr/>
        </p:nvSpPr>
        <p:spPr>
          <a:xfrm>
            <a:off x="451800" y="3880800"/>
            <a:ext cx="6325200" cy="1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411" name="Google Shape;4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5230" y="16037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B3B8-BDA2-4264-8D64-72EC59EC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BC3140-90EE-4A03-BB88-2D7916AF8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59" y="511027"/>
            <a:ext cx="8109846" cy="4121445"/>
          </a:xfrm>
        </p:spPr>
      </p:pic>
    </p:spTree>
    <p:extLst>
      <p:ext uri="{BB962C8B-B14F-4D97-AF65-F5344CB8AC3E}">
        <p14:creationId xmlns:p14="http://schemas.microsoft.com/office/powerpoint/2010/main" val="316966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EA2C-E334-482E-81AD-475E6C2A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91" y="209773"/>
            <a:ext cx="6400800" cy="1130300"/>
          </a:xfrm>
        </p:spPr>
        <p:txBody>
          <a:bodyPr/>
          <a:lstStyle/>
          <a:p>
            <a:r>
              <a:rPr lang="en-US" sz="2800" b="1" dirty="0">
                <a:latin typeface="Oswald"/>
                <a:ea typeface="Oswald"/>
                <a:cs typeface="Oswald"/>
                <a:sym typeface="Oswald"/>
              </a:rPr>
              <a:t>Management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FE2A5-5D5F-492D-84C5-D727EB9E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91" y="1216025"/>
            <a:ext cx="6400800" cy="1495277"/>
          </a:xfrm>
        </p:spPr>
        <p:txBody>
          <a:bodyPr/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Breaking bad news.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Referral to infectious disease.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Reporting to MOH.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Screen family members.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12174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"/>
          <p:cNvSpPr txBox="1">
            <a:spLocks noGrp="1"/>
          </p:cNvSpPr>
          <p:nvPr>
            <p:ph type="title"/>
          </p:nvPr>
        </p:nvSpPr>
        <p:spPr>
          <a:xfrm>
            <a:off x="147525" y="42025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Complications</a:t>
            </a:r>
            <a:endParaRPr b="1" dirty="0"/>
          </a:p>
        </p:txBody>
      </p:sp>
      <p:graphicFrame>
        <p:nvGraphicFramePr>
          <p:cNvPr id="417" name="Google Shape;417;p47"/>
          <p:cNvGraphicFramePr/>
          <p:nvPr/>
        </p:nvGraphicFramePr>
        <p:xfrm>
          <a:off x="101025" y="775550"/>
          <a:ext cx="7925225" cy="4306350"/>
        </p:xfrm>
        <a:graphic>
          <a:graphicData uri="http://schemas.openxmlformats.org/drawingml/2006/table">
            <a:tbl>
              <a:tblPr>
                <a:noFill/>
                <a:tableStyleId>{8DC99CC9-B9EC-4D58-ABD4-CA7C107F2E12}</a:tableStyleId>
              </a:tblPr>
              <a:tblGrid>
                <a:gridCol w="216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Tuberculosis</a:t>
                      </a:r>
                      <a:r>
                        <a:rPr lang="en" dirty="0">
                          <a:solidFill>
                            <a:srgbClr val="FF0000"/>
                          </a:solidFill>
                        </a:rPr>
                        <a:t>(most common)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Screen yearly if positive start Isoniazid preventive therapy (IPT)</a:t>
                      </a:r>
                      <a:endParaRPr dirty="0"/>
                    </a:p>
                  </a:txBody>
                  <a:tcPr marL="91425" marR="91425" marT="91425" marB="91425"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Toxoplasmosis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Treatment: Combination of (pyrimethamine+sulfadiazine) </a:t>
                      </a:r>
                      <a:endParaRPr dirty="0"/>
                    </a:p>
                  </a:txBody>
                  <a:tcPr marL="91425" marR="91425" marT="91425" marB="91425"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candidiasis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 fungal infection of the mouth, throat, or vagina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Kaposi's sarcoma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usually appears as pink, red or purple lesions on the skin and mouth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non-hodgkin lymphoma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 type of white blood cells cancer 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231F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Mycobacterium avium complex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Prophylaxis: clarithromycin 500 mg orally twice a day.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Pneumocystis jiroveci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Prophylaxis: co-trimoxazole 1 ds OD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18" name="Google Shape;41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8"/>
          <p:cNvSpPr txBox="1">
            <a:spLocks noGrp="1"/>
          </p:cNvSpPr>
          <p:nvPr>
            <p:ph type="title"/>
          </p:nvPr>
        </p:nvSpPr>
        <p:spPr>
          <a:xfrm>
            <a:off x="374936" y="-26282"/>
            <a:ext cx="6400800" cy="11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/>
              <a:t>Herpes simplex virus-1 (HSV-1)</a:t>
            </a:r>
            <a:endParaRPr b="1" dirty="0"/>
          </a:p>
        </p:txBody>
      </p:sp>
      <p:sp>
        <p:nvSpPr>
          <p:cNvPr id="424" name="Google Shape;424;p48"/>
          <p:cNvSpPr txBox="1"/>
          <p:nvPr/>
        </p:nvSpPr>
        <p:spPr>
          <a:xfrm>
            <a:off x="6035475" y="926325"/>
            <a:ext cx="22431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1C4587"/>
              </a:solidFill>
            </a:endParaRPr>
          </a:p>
        </p:txBody>
      </p:sp>
      <p:sp>
        <p:nvSpPr>
          <p:cNvPr id="425" name="Google Shape;425;p48"/>
          <p:cNvSpPr txBox="1"/>
          <p:nvPr/>
        </p:nvSpPr>
        <p:spPr>
          <a:xfrm>
            <a:off x="272875" y="1104018"/>
            <a:ext cx="7181100" cy="30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 dirty="0">
                <a:solidFill>
                  <a:schemeClr val="bg1"/>
                </a:solidFill>
              </a:rPr>
              <a:t>Oral herpes (infections in or around the mouth, called cold sores).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 dirty="0">
                <a:solidFill>
                  <a:schemeClr val="bg1"/>
                </a:solidFill>
              </a:rPr>
              <a:t>Mostly asymptomatic.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 dirty="0">
                <a:solidFill>
                  <a:schemeClr val="bg1"/>
                </a:solidFill>
              </a:rPr>
              <a:t>Mainly transmitted by oral-to-oral contact.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 dirty="0">
                <a:solidFill>
                  <a:schemeClr val="bg1"/>
                </a:solidFill>
              </a:rPr>
              <a:t>Recurrent on face, lips, and hard palate.</a:t>
            </a:r>
            <a:endParaRPr dirty="0">
              <a:solidFill>
                <a:schemeClr val="bg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➔"/>
            </a:pPr>
            <a:r>
              <a:rPr lang="en" u="sng" dirty="0">
                <a:solidFill>
                  <a:schemeClr val="bg1"/>
                </a:solidFill>
              </a:rPr>
              <a:t>When symptomatic primary infection is associated with:</a:t>
            </a:r>
            <a:endParaRPr u="sng" dirty="0">
              <a:solidFill>
                <a:schemeClr val="bg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300"/>
              <a:buAutoNum type="alphaUcPeriod"/>
            </a:pPr>
            <a:r>
              <a:rPr lang="en" sz="1300" dirty="0">
                <a:solidFill>
                  <a:schemeClr val="bg1"/>
                </a:solidFill>
              </a:rPr>
              <a:t>Tingling, itching, or burning sensation before blisters appear (prodrome). </a:t>
            </a:r>
            <a:endParaRPr sz="1300" dirty="0">
              <a:solidFill>
                <a:schemeClr val="bg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300"/>
              <a:buAutoNum type="alphaUcPeriod"/>
            </a:pPr>
            <a:r>
              <a:rPr lang="en" sz="1300" dirty="0">
                <a:solidFill>
                  <a:schemeClr val="bg1"/>
                </a:solidFill>
              </a:rPr>
              <a:t>Oral lesions( groups of vesicles on patches of erythematous skin, painful blisters, ulcers).</a:t>
            </a:r>
            <a:endParaRPr sz="1300" dirty="0">
              <a:solidFill>
                <a:schemeClr val="bg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300"/>
              <a:buAutoNum type="alphaUcPeriod"/>
            </a:pPr>
            <a:r>
              <a:rPr lang="en" sz="1300" dirty="0">
                <a:solidFill>
                  <a:schemeClr val="bg1"/>
                </a:solidFill>
              </a:rPr>
              <a:t>Pharyngitis &amp; Gingivostomatitis.</a:t>
            </a:r>
            <a:endParaRPr sz="1300"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AutoNum type="alphaUcPeriod"/>
            </a:pPr>
            <a:r>
              <a:rPr lang="en" sz="1300" dirty="0">
                <a:solidFill>
                  <a:schemeClr val="bg1"/>
                </a:solidFill>
              </a:rPr>
              <a:t>Constitutional symptoms</a:t>
            </a:r>
            <a:r>
              <a:rPr lang="en" dirty="0">
                <a:solidFill>
                  <a:schemeClr val="bg1"/>
                </a:solidFill>
              </a:rPr>
              <a:t>  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426" name="Google Shape;4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 rotWithShape="1">
          <a:blip r:embed="rId4">
            <a:alphaModFix/>
          </a:blip>
          <a:srcRect r="2315"/>
          <a:stretch/>
        </p:blipFill>
        <p:spPr>
          <a:xfrm>
            <a:off x="6649576" y="42025"/>
            <a:ext cx="1055095" cy="102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3129" y="1126100"/>
            <a:ext cx="2078221" cy="127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8"/>
          <p:cNvSpPr txBox="1"/>
          <p:nvPr/>
        </p:nvSpPr>
        <p:spPr>
          <a:xfrm>
            <a:off x="7320877" y="2399650"/>
            <a:ext cx="1840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Oral herpes </a:t>
            </a:r>
            <a:r>
              <a:rPr lang="en" b="1" dirty="0">
                <a:solidFill>
                  <a:srgbClr val="1C4587"/>
                </a:solidFill>
              </a:rPr>
              <a:t>HSV-1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0" name="Google Shape;43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4406" y="2971150"/>
            <a:ext cx="1627375" cy="190016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8"/>
          <p:cNvSpPr txBox="1"/>
          <p:nvPr/>
        </p:nvSpPr>
        <p:spPr>
          <a:xfrm>
            <a:off x="5281781" y="4689218"/>
            <a:ext cx="15405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Gingivostomatitis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1C4587"/>
                </a:solidFill>
              </a:rPr>
              <a:t>HSV-1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Q3/ What is the most common bacterial STI in Saudi Arabia?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Trichomoniasis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B. Chlamydia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C. Gonorrhea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D. Syphilis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7A5C27-3F0B-4E95-A4FB-8C9961223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93" y="1819439"/>
            <a:ext cx="1809421" cy="1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58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>
            <a:spLocks noGrp="1"/>
          </p:cNvSpPr>
          <p:nvPr>
            <p:ph type="title" idx="4294967295"/>
          </p:nvPr>
        </p:nvSpPr>
        <p:spPr>
          <a:xfrm>
            <a:off x="-428675" y="248744"/>
            <a:ext cx="8521700" cy="7762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/>
              <a:t>Herpes simplex virus-2 (HSV-2)</a:t>
            </a:r>
            <a:endParaRPr dirty="0"/>
          </a:p>
        </p:txBody>
      </p:sp>
      <p:sp>
        <p:nvSpPr>
          <p:cNvPr id="437" name="Google Shape;437;p49"/>
          <p:cNvSpPr txBox="1">
            <a:spLocks noGrp="1"/>
          </p:cNvSpPr>
          <p:nvPr>
            <p:ph type="body" idx="4294967295"/>
          </p:nvPr>
        </p:nvSpPr>
        <p:spPr>
          <a:xfrm>
            <a:off x="0" y="1049338"/>
            <a:ext cx="8520113" cy="3100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Genital herpes (infections in the genital or anal area).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Often asymptomatic or mild symptoms.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Mainly transmitted during sex.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Recurrent on vulva, vagina, penis.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Arial"/>
              <a:buChar char="➔"/>
            </a:pPr>
            <a:r>
              <a:rPr lang="en" sz="1400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Symptoms :</a:t>
            </a:r>
            <a:endParaRPr sz="1400" u="sng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u="sng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One or more genital or anal blisters or open sores called ulcers.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Very painful genital vesicles pustules.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Tender inguinal lymphadenopathy.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Vaginal urethral discharge.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Dysuria.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Constitutional symptoms.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38" name="Google Shape;438;p49"/>
          <p:cNvSpPr txBox="1"/>
          <p:nvPr/>
        </p:nvSpPr>
        <p:spPr>
          <a:xfrm>
            <a:off x="-428675" y="288888"/>
            <a:ext cx="24849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9" name="Google Shape;439;p49"/>
          <p:cNvSpPr txBox="1"/>
          <p:nvPr/>
        </p:nvSpPr>
        <p:spPr>
          <a:xfrm>
            <a:off x="44574" y="3925950"/>
            <a:ext cx="5851675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Disseminated HSV </a:t>
            </a:r>
            <a:r>
              <a:rPr lang="en" dirty="0"/>
              <a:t>(in immunocompromised).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Neonatal HSV </a:t>
            </a:r>
            <a:r>
              <a:rPr lang="en" dirty="0"/>
              <a:t>(vertical transmission from pregnant women to newborn).</a:t>
            </a:r>
            <a:endParaRPr dirty="0"/>
          </a:p>
        </p:txBody>
      </p:sp>
      <p:pic>
        <p:nvPicPr>
          <p:cNvPr id="440" name="Google Shape;440;p49"/>
          <p:cNvPicPr preferRelativeResize="0"/>
          <p:nvPr/>
        </p:nvPicPr>
        <p:blipFill rotWithShape="1">
          <a:blip r:embed="rId3">
            <a:alphaModFix/>
          </a:blip>
          <a:srcRect r="2315"/>
          <a:stretch/>
        </p:blipFill>
        <p:spPr>
          <a:xfrm>
            <a:off x="6767511" y="40392"/>
            <a:ext cx="1055095" cy="10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5925" y="2559034"/>
            <a:ext cx="1388075" cy="1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6250" y="2559034"/>
            <a:ext cx="1674400" cy="19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9"/>
          <p:cNvSpPr txBox="1"/>
          <p:nvPr/>
        </p:nvSpPr>
        <p:spPr>
          <a:xfrm>
            <a:off x="6584675" y="4599870"/>
            <a:ext cx="21180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Genital herpes </a:t>
            </a:r>
            <a:r>
              <a:rPr lang="en" b="1" dirty="0">
                <a:solidFill>
                  <a:srgbClr val="1C4587"/>
                </a:solidFill>
              </a:rPr>
              <a:t>HSV-2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44" name="Google Shape;44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0"/>
          <p:cNvSpPr txBox="1"/>
          <p:nvPr/>
        </p:nvSpPr>
        <p:spPr>
          <a:xfrm>
            <a:off x="393875" y="243275"/>
            <a:ext cx="69738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Investigation and diagnosis</a:t>
            </a:r>
            <a:endParaRPr sz="30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0" name="Google Shape;450;p50"/>
          <p:cNvSpPr txBox="1"/>
          <p:nvPr/>
        </p:nvSpPr>
        <p:spPr>
          <a:xfrm>
            <a:off x="556050" y="880350"/>
            <a:ext cx="7530000" cy="19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dirty="0">
                <a:solidFill>
                  <a:schemeClr val="bg1"/>
                </a:solidFill>
              </a:rPr>
              <a:t>Clinically when typical presentation without the need of more tests: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 dirty="0">
                <a:solidFill>
                  <a:schemeClr val="bg1"/>
                </a:solidFill>
              </a:rPr>
              <a:t>PCR:</a:t>
            </a:r>
            <a:r>
              <a:rPr lang="en" dirty="0">
                <a:solidFill>
                  <a:schemeClr val="bg1"/>
                </a:solidFill>
              </a:rPr>
              <a:t> HSV DNA detection.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 dirty="0">
                <a:solidFill>
                  <a:schemeClr val="bg1"/>
                </a:solidFill>
              </a:rPr>
              <a:t>Nucleic acid amplification test (NAAT):</a:t>
            </a:r>
            <a:r>
              <a:rPr lang="en" dirty="0">
                <a:solidFill>
                  <a:schemeClr val="bg1"/>
                </a:solidFill>
              </a:rPr>
              <a:t> preferred diagnostic method for genital herpes. 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 dirty="0">
                <a:solidFill>
                  <a:schemeClr val="bg1"/>
                </a:solidFill>
              </a:rPr>
              <a:t>Serology (Direct fluorescent assay and ELISA): </a:t>
            </a:r>
            <a:r>
              <a:rPr lang="en" dirty="0">
                <a:solidFill>
                  <a:schemeClr val="bg1"/>
                </a:solidFill>
              </a:rPr>
              <a:t>diagnostic test for current or past infection.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 dirty="0">
                <a:solidFill>
                  <a:schemeClr val="bg1"/>
                </a:solidFill>
              </a:rPr>
              <a:t>HSV culture:</a:t>
            </a:r>
            <a:r>
              <a:rPr lang="en" dirty="0">
                <a:solidFill>
                  <a:schemeClr val="bg1"/>
                </a:solidFill>
              </a:rPr>
              <a:t> by swabbing the base of the ulcer.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1" name="Google Shape;451;p50"/>
          <p:cNvSpPr txBox="1"/>
          <p:nvPr/>
        </p:nvSpPr>
        <p:spPr>
          <a:xfrm>
            <a:off x="393875" y="2511325"/>
            <a:ext cx="80397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endParaRPr sz="30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2" name="Google Shape;452;p50"/>
          <p:cNvSpPr txBox="1"/>
          <p:nvPr/>
        </p:nvSpPr>
        <p:spPr>
          <a:xfrm>
            <a:off x="393875" y="3039185"/>
            <a:ext cx="6267300" cy="12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tx1"/>
                </a:solidFill>
              </a:rPr>
              <a:t>Preferred regimens:</a:t>
            </a:r>
            <a:endParaRPr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Acyclovir </a:t>
            </a:r>
            <a:r>
              <a:rPr lang="en" dirty="0">
                <a:solidFill>
                  <a:schemeClr val="bg1"/>
                </a:solidFill>
              </a:rPr>
              <a:t>400 mg three times daily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Valacyclovir</a:t>
            </a:r>
            <a:r>
              <a:rPr lang="en" dirty="0">
                <a:solidFill>
                  <a:schemeClr val="bg1"/>
                </a:solidFill>
              </a:rPr>
              <a:t> 500 mg twice daily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 dirty="0">
                <a:solidFill>
                  <a:schemeClr val="tx1"/>
                </a:solidFill>
              </a:rPr>
              <a:t>C/S </a:t>
            </a:r>
            <a:r>
              <a:rPr lang="en" dirty="0">
                <a:solidFill>
                  <a:schemeClr val="bg1"/>
                </a:solidFill>
              </a:rPr>
              <a:t>recommended for pregnant women with active genital herpes.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53" name="Google Shape;45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0"/>
          <p:cNvSpPr txBox="1"/>
          <p:nvPr/>
        </p:nvSpPr>
        <p:spPr>
          <a:xfrm>
            <a:off x="3880775" y="3039185"/>
            <a:ext cx="37896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tx1"/>
                </a:solidFill>
              </a:rPr>
              <a:t>Alternative regimens:</a:t>
            </a:r>
            <a:endParaRPr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Acyclovir </a:t>
            </a:r>
            <a:r>
              <a:rPr lang="en" dirty="0">
                <a:solidFill>
                  <a:schemeClr val="bg1"/>
                </a:solidFill>
              </a:rPr>
              <a:t>200 mg five times daily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Famciclovir</a:t>
            </a:r>
            <a:r>
              <a:rPr lang="en" dirty="0">
                <a:solidFill>
                  <a:schemeClr val="bg1"/>
                </a:solidFill>
              </a:rPr>
              <a:t> 250 mg three times daily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6049" y="4320790"/>
            <a:ext cx="8194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Painful oral and labial lesions of primary HSV-1 infection can be treated with viscous </a:t>
            </a:r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</a:rPr>
              <a:t>lidocaine.</a:t>
            </a:r>
            <a:r>
              <a:rPr lang="en-US" u="sng" dirty="0">
                <a:solidFill>
                  <a:srgbClr val="00905A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798" y="615178"/>
            <a:ext cx="8199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Recurrent episodes are usually of shorter duration than the primary episode. The median time from onset of prodromal symptoms to healing of the lesion is approximately five days.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9798" y="1138398"/>
            <a:ext cx="81995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Precipitating factors for HSV-1 recurrence include exposure to sunlight, fever, menstruation, and emotional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Recurrences usually occur at the site of the primary infection and in adjacent areas.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Occurrence at distant sites may be the result of new primary infection, autoinoculation, or rarely disseminated infection.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798" y="2920596"/>
            <a:ext cx="4822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Recurrence treatment: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to start in prodromal stage.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Oral antiviral are more efficacious than topical.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579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CA54-0325-401B-9B6F-C0BC3990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49" y="95692"/>
            <a:ext cx="6400800" cy="1130300"/>
          </a:xfrm>
        </p:spPr>
        <p:txBody>
          <a:bodyPr/>
          <a:lstStyle/>
          <a:p>
            <a:r>
              <a:rPr lang="en-US" dirty="0"/>
              <a:t>Complications of hsv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FD3B-7C5D-493B-AAD6-AC1B37A4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49" y="939654"/>
            <a:ext cx="6400800" cy="2711450"/>
          </a:xfrm>
        </p:spPr>
        <p:txBody>
          <a:bodyPr/>
          <a:lstStyle/>
          <a:p>
            <a:pPr marL="114300" lvl="0" indent="0">
              <a:buSzPts val="180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0" indent="-342900">
              <a:buSzPts val="18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Genital pain, urethritis, cervicitis. </a:t>
            </a:r>
          </a:p>
          <a:p>
            <a:pPr marL="457200" lvl="0" indent="-342900">
              <a:buSzPts val="18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Aseptic meningitis. </a:t>
            </a:r>
          </a:p>
          <a:p>
            <a:pPr marL="457200" lvl="0" indent="-342900">
              <a:buSzPts val="18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Increased risk of acquiring HIV.</a:t>
            </a:r>
          </a:p>
          <a:p>
            <a:pPr>
              <a:buFont typeface="Wingdings" panose="05000000000000000000" pitchFamily="2" charset="2"/>
              <a:buChar char="v"/>
            </a:pP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70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1"/>
          <p:cNvSpPr txBox="1">
            <a:spLocks noGrp="1"/>
          </p:cNvSpPr>
          <p:nvPr>
            <p:ph type="title"/>
          </p:nvPr>
        </p:nvSpPr>
        <p:spPr>
          <a:xfrm>
            <a:off x="1020726" y="42025"/>
            <a:ext cx="6400800" cy="11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Human papillomavirus (HPV)</a:t>
            </a:r>
            <a:endParaRPr b="1" dirty="0"/>
          </a:p>
        </p:txBody>
      </p:sp>
      <p:sp>
        <p:nvSpPr>
          <p:cNvPr id="460" name="Google Shape;460;p51"/>
          <p:cNvSpPr txBox="1"/>
          <p:nvPr/>
        </p:nvSpPr>
        <p:spPr>
          <a:xfrm>
            <a:off x="633084" y="1563900"/>
            <a:ext cx="83061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 dirty="0">
                <a:solidFill>
                  <a:schemeClr val="bg1"/>
                </a:solidFill>
              </a:rPr>
              <a:t>There are more than 100 types of HPV, at least 40 of them are genital. </a:t>
            </a:r>
            <a:endParaRPr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 dirty="0">
                <a:solidFill>
                  <a:schemeClr val="bg1"/>
                </a:solidFill>
              </a:rPr>
              <a:t>Two types of HPV (types 6 and 11) cause most cases of genital warts (low risk HPV).</a:t>
            </a:r>
            <a:endParaRPr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 dirty="0">
                <a:solidFill>
                  <a:schemeClr val="bg1"/>
                </a:solidFill>
              </a:rPr>
              <a:t>types 16 and 18 are the major causes of cancer especially cervical cancer (high risk HPV).</a:t>
            </a:r>
            <a:endParaRPr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 dirty="0">
                <a:solidFill>
                  <a:schemeClr val="bg1"/>
                </a:solidFill>
              </a:rPr>
              <a:t>Transmitted through direct sexual contact.</a:t>
            </a:r>
            <a:endParaRPr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 dirty="0">
                <a:solidFill>
                  <a:schemeClr val="bg1"/>
                </a:solidFill>
              </a:rPr>
              <a:t>Most HPV infections aren’t harmful at all and go away on their own.</a:t>
            </a:r>
            <a:endParaRPr sz="180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 dirty="0">
                <a:solidFill>
                  <a:schemeClr val="bg1"/>
                </a:solidFill>
              </a:rPr>
              <a:t>Sometimes it may cause genital warts/</a:t>
            </a:r>
            <a:r>
              <a:rPr lang="en" sz="18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Condyloma acuminatum</a:t>
            </a:r>
            <a:r>
              <a:rPr lang="en" sz="1800" dirty="0">
                <a:solidFill>
                  <a:schemeClr val="bg1"/>
                </a:solidFill>
              </a:rPr>
              <a:t> (harmless growths on the skin, cauliflower appearance) , cervical dysplasia.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461" name="Google Shape;46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768" y="131268"/>
            <a:ext cx="2917500" cy="26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43" y="2571750"/>
            <a:ext cx="3213301" cy="244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9768" y="2996532"/>
            <a:ext cx="3213324" cy="20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2"/>
          <p:cNvSpPr txBox="1"/>
          <p:nvPr/>
        </p:nvSpPr>
        <p:spPr>
          <a:xfrm>
            <a:off x="257806" y="552650"/>
            <a:ext cx="4205100" cy="1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Cauliflower like appearance / condyloma acuminatum of HPV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470" name="Google Shape;47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3"/>
          <p:cNvSpPr txBox="1">
            <a:spLocks noGrp="1"/>
          </p:cNvSpPr>
          <p:nvPr>
            <p:ph type="title"/>
          </p:nvPr>
        </p:nvSpPr>
        <p:spPr>
          <a:xfrm>
            <a:off x="396201" y="-67025"/>
            <a:ext cx="6400800" cy="11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Investigation and diagnosis</a:t>
            </a:r>
            <a:endParaRPr b="1" dirty="0"/>
          </a:p>
        </p:txBody>
      </p:sp>
      <p:sp>
        <p:nvSpPr>
          <p:cNvPr id="476" name="Google Shape;476;p53"/>
          <p:cNvSpPr txBox="1"/>
          <p:nvPr/>
        </p:nvSpPr>
        <p:spPr>
          <a:xfrm>
            <a:off x="150600" y="1216375"/>
            <a:ext cx="8850600" cy="1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dirty="0">
                <a:solidFill>
                  <a:schemeClr val="bg1"/>
                </a:solidFill>
              </a:rPr>
              <a:t>None needed if simple condyloma.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>
                <a:solidFill>
                  <a:schemeClr val="bg1"/>
                </a:solidFill>
              </a:rPr>
              <a:t>Cytology (pap test): recommended screening for women at age 21, after that every 3 years, at age of 30 every 5 years.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➢"/>
            </a:pPr>
            <a:r>
              <a:rPr lang="en" dirty="0">
                <a:solidFill>
                  <a:schemeClr val="bg1"/>
                </a:solidFill>
              </a:rPr>
              <a:t>HPV test. 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>
                <a:solidFill>
                  <a:schemeClr val="bg1"/>
                </a:solidFill>
              </a:rPr>
              <a:t>Potential biopsy of suspicious lesions.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77" name="Google Shape;477;p53"/>
          <p:cNvSpPr txBox="1"/>
          <p:nvPr/>
        </p:nvSpPr>
        <p:spPr>
          <a:xfrm>
            <a:off x="396201" y="2571750"/>
            <a:ext cx="80049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endParaRPr sz="30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78" name="Google Shape;478;p53"/>
          <p:cNvSpPr txBox="1"/>
          <p:nvPr/>
        </p:nvSpPr>
        <p:spPr>
          <a:xfrm>
            <a:off x="185002" y="3247541"/>
            <a:ext cx="8368800" cy="18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>
                <a:solidFill>
                  <a:schemeClr val="bg1"/>
                </a:solidFill>
              </a:rPr>
              <a:t>There is no cure for the virus itself. However, there are treatments for the symptoms. </a:t>
            </a:r>
            <a:endParaRPr dirty="0">
              <a:solidFill>
                <a:schemeClr val="bg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u="sng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Prevention: </a:t>
            </a:r>
            <a:endParaRPr sz="1800" dirty="0">
              <a:solidFill>
                <a:schemeClr val="tx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bg1"/>
                </a:solidFill>
              </a:rPr>
              <a:t>A bivalent vaccine “Cervarix” (16 and 18).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bg1"/>
                </a:solidFill>
              </a:rPr>
              <a:t>A quadrivalent vaccine “Gardasil” (6,11,16 and 18).</a:t>
            </a:r>
            <a:endParaRPr dirty="0">
              <a:solidFill>
                <a:schemeClr val="bg1"/>
              </a:solidFill>
            </a:endParaRPr>
          </a:p>
          <a:p>
            <a:pPr marL="457200"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" dirty="0">
                <a:solidFill>
                  <a:schemeClr val="bg1"/>
                </a:solidFill>
              </a:rPr>
              <a:t>ecommended routinely at ages 11–12 years and can be administered beginning at 9 years of age,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" dirty="0">
                <a:solidFill>
                  <a:schemeClr val="bg1"/>
                </a:solidFill>
              </a:rPr>
              <a:t>an be administered until age of 26.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479" name="Google Shape;4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4"/>
          <p:cNvSpPr txBox="1">
            <a:spLocks noGrp="1"/>
          </p:cNvSpPr>
          <p:nvPr>
            <p:ph type="title"/>
          </p:nvPr>
        </p:nvSpPr>
        <p:spPr>
          <a:xfrm>
            <a:off x="895932" y="-12500"/>
            <a:ext cx="6400800" cy="11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Complications </a:t>
            </a:r>
            <a:r>
              <a:rPr lang="en-US" b="1" dirty="0"/>
              <a:t>of hpv</a:t>
            </a:r>
            <a:endParaRPr b="1" dirty="0"/>
          </a:p>
        </p:txBody>
      </p:sp>
      <p:sp>
        <p:nvSpPr>
          <p:cNvPr id="485" name="Google Shape;485;p54"/>
          <p:cNvSpPr txBox="1"/>
          <p:nvPr/>
        </p:nvSpPr>
        <p:spPr>
          <a:xfrm>
            <a:off x="895932" y="1096554"/>
            <a:ext cx="8306100" cy="3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800" dirty="0"/>
              <a:t>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Vulvular, viganal, cervical cancer in females.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Rectal cancer in both males and females.</a:t>
            </a:r>
            <a:endParaRPr sz="1800" dirty="0"/>
          </a:p>
        </p:txBody>
      </p:sp>
      <p:pic>
        <p:nvPicPr>
          <p:cNvPr id="486" name="Google Shape;4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5"/>
          <p:cNvSpPr txBox="1">
            <a:spLocks noGrp="1"/>
          </p:cNvSpPr>
          <p:nvPr>
            <p:ph type="title"/>
          </p:nvPr>
        </p:nvSpPr>
        <p:spPr>
          <a:xfrm>
            <a:off x="127097" y="-48085"/>
            <a:ext cx="6400800" cy="11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/>
              <a:t>Trichomoniasis</a:t>
            </a:r>
            <a:endParaRPr b="1" dirty="0"/>
          </a:p>
        </p:txBody>
      </p:sp>
      <p:sp>
        <p:nvSpPr>
          <p:cNvPr id="492" name="Google Shape;492;p55"/>
          <p:cNvSpPr txBox="1"/>
          <p:nvPr/>
        </p:nvSpPr>
        <p:spPr>
          <a:xfrm>
            <a:off x="347525" y="1100525"/>
            <a:ext cx="8520600" cy="1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/>
              <a:t>The most common curable STD.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/>
              <a:t>Caused by a protozoan parasite called </a:t>
            </a:r>
            <a:r>
              <a:rPr lang="en" dirty="0">
                <a:solidFill>
                  <a:srgbClr val="FF0000"/>
                </a:solidFill>
              </a:rPr>
              <a:t>Trichomonas vaginalis</a:t>
            </a:r>
            <a:r>
              <a:rPr lang="en" dirty="0"/>
              <a:t>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/>
              <a:t>more common in women than in men.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/>
              <a:t>Transmitted through sexual contact and mother to child.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/>
              <a:t>Urethral infection is present in 90% of women. affect vagina, urethra, paraurethral glands.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/>
              <a:t>In men infection is usually in urethra.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/>
              <a:t>Mostly asymptomatic. </a:t>
            </a:r>
            <a:endParaRPr dirty="0"/>
          </a:p>
        </p:txBody>
      </p:sp>
      <p:sp>
        <p:nvSpPr>
          <p:cNvPr id="493" name="Google Shape;493;p55"/>
          <p:cNvSpPr txBox="1"/>
          <p:nvPr/>
        </p:nvSpPr>
        <p:spPr>
          <a:xfrm>
            <a:off x="3130775" y="2571750"/>
            <a:ext cx="29541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highlight>
                  <a:srgbClr val="980000"/>
                </a:highlight>
              </a:rPr>
              <a:t>Clinical presentation:</a:t>
            </a:r>
            <a:endParaRPr sz="1800" dirty="0">
              <a:solidFill>
                <a:srgbClr val="FFFFFF"/>
              </a:solidFill>
              <a:highlight>
                <a:srgbClr val="980000"/>
              </a:highlight>
            </a:endParaRPr>
          </a:p>
        </p:txBody>
      </p:sp>
      <p:graphicFrame>
        <p:nvGraphicFramePr>
          <p:cNvPr id="494" name="Google Shape;494;p55"/>
          <p:cNvGraphicFramePr/>
          <p:nvPr>
            <p:extLst>
              <p:ext uri="{D42A27DB-BD31-4B8C-83A1-F6EECF244321}">
                <p14:modId xmlns:p14="http://schemas.microsoft.com/office/powerpoint/2010/main" val="1633297175"/>
              </p:ext>
            </p:extLst>
          </p:nvPr>
        </p:nvGraphicFramePr>
        <p:xfrm>
          <a:off x="802165" y="3060055"/>
          <a:ext cx="6248600" cy="1965840"/>
        </p:xfrm>
        <a:graphic>
          <a:graphicData uri="http://schemas.openxmlformats.org/drawingml/2006/table">
            <a:tbl>
              <a:tblPr>
                <a:noFill/>
                <a:tableStyleId>{8DC99CC9-B9EC-4D58-ABD4-CA7C107F2E12}</a:tableStyleId>
              </a:tblPr>
              <a:tblGrid>
                <a:gridCol w="312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Males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Females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Urethral discharge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Vaginal discharge (frothy yellow, malodorous)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Dysuria 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Vulvitis, vaginitis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Frequency 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Strawberry cervix ( small </a:t>
                      </a:r>
                      <a:r>
                        <a:rPr lang="en-US" sz="1350" b="0" i="0" u="none" strike="noStrike" kern="1200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Petechiae </a:t>
                      </a:r>
                      <a:r>
                        <a:rPr lang="en" dirty="0"/>
                        <a:t>on cervix)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95" name="Google Shape;4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125" y="3107438"/>
            <a:ext cx="187150" cy="22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250" y="3107438"/>
            <a:ext cx="165597" cy="2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2425" y="2622225"/>
            <a:ext cx="1505700" cy="131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6">
            <a:alphaModFix/>
          </a:blip>
          <a:srcRect l="-920" t="-9309" r="919" b="9309"/>
          <a:stretch/>
        </p:blipFill>
        <p:spPr>
          <a:xfrm rot="351400">
            <a:off x="7987046" y="105960"/>
            <a:ext cx="983836" cy="95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2425" y="3939700"/>
            <a:ext cx="1505700" cy="114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6"/>
          <p:cNvSpPr txBox="1">
            <a:spLocks noGrp="1"/>
          </p:cNvSpPr>
          <p:nvPr>
            <p:ph type="title"/>
          </p:nvPr>
        </p:nvSpPr>
        <p:spPr>
          <a:xfrm>
            <a:off x="1101042" y="-81177"/>
            <a:ext cx="6400800" cy="11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Investigation and diagnosis</a:t>
            </a:r>
            <a:endParaRPr b="1" dirty="0"/>
          </a:p>
        </p:txBody>
      </p:sp>
      <p:sp>
        <p:nvSpPr>
          <p:cNvPr id="505" name="Google Shape;505;p56"/>
          <p:cNvSpPr txBox="1"/>
          <p:nvPr/>
        </p:nvSpPr>
        <p:spPr>
          <a:xfrm>
            <a:off x="953700" y="1049123"/>
            <a:ext cx="81903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>
                <a:solidFill>
                  <a:schemeClr val="bg1"/>
                </a:solidFill>
              </a:rPr>
              <a:t>Can't be diagnosed by symptoms only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Saline Wetmount: </a:t>
            </a:r>
            <a:r>
              <a:rPr lang="en-US" dirty="0">
                <a:solidFill>
                  <a:schemeClr val="bg1"/>
                </a:solidFill>
              </a:rPr>
              <a:t>Motile flagellated organisms and many WBC Inflammatory cells (PMNs).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bg1"/>
                </a:solidFill>
              </a:rPr>
              <a:t>OSOM Trichomonas Rapid Test.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bg1"/>
                </a:solidFill>
              </a:rPr>
              <a:t>Culture(high sensitivity).</a:t>
            </a: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bg1"/>
                </a:solidFill>
              </a:rPr>
              <a:t>Molecular detection (NAAT): the highest sensitivity.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06" name="Google Shape;506;p56"/>
          <p:cNvSpPr txBox="1"/>
          <p:nvPr/>
        </p:nvSpPr>
        <p:spPr>
          <a:xfrm>
            <a:off x="953700" y="2710028"/>
            <a:ext cx="6024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endParaRPr sz="30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7" name="Google Shape;507;p56"/>
          <p:cNvSpPr txBox="1"/>
          <p:nvPr/>
        </p:nvSpPr>
        <p:spPr>
          <a:xfrm>
            <a:off x="700925" y="3324725"/>
            <a:ext cx="78774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bg1"/>
                </a:solidFill>
              </a:rPr>
              <a:t>Metronidazole 2g orally in a single dose or Metronidazole 400-500 mg twice daily for 5-7 days.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 dirty="0">
                <a:solidFill>
                  <a:schemeClr val="bg1"/>
                </a:solidFill>
              </a:rPr>
              <a:t>Alternative: </a:t>
            </a:r>
            <a:r>
              <a:rPr lang="en" dirty="0">
                <a:solidFill>
                  <a:schemeClr val="bg1"/>
                </a:solidFill>
              </a:rPr>
              <a:t>Tinidazole 2g orally in a single dose.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 dirty="0">
                <a:solidFill>
                  <a:schemeClr val="bg1"/>
                </a:solidFill>
              </a:rPr>
              <a:t>Symptomatic pregnant women should be treated at diagnosis (avoid high doses if breastfeeding). 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08" name="Google Shape;508;p56"/>
          <p:cNvPicPr preferRelativeResize="0"/>
          <p:nvPr/>
        </p:nvPicPr>
        <p:blipFill rotWithShape="1">
          <a:blip r:embed="rId3">
            <a:alphaModFix/>
          </a:blip>
          <a:srcRect l="-920" t="-9309" r="919" b="9309"/>
          <a:stretch/>
        </p:blipFill>
        <p:spPr>
          <a:xfrm rot="351400">
            <a:off x="8010196" y="185385"/>
            <a:ext cx="983836" cy="952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Q4/ What is considered the management of HSV ? 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Doxycycline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Acyclovir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Metronidazole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Abacavir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B2FC1-AB97-47F0-9B50-41CAAB451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3" y="1667039"/>
            <a:ext cx="1809421" cy="180942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Wet Prep-Trichomon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" y="285750"/>
            <a:ext cx="793972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17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8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Management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1" name="Google Shape;521;p58"/>
          <p:cNvSpPr txBox="1">
            <a:spLocks noGrp="1"/>
          </p:cNvSpPr>
          <p:nvPr>
            <p:ph type="body" idx="4294967295"/>
          </p:nvPr>
        </p:nvSpPr>
        <p:spPr>
          <a:xfrm>
            <a:off x="93663" y="839788"/>
            <a:ext cx="9050337" cy="3941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prevention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vastly more effective: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STI risk factors.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Abstinence is 100% effective method to prevent All form of STIs.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Direct advice to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ALWAYS use condoms.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Condoms are not 100% effective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against HPV or HSV.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Not treated until the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management of his/her partners is ensured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Offer 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hepatitis B vaccine 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the person is not immuned.			</a:t>
            </a: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sp>
        <p:nvSpPr>
          <p:cNvPr id="522" name="Google Shape;522;p58"/>
          <p:cNvSpPr txBox="1">
            <a:spLocks noGrp="1"/>
          </p:cNvSpPr>
          <p:nvPr>
            <p:ph type="body" idx="4294967295"/>
          </p:nvPr>
        </p:nvSpPr>
        <p:spPr>
          <a:xfrm>
            <a:off x="6124025" y="1106488"/>
            <a:ext cx="2926312" cy="2779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2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Mandatory reporting: CDC Notifiable Diseases:  </a:t>
            </a:r>
            <a:endParaRPr u="sng" dirty="0"/>
          </a:p>
        </p:txBody>
      </p:sp>
      <p:graphicFrame>
        <p:nvGraphicFramePr>
          <p:cNvPr id="523" name="Google Shape;523;p58"/>
          <p:cNvGraphicFramePr/>
          <p:nvPr/>
        </p:nvGraphicFramePr>
        <p:xfrm>
          <a:off x="6124025" y="1616013"/>
          <a:ext cx="2834450" cy="2334525"/>
        </p:xfrm>
        <a:graphic>
          <a:graphicData uri="http://schemas.openxmlformats.org/drawingml/2006/table">
            <a:tbl>
              <a:tblPr>
                <a:noFill/>
                <a:tableStyleId>{8DC99CC9-B9EC-4D58-ABD4-CA7C107F2E12}</a:tableStyleId>
              </a:tblPr>
              <a:tblGrid>
                <a:gridCol w="141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200" b="1"/>
                        <a:t>Hepatitis A, B,C </a:t>
                      </a:r>
                      <a:endParaRPr sz="1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200" b="1"/>
                        <a:t>Chlamydia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200" b="1"/>
                        <a:t>HIV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200" b="1" dirty="0"/>
                        <a:t>Gonorrhea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200" b="1"/>
                        <a:t>Syphilis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200" b="1" dirty="0"/>
                        <a:t>Chancroid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9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0113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Methods of prevention </a:t>
            </a:r>
            <a:endParaRPr b="1" dirty="0"/>
          </a:p>
        </p:txBody>
      </p:sp>
      <p:sp>
        <p:nvSpPr>
          <p:cNvPr id="529" name="Google Shape;529;p59"/>
          <p:cNvSpPr txBox="1">
            <a:spLocks noGrp="1"/>
          </p:cNvSpPr>
          <p:nvPr>
            <p:ph type="body" idx="4294967295"/>
          </p:nvPr>
        </p:nvSpPr>
        <p:spPr>
          <a:xfrm>
            <a:off x="0" y="1373188"/>
            <a:ext cx="8521700" cy="3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Identification of high-risk patients opportunistically in general practice, e.g at new patient checks, when attending for travel advice.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Discussions and consultations with those at high risk, structured on the basis of behavior changes and other preventive measures aimed at educating them about sexual health.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30" name="Google Shape;53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">
            <a:off x="6674518" y="34590"/>
            <a:ext cx="1902912" cy="140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0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Methods of prevention</a:t>
            </a:r>
            <a:endParaRPr b="1" dirty="0"/>
          </a:p>
        </p:txBody>
      </p:sp>
      <p:sp>
        <p:nvSpPr>
          <p:cNvPr id="536" name="Google Shape;536;p60"/>
          <p:cNvSpPr txBox="1">
            <a:spLocks noGrp="1"/>
          </p:cNvSpPr>
          <p:nvPr>
            <p:ph type="body" idx="4294967295"/>
          </p:nvPr>
        </p:nvSpPr>
        <p:spPr>
          <a:xfrm>
            <a:off x="0" y="1468438"/>
            <a:ext cx="8521700" cy="3100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 Sexual Behavior: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Abstinence, Reduce number of sex partners, Use of condoms.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 Vaccinations: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Hepatitis A, B and HPV.</a:t>
            </a: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 Screening: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Chlamydia screening.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37" name="Google Shape;53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">
            <a:off x="6702330" y="64315"/>
            <a:ext cx="1902912" cy="140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Q1/ What is the incubation period of chlamydia trachomatis ?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1-3 weeks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3-7 days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1-3 days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1-2 months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97BFC-8D5E-4833-9788-4E9725834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35" y="1667039"/>
            <a:ext cx="1809421" cy="1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Q2/ Which of the following diseases considered to have genital ulcer? </a:t>
            </a:r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Gonorrhea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Chlamydia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Trichomoniasis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Chancroid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57ECF-43BB-4C5A-8057-7AF4D02AF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93" y="1819439"/>
            <a:ext cx="1809421" cy="1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Q3/ What is the most common bacterial STI in Saudi Arabia?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Trichomoniasis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B. Chlamydia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C. Gonorrhea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D. Syphilis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7A5C27-3F0B-4E95-A4FB-8C9961223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93" y="1819439"/>
            <a:ext cx="1809421" cy="1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Q4/ What is considered the management of HSV ? 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Doxycycline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Acyclovir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Metronidazole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Abacavir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B2FC1-AB97-47F0-9B50-41CAAB451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3" y="1667039"/>
            <a:ext cx="1809421" cy="1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6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Q5/ Trichomoniasis in men usually affects which part ?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Epididymis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Testes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Urethra 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Spermatic cord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E99F4-CDFE-4DE6-AEE7-1EF6FCB27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3" y="1667039"/>
            <a:ext cx="1809421" cy="1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6"/>
          <p:cNvSpPr txBox="1">
            <a:spLocks noGrp="1"/>
          </p:cNvSpPr>
          <p:nvPr>
            <p:ph type="title" idx="4294967295"/>
          </p:nvPr>
        </p:nvSpPr>
        <p:spPr>
          <a:xfrm>
            <a:off x="0" y="141288"/>
            <a:ext cx="8520113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 dirty="0"/>
          </a:p>
        </p:txBody>
      </p:sp>
      <p:sp>
        <p:nvSpPr>
          <p:cNvPr id="573" name="Google Shape;573;p66"/>
          <p:cNvSpPr txBox="1">
            <a:spLocks noGrp="1"/>
          </p:cNvSpPr>
          <p:nvPr>
            <p:ph type="body" idx="4294967295"/>
          </p:nvPr>
        </p:nvSpPr>
        <p:spPr>
          <a:xfrm>
            <a:off x="0" y="874713"/>
            <a:ext cx="8520113" cy="3546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http://www.who.int/news-room/fact-sheets/detail/sexually-transmitted-infections-(stis)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https://www.webmd.com/sexual-conditions/guide/sexual-health-stds#1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https://www.bashhguidelines.org/media/1078/sexual-history-taking-guideline-2013-2.pdf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https://www.bashh.org/guidelines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https://www.cdc.gov/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621"/>
              </a:buClr>
              <a:buSzPts val="1800"/>
              <a:buFont typeface="Arial"/>
              <a:buAutoNum type="arabicParenR"/>
            </a:pPr>
            <a:r>
              <a:rPr lang="en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https://aidsinfo.nih.gov/understanding-hiv-aids/fact-sheets/19/45/hiv-aids--the-basics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Toronto notes 33rd edition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Q5/ Trichomoniasis in men usually affects which part ?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Epididymis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Testes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Urethra 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Spermatic cord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E99F4-CDFE-4DE6-AEE7-1EF6FCB27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3" y="1667039"/>
            <a:ext cx="1809421" cy="180942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ROLE PLAY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579" name="Google Shape;579;p67"/>
          <p:cNvPicPr preferRelativeResize="0"/>
          <p:nvPr/>
        </p:nvPicPr>
        <p:blipFill rotWithShape="1">
          <a:blip r:embed="rId3">
            <a:alphaModFix/>
          </a:blip>
          <a:srcRect l="9026" t="11859" r="13357" b="17802"/>
          <a:stretch/>
        </p:blipFill>
        <p:spPr>
          <a:xfrm rot="-1020639">
            <a:off x="4808117" y="1222460"/>
            <a:ext cx="2592643" cy="2496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is Sexually Transmitted Infections (STI) ?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486975" y="1056723"/>
            <a:ext cx="8520600" cy="187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600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 are more than 30 different sexually transmissible bacteria, viruses and parasites. Some (STI) can also be spread through non-sexual means such as via blood or blood products.</a:t>
            </a: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20"/>
          <p:cNvSpPr txBox="1"/>
          <p:nvPr/>
        </p:nvSpPr>
        <p:spPr>
          <a:xfrm>
            <a:off x="486975" y="2571750"/>
            <a:ext cx="74955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600" dirty="0"/>
              <a:t>Eight of these pathogens are linked to the greatest incidence of sexually transmitted disease. Of these 8 infections, 4 are currently curable: syphilis, gonorrhoea, chlamydia and trichomoniasis. The other 4 are viral infections and are incurable: hepatitis B, herpes simplex virus (HSV or herpes), HIV, and human papillomavirus (HPV)</a:t>
            </a:r>
            <a:r>
              <a:rPr lang="en" sz="1600" dirty="0">
                <a:solidFill>
                  <a:srgbClr val="3C4245"/>
                </a:solidFill>
              </a:rPr>
              <a:t>. </a:t>
            </a:r>
            <a:r>
              <a:rPr lang="en-US" sz="1600" b="1" dirty="0"/>
              <a:t>WHO</a:t>
            </a:r>
            <a:r>
              <a:rPr lang="en" sz="1600" dirty="0"/>
              <a:t> (1) </a:t>
            </a:r>
            <a:endParaRPr sz="320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C424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 idx="4294967295"/>
          </p:nvPr>
        </p:nvSpPr>
        <p:spPr>
          <a:xfrm>
            <a:off x="0" y="373063"/>
            <a:ext cx="85217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Taking a sexual history</a:t>
            </a:r>
            <a:endParaRPr b="1" dirty="0"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4294967295"/>
          </p:nvPr>
        </p:nvSpPr>
        <p:spPr>
          <a:xfrm>
            <a:off x="0" y="1368425"/>
            <a:ext cx="8521700" cy="36195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Ensure privacy and confidentiality.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Manage communication.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History must cover the </a:t>
            </a:r>
            <a:r>
              <a:rPr lang="en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5P’s:</a:t>
            </a:r>
            <a:endParaRPr u="sng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ast STIs.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artners.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ractices.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revention of STIs and HIV.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regnancy history and plans.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3536</Words>
  <Application>Microsoft Office PowerPoint</Application>
  <PresentationFormat>On-screen Show (16:9)</PresentationFormat>
  <Paragraphs>621</Paragraphs>
  <Slides>60</Slides>
  <Notes>55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Slice</vt:lpstr>
      <vt:lpstr>Sexually Transmitted Infections  (STI)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Sexually Transmitted Infections (STI) ? </vt:lpstr>
      <vt:lpstr>There are more than 30 different sexually transmissible bacteria, viruses and parasites. Some (STI) can also be spread through non-sexual means such as via blood or blood products. WHO(1)  </vt:lpstr>
      <vt:lpstr>                                                                                                                                                                        Taking a sexual history</vt:lpstr>
      <vt:lpstr>Managing communication</vt:lpstr>
      <vt:lpstr>Sexual history</vt:lpstr>
      <vt:lpstr>Sexual history </vt:lpstr>
      <vt:lpstr>Who is at risk ?</vt:lpstr>
      <vt:lpstr>Commonly transmitted infections </vt:lpstr>
      <vt:lpstr>Ulcerative and non-ulcerative genitalia ddx </vt:lpstr>
      <vt:lpstr>Chlamydia Trachomatis (Nongonococcal urethritis\cervicitis)</vt:lpstr>
      <vt:lpstr>Investigation &amp; diagnosis  </vt:lpstr>
      <vt:lpstr>Complications </vt:lpstr>
      <vt:lpstr>Neisseria gonorrhea  Gonococcal urethritis\cervicitis   </vt:lpstr>
      <vt:lpstr>Skin manifestation &amp; Complications</vt:lpstr>
      <vt:lpstr>Investigation and diagnosis    </vt:lpstr>
      <vt:lpstr>Syphilis </vt:lpstr>
      <vt:lpstr>Syphilis </vt:lpstr>
      <vt:lpstr>Snail track ulcer &amp; Condylomata lata     </vt:lpstr>
      <vt:lpstr>Syphilis </vt:lpstr>
      <vt:lpstr>Investigation &amp; diagnosis </vt:lpstr>
      <vt:lpstr>Management </vt:lpstr>
      <vt:lpstr>chancroid</vt:lpstr>
      <vt:lpstr>Investigation &amp; diagnosis  </vt:lpstr>
      <vt:lpstr>Human Immunodeficiency Virus (HIV)</vt:lpstr>
      <vt:lpstr>PowerPoint Presentation</vt:lpstr>
      <vt:lpstr>PowerPoint Presentation</vt:lpstr>
      <vt:lpstr>PowerPoint Presentation</vt:lpstr>
      <vt:lpstr>PowerPoint Presentation</vt:lpstr>
      <vt:lpstr>Investigation and diagnosis</vt:lpstr>
      <vt:lpstr>PowerPoint Presentation</vt:lpstr>
      <vt:lpstr>Management</vt:lpstr>
      <vt:lpstr>Complications</vt:lpstr>
      <vt:lpstr>Herpes simplex virus-1 (HSV-1)</vt:lpstr>
      <vt:lpstr>Herpes simplex virus-2 (HSV-2)</vt:lpstr>
      <vt:lpstr>PowerPoint Presentation</vt:lpstr>
      <vt:lpstr>PowerPoint Presentation</vt:lpstr>
      <vt:lpstr>Complications of hsv</vt:lpstr>
      <vt:lpstr>Human papillomavirus (HPV)</vt:lpstr>
      <vt:lpstr>PowerPoint Presentation</vt:lpstr>
      <vt:lpstr>Investigation and diagnosis</vt:lpstr>
      <vt:lpstr>Complications of hpv</vt:lpstr>
      <vt:lpstr>Trichomoniasis</vt:lpstr>
      <vt:lpstr>Investigation and diagnosis</vt:lpstr>
      <vt:lpstr>PowerPoint Presentation</vt:lpstr>
      <vt:lpstr>General Management  </vt:lpstr>
      <vt:lpstr>Methods of prevention </vt:lpstr>
      <vt:lpstr>Methods of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ROLE PLAY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Sexually Transmitted Infections  (STI)</dc:title>
  <dc:creator>AK</dc:creator>
  <cp:lastModifiedBy>AK</cp:lastModifiedBy>
  <cp:revision>41</cp:revision>
  <dcterms:modified xsi:type="dcterms:W3CDTF">2019-01-13T14:58:27Z</dcterms:modified>
</cp:coreProperties>
</file>