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8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2" r:id="rId1"/>
  </p:sldMasterIdLst>
  <p:notesMasterIdLst>
    <p:notesMasterId r:id="rId94"/>
  </p:notesMasterIdLst>
  <p:sldIdLst>
    <p:sldId id="256" r:id="rId2"/>
    <p:sldId id="257" r:id="rId3"/>
    <p:sldId id="347" r:id="rId4"/>
    <p:sldId id="348" r:id="rId5"/>
    <p:sldId id="349" r:id="rId6"/>
    <p:sldId id="350" r:id="rId7"/>
    <p:sldId id="351" r:id="rId8"/>
    <p:sldId id="352" r:id="rId9"/>
    <p:sldId id="353" r:id="rId10"/>
    <p:sldId id="355" r:id="rId11"/>
    <p:sldId id="354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80" r:id="rId20"/>
    <p:sldId id="359" r:id="rId21"/>
    <p:sldId id="282" r:id="rId22"/>
    <p:sldId id="283" r:id="rId23"/>
    <p:sldId id="284" r:id="rId24"/>
    <p:sldId id="346" r:id="rId25"/>
    <p:sldId id="286" r:id="rId26"/>
    <p:sldId id="287" r:id="rId27"/>
    <p:sldId id="356" r:id="rId28"/>
    <p:sldId id="289" r:id="rId29"/>
    <p:sldId id="290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85" r:id="rId40"/>
    <p:sldId id="339" r:id="rId41"/>
    <p:sldId id="340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4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42" r:id="rId68"/>
    <p:sldId id="291" r:id="rId69"/>
    <p:sldId id="292" r:id="rId70"/>
    <p:sldId id="293" r:id="rId71"/>
    <p:sldId id="297" r:id="rId72"/>
    <p:sldId id="295" r:id="rId73"/>
    <p:sldId id="296" r:id="rId74"/>
    <p:sldId id="298" r:id="rId75"/>
    <p:sldId id="299" r:id="rId76"/>
    <p:sldId id="357" r:id="rId77"/>
    <p:sldId id="358" r:id="rId78"/>
    <p:sldId id="300" r:id="rId79"/>
    <p:sldId id="301" r:id="rId80"/>
    <p:sldId id="302" r:id="rId81"/>
    <p:sldId id="303" r:id="rId82"/>
    <p:sldId id="304" r:id="rId83"/>
    <p:sldId id="305" r:id="rId84"/>
    <p:sldId id="332" r:id="rId85"/>
    <p:sldId id="333" r:id="rId86"/>
    <p:sldId id="344" r:id="rId87"/>
    <p:sldId id="334" r:id="rId88"/>
    <p:sldId id="335" r:id="rId89"/>
    <p:sldId id="336" r:id="rId90"/>
    <p:sldId id="337" r:id="rId91"/>
    <p:sldId id="343" r:id="rId92"/>
    <p:sldId id="338" r:id="rId9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Haytham" initials="MOU [6]" lastIdx="1" clrIdx="6">
    <p:extLst/>
  </p:cmAuthor>
  <p:cmAuthor id="1" name="Haytham" initials="MOU" lastIdx="1" clrIdx="0">
    <p:extLst/>
  </p:cmAuthor>
  <p:cmAuthor id="8" name="Adel Alshihri" initials="AA" lastIdx="1" clrIdx="7">
    <p:extLst>
      <p:ext uri="{19B8F6BF-5375-455C-9EA6-DF929625EA0E}">
        <p15:presenceInfo xmlns:p15="http://schemas.microsoft.com/office/powerpoint/2012/main" userId="59495873a4d18c75" providerId="Windows Live"/>
      </p:ext>
    </p:extLst>
  </p:cmAuthor>
  <p:cmAuthor id="2" name="Haytham" initials="MOU [2]" lastIdx="1" clrIdx="1">
    <p:extLst/>
  </p:cmAuthor>
  <p:cmAuthor id="3" name="Haytham" initials="MOU [2] [2]" lastIdx="1" clrIdx="2">
    <p:extLst/>
  </p:cmAuthor>
  <p:cmAuthor id="4" name="Haytham" initials="MOU [3]" lastIdx="1" clrIdx="3">
    <p:extLst/>
  </p:cmAuthor>
  <p:cmAuthor id="5" name="Haytham" initials="MOU [4]" lastIdx="1" clrIdx="4">
    <p:extLst/>
  </p:cmAuthor>
  <p:cmAuthor id="6" name="Haytham" initials="MOU [5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59"/>
    <p:restoredTop sz="91377"/>
  </p:normalViewPr>
  <p:slideViewPr>
    <p:cSldViewPr snapToGrid="0">
      <p:cViewPr>
        <p:scale>
          <a:sx n="101" d="100"/>
          <a:sy n="101" d="100"/>
        </p:scale>
        <p:origin x="4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0-13T22:28:41.478" idx="1">
    <p:pos x="4127" y="2433"/>
    <p:text>only include last group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10-14T11:41:07.793" idx="1">
    <p:pos x="10" y="10"/>
    <p:text>I added these 2 slides about rhinitis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8-10-14T11:41:07.793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  <p:cm authorId="8" dt="2019-01-13T17:49:04.837" idx="1">
    <p:pos x="146" y="146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8-10-14T11:50:47.313" idx="1">
    <p:pos x="2466" y="1172"/>
    <p:text>sinusitis is a common complication of allergic rhinitis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8-10-14T12:43:37.143" idx="1">
    <p:pos x="1471" y="1192"/>
    <p:text>I modified this list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7" dt="2018-10-15T00:38:37.611" idx="1">
    <p:pos x="3781" y="190"/>
    <p:text>viral rhinosinusitis is abbreviated by VRS, 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18-10-15T00:37:26.400" idx="1">
    <p:pos x="10" y="10"/>
    <p:text>I changed the location of this slide</p:text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77482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0305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1edba519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1edba519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325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956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1edba51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1edba51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772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1edba519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1edba519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091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1edba519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1edba519a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4048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1edba519a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1edba519a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172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1edba519a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1edba519a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8172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41edba519a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41edba519a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1532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1edba519a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41edba519a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2250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41edba519a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41edba519a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9836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2673c6171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2673c6171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1556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4290fbe5fb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4290fbe5fb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5862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41edba519a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41edba519a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82793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41edba519a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41edba519a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3000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41edba519a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41edba519a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834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41edba519a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41edba519a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6434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41edba519a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41edba519a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02883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41edba519a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41edba519a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70205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41edba519a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41edba519a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417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41edba519a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41edba519a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8393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41edba519a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41edba519a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2763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41f1a2b73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41f1a2b73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63568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41edba519a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41edba519a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1402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1edba519a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1edba519a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65932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1edba519a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1edba519a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8138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1edba519a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1edba519a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5600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41edba519a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41edba519a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038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1edba519a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1edba519a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28068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41edba519a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41edba519a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4080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41edba519a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41edba519a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62376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1edba519a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1edba519a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27338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41edba519a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41edba519a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7709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41f1a2b73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41f1a2b73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Answer is B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04966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8296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41ef72cfd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41ef72cfd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majority of pharyngitis is viral</a:t>
            </a:r>
            <a:endParaRPr lang="en-US" sz="11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(50-80%) with 15-30% in children and 10% in adults due to GAS.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49618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41ef72cfd5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41ef72cfd5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87461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41ef72cfd5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41ef72cfd5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46490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41ef72cfd5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41ef72cfd5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72951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41f1a2b73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41f1a2b73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70944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41ef72cfd5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41ef72cfd5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66327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41ef72cfd5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41ef72cfd5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9471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41ef72cfd5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41ef72cfd5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16430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41ef72cfd5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41ef72cfd5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486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41f1a2b73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41f1a2b73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Answer is c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76662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41ef72cfd5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41ef72cfd5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6783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41ef72cfd5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41ef72cfd5_0_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84120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41ef72cfd5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41ef72cfd5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0819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41ef72cfd5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41ef72cfd5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58776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41ef72cfd5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41ef72cfd5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20604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1080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42673c6171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42673c6171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5811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f3422e8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3f3422e8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75710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f3422e8b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f3422e8b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356510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41f1a2b73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41f1a2b737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8290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41f1a2b73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41f1a2b73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Answer is 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42115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41e792c04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41e792c04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75709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41e792c04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41e792c04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935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41e792c041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41e792c041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712271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41e792c041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41e792c041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696736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41ec97673f_0_1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41ec97673f_0_1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321938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41ec97673f_0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41ec97673f_0_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584078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12087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42673c6171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42673c6171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211745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42673c6171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42673c6171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64147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41e492404b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41e492404b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9752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41f1a2b73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41f1a2b73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4,Answer is 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5,Answer is B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9936837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41e492404b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41e492404b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358606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4290fbe5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4290fbe5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137735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4290fbe5f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4290fbe5fb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475007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41e492404b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41e492404b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672317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41e492404b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41e492404b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535446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41e492404b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41e492404b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580142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41e492404b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41e492404b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09705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41e492404b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41e492404b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23282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41e492404b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41e492404b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199325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41e492404b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41e492404b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7075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41f1a2b73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41f1a2b73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5,Answer is 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634259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41e492404b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41e492404b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458453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41e492404b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41e492404b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22507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41e492404b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41e492404b_1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93985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41f1a2b73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41f1a2b73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85514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41ef72cfd5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41ef72cfd5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Hx</a:t>
            </a:r>
            <a:r>
              <a:rPr lang="en-US" dirty="0"/>
              <a:t>: other symptoms to ask about (fever, cough, dysphonia</a:t>
            </a:r>
            <a:r>
              <a:rPr lang="en-US" baseline="0" dirty="0"/>
              <a:t> or a hoarse voice.</a:t>
            </a:r>
            <a:r>
              <a:rPr lang="en-US" dirty="0"/>
              <a:t> rhinitis to </a:t>
            </a:r>
            <a:r>
              <a:rPr lang="en-US" b="1" dirty="0"/>
              <a:t>rule out</a:t>
            </a:r>
            <a:r>
              <a:rPr lang="en-US" dirty="0"/>
              <a:t> -</a:t>
            </a:r>
            <a:r>
              <a:rPr lang="en-US" baseline="0" dirty="0"/>
              <a:t>acute laryngitis)</a:t>
            </a:r>
            <a:r>
              <a:rPr lang="en-US" dirty="0"/>
              <a:t>, (Nasal obstruction,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congestion, Chronic unproductive cough to 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rule out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chronic sinusitis)</a:t>
            </a:r>
            <a:r>
              <a:rPr lang="en-US" dirty="0"/>
              <a:t> (recent </a:t>
            </a:r>
            <a:r>
              <a:rPr lang="en-US" dirty="0" err="1"/>
              <a:t>trauma,to</a:t>
            </a:r>
            <a:r>
              <a:rPr lang="en-US" dirty="0"/>
              <a:t> </a:t>
            </a:r>
            <a:r>
              <a:rPr lang="en-US" b="1" dirty="0"/>
              <a:t>rule out </a:t>
            </a:r>
            <a:r>
              <a:rPr lang="en-US" dirty="0"/>
              <a:t>Temporal Bone Fractures), </a:t>
            </a:r>
            <a:r>
              <a:rPr lang="en-US" dirty="0" err="1"/>
              <a:t>constitiutional</a:t>
            </a:r>
            <a:r>
              <a:rPr lang="en-US" dirty="0"/>
              <a:t> symptoms to </a:t>
            </a:r>
            <a:r>
              <a:rPr lang="en-US" b="1" dirty="0"/>
              <a:t>role</a:t>
            </a:r>
            <a:r>
              <a:rPr lang="en-US" b="1" baseline="0" dirty="0"/>
              <a:t> out </a:t>
            </a:r>
            <a:r>
              <a:rPr lang="en-US" baseline="0" dirty="0"/>
              <a:t>malignancies, 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Any other symptoms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Physical examination: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674902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41f1a2b73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41f1a2b73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769073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41f1a2b73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41f1a2b737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Answer is B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9389208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41f1a2b73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41f1a2b73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Answer is c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21411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41f1a2b73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41f1a2b73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Answer is 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6869841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41f1a2b73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41f1a2b73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4,Answer is 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5,Answer is B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57593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15674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41f1a2b73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41f1a2b73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5,Answer is 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566385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41f1a2b73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41f1a2b73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175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3264408"/>
            <a:ext cx="5101209" cy="92992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326395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4777139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702945"/>
            <a:ext cx="973956" cy="373761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3352" y="702945"/>
            <a:ext cx="4648867" cy="373761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001316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4741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 layout 3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48300" y="428200"/>
            <a:ext cx="2351400" cy="439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3539325" y="593900"/>
            <a:ext cx="5090400" cy="401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 sz="1400">
                <a:solidFill>
                  <a:srgbClr val="666666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200">
                <a:solidFill>
                  <a:srgbClr val="666666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200">
                <a:solidFill>
                  <a:srgbClr val="666666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5536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 layout 2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660850" y="896950"/>
            <a:ext cx="6842400" cy="57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000" b="1">
                <a:solidFill>
                  <a:srgbClr val="0F9D5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000" b="1">
                <a:solidFill>
                  <a:srgbClr val="0F9D58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000" b="1">
                <a:solidFill>
                  <a:srgbClr val="0F9D58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000" b="1">
                <a:solidFill>
                  <a:srgbClr val="0F9D58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000" b="1">
                <a:solidFill>
                  <a:srgbClr val="0F9D58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000" b="1">
                <a:solidFill>
                  <a:srgbClr val="0F9D58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000" b="1">
                <a:solidFill>
                  <a:srgbClr val="0F9D58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000" b="1">
                <a:solidFill>
                  <a:srgbClr val="0F9D58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9D58"/>
              </a:buClr>
              <a:buSzPts val="2000"/>
              <a:buNone/>
              <a:defRPr sz="2000" b="1">
                <a:solidFill>
                  <a:srgbClr val="0F9D58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660775" y="1826600"/>
            <a:ext cx="3749700" cy="280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2"/>
          </p:nvPr>
        </p:nvSpPr>
        <p:spPr>
          <a:xfrm>
            <a:off x="5085425" y="1826600"/>
            <a:ext cx="3749700" cy="280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1040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rgbClr val="FFFFF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39263" y="460225"/>
            <a:ext cx="7434600" cy="111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DA29B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DA29B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DA29B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DA29B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DA29B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DA29B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DA29B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DA29B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EDA29B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215171" y="3461800"/>
            <a:ext cx="2648400" cy="117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2"/>
          </p:nvPr>
        </p:nvSpPr>
        <p:spPr>
          <a:xfrm>
            <a:off x="6091071" y="3461800"/>
            <a:ext cx="2648400" cy="117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3"/>
          </p:nvPr>
        </p:nvSpPr>
        <p:spPr>
          <a:xfrm>
            <a:off x="339271" y="3461800"/>
            <a:ext cx="2648400" cy="117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7344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3978000" cy="138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291950" y="1854951"/>
            <a:ext cx="3978000" cy="257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/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7179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5">
  <p:cSld name="Custom layout 5">
    <p:bg>
      <p:bgPr>
        <a:solidFill>
          <a:srgbClr val="FFFFFF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ctrTitle"/>
          </p:nvPr>
        </p:nvSpPr>
        <p:spPr>
          <a:xfrm>
            <a:off x="661050" y="542100"/>
            <a:ext cx="7821900" cy="4059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291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6516924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3264349"/>
            <a:ext cx="5101209" cy="94881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34648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434" y="1978533"/>
            <a:ext cx="3203828" cy="23264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1978533"/>
            <a:ext cx="3202685" cy="23264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29168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57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577" y="2357438"/>
            <a:ext cx="3202686" cy="19475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2357438"/>
            <a:ext cx="3190113" cy="194758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59233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7020969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21899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1682871"/>
            <a:ext cx="3364992" cy="85612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603504"/>
            <a:ext cx="3611880" cy="3936492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3504" y="4677156"/>
            <a:ext cx="3843598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5851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6392" y="1682871"/>
            <a:ext cx="3371249" cy="85098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8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03504" y="4677156"/>
            <a:ext cx="3843598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7040976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73352" y="723519"/>
            <a:ext cx="5797296" cy="89154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352" y="1978534"/>
            <a:ext cx="5797296" cy="2326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8043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tif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76.xml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p4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afp.org/afp/2015/1115/p942.html" TargetMode="External"/><Relationship Id="rId3" Type="http://schemas.openxmlformats.org/officeDocument/2006/relationships/hyperlink" Target="https://www.aafp.org/afp/topicModules/viewAll.htm" TargetMode="External"/><Relationship Id="rId7" Type="http://schemas.openxmlformats.org/officeDocument/2006/relationships/hyperlink" Target="http://www.aafp.org/afp/2014/0615/p976.html" TargetMode="External"/><Relationship Id="rId12" Type="http://schemas.openxmlformats.org/officeDocument/2006/relationships/hyperlink" Target="http://www.dynamed.com/topics/dmp~AN~T116217/Allergic-rhinitis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fcmopen.com/wp-content/uploads/2014/11/" TargetMode="External"/><Relationship Id="rId11" Type="http://schemas.openxmlformats.org/officeDocument/2006/relationships/hyperlink" Target="http://onlinelibrary.wiley.com/doi/10.1111/j.1398-9995.2007.01620.x/full" TargetMode="External"/><Relationship Id="rId5" Type="http://schemas.openxmlformats.org/officeDocument/2006/relationships/hyperlink" Target="https://www.aafp.org/afp/2013/1001/p435.html" TargetMode="External"/><Relationship Id="rId10" Type="http://schemas.openxmlformats.org/officeDocument/2006/relationships/hyperlink" Target="http://bestpractice.bmj.com/topics/en-gb/232" TargetMode="External"/><Relationship Id="rId4" Type="http://schemas.openxmlformats.org/officeDocument/2006/relationships/hyperlink" Target="https://www.aafp.org/afp/2016/0701/p24.html" TargetMode="External"/><Relationship Id="rId9" Type="http://schemas.openxmlformats.org/officeDocument/2006/relationships/hyperlink" Target="https://www.aafp.org/afp/2015/1201/p985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5C6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ctrTitle"/>
          </p:nvPr>
        </p:nvSpPr>
        <p:spPr>
          <a:xfrm>
            <a:off x="475989" y="1165214"/>
            <a:ext cx="8217074" cy="20474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Upper Respiratory Tract Diseases</a:t>
            </a:r>
            <a:r>
              <a:rPr lang="en" sz="2400" b="0" dirty="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/>
            </a:r>
            <a:br>
              <a:rPr lang="en" sz="2400" b="0" dirty="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</a:br>
            <a:r>
              <a:rPr lang="en" sz="2200" b="0" dirty="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Supervised by: </a:t>
            </a:r>
            <a:r>
              <a:rPr lang="en" sz="2200" dirty="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Dr. Haytham </a:t>
            </a:r>
            <a:r>
              <a:rPr lang="en" sz="2200" dirty="0" err="1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Alsaif</a:t>
            </a:r>
            <a:endParaRPr dirty="0"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1437288" y="4205104"/>
            <a:ext cx="7706712" cy="4743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sz="1400" b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Edited by: 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Mohammed </a:t>
            </a:r>
            <a:r>
              <a:rPr lang="en-US" sz="1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Alsuhaibani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- Ibrahim </a:t>
            </a:r>
            <a:r>
              <a:rPr lang="en-US" sz="1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Alnafisah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– Yousef </a:t>
            </a:r>
            <a:r>
              <a:rPr lang="en-US" sz="1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Alsamil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Definition</a:t>
            </a:r>
            <a:endParaRPr dirty="0"/>
          </a:p>
        </p:txBody>
      </p:sp>
      <p:sp>
        <p:nvSpPr>
          <p:cNvPr id="149" name="Google Shape;149;p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Rhinitis </a:t>
            </a:r>
            <a:r>
              <a:rPr lang="en" sz="2400" b="1" dirty="0" smtClean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refers </a:t>
            </a:r>
            <a:r>
              <a:rPr lang="en" sz="2400" b="1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to:</a:t>
            </a:r>
            <a:endParaRPr sz="2400" b="1" dirty="0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>
              <a:buNone/>
            </a:pPr>
            <a:r>
              <a:rPr lang="en-US" sz="2400" dirty="0"/>
              <a:t>Rhinitis is defined as inflammation of the nasal mucous membranes. </a:t>
            </a:r>
            <a:endParaRPr lang="en-US" sz="2400" dirty="0" smtClean="0"/>
          </a:p>
          <a:p>
            <a:pPr marL="0" lvl="0" indent="0">
              <a:buNone/>
            </a:pPr>
            <a:r>
              <a:rPr lang="en-US" sz="2400" b="1" dirty="0" smtClean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Rhinitis symptoms:</a:t>
            </a:r>
            <a:endParaRPr lang="en-US" sz="2400" dirty="0"/>
          </a:p>
          <a:p>
            <a:pPr marL="0" lvl="0" indent="0">
              <a:buNone/>
            </a:pPr>
            <a:r>
              <a:rPr lang="en-US" sz="2400" dirty="0" smtClean="0"/>
              <a:t>Rhinitis </a:t>
            </a:r>
            <a:r>
              <a:rPr lang="en-US" sz="2400" dirty="0"/>
              <a:t>presents as nasal congestion, sneezing, itching, rhinorrhea, and postnasal </a:t>
            </a:r>
            <a:r>
              <a:rPr lang="en-US" sz="2400" dirty="0" smtClean="0"/>
              <a:t>drainage.</a:t>
            </a:r>
          </a:p>
          <a:p>
            <a:pPr marL="0" lv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274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5C6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Sinusitis</a:t>
            </a:r>
            <a:endParaRPr sz="11500" dirty="0"/>
          </a:p>
        </p:txBody>
      </p:sp>
    </p:spTree>
    <p:extLst>
      <p:ext uri="{BB962C8B-B14F-4D97-AF65-F5344CB8AC3E}">
        <p14:creationId xmlns:p14="http://schemas.microsoft.com/office/powerpoint/2010/main" val="2001194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dirty="0">
                <a:sym typeface="Trebuchet MS"/>
              </a:rPr>
              <a:t>A Healthy Sinus:</a:t>
            </a:r>
            <a:endParaRPr dirty="0"/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Is filled with air.</a:t>
            </a:r>
            <a:endParaRPr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Produces mucus</a:t>
            </a: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which usually drains through small </a:t>
            </a: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channels</a:t>
            </a: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into the nose .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These channels become </a:t>
            </a: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blocked</a:t>
            </a: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when the sinus linings become </a:t>
            </a: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inflamed</a:t>
            </a: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The sinus will be </a:t>
            </a: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filled</a:t>
            </a: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with fluid, germs can grow and cause an </a:t>
            </a: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infection</a:t>
            </a: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3" name="Google Shape;14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3050" y="3028450"/>
            <a:ext cx="3644326" cy="203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Definition</a:t>
            </a:r>
            <a:endParaRPr dirty="0"/>
          </a:p>
        </p:txBody>
      </p:sp>
      <p:sp>
        <p:nvSpPr>
          <p:cNvPr id="149" name="Google Shape;149;p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Sinusitis AKA Rhinosinusitis refers to:</a:t>
            </a:r>
            <a:endParaRPr sz="2400" b="1" dirty="0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The inflammation of nasal passages and sinus cavities.</a:t>
            </a:r>
            <a:endParaRPr sz="24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50" name="Google Shape;15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6150" y="2302647"/>
            <a:ext cx="3177350" cy="270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3500" y="2302650"/>
            <a:ext cx="3177350" cy="2655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rtl="1"/>
            <a:r>
              <a:rPr lang="en" dirty="0">
                <a:sym typeface="Trebuchet MS"/>
              </a:rPr>
              <a:t>Pathophysiology</a:t>
            </a:r>
            <a:endParaRPr dirty="0"/>
          </a:p>
        </p:txBody>
      </p:sp>
      <p:sp>
        <p:nvSpPr>
          <p:cNvPr id="157" name="Google Shape;157;p2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Trebuchet MS"/>
              <a:buAutoNum type="arabicPeriod"/>
            </a:pPr>
            <a:r>
              <a:rPr lang="en"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Obstruction of sinus drainage pathways (sinus ostia).</a:t>
            </a:r>
            <a:endParaRPr sz="2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Trebuchet MS"/>
              <a:buAutoNum type="arabicPeriod"/>
            </a:pPr>
            <a:r>
              <a:rPr lang="en"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Ciliary impairment.</a:t>
            </a:r>
            <a:endParaRPr sz="2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Trebuchet MS"/>
              <a:buAutoNum type="arabicPeriod"/>
            </a:pPr>
            <a:r>
              <a:rPr lang="en"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Altered mucus quantity and quality.</a:t>
            </a:r>
            <a:endParaRPr sz="2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4966882" cy="801000"/>
          </a:xfrm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Clinical Features</a:t>
            </a:r>
            <a:endParaRPr dirty="0"/>
          </a:p>
        </p:txBody>
      </p:sp>
      <p:sp>
        <p:nvSpPr>
          <p:cNvPr id="163" name="Google Shape;163;p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Pain and tenderness around cheeks, eyes or forehead.</a:t>
            </a:r>
            <a:endParaRPr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Nasal Congestion.</a:t>
            </a:r>
            <a:endParaRPr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Nasal Discharge.</a:t>
            </a:r>
            <a:endParaRPr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Hyposmia.</a:t>
            </a:r>
            <a:endParaRPr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Fever and fatigue</a:t>
            </a:r>
            <a:endParaRPr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Postnasal Drip.</a:t>
            </a:r>
            <a:endParaRPr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Cough and halitosis</a:t>
            </a: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Sinus Headache.</a:t>
            </a:r>
            <a:endParaRPr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Toothache.</a:t>
            </a:r>
            <a:endParaRPr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Otalgia. </a:t>
            </a:r>
            <a:endParaRPr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4" name="Google Shape;16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4836" y="140375"/>
            <a:ext cx="3712238" cy="488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Classification: duration </a:t>
            </a:r>
            <a:endParaRPr dirty="0"/>
          </a:p>
        </p:txBody>
      </p:sp>
      <p:sp>
        <p:nvSpPr>
          <p:cNvPr id="170" name="Google Shape;170;p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Acute</a:t>
            </a:r>
            <a:r>
              <a:rPr lang="en"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Sinusitis: &lt;4 wks.</a:t>
            </a:r>
            <a:endParaRPr sz="2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Subacute</a:t>
            </a:r>
            <a:r>
              <a:rPr lang="en"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Sinusitis: Between 4-12 wks.</a:t>
            </a:r>
            <a:endParaRPr sz="2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Chronic</a:t>
            </a:r>
            <a:r>
              <a:rPr lang="en"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Sinusitis: &gt; 12 wks.</a:t>
            </a:r>
            <a:endParaRPr sz="2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Recurrent</a:t>
            </a:r>
            <a:r>
              <a:rPr lang="en"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acute Sinusitis: diagnosed when infection occurs 2-4 times/year.</a:t>
            </a:r>
            <a:endParaRPr sz="2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 smtClean="0">
                <a:sym typeface="Trebuchet MS"/>
              </a:rPr>
              <a:t>Etiology of rhinitis &amp; sinusitis</a:t>
            </a:r>
            <a:endParaRPr dirty="0"/>
          </a:p>
        </p:txBody>
      </p:sp>
      <p:sp>
        <p:nvSpPr>
          <p:cNvPr id="175" name="Google Shape;175;p3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2185C5"/>
                </a:solidFill>
                <a:latin typeface="Lato"/>
                <a:ea typeface="Lato"/>
                <a:cs typeface="Lato"/>
                <a:sym typeface="Lato"/>
              </a:rPr>
              <a:t>Non-infectious: </a:t>
            </a:r>
            <a:endParaRPr sz="3200" b="1" dirty="0">
              <a:solidFill>
                <a:srgbClr val="2185C5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rebuchet MS"/>
              <a:buChar char="●"/>
            </a:pPr>
            <a:r>
              <a:rPr lang="en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Nasal obstruction </a:t>
            </a:r>
            <a:r>
              <a:rPr lang="en" sz="20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(</a:t>
            </a:r>
            <a:r>
              <a:rPr lang="en-US" sz="20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allergic rhinitis, </a:t>
            </a:r>
            <a:r>
              <a:rPr lang="en" sz="20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nasal 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polyps, tumors, mucus plug, septal deviation).</a:t>
            </a:r>
            <a:endParaRPr sz="20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rebuchet MS"/>
              <a:buChar char="●"/>
            </a:pPr>
            <a:r>
              <a:rPr lang="en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Primary ciliary dyskinesia.</a:t>
            </a:r>
            <a:endParaRPr sz="2000"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rebuchet MS"/>
              <a:buChar char="●"/>
            </a:pP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Patients with </a:t>
            </a:r>
            <a:r>
              <a:rPr lang="en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immune deficiency or  hyper inflammatory disease 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such as Wegener's disease.</a:t>
            </a:r>
            <a:endParaRPr sz="20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rebuchet MS"/>
              <a:buChar char="●"/>
            </a:pPr>
            <a:r>
              <a:rPr lang="en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Cystic fibrosis</a:t>
            </a:r>
            <a:r>
              <a:rPr lang="en" sz="2000" b="1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</a:p>
          <a:p>
            <a:pPr lvl="0" indent="-355600">
              <a:lnSpc>
                <a:spcPct val="115000"/>
              </a:lnSpc>
              <a:buClr>
                <a:srgbClr val="404040"/>
              </a:buClr>
              <a:buSzPts val="2000"/>
              <a:buFont typeface="Trebuchet MS"/>
              <a:buChar char="●"/>
            </a:pPr>
            <a:r>
              <a:rPr lang="en-US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sinusitis is a common complication of allergic rhinitis</a:t>
            </a:r>
            <a:endParaRPr sz="2000"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200" b="1" dirty="0">
              <a:solidFill>
                <a:srgbClr val="2185C5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0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992040"/>
          </a:xfrm>
          <a:prstGeom prst="rect">
            <a:avLst/>
          </a:prstGeom>
        </p:spPr>
        <p:txBody>
          <a:bodyPr spcFirstLastPara="1" wrap="square" lIns="91425" tIns="324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Lato"/>
              </a:rPr>
              <a:t>Infectious</a:t>
            </a:r>
            <a:endParaRPr dirty="0"/>
          </a:p>
        </p:txBody>
      </p:sp>
      <p:sp>
        <p:nvSpPr>
          <p:cNvPr id="182" name="Google Shape;182;p32"/>
          <p:cNvSpPr txBox="1">
            <a:spLocks noGrp="1"/>
          </p:cNvSpPr>
          <p:nvPr>
            <p:ph type="body" idx="1"/>
          </p:nvPr>
        </p:nvSpPr>
        <p:spPr>
          <a:xfrm>
            <a:off x="311700" y="1561100"/>
            <a:ext cx="8520600" cy="30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55600">
              <a:buClr>
                <a:srgbClr val="404040"/>
              </a:buClr>
              <a:buSzPts val="2000"/>
              <a:buFont typeface="Trebuchet MS"/>
              <a:buChar char="●"/>
            </a:pPr>
            <a:r>
              <a:rPr lang="en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Viral: Influenza </a:t>
            </a:r>
            <a:r>
              <a:rPr lang="en" sz="2000" b="1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virus</a:t>
            </a:r>
            <a:r>
              <a:rPr lang="en-US" sz="2000" b="1" dirty="0" err="1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es</a:t>
            </a:r>
            <a:r>
              <a:rPr lang="en-US" sz="2000" b="1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lang="en" sz="20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Rhinovirus</a:t>
            </a:r>
            <a:r>
              <a:rPr lang="en-US" sz="2000" dirty="0" err="1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es</a:t>
            </a:r>
            <a:r>
              <a:rPr lang="en-US" sz="20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sz="20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,</a:t>
            </a:r>
            <a:r>
              <a:rPr lang="en" sz="2000" b="1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coronaviruses </a:t>
            </a:r>
            <a:r>
              <a:rPr lang="en" sz="20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and</a:t>
            </a:r>
            <a:r>
              <a:rPr lang="en-US" sz="20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adenoviruses.</a:t>
            </a: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rebuchet MS"/>
              <a:buChar char="●"/>
            </a:pPr>
            <a:r>
              <a:rPr lang="en" sz="2000" b="1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Bacterial</a:t>
            </a:r>
            <a:r>
              <a:rPr lang="en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: 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S. pneumonia, H. </a:t>
            </a:r>
            <a:r>
              <a:rPr lang="en" sz="2000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influenzae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and M. </a:t>
            </a:r>
            <a:r>
              <a:rPr lang="en" sz="2000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catarrhalis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20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Trebuchet MS"/>
              <a:buChar char="●"/>
            </a:pPr>
            <a:r>
              <a:rPr lang="en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Fungal: 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Aspergillus</a:t>
            </a:r>
            <a:endParaRPr sz="20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F20253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ym typeface="Trebuchet MS"/>
              </a:rPr>
              <a:t>How to Differentiate between Bacterial &amp; Viral Rhinosinusitis?</a:t>
            </a:r>
            <a:endParaRPr dirty="0"/>
          </a:p>
        </p:txBody>
      </p:sp>
      <p:sp>
        <p:nvSpPr>
          <p:cNvPr id="259" name="Google Shape;259;p43"/>
          <p:cNvSpPr txBox="1">
            <a:spLocks noGrp="1"/>
          </p:cNvSpPr>
          <p:nvPr>
            <p:ph type="body" idx="1"/>
          </p:nvPr>
        </p:nvSpPr>
        <p:spPr>
          <a:xfrm>
            <a:off x="311700" y="1358741"/>
            <a:ext cx="8520600" cy="37847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 the infection is probably </a:t>
            </a:r>
            <a:r>
              <a:rPr lang="en" sz="2000" b="1" dirty="0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bacterial</a:t>
            </a:r>
            <a:r>
              <a:rPr lang="en" sz="2000" b="1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 if </a:t>
            </a:r>
            <a:r>
              <a:rPr lang="en" sz="2000" b="1" u="sng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any</a:t>
            </a:r>
            <a:r>
              <a:rPr lang="en" sz="2000" b="1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 of the following are true:</a:t>
            </a:r>
            <a:endParaRPr sz="2000" b="1" dirty="0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dirty="0" smtClean="0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persistent</a:t>
            </a:r>
            <a:r>
              <a:rPr lang="en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symptoms or signs compatible with acute rhinosinusitis, lasting for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≥10 days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without any evidence of clinical </a:t>
            </a:r>
            <a:r>
              <a:rPr lang="en" b="1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improvement</a:t>
            </a:r>
            <a:r>
              <a:rPr lang="en-US" b="1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Onset with </a:t>
            </a:r>
            <a:r>
              <a:rPr lang="en" dirty="0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severe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symptoms or signs of high fever (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≥39_C 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) and purulent nasal discharge or facial pain lasting for at least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3–4 consecutive days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at the beginning of illness.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dirty="0" smtClean="0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worsening</a:t>
            </a:r>
            <a:r>
              <a:rPr lang="en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symptoms or signs characterized by the new onset of fever, headache, or increase in nasal discharge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following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a typical viral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URTI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that lasted 5–6 days and were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initially improving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(‘‘double sickening’’)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</a:pPr>
            <a:r>
              <a:rPr lang="en" sz="36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Objectives</a:t>
            </a:r>
            <a:endParaRPr sz="36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Rhinosinusitis, Pharyngitis, and Otitis Media:</a:t>
            </a:r>
            <a:endParaRPr sz="1400" b="1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Lato"/>
              <a:buChar char="▷"/>
            </a:pPr>
            <a:r>
              <a:rPr lang="en" sz="1400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Etiology</a:t>
            </a:r>
            <a:endParaRPr sz="14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Lato"/>
              <a:buChar char="▷"/>
            </a:pPr>
            <a:r>
              <a:rPr lang="en" sz="1400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Risk factors</a:t>
            </a:r>
            <a:endParaRPr sz="14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Lato"/>
              <a:buChar char="▷"/>
            </a:pPr>
            <a:r>
              <a:rPr lang="en" sz="1400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Relevant microbiology &amp; virology</a:t>
            </a:r>
            <a:endParaRPr sz="14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Lato"/>
              <a:buChar char="▷"/>
            </a:pPr>
            <a:r>
              <a:rPr lang="en" sz="1400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Important of historical clues and clinical findings</a:t>
            </a:r>
            <a:endParaRPr sz="14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Lato"/>
              <a:buChar char="▷"/>
            </a:pPr>
            <a:r>
              <a:rPr lang="en" sz="1400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How to differentiate between viral &amp; bacterial etiology</a:t>
            </a:r>
            <a:endParaRPr sz="14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Lato"/>
              <a:buChar char="▷"/>
            </a:pPr>
            <a:r>
              <a:rPr lang="en" sz="1400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Diagnostic tests and imaging</a:t>
            </a:r>
            <a:endParaRPr sz="14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Lato"/>
              <a:buChar char="▷"/>
            </a:pPr>
            <a:r>
              <a:rPr lang="en" sz="1400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Management (symptomatic, antibiotic choice, antiviral therapy)</a:t>
            </a:r>
            <a:endParaRPr sz="14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Lato"/>
              <a:buChar char="▷"/>
            </a:pPr>
            <a:r>
              <a:rPr lang="en" sz="1400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Prevention and complications</a:t>
            </a:r>
            <a:endParaRPr sz="14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Allergic Rhinitis:</a:t>
            </a:r>
            <a:endParaRPr sz="1400" b="1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Lato"/>
              <a:buChar char="▷"/>
            </a:pPr>
            <a:r>
              <a:rPr lang="en" sz="1400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Definition &amp; classification</a:t>
            </a:r>
            <a:endParaRPr sz="14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Lato"/>
              <a:buChar char="▷"/>
            </a:pPr>
            <a:r>
              <a:rPr lang="en" sz="1400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Assessment of severity &amp; triggers</a:t>
            </a:r>
            <a:endParaRPr sz="14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Lato"/>
              <a:buChar char="▷"/>
            </a:pPr>
            <a:r>
              <a:rPr lang="en" sz="1400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Allergy testing</a:t>
            </a:r>
            <a:endParaRPr sz="14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Lato"/>
              <a:buChar char="▷"/>
            </a:pPr>
            <a:r>
              <a:rPr lang="en" sz="1400" dirty="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Allergic rhinitis treatment</a:t>
            </a:r>
            <a:endParaRPr sz="14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400" dirty="0">
              <a:solidFill>
                <a:srgbClr val="3D85C6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221" y="0"/>
            <a:ext cx="7346731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2046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Lato"/>
              </a:rPr>
              <a:t>How many viral Rhinosinusitis are complicated by bacterial infection?</a:t>
            </a:r>
            <a:endParaRPr dirty="0"/>
          </a:p>
        </p:txBody>
      </p:sp>
      <p:sp>
        <p:nvSpPr>
          <p:cNvPr id="272" name="Google Shape;272;p4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From </a:t>
            </a:r>
            <a:r>
              <a:rPr lang="en" sz="72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0.5%-2%</a:t>
            </a: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ym typeface="Trebuchet MS"/>
              </a:rPr>
              <a:t>How to Diagnose Rhinosinusitis?</a:t>
            </a:r>
            <a:r>
              <a:rPr lang="en" sz="4000" b="0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4000" dirty="0"/>
          </a:p>
        </p:txBody>
      </p:sp>
      <p:sp>
        <p:nvSpPr>
          <p:cNvPr id="279" name="Google Shape;279;p46"/>
          <p:cNvSpPr/>
          <p:nvPr/>
        </p:nvSpPr>
        <p:spPr>
          <a:xfrm>
            <a:off x="884325" y="1434775"/>
            <a:ext cx="2788200" cy="801000"/>
          </a:xfrm>
          <a:prstGeom prst="chevron">
            <a:avLst>
              <a:gd name="adj" fmla="val 50000"/>
            </a:avLst>
          </a:prstGeom>
          <a:solidFill>
            <a:srgbClr val="440EFF">
              <a:alpha val="280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46"/>
          <p:cNvSpPr/>
          <p:nvPr/>
        </p:nvSpPr>
        <p:spPr>
          <a:xfrm>
            <a:off x="3246525" y="1434775"/>
            <a:ext cx="2788200" cy="801000"/>
          </a:xfrm>
          <a:prstGeom prst="chevron">
            <a:avLst>
              <a:gd name="adj" fmla="val 50000"/>
            </a:avLst>
          </a:prstGeom>
          <a:solidFill>
            <a:srgbClr val="7ECEF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6"/>
          <p:cNvSpPr/>
          <p:nvPr/>
        </p:nvSpPr>
        <p:spPr>
          <a:xfrm>
            <a:off x="5608725" y="1434775"/>
            <a:ext cx="2788200" cy="801000"/>
          </a:xfrm>
          <a:prstGeom prst="chevron">
            <a:avLst>
              <a:gd name="adj" fmla="val 50000"/>
            </a:avLst>
          </a:prstGeom>
          <a:solidFill>
            <a:srgbClr val="FF971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46"/>
          <p:cNvSpPr txBox="1"/>
          <p:nvPr/>
        </p:nvSpPr>
        <p:spPr>
          <a:xfrm>
            <a:off x="1001625" y="2261925"/>
            <a:ext cx="2244900" cy="24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PODS</a:t>
            </a:r>
            <a:endParaRPr b="1">
              <a:solidFill>
                <a:srgbClr val="F20253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</a:t>
            </a:r>
            <a:r>
              <a:rPr lang="en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P</a:t>
            </a: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ain (site)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</a:t>
            </a:r>
            <a:r>
              <a:rPr lang="en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O</a:t>
            </a: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bstruction (uni/bi)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</a:t>
            </a:r>
            <a:r>
              <a:rPr lang="en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D</a:t>
            </a: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ischarge</a:t>
            </a:r>
            <a:r>
              <a:rPr lang="en" b="1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endParaRPr b="1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</a:t>
            </a:r>
            <a:r>
              <a:rPr lang="en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S</a:t>
            </a: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mell disorder 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Other: Fever, Fatigue, Headache, Earache.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*</a:t>
            </a: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 Thickness, Consistency, Color, Amount, Frequency.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3" name="Google Shape;283;p46"/>
          <p:cNvSpPr txBox="1"/>
          <p:nvPr/>
        </p:nvSpPr>
        <p:spPr>
          <a:xfrm>
            <a:off x="3591425" y="2270949"/>
            <a:ext cx="2017200" cy="2753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</a:t>
            </a:r>
            <a:r>
              <a:rPr lang="en" b="1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Tenderness</a:t>
            </a:r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 overlying sinuses.</a:t>
            </a:r>
            <a:endParaRPr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</a:t>
            </a:r>
            <a:r>
              <a:rPr lang="en" b="1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Hyponasality</a:t>
            </a:r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●Purulent nasal </a:t>
            </a:r>
            <a:r>
              <a:rPr lang="en" b="1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secretions</a:t>
            </a:r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</a:t>
            </a:r>
            <a:r>
              <a:rPr lang="en" b="1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Erythema</a:t>
            </a:r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 (facial, Mucosal).</a:t>
            </a:r>
            <a:endParaRPr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●Oral cavity </a:t>
            </a:r>
            <a:r>
              <a:rPr lang="en" dirty="0" smtClean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examination.</a:t>
            </a:r>
          </a:p>
          <a:p>
            <a:pPr lvl="0"/>
            <a:r>
              <a:rPr lang="en" dirty="0" smtClean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●ears exam.</a:t>
            </a:r>
          </a:p>
          <a:p>
            <a:pPr lvl="0"/>
            <a:r>
              <a:rPr lang="en-US" dirty="0" smtClean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O</a:t>
            </a:r>
            <a:r>
              <a:rPr lang="en" dirty="0" smtClean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ther (neck, chest…etc)</a:t>
            </a:r>
          </a:p>
        </p:txBody>
      </p:sp>
      <p:sp>
        <p:nvSpPr>
          <p:cNvPr id="284" name="Google Shape;284;p46"/>
          <p:cNvSpPr txBox="1"/>
          <p:nvPr/>
        </p:nvSpPr>
        <p:spPr>
          <a:xfrm>
            <a:off x="6118050" y="2338124"/>
            <a:ext cx="1840800" cy="268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●CBC, ESR (nonspecific).</a:t>
            </a:r>
            <a:endParaRPr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●Culture (if </a:t>
            </a:r>
            <a:r>
              <a:rPr lang="en" dirty="0" smtClean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severe).</a:t>
            </a:r>
            <a:endParaRPr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lvl="0"/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●CT (for complications).</a:t>
            </a:r>
            <a:endParaRPr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●MRI (for complications).</a:t>
            </a:r>
            <a:endParaRPr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●Fiberoptic endoscopy (structural lesion</a:t>
            </a:r>
            <a:r>
              <a:rPr lang="en" dirty="0" smtClean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).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**not routinely required.</a:t>
            </a:r>
            <a:endParaRPr dirty="0"/>
          </a:p>
        </p:txBody>
      </p:sp>
      <p:sp>
        <p:nvSpPr>
          <p:cNvPr id="285" name="Google Shape;285;p46"/>
          <p:cNvSpPr txBox="1"/>
          <p:nvPr/>
        </p:nvSpPr>
        <p:spPr>
          <a:xfrm>
            <a:off x="1534025" y="1571125"/>
            <a:ext cx="14979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Hx</a:t>
            </a:r>
            <a:endParaRPr sz="2400"/>
          </a:p>
        </p:txBody>
      </p:sp>
      <p:sp>
        <p:nvSpPr>
          <p:cNvPr id="286" name="Google Shape;286;p46"/>
          <p:cNvSpPr txBox="1"/>
          <p:nvPr/>
        </p:nvSpPr>
        <p:spPr>
          <a:xfrm>
            <a:off x="3844100" y="1611225"/>
            <a:ext cx="14439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PE</a:t>
            </a:r>
            <a:endParaRPr sz="2400"/>
          </a:p>
        </p:txBody>
      </p:sp>
      <p:sp>
        <p:nvSpPr>
          <p:cNvPr id="287" name="Google Shape;287;p46"/>
          <p:cNvSpPr txBox="1"/>
          <p:nvPr/>
        </p:nvSpPr>
        <p:spPr>
          <a:xfrm>
            <a:off x="6018800" y="1575125"/>
            <a:ext cx="2304804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>
                <a:latin typeface="Raleway"/>
                <a:ea typeface="Raleway"/>
                <a:cs typeface="Raleway"/>
                <a:sym typeface="Raleway"/>
              </a:rPr>
              <a:t>Investigations**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ym typeface="Trebuchet MS"/>
              </a:rPr>
              <a:t>How to Diagnose Rhinosinusitis? </a:t>
            </a:r>
            <a:endParaRPr dirty="0"/>
          </a:p>
        </p:txBody>
      </p:sp>
      <p:sp>
        <p:nvSpPr>
          <p:cNvPr id="293" name="Google Shape;293;p4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2185C5"/>
                </a:solidFill>
                <a:latin typeface="Arial"/>
                <a:ea typeface="Arial"/>
                <a:cs typeface="Arial"/>
                <a:sym typeface="Arial"/>
              </a:rPr>
              <a:t>▷clinically.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" dirty="0" smtClean="0">
                <a:solidFill>
                  <a:srgbClr val="2185C5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b="1" dirty="0" smtClean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Cultures </a:t>
            </a:r>
            <a:r>
              <a:rPr lang="en" b="1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of Nasal Secretions</a:t>
            </a:r>
            <a:endParaRPr b="1" dirty="0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i="1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not routinely done but should be obtained in the following cases:</a:t>
            </a:r>
            <a:endParaRPr i="1" dirty="0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lang="en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Patients in </a:t>
            </a:r>
            <a:r>
              <a:rPr lang="en" b="1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ICU</a:t>
            </a:r>
            <a:r>
              <a:rPr lang="en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or that are </a:t>
            </a:r>
            <a:r>
              <a:rPr lang="en" b="1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immunocompromised</a:t>
            </a:r>
            <a:r>
              <a:rPr lang="en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dirty="0" smtClean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Children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not responding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to appropriate medical management.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Patients with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complications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of sinusitis.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185C5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b="1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Imaging</a:t>
            </a:r>
            <a:endParaRPr b="1" dirty="0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should not be obtained for patients who meet diagnostic criteria </a:t>
            </a:r>
            <a:r>
              <a:rPr lang="en" b="1" i="1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unless you suspect</a:t>
            </a:r>
            <a:r>
              <a:rPr lang="en" i="1" dirty="0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:</a:t>
            </a:r>
            <a:endParaRPr i="1" dirty="0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Complication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(orbital, intracranial, or soft tissue involvement.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Alternative diagnosis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(malignancy, other noninfectious causes of facial pain).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2"/>
          <p:cNvSpPr txBox="1">
            <a:spLocks noGrp="1"/>
          </p:cNvSpPr>
          <p:nvPr>
            <p:ph type="title"/>
          </p:nvPr>
        </p:nvSpPr>
        <p:spPr>
          <a:xfrm>
            <a:off x="187381" y="190373"/>
            <a:ext cx="8769238" cy="1236405"/>
          </a:xfrm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When should you suspect &amp; test for MERS-</a:t>
            </a:r>
            <a:r>
              <a:rPr lang="en" dirty="0" err="1">
                <a:sym typeface="Trebuchet MS"/>
              </a:rPr>
              <a:t>CoV</a:t>
            </a:r>
            <a:r>
              <a:rPr lang="en" dirty="0">
                <a:sym typeface="Trebuchet MS"/>
              </a:rPr>
              <a:t> in someone with acute rhinosinusitis?</a:t>
            </a:r>
            <a:endParaRPr dirty="0"/>
          </a:p>
        </p:txBody>
      </p:sp>
      <p:sp>
        <p:nvSpPr>
          <p:cNvPr id="253" name="Google Shape;253;p42"/>
          <p:cNvSpPr txBox="1">
            <a:spLocks noGrp="1"/>
          </p:cNvSpPr>
          <p:nvPr>
            <p:ph type="body" idx="1"/>
          </p:nvPr>
        </p:nvSpPr>
        <p:spPr>
          <a:xfrm>
            <a:off x="311700" y="1803300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20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History of </a:t>
            </a:r>
            <a:r>
              <a:rPr lang="en" sz="20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exposure</a:t>
            </a:r>
            <a:r>
              <a:rPr lang="en" sz="20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to a </a:t>
            </a:r>
            <a:r>
              <a:rPr lang="en" sz="2000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confirmed or suspected MERS-</a:t>
            </a:r>
            <a:r>
              <a:rPr lang="en" sz="2000" dirty="0" err="1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CoV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in the 14 days prior to onset of symptoms.</a:t>
            </a:r>
            <a:endParaRPr sz="20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History of </a:t>
            </a:r>
            <a:r>
              <a:rPr lang="en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contact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with </a:t>
            </a:r>
            <a:r>
              <a:rPr lang="en" sz="2000" dirty="0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camels or camel products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in the 14 days prior to onset of symptoms.</a:t>
            </a:r>
            <a:endParaRPr sz="20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Unexplained </a:t>
            </a:r>
            <a:r>
              <a:rPr lang="en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acute febrile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(</a:t>
            </a:r>
            <a:r>
              <a:rPr lang="en" sz="2000" dirty="0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≥38°C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) illness, body aches, headache, diarrhea, or nausea/vomiting, with or without respiratory symptoms, AND </a:t>
            </a:r>
            <a:r>
              <a:rPr lang="en" sz="2000" dirty="0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leukopenia &amp; thrombocytopenia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sz="20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9805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algn="l" rtl="1"/>
            <a:r>
              <a:rPr lang="en" dirty="0">
                <a:sym typeface="Trebuchet MS"/>
              </a:rPr>
              <a:t>Acute Viral Rhinosinusitis (</a:t>
            </a:r>
            <a:r>
              <a:rPr lang="en" dirty="0" smtClean="0">
                <a:sym typeface="Trebuchet MS"/>
              </a:rPr>
              <a:t>A</a:t>
            </a:r>
            <a:r>
              <a:rPr lang="en-US" dirty="0" smtClean="0">
                <a:sym typeface="Trebuchet MS"/>
              </a:rPr>
              <a:t>cute </a:t>
            </a:r>
            <a:r>
              <a:rPr lang="en" dirty="0" smtClean="0">
                <a:sym typeface="Trebuchet MS"/>
              </a:rPr>
              <a:t>VRS</a:t>
            </a:r>
            <a:r>
              <a:rPr lang="en" dirty="0">
                <a:sym typeface="Trebuchet MS"/>
              </a:rPr>
              <a:t>) Rx</a:t>
            </a:r>
            <a:endParaRPr dirty="0"/>
          </a:p>
        </p:txBody>
      </p:sp>
      <p:sp>
        <p:nvSpPr>
          <p:cNvPr id="305" name="Google Shape;305;p4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24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Supportive care.</a:t>
            </a:r>
            <a:endParaRPr sz="2400"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</a:t>
            </a:r>
            <a:r>
              <a:rPr lang="en-US" sz="24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cute </a:t>
            </a:r>
            <a:r>
              <a:rPr lang="en" sz="24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VRS </a:t>
            </a:r>
            <a:r>
              <a:rPr lang="en" sz="2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may not completely resolve within 10 days but is expected to </a:t>
            </a:r>
            <a:r>
              <a:rPr lang="en" sz="24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improve</a:t>
            </a:r>
            <a:r>
              <a:rPr lang="en" sz="24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lang="en-US" sz="2400" dirty="0" smtClean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>
              <a:lnSpc>
                <a:spcPct val="115000"/>
              </a:lnSpc>
              <a:buNone/>
            </a:pPr>
            <a:r>
              <a:rPr lang="en-US" dirty="0">
                <a:solidFill>
                  <a:srgbClr val="1D9A78"/>
                </a:solidFill>
              </a:rPr>
              <a:t>▷</a:t>
            </a:r>
            <a:r>
              <a:rPr lang="en-US" sz="1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Symptomatic management: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en-US" sz="1400" dirty="0">
                <a:solidFill>
                  <a:srgbClr val="1D9A78"/>
                </a:solidFill>
              </a:rPr>
              <a:t>○</a:t>
            </a:r>
            <a:r>
              <a:rPr lang="en-US" sz="1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Analgesics </a:t>
            </a:r>
            <a:r>
              <a:rPr lang="en-US" sz="1400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paracetamol</a:t>
            </a:r>
            <a:r>
              <a:rPr lang="en-US" sz="1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NSAIDS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en-US" sz="1400" dirty="0">
                <a:solidFill>
                  <a:srgbClr val="1D9A78"/>
                </a:solidFill>
              </a:rPr>
              <a:t>○</a:t>
            </a:r>
            <a:r>
              <a:rPr lang="en-US" sz="1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Antipyretics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en-US" sz="1400" dirty="0">
                <a:solidFill>
                  <a:srgbClr val="1D9A78"/>
                </a:solidFill>
              </a:rPr>
              <a:t>○</a:t>
            </a:r>
            <a:r>
              <a:rPr lang="en-US" sz="1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SNI saline nasal </a:t>
            </a:r>
            <a:r>
              <a:rPr lang="en-US" sz="14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irrigation (must be sterile)</a:t>
            </a:r>
            <a:endParaRPr lang="en-US" sz="14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>
              <a:lnSpc>
                <a:spcPct val="115000"/>
              </a:lnSpc>
              <a:buNone/>
            </a:pPr>
            <a:r>
              <a:rPr lang="en-US" sz="1400" dirty="0">
                <a:solidFill>
                  <a:srgbClr val="1D9A78"/>
                </a:solidFill>
              </a:rPr>
              <a:t>○</a:t>
            </a:r>
            <a:r>
              <a:rPr lang="en-US" sz="1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INCS intranasal corticosteroids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en-US" sz="1400" dirty="0">
                <a:solidFill>
                  <a:srgbClr val="1D9A78"/>
                </a:solidFill>
              </a:rPr>
              <a:t>○</a:t>
            </a:r>
            <a:r>
              <a:rPr lang="en-US" sz="14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Decongestants (oral or topical)</a:t>
            </a:r>
            <a:endParaRPr lang="en-US" sz="14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en-US" sz="1400" dirty="0">
                <a:solidFill>
                  <a:srgbClr val="1D9A78"/>
                </a:solidFill>
              </a:rPr>
              <a:t>○</a:t>
            </a:r>
            <a:r>
              <a:rPr lang="en-US" sz="1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Antihistamine (oral or topical</a:t>
            </a:r>
            <a:r>
              <a:rPr lang="en-US" sz="1400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)</a:t>
            </a:r>
            <a:endParaRPr lang="en-US" sz="14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ym typeface="Trebuchet MS"/>
              </a:rPr>
              <a:t>Acute Bacterial Rhinosinusitis (ABRS) Rx</a:t>
            </a:r>
            <a:endParaRPr dirty="0"/>
          </a:p>
        </p:txBody>
      </p:sp>
      <p:sp>
        <p:nvSpPr>
          <p:cNvPr id="311" name="Google Shape;311;p50"/>
          <p:cNvSpPr txBox="1">
            <a:spLocks noGrp="1"/>
          </p:cNvSpPr>
          <p:nvPr>
            <p:ph type="body" idx="1"/>
          </p:nvPr>
        </p:nvSpPr>
        <p:spPr>
          <a:xfrm>
            <a:off x="311700" y="1228674"/>
            <a:ext cx="8520600" cy="35262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dirty="0" smtClean="0"/>
              <a:t>Either:</a:t>
            </a:r>
          </a:p>
          <a:p>
            <a:r>
              <a:rPr lang="en-US" sz="2400" dirty="0" smtClean="0"/>
              <a:t>watchful </a:t>
            </a:r>
            <a:r>
              <a:rPr lang="en-US" sz="2400" dirty="0"/>
              <a:t>waiting (without antibiotics) </a:t>
            </a:r>
            <a:endParaRPr lang="en-US" sz="2400" dirty="0" smtClean="0"/>
          </a:p>
          <a:p>
            <a:r>
              <a:rPr lang="en-US" sz="2400" dirty="0" smtClean="0"/>
              <a:t>or </a:t>
            </a:r>
            <a:r>
              <a:rPr lang="en-US" sz="2400" dirty="0"/>
              <a:t>prescribe initial antibiotic therapy for adults with uncomplicated ABRS. </a:t>
            </a:r>
            <a:endParaRPr lang="en-US" sz="2400" dirty="0" smtClean="0"/>
          </a:p>
          <a:p>
            <a:r>
              <a:rPr lang="en-US" sz="2400" dirty="0" smtClean="0"/>
              <a:t>Watchful </a:t>
            </a:r>
            <a:r>
              <a:rPr lang="en-US" sz="2400" dirty="0"/>
              <a:t>waiting should be offered only when there is assurance of </a:t>
            </a:r>
            <a:r>
              <a:rPr lang="en-US" sz="2400" dirty="0" smtClean="0"/>
              <a:t>follow-up.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ym typeface="Trebuchet MS"/>
              </a:rPr>
              <a:t>Acute Bacterial Rhinosinusitis (ABRS) Rx</a:t>
            </a:r>
            <a:endParaRPr dirty="0"/>
          </a:p>
        </p:txBody>
      </p:sp>
      <p:sp>
        <p:nvSpPr>
          <p:cNvPr id="311" name="Google Shape;311;p50"/>
          <p:cNvSpPr txBox="1">
            <a:spLocks noGrp="1"/>
          </p:cNvSpPr>
          <p:nvPr>
            <p:ph type="body" idx="1"/>
          </p:nvPr>
        </p:nvSpPr>
        <p:spPr>
          <a:xfrm>
            <a:off x="311700" y="1228674"/>
            <a:ext cx="8520600" cy="35262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dirty="0"/>
              <a:t>antibiotic therapy is started </a:t>
            </a:r>
            <a:r>
              <a:rPr lang="en-US" sz="2400" dirty="0" smtClean="0"/>
              <a:t>if:</a:t>
            </a:r>
          </a:p>
          <a:p>
            <a:r>
              <a:rPr lang="en-US" sz="2400" dirty="0" smtClean="0"/>
              <a:t>patient’s </a:t>
            </a:r>
            <a:r>
              <a:rPr lang="en-US" sz="2400" dirty="0"/>
              <a:t>condition fails to improve by 7 days after ABRS </a:t>
            </a:r>
            <a:r>
              <a:rPr lang="en-US" sz="2400" dirty="0" smtClean="0"/>
              <a:t>diagnosis. </a:t>
            </a:r>
          </a:p>
          <a:p>
            <a:r>
              <a:rPr lang="en-US" sz="2400" dirty="0" smtClean="0"/>
              <a:t>or </a:t>
            </a:r>
            <a:r>
              <a:rPr lang="en-US" sz="2400" dirty="0"/>
              <a:t>if it worsens at any time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Amoxicillin±clavulanate</a:t>
            </a:r>
            <a:r>
              <a:rPr lang="en-US" sz="2400" dirty="0" smtClean="0"/>
              <a:t> is the  first-line </a:t>
            </a:r>
            <a:r>
              <a:rPr lang="en-US" sz="2400" dirty="0"/>
              <a:t>therapy for 5 to 10 days for most adults.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5151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When do we consider the Rx for ABRS a failure?</a:t>
            </a:r>
            <a:endParaRPr dirty="0"/>
          </a:p>
        </p:txBody>
      </p:sp>
      <p:sp>
        <p:nvSpPr>
          <p:cNvPr id="327" name="Google Shape;327;p5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If the patient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worsens or fails to </a:t>
            </a:r>
            <a:r>
              <a:rPr lang="en" b="1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improve despite compliance</a:t>
            </a:r>
            <a:r>
              <a:rPr lang="en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with the initial management option by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7 days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after diagnosis,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reassess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the patient to: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confirm ABRS</a:t>
            </a:r>
            <a:endParaRPr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exclude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other causes 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of illness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detect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complications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If ABRS is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confirmed:</a:t>
            </a:r>
            <a:endParaRPr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antibiotic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therapy should be started.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If the patient was initially managed with an antibiotic, the clinician should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change the antibiotic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Prevention</a:t>
            </a:r>
            <a:endParaRPr dirty="0"/>
          </a:p>
        </p:txBody>
      </p:sp>
      <p:sp>
        <p:nvSpPr>
          <p:cNvPr id="333" name="Google Shape;333;p5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2400">
                <a:solidFill>
                  <a:srgbClr val="444444"/>
                </a:solidFill>
                <a:latin typeface="Trebuchet MS"/>
                <a:ea typeface="Trebuchet MS"/>
                <a:cs typeface="Trebuchet MS"/>
                <a:sym typeface="Trebuchet MS"/>
              </a:rPr>
              <a:t>Sinus hygiene.</a:t>
            </a:r>
            <a:endParaRPr sz="2400">
              <a:solidFill>
                <a:srgbClr val="44444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2400">
                <a:solidFill>
                  <a:srgbClr val="444444"/>
                </a:solidFill>
                <a:latin typeface="Trebuchet MS"/>
                <a:ea typeface="Trebuchet MS"/>
                <a:cs typeface="Trebuchet MS"/>
                <a:sym typeface="Trebuchet MS"/>
              </a:rPr>
              <a:t>Hydration  (to keep nasal secretions thin).</a:t>
            </a:r>
            <a:endParaRPr sz="2400">
              <a:solidFill>
                <a:srgbClr val="44444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2400">
                <a:solidFill>
                  <a:srgbClr val="444444"/>
                </a:solidFill>
                <a:latin typeface="Trebuchet MS"/>
                <a:ea typeface="Trebuchet MS"/>
                <a:cs typeface="Trebuchet MS"/>
                <a:sym typeface="Trebuchet MS"/>
              </a:rPr>
              <a:t>Saline nasal sprays (keep the nasal passages moist, helping in removal of infectious agents).</a:t>
            </a:r>
            <a:endParaRPr sz="2400">
              <a:solidFill>
                <a:srgbClr val="44444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2400">
                <a:solidFill>
                  <a:srgbClr val="444444"/>
                </a:solidFill>
                <a:latin typeface="Trebuchet MS"/>
                <a:ea typeface="Trebuchet MS"/>
                <a:cs typeface="Trebuchet MS"/>
                <a:sym typeface="Trebuchet MS"/>
              </a:rPr>
              <a:t>Smoking cessation.</a:t>
            </a:r>
            <a:endParaRPr sz="2400">
              <a:solidFill>
                <a:srgbClr val="44444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just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2400">
                <a:solidFill>
                  <a:srgbClr val="444444"/>
                </a:solidFill>
                <a:latin typeface="Trebuchet MS"/>
                <a:ea typeface="Trebuchet MS"/>
                <a:cs typeface="Trebuchet MS"/>
                <a:sym typeface="Trebuchet MS"/>
              </a:rPr>
              <a:t>Allergen avoidance.</a:t>
            </a:r>
            <a:endParaRPr sz="2400">
              <a:solidFill>
                <a:srgbClr val="44444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9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chemeClr val="dk2"/>
                </a:solidFill>
              </a:rPr>
              <a:t>MCQ</a:t>
            </a:r>
            <a:r>
              <a:rPr lang="en-US" cap="none" dirty="0">
                <a:solidFill>
                  <a:schemeClr val="dk2"/>
                </a:solidFill>
              </a:rPr>
              <a:t>s</a:t>
            </a:r>
            <a:endParaRPr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41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Types of Influenza viruses</a:t>
            </a:r>
            <a:endParaRPr dirty="0"/>
          </a:p>
        </p:txBody>
      </p:sp>
      <p:sp>
        <p:nvSpPr>
          <p:cNvPr id="188" name="Google Shape;188;p3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Family of Influenza virus is </a:t>
            </a:r>
            <a:r>
              <a:rPr lang="en" sz="2400" b="1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Orthomyxoviridae.</a:t>
            </a:r>
            <a:endParaRPr sz="2400" b="1">
              <a:solidFill>
                <a:srgbClr val="F2025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185C5"/>
                </a:solidFill>
                <a:latin typeface="Arial"/>
                <a:ea typeface="Arial"/>
                <a:cs typeface="Arial"/>
                <a:sym typeface="Arial"/>
              </a:rPr>
              <a:t>Type A</a:t>
            </a:r>
            <a:r>
              <a:rPr lang="en" sz="4400">
                <a:solidFill>
                  <a:srgbClr val="2185C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400">
              <a:solidFill>
                <a:srgbClr val="2185C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185C5"/>
                </a:solidFill>
                <a:latin typeface="Arial"/>
                <a:ea typeface="Arial"/>
                <a:cs typeface="Arial"/>
                <a:sym typeface="Arial"/>
              </a:rPr>
              <a:t>Type B</a:t>
            </a:r>
            <a:r>
              <a:rPr lang="en" sz="4400">
                <a:solidFill>
                  <a:srgbClr val="2185C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400">
              <a:solidFill>
                <a:srgbClr val="2185C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185C5"/>
                </a:solidFill>
                <a:latin typeface="Arial"/>
                <a:ea typeface="Arial"/>
                <a:cs typeface="Arial"/>
                <a:sym typeface="Arial"/>
              </a:rPr>
              <a:t>Type C</a:t>
            </a:r>
            <a:r>
              <a:rPr lang="en" sz="4400">
                <a:solidFill>
                  <a:srgbClr val="2185C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400">
              <a:solidFill>
                <a:srgbClr val="2185C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400" b="1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9" name="Google Shape;189;p33"/>
          <p:cNvSpPr txBox="1"/>
          <p:nvPr/>
        </p:nvSpPr>
        <p:spPr>
          <a:xfrm>
            <a:off x="1777675" y="1985200"/>
            <a:ext cx="6813000" cy="6318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antigenically highly variable</a:t>
            </a: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and is responsible for most cases of </a:t>
            </a:r>
            <a:r>
              <a:rPr lang="en" sz="1800" b="1" i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epidemic</a:t>
            </a: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influenza.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0" name="Google Shape;190;p33"/>
          <p:cNvSpPr txBox="1"/>
          <p:nvPr/>
        </p:nvSpPr>
        <p:spPr>
          <a:xfrm>
            <a:off x="1777800" y="2712125"/>
            <a:ext cx="6813000" cy="6318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may exhibit </a:t>
            </a:r>
            <a:r>
              <a:rPr lang="en" sz="1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antigenic changes</a:t>
            </a: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and sometimes causes </a:t>
            </a:r>
            <a:r>
              <a:rPr lang="en" sz="1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epidemics</a:t>
            </a: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1" name="Google Shape;191;p33"/>
          <p:cNvSpPr txBox="1"/>
          <p:nvPr/>
        </p:nvSpPr>
        <p:spPr>
          <a:xfrm>
            <a:off x="1786700" y="3492175"/>
            <a:ext cx="6804000" cy="631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antigenically stable </a:t>
            </a: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and causes only mild illness in immunocompetent individuals, N</a:t>
            </a:r>
            <a:r>
              <a:rPr lang="en" sz="1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 epidemic</a:t>
            </a: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" sz="1800" i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Not in the vaccine!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2" name="Google Shape;192;p33"/>
          <p:cNvSpPr txBox="1"/>
          <p:nvPr/>
        </p:nvSpPr>
        <p:spPr>
          <a:xfrm>
            <a:off x="407900" y="4351050"/>
            <a:ext cx="8183100" cy="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07BF3"/>
                </a:solidFill>
              </a:rPr>
              <a:t>Type </a:t>
            </a:r>
            <a:r>
              <a:rPr lang="en" b="1">
                <a:solidFill>
                  <a:srgbClr val="307BF3"/>
                </a:solidFill>
              </a:rPr>
              <a:t>D</a:t>
            </a:r>
            <a:r>
              <a:rPr lang="en">
                <a:solidFill>
                  <a:srgbClr val="307BF3"/>
                </a:solidFill>
              </a:rPr>
              <a:t> primarily affect cattle and are not known to infect or cause illness in people.</a:t>
            </a:r>
            <a:endParaRPr>
              <a:solidFill>
                <a:srgbClr val="307BF3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Spread of influenza</a:t>
            </a:r>
            <a:endParaRPr dirty="0"/>
          </a:p>
        </p:txBody>
      </p:sp>
      <p:sp>
        <p:nvSpPr>
          <p:cNvPr id="198" name="Google Shape;198;p3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Contact:</a:t>
            </a:r>
            <a:endParaRPr sz="2000"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   ○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Direct 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(e.g. shaking hands)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   ○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Indirect 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(contaminated items)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2000" b="1" dirty="0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Droplet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transmission 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(unprotected sneeze or cough)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travel up to 6 </a:t>
            </a:r>
            <a:r>
              <a:rPr lang="en" b="1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ft=1.8 meter.</a:t>
            </a:r>
            <a:endParaRPr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Airborne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transmission</a:t>
            </a:r>
            <a:endParaRPr sz="20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 i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You may be able to pass on the flu to someone else before you know you are sick! </a:t>
            </a:r>
            <a:r>
              <a:rPr lang="en" sz="2000" i="1" dirty="0" smtClean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(incubation period) as </a:t>
            </a:r>
            <a:r>
              <a:rPr lang="en" sz="2000" i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well as while you are sick.</a:t>
            </a:r>
            <a:endParaRPr sz="2000" i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*</a:t>
            </a:r>
            <a:r>
              <a:rPr lang="en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What is the incubation period of influenza? </a:t>
            </a:r>
            <a:r>
              <a:rPr lang="en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1-7 days</a:t>
            </a:r>
            <a:endParaRPr sz="2000"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Diagnostic tests for influenza</a:t>
            </a:r>
            <a:endParaRPr dirty="0"/>
          </a:p>
        </p:txBody>
      </p:sp>
      <p:sp>
        <p:nvSpPr>
          <p:cNvPr id="204" name="Google Shape;204;p3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Rapid Influenza Diagnostic Tests (RIDTs):</a:t>
            </a:r>
            <a:endParaRPr sz="2000"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Antigen detection tests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Quick results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Sensitivity 62.3%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Specificity 98.2%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 -ve  result does </a:t>
            </a:r>
            <a:r>
              <a:rPr lang="en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NOT</a:t>
            </a:r>
            <a:r>
              <a:rPr lang="en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exclude a diagnosis of influenza in a patient with suspected influenza.</a:t>
            </a:r>
            <a:endParaRPr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"/>
          <p:cNvSpPr txBox="1">
            <a:spLocks noGrp="1"/>
          </p:cNvSpPr>
          <p:nvPr>
            <p:ph type="body" idx="1"/>
          </p:nvPr>
        </p:nvSpPr>
        <p:spPr>
          <a:xfrm>
            <a:off x="311700" y="487696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Trebuchet MS"/>
              </a:rPr>
              <a:t>RT-PCR and Viral culture:</a:t>
            </a:r>
            <a:endParaRPr sz="4800" b="1" dirty="0">
              <a:solidFill>
                <a:schemeClr val="accent1"/>
              </a:solidFill>
              <a:latin typeface="Amatic SC"/>
              <a:ea typeface="Amatic SC"/>
              <a:cs typeface="Amatic SC"/>
              <a:sym typeface="Trebuchet M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Trebuchet MS"/>
              <a:buChar char="●"/>
            </a:pP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More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accurate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but takes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longer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time.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Trebuchet MS"/>
              <a:buChar char="●"/>
            </a:pP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When influenza is suspected and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antiviral treatment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is indicated, antiviral treatment should begin </a:t>
            </a:r>
            <a:r>
              <a:rPr lang="en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as soon as possible and should not wait </a:t>
            </a:r>
            <a:r>
              <a:rPr lang="en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for the results of testing.</a:t>
            </a:r>
            <a:endParaRPr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16000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ym typeface="Trebuchet MS"/>
              </a:rPr>
              <a:t>How to prevent influenza?</a:t>
            </a:r>
            <a:endParaRPr dirty="0">
              <a:sym typeface="Source Code Pro"/>
            </a:endParaRPr>
          </a:p>
        </p:txBody>
      </p:sp>
      <p:sp>
        <p:nvSpPr>
          <p:cNvPr id="216" name="Google Shape;216;p3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Trebuchet MS"/>
              <a:buChar char="●"/>
            </a:pPr>
            <a:r>
              <a:rPr lang="en"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Good hygiene.</a:t>
            </a:r>
            <a:endParaRPr sz="2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Trebuchet MS"/>
              <a:buChar char="●"/>
            </a:pPr>
            <a:r>
              <a:rPr lang="en"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Avoid contact with sick people.</a:t>
            </a:r>
            <a:endParaRPr sz="2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Trebuchet MS"/>
              <a:buChar char="●"/>
            </a:pPr>
            <a:r>
              <a:rPr lang="en" sz="2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Vaccination</a:t>
            </a:r>
            <a:r>
              <a:rPr lang="en"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rtl="1"/>
            <a:r>
              <a:rPr lang="en" dirty="0">
                <a:sym typeface="Trebuchet MS"/>
              </a:rPr>
              <a:t>Influenza vaccine </a:t>
            </a:r>
            <a:endParaRPr dirty="0"/>
          </a:p>
        </p:txBody>
      </p:sp>
      <p:sp>
        <p:nvSpPr>
          <p:cNvPr id="222" name="Google Shape;222;p3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The influenza vaccine is recommended for whom?</a:t>
            </a:r>
            <a:endParaRPr sz="1400" b="1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Everyone </a:t>
            </a:r>
            <a:r>
              <a:rPr lang="en" sz="1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six months 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and older who do not have </a:t>
            </a:r>
            <a:r>
              <a:rPr lang="en" sz="1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contraindications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What are the contraindications to the influenza vaccine?</a:t>
            </a:r>
            <a:endParaRPr sz="1400" b="1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 previous </a:t>
            </a:r>
            <a:r>
              <a:rPr lang="en" sz="1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severe allergic reaction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to influenza vaccine.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What is the frequency of influenza vaccination?</a:t>
            </a:r>
            <a:endParaRPr sz="1400" b="1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Yearly.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What does the influenza vaccine contain?</a:t>
            </a:r>
            <a:endParaRPr sz="1400" b="1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3-4 strains (it changes from season to season).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When should the influenza vaccine be offered?</a:t>
            </a:r>
            <a:endParaRPr sz="1400" b="1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Flu season (It takes about 2 weeks for the antibodies to develop in the body)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2185C5"/>
                </a:solidFill>
                <a:latin typeface="Trebuchet MS"/>
                <a:ea typeface="Trebuchet MS"/>
                <a:cs typeface="Trebuchet MS"/>
                <a:sym typeface="Trebuchet MS"/>
              </a:rPr>
              <a:t>Which food allergy you should ask about before giving the vaccine?</a:t>
            </a:r>
            <a:endParaRPr sz="1400" b="1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Egg.</a:t>
            </a:r>
            <a:endParaRPr sz="1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Egg allergy and Influenza vaccine </a:t>
            </a:r>
            <a:endParaRPr dirty="0"/>
          </a:p>
        </p:txBody>
      </p:sp>
      <p:sp>
        <p:nvSpPr>
          <p:cNvPr id="228" name="Google Shape;228;p3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ACIP recommendations for persons with</a:t>
            </a:r>
            <a:endParaRPr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 history of egg allergy:</a:t>
            </a:r>
            <a:endParaRPr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b="1">
              <a:solidFill>
                <a:srgbClr val="2185C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9" name="Google Shape;229;p39"/>
          <p:cNvSpPr/>
          <p:nvPr/>
        </p:nvSpPr>
        <p:spPr>
          <a:xfrm>
            <a:off x="866275" y="2355175"/>
            <a:ext cx="3185400" cy="1561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9"/>
          <p:cNvSpPr/>
          <p:nvPr/>
        </p:nvSpPr>
        <p:spPr>
          <a:xfrm>
            <a:off x="4981075" y="2355175"/>
            <a:ext cx="3185400" cy="1561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9"/>
          <p:cNvSpPr txBox="1"/>
          <p:nvPr/>
        </p:nvSpPr>
        <p:spPr>
          <a:xfrm>
            <a:off x="911400" y="2436400"/>
            <a:ext cx="3095100" cy="13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who have experienced</a:t>
            </a:r>
            <a:endParaRPr sz="18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only</a:t>
            </a:r>
            <a:r>
              <a:rPr lang="en" sz="1800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 b="1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hives</a:t>
            </a:r>
            <a:endParaRPr sz="1800" b="1">
              <a:solidFill>
                <a:srgbClr val="F20253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after exposure to egg</a:t>
            </a:r>
            <a:endParaRPr sz="18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2" name="Google Shape;232;p39"/>
          <p:cNvSpPr txBox="1"/>
          <p:nvPr/>
        </p:nvSpPr>
        <p:spPr>
          <a:xfrm>
            <a:off x="5026200" y="2391275"/>
            <a:ext cx="3086100" cy="14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who have had reactions to egg involving </a:t>
            </a:r>
            <a:r>
              <a:rPr lang="en" b="1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symptoms other than hives</a:t>
            </a: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 (e.g., angioedema, respiratory distress)</a:t>
            </a:r>
            <a:endParaRPr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OR  who required </a:t>
            </a:r>
            <a:r>
              <a:rPr lang="en" b="1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epinephrine</a:t>
            </a:r>
            <a:endParaRPr b="1">
              <a:solidFill>
                <a:srgbClr val="F20253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9"/>
          <p:cNvSpPr txBox="1"/>
          <p:nvPr/>
        </p:nvSpPr>
        <p:spPr>
          <a:xfrm>
            <a:off x="360950" y="4060650"/>
            <a:ext cx="36456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 dirty="0">
                <a:latin typeface="Lato"/>
                <a:ea typeface="Lato"/>
                <a:cs typeface="Lato"/>
                <a:sym typeface="Lato"/>
              </a:rPr>
              <a:t>should receive </a:t>
            </a:r>
            <a:r>
              <a:rPr lang="en" sz="1800" b="1" dirty="0">
                <a:latin typeface="Lato"/>
                <a:ea typeface="Lato"/>
                <a:cs typeface="Lato"/>
                <a:sym typeface="Lato"/>
              </a:rPr>
              <a:t>any</a:t>
            </a:r>
            <a:r>
              <a:rPr lang="en" sz="1800" dirty="0">
                <a:latin typeface="Lato"/>
                <a:ea typeface="Lato"/>
                <a:cs typeface="Lato"/>
                <a:sym typeface="Lato"/>
              </a:rPr>
              <a:t> of the recommended influenza vaccines</a:t>
            </a:r>
            <a:endParaRPr sz="1800" dirty="0"/>
          </a:p>
        </p:txBody>
      </p:sp>
      <p:sp>
        <p:nvSpPr>
          <p:cNvPr id="234" name="Google Shape;234;p39"/>
          <p:cNvSpPr txBox="1"/>
          <p:nvPr/>
        </p:nvSpPr>
        <p:spPr>
          <a:xfrm>
            <a:off x="5044250" y="4078700"/>
            <a:ext cx="3185400" cy="4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9"/>
          <p:cNvSpPr txBox="1"/>
          <p:nvPr/>
        </p:nvSpPr>
        <p:spPr>
          <a:xfrm>
            <a:off x="4755475" y="4066675"/>
            <a:ext cx="40335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800" dirty="0">
                <a:latin typeface="Lato"/>
                <a:ea typeface="Lato"/>
                <a:cs typeface="Lato"/>
                <a:sym typeface="Lato"/>
              </a:rPr>
              <a:t>may receive the </a:t>
            </a:r>
            <a:r>
              <a:rPr lang="en" sz="1800" b="1" dirty="0">
                <a:latin typeface="Lato"/>
                <a:ea typeface="Lato"/>
                <a:cs typeface="Lato"/>
                <a:sym typeface="Lato"/>
              </a:rPr>
              <a:t>cell culture–based</a:t>
            </a:r>
            <a:r>
              <a:rPr lang="en" sz="1800" dirty="0">
                <a:latin typeface="Lato"/>
                <a:ea typeface="Lato"/>
                <a:cs typeface="Lato"/>
                <a:sym typeface="Lato"/>
              </a:rPr>
              <a:t> or </a:t>
            </a:r>
            <a:r>
              <a:rPr lang="en" sz="1800" b="1" dirty="0">
                <a:latin typeface="Lato"/>
                <a:ea typeface="Lato"/>
                <a:cs typeface="Lato"/>
                <a:sym typeface="Lato"/>
              </a:rPr>
              <a:t>recombinant influenza vaccines</a:t>
            </a:r>
            <a:endParaRPr sz="1800" b="1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0"/>
          <p:cNvSpPr txBox="1">
            <a:spLocks noGrp="1"/>
          </p:cNvSpPr>
          <p:nvPr>
            <p:ph type="title"/>
          </p:nvPr>
        </p:nvSpPr>
        <p:spPr>
          <a:xfrm>
            <a:off x="311700" y="255142"/>
            <a:ext cx="8520600" cy="1062984"/>
          </a:xfrm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How to  Differentiate Between Common Cold and Influenza?</a:t>
            </a:r>
            <a:endParaRPr dirty="0"/>
          </a:p>
        </p:txBody>
      </p:sp>
      <p:sp>
        <p:nvSpPr>
          <p:cNvPr id="241" name="Google Shape;241;p40"/>
          <p:cNvSpPr txBox="1">
            <a:spLocks noGrp="1"/>
          </p:cNvSpPr>
          <p:nvPr>
            <p:ph type="body" idx="1"/>
          </p:nvPr>
        </p:nvSpPr>
        <p:spPr>
          <a:xfrm>
            <a:off x="311700" y="1559751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●"/>
            </a:pPr>
            <a:r>
              <a:rPr lang="en" sz="2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It is difficult to differentiate between them based on symptoms alone. </a:t>
            </a:r>
            <a:endParaRPr sz="24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●"/>
            </a:pPr>
            <a:r>
              <a:rPr lang="en" sz="24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 general, the flu is </a:t>
            </a:r>
            <a:r>
              <a:rPr lang="en" sz="2400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worse</a:t>
            </a:r>
            <a:r>
              <a:rPr lang="en" sz="24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than the common cold.</a:t>
            </a:r>
            <a:endParaRPr sz="24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●"/>
            </a:pPr>
            <a:r>
              <a:rPr lang="en" sz="24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Flu can have very serious associated complications (such as pneumonia, bacterial infections, or hospitalizations). </a:t>
            </a: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 txBox="1">
            <a:spLocks noGrp="1"/>
          </p:cNvSpPr>
          <p:nvPr>
            <p:ph type="title"/>
          </p:nvPr>
        </p:nvSpPr>
        <p:spPr>
          <a:xfrm>
            <a:off x="311700" y="292851"/>
            <a:ext cx="8520600" cy="884786"/>
          </a:xfrm>
          <a:prstGeom prst="rect">
            <a:avLst/>
          </a:prstGeom>
        </p:spPr>
        <p:txBody>
          <a:bodyPr spcFirstLastPara="1" wrap="square" lIns="91425" tIns="251999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Other viruses’ families  that can cause common cold</a:t>
            </a:r>
            <a:endParaRPr dirty="0"/>
          </a:p>
        </p:txBody>
      </p:sp>
      <p:sp>
        <p:nvSpPr>
          <p:cNvPr id="247" name="Google Shape;247;p41"/>
          <p:cNvSpPr txBox="1">
            <a:spLocks noGrp="1"/>
          </p:cNvSpPr>
          <p:nvPr>
            <p:ph type="body" idx="1"/>
          </p:nvPr>
        </p:nvSpPr>
        <p:spPr>
          <a:xfrm>
            <a:off x="311700" y="1646462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Rhinoviruses</a:t>
            </a:r>
            <a:endParaRPr sz="24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Coronaviruses</a:t>
            </a:r>
            <a:endParaRPr sz="2400"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Adenoviruses.</a:t>
            </a:r>
            <a:endParaRPr sz="24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Human respiratory syncytial virus (in adults)</a:t>
            </a:r>
            <a:endParaRPr sz="24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Parainfluenza viruses</a:t>
            </a:r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1"/>
            <a:r>
              <a:rPr lang="en" dirty="0">
                <a:sym typeface="Trebuchet MS"/>
              </a:rPr>
              <a:t>Who are the candidates for antiviral therapy?</a:t>
            </a:r>
            <a:endParaRPr dirty="0"/>
          </a:p>
        </p:txBody>
      </p:sp>
      <p:sp>
        <p:nvSpPr>
          <p:cNvPr id="299" name="Google Shape;299;p4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children </a:t>
            </a:r>
            <a:r>
              <a:rPr lang="en" sz="1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&lt; 2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years.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adults </a:t>
            </a:r>
            <a:r>
              <a:rPr lang="en" sz="1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&gt; 65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years.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persons with </a:t>
            </a:r>
            <a:r>
              <a:rPr lang="en" sz="1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chronic diseases:</a:t>
            </a:r>
            <a:endParaRPr sz="1400" b="1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Pulmonary (e.g. asthma).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Cardiovascular (except hypertension alone).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Renal.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Hepatic.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Hematological (including SCA).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Metabolic disorders (including DM).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○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Neurological and neurodevelopmental conditions (e.g. CP, epilepsy, stroke).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Persons with </a:t>
            </a:r>
            <a:r>
              <a:rPr lang="en" sz="1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immunosuppression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(caused by medications or by HIV infection).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1400" b="1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Pregnant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or </a:t>
            </a:r>
            <a:r>
              <a:rPr lang="en" sz="1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postpartum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women (</a:t>
            </a:r>
            <a:r>
              <a:rPr lang="en" sz="1400">
                <a:solidFill>
                  <a:srgbClr val="F20253"/>
                </a:solidFill>
                <a:latin typeface="Trebuchet MS"/>
                <a:ea typeface="Trebuchet MS"/>
                <a:cs typeface="Trebuchet MS"/>
                <a:sym typeface="Trebuchet MS"/>
              </a:rPr>
              <a:t>Oral oseltamivir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is the preferred agent)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Persons </a:t>
            </a:r>
            <a:r>
              <a:rPr lang="en" sz="1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&lt; 19 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years who are receiving long-term </a:t>
            </a:r>
            <a:r>
              <a:rPr lang="en" sz="1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aspirin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therapy.</a:t>
            </a:r>
            <a:endParaRPr sz="140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D9A78"/>
                </a:solidFill>
                <a:latin typeface="Arial"/>
                <a:ea typeface="Arial"/>
                <a:cs typeface="Arial"/>
                <a:sym typeface="Arial"/>
              </a:rPr>
              <a:t>▷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Persons who are morbidly </a:t>
            </a:r>
            <a:r>
              <a:rPr lang="en" sz="14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obese</a:t>
            </a:r>
            <a:r>
              <a:rPr lang="en"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(i.e. BMI &gt; 40).</a:t>
            </a:r>
            <a:endParaRPr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97"/>
          <p:cNvSpPr txBox="1">
            <a:spLocks noGrp="1"/>
          </p:cNvSpPr>
          <p:nvPr>
            <p:ph type="body" idx="1"/>
          </p:nvPr>
        </p:nvSpPr>
        <p:spPr>
          <a:xfrm>
            <a:off x="368261" y="719627"/>
            <a:ext cx="8520600" cy="3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Lato"/>
              <a:buAutoNum type="arabicPeriod"/>
            </a:pPr>
            <a:r>
              <a:rPr lang="en" sz="24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 4 years old boy came to the PHC b/c of sudden onset of </a:t>
            </a:r>
            <a:r>
              <a:rPr lang="en" sz="2400" b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deafness</a:t>
            </a:r>
            <a:r>
              <a:rPr lang="en" sz="24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in left ear, history revealed presence of </a:t>
            </a:r>
            <a:r>
              <a:rPr lang="en" sz="2400" b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fever</a:t>
            </a:r>
            <a:r>
              <a:rPr lang="en" sz="24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and </a:t>
            </a:r>
            <a:r>
              <a:rPr lang="en" sz="2400" b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otalgia</a:t>
            </a:r>
            <a:r>
              <a:rPr lang="en" sz="24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for the last week, which are no more present. While examining the patient by otoscopy, what is expected to be seen?</a:t>
            </a:r>
            <a:endParaRPr sz="24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Arial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Bulging of tympanic membrane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Arial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Ruptured tympanic membrane  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Swollen and reddened tympanic membrane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Retraction of tympanic membrane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40240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5C6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Pharyngitis</a:t>
            </a:r>
            <a:r>
              <a:rPr lang="en-US" sz="4000" dirty="0">
                <a:solidFill>
                  <a:srgbClr val="3D85C6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endParaRPr sz="11500" dirty="0"/>
          </a:p>
        </p:txBody>
      </p:sp>
    </p:spTree>
    <p:extLst>
      <p:ext uri="{BB962C8B-B14F-4D97-AF65-F5344CB8AC3E}">
        <p14:creationId xmlns:p14="http://schemas.microsoft.com/office/powerpoint/2010/main" val="2261390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AC1EA-B517-E445-B67D-19B5EC19D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92850"/>
            <a:ext cx="8520600" cy="786142"/>
          </a:xfrm>
        </p:spPr>
        <p:txBody>
          <a:bodyPr tIns="251999" bIns="0"/>
          <a:lstStyle/>
          <a:p>
            <a:pPr rtl="1"/>
            <a:r>
              <a:rPr lang="en-US" dirty="0"/>
              <a:t>Definitions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E9060-2C15-DA40-A2DD-C3ADD53D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17500">
              <a:spcBef>
                <a:spcPts val="1600"/>
              </a:spcBef>
              <a:buSzPts val="1400"/>
              <a:buFont typeface="Calibri"/>
              <a:buChar char="●"/>
            </a:pPr>
            <a:r>
              <a: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Sore Throat</a:t>
            </a:r>
          </a:p>
          <a:p>
            <a:pPr lvl="1" indent="-304800">
              <a:spcBef>
                <a:spcPts val="0"/>
              </a:spcBef>
              <a:buSzPts val="1200"/>
              <a:buFont typeface="Calibri"/>
              <a:buChar char="○"/>
            </a:pP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sore throat refers to pain,</a:t>
            </a:r>
            <a:r>
              <a:rPr lang="ar-SA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itchiness, or irritation of the throat. Patients may have difficulty swallowing food and liquids, and the pain may get worse when they try to swallow</a:t>
            </a:r>
          </a:p>
          <a:p>
            <a:pPr lvl="0" indent="-317500">
              <a:buSzPts val="1400"/>
              <a:buFont typeface="Calibri"/>
              <a:buChar char="●"/>
            </a:pPr>
            <a:r>
              <a: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Pharyngitis</a:t>
            </a:r>
            <a:endParaRPr lang="en-US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indent="-304800">
              <a:spcBef>
                <a:spcPts val="0"/>
              </a:spcBef>
              <a:buSzPts val="1200"/>
              <a:buFont typeface="Calibri"/>
              <a:buChar char="○"/>
            </a:pPr>
            <a: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Defined as rapid onset of sore throat and inflammation or irritation of the pharynx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071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71"/>
          <p:cNvSpPr/>
          <p:nvPr/>
        </p:nvSpPr>
        <p:spPr>
          <a:xfrm>
            <a:off x="3663643" y="233750"/>
            <a:ext cx="1538100" cy="442500"/>
          </a:xfrm>
          <a:prstGeom prst="roundRect">
            <a:avLst>
              <a:gd name="adj" fmla="val 50000"/>
            </a:avLst>
          </a:prstGeom>
          <a:solidFill>
            <a:srgbClr val="0944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Sore throat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4" name="Google Shape;454;p71"/>
          <p:cNvSpPr/>
          <p:nvPr/>
        </p:nvSpPr>
        <p:spPr>
          <a:xfrm>
            <a:off x="5341050" y="1893350"/>
            <a:ext cx="2873400" cy="1132500"/>
          </a:xfrm>
          <a:prstGeom prst="roundRect">
            <a:avLst>
              <a:gd name="adj" fmla="val 5000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Infectious</a:t>
            </a:r>
            <a:endParaRPr sz="10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5" name="Google Shape;455;p71"/>
          <p:cNvSpPr/>
          <p:nvPr/>
        </p:nvSpPr>
        <p:spPr>
          <a:xfrm>
            <a:off x="729225" y="1893350"/>
            <a:ext cx="2133600" cy="1132500"/>
          </a:xfrm>
          <a:prstGeom prst="roundRect">
            <a:avLst>
              <a:gd name="adj" fmla="val 50000"/>
            </a:avLst>
          </a:prstGeom>
          <a:solidFill>
            <a:srgbClr val="0D5D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Non infectious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56" name="Google Shape;456;p71"/>
          <p:cNvSpPr/>
          <p:nvPr/>
        </p:nvSpPr>
        <p:spPr>
          <a:xfrm>
            <a:off x="160725" y="3309350"/>
            <a:ext cx="3270600" cy="1593000"/>
          </a:xfrm>
          <a:prstGeom prst="roundRect">
            <a:avLst>
              <a:gd name="adj" fmla="val 50000"/>
            </a:avLst>
          </a:prstGeom>
          <a:solidFill>
            <a:srgbClr val="307B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921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Post-nasal drainage due to allergic rhinitis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Sinusitis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Gastroesophageal reflux disease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Acute thyroiditis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Persistent cough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7" name="Google Shape;457;p71"/>
          <p:cNvSpPr/>
          <p:nvPr/>
        </p:nvSpPr>
        <p:spPr>
          <a:xfrm>
            <a:off x="3663638" y="3309350"/>
            <a:ext cx="2670600" cy="1593000"/>
          </a:xfrm>
          <a:prstGeom prst="roundRect">
            <a:avLst>
              <a:gd name="adj" fmla="val 50000"/>
            </a:avLst>
          </a:prstGeom>
          <a:solidFill>
            <a:srgbClr val="307B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Bacterial </a:t>
            </a:r>
            <a:endParaRPr sz="12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algn="ctr">
              <a:lnSpc>
                <a:spcPct val="125454"/>
              </a:lnSpc>
            </a:pPr>
            <a:r>
              <a:rPr lang="en" sz="1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Group A β-hemolytic streptococcus </a:t>
            </a:r>
            <a:r>
              <a:rPr lang="en" sz="1000" dirty="0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(GAS) (Most common)</a:t>
            </a:r>
            <a:r>
              <a:rPr lang="en" sz="1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Group </a:t>
            </a:r>
            <a:r>
              <a:rPr lang="en-US" sz="1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 &amp; G </a:t>
            </a:r>
            <a:r>
              <a:rPr lang="en" sz="1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streptococcus </a:t>
            </a:r>
            <a:r>
              <a:rPr lang="en-US" sz="1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Fusobacterium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necrophorum</a:t>
            </a:r>
            <a:r>
              <a:rPr lang="en-US" sz="1000" dirty="0"/>
              <a:t> </a:t>
            </a:r>
            <a:r>
              <a:rPr lang="en-US" sz="1000" dirty="0" smtClean="0"/>
              <a:t>, </a:t>
            </a:r>
            <a:r>
              <a:rPr lang="en" sz="1000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Chlamydia </a:t>
            </a:r>
            <a:r>
              <a:rPr lang="en" sz="10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pneumoniae</a:t>
            </a:r>
            <a:r>
              <a:rPr lang="en" sz="1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Mycoplasma </a:t>
            </a:r>
            <a:r>
              <a:rPr lang="en" sz="1000" dirty="0" err="1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pneumoniae</a:t>
            </a:r>
            <a:r>
              <a:rPr lang="en-US" sz="1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0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8" name="Google Shape;458;p71"/>
          <p:cNvSpPr/>
          <p:nvPr/>
        </p:nvSpPr>
        <p:spPr>
          <a:xfrm>
            <a:off x="6507425" y="3309350"/>
            <a:ext cx="2577300" cy="1593000"/>
          </a:xfrm>
          <a:prstGeom prst="roundRect">
            <a:avLst>
              <a:gd name="adj" fmla="val 50000"/>
            </a:avLst>
          </a:prstGeom>
          <a:solidFill>
            <a:srgbClr val="307B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Viral</a:t>
            </a:r>
            <a:endParaRPr sz="12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•Most Common</a:t>
            </a:r>
            <a:endParaRPr sz="10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•influenza virus parainfluenza virus, rhinovirus, coronavirus, adenovirus, respiratory syncytial virus, Epstein-Barr virus</a:t>
            </a:r>
            <a:endParaRPr sz="10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59" name="Google Shape;459;p71"/>
          <p:cNvCxnSpPr>
            <a:stCxn id="453" idx="2"/>
            <a:endCxn id="454" idx="0"/>
          </p:cNvCxnSpPr>
          <p:nvPr/>
        </p:nvCxnSpPr>
        <p:spPr>
          <a:xfrm rot="-5400000" flipH="1">
            <a:off x="4996693" y="112250"/>
            <a:ext cx="1217100" cy="23451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0" name="Google Shape;460;p71"/>
          <p:cNvCxnSpPr>
            <a:stCxn id="455" idx="0"/>
            <a:endCxn id="453" idx="2"/>
          </p:cNvCxnSpPr>
          <p:nvPr/>
        </p:nvCxnSpPr>
        <p:spPr>
          <a:xfrm rot="-5400000">
            <a:off x="2505825" y="-33550"/>
            <a:ext cx="1217100" cy="26367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1" name="Google Shape;461;p71"/>
          <p:cNvCxnSpPr>
            <a:stCxn id="456" idx="0"/>
            <a:endCxn id="455" idx="2"/>
          </p:cNvCxnSpPr>
          <p:nvPr/>
        </p:nvCxnSpPr>
        <p:spPr>
          <a:xfrm rot="-5400000">
            <a:off x="1654575" y="3167300"/>
            <a:ext cx="2835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2" name="Google Shape;462;p71"/>
          <p:cNvCxnSpPr>
            <a:stCxn id="454" idx="2"/>
            <a:endCxn id="458" idx="0"/>
          </p:cNvCxnSpPr>
          <p:nvPr/>
        </p:nvCxnSpPr>
        <p:spPr>
          <a:xfrm rot="-5400000" flipH="1">
            <a:off x="7145100" y="2658500"/>
            <a:ext cx="283500" cy="10182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3" name="Google Shape;463;p71"/>
          <p:cNvCxnSpPr>
            <a:stCxn id="457" idx="0"/>
            <a:endCxn id="454" idx="2"/>
          </p:cNvCxnSpPr>
          <p:nvPr/>
        </p:nvCxnSpPr>
        <p:spPr>
          <a:xfrm rot="-5400000">
            <a:off x="5746538" y="2278250"/>
            <a:ext cx="283500" cy="17787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251999" rIns="91425" bIns="91425" anchor="t" anchorCtr="0">
            <a:noAutofit/>
          </a:bodyPr>
          <a:lstStyle/>
          <a:p>
            <a:pPr lvl="0"/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Which age group is At </a:t>
            </a:r>
            <a:r>
              <a:rPr lang="en-US" sz="1800" b="1" dirty="0">
                <a:latin typeface="Arial"/>
                <a:cs typeface="Arial"/>
                <a:sym typeface="Arial"/>
              </a:rPr>
              <a:t>risk</a:t>
            </a:r>
            <a:r>
              <a:rPr lang="en-US" sz="1800" b="1" dirty="0">
                <a:latin typeface="Arial"/>
                <a:ea typeface="Arial"/>
                <a:cs typeface="Arial"/>
                <a:sym typeface="Arial"/>
              </a:rPr>
              <a:t> of GABHS</a:t>
            </a:r>
          </a:p>
        </p:txBody>
      </p:sp>
      <p:sp>
        <p:nvSpPr>
          <p:cNvPr id="469" name="Google Shape;469;p7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>
              <a:lnSpc>
                <a:spcPct val="125454"/>
              </a:lnSpc>
              <a:spcBef>
                <a:spcPts val="1600"/>
              </a:spcBef>
            </a:pPr>
            <a:r>
              <a:rPr lang="en" sz="1500" dirty="0">
                <a:latin typeface="Lato"/>
                <a:ea typeface="Lato"/>
                <a:cs typeface="Lato"/>
                <a:sym typeface="Lato"/>
              </a:rPr>
              <a:t>In patients with sore throat, the likelihood of GABHS </a:t>
            </a:r>
            <a:r>
              <a:rPr lang="en-US" sz="1500" dirty="0">
                <a:latin typeface="Arial"/>
                <a:ea typeface="Arial"/>
                <a:cs typeface="Arial"/>
                <a:sym typeface="Arial"/>
              </a:rPr>
              <a:t>= (GAS) pharyngitis</a:t>
            </a:r>
            <a:r>
              <a:rPr lang="en" sz="1500" dirty="0">
                <a:latin typeface="Lato"/>
                <a:ea typeface="Lato"/>
                <a:cs typeface="Lato"/>
                <a:sym typeface="Lato"/>
              </a:rPr>
              <a:t> is highest in</a:t>
            </a:r>
          </a:p>
          <a:p>
            <a:pPr marL="342900">
              <a:lnSpc>
                <a:spcPct val="125454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" sz="1500" b="1" u="sng" dirty="0">
                <a:solidFill>
                  <a:srgbClr val="FF0000"/>
                </a:solidFill>
                <a:latin typeface="Lato"/>
                <a:sym typeface="Lato"/>
              </a:rPr>
              <a:t>Children from 5 to 15 years of age (37%) </a:t>
            </a:r>
          </a:p>
          <a:p>
            <a:pPr marL="342900">
              <a:lnSpc>
                <a:spcPct val="125454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" sz="1500" dirty="0">
                <a:latin typeface="Lato"/>
                <a:ea typeface="Lato"/>
                <a:cs typeface="Lato"/>
                <a:sym typeface="Lato"/>
              </a:rPr>
              <a:t>Lower in younger children (24%) </a:t>
            </a:r>
          </a:p>
          <a:p>
            <a:pPr marL="342900">
              <a:lnSpc>
                <a:spcPct val="125454"/>
              </a:lnSpc>
              <a:spcBef>
                <a:spcPts val="1600"/>
              </a:spcBef>
              <a:buFont typeface="+mj-lt"/>
              <a:buAutoNum type="arabicPeriod"/>
            </a:pPr>
            <a:r>
              <a:rPr lang="en" sz="1500" dirty="0">
                <a:latin typeface="Lato"/>
                <a:ea typeface="Lato"/>
                <a:cs typeface="Lato"/>
                <a:sym typeface="Lato"/>
              </a:rPr>
              <a:t>Adults (5% to 15%)</a:t>
            </a:r>
            <a:endParaRPr sz="15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2185C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16000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cs typeface="Arial"/>
                <a:sym typeface="Arial"/>
              </a:rPr>
              <a:t>Alarming symptoms </a:t>
            </a:r>
            <a:r>
              <a:rPr lang="en" sz="3600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3600" dirty="0">
                <a:latin typeface="Arial"/>
                <a:ea typeface="Arial"/>
                <a:cs typeface="Arial"/>
                <a:sym typeface="Arial"/>
              </a:rPr>
            </a:br>
            <a:r>
              <a:rPr lang="en" sz="1200" b="0" dirty="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(this is what you should </a:t>
            </a:r>
            <a:r>
              <a:rPr lang="en-US" sz="1200" dirty="0" smtClean="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ask </a:t>
            </a:r>
            <a:r>
              <a:rPr lang="en-US" sz="1200" b="0" dirty="0" smtClean="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to rule out serious etiology/complication </a:t>
            </a:r>
            <a:r>
              <a:rPr lang="en" sz="1200" b="0" dirty="0" smtClean="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" sz="1200" b="0" dirty="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a sore throat </a:t>
            </a:r>
            <a:r>
              <a:rPr lang="en" sz="1200" b="0" dirty="0" err="1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Hx</a:t>
            </a:r>
            <a:r>
              <a:rPr lang="en" sz="1200" b="0" dirty="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7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630400" cy="35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Char char="●"/>
            </a:pP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Drooling (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might be a bacterial infection known as </a:t>
            </a:r>
            <a:r>
              <a:rPr lang="en" sz="15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epiglottitis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that might interfere with breathing 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5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Char char="●"/>
            </a:pP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Respiratory distress </a:t>
            </a:r>
            <a:endParaRPr sz="15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Char char="●"/>
            </a:pP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Stiff neck [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meningitis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sz="15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Char char="●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Inability to open mouth fully (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trismus = lockjaw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" sz="15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5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retropharyngeal abscess</a:t>
            </a:r>
            <a:r>
              <a:rPr lang="en" sz="15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Char char="●"/>
            </a:pP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Fevers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Weight loss, night sweats 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Char char="●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Muffled </a:t>
            </a:r>
            <a:r>
              <a:rPr lang="en" sz="15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voice</a:t>
            </a:r>
            <a:r>
              <a:rPr lang="en-US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or hot potato voice (</a:t>
            </a:r>
            <a:r>
              <a:rPr lang="en-US" sz="1500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peritonsillar</a:t>
            </a:r>
            <a:r>
              <a:rPr lang="en-US" sz="15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or retropharyngeal abscess)</a:t>
            </a:r>
            <a:endParaRPr sz="15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5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History 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of recent foreign body impaction or oropharyngeal procedure (trauma) 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687900"/>
          </a:xfrm>
          <a:prstGeom prst="rect">
            <a:avLst/>
          </a:prstGeom>
        </p:spPr>
        <p:txBody>
          <a:bodyPr spcFirstLastPara="1" wrap="square" lIns="91425" tIns="251999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cs typeface="Arial"/>
                <a:sym typeface="Arial"/>
              </a:rPr>
              <a:t>Clinical Characteristics: Viral  vs Bacterial</a:t>
            </a:r>
            <a:endParaRPr sz="1800" b="1" dirty="0">
              <a:latin typeface="Arial"/>
              <a:cs typeface="Arial"/>
              <a:sym typeface="Arial"/>
            </a:endParaRPr>
          </a:p>
        </p:txBody>
      </p:sp>
      <p:sp>
        <p:nvSpPr>
          <p:cNvPr id="481" name="Google Shape;481;p74"/>
          <p:cNvSpPr txBox="1">
            <a:spLocks noGrp="1"/>
          </p:cNvSpPr>
          <p:nvPr>
            <p:ph type="body" idx="1"/>
          </p:nvPr>
        </p:nvSpPr>
        <p:spPr>
          <a:xfrm>
            <a:off x="6101900" y="1331100"/>
            <a:ext cx="2860200" cy="27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u="sng" dirty="0">
                <a:latin typeface="Calibri"/>
                <a:ea typeface="Calibri"/>
                <a:cs typeface="Calibri"/>
                <a:sym typeface="Calibri"/>
              </a:rPr>
              <a:t>Bacterial:</a:t>
            </a:r>
            <a:endParaRPr sz="1500" b="1" u="sng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25454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" sz="150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Tonsillar exudates </a:t>
            </a:r>
            <a:r>
              <a:rPr lang="en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(White patches or pus on tonsils)</a:t>
            </a:r>
            <a:endParaRPr sz="15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Char char="●"/>
            </a:pPr>
            <a:r>
              <a:rPr lang="en" sz="150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Fever</a:t>
            </a:r>
            <a:endParaRPr sz="1500" u="sng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Char char="●"/>
            </a:pPr>
            <a:r>
              <a:rPr lang="en" sz="150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Tender anterior cervical adenopathy</a:t>
            </a:r>
            <a:endParaRPr sz="1500" u="sng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abdominal pain (especially in children due to abdominal lymphadenopathy).</a:t>
            </a:r>
            <a:endParaRPr sz="15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74"/>
          <p:cNvSpPr txBox="1">
            <a:spLocks noGrp="1"/>
          </p:cNvSpPr>
          <p:nvPr>
            <p:ph type="body" idx="4294967295"/>
          </p:nvPr>
        </p:nvSpPr>
        <p:spPr>
          <a:xfrm>
            <a:off x="0" y="1330325"/>
            <a:ext cx="2860675" cy="2800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u="sng" dirty="0">
                <a:latin typeface="Calibri"/>
                <a:ea typeface="Calibri"/>
                <a:cs typeface="Calibri"/>
                <a:sym typeface="Calibri"/>
              </a:rPr>
              <a:t>Viral:</a:t>
            </a:r>
            <a:endParaRPr sz="1500" b="1" u="sng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25454"/>
              </a:lnSpc>
              <a:spcBef>
                <a:spcPts val="160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Char char="●"/>
            </a:pPr>
            <a:r>
              <a:rPr lang="en" sz="1500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Cough</a:t>
            </a:r>
            <a:endParaRPr sz="1500" u="sng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Conjunctivitis </a:t>
            </a:r>
            <a:endParaRPr sz="15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Coryza (inflammation of the mucus membranes of the nose)</a:t>
            </a:r>
            <a:endParaRPr sz="15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Hoarseness</a:t>
            </a:r>
            <a:endParaRPr sz="15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Diarrhea </a:t>
            </a:r>
            <a:endParaRPr sz="15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Discrete ulcerative </a:t>
            </a:r>
            <a:r>
              <a:rPr lang="en" sz="15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stomatitis</a:t>
            </a:r>
            <a:r>
              <a:rPr lang="en-US" sz="15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or vesicles</a:t>
            </a:r>
            <a:endParaRPr sz="15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Char char="●"/>
            </a:pPr>
            <a:r>
              <a:rPr lang="en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Viral exanthema</a:t>
            </a:r>
            <a:endParaRPr sz="1500" dirty="0">
              <a:solidFill>
                <a:srgbClr val="FF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84" name="Google Shape;48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0675" y="1330325"/>
            <a:ext cx="3105937" cy="3504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3575" y="616325"/>
            <a:ext cx="4615502" cy="391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50" y="616325"/>
            <a:ext cx="4404125" cy="391085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75"/>
          <p:cNvSpPr/>
          <p:nvPr/>
        </p:nvSpPr>
        <p:spPr>
          <a:xfrm>
            <a:off x="5751900" y="1136125"/>
            <a:ext cx="1338300" cy="1324800"/>
          </a:xfrm>
          <a:prstGeom prst="flowChartConnector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lvl="0"/>
            <a:r>
              <a:rPr lang="en" sz="1800" b="1" dirty="0" err="1">
                <a:latin typeface="Arial"/>
                <a:cs typeface="Arial"/>
                <a:sym typeface="Raleway"/>
              </a:rPr>
              <a:t>Centor</a:t>
            </a:r>
            <a:r>
              <a:rPr lang="en" sz="1800" b="1" dirty="0">
                <a:latin typeface="Arial"/>
                <a:cs typeface="Arial"/>
                <a:sym typeface="Raleway"/>
              </a:rPr>
              <a:t> Score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498" name="Google Shape;498;p76"/>
          <p:cNvSpPr txBox="1">
            <a:spLocks noGrp="1"/>
          </p:cNvSpPr>
          <p:nvPr>
            <p:ph type="body" idx="1"/>
          </p:nvPr>
        </p:nvSpPr>
        <p:spPr>
          <a:xfrm>
            <a:off x="311700" y="1144816"/>
            <a:ext cx="4957289" cy="593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en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Centor</a:t>
            </a:r>
            <a:r>
              <a:rPr lang="en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Score (Modified/</a:t>
            </a:r>
            <a:r>
              <a:rPr lang="en" dirty="0" err="1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McIsaac</a:t>
            </a:r>
            <a:r>
              <a:rPr lang="en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) </a:t>
            </a:r>
            <a:r>
              <a:rPr lang="en" dirty="0">
                <a:solidFill>
                  <a:schemeClr val="tx1"/>
                </a:solidFill>
                <a:latin typeface="Raleway"/>
                <a:sym typeface="Arial"/>
              </a:rPr>
              <a:t>to diagnose GABHS pharyngitis</a:t>
            </a:r>
            <a:endParaRPr dirty="0">
              <a:solidFill>
                <a:schemeClr val="tx1"/>
              </a:solidFill>
              <a:latin typeface="Raleway"/>
              <a:sym typeface="Raleway"/>
            </a:endParaRPr>
          </a:p>
          <a:p>
            <a:pPr marL="0" lvl="0" indent="0" algn="l" rtl="0">
              <a:lnSpc>
                <a:spcPct val="125454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400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9" name="Google Shape;499;p76"/>
          <p:cNvSpPr txBox="1"/>
          <p:nvPr/>
        </p:nvSpPr>
        <p:spPr>
          <a:xfrm>
            <a:off x="4957289" y="3825775"/>
            <a:ext cx="2778000" cy="9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Note:</a:t>
            </a:r>
          </a:p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Can’t be used in &lt;3 years old.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smtClean="0">
                <a:solidFill>
                  <a:srgbClr val="FF0000"/>
                </a:solidFill>
              </a:rPr>
              <a:t>Use if s</a:t>
            </a:r>
            <a:r>
              <a:rPr lang="en" dirty="0" err="1" smtClean="0">
                <a:solidFill>
                  <a:srgbClr val="FF0000"/>
                </a:solidFill>
              </a:rPr>
              <a:t>ymptoms</a:t>
            </a:r>
            <a:r>
              <a:rPr lang="en" dirty="0" smtClean="0">
                <a:solidFill>
                  <a:srgbClr val="FF0000"/>
                </a:solidFill>
              </a:rPr>
              <a:t> </a:t>
            </a:r>
            <a:r>
              <a:rPr lang="en" dirty="0">
                <a:solidFill>
                  <a:srgbClr val="FF0000"/>
                </a:solidFill>
              </a:rPr>
              <a:t>onset &lt;3 days.</a:t>
            </a:r>
            <a:endParaRPr dirty="0"/>
          </a:p>
        </p:txBody>
      </p:sp>
      <p:pic>
        <p:nvPicPr>
          <p:cNvPr id="500" name="Google Shape;500;p76"/>
          <p:cNvPicPr preferRelativeResize="0"/>
          <p:nvPr/>
        </p:nvPicPr>
        <p:blipFill rotWithShape="1">
          <a:blip r:embed="rId3">
            <a:alphaModFix/>
          </a:blip>
          <a:srcRect l="15978" r="18752" b="48282"/>
          <a:stretch/>
        </p:blipFill>
        <p:spPr>
          <a:xfrm>
            <a:off x="164705" y="1788808"/>
            <a:ext cx="4056566" cy="3181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7289" y="1992675"/>
            <a:ext cx="3950250" cy="93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7"/>
          <p:cNvSpPr txBox="1">
            <a:spLocks noGrp="1"/>
          </p:cNvSpPr>
          <p:nvPr>
            <p:ph type="title"/>
          </p:nvPr>
        </p:nvSpPr>
        <p:spPr>
          <a:xfrm>
            <a:off x="311699" y="292850"/>
            <a:ext cx="8369023" cy="640500"/>
          </a:xfrm>
          <a:prstGeom prst="rect">
            <a:avLst/>
          </a:prstGeom>
        </p:spPr>
        <p:txBody>
          <a:bodyPr spcFirstLastPara="1" wrap="square" lIns="91425" tIns="216000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cs typeface="Arial"/>
                <a:sym typeface="Arial"/>
              </a:rPr>
              <a:t>Diagnostic Tests</a:t>
            </a:r>
            <a:endParaRPr sz="1800" b="1" dirty="0">
              <a:latin typeface="Arial"/>
              <a:cs typeface="Arial"/>
              <a:sym typeface="Arial"/>
            </a:endParaRPr>
          </a:p>
        </p:txBody>
      </p:sp>
      <p:sp>
        <p:nvSpPr>
          <p:cNvPr id="507" name="Google Shape;507;p77"/>
          <p:cNvSpPr txBox="1">
            <a:spLocks noGrp="1"/>
          </p:cNvSpPr>
          <p:nvPr>
            <p:ph type="body" idx="1"/>
          </p:nvPr>
        </p:nvSpPr>
        <p:spPr>
          <a:xfrm>
            <a:off x="520500" y="2304165"/>
            <a:ext cx="6244500" cy="23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u="sng" dirty="0">
                <a:solidFill>
                  <a:schemeClr val="tx1"/>
                </a:solidFill>
                <a:latin typeface="Calibri"/>
                <a:cs typeface="Calibri"/>
              </a:rPr>
              <a:t>Rapid antigen detection test (RADT): </a:t>
            </a:r>
            <a:r>
              <a:rPr lang="en-US" sz="1400" dirty="0">
                <a:solidFill>
                  <a:schemeClr val="tx1"/>
                </a:solidFill>
                <a:latin typeface="Calibri"/>
                <a:cs typeface="Calibri"/>
              </a:rPr>
              <a:t>detect the presence of GABHS antigen in throat swab in 10-15 minutes, &gt;90% specificity and 59%-95% sensitivity (higher in newer kits). </a:t>
            </a:r>
          </a:p>
          <a:p>
            <a:pPr marL="457200" lvl="0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Backup throat cultures</a:t>
            </a:r>
            <a:r>
              <a:rPr lang="en" sz="14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" sz="1400" dirty="0">
                <a:solidFill>
                  <a:srgbClr val="2185C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negative RADT should be accompanied by a follow-up or back-up throat culture in </a:t>
            </a:r>
            <a:r>
              <a:rPr lang="en" sz="14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children</a:t>
            </a:r>
            <a:r>
              <a:rPr lang="en" sz="1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and adolescents, while this is not necessary in adults under usual circumstances (</a:t>
            </a:r>
            <a:r>
              <a:rPr lang="en" sz="12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Because children are at higher risk of complications such as peritonsillar abscess, rheumatic fever, and poststreptococcal glomerulonephritis)</a:t>
            </a:r>
            <a:endParaRPr sz="1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8" name="Google Shape;50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1784" y="1297175"/>
            <a:ext cx="1628931" cy="37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77"/>
          <p:cNvSpPr txBox="1"/>
          <p:nvPr/>
        </p:nvSpPr>
        <p:spPr>
          <a:xfrm>
            <a:off x="520500" y="1033015"/>
            <a:ext cx="5116500" cy="144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</a:pPr>
            <a:r>
              <a:rPr lang="en" sz="1350" b="1" u="sng" kern="12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Throat swabs:</a:t>
            </a:r>
            <a:r>
              <a:rPr lang="en" sz="135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" kern="12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Culture of a throat swab on a sheep- blood agar plate has been the standard for the documentation of the presence of GAS pharyngitis, the disadvantage of throat cultures is the delay (overnight or longer) in obtaining results</a:t>
            </a:r>
            <a:endParaRPr kern="1200" dirty="0">
              <a:solidFill>
                <a:schemeClr val="tx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510" name="Google Shape;510;p77"/>
          <p:cNvSpPr txBox="1"/>
          <p:nvPr/>
        </p:nvSpPr>
        <p:spPr>
          <a:xfrm>
            <a:off x="7220799" y="933350"/>
            <a:ext cx="12909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RADT Device</a:t>
            </a:r>
            <a:endParaRPr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cs typeface="Arial"/>
                <a:sym typeface="Arial"/>
              </a:rPr>
              <a:t>Treatment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516" name="Google Shape;516;p78"/>
          <p:cNvSpPr txBox="1">
            <a:spLocks noGrp="1"/>
          </p:cNvSpPr>
          <p:nvPr>
            <p:ph type="body" idx="1"/>
          </p:nvPr>
        </p:nvSpPr>
        <p:spPr>
          <a:xfrm>
            <a:off x="224018" y="160445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454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2185C5"/>
                </a:solidFill>
                <a:latin typeface="Arial"/>
                <a:ea typeface="Arial"/>
                <a:cs typeface="Arial"/>
                <a:sym typeface="Arial"/>
              </a:rPr>
              <a:t>Symptomatic treatment:</a:t>
            </a:r>
            <a:endParaRPr sz="1500" dirty="0">
              <a:solidFill>
                <a:srgbClr val="2185C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1800"/>
              <a:buFont typeface="Calibri"/>
              <a:buChar char="●"/>
            </a:pP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Advise analgesia and antipyretics (e.g. paracetamol and/or ibuprofen)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1800"/>
              <a:buFont typeface="Arial"/>
              <a:buChar char="●"/>
            </a:pP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NSAIDs ( be aware of </a:t>
            </a:r>
            <a:r>
              <a:rPr lang="en" sz="1500" b="1" dirty="0">
                <a:latin typeface="Calibri"/>
                <a:ea typeface="Calibri"/>
                <a:cs typeface="Calibri"/>
                <a:sym typeface="Calibri"/>
              </a:rPr>
              <a:t>GI </a:t>
            </a: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" sz="1500" b="1" dirty="0">
                <a:latin typeface="Calibri"/>
                <a:ea typeface="Calibri"/>
                <a:cs typeface="Calibri"/>
                <a:sym typeface="Calibri"/>
              </a:rPr>
              <a:t>renal </a:t>
            </a: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side effects, </a:t>
            </a:r>
            <a:r>
              <a:rPr lang="en" sz="1500" b="1" dirty="0">
                <a:latin typeface="Calibri"/>
                <a:ea typeface="Calibri"/>
                <a:cs typeface="Calibri"/>
                <a:sym typeface="Calibri"/>
              </a:rPr>
              <a:t>aspirin </a:t>
            </a: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should be avoided in </a:t>
            </a:r>
            <a:r>
              <a:rPr lang="en" sz="1500" b="1" dirty="0">
                <a:latin typeface="Calibri"/>
                <a:ea typeface="Calibri"/>
                <a:cs typeface="Calibri"/>
                <a:sym typeface="Calibri"/>
              </a:rPr>
              <a:t>children</a:t>
            </a: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98"/>
          <p:cNvSpPr txBox="1">
            <a:spLocks noGrp="1"/>
          </p:cNvSpPr>
          <p:nvPr>
            <p:ph type="body" idx="1"/>
          </p:nvPr>
        </p:nvSpPr>
        <p:spPr>
          <a:xfrm>
            <a:off x="325555" y="757620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r>
              <a:rPr lang="en" sz="24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2. Which one of the following is a contraindication to Influenza vaccine?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endParaRPr sz="24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fever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headache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Arial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 previous severe allergic reaction.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Muscle and joint pain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70819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9"/>
          <p:cNvSpPr txBox="1">
            <a:spLocks noGrp="1"/>
          </p:cNvSpPr>
          <p:nvPr>
            <p:ph type="body" idx="1"/>
          </p:nvPr>
        </p:nvSpPr>
        <p:spPr>
          <a:xfrm>
            <a:off x="311700" y="1037862"/>
            <a:ext cx="8520600" cy="28038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First-line treatment for GABHS pharyngitis includes a </a:t>
            </a:r>
            <a:r>
              <a:rPr lang="en" sz="15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10-day course of penicillin or </a:t>
            </a:r>
            <a:r>
              <a:rPr lang="en" sz="15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amoxicillin</a:t>
            </a:r>
            <a:r>
              <a:rPr lang="en-US" sz="1500" dirty="0" smtClean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57200" lvl="0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500" dirty="0" smtClean="0">
                <a:latin typeface="Calibri"/>
                <a:ea typeface="Calibri"/>
                <a:cs typeface="Calibri"/>
                <a:sym typeface="Calibri"/>
              </a:rPr>
              <a:t>Patients </a:t>
            </a: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allergic to penicillin can be treated with first-gen </a:t>
            </a:r>
            <a:r>
              <a:rPr lang="en" sz="1500" dirty="0" err="1" smtClean="0">
                <a:latin typeface="Calibri"/>
                <a:ea typeface="Calibri"/>
                <a:cs typeface="Calibri"/>
                <a:sym typeface="Calibri"/>
              </a:rPr>
              <a:t>cephalosporins</a:t>
            </a:r>
            <a:r>
              <a:rPr lang="en-US" sz="1500" dirty="0" smtClean="0">
                <a:latin typeface="Calibri"/>
                <a:ea typeface="Calibri"/>
                <a:cs typeface="Calibri"/>
                <a:sym typeface="Calibri"/>
              </a:rPr>
              <a:t> (for </a:t>
            </a:r>
            <a:r>
              <a:rPr lang="en-US" sz="1500" dirty="0" err="1" smtClean="0">
                <a:latin typeface="Calibri"/>
                <a:ea typeface="Calibri"/>
                <a:cs typeface="Calibri"/>
                <a:sym typeface="Calibri"/>
              </a:rPr>
              <a:t>eg</a:t>
            </a:r>
            <a:r>
              <a:rPr lang="en-US" sz="1500" dirty="0" smtClean="0">
                <a:latin typeface="Calibri"/>
                <a:ea typeface="Calibri"/>
                <a:cs typeface="Calibri"/>
                <a:sym typeface="Calibri"/>
              </a:rPr>
              <a:t> cephalexin)</a:t>
            </a:r>
            <a:r>
              <a:rPr lang="en" sz="15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 dirty="0">
                <a:latin typeface="Calibri"/>
                <a:ea typeface="Calibri"/>
                <a:cs typeface="Calibri"/>
                <a:sym typeface="Calibri"/>
              </a:rPr>
              <a:t>for 10 days, clindamycin or clarithromycin for 10 days, or azithromycin for 5 days antibiotics. </a:t>
            </a:r>
            <a:endParaRPr sz="15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Antibiotics give a modest benefit in </a:t>
            </a:r>
            <a:r>
              <a:rPr lang="en" sz="15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symptom relief</a:t>
            </a:r>
            <a:r>
              <a:rPr lang="en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(8h less symptoms) and may confer slight </a:t>
            </a:r>
            <a:r>
              <a:rPr lang="en" sz="15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protection against some complications</a:t>
            </a:r>
            <a:r>
              <a:rPr lang="en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(e.g. quinsy = peritonsillar abscess, otitis media).</a:t>
            </a:r>
          </a:p>
          <a:p>
            <a:pPr marL="596900" lvl="1">
              <a:lnSpc>
                <a:spcPct val="125454"/>
              </a:lnSpc>
            </a:pPr>
            <a:r>
              <a:rPr lang="en-US" sz="1500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In a meta-analysis of 14 randomized trials comparing penicillin with placebo in over 8000 adults and children with sore throat, </a:t>
            </a:r>
            <a:r>
              <a:rPr lang="en-US" sz="1500" b="1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penicillin decreased the risk of rheumatic fever by about two-thirds. </a:t>
            </a:r>
          </a:p>
          <a:p>
            <a:pPr marL="596900" lvl="1">
              <a:lnSpc>
                <a:spcPct val="125454"/>
              </a:lnSpc>
            </a:pPr>
            <a:r>
              <a:rPr lang="en-US" sz="1500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Antibiotics probably </a:t>
            </a:r>
            <a:r>
              <a:rPr lang="en-US" sz="1500" b="1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prevent poststreptococcal glomerulonephritis </a:t>
            </a:r>
            <a:r>
              <a:rPr lang="en-US" sz="1500" dirty="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based on a meta-analysis of 10 randomized trials comparing antibiotics with placebo in adults and children with sore throat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E87457-0E02-6041-A336-618DC223390B}"/>
              </a:ext>
            </a:extLst>
          </p:cNvPr>
          <p:cNvSpPr txBox="1"/>
          <p:nvPr/>
        </p:nvSpPr>
        <p:spPr>
          <a:xfrm>
            <a:off x="311700" y="634663"/>
            <a:ext cx="2393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2185C5"/>
                </a:solidFill>
              </a:rPr>
              <a:t>Antibiotic treatment:</a:t>
            </a:r>
            <a:endParaRPr lang="en-US" sz="18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80"/>
          <p:cNvSpPr txBox="1">
            <a:spLocks noGrp="1"/>
          </p:cNvSpPr>
          <p:nvPr>
            <p:ph type="title"/>
          </p:nvPr>
        </p:nvSpPr>
        <p:spPr>
          <a:xfrm>
            <a:off x="311700" y="427675"/>
            <a:ext cx="8520600" cy="801000"/>
          </a:xfrm>
          <a:prstGeom prst="rect">
            <a:avLst/>
          </a:prstGeom>
        </p:spPr>
        <p:txBody>
          <a:bodyPr spcFirstLastPara="1" wrap="square" lIns="91425" tIns="144000" rIns="91425" bIns="91425" anchor="t" anchorCtr="0">
            <a:noAutofit/>
          </a:bodyPr>
          <a:lstStyle/>
          <a:p>
            <a:pPr lvl="0"/>
            <a:r>
              <a:rPr lang="en-US" sz="1800" b="1" dirty="0">
                <a:latin typeface="Arial"/>
                <a:cs typeface="Arial"/>
                <a:sym typeface="Arial"/>
              </a:rPr>
              <a:t>Reasons</a:t>
            </a:r>
            <a:r>
              <a:rPr lang="en-US" sz="3200" dirty="0">
                <a:solidFill>
                  <a:srgbClr val="2185C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>
                <a:latin typeface="Arial"/>
                <a:cs typeface="Arial"/>
                <a:sym typeface="Arial"/>
              </a:rPr>
              <a:t>to give antibiotics immediately</a:t>
            </a:r>
            <a:endParaRPr lang="en-US" sz="3200" dirty="0">
              <a:solidFill>
                <a:srgbClr val="2185C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80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603400" cy="36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25454"/>
              </a:lnSpc>
              <a:spcBef>
                <a:spcPts val="1600"/>
              </a:spcBef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Acute sore throat where </a:t>
            </a:r>
            <a:r>
              <a:rPr lang="en" sz="1500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more than 4</a:t>
            </a:r>
            <a:r>
              <a:rPr lang="en" sz="15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centor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criteria are present </a:t>
            </a:r>
          </a:p>
          <a:p>
            <a:pPr>
              <a:lnSpc>
                <a:spcPct val="125454"/>
              </a:lnSpc>
              <a:spcBef>
                <a:spcPts val="1600"/>
              </a:spcBef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Patient is 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systemically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very unwell</a:t>
            </a:r>
            <a:b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Symptoms and signs suggestive of serious illness and/or complications (e.g. 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peritonsillar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abscess, 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peritonsillar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cellulitis)</a:t>
            </a:r>
            <a:b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High risk of serious complications because of pre-existing comorbidity (e.g. significant heart, lung, renal, liver, or neuromuscular disease, immunosuppression, cystic fibrosis, and young children born prematurely)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cs typeface="Arial"/>
                <a:sym typeface="Arial"/>
              </a:rPr>
              <a:t>Pharyngitis Complications</a:t>
            </a:r>
            <a:endParaRPr sz="1800" b="1" dirty="0">
              <a:latin typeface="Arial"/>
              <a:cs typeface="Arial"/>
              <a:sym typeface="Arial"/>
            </a:endParaRPr>
          </a:p>
        </p:txBody>
      </p:sp>
      <p:sp>
        <p:nvSpPr>
          <p:cNvPr id="534" name="Google Shape;534;p81"/>
          <p:cNvSpPr txBox="1">
            <a:spLocks noGrp="1"/>
          </p:cNvSpPr>
          <p:nvPr>
            <p:ph type="body" idx="1"/>
          </p:nvPr>
        </p:nvSpPr>
        <p:spPr>
          <a:xfrm>
            <a:off x="311700" y="1228674"/>
            <a:ext cx="8520600" cy="39148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25454"/>
              </a:lnSpc>
              <a:spcBef>
                <a:spcPts val="8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●"/>
            </a:pPr>
            <a:r>
              <a:rPr lang="en" sz="1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Quinsy (peritonsillar abscess) </a:t>
            </a:r>
            <a:endParaRPr sz="14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○"/>
            </a:pPr>
            <a:r>
              <a:rPr lang="en" sz="12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Signs: </a:t>
            </a:r>
            <a:r>
              <a:rPr lang="en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unilateral peritonsillar swelling, difficulty swallowing (even saliva), and trismus (difficulty opening jaw). </a:t>
            </a:r>
            <a:endParaRPr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○"/>
            </a:pPr>
            <a:r>
              <a:rPr lang="en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Rx: refer for IV antibiotics 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en" sz="1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incision </a:t>
            </a:r>
            <a:r>
              <a:rPr lang="en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drainage</a:t>
            </a:r>
            <a:endParaRPr sz="14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●"/>
            </a:pPr>
            <a:r>
              <a:rPr lang="en" sz="1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Retropharyngeal abscess:</a:t>
            </a:r>
            <a:r>
              <a:rPr lang="en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Occurs in children</a:t>
            </a:r>
            <a:endParaRPr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○"/>
            </a:pPr>
            <a:r>
              <a:rPr lang="en" sz="12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Signs:</a:t>
            </a:r>
            <a:r>
              <a:rPr lang="en" sz="12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inability</a:t>
            </a:r>
            <a:r>
              <a:rPr lang="en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swallow, fever. </a:t>
            </a:r>
            <a:endParaRPr sz="1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○"/>
            </a:pPr>
            <a:r>
              <a:rPr lang="en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Rx: for IV antibiotics 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en" sz="1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incision </a:t>
            </a:r>
            <a:r>
              <a:rPr lang="en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drainage </a:t>
            </a:r>
            <a:endParaRPr sz="14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●"/>
            </a:pPr>
            <a:r>
              <a:rPr lang="en" sz="1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Rheumatic fever:</a:t>
            </a:r>
            <a:endParaRPr sz="14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en" sz="1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60%</a:t>
            </a:r>
            <a:r>
              <a:rPr lang="en" sz="1400" dirty="0">
                <a:solidFill>
                  <a:srgbClr val="616161"/>
                </a:solidFill>
                <a:latin typeface="Calibri"/>
                <a:ea typeface="Calibri"/>
                <a:cs typeface="Calibri"/>
                <a:sym typeface="Calibri"/>
              </a:rPr>
              <a:t> develop chronic rheumatic heart disease (</a:t>
            </a:r>
            <a:r>
              <a:rPr lang="en" sz="1400" b="1" dirty="0">
                <a:solidFill>
                  <a:srgbClr val="616161"/>
                </a:solidFill>
                <a:latin typeface="Calibri"/>
                <a:ea typeface="Calibri"/>
                <a:cs typeface="Calibri"/>
                <a:sym typeface="Calibri"/>
              </a:rPr>
              <a:t>70%</a:t>
            </a:r>
            <a:r>
              <a:rPr lang="en" sz="1400" dirty="0">
                <a:solidFill>
                  <a:srgbClr val="616161"/>
                </a:solidFill>
                <a:latin typeface="Calibri"/>
                <a:ea typeface="Calibri"/>
                <a:cs typeface="Calibri"/>
                <a:sym typeface="Calibri"/>
              </a:rPr>
              <a:t> mitral valve) Likelihood correlates with severity of initial disease</a:t>
            </a:r>
            <a:endParaRPr sz="1400" dirty="0">
              <a:solidFill>
                <a:srgbClr val="6161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Font typeface="Calibri"/>
              <a:buChar char="○"/>
            </a:pPr>
            <a:r>
              <a:rPr lang="en" sz="1400" dirty="0">
                <a:solidFill>
                  <a:srgbClr val="616161"/>
                </a:solidFill>
                <a:latin typeface="Calibri"/>
                <a:ea typeface="Calibri"/>
                <a:cs typeface="Calibri"/>
                <a:sym typeface="Calibri"/>
              </a:rPr>
              <a:t>Recurrence may occur after further streptococcal infection or be precipitated by pregnancy or combined hormonal contraception</a:t>
            </a:r>
            <a:endParaRPr sz="1400" dirty="0">
              <a:solidFill>
                <a:srgbClr val="6161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●"/>
            </a:pPr>
            <a:r>
              <a:rPr lang="en" sz="140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Scarlet fever</a:t>
            </a:r>
            <a:r>
              <a:rPr lang="en-US" sz="1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(occurs at the same time with pharyngitis).</a:t>
            </a:r>
          </a:p>
          <a:p>
            <a:pPr lvl="0" indent="-317500">
              <a:lnSpc>
                <a:spcPct val="125454"/>
              </a:lnSpc>
              <a:buClr>
                <a:srgbClr val="0070C0"/>
              </a:buClr>
              <a:buSzPts val="1400"/>
              <a:buFont typeface="Calibri"/>
              <a:buChar char="●"/>
            </a:pPr>
            <a:r>
              <a:rPr lang="en-US" sz="140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Acute glomerulonephritis. </a:t>
            </a:r>
            <a:endParaRPr sz="14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cs typeface="Arial"/>
                <a:sym typeface="Arial"/>
              </a:rPr>
              <a:t>Prevention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540" name="Google Shape;540;p82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5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25454"/>
              </a:lnSpc>
              <a:spcBef>
                <a:spcPts val="600"/>
              </a:spcBef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Try to avoid close contact with sick people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25454"/>
              </a:lnSpc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If you are sick with flu-like illness, CDC recommends that you stay home for 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 least 24 hours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after your fever is gone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25454"/>
              </a:lnSpc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Cover your nose and mouth with a tissue when you cough or sneeze. Throw the tissue in the trash after you use it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25454"/>
              </a:lnSpc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Wash your hands often with soap and water. If soap and water are not available, use an alcohol-based hand rub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25454"/>
              </a:lnSpc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Avoid touching your eyes, nose and mouth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25454"/>
              </a:lnSpc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Clean and disinfect surfaces and objects that may be contaminated with germs.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cs typeface="Arial"/>
                <a:sym typeface="Arial"/>
              </a:rPr>
              <a:t>Chronic GABHS </a:t>
            </a:r>
            <a:r>
              <a:rPr lang="en" sz="1800" b="1" dirty="0">
                <a:latin typeface="Arial"/>
                <a:cs typeface="Arial"/>
                <a:sym typeface="Raleway"/>
              </a:rPr>
              <a:t>carriers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546" name="Google Shape;546;p8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454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We recommend that GAS carriers </a:t>
            </a:r>
            <a:r>
              <a:rPr lang="en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 not</a:t>
            </a:r>
            <a:r>
              <a:rPr lang="en" sz="2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ordinarily justify efforts to identify them nor do they generally require antimicrobial therapy because GAS carriers are </a:t>
            </a:r>
            <a:r>
              <a:rPr lang="en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unlikely to spread</a:t>
            </a:r>
            <a:r>
              <a:rPr lang="en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GAS pharyngitis to their close contacts and are at </a:t>
            </a:r>
            <a:r>
              <a:rPr lang="en" sz="24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little or no risk</a:t>
            </a:r>
            <a:r>
              <a:rPr lang="en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for developing suppurative or non-suppurative complications (e.g. acute rheumatic fever).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4"/>
          <p:cNvSpPr txBox="1">
            <a:spLocks noGrp="1"/>
          </p:cNvSpPr>
          <p:nvPr>
            <p:ph type="title"/>
          </p:nvPr>
        </p:nvSpPr>
        <p:spPr>
          <a:xfrm>
            <a:off x="311700" y="427675"/>
            <a:ext cx="8520600" cy="801000"/>
          </a:xfrm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  <a:sym typeface="Raleway"/>
              </a:rPr>
              <a:t>Contacts </a:t>
            </a:r>
            <a:r>
              <a:rPr lang="en" sz="1800" b="1" dirty="0">
                <a:latin typeface="Arial"/>
                <a:cs typeface="Arial"/>
                <a:sym typeface="Arial"/>
              </a:rPr>
              <a:t>of GABHS Pharyngitis</a:t>
            </a:r>
            <a:endParaRPr sz="1800" b="1" dirty="0">
              <a:latin typeface="Arial"/>
              <a:cs typeface="Arial"/>
              <a:sym typeface="Arial"/>
            </a:endParaRPr>
          </a:p>
        </p:txBody>
      </p:sp>
      <p:sp>
        <p:nvSpPr>
          <p:cNvPr id="552" name="Google Shape;552;p8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1">
              <a:lnSpc>
                <a:spcPct val="16363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Diagnostic testing or empiric treatment of asymptomatic household contacts of patients with acute streptococcal pharyngitis is </a:t>
            </a:r>
            <a:r>
              <a:rPr lang="en" sz="32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not</a:t>
            </a:r>
            <a:r>
              <a:rPr lang="en" sz="3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routinely recommended 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5C6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" sz="4000" dirty="0"/>
              <a:t>Allergic Rhinitis (AR)</a:t>
            </a:r>
            <a:endParaRPr sz="11500" dirty="0"/>
          </a:p>
        </p:txBody>
      </p:sp>
    </p:spTree>
    <p:extLst>
      <p:ext uri="{BB962C8B-B14F-4D97-AF65-F5344CB8AC3E}">
        <p14:creationId xmlns:p14="http://schemas.microsoft.com/office/powerpoint/2010/main" val="6864398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5"/>
          <p:cNvSpPr txBox="1">
            <a:spLocks noGrp="1"/>
          </p:cNvSpPr>
          <p:nvPr>
            <p:ph type="body" idx="1"/>
          </p:nvPr>
        </p:nvSpPr>
        <p:spPr>
          <a:xfrm>
            <a:off x="301658" y="1229074"/>
            <a:ext cx="6964267" cy="33764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Rhinitis in general is an inflammation of the 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nasal mucosa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5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characterized 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by: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Nasal pruritus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Sneezing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</a:pPr>
            <a:r>
              <a:rPr lang="en" sz="15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Rhinorrhoea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± Nasal congestion</a:t>
            </a:r>
            <a:endParaRPr lang="en-US"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AR is a type of rhinitis that is mediated by an </a:t>
            </a:r>
            <a:r>
              <a:rPr lang="en" sz="1500" b="1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IgE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-associated response to </a:t>
            </a:r>
            <a:b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ubiquitous indoor and/or outdoor environmental allergens.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9" name="Google Shape;559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5438" y="1728693"/>
            <a:ext cx="2586775" cy="27490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64;p86">
            <a:extLst>
              <a:ext uri="{FF2B5EF4-FFF2-40B4-BE49-F238E27FC236}">
                <a16:creationId xmlns:a16="http://schemas.microsoft.com/office/drawing/2014/main" id="{D533E537-593C-3445-8782-91863A36B3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7500" cy="8298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396000" tIns="288000" rIns="540000" bIns="91425" anchor="t" anchorCtr="0">
            <a:noAutofit/>
          </a:bodyPr>
          <a:lstStyle/>
          <a:p>
            <a:pPr algn="ctr">
              <a:lnSpc>
                <a:spcPct val="90000"/>
              </a:lnSpc>
              <a:buSzPts val="4200"/>
            </a:pPr>
            <a:r>
              <a:rPr lang="en" sz="1800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  <a:t>introduction</a:t>
            </a:r>
            <a:endParaRPr sz="1800" dirty="0">
              <a:solidFill>
                <a:srgbClr val="262626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86"/>
          <p:cNvSpPr txBox="1">
            <a:spLocks noGrp="1"/>
          </p:cNvSpPr>
          <p:nvPr>
            <p:ph type="title"/>
          </p:nvPr>
        </p:nvSpPr>
        <p:spPr>
          <a:xfrm>
            <a:off x="311699" y="292850"/>
            <a:ext cx="8444373" cy="829800"/>
          </a:xfrm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  <a:sym typeface="Arial"/>
              </a:rPr>
              <a:t>Classifications of AR</a:t>
            </a:r>
            <a:endParaRPr sz="1800" b="1" dirty="0">
              <a:latin typeface="Arial"/>
              <a:cs typeface="Arial"/>
              <a:sym typeface="Arial"/>
            </a:endParaRPr>
          </a:p>
        </p:txBody>
      </p:sp>
      <p:sp>
        <p:nvSpPr>
          <p:cNvPr id="565" name="Google Shape;565;p86"/>
          <p:cNvSpPr txBox="1">
            <a:spLocks noGrp="1"/>
          </p:cNvSpPr>
          <p:nvPr>
            <p:ph type="body" idx="1"/>
          </p:nvPr>
        </p:nvSpPr>
        <p:spPr>
          <a:xfrm>
            <a:off x="311700" y="976550"/>
            <a:ext cx="8676900" cy="40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AutoNum type="arabicPeriod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Based on the temporal pattern: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AutoNum type="alphaLcPeriod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Seasonal (e.g</a:t>
            </a:r>
            <a:r>
              <a:rPr lang="en" sz="15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5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cyclic 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pollens)  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AutoNum type="alphaLcPeriod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Perennial [all year] (e.g. dust mite)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AutoNum type="arabicPeriod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Based on frequency: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AutoNum type="alphaLcPeriod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Persistent (&gt;4 days/week and &gt;4 weeks)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AutoNum type="alphaLcPeriod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Intermittent (&lt;4 days/week or &lt;4wk at a time)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  <a:sym typeface="Arial"/>
              </a:rPr>
              <a:t>Assessment of Severity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571" name="Google Shape;571;p8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039400" cy="37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 determine any AR case as a 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mild 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case the patient should 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have 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any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of the following: 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AutoNum type="arabicPeriod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Abnormal sleep 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AutoNum type="arabicPeriod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Impairment of daily activities/sports/leisure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AutoNum type="arabicPeriod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Facing problems at work/school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AutoNum type="arabicPeriod"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Troublesome symptoms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If the patient has at least one of the symptoms above then it’s considered as a Moderate/Severe case.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This is considered a </a:t>
            </a:r>
            <a:r>
              <a:rPr lang="en" sz="15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third method for classifying AR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cases in addition to temporal pattern and frequency of symptoms (mentioned in the previous slide)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5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9"/>
          <p:cNvSpPr txBox="1">
            <a:spLocks noGrp="1"/>
          </p:cNvSpPr>
          <p:nvPr>
            <p:ph type="body" idx="1"/>
          </p:nvPr>
        </p:nvSpPr>
        <p:spPr>
          <a:xfrm>
            <a:off x="321127" y="443092"/>
            <a:ext cx="8520600" cy="40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3.</a:t>
            </a:r>
            <a:r>
              <a:rPr lang="en" sz="2000" dirty="0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" sz="2000" b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13-year-old</a:t>
            </a: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adolescent boy presents with </a:t>
            </a:r>
            <a:r>
              <a:rPr lang="en" sz="2000" b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fever</a:t>
            </a: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and sore throat of 48-hour duration. He has a temperature of 38°C in office and is tachycardic with a pulse of 118 beats /min. His physical examination is positive for tender, enlarged left cervical lymphadenopathy and tachycardia. His pharynx is erythematous but without</a:t>
            </a:r>
            <a:r>
              <a:rPr lang="en" sz="2000" b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tonsillar enlargement or exudate. He had no cough. What is the best step in management? </a:t>
            </a:r>
            <a:endParaRPr sz="20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endParaRPr sz="2000" dirty="0">
              <a:solidFill>
                <a:srgbClr val="F20253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Arial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Treat empirically with antibiotic.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Order rapid strep test and, if positive, treat with antibiotics.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Neither further testing nor antibiotics. 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Order throat culture and, if positive, treat with antibiotics.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82227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88"/>
          <p:cNvPicPr preferRelativeResize="0"/>
          <p:nvPr/>
        </p:nvPicPr>
        <p:blipFill rotWithShape="1">
          <a:blip r:embed="rId3">
            <a:alphaModFix/>
          </a:blip>
          <a:srcRect l="30857" t="19770" r="12482" b="10245"/>
          <a:stretch/>
        </p:blipFill>
        <p:spPr>
          <a:xfrm>
            <a:off x="2683375" y="0"/>
            <a:ext cx="6460625" cy="4987323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88"/>
          <p:cNvSpPr txBox="1"/>
          <p:nvPr/>
        </p:nvSpPr>
        <p:spPr>
          <a:xfrm>
            <a:off x="196125" y="440000"/>
            <a:ext cx="2122200" cy="4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ARIA classification puts patients in one of 4 categories: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rgbClr val="E06666"/>
                </a:solidFill>
              </a:rPr>
              <a:t>Mild</a:t>
            </a:r>
            <a:r>
              <a:rPr lang="en"/>
              <a:t> </a:t>
            </a:r>
            <a:r>
              <a:rPr lang="en">
                <a:solidFill>
                  <a:srgbClr val="3D85C6"/>
                </a:solidFill>
              </a:rPr>
              <a:t>intermittent</a:t>
            </a:r>
            <a:endParaRPr>
              <a:solidFill>
                <a:srgbClr val="3D85C6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rgbClr val="E06666"/>
                </a:solidFill>
              </a:rPr>
              <a:t>Mild</a:t>
            </a:r>
            <a:r>
              <a:rPr lang="en"/>
              <a:t> </a:t>
            </a:r>
            <a:r>
              <a:rPr lang="en">
                <a:solidFill>
                  <a:srgbClr val="3D85C6"/>
                </a:solidFill>
              </a:rPr>
              <a:t>persistent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rgbClr val="E06666"/>
                </a:solidFill>
              </a:rPr>
              <a:t>Moderate-Severe</a:t>
            </a:r>
            <a:r>
              <a:rPr lang="en"/>
              <a:t> </a:t>
            </a:r>
            <a:r>
              <a:rPr lang="en">
                <a:solidFill>
                  <a:srgbClr val="3D85C6"/>
                </a:solidFill>
              </a:rPr>
              <a:t>intermittent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rgbClr val="E06666"/>
                </a:solidFill>
              </a:rPr>
              <a:t>Moderate-Severe</a:t>
            </a:r>
            <a:r>
              <a:rPr lang="en"/>
              <a:t> </a:t>
            </a:r>
            <a:r>
              <a:rPr lang="en">
                <a:solidFill>
                  <a:srgbClr val="3D85C6"/>
                </a:solidFill>
              </a:rPr>
              <a:t>persistent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  <a:sym typeface="Arial"/>
              </a:rPr>
              <a:t>Common Triggers</a:t>
            </a:r>
            <a:endParaRPr sz="1800" b="1" dirty="0">
              <a:latin typeface="Arial"/>
              <a:cs typeface="Arial"/>
            </a:endParaRPr>
          </a:p>
        </p:txBody>
      </p:sp>
      <p:pic>
        <p:nvPicPr>
          <p:cNvPr id="583" name="Google Shape;583;p89"/>
          <p:cNvPicPr preferRelativeResize="0"/>
          <p:nvPr/>
        </p:nvPicPr>
        <p:blipFill rotWithShape="1">
          <a:blip r:embed="rId3">
            <a:alphaModFix/>
          </a:blip>
          <a:srcRect l="19325" t="32992" r="4045" b="18518"/>
          <a:stretch/>
        </p:blipFill>
        <p:spPr>
          <a:xfrm>
            <a:off x="597875" y="1466703"/>
            <a:ext cx="7948253" cy="3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90"/>
          <p:cNvSpPr txBox="1">
            <a:spLocks noGrp="1"/>
          </p:cNvSpPr>
          <p:nvPr>
            <p:ph type="title"/>
          </p:nvPr>
        </p:nvSpPr>
        <p:spPr>
          <a:xfrm>
            <a:off x="819979" y="315772"/>
            <a:ext cx="6842400" cy="5757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90000"/>
              </a:lnSpc>
              <a:buSzPts val="4200"/>
            </a:pPr>
            <a:r>
              <a:rPr lang="en" sz="1800" dirty="0">
                <a:solidFill>
                  <a:srgbClr val="262626"/>
                </a:solidFill>
                <a:latin typeface="Arial"/>
                <a:cs typeface="Arial"/>
              </a:rPr>
              <a:t>Local Triggers</a:t>
            </a:r>
            <a:endParaRPr sz="1800" dirty="0">
              <a:solidFill>
                <a:srgbClr val="262626"/>
              </a:solidFill>
              <a:latin typeface="Arial"/>
              <a:cs typeface="Arial"/>
            </a:endParaRPr>
          </a:p>
        </p:txBody>
      </p:sp>
      <p:sp>
        <p:nvSpPr>
          <p:cNvPr id="589" name="Google Shape;589;p90"/>
          <p:cNvSpPr txBox="1">
            <a:spLocks noGrp="1"/>
          </p:cNvSpPr>
          <p:nvPr>
            <p:ph type="body" idx="1"/>
          </p:nvPr>
        </p:nvSpPr>
        <p:spPr>
          <a:xfrm>
            <a:off x="320358" y="1209704"/>
            <a:ext cx="4327056" cy="31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Indoor: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1600"/>
              </a:spcBef>
              <a:buFont typeface="Wingdings" pitchFamily="2" charset="2"/>
              <a:buChar char="v"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Dust mites (</a:t>
            </a:r>
            <a:r>
              <a:rPr lang="en" sz="1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D.farinae</a:t>
            </a: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D. </a:t>
            </a:r>
            <a:r>
              <a:rPr lang="en" sz="1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pteronyssinus</a:t>
            </a: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ingdings" pitchFamily="2" charset="2"/>
              <a:buChar char="v"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Animal dander (cats, goats and camels)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ingdings" pitchFamily="2" charset="2"/>
              <a:buChar char="v"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Cockroaches  (P. </a:t>
            </a:r>
            <a:r>
              <a:rPr lang="en" sz="1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americana</a:t>
            </a: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B. </a:t>
            </a:r>
            <a:r>
              <a:rPr lang="en" sz="1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germanica</a:t>
            </a: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ingdings" pitchFamily="2" charset="2"/>
              <a:buChar char="v"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Fungi (</a:t>
            </a:r>
            <a:r>
              <a:rPr lang="en" sz="1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A.fumigatus</a:t>
            </a: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Cladosporium Spp.)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90"/>
          <p:cNvSpPr txBox="1">
            <a:spLocks noGrp="1"/>
          </p:cNvSpPr>
          <p:nvPr>
            <p:ph type="body" idx="2"/>
          </p:nvPr>
        </p:nvSpPr>
        <p:spPr>
          <a:xfrm>
            <a:off x="4965993" y="1400354"/>
            <a:ext cx="3749700" cy="28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Outdoor (pollen): 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❖"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Weed 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❖"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Grass (</a:t>
            </a:r>
            <a:r>
              <a:rPr lang="en" sz="1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C.Dactylon</a:t>
            </a: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L.Perenne</a:t>
            </a: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❖"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Tree (</a:t>
            </a:r>
            <a:r>
              <a:rPr lang="en" sz="1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P.Juliflora</a:t>
            </a: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8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P.Dactylifera</a:t>
            </a: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91"/>
          <p:cNvSpPr/>
          <p:nvPr/>
        </p:nvSpPr>
        <p:spPr>
          <a:xfrm>
            <a:off x="5643275" y="1580401"/>
            <a:ext cx="2983500" cy="2842800"/>
          </a:xfrm>
          <a:prstGeom prst="ellipse">
            <a:avLst/>
          </a:prstGeom>
          <a:solidFill>
            <a:srgbClr val="EDA2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6" name="Google Shape;596;p91"/>
          <p:cNvGrpSpPr/>
          <p:nvPr/>
        </p:nvGrpSpPr>
        <p:grpSpPr>
          <a:xfrm>
            <a:off x="6212476" y="1257467"/>
            <a:ext cx="1845865" cy="1758575"/>
            <a:chOff x="3611776" y="414352"/>
            <a:chExt cx="2166000" cy="2166000"/>
          </a:xfrm>
        </p:grpSpPr>
        <p:sp>
          <p:nvSpPr>
            <p:cNvPr id="597" name="Google Shape;597;p91"/>
            <p:cNvSpPr/>
            <p:nvPr/>
          </p:nvSpPr>
          <p:spPr>
            <a:xfrm>
              <a:off x="3611776" y="414352"/>
              <a:ext cx="2166000" cy="2166000"/>
            </a:xfrm>
            <a:prstGeom prst="ellipse">
              <a:avLst/>
            </a:prstGeom>
            <a:solidFill>
              <a:srgbClr val="D83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91"/>
            <p:cNvSpPr txBox="1"/>
            <p:nvPr/>
          </p:nvSpPr>
          <p:spPr>
            <a:xfrm>
              <a:off x="3967546" y="1027503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Asthma 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99" name="Google Shape;599;p91"/>
          <p:cNvGrpSpPr/>
          <p:nvPr/>
        </p:nvGrpSpPr>
        <p:grpSpPr>
          <a:xfrm>
            <a:off x="7022477" y="2571537"/>
            <a:ext cx="1845865" cy="1758575"/>
            <a:chOff x="4562258" y="2032864"/>
            <a:chExt cx="2166000" cy="2166000"/>
          </a:xfrm>
        </p:grpSpPr>
        <p:sp>
          <p:nvSpPr>
            <p:cNvPr id="600" name="Google Shape;600;p91"/>
            <p:cNvSpPr/>
            <p:nvPr/>
          </p:nvSpPr>
          <p:spPr>
            <a:xfrm>
              <a:off x="4562258" y="2032864"/>
              <a:ext cx="2166000" cy="2166000"/>
            </a:xfrm>
            <a:prstGeom prst="ellipse">
              <a:avLst/>
            </a:prstGeom>
            <a:solidFill>
              <a:srgbClr val="B02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1"/>
            <p:cNvSpPr txBox="1"/>
            <p:nvPr/>
          </p:nvSpPr>
          <p:spPr>
            <a:xfrm>
              <a:off x="5079846" y="2834728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Allergic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Rhinitis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02" name="Google Shape;602;p91"/>
          <p:cNvGrpSpPr/>
          <p:nvPr/>
        </p:nvGrpSpPr>
        <p:grpSpPr>
          <a:xfrm>
            <a:off x="5437911" y="2571537"/>
            <a:ext cx="1845865" cy="1758575"/>
            <a:chOff x="2702876" y="2032864"/>
            <a:chExt cx="2166000" cy="2166000"/>
          </a:xfrm>
        </p:grpSpPr>
        <p:sp>
          <p:nvSpPr>
            <p:cNvPr id="603" name="Google Shape;603;p91"/>
            <p:cNvSpPr/>
            <p:nvPr/>
          </p:nvSpPr>
          <p:spPr>
            <a:xfrm>
              <a:off x="2702876" y="2032864"/>
              <a:ext cx="2166000" cy="2166000"/>
            </a:xfrm>
            <a:prstGeom prst="ellipse">
              <a:avLst/>
            </a:prstGeom>
            <a:solidFill>
              <a:srgbClr val="8020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1"/>
            <p:cNvSpPr txBox="1"/>
            <p:nvPr/>
          </p:nvSpPr>
          <p:spPr>
            <a:xfrm>
              <a:off x="2855281" y="2834728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Eczema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05" name="Google Shape;605;p91"/>
          <p:cNvSpPr/>
          <p:nvPr/>
        </p:nvSpPr>
        <p:spPr>
          <a:xfrm>
            <a:off x="6615215" y="2501257"/>
            <a:ext cx="1044600" cy="995100"/>
          </a:xfrm>
          <a:prstGeom prst="ellipse">
            <a:avLst/>
          </a:prstGeom>
          <a:solidFill>
            <a:srgbClr val="EDA2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Atopic Triad</a:t>
            </a:r>
            <a:endParaRPr/>
          </a:p>
        </p:txBody>
      </p:sp>
      <p:sp>
        <p:nvSpPr>
          <p:cNvPr id="606" name="Google Shape;606;p91"/>
          <p:cNvSpPr txBox="1"/>
          <p:nvPr/>
        </p:nvSpPr>
        <p:spPr>
          <a:xfrm>
            <a:off x="217800" y="0"/>
            <a:ext cx="5643300" cy="12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tx1"/>
                </a:solidFill>
              </a:rPr>
              <a:t>Associated Conditions</a:t>
            </a:r>
            <a:endParaRPr sz="4200" b="1" dirty="0">
              <a:solidFill>
                <a:schemeClr val="tx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7" name="Google Shape;607;p91"/>
          <p:cNvSpPr txBox="1"/>
          <p:nvPr/>
        </p:nvSpPr>
        <p:spPr>
          <a:xfrm>
            <a:off x="402100" y="1331950"/>
            <a:ext cx="3828300" cy="28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454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AR can be associated with other atopic conditions such as: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Char char="●"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Asthma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Char char="●"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Atopic dermatitis  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1800"/>
              <a:buFont typeface="Calibri"/>
              <a:buChar char="●"/>
            </a:pPr>
            <a:r>
              <a:rPr lang="en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Allergic conjunctivitis 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30000"/>
          </a:schemeClr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92"/>
          <p:cNvPicPr preferRelativeResize="0"/>
          <p:nvPr/>
        </p:nvPicPr>
        <p:blipFill rotWithShape="1">
          <a:blip r:embed="rId3">
            <a:alphaModFix/>
          </a:blip>
          <a:srcRect t="1578" b="1588"/>
          <a:stretch/>
        </p:blipFill>
        <p:spPr>
          <a:xfrm>
            <a:off x="404537" y="1178800"/>
            <a:ext cx="2583195" cy="166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92"/>
          <p:cNvPicPr preferRelativeResize="0"/>
          <p:nvPr/>
        </p:nvPicPr>
        <p:blipFill rotWithShape="1">
          <a:blip r:embed="rId4">
            <a:alphaModFix/>
          </a:blip>
          <a:srcRect t="14204" b="14197"/>
          <a:stretch/>
        </p:blipFill>
        <p:spPr>
          <a:xfrm>
            <a:off x="3280403" y="1178800"/>
            <a:ext cx="2583192" cy="1661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92"/>
          <p:cNvPicPr preferRelativeResize="0"/>
          <p:nvPr/>
        </p:nvPicPr>
        <p:blipFill rotWithShape="1">
          <a:blip r:embed="rId5">
            <a:alphaModFix/>
          </a:blip>
          <a:srcRect l="15014" r="15021"/>
          <a:stretch/>
        </p:blipFill>
        <p:spPr>
          <a:xfrm>
            <a:off x="6156266" y="1178800"/>
            <a:ext cx="2583198" cy="1661423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92"/>
          <p:cNvSpPr txBox="1">
            <a:spLocks noGrp="1"/>
          </p:cNvSpPr>
          <p:nvPr>
            <p:ph type="title"/>
          </p:nvPr>
        </p:nvSpPr>
        <p:spPr>
          <a:xfrm>
            <a:off x="741057" y="233550"/>
            <a:ext cx="7434600" cy="7185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251999" rIns="91425" bIns="91425" anchor="t" anchorCtr="0">
            <a:noAutofit/>
          </a:bodyPr>
          <a:lstStyle/>
          <a:p>
            <a:pPr algn="ctr">
              <a:lnSpc>
                <a:spcPct val="90000"/>
              </a:lnSpc>
              <a:buSzPts val="4200"/>
            </a:pPr>
            <a:r>
              <a:rPr lang="en" sz="1800" b="1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  <a:t>Clinical Signs</a:t>
            </a:r>
            <a:endParaRPr sz="1800" b="1" dirty="0">
              <a:solidFill>
                <a:srgbClr val="26262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6" name="Google Shape;616;p92"/>
          <p:cNvSpPr txBox="1">
            <a:spLocks noGrp="1"/>
          </p:cNvSpPr>
          <p:nvPr>
            <p:ph type="body" idx="1"/>
          </p:nvPr>
        </p:nvSpPr>
        <p:spPr>
          <a:xfrm>
            <a:off x="3247796" y="2959175"/>
            <a:ext cx="2648400" cy="11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Nasal Crease: results from a chronic upward rubbing of the nose</a:t>
            </a:r>
            <a:endParaRPr sz="1800">
              <a:solidFill>
                <a:srgbClr val="6774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92"/>
          <p:cNvSpPr txBox="1">
            <a:spLocks noGrp="1"/>
          </p:cNvSpPr>
          <p:nvPr>
            <p:ph type="body" idx="2"/>
          </p:nvPr>
        </p:nvSpPr>
        <p:spPr>
          <a:xfrm>
            <a:off x="6123696" y="2959175"/>
            <a:ext cx="2648400" cy="11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Allergic shiners: caused by venous stasis due to nasal congestion  </a:t>
            </a:r>
            <a:endParaRPr sz="1800">
              <a:solidFill>
                <a:srgbClr val="6774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92"/>
          <p:cNvSpPr txBox="1">
            <a:spLocks noGrp="1"/>
          </p:cNvSpPr>
          <p:nvPr>
            <p:ph type="body" idx="3"/>
          </p:nvPr>
        </p:nvSpPr>
        <p:spPr>
          <a:xfrm>
            <a:off x="371900" y="2959175"/>
            <a:ext cx="2648400" cy="1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Allergic Salute: The use of the hand palm to rub and raise the tip of the nose </a:t>
            </a:r>
            <a:endParaRPr sz="1800">
              <a:solidFill>
                <a:srgbClr val="6774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92"/>
          <p:cNvSpPr txBox="1"/>
          <p:nvPr/>
        </p:nvSpPr>
        <p:spPr>
          <a:xfrm>
            <a:off x="2025450" y="4297425"/>
            <a:ext cx="50931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Ultimately, prolonged symptoms could lead to facial distortion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30000"/>
          </a:schemeClr>
        </a:solidFill>
        <a:effectLst/>
      </p:bgPr>
    </p:bg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93"/>
          <p:cNvPicPr preferRelativeResize="0"/>
          <p:nvPr/>
        </p:nvPicPr>
        <p:blipFill rotWithShape="1">
          <a:blip r:embed="rId3">
            <a:alphaModFix/>
          </a:blip>
          <a:srcRect t="4503" b="4512"/>
          <a:stretch/>
        </p:blipFill>
        <p:spPr>
          <a:xfrm>
            <a:off x="5668450" y="1795600"/>
            <a:ext cx="2384200" cy="2392450"/>
          </a:xfrm>
          <a:prstGeom prst="rect">
            <a:avLst/>
          </a:prstGeom>
          <a:noFill/>
          <a:ln w="76200" cap="flat" cmpd="dbl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625" name="Google Shape;625;p93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8062416" cy="895427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288000" rIns="91425" bIns="2880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  <a:t/>
            </a:r>
            <a:br>
              <a:rPr lang="en" sz="1800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</a:br>
            <a:r>
              <a:rPr lang="en" sz="1800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  <a:t/>
            </a:r>
            <a:br>
              <a:rPr lang="en" sz="1800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</a:br>
            <a:r>
              <a:rPr lang="en" sz="1800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  <a:t/>
            </a:r>
            <a:br>
              <a:rPr lang="en" sz="1800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</a:br>
            <a:r>
              <a:rPr lang="en" sz="1800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  <a:t/>
            </a:r>
            <a:br>
              <a:rPr lang="en" sz="1800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</a:br>
            <a:r>
              <a:rPr lang="en" sz="1800" dirty="0">
                <a:solidFill>
                  <a:srgbClr val="262626"/>
                </a:solidFill>
                <a:latin typeface="Arial"/>
                <a:cs typeface="Arial"/>
                <a:sym typeface="Arial"/>
              </a:rPr>
              <a:t>When to ask for allergy testing</a:t>
            </a:r>
            <a:endParaRPr sz="1800" dirty="0">
              <a:solidFill>
                <a:srgbClr val="26262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93"/>
          <p:cNvSpPr txBox="1">
            <a:spLocks noGrp="1"/>
          </p:cNvSpPr>
          <p:nvPr>
            <p:ph type="body" idx="1"/>
          </p:nvPr>
        </p:nvSpPr>
        <p:spPr>
          <a:xfrm>
            <a:off x="291949" y="1854951"/>
            <a:ext cx="5474149" cy="25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800" dirty="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When treatment has been </a:t>
            </a:r>
            <a:r>
              <a:rPr lang="en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ineffective.</a:t>
            </a:r>
            <a:endParaRPr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800" dirty="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A diagnosis of allergic rhinitis is </a:t>
            </a:r>
            <a:r>
              <a:rPr lang="en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uncertain</a:t>
            </a:r>
            <a:r>
              <a:rPr lang="en" sz="1800" dirty="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rgbClr val="6774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800" dirty="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identification of a certain allergen could affect therapy, or to aid in </a:t>
            </a:r>
            <a:r>
              <a:rPr lang="en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titration</a:t>
            </a:r>
            <a:r>
              <a:rPr lang="en" sz="1800" dirty="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 of therapy.</a:t>
            </a:r>
            <a:r>
              <a:rPr lang="en" b="1" dirty="0"/>
              <a:t> </a:t>
            </a:r>
            <a:endParaRPr lang="en-US" b="1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Coexisting</a:t>
            </a:r>
            <a:r>
              <a:rPr lang="en-US" dirty="0" smtClean="0"/>
              <a:t> persistent asthma</a:t>
            </a:r>
            <a:r>
              <a:rPr lang="en-US" dirty="0"/>
              <a:t> and/or recurrent </a:t>
            </a:r>
            <a:r>
              <a:rPr lang="en-US" dirty="0" smtClean="0"/>
              <a:t>sinusitis/otitis media.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patient's desire </a:t>
            </a:r>
            <a:r>
              <a:rPr lang="en-US" dirty="0"/>
              <a:t>to try to avoid the allergen rather than take medications to control </a:t>
            </a:r>
            <a:r>
              <a:rPr lang="en-US" dirty="0" smtClean="0"/>
              <a:t>symptoms.</a:t>
            </a:r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9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4260300" cy="559525"/>
          </a:xfrm>
          <a:prstGeom prst="rect">
            <a:avLst/>
          </a:prstGeom>
        </p:spPr>
        <p:txBody>
          <a:bodyPr spcFirstLastPara="1" wrap="square" lIns="91425" tIns="180000" rIns="91425" bIns="91425" anchor="t" anchorCtr="0">
            <a:noAutofit/>
          </a:bodyPr>
          <a:lstStyle/>
          <a:p>
            <a:r>
              <a:rPr lang="en-US" sz="1800" b="1" dirty="0">
                <a:latin typeface="Arial"/>
                <a:cs typeface="Arial"/>
                <a:sym typeface="Arial"/>
              </a:rPr>
              <a:t>Treating</a:t>
            </a:r>
            <a:r>
              <a:rPr lang="en" sz="1800" b="1" dirty="0">
                <a:latin typeface="Arial"/>
                <a:cs typeface="Arial"/>
                <a:sym typeface="Arial"/>
              </a:rPr>
              <a:t> AR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632" name="Google Shape;632;p9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378900" cy="7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Allergen</a:t>
            </a:r>
            <a:r>
              <a:rPr lang="en" sz="1500" b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5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avoidance</a:t>
            </a:r>
            <a:r>
              <a:rPr lang="en" sz="1500" dirty="0">
                <a:solidFill>
                  <a:srgbClr val="67748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is a major principle and first-line therapy for AR.</a:t>
            </a:r>
            <a:endParaRPr sz="15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3" name="Google Shape;633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3700" y="273725"/>
            <a:ext cx="3888951" cy="4596075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94"/>
          <p:cNvSpPr txBox="1"/>
          <p:nvPr/>
        </p:nvSpPr>
        <p:spPr>
          <a:xfrm>
            <a:off x="649975" y="4568875"/>
            <a:ext cx="4098300" cy="4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>
                <a:solidFill>
                  <a:schemeClr val="dk2"/>
                </a:solidFill>
                <a:highlight>
                  <a:srgbClr val="FFFFFF"/>
                </a:highlight>
              </a:rPr>
              <a:t>DENISE K. and MONICA L., University of California</a:t>
            </a:r>
            <a:endParaRPr sz="1050" dirty="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i="1" dirty="0">
                <a:solidFill>
                  <a:schemeClr val="dk2"/>
                </a:solidFill>
              </a:rPr>
              <a:t>Am Fam Physician.</a:t>
            </a:r>
            <a:r>
              <a:rPr lang="en" sz="1050" dirty="0">
                <a:solidFill>
                  <a:schemeClr val="dk2"/>
                </a:solidFill>
                <a:highlight>
                  <a:srgbClr val="FFFFFF"/>
                </a:highlight>
              </a:rPr>
              <a:t> 2015</a:t>
            </a:r>
            <a:endParaRPr sz="1050" dirty="0">
              <a:solidFill>
                <a:schemeClr val="dk2"/>
              </a:solidFill>
              <a:highlight>
                <a:srgbClr val="FFFFFF"/>
              </a:highlight>
            </a:endParaRPr>
          </a:p>
        </p:txBody>
      </p:sp>
      <p:pic>
        <p:nvPicPr>
          <p:cNvPr id="635" name="Google Shape;635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3700" y="2206400"/>
            <a:ext cx="604150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3525" y="1830000"/>
            <a:ext cx="106862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4025" y="1830000"/>
            <a:ext cx="106862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4025" y="2105260"/>
            <a:ext cx="604150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3775" y="2669325"/>
            <a:ext cx="688550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1425" y="2812200"/>
            <a:ext cx="65342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1425" y="2919700"/>
            <a:ext cx="1022050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6950" y="3170075"/>
            <a:ext cx="1068625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94"/>
          <p:cNvSpPr txBox="1"/>
          <p:nvPr/>
        </p:nvSpPr>
        <p:spPr>
          <a:xfrm>
            <a:off x="311700" y="2095104"/>
            <a:ext cx="3378900" cy="13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25454"/>
              </a:lnSpc>
            </a:pPr>
            <a:r>
              <a:rPr lang="en-US" sz="1500" b="1" kern="1200" dirty="0">
                <a:solidFill>
                  <a:srgbClr val="FF0000"/>
                </a:solidFill>
                <a:latin typeface="Calibri"/>
                <a:cs typeface="Calibri"/>
              </a:rPr>
              <a:t>Immunotherapy:</a:t>
            </a:r>
          </a:p>
          <a:p>
            <a:pPr lvl="0">
              <a:lnSpc>
                <a:spcPct val="125454"/>
              </a:lnSpc>
            </a:pPr>
            <a:r>
              <a:rPr lang="en" sz="1500" kern="1200" dirty="0">
                <a:solidFill>
                  <a:schemeClr val="tx1"/>
                </a:solidFill>
                <a:latin typeface="Calibri"/>
                <a:cs typeface="Calibri"/>
              </a:rPr>
              <a:t>consists of administering a small amount of allergen extract subcutaneously or sublingually.</a:t>
            </a:r>
            <a:endParaRPr sz="1500" kern="12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kern="1200" dirty="0">
                <a:solidFill>
                  <a:schemeClr val="tx1"/>
                </a:solidFill>
                <a:latin typeface="Calibri"/>
                <a:cs typeface="Calibri"/>
              </a:rPr>
              <a:t>Only treatment that changes the natural course of allergic rhinitis (acts directly on the cause rather than symptoms)</a:t>
            </a:r>
            <a:endParaRPr sz="1500" kern="1200" dirty="0">
              <a:solidFill>
                <a:schemeClr val="tx1"/>
              </a:solidFill>
              <a:latin typeface="Calibri"/>
              <a:cs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4" name="Google Shape;644;p94"/>
          <p:cNvSpPr/>
          <p:nvPr/>
        </p:nvSpPr>
        <p:spPr>
          <a:xfrm>
            <a:off x="6731450" y="4275425"/>
            <a:ext cx="741000" cy="165000"/>
          </a:xfrm>
          <a:prstGeom prst="rect">
            <a:avLst/>
          </a:prstGeom>
          <a:solidFill>
            <a:srgbClr val="440EFF">
              <a:alpha val="28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94"/>
          <p:cNvSpPr/>
          <p:nvPr/>
        </p:nvSpPr>
        <p:spPr>
          <a:xfrm>
            <a:off x="7844025" y="3581750"/>
            <a:ext cx="741000" cy="165000"/>
          </a:xfrm>
          <a:prstGeom prst="rect">
            <a:avLst/>
          </a:prstGeom>
          <a:solidFill>
            <a:srgbClr val="440EFF">
              <a:alpha val="280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5C6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" sz="4000" dirty="0"/>
              <a:t>Otitis Media</a:t>
            </a:r>
            <a:endParaRPr sz="11500" dirty="0"/>
          </a:p>
        </p:txBody>
      </p:sp>
    </p:spTree>
    <p:extLst>
      <p:ext uri="{BB962C8B-B14F-4D97-AF65-F5344CB8AC3E}">
        <p14:creationId xmlns:p14="http://schemas.microsoft.com/office/powerpoint/2010/main" val="22647098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7220" y="1602087"/>
            <a:ext cx="4314183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475" y="1602087"/>
            <a:ext cx="3487917" cy="313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B2A4FD-892D-794A-AD56-2554FD424CB4}"/>
              </a:ext>
            </a:extLst>
          </p:cNvPr>
          <p:cNvSpPr txBox="1"/>
          <p:nvPr/>
        </p:nvSpPr>
        <p:spPr>
          <a:xfrm>
            <a:off x="1451728" y="886120"/>
            <a:ext cx="5407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dirty="0">
                <a:solidFill>
                  <a:srgbClr val="3D85C6"/>
                </a:solidFill>
              </a:rPr>
              <a:t>inflammation of the middle ear, It is mainly a disease of childhood.</a:t>
            </a:r>
            <a:endParaRPr lang="en-US" dirty="0"/>
          </a:p>
        </p:txBody>
      </p:sp>
      <p:pic>
        <p:nvPicPr>
          <p:cNvPr id="5" name="Google Shape;366;p58">
            <a:extLst>
              <a:ext uri="{FF2B5EF4-FFF2-40B4-BE49-F238E27FC236}">
                <a16:creationId xmlns:a16="http://schemas.microsoft.com/office/drawing/2014/main" id="{0497EAF5-9925-4746-A5DB-4EA939BE98A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051" y="1602087"/>
            <a:ext cx="3882756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5"/>
          <p:cNvSpPr txBox="1">
            <a:spLocks noGrp="1"/>
          </p:cNvSpPr>
          <p:nvPr>
            <p:ph type="title"/>
          </p:nvPr>
        </p:nvSpPr>
        <p:spPr>
          <a:xfrm>
            <a:off x="311700" y="182013"/>
            <a:ext cx="8520600" cy="801000"/>
          </a:xfrm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</a:rPr>
              <a:t>Risk factors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346" name="Google Shape;346;p55"/>
          <p:cNvSpPr txBox="1">
            <a:spLocks noGrp="1"/>
          </p:cNvSpPr>
          <p:nvPr>
            <p:ph type="body" idx="1"/>
          </p:nvPr>
        </p:nvSpPr>
        <p:spPr>
          <a:xfrm>
            <a:off x="311700" y="1366149"/>
            <a:ext cx="30345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Pediatrics:</a:t>
            </a:r>
            <a:endParaRPr sz="15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93A299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Age 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(younger)</a:t>
            </a:r>
            <a:endParaRPr sz="1500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93A299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No breastfeeding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(supine Bottle feeding)</a:t>
            </a:r>
            <a:endParaRPr sz="1500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93A299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Pacifier use</a:t>
            </a:r>
            <a:endParaRPr sz="1500" dirty="0">
              <a:solidFill>
                <a:srgbClr val="2929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93A299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Gastroesophageal reflux </a:t>
            </a:r>
            <a:r>
              <a:rPr lang="en" sz="1500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(GERD)</a:t>
            </a:r>
            <a:endParaRPr sz="1500" dirty="0">
              <a:solidFill>
                <a:srgbClr val="2929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lnSpc>
                <a:spcPct val="125000"/>
              </a:lnSpc>
              <a:spcBef>
                <a:spcPts val="600"/>
              </a:spcBef>
              <a:buClr>
                <a:schemeClr val="dk1"/>
              </a:buClr>
              <a:buSzPts val="1100"/>
              <a:buNone/>
            </a:pPr>
            <a:r>
              <a:rPr lang="en" sz="1500" dirty="0">
                <a:solidFill>
                  <a:srgbClr val="93A299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Attending 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day care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 group</a:t>
            </a:r>
            <a:endParaRPr sz="1500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55"/>
          <p:cNvSpPr txBox="1"/>
          <p:nvPr/>
        </p:nvSpPr>
        <p:spPr>
          <a:xfrm>
            <a:off x="4042958" y="1366149"/>
            <a:ext cx="4578600" cy="3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15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All age groups:</a:t>
            </a:r>
            <a:endParaRPr sz="15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93A299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Allergies</a:t>
            </a:r>
            <a:endParaRPr sz="1500" dirty="0">
              <a:solidFill>
                <a:srgbClr val="2929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93A299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Craniofacial abnormalities</a:t>
            </a:r>
            <a:endParaRPr sz="1500" dirty="0">
              <a:solidFill>
                <a:srgbClr val="2929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93A299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Exposure to environmental 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smoke</a:t>
            </a:r>
            <a:r>
              <a:rPr lang="en" sz="1500" dirty="0">
                <a:solidFill>
                  <a:srgbClr val="F2025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or other respiratory irritants</a:t>
            </a:r>
            <a:endParaRPr sz="1500" dirty="0">
              <a:solidFill>
                <a:srgbClr val="2929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93A299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Family 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history of recurrent acute otitis media</a:t>
            </a:r>
            <a:endParaRPr sz="1500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93A299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Immunodeficiency</a:t>
            </a:r>
            <a:endParaRPr sz="1500" dirty="0">
              <a:solidFill>
                <a:srgbClr val="29293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93A299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Upper respiratory tract infections 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(URTI).</a:t>
            </a:r>
            <a:endParaRPr sz="1500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00"/>
          <p:cNvSpPr txBox="1">
            <a:spLocks noGrp="1"/>
          </p:cNvSpPr>
          <p:nvPr>
            <p:ph type="body" idx="1"/>
          </p:nvPr>
        </p:nvSpPr>
        <p:spPr>
          <a:xfrm>
            <a:off x="208006" y="935444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4. Which of the following conditions is associated with allergic rhinitis:</a:t>
            </a: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20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Asthma 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Allergic dermatitis  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Allergic conjunctivitis 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All of the above 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9727211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</a:rPr>
              <a:t>Infectious etiology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353" name="Google Shape;353;p5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170"/>
              <a:buFont typeface="Arial"/>
              <a:buNone/>
            </a:pPr>
            <a:r>
              <a:rPr lang="en" sz="2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The most common </a:t>
            </a:r>
            <a:r>
              <a:rPr lang="en" sz="24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bacterial</a:t>
            </a:r>
            <a:r>
              <a:rPr lang="en" sz="2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pathogens:</a:t>
            </a:r>
            <a:endParaRPr sz="2400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13993" algn="l" rtl="0">
              <a:spcBef>
                <a:spcPts val="1000"/>
              </a:spcBef>
              <a:spcAft>
                <a:spcPts val="0"/>
              </a:spcAft>
              <a:buClr>
                <a:srgbClr val="3D85C6"/>
              </a:buClr>
              <a:buSzPts val="2170"/>
              <a:buFont typeface="Calibri"/>
              <a:buChar char="○"/>
            </a:pPr>
            <a:r>
              <a:rPr lang="en" sz="217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Streptococcus pneumonia</a:t>
            </a:r>
            <a:endParaRPr sz="217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13993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70"/>
              <a:buFont typeface="Calibri"/>
              <a:buChar char="○"/>
            </a:pPr>
            <a:r>
              <a:rPr lang="en" sz="217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170" dirty="0" err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Haemophilus</a:t>
            </a:r>
            <a:r>
              <a:rPr lang="en" sz="217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influenzae </a:t>
            </a:r>
            <a:r>
              <a:rPr lang="en" sz="217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2170" dirty="0" err="1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nontypable</a:t>
            </a:r>
            <a:r>
              <a:rPr lang="en" sz="217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17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13993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70"/>
              <a:buFont typeface="Calibri"/>
              <a:buChar char="○"/>
            </a:pPr>
            <a:r>
              <a:rPr lang="en" sz="217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Moraxella catarrhalis</a:t>
            </a:r>
            <a:endParaRPr sz="217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170"/>
              <a:buFont typeface="Arial"/>
              <a:buNone/>
            </a:pPr>
            <a:r>
              <a:rPr lang="en" sz="2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The most common </a:t>
            </a:r>
            <a:r>
              <a:rPr lang="en" sz="24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viral</a:t>
            </a:r>
            <a:r>
              <a:rPr lang="en" sz="24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pathogens:</a:t>
            </a:r>
            <a:endParaRPr sz="3600" i="1" dirty="0">
              <a:solidFill>
                <a:srgbClr val="073763"/>
              </a:solidFill>
              <a:highlight>
                <a:srgbClr val="FFD966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66393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70"/>
              <a:buFont typeface="Calibri"/>
              <a:buChar char="○"/>
            </a:pPr>
            <a:r>
              <a:rPr lang="en" sz="217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Rhinovirus </a:t>
            </a:r>
            <a:endParaRPr sz="217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66393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70"/>
              <a:buFont typeface="Calibri"/>
              <a:buChar char="○"/>
            </a:pPr>
            <a:r>
              <a:rPr lang="en" sz="217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Parainfluenza virus </a:t>
            </a:r>
            <a:endParaRPr sz="217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66393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70"/>
              <a:buFont typeface="Calibri"/>
              <a:buChar char="○"/>
            </a:pPr>
            <a:r>
              <a:rPr lang="en" sz="217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Influenza virus </a:t>
            </a:r>
            <a:endParaRPr sz="217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35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6400" y="1990980"/>
            <a:ext cx="3325199" cy="119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0"/>
          <p:cNvSpPr txBox="1">
            <a:spLocks noGrp="1"/>
          </p:cNvSpPr>
          <p:nvPr>
            <p:ph type="title"/>
          </p:nvPr>
        </p:nvSpPr>
        <p:spPr>
          <a:xfrm>
            <a:off x="235500" y="262706"/>
            <a:ext cx="8520600" cy="801000"/>
          </a:xfrm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</a:rPr>
              <a:t>Acute otitis media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378" name="Google Shape;378;p60"/>
          <p:cNvSpPr txBox="1">
            <a:spLocks noGrp="1"/>
          </p:cNvSpPr>
          <p:nvPr>
            <p:ph type="body" idx="1"/>
          </p:nvPr>
        </p:nvSpPr>
        <p:spPr>
          <a:xfrm>
            <a:off x="235500" y="1063706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Acute otitis media is diagnosed in patients with acute onset, presence of middle ear effusion, physical evidence of middle ear inflammation.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>
              <a:solidFill>
                <a:srgbClr val="F2025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-children before school age are the most common group affected.</a:t>
            </a:r>
            <a:endParaRPr sz="1500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5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9725" y="2316075"/>
            <a:ext cx="4913025" cy="267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2325" y="310500"/>
            <a:ext cx="4237950" cy="459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050" y="313625"/>
            <a:ext cx="4197175" cy="459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150" y="533400"/>
            <a:ext cx="3941846" cy="420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3100" y="533400"/>
            <a:ext cx="3941850" cy="420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1"/>
          <p:cNvSpPr txBox="1">
            <a:spLocks noGrp="1"/>
          </p:cNvSpPr>
          <p:nvPr>
            <p:ph type="title"/>
          </p:nvPr>
        </p:nvSpPr>
        <p:spPr>
          <a:xfrm>
            <a:off x="166200" y="85843"/>
            <a:ext cx="8520600" cy="801000"/>
          </a:xfrm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</a:rPr>
              <a:t>Etiology 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385" name="Google Shape;385;p61"/>
          <p:cNvSpPr txBox="1">
            <a:spLocks noGrp="1"/>
          </p:cNvSpPr>
          <p:nvPr>
            <p:ph type="body" idx="1"/>
          </p:nvPr>
        </p:nvSpPr>
        <p:spPr>
          <a:xfrm>
            <a:off x="0" y="115954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❖"/>
            </a:pPr>
            <a:r>
              <a:rPr lang="en" b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Eustachian tube dysfunction</a:t>
            </a:r>
            <a:r>
              <a:rPr lang="en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/obstruction/abnormality </a:t>
            </a:r>
            <a:endParaRPr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Font typeface="Calibri"/>
              <a:buChar char="○"/>
            </a:pPr>
            <a:r>
              <a:rPr lang="en" sz="18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swelling of tubal mucosa (e.g. URTI)</a:t>
            </a:r>
            <a:endParaRPr sz="18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Font typeface="Calibri"/>
              <a:buChar char="○"/>
            </a:pPr>
            <a:r>
              <a:rPr lang="en" sz="18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obstruction/infiltration of Eustachian tube ostium. </a:t>
            </a:r>
            <a:endParaRPr sz="18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Font typeface="Calibri"/>
              <a:buChar char="○"/>
            </a:pPr>
            <a:r>
              <a:rPr lang="en" sz="18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 inadequate tensor </a:t>
            </a:r>
            <a:r>
              <a:rPr lang="en" sz="1800" dirty="0" err="1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palati</a:t>
            </a:r>
            <a:r>
              <a:rPr lang="en" sz="18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 function: cleft palate (even after repair) </a:t>
            </a:r>
            <a:endParaRPr sz="18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Font typeface="Calibri"/>
              <a:buChar char="○"/>
            </a:pPr>
            <a:r>
              <a:rPr lang="en" sz="18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Abnormal Eustachian tube  </a:t>
            </a:r>
            <a:endParaRPr sz="18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❖"/>
            </a:pPr>
            <a:r>
              <a:rPr lang="en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Disruption of action of: </a:t>
            </a:r>
            <a:endParaRPr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Font typeface="Calibri"/>
              <a:buChar char="○"/>
            </a:pPr>
            <a:r>
              <a:rPr lang="en" sz="18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cilia of Eustachian tube (Kartagener's syndrome)</a:t>
            </a:r>
            <a:endParaRPr sz="18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Font typeface="Calibri"/>
              <a:buChar char="○"/>
            </a:pPr>
            <a:r>
              <a:rPr lang="en" sz="18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mucus secreting cells </a:t>
            </a:r>
            <a:endParaRPr sz="18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Font typeface="Calibri"/>
              <a:buChar char="○"/>
            </a:pPr>
            <a:r>
              <a:rPr lang="en" sz="18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capillary network that provides humoral factors, PMNs, phagocytic cell </a:t>
            </a:r>
            <a:endParaRPr sz="18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Calibri"/>
              <a:buChar char="❖"/>
            </a:pPr>
            <a:r>
              <a:rPr lang="en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Immunosuppression/deficiency due to:  </a:t>
            </a:r>
            <a:endParaRPr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chemotherapy, steroids, DM, hypogammaglobulinemia, cystic fibrosis.	</a:t>
            </a:r>
            <a:endParaRPr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6" name="Google Shape;38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9891" y="2376710"/>
            <a:ext cx="2614077" cy="1094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</a:rPr>
              <a:t>Important historical clues 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392" name="Google Shape;392;p62"/>
          <p:cNvSpPr txBox="1">
            <a:spLocks noGrp="1"/>
          </p:cNvSpPr>
          <p:nvPr>
            <p:ph type="body" idx="1"/>
          </p:nvPr>
        </p:nvSpPr>
        <p:spPr>
          <a:xfrm>
            <a:off x="311700" y="1344811"/>
            <a:ext cx="3663000" cy="3072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Symptoms associated with OM :                    </a:t>
            </a:r>
            <a:endParaRPr sz="15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6774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rgbClr val="3D85C6"/>
              </a:buClr>
              <a:buSzPts val="1400"/>
              <a:buAutoNum type="arabicPeriod"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Otalgia </a:t>
            </a:r>
            <a:r>
              <a:rPr lang="en" sz="1500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500" dirty="0">
                <a:solidFill>
                  <a:srgbClr val="999999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earache)</a:t>
            </a:r>
            <a:endParaRPr sz="1500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alibri"/>
              <a:buAutoNum type="arabicPeriod"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Fever </a:t>
            </a:r>
            <a:r>
              <a:rPr lang="en" sz="1500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(especially in younger children)</a:t>
            </a:r>
            <a:endParaRPr sz="1500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alibri"/>
              <a:buAutoNum type="arabicPeriod"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Otorrhea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alibri"/>
              <a:buAutoNum type="arabicPeriod"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Deafness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alibri"/>
              <a:buAutoNum type="arabicPeriod"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Irritability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alibri"/>
              <a:buAutoNum type="arabicPeriod"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Vomiting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alibri"/>
              <a:buAutoNum type="arabicPeriod"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loss of appetite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alibri"/>
              <a:buAutoNum type="arabicPeriod"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Headache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62"/>
          <p:cNvSpPr txBox="1"/>
          <p:nvPr/>
        </p:nvSpPr>
        <p:spPr>
          <a:xfrm>
            <a:off x="4582758" y="1452387"/>
            <a:ext cx="4142100" cy="26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Clinical  Findings</a:t>
            </a:r>
            <a:endParaRPr sz="15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15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Otoscopy of TM :</a:t>
            </a:r>
            <a:endParaRPr sz="1500" b="1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500" dirty="0" smtClean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charset="0"/>
              <a:buChar char="•"/>
            </a:pPr>
            <a:r>
              <a:rPr lang="en-US" sz="1600" dirty="0">
                <a:solidFill>
                  <a:srgbClr val="CC0000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B</a:t>
            </a:r>
            <a:r>
              <a:rPr lang="en" sz="1600" dirty="0" err="1" smtClean="0">
                <a:solidFill>
                  <a:srgbClr val="CC0000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ulging</a:t>
            </a:r>
            <a:r>
              <a:rPr lang="en-US" sz="1800" dirty="0" smtClean="0">
                <a:solidFill>
                  <a:srgbClr val="3D85C6"/>
                </a:solidFill>
                <a:latin typeface="Arial" charset="0"/>
                <a:ea typeface="Arial" charset="0"/>
                <a:cs typeface="Arial" charset="0"/>
                <a:sym typeface="Calibri"/>
              </a:rPr>
              <a:t> .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charset="0"/>
              <a:buChar char="•"/>
            </a:pPr>
            <a:r>
              <a:rPr lang="en-US" sz="1600" dirty="0" smtClean="0"/>
              <a:t>Decreased </a:t>
            </a:r>
            <a:r>
              <a:rPr lang="en-US" sz="1600" dirty="0" smtClean="0">
                <a:solidFill>
                  <a:srgbClr val="FF0000"/>
                </a:solidFill>
              </a:rPr>
              <a:t>mobility</a:t>
            </a:r>
            <a:r>
              <a:rPr lang="en-US" sz="1600" dirty="0" smtClean="0"/>
              <a:t> of the tympanic membrane (can be assessed using pneumatic </a:t>
            </a:r>
            <a:r>
              <a:rPr lang="en-US" sz="1600" dirty="0" err="1" smtClean="0"/>
              <a:t>otoscopy</a:t>
            </a:r>
            <a:r>
              <a:rPr lang="en-US" sz="1600" dirty="0" smtClean="0"/>
              <a:t>).</a:t>
            </a:r>
          </a:p>
          <a:p>
            <a:pPr marL="285750" lvl="0" indent="-285750">
              <a:lnSpc>
                <a:spcPct val="115000"/>
              </a:lnSpc>
              <a:buSzPts val="2000"/>
              <a:buFont typeface="Arial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Redness</a:t>
            </a:r>
            <a:r>
              <a:rPr lang="en-US" sz="1600" dirty="0" smtClean="0"/>
              <a:t> </a:t>
            </a:r>
            <a:r>
              <a:rPr lang="en-US" sz="1600" dirty="0"/>
              <a:t>or </a:t>
            </a:r>
            <a:r>
              <a:rPr lang="en-US" sz="1600" dirty="0">
                <a:solidFill>
                  <a:srgbClr val="FF0000"/>
                </a:solidFill>
              </a:rPr>
              <a:t>cloudiness</a:t>
            </a:r>
            <a:r>
              <a:rPr lang="en-US" sz="1600" dirty="0"/>
              <a:t> of the tympanic </a:t>
            </a:r>
            <a:r>
              <a:rPr lang="en-US" sz="1600" dirty="0" smtClean="0"/>
              <a:t>membrane.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pictures</a:t>
            </a:r>
            <a:endParaRPr sz="1800" b="1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0" y="1523997"/>
            <a:ext cx="3558043" cy="27911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579" y="1523997"/>
            <a:ext cx="5419421" cy="308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videos</a:t>
            </a:r>
            <a:endParaRPr sz="1800" b="1" dirty="0">
              <a:latin typeface="Arial"/>
              <a:cs typeface="Arial"/>
            </a:endParaRPr>
          </a:p>
        </p:txBody>
      </p:sp>
      <p:pic>
        <p:nvPicPr>
          <p:cNvPr id="4" name="Normal tympanic membrane mobility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700" y="1516827"/>
            <a:ext cx="4064000" cy="3048000"/>
          </a:xfrm>
          <a:prstGeom prst="rect">
            <a:avLst/>
          </a:prstGeom>
        </p:spPr>
      </p:pic>
      <p:pic>
        <p:nvPicPr>
          <p:cNvPr id="5" name="Tympanic membrane with impaired mobility 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68300" y="1516827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1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</a:rPr>
              <a:t>Diagnosis of OM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400" name="Google Shape;400;p6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An AOM diagnosis requires any one of the </a:t>
            </a:r>
            <a:r>
              <a:rPr lang="en-US" sz="1500" b="1" dirty="0" smtClean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following</a:t>
            </a:r>
            <a:r>
              <a:rPr lang="en" sz="1500" b="1" dirty="0" smtClean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500" b="1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alibri"/>
              <a:buChar char="○"/>
            </a:pP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Moderate to severe bulging </a:t>
            </a: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of the tympanic membrane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alibri"/>
              <a:buChar char="○"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 New onset of 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otorrhea</a:t>
            </a: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 not caused by otitis externa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400"/>
              <a:buFont typeface="Calibri"/>
              <a:buChar char="○"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Or 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mild bulging </a:t>
            </a: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of the tympanic membrane associated with recent onset of 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Otalgia</a:t>
            </a: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 (less than 48 hours) or 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erythema</a:t>
            </a: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5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</a:rPr>
              <a:t>Management of Otitis media 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406" name="Google Shape;406;p6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</a:pPr>
            <a:r>
              <a:rPr lang="en" b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OBSERVATION VS. ANTIBIOTIC THERAPY</a:t>
            </a:r>
            <a:endParaRPr b="1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07" name="Google Shape;407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50" y="1718475"/>
            <a:ext cx="8662051" cy="310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00"/>
          <p:cNvSpPr txBox="1">
            <a:spLocks noGrp="1"/>
          </p:cNvSpPr>
          <p:nvPr>
            <p:ph type="body" idx="1"/>
          </p:nvPr>
        </p:nvSpPr>
        <p:spPr>
          <a:xfrm>
            <a:off x="311700" y="826893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5.Which of the following is the most sensitive physical finding for otitis media?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Redness.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Immobility.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Bulging.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Decreased light reflex.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Decreased hearing.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1272151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5"/>
          <p:cNvSpPr txBox="1">
            <a:spLocks noGrp="1"/>
          </p:cNvSpPr>
          <p:nvPr>
            <p:ph type="body" idx="1"/>
          </p:nvPr>
        </p:nvSpPr>
        <p:spPr>
          <a:xfrm>
            <a:off x="311700" y="667550"/>
            <a:ext cx="4814700" cy="21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Treatment of OM</a:t>
            </a:r>
            <a:endParaRPr sz="24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Symptomatic Treatment:</a:t>
            </a:r>
            <a:endParaRPr sz="1500" b="1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Antipyretics/analgesics </a:t>
            </a:r>
            <a:r>
              <a:rPr lang="en" sz="1500" dirty="0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(e.g. paracetamol and/or ibuprofen)</a:t>
            </a:r>
            <a:endParaRPr sz="1500" dirty="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5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Ibuprofen and acetaminophen are recommended for symptoms of ear pain, fever, and irritability.</a:t>
            </a:r>
            <a:endParaRPr sz="1500" dirty="0">
              <a:solidFill>
                <a:srgbClr val="999999"/>
              </a:solidFill>
            </a:endParaRPr>
          </a:p>
        </p:txBody>
      </p:sp>
      <p:sp>
        <p:nvSpPr>
          <p:cNvPr id="413" name="Google Shape;413;p65"/>
          <p:cNvSpPr txBox="1"/>
          <p:nvPr/>
        </p:nvSpPr>
        <p:spPr>
          <a:xfrm>
            <a:off x="5126400" y="667550"/>
            <a:ext cx="3954000" cy="3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Antibiotics Treatment:</a:t>
            </a:r>
            <a:endParaRPr sz="1500" b="1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u="sng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1st line:</a:t>
            </a:r>
            <a:endParaRPr sz="1500" b="1" u="sng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◦ High-dose </a:t>
            </a:r>
            <a:r>
              <a:rPr lang="en" sz="1500" u="sng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Amoxicillin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 dirty="0">
                <a:solidFill>
                  <a:srgbClr val="B7B7B7"/>
                </a:solidFill>
                <a:latin typeface="Calibri"/>
                <a:ea typeface="Calibri"/>
                <a:cs typeface="Calibri"/>
                <a:sym typeface="Calibri"/>
              </a:rPr>
              <a:t>(80-90 mg/kg/d into two doses).</a:t>
            </a:r>
            <a:endParaRPr sz="1500" dirty="0">
              <a:solidFill>
                <a:srgbClr val="B7B7B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◦ For patients  who are allergic to penicillin →Oral cephalosporins, such as cefuroxime (Ceftin)</a:t>
            </a:r>
            <a:endParaRPr sz="1500" b="1" u="sng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b="1" u="sng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2nd line: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For patients initially on amoxicillin →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Amoxicillin/clavulanate</a:t>
            </a:r>
            <a:endParaRPr sz="1500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1500" dirty="0">
                <a:solidFill>
                  <a:srgbClr val="2C618B"/>
                </a:solidFill>
                <a:latin typeface="Calibri"/>
                <a:ea typeface="Calibri"/>
                <a:cs typeface="Calibri"/>
                <a:sym typeface="Calibri"/>
              </a:rPr>
              <a:t>For patients initially on oral cephalosporin → </a:t>
            </a:r>
            <a:r>
              <a:rPr lang="en" sz="1500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intramuscular ceftriaxone, clindamycin, </a:t>
            </a:r>
            <a:endParaRPr sz="1500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2C618B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r>
              <a:rPr lang="en" sz="1500" b="1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" sz="1500" b="1" dirty="0" err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tympanocentesis</a:t>
            </a:r>
            <a:r>
              <a:rPr lang="en" sz="1500" b="1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 dirty="0">
                <a:solidFill>
                  <a:srgbClr val="2C618B"/>
                </a:solidFill>
                <a:latin typeface="Calibri"/>
                <a:ea typeface="Calibri"/>
                <a:cs typeface="Calibri"/>
                <a:sym typeface="Calibri"/>
              </a:rPr>
              <a:t>may be considered.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" sz="1500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 a common side effect to antibiotic treatment of OM is diarrhea.</a:t>
            </a:r>
            <a:endParaRPr sz="1500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-Treat With Antibiotic for 10 days days</a:t>
            </a:r>
            <a:endParaRPr sz="1500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65"/>
          <p:cNvSpPr txBox="1"/>
          <p:nvPr/>
        </p:nvSpPr>
        <p:spPr>
          <a:xfrm>
            <a:off x="316650" y="3465575"/>
            <a:ext cx="4381800" cy="1378500"/>
          </a:xfrm>
          <a:prstGeom prst="rect">
            <a:avLst/>
          </a:prstGeom>
          <a:noFill/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</a:pPr>
            <a:r>
              <a:rPr lang="en" sz="1500" b="1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If symptoms persist 48-72 hours after initiating therapy :</a:t>
            </a:r>
            <a:endParaRPr sz="1500" b="1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Re-examination: If a bulging, inflamed tympanic membrane is observed, therapy should </a:t>
            </a:r>
            <a:r>
              <a:rPr lang="en" sz="1500" b="1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be changed to a second-line agent.</a:t>
            </a:r>
            <a:endParaRPr sz="1500" b="1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6"/>
          <p:cNvSpPr txBox="1">
            <a:spLocks noGrp="1"/>
          </p:cNvSpPr>
          <p:nvPr>
            <p:ph type="title"/>
          </p:nvPr>
        </p:nvSpPr>
        <p:spPr>
          <a:xfrm>
            <a:off x="311700" y="597650"/>
            <a:ext cx="8520600" cy="801000"/>
          </a:xfrm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>
              <a:buClr>
                <a:srgbClr val="97ABBC"/>
              </a:buClr>
            </a:pPr>
            <a:r>
              <a:rPr lang="en" sz="1800" b="1" dirty="0">
                <a:latin typeface="Arial"/>
                <a:cs typeface="Arial"/>
                <a:sym typeface="Calibri"/>
              </a:rPr>
              <a:t>Tympanostomy</a:t>
            </a:r>
            <a:endParaRPr sz="1800" b="1" dirty="0">
              <a:latin typeface="Arial"/>
              <a:cs typeface="Arial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0" name="Google Shape;420;p66"/>
          <p:cNvSpPr txBox="1">
            <a:spLocks noGrp="1"/>
          </p:cNvSpPr>
          <p:nvPr>
            <p:ph type="body" idx="1"/>
          </p:nvPr>
        </p:nvSpPr>
        <p:spPr>
          <a:xfrm>
            <a:off x="311700" y="1616602"/>
            <a:ext cx="8520600" cy="33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Tympanostomy tubes can be considered for </a:t>
            </a:r>
            <a:r>
              <a:rPr lang="en" sz="1500" b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Recurrent OM </a:t>
            </a:r>
            <a:r>
              <a:rPr lang="en" sz="15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in the following :</a:t>
            </a:r>
            <a:endParaRPr sz="1500" b="1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r>
              <a:rPr lang="en" sz="1500" dirty="0">
                <a:solidFill>
                  <a:srgbClr val="292934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" sz="1500" b="1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three or more</a:t>
            </a: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 episodes in six months.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- or </a:t>
            </a:r>
            <a:r>
              <a:rPr lang="en" sz="1500" b="1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four episodes within 12 months</a:t>
            </a: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 with at least one episode during the preceding six months.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</a:rPr>
              <a:t>Complication of otitis media 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426" name="Google Shape;426;p67"/>
          <p:cNvSpPr txBox="1">
            <a:spLocks noGrp="1"/>
          </p:cNvSpPr>
          <p:nvPr>
            <p:ph type="body" idx="1"/>
          </p:nvPr>
        </p:nvSpPr>
        <p:spPr>
          <a:xfrm>
            <a:off x="368261" y="1304090"/>
            <a:ext cx="38817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Intertemporal</a:t>
            </a:r>
            <a:r>
              <a:rPr lang="en" sz="1500" b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Complications:</a:t>
            </a:r>
            <a:endParaRPr sz="1500" b="1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rPr>
              <a:t>•Hearing loss and Language delay</a:t>
            </a:r>
            <a:endParaRPr sz="1500" dirty="0">
              <a:solidFill>
                <a:srgbClr val="3D85C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Mastoiditis (most common serious complication of AOM in children)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Facial Nerve Paralysis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Labyrinthitis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3D85C6"/>
                </a:solidFill>
                <a:latin typeface="Arial"/>
                <a:ea typeface="Arial"/>
                <a:cs typeface="Arial"/>
                <a:sym typeface="Arial"/>
              </a:rPr>
              <a:t>•Labyrinthine fistula</a:t>
            </a:r>
            <a:endParaRPr sz="1500" dirty="0">
              <a:solidFill>
                <a:srgbClr val="3D85C6"/>
              </a:solidFill>
            </a:endParaRPr>
          </a:p>
        </p:txBody>
      </p:sp>
      <p:sp>
        <p:nvSpPr>
          <p:cNvPr id="427" name="Google Shape;427;p67"/>
          <p:cNvSpPr txBox="1"/>
          <p:nvPr/>
        </p:nvSpPr>
        <p:spPr>
          <a:xfrm>
            <a:off x="4515411" y="1333465"/>
            <a:ext cx="4287600" cy="3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Intracranial Complications:</a:t>
            </a:r>
            <a:endParaRPr sz="1500" b="1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• Extradural Abscess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• Subdural Abscess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• Meningitis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• Sigmoid</a:t>
            </a:r>
            <a:r>
              <a:rPr lang="en" sz="1500" dirty="0">
                <a:solidFill>
                  <a:srgbClr val="3D85C6"/>
                </a:solidFill>
              </a:rPr>
              <a:t> </a:t>
            </a: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Sinus Thrombosis</a:t>
            </a:r>
            <a:endParaRPr sz="1500" dirty="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• Brain Abscess</a:t>
            </a:r>
            <a:endParaRPr sz="1500" dirty="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3D85C6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r>
              <a:rPr lang="en" sz="1800" b="1" dirty="0">
                <a:latin typeface="Arial"/>
                <a:cs typeface="Arial"/>
              </a:rPr>
              <a:t>prevention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433" name="Google Shape;433;p6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2C618B"/>
              </a:buClr>
              <a:buSzPts val="1200"/>
              <a:buFont typeface="Calibri"/>
              <a:buChar char="●"/>
            </a:pPr>
            <a:r>
              <a:rPr lang="en" sz="1500" b="1" dirty="0">
                <a:solidFill>
                  <a:srgbClr val="2C618B"/>
                </a:solidFill>
                <a:latin typeface="Calibri"/>
                <a:ea typeface="Calibri"/>
                <a:cs typeface="Calibri"/>
                <a:sym typeface="Calibri"/>
              </a:rPr>
              <a:t>Parent education about risk factors.</a:t>
            </a:r>
            <a:endParaRPr sz="1500" b="1" dirty="0">
              <a:solidFill>
                <a:srgbClr val="2C61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C618B"/>
              </a:buClr>
              <a:buSzPts val="1200"/>
              <a:buFont typeface="Calibri"/>
              <a:buChar char="●"/>
            </a:pPr>
            <a:r>
              <a:rPr lang="en" sz="1500" b="1" dirty="0">
                <a:solidFill>
                  <a:srgbClr val="2C618B"/>
                </a:solidFill>
                <a:latin typeface="Calibri"/>
                <a:ea typeface="Calibri"/>
                <a:cs typeface="Calibri"/>
                <a:sym typeface="Calibri"/>
              </a:rPr>
              <a:t>Eliminate bottle propping and pacifiers.</a:t>
            </a:r>
            <a:r>
              <a:rPr lang="en" sz="1500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1500" dirty="0">
                <a:solidFill>
                  <a:srgbClr val="999999"/>
                </a:solidFill>
                <a:highlight>
                  <a:schemeClr val="lt1"/>
                </a:highlight>
                <a:latin typeface="Merriweather"/>
                <a:ea typeface="Merriweather"/>
                <a:cs typeface="Merriweather"/>
                <a:sym typeface="Merriweather"/>
              </a:rPr>
              <a:t>sucking on a pacifier increases the reflux of nasopharyngeal secretions into the middle ear</a:t>
            </a:r>
            <a:r>
              <a:rPr lang="en" sz="1500" dirty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500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1500" b="1" dirty="0">
                <a:solidFill>
                  <a:srgbClr val="F2025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 b="1" dirty="0">
                <a:solidFill>
                  <a:srgbClr val="2C618B"/>
                </a:solidFill>
                <a:latin typeface="Calibri"/>
                <a:ea typeface="Calibri"/>
                <a:cs typeface="Calibri"/>
                <a:sym typeface="Calibri"/>
              </a:rPr>
              <a:t>Eliminate exposure to passive smoke.</a:t>
            </a:r>
            <a:endParaRPr sz="1500" b="1" dirty="0">
              <a:solidFill>
                <a:srgbClr val="2C61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</a:pPr>
            <a:r>
              <a:rPr lang="en" sz="1500" b="1" dirty="0">
                <a:solidFill>
                  <a:srgbClr val="F2025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500" b="1" dirty="0">
                <a:solidFill>
                  <a:srgbClr val="2C618B"/>
                </a:solidFill>
                <a:latin typeface="Calibri"/>
                <a:ea typeface="Calibri"/>
                <a:cs typeface="Calibri"/>
                <a:sym typeface="Calibri"/>
              </a:rPr>
              <a:t>Pneumococcal and influenza vaccine.</a:t>
            </a:r>
            <a:endParaRPr sz="1500" b="1" dirty="0">
              <a:solidFill>
                <a:srgbClr val="2C61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2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50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9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2"/>
                </a:solidFill>
              </a:rPr>
              <a:t>ROLE</a:t>
            </a:r>
            <a:br>
              <a:rPr lang="en-US" dirty="0">
                <a:solidFill>
                  <a:schemeClr val="dk2"/>
                </a:solidFill>
              </a:rPr>
            </a:br>
            <a:r>
              <a:rPr lang="en-US" dirty="0">
                <a:solidFill>
                  <a:schemeClr val="dk2"/>
                </a:solidFill>
              </a:rPr>
              <a:t>PLAY</a:t>
            </a:r>
            <a:endParaRPr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96"/>
          <p:cNvSpPr txBox="1"/>
          <p:nvPr/>
        </p:nvSpPr>
        <p:spPr>
          <a:xfrm>
            <a:off x="311700" y="1048275"/>
            <a:ext cx="8462100" cy="3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555530-C55F-174B-97FB-51FFDA889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92850"/>
            <a:ext cx="8520600" cy="4506625"/>
          </a:xfrm>
        </p:spPr>
        <p:txBody>
          <a:bodyPr>
            <a:noAutofit/>
          </a:bodyPr>
          <a:lstStyle/>
          <a:p>
            <a:pPr lvl="0" algn="l"/>
            <a:r>
              <a:rPr lang="en-US" sz="1600" cap="none" dirty="0"/>
              <a:t>A 23 y/o male comes to your clinic complaining of pain in his right ear that started 48 </a:t>
            </a:r>
            <a:r>
              <a:rPr lang="en-US" sz="1600" cap="none" dirty="0" err="1"/>
              <a:t>hrs</a:t>
            </a:r>
            <a:r>
              <a:rPr lang="en-US" sz="1600" cap="none" dirty="0"/>
              <a:t> ago with fluid emerge from the ear.</a:t>
            </a:r>
            <a:br>
              <a:rPr lang="en-US" sz="1600" cap="none" dirty="0"/>
            </a:br>
            <a:r>
              <a:rPr lang="en-US" sz="1600" cap="none" dirty="0"/>
              <a:t>You suspect it to be a case of otitis media but you’re not quite sure.</a:t>
            </a:r>
            <a:br>
              <a:rPr lang="en-US" sz="1600" cap="none" dirty="0"/>
            </a:br>
            <a:r>
              <a:rPr lang="en-US" sz="1600" cap="none" dirty="0"/>
              <a:t/>
            </a:r>
            <a:br>
              <a:rPr lang="en-US" sz="1600" cap="none" dirty="0"/>
            </a:br>
            <a:r>
              <a:rPr lang="en-US" sz="1600" cap="none" dirty="0">
                <a:solidFill>
                  <a:srgbClr val="0432FF"/>
                </a:solidFill>
              </a:rPr>
              <a:t/>
            </a:r>
            <a:br>
              <a:rPr lang="en-US" sz="1600" cap="none" dirty="0">
                <a:solidFill>
                  <a:srgbClr val="0432FF"/>
                </a:solidFill>
              </a:rPr>
            </a:br>
            <a:r>
              <a:rPr lang="en-US" sz="1600" cap="none" dirty="0">
                <a:solidFill>
                  <a:srgbClr val="0432FF"/>
                </a:solidFill>
              </a:rPr>
              <a:t>What should you ask in your </a:t>
            </a:r>
            <a:r>
              <a:rPr lang="en-US" sz="1600" cap="none" dirty="0" err="1">
                <a:solidFill>
                  <a:srgbClr val="0432FF"/>
                </a:solidFill>
              </a:rPr>
              <a:t>hx</a:t>
            </a:r>
            <a:r>
              <a:rPr lang="en-US" sz="1600" cap="none" dirty="0">
                <a:solidFill>
                  <a:srgbClr val="0432FF"/>
                </a:solidFill>
              </a:rPr>
              <a:t> to rule out other </a:t>
            </a:r>
            <a:r>
              <a:rPr lang="en-US" sz="1600" cap="none" dirty="0" err="1">
                <a:solidFill>
                  <a:srgbClr val="0432FF"/>
                </a:solidFill>
              </a:rPr>
              <a:t>ddx</a:t>
            </a:r>
            <a:r>
              <a:rPr lang="en-US" sz="1600" cap="none" dirty="0">
                <a:solidFill>
                  <a:srgbClr val="0432FF"/>
                </a:solidFill>
              </a:rPr>
              <a:t>?</a:t>
            </a:r>
            <a:br>
              <a:rPr lang="en-US" sz="1600" cap="none" dirty="0">
                <a:solidFill>
                  <a:srgbClr val="0432FF"/>
                </a:solidFill>
              </a:rPr>
            </a:br>
            <a:r>
              <a:rPr lang="en-US" sz="1600" cap="none" dirty="0"/>
              <a:t/>
            </a:r>
            <a:br>
              <a:rPr lang="en-US" sz="1600" cap="none" dirty="0"/>
            </a:br>
            <a:r>
              <a:rPr lang="en-US" sz="1600" cap="none" dirty="0"/>
              <a:t/>
            </a:r>
            <a:br>
              <a:rPr lang="en-US" sz="1600" cap="none" dirty="0"/>
            </a:br>
            <a:r>
              <a:rPr lang="en-US" sz="1600" cap="none" dirty="0"/>
              <a:t>On P/E you obtained the following </a:t>
            </a:r>
            <a:r>
              <a:rPr lang="en-US" sz="1600" cap="none" dirty="0" err="1"/>
              <a:t>informations</a:t>
            </a:r>
            <a:r>
              <a:rPr lang="en-US" sz="1600" cap="none" dirty="0"/>
              <a:t>:</a:t>
            </a:r>
            <a:br>
              <a:rPr lang="en-US" sz="1600" cap="none" dirty="0"/>
            </a:br>
            <a:r>
              <a:rPr lang="en-US" sz="1600" cap="none" dirty="0"/>
              <a:t>The patient had no history of cough or hoarseness in his voice, no nasal obstruction or congestion or constitutional symptoms. </a:t>
            </a:r>
            <a:br>
              <a:rPr lang="en-US" sz="1600" cap="none" dirty="0"/>
            </a:br>
            <a:r>
              <a:rPr lang="en-US" sz="1600" cap="none" dirty="0"/>
              <a:t>Temperature was 38.3℃. </a:t>
            </a:r>
            <a:br>
              <a:rPr lang="en-US" sz="1600" cap="none" dirty="0"/>
            </a:br>
            <a:r>
              <a:rPr lang="en-US" sz="1600" cap="none" dirty="0"/>
              <a:t/>
            </a:r>
            <a:br>
              <a:rPr lang="en-US" sz="1600" cap="none" dirty="0"/>
            </a:br>
            <a:r>
              <a:rPr lang="en-US" sz="1600" cap="none" dirty="0"/>
              <a:t>On inspection there was fluid coming out from the ear ,by using otoscope the eardrum was erythematous ,there was bulge in the tympanic membrane . the lymph node in the neck were non tender.</a:t>
            </a:r>
            <a:br>
              <a:rPr lang="en-US" sz="1600" cap="none" dirty="0"/>
            </a:br>
            <a:r>
              <a:rPr lang="en-US" sz="1600" cap="none" dirty="0">
                <a:solidFill>
                  <a:srgbClr val="0432FF"/>
                </a:solidFill>
              </a:rPr>
              <a:t/>
            </a:r>
            <a:br>
              <a:rPr lang="en-US" sz="1600" cap="none" dirty="0">
                <a:solidFill>
                  <a:srgbClr val="0432FF"/>
                </a:solidFill>
              </a:rPr>
            </a:br>
            <a:r>
              <a:rPr lang="en-US" sz="1600" cap="none" dirty="0">
                <a:solidFill>
                  <a:srgbClr val="0432FF"/>
                </a:solidFill>
              </a:rPr>
              <a:t>How would you manage this patient.</a:t>
            </a:r>
            <a:br>
              <a:rPr lang="en-US" sz="1600" cap="none" dirty="0">
                <a:solidFill>
                  <a:srgbClr val="0432FF"/>
                </a:solidFill>
              </a:rPr>
            </a:br>
            <a:r>
              <a:rPr lang="en-US" sz="1600" cap="none" dirty="0"/>
              <a:t/>
            </a:r>
            <a:br>
              <a:rPr lang="en-US" sz="1600" cap="none" dirty="0"/>
            </a:br>
            <a:endParaRPr lang="en-US" sz="1600" cap="none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9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chemeClr val="dk2"/>
                </a:solidFill>
              </a:rPr>
              <a:t>MCQ</a:t>
            </a:r>
            <a:r>
              <a:rPr lang="en-US" cap="none" dirty="0">
                <a:solidFill>
                  <a:schemeClr val="dk2"/>
                </a:solidFill>
              </a:rPr>
              <a:t>s</a:t>
            </a:r>
            <a:endParaRPr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528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97"/>
          <p:cNvSpPr txBox="1">
            <a:spLocks noGrp="1"/>
          </p:cNvSpPr>
          <p:nvPr>
            <p:ph type="body" idx="1"/>
          </p:nvPr>
        </p:nvSpPr>
        <p:spPr>
          <a:xfrm>
            <a:off x="368261" y="719627"/>
            <a:ext cx="8520600" cy="3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Lato"/>
              <a:buAutoNum type="arabicPeriod"/>
            </a:pPr>
            <a:r>
              <a:rPr lang="en" sz="24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 4 years old boy came to the PHC b/c of sudden onset of </a:t>
            </a:r>
            <a:r>
              <a:rPr lang="en" sz="2400" b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deafness</a:t>
            </a:r>
            <a:r>
              <a:rPr lang="en" sz="24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in left ear, history revealed presence of </a:t>
            </a:r>
            <a:r>
              <a:rPr lang="en" sz="2400" b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fever</a:t>
            </a:r>
            <a:r>
              <a:rPr lang="en" sz="24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and </a:t>
            </a:r>
            <a:r>
              <a:rPr lang="en" sz="2400" b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otalgia</a:t>
            </a:r>
            <a:r>
              <a:rPr lang="en" sz="24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for the last week, which are no more present. While examining the patient by otoscopy, what is expected to be seen?</a:t>
            </a:r>
            <a:endParaRPr sz="24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Arial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Bulging of tympanic membrane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Arial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Ruptured tympanic membrane  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Swollen and reddened tympanic membrane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Retraction of tympanic membrane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76C1C206-222E-0B46-BDB9-F9E04A6CD007}"/>
              </a:ext>
            </a:extLst>
          </p:cNvPr>
          <p:cNvSpPr/>
          <p:nvPr/>
        </p:nvSpPr>
        <p:spPr>
          <a:xfrm>
            <a:off x="623455" y="3172690"/>
            <a:ext cx="304800" cy="2770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9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r>
              <a:rPr lang="en" sz="24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2. Which one of the following is a contraindication to Influenza vaccine?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endParaRPr sz="24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fever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headache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Arial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 previous severe allergic reaction.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Muscle and joint pain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FDE44BBE-BC7E-B249-BE06-35684C421372}"/>
              </a:ext>
            </a:extLst>
          </p:cNvPr>
          <p:cNvSpPr/>
          <p:nvPr/>
        </p:nvSpPr>
        <p:spPr>
          <a:xfrm>
            <a:off x="540327" y="3272847"/>
            <a:ext cx="304800" cy="2770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9"/>
          <p:cNvSpPr txBox="1">
            <a:spLocks noGrp="1"/>
          </p:cNvSpPr>
          <p:nvPr>
            <p:ph type="body" idx="1"/>
          </p:nvPr>
        </p:nvSpPr>
        <p:spPr>
          <a:xfrm>
            <a:off x="321127" y="443092"/>
            <a:ext cx="8520600" cy="40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3.</a:t>
            </a:r>
            <a:r>
              <a:rPr lang="en" sz="2000" dirty="0">
                <a:solidFill>
                  <a:srgbClr val="F2025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" sz="2000" b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13-year-old</a:t>
            </a: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adolescent boy presents with </a:t>
            </a:r>
            <a:r>
              <a:rPr lang="en" sz="2000" b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fever</a:t>
            </a: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and sore throat of 48-hour duration. He has a temperature of 38°C in office and is tachycardic with a pulse of 118 beats /min. His physical examination is positive for tender, enlarged left cervical lymphadenopathy and tachycardia. His pharynx is erythematous but without</a:t>
            </a:r>
            <a:r>
              <a:rPr lang="en" sz="2000" b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tonsillar enlargement or exudate. He had no cough. What is the best step in management? </a:t>
            </a:r>
            <a:endParaRPr sz="20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endParaRPr sz="2000" dirty="0">
              <a:solidFill>
                <a:srgbClr val="F20253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Arial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Treat empirically with antibiotic.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Order rapid strep test and, if positive, treat with antibiotics.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Neither further testing nor antibiotics. 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Order throat culture and, if positive, treat with antibiotics. </a:t>
            </a:r>
            <a:endParaRPr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B2C634C7-C7F2-0649-A1BB-FAA23B86D30A}"/>
              </a:ext>
            </a:extLst>
          </p:cNvPr>
          <p:cNvSpPr/>
          <p:nvPr/>
        </p:nvSpPr>
        <p:spPr>
          <a:xfrm>
            <a:off x="540328" y="3048000"/>
            <a:ext cx="304800" cy="2770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5C6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000" dirty="0" smtClean="0">
                <a:solidFill>
                  <a:schemeClr val="bg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rhinitis</a:t>
            </a:r>
            <a:endParaRPr sz="11500" dirty="0"/>
          </a:p>
        </p:txBody>
      </p:sp>
    </p:spTree>
    <p:extLst>
      <p:ext uri="{BB962C8B-B14F-4D97-AF65-F5344CB8AC3E}">
        <p14:creationId xmlns:p14="http://schemas.microsoft.com/office/powerpoint/2010/main" val="27313839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00"/>
          <p:cNvSpPr txBox="1">
            <a:spLocks noGrp="1"/>
          </p:cNvSpPr>
          <p:nvPr>
            <p:ph type="body" idx="1"/>
          </p:nvPr>
        </p:nvSpPr>
        <p:spPr>
          <a:xfrm>
            <a:off x="208006" y="1267953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4. Which of the following conditions is associated with allergic rhinitis: </a:t>
            </a: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77480"/>
              </a:buClr>
              <a:buSzPts val="3000"/>
              <a:buFont typeface="Lato"/>
              <a:buNone/>
            </a:pPr>
            <a:endParaRPr sz="20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Asthma 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Allergic dermatitis  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Allergic conjunctivitis 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All of the above 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DBBE3EE5-22D4-E140-8A47-388E5F020A3F}"/>
              </a:ext>
            </a:extLst>
          </p:cNvPr>
          <p:cNvSpPr/>
          <p:nvPr/>
        </p:nvSpPr>
        <p:spPr>
          <a:xfrm>
            <a:off x="387928" y="2799507"/>
            <a:ext cx="304800" cy="2770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00"/>
          <p:cNvSpPr txBox="1">
            <a:spLocks noGrp="1"/>
          </p:cNvSpPr>
          <p:nvPr>
            <p:ph type="body" idx="1"/>
          </p:nvPr>
        </p:nvSpPr>
        <p:spPr>
          <a:xfrm>
            <a:off x="311700" y="1575039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5.Which of the following is the most sensitive physical finding for otitis media?</a:t>
            </a:r>
            <a:endParaRPr sz="20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Redness.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Immobility.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Bulging.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Decreased light reflex.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77480"/>
              </a:buClr>
              <a:buSzPts val="2000"/>
              <a:buFont typeface="Lato"/>
              <a:buAutoNum type="alphaUcPeriod"/>
            </a:pPr>
            <a:r>
              <a:rPr lang="en" sz="2000" dirty="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Decreased hearing.</a:t>
            </a:r>
            <a:endParaRPr sz="2000" dirty="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BA8EE891-2050-D340-A424-786935A178C6}"/>
              </a:ext>
            </a:extLst>
          </p:cNvPr>
          <p:cNvSpPr/>
          <p:nvPr/>
        </p:nvSpPr>
        <p:spPr>
          <a:xfrm>
            <a:off x="159300" y="2327563"/>
            <a:ext cx="304800" cy="2770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6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288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Arial"/>
                <a:cs typeface="Arial"/>
                <a:sym typeface="Arial"/>
              </a:rPr>
              <a:t>References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686" name="Google Shape;686;p10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7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Oxford GP Handbook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American Family Physicians (AFP) journal.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IDSA Guidelines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https://www.aafp.org/afp/2016/0701/p24.html</a:t>
            </a:r>
            <a:endParaRPr sz="1100" u="sng">
              <a:solidFill>
                <a:schemeClr val="hlink"/>
              </a:solidFill>
              <a:latin typeface="Lato"/>
              <a:ea typeface="Lato"/>
              <a:cs typeface="Lato"/>
              <a:sym typeface="Lato"/>
              <a:hlinkClick r:id="rId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https://www.aafp.org/afp/2013/1001/p435.html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h</a:t>
            </a:r>
            <a:r>
              <a:rPr lang="en" sz="11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7"/>
              </a:rPr>
              <a:t>www.aafp.org/afp/2014/0615/p976.html#afp20140615p976-t1</a:t>
            </a:r>
            <a:endParaRPr sz="1100" u="sng">
              <a:solidFill>
                <a:schemeClr val="hlink"/>
              </a:solidFill>
              <a:latin typeface="Lato"/>
              <a:ea typeface="Lato"/>
              <a:cs typeface="Lato"/>
              <a:sym typeface="Lato"/>
              <a:hlinkClick r:id="rId7"/>
            </a:endParaRPr>
          </a:p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8"/>
              </a:rPr>
              <a:t>https://www.aafp.org/afp/2015/1115/p942.html</a:t>
            </a:r>
            <a:endParaRPr sz="1100" u="sng">
              <a:solidFill>
                <a:schemeClr val="accent5"/>
              </a:solidFill>
              <a:latin typeface="Lato"/>
              <a:ea typeface="Lato"/>
              <a:cs typeface="Lato"/>
              <a:sym typeface="Lato"/>
              <a:hlinkClick r:id="rId8"/>
            </a:endParaRPr>
          </a:p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9"/>
              </a:rPr>
              <a:t>https://www.aafp.org/afp/2015/1201/p985.html#abstract</a:t>
            </a:r>
            <a:endParaRPr sz="1100" u="sng">
              <a:solidFill>
                <a:schemeClr val="hlink"/>
              </a:solidFill>
              <a:latin typeface="Lato"/>
              <a:ea typeface="Lato"/>
              <a:cs typeface="Lato"/>
              <a:sym typeface="Lato"/>
              <a:hlinkClick r:id="rId5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https://www.aafp.org/afp/2012/1115/od4.html</a:t>
            </a:r>
            <a:endParaRPr sz="1100" u="sng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0"/>
              </a:rPr>
              <a:t>http://bestpractice.bmj.com/topics/en-gb/232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ttps://dfcmopen.com/wp-content/uploads/2014/11/</a:t>
            </a:r>
            <a:endParaRPr>
              <a:uFill>
                <a:noFill/>
              </a:uFill>
              <a:hlinkClick r:id="rId10"/>
            </a:endParaRPr>
          </a:p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1"/>
              </a:rPr>
              <a:t>http://onlinelibrary.wiley.com/doi/10.1111/j.1398-9995.2007.01620.x/full</a:t>
            </a:r>
            <a:endParaRPr sz="1100" u="sng">
              <a:solidFill>
                <a:schemeClr val="hlink"/>
              </a:solidFill>
              <a:latin typeface="Lato"/>
              <a:ea typeface="Lato"/>
              <a:cs typeface="Lato"/>
              <a:sym typeface="Lato"/>
              <a:hlinkClick r:id="rId11"/>
            </a:endParaRPr>
          </a:p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2"/>
              </a:rPr>
              <a:t>http://www.dynamed.com/topics/dmp~AN~T116217/Allergic-rhinitis#Overview-and-Recommendations</a:t>
            </a:r>
            <a:endParaRPr sz="1100" u="sng">
              <a:solidFill>
                <a:schemeClr val="hlink"/>
              </a:solidFill>
              <a:latin typeface="Lato"/>
              <a:ea typeface="Lato"/>
              <a:cs typeface="Lato"/>
              <a:sym typeface="Lato"/>
              <a:hlinkClick r:id="rId12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{ADCC05BF-6C2C-674F-AACE-0EBB3DA2920B}tf10001123</Template>
  <TotalTime>5261</TotalTime>
  <Words>4372</Words>
  <Application>Microsoft Office PowerPoint</Application>
  <PresentationFormat>On-screen Show (16:9)</PresentationFormat>
  <Paragraphs>598</Paragraphs>
  <Slides>92</Slides>
  <Notes>91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4" baseType="lpstr">
      <vt:lpstr>Amatic SC</vt:lpstr>
      <vt:lpstr>Arial</vt:lpstr>
      <vt:lpstr>Calibri</vt:lpstr>
      <vt:lpstr>Gill Sans MT</vt:lpstr>
      <vt:lpstr>Lato</vt:lpstr>
      <vt:lpstr>Merriweather</vt:lpstr>
      <vt:lpstr>Raleway</vt:lpstr>
      <vt:lpstr>Roboto</vt:lpstr>
      <vt:lpstr>Source Code Pro</vt:lpstr>
      <vt:lpstr>Trebuchet MS</vt:lpstr>
      <vt:lpstr>Wingdings</vt:lpstr>
      <vt:lpstr>Parcel</vt:lpstr>
      <vt:lpstr>Upper Respiratory Tract Diseases Supervised by: Dr. Haytham Alsaif</vt:lpstr>
      <vt:lpstr>Objectives </vt:lpstr>
      <vt:lpstr>MCQs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rhinitis</vt:lpstr>
      <vt:lpstr>Definition</vt:lpstr>
      <vt:lpstr>Sinusitis</vt:lpstr>
      <vt:lpstr>A Healthy Sinus:</vt:lpstr>
      <vt:lpstr>Definition</vt:lpstr>
      <vt:lpstr>Pathophysiology</vt:lpstr>
      <vt:lpstr>Clinical Features</vt:lpstr>
      <vt:lpstr>Classification: duration </vt:lpstr>
      <vt:lpstr>Etiology of rhinitis &amp; sinusitis</vt:lpstr>
      <vt:lpstr>Infectious</vt:lpstr>
      <vt:lpstr>How to Differentiate between Bacterial &amp; Viral Rhinosinusitis?</vt:lpstr>
      <vt:lpstr>PowerPoint Presentation</vt:lpstr>
      <vt:lpstr>How many viral Rhinosinusitis are complicated by bacterial infection?</vt:lpstr>
      <vt:lpstr>How to Diagnose Rhinosinusitis? </vt:lpstr>
      <vt:lpstr>How to Diagnose Rhinosinusitis? </vt:lpstr>
      <vt:lpstr>When should you suspect &amp; test for MERS-CoV in someone with acute rhinosinusitis?</vt:lpstr>
      <vt:lpstr>Acute Viral Rhinosinusitis (Acute VRS) Rx</vt:lpstr>
      <vt:lpstr>Acute Bacterial Rhinosinusitis (ABRS) Rx</vt:lpstr>
      <vt:lpstr>Acute Bacterial Rhinosinusitis (ABRS) Rx</vt:lpstr>
      <vt:lpstr>When do we consider the Rx for ABRS a failure?</vt:lpstr>
      <vt:lpstr>Prevention</vt:lpstr>
      <vt:lpstr>Types of Influenza viruses</vt:lpstr>
      <vt:lpstr>Spread of influenza</vt:lpstr>
      <vt:lpstr>Diagnostic tests for influenza</vt:lpstr>
      <vt:lpstr>PowerPoint Presentation</vt:lpstr>
      <vt:lpstr>How to prevent influenza?</vt:lpstr>
      <vt:lpstr>Influenza vaccine </vt:lpstr>
      <vt:lpstr>Egg allergy and Influenza vaccine </vt:lpstr>
      <vt:lpstr>How to  Differentiate Between Common Cold and Influenza?</vt:lpstr>
      <vt:lpstr>Other viruses’ families  that can cause common cold</vt:lpstr>
      <vt:lpstr>Who are the candidates for antiviral therapy?</vt:lpstr>
      <vt:lpstr>Pharyngitis </vt:lpstr>
      <vt:lpstr>Definitions</vt:lpstr>
      <vt:lpstr>PowerPoint Presentation</vt:lpstr>
      <vt:lpstr>Which age group is At risk of GABHS</vt:lpstr>
      <vt:lpstr>Alarming symptoms  (this is what you should ask to rule out serious etiology/complication in a sore throat Hx)</vt:lpstr>
      <vt:lpstr>Clinical Characteristics: Viral  vs Bacterial</vt:lpstr>
      <vt:lpstr>PowerPoint Presentation</vt:lpstr>
      <vt:lpstr>Centor Score</vt:lpstr>
      <vt:lpstr>Diagnostic Tests</vt:lpstr>
      <vt:lpstr>Treatment</vt:lpstr>
      <vt:lpstr>PowerPoint Presentation</vt:lpstr>
      <vt:lpstr>Reasons to give antibiotics immediately</vt:lpstr>
      <vt:lpstr>Pharyngitis Complications</vt:lpstr>
      <vt:lpstr>Prevention</vt:lpstr>
      <vt:lpstr>Chronic GABHS carriers</vt:lpstr>
      <vt:lpstr>Contacts of GABHS Pharyngitis</vt:lpstr>
      <vt:lpstr>Allergic Rhinitis (AR)</vt:lpstr>
      <vt:lpstr>introduction</vt:lpstr>
      <vt:lpstr>Classifications of AR</vt:lpstr>
      <vt:lpstr>Assessment of Severity</vt:lpstr>
      <vt:lpstr>PowerPoint Presentation</vt:lpstr>
      <vt:lpstr>Common Triggers</vt:lpstr>
      <vt:lpstr>Local Triggers</vt:lpstr>
      <vt:lpstr>PowerPoint Presentation</vt:lpstr>
      <vt:lpstr>Clinical Signs</vt:lpstr>
      <vt:lpstr>    When to ask for allergy testing</vt:lpstr>
      <vt:lpstr>Treating AR</vt:lpstr>
      <vt:lpstr>Otitis Media</vt:lpstr>
      <vt:lpstr>PowerPoint Presentation</vt:lpstr>
      <vt:lpstr>Risk factors</vt:lpstr>
      <vt:lpstr>Infectious etiology</vt:lpstr>
      <vt:lpstr>Acute otitis media</vt:lpstr>
      <vt:lpstr>PowerPoint Presentation</vt:lpstr>
      <vt:lpstr>PowerPoint Presentation</vt:lpstr>
      <vt:lpstr>Etiology </vt:lpstr>
      <vt:lpstr>Important historical clues </vt:lpstr>
      <vt:lpstr>pictures</vt:lpstr>
      <vt:lpstr>videos</vt:lpstr>
      <vt:lpstr>Diagnosis of OM</vt:lpstr>
      <vt:lpstr>Management of Otitis media </vt:lpstr>
      <vt:lpstr>PowerPoint Presentation</vt:lpstr>
      <vt:lpstr>Tympanostomy </vt:lpstr>
      <vt:lpstr>Complication of otitis media </vt:lpstr>
      <vt:lpstr>prevention</vt:lpstr>
      <vt:lpstr>ROLE PLAY</vt:lpstr>
      <vt:lpstr>A 23 y/o male comes to your clinic complaining of pain in his right ear that started 48 hrs ago with fluid emerge from the ear. You suspect it to be a case of otitis media but you’re not quite sure.   What should you ask in your hx to rule out other ddx?   On P/E you obtained the following informations: The patient had no history of cough or hoarseness in his voice, no nasal obstruction or congestion or constitutional symptoms.  Temperature was 38.3℃.   On inspection there was fluid coming out from the ear ,by using otoscope the eardrum was erythematous ,there was bulge in the tympanic membrane . the lymph node in the neck were non tender.  How would you manage this patient.  </vt:lpstr>
      <vt:lpstr>MCQs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Upper Respiratory Tract Diseases Supervised by: Dr. Haytham Alsaif</dc:title>
  <cp:lastModifiedBy>Adel Alshihri</cp:lastModifiedBy>
  <cp:revision>76</cp:revision>
  <dcterms:modified xsi:type="dcterms:W3CDTF">2019-01-13T14:54:24Z</dcterms:modified>
</cp:coreProperties>
</file>