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49" r:id="rId1"/>
  </p:sldMasterIdLst>
  <p:notesMasterIdLst>
    <p:notesMasterId r:id="rId52"/>
  </p:notesMasterIdLst>
  <p:sldIdLst>
    <p:sldId id="386" r:id="rId2"/>
    <p:sldId id="257" r:id="rId3"/>
    <p:sldId id="415" r:id="rId4"/>
    <p:sldId id="416" r:id="rId5"/>
    <p:sldId id="417" r:id="rId6"/>
    <p:sldId id="418" r:id="rId7"/>
    <p:sldId id="388" r:id="rId8"/>
    <p:sldId id="318" r:id="rId9"/>
    <p:sldId id="389" r:id="rId10"/>
    <p:sldId id="390" r:id="rId11"/>
    <p:sldId id="391" r:id="rId12"/>
    <p:sldId id="322" r:id="rId13"/>
    <p:sldId id="320" r:id="rId14"/>
    <p:sldId id="319" r:id="rId15"/>
    <p:sldId id="392" r:id="rId16"/>
    <p:sldId id="393" r:id="rId17"/>
    <p:sldId id="394" r:id="rId18"/>
    <p:sldId id="395" r:id="rId19"/>
    <p:sldId id="396" r:id="rId20"/>
    <p:sldId id="397" r:id="rId21"/>
    <p:sldId id="398" r:id="rId22"/>
    <p:sldId id="399" r:id="rId23"/>
    <p:sldId id="400" r:id="rId24"/>
    <p:sldId id="401" r:id="rId25"/>
    <p:sldId id="402" r:id="rId26"/>
    <p:sldId id="345" r:id="rId27"/>
    <p:sldId id="346" r:id="rId28"/>
    <p:sldId id="420" r:id="rId29"/>
    <p:sldId id="328" r:id="rId30"/>
    <p:sldId id="329" r:id="rId31"/>
    <p:sldId id="419" r:id="rId32"/>
    <p:sldId id="330" r:id="rId33"/>
    <p:sldId id="331" r:id="rId34"/>
    <p:sldId id="403" r:id="rId35"/>
    <p:sldId id="404" r:id="rId36"/>
    <p:sldId id="405" r:id="rId37"/>
    <p:sldId id="406" r:id="rId38"/>
    <p:sldId id="407" r:id="rId39"/>
    <p:sldId id="408" r:id="rId40"/>
    <p:sldId id="409" r:id="rId41"/>
    <p:sldId id="410" r:id="rId42"/>
    <p:sldId id="411" r:id="rId43"/>
    <p:sldId id="412" r:id="rId44"/>
    <p:sldId id="413" r:id="rId45"/>
    <p:sldId id="414" r:id="rId46"/>
    <p:sldId id="374" r:id="rId47"/>
    <p:sldId id="372" r:id="rId48"/>
    <p:sldId id="373" r:id="rId49"/>
    <p:sldId id="375" r:id="rId50"/>
    <p:sldId id="384"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6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9B65F5-DD8E-4F75-AF98-99AF27A575A4}">
  <a:tblStyle styleId="{319B65F5-DD8E-4F75-AF98-99AF27A575A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45"/>
    <p:restoredTop sz="92743"/>
  </p:normalViewPr>
  <p:slideViewPr>
    <p:cSldViewPr snapToGrid="0" snapToObjects="1">
      <p:cViewPr varScale="1">
        <p:scale>
          <a:sx n="142" d="100"/>
          <a:sy n="142" d="100"/>
        </p:scale>
        <p:origin x="184" y="4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DB3F5-79ED-4B94-8DCA-D9F1D8D71011}" type="doc">
      <dgm:prSet loTypeId="urn:microsoft.com/office/officeart/2005/8/layout/hChevron3" loCatId="process" qsTypeId="urn:microsoft.com/office/officeart/2005/8/quickstyle/simple1" qsCatId="simple" csTypeId="urn:microsoft.com/office/officeart/2005/8/colors/colorful5" csCatId="colorful" phldr="1"/>
      <dgm:spPr/>
    </dgm:pt>
    <dgm:pt modelId="{1388D991-62C5-4954-843D-5E9051BF2D1D}">
      <dgm:prSet phldrT="[Text]"/>
      <dgm:spPr/>
      <dgm:t>
        <a:bodyPr/>
        <a:lstStyle/>
        <a:p>
          <a:r>
            <a:rPr lang="en-US" dirty="0"/>
            <a:t>HISTORY</a:t>
          </a:r>
        </a:p>
      </dgm:t>
    </dgm:pt>
    <dgm:pt modelId="{28931E37-0EB4-4056-933C-6B4A1B7CA5FC}" type="parTrans" cxnId="{C4080705-3D4E-40DB-9ED8-7CD2BCE0DC0D}">
      <dgm:prSet/>
      <dgm:spPr/>
      <dgm:t>
        <a:bodyPr/>
        <a:lstStyle/>
        <a:p>
          <a:endParaRPr lang="en-US"/>
        </a:p>
      </dgm:t>
    </dgm:pt>
    <dgm:pt modelId="{BB5A8047-BBC3-41BE-AD73-5DA1248EA5E7}" type="sibTrans" cxnId="{C4080705-3D4E-40DB-9ED8-7CD2BCE0DC0D}">
      <dgm:prSet/>
      <dgm:spPr/>
      <dgm:t>
        <a:bodyPr/>
        <a:lstStyle/>
        <a:p>
          <a:endParaRPr lang="en-US"/>
        </a:p>
      </dgm:t>
    </dgm:pt>
    <dgm:pt modelId="{C9718286-C777-4FC5-8951-613780C2CEF2}">
      <dgm:prSet phldrT="[Text]"/>
      <dgm:spPr/>
      <dgm:t>
        <a:bodyPr/>
        <a:lstStyle/>
        <a:p>
          <a:r>
            <a:rPr lang="en-US" dirty="0"/>
            <a:t>PHYSICAL EXAMINATION</a:t>
          </a:r>
        </a:p>
      </dgm:t>
    </dgm:pt>
    <dgm:pt modelId="{3FF0A40B-3F72-4947-B113-1376A20AC16A}" type="parTrans" cxnId="{4F11C701-227C-4DD9-9378-E16D154B03F2}">
      <dgm:prSet/>
      <dgm:spPr/>
      <dgm:t>
        <a:bodyPr/>
        <a:lstStyle/>
        <a:p>
          <a:endParaRPr lang="en-US"/>
        </a:p>
      </dgm:t>
    </dgm:pt>
    <dgm:pt modelId="{E79CA053-B3C1-4742-B897-0E730F6F1D42}" type="sibTrans" cxnId="{4F11C701-227C-4DD9-9378-E16D154B03F2}">
      <dgm:prSet/>
      <dgm:spPr/>
      <dgm:t>
        <a:bodyPr/>
        <a:lstStyle/>
        <a:p>
          <a:endParaRPr lang="en-US"/>
        </a:p>
      </dgm:t>
    </dgm:pt>
    <dgm:pt modelId="{ABDC4574-4FE2-4E07-AF75-E2696123BE2B}">
      <dgm:prSet phldrT="[Text]"/>
      <dgm:spPr/>
      <dgm:t>
        <a:bodyPr/>
        <a:lstStyle/>
        <a:p>
          <a:r>
            <a:rPr lang="en-US" dirty="0"/>
            <a:t>IMAGING?</a:t>
          </a:r>
        </a:p>
      </dgm:t>
    </dgm:pt>
    <dgm:pt modelId="{0171289B-B472-4324-8C17-A8BAF9419EE9}" type="parTrans" cxnId="{B3FE6A7C-F85C-4626-8C12-5219B37FE72B}">
      <dgm:prSet/>
      <dgm:spPr/>
      <dgm:t>
        <a:bodyPr/>
        <a:lstStyle/>
        <a:p>
          <a:endParaRPr lang="en-US"/>
        </a:p>
      </dgm:t>
    </dgm:pt>
    <dgm:pt modelId="{D75D0EA3-D72B-4BD8-A0DD-A0D06D0F4E84}" type="sibTrans" cxnId="{B3FE6A7C-F85C-4626-8C12-5219B37FE72B}">
      <dgm:prSet/>
      <dgm:spPr/>
      <dgm:t>
        <a:bodyPr/>
        <a:lstStyle/>
        <a:p>
          <a:endParaRPr lang="en-US"/>
        </a:p>
      </dgm:t>
    </dgm:pt>
    <dgm:pt modelId="{126210D8-0E9D-4D42-A809-5AEDD9094372}" type="pres">
      <dgm:prSet presAssocID="{932DB3F5-79ED-4B94-8DCA-D9F1D8D71011}" presName="Name0" presStyleCnt="0">
        <dgm:presLayoutVars>
          <dgm:dir/>
          <dgm:resizeHandles val="exact"/>
        </dgm:presLayoutVars>
      </dgm:prSet>
      <dgm:spPr/>
    </dgm:pt>
    <dgm:pt modelId="{4E21A333-5D82-4C32-B09B-6458316DCFA9}" type="pres">
      <dgm:prSet presAssocID="{1388D991-62C5-4954-843D-5E9051BF2D1D}" presName="parTxOnly" presStyleLbl="node1" presStyleIdx="0" presStyleCnt="3">
        <dgm:presLayoutVars>
          <dgm:bulletEnabled val="1"/>
        </dgm:presLayoutVars>
      </dgm:prSet>
      <dgm:spPr/>
    </dgm:pt>
    <dgm:pt modelId="{63187F8B-CC8F-4A10-A593-3441090AD3AF}" type="pres">
      <dgm:prSet presAssocID="{BB5A8047-BBC3-41BE-AD73-5DA1248EA5E7}" presName="parSpace" presStyleCnt="0"/>
      <dgm:spPr/>
    </dgm:pt>
    <dgm:pt modelId="{A9F15883-57D2-4AD9-B9BB-792B8B71F261}" type="pres">
      <dgm:prSet presAssocID="{C9718286-C777-4FC5-8951-613780C2CEF2}" presName="parTxOnly" presStyleLbl="node1" presStyleIdx="1" presStyleCnt="3">
        <dgm:presLayoutVars>
          <dgm:bulletEnabled val="1"/>
        </dgm:presLayoutVars>
      </dgm:prSet>
      <dgm:spPr/>
    </dgm:pt>
    <dgm:pt modelId="{65C59A3A-516B-4213-A9A1-3E9394A00485}" type="pres">
      <dgm:prSet presAssocID="{E79CA053-B3C1-4742-B897-0E730F6F1D42}" presName="parSpace" presStyleCnt="0"/>
      <dgm:spPr/>
    </dgm:pt>
    <dgm:pt modelId="{3EB82CE5-4A6D-49AD-8B1A-3C85D47EC2D5}" type="pres">
      <dgm:prSet presAssocID="{ABDC4574-4FE2-4E07-AF75-E2696123BE2B}" presName="parTxOnly" presStyleLbl="node1" presStyleIdx="2" presStyleCnt="3">
        <dgm:presLayoutVars>
          <dgm:bulletEnabled val="1"/>
        </dgm:presLayoutVars>
      </dgm:prSet>
      <dgm:spPr/>
    </dgm:pt>
  </dgm:ptLst>
  <dgm:cxnLst>
    <dgm:cxn modelId="{4F11C701-227C-4DD9-9378-E16D154B03F2}" srcId="{932DB3F5-79ED-4B94-8DCA-D9F1D8D71011}" destId="{C9718286-C777-4FC5-8951-613780C2CEF2}" srcOrd="1" destOrd="0" parTransId="{3FF0A40B-3F72-4947-B113-1376A20AC16A}" sibTransId="{E79CA053-B3C1-4742-B897-0E730F6F1D42}"/>
    <dgm:cxn modelId="{C4080705-3D4E-40DB-9ED8-7CD2BCE0DC0D}" srcId="{932DB3F5-79ED-4B94-8DCA-D9F1D8D71011}" destId="{1388D991-62C5-4954-843D-5E9051BF2D1D}" srcOrd="0" destOrd="0" parTransId="{28931E37-0EB4-4056-933C-6B4A1B7CA5FC}" sibTransId="{BB5A8047-BBC3-41BE-AD73-5DA1248EA5E7}"/>
    <dgm:cxn modelId="{AD9FD221-83AD-4AB3-BE95-3C44F2BFB957}" type="presOf" srcId="{C9718286-C777-4FC5-8951-613780C2CEF2}" destId="{A9F15883-57D2-4AD9-B9BB-792B8B71F261}" srcOrd="0" destOrd="0" presId="urn:microsoft.com/office/officeart/2005/8/layout/hChevron3"/>
    <dgm:cxn modelId="{C447A654-19C0-426A-9A47-83C7375735EA}" type="presOf" srcId="{ABDC4574-4FE2-4E07-AF75-E2696123BE2B}" destId="{3EB82CE5-4A6D-49AD-8B1A-3C85D47EC2D5}" srcOrd="0" destOrd="0" presId="urn:microsoft.com/office/officeart/2005/8/layout/hChevron3"/>
    <dgm:cxn modelId="{642F117A-6BEC-44C7-BA0D-9D1533CEEC49}" type="presOf" srcId="{932DB3F5-79ED-4B94-8DCA-D9F1D8D71011}" destId="{126210D8-0E9D-4D42-A809-5AEDD9094372}" srcOrd="0" destOrd="0" presId="urn:microsoft.com/office/officeart/2005/8/layout/hChevron3"/>
    <dgm:cxn modelId="{B3FE6A7C-F85C-4626-8C12-5219B37FE72B}" srcId="{932DB3F5-79ED-4B94-8DCA-D9F1D8D71011}" destId="{ABDC4574-4FE2-4E07-AF75-E2696123BE2B}" srcOrd="2" destOrd="0" parTransId="{0171289B-B472-4324-8C17-A8BAF9419EE9}" sibTransId="{D75D0EA3-D72B-4BD8-A0DD-A0D06D0F4E84}"/>
    <dgm:cxn modelId="{CCEBCC80-41C6-412D-AE8E-EB8DC42B560D}" type="presOf" srcId="{1388D991-62C5-4954-843D-5E9051BF2D1D}" destId="{4E21A333-5D82-4C32-B09B-6458316DCFA9}" srcOrd="0" destOrd="0" presId="urn:microsoft.com/office/officeart/2005/8/layout/hChevron3"/>
    <dgm:cxn modelId="{C9097319-7143-47F9-A28C-BC04C4A6BB9C}" type="presParOf" srcId="{126210D8-0E9D-4D42-A809-5AEDD9094372}" destId="{4E21A333-5D82-4C32-B09B-6458316DCFA9}" srcOrd="0" destOrd="0" presId="urn:microsoft.com/office/officeart/2005/8/layout/hChevron3"/>
    <dgm:cxn modelId="{CA2C9669-F154-4239-818C-D9CE2A61135C}" type="presParOf" srcId="{126210D8-0E9D-4D42-A809-5AEDD9094372}" destId="{63187F8B-CC8F-4A10-A593-3441090AD3AF}" srcOrd="1" destOrd="0" presId="urn:microsoft.com/office/officeart/2005/8/layout/hChevron3"/>
    <dgm:cxn modelId="{E9001594-635F-4E75-AA54-ED6C33439E82}" type="presParOf" srcId="{126210D8-0E9D-4D42-A809-5AEDD9094372}" destId="{A9F15883-57D2-4AD9-B9BB-792B8B71F261}" srcOrd="2" destOrd="0" presId="urn:microsoft.com/office/officeart/2005/8/layout/hChevron3"/>
    <dgm:cxn modelId="{7002963B-781C-49EF-AA65-F26D7D013A96}" type="presParOf" srcId="{126210D8-0E9D-4D42-A809-5AEDD9094372}" destId="{65C59A3A-516B-4213-A9A1-3E9394A00485}" srcOrd="3" destOrd="0" presId="urn:microsoft.com/office/officeart/2005/8/layout/hChevron3"/>
    <dgm:cxn modelId="{5DA881EA-599B-4BC6-A949-B0A6F9B2643F}" type="presParOf" srcId="{126210D8-0E9D-4D42-A809-5AEDD9094372}" destId="{3EB82CE5-4A6D-49AD-8B1A-3C85D47EC2D5}"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5E94C-6753-4EF3-96EF-A4F14B9A5A79}" type="doc">
      <dgm:prSet loTypeId="urn:microsoft.com/office/officeart/2005/8/layout/arrow5" loCatId="relationship" qsTypeId="urn:microsoft.com/office/officeart/2005/8/quickstyle/simple1" qsCatId="simple" csTypeId="urn:microsoft.com/office/officeart/2005/8/colors/colorful4" csCatId="colorful" phldr="1"/>
      <dgm:spPr/>
      <dgm:t>
        <a:bodyPr/>
        <a:lstStyle/>
        <a:p>
          <a:endParaRPr lang="en-US"/>
        </a:p>
      </dgm:t>
    </dgm:pt>
    <dgm:pt modelId="{3F80D754-DE99-4DB0-A546-55D90866F2FA}">
      <dgm:prSet phldrT="[Text]" custT="1"/>
      <dgm:spPr/>
      <dgm:t>
        <a:bodyPr/>
        <a:lstStyle/>
        <a:p>
          <a:r>
            <a:rPr lang="en-US" sz="1800" dirty="0"/>
            <a:t>Inflammatory</a:t>
          </a:r>
          <a:endParaRPr lang="en-US" sz="1700" dirty="0"/>
        </a:p>
      </dgm:t>
    </dgm:pt>
    <dgm:pt modelId="{B195342D-E36C-41C7-B79E-4892458BE8F5}" type="parTrans" cxnId="{F67F8BA1-8A7A-45A9-8EC1-DE6E3FF8E21D}">
      <dgm:prSet/>
      <dgm:spPr/>
      <dgm:t>
        <a:bodyPr/>
        <a:lstStyle/>
        <a:p>
          <a:endParaRPr lang="en-US"/>
        </a:p>
      </dgm:t>
    </dgm:pt>
    <dgm:pt modelId="{8DE21E48-131F-4256-93E1-9DAA154DC0B9}" type="sibTrans" cxnId="{F67F8BA1-8A7A-45A9-8EC1-DE6E3FF8E21D}">
      <dgm:prSet/>
      <dgm:spPr/>
      <dgm:t>
        <a:bodyPr/>
        <a:lstStyle/>
        <a:p>
          <a:endParaRPr lang="en-US"/>
        </a:p>
      </dgm:t>
    </dgm:pt>
    <dgm:pt modelId="{F47321E9-C217-4B8B-844F-F90A9EF2D1FA}">
      <dgm:prSet phldrT="[Text]"/>
      <dgm:spPr/>
      <dgm:t>
        <a:bodyPr/>
        <a:lstStyle/>
        <a:p>
          <a:r>
            <a:rPr lang="en-US" dirty="0"/>
            <a:t>Mechanical</a:t>
          </a:r>
        </a:p>
      </dgm:t>
    </dgm:pt>
    <dgm:pt modelId="{3AA1AD69-F7F9-4904-822B-8931F6E3899F}" type="parTrans" cxnId="{6CE6E790-E6BE-4043-A720-FDC7F93D7F46}">
      <dgm:prSet/>
      <dgm:spPr/>
      <dgm:t>
        <a:bodyPr/>
        <a:lstStyle/>
        <a:p>
          <a:endParaRPr lang="en-US"/>
        </a:p>
      </dgm:t>
    </dgm:pt>
    <dgm:pt modelId="{3146E528-57C8-4903-8A53-3CBEBB6BF100}" type="sibTrans" cxnId="{6CE6E790-E6BE-4043-A720-FDC7F93D7F46}">
      <dgm:prSet/>
      <dgm:spPr/>
      <dgm:t>
        <a:bodyPr/>
        <a:lstStyle/>
        <a:p>
          <a:endParaRPr lang="en-US"/>
        </a:p>
      </dgm:t>
    </dgm:pt>
    <dgm:pt modelId="{C26060D7-274E-49A9-8CE9-32427A866994}" type="pres">
      <dgm:prSet presAssocID="{9135E94C-6753-4EF3-96EF-A4F14B9A5A79}" presName="diagram" presStyleCnt="0">
        <dgm:presLayoutVars>
          <dgm:dir/>
          <dgm:resizeHandles val="exact"/>
        </dgm:presLayoutVars>
      </dgm:prSet>
      <dgm:spPr/>
    </dgm:pt>
    <dgm:pt modelId="{01D65524-8ADC-479D-B67B-19B25D2DF937}" type="pres">
      <dgm:prSet presAssocID="{3F80D754-DE99-4DB0-A546-55D90866F2FA}" presName="arrow" presStyleLbl="node1" presStyleIdx="0" presStyleCnt="2" custScaleY="100204" custRadScaleRad="41666" custRadScaleInc="-88">
        <dgm:presLayoutVars>
          <dgm:bulletEnabled val="1"/>
        </dgm:presLayoutVars>
      </dgm:prSet>
      <dgm:spPr/>
    </dgm:pt>
    <dgm:pt modelId="{C1A1E742-782F-474C-9CCE-38DE06D2BBEA}" type="pres">
      <dgm:prSet presAssocID="{F47321E9-C217-4B8B-844F-F90A9EF2D1FA}" presName="arrow" presStyleLbl="node1" presStyleIdx="1" presStyleCnt="2" custScaleY="100037" custRadScaleRad="41596" custRadScaleInc="-88">
        <dgm:presLayoutVars>
          <dgm:bulletEnabled val="1"/>
        </dgm:presLayoutVars>
      </dgm:prSet>
      <dgm:spPr/>
    </dgm:pt>
  </dgm:ptLst>
  <dgm:cxnLst>
    <dgm:cxn modelId="{C2549B36-4C47-4674-ADB1-46A6204AAFDC}" type="presOf" srcId="{9135E94C-6753-4EF3-96EF-A4F14B9A5A79}" destId="{C26060D7-274E-49A9-8CE9-32427A866994}" srcOrd="0" destOrd="0" presId="urn:microsoft.com/office/officeart/2005/8/layout/arrow5"/>
    <dgm:cxn modelId="{ED5DEE8A-E149-437F-A777-9950282163B1}" type="presOf" srcId="{3F80D754-DE99-4DB0-A546-55D90866F2FA}" destId="{01D65524-8ADC-479D-B67B-19B25D2DF937}" srcOrd="0" destOrd="0" presId="urn:microsoft.com/office/officeart/2005/8/layout/arrow5"/>
    <dgm:cxn modelId="{6CE6E790-E6BE-4043-A720-FDC7F93D7F46}" srcId="{9135E94C-6753-4EF3-96EF-A4F14B9A5A79}" destId="{F47321E9-C217-4B8B-844F-F90A9EF2D1FA}" srcOrd="1" destOrd="0" parTransId="{3AA1AD69-F7F9-4904-822B-8931F6E3899F}" sibTransId="{3146E528-57C8-4903-8A53-3CBEBB6BF100}"/>
    <dgm:cxn modelId="{6A27CB9A-73A7-4F05-8B13-828BB2BEB6F5}" type="presOf" srcId="{F47321E9-C217-4B8B-844F-F90A9EF2D1FA}" destId="{C1A1E742-782F-474C-9CCE-38DE06D2BBEA}" srcOrd="0" destOrd="0" presId="urn:microsoft.com/office/officeart/2005/8/layout/arrow5"/>
    <dgm:cxn modelId="{F67F8BA1-8A7A-45A9-8EC1-DE6E3FF8E21D}" srcId="{9135E94C-6753-4EF3-96EF-A4F14B9A5A79}" destId="{3F80D754-DE99-4DB0-A546-55D90866F2FA}" srcOrd="0" destOrd="0" parTransId="{B195342D-E36C-41C7-B79E-4892458BE8F5}" sibTransId="{8DE21E48-131F-4256-93E1-9DAA154DC0B9}"/>
    <dgm:cxn modelId="{14CFAB14-7688-421D-97B3-C5B4EC21F14D}" type="presParOf" srcId="{C26060D7-274E-49A9-8CE9-32427A866994}" destId="{01D65524-8ADC-479D-B67B-19B25D2DF937}" srcOrd="0" destOrd="0" presId="urn:microsoft.com/office/officeart/2005/8/layout/arrow5"/>
    <dgm:cxn modelId="{7FBE6FD5-A8E2-4C8F-9319-E0431324376A}" type="presParOf" srcId="{C26060D7-274E-49A9-8CE9-32427A866994}" destId="{C1A1E742-782F-474C-9CCE-38DE06D2BBE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1A333-5D82-4C32-B09B-6458316DCFA9}">
      <dsp:nvSpPr>
        <dsp:cNvPr id="0" name=""/>
        <dsp:cNvSpPr/>
      </dsp:nvSpPr>
      <dsp:spPr>
        <a:xfrm>
          <a:off x="2678" y="180310"/>
          <a:ext cx="2342554" cy="937021"/>
        </a:xfrm>
        <a:prstGeom prst="homePlate">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HISTORY</a:t>
          </a:r>
        </a:p>
      </dsp:txBody>
      <dsp:txXfrm>
        <a:off x="2678" y="180310"/>
        <a:ext cx="2108299" cy="937021"/>
      </dsp:txXfrm>
    </dsp:sp>
    <dsp:sp modelId="{A9F15883-57D2-4AD9-B9BB-792B8B71F261}">
      <dsp:nvSpPr>
        <dsp:cNvPr id="0" name=""/>
        <dsp:cNvSpPr/>
      </dsp:nvSpPr>
      <dsp:spPr>
        <a:xfrm>
          <a:off x="1876722" y="180310"/>
          <a:ext cx="2342554" cy="937021"/>
        </a:xfrm>
        <a:prstGeom prst="chevron">
          <a:avLst/>
        </a:prstGeom>
        <a:solidFill>
          <a:schemeClr val="accent5">
            <a:hueOff val="9557340"/>
            <a:satOff val="-20419"/>
            <a:lumOff val="-852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PHYSICAL EXAMINATION</a:t>
          </a:r>
        </a:p>
      </dsp:txBody>
      <dsp:txXfrm>
        <a:off x="2345233" y="180310"/>
        <a:ext cx="1405533" cy="937021"/>
      </dsp:txXfrm>
    </dsp:sp>
    <dsp:sp modelId="{3EB82CE5-4A6D-49AD-8B1A-3C85D47EC2D5}">
      <dsp:nvSpPr>
        <dsp:cNvPr id="0" name=""/>
        <dsp:cNvSpPr/>
      </dsp:nvSpPr>
      <dsp:spPr>
        <a:xfrm>
          <a:off x="3750766" y="180310"/>
          <a:ext cx="2342554" cy="937021"/>
        </a:xfrm>
        <a:prstGeom prst="chevron">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IMAGING?</a:t>
          </a:r>
        </a:p>
      </dsp:txBody>
      <dsp:txXfrm>
        <a:off x="4219277" y="180310"/>
        <a:ext cx="1405533" cy="937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65524-8ADC-479D-B67B-19B25D2DF937}">
      <dsp:nvSpPr>
        <dsp:cNvPr id="0" name=""/>
        <dsp:cNvSpPr/>
      </dsp:nvSpPr>
      <dsp:spPr>
        <a:xfrm rot="16200000">
          <a:off x="1290077" y="3218"/>
          <a:ext cx="1835610" cy="1839354"/>
        </a:xfrm>
        <a:prstGeom prst="downArrow">
          <a:avLst>
            <a:gd name="adj1" fmla="val 50000"/>
            <a:gd name="adj2" fmla="val 35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Inflammatory</a:t>
          </a:r>
          <a:endParaRPr lang="en-US" sz="1700" kern="1200" dirty="0"/>
        </a:p>
      </dsp:txBody>
      <dsp:txXfrm rot="5400000">
        <a:off x="1288206" y="463991"/>
        <a:ext cx="1518122" cy="917805"/>
      </dsp:txXfrm>
    </dsp:sp>
    <dsp:sp modelId="{C1A1E742-782F-474C-9CCE-38DE06D2BBEA}">
      <dsp:nvSpPr>
        <dsp:cNvPr id="0" name=""/>
        <dsp:cNvSpPr/>
      </dsp:nvSpPr>
      <dsp:spPr>
        <a:xfrm rot="5400000">
          <a:off x="3127890" y="-329"/>
          <a:ext cx="1835610" cy="1836289"/>
        </a:xfrm>
        <a:prstGeom prst="downArrow">
          <a:avLst>
            <a:gd name="adj1" fmla="val 50000"/>
            <a:gd name="adj2" fmla="val 35000"/>
          </a:avLst>
        </a:prstGeom>
        <a:solidFill>
          <a:schemeClr val="accent4">
            <a:hueOff val="-5819096"/>
            <a:satOff val="34311"/>
            <a:lumOff val="372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Mechanical</a:t>
          </a:r>
        </a:p>
      </dsp:txBody>
      <dsp:txXfrm rot="-5400000">
        <a:off x="3448783" y="458914"/>
        <a:ext cx="1515057" cy="91780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939932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81000">
              <a:lnSpc>
                <a:spcPct val="100000"/>
              </a:lnSpc>
              <a:spcBef>
                <a:spcPts val="600"/>
              </a:spcBef>
              <a:buClr>
                <a:srgbClr val="0DB7C4"/>
              </a:buClr>
              <a:buSzPct val="100000"/>
              <a:buFont typeface="Wingdings" pitchFamily="2" charset="2"/>
              <a:buChar char="ü"/>
            </a:pPr>
            <a:r>
              <a:rPr lang="en-US" sz="1100" dirty="0">
                <a:solidFill>
                  <a:srgbClr val="415665"/>
                </a:solidFill>
                <a:latin typeface="Source Sans Pro"/>
                <a:sym typeface="Source Sans Pro"/>
              </a:rPr>
              <a:t>To start the examination, have the patient standing and clothed only in underpants </a:t>
            </a:r>
          </a:p>
          <a:p>
            <a:pPr marL="457200" indent="-381000">
              <a:lnSpc>
                <a:spcPct val="100000"/>
              </a:lnSpc>
              <a:spcBef>
                <a:spcPts val="600"/>
              </a:spcBef>
              <a:buClr>
                <a:srgbClr val="0DB7C4"/>
              </a:buClr>
              <a:buSzPct val="100000"/>
              <a:buFont typeface="Wingdings" pitchFamily="2" charset="2"/>
              <a:buChar char="ü"/>
            </a:pPr>
            <a:r>
              <a:rPr lang="en-US" sz="1100" dirty="0">
                <a:solidFill>
                  <a:srgbClr val="415665"/>
                </a:solidFill>
                <a:latin typeface="Source Sans Pro"/>
                <a:sym typeface="Source Sans Pro"/>
              </a:rPr>
              <a:t>Look for deformity, inspecting from both the back and the side.</a:t>
            </a:r>
          </a:p>
          <a:p>
            <a:pPr marL="457200" indent="-381000">
              <a:lnSpc>
                <a:spcPct val="100000"/>
              </a:lnSpc>
              <a:spcBef>
                <a:spcPts val="600"/>
              </a:spcBef>
              <a:buClr>
                <a:srgbClr val="0DB7C4"/>
              </a:buClr>
              <a:buSzPct val="100000"/>
              <a:buFont typeface="Wingdings" pitchFamily="2" charset="2"/>
              <a:buChar char="ü"/>
            </a:pPr>
            <a:r>
              <a:rPr lang="en-US" sz="1100" dirty="0">
                <a:solidFill>
                  <a:srgbClr val="415665"/>
                </a:solidFill>
                <a:latin typeface="Source Sans Pro"/>
                <a:sym typeface="Source Sans Pro"/>
              </a:rPr>
              <a:t>Note especially loss of the normal thoracic kyphosis and lumbar lordosis, which is typical of ankylosing spondylitis. </a:t>
            </a:r>
          </a:p>
          <a:p>
            <a:pPr marL="457200" indent="-381000">
              <a:lnSpc>
                <a:spcPct val="100000"/>
              </a:lnSpc>
              <a:spcBef>
                <a:spcPts val="600"/>
              </a:spcBef>
              <a:buClr>
                <a:srgbClr val="0DB7C4"/>
              </a:buClr>
              <a:buSzPct val="100000"/>
              <a:buFont typeface="Wingdings" pitchFamily="2" charset="2"/>
              <a:buChar char="ü"/>
            </a:pPr>
            <a:r>
              <a:rPr lang="en-US" sz="1100" dirty="0">
                <a:solidFill>
                  <a:srgbClr val="415665"/>
                </a:solidFill>
                <a:latin typeface="Source Sans Pro"/>
                <a:sym typeface="Source Sans Pro"/>
              </a:rPr>
              <a:t>Also note any evidence of scoliosis, a lateral curvature of the spine that may be simple (‘C’ shaped) or compound (‘S’ shaped) </a:t>
            </a:r>
          </a:p>
          <a:p>
            <a:pPr marL="457200" indent="-381000">
              <a:lnSpc>
                <a:spcPct val="100000"/>
              </a:lnSpc>
              <a:spcBef>
                <a:spcPts val="600"/>
              </a:spcBef>
              <a:buClr>
                <a:srgbClr val="0DB7C4"/>
              </a:buClr>
              <a:buSzPct val="100000"/>
              <a:buFont typeface="Wingdings" pitchFamily="2" charset="2"/>
              <a:buChar char="ü"/>
            </a:pPr>
            <a:r>
              <a:rPr lang="en-US" sz="1100" dirty="0">
                <a:solidFill>
                  <a:srgbClr val="415665"/>
                </a:solidFill>
                <a:latin typeface="Source Sans Pro"/>
                <a:sym typeface="Source Sans Pro"/>
              </a:rPr>
              <a:t>soft-tissue abnormalities like a hairy patch or lipoma that might overlie a congenital abnormality, e.g. spina bifida. </a:t>
            </a:r>
            <a:endParaRPr lang="en-GB" sz="1100" dirty="0">
              <a:solidFill>
                <a:srgbClr val="415665"/>
              </a:solidFill>
              <a:latin typeface="Source Sans Pro"/>
              <a:sym typeface="Source Sans Pro"/>
            </a:endParaRPr>
          </a:p>
          <a:p>
            <a:pPr marL="457200" indent="-381000">
              <a:lnSpc>
                <a:spcPct val="100000"/>
              </a:lnSpc>
              <a:spcBef>
                <a:spcPts val="600"/>
              </a:spcBef>
              <a:buClr>
                <a:srgbClr val="0DB7C4"/>
              </a:buClr>
              <a:buSzPct val="100000"/>
              <a:buFont typeface="Wingdings" pitchFamily="2" charset="2"/>
              <a:buChar char="ü"/>
            </a:pPr>
            <a:r>
              <a:rPr lang="en-GB" sz="1100" dirty="0">
                <a:solidFill>
                  <a:srgbClr val="415665"/>
                </a:solidFill>
                <a:latin typeface="Source Sans Pro"/>
                <a:sym typeface="Source Sans Pro"/>
              </a:rPr>
              <a:t>Muscle wasting </a:t>
            </a:r>
          </a:p>
          <a:p>
            <a:pPr marL="457200" indent="-381000">
              <a:lnSpc>
                <a:spcPct val="100000"/>
              </a:lnSpc>
              <a:spcBef>
                <a:spcPts val="600"/>
              </a:spcBef>
              <a:buClr>
                <a:srgbClr val="0DB7C4"/>
              </a:buClr>
              <a:buSzPct val="100000"/>
              <a:buFont typeface="Wingdings" pitchFamily="2" charset="2"/>
              <a:buChar char="ü"/>
            </a:pPr>
            <a:r>
              <a:rPr lang="en-GB" sz="1100" dirty="0">
                <a:solidFill>
                  <a:srgbClr val="415665"/>
                </a:solidFill>
                <a:latin typeface="Source Sans Pro"/>
                <a:sym typeface="Source Sans Pro"/>
              </a:rPr>
              <a:t>shoulders &amp; pelvis level. </a:t>
            </a:r>
          </a:p>
        </p:txBody>
      </p:sp>
    </p:spTree>
    <p:extLst>
      <p:ext uri="{BB962C8B-B14F-4D97-AF65-F5344CB8AC3E}">
        <p14:creationId xmlns:p14="http://schemas.microsoft.com/office/powerpoint/2010/main" val="712524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57175" indent="-257175">
              <a:buSzPct val="100000"/>
              <a:buFont typeface="+mj-lt"/>
              <a:buAutoNum type="arabicPeriod"/>
            </a:pPr>
            <a:r>
              <a:rPr lang="en-US" sz="1100" dirty="0"/>
              <a:t>centrally (spinous processes to coccyx) , looking for any tenderness.</a:t>
            </a:r>
          </a:p>
          <a:p>
            <a:pPr marL="257175" indent="-257175">
              <a:buSzPct val="100000"/>
              <a:buFont typeface="+mj-lt"/>
              <a:buAutoNum type="arabicPeriod"/>
            </a:pPr>
            <a:r>
              <a:rPr lang="en-US" sz="1100" dirty="0"/>
              <a:t>unilateral—right and left sides (1.5 cm from midline)</a:t>
            </a:r>
            <a:endParaRPr lang="ar-SA" sz="1100" dirty="0"/>
          </a:p>
          <a:p>
            <a:pPr marL="257175" indent="-257175">
              <a:buSzPct val="100000"/>
              <a:buFont typeface="+mj-lt"/>
              <a:buAutoNum type="arabicPeriod"/>
            </a:pPr>
            <a:r>
              <a:rPr lang="en-US" sz="1100" dirty="0"/>
              <a:t>Soft tissues: temperature, tenderness. </a:t>
            </a:r>
          </a:p>
          <a:p>
            <a:pPr marL="257175" indent="-257175">
              <a:buSzPct val="100000"/>
              <a:buFont typeface="+mj-lt"/>
              <a:buAutoNum type="arabicPeriod"/>
            </a:pPr>
            <a:r>
              <a:rPr lang="en-US" sz="1100" dirty="0"/>
              <a:t>After warning the patient, lightly percuss the spine with your closed fist and note any tenderness. </a:t>
            </a:r>
          </a:p>
        </p:txBody>
      </p:sp>
    </p:spTree>
    <p:extLst>
      <p:ext uri="{BB962C8B-B14F-4D97-AF65-F5344CB8AC3E}">
        <p14:creationId xmlns:p14="http://schemas.microsoft.com/office/powerpoint/2010/main" val="3510579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57175" indent="-257175">
              <a:buSzPct val="100000"/>
              <a:buFont typeface="+mj-lt"/>
              <a:buAutoNum type="arabicPeriod"/>
            </a:pPr>
            <a:r>
              <a:rPr lang="en-US" sz="1100" dirty="0"/>
              <a:t>Flexion: ask the patient to try to touch his toes with his legs straight. (Patients with advanced ankylosing spondylitis have a flat ankylosed spine and all the bending occurs at the hips )</a:t>
            </a:r>
          </a:p>
          <a:p>
            <a:pPr marL="257175" indent="-257175">
              <a:buSzPct val="100000"/>
              <a:buFont typeface="+mj-lt"/>
              <a:buAutoNum type="arabicPeriod"/>
            </a:pPr>
            <a:r>
              <a:rPr lang="en-US" sz="1100" dirty="0"/>
              <a:t>Extension: ask the patient to straighten up and lean back as far as possible (normal 10–20° from neutral erect posture). </a:t>
            </a:r>
          </a:p>
          <a:p>
            <a:pPr marL="257175" indent="-257175">
              <a:buSzPct val="100000"/>
              <a:buFont typeface="+mj-lt"/>
              <a:buAutoNum type="arabicPeriod"/>
            </a:pPr>
            <a:r>
              <a:rPr lang="en-US" sz="1100" dirty="0"/>
              <a:t>Lateral bending is assessed by getting the patient to slide the right hand down the right leg as far as possible without bending forwards, and then the same for the left side. (This movement tends to be restricted early in ankylosing spondylitis). </a:t>
            </a:r>
          </a:p>
          <a:p>
            <a:pPr marL="257175" indent="-257175">
              <a:buSzPct val="100000"/>
              <a:buFont typeface="+mj-lt"/>
              <a:buAutoNum type="arabicPeriod"/>
            </a:pPr>
            <a:r>
              <a:rPr lang="en-US" sz="1100" b="0" i="0" u="none" strike="noStrike" cap="none" dirty="0">
                <a:solidFill>
                  <a:srgbClr val="000000"/>
                </a:solidFill>
                <a:effectLst/>
                <a:latin typeface="Arial"/>
                <a:ea typeface="Arial"/>
                <a:cs typeface="Arial"/>
                <a:sym typeface="Arial"/>
              </a:rPr>
              <a:t>The rotational motion of the spine and the mobility of the thorax become early restricted in ankylosing spondylitis</a:t>
            </a:r>
            <a:endParaRPr lang="en-US" sz="1100" dirty="0"/>
          </a:p>
          <a:p>
            <a:pPr marL="257175" indent="-257175">
              <a:buFont typeface="+mj-lt"/>
              <a:buAutoNum type="arabicPeriod"/>
            </a:pPr>
            <a:endParaRPr lang="en-US" sz="1100" dirty="0"/>
          </a:p>
        </p:txBody>
      </p:sp>
    </p:spTree>
    <p:extLst>
      <p:ext uri="{BB962C8B-B14F-4D97-AF65-F5344CB8AC3E}">
        <p14:creationId xmlns:p14="http://schemas.microsoft.com/office/powerpoint/2010/main" val="418355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a:t>
            </a:r>
            <a:endParaRPr dirty="0"/>
          </a:p>
        </p:txBody>
      </p:sp>
    </p:spTree>
    <p:extLst>
      <p:ext uri="{BB962C8B-B14F-4D97-AF65-F5344CB8AC3E}">
        <p14:creationId xmlns:p14="http://schemas.microsoft.com/office/powerpoint/2010/main" val="3578131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100" dirty="0">
                <a:solidFill>
                  <a:srgbClr val="415665"/>
                </a:solidFill>
                <a:latin typeface="Source Sans Pro"/>
                <a:ea typeface="Source Sans Pro"/>
                <a:cs typeface="Source Sans Pro"/>
                <a:sym typeface="Source Sans Pro"/>
              </a:rPr>
              <a:t>a patient has metal in their spine or is unable to undergo an MRI, </a:t>
            </a:r>
            <a:endParaRPr dirty="0"/>
          </a:p>
        </p:txBody>
      </p:sp>
    </p:spTree>
    <p:extLst>
      <p:ext uri="{BB962C8B-B14F-4D97-AF65-F5344CB8AC3E}">
        <p14:creationId xmlns:p14="http://schemas.microsoft.com/office/powerpoint/2010/main" val="1084902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Low back pain and sciatica in over 16s: assessment and management. NICE guideline; 2016.</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68793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solidFill>
                  <a:srgbClr val="666666"/>
                </a:solidFill>
                <a:latin typeface="Open Sans" charset="0"/>
              </a:rPr>
              <a:t>Low back pain and sciatica in over 16s: assessment and management. NICE guideline; 2016.</a:t>
            </a:r>
            <a:endParaRPr lang="en-US" dirty="0"/>
          </a:p>
          <a:p>
            <a:endParaRPr lang="en-US" dirty="0"/>
          </a:p>
        </p:txBody>
      </p:sp>
    </p:spTree>
    <p:extLst>
      <p:ext uri="{BB962C8B-B14F-4D97-AF65-F5344CB8AC3E}">
        <p14:creationId xmlns:p14="http://schemas.microsoft.com/office/powerpoint/2010/main" val="1685707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1813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Evaluation of low back pain in adults [Internet]. </a:t>
            </a:r>
            <a:r>
              <a:rPr lang="en-US" dirty="0" err="1">
                <a:solidFill>
                  <a:srgbClr val="666666"/>
                </a:solidFill>
                <a:latin typeface="Open Sans" charset="0"/>
              </a:rPr>
              <a:t>Uptodate.com</a:t>
            </a:r>
            <a:r>
              <a:rPr lang="en-US" dirty="0">
                <a:solidFill>
                  <a:srgbClr val="666666"/>
                </a:solidFill>
                <a:latin typeface="Open Sans" charset="0"/>
              </a:rPr>
              <a:t>. 2018 [cited 4 September 2018]. Available from: https://</a:t>
            </a:r>
            <a:r>
              <a:rPr lang="en-US" dirty="0" err="1">
                <a:solidFill>
                  <a:srgbClr val="666666"/>
                </a:solidFill>
                <a:latin typeface="Open Sans" charset="0"/>
              </a:rPr>
              <a:t>www.uptodate.com</a:t>
            </a:r>
            <a:r>
              <a:rPr lang="en-US" dirty="0">
                <a:solidFill>
                  <a:srgbClr val="666666"/>
                </a:solidFill>
                <a:latin typeface="Open Sans" charset="0"/>
              </a:rPr>
              <a:t>/contents/</a:t>
            </a:r>
            <a:r>
              <a:rPr lang="en-US" dirty="0" err="1">
                <a:solidFill>
                  <a:srgbClr val="666666"/>
                </a:solidFill>
                <a:latin typeface="Open Sans" charset="0"/>
              </a:rPr>
              <a:t>evaluation-of-low-back-pain-in-adults?search</a:t>
            </a:r>
            <a:r>
              <a:rPr lang="en-US" dirty="0">
                <a:solidFill>
                  <a:srgbClr val="666666"/>
                </a:solidFill>
                <a:latin typeface="Open Sans" charset="0"/>
              </a:rPr>
              <a:t>=evalu%20ation-of-low-back-pain-in </a:t>
            </a:r>
            <a:r>
              <a:rPr lang="en-US" dirty="0" err="1">
                <a:solidFill>
                  <a:srgbClr val="666666"/>
                </a:solidFill>
                <a:latin typeface="Open Sans" charset="0"/>
              </a:rPr>
              <a:t>adults&amp;source</a:t>
            </a:r>
            <a:r>
              <a:rPr lang="en-US" dirty="0">
                <a:solidFill>
                  <a:srgbClr val="666666"/>
                </a:solidFill>
                <a:latin typeface="Open Sans" charset="0"/>
              </a:rPr>
              <a:t>=</a:t>
            </a:r>
            <a:r>
              <a:rPr lang="en-US" dirty="0" err="1">
                <a:solidFill>
                  <a:srgbClr val="666666"/>
                </a:solidFill>
                <a:latin typeface="Open Sans" charset="0"/>
              </a:rPr>
              <a:t>search_result&amp;selectedTitle</a:t>
            </a:r>
            <a:r>
              <a:rPr lang="en-US" dirty="0">
                <a:solidFill>
                  <a:srgbClr val="666666"/>
                </a:solidFill>
                <a:latin typeface="Open Sans" charset="0"/>
              </a:rPr>
              <a:t>=1~150&amp;usage_type=</a:t>
            </a:r>
            <a:r>
              <a:rPr lang="en-US" dirty="0" err="1">
                <a:solidFill>
                  <a:srgbClr val="666666"/>
                </a:solidFill>
                <a:latin typeface="Open Sans" charset="0"/>
              </a:rPr>
              <a:t>default&amp;display_rank</a:t>
            </a:r>
            <a:r>
              <a:rPr lang="en-US" dirty="0">
                <a:solidFill>
                  <a:srgbClr val="666666"/>
                </a:solidFill>
                <a:latin typeface="Open Sans" charset="0"/>
              </a:rPr>
              <a:t>=1</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37787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1435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Evaluation of low back pain in adults [Internet]. </a:t>
            </a:r>
            <a:r>
              <a:rPr lang="en-US" dirty="0" err="1">
                <a:solidFill>
                  <a:srgbClr val="666666"/>
                </a:solidFill>
                <a:latin typeface="Open Sans" charset="0"/>
              </a:rPr>
              <a:t>Uptodate.com</a:t>
            </a:r>
            <a:r>
              <a:rPr lang="en-US" dirty="0">
                <a:solidFill>
                  <a:srgbClr val="666666"/>
                </a:solidFill>
                <a:latin typeface="Open Sans" charset="0"/>
              </a:rPr>
              <a:t>. 2018 [cited 4 September 2018]. Available from: https://</a:t>
            </a:r>
            <a:r>
              <a:rPr lang="en-US" dirty="0" err="1">
                <a:solidFill>
                  <a:srgbClr val="666666"/>
                </a:solidFill>
                <a:latin typeface="Open Sans" charset="0"/>
              </a:rPr>
              <a:t>www.uptodate.com</a:t>
            </a:r>
            <a:r>
              <a:rPr lang="en-US" dirty="0">
                <a:solidFill>
                  <a:srgbClr val="666666"/>
                </a:solidFill>
                <a:latin typeface="Open Sans" charset="0"/>
              </a:rPr>
              <a:t>/contents/</a:t>
            </a:r>
            <a:r>
              <a:rPr lang="en-US" dirty="0" err="1">
                <a:solidFill>
                  <a:srgbClr val="666666"/>
                </a:solidFill>
                <a:latin typeface="Open Sans" charset="0"/>
              </a:rPr>
              <a:t>evaluation-of-low-back-pain-in-adults?search</a:t>
            </a:r>
            <a:r>
              <a:rPr lang="en-US" dirty="0">
                <a:solidFill>
                  <a:srgbClr val="666666"/>
                </a:solidFill>
                <a:latin typeface="Open Sans" charset="0"/>
              </a:rPr>
              <a:t>=evalu%20ation-of-low-back-pain-in </a:t>
            </a:r>
            <a:r>
              <a:rPr lang="en-US" dirty="0" err="1">
                <a:solidFill>
                  <a:srgbClr val="666666"/>
                </a:solidFill>
                <a:latin typeface="Open Sans" charset="0"/>
              </a:rPr>
              <a:t>adults&amp;source</a:t>
            </a:r>
            <a:r>
              <a:rPr lang="en-US" dirty="0">
                <a:solidFill>
                  <a:srgbClr val="666666"/>
                </a:solidFill>
                <a:latin typeface="Open Sans" charset="0"/>
              </a:rPr>
              <a:t>=</a:t>
            </a:r>
            <a:r>
              <a:rPr lang="en-US" dirty="0" err="1">
                <a:solidFill>
                  <a:srgbClr val="666666"/>
                </a:solidFill>
                <a:latin typeface="Open Sans" charset="0"/>
              </a:rPr>
              <a:t>search_result&amp;selectedTitle</a:t>
            </a:r>
            <a:r>
              <a:rPr lang="en-US" dirty="0">
                <a:solidFill>
                  <a:srgbClr val="666666"/>
                </a:solidFill>
                <a:latin typeface="Open Sans" charset="0"/>
              </a:rPr>
              <a:t>=1~150&amp;usage_type=</a:t>
            </a:r>
            <a:r>
              <a:rPr lang="en-US" dirty="0" err="1">
                <a:solidFill>
                  <a:srgbClr val="666666"/>
                </a:solidFill>
                <a:latin typeface="Open Sans" charset="0"/>
              </a:rPr>
              <a:t>default&amp;display_rank</a:t>
            </a:r>
            <a:r>
              <a:rPr lang="en-US" dirty="0">
                <a:solidFill>
                  <a:srgbClr val="666666"/>
                </a:solidFill>
                <a:latin typeface="Open Sans" charset="0"/>
              </a:rPr>
              <a:t>=1</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5523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Evaluation of low back pain in adults [Internet]. </a:t>
            </a:r>
            <a:r>
              <a:rPr lang="en-US" dirty="0" err="1">
                <a:solidFill>
                  <a:srgbClr val="666666"/>
                </a:solidFill>
                <a:latin typeface="Open Sans" charset="0"/>
              </a:rPr>
              <a:t>Uptodate.com</a:t>
            </a:r>
            <a:r>
              <a:rPr lang="en-US" dirty="0">
                <a:solidFill>
                  <a:srgbClr val="666666"/>
                </a:solidFill>
                <a:latin typeface="Open Sans" charset="0"/>
              </a:rPr>
              <a:t>. 2018 [cited 4 September 2018]. Available from: https://</a:t>
            </a:r>
            <a:r>
              <a:rPr lang="en-US" dirty="0" err="1">
                <a:solidFill>
                  <a:srgbClr val="666666"/>
                </a:solidFill>
                <a:latin typeface="Open Sans" charset="0"/>
              </a:rPr>
              <a:t>www.uptodate.com</a:t>
            </a:r>
            <a:r>
              <a:rPr lang="en-US" dirty="0">
                <a:solidFill>
                  <a:srgbClr val="666666"/>
                </a:solidFill>
                <a:latin typeface="Open Sans" charset="0"/>
              </a:rPr>
              <a:t>/contents/</a:t>
            </a:r>
            <a:r>
              <a:rPr lang="en-US" dirty="0" err="1">
                <a:solidFill>
                  <a:srgbClr val="666666"/>
                </a:solidFill>
                <a:latin typeface="Open Sans" charset="0"/>
              </a:rPr>
              <a:t>evaluation-of-low-back-pain-in-adults?search</a:t>
            </a:r>
            <a:r>
              <a:rPr lang="en-US" dirty="0">
                <a:solidFill>
                  <a:srgbClr val="666666"/>
                </a:solidFill>
                <a:latin typeface="Open Sans" charset="0"/>
              </a:rPr>
              <a:t>=evalu%20ation-of-low-back-pain-in </a:t>
            </a:r>
            <a:r>
              <a:rPr lang="en-US" dirty="0" err="1">
                <a:solidFill>
                  <a:srgbClr val="666666"/>
                </a:solidFill>
                <a:latin typeface="Open Sans" charset="0"/>
              </a:rPr>
              <a:t>adults&amp;source</a:t>
            </a:r>
            <a:r>
              <a:rPr lang="en-US" dirty="0">
                <a:solidFill>
                  <a:srgbClr val="666666"/>
                </a:solidFill>
                <a:latin typeface="Open Sans" charset="0"/>
              </a:rPr>
              <a:t>=</a:t>
            </a:r>
            <a:r>
              <a:rPr lang="en-US" dirty="0" err="1">
                <a:solidFill>
                  <a:srgbClr val="666666"/>
                </a:solidFill>
                <a:latin typeface="Open Sans" charset="0"/>
              </a:rPr>
              <a:t>search_result&amp;selectedTitle</a:t>
            </a:r>
            <a:r>
              <a:rPr lang="en-US" dirty="0">
                <a:solidFill>
                  <a:srgbClr val="666666"/>
                </a:solidFill>
                <a:latin typeface="Open Sans" charset="0"/>
              </a:rPr>
              <a:t>=1~150&amp;usage_type=</a:t>
            </a:r>
            <a:r>
              <a:rPr lang="en-US" dirty="0" err="1">
                <a:solidFill>
                  <a:srgbClr val="666666"/>
                </a:solidFill>
                <a:latin typeface="Open Sans" charset="0"/>
              </a:rPr>
              <a:t>default&amp;display_rank</a:t>
            </a:r>
            <a:r>
              <a:rPr lang="en-US" dirty="0">
                <a:solidFill>
                  <a:srgbClr val="666666"/>
                </a:solidFill>
                <a:latin typeface="Open Sans" charset="0"/>
              </a:rPr>
              <a:t>=1</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2017923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Evaluation of low back pain in adults [Internet]. </a:t>
            </a:r>
            <a:r>
              <a:rPr lang="en-US" dirty="0" err="1">
                <a:solidFill>
                  <a:srgbClr val="666666"/>
                </a:solidFill>
                <a:latin typeface="Open Sans" charset="0"/>
              </a:rPr>
              <a:t>Uptodate.com</a:t>
            </a:r>
            <a:r>
              <a:rPr lang="en-US" dirty="0">
                <a:solidFill>
                  <a:srgbClr val="666666"/>
                </a:solidFill>
                <a:latin typeface="Open Sans" charset="0"/>
              </a:rPr>
              <a:t>. 2018 [cited 4 September 2018]. Available from: https://</a:t>
            </a:r>
            <a:r>
              <a:rPr lang="en-US" dirty="0" err="1">
                <a:solidFill>
                  <a:srgbClr val="666666"/>
                </a:solidFill>
                <a:latin typeface="Open Sans" charset="0"/>
              </a:rPr>
              <a:t>www.uptodate.com</a:t>
            </a:r>
            <a:r>
              <a:rPr lang="en-US" dirty="0">
                <a:solidFill>
                  <a:srgbClr val="666666"/>
                </a:solidFill>
                <a:latin typeface="Open Sans" charset="0"/>
              </a:rPr>
              <a:t>/contents/</a:t>
            </a:r>
            <a:r>
              <a:rPr lang="en-US" dirty="0" err="1">
                <a:solidFill>
                  <a:srgbClr val="666666"/>
                </a:solidFill>
                <a:latin typeface="Open Sans" charset="0"/>
              </a:rPr>
              <a:t>evaluation-of-low-back-pain-in-adults?search</a:t>
            </a:r>
            <a:r>
              <a:rPr lang="en-US" dirty="0">
                <a:solidFill>
                  <a:srgbClr val="666666"/>
                </a:solidFill>
                <a:latin typeface="Open Sans" charset="0"/>
              </a:rPr>
              <a:t>=evalu%20ation-of-low-back-pain-in </a:t>
            </a:r>
            <a:r>
              <a:rPr lang="en-US" dirty="0" err="1">
                <a:solidFill>
                  <a:srgbClr val="666666"/>
                </a:solidFill>
                <a:latin typeface="Open Sans" charset="0"/>
              </a:rPr>
              <a:t>adults&amp;source</a:t>
            </a:r>
            <a:r>
              <a:rPr lang="en-US" dirty="0">
                <a:solidFill>
                  <a:srgbClr val="666666"/>
                </a:solidFill>
                <a:latin typeface="Open Sans" charset="0"/>
              </a:rPr>
              <a:t>=</a:t>
            </a:r>
            <a:r>
              <a:rPr lang="en-US" dirty="0" err="1">
                <a:solidFill>
                  <a:srgbClr val="666666"/>
                </a:solidFill>
                <a:latin typeface="Open Sans" charset="0"/>
              </a:rPr>
              <a:t>search_result&amp;selectedTitle</a:t>
            </a:r>
            <a:r>
              <a:rPr lang="en-US" dirty="0">
                <a:solidFill>
                  <a:srgbClr val="666666"/>
                </a:solidFill>
                <a:latin typeface="Open Sans" charset="0"/>
              </a:rPr>
              <a:t>=1~150&amp;usage_type=</a:t>
            </a:r>
            <a:r>
              <a:rPr lang="en-US" dirty="0" err="1">
                <a:solidFill>
                  <a:srgbClr val="666666"/>
                </a:solidFill>
                <a:latin typeface="Open Sans" charset="0"/>
              </a:rPr>
              <a:t>default&amp;display_rank</a:t>
            </a:r>
            <a:r>
              <a:rPr lang="en-US" dirty="0">
                <a:solidFill>
                  <a:srgbClr val="666666"/>
                </a:solidFill>
                <a:latin typeface="Open Sans" charset="0"/>
              </a:rPr>
              <a:t>=1</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172222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597273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3918221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904774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554084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891216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18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t>Severe unremitting worsening </a:t>
            </a:r>
            <a:r>
              <a:rPr lang="en-US" sz="1200" dirty="0"/>
              <a:t>of pain (at night and pain when laying down)</a:t>
            </a:r>
            <a:r>
              <a:rPr lang="en-US" sz="1200" baseline="0" dirty="0"/>
              <a:t> </a:t>
            </a:r>
          </a:p>
          <a:p>
            <a:r>
              <a:rPr lang="en-US" sz="1200" baseline="0" dirty="0"/>
              <a:t>Weight loss, fever, and history of cancer or HIV </a:t>
            </a:r>
          </a:p>
          <a:p>
            <a:r>
              <a:rPr lang="en-US" sz="1200" baseline="0" dirty="0"/>
              <a:t>Both consider neoplasia/infection </a:t>
            </a:r>
          </a:p>
          <a:p>
            <a:endParaRPr lang="en-US" sz="1200" baseline="0" dirty="0"/>
          </a:p>
          <a:p>
            <a:r>
              <a:rPr lang="en-US" sz="1200" baseline="0" dirty="0"/>
              <a:t>Any neurological signs </a:t>
            </a:r>
          </a:p>
          <a:p>
            <a:r>
              <a:rPr lang="en-US" sz="1200" baseline="0" dirty="0"/>
              <a:t>The use of steroids or iv drugs </a:t>
            </a:r>
          </a:p>
          <a:p>
            <a:endParaRPr lang="en-US" sz="1200" baseline="0" dirty="0"/>
          </a:p>
          <a:p>
            <a:pPr marL="0" indent="0">
              <a:buNone/>
            </a:pPr>
            <a:endParaRPr lang="en-US" sz="1200" dirty="0"/>
          </a:p>
          <a:p>
            <a:pPr marL="342900" indent="-342900"/>
            <a:r>
              <a:rPr lang="en-US" sz="1200" b="1" dirty="0"/>
              <a:t>Cauda </a:t>
            </a:r>
            <a:r>
              <a:rPr lang="en-US" sz="1200" b="1" dirty="0" err="1"/>
              <a:t>Equina</a:t>
            </a:r>
            <a:r>
              <a:rPr lang="en-US" sz="1200" b="1" dirty="0"/>
              <a:t> Syndrome </a:t>
            </a:r>
            <a:r>
              <a:rPr lang="en-US" sz="1200" dirty="0"/>
              <a:t>- </a:t>
            </a:r>
            <a:r>
              <a:rPr lang="en-US" sz="1200" dirty="0">
                <a:solidFill>
                  <a:srgbClr val="0070C0"/>
                </a:solidFill>
              </a:rPr>
              <a:t>EMERGENCY</a:t>
            </a:r>
            <a:r>
              <a:rPr lang="en-US" sz="1200" dirty="0"/>
              <a:t> referral to ER. </a:t>
            </a:r>
          </a:p>
          <a:p>
            <a:pPr marL="342900" indent="-342900"/>
            <a:r>
              <a:rPr lang="en-US" sz="1200" b="1" dirty="0"/>
              <a:t>Severe unremitting worsening </a:t>
            </a:r>
            <a:r>
              <a:rPr lang="en-US" sz="1200" dirty="0"/>
              <a:t>of pain (at night and pain when laying down), consider infection/tumor – </a:t>
            </a:r>
            <a:r>
              <a:rPr lang="en-US" sz="1200" dirty="0">
                <a:solidFill>
                  <a:srgbClr val="0070C0"/>
                </a:solidFill>
              </a:rPr>
              <a:t>URGENT</a:t>
            </a:r>
            <a:r>
              <a:rPr lang="en-US" sz="1200" dirty="0"/>
              <a:t> referral to ER for pain control – will need prompt investigation.</a:t>
            </a:r>
          </a:p>
          <a:p>
            <a:pPr marL="342900" indent="-342900"/>
            <a:r>
              <a:rPr lang="en-US" sz="1200" b="1" dirty="0"/>
              <a:t>Significant trauma </a:t>
            </a:r>
            <a:r>
              <a:rPr lang="en-US" sz="1200" dirty="0"/>
              <a:t>– consider fractures – check for instability and refer </a:t>
            </a:r>
            <a:r>
              <a:rPr lang="en-US" sz="1200" dirty="0">
                <a:solidFill>
                  <a:srgbClr val="0070C0"/>
                </a:solidFill>
              </a:rPr>
              <a:t>URGENTLY</a:t>
            </a:r>
            <a:r>
              <a:rPr lang="en-US" sz="1200" dirty="0"/>
              <a:t> to spinal surgery. </a:t>
            </a:r>
          </a:p>
          <a:p>
            <a:pPr marL="342900" indent="-342900"/>
            <a:r>
              <a:rPr lang="en-US" sz="1200" b="1" dirty="0"/>
              <a:t>Weight loss, fever, history of cancer/HIV </a:t>
            </a:r>
            <a:r>
              <a:rPr lang="en-US" sz="1200" dirty="0"/>
              <a:t>– consider infection/tumor – refer </a:t>
            </a:r>
            <a:r>
              <a:rPr lang="en-US" sz="1200" dirty="0">
                <a:solidFill>
                  <a:srgbClr val="0070C0"/>
                </a:solidFill>
              </a:rPr>
              <a:t>URGENTLY</a:t>
            </a:r>
            <a:r>
              <a:rPr lang="en-US" sz="1200" dirty="0"/>
              <a:t> for MRI Scan and to spinal surgery.</a:t>
            </a:r>
          </a:p>
          <a:p>
            <a:endParaRPr lang="en-US" sz="1200" baseline="0" dirty="0"/>
          </a:p>
          <a:p>
            <a:pPr marL="342900" indent="-342900"/>
            <a:r>
              <a:rPr lang="en-US" sz="1200" b="1" dirty="0"/>
              <a:t>Use of IV drugs or steroids </a:t>
            </a:r>
            <a:r>
              <a:rPr lang="en-US" sz="1200" dirty="0"/>
              <a:t>– consider infection /compression fracture – </a:t>
            </a:r>
            <a:r>
              <a:rPr lang="en-US" sz="1200" dirty="0">
                <a:solidFill>
                  <a:srgbClr val="0070C0"/>
                </a:solidFill>
              </a:rPr>
              <a:t>URGENT</a:t>
            </a:r>
            <a:r>
              <a:rPr lang="en-US" sz="1200" dirty="0"/>
              <a:t> referral to spinal surgery. </a:t>
            </a:r>
          </a:p>
          <a:p>
            <a:pPr marL="342900" indent="-342900"/>
            <a:r>
              <a:rPr lang="en-US" sz="1200" b="1" dirty="0"/>
              <a:t>Patient over 50 </a:t>
            </a:r>
            <a:r>
              <a:rPr lang="en-US" sz="1200" dirty="0"/>
              <a:t>(if first ever episode of serious back pain) – refer </a:t>
            </a:r>
            <a:r>
              <a:rPr lang="en-US" sz="1200" dirty="0">
                <a:solidFill>
                  <a:srgbClr val="0070C0"/>
                </a:solidFill>
              </a:rPr>
              <a:t>SOON</a:t>
            </a:r>
            <a:r>
              <a:rPr lang="en-US" sz="1200" dirty="0"/>
              <a:t> for prompt investigation/spinal surgery.</a:t>
            </a:r>
          </a:p>
          <a:p>
            <a:pPr marL="342900" indent="-342900"/>
            <a:r>
              <a:rPr lang="en-US" sz="1200" b="1" dirty="0"/>
              <a:t>Widespread neurological signs </a:t>
            </a:r>
            <a:r>
              <a:rPr lang="en-US" sz="1200" dirty="0"/>
              <a:t>– consider infection/tumor/neurological disease – refer </a:t>
            </a:r>
            <a:r>
              <a:rPr lang="en-US" sz="1200" dirty="0">
                <a:solidFill>
                  <a:srgbClr val="0070C0"/>
                </a:solidFill>
              </a:rPr>
              <a:t>SOON</a:t>
            </a:r>
            <a:r>
              <a:rPr lang="en-US" sz="1200" dirty="0"/>
              <a:t> to neurology/spinal surgery/investigate further.</a:t>
            </a:r>
          </a:p>
          <a:p>
            <a:endParaRPr lang="en-US" dirty="0"/>
          </a:p>
          <a:p>
            <a:endParaRPr lang="en-US" sz="1200" baseline="0" dirty="0"/>
          </a:p>
          <a:p>
            <a:endParaRPr lang="en-US" sz="1200" baseline="0" dirty="0"/>
          </a:p>
          <a:p>
            <a:endParaRPr lang="en-US" dirty="0"/>
          </a:p>
        </p:txBody>
      </p:sp>
      <p:sp>
        <p:nvSpPr>
          <p:cNvPr id="4" name="Slide Number Placeholder 3"/>
          <p:cNvSpPr>
            <a:spLocks noGrp="1"/>
          </p:cNvSpPr>
          <p:nvPr>
            <p:ph type="sldNum" sz="quarter" idx="10"/>
          </p:nvPr>
        </p:nvSpPr>
        <p:spPr/>
        <p:txBody>
          <a:bodyPr/>
          <a:lstStyle/>
          <a:p>
            <a:fld id="{05A0DCCF-BD02-C34C-97EB-69F338F23384}" type="slidenum">
              <a:rPr lang="en-US" smtClean="0"/>
              <a:t>40</a:t>
            </a:fld>
            <a:endParaRPr lang="en-US"/>
          </a:p>
        </p:txBody>
      </p:sp>
    </p:spTree>
    <p:extLst>
      <p:ext uri="{BB962C8B-B14F-4D97-AF65-F5344CB8AC3E}">
        <p14:creationId xmlns:p14="http://schemas.microsoft.com/office/powerpoint/2010/main" val="218087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72376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6375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02507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16297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16668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888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6472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53275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err="1">
                <a:solidFill>
                  <a:srgbClr val="000000"/>
                </a:solidFill>
                <a:effectLst/>
                <a:latin typeface="Arial"/>
                <a:ea typeface="Arial"/>
                <a:cs typeface="Arial"/>
                <a:sym typeface="Arial"/>
              </a:rPr>
              <a:t>AlShayhan</a:t>
            </a:r>
            <a:r>
              <a:rPr lang="en-US" sz="1100" b="0" i="0" u="none" strike="noStrike" cap="none" dirty="0">
                <a:solidFill>
                  <a:srgbClr val="000000"/>
                </a:solidFill>
                <a:effectLst/>
                <a:latin typeface="Arial"/>
                <a:ea typeface="Arial"/>
                <a:cs typeface="Arial"/>
                <a:sym typeface="Arial"/>
              </a:rPr>
              <a:t> FA, </a:t>
            </a:r>
            <a:r>
              <a:rPr lang="en-US" sz="1100" b="0" i="0" u="none" strike="noStrike" cap="none" dirty="0" err="1">
                <a:solidFill>
                  <a:srgbClr val="000000"/>
                </a:solidFill>
                <a:effectLst/>
                <a:latin typeface="Arial"/>
                <a:ea typeface="Arial"/>
                <a:cs typeface="Arial"/>
                <a:sym typeface="Arial"/>
              </a:rPr>
              <a:t>Saadeddin</a:t>
            </a:r>
            <a:r>
              <a:rPr lang="en-US" sz="1100" b="0" i="0" u="none" strike="noStrike" cap="none" dirty="0">
                <a:solidFill>
                  <a:srgbClr val="000000"/>
                </a:solidFill>
                <a:effectLst/>
                <a:latin typeface="Arial"/>
                <a:ea typeface="Arial"/>
                <a:cs typeface="Arial"/>
                <a:sym typeface="Arial"/>
              </a:rPr>
              <a:t> M. Prevalence of low back</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pain among health sciences students. </a:t>
            </a:r>
            <a:r>
              <a:rPr lang="en-US" sz="1100" b="0" i="0" u="none" strike="noStrike" cap="none" dirty="0" err="1">
                <a:solidFill>
                  <a:srgbClr val="000000"/>
                </a:solidFill>
                <a:effectLst/>
                <a:latin typeface="Arial"/>
                <a:ea typeface="Arial"/>
                <a:cs typeface="Arial"/>
                <a:sym typeface="Arial"/>
              </a:rPr>
              <a:t>Eur</a:t>
            </a:r>
            <a:r>
              <a:rPr lang="en-US" sz="1100" b="0" i="0" u="none" strike="noStrike" cap="none" dirty="0">
                <a:solidFill>
                  <a:srgbClr val="000000"/>
                </a:solidFill>
                <a:effectLst/>
                <a:latin typeface="Arial"/>
                <a:ea typeface="Arial"/>
                <a:cs typeface="Arial"/>
                <a:sym typeface="Arial"/>
              </a:rPr>
              <a:t> J </a:t>
            </a:r>
            <a:r>
              <a:rPr lang="en-US" sz="1100" b="0" i="0" u="none" strike="noStrike" cap="none" dirty="0" err="1">
                <a:solidFill>
                  <a:srgbClr val="000000"/>
                </a:solidFill>
                <a:effectLst/>
                <a:latin typeface="Arial"/>
                <a:ea typeface="Arial"/>
                <a:cs typeface="Arial"/>
                <a:sym typeface="Arial"/>
              </a:rPr>
              <a:t>Orthop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Surg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Traumatol</a:t>
            </a:r>
            <a:r>
              <a:rPr lang="en-US" sz="1100" b="0" i="0" u="none" strike="noStrike" cap="none" dirty="0">
                <a:solidFill>
                  <a:srgbClr val="000000"/>
                </a:solidFill>
                <a:effectLst/>
                <a:latin typeface="Arial"/>
                <a:ea typeface="Arial"/>
                <a:cs typeface="Arial"/>
                <a:sym typeface="Arial"/>
              </a:rPr>
              <a:t>. 2018</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Feb;28(2):165-170. </a:t>
            </a:r>
            <a:r>
              <a:rPr lang="en-US" sz="1100" b="0" i="0" u="none" strike="noStrike" cap="none" dirty="0" err="1">
                <a:solidFill>
                  <a:srgbClr val="000000"/>
                </a:solidFill>
                <a:effectLst/>
                <a:latin typeface="Arial"/>
                <a:ea typeface="Arial"/>
                <a:cs typeface="Arial"/>
                <a:sym typeface="Arial"/>
              </a:rPr>
              <a:t>doi</a:t>
            </a:r>
            <a:r>
              <a:rPr lang="en-US" sz="1100" b="0" i="0" u="none" strike="noStrike" cap="none" dirty="0">
                <a:solidFill>
                  <a:srgbClr val="000000"/>
                </a:solidFill>
                <a:effectLst/>
                <a:latin typeface="Arial"/>
                <a:ea typeface="Arial"/>
                <a:cs typeface="Arial"/>
                <a:sym typeface="Arial"/>
              </a:rPr>
              <a:t>: 10.1007/s00590-017-2034-5. </a:t>
            </a:r>
            <a:r>
              <a:rPr lang="en-US" sz="1100" b="0" i="0" u="none" strike="noStrike" cap="none" dirty="0" err="1">
                <a:solidFill>
                  <a:srgbClr val="000000"/>
                </a:solidFill>
                <a:effectLst/>
                <a:latin typeface="Arial"/>
                <a:ea typeface="Arial"/>
                <a:cs typeface="Arial"/>
                <a:sym typeface="Arial"/>
              </a:rPr>
              <a:t>Epub</a:t>
            </a:r>
            <a:r>
              <a:rPr lang="en-US" sz="1100" b="0" i="0" u="none" strike="noStrike" cap="none" dirty="0">
                <a:solidFill>
                  <a:srgbClr val="000000"/>
                </a:solidFill>
                <a:effectLst/>
                <a:latin typeface="Arial"/>
                <a:ea typeface="Arial"/>
                <a:cs typeface="Arial"/>
                <a:sym typeface="Arial"/>
              </a:rPr>
              <a:t> 2017 Aug 30.</a:t>
            </a:r>
            <a:endParaRPr lang="en-US" dirty="0"/>
          </a:p>
        </p:txBody>
      </p:sp>
    </p:spTree>
    <p:extLst>
      <p:ext uri="{BB962C8B-B14F-4D97-AF65-F5344CB8AC3E}">
        <p14:creationId xmlns:p14="http://schemas.microsoft.com/office/powerpoint/2010/main" val="101378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48752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277388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58884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63" y="473202"/>
            <a:ext cx="3926681" cy="3921919"/>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823791"/>
            <a:ext cx="7738814" cy="3296241"/>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4484398"/>
            <a:ext cx="6034030" cy="55670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4781759"/>
            <a:ext cx="1747292" cy="261347"/>
          </a:xfrm>
        </p:spPr>
        <p:txBody>
          <a:bodyPr/>
          <a:lstStyle>
            <a:lvl1pPr>
              <a:defRPr baseline="0">
                <a:solidFill>
                  <a:schemeClr val="accent1">
                    <a:lumMod val="50000"/>
                  </a:schemeClr>
                </a:solidFill>
              </a:defRPr>
            </a:lvl1pPr>
          </a:lstStyle>
          <a:p>
            <a:fld id="{91406986-7B3F-4D4D-A331-D929F3FCFC75}" type="datetimeFigureOut">
              <a:rPr lang="en-US" smtClean="0"/>
              <a:t>11/19/18</a:t>
            </a:fld>
            <a:endParaRPr lang="en-US"/>
          </a:p>
        </p:txBody>
      </p:sp>
      <p:sp>
        <p:nvSpPr>
          <p:cNvPr id="5" name="Footer Placeholder 4"/>
          <p:cNvSpPr>
            <a:spLocks noGrp="1"/>
          </p:cNvSpPr>
          <p:nvPr>
            <p:ph type="ftr" sz="quarter" idx="11"/>
          </p:nvPr>
        </p:nvSpPr>
        <p:spPr>
          <a:xfrm>
            <a:off x="3135249" y="4781759"/>
            <a:ext cx="3086100" cy="259347"/>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4781759"/>
            <a:ext cx="1747292" cy="259347"/>
          </a:xfrm>
        </p:spPr>
        <p:txBody>
          <a:bodyPr/>
          <a:lstStyle>
            <a:lvl1pPr>
              <a:defRPr baseline="0">
                <a:solidFill>
                  <a:schemeClr val="accent1">
                    <a:lumMod val="50000"/>
                  </a:schemeClr>
                </a:solidFill>
              </a:defRPr>
            </a:lvl1pPr>
          </a:lstStyle>
          <a:p>
            <a:fld id="{42620B6E-5C0E-8B42-937D-77D5E3928A6A}" type="slidenum">
              <a:rPr lang="en-US" smtClean="0"/>
              <a:t>‹#›</a:t>
            </a:fld>
            <a:endParaRPr lang="en-US"/>
          </a:p>
        </p:txBody>
      </p:sp>
      <p:sp>
        <p:nvSpPr>
          <p:cNvPr id="13" name="Rectangle 12" title="left edge border"/>
          <p:cNvSpPr/>
          <p:nvPr/>
        </p:nvSpPr>
        <p:spPr>
          <a:xfrm>
            <a:off x="0" y="0"/>
            <a:ext cx="21259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3821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B2A773-C28A-4971-BDCD-AC2835E82515}" type="datetimeFigureOut">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720467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1" y="286790"/>
            <a:ext cx="1119099" cy="42003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5" y="286789"/>
            <a:ext cx="6294439" cy="42003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B2A773-C28A-4971-BDCD-AC2835E82515}" type="datetimeFigureOut">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4711346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1"/>
        <p:cNvGrpSpPr/>
        <p:nvPr/>
      </p:nvGrpSpPr>
      <p:grpSpPr>
        <a:xfrm>
          <a:off x="0" y="0"/>
          <a:ext cx="0" cy="0"/>
          <a:chOff x="0" y="0"/>
          <a:chExt cx="0" cy="0"/>
        </a:xfrm>
      </p:grpSpPr>
      <p:sp>
        <p:nvSpPr>
          <p:cNvPr id="34" name="Google Shape;34;p6"/>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Google Shape;35;p6"/>
          <p:cNvSpPr txBox="1">
            <a:spLocks noGrp="1"/>
          </p:cNvSpPr>
          <p:nvPr>
            <p:ph type="body" idx="1"/>
          </p:nvPr>
        </p:nvSpPr>
        <p:spPr>
          <a:xfrm>
            <a:off x="844425" y="1534257"/>
            <a:ext cx="2804700" cy="33216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3818123" y="1534257"/>
            <a:ext cx="2804700" cy="33216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7" name="Google Shape;37;p6"/>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sz="2400"/>
            </a:lvl1pPr>
            <a:lvl2pPr lvl="1">
              <a:buNone/>
              <a:defRPr sz="2400"/>
            </a:lvl2pPr>
            <a:lvl3pPr lvl="2">
              <a:buNone/>
              <a:defRPr sz="2400"/>
            </a:lvl3pPr>
            <a:lvl4pPr lvl="3">
              <a:buNone/>
              <a:defRPr sz="2400"/>
            </a:lvl4pPr>
            <a:lvl5pPr lvl="4">
              <a:buNone/>
              <a:defRPr sz="2400"/>
            </a:lvl5pPr>
            <a:lvl6pPr lvl="5">
              <a:buNone/>
              <a:defRPr sz="2400"/>
            </a:lvl6pPr>
            <a:lvl7pPr lvl="6">
              <a:buNone/>
              <a:defRPr sz="2400"/>
            </a:lvl7pPr>
            <a:lvl8pPr lvl="7">
              <a:buNone/>
              <a:defRPr sz="2400"/>
            </a:lvl8pPr>
            <a:lvl9pPr lvl="8">
              <a:buNone/>
              <a:defRPr sz="2400"/>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53077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6" name="Google Shape;16;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17" name="Google Shape;17;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lstStyle>
            <a:lvl1pPr lvl="0" rtl="0">
              <a:spcBef>
                <a:spcPts val="0"/>
              </a:spcBef>
              <a:spcAft>
                <a:spcPts val="0"/>
              </a:spcAft>
              <a:buClr>
                <a:srgbClr val="415665"/>
              </a:buClr>
              <a:buSzPts val="1800"/>
              <a:buNone/>
              <a:defRPr sz="1800"/>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a:endParaRPr/>
          </a:p>
        </p:txBody>
      </p:sp>
      <p:sp>
        <p:nvSpPr>
          <p:cNvPr id="18" name="Google Shape;18;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6523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6B97E1-C3C1-EB4F-A401-9FAA782EA7A2}" type="datetimeFigureOut">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FDF83-560E-9E48-A086-8311F25FA0BC}" type="slidenum">
              <a:rPr lang="en-US" smtClean="0"/>
              <a:t>‹#›</a:t>
            </a:fld>
            <a:endParaRPr lang="en-US"/>
          </a:p>
        </p:txBody>
      </p:sp>
    </p:spTree>
    <p:extLst>
      <p:ext uri="{BB962C8B-B14F-4D97-AF65-F5344CB8AC3E}">
        <p14:creationId xmlns:p14="http://schemas.microsoft.com/office/powerpoint/2010/main" val="1486669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2197" y="805417"/>
            <a:ext cx="6140303" cy="3048470"/>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3869836"/>
            <a:ext cx="5263116" cy="713351"/>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4781759"/>
            <a:ext cx="1120460" cy="261347"/>
          </a:xfrm>
        </p:spPr>
        <p:txBody>
          <a:bodyPr/>
          <a:lstStyle>
            <a:lvl1pPr>
              <a:defRPr baseline="0">
                <a:solidFill>
                  <a:schemeClr val="tx2"/>
                </a:solidFill>
              </a:defRPr>
            </a:lvl1pPr>
          </a:lstStyle>
          <a:p>
            <a:fld id="{C1B2A773-C28A-4971-BDCD-AC2835E82515}" type="datetimeFigureOut">
              <a:rPr lang="en-US" smtClean="0"/>
              <a:t>11/19/18</a:t>
            </a:fld>
            <a:endParaRPr lang="en-US"/>
          </a:p>
        </p:txBody>
      </p:sp>
      <p:sp>
        <p:nvSpPr>
          <p:cNvPr id="5" name="Footer Placeholder 4"/>
          <p:cNvSpPr>
            <a:spLocks noGrp="1"/>
          </p:cNvSpPr>
          <p:nvPr>
            <p:ph type="ftr" sz="quarter" idx="11"/>
          </p:nvPr>
        </p:nvSpPr>
        <p:spPr>
          <a:xfrm>
            <a:off x="3959298" y="4781759"/>
            <a:ext cx="3086100" cy="259347"/>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4781759"/>
            <a:ext cx="1115675" cy="259347"/>
          </a:xfrm>
        </p:spPr>
        <p:txBody>
          <a:bodyPr/>
          <a:lstStyle>
            <a:lvl1pPr>
              <a:defRPr baseline="0">
                <a:solidFill>
                  <a:schemeClr val="tx2"/>
                </a:solidFill>
              </a:defRPr>
            </a:lvl1pPr>
          </a:lstStyle>
          <a:p>
            <a:pPr marL="0" lvl="0" indent="0">
              <a:spcBef>
                <a:spcPts val="0"/>
              </a:spcBef>
              <a:spcAft>
                <a:spcPts val="0"/>
              </a:spcAft>
              <a:buNone/>
            </a:pPr>
            <a:fld id="{00000000-1234-1234-1234-123412341234}" type="slidenum">
              <a:rPr lang="en" smtClean="0"/>
              <a:t>‹#›</a:t>
            </a:fld>
            <a:endParaRPr lang="en"/>
          </a:p>
        </p:txBody>
      </p:sp>
      <p:grpSp>
        <p:nvGrpSpPr>
          <p:cNvPr id="7" name="Group 6" title="left scallop shape"/>
          <p:cNvGrpSpPr/>
          <p:nvPr/>
        </p:nvGrpSpPr>
        <p:grpSpPr>
          <a:xfrm>
            <a:off x="0" y="0"/>
            <a:ext cx="2110979" cy="51435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261524882"/>
      </p:ext>
    </p:extLst>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1714500"/>
            <a:ext cx="3600450" cy="2714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7" y="1714500"/>
            <a:ext cx="3600450" cy="2714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B2A773-C28A-4971-BDCD-AC2835E82515}" type="datetimeFigureOut">
              <a:rPr lang="en-US" smtClean="0"/>
              <a:t>11/19/18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5146313"/>
      </p:ext>
    </p:extLst>
  </p:cSld>
  <p:clrMapOvr>
    <a:masterClrMapping/>
  </p:clrMapOvr>
  <p:hf hdr="0" ftr="0" dt="0"/>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9546" y="285750"/>
            <a:ext cx="7629525" cy="1120138"/>
          </a:xfrm>
        </p:spPr>
        <p:txBody>
          <a:bodyPr/>
          <a:lstStyle/>
          <a:p>
            <a:r>
              <a:rPr lang="en-US"/>
              <a:t>Click to edit Master title style</a:t>
            </a:r>
            <a:endParaRPr lang="en-US" dirty="0"/>
          </a:p>
        </p:txBody>
      </p:sp>
      <p:sp>
        <p:nvSpPr>
          <p:cNvPr id="3" name="Text Placeholder 2"/>
          <p:cNvSpPr>
            <a:spLocks noGrp="1"/>
          </p:cNvSpPr>
          <p:nvPr>
            <p:ph type="body" idx="1"/>
          </p:nvPr>
        </p:nvSpPr>
        <p:spPr>
          <a:xfrm>
            <a:off x="938759" y="1649725"/>
            <a:ext cx="3600450" cy="474397"/>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2975" y="2181826"/>
            <a:ext cx="3600450" cy="2247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1649725"/>
            <a:ext cx="3600450" cy="474397"/>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181826"/>
            <a:ext cx="3600450" cy="2247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B2A773-C28A-4971-BDCD-AC2835E82515}" type="datetimeFigureOut">
              <a:rPr lang="en-US" smtClean="0"/>
              <a:t>11/19/18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29784721"/>
      </p:ext>
    </p:extLst>
  </p:cSld>
  <p:clrMapOvr>
    <a:masterClrMapping/>
  </p:clrMapOvr>
  <p:hf hdr="0" ftr="0" dt="0"/>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B2A773-C28A-4971-BDCD-AC2835E82515}" type="datetimeFigureOut">
              <a:rPr lang="en-US" smtClean="0"/>
              <a:t>11/19/18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055366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2A773-C28A-4971-BDCD-AC2835E82515}" type="datetimeFigureOut">
              <a:rPr lang="en-US" smtClean="0"/>
              <a:t>11/19/18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82705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51435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342900"/>
            <a:ext cx="2319086" cy="897503"/>
          </a:xfrm>
        </p:spPr>
        <p:txBody>
          <a:bodyPr anchor="b">
            <a:normAutofit/>
          </a:bodyPr>
          <a:lstStyle>
            <a:lvl1pPr>
              <a:lnSpc>
                <a:spcPct val="100000"/>
              </a:lnSpc>
              <a:defRPr sz="1425"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690283"/>
            <a:ext cx="4618814" cy="373884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306002"/>
            <a:ext cx="2319086" cy="3123123"/>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4781759"/>
            <a:ext cx="925016" cy="261347"/>
          </a:xfrm>
        </p:spPr>
        <p:txBody>
          <a:bodyPr/>
          <a:lstStyle/>
          <a:p>
            <a:fld id="{C1B2A773-C28A-4971-BDCD-AC2835E82515}" type="datetimeFigureOut">
              <a:rPr lang="en-US" smtClean="0"/>
              <a:t>11/19/18</a:t>
            </a:fld>
            <a:endParaRPr lang="en-US"/>
          </a:p>
        </p:txBody>
      </p:sp>
      <p:sp>
        <p:nvSpPr>
          <p:cNvPr id="6" name="Footer Placeholder 5"/>
          <p:cNvSpPr>
            <a:spLocks noGrp="1"/>
          </p:cNvSpPr>
          <p:nvPr>
            <p:ph type="ftr" sz="quarter" idx="11"/>
          </p:nvPr>
        </p:nvSpPr>
        <p:spPr>
          <a:xfrm>
            <a:off x="1577716" y="4781759"/>
            <a:ext cx="2611634" cy="259347"/>
          </a:xfrm>
        </p:spPr>
        <p:txBody>
          <a:bodyPr/>
          <a:lstStyle/>
          <a:p>
            <a:endParaRPr lang="en-US"/>
          </a:p>
        </p:txBody>
      </p:sp>
      <p:sp>
        <p:nvSpPr>
          <p:cNvPr id="7" name="Slide Number Placeholder 6"/>
          <p:cNvSpPr>
            <a:spLocks noGrp="1"/>
          </p:cNvSpPr>
          <p:nvPr>
            <p:ph type="sldNum" sz="quarter" idx="12"/>
          </p:nvPr>
        </p:nvSpPr>
        <p:spPr>
          <a:xfrm>
            <a:off x="4268261" y="4781759"/>
            <a:ext cx="924342" cy="259347"/>
          </a:xfrm>
        </p:spPr>
        <p:txBody>
          <a:bodyPr/>
          <a:lstStyle/>
          <a:p>
            <a:pPr marL="0" lvl="0" indent="0">
              <a:spcBef>
                <a:spcPts val="0"/>
              </a:spcBef>
              <a:spcAft>
                <a:spcPts val="0"/>
              </a:spcAft>
              <a:buNone/>
            </a:pPr>
            <a:fld id="{00000000-1234-1234-1234-123412341234}" type="slidenum">
              <a:rPr lang="en" smtClean="0"/>
              <a:t>‹#›</a:t>
            </a:fld>
            <a:endParaRPr lang="en"/>
          </a:p>
        </p:txBody>
      </p:sp>
      <p:sp>
        <p:nvSpPr>
          <p:cNvPr id="8" name="Rectangle 7" title="left edge border"/>
          <p:cNvSpPr/>
          <p:nvPr/>
        </p:nvSpPr>
        <p:spPr>
          <a:xfrm>
            <a:off x="0"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1914178"/>
      </p:ext>
    </p:extLst>
  </p:cSld>
  <p:clrMapOvr>
    <a:masterClrMapping/>
  </p:clrMapOvr>
  <p:hf hdr="0" ftr="0" dt="0"/>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51434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51435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342900"/>
            <a:ext cx="2319088" cy="897503"/>
          </a:xfrm>
        </p:spPr>
        <p:txBody>
          <a:bodyPr anchor="b">
            <a:normAutofit/>
          </a:bodyPr>
          <a:lstStyle>
            <a:lvl1pPr>
              <a:lnSpc>
                <a:spcPct val="100000"/>
              </a:lnSpc>
              <a:defRPr sz="1425"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306002"/>
            <a:ext cx="2319088" cy="3123123"/>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4781759"/>
            <a:ext cx="924342" cy="261347"/>
          </a:xfrm>
        </p:spPr>
        <p:txBody>
          <a:bodyPr/>
          <a:lstStyle/>
          <a:p>
            <a:fld id="{C1B2A773-C28A-4971-BDCD-AC2835E82515}" type="datetimeFigureOut">
              <a:rPr lang="en-US" smtClean="0"/>
              <a:t>11/19/18</a:t>
            </a:fld>
            <a:endParaRPr lang="en-US"/>
          </a:p>
        </p:txBody>
      </p:sp>
      <p:sp>
        <p:nvSpPr>
          <p:cNvPr id="6" name="Footer Placeholder 5"/>
          <p:cNvSpPr>
            <a:spLocks noGrp="1"/>
          </p:cNvSpPr>
          <p:nvPr>
            <p:ph type="ftr" sz="quarter" idx="11"/>
          </p:nvPr>
        </p:nvSpPr>
        <p:spPr>
          <a:xfrm>
            <a:off x="1577716" y="4781759"/>
            <a:ext cx="2611634" cy="259347"/>
          </a:xfrm>
        </p:spPr>
        <p:txBody>
          <a:bodyPr/>
          <a:lstStyle/>
          <a:p>
            <a:endParaRPr lang="en-US"/>
          </a:p>
        </p:txBody>
      </p:sp>
      <p:sp>
        <p:nvSpPr>
          <p:cNvPr id="7" name="Slide Number Placeholder 6"/>
          <p:cNvSpPr>
            <a:spLocks noGrp="1"/>
          </p:cNvSpPr>
          <p:nvPr>
            <p:ph type="sldNum" sz="quarter" idx="12"/>
          </p:nvPr>
        </p:nvSpPr>
        <p:spPr>
          <a:xfrm>
            <a:off x="4265676" y="4781759"/>
            <a:ext cx="925830" cy="259347"/>
          </a:xfrm>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964524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286789"/>
            <a:ext cx="7633742" cy="111909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1714501"/>
            <a:ext cx="7633742" cy="269519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4781759"/>
            <a:ext cx="1747292" cy="261347"/>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fld id="{C1B2A773-C28A-4971-BDCD-AC2835E82515}" type="datetimeFigureOut">
              <a:rPr lang="en-US" smtClean="0"/>
              <a:t>11/19/18</a:t>
            </a:fld>
            <a:endParaRPr lang="en-US"/>
          </a:p>
        </p:txBody>
      </p:sp>
      <p:sp>
        <p:nvSpPr>
          <p:cNvPr id="5" name="Footer Placeholder 4"/>
          <p:cNvSpPr>
            <a:spLocks noGrp="1"/>
          </p:cNvSpPr>
          <p:nvPr>
            <p:ph type="ftr" sz="quarter" idx="3"/>
          </p:nvPr>
        </p:nvSpPr>
        <p:spPr>
          <a:xfrm>
            <a:off x="3028950" y="4781759"/>
            <a:ext cx="3086100" cy="259347"/>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4781759"/>
            <a:ext cx="2114549" cy="259347"/>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pPr marL="0" lvl="0" indent="0">
              <a:spcBef>
                <a:spcPts val="0"/>
              </a:spcBef>
              <a:spcAft>
                <a:spcPts val="0"/>
              </a:spcAft>
              <a:buNone/>
            </a:pPr>
            <a:fld id="{00000000-1234-1234-1234-123412341234}" type="slidenum">
              <a:rPr lang="en" smtClean="0"/>
              <a:t>‹#›</a:t>
            </a:fld>
            <a:endParaRPr lang="en"/>
          </a:p>
        </p:txBody>
      </p:sp>
      <p:sp>
        <p:nvSpPr>
          <p:cNvPr id="11" name="Freeform 6" title="Left scallop edge"/>
          <p:cNvSpPr/>
          <p:nvPr/>
        </p:nvSpPr>
        <p:spPr bwMode="auto">
          <a:xfrm>
            <a:off x="0" y="0"/>
            <a:ext cx="664369"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6290685"/>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transition>
    <p:fade thruBlk="1"/>
  </p:transition>
  <p:hf hdr="0" ftr="0" dt="0"/>
  <p:txStyles>
    <p:titleStyle>
      <a:lvl1pPr algn="l" defTabSz="685800" rtl="0" eaLnBrk="1" latinLnBrk="0" hangingPunct="1">
        <a:lnSpc>
          <a:spcPct val="90000"/>
        </a:lnSpc>
        <a:spcBef>
          <a:spcPct val="0"/>
        </a:spcBef>
        <a:buNone/>
        <a:defRPr sz="3825" kern="1200" cap="all" spc="150" baseline="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525"/>
        </a:spcBef>
        <a:buClr>
          <a:schemeClr val="tx2"/>
        </a:buClr>
        <a:buFont typeface="Arial" panose="020B0604020202020204" pitchFamily="34" charset="0"/>
        <a:buChar char="•"/>
        <a:defRPr sz="15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10000"/>
        </a:lnSpc>
        <a:spcBef>
          <a:spcPts val="525"/>
        </a:spcBef>
        <a:buClr>
          <a:schemeClr val="tx2"/>
        </a:buClr>
        <a:buFont typeface="Gill Sans MT" panose="020B0502020104020203" pitchFamily="34" charset="0"/>
        <a:buChar char="–"/>
        <a:defRPr sz="135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10000"/>
        </a:lnSpc>
        <a:spcBef>
          <a:spcPts val="525"/>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baseline="0">
          <a:solidFill>
            <a:schemeClr val="tx1">
              <a:lumMod val="65000"/>
              <a:lumOff val="35000"/>
            </a:schemeClr>
          </a:solidFill>
          <a:latin typeface="+mn-lt"/>
          <a:ea typeface="+mn-ea"/>
          <a:cs typeface="+mn-cs"/>
        </a:defRPr>
      </a:lvl8pPr>
      <a:lvl9pPr marL="29146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855D70-A444-443D-9D53-4808C07FBC00}"/>
              </a:ext>
            </a:extLst>
          </p:cNvPr>
          <p:cNvSpPr txBox="1"/>
          <p:nvPr/>
        </p:nvSpPr>
        <p:spPr>
          <a:xfrm>
            <a:off x="765786" y="1180149"/>
            <a:ext cx="5721724" cy="1200329"/>
          </a:xfrm>
          <a:prstGeom prst="rect">
            <a:avLst/>
          </a:prstGeom>
          <a:noFill/>
        </p:spPr>
        <p:txBody>
          <a:bodyPr wrap="square" rtlCol="0">
            <a:spAutoFit/>
          </a:bodyPr>
          <a:lstStyle/>
          <a:p>
            <a:r>
              <a:rPr lang="en-US" sz="3600" b="1" dirty="0"/>
              <a:t>Approach to the patient with back pain.</a:t>
            </a:r>
          </a:p>
        </p:txBody>
      </p:sp>
      <p:pic>
        <p:nvPicPr>
          <p:cNvPr id="5" name="Picture 4">
            <a:extLst>
              <a:ext uri="{FF2B5EF4-FFF2-40B4-BE49-F238E27FC236}">
                <a16:creationId xmlns:a16="http://schemas.microsoft.com/office/drawing/2014/main" id="{B41882B1-389F-4324-9C0C-57AF4425EF62}"/>
              </a:ext>
            </a:extLst>
          </p:cNvPr>
          <p:cNvPicPr>
            <a:picLocks noChangeAspect="1"/>
          </p:cNvPicPr>
          <p:nvPr/>
        </p:nvPicPr>
        <p:blipFill>
          <a:blip r:embed="rId2"/>
          <a:stretch>
            <a:fillRect/>
          </a:stretch>
        </p:blipFill>
        <p:spPr>
          <a:xfrm>
            <a:off x="6487510" y="0"/>
            <a:ext cx="2656490" cy="1180148"/>
          </a:xfrm>
          <a:prstGeom prst="rect">
            <a:avLst/>
          </a:prstGeom>
        </p:spPr>
      </p:pic>
      <p:sp>
        <p:nvSpPr>
          <p:cNvPr id="6" name="TextBox 5">
            <a:extLst>
              <a:ext uri="{FF2B5EF4-FFF2-40B4-BE49-F238E27FC236}">
                <a16:creationId xmlns:a16="http://schemas.microsoft.com/office/drawing/2014/main" id="{3E2BE85A-9730-4B15-96A9-02BB112A7258}"/>
              </a:ext>
            </a:extLst>
          </p:cNvPr>
          <p:cNvSpPr txBox="1"/>
          <p:nvPr/>
        </p:nvSpPr>
        <p:spPr>
          <a:xfrm>
            <a:off x="2500457" y="3781432"/>
            <a:ext cx="6072043" cy="1200329"/>
          </a:xfrm>
          <a:prstGeom prst="rect">
            <a:avLst/>
          </a:prstGeom>
          <a:noFill/>
        </p:spPr>
        <p:txBody>
          <a:bodyPr wrap="square" rtlCol="0">
            <a:spAutoFit/>
          </a:bodyPr>
          <a:lstStyle/>
          <a:p>
            <a:r>
              <a:rPr lang="en-US" dirty="0"/>
              <a:t>By: </a:t>
            </a:r>
            <a:r>
              <a:rPr lang="en-US" dirty="0" err="1"/>
              <a:t>Rawaf</a:t>
            </a:r>
            <a:r>
              <a:rPr lang="en-US" dirty="0"/>
              <a:t> </a:t>
            </a:r>
            <a:r>
              <a:rPr lang="en-US" dirty="0" err="1"/>
              <a:t>Alrawaf</a:t>
            </a:r>
            <a:r>
              <a:rPr lang="en-US" dirty="0"/>
              <a:t> , Mohammed </a:t>
            </a:r>
            <a:r>
              <a:rPr lang="en-US" dirty="0" err="1"/>
              <a:t>Abunayan</a:t>
            </a:r>
            <a:r>
              <a:rPr lang="en-US" dirty="0"/>
              <a:t>, Abdullah </a:t>
            </a:r>
            <a:r>
              <a:rPr lang="en-US" dirty="0" err="1"/>
              <a:t>aljafar</a:t>
            </a:r>
            <a:endParaRPr lang="en-US" dirty="0"/>
          </a:p>
          <a:p>
            <a:endParaRPr lang="en-US" dirty="0"/>
          </a:p>
          <a:p>
            <a:r>
              <a:rPr lang="en-US" dirty="0"/>
              <a:t>Supervisor: Dr. Amr Jamal</a:t>
            </a:r>
          </a:p>
          <a:p>
            <a:endParaRPr lang="en-US" dirty="0"/>
          </a:p>
        </p:txBody>
      </p:sp>
    </p:spTree>
    <p:extLst>
      <p:ext uri="{BB962C8B-B14F-4D97-AF65-F5344CB8AC3E}">
        <p14:creationId xmlns:p14="http://schemas.microsoft.com/office/powerpoint/2010/main" val="2195431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403923-D422-4449-9CDD-081080CCC94D}"/>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10</a:t>
            </a:fld>
            <a:endParaRPr lang="en"/>
          </a:p>
        </p:txBody>
      </p:sp>
      <p:sp>
        <p:nvSpPr>
          <p:cNvPr id="3" name="TextBox 2">
            <a:extLst>
              <a:ext uri="{FF2B5EF4-FFF2-40B4-BE49-F238E27FC236}">
                <a16:creationId xmlns:a16="http://schemas.microsoft.com/office/drawing/2014/main" id="{EB28A5C1-07AC-477D-B364-F2454B087113}"/>
              </a:ext>
            </a:extLst>
          </p:cNvPr>
          <p:cNvSpPr txBox="1"/>
          <p:nvPr/>
        </p:nvSpPr>
        <p:spPr>
          <a:xfrm>
            <a:off x="586852" y="674524"/>
            <a:ext cx="6509983" cy="584775"/>
          </a:xfrm>
          <a:prstGeom prst="rect">
            <a:avLst/>
          </a:prstGeom>
          <a:noFill/>
        </p:spPr>
        <p:txBody>
          <a:bodyPr wrap="square" rtlCol="0">
            <a:spAutoFit/>
          </a:bodyPr>
          <a:lstStyle/>
          <a:p>
            <a:pPr marL="285750" indent="-285750">
              <a:buClr>
                <a:schemeClr val="accent5"/>
              </a:buClr>
              <a:buFont typeface="Wingdings" panose="05000000000000000000" pitchFamily="2" charset="2"/>
              <a:buChar char="v"/>
            </a:pPr>
            <a:r>
              <a:rPr lang="en-US" sz="3200" b="1" dirty="0">
                <a:latin typeface="Times New Roman" charset="0"/>
                <a:cs typeface="Times New Roman" charset="0"/>
              </a:rPr>
              <a:t> History</a:t>
            </a:r>
            <a:r>
              <a:rPr lang="en-US" sz="3200" dirty="0"/>
              <a:t> </a:t>
            </a:r>
            <a:r>
              <a:rPr lang="en-US" sz="3200" b="1" dirty="0">
                <a:latin typeface="Times New Roman" charset="0"/>
                <a:cs typeface="Times New Roman" charset="0"/>
              </a:rPr>
              <a:t>of</a:t>
            </a:r>
            <a:r>
              <a:rPr lang="en-US" sz="3200" dirty="0"/>
              <a:t> </a:t>
            </a:r>
            <a:r>
              <a:rPr lang="en-US" sz="3200" b="1" dirty="0">
                <a:latin typeface="Times New Roman" charset="0"/>
                <a:cs typeface="Times New Roman" charset="0"/>
              </a:rPr>
              <a:t>Presenting</a:t>
            </a:r>
            <a:r>
              <a:rPr lang="en-US" sz="3200" dirty="0"/>
              <a:t> </a:t>
            </a:r>
            <a:r>
              <a:rPr lang="en-US" sz="3200" b="1" dirty="0">
                <a:latin typeface="Times New Roman" charset="0"/>
                <a:cs typeface="Times New Roman" charset="0"/>
              </a:rPr>
              <a:t>Illness</a:t>
            </a:r>
          </a:p>
        </p:txBody>
      </p:sp>
      <p:sp>
        <p:nvSpPr>
          <p:cNvPr id="4" name="TextBox 3">
            <a:extLst>
              <a:ext uri="{FF2B5EF4-FFF2-40B4-BE49-F238E27FC236}">
                <a16:creationId xmlns:a16="http://schemas.microsoft.com/office/drawing/2014/main" id="{B03B7B32-80D1-4F20-BA5B-1D4AC3695D9E}"/>
              </a:ext>
            </a:extLst>
          </p:cNvPr>
          <p:cNvSpPr txBox="1"/>
          <p:nvPr/>
        </p:nvSpPr>
        <p:spPr>
          <a:xfrm>
            <a:off x="1214651" y="1869743"/>
            <a:ext cx="2210937" cy="2246769"/>
          </a:xfrm>
          <a:prstGeom prst="rect">
            <a:avLst/>
          </a:prstGeom>
          <a:noFill/>
        </p:spPr>
        <p:txBody>
          <a:bodyPr wrap="square" rtlCol="0">
            <a:spAutoFit/>
          </a:bodyPr>
          <a:lstStyle/>
          <a:p>
            <a:pPr marL="285750" indent="-285750">
              <a:buClr>
                <a:schemeClr val="accent5"/>
              </a:buClr>
              <a:buFont typeface="Gill Sans MT" panose="020B0502020104020203" pitchFamily="34" charset="0"/>
              <a:buChar char="›"/>
            </a:pPr>
            <a:r>
              <a:rPr lang="en-US" sz="2000" dirty="0"/>
              <a:t>Chief complaint</a:t>
            </a:r>
          </a:p>
          <a:p>
            <a:pPr marL="285750" indent="-285750">
              <a:buClr>
                <a:schemeClr val="accent5"/>
              </a:buClr>
              <a:buFont typeface="Gill Sans MT" panose="020B0502020104020203" pitchFamily="34" charset="0"/>
              <a:buChar char="›"/>
            </a:pPr>
            <a:r>
              <a:rPr lang="en-US" sz="2000" dirty="0"/>
              <a:t>When?</a:t>
            </a:r>
          </a:p>
          <a:p>
            <a:pPr marL="285750" indent="-285750">
              <a:buClr>
                <a:schemeClr val="accent5"/>
              </a:buClr>
              <a:buFont typeface="Gill Sans MT" panose="020B0502020104020203" pitchFamily="34" charset="0"/>
              <a:buChar char="›"/>
            </a:pPr>
            <a:r>
              <a:rPr lang="en-US" sz="2000" dirty="0"/>
              <a:t>Site</a:t>
            </a:r>
          </a:p>
          <a:p>
            <a:pPr marL="285750" indent="-285750">
              <a:buClr>
                <a:schemeClr val="accent5"/>
              </a:buClr>
              <a:buFont typeface="Gill Sans MT" panose="020B0502020104020203" pitchFamily="34" charset="0"/>
              <a:buChar char="›"/>
            </a:pPr>
            <a:r>
              <a:rPr lang="en-US" sz="2000" dirty="0"/>
              <a:t>Onset</a:t>
            </a:r>
          </a:p>
          <a:p>
            <a:pPr marL="285750" indent="-285750">
              <a:buClr>
                <a:schemeClr val="accent5"/>
              </a:buClr>
              <a:buFont typeface="Gill Sans MT" panose="020B0502020104020203" pitchFamily="34" charset="0"/>
              <a:buChar char="›"/>
            </a:pPr>
            <a:r>
              <a:rPr lang="en-US" sz="2000" dirty="0"/>
              <a:t>Course</a:t>
            </a:r>
          </a:p>
          <a:p>
            <a:pPr marL="285750" indent="-285750">
              <a:buClr>
                <a:schemeClr val="accent5"/>
              </a:buClr>
              <a:buFont typeface="Gill Sans MT" panose="020B0502020104020203" pitchFamily="34" charset="0"/>
              <a:buChar char="›"/>
            </a:pPr>
            <a:r>
              <a:rPr lang="en-US" sz="2000" dirty="0"/>
              <a:t>Character</a:t>
            </a:r>
          </a:p>
          <a:p>
            <a:pPr marL="285750" indent="-285750">
              <a:buClr>
                <a:schemeClr val="accent5"/>
              </a:buClr>
              <a:buFont typeface="Gill Sans MT" panose="020B0502020104020203" pitchFamily="34" charset="0"/>
              <a:buChar char="›"/>
            </a:pPr>
            <a:r>
              <a:rPr lang="en-US" sz="2000" dirty="0" err="1"/>
              <a:t>Radiaton</a:t>
            </a:r>
            <a:r>
              <a:rPr lang="en-US" sz="2000" dirty="0"/>
              <a:t> </a:t>
            </a:r>
          </a:p>
        </p:txBody>
      </p:sp>
      <p:sp>
        <p:nvSpPr>
          <p:cNvPr id="5" name="TextBox 4">
            <a:extLst>
              <a:ext uri="{FF2B5EF4-FFF2-40B4-BE49-F238E27FC236}">
                <a16:creationId xmlns:a16="http://schemas.microsoft.com/office/drawing/2014/main" id="{7CD42F0A-315D-4465-A96A-2BD2E353E946}"/>
              </a:ext>
            </a:extLst>
          </p:cNvPr>
          <p:cNvSpPr txBox="1"/>
          <p:nvPr/>
        </p:nvSpPr>
        <p:spPr>
          <a:xfrm>
            <a:off x="3841843" y="2177520"/>
            <a:ext cx="3063924" cy="1938992"/>
          </a:xfrm>
          <a:prstGeom prst="rect">
            <a:avLst/>
          </a:prstGeom>
          <a:noFill/>
        </p:spPr>
        <p:txBody>
          <a:bodyPr wrap="square" rtlCol="0">
            <a:spAutoFit/>
          </a:bodyPr>
          <a:lstStyle/>
          <a:p>
            <a:pPr marL="285750" indent="-285750">
              <a:buClr>
                <a:schemeClr val="accent5"/>
              </a:buClr>
              <a:buFont typeface="Gill Sans MT" panose="020B0502020104020203" pitchFamily="34" charset="0"/>
              <a:buChar char="›"/>
            </a:pPr>
            <a:r>
              <a:rPr lang="en-US" sz="2000" dirty="0"/>
              <a:t>Exacerbating factors</a:t>
            </a:r>
          </a:p>
          <a:p>
            <a:pPr marL="285750" indent="-285750">
              <a:buClr>
                <a:schemeClr val="accent5"/>
              </a:buClr>
              <a:buFont typeface="Gill Sans MT" panose="020B0502020104020203" pitchFamily="34" charset="0"/>
              <a:buChar char="›"/>
            </a:pPr>
            <a:r>
              <a:rPr lang="en-US" sz="2000" dirty="0"/>
              <a:t>Alleviating factors</a:t>
            </a:r>
          </a:p>
          <a:p>
            <a:pPr marL="285750" indent="-285750">
              <a:buClr>
                <a:schemeClr val="accent5"/>
              </a:buClr>
              <a:buFont typeface="Gill Sans MT" panose="020B0502020104020203" pitchFamily="34" charset="0"/>
              <a:buChar char="›"/>
            </a:pPr>
            <a:r>
              <a:rPr lang="en-US" sz="2000" dirty="0"/>
              <a:t>Timing </a:t>
            </a:r>
          </a:p>
          <a:p>
            <a:pPr marL="285750" indent="-285750">
              <a:buClr>
                <a:schemeClr val="accent5"/>
              </a:buClr>
              <a:buFont typeface="Gill Sans MT" panose="020B0502020104020203" pitchFamily="34" charset="0"/>
              <a:buChar char="›"/>
            </a:pPr>
            <a:r>
              <a:rPr lang="en-US" sz="2000" dirty="0"/>
              <a:t>Severity</a:t>
            </a:r>
          </a:p>
          <a:p>
            <a:pPr marL="285750" indent="-285750">
              <a:buClr>
                <a:schemeClr val="accent5"/>
              </a:buClr>
              <a:buFont typeface="Gill Sans MT" panose="020B0502020104020203" pitchFamily="34" charset="0"/>
              <a:buChar char="›"/>
            </a:pPr>
            <a:r>
              <a:rPr lang="en-US" sz="2000" dirty="0"/>
              <a:t>Associated symptoms</a:t>
            </a:r>
          </a:p>
          <a:p>
            <a:pPr marL="285750" indent="-285750">
              <a:buClr>
                <a:schemeClr val="accent5"/>
              </a:buClr>
              <a:buFont typeface="Gill Sans MT" panose="020B0502020104020203" pitchFamily="34" charset="0"/>
              <a:buChar char="›"/>
            </a:pPr>
            <a:r>
              <a:rPr lang="en-US" sz="2000" dirty="0"/>
              <a:t>constitutional symptoms</a:t>
            </a:r>
          </a:p>
        </p:txBody>
      </p:sp>
    </p:spTree>
    <p:extLst>
      <p:ext uri="{BB962C8B-B14F-4D97-AF65-F5344CB8AC3E}">
        <p14:creationId xmlns:p14="http://schemas.microsoft.com/office/powerpoint/2010/main" val="351614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36EB4-C7FD-4D34-95EE-AF37FAF81866}"/>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11</a:t>
            </a:fld>
            <a:endParaRPr lang="en"/>
          </a:p>
        </p:txBody>
      </p:sp>
      <p:sp>
        <p:nvSpPr>
          <p:cNvPr id="3" name="TextBox 2">
            <a:extLst>
              <a:ext uri="{FF2B5EF4-FFF2-40B4-BE49-F238E27FC236}">
                <a16:creationId xmlns:a16="http://schemas.microsoft.com/office/drawing/2014/main" id="{14F6080F-8F26-4C55-944D-1058C638BCA8}"/>
              </a:ext>
            </a:extLst>
          </p:cNvPr>
          <p:cNvSpPr txBox="1"/>
          <p:nvPr/>
        </p:nvSpPr>
        <p:spPr>
          <a:xfrm>
            <a:off x="1037229" y="477672"/>
            <a:ext cx="6810234" cy="584775"/>
          </a:xfrm>
          <a:prstGeom prst="rect">
            <a:avLst/>
          </a:prstGeom>
          <a:noFill/>
        </p:spPr>
        <p:txBody>
          <a:bodyPr wrap="square" rtlCol="0">
            <a:spAutoFit/>
          </a:bodyPr>
          <a:lstStyle/>
          <a:p>
            <a:pPr marL="285750" indent="-285750">
              <a:buClr>
                <a:schemeClr val="accent5"/>
              </a:buClr>
              <a:buFont typeface="Wingdings" panose="05000000000000000000" pitchFamily="2" charset="2"/>
              <a:buChar char="v"/>
            </a:pPr>
            <a:r>
              <a:rPr lang="en-US" sz="3200" b="1" dirty="0">
                <a:latin typeface="Times New Roman" charset="0"/>
                <a:cs typeface="Times New Roman" charset="0"/>
              </a:rPr>
              <a:t>Neurological</a:t>
            </a:r>
            <a:r>
              <a:rPr lang="en-US" dirty="0"/>
              <a:t> </a:t>
            </a:r>
            <a:r>
              <a:rPr lang="en-US" sz="3200" b="1" dirty="0">
                <a:latin typeface="Times New Roman" charset="0"/>
                <a:cs typeface="Times New Roman" charset="0"/>
              </a:rPr>
              <a:t>Symptoms</a:t>
            </a:r>
          </a:p>
        </p:txBody>
      </p:sp>
      <p:sp>
        <p:nvSpPr>
          <p:cNvPr id="4" name="TextBox 3">
            <a:extLst>
              <a:ext uri="{FF2B5EF4-FFF2-40B4-BE49-F238E27FC236}">
                <a16:creationId xmlns:a16="http://schemas.microsoft.com/office/drawing/2014/main" id="{092558B2-E499-40F0-8A08-6E38FE58DA2B}"/>
              </a:ext>
            </a:extLst>
          </p:cNvPr>
          <p:cNvSpPr txBox="1"/>
          <p:nvPr/>
        </p:nvSpPr>
        <p:spPr>
          <a:xfrm>
            <a:off x="1514901" y="1062447"/>
            <a:ext cx="3057099" cy="1631216"/>
          </a:xfrm>
          <a:prstGeom prst="rect">
            <a:avLst/>
          </a:prstGeom>
          <a:noFill/>
        </p:spPr>
        <p:txBody>
          <a:bodyPr wrap="square" rtlCol="0">
            <a:spAutoFit/>
          </a:bodyPr>
          <a:lstStyle/>
          <a:p>
            <a:pPr marL="285750" indent="-285750">
              <a:buClr>
                <a:schemeClr val="accent5"/>
              </a:buClr>
              <a:buFont typeface="Gill Sans MT" panose="020B0502020104020203" pitchFamily="34" charset="0"/>
              <a:buChar char="›"/>
            </a:pPr>
            <a:r>
              <a:rPr lang="en-US" sz="2000" dirty="0"/>
              <a:t>Weakness</a:t>
            </a:r>
          </a:p>
          <a:p>
            <a:pPr marL="285750" indent="-285750">
              <a:buClr>
                <a:schemeClr val="accent5"/>
              </a:buClr>
              <a:buFont typeface="Gill Sans MT" panose="020B0502020104020203" pitchFamily="34" charset="0"/>
              <a:buChar char="›"/>
            </a:pPr>
            <a:r>
              <a:rPr lang="en-US" sz="2000" dirty="0"/>
              <a:t>Hypo/Hyper – </a:t>
            </a:r>
            <a:r>
              <a:rPr lang="en-US" sz="2000" dirty="0" err="1"/>
              <a:t>reflexia</a:t>
            </a:r>
            <a:endParaRPr lang="en-US" sz="2000" dirty="0"/>
          </a:p>
          <a:p>
            <a:pPr marL="285750" indent="-285750">
              <a:buClr>
                <a:schemeClr val="accent5"/>
              </a:buClr>
              <a:buFont typeface="Gill Sans MT" panose="020B0502020104020203" pitchFamily="34" charset="0"/>
              <a:buChar char="›"/>
            </a:pPr>
            <a:r>
              <a:rPr lang="en-US" sz="2000" dirty="0"/>
              <a:t>Loss of sensation </a:t>
            </a:r>
          </a:p>
          <a:p>
            <a:pPr marL="285750" indent="-285750">
              <a:buClr>
                <a:schemeClr val="accent5"/>
              </a:buClr>
              <a:buFont typeface="Gill Sans MT" panose="020B0502020104020203" pitchFamily="34" charset="0"/>
              <a:buChar char="›"/>
            </a:pPr>
            <a:r>
              <a:rPr lang="en-US" sz="2000" dirty="0"/>
              <a:t>Bow incontinence </a:t>
            </a:r>
          </a:p>
          <a:p>
            <a:pPr marL="285750" indent="-285750">
              <a:buClr>
                <a:schemeClr val="accent5"/>
              </a:buClr>
              <a:buFont typeface="Gill Sans MT" panose="020B0502020104020203" pitchFamily="34" charset="0"/>
              <a:buChar char="›"/>
            </a:pPr>
            <a:r>
              <a:rPr lang="en-US" sz="2000" dirty="0"/>
              <a:t>Urinary retention </a:t>
            </a:r>
          </a:p>
        </p:txBody>
      </p:sp>
      <p:pic>
        <p:nvPicPr>
          <p:cNvPr id="6" name="Picture 5" descr="A screenshot of a cell phone&#10;&#10;Description generated with very high confidence">
            <a:extLst>
              <a:ext uri="{FF2B5EF4-FFF2-40B4-BE49-F238E27FC236}">
                <a16:creationId xmlns:a16="http://schemas.microsoft.com/office/drawing/2014/main" id="{9D523FD6-AB62-4EDC-8635-1B381E3FDD57}"/>
              </a:ext>
            </a:extLst>
          </p:cNvPr>
          <p:cNvPicPr>
            <a:picLocks noChangeAspect="1"/>
          </p:cNvPicPr>
          <p:nvPr/>
        </p:nvPicPr>
        <p:blipFill>
          <a:blip r:embed="rId2"/>
          <a:stretch>
            <a:fillRect/>
          </a:stretch>
        </p:blipFill>
        <p:spPr>
          <a:xfrm>
            <a:off x="5145205" y="2470244"/>
            <a:ext cx="3739487" cy="2673255"/>
          </a:xfrm>
          <a:prstGeom prst="rect">
            <a:avLst/>
          </a:prstGeom>
        </p:spPr>
      </p:pic>
      <p:sp>
        <p:nvSpPr>
          <p:cNvPr id="8" name="TextBox 7">
            <a:extLst>
              <a:ext uri="{FF2B5EF4-FFF2-40B4-BE49-F238E27FC236}">
                <a16:creationId xmlns:a16="http://schemas.microsoft.com/office/drawing/2014/main" id="{55B18928-1180-4469-AC87-B1822961BDF1}"/>
              </a:ext>
            </a:extLst>
          </p:cNvPr>
          <p:cNvSpPr txBox="1"/>
          <p:nvPr/>
        </p:nvSpPr>
        <p:spPr>
          <a:xfrm>
            <a:off x="1037229" y="2941587"/>
            <a:ext cx="6810234" cy="584775"/>
          </a:xfrm>
          <a:prstGeom prst="rect">
            <a:avLst/>
          </a:prstGeom>
          <a:noFill/>
        </p:spPr>
        <p:txBody>
          <a:bodyPr wrap="square" rtlCol="0">
            <a:spAutoFit/>
          </a:bodyPr>
          <a:lstStyle/>
          <a:p>
            <a:pPr marL="285750" indent="-285750">
              <a:buClr>
                <a:schemeClr val="accent5"/>
              </a:buClr>
              <a:buFont typeface="Wingdings" panose="05000000000000000000" pitchFamily="2" charset="2"/>
              <a:buChar char="v"/>
            </a:pPr>
            <a:r>
              <a:rPr lang="en-US" sz="3200" b="1" dirty="0">
                <a:latin typeface="Times New Roman" charset="0"/>
                <a:cs typeface="Times New Roman" charset="0"/>
              </a:rPr>
              <a:t> Red Flags</a:t>
            </a:r>
          </a:p>
        </p:txBody>
      </p:sp>
      <p:sp>
        <p:nvSpPr>
          <p:cNvPr id="10" name="TextBox 9">
            <a:extLst>
              <a:ext uri="{FF2B5EF4-FFF2-40B4-BE49-F238E27FC236}">
                <a16:creationId xmlns:a16="http://schemas.microsoft.com/office/drawing/2014/main" id="{5B449172-EABE-4670-B3D7-7D0FC1015551}"/>
              </a:ext>
            </a:extLst>
          </p:cNvPr>
          <p:cNvSpPr txBox="1"/>
          <p:nvPr/>
        </p:nvSpPr>
        <p:spPr>
          <a:xfrm>
            <a:off x="1514900" y="3606816"/>
            <a:ext cx="3057099" cy="400110"/>
          </a:xfrm>
          <a:prstGeom prst="rect">
            <a:avLst/>
          </a:prstGeom>
          <a:noFill/>
        </p:spPr>
        <p:txBody>
          <a:bodyPr wrap="square" rtlCol="0">
            <a:spAutoFit/>
          </a:bodyPr>
          <a:lstStyle/>
          <a:p>
            <a:pPr marL="285750" indent="-285750">
              <a:buClr>
                <a:schemeClr val="accent5"/>
              </a:buClr>
              <a:buFont typeface="Gill Sans MT" panose="020B0502020104020203" pitchFamily="34" charset="0"/>
              <a:buChar char="›"/>
            </a:pPr>
            <a:r>
              <a:rPr lang="en-US" sz="2000" dirty="0"/>
              <a:t>TUNA FISH</a:t>
            </a:r>
          </a:p>
        </p:txBody>
      </p:sp>
    </p:spTree>
    <p:extLst>
      <p:ext uri="{BB962C8B-B14F-4D97-AF65-F5344CB8AC3E}">
        <p14:creationId xmlns:p14="http://schemas.microsoft.com/office/powerpoint/2010/main" val="26800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2" name="Rectangle 1"/>
          <p:cNvSpPr/>
          <p:nvPr/>
        </p:nvSpPr>
        <p:spPr>
          <a:xfrm>
            <a:off x="0" y="0"/>
            <a:ext cx="683172"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0BEE10C-6ABC-4B6B-975B-CF381F22061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51313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2" name="Rectangle 1"/>
          <p:cNvSpPr/>
          <p:nvPr/>
        </p:nvSpPr>
        <p:spPr>
          <a:xfrm>
            <a:off x="0" y="0"/>
            <a:ext cx="683172"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p:cNvSpPr txBox="1">
            <a:spLocks/>
          </p:cNvSpPr>
          <p:nvPr/>
        </p:nvSpPr>
        <p:spPr>
          <a:xfrm>
            <a:off x="806824" y="1317455"/>
            <a:ext cx="7530352" cy="1254295"/>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marL="76200" indent="0" algn="ctr">
              <a:buNone/>
            </a:pPr>
            <a:r>
              <a:rPr lang="en-US" sz="3200" b="1" dirty="0">
                <a:latin typeface="Times New Roman" charset="0"/>
                <a:ea typeface="Times New Roman" charset="0"/>
                <a:cs typeface="Times New Roman" charset="0"/>
              </a:rPr>
              <a:t>The chief complaint is always, Doctor I have pain!</a:t>
            </a:r>
          </a:p>
        </p:txBody>
      </p:sp>
    </p:spTree>
    <p:extLst>
      <p:ext uri="{BB962C8B-B14F-4D97-AF65-F5344CB8AC3E}">
        <p14:creationId xmlns:p14="http://schemas.microsoft.com/office/powerpoint/2010/main" val="4313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2" name="Rectangle 1"/>
          <p:cNvSpPr/>
          <p:nvPr/>
        </p:nvSpPr>
        <p:spPr>
          <a:xfrm>
            <a:off x="0" y="0"/>
            <a:ext cx="683172"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E0D2C58-AD35-49AB-88EA-11C2AB3E2F34}"/>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51868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D84E285-09E4-DC4C-AD1D-30B78BEF552F}"/>
              </a:ext>
            </a:extLst>
          </p:cNvPr>
          <p:cNvSpPr txBox="1">
            <a:spLocks/>
          </p:cNvSpPr>
          <p:nvPr/>
        </p:nvSpPr>
        <p:spPr>
          <a:xfrm>
            <a:off x="819719" y="1728561"/>
            <a:ext cx="7886700" cy="3263504"/>
          </a:xfrm>
          <a:prstGeom prst="rect">
            <a:avLst/>
          </a:prstGeom>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81000">
              <a:lnSpc>
                <a:spcPct val="100000"/>
              </a:lnSpc>
              <a:spcBef>
                <a:spcPts val="600"/>
              </a:spcBef>
              <a:buClr>
                <a:schemeClr val="accent3"/>
              </a:buClr>
              <a:buSzPct val="100000"/>
              <a:buFontTx/>
              <a:buChar char="›"/>
            </a:pPr>
            <a:r>
              <a:rPr lang="en-US" sz="2000" spc="8" dirty="0">
                <a:ea typeface="Times New Roman" charset="0"/>
                <a:cs typeface="Times New Roman" charset="0"/>
                <a:sym typeface="Source Sans Pro"/>
              </a:rPr>
              <a:t>Position</a:t>
            </a:r>
          </a:p>
          <a:p>
            <a:pPr marL="457200" indent="-381000">
              <a:lnSpc>
                <a:spcPct val="100000"/>
              </a:lnSpc>
              <a:spcBef>
                <a:spcPts val="600"/>
              </a:spcBef>
              <a:buClr>
                <a:schemeClr val="accent3"/>
              </a:buClr>
              <a:buSzPct val="100000"/>
              <a:buFontTx/>
              <a:buChar char="›"/>
            </a:pPr>
            <a:r>
              <a:rPr lang="en-US" sz="2000" spc="8" dirty="0">
                <a:ea typeface="Times New Roman" charset="0"/>
                <a:cs typeface="Times New Roman" charset="0"/>
                <a:sym typeface="Source Sans Pro"/>
              </a:rPr>
              <a:t>Exposure</a:t>
            </a:r>
          </a:p>
          <a:p>
            <a:pPr marL="457200" indent="-381000">
              <a:lnSpc>
                <a:spcPct val="100000"/>
              </a:lnSpc>
              <a:spcBef>
                <a:spcPts val="600"/>
              </a:spcBef>
              <a:buClr>
                <a:schemeClr val="accent3"/>
              </a:buClr>
              <a:buSzPct val="100000"/>
              <a:buFontTx/>
              <a:buChar char="›"/>
            </a:pPr>
            <a:r>
              <a:rPr lang="en-US" sz="2000" spc="8" dirty="0">
                <a:ea typeface="Times New Roman" charset="0"/>
                <a:cs typeface="Times New Roman" charset="0"/>
                <a:sym typeface="Source Sans Pro"/>
              </a:rPr>
              <a:t>Look for deformity such as scoliosis, a lateral curvature of the spine that may be simple (‘C’ shaped) or compound (‘S’ shaped) , inspecting from both the back and the side.</a:t>
            </a:r>
          </a:p>
          <a:p>
            <a:pPr marL="457200" indent="-381000">
              <a:lnSpc>
                <a:spcPct val="100000"/>
              </a:lnSpc>
              <a:spcBef>
                <a:spcPts val="600"/>
              </a:spcBef>
              <a:buClr>
                <a:schemeClr val="accent3"/>
              </a:buClr>
              <a:buSzPct val="100000"/>
              <a:buFontTx/>
              <a:buChar char="›"/>
            </a:pPr>
            <a:r>
              <a:rPr lang="en-US" sz="2000" spc="8" dirty="0">
                <a:ea typeface="Times New Roman" charset="0"/>
                <a:cs typeface="Times New Roman" charset="0"/>
                <a:sym typeface="Source Sans Pro"/>
              </a:rPr>
              <a:t>Note especially loss of the normal thoracic kyphosis and lumbar lordosis, which is typical of </a:t>
            </a:r>
            <a:r>
              <a:rPr lang="en-US" sz="2000" spc="8" dirty="0" err="1">
                <a:ea typeface="Times New Roman" charset="0"/>
                <a:cs typeface="Times New Roman" charset="0"/>
                <a:sym typeface="Source Sans Pro"/>
              </a:rPr>
              <a:t>ankylosing</a:t>
            </a:r>
            <a:r>
              <a:rPr lang="en-US" sz="2000" spc="8" dirty="0">
                <a:ea typeface="Times New Roman" charset="0"/>
                <a:cs typeface="Times New Roman" charset="0"/>
                <a:sym typeface="Source Sans Pro"/>
              </a:rPr>
              <a:t> spondylitis and it’s one of common back pain causes. </a:t>
            </a:r>
          </a:p>
          <a:p>
            <a:pPr marL="457200" indent="-381000">
              <a:lnSpc>
                <a:spcPct val="100000"/>
              </a:lnSpc>
              <a:spcBef>
                <a:spcPts val="600"/>
              </a:spcBef>
              <a:buClr>
                <a:schemeClr val="accent3"/>
              </a:buClr>
              <a:buSzPct val="100000"/>
              <a:buFontTx/>
              <a:buChar char="›"/>
            </a:pPr>
            <a:r>
              <a:rPr lang="en-US" sz="2000" spc="8" dirty="0">
                <a:ea typeface="Times New Roman" charset="0"/>
                <a:cs typeface="Times New Roman" charset="0"/>
                <a:sym typeface="Source Sans Pro"/>
              </a:rPr>
              <a:t>soft-tissue abnormalities like a hairy patch or lipoma that might overlie a congenital abnormality, e.g. spina bifida. </a:t>
            </a:r>
          </a:p>
          <a:p>
            <a:pPr marL="457200" indent="-381000">
              <a:lnSpc>
                <a:spcPct val="100000"/>
              </a:lnSpc>
              <a:spcBef>
                <a:spcPts val="600"/>
              </a:spcBef>
              <a:buClr>
                <a:schemeClr val="accent3"/>
              </a:buClr>
              <a:buSzPct val="100000"/>
              <a:buFontTx/>
              <a:buChar char="›"/>
            </a:pPr>
            <a:r>
              <a:rPr lang="en-US" sz="2000" spc="8" dirty="0">
                <a:ea typeface="Times New Roman" charset="0"/>
                <a:cs typeface="Times New Roman" charset="0"/>
                <a:sym typeface="Source Sans Pro"/>
              </a:rPr>
              <a:t>Ulcers, scars of previous surgeries. </a:t>
            </a:r>
          </a:p>
          <a:p>
            <a:pPr marL="457200" indent="-381000">
              <a:lnSpc>
                <a:spcPct val="100000"/>
              </a:lnSpc>
              <a:spcBef>
                <a:spcPts val="600"/>
              </a:spcBef>
              <a:buClr>
                <a:schemeClr val="accent3"/>
              </a:buClr>
              <a:buSzPct val="100000"/>
              <a:buFontTx/>
              <a:buChar char="›"/>
            </a:pPr>
            <a:r>
              <a:rPr lang="en-GB" sz="2000" spc="8" dirty="0">
                <a:ea typeface="Times New Roman" charset="0"/>
                <a:cs typeface="Times New Roman" charset="0"/>
                <a:sym typeface="Source Sans Pro"/>
              </a:rPr>
              <a:t>shoulders and pelvis level. </a:t>
            </a:r>
          </a:p>
          <a:p>
            <a:pPr marL="457200" indent="-381000">
              <a:lnSpc>
                <a:spcPct val="100000"/>
              </a:lnSpc>
              <a:spcBef>
                <a:spcPts val="600"/>
              </a:spcBef>
              <a:buClr>
                <a:schemeClr val="accent3"/>
              </a:buClr>
              <a:buSzPct val="100000"/>
              <a:buFontTx/>
              <a:buChar char="›"/>
            </a:pPr>
            <a:r>
              <a:rPr lang="en-GB" sz="2000" spc="8" dirty="0">
                <a:ea typeface="Times New Roman" charset="0"/>
                <a:cs typeface="Times New Roman" charset="0"/>
                <a:sym typeface="Source Sans Pro"/>
              </a:rPr>
              <a:t>Muscle wasting.</a:t>
            </a:r>
          </a:p>
          <a:p>
            <a:pPr marL="457200" indent="-381000">
              <a:lnSpc>
                <a:spcPct val="100000"/>
              </a:lnSpc>
              <a:spcBef>
                <a:spcPts val="600"/>
              </a:spcBef>
              <a:buClr>
                <a:schemeClr val="accent3"/>
              </a:buClr>
              <a:buSzPct val="100000"/>
              <a:buFontTx/>
              <a:buChar char="›"/>
            </a:pPr>
            <a:endParaRPr lang="en-GB" sz="2000" b="1" dirty="0">
              <a:solidFill>
                <a:srgbClr val="415665"/>
              </a:solidFill>
              <a:latin typeface="Times New Roman" charset="0"/>
              <a:ea typeface="Times New Roman" charset="0"/>
              <a:cs typeface="Times New Roman" charset="0"/>
              <a:sym typeface="Source Sans Pro"/>
            </a:endParaRPr>
          </a:p>
          <a:p>
            <a:pPr>
              <a:buClr>
                <a:schemeClr val="accent3"/>
              </a:buClr>
              <a:buFontTx/>
              <a:buChar char="›"/>
            </a:pPr>
            <a:endParaRPr lang="en-US" sz="1575" b="1" dirty="0">
              <a:latin typeface="Times New Roman" charset="0"/>
              <a:ea typeface="Times New Roman" charset="0"/>
              <a:cs typeface="Times New Roman" charset="0"/>
            </a:endParaRPr>
          </a:p>
          <a:p>
            <a:pPr>
              <a:buClr>
                <a:schemeClr val="accent3"/>
              </a:buClr>
              <a:buFontTx/>
              <a:buChar char="›"/>
            </a:pPr>
            <a:endParaRPr lang="en-US" sz="2100" b="1" dirty="0">
              <a:latin typeface="Times New Roman" charset="0"/>
              <a:ea typeface="Times New Roman" charset="0"/>
              <a:cs typeface="Times New Roman" charset="0"/>
            </a:endParaRPr>
          </a:p>
        </p:txBody>
      </p:sp>
      <p:grpSp>
        <p:nvGrpSpPr>
          <p:cNvPr id="9" name="Group 8">
            <a:extLst>
              <a:ext uri="{FF2B5EF4-FFF2-40B4-BE49-F238E27FC236}">
                <a16:creationId xmlns:a16="http://schemas.microsoft.com/office/drawing/2014/main" id="{263A8F94-0664-42CC-B556-46340EEF609C}"/>
              </a:ext>
            </a:extLst>
          </p:cNvPr>
          <p:cNvGrpSpPr/>
          <p:nvPr/>
        </p:nvGrpSpPr>
        <p:grpSpPr>
          <a:xfrm>
            <a:off x="628650" y="156294"/>
            <a:ext cx="3138132" cy="937021"/>
            <a:chOff x="1876722" y="180310"/>
            <a:chExt cx="2342554" cy="937021"/>
          </a:xfrm>
        </p:grpSpPr>
        <p:sp>
          <p:nvSpPr>
            <p:cNvPr id="10" name="Arrow: Chevron 9">
              <a:extLst>
                <a:ext uri="{FF2B5EF4-FFF2-40B4-BE49-F238E27FC236}">
                  <a16:creationId xmlns:a16="http://schemas.microsoft.com/office/drawing/2014/main" id="{7823FE84-0B96-4D98-AB11-88ED080B073A}"/>
                </a:ext>
              </a:extLst>
            </p:cNvPr>
            <p:cNvSpPr/>
            <p:nvPr/>
          </p:nvSpPr>
          <p:spPr>
            <a:xfrm>
              <a:off x="1876722" y="180310"/>
              <a:ext cx="2342554" cy="937021"/>
            </a:xfrm>
            <a:prstGeom prst="chevron">
              <a:avLst/>
            </a:prstGeom>
          </p:spPr>
          <p:style>
            <a:lnRef idx="2">
              <a:schemeClr val="lt1">
                <a:hueOff val="0"/>
                <a:satOff val="0"/>
                <a:lumOff val="0"/>
                <a:alphaOff val="0"/>
              </a:schemeClr>
            </a:lnRef>
            <a:fillRef idx="1">
              <a:schemeClr val="accent5">
                <a:hueOff val="9557340"/>
                <a:satOff val="-20419"/>
                <a:lumOff val="-8529"/>
                <a:alphaOff val="0"/>
              </a:schemeClr>
            </a:fillRef>
            <a:effectRef idx="0">
              <a:schemeClr val="accent5">
                <a:hueOff val="9557340"/>
                <a:satOff val="-20419"/>
                <a:lumOff val="-8529"/>
                <a:alphaOff val="0"/>
              </a:schemeClr>
            </a:effectRef>
            <a:fontRef idx="minor">
              <a:schemeClr val="lt1"/>
            </a:fontRef>
          </p:style>
        </p:sp>
        <p:sp>
          <p:nvSpPr>
            <p:cNvPr id="11" name="Arrow: Chevron 4">
              <a:extLst>
                <a:ext uri="{FF2B5EF4-FFF2-40B4-BE49-F238E27FC236}">
                  <a16:creationId xmlns:a16="http://schemas.microsoft.com/office/drawing/2014/main" id="{6EC27CDC-7FA3-4BED-94F5-E0411E7641C1}"/>
                </a:ext>
              </a:extLst>
            </p:cNvPr>
            <p:cNvSpPr txBox="1"/>
            <p:nvPr/>
          </p:nvSpPr>
          <p:spPr>
            <a:xfrm>
              <a:off x="2345233" y="180310"/>
              <a:ext cx="1405533"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2400" kern="1200" dirty="0"/>
                <a:t>PHYSICAL EX</a:t>
              </a:r>
            </a:p>
          </p:txBody>
        </p:sp>
      </p:grpSp>
      <p:sp>
        <p:nvSpPr>
          <p:cNvPr id="3" name="TextBox 2">
            <a:extLst>
              <a:ext uri="{FF2B5EF4-FFF2-40B4-BE49-F238E27FC236}">
                <a16:creationId xmlns:a16="http://schemas.microsoft.com/office/drawing/2014/main" id="{5DF586D3-43DF-4B04-AA3A-896BF153C84F}"/>
              </a:ext>
            </a:extLst>
          </p:cNvPr>
          <p:cNvSpPr txBox="1"/>
          <p:nvPr/>
        </p:nvSpPr>
        <p:spPr>
          <a:xfrm>
            <a:off x="628650" y="1093315"/>
            <a:ext cx="3479326" cy="584775"/>
          </a:xfrm>
          <a:prstGeom prst="rect">
            <a:avLst/>
          </a:prstGeom>
          <a:noFill/>
        </p:spPr>
        <p:txBody>
          <a:bodyPr wrap="square" rtlCol="0">
            <a:spAutoFit/>
          </a:bodyPr>
          <a:lstStyle/>
          <a:p>
            <a:pPr marL="285750" indent="-285750">
              <a:buClr>
                <a:schemeClr val="accent3"/>
              </a:buClr>
              <a:buFont typeface="Wingdings" panose="05000000000000000000" pitchFamily="2" charset="2"/>
              <a:buChar char="v"/>
            </a:pPr>
            <a:r>
              <a:rPr lang="en-US" sz="3200" b="1" dirty="0">
                <a:latin typeface="Times New Roman" charset="0"/>
                <a:cs typeface="Times New Roman" charset="0"/>
              </a:rPr>
              <a:t> Look</a:t>
            </a:r>
          </a:p>
        </p:txBody>
      </p:sp>
    </p:spTree>
    <p:extLst>
      <p:ext uri="{BB962C8B-B14F-4D97-AF65-F5344CB8AC3E}">
        <p14:creationId xmlns:p14="http://schemas.microsoft.com/office/powerpoint/2010/main" val="415717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425" y="1538075"/>
            <a:ext cx="7562156" cy="3387900"/>
          </a:xfrm>
        </p:spPr>
        <p:txBody>
          <a:bodyPr/>
          <a:lstStyle/>
          <a:p>
            <a:pPr>
              <a:lnSpc>
                <a:spcPct val="80000"/>
              </a:lnSpc>
              <a:buClr>
                <a:schemeClr val="accent3"/>
              </a:buClr>
              <a:buSzPct val="100000"/>
              <a:buFont typeface="Gill Sans MT" panose="020B0502020104020203" pitchFamily="34" charset="0"/>
              <a:buChar char="›"/>
            </a:pPr>
            <a:r>
              <a:rPr lang="en-US" sz="1700" spc="8" dirty="0">
                <a:solidFill>
                  <a:schemeClr val="tx1"/>
                </a:solidFill>
                <a:ea typeface="Times New Roman" charset="0"/>
                <a:cs typeface="Times New Roman" charset="0"/>
                <a:sym typeface="Arial"/>
              </a:rPr>
              <a:t> Start while patient on standing position looking for gaps, steps or tenderness along vertebral column.</a:t>
            </a:r>
          </a:p>
          <a:p>
            <a:pPr>
              <a:lnSpc>
                <a:spcPct val="80000"/>
              </a:lnSpc>
              <a:buClr>
                <a:schemeClr val="accent3"/>
              </a:buClr>
              <a:buSzPct val="100000"/>
              <a:buFont typeface="Gill Sans MT" panose="020B0502020104020203" pitchFamily="34" charset="0"/>
              <a:buChar char="›"/>
            </a:pPr>
            <a:r>
              <a:rPr lang="en-US" sz="1700" spc="8" dirty="0">
                <a:solidFill>
                  <a:schemeClr val="tx1"/>
                </a:solidFill>
                <a:ea typeface="Times New Roman" charset="0"/>
                <a:cs typeface="Times New Roman" charset="0"/>
                <a:sym typeface="Arial"/>
              </a:rPr>
              <a:t> Then on supine position to check peripheral nerves for sensation.</a:t>
            </a:r>
          </a:p>
          <a:p>
            <a:pPr>
              <a:lnSpc>
                <a:spcPct val="80000"/>
              </a:lnSpc>
              <a:buClr>
                <a:schemeClr val="accent3"/>
              </a:buClr>
              <a:buSzPct val="100000"/>
              <a:buFont typeface="Gill Sans MT" panose="020B0502020104020203" pitchFamily="34" charset="0"/>
              <a:buChar char="›"/>
            </a:pPr>
            <a:r>
              <a:rPr lang="en-US" sz="1700" spc="8" dirty="0">
                <a:solidFill>
                  <a:schemeClr val="tx1"/>
                </a:solidFill>
                <a:ea typeface="Times New Roman" charset="0"/>
                <a:cs typeface="Times New Roman" charset="0"/>
                <a:sym typeface="Arial"/>
              </a:rPr>
              <a:t> Palpation occurs: </a:t>
            </a:r>
          </a:p>
          <a:p>
            <a:pPr marL="257175" indent="-257175">
              <a:buSzPct val="100000"/>
              <a:buFont typeface="+mj-lt"/>
              <a:buAutoNum type="arabicPeriod"/>
            </a:pPr>
            <a:r>
              <a:rPr lang="en-US" sz="1700" spc="8" dirty="0">
                <a:solidFill>
                  <a:schemeClr val="tx1"/>
                </a:solidFill>
                <a:ea typeface="Times New Roman" charset="0"/>
                <a:cs typeface="Times New Roman" charset="0"/>
              </a:rPr>
              <a:t>centrally</a:t>
            </a:r>
          </a:p>
          <a:p>
            <a:pPr marL="257175" indent="-257175">
              <a:buSzPct val="100000"/>
              <a:buFont typeface="+mj-lt"/>
              <a:buAutoNum type="arabicPeriod"/>
            </a:pPr>
            <a:r>
              <a:rPr lang="en-US" sz="1700" spc="8" dirty="0">
                <a:solidFill>
                  <a:schemeClr val="tx1"/>
                </a:solidFill>
                <a:ea typeface="Times New Roman" charset="0"/>
                <a:cs typeface="Times New Roman" charset="0"/>
              </a:rPr>
              <a:t>unilateral</a:t>
            </a:r>
            <a:endParaRPr lang="ar-SA" sz="1700" spc="8" dirty="0">
              <a:solidFill>
                <a:schemeClr val="tx1"/>
              </a:solidFill>
              <a:ea typeface="Times New Roman" charset="0"/>
              <a:cs typeface="Times New Roman" charset="0"/>
            </a:endParaRPr>
          </a:p>
          <a:p>
            <a:pPr marL="257175" indent="-257175">
              <a:buSzPct val="100000"/>
              <a:buFont typeface="+mj-lt"/>
              <a:buAutoNum type="arabicPeriod"/>
            </a:pPr>
            <a:r>
              <a:rPr lang="en-US" sz="1700" spc="8" dirty="0">
                <a:solidFill>
                  <a:schemeClr val="tx1"/>
                </a:solidFill>
                <a:ea typeface="Times New Roman" charset="0"/>
                <a:cs typeface="Times New Roman" charset="0"/>
              </a:rPr>
              <a:t>Soft tissues</a:t>
            </a:r>
          </a:p>
          <a:p>
            <a:pPr marL="257175" indent="-257175">
              <a:buSzPct val="100000"/>
              <a:buFont typeface="+mj-lt"/>
              <a:buAutoNum type="arabicPeriod"/>
            </a:pPr>
            <a:r>
              <a:rPr lang="en-US" sz="1700" spc="8" dirty="0">
                <a:solidFill>
                  <a:schemeClr val="tx1"/>
                </a:solidFill>
                <a:ea typeface="Times New Roman" charset="0"/>
                <a:cs typeface="Times New Roman" charset="0"/>
              </a:rPr>
              <a:t>After warning the patient, lightly percuss the spine with your closed fist and note any tenderness.</a:t>
            </a:r>
          </a:p>
          <a:p>
            <a:pPr marL="257175" indent="-257175">
              <a:buSzPct val="100000"/>
              <a:buFont typeface="+mj-lt"/>
              <a:buAutoNum type="arabicPeriod"/>
            </a:pPr>
            <a:endParaRPr lang="en-US" sz="1600" dirty="0">
              <a:latin typeface="Times New Roman" charset="0"/>
              <a:ea typeface="Times New Roman" charset="0"/>
              <a:cs typeface="Times New Roman" charset="0"/>
            </a:endParaRPr>
          </a:p>
          <a:p>
            <a:pPr marL="257175" indent="-257175">
              <a:buFont typeface="+mj-lt"/>
              <a:buAutoNum type="arabicPeriod"/>
            </a:pPr>
            <a:endParaRPr lang="en-US" sz="1350"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a:p>
            <a:pPr marL="0" indent="0">
              <a:buNone/>
            </a:pPr>
            <a:endParaRPr lang="en-US" dirty="0">
              <a:latin typeface="Times New Roman" charset="0"/>
              <a:ea typeface="Times New Roman" charset="0"/>
              <a:cs typeface="Times New Roman" charset="0"/>
            </a:endParaRPr>
          </a:p>
        </p:txBody>
      </p:sp>
      <p:sp>
        <p:nvSpPr>
          <p:cNvPr id="5" name="TextBox 4">
            <a:extLst>
              <a:ext uri="{FF2B5EF4-FFF2-40B4-BE49-F238E27FC236}">
                <a16:creationId xmlns:a16="http://schemas.microsoft.com/office/drawing/2014/main" id="{B3EBE845-4AEC-4B27-BD67-DC825ACBF769}"/>
              </a:ext>
            </a:extLst>
          </p:cNvPr>
          <p:cNvSpPr txBox="1"/>
          <p:nvPr/>
        </p:nvSpPr>
        <p:spPr>
          <a:xfrm>
            <a:off x="844425" y="660894"/>
            <a:ext cx="5008729" cy="584775"/>
          </a:xfrm>
          <a:prstGeom prst="rect">
            <a:avLst/>
          </a:prstGeom>
          <a:noFill/>
        </p:spPr>
        <p:txBody>
          <a:bodyPr wrap="square" rtlCol="0">
            <a:spAutoFit/>
          </a:bodyPr>
          <a:lstStyle/>
          <a:p>
            <a:pPr marL="285750" indent="-285750">
              <a:buClr>
                <a:schemeClr val="accent3"/>
              </a:buClr>
              <a:buFont typeface="Wingdings" panose="05000000000000000000" pitchFamily="2" charset="2"/>
              <a:buChar char="v"/>
            </a:pPr>
            <a:r>
              <a:rPr lang="en-US" sz="3200" b="1" dirty="0">
                <a:latin typeface="Times New Roman" charset="0"/>
                <a:cs typeface="Times New Roman" charset="0"/>
              </a:rPr>
              <a:t> Feel</a:t>
            </a:r>
          </a:p>
        </p:txBody>
      </p:sp>
    </p:spTree>
    <p:extLst>
      <p:ext uri="{BB962C8B-B14F-4D97-AF65-F5344CB8AC3E}">
        <p14:creationId xmlns:p14="http://schemas.microsoft.com/office/powerpoint/2010/main" val="773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3" end="3"/>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537" y="1474575"/>
            <a:ext cx="7670925" cy="3387900"/>
          </a:xfrm>
        </p:spPr>
        <p:txBody>
          <a:bodyPr>
            <a:normAutofit/>
          </a:bodyPr>
          <a:lstStyle/>
          <a:p>
            <a:pPr indent="-381000">
              <a:lnSpc>
                <a:spcPct val="80000"/>
              </a:lnSpc>
              <a:buClr>
                <a:schemeClr val="accent3"/>
              </a:buClr>
              <a:buSzPct val="100000"/>
              <a:buFont typeface="Gill Sans MT" panose="020B0502020104020203" pitchFamily="34" charset="0"/>
              <a:buChar char="›"/>
            </a:pPr>
            <a:r>
              <a:rPr lang="en-US" sz="1700" spc="8" dirty="0">
                <a:solidFill>
                  <a:schemeClr val="tx1"/>
                </a:solidFill>
                <a:ea typeface="Times New Roman" charset="0"/>
                <a:cs typeface="Times New Roman" charset="0"/>
              </a:rPr>
              <a:t>There are three main movements of the lumbar spine:</a:t>
            </a:r>
          </a:p>
          <a:p>
            <a:pPr marL="257175" indent="-257175">
              <a:buSzPct val="100000"/>
              <a:buFont typeface="+mj-lt"/>
              <a:buAutoNum type="arabicPeriod"/>
            </a:pPr>
            <a:r>
              <a:rPr lang="en-US" sz="1700" spc="8" dirty="0">
                <a:solidFill>
                  <a:schemeClr val="tx1"/>
                </a:solidFill>
                <a:ea typeface="Times New Roman" charset="0"/>
                <a:cs typeface="Times New Roman" charset="0"/>
              </a:rPr>
              <a:t>Flexion (&gt;90 degrees)</a:t>
            </a:r>
          </a:p>
          <a:p>
            <a:pPr marL="257175" indent="-257175">
              <a:buSzPct val="100000"/>
              <a:buFont typeface="+mj-lt"/>
              <a:buAutoNum type="arabicPeriod"/>
            </a:pPr>
            <a:r>
              <a:rPr lang="en-US" sz="1700" spc="8" dirty="0">
                <a:solidFill>
                  <a:schemeClr val="tx1"/>
                </a:solidFill>
                <a:ea typeface="Times New Roman" charset="0"/>
                <a:cs typeface="Times New Roman" charset="0"/>
              </a:rPr>
              <a:t>Extension (15-25 degrees)</a:t>
            </a:r>
          </a:p>
          <a:p>
            <a:pPr marL="257175" indent="-257175">
              <a:buSzPct val="100000"/>
              <a:buFont typeface="+mj-lt"/>
              <a:buAutoNum type="arabicPeriod"/>
            </a:pPr>
            <a:r>
              <a:rPr lang="en-US" sz="1700" spc="8" dirty="0">
                <a:solidFill>
                  <a:schemeClr val="tx1"/>
                </a:solidFill>
                <a:ea typeface="Times New Roman" charset="0"/>
                <a:cs typeface="Times New Roman" charset="0"/>
              </a:rPr>
              <a:t>Lateral bending (up to 30 degrees)</a:t>
            </a:r>
          </a:p>
          <a:p>
            <a:pPr marL="257175" indent="-257175">
              <a:buSzPct val="100000"/>
              <a:buFont typeface="+mj-lt"/>
              <a:buAutoNum type="arabicPeriod"/>
            </a:pPr>
            <a:r>
              <a:rPr lang="en-US" sz="1700" spc="8" dirty="0">
                <a:solidFill>
                  <a:schemeClr val="tx1"/>
                </a:solidFill>
                <a:ea typeface="Times New Roman" charset="0"/>
                <a:cs typeface="Times New Roman" charset="0"/>
              </a:rPr>
              <a:t>Rotation</a:t>
            </a:r>
            <a:endParaRPr lang="it-IT" sz="1700" spc="8" dirty="0">
              <a:solidFill>
                <a:schemeClr val="tx1"/>
              </a:solidFill>
              <a:ea typeface="Times New Roman" charset="0"/>
              <a:cs typeface="Times New Roman" charset="0"/>
            </a:endParaRPr>
          </a:p>
          <a:p>
            <a:pPr marL="0" indent="0">
              <a:buNone/>
            </a:pPr>
            <a:endParaRPr lang="it-IT"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pic>
        <p:nvPicPr>
          <p:cNvPr id="2" name="Picture 1">
            <a:extLst>
              <a:ext uri="{FF2B5EF4-FFF2-40B4-BE49-F238E27FC236}">
                <a16:creationId xmlns:a16="http://schemas.microsoft.com/office/drawing/2014/main" id="{D2DC1C37-795C-B64C-B11A-85205C0C41DB}"/>
              </a:ext>
            </a:extLst>
          </p:cNvPr>
          <p:cNvPicPr>
            <a:picLocks noChangeAspect="1"/>
          </p:cNvPicPr>
          <p:nvPr/>
        </p:nvPicPr>
        <p:blipFill>
          <a:blip r:embed="rId3"/>
          <a:stretch>
            <a:fillRect/>
          </a:stretch>
        </p:blipFill>
        <p:spPr>
          <a:xfrm>
            <a:off x="2311400" y="2882900"/>
            <a:ext cx="3517900" cy="2260600"/>
          </a:xfrm>
          <a:prstGeom prst="rect">
            <a:avLst/>
          </a:prstGeom>
        </p:spPr>
      </p:pic>
      <p:pic>
        <p:nvPicPr>
          <p:cNvPr id="7" name="Picture 6">
            <a:extLst>
              <a:ext uri="{FF2B5EF4-FFF2-40B4-BE49-F238E27FC236}">
                <a16:creationId xmlns:a16="http://schemas.microsoft.com/office/drawing/2014/main" id="{D46BEE37-B31D-474B-8E45-7E7554189CE2}"/>
              </a:ext>
            </a:extLst>
          </p:cNvPr>
          <p:cNvPicPr>
            <a:picLocks noChangeAspect="1"/>
          </p:cNvPicPr>
          <p:nvPr/>
        </p:nvPicPr>
        <p:blipFill>
          <a:blip r:embed="rId4"/>
          <a:stretch>
            <a:fillRect/>
          </a:stretch>
        </p:blipFill>
        <p:spPr>
          <a:xfrm>
            <a:off x="5829300" y="2882900"/>
            <a:ext cx="3314700" cy="2260600"/>
          </a:xfrm>
          <a:prstGeom prst="rect">
            <a:avLst/>
          </a:prstGeom>
        </p:spPr>
      </p:pic>
      <p:sp>
        <p:nvSpPr>
          <p:cNvPr id="9" name="TextBox 8">
            <a:extLst>
              <a:ext uri="{FF2B5EF4-FFF2-40B4-BE49-F238E27FC236}">
                <a16:creationId xmlns:a16="http://schemas.microsoft.com/office/drawing/2014/main" id="{750306C7-0B1F-4C67-8C0C-1D5E84BBEC96}"/>
              </a:ext>
            </a:extLst>
          </p:cNvPr>
          <p:cNvSpPr txBox="1"/>
          <p:nvPr/>
        </p:nvSpPr>
        <p:spPr>
          <a:xfrm>
            <a:off x="844425" y="660894"/>
            <a:ext cx="5008729" cy="584775"/>
          </a:xfrm>
          <a:prstGeom prst="rect">
            <a:avLst/>
          </a:prstGeom>
          <a:noFill/>
        </p:spPr>
        <p:txBody>
          <a:bodyPr wrap="square" rtlCol="0">
            <a:spAutoFit/>
          </a:bodyPr>
          <a:lstStyle/>
          <a:p>
            <a:pPr marL="285750" indent="-285750">
              <a:buClr>
                <a:schemeClr val="accent3"/>
              </a:buClr>
              <a:buFont typeface="Wingdings" panose="05000000000000000000" pitchFamily="2" charset="2"/>
              <a:buChar char="v"/>
            </a:pPr>
            <a:r>
              <a:rPr lang="en-US" sz="3200" b="1" dirty="0">
                <a:latin typeface="Times New Roman" charset="0"/>
                <a:cs typeface="Times New Roman" charset="0"/>
              </a:rPr>
              <a:t> Move</a:t>
            </a:r>
          </a:p>
        </p:txBody>
      </p:sp>
    </p:spTree>
    <p:extLst>
      <p:ext uri="{BB962C8B-B14F-4D97-AF65-F5344CB8AC3E}">
        <p14:creationId xmlns:p14="http://schemas.microsoft.com/office/powerpoint/2010/main" val="346928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425" y="1538075"/>
            <a:ext cx="4369792" cy="3387900"/>
          </a:xfrm>
        </p:spPr>
        <p:txBody>
          <a:bodyPr/>
          <a:lstStyle/>
          <a:p>
            <a:pPr indent="-381000">
              <a:lnSpc>
                <a:spcPct val="80000"/>
              </a:lnSpc>
              <a:buClr>
                <a:schemeClr val="accent3"/>
              </a:buClr>
              <a:buSzPct val="100000"/>
              <a:buFont typeface="Times New Roman" panose="02020603050405020304" pitchFamily="18" charset="0"/>
              <a:buChar char="›"/>
            </a:pPr>
            <a:r>
              <a:rPr lang="en-US" sz="1700" kern="1200" dirty="0">
                <a:latin typeface="Times New Roman" charset="0"/>
                <a:ea typeface="Times New Roman" charset="0"/>
                <a:cs typeface="Times New Roman" charset="0"/>
              </a:rPr>
              <a:t>Femoral stretch test:</a:t>
            </a:r>
          </a:p>
          <a:p>
            <a:pPr marL="257175" indent="-257175">
              <a:buSzPct val="100000"/>
              <a:buFont typeface="+mj-lt"/>
              <a:buAutoNum type="arabicPeriod"/>
            </a:pPr>
            <a:r>
              <a:rPr lang="en-US" sz="1700" spc="8" dirty="0">
                <a:solidFill>
                  <a:schemeClr val="tx1"/>
                </a:solidFill>
                <a:ea typeface="Times New Roman" charset="0"/>
                <a:cs typeface="Times New Roman" charset="0"/>
              </a:rPr>
              <a:t>Knee flexion hip extension while the patient is lying in prone position.</a:t>
            </a:r>
          </a:p>
          <a:p>
            <a:pPr marL="257175" indent="-257175">
              <a:buSzPct val="100000"/>
              <a:buFont typeface="+mj-lt"/>
              <a:buAutoNum type="arabicPeriod"/>
            </a:pPr>
            <a:r>
              <a:rPr lang="en-US" sz="1700" spc="8" dirty="0">
                <a:solidFill>
                  <a:schemeClr val="tx1"/>
                </a:solidFill>
                <a:ea typeface="Times New Roman" charset="0"/>
                <a:cs typeface="Times New Roman" charset="0"/>
              </a:rPr>
              <a:t>Positive if pain felt in ipsilateral anterior thigh. </a:t>
            </a:r>
          </a:p>
          <a:p>
            <a:pPr marL="257175" indent="-257175">
              <a:buSzPct val="100000"/>
              <a:buFont typeface="+mj-lt"/>
              <a:buAutoNum type="arabicPeriod"/>
            </a:pPr>
            <a:r>
              <a:rPr lang="en-US" sz="1700" spc="8" dirty="0">
                <a:solidFill>
                  <a:schemeClr val="tx1"/>
                </a:solidFill>
                <a:ea typeface="Times New Roman" charset="0"/>
                <a:cs typeface="Times New Roman" charset="0"/>
              </a:rPr>
              <a:t>Positive test mean that the L3 and L4 nerve roots are involved. </a:t>
            </a:r>
          </a:p>
          <a:p>
            <a:pPr>
              <a:buFont typeface="Wingdings" charset="2"/>
              <a:buChar char="v"/>
            </a:pPr>
            <a:endParaRPr lang="en-US" sz="1575" b="1"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pic>
        <p:nvPicPr>
          <p:cNvPr id="2" name="Picture 1">
            <a:extLst>
              <a:ext uri="{FF2B5EF4-FFF2-40B4-BE49-F238E27FC236}">
                <a16:creationId xmlns:a16="http://schemas.microsoft.com/office/drawing/2014/main" id="{2DCA3BD8-2103-B14D-BA54-A17414295983}"/>
              </a:ext>
            </a:extLst>
          </p:cNvPr>
          <p:cNvPicPr>
            <a:picLocks noChangeAspect="1"/>
          </p:cNvPicPr>
          <p:nvPr/>
        </p:nvPicPr>
        <p:blipFill>
          <a:blip r:embed="rId2"/>
          <a:stretch>
            <a:fillRect/>
          </a:stretch>
        </p:blipFill>
        <p:spPr>
          <a:xfrm>
            <a:off x="5214217" y="1268016"/>
            <a:ext cx="3683000" cy="3416300"/>
          </a:xfrm>
          <a:prstGeom prst="rect">
            <a:avLst/>
          </a:prstGeom>
        </p:spPr>
      </p:pic>
      <p:sp>
        <p:nvSpPr>
          <p:cNvPr id="7" name="TextBox 6">
            <a:extLst>
              <a:ext uri="{FF2B5EF4-FFF2-40B4-BE49-F238E27FC236}">
                <a16:creationId xmlns:a16="http://schemas.microsoft.com/office/drawing/2014/main" id="{763B6D44-64B8-4FC1-A9C2-989D6A3240CD}"/>
              </a:ext>
            </a:extLst>
          </p:cNvPr>
          <p:cNvSpPr txBox="1"/>
          <p:nvPr/>
        </p:nvSpPr>
        <p:spPr>
          <a:xfrm>
            <a:off x="844425" y="660894"/>
            <a:ext cx="5008729" cy="584775"/>
          </a:xfrm>
          <a:prstGeom prst="rect">
            <a:avLst/>
          </a:prstGeom>
          <a:noFill/>
        </p:spPr>
        <p:txBody>
          <a:bodyPr wrap="square" rtlCol="0">
            <a:spAutoFit/>
          </a:bodyPr>
          <a:lstStyle/>
          <a:p>
            <a:pPr marL="285750" indent="-285750">
              <a:buClr>
                <a:schemeClr val="accent3"/>
              </a:buClr>
              <a:buFont typeface="Wingdings" panose="05000000000000000000" pitchFamily="2" charset="2"/>
              <a:buChar char="v"/>
            </a:pPr>
            <a:r>
              <a:rPr lang="en-US" sz="3200" b="1" dirty="0">
                <a:latin typeface="Times New Roman" charset="0"/>
                <a:cs typeface="Times New Roman" charset="0"/>
              </a:rPr>
              <a:t> Special tests</a:t>
            </a:r>
          </a:p>
        </p:txBody>
      </p:sp>
    </p:spTree>
    <p:extLst>
      <p:ext uri="{BB962C8B-B14F-4D97-AF65-F5344CB8AC3E}">
        <p14:creationId xmlns:p14="http://schemas.microsoft.com/office/powerpoint/2010/main" val="128435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425" y="1538075"/>
            <a:ext cx="4795980" cy="3387900"/>
          </a:xfrm>
        </p:spPr>
        <p:txBody>
          <a:bodyPr/>
          <a:lstStyle/>
          <a:p>
            <a:pPr indent="-381000">
              <a:lnSpc>
                <a:spcPct val="80000"/>
              </a:lnSpc>
              <a:buClr>
                <a:schemeClr val="accent3"/>
              </a:buClr>
              <a:buSzPct val="100000"/>
              <a:buFont typeface="Times New Roman" panose="02020603050405020304" pitchFamily="18" charset="0"/>
              <a:buChar char="›"/>
            </a:pPr>
            <a:r>
              <a:rPr lang="en-US" sz="1700" spc="8" dirty="0">
                <a:solidFill>
                  <a:schemeClr val="tx1"/>
                </a:solidFill>
                <a:ea typeface="Times New Roman" charset="0"/>
                <a:cs typeface="Times New Roman" charset="0"/>
              </a:rPr>
              <a:t>Straight leg raising (SLR) test </a:t>
            </a:r>
          </a:p>
          <a:p>
            <a:pPr marL="257175" indent="-257175">
              <a:buSzPct val="100000"/>
              <a:buFont typeface="+mj-lt"/>
              <a:buAutoNum type="arabicPeriod"/>
            </a:pPr>
            <a:r>
              <a:rPr lang="en-US" sz="1700" spc="8" dirty="0">
                <a:solidFill>
                  <a:schemeClr val="tx1"/>
                </a:solidFill>
                <a:ea typeface="Times New Roman" charset="0"/>
                <a:cs typeface="Times New Roman" charset="0"/>
              </a:rPr>
              <a:t>Done while the patient lying in supine position.</a:t>
            </a:r>
          </a:p>
          <a:p>
            <a:pPr marL="257175" indent="-257175">
              <a:buSzPct val="100000"/>
              <a:buFont typeface="+mj-lt"/>
              <a:buAutoNum type="arabicPeriod"/>
            </a:pPr>
            <a:r>
              <a:rPr lang="en-US" sz="1700" spc="8" dirty="0">
                <a:solidFill>
                  <a:schemeClr val="tx1"/>
                </a:solidFill>
                <a:ea typeface="Times New Roman" charset="0"/>
                <a:cs typeface="Times New Roman" charset="0"/>
              </a:rPr>
              <a:t>Tension increased by dorsiflexion of foot (</a:t>
            </a:r>
            <a:r>
              <a:rPr lang="en-US" sz="1700" spc="8" dirty="0" err="1">
                <a:solidFill>
                  <a:schemeClr val="tx1"/>
                </a:solidFill>
                <a:ea typeface="Times New Roman" charset="0"/>
                <a:cs typeface="Times New Roman" charset="0"/>
              </a:rPr>
              <a:t>Bragard’s</a:t>
            </a:r>
            <a:r>
              <a:rPr lang="en-US" sz="1700" spc="8" dirty="0">
                <a:solidFill>
                  <a:schemeClr val="tx1"/>
                </a:solidFill>
                <a:ea typeface="Times New Roman" charset="0"/>
                <a:cs typeface="Times New Roman" charset="0"/>
              </a:rPr>
              <a:t> test). Root tension relieved by flexion at the knee. </a:t>
            </a:r>
          </a:p>
          <a:p>
            <a:pPr marL="257175" indent="-257175">
              <a:buSzPct val="100000"/>
              <a:buFont typeface="+mj-lt"/>
              <a:buAutoNum type="arabicPeriod"/>
            </a:pPr>
            <a:r>
              <a:rPr lang="en-US" sz="1700" spc="8" dirty="0">
                <a:solidFill>
                  <a:schemeClr val="tx1"/>
                </a:solidFill>
                <a:ea typeface="Times New Roman" charset="0"/>
                <a:cs typeface="Times New Roman" charset="0"/>
              </a:rPr>
              <a:t>Pressure over </a:t>
            </a:r>
            <a:r>
              <a:rPr lang="en-US" sz="1700" spc="8" dirty="0" err="1">
                <a:solidFill>
                  <a:schemeClr val="tx1"/>
                </a:solidFill>
                <a:ea typeface="Times New Roman" charset="0"/>
                <a:cs typeface="Times New Roman" charset="0"/>
              </a:rPr>
              <a:t>centre</a:t>
            </a:r>
            <a:r>
              <a:rPr lang="en-US" sz="1700" spc="8" dirty="0">
                <a:solidFill>
                  <a:schemeClr val="tx1"/>
                </a:solidFill>
                <a:ea typeface="Times New Roman" charset="0"/>
                <a:cs typeface="Times New Roman" charset="0"/>
              </a:rPr>
              <a:t> of popliteal fossa causes pain locally and radiation into the back. </a:t>
            </a:r>
          </a:p>
          <a:p>
            <a:pPr marL="257175" indent="-257175">
              <a:buSzPct val="100000"/>
              <a:buFont typeface="+mj-lt"/>
              <a:buAutoNum type="arabicPeriod"/>
            </a:pPr>
            <a:r>
              <a:rPr lang="en-US" sz="1700" spc="8" dirty="0">
                <a:solidFill>
                  <a:schemeClr val="tx1"/>
                </a:solidFill>
                <a:ea typeface="Times New Roman" charset="0"/>
                <a:cs typeface="Times New Roman" charset="0"/>
              </a:rPr>
              <a:t>Positive test mean that the L4, L5 and S1 nerve roots are involved (Sciatica).</a:t>
            </a:r>
          </a:p>
          <a:p>
            <a:pPr>
              <a:buFont typeface="Wingdings" charset="2"/>
              <a:buChar char="v"/>
            </a:pPr>
            <a:endParaRPr lang="en-US" sz="1350" dirty="0">
              <a:latin typeface="Times New Roman" charset="0"/>
              <a:ea typeface="Times New Roman" charset="0"/>
              <a:cs typeface="Times New Roman" charset="0"/>
            </a:endParaRPr>
          </a:p>
          <a:p>
            <a:pPr>
              <a:buFont typeface="Wingdings" charset="2"/>
              <a:buChar char="v"/>
            </a:pPr>
            <a:endParaRPr lang="ar-SA" sz="1350" dirty="0">
              <a:latin typeface="Times New Roman" charset="0"/>
              <a:ea typeface="Times New Roman" charset="0"/>
              <a:cs typeface="Times New Roman" charset="0"/>
            </a:endParaRPr>
          </a:p>
        </p:txBody>
      </p:sp>
      <p:pic>
        <p:nvPicPr>
          <p:cNvPr id="2" name="Picture 1">
            <a:extLst>
              <a:ext uri="{FF2B5EF4-FFF2-40B4-BE49-F238E27FC236}">
                <a16:creationId xmlns:a16="http://schemas.microsoft.com/office/drawing/2014/main" id="{43F1F6F3-0971-FB41-B3F8-AD88A982D7ED}"/>
              </a:ext>
            </a:extLst>
          </p:cNvPr>
          <p:cNvPicPr>
            <a:picLocks noChangeAspect="1"/>
          </p:cNvPicPr>
          <p:nvPr/>
        </p:nvPicPr>
        <p:blipFill>
          <a:blip r:embed="rId2"/>
          <a:stretch>
            <a:fillRect/>
          </a:stretch>
        </p:blipFill>
        <p:spPr>
          <a:xfrm>
            <a:off x="5847877" y="0"/>
            <a:ext cx="3104728" cy="5143500"/>
          </a:xfrm>
          <a:prstGeom prst="rect">
            <a:avLst/>
          </a:prstGeom>
        </p:spPr>
      </p:pic>
      <p:sp>
        <p:nvSpPr>
          <p:cNvPr id="8" name="TextBox 7">
            <a:extLst>
              <a:ext uri="{FF2B5EF4-FFF2-40B4-BE49-F238E27FC236}">
                <a16:creationId xmlns:a16="http://schemas.microsoft.com/office/drawing/2014/main" id="{FF7FEF90-1DB3-41C8-AD8F-FDD600EE621F}"/>
              </a:ext>
            </a:extLst>
          </p:cNvPr>
          <p:cNvSpPr txBox="1"/>
          <p:nvPr/>
        </p:nvSpPr>
        <p:spPr>
          <a:xfrm>
            <a:off x="735412" y="680343"/>
            <a:ext cx="5008729" cy="584775"/>
          </a:xfrm>
          <a:prstGeom prst="rect">
            <a:avLst/>
          </a:prstGeom>
          <a:noFill/>
        </p:spPr>
        <p:txBody>
          <a:bodyPr wrap="square" rtlCol="0">
            <a:spAutoFit/>
          </a:bodyPr>
          <a:lstStyle/>
          <a:p>
            <a:pPr marL="285750" indent="-285750">
              <a:buClr>
                <a:schemeClr val="accent3"/>
              </a:buClr>
              <a:buFont typeface="Wingdings" panose="05000000000000000000" pitchFamily="2" charset="2"/>
              <a:buChar char="v"/>
            </a:pPr>
            <a:r>
              <a:rPr lang="en-US" sz="3200" b="1" dirty="0">
                <a:latin typeface="Times New Roman" charset="0"/>
                <a:cs typeface="Times New Roman" charset="0"/>
              </a:rPr>
              <a:t> Special tests</a:t>
            </a:r>
          </a:p>
        </p:txBody>
      </p:sp>
    </p:spTree>
    <p:extLst>
      <p:ext uri="{BB962C8B-B14F-4D97-AF65-F5344CB8AC3E}">
        <p14:creationId xmlns:p14="http://schemas.microsoft.com/office/powerpoint/2010/main" val="405930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2800" dirty="0">
                <a:solidFill>
                  <a:schemeClr val="accent6"/>
                </a:solidFill>
                <a:latin typeface="Calibri" charset="0"/>
                <a:ea typeface="Calibri" charset="0"/>
                <a:cs typeface="Calibri" charset="0"/>
              </a:rPr>
              <a:t>Objectives</a:t>
            </a:r>
            <a:endParaRPr dirty="0">
              <a:solidFill>
                <a:schemeClr val="accent6"/>
              </a:solidFill>
              <a:latin typeface="Calibri" charset="0"/>
              <a:ea typeface="Calibri" charset="0"/>
              <a:cs typeface="Calibri" charset="0"/>
            </a:endParaRPr>
          </a:p>
        </p:txBody>
      </p:sp>
      <p:sp>
        <p:nvSpPr>
          <p:cNvPr id="82" name="Google Shape;82;p13"/>
          <p:cNvSpPr txBox="1">
            <a:spLocks noGrp="1"/>
          </p:cNvSpPr>
          <p:nvPr>
            <p:ph type="body" idx="1"/>
          </p:nvPr>
        </p:nvSpPr>
        <p:spPr>
          <a:xfrm>
            <a:off x="844424" y="1359600"/>
            <a:ext cx="7508743" cy="2883000"/>
          </a:xfrm>
          <a:prstGeom prst="rect">
            <a:avLst/>
          </a:prstGeom>
        </p:spPr>
        <p:txBody>
          <a:bodyPr spcFirstLastPara="1" wrap="square" lIns="91425" tIns="91425" rIns="91425" bIns="91425" anchor="t" anchorCtr="0">
            <a:noAutofit/>
          </a:bodyPr>
          <a:lstStyle/>
          <a:p>
            <a:r>
              <a:rPr lang="en-US" dirty="0">
                <a:latin typeface="Times New Roman" charset="0"/>
                <a:ea typeface="Times New Roman" charset="0"/>
                <a:cs typeface="Times New Roman" charset="0"/>
              </a:rPr>
              <a:t>Common causes </a:t>
            </a:r>
          </a:p>
          <a:p>
            <a:r>
              <a:rPr lang="en-US" dirty="0">
                <a:latin typeface="Times New Roman" charset="0"/>
                <a:ea typeface="Times New Roman" charset="0"/>
                <a:cs typeface="Times New Roman" charset="0"/>
              </a:rPr>
              <a:t>Diagnosis including history, Red Flags, and Examination </a:t>
            </a:r>
          </a:p>
          <a:p>
            <a:r>
              <a:rPr lang="en-US" dirty="0">
                <a:latin typeface="Times New Roman" charset="0"/>
                <a:ea typeface="Times New Roman" charset="0"/>
                <a:cs typeface="Times New Roman" charset="0"/>
              </a:rPr>
              <a:t>Brief comment on Mechanical, Inflammatory, Root nerve compression, and Malignancy </a:t>
            </a:r>
          </a:p>
          <a:p>
            <a:r>
              <a:rPr lang="en-US" dirty="0">
                <a:latin typeface="Times New Roman" charset="0"/>
                <a:ea typeface="Times New Roman" charset="0"/>
                <a:cs typeface="Times New Roman" charset="0"/>
              </a:rPr>
              <a:t>Role of primary health care in management </a:t>
            </a:r>
          </a:p>
          <a:p>
            <a:r>
              <a:rPr lang="en-US" dirty="0">
                <a:latin typeface="Times New Roman" charset="0"/>
                <a:ea typeface="Times New Roman" charset="0"/>
                <a:cs typeface="Times New Roman" charset="0"/>
              </a:rPr>
              <a:t>When to refer to a specialist </a:t>
            </a:r>
          </a:p>
          <a:p>
            <a:r>
              <a:rPr lang="en-US" dirty="0">
                <a:latin typeface="Times New Roman" charset="0"/>
                <a:ea typeface="Times New Roman" charset="0"/>
                <a:cs typeface="Times New Roman" charset="0"/>
              </a:rPr>
              <a:t>Prevention and Education </a:t>
            </a:r>
          </a:p>
        </p:txBody>
      </p:sp>
      <p:sp>
        <p:nvSpPr>
          <p:cNvPr id="2" name="Rectangle 1"/>
          <p:cNvSpPr/>
          <p:nvPr/>
        </p:nvSpPr>
        <p:spPr>
          <a:xfrm>
            <a:off x="0" y="0"/>
            <a:ext cx="68317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xEl>
                                              <p:pRg st="0" end="0"/>
                                            </p:txEl>
                                          </p:spTgt>
                                        </p:tgtEl>
                                        <p:attrNameLst>
                                          <p:attrName>style.visibility</p:attrName>
                                        </p:attrNameLst>
                                      </p:cBhvr>
                                      <p:to>
                                        <p:strVal val="visible"/>
                                      </p:to>
                                    </p:set>
                                    <p:animEffect transition="in" filter="fade">
                                      <p:cBhvr>
                                        <p:cTn id="12" dur="500"/>
                                        <p:tgtEl>
                                          <p:spTgt spid="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xEl>
                                              <p:pRg st="1" end="1"/>
                                            </p:txEl>
                                          </p:spTgt>
                                        </p:tgtEl>
                                        <p:attrNameLst>
                                          <p:attrName>style.visibility</p:attrName>
                                        </p:attrNameLst>
                                      </p:cBhvr>
                                      <p:to>
                                        <p:strVal val="visible"/>
                                      </p:to>
                                    </p:set>
                                    <p:animEffect transition="in" filter="fade">
                                      <p:cBhvr>
                                        <p:cTn id="17" dur="500"/>
                                        <p:tgtEl>
                                          <p:spTgt spid="8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
                                            <p:txEl>
                                              <p:pRg st="2" end="2"/>
                                            </p:txEl>
                                          </p:spTgt>
                                        </p:tgtEl>
                                        <p:attrNameLst>
                                          <p:attrName>style.visibility</p:attrName>
                                        </p:attrNameLst>
                                      </p:cBhvr>
                                      <p:to>
                                        <p:strVal val="visible"/>
                                      </p:to>
                                    </p:set>
                                    <p:animEffect transition="in" filter="fade">
                                      <p:cBhvr>
                                        <p:cTn id="22" dur="500"/>
                                        <p:tgtEl>
                                          <p:spTgt spid="8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
                                            <p:txEl>
                                              <p:pRg st="3" end="3"/>
                                            </p:txEl>
                                          </p:spTgt>
                                        </p:tgtEl>
                                        <p:attrNameLst>
                                          <p:attrName>style.visibility</p:attrName>
                                        </p:attrNameLst>
                                      </p:cBhvr>
                                      <p:to>
                                        <p:strVal val="visible"/>
                                      </p:to>
                                    </p:set>
                                    <p:animEffect transition="in" filter="fade">
                                      <p:cBhvr>
                                        <p:cTn id="27" dur="500"/>
                                        <p:tgtEl>
                                          <p:spTgt spid="8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
                                            <p:txEl>
                                              <p:pRg st="4" end="4"/>
                                            </p:txEl>
                                          </p:spTgt>
                                        </p:tgtEl>
                                        <p:attrNameLst>
                                          <p:attrName>style.visibility</p:attrName>
                                        </p:attrNameLst>
                                      </p:cBhvr>
                                      <p:to>
                                        <p:strVal val="visible"/>
                                      </p:to>
                                    </p:set>
                                    <p:animEffect transition="in" filter="fade">
                                      <p:cBhvr>
                                        <p:cTn id="32" dur="500"/>
                                        <p:tgtEl>
                                          <p:spTgt spid="8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2">
                                            <p:txEl>
                                              <p:pRg st="5" end="5"/>
                                            </p:txEl>
                                          </p:spTgt>
                                        </p:tgtEl>
                                        <p:attrNameLst>
                                          <p:attrName>style.visibility</p:attrName>
                                        </p:attrNameLst>
                                      </p:cBhvr>
                                      <p:to>
                                        <p:strVal val="visible"/>
                                      </p:to>
                                    </p:set>
                                    <p:animEffect transition="in" filter="fade">
                                      <p:cBhvr>
                                        <p:cTn id="37" dur="500"/>
                                        <p:tgtEl>
                                          <p:spTgt spid="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424" y="1538075"/>
            <a:ext cx="7670925" cy="3387900"/>
          </a:xfrm>
        </p:spPr>
        <p:txBody>
          <a:bodyPr/>
          <a:lstStyle/>
          <a:p>
            <a:pPr indent="-381000">
              <a:lnSpc>
                <a:spcPct val="80000"/>
              </a:lnSpc>
              <a:buClr>
                <a:schemeClr val="accent3"/>
              </a:buClr>
              <a:buSzPct val="100000"/>
              <a:buFont typeface="Times New Roman" panose="02020603050405020304" pitchFamily="18" charset="0"/>
              <a:buChar char="›"/>
            </a:pPr>
            <a:r>
              <a:rPr lang="en-US" sz="1700" spc="8" dirty="0">
                <a:solidFill>
                  <a:schemeClr val="tx1"/>
                </a:solidFill>
                <a:ea typeface="Times New Roman" charset="0"/>
                <a:cs typeface="Times New Roman" charset="0"/>
              </a:rPr>
              <a:t>Do Neurological examination if patient has any signs or symptoms of nerve root compression.</a:t>
            </a:r>
          </a:p>
          <a:p>
            <a:pPr indent="-381000">
              <a:lnSpc>
                <a:spcPct val="80000"/>
              </a:lnSpc>
              <a:buClr>
                <a:schemeClr val="accent3"/>
              </a:buClr>
              <a:buSzPct val="100000"/>
              <a:buFont typeface="Times New Roman" panose="02020603050405020304" pitchFamily="18" charset="0"/>
              <a:buChar char="›"/>
            </a:pPr>
            <a:r>
              <a:rPr lang="en-US" sz="1700" spc="8" dirty="0">
                <a:solidFill>
                  <a:schemeClr val="tx1"/>
                </a:solidFill>
                <a:ea typeface="Times New Roman" charset="0"/>
                <a:cs typeface="Times New Roman" charset="0"/>
              </a:rPr>
              <a:t>Examining for sensation and power.</a:t>
            </a:r>
          </a:p>
          <a:p>
            <a:pPr indent="-381000">
              <a:lnSpc>
                <a:spcPct val="80000"/>
              </a:lnSpc>
              <a:buClr>
                <a:schemeClr val="accent3"/>
              </a:buClr>
              <a:buSzPct val="100000"/>
              <a:buFont typeface="Times New Roman" panose="02020603050405020304" pitchFamily="18" charset="0"/>
              <a:buChar char="›"/>
            </a:pPr>
            <a:endParaRPr lang="en-US" sz="1700" spc="8" dirty="0">
              <a:solidFill>
                <a:schemeClr val="tx1"/>
              </a:solidFill>
              <a:ea typeface="Times New Roman" charset="0"/>
              <a:cs typeface="Times New Roman" charset="0"/>
            </a:endParaRPr>
          </a:p>
          <a:p>
            <a:pPr indent="-381000">
              <a:lnSpc>
                <a:spcPct val="80000"/>
              </a:lnSpc>
              <a:buClr>
                <a:schemeClr val="accent3"/>
              </a:buClr>
              <a:buSzPct val="100000"/>
              <a:buFont typeface="Times New Roman" panose="02020603050405020304" pitchFamily="18" charset="0"/>
              <a:buChar char="›"/>
            </a:pPr>
            <a:r>
              <a:rPr lang="en-US" sz="1700" spc="8" dirty="0">
                <a:solidFill>
                  <a:schemeClr val="tx1"/>
                </a:solidFill>
                <a:ea typeface="Times New Roman" charset="0"/>
                <a:cs typeface="Times New Roman" charset="0"/>
              </a:rPr>
              <a:t>If there is nerve roots compression patient will have pain, </a:t>
            </a:r>
            <a:r>
              <a:rPr lang="en-US" sz="1700" spc="8" dirty="0" err="1">
                <a:solidFill>
                  <a:schemeClr val="tx1"/>
                </a:solidFill>
                <a:ea typeface="Times New Roman" charset="0"/>
                <a:cs typeface="Times New Roman" charset="0"/>
              </a:rPr>
              <a:t>pareasthesia</a:t>
            </a:r>
            <a:r>
              <a:rPr lang="en-US" sz="1700" spc="8" dirty="0">
                <a:solidFill>
                  <a:schemeClr val="tx1"/>
                </a:solidFill>
                <a:ea typeface="Times New Roman" charset="0"/>
                <a:cs typeface="Times New Roman" charset="0"/>
              </a:rPr>
              <a:t>, anesthesia and weakness, extend into the leg. </a:t>
            </a:r>
          </a:p>
          <a:p>
            <a:pPr indent="-381000">
              <a:lnSpc>
                <a:spcPct val="80000"/>
              </a:lnSpc>
              <a:buClr>
                <a:schemeClr val="accent3"/>
              </a:buClr>
              <a:buSzPct val="100000"/>
              <a:buFont typeface="Times New Roman" panose="02020603050405020304" pitchFamily="18" charset="0"/>
              <a:buChar char="›"/>
            </a:pPr>
            <a:endParaRPr lang="en-US" sz="1700" kern="1200" dirty="0">
              <a:latin typeface="Times New Roman" charset="0"/>
              <a:ea typeface="Times New Roman" charset="0"/>
              <a:cs typeface="Times New Roman" charset="0"/>
            </a:endParaRPr>
          </a:p>
          <a:p>
            <a:pPr>
              <a:buClr>
                <a:schemeClr val="accent3"/>
              </a:buClr>
              <a:buFont typeface="Times New Roman" panose="02020603050405020304" pitchFamily="18" charset="0"/>
              <a:buChar char="›"/>
            </a:pPr>
            <a:endParaRPr lang="en-US" dirty="0">
              <a:latin typeface="Times New Roman" charset="0"/>
              <a:ea typeface="Times New Roman" charset="0"/>
              <a:cs typeface="Times New Roman" charset="0"/>
            </a:endParaRPr>
          </a:p>
          <a:p>
            <a:pPr>
              <a:buClr>
                <a:schemeClr val="accent3"/>
              </a:buClr>
              <a:buFont typeface="Times New Roman" panose="02020603050405020304" pitchFamily="18" charset="0"/>
              <a:buChar char="›"/>
            </a:pPr>
            <a:endParaRPr lang="en-US" dirty="0">
              <a:latin typeface="Times New Roman" charset="0"/>
              <a:ea typeface="Times New Roman" charset="0"/>
              <a:cs typeface="Times New Roman" charset="0"/>
            </a:endParaRPr>
          </a:p>
        </p:txBody>
      </p:sp>
      <p:sp>
        <p:nvSpPr>
          <p:cNvPr id="4" name="TextBox 3">
            <a:extLst>
              <a:ext uri="{FF2B5EF4-FFF2-40B4-BE49-F238E27FC236}">
                <a16:creationId xmlns:a16="http://schemas.microsoft.com/office/drawing/2014/main" id="{3801500E-78B4-4ADC-836C-F039B74186F4}"/>
              </a:ext>
            </a:extLst>
          </p:cNvPr>
          <p:cNvSpPr txBox="1"/>
          <p:nvPr/>
        </p:nvSpPr>
        <p:spPr>
          <a:xfrm>
            <a:off x="844425" y="660894"/>
            <a:ext cx="7455151" cy="846386"/>
          </a:xfrm>
          <a:prstGeom prst="rect">
            <a:avLst/>
          </a:prstGeom>
          <a:noFill/>
        </p:spPr>
        <p:txBody>
          <a:bodyPr wrap="square" rtlCol="0">
            <a:spAutoFit/>
          </a:bodyPr>
          <a:lstStyle/>
          <a:p>
            <a:pPr marL="285750" indent="-285750">
              <a:buClr>
                <a:schemeClr val="accent3"/>
              </a:buClr>
              <a:buFont typeface="Wingdings" panose="05000000000000000000" pitchFamily="2" charset="2"/>
              <a:buChar char="v"/>
            </a:pPr>
            <a:r>
              <a:rPr lang="en-US" sz="3200" b="1" dirty="0">
                <a:latin typeface="Times New Roman" charset="0"/>
                <a:cs typeface="Times New Roman" charset="0"/>
              </a:rPr>
              <a:t> </a:t>
            </a:r>
            <a:r>
              <a:rPr lang="en-US" sz="3200" b="1" dirty="0">
                <a:latin typeface="Times New Roman" charset="0"/>
                <a:ea typeface="Times New Roman" charset="0"/>
                <a:cs typeface="Times New Roman" charset="0"/>
              </a:rPr>
              <a:t> Neurological testing of lower limbs </a:t>
            </a:r>
          </a:p>
          <a:p>
            <a:pPr marL="285750" indent="-285750">
              <a:buClr>
                <a:schemeClr val="accent3"/>
              </a:buClr>
              <a:buFont typeface="Wingdings" panose="05000000000000000000" pitchFamily="2" charset="2"/>
              <a:buChar char="v"/>
            </a:pPr>
            <a:endParaRPr lang="en-US" sz="1700" spc="8" dirty="0">
              <a:cs typeface="Times New Roman" charset="0"/>
            </a:endParaRPr>
          </a:p>
        </p:txBody>
      </p:sp>
    </p:spTree>
    <p:extLst>
      <p:ext uri="{BB962C8B-B14F-4D97-AF65-F5344CB8AC3E}">
        <p14:creationId xmlns:p14="http://schemas.microsoft.com/office/powerpoint/2010/main" val="89456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1F8736-272C-5E42-A240-9E62C971CC6D}"/>
              </a:ext>
            </a:extLst>
          </p:cNvPr>
          <p:cNvSpPr>
            <a:spLocks noGrp="1"/>
          </p:cNvSpPr>
          <p:nvPr>
            <p:ph type="title"/>
          </p:nvPr>
        </p:nvSpPr>
        <p:spPr/>
        <p:txBody>
          <a:bodyPr/>
          <a:lstStyle/>
          <a:p>
            <a:r>
              <a:rPr lang="en-US" sz="4000" b="1" dirty="0">
                <a:latin typeface="Times New Roman" charset="0"/>
                <a:ea typeface="Times New Roman" charset="0"/>
                <a:cs typeface="Times New Roman" charset="0"/>
              </a:rPr>
              <a:t>Main nerve roots </a:t>
            </a:r>
          </a:p>
        </p:txBody>
      </p:sp>
      <p:sp>
        <p:nvSpPr>
          <p:cNvPr id="8" name="Content Placeholder 2"/>
          <p:cNvSpPr>
            <a:spLocks noGrp="1"/>
          </p:cNvSpPr>
          <p:nvPr>
            <p:ph idx="1"/>
          </p:nvPr>
        </p:nvSpPr>
        <p:spPr/>
        <p:txBody>
          <a:bodyPr>
            <a:normAutofit/>
          </a:bodyPr>
          <a:lstStyle/>
          <a:p>
            <a:pPr indent="-381000">
              <a:lnSpc>
                <a:spcPct val="80000"/>
              </a:lnSpc>
              <a:buSzPts val="2400"/>
            </a:pPr>
            <a:r>
              <a:rPr lang="en-US" sz="1700" b="1" kern="1200" dirty="0">
                <a:latin typeface="Times New Roman" charset="0"/>
                <a:ea typeface="Times New Roman" charset="0"/>
                <a:cs typeface="Times New Roman" charset="0"/>
              </a:rPr>
              <a:t>A- L1:</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Motor</a:t>
            </a:r>
            <a:r>
              <a:rPr lang="en-US" sz="1700" kern="1200" dirty="0">
                <a:latin typeface="Times New Roman" charset="0"/>
                <a:ea typeface="Times New Roman" charset="0"/>
                <a:cs typeface="Times New Roman" charset="0"/>
                <a:sym typeface="Wingdings"/>
              </a:rPr>
              <a:t>	 </a:t>
            </a:r>
            <a:r>
              <a:rPr lang="en-GB" sz="1700" kern="1200" dirty="0">
                <a:latin typeface="Times New Roman" charset="0"/>
                <a:ea typeface="Times New Roman" charset="0"/>
                <a:cs typeface="Times New Roman" charset="0"/>
              </a:rPr>
              <a:t>Hip flexion(psoas major)</a:t>
            </a:r>
            <a:endParaRPr lang="en-US" sz="1700" kern="1200" dirty="0">
              <a:latin typeface="Times New Roman" charset="0"/>
              <a:ea typeface="Times New Roman" charset="0"/>
              <a:cs typeface="Times New Roman" charset="0"/>
            </a:endParaRP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Sensation</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around the groin and hip area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Reflex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cremasteric </a:t>
            </a:r>
            <a:r>
              <a:rPr lang="en-US" sz="1700" kern="1200" dirty="0" err="1">
                <a:latin typeface="Times New Roman" charset="0"/>
                <a:ea typeface="Times New Roman" charset="0"/>
                <a:cs typeface="Times New Roman" charset="0"/>
              </a:rPr>
              <a:t>relfex</a:t>
            </a:r>
            <a:r>
              <a:rPr lang="en-US" sz="1700" kern="1200" dirty="0">
                <a:latin typeface="Times New Roman" charset="0"/>
                <a:ea typeface="Times New Roman" charset="0"/>
                <a:cs typeface="Times New Roman" charset="0"/>
              </a:rPr>
              <a:t> (L1,L2)</a:t>
            </a:r>
          </a:p>
          <a:p>
            <a:pPr marL="76200" indent="0">
              <a:lnSpc>
                <a:spcPct val="80000"/>
              </a:lnSpc>
              <a:buSzPct val="100000"/>
              <a:buNone/>
            </a:pPr>
            <a:endParaRPr lang="en-US" sz="1575" b="1" dirty="0">
              <a:latin typeface="Times New Roman" charset="0"/>
              <a:ea typeface="Times New Roman" charset="0"/>
              <a:cs typeface="Times New Roman" charset="0"/>
            </a:endParaRPr>
          </a:p>
          <a:p>
            <a:pPr indent="-381000">
              <a:lnSpc>
                <a:spcPct val="80000"/>
              </a:lnSpc>
              <a:buSzPts val="2400"/>
            </a:pPr>
            <a:r>
              <a:rPr lang="en-US" sz="1700" b="1" kern="1200" dirty="0">
                <a:latin typeface="Times New Roman" charset="0"/>
                <a:ea typeface="Times New Roman" charset="0"/>
                <a:cs typeface="Times New Roman" charset="0"/>
              </a:rPr>
              <a:t>B- L2: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Motor</a:t>
            </a:r>
            <a:r>
              <a:rPr lang="en-US" sz="1700" kern="1200" dirty="0">
                <a:latin typeface="Times New Roman" charset="0"/>
                <a:ea typeface="Times New Roman" charset="0"/>
                <a:cs typeface="Times New Roman" charset="0"/>
                <a:sym typeface="Wingdings"/>
              </a:rPr>
              <a:t>	 </a:t>
            </a:r>
            <a:r>
              <a:rPr lang="en-GB" sz="1700" kern="1200" dirty="0">
                <a:latin typeface="Times New Roman" charset="0"/>
                <a:ea typeface="Times New Roman" charset="0"/>
                <a:cs typeface="Times New Roman" charset="0"/>
              </a:rPr>
              <a:t>Hip flexion</a:t>
            </a:r>
            <a:endParaRPr lang="en-US" sz="1700" kern="1200" dirty="0">
              <a:latin typeface="Times New Roman" charset="0"/>
              <a:ea typeface="Times New Roman" charset="0"/>
              <a:cs typeface="Times New Roman" charset="0"/>
            </a:endParaRP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Sensation</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anterior thigh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Reflex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knee jerk (L2,L3, L4)</a:t>
            </a:r>
            <a:endParaRPr lang="en-US" sz="1800" b="1" dirty="0">
              <a:latin typeface="Times New Roman" charset="0"/>
              <a:ea typeface="Times New Roman" charset="0"/>
              <a:cs typeface="Times New Roman" charset="0"/>
            </a:endParaRPr>
          </a:p>
          <a:p>
            <a:pPr indent="-381000">
              <a:lnSpc>
                <a:spcPct val="80000"/>
              </a:lnSpc>
              <a:buSzPct val="100000"/>
              <a:buFont typeface="Wingdings" pitchFamily="2" charset="2"/>
              <a:buChar char="ü"/>
            </a:pPr>
            <a:endParaRPr lang="en-US" sz="1700" kern="1200" dirty="0">
              <a:latin typeface="Times New Roman" charset="0"/>
              <a:ea typeface="Times New Roman" charset="0"/>
              <a:cs typeface="Times New Roman" charset="0"/>
            </a:endParaRPr>
          </a:p>
        </p:txBody>
      </p:sp>
      <p:pic>
        <p:nvPicPr>
          <p:cNvPr id="3074" name="Picture 2" descr="Image result for dermatomes lower li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055" y="1405888"/>
            <a:ext cx="3356264" cy="314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500"/>
                                        <p:tgtEl>
                                          <p:spTgt spid="8">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832DAD7-9A86-A84E-BFE7-3B92B85EEED2}"/>
              </a:ext>
            </a:extLst>
          </p:cNvPr>
          <p:cNvSpPr>
            <a:spLocks noGrp="1"/>
          </p:cNvSpPr>
          <p:nvPr>
            <p:ph type="title"/>
          </p:nvPr>
        </p:nvSpPr>
        <p:spPr/>
        <p:txBody>
          <a:bodyPr/>
          <a:lstStyle/>
          <a:p>
            <a:r>
              <a:rPr lang="en-US" sz="4000" b="1" dirty="0">
                <a:latin typeface="Times New Roman" charset="0"/>
                <a:ea typeface="Times New Roman" charset="0"/>
                <a:cs typeface="Times New Roman" charset="0"/>
              </a:rPr>
              <a:t>Main nerve roots </a:t>
            </a:r>
          </a:p>
        </p:txBody>
      </p:sp>
      <p:sp>
        <p:nvSpPr>
          <p:cNvPr id="3" name="Content Placeholder 2"/>
          <p:cNvSpPr>
            <a:spLocks noGrp="1"/>
          </p:cNvSpPr>
          <p:nvPr>
            <p:ph idx="1"/>
          </p:nvPr>
        </p:nvSpPr>
        <p:spPr>
          <a:xfrm>
            <a:off x="844425" y="1538075"/>
            <a:ext cx="5831678" cy="3387900"/>
          </a:xfrm>
        </p:spPr>
        <p:txBody>
          <a:bodyPr>
            <a:normAutofit/>
          </a:bodyPr>
          <a:lstStyle/>
          <a:p>
            <a:pPr indent="-381000">
              <a:lnSpc>
                <a:spcPct val="80000"/>
              </a:lnSpc>
              <a:buSzPts val="2400"/>
            </a:pPr>
            <a:r>
              <a:rPr lang="en-US" sz="1700" b="1" kern="1200" dirty="0">
                <a:latin typeface="Times New Roman" charset="0"/>
                <a:ea typeface="Times New Roman" charset="0"/>
                <a:cs typeface="Times New Roman" charset="0"/>
              </a:rPr>
              <a:t>C- L3</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Motor</a:t>
            </a:r>
            <a:r>
              <a:rPr lang="en-US" sz="1700" kern="1200" dirty="0">
                <a:latin typeface="Times New Roman" charset="0"/>
                <a:ea typeface="Times New Roman" charset="0"/>
                <a:cs typeface="Times New Roman" charset="0"/>
                <a:sym typeface="Wingdings"/>
              </a:rPr>
              <a:t>	 </a:t>
            </a:r>
            <a:r>
              <a:rPr lang="en-US" sz="1700" kern="1200" dirty="0">
                <a:latin typeface="Times New Roman" charset="0"/>
                <a:ea typeface="Times New Roman" charset="0"/>
                <a:cs typeface="Times New Roman" charset="0"/>
              </a:rPr>
              <a:t>extension of knee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Sensation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anterior thigh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Reflex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knee jerk (L3, L4)</a:t>
            </a:r>
          </a:p>
          <a:p>
            <a:pPr marL="76200" indent="0">
              <a:lnSpc>
                <a:spcPct val="80000"/>
              </a:lnSpc>
              <a:buSzPct val="100000"/>
              <a:buNone/>
            </a:pPr>
            <a:endParaRPr lang="en-US" sz="1700" kern="1200" dirty="0">
              <a:latin typeface="Times New Roman" charset="0"/>
              <a:ea typeface="Times New Roman" charset="0"/>
              <a:cs typeface="Times New Roman" charset="0"/>
            </a:endParaRPr>
          </a:p>
          <a:p>
            <a:pPr indent="-381000">
              <a:lnSpc>
                <a:spcPct val="80000"/>
              </a:lnSpc>
              <a:buSzPts val="2400"/>
            </a:pPr>
            <a:r>
              <a:rPr lang="en-US" sz="1700" b="1" kern="1200" dirty="0">
                <a:latin typeface="Times New Roman" charset="0"/>
                <a:ea typeface="Times New Roman" charset="0"/>
                <a:cs typeface="Times New Roman" charset="0"/>
              </a:rPr>
              <a:t>D- L4</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Motor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ankle dorsiflexion and foot inversion.</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Sensation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inner border of foot to great toe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Reflex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knee jerk</a:t>
            </a:r>
          </a:p>
        </p:txBody>
      </p:sp>
      <p:pic>
        <p:nvPicPr>
          <p:cNvPr id="2054" name="Picture 6" descr="Image result for dermatomes lower li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080" y="966355"/>
            <a:ext cx="3023755" cy="324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78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D2DBA5A-B81D-6644-AB2A-AB616448FCF0}"/>
              </a:ext>
            </a:extLst>
          </p:cNvPr>
          <p:cNvSpPr>
            <a:spLocks noGrp="1"/>
          </p:cNvSpPr>
          <p:nvPr>
            <p:ph type="title"/>
          </p:nvPr>
        </p:nvSpPr>
        <p:spPr/>
        <p:txBody>
          <a:bodyPr/>
          <a:lstStyle/>
          <a:p>
            <a:r>
              <a:rPr lang="en-US" sz="4000" b="1" dirty="0">
                <a:latin typeface="Times New Roman" charset="0"/>
                <a:ea typeface="Times New Roman" charset="0"/>
                <a:cs typeface="Times New Roman" charset="0"/>
              </a:rPr>
              <a:t>Main nerve roots </a:t>
            </a:r>
          </a:p>
        </p:txBody>
      </p:sp>
      <p:sp>
        <p:nvSpPr>
          <p:cNvPr id="3" name="Content Placeholder 2"/>
          <p:cNvSpPr>
            <a:spLocks noGrp="1"/>
          </p:cNvSpPr>
          <p:nvPr>
            <p:ph idx="1"/>
          </p:nvPr>
        </p:nvSpPr>
        <p:spPr>
          <a:xfrm>
            <a:off x="844424" y="1538075"/>
            <a:ext cx="5871007" cy="3387900"/>
          </a:xfrm>
        </p:spPr>
        <p:txBody>
          <a:bodyPr>
            <a:normAutofit/>
          </a:bodyPr>
          <a:lstStyle/>
          <a:p>
            <a:pPr indent="-381000">
              <a:lnSpc>
                <a:spcPct val="80000"/>
              </a:lnSpc>
              <a:buSzPts val="2400"/>
            </a:pPr>
            <a:r>
              <a:rPr lang="en-US" sz="1700" b="1" kern="1200" dirty="0">
                <a:latin typeface="Times New Roman" charset="0"/>
                <a:ea typeface="Times New Roman" charset="0"/>
                <a:cs typeface="Times New Roman" charset="0"/>
              </a:rPr>
              <a:t>E- L5</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Motor: walking on heels (ankle dorsiflexion), extension of great toe</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Sensation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middle three toes (dorsum)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Reflex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nil </a:t>
            </a:r>
          </a:p>
          <a:p>
            <a:pPr indent="-381000">
              <a:lnSpc>
                <a:spcPct val="80000"/>
              </a:lnSpc>
              <a:buSzPct val="100000"/>
              <a:buFont typeface="Wingdings" pitchFamily="2" charset="2"/>
              <a:buChar char="ü"/>
            </a:pPr>
            <a:endParaRPr lang="en-US" sz="1350" dirty="0">
              <a:latin typeface="Times New Roman" charset="0"/>
              <a:ea typeface="Times New Roman" charset="0"/>
              <a:cs typeface="Times New Roman" charset="0"/>
            </a:endParaRPr>
          </a:p>
          <a:p>
            <a:pPr indent="-381000">
              <a:lnSpc>
                <a:spcPct val="80000"/>
              </a:lnSpc>
              <a:buSzPts val="2400"/>
            </a:pPr>
            <a:r>
              <a:rPr lang="en-US" sz="1700" b="1" kern="1200" dirty="0">
                <a:latin typeface="Times New Roman" charset="0"/>
                <a:ea typeface="Times New Roman" charset="0"/>
                <a:cs typeface="Times New Roman" charset="0"/>
              </a:rPr>
              <a:t>F- S1</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Motor: walking on toes (ankle planter flexion), foot eversion</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Sensation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little toe, most of sole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Reflex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ankle jerk (S1, S2)</a:t>
            </a:r>
            <a:endParaRPr lang="en-US" sz="1800" b="1" dirty="0">
              <a:latin typeface="Times New Roman" charset="0"/>
              <a:ea typeface="Times New Roman" charset="0"/>
              <a:cs typeface="Times New Roman" charset="0"/>
            </a:endParaRPr>
          </a:p>
          <a:p>
            <a:pPr indent="-381000">
              <a:lnSpc>
                <a:spcPct val="80000"/>
              </a:lnSpc>
              <a:buSzPct val="100000"/>
              <a:buFont typeface="Wingdings" pitchFamily="2" charset="2"/>
              <a:buChar char="ü"/>
            </a:pPr>
            <a:endParaRPr lang="en-US" sz="1700" kern="1200" dirty="0">
              <a:latin typeface="Times New Roman" charset="0"/>
              <a:ea typeface="Times New Roman" charset="0"/>
              <a:cs typeface="Times New Roman" charset="0"/>
            </a:endParaRPr>
          </a:p>
          <a:p>
            <a:endParaRPr lang="en-US" sz="1350" b="1" dirty="0">
              <a:latin typeface="Times New Roman" charset="0"/>
              <a:ea typeface="Times New Roman" charset="0"/>
              <a:cs typeface="Times New Roman" charset="0"/>
            </a:endParaRPr>
          </a:p>
        </p:txBody>
      </p:sp>
      <p:pic>
        <p:nvPicPr>
          <p:cNvPr id="1026" name="Picture 2" descr="Image result for myotomes lower li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822" y="3639029"/>
            <a:ext cx="4187536" cy="150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93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2" name="Rectangle 1"/>
          <p:cNvSpPr/>
          <p:nvPr/>
        </p:nvSpPr>
        <p:spPr>
          <a:xfrm>
            <a:off x="0" y="0"/>
            <a:ext cx="683172"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1;p13"/>
          <p:cNvSpPr txBox="1">
            <a:spLocks/>
          </p:cNvSpPr>
          <p:nvPr/>
        </p:nvSpPr>
        <p:spPr>
          <a:xfrm>
            <a:off x="877270" y="933634"/>
            <a:ext cx="3058267" cy="61619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2800" b="1" dirty="0">
                <a:solidFill>
                  <a:schemeClr val="accent4">
                    <a:lumMod val="75000"/>
                  </a:schemeClr>
                </a:solidFill>
                <a:latin typeface="Times New Roman" charset="0"/>
                <a:ea typeface="Times New Roman" charset="0"/>
                <a:cs typeface="Times New Roman" charset="0"/>
              </a:rPr>
              <a:t>Imaging</a:t>
            </a:r>
            <a:endParaRPr lang="en-US" b="1" dirty="0">
              <a:solidFill>
                <a:schemeClr val="accent4">
                  <a:lumMod val="75000"/>
                </a:schemeClr>
              </a:solidFill>
              <a:latin typeface="Times New Roman" charset="0"/>
              <a:ea typeface="Times New Roman" charset="0"/>
              <a:cs typeface="Times New Roman" charset="0"/>
            </a:endParaRPr>
          </a:p>
        </p:txBody>
      </p:sp>
      <p:sp>
        <p:nvSpPr>
          <p:cNvPr id="6" name="Content Placeholder 2"/>
          <p:cNvSpPr txBox="1">
            <a:spLocks/>
          </p:cNvSpPr>
          <p:nvPr/>
        </p:nvSpPr>
        <p:spPr>
          <a:xfrm>
            <a:off x="1049728" y="1642567"/>
            <a:ext cx="7882128" cy="644766"/>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a:buClr>
                <a:schemeClr val="accent6"/>
              </a:buClr>
              <a:buFontTx/>
              <a:buChar char="›"/>
            </a:pPr>
            <a:r>
              <a:rPr lang="en-US" sz="2000" dirty="0"/>
              <a:t>High-risk patients </a:t>
            </a:r>
            <a:endParaRPr lang="en-US" sz="2000" dirty="0">
              <a:effectLst/>
            </a:endParaRPr>
          </a:p>
        </p:txBody>
      </p:sp>
      <p:sp>
        <p:nvSpPr>
          <p:cNvPr id="9" name="Rectangle 8"/>
          <p:cNvSpPr/>
          <p:nvPr/>
        </p:nvSpPr>
        <p:spPr>
          <a:xfrm>
            <a:off x="1049728" y="2287333"/>
            <a:ext cx="7417616" cy="1015663"/>
          </a:xfrm>
          <a:prstGeom prst="rect">
            <a:avLst/>
          </a:prstGeom>
        </p:spPr>
        <p:txBody>
          <a:bodyPr wrap="square">
            <a:spAutoFit/>
          </a:bodyPr>
          <a:lstStyle/>
          <a:p>
            <a:pPr marL="457200" indent="-381000">
              <a:spcBef>
                <a:spcPts val="600"/>
              </a:spcBef>
              <a:buClr>
                <a:schemeClr val="accent6"/>
              </a:buClr>
              <a:buSzPts val="2400"/>
              <a:buFont typeface="Times New Roman" panose="02020603050405020304" pitchFamily="18" charset="0"/>
              <a:buChar char="›"/>
            </a:pPr>
            <a:r>
              <a:rPr lang="en-US" sz="2000" dirty="0">
                <a:solidFill>
                  <a:srgbClr val="415665"/>
                </a:solidFill>
                <a:latin typeface="Times New Roman" charset="0"/>
                <a:ea typeface="Times New Roman" charset="0"/>
                <a:cs typeface="Times New Roman" charset="0"/>
              </a:rPr>
              <a:t>Most patients with low back pain with or without sciatica </a:t>
            </a:r>
            <a:r>
              <a:rPr lang="en-US" sz="2000" b="1" dirty="0">
                <a:solidFill>
                  <a:srgbClr val="415665"/>
                </a:solidFill>
                <a:latin typeface="Times New Roman" charset="0"/>
                <a:ea typeface="Times New Roman" charset="0"/>
                <a:cs typeface="Times New Roman" charset="0"/>
              </a:rPr>
              <a:t>do not routinely require </a:t>
            </a:r>
            <a:r>
              <a:rPr lang="en-US" sz="2000" dirty="0">
                <a:solidFill>
                  <a:srgbClr val="415665"/>
                </a:solidFill>
                <a:latin typeface="Times New Roman" charset="0"/>
                <a:ea typeface="Times New Roman" charset="0"/>
                <a:cs typeface="Times New Roman" charset="0"/>
              </a:rPr>
              <a:t>imaging when presenting in a non-specialist setting. </a:t>
            </a:r>
            <a:endParaRPr lang="en-US" sz="2000" baseline="-25000" dirty="0">
              <a:solidFill>
                <a:schemeClr val="tx1"/>
              </a:solidFill>
              <a:latin typeface="Times New Roman" charset="0"/>
              <a:ea typeface="Times New Roman" charset="0"/>
              <a:cs typeface="Times New Roman" charset="0"/>
            </a:endParaRPr>
          </a:p>
        </p:txBody>
      </p:sp>
      <p:sp>
        <p:nvSpPr>
          <p:cNvPr id="11" name="Rectangle 10"/>
          <p:cNvSpPr/>
          <p:nvPr/>
        </p:nvSpPr>
        <p:spPr>
          <a:xfrm>
            <a:off x="1049728" y="3302996"/>
            <a:ext cx="6547104" cy="1785104"/>
          </a:xfrm>
          <a:prstGeom prst="rect">
            <a:avLst/>
          </a:prstGeom>
        </p:spPr>
        <p:txBody>
          <a:bodyPr wrap="square">
            <a:spAutoFit/>
          </a:bodyPr>
          <a:lstStyle/>
          <a:p>
            <a:pPr marL="457200" indent="-381000">
              <a:spcBef>
                <a:spcPts val="600"/>
              </a:spcBef>
              <a:buClr>
                <a:schemeClr val="accent6"/>
              </a:buClr>
              <a:buSzPts val="2400"/>
              <a:buFontTx/>
              <a:buChar char="›"/>
            </a:pPr>
            <a:r>
              <a:rPr lang="en-US" sz="2000" b="1" dirty="0">
                <a:solidFill>
                  <a:srgbClr val="415665"/>
                </a:solidFill>
                <a:latin typeface="Source Sans Pro"/>
                <a:ea typeface="Source Sans Pro"/>
                <a:cs typeface="Source Sans Pro"/>
              </a:rPr>
              <a:t>Reassure.. </a:t>
            </a:r>
            <a:r>
              <a:rPr lang="en-US" sz="2000" dirty="0">
                <a:solidFill>
                  <a:srgbClr val="415665"/>
                </a:solidFill>
                <a:latin typeface="Source Sans Pro"/>
                <a:ea typeface="Source Sans Pro"/>
                <a:cs typeface="Source Sans Pro"/>
              </a:rPr>
              <a:t> that their symptoms will respond to </a:t>
            </a:r>
            <a:r>
              <a:rPr lang="en-US" sz="2000" b="1" dirty="0">
                <a:solidFill>
                  <a:srgbClr val="415665"/>
                </a:solidFill>
                <a:latin typeface="Source Sans Pro"/>
                <a:ea typeface="Source Sans Pro"/>
                <a:cs typeface="Source Sans Pro"/>
              </a:rPr>
              <a:t>conservative treatment</a:t>
            </a:r>
            <a:r>
              <a:rPr lang="en-US" sz="2000" dirty="0">
                <a:solidFill>
                  <a:srgbClr val="415665"/>
                </a:solidFill>
                <a:latin typeface="Source Sans Pro"/>
                <a:ea typeface="Source Sans Pro"/>
                <a:cs typeface="Source Sans Pro"/>
              </a:rPr>
              <a:t>. </a:t>
            </a:r>
          </a:p>
          <a:p>
            <a:pPr marL="457200" indent="-381000">
              <a:spcBef>
                <a:spcPts val="600"/>
              </a:spcBef>
              <a:buClr>
                <a:schemeClr val="accent6"/>
              </a:buClr>
              <a:buSzPts val="2400"/>
              <a:buFontTx/>
              <a:buChar char="›"/>
            </a:pPr>
            <a:r>
              <a:rPr lang="en-US" sz="2000" dirty="0">
                <a:solidFill>
                  <a:srgbClr val="415665"/>
                </a:solidFill>
                <a:latin typeface="Source Sans Pro"/>
                <a:ea typeface="Source Sans Pro"/>
                <a:cs typeface="Source Sans Pro"/>
              </a:rPr>
              <a:t>If symptoms persist longer than </a:t>
            </a:r>
            <a:r>
              <a:rPr lang="en-US" sz="2000" b="1" dirty="0">
                <a:solidFill>
                  <a:srgbClr val="415665"/>
                </a:solidFill>
                <a:latin typeface="Source Sans Pro"/>
                <a:ea typeface="Source Sans Pro"/>
                <a:cs typeface="Source Sans Pro"/>
              </a:rPr>
              <a:t>6 to 8 weeks</a:t>
            </a:r>
            <a:r>
              <a:rPr lang="en-US" sz="2000" dirty="0">
                <a:solidFill>
                  <a:srgbClr val="415665"/>
                </a:solidFill>
                <a:latin typeface="Source Sans Pro"/>
                <a:ea typeface="Source Sans Pro"/>
                <a:cs typeface="Source Sans Pro"/>
              </a:rPr>
              <a:t>, plain x-rays should be obtained at that time</a:t>
            </a:r>
            <a:endParaRPr lang="en-US" sz="2000" baseline="-25000" dirty="0">
              <a:solidFill>
                <a:schemeClr val="tx1"/>
              </a:solidFill>
            </a:endParaRPr>
          </a:p>
          <a:p>
            <a:pPr marL="457200" indent="-381000">
              <a:spcBef>
                <a:spcPts val="600"/>
              </a:spcBef>
              <a:buClr>
                <a:schemeClr val="accent6"/>
              </a:buClr>
              <a:buSzPts val="2400"/>
              <a:buFontTx/>
              <a:buChar char="›"/>
            </a:pPr>
            <a:endParaRPr lang="en-US" sz="2000" dirty="0">
              <a:solidFill>
                <a:srgbClr val="415665"/>
              </a:solidFill>
              <a:latin typeface="Source Sans Pro"/>
              <a:ea typeface="Source Sans Pro"/>
              <a:cs typeface="Source Sans Pro"/>
            </a:endParaRPr>
          </a:p>
        </p:txBody>
      </p:sp>
      <p:grpSp>
        <p:nvGrpSpPr>
          <p:cNvPr id="7" name="Group 6">
            <a:extLst>
              <a:ext uri="{FF2B5EF4-FFF2-40B4-BE49-F238E27FC236}">
                <a16:creationId xmlns:a16="http://schemas.microsoft.com/office/drawing/2014/main" id="{6DBE6275-085C-4F33-9472-7E198F4D4E48}"/>
              </a:ext>
            </a:extLst>
          </p:cNvPr>
          <p:cNvGrpSpPr/>
          <p:nvPr/>
        </p:nvGrpSpPr>
        <p:grpSpPr>
          <a:xfrm>
            <a:off x="194098" y="-3387"/>
            <a:ext cx="2342554" cy="937021"/>
            <a:chOff x="3750766" y="180310"/>
            <a:chExt cx="2342554" cy="937021"/>
          </a:xfrm>
        </p:grpSpPr>
        <p:sp>
          <p:nvSpPr>
            <p:cNvPr id="8" name="Arrow: Chevron 7">
              <a:extLst>
                <a:ext uri="{FF2B5EF4-FFF2-40B4-BE49-F238E27FC236}">
                  <a16:creationId xmlns:a16="http://schemas.microsoft.com/office/drawing/2014/main" id="{FB7C5E20-C7D1-45CB-B36B-9BDED5FCF7F8}"/>
                </a:ext>
              </a:extLst>
            </p:cNvPr>
            <p:cNvSpPr/>
            <p:nvPr/>
          </p:nvSpPr>
          <p:spPr>
            <a:xfrm>
              <a:off x="3750766" y="180310"/>
              <a:ext cx="2342554" cy="937021"/>
            </a:xfrm>
            <a:prstGeom prst="chevron">
              <a:avLst/>
            </a:prstGeom>
          </p:spPr>
          <p:style>
            <a:lnRef idx="2">
              <a:schemeClr val="lt1">
                <a:hueOff val="0"/>
                <a:satOff val="0"/>
                <a:lumOff val="0"/>
                <a:alphaOff val="0"/>
              </a:schemeClr>
            </a:lnRef>
            <a:fillRef idx="1">
              <a:schemeClr val="accent5">
                <a:hueOff val="19114680"/>
                <a:satOff val="-40837"/>
                <a:lumOff val="-17059"/>
                <a:alphaOff val="0"/>
              </a:schemeClr>
            </a:fillRef>
            <a:effectRef idx="0">
              <a:schemeClr val="accent5">
                <a:hueOff val="19114680"/>
                <a:satOff val="-40837"/>
                <a:lumOff val="-17059"/>
                <a:alphaOff val="0"/>
              </a:schemeClr>
            </a:effectRef>
            <a:fontRef idx="minor">
              <a:schemeClr val="lt1"/>
            </a:fontRef>
          </p:style>
        </p:sp>
        <p:sp>
          <p:nvSpPr>
            <p:cNvPr id="10" name="Arrow: Chevron 4">
              <a:extLst>
                <a:ext uri="{FF2B5EF4-FFF2-40B4-BE49-F238E27FC236}">
                  <a16:creationId xmlns:a16="http://schemas.microsoft.com/office/drawing/2014/main" id="{672A7F44-E64C-4B3F-B422-1DE5DC3158AF}"/>
                </a:ext>
              </a:extLst>
            </p:cNvPr>
            <p:cNvSpPr txBox="1"/>
            <p:nvPr/>
          </p:nvSpPr>
          <p:spPr>
            <a:xfrm>
              <a:off x="4219277" y="180310"/>
              <a:ext cx="1405533"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IMAGING?</a:t>
              </a:r>
            </a:p>
          </p:txBody>
        </p:sp>
      </p:grpSp>
    </p:spTree>
    <p:extLst>
      <p:ext uri="{BB962C8B-B14F-4D97-AF65-F5344CB8AC3E}">
        <p14:creationId xmlns:p14="http://schemas.microsoft.com/office/powerpoint/2010/main" val="40158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2" name="Rectangle 1"/>
          <p:cNvSpPr/>
          <p:nvPr/>
        </p:nvSpPr>
        <p:spPr>
          <a:xfrm>
            <a:off x="0" y="0"/>
            <a:ext cx="683172"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1049728" y="1170729"/>
            <a:ext cx="7882128" cy="644766"/>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a:buClr>
                <a:schemeClr val="accent6"/>
              </a:buClr>
              <a:buFont typeface="Times New Roman" panose="02020603050405020304" pitchFamily="18" charset="0"/>
              <a:buChar char="›"/>
            </a:pPr>
            <a:r>
              <a:rPr lang="en-US" sz="2000" b="1" dirty="0">
                <a:latin typeface="Times New Roman" charset="0"/>
                <a:ea typeface="Times New Roman" charset="0"/>
                <a:cs typeface="Times New Roman" charset="0"/>
              </a:rPr>
              <a:t>MRI</a:t>
            </a:r>
            <a:r>
              <a:rPr lang="en-US" sz="2000" dirty="0">
                <a:latin typeface="Times New Roman" charset="0"/>
                <a:ea typeface="Times New Roman" charset="0"/>
                <a:cs typeface="Times New Roman" charset="0"/>
              </a:rPr>
              <a:t> or </a:t>
            </a:r>
            <a:r>
              <a:rPr lang="en-US" sz="2000" b="1" dirty="0">
                <a:latin typeface="Times New Roman" charset="0"/>
                <a:ea typeface="Times New Roman" charset="0"/>
                <a:cs typeface="Times New Roman" charset="0"/>
              </a:rPr>
              <a:t>CT</a:t>
            </a:r>
            <a:r>
              <a:rPr lang="en-US" sz="2000" dirty="0">
                <a:latin typeface="Times New Roman" charset="0"/>
                <a:ea typeface="Times New Roman" charset="0"/>
                <a:cs typeface="Times New Roman" charset="0"/>
              </a:rPr>
              <a:t>, only if: neurological compromise, infection, or tumors is considered</a:t>
            </a:r>
            <a:endParaRPr lang="en-US" sz="2800" baseline="-25000" dirty="0">
              <a:solidFill>
                <a:schemeClr val="tx1"/>
              </a:solidFill>
              <a:latin typeface="Times New Roman" charset="0"/>
              <a:ea typeface="Times New Roman" charset="0"/>
              <a:cs typeface="Times New Roman" charset="0"/>
            </a:endParaRPr>
          </a:p>
          <a:p>
            <a:pPr>
              <a:buClr>
                <a:schemeClr val="accent6"/>
              </a:buClr>
              <a:buFont typeface="Times New Roman" panose="02020603050405020304" pitchFamily="18" charset="0"/>
              <a:buChar char="›"/>
            </a:pPr>
            <a:endParaRPr lang="en-US" sz="2000" dirty="0">
              <a:effectLst/>
            </a:endParaRPr>
          </a:p>
        </p:txBody>
      </p:sp>
      <p:sp>
        <p:nvSpPr>
          <p:cNvPr id="9" name="Rectangle 8"/>
          <p:cNvSpPr/>
          <p:nvPr/>
        </p:nvSpPr>
        <p:spPr>
          <a:xfrm>
            <a:off x="1049728" y="2115422"/>
            <a:ext cx="8297472" cy="400110"/>
          </a:xfrm>
          <a:prstGeom prst="rect">
            <a:avLst/>
          </a:prstGeom>
        </p:spPr>
        <p:txBody>
          <a:bodyPr wrap="square">
            <a:spAutoFit/>
          </a:bodyPr>
          <a:lstStyle/>
          <a:p>
            <a:pPr marL="457200" indent="-381000">
              <a:spcBef>
                <a:spcPts val="600"/>
              </a:spcBef>
              <a:buClr>
                <a:schemeClr val="accent6"/>
              </a:buClr>
              <a:buSzPts val="2400"/>
              <a:buFont typeface="Times New Roman" panose="02020603050405020304" pitchFamily="18" charset="0"/>
              <a:buChar char="›"/>
            </a:pPr>
            <a:r>
              <a:rPr lang="en-US" sz="2000" dirty="0">
                <a:solidFill>
                  <a:srgbClr val="415665"/>
                </a:solidFill>
                <a:latin typeface="Times New Roman" charset="0"/>
                <a:ea typeface="Times New Roman" charset="0"/>
                <a:cs typeface="Times New Roman" charset="0"/>
                <a:sym typeface="Source Sans Pro"/>
              </a:rPr>
              <a:t>After </a:t>
            </a:r>
            <a:r>
              <a:rPr lang="en-US" sz="2000" b="1" dirty="0">
                <a:solidFill>
                  <a:srgbClr val="415665"/>
                </a:solidFill>
                <a:latin typeface="Times New Roman" charset="0"/>
                <a:ea typeface="Times New Roman" charset="0"/>
                <a:cs typeface="Times New Roman" charset="0"/>
                <a:sym typeface="Source Sans Pro"/>
              </a:rPr>
              <a:t>discussion with a spinal surgeon</a:t>
            </a:r>
            <a:r>
              <a:rPr lang="en-US" sz="2000" dirty="0">
                <a:solidFill>
                  <a:srgbClr val="415665"/>
                </a:solidFill>
                <a:latin typeface="Times New Roman" charset="0"/>
                <a:ea typeface="Times New Roman" charset="0"/>
                <a:cs typeface="Times New Roman" charset="0"/>
                <a:sym typeface="Source Sans Pro"/>
              </a:rPr>
              <a:t>.</a:t>
            </a:r>
          </a:p>
        </p:txBody>
      </p:sp>
      <p:sp>
        <p:nvSpPr>
          <p:cNvPr id="11" name="Rectangle 10"/>
          <p:cNvSpPr/>
          <p:nvPr/>
        </p:nvSpPr>
        <p:spPr>
          <a:xfrm>
            <a:off x="1049728" y="2815459"/>
            <a:ext cx="7637072" cy="707886"/>
          </a:xfrm>
          <a:prstGeom prst="rect">
            <a:avLst/>
          </a:prstGeom>
        </p:spPr>
        <p:txBody>
          <a:bodyPr wrap="square">
            <a:spAutoFit/>
          </a:bodyPr>
          <a:lstStyle/>
          <a:p>
            <a:pPr marL="457200" indent="-381000">
              <a:spcBef>
                <a:spcPts val="600"/>
              </a:spcBef>
              <a:buClr>
                <a:schemeClr val="accent6"/>
              </a:buClr>
              <a:buSzPts val="2400"/>
              <a:buFont typeface="Times New Roman" panose="02020603050405020304" pitchFamily="18" charset="0"/>
              <a:buChar char="›"/>
            </a:pPr>
            <a:r>
              <a:rPr lang="en-US" sz="2000" b="1" dirty="0">
                <a:solidFill>
                  <a:srgbClr val="415665"/>
                </a:solidFill>
                <a:latin typeface="Times New Roman" charset="0"/>
                <a:ea typeface="Times New Roman" charset="0"/>
                <a:cs typeface="Times New Roman" charset="0"/>
                <a:sym typeface="Source Sans Pro"/>
              </a:rPr>
              <a:t>MRI is the preferred study</a:t>
            </a:r>
            <a:r>
              <a:rPr lang="en-US" sz="2000" dirty="0">
                <a:solidFill>
                  <a:srgbClr val="415665"/>
                </a:solidFill>
                <a:latin typeface="Times New Roman" charset="0"/>
                <a:ea typeface="Times New Roman" charset="0"/>
                <a:cs typeface="Times New Roman" charset="0"/>
                <a:sym typeface="Source Sans Pro"/>
              </a:rPr>
              <a:t>. If contraindicated a CT myelogram is usually warranted.</a:t>
            </a:r>
          </a:p>
        </p:txBody>
      </p:sp>
      <p:sp>
        <p:nvSpPr>
          <p:cNvPr id="7" name="Rectangle 6"/>
          <p:cNvSpPr/>
          <p:nvPr/>
        </p:nvSpPr>
        <p:spPr>
          <a:xfrm>
            <a:off x="1049728" y="3823272"/>
            <a:ext cx="7637072" cy="707886"/>
          </a:xfrm>
          <a:prstGeom prst="rect">
            <a:avLst/>
          </a:prstGeom>
        </p:spPr>
        <p:txBody>
          <a:bodyPr wrap="square">
            <a:spAutoFit/>
          </a:bodyPr>
          <a:lstStyle/>
          <a:p>
            <a:pPr marL="457200" indent="-381000">
              <a:spcBef>
                <a:spcPts val="600"/>
              </a:spcBef>
              <a:buClr>
                <a:schemeClr val="accent6"/>
              </a:buClr>
              <a:buSzPts val="2400"/>
              <a:buFont typeface="Times New Roman" panose="02020603050405020304" pitchFamily="18" charset="0"/>
              <a:buChar char="›"/>
            </a:pPr>
            <a:r>
              <a:rPr lang="en-US" sz="2000" dirty="0">
                <a:solidFill>
                  <a:srgbClr val="415665"/>
                </a:solidFill>
                <a:latin typeface="Times New Roman" charset="0"/>
                <a:ea typeface="Times New Roman" charset="0"/>
                <a:cs typeface="Times New Roman" charset="0"/>
              </a:rPr>
              <a:t>In trauma situations, the standard </a:t>
            </a:r>
            <a:r>
              <a:rPr lang="en-US" sz="2000" b="1" dirty="0">
                <a:solidFill>
                  <a:srgbClr val="415665"/>
                </a:solidFill>
                <a:latin typeface="Times New Roman" charset="0"/>
                <a:ea typeface="Times New Roman" charset="0"/>
                <a:cs typeface="Times New Roman" charset="0"/>
              </a:rPr>
              <a:t>AP pelvis </a:t>
            </a:r>
            <a:r>
              <a:rPr lang="en-US" sz="2000" dirty="0">
                <a:solidFill>
                  <a:srgbClr val="415665"/>
                </a:solidFill>
                <a:latin typeface="Times New Roman" charset="0"/>
                <a:ea typeface="Times New Roman" charset="0"/>
                <a:cs typeface="Times New Roman" charset="0"/>
              </a:rPr>
              <a:t>and </a:t>
            </a:r>
            <a:r>
              <a:rPr lang="en-US" sz="2000" b="1" dirty="0">
                <a:solidFill>
                  <a:srgbClr val="415665"/>
                </a:solidFill>
                <a:latin typeface="Times New Roman" charset="0"/>
                <a:ea typeface="Times New Roman" charset="0"/>
                <a:cs typeface="Times New Roman" charset="0"/>
              </a:rPr>
              <a:t>cervical spine </a:t>
            </a:r>
            <a:r>
              <a:rPr lang="en-US" sz="2000" dirty="0">
                <a:solidFill>
                  <a:srgbClr val="415665"/>
                </a:solidFill>
                <a:latin typeface="Times New Roman" charset="0"/>
                <a:ea typeface="Times New Roman" charset="0"/>
                <a:cs typeface="Times New Roman" charset="0"/>
              </a:rPr>
              <a:t>radiographs should be obtained.</a:t>
            </a:r>
            <a:r>
              <a:rPr lang="en-US" sz="2000" baseline="-25000" dirty="0">
                <a:solidFill>
                  <a:schemeClr val="tx1"/>
                </a:solidFill>
                <a:latin typeface="Times New Roman" charset="0"/>
                <a:ea typeface="Times New Roman" charset="0"/>
                <a:cs typeface="Times New Roman" charset="0"/>
              </a:rPr>
              <a:t> </a:t>
            </a:r>
            <a:endParaRPr lang="en-US" sz="2000" dirty="0">
              <a:solidFill>
                <a:srgbClr val="415665"/>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47996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2" name="Rectangle 1"/>
          <p:cNvSpPr/>
          <p:nvPr/>
        </p:nvSpPr>
        <p:spPr>
          <a:xfrm>
            <a:off x="0" y="0"/>
            <a:ext cx="683172"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1;p13"/>
          <p:cNvSpPr txBox="1">
            <a:spLocks/>
          </p:cNvSpPr>
          <p:nvPr/>
        </p:nvSpPr>
        <p:spPr>
          <a:xfrm>
            <a:off x="1049728" y="554535"/>
            <a:ext cx="3058267" cy="61619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2800" b="1" dirty="0">
                <a:solidFill>
                  <a:schemeClr val="accent4">
                    <a:lumMod val="75000"/>
                  </a:schemeClr>
                </a:solidFill>
                <a:latin typeface="Times New Roman" charset="0"/>
                <a:ea typeface="Times New Roman" charset="0"/>
                <a:cs typeface="Times New Roman" charset="0"/>
              </a:rPr>
              <a:t>Imaging</a:t>
            </a:r>
            <a:endParaRPr lang="en-US" sz="1600" baseline="-25000" dirty="0">
              <a:solidFill>
                <a:schemeClr val="tx1"/>
              </a:solidFill>
            </a:endParaRPr>
          </a:p>
        </p:txBody>
      </p:sp>
      <p:pic>
        <p:nvPicPr>
          <p:cNvPr id="7" name="Picture 6" descr="ind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728" y="1405453"/>
            <a:ext cx="2965522" cy="1166297"/>
          </a:xfrm>
          <a:prstGeom prst="rect">
            <a:avLst/>
          </a:prstGeom>
        </p:spPr>
      </p:pic>
      <p:sp>
        <p:nvSpPr>
          <p:cNvPr id="8" name="Rectangle 7"/>
          <p:cNvSpPr/>
          <p:nvPr/>
        </p:nvSpPr>
        <p:spPr>
          <a:xfrm>
            <a:off x="902208" y="2124905"/>
            <a:ext cx="7565136" cy="2862322"/>
          </a:xfrm>
          <a:prstGeom prst="rect">
            <a:avLst/>
          </a:prstGeom>
        </p:spPr>
        <p:txBody>
          <a:bodyPr wrap="square">
            <a:spAutoFit/>
          </a:bodyPr>
          <a:lstStyle/>
          <a:p>
            <a:endParaRPr lang="en-US" sz="2000" dirty="0">
              <a:latin typeface="Times New Roman" charset="0"/>
              <a:ea typeface="Times New Roman" charset="0"/>
              <a:cs typeface="Times New Roman" charset="0"/>
            </a:endParaRPr>
          </a:p>
          <a:p>
            <a:endParaRPr lang="en-US" sz="2000" dirty="0">
              <a:latin typeface="Times New Roman" charset="0"/>
              <a:ea typeface="Times New Roman" charset="0"/>
              <a:cs typeface="Times New Roman" charset="0"/>
            </a:endParaRPr>
          </a:p>
          <a:p>
            <a:pPr marL="285750" indent="-285750">
              <a:buFont typeface="Arial"/>
              <a:buChar char="•"/>
            </a:pPr>
            <a:r>
              <a:rPr lang="en-US" sz="2000" dirty="0">
                <a:solidFill>
                  <a:srgbClr val="415665"/>
                </a:solidFill>
                <a:latin typeface="Times New Roman" charset="0"/>
                <a:ea typeface="Times New Roman" charset="0"/>
                <a:cs typeface="Times New Roman" charset="0"/>
              </a:rPr>
              <a:t>Do not routinely offer imaging in a non-specialist setting.</a:t>
            </a:r>
          </a:p>
          <a:p>
            <a:pPr marL="285750" indent="-285750">
              <a:buFont typeface="Arial"/>
              <a:buChar char="•"/>
            </a:pPr>
            <a:endParaRPr lang="en-US" sz="2000" dirty="0">
              <a:solidFill>
                <a:srgbClr val="415665"/>
              </a:solidFill>
              <a:latin typeface="Times New Roman" charset="0"/>
              <a:ea typeface="Times New Roman" charset="0"/>
              <a:cs typeface="Times New Roman" charset="0"/>
            </a:endParaRPr>
          </a:p>
          <a:p>
            <a:pPr marL="285750" indent="-285750">
              <a:buFont typeface="Arial"/>
              <a:buChar char="•"/>
            </a:pPr>
            <a:r>
              <a:rPr lang="en-US" sz="2000" dirty="0">
                <a:solidFill>
                  <a:srgbClr val="415665"/>
                </a:solidFill>
                <a:latin typeface="Times New Roman" charset="0"/>
                <a:ea typeface="Times New Roman" charset="0"/>
                <a:cs typeface="Times New Roman" charset="0"/>
              </a:rPr>
              <a:t>Explain to the patient that if she/he is being referred for specialist opinion, she/he may not need imaging.</a:t>
            </a:r>
          </a:p>
          <a:p>
            <a:pPr marL="285750" indent="-285750">
              <a:buFont typeface="Arial"/>
              <a:buChar char="•"/>
            </a:pPr>
            <a:endParaRPr lang="en-US" sz="2000" dirty="0">
              <a:solidFill>
                <a:srgbClr val="415665"/>
              </a:solidFill>
              <a:latin typeface="Times New Roman" charset="0"/>
              <a:ea typeface="Times New Roman" charset="0"/>
              <a:cs typeface="Times New Roman" charset="0"/>
            </a:endParaRPr>
          </a:p>
          <a:p>
            <a:pPr marL="285750" indent="-285750">
              <a:buFont typeface="Arial"/>
              <a:buChar char="•"/>
            </a:pPr>
            <a:r>
              <a:rPr lang="en-US" sz="2000" dirty="0">
                <a:solidFill>
                  <a:srgbClr val="415665"/>
                </a:solidFill>
                <a:latin typeface="Times New Roman" charset="0"/>
                <a:ea typeface="Times New Roman" charset="0"/>
                <a:cs typeface="Times New Roman" charset="0"/>
              </a:rPr>
              <a:t>Consider imaging for people with low back pain with or without sciatica only if the result is likely to change management.</a:t>
            </a:r>
          </a:p>
        </p:txBody>
      </p:sp>
    </p:spTree>
    <p:extLst>
      <p:ext uri="{BB962C8B-B14F-4D97-AF65-F5344CB8AC3E}">
        <p14:creationId xmlns:p14="http://schemas.microsoft.com/office/powerpoint/2010/main" val="4766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7-03-11 at 11.32.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9"/>
            <a:ext cx="9144000" cy="5142201"/>
          </a:xfrm>
          <a:prstGeom prst="rect">
            <a:avLst/>
          </a:prstGeom>
        </p:spPr>
      </p:pic>
    </p:spTree>
    <p:extLst>
      <p:ext uri="{BB962C8B-B14F-4D97-AF65-F5344CB8AC3E}">
        <p14:creationId xmlns:p14="http://schemas.microsoft.com/office/powerpoint/2010/main" val="2088725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90DDC-9F8B-8144-B3E0-3A3C692136B7}"/>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28</a:t>
            </a:fld>
            <a:endParaRPr lang="en"/>
          </a:p>
        </p:txBody>
      </p:sp>
      <p:sp>
        <p:nvSpPr>
          <p:cNvPr id="3" name="TextBox 2">
            <a:extLst>
              <a:ext uri="{FF2B5EF4-FFF2-40B4-BE49-F238E27FC236}">
                <a16:creationId xmlns:a16="http://schemas.microsoft.com/office/drawing/2014/main" id="{BB878009-AE78-9247-B777-68E3BF1F9C3B}"/>
              </a:ext>
            </a:extLst>
          </p:cNvPr>
          <p:cNvSpPr txBox="1"/>
          <p:nvPr/>
        </p:nvSpPr>
        <p:spPr>
          <a:xfrm>
            <a:off x="788894" y="322729"/>
            <a:ext cx="7476565" cy="1323439"/>
          </a:xfrm>
          <a:prstGeom prst="rect">
            <a:avLst/>
          </a:prstGeom>
          <a:noFill/>
        </p:spPr>
        <p:txBody>
          <a:bodyPr wrap="square" rtlCol="0">
            <a:spAutoFit/>
          </a:bodyPr>
          <a:lstStyle/>
          <a:p>
            <a:pPr marL="571500" indent="-571500">
              <a:buClr>
                <a:schemeClr val="accent4"/>
              </a:buClr>
              <a:buFont typeface="Wingdings" pitchFamily="2" charset="2"/>
              <a:buChar char="v"/>
            </a:pPr>
            <a:r>
              <a:rPr lang="en-US" sz="4000" b="1" cap="all" spc="150" dirty="0">
                <a:solidFill>
                  <a:schemeClr val="tx2"/>
                </a:solidFill>
                <a:latin typeface="Times New Roman" charset="0"/>
                <a:cs typeface="Times New Roman" charset="0"/>
              </a:rPr>
              <a:t>MANAGEMENT IN FAMILY MEDICINE</a:t>
            </a:r>
          </a:p>
        </p:txBody>
      </p:sp>
      <p:sp>
        <p:nvSpPr>
          <p:cNvPr id="4" name="TextBox 3">
            <a:extLst>
              <a:ext uri="{FF2B5EF4-FFF2-40B4-BE49-F238E27FC236}">
                <a16:creationId xmlns:a16="http://schemas.microsoft.com/office/drawing/2014/main" id="{1C26D385-618B-614B-BC3D-3CEB9EE606DB}"/>
              </a:ext>
            </a:extLst>
          </p:cNvPr>
          <p:cNvSpPr txBox="1"/>
          <p:nvPr/>
        </p:nvSpPr>
        <p:spPr>
          <a:xfrm>
            <a:off x="788894" y="1986975"/>
            <a:ext cx="5585012" cy="584775"/>
          </a:xfrm>
          <a:prstGeom prst="rect">
            <a:avLst/>
          </a:prstGeom>
          <a:noFill/>
        </p:spPr>
        <p:txBody>
          <a:bodyPr wrap="square" rtlCol="0">
            <a:spAutoFit/>
          </a:bodyPr>
          <a:lstStyle/>
          <a:p>
            <a:pPr marL="457200" indent="-457200">
              <a:buClr>
                <a:schemeClr val="accent4"/>
              </a:buClr>
              <a:buFont typeface="Wingdings" pitchFamily="2" charset="2"/>
              <a:buChar char="ü"/>
            </a:pPr>
            <a:r>
              <a:rPr lang="en-US" sz="3200" dirty="0">
                <a:solidFill>
                  <a:srgbClr val="FF0000"/>
                </a:solidFill>
              </a:rPr>
              <a:t>CRAPRIOPS</a:t>
            </a:r>
          </a:p>
        </p:txBody>
      </p:sp>
      <p:sp>
        <p:nvSpPr>
          <p:cNvPr id="5" name="TextBox 4">
            <a:extLst>
              <a:ext uri="{FF2B5EF4-FFF2-40B4-BE49-F238E27FC236}">
                <a16:creationId xmlns:a16="http://schemas.microsoft.com/office/drawing/2014/main" id="{667E25AA-2F14-2046-A06E-C720241361F7}"/>
              </a:ext>
            </a:extLst>
          </p:cNvPr>
          <p:cNvSpPr txBox="1"/>
          <p:nvPr/>
        </p:nvSpPr>
        <p:spPr>
          <a:xfrm>
            <a:off x="788894" y="2511691"/>
            <a:ext cx="4347882" cy="2585323"/>
          </a:xfrm>
          <a:prstGeom prst="rect">
            <a:avLst/>
          </a:prstGeom>
          <a:noFill/>
        </p:spPr>
        <p:txBody>
          <a:bodyPr wrap="square" rtlCol="0">
            <a:spAutoFit/>
          </a:bodyPr>
          <a:lstStyle/>
          <a:p>
            <a:r>
              <a:rPr lang="en-US" dirty="0"/>
              <a:t>C: CHECK &amp; CHUNK</a:t>
            </a:r>
          </a:p>
          <a:p>
            <a:r>
              <a:rPr lang="en-US" dirty="0"/>
              <a:t>R: Reassurance</a:t>
            </a:r>
          </a:p>
          <a:p>
            <a:r>
              <a:rPr lang="en-US" dirty="0"/>
              <a:t>A:  Advice</a:t>
            </a:r>
          </a:p>
          <a:p>
            <a:r>
              <a:rPr lang="en-US" dirty="0"/>
              <a:t>P: Prescription</a:t>
            </a:r>
          </a:p>
          <a:p>
            <a:r>
              <a:rPr lang="en-US" dirty="0"/>
              <a:t>R: Referral</a:t>
            </a:r>
          </a:p>
          <a:p>
            <a:r>
              <a:rPr lang="en-US" dirty="0"/>
              <a:t>I: Investigation</a:t>
            </a:r>
          </a:p>
          <a:p>
            <a:r>
              <a:rPr lang="en-US" dirty="0"/>
              <a:t>O: Observation</a:t>
            </a:r>
          </a:p>
          <a:p>
            <a:r>
              <a:rPr lang="en-US" dirty="0"/>
              <a:t>P: Prevention</a:t>
            </a:r>
          </a:p>
          <a:p>
            <a:r>
              <a:rPr lang="en-US" dirty="0"/>
              <a:t>S: Safety netting  </a:t>
            </a:r>
          </a:p>
        </p:txBody>
      </p:sp>
      <p:pic>
        <p:nvPicPr>
          <p:cNvPr id="7" name="Picture 6">
            <a:extLst>
              <a:ext uri="{FF2B5EF4-FFF2-40B4-BE49-F238E27FC236}">
                <a16:creationId xmlns:a16="http://schemas.microsoft.com/office/drawing/2014/main" id="{8C584275-9096-CB4A-B5C4-BDC8C28F051A}"/>
              </a:ext>
            </a:extLst>
          </p:cNvPr>
          <p:cNvPicPr>
            <a:picLocks noChangeAspect="1"/>
          </p:cNvPicPr>
          <p:nvPr/>
        </p:nvPicPr>
        <p:blipFill>
          <a:blip r:embed="rId3"/>
          <a:stretch>
            <a:fillRect/>
          </a:stretch>
        </p:blipFill>
        <p:spPr>
          <a:xfrm>
            <a:off x="5136776" y="1917812"/>
            <a:ext cx="4007224" cy="3225688"/>
          </a:xfrm>
          <a:prstGeom prst="rect">
            <a:avLst/>
          </a:prstGeom>
        </p:spPr>
      </p:pic>
    </p:spTree>
    <p:extLst>
      <p:ext uri="{BB962C8B-B14F-4D97-AF65-F5344CB8AC3E}">
        <p14:creationId xmlns:p14="http://schemas.microsoft.com/office/powerpoint/2010/main" val="3740845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Mechanical</a:t>
            </a:r>
          </a:p>
        </p:txBody>
      </p:sp>
      <p:sp>
        <p:nvSpPr>
          <p:cNvPr id="8" name="Content Placeholder 2"/>
          <p:cNvSpPr txBox="1">
            <a:spLocks/>
          </p:cNvSpPr>
          <p:nvPr/>
        </p:nvSpPr>
        <p:spPr>
          <a:xfrm>
            <a:off x="669524" y="1159800"/>
            <a:ext cx="8134983" cy="273554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a:buClr>
                <a:schemeClr val="accent1"/>
              </a:buClr>
              <a:buFont typeface="Times New Roman" panose="02020603050405020304" pitchFamily="18" charset="0"/>
              <a:buChar char="›"/>
            </a:pPr>
            <a:r>
              <a:rPr lang="en-US" sz="1800" dirty="0">
                <a:latin typeface="Times New Roman" charset="0"/>
                <a:ea typeface="Times New Roman" charset="0"/>
                <a:cs typeface="Times New Roman" charset="0"/>
              </a:rPr>
              <a:t>Tends to get better or </a:t>
            </a:r>
            <a:r>
              <a:rPr lang="en-US" sz="1800" b="1" dirty="0">
                <a:latin typeface="Times New Roman" charset="0"/>
                <a:ea typeface="Times New Roman" charset="0"/>
                <a:cs typeface="Times New Roman" charset="0"/>
              </a:rPr>
              <a:t>worse depending on your position </a:t>
            </a:r>
            <a:r>
              <a:rPr lang="en-US" sz="1800" dirty="0">
                <a:latin typeface="Times New Roman" charset="0"/>
                <a:ea typeface="Times New Roman" charset="0"/>
                <a:cs typeface="Times New Roman" charset="0"/>
              </a:rPr>
              <a:t>– for example, it may feel better when sitting or lying down.</a:t>
            </a:r>
          </a:p>
          <a:p>
            <a:pPr>
              <a:buClr>
                <a:schemeClr val="accent1"/>
              </a:buClr>
              <a:buFont typeface="Times New Roman" panose="02020603050405020304" pitchFamily="18" charset="0"/>
              <a:buChar char="›"/>
            </a:pPr>
            <a:endParaRPr lang="en-US" sz="1800" dirty="0">
              <a:latin typeface="Times New Roman" charset="0"/>
              <a:ea typeface="Times New Roman" charset="0"/>
              <a:cs typeface="Times New Roman" charset="0"/>
            </a:endParaRPr>
          </a:p>
          <a:p>
            <a:pPr>
              <a:buClr>
                <a:schemeClr val="accent1"/>
              </a:buClr>
              <a:buFont typeface="Times New Roman" panose="02020603050405020304" pitchFamily="18" charset="0"/>
              <a:buChar char="›"/>
            </a:pPr>
            <a:r>
              <a:rPr lang="en-US" sz="1800" dirty="0">
                <a:latin typeface="Times New Roman" charset="0"/>
                <a:ea typeface="Times New Roman" charset="0"/>
                <a:cs typeface="Times New Roman" charset="0"/>
              </a:rPr>
              <a:t>Typically </a:t>
            </a:r>
            <a:r>
              <a:rPr lang="en-US" sz="1800" b="1" dirty="0">
                <a:latin typeface="Times New Roman" charset="0"/>
                <a:ea typeface="Times New Roman" charset="0"/>
                <a:cs typeface="Times New Roman" charset="0"/>
              </a:rPr>
              <a:t>feels worse when moving </a:t>
            </a:r>
          </a:p>
          <a:p>
            <a:pPr>
              <a:buClr>
                <a:schemeClr val="accent1"/>
              </a:buClr>
              <a:buFont typeface="Times New Roman" panose="02020603050405020304" pitchFamily="18" charset="0"/>
              <a:buChar char="›"/>
            </a:pPr>
            <a:endParaRPr lang="en-US" sz="1800" dirty="0">
              <a:latin typeface="Times New Roman" charset="0"/>
              <a:ea typeface="Times New Roman" charset="0"/>
              <a:cs typeface="Times New Roman" charset="0"/>
            </a:endParaRPr>
          </a:p>
          <a:p>
            <a:pPr>
              <a:buClr>
                <a:schemeClr val="accent1"/>
              </a:buClr>
              <a:buFont typeface="Times New Roman" panose="02020603050405020304" pitchFamily="18" charset="0"/>
              <a:buChar char="›"/>
            </a:pPr>
            <a:r>
              <a:rPr lang="en-US" sz="1800" dirty="0">
                <a:latin typeface="Times New Roman" charset="0"/>
                <a:ea typeface="Times New Roman" charset="0"/>
                <a:cs typeface="Times New Roman" charset="0"/>
              </a:rPr>
              <a:t>Can</a:t>
            </a:r>
            <a:r>
              <a:rPr lang="en-US" sz="1800" b="1" dirty="0">
                <a:latin typeface="Times New Roman" charset="0"/>
                <a:ea typeface="Times New Roman" charset="0"/>
                <a:cs typeface="Times New Roman" charset="0"/>
              </a:rPr>
              <a:t> </a:t>
            </a:r>
            <a:r>
              <a:rPr lang="en-US" sz="1800" dirty="0">
                <a:latin typeface="Times New Roman" charset="0"/>
                <a:ea typeface="Times New Roman" charset="0"/>
                <a:cs typeface="Times New Roman" charset="0"/>
              </a:rPr>
              <a:t>develop suddenly or gradually</a:t>
            </a:r>
          </a:p>
          <a:p>
            <a:pPr>
              <a:buClr>
                <a:schemeClr val="accent1"/>
              </a:buClr>
              <a:buFont typeface="Times New Roman" panose="02020603050405020304" pitchFamily="18" charset="0"/>
              <a:buChar char="›"/>
            </a:pPr>
            <a:endParaRPr lang="en-US" sz="1800" dirty="0">
              <a:latin typeface="Times New Roman" charset="0"/>
              <a:ea typeface="Times New Roman" charset="0"/>
              <a:cs typeface="Times New Roman" charset="0"/>
            </a:endParaRPr>
          </a:p>
          <a:p>
            <a:pPr>
              <a:buClr>
                <a:schemeClr val="accent1"/>
              </a:buClr>
              <a:buFont typeface="Times New Roman" panose="02020603050405020304" pitchFamily="18" charset="0"/>
              <a:buChar char="›"/>
            </a:pPr>
            <a:r>
              <a:rPr lang="en-US" sz="1800" dirty="0">
                <a:latin typeface="Times New Roman" charset="0"/>
                <a:ea typeface="Times New Roman" charset="0"/>
                <a:cs typeface="Times New Roman" charset="0"/>
              </a:rPr>
              <a:t>Might sometimes be the result of </a:t>
            </a:r>
            <a:r>
              <a:rPr lang="en-US" sz="1800" b="1" dirty="0">
                <a:latin typeface="Times New Roman" charset="0"/>
                <a:ea typeface="Times New Roman" charset="0"/>
                <a:cs typeface="Times New Roman" charset="0"/>
              </a:rPr>
              <a:t>poor posture or lifting something awkwardly</a:t>
            </a:r>
            <a:r>
              <a:rPr lang="en-US" sz="1800" dirty="0">
                <a:latin typeface="Times New Roman" charset="0"/>
                <a:ea typeface="Times New Roman" charset="0"/>
                <a:cs typeface="Times New Roman" charset="0"/>
              </a:rPr>
              <a:t>, but often occurs for no apparent reason</a:t>
            </a:r>
          </a:p>
          <a:p>
            <a:pPr>
              <a:buClr>
                <a:schemeClr val="accent1"/>
              </a:buClr>
              <a:buFont typeface="Times New Roman" panose="02020603050405020304" pitchFamily="18" charset="0"/>
              <a:buChar char="›"/>
            </a:pPr>
            <a:endParaRPr lang="en-US" sz="1800" dirty="0">
              <a:latin typeface="Times New Roman" charset="0"/>
              <a:ea typeface="Times New Roman" charset="0"/>
              <a:cs typeface="Times New Roman" charset="0"/>
            </a:endParaRPr>
          </a:p>
          <a:p>
            <a:pPr>
              <a:buClr>
                <a:schemeClr val="accent1"/>
              </a:buClr>
              <a:buFont typeface="Times New Roman" panose="02020603050405020304" pitchFamily="18" charset="0"/>
              <a:buChar char="›"/>
            </a:pPr>
            <a:r>
              <a:rPr lang="en-US" sz="1800" dirty="0">
                <a:latin typeface="Times New Roman" charset="0"/>
                <a:ea typeface="Times New Roman" charset="0"/>
                <a:cs typeface="Times New Roman" charset="0"/>
              </a:rPr>
              <a:t>May be due to a minor injury</a:t>
            </a:r>
          </a:p>
        </p:txBody>
      </p:sp>
    </p:spTree>
    <p:extLst>
      <p:ext uri="{BB962C8B-B14F-4D97-AF65-F5344CB8AC3E}">
        <p14:creationId xmlns:p14="http://schemas.microsoft.com/office/powerpoint/2010/main" val="85245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6" name="Google Shape;129;p18"/>
          <p:cNvSpPr txBox="1">
            <a:spLocks/>
          </p:cNvSpPr>
          <p:nvPr/>
        </p:nvSpPr>
        <p:spPr>
          <a:xfrm>
            <a:off x="796739" y="240061"/>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b="1" dirty="0">
                <a:solidFill>
                  <a:schemeClr val="tx1"/>
                </a:solidFill>
                <a:latin typeface="Calibri" charset="0"/>
                <a:ea typeface="Calibri" charset="0"/>
                <a:cs typeface="Calibri" charset="0"/>
              </a:rPr>
              <a:t>1- Which of the following is a red flag or danger signal relative to the diagnosis of LBP?</a:t>
            </a:r>
          </a:p>
        </p:txBody>
      </p:sp>
      <p:sp>
        <p:nvSpPr>
          <p:cNvPr id="8" name="Google Shape;129;p18"/>
          <p:cNvSpPr txBox="1">
            <a:spLocks/>
          </p:cNvSpPr>
          <p:nvPr/>
        </p:nvSpPr>
        <p:spPr>
          <a:xfrm>
            <a:off x="796739" y="3085099"/>
            <a:ext cx="8134983" cy="16358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1800" b="1" dirty="0">
                <a:solidFill>
                  <a:schemeClr val="tx1"/>
                </a:solidFill>
                <a:latin typeface="Calibri" charset="0"/>
                <a:ea typeface="Calibri" charset="0"/>
                <a:cs typeface="Calibri" charset="0"/>
              </a:rPr>
              <a:t>a. Cough</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b. Diarrhea</a:t>
            </a:r>
          </a:p>
          <a:p>
            <a:r>
              <a:rPr lang="en-US" sz="1800" b="1" dirty="0">
                <a:solidFill>
                  <a:schemeClr val="tx1"/>
                </a:solidFill>
                <a:latin typeface="Calibri" charset="0"/>
                <a:ea typeface="Calibri" charset="0"/>
                <a:cs typeface="Calibri" charset="0"/>
              </a:rPr>
              <a:t>c. Chest pain</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d. Constipation</a:t>
            </a:r>
          </a:p>
        </p:txBody>
      </p:sp>
    </p:spTree>
    <p:extLst>
      <p:ext uri="{BB962C8B-B14F-4D97-AF65-F5344CB8AC3E}">
        <p14:creationId xmlns:p14="http://schemas.microsoft.com/office/powerpoint/2010/main" val="70958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Inflammation</a:t>
            </a:r>
          </a:p>
        </p:txBody>
      </p:sp>
      <p:sp>
        <p:nvSpPr>
          <p:cNvPr id="8" name="Content Placeholder 2"/>
          <p:cNvSpPr txBox="1">
            <a:spLocks/>
          </p:cNvSpPr>
          <p:nvPr/>
        </p:nvSpPr>
        <p:spPr>
          <a:xfrm>
            <a:off x="669521" y="1365552"/>
            <a:ext cx="8134983" cy="355392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lvl="0">
              <a:buClr>
                <a:schemeClr val="accent1"/>
              </a:buClr>
              <a:buFont typeface="Times New Roman" panose="02020603050405020304" pitchFamily="18" charset="0"/>
              <a:buChar char="›"/>
            </a:pPr>
            <a:r>
              <a:rPr lang="en-US" sz="2000" dirty="0">
                <a:latin typeface="Times New Roman" charset="0"/>
                <a:ea typeface="Times New Roman" charset="0"/>
                <a:cs typeface="Times New Roman" charset="0"/>
              </a:rPr>
              <a:t>Age at onset of </a:t>
            </a:r>
            <a:r>
              <a:rPr lang="en-US" sz="2000" b="1" dirty="0">
                <a:latin typeface="Times New Roman" charset="0"/>
                <a:ea typeface="Times New Roman" charset="0"/>
                <a:cs typeface="Times New Roman" charset="0"/>
              </a:rPr>
              <a:t>back pain &lt;45 years </a:t>
            </a:r>
          </a:p>
          <a:p>
            <a:pPr lvl="0">
              <a:buClr>
                <a:schemeClr val="accent1"/>
              </a:buClr>
              <a:buFont typeface="Times New Roman" panose="02020603050405020304" pitchFamily="18" charset="0"/>
              <a:buChar char="›"/>
            </a:pPr>
            <a:r>
              <a:rPr lang="en-US" sz="2000" dirty="0">
                <a:latin typeface="Times New Roman" charset="0"/>
                <a:ea typeface="Times New Roman" charset="0"/>
                <a:cs typeface="Times New Roman" charset="0"/>
              </a:rPr>
              <a:t>Back </a:t>
            </a:r>
            <a:r>
              <a:rPr lang="en-US" sz="2000" b="1" dirty="0">
                <a:latin typeface="Times New Roman" charset="0"/>
                <a:ea typeface="Times New Roman" charset="0"/>
                <a:cs typeface="Times New Roman" charset="0"/>
              </a:rPr>
              <a:t>pain lasting &gt; 3 months </a:t>
            </a:r>
          </a:p>
          <a:p>
            <a:pPr lvl="0">
              <a:buClr>
                <a:schemeClr val="accent1"/>
              </a:buClr>
              <a:buFont typeface="Times New Roman" panose="02020603050405020304" pitchFamily="18" charset="0"/>
              <a:buChar char="›"/>
            </a:pPr>
            <a:r>
              <a:rPr lang="en-US" sz="2000" b="1" dirty="0">
                <a:latin typeface="Times New Roman" charset="0"/>
                <a:ea typeface="Times New Roman" charset="0"/>
                <a:cs typeface="Times New Roman" charset="0"/>
              </a:rPr>
              <a:t>Night pain </a:t>
            </a:r>
          </a:p>
          <a:p>
            <a:pPr lvl="0">
              <a:buClr>
                <a:schemeClr val="accent1"/>
              </a:buClr>
              <a:buFont typeface="Times New Roman" panose="02020603050405020304" pitchFamily="18" charset="0"/>
              <a:buChar char="›"/>
            </a:pPr>
            <a:r>
              <a:rPr lang="en-US" sz="2000" b="1" dirty="0">
                <a:latin typeface="Times New Roman" charset="0"/>
                <a:ea typeface="Times New Roman" charset="0"/>
                <a:cs typeface="Times New Roman" charset="0"/>
              </a:rPr>
              <a:t>Early morning pain and stiffness </a:t>
            </a:r>
            <a:r>
              <a:rPr lang="en-US" sz="2000" dirty="0">
                <a:latin typeface="Times New Roman" charset="0"/>
                <a:ea typeface="Times New Roman" charset="0"/>
                <a:cs typeface="Times New Roman" charset="0"/>
              </a:rPr>
              <a:t>lasting more than one hour </a:t>
            </a:r>
          </a:p>
          <a:p>
            <a:pPr lvl="0">
              <a:buClr>
                <a:schemeClr val="accent1"/>
              </a:buClr>
              <a:buFont typeface="Times New Roman" panose="02020603050405020304" pitchFamily="18" charset="0"/>
              <a:buChar char="›"/>
            </a:pPr>
            <a:r>
              <a:rPr lang="en-US" sz="2000" dirty="0">
                <a:latin typeface="Times New Roman" charset="0"/>
                <a:ea typeface="Times New Roman" charset="0"/>
                <a:cs typeface="Times New Roman" charset="0"/>
              </a:rPr>
              <a:t>Insidious onset </a:t>
            </a:r>
          </a:p>
          <a:p>
            <a:pPr lvl="0">
              <a:buClr>
                <a:schemeClr val="accent1"/>
              </a:buClr>
              <a:buFont typeface="Times New Roman" panose="02020603050405020304" pitchFamily="18" charset="0"/>
              <a:buChar char="›"/>
            </a:pPr>
            <a:r>
              <a:rPr lang="en-US" sz="2000" dirty="0">
                <a:latin typeface="Times New Roman" charset="0"/>
                <a:ea typeface="Times New Roman" charset="0"/>
                <a:cs typeface="Times New Roman" charset="0"/>
              </a:rPr>
              <a:t>Tenderness/inflammation over the joint </a:t>
            </a:r>
          </a:p>
          <a:p>
            <a:pPr lvl="0">
              <a:buClr>
                <a:schemeClr val="accent1"/>
              </a:buClr>
              <a:buFont typeface="Times New Roman" panose="02020603050405020304" pitchFamily="18" charset="0"/>
              <a:buChar char="›"/>
            </a:pPr>
            <a:r>
              <a:rPr lang="en-US" sz="2000" dirty="0">
                <a:latin typeface="Times New Roman" charset="0"/>
                <a:ea typeface="Times New Roman" charset="0"/>
                <a:cs typeface="Times New Roman" charset="0"/>
              </a:rPr>
              <a:t>Increased by </a:t>
            </a:r>
            <a:r>
              <a:rPr lang="en-US" sz="2000" b="1" dirty="0">
                <a:latin typeface="Times New Roman" charset="0"/>
                <a:ea typeface="Times New Roman" charset="0"/>
                <a:cs typeface="Times New Roman" charset="0"/>
              </a:rPr>
              <a:t>Rest and Relived by activity</a:t>
            </a:r>
          </a:p>
        </p:txBody>
      </p:sp>
    </p:spTree>
    <p:extLst>
      <p:ext uri="{BB962C8B-B14F-4D97-AF65-F5344CB8AC3E}">
        <p14:creationId xmlns:p14="http://schemas.microsoft.com/office/powerpoint/2010/main" val="182894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986E6E-2299-49FF-8F6C-A51F12AE55F5}"/>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31</a:t>
            </a:fld>
            <a:endParaRPr lang="en"/>
          </a:p>
        </p:txBody>
      </p:sp>
      <p:graphicFrame>
        <p:nvGraphicFramePr>
          <p:cNvPr id="3" name="Diagram 2">
            <a:extLst>
              <a:ext uri="{FF2B5EF4-FFF2-40B4-BE49-F238E27FC236}">
                <a16:creationId xmlns:a16="http://schemas.microsoft.com/office/drawing/2014/main" id="{6EA01710-9A52-487E-B0CF-628E0217731E}"/>
              </a:ext>
            </a:extLst>
          </p:cNvPr>
          <p:cNvGraphicFramePr/>
          <p:nvPr>
            <p:extLst>
              <p:ext uri="{D42A27DB-BD31-4B8C-83A1-F6EECF244321}">
                <p14:modId xmlns:p14="http://schemas.microsoft.com/office/powerpoint/2010/main" val="16755019"/>
              </p:ext>
            </p:extLst>
          </p:nvPr>
        </p:nvGraphicFramePr>
        <p:xfrm>
          <a:off x="1444438" y="102394"/>
          <a:ext cx="6255124" cy="1840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19AC82E1-0576-4BF0-B892-B205388C7700}"/>
              </a:ext>
            </a:extLst>
          </p:cNvPr>
          <p:cNvSpPr/>
          <p:nvPr/>
        </p:nvSpPr>
        <p:spPr>
          <a:xfrm>
            <a:off x="1444438" y="1992016"/>
            <a:ext cx="6255124" cy="274082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7" name="Straight Connector 6">
            <a:extLst>
              <a:ext uri="{FF2B5EF4-FFF2-40B4-BE49-F238E27FC236}">
                <a16:creationId xmlns:a16="http://schemas.microsoft.com/office/drawing/2014/main" id="{827BB042-44A4-4101-928D-474EB98AAA4A}"/>
              </a:ext>
            </a:extLst>
          </p:cNvPr>
          <p:cNvCxnSpPr>
            <a:cxnSpLocks/>
          </p:cNvCxnSpPr>
          <p:nvPr/>
        </p:nvCxnSpPr>
        <p:spPr>
          <a:xfrm>
            <a:off x="4524935" y="2185148"/>
            <a:ext cx="0" cy="2342627"/>
          </a:xfrm>
          <a:prstGeom prst="line">
            <a:avLst/>
          </a:prstGeom>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E0036605-E30D-4FF3-8E56-7ACC19BF6EA9}"/>
              </a:ext>
            </a:extLst>
          </p:cNvPr>
          <p:cNvSpPr txBox="1"/>
          <p:nvPr/>
        </p:nvSpPr>
        <p:spPr>
          <a:xfrm>
            <a:off x="1689847" y="2225841"/>
            <a:ext cx="2655783" cy="2031325"/>
          </a:xfrm>
          <a:prstGeom prst="rect">
            <a:avLst/>
          </a:prstGeom>
          <a:noFill/>
        </p:spPr>
        <p:txBody>
          <a:bodyPr wrap="square" rtlCol="0">
            <a:spAutoFit/>
          </a:bodyPr>
          <a:lstStyle/>
          <a:p>
            <a:pPr marL="285750" indent="-285750">
              <a:buClr>
                <a:schemeClr val="accent4"/>
              </a:buClr>
              <a:buFont typeface="Gill Sans MT" panose="020B0502020104020203" pitchFamily="34" charset="0"/>
              <a:buChar char="›"/>
            </a:pPr>
            <a:r>
              <a:rPr lang="en-US" dirty="0"/>
              <a:t>&lt;40 y/o</a:t>
            </a:r>
          </a:p>
          <a:p>
            <a:pPr marL="285750" indent="-285750">
              <a:buClr>
                <a:schemeClr val="accent4"/>
              </a:buClr>
              <a:buFont typeface="Gill Sans MT" panose="020B0502020104020203" pitchFamily="34" charset="0"/>
              <a:buChar char="›"/>
            </a:pPr>
            <a:r>
              <a:rPr lang="en-US" dirty="0"/>
              <a:t>Chronic</a:t>
            </a:r>
          </a:p>
          <a:p>
            <a:pPr marL="285750" indent="-285750">
              <a:buClr>
                <a:schemeClr val="accent4"/>
              </a:buClr>
              <a:buFont typeface="Gill Sans MT" panose="020B0502020104020203" pitchFamily="34" charset="0"/>
              <a:buChar char="›"/>
            </a:pPr>
            <a:r>
              <a:rPr lang="en-US" dirty="0"/>
              <a:t>&gt;3 months duration </a:t>
            </a:r>
          </a:p>
          <a:p>
            <a:pPr marL="285750" indent="-285750">
              <a:buClr>
                <a:schemeClr val="accent4"/>
              </a:buClr>
              <a:buFont typeface="Gill Sans MT" panose="020B0502020104020203" pitchFamily="34" charset="0"/>
              <a:buChar char="›"/>
            </a:pPr>
            <a:r>
              <a:rPr lang="en-US" dirty="0"/>
              <a:t>&gt;60 min morning stiffness </a:t>
            </a:r>
          </a:p>
          <a:p>
            <a:pPr marL="285750" indent="-285750">
              <a:buClr>
                <a:schemeClr val="accent4"/>
              </a:buClr>
              <a:buFont typeface="Gill Sans MT" panose="020B0502020104020203" pitchFamily="34" charset="0"/>
              <a:buChar char="›"/>
            </a:pPr>
            <a:r>
              <a:rPr lang="en-US" dirty="0"/>
              <a:t>Night pain is common</a:t>
            </a:r>
          </a:p>
          <a:p>
            <a:pPr marL="285750" indent="-285750">
              <a:buClr>
                <a:schemeClr val="accent4"/>
              </a:buClr>
              <a:buFont typeface="Gill Sans MT" panose="020B0502020104020203" pitchFamily="34" charset="0"/>
              <a:buChar char="›"/>
            </a:pPr>
            <a:r>
              <a:rPr lang="en-US" dirty="0"/>
              <a:t>Improve with exercise </a:t>
            </a:r>
          </a:p>
        </p:txBody>
      </p:sp>
      <p:sp>
        <p:nvSpPr>
          <p:cNvPr id="10" name="TextBox 9">
            <a:extLst>
              <a:ext uri="{FF2B5EF4-FFF2-40B4-BE49-F238E27FC236}">
                <a16:creationId xmlns:a16="http://schemas.microsoft.com/office/drawing/2014/main" id="{7A3CE833-DDDC-4634-BD42-97F04AE4DCC4}"/>
              </a:ext>
            </a:extLst>
          </p:cNvPr>
          <p:cNvSpPr txBox="1"/>
          <p:nvPr/>
        </p:nvSpPr>
        <p:spPr>
          <a:xfrm>
            <a:off x="4770344" y="2225155"/>
            <a:ext cx="2683809" cy="2031325"/>
          </a:xfrm>
          <a:prstGeom prst="rect">
            <a:avLst/>
          </a:prstGeom>
          <a:noFill/>
        </p:spPr>
        <p:txBody>
          <a:bodyPr wrap="square" rtlCol="0">
            <a:spAutoFit/>
          </a:bodyPr>
          <a:lstStyle/>
          <a:p>
            <a:pPr marL="285750" indent="-285750">
              <a:buClr>
                <a:schemeClr val="accent5"/>
              </a:buClr>
              <a:buFont typeface="Gill Sans MT" panose="020B0502020104020203" pitchFamily="34" charset="0"/>
              <a:buChar char="›"/>
            </a:pPr>
            <a:r>
              <a:rPr lang="en-US" dirty="0"/>
              <a:t>Any Age</a:t>
            </a:r>
          </a:p>
          <a:p>
            <a:pPr marL="285750" indent="-285750">
              <a:buClr>
                <a:schemeClr val="accent5"/>
              </a:buClr>
              <a:buFont typeface="Gill Sans MT" panose="020B0502020104020203" pitchFamily="34" charset="0"/>
              <a:buChar char="›"/>
            </a:pPr>
            <a:r>
              <a:rPr lang="en-US" dirty="0"/>
              <a:t>Acute</a:t>
            </a:r>
          </a:p>
          <a:p>
            <a:pPr marL="285750" indent="-285750">
              <a:buClr>
                <a:schemeClr val="accent5"/>
              </a:buClr>
              <a:buFont typeface="Gill Sans MT" panose="020B0502020104020203" pitchFamily="34" charset="0"/>
              <a:buChar char="›"/>
            </a:pPr>
            <a:r>
              <a:rPr lang="en-US" dirty="0"/>
              <a:t>&lt;4 weeks duration</a:t>
            </a:r>
          </a:p>
          <a:p>
            <a:pPr marL="285750" indent="-285750">
              <a:buClr>
                <a:schemeClr val="accent5"/>
              </a:buClr>
              <a:buFont typeface="Gill Sans MT" panose="020B0502020104020203" pitchFamily="34" charset="0"/>
              <a:buChar char="›"/>
            </a:pPr>
            <a:r>
              <a:rPr lang="en-US" dirty="0"/>
              <a:t>&lt;30 min morning stiffness</a:t>
            </a:r>
          </a:p>
          <a:p>
            <a:pPr marL="285750" indent="-285750">
              <a:buClr>
                <a:schemeClr val="accent5"/>
              </a:buClr>
              <a:buFont typeface="Gill Sans MT" panose="020B0502020104020203" pitchFamily="34" charset="0"/>
              <a:buChar char="›"/>
            </a:pPr>
            <a:r>
              <a:rPr lang="en-US" dirty="0"/>
              <a:t>Night pain is absent</a:t>
            </a:r>
          </a:p>
          <a:p>
            <a:pPr marL="285750" indent="-285750">
              <a:buClr>
                <a:schemeClr val="accent5"/>
              </a:buClr>
              <a:buFont typeface="Gill Sans MT" panose="020B0502020104020203" pitchFamily="34" charset="0"/>
              <a:buChar char="›"/>
            </a:pPr>
            <a:r>
              <a:rPr lang="en-US" dirty="0"/>
              <a:t>Worsens with exercise </a:t>
            </a:r>
          </a:p>
        </p:txBody>
      </p:sp>
    </p:spTree>
    <p:extLst>
      <p:ext uri="{BB962C8B-B14F-4D97-AF65-F5344CB8AC3E}">
        <p14:creationId xmlns:p14="http://schemas.microsoft.com/office/powerpoint/2010/main" val="3754192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ctrTitle" idx="4294967295"/>
          </p:nvPr>
        </p:nvSpPr>
        <p:spPr>
          <a:xfrm>
            <a:off x="802133" y="323716"/>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Root Nerve Compression</a:t>
            </a:r>
          </a:p>
        </p:txBody>
      </p:sp>
      <p:sp>
        <p:nvSpPr>
          <p:cNvPr id="8" name="Content Placeholder 2"/>
          <p:cNvSpPr txBox="1">
            <a:spLocks/>
          </p:cNvSpPr>
          <p:nvPr/>
        </p:nvSpPr>
        <p:spPr>
          <a:xfrm>
            <a:off x="669525" y="1589580"/>
            <a:ext cx="8134350" cy="355392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a:buClr>
                <a:schemeClr val="accent1"/>
              </a:buClr>
              <a:buFont typeface="Times New Roman" panose="02020603050405020304" pitchFamily="18" charset="0"/>
              <a:buChar char="›"/>
            </a:pPr>
            <a:r>
              <a:rPr lang="en-US" sz="2000" dirty="0">
                <a:latin typeface="Times New Roman" charset="0"/>
                <a:ea typeface="Times New Roman" charset="0"/>
                <a:cs typeface="Times New Roman" charset="0"/>
              </a:rPr>
              <a:t>Characterized by </a:t>
            </a:r>
            <a:r>
              <a:rPr lang="en-US" sz="2000" b="1" dirty="0">
                <a:latin typeface="Times New Roman" charset="0"/>
                <a:ea typeface="Times New Roman" charset="0"/>
                <a:cs typeface="Times New Roman" charset="0"/>
              </a:rPr>
              <a:t>radicular pain </a:t>
            </a:r>
            <a:r>
              <a:rPr lang="en-US" sz="2000" dirty="0">
                <a:latin typeface="Times New Roman" charset="0"/>
                <a:ea typeface="Times New Roman" charset="0"/>
                <a:cs typeface="Times New Roman" charset="0"/>
              </a:rPr>
              <a:t>arising from nerve root impingement due to herniated discs.</a:t>
            </a:r>
          </a:p>
          <a:p>
            <a:pPr>
              <a:buClr>
                <a:schemeClr val="accent1"/>
              </a:buClr>
              <a:buFont typeface="Times New Roman" panose="02020603050405020304" pitchFamily="18" charset="0"/>
              <a:buChar char="›"/>
            </a:pPr>
            <a:endParaRPr lang="en-US" sz="2000" dirty="0">
              <a:latin typeface="Times New Roman" charset="0"/>
              <a:ea typeface="Times New Roman" charset="0"/>
              <a:cs typeface="Times New Roman" charset="0"/>
            </a:endParaRPr>
          </a:p>
          <a:p>
            <a:pPr>
              <a:buClr>
                <a:schemeClr val="accent1"/>
              </a:buClr>
              <a:buFont typeface="Times New Roman" panose="02020603050405020304" pitchFamily="18" charset="0"/>
              <a:buChar char="›"/>
            </a:pPr>
            <a:r>
              <a:rPr lang="en-US" sz="2000" dirty="0">
                <a:latin typeface="Times New Roman" charset="0"/>
                <a:ea typeface="Times New Roman" charset="0"/>
                <a:cs typeface="Times New Roman" charset="0"/>
              </a:rPr>
              <a:t>Radicular pain: Pain that radiates into the lower extremity directly along the course of a spinal nerve root.</a:t>
            </a:r>
          </a:p>
        </p:txBody>
      </p:sp>
    </p:spTree>
    <p:extLst>
      <p:ext uri="{BB962C8B-B14F-4D97-AF65-F5344CB8AC3E}">
        <p14:creationId xmlns:p14="http://schemas.microsoft.com/office/powerpoint/2010/main" val="421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p:tgtEl>
                                          <p:spTgt spid="129"/>
                                        </p:tgtEl>
                                        <p:attrNameLst>
                                          <p:attrName>ppt_y</p:attrName>
                                        </p:attrNameLst>
                                      </p:cBhvr>
                                      <p:tavLst>
                                        <p:tav tm="0">
                                          <p:val>
                                            <p:strVal val="#ppt_y+#ppt_h*1.125000"/>
                                          </p:val>
                                        </p:tav>
                                        <p:tav tm="100000">
                                          <p:val>
                                            <p:strVal val="#ppt_y"/>
                                          </p:val>
                                        </p:tav>
                                      </p:tavLst>
                                    </p:anim>
                                    <p:animEffect transition="in" filter="wipe(up)">
                                      <p:cBhvr>
                                        <p:cTn id="8" dur="500"/>
                                        <p:tgtEl>
                                          <p:spTgt spid="129"/>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additive="base">
                                        <p:cTn id="18"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Malignancy</a:t>
            </a:r>
          </a:p>
        </p:txBody>
      </p:sp>
      <p:sp>
        <p:nvSpPr>
          <p:cNvPr id="8" name="Content Placeholder 2"/>
          <p:cNvSpPr txBox="1">
            <a:spLocks/>
          </p:cNvSpPr>
          <p:nvPr/>
        </p:nvSpPr>
        <p:spPr>
          <a:xfrm>
            <a:off x="669521" y="1365552"/>
            <a:ext cx="7776895" cy="355392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a:buClr>
                <a:schemeClr val="accent1"/>
              </a:buClr>
              <a:buFont typeface="Times New Roman" panose="02020603050405020304" pitchFamily="18" charset="0"/>
              <a:buChar char="›"/>
            </a:pPr>
            <a:r>
              <a:rPr lang="en-US" sz="2000" dirty="0">
                <a:latin typeface="Times New Roman" charset="0"/>
                <a:ea typeface="Times New Roman" charset="0"/>
                <a:cs typeface="Times New Roman" charset="0"/>
              </a:rPr>
              <a:t>Metastatic tumors are found mostly in patients </a:t>
            </a:r>
            <a:r>
              <a:rPr lang="en-US" sz="2000" b="1" dirty="0">
                <a:latin typeface="Times New Roman" charset="0"/>
                <a:ea typeface="Times New Roman" charset="0"/>
                <a:cs typeface="Times New Roman" charset="0"/>
              </a:rPr>
              <a:t>older than 50 years .</a:t>
            </a:r>
          </a:p>
          <a:p>
            <a:pPr>
              <a:buClr>
                <a:schemeClr val="accent1"/>
              </a:buClr>
              <a:buFont typeface="Times New Roman" panose="02020603050405020304" pitchFamily="18" charset="0"/>
              <a:buChar char="›"/>
            </a:pPr>
            <a:endParaRPr lang="en-US" sz="2000" dirty="0">
              <a:latin typeface="Times New Roman" charset="0"/>
              <a:ea typeface="Times New Roman" charset="0"/>
              <a:cs typeface="Times New Roman" charset="0"/>
            </a:endParaRPr>
          </a:p>
          <a:p>
            <a:pPr>
              <a:buClr>
                <a:schemeClr val="accent1"/>
              </a:buClr>
              <a:buFont typeface="Times New Roman" panose="02020603050405020304" pitchFamily="18" charset="0"/>
              <a:buChar char="›"/>
            </a:pPr>
            <a:r>
              <a:rPr lang="en-US" sz="2000" dirty="0">
                <a:latin typeface="Times New Roman" charset="0"/>
                <a:ea typeface="Times New Roman" charset="0"/>
                <a:cs typeface="Times New Roman" charset="0"/>
              </a:rPr>
              <a:t>Metastatic disease is more common than primary tumors of the spine, and thoracic spine metastatic lesions are more common than lumbar</a:t>
            </a:r>
          </a:p>
          <a:p>
            <a:pPr>
              <a:buClr>
                <a:schemeClr val="accent1"/>
              </a:buClr>
              <a:buFont typeface="Times New Roman" panose="02020603050405020304" pitchFamily="18" charset="0"/>
              <a:buChar char="›"/>
            </a:pPr>
            <a:endParaRPr lang="en-US" sz="2000" dirty="0">
              <a:latin typeface="Times New Roman" charset="0"/>
              <a:ea typeface="Times New Roman" charset="0"/>
              <a:cs typeface="Times New Roman" charset="0"/>
            </a:endParaRPr>
          </a:p>
          <a:p>
            <a:pPr>
              <a:buClr>
                <a:schemeClr val="accent1"/>
              </a:buClr>
              <a:buFont typeface="Times New Roman" panose="02020603050405020304" pitchFamily="18" charset="0"/>
              <a:buChar char="›"/>
            </a:pPr>
            <a:r>
              <a:rPr lang="en-US" sz="2000" dirty="0">
                <a:latin typeface="Times New Roman" charset="0"/>
                <a:ea typeface="Times New Roman" charset="0"/>
                <a:cs typeface="Times New Roman" charset="0"/>
              </a:rPr>
              <a:t>Patient usually has constitutional symptoms such as </a:t>
            </a:r>
            <a:r>
              <a:rPr lang="en-US" sz="2000" b="1" dirty="0">
                <a:latin typeface="Times New Roman" charset="0"/>
                <a:ea typeface="Times New Roman" charset="0"/>
                <a:cs typeface="Times New Roman" charset="0"/>
              </a:rPr>
              <a:t>fever ,Wight loss, loss of appetite and N\V </a:t>
            </a:r>
          </a:p>
        </p:txBody>
      </p:sp>
    </p:spTree>
    <p:extLst>
      <p:ext uri="{BB962C8B-B14F-4D97-AF65-F5344CB8AC3E}">
        <p14:creationId xmlns:p14="http://schemas.microsoft.com/office/powerpoint/2010/main" val="180294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000" b="1" dirty="0">
                <a:latin typeface="Times New Roman" charset="0"/>
                <a:ea typeface="Times New Roman" charset="0"/>
                <a:cs typeface="Times New Roman" charset="0"/>
              </a:rPr>
              <a:t>Herniated Disc</a:t>
            </a:r>
          </a:p>
        </p:txBody>
      </p:sp>
      <p:sp>
        <p:nvSpPr>
          <p:cNvPr id="8" name="Content Placeholder 2"/>
          <p:cNvSpPr txBox="1">
            <a:spLocks/>
          </p:cNvSpPr>
          <p:nvPr/>
        </p:nvSpPr>
        <p:spPr>
          <a:xfrm>
            <a:off x="669524" y="1159800"/>
            <a:ext cx="8134983" cy="127341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marL="76200" indent="0">
              <a:buNone/>
            </a:pPr>
            <a:r>
              <a:rPr lang="en-US" sz="2000" dirty="0">
                <a:solidFill>
                  <a:schemeClr val="tx2">
                    <a:lumMod val="90000"/>
                    <a:lumOff val="10000"/>
                  </a:schemeClr>
                </a:solidFill>
                <a:latin typeface="Times New Roman" charset="0"/>
                <a:ea typeface="Times New Roman" charset="0"/>
                <a:cs typeface="Times New Roman" charset="0"/>
              </a:rPr>
              <a:t>Causes of lumbar disc herniation:</a:t>
            </a:r>
          </a:p>
          <a:p>
            <a:pPr marL="76200" indent="0">
              <a:buNone/>
            </a:pPr>
            <a:r>
              <a:rPr lang="en-US" sz="2000" dirty="0">
                <a:solidFill>
                  <a:schemeClr val="tx2">
                    <a:lumMod val="90000"/>
                    <a:lumOff val="10000"/>
                  </a:schemeClr>
                </a:solidFill>
                <a:latin typeface="Times New Roman" charset="0"/>
                <a:ea typeface="Times New Roman" charset="0"/>
                <a:cs typeface="Times New Roman" charset="0"/>
              </a:rPr>
              <a:t>1- Trauma or injury to the disc</a:t>
            </a:r>
          </a:p>
          <a:p>
            <a:pPr marL="76200" indent="0">
              <a:buNone/>
            </a:pPr>
            <a:r>
              <a:rPr lang="en-US" sz="2000" dirty="0">
                <a:solidFill>
                  <a:schemeClr val="tx2">
                    <a:lumMod val="90000"/>
                    <a:lumOff val="10000"/>
                  </a:schemeClr>
                </a:solidFill>
                <a:latin typeface="Times New Roman" charset="0"/>
                <a:ea typeface="Times New Roman" charset="0"/>
                <a:cs typeface="Times New Roman" charset="0"/>
              </a:rPr>
              <a:t>2- Disc degeneration (inflammatory process)</a:t>
            </a:r>
          </a:p>
          <a:p>
            <a:pPr marL="76200" indent="0">
              <a:buNone/>
            </a:pPr>
            <a:r>
              <a:rPr lang="en-US" sz="2000" dirty="0">
                <a:solidFill>
                  <a:schemeClr val="tx2">
                    <a:lumMod val="90000"/>
                    <a:lumOff val="10000"/>
                  </a:schemeClr>
                </a:solidFill>
                <a:latin typeface="Times New Roman" charset="0"/>
                <a:ea typeface="Times New Roman" charset="0"/>
                <a:cs typeface="Times New Roman" charset="0"/>
              </a:rPr>
              <a:t>3- Congenital predisposition </a:t>
            </a:r>
          </a:p>
          <a:p>
            <a:endParaRPr lang="en-US" sz="2000" dirty="0">
              <a:solidFill>
                <a:schemeClr val="tx2">
                  <a:lumMod val="90000"/>
                  <a:lumOff val="10000"/>
                </a:schemeClr>
              </a:solidFill>
              <a:latin typeface="Times New Roman" charset="0"/>
              <a:ea typeface="Times New Roman" charset="0"/>
              <a:cs typeface="Times New Roman" charset="0"/>
            </a:endParaRPr>
          </a:p>
        </p:txBody>
      </p:sp>
      <p:sp>
        <p:nvSpPr>
          <p:cNvPr id="9" name="Content Placeholder 2"/>
          <p:cNvSpPr txBox="1">
            <a:spLocks/>
          </p:cNvSpPr>
          <p:nvPr/>
        </p:nvSpPr>
        <p:spPr>
          <a:xfrm>
            <a:off x="669524" y="2782564"/>
            <a:ext cx="8134983" cy="127341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marL="76200" indent="0">
              <a:buNone/>
            </a:pPr>
            <a:r>
              <a:rPr lang="en-US" sz="2000" dirty="0">
                <a:solidFill>
                  <a:schemeClr val="tx2">
                    <a:lumMod val="90000"/>
                    <a:lumOff val="10000"/>
                  </a:schemeClr>
                </a:solidFill>
                <a:latin typeface="Times New Roman" charset="0"/>
                <a:ea typeface="Times New Roman" charset="0"/>
                <a:cs typeface="Times New Roman" charset="0"/>
              </a:rPr>
              <a:t>There are three types of disc herniation</a:t>
            </a:r>
          </a:p>
          <a:p>
            <a:pPr>
              <a:buClr>
                <a:schemeClr val="tx2">
                  <a:lumMod val="90000"/>
                  <a:lumOff val="10000"/>
                </a:schemeClr>
              </a:buClr>
              <a:buFont typeface="Arial" panose="020B0604020202020204" pitchFamily="34" charset="0"/>
              <a:buChar char="•"/>
            </a:pPr>
            <a:r>
              <a:rPr lang="en-US" sz="2000" dirty="0">
                <a:solidFill>
                  <a:schemeClr val="tx2">
                    <a:lumMod val="90000"/>
                    <a:lumOff val="10000"/>
                  </a:schemeClr>
                </a:solidFill>
                <a:latin typeface="Times New Roman" charset="0"/>
                <a:ea typeface="Times New Roman" charset="0"/>
                <a:cs typeface="Times New Roman" charset="0"/>
              </a:rPr>
              <a:t>Protrusion / bulge </a:t>
            </a:r>
          </a:p>
          <a:p>
            <a:pPr>
              <a:buClr>
                <a:schemeClr val="tx2">
                  <a:lumMod val="90000"/>
                  <a:lumOff val="10000"/>
                </a:schemeClr>
              </a:buClr>
              <a:buFont typeface="Arial" panose="020B0604020202020204" pitchFamily="34" charset="0"/>
              <a:buChar char="•"/>
            </a:pPr>
            <a:r>
              <a:rPr lang="en-US" sz="2000" dirty="0">
                <a:solidFill>
                  <a:schemeClr val="tx2">
                    <a:lumMod val="90000"/>
                    <a:lumOff val="10000"/>
                  </a:schemeClr>
                </a:solidFill>
                <a:latin typeface="Times New Roman" charset="0"/>
                <a:ea typeface="Times New Roman" charset="0"/>
                <a:cs typeface="Times New Roman" charset="0"/>
              </a:rPr>
              <a:t>Disc herniation </a:t>
            </a:r>
          </a:p>
          <a:p>
            <a:pPr>
              <a:buClr>
                <a:schemeClr val="tx2">
                  <a:lumMod val="90000"/>
                  <a:lumOff val="10000"/>
                </a:schemeClr>
              </a:buClr>
              <a:buFont typeface="Arial" panose="020B0604020202020204" pitchFamily="34" charset="0"/>
              <a:buChar char="•"/>
            </a:pPr>
            <a:r>
              <a:rPr lang="en-US" sz="2000" dirty="0">
                <a:solidFill>
                  <a:schemeClr val="tx2">
                    <a:lumMod val="90000"/>
                    <a:lumOff val="10000"/>
                  </a:schemeClr>
                </a:solidFill>
                <a:latin typeface="Times New Roman" charset="0"/>
                <a:ea typeface="Times New Roman" charset="0"/>
                <a:cs typeface="Times New Roman" charset="0"/>
              </a:rPr>
              <a:t>Sequestration (disc rupture)</a:t>
            </a:r>
          </a:p>
          <a:p>
            <a:endParaRPr lang="en-US" sz="2000" dirty="0">
              <a:solidFill>
                <a:schemeClr val="tx2">
                  <a:lumMod val="90000"/>
                  <a:lumOff val="10000"/>
                </a:schemeClr>
              </a:solidFill>
              <a:latin typeface="Times New Roman" charset="0"/>
              <a:ea typeface="Times New Roman" charset="0"/>
              <a:cs typeface="Times New Roman" charset="0"/>
            </a:endParaRPr>
          </a:p>
        </p:txBody>
      </p:sp>
      <p:pic>
        <p:nvPicPr>
          <p:cNvPr id="5" name="Picture 4">
            <a:extLst>
              <a:ext uri="{FF2B5EF4-FFF2-40B4-BE49-F238E27FC236}">
                <a16:creationId xmlns:a16="http://schemas.microsoft.com/office/drawing/2014/main" id="{DD2F8F89-AED3-4F0D-8A06-9AFF6DF22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086" y="3344726"/>
            <a:ext cx="3951513" cy="166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90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000" b="1" dirty="0">
                <a:latin typeface="Times New Roman" charset="0"/>
                <a:ea typeface="Times New Roman" charset="0"/>
                <a:cs typeface="Times New Roman" charset="0"/>
              </a:rPr>
              <a:t>Herniated DISC</a:t>
            </a:r>
          </a:p>
        </p:txBody>
      </p:sp>
      <p:sp>
        <p:nvSpPr>
          <p:cNvPr id="8" name="Content Placeholder 2"/>
          <p:cNvSpPr txBox="1">
            <a:spLocks/>
          </p:cNvSpPr>
          <p:nvPr/>
        </p:nvSpPr>
        <p:spPr>
          <a:xfrm>
            <a:off x="669521" y="1365552"/>
            <a:ext cx="8134983" cy="298699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marL="76200" indent="0">
              <a:buNone/>
            </a:pPr>
            <a:r>
              <a:rPr lang="en-US" sz="2000" b="1" dirty="0">
                <a:solidFill>
                  <a:schemeClr val="tx2">
                    <a:lumMod val="90000"/>
                    <a:lumOff val="10000"/>
                  </a:schemeClr>
                </a:solidFill>
                <a:latin typeface="Times New Roman" charset="0"/>
                <a:ea typeface="Times New Roman" charset="0"/>
                <a:cs typeface="Times New Roman" charset="0"/>
              </a:rPr>
              <a:t>Risk Factors :</a:t>
            </a:r>
          </a:p>
          <a:p>
            <a:pPr>
              <a:buClr>
                <a:schemeClr val="tx2">
                  <a:lumMod val="90000"/>
                  <a:lumOff val="10000"/>
                </a:schemeClr>
              </a:buClr>
              <a:buFont typeface="Wingdings" panose="05000000000000000000" pitchFamily="2" charset="2"/>
              <a:buChar char="v"/>
            </a:pPr>
            <a:r>
              <a:rPr lang="en-US" sz="2000" dirty="0">
                <a:solidFill>
                  <a:schemeClr val="tx2">
                    <a:lumMod val="90000"/>
                    <a:lumOff val="10000"/>
                  </a:schemeClr>
                </a:solidFill>
                <a:latin typeface="Times New Roman" charset="0"/>
                <a:ea typeface="Times New Roman" charset="0"/>
                <a:cs typeface="Times New Roman" charset="0"/>
              </a:rPr>
              <a:t>Age – Middle age is the most common age group 35 – 45, due to degenerative disks.</a:t>
            </a:r>
          </a:p>
          <a:p>
            <a:pPr>
              <a:buClr>
                <a:schemeClr val="tx2">
                  <a:lumMod val="90000"/>
                  <a:lumOff val="10000"/>
                </a:schemeClr>
              </a:buClr>
              <a:buFont typeface="Wingdings" panose="05000000000000000000" pitchFamily="2" charset="2"/>
              <a:buChar char="v"/>
            </a:pPr>
            <a:r>
              <a:rPr lang="en-US" sz="2000" dirty="0">
                <a:solidFill>
                  <a:schemeClr val="tx2">
                    <a:lumMod val="90000"/>
                    <a:lumOff val="10000"/>
                  </a:schemeClr>
                </a:solidFill>
                <a:latin typeface="Times New Roman" charset="0"/>
                <a:ea typeface="Times New Roman" charset="0"/>
                <a:cs typeface="Times New Roman" charset="0"/>
              </a:rPr>
              <a:t>Weight – Cause more stress on the disks</a:t>
            </a:r>
          </a:p>
          <a:p>
            <a:pPr>
              <a:buClr>
                <a:schemeClr val="tx2">
                  <a:lumMod val="90000"/>
                  <a:lumOff val="10000"/>
                </a:schemeClr>
              </a:buClr>
              <a:buFont typeface="Wingdings" panose="05000000000000000000" pitchFamily="2" charset="2"/>
              <a:buChar char="v"/>
            </a:pPr>
            <a:r>
              <a:rPr lang="en-US" sz="2000" dirty="0">
                <a:solidFill>
                  <a:schemeClr val="tx2">
                    <a:lumMod val="90000"/>
                    <a:lumOff val="10000"/>
                  </a:schemeClr>
                </a:solidFill>
                <a:latin typeface="Times New Roman" charset="0"/>
                <a:ea typeface="Times New Roman" charset="0"/>
                <a:cs typeface="Times New Roman" charset="0"/>
              </a:rPr>
              <a:t>Smoking – Decreases oxygen levels in your blood, which deprives them of vital nutrients</a:t>
            </a:r>
          </a:p>
          <a:p>
            <a:pPr>
              <a:buClr>
                <a:schemeClr val="tx2">
                  <a:lumMod val="90000"/>
                  <a:lumOff val="10000"/>
                </a:schemeClr>
              </a:buClr>
              <a:buFont typeface="Wingdings" panose="05000000000000000000" pitchFamily="2" charset="2"/>
              <a:buChar char="v"/>
            </a:pPr>
            <a:r>
              <a:rPr lang="en-US" sz="2000" dirty="0">
                <a:solidFill>
                  <a:schemeClr val="tx2">
                    <a:lumMod val="90000"/>
                    <a:lumOff val="10000"/>
                  </a:schemeClr>
                </a:solidFill>
                <a:latin typeface="Times New Roman" charset="0"/>
                <a:ea typeface="Times New Roman" charset="0"/>
                <a:cs typeface="Times New Roman" charset="0"/>
              </a:rPr>
              <a:t>Physically demanding jobs that require repetitive movements or sitting or standing too long.</a:t>
            </a:r>
          </a:p>
          <a:p>
            <a:pPr marL="76200" indent="0">
              <a:buNone/>
            </a:pPr>
            <a:endParaRPr lang="en-US" sz="2000" dirty="0">
              <a:solidFill>
                <a:schemeClr val="tx2">
                  <a:lumMod val="90000"/>
                  <a:lumOff val="10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62309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sz="quarter"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2</a:t>
            </a:r>
            <a:endParaRPr dirty="0"/>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000" b="1" dirty="0">
                <a:latin typeface="Times New Roman" charset="0"/>
                <a:ea typeface="Times New Roman" charset="0"/>
                <a:cs typeface="Times New Roman" charset="0"/>
              </a:rPr>
              <a:t>Herniated DISC</a:t>
            </a:r>
          </a:p>
        </p:txBody>
      </p:sp>
      <p:sp>
        <p:nvSpPr>
          <p:cNvPr id="8" name="Content Placeholder 2"/>
          <p:cNvSpPr txBox="1">
            <a:spLocks/>
          </p:cNvSpPr>
          <p:nvPr/>
        </p:nvSpPr>
        <p:spPr>
          <a:xfrm>
            <a:off x="669521" y="1091232"/>
            <a:ext cx="8134983" cy="9613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marL="76200" indent="0">
              <a:buNone/>
            </a:pPr>
            <a:r>
              <a:rPr lang="en-US" sz="2000" b="1" dirty="0">
                <a:solidFill>
                  <a:schemeClr val="tx2">
                    <a:lumMod val="90000"/>
                    <a:lumOff val="10000"/>
                  </a:schemeClr>
                </a:solidFill>
                <a:latin typeface="Times New Roman" charset="0"/>
                <a:ea typeface="Times New Roman" charset="0"/>
                <a:cs typeface="Times New Roman" charset="0"/>
              </a:rPr>
              <a:t>Signs and Symptoms :</a:t>
            </a:r>
          </a:p>
          <a:p>
            <a:pPr marL="76200" indent="0">
              <a:buNone/>
            </a:pPr>
            <a:r>
              <a:rPr lang="en-US" sz="2000" dirty="0">
                <a:solidFill>
                  <a:schemeClr val="tx2">
                    <a:lumMod val="90000"/>
                    <a:lumOff val="10000"/>
                  </a:schemeClr>
                </a:solidFill>
              </a:rPr>
              <a:t>Sciatica is a symptom frequently associated with a lumbar herniated disk.</a:t>
            </a:r>
          </a:p>
          <a:p>
            <a:pPr marL="76200" indent="0">
              <a:buNone/>
            </a:pPr>
            <a:r>
              <a:rPr lang="en-US" sz="2000" dirty="0">
                <a:solidFill>
                  <a:schemeClr val="tx2">
                    <a:lumMod val="90000"/>
                    <a:lumOff val="10000"/>
                  </a:schemeClr>
                </a:solidFill>
              </a:rPr>
              <a:t>Tingling ("pins-and-needles" sensation) or numbness in one leg that can begin in the buttock or behind the knee and extend to the thigh, ankle, or foot. </a:t>
            </a:r>
          </a:p>
          <a:p>
            <a:pPr marL="76200" indent="0">
              <a:buNone/>
            </a:pPr>
            <a:r>
              <a:rPr lang="en-US" sz="2000" dirty="0">
                <a:solidFill>
                  <a:schemeClr val="tx2">
                    <a:lumMod val="90000"/>
                    <a:lumOff val="10000"/>
                  </a:schemeClr>
                </a:solidFill>
              </a:rPr>
              <a:t>Weakness in certain muscles in one or both legs.</a:t>
            </a:r>
          </a:p>
          <a:p>
            <a:pPr marL="76200" indent="0">
              <a:buNone/>
            </a:pPr>
            <a:r>
              <a:rPr lang="en-US" sz="2000" dirty="0">
                <a:solidFill>
                  <a:schemeClr val="tx2">
                    <a:lumMod val="90000"/>
                    <a:lumOff val="10000"/>
                  </a:schemeClr>
                </a:solidFill>
              </a:rPr>
              <a:t>Pain in the front of the thigh.</a:t>
            </a:r>
          </a:p>
          <a:p>
            <a:pPr marL="76200" indent="0">
              <a:buNone/>
            </a:pPr>
            <a:r>
              <a:rPr lang="en-US" sz="2000" dirty="0">
                <a:solidFill>
                  <a:schemeClr val="tx2">
                    <a:lumMod val="90000"/>
                    <a:lumOff val="10000"/>
                  </a:schemeClr>
                </a:solidFill>
              </a:rPr>
              <a:t>cauda equina syndrome </a:t>
            </a:r>
          </a:p>
          <a:p>
            <a:pPr marL="76200" indent="0">
              <a:buNone/>
            </a:pPr>
            <a:r>
              <a:rPr lang="en-US" sz="2000" dirty="0">
                <a:solidFill>
                  <a:schemeClr val="tx2">
                    <a:lumMod val="90000"/>
                    <a:lumOff val="10000"/>
                  </a:schemeClr>
                </a:solidFill>
              </a:rPr>
              <a:t>  </a:t>
            </a:r>
          </a:p>
        </p:txBody>
      </p:sp>
    </p:spTree>
    <p:extLst>
      <p:ext uri="{BB962C8B-B14F-4D97-AF65-F5344CB8AC3E}">
        <p14:creationId xmlns:p14="http://schemas.microsoft.com/office/powerpoint/2010/main" val="175443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sz="quarter"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2</a:t>
            </a:r>
            <a:endParaRPr dirty="0"/>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000" b="1" dirty="0">
                <a:latin typeface="Times New Roman" charset="0"/>
                <a:ea typeface="Times New Roman" charset="0"/>
                <a:cs typeface="Times New Roman" charset="0"/>
              </a:rPr>
              <a:t>Herniated DISC</a:t>
            </a:r>
          </a:p>
        </p:txBody>
      </p:sp>
      <p:sp>
        <p:nvSpPr>
          <p:cNvPr id="8" name="Content Placeholder 2"/>
          <p:cNvSpPr txBox="1">
            <a:spLocks/>
          </p:cNvSpPr>
          <p:nvPr/>
        </p:nvSpPr>
        <p:spPr>
          <a:xfrm>
            <a:off x="669521" y="1091232"/>
            <a:ext cx="8134983" cy="9613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marL="76200" indent="0">
              <a:buNone/>
            </a:pPr>
            <a:r>
              <a:rPr lang="en-US" sz="2000" b="1" dirty="0">
                <a:solidFill>
                  <a:schemeClr val="tx2">
                    <a:lumMod val="90000"/>
                    <a:lumOff val="10000"/>
                  </a:schemeClr>
                </a:solidFill>
                <a:latin typeface="Times New Roman" charset="0"/>
                <a:ea typeface="Times New Roman" charset="0"/>
                <a:cs typeface="Times New Roman" charset="0"/>
              </a:rPr>
              <a:t>Investigations: </a:t>
            </a:r>
          </a:p>
          <a:p>
            <a:pPr marL="76200" indent="0">
              <a:buNone/>
            </a:pPr>
            <a:r>
              <a:rPr lang="en-US" sz="2000" b="1" dirty="0">
                <a:solidFill>
                  <a:schemeClr val="tx2">
                    <a:lumMod val="90000"/>
                    <a:lumOff val="10000"/>
                  </a:schemeClr>
                </a:solidFill>
                <a:latin typeface="Times New Roman" charset="0"/>
                <a:ea typeface="Times New Roman" charset="0"/>
                <a:cs typeface="Times New Roman" charset="0"/>
              </a:rPr>
              <a:t>MRI:</a:t>
            </a:r>
            <a:r>
              <a:rPr lang="en-US" sz="2000" dirty="0">
                <a:solidFill>
                  <a:schemeClr val="tx2">
                    <a:lumMod val="90000"/>
                    <a:lumOff val="10000"/>
                  </a:schemeClr>
                </a:solidFill>
                <a:latin typeface="Times New Roman" charset="0"/>
                <a:ea typeface="Times New Roman" charset="0"/>
                <a:cs typeface="Times New Roman" charset="0"/>
              </a:rPr>
              <a:t> herniated disc</a:t>
            </a:r>
          </a:p>
          <a:p>
            <a:endParaRPr lang="en-US" sz="2000" dirty="0">
              <a:solidFill>
                <a:schemeClr val="tx2">
                  <a:lumMod val="90000"/>
                  <a:lumOff val="10000"/>
                </a:schemeClr>
              </a:solidFill>
            </a:endParaRPr>
          </a:p>
        </p:txBody>
      </p:sp>
      <p:sp>
        <p:nvSpPr>
          <p:cNvPr id="7" name="Content Placeholder 2"/>
          <p:cNvSpPr txBox="1">
            <a:spLocks/>
          </p:cNvSpPr>
          <p:nvPr/>
        </p:nvSpPr>
        <p:spPr>
          <a:xfrm>
            <a:off x="669520" y="2010496"/>
            <a:ext cx="8134983" cy="85218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marL="76200" indent="0">
              <a:buNone/>
            </a:pPr>
            <a:r>
              <a:rPr lang="en-US" sz="2000" b="1" dirty="0">
                <a:solidFill>
                  <a:schemeClr val="tx2">
                    <a:lumMod val="90000"/>
                    <a:lumOff val="10000"/>
                  </a:schemeClr>
                </a:solidFill>
                <a:latin typeface="Times New Roman" charset="0"/>
                <a:ea typeface="Times New Roman" charset="0"/>
                <a:cs typeface="Times New Roman" charset="0"/>
              </a:rPr>
              <a:t>Management: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4769" y="798059"/>
            <a:ext cx="2345957" cy="3983700"/>
          </a:xfrm>
          <a:prstGeom prst="rect">
            <a:avLst/>
          </a:prstGeom>
        </p:spPr>
      </p:pic>
      <p:sp>
        <p:nvSpPr>
          <p:cNvPr id="3" name="Rectangle 2"/>
          <p:cNvSpPr/>
          <p:nvPr/>
        </p:nvSpPr>
        <p:spPr>
          <a:xfrm>
            <a:off x="1078992" y="2425907"/>
            <a:ext cx="4572000" cy="1323439"/>
          </a:xfrm>
          <a:prstGeom prst="rect">
            <a:avLst/>
          </a:prstGeom>
        </p:spPr>
        <p:txBody>
          <a:bodyPr>
            <a:spAutoFit/>
          </a:bodyPr>
          <a:lstStyle/>
          <a:p>
            <a:r>
              <a:rPr lang="en-US" sz="2000" dirty="0">
                <a:solidFill>
                  <a:schemeClr val="tx2">
                    <a:lumMod val="90000"/>
                    <a:lumOff val="10000"/>
                  </a:schemeClr>
                </a:solidFill>
                <a:latin typeface="Times New Roman" charset="0"/>
                <a:ea typeface="Times New Roman" charset="0"/>
                <a:cs typeface="Times New Roman" charset="0"/>
                <a:sym typeface="Source Sans Pro"/>
              </a:rPr>
              <a:t>Saddle (perineal) </a:t>
            </a:r>
            <a:r>
              <a:rPr lang="en-US" sz="2000" dirty="0" err="1">
                <a:solidFill>
                  <a:schemeClr val="tx2">
                    <a:lumMod val="90000"/>
                    <a:lumOff val="10000"/>
                  </a:schemeClr>
                </a:solidFill>
                <a:latin typeface="Times New Roman" charset="0"/>
                <a:ea typeface="Times New Roman" charset="0"/>
                <a:cs typeface="Times New Roman" charset="0"/>
                <a:sym typeface="Source Sans Pro"/>
              </a:rPr>
              <a:t>anaesthesia</a:t>
            </a:r>
            <a:r>
              <a:rPr lang="en-US" sz="2000" dirty="0">
                <a:solidFill>
                  <a:schemeClr val="tx2">
                    <a:lumMod val="90000"/>
                    <a:lumOff val="10000"/>
                  </a:schemeClr>
                </a:solidFill>
                <a:latin typeface="Times New Roman" charset="0"/>
                <a:ea typeface="Times New Roman" charset="0"/>
                <a:cs typeface="Times New Roman" charset="0"/>
                <a:sym typeface="Source Sans Pro"/>
              </a:rPr>
              <a:t>, sphincter dysfunction, bladder retention, and leg weakness = </a:t>
            </a:r>
            <a:r>
              <a:rPr lang="en-US" sz="2000" b="1" dirty="0">
                <a:solidFill>
                  <a:schemeClr val="tx2">
                    <a:lumMod val="90000"/>
                    <a:lumOff val="10000"/>
                  </a:schemeClr>
                </a:solidFill>
                <a:latin typeface="Times New Roman" charset="0"/>
                <a:ea typeface="Times New Roman" charset="0"/>
                <a:cs typeface="Times New Roman" charset="0"/>
                <a:sym typeface="Source Sans Pro"/>
              </a:rPr>
              <a:t>Cauda </a:t>
            </a:r>
            <a:r>
              <a:rPr lang="en-US" sz="2000" b="1" dirty="0" err="1">
                <a:solidFill>
                  <a:schemeClr val="tx2">
                    <a:lumMod val="90000"/>
                    <a:lumOff val="10000"/>
                  </a:schemeClr>
                </a:solidFill>
                <a:latin typeface="Times New Roman" charset="0"/>
                <a:ea typeface="Times New Roman" charset="0"/>
                <a:cs typeface="Times New Roman" charset="0"/>
                <a:sym typeface="Source Sans Pro"/>
              </a:rPr>
              <a:t>Equina</a:t>
            </a:r>
            <a:r>
              <a:rPr lang="en-US" sz="2000" b="1" dirty="0">
                <a:solidFill>
                  <a:schemeClr val="tx2">
                    <a:lumMod val="90000"/>
                    <a:lumOff val="10000"/>
                  </a:schemeClr>
                </a:solidFill>
                <a:latin typeface="Times New Roman" charset="0"/>
                <a:ea typeface="Times New Roman" charset="0"/>
                <a:cs typeface="Times New Roman" charset="0"/>
                <a:sym typeface="Source Sans Pro"/>
              </a:rPr>
              <a:t> Syndrome (CES) </a:t>
            </a:r>
          </a:p>
        </p:txBody>
      </p:sp>
      <p:sp>
        <p:nvSpPr>
          <p:cNvPr id="4" name="Rectangle 3"/>
          <p:cNvSpPr/>
          <p:nvPr/>
        </p:nvSpPr>
        <p:spPr>
          <a:xfrm>
            <a:off x="1078992" y="3749346"/>
            <a:ext cx="3549370" cy="400110"/>
          </a:xfrm>
          <a:prstGeom prst="rect">
            <a:avLst/>
          </a:prstGeom>
        </p:spPr>
        <p:txBody>
          <a:bodyPr wrap="none">
            <a:spAutoFit/>
          </a:bodyPr>
          <a:lstStyle/>
          <a:p>
            <a:r>
              <a:rPr lang="en-US" sz="2000" b="1" dirty="0">
                <a:solidFill>
                  <a:schemeClr val="tx2">
                    <a:lumMod val="90000"/>
                    <a:lumOff val="10000"/>
                  </a:schemeClr>
                </a:solidFill>
                <a:latin typeface="Times New Roman" charset="0"/>
                <a:ea typeface="Times New Roman" charset="0"/>
                <a:cs typeface="Times New Roman" charset="0"/>
              </a:rPr>
              <a:t>Urgent referral to the hospital.</a:t>
            </a:r>
          </a:p>
        </p:txBody>
      </p:sp>
      <p:sp>
        <p:nvSpPr>
          <p:cNvPr id="5" name="Rectangle 4"/>
          <p:cNvSpPr/>
          <p:nvPr/>
        </p:nvSpPr>
        <p:spPr>
          <a:xfrm>
            <a:off x="1078992" y="4127837"/>
            <a:ext cx="4572000" cy="1015663"/>
          </a:xfrm>
          <a:prstGeom prst="rect">
            <a:avLst/>
          </a:prstGeom>
        </p:spPr>
        <p:txBody>
          <a:bodyPr>
            <a:spAutoFit/>
          </a:bodyPr>
          <a:lstStyle/>
          <a:p>
            <a:r>
              <a:rPr lang="en-US" sz="2000" dirty="0">
                <a:solidFill>
                  <a:schemeClr val="tx2">
                    <a:lumMod val="90000"/>
                    <a:lumOff val="10000"/>
                  </a:schemeClr>
                </a:solidFill>
                <a:latin typeface="Times New Roman" charset="0"/>
                <a:ea typeface="Times New Roman" charset="0"/>
                <a:cs typeface="Times New Roman" charset="0"/>
                <a:sym typeface="Source Sans Pro"/>
              </a:rPr>
              <a:t>Emergency decompression of the spinal canal within 48 hours after the onset of symptoms</a:t>
            </a:r>
          </a:p>
        </p:txBody>
      </p:sp>
    </p:spTree>
    <p:extLst>
      <p:ext uri="{BB962C8B-B14F-4D97-AF65-F5344CB8AC3E}">
        <p14:creationId xmlns:p14="http://schemas.microsoft.com/office/powerpoint/2010/main" val="13519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000" b="1" dirty="0">
                <a:latin typeface="Times New Roman" charset="0"/>
                <a:ea typeface="Times New Roman" charset="0"/>
                <a:cs typeface="Times New Roman" charset="0"/>
              </a:rPr>
              <a:t>Herniated DISC</a:t>
            </a:r>
          </a:p>
        </p:txBody>
      </p:sp>
      <p:sp>
        <p:nvSpPr>
          <p:cNvPr id="7" name="Content Placeholder 2"/>
          <p:cNvSpPr txBox="1">
            <a:spLocks/>
          </p:cNvSpPr>
          <p:nvPr/>
        </p:nvSpPr>
        <p:spPr>
          <a:xfrm>
            <a:off x="669524" y="1230731"/>
            <a:ext cx="8134983" cy="85218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marL="76200" indent="0">
              <a:buNone/>
            </a:pPr>
            <a:r>
              <a:rPr lang="en-US" sz="2000" dirty="0">
                <a:solidFill>
                  <a:schemeClr val="tx2">
                    <a:lumMod val="90000"/>
                    <a:lumOff val="10000"/>
                  </a:schemeClr>
                </a:solidFill>
                <a:latin typeface="Times New Roman" charset="0"/>
                <a:ea typeface="Times New Roman" charset="0"/>
                <a:cs typeface="Times New Roman" charset="0"/>
              </a:rPr>
              <a:t>Management:</a:t>
            </a:r>
            <a:endParaRPr lang="en-US" sz="2000" dirty="0">
              <a:latin typeface="Times New Roman" charset="0"/>
              <a:ea typeface="Times New Roman" charset="0"/>
              <a:cs typeface="Times New Roman" charset="0"/>
            </a:endParaRPr>
          </a:p>
        </p:txBody>
      </p:sp>
      <p:graphicFrame>
        <p:nvGraphicFramePr>
          <p:cNvPr id="6" name="Table 5"/>
          <p:cNvGraphicFramePr>
            <a:graphicFrameLocks noGrp="1"/>
          </p:cNvGraphicFramePr>
          <p:nvPr>
            <p:extLst/>
          </p:nvPr>
        </p:nvGraphicFramePr>
        <p:xfrm>
          <a:off x="834116" y="2173643"/>
          <a:ext cx="8134982" cy="1925320"/>
        </p:xfrm>
        <a:graphic>
          <a:graphicData uri="http://schemas.openxmlformats.org/drawingml/2006/table">
            <a:tbl>
              <a:tblPr firstRow="1" bandRow="1">
                <a:tableStyleId>{319B65F5-DD8E-4F75-AF98-99AF27A575A4}</a:tableStyleId>
              </a:tblPr>
              <a:tblGrid>
                <a:gridCol w="4067491">
                  <a:extLst>
                    <a:ext uri="{9D8B030D-6E8A-4147-A177-3AD203B41FA5}">
                      <a16:colId xmlns:a16="http://schemas.microsoft.com/office/drawing/2014/main" val="20000"/>
                    </a:ext>
                  </a:extLst>
                </a:gridCol>
                <a:gridCol w="4067491">
                  <a:extLst>
                    <a:ext uri="{9D8B030D-6E8A-4147-A177-3AD203B41FA5}">
                      <a16:colId xmlns:a16="http://schemas.microsoft.com/office/drawing/2014/main" val="20001"/>
                    </a:ext>
                  </a:extLst>
                </a:gridCol>
              </a:tblGrid>
              <a:tr h="370840">
                <a:tc>
                  <a:txBody>
                    <a:bodyPr/>
                    <a:lstStyle/>
                    <a:p>
                      <a:pPr algn="ctr"/>
                      <a:r>
                        <a:rPr lang="en-US" sz="1800" b="1" dirty="0"/>
                        <a:t>&lt;</a:t>
                      </a:r>
                      <a:r>
                        <a:rPr lang="en-US" sz="1800" b="1" baseline="0" dirty="0"/>
                        <a:t> 3 Months</a:t>
                      </a:r>
                      <a:endParaRPr lang="en-US" sz="1800" b="1" dirty="0"/>
                    </a:p>
                  </a:txBody>
                  <a:tcPr>
                    <a:solidFill>
                      <a:schemeClr val="accent3"/>
                    </a:solidFill>
                  </a:tcPr>
                </a:tc>
                <a:tc>
                  <a:txBody>
                    <a:bodyPr/>
                    <a:lstStyle/>
                    <a:p>
                      <a:pPr algn="ctr"/>
                      <a:r>
                        <a:rPr lang="en-US" sz="1800" b="1" dirty="0"/>
                        <a:t>&gt; 3 Months</a:t>
                      </a:r>
                    </a:p>
                  </a:txBody>
                  <a:tcPr>
                    <a:solidFill>
                      <a:schemeClr val="accent6"/>
                    </a:solidFill>
                  </a:tcPr>
                </a:tc>
                <a:extLst>
                  <a:ext uri="{0D108BD9-81ED-4DB2-BD59-A6C34878D82A}">
                    <a16:rowId xmlns:a16="http://schemas.microsoft.com/office/drawing/2014/main" val="10000"/>
                  </a:ext>
                </a:extLst>
              </a:tr>
              <a:tr h="370840">
                <a:tc>
                  <a:txBody>
                    <a:bodyPr/>
                    <a:lstStyle/>
                    <a:p>
                      <a:r>
                        <a:rPr lang="en-US" sz="1800" b="1" dirty="0"/>
                        <a:t>1</a:t>
                      </a:r>
                      <a:r>
                        <a:rPr lang="en-US" sz="1800" b="1" baseline="30000" dirty="0"/>
                        <a:t>st</a:t>
                      </a:r>
                      <a:r>
                        <a:rPr lang="en-US" sz="1800" b="1" dirty="0"/>
                        <a:t> Line:</a:t>
                      </a:r>
                      <a:r>
                        <a:rPr lang="en-US" sz="1800" b="1" baseline="0" dirty="0"/>
                        <a:t> Paracetamol</a:t>
                      </a:r>
                      <a:endParaRPr lang="en-US" sz="1800" b="1" dirty="0"/>
                    </a:p>
                  </a:txBody>
                  <a:tcPr/>
                </a:tc>
                <a:tc>
                  <a:txBody>
                    <a:bodyPr/>
                    <a:lstStyle/>
                    <a:p>
                      <a:r>
                        <a:rPr lang="en-US" sz="1800" b="1" dirty="0"/>
                        <a:t>1st</a:t>
                      </a:r>
                      <a:r>
                        <a:rPr lang="en-US" sz="1800" b="1" baseline="0" dirty="0"/>
                        <a:t> Line: Continue pain management</a:t>
                      </a:r>
                      <a:endParaRPr lang="en-US" sz="1800" b="1" dirty="0"/>
                    </a:p>
                  </a:txBody>
                  <a:tcPr/>
                </a:tc>
                <a:extLst>
                  <a:ext uri="{0D108BD9-81ED-4DB2-BD59-A6C34878D82A}">
                    <a16:rowId xmlns:a16="http://schemas.microsoft.com/office/drawing/2014/main" val="10001"/>
                  </a:ext>
                </a:extLst>
              </a:tr>
              <a:tr h="370840">
                <a:tc>
                  <a:txBody>
                    <a:bodyPr/>
                    <a:lstStyle/>
                    <a:p>
                      <a:r>
                        <a:rPr lang="en-US" sz="1800" b="1" dirty="0"/>
                        <a:t>Adjunctive: Topical</a:t>
                      </a:r>
                      <a:r>
                        <a:rPr lang="en-US" sz="1800" b="1" baseline="0" dirty="0"/>
                        <a:t> analgesics/Opioid/Muscle Relaxant</a:t>
                      </a:r>
                      <a:endParaRPr lang="en-US" sz="1800" b="1" dirty="0"/>
                    </a:p>
                  </a:txBody>
                  <a:tcPr/>
                </a:tc>
                <a:tc>
                  <a:txBody>
                    <a:bodyPr/>
                    <a:lstStyle/>
                    <a:p>
                      <a:r>
                        <a:rPr lang="en-US" sz="1800" b="1" dirty="0"/>
                        <a:t>Refer to pain clinic.</a:t>
                      </a:r>
                    </a:p>
                    <a:p>
                      <a:r>
                        <a:rPr lang="en-US" sz="1800" b="1" dirty="0"/>
                        <a:t>If with Axial back pain:</a:t>
                      </a:r>
                      <a:r>
                        <a:rPr lang="en-US" sz="1800" b="1" baseline="0" dirty="0"/>
                        <a:t> </a:t>
                      </a:r>
                      <a:r>
                        <a:rPr lang="en-US" sz="1800" b="1" dirty="0"/>
                        <a:t>+Physiotherapy.</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45339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425" y="5598"/>
            <a:ext cx="4865910" cy="1140000"/>
          </a:xfrm>
        </p:spPr>
        <p:txBody>
          <a:bodyPr/>
          <a:lstStyle/>
          <a:p>
            <a:r>
              <a:rPr lang="en-US" sz="4800" b="1" dirty="0">
                <a:latin typeface="Times New Roman" charset="0"/>
                <a:ea typeface="Times New Roman" charset="0"/>
                <a:cs typeface="Times New Roman" charset="0"/>
              </a:rPr>
              <a:t>Role of PHC: </a:t>
            </a:r>
          </a:p>
        </p:txBody>
      </p:sp>
      <p:sp>
        <p:nvSpPr>
          <p:cNvPr id="3" name="Content Placeholder 2"/>
          <p:cNvSpPr>
            <a:spLocks noGrp="1"/>
          </p:cNvSpPr>
          <p:nvPr>
            <p:ph idx="1"/>
          </p:nvPr>
        </p:nvSpPr>
        <p:spPr>
          <a:xfrm>
            <a:off x="713796" y="877800"/>
            <a:ext cx="7517150" cy="3387900"/>
          </a:xfrm>
        </p:spPr>
        <p:txBody>
          <a:bodyPr>
            <a:noAutofit/>
          </a:bodyPr>
          <a:lstStyle/>
          <a:p>
            <a:pPr marL="329184" lvl="1" indent="-342900">
              <a:spcBef>
                <a:spcPts val="900"/>
              </a:spcBef>
              <a:spcAft>
                <a:spcPts val="150"/>
              </a:spcAft>
              <a:buFont typeface="Wingdings" charset="2"/>
              <a:buChar char="v"/>
            </a:pPr>
            <a:r>
              <a:rPr lang="en-US" sz="1600" b="1" dirty="0">
                <a:solidFill>
                  <a:schemeClr val="tx2">
                    <a:lumMod val="90000"/>
                    <a:lumOff val="10000"/>
                  </a:schemeClr>
                </a:solidFill>
                <a:latin typeface="Times New Roman" charset="0"/>
                <a:ea typeface="Times New Roman" charset="0"/>
                <a:cs typeface="Times New Roman" charset="0"/>
              </a:rPr>
              <a:t>Educate</a:t>
            </a:r>
            <a:r>
              <a:rPr lang="en-US" sz="1600" dirty="0">
                <a:solidFill>
                  <a:schemeClr val="tx2">
                    <a:lumMod val="90000"/>
                    <a:lumOff val="10000"/>
                  </a:schemeClr>
                </a:solidFill>
                <a:latin typeface="Times New Roman" charset="0"/>
                <a:ea typeface="Times New Roman" charset="0"/>
                <a:cs typeface="Times New Roman" charset="0"/>
              </a:rPr>
              <a:t> patient about the natural history of back pain. </a:t>
            </a:r>
          </a:p>
          <a:p>
            <a:pPr marL="329184" lvl="1" indent="-342900">
              <a:spcBef>
                <a:spcPts val="900"/>
              </a:spcBef>
              <a:spcAft>
                <a:spcPts val="150"/>
              </a:spcAft>
              <a:buFont typeface="Wingdings" charset="2"/>
              <a:buChar char="v"/>
            </a:pPr>
            <a:r>
              <a:rPr lang="en-US" sz="1600" b="1" dirty="0">
                <a:solidFill>
                  <a:schemeClr val="tx2">
                    <a:lumMod val="90000"/>
                    <a:lumOff val="10000"/>
                  </a:schemeClr>
                </a:solidFill>
                <a:latin typeface="Times New Roman" charset="0"/>
                <a:ea typeface="Times New Roman" charset="0"/>
                <a:cs typeface="Times New Roman" charset="0"/>
              </a:rPr>
              <a:t>Ask </a:t>
            </a:r>
            <a:r>
              <a:rPr lang="en-US" sz="1600" dirty="0">
                <a:solidFill>
                  <a:schemeClr val="tx2">
                    <a:lumMod val="90000"/>
                    <a:lumOff val="10000"/>
                  </a:schemeClr>
                </a:solidFill>
                <a:latin typeface="Times New Roman" charset="0"/>
                <a:ea typeface="Times New Roman" charset="0"/>
                <a:cs typeface="Times New Roman" charset="0"/>
              </a:rPr>
              <a:t>about and address the patient’s concerns and goals. (patient centered care)</a:t>
            </a:r>
          </a:p>
          <a:p>
            <a:pPr marL="329184" lvl="1" indent="-342900">
              <a:spcBef>
                <a:spcPts val="900"/>
              </a:spcBef>
              <a:spcAft>
                <a:spcPts val="150"/>
              </a:spcAft>
              <a:buFont typeface="Wingdings" charset="2"/>
              <a:buChar char="v"/>
            </a:pPr>
            <a:r>
              <a:rPr lang="en-US" sz="1600" b="1" dirty="0">
                <a:solidFill>
                  <a:schemeClr val="tx2">
                    <a:lumMod val="90000"/>
                    <a:lumOff val="10000"/>
                  </a:schemeClr>
                </a:solidFill>
                <a:latin typeface="Times New Roman" charset="0"/>
                <a:ea typeface="Times New Roman" charset="0"/>
                <a:cs typeface="Times New Roman" charset="0"/>
              </a:rPr>
              <a:t>Maximize</a:t>
            </a:r>
            <a:r>
              <a:rPr lang="en-US" sz="1600" dirty="0">
                <a:solidFill>
                  <a:schemeClr val="tx2">
                    <a:lumMod val="90000"/>
                    <a:lumOff val="10000"/>
                  </a:schemeClr>
                </a:solidFill>
                <a:latin typeface="Times New Roman" charset="0"/>
                <a:ea typeface="Times New Roman" charset="0"/>
                <a:cs typeface="Times New Roman" charset="0"/>
              </a:rPr>
              <a:t> functional status. </a:t>
            </a:r>
          </a:p>
          <a:p>
            <a:pPr marL="329184" lvl="1" indent="-342900">
              <a:spcBef>
                <a:spcPts val="900"/>
              </a:spcBef>
              <a:spcAft>
                <a:spcPts val="150"/>
              </a:spcAft>
              <a:buFont typeface="Wingdings" charset="2"/>
              <a:buChar char="v"/>
            </a:pPr>
            <a:r>
              <a:rPr lang="en-US" sz="1600" b="1" dirty="0">
                <a:solidFill>
                  <a:schemeClr val="tx2">
                    <a:lumMod val="90000"/>
                    <a:lumOff val="10000"/>
                  </a:schemeClr>
                </a:solidFill>
                <a:latin typeface="Times New Roman" charset="0"/>
                <a:ea typeface="Times New Roman" charset="0"/>
                <a:cs typeface="Times New Roman" charset="0"/>
              </a:rPr>
              <a:t>Relief</a:t>
            </a:r>
            <a:r>
              <a:rPr lang="en-US" sz="1600" dirty="0">
                <a:solidFill>
                  <a:schemeClr val="tx2">
                    <a:lumMod val="90000"/>
                    <a:lumOff val="10000"/>
                  </a:schemeClr>
                </a:solidFill>
                <a:latin typeface="Times New Roman" charset="0"/>
                <a:ea typeface="Times New Roman" charset="0"/>
                <a:cs typeface="Times New Roman" charset="0"/>
              </a:rPr>
              <a:t> the pain. </a:t>
            </a:r>
          </a:p>
          <a:p>
            <a:pPr marL="329184" lvl="1" indent="-342900">
              <a:spcBef>
                <a:spcPts val="900"/>
              </a:spcBef>
              <a:spcAft>
                <a:spcPts val="150"/>
              </a:spcAft>
              <a:buFont typeface="Wingdings" charset="2"/>
              <a:buChar char="v"/>
            </a:pPr>
            <a:r>
              <a:rPr lang="en-US" sz="1600" b="1" dirty="0">
                <a:solidFill>
                  <a:schemeClr val="tx2">
                    <a:lumMod val="90000"/>
                    <a:lumOff val="10000"/>
                  </a:schemeClr>
                </a:solidFill>
                <a:latin typeface="Times New Roman" charset="0"/>
                <a:ea typeface="Times New Roman" charset="0"/>
                <a:cs typeface="Times New Roman" charset="0"/>
              </a:rPr>
              <a:t>Improve</a:t>
            </a:r>
            <a:r>
              <a:rPr lang="en-US" sz="1600" dirty="0">
                <a:solidFill>
                  <a:schemeClr val="tx2">
                    <a:lumMod val="90000"/>
                    <a:lumOff val="10000"/>
                  </a:schemeClr>
                </a:solidFill>
                <a:latin typeface="Times New Roman" charset="0"/>
                <a:ea typeface="Times New Roman" charset="0"/>
                <a:cs typeface="Times New Roman" charset="0"/>
              </a:rPr>
              <a:t> associated symptoms, such as sleep or mood disturbances or fatigue. </a:t>
            </a:r>
          </a:p>
          <a:p>
            <a:pPr marL="329184" lvl="1" indent="-342900">
              <a:spcBef>
                <a:spcPts val="900"/>
              </a:spcBef>
              <a:spcAft>
                <a:spcPts val="150"/>
              </a:spcAft>
              <a:buFont typeface="Wingdings" charset="2"/>
              <a:buChar char="v"/>
            </a:pPr>
            <a:r>
              <a:rPr lang="en-US" sz="1600" b="1" dirty="0">
                <a:solidFill>
                  <a:schemeClr val="tx2">
                    <a:lumMod val="90000"/>
                    <a:lumOff val="10000"/>
                  </a:schemeClr>
                </a:solidFill>
                <a:latin typeface="Times New Roman" charset="0"/>
                <a:ea typeface="Times New Roman" charset="0"/>
                <a:cs typeface="Times New Roman" charset="0"/>
              </a:rPr>
              <a:t>Referral</a:t>
            </a:r>
            <a:r>
              <a:rPr lang="en-US" sz="1600" dirty="0">
                <a:solidFill>
                  <a:schemeClr val="tx2">
                    <a:lumMod val="90000"/>
                    <a:lumOff val="10000"/>
                  </a:schemeClr>
                </a:solidFill>
                <a:latin typeface="Times New Roman" charset="0"/>
                <a:ea typeface="Times New Roman" charset="0"/>
                <a:cs typeface="Times New Roman" charset="0"/>
              </a:rPr>
              <a:t> of complicated cases. </a:t>
            </a:r>
          </a:p>
          <a:p>
            <a:pPr marL="329184" lvl="1" indent="-342900">
              <a:spcBef>
                <a:spcPts val="900"/>
              </a:spcBef>
              <a:spcAft>
                <a:spcPts val="150"/>
              </a:spcAft>
              <a:buFont typeface="Wingdings" charset="2"/>
              <a:buChar char="v"/>
            </a:pPr>
            <a:r>
              <a:rPr lang="en-US" sz="1600" b="1" dirty="0">
                <a:solidFill>
                  <a:schemeClr val="tx2">
                    <a:lumMod val="90000"/>
                    <a:lumOff val="10000"/>
                  </a:schemeClr>
                </a:solidFill>
                <a:latin typeface="Times New Roman" charset="0"/>
                <a:ea typeface="Times New Roman" charset="0"/>
                <a:cs typeface="Times New Roman" charset="0"/>
              </a:rPr>
              <a:t>Prevention</a:t>
            </a:r>
            <a:r>
              <a:rPr lang="en-US" sz="1600" dirty="0">
                <a:solidFill>
                  <a:schemeClr val="tx2">
                    <a:lumMod val="90000"/>
                    <a:lumOff val="10000"/>
                  </a:schemeClr>
                </a:solidFill>
                <a:latin typeface="Times New Roman" charset="0"/>
                <a:ea typeface="Times New Roman" charset="0"/>
                <a:cs typeface="Times New Roman" charset="0"/>
              </a:rPr>
              <a:t> heavy lifting, socio-demographic factors such as smoking and obesity</a:t>
            </a:r>
          </a:p>
          <a:p>
            <a:pPr marL="329184" lvl="1" indent="-342900">
              <a:spcBef>
                <a:spcPts val="900"/>
              </a:spcBef>
              <a:spcAft>
                <a:spcPts val="150"/>
              </a:spcAft>
              <a:buFont typeface="Wingdings" charset="2"/>
              <a:buChar char="v"/>
            </a:pPr>
            <a:r>
              <a:rPr lang="en-US" sz="1600" dirty="0">
                <a:solidFill>
                  <a:schemeClr val="tx2">
                    <a:lumMod val="90000"/>
                    <a:lumOff val="10000"/>
                  </a:schemeClr>
                </a:solidFill>
                <a:latin typeface="Times New Roman" charset="0"/>
                <a:ea typeface="Times New Roman" charset="0"/>
                <a:cs typeface="Times New Roman" charset="0"/>
              </a:rPr>
              <a:t>Primary care services have an approach to risk stratification for young people and adults presenting with a new episode of low back pain with or without sciatica.</a:t>
            </a:r>
          </a:p>
          <a:p>
            <a:pPr marL="329184" lvl="1" indent="-342900">
              <a:spcBef>
                <a:spcPts val="900"/>
              </a:spcBef>
              <a:spcAft>
                <a:spcPts val="150"/>
              </a:spcAft>
              <a:buFont typeface="Wingdings" charset="2"/>
              <a:buChar char="v"/>
            </a:pPr>
            <a:r>
              <a:rPr lang="en-US" sz="1600" dirty="0">
                <a:solidFill>
                  <a:schemeClr val="tx2">
                    <a:lumMod val="90000"/>
                    <a:lumOff val="10000"/>
                  </a:schemeClr>
                </a:solidFill>
                <a:latin typeface="Times New Roman" charset="0"/>
                <a:ea typeface="Times New Roman" charset="0"/>
                <a:cs typeface="Times New Roman" charset="0"/>
              </a:rPr>
              <a:t>Young people and adults with low back pain with or without sciatica are given advice and information to self-manage their condition.</a:t>
            </a:r>
            <a:r>
              <a:rPr lang="en-US" sz="1600" baseline="-25000" dirty="0">
                <a:solidFill>
                  <a:schemeClr val="tx2">
                    <a:lumMod val="90000"/>
                    <a:lumOff val="10000"/>
                  </a:schemeClr>
                </a:solidFill>
                <a:latin typeface="Times New Roman" charset="0"/>
                <a:ea typeface="Times New Roman" charset="0"/>
                <a:cs typeface="Times New Roman" charset="0"/>
              </a:rPr>
              <a:t> (6) </a:t>
            </a:r>
            <a:endParaRPr lang="en-US" sz="1600" b="1" dirty="0">
              <a:solidFill>
                <a:schemeClr val="tx2">
                  <a:lumMod val="90000"/>
                  <a:lumOff val="10000"/>
                </a:schemeClr>
              </a:solidFill>
              <a:latin typeface="Times New Roman" charset="0"/>
              <a:ea typeface="Times New Roman" charset="0"/>
              <a:cs typeface="Times New Roman" charset="0"/>
            </a:endParaRPr>
          </a:p>
          <a:p>
            <a:pPr marL="329184" lvl="1" indent="-342900">
              <a:spcBef>
                <a:spcPts val="900"/>
              </a:spcBef>
              <a:spcAft>
                <a:spcPts val="150"/>
              </a:spcAft>
              <a:buFont typeface="Wingdings" charset="2"/>
              <a:buChar char="v"/>
            </a:pPr>
            <a:endParaRPr lang="en-US" sz="1600" b="1" dirty="0">
              <a:solidFill>
                <a:schemeClr val="tx2">
                  <a:lumMod val="90000"/>
                  <a:lumOff val="10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412044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6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129;p18"/>
          <p:cNvSpPr txBox="1">
            <a:spLocks/>
          </p:cNvSpPr>
          <p:nvPr/>
        </p:nvSpPr>
        <p:spPr>
          <a:xfrm>
            <a:off x="854619" y="266863"/>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b="1" dirty="0">
                <a:solidFill>
                  <a:schemeClr val="tx1"/>
                </a:solidFill>
                <a:latin typeface="Calibri" charset="0"/>
                <a:ea typeface="Calibri" charset="0"/>
                <a:cs typeface="Calibri" charset="0"/>
              </a:rPr>
              <a:t>2- Which of the following is </a:t>
            </a:r>
            <a:r>
              <a:rPr lang="en-US" b="1" i="1" dirty="0">
                <a:solidFill>
                  <a:schemeClr val="tx1"/>
                </a:solidFill>
                <a:latin typeface="Calibri" charset="0"/>
                <a:ea typeface="Calibri" charset="0"/>
                <a:cs typeface="Calibri" charset="0"/>
              </a:rPr>
              <a:t>not </a:t>
            </a:r>
            <a:r>
              <a:rPr lang="en-US" b="1" dirty="0">
                <a:solidFill>
                  <a:schemeClr val="tx1"/>
                </a:solidFill>
                <a:latin typeface="Calibri" charset="0"/>
                <a:ea typeface="Calibri" charset="0"/>
                <a:cs typeface="Calibri" charset="0"/>
              </a:rPr>
              <a:t>indicative of inflammatory back pain? </a:t>
            </a:r>
          </a:p>
        </p:txBody>
      </p:sp>
      <p:sp>
        <p:nvSpPr>
          <p:cNvPr id="7" name="Google Shape;129;p18"/>
          <p:cNvSpPr txBox="1">
            <a:spLocks/>
          </p:cNvSpPr>
          <p:nvPr/>
        </p:nvSpPr>
        <p:spPr>
          <a:xfrm>
            <a:off x="854619" y="3050904"/>
            <a:ext cx="8134983" cy="16358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1800" b="1" dirty="0">
                <a:solidFill>
                  <a:schemeClr val="tx1"/>
                </a:solidFill>
                <a:latin typeface="Calibri" charset="0"/>
                <a:ea typeface="Calibri" charset="0"/>
                <a:cs typeface="Calibri" charset="0"/>
              </a:rPr>
              <a:t>a. Insidious onset</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b. Onset before 40 years of age </a:t>
            </a:r>
          </a:p>
          <a:p>
            <a:r>
              <a:rPr lang="en-US" sz="1800" b="1" dirty="0">
                <a:solidFill>
                  <a:schemeClr val="tx1"/>
                </a:solidFill>
                <a:latin typeface="Calibri" charset="0"/>
                <a:ea typeface="Calibri" charset="0"/>
                <a:cs typeface="Calibri" charset="0"/>
              </a:rPr>
              <a:t>c. Pain for more than 3 months</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d. Morning stiffness</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e. Aggravation of pain with activity </a:t>
            </a:r>
          </a:p>
        </p:txBody>
      </p:sp>
    </p:spTree>
    <p:extLst>
      <p:ext uri="{BB962C8B-B14F-4D97-AF65-F5344CB8AC3E}">
        <p14:creationId xmlns:p14="http://schemas.microsoft.com/office/powerpoint/2010/main" val="182556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425" y="5598"/>
            <a:ext cx="6057820" cy="1140000"/>
          </a:xfrm>
        </p:spPr>
        <p:txBody>
          <a:bodyPr>
            <a:normAutofit fontScale="90000"/>
          </a:bodyPr>
          <a:lstStyle/>
          <a:p>
            <a:r>
              <a:rPr lang="en-US" sz="4800" b="1" dirty="0">
                <a:latin typeface="Times New Roman" charset="0"/>
                <a:ea typeface="Times New Roman" charset="0"/>
                <a:cs typeface="Times New Roman" charset="0"/>
              </a:rPr>
              <a:t>When to refer ?</a:t>
            </a:r>
          </a:p>
        </p:txBody>
      </p:sp>
      <p:sp>
        <p:nvSpPr>
          <p:cNvPr id="3" name="Content Placeholder 2"/>
          <p:cNvSpPr>
            <a:spLocks noGrp="1"/>
          </p:cNvSpPr>
          <p:nvPr>
            <p:ph idx="1"/>
          </p:nvPr>
        </p:nvSpPr>
        <p:spPr>
          <a:xfrm>
            <a:off x="735568" y="877800"/>
            <a:ext cx="5169000" cy="3387900"/>
          </a:xfrm>
        </p:spPr>
        <p:txBody>
          <a:bodyPr>
            <a:noAutofit/>
          </a:bodyPr>
          <a:lstStyle/>
          <a:p>
            <a:pPr indent="-381000">
              <a:lnSpc>
                <a:spcPct val="120000"/>
              </a:lnSpc>
              <a:buSzPts val="2400"/>
            </a:pPr>
            <a:r>
              <a:rPr lang="en-US" sz="2400" b="1" dirty="0">
                <a:solidFill>
                  <a:schemeClr val="tx2">
                    <a:lumMod val="90000"/>
                    <a:lumOff val="10000"/>
                  </a:schemeClr>
                </a:solidFill>
                <a:latin typeface="Times New Roman" charset="0"/>
                <a:ea typeface="Times New Roman" charset="0"/>
                <a:cs typeface="Times New Roman" charset="0"/>
                <a:sym typeface="Arial"/>
              </a:rPr>
              <a:t>Urgent/Emergency referrals :</a:t>
            </a:r>
          </a:p>
          <a:p>
            <a:pPr marL="257175" indent="-257175">
              <a:buSzPct val="100000"/>
              <a:buFont typeface="+mj-lt"/>
              <a:buAutoNum type="arabicPeriod"/>
            </a:pPr>
            <a:r>
              <a:rPr lang="en-US" sz="1800" dirty="0">
                <a:solidFill>
                  <a:schemeClr val="tx2">
                    <a:lumMod val="90000"/>
                    <a:lumOff val="10000"/>
                  </a:schemeClr>
                </a:solidFill>
                <a:latin typeface="Times New Roman" charset="0"/>
                <a:ea typeface="Times New Roman" charset="0"/>
                <a:cs typeface="Times New Roman" charset="0"/>
              </a:rPr>
              <a:t>Cauda </a:t>
            </a:r>
            <a:r>
              <a:rPr lang="en-US" sz="1800" dirty="0" err="1">
                <a:solidFill>
                  <a:schemeClr val="tx2">
                    <a:lumMod val="90000"/>
                    <a:lumOff val="10000"/>
                  </a:schemeClr>
                </a:solidFill>
                <a:latin typeface="Times New Roman" charset="0"/>
                <a:ea typeface="Times New Roman" charset="0"/>
                <a:cs typeface="Times New Roman" charset="0"/>
              </a:rPr>
              <a:t>equina</a:t>
            </a:r>
            <a:endParaRPr lang="en-US" sz="1800" dirty="0">
              <a:solidFill>
                <a:schemeClr val="tx2">
                  <a:lumMod val="90000"/>
                  <a:lumOff val="10000"/>
                </a:schemeClr>
              </a:solidFill>
              <a:latin typeface="Times New Roman" charset="0"/>
              <a:ea typeface="Times New Roman" charset="0"/>
              <a:cs typeface="Times New Roman" charset="0"/>
            </a:endParaRPr>
          </a:p>
          <a:p>
            <a:pPr marL="257175" indent="-257175">
              <a:buSzPct val="100000"/>
              <a:buFont typeface="+mj-lt"/>
              <a:buAutoNum type="arabicPeriod"/>
            </a:pPr>
            <a:r>
              <a:rPr lang="en-US" sz="1800" dirty="0">
                <a:solidFill>
                  <a:schemeClr val="tx2">
                    <a:lumMod val="90000"/>
                    <a:lumOff val="10000"/>
                  </a:schemeClr>
                </a:solidFill>
                <a:latin typeface="Times New Roman" charset="0"/>
                <a:ea typeface="Times New Roman" charset="0"/>
                <a:cs typeface="Times New Roman" charset="0"/>
              </a:rPr>
              <a:t>Sever radiculopathy. </a:t>
            </a:r>
          </a:p>
          <a:p>
            <a:pPr marL="257175" indent="-257175">
              <a:buSzPct val="100000"/>
              <a:buFont typeface="+mj-lt"/>
              <a:buAutoNum type="arabicPeriod"/>
            </a:pPr>
            <a:r>
              <a:rPr lang="en-US" sz="1800" dirty="0">
                <a:solidFill>
                  <a:schemeClr val="tx2">
                    <a:lumMod val="90000"/>
                    <a:lumOff val="10000"/>
                  </a:schemeClr>
                </a:solidFill>
                <a:latin typeface="Times New Roman" charset="0"/>
                <a:ea typeface="Times New Roman" charset="0"/>
                <a:cs typeface="Times New Roman" charset="0"/>
              </a:rPr>
              <a:t>Fractures. </a:t>
            </a:r>
          </a:p>
          <a:p>
            <a:pPr indent="-381000">
              <a:lnSpc>
                <a:spcPct val="120000"/>
              </a:lnSpc>
              <a:buSzPts val="2400"/>
            </a:pPr>
            <a:r>
              <a:rPr lang="en-US" sz="2400" b="1" dirty="0">
                <a:solidFill>
                  <a:schemeClr val="tx2">
                    <a:lumMod val="90000"/>
                    <a:lumOff val="10000"/>
                  </a:schemeClr>
                </a:solidFill>
                <a:latin typeface="Times New Roman" charset="0"/>
                <a:ea typeface="Times New Roman" charset="0"/>
                <a:cs typeface="Times New Roman" charset="0"/>
              </a:rPr>
              <a:t>Other referrals </a:t>
            </a:r>
          </a:p>
          <a:p>
            <a:pPr marL="257175" indent="-257175">
              <a:buSzPct val="100000"/>
              <a:buFont typeface="+mj-lt"/>
              <a:buAutoNum type="arabicPeriod"/>
            </a:pPr>
            <a:r>
              <a:rPr lang="en-US" sz="1800" dirty="0">
                <a:solidFill>
                  <a:schemeClr val="tx2">
                    <a:lumMod val="90000"/>
                    <a:lumOff val="10000"/>
                  </a:schemeClr>
                </a:solidFill>
                <a:latin typeface="Times New Roman" charset="0"/>
                <a:ea typeface="Times New Roman" charset="0"/>
                <a:cs typeface="Times New Roman" charset="0"/>
              </a:rPr>
              <a:t>Recalcitrant spinal canal stenosis </a:t>
            </a:r>
          </a:p>
          <a:p>
            <a:pPr marL="257175" indent="-257175">
              <a:buSzPct val="100000"/>
              <a:buFont typeface="+mj-lt"/>
              <a:buAutoNum type="arabicPeriod"/>
            </a:pPr>
            <a:r>
              <a:rPr lang="en-US" sz="1800" dirty="0">
                <a:solidFill>
                  <a:schemeClr val="tx2">
                    <a:lumMod val="90000"/>
                    <a:lumOff val="10000"/>
                  </a:schemeClr>
                </a:solidFill>
                <a:latin typeface="Times New Roman" charset="0"/>
                <a:ea typeface="Times New Roman" charset="0"/>
                <a:cs typeface="Times New Roman" charset="0"/>
              </a:rPr>
              <a:t>Neoplasia or infection </a:t>
            </a:r>
          </a:p>
          <a:p>
            <a:pPr marL="257175" indent="-257175">
              <a:buSzPct val="100000"/>
              <a:buFont typeface="+mj-lt"/>
              <a:buAutoNum type="arabicPeriod"/>
            </a:pPr>
            <a:r>
              <a:rPr lang="en-US" sz="1800" dirty="0">
                <a:solidFill>
                  <a:schemeClr val="tx2">
                    <a:lumMod val="90000"/>
                    <a:lumOff val="10000"/>
                  </a:schemeClr>
                </a:solidFill>
                <a:latin typeface="Times New Roman" charset="0"/>
                <a:ea typeface="Times New Roman" charset="0"/>
                <a:cs typeface="Times New Roman" charset="0"/>
              </a:rPr>
              <a:t>Undiagnosed back pain </a:t>
            </a:r>
          </a:p>
          <a:p>
            <a:pPr marL="257175" indent="-257175">
              <a:buSzPct val="100000"/>
              <a:buFont typeface="+mj-lt"/>
              <a:buAutoNum type="arabicPeriod"/>
            </a:pPr>
            <a:r>
              <a:rPr lang="en-US" sz="1800" dirty="0">
                <a:solidFill>
                  <a:schemeClr val="tx2">
                    <a:lumMod val="90000"/>
                    <a:lumOff val="10000"/>
                  </a:schemeClr>
                </a:solidFill>
                <a:latin typeface="Times New Roman" charset="0"/>
                <a:ea typeface="Times New Roman" charset="0"/>
                <a:cs typeface="Times New Roman" charset="0"/>
              </a:rPr>
              <a:t>Paget disease </a:t>
            </a:r>
          </a:p>
          <a:p>
            <a:pPr marL="257175" indent="-257175">
              <a:buSzPct val="100000"/>
              <a:buFont typeface="+mj-lt"/>
              <a:buAutoNum type="arabicPeriod"/>
            </a:pPr>
            <a:r>
              <a:rPr lang="en-US" sz="1800" dirty="0">
                <a:solidFill>
                  <a:schemeClr val="tx2">
                    <a:lumMod val="90000"/>
                    <a:lumOff val="10000"/>
                  </a:schemeClr>
                </a:solidFill>
                <a:latin typeface="Times New Roman" charset="0"/>
                <a:ea typeface="Times New Roman" charset="0"/>
                <a:cs typeface="Times New Roman" charset="0"/>
              </a:rPr>
              <a:t>Continuing pain of 3 months’ duration without a clearly definable cause</a:t>
            </a:r>
            <a:r>
              <a:rPr lang="en-US" sz="2000" baseline="-25000" dirty="0">
                <a:solidFill>
                  <a:schemeClr val="tx2">
                    <a:lumMod val="90000"/>
                    <a:lumOff val="10000"/>
                  </a:schemeClr>
                </a:solidFill>
                <a:latin typeface="Times New Roman" charset="0"/>
                <a:ea typeface="Times New Roman" charset="0"/>
                <a:cs typeface="Times New Roman" charset="0"/>
              </a:rPr>
              <a:t>(16)</a:t>
            </a:r>
            <a:endParaRPr lang="en-US" sz="1800" dirty="0">
              <a:solidFill>
                <a:schemeClr val="tx2">
                  <a:lumMod val="90000"/>
                  <a:lumOff val="10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51671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6" end="6"/>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40" dur="500"/>
                                        <p:tgtEl>
                                          <p:spTgt spid="3">
                                            <p:txEl>
                                              <p:pRg st="7" end="7"/>
                                            </p:txEl>
                                          </p:spTgt>
                                        </p:tgtEl>
                                      </p:cBhvr>
                                    </p:animEffect>
                                  </p:childTnLst>
                                </p:cTn>
                              </p:par>
                              <p:par>
                                <p:cTn id="41" presetID="1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8" end="8"/>
                                            </p:txEl>
                                          </p:spTgt>
                                        </p:tgtEl>
                                      </p:cBhvr>
                                    </p:animEffect>
                                  </p:childTnLst>
                                </p:cTn>
                              </p:par>
                              <p:par>
                                <p:cTn id="45" presetID="1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425" y="90440"/>
            <a:ext cx="7562156" cy="1140000"/>
          </a:xfrm>
        </p:spPr>
        <p:txBody>
          <a:bodyPr>
            <a:normAutofit fontScale="90000"/>
          </a:bodyPr>
          <a:lstStyle/>
          <a:p>
            <a:r>
              <a:rPr lang="en-US" sz="4800" b="1" dirty="0">
                <a:latin typeface="Times New Roman" charset="0"/>
                <a:ea typeface="Times New Roman" charset="0"/>
                <a:cs typeface="Times New Roman" charset="0"/>
              </a:rPr>
              <a:t>Prevention and education</a:t>
            </a:r>
          </a:p>
        </p:txBody>
      </p:sp>
      <p:sp>
        <p:nvSpPr>
          <p:cNvPr id="3" name="Content Placeholder 2"/>
          <p:cNvSpPr>
            <a:spLocks noGrp="1"/>
          </p:cNvSpPr>
          <p:nvPr>
            <p:ph idx="1"/>
          </p:nvPr>
        </p:nvSpPr>
        <p:spPr>
          <a:xfrm>
            <a:off x="682153" y="1396752"/>
            <a:ext cx="7886700" cy="1842588"/>
          </a:xfrm>
        </p:spPr>
        <p:txBody>
          <a:bodyPr>
            <a:noAutofit/>
          </a:bodyPr>
          <a:lstStyle/>
          <a:p>
            <a:r>
              <a:rPr lang="en-US" sz="2000" b="1" dirty="0">
                <a:solidFill>
                  <a:schemeClr val="tx2">
                    <a:lumMod val="90000"/>
                    <a:lumOff val="10000"/>
                  </a:schemeClr>
                </a:solidFill>
                <a:latin typeface="Times New Roman" charset="0"/>
                <a:ea typeface="Times New Roman" charset="0"/>
                <a:cs typeface="Times New Roman" charset="0"/>
              </a:rPr>
              <a:t>Losing weight: </a:t>
            </a:r>
            <a:r>
              <a:rPr lang="en-US" sz="1600" dirty="0">
                <a:solidFill>
                  <a:schemeClr val="tx2">
                    <a:lumMod val="90000"/>
                    <a:lumOff val="10000"/>
                  </a:schemeClr>
                </a:solidFill>
                <a:latin typeface="Times New Roman" charset="0"/>
                <a:ea typeface="Times New Roman" charset="0"/>
                <a:cs typeface="Times New Roman" charset="0"/>
              </a:rPr>
              <a:t>too much upper body weight can strain the lower back</a:t>
            </a:r>
            <a:r>
              <a:rPr lang="en-US" sz="1800" dirty="0">
                <a:solidFill>
                  <a:schemeClr val="tx2">
                    <a:lumMod val="90000"/>
                    <a:lumOff val="10000"/>
                  </a:schemeClr>
                </a:solidFill>
                <a:latin typeface="Times New Roman" charset="0"/>
                <a:ea typeface="Times New Roman" charset="0"/>
                <a:cs typeface="Times New Roman" charset="0"/>
              </a:rPr>
              <a:t>.</a:t>
            </a:r>
          </a:p>
          <a:p>
            <a:r>
              <a:rPr lang="en-US" sz="2000" b="1" dirty="0">
                <a:solidFill>
                  <a:schemeClr val="tx2">
                    <a:lumMod val="90000"/>
                    <a:lumOff val="10000"/>
                  </a:schemeClr>
                </a:solidFill>
                <a:latin typeface="Times New Roman" charset="0"/>
                <a:ea typeface="Times New Roman" charset="0"/>
                <a:cs typeface="Times New Roman" charset="0"/>
              </a:rPr>
              <a:t>Posture: </a:t>
            </a:r>
            <a:r>
              <a:rPr lang="en-US" sz="1600" dirty="0">
                <a:solidFill>
                  <a:schemeClr val="tx2">
                    <a:lumMod val="90000"/>
                    <a:lumOff val="10000"/>
                  </a:schemeClr>
                </a:solidFill>
                <a:latin typeface="Times New Roman" charset="0"/>
                <a:ea typeface="Times New Roman" charset="0"/>
                <a:cs typeface="Times New Roman" charset="0"/>
              </a:rPr>
              <a:t>How you sit, stand and lie down can have an important effect on your back. The following tips should help you maintain a good posture.</a:t>
            </a:r>
          </a:p>
          <a:p>
            <a:pPr marL="0" indent="0">
              <a:buNone/>
            </a:pPr>
            <a:r>
              <a:rPr lang="en-US" sz="2000" b="1" dirty="0">
                <a:solidFill>
                  <a:schemeClr val="tx2">
                    <a:lumMod val="90000"/>
                    <a:lumOff val="10000"/>
                  </a:schemeClr>
                </a:solidFill>
                <a:latin typeface="Times New Roman" charset="0"/>
                <a:ea typeface="Times New Roman" charset="0"/>
                <a:cs typeface="Times New Roman" charset="0"/>
              </a:rPr>
              <a:t>Standing:</a:t>
            </a:r>
            <a:r>
              <a:rPr lang="en-US" sz="3200" b="1" dirty="0">
                <a:solidFill>
                  <a:schemeClr val="tx2">
                    <a:lumMod val="90000"/>
                    <a:lumOff val="10000"/>
                  </a:schemeClr>
                </a:solidFill>
                <a:latin typeface="Times New Roman" charset="0"/>
                <a:ea typeface="Times New Roman" charset="0"/>
                <a:cs typeface="Times New Roman" charset="0"/>
              </a:rPr>
              <a:t> </a:t>
            </a:r>
            <a:r>
              <a:rPr lang="en-US" sz="1600" dirty="0">
                <a:solidFill>
                  <a:schemeClr val="tx2">
                    <a:lumMod val="90000"/>
                    <a:lumOff val="10000"/>
                  </a:schemeClr>
                </a:solidFill>
                <a:latin typeface="Times New Roman" charset="0"/>
                <a:ea typeface="Times New Roman" charset="0"/>
                <a:cs typeface="Times New Roman" charset="0"/>
              </a:rPr>
              <a:t>Stand upright, with your head facing forward and your back straight. Balance your weight evenly on both feet and keep your legs straight</a:t>
            </a:r>
          </a:p>
          <a:p>
            <a:endParaRPr lang="en-US" sz="1800" dirty="0">
              <a:solidFill>
                <a:schemeClr val="tx2">
                  <a:lumMod val="90000"/>
                  <a:lumOff val="10000"/>
                </a:schemeClr>
              </a:solidFill>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850" y="3239340"/>
            <a:ext cx="3486150" cy="1842588"/>
          </a:xfrm>
          <a:prstGeom prst="rect">
            <a:avLst/>
          </a:prstGeom>
        </p:spPr>
      </p:pic>
    </p:spTree>
    <p:extLst>
      <p:ext uri="{BB962C8B-B14F-4D97-AF65-F5344CB8AC3E}">
        <p14:creationId xmlns:p14="http://schemas.microsoft.com/office/powerpoint/2010/main" val="169169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05FFD8B-0426-AC4D-AA50-25762C933334}"/>
              </a:ext>
            </a:extLst>
          </p:cNvPr>
          <p:cNvSpPr>
            <a:spLocks noGrp="1"/>
          </p:cNvSpPr>
          <p:nvPr>
            <p:ph type="title"/>
          </p:nvPr>
        </p:nvSpPr>
        <p:spPr>
          <a:xfrm>
            <a:off x="844425" y="5598"/>
            <a:ext cx="7562156" cy="1140000"/>
          </a:xfrm>
        </p:spPr>
        <p:txBody>
          <a:bodyPr>
            <a:normAutofit fontScale="90000"/>
          </a:bodyPr>
          <a:lstStyle/>
          <a:p>
            <a:r>
              <a:rPr lang="en-US" sz="4800" b="1" dirty="0">
                <a:latin typeface="Times New Roman" charset="0"/>
                <a:ea typeface="Times New Roman" charset="0"/>
                <a:cs typeface="Times New Roman" charset="0"/>
              </a:rPr>
              <a:t>Prevention and education</a:t>
            </a:r>
          </a:p>
        </p:txBody>
      </p:sp>
      <p:sp>
        <p:nvSpPr>
          <p:cNvPr id="3" name="Content Placeholder 2"/>
          <p:cNvSpPr>
            <a:spLocks noGrp="1"/>
          </p:cNvSpPr>
          <p:nvPr>
            <p:ph idx="1"/>
          </p:nvPr>
        </p:nvSpPr>
        <p:spPr>
          <a:xfrm>
            <a:off x="844425" y="1181444"/>
            <a:ext cx="7277020" cy="3387900"/>
          </a:xfrm>
        </p:spPr>
        <p:txBody>
          <a:bodyPr>
            <a:normAutofit/>
          </a:bodyPr>
          <a:lstStyle/>
          <a:p>
            <a:pPr marL="27432" indent="0">
              <a:buNone/>
            </a:pPr>
            <a:r>
              <a:rPr lang="en-US" sz="2800" b="1" dirty="0">
                <a:solidFill>
                  <a:schemeClr val="tx2">
                    <a:lumMod val="90000"/>
                    <a:lumOff val="10000"/>
                  </a:schemeClr>
                </a:solidFill>
                <a:latin typeface="Times New Roman" charset="0"/>
                <a:ea typeface="Times New Roman" charset="0"/>
                <a:cs typeface="Times New Roman" charset="0"/>
              </a:rPr>
              <a:t>Sitting and driving: </a:t>
            </a:r>
          </a:p>
          <a:p>
            <a:pPr marL="0" indent="0">
              <a:buNone/>
            </a:pPr>
            <a:r>
              <a:rPr lang="en-US" sz="2000" dirty="0">
                <a:solidFill>
                  <a:schemeClr val="tx2">
                    <a:lumMod val="90000"/>
                    <a:lumOff val="10000"/>
                  </a:schemeClr>
                </a:solidFill>
                <a:latin typeface="Times New Roman" charset="0"/>
                <a:ea typeface="Times New Roman" charset="0"/>
                <a:cs typeface="Times New Roman" charset="0"/>
              </a:rPr>
              <a:t>Sit up with your back straight and your shoulders back. Your knees and hips should be level and your feet should be flat on the floor.</a:t>
            </a:r>
          </a:p>
        </p:txBody>
      </p:sp>
      <p:pic>
        <p:nvPicPr>
          <p:cNvPr id="6" name="Picture 2" descr="C:\Users\HP\Downloads\correct-bad-sitting-position-vector-medical-infographics-sit-right-sit-incorrect-spine-person-sit-73081253.jpg">
            <a:extLst>
              <a:ext uri="{FF2B5EF4-FFF2-40B4-BE49-F238E27FC236}">
                <a16:creationId xmlns:a16="http://schemas.microsoft.com/office/drawing/2014/main" id="{C5BC24E9-5BAA-A449-BEFA-0F0A75E713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3764" y="2819401"/>
            <a:ext cx="4211636" cy="1922860"/>
          </a:xfrm>
          <a:prstGeom prst="rect">
            <a:avLst/>
          </a:prstGeom>
          <a:ln>
            <a:noFill/>
          </a:ln>
          <a:effectLst>
            <a:glow rad="63500">
              <a:schemeClr val="accent1">
                <a:satMod val="175000"/>
                <a:alpha val="40000"/>
              </a:schemeClr>
            </a:glow>
            <a:softEdge rad="112500"/>
          </a:effectLst>
          <a:extLst>
            <a:ext uri="{909E8E84-426E-40DD-AFC4-6F175D3DCCD1}">
              <a14:hiddenFill xmlns:a14="http://schemas.microsoft.com/office/drawing/2010/main">
                <a:solidFill>
                  <a:srgbClr val="FFFFFF"/>
                </a:solidFill>
              </a14:hiddenFill>
            </a:ext>
          </a:extLst>
        </p:spPr>
      </p:pic>
      <p:pic>
        <p:nvPicPr>
          <p:cNvPr id="7" name="Picture 3" descr="C:\Users\HP\Downloads\images.jpg">
            <a:extLst>
              <a:ext uri="{FF2B5EF4-FFF2-40B4-BE49-F238E27FC236}">
                <a16:creationId xmlns:a16="http://schemas.microsoft.com/office/drawing/2014/main" id="{702807C7-F92F-A84F-9FAA-7C158DD56D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86" y="2819401"/>
            <a:ext cx="4322678" cy="1922860"/>
          </a:xfrm>
          <a:prstGeom prst="rect">
            <a:avLst/>
          </a:prstGeom>
          <a:ln>
            <a:noFill/>
          </a:ln>
          <a:effectLst>
            <a:glow rad="63500">
              <a:schemeClr val="accent1">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91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par>
                                <p:cTn id="19" presetID="1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A6A95F6-9C81-0F4F-B246-9AD123B71D86}"/>
              </a:ext>
            </a:extLst>
          </p:cNvPr>
          <p:cNvSpPr>
            <a:spLocks noGrp="1"/>
          </p:cNvSpPr>
          <p:nvPr>
            <p:ph type="title"/>
          </p:nvPr>
        </p:nvSpPr>
        <p:spPr>
          <a:xfrm>
            <a:off x="844425" y="5598"/>
            <a:ext cx="7562156" cy="1140000"/>
          </a:xfrm>
        </p:spPr>
        <p:txBody>
          <a:bodyPr>
            <a:normAutofit fontScale="90000"/>
          </a:bodyPr>
          <a:lstStyle/>
          <a:p>
            <a:r>
              <a:rPr lang="en-US" sz="4800" b="1" dirty="0">
                <a:latin typeface="Times New Roman" charset="0"/>
                <a:ea typeface="Times New Roman" charset="0"/>
                <a:cs typeface="Times New Roman" charset="0"/>
              </a:rPr>
              <a:t>Prevention and education</a:t>
            </a:r>
          </a:p>
        </p:txBody>
      </p:sp>
      <p:sp>
        <p:nvSpPr>
          <p:cNvPr id="3" name="Content Placeholder 2"/>
          <p:cNvSpPr>
            <a:spLocks noGrp="1"/>
          </p:cNvSpPr>
          <p:nvPr>
            <p:ph idx="1"/>
          </p:nvPr>
        </p:nvSpPr>
        <p:spPr>
          <a:xfrm>
            <a:off x="755129" y="1422102"/>
            <a:ext cx="7633742" cy="2695193"/>
          </a:xfrm>
        </p:spPr>
        <p:txBody>
          <a:bodyPr>
            <a:normAutofit/>
          </a:bodyPr>
          <a:lstStyle/>
          <a:p>
            <a:r>
              <a:rPr lang="en-US" sz="2000" b="1" dirty="0">
                <a:solidFill>
                  <a:schemeClr val="tx2">
                    <a:lumMod val="90000"/>
                    <a:lumOff val="10000"/>
                  </a:schemeClr>
                </a:solidFill>
                <a:latin typeface="Times New Roman" charset="0"/>
                <a:ea typeface="Times New Roman" charset="0"/>
                <a:cs typeface="Times New Roman" charset="0"/>
              </a:rPr>
              <a:t>Sleeping:</a:t>
            </a:r>
          </a:p>
          <a:p>
            <a:pPr marL="0" lvl="1" indent="0">
              <a:spcBef>
                <a:spcPts val="600"/>
              </a:spcBef>
              <a:buSzPts val="3000"/>
              <a:buNone/>
            </a:pPr>
            <a:r>
              <a:rPr lang="en-US" sz="1800" dirty="0">
                <a:solidFill>
                  <a:schemeClr val="tx2">
                    <a:lumMod val="90000"/>
                    <a:lumOff val="10000"/>
                  </a:schemeClr>
                </a:solidFill>
                <a:latin typeface="Times New Roman" charset="0"/>
                <a:ea typeface="Times New Roman" charset="0"/>
                <a:cs typeface="Times New Roman" charset="0"/>
              </a:rPr>
              <a:t>Your mattress should be firm enough to support your body while supporting the weight of your shoulders and buttocks, keeping your spine straight.</a:t>
            </a:r>
          </a:p>
          <a:p>
            <a:pPr lvl="1"/>
            <a:endParaRPr lang="en-US" sz="1800" dirty="0">
              <a:solidFill>
                <a:schemeClr val="tx2">
                  <a:lumMod val="90000"/>
                  <a:lumOff val="10000"/>
                </a:schemeClr>
              </a:solidFill>
              <a:latin typeface="Times New Roman" charset="0"/>
              <a:ea typeface="Times New Roman" charset="0"/>
              <a:cs typeface="Times New Roman" charset="0"/>
            </a:endParaRPr>
          </a:p>
        </p:txBody>
      </p:sp>
      <p:pic>
        <p:nvPicPr>
          <p:cNvPr id="7" name="Picture 6">
            <a:extLst>
              <a:ext uri="{FF2B5EF4-FFF2-40B4-BE49-F238E27FC236}">
                <a16:creationId xmlns:a16="http://schemas.microsoft.com/office/drawing/2014/main" id="{2E989E35-25DA-2D41-B7AB-1F3CE45E8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458" y="2571750"/>
            <a:ext cx="4241083" cy="2208898"/>
          </a:xfrm>
          <a:prstGeom prst="rect">
            <a:avLst/>
          </a:prstGeom>
        </p:spPr>
      </p:pic>
    </p:spTree>
    <p:extLst>
      <p:ext uri="{BB962C8B-B14F-4D97-AF65-F5344CB8AC3E}">
        <p14:creationId xmlns:p14="http://schemas.microsoft.com/office/powerpoint/2010/main" val="400782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1DC8F5-05A5-6A45-88BD-B704AD573F6C}"/>
              </a:ext>
            </a:extLst>
          </p:cNvPr>
          <p:cNvSpPr>
            <a:spLocks noGrp="1"/>
          </p:cNvSpPr>
          <p:nvPr>
            <p:ph type="title"/>
          </p:nvPr>
        </p:nvSpPr>
        <p:spPr>
          <a:xfrm>
            <a:off x="844425" y="5598"/>
            <a:ext cx="7562156" cy="1140000"/>
          </a:xfrm>
        </p:spPr>
        <p:txBody>
          <a:bodyPr>
            <a:normAutofit fontScale="90000"/>
          </a:bodyPr>
          <a:lstStyle/>
          <a:p>
            <a:r>
              <a:rPr lang="en-US" sz="4800" b="1" dirty="0">
                <a:latin typeface="Times New Roman" charset="0"/>
                <a:ea typeface="Times New Roman" charset="0"/>
                <a:cs typeface="Times New Roman" charset="0"/>
              </a:rPr>
              <a:t>Prevention and education</a:t>
            </a:r>
          </a:p>
        </p:txBody>
      </p:sp>
      <p:sp>
        <p:nvSpPr>
          <p:cNvPr id="3" name="Content Placeholder 2"/>
          <p:cNvSpPr>
            <a:spLocks noGrp="1"/>
          </p:cNvSpPr>
          <p:nvPr>
            <p:ph idx="1"/>
          </p:nvPr>
        </p:nvSpPr>
        <p:spPr>
          <a:xfrm>
            <a:off x="844425" y="1507929"/>
            <a:ext cx="7633742" cy="2695193"/>
          </a:xfrm>
        </p:spPr>
        <p:txBody>
          <a:bodyPr>
            <a:normAutofit/>
          </a:bodyPr>
          <a:lstStyle/>
          <a:p>
            <a:r>
              <a:rPr lang="en-US" sz="2000" b="1" dirty="0">
                <a:solidFill>
                  <a:schemeClr val="tx2">
                    <a:lumMod val="90000"/>
                    <a:lumOff val="10000"/>
                  </a:schemeClr>
                </a:solidFill>
                <a:latin typeface="Times New Roman" charset="0"/>
                <a:ea typeface="Times New Roman" charset="0"/>
                <a:cs typeface="Times New Roman" charset="0"/>
              </a:rPr>
              <a:t>Lifting and carrying: </a:t>
            </a:r>
          </a:p>
          <a:p>
            <a:pPr marL="285750" lvl="1" indent="-285750">
              <a:spcBef>
                <a:spcPts val="600"/>
              </a:spcBef>
              <a:buSzPct val="100000"/>
              <a:buFont typeface="Wingdings" pitchFamily="2" charset="2"/>
              <a:buChar char="ü"/>
            </a:pPr>
            <a:r>
              <a:rPr lang="en-US" sz="1600" dirty="0">
                <a:solidFill>
                  <a:schemeClr val="tx2">
                    <a:lumMod val="90000"/>
                    <a:lumOff val="10000"/>
                  </a:schemeClr>
                </a:solidFill>
                <a:latin typeface="Times New Roman" charset="0"/>
                <a:ea typeface="Times New Roman" charset="0"/>
                <a:cs typeface="Times New Roman" charset="0"/>
              </a:rPr>
              <a:t>One of the biggest causes of back injury is lifting or handling objects incorrectly. </a:t>
            </a:r>
          </a:p>
          <a:p>
            <a:pPr marL="285750" lvl="1" indent="-285750">
              <a:spcBef>
                <a:spcPts val="600"/>
              </a:spcBef>
              <a:buSzPct val="100000"/>
              <a:buFont typeface="Wingdings" pitchFamily="2" charset="2"/>
              <a:buChar char="ü"/>
            </a:pPr>
            <a:r>
              <a:rPr lang="en-US" sz="1600" dirty="0">
                <a:solidFill>
                  <a:schemeClr val="tx2">
                    <a:lumMod val="90000"/>
                    <a:lumOff val="10000"/>
                  </a:schemeClr>
                </a:solidFill>
                <a:latin typeface="Times New Roman" charset="0"/>
                <a:ea typeface="Times New Roman" charset="0"/>
                <a:cs typeface="Times New Roman" charset="0"/>
              </a:rPr>
              <a:t>Think before you lift:</a:t>
            </a:r>
          </a:p>
          <a:p>
            <a:pPr marL="285750" lvl="1" indent="-285750">
              <a:spcBef>
                <a:spcPts val="600"/>
              </a:spcBef>
              <a:buSzPct val="100000"/>
              <a:buFont typeface="Wingdings" pitchFamily="2" charset="2"/>
              <a:buChar char="ü"/>
            </a:pPr>
            <a:r>
              <a:rPr lang="en-US" sz="1600" dirty="0">
                <a:solidFill>
                  <a:schemeClr val="tx2">
                    <a:lumMod val="90000"/>
                    <a:lumOff val="10000"/>
                  </a:schemeClr>
                </a:solidFill>
                <a:latin typeface="Times New Roman" charset="0"/>
                <a:ea typeface="Times New Roman" charset="0"/>
                <a:cs typeface="Times New Roman" charset="0"/>
              </a:rPr>
              <a:t>can you manage the lift?</a:t>
            </a:r>
          </a:p>
          <a:p>
            <a:pPr marL="285750" lvl="1" indent="-285750">
              <a:spcBef>
                <a:spcPts val="600"/>
              </a:spcBef>
              <a:buSzPct val="100000"/>
              <a:buFont typeface="Wingdings" pitchFamily="2" charset="2"/>
              <a:buChar char="ü"/>
            </a:pPr>
            <a:r>
              <a:rPr lang="en-US" sz="1600" dirty="0">
                <a:solidFill>
                  <a:schemeClr val="tx2">
                    <a:lumMod val="90000"/>
                    <a:lumOff val="10000"/>
                  </a:schemeClr>
                </a:solidFill>
                <a:latin typeface="Times New Roman" charset="0"/>
                <a:ea typeface="Times New Roman" charset="0"/>
                <a:cs typeface="Times New Roman" charset="0"/>
              </a:rPr>
              <a:t>Push rather than pull – if you have to move a heavy object across the floor, it is better to push it rather than pull it.</a:t>
            </a:r>
          </a:p>
          <a:p>
            <a:pPr lvl="1"/>
            <a:endParaRPr lang="en-US" sz="1600" dirty="0">
              <a:solidFill>
                <a:schemeClr val="tx2">
                  <a:lumMod val="90000"/>
                  <a:lumOff val="10000"/>
                </a:schemeClr>
              </a:solidFill>
              <a:latin typeface="Times New Roman" charset="0"/>
              <a:ea typeface="Times New Roman" charset="0"/>
              <a:cs typeface="Times New Roman" charset="0"/>
            </a:endParaRPr>
          </a:p>
        </p:txBody>
      </p:sp>
      <p:pic>
        <p:nvPicPr>
          <p:cNvPr id="4" name="Picture 3">
            <a:extLst>
              <a:ext uri="{FF2B5EF4-FFF2-40B4-BE49-F238E27FC236}">
                <a16:creationId xmlns:a16="http://schemas.microsoft.com/office/drawing/2014/main" id="{45BE8CEE-AC7D-ED45-8966-22744498BDED}"/>
              </a:ext>
            </a:extLst>
          </p:cNvPr>
          <p:cNvPicPr>
            <a:picLocks noChangeAspect="1"/>
          </p:cNvPicPr>
          <p:nvPr/>
        </p:nvPicPr>
        <p:blipFill rotWithShape="1">
          <a:blip r:embed="rId2">
            <a:extLst>
              <a:ext uri="{28A0092B-C50C-407E-A947-70E740481C1C}">
                <a14:useLocalDpi xmlns:a14="http://schemas.microsoft.com/office/drawing/2010/main" val="0"/>
              </a:ext>
            </a:extLst>
          </a:blip>
          <a:srcRect b="13271"/>
          <a:stretch/>
        </p:blipFill>
        <p:spPr>
          <a:xfrm>
            <a:off x="5353814" y="3262744"/>
            <a:ext cx="2945761" cy="1880756"/>
          </a:xfrm>
          <a:prstGeom prst="rect">
            <a:avLst/>
          </a:prstGeom>
        </p:spPr>
      </p:pic>
    </p:spTree>
    <p:extLst>
      <p:ext uri="{BB962C8B-B14F-4D97-AF65-F5344CB8AC3E}">
        <p14:creationId xmlns:p14="http://schemas.microsoft.com/office/powerpoint/2010/main" val="238862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p:tgtEl>
                                          <p:spTgt spid="4"/>
                                        </p:tgtEl>
                                        <p:attrNameLst>
                                          <p:attrName>ppt_y</p:attrName>
                                        </p:attrNameLst>
                                      </p:cBhvr>
                                      <p:tavLst>
                                        <p:tav tm="0">
                                          <p:val>
                                            <p:strVal val="#ppt_y+#ppt_h*1.125000"/>
                                          </p:val>
                                        </p:tav>
                                        <p:tav tm="100000">
                                          <p:val>
                                            <p:strVal val="#ppt_y"/>
                                          </p:val>
                                        </p:tav>
                                      </p:tavLst>
                                    </p:anim>
                                    <p:animEffect transition="in" filter="wipe(up)">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C7AEE8-AFA0-E241-A3DA-BA686E4A0FD6}"/>
              </a:ext>
            </a:extLst>
          </p:cNvPr>
          <p:cNvSpPr>
            <a:spLocks noGrp="1"/>
          </p:cNvSpPr>
          <p:nvPr>
            <p:ph type="title"/>
          </p:nvPr>
        </p:nvSpPr>
        <p:spPr>
          <a:xfrm>
            <a:off x="844425" y="5598"/>
            <a:ext cx="7562156" cy="1140000"/>
          </a:xfrm>
        </p:spPr>
        <p:txBody>
          <a:bodyPr>
            <a:normAutofit fontScale="90000"/>
          </a:bodyPr>
          <a:lstStyle/>
          <a:p>
            <a:r>
              <a:rPr lang="en-US" sz="4800" b="1" dirty="0">
                <a:latin typeface="Times New Roman" charset="0"/>
                <a:ea typeface="Times New Roman" charset="0"/>
                <a:cs typeface="Times New Roman" charset="0"/>
              </a:rPr>
              <a:t>Prevention and education</a:t>
            </a:r>
          </a:p>
        </p:txBody>
      </p:sp>
      <p:sp>
        <p:nvSpPr>
          <p:cNvPr id="3" name="Content Placeholder 2"/>
          <p:cNvSpPr>
            <a:spLocks noGrp="1"/>
          </p:cNvSpPr>
          <p:nvPr>
            <p:ph idx="1"/>
          </p:nvPr>
        </p:nvSpPr>
        <p:spPr>
          <a:xfrm>
            <a:off x="844424" y="1203778"/>
            <a:ext cx="7395007" cy="3387900"/>
          </a:xfrm>
        </p:spPr>
        <p:txBody>
          <a:bodyPr>
            <a:normAutofit/>
          </a:bodyPr>
          <a:lstStyle/>
          <a:p>
            <a:r>
              <a:rPr lang="en-US" sz="2400" b="1" dirty="0">
                <a:solidFill>
                  <a:schemeClr val="tx2">
                    <a:lumMod val="90000"/>
                    <a:lumOff val="10000"/>
                  </a:schemeClr>
                </a:solidFill>
                <a:latin typeface="Times New Roman" charset="0"/>
                <a:ea typeface="Times New Roman" charset="0"/>
                <a:cs typeface="Times New Roman" charset="0"/>
              </a:rPr>
              <a:t>Exercise: </a:t>
            </a:r>
          </a:p>
          <a:p>
            <a:pPr marL="285750" lvl="1" indent="-285750">
              <a:spcBef>
                <a:spcPts val="600"/>
              </a:spcBef>
              <a:buSzPct val="100000"/>
              <a:buFont typeface="Wingdings" pitchFamily="2" charset="2"/>
              <a:buChar char="ü"/>
            </a:pPr>
            <a:r>
              <a:rPr lang="en-US" sz="1800" dirty="0">
                <a:solidFill>
                  <a:schemeClr val="tx2">
                    <a:lumMod val="90000"/>
                    <a:lumOff val="10000"/>
                  </a:schemeClr>
                </a:solidFill>
                <a:latin typeface="Times New Roman" charset="0"/>
                <a:ea typeface="Times New Roman" charset="0"/>
                <a:cs typeface="Times New Roman" charset="0"/>
              </a:rPr>
              <a:t>Exercise is both an excellent way of preventing back pain and of reducing it, but should seek medical advice before starting an </a:t>
            </a:r>
          </a:p>
          <a:p>
            <a:pPr marL="0" lvl="1" indent="0">
              <a:spcBef>
                <a:spcPts val="600"/>
              </a:spcBef>
              <a:buSzPct val="100000"/>
              <a:buNone/>
            </a:pPr>
            <a:r>
              <a:rPr lang="en-US" sz="1800" dirty="0">
                <a:solidFill>
                  <a:schemeClr val="tx2">
                    <a:lumMod val="90000"/>
                    <a:lumOff val="10000"/>
                  </a:schemeClr>
                </a:solidFill>
                <a:latin typeface="Times New Roman" charset="0"/>
                <a:ea typeface="Times New Roman" charset="0"/>
                <a:cs typeface="Times New Roman" charset="0"/>
              </a:rPr>
              <a:t>     exercise programs if you've had </a:t>
            </a:r>
          </a:p>
          <a:p>
            <a:pPr marL="0" lvl="1" indent="0">
              <a:spcBef>
                <a:spcPts val="600"/>
              </a:spcBef>
              <a:buSzPct val="100000"/>
              <a:buNone/>
            </a:pPr>
            <a:r>
              <a:rPr lang="en-US" sz="1800" dirty="0">
                <a:solidFill>
                  <a:schemeClr val="tx2">
                    <a:lumMod val="90000"/>
                    <a:lumOff val="10000"/>
                  </a:schemeClr>
                </a:solidFill>
                <a:latin typeface="Times New Roman" charset="0"/>
                <a:ea typeface="Times New Roman" charset="0"/>
                <a:cs typeface="Times New Roman" charset="0"/>
              </a:rPr>
              <a:t>      back pain for six weeks or more. </a:t>
            </a:r>
          </a:p>
        </p:txBody>
      </p:sp>
      <p:pic>
        <p:nvPicPr>
          <p:cNvPr id="9" name="Picture 8">
            <a:extLst>
              <a:ext uri="{FF2B5EF4-FFF2-40B4-BE49-F238E27FC236}">
                <a16:creationId xmlns:a16="http://schemas.microsoft.com/office/drawing/2014/main" id="{6B72C89B-EB28-DE47-B7AB-8F41431F406B}"/>
              </a:ext>
            </a:extLst>
          </p:cNvPr>
          <p:cNvPicPr>
            <a:picLocks noChangeAspect="1"/>
          </p:cNvPicPr>
          <p:nvPr/>
        </p:nvPicPr>
        <p:blipFill>
          <a:blip r:embed="rId2"/>
          <a:stretch>
            <a:fillRect/>
          </a:stretch>
        </p:blipFill>
        <p:spPr>
          <a:xfrm>
            <a:off x="5053154" y="2214882"/>
            <a:ext cx="4090846" cy="2923020"/>
          </a:xfrm>
          <a:prstGeom prst="rect">
            <a:avLst/>
          </a:prstGeom>
        </p:spPr>
      </p:pic>
    </p:spTree>
    <p:extLst>
      <p:ext uri="{BB962C8B-B14F-4D97-AF65-F5344CB8AC3E}">
        <p14:creationId xmlns:p14="http://schemas.microsoft.com/office/powerpoint/2010/main" val="41657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a:extLst>
              <a:ext uri="{FF2B5EF4-FFF2-40B4-BE49-F238E27FC236}">
                <a16:creationId xmlns:a16="http://schemas.microsoft.com/office/drawing/2014/main" id="{3C6F8B33-98D4-41C2-B9AD-1B0D1941BD92}"/>
              </a:ext>
            </a:extLst>
          </p:cNvPr>
          <p:cNvPicPr>
            <a:picLocks noChangeAspect="1"/>
          </p:cNvPicPr>
          <p:nvPr/>
        </p:nvPicPr>
        <p:blipFill>
          <a:blip r:embed="rId3"/>
          <a:stretch>
            <a:fillRect/>
          </a:stretch>
        </p:blipFill>
        <p:spPr>
          <a:xfrm>
            <a:off x="1963270" y="0"/>
            <a:ext cx="5217459" cy="5143500"/>
          </a:xfrm>
          <a:prstGeom prst="rect">
            <a:avLst/>
          </a:prstGeom>
        </p:spPr>
      </p:pic>
    </p:spTree>
    <p:extLst>
      <p:ext uri="{BB962C8B-B14F-4D97-AF65-F5344CB8AC3E}">
        <p14:creationId xmlns:p14="http://schemas.microsoft.com/office/powerpoint/2010/main" val="13749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a:extLst>
              <a:ext uri="{FF2B5EF4-FFF2-40B4-BE49-F238E27FC236}">
                <a16:creationId xmlns:a16="http://schemas.microsoft.com/office/drawing/2014/main" id="{D772B173-D19A-4709-9B25-A26820DD1174}"/>
              </a:ext>
            </a:extLst>
          </p:cNvPr>
          <p:cNvPicPr>
            <a:picLocks noChangeAspect="1"/>
          </p:cNvPicPr>
          <p:nvPr/>
        </p:nvPicPr>
        <p:blipFill>
          <a:blip r:embed="rId3"/>
          <a:stretch>
            <a:fillRect/>
          </a:stretch>
        </p:blipFill>
        <p:spPr>
          <a:xfrm>
            <a:off x="1960812" y="0"/>
            <a:ext cx="5222376" cy="5143500"/>
          </a:xfrm>
          <a:prstGeom prst="rect">
            <a:avLst/>
          </a:prstGeom>
        </p:spPr>
      </p:pic>
    </p:spTree>
    <p:extLst>
      <p:ext uri="{BB962C8B-B14F-4D97-AF65-F5344CB8AC3E}">
        <p14:creationId xmlns:p14="http://schemas.microsoft.com/office/powerpoint/2010/main" val="1088019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a:extLst>
              <a:ext uri="{FF2B5EF4-FFF2-40B4-BE49-F238E27FC236}">
                <a16:creationId xmlns:a16="http://schemas.microsoft.com/office/drawing/2014/main" id="{CB850B58-F731-4F9C-88F6-6F7142A18243}"/>
              </a:ext>
            </a:extLst>
          </p:cNvPr>
          <p:cNvPicPr>
            <a:picLocks noChangeAspect="1"/>
          </p:cNvPicPr>
          <p:nvPr/>
        </p:nvPicPr>
        <p:blipFill>
          <a:blip r:embed="rId3"/>
          <a:stretch>
            <a:fillRect/>
          </a:stretch>
        </p:blipFill>
        <p:spPr>
          <a:xfrm>
            <a:off x="1986627" y="1"/>
            <a:ext cx="5170746" cy="5143499"/>
          </a:xfrm>
          <a:prstGeom prst="rect">
            <a:avLst/>
          </a:prstGeom>
        </p:spPr>
      </p:pic>
    </p:spTree>
    <p:extLst>
      <p:ext uri="{BB962C8B-B14F-4D97-AF65-F5344CB8AC3E}">
        <p14:creationId xmlns:p14="http://schemas.microsoft.com/office/powerpoint/2010/main" val="15756611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a:extLst>
              <a:ext uri="{FF2B5EF4-FFF2-40B4-BE49-F238E27FC236}">
                <a16:creationId xmlns:a16="http://schemas.microsoft.com/office/drawing/2014/main" id="{E0E9D255-9D0A-46EE-AEC3-D194DD0AF8A9}"/>
              </a:ext>
            </a:extLst>
          </p:cNvPr>
          <p:cNvPicPr>
            <a:picLocks noChangeAspect="1"/>
          </p:cNvPicPr>
          <p:nvPr/>
        </p:nvPicPr>
        <p:blipFill>
          <a:blip r:embed="rId3"/>
          <a:stretch>
            <a:fillRect/>
          </a:stretch>
        </p:blipFill>
        <p:spPr>
          <a:xfrm>
            <a:off x="1969994" y="1"/>
            <a:ext cx="5204012" cy="5143499"/>
          </a:xfrm>
          <a:prstGeom prst="rect">
            <a:avLst/>
          </a:prstGeom>
        </p:spPr>
      </p:pic>
    </p:spTree>
    <p:extLst>
      <p:ext uri="{BB962C8B-B14F-4D97-AF65-F5344CB8AC3E}">
        <p14:creationId xmlns:p14="http://schemas.microsoft.com/office/powerpoint/2010/main" val="195046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6" name="Google Shape;129;p18"/>
          <p:cNvSpPr txBox="1">
            <a:spLocks/>
          </p:cNvSpPr>
          <p:nvPr/>
        </p:nvSpPr>
        <p:spPr>
          <a:xfrm>
            <a:off x="721325" y="260511"/>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b="1" dirty="0">
                <a:solidFill>
                  <a:schemeClr val="tx1"/>
                </a:solidFill>
                <a:latin typeface="Calibri" charset="0"/>
                <a:ea typeface="Calibri" charset="0"/>
                <a:cs typeface="Calibri" charset="0"/>
              </a:rPr>
              <a:t>3- Which of the following is characteristic of a history of mechanical Lower Back Pain?</a:t>
            </a:r>
          </a:p>
        </p:txBody>
      </p:sp>
      <p:sp>
        <p:nvSpPr>
          <p:cNvPr id="8" name="Google Shape;129;p18"/>
          <p:cNvSpPr txBox="1">
            <a:spLocks/>
          </p:cNvSpPr>
          <p:nvPr/>
        </p:nvSpPr>
        <p:spPr>
          <a:xfrm>
            <a:off x="871451" y="3050903"/>
            <a:ext cx="8134983" cy="16358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1800" b="1" dirty="0">
                <a:solidFill>
                  <a:schemeClr val="tx1"/>
                </a:solidFill>
                <a:latin typeface="Calibri" charset="0"/>
                <a:ea typeface="Calibri" charset="0"/>
                <a:cs typeface="Calibri" charset="0"/>
              </a:rPr>
              <a:t>a. Relatively acute onset</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b. History of overuse or a precipitating injury</a:t>
            </a:r>
          </a:p>
          <a:p>
            <a:r>
              <a:rPr lang="en-US" sz="1800" b="1" dirty="0">
                <a:solidFill>
                  <a:schemeClr val="tx1"/>
                </a:solidFill>
                <a:latin typeface="Calibri" charset="0"/>
                <a:ea typeface="Calibri" charset="0"/>
                <a:cs typeface="Calibri" charset="0"/>
              </a:rPr>
              <a:t>c. Pain worse during the day</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d. All</a:t>
            </a:r>
          </a:p>
        </p:txBody>
      </p:sp>
    </p:spTree>
    <p:extLst>
      <p:ext uri="{BB962C8B-B14F-4D97-AF65-F5344CB8AC3E}">
        <p14:creationId xmlns:p14="http://schemas.microsoft.com/office/powerpoint/2010/main" val="364958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9;p18"/>
          <p:cNvSpPr txBox="1">
            <a:spLocks/>
          </p:cNvSpPr>
          <p:nvPr/>
        </p:nvSpPr>
        <p:spPr>
          <a:xfrm>
            <a:off x="1009650" y="0"/>
            <a:ext cx="8134350" cy="116046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4800" b="1" dirty="0">
                <a:solidFill>
                  <a:schemeClr val="tx1"/>
                </a:solidFill>
                <a:latin typeface="Times New Roman" charset="0"/>
                <a:ea typeface="Times New Roman" charset="0"/>
                <a:cs typeface="Times New Roman" charset="0"/>
              </a:rPr>
              <a:t>Take Home Message</a:t>
            </a:r>
          </a:p>
        </p:txBody>
      </p:sp>
      <p:sp>
        <p:nvSpPr>
          <p:cNvPr id="4" name="Content Placeholder 2"/>
          <p:cNvSpPr txBox="1">
            <a:spLocks/>
          </p:cNvSpPr>
          <p:nvPr/>
        </p:nvSpPr>
        <p:spPr>
          <a:xfrm>
            <a:off x="669521" y="1365552"/>
            <a:ext cx="5694703" cy="331277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solidFill>
                  <a:schemeClr val="tx1"/>
                </a:solidFill>
                <a:latin typeface="Times New Roman" charset="0"/>
                <a:ea typeface="Times New Roman" charset="0"/>
                <a:cs typeface="Times New Roman" charset="0"/>
              </a:rPr>
              <a:t>Back pain mostly diagnosed clinically.</a:t>
            </a:r>
          </a:p>
          <a:p>
            <a:r>
              <a:rPr lang="en-US" sz="2000" b="1" dirty="0">
                <a:solidFill>
                  <a:schemeClr val="tx1"/>
                </a:solidFill>
                <a:latin typeface="Times New Roman" charset="0"/>
                <a:ea typeface="Times New Roman" charset="0"/>
                <a:cs typeface="Times New Roman" charset="0"/>
              </a:rPr>
              <a:t>Exclude the RED FLAGS </a:t>
            </a:r>
          </a:p>
          <a:p>
            <a:r>
              <a:rPr lang="en-US" sz="2000" b="1" dirty="0">
                <a:solidFill>
                  <a:schemeClr val="tx1"/>
                </a:solidFill>
                <a:latin typeface="Times New Roman" charset="0"/>
                <a:ea typeface="Times New Roman" charset="0"/>
                <a:cs typeface="Times New Roman" charset="0"/>
              </a:rPr>
              <a:t>Imaging is not a must </a:t>
            </a:r>
          </a:p>
          <a:p>
            <a:r>
              <a:rPr lang="en-US" sz="2000" b="1" dirty="0">
                <a:solidFill>
                  <a:schemeClr val="tx1"/>
                </a:solidFill>
                <a:latin typeface="Times New Roman" charset="0"/>
                <a:ea typeface="Times New Roman" charset="0"/>
                <a:cs typeface="Times New Roman" charset="0"/>
              </a:rPr>
              <a:t>Medications is not everything</a:t>
            </a:r>
          </a:p>
          <a:p>
            <a:r>
              <a:rPr lang="en-US" sz="2000" b="1" dirty="0">
                <a:solidFill>
                  <a:schemeClr val="tx1"/>
                </a:solidFill>
                <a:latin typeface="Times New Roman" charset="0"/>
                <a:ea typeface="Times New Roman" charset="0"/>
                <a:cs typeface="Times New Roman" charset="0"/>
              </a:rPr>
              <a:t> When you suspects Cauda Equine Refer</a:t>
            </a:r>
          </a:p>
        </p:txBody>
      </p:sp>
      <p:pic>
        <p:nvPicPr>
          <p:cNvPr id="5" name="Picture 4">
            <a:extLst>
              <a:ext uri="{FF2B5EF4-FFF2-40B4-BE49-F238E27FC236}">
                <a16:creationId xmlns:a16="http://schemas.microsoft.com/office/drawing/2014/main" id="{3A3CEAF7-4455-483A-9473-504B05405233}"/>
              </a:ext>
            </a:extLst>
          </p:cNvPr>
          <p:cNvPicPr>
            <a:picLocks noChangeAspect="1"/>
          </p:cNvPicPr>
          <p:nvPr/>
        </p:nvPicPr>
        <p:blipFill>
          <a:blip r:embed="rId2"/>
          <a:stretch>
            <a:fillRect/>
          </a:stretch>
        </p:blipFill>
        <p:spPr>
          <a:xfrm>
            <a:off x="6364224" y="2290515"/>
            <a:ext cx="2779776" cy="2852985"/>
          </a:xfrm>
          <a:prstGeom prst="rect">
            <a:avLst/>
          </a:prstGeom>
        </p:spPr>
      </p:pic>
    </p:spTree>
    <p:extLst>
      <p:ext uri="{BB962C8B-B14F-4D97-AF65-F5344CB8AC3E}">
        <p14:creationId xmlns:p14="http://schemas.microsoft.com/office/powerpoint/2010/main" val="166708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6" name="Google Shape;129;p18"/>
          <p:cNvSpPr txBox="1">
            <a:spLocks/>
          </p:cNvSpPr>
          <p:nvPr/>
        </p:nvSpPr>
        <p:spPr>
          <a:xfrm>
            <a:off x="674190" y="266863"/>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b="1" dirty="0">
                <a:solidFill>
                  <a:schemeClr val="tx1"/>
                </a:solidFill>
                <a:latin typeface="Calibri" charset="0"/>
                <a:ea typeface="Calibri" charset="0"/>
                <a:cs typeface="Calibri" charset="0"/>
              </a:rPr>
              <a:t>4- What is the most cost-effective and crucial aspect of the treatment of chronic LBP?</a:t>
            </a:r>
          </a:p>
        </p:txBody>
      </p:sp>
      <p:sp>
        <p:nvSpPr>
          <p:cNvPr id="8" name="Google Shape;129;p18"/>
          <p:cNvSpPr txBox="1">
            <a:spLocks/>
          </p:cNvSpPr>
          <p:nvPr/>
        </p:nvSpPr>
        <p:spPr>
          <a:xfrm>
            <a:off x="865259" y="3050904"/>
            <a:ext cx="8134983" cy="16358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1800" b="1" dirty="0">
                <a:solidFill>
                  <a:schemeClr val="tx1"/>
                </a:solidFill>
                <a:latin typeface="Calibri" charset="0"/>
                <a:ea typeface="Calibri" charset="0"/>
                <a:cs typeface="Calibri" charset="0"/>
              </a:rPr>
              <a:t>a. Patient education</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b. Physiotherapy</a:t>
            </a:r>
          </a:p>
          <a:p>
            <a:r>
              <a:rPr lang="en-US" sz="1800" b="1" dirty="0">
                <a:solidFill>
                  <a:schemeClr val="tx1"/>
                </a:solidFill>
                <a:latin typeface="Calibri" charset="0"/>
                <a:ea typeface="Calibri" charset="0"/>
                <a:cs typeface="Calibri" charset="0"/>
              </a:rPr>
              <a:t>c. Bed rest</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d. Morning stiffness</a:t>
            </a:r>
          </a:p>
        </p:txBody>
      </p:sp>
    </p:spTree>
    <p:extLst>
      <p:ext uri="{BB962C8B-B14F-4D97-AF65-F5344CB8AC3E}">
        <p14:creationId xmlns:p14="http://schemas.microsoft.com/office/powerpoint/2010/main" val="280266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FE346A-80A1-4584-95B9-421FA5A6679A}"/>
              </a:ext>
            </a:extLst>
          </p:cNvPr>
          <p:cNvSpPr/>
          <p:nvPr/>
        </p:nvSpPr>
        <p:spPr>
          <a:xfrm>
            <a:off x="1106713" y="1602254"/>
            <a:ext cx="6930574" cy="1938992"/>
          </a:xfrm>
          <a:prstGeom prst="rect">
            <a:avLst/>
          </a:prstGeom>
        </p:spPr>
        <p:txBody>
          <a:bodyPr wrap="square">
            <a:spAutoFit/>
          </a:bodyPr>
          <a:lstStyle/>
          <a:p>
            <a:pPr marL="342900" indent="-342900">
              <a:buFont typeface="Wingdings" panose="05000000000000000000" pitchFamily="2" charset="2"/>
              <a:buChar char="Ø"/>
            </a:pPr>
            <a:r>
              <a:rPr lang="en-US" sz="2400" dirty="0">
                <a:latin typeface="Times New Roman" charset="0"/>
                <a:ea typeface="Times New Roman" charset="0"/>
                <a:cs typeface="Times New Roman" charset="0"/>
                <a:sym typeface="Source Sans Pro"/>
              </a:rPr>
              <a:t>In </a:t>
            </a:r>
            <a:r>
              <a:rPr lang="en-US" sz="2400" dirty="0">
                <a:latin typeface="Times New Roman" charset="0"/>
                <a:cs typeface="Times New Roman" charset="0"/>
                <a:sym typeface="Source Sans Pro"/>
              </a:rPr>
              <a:t>Saudi Arabia the </a:t>
            </a:r>
            <a:r>
              <a:rPr lang="en-US" sz="2400" dirty="0">
                <a:latin typeface="Times New Roman" charset="0"/>
                <a:ea typeface="Times New Roman" charset="0"/>
                <a:cs typeface="Times New Roman" charset="0"/>
                <a:sym typeface="Source Sans Pro"/>
              </a:rPr>
              <a:t>prevalence of nonspecific low back pain is estimated between </a:t>
            </a:r>
            <a:r>
              <a:rPr lang="en-US" sz="2400" b="1" dirty="0">
                <a:latin typeface="Times New Roman" charset="0"/>
                <a:ea typeface="Times New Roman" charset="0"/>
                <a:cs typeface="Times New Roman" charset="0"/>
                <a:sym typeface="Source Sans Pro"/>
              </a:rPr>
              <a:t>53.2%</a:t>
            </a:r>
            <a:r>
              <a:rPr lang="en-US" sz="2400" dirty="0">
                <a:latin typeface="Times New Roman" charset="0"/>
                <a:ea typeface="Times New Roman" charset="0"/>
                <a:cs typeface="Times New Roman" charset="0"/>
                <a:sym typeface="Source Sans Pro"/>
              </a:rPr>
              <a:t> to </a:t>
            </a:r>
            <a:r>
              <a:rPr lang="en-US" sz="2400" b="1" dirty="0">
                <a:latin typeface="Times New Roman" charset="0"/>
                <a:ea typeface="Times New Roman" charset="0"/>
                <a:cs typeface="Times New Roman" charset="0"/>
                <a:sym typeface="Source Sans Pro"/>
              </a:rPr>
              <a:t>79.17%. </a:t>
            </a:r>
          </a:p>
          <a:p>
            <a:pPr marL="342900" indent="-342900">
              <a:buFont typeface="Wingdings" panose="05000000000000000000" pitchFamily="2" charset="2"/>
              <a:buChar char="Ø"/>
            </a:pPr>
            <a:endParaRPr lang="en-US" sz="2400" dirty="0">
              <a:latin typeface="Times New Roman" charset="0"/>
              <a:ea typeface="Times New Roman" charset="0"/>
              <a:cs typeface="Times New Roman" charset="0"/>
              <a:sym typeface="Source Sans Pro"/>
            </a:endParaRPr>
          </a:p>
          <a:p>
            <a:pPr marL="342900" indent="-342900">
              <a:buClrTx/>
              <a:buFont typeface="Wingdings" panose="05000000000000000000" pitchFamily="2" charset="2"/>
              <a:buChar char="Ø"/>
            </a:pPr>
            <a:r>
              <a:rPr lang="en-US" sz="2400" dirty="0">
                <a:latin typeface="Times New Roman" charset="0"/>
                <a:ea typeface="Times New Roman" charset="0"/>
                <a:cs typeface="Times New Roman" charset="0"/>
                <a:sym typeface="Source Sans Pro"/>
              </a:rPr>
              <a:t>In </a:t>
            </a:r>
            <a:r>
              <a:rPr lang="en-US" sz="2400" dirty="0">
                <a:latin typeface="Times New Roman" charset="0"/>
                <a:cs typeface="Times New Roman" charset="0"/>
                <a:sym typeface="Source Sans Pro"/>
              </a:rPr>
              <a:t>Saudi Arabia the </a:t>
            </a:r>
            <a:r>
              <a:rPr lang="en-US" sz="2400" dirty="0">
                <a:latin typeface="Times New Roman" charset="0"/>
                <a:ea typeface="Times New Roman" charset="0"/>
                <a:cs typeface="Times New Roman" charset="0"/>
                <a:sym typeface="Source Sans Pro"/>
              </a:rPr>
              <a:t>prevalence of low back pain in health sciences students is 56.6%.</a:t>
            </a:r>
            <a:endParaRPr lang="en-US" sz="2400" b="1" dirty="0">
              <a:latin typeface="Times New Roman" charset="0"/>
              <a:ea typeface="Times New Roman" charset="0"/>
              <a:cs typeface="Times New Roman" charset="0"/>
              <a:sym typeface="Source Sans Pro"/>
            </a:endParaRPr>
          </a:p>
        </p:txBody>
      </p:sp>
    </p:spTree>
    <p:extLst>
      <p:ext uri="{BB962C8B-B14F-4D97-AF65-F5344CB8AC3E}">
        <p14:creationId xmlns:p14="http://schemas.microsoft.com/office/powerpoint/2010/main" val="4135632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6" name="Google Shape;129;p18"/>
          <p:cNvSpPr txBox="1">
            <a:spLocks/>
          </p:cNvSpPr>
          <p:nvPr/>
        </p:nvSpPr>
        <p:spPr>
          <a:xfrm>
            <a:off x="698520" y="252150"/>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3600" b="1" dirty="0">
                <a:solidFill>
                  <a:schemeClr val="tx1"/>
                </a:solidFill>
                <a:latin typeface="Times New Roman" charset="0"/>
                <a:ea typeface="Times New Roman" charset="0"/>
                <a:cs typeface="Times New Roman" charset="0"/>
              </a:rPr>
              <a:t>How do you approach a patient with back pain to reach a diagnosis?</a:t>
            </a:r>
          </a:p>
        </p:txBody>
      </p:sp>
      <p:graphicFrame>
        <p:nvGraphicFramePr>
          <p:cNvPr id="2" name="Diagram 1">
            <a:extLst>
              <a:ext uri="{FF2B5EF4-FFF2-40B4-BE49-F238E27FC236}">
                <a16:creationId xmlns:a16="http://schemas.microsoft.com/office/drawing/2014/main" id="{BEE69B13-62B4-461E-B8D8-F5B86E28D1E4}"/>
              </a:ext>
            </a:extLst>
          </p:cNvPr>
          <p:cNvGraphicFramePr/>
          <p:nvPr>
            <p:extLst>
              <p:ext uri="{D42A27DB-BD31-4B8C-83A1-F6EECF244321}">
                <p14:modId xmlns:p14="http://schemas.microsoft.com/office/powerpoint/2010/main" val="2406709609"/>
              </p:ext>
            </p:extLst>
          </p:nvPr>
        </p:nvGraphicFramePr>
        <p:xfrm>
          <a:off x="1524000" y="1922929"/>
          <a:ext cx="6096000" cy="1297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CFCDB04-2AD7-48DB-9CB2-AC6CAA19DFC5}"/>
              </a:ext>
            </a:extLst>
          </p:cNvPr>
          <p:cNvSpPr txBox="1"/>
          <p:nvPr/>
        </p:nvSpPr>
        <p:spPr>
          <a:xfrm>
            <a:off x="1524000" y="3106246"/>
            <a:ext cx="1851212" cy="1785104"/>
          </a:xfrm>
          <a:prstGeom prst="rect">
            <a:avLst/>
          </a:prstGeom>
          <a:noFill/>
        </p:spPr>
        <p:txBody>
          <a:bodyPr wrap="square" rtlCol="0">
            <a:spAutoFit/>
          </a:bodyPr>
          <a:lstStyle/>
          <a:p>
            <a:pPr marL="285750" indent="-285750">
              <a:buClr>
                <a:schemeClr val="accent5"/>
              </a:buClr>
              <a:buFont typeface="Gill Sans MT" panose="020B0502020104020203" pitchFamily="34" charset="0"/>
              <a:buChar char="›"/>
            </a:pPr>
            <a:r>
              <a:rPr lang="en-US" sz="1100" dirty="0"/>
              <a:t>Personal data</a:t>
            </a:r>
          </a:p>
          <a:p>
            <a:pPr marL="285750" indent="-285750">
              <a:buClr>
                <a:schemeClr val="accent5"/>
              </a:buClr>
              <a:buFont typeface="Gill Sans MT" panose="020B0502020104020203" pitchFamily="34" charset="0"/>
              <a:buChar char="›"/>
            </a:pPr>
            <a:r>
              <a:rPr lang="en-US" sz="1100" dirty="0"/>
              <a:t>HPI</a:t>
            </a:r>
          </a:p>
          <a:p>
            <a:pPr marL="285750" indent="-285750">
              <a:buClr>
                <a:schemeClr val="accent5"/>
              </a:buClr>
              <a:buFont typeface="Gill Sans MT" panose="020B0502020104020203" pitchFamily="34" charset="0"/>
              <a:buChar char="›"/>
            </a:pPr>
            <a:r>
              <a:rPr lang="en-US" sz="1100" dirty="0"/>
              <a:t>Neurological symptoms</a:t>
            </a:r>
          </a:p>
          <a:p>
            <a:pPr marL="285750" indent="-285750">
              <a:buClr>
                <a:schemeClr val="accent5"/>
              </a:buClr>
              <a:buFont typeface="Gill Sans MT" panose="020B0502020104020203" pitchFamily="34" charset="0"/>
              <a:buChar char="›"/>
            </a:pPr>
            <a:r>
              <a:rPr lang="en-US" sz="1100" dirty="0"/>
              <a:t>Red flags</a:t>
            </a:r>
          </a:p>
          <a:p>
            <a:pPr marL="285750" indent="-285750">
              <a:buClr>
                <a:schemeClr val="accent5"/>
              </a:buClr>
              <a:buFont typeface="Gill Sans MT" panose="020B0502020104020203" pitchFamily="34" charset="0"/>
              <a:buChar char="›"/>
            </a:pPr>
            <a:r>
              <a:rPr lang="en-US" sz="1100" dirty="0"/>
              <a:t>PMHx</a:t>
            </a:r>
          </a:p>
          <a:p>
            <a:pPr marL="285750" indent="-285750">
              <a:buClr>
                <a:schemeClr val="accent5"/>
              </a:buClr>
              <a:buFont typeface="Gill Sans MT" panose="020B0502020104020203" pitchFamily="34" charset="0"/>
              <a:buChar char="›"/>
            </a:pPr>
            <a:r>
              <a:rPr lang="en-US" sz="1100" dirty="0" err="1"/>
              <a:t>PSHx</a:t>
            </a:r>
            <a:endParaRPr lang="en-US" sz="1100" dirty="0"/>
          </a:p>
          <a:p>
            <a:pPr marL="285750" indent="-285750">
              <a:buClr>
                <a:schemeClr val="accent5"/>
              </a:buClr>
              <a:buFont typeface="Gill Sans MT" panose="020B0502020104020203" pitchFamily="34" charset="0"/>
              <a:buChar char="›"/>
            </a:pPr>
            <a:r>
              <a:rPr lang="en-US" sz="1100" dirty="0" err="1"/>
              <a:t>MHx</a:t>
            </a:r>
            <a:endParaRPr lang="en-US" sz="1100" dirty="0"/>
          </a:p>
          <a:p>
            <a:pPr marL="285750" indent="-285750">
              <a:buClr>
                <a:schemeClr val="accent5"/>
              </a:buClr>
              <a:buFont typeface="Gill Sans MT" panose="020B0502020104020203" pitchFamily="34" charset="0"/>
              <a:buChar char="›"/>
            </a:pPr>
            <a:r>
              <a:rPr lang="en-US" sz="1100" dirty="0" err="1"/>
              <a:t>SocialHx</a:t>
            </a:r>
            <a:endParaRPr lang="en-US" sz="1100" dirty="0"/>
          </a:p>
          <a:p>
            <a:pPr marL="285750" indent="-285750">
              <a:buClr>
                <a:schemeClr val="accent5"/>
              </a:buClr>
              <a:buFont typeface="Gill Sans MT" panose="020B0502020104020203" pitchFamily="34" charset="0"/>
              <a:buChar char="›"/>
            </a:pPr>
            <a:r>
              <a:rPr lang="en-US" sz="1100" dirty="0" err="1"/>
              <a:t>FamilyHx</a:t>
            </a:r>
            <a:endParaRPr lang="en-US" sz="1100" dirty="0"/>
          </a:p>
          <a:p>
            <a:pPr marL="285750" indent="-285750">
              <a:buClr>
                <a:schemeClr val="accent5"/>
              </a:buClr>
              <a:buFont typeface="Gill Sans MT" panose="020B0502020104020203" pitchFamily="34" charset="0"/>
              <a:buChar char="›"/>
            </a:pPr>
            <a:r>
              <a:rPr lang="en-US" sz="1100" dirty="0"/>
              <a:t>Systemic review</a:t>
            </a:r>
          </a:p>
        </p:txBody>
      </p:sp>
      <p:sp>
        <p:nvSpPr>
          <p:cNvPr id="4" name="TextBox 3">
            <a:extLst>
              <a:ext uri="{FF2B5EF4-FFF2-40B4-BE49-F238E27FC236}">
                <a16:creationId xmlns:a16="http://schemas.microsoft.com/office/drawing/2014/main" id="{8794B891-A9DD-43FF-8F52-00AA7AD6AB58}"/>
              </a:ext>
            </a:extLst>
          </p:cNvPr>
          <p:cNvSpPr txBox="1"/>
          <p:nvPr/>
        </p:nvSpPr>
        <p:spPr>
          <a:xfrm>
            <a:off x="3469341" y="3099523"/>
            <a:ext cx="1586753" cy="938719"/>
          </a:xfrm>
          <a:prstGeom prst="rect">
            <a:avLst/>
          </a:prstGeom>
          <a:noFill/>
        </p:spPr>
        <p:txBody>
          <a:bodyPr wrap="square" rtlCol="0">
            <a:spAutoFit/>
          </a:bodyPr>
          <a:lstStyle/>
          <a:p>
            <a:pPr marL="285750" indent="-285750">
              <a:buClr>
                <a:schemeClr val="accent3"/>
              </a:buClr>
              <a:buFont typeface="Gill Sans MT" panose="020B0502020104020203" pitchFamily="34" charset="0"/>
              <a:buChar char="›"/>
            </a:pPr>
            <a:r>
              <a:rPr lang="en-US" sz="1100" dirty="0"/>
              <a:t>Look</a:t>
            </a:r>
          </a:p>
          <a:p>
            <a:pPr marL="285750" indent="-285750">
              <a:buClr>
                <a:schemeClr val="accent3"/>
              </a:buClr>
              <a:buFont typeface="Gill Sans MT" panose="020B0502020104020203" pitchFamily="34" charset="0"/>
              <a:buChar char="›"/>
            </a:pPr>
            <a:r>
              <a:rPr lang="en-US" sz="1100" dirty="0"/>
              <a:t>Feel</a:t>
            </a:r>
          </a:p>
          <a:p>
            <a:pPr marL="285750" indent="-285750">
              <a:buClr>
                <a:schemeClr val="accent3"/>
              </a:buClr>
              <a:buFont typeface="Gill Sans MT" panose="020B0502020104020203" pitchFamily="34" charset="0"/>
              <a:buChar char="›"/>
            </a:pPr>
            <a:r>
              <a:rPr lang="en-US" sz="1100" dirty="0"/>
              <a:t>Move</a:t>
            </a:r>
          </a:p>
          <a:p>
            <a:pPr marL="285750" indent="-285750">
              <a:buClr>
                <a:schemeClr val="accent3"/>
              </a:buClr>
              <a:buFont typeface="Gill Sans MT" panose="020B0502020104020203" pitchFamily="34" charset="0"/>
              <a:buChar char="›"/>
            </a:pPr>
            <a:r>
              <a:rPr lang="en-US" sz="1100" dirty="0"/>
              <a:t>Special test</a:t>
            </a:r>
          </a:p>
          <a:p>
            <a:pPr marL="285750" indent="-285750">
              <a:buClr>
                <a:schemeClr val="accent3"/>
              </a:buClr>
              <a:buFont typeface="Gill Sans MT" panose="020B0502020104020203" pitchFamily="34" charset="0"/>
              <a:buChar char="›"/>
            </a:pPr>
            <a:r>
              <a:rPr lang="en-US" sz="1100" dirty="0"/>
              <a:t>Neurological Ex</a:t>
            </a:r>
          </a:p>
        </p:txBody>
      </p:sp>
    </p:spTree>
    <p:extLst>
      <p:ext uri="{BB962C8B-B14F-4D97-AF65-F5344CB8AC3E}">
        <p14:creationId xmlns:p14="http://schemas.microsoft.com/office/powerpoint/2010/main" val="62514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493B22-5AF9-4F81-A9A3-934459E71553}"/>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9</a:t>
            </a:fld>
            <a:endParaRPr lang="en"/>
          </a:p>
        </p:txBody>
      </p:sp>
      <p:sp>
        <p:nvSpPr>
          <p:cNvPr id="3" name="TextBox 2">
            <a:extLst>
              <a:ext uri="{FF2B5EF4-FFF2-40B4-BE49-F238E27FC236}">
                <a16:creationId xmlns:a16="http://schemas.microsoft.com/office/drawing/2014/main" id="{A10EE7A8-9761-44BC-93C2-24ABF2D28FA2}"/>
              </a:ext>
            </a:extLst>
          </p:cNvPr>
          <p:cNvSpPr txBox="1"/>
          <p:nvPr/>
        </p:nvSpPr>
        <p:spPr>
          <a:xfrm>
            <a:off x="859807" y="1277272"/>
            <a:ext cx="7465325" cy="646331"/>
          </a:xfrm>
          <a:prstGeom prst="rect">
            <a:avLst/>
          </a:prstGeom>
          <a:noFill/>
        </p:spPr>
        <p:txBody>
          <a:bodyPr wrap="square" rtlCol="0">
            <a:spAutoFit/>
          </a:bodyPr>
          <a:lstStyle/>
          <a:p>
            <a:pPr marL="285750" indent="-285750">
              <a:buClr>
                <a:schemeClr val="accent5"/>
              </a:buClr>
              <a:buFont typeface="Wingdings" panose="05000000000000000000" pitchFamily="2" charset="2"/>
              <a:buChar char="v"/>
            </a:pPr>
            <a:r>
              <a:rPr lang="en-US" sz="3600" b="1" dirty="0">
                <a:latin typeface="Times New Roman" charset="0"/>
                <a:cs typeface="Times New Roman" charset="0"/>
                <a:sym typeface="Dosis"/>
              </a:rPr>
              <a:t> </a:t>
            </a:r>
            <a:r>
              <a:rPr lang="en-US" sz="3200" b="1" dirty="0">
                <a:latin typeface="Times New Roman" charset="0"/>
                <a:cs typeface="Times New Roman" charset="0"/>
                <a:sym typeface="Dosis"/>
              </a:rPr>
              <a:t>Personal Data:</a:t>
            </a:r>
          </a:p>
        </p:txBody>
      </p:sp>
      <p:sp>
        <p:nvSpPr>
          <p:cNvPr id="4" name="TextBox 3">
            <a:extLst>
              <a:ext uri="{FF2B5EF4-FFF2-40B4-BE49-F238E27FC236}">
                <a16:creationId xmlns:a16="http://schemas.microsoft.com/office/drawing/2014/main" id="{3BBC77C4-A6D2-4917-8EC8-5B9B79A00347}"/>
              </a:ext>
            </a:extLst>
          </p:cNvPr>
          <p:cNvSpPr txBox="1"/>
          <p:nvPr/>
        </p:nvSpPr>
        <p:spPr>
          <a:xfrm>
            <a:off x="1583140" y="2096513"/>
            <a:ext cx="2934269" cy="1631216"/>
          </a:xfrm>
          <a:prstGeom prst="rect">
            <a:avLst/>
          </a:prstGeom>
          <a:noFill/>
        </p:spPr>
        <p:txBody>
          <a:bodyPr wrap="square" rtlCol="0">
            <a:spAutoFit/>
          </a:bodyPr>
          <a:lstStyle/>
          <a:p>
            <a:pPr marL="285750" indent="-285750">
              <a:buClr>
                <a:schemeClr val="accent5"/>
              </a:buClr>
              <a:buFont typeface="Gill Sans MT" panose="020B0502020104020203" pitchFamily="34" charset="0"/>
              <a:buChar char="›"/>
            </a:pPr>
            <a:r>
              <a:rPr lang="en-US" sz="2000" dirty="0"/>
              <a:t>Name </a:t>
            </a:r>
          </a:p>
          <a:p>
            <a:pPr marL="285750" indent="-285750">
              <a:buClr>
                <a:schemeClr val="accent5"/>
              </a:buClr>
              <a:buFont typeface="Gill Sans MT" panose="020B0502020104020203" pitchFamily="34" charset="0"/>
              <a:buChar char="›"/>
            </a:pPr>
            <a:r>
              <a:rPr lang="en-US" sz="2000" dirty="0"/>
              <a:t>Age</a:t>
            </a:r>
          </a:p>
          <a:p>
            <a:pPr marL="285750" indent="-285750">
              <a:buClr>
                <a:schemeClr val="accent5"/>
              </a:buClr>
              <a:buFont typeface="Gill Sans MT" panose="020B0502020104020203" pitchFamily="34" charset="0"/>
              <a:buChar char="›"/>
            </a:pPr>
            <a:r>
              <a:rPr lang="en-US" sz="2000" dirty="0"/>
              <a:t>Occupation</a:t>
            </a:r>
          </a:p>
          <a:p>
            <a:pPr marL="285750" indent="-285750">
              <a:buClr>
                <a:schemeClr val="accent5"/>
              </a:buClr>
              <a:buFont typeface="Gill Sans MT" panose="020B0502020104020203" pitchFamily="34" charset="0"/>
              <a:buChar char="›"/>
            </a:pPr>
            <a:r>
              <a:rPr lang="en-US" sz="2000" dirty="0" err="1"/>
              <a:t>Residance</a:t>
            </a:r>
            <a:endParaRPr lang="en-US" sz="2000" dirty="0"/>
          </a:p>
          <a:p>
            <a:pPr>
              <a:buClr>
                <a:schemeClr val="accent5"/>
              </a:buClr>
            </a:pPr>
            <a:endParaRPr lang="en-US" sz="2000" dirty="0"/>
          </a:p>
        </p:txBody>
      </p:sp>
      <p:grpSp>
        <p:nvGrpSpPr>
          <p:cNvPr id="6" name="Group 5">
            <a:extLst>
              <a:ext uri="{FF2B5EF4-FFF2-40B4-BE49-F238E27FC236}">
                <a16:creationId xmlns:a16="http://schemas.microsoft.com/office/drawing/2014/main" id="{5A6CEBE6-45E6-452B-A60C-D03F51EB7678}"/>
              </a:ext>
            </a:extLst>
          </p:cNvPr>
          <p:cNvGrpSpPr/>
          <p:nvPr/>
        </p:nvGrpSpPr>
        <p:grpSpPr>
          <a:xfrm>
            <a:off x="409432" y="167341"/>
            <a:ext cx="2934269" cy="937021"/>
            <a:chOff x="2678" y="180310"/>
            <a:chExt cx="2342554" cy="937021"/>
          </a:xfrm>
        </p:grpSpPr>
        <p:sp>
          <p:nvSpPr>
            <p:cNvPr id="7" name="Arrow: Pentagon 6">
              <a:extLst>
                <a:ext uri="{FF2B5EF4-FFF2-40B4-BE49-F238E27FC236}">
                  <a16:creationId xmlns:a16="http://schemas.microsoft.com/office/drawing/2014/main" id="{F10672CA-4909-4A38-A2FA-806A14C60717}"/>
                </a:ext>
              </a:extLst>
            </p:cNvPr>
            <p:cNvSpPr/>
            <p:nvPr/>
          </p:nvSpPr>
          <p:spPr>
            <a:xfrm>
              <a:off x="2678" y="180310"/>
              <a:ext cx="2342554" cy="937021"/>
            </a:xfrm>
            <a:prstGeom prst="homePlat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 name="Arrow: Pentagon 4">
              <a:extLst>
                <a:ext uri="{FF2B5EF4-FFF2-40B4-BE49-F238E27FC236}">
                  <a16:creationId xmlns:a16="http://schemas.microsoft.com/office/drawing/2014/main" id="{2EB7A49B-E756-4EAF-8B48-E764F2E4A75D}"/>
                </a:ext>
              </a:extLst>
            </p:cNvPr>
            <p:cNvSpPr txBox="1"/>
            <p:nvPr/>
          </p:nvSpPr>
          <p:spPr>
            <a:xfrm>
              <a:off x="2678" y="180310"/>
              <a:ext cx="2108299"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US" sz="3200" kern="1200" dirty="0"/>
                <a:t>HISTORY</a:t>
              </a:r>
              <a:endParaRPr lang="en-US" sz="1500" kern="1200" dirty="0"/>
            </a:p>
          </p:txBody>
        </p:sp>
      </p:grpSp>
    </p:spTree>
    <p:extLst>
      <p:ext uri="{BB962C8B-B14F-4D97-AF65-F5344CB8AC3E}">
        <p14:creationId xmlns:p14="http://schemas.microsoft.com/office/powerpoint/2010/main" val="36644024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TM10001106[[fn=Badge]]</Template>
  <TotalTime>2752</TotalTime>
  <Words>2831</Words>
  <Application>Microsoft Macintosh PowerPoint</Application>
  <PresentationFormat>On-screen Show (16:9)</PresentationFormat>
  <Paragraphs>366</Paragraphs>
  <Slides>50</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Dosis</vt:lpstr>
      <vt:lpstr>Gill Sans MT</vt:lpstr>
      <vt:lpstr>Impact</vt:lpstr>
      <vt:lpstr>Open Sans</vt:lpstr>
      <vt:lpstr>Source Sans Pro</vt:lpstr>
      <vt:lpstr>Times New Roman</vt:lpstr>
      <vt:lpstr>Wingdings</vt:lpstr>
      <vt:lpstr>Badge</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nerve roots </vt:lpstr>
      <vt:lpstr>Main nerve roots </vt:lpstr>
      <vt:lpstr>Main nerve roots </vt:lpstr>
      <vt:lpstr>PowerPoint Presentation</vt:lpstr>
      <vt:lpstr>PowerPoint Presentation</vt:lpstr>
      <vt:lpstr>PowerPoint Presentation</vt:lpstr>
      <vt:lpstr>PowerPoint Presentation</vt:lpstr>
      <vt:lpstr>PowerPoint Presentation</vt:lpstr>
      <vt:lpstr>Mechanical</vt:lpstr>
      <vt:lpstr>Inflammation</vt:lpstr>
      <vt:lpstr>PowerPoint Presentation</vt:lpstr>
      <vt:lpstr>Root Nerve Compression</vt:lpstr>
      <vt:lpstr>Malignancy</vt:lpstr>
      <vt:lpstr>Herniated Disc</vt:lpstr>
      <vt:lpstr>Herniated DISC</vt:lpstr>
      <vt:lpstr>Herniated DISC</vt:lpstr>
      <vt:lpstr>Herniated DISC</vt:lpstr>
      <vt:lpstr>Herniated DISC</vt:lpstr>
      <vt:lpstr>Role of PHC: </vt:lpstr>
      <vt:lpstr>When to refer ?</vt:lpstr>
      <vt:lpstr>Prevention and education</vt:lpstr>
      <vt:lpstr>Prevention and education</vt:lpstr>
      <vt:lpstr>Prevention and education</vt:lpstr>
      <vt:lpstr>Prevention and education</vt:lpstr>
      <vt:lpstr>Prevention and education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Old Voyager</dc:creator>
  <cp:lastModifiedBy>محمد</cp:lastModifiedBy>
  <cp:revision>115</cp:revision>
  <dcterms:modified xsi:type="dcterms:W3CDTF">2018-11-19T10:21:22Z</dcterms:modified>
</cp:coreProperties>
</file>