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95"/>
  </p:notesMasterIdLst>
  <p:sldIdLst>
    <p:sldId id="286" r:id="rId2"/>
    <p:sldId id="257" r:id="rId3"/>
    <p:sldId id="378" r:id="rId4"/>
    <p:sldId id="379" r:id="rId5"/>
    <p:sldId id="370" r:id="rId6"/>
    <p:sldId id="258" r:id="rId7"/>
    <p:sldId id="365" r:id="rId8"/>
    <p:sldId id="366" r:id="rId9"/>
    <p:sldId id="367" r:id="rId10"/>
    <p:sldId id="368" r:id="rId11"/>
    <p:sldId id="369" r:id="rId12"/>
    <p:sldId id="318" r:id="rId13"/>
    <p:sldId id="320" r:id="rId14"/>
    <p:sldId id="319" r:id="rId15"/>
    <p:sldId id="322" r:id="rId16"/>
    <p:sldId id="323" r:id="rId17"/>
    <p:sldId id="324" r:id="rId18"/>
    <p:sldId id="325" r:id="rId19"/>
    <p:sldId id="380" r:id="rId20"/>
    <p:sldId id="333" r:id="rId21"/>
    <p:sldId id="334" r:id="rId22"/>
    <p:sldId id="335" r:id="rId23"/>
    <p:sldId id="345" r:id="rId24"/>
    <p:sldId id="346" r:id="rId25"/>
    <p:sldId id="326" r:id="rId26"/>
    <p:sldId id="327" r:id="rId27"/>
    <p:sldId id="362" r:id="rId28"/>
    <p:sldId id="363" r:id="rId29"/>
    <p:sldId id="328" r:id="rId30"/>
    <p:sldId id="329" r:id="rId31"/>
    <p:sldId id="332" r:id="rId32"/>
    <p:sldId id="330" r:id="rId33"/>
    <p:sldId id="331" r:id="rId34"/>
    <p:sldId id="283" r:id="rId35"/>
    <p:sldId id="295" r:id="rId36"/>
    <p:sldId id="262" r:id="rId37"/>
    <p:sldId id="296" r:id="rId38"/>
    <p:sldId id="298" r:id="rId39"/>
    <p:sldId id="297" r:id="rId40"/>
    <p:sldId id="336" r:id="rId41"/>
    <p:sldId id="337" r:id="rId42"/>
    <p:sldId id="299" r:id="rId43"/>
    <p:sldId id="300" r:id="rId44"/>
    <p:sldId id="301" r:id="rId45"/>
    <p:sldId id="303" r:id="rId46"/>
    <p:sldId id="302" r:id="rId47"/>
    <p:sldId id="338" r:id="rId48"/>
    <p:sldId id="304" r:id="rId49"/>
    <p:sldId id="305" r:id="rId50"/>
    <p:sldId id="306" r:id="rId51"/>
    <p:sldId id="307" r:id="rId52"/>
    <p:sldId id="308" r:id="rId53"/>
    <p:sldId id="339" r:id="rId54"/>
    <p:sldId id="340" r:id="rId55"/>
    <p:sldId id="343" r:id="rId56"/>
    <p:sldId id="309" r:id="rId57"/>
    <p:sldId id="310" r:id="rId58"/>
    <p:sldId id="311" r:id="rId59"/>
    <p:sldId id="312" r:id="rId60"/>
    <p:sldId id="341" r:id="rId61"/>
    <p:sldId id="279" r:id="rId62"/>
    <p:sldId id="280" r:id="rId63"/>
    <p:sldId id="282" r:id="rId64"/>
    <p:sldId id="281" r:id="rId65"/>
    <p:sldId id="347" r:id="rId66"/>
    <p:sldId id="284" r:id="rId67"/>
    <p:sldId id="287" r:id="rId68"/>
    <p:sldId id="314" r:id="rId69"/>
    <p:sldId id="288" r:id="rId70"/>
    <p:sldId id="289" r:id="rId71"/>
    <p:sldId id="349" r:id="rId72"/>
    <p:sldId id="350" r:id="rId73"/>
    <p:sldId id="351" r:id="rId74"/>
    <p:sldId id="352" r:id="rId75"/>
    <p:sldId id="353" r:id="rId76"/>
    <p:sldId id="292" r:id="rId77"/>
    <p:sldId id="354" r:id="rId78"/>
    <p:sldId id="355" r:id="rId79"/>
    <p:sldId id="356" r:id="rId80"/>
    <p:sldId id="315" r:id="rId81"/>
    <p:sldId id="290" r:id="rId82"/>
    <p:sldId id="371" r:id="rId83"/>
    <p:sldId id="372" r:id="rId84"/>
    <p:sldId id="373" r:id="rId85"/>
    <p:sldId id="374" r:id="rId86"/>
    <p:sldId id="375" r:id="rId87"/>
    <p:sldId id="376" r:id="rId88"/>
    <p:sldId id="342" r:id="rId89"/>
    <p:sldId id="381" r:id="rId90"/>
    <p:sldId id="382" r:id="rId91"/>
    <p:sldId id="383" r:id="rId92"/>
    <p:sldId id="384" r:id="rId93"/>
    <p:sldId id="377" r:id="rId9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9B65F5-DD8E-4F75-AF98-99AF27A575A4}">
  <a:tblStyle styleId="{319B65F5-DD8E-4F75-AF98-99AF27A575A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0"/>
    <p:restoredTop sz="92761"/>
  </p:normalViewPr>
  <p:slideViewPr>
    <p:cSldViewPr snapToGrid="0" snapToObjects="1">
      <p:cViewPr>
        <p:scale>
          <a:sx n="60" d="100"/>
          <a:sy n="60" d="100"/>
        </p:scale>
        <p:origin x="304" y="3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3300966614642"/>
          <c:y val="0.0"/>
          <c:w val="0.901526335584164"/>
          <c:h val="0.997836670733749"/>
        </c:manualLayout>
      </c:layout>
      <c:doughnutChart>
        <c:varyColors val="1"/>
        <c:ser>
          <c:idx val="0"/>
          <c:order val="0"/>
          <c:tx>
            <c:strRef>
              <c:f>Sheet1!$B$1</c:f>
              <c:strCache>
                <c:ptCount val="1"/>
                <c:pt idx="0">
                  <c:v>Sales</c:v>
                </c:pt>
              </c:strCache>
            </c:strRef>
          </c:tx>
          <c:dPt>
            <c:idx val="0"/>
            <c:bubble3D val="0"/>
            <c:spPr>
              <a:solidFill>
                <a:srgbClr val="FFFF00"/>
              </a:solidFill>
            </c:spPr>
            <c:extLst xmlns:c16r2="http://schemas.microsoft.com/office/drawing/2015/06/chart">
              <c:ext xmlns:c16="http://schemas.microsoft.com/office/drawing/2014/chart" uri="{C3380CC4-5D6E-409C-BE32-E72D297353CC}">
                <c16:uniqueId val="{00000001-960C-4724-856A-B0EFF17BBA31}"/>
              </c:ext>
            </c:extLst>
          </c:dPt>
          <c:dPt>
            <c:idx val="1"/>
            <c:bubble3D val="0"/>
            <c:spPr>
              <a:solidFill>
                <a:schemeClr val="bg1">
                  <a:alpha val="40000"/>
                </a:schemeClr>
              </a:solidFill>
            </c:spPr>
            <c:extLst xmlns:c16r2="http://schemas.microsoft.com/office/drawing/2015/06/chart">
              <c:ext xmlns:c16="http://schemas.microsoft.com/office/drawing/2014/chart" uri="{C3380CC4-5D6E-409C-BE32-E72D297353CC}">
                <c16:uniqueId val="{00000003-960C-4724-856A-B0EFF17BBA31}"/>
              </c:ext>
            </c:extLst>
          </c:dPt>
          <c:cat>
            <c:strRef>
              <c:f>Sheet1!$A$2:$A$3</c:f>
              <c:strCache>
                <c:ptCount val="2"/>
                <c:pt idx="0">
                  <c:v>1st Qtr</c:v>
                </c:pt>
                <c:pt idx="1">
                  <c:v>2nd Qtr</c:v>
                </c:pt>
              </c:strCache>
            </c:strRef>
          </c:cat>
          <c:val>
            <c:numRef>
              <c:f>Sheet1!$B$2:$B$3</c:f>
              <c:numCache>
                <c:formatCode>General</c:formatCode>
                <c:ptCount val="2"/>
                <c:pt idx="0">
                  <c:v>45.0</c:v>
                </c:pt>
                <c:pt idx="1">
                  <c:v>45.0</c:v>
                </c:pt>
              </c:numCache>
            </c:numRef>
          </c:val>
          <c:extLst xmlns:c16r2="http://schemas.microsoft.com/office/drawing/2015/06/chart">
            <c:ext xmlns:c16="http://schemas.microsoft.com/office/drawing/2014/chart" uri="{C3380CC4-5D6E-409C-BE32-E72D297353CC}">
              <c16:uniqueId val="{00000004-960C-4724-856A-B0EFF17BBA3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398089171974522"/>
          <c:y val="0.0985964465736115"/>
          <c:w val="0.723082833196806"/>
          <c:h val="0.786365275385242"/>
        </c:manualLayout>
      </c:layout>
      <c:doughnutChart>
        <c:varyColors val="1"/>
        <c:ser>
          <c:idx val="0"/>
          <c:order val="0"/>
          <c:dPt>
            <c:idx val="0"/>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1-49C3-B044-9649-18E39BEF59DC}"/>
              </c:ext>
            </c:extLst>
          </c:dPt>
          <c:dPt>
            <c:idx val="1"/>
            <c:bubble3D val="0"/>
            <c:spPr>
              <a:solidFill>
                <a:srgbClr val="92D050"/>
              </a:solidFill>
              <a:ln w="19050">
                <a:noFill/>
              </a:ln>
              <a:effectLst/>
            </c:spPr>
            <c:extLst xmlns:c16r2="http://schemas.microsoft.com/office/drawing/2015/06/chart">
              <c:ext xmlns:c16="http://schemas.microsoft.com/office/drawing/2014/chart" uri="{C3380CC4-5D6E-409C-BE32-E72D297353CC}">
                <c16:uniqueId val="{00000003-49C3-B044-9649-18E39BEF59DC}"/>
              </c:ext>
            </c:extLst>
          </c:dPt>
          <c:val>
            <c:numRef>
              <c:f>[Book1]Sheet1!$G$5:$H$5</c:f>
              <c:numCache>
                <c:formatCode>0%</c:formatCode>
                <c:ptCount val="2"/>
                <c:pt idx="0">
                  <c:v>0.25</c:v>
                </c:pt>
                <c:pt idx="1">
                  <c:v>0.75</c:v>
                </c:pt>
              </c:numCache>
            </c:numRef>
          </c:val>
          <c:extLst xmlns:c16r2="http://schemas.microsoft.com/office/drawing/2015/06/chart">
            <c:ext xmlns:c16="http://schemas.microsoft.com/office/drawing/2014/chart" uri="{C3380CC4-5D6E-409C-BE32-E72D297353CC}">
              <c16:uniqueId val="{00000004-49C3-B044-9649-18E39BEF59D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s://bestpractice.bmj.com/topics/en-us/778/treatment-algorithm#popuplink-ref-score_1"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9644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875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888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3993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7738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234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476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0726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1524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a:t>
            </a:r>
            <a:endParaRPr dirty="0"/>
          </a:p>
        </p:txBody>
      </p:sp>
    </p:spTree>
    <p:extLst>
      <p:ext uri="{BB962C8B-B14F-4D97-AF65-F5344CB8AC3E}">
        <p14:creationId xmlns:p14="http://schemas.microsoft.com/office/powerpoint/2010/main" val="121096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err="1"/>
              <a:t>Hengel</a:t>
            </a:r>
            <a:r>
              <a:rPr lang="en-US" dirty="0"/>
              <a:t> KM, </a:t>
            </a:r>
            <a:r>
              <a:rPr lang="en-US" dirty="0" err="1"/>
              <a:t>Visser</a:t>
            </a:r>
            <a:r>
              <a:rPr lang="en-US" dirty="0"/>
              <a:t> B, </a:t>
            </a:r>
            <a:r>
              <a:rPr lang="en-US" dirty="0" err="1"/>
              <a:t>Sluiter</a:t>
            </a:r>
            <a:r>
              <a:rPr lang="en-US" dirty="0"/>
              <a:t> JK. The prevalence and incidence of musculoskeletal symptoms among hospital physicians: A systematic review. International Archives of Occupational and Environmental Health. 2011;84(2):115-9. </a:t>
            </a:r>
          </a:p>
        </p:txBody>
      </p:sp>
    </p:spTree>
    <p:extLst>
      <p:ext uri="{BB962C8B-B14F-4D97-AF65-F5344CB8AC3E}">
        <p14:creationId xmlns:p14="http://schemas.microsoft.com/office/powerpoint/2010/main" val="195947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a:t>
            </a:r>
            <a:endParaRPr dirty="0"/>
          </a:p>
        </p:txBody>
      </p:sp>
    </p:spTree>
    <p:extLst>
      <p:ext uri="{BB962C8B-B14F-4D97-AF65-F5344CB8AC3E}">
        <p14:creationId xmlns:p14="http://schemas.microsoft.com/office/powerpoint/2010/main" val="148365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dirty="0">
                <a:solidFill>
                  <a:srgbClr val="415665"/>
                </a:solidFill>
                <a:latin typeface="Source Sans Pro"/>
                <a:ea typeface="Source Sans Pro"/>
                <a:cs typeface="Source Sans Pro"/>
                <a:sym typeface="Source Sans Pro"/>
              </a:rPr>
              <a:t>a patient has metal in their spine or is unable to undergo an MRI, </a:t>
            </a:r>
            <a:endParaRPr dirty="0"/>
          </a:p>
        </p:txBody>
      </p:sp>
    </p:spTree>
    <p:extLst>
      <p:ext uri="{BB962C8B-B14F-4D97-AF65-F5344CB8AC3E}">
        <p14:creationId xmlns:p14="http://schemas.microsoft.com/office/powerpoint/2010/main" val="555684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Low back pain and sciatica in over 16s: assessment and management. NICE guideline; 2016.</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68793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rgbClr val="666666"/>
                </a:solidFill>
                <a:latin typeface="Open Sans" charset="0"/>
              </a:rPr>
              <a:t>Low back pain and sciatica in over 16s: assessment and management. NICE guideline; 2016.</a:t>
            </a:r>
            <a:endParaRPr lang="en-US" dirty="0"/>
          </a:p>
          <a:p>
            <a:endParaRPr lang="en-US" dirty="0"/>
          </a:p>
        </p:txBody>
      </p:sp>
    </p:spTree>
    <p:extLst>
      <p:ext uri="{BB962C8B-B14F-4D97-AF65-F5344CB8AC3E}">
        <p14:creationId xmlns:p14="http://schemas.microsoft.com/office/powerpoint/2010/main" val="168570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What is the type of this</a:t>
            </a:r>
            <a:r>
              <a:rPr lang="en-US" baseline="0" dirty="0"/>
              <a:t> pain?</a:t>
            </a:r>
          </a:p>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8639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is the type of this</a:t>
            </a:r>
            <a:r>
              <a:rPr lang="en-US" baseline="0" dirty="0"/>
              <a:t> pain?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Swanson’s Family Medicine Review (7</a:t>
            </a:r>
            <a:r>
              <a:rPr lang="en-US" baseline="30000" dirty="0">
                <a:solidFill>
                  <a:srgbClr val="666666"/>
                </a:solidFill>
                <a:latin typeface="Open Sans" charset="0"/>
              </a:rPr>
              <a:t>th</a:t>
            </a:r>
            <a:r>
              <a:rPr lang="en-US" dirty="0">
                <a:solidFill>
                  <a:srgbClr val="666666"/>
                </a:solidFill>
                <a:latin typeface="Open Sans" charset="0"/>
              </a:rPr>
              <a:t> 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Tree>
    <p:extLst>
      <p:ext uri="{BB962C8B-B14F-4D97-AF65-F5344CB8AC3E}">
        <p14:creationId xmlns:p14="http://schemas.microsoft.com/office/powerpoint/2010/main" val="1260444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What is the type of this</a:t>
            </a:r>
            <a:r>
              <a:rPr lang="en-US" baseline="0" dirty="0"/>
              <a:t> pain?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aseline="0" dirty="0"/>
              <a:t>What is the investigation of choice and why we ordered it? While the previous cases we didn’t.</a:t>
            </a:r>
            <a:endParaRPr lang="en-US" dirty="0"/>
          </a:p>
          <a:p>
            <a:endParaRPr lang="en-US" dirty="0"/>
          </a:p>
          <a:p>
            <a:endParaRPr lang="en-US" dirty="0"/>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rgbClr val="666666"/>
                </a:solidFill>
                <a:latin typeface="Open Sans" charset="0"/>
              </a:rPr>
              <a:t>Dog and Rooster I. Disc Herniation Case Studies| Spine Institute of San Diego : Center for Spinal [Internet]. </a:t>
            </a:r>
            <a:r>
              <a:rPr lang="en-US" dirty="0" err="1">
                <a:solidFill>
                  <a:srgbClr val="666666"/>
                </a:solidFill>
                <a:latin typeface="Open Sans" charset="0"/>
              </a:rPr>
              <a:t>Sdspineinstitute.com</a:t>
            </a:r>
            <a:r>
              <a:rPr lang="en-US" dirty="0">
                <a:solidFill>
                  <a:srgbClr val="666666"/>
                </a:solidFill>
                <a:latin typeface="Open Sans" charset="0"/>
              </a:rPr>
              <a:t>. 2018 [cited 6 September 2018]. Available from: http://</a:t>
            </a:r>
            <a:r>
              <a:rPr lang="en-US" dirty="0" err="1">
                <a:solidFill>
                  <a:srgbClr val="666666"/>
                </a:solidFill>
                <a:latin typeface="Open Sans" charset="0"/>
              </a:rPr>
              <a:t>www.sdspineinstitute.com</a:t>
            </a:r>
            <a:r>
              <a:rPr lang="en-US" dirty="0">
                <a:solidFill>
                  <a:srgbClr val="666666"/>
                </a:solidFill>
                <a:latin typeface="Open Sans" charset="0"/>
              </a:rPr>
              <a:t>/case-studies/disc-</a:t>
            </a:r>
            <a:r>
              <a:rPr lang="en-US" dirty="0" err="1">
                <a:solidFill>
                  <a:srgbClr val="666666"/>
                </a:solidFill>
                <a:latin typeface="Open Sans" charset="0"/>
              </a:rPr>
              <a:t>herniations</a:t>
            </a:r>
            <a:r>
              <a:rPr lang="en-US" dirty="0">
                <a:solidFill>
                  <a:srgbClr val="666666"/>
                </a:solidFill>
                <a:latin typeface="Open Sans" charset="0"/>
              </a:rPr>
              <a:t>/</a:t>
            </a:r>
            <a:r>
              <a:rPr lang="en-US" dirty="0" err="1">
                <a:solidFill>
                  <a:srgbClr val="666666"/>
                </a:solidFill>
                <a:latin typeface="Open Sans" charset="0"/>
              </a:rPr>
              <a:t>lumbar.html</a:t>
            </a:r>
            <a:endParaRPr lang="en-US" dirty="0"/>
          </a:p>
          <a:p>
            <a:endParaRPr lang="en-US" dirty="0"/>
          </a:p>
        </p:txBody>
      </p:sp>
    </p:spTree>
    <p:extLst>
      <p:ext uri="{BB962C8B-B14F-4D97-AF65-F5344CB8AC3E}">
        <p14:creationId xmlns:p14="http://schemas.microsoft.com/office/powerpoint/2010/main" val="404882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What is the type of this</a:t>
            </a:r>
            <a:r>
              <a:rPr lang="en-US" baseline="0" dirty="0"/>
              <a:t> pain?</a:t>
            </a:r>
            <a:endParaRPr lang="en-US" dirty="0"/>
          </a:p>
          <a:p>
            <a:endParaRPr lang="en-US" dirty="0"/>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rgbClr val="666666"/>
                </a:solidFill>
                <a:latin typeface="Open Sans" charset="0"/>
              </a:rPr>
              <a:t>Practitioners T. RACGP - Back pain in a cancer patient: a case study [Internet]. </a:t>
            </a:r>
            <a:r>
              <a:rPr lang="en-US" dirty="0" err="1">
                <a:solidFill>
                  <a:srgbClr val="666666"/>
                </a:solidFill>
                <a:latin typeface="Open Sans" charset="0"/>
              </a:rPr>
              <a:t>Racgp.org.au</a:t>
            </a:r>
            <a:r>
              <a:rPr lang="en-US" dirty="0">
                <a:solidFill>
                  <a:srgbClr val="666666"/>
                </a:solidFill>
                <a:latin typeface="Open Sans" charset="0"/>
              </a:rPr>
              <a:t>. 2018 [cited 6 September 2018]. Available from: https://</a:t>
            </a:r>
            <a:r>
              <a:rPr lang="en-US" dirty="0" err="1">
                <a:solidFill>
                  <a:srgbClr val="666666"/>
                </a:solidFill>
                <a:latin typeface="Open Sans" charset="0"/>
              </a:rPr>
              <a:t>www.racgp.org.au</a:t>
            </a:r>
            <a:r>
              <a:rPr lang="en-US" dirty="0">
                <a:solidFill>
                  <a:srgbClr val="666666"/>
                </a:solidFill>
                <a:latin typeface="Open Sans" charset="0"/>
              </a:rPr>
              <a:t>/</a:t>
            </a:r>
            <a:r>
              <a:rPr lang="en-US" dirty="0" err="1">
                <a:solidFill>
                  <a:srgbClr val="666666"/>
                </a:solidFill>
                <a:latin typeface="Open Sans" charset="0"/>
              </a:rPr>
              <a:t>afp</a:t>
            </a:r>
            <a:r>
              <a:rPr lang="en-US" dirty="0">
                <a:solidFill>
                  <a:srgbClr val="666666"/>
                </a:solidFill>
                <a:latin typeface="Open Sans" charset="0"/>
              </a:rPr>
              <a:t>/2014/august/back-pain-in-a-cancer-patient/</a:t>
            </a:r>
            <a:endParaRPr lang="en-US" dirty="0"/>
          </a:p>
          <a:p>
            <a:endParaRPr lang="en-US" dirty="0"/>
          </a:p>
        </p:txBody>
      </p:sp>
    </p:spTree>
    <p:extLst>
      <p:ext uri="{BB962C8B-B14F-4D97-AF65-F5344CB8AC3E}">
        <p14:creationId xmlns:p14="http://schemas.microsoft.com/office/powerpoint/2010/main" val="1636017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377877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552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Awaji M. Epidemiology of Low Back Pain in Saudi Arabia. J </a:t>
            </a:r>
            <a:r>
              <a:rPr lang="en-US" dirty="0" err="1"/>
              <a:t>Adv</a:t>
            </a:r>
            <a:r>
              <a:rPr lang="en-US" dirty="0"/>
              <a:t> Med Pharm </a:t>
            </a:r>
            <a:r>
              <a:rPr lang="en-US" dirty="0" err="1"/>
              <a:t>Sci</a:t>
            </a:r>
            <a:r>
              <a:rPr lang="en-US" dirty="0"/>
              <a:t> [Internet]. 2016;6(4):1–9. Available from: http://</a:t>
            </a:r>
            <a:r>
              <a:rPr lang="en-US" dirty="0" err="1"/>
              <a:t>sciencedomain.org</a:t>
            </a:r>
            <a:r>
              <a:rPr lang="en-US" dirty="0"/>
              <a:t>/abstract/13544 </a:t>
            </a:r>
          </a:p>
          <a:p>
            <a:endParaRPr lang="en-US" dirty="0"/>
          </a:p>
        </p:txBody>
      </p:sp>
    </p:spTree>
    <p:extLst>
      <p:ext uri="{BB962C8B-B14F-4D97-AF65-F5344CB8AC3E}">
        <p14:creationId xmlns:p14="http://schemas.microsoft.com/office/powerpoint/2010/main" val="17701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017923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172222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2efb0f19_44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52efb0f19_44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Evaluation of the child with back pain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/contents/evaluation-of-the-child-with-back-pain</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666666"/>
              </a:solidFill>
              <a:latin typeface="Open Sans"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13. </a:t>
            </a:r>
            <a:r>
              <a:rPr lang="en-US" dirty="0" err="1">
                <a:solidFill>
                  <a:srgbClr val="666666"/>
                </a:solidFill>
                <a:latin typeface="Open Sans" charset="0"/>
              </a:rPr>
              <a:t>Kleiber</a:t>
            </a:r>
            <a:r>
              <a:rPr lang="en-US" dirty="0">
                <a:solidFill>
                  <a:srgbClr val="666666"/>
                </a:solidFill>
                <a:latin typeface="Open Sans" charset="0"/>
              </a:rPr>
              <a:t> B, Jain S, Trivedi MH. Depression and Pain: Implications for Symptomatic Presentation and Pharmacological Treatments. Psychiatry (</a:t>
            </a:r>
            <a:r>
              <a:rPr lang="en-US" dirty="0" err="1">
                <a:solidFill>
                  <a:srgbClr val="666666"/>
                </a:solidFill>
                <a:latin typeface="Open Sans" charset="0"/>
              </a:rPr>
              <a:t>Edgmont</a:t>
            </a:r>
            <a:r>
              <a:rPr lang="en-US" dirty="0">
                <a:solidFill>
                  <a:srgbClr val="666666"/>
                </a:solidFill>
                <a:latin typeface="Open Sans" charset="0"/>
              </a:rPr>
              <a:t>). 2005;2(5):12-18.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114264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endParaRPr lang="en-US" dirty="0"/>
          </a:p>
          <a:p>
            <a:pPr marL="0" lvl="0" indent="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490283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605812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304063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0" i="0" u="none" strike="noStrike" cap="none" dirty="0">
                <a:solidFill>
                  <a:srgbClr val="000000"/>
                </a:solidFill>
                <a:effectLst/>
                <a:latin typeface="Arial"/>
                <a:ea typeface="Arial"/>
                <a:cs typeface="Arial"/>
                <a:sym typeface="Arial"/>
              </a:rPr>
              <a:t>Patient education serves as the framework for managing LBP. Patients with acute nonspecific LBP should be informed of the high likelihood of a good prognosis but warned of the high risk of frequent recurrences. Patients should be advised to limit bed rest and stay active, as these are associated with reduced pain and better functional outcomes. </a:t>
            </a:r>
            <a:r>
              <a:rPr lang="en-US" sz="1100" b="0" i="0" u="none" strike="noStrike" cap="none" dirty="0">
                <a:solidFill>
                  <a:srgbClr val="000000"/>
                </a:solidFill>
                <a:effectLst/>
                <a:latin typeface="Arial"/>
                <a:ea typeface="Arial"/>
                <a:cs typeface="Arial"/>
                <a:sym typeface="Arial"/>
                <a:hlinkClick r:id="rId3"/>
              </a:rPr>
              <a:t> Evidence B </a:t>
            </a:r>
            <a:r>
              <a:rPr lang="en-US" sz="1100" b="0" i="0" u="none" strike="noStrike" cap="none" dirty="0">
                <a:solidFill>
                  <a:srgbClr val="000000"/>
                </a:solidFill>
                <a:effectLst/>
                <a:latin typeface="Arial"/>
                <a:ea typeface="Arial"/>
                <a:cs typeface="Arial"/>
                <a:sym typeface="Arial"/>
              </a:rPr>
              <a:t> </a:t>
            </a:r>
            <a:endParaRPr dirty="0"/>
          </a:p>
        </p:txBody>
      </p:sp>
    </p:spTree>
    <p:extLst>
      <p:ext uri="{BB962C8B-B14F-4D97-AF65-F5344CB8AC3E}">
        <p14:creationId xmlns:p14="http://schemas.microsoft.com/office/powerpoint/2010/main" val="687800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59297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8321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39092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372714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948815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433356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649457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734034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25741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921412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026935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43488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314489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23955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618024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Osteoporosis - Symptoms, diagnosis and treatment | BMJ Best Practice [Internet]. </a:t>
            </a:r>
            <a:r>
              <a:rPr lang="en-US" dirty="0" err="1">
                <a:solidFill>
                  <a:srgbClr val="666666"/>
                </a:solidFill>
                <a:latin typeface="Open Sans" charset="0"/>
              </a:rPr>
              <a:t>Bestpractice.bmj.com</a:t>
            </a:r>
            <a:r>
              <a:rPr lang="en-US" dirty="0">
                <a:solidFill>
                  <a:srgbClr val="666666"/>
                </a:solidFill>
                <a:latin typeface="Open Sans" charset="0"/>
              </a:rPr>
              <a:t>. 2018 [cited 6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a:t>
            </a:r>
            <a:r>
              <a:rPr lang="en-US" dirty="0">
                <a:solidFill>
                  <a:srgbClr val="666666"/>
                </a:solidFill>
                <a:latin typeface="Open Sans" charset="0"/>
              </a:rPr>
              <a:t>-us/85/case-history</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8248835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129090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653339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9563284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666666"/>
                </a:solidFill>
                <a:latin typeface="Open Sans" charset="0"/>
              </a:rPr>
              <a:t>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847226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To start the examination, have the patient standing and clothed only in underpants </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Look for deformity, inspecting from both the back and the side.</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Note especially loss of the normal thoracic kyphosis and lumbar lordosis, which is typical of ankylosing spondylitis. </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Also note any evidence of scoliosis, a lateral curvature of the spine that may be simple (‘C’ shaped) or compound (‘S’ shaped) </a:t>
            </a:r>
          </a:p>
          <a:p>
            <a:pPr marL="457200" indent="-381000">
              <a:lnSpc>
                <a:spcPct val="100000"/>
              </a:lnSpc>
              <a:spcBef>
                <a:spcPts val="600"/>
              </a:spcBef>
              <a:buClr>
                <a:srgbClr val="0DB7C4"/>
              </a:buClr>
              <a:buSzPct val="100000"/>
              <a:buFont typeface="Wingdings" pitchFamily="2" charset="2"/>
              <a:buChar char="ü"/>
            </a:pPr>
            <a:r>
              <a:rPr lang="en-US" sz="1100" dirty="0">
                <a:solidFill>
                  <a:srgbClr val="415665"/>
                </a:solidFill>
                <a:latin typeface="Source Sans Pro"/>
                <a:sym typeface="Source Sans Pro"/>
              </a:rPr>
              <a:t>soft-tissue abnormalities like a hairy patch or lipoma that might overlie a congenital abnormality, e.g. spina bifida. </a:t>
            </a:r>
            <a:endParaRPr lang="en-GB" sz="1100" dirty="0">
              <a:solidFill>
                <a:srgbClr val="415665"/>
              </a:solidFill>
              <a:latin typeface="Source Sans Pro"/>
              <a:sym typeface="Source Sans Pro"/>
            </a:endParaRPr>
          </a:p>
          <a:p>
            <a:pPr marL="457200" indent="-381000">
              <a:lnSpc>
                <a:spcPct val="100000"/>
              </a:lnSpc>
              <a:spcBef>
                <a:spcPts val="600"/>
              </a:spcBef>
              <a:buClr>
                <a:srgbClr val="0DB7C4"/>
              </a:buClr>
              <a:buSzPct val="100000"/>
              <a:buFont typeface="Wingdings" pitchFamily="2" charset="2"/>
              <a:buChar char="ü"/>
            </a:pPr>
            <a:r>
              <a:rPr lang="en-GB" sz="1100" dirty="0">
                <a:solidFill>
                  <a:srgbClr val="415665"/>
                </a:solidFill>
                <a:latin typeface="Source Sans Pro"/>
                <a:sym typeface="Source Sans Pro"/>
              </a:rPr>
              <a:t>Muscle wasting </a:t>
            </a:r>
          </a:p>
          <a:p>
            <a:pPr marL="457200" indent="-381000">
              <a:lnSpc>
                <a:spcPct val="100000"/>
              </a:lnSpc>
              <a:spcBef>
                <a:spcPts val="600"/>
              </a:spcBef>
              <a:buClr>
                <a:srgbClr val="0DB7C4"/>
              </a:buClr>
              <a:buSzPct val="100000"/>
              <a:buFont typeface="Wingdings" pitchFamily="2" charset="2"/>
              <a:buChar char="ü"/>
            </a:pPr>
            <a:r>
              <a:rPr lang="en-GB" sz="1100" dirty="0">
                <a:solidFill>
                  <a:srgbClr val="415665"/>
                </a:solidFill>
                <a:latin typeface="Source Sans Pro"/>
                <a:sym typeface="Source Sans Pro"/>
              </a:rPr>
              <a:t>shoulders &amp; pelvis level. </a:t>
            </a:r>
          </a:p>
        </p:txBody>
      </p:sp>
    </p:spTree>
    <p:extLst>
      <p:ext uri="{BB962C8B-B14F-4D97-AF65-F5344CB8AC3E}">
        <p14:creationId xmlns:p14="http://schemas.microsoft.com/office/powerpoint/2010/main" val="2156111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7175" indent="-257175">
              <a:buSzPct val="100000"/>
              <a:buFont typeface="+mj-lt"/>
              <a:buAutoNum type="arabicPeriod"/>
            </a:pPr>
            <a:r>
              <a:rPr lang="en-US" sz="1100" dirty="0"/>
              <a:t>centrally (spinous processes to coccyx) , looking for any tenderness.</a:t>
            </a:r>
          </a:p>
          <a:p>
            <a:pPr marL="257175" indent="-257175">
              <a:buSzPct val="100000"/>
              <a:buFont typeface="+mj-lt"/>
              <a:buAutoNum type="arabicPeriod"/>
            </a:pPr>
            <a:r>
              <a:rPr lang="en-US" sz="1100" dirty="0"/>
              <a:t>unilateral—right and left sides (1.5 cm from midline)</a:t>
            </a:r>
            <a:endParaRPr lang="ar-SA" sz="1100" dirty="0"/>
          </a:p>
          <a:p>
            <a:pPr marL="257175" indent="-257175">
              <a:buSzPct val="100000"/>
              <a:buFont typeface="+mj-lt"/>
              <a:buAutoNum type="arabicPeriod"/>
            </a:pPr>
            <a:r>
              <a:rPr lang="en-US" sz="1100" dirty="0"/>
              <a:t>Soft tissues: temperature, tenderness. </a:t>
            </a:r>
          </a:p>
          <a:p>
            <a:pPr marL="257175" indent="-257175">
              <a:buSzPct val="100000"/>
              <a:buFont typeface="+mj-lt"/>
              <a:buAutoNum type="arabicPeriod"/>
            </a:pPr>
            <a:r>
              <a:rPr lang="en-US" sz="1100" dirty="0"/>
              <a:t>After warning the patient, lightly percuss the spine with your closed fist and note any tenderness. </a:t>
            </a:r>
          </a:p>
        </p:txBody>
      </p:sp>
    </p:spTree>
    <p:extLst>
      <p:ext uri="{BB962C8B-B14F-4D97-AF65-F5344CB8AC3E}">
        <p14:creationId xmlns:p14="http://schemas.microsoft.com/office/powerpoint/2010/main" val="188515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58377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7175" indent="-257175">
              <a:buSzPct val="100000"/>
              <a:buFont typeface="+mj-lt"/>
              <a:buAutoNum type="arabicPeriod"/>
            </a:pPr>
            <a:r>
              <a:rPr lang="en-US" sz="1100" dirty="0"/>
              <a:t>Flexion: ask the patient to try to touch his toes with his legs straight. (Patients with advanced ankylosing spondylitis have a flat ankylosed spine and all the bending occurs at the hips )</a:t>
            </a:r>
          </a:p>
          <a:p>
            <a:pPr marL="257175" indent="-257175">
              <a:buSzPct val="100000"/>
              <a:buFont typeface="+mj-lt"/>
              <a:buAutoNum type="arabicPeriod"/>
            </a:pPr>
            <a:r>
              <a:rPr lang="en-US" sz="1100" dirty="0"/>
              <a:t>Extension: ask the patient to straighten up and lean back as far as possible (normal 10–20° from neutral erect posture). </a:t>
            </a:r>
          </a:p>
          <a:p>
            <a:pPr marL="257175" indent="-257175">
              <a:buSzPct val="100000"/>
              <a:buFont typeface="+mj-lt"/>
              <a:buAutoNum type="arabicPeriod"/>
            </a:pPr>
            <a:r>
              <a:rPr lang="en-US" sz="1100" dirty="0"/>
              <a:t>Lateral bending is assessed by getting the patient to slide the right hand down the right leg as far as possible without bending forwards, and then the same for the left side. (This movement tends to be restricted early in ankylosing spondylitis). </a:t>
            </a:r>
          </a:p>
          <a:p>
            <a:pPr marL="257175" indent="-257175">
              <a:buSzPct val="100000"/>
              <a:buFont typeface="+mj-lt"/>
              <a:buAutoNum type="arabicPeriod"/>
            </a:pPr>
            <a:r>
              <a:rPr lang="en-US" sz="1100" b="0" i="0" u="none" strike="noStrike" cap="none" dirty="0">
                <a:solidFill>
                  <a:srgbClr val="000000"/>
                </a:solidFill>
                <a:effectLst/>
                <a:latin typeface="Arial"/>
                <a:ea typeface="Arial"/>
                <a:cs typeface="Arial"/>
                <a:sym typeface="Arial"/>
              </a:rPr>
              <a:t>The rotational motion of the spine and the mobility of the thorax become early restricted in ankylosing spondylitis</a:t>
            </a:r>
            <a:endParaRPr lang="en-US" sz="1100" dirty="0"/>
          </a:p>
          <a:p>
            <a:pPr marL="257175" indent="-257175">
              <a:buFont typeface="+mj-lt"/>
              <a:buAutoNum type="arabicPeriod"/>
            </a:pPr>
            <a:endParaRPr lang="en-US" sz="1100" dirty="0"/>
          </a:p>
        </p:txBody>
      </p:sp>
    </p:spTree>
    <p:extLst>
      <p:ext uri="{BB962C8B-B14F-4D97-AF65-F5344CB8AC3E}">
        <p14:creationId xmlns:p14="http://schemas.microsoft.com/office/powerpoint/2010/main" val="17795135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477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Severe unremitting worsening </a:t>
            </a:r>
            <a:r>
              <a:rPr lang="en-US" sz="1200" dirty="0"/>
              <a:t>of pain (at night and pain when laying down)</a:t>
            </a:r>
            <a:r>
              <a:rPr lang="en-US" sz="1200" baseline="0" dirty="0"/>
              <a:t> </a:t>
            </a:r>
          </a:p>
          <a:p>
            <a:r>
              <a:rPr lang="en-US" sz="1200" baseline="0" dirty="0"/>
              <a:t>Weight loss, fever, and history of cancer or HIV </a:t>
            </a:r>
          </a:p>
          <a:p>
            <a:r>
              <a:rPr lang="en-US" sz="1200" baseline="0" dirty="0"/>
              <a:t>Both consider neoplasia/infection </a:t>
            </a:r>
          </a:p>
          <a:p>
            <a:endParaRPr lang="en-US" sz="1200" baseline="0" dirty="0"/>
          </a:p>
          <a:p>
            <a:r>
              <a:rPr lang="en-US" sz="1200" baseline="0" dirty="0"/>
              <a:t>Any neurological signs </a:t>
            </a:r>
          </a:p>
          <a:p>
            <a:r>
              <a:rPr lang="en-US" sz="1200" baseline="0" dirty="0"/>
              <a:t>The use of steroids or iv drugs </a:t>
            </a:r>
          </a:p>
          <a:p>
            <a:endParaRPr lang="en-US" sz="1200" baseline="0" dirty="0"/>
          </a:p>
          <a:p>
            <a:pPr marL="0" indent="0">
              <a:buNone/>
            </a:pPr>
            <a:endParaRPr lang="en-US" sz="1200" dirty="0"/>
          </a:p>
          <a:p>
            <a:pPr marL="342900" indent="-342900"/>
            <a:r>
              <a:rPr lang="en-US" sz="1200" b="1" dirty="0"/>
              <a:t>Cauda </a:t>
            </a:r>
            <a:r>
              <a:rPr lang="en-US" sz="1200" b="1" dirty="0" err="1"/>
              <a:t>Equina</a:t>
            </a:r>
            <a:r>
              <a:rPr lang="en-US" sz="1200" b="1" dirty="0"/>
              <a:t> Syndrome </a:t>
            </a:r>
            <a:r>
              <a:rPr lang="en-US" sz="1200" dirty="0"/>
              <a:t>- </a:t>
            </a:r>
            <a:r>
              <a:rPr lang="en-US" sz="1200" dirty="0">
                <a:solidFill>
                  <a:srgbClr val="0070C0"/>
                </a:solidFill>
              </a:rPr>
              <a:t>EMERGENCY</a:t>
            </a:r>
            <a:r>
              <a:rPr lang="en-US" sz="1200" dirty="0"/>
              <a:t> referral to ER. </a:t>
            </a:r>
          </a:p>
          <a:p>
            <a:pPr marL="342900" indent="-342900"/>
            <a:r>
              <a:rPr lang="en-US" sz="1200" b="1" dirty="0"/>
              <a:t>Severe unremitting worsening </a:t>
            </a:r>
            <a:r>
              <a:rPr lang="en-US" sz="1200" dirty="0"/>
              <a:t>of pain (at night and pain when laying down), consider infection/tumor – </a:t>
            </a:r>
            <a:r>
              <a:rPr lang="en-US" sz="1200" dirty="0">
                <a:solidFill>
                  <a:srgbClr val="0070C0"/>
                </a:solidFill>
              </a:rPr>
              <a:t>URGENT</a:t>
            </a:r>
            <a:r>
              <a:rPr lang="en-US" sz="1200" dirty="0"/>
              <a:t> referral to ER for pain control – will need prompt investigation.</a:t>
            </a:r>
          </a:p>
          <a:p>
            <a:pPr marL="342900" indent="-342900"/>
            <a:r>
              <a:rPr lang="en-US" sz="1200" b="1" dirty="0"/>
              <a:t>Significant trauma </a:t>
            </a:r>
            <a:r>
              <a:rPr lang="en-US" sz="1200" dirty="0"/>
              <a:t>– consider fractures – check for instability and refer </a:t>
            </a:r>
            <a:r>
              <a:rPr lang="en-US" sz="1200" dirty="0">
                <a:solidFill>
                  <a:srgbClr val="0070C0"/>
                </a:solidFill>
              </a:rPr>
              <a:t>URGENTLY</a:t>
            </a:r>
            <a:r>
              <a:rPr lang="en-US" sz="1200" dirty="0"/>
              <a:t> to spinal surgery. </a:t>
            </a:r>
          </a:p>
          <a:p>
            <a:pPr marL="342900" indent="-342900"/>
            <a:r>
              <a:rPr lang="en-US" sz="1200" b="1" dirty="0"/>
              <a:t>Weight loss, fever, history of cancer/HIV </a:t>
            </a:r>
            <a:r>
              <a:rPr lang="en-US" sz="1200" dirty="0"/>
              <a:t>– consider infection/tumor – refer </a:t>
            </a:r>
            <a:r>
              <a:rPr lang="en-US" sz="1200" dirty="0">
                <a:solidFill>
                  <a:srgbClr val="0070C0"/>
                </a:solidFill>
              </a:rPr>
              <a:t>URGENTLY</a:t>
            </a:r>
            <a:r>
              <a:rPr lang="en-US" sz="1200" dirty="0"/>
              <a:t> for MRI Scan and to spinal surgery.</a:t>
            </a:r>
          </a:p>
          <a:p>
            <a:endParaRPr lang="en-US" sz="1200" baseline="0" dirty="0"/>
          </a:p>
          <a:p>
            <a:pPr marL="342900" indent="-342900"/>
            <a:r>
              <a:rPr lang="en-US" sz="1200" b="1" dirty="0"/>
              <a:t>Use of IV drugs or steroids </a:t>
            </a:r>
            <a:r>
              <a:rPr lang="en-US" sz="1200" dirty="0"/>
              <a:t>– consider infection /compression fracture – </a:t>
            </a:r>
            <a:r>
              <a:rPr lang="en-US" sz="1200" dirty="0">
                <a:solidFill>
                  <a:srgbClr val="0070C0"/>
                </a:solidFill>
              </a:rPr>
              <a:t>URGENT</a:t>
            </a:r>
            <a:r>
              <a:rPr lang="en-US" sz="1200" dirty="0"/>
              <a:t> referral to spinal surgery. </a:t>
            </a:r>
          </a:p>
          <a:p>
            <a:pPr marL="342900" indent="-342900"/>
            <a:r>
              <a:rPr lang="en-US" sz="1200" b="1" dirty="0"/>
              <a:t>Patient over 50 </a:t>
            </a:r>
            <a:r>
              <a:rPr lang="en-US" sz="1200" dirty="0"/>
              <a:t>(if first ever episode of serious back pain) – refer </a:t>
            </a:r>
            <a:r>
              <a:rPr lang="en-US" sz="1200" dirty="0">
                <a:solidFill>
                  <a:srgbClr val="0070C0"/>
                </a:solidFill>
              </a:rPr>
              <a:t>SOON</a:t>
            </a:r>
            <a:r>
              <a:rPr lang="en-US" sz="1200" dirty="0"/>
              <a:t> for prompt investigation/spinal surgery.</a:t>
            </a:r>
          </a:p>
          <a:p>
            <a:pPr marL="342900" indent="-342900"/>
            <a:r>
              <a:rPr lang="en-US" sz="1200" b="1" dirty="0"/>
              <a:t>Widespread neurological signs </a:t>
            </a:r>
            <a:r>
              <a:rPr lang="en-US" sz="1200" dirty="0"/>
              <a:t>– consider infection/tumor/neurological disease – refer </a:t>
            </a:r>
            <a:r>
              <a:rPr lang="en-US" sz="1200" dirty="0">
                <a:solidFill>
                  <a:srgbClr val="0070C0"/>
                </a:solidFill>
              </a:rPr>
              <a:t>SOON</a:t>
            </a:r>
            <a:r>
              <a:rPr lang="en-US" sz="1200" dirty="0"/>
              <a:t> to neurology/spinal surgery/investigate further.</a:t>
            </a:r>
          </a:p>
          <a:p>
            <a:endParaRPr lang="en-US" dirty="0"/>
          </a:p>
          <a:p>
            <a:endParaRPr lang="en-US" sz="1200" baseline="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05A0DCCF-BD02-C34C-97EB-69F338F23384}" type="slidenum">
              <a:rPr lang="en-US" smtClean="0"/>
              <a:t>76</a:t>
            </a:fld>
            <a:endParaRPr lang="en-US"/>
          </a:p>
        </p:txBody>
      </p:sp>
    </p:spTree>
    <p:extLst>
      <p:ext uri="{BB962C8B-B14F-4D97-AF65-F5344CB8AC3E}">
        <p14:creationId xmlns:p14="http://schemas.microsoft.com/office/powerpoint/2010/main" val="3785537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63904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16297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166683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02507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88806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7176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197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611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703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3"/>
          <p:cNvSpPr/>
          <p:nvPr/>
        </p:nvSpPr>
        <p:spPr>
          <a:xfrm flipH="1">
            <a:off x="-150" y="0"/>
            <a:ext cx="9144000" cy="3082200"/>
          </a:xfrm>
          <a:prstGeom prst="rect">
            <a:avLst/>
          </a:prstGeom>
          <a:solidFill>
            <a:srgbClr val="0DB7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6"/>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48;p8"/>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Google Shape;63;p11"/>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65604" y="247778"/>
            <a:ext cx="2625536" cy="231901"/>
          </a:xfrm>
          <a:prstGeom prst="rect">
            <a:avLst/>
          </a:prstGeom>
        </p:spPr>
        <p:txBody>
          <a:bodyPr/>
          <a:lstStyle/>
          <a:p>
            <a:fld id="{91406986-7B3F-4D4D-A331-D929F3FCFC75}" type="datetimeFigureOut">
              <a:rPr lang="en-US" smtClean="0"/>
              <a:t>9/9/18</a:t>
            </a:fld>
            <a:endParaRPr lang="en-US"/>
          </a:p>
        </p:txBody>
      </p:sp>
      <p:sp>
        <p:nvSpPr>
          <p:cNvPr id="5" name="Footer Placeholder 4"/>
          <p:cNvSpPr>
            <a:spLocks noGrp="1"/>
          </p:cNvSpPr>
          <p:nvPr>
            <p:ph type="ftr" sz="quarter" idx="11"/>
          </p:nvPr>
        </p:nvSpPr>
        <p:spPr>
          <a:xfrm>
            <a:off x="1812376" y="246981"/>
            <a:ext cx="3730436" cy="231901"/>
          </a:xfrm>
          <a:prstGeom prst="rect">
            <a:avLst/>
          </a:prstGeom>
        </p:spPr>
        <p:txBody>
          <a:bodyPr/>
          <a:lstStyle/>
          <a:p>
            <a:endParaRPr lang="en-US"/>
          </a:p>
        </p:txBody>
      </p:sp>
      <p:sp>
        <p:nvSpPr>
          <p:cNvPr id="6" name="Slide Number Placeholder 5"/>
          <p:cNvSpPr>
            <a:spLocks noGrp="1"/>
          </p:cNvSpPr>
          <p:nvPr>
            <p:ph type="sldNum" sz="quarter" idx="12"/>
          </p:nvPr>
        </p:nvSpPr>
        <p:spPr>
          <a:xfrm>
            <a:off x="1078249" y="599230"/>
            <a:ext cx="608264" cy="377684"/>
          </a:xfrm>
        </p:spPr>
        <p:txBody>
          <a:bodyPr/>
          <a:lstStyle/>
          <a:p>
            <a:fld id="{42620B6E-5C0E-8B42-937D-77D5E3928A6A}" type="slidenum">
              <a:rPr lang="en-US" smtClean="0"/>
              <a:t>‹#›</a:t>
            </a:fld>
            <a:endParaRPr lang="en-US"/>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25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96D0B-12AC-7C4B-A91F-A74BF5048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6E8AB35-FEB6-7B4E-84EB-64B15095F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FAAE317-F89A-244F-9922-F112AB7B28F0}"/>
              </a:ext>
            </a:extLst>
          </p:cNvPr>
          <p:cNvSpPr>
            <a:spLocks noGrp="1"/>
          </p:cNvSpPr>
          <p:nvPr>
            <p:ph type="dt" sz="half" idx="10"/>
          </p:nvPr>
        </p:nvSpPr>
        <p:spPr/>
        <p:txBody>
          <a:bodyPr/>
          <a:lstStyle/>
          <a:p>
            <a:fld id="{9D6B97E1-C3C1-EB4F-A401-9FAA782EA7A2}" type="datetimeFigureOut">
              <a:rPr lang="en-US" smtClean="0"/>
              <a:t>9/9/18</a:t>
            </a:fld>
            <a:endParaRPr lang="en-US"/>
          </a:p>
        </p:txBody>
      </p:sp>
      <p:sp>
        <p:nvSpPr>
          <p:cNvPr id="5" name="Footer Placeholder 4">
            <a:extLst>
              <a:ext uri="{FF2B5EF4-FFF2-40B4-BE49-F238E27FC236}">
                <a16:creationId xmlns="" xmlns:a16="http://schemas.microsoft.com/office/drawing/2014/main" id="{EB12CC40-351D-3244-8FEE-1BFD6441F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8EB15E-DE57-4445-B666-E86586883116}"/>
              </a:ext>
            </a:extLst>
          </p:cNvPr>
          <p:cNvSpPr>
            <a:spLocks noGrp="1"/>
          </p:cNvSpPr>
          <p:nvPr>
            <p:ph type="sldNum" sz="quarter" idx="12"/>
          </p:nvPr>
        </p:nvSpPr>
        <p:spPr/>
        <p:txBody>
          <a:bodyPr/>
          <a:lstStyle/>
          <a:p>
            <a:fld id="{938FDF83-560E-9E48-A086-8311F25FA0BC}" type="slidenum">
              <a:rPr lang="en-US" smtClean="0"/>
              <a:t>‹#›</a:t>
            </a:fld>
            <a:endParaRPr lang="en-US"/>
          </a:p>
        </p:txBody>
      </p:sp>
    </p:spTree>
    <p:extLst>
      <p:ext uri="{BB962C8B-B14F-4D97-AF65-F5344CB8AC3E}">
        <p14:creationId xmlns:p14="http://schemas.microsoft.com/office/powerpoint/2010/main" val="175010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marL="914400" lvl="1"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marL="1371600" lvl="2"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marL="1828800" lvl="3"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marL="2286000" lvl="4"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marL="2743200" lvl="5"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marL="3200400" lvl="6"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marL="3657600" lvl="7"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marL="4114800" lvl="8"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7" r:id="rId5"/>
    <p:sldLayoutId id="2147483659"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2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gi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 Id="rId3" Type="http://schemas.openxmlformats.org/officeDocument/2006/relationships/image" Target="../media/image3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69405" y="944237"/>
            <a:ext cx="4231698" cy="395029"/>
          </a:xfrm>
          <a:prstGeom prst="roundRect">
            <a:avLst/>
          </a:prstGeom>
          <a:solidFill>
            <a:srgbClr val="577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ounded Rectangle 6"/>
          <p:cNvSpPr/>
          <p:nvPr/>
        </p:nvSpPr>
        <p:spPr>
          <a:xfrm>
            <a:off x="481227" y="1395249"/>
            <a:ext cx="2687641" cy="344594"/>
          </a:xfrm>
          <a:prstGeom prst="roundRect">
            <a:avLst/>
          </a:prstGeom>
          <a:solidFill>
            <a:srgbClr val="577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Rectangle 5"/>
          <p:cNvSpPr>
            <a:spLocks/>
          </p:cNvSpPr>
          <p:nvPr/>
        </p:nvSpPr>
        <p:spPr bwMode="auto">
          <a:xfrm>
            <a:off x="516944" y="872496"/>
            <a:ext cx="418415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000" b="1" spc="85" dirty="0">
                <a:solidFill>
                  <a:schemeClr val="bg1"/>
                </a:solidFill>
                <a:latin typeface="Calibri" charset="0"/>
                <a:ea typeface="Calibri" charset="0"/>
                <a:cs typeface="Calibri" charset="0"/>
                <a:sym typeface="Bebas Neue" charset="0"/>
              </a:rPr>
              <a:t>Approach to the patient </a:t>
            </a:r>
          </a:p>
          <a:p>
            <a:r>
              <a:rPr lang="en-US" sz="3000" b="1" spc="85" dirty="0">
                <a:solidFill>
                  <a:schemeClr val="bg1"/>
                </a:solidFill>
                <a:latin typeface="Calibri" charset="0"/>
                <a:ea typeface="Calibri" charset="0"/>
                <a:cs typeface="Calibri" charset="0"/>
                <a:sym typeface="Bebas Neue" charset="0"/>
              </a:rPr>
              <a:t>with Back pain</a:t>
            </a:r>
          </a:p>
        </p:txBody>
      </p:sp>
      <p:grpSp>
        <p:nvGrpSpPr>
          <p:cNvPr id="8" name="Group 7"/>
          <p:cNvGrpSpPr/>
          <p:nvPr/>
        </p:nvGrpSpPr>
        <p:grpSpPr>
          <a:xfrm>
            <a:off x="198150" y="4469676"/>
            <a:ext cx="2544011" cy="61439"/>
            <a:chOff x="3438554" y="3701681"/>
            <a:chExt cx="2424534" cy="65647"/>
          </a:xfrm>
        </p:grpSpPr>
        <p:sp>
          <p:nvSpPr>
            <p:cNvPr id="9" name="Rectangle 8"/>
            <p:cNvSpPr/>
            <p:nvPr/>
          </p:nvSpPr>
          <p:spPr>
            <a:xfrm>
              <a:off x="5378866" y="3701681"/>
              <a:ext cx="484222" cy="656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0" name="Rectangle 9"/>
            <p:cNvSpPr/>
            <p:nvPr/>
          </p:nvSpPr>
          <p:spPr>
            <a:xfrm>
              <a:off x="4408710" y="3701681"/>
              <a:ext cx="484222" cy="65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1" name="Rectangle 10"/>
            <p:cNvSpPr/>
            <p:nvPr/>
          </p:nvSpPr>
          <p:spPr>
            <a:xfrm>
              <a:off x="3923632" y="3701681"/>
              <a:ext cx="484222" cy="65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2" name="Rectangle 11"/>
            <p:cNvSpPr/>
            <p:nvPr/>
          </p:nvSpPr>
          <p:spPr>
            <a:xfrm>
              <a:off x="3438554" y="3701681"/>
              <a:ext cx="484222" cy="65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sp>
          <p:nvSpPr>
            <p:cNvPr id="13" name="Rectangle 12"/>
            <p:cNvSpPr/>
            <p:nvPr/>
          </p:nvSpPr>
          <p:spPr>
            <a:xfrm>
              <a:off x="4893788" y="3701681"/>
              <a:ext cx="484222" cy="65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
            </a:p>
          </p:txBody>
        </p:sp>
      </p:grpSp>
      <p:sp>
        <p:nvSpPr>
          <p:cNvPr id="14" name="TextBox 13"/>
          <p:cNvSpPr txBox="1"/>
          <p:nvPr/>
        </p:nvSpPr>
        <p:spPr>
          <a:xfrm>
            <a:off x="148529" y="3828918"/>
            <a:ext cx="4873450" cy="584775"/>
          </a:xfrm>
          <a:prstGeom prst="rect">
            <a:avLst/>
          </a:prstGeom>
          <a:noFill/>
        </p:spPr>
        <p:txBody>
          <a:bodyPr wrap="none" rtlCol="0">
            <a:spAutoFit/>
          </a:bodyPr>
          <a:lstStyle/>
          <a:p>
            <a:r>
              <a:rPr lang="en-US" sz="1600" b="1" spc="225" dirty="0">
                <a:latin typeface="+mj-lt"/>
                <a:ea typeface="Roboto" charset="0"/>
                <a:cs typeface="Roboto" charset="0"/>
              </a:rPr>
              <a:t>Presented By: </a:t>
            </a:r>
            <a:endParaRPr lang="en-US" sz="1600" b="1" spc="225" dirty="0" smtClean="0">
              <a:latin typeface="+mj-lt"/>
              <a:ea typeface="Roboto" charset="0"/>
              <a:cs typeface="Roboto" charset="0"/>
            </a:endParaRPr>
          </a:p>
          <a:p>
            <a:r>
              <a:rPr lang="en-US" sz="1600" b="1" spc="225" dirty="0" err="1" smtClean="0">
                <a:latin typeface="+mj-lt"/>
                <a:ea typeface="Roboto" charset="0"/>
                <a:cs typeface="Roboto" charset="0"/>
              </a:rPr>
              <a:t>Hesham</a:t>
            </a:r>
            <a:r>
              <a:rPr lang="en-US" sz="1600" b="1" spc="225" dirty="0" smtClean="0">
                <a:latin typeface="+mj-lt"/>
                <a:ea typeface="Roboto" charset="0"/>
                <a:cs typeface="Roboto" charset="0"/>
              </a:rPr>
              <a:t> </a:t>
            </a:r>
            <a:r>
              <a:rPr lang="en-US" sz="1600" b="1" spc="225" dirty="0" err="1">
                <a:latin typeface="+mj-lt"/>
                <a:ea typeface="Roboto" charset="0"/>
                <a:cs typeface="Roboto" charset="0"/>
              </a:rPr>
              <a:t>AlGhofili</a:t>
            </a:r>
            <a:r>
              <a:rPr lang="en-US" sz="1600" b="1" spc="225" dirty="0">
                <a:latin typeface="+mj-lt"/>
                <a:ea typeface="Roboto" charset="0"/>
                <a:cs typeface="Roboto" charset="0"/>
              </a:rPr>
              <a:t> &amp; </a:t>
            </a:r>
            <a:r>
              <a:rPr lang="en-US" sz="1600" b="1" spc="225" dirty="0" err="1">
                <a:latin typeface="+mj-lt"/>
                <a:ea typeface="Roboto" charset="0"/>
                <a:cs typeface="Roboto" charset="0"/>
              </a:rPr>
              <a:t>Gassan</a:t>
            </a:r>
            <a:r>
              <a:rPr lang="en-US" sz="1600" b="1" spc="225" dirty="0">
                <a:latin typeface="+mj-lt"/>
                <a:ea typeface="Roboto" charset="0"/>
                <a:cs typeface="Roboto" charset="0"/>
              </a:rPr>
              <a:t> </a:t>
            </a:r>
            <a:r>
              <a:rPr lang="en-US" sz="1600" b="1" spc="225" dirty="0" err="1">
                <a:latin typeface="+mj-lt"/>
                <a:ea typeface="Roboto" charset="0"/>
                <a:cs typeface="Roboto" charset="0"/>
              </a:rPr>
              <a:t>Almoqbel</a:t>
            </a:r>
            <a:endParaRPr lang="en-US" sz="1600" b="1" spc="225" dirty="0">
              <a:latin typeface="+mj-lt"/>
              <a:ea typeface="Roboto" charset="0"/>
              <a:cs typeface="Roboto" charset="0"/>
            </a:endParaRPr>
          </a:p>
        </p:txBody>
      </p:sp>
      <p:sp>
        <p:nvSpPr>
          <p:cNvPr id="2" name="Rectangle 1"/>
          <p:cNvSpPr/>
          <p:nvPr/>
        </p:nvSpPr>
        <p:spPr>
          <a:xfrm>
            <a:off x="198150" y="4605759"/>
            <a:ext cx="3592286" cy="307777"/>
          </a:xfrm>
          <a:prstGeom prst="rect">
            <a:avLst/>
          </a:prstGeom>
        </p:spPr>
        <p:txBody>
          <a:bodyPr wrap="square">
            <a:spAutoFit/>
          </a:bodyPr>
          <a:lstStyle/>
          <a:p>
            <a:r>
              <a:rPr lang="en-US" b="1" spc="225" dirty="0" smtClean="0">
                <a:ea typeface="Roboto" charset="0"/>
                <a:cs typeface="Roboto" charset="0"/>
              </a:rPr>
              <a:t>Supervised by: Dr. Amr Jamal</a:t>
            </a:r>
            <a:endParaRPr lang="en-US" b="1" spc="225" dirty="0">
              <a:ea typeface="Roboto" charset="0"/>
              <a:cs typeface="Roboto" charset="0"/>
            </a:endParaRPr>
          </a:p>
        </p:txBody>
      </p:sp>
    </p:spTree>
    <p:extLst>
      <p:ext uri="{BB962C8B-B14F-4D97-AF65-F5344CB8AC3E}">
        <p14:creationId xmlns:p14="http://schemas.microsoft.com/office/powerpoint/2010/main" val="3866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4- What is the most cost-effective and crucial aspect of the treatment of chronic LBP? (3) </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Patient education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Physiotherapy</a:t>
            </a:r>
          </a:p>
          <a:p>
            <a:r>
              <a:rPr lang="en-US" sz="1800" b="1" dirty="0">
                <a:solidFill>
                  <a:schemeClr val="tx1"/>
                </a:solidFill>
                <a:latin typeface="Calibri" charset="0"/>
                <a:ea typeface="Calibri" charset="0"/>
                <a:cs typeface="Calibri" charset="0"/>
              </a:rPr>
              <a:t>c. Bed rest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Morning stiffness</a:t>
            </a:r>
          </a:p>
        </p:txBody>
      </p:sp>
    </p:spTree>
    <p:extLst>
      <p:ext uri="{BB962C8B-B14F-4D97-AF65-F5344CB8AC3E}">
        <p14:creationId xmlns:p14="http://schemas.microsoft.com/office/powerpoint/2010/main" val="16063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371726"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5- Which of the following is the most common cause of LBP? (3) </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Metastatic bone disease</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Inflammatory back pain</a:t>
            </a:r>
          </a:p>
          <a:p>
            <a:r>
              <a:rPr lang="en-US" sz="1800" b="1" dirty="0">
                <a:solidFill>
                  <a:schemeClr val="tx1"/>
                </a:solidFill>
                <a:latin typeface="Calibri" charset="0"/>
                <a:ea typeface="Calibri" charset="0"/>
                <a:cs typeface="Calibri" charset="0"/>
              </a:rPr>
              <a:t>c. Lumbosacral sprain or strain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None of the above</a:t>
            </a:r>
          </a:p>
        </p:txBody>
      </p:sp>
    </p:spTree>
    <p:extLst>
      <p:ext uri="{BB962C8B-B14F-4D97-AF65-F5344CB8AC3E}">
        <p14:creationId xmlns:p14="http://schemas.microsoft.com/office/powerpoint/2010/main" val="7494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29;p18"/>
          <p:cNvSpPr txBox="1">
            <a:spLocks/>
          </p:cNvSpPr>
          <p:nvPr/>
        </p:nvSpPr>
        <p:spPr>
          <a:xfrm>
            <a:off x="504508" y="3837396"/>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3200" dirty="0">
                <a:latin typeface="Times New Roman" charset="0"/>
                <a:ea typeface="Times New Roman" charset="0"/>
                <a:cs typeface="Times New Roman" charset="0"/>
              </a:rPr>
              <a:t>A thorough history and physical examination helps elucidate the diagnosis in most patients. </a:t>
            </a:r>
          </a:p>
        </p:txBody>
      </p:sp>
      <p:sp>
        <p:nvSpPr>
          <p:cNvPr id="6" name="Google Shape;129;p18"/>
          <p:cNvSpPr txBox="1">
            <a:spLocks/>
          </p:cNvSpPr>
          <p:nvPr/>
        </p:nvSpPr>
        <p:spPr>
          <a:xfrm>
            <a:off x="291148" y="533364"/>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3600" b="1" dirty="0">
                <a:solidFill>
                  <a:schemeClr val="bg1"/>
                </a:solidFill>
                <a:latin typeface="Times New Roman" charset="0"/>
                <a:ea typeface="Times New Roman" charset="0"/>
                <a:cs typeface="Times New Roman" charset="0"/>
              </a:rPr>
              <a:t>What is the diagnostic approach to a patient with back pain?</a:t>
            </a:r>
          </a:p>
        </p:txBody>
      </p:sp>
    </p:spTree>
    <p:extLst>
      <p:ext uri="{BB962C8B-B14F-4D97-AF65-F5344CB8AC3E}">
        <p14:creationId xmlns:p14="http://schemas.microsoft.com/office/powerpoint/2010/main" val="62514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069629" y="-50781"/>
            <a:ext cx="2137396" cy="61619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b="1" dirty="0" err="1">
                <a:solidFill>
                  <a:schemeClr val="accent4">
                    <a:lumMod val="75000"/>
                  </a:schemeClr>
                </a:solidFill>
                <a:latin typeface="Times New Roman" charset="0"/>
                <a:ea typeface="Times New Roman" charset="0"/>
                <a:cs typeface="Times New Roman" charset="0"/>
              </a:rPr>
              <a:t>Hx</a:t>
            </a:r>
            <a:r>
              <a:rPr lang="en-US" sz="2800" b="1" dirty="0">
                <a:solidFill>
                  <a:schemeClr val="accent4">
                    <a:lumMod val="75000"/>
                  </a:schemeClr>
                </a:solidFill>
                <a:latin typeface="Times New Roman" charset="0"/>
                <a:ea typeface="Times New Roman" charset="0"/>
                <a:cs typeface="Times New Roman" charset="0"/>
              </a:rPr>
              <a:t> taking </a:t>
            </a:r>
            <a:r>
              <a:rPr lang="en-US" sz="1600" baseline="-25000" dirty="0">
                <a:solidFill>
                  <a:schemeClr val="tx1"/>
                </a:solidFill>
                <a:latin typeface="+mj-lt"/>
              </a:rPr>
              <a:t>(4)</a:t>
            </a:r>
            <a:endParaRPr sz="1400" baseline="-25000" dirty="0">
              <a:solidFill>
                <a:schemeClr val="tx1"/>
              </a:solidFill>
              <a:latin typeface="+mj-lt"/>
            </a:endParaRPr>
          </a:p>
        </p:txBody>
      </p:sp>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a:xfrm>
            <a:off x="3401824" y="883787"/>
            <a:ext cx="4224271"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lgn="ctr">
              <a:buNone/>
            </a:pPr>
            <a:r>
              <a:rPr lang="en-US" sz="3200" b="1" dirty="0">
                <a:latin typeface="Times New Roman" charset="0"/>
                <a:ea typeface="Times New Roman" charset="0"/>
                <a:cs typeface="Times New Roman" charset="0"/>
              </a:rPr>
              <a:t>Doctor I have PAIN!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72" y="735924"/>
            <a:ext cx="2572092" cy="4407575"/>
          </a:xfrm>
          <a:prstGeom prst="rect">
            <a:avLst/>
          </a:prstGeom>
        </p:spPr>
      </p:pic>
    </p:spTree>
    <p:extLst>
      <p:ext uri="{BB962C8B-B14F-4D97-AF65-F5344CB8AC3E}">
        <p14:creationId xmlns:p14="http://schemas.microsoft.com/office/powerpoint/2010/main" val="4313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403109" y="-50781"/>
            <a:ext cx="1357611" cy="61619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b="1" dirty="0" err="1">
                <a:solidFill>
                  <a:schemeClr val="accent4">
                    <a:lumMod val="75000"/>
                  </a:schemeClr>
                </a:solidFill>
                <a:latin typeface="Times New Roman" charset="0"/>
                <a:ea typeface="Times New Roman" charset="0"/>
                <a:cs typeface="Times New Roman" charset="0"/>
              </a:rPr>
              <a:t>DDx</a:t>
            </a:r>
            <a:endParaRPr b="1" dirty="0">
              <a:solidFill>
                <a:schemeClr val="accent4">
                  <a:lumMod val="75000"/>
                </a:schemeClr>
              </a:solidFill>
              <a:latin typeface="Times New Roman" charset="0"/>
              <a:ea typeface="Times New Roman" charset="0"/>
              <a:cs typeface="Times New Roman" charset="0"/>
            </a:endParaRPr>
          </a:p>
        </p:txBody>
      </p:sp>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26137" y="548640"/>
            <a:ext cx="2392551" cy="4251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Mechanical</a:t>
            </a:r>
            <a:endParaRPr lang="en-US" dirty="0"/>
          </a:p>
        </p:txBody>
      </p:sp>
      <p:sp>
        <p:nvSpPr>
          <p:cNvPr id="9" name="Rectangle 8"/>
          <p:cNvSpPr/>
          <p:nvPr/>
        </p:nvSpPr>
        <p:spPr>
          <a:xfrm>
            <a:off x="3671509" y="566356"/>
            <a:ext cx="2392551" cy="4251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Systemic</a:t>
            </a:r>
            <a:endParaRPr lang="en-US" dirty="0"/>
          </a:p>
        </p:txBody>
      </p:sp>
      <p:sp>
        <p:nvSpPr>
          <p:cNvPr id="10" name="Rectangle 9"/>
          <p:cNvSpPr/>
          <p:nvPr/>
        </p:nvSpPr>
        <p:spPr>
          <a:xfrm>
            <a:off x="6605145" y="548640"/>
            <a:ext cx="2392551" cy="425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Referred</a:t>
            </a:r>
            <a:endParaRPr lang="en-US" dirty="0"/>
          </a:p>
        </p:txBody>
      </p:sp>
      <p:sp>
        <p:nvSpPr>
          <p:cNvPr id="19" name="Rectangle 18"/>
          <p:cNvSpPr/>
          <p:nvPr/>
        </p:nvSpPr>
        <p:spPr>
          <a:xfrm>
            <a:off x="3671509" y="1069189"/>
            <a:ext cx="2392551" cy="43433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Malignancy</a:t>
            </a:r>
            <a:endParaRPr lang="en-US" sz="1800" dirty="0">
              <a:effectLst/>
            </a:endParaRPr>
          </a:p>
        </p:txBody>
      </p:sp>
      <p:sp>
        <p:nvSpPr>
          <p:cNvPr id="20" name="Rectangle 19"/>
          <p:cNvSpPr/>
          <p:nvPr/>
        </p:nvSpPr>
        <p:spPr>
          <a:xfrm>
            <a:off x="3671509" y="2474364"/>
            <a:ext cx="2392551" cy="43862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Infection</a:t>
            </a:r>
            <a:endParaRPr lang="en-US" sz="1800" dirty="0">
              <a:effectLst/>
            </a:endParaRPr>
          </a:p>
        </p:txBody>
      </p:sp>
      <p:sp>
        <p:nvSpPr>
          <p:cNvPr id="23" name="Rectangle 22"/>
          <p:cNvSpPr/>
          <p:nvPr/>
        </p:nvSpPr>
        <p:spPr>
          <a:xfrm>
            <a:off x="3671859" y="1529817"/>
            <a:ext cx="2392551" cy="43433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accent4">
                    <a:lumMod val="50000"/>
                  </a:schemeClr>
                </a:solidFill>
                <a:latin typeface="Arial" charset="0"/>
                <a:ea typeface="Arial" charset="0"/>
                <a:cs typeface="Arial" charset="0"/>
              </a:rPr>
              <a:t>Multiple myeloma </a:t>
            </a:r>
          </a:p>
        </p:txBody>
      </p:sp>
      <p:sp>
        <p:nvSpPr>
          <p:cNvPr id="24" name="Rectangle 23"/>
          <p:cNvSpPr/>
          <p:nvPr/>
        </p:nvSpPr>
        <p:spPr>
          <a:xfrm>
            <a:off x="3671509" y="1995163"/>
            <a:ext cx="2392551" cy="43433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accent4">
                    <a:lumMod val="50000"/>
                  </a:schemeClr>
                </a:solidFill>
                <a:latin typeface="Arial" charset="0"/>
                <a:ea typeface="Arial" charset="0"/>
                <a:cs typeface="Arial" charset="0"/>
              </a:rPr>
              <a:t>Metastatic carcinoma </a:t>
            </a:r>
          </a:p>
        </p:txBody>
      </p:sp>
      <p:sp>
        <p:nvSpPr>
          <p:cNvPr id="25" name="Rectangle 24"/>
          <p:cNvSpPr/>
          <p:nvPr/>
        </p:nvSpPr>
        <p:spPr>
          <a:xfrm>
            <a:off x="3675726" y="2937849"/>
            <a:ext cx="2392551"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4">
                    <a:lumMod val="50000"/>
                  </a:schemeClr>
                </a:solidFill>
              </a:rPr>
              <a:t>Osteomyelitis</a:t>
            </a:r>
            <a:endParaRPr lang="en-US" sz="1800" dirty="0">
              <a:solidFill>
                <a:schemeClr val="accent4">
                  <a:lumMod val="50000"/>
                </a:schemeClr>
              </a:solidFill>
              <a:effectLst/>
            </a:endParaRPr>
          </a:p>
        </p:txBody>
      </p:sp>
      <p:sp>
        <p:nvSpPr>
          <p:cNvPr id="28" name="Rectangle 27"/>
          <p:cNvSpPr/>
          <p:nvPr/>
        </p:nvSpPr>
        <p:spPr>
          <a:xfrm>
            <a:off x="3682242" y="3419622"/>
            <a:ext cx="2392551"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4">
                    <a:lumMod val="50000"/>
                  </a:schemeClr>
                </a:solidFill>
              </a:rPr>
              <a:t>TB</a:t>
            </a:r>
            <a:endParaRPr lang="en-US" sz="1800" dirty="0">
              <a:solidFill>
                <a:schemeClr val="accent4">
                  <a:lumMod val="50000"/>
                </a:schemeClr>
              </a:solidFill>
              <a:effectLst/>
            </a:endParaRPr>
          </a:p>
        </p:txBody>
      </p:sp>
      <p:sp>
        <p:nvSpPr>
          <p:cNvPr id="29" name="Rectangle 28"/>
          <p:cNvSpPr/>
          <p:nvPr/>
        </p:nvSpPr>
        <p:spPr>
          <a:xfrm>
            <a:off x="3670002" y="3901395"/>
            <a:ext cx="2392551"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4">
                    <a:lumMod val="50000"/>
                  </a:schemeClr>
                </a:solidFill>
              </a:rPr>
              <a:t>Brucellosis</a:t>
            </a:r>
            <a:endParaRPr lang="en-US" sz="1800" dirty="0">
              <a:solidFill>
                <a:schemeClr val="accent4">
                  <a:lumMod val="50000"/>
                </a:schemeClr>
              </a:solidFill>
              <a:effectLst/>
            </a:endParaRPr>
          </a:p>
        </p:txBody>
      </p:sp>
      <p:sp>
        <p:nvSpPr>
          <p:cNvPr id="31" name="Rectangle 30"/>
          <p:cNvSpPr/>
          <p:nvPr/>
        </p:nvSpPr>
        <p:spPr>
          <a:xfrm>
            <a:off x="3682242" y="4362658"/>
            <a:ext cx="2392551" cy="72140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Inflammation</a:t>
            </a:r>
          </a:p>
          <a:p>
            <a:pPr lvl="0" algn="ctr"/>
            <a:r>
              <a:rPr lang="en-US" sz="1800" dirty="0">
                <a:effectLst/>
              </a:rPr>
              <a:t>Ankylosing </a:t>
            </a:r>
            <a:r>
              <a:rPr lang="en-US" sz="1800" dirty="0">
                <a:latin typeface="Times" charset="0"/>
                <a:ea typeface="Times" charset="0"/>
                <a:cs typeface="Times" charset="0"/>
              </a:rPr>
              <a:t>spondylitis</a:t>
            </a:r>
            <a:endParaRPr lang="en-US" sz="1800" dirty="0"/>
          </a:p>
        </p:txBody>
      </p:sp>
      <p:sp>
        <p:nvSpPr>
          <p:cNvPr id="33" name="Rectangle 32"/>
          <p:cNvSpPr/>
          <p:nvPr/>
        </p:nvSpPr>
        <p:spPr>
          <a:xfrm>
            <a:off x="827644" y="1026042"/>
            <a:ext cx="2392551" cy="43433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latin typeface="Arial" charset="0"/>
                <a:ea typeface="Arial" charset="0"/>
                <a:cs typeface="Arial" charset="0"/>
              </a:rPr>
              <a:t>Lumbar strain or sprain</a:t>
            </a:r>
          </a:p>
        </p:txBody>
      </p:sp>
      <p:sp>
        <p:nvSpPr>
          <p:cNvPr id="34" name="Rectangle 33"/>
          <p:cNvSpPr/>
          <p:nvPr/>
        </p:nvSpPr>
        <p:spPr>
          <a:xfrm>
            <a:off x="826135" y="2942436"/>
            <a:ext cx="2392551" cy="4386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Compression fracture </a:t>
            </a:r>
          </a:p>
        </p:txBody>
      </p:sp>
      <p:sp>
        <p:nvSpPr>
          <p:cNvPr id="35" name="Rectangle 34"/>
          <p:cNvSpPr/>
          <p:nvPr/>
        </p:nvSpPr>
        <p:spPr>
          <a:xfrm>
            <a:off x="827994" y="1504958"/>
            <a:ext cx="2392551" cy="58632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latin typeface="Arial" charset="0"/>
                <a:ea typeface="Arial" charset="0"/>
                <a:cs typeface="Arial" charset="0"/>
              </a:rPr>
              <a:t>Herniated disc and spinal stenosis</a:t>
            </a:r>
          </a:p>
        </p:txBody>
      </p:sp>
      <p:sp>
        <p:nvSpPr>
          <p:cNvPr id="36" name="Rectangle 35"/>
          <p:cNvSpPr/>
          <p:nvPr/>
        </p:nvSpPr>
        <p:spPr>
          <a:xfrm>
            <a:off x="827644" y="2116608"/>
            <a:ext cx="2392551" cy="7639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latin typeface="Arial" charset="0"/>
                <a:ea typeface="Arial" charset="0"/>
                <a:cs typeface="Arial" charset="0"/>
              </a:rPr>
              <a:t>Degenerative processes of disc and facet joint</a:t>
            </a:r>
          </a:p>
        </p:txBody>
      </p:sp>
      <p:sp>
        <p:nvSpPr>
          <p:cNvPr id="37" name="Rectangle 36"/>
          <p:cNvSpPr/>
          <p:nvPr/>
        </p:nvSpPr>
        <p:spPr>
          <a:xfrm>
            <a:off x="826136" y="3442965"/>
            <a:ext cx="2392551" cy="4386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charset="0"/>
                <a:ea typeface="Arial" charset="0"/>
                <a:cs typeface="Arial" charset="0"/>
              </a:rPr>
              <a:t>Spondylolysis</a:t>
            </a:r>
            <a:endParaRPr lang="en-US" sz="1800" dirty="0">
              <a:effectLst/>
              <a:latin typeface="Arial" charset="0"/>
              <a:ea typeface="Arial" charset="0"/>
              <a:cs typeface="Arial" charset="0"/>
            </a:endParaRPr>
          </a:p>
        </p:txBody>
      </p:sp>
      <p:sp>
        <p:nvSpPr>
          <p:cNvPr id="41" name="Rectangle 40"/>
          <p:cNvSpPr/>
          <p:nvPr/>
        </p:nvSpPr>
        <p:spPr>
          <a:xfrm>
            <a:off x="6605144" y="1023383"/>
            <a:ext cx="2392551" cy="4343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lumMod val="50000"/>
                  </a:schemeClr>
                </a:solidFill>
              </a:rPr>
              <a:t>Acute Aneurysm</a:t>
            </a:r>
            <a:endParaRPr lang="en-US" sz="1800" dirty="0">
              <a:solidFill>
                <a:schemeClr val="accent2">
                  <a:lumMod val="50000"/>
                </a:schemeClr>
              </a:solidFill>
              <a:effectLst/>
            </a:endParaRPr>
          </a:p>
        </p:txBody>
      </p:sp>
      <p:sp>
        <p:nvSpPr>
          <p:cNvPr id="42" name="Rectangle 41"/>
          <p:cNvSpPr/>
          <p:nvPr/>
        </p:nvSpPr>
        <p:spPr>
          <a:xfrm>
            <a:off x="6605143" y="1503528"/>
            <a:ext cx="2392551" cy="4343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2">
                    <a:lumMod val="50000"/>
                  </a:schemeClr>
                </a:solidFill>
              </a:rPr>
              <a:t>Pelvic disease</a:t>
            </a:r>
            <a:endParaRPr lang="en-US" sz="1800" dirty="0">
              <a:solidFill>
                <a:schemeClr val="accent2">
                  <a:lumMod val="50000"/>
                </a:schemeClr>
              </a:solidFill>
              <a:effectLst/>
            </a:endParaRPr>
          </a:p>
        </p:txBody>
      </p:sp>
      <p:sp>
        <p:nvSpPr>
          <p:cNvPr id="43" name="Rectangle 42"/>
          <p:cNvSpPr/>
          <p:nvPr/>
        </p:nvSpPr>
        <p:spPr>
          <a:xfrm>
            <a:off x="6605144" y="1982444"/>
            <a:ext cx="2392551" cy="4343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Prostatitis/Endometriosis</a:t>
            </a:r>
            <a:endParaRPr lang="en-US" dirty="0">
              <a:solidFill>
                <a:schemeClr val="accent2">
                  <a:lumMod val="50000"/>
                </a:schemeClr>
              </a:solidFill>
              <a:effectLst/>
            </a:endParaRPr>
          </a:p>
        </p:txBody>
      </p:sp>
      <p:sp>
        <p:nvSpPr>
          <p:cNvPr id="44" name="Rectangle 43"/>
          <p:cNvSpPr/>
          <p:nvPr/>
        </p:nvSpPr>
        <p:spPr>
          <a:xfrm>
            <a:off x="6605142" y="2446194"/>
            <a:ext cx="2392551" cy="4343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lumMod val="50000"/>
                  </a:schemeClr>
                </a:solidFill>
              </a:rPr>
              <a:t>Renal disease</a:t>
            </a:r>
            <a:endParaRPr lang="en-US" sz="1800" dirty="0">
              <a:solidFill>
                <a:schemeClr val="accent2">
                  <a:lumMod val="50000"/>
                </a:schemeClr>
              </a:solidFill>
              <a:effectLst/>
            </a:endParaRPr>
          </a:p>
        </p:txBody>
      </p:sp>
      <p:sp>
        <p:nvSpPr>
          <p:cNvPr id="45" name="Rectangle 44"/>
          <p:cNvSpPr/>
          <p:nvPr/>
        </p:nvSpPr>
        <p:spPr>
          <a:xfrm>
            <a:off x="6605141" y="2918591"/>
            <a:ext cx="2392551" cy="4343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50000"/>
                  </a:schemeClr>
                </a:solidFill>
              </a:rPr>
              <a:t>Stones / Pyelonephritis</a:t>
            </a:r>
            <a:endParaRPr lang="en-US" sz="1600" dirty="0">
              <a:solidFill>
                <a:schemeClr val="accent2">
                  <a:lumMod val="50000"/>
                </a:schemeClr>
              </a:solidFill>
              <a:effectLst/>
            </a:endParaRPr>
          </a:p>
        </p:txBody>
      </p:sp>
      <p:sp>
        <p:nvSpPr>
          <p:cNvPr id="46" name="Rectangle 45"/>
          <p:cNvSpPr/>
          <p:nvPr/>
        </p:nvSpPr>
        <p:spPr>
          <a:xfrm>
            <a:off x="6605142" y="3379219"/>
            <a:ext cx="2392551" cy="4343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lumMod val="50000"/>
                  </a:schemeClr>
                </a:solidFill>
              </a:rPr>
              <a:t>GI disease</a:t>
            </a:r>
            <a:endParaRPr lang="en-US" sz="1800" dirty="0">
              <a:solidFill>
                <a:schemeClr val="accent2">
                  <a:lumMod val="50000"/>
                </a:schemeClr>
              </a:solidFill>
              <a:effectLst/>
            </a:endParaRPr>
          </a:p>
        </p:txBody>
      </p:sp>
      <p:sp>
        <p:nvSpPr>
          <p:cNvPr id="47" name="Rectangle 46"/>
          <p:cNvSpPr/>
          <p:nvPr/>
        </p:nvSpPr>
        <p:spPr>
          <a:xfrm>
            <a:off x="6605140" y="3861257"/>
            <a:ext cx="2392551" cy="4343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lumMod val="50000"/>
                  </a:schemeClr>
                </a:solidFill>
              </a:rPr>
              <a:t>Pancreatitis</a:t>
            </a:r>
            <a:endParaRPr lang="en-US" sz="1800" dirty="0">
              <a:solidFill>
                <a:schemeClr val="accent2">
                  <a:lumMod val="50000"/>
                </a:schemeClr>
              </a:solidFill>
              <a:effectLst/>
            </a:endParaRPr>
          </a:p>
        </p:txBody>
      </p:sp>
      <p:sp>
        <p:nvSpPr>
          <p:cNvPr id="48" name="Rectangle 47"/>
          <p:cNvSpPr/>
          <p:nvPr/>
        </p:nvSpPr>
        <p:spPr>
          <a:xfrm>
            <a:off x="6605139" y="4340021"/>
            <a:ext cx="2392551" cy="4343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lumMod val="50000"/>
                  </a:schemeClr>
                </a:solidFill>
              </a:rPr>
              <a:t>Cholecystitis</a:t>
            </a:r>
            <a:endParaRPr lang="en-US" sz="1800" dirty="0">
              <a:solidFill>
                <a:schemeClr val="accent2">
                  <a:lumMod val="50000"/>
                </a:schemeClr>
              </a:solidFill>
              <a:effectLst/>
            </a:endParaRPr>
          </a:p>
        </p:txBody>
      </p:sp>
    </p:spTree>
    <p:extLst>
      <p:ext uri="{BB962C8B-B14F-4D97-AF65-F5344CB8AC3E}">
        <p14:creationId xmlns:p14="http://schemas.microsoft.com/office/powerpoint/2010/main" val="5186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500"/>
                                        <p:tgtEl>
                                          <p:spTgt spid="4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6" grpId="0" animBg="1"/>
      <p:bldP spid="9" grpId="0" animBg="1"/>
      <p:bldP spid="10" grpId="0" animBg="1"/>
      <p:bldP spid="19" grpId="0" animBg="1"/>
      <p:bldP spid="20" grpId="0" animBg="1"/>
      <p:bldP spid="23" grpId="0" animBg="1"/>
      <p:bldP spid="24" grpId="0" animBg="1"/>
      <p:bldP spid="25" grpId="0" animBg="1"/>
      <p:bldP spid="28" grpId="0" animBg="1"/>
      <p:bldP spid="29" grpId="0" animBg="1"/>
      <p:bldP spid="31" grpId="0" animBg="1"/>
      <p:bldP spid="33" grpId="0" animBg="1"/>
      <p:bldP spid="34" grpId="0" animBg="1"/>
      <p:bldP spid="35" grpId="0" animBg="1"/>
      <p:bldP spid="36" grpId="0" animBg="1"/>
      <p:bldP spid="37"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oogle Shape;81;p13"/>
          <p:cNvSpPr txBox="1">
            <a:spLocks noGrp="1"/>
          </p:cNvSpPr>
          <p:nvPr>
            <p:ph type="title"/>
          </p:nvPr>
        </p:nvSpPr>
        <p:spPr>
          <a:xfrm rot="16200000">
            <a:off x="-478672" y="2263653"/>
            <a:ext cx="1707494" cy="6161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chemeClr val="bg1"/>
                </a:solidFill>
              </a:rPr>
              <a:t>Hx</a:t>
            </a:r>
            <a:r>
              <a:rPr lang="en-US" sz="2800" b="1" dirty="0">
                <a:solidFill>
                  <a:schemeClr val="bg1"/>
                </a:solidFill>
              </a:rPr>
              <a:t> taking</a:t>
            </a:r>
            <a:endParaRPr b="1" dirty="0">
              <a:solidFill>
                <a:schemeClr val="bg1"/>
              </a:solidFill>
            </a:endParaRPr>
          </a:p>
        </p:txBody>
      </p:sp>
      <p:sp>
        <p:nvSpPr>
          <p:cNvPr id="5" name="Rectangle 4"/>
          <p:cNvSpPr/>
          <p:nvPr/>
        </p:nvSpPr>
        <p:spPr>
          <a:xfrm>
            <a:off x="683173" y="182880"/>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1</a:t>
            </a:r>
            <a:endParaRPr lang="en-US" dirty="0"/>
          </a:p>
        </p:txBody>
      </p:sp>
      <p:sp>
        <p:nvSpPr>
          <p:cNvPr id="6" name="Rectangle 5"/>
          <p:cNvSpPr/>
          <p:nvPr/>
        </p:nvSpPr>
        <p:spPr>
          <a:xfrm>
            <a:off x="683172" y="785849"/>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endParaRPr lang="en-US" dirty="0"/>
          </a:p>
        </p:txBody>
      </p:sp>
      <p:sp>
        <p:nvSpPr>
          <p:cNvPr id="7" name="Rectangle 6"/>
          <p:cNvSpPr/>
          <p:nvPr/>
        </p:nvSpPr>
        <p:spPr>
          <a:xfrm>
            <a:off x="683172" y="1406571"/>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endParaRPr lang="en-US" dirty="0"/>
          </a:p>
        </p:txBody>
      </p:sp>
      <p:sp>
        <p:nvSpPr>
          <p:cNvPr id="8" name="Rectangle 7"/>
          <p:cNvSpPr/>
          <p:nvPr/>
        </p:nvSpPr>
        <p:spPr>
          <a:xfrm>
            <a:off x="683171" y="2009540"/>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endParaRPr lang="en-US" dirty="0"/>
          </a:p>
        </p:txBody>
      </p:sp>
      <p:sp>
        <p:nvSpPr>
          <p:cNvPr id="9" name="Rectangle 8"/>
          <p:cNvSpPr/>
          <p:nvPr/>
        </p:nvSpPr>
        <p:spPr>
          <a:xfrm>
            <a:off x="683171" y="2621896"/>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endParaRPr lang="en-US" dirty="0"/>
          </a:p>
        </p:txBody>
      </p:sp>
      <p:sp>
        <p:nvSpPr>
          <p:cNvPr id="10" name="Rectangle 9"/>
          <p:cNvSpPr/>
          <p:nvPr/>
        </p:nvSpPr>
        <p:spPr>
          <a:xfrm>
            <a:off x="683170" y="3224865"/>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n-US" dirty="0"/>
          </a:p>
        </p:txBody>
      </p:sp>
      <p:sp>
        <p:nvSpPr>
          <p:cNvPr id="11" name="Rectangle 10"/>
          <p:cNvSpPr/>
          <p:nvPr/>
        </p:nvSpPr>
        <p:spPr>
          <a:xfrm>
            <a:off x="683171" y="3796363"/>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a:t>
            </a:r>
            <a:endParaRPr lang="en-US" dirty="0"/>
          </a:p>
        </p:txBody>
      </p:sp>
      <p:sp>
        <p:nvSpPr>
          <p:cNvPr id="12" name="Rectangle 11"/>
          <p:cNvSpPr/>
          <p:nvPr/>
        </p:nvSpPr>
        <p:spPr>
          <a:xfrm>
            <a:off x="683170" y="4399332"/>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a:t>
            </a:r>
            <a:endParaRPr lang="en-US" dirty="0"/>
          </a:p>
        </p:txBody>
      </p:sp>
      <p:sp>
        <p:nvSpPr>
          <p:cNvPr id="13" name="Rectangle 12"/>
          <p:cNvSpPr/>
          <p:nvPr/>
        </p:nvSpPr>
        <p:spPr>
          <a:xfrm>
            <a:off x="1301625" y="182880"/>
            <a:ext cx="4148199"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Personal Data</a:t>
            </a:r>
            <a:endParaRPr lang="en-US" dirty="0"/>
          </a:p>
        </p:txBody>
      </p:sp>
      <p:sp>
        <p:nvSpPr>
          <p:cNvPr id="14" name="Rectangle 13"/>
          <p:cNvSpPr/>
          <p:nvPr/>
        </p:nvSpPr>
        <p:spPr>
          <a:xfrm>
            <a:off x="1301624" y="785849"/>
            <a:ext cx="414820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SOCRATES</a:t>
            </a:r>
            <a:endParaRPr lang="en-US" dirty="0"/>
          </a:p>
        </p:txBody>
      </p:sp>
      <p:sp>
        <p:nvSpPr>
          <p:cNvPr id="15" name="Rectangle 14"/>
          <p:cNvSpPr/>
          <p:nvPr/>
        </p:nvSpPr>
        <p:spPr>
          <a:xfrm>
            <a:off x="1299366" y="1406571"/>
            <a:ext cx="4150458"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Neurological?</a:t>
            </a:r>
            <a:endParaRPr lang="en-US" dirty="0"/>
          </a:p>
        </p:txBody>
      </p:sp>
      <p:sp>
        <p:nvSpPr>
          <p:cNvPr id="16" name="Rectangle 15"/>
          <p:cNvSpPr/>
          <p:nvPr/>
        </p:nvSpPr>
        <p:spPr>
          <a:xfrm>
            <a:off x="1299366" y="2027293"/>
            <a:ext cx="4150458"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Red Flags!</a:t>
            </a:r>
            <a:endParaRPr lang="en-US" dirty="0"/>
          </a:p>
        </p:txBody>
      </p:sp>
      <p:sp>
        <p:nvSpPr>
          <p:cNvPr id="17" name="Rectangle 16"/>
          <p:cNvSpPr/>
          <p:nvPr/>
        </p:nvSpPr>
        <p:spPr>
          <a:xfrm>
            <a:off x="1299366" y="2621896"/>
            <a:ext cx="4150458"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PMH</a:t>
            </a:r>
            <a:endParaRPr lang="en-US" dirty="0"/>
          </a:p>
        </p:txBody>
      </p:sp>
      <p:sp>
        <p:nvSpPr>
          <p:cNvPr id="18" name="Rectangle 17"/>
          <p:cNvSpPr/>
          <p:nvPr/>
        </p:nvSpPr>
        <p:spPr>
          <a:xfrm>
            <a:off x="1299364" y="3216499"/>
            <a:ext cx="41504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Past Surgical </a:t>
            </a:r>
            <a:r>
              <a:rPr lang="en-US" sz="2400" dirty="0" err="1"/>
              <a:t>Hx</a:t>
            </a:r>
            <a:endParaRPr lang="en-US" dirty="0"/>
          </a:p>
        </p:txBody>
      </p:sp>
      <p:sp>
        <p:nvSpPr>
          <p:cNvPr id="19" name="Rectangle 18"/>
          <p:cNvSpPr/>
          <p:nvPr/>
        </p:nvSpPr>
        <p:spPr>
          <a:xfrm>
            <a:off x="1299364" y="3810857"/>
            <a:ext cx="41504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Medications</a:t>
            </a:r>
            <a:endParaRPr lang="en-US" sz="1200" dirty="0"/>
          </a:p>
        </p:txBody>
      </p:sp>
      <p:sp>
        <p:nvSpPr>
          <p:cNvPr id="20" name="Rectangle 19"/>
          <p:cNvSpPr/>
          <p:nvPr/>
        </p:nvSpPr>
        <p:spPr>
          <a:xfrm>
            <a:off x="1299363" y="4383088"/>
            <a:ext cx="4150461"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Family, Social &amp; Systemic Review</a:t>
            </a:r>
            <a:endParaRPr lang="en-US" sz="1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256" r="9830" b="882"/>
          <a:stretch/>
        </p:blipFill>
        <p:spPr>
          <a:xfrm>
            <a:off x="5944516" y="1499279"/>
            <a:ext cx="3199484" cy="3644221"/>
          </a:xfrm>
          <a:prstGeom prst="rect">
            <a:avLst/>
          </a:prstGeom>
        </p:spPr>
      </p:pic>
    </p:spTree>
    <p:extLst>
      <p:ext uri="{BB962C8B-B14F-4D97-AF65-F5344CB8AC3E}">
        <p14:creationId xmlns:p14="http://schemas.microsoft.com/office/powerpoint/2010/main" val="513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oogle Shape;81;p13"/>
          <p:cNvSpPr txBox="1">
            <a:spLocks noGrp="1"/>
          </p:cNvSpPr>
          <p:nvPr>
            <p:ph type="title"/>
          </p:nvPr>
        </p:nvSpPr>
        <p:spPr>
          <a:xfrm rot="16200000">
            <a:off x="-478672" y="2263653"/>
            <a:ext cx="1707494" cy="6161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chemeClr val="bg1"/>
                </a:solidFill>
              </a:rPr>
              <a:t>Hx</a:t>
            </a:r>
            <a:r>
              <a:rPr lang="en-US" sz="2800" b="1" dirty="0">
                <a:solidFill>
                  <a:schemeClr val="bg1"/>
                </a:solidFill>
              </a:rPr>
              <a:t> taking</a:t>
            </a:r>
            <a:endParaRPr b="1" dirty="0">
              <a:solidFill>
                <a:schemeClr val="bg1"/>
              </a:solidFill>
            </a:endParaRPr>
          </a:p>
        </p:txBody>
      </p:sp>
      <p:sp>
        <p:nvSpPr>
          <p:cNvPr id="5" name="Rectangle 4"/>
          <p:cNvSpPr/>
          <p:nvPr/>
        </p:nvSpPr>
        <p:spPr>
          <a:xfrm>
            <a:off x="683173" y="182880"/>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1</a:t>
            </a:r>
            <a:endParaRPr lang="en-US" dirty="0"/>
          </a:p>
        </p:txBody>
      </p:sp>
      <p:sp>
        <p:nvSpPr>
          <p:cNvPr id="13" name="Rectangle 12"/>
          <p:cNvSpPr/>
          <p:nvPr/>
        </p:nvSpPr>
        <p:spPr>
          <a:xfrm>
            <a:off x="1301625" y="182880"/>
            <a:ext cx="4148199"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Personal Data</a:t>
            </a:r>
            <a:endParaRPr lang="en-US" dirty="0"/>
          </a:p>
        </p:txBody>
      </p:sp>
      <p:sp>
        <p:nvSpPr>
          <p:cNvPr id="21" name="Rectangle 20"/>
          <p:cNvSpPr/>
          <p:nvPr/>
        </p:nvSpPr>
        <p:spPr>
          <a:xfrm>
            <a:off x="1301625" y="865632"/>
            <a:ext cx="2136519"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Age?</a:t>
            </a:r>
            <a:endParaRPr lang="en-US" dirty="0"/>
          </a:p>
        </p:txBody>
      </p:sp>
      <p:sp>
        <p:nvSpPr>
          <p:cNvPr id="22" name="Rectangle 21"/>
          <p:cNvSpPr/>
          <p:nvPr/>
        </p:nvSpPr>
        <p:spPr>
          <a:xfrm>
            <a:off x="1301624" y="1461971"/>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Occupation?</a:t>
            </a:r>
            <a:endParaRPr lang="en-US" dirty="0"/>
          </a:p>
        </p:txBody>
      </p:sp>
      <p:sp>
        <p:nvSpPr>
          <p:cNvPr id="23" name="Rectangle 22"/>
          <p:cNvSpPr/>
          <p:nvPr/>
        </p:nvSpPr>
        <p:spPr>
          <a:xfrm>
            <a:off x="683172" y="2156915"/>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endParaRPr lang="en-US" dirty="0"/>
          </a:p>
        </p:txBody>
      </p:sp>
      <p:sp>
        <p:nvSpPr>
          <p:cNvPr id="24" name="Rectangle 23"/>
          <p:cNvSpPr/>
          <p:nvPr/>
        </p:nvSpPr>
        <p:spPr>
          <a:xfrm>
            <a:off x="1301624" y="2156915"/>
            <a:ext cx="4148200" cy="5120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SOCRATES</a:t>
            </a:r>
            <a:endParaRPr lang="en-US" dirty="0"/>
          </a:p>
        </p:txBody>
      </p:sp>
      <p:sp>
        <p:nvSpPr>
          <p:cNvPr id="25" name="Rectangle 24"/>
          <p:cNvSpPr/>
          <p:nvPr/>
        </p:nvSpPr>
        <p:spPr>
          <a:xfrm>
            <a:off x="1301624" y="2753254"/>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Site?</a:t>
            </a:r>
            <a:endParaRPr lang="en-US" dirty="0"/>
          </a:p>
        </p:txBody>
      </p:sp>
      <p:sp>
        <p:nvSpPr>
          <p:cNvPr id="26" name="Rectangle 25"/>
          <p:cNvSpPr/>
          <p:nvPr/>
        </p:nvSpPr>
        <p:spPr>
          <a:xfrm>
            <a:off x="1301624" y="3349593"/>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Onset?</a:t>
            </a:r>
            <a:endParaRPr lang="en-US" dirty="0"/>
          </a:p>
        </p:txBody>
      </p:sp>
      <p:sp>
        <p:nvSpPr>
          <p:cNvPr id="27" name="Rectangle 26"/>
          <p:cNvSpPr/>
          <p:nvPr/>
        </p:nvSpPr>
        <p:spPr>
          <a:xfrm>
            <a:off x="1301624" y="3927644"/>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Character?</a:t>
            </a:r>
            <a:endParaRPr lang="en-US" dirty="0"/>
          </a:p>
        </p:txBody>
      </p:sp>
      <p:sp>
        <p:nvSpPr>
          <p:cNvPr id="28" name="Rectangle 27"/>
          <p:cNvSpPr/>
          <p:nvPr/>
        </p:nvSpPr>
        <p:spPr>
          <a:xfrm>
            <a:off x="1301624" y="4542271"/>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Radiation?</a:t>
            </a:r>
            <a:endParaRPr lang="en-US" dirty="0"/>
          </a:p>
        </p:txBody>
      </p:sp>
      <p:sp>
        <p:nvSpPr>
          <p:cNvPr id="29" name="Rectangle 28"/>
          <p:cNvSpPr/>
          <p:nvPr/>
        </p:nvSpPr>
        <p:spPr>
          <a:xfrm>
            <a:off x="5449824" y="2752936"/>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Associated?</a:t>
            </a:r>
            <a:endParaRPr lang="en-US" dirty="0"/>
          </a:p>
        </p:txBody>
      </p:sp>
      <p:sp>
        <p:nvSpPr>
          <p:cNvPr id="30" name="Rectangle 29"/>
          <p:cNvSpPr/>
          <p:nvPr/>
        </p:nvSpPr>
        <p:spPr>
          <a:xfrm>
            <a:off x="5449824" y="3348069"/>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Timing?</a:t>
            </a:r>
            <a:endParaRPr lang="en-US" dirty="0"/>
          </a:p>
        </p:txBody>
      </p:sp>
      <p:sp>
        <p:nvSpPr>
          <p:cNvPr id="31" name="Rectangle 30"/>
          <p:cNvSpPr/>
          <p:nvPr/>
        </p:nvSpPr>
        <p:spPr>
          <a:xfrm>
            <a:off x="5449824" y="3927644"/>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Exacerbating?</a:t>
            </a:r>
            <a:endParaRPr lang="en-US" dirty="0"/>
          </a:p>
        </p:txBody>
      </p:sp>
      <p:sp>
        <p:nvSpPr>
          <p:cNvPr id="32" name="Rectangle 31"/>
          <p:cNvSpPr/>
          <p:nvPr/>
        </p:nvSpPr>
        <p:spPr>
          <a:xfrm>
            <a:off x="5449824" y="4512542"/>
            <a:ext cx="2136520"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Severity?</a:t>
            </a:r>
            <a:endParaRPr lang="en-US" dirty="0"/>
          </a:p>
        </p:txBody>
      </p:sp>
      <p:sp>
        <p:nvSpPr>
          <p:cNvPr id="35" name="Rectangle 34"/>
          <p:cNvSpPr/>
          <p:nvPr/>
        </p:nvSpPr>
        <p:spPr>
          <a:xfrm>
            <a:off x="3575432" y="865632"/>
            <a:ext cx="1874392"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Residence?</a:t>
            </a:r>
            <a:endParaRPr lang="en-US" dirty="0"/>
          </a:p>
        </p:txBody>
      </p:sp>
    </p:spTree>
    <p:extLst>
      <p:ext uri="{BB962C8B-B14F-4D97-AF65-F5344CB8AC3E}">
        <p14:creationId xmlns:p14="http://schemas.microsoft.com/office/powerpoint/2010/main" val="2275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5934"/>
          <a:stretch/>
        </p:blipFill>
        <p:spPr>
          <a:xfrm>
            <a:off x="1299366" y="2685129"/>
            <a:ext cx="5097004" cy="2366322"/>
          </a:xfrm>
          <a:prstGeom prst="rect">
            <a:avLst/>
          </a:prstGeom>
        </p:spPr>
      </p:pic>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oogle Shape;81;p13"/>
          <p:cNvSpPr txBox="1">
            <a:spLocks noGrp="1"/>
          </p:cNvSpPr>
          <p:nvPr>
            <p:ph type="title"/>
          </p:nvPr>
        </p:nvSpPr>
        <p:spPr>
          <a:xfrm rot="16200000">
            <a:off x="-478672" y="2263653"/>
            <a:ext cx="1707494" cy="6161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chemeClr val="bg1"/>
                </a:solidFill>
              </a:rPr>
              <a:t>Hx</a:t>
            </a:r>
            <a:r>
              <a:rPr lang="en-US" sz="2800" b="1" dirty="0">
                <a:solidFill>
                  <a:schemeClr val="bg1"/>
                </a:solidFill>
              </a:rPr>
              <a:t> taking</a:t>
            </a:r>
            <a:endParaRPr b="1" dirty="0">
              <a:solidFill>
                <a:schemeClr val="bg1"/>
              </a:solidFill>
            </a:endParaRPr>
          </a:p>
        </p:txBody>
      </p:sp>
      <p:sp>
        <p:nvSpPr>
          <p:cNvPr id="5" name="Rectangle 4"/>
          <p:cNvSpPr/>
          <p:nvPr/>
        </p:nvSpPr>
        <p:spPr>
          <a:xfrm>
            <a:off x="683173" y="182880"/>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endParaRPr lang="en-US" dirty="0"/>
          </a:p>
        </p:txBody>
      </p:sp>
      <p:sp>
        <p:nvSpPr>
          <p:cNvPr id="23" name="Rectangle 22"/>
          <p:cNvSpPr/>
          <p:nvPr/>
        </p:nvSpPr>
        <p:spPr>
          <a:xfrm>
            <a:off x="683172" y="2156915"/>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endParaRPr lang="en-US" dirty="0"/>
          </a:p>
        </p:txBody>
      </p:sp>
      <p:sp>
        <p:nvSpPr>
          <p:cNvPr id="18" name="Rectangle 17"/>
          <p:cNvSpPr/>
          <p:nvPr/>
        </p:nvSpPr>
        <p:spPr>
          <a:xfrm>
            <a:off x="1299366" y="182880"/>
            <a:ext cx="4150458" cy="5120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Neurological?</a:t>
            </a:r>
            <a:endParaRPr lang="en-US" dirty="0"/>
          </a:p>
        </p:txBody>
      </p:sp>
      <p:sp>
        <p:nvSpPr>
          <p:cNvPr id="19" name="Rectangle 18"/>
          <p:cNvSpPr/>
          <p:nvPr/>
        </p:nvSpPr>
        <p:spPr>
          <a:xfrm>
            <a:off x="1299366" y="2162159"/>
            <a:ext cx="4150458" cy="5120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Red Flags!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501" y="2842238"/>
            <a:ext cx="2329180" cy="230126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18828"/>
          <a:stretch/>
        </p:blipFill>
        <p:spPr>
          <a:xfrm>
            <a:off x="1299366" y="2668979"/>
            <a:ext cx="5097004" cy="2451178"/>
          </a:xfrm>
          <a:prstGeom prst="rect">
            <a:avLst/>
          </a:prstGeom>
        </p:spPr>
      </p:pic>
      <p:sp>
        <p:nvSpPr>
          <p:cNvPr id="33" name="Rectangle 32"/>
          <p:cNvSpPr/>
          <p:nvPr/>
        </p:nvSpPr>
        <p:spPr>
          <a:xfrm rot="18900000">
            <a:off x="2421404" y="3382503"/>
            <a:ext cx="2852928" cy="102412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Warrant additional diagnostic imaging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1364" y="2248891"/>
            <a:ext cx="2766060" cy="2766060"/>
          </a:xfrm>
          <a:prstGeom prst="rect">
            <a:avLst/>
          </a:prstGeom>
        </p:spPr>
      </p:pic>
    </p:spTree>
    <p:extLst>
      <p:ext uri="{BB962C8B-B14F-4D97-AF65-F5344CB8AC3E}">
        <p14:creationId xmlns:p14="http://schemas.microsoft.com/office/powerpoint/2010/main" val="2618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18" grpId="0" animBg="1"/>
      <p:bldP spid="19"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oogle Shape;81;p13"/>
          <p:cNvSpPr txBox="1">
            <a:spLocks noGrp="1"/>
          </p:cNvSpPr>
          <p:nvPr>
            <p:ph type="title"/>
          </p:nvPr>
        </p:nvSpPr>
        <p:spPr>
          <a:xfrm rot="16200000">
            <a:off x="-478672" y="2263653"/>
            <a:ext cx="1707494" cy="6161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chemeClr val="bg1"/>
                </a:solidFill>
              </a:rPr>
              <a:t>Hx</a:t>
            </a:r>
            <a:r>
              <a:rPr lang="en-US" sz="2800" b="1" dirty="0">
                <a:solidFill>
                  <a:schemeClr val="bg1"/>
                </a:solidFill>
              </a:rPr>
              <a:t> taking</a:t>
            </a:r>
            <a:endParaRPr b="1" dirty="0">
              <a:solidFill>
                <a:schemeClr val="bg1"/>
              </a:solidFill>
            </a:endParaRPr>
          </a:p>
        </p:txBody>
      </p:sp>
      <p:sp>
        <p:nvSpPr>
          <p:cNvPr id="20" name="Rectangle 19"/>
          <p:cNvSpPr/>
          <p:nvPr/>
        </p:nvSpPr>
        <p:spPr>
          <a:xfrm>
            <a:off x="683173" y="518776"/>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endParaRPr lang="en-US" dirty="0"/>
          </a:p>
        </p:txBody>
      </p:sp>
      <p:sp>
        <p:nvSpPr>
          <p:cNvPr id="24" name="Rectangle 23"/>
          <p:cNvSpPr/>
          <p:nvPr/>
        </p:nvSpPr>
        <p:spPr>
          <a:xfrm>
            <a:off x="683172" y="1709929"/>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n-US" dirty="0"/>
          </a:p>
        </p:txBody>
      </p:sp>
      <p:sp>
        <p:nvSpPr>
          <p:cNvPr id="33" name="Rectangle 32"/>
          <p:cNvSpPr/>
          <p:nvPr/>
        </p:nvSpPr>
        <p:spPr>
          <a:xfrm>
            <a:off x="683173" y="2290132"/>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a:t>
            </a:r>
            <a:endParaRPr lang="en-US" dirty="0"/>
          </a:p>
        </p:txBody>
      </p:sp>
      <p:sp>
        <p:nvSpPr>
          <p:cNvPr id="34" name="Rectangle 33"/>
          <p:cNvSpPr/>
          <p:nvPr/>
        </p:nvSpPr>
        <p:spPr>
          <a:xfrm>
            <a:off x="683170" y="3497529"/>
            <a:ext cx="4872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a:t>
            </a:r>
            <a:endParaRPr lang="en-US" dirty="0"/>
          </a:p>
        </p:txBody>
      </p:sp>
      <p:sp>
        <p:nvSpPr>
          <p:cNvPr id="35" name="Rectangle 34"/>
          <p:cNvSpPr/>
          <p:nvPr/>
        </p:nvSpPr>
        <p:spPr>
          <a:xfrm>
            <a:off x="1299368" y="518776"/>
            <a:ext cx="4150458"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PMH</a:t>
            </a:r>
            <a:endParaRPr lang="en-US" dirty="0"/>
          </a:p>
        </p:txBody>
      </p:sp>
      <p:sp>
        <p:nvSpPr>
          <p:cNvPr id="36" name="Rectangle 35"/>
          <p:cNvSpPr/>
          <p:nvPr/>
        </p:nvSpPr>
        <p:spPr>
          <a:xfrm>
            <a:off x="1299366" y="1701563"/>
            <a:ext cx="41504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Past Surgical </a:t>
            </a:r>
            <a:r>
              <a:rPr lang="en-US" sz="2400" dirty="0" err="1"/>
              <a:t>Hx</a:t>
            </a:r>
            <a:endParaRPr lang="en-US" dirty="0"/>
          </a:p>
        </p:txBody>
      </p:sp>
      <p:sp>
        <p:nvSpPr>
          <p:cNvPr id="37" name="Rectangle 36"/>
          <p:cNvSpPr/>
          <p:nvPr/>
        </p:nvSpPr>
        <p:spPr>
          <a:xfrm>
            <a:off x="1299366" y="2304626"/>
            <a:ext cx="4150460"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Medications</a:t>
            </a:r>
            <a:endParaRPr lang="en-US" sz="1200" dirty="0"/>
          </a:p>
        </p:txBody>
      </p:sp>
      <p:sp>
        <p:nvSpPr>
          <p:cNvPr id="38" name="Rectangle 37"/>
          <p:cNvSpPr/>
          <p:nvPr/>
        </p:nvSpPr>
        <p:spPr>
          <a:xfrm>
            <a:off x="1299363" y="3481285"/>
            <a:ext cx="4150461"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Family, Social &amp; Systemic Review</a:t>
            </a:r>
            <a:endParaRPr lang="en-US" sz="1200" dirty="0"/>
          </a:p>
        </p:txBody>
      </p:sp>
      <p:sp>
        <p:nvSpPr>
          <p:cNvPr id="39" name="Rectangle 38"/>
          <p:cNvSpPr/>
          <p:nvPr/>
        </p:nvSpPr>
        <p:spPr>
          <a:xfrm>
            <a:off x="1299365" y="1100154"/>
            <a:ext cx="1968088"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Trauma?</a:t>
            </a:r>
            <a:endParaRPr lang="en-US" dirty="0"/>
          </a:p>
        </p:txBody>
      </p:sp>
      <p:sp>
        <p:nvSpPr>
          <p:cNvPr id="40" name="Rectangle 39"/>
          <p:cNvSpPr/>
          <p:nvPr/>
        </p:nvSpPr>
        <p:spPr>
          <a:xfrm>
            <a:off x="3374594" y="1100154"/>
            <a:ext cx="2075231"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Cancer?</a:t>
            </a:r>
            <a:endParaRPr lang="en-US" dirty="0"/>
          </a:p>
        </p:txBody>
      </p:sp>
      <p:sp>
        <p:nvSpPr>
          <p:cNvPr id="41" name="Rectangle 40"/>
          <p:cNvSpPr/>
          <p:nvPr/>
        </p:nvSpPr>
        <p:spPr>
          <a:xfrm>
            <a:off x="1299365" y="2884350"/>
            <a:ext cx="2075229"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Steroid?</a:t>
            </a:r>
            <a:endParaRPr lang="en-US" sz="1200" dirty="0"/>
          </a:p>
        </p:txBody>
      </p:sp>
      <p:sp>
        <p:nvSpPr>
          <p:cNvPr id="42" name="Rectangle 41"/>
          <p:cNvSpPr/>
          <p:nvPr/>
        </p:nvSpPr>
        <p:spPr>
          <a:xfrm>
            <a:off x="1299364" y="4061009"/>
            <a:ext cx="2833724"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Inherited disease?</a:t>
            </a:r>
            <a:endParaRPr lang="en-US" sz="1200" dirty="0"/>
          </a:p>
        </p:txBody>
      </p:sp>
      <p:sp>
        <p:nvSpPr>
          <p:cNvPr id="43" name="Rectangle 42"/>
          <p:cNvSpPr/>
          <p:nvPr/>
        </p:nvSpPr>
        <p:spPr>
          <a:xfrm>
            <a:off x="4257219" y="4061009"/>
            <a:ext cx="2088717"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Smoking?</a:t>
            </a:r>
            <a:endParaRPr lang="en-US" sz="1200" dirty="0"/>
          </a:p>
        </p:txBody>
      </p:sp>
      <p:sp>
        <p:nvSpPr>
          <p:cNvPr id="44" name="Rectangle 43"/>
          <p:cNvSpPr/>
          <p:nvPr/>
        </p:nvSpPr>
        <p:spPr>
          <a:xfrm>
            <a:off x="6470067" y="4061009"/>
            <a:ext cx="2088717"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Alcohol?</a:t>
            </a:r>
            <a:endParaRPr lang="en-US" sz="1200" dirty="0"/>
          </a:p>
        </p:txBody>
      </p:sp>
      <p:sp>
        <p:nvSpPr>
          <p:cNvPr id="18" name="Rectangle 17"/>
          <p:cNvSpPr/>
          <p:nvPr/>
        </p:nvSpPr>
        <p:spPr>
          <a:xfrm>
            <a:off x="5556966" y="1100154"/>
            <a:ext cx="2075231"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Psychatic</a:t>
            </a:r>
            <a:r>
              <a:rPr lang="en-US" sz="2400" dirty="0"/>
              <a:t>?</a:t>
            </a:r>
            <a:endParaRPr lang="en-US" dirty="0"/>
          </a:p>
        </p:txBody>
      </p:sp>
      <p:sp>
        <p:nvSpPr>
          <p:cNvPr id="19" name="Rectangle 18"/>
          <p:cNvSpPr/>
          <p:nvPr/>
        </p:nvSpPr>
        <p:spPr>
          <a:xfrm>
            <a:off x="1299363" y="4631436"/>
            <a:ext cx="2833724"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Social?</a:t>
            </a:r>
            <a:endParaRPr lang="en-US" sz="1200" dirty="0"/>
          </a:p>
        </p:txBody>
      </p:sp>
    </p:spTree>
    <p:extLst>
      <p:ext uri="{BB962C8B-B14F-4D97-AF65-F5344CB8AC3E}">
        <p14:creationId xmlns:p14="http://schemas.microsoft.com/office/powerpoint/2010/main" val="7058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oogle Shape;81;p13"/>
          <p:cNvSpPr txBox="1">
            <a:spLocks noGrp="1"/>
          </p:cNvSpPr>
          <p:nvPr>
            <p:ph type="title"/>
          </p:nvPr>
        </p:nvSpPr>
        <p:spPr>
          <a:xfrm rot="16200000">
            <a:off x="-478672" y="2263653"/>
            <a:ext cx="1707494" cy="6161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a:solidFill>
                  <a:schemeClr val="bg1"/>
                </a:solidFill>
              </a:rPr>
              <a:t>Hx</a:t>
            </a:r>
            <a:r>
              <a:rPr lang="en-US" sz="2800" b="1" dirty="0">
                <a:solidFill>
                  <a:schemeClr val="bg1"/>
                </a:solidFill>
              </a:rPr>
              <a:t> taking</a:t>
            </a:r>
            <a:endParaRPr b="1" dirty="0">
              <a:solidFill>
                <a:schemeClr val="bg1"/>
              </a:solidFill>
            </a:endParaRPr>
          </a:p>
        </p:txBody>
      </p:sp>
      <p:sp>
        <p:nvSpPr>
          <p:cNvPr id="18" name="Rectangle 17"/>
          <p:cNvSpPr/>
          <p:nvPr/>
        </p:nvSpPr>
        <p:spPr>
          <a:xfrm>
            <a:off x="3451005" y="246829"/>
            <a:ext cx="2925162" cy="5120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One More thing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94" y="65987"/>
            <a:ext cx="1865376" cy="1652016"/>
          </a:xfrm>
          <a:prstGeom prst="rect">
            <a:avLst/>
          </a:prstGeom>
        </p:spPr>
      </p:pic>
      <p:sp>
        <p:nvSpPr>
          <p:cNvPr id="21" name="Rectangle 20"/>
          <p:cNvSpPr/>
          <p:nvPr/>
        </p:nvSpPr>
        <p:spPr>
          <a:xfrm>
            <a:off x="3451005" y="891995"/>
            <a:ext cx="1102707"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Idea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72" y="3129267"/>
            <a:ext cx="8460828" cy="2014233"/>
          </a:xfrm>
          <a:prstGeom prst="rect">
            <a:avLst/>
          </a:prstGeom>
        </p:spPr>
      </p:pic>
      <p:sp>
        <p:nvSpPr>
          <p:cNvPr id="22" name="Rectangle 21"/>
          <p:cNvSpPr/>
          <p:nvPr/>
        </p:nvSpPr>
        <p:spPr>
          <a:xfrm>
            <a:off x="6572679" y="899903"/>
            <a:ext cx="1671495"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Expectation</a:t>
            </a:r>
            <a:endParaRPr lang="en-US" sz="1800" b="1" dirty="0"/>
          </a:p>
        </p:txBody>
      </p:sp>
      <p:sp>
        <p:nvSpPr>
          <p:cNvPr id="23" name="Rectangle 22"/>
          <p:cNvSpPr/>
          <p:nvPr/>
        </p:nvSpPr>
        <p:spPr>
          <a:xfrm>
            <a:off x="4736592" y="899903"/>
            <a:ext cx="1671495" cy="512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Concern</a:t>
            </a:r>
          </a:p>
        </p:txBody>
      </p:sp>
      <p:sp>
        <p:nvSpPr>
          <p:cNvPr id="25" name="Rectangle 24"/>
          <p:cNvSpPr/>
          <p:nvPr/>
        </p:nvSpPr>
        <p:spPr>
          <a:xfrm>
            <a:off x="1825086" y="2135094"/>
            <a:ext cx="6419088" cy="5120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How </a:t>
            </a:r>
            <a:r>
              <a:rPr lang="en-US" sz="1800" b="1"/>
              <a:t>does </a:t>
            </a:r>
            <a:r>
              <a:rPr lang="en-US" sz="1800" b="1" smtClean="0"/>
              <a:t>it affect </a:t>
            </a:r>
            <a:r>
              <a:rPr lang="en-US" sz="1800" b="1" dirty="0"/>
              <a:t>him/her Emotionally/Functionally</a:t>
            </a:r>
          </a:p>
        </p:txBody>
      </p:sp>
    </p:spTree>
    <p:extLst>
      <p:ext uri="{BB962C8B-B14F-4D97-AF65-F5344CB8AC3E}">
        <p14:creationId xmlns:p14="http://schemas.microsoft.com/office/powerpoint/2010/main" val="4997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dirty="0">
                <a:solidFill>
                  <a:schemeClr val="accent6"/>
                </a:solidFill>
                <a:latin typeface="Calibri" charset="0"/>
                <a:ea typeface="Calibri" charset="0"/>
                <a:cs typeface="Calibri" charset="0"/>
              </a:rPr>
              <a:t>Objectives</a:t>
            </a:r>
            <a:endParaRPr dirty="0">
              <a:solidFill>
                <a:schemeClr val="accent6"/>
              </a:solidFill>
              <a:latin typeface="Calibri" charset="0"/>
              <a:ea typeface="Calibri" charset="0"/>
              <a:cs typeface="Calibri" charset="0"/>
            </a:endParaRPr>
          </a:p>
        </p:txBody>
      </p:sp>
      <p:sp>
        <p:nvSpPr>
          <p:cNvPr id="82" name="Google Shape;82;p13"/>
          <p:cNvSpPr txBox="1">
            <a:spLocks noGrp="1"/>
          </p:cNvSpPr>
          <p:nvPr>
            <p:ph type="body" idx="1"/>
          </p:nvPr>
        </p:nvSpPr>
        <p:spPr>
          <a:xfrm>
            <a:off x="844424" y="1359600"/>
            <a:ext cx="7508743" cy="2883000"/>
          </a:xfrm>
          <a:prstGeom prst="rect">
            <a:avLst/>
          </a:prstGeom>
        </p:spPr>
        <p:txBody>
          <a:bodyPr spcFirstLastPara="1" wrap="square" lIns="91425" tIns="91425" rIns="91425" bIns="91425" anchor="t" anchorCtr="0">
            <a:noAutofit/>
          </a:bodyPr>
          <a:lstStyle/>
          <a:p>
            <a:r>
              <a:rPr lang="en-US" dirty="0">
                <a:latin typeface="Times New Roman" charset="0"/>
                <a:ea typeface="Times New Roman" charset="0"/>
                <a:cs typeface="Times New Roman" charset="0"/>
              </a:rPr>
              <a:t>Diagnosis including history, Red Flags, and Examination </a:t>
            </a:r>
          </a:p>
          <a:p>
            <a:r>
              <a:rPr lang="en-US" dirty="0">
                <a:latin typeface="Times New Roman" charset="0"/>
                <a:ea typeface="Times New Roman" charset="0"/>
                <a:cs typeface="Times New Roman" charset="0"/>
              </a:rPr>
              <a:t>Brief comment on Mechanical, Inflammatory, Root nerve compression, and Malignancy </a:t>
            </a:r>
          </a:p>
          <a:p>
            <a:r>
              <a:rPr lang="en-US" dirty="0">
                <a:latin typeface="Times New Roman" charset="0"/>
                <a:ea typeface="Times New Roman" charset="0"/>
                <a:cs typeface="Times New Roman" charset="0"/>
              </a:rPr>
              <a:t>Common causes </a:t>
            </a:r>
          </a:p>
          <a:p>
            <a:r>
              <a:rPr lang="en-US" dirty="0">
                <a:latin typeface="Times New Roman" charset="0"/>
                <a:ea typeface="Times New Roman" charset="0"/>
                <a:cs typeface="Times New Roman" charset="0"/>
              </a:rPr>
              <a:t>Role of primary health care in management </a:t>
            </a:r>
          </a:p>
          <a:p>
            <a:r>
              <a:rPr lang="en-US" dirty="0">
                <a:latin typeface="Times New Roman" charset="0"/>
                <a:ea typeface="Times New Roman" charset="0"/>
                <a:cs typeface="Times New Roman" charset="0"/>
              </a:rPr>
              <a:t>When to refer to a specialist </a:t>
            </a:r>
          </a:p>
          <a:p>
            <a:r>
              <a:rPr lang="en-US" dirty="0">
                <a:latin typeface="Times New Roman" charset="0"/>
                <a:ea typeface="Times New Roman" charset="0"/>
                <a:cs typeface="Times New Roman" charset="0"/>
              </a:rPr>
              <a:t>Prevention and Education </a:t>
            </a:r>
          </a:p>
        </p:txBody>
      </p:sp>
      <p:sp>
        <p:nvSpPr>
          <p:cNvPr id="2" name="Rectangle 1"/>
          <p:cNvSpPr/>
          <p:nvPr/>
        </p:nvSpPr>
        <p:spPr>
          <a:xfrm>
            <a:off x="0" y="0"/>
            <a:ext cx="6831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fade">
                                      <p:cBhvr>
                                        <p:cTn id="12" dur="500"/>
                                        <p:tgtEl>
                                          <p:spTgt spid="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1" end="1"/>
                                            </p:txEl>
                                          </p:spTgt>
                                        </p:tgtEl>
                                        <p:attrNameLst>
                                          <p:attrName>style.visibility</p:attrName>
                                        </p:attrNameLst>
                                      </p:cBhvr>
                                      <p:to>
                                        <p:strVal val="visible"/>
                                      </p:to>
                                    </p:set>
                                    <p:animEffect transition="in" filter="fade">
                                      <p:cBhvr>
                                        <p:cTn id="17" dur="500"/>
                                        <p:tgtEl>
                                          <p:spTgt spid="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2" end="2"/>
                                            </p:txEl>
                                          </p:spTgt>
                                        </p:tgtEl>
                                        <p:attrNameLst>
                                          <p:attrName>style.visibility</p:attrName>
                                        </p:attrNameLst>
                                      </p:cBhvr>
                                      <p:to>
                                        <p:strVal val="visible"/>
                                      </p:to>
                                    </p:set>
                                    <p:animEffect transition="in" filter="fade">
                                      <p:cBhvr>
                                        <p:cTn id="22" dur="500"/>
                                        <p:tgtEl>
                                          <p:spTgt spid="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3" end="3"/>
                                            </p:txEl>
                                          </p:spTgt>
                                        </p:tgtEl>
                                        <p:attrNameLst>
                                          <p:attrName>style.visibility</p:attrName>
                                        </p:attrNameLst>
                                      </p:cBhvr>
                                      <p:to>
                                        <p:strVal val="visible"/>
                                      </p:to>
                                    </p:set>
                                    <p:animEffect transition="in" filter="fade">
                                      <p:cBhvr>
                                        <p:cTn id="27" dur="500"/>
                                        <p:tgtEl>
                                          <p:spTgt spid="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xEl>
                                              <p:pRg st="4" end="4"/>
                                            </p:txEl>
                                          </p:spTgt>
                                        </p:tgtEl>
                                        <p:attrNameLst>
                                          <p:attrName>style.visibility</p:attrName>
                                        </p:attrNameLst>
                                      </p:cBhvr>
                                      <p:to>
                                        <p:strVal val="visible"/>
                                      </p:to>
                                    </p:set>
                                    <p:animEffect transition="in" filter="fade">
                                      <p:cBhvr>
                                        <p:cTn id="32" dur="500"/>
                                        <p:tgtEl>
                                          <p:spTgt spid="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
                                            <p:txEl>
                                              <p:pRg st="5" end="5"/>
                                            </p:txEl>
                                          </p:spTgt>
                                        </p:tgtEl>
                                        <p:attrNameLst>
                                          <p:attrName>style.visibility</p:attrName>
                                        </p:attrNameLst>
                                      </p:cBhvr>
                                      <p:to>
                                        <p:strVal val="visible"/>
                                      </p:to>
                                    </p:set>
                                    <p:animEffect transition="in" filter="fade">
                                      <p:cBhvr>
                                        <p:cTn id="37" dur="5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1068018" y="237744"/>
            <a:ext cx="3522643" cy="61619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b="1" dirty="0">
                <a:solidFill>
                  <a:schemeClr val="accent4">
                    <a:lumMod val="75000"/>
                  </a:schemeClr>
                </a:solidFill>
                <a:latin typeface="Times New Roman" charset="0"/>
                <a:ea typeface="Times New Roman" charset="0"/>
                <a:cs typeface="Times New Roman" charset="0"/>
              </a:rPr>
              <a:t>Physical Examination</a:t>
            </a:r>
            <a:endParaRPr b="1" dirty="0">
              <a:solidFill>
                <a:schemeClr val="accent4">
                  <a:lumMod val="75000"/>
                </a:schemeClr>
              </a:solidFill>
              <a:latin typeface="Times New Roman" charset="0"/>
              <a:ea typeface="Times New Roman" charset="0"/>
              <a:cs typeface="Times New Roman" charset="0"/>
            </a:endParaRPr>
          </a:p>
        </p:txBody>
      </p:sp>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a:xfrm>
            <a:off x="1068018" y="853939"/>
            <a:ext cx="7882128" cy="62739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marL="76200" indent="0">
              <a:buNone/>
            </a:pPr>
            <a:r>
              <a:rPr lang="en-US" b="1" dirty="0">
                <a:latin typeface="Times New Roman" charset="0"/>
                <a:ea typeface="Times New Roman" charset="0"/>
                <a:cs typeface="Times New Roman" charset="0"/>
              </a:rPr>
              <a:t>Will be explained by </a:t>
            </a:r>
            <a:r>
              <a:rPr lang="en-US" b="1" dirty="0" err="1">
                <a:latin typeface="Times New Roman" charset="0"/>
                <a:ea typeface="Times New Roman" charset="0"/>
                <a:cs typeface="Times New Roman" charset="0"/>
              </a:rPr>
              <a:t>Gassan</a:t>
            </a:r>
            <a:r>
              <a:rPr lang="en-US" b="1" dirty="0">
                <a:latin typeface="Times New Roman" charset="0"/>
                <a:ea typeface="Times New Roman" charset="0"/>
                <a:cs typeface="Times New Roman" charset="0"/>
              </a:rPr>
              <a:t> in latter slides</a:t>
            </a:r>
          </a:p>
        </p:txBody>
      </p:sp>
      <p:sp>
        <p:nvSpPr>
          <p:cNvPr id="5" name="Google Shape;81;p13"/>
          <p:cNvSpPr txBox="1">
            <a:spLocks/>
          </p:cNvSpPr>
          <p:nvPr/>
        </p:nvSpPr>
        <p:spPr>
          <a:xfrm>
            <a:off x="1068017" y="1653922"/>
            <a:ext cx="3058267" cy="6161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2800" b="1" dirty="0">
                <a:solidFill>
                  <a:schemeClr val="accent4">
                    <a:lumMod val="75000"/>
                  </a:schemeClr>
                </a:solidFill>
                <a:latin typeface="Times New Roman" charset="0"/>
                <a:ea typeface="Times New Roman" charset="0"/>
                <a:cs typeface="Times New Roman" charset="0"/>
              </a:rPr>
              <a:t>Laboratory tests </a:t>
            </a:r>
            <a:endParaRPr lang="en-US" b="1" dirty="0">
              <a:solidFill>
                <a:schemeClr val="accent4">
                  <a:lumMod val="75000"/>
                </a:schemeClr>
              </a:solidFill>
              <a:latin typeface="Times New Roman" charset="0"/>
              <a:ea typeface="Times New Roman" charset="0"/>
              <a:cs typeface="Times New Roman" charset="0"/>
            </a:endParaRPr>
          </a:p>
        </p:txBody>
      </p:sp>
      <p:sp>
        <p:nvSpPr>
          <p:cNvPr id="6" name="Content Placeholder 2"/>
          <p:cNvSpPr txBox="1">
            <a:spLocks/>
          </p:cNvSpPr>
          <p:nvPr/>
        </p:nvSpPr>
        <p:spPr>
          <a:xfrm>
            <a:off x="1068017" y="2208162"/>
            <a:ext cx="7882128" cy="126655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Not necessary in the evaluation of back pain </a:t>
            </a:r>
            <a:r>
              <a:rPr lang="en-US" sz="2000" b="1" dirty="0">
                <a:latin typeface="Times New Roman" charset="0"/>
                <a:ea typeface="Times New Roman" charset="0"/>
                <a:cs typeface="Times New Roman" charset="0"/>
              </a:rPr>
              <a:t>unless</a:t>
            </a:r>
            <a:r>
              <a:rPr lang="en-US" sz="2000" dirty="0">
                <a:latin typeface="Times New Roman" charset="0"/>
                <a:ea typeface="Times New Roman" charset="0"/>
                <a:cs typeface="Times New Roman" charset="0"/>
              </a:rPr>
              <a:t> the concerned about the possibility of </a:t>
            </a:r>
            <a:r>
              <a:rPr lang="en-US" sz="2000" b="1" dirty="0">
                <a:solidFill>
                  <a:schemeClr val="accent6"/>
                </a:solidFill>
                <a:latin typeface="Times New Roman" charset="0"/>
                <a:ea typeface="Times New Roman" charset="0"/>
                <a:cs typeface="Times New Roman" charset="0"/>
              </a:rPr>
              <a:t>malignancy</a:t>
            </a:r>
            <a:r>
              <a:rPr lang="en-US" sz="2000" dirty="0">
                <a:solidFill>
                  <a:schemeClr val="accent6"/>
                </a:solidFill>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or </a:t>
            </a:r>
            <a:r>
              <a:rPr lang="en-US" sz="2000" b="1" dirty="0">
                <a:solidFill>
                  <a:schemeClr val="accent6"/>
                </a:solidFill>
                <a:latin typeface="Times New Roman" charset="0"/>
                <a:ea typeface="Times New Roman" charset="0"/>
                <a:cs typeface="Times New Roman" charset="0"/>
              </a:rPr>
              <a:t>infection </a:t>
            </a:r>
            <a:r>
              <a:rPr lang="en-US" sz="2000" baseline="-25000" dirty="0">
                <a:solidFill>
                  <a:schemeClr val="tx1"/>
                </a:solidFill>
                <a:latin typeface="Times New Roman" charset="0"/>
                <a:ea typeface="Times New Roman" charset="0"/>
                <a:cs typeface="Times New Roman" charset="0"/>
              </a:rPr>
              <a:t>(5) </a:t>
            </a:r>
            <a:endParaRPr lang="en-US" sz="2000" baseline="-25000" dirty="0">
              <a:solidFill>
                <a:schemeClr val="tx1"/>
              </a:solidFill>
              <a:effectLst/>
              <a:latin typeface="Times New Roman" charset="0"/>
              <a:ea typeface="Times New Roman" charset="0"/>
              <a:cs typeface="Times New Roman" charset="0"/>
            </a:endParaRPr>
          </a:p>
        </p:txBody>
      </p:sp>
      <p:sp>
        <p:nvSpPr>
          <p:cNvPr id="3" name="Rectangle 2"/>
          <p:cNvSpPr/>
          <p:nvPr/>
        </p:nvSpPr>
        <p:spPr>
          <a:xfrm>
            <a:off x="1068017" y="3628850"/>
            <a:ext cx="6518131" cy="400110"/>
          </a:xfrm>
          <a:prstGeom prst="rect">
            <a:avLst/>
          </a:prstGeom>
        </p:spPr>
        <p:txBody>
          <a:bodyPr wrap="none">
            <a:spAutoFit/>
          </a:bodyPr>
          <a:lstStyle/>
          <a:p>
            <a:pPr marL="457200" indent="-381000">
              <a:spcBef>
                <a:spcPts val="600"/>
              </a:spcBef>
              <a:buClr>
                <a:srgbClr val="0DB7C4"/>
              </a:buClr>
              <a:buSzPts val="2400"/>
              <a:buFont typeface="Source Sans Pro"/>
              <a:buChar char="▹"/>
            </a:pPr>
            <a:r>
              <a:rPr lang="en-US" sz="2000" dirty="0">
                <a:solidFill>
                  <a:srgbClr val="415665"/>
                </a:solidFill>
                <a:latin typeface="Times New Roman" charset="0"/>
                <a:ea typeface="Times New Roman" charset="0"/>
                <a:cs typeface="Times New Roman" charset="0"/>
                <a:sym typeface="Source Sans Pro"/>
              </a:rPr>
              <a:t>FBC, ESR, C-reactive protein (CRP), and blood cultures </a:t>
            </a:r>
          </a:p>
        </p:txBody>
      </p:sp>
      <p:sp>
        <p:nvSpPr>
          <p:cNvPr id="10" name="Rectangle 9"/>
          <p:cNvSpPr/>
          <p:nvPr/>
        </p:nvSpPr>
        <p:spPr>
          <a:xfrm>
            <a:off x="1068016" y="4494482"/>
            <a:ext cx="3833101" cy="400110"/>
          </a:xfrm>
          <a:prstGeom prst="rect">
            <a:avLst/>
          </a:prstGeom>
        </p:spPr>
        <p:txBody>
          <a:bodyPr wrap="none">
            <a:spAutoFit/>
          </a:bodyPr>
          <a:lstStyle/>
          <a:p>
            <a:pPr marL="457200" indent="-381000">
              <a:spcBef>
                <a:spcPts val="600"/>
              </a:spcBef>
              <a:buClr>
                <a:srgbClr val="0DB7C4"/>
              </a:buClr>
              <a:buSzPts val="2400"/>
              <a:buFont typeface="Source Sans Pro"/>
              <a:buChar char="▹"/>
            </a:pPr>
            <a:r>
              <a:rPr lang="en-US" sz="2000" dirty="0">
                <a:solidFill>
                  <a:srgbClr val="415665"/>
                </a:solidFill>
                <a:latin typeface="Times New Roman" charset="0"/>
                <a:ea typeface="Times New Roman" charset="0"/>
                <a:cs typeface="Times New Roman" charset="0"/>
                <a:sym typeface="Source Sans Pro"/>
              </a:rPr>
              <a:t>Urinalysis and Culture</a:t>
            </a:r>
            <a:r>
              <a:rPr lang="ar-SA" sz="2000" dirty="0">
                <a:solidFill>
                  <a:srgbClr val="415665"/>
                </a:solidFill>
                <a:latin typeface="Times New Roman" charset="0"/>
                <a:ea typeface="Times New Roman" charset="0"/>
                <a:cs typeface="Times New Roman" charset="0"/>
                <a:sym typeface="Source Sans Pro"/>
              </a:rPr>
              <a:t>.</a:t>
            </a:r>
            <a:r>
              <a:rPr lang="en-US" sz="2000" dirty="0">
                <a:solidFill>
                  <a:srgbClr val="415665"/>
                </a:solidFill>
                <a:latin typeface="Times New Roman" charset="0"/>
                <a:ea typeface="Times New Roman" charset="0"/>
                <a:cs typeface="Times New Roman" charset="0"/>
                <a:sym typeface="Source Sans Pro"/>
              </a:rPr>
              <a:t>.</a:t>
            </a:r>
            <a:r>
              <a:rPr lang="ar-SA" sz="2000" dirty="0">
                <a:solidFill>
                  <a:srgbClr val="415665"/>
                </a:solidFill>
                <a:latin typeface="Times New Roman" charset="0"/>
                <a:ea typeface="Times New Roman" charset="0"/>
                <a:cs typeface="Times New Roman" charset="0"/>
                <a:sym typeface="Source Sans Pro"/>
              </a:rPr>
              <a:t> </a:t>
            </a:r>
            <a:r>
              <a:rPr lang="en-US" sz="2000" dirty="0">
                <a:solidFill>
                  <a:srgbClr val="415665"/>
                </a:solidFill>
                <a:latin typeface="Times New Roman" charset="0"/>
                <a:ea typeface="Times New Roman" charset="0"/>
                <a:cs typeface="Times New Roman" charset="0"/>
                <a:sym typeface="Source Sans Pro"/>
              </a:rPr>
              <a:t>Why?</a:t>
            </a:r>
          </a:p>
        </p:txBody>
      </p:sp>
    </p:spTree>
    <p:extLst>
      <p:ext uri="{BB962C8B-B14F-4D97-AF65-F5344CB8AC3E}">
        <p14:creationId xmlns:p14="http://schemas.microsoft.com/office/powerpoint/2010/main" val="178825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30" grpId="0"/>
      <p:bldP spid="5" grpId="0"/>
      <p:bldP spid="6" grpId="0"/>
      <p:bldP spid="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1;p13"/>
          <p:cNvSpPr txBox="1">
            <a:spLocks/>
          </p:cNvSpPr>
          <p:nvPr/>
        </p:nvSpPr>
        <p:spPr>
          <a:xfrm>
            <a:off x="1049728" y="554535"/>
            <a:ext cx="3058267" cy="6161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2800" b="1" dirty="0" smtClean="0">
                <a:solidFill>
                  <a:schemeClr val="accent4">
                    <a:lumMod val="75000"/>
                  </a:schemeClr>
                </a:solidFill>
                <a:latin typeface="Times New Roman" charset="0"/>
                <a:ea typeface="Times New Roman" charset="0"/>
                <a:cs typeface="Times New Roman" charset="0"/>
              </a:rPr>
              <a:t>Imaging</a:t>
            </a:r>
            <a:endParaRPr lang="en-US" b="1" dirty="0">
              <a:solidFill>
                <a:schemeClr val="accent4">
                  <a:lumMod val="75000"/>
                </a:schemeClr>
              </a:solidFill>
              <a:latin typeface="Times New Roman" charset="0"/>
              <a:ea typeface="Times New Roman" charset="0"/>
              <a:cs typeface="Times New Roman" charset="0"/>
            </a:endParaRPr>
          </a:p>
        </p:txBody>
      </p:sp>
      <p:sp>
        <p:nvSpPr>
          <p:cNvPr id="6" name="Content Placeholder 2"/>
          <p:cNvSpPr txBox="1">
            <a:spLocks/>
          </p:cNvSpPr>
          <p:nvPr/>
        </p:nvSpPr>
        <p:spPr>
          <a:xfrm>
            <a:off x="1049728" y="1170729"/>
            <a:ext cx="7882128" cy="64476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t>High-risk patients </a:t>
            </a:r>
            <a:endParaRPr lang="en-US" sz="2000" dirty="0">
              <a:effectLst/>
            </a:endParaRPr>
          </a:p>
        </p:txBody>
      </p:sp>
      <p:sp>
        <p:nvSpPr>
          <p:cNvPr id="9" name="Rectangle 8"/>
          <p:cNvSpPr/>
          <p:nvPr/>
        </p:nvSpPr>
        <p:spPr>
          <a:xfrm>
            <a:off x="1049728" y="1969118"/>
            <a:ext cx="7417616" cy="1015663"/>
          </a:xfrm>
          <a:prstGeom prst="rect">
            <a:avLst/>
          </a:prstGeom>
        </p:spPr>
        <p:txBody>
          <a:bodyPr wrap="square">
            <a:spAutoFit/>
          </a:bodyPr>
          <a:lstStyle/>
          <a:p>
            <a:pPr marL="457200" indent="-381000">
              <a:spcBef>
                <a:spcPts val="600"/>
              </a:spcBef>
              <a:buClr>
                <a:srgbClr val="0DB7C4"/>
              </a:buClr>
              <a:buSzPts val="2400"/>
              <a:buFont typeface="Source Sans Pro"/>
              <a:buChar char="▹"/>
            </a:pPr>
            <a:r>
              <a:rPr lang="en-US" sz="2000" dirty="0" smtClean="0">
                <a:solidFill>
                  <a:srgbClr val="415665"/>
                </a:solidFill>
                <a:latin typeface="Times New Roman" charset="0"/>
                <a:ea typeface="Times New Roman" charset="0"/>
                <a:cs typeface="Times New Roman" charset="0"/>
              </a:rPr>
              <a:t>Most patients with low back pain with or without sciatica </a:t>
            </a:r>
            <a:r>
              <a:rPr lang="en-US" sz="2000" b="1" dirty="0" smtClean="0">
                <a:solidFill>
                  <a:srgbClr val="415665"/>
                </a:solidFill>
                <a:latin typeface="Times New Roman" charset="0"/>
                <a:ea typeface="Times New Roman" charset="0"/>
                <a:cs typeface="Times New Roman" charset="0"/>
              </a:rPr>
              <a:t>do not routinely require </a:t>
            </a:r>
            <a:r>
              <a:rPr lang="en-US" sz="2000" dirty="0" smtClean="0">
                <a:solidFill>
                  <a:srgbClr val="415665"/>
                </a:solidFill>
                <a:latin typeface="Times New Roman" charset="0"/>
                <a:ea typeface="Times New Roman" charset="0"/>
                <a:cs typeface="Times New Roman" charset="0"/>
              </a:rPr>
              <a:t>imaging when presenting in a non-specialist setting. </a:t>
            </a:r>
            <a:r>
              <a:rPr lang="en-US" sz="1600" baseline="-25000" dirty="0" smtClean="0">
                <a:solidFill>
                  <a:schemeClr val="tx1"/>
                </a:solidFill>
                <a:latin typeface="Times New Roman" charset="0"/>
                <a:ea typeface="Times New Roman" charset="0"/>
                <a:cs typeface="Times New Roman" charset="0"/>
              </a:rPr>
              <a:t>(5) </a:t>
            </a:r>
            <a:endParaRPr lang="en-US" sz="2000" baseline="-25000" dirty="0">
              <a:solidFill>
                <a:schemeClr val="tx1"/>
              </a:solidFill>
              <a:latin typeface="Times New Roman" charset="0"/>
              <a:ea typeface="Times New Roman" charset="0"/>
              <a:cs typeface="Times New Roman" charset="0"/>
            </a:endParaRPr>
          </a:p>
        </p:txBody>
      </p:sp>
      <p:sp>
        <p:nvSpPr>
          <p:cNvPr id="11" name="Rectangle 10"/>
          <p:cNvSpPr/>
          <p:nvPr/>
        </p:nvSpPr>
        <p:spPr>
          <a:xfrm>
            <a:off x="1049728" y="3302996"/>
            <a:ext cx="6547104" cy="2169825"/>
          </a:xfrm>
          <a:prstGeom prst="rect">
            <a:avLst/>
          </a:prstGeom>
        </p:spPr>
        <p:txBody>
          <a:bodyPr wrap="square">
            <a:spAutoFit/>
          </a:bodyPr>
          <a:lstStyle/>
          <a:p>
            <a:pPr marL="457200" indent="-381000">
              <a:spcBef>
                <a:spcPts val="600"/>
              </a:spcBef>
              <a:buClr>
                <a:srgbClr val="0DB7C4"/>
              </a:buClr>
              <a:buSzPts val="2400"/>
              <a:buFont typeface="Source Sans Pro"/>
              <a:buChar char="▹"/>
            </a:pPr>
            <a:r>
              <a:rPr lang="en-US" sz="2000" b="1" dirty="0">
                <a:solidFill>
                  <a:srgbClr val="415665"/>
                </a:solidFill>
                <a:latin typeface="Source Sans Pro"/>
                <a:ea typeface="Source Sans Pro"/>
                <a:cs typeface="Source Sans Pro"/>
              </a:rPr>
              <a:t>Reassure.. </a:t>
            </a:r>
            <a:r>
              <a:rPr lang="en-US" sz="2000" dirty="0">
                <a:solidFill>
                  <a:srgbClr val="415665"/>
                </a:solidFill>
                <a:latin typeface="Source Sans Pro"/>
                <a:ea typeface="Source Sans Pro"/>
                <a:cs typeface="Source Sans Pro"/>
              </a:rPr>
              <a:t> that their symptoms will respond to </a:t>
            </a:r>
            <a:r>
              <a:rPr lang="en-US" sz="2000" b="1" dirty="0">
                <a:solidFill>
                  <a:srgbClr val="415665"/>
                </a:solidFill>
                <a:latin typeface="Source Sans Pro"/>
                <a:ea typeface="Source Sans Pro"/>
                <a:cs typeface="Source Sans Pro"/>
              </a:rPr>
              <a:t>conservative treatment</a:t>
            </a:r>
            <a:r>
              <a:rPr lang="en-US" sz="2000" dirty="0">
                <a:solidFill>
                  <a:srgbClr val="415665"/>
                </a:solidFill>
                <a:latin typeface="Source Sans Pro"/>
                <a:ea typeface="Source Sans Pro"/>
                <a:cs typeface="Source Sans Pro"/>
              </a:rPr>
              <a:t>. </a:t>
            </a:r>
            <a:r>
              <a:rPr lang="en-US" sz="2000" baseline="-25000" dirty="0">
                <a:solidFill>
                  <a:schemeClr val="tx1"/>
                </a:solidFill>
              </a:rPr>
              <a:t>(5) </a:t>
            </a:r>
            <a:endParaRPr lang="en-US" sz="2000" dirty="0">
              <a:solidFill>
                <a:srgbClr val="415665"/>
              </a:solidFill>
              <a:latin typeface="Source Sans Pro"/>
              <a:ea typeface="Source Sans Pro"/>
              <a:cs typeface="Source Sans Pro"/>
            </a:endParaRPr>
          </a:p>
          <a:p>
            <a:pPr marL="457200" indent="-381000">
              <a:spcBef>
                <a:spcPts val="600"/>
              </a:spcBef>
              <a:buClr>
                <a:srgbClr val="0DB7C4"/>
              </a:buClr>
              <a:buSzPts val="2400"/>
              <a:buFont typeface="Source Sans Pro"/>
              <a:buChar char="▹"/>
            </a:pPr>
            <a:endParaRPr lang="en-US" sz="2000" dirty="0">
              <a:solidFill>
                <a:srgbClr val="415665"/>
              </a:solidFill>
              <a:latin typeface="Source Sans Pro"/>
              <a:ea typeface="Source Sans Pro"/>
              <a:cs typeface="Source Sans Pro"/>
            </a:endParaRPr>
          </a:p>
          <a:p>
            <a:pPr marL="457200" indent="-381000">
              <a:spcBef>
                <a:spcPts val="600"/>
              </a:spcBef>
              <a:buClr>
                <a:srgbClr val="0DB7C4"/>
              </a:buClr>
              <a:buSzPts val="2400"/>
              <a:buFont typeface="Source Sans Pro"/>
              <a:buChar char="▹"/>
            </a:pPr>
            <a:r>
              <a:rPr lang="en-US" sz="2000" dirty="0">
                <a:solidFill>
                  <a:srgbClr val="415665"/>
                </a:solidFill>
                <a:latin typeface="Source Sans Pro"/>
                <a:ea typeface="Source Sans Pro"/>
                <a:cs typeface="Source Sans Pro"/>
              </a:rPr>
              <a:t>If symptoms persist longer than </a:t>
            </a:r>
            <a:r>
              <a:rPr lang="en-US" sz="2000" b="1" dirty="0">
                <a:solidFill>
                  <a:srgbClr val="415665"/>
                </a:solidFill>
                <a:latin typeface="Source Sans Pro"/>
                <a:ea typeface="Source Sans Pro"/>
                <a:cs typeface="Source Sans Pro"/>
              </a:rPr>
              <a:t>6 to 8 weeks</a:t>
            </a:r>
            <a:r>
              <a:rPr lang="en-US" sz="2000" dirty="0">
                <a:solidFill>
                  <a:srgbClr val="415665"/>
                </a:solidFill>
                <a:latin typeface="Source Sans Pro"/>
                <a:ea typeface="Source Sans Pro"/>
                <a:cs typeface="Source Sans Pro"/>
              </a:rPr>
              <a:t>, plain x-rays should be obtained at that time </a:t>
            </a:r>
            <a:r>
              <a:rPr lang="en-US" sz="2000" baseline="-25000" dirty="0">
                <a:solidFill>
                  <a:schemeClr val="tx1"/>
                </a:solidFill>
              </a:rPr>
              <a:t>(5) </a:t>
            </a:r>
          </a:p>
          <a:p>
            <a:pPr marL="457200" indent="-381000">
              <a:spcBef>
                <a:spcPts val="600"/>
              </a:spcBef>
              <a:buClr>
                <a:srgbClr val="0DB7C4"/>
              </a:buClr>
              <a:buSzPts val="2400"/>
              <a:buFont typeface="Source Sans Pro"/>
              <a:buChar char="▹"/>
            </a:pPr>
            <a:endParaRPr lang="en-US" sz="2000" dirty="0">
              <a:solidFill>
                <a:srgbClr val="415665"/>
              </a:solidFill>
              <a:latin typeface="Source Sans Pro"/>
              <a:ea typeface="Source Sans Pro"/>
              <a:cs typeface="Source Sans Pro"/>
            </a:endParaRPr>
          </a:p>
        </p:txBody>
      </p:sp>
    </p:spTree>
    <p:extLst>
      <p:ext uri="{BB962C8B-B14F-4D97-AF65-F5344CB8AC3E}">
        <p14:creationId xmlns:p14="http://schemas.microsoft.com/office/powerpoint/2010/main" val="13690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1;p13"/>
          <p:cNvSpPr txBox="1">
            <a:spLocks/>
          </p:cNvSpPr>
          <p:nvPr/>
        </p:nvSpPr>
        <p:spPr>
          <a:xfrm>
            <a:off x="1049728" y="554535"/>
            <a:ext cx="3058267" cy="6161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2800" b="1" dirty="0">
                <a:solidFill>
                  <a:schemeClr val="accent4">
                    <a:lumMod val="75000"/>
                  </a:schemeClr>
                </a:solidFill>
                <a:latin typeface="Times New Roman" charset="0"/>
                <a:ea typeface="Times New Roman" charset="0"/>
                <a:cs typeface="Times New Roman" charset="0"/>
              </a:rPr>
              <a:t>Imaging</a:t>
            </a:r>
            <a:endParaRPr lang="en-US" b="1" dirty="0">
              <a:solidFill>
                <a:schemeClr val="accent4">
                  <a:lumMod val="75000"/>
                </a:schemeClr>
              </a:solidFill>
              <a:latin typeface="Times New Roman" charset="0"/>
              <a:ea typeface="Times New Roman" charset="0"/>
              <a:cs typeface="Times New Roman" charset="0"/>
            </a:endParaRPr>
          </a:p>
        </p:txBody>
      </p:sp>
      <p:sp>
        <p:nvSpPr>
          <p:cNvPr id="6" name="Content Placeholder 2"/>
          <p:cNvSpPr txBox="1">
            <a:spLocks/>
          </p:cNvSpPr>
          <p:nvPr/>
        </p:nvSpPr>
        <p:spPr>
          <a:xfrm>
            <a:off x="1049728" y="1170729"/>
            <a:ext cx="7882128" cy="64476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MRI</a:t>
            </a:r>
            <a:r>
              <a:rPr lang="en-US" sz="2000" dirty="0">
                <a:latin typeface="Times New Roman" charset="0"/>
                <a:ea typeface="Times New Roman" charset="0"/>
                <a:cs typeface="Times New Roman" charset="0"/>
              </a:rPr>
              <a:t> or </a:t>
            </a:r>
            <a:r>
              <a:rPr lang="en-US" sz="2000" b="1" dirty="0">
                <a:latin typeface="Times New Roman" charset="0"/>
                <a:ea typeface="Times New Roman" charset="0"/>
                <a:cs typeface="Times New Roman" charset="0"/>
              </a:rPr>
              <a:t>CT</a:t>
            </a:r>
            <a:r>
              <a:rPr lang="en-US" sz="2000" dirty="0">
                <a:latin typeface="Times New Roman" charset="0"/>
                <a:ea typeface="Times New Roman" charset="0"/>
                <a:cs typeface="Times New Roman" charset="0"/>
              </a:rPr>
              <a:t>, only if: neurological compromise, infection, or tumors is considered </a:t>
            </a:r>
            <a:r>
              <a:rPr lang="en-US" sz="2000" baseline="-25000" dirty="0">
                <a:solidFill>
                  <a:schemeClr val="tx1"/>
                </a:solidFill>
                <a:latin typeface="Times New Roman" charset="0"/>
                <a:ea typeface="Times New Roman" charset="0"/>
                <a:cs typeface="Times New Roman" charset="0"/>
              </a:rPr>
              <a:t>(5) </a:t>
            </a:r>
            <a:endParaRPr lang="en-US" sz="2800" baseline="-25000" dirty="0">
              <a:solidFill>
                <a:schemeClr val="tx1"/>
              </a:solidFill>
              <a:latin typeface="Times New Roman" charset="0"/>
              <a:ea typeface="Times New Roman" charset="0"/>
              <a:cs typeface="Times New Roman" charset="0"/>
            </a:endParaRPr>
          </a:p>
          <a:p>
            <a:endParaRPr lang="en-US" sz="2000" dirty="0">
              <a:effectLst/>
            </a:endParaRPr>
          </a:p>
        </p:txBody>
      </p:sp>
      <p:sp>
        <p:nvSpPr>
          <p:cNvPr id="9" name="Rectangle 8"/>
          <p:cNvSpPr/>
          <p:nvPr/>
        </p:nvSpPr>
        <p:spPr>
          <a:xfrm>
            <a:off x="1049728" y="2115422"/>
            <a:ext cx="8297472" cy="400110"/>
          </a:xfrm>
          <a:prstGeom prst="rect">
            <a:avLst/>
          </a:prstGeom>
        </p:spPr>
        <p:txBody>
          <a:bodyPr wrap="square">
            <a:spAutoFit/>
          </a:bodyPr>
          <a:lstStyle/>
          <a:p>
            <a:pPr marL="457200" indent="-381000">
              <a:spcBef>
                <a:spcPts val="600"/>
              </a:spcBef>
              <a:buClr>
                <a:srgbClr val="0DB7C4"/>
              </a:buClr>
              <a:buSzPts val="2400"/>
              <a:buFont typeface="Source Sans Pro"/>
              <a:buChar char="▹"/>
            </a:pPr>
            <a:r>
              <a:rPr lang="en-US" sz="2000" dirty="0">
                <a:solidFill>
                  <a:srgbClr val="415665"/>
                </a:solidFill>
                <a:latin typeface="Times New Roman" charset="0"/>
                <a:ea typeface="Times New Roman" charset="0"/>
                <a:cs typeface="Times New Roman" charset="0"/>
                <a:sym typeface="Source Sans Pro"/>
              </a:rPr>
              <a:t>After </a:t>
            </a:r>
            <a:r>
              <a:rPr lang="en-US" sz="2000" b="1" dirty="0">
                <a:solidFill>
                  <a:srgbClr val="415665"/>
                </a:solidFill>
                <a:latin typeface="Times New Roman" charset="0"/>
                <a:ea typeface="Times New Roman" charset="0"/>
                <a:cs typeface="Times New Roman" charset="0"/>
                <a:sym typeface="Source Sans Pro"/>
              </a:rPr>
              <a:t>discussion with a spinal surgeon</a:t>
            </a:r>
            <a:r>
              <a:rPr lang="en-US" sz="2000" dirty="0">
                <a:solidFill>
                  <a:srgbClr val="415665"/>
                </a:solidFill>
                <a:latin typeface="Times New Roman" charset="0"/>
                <a:ea typeface="Times New Roman" charset="0"/>
                <a:cs typeface="Times New Roman" charset="0"/>
                <a:sym typeface="Source Sans Pro"/>
              </a:rPr>
              <a:t>.</a:t>
            </a:r>
          </a:p>
        </p:txBody>
      </p:sp>
      <p:sp>
        <p:nvSpPr>
          <p:cNvPr id="11" name="Rectangle 10"/>
          <p:cNvSpPr/>
          <p:nvPr/>
        </p:nvSpPr>
        <p:spPr>
          <a:xfrm>
            <a:off x="1049728" y="2815459"/>
            <a:ext cx="7637072" cy="707886"/>
          </a:xfrm>
          <a:prstGeom prst="rect">
            <a:avLst/>
          </a:prstGeom>
        </p:spPr>
        <p:txBody>
          <a:bodyPr wrap="square">
            <a:spAutoFit/>
          </a:bodyPr>
          <a:lstStyle/>
          <a:p>
            <a:pPr marL="457200" indent="-381000">
              <a:spcBef>
                <a:spcPts val="600"/>
              </a:spcBef>
              <a:buClr>
                <a:srgbClr val="0DB7C4"/>
              </a:buClr>
              <a:buSzPts val="2400"/>
              <a:buFont typeface="Source Sans Pro"/>
              <a:buChar char="▹"/>
            </a:pPr>
            <a:r>
              <a:rPr lang="en-US" sz="2000" b="1" dirty="0">
                <a:solidFill>
                  <a:srgbClr val="415665"/>
                </a:solidFill>
                <a:latin typeface="Times New Roman" charset="0"/>
                <a:ea typeface="Times New Roman" charset="0"/>
                <a:cs typeface="Times New Roman" charset="0"/>
                <a:sym typeface="Source Sans Pro"/>
              </a:rPr>
              <a:t>MRI is the preferred study</a:t>
            </a:r>
            <a:r>
              <a:rPr lang="en-US" sz="2000" dirty="0">
                <a:solidFill>
                  <a:srgbClr val="415665"/>
                </a:solidFill>
                <a:latin typeface="Times New Roman" charset="0"/>
                <a:ea typeface="Times New Roman" charset="0"/>
                <a:cs typeface="Times New Roman" charset="0"/>
                <a:sym typeface="Source Sans Pro"/>
              </a:rPr>
              <a:t>. If contraindicated a CT myelogram is usually warranted.</a:t>
            </a:r>
            <a:r>
              <a:rPr lang="en-US" sz="2000" baseline="-25000" dirty="0">
                <a:solidFill>
                  <a:schemeClr val="tx1"/>
                </a:solidFill>
                <a:latin typeface="Times New Roman" charset="0"/>
                <a:ea typeface="Times New Roman" charset="0"/>
                <a:cs typeface="Times New Roman" charset="0"/>
              </a:rPr>
              <a:t>(5) </a:t>
            </a:r>
            <a:r>
              <a:rPr lang="en-US" sz="2000" dirty="0">
                <a:solidFill>
                  <a:srgbClr val="415665"/>
                </a:solidFill>
                <a:latin typeface="Times New Roman" charset="0"/>
                <a:ea typeface="Times New Roman" charset="0"/>
                <a:cs typeface="Times New Roman" charset="0"/>
                <a:sym typeface="Source Sans Pro"/>
              </a:rPr>
              <a:t> </a:t>
            </a:r>
          </a:p>
        </p:txBody>
      </p:sp>
      <p:sp>
        <p:nvSpPr>
          <p:cNvPr id="7" name="Rectangle 6"/>
          <p:cNvSpPr/>
          <p:nvPr/>
        </p:nvSpPr>
        <p:spPr>
          <a:xfrm>
            <a:off x="1049728" y="3823272"/>
            <a:ext cx="7637072" cy="707886"/>
          </a:xfrm>
          <a:prstGeom prst="rect">
            <a:avLst/>
          </a:prstGeom>
        </p:spPr>
        <p:txBody>
          <a:bodyPr wrap="square">
            <a:spAutoFit/>
          </a:bodyPr>
          <a:lstStyle/>
          <a:p>
            <a:pPr marL="457200" indent="-381000">
              <a:spcBef>
                <a:spcPts val="600"/>
              </a:spcBef>
              <a:buClr>
                <a:srgbClr val="0DB7C4"/>
              </a:buClr>
              <a:buSzPts val="2400"/>
              <a:buFont typeface="Source Sans Pro"/>
              <a:buChar char="▹"/>
            </a:pPr>
            <a:r>
              <a:rPr lang="en-US" sz="2000" dirty="0">
                <a:solidFill>
                  <a:srgbClr val="415665"/>
                </a:solidFill>
                <a:latin typeface="Times New Roman" charset="0"/>
                <a:ea typeface="Times New Roman" charset="0"/>
                <a:cs typeface="Times New Roman" charset="0"/>
              </a:rPr>
              <a:t>In trauma situations, the standard </a:t>
            </a:r>
            <a:r>
              <a:rPr lang="en-US" sz="2000" b="1" dirty="0">
                <a:solidFill>
                  <a:srgbClr val="415665"/>
                </a:solidFill>
                <a:latin typeface="Times New Roman" charset="0"/>
                <a:ea typeface="Times New Roman" charset="0"/>
                <a:cs typeface="Times New Roman" charset="0"/>
              </a:rPr>
              <a:t>AP pelvis </a:t>
            </a:r>
            <a:r>
              <a:rPr lang="en-US" sz="2000" dirty="0">
                <a:solidFill>
                  <a:srgbClr val="415665"/>
                </a:solidFill>
                <a:latin typeface="Times New Roman" charset="0"/>
                <a:ea typeface="Times New Roman" charset="0"/>
                <a:cs typeface="Times New Roman" charset="0"/>
              </a:rPr>
              <a:t>and </a:t>
            </a:r>
            <a:r>
              <a:rPr lang="en-US" sz="2000" b="1" dirty="0">
                <a:solidFill>
                  <a:srgbClr val="415665"/>
                </a:solidFill>
                <a:latin typeface="Times New Roman" charset="0"/>
                <a:ea typeface="Times New Roman" charset="0"/>
                <a:cs typeface="Times New Roman" charset="0"/>
              </a:rPr>
              <a:t>cervical spine </a:t>
            </a:r>
            <a:r>
              <a:rPr lang="en-US" sz="2000" dirty="0">
                <a:solidFill>
                  <a:srgbClr val="415665"/>
                </a:solidFill>
                <a:latin typeface="Times New Roman" charset="0"/>
                <a:ea typeface="Times New Roman" charset="0"/>
                <a:cs typeface="Times New Roman" charset="0"/>
              </a:rPr>
              <a:t>radiographs should be obtained.</a:t>
            </a:r>
            <a:r>
              <a:rPr lang="en-US" sz="2000" baseline="-25000" dirty="0">
                <a:solidFill>
                  <a:schemeClr val="tx1"/>
                </a:solidFill>
                <a:latin typeface="Times New Roman" charset="0"/>
                <a:ea typeface="Times New Roman" charset="0"/>
                <a:cs typeface="Times New Roman" charset="0"/>
              </a:rPr>
              <a:t> (5) </a:t>
            </a:r>
            <a:r>
              <a:rPr lang="en-US" sz="2000" dirty="0">
                <a:solidFill>
                  <a:srgbClr val="415665"/>
                </a:solidFill>
                <a:latin typeface="Times New Roman" charset="0"/>
                <a:ea typeface="Times New Roman" charset="0"/>
                <a:cs typeface="Times New Roman" charset="0"/>
              </a:rPr>
              <a:t> </a:t>
            </a:r>
          </a:p>
        </p:txBody>
      </p:sp>
    </p:spTree>
    <p:extLst>
      <p:ext uri="{BB962C8B-B14F-4D97-AF65-F5344CB8AC3E}">
        <p14:creationId xmlns:p14="http://schemas.microsoft.com/office/powerpoint/2010/main" val="5227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Rectangle 1"/>
          <p:cNvSpPr/>
          <p:nvPr/>
        </p:nvSpPr>
        <p:spPr>
          <a:xfrm>
            <a:off x="0" y="0"/>
            <a:ext cx="683172"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1;p13"/>
          <p:cNvSpPr txBox="1">
            <a:spLocks/>
          </p:cNvSpPr>
          <p:nvPr/>
        </p:nvSpPr>
        <p:spPr>
          <a:xfrm>
            <a:off x="1049728" y="554535"/>
            <a:ext cx="3058267" cy="6161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2800" b="1" dirty="0">
                <a:solidFill>
                  <a:schemeClr val="accent4">
                    <a:lumMod val="75000"/>
                  </a:schemeClr>
                </a:solidFill>
                <a:latin typeface="Times New Roman" charset="0"/>
                <a:ea typeface="Times New Roman" charset="0"/>
                <a:cs typeface="Times New Roman" charset="0"/>
              </a:rPr>
              <a:t>Imaging</a:t>
            </a:r>
            <a:r>
              <a:rPr lang="en-US" sz="2800" dirty="0">
                <a:solidFill>
                  <a:schemeClr val="accent4">
                    <a:lumMod val="75000"/>
                  </a:schemeClr>
                </a:solidFill>
              </a:rPr>
              <a:t> </a:t>
            </a:r>
            <a:r>
              <a:rPr lang="en-US" sz="1800" baseline="-25000" dirty="0">
                <a:solidFill>
                  <a:schemeClr val="tx1"/>
                </a:solidFill>
              </a:rPr>
              <a:t>(6)</a:t>
            </a:r>
            <a:endParaRPr lang="en-US" sz="1600" baseline="-25000" dirty="0">
              <a:solidFill>
                <a:schemeClr val="tx1"/>
              </a:solidFill>
            </a:endParaRPr>
          </a:p>
        </p:txBody>
      </p:sp>
      <p:pic>
        <p:nvPicPr>
          <p:cNvPr id="7" name="Picture 6" descr="ind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8" y="1405453"/>
            <a:ext cx="2965522" cy="1166297"/>
          </a:xfrm>
          <a:prstGeom prst="rect">
            <a:avLst/>
          </a:prstGeom>
        </p:spPr>
      </p:pic>
      <p:sp>
        <p:nvSpPr>
          <p:cNvPr id="8" name="Rectangle 7"/>
          <p:cNvSpPr/>
          <p:nvPr/>
        </p:nvSpPr>
        <p:spPr>
          <a:xfrm>
            <a:off x="902208" y="2124905"/>
            <a:ext cx="7565136" cy="2862322"/>
          </a:xfrm>
          <a:prstGeom prst="rect">
            <a:avLst/>
          </a:prstGeom>
        </p:spPr>
        <p:txBody>
          <a:bodyPr wrap="square">
            <a:spAutoFit/>
          </a:bodyPr>
          <a:lstStyle/>
          <a:p>
            <a:endParaRPr lang="en-US" sz="2000" dirty="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a:p>
            <a:pPr marL="285750" indent="-285750">
              <a:buFont typeface="Arial"/>
              <a:buChar char="•"/>
            </a:pPr>
            <a:r>
              <a:rPr lang="en-US" sz="2000" dirty="0">
                <a:solidFill>
                  <a:srgbClr val="415665"/>
                </a:solidFill>
                <a:latin typeface="Times New Roman" charset="0"/>
                <a:ea typeface="Times New Roman" charset="0"/>
                <a:cs typeface="Times New Roman" charset="0"/>
              </a:rPr>
              <a:t>Do not routinely offer imaging in a non-specialist setting.</a:t>
            </a:r>
          </a:p>
          <a:p>
            <a:pPr marL="285750" indent="-285750">
              <a:buFont typeface="Arial"/>
              <a:buChar char="•"/>
            </a:pPr>
            <a:endParaRPr lang="en-US" sz="2000" dirty="0">
              <a:solidFill>
                <a:srgbClr val="415665"/>
              </a:solidFill>
              <a:latin typeface="Times New Roman" charset="0"/>
              <a:ea typeface="Times New Roman" charset="0"/>
              <a:cs typeface="Times New Roman" charset="0"/>
            </a:endParaRPr>
          </a:p>
          <a:p>
            <a:pPr marL="285750" indent="-285750">
              <a:buFont typeface="Arial"/>
              <a:buChar char="•"/>
            </a:pPr>
            <a:r>
              <a:rPr lang="en-US" sz="2000" dirty="0">
                <a:solidFill>
                  <a:srgbClr val="415665"/>
                </a:solidFill>
                <a:latin typeface="Times New Roman" charset="0"/>
                <a:ea typeface="Times New Roman" charset="0"/>
                <a:cs typeface="Times New Roman" charset="0"/>
              </a:rPr>
              <a:t>Explain to the patient that if she/he is being referred for specialist opinion, she/he may not need imaging.</a:t>
            </a:r>
          </a:p>
          <a:p>
            <a:pPr marL="285750" indent="-285750">
              <a:buFont typeface="Arial"/>
              <a:buChar char="•"/>
            </a:pPr>
            <a:endParaRPr lang="en-US" sz="2000" dirty="0">
              <a:solidFill>
                <a:srgbClr val="415665"/>
              </a:solidFill>
              <a:latin typeface="Times New Roman" charset="0"/>
              <a:ea typeface="Times New Roman" charset="0"/>
              <a:cs typeface="Times New Roman" charset="0"/>
            </a:endParaRPr>
          </a:p>
          <a:p>
            <a:pPr marL="285750" indent="-285750">
              <a:buFont typeface="Arial"/>
              <a:buChar char="•"/>
            </a:pPr>
            <a:r>
              <a:rPr lang="en-US" sz="2000" dirty="0">
                <a:solidFill>
                  <a:srgbClr val="415665"/>
                </a:solidFill>
                <a:latin typeface="Times New Roman" charset="0"/>
                <a:ea typeface="Times New Roman" charset="0"/>
                <a:cs typeface="Times New Roman" charset="0"/>
              </a:rPr>
              <a:t>Consider imaging for people with low back pain with or without sciatica only if the result is likely to change management.</a:t>
            </a:r>
          </a:p>
        </p:txBody>
      </p:sp>
    </p:spTree>
    <p:extLst>
      <p:ext uri="{BB962C8B-B14F-4D97-AF65-F5344CB8AC3E}">
        <p14:creationId xmlns:p14="http://schemas.microsoft.com/office/powerpoint/2010/main" val="476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3-11 at 11.32.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12864" cy="5142201"/>
          </a:xfrm>
          <a:prstGeom prst="rect">
            <a:avLst/>
          </a:prstGeom>
        </p:spPr>
      </p:pic>
    </p:spTree>
    <p:extLst>
      <p:ext uri="{BB962C8B-B14F-4D97-AF65-F5344CB8AC3E}">
        <p14:creationId xmlns:p14="http://schemas.microsoft.com/office/powerpoint/2010/main" val="2088725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670254" y="0"/>
            <a:ext cx="3552600" cy="54969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dirty="0">
                <a:solidFill>
                  <a:schemeClr val="accent5">
                    <a:lumMod val="75000"/>
                  </a:schemeClr>
                </a:solidFill>
                <a:latin typeface="Times New Roman" charset="0"/>
                <a:ea typeface="Times New Roman" charset="0"/>
                <a:cs typeface="Times New Roman" charset="0"/>
              </a:rPr>
              <a:t>Case</a:t>
            </a:r>
            <a:endParaRPr b="1" dirty="0">
              <a:solidFill>
                <a:schemeClr val="accent5">
                  <a:lumMod val="75000"/>
                </a:schemeClr>
              </a:solidFill>
              <a:latin typeface="Times New Roman" charset="0"/>
              <a:ea typeface="Times New Roman" charset="0"/>
              <a:cs typeface="Times New Roman" charset="0"/>
            </a:endParaRPr>
          </a:p>
        </p:txBody>
      </p:sp>
      <p:sp>
        <p:nvSpPr>
          <p:cNvPr id="3" name="Rectangle 2"/>
          <p:cNvSpPr/>
          <p:nvPr/>
        </p:nvSpPr>
        <p:spPr>
          <a:xfrm>
            <a:off x="1254386" y="710170"/>
            <a:ext cx="7027333" cy="3785652"/>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A 38-year-old man with no significant history of back pain developed acute LBP when lifting boxes 2 weeks ago. </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The pain is aching in nature, located in the left lumbar area, and associated with spasms. He describes previous similar episodes several years ago, which resolved without seeing a doctor. </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He denies any leg pain or weakness. He also denies fevers, chills, weight loss, and recent infections</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On examination, there is decreased lumbar flexion and extension secondary to pain, but a neurologic exam is unremarkable.</a:t>
            </a:r>
          </a:p>
        </p:txBody>
      </p:sp>
      <p:sp>
        <p:nvSpPr>
          <p:cNvPr id="4" name="Rectangle 3"/>
          <p:cNvSpPr/>
          <p:nvPr/>
        </p:nvSpPr>
        <p:spPr>
          <a:xfrm>
            <a:off x="4180114" y="1073027"/>
            <a:ext cx="2743200"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254385" y="2851027"/>
            <a:ext cx="6757501" cy="77754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236687" y="4151903"/>
            <a:ext cx="4064000" cy="3439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 y="4710134"/>
            <a:ext cx="2062716" cy="4333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Mechanical</a:t>
            </a:r>
            <a:endParaRPr lang="en-US" sz="1800" dirty="0">
              <a:solidFill>
                <a:schemeClr val="accent4">
                  <a:lumMod val="50000"/>
                </a:schemeClr>
              </a:solidFill>
              <a:effectLst/>
            </a:endParaRPr>
          </a:p>
        </p:txBody>
      </p:sp>
      <p:sp>
        <p:nvSpPr>
          <p:cNvPr id="9" name="Rectangle 8"/>
          <p:cNvSpPr/>
          <p:nvPr/>
        </p:nvSpPr>
        <p:spPr>
          <a:xfrm>
            <a:off x="2116721" y="4704874"/>
            <a:ext cx="2063394"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Inflammation</a:t>
            </a:r>
            <a:endParaRPr lang="en-US" sz="1800" dirty="0">
              <a:solidFill>
                <a:schemeClr val="accent4">
                  <a:lumMod val="50000"/>
                </a:schemeClr>
              </a:solidFill>
              <a:effectLst/>
            </a:endParaRPr>
          </a:p>
        </p:txBody>
      </p:sp>
      <p:sp>
        <p:nvSpPr>
          <p:cNvPr id="10" name="Rectangle 9"/>
          <p:cNvSpPr/>
          <p:nvPr/>
        </p:nvSpPr>
        <p:spPr>
          <a:xfrm>
            <a:off x="4234120" y="4704874"/>
            <a:ext cx="1996560"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Malignancy</a:t>
            </a:r>
            <a:endParaRPr lang="en-US" sz="1800" dirty="0">
              <a:solidFill>
                <a:schemeClr val="accent4">
                  <a:lumMod val="50000"/>
                </a:schemeClr>
              </a:solidFill>
              <a:effectLst/>
            </a:endParaRPr>
          </a:p>
        </p:txBody>
      </p:sp>
      <p:sp>
        <p:nvSpPr>
          <p:cNvPr id="11" name="Rectangle 10"/>
          <p:cNvSpPr/>
          <p:nvPr/>
        </p:nvSpPr>
        <p:spPr>
          <a:xfrm>
            <a:off x="6284685" y="4704874"/>
            <a:ext cx="2859315"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Root Nerve Compression</a:t>
            </a:r>
            <a:endParaRPr lang="en-US" sz="1800" dirty="0">
              <a:solidFill>
                <a:schemeClr val="accent4">
                  <a:lumMod val="50000"/>
                </a:schemeClr>
              </a:solidFill>
              <a:effectLst/>
            </a:endParaRPr>
          </a:p>
        </p:txBody>
      </p:sp>
    </p:spTree>
    <p:extLst>
      <p:ext uri="{BB962C8B-B14F-4D97-AF65-F5344CB8AC3E}">
        <p14:creationId xmlns:p14="http://schemas.microsoft.com/office/powerpoint/2010/main" val="8017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3552600" cy="56045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dirty="0">
                <a:solidFill>
                  <a:schemeClr val="accent5">
                    <a:lumMod val="75000"/>
                  </a:schemeClr>
                </a:solidFill>
                <a:latin typeface="Times New Roman" charset="0"/>
                <a:ea typeface="Times New Roman" charset="0"/>
                <a:cs typeface="Times New Roman" charset="0"/>
              </a:rPr>
              <a:t>Case</a:t>
            </a:r>
            <a:endParaRPr b="1" dirty="0">
              <a:solidFill>
                <a:schemeClr val="accent5">
                  <a:lumMod val="75000"/>
                </a:schemeClr>
              </a:solidFill>
              <a:latin typeface="Times New Roman" charset="0"/>
              <a:ea typeface="Times New Roman" charset="0"/>
              <a:cs typeface="Times New Roman" charset="0"/>
            </a:endParaRPr>
          </a:p>
        </p:txBody>
      </p:sp>
      <p:sp>
        <p:nvSpPr>
          <p:cNvPr id="2" name="Rectangle 1"/>
          <p:cNvSpPr/>
          <p:nvPr/>
        </p:nvSpPr>
        <p:spPr>
          <a:xfrm>
            <a:off x="999067" y="623084"/>
            <a:ext cx="7501465" cy="4524315"/>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A 20-year-old man presents to his primary care physician with low back pain and stiffness that has persisted for more than 3 months. </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There is no history of obvious injury but he is a very avid sportsman. His back symptoms are worse when he awakes in the morning, and the stiffness lasts more than 1 hour. His back symptoms improve with exercise. He has a desk job and finds that sitting for long periods of time exacerbates his symptoms. </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His back symptoms also wake him in the second half of the night. He normally takes an anti-inflammatory drug during the day, and finds his stiffness is worse when he misses a dose. He has had 2 bouts of iritis in the past.</a:t>
            </a:r>
          </a:p>
          <a:p>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sp>
        <p:nvSpPr>
          <p:cNvPr id="4" name="Rectangle 3"/>
          <p:cNvSpPr/>
          <p:nvPr/>
        </p:nvSpPr>
        <p:spPr>
          <a:xfrm>
            <a:off x="999067" y="623084"/>
            <a:ext cx="1584476"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5254171" y="972458"/>
            <a:ext cx="2743200"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963057" y="1610055"/>
            <a:ext cx="2855686" cy="3058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468767" y="1930399"/>
            <a:ext cx="6006089" cy="29028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999068" y="2495428"/>
            <a:ext cx="6998304" cy="62514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6778170" y="3336226"/>
            <a:ext cx="1008743"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2886528" y="3685600"/>
            <a:ext cx="2541815"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 y="4710134"/>
            <a:ext cx="2062716" cy="4333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Mechanical</a:t>
            </a:r>
            <a:endParaRPr lang="en-US" sz="1800" dirty="0">
              <a:solidFill>
                <a:schemeClr val="accent4">
                  <a:lumMod val="50000"/>
                </a:schemeClr>
              </a:solidFill>
              <a:effectLst/>
            </a:endParaRPr>
          </a:p>
        </p:txBody>
      </p:sp>
      <p:sp>
        <p:nvSpPr>
          <p:cNvPr id="12" name="Rectangle 11"/>
          <p:cNvSpPr/>
          <p:nvPr/>
        </p:nvSpPr>
        <p:spPr>
          <a:xfrm>
            <a:off x="2116721" y="4704874"/>
            <a:ext cx="2063394"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Inflammation</a:t>
            </a:r>
            <a:endParaRPr lang="en-US" sz="1800" dirty="0">
              <a:solidFill>
                <a:schemeClr val="accent4">
                  <a:lumMod val="50000"/>
                </a:schemeClr>
              </a:solidFill>
              <a:effectLst/>
            </a:endParaRPr>
          </a:p>
        </p:txBody>
      </p:sp>
      <p:sp>
        <p:nvSpPr>
          <p:cNvPr id="13" name="Rectangle 12"/>
          <p:cNvSpPr/>
          <p:nvPr/>
        </p:nvSpPr>
        <p:spPr>
          <a:xfrm>
            <a:off x="4234120" y="4704874"/>
            <a:ext cx="1996560"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Malignancy</a:t>
            </a:r>
            <a:endParaRPr lang="en-US" sz="1800" dirty="0">
              <a:solidFill>
                <a:schemeClr val="accent4">
                  <a:lumMod val="50000"/>
                </a:schemeClr>
              </a:solidFill>
              <a:effectLst/>
            </a:endParaRPr>
          </a:p>
        </p:txBody>
      </p:sp>
      <p:sp>
        <p:nvSpPr>
          <p:cNvPr id="14" name="Rectangle 13"/>
          <p:cNvSpPr/>
          <p:nvPr/>
        </p:nvSpPr>
        <p:spPr>
          <a:xfrm>
            <a:off x="6284685" y="4704874"/>
            <a:ext cx="2859315"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Root Nerve Compression</a:t>
            </a:r>
            <a:endParaRPr lang="en-US" sz="1800" dirty="0">
              <a:solidFill>
                <a:schemeClr val="accent4">
                  <a:lumMod val="50000"/>
                </a:schemeClr>
              </a:solidFill>
              <a:effectLst/>
            </a:endParaRPr>
          </a:p>
        </p:txBody>
      </p:sp>
    </p:spTree>
    <p:extLst>
      <p:ext uri="{BB962C8B-B14F-4D97-AF65-F5344CB8AC3E}">
        <p14:creationId xmlns:p14="http://schemas.microsoft.com/office/powerpoint/2010/main" val="2354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27</a:t>
            </a:fld>
            <a:endParaRPr lang="uk-UA"/>
          </a:p>
        </p:txBody>
      </p:sp>
      <p:sp>
        <p:nvSpPr>
          <p:cNvPr id="3" name="Rectangle 2"/>
          <p:cNvSpPr/>
          <p:nvPr/>
        </p:nvSpPr>
        <p:spPr>
          <a:xfrm>
            <a:off x="866018" y="1050072"/>
            <a:ext cx="7465181" cy="3477875"/>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9-year-old male patient who had a history of low back pain for about a year and was reporting severe, constant, and aching lower back pain of 8-9 on a scale of 10.</a:t>
            </a:r>
          </a:p>
          <a:p>
            <a:endParaRPr lang="en-US" sz="2000" dirty="0">
              <a:solidFill>
                <a:srgbClr val="415665"/>
              </a:solidFill>
              <a:latin typeface="Times New Roman" charset="0"/>
              <a:ea typeface="Times New Roman" charset="0"/>
              <a:cs typeface="Times New Roman" charset="0"/>
            </a:endParaRP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 as well as radicular right leg pain, decreased sensation on the right, difficulty straightening his right leg making it difficult to walk. </a:t>
            </a:r>
          </a:p>
          <a:p>
            <a:endParaRPr lang="en-US" sz="2000" dirty="0">
              <a:solidFill>
                <a:srgbClr val="415665"/>
              </a:solidFill>
              <a:latin typeface="Times New Roman" charset="0"/>
              <a:ea typeface="Times New Roman" charset="0"/>
              <a:cs typeface="Times New Roman" charset="0"/>
            </a:endParaRP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An MRI showed a rather large L5-S1 herniated disc on the right side with severe degenerative disc disease.</a:t>
            </a:r>
          </a:p>
        </p:txBody>
      </p:sp>
      <p:sp>
        <p:nvSpPr>
          <p:cNvPr id="4" name="Rectangle 3"/>
          <p:cNvSpPr/>
          <p:nvPr/>
        </p:nvSpPr>
        <p:spPr>
          <a:xfrm>
            <a:off x="866018" y="1050072"/>
            <a:ext cx="1761068"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866018" y="2585294"/>
            <a:ext cx="6957182" cy="76750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320800" y="3788229"/>
            <a:ext cx="6858000" cy="406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Google Shape;111;p17"/>
          <p:cNvSpPr txBox="1">
            <a:spLocks/>
          </p:cNvSpPr>
          <p:nvPr/>
        </p:nvSpPr>
        <p:spPr>
          <a:xfrm>
            <a:off x="844425" y="5598"/>
            <a:ext cx="3552600" cy="5604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accent5">
                    <a:lumMod val="75000"/>
                  </a:schemeClr>
                </a:solidFill>
                <a:latin typeface="Times New Roman" charset="0"/>
                <a:ea typeface="Times New Roman" charset="0"/>
                <a:cs typeface="Times New Roman" charset="0"/>
                <a:sym typeface="Dosis"/>
              </a:rPr>
              <a:t>Case</a:t>
            </a:r>
          </a:p>
        </p:txBody>
      </p:sp>
      <p:sp>
        <p:nvSpPr>
          <p:cNvPr id="8" name="Rectangle 7"/>
          <p:cNvSpPr/>
          <p:nvPr/>
        </p:nvSpPr>
        <p:spPr>
          <a:xfrm>
            <a:off x="1" y="4710134"/>
            <a:ext cx="2062716" cy="4333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Mechanical</a:t>
            </a:r>
            <a:endParaRPr lang="en-US" sz="1800" dirty="0">
              <a:solidFill>
                <a:schemeClr val="accent4">
                  <a:lumMod val="50000"/>
                </a:schemeClr>
              </a:solidFill>
              <a:effectLst/>
            </a:endParaRPr>
          </a:p>
        </p:txBody>
      </p:sp>
      <p:sp>
        <p:nvSpPr>
          <p:cNvPr id="9" name="Rectangle 8"/>
          <p:cNvSpPr/>
          <p:nvPr/>
        </p:nvSpPr>
        <p:spPr>
          <a:xfrm>
            <a:off x="2116721" y="4704874"/>
            <a:ext cx="2063394"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Inflammation</a:t>
            </a:r>
            <a:endParaRPr lang="en-US" sz="1800" dirty="0">
              <a:solidFill>
                <a:schemeClr val="accent4">
                  <a:lumMod val="50000"/>
                </a:schemeClr>
              </a:solidFill>
              <a:effectLst/>
            </a:endParaRPr>
          </a:p>
        </p:txBody>
      </p:sp>
      <p:sp>
        <p:nvSpPr>
          <p:cNvPr id="10" name="Rectangle 9"/>
          <p:cNvSpPr/>
          <p:nvPr/>
        </p:nvSpPr>
        <p:spPr>
          <a:xfrm>
            <a:off x="4234120" y="4704874"/>
            <a:ext cx="1996560"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Malignancy</a:t>
            </a:r>
            <a:endParaRPr lang="en-US" sz="1800" dirty="0">
              <a:solidFill>
                <a:schemeClr val="accent4">
                  <a:lumMod val="50000"/>
                </a:schemeClr>
              </a:solidFill>
              <a:effectLst/>
            </a:endParaRPr>
          </a:p>
        </p:txBody>
      </p:sp>
      <p:sp>
        <p:nvSpPr>
          <p:cNvPr id="11" name="Rectangle 10"/>
          <p:cNvSpPr/>
          <p:nvPr/>
        </p:nvSpPr>
        <p:spPr>
          <a:xfrm>
            <a:off x="6284685" y="4704874"/>
            <a:ext cx="2859315"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Root Nerve Compression</a:t>
            </a:r>
            <a:endParaRPr lang="en-US" sz="1800" dirty="0">
              <a:solidFill>
                <a:schemeClr val="accent4">
                  <a:lumMod val="50000"/>
                </a:schemeClr>
              </a:solidFill>
              <a:effectLst/>
            </a:endParaRPr>
          </a:p>
        </p:txBody>
      </p:sp>
    </p:spTree>
    <p:extLst>
      <p:ext uri="{BB962C8B-B14F-4D97-AF65-F5344CB8AC3E}">
        <p14:creationId xmlns:p14="http://schemas.microsoft.com/office/powerpoint/2010/main" val="19755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sp>
        <p:nvSpPr>
          <p:cNvPr id="3" name="Rectangle 2"/>
          <p:cNvSpPr/>
          <p:nvPr/>
        </p:nvSpPr>
        <p:spPr>
          <a:xfrm>
            <a:off x="986971" y="1140000"/>
            <a:ext cx="7112000" cy="3477875"/>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A man aged 78 years presented to his general practitioner with new-onset low back pain. The patient had metastatic prostate cancer, which was diagnosed 2 years ago.</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He reported a 6-week history of constant, burning pain in the lower lumbar region, which was worse at night and was 7/10 in severity on the Numeric Pain Rating Scale.</a:t>
            </a:r>
          </a:p>
          <a:p>
            <a:endParaRPr lang="en-US" sz="2000" dirty="0">
              <a:solidFill>
                <a:srgbClr val="415665"/>
              </a:solidFill>
              <a:latin typeface="Times New Roman" charset="0"/>
              <a:ea typeface="Times New Roman" charset="0"/>
              <a:cs typeface="Times New Roman" charset="0"/>
            </a:endParaRPr>
          </a:p>
          <a:p>
            <a:r>
              <a:rPr lang="en-US" sz="2000" dirty="0">
                <a:solidFill>
                  <a:srgbClr val="415665"/>
                </a:solidFill>
                <a:latin typeface="Times New Roman" charset="0"/>
                <a:ea typeface="Times New Roman" charset="0"/>
                <a:cs typeface="Times New Roman" charset="0"/>
              </a:rPr>
              <a:t> He had no relief with regular paracetamol or ibuprofen. He had not had lower limb weakness, numbness, lower urinary tract symptoms or weight loss.</a:t>
            </a:r>
          </a:p>
        </p:txBody>
      </p:sp>
      <p:sp>
        <p:nvSpPr>
          <p:cNvPr id="4" name="Google Shape;111;p17"/>
          <p:cNvSpPr txBox="1">
            <a:spLocks/>
          </p:cNvSpPr>
          <p:nvPr/>
        </p:nvSpPr>
        <p:spPr>
          <a:xfrm>
            <a:off x="844425" y="5598"/>
            <a:ext cx="3552600" cy="5604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accent5">
                    <a:lumMod val="75000"/>
                  </a:schemeClr>
                </a:solidFill>
                <a:latin typeface="Times New Roman" charset="0"/>
                <a:ea typeface="Times New Roman" charset="0"/>
                <a:cs typeface="Times New Roman" charset="0"/>
                <a:sym typeface="Dosis"/>
              </a:rPr>
              <a:t>Case</a:t>
            </a:r>
          </a:p>
        </p:txBody>
      </p:sp>
      <p:sp>
        <p:nvSpPr>
          <p:cNvPr id="5" name="Rectangle 4"/>
          <p:cNvSpPr/>
          <p:nvPr/>
        </p:nvSpPr>
        <p:spPr>
          <a:xfrm>
            <a:off x="4857446" y="1500015"/>
            <a:ext cx="2719011" cy="407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Down Arrow 6"/>
          <p:cNvSpPr/>
          <p:nvPr/>
        </p:nvSpPr>
        <p:spPr>
          <a:xfrm rot="5400000">
            <a:off x="7692056" y="1500530"/>
            <a:ext cx="406400" cy="40743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6728045">
            <a:off x="7230092" y="1276400"/>
            <a:ext cx="406400" cy="183605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6728045">
            <a:off x="7953312" y="1280270"/>
            <a:ext cx="406400" cy="183605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4710134"/>
            <a:ext cx="2062716" cy="4333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Mechanical</a:t>
            </a:r>
            <a:endParaRPr lang="en-US" sz="1800" dirty="0">
              <a:solidFill>
                <a:schemeClr val="accent4">
                  <a:lumMod val="50000"/>
                </a:schemeClr>
              </a:solidFill>
              <a:effectLst/>
            </a:endParaRPr>
          </a:p>
        </p:txBody>
      </p:sp>
      <p:sp>
        <p:nvSpPr>
          <p:cNvPr id="11" name="Rectangle 10"/>
          <p:cNvSpPr/>
          <p:nvPr/>
        </p:nvSpPr>
        <p:spPr>
          <a:xfrm>
            <a:off x="2116721" y="4704874"/>
            <a:ext cx="2063394"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Inflammation</a:t>
            </a:r>
            <a:endParaRPr lang="en-US" sz="1800" dirty="0">
              <a:solidFill>
                <a:schemeClr val="accent4">
                  <a:lumMod val="50000"/>
                </a:schemeClr>
              </a:solidFill>
              <a:effectLst/>
            </a:endParaRPr>
          </a:p>
        </p:txBody>
      </p:sp>
      <p:sp>
        <p:nvSpPr>
          <p:cNvPr id="12" name="Rectangle 11"/>
          <p:cNvSpPr/>
          <p:nvPr/>
        </p:nvSpPr>
        <p:spPr>
          <a:xfrm>
            <a:off x="4234120" y="4704874"/>
            <a:ext cx="1996560"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Malignancy</a:t>
            </a:r>
            <a:endParaRPr lang="en-US" sz="1800" dirty="0">
              <a:solidFill>
                <a:schemeClr val="accent4">
                  <a:lumMod val="50000"/>
                </a:schemeClr>
              </a:solidFill>
              <a:effectLst/>
            </a:endParaRPr>
          </a:p>
        </p:txBody>
      </p:sp>
      <p:sp>
        <p:nvSpPr>
          <p:cNvPr id="13" name="Rectangle 12"/>
          <p:cNvSpPr/>
          <p:nvPr/>
        </p:nvSpPr>
        <p:spPr>
          <a:xfrm>
            <a:off x="6284685" y="4704874"/>
            <a:ext cx="2859315" cy="4386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4">
                    <a:lumMod val="50000"/>
                  </a:schemeClr>
                </a:solidFill>
              </a:rPr>
              <a:t>Root Nerve Compression</a:t>
            </a:r>
            <a:endParaRPr lang="en-US" sz="1800" dirty="0">
              <a:solidFill>
                <a:schemeClr val="accent4">
                  <a:lumMod val="50000"/>
                </a:schemeClr>
              </a:solidFill>
              <a:effectLst/>
            </a:endParaRPr>
          </a:p>
        </p:txBody>
      </p:sp>
    </p:spTree>
    <p:extLst>
      <p:ext uri="{BB962C8B-B14F-4D97-AF65-F5344CB8AC3E}">
        <p14:creationId xmlns:p14="http://schemas.microsoft.com/office/powerpoint/2010/main" val="14749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4</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Mechanical</a:t>
            </a:r>
          </a:p>
        </p:txBody>
      </p:sp>
      <p:sp>
        <p:nvSpPr>
          <p:cNvPr id="8" name="Content Placeholder 2"/>
          <p:cNvSpPr txBox="1">
            <a:spLocks/>
          </p:cNvSpPr>
          <p:nvPr/>
        </p:nvSpPr>
        <p:spPr>
          <a:xfrm>
            <a:off x="669524" y="1159800"/>
            <a:ext cx="8134983" cy="273554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1800" dirty="0">
                <a:latin typeface="Times New Roman" charset="0"/>
                <a:ea typeface="Times New Roman" charset="0"/>
                <a:cs typeface="Times New Roman" charset="0"/>
              </a:rPr>
              <a:t>Tends to get better or </a:t>
            </a:r>
            <a:r>
              <a:rPr lang="en-US" sz="1800" b="1" dirty="0">
                <a:latin typeface="Times New Roman" charset="0"/>
                <a:ea typeface="Times New Roman" charset="0"/>
                <a:cs typeface="Times New Roman" charset="0"/>
              </a:rPr>
              <a:t>worse depending on your position </a:t>
            </a:r>
            <a:r>
              <a:rPr lang="en-US" sz="1800" dirty="0">
                <a:latin typeface="Times New Roman" charset="0"/>
                <a:ea typeface="Times New Roman" charset="0"/>
                <a:cs typeface="Times New Roman" charset="0"/>
              </a:rPr>
              <a:t>– for example, it may feel better when sitting or lying down.</a:t>
            </a:r>
          </a:p>
          <a:p>
            <a:endParaRPr lang="en-US" sz="1800" dirty="0">
              <a:latin typeface="Times New Roman" charset="0"/>
              <a:ea typeface="Times New Roman" charset="0"/>
              <a:cs typeface="Times New Roman" charset="0"/>
            </a:endParaRPr>
          </a:p>
          <a:p>
            <a:r>
              <a:rPr lang="en-US" sz="1800" dirty="0">
                <a:latin typeface="Times New Roman" charset="0"/>
                <a:ea typeface="Times New Roman" charset="0"/>
                <a:cs typeface="Times New Roman" charset="0"/>
              </a:rPr>
              <a:t>Typically </a:t>
            </a:r>
            <a:r>
              <a:rPr lang="en-US" sz="1800" b="1" dirty="0">
                <a:latin typeface="Times New Roman" charset="0"/>
                <a:ea typeface="Times New Roman" charset="0"/>
                <a:cs typeface="Times New Roman" charset="0"/>
              </a:rPr>
              <a:t>feels worse when moving </a:t>
            </a:r>
          </a:p>
          <a:p>
            <a:endParaRPr lang="en-US" sz="1800" dirty="0">
              <a:latin typeface="Times New Roman" charset="0"/>
              <a:ea typeface="Times New Roman" charset="0"/>
              <a:cs typeface="Times New Roman" charset="0"/>
            </a:endParaRPr>
          </a:p>
          <a:p>
            <a:r>
              <a:rPr lang="en-US" sz="1800" dirty="0">
                <a:latin typeface="Times New Roman" charset="0"/>
                <a:ea typeface="Times New Roman" charset="0"/>
                <a:cs typeface="Times New Roman" charset="0"/>
              </a:rPr>
              <a:t>Can</a:t>
            </a:r>
            <a:r>
              <a:rPr lang="en-US" sz="1800" b="1" dirty="0">
                <a:latin typeface="Times New Roman" charset="0"/>
                <a:ea typeface="Times New Roman" charset="0"/>
                <a:cs typeface="Times New Roman" charset="0"/>
              </a:rPr>
              <a:t> </a:t>
            </a:r>
            <a:r>
              <a:rPr lang="en-US" sz="1800" dirty="0">
                <a:latin typeface="Times New Roman" charset="0"/>
                <a:ea typeface="Times New Roman" charset="0"/>
                <a:cs typeface="Times New Roman" charset="0"/>
              </a:rPr>
              <a:t>develop suddenly or gradually</a:t>
            </a:r>
          </a:p>
          <a:p>
            <a:endParaRPr lang="en-US" sz="1800" dirty="0">
              <a:latin typeface="Times New Roman" charset="0"/>
              <a:ea typeface="Times New Roman" charset="0"/>
              <a:cs typeface="Times New Roman" charset="0"/>
            </a:endParaRPr>
          </a:p>
          <a:p>
            <a:r>
              <a:rPr lang="en-US" sz="1800" dirty="0">
                <a:latin typeface="Times New Roman" charset="0"/>
                <a:ea typeface="Times New Roman" charset="0"/>
                <a:cs typeface="Times New Roman" charset="0"/>
              </a:rPr>
              <a:t>Might sometimes be the result of </a:t>
            </a:r>
            <a:r>
              <a:rPr lang="en-US" sz="1800" b="1" dirty="0">
                <a:latin typeface="Times New Roman" charset="0"/>
                <a:ea typeface="Times New Roman" charset="0"/>
                <a:cs typeface="Times New Roman" charset="0"/>
              </a:rPr>
              <a:t>poor posture or lifting something awkwardly</a:t>
            </a:r>
            <a:r>
              <a:rPr lang="en-US" sz="1800" dirty="0">
                <a:latin typeface="Times New Roman" charset="0"/>
                <a:ea typeface="Times New Roman" charset="0"/>
                <a:cs typeface="Times New Roman" charset="0"/>
              </a:rPr>
              <a:t>, but often occurs for no apparent reason</a:t>
            </a:r>
          </a:p>
          <a:p>
            <a:endParaRPr lang="en-US" sz="1800" dirty="0">
              <a:latin typeface="Times New Roman" charset="0"/>
              <a:ea typeface="Times New Roman" charset="0"/>
              <a:cs typeface="Times New Roman" charset="0"/>
            </a:endParaRPr>
          </a:p>
          <a:p>
            <a:r>
              <a:rPr lang="en-US" sz="1800" dirty="0">
                <a:latin typeface="Times New Roman" charset="0"/>
                <a:ea typeface="Times New Roman" charset="0"/>
                <a:cs typeface="Times New Roman" charset="0"/>
              </a:rPr>
              <a:t>May be due to a minor injury</a:t>
            </a:r>
          </a:p>
        </p:txBody>
      </p:sp>
    </p:spTree>
    <p:extLst>
      <p:ext uri="{BB962C8B-B14F-4D97-AF65-F5344CB8AC3E}">
        <p14:creationId xmlns:p14="http://schemas.microsoft.com/office/powerpoint/2010/main" val="8524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3000"/>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504" y="1193292"/>
            <a:ext cx="8174736" cy="3104388"/>
          </a:xfrm>
        </p:spPr>
        <p:txBody>
          <a:bodyPr/>
          <a:lstStyle/>
          <a:p>
            <a:pPr marL="0" indent="0">
              <a:spcBef>
                <a:spcPts val="0"/>
              </a:spcBef>
              <a:buClrTx/>
              <a:buSzTx/>
              <a:buNone/>
            </a:pPr>
            <a:r>
              <a:rPr lang="en-US" sz="2400" dirty="0">
                <a:latin typeface="Times New Roman" charset="0"/>
                <a:ea typeface="Times New Roman" charset="0"/>
                <a:cs typeface="Times New Roman" charset="0"/>
              </a:rPr>
              <a:t>In </a:t>
            </a:r>
            <a:r>
              <a:rPr lang="en-US" sz="2400" b="1" dirty="0">
                <a:latin typeface="Times New Roman" charset="0"/>
                <a:ea typeface="Times New Roman" charset="0"/>
                <a:cs typeface="Times New Roman" charset="0"/>
              </a:rPr>
              <a:t>USA</a:t>
            </a:r>
            <a:r>
              <a:rPr lang="en-US" sz="2400" dirty="0">
                <a:latin typeface="Times New Roman" charset="0"/>
                <a:ea typeface="Times New Roman" charset="0"/>
                <a:cs typeface="Times New Roman" charset="0"/>
              </a:rPr>
              <a:t> it is the commonest cause of </a:t>
            </a:r>
            <a:r>
              <a:rPr lang="en-US" sz="2400" b="1" dirty="0">
                <a:solidFill>
                  <a:srgbClr val="C00000"/>
                </a:solidFill>
                <a:latin typeface="Times New Roman" charset="0"/>
                <a:ea typeface="Times New Roman" charset="0"/>
                <a:cs typeface="Times New Roman" charset="0"/>
              </a:rPr>
              <a:t>limitation</a:t>
            </a:r>
            <a:r>
              <a:rPr lang="en-US" sz="2400" dirty="0">
                <a:latin typeface="Times New Roman" charset="0"/>
                <a:ea typeface="Times New Roman" charset="0"/>
                <a:cs typeface="Times New Roman" charset="0"/>
              </a:rPr>
              <a:t> of activity in those under the age of 45. (1) </a:t>
            </a:r>
          </a:p>
          <a:p>
            <a:pPr marL="0" indent="0">
              <a:spcBef>
                <a:spcPts val="0"/>
              </a:spcBef>
              <a:buClrTx/>
              <a:buSzTx/>
              <a:buNone/>
            </a:pPr>
            <a:endParaRPr lang="en-US" dirty="0">
              <a:latin typeface="Times New Roman" charset="0"/>
              <a:ea typeface="Times New Roman" charset="0"/>
              <a:cs typeface="Times New Roman" charset="0"/>
            </a:endParaRPr>
          </a:p>
          <a:p>
            <a:pPr marL="0" indent="0">
              <a:spcBef>
                <a:spcPts val="0"/>
              </a:spcBef>
              <a:buClrTx/>
              <a:buSzTx/>
              <a:buNone/>
            </a:pPr>
            <a:endParaRPr lang="en-US" dirty="0">
              <a:latin typeface="Times New Roman" charset="0"/>
              <a:ea typeface="Times New Roman" charset="0"/>
              <a:cs typeface="Times New Roman" charset="0"/>
            </a:endParaRPr>
          </a:p>
          <a:p>
            <a:pPr marL="0" indent="0">
              <a:spcBef>
                <a:spcPts val="0"/>
              </a:spcBef>
              <a:buClrTx/>
              <a:buSzTx/>
              <a:buNone/>
            </a:pPr>
            <a:endParaRPr lang="en-US" dirty="0">
              <a:latin typeface="Times New Roman" charset="0"/>
              <a:ea typeface="Times New Roman" charset="0"/>
              <a:cs typeface="Times New Roman" charset="0"/>
            </a:endParaRPr>
          </a:p>
          <a:p>
            <a:pPr marL="0" indent="0">
              <a:spcBef>
                <a:spcPts val="0"/>
              </a:spcBef>
              <a:buClrTx/>
              <a:buSzTx/>
              <a:buNone/>
            </a:pPr>
            <a:endParaRPr lang="en-US" dirty="0">
              <a:latin typeface="Times New Roman" charset="0"/>
              <a:ea typeface="Times New Roman" charset="0"/>
              <a:cs typeface="Times New Roman" charset="0"/>
            </a:endParaRPr>
          </a:p>
          <a:p>
            <a:pPr marL="0" indent="0">
              <a:spcBef>
                <a:spcPts val="0"/>
              </a:spcBef>
              <a:buClrTx/>
              <a:buSzTx/>
              <a:buNone/>
            </a:pPr>
            <a:r>
              <a:rPr lang="en-US" sz="2400" dirty="0">
                <a:latin typeface="Times New Roman" charset="0"/>
                <a:ea typeface="Times New Roman" charset="0"/>
                <a:cs typeface="Times New Roman" charset="0"/>
              </a:rPr>
              <a:t>The lifetime prevalence of non-specific (common) low back pain is estimated at </a:t>
            </a:r>
            <a:r>
              <a:rPr lang="en-US" sz="2400" b="1" dirty="0">
                <a:latin typeface="Times New Roman" charset="0"/>
                <a:ea typeface="Times New Roman" charset="0"/>
                <a:cs typeface="Times New Roman" charset="0"/>
              </a:rPr>
              <a:t>60–70% </a:t>
            </a:r>
            <a:r>
              <a:rPr lang="en-US" sz="2400" dirty="0">
                <a:latin typeface="Times New Roman" charset="0"/>
                <a:ea typeface="Times New Roman" charset="0"/>
                <a:cs typeface="Times New Roman" charset="0"/>
              </a:rPr>
              <a:t>(1)</a:t>
            </a:r>
          </a:p>
          <a:p>
            <a:pPr marL="0" indent="0">
              <a:spcBef>
                <a:spcPts val="0"/>
              </a:spcBef>
              <a:buClrTx/>
              <a:buSzTx/>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264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4</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Inflammation</a:t>
            </a:r>
          </a:p>
        </p:txBody>
      </p:sp>
      <p:sp>
        <p:nvSpPr>
          <p:cNvPr id="8" name="Content Placeholder 2"/>
          <p:cNvSpPr txBox="1">
            <a:spLocks/>
          </p:cNvSpPr>
          <p:nvPr/>
        </p:nvSpPr>
        <p:spPr>
          <a:xfrm>
            <a:off x="669521" y="1365552"/>
            <a:ext cx="8134983" cy="35539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lvl="0"/>
            <a:r>
              <a:rPr lang="en-US" sz="2000" dirty="0">
                <a:latin typeface="Times New Roman" charset="0"/>
                <a:ea typeface="Times New Roman" charset="0"/>
                <a:cs typeface="Times New Roman" charset="0"/>
              </a:rPr>
              <a:t>Age at onset of </a:t>
            </a:r>
            <a:r>
              <a:rPr lang="en-US" sz="2000" b="1" dirty="0">
                <a:latin typeface="Times New Roman" charset="0"/>
                <a:ea typeface="Times New Roman" charset="0"/>
                <a:cs typeface="Times New Roman" charset="0"/>
              </a:rPr>
              <a:t>back pain &lt;45 years </a:t>
            </a:r>
          </a:p>
          <a:p>
            <a:pPr lvl="0"/>
            <a:r>
              <a:rPr lang="en-US" sz="2000" dirty="0">
                <a:latin typeface="Times New Roman" charset="0"/>
                <a:ea typeface="Times New Roman" charset="0"/>
                <a:cs typeface="Times New Roman" charset="0"/>
              </a:rPr>
              <a:t>Back </a:t>
            </a:r>
            <a:r>
              <a:rPr lang="en-US" sz="2000" b="1" dirty="0">
                <a:latin typeface="Times New Roman" charset="0"/>
                <a:ea typeface="Times New Roman" charset="0"/>
                <a:cs typeface="Times New Roman" charset="0"/>
              </a:rPr>
              <a:t>pain lasting &gt; 3 months </a:t>
            </a:r>
          </a:p>
          <a:p>
            <a:pPr lvl="0"/>
            <a:r>
              <a:rPr lang="en-US" sz="2000" b="1" dirty="0">
                <a:latin typeface="Times New Roman" charset="0"/>
                <a:ea typeface="Times New Roman" charset="0"/>
                <a:cs typeface="Times New Roman" charset="0"/>
              </a:rPr>
              <a:t>Night pain </a:t>
            </a:r>
          </a:p>
          <a:p>
            <a:pPr lvl="0"/>
            <a:r>
              <a:rPr lang="en-US" sz="2000" b="1" dirty="0">
                <a:latin typeface="Times New Roman" charset="0"/>
                <a:ea typeface="Times New Roman" charset="0"/>
                <a:cs typeface="Times New Roman" charset="0"/>
              </a:rPr>
              <a:t>Early morning pain and stiffness </a:t>
            </a:r>
            <a:r>
              <a:rPr lang="en-US" sz="2000" dirty="0">
                <a:latin typeface="Times New Roman" charset="0"/>
                <a:ea typeface="Times New Roman" charset="0"/>
                <a:cs typeface="Times New Roman" charset="0"/>
              </a:rPr>
              <a:t>lasting more than one hour </a:t>
            </a:r>
          </a:p>
          <a:p>
            <a:pPr lvl="0"/>
            <a:r>
              <a:rPr lang="en-US" sz="2000" dirty="0">
                <a:latin typeface="Times New Roman" charset="0"/>
                <a:ea typeface="Times New Roman" charset="0"/>
                <a:cs typeface="Times New Roman" charset="0"/>
              </a:rPr>
              <a:t>Insidious onset </a:t>
            </a:r>
          </a:p>
          <a:p>
            <a:pPr lvl="0"/>
            <a:r>
              <a:rPr lang="en-US" sz="2000" dirty="0">
                <a:latin typeface="Times New Roman" charset="0"/>
                <a:ea typeface="Times New Roman" charset="0"/>
                <a:cs typeface="Times New Roman" charset="0"/>
              </a:rPr>
              <a:t>Tenderness/inflammation over the joint </a:t>
            </a:r>
          </a:p>
          <a:p>
            <a:pPr lvl="0"/>
            <a:r>
              <a:rPr lang="en-US" sz="2000" dirty="0">
                <a:latin typeface="Times New Roman" charset="0"/>
                <a:ea typeface="Times New Roman" charset="0"/>
                <a:cs typeface="Times New Roman" charset="0"/>
              </a:rPr>
              <a:t>Increased by </a:t>
            </a:r>
            <a:r>
              <a:rPr lang="en-US" sz="2000" b="1" dirty="0">
                <a:latin typeface="Times New Roman" charset="0"/>
                <a:ea typeface="Times New Roman" charset="0"/>
                <a:cs typeface="Times New Roman" charset="0"/>
              </a:rPr>
              <a:t>Rest and Relived by activity</a:t>
            </a:r>
          </a:p>
        </p:txBody>
      </p:sp>
    </p:spTree>
    <p:extLst>
      <p:ext uri="{BB962C8B-B14F-4D97-AF65-F5344CB8AC3E}">
        <p14:creationId xmlns:p14="http://schemas.microsoft.com/office/powerpoint/2010/main" val="18289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dirty="0"/>
          </a:p>
        </p:txBody>
      </p:sp>
      <p:pic>
        <p:nvPicPr>
          <p:cNvPr id="3" name="Content Placeholder 3"/>
          <p:cNvPicPr/>
          <p:nvPr/>
        </p:nvPicPr>
        <p:blipFill rotWithShape="1">
          <a:blip r:embed="rId2">
            <a:extLst>
              <a:ext uri="{28A0092B-C50C-407E-A947-70E740481C1C}">
                <a14:useLocalDpi xmlns:a14="http://schemas.microsoft.com/office/drawing/2010/main" val="0"/>
              </a:ext>
            </a:extLst>
          </a:blip>
          <a:srcRect l="4948" t="22613" r="4948" b="6281"/>
          <a:stretch/>
        </p:blipFill>
        <p:spPr>
          <a:xfrm>
            <a:off x="914400" y="570000"/>
            <a:ext cx="7939780" cy="4151376"/>
          </a:xfrm>
          <a:prstGeom prst="rect">
            <a:avLst/>
          </a:prstGeom>
        </p:spPr>
      </p:pic>
    </p:spTree>
    <p:extLst>
      <p:ext uri="{BB962C8B-B14F-4D97-AF65-F5344CB8AC3E}">
        <p14:creationId xmlns:p14="http://schemas.microsoft.com/office/powerpoint/2010/main" val="15232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4</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Root Nerve Compression</a:t>
            </a:r>
          </a:p>
        </p:txBody>
      </p:sp>
      <p:sp>
        <p:nvSpPr>
          <p:cNvPr id="8" name="Content Placeholder 2"/>
          <p:cNvSpPr txBox="1">
            <a:spLocks/>
          </p:cNvSpPr>
          <p:nvPr/>
        </p:nvSpPr>
        <p:spPr>
          <a:xfrm>
            <a:off x="669525" y="1159800"/>
            <a:ext cx="4597423" cy="35539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Characterized by </a:t>
            </a:r>
            <a:r>
              <a:rPr lang="en-US" sz="2000" b="1" dirty="0">
                <a:latin typeface="Times New Roman" charset="0"/>
                <a:ea typeface="Times New Roman" charset="0"/>
                <a:cs typeface="Times New Roman" charset="0"/>
              </a:rPr>
              <a:t>radicular pain </a:t>
            </a:r>
            <a:r>
              <a:rPr lang="en-US" sz="2000" dirty="0">
                <a:latin typeface="Times New Roman" charset="0"/>
                <a:ea typeface="Times New Roman" charset="0"/>
                <a:cs typeface="Times New Roman" charset="0"/>
              </a:rPr>
              <a:t>arising from nerve root impingement due to herniated discs.</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Radicular pain: Pain that radiates into the lower extremity directly along the course of a spinal nerve root.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017" y="3375450"/>
            <a:ext cx="1480904" cy="1754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708" y="1629200"/>
            <a:ext cx="2336800" cy="3492500"/>
          </a:xfrm>
          <a:prstGeom prst="rect">
            <a:avLst/>
          </a:prstGeom>
        </p:spPr>
      </p:pic>
    </p:spTree>
    <p:extLst>
      <p:ext uri="{BB962C8B-B14F-4D97-AF65-F5344CB8AC3E}">
        <p14:creationId xmlns:p14="http://schemas.microsoft.com/office/powerpoint/2010/main" val="421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p:tgtEl>
                                          <p:spTgt spid="129"/>
                                        </p:tgtEl>
                                        <p:attrNameLst>
                                          <p:attrName>ppt_y</p:attrName>
                                        </p:attrNameLst>
                                      </p:cBhvr>
                                      <p:tavLst>
                                        <p:tav tm="0">
                                          <p:val>
                                            <p:strVal val="#ppt_y+#ppt_h*1.125000"/>
                                          </p:val>
                                        </p:tav>
                                        <p:tav tm="100000">
                                          <p:val>
                                            <p:strVal val="#ppt_y"/>
                                          </p:val>
                                        </p:tav>
                                      </p:tavLst>
                                    </p:anim>
                                    <p:animEffect transition="in" filter="wipe(up)">
                                      <p:cBhvr>
                                        <p:cTn id="8" dur="500"/>
                                        <p:tgtEl>
                                          <p:spTgt spid="129"/>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4</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Malignancy</a:t>
            </a:r>
          </a:p>
        </p:txBody>
      </p:sp>
      <p:sp>
        <p:nvSpPr>
          <p:cNvPr id="8" name="Content Placeholder 2"/>
          <p:cNvSpPr txBox="1">
            <a:spLocks/>
          </p:cNvSpPr>
          <p:nvPr/>
        </p:nvSpPr>
        <p:spPr>
          <a:xfrm>
            <a:off x="669521" y="1365552"/>
            <a:ext cx="8134983" cy="355392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Metastatic tumors are found mostly in patients </a:t>
            </a:r>
            <a:r>
              <a:rPr lang="en-US" sz="2000" b="1" dirty="0">
                <a:latin typeface="Times New Roman" charset="0"/>
                <a:ea typeface="Times New Roman" charset="0"/>
                <a:cs typeface="Times New Roman" charset="0"/>
              </a:rPr>
              <a:t>older than 50 years .</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Metastatic disease is more common than primary tumors of the spine, and thoracic spine metastatic lesions are more common than lumbar</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Patient usually has constitutional symptoms such as </a:t>
            </a:r>
            <a:r>
              <a:rPr lang="en-US" sz="2000" b="1" dirty="0">
                <a:latin typeface="Times New Roman" charset="0"/>
                <a:ea typeface="Times New Roman" charset="0"/>
                <a:cs typeface="Times New Roman" charset="0"/>
              </a:rPr>
              <a:t>fever ,Wight loss, loss of appetite and N\V </a:t>
            </a:r>
          </a:p>
        </p:txBody>
      </p:sp>
    </p:spTree>
    <p:extLst>
      <p:ext uri="{BB962C8B-B14F-4D97-AF65-F5344CB8AC3E}">
        <p14:creationId xmlns:p14="http://schemas.microsoft.com/office/powerpoint/2010/main" val="18029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9"/>
          <p:cNvSpPr/>
          <p:nvPr/>
        </p:nvSpPr>
        <p:spPr>
          <a:xfrm>
            <a:off x="50" y="4298775"/>
            <a:ext cx="9144000" cy="850500"/>
          </a:xfrm>
          <a:prstGeom prst="rect">
            <a:avLst/>
          </a:prstGeom>
          <a:solidFill>
            <a:srgbClr val="0DB7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Google Shape;401;p39"/>
          <p:cNvSpPr txBox="1">
            <a:spLocks noGrp="1"/>
          </p:cNvSpPr>
          <p:nvPr>
            <p:ph type="title"/>
          </p:nvPr>
        </p:nvSpPr>
        <p:spPr>
          <a:xfrm>
            <a:off x="844425" y="5600"/>
            <a:ext cx="8299500" cy="7990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a:latin typeface="Times New Roman" charset="0"/>
                <a:ea typeface="Times New Roman" charset="0"/>
                <a:cs typeface="Times New Roman" charset="0"/>
              </a:rPr>
              <a:t>Others</a:t>
            </a:r>
            <a:endParaRPr sz="3600" b="1" dirty="0">
              <a:latin typeface="Times New Roman" charset="0"/>
              <a:ea typeface="Times New Roman" charset="0"/>
              <a:cs typeface="Times New Roman" charset="0"/>
            </a:endParaRPr>
          </a:p>
        </p:txBody>
      </p:sp>
      <p:sp>
        <p:nvSpPr>
          <p:cNvPr id="402" name="Google Shape;402;p39"/>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fld id="{00000000-1234-1234-1234-123412341234}" type="slidenum">
              <a:rPr lang="en"/>
              <a:t>34</a:t>
            </a:fld>
            <a:endParaRPr dirty="0"/>
          </a:p>
        </p:txBody>
      </p:sp>
      <p:sp>
        <p:nvSpPr>
          <p:cNvPr id="405" name="Google Shape;405;p39"/>
          <p:cNvSpPr/>
          <p:nvPr/>
        </p:nvSpPr>
        <p:spPr>
          <a:xfrm>
            <a:off x="6511230" y="3138685"/>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Content Placeholder 2"/>
          <p:cNvSpPr txBox="1">
            <a:spLocks/>
          </p:cNvSpPr>
          <p:nvPr/>
        </p:nvSpPr>
        <p:spPr>
          <a:xfrm>
            <a:off x="669522" y="804671"/>
            <a:ext cx="6525638" cy="315877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lvl="0"/>
            <a:r>
              <a:rPr lang="en-US" sz="2000" b="1" dirty="0">
                <a:solidFill>
                  <a:schemeClr val="accent4">
                    <a:lumMod val="75000"/>
                  </a:schemeClr>
                </a:solidFill>
                <a:latin typeface="Times New Roman" charset="0"/>
                <a:ea typeface="Times New Roman" charset="0"/>
                <a:cs typeface="Times New Roman" charset="0"/>
              </a:rPr>
              <a:t>Pediatrics:</a:t>
            </a:r>
          </a:p>
          <a:p>
            <a:pPr lvl="0"/>
            <a:r>
              <a:rPr lang="en-US" sz="2000" dirty="0">
                <a:latin typeface="Times New Roman" charset="0"/>
                <a:ea typeface="Times New Roman" charset="0"/>
                <a:cs typeface="Times New Roman" charset="0"/>
              </a:rPr>
              <a:t> In Primary care settings most of the cases are due to overloaded school backpacks.. </a:t>
            </a:r>
            <a:r>
              <a:rPr lang="en-US" sz="2000" baseline="-25000" dirty="0">
                <a:latin typeface="Times New Roman" charset="0"/>
                <a:ea typeface="Times New Roman" charset="0"/>
                <a:cs typeface="Times New Roman" charset="0"/>
              </a:rPr>
              <a:t>(10)</a:t>
            </a:r>
          </a:p>
          <a:p>
            <a:pPr lvl="0"/>
            <a:r>
              <a:rPr lang="en-US" sz="2000" dirty="0">
                <a:latin typeface="Times New Roman" charset="0"/>
                <a:ea typeface="Times New Roman" charset="0"/>
                <a:cs typeface="Times New Roman" charset="0"/>
              </a:rPr>
              <a:t>Also think about </a:t>
            </a:r>
            <a:r>
              <a:rPr lang="en-US" sz="2000" b="1" dirty="0">
                <a:latin typeface="Times New Roman" charset="0"/>
                <a:ea typeface="Times New Roman" charset="0"/>
                <a:cs typeface="Times New Roman" charset="0"/>
              </a:rPr>
              <a:t>psychological causes </a:t>
            </a:r>
            <a:r>
              <a:rPr lang="en-US" sz="2000" dirty="0">
                <a:latin typeface="Times New Roman" charset="0"/>
                <a:ea typeface="Times New Roman" charset="0"/>
                <a:cs typeface="Times New Roman" charset="0"/>
              </a:rPr>
              <a:t>to avoid going to school.</a:t>
            </a:r>
          </a:p>
          <a:p>
            <a:pPr lvl="0"/>
            <a:r>
              <a:rPr lang="en-US" sz="2000" b="1" dirty="0">
                <a:solidFill>
                  <a:schemeClr val="accent5">
                    <a:lumMod val="75000"/>
                  </a:schemeClr>
                </a:solidFill>
                <a:latin typeface="Times New Roman" charset="0"/>
                <a:ea typeface="Times New Roman" charset="0"/>
                <a:cs typeface="Times New Roman" charset="0"/>
              </a:rPr>
              <a:t>Women:</a:t>
            </a:r>
          </a:p>
          <a:p>
            <a:pPr lvl="0"/>
            <a:r>
              <a:rPr lang="en-US" sz="2000" dirty="0">
                <a:latin typeface="Times New Roman" charset="0"/>
                <a:ea typeface="Times New Roman" charset="0"/>
                <a:cs typeface="Times New Roman" charset="0"/>
              </a:rPr>
              <a:t> Ask about pregnancy.</a:t>
            </a:r>
          </a:p>
          <a:p>
            <a:pPr lvl="0"/>
            <a:r>
              <a:rPr lang="en-US" sz="1800" b="1" dirty="0">
                <a:solidFill>
                  <a:schemeClr val="accent3"/>
                </a:solidFill>
                <a:latin typeface="Times New Roman" charset="0"/>
                <a:ea typeface="Times New Roman" charset="0"/>
                <a:cs typeface="Times New Roman" charset="0"/>
              </a:rPr>
              <a:t>Psychiatric patients</a:t>
            </a:r>
            <a:r>
              <a:rPr lang="en-US" sz="1800" dirty="0">
                <a:latin typeface="Times New Roman" charset="0"/>
                <a:ea typeface="Times New Roman" charset="0"/>
                <a:cs typeface="Times New Roman" charset="0"/>
              </a:rPr>
              <a:t>: 75% of Depressed patients present with pain .. One of the most common sites is Lower back pain </a:t>
            </a:r>
            <a:r>
              <a:rPr lang="en-US" sz="1800" baseline="-25000" dirty="0">
                <a:latin typeface="Times New Roman" charset="0"/>
                <a:ea typeface="Times New Roman" charset="0"/>
                <a:cs typeface="Times New Roman" charset="0"/>
              </a:rPr>
              <a:t>(11)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991" t="-1" r="25411" b="2206"/>
          <a:stretch/>
        </p:blipFill>
        <p:spPr>
          <a:xfrm>
            <a:off x="7195160" y="405136"/>
            <a:ext cx="1792225" cy="2322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500"/>
                                        <p:tgtEl>
                                          <p:spTgt spid="1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fade">
                                      <p:cBhvr>
                                        <p:cTn id="36" dur="500"/>
                                        <p:tgtEl>
                                          <p:spTgt spid="1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500"/>
                                        <p:tgtEl>
                                          <p:spTgt spid="1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fade">
                                      <p:cBhvr>
                                        <p:cTn id="52" dur="500"/>
                                        <p:tgtEl>
                                          <p:spTgt spid="1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fade">
                                      <p:cBhvr>
                                        <p:cTn id="57" dur="500"/>
                                        <p:tgtEl>
                                          <p:spTgt spid="1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xEl>
                                              <p:pRg st="5" end="5"/>
                                            </p:txEl>
                                          </p:spTgt>
                                        </p:tgtEl>
                                        <p:attrNameLst>
                                          <p:attrName>style.visibility</p:attrName>
                                        </p:attrNameLst>
                                      </p:cBhvr>
                                      <p:to>
                                        <p:strVal val="visible"/>
                                      </p:to>
                                    </p:set>
                                    <p:animEffect transition="in" filter="fade">
                                      <p:cBhvr>
                                        <p:cTn id="6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dirty="0">
                <a:solidFill>
                  <a:schemeClr val="accent5">
                    <a:lumMod val="75000"/>
                  </a:schemeClr>
                </a:solidFill>
                <a:latin typeface="Times New Roman" charset="0"/>
                <a:ea typeface="Times New Roman" charset="0"/>
                <a:cs typeface="Times New Roman" charset="0"/>
              </a:rPr>
              <a:t>Case</a:t>
            </a:r>
            <a:endParaRPr b="1" dirty="0">
              <a:solidFill>
                <a:schemeClr val="accent5">
                  <a:lumMod val="75000"/>
                </a:schemeClr>
              </a:solidFill>
              <a:latin typeface="Times New Roman" charset="0"/>
              <a:ea typeface="Times New Roman" charset="0"/>
              <a:cs typeface="Times New Roman" charset="0"/>
            </a:endParaRPr>
          </a:p>
        </p:txBody>
      </p:sp>
      <p:sp>
        <p:nvSpPr>
          <p:cNvPr id="113" name="Google Shape;113;p17"/>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4" name="Rectangle 3"/>
          <p:cNvSpPr/>
          <p:nvPr/>
        </p:nvSpPr>
        <p:spPr>
          <a:xfrm>
            <a:off x="844425" y="1140000"/>
            <a:ext cx="7467600" cy="2554545"/>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sym typeface="Source Sans Pro"/>
              </a:rPr>
              <a:t>A </a:t>
            </a:r>
            <a:r>
              <a:rPr lang="en-US" sz="2000" b="1" dirty="0">
                <a:solidFill>
                  <a:srgbClr val="415665"/>
                </a:solidFill>
                <a:latin typeface="Times New Roman" charset="0"/>
                <a:ea typeface="Times New Roman" charset="0"/>
                <a:cs typeface="Times New Roman" charset="0"/>
                <a:sym typeface="Source Sans Pro"/>
              </a:rPr>
              <a:t>28-year-old man </a:t>
            </a:r>
            <a:r>
              <a:rPr lang="en-US" sz="2000" dirty="0">
                <a:solidFill>
                  <a:srgbClr val="415665"/>
                </a:solidFill>
                <a:latin typeface="Times New Roman" charset="0"/>
                <a:ea typeface="Times New Roman" charset="0"/>
                <a:cs typeface="Times New Roman" charset="0"/>
                <a:sym typeface="Source Sans Pro"/>
              </a:rPr>
              <a:t>with </a:t>
            </a:r>
            <a:r>
              <a:rPr lang="en-US" sz="2000" b="1" dirty="0">
                <a:solidFill>
                  <a:srgbClr val="415665"/>
                </a:solidFill>
                <a:latin typeface="Times New Roman" charset="0"/>
                <a:ea typeface="Times New Roman" charset="0"/>
                <a:cs typeface="Times New Roman" charset="0"/>
                <a:sym typeface="Source Sans Pro"/>
              </a:rPr>
              <a:t>chronic low back pain </a:t>
            </a:r>
            <a:r>
              <a:rPr lang="en-US" sz="2000" dirty="0">
                <a:solidFill>
                  <a:srgbClr val="415665"/>
                </a:solidFill>
                <a:latin typeface="Times New Roman" charset="0"/>
                <a:ea typeface="Times New Roman" charset="0"/>
                <a:cs typeface="Times New Roman" charset="0"/>
                <a:sym typeface="Source Sans Pro"/>
              </a:rPr>
              <a:t>(LBP) comes to your office for </a:t>
            </a:r>
            <a:r>
              <a:rPr lang="en-US" sz="2000" b="1" dirty="0">
                <a:solidFill>
                  <a:srgbClr val="415665"/>
                </a:solidFill>
                <a:latin typeface="Times New Roman" charset="0"/>
                <a:ea typeface="Times New Roman" charset="0"/>
                <a:cs typeface="Times New Roman" charset="0"/>
                <a:sym typeface="Source Sans Pro"/>
              </a:rPr>
              <a:t>renewal of his medication. </a:t>
            </a:r>
            <a:r>
              <a:rPr lang="en-US" sz="2000" dirty="0">
                <a:solidFill>
                  <a:srgbClr val="415665"/>
                </a:solidFill>
                <a:latin typeface="Times New Roman" charset="0"/>
                <a:ea typeface="Times New Roman" charset="0"/>
                <a:cs typeface="Times New Roman" charset="0"/>
                <a:sym typeface="Source Sans Pro"/>
              </a:rPr>
              <a:t>He was injured at work 5 years ago while attempting to lift a box of heavy tools. Since that time, he has been off work, living on compensation insurance payments, and he has not been able to find a job that does not aggravate his back. </a:t>
            </a:r>
          </a:p>
          <a:p>
            <a:r>
              <a:rPr lang="en-US" sz="2000" dirty="0">
                <a:solidFill>
                  <a:srgbClr val="415665"/>
                </a:solidFill>
                <a:latin typeface="Times New Roman" charset="0"/>
                <a:ea typeface="Times New Roman" charset="0"/>
                <a:cs typeface="Times New Roman" charset="0"/>
                <a:sym typeface="Source Sans Pro"/>
              </a:rPr>
              <a:t>On physical examination, the patient demonstrates some vague tenderness in the paravertebral area around L3 to L5. He has some limitations on both flexion and extension. </a:t>
            </a:r>
          </a:p>
        </p:txBody>
      </p:sp>
      <p:sp>
        <p:nvSpPr>
          <p:cNvPr id="2" name="Rectangle 1"/>
          <p:cNvSpPr/>
          <p:nvPr/>
        </p:nvSpPr>
        <p:spPr>
          <a:xfrm>
            <a:off x="844425" y="3868716"/>
            <a:ext cx="3889206"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most likely diagnosis?</a:t>
            </a:r>
          </a:p>
        </p:txBody>
      </p:sp>
      <p:sp>
        <p:nvSpPr>
          <p:cNvPr id="6" name="Rectangle 5"/>
          <p:cNvSpPr/>
          <p:nvPr/>
        </p:nvSpPr>
        <p:spPr>
          <a:xfrm>
            <a:off x="844425" y="4442997"/>
            <a:ext cx="2603598"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next step?</a:t>
            </a:r>
          </a:p>
        </p:txBody>
      </p:sp>
    </p:spTree>
    <p:extLst>
      <p:ext uri="{BB962C8B-B14F-4D97-AF65-F5344CB8AC3E}">
        <p14:creationId xmlns:p14="http://schemas.microsoft.com/office/powerpoint/2010/main" val="198278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400" b="1" dirty="0">
                <a:latin typeface="Times New Roman" charset="0"/>
                <a:ea typeface="Times New Roman" charset="0"/>
                <a:cs typeface="Times New Roman" charset="0"/>
              </a:rPr>
              <a:t>Lumbar muscular strain/sprain</a:t>
            </a:r>
          </a:p>
        </p:txBody>
      </p:sp>
      <p:sp>
        <p:nvSpPr>
          <p:cNvPr id="30" name="Content Placeholder 2"/>
          <p:cNvSpPr txBox="1">
            <a:spLocks/>
          </p:cNvSpPr>
          <p:nvPr/>
        </p:nvSpPr>
        <p:spPr>
          <a:xfrm>
            <a:off x="669525" y="1452709"/>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Stiffness, and/or soreness of the lumbosacral region (underneath the twelfth rib and above the gluteal folds) persisting for &lt;12 weeks. </a:t>
            </a:r>
            <a:r>
              <a:rPr lang="en-US" sz="2000" baseline="-25000" dirty="0">
                <a:latin typeface="Times New Roman" charset="0"/>
                <a:ea typeface="Times New Roman" charset="0"/>
                <a:cs typeface="Times New Roman" charset="0"/>
              </a:rPr>
              <a:t>(12)</a:t>
            </a:r>
          </a:p>
        </p:txBody>
      </p:sp>
      <p:sp>
        <p:nvSpPr>
          <p:cNvPr id="31" name="Content Placeholder 2"/>
          <p:cNvSpPr txBox="1">
            <a:spLocks/>
          </p:cNvSpPr>
          <p:nvPr/>
        </p:nvSpPr>
        <p:spPr>
          <a:xfrm>
            <a:off x="669524" y="2424944"/>
            <a:ext cx="8134983" cy="71746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What is the difference between </a:t>
            </a:r>
            <a:r>
              <a:rPr lang="en-US" sz="2000" b="1" u="sng" dirty="0">
                <a:solidFill>
                  <a:schemeClr val="accent3"/>
                </a:solidFill>
                <a:latin typeface="Times New Roman" charset="0"/>
                <a:ea typeface="Times New Roman" charset="0"/>
                <a:cs typeface="Times New Roman" charset="0"/>
              </a:rPr>
              <a:t>strain</a:t>
            </a:r>
            <a:r>
              <a:rPr lang="en-US" sz="2000" b="1" dirty="0">
                <a:solidFill>
                  <a:schemeClr val="accent3"/>
                </a:solidFill>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and </a:t>
            </a:r>
            <a:r>
              <a:rPr lang="en-US" sz="2000" b="1" u="sng" dirty="0">
                <a:solidFill>
                  <a:schemeClr val="accent5"/>
                </a:solidFill>
                <a:latin typeface="Times New Roman" charset="0"/>
                <a:ea typeface="Times New Roman" charset="0"/>
                <a:cs typeface="Times New Roman" charset="0"/>
              </a:rPr>
              <a:t>sprain</a:t>
            </a:r>
            <a:r>
              <a:rPr lang="en-US" sz="2000" b="1" dirty="0">
                <a:latin typeface="Times New Roman" charset="0"/>
                <a:ea typeface="Times New Roman" charset="0"/>
                <a:cs typeface="Times New Roman" charset="0"/>
              </a:rPr>
              <a:t>?</a:t>
            </a:r>
          </a:p>
        </p:txBody>
      </p:sp>
      <p:sp>
        <p:nvSpPr>
          <p:cNvPr id="2" name="Rectangle 1"/>
          <p:cNvSpPr/>
          <p:nvPr/>
        </p:nvSpPr>
        <p:spPr>
          <a:xfrm>
            <a:off x="1009650" y="3519099"/>
            <a:ext cx="6316492" cy="1323439"/>
          </a:xfrm>
          <a:prstGeom prst="rect">
            <a:avLst/>
          </a:prstGeom>
        </p:spPr>
        <p:txBody>
          <a:bodyPr wrap="square">
            <a:spAutoFit/>
          </a:bodyPr>
          <a:lstStyle/>
          <a:p>
            <a:r>
              <a:rPr lang="en-US" sz="2000" b="1" dirty="0">
                <a:solidFill>
                  <a:schemeClr val="accent3"/>
                </a:solidFill>
                <a:latin typeface="Times New Roman" charset="0"/>
                <a:ea typeface="Times New Roman" charset="0"/>
                <a:cs typeface="Times New Roman" charset="0"/>
                <a:sym typeface="Source Sans Pro"/>
              </a:rPr>
              <a:t>Strains</a:t>
            </a:r>
            <a:r>
              <a:rPr lang="en-US" sz="2000" dirty="0">
                <a:solidFill>
                  <a:schemeClr val="accent3"/>
                </a:solidFill>
                <a:latin typeface="Times New Roman" charset="0"/>
                <a:ea typeface="Times New Roman" charset="0"/>
                <a:cs typeface="Times New Roman" charset="0"/>
                <a:sym typeface="Source Sans Pro"/>
              </a:rPr>
              <a:t> </a:t>
            </a:r>
            <a:r>
              <a:rPr lang="en-US" sz="2000" dirty="0">
                <a:solidFill>
                  <a:srgbClr val="415665"/>
                </a:solidFill>
                <a:latin typeface="Times New Roman" charset="0"/>
                <a:ea typeface="Times New Roman" charset="0"/>
                <a:cs typeface="Times New Roman" charset="0"/>
                <a:sym typeface="Source Sans Pro"/>
              </a:rPr>
              <a:t>occur when a muscle is stretched too far and tears, damaging the muscle itself.</a:t>
            </a:r>
          </a:p>
          <a:p>
            <a:r>
              <a:rPr lang="en-US" sz="2000" b="1" dirty="0">
                <a:solidFill>
                  <a:schemeClr val="accent5"/>
                </a:solidFill>
                <a:latin typeface="Times New Roman" charset="0"/>
                <a:ea typeface="Times New Roman" charset="0"/>
                <a:cs typeface="Times New Roman" charset="0"/>
                <a:sym typeface="Source Sans Pro"/>
              </a:rPr>
              <a:t>Sprains</a:t>
            </a:r>
            <a:r>
              <a:rPr lang="en-US" sz="2000" dirty="0">
                <a:solidFill>
                  <a:schemeClr val="accent5"/>
                </a:solidFill>
                <a:latin typeface="Times New Roman" charset="0"/>
                <a:ea typeface="Times New Roman" charset="0"/>
                <a:cs typeface="Times New Roman" charset="0"/>
                <a:sym typeface="Source Sans Pro"/>
              </a:rPr>
              <a:t> </a:t>
            </a:r>
            <a:r>
              <a:rPr lang="en-US" sz="2000" dirty="0">
                <a:solidFill>
                  <a:srgbClr val="415665"/>
                </a:solidFill>
                <a:latin typeface="Times New Roman" charset="0"/>
                <a:ea typeface="Times New Roman" charset="0"/>
                <a:cs typeface="Times New Roman" charset="0"/>
                <a:sym typeface="Source Sans Pro"/>
              </a:rPr>
              <a:t>happen when over-stretching and tearing affects ligaments, which connect the bones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400" b="1" dirty="0">
                <a:latin typeface="Times New Roman" charset="0"/>
                <a:ea typeface="Times New Roman" charset="0"/>
                <a:cs typeface="Times New Roman" charset="0"/>
              </a:rPr>
              <a:t>Lumbar muscular strain/sprain</a:t>
            </a:r>
          </a:p>
        </p:txBody>
      </p:sp>
      <p:sp>
        <p:nvSpPr>
          <p:cNvPr id="30" name="Content Placeholder 2"/>
          <p:cNvSpPr txBox="1">
            <a:spLocks/>
          </p:cNvSpPr>
          <p:nvPr/>
        </p:nvSpPr>
        <p:spPr>
          <a:xfrm>
            <a:off x="669524" y="1159800"/>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The </a:t>
            </a:r>
            <a:r>
              <a:rPr lang="en-US" sz="2000" b="1" dirty="0">
                <a:latin typeface="Times New Roman" charset="0"/>
                <a:ea typeface="Times New Roman" charset="0"/>
                <a:cs typeface="Times New Roman" charset="0"/>
              </a:rPr>
              <a:t>most common source of back pain</a:t>
            </a:r>
            <a:r>
              <a:rPr lang="en-US" sz="2000" dirty="0">
                <a:latin typeface="Times New Roman" charset="0"/>
                <a:ea typeface="Times New Roman" charset="0"/>
                <a:cs typeface="Times New Roman" charset="0"/>
              </a:rPr>
              <a:t> but do not sound serious and do not typically cause long-lasting pain</a:t>
            </a:r>
            <a:r>
              <a:rPr lang="ar-SA" sz="2000" dirty="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p:txBody>
      </p:sp>
      <p:sp>
        <p:nvSpPr>
          <p:cNvPr id="8" name="Content Placeholder 2"/>
          <p:cNvSpPr txBox="1">
            <a:spLocks/>
          </p:cNvSpPr>
          <p:nvPr/>
        </p:nvSpPr>
        <p:spPr>
          <a:xfrm>
            <a:off x="669523" y="2319600"/>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Arises from any combination of pathology involving discs, vertebrae, facet joints, ligaments, and/or muscles.</a:t>
            </a:r>
          </a:p>
          <a:p>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90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400" b="1" dirty="0">
                <a:latin typeface="Times New Roman" charset="0"/>
                <a:ea typeface="Times New Roman" charset="0"/>
                <a:cs typeface="Times New Roman" charset="0"/>
              </a:rPr>
              <a:t>Lumbar muscular strain/sprain</a:t>
            </a:r>
          </a:p>
        </p:txBody>
      </p:sp>
      <p:sp>
        <p:nvSpPr>
          <p:cNvPr id="30" name="Content Placeholder 2"/>
          <p:cNvSpPr txBox="1">
            <a:spLocks/>
          </p:cNvSpPr>
          <p:nvPr/>
        </p:nvSpPr>
        <p:spPr>
          <a:xfrm>
            <a:off x="669524" y="1159800"/>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Clinical presentation: </a:t>
            </a:r>
            <a:r>
              <a:rPr lang="en-US" sz="2000" dirty="0">
                <a:latin typeface="Times New Roman" charset="0"/>
                <a:ea typeface="Times New Roman" charset="0"/>
                <a:cs typeface="Times New Roman" charset="0"/>
              </a:rPr>
              <a:t>Sharp intense pain for 1 to 2 days; muscle spasm; most patients recover within 3 months</a:t>
            </a:r>
          </a:p>
          <a:p>
            <a:endParaRPr lang="en-US" sz="2000" dirty="0">
              <a:latin typeface="Times New Roman" charset="0"/>
              <a:ea typeface="Times New Roman" charset="0"/>
              <a:cs typeface="Times New Roman" charset="0"/>
            </a:endParaRPr>
          </a:p>
        </p:txBody>
      </p:sp>
      <p:sp>
        <p:nvSpPr>
          <p:cNvPr id="8" name="Content Placeholder 2"/>
          <p:cNvSpPr txBox="1">
            <a:spLocks/>
          </p:cNvSpPr>
          <p:nvPr/>
        </p:nvSpPr>
        <p:spPr>
          <a:xfrm>
            <a:off x="669523" y="2319600"/>
            <a:ext cx="8134983" cy="28239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pPr lvl="0"/>
            <a:r>
              <a:rPr lang="en-US" sz="2000" b="1" dirty="0">
                <a:latin typeface="Times New Roman" charset="0"/>
                <a:ea typeface="Times New Roman" charset="0"/>
                <a:cs typeface="Times New Roman" charset="0"/>
              </a:rPr>
              <a:t>Risk factors?</a:t>
            </a:r>
          </a:p>
          <a:p>
            <a:pPr marL="533400" lvl="0" indent="-457200">
              <a:buFont typeface="+mj-lt"/>
              <a:buAutoNum type="arabicPeriod"/>
            </a:pPr>
            <a:r>
              <a:rPr lang="en-US" sz="2000" dirty="0">
                <a:latin typeface="Times New Roman" charset="0"/>
                <a:ea typeface="Times New Roman" charset="0"/>
                <a:cs typeface="Times New Roman" charset="0"/>
              </a:rPr>
              <a:t>Lifting a heavy object, or twisting the spine while lifting</a:t>
            </a:r>
          </a:p>
          <a:p>
            <a:pPr marL="533400" lvl="0" indent="-457200">
              <a:buFont typeface="+mj-lt"/>
              <a:buAutoNum type="arabicPeriod"/>
            </a:pPr>
            <a:r>
              <a:rPr lang="en-US" sz="2000" dirty="0">
                <a:latin typeface="Times New Roman" charset="0"/>
                <a:ea typeface="Times New Roman" charset="0"/>
                <a:cs typeface="Times New Roman" charset="0"/>
              </a:rPr>
              <a:t>Sudden movements that place too much stress on the low back, such as a fall</a:t>
            </a:r>
          </a:p>
          <a:p>
            <a:pPr marL="533400" lvl="0" indent="-457200">
              <a:buFont typeface="+mj-lt"/>
              <a:buAutoNum type="arabicPeriod"/>
            </a:pPr>
            <a:r>
              <a:rPr lang="en-US" sz="2000" dirty="0">
                <a:latin typeface="Times New Roman" charset="0"/>
                <a:ea typeface="Times New Roman" charset="0"/>
                <a:cs typeface="Times New Roman" charset="0"/>
              </a:rPr>
              <a:t>Poor posture over time</a:t>
            </a:r>
          </a:p>
          <a:p>
            <a:pPr marL="533400" lvl="0" indent="-457200">
              <a:buFont typeface="+mj-lt"/>
              <a:buAutoNum type="arabicPeriod"/>
            </a:pPr>
            <a:r>
              <a:rPr lang="en-US" sz="2000" dirty="0">
                <a:latin typeface="Times New Roman" charset="0"/>
                <a:ea typeface="Times New Roman" charset="0"/>
                <a:cs typeface="Times New Roman" charset="0"/>
              </a:rPr>
              <a:t>Sports injuries, especially in sports that involve twisting or large forces of impact</a:t>
            </a:r>
          </a:p>
        </p:txBody>
      </p:sp>
    </p:spTree>
    <p:extLst>
      <p:ext uri="{BB962C8B-B14F-4D97-AF65-F5344CB8AC3E}">
        <p14:creationId xmlns:p14="http://schemas.microsoft.com/office/powerpoint/2010/main" val="15764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400" b="1" dirty="0">
                <a:latin typeface="Times New Roman" charset="0"/>
                <a:ea typeface="Times New Roman" charset="0"/>
                <a:cs typeface="Times New Roman" charset="0"/>
              </a:rPr>
              <a:t>Lumbar muscular strain/sprain </a:t>
            </a:r>
          </a:p>
        </p:txBody>
      </p:sp>
      <p:sp>
        <p:nvSpPr>
          <p:cNvPr id="8" name="Content Placeholder 2"/>
          <p:cNvSpPr txBox="1">
            <a:spLocks/>
          </p:cNvSpPr>
          <p:nvPr/>
        </p:nvSpPr>
        <p:spPr>
          <a:xfrm>
            <a:off x="669521" y="1365552"/>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Benign physical examination.</a:t>
            </a:r>
          </a:p>
        </p:txBody>
      </p:sp>
      <p:sp>
        <p:nvSpPr>
          <p:cNvPr id="6" name="Content Placeholder 2"/>
          <p:cNvSpPr txBox="1">
            <a:spLocks/>
          </p:cNvSpPr>
          <p:nvPr/>
        </p:nvSpPr>
        <p:spPr>
          <a:xfrm>
            <a:off x="669520" y="2326859"/>
            <a:ext cx="2421151" cy="74552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Investigations?</a:t>
            </a:r>
            <a:r>
              <a:rPr lang="en-US" sz="2000" baseline="-25000" dirty="0">
                <a:latin typeface="Times New Roman" charset="0"/>
                <a:ea typeface="Times New Roman" charset="0"/>
                <a:cs typeface="Times New Roman" charset="0"/>
              </a:rPr>
              <a:t> (12)</a:t>
            </a:r>
          </a:p>
          <a:p>
            <a:endParaRPr lang="en-US" sz="2000" b="1" dirty="0"/>
          </a:p>
        </p:txBody>
      </p:sp>
      <p:sp>
        <p:nvSpPr>
          <p:cNvPr id="7" name="Content Placeholder 2"/>
          <p:cNvSpPr txBox="1">
            <a:spLocks/>
          </p:cNvSpPr>
          <p:nvPr/>
        </p:nvSpPr>
        <p:spPr>
          <a:xfrm>
            <a:off x="669519" y="3714256"/>
            <a:ext cx="8134983" cy="122350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Management:</a:t>
            </a:r>
          </a:p>
          <a:p>
            <a:r>
              <a:rPr lang="en-US" sz="2000" b="1" dirty="0">
                <a:latin typeface="Times New Roman" charset="0"/>
                <a:ea typeface="Times New Roman" charset="0"/>
                <a:cs typeface="Times New Roman" charset="0"/>
              </a:rPr>
              <a:t>What is the aim of the treatment? </a:t>
            </a:r>
          </a:p>
          <a:p>
            <a:r>
              <a:rPr lang="en-US" sz="2000" dirty="0">
                <a:latin typeface="Times New Roman" charset="0"/>
                <a:ea typeface="Times New Roman" charset="0"/>
                <a:cs typeface="Times New Roman" charset="0"/>
              </a:rPr>
              <a:t>Reducing pain and restoring functional status.</a:t>
            </a:r>
            <a:endParaRPr lang="en-US" sz="2000" b="1" dirty="0">
              <a:latin typeface="Times New Roman" charset="0"/>
              <a:ea typeface="Times New Roman" charset="0"/>
              <a:cs typeface="Times New Roman" charset="0"/>
            </a:endParaRPr>
          </a:p>
        </p:txBody>
      </p:sp>
      <p:sp>
        <p:nvSpPr>
          <p:cNvPr id="10" name="Rectangle 9"/>
          <p:cNvSpPr/>
          <p:nvPr/>
        </p:nvSpPr>
        <p:spPr>
          <a:xfrm>
            <a:off x="2962656" y="2514323"/>
            <a:ext cx="2359152" cy="3020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Clinical diagnosis</a:t>
            </a:r>
            <a:endParaRPr lang="en-US" sz="1200" dirty="0"/>
          </a:p>
        </p:txBody>
      </p:sp>
      <p:sp>
        <p:nvSpPr>
          <p:cNvPr id="11" name="Rectangle 10"/>
          <p:cNvSpPr/>
          <p:nvPr/>
        </p:nvSpPr>
        <p:spPr>
          <a:xfrm>
            <a:off x="2962656" y="2121108"/>
            <a:ext cx="2359152" cy="3932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&lt;4 Weeks</a:t>
            </a:r>
            <a:endParaRPr lang="en-US" sz="1200" dirty="0"/>
          </a:p>
        </p:txBody>
      </p:sp>
      <p:sp>
        <p:nvSpPr>
          <p:cNvPr id="12" name="Rectangle 11"/>
          <p:cNvSpPr/>
          <p:nvPr/>
        </p:nvSpPr>
        <p:spPr>
          <a:xfrm>
            <a:off x="5510784" y="2521921"/>
            <a:ext cx="2773680" cy="294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Lumbar Spine X-Ray</a:t>
            </a:r>
            <a:endParaRPr lang="en-US" sz="1200" dirty="0"/>
          </a:p>
        </p:txBody>
      </p:sp>
      <p:sp>
        <p:nvSpPr>
          <p:cNvPr id="13" name="Rectangle 12"/>
          <p:cNvSpPr/>
          <p:nvPr/>
        </p:nvSpPr>
        <p:spPr>
          <a:xfrm>
            <a:off x="5510784" y="2128705"/>
            <a:ext cx="2773680" cy="3856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&gt;6 Weeks</a:t>
            </a:r>
            <a:endParaRPr lang="en-US" sz="1200" dirty="0"/>
          </a:p>
        </p:txBody>
      </p:sp>
      <p:sp>
        <p:nvSpPr>
          <p:cNvPr id="14" name="Rectangle 13"/>
          <p:cNvSpPr/>
          <p:nvPr/>
        </p:nvSpPr>
        <p:spPr>
          <a:xfrm>
            <a:off x="5510784" y="2819858"/>
            <a:ext cx="2773680" cy="294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Lumbar Spine MRI</a:t>
            </a:r>
            <a:endParaRPr lang="en-US" sz="1200" dirty="0"/>
          </a:p>
        </p:txBody>
      </p:sp>
      <p:sp>
        <p:nvSpPr>
          <p:cNvPr id="15" name="Rectangle 14"/>
          <p:cNvSpPr/>
          <p:nvPr/>
        </p:nvSpPr>
        <p:spPr>
          <a:xfrm>
            <a:off x="5510784" y="3114290"/>
            <a:ext cx="2773680" cy="294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Lumbar Spine CT</a:t>
            </a:r>
            <a:endParaRPr lang="en-US" sz="1200" dirty="0"/>
          </a:p>
        </p:txBody>
      </p:sp>
      <p:sp>
        <p:nvSpPr>
          <p:cNvPr id="16" name="Rectangle 15"/>
          <p:cNvSpPr/>
          <p:nvPr/>
        </p:nvSpPr>
        <p:spPr>
          <a:xfrm>
            <a:off x="5510784" y="3408722"/>
            <a:ext cx="2773680" cy="294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Labs</a:t>
            </a:r>
            <a:endParaRPr lang="en-US" sz="1200" dirty="0"/>
          </a:p>
        </p:txBody>
      </p:sp>
    </p:spTree>
    <p:extLst>
      <p:ext uri="{BB962C8B-B14F-4D97-AF65-F5344CB8AC3E}">
        <p14:creationId xmlns:p14="http://schemas.microsoft.com/office/powerpoint/2010/main" val="15012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fade">
                                      <p:cBhvr>
                                        <p:cTn id="6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1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79819213"/>
              </p:ext>
            </p:extLst>
          </p:nvPr>
        </p:nvGraphicFramePr>
        <p:xfrm>
          <a:off x="1477422" y="738405"/>
          <a:ext cx="2168461" cy="1959163"/>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1856804" y="1013138"/>
            <a:ext cx="1409698" cy="14096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charset="0"/>
                <a:ea typeface="Calibri" charset="0"/>
                <a:cs typeface="Calibri" charset="0"/>
              </a:rPr>
              <a:t>53.2%</a:t>
            </a:r>
            <a:endParaRPr lang="en-US" sz="2400" dirty="0">
              <a:solidFill>
                <a:srgbClr val="FF0000"/>
              </a:solidFill>
              <a:latin typeface="Calibri" charset="0"/>
              <a:ea typeface="Calibri" charset="0"/>
              <a:cs typeface="Calibri" charset="0"/>
            </a:endParaRPr>
          </a:p>
        </p:txBody>
      </p:sp>
      <p:sp>
        <p:nvSpPr>
          <p:cNvPr id="9" name="Rectangle 8"/>
          <p:cNvSpPr/>
          <p:nvPr/>
        </p:nvSpPr>
        <p:spPr>
          <a:xfrm>
            <a:off x="257386" y="2972301"/>
            <a:ext cx="6106838" cy="1015663"/>
          </a:xfrm>
          <a:prstGeom prst="rect">
            <a:avLst/>
          </a:prstGeom>
        </p:spPr>
        <p:txBody>
          <a:bodyPr wrap="square">
            <a:spAutoFit/>
          </a:bodyPr>
          <a:lstStyle/>
          <a:p>
            <a:pPr>
              <a:buClrTx/>
            </a:pPr>
            <a:r>
              <a:rPr lang="en-US" sz="2000" dirty="0">
                <a:solidFill>
                  <a:schemeClr val="tx1"/>
                </a:solidFill>
                <a:latin typeface="Times New Roman" charset="0"/>
                <a:ea typeface="Times New Roman" charset="0"/>
                <a:cs typeface="Times New Roman" charset="0"/>
                <a:sym typeface="Source Sans Pro"/>
              </a:rPr>
              <a:t>In </a:t>
            </a:r>
            <a:r>
              <a:rPr lang="en-US" sz="2000" b="1" dirty="0">
                <a:solidFill>
                  <a:schemeClr val="accent6"/>
                </a:solidFill>
                <a:latin typeface="Times New Roman" charset="0"/>
                <a:ea typeface="Times New Roman" charset="0"/>
                <a:cs typeface="Times New Roman" charset="0"/>
                <a:sym typeface="Source Sans Pro"/>
              </a:rPr>
              <a:t>Saudi Arabia </a:t>
            </a:r>
            <a:r>
              <a:rPr lang="en-US" sz="2000" dirty="0">
                <a:solidFill>
                  <a:schemeClr val="tx1"/>
                </a:solidFill>
                <a:latin typeface="Times New Roman" charset="0"/>
                <a:ea typeface="Times New Roman" charset="0"/>
                <a:cs typeface="Times New Roman" charset="0"/>
                <a:sym typeface="Source Sans Pro"/>
              </a:rPr>
              <a:t>Seven studies were cross-sectional and found a prevalence and pattern ranging from </a:t>
            </a:r>
            <a:r>
              <a:rPr lang="en-US" sz="2000" b="1" dirty="0">
                <a:solidFill>
                  <a:schemeClr val="tx1"/>
                </a:solidFill>
                <a:latin typeface="Times New Roman" charset="0"/>
                <a:ea typeface="Times New Roman" charset="0"/>
                <a:cs typeface="Times New Roman" charset="0"/>
                <a:sym typeface="Source Sans Pro"/>
              </a:rPr>
              <a:t>53.2%</a:t>
            </a:r>
            <a:r>
              <a:rPr lang="en-US" sz="2000" dirty="0">
                <a:solidFill>
                  <a:schemeClr val="tx1"/>
                </a:solidFill>
                <a:latin typeface="Times New Roman" charset="0"/>
                <a:ea typeface="Times New Roman" charset="0"/>
                <a:cs typeface="Times New Roman" charset="0"/>
                <a:sym typeface="Source Sans Pro"/>
              </a:rPr>
              <a:t> to </a:t>
            </a:r>
            <a:r>
              <a:rPr lang="en-US" sz="2000" b="1" dirty="0">
                <a:solidFill>
                  <a:schemeClr val="tx1"/>
                </a:solidFill>
                <a:latin typeface="Times New Roman" charset="0"/>
                <a:ea typeface="Times New Roman" charset="0"/>
                <a:cs typeface="Times New Roman" charset="0"/>
                <a:sym typeface="Source Sans Pro"/>
              </a:rPr>
              <a:t>79.17%. (2) </a:t>
            </a:r>
          </a:p>
        </p:txBody>
      </p:sp>
      <p:sp>
        <p:nvSpPr>
          <p:cNvPr id="11" name="Oval 10"/>
          <p:cNvSpPr/>
          <p:nvPr/>
        </p:nvSpPr>
        <p:spPr>
          <a:xfrm>
            <a:off x="4554962" y="818780"/>
            <a:ext cx="1955566" cy="19555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charset="0"/>
                <a:ea typeface="Calibri" charset="0"/>
                <a:cs typeface="Calibri" charset="0"/>
              </a:rPr>
              <a:t>79.2%</a:t>
            </a:r>
            <a:endParaRPr lang="en-US" sz="2400" dirty="0">
              <a:solidFill>
                <a:srgbClr val="FF0000"/>
              </a:solidFill>
              <a:latin typeface="Calibri" charset="0"/>
              <a:ea typeface="Calibri" charset="0"/>
              <a:cs typeface="Calibri" charset="0"/>
            </a:endParaRPr>
          </a:p>
        </p:txBody>
      </p:sp>
      <p:graphicFrame>
        <p:nvGraphicFramePr>
          <p:cNvPr id="12" name="Chart 11">
            <a:extLst>
              <a:ext uri="{FF2B5EF4-FFF2-40B4-BE49-F238E27FC236}">
                <a16:creationId xmlns="" xmlns:a16="http://schemas.microsoft.com/office/drawing/2014/main" id="{214A8A07-8066-7947-A12A-E2EA24FD3BCA}"/>
              </a:ext>
            </a:extLst>
          </p:cNvPr>
          <p:cNvGraphicFramePr>
            <a:graphicFrameLocks/>
          </p:cNvGraphicFramePr>
          <p:nvPr>
            <p:extLst>
              <p:ext uri="{D42A27DB-BD31-4B8C-83A1-F6EECF244321}">
                <p14:modId xmlns:p14="http://schemas.microsoft.com/office/powerpoint/2010/main" val="1388098341"/>
              </p:ext>
            </p:extLst>
          </p:nvPr>
        </p:nvGraphicFramePr>
        <p:xfrm>
          <a:off x="4390432" y="476485"/>
          <a:ext cx="2871216" cy="26401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044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Graphic spid="12" grpId="1">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129" name="Google Shape;129;p18"/>
          <p:cNvSpPr txBox="1">
            <a:spLocks noGrp="1"/>
          </p:cNvSpPr>
          <p:nvPr>
            <p:ph type="ctrTitle" idx="4294967295"/>
          </p:nvPr>
        </p:nvSpPr>
        <p:spPr>
          <a:xfrm>
            <a:off x="1009650" y="0"/>
            <a:ext cx="8134350" cy="862097"/>
          </a:xfrm>
          <a:prstGeom prst="rect">
            <a:avLst/>
          </a:prstGeom>
        </p:spPr>
        <p:txBody>
          <a:bodyPr spcFirstLastPara="1" wrap="square" lIns="91425" tIns="91425" rIns="91425" bIns="91425" anchor="b" anchorCtr="0">
            <a:noAutofit/>
          </a:bodyPr>
          <a:lstStyle/>
          <a:p>
            <a:r>
              <a:rPr lang="en-US" sz="4400" b="1" dirty="0">
                <a:latin typeface="Times New Roman" charset="0"/>
                <a:ea typeface="Times New Roman" charset="0"/>
                <a:cs typeface="Times New Roman" charset="0"/>
              </a:rPr>
              <a:t>Lumbar muscular strain/sprain</a:t>
            </a:r>
          </a:p>
        </p:txBody>
      </p:sp>
      <p:sp>
        <p:nvSpPr>
          <p:cNvPr id="7" name="Content Placeholder 2"/>
          <p:cNvSpPr txBox="1">
            <a:spLocks/>
          </p:cNvSpPr>
          <p:nvPr/>
        </p:nvSpPr>
        <p:spPr>
          <a:xfrm>
            <a:off x="669524" y="862097"/>
            <a:ext cx="2640603" cy="6382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a:latin typeface="Times New Roman" charset="0"/>
                <a:ea typeface="Times New Roman" charset="0"/>
                <a:cs typeface="Times New Roman" charset="0"/>
              </a:rPr>
              <a:t>Management:</a:t>
            </a:r>
            <a:r>
              <a:rPr lang="en-US" sz="2000" baseline="-25000">
                <a:latin typeface="Times New Roman" charset="0"/>
                <a:ea typeface="Times New Roman" charset="0"/>
                <a:cs typeface="Times New Roman" charset="0"/>
              </a:rPr>
              <a:t>(12)</a:t>
            </a:r>
          </a:p>
          <a:p>
            <a:endParaRPr lang="en-US" sz="2000" b="1" dirty="0">
              <a:latin typeface="Times New Roman" charset="0"/>
              <a:ea typeface="Times New Roman" charset="0"/>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118484"/>
              </p:ext>
            </p:extLst>
          </p:nvPr>
        </p:nvGraphicFramePr>
        <p:xfrm>
          <a:off x="438912" y="1545829"/>
          <a:ext cx="8365596" cy="3586989"/>
        </p:xfrm>
        <a:graphic>
          <a:graphicData uri="http://schemas.openxmlformats.org/drawingml/2006/table">
            <a:tbl>
              <a:tblPr firstRow="1" bandRow="1">
                <a:tableStyleId>{319B65F5-DD8E-4F75-AF98-99AF27A575A4}</a:tableStyleId>
              </a:tblPr>
              <a:tblGrid>
                <a:gridCol w="2816906">
                  <a:extLst>
                    <a:ext uri="{9D8B030D-6E8A-4147-A177-3AD203B41FA5}">
                      <a16:colId xmlns="" xmlns:a16="http://schemas.microsoft.com/office/drawing/2014/main" val="20000"/>
                    </a:ext>
                  </a:extLst>
                </a:gridCol>
                <a:gridCol w="2910009">
                  <a:extLst>
                    <a:ext uri="{9D8B030D-6E8A-4147-A177-3AD203B41FA5}">
                      <a16:colId xmlns="" xmlns:a16="http://schemas.microsoft.com/office/drawing/2014/main" val="20001"/>
                    </a:ext>
                  </a:extLst>
                </a:gridCol>
                <a:gridCol w="2638681">
                  <a:extLst>
                    <a:ext uri="{9D8B030D-6E8A-4147-A177-3AD203B41FA5}">
                      <a16:colId xmlns="" xmlns:a16="http://schemas.microsoft.com/office/drawing/2014/main" val="20002"/>
                    </a:ext>
                  </a:extLst>
                </a:gridCol>
              </a:tblGrid>
              <a:tr h="374727">
                <a:tc>
                  <a:txBody>
                    <a:bodyPr/>
                    <a:lstStyle/>
                    <a:p>
                      <a:pPr algn="ctr"/>
                      <a:r>
                        <a:rPr lang="en-US" sz="1800" b="1" dirty="0">
                          <a:solidFill>
                            <a:schemeClr val="bg1"/>
                          </a:solidFill>
                        </a:rPr>
                        <a:t>Acute (&lt;</a:t>
                      </a:r>
                      <a:r>
                        <a:rPr lang="en-US" sz="1800" b="1" baseline="0" dirty="0">
                          <a:solidFill>
                            <a:schemeClr val="bg1"/>
                          </a:solidFill>
                        </a:rPr>
                        <a:t> 4 Weeks)</a:t>
                      </a:r>
                      <a:endParaRPr lang="en-US" sz="1800" b="1" dirty="0">
                        <a:solidFill>
                          <a:schemeClr val="bg1"/>
                        </a:solidFill>
                      </a:endParaRPr>
                    </a:p>
                  </a:txBody>
                  <a:tcPr>
                    <a:solidFill>
                      <a:schemeClr val="accent3"/>
                    </a:solidFill>
                  </a:tcPr>
                </a:tc>
                <a:tc>
                  <a:txBody>
                    <a:bodyPr/>
                    <a:lstStyle/>
                    <a:p>
                      <a:pPr algn="ctr"/>
                      <a:r>
                        <a:rPr lang="en-US" sz="1800" b="1" dirty="0">
                          <a:solidFill>
                            <a:schemeClr val="bg1"/>
                          </a:solidFill>
                        </a:rPr>
                        <a:t>Subacute (4-12 Weeks)</a:t>
                      </a:r>
                    </a:p>
                  </a:txBody>
                  <a:tcPr>
                    <a:solidFill>
                      <a:schemeClr val="accent4"/>
                    </a:solidFill>
                  </a:tcPr>
                </a:tc>
                <a:tc>
                  <a:txBody>
                    <a:bodyPr/>
                    <a:lstStyle/>
                    <a:p>
                      <a:pPr algn="ctr"/>
                      <a:r>
                        <a:rPr lang="en-US" sz="1800" b="1" dirty="0">
                          <a:solidFill>
                            <a:schemeClr val="bg1"/>
                          </a:solidFill>
                        </a:rPr>
                        <a:t>Chronic (&gt; 12 Week)</a:t>
                      </a:r>
                    </a:p>
                  </a:txBody>
                  <a:tcPr>
                    <a:solidFill>
                      <a:schemeClr val="accent6"/>
                    </a:solidFill>
                  </a:tcPr>
                </a:tc>
                <a:extLst>
                  <a:ext uri="{0D108BD9-81ED-4DB2-BD59-A6C34878D82A}">
                    <a16:rowId xmlns="" xmlns:a16="http://schemas.microsoft.com/office/drawing/2014/main" val="10000"/>
                  </a:ext>
                </a:extLst>
              </a:tr>
              <a:tr h="1078662">
                <a:tc>
                  <a:txBody>
                    <a:bodyPr/>
                    <a:lstStyle/>
                    <a:p>
                      <a:r>
                        <a:rPr lang="en-US" sz="1600" b="1" dirty="0"/>
                        <a:t>1</a:t>
                      </a:r>
                      <a:r>
                        <a:rPr lang="en-US" sz="1600" b="1" baseline="30000" dirty="0"/>
                        <a:t>st</a:t>
                      </a:r>
                      <a:r>
                        <a:rPr lang="en-US" sz="1600" b="1" dirty="0"/>
                        <a:t> Line: Patient Education + Normal Activity.</a:t>
                      </a:r>
                    </a:p>
                    <a:p>
                      <a:endParaRPr lang="en-US" sz="1600" dirty="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1</a:t>
                      </a:r>
                      <a:r>
                        <a:rPr lang="en-US" sz="1600" b="1" baseline="30000" dirty="0"/>
                        <a:t>st</a:t>
                      </a:r>
                      <a:r>
                        <a:rPr lang="en-US" sz="1600" b="1" dirty="0"/>
                        <a:t> Line: Patient Education + Normal Activity.</a:t>
                      </a:r>
                    </a:p>
                  </a:txBody>
                  <a:tcPr/>
                </a:tc>
                <a:tc>
                  <a:txBody>
                    <a:bodyPr/>
                    <a:lstStyle/>
                    <a:p>
                      <a:r>
                        <a:rPr lang="en-US" sz="1600" b="1" dirty="0"/>
                        <a:t>1</a:t>
                      </a:r>
                      <a:r>
                        <a:rPr lang="en-US" sz="1600" b="1" baseline="30000" dirty="0"/>
                        <a:t>st</a:t>
                      </a:r>
                      <a:r>
                        <a:rPr lang="en-US" sz="1600" b="1" dirty="0"/>
                        <a:t> Line: CBT</a:t>
                      </a:r>
                    </a:p>
                  </a:txBody>
                  <a:tcPr/>
                </a:tc>
                <a:extLst>
                  <a:ext uri="{0D108BD9-81ED-4DB2-BD59-A6C34878D82A}">
                    <a16:rowId xmlns="" xmlns:a16="http://schemas.microsoft.com/office/drawing/2014/main" val="10001"/>
                  </a:ext>
                </a:extLst>
              </a:tr>
              <a:tr h="1078662">
                <a:tc>
                  <a:txBody>
                    <a:bodyPr/>
                    <a:lstStyle/>
                    <a:p>
                      <a:r>
                        <a:rPr lang="en-US" sz="1600" b="1" dirty="0"/>
                        <a:t>+: Self care</a:t>
                      </a:r>
                      <a:r>
                        <a:rPr lang="en-US" sz="1600" b="1" baseline="0" dirty="0"/>
                        <a:t> temp. treatment</a:t>
                      </a:r>
                    </a:p>
                    <a:p>
                      <a:r>
                        <a:rPr lang="en-US" sz="1600" b="1" baseline="0" dirty="0"/>
                        <a:t>    Heat                  Ice</a:t>
                      </a:r>
                    </a:p>
                    <a:p>
                      <a:endParaRPr lang="en-US" sz="1600" baseline="0" dirty="0"/>
                    </a:p>
                    <a:p>
                      <a:endParaRPr lang="en-US" sz="1600" dirty="0"/>
                    </a:p>
                  </a:txBody>
                  <a:tcPr/>
                </a:tc>
                <a:tc rowSpan="2">
                  <a:txBody>
                    <a:bodyPr/>
                    <a:lstStyle/>
                    <a:p>
                      <a:r>
                        <a:rPr lang="en-US" sz="1600" b="1" dirty="0"/>
                        <a:t>Adjunctive: Active physiotherapy and</a:t>
                      </a:r>
                      <a:r>
                        <a:rPr lang="en-US" sz="1600" b="1" baseline="0" dirty="0"/>
                        <a:t> exercise therapy.</a:t>
                      </a:r>
                      <a:endParaRPr lang="en-US" sz="1600" b="1" dirty="0"/>
                    </a:p>
                  </a:txBody>
                  <a:tcPr/>
                </a:tc>
                <a:tc rowSpan="2">
                  <a:txBody>
                    <a:bodyPr/>
                    <a:lstStyle/>
                    <a:p>
                      <a:r>
                        <a:rPr lang="en-US" sz="1600" b="1" dirty="0"/>
                        <a:t>Adjunctive:</a:t>
                      </a:r>
                      <a:r>
                        <a:rPr lang="en-US" sz="1600" b="1" baseline="0" dirty="0"/>
                        <a:t> Rehabilitation/TCA/Opioid/Surgery.</a:t>
                      </a:r>
                      <a:endParaRPr lang="en-US" sz="1600" b="1" dirty="0"/>
                    </a:p>
                  </a:txBody>
                  <a:tcPr/>
                </a:tc>
                <a:extLst>
                  <a:ext uri="{0D108BD9-81ED-4DB2-BD59-A6C34878D82A}">
                    <a16:rowId xmlns="" xmlns:a16="http://schemas.microsoft.com/office/drawing/2014/main" val="10002"/>
                  </a:ext>
                </a:extLst>
              </a:tr>
              <a:tr h="585560">
                <a:tc>
                  <a:txBody>
                    <a:bodyPr/>
                    <a:lstStyle/>
                    <a:p>
                      <a:r>
                        <a:rPr lang="en-US" sz="1600" b="1" dirty="0"/>
                        <a:t>Adjunctive: Analgesics/Muscle relaxant.</a:t>
                      </a:r>
                    </a:p>
                  </a:txBody>
                  <a:tcPr/>
                </a:tc>
                <a:tc vMerge="1">
                  <a:txBody>
                    <a:bodyPr/>
                    <a:lstStyle/>
                    <a:p>
                      <a:endParaRPr lang="en-US" sz="1600" dirty="0"/>
                    </a:p>
                  </a:txBody>
                  <a:tcPr/>
                </a:tc>
                <a:tc vMerge="1">
                  <a:txBody>
                    <a:bodyPr/>
                    <a:lstStyle/>
                    <a:p>
                      <a:endParaRPr lang="en-US" sz="1600" dirty="0"/>
                    </a:p>
                  </a:txBody>
                  <a:tcPr/>
                </a:tc>
                <a:extLst>
                  <a:ext uri="{0D108BD9-81ED-4DB2-BD59-A6C34878D82A}">
                    <a16:rowId xmlns="" xmlns:a16="http://schemas.microsoft.com/office/drawing/2014/main" val="10003"/>
                  </a:ext>
                </a:extLst>
              </a:tr>
            </a:tbl>
          </a:graphicData>
        </a:graphic>
      </p:graphicFrame>
      <p:sp>
        <p:nvSpPr>
          <p:cNvPr id="17" name="Rectangle 16"/>
          <p:cNvSpPr/>
          <p:nvPr/>
        </p:nvSpPr>
        <p:spPr>
          <a:xfrm>
            <a:off x="1560060" y="2480779"/>
            <a:ext cx="1384309" cy="466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Evidence B</a:t>
            </a:r>
            <a:endParaRPr lang="en-US" sz="1100" dirty="0"/>
          </a:p>
        </p:txBody>
      </p:sp>
      <p:sp>
        <p:nvSpPr>
          <p:cNvPr id="18" name="Rectangle 17"/>
          <p:cNvSpPr/>
          <p:nvPr/>
        </p:nvSpPr>
        <p:spPr>
          <a:xfrm>
            <a:off x="502145" y="3811677"/>
            <a:ext cx="1216927" cy="466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Evidence B</a:t>
            </a:r>
            <a:endParaRPr lang="en-US" sz="1050" dirty="0"/>
          </a:p>
        </p:txBody>
      </p:sp>
      <p:sp>
        <p:nvSpPr>
          <p:cNvPr id="19" name="Rectangle 18"/>
          <p:cNvSpPr/>
          <p:nvPr/>
        </p:nvSpPr>
        <p:spPr>
          <a:xfrm>
            <a:off x="1781458" y="3811677"/>
            <a:ext cx="1358500" cy="4666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Evidence C</a:t>
            </a:r>
            <a:endParaRPr lang="en-US" sz="1050" dirty="0"/>
          </a:p>
        </p:txBody>
      </p:sp>
    </p:spTree>
    <p:extLst>
      <p:ext uri="{BB962C8B-B14F-4D97-AF65-F5344CB8AC3E}">
        <p14:creationId xmlns:p14="http://schemas.microsoft.com/office/powerpoint/2010/main" val="4328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1</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400" b="1" dirty="0">
                <a:latin typeface="Times New Roman" charset="0"/>
                <a:ea typeface="Times New Roman" charset="0"/>
                <a:cs typeface="Times New Roman" charset="0"/>
              </a:rPr>
              <a:t>Lumbar muscular strain/sprain</a:t>
            </a:r>
          </a:p>
        </p:txBody>
      </p:sp>
      <p:sp>
        <p:nvSpPr>
          <p:cNvPr id="7" name="Content Placeholder 2"/>
          <p:cNvSpPr txBox="1">
            <a:spLocks/>
          </p:cNvSpPr>
          <p:nvPr/>
        </p:nvSpPr>
        <p:spPr>
          <a:xfrm>
            <a:off x="669525" y="1044977"/>
            <a:ext cx="2329708" cy="6382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Management:</a:t>
            </a:r>
          </a:p>
        </p:txBody>
      </p:sp>
      <p:sp>
        <p:nvSpPr>
          <p:cNvPr id="9" name="Content Placeholder 2"/>
          <p:cNvSpPr txBox="1">
            <a:spLocks/>
          </p:cNvSpPr>
          <p:nvPr/>
        </p:nvSpPr>
        <p:spPr>
          <a:xfrm>
            <a:off x="669524" y="1410145"/>
            <a:ext cx="8134983" cy="122350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For the Muscle relaxant:</a:t>
            </a:r>
          </a:p>
          <a:p>
            <a:pPr>
              <a:buFont typeface="Arial" charset="0"/>
              <a:buChar char="•"/>
            </a:pPr>
            <a:r>
              <a:rPr lang="en-US" sz="2000" b="1" dirty="0">
                <a:latin typeface="Times New Roman" charset="0"/>
                <a:ea typeface="Times New Roman" charset="0"/>
                <a:cs typeface="Times New Roman" charset="0"/>
              </a:rPr>
              <a:t>NSAIDs if the first line. (Cochrane)</a:t>
            </a:r>
          </a:p>
          <a:p>
            <a:pPr>
              <a:buFont typeface="Arial" charset="0"/>
              <a:buChar char="•"/>
            </a:pPr>
            <a:r>
              <a:rPr lang="en-US" sz="2000" b="1" dirty="0">
                <a:latin typeface="Times New Roman" charset="0"/>
                <a:ea typeface="Times New Roman" charset="0"/>
                <a:cs typeface="Times New Roman" charset="0"/>
              </a:rPr>
              <a:t>Paracetamol (Evidence C)</a:t>
            </a:r>
          </a:p>
        </p:txBody>
      </p:sp>
    </p:spTree>
    <p:extLst>
      <p:ext uri="{BB962C8B-B14F-4D97-AF65-F5344CB8AC3E}">
        <p14:creationId xmlns:p14="http://schemas.microsoft.com/office/powerpoint/2010/main" val="14474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dirty="0">
                <a:solidFill>
                  <a:schemeClr val="accent5">
                    <a:lumMod val="75000"/>
                  </a:schemeClr>
                </a:solidFill>
                <a:latin typeface="Times New Roman" charset="0"/>
                <a:ea typeface="Times New Roman" charset="0"/>
                <a:cs typeface="Times New Roman" charset="0"/>
              </a:rPr>
              <a:t>Case</a:t>
            </a:r>
            <a:endParaRPr b="1" dirty="0">
              <a:solidFill>
                <a:schemeClr val="accent5">
                  <a:lumMod val="75000"/>
                </a:schemeClr>
              </a:solidFill>
              <a:latin typeface="Times New Roman" charset="0"/>
              <a:ea typeface="Times New Roman" charset="0"/>
              <a:cs typeface="Times New Roman" charset="0"/>
            </a:endParaRPr>
          </a:p>
        </p:txBody>
      </p:sp>
      <p:sp>
        <p:nvSpPr>
          <p:cNvPr id="113" name="Google Shape;113;p17"/>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2" name="Rectangle 1"/>
          <p:cNvSpPr/>
          <p:nvPr/>
        </p:nvSpPr>
        <p:spPr>
          <a:xfrm>
            <a:off x="1253067" y="1558951"/>
            <a:ext cx="6756400" cy="1015663"/>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38 year old laborer who had the immediate onset of left leg burning pain and weakness after lifting a heavy load. He had onset of some bladder incontinence</a:t>
            </a:r>
          </a:p>
        </p:txBody>
      </p:sp>
      <p:sp>
        <p:nvSpPr>
          <p:cNvPr id="5" name="Rectangle 4"/>
          <p:cNvSpPr/>
          <p:nvPr/>
        </p:nvSpPr>
        <p:spPr>
          <a:xfrm>
            <a:off x="844425" y="3868716"/>
            <a:ext cx="3889206"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most likely diagnosis?</a:t>
            </a:r>
          </a:p>
        </p:txBody>
      </p:sp>
      <p:sp>
        <p:nvSpPr>
          <p:cNvPr id="6" name="Rectangle 5"/>
          <p:cNvSpPr/>
          <p:nvPr/>
        </p:nvSpPr>
        <p:spPr>
          <a:xfrm>
            <a:off x="844425" y="4442997"/>
            <a:ext cx="2603598"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next step?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603500"/>
            <a:ext cx="1524000" cy="2540000"/>
          </a:xfrm>
          <a:prstGeom prst="rect">
            <a:avLst/>
          </a:prstGeom>
        </p:spPr>
      </p:pic>
    </p:spTree>
    <p:extLst>
      <p:ext uri="{BB962C8B-B14F-4D97-AF65-F5344CB8AC3E}">
        <p14:creationId xmlns:p14="http://schemas.microsoft.com/office/powerpoint/2010/main" val="3850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nucleus pulposus (HNP)</a:t>
            </a:r>
          </a:p>
        </p:txBody>
      </p:sp>
      <p:sp>
        <p:nvSpPr>
          <p:cNvPr id="8" name="Content Placeholder 2"/>
          <p:cNvSpPr txBox="1">
            <a:spLocks/>
          </p:cNvSpPr>
          <p:nvPr/>
        </p:nvSpPr>
        <p:spPr>
          <a:xfrm>
            <a:off x="669525" y="1123224"/>
            <a:ext cx="3609867" cy="372766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1800" dirty="0">
                <a:latin typeface="Times New Roman" charset="0"/>
                <a:ea typeface="Times New Roman" charset="0"/>
                <a:cs typeface="Times New Roman" charset="0"/>
              </a:rPr>
              <a:t>A complex, multi-factorial, clinical condition characterized by </a:t>
            </a:r>
            <a:r>
              <a:rPr lang="en-US" sz="1800" b="1" dirty="0">
                <a:latin typeface="Times New Roman" charset="0"/>
                <a:ea typeface="Times New Roman" charset="0"/>
                <a:cs typeface="Times New Roman" charset="0"/>
              </a:rPr>
              <a:t>low back pain</a:t>
            </a:r>
            <a:r>
              <a:rPr lang="en-US" sz="1800" dirty="0">
                <a:latin typeface="Times New Roman" charset="0"/>
                <a:ea typeface="Times New Roman" charset="0"/>
                <a:cs typeface="Times New Roman" charset="0"/>
              </a:rPr>
              <a:t> </a:t>
            </a:r>
            <a:r>
              <a:rPr lang="en-US" sz="1800" u="sng" dirty="0">
                <a:latin typeface="Times New Roman" charset="0"/>
                <a:ea typeface="Times New Roman" charset="0"/>
                <a:cs typeface="Times New Roman" charset="0"/>
              </a:rPr>
              <a:t>with</a:t>
            </a:r>
            <a:r>
              <a:rPr lang="en-US" sz="1800" dirty="0">
                <a:latin typeface="Times New Roman" charset="0"/>
                <a:ea typeface="Times New Roman" charset="0"/>
                <a:cs typeface="Times New Roman" charset="0"/>
              </a:rPr>
              <a:t> or </a:t>
            </a:r>
            <a:r>
              <a:rPr lang="en-US" sz="1800" u="sng" dirty="0">
                <a:latin typeface="Times New Roman" charset="0"/>
                <a:ea typeface="Times New Roman" charset="0"/>
                <a:cs typeface="Times New Roman" charset="0"/>
              </a:rPr>
              <a:t>without</a:t>
            </a:r>
            <a:r>
              <a:rPr lang="en-US" sz="1800" dirty="0">
                <a:latin typeface="Times New Roman" charset="0"/>
                <a:ea typeface="Times New Roman" charset="0"/>
                <a:cs typeface="Times New Roman" charset="0"/>
              </a:rPr>
              <a:t> the </a:t>
            </a:r>
            <a:r>
              <a:rPr lang="en-US" sz="1800" b="1" dirty="0">
                <a:latin typeface="Times New Roman" charset="0"/>
                <a:ea typeface="Times New Roman" charset="0"/>
                <a:cs typeface="Times New Roman" charset="0"/>
              </a:rPr>
              <a:t>concurrence of radicular lower limb symptoms </a:t>
            </a:r>
            <a:r>
              <a:rPr lang="en-US" sz="1800" dirty="0">
                <a:latin typeface="Times New Roman" charset="0"/>
                <a:ea typeface="Times New Roman" charset="0"/>
                <a:cs typeface="Times New Roman" charset="0"/>
              </a:rPr>
              <a:t>in </a:t>
            </a:r>
            <a:r>
              <a:rPr lang="en-US" sz="1800" b="1" dirty="0">
                <a:latin typeface="Times New Roman" charset="0"/>
                <a:ea typeface="Times New Roman" charset="0"/>
                <a:cs typeface="Times New Roman" charset="0"/>
              </a:rPr>
              <a:t>the presence of radiologically-confirmed degenerative disc disease.</a:t>
            </a:r>
            <a:r>
              <a:rPr lang="en-US" sz="1800" dirty="0">
                <a:latin typeface="Times New Roman" charset="0"/>
                <a:ea typeface="Times New Roman" charset="0"/>
                <a:cs typeface="Times New Roman" charset="0"/>
              </a:rPr>
              <a:t> </a:t>
            </a:r>
          </a:p>
          <a:p>
            <a:endParaRPr lang="en-US" sz="1800" dirty="0">
              <a:latin typeface="Times New Roman" charset="0"/>
              <a:ea typeface="Times New Roman" charset="0"/>
              <a:cs typeface="Times New Roman" charset="0"/>
            </a:endParaRPr>
          </a:p>
          <a:p>
            <a:r>
              <a:rPr lang="en-US" sz="1800" b="1" dirty="0">
                <a:latin typeface="Times New Roman" charset="0"/>
                <a:ea typeface="Times New Roman" charset="0"/>
                <a:cs typeface="Times New Roman" charset="0"/>
              </a:rPr>
              <a:t>The pain is exacerbated by activity</a:t>
            </a:r>
            <a:r>
              <a:rPr lang="en-US" sz="1800" dirty="0">
                <a:latin typeface="Times New Roman" charset="0"/>
                <a:ea typeface="Times New Roman" charset="0"/>
                <a:cs typeface="Times New Roman" charset="0"/>
              </a:rPr>
              <a:t>, but may be present in certain positions, such as </a:t>
            </a:r>
            <a:r>
              <a:rPr lang="en-US" sz="1800" b="1" dirty="0">
                <a:latin typeface="Times New Roman" charset="0"/>
                <a:ea typeface="Times New Roman" charset="0"/>
                <a:cs typeface="Times New Roman" charset="0"/>
              </a:rPr>
              <a:t>sitting</a:t>
            </a:r>
            <a:r>
              <a:rPr lang="en-US" sz="1800" dirty="0">
                <a:latin typeface="Times New Roman" charset="0"/>
                <a:ea typeface="Times New Roman" charset="0"/>
                <a:cs typeface="Times New Roman"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1079500"/>
            <a:ext cx="5080000" cy="4064000"/>
          </a:xfrm>
          <a:prstGeom prst="rect">
            <a:avLst/>
          </a:prstGeom>
        </p:spPr>
      </p:pic>
    </p:spTree>
    <p:extLst>
      <p:ext uri="{BB962C8B-B14F-4D97-AF65-F5344CB8AC3E}">
        <p14:creationId xmlns:p14="http://schemas.microsoft.com/office/powerpoint/2010/main" val="11092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nucleus pulposus (HNP)</a:t>
            </a:r>
          </a:p>
        </p:txBody>
      </p:sp>
      <p:sp>
        <p:nvSpPr>
          <p:cNvPr id="8" name="Content Placeholder 2"/>
          <p:cNvSpPr txBox="1">
            <a:spLocks/>
          </p:cNvSpPr>
          <p:nvPr/>
        </p:nvSpPr>
        <p:spPr>
          <a:xfrm>
            <a:off x="669524" y="1159800"/>
            <a:ext cx="8134983" cy="127341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Radiating lower extremity pain in a dermatomal distribution; </a:t>
            </a:r>
          </a:p>
          <a:p>
            <a:r>
              <a:rPr lang="en-US" sz="2000" dirty="0">
                <a:latin typeface="Times New Roman" charset="0"/>
                <a:ea typeface="Times New Roman" charset="0"/>
                <a:cs typeface="Times New Roman" charset="0"/>
              </a:rPr>
              <a:t>History of bowel or bladder dysfunction, bilateral sciatica, and saddle anesthesia may be symptoms of severe compression of the cauda equine</a:t>
            </a:r>
          </a:p>
        </p:txBody>
      </p:sp>
      <p:sp>
        <p:nvSpPr>
          <p:cNvPr id="9" name="Content Placeholder 2"/>
          <p:cNvSpPr txBox="1">
            <a:spLocks/>
          </p:cNvSpPr>
          <p:nvPr/>
        </p:nvSpPr>
        <p:spPr>
          <a:xfrm>
            <a:off x="669524" y="2782564"/>
            <a:ext cx="8134983" cy="127341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Positive straight-leg raise or contralateral straight leg (reproduced below 60° of hip flexion); positive femoral stretch test may suggest upper lumbar disc herniation.</a:t>
            </a:r>
          </a:p>
        </p:txBody>
      </p:sp>
    </p:spTree>
    <p:extLst>
      <p:ext uri="{BB962C8B-B14F-4D97-AF65-F5344CB8AC3E}">
        <p14:creationId xmlns:p14="http://schemas.microsoft.com/office/powerpoint/2010/main" val="13292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nucleus pulposus (HNP)</a:t>
            </a:r>
          </a:p>
        </p:txBody>
      </p:sp>
      <p:sp>
        <p:nvSpPr>
          <p:cNvPr id="8" name="Content Placeholder 2"/>
          <p:cNvSpPr txBox="1">
            <a:spLocks/>
          </p:cNvSpPr>
          <p:nvPr/>
        </p:nvSpPr>
        <p:spPr>
          <a:xfrm>
            <a:off x="669521" y="1365552"/>
            <a:ext cx="8134983" cy="298699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Causes:</a:t>
            </a:r>
          </a:p>
          <a:p>
            <a:r>
              <a:rPr lang="en-US" sz="2000" dirty="0">
                <a:latin typeface="Times New Roman" charset="0"/>
                <a:ea typeface="Times New Roman" charset="0"/>
                <a:cs typeface="Times New Roman" charset="0"/>
              </a:rPr>
              <a:t> Complex mechanical and inflammatory process.</a:t>
            </a:r>
          </a:p>
          <a:p>
            <a:r>
              <a:rPr lang="en-US" sz="2000" b="1" dirty="0">
                <a:latin typeface="Times New Roman" charset="0"/>
                <a:ea typeface="Times New Roman" charset="0"/>
                <a:cs typeface="Times New Roman" charset="0"/>
              </a:rPr>
              <a:t>Genetic influences </a:t>
            </a:r>
            <a:r>
              <a:rPr lang="en-US" sz="2000" dirty="0">
                <a:latin typeface="Times New Roman" charset="0"/>
                <a:ea typeface="Times New Roman" charset="0"/>
                <a:cs typeface="Times New Roman" charset="0"/>
              </a:rPr>
              <a:t>have been found to be more important than the mechanical effects.</a:t>
            </a:r>
          </a:p>
          <a:p>
            <a:r>
              <a:rPr lang="en-US" sz="2000" dirty="0">
                <a:latin typeface="Times New Roman" charset="0"/>
                <a:ea typeface="Times New Roman" charset="0"/>
                <a:cs typeface="Times New Roman" charset="0"/>
              </a:rPr>
              <a:t>Associated with </a:t>
            </a:r>
            <a:r>
              <a:rPr lang="en-US" sz="2000" b="1" dirty="0">
                <a:latin typeface="Times New Roman" charset="0"/>
                <a:ea typeface="Times New Roman" charset="0"/>
                <a:cs typeface="Times New Roman" charset="0"/>
              </a:rPr>
              <a:t>increasing age</a:t>
            </a:r>
            <a:r>
              <a:rPr lang="en-US" sz="2000" dirty="0">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smoking</a:t>
            </a:r>
            <a:r>
              <a:rPr lang="en-US" sz="2000" dirty="0">
                <a:latin typeface="Times New Roman" charset="0"/>
                <a:ea typeface="Times New Roman" charset="0"/>
                <a:cs typeface="Times New Roman" charset="0"/>
              </a:rPr>
              <a:t>, the presence of facet joint tropism and arthritis, abnormal pelvic morphology, and changes in sagittal alignment. </a:t>
            </a:r>
          </a:p>
        </p:txBody>
      </p:sp>
    </p:spTree>
    <p:extLst>
      <p:ext uri="{BB962C8B-B14F-4D97-AF65-F5344CB8AC3E}">
        <p14:creationId xmlns:p14="http://schemas.microsoft.com/office/powerpoint/2010/main" val="55941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nucleus pulposus (HNP)</a:t>
            </a:r>
          </a:p>
        </p:txBody>
      </p:sp>
      <p:sp>
        <p:nvSpPr>
          <p:cNvPr id="8" name="Content Placeholder 2"/>
          <p:cNvSpPr txBox="1">
            <a:spLocks/>
          </p:cNvSpPr>
          <p:nvPr/>
        </p:nvSpPr>
        <p:spPr>
          <a:xfrm>
            <a:off x="669521" y="1091232"/>
            <a:ext cx="8134983" cy="9613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Investigations: </a:t>
            </a:r>
          </a:p>
          <a:p>
            <a:r>
              <a:rPr lang="en-US" sz="2000" b="1" dirty="0">
                <a:latin typeface="Times New Roman" charset="0"/>
                <a:ea typeface="Times New Roman" charset="0"/>
                <a:cs typeface="Times New Roman" charset="0"/>
              </a:rPr>
              <a:t>MRI:</a:t>
            </a:r>
            <a:r>
              <a:rPr lang="en-US" sz="2000" dirty="0">
                <a:latin typeface="Times New Roman" charset="0"/>
                <a:ea typeface="Times New Roman" charset="0"/>
                <a:cs typeface="Times New Roman" charset="0"/>
              </a:rPr>
              <a:t> herniated disc</a:t>
            </a:r>
          </a:p>
          <a:p>
            <a:endParaRPr lang="en-US" sz="2000" dirty="0"/>
          </a:p>
        </p:txBody>
      </p:sp>
      <p:sp>
        <p:nvSpPr>
          <p:cNvPr id="7" name="Content Placeholder 2"/>
          <p:cNvSpPr txBox="1">
            <a:spLocks/>
          </p:cNvSpPr>
          <p:nvPr/>
        </p:nvSpPr>
        <p:spPr>
          <a:xfrm>
            <a:off x="669520" y="2010496"/>
            <a:ext cx="8134983"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043" y="1140000"/>
            <a:ext cx="2345957" cy="3983700"/>
          </a:xfrm>
          <a:prstGeom prst="rect">
            <a:avLst/>
          </a:prstGeom>
        </p:spPr>
      </p:pic>
      <p:sp>
        <p:nvSpPr>
          <p:cNvPr id="3" name="Rectangle 2"/>
          <p:cNvSpPr/>
          <p:nvPr/>
        </p:nvSpPr>
        <p:spPr>
          <a:xfrm>
            <a:off x="1078992" y="2425907"/>
            <a:ext cx="4572000" cy="1323439"/>
          </a:xfrm>
          <a:prstGeom prst="rect">
            <a:avLst/>
          </a:prstGeom>
        </p:spPr>
        <p:txBody>
          <a:bodyPr>
            <a:spAutoFit/>
          </a:bodyPr>
          <a:lstStyle/>
          <a:p>
            <a:r>
              <a:rPr lang="en-US" sz="2000" dirty="0">
                <a:solidFill>
                  <a:srgbClr val="415665"/>
                </a:solidFill>
                <a:latin typeface="Times New Roman" charset="0"/>
                <a:ea typeface="Times New Roman" charset="0"/>
                <a:cs typeface="Times New Roman" charset="0"/>
                <a:sym typeface="Source Sans Pro"/>
              </a:rPr>
              <a:t>Saddle (perineal) </a:t>
            </a:r>
            <a:r>
              <a:rPr lang="en-US" sz="2000" dirty="0" err="1">
                <a:solidFill>
                  <a:srgbClr val="415665"/>
                </a:solidFill>
                <a:latin typeface="Times New Roman" charset="0"/>
                <a:ea typeface="Times New Roman" charset="0"/>
                <a:cs typeface="Times New Roman" charset="0"/>
                <a:sym typeface="Source Sans Pro"/>
              </a:rPr>
              <a:t>anaesthesia</a:t>
            </a:r>
            <a:r>
              <a:rPr lang="en-US" sz="2000" dirty="0">
                <a:solidFill>
                  <a:srgbClr val="415665"/>
                </a:solidFill>
                <a:latin typeface="Times New Roman" charset="0"/>
                <a:ea typeface="Times New Roman" charset="0"/>
                <a:cs typeface="Times New Roman" charset="0"/>
                <a:sym typeface="Source Sans Pro"/>
              </a:rPr>
              <a:t>, sphincter dysfunction, bladder retention, and leg weakness = </a:t>
            </a:r>
            <a:r>
              <a:rPr lang="en-US" sz="2000" b="1" dirty="0">
                <a:solidFill>
                  <a:srgbClr val="FF0000"/>
                </a:solidFill>
                <a:latin typeface="Times New Roman" charset="0"/>
                <a:ea typeface="Times New Roman" charset="0"/>
                <a:cs typeface="Times New Roman" charset="0"/>
                <a:sym typeface="Source Sans Pro"/>
              </a:rPr>
              <a:t>Cauda </a:t>
            </a:r>
            <a:r>
              <a:rPr lang="en-US" sz="2000" b="1" dirty="0" err="1">
                <a:solidFill>
                  <a:srgbClr val="FF0000"/>
                </a:solidFill>
                <a:latin typeface="Times New Roman" charset="0"/>
                <a:ea typeface="Times New Roman" charset="0"/>
                <a:cs typeface="Times New Roman" charset="0"/>
                <a:sym typeface="Source Sans Pro"/>
              </a:rPr>
              <a:t>Equina</a:t>
            </a:r>
            <a:r>
              <a:rPr lang="en-US" sz="2000" b="1" dirty="0">
                <a:solidFill>
                  <a:srgbClr val="FF0000"/>
                </a:solidFill>
                <a:latin typeface="Times New Roman" charset="0"/>
                <a:ea typeface="Times New Roman" charset="0"/>
                <a:cs typeface="Times New Roman" charset="0"/>
                <a:sym typeface="Source Sans Pro"/>
              </a:rPr>
              <a:t> Syndrome (CES) </a:t>
            </a:r>
          </a:p>
        </p:txBody>
      </p:sp>
      <p:sp>
        <p:nvSpPr>
          <p:cNvPr id="4" name="Rectangle 3"/>
          <p:cNvSpPr/>
          <p:nvPr/>
        </p:nvSpPr>
        <p:spPr>
          <a:xfrm>
            <a:off x="1078992" y="3749346"/>
            <a:ext cx="3549370" cy="400110"/>
          </a:xfrm>
          <a:prstGeom prst="rect">
            <a:avLst/>
          </a:prstGeom>
        </p:spPr>
        <p:txBody>
          <a:bodyPr wrap="none">
            <a:spAutoFit/>
          </a:bodyPr>
          <a:lstStyle/>
          <a:p>
            <a:r>
              <a:rPr lang="en-US" sz="2000" b="1" dirty="0">
                <a:solidFill>
                  <a:srgbClr val="415665"/>
                </a:solidFill>
                <a:latin typeface="Times New Roman" charset="0"/>
                <a:ea typeface="Times New Roman" charset="0"/>
                <a:cs typeface="Times New Roman" charset="0"/>
              </a:rPr>
              <a:t>Urgent referral to the hospital.</a:t>
            </a:r>
          </a:p>
        </p:txBody>
      </p:sp>
      <p:sp>
        <p:nvSpPr>
          <p:cNvPr id="5" name="Rectangle 4"/>
          <p:cNvSpPr/>
          <p:nvPr/>
        </p:nvSpPr>
        <p:spPr>
          <a:xfrm>
            <a:off x="1078992" y="4127837"/>
            <a:ext cx="4572000" cy="1015663"/>
          </a:xfrm>
          <a:prstGeom prst="rect">
            <a:avLst/>
          </a:prstGeom>
        </p:spPr>
        <p:txBody>
          <a:bodyPr>
            <a:spAutoFit/>
          </a:bodyPr>
          <a:lstStyle/>
          <a:p>
            <a:r>
              <a:rPr lang="en-US" sz="2000" dirty="0">
                <a:solidFill>
                  <a:srgbClr val="415665"/>
                </a:solidFill>
                <a:latin typeface="Times New Roman" charset="0"/>
                <a:ea typeface="Times New Roman" charset="0"/>
                <a:cs typeface="Times New Roman" charset="0"/>
                <a:sym typeface="Source Sans Pro"/>
              </a:rPr>
              <a:t>Emergency decompression of the spinal canal within 48 hours after the onset of symptoms</a:t>
            </a:r>
          </a:p>
        </p:txBody>
      </p:sp>
    </p:spTree>
    <p:extLst>
      <p:ext uri="{BB962C8B-B14F-4D97-AF65-F5344CB8AC3E}">
        <p14:creationId xmlns:p14="http://schemas.microsoft.com/office/powerpoint/2010/main" val="16803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2</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000" b="1" dirty="0">
                <a:latin typeface="Times New Roman" charset="0"/>
                <a:ea typeface="Times New Roman" charset="0"/>
                <a:cs typeface="Times New Roman" charset="0"/>
              </a:rPr>
              <a:t>Herniated nucleus pulposus (HNP)</a:t>
            </a:r>
          </a:p>
        </p:txBody>
      </p:sp>
      <p:sp>
        <p:nvSpPr>
          <p:cNvPr id="7" name="Content Placeholder 2"/>
          <p:cNvSpPr txBox="1">
            <a:spLocks/>
          </p:cNvSpPr>
          <p:nvPr/>
        </p:nvSpPr>
        <p:spPr>
          <a:xfrm>
            <a:off x="669524" y="1230731"/>
            <a:ext cx="8134983"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Management:</a:t>
            </a:r>
          </a:p>
        </p:txBody>
      </p:sp>
      <p:graphicFrame>
        <p:nvGraphicFramePr>
          <p:cNvPr id="6" name="Table 5"/>
          <p:cNvGraphicFramePr>
            <a:graphicFrameLocks noGrp="1"/>
          </p:cNvGraphicFramePr>
          <p:nvPr>
            <p:extLst>
              <p:ext uri="{D42A27DB-BD31-4B8C-83A1-F6EECF244321}">
                <p14:modId xmlns:p14="http://schemas.microsoft.com/office/powerpoint/2010/main" val="2119580305"/>
              </p:ext>
            </p:extLst>
          </p:nvPr>
        </p:nvGraphicFramePr>
        <p:xfrm>
          <a:off x="834116" y="2173643"/>
          <a:ext cx="8134982" cy="1925320"/>
        </p:xfrm>
        <a:graphic>
          <a:graphicData uri="http://schemas.openxmlformats.org/drawingml/2006/table">
            <a:tbl>
              <a:tblPr firstRow="1" bandRow="1">
                <a:tableStyleId>{319B65F5-DD8E-4F75-AF98-99AF27A575A4}</a:tableStyleId>
              </a:tblPr>
              <a:tblGrid>
                <a:gridCol w="4067491">
                  <a:extLst>
                    <a:ext uri="{9D8B030D-6E8A-4147-A177-3AD203B41FA5}">
                      <a16:colId xmlns="" xmlns:a16="http://schemas.microsoft.com/office/drawing/2014/main" val="20000"/>
                    </a:ext>
                  </a:extLst>
                </a:gridCol>
                <a:gridCol w="4067491">
                  <a:extLst>
                    <a:ext uri="{9D8B030D-6E8A-4147-A177-3AD203B41FA5}">
                      <a16:colId xmlns="" xmlns:a16="http://schemas.microsoft.com/office/drawing/2014/main" val="20001"/>
                    </a:ext>
                  </a:extLst>
                </a:gridCol>
              </a:tblGrid>
              <a:tr h="370840">
                <a:tc>
                  <a:txBody>
                    <a:bodyPr/>
                    <a:lstStyle/>
                    <a:p>
                      <a:pPr algn="ctr"/>
                      <a:r>
                        <a:rPr lang="en-US" sz="1800" b="1" dirty="0"/>
                        <a:t>&lt;</a:t>
                      </a:r>
                      <a:r>
                        <a:rPr lang="en-US" sz="1800" b="1" baseline="0" dirty="0"/>
                        <a:t> 3 Months</a:t>
                      </a:r>
                      <a:endParaRPr lang="en-US" sz="1800" b="1" dirty="0"/>
                    </a:p>
                  </a:txBody>
                  <a:tcPr>
                    <a:solidFill>
                      <a:schemeClr val="accent3"/>
                    </a:solidFill>
                  </a:tcPr>
                </a:tc>
                <a:tc>
                  <a:txBody>
                    <a:bodyPr/>
                    <a:lstStyle/>
                    <a:p>
                      <a:pPr algn="ctr"/>
                      <a:r>
                        <a:rPr lang="en-US" sz="1800" b="1" dirty="0"/>
                        <a:t>&gt; 3 Months</a:t>
                      </a:r>
                    </a:p>
                  </a:txBody>
                  <a:tcPr>
                    <a:solidFill>
                      <a:schemeClr val="accent6"/>
                    </a:solidFill>
                  </a:tcPr>
                </a:tc>
                <a:extLst>
                  <a:ext uri="{0D108BD9-81ED-4DB2-BD59-A6C34878D82A}">
                    <a16:rowId xmlns="" xmlns:a16="http://schemas.microsoft.com/office/drawing/2014/main" val="10000"/>
                  </a:ext>
                </a:extLst>
              </a:tr>
              <a:tr h="370840">
                <a:tc>
                  <a:txBody>
                    <a:bodyPr/>
                    <a:lstStyle/>
                    <a:p>
                      <a:r>
                        <a:rPr lang="en-US" sz="1800" b="1" dirty="0"/>
                        <a:t>1</a:t>
                      </a:r>
                      <a:r>
                        <a:rPr lang="en-US" sz="1800" b="1" baseline="30000" dirty="0"/>
                        <a:t>st</a:t>
                      </a:r>
                      <a:r>
                        <a:rPr lang="en-US" sz="1800" b="1" dirty="0"/>
                        <a:t> Line:</a:t>
                      </a:r>
                      <a:r>
                        <a:rPr lang="en-US" sz="1800" b="1" baseline="0" dirty="0"/>
                        <a:t> Paracetamol</a:t>
                      </a:r>
                      <a:endParaRPr lang="en-US" sz="1800" b="1" dirty="0"/>
                    </a:p>
                  </a:txBody>
                  <a:tcPr/>
                </a:tc>
                <a:tc>
                  <a:txBody>
                    <a:bodyPr/>
                    <a:lstStyle/>
                    <a:p>
                      <a:r>
                        <a:rPr lang="en-US" sz="1800" b="1" dirty="0"/>
                        <a:t>1st</a:t>
                      </a:r>
                      <a:r>
                        <a:rPr lang="en-US" sz="1800" b="1" baseline="0" dirty="0"/>
                        <a:t> Line: Continue pain management</a:t>
                      </a:r>
                      <a:endParaRPr lang="en-US" sz="1800" b="1" dirty="0"/>
                    </a:p>
                  </a:txBody>
                  <a:tcPr/>
                </a:tc>
                <a:extLst>
                  <a:ext uri="{0D108BD9-81ED-4DB2-BD59-A6C34878D82A}">
                    <a16:rowId xmlns="" xmlns:a16="http://schemas.microsoft.com/office/drawing/2014/main" val="10001"/>
                  </a:ext>
                </a:extLst>
              </a:tr>
              <a:tr h="370840">
                <a:tc>
                  <a:txBody>
                    <a:bodyPr/>
                    <a:lstStyle/>
                    <a:p>
                      <a:r>
                        <a:rPr lang="en-US" sz="1800" b="1" dirty="0"/>
                        <a:t>Adjunctive: Topical</a:t>
                      </a:r>
                      <a:r>
                        <a:rPr lang="en-US" sz="1800" b="1" baseline="0" dirty="0"/>
                        <a:t> analgesics/Opioid/Muscle Relaxant</a:t>
                      </a:r>
                      <a:endParaRPr lang="en-US" sz="1800" b="1" dirty="0"/>
                    </a:p>
                  </a:txBody>
                  <a:tcPr/>
                </a:tc>
                <a:tc>
                  <a:txBody>
                    <a:bodyPr/>
                    <a:lstStyle/>
                    <a:p>
                      <a:r>
                        <a:rPr lang="en-US" sz="1800" b="1" dirty="0"/>
                        <a:t>Refer to pain clinic.</a:t>
                      </a:r>
                    </a:p>
                    <a:p>
                      <a:r>
                        <a:rPr lang="en-US" sz="1800" b="1" dirty="0"/>
                        <a:t>If with Axial back pain:</a:t>
                      </a:r>
                      <a:r>
                        <a:rPr lang="en-US" sz="1800" b="1" baseline="0" dirty="0"/>
                        <a:t> </a:t>
                      </a:r>
                      <a:r>
                        <a:rPr lang="en-US" sz="1800" b="1" dirty="0"/>
                        <a:t>+Physiotherapy.</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334762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dirty="0">
                <a:solidFill>
                  <a:schemeClr val="accent5">
                    <a:lumMod val="75000"/>
                  </a:schemeClr>
                </a:solidFill>
                <a:latin typeface="Times New Roman" charset="0"/>
                <a:ea typeface="Times New Roman" charset="0"/>
                <a:cs typeface="Times New Roman" charset="0"/>
              </a:rPr>
              <a:t>Case</a:t>
            </a:r>
            <a:endParaRPr b="1" dirty="0">
              <a:solidFill>
                <a:schemeClr val="accent5">
                  <a:lumMod val="75000"/>
                </a:schemeClr>
              </a:solidFill>
              <a:latin typeface="Times New Roman" charset="0"/>
              <a:ea typeface="Times New Roman" charset="0"/>
              <a:cs typeface="Times New Roman" charset="0"/>
            </a:endParaRPr>
          </a:p>
        </p:txBody>
      </p:sp>
      <p:sp>
        <p:nvSpPr>
          <p:cNvPr id="113" name="Google Shape;113;p17"/>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3</a:t>
            </a:r>
            <a:endParaRPr dirty="0"/>
          </a:p>
        </p:txBody>
      </p:sp>
      <p:sp>
        <p:nvSpPr>
          <p:cNvPr id="2" name="Rectangle 1"/>
          <p:cNvSpPr/>
          <p:nvPr/>
        </p:nvSpPr>
        <p:spPr>
          <a:xfrm>
            <a:off x="847431" y="1319769"/>
            <a:ext cx="7772400" cy="2246769"/>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A 63-year-old woman presents with low back pain and cramping in both posterior thighs and numb- ness radiating into the feet with ambulation. It </a:t>
            </a:r>
            <a:r>
              <a:rPr lang="en-US" sz="2000" dirty="0" err="1">
                <a:solidFill>
                  <a:srgbClr val="415665"/>
                </a:solidFill>
                <a:latin typeface="Times New Roman" charset="0"/>
                <a:ea typeface="Times New Roman" charset="0"/>
                <a:cs typeface="Times New Roman" charset="0"/>
              </a:rPr>
              <a:t>wors</a:t>
            </a:r>
            <a:r>
              <a:rPr lang="en-US" sz="2000" dirty="0">
                <a:solidFill>
                  <a:srgbClr val="415665"/>
                </a:solidFill>
                <a:latin typeface="Times New Roman" charset="0"/>
                <a:ea typeface="Times New Roman" charset="0"/>
                <a:cs typeface="Times New Roman" charset="0"/>
              </a:rPr>
              <a:t>- </a:t>
            </a:r>
            <a:r>
              <a:rPr lang="en-US" sz="2000" dirty="0" err="1">
                <a:solidFill>
                  <a:srgbClr val="415665"/>
                </a:solidFill>
                <a:latin typeface="Times New Roman" charset="0"/>
                <a:ea typeface="Times New Roman" charset="0"/>
                <a:cs typeface="Times New Roman" charset="0"/>
              </a:rPr>
              <a:t>ens</a:t>
            </a:r>
            <a:r>
              <a:rPr lang="en-US" sz="2000" dirty="0">
                <a:solidFill>
                  <a:srgbClr val="415665"/>
                </a:solidFill>
                <a:latin typeface="Times New Roman" charset="0"/>
                <a:ea typeface="Times New Roman" charset="0"/>
                <a:cs typeface="Times New Roman" charset="0"/>
              </a:rPr>
              <a:t> with standing and walking and improves with sit- ting and bending forward. She has no bowel or bladder complaints. </a:t>
            </a:r>
          </a:p>
          <a:p>
            <a:r>
              <a:rPr lang="en-US" sz="2000" dirty="0">
                <a:solidFill>
                  <a:srgbClr val="415665"/>
                </a:solidFill>
                <a:latin typeface="Times New Roman" charset="0"/>
                <a:ea typeface="Times New Roman" charset="0"/>
                <a:cs typeface="Times New Roman" charset="0"/>
              </a:rPr>
              <a:t>On examination, she has full strength, normal sensation, reflexes are symmetric, and she has 2+ peripheral pulses. Straight leg raise is negative. What is this patient’s most likely diagnosis? </a:t>
            </a:r>
          </a:p>
        </p:txBody>
      </p:sp>
      <p:sp>
        <p:nvSpPr>
          <p:cNvPr id="5" name="Rectangle 4"/>
          <p:cNvSpPr/>
          <p:nvPr/>
        </p:nvSpPr>
        <p:spPr>
          <a:xfrm>
            <a:off x="844425" y="3868716"/>
            <a:ext cx="3889206"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most likely diagnosis?</a:t>
            </a:r>
          </a:p>
        </p:txBody>
      </p:sp>
      <p:sp>
        <p:nvSpPr>
          <p:cNvPr id="6" name="Rectangle 5"/>
          <p:cNvSpPr/>
          <p:nvPr/>
        </p:nvSpPr>
        <p:spPr>
          <a:xfrm>
            <a:off x="844425" y="4442997"/>
            <a:ext cx="2603598"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next step?</a:t>
            </a:r>
          </a:p>
        </p:txBody>
      </p:sp>
    </p:spTree>
    <p:extLst>
      <p:ext uri="{BB962C8B-B14F-4D97-AF65-F5344CB8AC3E}">
        <p14:creationId xmlns:p14="http://schemas.microsoft.com/office/powerpoint/2010/main" val="175679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3</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 Spinal stenosis</a:t>
            </a:r>
          </a:p>
        </p:txBody>
      </p:sp>
      <p:sp>
        <p:nvSpPr>
          <p:cNvPr id="8" name="Content Placeholder 2"/>
          <p:cNvSpPr txBox="1">
            <a:spLocks/>
          </p:cNvSpPr>
          <p:nvPr/>
        </p:nvSpPr>
        <p:spPr>
          <a:xfrm>
            <a:off x="669521" y="1235976"/>
            <a:ext cx="4505983" cy="361034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Lumbar spondylosis </a:t>
            </a:r>
            <a:r>
              <a:rPr lang="en-US" sz="2000" dirty="0">
                <a:latin typeface="Times New Roman" charset="0"/>
                <a:ea typeface="Times New Roman" charset="0"/>
                <a:cs typeface="Times New Roman" charset="0"/>
              </a:rPr>
              <a:t>refers to degenerative conditions of the lumbar spine that narrow the spinal canal, lateral recesses, and neural foramina. Facet joint and ligamentous hypertrophy, intervertebral disc protrusion, and spondylolisthesis may all contribute to the </a:t>
            </a:r>
            <a:r>
              <a:rPr lang="en-US" sz="2000" b="1" dirty="0">
                <a:latin typeface="Times New Roman" charset="0"/>
                <a:ea typeface="Times New Roman" charset="0"/>
                <a:cs typeface="Times New Roman" charset="0"/>
              </a:rPr>
              <a:t>stenosis</a:t>
            </a:r>
            <a:r>
              <a:rPr lang="en-US" sz="2000" dirty="0">
                <a:latin typeface="Times New Roman" charset="0"/>
                <a:ea typeface="Times New Roman" charset="0"/>
                <a:cs typeface="Times New Roman" charset="0"/>
              </a:rPr>
              <a:t>, and </a:t>
            </a:r>
            <a:r>
              <a:rPr lang="en-US" sz="2000" b="1" dirty="0">
                <a:latin typeface="Times New Roman" charset="0"/>
                <a:ea typeface="Times New Roman" charset="0"/>
                <a:cs typeface="Times New Roman" charset="0"/>
              </a:rPr>
              <a:t>symptoms result from neural compression of the cauda </a:t>
            </a:r>
            <a:r>
              <a:rPr lang="en-US" sz="2000" b="1" dirty="0" err="1">
                <a:latin typeface="Times New Roman" charset="0"/>
                <a:ea typeface="Times New Roman" charset="0"/>
                <a:cs typeface="Times New Roman" charset="0"/>
              </a:rPr>
              <a:t>equina</a:t>
            </a:r>
            <a:r>
              <a:rPr lang="en-US" sz="2000" b="1" dirty="0">
                <a:latin typeface="Times New Roman" charset="0"/>
                <a:ea typeface="Times New Roman" charset="0"/>
                <a:cs typeface="Times New Roman" charset="0"/>
              </a:rPr>
              <a:t>, exiting nerve roots, or both.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645"/>
          <a:stretch/>
        </p:blipFill>
        <p:spPr>
          <a:xfrm>
            <a:off x="5551668" y="731520"/>
            <a:ext cx="3592332" cy="4411980"/>
          </a:xfrm>
          <a:prstGeom prst="rect">
            <a:avLst/>
          </a:prstGeom>
        </p:spPr>
      </p:pic>
    </p:spTree>
    <p:extLst>
      <p:ext uri="{BB962C8B-B14F-4D97-AF65-F5344CB8AC3E}">
        <p14:creationId xmlns:p14="http://schemas.microsoft.com/office/powerpoint/2010/main" val="20156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755576" y="2176232"/>
            <a:ext cx="2160032" cy="79103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000" b="1" dirty="0">
                <a:solidFill>
                  <a:schemeClr val="accent6"/>
                </a:solidFill>
                <a:latin typeface="Calibri" charset="0"/>
                <a:ea typeface="Calibri" charset="0"/>
                <a:cs typeface="Calibri" charset="0"/>
              </a:rPr>
              <a:t>Role play</a:t>
            </a:r>
            <a:endParaRPr sz="4000" b="1" dirty="0">
              <a:solidFill>
                <a:schemeClr val="accent6"/>
              </a:solidFill>
              <a:latin typeface="Calibri" charset="0"/>
              <a:ea typeface="Calibri" charset="0"/>
              <a:cs typeface="Calibri" charset="0"/>
            </a:endParaRPr>
          </a:p>
        </p:txBody>
      </p:sp>
      <p:sp>
        <p:nvSpPr>
          <p:cNvPr id="2" name="Rectangle 1"/>
          <p:cNvSpPr/>
          <p:nvPr/>
        </p:nvSpPr>
        <p:spPr>
          <a:xfrm>
            <a:off x="0" y="0"/>
            <a:ext cx="6831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8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3</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 Spinal stenosis</a:t>
            </a:r>
          </a:p>
        </p:txBody>
      </p:sp>
      <p:sp>
        <p:nvSpPr>
          <p:cNvPr id="8" name="Content Placeholder 2"/>
          <p:cNvSpPr txBox="1">
            <a:spLocks/>
          </p:cNvSpPr>
          <p:nvPr/>
        </p:nvSpPr>
        <p:spPr>
          <a:xfrm>
            <a:off x="669521" y="1365552"/>
            <a:ext cx="8134983" cy="32978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Intermittent pain radiating </a:t>
            </a:r>
            <a:r>
              <a:rPr lang="en-US" sz="2000" dirty="0">
                <a:latin typeface="Times New Roman" charset="0"/>
                <a:ea typeface="Times New Roman" charset="0"/>
                <a:cs typeface="Times New Roman" charset="0"/>
              </a:rPr>
              <a:t>to the thigh or legs.</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Worse with prolonged standing</a:t>
            </a:r>
            <a:r>
              <a:rPr lang="en-US" sz="2000" dirty="0">
                <a:latin typeface="Times New Roman" charset="0"/>
                <a:ea typeface="Times New Roman" charset="0"/>
                <a:cs typeface="Times New Roman" charset="0"/>
              </a:rPr>
              <a:t>, activity, or lumbar extension.</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 Pain is typically </a:t>
            </a:r>
            <a:r>
              <a:rPr lang="en-US" sz="2000" b="1" dirty="0">
                <a:latin typeface="Times New Roman" charset="0"/>
                <a:ea typeface="Times New Roman" charset="0"/>
                <a:cs typeface="Times New Roman" charset="0"/>
              </a:rPr>
              <a:t>relieved by sitting, lying down</a:t>
            </a:r>
            <a:r>
              <a:rPr lang="en-US" sz="2000" dirty="0">
                <a:latin typeface="Times New Roman" charset="0"/>
                <a:ea typeface="Times New Roman" charset="0"/>
                <a:cs typeface="Times New Roman" charset="0"/>
              </a:rPr>
              <a:t>, and/or lumbar flexion; patient may describe intermittent burning, numbness, heaviness, or weakness in their legs, unilateral or bilateral radicular pain, motor deficits, bowel and bladder dysfunction, and back and buttock pain with standing and ambulation </a:t>
            </a:r>
          </a:p>
        </p:txBody>
      </p:sp>
    </p:spTree>
    <p:extLst>
      <p:ext uri="{BB962C8B-B14F-4D97-AF65-F5344CB8AC3E}">
        <p14:creationId xmlns:p14="http://schemas.microsoft.com/office/powerpoint/2010/main" val="8325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3</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 Spinal stenosis</a:t>
            </a:r>
          </a:p>
        </p:txBody>
      </p:sp>
      <p:sp>
        <p:nvSpPr>
          <p:cNvPr id="8" name="Content Placeholder 2"/>
          <p:cNvSpPr txBox="1">
            <a:spLocks/>
          </p:cNvSpPr>
          <p:nvPr/>
        </p:nvSpPr>
        <p:spPr>
          <a:xfrm>
            <a:off x="669521" y="1365552"/>
            <a:ext cx="8134983" cy="130449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Patients walk with a forward flexed gait; patients with vascular claudication have diminished pulses and typical skin changes, such as </a:t>
            </a:r>
            <a:r>
              <a:rPr lang="en-US" sz="2000">
                <a:latin typeface="Times New Roman" charset="0"/>
                <a:ea typeface="Times New Roman" charset="0"/>
                <a:cs typeface="Times New Roman" charset="0"/>
              </a:rPr>
              <a:t>mottled discoloration, </a:t>
            </a:r>
            <a:r>
              <a:rPr lang="en-US" sz="2000" dirty="0">
                <a:latin typeface="Times New Roman" charset="0"/>
                <a:ea typeface="Times New Roman" charset="0"/>
                <a:cs typeface="Times New Roman" charset="0"/>
              </a:rPr>
              <a:t>thinning and shiny skin</a:t>
            </a:r>
          </a:p>
        </p:txBody>
      </p:sp>
    </p:spTree>
    <p:extLst>
      <p:ext uri="{BB962C8B-B14F-4D97-AF65-F5344CB8AC3E}">
        <p14:creationId xmlns:p14="http://schemas.microsoft.com/office/powerpoint/2010/main" val="3816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3</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 Spinal stenosis</a:t>
            </a:r>
          </a:p>
        </p:txBody>
      </p:sp>
      <p:sp>
        <p:nvSpPr>
          <p:cNvPr id="8" name="Content Placeholder 2"/>
          <p:cNvSpPr txBox="1">
            <a:spLocks/>
          </p:cNvSpPr>
          <p:nvPr/>
        </p:nvSpPr>
        <p:spPr>
          <a:xfrm>
            <a:off x="669521" y="1365552"/>
            <a:ext cx="5018047" cy="1322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Investigations:</a:t>
            </a:r>
          </a:p>
          <a:p>
            <a:r>
              <a:rPr lang="en-US" sz="2000" dirty="0">
                <a:latin typeface="Times New Roman" charset="0"/>
                <a:ea typeface="Times New Roman" charset="0"/>
                <a:cs typeface="Times New Roman" charset="0"/>
              </a:rPr>
              <a:t> </a:t>
            </a:r>
            <a:r>
              <a:rPr lang="en-US" sz="2000" b="1" dirty="0">
                <a:latin typeface="Times New Roman" charset="0"/>
                <a:ea typeface="Times New Roman" charset="0"/>
                <a:cs typeface="Times New Roman" charset="0"/>
              </a:rPr>
              <a:t>MRI:</a:t>
            </a:r>
            <a:r>
              <a:rPr lang="en-US" sz="2000" dirty="0">
                <a:latin typeface="Times New Roman" charset="0"/>
                <a:ea typeface="Times New Roman" charset="0"/>
                <a:cs typeface="Times New Roman" charset="0"/>
              </a:rPr>
              <a:t> </a:t>
            </a:r>
          </a:p>
          <a:p>
            <a:endParaRPr lang="en-US" sz="2000" dirty="0">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563" y="1316622"/>
            <a:ext cx="3826878" cy="3826878"/>
          </a:xfrm>
          <a:prstGeom prst="rect">
            <a:avLst/>
          </a:prstGeom>
        </p:spPr>
      </p:pic>
    </p:spTree>
    <p:extLst>
      <p:ext uri="{BB962C8B-B14F-4D97-AF65-F5344CB8AC3E}">
        <p14:creationId xmlns:p14="http://schemas.microsoft.com/office/powerpoint/2010/main" val="11534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3</a:t>
            </a:r>
            <a:endParaRPr dirty="0"/>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 Spinal stenosis</a:t>
            </a:r>
          </a:p>
        </p:txBody>
      </p:sp>
      <p:sp>
        <p:nvSpPr>
          <p:cNvPr id="10" name="Content Placeholder 2"/>
          <p:cNvSpPr txBox="1">
            <a:spLocks/>
          </p:cNvSpPr>
          <p:nvPr/>
        </p:nvSpPr>
        <p:spPr>
          <a:xfrm>
            <a:off x="669524" y="1140000"/>
            <a:ext cx="8134983"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Management:</a:t>
            </a:r>
          </a:p>
        </p:txBody>
      </p:sp>
      <p:graphicFrame>
        <p:nvGraphicFramePr>
          <p:cNvPr id="3" name="Table 2"/>
          <p:cNvGraphicFramePr>
            <a:graphicFrameLocks noGrp="1"/>
          </p:cNvGraphicFramePr>
          <p:nvPr>
            <p:extLst>
              <p:ext uri="{D42A27DB-BD31-4B8C-83A1-F6EECF244321}">
                <p14:modId xmlns:p14="http://schemas.microsoft.com/office/powerpoint/2010/main" val="283870818"/>
              </p:ext>
            </p:extLst>
          </p:nvPr>
        </p:nvGraphicFramePr>
        <p:xfrm>
          <a:off x="669524" y="1770211"/>
          <a:ext cx="8328174" cy="3359573"/>
        </p:xfrm>
        <a:graphic>
          <a:graphicData uri="http://schemas.openxmlformats.org/drawingml/2006/table">
            <a:tbl>
              <a:tblPr firstRow="1" bandRow="1">
                <a:tableStyleId>{319B65F5-DD8E-4F75-AF98-99AF27A575A4}</a:tableStyleId>
              </a:tblPr>
              <a:tblGrid>
                <a:gridCol w="1689630">
                  <a:extLst>
                    <a:ext uri="{9D8B030D-6E8A-4147-A177-3AD203B41FA5}">
                      <a16:colId xmlns="" xmlns:a16="http://schemas.microsoft.com/office/drawing/2014/main" val="20000"/>
                    </a:ext>
                  </a:extLst>
                </a:gridCol>
                <a:gridCol w="3824248">
                  <a:extLst>
                    <a:ext uri="{9D8B030D-6E8A-4147-A177-3AD203B41FA5}">
                      <a16:colId xmlns="" xmlns:a16="http://schemas.microsoft.com/office/drawing/2014/main" val="20001"/>
                    </a:ext>
                  </a:extLst>
                </a:gridCol>
                <a:gridCol w="2814296">
                  <a:extLst>
                    <a:ext uri="{9D8B030D-6E8A-4147-A177-3AD203B41FA5}">
                      <a16:colId xmlns="" xmlns:a16="http://schemas.microsoft.com/office/drawing/2014/main" val="20002"/>
                    </a:ext>
                  </a:extLst>
                </a:gridCol>
              </a:tblGrid>
              <a:tr h="68160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bg1"/>
                          </a:solidFill>
                          <a:effectLst/>
                          <a:latin typeface="Arial"/>
                          <a:ea typeface="Arial"/>
                          <a:cs typeface="Arial"/>
                          <a:sym typeface="Arial"/>
                        </a:rPr>
                        <a:t>significant acute neurological deficit </a:t>
                      </a:r>
                      <a:endParaRPr lang="en-US" sz="1400" b="1" dirty="0">
                        <a:solidFill>
                          <a:schemeClr val="bg1"/>
                        </a:solidFill>
                      </a:endParaRPr>
                    </a:p>
                  </a:txBody>
                  <a:tcPr anchor="c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bg1"/>
                          </a:solidFill>
                          <a:effectLst/>
                          <a:latin typeface="Arial"/>
                          <a:ea typeface="Arial"/>
                          <a:cs typeface="Arial"/>
                          <a:sym typeface="Arial"/>
                        </a:rPr>
                        <a:t>No significant acute neurological deficit: pain affecting quality of life and/or functional activities </a:t>
                      </a:r>
                      <a:endParaRPr lang="en-US" sz="1400" b="1" dirty="0">
                        <a:solidFill>
                          <a:schemeClr val="bg1"/>
                        </a:solidFill>
                      </a:endParaRP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bg1"/>
                          </a:solidFill>
                          <a:effectLst/>
                          <a:latin typeface="Arial"/>
                          <a:ea typeface="Arial"/>
                          <a:cs typeface="Arial"/>
                          <a:sym typeface="Arial"/>
                        </a:rPr>
                        <a:t>Chronic symptoms </a:t>
                      </a:r>
                      <a:endParaRPr lang="en-US" sz="1400" b="1" dirty="0">
                        <a:solidFill>
                          <a:schemeClr val="bg1"/>
                        </a:solidFill>
                      </a:endParaRPr>
                    </a:p>
                  </a:txBody>
                  <a:tcPr anchor="ctr">
                    <a:solidFill>
                      <a:schemeClr val="accent6"/>
                    </a:solidFill>
                  </a:tcPr>
                </a:tc>
                <a:extLst>
                  <a:ext uri="{0D108BD9-81ED-4DB2-BD59-A6C34878D82A}">
                    <a16:rowId xmlns="" xmlns:a16="http://schemas.microsoft.com/office/drawing/2014/main" val="10000"/>
                  </a:ext>
                </a:extLst>
              </a:tr>
              <a:tr h="76680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Arial"/>
                          <a:ea typeface="Arial"/>
                          <a:cs typeface="Arial"/>
                          <a:sym typeface="Arial"/>
                        </a:rPr>
                        <a:t>1</a:t>
                      </a:r>
                      <a:r>
                        <a:rPr lang="en-US" sz="1600" b="0" i="0" u="none" strike="noStrike" cap="none" baseline="30000" dirty="0">
                          <a:solidFill>
                            <a:srgbClr val="000000"/>
                          </a:solidFill>
                          <a:effectLst/>
                          <a:latin typeface="Arial"/>
                          <a:ea typeface="Arial"/>
                          <a:cs typeface="Arial"/>
                          <a:sym typeface="Arial"/>
                        </a:rPr>
                        <a:t>st</a:t>
                      </a:r>
                      <a:r>
                        <a:rPr lang="en-US" sz="1600" b="0" i="0" u="none" strike="noStrike" cap="none" dirty="0">
                          <a:solidFill>
                            <a:srgbClr val="000000"/>
                          </a:solidFill>
                          <a:effectLst/>
                          <a:latin typeface="Arial"/>
                          <a:ea typeface="Arial"/>
                          <a:cs typeface="Arial"/>
                          <a:sym typeface="Arial"/>
                        </a:rPr>
                        <a:t> Line:  surgical</a:t>
                      </a:r>
                      <a:r>
                        <a:rPr lang="en-US" sz="1600" b="0" i="0" u="none" strike="noStrike" cap="none" baseline="0" dirty="0">
                          <a:solidFill>
                            <a:srgbClr val="000000"/>
                          </a:solidFill>
                          <a:effectLst/>
                          <a:latin typeface="Arial"/>
                          <a:ea typeface="Arial"/>
                          <a:cs typeface="Arial"/>
                          <a:sym typeface="Arial"/>
                        </a:rPr>
                        <a:t> </a:t>
                      </a:r>
                      <a:r>
                        <a:rPr lang="en-US" sz="1600" b="0" i="0" u="none" strike="noStrike" cap="none" dirty="0">
                          <a:solidFill>
                            <a:srgbClr val="000000"/>
                          </a:solidFill>
                          <a:effectLst/>
                          <a:latin typeface="Arial"/>
                          <a:ea typeface="Arial"/>
                          <a:cs typeface="Arial"/>
                          <a:sym typeface="Arial"/>
                        </a:rPr>
                        <a:t>decompression </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Arial"/>
                          <a:ea typeface="Arial"/>
                          <a:cs typeface="Arial"/>
                          <a:sym typeface="Arial"/>
                        </a:rPr>
                        <a:t>1st Line: analgesics (NSAIDs) </a:t>
                      </a:r>
                      <a:endParaRPr lang="en-US" sz="1600" dirty="0"/>
                    </a:p>
                    <a:p>
                      <a:pPr algn="ct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Arial"/>
                          <a:ea typeface="Arial"/>
                          <a:cs typeface="Arial"/>
                          <a:sym typeface="Arial"/>
                        </a:rPr>
                        <a:t>1st analgesics</a:t>
                      </a:r>
                      <a:br>
                        <a:rPr lang="en-US" sz="1600" b="0" i="0" u="none" strike="noStrike" cap="none" dirty="0">
                          <a:solidFill>
                            <a:srgbClr val="000000"/>
                          </a:solidFill>
                          <a:effectLst/>
                          <a:latin typeface="Arial"/>
                          <a:ea typeface="Arial"/>
                          <a:cs typeface="Arial"/>
                          <a:sym typeface="Arial"/>
                        </a:rPr>
                      </a:br>
                      <a:endParaRPr lang="en-US" sz="1600" dirty="0"/>
                    </a:p>
                    <a:p>
                      <a:pPr algn="ctr"/>
                      <a:endParaRPr lang="en-US" sz="1600" dirty="0"/>
                    </a:p>
                  </a:txBody>
                  <a:tcPr anchor="ctr"/>
                </a:tc>
                <a:extLst>
                  <a:ext uri="{0D108BD9-81ED-4DB2-BD59-A6C34878D82A}">
                    <a16:rowId xmlns="" xmlns:a16="http://schemas.microsoft.com/office/drawing/2014/main" val="10001"/>
                  </a:ext>
                </a:extLst>
              </a:tr>
              <a:tr h="766807">
                <a:tc>
                  <a:txBody>
                    <a:bodyPr/>
                    <a:lstStyle/>
                    <a:p>
                      <a:pPr algn="ctr"/>
                      <a:endParaRPr lang="en-US" sz="1600" dirty="0"/>
                    </a:p>
                  </a:txBody>
                  <a:tcPr anchor="ctr"/>
                </a:tc>
                <a:tc>
                  <a:txBody>
                    <a:bodyPr/>
                    <a:lstStyle/>
                    <a:p>
                      <a:pPr algn="ctr"/>
                      <a:r>
                        <a:rPr lang="en-US" sz="1600" b="0" i="0" u="none" strike="noStrike" cap="none" dirty="0">
                          <a:solidFill>
                            <a:srgbClr val="000000"/>
                          </a:solidFill>
                          <a:effectLst/>
                          <a:latin typeface="Arial"/>
                          <a:ea typeface="Arial"/>
                          <a:cs typeface="Arial"/>
                          <a:sym typeface="Arial"/>
                        </a:rPr>
                        <a:t>Adjunct: non-pharmaceutical measures/Oral corticosteroids</a:t>
                      </a:r>
                      <a:endParaRPr lang="en-US" sz="1600" dirty="0"/>
                    </a:p>
                  </a:txBody>
                  <a:tcPr anchor="ctr"/>
                </a:tc>
                <a:tc>
                  <a:txBody>
                    <a:bodyPr/>
                    <a:lstStyle/>
                    <a:p>
                      <a:pPr algn="ctr"/>
                      <a:r>
                        <a:rPr lang="en-US" sz="1600" b="0" i="0" u="none" strike="noStrike" cap="none" dirty="0">
                          <a:solidFill>
                            <a:srgbClr val="000000"/>
                          </a:solidFill>
                          <a:effectLst/>
                          <a:latin typeface="Arial"/>
                          <a:ea typeface="Arial"/>
                          <a:cs typeface="Arial"/>
                          <a:sym typeface="Arial"/>
                        </a:rPr>
                        <a:t>Adjunct: Non-pharmaceutical measures / Chronic pain agents /</a:t>
                      </a:r>
                      <a:r>
                        <a:rPr lang="en-US" sz="1600" b="0" i="0" u="none" strike="noStrike" cap="none" baseline="0" dirty="0">
                          <a:solidFill>
                            <a:srgbClr val="000000"/>
                          </a:solidFill>
                          <a:effectLst/>
                          <a:latin typeface="Arial"/>
                          <a:ea typeface="Arial"/>
                          <a:cs typeface="Arial"/>
                          <a:sym typeface="Arial"/>
                        </a:rPr>
                        <a:t> </a:t>
                      </a:r>
                      <a:r>
                        <a:rPr lang="en-US" sz="1600" b="0" i="0" u="none" strike="noStrike" cap="none" dirty="0">
                          <a:solidFill>
                            <a:srgbClr val="000000"/>
                          </a:solidFill>
                          <a:effectLst/>
                          <a:latin typeface="Arial"/>
                          <a:ea typeface="Arial"/>
                          <a:cs typeface="Arial"/>
                          <a:sym typeface="Arial"/>
                        </a:rPr>
                        <a:t>Surgery </a:t>
                      </a:r>
                      <a:endParaRPr lang="en-US" sz="1600" dirty="0"/>
                    </a:p>
                  </a:txBody>
                  <a:tcPr anchor="ctr"/>
                </a:tc>
                <a:extLst>
                  <a:ext uri="{0D108BD9-81ED-4DB2-BD59-A6C34878D82A}">
                    <a16:rowId xmlns="" xmlns:a16="http://schemas.microsoft.com/office/drawing/2014/main" val="10002"/>
                  </a:ext>
                </a:extLst>
              </a:tr>
              <a:tr h="982133">
                <a:tc>
                  <a:txBody>
                    <a:bodyPr/>
                    <a:lstStyle/>
                    <a:p>
                      <a:pPr algn="ct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Arial"/>
                          <a:ea typeface="Arial"/>
                          <a:cs typeface="Arial"/>
                          <a:sym typeface="Arial"/>
                        </a:rPr>
                        <a:t/>
                      </a:r>
                      <a:br>
                        <a:rPr lang="en-US" sz="1600" b="0" i="0" u="none" strike="noStrike" cap="none" dirty="0">
                          <a:solidFill>
                            <a:srgbClr val="000000"/>
                          </a:solidFill>
                          <a:effectLst/>
                          <a:latin typeface="Arial"/>
                          <a:ea typeface="Arial"/>
                          <a:cs typeface="Arial"/>
                          <a:sym typeface="Arial"/>
                        </a:rPr>
                      </a:br>
                      <a:r>
                        <a:rPr lang="en-US" sz="1600" b="0" i="0" u="none" strike="noStrike" cap="none" dirty="0">
                          <a:solidFill>
                            <a:srgbClr val="000000"/>
                          </a:solidFill>
                          <a:effectLst/>
                          <a:latin typeface="Arial"/>
                          <a:ea typeface="Arial"/>
                          <a:cs typeface="Arial"/>
                          <a:sym typeface="Arial"/>
                        </a:rPr>
                        <a:t>2</a:t>
                      </a:r>
                      <a:r>
                        <a:rPr lang="en-US" sz="1600" b="0" i="0" u="none" strike="noStrike" cap="none" baseline="30000" dirty="0">
                          <a:solidFill>
                            <a:srgbClr val="000000"/>
                          </a:solidFill>
                          <a:effectLst/>
                          <a:latin typeface="Arial"/>
                          <a:ea typeface="Arial"/>
                          <a:cs typeface="Arial"/>
                          <a:sym typeface="Arial"/>
                        </a:rPr>
                        <a:t>nd</a:t>
                      </a:r>
                      <a:r>
                        <a:rPr lang="en-US" sz="1600" b="0" i="0" u="none" strike="noStrike" cap="none" dirty="0">
                          <a:solidFill>
                            <a:srgbClr val="000000"/>
                          </a:solidFill>
                          <a:effectLst/>
                          <a:latin typeface="Arial"/>
                          <a:ea typeface="Arial"/>
                          <a:cs typeface="Arial"/>
                          <a:sym typeface="Arial"/>
                        </a:rPr>
                        <a:t> Line: epidural corticosteroid injection </a:t>
                      </a:r>
                      <a:endParaRPr lang="en-US" sz="1600" dirty="0"/>
                    </a:p>
                  </a:txBody>
                  <a:tcPr anchor="ctr"/>
                </a:tc>
                <a:tc>
                  <a:txBody>
                    <a:bodyPr/>
                    <a:lstStyle/>
                    <a:p>
                      <a:pPr algn="ctr"/>
                      <a:endParaRPr lang="en-US" sz="1600" dirty="0"/>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1450633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3</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 Spinal stenosis</a:t>
            </a:r>
          </a:p>
        </p:txBody>
      </p:sp>
      <p:sp>
        <p:nvSpPr>
          <p:cNvPr id="10" name="Content Placeholder 2"/>
          <p:cNvSpPr txBox="1">
            <a:spLocks/>
          </p:cNvSpPr>
          <p:nvPr/>
        </p:nvSpPr>
        <p:spPr>
          <a:xfrm>
            <a:off x="669524" y="1140000"/>
            <a:ext cx="8134983"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Management:</a:t>
            </a:r>
          </a:p>
        </p:txBody>
      </p:sp>
      <p:sp>
        <p:nvSpPr>
          <p:cNvPr id="6" name="Content Placeholder 2"/>
          <p:cNvSpPr txBox="1">
            <a:spLocks/>
          </p:cNvSpPr>
          <p:nvPr/>
        </p:nvSpPr>
        <p:spPr>
          <a:xfrm>
            <a:off x="669523" y="1809396"/>
            <a:ext cx="8134984" cy="300034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Non Pharmaceutical measures:</a:t>
            </a:r>
          </a:p>
          <a:p>
            <a:r>
              <a:rPr lang="en-US" sz="2000" dirty="0">
                <a:latin typeface="Times New Roman" charset="0"/>
                <a:ea typeface="Times New Roman" charset="0"/>
                <a:cs typeface="Times New Roman" charset="0"/>
              </a:rPr>
              <a:t> Temporary reduction in physical activity is recommended; patients should be careful to avoid bending, lifting, or twisting movements until the pain subsides.</a:t>
            </a:r>
          </a:p>
          <a:p>
            <a:r>
              <a:rPr lang="en-US" sz="2000" dirty="0">
                <a:latin typeface="Times New Roman" charset="0"/>
                <a:ea typeface="Times New Roman" charset="0"/>
                <a:cs typeface="Times New Roman" charset="0"/>
              </a:rPr>
              <a:t> Bed rest is not recommended.</a:t>
            </a:r>
          </a:p>
          <a:p>
            <a:r>
              <a:rPr lang="en-US" sz="2000" dirty="0">
                <a:latin typeface="Times New Roman" charset="0"/>
                <a:ea typeface="Times New Roman" charset="0"/>
                <a:cs typeface="Times New Roman" charset="0"/>
              </a:rPr>
              <a:t> Prolonged bed rest (&gt;4 days) is contra-indicated, especially in older patients as it may lead to rapid de-conditioning and increased risk of DVT.</a:t>
            </a:r>
          </a:p>
          <a:p>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437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55</a:t>
            </a:fld>
            <a:endParaRPr lang="uk-U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63500"/>
            <a:ext cx="5080000" cy="5080000"/>
          </a:xfrm>
          <a:prstGeom prst="rect">
            <a:avLst/>
          </a:prstGeom>
        </p:spPr>
      </p:pic>
      <p:sp>
        <p:nvSpPr>
          <p:cNvPr id="4" name="Google Shape;129;p18"/>
          <p:cNvSpPr txBox="1">
            <a:spLocks/>
          </p:cNvSpPr>
          <p:nvPr/>
        </p:nvSpPr>
        <p:spPr>
          <a:xfrm>
            <a:off x="669525" y="841248"/>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dirty="0">
                <a:latin typeface="Times New Roman" charset="0"/>
                <a:ea typeface="Times New Roman" charset="0"/>
                <a:cs typeface="Times New Roman" charset="0"/>
              </a:rPr>
              <a:t>Almost done </a:t>
            </a:r>
            <a:r>
              <a:rPr lang="en-US" sz="4800" dirty="0">
                <a:latin typeface="Times New Roman" charset="0"/>
                <a:ea typeface="Times New Roman" charset="0"/>
                <a:cs typeface="Times New Roman" charset="0"/>
                <a:sym typeface="Wingdings"/>
              </a:rPr>
              <a:t> </a:t>
            </a:r>
            <a:endParaRPr lang="en-US" sz="4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300554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dirty="0">
                <a:solidFill>
                  <a:schemeClr val="accent5">
                    <a:lumMod val="75000"/>
                  </a:schemeClr>
                </a:solidFill>
                <a:latin typeface="Times New Roman" charset="0"/>
                <a:ea typeface="Times New Roman" charset="0"/>
                <a:cs typeface="Times New Roman" charset="0"/>
              </a:rPr>
              <a:t>Case</a:t>
            </a:r>
            <a:endParaRPr b="1" dirty="0">
              <a:solidFill>
                <a:schemeClr val="accent5">
                  <a:lumMod val="75000"/>
                </a:schemeClr>
              </a:solidFill>
              <a:latin typeface="Times New Roman" charset="0"/>
              <a:ea typeface="Times New Roman" charset="0"/>
              <a:cs typeface="Times New Roman" charset="0"/>
            </a:endParaRPr>
          </a:p>
        </p:txBody>
      </p:sp>
      <p:sp>
        <p:nvSpPr>
          <p:cNvPr id="113" name="Google Shape;113;p17"/>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4</a:t>
            </a:r>
            <a:endParaRPr dirty="0">
              <a:latin typeface="Times New Roman" charset="0"/>
              <a:ea typeface="Times New Roman" charset="0"/>
              <a:cs typeface="Times New Roman" charset="0"/>
            </a:endParaRPr>
          </a:p>
        </p:txBody>
      </p:sp>
      <p:sp>
        <p:nvSpPr>
          <p:cNvPr id="2" name="Rectangle 1"/>
          <p:cNvSpPr/>
          <p:nvPr/>
        </p:nvSpPr>
        <p:spPr>
          <a:xfrm>
            <a:off x="1044225" y="1478975"/>
            <a:ext cx="6705600" cy="1323439"/>
          </a:xfrm>
          <a:prstGeom prst="rect">
            <a:avLst/>
          </a:prstGeom>
        </p:spPr>
        <p:txBody>
          <a:bodyPr wrap="square">
            <a:spAutoFit/>
          </a:bodyPr>
          <a:lstStyle/>
          <a:p>
            <a:r>
              <a:rPr lang="en-US" sz="2000" dirty="0">
                <a:solidFill>
                  <a:srgbClr val="415665"/>
                </a:solidFill>
                <a:latin typeface="Times New Roman" charset="0"/>
                <a:ea typeface="Times New Roman" charset="0"/>
                <a:cs typeface="Times New Roman" charset="0"/>
              </a:rPr>
              <a:t>A 70-year-old man, 6 months after renal transplantation and on corticosteroid treatment, presents with severe back pain. X-ray evaluation of the thoracic and lumbar spine discloses evidence of multiple vertebral compression fractures.</a:t>
            </a:r>
          </a:p>
        </p:txBody>
      </p:sp>
      <p:sp>
        <p:nvSpPr>
          <p:cNvPr id="5" name="Rectangle 4"/>
          <p:cNvSpPr/>
          <p:nvPr/>
        </p:nvSpPr>
        <p:spPr>
          <a:xfrm>
            <a:off x="1044225" y="3839688"/>
            <a:ext cx="3889206"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most likely diagnosis?</a:t>
            </a:r>
          </a:p>
        </p:txBody>
      </p:sp>
      <p:sp>
        <p:nvSpPr>
          <p:cNvPr id="6" name="Rectangle 5"/>
          <p:cNvSpPr/>
          <p:nvPr/>
        </p:nvSpPr>
        <p:spPr>
          <a:xfrm>
            <a:off x="1044225" y="4457512"/>
            <a:ext cx="2603598" cy="400110"/>
          </a:xfrm>
          <a:prstGeom prst="rect">
            <a:avLst/>
          </a:prstGeom>
        </p:spPr>
        <p:txBody>
          <a:bodyPr wrap="none">
            <a:spAutoFit/>
          </a:bodyPr>
          <a:lstStyle/>
          <a:p>
            <a:pPr lvl="0"/>
            <a:r>
              <a:rPr lang="en-US" sz="2000" b="1" dirty="0">
                <a:solidFill>
                  <a:schemeClr val="accent2">
                    <a:lumMod val="75000"/>
                  </a:schemeClr>
                </a:solidFill>
                <a:latin typeface="Times New Roman" charset="0"/>
                <a:ea typeface="Times New Roman" charset="0"/>
                <a:cs typeface="Times New Roman" charset="0"/>
              </a:rPr>
              <a:t>What is the next step?</a:t>
            </a:r>
          </a:p>
        </p:txBody>
      </p:sp>
    </p:spTree>
    <p:extLst>
      <p:ext uri="{BB962C8B-B14F-4D97-AF65-F5344CB8AC3E}">
        <p14:creationId xmlns:p14="http://schemas.microsoft.com/office/powerpoint/2010/main" val="20697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4</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Compression fracture</a:t>
            </a:r>
          </a:p>
        </p:txBody>
      </p:sp>
      <p:sp>
        <p:nvSpPr>
          <p:cNvPr id="8" name="Content Placeholder 2"/>
          <p:cNvSpPr txBox="1">
            <a:spLocks/>
          </p:cNvSpPr>
          <p:nvPr/>
        </p:nvSpPr>
        <p:spPr>
          <a:xfrm>
            <a:off x="669521" y="1365552"/>
            <a:ext cx="5456959" cy="225547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dirty="0">
                <a:latin typeface="Times New Roman" charset="0"/>
                <a:ea typeface="Times New Roman" charset="0"/>
                <a:cs typeface="Times New Roman" charset="0"/>
              </a:rPr>
              <a:t>Most osteoporotic spinal compression fractures represent an isolated failure of the </a:t>
            </a:r>
            <a:r>
              <a:rPr lang="en-US" sz="2000" b="1" dirty="0">
                <a:latin typeface="Times New Roman" charset="0"/>
                <a:ea typeface="Times New Roman" charset="0"/>
                <a:cs typeface="Times New Roman" charset="0"/>
              </a:rPr>
              <a:t>anterior spinal column </a:t>
            </a:r>
            <a:r>
              <a:rPr lang="en-US" sz="2000" dirty="0">
                <a:latin typeface="Times New Roman" charset="0"/>
                <a:ea typeface="Times New Roman" charset="0"/>
                <a:cs typeface="Times New Roman" charset="0"/>
              </a:rPr>
              <a:t>due to a combination of flexion and axial compression loading. </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The stability of the spine is not compromised with this type of fracture. </a:t>
            </a:r>
            <a:r>
              <a:rPr lang="en-US" sz="2000" b="1" dirty="0">
                <a:latin typeface="Times New Roman" charset="0"/>
                <a:ea typeface="Times New Roman" charset="0"/>
                <a:cs typeface="Times New Roman" charset="0"/>
              </a:rPr>
              <a:t>These fractures are traditionally considered benign injuries that heal without complications.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915" y="1434168"/>
            <a:ext cx="3019085" cy="2615184"/>
          </a:xfrm>
          <a:prstGeom prst="rect">
            <a:avLst/>
          </a:prstGeom>
        </p:spPr>
      </p:pic>
    </p:spTree>
    <p:extLst>
      <p:ext uri="{BB962C8B-B14F-4D97-AF65-F5344CB8AC3E}">
        <p14:creationId xmlns:p14="http://schemas.microsoft.com/office/powerpoint/2010/main" val="8461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4</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Compression fracture</a:t>
            </a:r>
          </a:p>
        </p:txBody>
      </p:sp>
      <p:sp>
        <p:nvSpPr>
          <p:cNvPr id="8" name="Content Placeholder 2"/>
          <p:cNvSpPr txBox="1">
            <a:spLocks/>
          </p:cNvSpPr>
          <p:nvPr/>
        </p:nvSpPr>
        <p:spPr>
          <a:xfrm>
            <a:off x="669521" y="1365552"/>
            <a:ext cx="8134983" cy="1322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Typically</a:t>
            </a:r>
            <a:r>
              <a:rPr lang="en-US" sz="2000" dirty="0">
                <a:latin typeface="Times New Roman" charset="0"/>
                <a:ea typeface="Times New Roman" charset="0"/>
                <a:cs typeface="Times New Roman" charset="0"/>
              </a:rPr>
              <a:t> history of </a:t>
            </a:r>
            <a:r>
              <a:rPr lang="en-US" sz="2000" b="1" dirty="0">
                <a:latin typeface="Times New Roman" charset="0"/>
                <a:ea typeface="Times New Roman" charset="0"/>
                <a:cs typeface="Times New Roman" charset="0"/>
              </a:rPr>
              <a:t>trauma</a:t>
            </a:r>
            <a:r>
              <a:rPr lang="en-US" sz="2000" dirty="0">
                <a:latin typeface="Times New Roman" charset="0"/>
                <a:ea typeface="Times New Roman" charset="0"/>
                <a:cs typeface="Times New Roman" charset="0"/>
              </a:rPr>
              <a:t>, although </a:t>
            </a:r>
            <a:r>
              <a:rPr lang="en-US" sz="2000" b="1" dirty="0">
                <a:latin typeface="Times New Roman" charset="0"/>
                <a:ea typeface="Times New Roman" charset="0"/>
                <a:cs typeface="Times New Roman" charset="0"/>
              </a:rPr>
              <a:t>acute event not always recalled</a:t>
            </a:r>
            <a:r>
              <a:rPr lang="en-US" sz="2000" dirty="0">
                <a:latin typeface="Times New Roman" charset="0"/>
                <a:ea typeface="Times New Roman" charset="0"/>
                <a:cs typeface="Times New Roman" charset="0"/>
              </a:rPr>
              <a:t>; pain at rest and at night, previous history of fractures (e.g., distal radius, hip or other vertebral compression fractures)</a:t>
            </a:r>
          </a:p>
        </p:txBody>
      </p:sp>
      <p:sp>
        <p:nvSpPr>
          <p:cNvPr id="7" name="Content Placeholder 2"/>
          <p:cNvSpPr txBox="1">
            <a:spLocks/>
          </p:cNvSpPr>
          <p:nvPr/>
        </p:nvSpPr>
        <p:spPr>
          <a:xfrm>
            <a:off x="669520" y="3179040"/>
            <a:ext cx="8134983" cy="122836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Tenderness to palpation over the midline</a:t>
            </a:r>
            <a:r>
              <a:rPr lang="en-US" sz="2000" dirty="0">
                <a:latin typeface="Times New Roman" charset="0"/>
                <a:ea typeface="Times New Roman" charset="0"/>
                <a:cs typeface="Times New Roman" charset="0"/>
              </a:rPr>
              <a:t>; increased kyphosis, normal neurological examination unless there is </a:t>
            </a:r>
            <a:r>
              <a:rPr lang="en-US" sz="2000" dirty="0" err="1">
                <a:latin typeface="Times New Roman" charset="0"/>
                <a:ea typeface="Times New Roman" charset="0"/>
                <a:cs typeface="Times New Roman" charset="0"/>
              </a:rPr>
              <a:t>retropulsion</a:t>
            </a:r>
            <a:r>
              <a:rPr lang="en-US" sz="2000" dirty="0">
                <a:latin typeface="Times New Roman" charset="0"/>
                <a:ea typeface="Times New Roman" charset="0"/>
                <a:cs typeface="Times New Roman" charset="0"/>
              </a:rPr>
              <a:t> of bone into the neural elements, such as in burst fractures</a:t>
            </a:r>
          </a:p>
        </p:txBody>
      </p:sp>
    </p:spTree>
    <p:extLst>
      <p:ext uri="{BB962C8B-B14F-4D97-AF65-F5344CB8AC3E}">
        <p14:creationId xmlns:p14="http://schemas.microsoft.com/office/powerpoint/2010/main" val="992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4</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Compression fracture</a:t>
            </a:r>
          </a:p>
        </p:txBody>
      </p:sp>
      <p:sp>
        <p:nvSpPr>
          <p:cNvPr id="8" name="Content Placeholder 2"/>
          <p:cNvSpPr txBox="1">
            <a:spLocks/>
          </p:cNvSpPr>
          <p:nvPr/>
        </p:nvSpPr>
        <p:spPr>
          <a:xfrm>
            <a:off x="669521" y="1365552"/>
            <a:ext cx="5694703" cy="70120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plain x-rays:</a:t>
            </a:r>
            <a:r>
              <a:rPr lang="en-US" sz="2000" dirty="0">
                <a:latin typeface="Times New Roman" charset="0"/>
                <a:ea typeface="Times New Roman" charset="0"/>
                <a:cs typeface="Times New Roman" charset="0"/>
              </a:rPr>
              <a:t> </a:t>
            </a:r>
          </a:p>
        </p:txBody>
      </p:sp>
      <p:sp>
        <p:nvSpPr>
          <p:cNvPr id="7" name="Content Placeholder 2"/>
          <p:cNvSpPr txBox="1">
            <a:spLocks/>
          </p:cNvSpPr>
          <p:nvPr/>
        </p:nvSpPr>
        <p:spPr>
          <a:xfrm>
            <a:off x="669521" y="3179040"/>
            <a:ext cx="5694704" cy="85218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MRI?</a:t>
            </a:r>
          </a:p>
          <a:p>
            <a:r>
              <a:rPr lang="en-US" sz="2000" dirty="0">
                <a:latin typeface="Times New Roman" charset="0"/>
                <a:ea typeface="Times New Roman" charset="0"/>
                <a:cs typeface="Times New Roman" charset="0"/>
              </a:rPr>
              <a:t>Useful in distinguishing between osteoporotic compression fractures and those caused by underlying </a:t>
            </a:r>
            <a:r>
              <a:rPr lang="en-US" sz="2000" dirty="0" err="1">
                <a:latin typeface="Times New Roman" charset="0"/>
                <a:ea typeface="Times New Roman" charset="0"/>
                <a:cs typeface="Times New Roman" charset="0"/>
              </a:rPr>
              <a:t>tumour</a:t>
            </a:r>
            <a:r>
              <a:rPr lang="en-US" sz="2000" dirty="0">
                <a:latin typeface="Times New Roman" charset="0"/>
                <a:ea typeface="Times New Roman" charset="0"/>
                <a:cs typeface="Times New Roman" charset="0"/>
              </a:rPr>
              <a:t> or infection.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225" y="1089660"/>
            <a:ext cx="2779776" cy="4053840"/>
          </a:xfrm>
          <a:prstGeom prst="rect">
            <a:avLst/>
          </a:prstGeom>
        </p:spPr>
      </p:pic>
    </p:spTree>
    <p:extLst>
      <p:ext uri="{BB962C8B-B14F-4D97-AF65-F5344CB8AC3E}">
        <p14:creationId xmlns:p14="http://schemas.microsoft.com/office/powerpoint/2010/main" val="13807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729282" y="258462"/>
            <a:ext cx="2897749" cy="1010501"/>
          </a:xfrm>
          <a:prstGeom prst="rect">
            <a:avLst/>
          </a:prstGeom>
          <a:solidFill>
            <a:schemeClr val="accent1">
              <a:lumMod val="50000"/>
            </a:schemeClr>
          </a:solidFill>
        </p:spPr>
        <p:txBody>
          <a:bodyPr spcFirstLastPara="1" wrap="square" lIns="91425" tIns="91425" rIns="91425" bIns="91425" anchor="t" anchorCtr="0">
            <a:noAutofit/>
          </a:bodyPr>
          <a:lstStyle/>
          <a:p>
            <a:pPr marL="0" lvl="0" indent="0">
              <a:spcBef>
                <a:spcPts val="0"/>
              </a:spcBef>
              <a:spcAft>
                <a:spcPts val="0"/>
              </a:spcAft>
              <a:buNone/>
            </a:pPr>
            <a:r>
              <a:rPr lang="en-US" sz="5400" b="1" dirty="0">
                <a:solidFill>
                  <a:schemeClr val="bg1"/>
                </a:solidFill>
                <a:latin typeface="Times New Roman" charset="0"/>
                <a:ea typeface="Times New Roman" charset="0"/>
                <a:cs typeface="Times New Roman" charset="0"/>
              </a:rPr>
              <a:t>MCQs</a:t>
            </a:r>
            <a:r>
              <a:rPr lang="en" sz="5400" b="1" dirty="0">
                <a:solidFill>
                  <a:schemeClr val="bg1"/>
                </a:solidFill>
                <a:latin typeface="Times New Roman" charset="0"/>
                <a:ea typeface="Times New Roman" charset="0"/>
                <a:cs typeface="Times New Roman" charset="0"/>
              </a:rPr>
              <a:t>!</a:t>
            </a:r>
            <a:endParaRPr sz="5400" b="1" dirty="0">
              <a:solidFill>
                <a:schemeClr val="bg1"/>
              </a:solidFill>
              <a:latin typeface="Times New Roman" charset="0"/>
              <a:ea typeface="Times New Roman" charset="0"/>
              <a:cs typeface="Times New Roman"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197"/>
          <a:stretch/>
        </p:blipFill>
        <p:spPr>
          <a:xfrm>
            <a:off x="1075037" y="2003600"/>
            <a:ext cx="5654246" cy="3136900"/>
          </a:xfrm>
          <a:prstGeom prst="rect">
            <a:avLst/>
          </a:prstGeom>
        </p:spPr>
      </p:pic>
      <p:sp>
        <p:nvSpPr>
          <p:cNvPr id="4" name="Rectangle 3"/>
          <p:cNvSpPr/>
          <p:nvPr/>
        </p:nvSpPr>
        <p:spPr>
          <a:xfrm>
            <a:off x="0" y="0"/>
            <a:ext cx="694944" cy="11368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latin typeface="Times New Roman" charset="0"/>
                <a:ea typeface="Times New Roman" charset="0"/>
                <a:cs typeface="Times New Roman" charset="0"/>
              </a:rPr>
              <a:t>4</a:t>
            </a:r>
            <a:endParaRPr dirty="0">
              <a:latin typeface="Times New Roman" charset="0"/>
              <a:ea typeface="Times New Roman" charset="0"/>
              <a:cs typeface="Times New Roman" charset="0"/>
            </a:endParaRPr>
          </a:p>
        </p:txBody>
      </p:sp>
      <p:sp>
        <p:nvSpPr>
          <p:cNvPr id="129" name="Google Shape;129;p18"/>
          <p:cNvSpPr txBox="1">
            <a:spLocks noGrp="1"/>
          </p:cNvSpPr>
          <p:nvPr>
            <p:ph type="ctrTitle" idx="4294967295"/>
          </p:nvPr>
        </p:nvSpPr>
        <p:spPr>
          <a:xfrm>
            <a:off x="1009650" y="0"/>
            <a:ext cx="8134350" cy="1160463"/>
          </a:xfrm>
          <a:prstGeom prst="rect">
            <a:avLst/>
          </a:prstGeom>
        </p:spPr>
        <p:txBody>
          <a:bodyPr spcFirstLastPara="1" wrap="square" lIns="91425" tIns="91425" rIns="91425" bIns="91425" anchor="b" anchorCtr="0">
            <a:noAutofit/>
          </a:bodyPr>
          <a:lstStyle/>
          <a:p>
            <a:r>
              <a:rPr lang="en-US" sz="4800" b="1" dirty="0">
                <a:latin typeface="Times New Roman" charset="0"/>
                <a:ea typeface="Times New Roman" charset="0"/>
                <a:cs typeface="Times New Roman" charset="0"/>
              </a:rPr>
              <a:t>Compression fracture</a:t>
            </a:r>
          </a:p>
        </p:txBody>
      </p:sp>
      <p:sp>
        <p:nvSpPr>
          <p:cNvPr id="8" name="Content Placeholder 2"/>
          <p:cNvSpPr txBox="1">
            <a:spLocks/>
          </p:cNvSpPr>
          <p:nvPr/>
        </p:nvSpPr>
        <p:spPr>
          <a:xfrm>
            <a:off x="669521" y="1365552"/>
            <a:ext cx="5694703" cy="1322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a:latin typeface="Times New Roman" charset="0"/>
                <a:ea typeface="Times New Roman" charset="0"/>
                <a:cs typeface="Times New Roman" charset="0"/>
              </a:rPr>
              <a:t>Management:</a:t>
            </a:r>
          </a:p>
          <a:p>
            <a:r>
              <a:rPr lang="en-US" sz="2000" b="1" dirty="0">
                <a:latin typeface="Times New Roman" charset="0"/>
                <a:ea typeface="Times New Roman" charset="0"/>
                <a:cs typeface="Times New Roman" charset="0"/>
              </a:rPr>
              <a:t>1</a:t>
            </a:r>
            <a:r>
              <a:rPr lang="en-US" sz="2000" b="1" baseline="30000" dirty="0">
                <a:latin typeface="Times New Roman" charset="0"/>
                <a:ea typeface="Times New Roman" charset="0"/>
                <a:cs typeface="Times New Roman" charset="0"/>
              </a:rPr>
              <a:t>st</a:t>
            </a:r>
            <a:r>
              <a:rPr lang="en-US" sz="2000" b="1" dirty="0">
                <a:latin typeface="Times New Roman" charset="0"/>
                <a:ea typeface="Times New Roman" charset="0"/>
                <a:cs typeface="Times New Roman" charset="0"/>
              </a:rPr>
              <a:t>: Limited bed rest.</a:t>
            </a:r>
          </a:p>
          <a:p>
            <a:r>
              <a:rPr lang="en-US" sz="2000" b="1" dirty="0">
                <a:latin typeface="Times New Roman" charset="0"/>
                <a:ea typeface="Times New Roman" charset="0"/>
                <a:cs typeface="Times New Roman" charset="0"/>
              </a:rPr>
              <a:t>Adjunctive: Analgesia (Paracetamol/NSAIDs)</a:t>
            </a:r>
          </a:p>
          <a:p>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57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Times New Roman" charset="0"/>
                <a:ea typeface="Times New Roman" charset="0"/>
                <a:cs typeface="Times New Roman" charset="0"/>
              </a:rPr>
              <a:t>Examination </a:t>
            </a:r>
          </a:p>
        </p:txBody>
      </p:sp>
      <p:sp>
        <p:nvSpPr>
          <p:cNvPr id="3" name="Content Placeholder 2"/>
          <p:cNvSpPr>
            <a:spLocks noGrp="1"/>
          </p:cNvSpPr>
          <p:nvPr>
            <p:ph idx="1"/>
          </p:nvPr>
        </p:nvSpPr>
        <p:spPr>
          <a:xfrm>
            <a:off x="844424" y="1538075"/>
            <a:ext cx="8299575" cy="3387900"/>
          </a:xfrm>
        </p:spPr>
        <p:txBody>
          <a:bodyPr/>
          <a:lstStyle/>
          <a:p>
            <a:pPr indent="-381000">
              <a:buSzPts val="2400"/>
            </a:pPr>
            <a:r>
              <a:rPr lang="en-US" sz="2000" b="1" dirty="0">
                <a:latin typeface="Times New Roman" charset="0"/>
                <a:ea typeface="Times New Roman" charset="0"/>
                <a:cs typeface="Times New Roman" charset="0"/>
              </a:rPr>
              <a:t>look, feel, move and test function. </a:t>
            </a:r>
          </a:p>
          <a:p>
            <a:pPr marL="76200" indent="0">
              <a:buSzPts val="2400"/>
              <a:buNone/>
            </a:pPr>
            <a:endParaRPr lang="en-US" sz="2000" b="1" dirty="0">
              <a:latin typeface="Times New Roman" charset="0"/>
              <a:ea typeface="Times New Roman" charset="0"/>
              <a:cs typeface="Times New Roman" charset="0"/>
            </a:endParaRPr>
          </a:p>
          <a:p>
            <a:pPr indent="-381000">
              <a:buSzPts val="2400"/>
            </a:pPr>
            <a:r>
              <a:rPr lang="en-US" sz="2000" b="1" dirty="0">
                <a:latin typeface="Times New Roman" charset="0"/>
                <a:ea typeface="Times New Roman" charset="0"/>
                <a:cs typeface="Times New Roman" charset="0"/>
              </a:rPr>
              <a:t>You should perform a physical examination to reproduce the patient’s symptoms and localized the  level of lesion.</a:t>
            </a:r>
            <a:r>
              <a:rPr lang="en-US" sz="2000" baseline="-25000" dirty="0">
                <a:latin typeface="Times New Roman" charset="0"/>
                <a:ea typeface="Times New Roman" charset="0"/>
                <a:cs typeface="Times New Roman" charset="0"/>
              </a:rPr>
              <a:t> (7)(14)(15) </a:t>
            </a:r>
            <a:endParaRPr lang="en-US" sz="2000" b="1" dirty="0">
              <a:latin typeface="Times New Roman" charset="0"/>
              <a:ea typeface="Times New Roman" charset="0"/>
              <a:cs typeface="Times New Roman" charset="0"/>
            </a:endParaRPr>
          </a:p>
          <a:p>
            <a:pPr indent="-381000">
              <a:buSzPts val="2400"/>
            </a:pP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686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4D84E285-09E4-DC4C-AD1D-30B78BEF552F}"/>
              </a:ext>
            </a:extLst>
          </p:cNvPr>
          <p:cNvSpPr txBox="1">
            <a:spLocks/>
          </p:cNvSpPr>
          <p:nvPr/>
        </p:nvSpPr>
        <p:spPr>
          <a:xfrm>
            <a:off x="628650" y="1369219"/>
            <a:ext cx="7886700" cy="3263504"/>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00000"/>
              </a:lnSpc>
              <a:spcBef>
                <a:spcPts val="600"/>
              </a:spcBef>
              <a:buClr>
                <a:srgbClr val="0DB7C4"/>
              </a:buClr>
              <a:buSzPts val="2400"/>
              <a:buFont typeface="Source Sans Pro"/>
              <a:buChar char="▹"/>
            </a:pPr>
            <a:r>
              <a:rPr lang="en-US" sz="2000" b="1" dirty="0">
                <a:solidFill>
                  <a:srgbClr val="415665"/>
                </a:solidFill>
                <a:latin typeface="Times New Roman" charset="0"/>
                <a:ea typeface="Times New Roman" charset="0"/>
                <a:cs typeface="Times New Roman" charset="0"/>
                <a:sym typeface="Source Sans Pro"/>
              </a:rPr>
              <a:t>1- Inspection:</a:t>
            </a:r>
          </a:p>
          <a:p>
            <a:pPr marL="457200" indent="-381000">
              <a:lnSpc>
                <a:spcPct val="100000"/>
              </a:lnSpc>
              <a:spcBef>
                <a:spcPts val="600"/>
              </a:spcBef>
              <a:buClr>
                <a:srgbClr val="0DB7C4"/>
              </a:buClr>
              <a:buSzPct val="100000"/>
              <a:buFont typeface="Wingdings" pitchFamily="2" charset="2"/>
              <a:buChar char="ü"/>
            </a:pPr>
            <a:r>
              <a:rPr lang="en-US" sz="2000" b="1" dirty="0">
                <a:solidFill>
                  <a:srgbClr val="415665"/>
                </a:solidFill>
                <a:latin typeface="Times New Roman" charset="0"/>
                <a:ea typeface="Times New Roman" charset="0"/>
                <a:cs typeface="Times New Roman" charset="0"/>
                <a:sym typeface="Source Sans Pro"/>
              </a:rPr>
              <a:t>Position</a:t>
            </a:r>
          </a:p>
          <a:p>
            <a:pPr marL="457200" indent="-381000">
              <a:lnSpc>
                <a:spcPct val="100000"/>
              </a:lnSpc>
              <a:spcBef>
                <a:spcPts val="600"/>
              </a:spcBef>
              <a:buClr>
                <a:srgbClr val="0DB7C4"/>
              </a:buClr>
              <a:buSzPct val="100000"/>
              <a:buFont typeface="Wingdings" pitchFamily="2" charset="2"/>
              <a:buChar char="ü"/>
            </a:pPr>
            <a:r>
              <a:rPr lang="en-US" sz="2000" b="1" dirty="0">
                <a:solidFill>
                  <a:srgbClr val="415665"/>
                </a:solidFill>
                <a:latin typeface="Times New Roman" charset="0"/>
                <a:ea typeface="Times New Roman" charset="0"/>
                <a:cs typeface="Times New Roman" charset="0"/>
                <a:sym typeface="Source Sans Pro"/>
              </a:rPr>
              <a:t>Exposure</a:t>
            </a:r>
          </a:p>
          <a:p>
            <a:pPr marL="457200" indent="-381000">
              <a:lnSpc>
                <a:spcPct val="100000"/>
              </a:lnSpc>
              <a:spcBef>
                <a:spcPts val="600"/>
              </a:spcBef>
              <a:buClr>
                <a:srgbClr val="0DB7C4"/>
              </a:buClr>
              <a:buSzPct val="100000"/>
              <a:buFont typeface="Wingdings" pitchFamily="2" charset="2"/>
              <a:buChar char="ü"/>
            </a:pPr>
            <a:r>
              <a:rPr lang="en-US" sz="2000" b="1" dirty="0">
                <a:solidFill>
                  <a:srgbClr val="415665"/>
                </a:solidFill>
                <a:latin typeface="Times New Roman" charset="0"/>
                <a:ea typeface="Times New Roman" charset="0"/>
                <a:cs typeface="Times New Roman" charset="0"/>
                <a:sym typeface="Source Sans Pro"/>
              </a:rPr>
              <a:t>Look for deformity, inspecting from both the back and the side.</a:t>
            </a:r>
          </a:p>
          <a:p>
            <a:pPr marL="457200" indent="-381000">
              <a:lnSpc>
                <a:spcPct val="100000"/>
              </a:lnSpc>
              <a:spcBef>
                <a:spcPts val="600"/>
              </a:spcBef>
              <a:buClr>
                <a:srgbClr val="0DB7C4"/>
              </a:buClr>
              <a:buSzPct val="100000"/>
              <a:buFont typeface="Wingdings" pitchFamily="2" charset="2"/>
              <a:buChar char="ü"/>
            </a:pPr>
            <a:r>
              <a:rPr lang="en-US" sz="2000" b="1" dirty="0">
                <a:solidFill>
                  <a:srgbClr val="415665"/>
                </a:solidFill>
                <a:latin typeface="Times New Roman" charset="0"/>
                <a:ea typeface="Times New Roman" charset="0"/>
                <a:cs typeface="Times New Roman" charset="0"/>
                <a:sym typeface="Source Sans Pro"/>
              </a:rPr>
              <a:t>Note especially loss of the normal thoracic kyphosis and lumbar lordosis, which is typical of ankylosing spondylitis. </a:t>
            </a:r>
          </a:p>
          <a:p>
            <a:pPr marL="457200" indent="-381000">
              <a:lnSpc>
                <a:spcPct val="100000"/>
              </a:lnSpc>
              <a:spcBef>
                <a:spcPts val="600"/>
              </a:spcBef>
              <a:buClr>
                <a:srgbClr val="0DB7C4"/>
              </a:buClr>
              <a:buSzPct val="100000"/>
              <a:buFont typeface="Wingdings" pitchFamily="2" charset="2"/>
              <a:buChar char="ü"/>
            </a:pPr>
            <a:r>
              <a:rPr lang="en-US" sz="2000" b="1" dirty="0">
                <a:solidFill>
                  <a:srgbClr val="415665"/>
                </a:solidFill>
                <a:latin typeface="Times New Roman" charset="0"/>
                <a:ea typeface="Times New Roman" charset="0"/>
                <a:cs typeface="Times New Roman" charset="0"/>
                <a:sym typeface="Source Sans Pro"/>
              </a:rPr>
              <a:t>Also note any evidence of scoliosis, a lateral curvature of the spine that may be simple (‘C’ shaped) or compound (‘S’ shaped) </a:t>
            </a:r>
          </a:p>
          <a:p>
            <a:pPr marL="457200" indent="-381000">
              <a:lnSpc>
                <a:spcPct val="100000"/>
              </a:lnSpc>
              <a:spcBef>
                <a:spcPts val="600"/>
              </a:spcBef>
              <a:buClr>
                <a:srgbClr val="0DB7C4"/>
              </a:buClr>
              <a:buSzPct val="100000"/>
              <a:buFont typeface="Wingdings" pitchFamily="2" charset="2"/>
              <a:buChar char="ü"/>
            </a:pPr>
            <a:r>
              <a:rPr lang="en-US" sz="2000" b="1" dirty="0">
                <a:solidFill>
                  <a:srgbClr val="415665"/>
                </a:solidFill>
                <a:latin typeface="Times New Roman" charset="0"/>
                <a:ea typeface="Times New Roman" charset="0"/>
                <a:cs typeface="Times New Roman" charset="0"/>
                <a:sym typeface="Source Sans Pro"/>
              </a:rPr>
              <a:t>soft-tissue abnormalities like a hairy patch or lipoma that might overlie a congenital abnormality, e.g. spina bifida. </a:t>
            </a:r>
            <a:endParaRPr lang="en-GB" sz="2000" b="1" dirty="0">
              <a:solidFill>
                <a:srgbClr val="415665"/>
              </a:solidFill>
              <a:latin typeface="Times New Roman" charset="0"/>
              <a:ea typeface="Times New Roman" charset="0"/>
              <a:cs typeface="Times New Roman" charset="0"/>
              <a:sym typeface="Source Sans Pro"/>
            </a:endParaRPr>
          </a:p>
          <a:p>
            <a:pPr marL="457200" indent="-381000">
              <a:lnSpc>
                <a:spcPct val="100000"/>
              </a:lnSpc>
              <a:spcBef>
                <a:spcPts val="600"/>
              </a:spcBef>
              <a:buClr>
                <a:srgbClr val="0DB7C4"/>
              </a:buClr>
              <a:buSzPct val="100000"/>
              <a:buFont typeface="Wingdings" pitchFamily="2" charset="2"/>
              <a:buChar char="ü"/>
            </a:pPr>
            <a:r>
              <a:rPr lang="en-GB" sz="2000" b="1" dirty="0">
                <a:solidFill>
                  <a:srgbClr val="415665"/>
                </a:solidFill>
                <a:latin typeface="Times New Roman" charset="0"/>
                <a:ea typeface="Times New Roman" charset="0"/>
                <a:cs typeface="Times New Roman" charset="0"/>
                <a:sym typeface="Source Sans Pro"/>
              </a:rPr>
              <a:t>Muscle wasting </a:t>
            </a:r>
          </a:p>
          <a:p>
            <a:pPr marL="457200" indent="-381000">
              <a:lnSpc>
                <a:spcPct val="100000"/>
              </a:lnSpc>
              <a:spcBef>
                <a:spcPts val="600"/>
              </a:spcBef>
              <a:buClr>
                <a:srgbClr val="0DB7C4"/>
              </a:buClr>
              <a:buSzPct val="100000"/>
              <a:buFont typeface="Wingdings" pitchFamily="2" charset="2"/>
              <a:buChar char="ü"/>
            </a:pPr>
            <a:r>
              <a:rPr lang="en-GB" sz="2000" b="1" dirty="0">
                <a:solidFill>
                  <a:srgbClr val="415665"/>
                </a:solidFill>
                <a:latin typeface="Times New Roman" charset="0"/>
                <a:ea typeface="Times New Roman" charset="0"/>
                <a:cs typeface="Times New Roman" charset="0"/>
                <a:sym typeface="Source Sans Pro"/>
              </a:rPr>
              <a:t>shoulders &amp; pelvis level. </a:t>
            </a:r>
            <a:r>
              <a:rPr lang="en-US" sz="2000" b="1" baseline="-25000" dirty="0">
                <a:latin typeface="Times New Roman" charset="0"/>
                <a:ea typeface="Times New Roman" charset="0"/>
                <a:cs typeface="Times New Roman" charset="0"/>
              </a:rPr>
              <a:t>(7)(14)(15) </a:t>
            </a:r>
            <a:endParaRPr lang="en-US" sz="2000" b="1" dirty="0">
              <a:latin typeface="Times New Roman" charset="0"/>
              <a:ea typeface="Times New Roman" charset="0"/>
              <a:cs typeface="Times New Roman" charset="0"/>
            </a:endParaRPr>
          </a:p>
          <a:p>
            <a:pPr marL="457200" indent="-381000">
              <a:lnSpc>
                <a:spcPct val="100000"/>
              </a:lnSpc>
              <a:spcBef>
                <a:spcPts val="600"/>
              </a:spcBef>
              <a:buClr>
                <a:srgbClr val="0DB7C4"/>
              </a:buClr>
              <a:buSzPct val="100000"/>
              <a:buFont typeface="Wingdings" pitchFamily="2" charset="2"/>
              <a:buChar char="ü"/>
            </a:pPr>
            <a:endParaRPr lang="en-GB" sz="2000" b="1" dirty="0">
              <a:solidFill>
                <a:srgbClr val="415665"/>
              </a:solidFill>
              <a:latin typeface="Times New Roman" charset="0"/>
              <a:ea typeface="Times New Roman" charset="0"/>
              <a:cs typeface="Times New Roman" charset="0"/>
              <a:sym typeface="Source Sans Pro"/>
            </a:endParaRPr>
          </a:p>
          <a:p>
            <a:pPr>
              <a:buFont typeface="Wingdings" charset="2"/>
              <a:buChar char="v"/>
            </a:pPr>
            <a:endParaRPr lang="en-US" sz="1575" b="1" dirty="0">
              <a:latin typeface="Times New Roman" charset="0"/>
              <a:ea typeface="Times New Roman" charset="0"/>
              <a:cs typeface="Times New Roman" charset="0"/>
            </a:endParaRPr>
          </a:p>
          <a:p>
            <a:endParaRPr lang="en-US" sz="2100" b="1" dirty="0">
              <a:latin typeface="Times New Roman" charset="0"/>
              <a:ea typeface="Times New Roman" charset="0"/>
              <a:cs typeface="Times New Roman" charset="0"/>
            </a:endParaRPr>
          </a:p>
        </p:txBody>
      </p:sp>
      <p:sp>
        <p:nvSpPr>
          <p:cNvPr id="4" name="Title 1">
            <a:extLst>
              <a:ext uri="{FF2B5EF4-FFF2-40B4-BE49-F238E27FC236}">
                <a16:creationId xmlns="" xmlns:a16="http://schemas.microsoft.com/office/drawing/2014/main" id="{EC0D61B4-9BAF-414D-BA2D-6259F38CE7D1}"/>
              </a:ext>
            </a:extLst>
          </p:cNvPr>
          <p:cNvSpPr txBox="1">
            <a:spLocks/>
          </p:cNvSpPr>
          <p:nvPr/>
        </p:nvSpPr>
        <p:spPr>
          <a:xfrm>
            <a:off x="628650" y="273844"/>
            <a:ext cx="7886700" cy="994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3600" b="1" dirty="0">
                <a:latin typeface="Times New Roman" charset="0"/>
                <a:ea typeface="Times New Roman" charset="0"/>
                <a:cs typeface="Times New Roman" charset="0"/>
              </a:rPr>
              <a:t>Components of physical examination </a:t>
            </a:r>
            <a:endParaRPr lang="en-US" sz="1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598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30A8469-80F4-F24E-A3E9-5E79CAAD6C60}"/>
              </a:ext>
            </a:extLst>
          </p:cNvPr>
          <p:cNvSpPr>
            <a:spLocks noGrp="1"/>
          </p:cNvSpPr>
          <p:nvPr>
            <p:ph type="title"/>
          </p:nvPr>
        </p:nvSpPr>
        <p:spPr>
          <a:xfrm>
            <a:off x="628650" y="273844"/>
            <a:ext cx="7886700" cy="994172"/>
          </a:xfrm>
        </p:spPr>
        <p:txBody>
          <a:bodyPr>
            <a:noAutofit/>
          </a:bodyPr>
          <a:lstStyle/>
          <a:p>
            <a:r>
              <a:rPr lang="en-US" sz="3600" b="1" dirty="0">
                <a:latin typeface="Times New Roman" charset="0"/>
                <a:ea typeface="Times New Roman" charset="0"/>
                <a:cs typeface="Times New Roman" charset="0"/>
              </a:rPr>
              <a:t>Components of physical examination </a:t>
            </a:r>
            <a:endParaRPr lang="en-US" sz="14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44425" y="1538075"/>
            <a:ext cx="7562156" cy="3387900"/>
          </a:xfrm>
        </p:spPr>
        <p:txBody>
          <a:bodyPr/>
          <a:lstStyle/>
          <a:p>
            <a:pPr indent="-381000">
              <a:lnSpc>
                <a:spcPct val="80000"/>
              </a:lnSpc>
              <a:buSzPts val="2400"/>
            </a:pPr>
            <a:r>
              <a:rPr lang="en-US" sz="1700" b="1" kern="1200" dirty="0">
                <a:latin typeface="Times New Roman" charset="0"/>
                <a:ea typeface="Times New Roman" charset="0"/>
                <a:cs typeface="Times New Roman" charset="0"/>
                <a:sym typeface="Arial"/>
              </a:rPr>
              <a:t>2- Palpation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sym typeface="Arial"/>
              </a:rPr>
              <a:t>Patient should be in prone position.</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sym typeface="Arial"/>
              </a:rPr>
              <a:t>Palpation occurs: </a:t>
            </a:r>
          </a:p>
          <a:p>
            <a:pPr marL="257175" indent="-257175">
              <a:buSzPct val="100000"/>
              <a:buFont typeface="+mj-lt"/>
              <a:buAutoNum type="arabicPeriod"/>
            </a:pPr>
            <a:r>
              <a:rPr lang="en-US" sz="1600" dirty="0">
                <a:latin typeface="Times New Roman" charset="0"/>
                <a:ea typeface="Times New Roman" charset="0"/>
                <a:cs typeface="Times New Roman" charset="0"/>
              </a:rPr>
              <a:t>centrally</a:t>
            </a:r>
          </a:p>
          <a:p>
            <a:pPr marL="257175" indent="-257175">
              <a:buSzPct val="100000"/>
              <a:buFont typeface="+mj-lt"/>
              <a:buAutoNum type="arabicPeriod"/>
            </a:pPr>
            <a:r>
              <a:rPr lang="en-US" sz="1600" dirty="0">
                <a:latin typeface="Times New Roman" charset="0"/>
                <a:ea typeface="Times New Roman" charset="0"/>
                <a:cs typeface="Times New Roman" charset="0"/>
              </a:rPr>
              <a:t>unilateral</a:t>
            </a:r>
            <a:endParaRPr lang="ar-SA" sz="1600" dirty="0">
              <a:latin typeface="Times New Roman" charset="0"/>
              <a:ea typeface="Times New Roman" charset="0"/>
              <a:cs typeface="Times New Roman" charset="0"/>
            </a:endParaRPr>
          </a:p>
          <a:p>
            <a:pPr marL="257175" indent="-257175">
              <a:buSzPct val="100000"/>
              <a:buFont typeface="+mj-lt"/>
              <a:buAutoNum type="arabicPeriod"/>
            </a:pPr>
            <a:r>
              <a:rPr lang="en-US" sz="1600" dirty="0">
                <a:latin typeface="Times New Roman" charset="0"/>
                <a:ea typeface="Times New Roman" charset="0"/>
                <a:cs typeface="Times New Roman" charset="0"/>
              </a:rPr>
              <a:t>Soft tissues</a:t>
            </a:r>
          </a:p>
          <a:p>
            <a:pPr marL="257175" indent="-257175">
              <a:buSzPct val="100000"/>
              <a:buFont typeface="+mj-lt"/>
              <a:buAutoNum type="arabicPeriod"/>
            </a:pPr>
            <a:r>
              <a:rPr lang="en-US" sz="1600" dirty="0">
                <a:latin typeface="Times New Roman" charset="0"/>
                <a:ea typeface="Times New Roman" charset="0"/>
                <a:cs typeface="Times New Roman" charset="0"/>
              </a:rPr>
              <a:t>After warning the patient, lightly percuss the spine with your closed fist and note any tenderness. </a:t>
            </a:r>
            <a:r>
              <a:rPr lang="en-US" sz="1600" baseline="-25000" dirty="0">
                <a:latin typeface="Times New Roman" charset="0"/>
                <a:ea typeface="Times New Roman" charset="0"/>
                <a:cs typeface="Times New Roman" charset="0"/>
              </a:rPr>
              <a:t>(7)(14)(15) </a:t>
            </a:r>
            <a:endParaRPr lang="en-US" sz="1600" b="1" dirty="0">
              <a:latin typeface="Times New Roman" charset="0"/>
              <a:ea typeface="Times New Roman" charset="0"/>
              <a:cs typeface="Times New Roman" charset="0"/>
            </a:endParaRPr>
          </a:p>
          <a:p>
            <a:pPr marL="257175" indent="-257175">
              <a:buSzPct val="100000"/>
              <a:buFont typeface="+mj-lt"/>
              <a:buAutoNum type="arabicPeriod"/>
            </a:pPr>
            <a:endParaRPr lang="en-US" sz="1600" dirty="0">
              <a:latin typeface="Times New Roman" charset="0"/>
              <a:ea typeface="Times New Roman" charset="0"/>
              <a:cs typeface="Times New Roman" charset="0"/>
            </a:endParaRPr>
          </a:p>
          <a:p>
            <a:pPr marL="257175" indent="-257175">
              <a:buFont typeface="+mj-lt"/>
              <a:buAutoNum type="arabicPeriod"/>
            </a:pPr>
            <a:endParaRPr lang="en-US" sz="1350"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8241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86" y="1474575"/>
            <a:ext cx="7670925" cy="3387900"/>
          </a:xfrm>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3- Active movements:</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There are three main movements of the lumbar spine:</a:t>
            </a:r>
          </a:p>
          <a:p>
            <a:pPr marL="257175" indent="-257175">
              <a:buSzPct val="100000"/>
              <a:buFont typeface="+mj-lt"/>
              <a:buAutoNum type="arabicPeriod"/>
            </a:pPr>
            <a:r>
              <a:rPr lang="en-US" sz="1600" dirty="0">
                <a:latin typeface="Times New Roman" charset="0"/>
                <a:ea typeface="Times New Roman" charset="0"/>
                <a:cs typeface="Times New Roman" charset="0"/>
              </a:rPr>
              <a:t>Flexion</a:t>
            </a:r>
          </a:p>
          <a:p>
            <a:pPr marL="257175" indent="-257175">
              <a:buSzPct val="100000"/>
              <a:buFont typeface="+mj-lt"/>
              <a:buAutoNum type="arabicPeriod"/>
            </a:pPr>
            <a:r>
              <a:rPr lang="en-US" sz="1600" dirty="0">
                <a:latin typeface="Times New Roman" charset="0"/>
                <a:ea typeface="Times New Roman" charset="0"/>
                <a:cs typeface="Times New Roman" charset="0"/>
              </a:rPr>
              <a:t>Extension</a:t>
            </a:r>
          </a:p>
          <a:p>
            <a:pPr marL="257175" indent="-257175">
              <a:buSzPct val="100000"/>
              <a:buFont typeface="+mj-lt"/>
              <a:buAutoNum type="arabicPeriod"/>
            </a:pPr>
            <a:r>
              <a:rPr lang="en-US" sz="1600" dirty="0">
                <a:latin typeface="Times New Roman" charset="0"/>
                <a:ea typeface="Times New Roman" charset="0"/>
                <a:cs typeface="Times New Roman" charset="0"/>
              </a:rPr>
              <a:t>Lateral bending</a:t>
            </a:r>
            <a:endParaRPr lang="en-US" sz="1600" b="1" dirty="0">
              <a:latin typeface="Times New Roman" charset="0"/>
              <a:ea typeface="Times New Roman" charset="0"/>
              <a:cs typeface="Times New Roman" charset="0"/>
            </a:endParaRPr>
          </a:p>
          <a:p>
            <a:pPr marL="257175" indent="-257175">
              <a:buSzPct val="100000"/>
              <a:buFont typeface="+mj-lt"/>
              <a:buAutoNum type="arabicPeriod"/>
            </a:pPr>
            <a:r>
              <a:rPr lang="en-US" sz="1600" dirty="0">
                <a:latin typeface="Times New Roman" charset="0"/>
                <a:ea typeface="Times New Roman" charset="0"/>
                <a:cs typeface="Times New Roman" charset="0"/>
              </a:rPr>
              <a:t>Rotation</a:t>
            </a:r>
            <a:r>
              <a:rPr lang="en-US" sz="1600" baseline="-25000" dirty="0">
                <a:latin typeface="Times New Roman" charset="0"/>
                <a:ea typeface="Times New Roman" charset="0"/>
                <a:cs typeface="Times New Roman" charset="0"/>
              </a:rPr>
              <a:t> (7)(14)(15)(16)</a:t>
            </a:r>
            <a:endParaRPr lang="en-US" sz="1600" dirty="0">
              <a:latin typeface="Times New Roman" charset="0"/>
              <a:ea typeface="Times New Roman" charset="0"/>
              <a:cs typeface="Times New Roman" charset="0"/>
            </a:endParaRPr>
          </a:p>
          <a:p>
            <a:pPr marL="0" indent="0">
              <a:buNone/>
            </a:pPr>
            <a:endParaRPr lang="it-IT" dirty="0">
              <a:latin typeface="Times New Roman" charset="0"/>
              <a:ea typeface="Times New Roman" charset="0"/>
              <a:cs typeface="Times New Roman" charset="0"/>
            </a:endParaRPr>
          </a:p>
          <a:p>
            <a:pPr marL="0" indent="0">
              <a:buNone/>
            </a:pPr>
            <a:endParaRPr lang="it-IT"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6" name="Title 1">
            <a:extLst>
              <a:ext uri="{FF2B5EF4-FFF2-40B4-BE49-F238E27FC236}">
                <a16:creationId xmlns="" xmlns:a16="http://schemas.microsoft.com/office/drawing/2014/main" id="{B7756C21-94A5-B14D-B6C2-C1548822DA69}"/>
              </a:ext>
            </a:extLst>
          </p:cNvPr>
          <p:cNvSpPr>
            <a:spLocks noGrp="1"/>
          </p:cNvSpPr>
          <p:nvPr>
            <p:ph type="title"/>
          </p:nvPr>
        </p:nvSpPr>
        <p:spPr>
          <a:xfrm>
            <a:off x="628650" y="273844"/>
            <a:ext cx="7886700" cy="994172"/>
          </a:xfrm>
        </p:spPr>
        <p:txBody>
          <a:bodyPr>
            <a:noAutofit/>
          </a:bodyPr>
          <a:lstStyle/>
          <a:p>
            <a:r>
              <a:rPr lang="en-US" sz="3600" b="1" dirty="0">
                <a:latin typeface="Times New Roman" charset="0"/>
                <a:ea typeface="Times New Roman" charset="0"/>
                <a:cs typeface="Times New Roman" charset="0"/>
              </a:rPr>
              <a:t>Components of physical examination </a:t>
            </a:r>
            <a:endParaRPr lang="en-US" sz="1400" b="1" dirty="0">
              <a:latin typeface="Times New Roman" charset="0"/>
              <a:ea typeface="Times New Roman" charset="0"/>
              <a:cs typeface="Times New Roman" charset="0"/>
            </a:endParaRPr>
          </a:p>
        </p:txBody>
      </p:sp>
      <p:pic>
        <p:nvPicPr>
          <p:cNvPr id="2" name="Picture 1">
            <a:extLst>
              <a:ext uri="{FF2B5EF4-FFF2-40B4-BE49-F238E27FC236}">
                <a16:creationId xmlns="" xmlns:a16="http://schemas.microsoft.com/office/drawing/2014/main" id="{D2DC1C37-795C-B64C-B11A-85205C0C41DB}"/>
              </a:ext>
            </a:extLst>
          </p:cNvPr>
          <p:cNvPicPr>
            <a:picLocks noChangeAspect="1"/>
          </p:cNvPicPr>
          <p:nvPr/>
        </p:nvPicPr>
        <p:blipFill>
          <a:blip r:embed="rId3"/>
          <a:stretch>
            <a:fillRect/>
          </a:stretch>
        </p:blipFill>
        <p:spPr>
          <a:xfrm>
            <a:off x="2449298" y="2487575"/>
            <a:ext cx="3517900" cy="2374900"/>
          </a:xfrm>
          <a:prstGeom prst="rect">
            <a:avLst/>
          </a:prstGeom>
        </p:spPr>
      </p:pic>
      <p:pic>
        <p:nvPicPr>
          <p:cNvPr id="7" name="Picture 6">
            <a:extLst>
              <a:ext uri="{FF2B5EF4-FFF2-40B4-BE49-F238E27FC236}">
                <a16:creationId xmlns="" xmlns:a16="http://schemas.microsoft.com/office/drawing/2014/main" id="{D46BEE37-B31D-474B-8E45-7E7554189CE2}"/>
              </a:ext>
            </a:extLst>
          </p:cNvPr>
          <p:cNvPicPr>
            <a:picLocks noChangeAspect="1"/>
          </p:cNvPicPr>
          <p:nvPr/>
        </p:nvPicPr>
        <p:blipFill>
          <a:blip r:embed="rId4"/>
          <a:stretch>
            <a:fillRect/>
          </a:stretch>
        </p:blipFill>
        <p:spPr>
          <a:xfrm>
            <a:off x="5767268" y="2487575"/>
            <a:ext cx="3314700" cy="2260600"/>
          </a:xfrm>
          <a:prstGeom prst="rect">
            <a:avLst/>
          </a:prstGeom>
        </p:spPr>
      </p:pic>
    </p:spTree>
    <p:extLst>
      <p:ext uri="{BB962C8B-B14F-4D97-AF65-F5344CB8AC3E}">
        <p14:creationId xmlns:p14="http://schemas.microsoft.com/office/powerpoint/2010/main" val="42795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4208838" cy="3387900"/>
          </a:xfrm>
        </p:spPr>
        <p:txBody>
          <a:bodyPr/>
          <a:lstStyle/>
          <a:p>
            <a:pPr indent="-381000">
              <a:lnSpc>
                <a:spcPct val="80000"/>
              </a:lnSpc>
              <a:buSzPts val="2400"/>
            </a:pPr>
            <a:r>
              <a:rPr lang="en-US" sz="1700" b="1" kern="1200" dirty="0">
                <a:latin typeface="Times New Roman" charset="0"/>
                <a:ea typeface="Times New Roman" charset="0"/>
                <a:cs typeface="Times New Roman" charset="0"/>
              </a:rPr>
              <a:t>4- provocative tests</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Femoral stretch test:</a:t>
            </a:r>
          </a:p>
          <a:p>
            <a:pPr marL="257175" indent="-257175">
              <a:buSzPct val="100000"/>
              <a:buFont typeface="+mj-lt"/>
              <a:buAutoNum type="arabicPeriod"/>
            </a:pPr>
            <a:r>
              <a:rPr lang="en-US" sz="1350" dirty="0">
                <a:latin typeface="Times New Roman" charset="0"/>
                <a:ea typeface="Times New Roman" charset="0"/>
                <a:cs typeface="Times New Roman" charset="0"/>
              </a:rPr>
              <a:t>Knee flexion hip extension while the patient is lying in prone position.</a:t>
            </a:r>
          </a:p>
          <a:p>
            <a:pPr marL="257175" indent="-257175">
              <a:buSzPct val="100000"/>
              <a:buFont typeface="+mj-lt"/>
              <a:buAutoNum type="arabicPeriod"/>
            </a:pPr>
            <a:r>
              <a:rPr lang="en-US" sz="1350" dirty="0">
                <a:latin typeface="Times New Roman" charset="0"/>
                <a:ea typeface="Times New Roman" charset="0"/>
                <a:cs typeface="Times New Roman" charset="0"/>
              </a:rPr>
              <a:t>Positive if pain felt in ipsilateral anterior thigh. </a:t>
            </a:r>
          </a:p>
          <a:p>
            <a:pPr marL="257175" indent="-257175">
              <a:buSzPct val="100000"/>
              <a:buFont typeface="+mj-lt"/>
              <a:buAutoNum type="arabicPeriod"/>
            </a:pPr>
            <a:r>
              <a:rPr lang="en-US" sz="1350" dirty="0">
                <a:latin typeface="Times New Roman" charset="0"/>
                <a:ea typeface="Times New Roman" charset="0"/>
                <a:cs typeface="Times New Roman" charset="0"/>
              </a:rPr>
              <a:t>Positive test mean that the L3 and L4 nerve roots are involved.</a:t>
            </a:r>
            <a:r>
              <a:rPr lang="en-US" sz="1400" baseline="-25000" dirty="0">
                <a:latin typeface="Times New Roman" charset="0"/>
                <a:ea typeface="Times New Roman" charset="0"/>
                <a:cs typeface="Times New Roman" charset="0"/>
              </a:rPr>
              <a:t> (7)(14)(15) </a:t>
            </a:r>
            <a:endParaRPr lang="en-US" sz="1400" b="1" dirty="0">
              <a:latin typeface="Times New Roman" charset="0"/>
              <a:ea typeface="Times New Roman" charset="0"/>
              <a:cs typeface="Times New Roman" charset="0"/>
            </a:endParaRPr>
          </a:p>
          <a:p>
            <a:pPr marL="257175" indent="-257175">
              <a:buSzPct val="100000"/>
              <a:buFont typeface="+mj-lt"/>
              <a:buAutoNum type="arabicPeriod"/>
            </a:pPr>
            <a:endParaRPr lang="en-US" sz="1350" dirty="0">
              <a:latin typeface="Times New Roman" charset="0"/>
              <a:ea typeface="Times New Roman" charset="0"/>
              <a:cs typeface="Times New Roman" charset="0"/>
            </a:endParaRPr>
          </a:p>
          <a:p>
            <a:pPr>
              <a:buFont typeface="Wingdings" charset="2"/>
              <a:buChar char="v"/>
            </a:pPr>
            <a:endParaRPr lang="en-US" sz="1575" b="1"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6" name="Title 1">
            <a:extLst>
              <a:ext uri="{FF2B5EF4-FFF2-40B4-BE49-F238E27FC236}">
                <a16:creationId xmlns="" xmlns:a16="http://schemas.microsoft.com/office/drawing/2014/main" id="{FD2EF37D-45BD-404F-9A70-12183490FA07}"/>
              </a:ext>
            </a:extLst>
          </p:cNvPr>
          <p:cNvSpPr>
            <a:spLocks noGrp="1"/>
          </p:cNvSpPr>
          <p:nvPr>
            <p:ph type="title"/>
          </p:nvPr>
        </p:nvSpPr>
        <p:spPr>
          <a:xfrm>
            <a:off x="628650" y="273844"/>
            <a:ext cx="7886700" cy="994172"/>
          </a:xfrm>
        </p:spPr>
        <p:txBody>
          <a:bodyPr>
            <a:noAutofit/>
          </a:bodyPr>
          <a:lstStyle/>
          <a:p>
            <a:r>
              <a:rPr lang="en-US" sz="3600" b="1" dirty="0">
                <a:latin typeface="Times New Roman" charset="0"/>
                <a:ea typeface="Times New Roman" charset="0"/>
                <a:cs typeface="Times New Roman" charset="0"/>
              </a:rPr>
              <a:t>Components of physical examination </a:t>
            </a:r>
            <a:endParaRPr lang="en-US" sz="1400" b="1" dirty="0">
              <a:latin typeface="Times New Roman" charset="0"/>
              <a:ea typeface="Times New Roman" charset="0"/>
              <a:cs typeface="Times New Roman" charset="0"/>
            </a:endParaRPr>
          </a:p>
        </p:txBody>
      </p:sp>
      <p:pic>
        <p:nvPicPr>
          <p:cNvPr id="2" name="Picture 1">
            <a:extLst>
              <a:ext uri="{FF2B5EF4-FFF2-40B4-BE49-F238E27FC236}">
                <a16:creationId xmlns="" xmlns:a16="http://schemas.microsoft.com/office/drawing/2014/main" id="{2DCA3BD8-2103-B14D-BA54-A17414295983}"/>
              </a:ext>
            </a:extLst>
          </p:cNvPr>
          <p:cNvPicPr>
            <a:picLocks noChangeAspect="1"/>
          </p:cNvPicPr>
          <p:nvPr/>
        </p:nvPicPr>
        <p:blipFill>
          <a:blip r:embed="rId2"/>
          <a:stretch>
            <a:fillRect/>
          </a:stretch>
        </p:blipFill>
        <p:spPr>
          <a:xfrm>
            <a:off x="4921986" y="1268016"/>
            <a:ext cx="3683000" cy="3416300"/>
          </a:xfrm>
          <a:prstGeom prst="rect">
            <a:avLst/>
          </a:prstGeom>
        </p:spPr>
      </p:pic>
    </p:spTree>
    <p:extLst>
      <p:ext uri="{BB962C8B-B14F-4D97-AF65-F5344CB8AC3E}">
        <p14:creationId xmlns:p14="http://schemas.microsoft.com/office/powerpoint/2010/main" val="32270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4795980" cy="3387900"/>
          </a:xfrm>
        </p:spPr>
        <p:txBody>
          <a:bodyPr/>
          <a:lstStyle/>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Straight leg raising (SLR) test </a:t>
            </a:r>
          </a:p>
          <a:p>
            <a:pPr marL="257175" indent="-257175">
              <a:buSzPct val="100000"/>
              <a:buFont typeface="+mj-lt"/>
              <a:buAutoNum type="arabicPeriod"/>
            </a:pPr>
            <a:r>
              <a:rPr lang="en-US" sz="1350" dirty="0">
                <a:latin typeface="Times New Roman" charset="0"/>
                <a:ea typeface="Times New Roman" charset="0"/>
                <a:cs typeface="Times New Roman" charset="0"/>
              </a:rPr>
              <a:t>Done while the patient lying in supine position.</a:t>
            </a:r>
          </a:p>
          <a:p>
            <a:pPr marL="257175" indent="-257175">
              <a:buSzPct val="100000"/>
              <a:buFont typeface="+mj-lt"/>
              <a:buAutoNum type="arabicPeriod"/>
            </a:pPr>
            <a:r>
              <a:rPr lang="en-US" sz="1350" dirty="0">
                <a:latin typeface="Times New Roman" charset="0"/>
                <a:ea typeface="Times New Roman" charset="0"/>
                <a:cs typeface="Times New Roman" charset="0"/>
              </a:rPr>
              <a:t>Tension increased by dorsiflexion of foot (</a:t>
            </a:r>
            <a:r>
              <a:rPr lang="en-US" sz="1350" dirty="0" err="1">
                <a:latin typeface="Times New Roman" charset="0"/>
                <a:ea typeface="Times New Roman" charset="0"/>
                <a:cs typeface="Times New Roman" charset="0"/>
              </a:rPr>
              <a:t>Bragard’s</a:t>
            </a:r>
            <a:r>
              <a:rPr lang="en-US" sz="1350" dirty="0">
                <a:latin typeface="Times New Roman" charset="0"/>
                <a:ea typeface="Times New Roman" charset="0"/>
                <a:cs typeface="Times New Roman" charset="0"/>
              </a:rPr>
              <a:t> test). Root tension relieved by flexion at the knee. </a:t>
            </a:r>
          </a:p>
          <a:p>
            <a:pPr marL="257175" indent="-257175">
              <a:buSzPct val="100000"/>
              <a:buFont typeface="+mj-lt"/>
              <a:buAutoNum type="arabicPeriod"/>
            </a:pPr>
            <a:r>
              <a:rPr lang="en-US" sz="1350" dirty="0">
                <a:latin typeface="Times New Roman" charset="0"/>
                <a:ea typeface="Times New Roman" charset="0"/>
                <a:cs typeface="Times New Roman" charset="0"/>
              </a:rPr>
              <a:t>Pressure over </a:t>
            </a:r>
            <a:r>
              <a:rPr lang="en-US" sz="1350" dirty="0" err="1">
                <a:latin typeface="Times New Roman" charset="0"/>
                <a:ea typeface="Times New Roman" charset="0"/>
                <a:cs typeface="Times New Roman" charset="0"/>
              </a:rPr>
              <a:t>centre</a:t>
            </a:r>
            <a:r>
              <a:rPr lang="en-US" sz="1350" dirty="0">
                <a:latin typeface="Times New Roman" charset="0"/>
                <a:ea typeface="Times New Roman" charset="0"/>
                <a:cs typeface="Times New Roman" charset="0"/>
              </a:rPr>
              <a:t> of popliteal fossa causes pain locally and radiation into the back. </a:t>
            </a:r>
          </a:p>
          <a:p>
            <a:pPr marL="257175" indent="-257175">
              <a:buSzPct val="100000"/>
              <a:buFont typeface="+mj-lt"/>
              <a:buAutoNum type="arabicPeriod"/>
            </a:pPr>
            <a:r>
              <a:rPr lang="en-US" sz="1350" dirty="0">
                <a:latin typeface="Times New Roman" charset="0"/>
                <a:ea typeface="Times New Roman" charset="0"/>
                <a:cs typeface="Times New Roman" charset="0"/>
              </a:rPr>
              <a:t>Positive test mean that the L4, L5 and S1 nerve roots are involved.</a:t>
            </a:r>
            <a:r>
              <a:rPr lang="en-US" sz="1400" baseline="-25000" dirty="0">
                <a:latin typeface="Times New Roman" charset="0"/>
                <a:ea typeface="Times New Roman" charset="0"/>
                <a:cs typeface="Times New Roman" charset="0"/>
              </a:rPr>
              <a:t> (7)(14)(15) </a:t>
            </a:r>
            <a:endParaRPr lang="en-US" sz="1400" b="1" dirty="0">
              <a:latin typeface="Times New Roman" charset="0"/>
              <a:ea typeface="Times New Roman" charset="0"/>
              <a:cs typeface="Times New Roman" charset="0"/>
            </a:endParaRPr>
          </a:p>
          <a:p>
            <a:pPr marL="257175" indent="-257175">
              <a:buSzPct val="100000"/>
              <a:buFont typeface="+mj-lt"/>
              <a:buAutoNum type="arabicPeriod"/>
            </a:pPr>
            <a:endParaRPr lang="en-US" sz="1350" dirty="0">
              <a:latin typeface="Times New Roman" charset="0"/>
              <a:ea typeface="Times New Roman" charset="0"/>
              <a:cs typeface="Times New Roman" charset="0"/>
            </a:endParaRPr>
          </a:p>
          <a:p>
            <a:pPr>
              <a:buFont typeface="Wingdings" charset="2"/>
              <a:buChar char="v"/>
            </a:pPr>
            <a:endParaRPr lang="en-US" sz="1350" dirty="0">
              <a:latin typeface="Times New Roman" charset="0"/>
              <a:ea typeface="Times New Roman" charset="0"/>
              <a:cs typeface="Times New Roman" charset="0"/>
            </a:endParaRPr>
          </a:p>
          <a:p>
            <a:pPr>
              <a:buFont typeface="Wingdings" charset="2"/>
              <a:buChar char="v"/>
            </a:pPr>
            <a:endParaRPr lang="ar-SA" sz="1350" dirty="0">
              <a:latin typeface="Times New Roman" charset="0"/>
              <a:ea typeface="Times New Roman" charset="0"/>
              <a:cs typeface="Times New Roman" charset="0"/>
            </a:endParaRPr>
          </a:p>
        </p:txBody>
      </p:sp>
      <p:pic>
        <p:nvPicPr>
          <p:cNvPr id="2" name="Picture 1">
            <a:extLst>
              <a:ext uri="{FF2B5EF4-FFF2-40B4-BE49-F238E27FC236}">
                <a16:creationId xmlns="" xmlns:a16="http://schemas.microsoft.com/office/drawing/2014/main" id="{43F1F6F3-0971-FB41-B3F8-AD88A982D7ED}"/>
              </a:ext>
            </a:extLst>
          </p:cNvPr>
          <p:cNvPicPr>
            <a:picLocks noChangeAspect="1"/>
          </p:cNvPicPr>
          <p:nvPr/>
        </p:nvPicPr>
        <p:blipFill>
          <a:blip r:embed="rId2"/>
          <a:stretch>
            <a:fillRect/>
          </a:stretch>
        </p:blipFill>
        <p:spPr>
          <a:xfrm>
            <a:off x="5772462" y="0"/>
            <a:ext cx="3104728" cy="5143500"/>
          </a:xfrm>
          <a:prstGeom prst="rect">
            <a:avLst/>
          </a:prstGeom>
        </p:spPr>
      </p:pic>
      <p:sp>
        <p:nvSpPr>
          <p:cNvPr id="7" name="Title 1">
            <a:extLst>
              <a:ext uri="{FF2B5EF4-FFF2-40B4-BE49-F238E27FC236}">
                <a16:creationId xmlns="" xmlns:a16="http://schemas.microsoft.com/office/drawing/2014/main" id="{B97FAA72-9A71-2646-AD1D-396A4287BF42}"/>
              </a:ext>
            </a:extLst>
          </p:cNvPr>
          <p:cNvSpPr>
            <a:spLocks noGrp="1"/>
          </p:cNvSpPr>
          <p:nvPr>
            <p:ph type="title"/>
          </p:nvPr>
        </p:nvSpPr>
        <p:spPr>
          <a:xfrm>
            <a:off x="628650" y="273843"/>
            <a:ext cx="5143812" cy="1264231"/>
          </a:xfrm>
        </p:spPr>
        <p:txBody>
          <a:bodyPr>
            <a:noAutofit/>
          </a:bodyPr>
          <a:lstStyle/>
          <a:p>
            <a:r>
              <a:rPr lang="en-US" sz="3600" b="1" dirty="0">
                <a:latin typeface="Times New Roman" charset="0"/>
                <a:ea typeface="Times New Roman" charset="0"/>
                <a:cs typeface="Times New Roman" charset="0"/>
              </a:rPr>
              <a:t>Components of physical examination </a:t>
            </a:r>
            <a:endParaRPr lang="en-US" sz="1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494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4" y="1538075"/>
            <a:ext cx="7670925" cy="3387900"/>
          </a:xfrm>
        </p:spPr>
        <p:txBody>
          <a:bodyPr/>
          <a:lstStyle/>
          <a:p>
            <a:pPr indent="-381000">
              <a:lnSpc>
                <a:spcPct val="80000"/>
              </a:lnSpc>
              <a:buSzPts val="2400"/>
            </a:pPr>
            <a:r>
              <a:rPr lang="en-US" sz="1700" b="1" kern="1200" dirty="0">
                <a:latin typeface="Times New Roman" charset="0"/>
                <a:ea typeface="Times New Roman" charset="0"/>
                <a:cs typeface="Times New Roman" charset="0"/>
              </a:rPr>
              <a:t>5- Neurological testing of lower limbs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Do Neurological examination if patient has any signs or symptoms of nerve root compression.</a:t>
            </a: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If there is nerve roots compression patient will have pain, </a:t>
            </a:r>
            <a:r>
              <a:rPr lang="en-US" sz="1700" kern="1200" dirty="0" err="1">
                <a:latin typeface="Times New Roman" charset="0"/>
                <a:ea typeface="Times New Roman" charset="0"/>
                <a:cs typeface="Times New Roman" charset="0"/>
              </a:rPr>
              <a:t>pareasthesia</a:t>
            </a:r>
            <a:r>
              <a:rPr lang="en-US" sz="1700" kern="1200" dirty="0">
                <a:latin typeface="Times New Roman" charset="0"/>
                <a:ea typeface="Times New Roman" charset="0"/>
                <a:cs typeface="Times New Roman" charset="0"/>
              </a:rPr>
              <a:t>, anesthesia and weakness, extend into the leg.</a:t>
            </a:r>
            <a:r>
              <a:rPr lang="en-US" sz="1800" baseline="-25000" dirty="0">
                <a:latin typeface="Times New Roman" charset="0"/>
                <a:ea typeface="Times New Roman" charset="0"/>
                <a:cs typeface="Times New Roman" charset="0"/>
              </a:rPr>
              <a:t> (7)(14)(15) </a:t>
            </a:r>
            <a:endParaRPr lang="en-US" sz="1800" b="1" dirty="0">
              <a:latin typeface="Times New Roman" charset="0"/>
              <a:ea typeface="Times New Roman" charset="0"/>
              <a:cs typeface="Times New Roman" charset="0"/>
            </a:endParaRP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6" name="Title 1">
            <a:extLst>
              <a:ext uri="{FF2B5EF4-FFF2-40B4-BE49-F238E27FC236}">
                <a16:creationId xmlns="" xmlns:a16="http://schemas.microsoft.com/office/drawing/2014/main" id="{C98F81F7-320B-C14B-A650-03E53156191C}"/>
              </a:ext>
            </a:extLst>
          </p:cNvPr>
          <p:cNvSpPr txBox="1">
            <a:spLocks/>
          </p:cNvSpPr>
          <p:nvPr/>
        </p:nvSpPr>
        <p:spPr>
          <a:xfrm>
            <a:off x="628650" y="273844"/>
            <a:ext cx="7886700" cy="994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3600" b="1" dirty="0">
                <a:latin typeface="Times New Roman" charset="0"/>
                <a:ea typeface="Times New Roman" charset="0"/>
                <a:cs typeface="Times New Roman" charset="0"/>
              </a:rPr>
              <a:t>Components of physical examination </a:t>
            </a:r>
            <a:endParaRPr lang="en-US" sz="1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7287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C1F8736-272C-5E42-A240-9E62C971CC6D}"/>
              </a:ext>
            </a:extLst>
          </p:cNvPr>
          <p:cNvSpPr>
            <a:spLocks noGrp="1"/>
          </p:cNvSpPr>
          <p:nvPr>
            <p:ph type="title"/>
          </p:nvPr>
        </p:nvSpPr>
        <p:spPr>
          <a:xfrm>
            <a:off x="628650" y="273844"/>
            <a:ext cx="7886700" cy="994172"/>
          </a:xfrm>
        </p:spPr>
        <p:txBody>
          <a:bodyPr/>
          <a:lstStyle/>
          <a:p>
            <a:r>
              <a:rPr lang="en-US" sz="4000" b="1" dirty="0">
                <a:latin typeface="Times New Roman" charset="0"/>
                <a:ea typeface="Times New Roman" charset="0"/>
                <a:cs typeface="Times New Roman" charset="0"/>
              </a:rPr>
              <a:t>Main nerve roots </a:t>
            </a:r>
          </a:p>
        </p:txBody>
      </p:sp>
      <p:sp>
        <p:nvSpPr>
          <p:cNvPr id="8" name="Content Placeholder 2"/>
          <p:cNvSpPr>
            <a:spLocks noGrp="1"/>
          </p:cNvSpPr>
          <p:nvPr>
            <p:ph idx="1"/>
          </p:nvPr>
        </p:nvSpPr>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A- L1:</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a:t>
            </a:r>
            <a:r>
              <a:rPr lang="en-US" sz="1700" kern="1200" dirty="0">
                <a:latin typeface="Times New Roman" charset="0"/>
                <a:ea typeface="Times New Roman" charset="0"/>
                <a:cs typeface="Times New Roman" charset="0"/>
                <a:sym typeface="Wingdings"/>
              </a:rPr>
              <a:t>	 </a:t>
            </a:r>
            <a:r>
              <a:rPr lang="en-GB" sz="1700" kern="1200" dirty="0">
                <a:latin typeface="Times New Roman" charset="0"/>
                <a:ea typeface="Times New Roman" charset="0"/>
                <a:cs typeface="Times New Roman" charset="0"/>
              </a:rPr>
              <a:t>Hip flexion(psoas major)</a:t>
            </a:r>
            <a:endParaRPr lang="en-US" sz="1700" kern="1200" dirty="0">
              <a:latin typeface="Times New Roman" charset="0"/>
              <a:ea typeface="Times New Roman" charset="0"/>
              <a:cs typeface="Times New Roman" charset="0"/>
            </a:endParaRP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around the groin and hip area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cremasteric </a:t>
            </a:r>
            <a:r>
              <a:rPr lang="en-US" sz="1700" kern="1200" dirty="0" err="1">
                <a:latin typeface="Times New Roman" charset="0"/>
                <a:ea typeface="Times New Roman" charset="0"/>
                <a:cs typeface="Times New Roman" charset="0"/>
              </a:rPr>
              <a:t>relfex</a:t>
            </a:r>
            <a:r>
              <a:rPr lang="en-US" sz="1700" kern="1200" dirty="0">
                <a:latin typeface="Times New Roman" charset="0"/>
                <a:ea typeface="Times New Roman" charset="0"/>
                <a:cs typeface="Times New Roman" charset="0"/>
              </a:rPr>
              <a:t> (L1,L2)</a:t>
            </a:r>
          </a:p>
          <a:p>
            <a:pPr marL="76200" indent="0">
              <a:lnSpc>
                <a:spcPct val="80000"/>
              </a:lnSpc>
              <a:buSzPct val="100000"/>
              <a:buNone/>
            </a:pPr>
            <a:endParaRPr lang="en-US" sz="1575" b="1" dirty="0">
              <a:latin typeface="Times New Roman" charset="0"/>
              <a:ea typeface="Times New Roman" charset="0"/>
              <a:cs typeface="Times New Roman" charset="0"/>
            </a:endParaRPr>
          </a:p>
          <a:p>
            <a:pPr indent="-381000">
              <a:lnSpc>
                <a:spcPct val="80000"/>
              </a:lnSpc>
              <a:buSzPts val="2400"/>
            </a:pPr>
            <a:r>
              <a:rPr lang="en-US" sz="1700" b="1" kern="1200" dirty="0">
                <a:latin typeface="Times New Roman" charset="0"/>
                <a:ea typeface="Times New Roman" charset="0"/>
                <a:cs typeface="Times New Roman" charset="0"/>
              </a:rPr>
              <a:t>B- L2: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a:t>
            </a:r>
            <a:r>
              <a:rPr lang="en-US" sz="1700" kern="1200" dirty="0">
                <a:latin typeface="Times New Roman" charset="0"/>
                <a:ea typeface="Times New Roman" charset="0"/>
                <a:cs typeface="Times New Roman" charset="0"/>
                <a:sym typeface="Wingdings"/>
              </a:rPr>
              <a:t>	 </a:t>
            </a:r>
            <a:r>
              <a:rPr lang="en-GB" sz="1700" kern="1200" dirty="0">
                <a:latin typeface="Times New Roman" charset="0"/>
                <a:ea typeface="Times New Roman" charset="0"/>
                <a:cs typeface="Times New Roman" charset="0"/>
              </a:rPr>
              <a:t>Hip flexion</a:t>
            </a:r>
            <a:endParaRPr lang="en-US" sz="1700" kern="1200" dirty="0">
              <a:latin typeface="Times New Roman" charset="0"/>
              <a:ea typeface="Times New Roman" charset="0"/>
              <a:cs typeface="Times New Roman" charset="0"/>
            </a:endParaRP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anterior thigh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knee jerk (L2,L3, L4)</a:t>
            </a:r>
            <a:r>
              <a:rPr lang="en-US" sz="1800" baseline="-25000" dirty="0">
                <a:latin typeface="Times New Roman" charset="0"/>
                <a:ea typeface="Times New Roman" charset="0"/>
                <a:cs typeface="Times New Roman" charset="0"/>
              </a:rPr>
              <a:t>(7)(14)(15) </a:t>
            </a:r>
            <a:endParaRPr lang="en-US" sz="1800" b="1" dirty="0">
              <a:latin typeface="Times New Roman" charset="0"/>
              <a:ea typeface="Times New Roman" charset="0"/>
              <a:cs typeface="Times New Roman" charset="0"/>
            </a:endParaRP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p:txBody>
      </p:sp>
      <p:pic>
        <p:nvPicPr>
          <p:cNvPr id="9" name="Picture 2" descr="نتيجة بحث الصور عن ‪lower limbs dermatomes‬‏"/>
          <p:cNvPicPr>
            <a:picLocks noChangeAspect="1" noChangeArrowheads="1"/>
          </p:cNvPicPr>
          <p:nvPr/>
        </p:nvPicPr>
        <p:blipFill>
          <a:blip r:embed="rId2" cstate="print"/>
          <a:srcRect/>
          <a:stretch>
            <a:fillRect/>
          </a:stretch>
        </p:blipFill>
        <p:spPr bwMode="auto">
          <a:xfrm>
            <a:off x="6836569" y="2521744"/>
            <a:ext cx="2300287" cy="2621756"/>
          </a:xfrm>
          <a:prstGeom prst="rect">
            <a:avLst/>
          </a:prstGeom>
          <a:noFill/>
        </p:spPr>
      </p:pic>
    </p:spTree>
    <p:extLst>
      <p:ext uri="{BB962C8B-B14F-4D97-AF65-F5344CB8AC3E}">
        <p14:creationId xmlns:p14="http://schemas.microsoft.com/office/powerpoint/2010/main" val="238870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5831678" cy="3387900"/>
          </a:xfrm>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C- L3</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a:t>
            </a:r>
            <a:r>
              <a:rPr lang="en-US" sz="1700" kern="1200" dirty="0">
                <a:latin typeface="Times New Roman" charset="0"/>
                <a:ea typeface="Times New Roman" charset="0"/>
                <a:cs typeface="Times New Roman" charset="0"/>
                <a:sym typeface="Wingdings"/>
              </a:rPr>
              <a:t>	 </a:t>
            </a:r>
            <a:r>
              <a:rPr lang="en-US" sz="1700" kern="1200" dirty="0">
                <a:latin typeface="Times New Roman" charset="0"/>
                <a:ea typeface="Times New Roman" charset="0"/>
                <a:cs typeface="Times New Roman" charset="0"/>
              </a:rPr>
              <a:t>extension of knee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anterior thigh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knee jerk (L3, L4)</a:t>
            </a:r>
          </a:p>
          <a:p>
            <a:pPr marL="76200" indent="0">
              <a:lnSpc>
                <a:spcPct val="80000"/>
              </a:lnSpc>
              <a:buSzPct val="100000"/>
              <a:buNone/>
            </a:pPr>
            <a:endParaRPr lang="en-US" sz="1700" kern="1200" dirty="0">
              <a:latin typeface="Times New Roman" charset="0"/>
              <a:ea typeface="Times New Roman" charset="0"/>
              <a:cs typeface="Times New Roman" charset="0"/>
            </a:endParaRPr>
          </a:p>
          <a:p>
            <a:pPr indent="-381000">
              <a:lnSpc>
                <a:spcPct val="80000"/>
              </a:lnSpc>
              <a:buSzPts val="2400"/>
            </a:pPr>
            <a:r>
              <a:rPr lang="en-US" sz="1700" b="1" kern="1200" dirty="0">
                <a:latin typeface="Times New Roman" charset="0"/>
                <a:ea typeface="Times New Roman" charset="0"/>
                <a:cs typeface="Times New Roman" charset="0"/>
              </a:rPr>
              <a:t>D- L4</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ankle dorsiflexion and foot inversion.</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inner border of foot to great toe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knee jerk</a:t>
            </a:r>
            <a:r>
              <a:rPr lang="en-US" sz="1800" baseline="-25000" dirty="0">
                <a:latin typeface="Times New Roman" charset="0"/>
                <a:ea typeface="Times New Roman" charset="0"/>
                <a:cs typeface="Times New Roman" charset="0"/>
              </a:rPr>
              <a:t>(7)(14)(15) </a:t>
            </a:r>
            <a:endParaRPr lang="en-US" sz="1800" b="1" dirty="0">
              <a:latin typeface="Times New Roman" charset="0"/>
              <a:ea typeface="Times New Roman" charset="0"/>
              <a:cs typeface="Times New Roman" charset="0"/>
            </a:endParaRP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p:txBody>
      </p:sp>
      <p:pic>
        <p:nvPicPr>
          <p:cNvPr id="4" name="Picture 2" descr="نتيجة بحث الصور عن ‪lower limbs dermatomes‬‏">
            <a:extLst>
              <a:ext uri="{FF2B5EF4-FFF2-40B4-BE49-F238E27FC236}">
                <a16:creationId xmlns="" xmlns:a16="http://schemas.microsoft.com/office/drawing/2014/main" id="{8F9B9E4E-77A2-464A-A02A-8156B924B9B7}"/>
              </a:ext>
            </a:extLst>
          </p:cNvPr>
          <p:cNvPicPr>
            <a:picLocks noChangeAspect="1" noChangeArrowheads="1"/>
          </p:cNvPicPr>
          <p:nvPr/>
        </p:nvPicPr>
        <p:blipFill>
          <a:blip r:embed="rId2" cstate="print"/>
          <a:srcRect/>
          <a:stretch>
            <a:fillRect/>
          </a:stretch>
        </p:blipFill>
        <p:spPr bwMode="auto">
          <a:xfrm>
            <a:off x="6836569" y="2521744"/>
            <a:ext cx="2300287" cy="2621756"/>
          </a:xfrm>
          <a:prstGeom prst="rect">
            <a:avLst/>
          </a:prstGeom>
          <a:noFill/>
        </p:spPr>
      </p:pic>
      <p:sp>
        <p:nvSpPr>
          <p:cNvPr id="10" name="Title 1">
            <a:extLst>
              <a:ext uri="{FF2B5EF4-FFF2-40B4-BE49-F238E27FC236}">
                <a16:creationId xmlns="" xmlns:a16="http://schemas.microsoft.com/office/drawing/2014/main" id="{D832DAD7-9A86-A84E-BFE7-3B92B85EEED2}"/>
              </a:ext>
            </a:extLst>
          </p:cNvPr>
          <p:cNvSpPr>
            <a:spLocks noGrp="1"/>
          </p:cNvSpPr>
          <p:nvPr>
            <p:ph type="title"/>
          </p:nvPr>
        </p:nvSpPr>
        <p:spPr>
          <a:xfrm>
            <a:off x="628650" y="273844"/>
            <a:ext cx="7886700" cy="994172"/>
          </a:xfrm>
        </p:spPr>
        <p:txBody>
          <a:bodyPr/>
          <a:lstStyle/>
          <a:p>
            <a:r>
              <a:rPr lang="en-US" sz="4000" b="1" dirty="0">
                <a:latin typeface="Times New Roman" charset="0"/>
                <a:ea typeface="Times New Roman" charset="0"/>
                <a:cs typeface="Times New Roman" charset="0"/>
              </a:rPr>
              <a:t>Main nerve roots </a:t>
            </a:r>
          </a:p>
        </p:txBody>
      </p:sp>
    </p:spTree>
    <p:extLst>
      <p:ext uri="{BB962C8B-B14F-4D97-AF65-F5344CB8AC3E}">
        <p14:creationId xmlns:p14="http://schemas.microsoft.com/office/powerpoint/2010/main" val="79489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1- Which of the following is </a:t>
            </a:r>
            <a:r>
              <a:rPr lang="en-US" b="1" i="1" dirty="0">
                <a:solidFill>
                  <a:schemeClr val="bg1"/>
                </a:solidFill>
                <a:latin typeface="Calibri" charset="0"/>
                <a:ea typeface="Calibri" charset="0"/>
                <a:cs typeface="Calibri" charset="0"/>
              </a:rPr>
              <a:t>not </a:t>
            </a:r>
            <a:r>
              <a:rPr lang="en-US" b="1" dirty="0">
                <a:solidFill>
                  <a:schemeClr val="bg1"/>
                </a:solidFill>
                <a:latin typeface="Calibri" charset="0"/>
                <a:ea typeface="Calibri" charset="0"/>
                <a:cs typeface="Calibri" charset="0"/>
              </a:rPr>
              <a:t>indicative of inflammatory back pain? </a:t>
            </a:r>
            <a:r>
              <a:rPr lang="en-US" sz="1800" b="1" dirty="0">
                <a:solidFill>
                  <a:schemeClr val="bg1"/>
                </a:solidFill>
                <a:latin typeface="Calibri" charset="0"/>
                <a:ea typeface="Calibri" charset="0"/>
                <a:cs typeface="Calibri" charset="0"/>
              </a:rPr>
              <a:t>(3) </a:t>
            </a:r>
            <a:endParaRPr lang="en-US" b="1" dirty="0">
              <a:solidFill>
                <a:schemeClr val="bg1"/>
              </a:solidFill>
              <a:latin typeface="Calibri" charset="0"/>
              <a:ea typeface="Calibri" charset="0"/>
              <a:cs typeface="Calibri" charset="0"/>
            </a:endParaRPr>
          </a:p>
        </p:txBody>
      </p:sp>
      <p:sp>
        <p:nvSpPr>
          <p:cNvPr id="7"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Insidious onset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Onset before 40 years of age </a:t>
            </a:r>
          </a:p>
          <a:p>
            <a:r>
              <a:rPr lang="en-US" sz="1800" b="1" dirty="0">
                <a:solidFill>
                  <a:schemeClr val="tx1"/>
                </a:solidFill>
                <a:latin typeface="Calibri" charset="0"/>
                <a:ea typeface="Calibri" charset="0"/>
                <a:cs typeface="Calibri" charset="0"/>
              </a:rPr>
              <a:t>c. Pain for more than 3 months</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Morning stiffness</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e. Aggravation of pain with activity </a:t>
            </a:r>
          </a:p>
        </p:txBody>
      </p:sp>
      <p:sp>
        <p:nvSpPr>
          <p:cNvPr id="2" name="Rectangle 1"/>
          <p:cNvSpPr/>
          <p:nvPr/>
        </p:nvSpPr>
        <p:spPr>
          <a:xfrm>
            <a:off x="5341356" y="4733201"/>
            <a:ext cx="3802644" cy="307777"/>
          </a:xfrm>
          <a:prstGeom prst="rect">
            <a:avLst/>
          </a:prstGeom>
        </p:spPr>
        <p:txBody>
          <a:bodyPr wrap="none">
            <a:spAutoFit/>
          </a:bodyPr>
          <a:lstStyle/>
          <a:p>
            <a:r>
              <a:rPr lang="en-US" dirty="0"/>
              <a:t>https://</a:t>
            </a:r>
            <a:r>
              <a:rPr lang="en-US" dirty="0" err="1"/>
              <a:t>PollEv.com</a:t>
            </a:r>
            <a:r>
              <a:rPr lang="en-US" dirty="0"/>
              <a:t>/surveys/kPSMW0SBL/web</a:t>
            </a:r>
          </a:p>
        </p:txBody>
      </p:sp>
    </p:spTree>
    <p:extLst>
      <p:ext uri="{BB962C8B-B14F-4D97-AF65-F5344CB8AC3E}">
        <p14:creationId xmlns:p14="http://schemas.microsoft.com/office/powerpoint/2010/main" val="13384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4" y="1538075"/>
            <a:ext cx="5871007" cy="3387900"/>
          </a:xfrm>
        </p:spPr>
        <p:txBody>
          <a:bodyPr>
            <a:normAutofit/>
          </a:bodyPr>
          <a:lstStyle/>
          <a:p>
            <a:pPr indent="-381000">
              <a:lnSpc>
                <a:spcPct val="80000"/>
              </a:lnSpc>
              <a:buSzPts val="2400"/>
            </a:pPr>
            <a:r>
              <a:rPr lang="en-US" sz="1700" b="1" kern="1200" dirty="0">
                <a:latin typeface="Times New Roman" charset="0"/>
                <a:ea typeface="Times New Roman" charset="0"/>
                <a:cs typeface="Times New Roman" charset="0"/>
              </a:rPr>
              <a:t>E- L5</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 walking on heels (ankle dorsiflexion), extension of great toe</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middle three toes (dorsum)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nil </a:t>
            </a:r>
          </a:p>
          <a:p>
            <a:pPr indent="-381000">
              <a:lnSpc>
                <a:spcPct val="80000"/>
              </a:lnSpc>
              <a:buSzPct val="100000"/>
              <a:buFont typeface="Wingdings" pitchFamily="2" charset="2"/>
              <a:buChar char="ü"/>
            </a:pPr>
            <a:endParaRPr lang="en-US" sz="1350" dirty="0">
              <a:latin typeface="Times New Roman" charset="0"/>
              <a:ea typeface="Times New Roman" charset="0"/>
              <a:cs typeface="Times New Roman" charset="0"/>
            </a:endParaRPr>
          </a:p>
          <a:p>
            <a:pPr indent="-381000">
              <a:lnSpc>
                <a:spcPct val="80000"/>
              </a:lnSpc>
              <a:buSzPts val="2400"/>
            </a:pPr>
            <a:r>
              <a:rPr lang="en-US" sz="1700" b="1" kern="1200" dirty="0">
                <a:latin typeface="Times New Roman" charset="0"/>
                <a:ea typeface="Times New Roman" charset="0"/>
                <a:cs typeface="Times New Roman" charset="0"/>
              </a:rPr>
              <a:t>F- S1</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Motor: walking on toes (ankle planter flexion), foot eversion</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Sensation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little toe, most of sole </a:t>
            </a:r>
          </a:p>
          <a:p>
            <a:pPr indent="-381000">
              <a:lnSpc>
                <a:spcPct val="80000"/>
              </a:lnSpc>
              <a:buSzPct val="100000"/>
              <a:buFont typeface="Wingdings" pitchFamily="2" charset="2"/>
              <a:buChar char="ü"/>
            </a:pPr>
            <a:r>
              <a:rPr lang="en-US" sz="1700" kern="1200" dirty="0">
                <a:latin typeface="Times New Roman" charset="0"/>
                <a:ea typeface="Times New Roman" charset="0"/>
                <a:cs typeface="Times New Roman" charset="0"/>
              </a:rPr>
              <a:t>Reflex </a:t>
            </a:r>
            <a:r>
              <a:rPr lang="en-US" sz="1700" kern="1200" dirty="0">
                <a:latin typeface="Times New Roman" charset="0"/>
                <a:ea typeface="Times New Roman" charset="0"/>
                <a:cs typeface="Times New Roman" charset="0"/>
                <a:sym typeface="Wingdings"/>
              </a:rPr>
              <a:t> </a:t>
            </a:r>
            <a:r>
              <a:rPr lang="en-US" sz="1700" kern="1200" dirty="0">
                <a:latin typeface="Times New Roman" charset="0"/>
                <a:ea typeface="Times New Roman" charset="0"/>
                <a:cs typeface="Times New Roman" charset="0"/>
              </a:rPr>
              <a:t>ankle jerk (S1, S2)</a:t>
            </a:r>
            <a:r>
              <a:rPr lang="en-US" sz="1800" baseline="-25000" dirty="0">
                <a:latin typeface="Times New Roman" charset="0"/>
                <a:ea typeface="Times New Roman" charset="0"/>
                <a:cs typeface="Times New Roman" charset="0"/>
              </a:rPr>
              <a:t>(7)(14)(15) </a:t>
            </a:r>
            <a:endParaRPr lang="en-US" sz="1800" b="1" dirty="0">
              <a:latin typeface="Times New Roman" charset="0"/>
              <a:ea typeface="Times New Roman" charset="0"/>
              <a:cs typeface="Times New Roman" charset="0"/>
            </a:endParaRPr>
          </a:p>
          <a:p>
            <a:pPr indent="-381000">
              <a:lnSpc>
                <a:spcPct val="80000"/>
              </a:lnSpc>
              <a:buSzPct val="100000"/>
              <a:buFont typeface="Wingdings" pitchFamily="2" charset="2"/>
              <a:buChar char="ü"/>
            </a:pPr>
            <a:endParaRPr lang="en-US" sz="1700" kern="1200" dirty="0">
              <a:latin typeface="Times New Roman" charset="0"/>
              <a:ea typeface="Times New Roman" charset="0"/>
              <a:cs typeface="Times New Roman" charset="0"/>
            </a:endParaRPr>
          </a:p>
          <a:p>
            <a:endParaRPr lang="en-US" sz="1350" b="1" dirty="0">
              <a:latin typeface="Times New Roman" charset="0"/>
              <a:ea typeface="Times New Roman" charset="0"/>
              <a:cs typeface="Times New Roman" charset="0"/>
            </a:endParaRPr>
          </a:p>
        </p:txBody>
      </p:sp>
      <p:pic>
        <p:nvPicPr>
          <p:cNvPr id="4" name="Picture 2" descr="نتيجة بحث الصور عن ‪lower limbs dermatomes‬‏">
            <a:extLst>
              <a:ext uri="{FF2B5EF4-FFF2-40B4-BE49-F238E27FC236}">
                <a16:creationId xmlns="" xmlns:a16="http://schemas.microsoft.com/office/drawing/2014/main" id="{68090741-4F61-6E4E-A111-D2F413BA0FE8}"/>
              </a:ext>
            </a:extLst>
          </p:cNvPr>
          <p:cNvPicPr>
            <a:picLocks noChangeAspect="1" noChangeArrowheads="1"/>
          </p:cNvPicPr>
          <p:nvPr/>
        </p:nvPicPr>
        <p:blipFill>
          <a:blip r:embed="rId2" cstate="print"/>
          <a:srcRect/>
          <a:stretch>
            <a:fillRect/>
          </a:stretch>
        </p:blipFill>
        <p:spPr bwMode="auto">
          <a:xfrm>
            <a:off x="6836569" y="2521744"/>
            <a:ext cx="2300287" cy="2621756"/>
          </a:xfrm>
          <a:prstGeom prst="rect">
            <a:avLst/>
          </a:prstGeom>
          <a:noFill/>
        </p:spPr>
      </p:pic>
      <p:sp>
        <p:nvSpPr>
          <p:cNvPr id="7" name="Title 1">
            <a:extLst>
              <a:ext uri="{FF2B5EF4-FFF2-40B4-BE49-F238E27FC236}">
                <a16:creationId xmlns="" xmlns:a16="http://schemas.microsoft.com/office/drawing/2014/main" id="{CD2DBA5A-B81D-6644-AB2A-AB616448FCF0}"/>
              </a:ext>
            </a:extLst>
          </p:cNvPr>
          <p:cNvSpPr>
            <a:spLocks noGrp="1"/>
          </p:cNvSpPr>
          <p:nvPr>
            <p:ph type="title"/>
          </p:nvPr>
        </p:nvSpPr>
        <p:spPr>
          <a:xfrm>
            <a:off x="628650" y="273844"/>
            <a:ext cx="7886700" cy="994172"/>
          </a:xfrm>
        </p:spPr>
        <p:txBody>
          <a:bodyPr/>
          <a:lstStyle/>
          <a:p>
            <a:r>
              <a:rPr lang="en-US" sz="4000" b="1" dirty="0">
                <a:latin typeface="Times New Roman" charset="0"/>
                <a:ea typeface="Times New Roman" charset="0"/>
                <a:cs typeface="Times New Roman" charset="0"/>
              </a:rPr>
              <a:t>Main nerve roots </a:t>
            </a:r>
          </a:p>
        </p:txBody>
      </p:sp>
    </p:spTree>
    <p:extLst>
      <p:ext uri="{BB962C8B-B14F-4D97-AF65-F5344CB8AC3E}">
        <p14:creationId xmlns:p14="http://schemas.microsoft.com/office/powerpoint/2010/main" val="36093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X-Ray</a:t>
            </a:r>
          </a:p>
        </p:txBody>
      </p:sp>
      <p:sp>
        <p:nvSpPr>
          <p:cNvPr id="7" name="Content Placeholder 6">
            <a:extLst>
              <a:ext uri="{FF2B5EF4-FFF2-40B4-BE49-F238E27FC236}">
                <a16:creationId xmlns="" xmlns:a16="http://schemas.microsoft.com/office/drawing/2014/main" id="{C6E736C1-97A0-D146-98D8-5654025AFEDF}"/>
              </a:ext>
            </a:extLst>
          </p:cNvPr>
          <p:cNvSpPr>
            <a:spLocks noGrp="1"/>
          </p:cNvSpPr>
          <p:nvPr>
            <p:ph idx="1"/>
          </p:nvPr>
        </p:nvSpPr>
        <p:spPr>
          <a:xfrm>
            <a:off x="628650" y="4248150"/>
            <a:ext cx="7886700" cy="717140"/>
          </a:xfrm>
        </p:spPr>
        <p:txBody>
          <a:bodyPr>
            <a:normAutofit/>
          </a:bodyPr>
          <a:lstStyle/>
          <a:p>
            <a:pPr indent="-381000">
              <a:lnSpc>
                <a:spcPct val="120000"/>
              </a:lnSpc>
              <a:buSzPts val="2400"/>
            </a:pPr>
            <a:r>
              <a:rPr lang="en-US" sz="1700" b="1" dirty="0">
                <a:latin typeface="Times New Roman" charset="0"/>
                <a:ea typeface="Times New Roman" charset="0"/>
                <a:cs typeface="Times New Roman" charset="0"/>
              </a:rPr>
              <a:t>Normal lumbar spine radiographs. A: AP projection. B: Lateral projection.</a:t>
            </a:r>
          </a:p>
        </p:txBody>
      </p:sp>
      <p:pic>
        <p:nvPicPr>
          <p:cNvPr id="5" name="Picture 4">
            <a:extLst>
              <a:ext uri="{FF2B5EF4-FFF2-40B4-BE49-F238E27FC236}">
                <a16:creationId xmlns="" xmlns:a16="http://schemas.microsoft.com/office/drawing/2014/main" id="{60368FD6-AE1D-C34D-A443-C61DE67EE539}"/>
              </a:ext>
            </a:extLst>
          </p:cNvPr>
          <p:cNvPicPr>
            <a:picLocks noChangeAspect="1"/>
          </p:cNvPicPr>
          <p:nvPr/>
        </p:nvPicPr>
        <p:blipFill>
          <a:blip r:embed="rId2"/>
          <a:stretch>
            <a:fillRect/>
          </a:stretch>
        </p:blipFill>
        <p:spPr>
          <a:xfrm>
            <a:off x="2552700" y="621487"/>
            <a:ext cx="4038600" cy="3626663"/>
          </a:xfrm>
          <a:prstGeom prst="rect">
            <a:avLst/>
          </a:prstGeom>
        </p:spPr>
      </p:pic>
    </p:spTree>
    <p:extLst>
      <p:ext uri="{BB962C8B-B14F-4D97-AF65-F5344CB8AC3E}">
        <p14:creationId xmlns:p14="http://schemas.microsoft.com/office/powerpoint/2010/main" val="2252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X-Ray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369697"/>
            <a:ext cx="4086225" cy="2792729"/>
          </a:xfrm>
        </p:spPr>
      </p:pic>
      <p:sp>
        <p:nvSpPr>
          <p:cNvPr id="5" name="TextBox 4"/>
          <p:cNvSpPr txBox="1"/>
          <p:nvPr/>
        </p:nvSpPr>
        <p:spPr>
          <a:xfrm>
            <a:off x="844425" y="4533900"/>
            <a:ext cx="4297846" cy="360612"/>
          </a:xfrm>
          <a:prstGeom prst="rect">
            <a:avLst/>
          </a:prstGeom>
          <a:noFill/>
        </p:spPr>
        <p:txBody>
          <a:bodyPr wrap="square" rtlCol="0">
            <a:spAutoFit/>
          </a:bodyPr>
          <a:lstStyle/>
          <a:p>
            <a:pPr marL="457200" indent="-381000">
              <a:lnSpc>
                <a:spcPct val="120000"/>
              </a:lnSpc>
              <a:spcBef>
                <a:spcPts val="600"/>
              </a:spcBef>
              <a:buClr>
                <a:srgbClr val="0DB7C4"/>
              </a:buClr>
              <a:buSzPts val="2400"/>
              <a:buFont typeface="Source Sans Pro"/>
              <a:buChar char="▹"/>
            </a:pPr>
            <a:r>
              <a:rPr lang="en-US" sz="1600" b="1" dirty="0">
                <a:solidFill>
                  <a:srgbClr val="415665"/>
                </a:solidFill>
                <a:latin typeface="Times New Roman" charset="0"/>
                <a:ea typeface="Times New Roman" charset="0"/>
                <a:cs typeface="Times New Roman" charset="0"/>
                <a:sym typeface="Source Sans Pro"/>
              </a:rPr>
              <a:t>Metastatic prostate cancer</a:t>
            </a:r>
          </a:p>
        </p:txBody>
      </p:sp>
    </p:spTree>
    <p:extLst>
      <p:ext uri="{BB962C8B-B14F-4D97-AF65-F5344CB8AC3E}">
        <p14:creationId xmlns:p14="http://schemas.microsoft.com/office/powerpoint/2010/main" val="27263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5000"/>
              </a:lnSpc>
            </a:pPr>
            <a:r>
              <a:rPr lang="en-US" b="1" dirty="0">
                <a:latin typeface="Times New Roman" charset="0"/>
                <a:ea typeface="Times New Roman" charset="0"/>
                <a:cs typeface="Times New Roman" charset="0"/>
              </a:rPr>
              <a:t>MRI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449" y="1268017"/>
            <a:ext cx="3533145" cy="2625558"/>
          </a:xfrm>
        </p:spPr>
      </p:pic>
      <p:sp>
        <p:nvSpPr>
          <p:cNvPr id="5" name="TextBox 4"/>
          <p:cNvSpPr txBox="1"/>
          <p:nvPr/>
        </p:nvSpPr>
        <p:spPr>
          <a:xfrm>
            <a:off x="844425" y="4466590"/>
            <a:ext cx="2476561" cy="360612"/>
          </a:xfrm>
          <a:prstGeom prst="rect">
            <a:avLst/>
          </a:prstGeom>
          <a:noFill/>
        </p:spPr>
        <p:txBody>
          <a:bodyPr wrap="square" rtlCol="0">
            <a:spAutoFit/>
          </a:bodyPr>
          <a:lstStyle/>
          <a:p>
            <a:pPr marL="457200" indent="-381000">
              <a:lnSpc>
                <a:spcPct val="120000"/>
              </a:lnSpc>
              <a:spcBef>
                <a:spcPts val="600"/>
              </a:spcBef>
              <a:buClr>
                <a:srgbClr val="0DB7C4"/>
              </a:buClr>
              <a:buSzPts val="2400"/>
              <a:buFont typeface="Source Sans Pro"/>
              <a:buChar char="▹"/>
            </a:pPr>
            <a:r>
              <a:rPr lang="en-US" sz="1600" b="1" dirty="0">
                <a:solidFill>
                  <a:srgbClr val="415665"/>
                </a:solidFill>
                <a:latin typeface="Times New Roman" charset="0"/>
                <a:ea typeface="Times New Roman" charset="0"/>
                <a:cs typeface="Times New Roman" charset="0"/>
              </a:rPr>
              <a:t>Normal MRI</a:t>
            </a:r>
          </a:p>
        </p:txBody>
      </p:sp>
      <p:pic>
        <p:nvPicPr>
          <p:cNvPr id="6" name="Picture 5">
            <a:extLst>
              <a:ext uri="{FF2B5EF4-FFF2-40B4-BE49-F238E27FC236}">
                <a16:creationId xmlns="" xmlns:a16="http://schemas.microsoft.com/office/drawing/2014/main" id="{143E7882-E93F-194F-B361-B33440FF5D26}"/>
              </a:ext>
            </a:extLst>
          </p:cNvPr>
          <p:cNvPicPr>
            <a:picLocks noChangeAspect="1"/>
          </p:cNvPicPr>
          <p:nvPr/>
        </p:nvPicPr>
        <p:blipFill>
          <a:blip r:embed="rId3"/>
          <a:stretch>
            <a:fillRect/>
          </a:stretch>
        </p:blipFill>
        <p:spPr>
          <a:xfrm>
            <a:off x="4745355" y="1028144"/>
            <a:ext cx="4000500" cy="3438446"/>
          </a:xfrm>
          <a:prstGeom prst="rect">
            <a:avLst/>
          </a:prstGeom>
        </p:spPr>
      </p:pic>
    </p:spTree>
    <p:extLst>
      <p:ext uri="{BB962C8B-B14F-4D97-AF65-F5344CB8AC3E}">
        <p14:creationId xmlns:p14="http://schemas.microsoft.com/office/powerpoint/2010/main" val="2090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MRI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723" y="973905"/>
            <a:ext cx="4474845" cy="3265217"/>
          </a:xfrm>
        </p:spPr>
      </p:pic>
      <p:sp>
        <p:nvSpPr>
          <p:cNvPr id="5" name="TextBox 4"/>
          <p:cNvSpPr txBox="1"/>
          <p:nvPr/>
        </p:nvSpPr>
        <p:spPr>
          <a:xfrm>
            <a:off x="844425" y="4347276"/>
            <a:ext cx="5063933" cy="360612"/>
          </a:xfrm>
          <a:prstGeom prst="rect">
            <a:avLst/>
          </a:prstGeom>
          <a:noFill/>
        </p:spPr>
        <p:txBody>
          <a:bodyPr wrap="square" rtlCol="0">
            <a:spAutoFit/>
          </a:bodyPr>
          <a:lstStyle/>
          <a:p>
            <a:pPr marL="457200" indent="-381000">
              <a:lnSpc>
                <a:spcPct val="120000"/>
              </a:lnSpc>
              <a:spcBef>
                <a:spcPts val="600"/>
              </a:spcBef>
              <a:buClr>
                <a:srgbClr val="0DB7C4"/>
              </a:buClr>
              <a:buSzPts val="2400"/>
              <a:buFont typeface="Source Sans Pro"/>
              <a:buChar char="▹"/>
            </a:pPr>
            <a:r>
              <a:rPr lang="en-US" sz="1600" b="1" dirty="0">
                <a:solidFill>
                  <a:srgbClr val="415665"/>
                </a:solidFill>
                <a:latin typeface="Times New Roman" charset="0"/>
                <a:ea typeface="Times New Roman" charset="0"/>
                <a:cs typeface="Times New Roman" charset="0"/>
              </a:rPr>
              <a:t>Degenerative disease</a:t>
            </a:r>
          </a:p>
        </p:txBody>
      </p:sp>
    </p:spTree>
    <p:extLst>
      <p:ext uri="{BB962C8B-B14F-4D97-AF65-F5344CB8AC3E}">
        <p14:creationId xmlns:p14="http://schemas.microsoft.com/office/powerpoint/2010/main" val="16172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25" y="5598"/>
            <a:ext cx="4865910" cy="1140000"/>
          </a:xfrm>
        </p:spPr>
        <p:txBody>
          <a:bodyPr/>
          <a:lstStyle/>
          <a:p>
            <a:r>
              <a:rPr lang="en-US" sz="4800" b="1" dirty="0">
                <a:latin typeface="Times New Roman" charset="0"/>
                <a:ea typeface="Times New Roman" charset="0"/>
                <a:cs typeface="Times New Roman" charset="0"/>
              </a:rPr>
              <a:t>Role of PHC: </a:t>
            </a:r>
          </a:p>
        </p:txBody>
      </p:sp>
      <p:sp>
        <p:nvSpPr>
          <p:cNvPr id="3" name="Content Placeholder 2"/>
          <p:cNvSpPr>
            <a:spLocks noGrp="1"/>
          </p:cNvSpPr>
          <p:nvPr>
            <p:ph idx="1"/>
          </p:nvPr>
        </p:nvSpPr>
        <p:spPr>
          <a:xfrm>
            <a:off x="844425" y="1429923"/>
            <a:ext cx="8083266" cy="3387900"/>
          </a:xfrm>
        </p:spPr>
        <p:txBody>
          <a:bodyPr>
            <a:noAutofit/>
          </a:bodyPr>
          <a:lstStyle/>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Educate</a:t>
            </a:r>
            <a:r>
              <a:rPr lang="en-US" sz="1200" dirty="0">
                <a:latin typeface="Times New Roman" charset="0"/>
                <a:ea typeface="Times New Roman" charset="0"/>
                <a:cs typeface="Times New Roman" charset="0"/>
              </a:rPr>
              <a:t> patient about the natural history of back pain. </a:t>
            </a:r>
          </a:p>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Ask </a:t>
            </a:r>
            <a:r>
              <a:rPr lang="en-US" sz="1200" dirty="0">
                <a:latin typeface="Times New Roman" charset="0"/>
                <a:ea typeface="Times New Roman" charset="0"/>
                <a:cs typeface="Times New Roman" charset="0"/>
              </a:rPr>
              <a:t>about and address the patient’s concerns and goals. (patient centered care)</a:t>
            </a:r>
          </a:p>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Maximize</a:t>
            </a:r>
            <a:r>
              <a:rPr lang="en-US" sz="1200" dirty="0">
                <a:latin typeface="Times New Roman" charset="0"/>
                <a:ea typeface="Times New Roman" charset="0"/>
                <a:cs typeface="Times New Roman" charset="0"/>
              </a:rPr>
              <a:t> functional status. </a:t>
            </a:r>
          </a:p>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Relief</a:t>
            </a:r>
            <a:r>
              <a:rPr lang="en-US" sz="1200" dirty="0">
                <a:latin typeface="Times New Roman" charset="0"/>
                <a:ea typeface="Times New Roman" charset="0"/>
                <a:cs typeface="Times New Roman" charset="0"/>
              </a:rPr>
              <a:t> the pain. </a:t>
            </a:r>
          </a:p>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Improve</a:t>
            </a:r>
            <a:r>
              <a:rPr lang="en-US" sz="1200" dirty="0">
                <a:latin typeface="Times New Roman" charset="0"/>
                <a:ea typeface="Times New Roman" charset="0"/>
                <a:cs typeface="Times New Roman" charset="0"/>
              </a:rPr>
              <a:t> associated symptoms, such as sleep or mood disturbances or fatigue. </a:t>
            </a:r>
          </a:p>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Referral</a:t>
            </a:r>
            <a:r>
              <a:rPr lang="en-US" sz="1200" dirty="0">
                <a:latin typeface="Times New Roman" charset="0"/>
                <a:ea typeface="Times New Roman" charset="0"/>
                <a:cs typeface="Times New Roman" charset="0"/>
              </a:rPr>
              <a:t> of complicated cases. </a:t>
            </a:r>
          </a:p>
          <a:p>
            <a:pPr marL="329184" lvl="1" indent="-342900">
              <a:spcBef>
                <a:spcPts val="900"/>
              </a:spcBef>
              <a:spcAft>
                <a:spcPts val="150"/>
              </a:spcAft>
              <a:buFont typeface="Wingdings" charset="2"/>
              <a:buChar char="v"/>
            </a:pPr>
            <a:r>
              <a:rPr lang="en-US" sz="1200" b="1" dirty="0">
                <a:latin typeface="Times New Roman" charset="0"/>
                <a:ea typeface="Times New Roman" charset="0"/>
                <a:cs typeface="Times New Roman" charset="0"/>
              </a:rPr>
              <a:t>Prevention</a:t>
            </a:r>
            <a:r>
              <a:rPr lang="en-US" sz="1200" dirty="0">
                <a:latin typeface="Times New Roman" charset="0"/>
                <a:ea typeface="Times New Roman" charset="0"/>
                <a:cs typeface="Times New Roman" charset="0"/>
              </a:rPr>
              <a:t> heavy lifting, socio-demographic factors such as smoking and obesity</a:t>
            </a:r>
          </a:p>
          <a:p>
            <a:pPr marL="329184" lvl="1" indent="-342900">
              <a:spcBef>
                <a:spcPts val="900"/>
              </a:spcBef>
              <a:spcAft>
                <a:spcPts val="150"/>
              </a:spcAft>
              <a:buFont typeface="Wingdings" charset="2"/>
              <a:buChar char="v"/>
            </a:pPr>
            <a:r>
              <a:rPr lang="en-US" sz="1200" dirty="0">
                <a:latin typeface="Times New Roman" charset="0"/>
                <a:ea typeface="Times New Roman" charset="0"/>
                <a:cs typeface="Times New Roman" charset="0"/>
              </a:rPr>
              <a:t>Primary care services have an approach to risk stratification for young people and adults presenting with a new episode of low back pain with or without sciatica.</a:t>
            </a:r>
          </a:p>
          <a:p>
            <a:pPr marL="329184" lvl="1" indent="-342900">
              <a:spcBef>
                <a:spcPts val="900"/>
              </a:spcBef>
              <a:spcAft>
                <a:spcPts val="150"/>
              </a:spcAft>
              <a:buFont typeface="Wingdings" charset="2"/>
              <a:buChar char="v"/>
            </a:pPr>
            <a:r>
              <a:rPr lang="en-US" sz="1200" dirty="0">
                <a:latin typeface="Times New Roman" charset="0"/>
                <a:ea typeface="Times New Roman" charset="0"/>
                <a:cs typeface="Times New Roman" charset="0"/>
              </a:rPr>
              <a:t>Young people and adults with low back pain with or without sciatica are given advice and information to self-manage their condition.</a:t>
            </a:r>
            <a:r>
              <a:rPr lang="en-US" sz="1200" baseline="-25000" dirty="0">
                <a:latin typeface="Times New Roman" charset="0"/>
                <a:ea typeface="Times New Roman" charset="0"/>
                <a:cs typeface="Times New Roman" charset="0"/>
              </a:rPr>
              <a:t> (6) </a:t>
            </a:r>
            <a:endParaRPr lang="en-US" sz="1200" b="1" dirty="0">
              <a:latin typeface="Times New Roman" charset="0"/>
              <a:ea typeface="Times New Roman" charset="0"/>
              <a:cs typeface="Times New Roman" charset="0"/>
            </a:endParaRPr>
          </a:p>
          <a:p>
            <a:pPr marL="329184" lvl="1" indent="-342900">
              <a:spcBef>
                <a:spcPts val="900"/>
              </a:spcBef>
              <a:spcAft>
                <a:spcPts val="150"/>
              </a:spcAft>
              <a:buFont typeface="Wingdings" charset="2"/>
              <a:buChar char="v"/>
            </a:pPr>
            <a:endParaRPr lang="en-US" sz="12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617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25" y="5598"/>
            <a:ext cx="6057820" cy="1140000"/>
          </a:xfrm>
        </p:spPr>
        <p:txBody>
          <a:bodyPr/>
          <a:lstStyle/>
          <a:p>
            <a:r>
              <a:rPr lang="en-US" sz="4800" b="1" dirty="0">
                <a:latin typeface="Times New Roman" charset="0"/>
                <a:ea typeface="Times New Roman" charset="0"/>
                <a:cs typeface="Times New Roman" charset="0"/>
              </a:rPr>
              <a:t>When to refer ?</a:t>
            </a:r>
          </a:p>
        </p:txBody>
      </p:sp>
      <p:sp>
        <p:nvSpPr>
          <p:cNvPr id="3" name="Content Placeholder 2"/>
          <p:cNvSpPr>
            <a:spLocks noGrp="1"/>
          </p:cNvSpPr>
          <p:nvPr>
            <p:ph idx="1"/>
          </p:nvPr>
        </p:nvSpPr>
        <p:spPr>
          <a:xfrm>
            <a:off x="844425" y="1400423"/>
            <a:ext cx="5169000" cy="3387900"/>
          </a:xfrm>
        </p:spPr>
        <p:txBody>
          <a:bodyPr>
            <a:normAutofit lnSpcReduction="10000"/>
          </a:bodyPr>
          <a:lstStyle/>
          <a:p>
            <a:pPr indent="-381000">
              <a:lnSpc>
                <a:spcPct val="120000"/>
              </a:lnSpc>
              <a:buSzPts val="2400"/>
            </a:pPr>
            <a:r>
              <a:rPr lang="en-US" sz="1600" b="1" dirty="0">
                <a:latin typeface="Times New Roman" charset="0"/>
                <a:ea typeface="Times New Roman" charset="0"/>
                <a:cs typeface="Times New Roman" charset="0"/>
                <a:sym typeface="Arial"/>
              </a:rPr>
              <a:t>Urgent/Emergency referrals :</a:t>
            </a:r>
          </a:p>
          <a:p>
            <a:pPr marL="257175" indent="-257175">
              <a:buSzPct val="100000"/>
              <a:buFont typeface="+mj-lt"/>
              <a:buAutoNum type="arabicPeriod"/>
            </a:pPr>
            <a:r>
              <a:rPr lang="en-US" sz="1350" dirty="0">
                <a:latin typeface="Times New Roman" charset="0"/>
                <a:ea typeface="Times New Roman" charset="0"/>
                <a:cs typeface="Times New Roman" charset="0"/>
              </a:rPr>
              <a:t>Cauda </a:t>
            </a:r>
            <a:r>
              <a:rPr lang="en-US" sz="1350" dirty="0" err="1">
                <a:latin typeface="Times New Roman" charset="0"/>
                <a:ea typeface="Times New Roman" charset="0"/>
                <a:cs typeface="Times New Roman" charset="0"/>
              </a:rPr>
              <a:t>equina</a:t>
            </a:r>
            <a:endParaRPr lang="en-US" sz="1350" dirty="0">
              <a:latin typeface="Times New Roman" charset="0"/>
              <a:ea typeface="Times New Roman" charset="0"/>
              <a:cs typeface="Times New Roman" charset="0"/>
            </a:endParaRPr>
          </a:p>
          <a:p>
            <a:pPr marL="257175" indent="-257175">
              <a:buSzPct val="100000"/>
              <a:buFont typeface="+mj-lt"/>
              <a:buAutoNum type="arabicPeriod"/>
            </a:pPr>
            <a:r>
              <a:rPr lang="en-US" sz="1350" dirty="0">
                <a:latin typeface="Times New Roman" charset="0"/>
                <a:ea typeface="Times New Roman" charset="0"/>
                <a:cs typeface="Times New Roman" charset="0"/>
              </a:rPr>
              <a:t>Sever radiculopathy. </a:t>
            </a:r>
          </a:p>
          <a:p>
            <a:pPr marL="257175" indent="-257175">
              <a:buSzPct val="100000"/>
              <a:buFont typeface="+mj-lt"/>
              <a:buAutoNum type="arabicPeriod"/>
            </a:pPr>
            <a:r>
              <a:rPr lang="en-US" sz="1350" dirty="0">
                <a:latin typeface="Times New Roman" charset="0"/>
                <a:ea typeface="Times New Roman" charset="0"/>
                <a:cs typeface="Times New Roman" charset="0"/>
              </a:rPr>
              <a:t>Fractures. </a:t>
            </a:r>
          </a:p>
          <a:p>
            <a:pPr indent="-381000">
              <a:lnSpc>
                <a:spcPct val="120000"/>
              </a:lnSpc>
              <a:buSzPts val="2400"/>
            </a:pPr>
            <a:r>
              <a:rPr lang="en-US" sz="1600" b="1" dirty="0">
                <a:latin typeface="Times New Roman" charset="0"/>
                <a:ea typeface="Times New Roman" charset="0"/>
                <a:cs typeface="Times New Roman" charset="0"/>
              </a:rPr>
              <a:t>Other referrals </a:t>
            </a:r>
          </a:p>
          <a:p>
            <a:pPr marL="257175" indent="-257175">
              <a:buSzPct val="100000"/>
              <a:buFont typeface="+mj-lt"/>
              <a:buAutoNum type="arabicPeriod"/>
            </a:pPr>
            <a:r>
              <a:rPr lang="en-US" sz="1350" dirty="0">
                <a:latin typeface="Times New Roman" charset="0"/>
                <a:ea typeface="Times New Roman" charset="0"/>
                <a:cs typeface="Times New Roman" charset="0"/>
              </a:rPr>
              <a:t>Recalcitrant spinal canal stenosis </a:t>
            </a:r>
          </a:p>
          <a:p>
            <a:pPr marL="257175" indent="-257175">
              <a:buSzPct val="100000"/>
              <a:buFont typeface="+mj-lt"/>
              <a:buAutoNum type="arabicPeriod"/>
            </a:pPr>
            <a:r>
              <a:rPr lang="en-US" sz="1350" dirty="0">
                <a:latin typeface="Times New Roman" charset="0"/>
                <a:ea typeface="Times New Roman" charset="0"/>
                <a:cs typeface="Times New Roman" charset="0"/>
              </a:rPr>
              <a:t>Neoplasia or infection </a:t>
            </a:r>
          </a:p>
          <a:p>
            <a:pPr marL="257175" indent="-257175">
              <a:buSzPct val="100000"/>
              <a:buFont typeface="+mj-lt"/>
              <a:buAutoNum type="arabicPeriod"/>
            </a:pPr>
            <a:r>
              <a:rPr lang="en-US" sz="1350" dirty="0">
                <a:latin typeface="Times New Roman" charset="0"/>
                <a:ea typeface="Times New Roman" charset="0"/>
                <a:cs typeface="Times New Roman" charset="0"/>
              </a:rPr>
              <a:t>Undiagnosed back pain </a:t>
            </a:r>
          </a:p>
          <a:p>
            <a:pPr marL="257175" indent="-257175">
              <a:buSzPct val="100000"/>
              <a:buFont typeface="+mj-lt"/>
              <a:buAutoNum type="arabicPeriod"/>
            </a:pPr>
            <a:r>
              <a:rPr lang="en-US" sz="1350" dirty="0">
                <a:latin typeface="Times New Roman" charset="0"/>
                <a:ea typeface="Times New Roman" charset="0"/>
                <a:cs typeface="Times New Roman" charset="0"/>
              </a:rPr>
              <a:t>Paget disease </a:t>
            </a:r>
          </a:p>
          <a:p>
            <a:pPr marL="257175" indent="-257175">
              <a:buSzPct val="100000"/>
              <a:buFont typeface="+mj-lt"/>
              <a:buAutoNum type="arabicPeriod"/>
            </a:pPr>
            <a:r>
              <a:rPr lang="en-US" sz="1350" dirty="0">
                <a:latin typeface="Times New Roman" charset="0"/>
                <a:ea typeface="Times New Roman" charset="0"/>
                <a:cs typeface="Times New Roman" charset="0"/>
              </a:rPr>
              <a:t>Continuing pain of 3 months’ duration without a clearly definable cause</a:t>
            </a:r>
            <a:r>
              <a:rPr lang="en-US" sz="1400" baseline="-25000" dirty="0">
                <a:latin typeface="Times New Roman" charset="0"/>
                <a:ea typeface="Times New Roman" charset="0"/>
                <a:cs typeface="Times New Roman" charset="0"/>
              </a:rPr>
              <a:t>(16)</a:t>
            </a:r>
            <a:endParaRPr lang="en-US" sz="135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460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7" end="7"/>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8" end="8"/>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25" y="5598"/>
            <a:ext cx="7562156" cy="1140000"/>
          </a:xfrm>
        </p:spPr>
        <p:txBody>
          <a:bodyPr/>
          <a:lstStyle/>
          <a:p>
            <a:r>
              <a:rPr lang="en-US" sz="4800" b="1" dirty="0">
                <a:latin typeface="Times New Roman" charset="0"/>
                <a:ea typeface="Times New Roman" charset="0"/>
                <a:cs typeface="Times New Roman" charset="0"/>
              </a:rPr>
              <a:t>Prevention and education</a:t>
            </a:r>
          </a:p>
        </p:txBody>
      </p:sp>
      <p:sp>
        <p:nvSpPr>
          <p:cNvPr id="3" name="Content Placeholder 2"/>
          <p:cNvSpPr>
            <a:spLocks noGrp="1"/>
          </p:cNvSpPr>
          <p:nvPr>
            <p:ph idx="1"/>
          </p:nvPr>
        </p:nvSpPr>
        <p:spPr>
          <a:xfrm>
            <a:off x="628650" y="953691"/>
            <a:ext cx="7886700" cy="4189809"/>
          </a:xfrm>
        </p:spPr>
        <p:txBody>
          <a:bodyPr/>
          <a:lstStyle/>
          <a:p>
            <a:r>
              <a:rPr lang="en-US" sz="1600" b="1" dirty="0">
                <a:latin typeface="Times New Roman" charset="0"/>
                <a:ea typeface="Times New Roman" charset="0"/>
                <a:cs typeface="Times New Roman" charset="0"/>
              </a:rPr>
              <a:t>Losing weight: </a:t>
            </a:r>
            <a:r>
              <a:rPr lang="en-US" sz="1350" dirty="0">
                <a:latin typeface="Times New Roman" charset="0"/>
                <a:ea typeface="Times New Roman" charset="0"/>
                <a:cs typeface="Times New Roman" charset="0"/>
              </a:rPr>
              <a:t>too much upper body weight can strain the lower back</a:t>
            </a:r>
            <a:r>
              <a:rPr lang="en-US" dirty="0">
                <a:latin typeface="Times New Roman" charset="0"/>
                <a:ea typeface="Times New Roman" charset="0"/>
                <a:cs typeface="Times New Roman" charset="0"/>
              </a:rPr>
              <a:t>.</a:t>
            </a:r>
          </a:p>
          <a:p>
            <a:r>
              <a:rPr lang="en-US" sz="1600" b="1" dirty="0">
                <a:latin typeface="Times New Roman" charset="0"/>
                <a:ea typeface="Times New Roman" charset="0"/>
                <a:cs typeface="Times New Roman" charset="0"/>
              </a:rPr>
              <a:t>Posture: </a:t>
            </a:r>
            <a:r>
              <a:rPr lang="en-US" sz="1350" dirty="0">
                <a:latin typeface="Times New Roman" charset="0"/>
                <a:ea typeface="Times New Roman" charset="0"/>
                <a:cs typeface="Times New Roman" charset="0"/>
              </a:rPr>
              <a:t>How you sit, stand and lie down can have an important effect on your back. The following tips should help you maintain a good posture.</a:t>
            </a:r>
          </a:p>
          <a:p>
            <a:pPr marL="0" indent="0">
              <a:buNone/>
            </a:pPr>
            <a:r>
              <a:rPr lang="en-US" sz="1600" b="1" dirty="0">
                <a:latin typeface="Times New Roman" charset="0"/>
                <a:ea typeface="Times New Roman" charset="0"/>
                <a:cs typeface="Times New Roman" charset="0"/>
              </a:rPr>
              <a:t>Standing:</a:t>
            </a:r>
            <a:r>
              <a:rPr lang="en-US" sz="2400" b="1" dirty="0">
                <a:latin typeface="Times New Roman" charset="0"/>
                <a:ea typeface="Times New Roman" charset="0"/>
                <a:cs typeface="Times New Roman" charset="0"/>
              </a:rPr>
              <a:t> </a:t>
            </a:r>
            <a:r>
              <a:rPr lang="en-US" sz="1350" dirty="0">
                <a:latin typeface="Times New Roman" charset="0"/>
                <a:ea typeface="Times New Roman" charset="0"/>
                <a:cs typeface="Times New Roman" charset="0"/>
              </a:rPr>
              <a:t>Stand upright, with your head facing forward and your back straight. Balance your weight evenly on both feet and keep your legs straight</a:t>
            </a:r>
          </a:p>
          <a:p>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899019"/>
            <a:ext cx="3486150" cy="1842588"/>
          </a:xfrm>
          <a:prstGeom prst="rect">
            <a:avLst/>
          </a:prstGeom>
        </p:spPr>
      </p:pic>
    </p:spTree>
    <p:extLst>
      <p:ext uri="{BB962C8B-B14F-4D97-AF65-F5344CB8AC3E}">
        <p14:creationId xmlns:p14="http://schemas.microsoft.com/office/powerpoint/2010/main" val="26155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5" y="1538075"/>
            <a:ext cx="7277020" cy="3387900"/>
          </a:xfrm>
        </p:spPr>
        <p:txBody>
          <a:bodyPr/>
          <a:lstStyle/>
          <a:p>
            <a:pPr marL="27432" indent="0">
              <a:buNone/>
            </a:pPr>
            <a:r>
              <a:rPr lang="en-US" sz="1600" b="1" dirty="0">
                <a:latin typeface="Times New Roman" charset="0"/>
                <a:ea typeface="Times New Roman" charset="0"/>
                <a:cs typeface="Times New Roman" charset="0"/>
              </a:rPr>
              <a:t>Sitting and driving: </a:t>
            </a:r>
          </a:p>
          <a:p>
            <a:pPr marL="0" indent="0">
              <a:buNone/>
            </a:pPr>
            <a:r>
              <a:rPr lang="en-US" sz="1350" dirty="0">
                <a:latin typeface="Times New Roman" charset="0"/>
                <a:ea typeface="Times New Roman" charset="0"/>
                <a:cs typeface="Times New Roman" charset="0"/>
              </a:rPr>
              <a:t>Sit up with your back straight and your shoulders back. Your knees and hips should be level and your feet should be flat on the floor.</a:t>
            </a:r>
          </a:p>
        </p:txBody>
      </p:sp>
      <p:pic>
        <p:nvPicPr>
          <p:cNvPr id="6" name="Picture 2" descr="C:\Users\HP\Downloads\correct-bad-sitting-position-vector-medical-infographics-sit-right-sit-incorrect-spine-person-sit-73081253.jpg">
            <a:extLst>
              <a:ext uri="{FF2B5EF4-FFF2-40B4-BE49-F238E27FC236}">
                <a16:creationId xmlns="" xmlns:a16="http://schemas.microsoft.com/office/drawing/2014/main" id="{C5BC24E9-5BAA-A449-BEFA-0F0A75E713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3764" y="2819401"/>
            <a:ext cx="4211636" cy="1922860"/>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pic>
        <p:nvPicPr>
          <p:cNvPr id="7" name="Picture 3" descr="C:\Users\HP\Downloads\images.jpg">
            <a:extLst>
              <a:ext uri="{FF2B5EF4-FFF2-40B4-BE49-F238E27FC236}">
                <a16:creationId xmlns="" xmlns:a16="http://schemas.microsoft.com/office/drawing/2014/main" id="{702807C7-F92F-A84F-9FAA-7C158DD56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819401"/>
            <a:ext cx="4322678" cy="1922860"/>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 xmlns:a16="http://schemas.microsoft.com/office/drawing/2014/main" id="{F05FFD8B-0426-AC4D-AA50-25762C933334}"/>
              </a:ext>
            </a:extLst>
          </p:cNvPr>
          <p:cNvSpPr>
            <a:spLocks noGrp="1"/>
          </p:cNvSpPr>
          <p:nvPr>
            <p:ph type="title"/>
          </p:nvPr>
        </p:nvSpPr>
        <p:spPr>
          <a:xfrm>
            <a:off x="844425" y="5598"/>
            <a:ext cx="7562156" cy="1140000"/>
          </a:xfrm>
        </p:spPr>
        <p:txBody>
          <a:bodyPr/>
          <a:lstStyle/>
          <a:p>
            <a:r>
              <a:rPr lang="en-US" sz="4800" b="1" dirty="0">
                <a:latin typeface="Times New Roman" charset="0"/>
                <a:ea typeface="Times New Roman" charset="0"/>
                <a:cs typeface="Times New Roman" charset="0"/>
              </a:rPr>
              <a:t>Prevention and education</a:t>
            </a:r>
          </a:p>
        </p:txBody>
      </p:sp>
    </p:spTree>
    <p:extLst>
      <p:ext uri="{BB962C8B-B14F-4D97-AF65-F5344CB8AC3E}">
        <p14:creationId xmlns:p14="http://schemas.microsoft.com/office/powerpoint/2010/main" val="41203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p:spPr>
        <p:txBody>
          <a:bodyPr>
            <a:normAutofit/>
          </a:bodyPr>
          <a:lstStyle/>
          <a:p>
            <a:r>
              <a:rPr lang="en-US" sz="1600" b="1" dirty="0">
                <a:latin typeface="Times New Roman" charset="0"/>
                <a:ea typeface="Times New Roman" charset="0"/>
                <a:cs typeface="Times New Roman" charset="0"/>
              </a:rPr>
              <a:t>Sleeping:</a:t>
            </a:r>
          </a:p>
          <a:p>
            <a:pPr marL="0" lvl="1" indent="0">
              <a:spcBef>
                <a:spcPts val="600"/>
              </a:spcBef>
              <a:buSzPts val="3000"/>
              <a:buNone/>
            </a:pPr>
            <a:r>
              <a:rPr lang="en-US" sz="1350" dirty="0">
                <a:latin typeface="Times New Roman" charset="0"/>
                <a:ea typeface="Times New Roman" charset="0"/>
                <a:cs typeface="Times New Roman" charset="0"/>
              </a:rPr>
              <a:t>Your mattress should be firm enough to support your body while supporting the weight of your shoulders and buttocks, keeping your spine straight.</a:t>
            </a:r>
          </a:p>
          <a:p>
            <a:pPr lvl="1"/>
            <a:endParaRPr lang="en-US" dirty="0">
              <a:latin typeface="Times New Roman" charset="0"/>
              <a:ea typeface="Times New Roman" charset="0"/>
              <a:cs typeface="Times New Roman" charset="0"/>
            </a:endParaRPr>
          </a:p>
        </p:txBody>
      </p:sp>
      <p:pic>
        <p:nvPicPr>
          <p:cNvPr id="7" name="Picture 6">
            <a:extLst>
              <a:ext uri="{FF2B5EF4-FFF2-40B4-BE49-F238E27FC236}">
                <a16:creationId xmlns="" xmlns:a16="http://schemas.microsoft.com/office/drawing/2014/main" id="{2E989E35-25DA-2D41-B7AB-1F3CE45E8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742" y="2423825"/>
            <a:ext cx="4241083" cy="2208898"/>
          </a:xfrm>
          <a:prstGeom prst="rect">
            <a:avLst/>
          </a:prstGeom>
        </p:spPr>
      </p:pic>
      <p:sp>
        <p:nvSpPr>
          <p:cNvPr id="8" name="Title 1">
            <a:extLst>
              <a:ext uri="{FF2B5EF4-FFF2-40B4-BE49-F238E27FC236}">
                <a16:creationId xmlns="" xmlns:a16="http://schemas.microsoft.com/office/drawing/2014/main" id="{DA6A95F6-9C81-0F4F-B246-9AD123B71D86}"/>
              </a:ext>
            </a:extLst>
          </p:cNvPr>
          <p:cNvSpPr>
            <a:spLocks noGrp="1"/>
          </p:cNvSpPr>
          <p:nvPr>
            <p:ph type="title"/>
          </p:nvPr>
        </p:nvSpPr>
        <p:spPr>
          <a:xfrm>
            <a:off x="844425" y="5598"/>
            <a:ext cx="7562156" cy="1140000"/>
          </a:xfrm>
        </p:spPr>
        <p:txBody>
          <a:bodyPr/>
          <a:lstStyle/>
          <a:p>
            <a:r>
              <a:rPr lang="en-US" sz="4800" b="1" dirty="0">
                <a:latin typeface="Times New Roman" charset="0"/>
                <a:ea typeface="Times New Roman" charset="0"/>
                <a:cs typeface="Times New Roman" charset="0"/>
              </a:rPr>
              <a:t>Prevention and education</a:t>
            </a:r>
          </a:p>
        </p:txBody>
      </p:sp>
    </p:spTree>
    <p:extLst>
      <p:ext uri="{BB962C8B-B14F-4D97-AF65-F5344CB8AC3E}">
        <p14:creationId xmlns:p14="http://schemas.microsoft.com/office/powerpoint/2010/main" val="545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2- Which of the following is (are) characteristic of a history of mechanical Lower Back Pain? (3) </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Relatively acute onset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History of overuse or a precipitating injury</a:t>
            </a:r>
          </a:p>
          <a:p>
            <a:r>
              <a:rPr lang="en-US" sz="1800" b="1" dirty="0">
                <a:solidFill>
                  <a:schemeClr val="tx1"/>
                </a:solidFill>
                <a:latin typeface="Calibri" charset="0"/>
                <a:ea typeface="Calibri" charset="0"/>
                <a:cs typeface="Calibri" charset="0"/>
              </a:rPr>
              <a:t>c. Pain worse during the day</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All</a:t>
            </a:r>
          </a:p>
        </p:txBody>
      </p:sp>
    </p:spTree>
    <p:extLst>
      <p:ext uri="{BB962C8B-B14F-4D97-AF65-F5344CB8AC3E}">
        <p14:creationId xmlns:p14="http://schemas.microsoft.com/office/powerpoint/2010/main" val="16348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p:spPr>
        <p:txBody>
          <a:bodyPr>
            <a:normAutofit/>
          </a:bodyPr>
          <a:lstStyle/>
          <a:p>
            <a:r>
              <a:rPr lang="en-US" sz="1600" b="1" dirty="0">
                <a:latin typeface="Times New Roman" charset="0"/>
                <a:ea typeface="Times New Roman" charset="0"/>
                <a:cs typeface="Times New Roman" charset="0"/>
              </a:rPr>
              <a:t>Lifting and carrying: </a:t>
            </a:r>
          </a:p>
          <a:p>
            <a:pPr marL="285750" lvl="1" indent="-285750">
              <a:spcBef>
                <a:spcPts val="600"/>
              </a:spcBef>
              <a:buSzPct val="100000"/>
              <a:buFont typeface="Wingdings" pitchFamily="2" charset="2"/>
              <a:buChar char="ü"/>
            </a:pPr>
            <a:r>
              <a:rPr lang="en-US" sz="1350" dirty="0">
                <a:latin typeface="Times New Roman" charset="0"/>
                <a:ea typeface="Times New Roman" charset="0"/>
                <a:cs typeface="Times New Roman" charset="0"/>
              </a:rPr>
              <a:t>One of the biggest causes of back injury is lifting or handling objects incorrectly. </a:t>
            </a:r>
          </a:p>
          <a:p>
            <a:pPr marL="285750" lvl="1" indent="-285750">
              <a:spcBef>
                <a:spcPts val="600"/>
              </a:spcBef>
              <a:buSzPct val="100000"/>
              <a:buFont typeface="Wingdings" pitchFamily="2" charset="2"/>
              <a:buChar char="ü"/>
            </a:pPr>
            <a:r>
              <a:rPr lang="en-US" sz="1350" dirty="0">
                <a:latin typeface="Times New Roman" charset="0"/>
                <a:ea typeface="Times New Roman" charset="0"/>
                <a:cs typeface="Times New Roman" charset="0"/>
              </a:rPr>
              <a:t>Think before you lift:</a:t>
            </a:r>
          </a:p>
          <a:p>
            <a:pPr marL="285750" lvl="1" indent="-285750">
              <a:spcBef>
                <a:spcPts val="600"/>
              </a:spcBef>
              <a:buSzPct val="100000"/>
              <a:buFont typeface="Wingdings" pitchFamily="2" charset="2"/>
              <a:buChar char="ü"/>
            </a:pPr>
            <a:r>
              <a:rPr lang="en-US" sz="1350" dirty="0">
                <a:latin typeface="Times New Roman" charset="0"/>
                <a:ea typeface="Times New Roman" charset="0"/>
                <a:cs typeface="Times New Roman" charset="0"/>
              </a:rPr>
              <a:t>can you manage the lift?</a:t>
            </a:r>
          </a:p>
          <a:p>
            <a:pPr marL="285750" lvl="1" indent="-285750">
              <a:spcBef>
                <a:spcPts val="600"/>
              </a:spcBef>
              <a:buSzPct val="100000"/>
              <a:buFont typeface="Wingdings" pitchFamily="2" charset="2"/>
              <a:buChar char="ü"/>
            </a:pPr>
            <a:r>
              <a:rPr lang="en-US" sz="1350" dirty="0">
                <a:latin typeface="Times New Roman" charset="0"/>
                <a:ea typeface="Times New Roman" charset="0"/>
                <a:cs typeface="Times New Roman" charset="0"/>
              </a:rPr>
              <a:t>Push rather than pull – if you have to move a heavy object across the floor, it is better to push it rather than pull it.</a:t>
            </a:r>
          </a:p>
          <a:p>
            <a:pPr lvl="1"/>
            <a:endParaRPr lang="en-US" dirty="0">
              <a:latin typeface="Times New Roman" charset="0"/>
              <a:ea typeface="Times New Roman" charset="0"/>
              <a:cs typeface="Times New Roman" charset="0"/>
            </a:endParaRPr>
          </a:p>
        </p:txBody>
      </p:sp>
      <p:pic>
        <p:nvPicPr>
          <p:cNvPr id="4" name="Picture 3">
            <a:extLst>
              <a:ext uri="{FF2B5EF4-FFF2-40B4-BE49-F238E27FC236}">
                <a16:creationId xmlns="" xmlns:a16="http://schemas.microsoft.com/office/drawing/2014/main" id="{45BE8CEE-AC7D-ED45-8966-22744498BDED}"/>
              </a:ext>
            </a:extLst>
          </p:cNvPr>
          <p:cNvPicPr>
            <a:picLocks noChangeAspect="1"/>
          </p:cNvPicPr>
          <p:nvPr/>
        </p:nvPicPr>
        <p:blipFill rotWithShape="1">
          <a:blip r:embed="rId2">
            <a:extLst>
              <a:ext uri="{28A0092B-C50C-407E-A947-70E740481C1C}">
                <a14:useLocalDpi xmlns:a14="http://schemas.microsoft.com/office/drawing/2010/main" val="0"/>
              </a:ext>
            </a:extLst>
          </a:blip>
          <a:srcRect b="13271"/>
          <a:stretch/>
        </p:blipFill>
        <p:spPr>
          <a:xfrm>
            <a:off x="5240594" y="2919846"/>
            <a:ext cx="2945761" cy="1880756"/>
          </a:xfrm>
          <a:prstGeom prst="rect">
            <a:avLst/>
          </a:prstGeom>
        </p:spPr>
      </p:pic>
      <p:sp>
        <p:nvSpPr>
          <p:cNvPr id="7" name="Title 1">
            <a:extLst>
              <a:ext uri="{FF2B5EF4-FFF2-40B4-BE49-F238E27FC236}">
                <a16:creationId xmlns="" xmlns:a16="http://schemas.microsoft.com/office/drawing/2014/main" id="{C41DC8F5-05A5-6A45-88BD-B704AD573F6C}"/>
              </a:ext>
            </a:extLst>
          </p:cNvPr>
          <p:cNvSpPr>
            <a:spLocks noGrp="1"/>
          </p:cNvSpPr>
          <p:nvPr>
            <p:ph type="title"/>
          </p:nvPr>
        </p:nvSpPr>
        <p:spPr>
          <a:xfrm>
            <a:off x="844425" y="5598"/>
            <a:ext cx="7562156" cy="1140000"/>
          </a:xfrm>
        </p:spPr>
        <p:txBody>
          <a:bodyPr/>
          <a:lstStyle/>
          <a:p>
            <a:r>
              <a:rPr lang="en-US" sz="4800" b="1" dirty="0">
                <a:latin typeface="Times New Roman" charset="0"/>
                <a:ea typeface="Times New Roman" charset="0"/>
                <a:cs typeface="Times New Roman" charset="0"/>
              </a:rPr>
              <a:t>Prevention and education</a:t>
            </a:r>
          </a:p>
        </p:txBody>
      </p:sp>
    </p:spTree>
    <p:extLst>
      <p:ext uri="{BB962C8B-B14F-4D97-AF65-F5344CB8AC3E}">
        <p14:creationId xmlns:p14="http://schemas.microsoft.com/office/powerpoint/2010/main" val="53750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424" y="1203778"/>
            <a:ext cx="7395007" cy="3387900"/>
          </a:xfrm>
        </p:spPr>
        <p:txBody>
          <a:bodyPr/>
          <a:lstStyle/>
          <a:p>
            <a:r>
              <a:rPr lang="en-US" sz="1600" b="1" dirty="0">
                <a:latin typeface="Times New Roman" charset="0"/>
                <a:ea typeface="Times New Roman" charset="0"/>
                <a:cs typeface="Times New Roman" charset="0"/>
              </a:rPr>
              <a:t>Exercise: </a:t>
            </a:r>
          </a:p>
          <a:p>
            <a:pPr marL="285750" lvl="1" indent="-285750">
              <a:spcBef>
                <a:spcPts val="600"/>
              </a:spcBef>
              <a:buSzPct val="100000"/>
              <a:buFont typeface="Wingdings" pitchFamily="2" charset="2"/>
              <a:buChar char="ü"/>
            </a:pPr>
            <a:r>
              <a:rPr lang="en-US" sz="1350" dirty="0">
                <a:latin typeface="Times New Roman" charset="0"/>
                <a:ea typeface="Times New Roman" charset="0"/>
                <a:cs typeface="Times New Roman" charset="0"/>
              </a:rPr>
              <a:t>Exercise is both an excellent way of preventing back pain and of reducing it, </a:t>
            </a:r>
            <a:r>
              <a:rPr lang="en-US" sz="1350" dirty="0">
                <a:solidFill>
                  <a:srgbClr val="FF0000"/>
                </a:solidFill>
                <a:latin typeface="Times New Roman" charset="0"/>
                <a:ea typeface="Times New Roman" charset="0"/>
                <a:cs typeface="Times New Roman" charset="0"/>
              </a:rPr>
              <a:t>but should seek medical advice before starting an exercise programs if you've had back pain for six weeks or more. </a:t>
            </a:r>
          </a:p>
        </p:txBody>
      </p:sp>
      <p:sp>
        <p:nvSpPr>
          <p:cNvPr id="7" name="Title 1">
            <a:extLst>
              <a:ext uri="{FF2B5EF4-FFF2-40B4-BE49-F238E27FC236}">
                <a16:creationId xmlns="" xmlns:a16="http://schemas.microsoft.com/office/drawing/2014/main" id="{2FC7AEE8-AFA0-E241-A3DA-BA686E4A0FD6}"/>
              </a:ext>
            </a:extLst>
          </p:cNvPr>
          <p:cNvSpPr>
            <a:spLocks noGrp="1"/>
          </p:cNvSpPr>
          <p:nvPr>
            <p:ph type="title"/>
          </p:nvPr>
        </p:nvSpPr>
        <p:spPr>
          <a:xfrm>
            <a:off x="844425" y="5598"/>
            <a:ext cx="7562156" cy="1140000"/>
          </a:xfrm>
        </p:spPr>
        <p:txBody>
          <a:bodyPr/>
          <a:lstStyle/>
          <a:p>
            <a:r>
              <a:rPr lang="en-US" sz="4800" b="1" dirty="0">
                <a:latin typeface="Times New Roman" charset="0"/>
                <a:ea typeface="Times New Roman" charset="0"/>
                <a:cs typeface="Times New Roman" charset="0"/>
              </a:rPr>
              <a:t>Prevention and education</a:t>
            </a:r>
          </a:p>
        </p:txBody>
      </p:sp>
      <p:pic>
        <p:nvPicPr>
          <p:cNvPr id="9" name="Picture 8">
            <a:extLst>
              <a:ext uri="{FF2B5EF4-FFF2-40B4-BE49-F238E27FC236}">
                <a16:creationId xmlns="" xmlns:a16="http://schemas.microsoft.com/office/drawing/2014/main" id="{6B72C89B-EB28-DE47-B7AB-8F41431F406B}"/>
              </a:ext>
            </a:extLst>
          </p:cNvPr>
          <p:cNvPicPr>
            <a:picLocks noChangeAspect="1"/>
          </p:cNvPicPr>
          <p:nvPr/>
        </p:nvPicPr>
        <p:blipFill>
          <a:blip r:embed="rId2"/>
          <a:stretch>
            <a:fillRect/>
          </a:stretch>
        </p:blipFill>
        <p:spPr>
          <a:xfrm>
            <a:off x="4041060" y="2220480"/>
            <a:ext cx="4090846" cy="2923020"/>
          </a:xfrm>
          <a:prstGeom prst="rect">
            <a:avLst/>
          </a:prstGeom>
        </p:spPr>
      </p:pic>
    </p:spTree>
    <p:extLst>
      <p:ext uri="{BB962C8B-B14F-4D97-AF65-F5344CB8AC3E}">
        <p14:creationId xmlns:p14="http://schemas.microsoft.com/office/powerpoint/2010/main" val="31072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800" b="1" dirty="0">
                <a:solidFill>
                  <a:schemeClr val="accent6"/>
                </a:solidFill>
                <a:latin typeface="Times New Roman" charset="0"/>
                <a:ea typeface="Times New Roman" charset="0"/>
                <a:cs typeface="Times New Roman" charset="0"/>
              </a:rPr>
              <a:t>Role play</a:t>
            </a:r>
            <a:endParaRPr sz="4400" b="1" dirty="0">
              <a:solidFill>
                <a:schemeClr val="accent6"/>
              </a:solidFill>
              <a:latin typeface="Times New Roman" charset="0"/>
              <a:ea typeface="Times New Roman" charset="0"/>
              <a:cs typeface="Times New Roman" charset="0"/>
            </a:endParaRPr>
          </a:p>
        </p:txBody>
      </p:sp>
      <p:sp>
        <p:nvSpPr>
          <p:cNvPr id="2" name="Rectangle 1"/>
          <p:cNvSpPr/>
          <p:nvPr/>
        </p:nvSpPr>
        <p:spPr>
          <a:xfrm>
            <a:off x="0" y="0"/>
            <a:ext cx="6831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1- Which of the following is </a:t>
            </a:r>
            <a:r>
              <a:rPr lang="en-US" b="1" i="1" dirty="0">
                <a:solidFill>
                  <a:schemeClr val="bg1"/>
                </a:solidFill>
                <a:latin typeface="Calibri" charset="0"/>
                <a:ea typeface="Calibri" charset="0"/>
                <a:cs typeface="Calibri" charset="0"/>
              </a:rPr>
              <a:t>not </a:t>
            </a:r>
            <a:r>
              <a:rPr lang="en-US" b="1" dirty="0">
                <a:solidFill>
                  <a:schemeClr val="bg1"/>
                </a:solidFill>
                <a:latin typeface="Calibri" charset="0"/>
                <a:ea typeface="Calibri" charset="0"/>
                <a:cs typeface="Calibri" charset="0"/>
              </a:rPr>
              <a:t>indicative of inflammatory back pain? </a:t>
            </a:r>
          </a:p>
        </p:txBody>
      </p:sp>
      <p:sp>
        <p:nvSpPr>
          <p:cNvPr id="7"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Insidious onset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Onset before 40 years of age </a:t>
            </a:r>
          </a:p>
          <a:p>
            <a:r>
              <a:rPr lang="en-US" sz="1800" b="1" dirty="0">
                <a:solidFill>
                  <a:schemeClr val="tx1"/>
                </a:solidFill>
                <a:latin typeface="Calibri" charset="0"/>
                <a:ea typeface="Calibri" charset="0"/>
                <a:cs typeface="Calibri" charset="0"/>
              </a:rPr>
              <a:t>c. Pain for more than 3 months</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Morning stiffness</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e. Aggravation of pain with activity </a:t>
            </a:r>
          </a:p>
        </p:txBody>
      </p:sp>
      <p:sp>
        <p:nvSpPr>
          <p:cNvPr id="2" name="Rectangle 1"/>
          <p:cNvSpPr/>
          <p:nvPr/>
        </p:nvSpPr>
        <p:spPr>
          <a:xfrm>
            <a:off x="5341356" y="4733201"/>
            <a:ext cx="3802644" cy="307777"/>
          </a:xfrm>
          <a:prstGeom prst="rect">
            <a:avLst/>
          </a:prstGeom>
        </p:spPr>
        <p:txBody>
          <a:bodyPr wrap="none">
            <a:spAutoFit/>
          </a:bodyPr>
          <a:lstStyle/>
          <a:p>
            <a:r>
              <a:rPr lang="en-US" dirty="0"/>
              <a:t>https://</a:t>
            </a:r>
            <a:r>
              <a:rPr lang="en-US" dirty="0" err="1"/>
              <a:t>PollEv.com</a:t>
            </a:r>
            <a:r>
              <a:rPr lang="en-US" dirty="0"/>
              <a:t>/surveys/kPSMW0SBL/web</a:t>
            </a:r>
          </a:p>
        </p:txBody>
      </p:sp>
      <p:sp>
        <p:nvSpPr>
          <p:cNvPr id="6" name="Rectangle 5"/>
          <p:cNvSpPr/>
          <p:nvPr/>
        </p:nvSpPr>
        <p:spPr>
          <a:xfrm>
            <a:off x="504508" y="4273851"/>
            <a:ext cx="3518852" cy="41293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80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2- Which of the following is (are) characteristic of a history of mechanical Lower Back Pain?</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Relatively acute onset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History of overuse or a precipitating injury</a:t>
            </a:r>
          </a:p>
          <a:p>
            <a:r>
              <a:rPr lang="en-US" sz="1800" b="1" dirty="0">
                <a:solidFill>
                  <a:schemeClr val="tx1"/>
                </a:solidFill>
                <a:latin typeface="Calibri" charset="0"/>
                <a:ea typeface="Calibri" charset="0"/>
                <a:cs typeface="Calibri" charset="0"/>
              </a:rPr>
              <a:t>c. Pain worse during the day</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All</a:t>
            </a:r>
          </a:p>
        </p:txBody>
      </p:sp>
      <p:sp>
        <p:nvSpPr>
          <p:cNvPr id="5" name="Rectangle 4"/>
          <p:cNvSpPr/>
          <p:nvPr/>
        </p:nvSpPr>
        <p:spPr>
          <a:xfrm>
            <a:off x="504508" y="4273851"/>
            <a:ext cx="3518852" cy="41293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5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3- Which of the following is (are) a "red flag(s)" or danger signal(s) relative to the diagnosis of LBP?</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Cough</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Impotence</a:t>
            </a:r>
          </a:p>
          <a:p>
            <a:r>
              <a:rPr lang="en-US" sz="1800" b="1" dirty="0">
                <a:solidFill>
                  <a:schemeClr val="tx1"/>
                </a:solidFill>
                <a:latin typeface="Calibri" charset="0"/>
                <a:ea typeface="Calibri" charset="0"/>
                <a:cs typeface="Calibri" charset="0"/>
              </a:rPr>
              <a:t>c. Chest pain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Constipation</a:t>
            </a:r>
          </a:p>
        </p:txBody>
      </p:sp>
      <p:sp>
        <p:nvSpPr>
          <p:cNvPr id="5" name="Rectangle 4"/>
          <p:cNvSpPr/>
          <p:nvPr/>
        </p:nvSpPr>
        <p:spPr>
          <a:xfrm>
            <a:off x="504508" y="3743639"/>
            <a:ext cx="3518852" cy="41293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4- What is the most cost-effective and crucial aspect of the treatment of chronic LBP?</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Patient education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Physiotherapy</a:t>
            </a:r>
          </a:p>
          <a:p>
            <a:r>
              <a:rPr lang="en-US" sz="1800" b="1" dirty="0">
                <a:solidFill>
                  <a:schemeClr val="tx1"/>
                </a:solidFill>
                <a:latin typeface="Calibri" charset="0"/>
                <a:ea typeface="Calibri" charset="0"/>
                <a:cs typeface="Calibri" charset="0"/>
              </a:rPr>
              <a:t>c. Bed rest</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Morning stiffness</a:t>
            </a:r>
          </a:p>
        </p:txBody>
      </p:sp>
      <p:sp>
        <p:nvSpPr>
          <p:cNvPr id="5" name="Rectangle 4"/>
          <p:cNvSpPr/>
          <p:nvPr/>
        </p:nvSpPr>
        <p:spPr>
          <a:xfrm>
            <a:off x="504508" y="3399174"/>
            <a:ext cx="3518852" cy="41293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04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5- Which of the following is the most common cause of LBP?</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Metastatic bone disease</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Inflammatory back pain</a:t>
            </a:r>
          </a:p>
          <a:p>
            <a:r>
              <a:rPr lang="en-US" sz="1800" b="1" dirty="0">
                <a:solidFill>
                  <a:schemeClr val="tx1"/>
                </a:solidFill>
                <a:latin typeface="Calibri" charset="0"/>
                <a:ea typeface="Calibri" charset="0"/>
                <a:cs typeface="Calibri" charset="0"/>
              </a:rPr>
              <a:t>c. Lumbosacral sprain or strain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None of the above</a:t>
            </a:r>
          </a:p>
        </p:txBody>
      </p:sp>
      <p:sp>
        <p:nvSpPr>
          <p:cNvPr id="5" name="Rectangle 4"/>
          <p:cNvSpPr/>
          <p:nvPr/>
        </p:nvSpPr>
        <p:spPr>
          <a:xfrm>
            <a:off x="504508" y="3996539"/>
            <a:ext cx="3518852" cy="41293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94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9;p18"/>
          <p:cNvSpPr txBox="1">
            <a:spLocks/>
          </p:cNvSpPr>
          <p:nvPr/>
        </p:nvSpPr>
        <p:spPr>
          <a:xfrm>
            <a:off x="669525" y="0"/>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dirty="0"/>
              <a:t>References</a:t>
            </a:r>
          </a:p>
        </p:txBody>
      </p:sp>
      <p:sp>
        <p:nvSpPr>
          <p:cNvPr id="5" name="Rectangle 4"/>
          <p:cNvSpPr/>
          <p:nvPr/>
        </p:nvSpPr>
        <p:spPr>
          <a:xfrm>
            <a:off x="1006685" y="1197432"/>
            <a:ext cx="7905510" cy="738664"/>
          </a:xfrm>
          <a:prstGeom prst="rect">
            <a:avLst/>
          </a:prstGeom>
        </p:spPr>
        <p:txBody>
          <a:bodyPr wrap="square">
            <a:spAutoFit/>
          </a:bodyPr>
          <a:lstStyle/>
          <a:p>
            <a:pPr marL="139700">
              <a:buSzPts val="1400"/>
              <a:defRPr/>
            </a:pPr>
            <a:r>
              <a:rPr lang="en-US" dirty="0">
                <a:solidFill>
                  <a:srgbClr val="666666"/>
                </a:solidFill>
                <a:latin typeface="Open Sans" charset="0"/>
              </a:rPr>
              <a:t>1. </a:t>
            </a:r>
            <a:r>
              <a:rPr lang="en-US" dirty="0" err="1">
                <a:solidFill>
                  <a:srgbClr val="666666"/>
                </a:solidFill>
                <a:latin typeface="Open Sans" charset="0"/>
              </a:rPr>
              <a:t>Hengel</a:t>
            </a:r>
            <a:r>
              <a:rPr lang="en-US" dirty="0">
                <a:solidFill>
                  <a:srgbClr val="666666"/>
                </a:solidFill>
                <a:latin typeface="Open Sans" charset="0"/>
              </a:rPr>
              <a:t> KM, </a:t>
            </a:r>
            <a:r>
              <a:rPr lang="en-US" dirty="0" err="1">
                <a:solidFill>
                  <a:srgbClr val="666666"/>
                </a:solidFill>
                <a:latin typeface="Open Sans" charset="0"/>
              </a:rPr>
              <a:t>Visser</a:t>
            </a:r>
            <a:r>
              <a:rPr lang="en-US" dirty="0">
                <a:solidFill>
                  <a:srgbClr val="666666"/>
                </a:solidFill>
                <a:latin typeface="Open Sans" charset="0"/>
              </a:rPr>
              <a:t> B, </a:t>
            </a:r>
            <a:r>
              <a:rPr lang="en-US" dirty="0" err="1">
                <a:solidFill>
                  <a:srgbClr val="666666"/>
                </a:solidFill>
                <a:latin typeface="Open Sans" charset="0"/>
              </a:rPr>
              <a:t>Sluiter</a:t>
            </a:r>
            <a:r>
              <a:rPr lang="en-US" dirty="0">
                <a:solidFill>
                  <a:srgbClr val="666666"/>
                </a:solidFill>
                <a:latin typeface="Open Sans" charset="0"/>
              </a:rPr>
              <a:t> JK. The prevalence and incidence of musculoskeletal symptoms among hospital physicians: A systematic review. International Archives of Occupational and Environmental Health. 2011;84(2):115-9. </a:t>
            </a:r>
          </a:p>
        </p:txBody>
      </p:sp>
      <p:sp>
        <p:nvSpPr>
          <p:cNvPr id="7" name="Rectangle 6"/>
          <p:cNvSpPr/>
          <p:nvPr/>
        </p:nvSpPr>
        <p:spPr>
          <a:xfrm>
            <a:off x="1006685" y="2198194"/>
            <a:ext cx="7675381" cy="523220"/>
          </a:xfrm>
          <a:prstGeom prst="rect">
            <a:avLst/>
          </a:prstGeom>
        </p:spPr>
        <p:txBody>
          <a:bodyPr wrap="square">
            <a:spAutoFit/>
          </a:bodyPr>
          <a:lstStyle/>
          <a:p>
            <a:pPr marL="139700">
              <a:buSzPts val="1400"/>
              <a:defRPr/>
            </a:pPr>
            <a:r>
              <a:rPr lang="en-US" dirty="0">
                <a:solidFill>
                  <a:srgbClr val="666666"/>
                </a:solidFill>
                <a:latin typeface="Open Sans" charset="0"/>
              </a:rPr>
              <a:t>2. Awaji M. Epidemiology of Low Back Pain in Saudi Arabia. J </a:t>
            </a:r>
            <a:r>
              <a:rPr lang="en-US" dirty="0" err="1">
                <a:solidFill>
                  <a:srgbClr val="666666"/>
                </a:solidFill>
                <a:latin typeface="Open Sans" charset="0"/>
              </a:rPr>
              <a:t>Adv</a:t>
            </a:r>
            <a:r>
              <a:rPr lang="en-US" dirty="0">
                <a:solidFill>
                  <a:srgbClr val="666666"/>
                </a:solidFill>
                <a:latin typeface="Open Sans" charset="0"/>
              </a:rPr>
              <a:t> Med Pharm </a:t>
            </a:r>
            <a:r>
              <a:rPr lang="en-US" dirty="0" err="1">
                <a:solidFill>
                  <a:srgbClr val="666666"/>
                </a:solidFill>
                <a:latin typeface="Open Sans" charset="0"/>
              </a:rPr>
              <a:t>Sci</a:t>
            </a:r>
            <a:r>
              <a:rPr lang="en-US" dirty="0">
                <a:solidFill>
                  <a:srgbClr val="666666"/>
                </a:solidFill>
                <a:latin typeface="Open Sans" charset="0"/>
              </a:rPr>
              <a:t> [Internet]. 2016;6(4):1–9. Available from: http://</a:t>
            </a:r>
            <a:r>
              <a:rPr lang="en-US" dirty="0" err="1">
                <a:solidFill>
                  <a:srgbClr val="666666"/>
                </a:solidFill>
                <a:latin typeface="Open Sans" charset="0"/>
              </a:rPr>
              <a:t>sciencedomain.org</a:t>
            </a:r>
            <a:r>
              <a:rPr lang="en-US" dirty="0">
                <a:solidFill>
                  <a:srgbClr val="666666"/>
                </a:solidFill>
                <a:latin typeface="Open Sans" charset="0"/>
              </a:rPr>
              <a:t>/abstract/13544 </a:t>
            </a:r>
          </a:p>
        </p:txBody>
      </p:sp>
      <p:sp>
        <p:nvSpPr>
          <p:cNvPr id="9" name="Rectangle 8"/>
          <p:cNvSpPr/>
          <p:nvPr/>
        </p:nvSpPr>
        <p:spPr>
          <a:xfrm>
            <a:off x="1006685" y="3553387"/>
            <a:ext cx="7761243" cy="307777"/>
          </a:xfrm>
          <a:prstGeom prst="rect">
            <a:avLst/>
          </a:prstGeom>
        </p:spPr>
        <p:txBody>
          <a:bodyPr wrap="square">
            <a:spAutoFit/>
          </a:bodyPr>
          <a:lstStyle/>
          <a:p>
            <a:pPr marL="139700">
              <a:buSzPts val="1400"/>
              <a:defRPr/>
            </a:pPr>
            <a:r>
              <a:rPr lang="en-US" dirty="0">
                <a:solidFill>
                  <a:srgbClr val="666666"/>
                </a:solidFill>
                <a:latin typeface="Open Sans" charset="0"/>
              </a:rPr>
              <a:t>4. Henderson M, Tierney L, Smetana G. The patient history. New York: McGraw-Hill Medical; 2012.</a:t>
            </a:r>
          </a:p>
        </p:txBody>
      </p:sp>
      <p:sp>
        <p:nvSpPr>
          <p:cNvPr id="2" name="Rectangle 1"/>
          <p:cNvSpPr/>
          <p:nvPr/>
        </p:nvSpPr>
        <p:spPr>
          <a:xfrm>
            <a:off x="1006685" y="2983512"/>
            <a:ext cx="6838867" cy="307777"/>
          </a:xfrm>
          <a:prstGeom prst="rect">
            <a:avLst/>
          </a:prstGeom>
        </p:spPr>
        <p:txBody>
          <a:bodyPr wrap="square">
            <a:spAutoFit/>
          </a:bodyPr>
          <a:lstStyle/>
          <a:p>
            <a:pPr marL="139700">
              <a:buSzPts val="1400"/>
              <a:defRPr/>
            </a:pPr>
            <a:r>
              <a:rPr lang="en-US" dirty="0">
                <a:solidFill>
                  <a:srgbClr val="666666"/>
                </a:solidFill>
                <a:latin typeface="Open Sans" charset="0"/>
              </a:rPr>
              <a:t>3. Swanson’s Family Medicine Review (7th Ed.)</a:t>
            </a:r>
          </a:p>
        </p:txBody>
      </p:sp>
      <p:sp>
        <p:nvSpPr>
          <p:cNvPr id="8" name="Rectangle 7">
            <a:extLst>
              <a:ext uri="{FF2B5EF4-FFF2-40B4-BE49-F238E27FC236}">
                <a16:creationId xmlns="" xmlns:a16="http://schemas.microsoft.com/office/drawing/2014/main" id="{9A3350E8-0395-9D4F-AB74-60C53EAB25C9}"/>
              </a:ext>
            </a:extLst>
          </p:cNvPr>
          <p:cNvSpPr/>
          <p:nvPr/>
        </p:nvSpPr>
        <p:spPr>
          <a:xfrm>
            <a:off x="1006685" y="4123262"/>
            <a:ext cx="7780380" cy="523220"/>
          </a:xfrm>
          <a:prstGeom prst="rect">
            <a:avLst/>
          </a:prstGeom>
        </p:spPr>
        <p:txBody>
          <a:bodyPr wrap="square">
            <a:spAutoFit/>
          </a:bodyPr>
          <a:lstStyle/>
          <a:p>
            <a:pPr marL="139700" lvl="0">
              <a:buSzPts val="1400"/>
              <a:defRPr/>
            </a:pPr>
            <a:r>
              <a:rPr lang="en-US" dirty="0">
                <a:solidFill>
                  <a:srgbClr val="666666"/>
                </a:solidFill>
                <a:latin typeface="Open Sans" charset="0"/>
              </a:rPr>
              <a:t>5. Assessment of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/189/pdf/189.pdf</a:t>
            </a:r>
          </a:p>
        </p:txBody>
      </p:sp>
    </p:spTree>
    <p:extLst>
      <p:ext uri="{BB962C8B-B14F-4D97-AF65-F5344CB8AC3E}">
        <p14:creationId xmlns:p14="http://schemas.microsoft.com/office/powerpoint/2010/main" val="6598943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9;p18"/>
          <p:cNvSpPr txBox="1">
            <a:spLocks/>
          </p:cNvSpPr>
          <p:nvPr/>
        </p:nvSpPr>
        <p:spPr>
          <a:xfrm>
            <a:off x="669525" y="0"/>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dirty="0"/>
              <a:t>References</a:t>
            </a:r>
          </a:p>
        </p:txBody>
      </p:sp>
      <p:sp>
        <p:nvSpPr>
          <p:cNvPr id="10" name="Rectangle 9"/>
          <p:cNvSpPr/>
          <p:nvPr/>
        </p:nvSpPr>
        <p:spPr>
          <a:xfrm>
            <a:off x="1024128" y="1279719"/>
            <a:ext cx="7973568" cy="307777"/>
          </a:xfrm>
          <a:prstGeom prst="rect">
            <a:avLst/>
          </a:prstGeom>
        </p:spPr>
        <p:txBody>
          <a:bodyPr wrap="square">
            <a:spAutoFit/>
          </a:bodyPr>
          <a:lstStyle/>
          <a:p>
            <a:pPr marL="139700">
              <a:buSzPts val="1400"/>
              <a:defRPr/>
            </a:pPr>
            <a:r>
              <a:rPr lang="en-US" dirty="0">
                <a:solidFill>
                  <a:srgbClr val="666666"/>
                </a:solidFill>
                <a:latin typeface="Open Sans" charset="0"/>
              </a:rPr>
              <a:t>6. Low back pain and sciatica in over 16s: assessment and management. NICE guideline; 2016.</a:t>
            </a:r>
          </a:p>
        </p:txBody>
      </p:sp>
      <p:sp>
        <p:nvSpPr>
          <p:cNvPr id="4" name="Rectangle 3"/>
          <p:cNvSpPr/>
          <p:nvPr/>
        </p:nvSpPr>
        <p:spPr>
          <a:xfrm>
            <a:off x="1024128" y="1821108"/>
            <a:ext cx="7780380" cy="954107"/>
          </a:xfrm>
          <a:prstGeom prst="rect">
            <a:avLst/>
          </a:prstGeom>
        </p:spPr>
        <p:txBody>
          <a:bodyPr wrap="square">
            <a:spAutoFit/>
          </a:bodyPr>
          <a:lstStyle/>
          <a:p>
            <a:pPr marL="139700" lvl="0">
              <a:buSzPts val="1400"/>
              <a:defRPr/>
            </a:pPr>
            <a:r>
              <a:rPr lang="en-US" dirty="0">
                <a:solidFill>
                  <a:srgbClr val="666666"/>
                </a:solidFill>
                <a:latin typeface="Open Sans" charset="0"/>
              </a:rPr>
              <a:t>7. Evaluation of low back pain in adults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a:t>
            </a:r>
            <a:r>
              <a:rPr lang="en-US" dirty="0" err="1">
                <a:solidFill>
                  <a:srgbClr val="666666"/>
                </a:solidFill>
                <a:latin typeface="Open Sans" charset="0"/>
              </a:rPr>
              <a:t>evaluation-of-low-back-pain-in-adults?search</a:t>
            </a:r>
            <a:r>
              <a:rPr lang="en-US" dirty="0">
                <a:solidFill>
                  <a:srgbClr val="666666"/>
                </a:solidFill>
                <a:latin typeface="Open Sans" charset="0"/>
              </a:rPr>
              <a:t>=evalu%20ation-of-low-back-pain-in </a:t>
            </a:r>
            <a:r>
              <a:rPr lang="en-US" dirty="0" err="1">
                <a:solidFill>
                  <a:srgbClr val="666666"/>
                </a:solidFill>
                <a:latin typeface="Open Sans" charset="0"/>
              </a:rPr>
              <a:t>adults&amp;source</a:t>
            </a:r>
            <a:r>
              <a:rPr lang="en-US" dirty="0">
                <a:solidFill>
                  <a:srgbClr val="666666"/>
                </a:solidFill>
                <a:latin typeface="Open Sans" charset="0"/>
              </a:rPr>
              <a:t>=</a:t>
            </a:r>
            <a:r>
              <a:rPr lang="en-US" dirty="0" err="1">
                <a:solidFill>
                  <a:srgbClr val="666666"/>
                </a:solidFill>
                <a:latin typeface="Open Sans" charset="0"/>
              </a:rPr>
              <a:t>search_result&amp;selectedTitle</a:t>
            </a:r>
            <a:r>
              <a:rPr lang="en-US" dirty="0">
                <a:solidFill>
                  <a:srgbClr val="666666"/>
                </a:solidFill>
                <a:latin typeface="Open Sans" charset="0"/>
              </a:rPr>
              <a:t>=1~150&amp;usage_type=</a:t>
            </a:r>
            <a:r>
              <a:rPr lang="en-US" dirty="0" err="1">
                <a:solidFill>
                  <a:srgbClr val="666666"/>
                </a:solidFill>
                <a:latin typeface="Open Sans" charset="0"/>
              </a:rPr>
              <a:t>default&amp;display_rank</a:t>
            </a:r>
            <a:r>
              <a:rPr lang="en-US" dirty="0">
                <a:solidFill>
                  <a:srgbClr val="666666"/>
                </a:solidFill>
                <a:latin typeface="Open Sans" charset="0"/>
              </a:rPr>
              <a:t>=1</a:t>
            </a:r>
          </a:p>
        </p:txBody>
      </p:sp>
      <p:sp>
        <p:nvSpPr>
          <p:cNvPr id="7" name="Rectangle 6"/>
          <p:cNvSpPr/>
          <p:nvPr/>
        </p:nvSpPr>
        <p:spPr>
          <a:xfrm>
            <a:off x="1024128" y="3008827"/>
            <a:ext cx="7944972" cy="738664"/>
          </a:xfrm>
          <a:prstGeom prst="rect">
            <a:avLst/>
          </a:prstGeom>
        </p:spPr>
        <p:txBody>
          <a:bodyPr wrap="square">
            <a:spAutoFit/>
          </a:bodyPr>
          <a:lstStyle/>
          <a:p>
            <a:pPr marL="139700">
              <a:buSzPts val="1400"/>
              <a:defRPr/>
            </a:pPr>
            <a:r>
              <a:rPr lang="en-US" dirty="0">
                <a:solidFill>
                  <a:srgbClr val="666666"/>
                </a:solidFill>
                <a:latin typeface="Open Sans" charset="0"/>
              </a:rPr>
              <a:t>8. Dog and Rooster I. Disc Herniation Case Studies| Spine Institute of San Diego : Center for Spinal [Internet]. </a:t>
            </a:r>
            <a:r>
              <a:rPr lang="en-US" dirty="0" err="1">
                <a:solidFill>
                  <a:srgbClr val="666666"/>
                </a:solidFill>
                <a:latin typeface="Open Sans" charset="0"/>
              </a:rPr>
              <a:t>Sdspineinstitute.com</a:t>
            </a:r>
            <a:r>
              <a:rPr lang="en-US" dirty="0">
                <a:solidFill>
                  <a:srgbClr val="666666"/>
                </a:solidFill>
                <a:latin typeface="Open Sans" charset="0"/>
              </a:rPr>
              <a:t>. 2018 [cited 6 September 2018]. Available from: http://</a:t>
            </a:r>
            <a:r>
              <a:rPr lang="en-US" dirty="0" err="1">
                <a:solidFill>
                  <a:srgbClr val="666666"/>
                </a:solidFill>
                <a:latin typeface="Open Sans" charset="0"/>
              </a:rPr>
              <a:t>www.sdspineinstitute.com</a:t>
            </a:r>
            <a:r>
              <a:rPr lang="en-US" dirty="0">
                <a:solidFill>
                  <a:srgbClr val="666666"/>
                </a:solidFill>
                <a:latin typeface="Open Sans" charset="0"/>
              </a:rPr>
              <a:t>/case-studies/disc-herniations/</a:t>
            </a:r>
            <a:r>
              <a:rPr lang="en-US" dirty="0" err="1">
                <a:solidFill>
                  <a:srgbClr val="666666"/>
                </a:solidFill>
                <a:latin typeface="Open Sans" charset="0"/>
              </a:rPr>
              <a:t>lumbar.html</a:t>
            </a:r>
            <a:endParaRPr lang="en-US" dirty="0"/>
          </a:p>
        </p:txBody>
      </p:sp>
      <p:sp>
        <p:nvSpPr>
          <p:cNvPr id="8" name="Rectangle 7">
            <a:extLst>
              <a:ext uri="{FF2B5EF4-FFF2-40B4-BE49-F238E27FC236}">
                <a16:creationId xmlns="" xmlns:a16="http://schemas.microsoft.com/office/drawing/2014/main" id="{D2E8F65D-35A2-5943-BCA8-208612850285}"/>
              </a:ext>
            </a:extLst>
          </p:cNvPr>
          <p:cNvSpPr/>
          <p:nvPr/>
        </p:nvSpPr>
        <p:spPr>
          <a:xfrm>
            <a:off x="1024128" y="3981103"/>
            <a:ext cx="7792665" cy="738664"/>
          </a:xfrm>
          <a:prstGeom prst="rect">
            <a:avLst/>
          </a:prstGeom>
        </p:spPr>
        <p:txBody>
          <a:bodyPr wrap="square">
            <a:spAutoFit/>
          </a:bodyPr>
          <a:lstStyle/>
          <a:p>
            <a:pPr marL="139700">
              <a:buSzPts val="1400"/>
              <a:defRPr/>
            </a:pPr>
            <a:r>
              <a:rPr lang="en-US" dirty="0">
                <a:solidFill>
                  <a:srgbClr val="666666"/>
                </a:solidFill>
                <a:latin typeface="Open Sans" charset="0"/>
              </a:rPr>
              <a:t>9. Practitioners T. RACGP - Back pain in a cancer patient: a case study [Internet]. </a:t>
            </a:r>
            <a:r>
              <a:rPr lang="en-US" dirty="0" err="1">
                <a:solidFill>
                  <a:srgbClr val="666666"/>
                </a:solidFill>
                <a:latin typeface="Open Sans" charset="0"/>
              </a:rPr>
              <a:t>Racgp.org.au</a:t>
            </a:r>
            <a:r>
              <a:rPr lang="en-US" dirty="0">
                <a:solidFill>
                  <a:srgbClr val="666666"/>
                </a:solidFill>
                <a:latin typeface="Open Sans" charset="0"/>
              </a:rPr>
              <a:t>. 2018 [cited 6 September 2018]. Available from: https://</a:t>
            </a:r>
            <a:r>
              <a:rPr lang="en-US" dirty="0" err="1">
                <a:solidFill>
                  <a:srgbClr val="666666"/>
                </a:solidFill>
                <a:latin typeface="Open Sans" charset="0"/>
              </a:rPr>
              <a:t>www.racgp.org.au</a:t>
            </a:r>
            <a:r>
              <a:rPr lang="en-US" dirty="0">
                <a:solidFill>
                  <a:srgbClr val="666666"/>
                </a:solidFill>
                <a:latin typeface="Open Sans" charset="0"/>
              </a:rPr>
              <a:t>/</a:t>
            </a:r>
            <a:r>
              <a:rPr lang="en-US" dirty="0" err="1">
                <a:solidFill>
                  <a:srgbClr val="666666"/>
                </a:solidFill>
                <a:latin typeface="Open Sans" charset="0"/>
              </a:rPr>
              <a:t>afp</a:t>
            </a:r>
            <a:r>
              <a:rPr lang="en-US" dirty="0">
                <a:solidFill>
                  <a:srgbClr val="666666"/>
                </a:solidFill>
                <a:latin typeface="Open Sans" charset="0"/>
              </a:rPr>
              <a:t>/2014/august/back-pain-in-a-cancer-patient/</a:t>
            </a:r>
            <a:endParaRPr lang="en-US" dirty="0"/>
          </a:p>
        </p:txBody>
      </p:sp>
    </p:spTree>
    <p:extLst>
      <p:ext uri="{BB962C8B-B14F-4D97-AF65-F5344CB8AC3E}">
        <p14:creationId xmlns:p14="http://schemas.microsoft.com/office/powerpoint/2010/main" val="144756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0" y="0"/>
            <a:ext cx="9144000" cy="31089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9;p18"/>
          <p:cNvSpPr txBox="1">
            <a:spLocks/>
          </p:cNvSpPr>
          <p:nvPr/>
        </p:nvSpPr>
        <p:spPr>
          <a:xfrm>
            <a:off x="267765" y="266863"/>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b="1" dirty="0">
                <a:solidFill>
                  <a:schemeClr val="bg1"/>
                </a:solidFill>
                <a:latin typeface="Calibri" charset="0"/>
                <a:ea typeface="Calibri" charset="0"/>
                <a:cs typeface="Calibri" charset="0"/>
              </a:rPr>
              <a:t>3- Which of the following is (are) a "red flag(s)" or danger signal(s) relative to the diagnosis of LBP? (3) </a:t>
            </a:r>
          </a:p>
        </p:txBody>
      </p:sp>
      <p:sp>
        <p:nvSpPr>
          <p:cNvPr id="8" name="Google Shape;129;p18"/>
          <p:cNvSpPr txBox="1">
            <a:spLocks/>
          </p:cNvSpPr>
          <p:nvPr/>
        </p:nvSpPr>
        <p:spPr>
          <a:xfrm>
            <a:off x="504508" y="3050904"/>
            <a:ext cx="8134983" cy="1635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1800" b="1" dirty="0">
                <a:solidFill>
                  <a:schemeClr val="tx1"/>
                </a:solidFill>
                <a:latin typeface="Calibri" charset="0"/>
                <a:ea typeface="Calibri" charset="0"/>
                <a:cs typeface="Calibri" charset="0"/>
              </a:rPr>
              <a:t>a. Cough</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b. Impotence</a:t>
            </a:r>
          </a:p>
          <a:p>
            <a:r>
              <a:rPr lang="en-US" sz="1800" b="1" dirty="0">
                <a:solidFill>
                  <a:schemeClr val="tx1"/>
                </a:solidFill>
                <a:latin typeface="Calibri" charset="0"/>
                <a:ea typeface="Calibri" charset="0"/>
                <a:cs typeface="Calibri" charset="0"/>
              </a:rPr>
              <a:t>c. Chest pain</a:t>
            </a:r>
            <a:br>
              <a:rPr lang="en-US" sz="1800" b="1" dirty="0">
                <a:solidFill>
                  <a:schemeClr val="tx1"/>
                </a:solidFill>
                <a:latin typeface="Calibri" charset="0"/>
                <a:ea typeface="Calibri" charset="0"/>
                <a:cs typeface="Calibri" charset="0"/>
              </a:rPr>
            </a:br>
            <a:r>
              <a:rPr lang="en-US" sz="1800" b="1" dirty="0">
                <a:solidFill>
                  <a:schemeClr val="tx1"/>
                </a:solidFill>
                <a:latin typeface="Calibri" charset="0"/>
                <a:ea typeface="Calibri" charset="0"/>
                <a:cs typeface="Calibri" charset="0"/>
              </a:rPr>
              <a:t>d. Constipation</a:t>
            </a:r>
          </a:p>
        </p:txBody>
      </p:sp>
    </p:spTree>
    <p:extLst>
      <p:ext uri="{BB962C8B-B14F-4D97-AF65-F5344CB8AC3E}">
        <p14:creationId xmlns:p14="http://schemas.microsoft.com/office/powerpoint/2010/main" val="20108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9;p18"/>
          <p:cNvSpPr txBox="1">
            <a:spLocks/>
          </p:cNvSpPr>
          <p:nvPr/>
        </p:nvSpPr>
        <p:spPr>
          <a:xfrm>
            <a:off x="669525" y="0"/>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dirty="0"/>
              <a:t>References</a:t>
            </a:r>
          </a:p>
        </p:txBody>
      </p:sp>
      <p:sp>
        <p:nvSpPr>
          <p:cNvPr id="6" name="Rectangle 5"/>
          <p:cNvSpPr/>
          <p:nvPr/>
        </p:nvSpPr>
        <p:spPr>
          <a:xfrm>
            <a:off x="962256" y="1941850"/>
            <a:ext cx="7549520" cy="523220"/>
          </a:xfrm>
          <a:prstGeom prst="rect">
            <a:avLst/>
          </a:prstGeom>
        </p:spPr>
        <p:txBody>
          <a:bodyPr wrap="square">
            <a:spAutoFit/>
          </a:bodyPr>
          <a:lstStyle/>
          <a:p>
            <a:pPr marL="139700" lvl="0">
              <a:buSzPts val="1400"/>
              <a:defRPr/>
            </a:pPr>
            <a:r>
              <a:rPr lang="en-US" dirty="0">
                <a:solidFill>
                  <a:srgbClr val="666666"/>
                </a:solidFill>
                <a:latin typeface="Open Sans" charset="0"/>
              </a:rPr>
              <a:t>11. </a:t>
            </a:r>
            <a:r>
              <a:rPr lang="en-US" dirty="0" err="1">
                <a:solidFill>
                  <a:srgbClr val="666666"/>
                </a:solidFill>
                <a:latin typeface="Open Sans" charset="0"/>
              </a:rPr>
              <a:t>Kleiber</a:t>
            </a:r>
            <a:r>
              <a:rPr lang="en-US" dirty="0">
                <a:solidFill>
                  <a:srgbClr val="666666"/>
                </a:solidFill>
                <a:latin typeface="Open Sans" charset="0"/>
              </a:rPr>
              <a:t> B, Jain S, Trivedi MH. Depression and Pain: Implications for Symptomatic Presentation and Pharmacological Treatments. Psychiatry (</a:t>
            </a:r>
            <a:r>
              <a:rPr lang="en-US" dirty="0" err="1">
                <a:solidFill>
                  <a:srgbClr val="666666"/>
                </a:solidFill>
                <a:latin typeface="Open Sans" charset="0"/>
              </a:rPr>
              <a:t>Edgmont</a:t>
            </a:r>
            <a:r>
              <a:rPr lang="en-US" dirty="0">
                <a:solidFill>
                  <a:srgbClr val="666666"/>
                </a:solidFill>
                <a:latin typeface="Open Sans" charset="0"/>
              </a:rPr>
              <a:t>). 2005;2(5):12-18.</a:t>
            </a:r>
          </a:p>
        </p:txBody>
      </p:sp>
      <p:sp>
        <p:nvSpPr>
          <p:cNvPr id="11" name="Rectangle 10"/>
          <p:cNvSpPr/>
          <p:nvPr/>
        </p:nvSpPr>
        <p:spPr>
          <a:xfrm>
            <a:off x="962256" y="2723900"/>
            <a:ext cx="7780380" cy="523220"/>
          </a:xfrm>
          <a:prstGeom prst="rect">
            <a:avLst/>
          </a:prstGeom>
        </p:spPr>
        <p:txBody>
          <a:bodyPr wrap="square">
            <a:spAutoFit/>
          </a:bodyPr>
          <a:lstStyle/>
          <a:p>
            <a:pPr marL="139700">
              <a:buSzPts val="1400"/>
              <a:defRPr/>
            </a:pPr>
            <a:r>
              <a:rPr lang="en-US" dirty="0">
                <a:solidFill>
                  <a:srgbClr val="666666"/>
                </a:solidFill>
                <a:latin typeface="Open Sans" charset="0"/>
              </a:rPr>
              <a:t>12. Musculoskeletal lower back pain [Internet]. BMJ Best Practice. 2018 [cited 4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en-gb</a:t>
            </a:r>
            <a:r>
              <a:rPr lang="en-US" dirty="0">
                <a:solidFill>
                  <a:srgbClr val="666666"/>
                </a:solidFill>
                <a:latin typeface="Open Sans" charset="0"/>
              </a:rPr>
              <a:t>/778</a:t>
            </a:r>
          </a:p>
        </p:txBody>
      </p:sp>
      <p:sp>
        <p:nvSpPr>
          <p:cNvPr id="7" name="Rectangle 6">
            <a:extLst>
              <a:ext uri="{FF2B5EF4-FFF2-40B4-BE49-F238E27FC236}">
                <a16:creationId xmlns="" xmlns:a16="http://schemas.microsoft.com/office/drawing/2014/main" id="{B3EF9BFB-B55C-4246-AFF9-80E720C614EA}"/>
              </a:ext>
            </a:extLst>
          </p:cNvPr>
          <p:cNvSpPr/>
          <p:nvPr/>
        </p:nvSpPr>
        <p:spPr>
          <a:xfrm>
            <a:off x="962256" y="1159800"/>
            <a:ext cx="7549520" cy="523220"/>
          </a:xfrm>
          <a:prstGeom prst="rect">
            <a:avLst/>
          </a:prstGeom>
        </p:spPr>
        <p:txBody>
          <a:bodyPr wrap="square">
            <a:spAutoFit/>
          </a:bodyPr>
          <a:lstStyle/>
          <a:p>
            <a:pPr marL="139700" lvl="0">
              <a:buSzPts val="1400"/>
              <a:defRPr/>
            </a:pPr>
            <a:r>
              <a:rPr lang="en-US" dirty="0">
                <a:solidFill>
                  <a:srgbClr val="666666"/>
                </a:solidFill>
                <a:latin typeface="Open Sans" charset="0"/>
              </a:rPr>
              <a:t>10. Evaluation of the child with back pain [Internet]. </a:t>
            </a:r>
            <a:r>
              <a:rPr lang="en-US" dirty="0" err="1">
                <a:solidFill>
                  <a:srgbClr val="666666"/>
                </a:solidFill>
                <a:latin typeface="Open Sans" charset="0"/>
              </a:rPr>
              <a:t>Uptodate.com</a:t>
            </a:r>
            <a:r>
              <a:rPr lang="en-US" dirty="0">
                <a:solidFill>
                  <a:srgbClr val="666666"/>
                </a:solidFill>
                <a:latin typeface="Open Sans" charset="0"/>
              </a:rPr>
              <a:t>. 2018 [cited 4 September 2018]. Available from: https://</a:t>
            </a:r>
            <a:r>
              <a:rPr lang="en-US" dirty="0" err="1">
                <a:solidFill>
                  <a:srgbClr val="666666"/>
                </a:solidFill>
                <a:latin typeface="Open Sans" charset="0"/>
              </a:rPr>
              <a:t>www.uptodate.com</a:t>
            </a:r>
            <a:r>
              <a:rPr lang="en-US" dirty="0">
                <a:solidFill>
                  <a:srgbClr val="666666"/>
                </a:solidFill>
                <a:latin typeface="Open Sans" charset="0"/>
              </a:rPr>
              <a:t>/contents/evaluation-of-the-child-with-back-pain</a:t>
            </a:r>
          </a:p>
        </p:txBody>
      </p:sp>
      <p:sp>
        <p:nvSpPr>
          <p:cNvPr id="8" name="Rectangle 7">
            <a:extLst>
              <a:ext uri="{FF2B5EF4-FFF2-40B4-BE49-F238E27FC236}">
                <a16:creationId xmlns="" xmlns:a16="http://schemas.microsoft.com/office/drawing/2014/main" id="{F86533DC-3ECF-E44E-8BB4-D49132915D6F}"/>
              </a:ext>
            </a:extLst>
          </p:cNvPr>
          <p:cNvSpPr/>
          <p:nvPr/>
        </p:nvSpPr>
        <p:spPr>
          <a:xfrm>
            <a:off x="962256" y="3505950"/>
            <a:ext cx="7926684" cy="738664"/>
          </a:xfrm>
          <a:prstGeom prst="rect">
            <a:avLst/>
          </a:prstGeom>
        </p:spPr>
        <p:txBody>
          <a:bodyPr wrap="square">
            <a:spAutoFit/>
          </a:bodyPr>
          <a:lstStyle/>
          <a:p>
            <a:pPr marL="139700" lvl="0">
              <a:buSzPts val="1400"/>
              <a:defRPr/>
            </a:pPr>
            <a:r>
              <a:rPr lang="en-US" dirty="0">
                <a:solidFill>
                  <a:srgbClr val="666666"/>
                </a:solidFill>
                <a:latin typeface="Open Sans" charset="0"/>
              </a:rPr>
              <a:t>13. Osteoporosis - Symptoms, diagnosis and treatment | BMJ Best Practice [Internet]. </a:t>
            </a:r>
            <a:r>
              <a:rPr lang="en-US" dirty="0" err="1">
                <a:solidFill>
                  <a:srgbClr val="666666"/>
                </a:solidFill>
                <a:latin typeface="Open Sans" charset="0"/>
              </a:rPr>
              <a:t>Bestpractice.bmj.com</a:t>
            </a:r>
            <a:r>
              <a:rPr lang="en-US" dirty="0">
                <a:solidFill>
                  <a:srgbClr val="666666"/>
                </a:solidFill>
                <a:latin typeface="Open Sans" charset="0"/>
              </a:rPr>
              <a:t>. 2018 [cited 6 September 2018]. Available from: https://</a:t>
            </a:r>
            <a:r>
              <a:rPr lang="en-US" dirty="0" err="1">
                <a:solidFill>
                  <a:srgbClr val="666666"/>
                </a:solidFill>
                <a:latin typeface="Open Sans" charset="0"/>
              </a:rPr>
              <a:t>bestpractice.bmj.com</a:t>
            </a:r>
            <a:r>
              <a:rPr lang="en-US" dirty="0">
                <a:solidFill>
                  <a:srgbClr val="666666"/>
                </a:solidFill>
                <a:latin typeface="Open Sans" charset="0"/>
              </a:rPr>
              <a:t>/topics/</a:t>
            </a:r>
            <a:r>
              <a:rPr lang="en-US" dirty="0" err="1">
                <a:solidFill>
                  <a:srgbClr val="666666"/>
                </a:solidFill>
                <a:latin typeface="Open Sans" charset="0"/>
              </a:rPr>
              <a:t>en</a:t>
            </a:r>
            <a:r>
              <a:rPr lang="en-US" dirty="0">
                <a:solidFill>
                  <a:srgbClr val="666666"/>
                </a:solidFill>
                <a:latin typeface="Open Sans" charset="0"/>
              </a:rPr>
              <a:t>-us/85/case-history</a:t>
            </a:r>
          </a:p>
        </p:txBody>
      </p:sp>
    </p:spTree>
    <p:extLst>
      <p:ext uri="{BB962C8B-B14F-4D97-AF65-F5344CB8AC3E}">
        <p14:creationId xmlns:p14="http://schemas.microsoft.com/office/powerpoint/2010/main" val="1316035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9;p18"/>
          <p:cNvSpPr txBox="1">
            <a:spLocks/>
          </p:cNvSpPr>
          <p:nvPr/>
        </p:nvSpPr>
        <p:spPr>
          <a:xfrm>
            <a:off x="669525" y="0"/>
            <a:ext cx="813498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dirty="0"/>
              <a:t>References</a:t>
            </a:r>
          </a:p>
        </p:txBody>
      </p:sp>
      <p:sp>
        <p:nvSpPr>
          <p:cNvPr id="7" name="Rectangle 6">
            <a:extLst>
              <a:ext uri="{FF2B5EF4-FFF2-40B4-BE49-F238E27FC236}">
                <a16:creationId xmlns="" xmlns:a16="http://schemas.microsoft.com/office/drawing/2014/main" id="{7943C743-C4D9-BD43-8EEA-183BC4FADCE6}"/>
              </a:ext>
            </a:extLst>
          </p:cNvPr>
          <p:cNvSpPr/>
          <p:nvPr/>
        </p:nvSpPr>
        <p:spPr>
          <a:xfrm>
            <a:off x="942256" y="1221002"/>
            <a:ext cx="7589520" cy="307777"/>
          </a:xfrm>
          <a:prstGeom prst="rect">
            <a:avLst/>
          </a:prstGeom>
        </p:spPr>
        <p:txBody>
          <a:bodyPr wrap="square">
            <a:spAutoFit/>
          </a:bodyPr>
          <a:lstStyle/>
          <a:p>
            <a:pPr marL="139700">
              <a:buSzPts val="1400"/>
              <a:defRPr/>
            </a:pPr>
            <a:r>
              <a:rPr lang="en-US" dirty="0">
                <a:solidFill>
                  <a:srgbClr val="666666"/>
                </a:solidFill>
                <a:latin typeface="Open Sans" charset="0"/>
              </a:rPr>
              <a:t>14. Talley Clinical Examination - 7th Ed</a:t>
            </a:r>
          </a:p>
        </p:txBody>
      </p:sp>
      <p:sp>
        <p:nvSpPr>
          <p:cNvPr id="8" name="Rectangle 7">
            <a:extLst>
              <a:ext uri="{FF2B5EF4-FFF2-40B4-BE49-F238E27FC236}">
                <a16:creationId xmlns="" xmlns:a16="http://schemas.microsoft.com/office/drawing/2014/main" id="{7A45E294-2750-BC43-9261-A00C001D5E2E}"/>
              </a:ext>
            </a:extLst>
          </p:cNvPr>
          <p:cNvSpPr/>
          <p:nvPr/>
        </p:nvSpPr>
        <p:spPr>
          <a:xfrm>
            <a:off x="942256" y="1676698"/>
            <a:ext cx="7589520" cy="307777"/>
          </a:xfrm>
          <a:prstGeom prst="rect">
            <a:avLst/>
          </a:prstGeom>
        </p:spPr>
        <p:txBody>
          <a:bodyPr wrap="square">
            <a:spAutoFit/>
          </a:bodyPr>
          <a:lstStyle/>
          <a:p>
            <a:pPr marL="139700">
              <a:buSzPts val="1400"/>
              <a:defRPr/>
            </a:pPr>
            <a:r>
              <a:rPr lang="en-US" dirty="0">
                <a:solidFill>
                  <a:srgbClr val="666666"/>
                </a:solidFill>
                <a:latin typeface="Open Sans" charset="0"/>
              </a:rPr>
              <a:t>15. Macleod's Clinical Examination (13th Ed.)</a:t>
            </a:r>
          </a:p>
        </p:txBody>
      </p:sp>
      <p:sp>
        <p:nvSpPr>
          <p:cNvPr id="6" name="Rectangle 5">
            <a:extLst>
              <a:ext uri="{FF2B5EF4-FFF2-40B4-BE49-F238E27FC236}">
                <a16:creationId xmlns="" xmlns:a16="http://schemas.microsoft.com/office/drawing/2014/main" id="{8D703C59-B93A-A54D-A75D-C6975CAE75D0}"/>
              </a:ext>
            </a:extLst>
          </p:cNvPr>
          <p:cNvSpPr/>
          <p:nvPr/>
        </p:nvSpPr>
        <p:spPr>
          <a:xfrm>
            <a:off x="942256" y="2132394"/>
            <a:ext cx="7589520" cy="523220"/>
          </a:xfrm>
          <a:prstGeom prst="rect">
            <a:avLst/>
          </a:prstGeom>
        </p:spPr>
        <p:txBody>
          <a:bodyPr wrap="square">
            <a:spAutoFit/>
          </a:bodyPr>
          <a:lstStyle/>
          <a:p>
            <a:pPr marL="139700">
              <a:buSzPts val="1400"/>
              <a:defRPr/>
            </a:pPr>
            <a:r>
              <a:rPr lang="en-US" dirty="0">
                <a:solidFill>
                  <a:srgbClr val="666666"/>
                </a:solidFill>
                <a:latin typeface="Open Sans" charset="0"/>
              </a:rPr>
              <a:t>16. Low back pain [Internet]. EBM Guidelines Available from: http://</a:t>
            </a:r>
            <a:r>
              <a:rPr lang="en-US" dirty="0" err="1">
                <a:solidFill>
                  <a:srgbClr val="666666"/>
                </a:solidFill>
                <a:latin typeface="Open Sans" charset="0"/>
              </a:rPr>
              <a:t>www.ebm-guidelines.com</a:t>
            </a:r>
            <a:r>
              <a:rPr lang="en-US" dirty="0">
                <a:solidFill>
                  <a:srgbClr val="666666"/>
                </a:solidFill>
                <a:latin typeface="Open Sans" charset="0"/>
              </a:rPr>
              <a:t>/</a:t>
            </a:r>
            <a:r>
              <a:rPr lang="en-US" dirty="0" err="1">
                <a:solidFill>
                  <a:srgbClr val="666666"/>
                </a:solidFill>
                <a:latin typeface="Open Sans" charset="0"/>
              </a:rPr>
              <a:t>ebmg</a:t>
            </a:r>
            <a:r>
              <a:rPr lang="en-US" dirty="0">
                <a:solidFill>
                  <a:srgbClr val="666666"/>
                </a:solidFill>
                <a:latin typeface="Open Sans" charset="0"/>
              </a:rPr>
              <a:t>/</a:t>
            </a:r>
            <a:r>
              <a:rPr lang="en-US" dirty="0" err="1">
                <a:solidFill>
                  <a:srgbClr val="666666"/>
                </a:solidFill>
                <a:latin typeface="Open Sans" charset="0"/>
              </a:rPr>
              <a:t>ltk.free?p_artikkeli</a:t>
            </a:r>
            <a:r>
              <a:rPr lang="en-US" dirty="0">
                <a:solidFill>
                  <a:srgbClr val="666666"/>
                </a:solidFill>
                <a:latin typeface="Open Sans" charset="0"/>
              </a:rPr>
              <a:t>=ebm00435</a:t>
            </a:r>
          </a:p>
        </p:txBody>
      </p:sp>
    </p:spTree>
    <p:extLst>
      <p:ext uri="{BB962C8B-B14F-4D97-AF65-F5344CB8AC3E}">
        <p14:creationId xmlns:p14="http://schemas.microsoft.com/office/powerpoint/2010/main" val="501952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9;p18"/>
          <p:cNvSpPr txBox="1">
            <a:spLocks/>
          </p:cNvSpPr>
          <p:nvPr/>
        </p:nvSpPr>
        <p:spPr>
          <a:xfrm>
            <a:off x="1009650" y="0"/>
            <a:ext cx="8134350" cy="1160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800" b="1" dirty="0" smtClean="0">
                <a:latin typeface="Times New Roman" charset="0"/>
                <a:ea typeface="Times New Roman" charset="0"/>
                <a:cs typeface="Times New Roman" charset="0"/>
              </a:rPr>
              <a:t>Take Home Message</a:t>
            </a:r>
            <a:endParaRPr lang="en-US" sz="4800" b="1" dirty="0">
              <a:latin typeface="Times New Roman" charset="0"/>
              <a:ea typeface="Times New Roman" charset="0"/>
              <a:cs typeface="Times New Roman" charset="0"/>
            </a:endParaRPr>
          </a:p>
        </p:txBody>
      </p:sp>
      <p:sp>
        <p:nvSpPr>
          <p:cNvPr id="4" name="Content Placeholder 2"/>
          <p:cNvSpPr txBox="1">
            <a:spLocks/>
          </p:cNvSpPr>
          <p:nvPr/>
        </p:nvSpPr>
        <p:spPr>
          <a:xfrm>
            <a:off x="669521" y="1365552"/>
            <a:ext cx="5694703" cy="331277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DB7C4"/>
              </a:buClr>
              <a:buSzPts val="2400"/>
              <a:buFont typeface="Source Sans Pro"/>
              <a:buChar char="■"/>
              <a:defRPr sz="2400" b="0" i="0" u="none" strike="noStrike" cap="none">
                <a:solidFill>
                  <a:srgbClr val="415665"/>
                </a:solidFill>
                <a:latin typeface="Source Sans Pro"/>
                <a:ea typeface="Source Sans Pro"/>
                <a:cs typeface="Source Sans Pro"/>
                <a:sym typeface="Source Sans Pro"/>
              </a:defRPr>
            </a:lvl9pPr>
          </a:lstStyle>
          <a:p>
            <a:r>
              <a:rPr lang="en-US" sz="2000" b="1" dirty="0" smtClean="0">
                <a:latin typeface="Times New Roman" charset="0"/>
                <a:ea typeface="Times New Roman" charset="0"/>
                <a:cs typeface="Times New Roman" charset="0"/>
              </a:rPr>
              <a:t>Back pain mostly diagnosed clinically.</a:t>
            </a:r>
          </a:p>
          <a:p>
            <a:r>
              <a:rPr lang="en-US" sz="2000" b="1" dirty="0" smtClean="0">
                <a:latin typeface="Times New Roman" charset="0"/>
                <a:ea typeface="Times New Roman" charset="0"/>
                <a:cs typeface="Times New Roman" charset="0"/>
              </a:rPr>
              <a:t>Exclude the </a:t>
            </a:r>
            <a:r>
              <a:rPr lang="en-US" sz="2000" b="1" dirty="0" smtClean="0">
                <a:solidFill>
                  <a:schemeClr val="accent6"/>
                </a:solidFill>
                <a:latin typeface="Times New Roman" charset="0"/>
                <a:ea typeface="Times New Roman" charset="0"/>
                <a:cs typeface="Times New Roman" charset="0"/>
              </a:rPr>
              <a:t>RED FLAGS</a:t>
            </a:r>
            <a:r>
              <a:rPr lang="en-US" sz="2000" b="1" dirty="0" smtClean="0">
                <a:solidFill>
                  <a:schemeClr val="accent6"/>
                </a:solidFill>
                <a:latin typeface="Times New Roman" charset="0"/>
                <a:ea typeface="Times New Roman" charset="0"/>
                <a:cs typeface="Times New Roman" charset="0"/>
              </a:rPr>
              <a:t> </a:t>
            </a:r>
          </a:p>
          <a:p>
            <a:r>
              <a:rPr lang="en-US" sz="2000" b="1" dirty="0" smtClean="0">
                <a:solidFill>
                  <a:schemeClr val="tx1"/>
                </a:solidFill>
                <a:latin typeface="Times New Roman" charset="0"/>
                <a:ea typeface="Times New Roman" charset="0"/>
                <a:cs typeface="Times New Roman" charset="0"/>
              </a:rPr>
              <a:t>Don’t forget ICE</a:t>
            </a:r>
          </a:p>
          <a:p>
            <a:r>
              <a:rPr lang="en-US" sz="2000" b="1" dirty="0" smtClean="0">
                <a:solidFill>
                  <a:schemeClr val="tx1"/>
                </a:solidFill>
                <a:latin typeface="Times New Roman" charset="0"/>
                <a:ea typeface="Times New Roman" charset="0"/>
                <a:cs typeface="Times New Roman" charset="0"/>
              </a:rPr>
              <a:t>Imaging is not a must </a:t>
            </a:r>
            <a:r>
              <a:rPr lang="ar-SA" sz="2000" b="1" dirty="0" smtClean="0">
                <a:solidFill>
                  <a:schemeClr val="tx1"/>
                </a:solidFill>
                <a:latin typeface="Times New Roman" charset="0"/>
                <a:ea typeface="Times New Roman" charset="0"/>
                <a:cs typeface="Times New Roman" charset="0"/>
              </a:rPr>
              <a:t>يا ابني</a:t>
            </a:r>
          </a:p>
          <a:p>
            <a:r>
              <a:rPr lang="en-US" sz="2000" b="1" dirty="0" smtClean="0">
                <a:solidFill>
                  <a:schemeClr val="tx1"/>
                </a:solidFill>
                <a:latin typeface="Times New Roman" charset="0"/>
                <a:ea typeface="Times New Roman" charset="0"/>
                <a:cs typeface="Times New Roman" charset="0"/>
              </a:rPr>
              <a:t>Medications is not everything even </a:t>
            </a:r>
            <a:r>
              <a:rPr lang="ar-SA" sz="2000" b="1" dirty="0" smtClean="0">
                <a:solidFill>
                  <a:schemeClr val="tx1"/>
                </a:solidFill>
                <a:latin typeface="Times New Roman" charset="0"/>
                <a:ea typeface="Times New Roman" charset="0"/>
                <a:cs typeface="Times New Roman" charset="0"/>
              </a:rPr>
              <a:t>يا ابني</a:t>
            </a:r>
          </a:p>
          <a:p>
            <a:r>
              <a:rPr lang="en-US" sz="2000" b="1" dirty="0" smtClean="0">
                <a:solidFill>
                  <a:schemeClr val="accent6"/>
                </a:solidFill>
                <a:latin typeface="Times New Roman" charset="0"/>
                <a:ea typeface="Times New Roman" charset="0"/>
                <a:cs typeface="Times New Roman" charset="0"/>
              </a:rPr>
              <a:t>When you suspects Cauda Equine Refer!!</a:t>
            </a:r>
            <a:endParaRPr lang="ar-SA" sz="2000" b="1" dirty="0" smtClean="0">
              <a:solidFill>
                <a:schemeClr val="accent6"/>
              </a:solidFill>
              <a:latin typeface="Times New Roman" charset="0"/>
              <a:ea typeface="Times New Roman" charset="0"/>
              <a:cs typeface="Times New Roman" charset="0"/>
            </a:endParaRPr>
          </a:p>
          <a:p>
            <a:r>
              <a:rPr lang="en-US" sz="2000" b="1" dirty="0" smtClean="0">
                <a:solidFill>
                  <a:schemeClr val="tx1"/>
                </a:solidFill>
                <a:latin typeface="Times New Roman" charset="0"/>
                <a:ea typeface="Times New Roman" charset="0"/>
                <a:cs typeface="Times New Roman" charset="0"/>
              </a:rPr>
              <a:t>Not every patient deserve a complete rest.. Some are contraindicated.</a:t>
            </a:r>
            <a:endParaRPr lang="en-US" sz="200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6670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0"/>
            <a:ext cx="10287000" cy="5143500"/>
          </a:xfrm>
          <a:prstGeom prst="rect">
            <a:avLst/>
          </a:prstGeom>
        </p:spPr>
      </p:pic>
    </p:spTree>
    <p:extLst>
      <p:ext uri="{BB962C8B-B14F-4D97-AF65-F5344CB8AC3E}">
        <p14:creationId xmlns:p14="http://schemas.microsoft.com/office/powerpoint/2010/main" val="1664126017"/>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2286</TotalTime>
  <Words>5488</Words>
  <Application>Microsoft Macintosh PowerPoint</Application>
  <PresentationFormat>On-screen Show (16:9)</PresentationFormat>
  <Paragraphs>679</Paragraphs>
  <Slides>93</Slides>
  <Notes>68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93</vt:i4>
      </vt:variant>
    </vt:vector>
  </HeadingPairs>
  <TitlesOfParts>
    <vt:vector size="104" baseType="lpstr">
      <vt:lpstr>Bebas Neue</vt:lpstr>
      <vt:lpstr>Calibri</vt:lpstr>
      <vt:lpstr>Dosis</vt:lpstr>
      <vt:lpstr>Open Sans</vt:lpstr>
      <vt:lpstr>Roboto</vt:lpstr>
      <vt:lpstr>Source Sans Pro</vt:lpstr>
      <vt:lpstr>Times</vt:lpstr>
      <vt:lpstr>Times New Roman</vt:lpstr>
      <vt:lpstr>Wingdings</vt:lpstr>
      <vt:lpstr>Arial</vt:lpstr>
      <vt:lpstr>Cerimon template</vt:lpstr>
      <vt:lpstr>PowerPoint Presentation</vt:lpstr>
      <vt:lpstr>Objectives</vt:lpstr>
      <vt:lpstr>PowerPoint Presentation</vt:lpstr>
      <vt:lpstr>PowerPoint Presentation</vt:lpstr>
      <vt:lpstr>Role play</vt:lpstr>
      <vt:lpstr>MCQs!</vt:lpstr>
      <vt:lpstr>PowerPoint Presentation</vt:lpstr>
      <vt:lpstr>PowerPoint Presentation</vt:lpstr>
      <vt:lpstr>PowerPoint Presentation</vt:lpstr>
      <vt:lpstr>PowerPoint Presentation</vt:lpstr>
      <vt:lpstr>PowerPoint Presentation</vt:lpstr>
      <vt:lpstr>PowerPoint Presentation</vt:lpstr>
      <vt:lpstr>Hx taking (4)</vt:lpstr>
      <vt:lpstr>DDx</vt:lpstr>
      <vt:lpstr>Hx taking</vt:lpstr>
      <vt:lpstr>Hx taking</vt:lpstr>
      <vt:lpstr>Hx taking</vt:lpstr>
      <vt:lpstr>Hx taking</vt:lpstr>
      <vt:lpstr>Hx taking</vt:lpstr>
      <vt:lpstr>Physical Examination</vt:lpstr>
      <vt:lpstr>PowerPoint Presentation</vt:lpstr>
      <vt:lpstr>PowerPoint Presentation</vt:lpstr>
      <vt:lpstr>PowerPoint Presentation</vt:lpstr>
      <vt:lpstr>PowerPoint Presentation</vt:lpstr>
      <vt:lpstr>Case</vt:lpstr>
      <vt:lpstr>Case</vt:lpstr>
      <vt:lpstr>PowerPoint Presentation</vt:lpstr>
      <vt:lpstr>PowerPoint Presentation</vt:lpstr>
      <vt:lpstr>Mechanical</vt:lpstr>
      <vt:lpstr>Inflammation</vt:lpstr>
      <vt:lpstr>PowerPoint Presentation</vt:lpstr>
      <vt:lpstr>Root Nerve Compression</vt:lpstr>
      <vt:lpstr>Malignancy</vt:lpstr>
      <vt:lpstr>Others</vt:lpstr>
      <vt:lpstr>Case</vt:lpstr>
      <vt:lpstr>Lumbar muscular strain/sprain</vt:lpstr>
      <vt:lpstr>Lumbar muscular strain/sprain</vt:lpstr>
      <vt:lpstr>Lumbar muscular strain/sprain</vt:lpstr>
      <vt:lpstr>Lumbar muscular strain/sprain </vt:lpstr>
      <vt:lpstr>Lumbar muscular strain/sprain</vt:lpstr>
      <vt:lpstr>Lumbar muscular strain/sprain</vt:lpstr>
      <vt:lpstr>Case</vt:lpstr>
      <vt:lpstr>Herniated nucleus pulposus (HNP)</vt:lpstr>
      <vt:lpstr>Herniated nucleus pulposus (HNP)</vt:lpstr>
      <vt:lpstr>Herniated nucleus pulposus (HNP)</vt:lpstr>
      <vt:lpstr>Herniated nucleus pulposus (HNP)</vt:lpstr>
      <vt:lpstr>Herniated nucleus pulposus (HNP)</vt:lpstr>
      <vt:lpstr>Case</vt:lpstr>
      <vt:lpstr> Spinal stenosis</vt:lpstr>
      <vt:lpstr> Spinal stenosis</vt:lpstr>
      <vt:lpstr> Spinal stenosis</vt:lpstr>
      <vt:lpstr> Spinal stenosis</vt:lpstr>
      <vt:lpstr> Spinal stenosis</vt:lpstr>
      <vt:lpstr> Spinal stenosis</vt:lpstr>
      <vt:lpstr>PowerPoint Presentation</vt:lpstr>
      <vt:lpstr>Case</vt:lpstr>
      <vt:lpstr>Compression fracture</vt:lpstr>
      <vt:lpstr>Compression fracture</vt:lpstr>
      <vt:lpstr>Compression fracture</vt:lpstr>
      <vt:lpstr>Compression fracture</vt:lpstr>
      <vt:lpstr>Examination </vt:lpstr>
      <vt:lpstr>PowerPoint Presentation</vt:lpstr>
      <vt:lpstr>Components of physical examination </vt:lpstr>
      <vt:lpstr>Components of physical examination </vt:lpstr>
      <vt:lpstr>Components of physical examination </vt:lpstr>
      <vt:lpstr>Components of physical examination </vt:lpstr>
      <vt:lpstr>PowerPoint Presentation</vt:lpstr>
      <vt:lpstr>Main nerve roots </vt:lpstr>
      <vt:lpstr>Main nerve roots </vt:lpstr>
      <vt:lpstr>Main nerve roots </vt:lpstr>
      <vt:lpstr>X-Ray</vt:lpstr>
      <vt:lpstr>X-Ray</vt:lpstr>
      <vt:lpstr>MRI</vt:lpstr>
      <vt:lpstr>MRI</vt:lpstr>
      <vt:lpstr>Role of PHC: </vt:lpstr>
      <vt:lpstr>When to refer ?</vt:lpstr>
      <vt:lpstr>Prevention and education</vt:lpstr>
      <vt:lpstr>Prevention and education</vt:lpstr>
      <vt:lpstr>Prevention and education</vt:lpstr>
      <vt:lpstr>Prevention and education</vt:lpstr>
      <vt:lpstr>Prevention and education</vt:lpstr>
      <vt:lpstr>Role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هشام</cp:lastModifiedBy>
  <cp:revision>77</cp:revision>
  <dcterms:modified xsi:type="dcterms:W3CDTF">2018-09-09T18:45:41Z</dcterms:modified>
</cp:coreProperties>
</file>