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2" r:id="rId1"/>
  </p:sldMasterIdLst>
  <p:notesMasterIdLst>
    <p:notesMasterId r:id="rId94"/>
  </p:notesMasterIdLst>
  <p:sldIdLst>
    <p:sldId id="256" r:id="rId2"/>
    <p:sldId id="257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5" r:id="rId11"/>
    <p:sldId id="354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0" r:id="rId20"/>
    <p:sldId id="282" r:id="rId21"/>
    <p:sldId id="283" r:id="rId22"/>
    <p:sldId id="284" r:id="rId23"/>
    <p:sldId id="346" r:id="rId24"/>
    <p:sldId id="281" r:id="rId25"/>
    <p:sldId id="286" r:id="rId26"/>
    <p:sldId id="287" r:id="rId27"/>
    <p:sldId id="356" r:id="rId28"/>
    <p:sldId id="289" r:id="rId29"/>
    <p:sldId id="290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85" r:id="rId40"/>
    <p:sldId id="339" r:id="rId41"/>
    <p:sldId id="340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4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42" r:id="rId68"/>
    <p:sldId id="291" r:id="rId69"/>
    <p:sldId id="292" r:id="rId70"/>
    <p:sldId id="293" r:id="rId71"/>
    <p:sldId id="297" r:id="rId72"/>
    <p:sldId id="295" r:id="rId73"/>
    <p:sldId id="296" r:id="rId74"/>
    <p:sldId id="298" r:id="rId75"/>
    <p:sldId id="299" r:id="rId76"/>
    <p:sldId id="357" r:id="rId77"/>
    <p:sldId id="358" r:id="rId78"/>
    <p:sldId id="300" r:id="rId79"/>
    <p:sldId id="301" r:id="rId80"/>
    <p:sldId id="302" r:id="rId81"/>
    <p:sldId id="303" r:id="rId82"/>
    <p:sldId id="304" r:id="rId83"/>
    <p:sldId id="305" r:id="rId84"/>
    <p:sldId id="332" r:id="rId85"/>
    <p:sldId id="333" r:id="rId86"/>
    <p:sldId id="344" r:id="rId87"/>
    <p:sldId id="334" r:id="rId88"/>
    <p:sldId id="335" r:id="rId89"/>
    <p:sldId id="336" r:id="rId90"/>
    <p:sldId id="337" r:id="rId91"/>
    <p:sldId id="343" r:id="rId92"/>
    <p:sldId id="338" r:id="rId9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ytham" initials="MOU [6]" lastIdx="1" clrIdx="6">
    <p:extLst/>
  </p:cmAuthor>
  <p:cmAuthor id="1" name="Haytham" initials="MOU" lastIdx="1" clrIdx="0">
    <p:extLst/>
  </p:cmAuthor>
  <p:cmAuthor id="2" name="Haytham" initials="MOU [2]" lastIdx="1" clrIdx="1">
    <p:extLst/>
  </p:cmAuthor>
  <p:cmAuthor id="3" name="Haytham" initials="MOU [2] [2]" lastIdx="1" clrIdx="2">
    <p:extLst/>
  </p:cmAuthor>
  <p:cmAuthor id="4" name="Haytham" initials="MOU [3]" lastIdx="1" clrIdx="3">
    <p:extLst/>
  </p:cmAuthor>
  <p:cmAuthor id="5" name="Haytham" initials="MOU [4]" lastIdx="1" clrIdx="4">
    <p:extLst/>
  </p:cmAuthor>
  <p:cmAuthor id="6" name="Haytham" initials="MOU [5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9"/>
    <p:restoredTop sz="91377"/>
  </p:normalViewPr>
  <p:slideViewPr>
    <p:cSldViewPr snapToGrid="0">
      <p:cViewPr varScale="1">
        <p:scale>
          <a:sx n="119" d="100"/>
          <a:sy n="119" d="100"/>
        </p:scale>
        <p:origin x="208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commentAuthors" Target="commentAuthors.xml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3T22:28:41.478" idx="1">
    <p:pos x="4127" y="2433"/>
    <p:text>only include last group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0-14T11:41:07.793" idx="1">
    <p:pos x="10" y="10"/>
    <p:text>I added these 2 slides about rhinitis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8-10-14T11:41:07.79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8-10-14T11:50:47.313" idx="1">
    <p:pos x="2466" y="1172"/>
    <p:text>sinusitis is a common complication of allergic rhinitis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8-10-14T12:43:37.143" idx="1">
    <p:pos x="1471" y="1192"/>
    <p:text>I modified this list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18-10-15T00:38:37.611" idx="1">
    <p:pos x="3781" y="190"/>
    <p:text>viral rhinosinusitis is abbreviated by VRS, 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8-10-15T00:37:26.400" idx="1">
    <p:pos x="10" y="10"/>
    <p:text>I changed the location of this slide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7482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305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edba519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edba519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25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56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1edba51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1edba51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772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edba519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edba519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091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1edba519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1edba519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048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1edba519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1edba519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172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1edba519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1edba519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172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1edba519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1edba519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532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1edba519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1edba519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250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1edba519a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1edba519a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83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2673c617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2673c6171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556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1edba519a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1edba519a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279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1edba519a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1edba519a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00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1edba519a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1edba519a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834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1edba519a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1edba519a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643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290fbe5fb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290fbe5fb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707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1edba519a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1edba519a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288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1edba519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1edba519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020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1edba519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1edba519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17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1edba519a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1edba519a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839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1edba519a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1edba519a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763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1f1a2b73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41f1a2b73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356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1edba519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1edba519a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140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1edba519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1edba519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593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1edba519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1edba519a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813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1edba519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1edba519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560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1edba519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1edba519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3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1edba519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1edba519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8068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1edba519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1edba519a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08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1edba519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1edba519a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237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1edba519a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1edba519a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733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1edba519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1edba519a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709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41f1a2b73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41f1a2b73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496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829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1ef72cfd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1ef72cfd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majority of pharyngitis is viral</a:t>
            </a:r>
            <a:endParaRPr lang="en-US" sz="11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(50-80%) with 15-30% in children and 10% in adults due to GAS.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961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1ef72cfd5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1ef72cfd5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7461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41ef72cfd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41ef72cfd5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6490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1ef72cfd5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41ef72cfd5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72951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41f1a2b73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41f1a2b73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0944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1ef72cfd5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41ef72cfd5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6327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41ef72cfd5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41ef72cfd5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9471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1ef72cfd5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41ef72cfd5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6430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41ef72cfd5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41ef72cfd5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486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41f1a2b73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41f1a2b73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76662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41ef72cfd5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41ef72cfd5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783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1ef72cfd5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41ef72cfd5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4120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41ef72cfd5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41ef72cfd5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819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41ef72cfd5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41ef72cfd5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8776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1ef72cfd5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41ef72cfd5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2060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080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2673c6171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42673c6171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811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f3422e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f3422e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5710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f3422e8b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f3422e8b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5651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41f1a2b73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41f1a2b73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29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41f1a2b73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41f1a2b73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2115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41e792c0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41e792c04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570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1e792c04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1e792c04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935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41e792c041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41e792c041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1227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41e792c04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41e792c04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9673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41ec97673f_0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41ec97673f_0_1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2193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41ec97673f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41ec97673f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8407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2087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2673c617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2673c6171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1174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2673c6171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2673c6171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6414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1e492404b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1e492404b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75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1f1a2b73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1f1a2b73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4,Answer is 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5,Answer is 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93683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1e492404b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1e492404b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5860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290fbe5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290fbe5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3773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290fbe5f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4290fbe5f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7500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1e492404b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1e492404b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7231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1e492404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1e492404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3544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1e492404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1e492404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8014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1e492404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1e492404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9705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1e492404b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1e492404b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23282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1e492404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1e492404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9932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1e492404b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1e492404b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07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1f1a2b73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1f1a2b73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5,Answer is 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3425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1e492404b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1e492404b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5845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41e492404b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41e492404b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250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1e492404b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1e492404b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93985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1f1a2b73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41f1a2b73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8551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41ef72cfd5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41ef72cfd5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Hx</a:t>
            </a:r>
            <a:r>
              <a:rPr lang="en-US" dirty="0"/>
              <a:t>: other symptoms to ask about (fever, cough, dysphonia</a:t>
            </a:r>
            <a:r>
              <a:rPr lang="en-US" baseline="0" dirty="0"/>
              <a:t> or a hoarse voice.</a:t>
            </a:r>
            <a:r>
              <a:rPr lang="en-US" dirty="0"/>
              <a:t> rhinitis to </a:t>
            </a:r>
            <a:r>
              <a:rPr lang="en-US" b="1" dirty="0"/>
              <a:t>rule out</a:t>
            </a:r>
            <a:r>
              <a:rPr lang="en-US" dirty="0"/>
              <a:t> -</a:t>
            </a:r>
            <a:r>
              <a:rPr lang="en-US" baseline="0" dirty="0"/>
              <a:t>acute laryngitis)</a:t>
            </a:r>
            <a:r>
              <a:rPr lang="en-US" dirty="0"/>
              <a:t>, (Nasal obstruction,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congestion, Chronic unproductive cough to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 out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chronic sinusitis)</a:t>
            </a:r>
            <a:r>
              <a:rPr lang="en-US" dirty="0"/>
              <a:t> (recent </a:t>
            </a:r>
            <a:r>
              <a:rPr lang="en-US" dirty="0" err="1"/>
              <a:t>trauma,to</a:t>
            </a:r>
            <a:r>
              <a:rPr lang="en-US" dirty="0"/>
              <a:t> </a:t>
            </a:r>
            <a:r>
              <a:rPr lang="en-US" b="1" dirty="0"/>
              <a:t>rule out </a:t>
            </a:r>
            <a:r>
              <a:rPr lang="en-US" dirty="0"/>
              <a:t>Temporal Bone Fractures), </a:t>
            </a:r>
            <a:r>
              <a:rPr lang="en-US" dirty="0" err="1"/>
              <a:t>constitiutional</a:t>
            </a:r>
            <a:r>
              <a:rPr lang="en-US" dirty="0"/>
              <a:t> symptoms to </a:t>
            </a:r>
            <a:r>
              <a:rPr lang="en-US" b="1" dirty="0"/>
              <a:t>role</a:t>
            </a:r>
            <a:r>
              <a:rPr lang="en-US" b="1" baseline="0" dirty="0"/>
              <a:t> out </a:t>
            </a:r>
            <a:r>
              <a:rPr lang="en-US" baseline="0" dirty="0"/>
              <a:t>malignancies,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Any other symptoms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Physical examination: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67490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1f1a2b73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41f1a2b73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69073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41f1a2b73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41f1a2b73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389208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41f1a2b73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41f1a2b73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1411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41f1a2b73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41f1a2b73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86984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1f1a2b73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1f1a2b73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4,Answer is 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5,Answer is 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7593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15674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1f1a2b73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1f1a2b73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5,Answer is 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56638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41f1a2b73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41f1a2b73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17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2639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77713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00131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741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53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660850" y="896950"/>
            <a:ext cx="6842400" cy="5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660775" y="1826600"/>
            <a:ext cx="3749700" cy="280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5085425" y="1826600"/>
            <a:ext cx="3749700" cy="280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04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39263" y="460225"/>
            <a:ext cx="7434600" cy="11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215171" y="3461800"/>
            <a:ext cx="2648400" cy="11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2"/>
          </p:nvPr>
        </p:nvSpPr>
        <p:spPr>
          <a:xfrm>
            <a:off x="6091071" y="3461800"/>
            <a:ext cx="2648400" cy="11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3"/>
          </p:nvPr>
        </p:nvSpPr>
        <p:spPr>
          <a:xfrm>
            <a:off x="339271" y="3461800"/>
            <a:ext cx="2648400" cy="11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344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9780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291950" y="1854951"/>
            <a:ext cx="39780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17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 layout 5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ctrTitle"/>
          </p:nvPr>
        </p:nvSpPr>
        <p:spPr>
          <a:xfrm>
            <a:off x="661050" y="542100"/>
            <a:ext cx="7821900" cy="405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91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516924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4648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2916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923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020969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189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85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04097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043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comments" Target="../comments/commen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comments" Target="../comments/commen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76.xml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/Relationships>
</file>

<file path=ppt/slides/_rels/slide92.xml.rels><?xml version="1.0" encoding="UTF-8" standalone="yes"?>
<Relationships xmlns="http://schemas.openxmlformats.org/package/2006/relationships"><Relationship Id="rId11" Type="http://schemas.openxmlformats.org/officeDocument/2006/relationships/hyperlink" Target="http://onlinelibrary.wiley.com/doi/10.1111/j.1398-9995.2007.01620.x/full" TargetMode="External"/><Relationship Id="rId12" Type="http://schemas.openxmlformats.org/officeDocument/2006/relationships/hyperlink" Target="http://www.dynamed.com/topics/dmp~AN~T116217/Allergic-rhiniti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hyperlink" Target="https://www.aafp.org/afp/topicModules/viewAll.htm" TargetMode="External"/><Relationship Id="rId4" Type="http://schemas.openxmlformats.org/officeDocument/2006/relationships/hyperlink" Target="https://www.aafp.org/afp/2016/0701/p24.html" TargetMode="External"/><Relationship Id="rId5" Type="http://schemas.openxmlformats.org/officeDocument/2006/relationships/hyperlink" Target="https://www.aafp.org/afp/2013/1001/p435.html" TargetMode="External"/><Relationship Id="rId6" Type="http://schemas.openxmlformats.org/officeDocument/2006/relationships/hyperlink" Target="https://dfcmopen.com/wp-content/uploads/2014/11/" TargetMode="External"/><Relationship Id="rId7" Type="http://schemas.openxmlformats.org/officeDocument/2006/relationships/hyperlink" Target="http://www.aafp.org/afp/2014/0615/p976.html" TargetMode="External"/><Relationship Id="rId8" Type="http://schemas.openxmlformats.org/officeDocument/2006/relationships/hyperlink" Target="https://www.aafp.org/afp/2015/1115/p942.html" TargetMode="External"/><Relationship Id="rId9" Type="http://schemas.openxmlformats.org/officeDocument/2006/relationships/hyperlink" Target="https://www.aafp.org/afp/2015/1201/p985.html" TargetMode="External"/><Relationship Id="rId10" Type="http://schemas.openxmlformats.org/officeDocument/2006/relationships/hyperlink" Target="http://bestpractice.bmj.com/topics/en-gb/2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xfrm>
            <a:off x="475989" y="1165214"/>
            <a:ext cx="8217074" cy="2047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Upper Respiratory Tract Diseases</a:t>
            </a:r>
            <a:r>
              <a:rPr lang="en" sz="2400" b="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" sz="2400" b="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" sz="2200" b="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Supervised by: </a:t>
            </a:r>
            <a:r>
              <a:rPr lang="en" sz="22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Dr. Haytham </a:t>
            </a:r>
            <a:r>
              <a:rPr lang="en" sz="2200" dirty="0" err="1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Alsaif</a:t>
            </a:r>
            <a:endParaRPr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1437288" y="4205104"/>
            <a:ext cx="7706712" cy="4743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1400" b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Edited by: 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Mohammed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Alsuhaibani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- Ibrahim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Alnafisah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– Yousef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Alsamil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0" name="Google Shape;100;p19"/>
          <p:cNvSpPr txBox="1"/>
          <p:nvPr/>
        </p:nvSpPr>
        <p:spPr>
          <a:xfrm>
            <a:off x="183684" y="3564173"/>
            <a:ext cx="9225492" cy="52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Original </a:t>
            </a:r>
            <a:r>
              <a:rPr lang="en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lides done by</a:t>
            </a:r>
            <a:r>
              <a:rPr lang="en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Abdula Al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furaih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Khaled Al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Jedia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Nawaf Al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Rowayshed</a:t>
            </a:r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Definition</a:t>
            </a:r>
            <a:endParaRPr dirty="0"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Rhinitis </a:t>
            </a:r>
            <a:r>
              <a:rPr lang="en" sz="2400" b="1" dirty="0" smtClean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refers </a:t>
            </a:r>
            <a:r>
              <a:rPr lang="en" sz="24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to:</a:t>
            </a:r>
            <a:endParaRPr sz="2400"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>
              <a:buNone/>
            </a:pPr>
            <a:r>
              <a:rPr lang="en-US" sz="2400" dirty="0"/>
              <a:t>Rhinitis is defined as inflammation of the nasal mucous membranes. </a:t>
            </a:r>
            <a:endParaRPr lang="en-US" sz="2400" dirty="0" smtClean="0"/>
          </a:p>
          <a:p>
            <a:pPr marL="0" lvl="0" indent="0">
              <a:buNone/>
            </a:pPr>
            <a:r>
              <a:rPr lang="en-US" sz="2400" b="1" dirty="0" smtClean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Rhinitis symptoms:</a:t>
            </a:r>
            <a:endParaRPr lang="en-US" sz="2400" dirty="0"/>
          </a:p>
          <a:p>
            <a:pPr marL="0" lvl="0" indent="0">
              <a:buNone/>
            </a:pPr>
            <a:r>
              <a:rPr lang="en-US" sz="2400" dirty="0" smtClean="0"/>
              <a:t>Rhinitis </a:t>
            </a:r>
            <a:r>
              <a:rPr lang="en-US" sz="2400" dirty="0"/>
              <a:t>presents as nasal congestion, sneezing, itching, rhinorrhea, and postnasal </a:t>
            </a:r>
            <a:r>
              <a:rPr lang="en-US" sz="2400" dirty="0" smtClean="0"/>
              <a:t>drainage.</a:t>
            </a:r>
          </a:p>
          <a:p>
            <a:pPr marL="0" lv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274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Sinusitis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2001194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dirty="0">
                <a:sym typeface="Trebuchet MS"/>
              </a:rPr>
              <a:t>A Healthy Sinus:</a:t>
            </a:r>
            <a:endParaRPr dirty="0"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Is filled with air.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Produces mucus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which usually drains through small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channels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into the nose 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These channels become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blocked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when the sinus linings become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inflamed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The sinus will be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filled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with fluid, germs can grow and cause an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infection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050" y="3028450"/>
            <a:ext cx="3644326" cy="20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Definition</a:t>
            </a:r>
            <a:endParaRPr dirty="0"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Sinusitis AKA Rhinosinusitis refers to:</a:t>
            </a:r>
            <a:endParaRPr sz="2400"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The inflammation of nasal passages and sinus cavities.</a:t>
            </a:r>
            <a:endParaRPr sz="2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150" y="2302647"/>
            <a:ext cx="3177350" cy="27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3500" y="2302650"/>
            <a:ext cx="3177350" cy="2655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rtl="1"/>
            <a:r>
              <a:rPr lang="en" dirty="0">
                <a:sym typeface="Trebuchet MS"/>
              </a:rPr>
              <a:t>Pathophysiology</a:t>
            </a:r>
            <a:endParaRPr dirty="0"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AutoNum type="arabicPeriod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Obstruction of sinus drainage pathways (sinus ostia).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AutoNum type="arabicPeriod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Ciliary impairment.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AutoNum type="arabicPeriod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Altered mucus quantity and quality.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4966882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Clinical Features</a:t>
            </a:r>
            <a:endParaRPr dirty="0"/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Pain and tenderness around cheeks, eyes or forehead.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Nasal Congestion.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Nasal Discharge.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Hyposmia.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Fever and fatigue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Postnasal Drip.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Cough and halitosis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Sinus Headache.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Toothache.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Otalgia. 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4836" y="140375"/>
            <a:ext cx="3712238" cy="488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Classification: duration 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Acute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Sinusitis: &lt;4 wks.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Subacute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Sinusitis: Between 4-12 wks.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Chronic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Sinusitis: &gt; 12 wks.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Recurrent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acute Sinusitis: diagnosed when infection occurs 2-4 times/year.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Etiology</a:t>
            </a:r>
            <a:endParaRPr dirty="0"/>
          </a:p>
        </p:txBody>
      </p:sp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2185C5"/>
                </a:solidFill>
                <a:latin typeface="Lato"/>
                <a:ea typeface="Lato"/>
                <a:cs typeface="Lato"/>
                <a:sym typeface="Lato"/>
              </a:rPr>
              <a:t>Non-infectious: </a:t>
            </a:r>
            <a:endParaRPr sz="3200" b="1" dirty="0">
              <a:solidFill>
                <a:srgbClr val="2185C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Nasal obstruction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en-US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allergic rhinitis,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nasal 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polyps, tumors, mucus plug, septal deviation).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Primary ciliary dyskinesia.</a:t>
            </a:r>
            <a:endParaRPr sz="20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with 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immune deficiency or  hyper inflammatory disease 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such as Wegener's disease.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Cystic fibrosis.</a:t>
            </a:r>
            <a:endParaRPr sz="20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200" b="1" dirty="0">
              <a:solidFill>
                <a:srgbClr val="2185C5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992040"/>
          </a:xfrm>
          <a:prstGeom prst="rect">
            <a:avLst/>
          </a:prstGeom>
        </p:spPr>
        <p:txBody>
          <a:bodyPr spcFirstLastPara="1" wrap="square" lIns="91425" tIns="324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Lato"/>
              </a:rPr>
              <a:t>Infectious</a:t>
            </a:r>
            <a:endParaRPr dirty="0"/>
          </a:p>
        </p:txBody>
      </p:sp>
      <p:sp>
        <p:nvSpPr>
          <p:cNvPr id="182" name="Google Shape;182;p32"/>
          <p:cNvSpPr txBox="1">
            <a:spLocks noGrp="1"/>
          </p:cNvSpPr>
          <p:nvPr>
            <p:ph type="body" idx="1"/>
          </p:nvPr>
        </p:nvSpPr>
        <p:spPr>
          <a:xfrm>
            <a:off x="311700" y="1561100"/>
            <a:ext cx="8520600" cy="30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55600"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Viral: Influenza </a:t>
            </a:r>
            <a:r>
              <a:rPr lang="en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virus</a:t>
            </a:r>
            <a:r>
              <a:rPr lang="en-US" sz="2000" b="1" dirty="0" err="1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es</a:t>
            </a:r>
            <a:r>
              <a:rPr lang="en-US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Rhinovirus</a:t>
            </a:r>
            <a:r>
              <a:rPr lang="en-US" sz="2000" dirty="0" err="1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es</a:t>
            </a:r>
            <a:r>
              <a:rPr lang="en-US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r>
              <a:rPr lang="en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coronaviruses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and</a:t>
            </a:r>
            <a:r>
              <a:rPr lang="en-US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adenoviruses.</a:t>
            </a: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Bacterial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S. pneumonia, H. </a:t>
            </a:r>
            <a:r>
              <a:rPr lang="en" sz="20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influenzae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and M. </a:t>
            </a:r>
            <a:r>
              <a:rPr lang="en" sz="20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catarrhalis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Fungal: 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Aspergillus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How to Differentiate between Bacterial &amp; Viral Rhinosinusitis?</a:t>
            </a:r>
            <a:endParaRPr dirty="0"/>
          </a:p>
        </p:txBody>
      </p:sp>
      <p:sp>
        <p:nvSpPr>
          <p:cNvPr id="259" name="Google Shape;259;p43"/>
          <p:cNvSpPr txBox="1">
            <a:spLocks noGrp="1"/>
          </p:cNvSpPr>
          <p:nvPr>
            <p:ph type="body" idx="1"/>
          </p:nvPr>
        </p:nvSpPr>
        <p:spPr>
          <a:xfrm>
            <a:off x="311700" y="1358741"/>
            <a:ext cx="8520600" cy="3784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the infection is probably </a:t>
            </a:r>
            <a:r>
              <a:rPr lang="en" sz="2000" b="1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bacterial</a:t>
            </a:r>
            <a:r>
              <a:rPr lang="en" sz="20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if </a:t>
            </a:r>
            <a:r>
              <a:rPr lang="en" sz="2000" b="1" u="sng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any</a:t>
            </a:r>
            <a:r>
              <a:rPr lang="en" sz="20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of the following are true:</a:t>
            </a:r>
            <a:endParaRPr sz="2000"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 smtClean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persistent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symptoms or signs compatible with acute rhinosinusitis, lasting for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≥10 days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without any evidence of clinical </a:t>
            </a:r>
            <a:r>
              <a:rPr lang="en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improvement</a:t>
            </a:r>
            <a:r>
              <a:rPr lang="en-US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Onset with </a:t>
            </a:r>
            <a:r>
              <a:rPr lang="en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severe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symptoms or signs of high fever (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≥39_C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and purulent nasal discharge or facial pain lasting for at least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3–4 consecutive days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at the beginning of illness.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 smtClean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worsening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symptoms or signs characterized by the new onset of fever, headache, or increase in nasal discharge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following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 typical viral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URTI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that lasted 5–6 days and were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initially improving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(‘‘double sickening’’)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</a:pPr>
            <a:r>
              <a:rPr lang="en" sz="36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sz="36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Rhinosinusitis, Pharyngitis, and Otitis Media:</a:t>
            </a:r>
            <a:endParaRPr sz="1400" b="1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Etiology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Risk factors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Relevant microbiology &amp; virology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Important of historical clues and clinical findings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How to differentiate between viral &amp; bacterial etiology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Diagnostic tests and imaging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Management (symptomatic, antibiotic choice, antiviral therapy)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Prevention and complications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Allergic Rhinitis:</a:t>
            </a:r>
            <a:endParaRPr sz="1400" b="1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Definition &amp; classification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Assessment of severity &amp; triggers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Allergy testing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Allergic rhinitis treatment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 dirty="0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Lato"/>
              </a:rPr>
              <a:t>How many viral Rhinosinusitis are complicated by bacterial infection?</a:t>
            </a:r>
            <a:endParaRPr dirty="0"/>
          </a:p>
        </p:txBody>
      </p:sp>
      <p:sp>
        <p:nvSpPr>
          <p:cNvPr id="272" name="Google Shape;272;p4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From </a:t>
            </a:r>
            <a:r>
              <a:rPr lang="en" sz="7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0.5%-2%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How to Diagnose Rhinosinusitis?</a:t>
            </a:r>
            <a:r>
              <a:rPr lang="en" sz="4000" b="0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000" dirty="0"/>
          </a:p>
        </p:txBody>
      </p:sp>
      <p:sp>
        <p:nvSpPr>
          <p:cNvPr id="279" name="Google Shape;279;p46"/>
          <p:cNvSpPr/>
          <p:nvPr/>
        </p:nvSpPr>
        <p:spPr>
          <a:xfrm>
            <a:off x="884325" y="1434775"/>
            <a:ext cx="2788200" cy="801000"/>
          </a:xfrm>
          <a:prstGeom prst="chevron">
            <a:avLst>
              <a:gd name="adj" fmla="val 50000"/>
            </a:avLst>
          </a:prstGeom>
          <a:solidFill>
            <a:srgbClr val="440EFF">
              <a:alpha val="280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6"/>
          <p:cNvSpPr/>
          <p:nvPr/>
        </p:nvSpPr>
        <p:spPr>
          <a:xfrm>
            <a:off x="3246525" y="1434775"/>
            <a:ext cx="2788200" cy="801000"/>
          </a:xfrm>
          <a:prstGeom prst="chevron">
            <a:avLst>
              <a:gd name="adj" fmla="val 50000"/>
            </a:avLst>
          </a:prstGeom>
          <a:solidFill>
            <a:srgbClr val="7ECE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6"/>
          <p:cNvSpPr/>
          <p:nvPr/>
        </p:nvSpPr>
        <p:spPr>
          <a:xfrm>
            <a:off x="5608725" y="1434775"/>
            <a:ext cx="2788200" cy="801000"/>
          </a:xfrm>
          <a:prstGeom prst="chevron">
            <a:avLst>
              <a:gd name="adj" fmla="val 50000"/>
            </a:avLst>
          </a:prstGeom>
          <a:solidFill>
            <a:srgbClr val="FF97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6"/>
          <p:cNvSpPr txBox="1"/>
          <p:nvPr/>
        </p:nvSpPr>
        <p:spPr>
          <a:xfrm>
            <a:off x="1001625" y="2261925"/>
            <a:ext cx="2244900" cy="24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PODS</a:t>
            </a:r>
            <a:endParaRPr b="1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ain (site)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bstruction (uni/bi)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D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ischarge</a:t>
            </a:r>
            <a:r>
              <a:rPr lang="en" b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endParaRPr b="1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mell disorder 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Other: Fever, Fatigue, Headache, Earache.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Thickness, Consistency, Color, Amount, Frequency.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46"/>
          <p:cNvSpPr txBox="1"/>
          <p:nvPr/>
        </p:nvSpPr>
        <p:spPr>
          <a:xfrm>
            <a:off x="3591425" y="2270950"/>
            <a:ext cx="2017200" cy="24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 b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Tenderness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overlying sinuses.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 b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Hyponasality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●Purulent nasal </a:t>
            </a:r>
            <a:r>
              <a:rPr lang="en" b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secretions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 b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Erythema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(facial, Mucosal).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●Oral cavity examination.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p46"/>
          <p:cNvSpPr txBox="1"/>
          <p:nvPr/>
        </p:nvSpPr>
        <p:spPr>
          <a:xfrm>
            <a:off x="6118050" y="2338125"/>
            <a:ext cx="1840800" cy="24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●CBC, ESR (nonspecific).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●Culture (if life threatening).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lvl="0"/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●CT (for complications).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●MRI (for complications).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 dirty="0" err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Fiberoptic</a:t>
            </a: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endoscopy (structural lesion).</a:t>
            </a:r>
            <a:endParaRPr dirty="0"/>
          </a:p>
        </p:txBody>
      </p:sp>
      <p:sp>
        <p:nvSpPr>
          <p:cNvPr id="285" name="Google Shape;285;p46"/>
          <p:cNvSpPr txBox="1"/>
          <p:nvPr/>
        </p:nvSpPr>
        <p:spPr>
          <a:xfrm>
            <a:off x="1534025" y="1571125"/>
            <a:ext cx="1497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Hx</a:t>
            </a:r>
            <a:endParaRPr sz="2400"/>
          </a:p>
        </p:txBody>
      </p:sp>
      <p:sp>
        <p:nvSpPr>
          <p:cNvPr id="286" name="Google Shape;286;p46"/>
          <p:cNvSpPr txBox="1"/>
          <p:nvPr/>
        </p:nvSpPr>
        <p:spPr>
          <a:xfrm>
            <a:off x="3844100" y="1611225"/>
            <a:ext cx="14439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PE</a:t>
            </a:r>
            <a:endParaRPr sz="2400"/>
          </a:p>
        </p:txBody>
      </p:sp>
      <p:sp>
        <p:nvSpPr>
          <p:cNvPr id="287" name="Google Shape;287;p46"/>
          <p:cNvSpPr txBox="1"/>
          <p:nvPr/>
        </p:nvSpPr>
        <p:spPr>
          <a:xfrm>
            <a:off x="6018800" y="1575125"/>
            <a:ext cx="21297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Investigations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How to Diagnose Rhinosinusitis? </a:t>
            </a:r>
            <a:endParaRPr dirty="0"/>
          </a:p>
        </p:txBody>
      </p:sp>
      <p:sp>
        <p:nvSpPr>
          <p:cNvPr id="293" name="Google Shape;293;p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Cultures of Nasal Secretions</a:t>
            </a:r>
            <a:endParaRPr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i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not routinely done but should be obtained in the following cases:</a:t>
            </a:r>
            <a:endParaRPr i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in </a:t>
            </a:r>
            <a:r>
              <a:rPr lang="en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ICU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or that are </a:t>
            </a:r>
            <a:r>
              <a:rPr lang="en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immunocompromised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 smtClean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Children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not responding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to appropriate medical management.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with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complications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of sinusitis.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Imaging</a:t>
            </a:r>
            <a:endParaRPr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should not be obtained for patients who meet diagnostic criteria </a:t>
            </a:r>
            <a:r>
              <a:rPr lang="en" b="1" i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unless you suspect</a:t>
            </a:r>
            <a:r>
              <a:rPr lang="en" i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i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Complication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(orbital, intracranial, or soft tissue involvement.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Alternative diagnosis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(malignancy, other noninfectious causes of facial pain).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>
            <a:spLocks noGrp="1"/>
          </p:cNvSpPr>
          <p:nvPr>
            <p:ph type="title"/>
          </p:nvPr>
        </p:nvSpPr>
        <p:spPr>
          <a:xfrm>
            <a:off x="187381" y="190373"/>
            <a:ext cx="8769238" cy="1236405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When should you suspect &amp; test for MERS-</a:t>
            </a:r>
            <a:r>
              <a:rPr lang="en" dirty="0" err="1">
                <a:sym typeface="Trebuchet MS"/>
              </a:rPr>
              <a:t>CoV</a:t>
            </a:r>
            <a:r>
              <a:rPr lang="en" dirty="0">
                <a:sym typeface="Trebuchet MS"/>
              </a:rPr>
              <a:t> in someone with acute rhinosinusitis?</a:t>
            </a:r>
            <a:endParaRPr dirty="0"/>
          </a:p>
        </p:txBody>
      </p:sp>
      <p:sp>
        <p:nvSpPr>
          <p:cNvPr id="253" name="Google Shape;253;p42"/>
          <p:cNvSpPr txBox="1">
            <a:spLocks noGrp="1"/>
          </p:cNvSpPr>
          <p:nvPr>
            <p:ph type="body" idx="1"/>
          </p:nvPr>
        </p:nvSpPr>
        <p:spPr>
          <a:xfrm>
            <a:off x="311700" y="180330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History of </a:t>
            </a:r>
            <a:r>
              <a:rPr lang="en" sz="20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exposure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to a </a:t>
            </a:r>
            <a:r>
              <a:rPr lang="en" sz="200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confirmed or suspected MERS-</a:t>
            </a:r>
            <a:r>
              <a:rPr lang="en" sz="2000" dirty="0" err="1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CoV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in the 14 days prior to onset of symptoms.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History of 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with </a:t>
            </a:r>
            <a:r>
              <a:rPr lang="en" sz="2000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camels or camel products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in the 14 days prior to onset of symptoms.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Unexplained 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acute febrile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</a:t>
            </a:r>
            <a:r>
              <a:rPr lang="en" sz="2000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≥38°C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illness, body aches, headache, diarrhea, or nausea/vomiting, with or without respiratory symptoms, AND </a:t>
            </a:r>
            <a:r>
              <a:rPr lang="en" sz="2000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leukopenia &amp; thrombocytopenia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9805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221" y="0"/>
            <a:ext cx="73467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1"/>
            <a:r>
              <a:rPr lang="en" dirty="0">
                <a:sym typeface="Trebuchet MS"/>
              </a:rPr>
              <a:t>Acute Viral Rhinosinusitis (</a:t>
            </a:r>
            <a:r>
              <a:rPr lang="en" dirty="0" smtClean="0">
                <a:sym typeface="Trebuchet MS"/>
              </a:rPr>
              <a:t>A</a:t>
            </a:r>
            <a:r>
              <a:rPr lang="en-US" dirty="0" smtClean="0">
                <a:sym typeface="Trebuchet MS"/>
              </a:rPr>
              <a:t>cute </a:t>
            </a:r>
            <a:r>
              <a:rPr lang="en" dirty="0" smtClean="0">
                <a:sym typeface="Trebuchet MS"/>
              </a:rPr>
              <a:t>VRS</a:t>
            </a:r>
            <a:r>
              <a:rPr lang="en" dirty="0">
                <a:sym typeface="Trebuchet MS"/>
              </a:rPr>
              <a:t>) Rx</a:t>
            </a:r>
            <a:endParaRPr dirty="0"/>
          </a:p>
        </p:txBody>
      </p:sp>
      <p:sp>
        <p:nvSpPr>
          <p:cNvPr id="305" name="Google Shape;305;p4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Supportive care.</a:t>
            </a:r>
            <a:endParaRPr sz="24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sz="2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cute </a:t>
            </a:r>
            <a:r>
              <a:rPr lang="en" sz="2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VRS </a:t>
            </a: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may not completely resolve within 10 days but is expected to </a:t>
            </a:r>
            <a:r>
              <a:rPr lang="en" sz="24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</a:t>
            </a:r>
            <a:r>
              <a:rPr lang="en" sz="2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lang="en-US" sz="2400" dirty="0" smtClean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en-US" dirty="0">
                <a:solidFill>
                  <a:srgbClr val="1D9A78"/>
                </a:solidFill>
              </a:rPr>
              <a:t>▷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Symptomatic management: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Analgesics </a:t>
            </a:r>
            <a:r>
              <a:rPr lang="en-US" sz="14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paracetamol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NSAIDS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Antipyretics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SNI saline nasal irrigation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INCS intranasal corticosteroids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Decongestants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Antihistamine</a:t>
            </a:r>
            <a:endParaRPr lang="en-US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Acute Bacterial Rhinosinusitis (ABRS) Rx</a:t>
            </a:r>
            <a:endParaRPr dirty="0"/>
          </a:p>
        </p:txBody>
      </p:sp>
      <p:sp>
        <p:nvSpPr>
          <p:cNvPr id="311" name="Google Shape;311;p50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5262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 smtClean="0"/>
              <a:t>Either:</a:t>
            </a:r>
          </a:p>
          <a:p>
            <a:r>
              <a:rPr lang="en-US" sz="2400" dirty="0" smtClean="0"/>
              <a:t>watchful </a:t>
            </a:r>
            <a:r>
              <a:rPr lang="en-US" sz="2400" dirty="0"/>
              <a:t>waiting (without antibiotics) </a:t>
            </a:r>
            <a:endParaRPr lang="en-US" sz="2400" dirty="0" smtClean="0"/>
          </a:p>
          <a:p>
            <a:r>
              <a:rPr lang="en-US" sz="2400" dirty="0" smtClean="0"/>
              <a:t>or </a:t>
            </a:r>
            <a:r>
              <a:rPr lang="en-US" sz="2400" dirty="0"/>
              <a:t>prescribe initial antibiotic therapy for adults with uncomplicated ABRS. </a:t>
            </a:r>
            <a:endParaRPr lang="en-US" sz="2400" dirty="0" smtClean="0"/>
          </a:p>
          <a:p>
            <a:r>
              <a:rPr lang="en-US" sz="2400" dirty="0" smtClean="0"/>
              <a:t>Watchful </a:t>
            </a:r>
            <a:r>
              <a:rPr lang="en-US" sz="2400" dirty="0"/>
              <a:t>waiting should be offered only when there is assurance of </a:t>
            </a:r>
            <a:r>
              <a:rPr lang="en-US" sz="2400" dirty="0" smtClean="0"/>
              <a:t>follow-up.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Acute Bacterial Rhinosinusitis (ABRS) Rx</a:t>
            </a:r>
            <a:endParaRPr dirty="0"/>
          </a:p>
        </p:txBody>
      </p:sp>
      <p:sp>
        <p:nvSpPr>
          <p:cNvPr id="311" name="Google Shape;311;p50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5262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antibiotic therapy is started </a:t>
            </a:r>
            <a:r>
              <a:rPr lang="en-US" sz="2400" dirty="0" smtClean="0"/>
              <a:t>if:</a:t>
            </a:r>
          </a:p>
          <a:p>
            <a:r>
              <a:rPr lang="en-US" sz="2400" dirty="0" smtClean="0"/>
              <a:t>patient’s </a:t>
            </a:r>
            <a:r>
              <a:rPr lang="en-US" sz="2400" dirty="0"/>
              <a:t>condition fails to improve by 7 days after ABRS </a:t>
            </a:r>
            <a:r>
              <a:rPr lang="en-US" sz="2400" dirty="0" smtClean="0"/>
              <a:t>diagnosis. </a:t>
            </a:r>
          </a:p>
          <a:p>
            <a:r>
              <a:rPr lang="en-US" sz="2400" dirty="0" smtClean="0"/>
              <a:t>or </a:t>
            </a:r>
            <a:r>
              <a:rPr lang="en-US" sz="2400" dirty="0"/>
              <a:t>if it worsens at any time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Amoxicillin±clavulanate</a:t>
            </a:r>
            <a:r>
              <a:rPr lang="en-US" sz="2400" dirty="0" smtClean="0"/>
              <a:t> is the  first-line </a:t>
            </a:r>
            <a:r>
              <a:rPr lang="en-US" sz="2400" dirty="0"/>
              <a:t>therapy for 5 to 10 days for most adults.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5151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When do we consider the Rx for ABRS a failure?</a:t>
            </a:r>
            <a:endParaRPr dirty="0"/>
          </a:p>
        </p:txBody>
      </p:sp>
      <p:sp>
        <p:nvSpPr>
          <p:cNvPr id="327" name="Google Shape;327;p5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If the patient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worsens or fails to improve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with the initial management option by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7 days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after diagnosis,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reassess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the patient to: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confirm ABRS</a:t>
            </a:r>
            <a:endParaRPr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exclude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other causes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of illness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detect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complications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If ABRS is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confirmed:</a:t>
            </a:r>
            <a:endParaRPr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antibiotic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therapy should be started.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If the patient was initially managed with an antibiotic, the clinician should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change the antibiotic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Prevention</a:t>
            </a:r>
            <a:endParaRPr dirty="0"/>
          </a:p>
        </p:txBody>
      </p:sp>
      <p:sp>
        <p:nvSpPr>
          <p:cNvPr id="333" name="Google Shape;333;p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Sinus hygiene.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Hydration  (to keep nasal secretions thin).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Saline nasal sprays (keep the nasal passages moist, helping in removal of infectious agents).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Smoking cessation.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Allergen avoidance.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chemeClr val="dk2"/>
                </a:solidFill>
              </a:rPr>
              <a:t>MCQ</a:t>
            </a:r>
            <a:r>
              <a:rPr lang="en-US" cap="none" dirty="0">
                <a:solidFill>
                  <a:schemeClr val="dk2"/>
                </a:solidFill>
              </a:rPr>
              <a:t>s</a:t>
            </a:r>
            <a:endParaRPr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41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Types of Influenza viruses</a:t>
            </a:r>
            <a:endParaRPr dirty="0"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Family of Influenza virus is </a:t>
            </a:r>
            <a:r>
              <a:rPr lang="en" sz="2400" b="1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Orthomyxoviridae.</a:t>
            </a:r>
            <a:endParaRPr sz="2400" b="1">
              <a:solidFill>
                <a:srgbClr val="F2025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Type A</a:t>
            </a:r>
            <a:r>
              <a:rPr lang="en" sz="44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Type B</a:t>
            </a:r>
            <a:r>
              <a:rPr lang="en" sz="44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Type C</a:t>
            </a:r>
            <a:r>
              <a:rPr lang="en" sz="44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" name="Google Shape;189;p33"/>
          <p:cNvSpPr txBox="1"/>
          <p:nvPr/>
        </p:nvSpPr>
        <p:spPr>
          <a:xfrm>
            <a:off x="1777675" y="1985200"/>
            <a:ext cx="6813000" cy="631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antigenically highly variable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is responsible for most cases of </a:t>
            </a:r>
            <a:r>
              <a:rPr lang="en" sz="1800" b="1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epidemic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influenza.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0" name="Google Shape;190;p33"/>
          <p:cNvSpPr txBox="1"/>
          <p:nvPr/>
        </p:nvSpPr>
        <p:spPr>
          <a:xfrm>
            <a:off x="1777800" y="2712125"/>
            <a:ext cx="6813000" cy="631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may exhibit </a:t>
            </a: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antigenic changes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sometimes causes </a:t>
            </a: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epidemics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1" name="Google Shape;191;p33"/>
          <p:cNvSpPr txBox="1"/>
          <p:nvPr/>
        </p:nvSpPr>
        <p:spPr>
          <a:xfrm>
            <a:off x="1786700" y="3492175"/>
            <a:ext cx="6804000" cy="631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antigenically stable 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and causes only mild illness in immunocompetent individuals, N</a:t>
            </a: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 epidemic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sz="18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Not in the vaccine!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2" name="Google Shape;192;p33"/>
          <p:cNvSpPr txBox="1"/>
          <p:nvPr/>
        </p:nvSpPr>
        <p:spPr>
          <a:xfrm>
            <a:off x="407900" y="4351050"/>
            <a:ext cx="81831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07BF3"/>
                </a:solidFill>
              </a:rPr>
              <a:t>Type </a:t>
            </a:r>
            <a:r>
              <a:rPr lang="en" b="1">
                <a:solidFill>
                  <a:srgbClr val="307BF3"/>
                </a:solidFill>
              </a:rPr>
              <a:t>D</a:t>
            </a:r>
            <a:r>
              <a:rPr lang="en">
                <a:solidFill>
                  <a:srgbClr val="307BF3"/>
                </a:solidFill>
              </a:rPr>
              <a:t> primarily affect cattle and are not known to infect or cause illness in people.</a:t>
            </a:r>
            <a:endParaRPr>
              <a:solidFill>
                <a:srgbClr val="307BF3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Spread of influenza</a:t>
            </a:r>
            <a:endParaRPr dirty="0"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Contact:</a:t>
            </a:r>
            <a:endParaRPr sz="2000"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   ○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(e.g. shaking hands)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   ○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Indirect 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(contaminated items)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b="1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Droplet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transmission 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(unprotected sneeze or cough)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travel up to 6 ft.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Airborne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transmission</a:t>
            </a:r>
            <a:endParaRPr sz="20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i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You may be able to pass on the flu to someone else before you know you are sick! as well as while you are sick.</a:t>
            </a:r>
            <a:endParaRPr sz="2000" i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the incubation period of influenza? </a:t>
            </a:r>
            <a:r>
              <a:rPr lang="en" sz="20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1-7 days</a:t>
            </a:r>
            <a:endParaRPr sz="2000"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Diagnostic tests for influenza</a:t>
            </a:r>
            <a:endParaRPr dirty="0"/>
          </a:p>
        </p:txBody>
      </p:sp>
      <p:sp>
        <p:nvSpPr>
          <p:cNvPr id="204" name="Google Shape;204;p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Rapid Influenza Diagnostic Tests (RIDTs):</a:t>
            </a:r>
            <a:endParaRPr sz="2000"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Antigen detection tests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Quick results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Sensitivity 62.3%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Specificity 98.2%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 -ve  result does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NOT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exclude a diagnosis of influenza in a patient with suspected influenza.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body" idx="1"/>
          </p:nvPr>
        </p:nvSpPr>
        <p:spPr>
          <a:xfrm>
            <a:off x="311700" y="487696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Trebuchet MS"/>
              </a:rPr>
              <a:t>RT-PCR and Viral culture:</a:t>
            </a:r>
            <a:endParaRPr sz="4800" b="1" dirty="0">
              <a:solidFill>
                <a:schemeClr val="accent1"/>
              </a:solidFill>
              <a:latin typeface="Amatic SC"/>
              <a:ea typeface="Amatic SC"/>
              <a:cs typeface="Amatic SC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Char char="●"/>
            </a:pP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More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accurate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but takes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longer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time.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Char char="●"/>
            </a:pP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When influenza is suspected and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antiviral treatment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is indicated, antiviral treatment should begin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as soon as possible and should not wait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for the results of testing.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16000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How to prevent influenza?</a:t>
            </a:r>
            <a:endParaRPr dirty="0">
              <a:sym typeface="Source Code Pro"/>
            </a:endParaRPr>
          </a:p>
        </p:txBody>
      </p:sp>
      <p:sp>
        <p:nvSpPr>
          <p:cNvPr id="216" name="Google Shape;216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Char char="●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Good hygiene.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Char char="●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Avoid contact with sick people.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Char char="●"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Vaccination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rtl="1"/>
            <a:r>
              <a:rPr lang="en" dirty="0">
                <a:sym typeface="Trebuchet MS"/>
              </a:rPr>
              <a:t>Influenza vaccine </a:t>
            </a:r>
            <a:endParaRPr dirty="0"/>
          </a:p>
        </p:txBody>
      </p:sp>
      <p:sp>
        <p:nvSpPr>
          <p:cNvPr id="222" name="Google Shape;222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The influenza vaccine is recommended for whom?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Everyone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six months 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and older who do not have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contraindications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What are the contraindications to the influenza vaccine?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 previous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severe allergic reaction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to influenza vaccine.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the frequency of influenza vaccination?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Yearly.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What does the influenza vaccine contain?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3-4 strains (it changes from season to season).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When should the influenza vaccine be offered?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Flu season (It takes about 2 weeks for the antibodies to develop in the body)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Which food allergy you should ask about before giving the vaccine?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Egg.</a:t>
            </a:r>
            <a:endParaRPr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Egg allergy and Influenza vaccine </a:t>
            </a:r>
            <a:endParaRPr dirty="0"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ACIP recommendations for persons with</a:t>
            </a:r>
            <a:endParaRPr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 history of egg allergy:</a:t>
            </a:r>
            <a:endParaRPr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Google Shape;229;p39"/>
          <p:cNvSpPr/>
          <p:nvPr/>
        </p:nvSpPr>
        <p:spPr>
          <a:xfrm>
            <a:off x="866275" y="2355175"/>
            <a:ext cx="3185400" cy="1561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9"/>
          <p:cNvSpPr/>
          <p:nvPr/>
        </p:nvSpPr>
        <p:spPr>
          <a:xfrm>
            <a:off x="4981075" y="2355175"/>
            <a:ext cx="3185400" cy="1561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9"/>
          <p:cNvSpPr txBox="1"/>
          <p:nvPr/>
        </p:nvSpPr>
        <p:spPr>
          <a:xfrm>
            <a:off x="911400" y="2436400"/>
            <a:ext cx="30951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who have experienced</a:t>
            </a:r>
            <a:endParaRPr sz="1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only</a:t>
            </a:r>
            <a:r>
              <a:rPr lang="en" sz="180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hives</a:t>
            </a:r>
            <a:endParaRPr sz="1800" b="1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after exposure to egg</a:t>
            </a:r>
            <a:endParaRPr sz="1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" name="Google Shape;232;p39"/>
          <p:cNvSpPr txBox="1"/>
          <p:nvPr/>
        </p:nvSpPr>
        <p:spPr>
          <a:xfrm>
            <a:off x="5026200" y="2391275"/>
            <a:ext cx="3086100" cy="14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who have had reactions to egg involving </a:t>
            </a:r>
            <a:r>
              <a:rPr lang="en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symptoms other than hives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(e.g., angioedema, respiratory distress)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  who required </a:t>
            </a:r>
            <a:r>
              <a:rPr lang="en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epinephrine</a:t>
            </a:r>
            <a:endParaRPr b="1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9"/>
          <p:cNvSpPr txBox="1"/>
          <p:nvPr/>
        </p:nvSpPr>
        <p:spPr>
          <a:xfrm>
            <a:off x="360950" y="4060650"/>
            <a:ext cx="36456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should receive </a:t>
            </a:r>
            <a:r>
              <a:rPr lang="en" sz="1800" b="1">
                <a:latin typeface="Lato"/>
                <a:ea typeface="Lato"/>
                <a:cs typeface="Lato"/>
                <a:sym typeface="Lato"/>
              </a:rPr>
              <a:t>any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of the recommended influenza vaccines</a:t>
            </a:r>
            <a:endParaRPr sz="1800"/>
          </a:p>
        </p:txBody>
      </p:sp>
      <p:sp>
        <p:nvSpPr>
          <p:cNvPr id="234" name="Google Shape;234;p39"/>
          <p:cNvSpPr txBox="1"/>
          <p:nvPr/>
        </p:nvSpPr>
        <p:spPr>
          <a:xfrm>
            <a:off x="5044250" y="4078700"/>
            <a:ext cx="31854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9"/>
          <p:cNvSpPr txBox="1"/>
          <p:nvPr/>
        </p:nvSpPr>
        <p:spPr>
          <a:xfrm>
            <a:off x="4755475" y="4066675"/>
            <a:ext cx="4033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may receive the </a:t>
            </a:r>
            <a:r>
              <a:rPr lang="en" sz="1800" b="1">
                <a:latin typeface="Lato"/>
                <a:ea typeface="Lato"/>
                <a:cs typeface="Lato"/>
                <a:sym typeface="Lato"/>
              </a:rPr>
              <a:t>cell culture–based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or recombinant influenza vaccines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>
            <a:spLocks noGrp="1"/>
          </p:cNvSpPr>
          <p:nvPr>
            <p:ph type="title"/>
          </p:nvPr>
        </p:nvSpPr>
        <p:spPr>
          <a:xfrm>
            <a:off x="311700" y="255142"/>
            <a:ext cx="8520600" cy="1062984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How to  Differentiate Between Common Cold and Influenza?</a:t>
            </a:r>
            <a:endParaRPr dirty="0"/>
          </a:p>
        </p:txBody>
      </p:sp>
      <p:sp>
        <p:nvSpPr>
          <p:cNvPr id="241" name="Google Shape;241;p40"/>
          <p:cNvSpPr txBox="1">
            <a:spLocks noGrp="1"/>
          </p:cNvSpPr>
          <p:nvPr>
            <p:ph type="body" idx="1"/>
          </p:nvPr>
        </p:nvSpPr>
        <p:spPr>
          <a:xfrm>
            <a:off x="311700" y="1559751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is difficult to differentiate between them based on symptoms alone.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general, the flu is </a:t>
            </a:r>
            <a:r>
              <a:rPr lang="en" sz="24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worse</a:t>
            </a: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than the common cold.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Flu can have very serious associated complications (such as pneumonia, bacterial infections, or hospitalizations). 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>
            <a:spLocks noGrp="1"/>
          </p:cNvSpPr>
          <p:nvPr>
            <p:ph type="title"/>
          </p:nvPr>
        </p:nvSpPr>
        <p:spPr>
          <a:xfrm>
            <a:off x="311700" y="292851"/>
            <a:ext cx="8520600" cy="884786"/>
          </a:xfrm>
          <a:prstGeom prst="rect">
            <a:avLst/>
          </a:prstGeom>
        </p:spPr>
        <p:txBody>
          <a:bodyPr spcFirstLastPara="1" wrap="square" lIns="91425" tIns="251999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Other viruses’ families  that can cause common cold</a:t>
            </a:r>
            <a:endParaRPr dirty="0"/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1"/>
          </p:nvPr>
        </p:nvSpPr>
        <p:spPr>
          <a:xfrm>
            <a:off x="311700" y="1646462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Rhinoviruses</a:t>
            </a:r>
            <a:endParaRPr sz="2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Coronaviruses</a:t>
            </a:r>
            <a:endParaRPr sz="24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Adenoviruses.</a:t>
            </a:r>
            <a:endParaRPr sz="2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Human respiratory syncytial virus (in adults)</a:t>
            </a:r>
            <a:endParaRPr sz="2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Parainfluenza viruses</a:t>
            </a: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Who are the candidates for antiviral therapy?</a:t>
            </a:r>
            <a:endParaRPr dirty="0"/>
          </a:p>
        </p:txBody>
      </p:sp>
      <p:sp>
        <p:nvSpPr>
          <p:cNvPr id="299" name="Google Shape;299;p4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children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&lt; 2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years.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adults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&gt; 65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years.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persons with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chronic diseases:</a:t>
            </a:r>
            <a:endParaRPr sz="1400"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Pulmonary (e.g. asthma).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Cardiovascular (except hypertension alone).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Renal.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Hepatic.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Hematological (including SCA).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Metabolic disorders (including DM).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Neurological and neurodevelopmental conditions (e.g. CP, epilepsy, stroke).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Persons with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immunosuppression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(caused by medications or by HIV infection).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 b="1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Pregnant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or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postpartum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women (</a:t>
            </a:r>
            <a:r>
              <a:rPr lang="en" sz="140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Oral oseltamivir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is the preferred agent)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Persons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&lt; 19 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years who are receiving long-term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aspirin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therapy.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Persons who are morbidly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obese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(i.e. BMI &gt; 40).</a:t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7"/>
          <p:cNvSpPr txBox="1">
            <a:spLocks noGrp="1"/>
          </p:cNvSpPr>
          <p:nvPr>
            <p:ph type="body" idx="1"/>
          </p:nvPr>
        </p:nvSpPr>
        <p:spPr>
          <a:xfrm>
            <a:off x="368261" y="719627"/>
            <a:ext cx="8520600" cy="3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Lato"/>
              <a:buAutoNum type="arabicPeriod"/>
            </a:pP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 4 years old boy came to the PHC b/c of sudden onset of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deafness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in left ear, history revealed presence of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otalgia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for the last week, which are no more present. While examining the patient by otoscopy, what is expected to be seen?</a:t>
            </a:r>
            <a:endParaRPr sz="24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Bulging of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Ruptured tympanic membrane 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Swollen and reddened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Retraction of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024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Pharyngitis</a:t>
            </a:r>
            <a:r>
              <a:rPr lang="en-US" sz="40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226139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AC1EA-B517-E445-B67D-19B5EC19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2850"/>
            <a:ext cx="8520600" cy="786142"/>
          </a:xfrm>
        </p:spPr>
        <p:txBody>
          <a:bodyPr tIns="251999" bIns="0"/>
          <a:lstStyle/>
          <a:p>
            <a:pPr rtl="1"/>
            <a:r>
              <a:rPr lang="en-US" dirty="0"/>
              <a:t>Definitions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CE9060-2C15-DA40-A2DD-C3ADD53D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17500">
              <a:spcBef>
                <a:spcPts val="1600"/>
              </a:spcBef>
              <a:buSzPts val="1400"/>
              <a:buFont typeface="Calibri"/>
              <a:buChar char="●"/>
            </a:pPr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Sore Throat</a:t>
            </a:r>
          </a:p>
          <a:p>
            <a:pPr lvl="1" indent="-304800">
              <a:spcBef>
                <a:spcPts val="0"/>
              </a:spcBef>
              <a:buSzPts val="1200"/>
              <a:buFont typeface="Calibri"/>
              <a:buChar char="○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sore throat refers to pain,</a:t>
            </a:r>
            <a:r>
              <a:rPr lang="ar-SA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itchiness, or irritation of the throat. Patients may have difficulty swallowing food and liquids, and the pain may get worse when they try to swallow</a:t>
            </a:r>
          </a:p>
          <a:p>
            <a:pPr lvl="0" indent="-317500">
              <a:buSzPts val="1400"/>
              <a:buFont typeface="Calibri"/>
              <a:buChar char="●"/>
            </a:pPr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Pharyngitis</a:t>
            </a:r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04800">
              <a:spcBef>
                <a:spcPts val="0"/>
              </a:spcBef>
              <a:buSzPts val="1200"/>
              <a:buFont typeface="Calibri"/>
              <a:buChar char="○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Defined as rapid onset of sore throat and inflammation or irritation of the pharynx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07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1"/>
          <p:cNvSpPr/>
          <p:nvPr/>
        </p:nvSpPr>
        <p:spPr>
          <a:xfrm>
            <a:off x="3663643" y="233750"/>
            <a:ext cx="1538100" cy="442500"/>
          </a:xfrm>
          <a:prstGeom prst="roundRect">
            <a:avLst>
              <a:gd name="adj" fmla="val 50000"/>
            </a:avLst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Sore throat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71"/>
          <p:cNvSpPr/>
          <p:nvPr/>
        </p:nvSpPr>
        <p:spPr>
          <a:xfrm>
            <a:off x="5341050" y="1893350"/>
            <a:ext cx="2873400" cy="11325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Infectious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71"/>
          <p:cNvSpPr/>
          <p:nvPr/>
        </p:nvSpPr>
        <p:spPr>
          <a:xfrm>
            <a:off x="729225" y="1893350"/>
            <a:ext cx="2133600" cy="11325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Non infectious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6" name="Google Shape;456;p71"/>
          <p:cNvSpPr/>
          <p:nvPr/>
        </p:nvSpPr>
        <p:spPr>
          <a:xfrm>
            <a:off x="160725" y="3309350"/>
            <a:ext cx="3270600" cy="15930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Post-nasal drainage due to allergic rhinitis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Sinusitis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Gastroesophageal reflux disease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Acute thyroiditis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Persistent cough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71"/>
          <p:cNvSpPr/>
          <p:nvPr/>
        </p:nvSpPr>
        <p:spPr>
          <a:xfrm>
            <a:off x="3663638" y="3309350"/>
            <a:ext cx="2670600" cy="15930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Bacterial </a:t>
            </a:r>
            <a:endParaRPr sz="12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ctr">
              <a:lnSpc>
                <a:spcPct val="125454"/>
              </a:lnSpc>
            </a:pP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Group A β-hemolytic streptococcus </a:t>
            </a:r>
            <a:r>
              <a:rPr lang="en" sz="1000" dirty="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(GAS) (Most common)</a:t>
            </a: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Group </a:t>
            </a:r>
            <a:r>
              <a:rPr lang="en-US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 &amp; G </a:t>
            </a:r>
            <a:r>
              <a:rPr lang="en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streptococcus </a:t>
            </a:r>
            <a:r>
              <a:rPr lang="en-US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Fusobacterium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necrophorum</a:t>
            </a:r>
            <a:r>
              <a:rPr lang="en-US" sz="1000" dirty="0"/>
              <a:t> </a:t>
            </a:r>
            <a:r>
              <a:rPr lang="en-US" sz="1000" dirty="0" smtClean="0"/>
              <a:t>, </a:t>
            </a:r>
            <a:r>
              <a:rPr lang="en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Chlamydia </a:t>
            </a:r>
            <a:r>
              <a:rPr lang="en" sz="1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pneumoniae</a:t>
            </a: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Mycoplasma </a:t>
            </a:r>
            <a:r>
              <a:rPr lang="en" sz="1000" dirty="0" err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pneumoniae</a:t>
            </a:r>
            <a:r>
              <a:rPr lang="en-US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71"/>
          <p:cNvSpPr/>
          <p:nvPr/>
        </p:nvSpPr>
        <p:spPr>
          <a:xfrm>
            <a:off x="6507425" y="3309350"/>
            <a:ext cx="2577300" cy="15930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Viral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•Most Common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•influenza virus parainfluenza virus, rhinovirus, coronavirus, adenovirus, respiratory syncytial virus, Epstein-Barr virus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9" name="Google Shape;459;p71"/>
          <p:cNvCxnSpPr>
            <a:stCxn id="453" idx="2"/>
            <a:endCxn id="454" idx="0"/>
          </p:cNvCxnSpPr>
          <p:nvPr/>
        </p:nvCxnSpPr>
        <p:spPr>
          <a:xfrm rot="-5400000" flipH="1">
            <a:off x="4996693" y="112250"/>
            <a:ext cx="1217100" cy="2345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p71"/>
          <p:cNvCxnSpPr>
            <a:stCxn id="455" idx="0"/>
            <a:endCxn id="453" idx="2"/>
          </p:cNvCxnSpPr>
          <p:nvPr/>
        </p:nvCxnSpPr>
        <p:spPr>
          <a:xfrm rot="-5400000">
            <a:off x="2505825" y="-33550"/>
            <a:ext cx="1217100" cy="2636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p71"/>
          <p:cNvCxnSpPr>
            <a:stCxn id="456" idx="0"/>
            <a:endCxn id="455" idx="2"/>
          </p:cNvCxnSpPr>
          <p:nvPr/>
        </p:nvCxnSpPr>
        <p:spPr>
          <a:xfrm rot="-5400000">
            <a:off x="1654575" y="3167300"/>
            <a:ext cx="2835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p71"/>
          <p:cNvCxnSpPr>
            <a:stCxn id="454" idx="2"/>
            <a:endCxn id="458" idx="0"/>
          </p:cNvCxnSpPr>
          <p:nvPr/>
        </p:nvCxnSpPr>
        <p:spPr>
          <a:xfrm rot="-5400000" flipH="1">
            <a:off x="7145100" y="2658500"/>
            <a:ext cx="283500" cy="1018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p71"/>
          <p:cNvCxnSpPr>
            <a:stCxn id="457" idx="0"/>
            <a:endCxn id="454" idx="2"/>
          </p:cNvCxnSpPr>
          <p:nvPr/>
        </p:nvCxnSpPr>
        <p:spPr>
          <a:xfrm rot="-5400000">
            <a:off x="5746538" y="2278250"/>
            <a:ext cx="283500" cy="1778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251999" rIns="91425" bIns="91425" anchor="t" anchorCtr="0">
            <a:noAutofit/>
          </a:bodyPr>
          <a:lstStyle/>
          <a:p>
            <a:pPr lvl="0"/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Which age group is At </a:t>
            </a:r>
            <a:r>
              <a:rPr lang="en-US" sz="1800" b="1" dirty="0">
                <a:latin typeface="Arial"/>
                <a:cs typeface="Arial"/>
                <a:sym typeface="Arial"/>
              </a:rPr>
              <a:t>risk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of GABHS</a:t>
            </a:r>
          </a:p>
        </p:txBody>
      </p:sp>
      <p:sp>
        <p:nvSpPr>
          <p:cNvPr id="469" name="Google Shape;469;p7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>
              <a:lnSpc>
                <a:spcPct val="125454"/>
              </a:lnSpc>
              <a:spcBef>
                <a:spcPts val="1600"/>
              </a:spcBef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In patients with sore throat, the likelihood of GABHS 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= (GAS) pharyngitis</a:t>
            </a:r>
            <a:r>
              <a:rPr lang="en" sz="1500" dirty="0">
                <a:latin typeface="Lato"/>
                <a:ea typeface="Lato"/>
                <a:cs typeface="Lato"/>
                <a:sym typeface="Lato"/>
              </a:rPr>
              <a:t> is highest in</a:t>
            </a:r>
          </a:p>
          <a:p>
            <a:pPr marL="342900">
              <a:lnSpc>
                <a:spcPct val="125454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" sz="1500" b="1" u="sng" dirty="0">
                <a:solidFill>
                  <a:srgbClr val="FF0000"/>
                </a:solidFill>
                <a:latin typeface="Lato"/>
                <a:sym typeface="Lato"/>
              </a:rPr>
              <a:t>Children from 5 to 15 years of age (37%) </a:t>
            </a:r>
          </a:p>
          <a:p>
            <a:pPr marL="342900">
              <a:lnSpc>
                <a:spcPct val="125454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Lower in younger children (24%) </a:t>
            </a:r>
          </a:p>
          <a:p>
            <a:pPr marL="342900">
              <a:lnSpc>
                <a:spcPct val="125454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Adults (5% to 15%)</a:t>
            </a:r>
            <a:endParaRPr sz="15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185C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16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Alarming symptoms </a:t>
            </a:r>
            <a:r>
              <a:rPr lang="en" sz="36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600" dirty="0">
                <a:latin typeface="Arial"/>
                <a:ea typeface="Arial"/>
                <a:cs typeface="Arial"/>
                <a:sym typeface="Arial"/>
              </a:rPr>
            </a:br>
            <a:r>
              <a:rPr lang="en" sz="1200" b="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(this is what you should </a:t>
            </a:r>
            <a:r>
              <a:rPr lang="en-US" sz="1200" dirty="0" smtClean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ask </a:t>
            </a:r>
            <a:r>
              <a:rPr lang="en-US" sz="1200" b="0" dirty="0" smtClean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to rule out serious etiology/complication </a:t>
            </a:r>
            <a:r>
              <a:rPr lang="en" sz="1200" b="0" dirty="0" smtClean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" sz="1200" b="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 sore throat </a:t>
            </a:r>
            <a:r>
              <a:rPr lang="en" sz="1200" b="0" dirty="0" err="1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Hx</a:t>
            </a:r>
            <a:r>
              <a:rPr lang="en" sz="1200" b="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7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630400" cy="3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Drooling (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might be a bacterial infection known as </a:t>
            </a:r>
            <a:r>
              <a:rPr lang="en" sz="15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epiglottitis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that might interfere with breathing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Respiratory distress </a:t>
            </a:r>
            <a:endParaRPr sz="1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Stiff neck [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meningitis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1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Inability to open mouth fully (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trismus = lockjaw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retropharyngeal abscess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Fevers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Weight loss, night sweats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Muffled 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voice</a:t>
            </a:r>
            <a:r>
              <a:rPr lang="en-US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or hot potato voice (</a:t>
            </a:r>
            <a:r>
              <a:rPr lang="en-US" sz="15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peritonsillar</a:t>
            </a:r>
            <a:r>
              <a:rPr lang="en-US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or retropharyngeal abscess)</a:t>
            </a:r>
            <a:endParaRPr sz="1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History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recent foreign body impaction or oropharyngeal procedure (trauma)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687900"/>
          </a:xfrm>
          <a:prstGeom prst="rect">
            <a:avLst/>
          </a:prstGeom>
        </p:spPr>
        <p:txBody>
          <a:bodyPr spcFirstLastPara="1" wrap="square" lIns="91425" tIns="251999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Clinical Characteristics: Viral  vs Bacterial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481" name="Google Shape;481;p74"/>
          <p:cNvSpPr txBox="1">
            <a:spLocks noGrp="1"/>
          </p:cNvSpPr>
          <p:nvPr>
            <p:ph type="body" idx="1"/>
          </p:nvPr>
        </p:nvSpPr>
        <p:spPr>
          <a:xfrm>
            <a:off x="6101900" y="1331100"/>
            <a:ext cx="2860200" cy="2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u="sng" dirty="0">
                <a:latin typeface="Calibri"/>
                <a:ea typeface="Calibri"/>
                <a:cs typeface="Calibri"/>
                <a:sym typeface="Calibri"/>
              </a:rPr>
              <a:t>Bacterial:</a:t>
            </a:r>
            <a:endParaRPr sz="1500" b="1" u="sng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sz="15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Tonsillar exudates </a:t>
            </a: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(White patches or pus on tonsils)</a:t>
            </a:r>
            <a:endParaRPr sz="15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Char char="●"/>
            </a:pPr>
            <a:r>
              <a:rPr lang="en" sz="15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Fever</a:t>
            </a:r>
            <a:endParaRPr sz="1500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Char char="●"/>
            </a:pPr>
            <a:r>
              <a:rPr lang="en" sz="15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Tender anterior cervical adenopathy</a:t>
            </a:r>
            <a:endParaRPr sz="1500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abdominal pain (especially in children due to abdominal lymphadenopathy).</a:t>
            </a:r>
            <a:endParaRPr sz="15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74"/>
          <p:cNvSpPr txBox="1">
            <a:spLocks noGrp="1"/>
          </p:cNvSpPr>
          <p:nvPr>
            <p:ph type="body" idx="4294967295"/>
          </p:nvPr>
        </p:nvSpPr>
        <p:spPr>
          <a:xfrm>
            <a:off x="0" y="1330325"/>
            <a:ext cx="2860675" cy="280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u="sng" dirty="0">
                <a:latin typeface="Calibri"/>
                <a:ea typeface="Calibri"/>
                <a:cs typeface="Calibri"/>
                <a:sym typeface="Calibri"/>
              </a:rPr>
              <a:t>Viral:</a:t>
            </a:r>
            <a:endParaRPr sz="1500" b="1" u="sng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Char char="●"/>
            </a:pPr>
            <a:r>
              <a:rPr lang="en" sz="15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Cough</a:t>
            </a:r>
            <a:endParaRPr sz="1500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Conjunctivitis 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Coryza (inflammation of the mucus membranes of the nose)</a:t>
            </a:r>
            <a:endParaRPr sz="15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Hoarseness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Diarrhea 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Discrete ulcerative </a:t>
            </a:r>
            <a:r>
              <a:rPr lang="en" sz="1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stomatitis</a:t>
            </a:r>
            <a:r>
              <a:rPr lang="en-US" sz="1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vesicles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Viral exanthema</a:t>
            </a:r>
            <a:endParaRPr sz="1500" dirty="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4" name="Google Shape;48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675" y="1330325"/>
            <a:ext cx="3105937" cy="3504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575" y="616325"/>
            <a:ext cx="4615502" cy="39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50" y="616325"/>
            <a:ext cx="4404125" cy="39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75"/>
          <p:cNvSpPr/>
          <p:nvPr/>
        </p:nvSpPr>
        <p:spPr>
          <a:xfrm>
            <a:off x="5751900" y="1136125"/>
            <a:ext cx="1338300" cy="1324800"/>
          </a:xfrm>
          <a:prstGeom prst="flowChartConnector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lvl="0"/>
            <a:r>
              <a:rPr lang="en" sz="1800" b="1" dirty="0" err="1">
                <a:latin typeface="Arial"/>
                <a:cs typeface="Arial"/>
                <a:sym typeface="Raleway"/>
              </a:rPr>
              <a:t>Centor</a:t>
            </a:r>
            <a:r>
              <a:rPr lang="en" sz="1800" b="1" dirty="0">
                <a:latin typeface="Arial"/>
                <a:cs typeface="Arial"/>
                <a:sym typeface="Raleway"/>
              </a:rPr>
              <a:t> Score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98" name="Google Shape;498;p76"/>
          <p:cNvSpPr txBox="1">
            <a:spLocks noGrp="1"/>
          </p:cNvSpPr>
          <p:nvPr>
            <p:ph type="body" idx="1"/>
          </p:nvPr>
        </p:nvSpPr>
        <p:spPr>
          <a:xfrm>
            <a:off x="311700" y="1144816"/>
            <a:ext cx="4957289" cy="59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n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Centor</a:t>
            </a:r>
            <a:r>
              <a:rPr lang="en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Score (Modified/</a:t>
            </a:r>
            <a:r>
              <a:rPr lang="en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McIsaac</a:t>
            </a:r>
            <a:r>
              <a:rPr lang="en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) </a:t>
            </a:r>
            <a:r>
              <a:rPr lang="en" dirty="0">
                <a:solidFill>
                  <a:schemeClr val="tx1"/>
                </a:solidFill>
                <a:latin typeface="Raleway"/>
                <a:sym typeface="Arial"/>
              </a:rPr>
              <a:t>to diagnose GABHS pharyngitis</a:t>
            </a:r>
            <a:endParaRPr dirty="0">
              <a:solidFill>
                <a:schemeClr val="tx1"/>
              </a:solidFill>
              <a:latin typeface="Raleway"/>
              <a:sym typeface="Raleway"/>
            </a:endParaRPr>
          </a:p>
          <a:p>
            <a:pPr marL="0" lvl="0" indent="0" algn="l" rtl="0">
              <a:lnSpc>
                <a:spcPct val="125454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9" name="Google Shape;499;p76"/>
          <p:cNvSpPr txBox="1"/>
          <p:nvPr/>
        </p:nvSpPr>
        <p:spPr>
          <a:xfrm>
            <a:off x="4957289" y="3825775"/>
            <a:ext cx="27780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Note:</a:t>
            </a: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Can’t be used in &lt;3 years old.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Use if s</a:t>
            </a:r>
            <a:r>
              <a:rPr lang="en" dirty="0" err="1" smtClean="0">
                <a:solidFill>
                  <a:srgbClr val="FF0000"/>
                </a:solidFill>
              </a:rPr>
              <a:t>ymptoms</a:t>
            </a:r>
            <a:r>
              <a:rPr lang="en" dirty="0" smtClean="0">
                <a:solidFill>
                  <a:srgbClr val="FF0000"/>
                </a:solidFill>
              </a:rPr>
              <a:t> </a:t>
            </a:r>
            <a:r>
              <a:rPr lang="en" dirty="0">
                <a:solidFill>
                  <a:srgbClr val="FF0000"/>
                </a:solidFill>
              </a:rPr>
              <a:t>onset &lt;3 days.</a:t>
            </a:r>
            <a:endParaRPr dirty="0"/>
          </a:p>
        </p:txBody>
      </p:sp>
      <p:pic>
        <p:nvPicPr>
          <p:cNvPr id="500" name="Google Shape;500;p76"/>
          <p:cNvPicPr preferRelativeResize="0"/>
          <p:nvPr/>
        </p:nvPicPr>
        <p:blipFill rotWithShape="1">
          <a:blip r:embed="rId3">
            <a:alphaModFix/>
          </a:blip>
          <a:srcRect l="15978" r="18752" b="48282"/>
          <a:stretch/>
        </p:blipFill>
        <p:spPr>
          <a:xfrm>
            <a:off x="164705" y="1788808"/>
            <a:ext cx="4056566" cy="318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7289" y="1992675"/>
            <a:ext cx="3950250" cy="9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7"/>
          <p:cNvSpPr txBox="1">
            <a:spLocks noGrp="1"/>
          </p:cNvSpPr>
          <p:nvPr>
            <p:ph type="title"/>
          </p:nvPr>
        </p:nvSpPr>
        <p:spPr>
          <a:xfrm>
            <a:off x="311699" y="292850"/>
            <a:ext cx="8369023" cy="640500"/>
          </a:xfrm>
          <a:prstGeom prst="rect">
            <a:avLst/>
          </a:prstGeom>
        </p:spPr>
        <p:txBody>
          <a:bodyPr spcFirstLastPara="1" wrap="square" lIns="91425" tIns="216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Diagnostic Tests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77"/>
          <p:cNvSpPr txBox="1">
            <a:spLocks noGrp="1"/>
          </p:cNvSpPr>
          <p:nvPr>
            <p:ph type="body" idx="1"/>
          </p:nvPr>
        </p:nvSpPr>
        <p:spPr>
          <a:xfrm>
            <a:off x="520500" y="2304165"/>
            <a:ext cx="6244500" cy="23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u="sng" dirty="0">
                <a:solidFill>
                  <a:schemeClr val="tx1"/>
                </a:solidFill>
                <a:latin typeface="Calibri"/>
                <a:cs typeface="Calibri"/>
              </a:rPr>
              <a:t>Rapid antigen detection test (RADT): </a:t>
            </a:r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detect the presence of GABHS antigen in throat swab in 10-15 minutes, &gt;90% specificity and 59%-95% sensitivity (higher in newer kits). </a:t>
            </a: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Backup throat cultures</a:t>
            </a:r>
            <a:r>
              <a:rPr lang="en" sz="1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1400" dirty="0">
                <a:solidFill>
                  <a:srgbClr val="2185C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negative RADT should be accompanied by a follow-up or back-up throat culture in </a:t>
            </a:r>
            <a:r>
              <a:rPr lang="en" sz="14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children</a:t>
            </a:r>
            <a:r>
              <a:rPr lang="en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adolescents, while this is not necessary in adults under usual circumstances (</a:t>
            </a:r>
            <a:r>
              <a:rPr lang="en" sz="12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Because children are at higher risk of complications such as peritonsillar abscess, rheumatic fever, and poststreptococcal glomerulonephritis)</a:t>
            </a:r>
            <a:endParaRPr sz="1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1784" y="1297175"/>
            <a:ext cx="1628931" cy="37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7"/>
          <p:cNvSpPr txBox="1"/>
          <p:nvPr/>
        </p:nvSpPr>
        <p:spPr>
          <a:xfrm>
            <a:off x="520500" y="1033015"/>
            <a:ext cx="5116500" cy="144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</a:pPr>
            <a:r>
              <a:rPr lang="en" sz="1350" b="1" u="sng" kern="12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Throat swabs:</a:t>
            </a:r>
            <a:r>
              <a:rPr lang="en" sz="135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" kern="12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Culture of a throat swab on a sheep- blood agar plate has been the standard for the documentation of the presence of GAS pharyngitis, the disadvantage of throat cultures is the delay (overnight or longer) in obtaining results</a:t>
            </a:r>
            <a:endParaRPr kern="1200" dirty="0">
              <a:solidFill>
                <a:schemeClr val="tx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10" name="Google Shape;510;p77"/>
          <p:cNvSpPr txBox="1"/>
          <p:nvPr/>
        </p:nvSpPr>
        <p:spPr>
          <a:xfrm>
            <a:off x="7220799" y="933350"/>
            <a:ext cx="12909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RADT Device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Treatment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16" name="Google Shape;516;p78"/>
          <p:cNvSpPr txBox="1">
            <a:spLocks noGrp="1"/>
          </p:cNvSpPr>
          <p:nvPr>
            <p:ph type="body" idx="1"/>
          </p:nvPr>
        </p:nvSpPr>
        <p:spPr>
          <a:xfrm>
            <a:off x="224018" y="160445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Symptomatic treatment:</a:t>
            </a:r>
            <a:endParaRPr sz="1500" dirty="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800"/>
              <a:buFont typeface="Calibri"/>
              <a:buChar char="●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Advise analgesia and antipyretics (e.g. paracetamol and/or ibuprofen)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800"/>
              <a:buFont typeface="Arial"/>
              <a:buChar char="●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NSAIDs ( be aware of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GI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renal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side effects,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aspirin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should be avoided in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children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8"/>
          <p:cNvSpPr txBox="1">
            <a:spLocks noGrp="1"/>
          </p:cNvSpPr>
          <p:nvPr>
            <p:ph type="body" idx="1"/>
          </p:nvPr>
        </p:nvSpPr>
        <p:spPr>
          <a:xfrm>
            <a:off x="325555" y="75762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2. Which one of the following is a contraindication to Influenza vaccine?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4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headache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 previous severe allergic reaction.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Muscle and joint pain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7081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9"/>
          <p:cNvSpPr txBox="1">
            <a:spLocks noGrp="1"/>
          </p:cNvSpPr>
          <p:nvPr>
            <p:ph type="body" idx="1"/>
          </p:nvPr>
        </p:nvSpPr>
        <p:spPr>
          <a:xfrm>
            <a:off x="311700" y="1037862"/>
            <a:ext cx="8520600" cy="2803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First-line treatment for GABHS pharyngitis includes a </a:t>
            </a:r>
            <a:r>
              <a:rPr lang="en" sz="15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10-day course of penicillin or </a:t>
            </a:r>
            <a:r>
              <a:rPr lang="en" sz="15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amoxicillin</a:t>
            </a:r>
            <a:r>
              <a:rPr lang="en-US" sz="15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 smtClean="0">
                <a:latin typeface="Calibri"/>
                <a:ea typeface="Calibri"/>
                <a:cs typeface="Calibri"/>
                <a:sym typeface="Calibri"/>
              </a:rPr>
              <a:t>Patients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allergic to penicillin can be treated with first-gen </a:t>
            </a:r>
            <a:r>
              <a:rPr lang="en" sz="1500" dirty="0" err="1" smtClean="0">
                <a:latin typeface="Calibri"/>
                <a:ea typeface="Calibri"/>
                <a:cs typeface="Calibri"/>
                <a:sym typeface="Calibri"/>
              </a:rPr>
              <a:t>cephalosporins</a:t>
            </a:r>
            <a:r>
              <a:rPr lang="en-US" sz="1500" dirty="0" smtClean="0">
                <a:latin typeface="Calibri"/>
                <a:ea typeface="Calibri"/>
                <a:cs typeface="Calibri"/>
                <a:sym typeface="Calibri"/>
              </a:rPr>
              <a:t> (for </a:t>
            </a:r>
            <a:r>
              <a:rPr lang="en-US" sz="1500" dirty="0" err="1" smtClean="0">
                <a:latin typeface="Calibri"/>
                <a:ea typeface="Calibri"/>
                <a:cs typeface="Calibri"/>
                <a:sym typeface="Calibri"/>
              </a:rPr>
              <a:t>eg</a:t>
            </a:r>
            <a:r>
              <a:rPr lang="en-US" sz="1500" dirty="0" smtClean="0">
                <a:latin typeface="Calibri"/>
                <a:ea typeface="Calibri"/>
                <a:cs typeface="Calibri"/>
                <a:sym typeface="Calibri"/>
              </a:rPr>
              <a:t> cephalexin)</a:t>
            </a:r>
            <a:r>
              <a:rPr lang="en" sz="15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for 10 days, clindamycin or clarithromycin for 10 days, or azithromycin for 5 days antibiotics. 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Antibiotics give a modest benefit in </a:t>
            </a:r>
            <a:r>
              <a:rPr lang="en"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symptom relief</a:t>
            </a: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(8h less symptoms) and may confer slight </a:t>
            </a:r>
            <a:r>
              <a:rPr lang="en"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protection against some complications</a:t>
            </a: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 quinsy = peritonsillar abscess, otitis media).</a:t>
            </a:r>
          </a:p>
          <a:p>
            <a:pPr marL="596900" lvl="1">
              <a:lnSpc>
                <a:spcPct val="125454"/>
              </a:lnSpc>
            </a:pPr>
            <a:r>
              <a:rPr lang="en-US" sz="150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In a meta-analysis of 14 randomized trials comparing penicillin with placebo in over 8000 adults and children with sore throat, </a:t>
            </a:r>
            <a:r>
              <a:rPr lang="en-US" sz="1500" b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penicillin decreased the risk of rheumatic fever by about two-thirds. </a:t>
            </a:r>
          </a:p>
          <a:p>
            <a:pPr marL="596900" lvl="1">
              <a:lnSpc>
                <a:spcPct val="125454"/>
              </a:lnSpc>
            </a:pPr>
            <a:r>
              <a:rPr lang="en-US" sz="150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Antibiotics probably </a:t>
            </a:r>
            <a:r>
              <a:rPr lang="en-US" sz="1500" b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prevent poststreptococcal glomerulonephritis </a:t>
            </a:r>
            <a:r>
              <a:rPr lang="en-US" sz="150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based on a meta-analysis of 10 randomized trials comparing antibiotics with placebo in adults and children with sore throat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E87457-0E02-6041-A336-618DC223390B}"/>
              </a:ext>
            </a:extLst>
          </p:cNvPr>
          <p:cNvSpPr txBox="1"/>
          <p:nvPr/>
        </p:nvSpPr>
        <p:spPr>
          <a:xfrm>
            <a:off x="311700" y="634663"/>
            <a:ext cx="239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185C5"/>
                </a:solidFill>
              </a:rPr>
              <a:t>Antibiotic treatment:</a:t>
            </a:r>
            <a:endParaRPr lang="en-US" sz="1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0"/>
          <p:cNvSpPr txBox="1">
            <a:spLocks noGrp="1"/>
          </p:cNvSpPr>
          <p:nvPr>
            <p:ph type="title"/>
          </p:nvPr>
        </p:nvSpPr>
        <p:spPr>
          <a:xfrm>
            <a:off x="311700" y="427675"/>
            <a:ext cx="8520600" cy="801000"/>
          </a:xfrm>
          <a:prstGeom prst="rect">
            <a:avLst/>
          </a:prstGeom>
        </p:spPr>
        <p:txBody>
          <a:bodyPr spcFirstLastPara="1" wrap="square" lIns="91425" tIns="144000" rIns="91425" bIns="91425" anchor="t" anchorCtr="0">
            <a:noAutofit/>
          </a:bodyPr>
          <a:lstStyle/>
          <a:p>
            <a:pPr lvl="0"/>
            <a:r>
              <a:rPr lang="en-US" sz="1800" b="1" dirty="0">
                <a:latin typeface="Arial"/>
                <a:cs typeface="Arial"/>
                <a:sym typeface="Arial"/>
              </a:rPr>
              <a:t>Reasons</a:t>
            </a:r>
            <a:r>
              <a:rPr lang="en-US" sz="3200" dirty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latin typeface="Arial"/>
                <a:cs typeface="Arial"/>
                <a:sym typeface="Arial"/>
              </a:rPr>
              <a:t>to give antibiotics immediately</a:t>
            </a:r>
            <a:endParaRPr lang="en-US" sz="3200" dirty="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8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603400" cy="36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5454"/>
              </a:lnSpc>
              <a:spcBef>
                <a:spcPts val="1600"/>
              </a:spcBef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Acute sore throat where </a:t>
            </a:r>
            <a:r>
              <a:rPr lang="en" sz="15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more than 4</a:t>
            </a: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centor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criteria are present </a:t>
            </a:r>
          </a:p>
          <a:p>
            <a:pPr>
              <a:lnSpc>
                <a:spcPct val="125454"/>
              </a:lnSpc>
              <a:spcBef>
                <a:spcPts val="1600"/>
              </a:spcBef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Patient is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systemically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very unwell</a:t>
            </a:r>
            <a:b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Symptoms and signs suggestive of serious illness and/or complications (e.g.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peritonsillar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abscess,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peritonsillar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cellulitis)</a:t>
            </a:r>
            <a:b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High risk of serious complications because of pre-existing comorbidity (e.g. significant heart, lung, renal, liver, or neuromuscular disease, immunosuppression, cystic fibrosis, and young children born prematurely)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Pharyngitis Complications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534" name="Google Shape;534;p81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91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Quinsy (peritonsillar abscess) 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○"/>
            </a:pPr>
            <a:r>
              <a:rPr lang="en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Signs: 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unilateral peritonsillar swelling, difficulty swallowing (even saliva), and trismus (difficulty opening jaw). 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○"/>
            </a:pP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Rx: refer for IV antibiotics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incision 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drainage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Retropharyngeal abscess: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Occurs in children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○"/>
            </a:pPr>
            <a:r>
              <a:rPr lang="en" sz="12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Signs:</a:t>
            </a:r>
            <a:r>
              <a:rPr lang="en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inability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swallow, fever. 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○"/>
            </a:pP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Rx: for IV antibiotics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incision 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drainage 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Rheumatic fever: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r>
              <a:rPr lang="en" sz="1400" dirty="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 develop chronic rheumatic heart disease (</a:t>
            </a:r>
            <a:r>
              <a:rPr lang="en" sz="1400" b="1" dirty="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70%</a:t>
            </a:r>
            <a:r>
              <a:rPr lang="en" sz="1400" dirty="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 mitral valve) Likelihood correlates with severity of initial disease</a:t>
            </a:r>
            <a:endParaRPr sz="1400" dirty="0">
              <a:solidFill>
                <a:srgbClr val="6161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Calibri"/>
              <a:buChar char="○"/>
            </a:pPr>
            <a:r>
              <a:rPr lang="en" sz="1400" dirty="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Recurrence may occur after further streptococcal infection or be precipitated by pregnancy or combined hormonal contraception</a:t>
            </a:r>
            <a:endParaRPr sz="1400" dirty="0">
              <a:solidFill>
                <a:srgbClr val="6161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" sz="1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Scarlet fever</a:t>
            </a:r>
            <a:r>
              <a:rPr lang="en-US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(occurs at the same time with pharyngitis).</a:t>
            </a:r>
          </a:p>
          <a:p>
            <a:pPr lvl="0" indent="-317500">
              <a:lnSpc>
                <a:spcPct val="125454"/>
              </a:lnSpc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-US" sz="1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Acute glomerulonephritis. 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Prevention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40" name="Google Shape;540;p8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5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5454"/>
              </a:lnSpc>
              <a:spcBef>
                <a:spcPts val="600"/>
              </a:spcBef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Try to avoid close contact with sick people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If you are sick with flu-like illness, CDC recommends that you stay home for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least 24 hours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after your fever is gone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Cover your nose and mouth with a tissue when you cough or sneeze. Throw the tissue in the trash after you use it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Wash your hands often with soap and water. If soap and water are not available, use an alcohol-based hand rub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Avoid touching your eyes, nose and mouth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Clean and disinfect surfaces and objects that may be contaminated with germs.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Chronic GABHS </a:t>
            </a:r>
            <a:r>
              <a:rPr lang="en" sz="1800" b="1" dirty="0">
                <a:latin typeface="Arial"/>
                <a:cs typeface="Arial"/>
                <a:sym typeface="Raleway"/>
              </a:rPr>
              <a:t>carriers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46" name="Google Shape;546;p8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We recommend that GAS carriers </a:t>
            </a:r>
            <a:r>
              <a:rPr lang="en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 not</a:t>
            </a:r>
            <a:r>
              <a:rPr lang="en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ordinarily justify efforts to identify them nor do they generally require antimicrobial therapy because GAS carriers are </a:t>
            </a:r>
            <a:r>
              <a:rPr lang="en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unlikely to spread</a:t>
            </a: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GAS pharyngitis to their close contacts and are at </a:t>
            </a:r>
            <a:r>
              <a:rPr lang="en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little or no risk</a:t>
            </a: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for developing suppurative or non-suppurative complications (e.g. acute rheumatic fever).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4"/>
          <p:cNvSpPr txBox="1">
            <a:spLocks noGrp="1"/>
          </p:cNvSpPr>
          <p:nvPr>
            <p:ph type="title"/>
          </p:nvPr>
        </p:nvSpPr>
        <p:spPr>
          <a:xfrm>
            <a:off x="311700" y="427675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  <a:sym typeface="Raleway"/>
              </a:rPr>
              <a:t>Contacts </a:t>
            </a:r>
            <a:r>
              <a:rPr lang="en" sz="1800" b="1" dirty="0">
                <a:latin typeface="Arial"/>
                <a:cs typeface="Arial"/>
                <a:sym typeface="Arial"/>
              </a:rPr>
              <a:t>of GABHS Pharyngitis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8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1">
              <a:lnSpc>
                <a:spcPct val="16363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Diagnostic testing or empiric treatment of asymptomatic household contacts of patients with acute streptococcal pharyngitis is </a:t>
            </a:r>
            <a:r>
              <a:rPr lang="en"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en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routinely recommended 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sz="4000" dirty="0"/>
              <a:t>Allergic Rhinitis (AR)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686439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5"/>
          <p:cNvSpPr txBox="1">
            <a:spLocks noGrp="1"/>
          </p:cNvSpPr>
          <p:nvPr>
            <p:ph type="body" idx="1"/>
          </p:nvPr>
        </p:nvSpPr>
        <p:spPr>
          <a:xfrm>
            <a:off x="301658" y="1229074"/>
            <a:ext cx="6964267" cy="3376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Rhinitis in general is an inflammation of the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nasal mucosa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characterized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by: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Nasal pruritus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Sneezing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5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Rhinorrhoea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± Nasal congestion</a:t>
            </a:r>
            <a:endParaRPr lang="en-US"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 is a type of rhinitis that is mediated by an </a:t>
            </a:r>
            <a:r>
              <a:rPr lang="en" sz="1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IgE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-associated response to </a:t>
            </a:r>
            <a:b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ubiquitous indoor and/or outdoor environmental allergens.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438" y="1728693"/>
            <a:ext cx="2586775" cy="27490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4;p86">
            <a:extLst>
              <a:ext uri="{FF2B5EF4-FFF2-40B4-BE49-F238E27FC236}">
                <a16:creationId xmlns="" xmlns:a16="http://schemas.microsoft.com/office/drawing/2014/main" id="{D533E537-593C-3445-8782-91863A36B3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7500" cy="8298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396000" tIns="288000" rIns="540000" bIns="91425" anchor="t" anchorCtr="0">
            <a:noAutofit/>
          </a:bodyPr>
          <a:lstStyle/>
          <a:p>
            <a:pPr algn="ctr">
              <a:lnSpc>
                <a:spcPct val="90000"/>
              </a:lnSpc>
              <a:buSzPts val="4200"/>
            </a:pP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introduction</a:t>
            </a:r>
            <a:endParaRPr sz="1800" dirty="0">
              <a:solidFill>
                <a:srgbClr val="262626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6"/>
          <p:cNvSpPr txBox="1">
            <a:spLocks noGrp="1"/>
          </p:cNvSpPr>
          <p:nvPr>
            <p:ph type="title"/>
          </p:nvPr>
        </p:nvSpPr>
        <p:spPr>
          <a:xfrm>
            <a:off x="311699" y="292850"/>
            <a:ext cx="8444373" cy="8298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  <a:sym typeface="Arial"/>
              </a:rPr>
              <a:t>Classifications of AR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565" name="Google Shape;565;p86"/>
          <p:cNvSpPr txBox="1">
            <a:spLocks noGrp="1"/>
          </p:cNvSpPr>
          <p:nvPr>
            <p:ph type="body" idx="1"/>
          </p:nvPr>
        </p:nvSpPr>
        <p:spPr>
          <a:xfrm>
            <a:off x="311700" y="976550"/>
            <a:ext cx="8676900" cy="40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Based on the temporal pattern: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lphaL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Seasonal (e.g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cyclic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pollens) 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lphaL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Perennial [all year] (e.g. dust mite)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Based on frequency: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lphaL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Persistent (&gt;4 days/week and &gt;4 weeks)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lphaL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Intermittent (&lt;4 days/week or &lt;4wk at a time)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  <a:sym typeface="Arial"/>
              </a:rPr>
              <a:t>Assessment of Severity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71" name="Google Shape;571;p8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039400" cy="3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determine any AR case as a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mild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case the patient should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have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any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 the following: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Abnormal sleep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Impairment of daily activities/sports/leisure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Facing problems at work/school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Troublesome symptoms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If the patient has at least one of the symptoms above then it’s considered as a Moderate/Severe case.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This is considered a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third method for classifying AR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cases in addition to temporal pattern and frequency of symptoms (mentioned in the previous slide)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9"/>
          <p:cNvSpPr txBox="1">
            <a:spLocks noGrp="1"/>
          </p:cNvSpPr>
          <p:nvPr>
            <p:ph type="body" idx="1"/>
          </p:nvPr>
        </p:nvSpPr>
        <p:spPr>
          <a:xfrm>
            <a:off x="321127" y="443092"/>
            <a:ext cx="8520600" cy="4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3.</a:t>
            </a:r>
            <a:r>
              <a:rPr lang="en" sz="2000" dirty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13-year-old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adolescent boy presents with 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and sore throat of 48-hour duration. He has a temperature of 38°C in office and is tachycardic with a pulse of 118 beats /min. His physical examination is positive for tender, enlarged left cervical lymphadenopathy and tachycardia. His pharynx is erythematous but without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tonsillar enlargement or exudate. He had no cough. What is the best step in management? </a:t>
            </a: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000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Treat empirically with antibiotic.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Order rapid strep test and, if positive, treat with antibiotics.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Neither further testing nor antibiotics.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Order throat culture and, if positive, treat with antibiotics.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82227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88"/>
          <p:cNvPicPr preferRelativeResize="0"/>
          <p:nvPr/>
        </p:nvPicPr>
        <p:blipFill rotWithShape="1">
          <a:blip r:embed="rId3">
            <a:alphaModFix/>
          </a:blip>
          <a:srcRect l="30857" t="19770" r="12482" b="10245"/>
          <a:stretch/>
        </p:blipFill>
        <p:spPr>
          <a:xfrm>
            <a:off x="2683375" y="0"/>
            <a:ext cx="6460625" cy="498732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88"/>
          <p:cNvSpPr txBox="1"/>
          <p:nvPr/>
        </p:nvSpPr>
        <p:spPr>
          <a:xfrm>
            <a:off x="196125" y="440000"/>
            <a:ext cx="2122200" cy="4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ARIA classification puts patients in one of 4 categories: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E06666"/>
                </a:solidFill>
              </a:rPr>
              <a:t>Mild</a:t>
            </a: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intermittent</a:t>
            </a:r>
            <a:endParaRPr>
              <a:solidFill>
                <a:srgbClr val="3D85C6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E06666"/>
                </a:solidFill>
              </a:rPr>
              <a:t>Mild</a:t>
            </a: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persistent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E06666"/>
                </a:solidFill>
              </a:rPr>
              <a:t>Moderate-Severe</a:t>
            </a: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intermittent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E06666"/>
                </a:solidFill>
              </a:rPr>
              <a:t>Moderate-Severe</a:t>
            </a: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persistent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  <a:sym typeface="Arial"/>
              </a:rPr>
              <a:t>Common Triggers</a:t>
            </a:r>
            <a:endParaRPr sz="1800" b="1" dirty="0">
              <a:latin typeface="Arial"/>
              <a:cs typeface="Arial"/>
            </a:endParaRPr>
          </a:p>
        </p:txBody>
      </p:sp>
      <p:pic>
        <p:nvPicPr>
          <p:cNvPr id="583" name="Google Shape;583;p89"/>
          <p:cNvPicPr preferRelativeResize="0"/>
          <p:nvPr/>
        </p:nvPicPr>
        <p:blipFill rotWithShape="1">
          <a:blip r:embed="rId3">
            <a:alphaModFix/>
          </a:blip>
          <a:srcRect l="19325" t="32992" r="4045" b="18518"/>
          <a:stretch/>
        </p:blipFill>
        <p:spPr>
          <a:xfrm>
            <a:off x="597875" y="1466703"/>
            <a:ext cx="7948253" cy="3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0"/>
          <p:cNvSpPr txBox="1">
            <a:spLocks noGrp="1"/>
          </p:cNvSpPr>
          <p:nvPr>
            <p:ph type="title"/>
          </p:nvPr>
        </p:nvSpPr>
        <p:spPr>
          <a:xfrm>
            <a:off x="819979" y="315772"/>
            <a:ext cx="6842400" cy="575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  <a:buSzPts val="4200"/>
            </a:pPr>
            <a:r>
              <a:rPr lang="en" sz="1800" dirty="0">
                <a:solidFill>
                  <a:srgbClr val="262626"/>
                </a:solidFill>
                <a:latin typeface="Arial"/>
                <a:cs typeface="Arial"/>
              </a:rPr>
              <a:t>Local Triggers</a:t>
            </a:r>
            <a:endParaRPr sz="1800" dirty="0">
              <a:solidFill>
                <a:srgbClr val="262626"/>
              </a:solidFill>
              <a:latin typeface="Arial"/>
              <a:cs typeface="Arial"/>
            </a:endParaRPr>
          </a:p>
        </p:txBody>
      </p:sp>
      <p:sp>
        <p:nvSpPr>
          <p:cNvPr id="589" name="Google Shape;589;p90"/>
          <p:cNvSpPr txBox="1">
            <a:spLocks noGrp="1"/>
          </p:cNvSpPr>
          <p:nvPr>
            <p:ph type="body" idx="1"/>
          </p:nvPr>
        </p:nvSpPr>
        <p:spPr>
          <a:xfrm>
            <a:off x="320358" y="1209704"/>
            <a:ext cx="4327056" cy="31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Indoor: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v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Dust mites (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D.farinae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D.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pteronyssinus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ingdings" pitchFamily="2" charset="2"/>
              <a:buChar char="v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Animal dander (cats, goats and camels)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ingdings" pitchFamily="2" charset="2"/>
              <a:buChar char="v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Cockroaches  (P.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americana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B.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germanica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ingdings" pitchFamily="2" charset="2"/>
              <a:buChar char="v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Fungi (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A.fumigatus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Cladosporium Spp.)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90"/>
          <p:cNvSpPr txBox="1">
            <a:spLocks noGrp="1"/>
          </p:cNvSpPr>
          <p:nvPr>
            <p:ph type="body" idx="2"/>
          </p:nvPr>
        </p:nvSpPr>
        <p:spPr>
          <a:xfrm>
            <a:off x="4965993" y="1400354"/>
            <a:ext cx="3749700" cy="28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Outdoor (pollen):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❖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Weed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❖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Grass (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C.Dactylon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L.Perenne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❖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Tree (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P.Juliflora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P.Dactylifera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1"/>
          <p:cNvSpPr/>
          <p:nvPr/>
        </p:nvSpPr>
        <p:spPr>
          <a:xfrm>
            <a:off x="5643275" y="1580401"/>
            <a:ext cx="2983500" cy="28428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6" name="Google Shape;596;p91"/>
          <p:cNvGrpSpPr/>
          <p:nvPr/>
        </p:nvGrpSpPr>
        <p:grpSpPr>
          <a:xfrm>
            <a:off x="6212476" y="1257467"/>
            <a:ext cx="1845865" cy="1758575"/>
            <a:chOff x="3611776" y="414352"/>
            <a:chExt cx="2166000" cy="2166000"/>
          </a:xfrm>
        </p:grpSpPr>
        <p:sp>
          <p:nvSpPr>
            <p:cNvPr id="597" name="Google Shape;597;p91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D83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1"/>
            <p:cNvSpPr txBox="1"/>
            <p:nvPr/>
          </p:nvSpPr>
          <p:spPr>
            <a:xfrm>
              <a:off x="3967546" y="1027503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Asthma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99" name="Google Shape;599;p91"/>
          <p:cNvGrpSpPr/>
          <p:nvPr/>
        </p:nvGrpSpPr>
        <p:grpSpPr>
          <a:xfrm>
            <a:off x="7022477" y="2571537"/>
            <a:ext cx="1845865" cy="1758575"/>
            <a:chOff x="4562258" y="2032864"/>
            <a:chExt cx="2166000" cy="2166000"/>
          </a:xfrm>
        </p:grpSpPr>
        <p:sp>
          <p:nvSpPr>
            <p:cNvPr id="600" name="Google Shape;600;p91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1"/>
            <p:cNvSpPr txBox="1"/>
            <p:nvPr/>
          </p:nvSpPr>
          <p:spPr>
            <a:xfrm>
              <a:off x="5079846" y="2834728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Allergic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Rhinitis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02" name="Google Shape;602;p91"/>
          <p:cNvGrpSpPr/>
          <p:nvPr/>
        </p:nvGrpSpPr>
        <p:grpSpPr>
          <a:xfrm>
            <a:off x="5437911" y="2571537"/>
            <a:ext cx="1845865" cy="1758575"/>
            <a:chOff x="2702876" y="2032864"/>
            <a:chExt cx="2166000" cy="2166000"/>
          </a:xfrm>
        </p:grpSpPr>
        <p:sp>
          <p:nvSpPr>
            <p:cNvPr id="603" name="Google Shape;603;p91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1"/>
            <p:cNvSpPr txBox="1"/>
            <p:nvPr/>
          </p:nvSpPr>
          <p:spPr>
            <a:xfrm>
              <a:off x="2855281" y="2834728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Eczema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05" name="Google Shape;605;p91"/>
          <p:cNvSpPr/>
          <p:nvPr/>
        </p:nvSpPr>
        <p:spPr>
          <a:xfrm>
            <a:off x="6615215" y="2501257"/>
            <a:ext cx="1044600" cy="9951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Atopic Triad</a:t>
            </a:r>
            <a:endParaRPr/>
          </a:p>
        </p:txBody>
      </p:sp>
      <p:sp>
        <p:nvSpPr>
          <p:cNvPr id="606" name="Google Shape;606;p91"/>
          <p:cNvSpPr txBox="1"/>
          <p:nvPr/>
        </p:nvSpPr>
        <p:spPr>
          <a:xfrm>
            <a:off x="217800" y="0"/>
            <a:ext cx="5643300" cy="1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</a:rPr>
              <a:t>Associated Conditions</a:t>
            </a:r>
            <a:endParaRPr sz="4200" b="1" dirty="0">
              <a:solidFill>
                <a:schemeClr val="tx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7" name="Google Shape;607;p91"/>
          <p:cNvSpPr txBox="1"/>
          <p:nvPr/>
        </p:nvSpPr>
        <p:spPr>
          <a:xfrm>
            <a:off x="402100" y="1331950"/>
            <a:ext cx="3828300" cy="28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 can be associated with other atopic conditions such as: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Asthma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Atopic dermatitis 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Allergic conjunctivitis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30000"/>
          </a:schemeClr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92"/>
          <p:cNvPicPr preferRelativeResize="0"/>
          <p:nvPr/>
        </p:nvPicPr>
        <p:blipFill rotWithShape="1">
          <a:blip r:embed="rId3">
            <a:alphaModFix/>
          </a:blip>
          <a:srcRect t="1578" b="1588"/>
          <a:stretch/>
        </p:blipFill>
        <p:spPr>
          <a:xfrm>
            <a:off x="404537" y="1178800"/>
            <a:ext cx="2583195" cy="166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92"/>
          <p:cNvPicPr preferRelativeResize="0"/>
          <p:nvPr/>
        </p:nvPicPr>
        <p:blipFill rotWithShape="1">
          <a:blip r:embed="rId4">
            <a:alphaModFix/>
          </a:blip>
          <a:srcRect t="14204" b="14197"/>
          <a:stretch/>
        </p:blipFill>
        <p:spPr>
          <a:xfrm>
            <a:off x="3280403" y="1178800"/>
            <a:ext cx="2583192" cy="166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92"/>
          <p:cNvPicPr preferRelativeResize="0"/>
          <p:nvPr/>
        </p:nvPicPr>
        <p:blipFill rotWithShape="1">
          <a:blip r:embed="rId5">
            <a:alphaModFix/>
          </a:blip>
          <a:srcRect l="15014" r="15021"/>
          <a:stretch/>
        </p:blipFill>
        <p:spPr>
          <a:xfrm>
            <a:off x="6156266" y="1178800"/>
            <a:ext cx="2583198" cy="1661423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92"/>
          <p:cNvSpPr txBox="1">
            <a:spLocks noGrp="1"/>
          </p:cNvSpPr>
          <p:nvPr>
            <p:ph type="title"/>
          </p:nvPr>
        </p:nvSpPr>
        <p:spPr>
          <a:xfrm>
            <a:off x="741057" y="233550"/>
            <a:ext cx="7434600" cy="7185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251999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buSzPts val="4200"/>
            </a:pPr>
            <a:r>
              <a:rPr lang="en" sz="18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Clinical Signs</a:t>
            </a:r>
            <a:endParaRPr sz="1800" b="1" dirty="0">
              <a:solidFill>
                <a:srgbClr val="26262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92"/>
          <p:cNvSpPr txBox="1">
            <a:spLocks noGrp="1"/>
          </p:cNvSpPr>
          <p:nvPr>
            <p:ph type="body" idx="1"/>
          </p:nvPr>
        </p:nvSpPr>
        <p:spPr>
          <a:xfrm>
            <a:off x="3247796" y="2959175"/>
            <a:ext cx="2648400" cy="11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Nasal Crease: results from a chronic upward rubbing of the nose</a:t>
            </a:r>
            <a:endParaRPr sz="180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92"/>
          <p:cNvSpPr txBox="1">
            <a:spLocks noGrp="1"/>
          </p:cNvSpPr>
          <p:nvPr>
            <p:ph type="body" idx="2"/>
          </p:nvPr>
        </p:nvSpPr>
        <p:spPr>
          <a:xfrm>
            <a:off x="6123696" y="2959175"/>
            <a:ext cx="2648400" cy="11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Allergic shiners: caused by venous stasis due to nasal congestion  </a:t>
            </a:r>
            <a:endParaRPr sz="180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92"/>
          <p:cNvSpPr txBox="1">
            <a:spLocks noGrp="1"/>
          </p:cNvSpPr>
          <p:nvPr>
            <p:ph type="body" idx="3"/>
          </p:nvPr>
        </p:nvSpPr>
        <p:spPr>
          <a:xfrm>
            <a:off x="371900" y="2959175"/>
            <a:ext cx="2648400" cy="1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Allergic Salute: The use of the hand palm to rub and raise the tip of the nose </a:t>
            </a:r>
            <a:endParaRPr sz="180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92"/>
          <p:cNvSpPr txBox="1"/>
          <p:nvPr/>
        </p:nvSpPr>
        <p:spPr>
          <a:xfrm>
            <a:off x="2025450" y="4297425"/>
            <a:ext cx="50931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Ultimately, prolonged symptoms could lead to facial distortion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30000"/>
          </a:schemeClr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93"/>
          <p:cNvPicPr preferRelativeResize="0"/>
          <p:nvPr/>
        </p:nvPicPr>
        <p:blipFill rotWithShape="1">
          <a:blip r:embed="rId3">
            <a:alphaModFix/>
          </a:blip>
          <a:srcRect t="4503" b="4512"/>
          <a:stretch/>
        </p:blipFill>
        <p:spPr>
          <a:xfrm>
            <a:off x="5668450" y="1795600"/>
            <a:ext cx="2384200" cy="2392450"/>
          </a:xfrm>
          <a:prstGeom prst="rect">
            <a:avLst/>
          </a:prstGeom>
          <a:noFill/>
          <a:ln w="76200" cap="flat" cmpd="dbl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25" name="Google Shape;625;p93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8062416" cy="89542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288000" rIns="91425" bIns="2880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/>
            </a:r>
            <a:b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</a:b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/>
            </a:r>
            <a:b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</a:b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/>
            </a:r>
            <a:b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</a:b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/>
            </a:r>
            <a:b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</a:b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When to ask for allergy testing</a:t>
            </a:r>
            <a:endParaRPr sz="1800" dirty="0">
              <a:solidFill>
                <a:srgbClr val="26262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93"/>
          <p:cNvSpPr txBox="1">
            <a:spLocks noGrp="1"/>
          </p:cNvSpPr>
          <p:nvPr>
            <p:ph type="body" idx="1"/>
          </p:nvPr>
        </p:nvSpPr>
        <p:spPr>
          <a:xfrm>
            <a:off x="291949" y="1854951"/>
            <a:ext cx="5474149" cy="25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When treatment has been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ineffective.</a:t>
            </a: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 diagnosis of allergic rhinitis is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uncertain</a:t>
            </a: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identification of a certain allergen could affect therapy, or to aid in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titration</a:t>
            </a: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 of therapy.</a:t>
            </a:r>
            <a:r>
              <a:rPr lang="en" b="1" dirty="0"/>
              <a:t> </a:t>
            </a:r>
            <a:endParaRPr lang="en-US" b="1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Coexisting</a:t>
            </a:r>
            <a:r>
              <a:rPr lang="en-US" dirty="0" smtClean="0"/>
              <a:t> persistent asthma</a:t>
            </a:r>
            <a:r>
              <a:rPr lang="en-US" dirty="0"/>
              <a:t> and/or recurrent </a:t>
            </a:r>
            <a:r>
              <a:rPr lang="en-US" dirty="0" smtClean="0"/>
              <a:t>sinusitis/otitis media.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patient's desire </a:t>
            </a:r>
            <a:r>
              <a:rPr lang="en-US" dirty="0"/>
              <a:t>to try to avoid the allergen rather than take medications to control </a:t>
            </a:r>
            <a:r>
              <a:rPr lang="en-US" dirty="0" smtClean="0"/>
              <a:t>symptoms.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4260300" cy="559525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/>
          <a:p>
            <a:r>
              <a:rPr lang="en-US" sz="1800" b="1" dirty="0">
                <a:latin typeface="Arial"/>
                <a:cs typeface="Arial"/>
                <a:sym typeface="Arial"/>
              </a:rPr>
              <a:t>Treating</a:t>
            </a:r>
            <a:r>
              <a:rPr lang="en" sz="1800" b="1" dirty="0">
                <a:latin typeface="Arial"/>
                <a:cs typeface="Arial"/>
                <a:sym typeface="Arial"/>
              </a:rPr>
              <a:t> AR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632" name="Google Shape;632;p9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378900" cy="7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Allergen</a:t>
            </a:r>
            <a:r>
              <a:rPr lang="en" sz="15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avoidance</a:t>
            </a:r>
            <a:r>
              <a:rPr lang="en" sz="15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a major principle and first-line therapy for AR.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700" y="273725"/>
            <a:ext cx="3888951" cy="45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4"/>
          <p:cNvSpPr txBox="1"/>
          <p:nvPr/>
        </p:nvSpPr>
        <p:spPr>
          <a:xfrm>
            <a:off x="649975" y="4568875"/>
            <a:ext cx="40983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chemeClr val="dk2"/>
                </a:solidFill>
                <a:highlight>
                  <a:srgbClr val="FFFFFF"/>
                </a:highlight>
              </a:rPr>
              <a:t>DENISE K. and MONICA L., University of California</a:t>
            </a:r>
            <a:endParaRPr sz="105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i="1" dirty="0">
                <a:solidFill>
                  <a:schemeClr val="dk2"/>
                </a:solidFill>
              </a:rPr>
              <a:t>Am Fam Physician.</a:t>
            </a:r>
            <a:r>
              <a:rPr lang="en" sz="1050" dirty="0">
                <a:solidFill>
                  <a:schemeClr val="dk2"/>
                </a:solidFill>
                <a:highlight>
                  <a:srgbClr val="FFFFFF"/>
                </a:highlight>
              </a:rPr>
              <a:t> 2015</a:t>
            </a:r>
            <a:endParaRPr sz="1050" dirty="0">
              <a:solidFill>
                <a:schemeClr val="dk2"/>
              </a:solidFill>
              <a:highlight>
                <a:srgbClr val="FFFFFF"/>
              </a:highlight>
            </a:endParaRPr>
          </a:p>
        </p:txBody>
      </p:sp>
      <p:pic>
        <p:nvPicPr>
          <p:cNvPr id="635" name="Google Shape;635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700" y="2206400"/>
            <a:ext cx="6041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525" y="1830000"/>
            <a:ext cx="10686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025" y="1830000"/>
            <a:ext cx="10686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025" y="2105260"/>
            <a:ext cx="6041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775" y="2669325"/>
            <a:ext cx="6885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425" y="2812200"/>
            <a:ext cx="6534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425" y="2919700"/>
            <a:ext cx="10220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950" y="3170075"/>
            <a:ext cx="1068625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94"/>
          <p:cNvSpPr txBox="1"/>
          <p:nvPr/>
        </p:nvSpPr>
        <p:spPr>
          <a:xfrm>
            <a:off x="311700" y="2095104"/>
            <a:ext cx="3378900" cy="13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5454"/>
              </a:lnSpc>
            </a:pPr>
            <a:r>
              <a:rPr lang="en-US" sz="1500" b="1" kern="1200" dirty="0">
                <a:solidFill>
                  <a:srgbClr val="FF0000"/>
                </a:solidFill>
                <a:latin typeface="Calibri"/>
                <a:cs typeface="Calibri"/>
              </a:rPr>
              <a:t>Immunotherapy:</a:t>
            </a:r>
          </a:p>
          <a:p>
            <a:pPr lvl="0">
              <a:lnSpc>
                <a:spcPct val="125454"/>
              </a:lnSpc>
            </a:pPr>
            <a:r>
              <a:rPr lang="en" sz="1500" kern="1200" dirty="0">
                <a:solidFill>
                  <a:schemeClr val="tx1"/>
                </a:solidFill>
                <a:latin typeface="Calibri"/>
                <a:cs typeface="Calibri"/>
              </a:rPr>
              <a:t>consists of administering a small amount of allergen extract subcutaneously or sublingually.</a:t>
            </a:r>
            <a:endParaRPr sz="1500" kern="1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kern="1200" dirty="0">
                <a:solidFill>
                  <a:schemeClr val="tx1"/>
                </a:solidFill>
                <a:latin typeface="Calibri"/>
                <a:cs typeface="Calibri"/>
              </a:rPr>
              <a:t>Only treatment that changes the natural course of allergic rhinitis (acts directly on the cause rather than symptoms)</a:t>
            </a:r>
            <a:endParaRPr sz="1500" kern="1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4" name="Google Shape;644;p94"/>
          <p:cNvSpPr/>
          <p:nvPr/>
        </p:nvSpPr>
        <p:spPr>
          <a:xfrm>
            <a:off x="6731450" y="4275425"/>
            <a:ext cx="741000" cy="165000"/>
          </a:xfrm>
          <a:prstGeom prst="rect">
            <a:avLst/>
          </a:prstGeom>
          <a:solidFill>
            <a:srgbClr val="440EFF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94"/>
          <p:cNvSpPr/>
          <p:nvPr/>
        </p:nvSpPr>
        <p:spPr>
          <a:xfrm>
            <a:off x="7844025" y="3581750"/>
            <a:ext cx="741000" cy="165000"/>
          </a:xfrm>
          <a:prstGeom prst="rect">
            <a:avLst/>
          </a:prstGeom>
          <a:solidFill>
            <a:srgbClr val="440EFF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sz="4000" dirty="0"/>
              <a:t>Otitis Media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22647098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7220" y="1602087"/>
            <a:ext cx="4314183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75" y="1602087"/>
            <a:ext cx="3487917" cy="31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B2A4FD-892D-794A-AD56-2554FD424CB4}"/>
              </a:ext>
            </a:extLst>
          </p:cNvPr>
          <p:cNvSpPr txBox="1"/>
          <p:nvPr/>
        </p:nvSpPr>
        <p:spPr>
          <a:xfrm>
            <a:off x="1451728" y="886120"/>
            <a:ext cx="5407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dirty="0">
                <a:solidFill>
                  <a:srgbClr val="3D85C6"/>
                </a:solidFill>
              </a:rPr>
              <a:t>inflammation of the middle ear, It is mainly a disease of childhood.</a:t>
            </a:r>
            <a:endParaRPr lang="en-US" dirty="0"/>
          </a:p>
        </p:txBody>
      </p:sp>
      <p:pic>
        <p:nvPicPr>
          <p:cNvPr id="5" name="Google Shape;366;p58">
            <a:extLst>
              <a:ext uri="{FF2B5EF4-FFF2-40B4-BE49-F238E27FC236}">
                <a16:creationId xmlns="" xmlns:a16="http://schemas.microsoft.com/office/drawing/2014/main" id="{0497EAF5-9925-4746-A5DB-4EA939BE98A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051" y="1602087"/>
            <a:ext cx="3882756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5"/>
          <p:cNvSpPr txBox="1">
            <a:spLocks noGrp="1"/>
          </p:cNvSpPr>
          <p:nvPr>
            <p:ph type="title"/>
          </p:nvPr>
        </p:nvSpPr>
        <p:spPr>
          <a:xfrm>
            <a:off x="311700" y="182013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Risk factors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46" name="Google Shape;346;p55"/>
          <p:cNvSpPr txBox="1">
            <a:spLocks noGrp="1"/>
          </p:cNvSpPr>
          <p:nvPr>
            <p:ph type="body" idx="1"/>
          </p:nvPr>
        </p:nvSpPr>
        <p:spPr>
          <a:xfrm>
            <a:off x="311700" y="1366149"/>
            <a:ext cx="30345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Pediatrics:</a:t>
            </a:r>
            <a:endParaRPr sz="1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Age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(younger)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No breastfeeding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(supine Bottle feeding)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Pacifier use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Gastroesophageal reflux </a:t>
            </a:r>
            <a:r>
              <a:rPr lang="en" sz="1500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(GERD)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25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Attending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day care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 group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5"/>
          <p:cNvSpPr txBox="1"/>
          <p:nvPr/>
        </p:nvSpPr>
        <p:spPr>
          <a:xfrm>
            <a:off x="4042958" y="1366149"/>
            <a:ext cx="4578600" cy="3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All age groups:</a:t>
            </a:r>
            <a:endParaRPr sz="1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Allergies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Craniofacial abnormalities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Exposure to environmental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smoke</a:t>
            </a:r>
            <a:r>
              <a:rPr lang="en" sz="1500" dirty="0">
                <a:solidFill>
                  <a:srgbClr val="F202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or other respiratory irritants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Family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history of recurrent acute otitis media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Immunodeficiency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Upper respiratory tract infections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(URTI).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208006" y="935444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4. Which of the following conditions is associated with allergic rhinitis: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Asthma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Allergic dermatitis 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Allergic conjunctivitis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 of the above 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727211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Infectious etiology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170"/>
              <a:buFont typeface="Arial"/>
              <a:buNone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The most common </a:t>
            </a:r>
            <a:r>
              <a:rPr lang="en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bacterial</a:t>
            </a: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pathogens:</a:t>
            </a:r>
            <a:endParaRPr sz="2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13993" algn="l" rtl="0">
              <a:spcBef>
                <a:spcPts val="100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Streptococcus pneumonia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139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70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Haemophilus</a:t>
            </a:r>
            <a:r>
              <a:rPr lang="en" sz="217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influenzae </a:t>
            </a: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2170" dirty="0" err="1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nontypable</a:t>
            </a: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139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Moraxella catarrhalis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170"/>
              <a:buFont typeface="Arial"/>
              <a:buNone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The most common </a:t>
            </a:r>
            <a:r>
              <a:rPr lang="en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viral</a:t>
            </a: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pathogens:</a:t>
            </a:r>
            <a:endParaRPr sz="3600" i="1" dirty="0">
              <a:solidFill>
                <a:srgbClr val="073763"/>
              </a:solidFill>
              <a:highlight>
                <a:srgbClr val="FFD96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63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Rhinovirus 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63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Parainfluenza virus 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63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Influenza virus 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400" y="1990980"/>
            <a:ext cx="3325199" cy="11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>
            <a:spLocks noGrp="1"/>
          </p:cNvSpPr>
          <p:nvPr>
            <p:ph type="title"/>
          </p:nvPr>
        </p:nvSpPr>
        <p:spPr>
          <a:xfrm>
            <a:off x="235500" y="262706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Acute otitis media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78" name="Google Shape;378;p60"/>
          <p:cNvSpPr txBox="1">
            <a:spLocks noGrp="1"/>
          </p:cNvSpPr>
          <p:nvPr>
            <p:ph type="body" idx="1"/>
          </p:nvPr>
        </p:nvSpPr>
        <p:spPr>
          <a:xfrm>
            <a:off x="235500" y="1063706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Acute otitis media is diagnosed in patients with acute onset, presence of middle ear effusion, physical evidence of middle ear inflammation.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F202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-children before school age are the most common group affected.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9725" y="2316075"/>
            <a:ext cx="4913025" cy="26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325" y="310500"/>
            <a:ext cx="4237950" cy="45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050" y="313625"/>
            <a:ext cx="4197175" cy="459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50" y="533400"/>
            <a:ext cx="3941846" cy="420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100" y="533400"/>
            <a:ext cx="3941850" cy="42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1"/>
          <p:cNvSpPr txBox="1">
            <a:spLocks noGrp="1"/>
          </p:cNvSpPr>
          <p:nvPr>
            <p:ph type="title"/>
          </p:nvPr>
        </p:nvSpPr>
        <p:spPr>
          <a:xfrm>
            <a:off x="166200" y="85843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Etiology 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85" name="Google Shape;385;p61"/>
          <p:cNvSpPr txBox="1">
            <a:spLocks noGrp="1"/>
          </p:cNvSpPr>
          <p:nvPr>
            <p:ph type="body" idx="1"/>
          </p:nvPr>
        </p:nvSpPr>
        <p:spPr>
          <a:xfrm>
            <a:off x="0" y="115954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❖"/>
            </a:pPr>
            <a:r>
              <a:rPr lang="en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Eustachian tube dysfunction</a:t>
            </a:r>
            <a:r>
              <a:rPr lang="en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/obstruction/abnormality </a:t>
            </a:r>
            <a:endParaRPr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swelling of tubal mucosa (e.g. URTI)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obstruction/infiltration of Eustachian tube ostium.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inadequate tensor </a:t>
            </a:r>
            <a:r>
              <a:rPr lang="en" sz="1800" dirty="0" err="1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palati</a:t>
            </a: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function: cleft palate (even after repair)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Abnormal Eustachian tube 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❖"/>
            </a:pPr>
            <a:r>
              <a:rPr lang="en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Disruption of action of: </a:t>
            </a:r>
            <a:endParaRPr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cilia of Eustachian tube (Kartagener's syndrome)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mucus secreting cells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capillary network that provides humoral factors, PMNs, phagocytic cell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❖"/>
            </a:pPr>
            <a:r>
              <a:rPr lang="en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Immunosuppression/deficiency due to:  </a:t>
            </a:r>
            <a:endParaRPr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chemotherapy, steroids, DM, hypogammaglobulinemia, cystic fibrosis.	</a:t>
            </a:r>
            <a:endParaRPr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9891" y="2376710"/>
            <a:ext cx="2614077" cy="109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Important historical clues 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92" name="Google Shape;392;p62"/>
          <p:cNvSpPr txBox="1">
            <a:spLocks noGrp="1"/>
          </p:cNvSpPr>
          <p:nvPr>
            <p:ph type="body" idx="1"/>
          </p:nvPr>
        </p:nvSpPr>
        <p:spPr>
          <a:xfrm>
            <a:off x="311700" y="1344811"/>
            <a:ext cx="3663000" cy="307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Symptoms associated with OM :                    </a:t>
            </a:r>
            <a:endParaRPr sz="15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3D85C6"/>
              </a:buClr>
              <a:buSzPts val="1400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Otalgia </a:t>
            </a: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500" dirty="0">
                <a:solidFill>
                  <a:srgbClr val="999999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earache)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Fever </a:t>
            </a: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(especially in younger children)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Otorrhea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Deafness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Irritability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Vomiting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loss of appetite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Headache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2"/>
          <p:cNvSpPr txBox="1"/>
          <p:nvPr/>
        </p:nvSpPr>
        <p:spPr>
          <a:xfrm>
            <a:off x="4582758" y="1452387"/>
            <a:ext cx="4142100" cy="26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Clinical  Findings</a:t>
            </a:r>
            <a:endParaRPr sz="15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Otoscopy of TM 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500" dirty="0" smtClean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" sz="1500" dirty="0" smtClean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bulging</a:t>
            </a:r>
            <a:r>
              <a:rPr lang="en-US" sz="1500" dirty="0" smtClean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smtClean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(most important sign of OM</a:t>
            </a:r>
            <a:r>
              <a:rPr lang="en-US" sz="1500" dirty="0" smtClean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285750" lvl="0" indent="-285750">
              <a:lnSpc>
                <a:spcPct val="115000"/>
              </a:lnSpc>
              <a:buSzPts val="2000"/>
              <a:buFont typeface="Arial" charset="0"/>
              <a:buChar char="•"/>
            </a:pPr>
            <a:r>
              <a:rPr lang="en-US" sz="1600" dirty="0"/>
              <a:t>impaired </a:t>
            </a:r>
            <a:r>
              <a:rPr lang="en-US" sz="1600" dirty="0" smtClean="0">
                <a:solidFill>
                  <a:srgbClr val="FF0000"/>
                </a:solidFill>
              </a:rPr>
              <a:t>mobility</a:t>
            </a:r>
            <a:r>
              <a:rPr lang="en-US" sz="1600" dirty="0" smtClean="0"/>
              <a:t> of the tympanic membrane (can be assessed using pneumatic </a:t>
            </a:r>
            <a:r>
              <a:rPr lang="en-US" sz="1600" dirty="0" err="1" smtClean="0"/>
              <a:t>otoscopy</a:t>
            </a:r>
            <a:r>
              <a:rPr lang="en-US" sz="1600" dirty="0" smtClean="0"/>
              <a:t>).</a:t>
            </a:r>
          </a:p>
          <a:p>
            <a:pPr marL="285750" lvl="0" indent="-285750">
              <a:lnSpc>
                <a:spcPct val="115000"/>
              </a:lnSpc>
              <a:buSzPts val="2000"/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Redness</a:t>
            </a:r>
            <a:r>
              <a:rPr lang="en-US" sz="1600" dirty="0" smtClean="0"/>
              <a:t> </a:t>
            </a:r>
            <a:r>
              <a:rPr lang="en-US" sz="1600" dirty="0"/>
              <a:t>or </a:t>
            </a:r>
            <a:r>
              <a:rPr lang="en-US" sz="1600" dirty="0">
                <a:solidFill>
                  <a:srgbClr val="FF0000"/>
                </a:solidFill>
              </a:rPr>
              <a:t>cloudiness</a:t>
            </a:r>
            <a:r>
              <a:rPr lang="en-US" sz="1600" dirty="0"/>
              <a:t> of the tympanic </a:t>
            </a:r>
            <a:r>
              <a:rPr lang="en-US" sz="1600" dirty="0" smtClean="0"/>
              <a:t>membrane.</a:t>
            </a:r>
            <a:endParaRPr lang="en-US" sz="1500" dirty="0" smtClean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charset="0"/>
              <a:buChar char="•"/>
            </a:pPr>
            <a:endParaRPr lang="en-US" sz="1500" dirty="0" smtClean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pictures</a:t>
            </a:r>
            <a:endParaRPr sz="18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523997"/>
            <a:ext cx="3558043" cy="2791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579" y="1523997"/>
            <a:ext cx="5419421" cy="308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videos</a:t>
            </a:r>
            <a:endParaRPr sz="1800" b="1" dirty="0">
              <a:latin typeface="Arial"/>
              <a:cs typeface="Arial"/>
            </a:endParaRPr>
          </a:p>
        </p:txBody>
      </p:sp>
      <p:pic>
        <p:nvPicPr>
          <p:cNvPr id="4" name="Normal tympanic membrane mobility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00" y="1516827"/>
            <a:ext cx="4064000" cy="3048000"/>
          </a:xfrm>
          <a:prstGeom prst="rect">
            <a:avLst/>
          </a:prstGeom>
        </p:spPr>
      </p:pic>
      <p:pic>
        <p:nvPicPr>
          <p:cNvPr id="5" name="Tympanic membrane with impaired mobility 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8300" y="1516827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Diagnosis of OM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00" name="Google Shape;400;p6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An AOM diagnosis requires any one of the </a:t>
            </a:r>
            <a:r>
              <a:rPr lang="en-US" sz="1500" b="1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following</a:t>
            </a:r>
            <a:r>
              <a:rPr lang="en" sz="1500" b="1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Char char="○"/>
            </a:pP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Moderate to severe bulging 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of the tympanic membrane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Char char="○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New onset of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otorrhea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not caused by otitis externa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Char char="○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mild bulging 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of the tympanic membrane associated with recent onset of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Otalgia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(less than 48 hours) or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erythema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Management of Otitis media 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06" name="Google Shape;406;p6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</a:pPr>
            <a:r>
              <a:rPr lang="en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OBSERVATION VS. ANTIBIOTIC THERAPY</a:t>
            </a:r>
            <a:endParaRPr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7" name="Google Shape;40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0" y="1718475"/>
            <a:ext cx="8662051" cy="31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311700" y="826893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5.Which of the following is the most sensitive physical finding for otitis media?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Redness.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Immobility.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Bulging.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Decreased light reflex.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Decreased hearing.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272151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5"/>
          <p:cNvSpPr txBox="1">
            <a:spLocks noGrp="1"/>
          </p:cNvSpPr>
          <p:nvPr>
            <p:ph type="body" idx="1"/>
          </p:nvPr>
        </p:nvSpPr>
        <p:spPr>
          <a:xfrm>
            <a:off x="311700" y="667550"/>
            <a:ext cx="4814700" cy="2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Treatment of OM</a:t>
            </a:r>
            <a:endParaRPr sz="24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Symptomatic Treatment: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Antipyretics/analgesics </a:t>
            </a:r>
            <a:r>
              <a:rPr lang="en" sz="1500" dirty="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(e.g. paracetamol and/or ibuprofen)</a:t>
            </a:r>
            <a:endParaRPr sz="1500" dirty="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5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Ibuprofen and acetaminophen are recommended for symptoms of ear pain, fever, and irritability.</a:t>
            </a:r>
            <a:endParaRPr sz="1500" dirty="0">
              <a:solidFill>
                <a:srgbClr val="999999"/>
              </a:solidFill>
            </a:endParaRPr>
          </a:p>
        </p:txBody>
      </p:sp>
      <p:sp>
        <p:nvSpPr>
          <p:cNvPr id="413" name="Google Shape;413;p65"/>
          <p:cNvSpPr txBox="1"/>
          <p:nvPr/>
        </p:nvSpPr>
        <p:spPr>
          <a:xfrm>
            <a:off x="5126400" y="667550"/>
            <a:ext cx="3954000" cy="3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Antibiotics Treatment: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u="sng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1st line:</a:t>
            </a:r>
            <a:endParaRPr sz="1500" b="1" u="sng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◦ High-dose </a:t>
            </a:r>
            <a:r>
              <a:rPr lang="en" sz="1500" u="sng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Amoxicillin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(80-90 mg/kg/d into two doses).</a:t>
            </a:r>
            <a:endParaRPr sz="1500" dirty="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◦ For patients  who are allergic to penicillin →Oral cephalosporins, such as cefuroxime (Ceftin)</a:t>
            </a:r>
            <a:endParaRPr sz="1500" b="1" u="sng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b="1" u="sng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2nd line: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For patients initially on amoxicillin →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Amoxicillin/clavulanate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1500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For patients initially on oral cephalosporin →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intramuscular ceftriaxone, clindamycin, 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en" sz="15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1500" b="1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tympanocentesis</a:t>
            </a:r>
            <a:r>
              <a:rPr lang="en" sz="15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may be considered.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a common side effect to antibiotic treatment of OM is diarrhea.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-Treat With Antibiotic for 10 days days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5"/>
          <p:cNvSpPr txBox="1"/>
          <p:nvPr/>
        </p:nvSpPr>
        <p:spPr>
          <a:xfrm>
            <a:off x="316650" y="3465575"/>
            <a:ext cx="4381800" cy="1378500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</a:pPr>
            <a:r>
              <a:rPr lang="en" sz="15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If symptoms persist 48-72 hours after initiating therapy :</a:t>
            </a:r>
            <a:endParaRPr sz="1500"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Re-examination: If a bulging, inflamed tympanic membrane is observed, therapy should </a:t>
            </a:r>
            <a:r>
              <a:rPr lang="en" sz="15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be changed to a second-line agent.</a:t>
            </a:r>
            <a:endParaRPr sz="1500"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6"/>
          <p:cNvSpPr txBox="1">
            <a:spLocks noGrp="1"/>
          </p:cNvSpPr>
          <p:nvPr>
            <p:ph type="title"/>
          </p:nvPr>
        </p:nvSpPr>
        <p:spPr>
          <a:xfrm>
            <a:off x="311700" y="597650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>
              <a:buClr>
                <a:srgbClr val="97ABBC"/>
              </a:buClr>
            </a:pPr>
            <a:r>
              <a:rPr lang="en" sz="1800" b="1" dirty="0">
                <a:latin typeface="Arial"/>
                <a:cs typeface="Arial"/>
                <a:sym typeface="Calibri"/>
              </a:rPr>
              <a:t>Tympanostomy</a:t>
            </a:r>
            <a:endParaRPr sz="1800" b="1" dirty="0">
              <a:latin typeface="Arial"/>
              <a:cs typeface="Arial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0" name="Google Shape;420;p66"/>
          <p:cNvSpPr txBox="1">
            <a:spLocks noGrp="1"/>
          </p:cNvSpPr>
          <p:nvPr>
            <p:ph type="body" idx="1"/>
          </p:nvPr>
        </p:nvSpPr>
        <p:spPr>
          <a:xfrm>
            <a:off x="311700" y="1616602"/>
            <a:ext cx="8520600" cy="33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Tympanostomy tubes can be considered for </a:t>
            </a:r>
            <a:r>
              <a:rPr lang="en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Recurrent OM </a:t>
            </a: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 the following 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" sz="15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three or more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episodes in six months.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- or </a:t>
            </a:r>
            <a:r>
              <a:rPr lang="en" sz="15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four episodes within 12 months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with at least one episode during the preceding six months.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Complication of otitis media 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26" name="Google Shape;426;p67"/>
          <p:cNvSpPr txBox="1">
            <a:spLocks noGrp="1"/>
          </p:cNvSpPr>
          <p:nvPr>
            <p:ph type="body" idx="1"/>
          </p:nvPr>
        </p:nvSpPr>
        <p:spPr>
          <a:xfrm>
            <a:off x="368261" y="1304090"/>
            <a:ext cx="38817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Intertemporal</a:t>
            </a:r>
            <a:r>
              <a:rPr lang="en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Complications:</a:t>
            </a:r>
            <a:endParaRPr sz="15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•Hearing loss and Language delay</a:t>
            </a:r>
            <a:endParaRPr sz="1500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Mastoiditis (most common serious complication of AOM in children)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Facial Nerve Paralysis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Labyrinthitis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•Labyrinthine fistula</a:t>
            </a:r>
            <a:endParaRPr sz="1500" dirty="0">
              <a:solidFill>
                <a:srgbClr val="3D85C6"/>
              </a:solidFill>
            </a:endParaRPr>
          </a:p>
        </p:txBody>
      </p:sp>
      <p:sp>
        <p:nvSpPr>
          <p:cNvPr id="427" name="Google Shape;427;p67"/>
          <p:cNvSpPr txBox="1"/>
          <p:nvPr/>
        </p:nvSpPr>
        <p:spPr>
          <a:xfrm>
            <a:off x="4515411" y="1333465"/>
            <a:ext cx="42876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Intracranial Complications:</a:t>
            </a:r>
            <a:endParaRPr sz="15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Extradural Abscess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Subdural Abscess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Meningitis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Sigmoid</a:t>
            </a:r>
            <a:r>
              <a:rPr lang="en" sz="1500" dirty="0">
                <a:solidFill>
                  <a:srgbClr val="3D85C6"/>
                </a:solidFill>
              </a:rPr>
              <a:t> 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Sinus Thrombosis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Brain Abscess</a:t>
            </a:r>
            <a:endParaRPr sz="15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prevention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33" name="Google Shape;433;p6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2C618B"/>
              </a:buClr>
              <a:buSzPts val="1200"/>
              <a:buFont typeface="Calibri"/>
              <a:buChar char="●"/>
            </a:pPr>
            <a:r>
              <a:rPr lang="en" sz="1500" b="1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Parent education about risk factors.</a:t>
            </a:r>
            <a:endParaRPr sz="1500" b="1" dirty="0">
              <a:solidFill>
                <a:srgbClr val="2C61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C618B"/>
              </a:buClr>
              <a:buSzPts val="1200"/>
              <a:buFont typeface="Calibri"/>
              <a:buChar char="●"/>
            </a:pPr>
            <a:r>
              <a:rPr lang="en" sz="1500" b="1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Eliminate bottle propping and pacifiers.</a:t>
            </a: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500" dirty="0">
                <a:solidFill>
                  <a:srgbClr val="999999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sucking on a pacifier increases the reflux of nasopharyngeal secretions into the middle ear</a:t>
            </a:r>
            <a:r>
              <a:rPr lang="en" sz="150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500" b="1" dirty="0">
                <a:solidFill>
                  <a:srgbClr val="F202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b="1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Eliminate exposure to passive smoke.</a:t>
            </a:r>
            <a:endParaRPr sz="1500" b="1" dirty="0">
              <a:solidFill>
                <a:srgbClr val="2C61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500" b="1" dirty="0">
                <a:solidFill>
                  <a:srgbClr val="F202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b="1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Pneumococcal and influenza vaccine.</a:t>
            </a:r>
            <a:endParaRPr sz="1500" b="1" dirty="0">
              <a:solidFill>
                <a:srgbClr val="2C61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</a:rPr>
              <a:t>ROLE</a:t>
            </a:r>
            <a:br>
              <a:rPr lang="en-US" dirty="0">
                <a:solidFill>
                  <a:schemeClr val="dk2"/>
                </a:solidFill>
              </a:rPr>
            </a:br>
            <a:r>
              <a:rPr lang="en-US" dirty="0">
                <a:solidFill>
                  <a:schemeClr val="dk2"/>
                </a:solidFill>
              </a:rPr>
              <a:t>PLAY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6"/>
          <p:cNvSpPr txBox="1"/>
          <p:nvPr/>
        </p:nvSpPr>
        <p:spPr>
          <a:xfrm>
            <a:off x="311700" y="1048275"/>
            <a:ext cx="8462100" cy="3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8D555530-C55F-174B-97FB-51FFDA88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2850"/>
            <a:ext cx="8520600" cy="4506625"/>
          </a:xfrm>
        </p:spPr>
        <p:txBody>
          <a:bodyPr>
            <a:noAutofit/>
          </a:bodyPr>
          <a:lstStyle/>
          <a:p>
            <a:pPr lvl="0" algn="l"/>
            <a:r>
              <a:rPr lang="en-US" sz="1600" cap="none" dirty="0"/>
              <a:t>A 23 y/o male comes to your clinic complaining of pain in his right ear that started 48 </a:t>
            </a:r>
            <a:r>
              <a:rPr lang="en-US" sz="1600" cap="none" dirty="0" err="1"/>
              <a:t>hrs</a:t>
            </a:r>
            <a:r>
              <a:rPr lang="en-US" sz="1600" cap="none" dirty="0"/>
              <a:t> ago with fluid emerge from the ear.</a:t>
            </a:r>
            <a:br>
              <a:rPr lang="en-US" sz="1600" cap="none" dirty="0"/>
            </a:br>
            <a:r>
              <a:rPr lang="en-US" sz="1600" cap="none" dirty="0"/>
              <a:t>You suspect it to be a case of otitis media but you’re not quite sure.</a:t>
            </a:r>
            <a:br>
              <a:rPr lang="en-US" sz="1600" cap="none" dirty="0"/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>
                <a:solidFill>
                  <a:srgbClr val="0432FF"/>
                </a:solidFill>
              </a:rPr>
              <a:t/>
            </a:r>
            <a:br>
              <a:rPr lang="en-US" sz="1600" cap="none" dirty="0">
                <a:solidFill>
                  <a:srgbClr val="0432FF"/>
                </a:solidFill>
              </a:rPr>
            </a:br>
            <a:r>
              <a:rPr lang="en-US" sz="1600" cap="none" dirty="0">
                <a:solidFill>
                  <a:srgbClr val="0432FF"/>
                </a:solidFill>
              </a:rPr>
              <a:t>What should you ask in your </a:t>
            </a:r>
            <a:r>
              <a:rPr lang="en-US" sz="1600" cap="none" dirty="0" err="1">
                <a:solidFill>
                  <a:srgbClr val="0432FF"/>
                </a:solidFill>
              </a:rPr>
              <a:t>hx</a:t>
            </a:r>
            <a:r>
              <a:rPr lang="en-US" sz="1600" cap="none" dirty="0">
                <a:solidFill>
                  <a:srgbClr val="0432FF"/>
                </a:solidFill>
              </a:rPr>
              <a:t> to rule out other </a:t>
            </a:r>
            <a:r>
              <a:rPr lang="en-US" sz="1600" cap="none" dirty="0" err="1">
                <a:solidFill>
                  <a:srgbClr val="0432FF"/>
                </a:solidFill>
              </a:rPr>
              <a:t>ddx</a:t>
            </a:r>
            <a:r>
              <a:rPr lang="en-US" sz="1600" cap="none" dirty="0">
                <a:solidFill>
                  <a:srgbClr val="0432FF"/>
                </a:solidFill>
              </a:rPr>
              <a:t>?</a:t>
            </a:r>
            <a:br>
              <a:rPr lang="en-US" sz="1600" cap="none" dirty="0">
                <a:solidFill>
                  <a:srgbClr val="0432FF"/>
                </a:solidFill>
              </a:rPr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/>
              <a:t>On P/E you obtained the following </a:t>
            </a:r>
            <a:r>
              <a:rPr lang="en-US" sz="1600" cap="none" dirty="0" err="1"/>
              <a:t>informations</a:t>
            </a:r>
            <a:r>
              <a:rPr lang="en-US" sz="1600" cap="none" dirty="0"/>
              <a:t>:</a:t>
            </a:r>
            <a:br>
              <a:rPr lang="en-US" sz="1600" cap="none" dirty="0"/>
            </a:br>
            <a:r>
              <a:rPr lang="en-US" sz="1600" cap="none" dirty="0"/>
              <a:t>The patient had no history of cough or hoarseness in his voice, no nasal obstruction or congestion or constitutional symptoms. </a:t>
            </a:r>
            <a:br>
              <a:rPr lang="en-US" sz="1600" cap="none" dirty="0"/>
            </a:br>
            <a:r>
              <a:rPr lang="en-US" sz="1600" cap="none" dirty="0"/>
              <a:t>Temperature was 38.3℃. </a:t>
            </a:r>
            <a:br>
              <a:rPr lang="en-US" sz="1600" cap="none" dirty="0"/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/>
              <a:t>On inspection there was fluid coming out from the ear ,by using otoscope the eardrum was erythematous ,there was bulge in the tympanic membrane . the lymph node in the neck were non tender.</a:t>
            </a:r>
            <a:br>
              <a:rPr lang="en-US" sz="1600" cap="none" dirty="0"/>
            </a:br>
            <a:r>
              <a:rPr lang="en-US" sz="1600" cap="none" dirty="0">
                <a:solidFill>
                  <a:srgbClr val="0432FF"/>
                </a:solidFill>
              </a:rPr>
              <a:t/>
            </a:r>
            <a:br>
              <a:rPr lang="en-US" sz="1600" cap="none" dirty="0">
                <a:solidFill>
                  <a:srgbClr val="0432FF"/>
                </a:solidFill>
              </a:rPr>
            </a:br>
            <a:r>
              <a:rPr lang="en-US" sz="1600" cap="none" dirty="0">
                <a:solidFill>
                  <a:srgbClr val="0432FF"/>
                </a:solidFill>
              </a:rPr>
              <a:t>How would you manage this patient.</a:t>
            </a:r>
            <a:br>
              <a:rPr lang="en-US" sz="1600" cap="none" dirty="0">
                <a:solidFill>
                  <a:srgbClr val="0432FF"/>
                </a:solidFill>
              </a:rPr>
            </a:br>
            <a:r>
              <a:rPr lang="en-US" sz="1600" cap="none" dirty="0"/>
              <a:t/>
            </a:r>
            <a:br>
              <a:rPr lang="en-US" sz="1600" cap="none" dirty="0"/>
            </a:br>
            <a:endParaRPr lang="en-US" sz="1600" cap="none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chemeClr val="dk2"/>
                </a:solidFill>
              </a:rPr>
              <a:t>MCQ</a:t>
            </a:r>
            <a:r>
              <a:rPr lang="en-US" cap="none" dirty="0">
                <a:solidFill>
                  <a:schemeClr val="dk2"/>
                </a:solidFill>
              </a:rPr>
              <a:t>s</a:t>
            </a:r>
            <a:endParaRPr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52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7"/>
          <p:cNvSpPr txBox="1">
            <a:spLocks noGrp="1"/>
          </p:cNvSpPr>
          <p:nvPr>
            <p:ph type="body" idx="1"/>
          </p:nvPr>
        </p:nvSpPr>
        <p:spPr>
          <a:xfrm>
            <a:off x="368261" y="719627"/>
            <a:ext cx="8520600" cy="3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Lato"/>
              <a:buAutoNum type="arabicPeriod"/>
            </a:pP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 4 years old boy came to the PHC b/c of sudden onset of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deafness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in left ear, history revealed presence of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otalgia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for the last week, which are no more present. While examining the patient by otoscopy, what is expected to be seen?</a:t>
            </a:r>
            <a:endParaRPr sz="24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Bulging of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Ruptured tympanic membrane 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Swollen and reddened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Retraction of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Right Arrow 3">
            <a:extLst>
              <a:ext uri="{FF2B5EF4-FFF2-40B4-BE49-F238E27FC236}">
                <a16:creationId xmlns="" xmlns:a16="http://schemas.microsoft.com/office/drawing/2014/main" id="{76C1C206-222E-0B46-BDB9-F9E04A6CD007}"/>
              </a:ext>
            </a:extLst>
          </p:cNvPr>
          <p:cNvSpPr/>
          <p:nvPr/>
        </p:nvSpPr>
        <p:spPr>
          <a:xfrm>
            <a:off x="623455" y="3172690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2. Which one of the following is a contraindication to Influenza vaccine?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4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headache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 previous severe allergic reaction.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Muscle and joint pain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" name="Right Arrow 2">
            <a:extLst>
              <a:ext uri="{FF2B5EF4-FFF2-40B4-BE49-F238E27FC236}">
                <a16:creationId xmlns="" xmlns:a16="http://schemas.microsoft.com/office/drawing/2014/main" id="{FDE44BBE-BC7E-B249-BE06-35684C421372}"/>
              </a:ext>
            </a:extLst>
          </p:cNvPr>
          <p:cNvSpPr/>
          <p:nvPr/>
        </p:nvSpPr>
        <p:spPr>
          <a:xfrm>
            <a:off x="540327" y="3272847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9"/>
          <p:cNvSpPr txBox="1">
            <a:spLocks noGrp="1"/>
          </p:cNvSpPr>
          <p:nvPr>
            <p:ph type="body" idx="1"/>
          </p:nvPr>
        </p:nvSpPr>
        <p:spPr>
          <a:xfrm>
            <a:off x="321127" y="443092"/>
            <a:ext cx="8520600" cy="4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3.</a:t>
            </a:r>
            <a:r>
              <a:rPr lang="en" sz="2000" dirty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13-year-old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adolescent boy presents with 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and sore throat of 48-hour duration. He has a temperature of 38°C in office and is tachycardic with a pulse of 118 beats /min. His physical examination is positive for tender, enlarged left cervical lymphadenopathy and tachycardia. His pharynx is erythematous but without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tonsillar enlargement or exudate. He had no cough. What is the best step in management? </a:t>
            </a: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000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Treat empirically with antibiotic.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Order rapid strep test and, if positive, treat with antibiotics.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Neither further testing nor antibiotics.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Order throat culture and, if positive, treat with antibiotics. </a:t>
            </a:r>
            <a:endParaRPr dirty="0"/>
          </a:p>
        </p:txBody>
      </p:sp>
      <p:sp>
        <p:nvSpPr>
          <p:cNvPr id="3" name="Right Arrow 2">
            <a:extLst>
              <a:ext uri="{FF2B5EF4-FFF2-40B4-BE49-F238E27FC236}">
                <a16:creationId xmlns="" xmlns:a16="http://schemas.microsoft.com/office/drawing/2014/main" id="{B2C634C7-C7F2-0649-A1BB-FAA23B86D30A}"/>
              </a:ext>
            </a:extLst>
          </p:cNvPr>
          <p:cNvSpPr/>
          <p:nvPr/>
        </p:nvSpPr>
        <p:spPr>
          <a:xfrm>
            <a:off x="540328" y="3048000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smtClean="0">
                <a:solidFill>
                  <a:schemeClr val="bg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rhinitis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27313839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208006" y="1267953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4. Which of the following conditions is associated with allergic rhinitis: 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Asthma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Allergic dermatitis 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Allergic conjunctivitis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 of the above 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="" xmlns:a16="http://schemas.microsoft.com/office/drawing/2014/main" id="{DBBE3EE5-22D4-E140-8A47-388E5F020A3F}"/>
              </a:ext>
            </a:extLst>
          </p:cNvPr>
          <p:cNvSpPr/>
          <p:nvPr/>
        </p:nvSpPr>
        <p:spPr>
          <a:xfrm>
            <a:off x="387928" y="2799507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311700" y="1575039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5.Which of the following is the most sensitive physical finding for otitis media?</a:t>
            </a: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Redness.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Immobility.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Bulging.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Decreased light reflex.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Decreased hearing.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="" xmlns:a16="http://schemas.microsoft.com/office/drawing/2014/main" id="{BA8EE891-2050-D340-A424-786935A178C6}"/>
              </a:ext>
            </a:extLst>
          </p:cNvPr>
          <p:cNvSpPr/>
          <p:nvPr/>
        </p:nvSpPr>
        <p:spPr>
          <a:xfrm>
            <a:off x="159300" y="2327563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6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References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686" name="Google Shape;686;p10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7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Oxford GP Handbook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American Family Physicians (AFP) journal.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IDSA Guidelines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https://www.aafp.org/afp/2016/0701/p24.html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https://www.aafp.org/afp/2013/1001/p435.html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</a:t>
            </a: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www.aafp.org/afp/2014/0615/p976.html#afp20140615p976-t1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7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https://www.aafp.org/afp/2015/1115/p942.html</a:t>
            </a:r>
            <a:endParaRPr sz="1100" u="sng">
              <a:solidFill>
                <a:schemeClr val="accent5"/>
              </a:solidFill>
              <a:latin typeface="Lato"/>
              <a:ea typeface="Lato"/>
              <a:cs typeface="Lato"/>
              <a:sym typeface="Lato"/>
              <a:hlinkClick r:id="rId8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https://www.aafp.org/afp/2015/1201/p985.html#abstract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5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https://www.aafp.org/afp/2012/1115/od4.html</a:t>
            </a:r>
            <a:endParaRPr sz="1100" u="sng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http://bestpractice.bmj.com/topics/en-gb/232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ttps://dfcmopen.com/wp-content/uploads/2014/11/</a:t>
            </a:r>
            <a:endParaRPr>
              <a:uFill>
                <a:noFill/>
              </a:uFill>
              <a:hlinkClick r:id="rId10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http://onlinelibrary.wiley.com/doi/10.1111/j.1398-9995.2007.01620.x/full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11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http://www.dynamed.com/topics/dmp~AN~T116217/Allergic-rhinitis#Overview-and-Recommendations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12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{ADCC05BF-6C2C-674F-AACE-0EBB3DA2920B}tf10001123</Template>
  <TotalTime>5229</TotalTime>
  <Words>4340</Words>
  <Application>Microsoft Macintosh PowerPoint</Application>
  <PresentationFormat>On-screen Show (16:9)</PresentationFormat>
  <Paragraphs>594</Paragraphs>
  <Slides>92</Slides>
  <Notes>91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4" baseType="lpstr">
      <vt:lpstr>Amatic SC</vt:lpstr>
      <vt:lpstr>Calibri</vt:lpstr>
      <vt:lpstr>Gill Sans MT</vt:lpstr>
      <vt:lpstr>Lato</vt:lpstr>
      <vt:lpstr>Merriweather</vt:lpstr>
      <vt:lpstr>Raleway</vt:lpstr>
      <vt:lpstr>Roboto</vt:lpstr>
      <vt:lpstr>Source Code Pro</vt:lpstr>
      <vt:lpstr>Trebuchet MS</vt:lpstr>
      <vt:lpstr>Wingdings</vt:lpstr>
      <vt:lpstr>Arial</vt:lpstr>
      <vt:lpstr>Parcel</vt:lpstr>
      <vt:lpstr>Upper Respiratory Tract Diseases Supervised by: Dr. Haytham Alsaif</vt:lpstr>
      <vt:lpstr>Objectives </vt:lpstr>
      <vt:lpstr>MCQs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rhinitis</vt:lpstr>
      <vt:lpstr>Definition</vt:lpstr>
      <vt:lpstr>Sinusitis</vt:lpstr>
      <vt:lpstr>A Healthy Sinus:</vt:lpstr>
      <vt:lpstr>Definition</vt:lpstr>
      <vt:lpstr>Pathophysiology</vt:lpstr>
      <vt:lpstr>Clinical Features</vt:lpstr>
      <vt:lpstr>Classification: duration </vt:lpstr>
      <vt:lpstr>Etiology</vt:lpstr>
      <vt:lpstr>Infectious</vt:lpstr>
      <vt:lpstr>How to Differentiate between Bacterial &amp; Viral Rhinosinusitis?</vt:lpstr>
      <vt:lpstr>How many viral Rhinosinusitis are complicated by bacterial infection?</vt:lpstr>
      <vt:lpstr>How to Diagnose Rhinosinusitis? </vt:lpstr>
      <vt:lpstr>How to Diagnose Rhinosinusitis? </vt:lpstr>
      <vt:lpstr>When should you suspect &amp; test for MERS-CoV in someone with acute rhinosinusitis?</vt:lpstr>
      <vt:lpstr>PowerPoint Presentation</vt:lpstr>
      <vt:lpstr>Acute Viral Rhinosinusitis (Acute VRS) Rx</vt:lpstr>
      <vt:lpstr>Acute Bacterial Rhinosinusitis (ABRS) Rx</vt:lpstr>
      <vt:lpstr>Acute Bacterial Rhinosinusitis (ABRS) Rx</vt:lpstr>
      <vt:lpstr>When do we consider the Rx for ABRS a failure?</vt:lpstr>
      <vt:lpstr>Prevention</vt:lpstr>
      <vt:lpstr>Types of Influenza viruses</vt:lpstr>
      <vt:lpstr>Spread of influenza</vt:lpstr>
      <vt:lpstr>Diagnostic tests for influenza</vt:lpstr>
      <vt:lpstr>PowerPoint Presentation</vt:lpstr>
      <vt:lpstr>How to prevent influenza?</vt:lpstr>
      <vt:lpstr>Influenza vaccine </vt:lpstr>
      <vt:lpstr>Egg allergy and Influenza vaccine </vt:lpstr>
      <vt:lpstr>How to  Differentiate Between Common Cold and Influenza?</vt:lpstr>
      <vt:lpstr>Other viruses’ families  that can cause common cold</vt:lpstr>
      <vt:lpstr>Who are the candidates for antiviral therapy?</vt:lpstr>
      <vt:lpstr>Pharyngitis </vt:lpstr>
      <vt:lpstr>Definitions</vt:lpstr>
      <vt:lpstr>PowerPoint Presentation</vt:lpstr>
      <vt:lpstr>Which age group is At risk of GABHS</vt:lpstr>
      <vt:lpstr>Alarming symptoms  (this is what you should ask to rule out serious etiology/complication in a sore throat Hx)</vt:lpstr>
      <vt:lpstr>Clinical Characteristics: Viral  vs Bacterial</vt:lpstr>
      <vt:lpstr>PowerPoint Presentation</vt:lpstr>
      <vt:lpstr>Centor Score</vt:lpstr>
      <vt:lpstr>Diagnostic Tests</vt:lpstr>
      <vt:lpstr>Treatment</vt:lpstr>
      <vt:lpstr>PowerPoint Presentation</vt:lpstr>
      <vt:lpstr>Reasons to give antibiotics immediately</vt:lpstr>
      <vt:lpstr>Pharyngitis Complications</vt:lpstr>
      <vt:lpstr>Prevention</vt:lpstr>
      <vt:lpstr>Chronic GABHS carriers</vt:lpstr>
      <vt:lpstr>Contacts of GABHS Pharyngitis</vt:lpstr>
      <vt:lpstr>Allergic Rhinitis (AR)</vt:lpstr>
      <vt:lpstr>introduction</vt:lpstr>
      <vt:lpstr>Classifications of AR</vt:lpstr>
      <vt:lpstr>Assessment of Severity</vt:lpstr>
      <vt:lpstr>PowerPoint Presentation</vt:lpstr>
      <vt:lpstr>Common Triggers</vt:lpstr>
      <vt:lpstr>Local Triggers</vt:lpstr>
      <vt:lpstr>PowerPoint Presentation</vt:lpstr>
      <vt:lpstr>Clinical Signs</vt:lpstr>
      <vt:lpstr>    When to ask for allergy testing</vt:lpstr>
      <vt:lpstr>Treating AR</vt:lpstr>
      <vt:lpstr>Otitis Media</vt:lpstr>
      <vt:lpstr>PowerPoint Presentation</vt:lpstr>
      <vt:lpstr>Risk factors</vt:lpstr>
      <vt:lpstr>Infectious etiology</vt:lpstr>
      <vt:lpstr>Acute otitis media</vt:lpstr>
      <vt:lpstr>PowerPoint Presentation</vt:lpstr>
      <vt:lpstr>PowerPoint Presentation</vt:lpstr>
      <vt:lpstr>Etiology </vt:lpstr>
      <vt:lpstr>Important historical clues </vt:lpstr>
      <vt:lpstr>pictures</vt:lpstr>
      <vt:lpstr>videos</vt:lpstr>
      <vt:lpstr>Diagnosis of OM</vt:lpstr>
      <vt:lpstr>Management of Otitis media </vt:lpstr>
      <vt:lpstr>PowerPoint Presentation</vt:lpstr>
      <vt:lpstr>Tympanostomy </vt:lpstr>
      <vt:lpstr>Complication of otitis media </vt:lpstr>
      <vt:lpstr>prevention</vt:lpstr>
      <vt:lpstr>ROLE PLAY</vt:lpstr>
      <vt:lpstr>A 23 y/o male comes to your clinic complaining of pain in his right ear that started 48 hrs ago with fluid emerge from the ear. You suspect it to be a case of otitis media but you’re not quite sure.   What should you ask in your hx to rule out other ddx?   On P/E you obtained the following informations: The patient had no history of cough or hoarseness in his voice, no nasal obstruction or congestion or constitutional symptoms.  Temperature was 38.3℃.   On inspection there was fluid coming out from the ear ,by using otoscope the eardrum was erythematous ,there was bulge in the tympanic membrane . the lymph node in the neck were non tender.  How would you manage this patient.  </vt:lpstr>
      <vt:lpstr>MCQs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Upper Respiratory Tract Diseases Supervised by: Dr. Haytham Alsaif</dc:title>
  <cp:lastModifiedBy>Haytham</cp:lastModifiedBy>
  <cp:revision>67</cp:revision>
  <dcterms:modified xsi:type="dcterms:W3CDTF">2018-10-15T17:45:08Z</dcterms:modified>
</cp:coreProperties>
</file>