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60"/>
  </p:notesMasterIdLst>
  <p:sldIdLst>
    <p:sldId id="256" r:id="rId2"/>
    <p:sldId id="257" r:id="rId3"/>
    <p:sldId id="258" r:id="rId4"/>
    <p:sldId id="259" r:id="rId5"/>
    <p:sldId id="260" r:id="rId6"/>
    <p:sldId id="261" r:id="rId7"/>
    <p:sldId id="283" r:id="rId8"/>
    <p:sldId id="284"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323" r:id="rId28"/>
    <p:sldId id="282" r:id="rId29"/>
    <p:sldId id="297" r:id="rId30"/>
    <p:sldId id="303" r:id="rId31"/>
    <p:sldId id="313" r:id="rId32"/>
    <p:sldId id="316" r:id="rId33"/>
    <p:sldId id="317" r:id="rId34"/>
    <p:sldId id="318" r:id="rId35"/>
    <p:sldId id="319" r:id="rId36"/>
    <p:sldId id="320" r:id="rId37"/>
    <p:sldId id="321" r:id="rId38"/>
    <p:sldId id="304" r:id="rId39"/>
    <p:sldId id="305" r:id="rId40"/>
    <p:sldId id="302" r:id="rId41"/>
    <p:sldId id="307" r:id="rId42"/>
    <p:sldId id="310" r:id="rId43"/>
    <p:sldId id="311" r:id="rId44"/>
    <p:sldId id="312" r:id="rId45"/>
    <p:sldId id="308" r:id="rId46"/>
    <p:sldId id="301" r:id="rId47"/>
    <p:sldId id="314" r:id="rId48"/>
    <p:sldId id="322" r:id="rId49"/>
    <p:sldId id="315" r:id="rId50"/>
    <p:sldId id="324" r:id="rId51"/>
    <p:sldId id="290" r:id="rId52"/>
    <p:sldId id="291" r:id="rId53"/>
    <p:sldId id="287" r:id="rId54"/>
    <p:sldId id="288" r:id="rId55"/>
    <p:sldId id="289" r:id="rId56"/>
    <p:sldId id="267" r:id="rId57"/>
    <p:sldId id="292" r:id="rId58"/>
    <p:sldId id="29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84" autoAdjust="0"/>
    <p:restoredTop sz="88854" autoAdjust="0"/>
  </p:normalViewPr>
  <p:slideViewPr>
    <p:cSldViewPr snapToGrid="0">
      <p:cViewPr varScale="1">
        <p:scale>
          <a:sx n="54" d="100"/>
          <a:sy n="54" d="100"/>
        </p:scale>
        <p:origin x="136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96ACE-5A0A-4230-90E5-3DAC4DE94368}" type="datetimeFigureOut">
              <a:rPr lang="en-GB" smtClean="0"/>
              <a:t>24/10/2018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27CD0-5AEB-48BD-A740-456348875DAA}" type="slidenum">
              <a:rPr lang="en-GB" smtClean="0"/>
              <a:t>‹#›</a:t>
            </a:fld>
            <a:endParaRPr lang="en-GB"/>
          </a:p>
        </p:txBody>
      </p:sp>
    </p:spTree>
    <p:extLst>
      <p:ext uri="{BB962C8B-B14F-4D97-AF65-F5344CB8AC3E}">
        <p14:creationId xmlns:p14="http://schemas.microsoft.com/office/powerpoint/2010/main" val="200813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afp.org/afp/2016/0101/p49.html#afp20160101p49-b3" TargetMode="External"/><Relationship Id="rId7" Type="http://schemas.openxmlformats.org/officeDocument/2006/relationships/hyperlink" Target="https://www.aafp.org/afp/2016/0101/p49.html#afp20160101p49-b9"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aafp.org/afp/2016/0101/p49.html#afp20160101p49-b4" TargetMode="External"/><Relationship Id="rId5" Type="http://schemas.openxmlformats.org/officeDocument/2006/relationships/hyperlink" Target="https://www.aafp.org/afp/2016/0101/p49.html#afp20160101p49-b8" TargetMode="External"/><Relationship Id="rId4" Type="http://schemas.openxmlformats.org/officeDocument/2006/relationships/hyperlink" Target="https://www.aafp.org/afp/2016/0101/p49.html#afp20160101p49-b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27CD0-5AEB-48BD-A740-456348875DAA}" type="slidenum">
              <a:rPr lang="en-GB" smtClean="0"/>
              <a:t>10</a:t>
            </a:fld>
            <a:endParaRPr lang="en-GB"/>
          </a:p>
        </p:txBody>
      </p:sp>
    </p:spTree>
    <p:extLst>
      <p:ext uri="{BB962C8B-B14F-4D97-AF65-F5344CB8AC3E}">
        <p14:creationId xmlns:p14="http://schemas.microsoft.com/office/powerpoint/2010/main" val="155013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prevalence of somatic symptom disorder in the general population is an estimated 5% to 7%,</a:t>
            </a:r>
            <a:r>
              <a:rPr lang="en-US" sz="1200" b="0" i="0" u="sng" kern="1200" baseline="30000" dirty="0">
                <a:solidFill>
                  <a:schemeClr val="tx1"/>
                </a:solidFill>
                <a:effectLst/>
                <a:latin typeface="+mn-lt"/>
                <a:ea typeface="+mn-ea"/>
                <a:cs typeface="+mn-cs"/>
                <a:hlinkClick r:id="rId3"/>
              </a:rPr>
              <a:t>3</a:t>
            </a:r>
            <a:endParaRPr lang="en-US" sz="1200" b="0" i="0" u="sng" kern="1200" baseline="300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making this one of the most common categories of patient concerns in the primary care setting.</a:t>
            </a:r>
            <a:r>
              <a:rPr lang="en-US" sz="1200" b="0" i="0" u="sng" kern="1200" baseline="30000" dirty="0">
                <a:solidFill>
                  <a:schemeClr val="tx1"/>
                </a:solidFill>
                <a:effectLst/>
                <a:latin typeface="+mn-lt"/>
                <a:ea typeface="+mn-ea"/>
                <a:cs typeface="+mn-cs"/>
                <a:hlinkClick r:id="rId4"/>
              </a:rPr>
              <a:t>7</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An estimated 20% to 25% of patients who present with acute somatic symptoms go on to develop a chronic somatic illness.</a:t>
            </a:r>
            <a:r>
              <a:rPr lang="en-US" sz="1200" b="0" i="0" u="sng" kern="1200" baseline="30000" dirty="0">
                <a:solidFill>
                  <a:schemeClr val="tx1"/>
                </a:solidFill>
                <a:effectLst/>
                <a:latin typeface="+mn-lt"/>
                <a:ea typeface="+mn-ea"/>
                <a:cs typeface="+mn-cs"/>
                <a:hlinkClick r:id="rId5"/>
              </a:rPr>
              <a:t>8</a:t>
            </a:r>
            <a:endParaRPr lang="en-US" sz="1200" b="0" i="0" u="sng" kern="1200" baseline="30000" dirty="0">
              <a:solidFill>
                <a:schemeClr val="tx1"/>
              </a:solidFill>
              <a:effectLst/>
              <a:latin typeface="+mn-lt"/>
              <a:ea typeface="+mn-ea"/>
              <a:cs typeface="+mn-cs"/>
            </a:endParaRPr>
          </a:p>
          <a:p>
            <a:r>
              <a:rPr lang="en-US" sz="1200" b="0" i="0" u="sng" kern="1200" baseline="30000" dirty="0">
                <a:solidFill>
                  <a:schemeClr val="tx1"/>
                </a:solidFill>
                <a:effectLst/>
                <a:latin typeface="+mn-lt"/>
                <a:ea typeface="+mn-ea"/>
                <a:cs typeface="+mn-cs"/>
                <a:hlinkClick r:id="rId6"/>
              </a:rPr>
              <a:t>4</a:t>
            </a:r>
            <a:r>
              <a:rPr lang="en-US" sz="1200" b="0" i="0" u="none" strike="noStrike" kern="1200" baseline="30000" dirty="0">
                <a:solidFill>
                  <a:schemeClr val="tx1"/>
                </a:solidFill>
                <a:effectLst/>
                <a:latin typeface="+mn-lt"/>
                <a:ea typeface="+mn-ea"/>
                <a:cs typeface="+mn-cs"/>
              </a:rPr>
              <a:t>,</a:t>
            </a:r>
            <a:r>
              <a:rPr lang="en-US" sz="1200" b="0" i="0" u="sng" kern="1200" baseline="30000" dirty="0">
                <a:solidFill>
                  <a:schemeClr val="tx1"/>
                </a:solidFill>
                <a:effectLst/>
                <a:latin typeface="+mn-lt"/>
                <a:ea typeface="+mn-ea"/>
                <a:cs typeface="+mn-cs"/>
                <a:hlinkClick r:id="rId7"/>
              </a:rPr>
              <a:t>9</a:t>
            </a:r>
            <a:r>
              <a:rPr lang="en-US" sz="1200" b="0" i="0" u="none" strike="noStrike" kern="1200" dirty="0">
                <a:solidFill>
                  <a:schemeClr val="tx1"/>
                </a:solidFill>
                <a:effectLst/>
                <a:latin typeface="+mn-lt"/>
                <a:ea typeface="+mn-ea"/>
                <a:cs typeface="+mn-cs"/>
              </a:rPr>
              <a:t>Females tend to present with somatic symptom disorder more often than males, with an estimated female-to-male ratio of 10:1.</a:t>
            </a:r>
            <a:endParaRPr lang="en-US" b="1" dirty="0"/>
          </a:p>
        </p:txBody>
      </p:sp>
      <p:sp>
        <p:nvSpPr>
          <p:cNvPr id="4" name="Slide Number Placeholder 3"/>
          <p:cNvSpPr>
            <a:spLocks noGrp="1"/>
          </p:cNvSpPr>
          <p:nvPr>
            <p:ph type="sldNum" sz="quarter" idx="5"/>
          </p:nvPr>
        </p:nvSpPr>
        <p:spPr/>
        <p:txBody>
          <a:bodyPr/>
          <a:lstStyle/>
          <a:p>
            <a:fld id="{A6827CD0-5AEB-48BD-A740-456348875DAA}" type="slidenum">
              <a:rPr lang="en-GB" smtClean="0"/>
              <a:t>41</a:t>
            </a:fld>
            <a:endParaRPr lang="en-GB"/>
          </a:p>
        </p:txBody>
      </p:sp>
    </p:spTree>
    <p:extLst>
      <p:ext uri="{BB962C8B-B14F-4D97-AF65-F5344CB8AC3E}">
        <p14:creationId xmlns:p14="http://schemas.microsoft.com/office/powerpoint/2010/main" val="245832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Antidepressant or anti-anxiety medication</a:t>
            </a:r>
            <a:r>
              <a:rPr lang="en-US" sz="1000" b="1" dirty="0"/>
              <a:t> </a:t>
            </a:r>
            <a:r>
              <a:rPr lang="en-US" sz="1200" dirty="0"/>
              <a:t>if the person is also experiencing depression or anxiety.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Psychotherapy</a:t>
            </a:r>
            <a:r>
              <a:rPr lang="en-US" dirty="0"/>
              <a:t> can help the individual change the thinking and behavior, and learn ways to cope with pain or other symptoms, deal with stress and improve functioning.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827CD0-5AEB-48BD-A740-456348875DAA}" type="slidenum">
              <a:rPr lang="en-GB" smtClean="0"/>
              <a:t>46</a:t>
            </a:fld>
            <a:endParaRPr lang="en-GB"/>
          </a:p>
        </p:txBody>
      </p:sp>
    </p:spTree>
    <p:extLst>
      <p:ext uri="{BB962C8B-B14F-4D97-AF65-F5344CB8AC3E}">
        <p14:creationId xmlns:p14="http://schemas.microsoft.com/office/powerpoint/2010/main" val="46690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6827CD0-5AEB-48BD-A740-456348875DAA}" type="slidenum">
              <a:rPr lang="en-GB" smtClean="0"/>
              <a:t>49</a:t>
            </a:fld>
            <a:endParaRPr lang="en-GB"/>
          </a:p>
        </p:txBody>
      </p:sp>
    </p:spTree>
    <p:extLst>
      <p:ext uri="{BB962C8B-B14F-4D97-AF65-F5344CB8AC3E}">
        <p14:creationId xmlns:p14="http://schemas.microsoft.com/office/powerpoint/2010/main" val="36484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People may avoid going about their daily lives in order to avoid anxiety. They may experience a lot of uncomfortable physical sensations and physical health problems. Many people say that they know their anxiety isn’t based in reality, but they feel ‘trapped’ by their thought and feelings. Anxiety disorders can be treated. It’s important to seek help if you’re concerned about anxiety in your life.</a:t>
            </a:r>
            <a:endParaRPr lang="en-GB" dirty="0"/>
          </a:p>
        </p:txBody>
      </p:sp>
      <p:sp>
        <p:nvSpPr>
          <p:cNvPr id="4" name="Slide Number Placeholder 3"/>
          <p:cNvSpPr>
            <a:spLocks noGrp="1"/>
          </p:cNvSpPr>
          <p:nvPr>
            <p:ph type="sldNum" sz="quarter" idx="5"/>
          </p:nvPr>
        </p:nvSpPr>
        <p:spPr/>
        <p:txBody>
          <a:bodyPr/>
          <a:lstStyle/>
          <a:p>
            <a:fld id="{A6827CD0-5AEB-48BD-A740-456348875DAA}" type="slidenum">
              <a:rPr lang="en-GB" smtClean="0"/>
              <a:t>11</a:t>
            </a:fld>
            <a:endParaRPr lang="en-GB"/>
          </a:p>
        </p:txBody>
      </p:sp>
    </p:spTree>
    <p:extLst>
      <p:ext uri="{BB962C8B-B14F-4D97-AF65-F5344CB8AC3E}">
        <p14:creationId xmlns:p14="http://schemas.microsoft.com/office/powerpoint/2010/main" val="411468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27CD0-5AEB-48BD-A740-456348875DAA}" type="slidenum">
              <a:rPr lang="en-GB" smtClean="0"/>
              <a:t>13</a:t>
            </a:fld>
            <a:endParaRPr lang="en-GB"/>
          </a:p>
        </p:txBody>
      </p:sp>
    </p:spTree>
    <p:extLst>
      <p:ext uri="{BB962C8B-B14F-4D97-AF65-F5344CB8AC3E}">
        <p14:creationId xmlns:p14="http://schemas.microsoft.com/office/powerpoint/2010/main" val="131941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Prevalence of depression and anxiety disorders among outpatients attending gastroenterology clinic in four hospitals in Riyadh, Saudi Arabia (2013)</a:t>
            </a:r>
          </a:p>
          <a:p>
            <a:endParaRPr lang="en-GB" dirty="0"/>
          </a:p>
        </p:txBody>
      </p:sp>
      <p:sp>
        <p:nvSpPr>
          <p:cNvPr id="4" name="Slide Number Placeholder 3"/>
          <p:cNvSpPr>
            <a:spLocks noGrp="1"/>
          </p:cNvSpPr>
          <p:nvPr>
            <p:ph type="sldNum" sz="quarter" idx="5"/>
          </p:nvPr>
        </p:nvSpPr>
        <p:spPr/>
        <p:txBody>
          <a:bodyPr/>
          <a:lstStyle/>
          <a:p>
            <a:fld id="{A6827CD0-5AEB-48BD-A740-456348875DAA}" type="slidenum">
              <a:rPr lang="en-GB" smtClean="0"/>
              <a:t>14</a:t>
            </a:fld>
            <a:endParaRPr lang="en-GB"/>
          </a:p>
        </p:txBody>
      </p:sp>
    </p:spTree>
    <p:extLst>
      <p:ext uri="{BB962C8B-B14F-4D97-AF65-F5344CB8AC3E}">
        <p14:creationId xmlns:p14="http://schemas.microsoft.com/office/powerpoint/2010/main" val="155002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27CD0-5AEB-48BD-A740-456348875DAA}" type="slidenum">
              <a:rPr lang="en-GB" smtClean="0"/>
              <a:t>18</a:t>
            </a:fld>
            <a:endParaRPr lang="en-GB"/>
          </a:p>
        </p:txBody>
      </p:sp>
    </p:spTree>
    <p:extLst>
      <p:ext uri="{BB962C8B-B14F-4D97-AF65-F5344CB8AC3E}">
        <p14:creationId xmlns:p14="http://schemas.microsoft.com/office/powerpoint/2010/main" val="334658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27CD0-5AEB-48BD-A740-456348875DAA}" type="slidenum">
              <a:rPr lang="en-GB" smtClean="0"/>
              <a:t>23</a:t>
            </a:fld>
            <a:endParaRPr lang="en-GB"/>
          </a:p>
        </p:txBody>
      </p:sp>
    </p:spTree>
    <p:extLst>
      <p:ext uri="{BB962C8B-B14F-4D97-AF65-F5344CB8AC3E}">
        <p14:creationId xmlns:p14="http://schemas.microsoft.com/office/powerpoint/2010/main" val="352769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27CD0-5AEB-48BD-A740-456348875DAA}" type="slidenum">
              <a:rPr lang="en-GB" smtClean="0"/>
              <a:t>25</a:t>
            </a:fld>
            <a:endParaRPr lang="en-GB"/>
          </a:p>
        </p:txBody>
      </p:sp>
    </p:spTree>
    <p:extLst>
      <p:ext uri="{BB962C8B-B14F-4D97-AF65-F5344CB8AC3E}">
        <p14:creationId xmlns:p14="http://schemas.microsoft.com/office/powerpoint/2010/main" val="169916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Sometimes, the symptoms of depression can be more dangerous to the fetus than the side effects of the drugs. Therefore, they might be given, although this decision should be made by a specialist.</a:t>
            </a:r>
          </a:p>
          <a:p>
            <a:endParaRPr lang="en-US" dirty="0"/>
          </a:p>
        </p:txBody>
      </p:sp>
      <p:sp>
        <p:nvSpPr>
          <p:cNvPr id="4" name="Slide Number Placeholder 3"/>
          <p:cNvSpPr>
            <a:spLocks noGrp="1"/>
          </p:cNvSpPr>
          <p:nvPr>
            <p:ph type="sldNum" sz="quarter" idx="5"/>
          </p:nvPr>
        </p:nvSpPr>
        <p:spPr/>
        <p:txBody>
          <a:bodyPr/>
          <a:lstStyle/>
          <a:p>
            <a:fld id="{A6827CD0-5AEB-48BD-A740-456348875DAA}" type="slidenum">
              <a:rPr lang="en-GB" smtClean="0"/>
              <a:t>37</a:t>
            </a:fld>
            <a:endParaRPr lang="en-GB"/>
          </a:p>
        </p:txBody>
      </p:sp>
    </p:spTree>
    <p:extLst>
      <p:ext uri="{BB962C8B-B14F-4D97-AF65-F5344CB8AC3E}">
        <p14:creationId xmlns:p14="http://schemas.microsoft.com/office/powerpoint/2010/main" val="22091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Somatic symptom disorder involves a person having a significant focus on physical symptoms, such as pain, weakness or shortness of breath, that results in major distress and/or problems functioning. The individual has excessive thoughts, feelings and behaviors relating to the physical symptoms. The physical symptoms may or may not be associated with a diagnosed medical condition, but the person is experiencing symptoms and believes they are sick (that is, not faking the illness).</a:t>
            </a:r>
          </a:p>
          <a:p>
            <a:r>
              <a:rPr lang="en-US" dirty="0"/>
              <a:t>A person is not diagnosed with somatic symptom disorder solely because a medical cause can’t be identified for a physical symptom. The emphasis is on the extent to which the thoughts, feelings and behaviors related to the illness are excessive or out of proportion.</a:t>
            </a:r>
          </a:p>
          <a:p>
            <a:endParaRPr lang="en-US" dirty="0"/>
          </a:p>
        </p:txBody>
      </p:sp>
      <p:sp>
        <p:nvSpPr>
          <p:cNvPr id="4" name="Slide Number Placeholder 3"/>
          <p:cNvSpPr>
            <a:spLocks noGrp="1"/>
          </p:cNvSpPr>
          <p:nvPr>
            <p:ph type="sldNum" sz="quarter" idx="5"/>
          </p:nvPr>
        </p:nvSpPr>
        <p:spPr/>
        <p:txBody>
          <a:bodyPr/>
          <a:lstStyle/>
          <a:p>
            <a:fld id="{A6827CD0-5AEB-48BD-A740-456348875DAA}" type="slidenum">
              <a:rPr lang="en-GB" smtClean="0"/>
              <a:t>40</a:t>
            </a:fld>
            <a:endParaRPr lang="en-GB"/>
          </a:p>
        </p:txBody>
      </p:sp>
    </p:spTree>
    <p:extLst>
      <p:ext uri="{BB962C8B-B14F-4D97-AF65-F5344CB8AC3E}">
        <p14:creationId xmlns:p14="http://schemas.microsoft.com/office/powerpoint/2010/main" val="231334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10/24/2018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10/24/2018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10/24/2018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webmd.com/mental-health/addiction/default.htm" TargetMode="External"/><Relationship Id="rId3" Type="http://schemas.openxmlformats.org/officeDocument/2006/relationships/hyperlink" Target="https://www.webmd.com/skin-problems-and-treatments/acne/default.htm" TargetMode="External"/><Relationship Id="rId7" Type="http://schemas.openxmlformats.org/officeDocument/2006/relationships/hyperlink" Target="https://www.webmd.com/lung/what-is-cystic-fibrosis" TargetMode="External"/><Relationship Id="rId2" Type="http://schemas.openxmlformats.org/officeDocument/2006/relationships/hyperlink" Target="https://www.webmd.com/drugs/index-drugs.aspx" TargetMode="External"/><Relationship Id="rId1" Type="http://schemas.openxmlformats.org/officeDocument/2006/relationships/slideLayout" Target="../slideLayouts/slideLayout2.xml"/><Relationship Id="rId6" Type="http://schemas.openxmlformats.org/officeDocument/2006/relationships/hyperlink" Target="https://www.webmd.com/brain/hungtingtons-disease-causes-symptoms-treatment" TargetMode="External"/><Relationship Id="rId5" Type="http://schemas.openxmlformats.org/officeDocument/2006/relationships/hyperlink" Target="https://www.webmd.com/balance/normal-grieving-and-stages-of-grief" TargetMode="External"/><Relationship Id="rId4" Type="http://schemas.openxmlformats.org/officeDocument/2006/relationships/hyperlink" Target="https://www.webmd.com/drugs/2/drug-37/interferon+alfa-2b+injection/detail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researchgate.net/figure/Prevalence-of-depression-and-anxiety-disorders-among-outpatients-attending_fig1_264056493" TargetMode="External"/><Relationship Id="rId2" Type="http://schemas.openxmlformats.org/officeDocument/2006/relationships/hyperlink" Target="https://www.cambridge.org/core/journals/psychological-medicine/article/global-prevalence-of-anxiety-disorders-a-systematic-review-and-metaregression/484845CE01E709EE4FB6554AA78E612F" TargetMode="External"/><Relationship Id="rId1" Type="http://schemas.openxmlformats.org/officeDocument/2006/relationships/slideLayout" Target="../slideLayouts/slideLayout2.xml"/><Relationship Id="rId5" Type="http://schemas.openxmlformats.org/officeDocument/2006/relationships/hyperlink" Target="https://web.archive.org/web/20170419104953/http:/www.mayoclinic.org/diseases-conditions/somatic-symptom-disorder/basics/treatment/con-20124065" TargetMode="External"/><Relationship Id="rId4" Type="http://schemas.openxmlformats.org/officeDocument/2006/relationships/hyperlink" Target="http://www.mayoclinic.org/diseases-conditions/somatic-symptom-disorder/basics/treatment/con-20124065"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9623-4053-4F99-9068-9A486374E824}"/>
              </a:ext>
            </a:extLst>
          </p:cNvPr>
          <p:cNvSpPr>
            <a:spLocks noGrp="1"/>
          </p:cNvSpPr>
          <p:nvPr>
            <p:ph type="ctrTitle"/>
          </p:nvPr>
        </p:nvSpPr>
        <p:spPr/>
        <p:txBody>
          <a:bodyPr/>
          <a:lstStyle/>
          <a:p>
            <a:r>
              <a:rPr lang="en-GB" dirty="0"/>
              <a:t>Common Psychiatric Problems in Primary Care</a:t>
            </a:r>
          </a:p>
        </p:txBody>
      </p:sp>
      <p:sp>
        <p:nvSpPr>
          <p:cNvPr id="3" name="Subtitle 2">
            <a:extLst>
              <a:ext uri="{FF2B5EF4-FFF2-40B4-BE49-F238E27FC236}">
                <a16:creationId xmlns:a16="http://schemas.microsoft.com/office/drawing/2014/main" id="{458EB47A-659E-4430-885B-0173D0B48D31}"/>
              </a:ext>
            </a:extLst>
          </p:cNvPr>
          <p:cNvSpPr>
            <a:spLocks noGrp="1"/>
          </p:cNvSpPr>
          <p:nvPr>
            <p:ph type="subTitle" idx="1"/>
          </p:nvPr>
        </p:nvSpPr>
        <p:spPr/>
        <p:txBody>
          <a:bodyPr/>
          <a:lstStyle/>
          <a:p>
            <a:r>
              <a:rPr lang="en-US" b="1" dirty="0">
                <a:solidFill>
                  <a:schemeClr val="tx1"/>
                </a:solidFill>
              </a:rPr>
              <a:t>Supervised by: Dr. Yousef Alturki </a:t>
            </a:r>
            <a:endParaRPr lang="ar-SA" b="1" dirty="0">
              <a:solidFill>
                <a:schemeClr val="tx1"/>
              </a:solidFill>
            </a:endParaRPr>
          </a:p>
          <a:p>
            <a:r>
              <a:rPr lang="en-US" dirty="0"/>
              <a:t>Done by: Omar Alessa</a:t>
            </a:r>
            <a:r>
              <a:rPr lang="ar-SA" dirty="0"/>
              <a:t> </a:t>
            </a:r>
            <a:r>
              <a:rPr lang="en-US" dirty="0"/>
              <a:t>&amp;</a:t>
            </a:r>
            <a:r>
              <a:rPr lang="ar-SA" dirty="0"/>
              <a:t> </a:t>
            </a:r>
            <a:r>
              <a:rPr lang="en-US" dirty="0"/>
              <a:t>Qusay Ajlan</a:t>
            </a:r>
            <a:endParaRPr lang="en-GB" dirty="0"/>
          </a:p>
        </p:txBody>
      </p:sp>
    </p:spTree>
    <p:extLst>
      <p:ext uri="{BB962C8B-B14F-4D97-AF65-F5344CB8AC3E}">
        <p14:creationId xmlns:p14="http://schemas.microsoft.com/office/powerpoint/2010/main" val="246642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7E13A-4E3B-4329-B2AF-B39C2532D321}"/>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What is anxiety</a:t>
            </a:r>
          </a:p>
        </p:txBody>
      </p:sp>
      <p:pic>
        <p:nvPicPr>
          <p:cNvPr id="3" name="Picture 2">
            <a:extLst>
              <a:ext uri="{FF2B5EF4-FFF2-40B4-BE49-F238E27FC236}">
                <a16:creationId xmlns:a16="http://schemas.microsoft.com/office/drawing/2014/main" id="{70C3D49C-3F9A-494F-AD39-8B1AFFBCE8CB}"/>
              </a:ext>
            </a:extLst>
          </p:cNvPr>
          <p:cNvPicPr>
            <a:picLocks noChangeAspect="1"/>
          </p:cNvPicPr>
          <p:nvPr/>
        </p:nvPicPr>
        <p:blipFill>
          <a:blip r:embed="rId3"/>
          <a:stretch>
            <a:fillRect/>
          </a:stretch>
        </p:blipFill>
        <p:spPr>
          <a:xfrm>
            <a:off x="5294376" y="698232"/>
            <a:ext cx="6257544" cy="5146829"/>
          </a:xfrm>
          <a:prstGeom prst="rect">
            <a:avLst/>
          </a:prstGeom>
        </p:spPr>
      </p:pic>
    </p:spTree>
    <p:extLst>
      <p:ext uri="{BB962C8B-B14F-4D97-AF65-F5344CB8AC3E}">
        <p14:creationId xmlns:p14="http://schemas.microsoft.com/office/powerpoint/2010/main" val="148639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B7A6A-7045-4091-B778-DB03F4869151}"/>
              </a:ext>
            </a:extLst>
          </p:cNvPr>
          <p:cNvSpPr>
            <a:spLocks noGrp="1"/>
          </p:cNvSpPr>
          <p:nvPr>
            <p:ph idx="1"/>
          </p:nvPr>
        </p:nvSpPr>
        <p:spPr/>
        <p:txBody>
          <a:bodyPr/>
          <a:lstStyle/>
          <a:p>
            <a:pPr marL="0" indent="0">
              <a:buNone/>
            </a:pPr>
            <a:r>
              <a:rPr lang="en-US" sz="2000" dirty="0">
                <a:solidFill>
                  <a:schemeClr val="tx1"/>
                </a:solidFill>
                <a:latin typeface="Aharoni" panose="02010803020104030203" pitchFamily="2" charset="-79"/>
                <a:cs typeface="Aharoni" panose="02010803020104030203" pitchFamily="2" charset="-79"/>
              </a:rPr>
              <a:t>Anxiety is a subjective feeling of worry, fear and apprehension accompanied by autonomic symptoms.</a:t>
            </a:r>
          </a:p>
          <a:p>
            <a:pPr marL="0" indent="0">
              <a:buNone/>
            </a:pPr>
            <a:r>
              <a:rPr lang="en-US" sz="2000" dirty="0">
                <a:solidFill>
                  <a:schemeClr val="tx1"/>
                </a:solidFill>
                <a:latin typeface="Aharoni" panose="02010803020104030203" pitchFamily="2" charset="-79"/>
                <a:cs typeface="Aharoni" panose="02010803020104030203" pitchFamily="2" charset="-79"/>
              </a:rPr>
              <a:t>Anxiety is a problem when it becomes overwhelming or unmanageable also comes up unexpectedly.</a:t>
            </a:r>
            <a:endParaRPr lang="en-GB" sz="20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7247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4435-E225-4D02-9694-393F900BE9D6}"/>
              </a:ext>
            </a:extLst>
          </p:cNvPr>
          <p:cNvSpPr>
            <a:spLocks noGrp="1"/>
          </p:cNvSpPr>
          <p:nvPr>
            <p:ph type="title"/>
          </p:nvPr>
        </p:nvSpPr>
        <p:spPr/>
        <p:txBody>
          <a:bodyPr/>
          <a:lstStyle/>
          <a:p>
            <a:r>
              <a:rPr lang="en-US" dirty="0"/>
              <a:t>Features of anxiety</a:t>
            </a:r>
            <a:endParaRPr lang="en-GB" dirty="0"/>
          </a:p>
        </p:txBody>
      </p:sp>
      <p:sp>
        <p:nvSpPr>
          <p:cNvPr id="3" name="Content Placeholder 2">
            <a:extLst>
              <a:ext uri="{FF2B5EF4-FFF2-40B4-BE49-F238E27FC236}">
                <a16:creationId xmlns:a16="http://schemas.microsoft.com/office/drawing/2014/main" id="{D2ADE506-523B-47A4-8BCE-4DD3002F291C}"/>
              </a:ext>
            </a:extLst>
          </p:cNvPr>
          <p:cNvSpPr>
            <a:spLocks noGrp="1"/>
          </p:cNvSpPr>
          <p:nvPr>
            <p:ph idx="1"/>
          </p:nvPr>
        </p:nvSpPr>
        <p:spPr>
          <a:xfrm>
            <a:off x="2231135" y="3015549"/>
            <a:ext cx="2844203" cy="3101983"/>
          </a:xfrm>
        </p:spPr>
        <p:txBody>
          <a:bodyPr/>
          <a:lstStyle/>
          <a:p>
            <a:r>
              <a:rPr lang="en-US" sz="2000" dirty="0">
                <a:solidFill>
                  <a:schemeClr val="tx1"/>
                </a:solidFill>
                <a:latin typeface="Aharoni" panose="02010803020104030203" pitchFamily="2" charset="-79"/>
                <a:cs typeface="Aharoni" panose="02010803020104030203" pitchFamily="2" charset="-79"/>
              </a:rPr>
              <a:t>Excessive worries.</a:t>
            </a:r>
          </a:p>
          <a:p>
            <a:r>
              <a:rPr lang="en-US" sz="2000" dirty="0">
                <a:solidFill>
                  <a:schemeClr val="tx1"/>
                </a:solidFill>
                <a:latin typeface="Aharoni" panose="02010803020104030203" pitchFamily="2" charset="-79"/>
                <a:cs typeface="Aharoni" panose="02010803020104030203" pitchFamily="2" charset="-79"/>
              </a:rPr>
              <a:t>Restlessness.</a:t>
            </a:r>
          </a:p>
          <a:p>
            <a:r>
              <a:rPr lang="en-US" sz="2000" dirty="0">
                <a:solidFill>
                  <a:schemeClr val="tx1"/>
                </a:solidFill>
                <a:latin typeface="Aharoni" panose="02010803020104030203" pitchFamily="2" charset="-79"/>
                <a:cs typeface="Aharoni" panose="02010803020104030203" pitchFamily="2" charset="-79"/>
              </a:rPr>
              <a:t>Hypervigilance.</a:t>
            </a:r>
          </a:p>
          <a:p>
            <a:r>
              <a:rPr lang="en-US" sz="2000" dirty="0">
                <a:solidFill>
                  <a:schemeClr val="tx1"/>
                </a:solidFill>
                <a:latin typeface="Aharoni" panose="02010803020104030203" pitchFamily="2" charset="-79"/>
                <a:cs typeface="Aharoni" panose="02010803020104030203" pitchFamily="2" charset="-79"/>
              </a:rPr>
              <a:t>Difficulty concentration.</a:t>
            </a:r>
          </a:p>
          <a:p>
            <a:r>
              <a:rPr lang="en-US" sz="2000" dirty="0">
                <a:solidFill>
                  <a:schemeClr val="tx1"/>
                </a:solidFill>
                <a:latin typeface="Aharoni" panose="02010803020104030203" pitchFamily="2" charset="-79"/>
                <a:cs typeface="Aharoni" panose="02010803020104030203" pitchFamily="2" charset="-79"/>
              </a:rPr>
              <a:t>Sensitivity to noise.</a:t>
            </a:r>
          </a:p>
          <a:p>
            <a:r>
              <a:rPr lang="en-US" sz="2000" dirty="0">
                <a:solidFill>
                  <a:schemeClr val="tx1"/>
                </a:solidFill>
                <a:latin typeface="Aharoni" panose="02010803020104030203" pitchFamily="2" charset="-79"/>
                <a:cs typeface="Aharoni" panose="02010803020104030203" pitchFamily="2" charset="-79"/>
              </a:rPr>
              <a:t>Insomnia.</a:t>
            </a:r>
          </a:p>
          <a:p>
            <a:endParaRPr lang="en-US" dirty="0"/>
          </a:p>
          <a:p>
            <a:endParaRPr lang="en-GB" dirty="0"/>
          </a:p>
        </p:txBody>
      </p:sp>
      <p:sp>
        <p:nvSpPr>
          <p:cNvPr id="4" name="TextBox 3">
            <a:extLst>
              <a:ext uri="{FF2B5EF4-FFF2-40B4-BE49-F238E27FC236}">
                <a16:creationId xmlns:a16="http://schemas.microsoft.com/office/drawing/2014/main" id="{F63BE749-41ED-4A5D-9C24-D81039ADBC53}"/>
              </a:ext>
            </a:extLst>
          </p:cNvPr>
          <p:cNvSpPr txBox="1"/>
          <p:nvPr/>
        </p:nvSpPr>
        <p:spPr>
          <a:xfrm>
            <a:off x="2231135" y="2499919"/>
            <a:ext cx="2651257" cy="523220"/>
          </a:xfrm>
          <a:prstGeom prst="rect">
            <a:avLst/>
          </a:prstGeom>
          <a:noFill/>
        </p:spPr>
        <p:txBody>
          <a:bodyPr wrap="square" rtlCol="0">
            <a:spAutoFit/>
          </a:bodyPr>
          <a:lstStyle/>
          <a:p>
            <a:pPr algn="ctr"/>
            <a:r>
              <a:rPr lang="en-US" sz="2800" dirty="0">
                <a:latin typeface="Aharoni" panose="02010803020104030203" pitchFamily="2" charset="-79"/>
                <a:cs typeface="Aharoni" panose="02010803020104030203" pitchFamily="2" charset="-79"/>
              </a:rPr>
              <a:t>Psychological</a:t>
            </a:r>
            <a:endParaRPr lang="en-GB" sz="2800" dirty="0">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56204CAF-4CFC-44C3-AAB6-5D7FA8B7AF9B}"/>
              </a:ext>
            </a:extLst>
          </p:cNvPr>
          <p:cNvSpPr txBox="1"/>
          <p:nvPr/>
        </p:nvSpPr>
        <p:spPr>
          <a:xfrm>
            <a:off x="6752801" y="3015549"/>
            <a:ext cx="3313988" cy="3293209"/>
          </a:xfrm>
          <a:prstGeom prst="rect">
            <a:avLst/>
          </a:prstGeom>
          <a:noFill/>
        </p:spPr>
        <p:txBody>
          <a:bodyPr wrap="square" rtlCol="0">
            <a:spAutoFit/>
          </a:bodyPr>
          <a:lstStyle/>
          <a:p>
            <a:pPr marL="228600" indent="-228600" defTabSz="914400">
              <a:spcBef>
                <a:spcPts val="1000"/>
              </a:spcBef>
              <a:buClr>
                <a:schemeClr val="accent2"/>
              </a:buClr>
              <a:buFont typeface="Arial" panose="020B0604020202020204" pitchFamily="34" charset="0"/>
              <a:buChar char="•"/>
            </a:pPr>
            <a:r>
              <a:rPr lang="en-US" sz="2000" dirty="0">
                <a:latin typeface="Aharoni" panose="02010803020104030203" pitchFamily="2" charset="-79"/>
                <a:cs typeface="Aharoni" panose="02010803020104030203" pitchFamily="2" charset="-79"/>
              </a:rPr>
              <a:t>Chest.</a:t>
            </a:r>
          </a:p>
          <a:p>
            <a:pPr marL="228600" indent="-228600" defTabSz="914400">
              <a:spcBef>
                <a:spcPts val="1000"/>
              </a:spcBef>
              <a:buClr>
                <a:schemeClr val="accent2"/>
              </a:buClr>
              <a:buFont typeface="Arial" panose="020B0604020202020204" pitchFamily="34" charset="0"/>
              <a:buChar char="•"/>
            </a:pPr>
            <a:r>
              <a:rPr lang="en-US" sz="2000" dirty="0">
                <a:latin typeface="Aharoni" panose="02010803020104030203" pitchFamily="2" charset="-79"/>
                <a:cs typeface="Aharoni" panose="02010803020104030203" pitchFamily="2" charset="-79"/>
              </a:rPr>
              <a:t>Cardiovascular.</a:t>
            </a:r>
          </a:p>
          <a:p>
            <a:pPr marL="228600" indent="-228600" defTabSz="914400">
              <a:spcBef>
                <a:spcPts val="1000"/>
              </a:spcBef>
              <a:buClr>
                <a:schemeClr val="accent2"/>
              </a:buClr>
              <a:buFont typeface="Arial" panose="020B0604020202020204" pitchFamily="34" charset="0"/>
              <a:buChar char="•"/>
            </a:pPr>
            <a:r>
              <a:rPr lang="en-US" sz="2000" dirty="0">
                <a:latin typeface="Aharoni" panose="02010803020104030203" pitchFamily="2" charset="-79"/>
                <a:cs typeface="Aharoni" panose="02010803020104030203" pitchFamily="2" charset="-79"/>
              </a:rPr>
              <a:t>Neurological.</a:t>
            </a:r>
          </a:p>
          <a:p>
            <a:pPr marL="228600" indent="-228600" defTabSz="914400">
              <a:spcBef>
                <a:spcPts val="1000"/>
              </a:spcBef>
              <a:buClr>
                <a:schemeClr val="accent2"/>
              </a:buClr>
              <a:buFont typeface="Arial" panose="020B0604020202020204" pitchFamily="34" charset="0"/>
              <a:buChar char="•"/>
            </a:pPr>
            <a:r>
              <a:rPr lang="en-US" sz="2000" dirty="0">
                <a:latin typeface="Aharoni" panose="02010803020104030203" pitchFamily="2" charset="-79"/>
                <a:cs typeface="Aharoni" panose="02010803020104030203" pitchFamily="2" charset="-79"/>
              </a:rPr>
              <a:t>Gastrointestinal.</a:t>
            </a:r>
          </a:p>
          <a:p>
            <a:pPr marL="228600" indent="-228600" defTabSz="914400">
              <a:spcBef>
                <a:spcPts val="1000"/>
              </a:spcBef>
              <a:buClr>
                <a:schemeClr val="accent2"/>
              </a:buClr>
              <a:buFont typeface="Arial" panose="020B0604020202020204" pitchFamily="34" charset="0"/>
              <a:buChar char="•"/>
            </a:pPr>
            <a:r>
              <a:rPr lang="en-US" sz="2000" dirty="0">
                <a:latin typeface="Aharoni" panose="02010803020104030203" pitchFamily="2" charset="-79"/>
                <a:cs typeface="Aharoni" panose="02010803020104030203" pitchFamily="2" charset="-79"/>
              </a:rPr>
              <a:t>Genitourinary.</a:t>
            </a:r>
          </a:p>
          <a:p>
            <a:pPr marL="228600" indent="-228600" defTabSz="914400">
              <a:spcBef>
                <a:spcPts val="1000"/>
              </a:spcBef>
              <a:buClr>
                <a:schemeClr val="accent2"/>
              </a:buClr>
              <a:buFont typeface="Arial" panose="020B0604020202020204" pitchFamily="34" charset="0"/>
              <a:buChar char="•"/>
            </a:pPr>
            <a:r>
              <a:rPr lang="en-US" sz="2000" dirty="0">
                <a:latin typeface="Aharoni" panose="02010803020104030203" pitchFamily="2" charset="-79"/>
                <a:cs typeface="Aharoni" panose="02010803020104030203" pitchFamily="2" charset="-79"/>
              </a:rPr>
              <a:t>Musculoskeletal.</a:t>
            </a:r>
          </a:p>
          <a:p>
            <a:pPr marL="228600" indent="-228600" defTabSz="914400">
              <a:spcBef>
                <a:spcPts val="1000"/>
              </a:spcBef>
              <a:buClr>
                <a:schemeClr val="accent2"/>
              </a:buClr>
              <a:buFont typeface="Arial" panose="020B0604020202020204" pitchFamily="34" charset="0"/>
              <a:buChar char="•"/>
            </a:pPr>
            <a:r>
              <a:rPr lang="en-US" sz="2000" dirty="0">
                <a:latin typeface="Aharoni" panose="02010803020104030203" pitchFamily="2" charset="-79"/>
                <a:cs typeface="Aharoni" panose="02010803020104030203" pitchFamily="2" charset="-79"/>
              </a:rPr>
              <a:t>Skin.</a:t>
            </a:r>
            <a:endParaRPr lang="en-GB" sz="2000" dirty="0">
              <a:latin typeface="Aharoni" panose="02010803020104030203" pitchFamily="2" charset="-79"/>
              <a:cs typeface="Aharoni" panose="02010803020104030203" pitchFamily="2" charset="-79"/>
            </a:endParaRPr>
          </a:p>
          <a:p>
            <a:endParaRPr lang="en-US" dirty="0"/>
          </a:p>
        </p:txBody>
      </p:sp>
      <p:sp>
        <p:nvSpPr>
          <p:cNvPr id="7" name="TextBox 6">
            <a:extLst>
              <a:ext uri="{FF2B5EF4-FFF2-40B4-BE49-F238E27FC236}">
                <a16:creationId xmlns:a16="http://schemas.microsoft.com/office/drawing/2014/main" id="{62104CBF-CD42-4F84-8E41-1C559A01F1E3}"/>
              </a:ext>
            </a:extLst>
          </p:cNvPr>
          <p:cNvSpPr txBox="1"/>
          <p:nvPr/>
        </p:nvSpPr>
        <p:spPr>
          <a:xfrm>
            <a:off x="6752801" y="2499919"/>
            <a:ext cx="2172749" cy="523220"/>
          </a:xfrm>
          <a:prstGeom prst="rect">
            <a:avLst/>
          </a:prstGeom>
          <a:noFill/>
        </p:spPr>
        <p:txBody>
          <a:bodyPr wrap="square" rtlCol="0">
            <a:spAutoFit/>
          </a:bodyPr>
          <a:lstStyle/>
          <a:p>
            <a:pPr algn="ctr"/>
            <a:r>
              <a:rPr lang="en-US" sz="2800" dirty="0">
                <a:latin typeface="Aharoni" panose="02010803020104030203" pitchFamily="2" charset="-79"/>
                <a:cs typeface="Aharoni" panose="02010803020104030203" pitchFamily="2" charset="-79"/>
              </a:rPr>
              <a:t>Physical</a:t>
            </a:r>
            <a:endParaRPr lang="en-GB"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7868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E8E0-1DB8-4582-BF30-6B7868A59B8A}"/>
              </a:ext>
            </a:extLst>
          </p:cNvPr>
          <p:cNvSpPr>
            <a:spLocks noGrp="1"/>
          </p:cNvSpPr>
          <p:nvPr>
            <p:ph type="title"/>
          </p:nvPr>
        </p:nvSpPr>
        <p:spPr>
          <a:xfrm>
            <a:off x="2231136" y="964692"/>
            <a:ext cx="7729728" cy="1188720"/>
          </a:xfrm>
        </p:spPr>
        <p:txBody>
          <a:bodyPr/>
          <a:lstStyle/>
          <a:p>
            <a:r>
              <a:rPr lang="en-US"/>
              <a:t>Prevalence of anxiety</a:t>
            </a:r>
            <a:endParaRPr lang="en-GB" dirty="0"/>
          </a:p>
        </p:txBody>
      </p:sp>
      <p:sp>
        <p:nvSpPr>
          <p:cNvPr id="3" name="Content Placeholder 2">
            <a:extLst>
              <a:ext uri="{FF2B5EF4-FFF2-40B4-BE49-F238E27FC236}">
                <a16:creationId xmlns:a16="http://schemas.microsoft.com/office/drawing/2014/main" id="{0FD9850F-3247-4E23-B714-D9D50FF95F89}"/>
              </a:ext>
            </a:extLst>
          </p:cNvPr>
          <p:cNvSpPr>
            <a:spLocks noGrp="1"/>
          </p:cNvSpPr>
          <p:nvPr>
            <p:ph idx="1"/>
          </p:nvPr>
        </p:nvSpPr>
        <p:spPr>
          <a:xfrm>
            <a:off x="2231136" y="2638044"/>
            <a:ext cx="7729728" cy="3101983"/>
          </a:xfrm>
        </p:spPr>
        <p:txBody>
          <a:bodyPr/>
          <a:lstStyle/>
          <a:p>
            <a:r>
              <a:rPr lang="en-US" sz="2000" dirty="0">
                <a:solidFill>
                  <a:schemeClr val="tx1"/>
                </a:solidFill>
                <a:latin typeface="Aharoni" panose="02010803020104030203" pitchFamily="2" charset="-79"/>
                <a:cs typeface="Aharoni" panose="02010803020104030203" pitchFamily="2" charset="-79"/>
              </a:rPr>
              <a:t>A published paper showed that </a:t>
            </a:r>
            <a:r>
              <a:rPr lang="en-GB" sz="2000" dirty="0">
                <a:solidFill>
                  <a:schemeClr val="tx1"/>
                </a:solidFill>
                <a:latin typeface="Aharoni" panose="02010803020104030203" pitchFamily="2" charset="-79"/>
                <a:cs typeface="Aharoni" panose="02010803020104030203" pitchFamily="2" charset="-79"/>
              </a:rPr>
              <a:t>he prevalence of anxiety disorders that was obtained from 87 studies across 44 countries. Estimates of current prevalence ranged between 0.9% and 28.3%.</a:t>
            </a:r>
          </a:p>
          <a:p>
            <a:r>
              <a:rPr lang="en-US" sz="2000" dirty="0">
                <a:solidFill>
                  <a:schemeClr val="tx1"/>
                </a:solidFill>
                <a:latin typeface="Aharoni" panose="02010803020104030203" pitchFamily="2" charset="-79"/>
                <a:cs typeface="Aharoni" panose="02010803020104030203" pitchFamily="2" charset="-79"/>
              </a:rPr>
              <a:t>I</a:t>
            </a:r>
            <a:r>
              <a:rPr lang="en-GB" sz="2000" dirty="0">
                <a:solidFill>
                  <a:schemeClr val="tx1"/>
                </a:solidFill>
                <a:latin typeface="Aharoni" panose="02010803020104030203" pitchFamily="2" charset="-79"/>
                <a:cs typeface="Aharoni" panose="02010803020104030203" pitchFamily="2" charset="-79"/>
              </a:rPr>
              <a:t>n Saudi Arabia however, it showed that the anxiety among Saudi male secondary schools’ students in Madinah was 61.6% students showed symptoms of anxiety. About 3.4% students showed severe symptoms of anxiety whereas 58.2% of them showed mild to moderate symptoms of anxiety.</a:t>
            </a:r>
          </a:p>
        </p:txBody>
      </p:sp>
    </p:spTree>
    <p:extLst>
      <p:ext uri="{BB962C8B-B14F-4D97-AF65-F5344CB8AC3E}">
        <p14:creationId xmlns:p14="http://schemas.microsoft.com/office/powerpoint/2010/main" val="379317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16A940-05FC-4268-A241-3590A539EA24}"/>
              </a:ext>
            </a:extLst>
          </p:cNvPr>
          <p:cNvPicPr>
            <a:picLocks noGrp="1" noChangeAspect="1"/>
          </p:cNvPicPr>
          <p:nvPr>
            <p:ph idx="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73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9FF5-64B2-4DCB-8B34-A5213BC1DB73}"/>
              </a:ext>
            </a:extLst>
          </p:cNvPr>
          <p:cNvSpPr>
            <a:spLocks noGrp="1"/>
          </p:cNvSpPr>
          <p:nvPr>
            <p:ph type="title"/>
          </p:nvPr>
        </p:nvSpPr>
        <p:spPr/>
        <p:txBody>
          <a:bodyPr/>
          <a:lstStyle/>
          <a:p>
            <a:r>
              <a:rPr lang="en-US" dirty="0"/>
              <a:t>Etiology</a:t>
            </a:r>
            <a:endParaRPr lang="en-GB" dirty="0"/>
          </a:p>
        </p:txBody>
      </p:sp>
      <p:sp>
        <p:nvSpPr>
          <p:cNvPr id="3" name="Content Placeholder 2">
            <a:extLst>
              <a:ext uri="{FF2B5EF4-FFF2-40B4-BE49-F238E27FC236}">
                <a16:creationId xmlns:a16="http://schemas.microsoft.com/office/drawing/2014/main" id="{BEBFF154-C51C-44C3-9362-367E98E135B3}"/>
              </a:ext>
            </a:extLst>
          </p:cNvPr>
          <p:cNvSpPr>
            <a:spLocks noGrp="1"/>
          </p:cNvSpPr>
          <p:nvPr>
            <p:ph idx="1"/>
          </p:nvPr>
        </p:nvSpPr>
        <p:spPr>
          <a:xfrm>
            <a:off x="2231136" y="2638044"/>
            <a:ext cx="7729728" cy="3603365"/>
          </a:xfrm>
        </p:spPr>
        <p:txBody>
          <a:bodyPr>
            <a:normAutofit fontScale="92500" lnSpcReduction="10000"/>
          </a:bodyPr>
          <a:lstStyle/>
          <a:p>
            <a:r>
              <a:rPr lang="en-US" sz="2000" dirty="0">
                <a:solidFill>
                  <a:schemeClr val="tx1"/>
                </a:solidFill>
                <a:latin typeface="Aharoni" panose="02010803020104030203" pitchFamily="2" charset="-79"/>
                <a:cs typeface="Aharoni" panose="02010803020104030203" pitchFamily="2" charset="-79"/>
              </a:rPr>
              <a:t>The first consideration is the possibility that anxiety is due to a known or unrecognized medical condition. </a:t>
            </a:r>
          </a:p>
          <a:p>
            <a:r>
              <a:rPr lang="en-US" sz="2000" dirty="0">
                <a:solidFill>
                  <a:schemeClr val="tx1"/>
                </a:solidFill>
                <a:latin typeface="Aharoni" panose="02010803020104030203" pitchFamily="2" charset="-79"/>
                <a:cs typeface="Aharoni" panose="02010803020104030203" pitchFamily="2" charset="-79"/>
              </a:rPr>
              <a:t>Substance-induced anxiety disorder (over-the-counter medications, herbal medications, substances of abuse) is a diagnosis that often is missed.</a:t>
            </a:r>
          </a:p>
          <a:p>
            <a:r>
              <a:rPr lang="en-US" sz="2000" dirty="0">
                <a:solidFill>
                  <a:schemeClr val="tx1"/>
                </a:solidFill>
                <a:latin typeface="Aharoni" panose="02010803020104030203" pitchFamily="2" charset="-79"/>
                <a:cs typeface="Aharoni" panose="02010803020104030203" pitchFamily="2" charset="-79"/>
              </a:rPr>
              <a:t>Genetic factors significantly influence risk for many anxiety disorders. </a:t>
            </a:r>
          </a:p>
          <a:p>
            <a:r>
              <a:rPr lang="en-US" sz="2000" dirty="0">
                <a:solidFill>
                  <a:schemeClr val="tx1"/>
                </a:solidFill>
                <a:latin typeface="Aharoni" panose="02010803020104030203" pitchFamily="2" charset="-79"/>
                <a:cs typeface="Aharoni" panose="02010803020104030203" pitchFamily="2" charset="-79"/>
              </a:rPr>
              <a:t>Environmental factors such as early childhood trauma can also contribute to risk for later anxiety disorders. </a:t>
            </a:r>
          </a:p>
          <a:p>
            <a:r>
              <a:rPr lang="en-US" sz="2000" dirty="0">
                <a:solidFill>
                  <a:schemeClr val="tx1"/>
                </a:solidFill>
                <a:latin typeface="Aharoni" panose="02010803020104030203" pitchFamily="2" charset="-79"/>
                <a:cs typeface="Aharoni" panose="02010803020104030203" pitchFamily="2" charset="-79"/>
              </a:rPr>
              <a:t>Some individuals appear resilient to stress, while others are vulnerable to stress, which precipitates an anxiety disorder.</a:t>
            </a:r>
          </a:p>
          <a:p>
            <a:endParaRPr lang="en-GB" dirty="0"/>
          </a:p>
        </p:txBody>
      </p:sp>
    </p:spTree>
    <p:extLst>
      <p:ext uri="{BB962C8B-B14F-4D97-AF65-F5344CB8AC3E}">
        <p14:creationId xmlns:p14="http://schemas.microsoft.com/office/powerpoint/2010/main" val="351499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ED5D-A97A-4E67-9CC3-AA5BF7A7FAC7}"/>
              </a:ext>
            </a:extLst>
          </p:cNvPr>
          <p:cNvSpPr>
            <a:spLocks noGrp="1"/>
          </p:cNvSpPr>
          <p:nvPr>
            <p:ph type="title"/>
          </p:nvPr>
        </p:nvSpPr>
        <p:spPr/>
        <p:txBody>
          <a:bodyPr/>
          <a:lstStyle/>
          <a:p>
            <a:r>
              <a:rPr lang="en-US" dirty="0"/>
              <a:t>Classification of anxiety</a:t>
            </a:r>
            <a:endParaRPr lang="en-GB" dirty="0"/>
          </a:p>
        </p:txBody>
      </p:sp>
      <p:sp>
        <p:nvSpPr>
          <p:cNvPr id="3" name="Content Placeholder 2">
            <a:extLst>
              <a:ext uri="{FF2B5EF4-FFF2-40B4-BE49-F238E27FC236}">
                <a16:creationId xmlns:a16="http://schemas.microsoft.com/office/drawing/2014/main" id="{D6B37136-A53C-40FA-B860-98FF88162725}"/>
              </a:ext>
            </a:extLst>
          </p:cNvPr>
          <p:cNvSpPr>
            <a:spLocks noGrp="1"/>
          </p:cNvSpPr>
          <p:nvPr>
            <p:ph idx="1"/>
          </p:nvPr>
        </p:nvSpPr>
        <p:spPr/>
        <p:txBody>
          <a:bodyPr/>
          <a:lstStyle/>
          <a:p>
            <a:r>
              <a:rPr lang="en-US" sz="1900" dirty="0">
                <a:solidFill>
                  <a:schemeClr val="tx1"/>
                </a:solidFill>
                <a:latin typeface="Aharoni" panose="02010803020104030203" pitchFamily="2" charset="-79"/>
                <a:cs typeface="Aharoni" panose="02010803020104030203" pitchFamily="2" charset="-79"/>
              </a:rPr>
              <a:t>Panic disorder.</a:t>
            </a:r>
          </a:p>
          <a:p>
            <a:r>
              <a:rPr lang="en-US" sz="1900" dirty="0">
                <a:solidFill>
                  <a:schemeClr val="tx1"/>
                </a:solidFill>
                <a:latin typeface="Aharoni" panose="02010803020104030203" pitchFamily="2" charset="-79"/>
                <a:cs typeface="Aharoni" panose="02010803020104030203" pitchFamily="2" charset="-79"/>
              </a:rPr>
              <a:t>Phobias. (Agoraphobia, social phobia and specific phobia).</a:t>
            </a:r>
          </a:p>
          <a:p>
            <a:r>
              <a:rPr lang="en-US" sz="1900" dirty="0">
                <a:solidFill>
                  <a:schemeClr val="tx1"/>
                </a:solidFill>
                <a:latin typeface="Aharoni" panose="02010803020104030203" pitchFamily="2" charset="-79"/>
                <a:cs typeface="Aharoni" panose="02010803020104030203" pitchFamily="2" charset="-79"/>
              </a:rPr>
              <a:t>Generalized anxiety disorder.</a:t>
            </a:r>
          </a:p>
          <a:p>
            <a:r>
              <a:rPr lang="en-US" sz="1900" dirty="0">
                <a:solidFill>
                  <a:schemeClr val="tx1"/>
                </a:solidFill>
                <a:latin typeface="Aharoni" panose="02010803020104030203" pitchFamily="2" charset="-79"/>
                <a:cs typeface="Aharoni" panose="02010803020104030203" pitchFamily="2" charset="-79"/>
              </a:rPr>
              <a:t>Obsessive compulsive disorder.</a:t>
            </a:r>
          </a:p>
          <a:p>
            <a:endParaRPr lang="en-US" dirty="0"/>
          </a:p>
          <a:p>
            <a:endParaRPr lang="en-US" dirty="0"/>
          </a:p>
          <a:p>
            <a:endParaRPr lang="en-US" dirty="0"/>
          </a:p>
        </p:txBody>
      </p:sp>
    </p:spTree>
    <p:extLst>
      <p:ext uri="{BB962C8B-B14F-4D97-AF65-F5344CB8AC3E}">
        <p14:creationId xmlns:p14="http://schemas.microsoft.com/office/powerpoint/2010/main" val="60549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26C5-DA74-4449-BE19-EA677716DDB2}"/>
              </a:ext>
            </a:extLst>
          </p:cNvPr>
          <p:cNvSpPr>
            <a:spLocks noGrp="1"/>
          </p:cNvSpPr>
          <p:nvPr>
            <p:ph type="title"/>
          </p:nvPr>
        </p:nvSpPr>
        <p:spPr>
          <a:xfrm>
            <a:off x="804672" y="964692"/>
            <a:ext cx="4476806" cy="1188720"/>
          </a:xfrm>
        </p:spPr>
        <p:txBody>
          <a:bodyPr>
            <a:normAutofit/>
          </a:bodyPr>
          <a:lstStyle/>
          <a:p>
            <a:r>
              <a:rPr lang="en-US"/>
              <a:t>Panic disorder</a:t>
            </a:r>
            <a:endParaRPr lang="en-GB"/>
          </a:p>
        </p:txBody>
      </p:sp>
      <p:sp>
        <p:nvSpPr>
          <p:cNvPr id="19" name="Content Placeholder 11">
            <a:extLst>
              <a:ext uri="{FF2B5EF4-FFF2-40B4-BE49-F238E27FC236}">
                <a16:creationId xmlns:a16="http://schemas.microsoft.com/office/drawing/2014/main" id="{57A617BC-F315-4A5E-823A-2E3DBE9867E9}"/>
              </a:ext>
            </a:extLst>
          </p:cNvPr>
          <p:cNvSpPr>
            <a:spLocks noGrp="1"/>
          </p:cNvSpPr>
          <p:nvPr>
            <p:ph idx="1"/>
          </p:nvPr>
        </p:nvSpPr>
        <p:spPr>
          <a:xfrm>
            <a:off x="804672" y="2474053"/>
            <a:ext cx="4492932" cy="3263206"/>
          </a:xfrm>
        </p:spPr>
        <p:txBody>
          <a:bodyPr>
            <a:normAutofit fontScale="70000" lnSpcReduction="20000"/>
          </a:bodyPr>
          <a:lstStyle/>
          <a:p>
            <a:pPr>
              <a:lnSpc>
                <a:spcPct val="110000"/>
              </a:lnSpc>
            </a:pPr>
            <a:r>
              <a:rPr lang="en-US" sz="1900" dirty="0">
                <a:solidFill>
                  <a:schemeClr val="tx1"/>
                </a:solidFill>
                <a:latin typeface="Aharoni" panose="02010803020104030203" pitchFamily="2" charset="-79"/>
                <a:cs typeface="Aharoni" panose="02010803020104030203" pitchFamily="2" charset="-79"/>
              </a:rPr>
              <a:t>It is a recurrent sudden attacks of severe fear.</a:t>
            </a:r>
          </a:p>
          <a:p>
            <a:pPr>
              <a:lnSpc>
                <a:spcPct val="110000"/>
              </a:lnSpc>
            </a:pPr>
            <a:r>
              <a:rPr lang="en-US" sz="1900" dirty="0">
                <a:solidFill>
                  <a:schemeClr val="tx1"/>
                </a:solidFill>
                <a:latin typeface="Aharoni" panose="02010803020104030203" pitchFamily="2" charset="-79"/>
                <a:cs typeface="Aharoni" panose="02010803020104030203" pitchFamily="2" charset="-79"/>
              </a:rPr>
              <a:t>Diagnostic criteria:</a:t>
            </a:r>
          </a:p>
          <a:p>
            <a:pPr>
              <a:lnSpc>
                <a:spcPct val="110000"/>
              </a:lnSpc>
            </a:pPr>
            <a:r>
              <a:rPr lang="en-GB" sz="1900" dirty="0">
                <a:solidFill>
                  <a:schemeClr val="tx1"/>
                </a:solidFill>
                <a:latin typeface="Aharoni" panose="02010803020104030203" pitchFamily="2" charset="-79"/>
                <a:cs typeface="Aharoni" panose="02010803020104030203" pitchFamily="2" charset="-79"/>
              </a:rPr>
              <a:t>At least one of the attacks has been followed by ≥ 1</a:t>
            </a:r>
          </a:p>
          <a:p>
            <a:pPr>
              <a:lnSpc>
                <a:spcPct val="110000"/>
              </a:lnSpc>
            </a:pPr>
            <a:r>
              <a:rPr lang="en-GB" sz="1900" dirty="0">
                <a:solidFill>
                  <a:schemeClr val="tx1"/>
                </a:solidFill>
                <a:latin typeface="Aharoni" panose="02010803020104030203" pitchFamily="2" charset="-79"/>
                <a:cs typeface="Aharoni" panose="02010803020104030203" pitchFamily="2" charset="-79"/>
              </a:rPr>
              <a:t>month of ≥ one of the following:</a:t>
            </a:r>
          </a:p>
          <a:p>
            <a:pPr>
              <a:lnSpc>
                <a:spcPct val="110000"/>
              </a:lnSpc>
            </a:pPr>
            <a:r>
              <a:rPr lang="en-GB" sz="1900" dirty="0">
                <a:solidFill>
                  <a:schemeClr val="tx1"/>
                </a:solidFill>
                <a:latin typeface="Aharoni" panose="02010803020104030203" pitchFamily="2" charset="-79"/>
                <a:cs typeface="Aharoni" panose="02010803020104030203" pitchFamily="2" charset="-79"/>
              </a:rPr>
              <a:t>Persistent concern about having additional attacks.</a:t>
            </a:r>
          </a:p>
          <a:p>
            <a:pPr>
              <a:lnSpc>
                <a:spcPct val="110000"/>
              </a:lnSpc>
            </a:pPr>
            <a:r>
              <a:rPr lang="en-GB" sz="1900" dirty="0">
                <a:solidFill>
                  <a:schemeClr val="tx1"/>
                </a:solidFill>
                <a:latin typeface="Aharoni" panose="02010803020104030203" pitchFamily="2" charset="-79"/>
                <a:cs typeface="Aharoni" panose="02010803020104030203" pitchFamily="2" charset="-79"/>
              </a:rPr>
              <a:t>Worry about the implications / consequences of the attacks (e.g. going mad or death).</a:t>
            </a:r>
          </a:p>
          <a:p>
            <a:pPr>
              <a:lnSpc>
                <a:spcPct val="110000"/>
              </a:lnSpc>
            </a:pPr>
            <a:r>
              <a:rPr lang="en-GB" sz="1900" dirty="0">
                <a:solidFill>
                  <a:schemeClr val="tx1"/>
                </a:solidFill>
                <a:latin typeface="Aharoni" panose="02010803020104030203" pitchFamily="2" charset="-79"/>
                <a:cs typeface="Aharoni" panose="02010803020104030203" pitchFamily="2" charset="-79"/>
              </a:rPr>
              <a:t>A significant change in behaviour related to the attacks.</a:t>
            </a:r>
          </a:p>
          <a:p>
            <a:pPr>
              <a:lnSpc>
                <a:spcPct val="110000"/>
              </a:lnSpc>
            </a:pPr>
            <a:r>
              <a:rPr lang="en-GB" sz="1900" dirty="0">
                <a:solidFill>
                  <a:schemeClr val="tx1"/>
                </a:solidFill>
                <a:latin typeface="Aharoni" panose="02010803020104030203" pitchFamily="2" charset="-79"/>
                <a:cs typeface="Aharoni" panose="02010803020104030203" pitchFamily="2" charset="-79"/>
              </a:rPr>
              <a:t>Not due to medical disease, substance.</a:t>
            </a:r>
            <a:endParaRPr lang="en-US" sz="1900" dirty="0">
              <a:solidFill>
                <a:schemeClr val="tx1"/>
              </a:solidFill>
              <a:latin typeface="Aharoni" panose="02010803020104030203" pitchFamily="2" charset="-79"/>
              <a:cs typeface="Aharoni" panose="02010803020104030203" pitchFamily="2" charset="-79"/>
            </a:endParaRPr>
          </a:p>
        </p:txBody>
      </p:sp>
      <p:sp>
        <p:nvSpPr>
          <p:cNvPr id="25" name="Rectangle 24">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6">
            <a:extLst>
              <a:ext uri="{FF2B5EF4-FFF2-40B4-BE49-F238E27FC236}">
                <a16:creationId xmlns:a16="http://schemas.microsoft.com/office/drawing/2014/main" id="{7808C44C-F166-4690-9013-B101F2DF0936}"/>
              </a:ext>
            </a:extLst>
          </p:cNvPr>
          <p:cNvPicPr>
            <a:picLocks noChangeAspect="1"/>
          </p:cNvPicPr>
          <p:nvPr/>
        </p:nvPicPr>
        <p:blipFill rotWithShape="1">
          <a:blip r:embed="rId2"/>
          <a:srcRect l="8368" r="956" b="1"/>
          <a:stretch/>
        </p:blipFill>
        <p:spPr>
          <a:xfrm>
            <a:off x="6312174" y="1293275"/>
            <a:ext cx="4703541" cy="4279392"/>
          </a:xfrm>
          <a:prstGeom prst="rect">
            <a:avLst/>
          </a:prstGeom>
        </p:spPr>
      </p:pic>
    </p:spTree>
    <p:extLst>
      <p:ext uri="{BB962C8B-B14F-4D97-AF65-F5344CB8AC3E}">
        <p14:creationId xmlns:p14="http://schemas.microsoft.com/office/powerpoint/2010/main" val="425632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5502-03AB-479F-BE72-610365AC742D}"/>
              </a:ext>
            </a:extLst>
          </p:cNvPr>
          <p:cNvSpPr>
            <a:spLocks noGrp="1"/>
          </p:cNvSpPr>
          <p:nvPr>
            <p:ph type="title"/>
          </p:nvPr>
        </p:nvSpPr>
        <p:spPr>
          <a:xfrm>
            <a:off x="801609" y="2834640"/>
            <a:ext cx="3066937" cy="1188720"/>
          </a:xfrm>
        </p:spPr>
        <p:txBody>
          <a:bodyPr>
            <a:normAutofit/>
          </a:bodyPr>
          <a:lstStyle/>
          <a:p>
            <a:r>
              <a:rPr lang="en-US" dirty="0"/>
              <a:t>People may experience</a:t>
            </a:r>
            <a:endParaRPr lang="en-GB" dirty="0"/>
          </a:p>
        </p:txBody>
      </p:sp>
      <p:sp>
        <p:nvSpPr>
          <p:cNvPr id="22" name="Rectangle 16">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8">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Content Placeholder 8">
            <a:extLst>
              <a:ext uri="{FF2B5EF4-FFF2-40B4-BE49-F238E27FC236}">
                <a16:creationId xmlns:a16="http://schemas.microsoft.com/office/drawing/2014/main" id="{BB48F372-9DF1-4BBE-8D30-35ADEC5105C5}"/>
              </a:ext>
            </a:extLst>
          </p:cNvPr>
          <p:cNvPicPr>
            <a:picLocks noChangeAspect="1"/>
          </p:cNvPicPr>
          <p:nvPr/>
        </p:nvPicPr>
        <p:blipFill>
          <a:blip r:embed="rId3"/>
          <a:stretch>
            <a:fillRect/>
          </a:stretch>
        </p:blipFill>
        <p:spPr>
          <a:xfrm>
            <a:off x="5083970" y="1293275"/>
            <a:ext cx="5705856" cy="4279392"/>
          </a:xfrm>
          <a:prstGeom prst="rect">
            <a:avLst/>
          </a:prstGeom>
        </p:spPr>
      </p:pic>
    </p:spTree>
    <p:extLst>
      <p:ext uri="{BB962C8B-B14F-4D97-AF65-F5344CB8AC3E}">
        <p14:creationId xmlns:p14="http://schemas.microsoft.com/office/powerpoint/2010/main" val="265986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656EDEE-4BE5-4ADE-AD25-99263B8791E7}"/>
              </a:ext>
            </a:extLst>
          </p:cNvPr>
          <p:cNvPicPr>
            <a:picLocks noGrp="1" noChangeAspect="1"/>
          </p:cNvPicPr>
          <p:nvPr>
            <p:ph idx="1"/>
          </p:nvPr>
        </p:nvPicPr>
        <p:blipFill>
          <a:blip r:embed="rId2"/>
          <a:stretch>
            <a:fillRect/>
          </a:stretch>
        </p:blipFill>
        <p:spPr>
          <a:xfrm>
            <a:off x="1304544" y="1438885"/>
            <a:ext cx="9582912" cy="3833164"/>
          </a:xfrm>
          <a:prstGeom prst="rect">
            <a:avLst/>
          </a:prstGeom>
        </p:spPr>
      </p:pic>
    </p:spTree>
    <p:extLst>
      <p:ext uri="{BB962C8B-B14F-4D97-AF65-F5344CB8AC3E}">
        <p14:creationId xmlns:p14="http://schemas.microsoft.com/office/powerpoint/2010/main" val="33498501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966E-CFBB-4AF5-BB58-ADA366A4BEF2}"/>
              </a:ext>
            </a:extLst>
          </p:cNvPr>
          <p:cNvSpPr>
            <a:spLocks noGrp="1"/>
          </p:cNvSpPr>
          <p:nvPr>
            <p:ph type="title"/>
          </p:nvPr>
        </p:nvSpPr>
        <p:spPr/>
        <p:txBody>
          <a:bodyPr/>
          <a:lstStyle/>
          <a:p>
            <a:r>
              <a:rPr lang="en-US" dirty="0"/>
              <a:t>Objectives</a:t>
            </a:r>
            <a:endParaRPr lang="en-GB" dirty="0"/>
          </a:p>
        </p:txBody>
      </p:sp>
      <p:sp>
        <p:nvSpPr>
          <p:cNvPr id="5" name="Rectangle 4">
            <a:extLst>
              <a:ext uri="{FF2B5EF4-FFF2-40B4-BE49-F238E27FC236}">
                <a16:creationId xmlns:a16="http://schemas.microsoft.com/office/drawing/2014/main" id="{FF6A014C-8064-42F0-9511-630422D68996}"/>
              </a:ext>
            </a:extLst>
          </p:cNvPr>
          <p:cNvSpPr/>
          <p:nvPr/>
        </p:nvSpPr>
        <p:spPr>
          <a:xfrm>
            <a:off x="2231135" y="2334178"/>
            <a:ext cx="7729727" cy="3693319"/>
          </a:xfrm>
          <a:prstGeom prst="rect">
            <a:avLst/>
          </a:prstGeom>
        </p:spPr>
        <p:txBody>
          <a:bodyPr wrap="square">
            <a:spAutoFit/>
          </a:bodyPr>
          <a:lstStyle/>
          <a:p>
            <a:pPr marL="342900" indent="-342900">
              <a:buFont typeface="+mj-lt"/>
              <a:buAutoNum type="arabicPeriod"/>
            </a:pPr>
            <a:r>
              <a:rPr lang="en-US" dirty="0">
                <a:latin typeface="Aharoni" panose="02010803020104030203" pitchFamily="2" charset="-79"/>
                <a:cs typeface="Aharoni" panose="02010803020104030203" pitchFamily="2" charset="-79"/>
              </a:rPr>
              <a:t>To understand the prevalence of anxiety, depression , and somatic symptom disorder in Saudi Arabia</a:t>
            </a:r>
          </a:p>
          <a:p>
            <a:pPr marL="342900" indent="-342900">
              <a:buFont typeface="+mj-lt"/>
              <a:buAutoNum type="arabicPeriod"/>
            </a:pPr>
            <a:r>
              <a:rPr lang="en-US" dirty="0">
                <a:latin typeface="Aharoni" panose="02010803020104030203" pitchFamily="2" charset="-79"/>
                <a:cs typeface="Aharoni" panose="02010803020104030203" pitchFamily="2" charset="-79"/>
              </a:rPr>
              <a:t>To understand the etiology of anxiety, depression and somatic symptom disorder </a:t>
            </a:r>
          </a:p>
          <a:p>
            <a:pPr marL="342900" indent="-342900">
              <a:buFont typeface="+mj-lt"/>
              <a:buAutoNum type="arabicPeriod"/>
            </a:pPr>
            <a:r>
              <a:rPr lang="en-US" dirty="0">
                <a:latin typeface="Aharoni" panose="02010803020104030203" pitchFamily="2" charset="-79"/>
                <a:cs typeface="Aharoni" panose="02010803020104030203" pitchFamily="2" charset="-79"/>
              </a:rPr>
              <a:t>To understand the clinical features and management of anxiety in family medicine setting</a:t>
            </a:r>
          </a:p>
          <a:p>
            <a:pPr marL="342900" indent="-342900">
              <a:buFont typeface="+mj-lt"/>
              <a:buAutoNum type="arabicPeriod"/>
            </a:pPr>
            <a:r>
              <a:rPr lang="en-US" dirty="0">
                <a:latin typeface="Aharoni" panose="02010803020104030203" pitchFamily="2" charset="-79"/>
                <a:cs typeface="Aharoni" panose="02010803020104030203" pitchFamily="2" charset="-79"/>
              </a:rPr>
              <a:t>To understand the clinical features and management of depression in family medicine setting</a:t>
            </a:r>
          </a:p>
          <a:p>
            <a:pPr marL="342900" indent="-342900">
              <a:buFont typeface="+mj-lt"/>
              <a:buAutoNum type="arabicPeriod"/>
            </a:pPr>
            <a:r>
              <a:rPr lang="en-US" dirty="0">
                <a:latin typeface="Aharoni" panose="02010803020104030203" pitchFamily="2" charset="-79"/>
                <a:cs typeface="Aharoni" panose="02010803020104030203" pitchFamily="2" charset="-79"/>
              </a:rPr>
              <a:t>To understand the clinical features  and management of psycho-somatic illness in family medicine setting</a:t>
            </a:r>
          </a:p>
          <a:p>
            <a:pPr marL="342900" indent="-342900">
              <a:buFont typeface="+mj-lt"/>
              <a:buAutoNum type="arabicPeriod"/>
            </a:pPr>
            <a:r>
              <a:rPr lang="en-US" dirty="0">
                <a:latin typeface="Aharoni" panose="02010803020104030203" pitchFamily="2" charset="-79"/>
                <a:cs typeface="Aharoni" panose="02010803020104030203" pitchFamily="2" charset="-79"/>
              </a:rPr>
              <a:t>To have knowledge of counseling and psychotherapy in the management of common psychiatric problems in family medicine</a:t>
            </a:r>
          </a:p>
          <a:p>
            <a:pPr marL="342900" indent="-342900">
              <a:buFont typeface="+mj-lt"/>
              <a:buAutoNum type="arabicPeriod"/>
            </a:pPr>
            <a:r>
              <a:rPr lang="en-US" dirty="0">
                <a:latin typeface="Aharoni" panose="02010803020104030203" pitchFamily="2" charset="-79"/>
                <a:cs typeface="Aharoni" panose="02010803020104030203" pitchFamily="2" charset="-79"/>
              </a:rPr>
              <a:t>To understand appropriate time to consult a psychiatrist</a:t>
            </a:r>
          </a:p>
        </p:txBody>
      </p:sp>
    </p:spTree>
    <p:extLst>
      <p:ext uri="{BB962C8B-B14F-4D97-AF65-F5344CB8AC3E}">
        <p14:creationId xmlns:p14="http://schemas.microsoft.com/office/powerpoint/2010/main" val="126725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8A3A1D6-F85C-4D28-9E95-999C91093E52}"/>
              </a:ext>
            </a:extLst>
          </p:cNvPr>
          <p:cNvPicPr>
            <a:picLocks noChangeAspect="1"/>
          </p:cNvPicPr>
          <p:nvPr/>
        </p:nvPicPr>
        <p:blipFill rotWithShape="1">
          <a:blip r:embed="rId2">
            <a:alphaModFix amt="40000"/>
          </a:blip>
          <a:srcRect l="309" r="10802"/>
          <a:stretch/>
        </p:blipFill>
        <p:spPr>
          <a:xfrm>
            <a:off x="20" y="10"/>
            <a:ext cx="12191980" cy="6857990"/>
          </a:xfrm>
          <a:prstGeom prst="rect">
            <a:avLst/>
          </a:prstGeom>
        </p:spPr>
      </p:pic>
      <p:sp>
        <p:nvSpPr>
          <p:cNvPr id="2" name="Title 1">
            <a:extLst>
              <a:ext uri="{FF2B5EF4-FFF2-40B4-BE49-F238E27FC236}">
                <a16:creationId xmlns:a16="http://schemas.microsoft.com/office/drawing/2014/main" id="{7D5D638F-8D69-43DB-9416-8606DC0BD02D}"/>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dirty="0">
                <a:solidFill>
                  <a:schemeClr val="tx1"/>
                </a:solidFill>
              </a:rPr>
              <a:t>Agoraphobia</a:t>
            </a:r>
            <a:endParaRPr lang="en-GB" dirty="0">
              <a:solidFill>
                <a:schemeClr val="tx1"/>
              </a:solidFill>
            </a:endParaRPr>
          </a:p>
        </p:txBody>
      </p:sp>
      <p:sp>
        <p:nvSpPr>
          <p:cNvPr id="10" name="Content Placeholder 9">
            <a:extLst>
              <a:ext uri="{FF2B5EF4-FFF2-40B4-BE49-F238E27FC236}">
                <a16:creationId xmlns:a16="http://schemas.microsoft.com/office/drawing/2014/main" id="{D152DF4F-798E-40AB-8C58-8AE635F1758D}"/>
              </a:ext>
            </a:extLst>
          </p:cNvPr>
          <p:cNvSpPr>
            <a:spLocks noGrp="1"/>
          </p:cNvSpPr>
          <p:nvPr>
            <p:ph idx="1"/>
          </p:nvPr>
        </p:nvSpPr>
        <p:spPr>
          <a:xfrm>
            <a:off x="2231136" y="2638044"/>
            <a:ext cx="7729728" cy="3101983"/>
          </a:xfrm>
        </p:spPr>
        <p:txBody>
          <a:bodyPr>
            <a:normAutofit lnSpcReduction="10000"/>
          </a:bodyPr>
          <a:lstStyle/>
          <a:p>
            <a:r>
              <a:rPr lang="en-US" dirty="0">
                <a:solidFill>
                  <a:schemeClr val="tx1"/>
                </a:solidFill>
                <a:latin typeface="Aharoni" panose="02010803020104030203" pitchFamily="2" charset="-79"/>
                <a:cs typeface="Aharoni" panose="02010803020104030203" pitchFamily="2" charset="-79"/>
              </a:rPr>
              <a:t>Fear and avoidance of open and crowded places.</a:t>
            </a:r>
          </a:p>
          <a:p>
            <a:r>
              <a:rPr lang="en-US" dirty="0">
                <a:solidFill>
                  <a:schemeClr val="tx1"/>
                </a:solidFill>
                <a:latin typeface="Aharoni" panose="02010803020104030203" pitchFamily="2" charset="-79"/>
                <a:cs typeface="Aharoni" panose="02010803020104030203" pitchFamily="2" charset="-79"/>
              </a:rPr>
              <a:t>Those who suffer from agoraphobia either avoid the situation, endure it with severe stress or face it only with the presence of someone they trust.</a:t>
            </a:r>
          </a:p>
          <a:p>
            <a:r>
              <a:rPr lang="en-US" dirty="0">
                <a:solidFill>
                  <a:schemeClr val="tx1"/>
                </a:solidFill>
                <a:latin typeface="Aharoni" panose="02010803020104030203" pitchFamily="2" charset="-79"/>
                <a:cs typeface="Aharoni" panose="02010803020104030203" pitchFamily="2" charset="-79"/>
              </a:rPr>
              <a:t>Associated conditions: </a:t>
            </a:r>
          </a:p>
          <a:p>
            <a:pPr marL="0" indent="0" algn="ctr">
              <a:buNone/>
            </a:pPr>
            <a:r>
              <a:rPr lang="en-US" dirty="0">
                <a:solidFill>
                  <a:schemeClr val="tx1"/>
                </a:solidFill>
                <a:latin typeface="Aharoni" panose="02010803020104030203" pitchFamily="2" charset="-79"/>
                <a:cs typeface="Aharoni" panose="02010803020104030203" pitchFamily="2" charset="-79"/>
              </a:rPr>
              <a:t>Panic disorder</a:t>
            </a:r>
          </a:p>
          <a:p>
            <a:pPr marL="0" indent="0" algn="ctr">
              <a:buNone/>
            </a:pPr>
            <a:r>
              <a:rPr lang="en-US" dirty="0">
                <a:solidFill>
                  <a:schemeClr val="tx1"/>
                </a:solidFill>
                <a:latin typeface="Aharoni" panose="02010803020104030203" pitchFamily="2" charset="-79"/>
                <a:cs typeface="Aharoni" panose="02010803020104030203" pitchFamily="2" charset="-79"/>
              </a:rPr>
              <a:t>Social phobia</a:t>
            </a:r>
          </a:p>
          <a:p>
            <a:pPr marL="0" indent="0" algn="ctr">
              <a:buNone/>
            </a:pPr>
            <a:r>
              <a:rPr lang="en-US" dirty="0">
                <a:solidFill>
                  <a:schemeClr val="tx1"/>
                </a:solidFill>
                <a:latin typeface="Aharoni" panose="02010803020104030203" pitchFamily="2" charset="-79"/>
                <a:cs typeface="Aharoni" panose="02010803020104030203" pitchFamily="2" charset="-79"/>
              </a:rPr>
              <a:t>Depressive symptoms</a:t>
            </a:r>
          </a:p>
          <a:p>
            <a:pPr marL="0" indent="0" algn="ctr">
              <a:buNone/>
            </a:pPr>
            <a:r>
              <a:rPr lang="en-US" dirty="0">
                <a:solidFill>
                  <a:schemeClr val="tx1"/>
                </a:solidFill>
                <a:latin typeface="Aharoni" panose="02010803020104030203" pitchFamily="2" charset="-79"/>
                <a:cs typeface="Aharoni" panose="02010803020104030203" pitchFamily="2" charset="-79"/>
              </a:rPr>
              <a:t>Housebound-housewife syndrome</a:t>
            </a:r>
          </a:p>
        </p:txBody>
      </p:sp>
    </p:spTree>
    <p:extLst>
      <p:ext uri="{BB962C8B-B14F-4D97-AF65-F5344CB8AC3E}">
        <p14:creationId xmlns:p14="http://schemas.microsoft.com/office/powerpoint/2010/main" val="322176686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7D13E84F-A167-4B40-91F5-3F5353CECC7D}"/>
              </a:ext>
            </a:extLst>
          </p:cNvPr>
          <p:cNvPicPr>
            <a:picLocks noChangeAspect="1"/>
          </p:cNvPicPr>
          <p:nvPr/>
        </p:nvPicPr>
        <p:blipFill rotWithShape="1">
          <a:blip r:embed="rId2">
            <a:alphaModFix amt="40000"/>
          </a:blip>
          <a:srcRect l="3556"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26EF6106-AF7B-4038-A452-814867ACF4AF}"/>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dirty="0">
                <a:solidFill>
                  <a:schemeClr val="tx1"/>
                </a:solidFill>
              </a:rPr>
              <a:t>Social phobia</a:t>
            </a:r>
            <a:endParaRPr lang="en-GB" dirty="0">
              <a:solidFill>
                <a:schemeClr val="tx1"/>
              </a:solidFill>
            </a:endParaRPr>
          </a:p>
        </p:txBody>
      </p:sp>
      <p:sp>
        <p:nvSpPr>
          <p:cNvPr id="10" name="Content Placeholder 9">
            <a:extLst>
              <a:ext uri="{FF2B5EF4-FFF2-40B4-BE49-F238E27FC236}">
                <a16:creationId xmlns:a16="http://schemas.microsoft.com/office/drawing/2014/main" id="{723AC3D4-6F0C-4C84-B716-B6588B615BCA}"/>
              </a:ext>
            </a:extLst>
          </p:cNvPr>
          <p:cNvSpPr>
            <a:spLocks noGrp="1"/>
          </p:cNvSpPr>
          <p:nvPr>
            <p:ph idx="1"/>
          </p:nvPr>
        </p:nvSpPr>
        <p:spPr>
          <a:xfrm>
            <a:off x="2231136" y="2638044"/>
            <a:ext cx="7729728" cy="3101983"/>
          </a:xfrm>
        </p:spPr>
        <p:txBody>
          <a:bodyPr>
            <a:normAutofit/>
          </a:bodyPr>
          <a:lstStyle/>
          <a:p>
            <a:r>
              <a:rPr lang="en-GB" sz="2400" dirty="0">
                <a:solidFill>
                  <a:schemeClr val="tx1"/>
                </a:solidFill>
                <a:latin typeface="Aharoni" panose="02010803020104030203" pitchFamily="2" charset="-79"/>
                <a:cs typeface="Aharoni" panose="02010803020104030203" pitchFamily="2" charset="-79"/>
              </a:rPr>
              <a:t>Social phobia is manifested by excessive, persistent fear of social and performance situations that is so severe that it disrupts daily life and relationships.</a:t>
            </a:r>
          </a:p>
          <a:p>
            <a:r>
              <a:rPr lang="en-GB" sz="2400" dirty="0">
                <a:solidFill>
                  <a:schemeClr val="tx1"/>
                </a:solidFill>
                <a:latin typeface="Aharoni" panose="02010803020104030203" pitchFamily="2" charset="-79"/>
                <a:cs typeface="Aharoni" panose="02010803020104030203" pitchFamily="2" charset="-79"/>
              </a:rPr>
              <a:t>The most common social phobia is fear of public speaking.</a:t>
            </a:r>
          </a:p>
        </p:txBody>
      </p:sp>
    </p:spTree>
    <p:extLst>
      <p:ext uri="{BB962C8B-B14F-4D97-AF65-F5344CB8AC3E}">
        <p14:creationId xmlns:p14="http://schemas.microsoft.com/office/powerpoint/2010/main" val="369063808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2A55-843A-429E-BAF7-90F2511B9CBC}"/>
              </a:ext>
            </a:extLst>
          </p:cNvPr>
          <p:cNvSpPr>
            <a:spLocks noGrp="1"/>
          </p:cNvSpPr>
          <p:nvPr>
            <p:ph type="title"/>
          </p:nvPr>
        </p:nvSpPr>
        <p:spPr>
          <a:xfrm>
            <a:off x="804672" y="964692"/>
            <a:ext cx="3066937" cy="1188720"/>
          </a:xfrm>
        </p:spPr>
        <p:txBody>
          <a:bodyPr>
            <a:normAutofit/>
          </a:bodyPr>
          <a:lstStyle/>
          <a:p>
            <a:r>
              <a:rPr lang="en-US" dirty="0"/>
              <a:t>Specific phobia</a:t>
            </a:r>
            <a:endParaRPr lang="en-GB" dirty="0"/>
          </a:p>
        </p:txBody>
      </p:sp>
      <p:sp>
        <p:nvSpPr>
          <p:cNvPr id="10" name="Content Placeholder 9">
            <a:extLst>
              <a:ext uri="{FF2B5EF4-FFF2-40B4-BE49-F238E27FC236}">
                <a16:creationId xmlns:a16="http://schemas.microsoft.com/office/drawing/2014/main" id="{E94A5A92-E275-4EF8-B18F-9E5B8E5862AC}"/>
              </a:ext>
            </a:extLst>
          </p:cNvPr>
          <p:cNvSpPr>
            <a:spLocks noGrp="1"/>
          </p:cNvSpPr>
          <p:nvPr>
            <p:ph idx="1"/>
          </p:nvPr>
        </p:nvSpPr>
        <p:spPr>
          <a:xfrm>
            <a:off x="803244" y="2638044"/>
            <a:ext cx="3063765" cy="3263206"/>
          </a:xfrm>
        </p:spPr>
        <p:txBody>
          <a:bodyPr>
            <a:normAutofit/>
          </a:bodyPr>
          <a:lstStyle/>
          <a:p>
            <a:r>
              <a:rPr lang="en-US" sz="2400" dirty="0">
                <a:solidFill>
                  <a:schemeClr val="tx1"/>
                </a:solidFill>
                <a:latin typeface="Aharoni" panose="02010803020104030203" pitchFamily="2" charset="-79"/>
                <a:cs typeface="Aharoni" panose="02010803020104030203" pitchFamily="2" charset="-79"/>
              </a:rPr>
              <a:t>Fear of a specific object or a situation with avoidance.</a:t>
            </a:r>
          </a:p>
          <a:p>
            <a:r>
              <a:rPr lang="en-US" sz="2400" dirty="0">
                <a:solidFill>
                  <a:schemeClr val="tx1"/>
                </a:solidFill>
                <a:latin typeface="Aharoni" panose="02010803020104030203" pitchFamily="2" charset="-79"/>
                <a:cs typeface="Aharoni" panose="02010803020104030203" pitchFamily="2" charset="-79"/>
              </a:rPr>
              <a:t>Treatment?</a:t>
            </a:r>
          </a:p>
        </p:txBody>
      </p:sp>
      <p:sp>
        <p:nvSpPr>
          <p:cNvPr id="13" name="Rectangle 12">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6C576051-AD56-4546-8BE4-6C9A17B95C41}"/>
              </a:ext>
            </a:extLst>
          </p:cNvPr>
          <p:cNvPicPr>
            <a:picLocks noChangeAspect="1"/>
          </p:cNvPicPr>
          <p:nvPr/>
        </p:nvPicPr>
        <p:blipFill>
          <a:blip r:embed="rId2"/>
          <a:stretch>
            <a:fillRect/>
          </a:stretch>
        </p:blipFill>
        <p:spPr>
          <a:xfrm>
            <a:off x="5409698" y="1293275"/>
            <a:ext cx="5054400" cy="4279392"/>
          </a:xfrm>
          <a:prstGeom prst="rect">
            <a:avLst/>
          </a:prstGeom>
        </p:spPr>
      </p:pic>
    </p:spTree>
    <p:extLst>
      <p:ext uri="{BB962C8B-B14F-4D97-AF65-F5344CB8AC3E}">
        <p14:creationId xmlns:p14="http://schemas.microsoft.com/office/powerpoint/2010/main" val="2730180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C35C00-FD67-4687-B1BB-D3EF15D51C7E}"/>
              </a:ext>
            </a:extLst>
          </p:cNvPr>
          <p:cNvPicPr>
            <a:picLocks noGrp="1" noChangeAspect="1"/>
          </p:cNvPicPr>
          <p:nvPr>
            <p:ph idx="1"/>
          </p:nvPr>
        </p:nvPicPr>
        <p:blipFill>
          <a:blip r:embed="rId3"/>
          <a:stretch>
            <a:fillRect/>
          </a:stretch>
        </p:blipFill>
        <p:spPr>
          <a:xfrm>
            <a:off x="5616143" y="640080"/>
            <a:ext cx="5614009" cy="5263134"/>
          </a:xfrm>
          <a:prstGeom prst="rect">
            <a:avLst/>
          </a:prstGeom>
        </p:spPr>
      </p:pic>
    </p:spTree>
    <p:extLst>
      <p:ext uri="{BB962C8B-B14F-4D97-AF65-F5344CB8AC3E}">
        <p14:creationId xmlns:p14="http://schemas.microsoft.com/office/powerpoint/2010/main" val="154614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6E2A-CC9B-4616-99D1-48AE74F9A0E3}"/>
              </a:ext>
            </a:extLst>
          </p:cNvPr>
          <p:cNvSpPr>
            <a:spLocks noGrp="1"/>
          </p:cNvSpPr>
          <p:nvPr>
            <p:ph type="title"/>
          </p:nvPr>
        </p:nvSpPr>
        <p:spPr/>
        <p:txBody>
          <a:bodyPr/>
          <a:lstStyle/>
          <a:p>
            <a:r>
              <a:rPr lang="en-US" dirty="0"/>
              <a:t>Generalized anxiety disorder</a:t>
            </a:r>
            <a:endParaRPr lang="en-GB" dirty="0"/>
          </a:p>
        </p:txBody>
      </p:sp>
      <p:sp>
        <p:nvSpPr>
          <p:cNvPr id="3" name="Content Placeholder 2">
            <a:extLst>
              <a:ext uri="{FF2B5EF4-FFF2-40B4-BE49-F238E27FC236}">
                <a16:creationId xmlns:a16="http://schemas.microsoft.com/office/drawing/2014/main" id="{A7F6883B-EB22-4AF3-A51E-691AA6947292}"/>
              </a:ext>
            </a:extLst>
          </p:cNvPr>
          <p:cNvSpPr>
            <a:spLocks noGrp="1"/>
          </p:cNvSpPr>
          <p:nvPr>
            <p:ph idx="1"/>
          </p:nvPr>
        </p:nvSpPr>
        <p:spPr/>
        <p:txBody>
          <a:bodyPr>
            <a:normAutofit lnSpcReduction="10000"/>
          </a:bodyPr>
          <a:lstStyle/>
          <a:p>
            <a:r>
              <a:rPr lang="en-GB" sz="2400" dirty="0">
                <a:solidFill>
                  <a:schemeClr val="tx1"/>
                </a:solidFill>
                <a:latin typeface="Aharoni" panose="02010803020104030203" pitchFamily="2" charset="-79"/>
                <a:cs typeface="Aharoni" panose="02010803020104030203" pitchFamily="2" charset="-79"/>
              </a:rPr>
              <a:t>People showing excessive anxiety or worry, most days for at least 6 months, about a number of things such as personal health, work, social interactions, and everyday routine life circumstances. </a:t>
            </a:r>
          </a:p>
          <a:p>
            <a:r>
              <a:rPr lang="en-GB" sz="2400" dirty="0">
                <a:solidFill>
                  <a:schemeClr val="tx1"/>
                </a:solidFill>
                <a:latin typeface="Aharoni" panose="02010803020104030203" pitchFamily="2" charset="-79"/>
                <a:cs typeface="Aharoni" panose="02010803020104030203" pitchFamily="2" charset="-79"/>
              </a:rPr>
              <a:t>The fear and anxiety can cause significant problems in areas of their life, such as social interactions, school, and work.</a:t>
            </a:r>
          </a:p>
          <a:p>
            <a:endParaRPr lang="en-GB" dirty="0"/>
          </a:p>
        </p:txBody>
      </p:sp>
    </p:spTree>
    <p:extLst>
      <p:ext uri="{BB962C8B-B14F-4D97-AF65-F5344CB8AC3E}">
        <p14:creationId xmlns:p14="http://schemas.microsoft.com/office/powerpoint/2010/main" val="144373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8A74-96A3-41B2-B701-35218778BFA8}"/>
              </a:ext>
            </a:extLst>
          </p:cNvPr>
          <p:cNvSpPr>
            <a:spLocks noGrp="1"/>
          </p:cNvSpPr>
          <p:nvPr>
            <p:ph type="title"/>
          </p:nvPr>
        </p:nvSpPr>
        <p:spPr/>
        <p:txBody>
          <a:bodyPr/>
          <a:lstStyle/>
          <a:p>
            <a:r>
              <a:rPr lang="en-US" dirty="0"/>
              <a:t>Diagnostic criteria</a:t>
            </a:r>
            <a:endParaRPr lang="en-GB" dirty="0"/>
          </a:p>
        </p:txBody>
      </p:sp>
      <p:sp>
        <p:nvSpPr>
          <p:cNvPr id="3" name="Content Placeholder 2">
            <a:extLst>
              <a:ext uri="{FF2B5EF4-FFF2-40B4-BE49-F238E27FC236}">
                <a16:creationId xmlns:a16="http://schemas.microsoft.com/office/drawing/2014/main" id="{700D9ECF-C328-4016-9073-84EA522D1644}"/>
              </a:ext>
            </a:extLst>
          </p:cNvPr>
          <p:cNvSpPr>
            <a:spLocks noGrp="1"/>
          </p:cNvSpPr>
          <p:nvPr>
            <p:ph idx="1"/>
          </p:nvPr>
        </p:nvSpPr>
        <p:spPr>
          <a:xfrm>
            <a:off x="2231136" y="2638044"/>
            <a:ext cx="7729728" cy="3662088"/>
          </a:xfrm>
        </p:spPr>
        <p:txBody>
          <a:bodyPr>
            <a:normAutofit fontScale="70000" lnSpcReduction="20000"/>
          </a:bodyPr>
          <a:lstStyle/>
          <a:p>
            <a:r>
              <a:rPr lang="en-GB" sz="3300" dirty="0">
                <a:solidFill>
                  <a:schemeClr val="tx1"/>
                </a:solidFill>
                <a:latin typeface="Aharoni" panose="02010803020104030203" pitchFamily="2" charset="-79"/>
                <a:cs typeface="Aharoni" panose="02010803020104030203" pitchFamily="2" charset="-79"/>
              </a:rPr>
              <a:t>Excessive anxiety and worry (apprehensive expectation), occurring more days than not for at least 6 months, about a number of events or activities (such as work or school performance).</a:t>
            </a:r>
          </a:p>
          <a:p>
            <a:r>
              <a:rPr lang="en-GB" sz="3300" dirty="0">
                <a:solidFill>
                  <a:schemeClr val="tx1"/>
                </a:solidFill>
                <a:latin typeface="Aharoni" panose="02010803020104030203" pitchFamily="2" charset="-79"/>
                <a:cs typeface="Aharoni" panose="02010803020104030203" pitchFamily="2" charset="-79"/>
              </a:rPr>
              <a:t> The individual finds it difficult to control the worry.</a:t>
            </a:r>
          </a:p>
          <a:p>
            <a:r>
              <a:rPr lang="en-GB" sz="3300" dirty="0">
                <a:solidFill>
                  <a:schemeClr val="tx1"/>
                </a:solidFill>
                <a:latin typeface="Aharoni" panose="02010803020104030203" pitchFamily="2" charset="-79"/>
                <a:cs typeface="Aharoni" panose="02010803020104030203" pitchFamily="2" charset="-79"/>
              </a:rPr>
              <a:t> The anxiety and worry are associated with three (or more) of the following six symptoms (with at least some symptoms having been present for more days than not for the past 6 months):</a:t>
            </a:r>
            <a:endParaRPr lang="en-GB" sz="22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6766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3A5D-8F20-4772-938D-15288E24E4CE}"/>
              </a:ext>
            </a:extLst>
          </p:cNvPr>
          <p:cNvSpPr>
            <a:spLocks noGrp="1"/>
          </p:cNvSpPr>
          <p:nvPr>
            <p:ph type="title"/>
          </p:nvPr>
        </p:nvSpPr>
        <p:spPr/>
        <p:txBody>
          <a:bodyPr/>
          <a:lstStyle/>
          <a:p>
            <a:r>
              <a:rPr lang="en-US" dirty="0"/>
              <a:t>Diagnostic criteria</a:t>
            </a:r>
            <a:endParaRPr lang="en-GB" dirty="0"/>
          </a:p>
        </p:txBody>
      </p:sp>
      <p:sp>
        <p:nvSpPr>
          <p:cNvPr id="3" name="Content Placeholder 2">
            <a:extLst>
              <a:ext uri="{FF2B5EF4-FFF2-40B4-BE49-F238E27FC236}">
                <a16:creationId xmlns:a16="http://schemas.microsoft.com/office/drawing/2014/main" id="{59A88D1E-D6AF-4340-B2B4-A33F5E89DAAD}"/>
              </a:ext>
            </a:extLst>
          </p:cNvPr>
          <p:cNvSpPr>
            <a:spLocks noGrp="1"/>
          </p:cNvSpPr>
          <p:nvPr>
            <p:ph idx="1"/>
          </p:nvPr>
        </p:nvSpPr>
        <p:spPr/>
        <p:txBody>
          <a:bodyPr>
            <a:normAutofit/>
          </a:bodyPr>
          <a:lstStyle/>
          <a:p>
            <a:r>
              <a:rPr lang="en-GB" dirty="0">
                <a:solidFill>
                  <a:schemeClr val="tx1"/>
                </a:solidFill>
                <a:latin typeface="Aharoni" panose="02010803020104030203" pitchFamily="2" charset="-79"/>
                <a:cs typeface="Aharoni" panose="02010803020104030203" pitchFamily="2" charset="-79"/>
              </a:rPr>
              <a:t>1. Restlessness, feeling keyed up or on edge.</a:t>
            </a:r>
          </a:p>
          <a:p>
            <a:r>
              <a:rPr lang="en-GB" dirty="0">
                <a:solidFill>
                  <a:schemeClr val="tx1"/>
                </a:solidFill>
                <a:latin typeface="Aharoni" panose="02010803020104030203" pitchFamily="2" charset="-79"/>
                <a:cs typeface="Aharoni" panose="02010803020104030203" pitchFamily="2" charset="-79"/>
              </a:rPr>
              <a:t>2. Being easily fatigued.</a:t>
            </a:r>
          </a:p>
          <a:p>
            <a:r>
              <a:rPr lang="en-GB" dirty="0">
                <a:solidFill>
                  <a:schemeClr val="tx1"/>
                </a:solidFill>
                <a:latin typeface="Aharoni" panose="02010803020104030203" pitchFamily="2" charset="-79"/>
                <a:cs typeface="Aharoni" panose="02010803020104030203" pitchFamily="2" charset="-79"/>
              </a:rPr>
              <a:t>3. Difficulty concentrating or mind going blank.</a:t>
            </a:r>
          </a:p>
          <a:p>
            <a:r>
              <a:rPr lang="en-GB" dirty="0">
                <a:solidFill>
                  <a:schemeClr val="tx1"/>
                </a:solidFill>
                <a:latin typeface="Aharoni" panose="02010803020104030203" pitchFamily="2" charset="-79"/>
                <a:cs typeface="Aharoni" panose="02010803020104030203" pitchFamily="2" charset="-79"/>
              </a:rPr>
              <a:t>4. Irritability.</a:t>
            </a:r>
          </a:p>
          <a:p>
            <a:r>
              <a:rPr lang="en-GB" dirty="0">
                <a:solidFill>
                  <a:schemeClr val="tx1"/>
                </a:solidFill>
                <a:latin typeface="Aharoni" panose="02010803020104030203" pitchFamily="2" charset="-79"/>
                <a:cs typeface="Aharoni" panose="02010803020104030203" pitchFamily="2" charset="-79"/>
              </a:rPr>
              <a:t>5. Muscle tension.</a:t>
            </a:r>
          </a:p>
          <a:p>
            <a:r>
              <a:rPr lang="en-GB" dirty="0">
                <a:solidFill>
                  <a:schemeClr val="tx1"/>
                </a:solidFill>
                <a:latin typeface="Aharoni" panose="02010803020104030203" pitchFamily="2" charset="-79"/>
                <a:cs typeface="Aharoni" panose="02010803020104030203" pitchFamily="2" charset="-79"/>
              </a:rPr>
              <a:t>6. Sleep disturbance (difficulty falling or staying asleep, or restless, unsatisfying sleep).</a:t>
            </a:r>
          </a:p>
        </p:txBody>
      </p:sp>
    </p:spTree>
    <p:extLst>
      <p:ext uri="{BB962C8B-B14F-4D97-AF65-F5344CB8AC3E}">
        <p14:creationId xmlns:p14="http://schemas.microsoft.com/office/powerpoint/2010/main" val="81944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3A5D-8F20-4772-938D-15288E24E4CE}"/>
              </a:ext>
            </a:extLst>
          </p:cNvPr>
          <p:cNvSpPr>
            <a:spLocks noGrp="1"/>
          </p:cNvSpPr>
          <p:nvPr>
            <p:ph type="title"/>
          </p:nvPr>
        </p:nvSpPr>
        <p:spPr/>
        <p:txBody>
          <a:bodyPr/>
          <a:lstStyle/>
          <a:p>
            <a:r>
              <a:rPr lang="en-US" dirty="0"/>
              <a:t>Diagnostic criteria</a:t>
            </a:r>
            <a:endParaRPr lang="en-GB" dirty="0"/>
          </a:p>
        </p:txBody>
      </p:sp>
      <p:sp>
        <p:nvSpPr>
          <p:cNvPr id="3" name="Content Placeholder 2">
            <a:extLst>
              <a:ext uri="{FF2B5EF4-FFF2-40B4-BE49-F238E27FC236}">
                <a16:creationId xmlns:a16="http://schemas.microsoft.com/office/drawing/2014/main" id="{59A88D1E-D6AF-4340-B2B4-A33F5E89DAAD}"/>
              </a:ext>
            </a:extLst>
          </p:cNvPr>
          <p:cNvSpPr>
            <a:spLocks noGrp="1"/>
          </p:cNvSpPr>
          <p:nvPr>
            <p:ph idx="1"/>
          </p:nvPr>
        </p:nvSpPr>
        <p:spPr/>
        <p:txBody>
          <a:bodyPr>
            <a:normAutofit/>
          </a:bodyPr>
          <a:lstStyle/>
          <a:p>
            <a:r>
              <a:rPr lang="en-GB" dirty="0">
                <a:solidFill>
                  <a:schemeClr val="tx1"/>
                </a:solidFill>
                <a:latin typeface="Aharoni" panose="02010803020104030203" pitchFamily="2" charset="-79"/>
                <a:cs typeface="Aharoni" panose="02010803020104030203" pitchFamily="2" charset="-79"/>
              </a:rPr>
              <a:t>The anxiety, worry, or physical symptoms cause clinically significant distress or impairment in social, occupational, or other important areas of functioning.</a:t>
            </a:r>
          </a:p>
          <a:p>
            <a:r>
              <a:rPr lang="en-GB" dirty="0">
                <a:solidFill>
                  <a:schemeClr val="tx1"/>
                </a:solidFill>
                <a:latin typeface="Aharoni" panose="02010803020104030203" pitchFamily="2" charset="-79"/>
                <a:cs typeface="Aharoni" panose="02010803020104030203" pitchFamily="2" charset="-79"/>
              </a:rPr>
              <a:t>The disturbance is not attributable to the physiological effects of a substance (e.g., a drug of abuse, a medication) or another medical condition (e.g., hyperthyroidism).</a:t>
            </a:r>
          </a:p>
          <a:p>
            <a:r>
              <a:rPr lang="en-GB" dirty="0">
                <a:solidFill>
                  <a:schemeClr val="tx1"/>
                </a:solidFill>
                <a:latin typeface="Aharoni" panose="02010803020104030203" pitchFamily="2" charset="-79"/>
                <a:cs typeface="Aharoni" panose="02010803020104030203" pitchFamily="2" charset="-79"/>
              </a:rPr>
              <a:t>The disturbance is not better explained by another mental disorder (e.g., anxiety or worry about having panic attacks in panic disorder, negative evaluation in social anxiety disorder [social phobia].</a:t>
            </a:r>
          </a:p>
        </p:txBody>
      </p:sp>
    </p:spTree>
    <p:extLst>
      <p:ext uri="{BB962C8B-B14F-4D97-AF65-F5344CB8AC3E}">
        <p14:creationId xmlns:p14="http://schemas.microsoft.com/office/powerpoint/2010/main" val="350706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6F2C-91CD-4E7B-AAC6-D26F32AEAE90}"/>
              </a:ext>
            </a:extLst>
          </p:cNvPr>
          <p:cNvSpPr>
            <a:spLocks noGrp="1"/>
          </p:cNvSpPr>
          <p:nvPr>
            <p:ph type="title"/>
          </p:nvPr>
        </p:nvSpPr>
        <p:spPr/>
        <p:txBody>
          <a:bodyPr/>
          <a:lstStyle/>
          <a:p>
            <a:r>
              <a:rPr lang="en-US" dirty="0"/>
              <a:t>management</a:t>
            </a:r>
            <a:endParaRPr lang="en-GB" dirty="0"/>
          </a:p>
        </p:txBody>
      </p:sp>
      <p:sp>
        <p:nvSpPr>
          <p:cNvPr id="3" name="Content Placeholder 2">
            <a:extLst>
              <a:ext uri="{FF2B5EF4-FFF2-40B4-BE49-F238E27FC236}">
                <a16:creationId xmlns:a16="http://schemas.microsoft.com/office/drawing/2014/main" id="{E47E8CAB-A9DF-443A-A1AA-805C6A2D50D7}"/>
              </a:ext>
            </a:extLst>
          </p:cNvPr>
          <p:cNvSpPr>
            <a:spLocks noGrp="1"/>
          </p:cNvSpPr>
          <p:nvPr>
            <p:ph idx="1"/>
          </p:nvPr>
        </p:nvSpPr>
        <p:spPr/>
        <p:txBody>
          <a:bodyPr>
            <a:normAutofit/>
          </a:bodyPr>
          <a:lstStyle/>
          <a:p>
            <a:r>
              <a:rPr lang="en-US" dirty="0">
                <a:solidFill>
                  <a:schemeClr val="tx1"/>
                </a:solidFill>
                <a:latin typeface="Aharoni" panose="02010803020104030203" pitchFamily="2" charset="-79"/>
                <a:cs typeface="Aharoni" panose="02010803020104030203" pitchFamily="2" charset="-79"/>
              </a:rPr>
              <a:t>Pharmacotherapy and Cognitive Behavioral Therapy are first line treatment (you can either give meds, or do CBT)</a:t>
            </a:r>
          </a:p>
          <a:p>
            <a:r>
              <a:rPr lang="en-US" dirty="0">
                <a:solidFill>
                  <a:schemeClr val="tx1"/>
                </a:solidFill>
                <a:latin typeface="Aharoni" panose="02010803020104030203" pitchFamily="2" charset="-79"/>
                <a:cs typeface="Aharoni" panose="02010803020104030203" pitchFamily="2" charset="-79"/>
              </a:rPr>
              <a:t>They are equally effective</a:t>
            </a:r>
          </a:p>
          <a:p>
            <a:r>
              <a:rPr lang="en-US" dirty="0">
                <a:solidFill>
                  <a:schemeClr val="tx1"/>
                </a:solidFill>
                <a:latin typeface="Aharoni" panose="02010803020104030203" pitchFamily="2" charset="-79"/>
                <a:cs typeface="Aharoni" panose="02010803020104030203" pitchFamily="2" charset="-79"/>
              </a:rPr>
              <a:t>Pharmacotherapy: SSRI (paroxetine), SNRI (venlafaxine)</a:t>
            </a:r>
          </a:p>
          <a:p>
            <a:r>
              <a:rPr lang="en-US" dirty="0">
                <a:solidFill>
                  <a:schemeClr val="tx1"/>
                </a:solidFill>
                <a:latin typeface="Aharoni" panose="02010803020104030203" pitchFamily="2" charset="-79"/>
                <a:cs typeface="Aharoni" panose="02010803020104030203" pitchFamily="2" charset="-79"/>
              </a:rPr>
              <a:t>CBT: good options for patients who don’t want meds or can’t tolerate them</a:t>
            </a:r>
          </a:p>
          <a:p>
            <a:r>
              <a:rPr lang="en-US" dirty="0">
                <a:solidFill>
                  <a:schemeClr val="tx1"/>
                </a:solidFill>
                <a:latin typeface="Aharoni" panose="02010803020104030203" pitchFamily="2" charset="-79"/>
                <a:cs typeface="Aharoni" panose="02010803020104030203" pitchFamily="2" charset="-79"/>
              </a:rPr>
              <a:t>If the patient is not getting better with medication, consult psychiatry.</a:t>
            </a:r>
          </a:p>
          <a:p>
            <a:pPr marL="0" indent="0">
              <a:buNone/>
            </a:pPr>
            <a:endParaRPr lang="en-GB" dirty="0"/>
          </a:p>
        </p:txBody>
      </p:sp>
    </p:spTree>
    <p:extLst>
      <p:ext uri="{BB962C8B-B14F-4D97-AF65-F5344CB8AC3E}">
        <p14:creationId xmlns:p14="http://schemas.microsoft.com/office/powerpoint/2010/main" val="2671838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9BA61A-67F5-474B-AC33-BB16AA855BA8}"/>
              </a:ext>
            </a:extLst>
          </p:cNvPr>
          <p:cNvPicPr>
            <a:picLocks noChangeAspect="1"/>
          </p:cNvPicPr>
          <p:nvPr/>
        </p:nvPicPr>
        <p:blipFill rotWithShape="1">
          <a:blip r:embed="rId2"/>
          <a:srcRect l="908" r="51620" b="1"/>
          <a:stretch/>
        </p:blipFill>
        <p:spPr>
          <a:xfrm>
            <a:off x="0" y="-27286"/>
            <a:ext cx="6050272" cy="6885286"/>
          </a:xfrm>
          <a:prstGeom prst="rect">
            <a:avLst/>
          </a:prstGeom>
        </p:spPr>
      </p:pic>
      <p:pic>
        <p:nvPicPr>
          <p:cNvPr id="16" name="Content Placeholder 4">
            <a:extLst>
              <a:ext uri="{FF2B5EF4-FFF2-40B4-BE49-F238E27FC236}">
                <a16:creationId xmlns:a16="http://schemas.microsoft.com/office/drawing/2014/main" id="{9919A320-B037-0442-9E93-653BEA66E314}"/>
              </a:ext>
            </a:extLst>
          </p:cNvPr>
          <p:cNvPicPr>
            <a:picLocks noChangeAspect="1"/>
          </p:cNvPicPr>
          <p:nvPr/>
        </p:nvPicPr>
        <p:blipFill rotWithShape="1">
          <a:blip r:embed="rId3">
            <a:extLst/>
          </a:blip>
          <a:srcRect l="45693" t="31765" r="3709" b="-2"/>
          <a:stretch/>
        </p:blipFill>
        <p:spPr>
          <a:xfrm>
            <a:off x="6050272" y="-2784"/>
            <a:ext cx="6141728" cy="6860784"/>
          </a:xfrm>
          <a:prstGeom prst="rect">
            <a:avLst/>
          </a:prstGeom>
        </p:spPr>
      </p:pic>
      <p:sp>
        <p:nvSpPr>
          <p:cNvPr id="17" name="Title 1">
            <a:extLst>
              <a:ext uri="{FF2B5EF4-FFF2-40B4-BE49-F238E27FC236}">
                <a16:creationId xmlns:a16="http://schemas.microsoft.com/office/drawing/2014/main" id="{C8F9B0C8-0134-E542-B514-0C99A4D6C048}"/>
              </a:ext>
            </a:extLst>
          </p:cNvPr>
          <p:cNvSpPr txBox="1">
            <a:spLocks/>
          </p:cNvSpPr>
          <p:nvPr/>
        </p:nvSpPr>
        <p:spPr bwMode="black">
          <a:xfrm>
            <a:off x="2578205" y="466498"/>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depression</a:t>
            </a:r>
            <a:endParaRPr lang="en-US" dirty="0"/>
          </a:p>
        </p:txBody>
      </p:sp>
    </p:spTree>
    <p:extLst>
      <p:ext uri="{BB962C8B-B14F-4D97-AF65-F5344CB8AC3E}">
        <p14:creationId xmlns:p14="http://schemas.microsoft.com/office/powerpoint/2010/main" val="24638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D331-B6A1-4C0D-950E-7BB5BBDF2CAD}"/>
              </a:ext>
            </a:extLst>
          </p:cNvPr>
          <p:cNvSpPr>
            <a:spLocks noGrp="1"/>
          </p:cNvSpPr>
          <p:nvPr>
            <p:ph type="title"/>
          </p:nvPr>
        </p:nvSpPr>
        <p:spPr>
          <a:xfrm>
            <a:off x="2231136" y="2834640"/>
            <a:ext cx="7729728" cy="1188720"/>
          </a:xfrm>
        </p:spPr>
        <p:txBody>
          <a:bodyPr/>
          <a:lstStyle/>
          <a:p>
            <a:r>
              <a:rPr lang="en-US" dirty="0"/>
              <a:t>MCQ</a:t>
            </a:r>
            <a:endParaRPr lang="en-GB" dirty="0"/>
          </a:p>
        </p:txBody>
      </p:sp>
    </p:spTree>
    <p:extLst>
      <p:ext uri="{BB962C8B-B14F-4D97-AF65-F5344CB8AC3E}">
        <p14:creationId xmlns:p14="http://schemas.microsoft.com/office/powerpoint/2010/main" val="1975632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332EDFE0-7E16-BC40-8244-D29EBB1DB617}"/>
              </a:ext>
            </a:extLst>
          </p:cNvPr>
          <p:cNvPicPr>
            <a:picLocks noGrp="1" noChangeAspect="1"/>
          </p:cNvPicPr>
          <p:nvPr>
            <p:ph idx="1"/>
          </p:nvPr>
        </p:nvPicPr>
        <p:blipFill rotWithShape="1">
          <a:blip r:embed="rId2"/>
          <a:srcRect l="9091" t="30159" b="7670"/>
          <a:stretch/>
        </p:blipFill>
        <p:spPr>
          <a:xfrm>
            <a:off x="20" y="10"/>
            <a:ext cx="12191980" cy="6857990"/>
          </a:xfrm>
          <a:prstGeom prst="rect">
            <a:avLst/>
          </a:prstGeom>
        </p:spPr>
      </p:pic>
      <p:sp>
        <p:nvSpPr>
          <p:cNvPr id="2" name="Title 1">
            <a:extLst>
              <a:ext uri="{FF2B5EF4-FFF2-40B4-BE49-F238E27FC236}">
                <a16:creationId xmlns:a16="http://schemas.microsoft.com/office/drawing/2014/main" id="{08912C8F-856A-584E-A2EF-E76CAF10FCD9}"/>
              </a:ext>
            </a:extLst>
          </p:cNvPr>
          <p:cNvSpPr>
            <a:spLocks noGrp="1"/>
          </p:cNvSpPr>
          <p:nvPr>
            <p:ph type="title"/>
          </p:nvPr>
        </p:nvSpPr>
        <p:spPr>
          <a:xfrm>
            <a:off x="2231136" y="5045160"/>
            <a:ext cx="7729728" cy="731520"/>
          </a:xfrm>
          <a:solidFill>
            <a:srgbClr val="000000">
              <a:alpha val="70000"/>
            </a:srgbClr>
          </a:solidFill>
          <a:ln>
            <a:noFill/>
          </a:ln>
        </p:spPr>
        <p:txBody>
          <a:bodyPr vert="horz" lIns="182880" tIns="182880" rIns="182880" bIns="182880" rtlCol="0" anchor="ctr">
            <a:normAutofit/>
          </a:bodyPr>
          <a:lstStyle/>
          <a:p>
            <a:r>
              <a:rPr lang="en-US" sz="2400" kern="1200" cap="all" spc="200" baseline="0" dirty="0">
                <a:solidFill>
                  <a:srgbClr val="FFFFFF"/>
                </a:solidFill>
                <a:latin typeface="+mj-lt"/>
                <a:ea typeface="+mj-ea"/>
                <a:cs typeface="+mj-cs"/>
              </a:rPr>
              <a:t>depression</a:t>
            </a:r>
          </a:p>
        </p:txBody>
      </p:sp>
      <p:sp>
        <p:nvSpPr>
          <p:cNvPr id="10" name="Rectangle 9">
            <a:extLst>
              <a:ext uri="{FF2B5EF4-FFF2-40B4-BE49-F238E27FC236}">
                <a16:creationId xmlns:a16="http://schemas.microsoft.com/office/drawing/2014/main" id="{A70E44F7-1AE7-45C1-BB2F-447BC47E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68068" y="4880568"/>
            <a:ext cx="8055864" cy="106070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4246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5CA9-1625-4E4F-B47A-5943694A4315}"/>
              </a:ext>
            </a:extLst>
          </p:cNvPr>
          <p:cNvSpPr>
            <a:spLocks noGrp="1"/>
          </p:cNvSpPr>
          <p:nvPr>
            <p:ph type="title"/>
          </p:nvPr>
        </p:nvSpPr>
        <p:spPr>
          <a:xfrm>
            <a:off x="804670" y="978776"/>
            <a:ext cx="3044953" cy="1174991"/>
          </a:xfrm>
        </p:spPr>
        <p:txBody>
          <a:bodyPr>
            <a:normAutofit/>
          </a:bodyPr>
          <a:lstStyle/>
          <a:p>
            <a:r>
              <a:rPr lang="en-US" sz="2000"/>
              <a:t>What is depression</a:t>
            </a:r>
          </a:p>
        </p:txBody>
      </p:sp>
      <p:sp>
        <p:nvSpPr>
          <p:cNvPr id="3" name="Content Placeholder 2">
            <a:extLst>
              <a:ext uri="{FF2B5EF4-FFF2-40B4-BE49-F238E27FC236}">
                <a16:creationId xmlns:a16="http://schemas.microsoft.com/office/drawing/2014/main" id="{89543FFC-64CF-2B40-9438-EBF0ED99867B}"/>
              </a:ext>
            </a:extLst>
          </p:cNvPr>
          <p:cNvSpPr>
            <a:spLocks noGrp="1"/>
          </p:cNvSpPr>
          <p:nvPr>
            <p:ph idx="1"/>
          </p:nvPr>
        </p:nvSpPr>
        <p:spPr>
          <a:xfrm>
            <a:off x="804670" y="2640692"/>
            <a:ext cx="3044952" cy="3255252"/>
          </a:xfrm>
        </p:spPr>
        <p:txBody>
          <a:bodyPr>
            <a:normAutofit/>
          </a:bodyPr>
          <a:lstStyle/>
          <a:p>
            <a:r>
              <a:rPr lang="en-US" sz="1600" b="1"/>
              <a:t>is a common and serious medical illness that negatively affects how you feel, the way you think and how you act. </a:t>
            </a:r>
          </a:p>
          <a:p>
            <a:r>
              <a:rPr lang="en-US" sz="1600" b="1"/>
              <a:t>Depression causes feelings of sadness and/or a loss of interest in activities once enjoyed</a:t>
            </a:r>
          </a:p>
        </p:txBody>
      </p:sp>
      <p:pic>
        <p:nvPicPr>
          <p:cNvPr id="5" name="Picture 4">
            <a:extLst>
              <a:ext uri="{FF2B5EF4-FFF2-40B4-BE49-F238E27FC236}">
                <a16:creationId xmlns:a16="http://schemas.microsoft.com/office/drawing/2014/main" id="{BF337BCF-E58E-0644-8207-104307D092BB}"/>
              </a:ext>
            </a:extLst>
          </p:cNvPr>
          <p:cNvPicPr>
            <a:picLocks noChangeAspect="1"/>
          </p:cNvPicPr>
          <p:nvPr/>
        </p:nvPicPr>
        <p:blipFill rotWithShape="1">
          <a:blip r:embed="rId2"/>
          <a:srcRect l="24164" r="20881"/>
          <a:stretch/>
        </p:blipFill>
        <p:spPr>
          <a:xfrm>
            <a:off x="4650828" y="10"/>
            <a:ext cx="7541172" cy="6857990"/>
          </a:xfrm>
          <a:prstGeom prst="rect">
            <a:avLst/>
          </a:prstGeom>
        </p:spPr>
      </p:pic>
    </p:spTree>
    <p:extLst>
      <p:ext uri="{BB962C8B-B14F-4D97-AF65-F5344CB8AC3E}">
        <p14:creationId xmlns:p14="http://schemas.microsoft.com/office/powerpoint/2010/main" val="293916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CB69-A7A2-DB44-BBC0-45C296433AE7}"/>
              </a:ext>
            </a:extLst>
          </p:cNvPr>
          <p:cNvSpPr>
            <a:spLocks noGrp="1"/>
          </p:cNvSpPr>
          <p:nvPr>
            <p:ph type="title"/>
          </p:nvPr>
        </p:nvSpPr>
        <p:spPr/>
        <p:txBody>
          <a:bodyPr/>
          <a:lstStyle/>
          <a:p>
            <a:r>
              <a:rPr lang="en-US" dirty="0"/>
              <a:t>Symptoms of depression</a:t>
            </a:r>
          </a:p>
        </p:txBody>
      </p:sp>
      <p:sp>
        <p:nvSpPr>
          <p:cNvPr id="3" name="Content Placeholder 2">
            <a:extLst>
              <a:ext uri="{FF2B5EF4-FFF2-40B4-BE49-F238E27FC236}">
                <a16:creationId xmlns:a16="http://schemas.microsoft.com/office/drawing/2014/main" id="{42A17283-AD58-CE44-856F-E414A954CA98}"/>
              </a:ext>
            </a:extLst>
          </p:cNvPr>
          <p:cNvSpPr>
            <a:spLocks noGrp="1"/>
          </p:cNvSpPr>
          <p:nvPr>
            <p:ph idx="1"/>
          </p:nvPr>
        </p:nvSpPr>
        <p:spPr/>
        <p:txBody>
          <a:bodyPr>
            <a:normAutofit fontScale="70000" lnSpcReduction="20000"/>
          </a:bodyPr>
          <a:lstStyle/>
          <a:p>
            <a:r>
              <a:rPr lang="en-US" b="1" dirty="0"/>
              <a:t>Depression symptoms can vary from mild to severe and can include:</a:t>
            </a:r>
          </a:p>
          <a:p>
            <a:r>
              <a:rPr lang="en-US" b="1" dirty="0"/>
              <a:t>Feeling sad or having a depressed mood</a:t>
            </a:r>
          </a:p>
          <a:p>
            <a:r>
              <a:rPr lang="en-US" b="1" dirty="0"/>
              <a:t>Loss of interest or pleasure in activities once enjoyed</a:t>
            </a:r>
          </a:p>
          <a:p>
            <a:r>
              <a:rPr lang="en-US" b="1" dirty="0"/>
              <a:t>Changes in appetite — weight loss or gain unrelated to dieting</a:t>
            </a:r>
          </a:p>
          <a:p>
            <a:r>
              <a:rPr lang="en-US" b="1" dirty="0"/>
              <a:t>Trouble sleeping or sleeping too much</a:t>
            </a:r>
          </a:p>
          <a:p>
            <a:r>
              <a:rPr lang="en-US" b="1" dirty="0"/>
              <a:t>Loss of energy or increased fatigue</a:t>
            </a:r>
          </a:p>
          <a:p>
            <a:r>
              <a:rPr lang="en-US" b="1" dirty="0"/>
              <a:t>Increase in purposeless physical activity (e.g., hand-wringing or pacing) or slowed movements and speech (actions observable by others)</a:t>
            </a:r>
          </a:p>
          <a:p>
            <a:r>
              <a:rPr lang="en-US" b="1" dirty="0"/>
              <a:t>Feeling worthless or guilty</a:t>
            </a:r>
          </a:p>
          <a:p>
            <a:r>
              <a:rPr lang="en-US" b="1" dirty="0"/>
              <a:t>Difficulty thinking, concentrating or making decisions</a:t>
            </a:r>
          </a:p>
          <a:p>
            <a:r>
              <a:rPr lang="en-US" b="1" dirty="0"/>
              <a:t>Thoughts of death or suicide</a:t>
            </a:r>
          </a:p>
        </p:txBody>
      </p:sp>
    </p:spTree>
    <p:extLst>
      <p:ext uri="{BB962C8B-B14F-4D97-AF65-F5344CB8AC3E}">
        <p14:creationId xmlns:p14="http://schemas.microsoft.com/office/powerpoint/2010/main" val="19436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0C28-ECAC-ED46-BD53-1788ABCEEEF9}"/>
              </a:ext>
            </a:extLst>
          </p:cNvPr>
          <p:cNvSpPr>
            <a:spLocks noGrp="1"/>
          </p:cNvSpPr>
          <p:nvPr>
            <p:ph type="title"/>
          </p:nvPr>
        </p:nvSpPr>
        <p:spPr/>
        <p:txBody>
          <a:bodyPr/>
          <a:lstStyle/>
          <a:p>
            <a:r>
              <a:rPr lang="en-US" dirty="0"/>
              <a:t>Prevalence and etiology</a:t>
            </a:r>
          </a:p>
        </p:txBody>
      </p:sp>
      <p:sp>
        <p:nvSpPr>
          <p:cNvPr id="3" name="Content Placeholder 2">
            <a:extLst>
              <a:ext uri="{FF2B5EF4-FFF2-40B4-BE49-F238E27FC236}">
                <a16:creationId xmlns:a16="http://schemas.microsoft.com/office/drawing/2014/main" id="{1FC27D9C-58D4-8841-B2E8-160DEE50E13E}"/>
              </a:ext>
            </a:extLst>
          </p:cNvPr>
          <p:cNvSpPr>
            <a:spLocks noGrp="1"/>
          </p:cNvSpPr>
          <p:nvPr>
            <p:ph idx="1"/>
          </p:nvPr>
        </p:nvSpPr>
        <p:spPr>
          <a:xfrm>
            <a:off x="-110359" y="2638044"/>
            <a:ext cx="12302359" cy="3101983"/>
          </a:xfrm>
        </p:spPr>
        <p:txBody>
          <a:bodyPr>
            <a:noAutofit/>
          </a:bodyPr>
          <a:lstStyle/>
          <a:p>
            <a:r>
              <a:rPr lang="en-US" sz="2400" b="1" dirty="0"/>
              <a:t>Females are more prone to have depression compared to males 2:1.</a:t>
            </a:r>
          </a:p>
          <a:p>
            <a:r>
              <a:rPr lang="en-US" sz="2400" b="1" dirty="0"/>
              <a:t>Depression is more common in younger adults.</a:t>
            </a:r>
          </a:p>
          <a:p>
            <a:r>
              <a:rPr lang="en-US" sz="2400" b="1" dirty="0"/>
              <a:t>Depression is estimated to affect 350 million people worldwide (WHO 2012).</a:t>
            </a:r>
          </a:p>
          <a:p>
            <a:r>
              <a:rPr lang="en-US" sz="2400" b="1" dirty="0"/>
              <a:t>Cross-sectional study was conducted in three large primary care centers in Riyadh</a:t>
            </a:r>
          </a:p>
          <a:p>
            <a:r>
              <a:rPr lang="en-US" sz="2400" b="1" dirty="0"/>
              <a:t>Patients included in the survey analysis were 477. </a:t>
            </a:r>
          </a:p>
          <a:p>
            <a:r>
              <a:rPr lang="en-US" sz="2400" b="1" dirty="0"/>
              <a:t>The study found the point-prevalence of screened depression (showing signs of depression) to be 49.9% among the adult visitors to primary healthcare.</a:t>
            </a:r>
          </a:p>
          <a:p>
            <a:endParaRPr lang="en-US" sz="2400" b="1" dirty="0"/>
          </a:p>
        </p:txBody>
      </p:sp>
    </p:spTree>
    <p:extLst>
      <p:ext uri="{BB962C8B-B14F-4D97-AF65-F5344CB8AC3E}">
        <p14:creationId xmlns:p14="http://schemas.microsoft.com/office/powerpoint/2010/main" val="348254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FB8B-B79F-6043-AAA9-3BE9342CFDC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EE45259-908E-524A-A637-D05CA3B88B17}"/>
              </a:ext>
            </a:extLst>
          </p:cNvPr>
          <p:cNvSpPr>
            <a:spLocks noGrp="1"/>
          </p:cNvSpPr>
          <p:nvPr>
            <p:ph idx="1"/>
          </p:nvPr>
        </p:nvSpPr>
        <p:spPr/>
        <p:txBody>
          <a:bodyPr/>
          <a:lstStyle/>
          <a:p>
            <a:endParaRPr lang="en-US" dirty="0"/>
          </a:p>
        </p:txBody>
      </p:sp>
      <p:pic>
        <p:nvPicPr>
          <p:cNvPr id="6" name="Content Placeholder 3">
            <a:extLst>
              <a:ext uri="{FF2B5EF4-FFF2-40B4-BE49-F238E27FC236}">
                <a16:creationId xmlns:a16="http://schemas.microsoft.com/office/drawing/2014/main" id="{4BC0CC65-EE6C-3642-95D4-A36035D64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19767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DFFB-8F0D-FD4E-B8EC-A91E0F6FD833}"/>
              </a:ext>
            </a:extLst>
          </p:cNvPr>
          <p:cNvSpPr>
            <a:spLocks noGrp="1"/>
          </p:cNvSpPr>
          <p:nvPr>
            <p:ph type="title"/>
          </p:nvPr>
        </p:nvSpPr>
        <p:spPr/>
        <p:txBody>
          <a:bodyPr/>
          <a:lstStyle/>
          <a:p>
            <a:r>
              <a:rPr lang="en-US" dirty="0"/>
              <a:t>Prevalence and etiology</a:t>
            </a:r>
          </a:p>
        </p:txBody>
      </p:sp>
      <p:sp>
        <p:nvSpPr>
          <p:cNvPr id="3" name="Content Placeholder 2">
            <a:extLst>
              <a:ext uri="{FF2B5EF4-FFF2-40B4-BE49-F238E27FC236}">
                <a16:creationId xmlns:a16="http://schemas.microsoft.com/office/drawing/2014/main" id="{38CB787D-89A6-2142-851E-EC6F0C184B3E}"/>
              </a:ext>
            </a:extLst>
          </p:cNvPr>
          <p:cNvSpPr>
            <a:spLocks noGrp="1"/>
          </p:cNvSpPr>
          <p:nvPr>
            <p:ph idx="1"/>
          </p:nvPr>
        </p:nvSpPr>
        <p:spPr/>
        <p:txBody>
          <a:bodyPr>
            <a:normAutofit fontScale="47500" lnSpcReduction="20000"/>
          </a:bodyPr>
          <a:lstStyle/>
          <a:p>
            <a:pPr marL="342900" indent="-342900">
              <a:buFont typeface="+mj-lt"/>
              <a:buAutoNum type="arabicPeriod"/>
            </a:pPr>
            <a:r>
              <a:rPr lang="en-US" b="1" dirty="0"/>
              <a:t>Abuse.</a:t>
            </a:r>
            <a:r>
              <a:rPr lang="en-US" dirty="0"/>
              <a:t> Past physical, sexual, or emotional abuse can increase the vulnerability to clinical depression later in life.</a:t>
            </a:r>
          </a:p>
          <a:p>
            <a:pPr marL="342900" indent="-342900">
              <a:buFont typeface="+mj-lt"/>
              <a:buAutoNum type="arabicPeriod"/>
            </a:pPr>
            <a:r>
              <a:rPr lang="en-US" b="1" dirty="0"/>
              <a:t>Certain </a:t>
            </a:r>
            <a:r>
              <a:rPr lang="en-US" b="1" dirty="0">
                <a:hlinkClick r:id="rId2"/>
              </a:rPr>
              <a:t>medications</a:t>
            </a:r>
            <a:r>
              <a:rPr lang="en-US" b="1" dirty="0"/>
              <a:t>.</a:t>
            </a:r>
            <a:r>
              <a:rPr lang="en-US" dirty="0"/>
              <a:t> Some drugs, such as isotretinoin (used to treat </a:t>
            </a:r>
            <a:r>
              <a:rPr lang="en-US" dirty="0">
                <a:hlinkClick r:id="rId3"/>
              </a:rPr>
              <a:t>acne</a:t>
            </a:r>
            <a:r>
              <a:rPr lang="en-US" dirty="0"/>
              <a:t>), the antiviral drug </a:t>
            </a:r>
            <a:r>
              <a:rPr lang="en-US" dirty="0">
                <a:hlinkClick r:id="rId4"/>
              </a:rPr>
              <a:t>interferon</a:t>
            </a:r>
            <a:r>
              <a:rPr lang="en-US" dirty="0"/>
              <a:t>-alpha, and corticosteroids, can increase your risk of depression.</a:t>
            </a:r>
          </a:p>
          <a:p>
            <a:pPr marL="342900" indent="-342900">
              <a:buFont typeface="+mj-lt"/>
              <a:buAutoNum type="arabicPeriod"/>
            </a:pPr>
            <a:r>
              <a:rPr lang="en-US" b="1" dirty="0"/>
              <a:t>Conflict.</a:t>
            </a:r>
            <a:r>
              <a:rPr lang="en-US" dirty="0"/>
              <a:t> Depression in someone who has the biological vulnerability to develop depression may result from personal conflicts or disputes with family members or friends.</a:t>
            </a:r>
          </a:p>
          <a:p>
            <a:pPr marL="342900" indent="-342900">
              <a:buFont typeface="+mj-lt"/>
              <a:buAutoNum type="arabicPeriod"/>
            </a:pPr>
            <a:r>
              <a:rPr lang="en-US" b="1" dirty="0"/>
              <a:t>Death or a loss.</a:t>
            </a:r>
            <a:r>
              <a:rPr lang="en-US" dirty="0"/>
              <a:t> Sadness or </a:t>
            </a:r>
            <a:r>
              <a:rPr lang="en-US" dirty="0">
                <a:hlinkClick r:id="rId5"/>
              </a:rPr>
              <a:t>grief</a:t>
            </a:r>
            <a:r>
              <a:rPr lang="en-US" dirty="0"/>
              <a:t> from the death or loss of a loved one, though natural, may increase the risk of depression.</a:t>
            </a:r>
          </a:p>
          <a:p>
            <a:pPr marL="342900" indent="-342900">
              <a:buFont typeface="+mj-lt"/>
              <a:buAutoNum type="arabicPeriod"/>
            </a:pPr>
            <a:r>
              <a:rPr lang="en-US" b="1" dirty="0"/>
              <a:t>Genetics.</a:t>
            </a:r>
            <a:r>
              <a:rPr lang="en-US" dirty="0"/>
              <a:t> A family history of depression may increase the risk. It's thought that depression is a complex trait, meaning that there are probably many different genes that each exert small effects, rather than a single gene that contributes to disease risk. The genetics of depression, like most psychiatric disorders, are not as simple or straightforward as in </a:t>
            </a:r>
            <a:r>
              <a:rPr lang="en-US" i="1" dirty="0"/>
              <a:t>purely</a:t>
            </a:r>
            <a:r>
              <a:rPr lang="en-US" dirty="0"/>
              <a:t> genetic diseases such as </a:t>
            </a:r>
            <a:r>
              <a:rPr lang="en-US" dirty="0">
                <a:hlinkClick r:id="rId6"/>
              </a:rPr>
              <a:t>Huntington's chorea</a:t>
            </a:r>
            <a:r>
              <a:rPr lang="en-US" dirty="0"/>
              <a:t> or </a:t>
            </a:r>
            <a:r>
              <a:rPr lang="en-US" dirty="0">
                <a:hlinkClick r:id="rId7"/>
              </a:rPr>
              <a:t>cystic fibrosis</a:t>
            </a:r>
            <a:r>
              <a:rPr lang="en-US" dirty="0"/>
              <a:t>.</a:t>
            </a:r>
          </a:p>
          <a:p>
            <a:pPr marL="342900" indent="-342900">
              <a:buFont typeface="+mj-lt"/>
              <a:buAutoNum type="arabicPeriod"/>
            </a:pPr>
            <a:r>
              <a:rPr lang="en-US" b="1" dirty="0"/>
              <a:t>Major events.</a:t>
            </a:r>
            <a:r>
              <a:rPr lang="en-US" dirty="0"/>
              <a:t> Even good events such as starting a new job, graduating, or getting married can lead to depression. So can moving, losing a job or income, getting divorced, or retiring. However, the syndrome of clinical depression is never just a "normal" response to stressful life events.</a:t>
            </a:r>
          </a:p>
          <a:p>
            <a:pPr marL="342900" indent="-342900">
              <a:buFont typeface="+mj-lt"/>
              <a:buAutoNum type="arabicPeriod"/>
            </a:pPr>
            <a:r>
              <a:rPr lang="en-US" b="1" dirty="0"/>
              <a:t>Other personal problems.</a:t>
            </a:r>
            <a:r>
              <a:rPr lang="en-US" dirty="0"/>
              <a:t> Problems such as social isolation due to other mental illnesses or being cast out of a family or social group can contribute to the risk of developing clinical depression.</a:t>
            </a:r>
          </a:p>
          <a:p>
            <a:pPr marL="342900" indent="-342900">
              <a:buFont typeface="+mj-lt"/>
              <a:buAutoNum type="arabicPeriod"/>
            </a:pPr>
            <a:r>
              <a:rPr lang="en-US" b="1" dirty="0"/>
              <a:t>Serious illnesses.</a:t>
            </a:r>
            <a:r>
              <a:rPr lang="en-US" dirty="0"/>
              <a:t> Sometimes depression co-exists with a major illness or may be triggered by another medical condition.</a:t>
            </a:r>
          </a:p>
          <a:p>
            <a:pPr marL="342900" indent="-342900">
              <a:buFont typeface="+mj-lt"/>
              <a:buAutoNum type="arabicPeriod"/>
            </a:pPr>
            <a:r>
              <a:rPr lang="en-US" b="1" dirty="0">
                <a:hlinkClick r:id="rId8"/>
              </a:rPr>
              <a:t>Substance abuse</a:t>
            </a:r>
            <a:r>
              <a:rPr lang="en-US" b="1" dirty="0"/>
              <a:t>.</a:t>
            </a:r>
            <a:r>
              <a:rPr lang="en-US" dirty="0"/>
              <a:t> Nearly 30% of people with substance abuse problems also have major or clinical depression.</a:t>
            </a:r>
          </a:p>
          <a:p>
            <a:pPr marL="342900" indent="-342900">
              <a:buFont typeface="+mj-lt"/>
              <a:buAutoNum type="arabicPeriod"/>
            </a:pPr>
            <a:endParaRPr lang="en-US" dirty="0"/>
          </a:p>
        </p:txBody>
      </p:sp>
    </p:spTree>
    <p:extLst>
      <p:ext uri="{BB962C8B-B14F-4D97-AF65-F5344CB8AC3E}">
        <p14:creationId xmlns:p14="http://schemas.microsoft.com/office/powerpoint/2010/main" val="1785872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AB881-2EB0-504E-906C-DF456F1334F0}"/>
              </a:ext>
            </a:extLst>
          </p:cNvPr>
          <p:cNvPicPr>
            <a:picLocks noChangeAspect="1"/>
          </p:cNvPicPr>
          <p:nvPr/>
        </p:nvPicPr>
        <p:blipFill rotWithShape="1">
          <a:blip r:embed="rId2"/>
          <a:srcRect l="3350" r="938" b="2"/>
          <a:stretch/>
        </p:blipFill>
        <p:spPr>
          <a:xfrm>
            <a:off x="20" y="10"/>
            <a:ext cx="7537684" cy="6857990"/>
          </a:xfrm>
          <a:prstGeom prst="rect">
            <a:avLst/>
          </a:prstGeom>
        </p:spPr>
      </p:pic>
      <p:sp>
        <p:nvSpPr>
          <p:cNvPr id="14" name="Rectangle 9">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2074EB-BCF0-8048-8D71-E82D130590A6}"/>
              </a:ext>
            </a:extLst>
          </p:cNvPr>
          <p:cNvSpPr>
            <a:spLocks noGrp="1"/>
          </p:cNvSpPr>
          <p:nvPr>
            <p:ph idx="1"/>
          </p:nvPr>
        </p:nvSpPr>
        <p:spPr>
          <a:xfrm>
            <a:off x="8242273" y="973600"/>
            <a:ext cx="3374136" cy="4924280"/>
          </a:xfrm>
        </p:spPr>
        <p:txBody>
          <a:bodyPr anchor="ctr">
            <a:normAutofit fontScale="85000" lnSpcReduction="20000"/>
          </a:bodyPr>
          <a:lstStyle/>
          <a:p>
            <a:r>
              <a:rPr lang="en-US" sz="1700" dirty="0">
                <a:solidFill>
                  <a:srgbClr val="FF0000"/>
                </a:solidFill>
              </a:rPr>
              <a:t>Five or more= major depressive disorder</a:t>
            </a:r>
          </a:p>
          <a:p>
            <a:r>
              <a:rPr lang="en-US" sz="1700" dirty="0">
                <a:solidFill>
                  <a:srgbClr val="FF0000"/>
                </a:solidFill>
              </a:rPr>
              <a:t>+</a:t>
            </a:r>
            <a:r>
              <a:rPr lang="en-US" dirty="0">
                <a:solidFill>
                  <a:srgbClr val="FF0000"/>
                </a:solidFill>
              </a:rPr>
              <a:t>at least one of the symptoms is either no.1 or no.2: </a:t>
            </a:r>
            <a:endParaRPr lang="en-US" sz="1700" dirty="0">
              <a:solidFill>
                <a:srgbClr val="FF0000"/>
              </a:solidFill>
            </a:endParaRPr>
          </a:p>
          <a:p>
            <a:r>
              <a:rPr lang="en-US" sz="1700" dirty="0">
                <a:solidFill>
                  <a:srgbClr val="FF0000"/>
                </a:solidFill>
              </a:rPr>
              <a:t>+has to be 2 weeks or more</a:t>
            </a:r>
          </a:p>
          <a:p>
            <a:r>
              <a:rPr lang="en-US" sz="1700" dirty="0">
                <a:solidFill>
                  <a:srgbClr val="FFFFFF"/>
                </a:solidFill>
              </a:rPr>
              <a:t>1. Low mood. </a:t>
            </a:r>
          </a:p>
          <a:p>
            <a:r>
              <a:rPr lang="en-US" sz="1700" dirty="0">
                <a:solidFill>
                  <a:srgbClr val="FFFFFF"/>
                </a:solidFill>
              </a:rPr>
              <a:t>2. Loss of interest in pleasurable activities (anhedonia). </a:t>
            </a:r>
          </a:p>
          <a:p>
            <a:r>
              <a:rPr lang="en-US" sz="1700" dirty="0">
                <a:solidFill>
                  <a:srgbClr val="FFFFFF"/>
                </a:solidFill>
              </a:rPr>
              <a:t>3. Appetite or body weight change (increased or decreased).</a:t>
            </a:r>
          </a:p>
          <a:p>
            <a:r>
              <a:rPr lang="en-US" sz="1700" dirty="0">
                <a:solidFill>
                  <a:srgbClr val="FFFFFF"/>
                </a:solidFill>
              </a:rPr>
              <a:t>4.Insomnia or hypersomnia. </a:t>
            </a:r>
          </a:p>
          <a:p>
            <a:r>
              <a:rPr lang="en-US" sz="1700" dirty="0">
                <a:solidFill>
                  <a:srgbClr val="FFFFFF"/>
                </a:solidFill>
              </a:rPr>
              <a:t>5. Psychomotor agitation or retardation.</a:t>
            </a:r>
          </a:p>
          <a:p>
            <a:r>
              <a:rPr lang="en-US" sz="1700" dirty="0">
                <a:solidFill>
                  <a:srgbClr val="FFFFFF"/>
                </a:solidFill>
              </a:rPr>
              <a:t>6. Fatigue or loss of energy. </a:t>
            </a:r>
          </a:p>
          <a:p>
            <a:r>
              <a:rPr lang="en-US" sz="1700" dirty="0">
                <a:solidFill>
                  <a:srgbClr val="FFFFFF"/>
                </a:solidFill>
              </a:rPr>
              <a:t>7. Feelings of worthlessness or excessive guilt. </a:t>
            </a:r>
          </a:p>
          <a:p>
            <a:r>
              <a:rPr lang="en-US" sz="1700" dirty="0">
                <a:solidFill>
                  <a:srgbClr val="FFFFFF"/>
                </a:solidFill>
              </a:rPr>
              <a:t>8. Diminished concentration. </a:t>
            </a:r>
          </a:p>
          <a:p>
            <a:r>
              <a:rPr lang="en-US" sz="1700" dirty="0">
                <a:solidFill>
                  <a:srgbClr val="FFFFFF"/>
                </a:solidFill>
              </a:rPr>
              <a:t>9. Recurrent thoughts of death or suicide. </a:t>
            </a:r>
          </a:p>
          <a:p>
            <a:endParaRPr lang="en-US" sz="1700" dirty="0">
              <a:solidFill>
                <a:srgbClr val="FFFFFF"/>
              </a:solidFill>
            </a:endParaRPr>
          </a:p>
        </p:txBody>
      </p:sp>
    </p:spTree>
    <p:extLst>
      <p:ext uri="{BB962C8B-B14F-4D97-AF65-F5344CB8AC3E}">
        <p14:creationId xmlns:p14="http://schemas.microsoft.com/office/powerpoint/2010/main" val="2041003562"/>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0C43-7116-754D-A9DA-77252A42A2FB}"/>
              </a:ext>
            </a:extLst>
          </p:cNvPr>
          <p:cNvSpPr>
            <a:spLocks noGrp="1"/>
          </p:cNvSpPr>
          <p:nvPr>
            <p:ph type="title"/>
          </p:nvPr>
        </p:nvSpPr>
        <p:spPr>
          <a:xfrm>
            <a:off x="804672" y="978776"/>
            <a:ext cx="4486656" cy="1174991"/>
          </a:xfrm>
        </p:spPr>
        <p:txBody>
          <a:bodyPr>
            <a:normAutofit/>
          </a:bodyPr>
          <a:lstStyle/>
          <a:p>
            <a:r>
              <a:rPr lang="en-US" sz="2400"/>
              <a:t>management</a:t>
            </a:r>
          </a:p>
        </p:txBody>
      </p:sp>
      <p:sp>
        <p:nvSpPr>
          <p:cNvPr id="3" name="Content Placeholder 2">
            <a:extLst>
              <a:ext uri="{FF2B5EF4-FFF2-40B4-BE49-F238E27FC236}">
                <a16:creationId xmlns:a16="http://schemas.microsoft.com/office/drawing/2014/main" id="{10587870-BA8C-9E43-A45C-9373A55DFBD7}"/>
              </a:ext>
            </a:extLst>
          </p:cNvPr>
          <p:cNvSpPr>
            <a:spLocks noGrp="1"/>
          </p:cNvSpPr>
          <p:nvPr>
            <p:ph idx="1"/>
          </p:nvPr>
        </p:nvSpPr>
        <p:spPr>
          <a:xfrm>
            <a:off x="804672" y="2640692"/>
            <a:ext cx="4486656" cy="3255252"/>
          </a:xfrm>
        </p:spPr>
        <p:txBody>
          <a:bodyPr>
            <a:normAutofit/>
          </a:bodyPr>
          <a:lstStyle/>
          <a:p>
            <a:pPr>
              <a:lnSpc>
                <a:spcPct val="90000"/>
              </a:lnSpc>
            </a:pPr>
            <a:r>
              <a:rPr lang="en-US" sz="1500" b="1" dirty="0">
                <a:solidFill>
                  <a:srgbClr val="FF0000"/>
                </a:solidFill>
              </a:rPr>
              <a:t>psychotherapy</a:t>
            </a:r>
            <a:r>
              <a:rPr lang="en-US" sz="1500" b="1" dirty="0"/>
              <a:t>, medication, and electroconvulsive therapy. Psychotherapy is the treatment of choice (over medication) for people under 18.</a:t>
            </a:r>
          </a:p>
          <a:p>
            <a:pPr>
              <a:lnSpc>
                <a:spcPct val="90000"/>
              </a:lnSpc>
            </a:pPr>
            <a:r>
              <a:rPr lang="en-US" sz="1500" b="1" dirty="0"/>
              <a:t>exclude other causes</a:t>
            </a:r>
          </a:p>
          <a:p>
            <a:pPr marL="514350" indent="-514350">
              <a:lnSpc>
                <a:spcPct val="90000"/>
              </a:lnSpc>
              <a:buFont typeface="+mj-lt"/>
              <a:buAutoNum type="arabicPeriod"/>
            </a:pPr>
            <a:r>
              <a:rPr lang="en-US" sz="1500" b="1" dirty="0"/>
              <a:t>Severe (ex: suicidal): hospitalization &amp; refer to psychiatrist</a:t>
            </a:r>
          </a:p>
          <a:p>
            <a:pPr marL="514350" indent="-514350">
              <a:lnSpc>
                <a:spcPct val="90000"/>
              </a:lnSpc>
              <a:buFont typeface="+mj-lt"/>
              <a:buAutoNum type="arabicPeriod"/>
            </a:pPr>
            <a:r>
              <a:rPr lang="en-US" sz="1500" b="1" dirty="0"/>
              <a:t>Not severe, not pregnant: antidepressants (SSRI: fluvoxamine)</a:t>
            </a:r>
          </a:p>
          <a:p>
            <a:pPr marL="514350" indent="-514350">
              <a:lnSpc>
                <a:spcPct val="90000"/>
              </a:lnSpc>
              <a:buFont typeface="+mj-lt"/>
              <a:buAutoNum type="arabicPeriod"/>
            </a:pPr>
            <a:r>
              <a:rPr lang="en-US" sz="1500" b="1" dirty="0"/>
              <a:t>Pregnant: antidepressants are avoided. Electroconvulsive therapy (ECT) may be used.</a:t>
            </a:r>
          </a:p>
          <a:p>
            <a:pPr lvl="1" indent="0">
              <a:lnSpc>
                <a:spcPct val="90000"/>
              </a:lnSpc>
              <a:buNone/>
            </a:pPr>
            <a:endParaRPr lang="en-US" sz="1500" b="1" dirty="0"/>
          </a:p>
          <a:p>
            <a:pPr>
              <a:lnSpc>
                <a:spcPct val="90000"/>
              </a:lnSpc>
            </a:pPr>
            <a:endParaRPr lang="en-US" sz="1500" b="1" dirty="0"/>
          </a:p>
          <a:p>
            <a:pPr>
              <a:lnSpc>
                <a:spcPct val="90000"/>
              </a:lnSpc>
            </a:pPr>
            <a:endParaRPr lang="en-US" sz="1500" b="1" dirty="0"/>
          </a:p>
        </p:txBody>
      </p:sp>
      <p:pic>
        <p:nvPicPr>
          <p:cNvPr id="5" name="Picture 4">
            <a:extLst>
              <a:ext uri="{FF2B5EF4-FFF2-40B4-BE49-F238E27FC236}">
                <a16:creationId xmlns:a16="http://schemas.microsoft.com/office/drawing/2014/main" id="{B8D9BE03-F93B-5A44-81CD-365A12AF43C7}"/>
              </a:ext>
            </a:extLst>
          </p:cNvPr>
          <p:cNvPicPr>
            <a:picLocks noChangeAspect="1"/>
          </p:cNvPicPr>
          <p:nvPr/>
        </p:nvPicPr>
        <p:blipFill rotWithShape="1">
          <a:blip r:embed="rId3"/>
          <a:srcRect l="14792" r="18542"/>
          <a:stretch/>
        </p:blipFill>
        <p:spPr>
          <a:xfrm>
            <a:off x="6096000" y="10"/>
            <a:ext cx="6096000" cy="6857990"/>
          </a:xfrm>
          <a:prstGeom prst="rect">
            <a:avLst/>
          </a:prstGeom>
        </p:spPr>
      </p:pic>
    </p:spTree>
    <p:extLst>
      <p:ext uri="{BB962C8B-B14F-4D97-AF65-F5344CB8AC3E}">
        <p14:creationId xmlns:p14="http://schemas.microsoft.com/office/powerpoint/2010/main" val="3003767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5E4E-99B4-1E45-850D-84D895786867}"/>
              </a:ext>
            </a:extLst>
          </p:cNvPr>
          <p:cNvSpPr>
            <a:spLocks noGrp="1"/>
          </p:cNvSpPr>
          <p:nvPr>
            <p:ph type="title"/>
          </p:nvPr>
        </p:nvSpPr>
        <p:spPr>
          <a:xfrm>
            <a:off x="2013422" y="2673748"/>
            <a:ext cx="7729728" cy="1188720"/>
          </a:xfrm>
        </p:spPr>
        <p:txBody>
          <a:bodyPr/>
          <a:lstStyle/>
          <a:p>
            <a:r>
              <a:rPr lang="en-US" dirty="0"/>
              <a:t>Somatic symptom disorder</a:t>
            </a:r>
          </a:p>
        </p:txBody>
      </p:sp>
    </p:spTree>
    <p:extLst>
      <p:ext uri="{BB962C8B-B14F-4D97-AF65-F5344CB8AC3E}">
        <p14:creationId xmlns:p14="http://schemas.microsoft.com/office/powerpoint/2010/main" val="391215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EEB609-944C-BD4E-B3AE-FA3DE28A628A}"/>
              </a:ext>
            </a:extLst>
          </p:cNvPr>
          <p:cNvPicPr>
            <a:picLocks noChangeAspect="1"/>
          </p:cNvPicPr>
          <p:nvPr/>
        </p:nvPicPr>
        <p:blipFill rotWithShape="1">
          <a:blip r:embed="rId2"/>
          <a:srcRect l="9091" t="30159" b="7670"/>
          <a:stretch/>
        </p:blipFill>
        <p:spPr>
          <a:xfrm>
            <a:off x="20" y="10"/>
            <a:ext cx="12191980" cy="6857990"/>
          </a:xfrm>
          <a:prstGeom prst="rect">
            <a:avLst/>
          </a:prstGeom>
        </p:spPr>
      </p:pic>
      <p:sp>
        <p:nvSpPr>
          <p:cNvPr id="2" name="Title 1">
            <a:extLst>
              <a:ext uri="{FF2B5EF4-FFF2-40B4-BE49-F238E27FC236}">
                <a16:creationId xmlns:a16="http://schemas.microsoft.com/office/drawing/2014/main" id="{F051140C-CD9C-B146-BB92-663B0A35FD77}"/>
              </a:ext>
            </a:extLst>
          </p:cNvPr>
          <p:cNvSpPr>
            <a:spLocks noGrp="1"/>
          </p:cNvSpPr>
          <p:nvPr>
            <p:ph type="title"/>
          </p:nvPr>
        </p:nvSpPr>
        <p:spPr>
          <a:xfrm>
            <a:off x="2231136" y="5045160"/>
            <a:ext cx="7729728" cy="731520"/>
          </a:xfrm>
          <a:solidFill>
            <a:srgbClr val="000000">
              <a:alpha val="70000"/>
            </a:srgbClr>
          </a:solidFill>
          <a:ln>
            <a:noFill/>
          </a:ln>
        </p:spPr>
        <p:txBody>
          <a:bodyPr vert="horz" lIns="182880" tIns="182880" rIns="182880" bIns="182880" rtlCol="0" anchor="ctr">
            <a:normAutofit/>
          </a:bodyPr>
          <a:lstStyle/>
          <a:p>
            <a:r>
              <a:rPr lang="en-US" sz="2400" kern="1200" cap="all" spc="200" baseline="0" dirty="0">
                <a:solidFill>
                  <a:srgbClr val="FFFFFF"/>
                </a:solidFill>
                <a:latin typeface="+mj-lt"/>
                <a:ea typeface="+mj-ea"/>
                <a:cs typeface="+mj-cs"/>
              </a:rPr>
              <a:t>Somatic symptom disorder</a:t>
            </a:r>
          </a:p>
        </p:txBody>
      </p:sp>
      <p:sp>
        <p:nvSpPr>
          <p:cNvPr id="9" name="Rectangle 8">
            <a:extLst>
              <a:ext uri="{FF2B5EF4-FFF2-40B4-BE49-F238E27FC236}">
                <a16:creationId xmlns:a16="http://schemas.microsoft.com/office/drawing/2014/main" id="{A70E44F7-1AE7-45C1-BB2F-447BC47E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68068" y="4880568"/>
            <a:ext cx="8055864" cy="106070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78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Q.1</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a:xfrm>
            <a:off x="1661020" y="2721934"/>
            <a:ext cx="9076888" cy="3101983"/>
          </a:xfrm>
        </p:spPr>
        <p:txBody>
          <a:bodyPr>
            <a:normAutofit fontScale="92500" lnSpcReduction="10000"/>
          </a:bodyPr>
          <a:lstStyle/>
          <a:p>
            <a:pPr marL="0" indent="0">
              <a:buNone/>
            </a:pPr>
            <a:r>
              <a:rPr lang="en-GB" sz="2600" dirty="0">
                <a:solidFill>
                  <a:schemeClr val="tx1"/>
                </a:solidFill>
                <a:latin typeface="Aharoni" panose="02010803020104030203" pitchFamily="2" charset="-79"/>
                <a:cs typeface="Aharoni" panose="02010803020104030203" pitchFamily="2" charset="-79"/>
              </a:rPr>
              <a:t>A 32-year-old man presented with intense worries when he becomes in the middle of a row in the mosque as escape seems difficult. The most likely diagnosis is:</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Panic disorder.</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Specific phobia.</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Agoraphobia.</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Social phobia.</a:t>
            </a:r>
            <a:endParaRPr lang="en-GB"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23219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A47BA-58AE-3F46-9B4C-5BA60AB8D834}"/>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Somatic symptom disorder</a:t>
            </a:r>
          </a:p>
        </p:txBody>
      </p:sp>
      <p:sp>
        <p:nvSpPr>
          <p:cNvPr id="3" name="Content Placeholder 2">
            <a:extLst>
              <a:ext uri="{FF2B5EF4-FFF2-40B4-BE49-F238E27FC236}">
                <a16:creationId xmlns:a16="http://schemas.microsoft.com/office/drawing/2014/main" id="{ED2981BD-AC24-9947-AFAF-B0B286C132C8}"/>
              </a:ext>
            </a:extLst>
          </p:cNvPr>
          <p:cNvSpPr>
            <a:spLocks noGrp="1"/>
          </p:cNvSpPr>
          <p:nvPr>
            <p:ph idx="1"/>
          </p:nvPr>
        </p:nvSpPr>
        <p:spPr>
          <a:xfrm>
            <a:off x="643468" y="2638044"/>
            <a:ext cx="3363974" cy="3415622"/>
          </a:xfrm>
        </p:spPr>
        <p:txBody>
          <a:bodyPr>
            <a:normAutofit/>
          </a:bodyPr>
          <a:lstStyle/>
          <a:p>
            <a:pPr>
              <a:buFont typeface="Wingdings" pitchFamily="2" charset="2"/>
              <a:buChar char="v"/>
            </a:pPr>
            <a:r>
              <a:rPr lang="en-US" dirty="0">
                <a:solidFill>
                  <a:schemeClr val="bg1"/>
                </a:solidFill>
                <a:latin typeface="Aharoni" panose="02010803020104030203" pitchFamily="2" charset="-79"/>
                <a:cs typeface="Aharoni" panose="02010803020104030203" pitchFamily="2" charset="-79"/>
              </a:rPr>
              <a:t>a group of disorders, all of which fit the definition of physical symptoms similar to those observed in physical disease or injury for which there is no identifiable physical cause.</a:t>
            </a:r>
          </a:p>
          <a:p>
            <a:pPr>
              <a:buFont typeface="Wingdings" pitchFamily="2" charset="2"/>
              <a:buChar char="v"/>
            </a:pPr>
            <a:r>
              <a:rPr lang="en-US" b="1" dirty="0">
                <a:solidFill>
                  <a:schemeClr val="bg1"/>
                </a:solidFill>
              </a:rPr>
              <a:t>The symptoms are not </a:t>
            </a:r>
            <a:r>
              <a:rPr lang="en-US" b="1" dirty="0">
                <a:solidFill>
                  <a:srgbClr val="FF0000"/>
                </a:solidFill>
              </a:rPr>
              <a:t>intentionally produced</a:t>
            </a:r>
            <a:r>
              <a:rPr lang="en-US" b="1" dirty="0">
                <a:solidFill>
                  <a:schemeClr val="bg1"/>
                </a:solidFill>
              </a:rPr>
              <a:t>. </a:t>
            </a:r>
          </a:p>
          <a:p>
            <a:pPr>
              <a:buFont typeface="Wingdings" pitchFamily="2" charset="2"/>
              <a:buChar char="v"/>
            </a:pPr>
            <a:r>
              <a:rPr lang="en-US" dirty="0">
                <a:solidFill>
                  <a:schemeClr val="bg1"/>
                </a:solidFill>
              </a:rPr>
              <a:t>The disorder is </a:t>
            </a:r>
            <a:r>
              <a:rPr lang="en-US" b="1" dirty="0">
                <a:solidFill>
                  <a:srgbClr val="FF0000"/>
                </a:solidFill>
              </a:rPr>
              <a:t>chronic</a:t>
            </a:r>
          </a:p>
          <a:p>
            <a:pPr marL="0" indent="0">
              <a:buNone/>
            </a:pPr>
            <a:endParaRPr lang="en-US" dirty="0">
              <a:solidFill>
                <a:schemeClr val="bg1"/>
              </a:solidFill>
              <a:latin typeface="Aharoni" panose="02010803020104030203" pitchFamily="2" charset="-79"/>
              <a:cs typeface="Aharoni" panose="02010803020104030203" pitchFamily="2" charset="-79"/>
            </a:endParaRPr>
          </a:p>
          <a:p>
            <a:endParaRPr lang="en-US" dirty="0">
              <a:solidFill>
                <a:schemeClr val="bg1"/>
              </a:solidFill>
            </a:endParaRPr>
          </a:p>
        </p:txBody>
      </p:sp>
      <p:pic>
        <p:nvPicPr>
          <p:cNvPr id="7" name="Picture 6">
            <a:extLst>
              <a:ext uri="{FF2B5EF4-FFF2-40B4-BE49-F238E27FC236}">
                <a16:creationId xmlns:a16="http://schemas.microsoft.com/office/drawing/2014/main" id="{840380F1-9CC1-834F-8021-0FD31DA689F2}"/>
              </a:ext>
            </a:extLst>
          </p:cNvPr>
          <p:cNvPicPr>
            <a:picLocks noChangeAspect="1"/>
          </p:cNvPicPr>
          <p:nvPr/>
        </p:nvPicPr>
        <p:blipFill>
          <a:blip r:embed="rId3"/>
          <a:stretch>
            <a:fillRect/>
          </a:stretch>
        </p:blipFill>
        <p:spPr>
          <a:xfrm>
            <a:off x="7138225" y="643467"/>
            <a:ext cx="2569844" cy="5410199"/>
          </a:xfrm>
          <a:prstGeom prst="rect">
            <a:avLst/>
          </a:prstGeom>
        </p:spPr>
      </p:pic>
    </p:spTree>
    <p:extLst>
      <p:ext uri="{BB962C8B-B14F-4D97-AF65-F5344CB8AC3E}">
        <p14:creationId xmlns:p14="http://schemas.microsoft.com/office/powerpoint/2010/main" val="2115921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7239-29C1-8A4D-A9DF-682296CF08EF}"/>
              </a:ext>
            </a:extLst>
          </p:cNvPr>
          <p:cNvSpPr>
            <a:spLocks noGrp="1"/>
          </p:cNvSpPr>
          <p:nvPr>
            <p:ph type="title"/>
          </p:nvPr>
        </p:nvSpPr>
        <p:spPr/>
        <p:txBody>
          <a:bodyPr/>
          <a:lstStyle/>
          <a:p>
            <a:r>
              <a:rPr lang="en-US" dirty="0"/>
              <a:t>Prevalence and etiology</a:t>
            </a:r>
          </a:p>
        </p:txBody>
      </p:sp>
      <p:sp>
        <p:nvSpPr>
          <p:cNvPr id="3" name="Content Placeholder 2">
            <a:extLst>
              <a:ext uri="{FF2B5EF4-FFF2-40B4-BE49-F238E27FC236}">
                <a16:creationId xmlns:a16="http://schemas.microsoft.com/office/drawing/2014/main" id="{A883293E-94D3-5A40-8CBB-5ABB34621079}"/>
              </a:ext>
            </a:extLst>
          </p:cNvPr>
          <p:cNvSpPr>
            <a:spLocks noGrp="1"/>
          </p:cNvSpPr>
          <p:nvPr>
            <p:ph idx="1"/>
          </p:nvPr>
        </p:nvSpPr>
        <p:spPr>
          <a:xfrm>
            <a:off x="260131" y="2448858"/>
            <a:ext cx="11671738" cy="3101983"/>
          </a:xfrm>
        </p:spPr>
        <p:txBody>
          <a:bodyPr>
            <a:noAutofit/>
          </a:bodyPr>
          <a:lstStyle/>
          <a:p>
            <a:pPr>
              <a:buFont typeface="Wingdings" pitchFamily="2" charset="2"/>
              <a:buChar char="v"/>
            </a:pPr>
            <a:r>
              <a:rPr lang="en-US" sz="2400" b="1" dirty="0"/>
              <a:t>Women &gt; men 5 – 10 : 1</a:t>
            </a:r>
          </a:p>
          <a:p>
            <a:pPr>
              <a:buFont typeface="Wingdings" pitchFamily="2" charset="2"/>
              <a:buChar char="v"/>
            </a:pPr>
            <a:r>
              <a:rPr lang="en-US" sz="2400" b="1" dirty="0"/>
              <a:t>The lifetime prevalence in the general population is about 2-5%. </a:t>
            </a:r>
          </a:p>
          <a:p>
            <a:pPr>
              <a:buFont typeface="Wingdings" pitchFamily="2" charset="2"/>
              <a:buChar char="v"/>
            </a:pPr>
            <a:r>
              <a:rPr lang="en-US" sz="2400" b="1" dirty="0">
                <a:solidFill>
                  <a:schemeClr val="tx1"/>
                </a:solidFill>
              </a:rPr>
              <a:t>These disorders can begin in childhood, adolescence, or adulthood.</a:t>
            </a:r>
            <a:endParaRPr lang="en-US" sz="2400" b="1" dirty="0"/>
          </a:p>
          <a:p>
            <a:pPr>
              <a:buFont typeface="Wingdings" pitchFamily="2" charset="2"/>
              <a:buChar char="v"/>
            </a:pPr>
            <a:r>
              <a:rPr lang="en-US" sz="2400" b="1" dirty="0"/>
              <a:t>More common in patients who </a:t>
            </a:r>
            <a:r>
              <a:rPr lang="en-US" sz="2400" b="1" dirty="0">
                <a:solidFill>
                  <a:srgbClr val="FF0000"/>
                </a:solidFill>
              </a:rPr>
              <a:t>bottle up their emotions</a:t>
            </a:r>
            <a:r>
              <a:rPr lang="en-US" sz="2400" b="1" dirty="0"/>
              <a:t> and are less assertive </a:t>
            </a:r>
          </a:p>
          <a:p>
            <a:pPr>
              <a:buFont typeface="Wingdings" pitchFamily="2" charset="2"/>
              <a:buChar char="v"/>
            </a:pPr>
            <a:r>
              <a:rPr lang="en-US" sz="2400" b="1" dirty="0"/>
              <a:t>Alleviation of guilt through suffering. </a:t>
            </a:r>
          </a:p>
          <a:p>
            <a:pPr>
              <a:buFont typeface="Wingdings" pitchFamily="2" charset="2"/>
              <a:buChar char="v"/>
            </a:pPr>
            <a:r>
              <a:rPr lang="en-US" sz="2400" b="1" dirty="0"/>
              <a:t>To obtain attention or sympathy. </a:t>
            </a:r>
          </a:p>
          <a:p>
            <a:pPr>
              <a:buFont typeface="Wingdings" pitchFamily="2" charset="2"/>
              <a:buChar char="v"/>
            </a:pPr>
            <a:r>
              <a:rPr lang="en-US" sz="2400" b="1" dirty="0"/>
              <a:t>Faulty perception and assessment of </a:t>
            </a:r>
            <a:r>
              <a:rPr lang="en-US" sz="2400" b="1" dirty="0" err="1"/>
              <a:t>somato</a:t>
            </a:r>
            <a:r>
              <a:rPr lang="en-US" sz="2400" b="1" dirty="0"/>
              <a:t>-sensory inputs due to characteristic </a:t>
            </a:r>
            <a:r>
              <a:rPr lang="en-US" sz="2400" b="1" dirty="0">
                <a:solidFill>
                  <a:srgbClr val="FF0000"/>
                </a:solidFill>
              </a:rPr>
              <a:t>attention impairment</a:t>
            </a:r>
            <a:r>
              <a:rPr lang="en-US" sz="2400" b="1" dirty="0"/>
              <a:t>. </a:t>
            </a:r>
          </a:p>
          <a:p>
            <a:pPr>
              <a:buFont typeface="Wingdings" pitchFamily="2" charset="2"/>
              <a:buChar char="v"/>
            </a:pPr>
            <a:endParaRPr lang="en-US" sz="2400" b="1" dirty="0"/>
          </a:p>
        </p:txBody>
      </p:sp>
    </p:spTree>
    <p:extLst>
      <p:ext uri="{BB962C8B-B14F-4D97-AF65-F5344CB8AC3E}">
        <p14:creationId xmlns:p14="http://schemas.microsoft.com/office/powerpoint/2010/main" val="2870633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ACC1-C81B-3F4A-B9FC-E15A57D223D4}"/>
              </a:ext>
            </a:extLst>
          </p:cNvPr>
          <p:cNvSpPr>
            <a:spLocks noGrp="1"/>
          </p:cNvSpPr>
          <p:nvPr>
            <p:ph type="title"/>
          </p:nvPr>
        </p:nvSpPr>
        <p:spPr/>
        <p:txBody>
          <a:bodyPr/>
          <a:lstStyle/>
          <a:p>
            <a:r>
              <a:rPr lang="en-US" dirty="0"/>
              <a:t>Related disorders</a:t>
            </a:r>
          </a:p>
        </p:txBody>
      </p:sp>
      <p:sp>
        <p:nvSpPr>
          <p:cNvPr id="3" name="Content Placeholder 2">
            <a:extLst>
              <a:ext uri="{FF2B5EF4-FFF2-40B4-BE49-F238E27FC236}">
                <a16:creationId xmlns:a16="http://schemas.microsoft.com/office/drawing/2014/main" id="{4C543C5D-B1BD-244F-B777-ABDE08324CC2}"/>
              </a:ext>
            </a:extLst>
          </p:cNvPr>
          <p:cNvSpPr>
            <a:spLocks noGrp="1"/>
          </p:cNvSpPr>
          <p:nvPr>
            <p:ph idx="1"/>
          </p:nvPr>
        </p:nvSpPr>
        <p:spPr/>
        <p:txBody>
          <a:bodyPr>
            <a:normAutofit fontScale="85000" lnSpcReduction="20000"/>
          </a:bodyPr>
          <a:lstStyle/>
          <a:p>
            <a:r>
              <a:rPr lang="en-US" b="1" dirty="0"/>
              <a:t>Illness anxiety disorder</a:t>
            </a:r>
            <a:r>
              <a:rPr lang="en-US" dirty="0"/>
              <a:t> involves a person preoccupied with having an illness or getting an illness – constantly worrying about their health. They may frequently check themselves for signs of illness, focus on health behaviors and take extreme precautions to avoid health risks. This condition was previously referred to as “hypochondriasis.” Unlike somatic symptom disorder, a person with illness anxiety disorder generally doesn’t experience symptoms.</a:t>
            </a:r>
          </a:p>
          <a:p>
            <a:r>
              <a:rPr lang="en-US" b="1" dirty="0"/>
              <a:t>Conversion disorder</a:t>
            </a:r>
            <a:r>
              <a:rPr lang="en-US" dirty="0"/>
              <a:t> is a condition in which symptoms affect a person’s perception, sensation or movement with no evidence of a physical cause. A person may have numbness, blindness or trouble walking. The symptoms tend to come on suddenly and may last for a while or may go away quickly. People with conversion disorder also frequently experience depression or anxiety disorders.</a:t>
            </a:r>
          </a:p>
          <a:p>
            <a:r>
              <a:rPr lang="en-US" b="1" dirty="0"/>
              <a:t>Factitious disorder</a:t>
            </a:r>
            <a:r>
              <a:rPr lang="en-US" dirty="0"/>
              <a:t> involves a person producing or faking physical or mental illness when he/she is not really sick, or intentionally making a minor illness worse. A person with factitious disorder may also create an illness or injury in another person. For example a person might fake the symptoms of a child in his/her care. The person may or may not seem to benefit from the situation they create.</a:t>
            </a:r>
          </a:p>
          <a:p>
            <a:pPr algn="r" rtl="1"/>
            <a:endParaRPr lang="en-US" dirty="0"/>
          </a:p>
          <a:p>
            <a:pPr algn="r" rtl="1"/>
            <a:endParaRPr lang="ar-SA" dirty="0"/>
          </a:p>
          <a:p>
            <a:endParaRPr lang="en-US" dirty="0"/>
          </a:p>
        </p:txBody>
      </p:sp>
    </p:spTree>
    <p:extLst>
      <p:ext uri="{BB962C8B-B14F-4D97-AF65-F5344CB8AC3E}">
        <p14:creationId xmlns:p14="http://schemas.microsoft.com/office/powerpoint/2010/main" val="1566548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0CB730-B561-6549-B698-11B2D61A613F}"/>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548419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BC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Content Placeholder 10">
            <a:extLst>
              <a:ext uri="{FF2B5EF4-FFF2-40B4-BE49-F238E27FC236}">
                <a16:creationId xmlns:a16="http://schemas.microsoft.com/office/drawing/2014/main" id="{4D1F1C47-B38B-B245-B5A2-B9F73EA89D19}"/>
              </a:ext>
            </a:extLst>
          </p:cNvPr>
          <p:cNvPicPr>
            <a:picLocks noGrp="1" noChangeAspect="1"/>
          </p:cNvPicPr>
          <p:nvPr>
            <p:ph idx="1"/>
          </p:nvPr>
        </p:nvPicPr>
        <p:blipFill rotWithShape="1">
          <a:blip r:embed="rId2"/>
          <a:srcRect t="2805" b="27661"/>
          <a:stretch/>
        </p:blipFill>
        <p:spPr>
          <a:xfrm>
            <a:off x="3294993" y="1124712"/>
            <a:ext cx="5817476" cy="4608576"/>
          </a:xfrm>
          <a:prstGeom prst="rect">
            <a:avLst/>
          </a:prstGeom>
        </p:spPr>
      </p:pic>
    </p:spTree>
    <p:extLst>
      <p:ext uri="{BB962C8B-B14F-4D97-AF65-F5344CB8AC3E}">
        <p14:creationId xmlns:p14="http://schemas.microsoft.com/office/powerpoint/2010/main" val="4105333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E7C34-CD90-AB4F-B607-8C48092BDF6A}"/>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when to diagnose</a:t>
            </a:r>
          </a:p>
        </p:txBody>
      </p:sp>
      <p:sp>
        <p:nvSpPr>
          <p:cNvPr id="3" name="Content Placeholder 2">
            <a:extLst>
              <a:ext uri="{FF2B5EF4-FFF2-40B4-BE49-F238E27FC236}">
                <a16:creationId xmlns:a16="http://schemas.microsoft.com/office/drawing/2014/main" id="{F58213D9-7D47-6745-AA67-1D1B6AE34CBA}"/>
              </a:ext>
            </a:extLst>
          </p:cNvPr>
          <p:cNvSpPr>
            <a:spLocks noGrp="1"/>
          </p:cNvSpPr>
          <p:nvPr>
            <p:ph idx="1"/>
          </p:nvPr>
        </p:nvSpPr>
        <p:spPr>
          <a:xfrm>
            <a:off x="643468" y="2638044"/>
            <a:ext cx="3363974" cy="3415622"/>
          </a:xfrm>
        </p:spPr>
        <p:txBody>
          <a:bodyPr>
            <a:normAutofit/>
          </a:bodyPr>
          <a:lstStyle/>
          <a:p>
            <a:pPr rtl="1">
              <a:lnSpc>
                <a:spcPct val="90000"/>
              </a:lnSpc>
            </a:pPr>
            <a:r>
              <a:rPr lang="en-US" sz="1100">
                <a:solidFill>
                  <a:schemeClr val="bg1"/>
                </a:solidFill>
              </a:rPr>
              <a:t>Diagnostic criteria:</a:t>
            </a:r>
            <a:endParaRPr lang="en-US" sz="1100" b="1">
              <a:solidFill>
                <a:schemeClr val="bg1"/>
              </a:solidFill>
            </a:endParaRPr>
          </a:p>
          <a:p>
            <a:pPr>
              <a:lnSpc>
                <a:spcPct val="90000"/>
              </a:lnSpc>
              <a:buFont typeface="Wingdings" pitchFamily="2" charset="2"/>
              <a:buChar char="v"/>
            </a:pPr>
            <a:r>
              <a:rPr lang="en-US" sz="1100">
                <a:solidFill>
                  <a:schemeClr val="bg1"/>
                </a:solidFill>
              </a:rPr>
              <a:t>One or more somatic symptoms that are distressing or </a:t>
            </a:r>
            <a:r>
              <a:rPr lang="en-US" sz="1100" b="1">
                <a:solidFill>
                  <a:schemeClr val="bg1"/>
                </a:solidFill>
              </a:rPr>
              <a:t>causing disruption in daily life</a:t>
            </a:r>
          </a:p>
          <a:p>
            <a:pPr>
              <a:lnSpc>
                <a:spcPct val="90000"/>
              </a:lnSpc>
              <a:buFont typeface="Wingdings" pitchFamily="2" charset="2"/>
              <a:buChar char="v"/>
            </a:pPr>
            <a:r>
              <a:rPr lang="en-US" sz="1100">
                <a:solidFill>
                  <a:schemeClr val="bg1"/>
                </a:solidFill>
              </a:rPr>
              <a:t>Excessive thoughts, feelings or behaviors related to the somatic symptoms or health concerns as shown by at least one of the following:</a:t>
            </a:r>
          </a:p>
          <a:p>
            <a:pPr lvl="1">
              <a:lnSpc>
                <a:spcPct val="90000"/>
              </a:lnSpc>
              <a:buFont typeface="Wingdings" pitchFamily="2" charset="2"/>
              <a:buChar char="v"/>
            </a:pPr>
            <a:r>
              <a:rPr lang="en-US" sz="1100">
                <a:solidFill>
                  <a:schemeClr val="bg1"/>
                </a:solidFill>
              </a:rPr>
              <a:t>Disproportionate and ongoing thoughts about the seriousness of symptoms</a:t>
            </a:r>
          </a:p>
          <a:p>
            <a:pPr lvl="1">
              <a:lnSpc>
                <a:spcPct val="90000"/>
              </a:lnSpc>
              <a:buFont typeface="Wingdings" pitchFamily="2" charset="2"/>
              <a:buChar char="v"/>
            </a:pPr>
            <a:r>
              <a:rPr lang="en-US" sz="1100">
                <a:solidFill>
                  <a:schemeClr val="bg1"/>
                </a:solidFill>
              </a:rPr>
              <a:t>Ongoing high level of anxiety about health or symptoms</a:t>
            </a:r>
          </a:p>
          <a:p>
            <a:pPr lvl="1">
              <a:lnSpc>
                <a:spcPct val="90000"/>
              </a:lnSpc>
              <a:buFont typeface="Wingdings" pitchFamily="2" charset="2"/>
              <a:buChar char="v"/>
            </a:pPr>
            <a:r>
              <a:rPr lang="en-US" sz="1100">
                <a:solidFill>
                  <a:schemeClr val="bg1"/>
                </a:solidFill>
              </a:rPr>
              <a:t>Excessive time and energy spent on the symptoms or health concerns</a:t>
            </a:r>
          </a:p>
          <a:p>
            <a:pPr>
              <a:lnSpc>
                <a:spcPct val="90000"/>
              </a:lnSpc>
              <a:buFont typeface="Wingdings" pitchFamily="2" charset="2"/>
              <a:buChar char="v"/>
            </a:pPr>
            <a:r>
              <a:rPr lang="en-US" sz="1100">
                <a:solidFill>
                  <a:schemeClr val="bg1"/>
                </a:solidFill>
              </a:rPr>
              <a:t>3-At least one symptom is constantly present (typically more than six months), although there may be different symptoms and symptoms may come and go</a:t>
            </a:r>
          </a:p>
          <a:p>
            <a:pPr>
              <a:lnSpc>
                <a:spcPct val="90000"/>
              </a:lnSpc>
            </a:pPr>
            <a:endParaRPr lang="en-US" sz="1100">
              <a:solidFill>
                <a:schemeClr val="bg1"/>
              </a:solidFill>
            </a:endParaRPr>
          </a:p>
        </p:txBody>
      </p:sp>
      <p:pic>
        <p:nvPicPr>
          <p:cNvPr id="5" name="Picture 4">
            <a:extLst>
              <a:ext uri="{FF2B5EF4-FFF2-40B4-BE49-F238E27FC236}">
                <a16:creationId xmlns:a16="http://schemas.microsoft.com/office/drawing/2014/main" id="{71169D61-B733-4741-99D4-23ECF9F91068}"/>
              </a:ext>
            </a:extLst>
          </p:cNvPr>
          <p:cNvPicPr>
            <a:picLocks noChangeAspect="1"/>
          </p:cNvPicPr>
          <p:nvPr/>
        </p:nvPicPr>
        <p:blipFill>
          <a:blip r:embed="rId2"/>
          <a:stretch>
            <a:fillRect/>
          </a:stretch>
        </p:blipFill>
        <p:spPr>
          <a:xfrm>
            <a:off x="5297763" y="1074850"/>
            <a:ext cx="6250769" cy="4547433"/>
          </a:xfrm>
          <a:prstGeom prst="rect">
            <a:avLst/>
          </a:prstGeom>
        </p:spPr>
      </p:pic>
    </p:spTree>
    <p:extLst>
      <p:ext uri="{BB962C8B-B14F-4D97-AF65-F5344CB8AC3E}">
        <p14:creationId xmlns:p14="http://schemas.microsoft.com/office/powerpoint/2010/main" val="3572280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C-7BE7-1C4A-B6AC-D3C2FAED5A94}"/>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487CC185-4647-7344-89A8-9DDD578A01A0}"/>
              </a:ext>
            </a:extLst>
          </p:cNvPr>
          <p:cNvSpPr>
            <a:spLocks noGrp="1"/>
          </p:cNvSpPr>
          <p:nvPr>
            <p:ph idx="1"/>
          </p:nvPr>
        </p:nvSpPr>
        <p:spPr/>
        <p:txBody>
          <a:bodyPr>
            <a:normAutofit/>
          </a:bodyPr>
          <a:lstStyle/>
          <a:p>
            <a:pPr>
              <a:buFont typeface="Wingdings" pitchFamily="2" charset="2"/>
              <a:buChar char="v"/>
            </a:pPr>
            <a:r>
              <a:rPr lang="en-US" sz="2400" b="1" dirty="0"/>
              <a:t>having regular visits with a trusted </a:t>
            </a:r>
          </a:p>
          <a:p>
            <a:pPr>
              <a:buFont typeface="Wingdings" pitchFamily="2" charset="2"/>
              <a:buChar char="v"/>
            </a:pPr>
            <a:r>
              <a:rPr lang="en-US" sz="2400" b="1" dirty="0"/>
              <a:t>provide support and reassurance, </a:t>
            </a:r>
          </a:p>
          <a:p>
            <a:pPr>
              <a:buFont typeface="Wingdings" pitchFamily="2" charset="2"/>
              <a:buChar char="v"/>
            </a:pPr>
            <a:r>
              <a:rPr lang="en-US" sz="2400" b="1" dirty="0"/>
              <a:t>avoid unnecessary tests and treatments.</a:t>
            </a:r>
          </a:p>
          <a:p>
            <a:pPr>
              <a:buFont typeface="Wingdings" pitchFamily="2" charset="2"/>
              <a:buChar char="v"/>
            </a:pPr>
            <a:r>
              <a:rPr lang="en-US" sz="2400" b="1" dirty="0"/>
              <a:t>Psychotherapy </a:t>
            </a:r>
          </a:p>
          <a:p>
            <a:pPr>
              <a:buFont typeface="Wingdings" pitchFamily="2" charset="2"/>
              <a:buChar char="v"/>
            </a:pPr>
            <a:r>
              <a:rPr lang="en-US" sz="2400" b="1" dirty="0"/>
              <a:t>Antidepressant or anti-anxiety medication</a:t>
            </a:r>
          </a:p>
          <a:p>
            <a:pPr>
              <a:buFont typeface="Wingdings" pitchFamily="2" charset="2"/>
              <a:buChar char="v"/>
            </a:pPr>
            <a:r>
              <a:rPr lang="en-US" sz="2400" b="1" dirty="0"/>
              <a:t>CBT can help in some of the following ways</a:t>
            </a:r>
          </a:p>
          <a:p>
            <a:endParaRPr lang="en-US" sz="2400" b="1" dirty="0"/>
          </a:p>
          <a:p>
            <a:endParaRPr lang="en-US" sz="2400" b="1" dirty="0"/>
          </a:p>
        </p:txBody>
      </p:sp>
    </p:spTree>
    <p:extLst>
      <p:ext uri="{BB962C8B-B14F-4D97-AF65-F5344CB8AC3E}">
        <p14:creationId xmlns:p14="http://schemas.microsoft.com/office/powerpoint/2010/main" val="2010372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B756-B0EE-4E4C-A03A-EC7F4D6E366B}"/>
              </a:ext>
            </a:extLst>
          </p:cNvPr>
          <p:cNvSpPr>
            <a:spLocks noGrp="1"/>
          </p:cNvSpPr>
          <p:nvPr>
            <p:ph type="title"/>
          </p:nvPr>
        </p:nvSpPr>
        <p:spPr/>
        <p:txBody>
          <a:bodyPr>
            <a:normAutofit/>
          </a:bodyPr>
          <a:lstStyle/>
          <a:p>
            <a:r>
              <a:rPr lang="en-US" dirty="0"/>
              <a:t>counseling</a:t>
            </a:r>
          </a:p>
        </p:txBody>
      </p:sp>
      <p:sp>
        <p:nvSpPr>
          <p:cNvPr id="3" name="Content Placeholder 2">
            <a:extLst>
              <a:ext uri="{FF2B5EF4-FFF2-40B4-BE49-F238E27FC236}">
                <a16:creationId xmlns:a16="http://schemas.microsoft.com/office/drawing/2014/main" id="{4084D840-6136-2D41-B2A6-413828C7B510}"/>
              </a:ext>
            </a:extLst>
          </p:cNvPr>
          <p:cNvSpPr>
            <a:spLocks noGrp="1"/>
          </p:cNvSpPr>
          <p:nvPr>
            <p:ph idx="1"/>
          </p:nvPr>
        </p:nvSpPr>
        <p:spPr/>
        <p:txBody>
          <a:bodyPr>
            <a:normAutofit/>
          </a:bodyPr>
          <a:lstStyle/>
          <a:p>
            <a:r>
              <a:rPr lang="en-US" altLang="en-US" sz="2400" b="1" dirty="0">
                <a:latin typeface="Calibri" panose="020F0502020204030204" pitchFamily="34" charset="0"/>
              </a:rPr>
              <a:t>counseling helps patients to solve stressful problems by decision making with an expert physician.</a:t>
            </a:r>
            <a:br>
              <a:rPr lang="en-US" altLang="en-US" sz="2400" b="1" dirty="0">
                <a:latin typeface="Calibri" panose="020F0502020204030204" pitchFamily="34" charset="0"/>
              </a:rPr>
            </a:br>
            <a:r>
              <a:rPr lang="en-US" altLang="en-US" sz="2400" b="1" dirty="0">
                <a:latin typeface="Calibri" panose="020F0502020204030204" pitchFamily="34" charset="0"/>
              </a:rPr>
              <a:t>It opens the door for the best referral if needed </a:t>
            </a:r>
            <a:br>
              <a:rPr lang="en-US" altLang="en-US" sz="2400" b="1" dirty="0">
                <a:latin typeface="Calibri" panose="020F0502020204030204" pitchFamily="34" charset="0"/>
              </a:rPr>
            </a:br>
            <a:r>
              <a:rPr lang="en-US" altLang="en-US" sz="2400" b="1" dirty="0">
                <a:latin typeface="Calibri" panose="020F0502020204030204" pitchFamily="34" charset="0"/>
              </a:rPr>
              <a:t>helping the patient to choose decision among alternative courses of actions</a:t>
            </a:r>
            <a:br>
              <a:rPr lang="en-US" altLang="en-US" sz="2400" b="1" dirty="0">
                <a:latin typeface="Calibri" panose="020F0502020204030204" pitchFamily="34" charset="0"/>
              </a:rPr>
            </a:br>
            <a:endParaRPr lang="en-US" sz="2400" b="1" dirty="0"/>
          </a:p>
        </p:txBody>
      </p:sp>
    </p:spTree>
    <p:extLst>
      <p:ext uri="{BB962C8B-B14F-4D97-AF65-F5344CB8AC3E}">
        <p14:creationId xmlns:p14="http://schemas.microsoft.com/office/powerpoint/2010/main" val="2146456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1217-D24C-244D-BC57-27066B188FAB}"/>
              </a:ext>
            </a:extLst>
          </p:cNvPr>
          <p:cNvSpPr>
            <a:spLocks noGrp="1"/>
          </p:cNvSpPr>
          <p:nvPr>
            <p:ph type="title"/>
          </p:nvPr>
        </p:nvSpPr>
        <p:spPr/>
        <p:txBody>
          <a:bodyPr/>
          <a:lstStyle/>
          <a:p>
            <a:r>
              <a:rPr lang="en-US" dirty="0"/>
              <a:t>When to refer a patient to a psychiatrist?</a:t>
            </a:r>
          </a:p>
        </p:txBody>
      </p:sp>
      <p:sp>
        <p:nvSpPr>
          <p:cNvPr id="3" name="Content Placeholder 2">
            <a:extLst>
              <a:ext uri="{FF2B5EF4-FFF2-40B4-BE49-F238E27FC236}">
                <a16:creationId xmlns:a16="http://schemas.microsoft.com/office/drawing/2014/main" id="{6F019DD7-FF3C-474C-B8BC-F8CF724D635B}"/>
              </a:ext>
            </a:extLst>
          </p:cNvPr>
          <p:cNvSpPr>
            <a:spLocks noGrp="1"/>
          </p:cNvSpPr>
          <p:nvPr>
            <p:ph idx="1"/>
          </p:nvPr>
        </p:nvSpPr>
        <p:spPr>
          <a:xfrm>
            <a:off x="1024759" y="2638044"/>
            <a:ext cx="10815144" cy="3101983"/>
          </a:xfrm>
        </p:spPr>
        <p:txBody>
          <a:bodyPr>
            <a:noAutofit/>
          </a:bodyPr>
          <a:lstStyle/>
          <a:p>
            <a:r>
              <a:rPr lang="en-US" sz="2400" b="1" dirty="0"/>
              <a:t>The major reasons for referral to psychiatry: </a:t>
            </a:r>
          </a:p>
          <a:p>
            <a:r>
              <a:rPr lang="en-US" sz="2400" b="1" dirty="0"/>
              <a:t>1.The patient has a psychiatric disorder, on psychotropic medications, or has a past history of such.</a:t>
            </a:r>
            <a:br>
              <a:rPr lang="en-US" sz="2400" b="1" dirty="0"/>
            </a:br>
            <a:r>
              <a:rPr lang="en-US" sz="2400" b="1" dirty="0"/>
              <a:t>2.The staff are under strain over the patient because of his behavior is disturbing, demanding, manipulative, or suicidal.</a:t>
            </a:r>
            <a:br>
              <a:rPr lang="en-US" sz="2400" b="1" dirty="0"/>
            </a:br>
            <a:r>
              <a:rPr lang="en-US" sz="2400" b="1" dirty="0"/>
              <a:t>3. Diagnostic uncertainty with suspicion of a psychiatric problem behind the physical symptoms.</a:t>
            </a:r>
            <a:br>
              <a:rPr lang="en-US" sz="2400" b="1" dirty="0"/>
            </a:br>
            <a:r>
              <a:rPr lang="en-US" sz="2400" b="1" dirty="0"/>
              <a:t>4. The patient has asked to see a psychiatrist. However, patients are usually reluctant to see psychiatrist, and families may reinforce this attitude. </a:t>
            </a:r>
          </a:p>
          <a:p>
            <a:endParaRPr lang="en-US" sz="2400" b="1" dirty="0"/>
          </a:p>
        </p:txBody>
      </p:sp>
    </p:spTree>
    <p:extLst>
      <p:ext uri="{BB962C8B-B14F-4D97-AF65-F5344CB8AC3E}">
        <p14:creationId xmlns:p14="http://schemas.microsoft.com/office/powerpoint/2010/main" val="4179075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175B-5467-124D-AD59-9C8CAD5D6AEA}"/>
              </a:ext>
            </a:extLst>
          </p:cNvPr>
          <p:cNvSpPr>
            <a:spLocks noGrp="1"/>
          </p:cNvSpPr>
          <p:nvPr>
            <p:ph type="title"/>
          </p:nvPr>
        </p:nvSpPr>
        <p:spPr/>
        <p:txBody>
          <a:bodyPr/>
          <a:lstStyle/>
          <a:p>
            <a:r>
              <a:rPr lang="en-US" dirty="0"/>
              <a:t>When to refer a patient to a psychiatrist?</a:t>
            </a:r>
          </a:p>
        </p:txBody>
      </p:sp>
      <p:sp>
        <p:nvSpPr>
          <p:cNvPr id="3" name="Content Placeholder 2">
            <a:extLst>
              <a:ext uri="{FF2B5EF4-FFF2-40B4-BE49-F238E27FC236}">
                <a16:creationId xmlns:a16="http://schemas.microsoft.com/office/drawing/2014/main" id="{D39F75C3-742F-CC46-B28E-FC706F23A0E5}"/>
              </a:ext>
            </a:extLst>
          </p:cNvPr>
          <p:cNvSpPr>
            <a:spLocks noGrp="1"/>
          </p:cNvSpPr>
          <p:nvPr>
            <p:ph idx="1"/>
          </p:nvPr>
        </p:nvSpPr>
        <p:spPr>
          <a:xfrm>
            <a:off x="2231136" y="2638045"/>
            <a:ext cx="7729728" cy="3198551"/>
          </a:xfrm>
        </p:spPr>
        <p:txBody>
          <a:bodyPr numCol="2">
            <a:noAutofit/>
          </a:bodyPr>
          <a:lstStyle/>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Suicidality </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Psychotic symptoms </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Diagnostic questions</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Developmental problems (children/adolescents)</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Management review</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Psychopharmacology assessment/advice </a:t>
            </a:r>
          </a:p>
          <a:p>
            <a:pPr marL="342900" indent="-342900">
              <a:buFont typeface="+mj-lt"/>
              <a:buAutoNum type="arabicPeriod"/>
            </a:pPr>
            <a:endParaRPr lang="en-US" sz="2400" b="1" dirty="0">
              <a:solidFill>
                <a:schemeClr val="tx1"/>
              </a:solidFill>
              <a:latin typeface="David" panose="020E0502060401010101" pitchFamily="34" charset="-79"/>
              <a:cs typeface="David" panose="020E0502060401010101" pitchFamily="34" charset="-79"/>
            </a:endParaRP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Substance abuse</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Signs of dementia</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Sleep problems</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Sexual dysfunction</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Abnormal bereavement</a:t>
            </a:r>
          </a:p>
          <a:p>
            <a:pPr marL="342900" indent="-342900">
              <a:buFont typeface="+mj-lt"/>
              <a:buAutoNum type="arabicPeriod"/>
            </a:pPr>
            <a:r>
              <a:rPr lang="en-US" sz="2400" b="1" dirty="0">
                <a:solidFill>
                  <a:schemeClr val="tx1"/>
                </a:solidFill>
                <a:latin typeface="David" panose="020E0502060401010101" pitchFamily="34" charset="-79"/>
                <a:cs typeface="David" panose="020E0502060401010101" pitchFamily="34" charset="-79"/>
              </a:rPr>
              <a:t>Family disfunction</a:t>
            </a:r>
          </a:p>
          <a:p>
            <a:pPr marL="0" lvl="0" indent="0">
              <a:spcBef>
                <a:spcPct val="20000"/>
              </a:spcBef>
              <a:buClr>
                <a:schemeClr val="accent3"/>
              </a:buClr>
              <a:buSzPct val="95000"/>
              <a:buNone/>
              <a:defRPr/>
            </a:pPr>
            <a:endParaRPr lang="en-US" sz="2400" b="1" dirty="0">
              <a:solidFill>
                <a:schemeClr val="tx1"/>
              </a:solidFill>
            </a:endParaRPr>
          </a:p>
          <a:p>
            <a:pPr marL="274320" lvl="0" indent="-274320">
              <a:spcBef>
                <a:spcPct val="20000"/>
              </a:spcBef>
              <a:buClr>
                <a:schemeClr val="accent3"/>
              </a:buClr>
              <a:buSzPct val="95000"/>
              <a:buFont typeface="Wingdings 2"/>
              <a:buChar char=""/>
              <a:defRPr/>
            </a:pPr>
            <a:endParaRPr lang="en-US" sz="2400" b="1" dirty="0">
              <a:solidFill>
                <a:schemeClr val="tx1"/>
              </a:solidFill>
            </a:endParaRPr>
          </a:p>
          <a:p>
            <a:endParaRPr lang="en-US" sz="2400" b="1" dirty="0"/>
          </a:p>
        </p:txBody>
      </p:sp>
    </p:spTree>
    <p:extLst>
      <p:ext uri="{BB962C8B-B14F-4D97-AF65-F5344CB8AC3E}">
        <p14:creationId xmlns:p14="http://schemas.microsoft.com/office/powerpoint/2010/main" val="25759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Q.2</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a:xfrm>
            <a:off x="1409349" y="2638044"/>
            <a:ext cx="9303391" cy="3101983"/>
          </a:xfrm>
        </p:spPr>
        <p:txBody>
          <a:bodyPr>
            <a:normAutofit lnSpcReduction="10000"/>
          </a:bodyPr>
          <a:lstStyle/>
          <a:p>
            <a:pPr marL="0" indent="0">
              <a:buNone/>
            </a:pPr>
            <a:r>
              <a:rPr lang="en-GB" sz="2400" dirty="0">
                <a:solidFill>
                  <a:schemeClr val="tx1"/>
                </a:solidFill>
                <a:latin typeface="Aharoni" panose="02010803020104030203" pitchFamily="2" charset="-79"/>
                <a:cs typeface="Aharoni" panose="02010803020104030203" pitchFamily="2" charset="-79"/>
              </a:rPr>
              <a:t>A 20-year-old college student presented with repeated bouts of palpitation, sweating, and excessive worries when he uses public transport. The most likely diagnosis is:</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Generalized anxiety disorder.</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Posttraumatic disorder.</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Agoraphobia with panic attacks.</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Social phobia.</a:t>
            </a:r>
          </a:p>
        </p:txBody>
      </p:sp>
    </p:spTree>
    <p:extLst>
      <p:ext uri="{BB962C8B-B14F-4D97-AF65-F5344CB8AC3E}">
        <p14:creationId xmlns:p14="http://schemas.microsoft.com/office/powerpoint/2010/main" val="898564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9968-1ADE-4750-A26E-28B0595DF67E}"/>
              </a:ext>
            </a:extLst>
          </p:cNvPr>
          <p:cNvSpPr>
            <a:spLocks noGrp="1"/>
          </p:cNvSpPr>
          <p:nvPr>
            <p:ph type="title"/>
          </p:nvPr>
        </p:nvSpPr>
        <p:spPr/>
        <p:txBody>
          <a:bodyPr/>
          <a:lstStyle/>
          <a:p>
            <a:r>
              <a:rPr lang="en-US" dirty="0"/>
              <a:t>conclusion</a:t>
            </a:r>
            <a:endParaRPr lang="en-GB" dirty="0"/>
          </a:p>
        </p:txBody>
      </p:sp>
      <p:sp>
        <p:nvSpPr>
          <p:cNvPr id="3" name="Content Placeholder 2">
            <a:extLst>
              <a:ext uri="{FF2B5EF4-FFF2-40B4-BE49-F238E27FC236}">
                <a16:creationId xmlns:a16="http://schemas.microsoft.com/office/drawing/2014/main" id="{B1ADC66E-7A4F-4106-8F99-5FBBD826CDF3}"/>
              </a:ext>
            </a:extLst>
          </p:cNvPr>
          <p:cNvSpPr>
            <a:spLocks noGrp="1"/>
          </p:cNvSpPr>
          <p:nvPr>
            <p:ph idx="1"/>
          </p:nvPr>
        </p:nvSpPr>
        <p:spPr/>
        <p:txBody>
          <a:bodyPr>
            <a:normAutofit fontScale="92500"/>
          </a:bodyPr>
          <a:lstStyle/>
          <a:p>
            <a:r>
              <a:rPr lang="en-GB" sz="2400" b="1" dirty="0"/>
              <a:t>anxiety, depression , and somatic symptom disorder are common psychiatric diseases in Saudi Arabia</a:t>
            </a:r>
          </a:p>
          <a:p>
            <a:r>
              <a:rPr lang="en-GB" sz="2400" b="1" dirty="0"/>
              <a:t>Depression is more common in younger adults</a:t>
            </a:r>
          </a:p>
          <a:p>
            <a:r>
              <a:rPr lang="en-GB" sz="2400" b="1" dirty="0"/>
              <a:t>Panic attacks are Sudden self-limited attacks of intense anxiety</a:t>
            </a:r>
          </a:p>
          <a:p>
            <a:r>
              <a:rPr lang="en-GB" sz="2400" b="1" dirty="0"/>
              <a:t>SSD is a syndrome of physical symptoms that cause substantial distress or psychosocial impairment</a:t>
            </a:r>
          </a:p>
          <a:p>
            <a:endParaRPr lang="en-GB" dirty="0"/>
          </a:p>
        </p:txBody>
      </p:sp>
    </p:spTree>
    <p:extLst>
      <p:ext uri="{BB962C8B-B14F-4D97-AF65-F5344CB8AC3E}">
        <p14:creationId xmlns:p14="http://schemas.microsoft.com/office/powerpoint/2010/main" val="856656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Q.1</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a:xfrm>
            <a:off x="1661020" y="2721934"/>
            <a:ext cx="9076888" cy="3101983"/>
          </a:xfrm>
        </p:spPr>
        <p:txBody>
          <a:bodyPr>
            <a:normAutofit fontScale="92500" lnSpcReduction="10000"/>
          </a:bodyPr>
          <a:lstStyle/>
          <a:p>
            <a:pPr marL="0" indent="0">
              <a:buNone/>
            </a:pPr>
            <a:r>
              <a:rPr lang="en-GB" sz="2600" dirty="0">
                <a:solidFill>
                  <a:schemeClr val="tx1"/>
                </a:solidFill>
                <a:latin typeface="Aharoni" panose="02010803020104030203" pitchFamily="2" charset="-79"/>
                <a:cs typeface="Aharoni" panose="02010803020104030203" pitchFamily="2" charset="-79"/>
              </a:rPr>
              <a:t>A 32-year-old man presented with intense worries when he becomes in the middle of a row in the mosque as escape seems difficult. The most likely diagnosis is:</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Panic disorder.</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Specific phobia.</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Agoraphobia.</a:t>
            </a:r>
          </a:p>
          <a:p>
            <a:pPr marL="514350" indent="-514350">
              <a:buFont typeface="+mj-lt"/>
              <a:buAutoNum type="alphaUcPeriod"/>
            </a:pPr>
            <a:r>
              <a:rPr lang="en-GB" sz="2600" dirty="0">
                <a:solidFill>
                  <a:schemeClr val="tx1"/>
                </a:solidFill>
                <a:latin typeface="Aharoni" panose="02010803020104030203" pitchFamily="2" charset="-79"/>
                <a:cs typeface="Aharoni" panose="02010803020104030203" pitchFamily="2" charset="-79"/>
              </a:rPr>
              <a:t>Social phobia.</a:t>
            </a:r>
            <a:endParaRPr lang="en-GB"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5655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Q.2</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a:xfrm>
            <a:off x="1409349" y="2638044"/>
            <a:ext cx="9303391" cy="3101983"/>
          </a:xfrm>
        </p:spPr>
        <p:txBody>
          <a:bodyPr>
            <a:normAutofit lnSpcReduction="10000"/>
          </a:bodyPr>
          <a:lstStyle/>
          <a:p>
            <a:pPr marL="0" indent="0">
              <a:buNone/>
            </a:pPr>
            <a:r>
              <a:rPr lang="en-GB" sz="2400" dirty="0">
                <a:solidFill>
                  <a:schemeClr val="tx1"/>
                </a:solidFill>
                <a:latin typeface="Aharoni" panose="02010803020104030203" pitchFamily="2" charset="-79"/>
                <a:cs typeface="Aharoni" panose="02010803020104030203" pitchFamily="2" charset="-79"/>
              </a:rPr>
              <a:t>A 20-year-old college student presented with repeated bouts of palpitation, sweating, and excessive worries when he uses public transport. The most likely diagnosis is:</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Generalized anxiety disorder.</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Posttraumatic disorder.</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Agoraphobia with panic attacks.</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Social phobia.</a:t>
            </a:r>
          </a:p>
        </p:txBody>
      </p:sp>
    </p:spTree>
    <p:extLst>
      <p:ext uri="{BB962C8B-B14F-4D97-AF65-F5344CB8AC3E}">
        <p14:creationId xmlns:p14="http://schemas.microsoft.com/office/powerpoint/2010/main" val="19302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Q.3</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p:txBody>
          <a:bodyPr/>
          <a:lstStyle/>
          <a:p>
            <a:pPr marL="0" indent="0">
              <a:buNone/>
            </a:pPr>
            <a:r>
              <a:rPr lang="en-US" sz="2400" b="1" dirty="0"/>
              <a:t>Which one of the following symptom must be present to diagnose Depression?</a:t>
            </a:r>
          </a:p>
          <a:p>
            <a:pPr marL="457200" indent="-457200">
              <a:buFont typeface="+mj-lt"/>
              <a:buAutoNum type="alphaUcPeriod"/>
            </a:pPr>
            <a:r>
              <a:rPr lang="en-US" sz="2400" b="1" dirty="0"/>
              <a:t>Weight loss</a:t>
            </a:r>
          </a:p>
          <a:p>
            <a:pPr marL="457200" indent="-457200">
              <a:buFont typeface="+mj-lt"/>
              <a:buAutoNum type="alphaUcPeriod"/>
            </a:pPr>
            <a:r>
              <a:rPr lang="en-US" sz="2400" b="1" dirty="0"/>
              <a:t>Sleep disturbance</a:t>
            </a:r>
          </a:p>
          <a:p>
            <a:pPr marL="457200" indent="-457200">
              <a:buFont typeface="+mj-lt"/>
              <a:buAutoNum type="alphaUcPeriod"/>
            </a:pPr>
            <a:r>
              <a:rPr lang="en-US" sz="2400" b="1" dirty="0">
                <a:solidFill>
                  <a:schemeClr val="tx1"/>
                </a:solidFill>
              </a:rPr>
              <a:t>Anhedonia</a:t>
            </a:r>
          </a:p>
          <a:p>
            <a:pPr marL="457200" indent="-457200">
              <a:buFont typeface="+mj-lt"/>
              <a:buAutoNum type="alphaUcPeriod"/>
            </a:pPr>
            <a:r>
              <a:rPr lang="en-US" sz="2400" b="1" dirty="0"/>
              <a:t>Loss of appetite</a:t>
            </a:r>
          </a:p>
          <a:p>
            <a:endParaRPr lang="en-GB" dirty="0"/>
          </a:p>
        </p:txBody>
      </p:sp>
    </p:spTree>
    <p:extLst>
      <p:ext uri="{BB962C8B-B14F-4D97-AF65-F5344CB8AC3E}">
        <p14:creationId xmlns:p14="http://schemas.microsoft.com/office/powerpoint/2010/main" val="142282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Q.4</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p:txBody>
          <a:bodyPr/>
          <a:lstStyle/>
          <a:p>
            <a:pPr marL="0" indent="0">
              <a:buNone/>
            </a:pPr>
            <a:r>
              <a:rPr lang="en-GB" sz="2400" b="1" dirty="0"/>
              <a:t>Which of the following is true regarding somatic symptom disorder ?</a:t>
            </a:r>
          </a:p>
          <a:p>
            <a:pPr marL="342900" indent="-342900">
              <a:buFont typeface="+mj-lt"/>
              <a:buAutoNum type="alphaUcPeriod"/>
            </a:pPr>
            <a:r>
              <a:rPr lang="en-GB" sz="2400" b="1" dirty="0"/>
              <a:t>Always associated with mood disorders</a:t>
            </a:r>
          </a:p>
          <a:p>
            <a:pPr marL="342900" indent="-342900">
              <a:buFont typeface="+mj-lt"/>
              <a:buAutoNum type="alphaUcPeriod"/>
            </a:pPr>
            <a:r>
              <a:rPr lang="en-GB" sz="2400" b="1" dirty="0"/>
              <a:t>Commonest in children</a:t>
            </a:r>
          </a:p>
          <a:p>
            <a:pPr marL="342900" indent="-342900">
              <a:buFont typeface="+mj-lt"/>
              <a:buAutoNum type="alphaUcPeriod"/>
            </a:pPr>
            <a:r>
              <a:rPr lang="en-GB" sz="2400" b="1" dirty="0">
                <a:solidFill>
                  <a:schemeClr val="tx1"/>
                </a:solidFill>
              </a:rPr>
              <a:t>Chronic + not intentionally produced symptoms</a:t>
            </a:r>
          </a:p>
          <a:p>
            <a:pPr marL="342900" indent="-342900">
              <a:buFont typeface="+mj-lt"/>
              <a:buAutoNum type="alphaUcPeriod"/>
            </a:pPr>
            <a:r>
              <a:rPr lang="en-GB" sz="2400" b="1" dirty="0"/>
              <a:t>Male often affected more than females</a:t>
            </a:r>
          </a:p>
          <a:p>
            <a:endParaRPr lang="en-GB" dirty="0"/>
          </a:p>
        </p:txBody>
      </p:sp>
    </p:spTree>
    <p:extLst>
      <p:ext uri="{BB962C8B-B14F-4D97-AF65-F5344CB8AC3E}">
        <p14:creationId xmlns:p14="http://schemas.microsoft.com/office/powerpoint/2010/main" val="16816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Q.5</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a:xfrm>
            <a:off x="2231136" y="2638044"/>
            <a:ext cx="7729728" cy="3754367"/>
          </a:xfrm>
        </p:spPr>
        <p:txBody>
          <a:bodyPr>
            <a:noAutofit/>
          </a:bodyPr>
          <a:lstStyle/>
          <a:p>
            <a:pPr marL="0" indent="0">
              <a:buNone/>
            </a:pPr>
            <a:r>
              <a:rPr lang="en-GB" sz="2400" b="1" dirty="0"/>
              <a:t>In Which of the following situations you're supposed to refer a patient to see a psychiatrist</a:t>
            </a:r>
          </a:p>
          <a:p>
            <a:pPr marL="457200" indent="-457200">
              <a:buFont typeface="+mj-lt"/>
              <a:buAutoNum type="alphaUcPeriod"/>
            </a:pPr>
            <a:r>
              <a:rPr lang="en-GB" sz="2400" b="1" dirty="0">
                <a:solidFill>
                  <a:schemeClr val="tx1"/>
                </a:solidFill>
              </a:rPr>
              <a:t>Patient asking</a:t>
            </a:r>
          </a:p>
          <a:p>
            <a:pPr marL="457200" indent="-457200">
              <a:buFont typeface="+mj-lt"/>
              <a:buAutoNum type="alphaUcPeriod"/>
            </a:pPr>
            <a:r>
              <a:rPr lang="en-US" sz="2400" b="1" dirty="0">
                <a:solidFill>
                  <a:schemeClr val="tx1"/>
                </a:solidFill>
              </a:rPr>
              <a:t>Suicidality</a:t>
            </a:r>
          </a:p>
          <a:p>
            <a:pPr marL="457200" indent="-457200">
              <a:buFont typeface="+mj-lt"/>
              <a:buAutoNum type="alphaUcPeriod"/>
            </a:pPr>
            <a:r>
              <a:rPr lang="en-US" sz="2400" b="1" dirty="0">
                <a:solidFill>
                  <a:schemeClr val="tx1"/>
                </a:solidFill>
              </a:rPr>
              <a:t>suspicion of a psychiatric problem behind the physical symptoms.</a:t>
            </a:r>
          </a:p>
          <a:p>
            <a:pPr marL="457200" indent="-457200">
              <a:buFont typeface="+mj-lt"/>
              <a:buAutoNum type="alphaUcPeriod"/>
            </a:pPr>
            <a:r>
              <a:rPr lang="en-US" sz="2400" b="1" dirty="0">
                <a:solidFill>
                  <a:schemeClr val="tx1"/>
                </a:solidFill>
              </a:rPr>
              <a:t>a past history of psychiatric problem </a:t>
            </a:r>
          </a:p>
          <a:p>
            <a:pPr marL="457200" indent="-457200">
              <a:buFont typeface="+mj-lt"/>
              <a:buAutoNum type="alphaUcPeriod"/>
            </a:pPr>
            <a:r>
              <a:rPr lang="en-US" sz="2400" b="1" dirty="0">
                <a:solidFill>
                  <a:schemeClr val="tx1"/>
                </a:solidFill>
              </a:rPr>
              <a:t>All of the above</a:t>
            </a:r>
            <a:endParaRPr lang="en-GB" sz="2400" b="1" dirty="0">
              <a:solidFill>
                <a:schemeClr val="tx1"/>
              </a:solidFill>
            </a:endParaRPr>
          </a:p>
          <a:p>
            <a:endParaRPr lang="en-GB" sz="2400" b="1" dirty="0">
              <a:solidFill>
                <a:srgbClr val="FF0000"/>
              </a:solidFill>
            </a:endParaRPr>
          </a:p>
        </p:txBody>
      </p:sp>
    </p:spTree>
    <p:extLst>
      <p:ext uri="{BB962C8B-B14F-4D97-AF65-F5344CB8AC3E}">
        <p14:creationId xmlns:p14="http://schemas.microsoft.com/office/powerpoint/2010/main" val="32955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1F73-B326-48E3-AFF8-4BE914246F13}"/>
              </a:ext>
            </a:extLst>
          </p:cNvPr>
          <p:cNvSpPr>
            <a:spLocks noGrp="1"/>
          </p:cNvSpPr>
          <p:nvPr>
            <p:ph type="title"/>
          </p:nvPr>
        </p:nvSpPr>
        <p:spPr>
          <a:xfrm>
            <a:off x="2231136" y="385852"/>
            <a:ext cx="7729728" cy="1188720"/>
          </a:xfrm>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04A83126-16C4-4BF8-89E3-39C6229895BA}"/>
              </a:ext>
            </a:extLst>
          </p:cNvPr>
          <p:cNvSpPr>
            <a:spLocks noGrp="1"/>
          </p:cNvSpPr>
          <p:nvPr>
            <p:ph idx="1"/>
          </p:nvPr>
        </p:nvSpPr>
        <p:spPr>
          <a:xfrm>
            <a:off x="704675" y="1753300"/>
            <a:ext cx="11132191" cy="3986728"/>
          </a:xfrm>
        </p:spPr>
        <p:txBody>
          <a:bodyPr/>
          <a:lstStyle/>
          <a:p>
            <a:r>
              <a:rPr lang="en-GB" dirty="0">
                <a:hlinkClick r:id="rId2"/>
              </a:rPr>
              <a:t>https://www.cambridge.org/core/journals/psychological-medicine/article/global-prevalence-of-anxiety-disorders-a-systematic-review-and-metaregression/484845CE01E709EE4FB6554AA78E612F</a:t>
            </a:r>
            <a:endParaRPr lang="en-GB" dirty="0"/>
          </a:p>
          <a:p>
            <a:r>
              <a:rPr lang="en-GB" dirty="0">
                <a:hlinkClick r:id="rId3"/>
              </a:rPr>
              <a:t>https://www.researchgate.net/figure/Prevalence-of-depression-and-anxiety-disorders-among-outpatients-attending_fig1_264056493</a:t>
            </a:r>
            <a:endParaRPr lang="en-GB" dirty="0"/>
          </a:p>
          <a:p>
            <a:r>
              <a:rPr lang="en-GB" dirty="0"/>
              <a:t>https://</a:t>
            </a:r>
            <a:r>
              <a:rPr lang="en-GB" dirty="0" err="1"/>
              <a:t>bmcpsychiatry.biomedcentral.com</a:t>
            </a:r>
            <a:r>
              <a:rPr lang="en-GB" dirty="0"/>
              <a:t>/articles/10.1186/1471-244X-14-190</a:t>
            </a:r>
          </a:p>
          <a:p>
            <a:r>
              <a:rPr lang="en-US" i="1" dirty="0"/>
              <a:t>Diagnostic and Statistical Manual of Mental Disorders, Fifth Edition</a:t>
            </a:r>
            <a:r>
              <a:rPr lang="en-US" dirty="0"/>
              <a:t> (DSM-5). American Psychiatric Association. (2013).</a:t>
            </a:r>
          </a:p>
          <a:p>
            <a:r>
              <a:rPr lang="en-US" dirty="0"/>
              <a:t> </a:t>
            </a:r>
            <a:r>
              <a:rPr lang="en-US" i="1" dirty="0">
                <a:hlinkClick r:id="rId4"/>
              </a:rPr>
              <a:t>"Somatic symptom disorder Treatments and drugs - Mayo Clinic"</a:t>
            </a:r>
            <a:r>
              <a:rPr lang="en-US" i="1" dirty="0"/>
              <a:t>. Mayo Clinic. </a:t>
            </a:r>
            <a:r>
              <a:rPr lang="en-US" i="1" dirty="0">
                <a:hlinkClick r:id="rId5"/>
              </a:rPr>
              <a:t>Archived</a:t>
            </a:r>
            <a:r>
              <a:rPr lang="en-US" i="1" dirty="0"/>
              <a:t> from the original on 2017-04-19. Retrieved 2017-04-19.</a:t>
            </a:r>
            <a:endParaRPr lang="en-US" dirty="0"/>
          </a:p>
          <a:p>
            <a:r>
              <a:rPr lang="en-GB" dirty="0"/>
              <a:t>Prof Al-</a:t>
            </a:r>
            <a:r>
              <a:rPr lang="en-GB" dirty="0" err="1"/>
              <a:t>Sughayir</a:t>
            </a:r>
            <a:r>
              <a:rPr lang="en-GB" dirty="0"/>
              <a:t> Manuel to basic psychiatry</a:t>
            </a:r>
          </a:p>
        </p:txBody>
      </p:sp>
    </p:spTree>
    <p:extLst>
      <p:ext uri="{BB962C8B-B14F-4D97-AF65-F5344CB8AC3E}">
        <p14:creationId xmlns:p14="http://schemas.microsoft.com/office/powerpoint/2010/main" val="558437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0B6B76-39DA-384E-826D-534F5707D92A}"/>
              </a:ext>
            </a:extLst>
          </p:cNvPr>
          <p:cNvSpPr>
            <a:spLocks noGrp="1"/>
          </p:cNvSpPr>
          <p:nvPr>
            <p:ph idx="1"/>
          </p:nvPr>
        </p:nvSpPr>
        <p:spPr>
          <a:xfrm>
            <a:off x="643468" y="2638044"/>
            <a:ext cx="3363974" cy="3415622"/>
          </a:xfrm>
        </p:spPr>
        <p:txBody>
          <a:bodyPr>
            <a:normAutofit/>
          </a:bodyPr>
          <a:lstStyle/>
          <a:p>
            <a:r>
              <a:rPr lang="en-US" sz="3600" b="1" dirty="0">
                <a:solidFill>
                  <a:schemeClr val="bg1"/>
                </a:solidFill>
                <a:latin typeface="Apple Chancery" panose="03020702040506060504" pitchFamily="66" charset="-79"/>
                <a:cs typeface="Apple Chancery" panose="03020702040506060504" pitchFamily="66" charset="-79"/>
              </a:rPr>
              <a:t>Questions</a:t>
            </a:r>
          </a:p>
        </p:txBody>
      </p:sp>
      <p:pic>
        <p:nvPicPr>
          <p:cNvPr id="7" name="Picture 6">
            <a:extLst>
              <a:ext uri="{FF2B5EF4-FFF2-40B4-BE49-F238E27FC236}">
                <a16:creationId xmlns:a16="http://schemas.microsoft.com/office/drawing/2014/main" id="{BAEBD267-23AB-9741-8E8B-3CABB744303E}"/>
              </a:ext>
            </a:extLst>
          </p:cNvPr>
          <p:cNvPicPr>
            <a:picLocks noChangeAspect="1"/>
          </p:cNvPicPr>
          <p:nvPr/>
        </p:nvPicPr>
        <p:blipFill>
          <a:blip r:embed="rId2"/>
          <a:stretch>
            <a:fillRect/>
          </a:stretch>
        </p:blipFill>
        <p:spPr>
          <a:xfrm>
            <a:off x="5297763" y="1113917"/>
            <a:ext cx="6250769" cy="4469299"/>
          </a:xfrm>
          <a:prstGeom prst="rect">
            <a:avLst/>
          </a:prstGeom>
        </p:spPr>
      </p:pic>
    </p:spTree>
    <p:extLst>
      <p:ext uri="{BB962C8B-B14F-4D97-AF65-F5344CB8AC3E}">
        <p14:creationId xmlns:p14="http://schemas.microsoft.com/office/powerpoint/2010/main" val="358999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740EDF-4E29-DA42-A1BA-1ED21862D36E}"/>
              </a:ext>
            </a:extLst>
          </p:cNvPr>
          <p:cNvSpPr>
            <a:spLocks noGrp="1"/>
          </p:cNvSpPr>
          <p:nvPr>
            <p:ph idx="1"/>
          </p:nvPr>
        </p:nvSpPr>
        <p:spPr>
          <a:xfrm>
            <a:off x="643468" y="2638044"/>
            <a:ext cx="3363974" cy="3415622"/>
          </a:xfrm>
        </p:spPr>
        <p:txBody>
          <a:bodyPr>
            <a:normAutofit/>
          </a:bodyPr>
          <a:lstStyle/>
          <a:p>
            <a:pPr marL="0" indent="0">
              <a:buNone/>
            </a:pPr>
            <a:r>
              <a:rPr lang="en-US" sz="3600" b="1" dirty="0">
                <a:solidFill>
                  <a:schemeClr val="bg1"/>
                </a:solidFill>
                <a:latin typeface="Apple Chancery" panose="03020702040506060504" pitchFamily="66" charset="-79"/>
                <a:cs typeface="Apple Chancery" panose="03020702040506060504" pitchFamily="66" charset="-79"/>
              </a:rPr>
              <a:t>THANK YOU</a:t>
            </a:r>
          </a:p>
        </p:txBody>
      </p:sp>
      <p:pic>
        <p:nvPicPr>
          <p:cNvPr id="8" name="Picture 7">
            <a:extLst>
              <a:ext uri="{FF2B5EF4-FFF2-40B4-BE49-F238E27FC236}">
                <a16:creationId xmlns:a16="http://schemas.microsoft.com/office/drawing/2014/main" id="{7D50AB93-D9C1-3742-9294-AEDEA97DD898}"/>
              </a:ext>
            </a:extLst>
          </p:cNvPr>
          <p:cNvPicPr>
            <a:picLocks noChangeAspect="1"/>
          </p:cNvPicPr>
          <p:nvPr/>
        </p:nvPicPr>
        <p:blipFill>
          <a:blip r:embed="rId2"/>
          <a:stretch>
            <a:fillRect/>
          </a:stretch>
        </p:blipFill>
        <p:spPr>
          <a:xfrm>
            <a:off x="5297763" y="1113917"/>
            <a:ext cx="6250769" cy="4469299"/>
          </a:xfrm>
          <a:prstGeom prst="rect">
            <a:avLst/>
          </a:prstGeom>
        </p:spPr>
      </p:pic>
    </p:spTree>
    <p:extLst>
      <p:ext uri="{BB962C8B-B14F-4D97-AF65-F5344CB8AC3E}">
        <p14:creationId xmlns:p14="http://schemas.microsoft.com/office/powerpoint/2010/main" val="207775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Q.3</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p:txBody>
          <a:bodyPr/>
          <a:lstStyle/>
          <a:p>
            <a:pPr marL="0" indent="0">
              <a:buNone/>
            </a:pPr>
            <a:r>
              <a:rPr lang="en-US" sz="2400" dirty="0">
                <a:solidFill>
                  <a:schemeClr val="tx1"/>
                </a:solidFill>
                <a:latin typeface="Aharoni" panose="02010803020104030203" pitchFamily="2" charset="-79"/>
                <a:cs typeface="Aharoni" panose="02010803020104030203" pitchFamily="2" charset="-79"/>
              </a:rPr>
              <a:t>Which one of the following symptom must be present to diagnose Depression?</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Weight loss</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Sleep disturbance</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Anhedonia</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Loss of appetite</a:t>
            </a:r>
          </a:p>
          <a:p>
            <a:endParaRPr lang="en-GB" dirty="0"/>
          </a:p>
        </p:txBody>
      </p:sp>
    </p:spTree>
    <p:extLst>
      <p:ext uri="{BB962C8B-B14F-4D97-AF65-F5344CB8AC3E}">
        <p14:creationId xmlns:p14="http://schemas.microsoft.com/office/powerpoint/2010/main" val="53768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Q.4</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p:txBody>
          <a:bodyPr/>
          <a:lstStyle/>
          <a:p>
            <a:pPr marL="0" indent="0">
              <a:buNone/>
            </a:pPr>
            <a:r>
              <a:rPr lang="en-GB" sz="2400" dirty="0">
                <a:solidFill>
                  <a:schemeClr val="tx1"/>
                </a:solidFill>
                <a:latin typeface="Aharoni" panose="02010803020104030203" pitchFamily="2" charset="-79"/>
                <a:cs typeface="Aharoni" panose="02010803020104030203" pitchFamily="2" charset="-79"/>
              </a:rPr>
              <a:t>Which of the following is true regarding somatic symptom disorder ?</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Always associated with mood disorders</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Commonest in children</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Chronic + not intentionally produced symptoms</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Male often affected more than females</a:t>
            </a:r>
          </a:p>
          <a:p>
            <a:pPr marL="0" indent="0">
              <a:buNone/>
            </a:pPr>
            <a:endParaRPr lang="en-GB" sz="2400" dirty="0">
              <a:solidFill>
                <a:schemeClr val="tx1"/>
              </a:solidFill>
              <a:latin typeface="Aharoni" panose="02010803020104030203" pitchFamily="2" charset="-79"/>
              <a:cs typeface="Aharoni" panose="02010803020104030203" pitchFamily="2" charset="-79"/>
            </a:endParaRPr>
          </a:p>
          <a:p>
            <a:endParaRPr lang="en-GB" dirty="0"/>
          </a:p>
        </p:txBody>
      </p:sp>
    </p:spTree>
    <p:extLst>
      <p:ext uri="{BB962C8B-B14F-4D97-AF65-F5344CB8AC3E}">
        <p14:creationId xmlns:p14="http://schemas.microsoft.com/office/powerpoint/2010/main" val="339026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B653-FEF7-49C7-94C0-63BA727E5DCE}"/>
              </a:ext>
            </a:extLst>
          </p:cNvPr>
          <p:cNvSpPr>
            <a:spLocks noGrp="1"/>
          </p:cNvSpPr>
          <p:nvPr>
            <p:ph type="title"/>
          </p:nvPr>
        </p:nvSpPr>
        <p:spPr/>
        <p:txBody>
          <a:bodyPr/>
          <a:lstStyle/>
          <a:p>
            <a:r>
              <a:rPr lang="en-US" dirty="0"/>
              <a:t>Q.5</a:t>
            </a:r>
            <a:endParaRPr lang="en-GB" dirty="0"/>
          </a:p>
        </p:txBody>
      </p:sp>
      <p:sp>
        <p:nvSpPr>
          <p:cNvPr id="3" name="Content Placeholder 2">
            <a:extLst>
              <a:ext uri="{FF2B5EF4-FFF2-40B4-BE49-F238E27FC236}">
                <a16:creationId xmlns:a16="http://schemas.microsoft.com/office/drawing/2014/main" id="{4BE6A3A4-A5EE-4FD9-94BD-FC4056BC250B}"/>
              </a:ext>
            </a:extLst>
          </p:cNvPr>
          <p:cNvSpPr>
            <a:spLocks noGrp="1"/>
          </p:cNvSpPr>
          <p:nvPr>
            <p:ph idx="1"/>
          </p:nvPr>
        </p:nvSpPr>
        <p:spPr/>
        <p:txBody>
          <a:bodyPr>
            <a:normAutofit fontScale="92500" lnSpcReduction="20000"/>
          </a:bodyPr>
          <a:lstStyle/>
          <a:p>
            <a:pPr marL="0" indent="0">
              <a:buNone/>
            </a:pPr>
            <a:r>
              <a:rPr lang="en-GB" sz="2400" dirty="0">
                <a:solidFill>
                  <a:schemeClr val="tx1"/>
                </a:solidFill>
                <a:latin typeface="Aharoni" panose="02010803020104030203" pitchFamily="2" charset="-79"/>
                <a:cs typeface="Aharoni" panose="02010803020104030203" pitchFamily="2" charset="-79"/>
              </a:rPr>
              <a:t>In Which of the following situations you're supposed to refer a patient to see a psychiatrist</a:t>
            </a:r>
          </a:p>
          <a:p>
            <a:pPr marL="457200" indent="-457200">
              <a:buFont typeface="+mj-lt"/>
              <a:buAutoNum type="alphaUcPeriod"/>
            </a:pPr>
            <a:r>
              <a:rPr lang="en-GB" sz="2400" dirty="0">
                <a:solidFill>
                  <a:schemeClr val="tx1"/>
                </a:solidFill>
                <a:latin typeface="Aharoni" panose="02010803020104030203" pitchFamily="2" charset="-79"/>
                <a:cs typeface="Aharoni" panose="02010803020104030203" pitchFamily="2" charset="-79"/>
              </a:rPr>
              <a:t>Patient asking</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Suicidality</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suspicion of a psychiatric problem behind the physical symptoms.</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a past history of psychiatric problem </a:t>
            </a:r>
          </a:p>
          <a:p>
            <a:pPr marL="457200" indent="-457200">
              <a:buFont typeface="+mj-lt"/>
              <a:buAutoNum type="alphaUcPeriod"/>
            </a:pPr>
            <a:r>
              <a:rPr lang="en-US" sz="2400" dirty="0">
                <a:solidFill>
                  <a:schemeClr val="tx1"/>
                </a:solidFill>
                <a:latin typeface="Aharoni" panose="02010803020104030203" pitchFamily="2" charset="-79"/>
                <a:cs typeface="Aharoni" panose="02010803020104030203" pitchFamily="2" charset="-79"/>
              </a:rPr>
              <a:t>All of the above</a:t>
            </a:r>
            <a:endParaRPr lang="en-GB" sz="2400" dirty="0">
              <a:solidFill>
                <a:schemeClr val="tx1"/>
              </a:solidFill>
              <a:latin typeface="Aharoni" panose="02010803020104030203" pitchFamily="2" charset="-79"/>
              <a:cs typeface="Aharoni" panose="02010803020104030203" pitchFamily="2" charset="-79"/>
            </a:endParaRPr>
          </a:p>
          <a:p>
            <a:endParaRPr lang="en-GB" b="1" dirty="0">
              <a:solidFill>
                <a:srgbClr val="FF0000"/>
              </a:solidFill>
            </a:endParaRPr>
          </a:p>
          <a:p>
            <a:endParaRPr lang="en-GB" dirty="0"/>
          </a:p>
        </p:txBody>
      </p:sp>
    </p:spTree>
    <p:extLst>
      <p:ext uri="{BB962C8B-B14F-4D97-AF65-F5344CB8AC3E}">
        <p14:creationId xmlns:p14="http://schemas.microsoft.com/office/powerpoint/2010/main" val="91700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49E7-1686-40EC-93CF-AE5531AB540F}"/>
              </a:ext>
            </a:extLst>
          </p:cNvPr>
          <p:cNvSpPr>
            <a:spLocks noGrp="1"/>
          </p:cNvSpPr>
          <p:nvPr>
            <p:ph type="title"/>
          </p:nvPr>
        </p:nvSpPr>
        <p:spPr>
          <a:xfrm>
            <a:off x="726801" y="887926"/>
            <a:ext cx="2377735" cy="5082147"/>
          </a:xfrm>
        </p:spPr>
        <p:txBody>
          <a:bodyPr/>
          <a:lstStyle/>
          <a:p>
            <a:r>
              <a:rPr lang="en-US" dirty="0"/>
              <a:t>anxiety</a:t>
            </a:r>
            <a:endParaRPr lang="en-GB" dirty="0"/>
          </a:p>
        </p:txBody>
      </p:sp>
      <p:pic>
        <p:nvPicPr>
          <p:cNvPr id="7" name="Picture 6">
            <a:extLst>
              <a:ext uri="{FF2B5EF4-FFF2-40B4-BE49-F238E27FC236}">
                <a16:creationId xmlns:a16="http://schemas.microsoft.com/office/drawing/2014/main" id="{BE0C2AAD-D0F5-4F6D-9605-B04EDA93DE74}"/>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29267178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2394</Words>
  <Application>Microsoft Office PowerPoint</Application>
  <PresentationFormat>Widescreen</PresentationFormat>
  <Paragraphs>300</Paragraphs>
  <Slides>58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Aharoni</vt:lpstr>
      <vt:lpstr>Apple Chancery</vt:lpstr>
      <vt:lpstr>Arial</vt:lpstr>
      <vt:lpstr>Calibri</vt:lpstr>
      <vt:lpstr>David</vt:lpstr>
      <vt:lpstr>Gill Sans MT</vt:lpstr>
      <vt:lpstr>Majalla UI</vt:lpstr>
      <vt:lpstr>Wingdings</vt:lpstr>
      <vt:lpstr>Wingdings 2</vt:lpstr>
      <vt:lpstr>Parcel</vt:lpstr>
      <vt:lpstr>Common Psychiatric Problems in Primary Care</vt:lpstr>
      <vt:lpstr>Objectives</vt:lpstr>
      <vt:lpstr>MCQ</vt:lpstr>
      <vt:lpstr>Q.1</vt:lpstr>
      <vt:lpstr>Q.2</vt:lpstr>
      <vt:lpstr>Q.3</vt:lpstr>
      <vt:lpstr>Q.4</vt:lpstr>
      <vt:lpstr>Q.5</vt:lpstr>
      <vt:lpstr>anxiety</vt:lpstr>
      <vt:lpstr>What is anxiety</vt:lpstr>
      <vt:lpstr>PowerPoint Presentation</vt:lpstr>
      <vt:lpstr>Features of anxiety</vt:lpstr>
      <vt:lpstr>Prevalence of anxiety</vt:lpstr>
      <vt:lpstr>PowerPoint Presentation</vt:lpstr>
      <vt:lpstr>Etiology</vt:lpstr>
      <vt:lpstr>Classification of anxiety</vt:lpstr>
      <vt:lpstr>Panic disorder</vt:lpstr>
      <vt:lpstr>People may experience</vt:lpstr>
      <vt:lpstr>PowerPoint Presentation</vt:lpstr>
      <vt:lpstr>Agoraphobia</vt:lpstr>
      <vt:lpstr>Social phobia</vt:lpstr>
      <vt:lpstr>Specific phobia</vt:lpstr>
      <vt:lpstr>PowerPoint Presentation</vt:lpstr>
      <vt:lpstr>Generalized anxiety disorder</vt:lpstr>
      <vt:lpstr>Diagnostic criteria</vt:lpstr>
      <vt:lpstr>Diagnostic criteria</vt:lpstr>
      <vt:lpstr>Diagnostic criteria</vt:lpstr>
      <vt:lpstr>management</vt:lpstr>
      <vt:lpstr>PowerPoint Presentation</vt:lpstr>
      <vt:lpstr>depression</vt:lpstr>
      <vt:lpstr>What is depression</vt:lpstr>
      <vt:lpstr>Symptoms of depression</vt:lpstr>
      <vt:lpstr>Prevalence and etiology</vt:lpstr>
      <vt:lpstr>PowerPoint Presentation</vt:lpstr>
      <vt:lpstr>Prevalence and etiology</vt:lpstr>
      <vt:lpstr>PowerPoint Presentation</vt:lpstr>
      <vt:lpstr>management</vt:lpstr>
      <vt:lpstr>Somatic symptom disorder</vt:lpstr>
      <vt:lpstr>Somatic symptom disorder</vt:lpstr>
      <vt:lpstr>Somatic symptom disorder</vt:lpstr>
      <vt:lpstr>Prevalence and etiology</vt:lpstr>
      <vt:lpstr>Related disorders</vt:lpstr>
      <vt:lpstr>PowerPoint Presentation</vt:lpstr>
      <vt:lpstr>PowerPoint Presentation</vt:lpstr>
      <vt:lpstr>when to diagnose</vt:lpstr>
      <vt:lpstr>management</vt:lpstr>
      <vt:lpstr>counseling</vt:lpstr>
      <vt:lpstr>When to refer a patient to a psychiatrist?</vt:lpstr>
      <vt:lpstr>When to refer a patient to a psychiatrist?</vt:lpstr>
      <vt:lpstr>conclusion</vt:lpstr>
      <vt:lpstr>Q.1</vt:lpstr>
      <vt:lpstr>Q.2</vt:lpstr>
      <vt:lpstr>Q.3</vt:lpstr>
      <vt:lpstr>Q.4</vt:lpstr>
      <vt:lpstr>Q.5</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Psychiatric Problems in Primary Care</dc:title>
  <dc:creator>عمر</dc:creator>
  <cp:lastModifiedBy>عمر</cp:lastModifiedBy>
  <cp:revision>25</cp:revision>
  <dcterms:created xsi:type="dcterms:W3CDTF">2018-10-20T07:58:27Z</dcterms:created>
  <dcterms:modified xsi:type="dcterms:W3CDTF">2018-10-24T03:41:09Z</dcterms:modified>
</cp:coreProperties>
</file>