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55"/>
  </p:notesMasterIdLst>
  <p:sldIdLst>
    <p:sldId id="293" r:id="rId2"/>
    <p:sldId id="257" r:id="rId3"/>
    <p:sldId id="314" r:id="rId4"/>
    <p:sldId id="315" r:id="rId5"/>
    <p:sldId id="316" r:id="rId6"/>
    <p:sldId id="317" r:id="rId7"/>
    <p:sldId id="258" r:id="rId8"/>
    <p:sldId id="259" r:id="rId9"/>
    <p:sldId id="264" r:id="rId10"/>
    <p:sldId id="260" r:id="rId11"/>
    <p:sldId id="261" r:id="rId12"/>
    <p:sldId id="262" r:id="rId13"/>
    <p:sldId id="313" r:id="rId14"/>
    <p:sldId id="311" r:id="rId15"/>
    <p:sldId id="263" r:id="rId16"/>
    <p:sldId id="265" r:id="rId17"/>
    <p:sldId id="266" r:id="rId18"/>
    <p:sldId id="267" r:id="rId19"/>
    <p:sldId id="268" r:id="rId20"/>
    <p:sldId id="269" r:id="rId21"/>
    <p:sldId id="270" r:id="rId22"/>
    <p:sldId id="280" r:id="rId23"/>
    <p:sldId id="284" r:id="rId24"/>
    <p:sldId id="283" r:id="rId25"/>
    <p:sldId id="285" r:id="rId26"/>
    <p:sldId id="286" r:id="rId27"/>
    <p:sldId id="287" r:id="rId28"/>
    <p:sldId id="288" r:id="rId29"/>
    <p:sldId id="289" r:id="rId30"/>
    <p:sldId id="290" r:id="rId31"/>
    <p:sldId id="291"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9" r:id="rId50"/>
    <p:sldId id="320" r:id="rId51"/>
    <p:sldId id="321" r:id="rId52"/>
    <p:sldId id="322" r:id="rId53"/>
    <p:sldId id="31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5194D6-0F19-4FF6-8A86-3CFA72C532D6}" v="1" dt="2018-10-13T09:10:17.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07"/>
  </p:normalViewPr>
  <p:slideViewPr>
    <p:cSldViewPr snapToGrid="0">
      <p:cViewPr varScale="1">
        <p:scale>
          <a:sx n="108" d="100"/>
          <a:sy n="108" d="100"/>
        </p:scale>
        <p:origin x="87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8679C-2422-4D1C-83D5-1B595094DD7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pPr rtl="1"/>
          <a:endParaRPr lang="ar-SA"/>
        </a:p>
      </dgm:t>
    </dgm:pt>
    <dgm:pt modelId="{F6D69B74-9079-4DFC-B077-72F5F7D2F365}">
      <dgm:prSet phldrT="[نص]"/>
      <dgm:spPr/>
      <dgm:t>
        <a:bodyPr/>
        <a:lstStyle/>
        <a:p>
          <a:pPr rtl="1"/>
          <a:r>
            <a:rPr lang="en-US" dirty="0"/>
            <a:t>Treating withdrawal</a:t>
          </a:r>
          <a:endParaRPr lang="ar-SA" dirty="0"/>
        </a:p>
      </dgm:t>
    </dgm:pt>
    <dgm:pt modelId="{24C997AB-D6BC-4FC9-B9D6-489F570C8830}" type="parTrans" cxnId="{379A330F-AA94-4A35-B0D6-E73D94C07D6C}">
      <dgm:prSet/>
      <dgm:spPr/>
      <dgm:t>
        <a:bodyPr/>
        <a:lstStyle/>
        <a:p>
          <a:pPr rtl="1"/>
          <a:endParaRPr lang="ar-SA"/>
        </a:p>
      </dgm:t>
    </dgm:pt>
    <dgm:pt modelId="{FB5B5FA3-0A10-4230-BE3D-12A31CA00CCF}" type="sibTrans" cxnId="{379A330F-AA94-4A35-B0D6-E73D94C07D6C}">
      <dgm:prSet/>
      <dgm:spPr/>
      <dgm:t>
        <a:bodyPr/>
        <a:lstStyle/>
        <a:p>
          <a:pPr rtl="1"/>
          <a:endParaRPr lang="ar-SA"/>
        </a:p>
      </dgm:t>
    </dgm:pt>
    <dgm:pt modelId="{FA1F9E0D-3D5A-493B-B15C-2D952BC152D3}">
      <dgm:prSet phldrT="[نص]"/>
      <dgm:spPr/>
      <dgm:t>
        <a:bodyPr/>
        <a:lstStyle/>
        <a:p>
          <a:pPr rtl="1"/>
          <a:r>
            <a:rPr lang="en-US" dirty="0"/>
            <a:t>Staying on treatment</a:t>
          </a:r>
          <a:endParaRPr lang="ar-SA" dirty="0"/>
        </a:p>
      </dgm:t>
    </dgm:pt>
    <dgm:pt modelId="{AC78FE05-DA78-4C9A-B632-955167AA3303}" type="parTrans" cxnId="{E9AC91BF-61F9-4D81-80DF-ACA4BA35A0D1}">
      <dgm:prSet/>
      <dgm:spPr/>
      <dgm:t>
        <a:bodyPr/>
        <a:lstStyle/>
        <a:p>
          <a:pPr rtl="1"/>
          <a:endParaRPr lang="ar-SA"/>
        </a:p>
      </dgm:t>
    </dgm:pt>
    <dgm:pt modelId="{DD91EB4A-5D15-4071-8F53-F8D3EF3A6CE7}" type="sibTrans" cxnId="{E9AC91BF-61F9-4D81-80DF-ACA4BA35A0D1}">
      <dgm:prSet/>
      <dgm:spPr/>
      <dgm:t>
        <a:bodyPr/>
        <a:lstStyle/>
        <a:p>
          <a:pPr rtl="1"/>
          <a:endParaRPr lang="ar-SA"/>
        </a:p>
      </dgm:t>
    </dgm:pt>
    <dgm:pt modelId="{D5187B78-7927-4395-8F6B-7EA685DD679F}">
      <dgm:prSet phldrT="[نص]"/>
      <dgm:spPr/>
      <dgm:t>
        <a:bodyPr/>
        <a:lstStyle/>
        <a:p>
          <a:pPr rtl="1"/>
          <a:r>
            <a:rPr lang="en-US" dirty="0"/>
            <a:t>Prevent relapsing</a:t>
          </a:r>
          <a:endParaRPr lang="ar-SA" dirty="0"/>
        </a:p>
      </dgm:t>
    </dgm:pt>
    <dgm:pt modelId="{1ECFDFE1-3C40-4333-9992-D6CE9BB029F7}" type="parTrans" cxnId="{62617101-BFFD-48F7-8C8E-5EE61DD89628}">
      <dgm:prSet/>
      <dgm:spPr/>
      <dgm:t>
        <a:bodyPr/>
        <a:lstStyle/>
        <a:p>
          <a:pPr rtl="1"/>
          <a:endParaRPr lang="ar-SA"/>
        </a:p>
      </dgm:t>
    </dgm:pt>
    <dgm:pt modelId="{E0EC97E2-4B47-42C4-AD41-C10B2AB234C6}" type="sibTrans" cxnId="{62617101-BFFD-48F7-8C8E-5EE61DD89628}">
      <dgm:prSet/>
      <dgm:spPr/>
      <dgm:t>
        <a:bodyPr/>
        <a:lstStyle/>
        <a:p>
          <a:pPr rtl="1"/>
          <a:endParaRPr lang="ar-SA"/>
        </a:p>
      </dgm:t>
    </dgm:pt>
    <dgm:pt modelId="{2B125F2B-480F-4DC9-A0AC-B831C6B9FD3C}" type="pres">
      <dgm:prSet presAssocID="{0CB8679C-2422-4D1C-83D5-1B595094DD7F}" presName="Name0" presStyleCnt="0">
        <dgm:presLayoutVars>
          <dgm:dir/>
          <dgm:resizeHandles val="exact"/>
        </dgm:presLayoutVars>
      </dgm:prSet>
      <dgm:spPr/>
    </dgm:pt>
    <dgm:pt modelId="{64C4415D-1BB4-4F02-82B6-0C4AF52E85D0}" type="pres">
      <dgm:prSet presAssocID="{0CB8679C-2422-4D1C-83D5-1B595094DD7F}" presName="arrow" presStyleLbl="bgShp" presStyleIdx="0" presStyleCnt="1"/>
      <dgm:spPr/>
    </dgm:pt>
    <dgm:pt modelId="{C80000AC-5624-49C5-8697-4FD5D768A6A2}" type="pres">
      <dgm:prSet presAssocID="{0CB8679C-2422-4D1C-83D5-1B595094DD7F}" presName="points" presStyleCnt="0"/>
      <dgm:spPr/>
    </dgm:pt>
    <dgm:pt modelId="{F1956843-A3C6-4A9D-B342-D63807D7224D}" type="pres">
      <dgm:prSet presAssocID="{F6D69B74-9079-4DFC-B077-72F5F7D2F365}" presName="compositeA" presStyleCnt="0"/>
      <dgm:spPr/>
    </dgm:pt>
    <dgm:pt modelId="{19BD1C15-36CB-4964-9E5A-D788412EE02E}" type="pres">
      <dgm:prSet presAssocID="{F6D69B74-9079-4DFC-B077-72F5F7D2F365}" presName="textA" presStyleLbl="revTx" presStyleIdx="0" presStyleCnt="3">
        <dgm:presLayoutVars>
          <dgm:bulletEnabled val="1"/>
        </dgm:presLayoutVars>
      </dgm:prSet>
      <dgm:spPr/>
    </dgm:pt>
    <dgm:pt modelId="{1FD4D3DA-0062-429A-9A77-467953936414}" type="pres">
      <dgm:prSet presAssocID="{F6D69B74-9079-4DFC-B077-72F5F7D2F365}" presName="circleA" presStyleLbl="node1" presStyleIdx="0" presStyleCnt="3"/>
      <dgm:spPr/>
    </dgm:pt>
    <dgm:pt modelId="{EE57B9E8-DDA1-4FB8-9FE7-083A12DA4927}" type="pres">
      <dgm:prSet presAssocID="{F6D69B74-9079-4DFC-B077-72F5F7D2F365}" presName="spaceA" presStyleCnt="0"/>
      <dgm:spPr/>
    </dgm:pt>
    <dgm:pt modelId="{73AFF0B8-685C-49EA-9551-BC05D6333F3A}" type="pres">
      <dgm:prSet presAssocID="{FB5B5FA3-0A10-4230-BE3D-12A31CA00CCF}" presName="space" presStyleCnt="0"/>
      <dgm:spPr/>
    </dgm:pt>
    <dgm:pt modelId="{C15C9646-4874-4E3F-BC59-D6AC3992D9A8}" type="pres">
      <dgm:prSet presAssocID="{FA1F9E0D-3D5A-493B-B15C-2D952BC152D3}" presName="compositeB" presStyleCnt="0"/>
      <dgm:spPr/>
    </dgm:pt>
    <dgm:pt modelId="{42096DB5-5BEE-4A6F-AD9D-490CCE9C32E7}" type="pres">
      <dgm:prSet presAssocID="{FA1F9E0D-3D5A-493B-B15C-2D952BC152D3}" presName="textB" presStyleLbl="revTx" presStyleIdx="1" presStyleCnt="3">
        <dgm:presLayoutVars>
          <dgm:bulletEnabled val="1"/>
        </dgm:presLayoutVars>
      </dgm:prSet>
      <dgm:spPr/>
    </dgm:pt>
    <dgm:pt modelId="{DDFE2249-201C-4873-A4A7-5C26F7097199}" type="pres">
      <dgm:prSet presAssocID="{FA1F9E0D-3D5A-493B-B15C-2D952BC152D3}" presName="circleB" presStyleLbl="node1" presStyleIdx="1" presStyleCnt="3"/>
      <dgm:spPr/>
    </dgm:pt>
    <dgm:pt modelId="{3E726055-ED69-40BA-B3F0-E639E12A93E6}" type="pres">
      <dgm:prSet presAssocID="{FA1F9E0D-3D5A-493B-B15C-2D952BC152D3}" presName="spaceB" presStyleCnt="0"/>
      <dgm:spPr/>
    </dgm:pt>
    <dgm:pt modelId="{50A55B37-94AE-4BBD-A6BC-9FEBA0C0D359}" type="pres">
      <dgm:prSet presAssocID="{DD91EB4A-5D15-4071-8F53-F8D3EF3A6CE7}" presName="space" presStyleCnt="0"/>
      <dgm:spPr/>
    </dgm:pt>
    <dgm:pt modelId="{F560D97D-5A93-4262-ACE8-9B484F04A6B8}" type="pres">
      <dgm:prSet presAssocID="{D5187B78-7927-4395-8F6B-7EA685DD679F}" presName="compositeA" presStyleCnt="0"/>
      <dgm:spPr/>
    </dgm:pt>
    <dgm:pt modelId="{14715103-F6A1-426D-A0BD-976DD00B617E}" type="pres">
      <dgm:prSet presAssocID="{D5187B78-7927-4395-8F6B-7EA685DD679F}" presName="textA" presStyleLbl="revTx" presStyleIdx="2" presStyleCnt="3">
        <dgm:presLayoutVars>
          <dgm:bulletEnabled val="1"/>
        </dgm:presLayoutVars>
      </dgm:prSet>
      <dgm:spPr/>
    </dgm:pt>
    <dgm:pt modelId="{792E804D-D7A2-4C43-B877-4511A8A1043A}" type="pres">
      <dgm:prSet presAssocID="{D5187B78-7927-4395-8F6B-7EA685DD679F}" presName="circleA" presStyleLbl="node1" presStyleIdx="2" presStyleCnt="3"/>
      <dgm:spPr/>
    </dgm:pt>
    <dgm:pt modelId="{9DC067C0-01FB-41C4-841F-45728CFD01EF}" type="pres">
      <dgm:prSet presAssocID="{D5187B78-7927-4395-8F6B-7EA685DD679F}" presName="spaceA" presStyleCnt="0"/>
      <dgm:spPr/>
    </dgm:pt>
  </dgm:ptLst>
  <dgm:cxnLst>
    <dgm:cxn modelId="{62617101-BFFD-48F7-8C8E-5EE61DD89628}" srcId="{0CB8679C-2422-4D1C-83D5-1B595094DD7F}" destId="{D5187B78-7927-4395-8F6B-7EA685DD679F}" srcOrd="2" destOrd="0" parTransId="{1ECFDFE1-3C40-4333-9992-D6CE9BB029F7}" sibTransId="{E0EC97E2-4B47-42C4-AD41-C10B2AB234C6}"/>
    <dgm:cxn modelId="{379A330F-AA94-4A35-B0D6-E73D94C07D6C}" srcId="{0CB8679C-2422-4D1C-83D5-1B595094DD7F}" destId="{F6D69B74-9079-4DFC-B077-72F5F7D2F365}" srcOrd="0" destOrd="0" parTransId="{24C997AB-D6BC-4FC9-B9D6-489F570C8830}" sibTransId="{FB5B5FA3-0A10-4230-BE3D-12A31CA00CCF}"/>
    <dgm:cxn modelId="{984D6477-F3DA-448B-80E4-ABCF2E13FCC0}" type="presOf" srcId="{0CB8679C-2422-4D1C-83D5-1B595094DD7F}" destId="{2B125F2B-480F-4DC9-A0AC-B831C6B9FD3C}" srcOrd="0" destOrd="0" presId="urn:microsoft.com/office/officeart/2005/8/layout/hProcess11"/>
    <dgm:cxn modelId="{A2527E81-7F3F-439C-988A-FFAB394E368F}" type="presOf" srcId="{D5187B78-7927-4395-8F6B-7EA685DD679F}" destId="{14715103-F6A1-426D-A0BD-976DD00B617E}" srcOrd="0" destOrd="0" presId="urn:microsoft.com/office/officeart/2005/8/layout/hProcess11"/>
    <dgm:cxn modelId="{E9AC91BF-61F9-4D81-80DF-ACA4BA35A0D1}" srcId="{0CB8679C-2422-4D1C-83D5-1B595094DD7F}" destId="{FA1F9E0D-3D5A-493B-B15C-2D952BC152D3}" srcOrd="1" destOrd="0" parTransId="{AC78FE05-DA78-4C9A-B632-955167AA3303}" sibTransId="{DD91EB4A-5D15-4071-8F53-F8D3EF3A6CE7}"/>
    <dgm:cxn modelId="{772B15D8-D544-4B2D-8B19-B4F98764D3C6}" type="presOf" srcId="{FA1F9E0D-3D5A-493B-B15C-2D952BC152D3}" destId="{42096DB5-5BEE-4A6F-AD9D-490CCE9C32E7}" srcOrd="0" destOrd="0" presId="urn:microsoft.com/office/officeart/2005/8/layout/hProcess11"/>
    <dgm:cxn modelId="{06103DDF-F146-4E61-93C9-5AF042FA5F50}" type="presOf" srcId="{F6D69B74-9079-4DFC-B077-72F5F7D2F365}" destId="{19BD1C15-36CB-4964-9E5A-D788412EE02E}" srcOrd="0" destOrd="0" presId="urn:microsoft.com/office/officeart/2005/8/layout/hProcess11"/>
    <dgm:cxn modelId="{E6E62EF4-39AC-42BB-A23F-D2F40E5A716C}" type="presParOf" srcId="{2B125F2B-480F-4DC9-A0AC-B831C6B9FD3C}" destId="{64C4415D-1BB4-4F02-82B6-0C4AF52E85D0}" srcOrd="0" destOrd="0" presId="urn:microsoft.com/office/officeart/2005/8/layout/hProcess11"/>
    <dgm:cxn modelId="{37AD8C38-8093-48BB-9A0C-8D72CAA1298E}" type="presParOf" srcId="{2B125F2B-480F-4DC9-A0AC-B831C6B9FD3C}" destId="{C80000AC-5624-49C5-8697-4FD5D768A6A2}" srcOrd="1" destOrd="0" presId="urn:microsoft.com/office/officeart/2005/8/layout/hProcess11"/>
    <dgm:cxn modelId="{AFB8B9C4-6B9B-4417-9515-DBC04210DE9C}" type="presParOf" srcId="{C80000AC-5624-49C5-8697-4FD5D768A6A2}" destId="{F1956843-A3C6-4A9D-B342-D63807D7224D}" srcOrd="0" destOrd="0" presId="urn:microsoft.com/office/officeart/2005/8/layout/hProcess11"/>
    <dgm:cxn modelId="{A71A0FA9-52C8-47CA-A179-CEE1972A87E6}" type="presParOf" srcId="{F1956843-A3C6-4A9D-B342-D63807D7224D}" destId="{19BD1C15-36CB-4964-9E5A-D788412EE02E}" srcOrd="0" destOrd="0" presId="urn:microsoft.com/office/officeart/2005/8/layout/hProcess11"/>
    <dgm:cxn modelId="{FC24232D-94D6-41AF-A137-41A35EB90379}" type="presParOf" srcId="{F1956843-A3C6-4A9D-B342-D63807D7224D}" destId="{1FD4D3DA-0062-429A-9A77-467953936414}" srcOrd="1" destOrd="0" presId="urn:microsoft.com/office/officeart/2005/8/layout/hProcess11"/>
    <dgm:cxn modelId="{7ECA69B2-26AD-4C6B-A762-A90D98D6324C}" type="presParOf" srcId="{F1956843-A3C6-4A9D-B342-D63807D7224D}" destId="{EE57B9E8-DDA1-4FB8-9FE7-083A12DA4927}" srcOrd="2" destOrd="0" presId="urn:microsoft.com/office/officeart/2005/8/layout/hProcess11"/>
    <dgm:cxn modelId="{155247AF-0393-4C5E-A65E-C9EE27010AF4}" type="presParOf" srcId="{C80000AC-5624-49C5-8697-4FD5D768A6A2}" destId="{73AFF0B8-685C-49EA-9551-BC05D6333F3A}" srcOrd="1" destOrd="0" presId="urn:microsoft.com/office/officeart/2005/8/layout/hProcess11"/>
    <dgm:cxn modelId="{7C6EA15A-E6C0-4112-A8F7-3542203BB087}" type="presParOf" srcId="{C80000AC-5624-49C5-8697-4FD5D768A6A2}" destId="{C15C9646-4874-4E3F-BC59-D6AC3992D9A8}" srcOrd="2" destOrd="0" presId="urn:microsoft.com/office/officeart/2005/8/layout/hProcess11"/>
    <dgm:cxn modelId="{502E3A28-51E2-45D0-8762-BB8E49DCBC25}" type="presParOf" srcId="{C15C9646-4874-4E3F-BC59-D6AC3992D9A8}" destId="{42096DB5-5BEE-4A6F-AD9D-490CCE9C32E7}" srcOrd="0" destOrd="0" presId="urn:microsoft.com/office/officeart/2005/8/layout/hProcess11"/>
    <dgm:cxn modelId="{13A9EA7B-0A95-4E9F-BD0D-FBE8644C1964}" type="presParOf" srcId="{C15C9646-4874-4E3F-BC59-D6AC3992D9A8}" destId="{DDFE2249-201C-4873-A4A7-5C26F7097199}" srcOrd="1" destOrd="0" presId="urn:microsoft.com/office/officeart/2005/8/layout/hProcess11"/>
    <dgm:cxn modelId="{1EE9BD7D-94FB-4548-8A59-4CF54281ADA8}" type="presParOf" srcId="{C15C9646-4874-4E3F-BC59-D6AC3992D9A8}" destId="{3E726055-ED69-40BA-B3F0-E639E12A93E6}" srcOrd="2" destOrd="0" presId="urn:microsoft.com/office/officeart/2005/8/layout/hProcess11"/>
    <dgm:cxn modelId="{8963307D-60B2-4A1C-A835-73B64753EC26}" type="presParOf" srcId="{C80000AC-5624-49C5-8697-4FD5D768A6A2}" destId="{50A55B37-94AE-4BBD-A6BC-9FEBA0C0D359}" srcOrd="3" destOrd="0" presId="urn:microsoft.com/office/officeart/2005/8/layout/hProcess11"/>
    <dgm:cxn modelId="{074A0B50-34CD-4FBC-B948-6E963EE958DD}" type="presParOf" srcId="{C80000AC-5624-49C5-8697-4FD5D768A6A2}" destId="{F560D97D-5A93-4262-ACE8-9B484F04A6B8}" srcOrd="4" destOrd="0" presId="urn:microsoft.com/office/officeart/2005/8/layout/hProcess11"/>
    <dgm:cxn modelId="{DE663ABF-79AE-46F8-91BC-A5F648A75178}" type="presParOf" srcId="{F560D97D-5A93-4262-ACE8-9B484F04A6B8}" destId="{14715103-F6A1-426D-A0BD-976DD00B617E}" srcOrd="0" destOrd="0" presId="urn:microsoft.com/office/officeart/2005/8/layout/hProcess11"/>
    <dgm:cxn modelId="{BF9C4B01-6D9E-450B-8ACE-248B5F72B25B}" type="presParOf" srcId="{F560D97D-5A93-4262-ACE8-9B484F04A6B8}" destId="{792E804D-D7A2-4C43-B877-4511A8A1043A}" srcOrd="1" destOrd="0" presId="urn:microsoft.com/office/officeart/2005/8/layout/hProcess11"/>
    <dgm:cxn modelId="{34042EBF-A0CB-409B-8823-4B33073D922B}" type="presParOf" srcId="{F560D97D-5A93-4262-ACE8-9B484F04A6B8}" destId="{9DC067C0-01FB-41C4-841F-45728CFD01E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4415D-1BB4-4F02-82B6-0C4AF52E85D0}">
      <dsp:nvSpPr>
        <dsp:cNvPr id="0" name=""/>
        <dsp:cNvSpPr/>
      </dsp:nvSpPr>
      <dsp:spPr>
        <a:xfrm>
          <a:off x="0" y="1336739"/>
          <a:ext cx="6483078" cy="178231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D1C15-36CB-4964-9E5A-D788412EE02E}">
      <dsp:nvSpPr>
        <dsp:cNvPr id="0" name=""/>
        <dsp:cNvSpPr/>
      </dsp:nvSpPr>
      <dsp:spPr>
        <a:xfrm>
          <a:off x="2849" y="0"/>
          <a:ext cx="1880345" cy="1782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rtl="1">
            <a:lnSpc>
              <a:spcPct val="90000"/>
            </a:lnSpc>
            <a:spcBef>
              <a:spcPct val="0"/>
            </a:spcBef>
            <a:spcAft>
              <a:spcPct val="35000"/>
            </a:spcAft>
            <a:buNone/>
          </a:pPr>
          <a:r>
            <a:rPr lang="en-US" sz="2400" kern="1200" dirty="0"/>
            <a:t>Treating withdrawal</a:t>
          </a:r>
          <a:endParaRPr lang="ar-SA" sz="2400" kern="1200" dirty="0"/>
        </a:p>
      </dsp:txBody>
      <dsp:txXfrm>
        <a:off x="2849" y="0"/>
        <a:ext cx="1880345" cy="1782319"/>
      </dsp:txXfrm>
    </dsp:sp>
    <dsp:sp modelId="{1FD4D3DA-0062-429A-9A77-467953936414}">
      <dsp:nvSpPr>
        <dsp:cNvPr id="0" name=""/>
        <dsp:cNvSpPr/>
      </dsp:nvSpPr>
      <dsp:spPr>
        <a:xfrm>
          <a:off x="720232" y="2005109"/>
          <a:ext cx="445579" cy="4455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96DB5-5BEE-4A6F-AD9D-490CCE9C32E7}">
      <dsp:nvSpPr>
        <dsp:cNvPr id="0" name=""/>
        <dsp:cNvSpPr/>
      </dsp:nvSpPr>
      <dsp:spPr>
        <a:xfrm>
          <a:off x="1977212" y="2673478"/>
          <a:ext cx="1880345" cy="1782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rtl="1">
            <a:lnSpc>
              <a:spcPct val="90000"/>
            </a:lnSpc>
            <a:spcBef>
              <a:spcPct val="0"/>
            </a:spcBef>
            <a:spcAft>
              <a:spcPct val="35000"/>
            </a:spcAft>
            <a:buNone/>
          </a:pPr>
          <a:r>
            <a:rPr lang="en-US" sz="2400" kern="1200" dirty="0"/>
            <a:t>Staying on treatment</a:t>
          </a:r>
          <a:endParaRPr lang="ar-SA" sz="2400" kern="1200" dirty="0"/>
        </a:p>
      </dsp:txBody>
      <dsp:txXfrm>
        <a:off x="1977212" y="2673478"/>
        <a:ext cx="1880345" cy="1782319"/>
      </dsp:txXfrm>
    </dsp:sp>
    <dsp:sp modelId="{DDFE2249-201C-4873-A4A7-5C26F7097199}">
      <dsp:nvSpPr>
        <dsp:cNvPr id="0" name=""/>
        <dsp:cNvSpPr/>
      </dsp:nvSpPr>
      <dsp:spPr>
        <a:xfrm>
          <a:off x="2694595" y="2005109"/>
          <a:ext cx="445579" cy="4455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15103-F6A1-426D-A0BD-976DD00B617E}">
      <dsp:nvSpPr>
        <dsp:cNvPr id="0" name=""/>
        <dsp:cNvSpPr/>
      </dsp:nvSpPr>
      <dsp:spPr>
        <a:xfrm>
          <a:off x="3951575" y="0"/>
          <a:ext cx="1880345" cy="1782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rtl="1">
            <a:lnSpc>
              <a:spcPct val="90000"/>
            </a:lnSpc>
            <a:spcBef>
              <a:spcPct val="0"/>
            </a:spcBef>
            <a:spcAft>
              <a:spcPct val="35000"/>
            </a:spcAft>
            <a:buNone/>
          </a:pPr>
          <a:r>
            <a:rPr lang="en-US" sz="2400" kern="1200" dirty="0"/>
            <a:t>Prevent relapsing</a:t>
          </a:r>
          <a:endParaRPr lang="ar-SA" sz="2400" kern="1200" dirty="0"/>
        </a:p>
      </dsp:txBody>
      <dsp:txXfrm>
        <a:off x="3951575" y="0"/>
        <a:ext cx="1880345" cy="1782319"/>
      </dsp:txXfrm>
    </dsp:sp>
    <dsp:sp modelId="{792E804D-D7A2-4C43-B877-4511A8A1043A}">
      <dsp:nvSpPr>
        <dsp:cNvPr id="0" name=""/>
        <dsp:cNvSpPr/>
      </dsp:nvSpPr>
      <dsp:spPr>
        <a:xfrm>
          <a:off x="4668958" y="2005109"/>
          <a:ext cx="445579" cy="4455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2150B-565D-4DBC-8267-3233DDD3DD39}" type="datetimeFigureOut">
              <a:rPr lang="en-US" smtClean="0"/>
              <a:t>10/13/2018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6AC5C-961F-4D40-B844-74C872FB1C90}" type="slidenum">
              <a:rPr lang="en-US" smtClean="0"/>
              <a:t>‹#›</a:t>
            </a:fld>
            <a:endParaRPr lang="en-US"/>
          </a:p>
        </p:txBody>
      </p:sp>
    </p:spTree>
    <p:extLst>
      <p:ext uri="{BB962C8B-B14F-4D97-AF65-F5344CB8AC3E}">
        <p14:creationId xmlns:p14="http://schemas.microsoft.com/office/powerpoint/2010/main" val="150628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c138239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0c138239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0c1382396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40c1382396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0c13824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0c13824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0c1382396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0c1382396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0c138239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40c138239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0c1382396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0c1382396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0c1382396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0c138239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0c1382396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0c1382396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0c1382396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0c1382396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40c1382396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40c1382396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155835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10/13/2018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10/13/2018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10/13/2018</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10/13/2018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nhs.uk/conditions/common-cold/" TargetMode="External"/><Relationship Id="rId13" Type="http://schemas.openxmlformats.org/officeDocument/2006/relationships/hyperlink" Target="https://www.nhs.uk/conditions/peripheral-arterial-disease-pad/" TargetMode="External"/><Relationship Id="rId3" Type="http://schemas.openxmlformats.org/officeDocument/2006/relationships/hyperlink" Target="https://www.nhs.uk/conditions/chronic-obstructive-pulmonary-disease-copd/" TargetMode="External"/><Relationship Id="rId7" Type="http://schemas.openxmlformats.org/officeDocument/2006/relationships/hyperlink" Target="https://www.nhs.uk/conditions/respiratory-tract-infection/" TargetMode="External"/><Relationship Id="rId12" Type="http://schemas.openxmlformats.org/officeDocument/2006/relationships/hyperlink" Target="https://www.nhs.uk/conditions/cerebrovascular-disease/" TargetMode="External"/><Relationship Id="rId2" Type="http://schemas.openxmlformats.org/officeDocument/2006/relationships/hyperlink" Target="https://www.nhs.uk/conditions/lung-cancer/" TargetMode="External"/><Relationship Id="rId16"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s://www.nhs.uk/conditions/asthma/" TargetMode="External"/><Relationship Id="rId11" Type="http://schemas.openxmlformats.org/officeDocument/2006/relationships/hyperlink" Target="https://www.nhs.uk/conditions/stroke/" TargetMode="External"/><Relationship Id="rId5" Type="http://schemas.openxmlformats.org/officeDocument/2006/relationships/hyperlink" Target="https://www.nhs.uk/conditions/pneumonia/" TargetMode="External"/><Relationship Id="rId15" Type="http://schemas.openxmlformats.org/officeDocument/2006/relationships/hyperlink" Target="https://www.nhs.uk/conditions/cancer/" TargetMode="External"/><Relationship Id="rId10" Type="http://schemas.openxmlformats.org/officeDocument/2006/relationships/hyperlink" Target="https://www.nhs.uk/conditions/heart-attack/" TargetMode="External"/><Relationship Id="rId4" Type="http://schemas.openxmlformats.org/officeDocument/2006/relationships/hyperlink" Target="https://www.nhs.uk/conditions/bronchitis/" TargetMode="External"/><Relationship Id="rId9" Type="http://schemas.openxmlformats.org/officeDocument/2006/relationships/hyperlink" Target="https://www.nhs.uk/conditions/coronary-heart-disease/" TargetMode="External"/><Relationship Id="rId14" Type="http://schemas.openxmlformats.org/officeDocument/2006/relationships/hyperlink" Target="https://www.nhs.uk/conditions/erection-problems-erectile-dysfunc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nice.org.uk/" TargetMode="External"/><Relationship Id="rId13" Type="http://schemas.openxmlformats.org/officeDocument/2006/relationships/hyperlink" Target="http://www.accessdata.fda.gov/drugsatfda_docs/label/2014/018644s048,020358s055lbl.pdf" TargetMode="External"/><Relationship Id="rId3" Type="http://schemas.openxmlformats.org/officeDocument/2006/relationships/hyperlink" Target="http://americanpregnancy.org" TargetMode="External"/><Relationship Id="rId7" Type="http://schemas.openxmlformats.org/officeDocument/2006/relationships/hyperlink" Target="http://aaffp.org" TargetMode="External"/><Relationship Id="rId12" Type="http://schemas.openxmlformats.org/officeDocument/2006/relationships/hyperlink" Target="https://www.drugs.com/monograph/bupropion-hydrochloride.html" TargetMode="External"/><Relationship Id="rId2" Type="http://schemas.openxmlformats.org/officeDocument/2006/relationships/hyperlink" Target="http://www.healthdata.org/sites/default/files/files/Projects/KSA/Smoking-KSA-Findings-from-the-Saudi-Health-Interview-Survey.pdf" TargetMode="External"/><Relationship Id="rId1" Type="http://schemas.openxmlformats.org/officeDocument/2006/relationships/slideLayout" Target="../slideLayouts/slideLayout2.xml"/><Relationship Id="rId6" Type="http://schemas.openxmlformats.org/officeDocument/2006/relationships/hyperlink" Target="https://www.curejoy.com/content/effects-of-passive-smoking-during-pregnancy/" TargetMode="External"/><Relationship Id="rId11" Type="http://schemas.openxmlformats.org/officeDocument/2006/relationships/hyperlink" Target="https://www.drugrehab101.com" TargetMode="External"/><Relationship Id="rId5" Type="http://schemas.openxmlformats.org/officeDocument/2006/relationships/hyperlink" Target="https://www.ncbi.nlm.nih.gov/pmc/articles/PMC3437166/#ref6" TargetMode="External"/><Relationship Id="rId15" Type="http://schemas.openxmlformats.org/officeDocument/2006/relationships/hyperlink" Target="https://books.google.com/books?id=b3UpAgAAQBAJ&amp;pg=PA177" TargetMode="External"/><Relationship Id="rId10" Type="http://schemas.openxmlformats.org/officeDocument/2006/relationships/hyperlink" Target="https://www.nejm.org/doi/full/10.1056/NEJMra1600879" TargetMode="External"/><Relationship Id="rId4" Type="http://schemas.openxmlformats.org/officeDocument/2006/relationships/hyperlink" Target="https://www.ncbi.nlm.nih.gov/pmc/articles/PMC3437166/#ref8" TargetMode="External"/><Relationship Id="rId9" Type="http://schemas.openxmlformats.org/officeDocument/2006/relationships/hyperlink" Target="https://www.drugabuse.gov/publications/drugs-brains-behavior-science-addiction/drug-misuse-addiction" TargetMode="External"/><Relationship Id="rId14" Type="http://schemas.openxmlformats.org/officeDocument/2006/relationships/hyperlink" Target="http://www.accessdata.fda.gov/scripts/cder/drugsatfda/index.cfm?fuseaction=Search.Set_Current_Drug&amp;ApplNo=018644&amp;DrugName=WELLBUTRIN&amp;ActiveIngred=BUPROPION%20HYDROCHLORIDE&amp;SponsorApplicant=GLAXOSMITHKLINE&amp;ProductMktStatus=1&amp;goto=Search.Label_ApprovalHistor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15D5E31-A5A4-4175-B5DD-C34328046949}"/>
              </a:ext>
            </a:extLst>
          </p:cNvPr>
          <p:cNvSpPr>
            <a:spLocks noGrp="1"/>
          </p:cNvSpPr>
          <p:nvPr>
            <p:ph type="ctrTitle"/>
          </p:nvPr>
        </p:nvSpPr>
        <p:spPr/>
        <p:txBody>
          <a:bodyPr/>
          <a:lstStyle/>
          <a:p>
            <a:pPr algn="l"/>
            <a:r>
              <a:rPr lang="en-US" dirty="0"/>
              <a:t>Smoking and substance abuse</a:t>
            </a:r>
            <a:endParaRPr lang="ar-SA" dirty="0"/>
          </a:p>
        </p:txBody>
      </p:sp>
      <p:sp>
        <p:nvSpPr>
          <p:cNvPr id="3" name="عنوان فرعي 2">
            <a:extLst>
              <a:ext uri="{FF2B5EF4-FFF2-40B4-BE49-F238E27FC236}">
                <a16:creationId xmlns:a16="http://schemas.microsoft.com/office/drawing/2014/main" id="{12BCC43B-ABF8-4796-ADA7-9F3AF29F7B64}"/>
              </a:ext>
            </a:extLst>
          </p:cNvPr>
          <p:cNvSpPr>
            <a:spLocks noGrp="1"/>
          </p:cNvSpPr>
          <p:nvPr>
            <p:ph type="subTitle" idx="1"/>
          </p:nvPr>
        </p:nvSpPr>
        <p:spPr>
          <a:xfrm>
            <a:off x="374072" y="4377414"/>
            <a:ext cx="5072611" cy="1599437"/>
          </a:xfrm>
        </p:spPr>
        <p:txBody>
          <a:bodyPr>
            <a:normAutofit fontScale="92500" lnSpcReduction="10000"/>
          </a:bodyPr>
          <a:lstStyle/>
          <a:p>
            <a:pPr algn="l"/>
            <a:r>
              <a:rPr lang="en-US" dirty="0"/>
              <a:t>Done by : </a:t>
            </a:r>
          </a:p>
          <a:p>
            <a:pPr algn="l"/>
            <a:r>
              <a:rPr lang="en-US" dirty="0"/>
              <a:t>Khalid </a:t>
            </a:r>
            <a:r>
              <a:rPr lang="en-US" dirty="0" err="1"/>
              <a:t>alzahrani</a:t>
            </a:r>
            <a:r>
              <a:rPr lang="en-US" dirty="0"/>
              <a:t>  435106801</a:t>
            </a:r>
          </a:p>
          <a:p>
            <a:pPr algn="l"/>
            <a:r>
              <a:rPr lang="en-US" dirty="0" err="1"/>
              <a:t>Badr</a:t>
            </a:r>
            <a:r>
              <a:rPr lang="en-US" dirty="0"/>
              <a:t> </a:t>
            </a:r>
            <a:r>
              <a:rPr lang="en-US" dirty="0" err="1"/>
              <a:t>albadr</a:t>
            </a:r>
            <a:r>
              <a:rPr lang="en-US" dirty="0"/>
              <a:t>  435100963</a:t>
            </a:r>
          </a:p>
          <a:p>
            <a:pPr algn="l"/>
            <a:r>
              <a:rPr lang="en-US" dirty="0" err="1"/>
              <a:t>Abdulaziz</a:t>
            </a:r>
            <a:r>
              <a:rPr lang="en-US" dirty="0"/>
              <a:t> </a:t>
            </a:r>
            <a:r>
              <a:rPr lang="en-US" dirty="0" err="1"/>
              <a:t>almalki</a:t>
            </a:r>
            <a:r>
              <a:rPr lang="en-US" dirty="0"/>
              <a:t>  435100646</a:t>
            </a:r>
            <a:endParaRPr lang="ar-SA" dirty="0"/>
          </a:p>
        </p:txBody>
      </p:sp>
      <p:sp>
        <p:nvSpPr>
          <p:cNvPr id="4" name="عنوان فرعي 2">
            <a:extLst>
              <a:ext uri="{FF2B5EF4-FFF2-40B4-BE49-F238E27FC236}">
                <a16:creationId xmlns:a16="http://schemas.microsoft.com/office/drawing/2014/main" id="{19DF2966-B578-43D1-9724-C67FC24B6475}"/>
              </a:ext>
            </a:extLst>
          </p:cNvPr>
          <p:cNvSpPr txBox="1">
            <a:spLocks/>
          </p:cNvSpPr>
          <p:nvPr/>
        </p:nvSpPr>
        <p:spPr>
          <a:xfrm>
            <a:off x="5446683" y="4376792"/>
            <a:ext cx="3939344" cy="407323"/>
          </a:xfrm>
          <a:prstGeom prst="rect">
            <a:avLst/>
          </a:prstGeom>
        </p:spPr>
        <p:txBody>
          <a:bodyPr vert="horz" lIns="91440" tIns="45720" rIns="91440" bIns="45720" rtlCol="0">
            <a:norm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Supervisor : prof. Jamal </a:t>
            </a:r>
            <a:r>
              <a:rPr lang="en-US" dirty="0" err="1"/>
              <a:t>Jarallah</a:t>
            </a:r>
            <a:endParaRPr lang="ar-SA" dirty="0"/>
          </a:p>
        </p:txBody>
      </p:sp>
    </p:spTree>
    <p:extLst>
      <p:ext uri="{BB962C8B-B14F-4D97-AF65-F5344CB8AC3E}">
        <p14:creationId xmlns:p14="http://schemas.microsoft.com/office/powerpoint/2010/main" val="15302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6242-7AAD-5345-9057-1D80A449CAB2}"/>
              </a:ext>
            </a:extLst>
          </p:cNvPr>
          <p:cNvSpPr>
            <a:spLocks noGrp="1"/>
          </p:cNvSpPr>
          <p:nvPr>
            <p:ph type="title"/>
          </p:nvPr>
        </p:nvSpPr>
        <p:spPr/>
        <p:txBody>
          <a:bodyPr/>
          <a:lstStyle/>
          <a:p>
            <a:pPr algn="ctr"/>
            <a:r>
              <a:rPr lang="en" sz="5400" dirty="0"/>
              <a:t>Epidemiology</a:t>
            </a:r>
            <a:endParaRPr lang="en-US" dirty="0"/>
          </a:p>
        </p:txBody>
      </p:sp>
      <p:sp>
        <p:nvSpPr>
          <p:cNvPr id="3" name="Content Placeholder 2">
            <a:extLst>
              <a:ext uri="{FF2B5EF4-FFF2-40B4-BE49-F238E27FC236}">
                <a16:creationId xmlns:a16="http://schemas.microsoft.com/office/drawing/2014/main" id="{0CE4190C-771E-6C4F-9EA6-AC2FE707C560}"/>
              </a:ext>
            </a:extLst>
          </p:cNvPr>
          <p:cNvSpPr>
            <a:spLocks noGrp="1"/>
          </p:cNvSpPr>
          <p:nvPr>
            <p:ph idx="1"/>
          </p:nvPr>
        </p:nvSpPr>
        <p:spPr>
          <a:xfrm>
            <a:off x="616277" y="2093976"/>
            <a:ext cx="10058400" cy="4050792"/>
          </a:xfrm>
        </p:spPr>
        <p:txBody>
          <a:bodyPr/>
          <a:lstStyle/>
          <a:p>
            <a:pPr marL="457200" lvl="0" indent="-317500" algn="l" rtl="0">
              <a:spcBef>
                <a:spcPts val="0"/>
              </a:spcBef>
              <a:spcAft>
                <a:spcPts val="0"/>
              </a:spcAft>
              <a:buClr>
                <a:srgbClr val="FFFFFF"/>
              </a:buClr>
              <a:buSzPts val="1400"/>
              <a:buChar char="➔"/>
            </a:pPr>
            <a:r>
              <a:rPr lang="en-US" dirty="0"/>
              <a:t>Overall, 29.7% started smoking before the age of 15, and 60.9% started smoking before the age of 18.</a:t>
            </a:r>
          </a:p>
          <a:p>
            <a:pPr marL="457200" lvl="0" indent="0" algn="l" rtl="0">
              <a:spcBef>
                <a:spcPts val="0"/>
              </a:spcBef>
              <a:spcAft>
                <a:spcPts val="0"/>
              </a:spcAft>
              <a:buNone/>
            </a:pPr>
            <a:endParaRPr lang="en-US" dirty="0"/>
          </a:p>
          <a:p>
            <a:pPr marL="457200" lvl="0" indent="0" algn="l" rtl="0">
              <a:spcBef>
                <a:spcPts val="0"/>
              </a:spcBef>
              <a:spcAft>
                <a:spcPts val="0"/>
              </a:spcAft>
              <a:buNone/>
            </a:pPr>
            <a:r>
              <a:rPr lang="en" sz="2000" dirty="0">
                <a:solidFill>
                  <a:schemeClr val="bg1">
                    <a:lumMod val="10000"/>
                  </a:schemeClr>
                </a:solidFill>
              </a:rPr>
              <a:t>On average, Saudis start smoking at age 18 .</a:t>
            </a:r>
            <a:endParaRPr lang="en-US" dirty="0"/>
          </a:p>
          <a:p>
            <a:pPr marL="457200" lvl="0" indent="0" algn="l" rtl="0">
              <a:spcBef>
                <a:spcPts val="0"/>
              </a:spcBef>
              <a:spcAft>
                <a:spcPts val="0"/>
              </a:spcAft>
              <a:buNone/>
            </a:pPr>
            <a:endParaRPr lang="en-US" dirty="0"/>
          </a:p>
          <a:p>
            <a:pPr marL="457200" lvl="0" indent="-317500" algn="l" rtl="0">
              <a:spcBef>
                <a:spcPts val="0"/>
              </a:spcBef>
              <a:spcAft>
                <a:spcPts val="0"/>
              </a:spcAft>
              <a:buClr>
                <a:schemeClr val="lt1"/>
              </a:buClr>
              <a:buSzPts val="1400"/>
              <a:buChar char="➔"/>
            </a:pPr>
            <a:r>
              <a:rPr lang="en-US" dirty="0"/>
              <a:t>17.2% of Saudis are exposed to secondhand smoke at home.</a:t>
            </a:r>
          </a:p>
          <a:p>
            <a:pPr marL="457200" lvl="0" indent="0" algn="l" rtl="0">
              <a:spcBef>
                <a:spcPts val="0"/>
              </a:spcBef>
              <a:spcAft>
                <a:spcPts val="0"/>
              </a:spcAft>
              <a:buNone/>
            </a:pPr>
            <a:endParaRPr lang="en-US" dirty="0"/>
          </a:p>
          <a:p>
            <a:pPr marL="3200400" lvl="0" indent="0" algn="l" rtl="0">
              <a:spcBef>
                <a:spcPts val="0"/>
              </a:spcBef>
              <a:spcAft>
                <a:spcPts val="0"/>
              </a:spcAft>
              <a:buNone/>
            </a:pPr>
            <a:endParaRPr lang="en-US" dirty="0"/>
          </a:p>
          <a:p>
            <a:pPr marL="457200" lvl="0" indent="-317500" algn="l" rtl="0">
              <a:spcBef>
                <a:spcPts val="0"/>
              </a:spcBef>
              <a:spcAft>
                <a:spcPts val="0"/>
              </a:spcAft>
              <a:buClr>
                <a:schemeClr val="lt1"/>
              </a:buClr>
              <a:buSzPts val="1400"/>
              <a:buChar char="➔"/>
            </a:pPr>
            <a:r>
              <a:rPr lang="en-US" dirty="0"/>
              <a:t>14.8% of Saudis are exposed to secondhand smoke at work.                                      </a:t>
            </a:r>
          </a:p>
          <a:p>
            <a:pPr marL="457200" lvl="0" indent="-317500" algn="l" rtl="0">
              <a:spcBef>
                <a:spcPts val="0"/>
              </a:spcBef>
              <a:spcAft>
                <a:spcPts val="0"/>
              </a:spcAft>
              <a:buClr>
                <a:schemeClr val="lt1"/>
              </a:buClr>
              <a:buSzPts val="1400"/>
              <a:buChar char="➔"/>
            </a:pPr>
            <a:endParaRPr lang="en-US" sz="2000" dirty="0">
              <a:solidFill>
                <a:schemeClr val="bg1">
                  <a:lumMod val="10000"/>
                </a:schemeClr>
              </a:solidFill>
            </a:endParaRPr>
          </a:p>
          <a:p>
            <a:pPr marL="457200" lvl="0" indent="-317500" algn="l" rtl="0">
              <a:spcBef>
                <a:spcPts val="0"/>
              </a:spcBef>
              <a:spcAft>
                <a:spcPts val="0"/>
              </a:spcAft>
              <a:buClr>
                <a:schemeClr val="lt1"/>
              </a:buClr>
              <a:buSzPts val="1400"/>
              <a:buChar char="➔"/>
            </a:pPr>
            <a:endParaRPr lang="en-US" dirty="0"/>
          </a:p>
        </p:txBody>
      </p:sp>
    </p:spTree>
    <p:extLst>
      <p:ext uri="{BB962C8B-B14F-4D97-AF65-F5344CB8AC3E}">
        <p14:creationId xmlns:p14="http://schemas.microsoft.com/office/powerpoint/2010/main" val="1058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6EC4-DC10-CD4A-9E53-D5B32C38ABB6}"/>
              </a:ext>
            </a:extLst>
          </p:cNvPr>
          <p:cNvSpPr>
            <a:spLocks noGrp="1"/>
          </p:cNvSpPr>
          <p:nvPr>
            <p:ph type="title"/>
          </p:nvPr>
        </p:nvSpPr>
        <p:spPr/>
        <p:txBody>
          <a:bodyPr/>
          <a:lstStyle/>
          <a:p>
            <a:r>
              <a:rPr lang="en" dirty="0"/>
              <a:t>Risks of smoking</a:t>
            </a:r>
            <a:endParaRPr lang="en-US" dirty="0"/>
          </a:p>
        </p:txBody>
      </p:sp>
      <p:sp>
        <p:nvSpPr>
          <p:cNvPr id="3" name="Content Placeholder 2">
            <a:extLst>
              <a:ext uri="{FF2B5EF4-FFF2-40B4-BE49-F238E27FC236}">
                <a16:creationId xmlns:a16="http://schemas.microsoft.com/office/drawing/2014/main" id="{C2ED73B1-52A3-F245-9F1D-477069089427}"/>
              </a:ext>
            </a:extLst>
          </p:cNvPr>
          <p:cNvSpPr>
            <a:spLocks noGrp="1"/>
          </p:cNvSpPr>
          <p:nvPr>
            <p:ph idx="1"/>
          </p:nvPr>
        </p:nvSpPr>
        <p:spPr/>
        <p:txBody>
          <a:bodyPr/>
          <a:lstStyle/>
          <a:p>
            <a:r>
              <a:rPr lang="en-US" dirty="0">
                <a:solidFill>
                  <a:schemeClr val="bg1">
                    <a:lumMod val="10000"/>
                  </a:schemeClr>
                </a:solidFill>
                <a:sym typeface="Arial"/>
              </a:rPr>
              <a:t>Smoking has long been associated with preventable morbidity and premature death in human population. </a:t>
            </a:r>
          </a:p>
          <a:p>
            <a:r>
              <a:rPr lang="en-US" dirty="0">
                <a:solidFill>
                  <a:schemeClr val="bg1">
                    <a:lumMod val="10000"/>
                  </a:schemeClr>
                </a:solidFill>
                <a:sym typeface="Arial"/>
              </a:rPr>
              <a:t>Several studies have specifically implicated smoking with lung cancer, coronary heart disease, chronic obstructive pulmonary disease, stroke and Polycythemia. Moreover, the extension of the damaging effects of smoking on health of non-smokers is increasingly being recognized and reported.</a:t>
            </a:r>
          </a:p>
          <a:p>
            <a:endParaRPr lang="en-US" dirty="0">
              <a:solidFill>
                <a:schemeClr val="bg1">
                  <a:lumMod val="10000"/>
                </a:schemeClr>
              </a:solidFill>
            </a:endParaRPr>
          </a:p>
        </p:txBody>
      </p:sp>
    </p:spTree>
    <p:extLst>
      <p:ext uri="{BB962C8B-B14F-4D97-AF65-F5344CB8AC3E}">
        <p14:creationId xmlns:p14="http://schemas.microsoft.com/office/powerpoint/2010/main" val="2259417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5AC-64CC-DA4D-BCDF-AC533E6FCE21}"/>
              </a:ext>
            </a:extLst>
          </p:cNvPr>
          <p:cNvSpPr>
            <a:spLocks noGrp="1"/>
          </p:cNvSpPr>
          <p:nvPr>
            <p:ph type="title"/>
          </p:nvPr>
        </p:nvSpPr>
        <p:spPr>
          <a:xfrm>
            <a:off x="652598" y="0"/>
            <a:ext cx="10058400" cy="1609344"/>
          </a:xfrm>
        </p:spPr>
        <p:txBody>
          <a:bodyPr/>
          <a:lstStyle/>
          <a:p>
            <a:r>
              <a:rPr lang="en" dirty="0"/>
              <a:t>Risks of smoking</a:t>
            </a:r>
            <a:endParaRPr lang="en-US" dirty="0"/>
          </a:p>
        </p:txBody>
      </p:sp>
      <p:sp>
        <p:nvSpPr>
          <p:cNvPr id="3" name="Content Placeholder 2">
            <a:extLst>
              <a:ext uri="{FF2B5EF4-FFF2-40B4-BE49-F238E27FC236}">
                <a16:creationId xmlns:a16="http://schemas.microsoft.com/office/drawing/2014/main" id="{440A0AEA-8EE4-F144-9EEC-780A9F388DD6}"/>
              </a:ext>
            </a:extLst>
          </p:cNvPr>
          <p:cNvSpPr>
            <a:spLocks noGrp="1"/>
          </p:cNvSpPr>
          <p:nvPr>
            <p:ph idx="1"/>
          </p:nvPr>
        </p:nvSpPr>
        <p:spPr>
          <a:xfrm>
            <a:off x="421778" y="1180374"/>
            <a:ext cx="9130595" cy="5877373"/>
          </a:xfrm>
        </p:spPr>
        <p:txBody>
          <a:bodyPr>
            <a:normAutofit fontScale="70000" lnSpcReduction="20000"/>
          </a:bodyPr>
          <a:lstStyle/>
          <a:p>
            <a:pPr marL="0" indent="0">
              <a:buNone/>
            </a:pPr>
            <a:r>
              <a:rPr lang="en-US" b="1" i="1" dirty="0">
                <a:solidFill>
                  <a:schemeClr val="accent1"/>
                </a:solidFill>
              </a:rPr>
              <a:t>Lungs &amp; airway:</a:t>
            </a:r>
          </a:p>
          <a:p>
            <a:pPr lvl="1"/>
            <a:r>
              <a:rPr lang="en-US" dirty="0"/>
              <a:t>Smoking causes about 90% of </a:t>
            </a:r>
            <a:r>
              <a:rPr lang="en-US" sz="1900" dirty="0">
                <a:hlinkClick r:id="rId2">
                  <a:extLst>
                    <a:ext uri="{A12FA001-AC4F-418D-AE19-62706E023703}">
                      <ahyp:hlinkClr xmlns="" xmlns:ahyp="http://schemas.microsoft.com/office/drawing/2018/hyperlinkcolor" val="tx"/>
                    </a:ext>
                  </a:extLst>
                </a:hlinkClick>
              </a:rPr>
              <a:t>lung cancers</a:t>
            </a:r>
            <a:r>
              <a:rPr lang="en-US" sz="1900" dirty="0"/>
              <a:t>. mouth , lips , throat ,voice box (larynx)</a:t>
            </a:r>
          </a:p>
          <a:p>
            <a:pPr lvl="1"/>
            <a:r>
              <a:rPr lang="en-US" sz="2000" dirty="0">
                <a:hlinkClick r:id="rId3">
                  <a:extLst>
                    <a:ext uri="{A12FA001-AC4F-418D-AE19-62706E023703}">
                      <ahyp:hlinkClr xmlns:lc="http://schemas.openxmlformats.org/drawingml/2006/lockedCanvas" xmlns:ahyp="http://schemas.microsoft.com/office/drawing/2018/hyperlinkcolor" xmlns="" val="tx"/>
                    </a:ext>
                  </a:extLst>
                </a:hlinkClick>
              </a:rPr>
              <a:t>chronic obstructive pulmonary disease (COPD)</a:t>
            </a:r>
            <a:r>
              <a:rPr lang="en-US" sz="2000" dirty="0"/>
              <a:t>: </a:t>
            </a:r>
            <a:r>
              <a:rPr lang="en-US" sz="1900" dirty="0"/>
              <a:t> </a:t>
            </a:r>
            <a:r>
              <a:rPr lang="en-US" sz="2000" dirty="0">
                <a:hlinkClick r:id="rId4">
                  <a:extLst>
                    <a:ext uri="{A12FA001-AC4F-418D-AE19-62706E023703}">
                      <ahyp:hlinkClr xmlns:lc="http://schemas.openxmlformats.org/drawingml/2006/lockedCanvas" xmlns:ahyp="http://schemas.microsoft.com/office/drawing/2018/hyperlinkcolor" xmlns="" val="tx"/>
                    </a:ext>
                  </a:extLst>
                </a:hlinkClick>
              </a:rPr>
              <a:t>bronchitis</a:t>
            </a:r>
            <a:r>
              <a:rPr lang="en-US" sz="2000" dirty="0"/>
              <a:t> &amp; </a:t>
            </a:r>
            <a:r>
              <a:rPr lang="en-US" sz="2000" dirty="0">
                <a:hlinkClick r:id="rId3">
                  <a:extLst>
                    <a:ext uri="{A12FA001-AC4F-418D-AE19-62706E023703}">
                      <ahyp:hlinkClr xmlns:lc="http://schemas.openxmlformats.org/drawingml/2006/lockedCanvas" xmlns:ahyp="http://schemas.microsoft.com/office/drawing/2018/hyperlinkcolor" xmlns="" val="tx"/>
                    </a:ext>
                  </a:extLst>
                </a:hlinkClick>
              </a:rPr>
              <a:t>emphysema</a:t>
            </a:r>
            <a:endParaRPr lang="en-US" sz="2000" dirty="0"/>
          </a:p>
          <a:p>
            <a:pPr lvl="1"/>
            <a:r>
              <a:rPr lang="en-US" sz="2000" dirty="0">
                <a:hlinkClick r:id="rId5">
                  <a:extLst>
                    <a:ext uri="{A12FA001-AC4F-418D-AE19-62706E023703}">
                      <ahyp:hlinkClr xmlns:lc="http://schemas.openxmlformats.org/drawingml/2006/lockedCanvas" xmlns:ahyp="http://schemas.microsoft.com/office/drawing/2018/hyperlinkcolor" xmlns="" val="tx"/>
                    </a:ext>
                  </a:extLst>
                </a:hlinkClick>
              </a:rPr>
              <a:t>pneumonia</a:t>
            </a:r>
            <a:r>
              <a:rPr lang="en-US" sz="2000" dirty="0"/>
              <a:t>  </a:t>
            </a:r>
          </a:p>
          <a:p>
            <a:pPr lvl="1"/>
            <a:r>
              <a:rPr lang="en-US" sz="2100" dirty="0"/>
              <a:t>can also worsen or prolong the symptoms of respiratory conditions such as </a:t>
            </a:r>
            <a:r>
              <a:rPr lang="en-US" sz="2100" dirty="0">
                <a:hlinkClick r:id="rId6">
                  <a:extLst>
                    <a:ext uri="{A12FA001-AC4F-418D-AE19-62706E023703}">
                      <ahyp:hlinkClr xmlns:lc="http://schemas.openxmlformats.org/drawingml/2006/lockedCanvas" xmlns:ahyp="http://schemas.microsoft.com/office/drawing/2018/hyperlinkcolor" xmlns="" val="tx"/>
                    </a:ext>
                  </a:extLst>
                </a:hlinkClick>
              </a:rPr>
              <a:t>asthma</a:t>
            </a:r>
            <a:r>
              <a:rPr lang="en-US" sz="2100" dirty="0"/>
              <a:t>, or </a:t>
            </a:r>
            <a:r>
              <a:rPr lang="en-US" sz="2100" dirty="0">
                <a:hlinkClick r:id="rId7">
                  <a:extLst>
                    <a:ext uri="{A12FA001-AC4F-418D-AE19-62706E023703}">
                      <ahyp:hlinkClr xmlns:lc="http://schemas.openxmlformats.org/drawingml/2006/lockedCanvas" xmlns:ahyp="http://schemas.microsoft.com/office/drawing/2018/hyperlinkcolor" xmlns="" val="tx"/>
                    </a:ext>
                  </a:extLst>
                </a:hlinkClick>
              </a:rPr>
              <a:t>respiratory tract infections</a:t>
            </a:r>
            <a:r>
              <a:rPr lang="en-US" sz="2100" dirty="0"/>
              <a:t> such as the </a:t>
            </a:r>
            <a:r>
              <a:rPr lang="en-US" sz="2100" dirty="0">
                <a:hlinkClick r:id="rId8">
                  <a:extLst>
                    <a:ext uri="{A12FA001-AC4F-418D-AE19-62706E023703}">
                      <ahyp:hlinkClr xmlns:lc="http://schemas.openxmlformats.org/drawingml/2006/lockedCanvas" xmlns:ahyp="http://schemas.microsoft.com/office/drawing/2018/hyperlinkcolor" xmlns="" val="tx"/>
                    </a:ext>
                  </a:extLst>
                </a:hlinkClick>
              </a:rPr>
              <a:t>common cold</a:t>
            </a:r>
            <a:r>
              <a:rPr lang="en-US" sz="2100" dirty="0"/>
              <a:t>. </a:t>
            </a:r>
          </a:p>
          <a:p>
            <a:pPr marL="0" indent="0">
              <a:buNone/>
            </a:pPr>
            <a:endParaRPr lang="en-US" dirty="0"/>
          </a:p>
          <a:p>
            <a:pPr marL="0" indent="0">
              <a:buNone/>
            </a:pPr>
            <a:r>
              <a:rPr lang="en-US" b="1" i="1" dirty="0">
                <a:solidFill>
                  <a:schemeClr val="accent1"/>
                </a:solidFill>
              </a:rPr>
              <a:t>Heart, Brain, Blood vessels</a:t>
            </a:r>
          </a:p>
          <a:p>
            <a:r>
              <a:rPr lang="en-US" sz="2100" dirty="0">
                <a:hlinkClick r:id="rId9">
                  <a:extLst>
                    <a:ext uri="{A12FA001-AC4F-418D-AE19-62706E023703}">
                      <ahyp:hlinkClr xmlns="" xmlns:ahyp="http://schemas.microsoft.com/office/drawing/2018/hyperlinkcolor" val="tx"/>
                    </a:ext>
                  </a:extLst>
                </a:hlinkClick>
              </a:rPr>
              <a:t>coronary heart disease</a:t>
            </a:r>
            <a:r>
              <a:rPr lang="en-US" sz="2100" dirty="0"/>
              <a:t>, </a:t>
            </a:r>
            <a:r>
              <a:rPr lang="en-US" sz="2100" dirty="0">
                <a:hlinkClick r:id="rId10">
                  <a:extLst>
                    <a:ext uri="{A12FA001-AC4F-418D-AE19-62706E023703}">
                      <ahyp:hlinkClr xmlns="" xmlns:ahyp="http://schemas.microsoft.com/office/drawing/2018/hyperlinkcolor" val="tx"/>
                    </a:ext>
                  </a:extLst>
                </a:hlinkClick>
              </a:rPr>
              <a:t>heart attack</a:t>
            </a:r>
            <a:endParaRPr lang="en-US" sz="2100" dirty="0"/>
          </a:p>
          <a:p>
            <a:r>
              <a:rPr lang="en-US" sz="2100" dirty="0">
                <a:hlinkClick r:id="rId11">
                  <a:extLst>
                    <a:ext uri="{A12FA001-AC4F-418D-AE19-62706E023703}">
                      <ahyp:hlinkClr xmlns="" xmlns:ahyp="http://schemas.microsoft.com/office/drawing/2018/hyperlinkcolor" val="tx"/>
                    </a:ext>
                  </a:extLst>
                </a:hlinkClick>
              </a:rPr>
              <a:t>stroke</a:t>
            </a:r>
            <a:r>
              <a:rPr lang="en-US" sz="2100" dirty="0"/>
              <a:t>, </a:t>
            </a:r>
            <a:r>
              <a:rPr lang="en-US" sz="2100" dirty="0">
                <a:hlinkClick r:id="rId12">
                  <a:extLst>
                    <a:ext uri="{A12FA001-AC4F-418D-AE19-62706E023703}">
                      <ahyp:hlinkClr xmlns:lc="http://schemas.openxmlformats.org/drawingml/2006/lockedCanvas" xmlns:ahyp="http://schemas.microsoft.com/office/drawing/2018/hyperlinkcolor" xmlns="" val="tx"/>
                    </a:ext>
                  </a:extLst>
                </a:hlinkClick>
              </a:rPr>
              <a:t>cerebrovascular disease </a:t>
            </a:r>
            <a:endParaRPr lang="en-US" sz="2100" dirty="0"/>
          </a:p>
          <a:p>
            <a:r>
              <a:rPr lang="en-US" sz="2100" dirty="0">
                <a:hlinkClick r:id="rId13">
                  <a:extLst>
                    <a:ext uri="{A12FA001-AC4F-418D-AE19-62706E023703}">
                      <ahyp:hlinkClr xmlns="" xmlns:ahyp="http://schemas.microsoft.com/office/drawing/2018/hyperlinkcolor" val="tx"/>
                    </a:ext>
                  </a:extLst>
                </a:hlinkClick>
              </a:rPr>
              <a:t>peripheral vascular disease (damaged blood vessels)</a:t>
            </a:r>
            <a:endParaRPr lang="en-US" sz="2400" b="1" i="1" dirty="0">
              <a:solidFill>
                <a:schemeClr val="accent1"/>
              </a:solidFill>
            </a:endParaRPr>
          </a:p>
          <a:p>
            <a:pPr marL="0" indent="0">
              <a:buNone/>
            </a:pPr>
            <a:endParaRPr lang="en-US" sz="2100" b="1" i="1" dirty="0">
              <a:solidFill>
                <a:schemeClr val="accent1"/>
              </a:solidFill>
            </a:endParaRPr>
          </a:p>
          <a:p>
            <a:pPr marL="0" indent="0">
              <a:buNone/>
            </a:pPr>
            <a:r>
              <a:rPr lang="en-US" sz="2100" b="1" i="1" dirty="0">
                <a:solidFill>
                  <a:schemeClr val="accent1"/>
                </a:solidFill>
              </a:rPr>
              <a:t>Reproductive system</a:t>
            </a:r>
          </a:p>
          <a:p>
            <a:pPr lvl="1"/>
            <a:r>
              <a:rPr lang="en-US" sz="2200" b="1" i="1" dirty="0">
                <a:solidFill>
                  <a:schemeClr val="accent1"/>
                </a:solidFill>
              </a:rPr>
              <a:t>Male: </a:t>
            </a:r>
            <a:r>
              <a:rPr lang="en-US" sz="2400" dirty="0"/>
              <a:t>can cause </a:t>
            </a:r>
            <a:r>
              <a:rPr lang="en-US" sz="2400" dirty="0">
                <a:hlinkClick r:id="rId14">
                  <a:extLst>
                    <a:ext uri="{A12FA001-AC4F-418D-AE19-62706E023703}">
                      <ahyp:hlinkClr xmlns:lc="http://schemas.openxmlformats.org/drawingml/2006/lockedCanvas" xmlns:ahyp="http://schemas.microsoft.com/office/drawing/2018/hyperlinkcolor" xmlns="" val="tx"/>
                    </a:ext>
                  </a:extLst>
                </a:hlinkClick>
              </a:rPr>
              <a:t>impotence</a:t>
            </a:r>
            <a:r>
              <a:rPr lang="en-US" sz="2400" dirty="0"/>
              <a:t> because it limits the blood supply to the penis .</a:t>
            </a:r>
          </a:p>
          <a:p>
            <a:pPr lvl="1"/>
            <a:r>
              <a:rPr lang="en-US" sz="2200" b="1" i="1" dirty="0">
                <a:solidFill>
                  <a:schemeClr val="accent1"/>
                </a:solidFill>
              </a:rPr>
              <a:t>Male &amp; Female : </a:t>
            </a:r>
            <a:r>
              <a:rPr lang="en-US" sz="2400" dirty="0"/>
              <a:t>can reduce the fertility</a:t>
            </a:r>
            <a:r>
              <a:rPr lang="en-US" sz="2200" b="1" i="1" dirty="0">
                <a:solidFill>
                  <a:schemeClr val="accent1"/>
                </a:solidFill>
              </a:rPr>
              <a:t>  </a:t>
            </a:r>
          </a:p>
          <a:p>
            <a:pPr marL="0" indent="0">
              <a:buNone/>
            </a:pPr>
            <a:r>
              <a:rPr lang="en-US" sz="2400" dirty="0"/>
              <a:t>It also causes </a:t>
            </a:r>
            <a:r>
              <a:rPr lang="en-US" sz="2400" dirty="0">
                <a:hlinkClick r:id="rId15">
                  <a:extLst>
                    <a:ext uri="{A12FA001-AC4F-418D-AE19-62706E023703}">
                      <ahyp:hlinkClr xmlns:lc="http://schemas.openxmlformats.org/drawingml/2006/lockedCanvas" xmlns:ahyp="http://schemas.microsoft.com/office/drawing/2018/hyperlinkcolor" xmlns="" val="tx"/>
                    </a:ext>
                  </a:extLst>
                </a:hlinkClick>
              </a:rPr>
              <a:t>cancer</a:t>
            </a:r>
            <a:r>
              <a:rPr lang="en-US" sz="2400" dirty="0"/>
              <a:t> in </a:t>
            </a:r>
            <a:r>
              <a:rPr lang="en-US" sz="2400" b="1" i="1" dirty="0"/>
              <a:t>Other organs</a:t>
            </a:r>
          </a:p>
          <a:p>
            <a:pPr lvl="1"/>
            <a:r>
              <a:rPr lang="en-US" sz="2200" b="1" i="1" dirty="0"/>
              <a:t>Pancreatic cancer</a:t>
            </a:r>
          </a:p>
          <a:p>
            <a:pPr lvl="1"/>
            <a:r>
              <a:rPr lang="en-US" sz="2200" b="1" i="1" dirty="0"/>
              <a:t>Bladder cancer</a:t>
            </a:r>
          </a:p>
          <a:p>
            <a:pPr lvl="1"/>
            <a:r>
              <a:rPr lang="en-US" sz="2100" b="1" i="1" dirty="0"/>
              <a:t>Skin cancer</a:t>
            </a:r>
          </a:p>
          <a:p>
            <a:pPr lvl="1"/>
            <a:r>
              <a:rPr lang="en-US" sz="2100" b="1" i="1" dirty="0"/>
              <a:t>Breast cancer</a:t>
            </a:r>
          </a:p>
          <a:p>
            <a:pPr lvl="1"/>
            <a:r>
              <a:rPr lang="en-US" sz="2100" b="1" i="1" dirty="0"/>
              <a:t>Prostate cancer</a:t>
            </a:r>
            <a:br>
              <a:rPr lang="en-US" sz="2100" dirty="0"/>
            </a:br>
            <a:endParaRPr lang="en-US" sz="2100" dirty="0"/>
          </a:p>
        </p:txBody>
      </p:sp>
      <p:pic>
        <p:nvPicPr>
          <p:cNvPr id="5" name="Google Shape;144;p26">
            <a:extLst>
              <a:ext uri="{FF2B5EF4-FFF2-40B4-BE49-F238E27FC236}">
                <a16:creationId xmlns:a16="http://schemas.microsoft.com/office/drawing/2014/main" id="{74D46854-9CB3-664F-B6B5-5C1ACCC4FA15}"/>
              </a:ext>
            </a:extLst>
          </p:cNvPr>
          <p:cNvPicPr preferRelativeResize="0"/>
          <p:nvPr/>
        </p:nvPicPr>
        <p:blipFill>
          <a:blip r:embed="rId16">
            <a:alphaModFix/>
          </a:blip>
          <a:stretch>
            <a:fillRect/>
          </a:stretch>
        </p:blipFill>
        <p:spPr>
          <a:xfrm>
            <a:off x="8393925" y="2284807"/>
            <a:ext cx="2829560" cy="2288386"/>
          </a:xfrm>
          <a:prstGeom prst="rect">
            <a:avLst/>
          </a:prstGeom>
          <a:noFill/>
          <a:ln>
            <a:noFill/>
          </a:ln>
        </p:spPr>
      </p:pic>
    </p:spTree>
    <p:extLst>
      <p:ext uri="{BB962C8B-B14F-4D97-AF65-F5344CB8AC3E}">
        <p14:creationId xmlns:p14="http://schemas.microsoft.com/office/powerpoint/2010/main" val="275645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5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500"/>
                                        <p:tgtEl>
                                          <p:spTgt spid="3">
                                            <p:txEl>
                                              <p:pRg st="11" end="1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500"/>
                                        <p:tgtEl>
                                          <p:spTgt spid="3">
                                            <p:txEl>
                                              <p:pRg st="12" end="12"/>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fade">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fade">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fade">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fade">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fade">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fade">
                                      <p:cBhvr>
                                        <p:cTn id="92" dur="500"/>
                                        <p:tgtEl>
                                          <p:spTgt spid="3">
                                            <p:txEl>
                                              <p:pRg st="18" end="1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19" end="19"/>
                                            </p:txEl>
                                          </p:spTgt>
                                        </p:tgtEl>
                                        <p:attrNameLst>
                                          <p:attrName>style.visibility</p:attrName>
                                        </p:attrNameLst>
                                      </p:cBhvr>
                                      <p:to>
                                        <p:strVal val="visible"/>
                                      </p:to>
                                    </p:set>
                                    <p:animEffect transition="in" filter="fade">
                                      <p:cBhvr>
                                        <p:cTn id="97"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6391A53-052F-4554-977C-FCAD83E98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0" y="2093976"/>
            <a:ext cx="7620000" cy="3810000"/>
          </a:xfrm>
          <a:prstGeom prst="rect">
            <a:avLst/>
          </a:prstGeom>
        </p:spPr>
      </p:pic>
      <p:sp>
        <p:nvSpPr>
          <p:cNvPr id="6" name="Title 1">
            <a:extLst>
              <a:ext uri="{FF2B5EF4-FFF2-40B4-BE49-F238E27FC236}">
                <a16:creationId xmlns:a16="http://schemas.microsoft.com/office/drawing/2014/main" id="{CAB84B3A-9940-4431-8F86-7DEADD6298AA}"/>
              </a:ext>
            </a:extLst>
          </p:cNvPr>
          <p:cNvSpPr>
            <a:spLocks noGrp="1"/>
          </p:cNvSpPr>
          <p:nvPr>
            <p:ph type="title"/>
          </p:nvPr>
        </p:nvSpPr>
        <p:spPr>
          <a:xfrm>
            <a:off x="652598" y="0"/>
            <a:ext cx="10058400" cy="1609344"/>
          </a:xfrm>
        </p:spPr>
        <p:txBody>
          <a:bodyPr/>
          <a:lstStyle/>
          <a:p>
            <a:r>
              <a:rPr lang="en" dirty="0"/>
              <a:t>Risks of smoking</a:t>
            </a:r>
            <a:endParaRPr lang="en-US" dirty="0"/>
          </a:p>
        </p:txBody>
      </p:sp>
    </p:spTree>
    <p:extLst>
      <p:ext uri="{BB962C8B-B14F-4D97-AF65-F5344CB8AC3E}">
        <p14:creationId xmlns:p14="http://schemas.microsoft.com/office/powerpoint/2010/main" val="268414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65AF288-9605-4126-8002-4556AE3F7A07}"/>
              </a:ext>
            </a:extLst>
          </p:cNvPr>
          <p:cNvSpPr>
            <a:spLocks noGrp="1"/>
          </p:cNvSpPr>
          <p:nvPr>
            <p:ph idx="1"/>
          </p:nvPr>
        </p:nvSpPr>
        <p:spPr/>
        <p:txBody>
          <a:bodyPr/>
          <a:lstStyle/>
          <a:p>
            <a:pPr marL="0" indent="0">
              <a:buNone/>
            </a:pPr>
            <a:r>
              <a:rPr lang="en-US" dirty="0"/>
              <a:t>Smoking can also increase the risk /trigger some autoimmune disease </a:t>
            </a:r>
          </a:p>
          <a:p>
            <a:pPr lvl="2"/>
            <a:r>
              <a:rPr lang="en-US" b="1" i="1" dirty="0"/>
              <a:t>Rheumatoid arthritis</a:t>
            </a:r>
          </a:p>
        </p:txBody>
      </p:sp>
      <p:sp>
        <p:nvSpPr>
          <p:cNvPr id="4" name="Title 1">
            <a:extLst>
              <a:ext uri="{FF2B5EF4-FFF2-40B4-BE49-F238E27FC236}">
                <a16:creationId xmlns:a16="http://schemas.microsoft.com/office/drawing/2014/main" id="{FD30088C-DEF1-46A1-A859-DA7A8DF7BFA6}"/>
              </a:ext>
            </a:extLst>
          </p:cNvPr>
          <p:cNvSpPr>
            <a:spLocks noGrp="1"/>
          </p:cNvSpPr>
          <p:nvPr>
            <p:ph type="title"/>
          </p:nvPr>
        </p:nvSpPr>
        <p:spPr>
          <a:xfrm>
            <a:off x="652598" y="0"/>
            <a:ext cx="10058400" cy="1609344"/>
          </a:xfrm>
        </p:spPr>
        <p:txBody>
          <a:bodyPr/>
          <a:lstStyle/>
          <a:p>
            <a:r>
              <a:rPr lang="en" dirty="0"/>
              <a:t>Risks of smoking</a:t>
            </a:r>
            <a:endParaRPr lang="en-US" dirty="0"/>
          </a:p>
        </p:txBody>
      </p:sp>
    </p:spTree>
    <p:extLst>
      <p:ext uri="{BB962C8B-B14F-4D97-AF65-F5344CB8AC3E}">
        <p14:creationId xmlns:p14="http://schemas.microsoft.com/office/powerpoint/2010/main" val="30448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6BE2-46CE-974F-BB32-473A78D44AD9}"/>
              </a:ext>
            </a:extLst>
          </p:cNvPr>
          <p:cNvSpPr>
            <a:spLocks noGrp="1"/>
          </p:cNvSpPr>
          <p:nvPr>
            <p:ph type="title"/>
          </p:nvPr>
        </p:nvSpPr>
        <p:spPr/>
        <p:txBody>
          <a:bodyPr/>
          <a:lstStyle/>
          <a:p>
            <a:pPr algn="ctr"/>
            <a:r>
              <a:rPr lang="en" dirty="0">
                <a:sym typeface="Arial"/>
              </a:rPr>
              <a:t>Effects</a:t>
            </a:r>
            <a:r>
              <a:rPr lang="en" dirty="0">
                <a:latin typeface="Arial"/>
                <a:ea typeface="Arial"/>
                <a:cs typeface="Arial"/>
                <a:sym typeface="Arial"/>
              </a:rPr>
              <a:t> </a:t>
            </a:r>
            <a:r>
              <a:rPr lang="en" dirty="0">
                <a:sym typeface="Arial"/>
              </a:rPr>
              <a:t>of</a:t>
            </a:r>
            <a:r>
              <a:rPr lang="en" dirty="0">
                <a:latin typeface="Arial"/>
                <a:ea typeface="Arial"/>
                <a:cs typeface="Arial"/>
                <a:sym typeface="Arial"/>
              </a:rPr>
              <a:t> </a:t>
            </a:r>
            <a:r>
              <a:rPr lang="en" dirty="0">
                <a:sym typeface="Arial"/>
              </a:rPr>
              <a:t>passive</a:t>
            </a:r>
            <a:r>
              <a:rPr lang="en" dirty="0">
                <a:latin typeface="Arial"/>
                <a:ea typeface="Arial"/>
                <a:cs typeface="Arial"/>
                <a:sym typeface="Arial"/>
              </a:rPr>
              <a:t> </a:t>
            </a:r>
            <a:r>
              <a:rPr lang="en" dirty="0">
                <a:sym typeface="Arial"/>
              </a:rPr>
              <a:t>smoking</a:t>
            </a:r>
            <a:endParaRPr lang="en-US" dirty="0"/>
          </a:p>
        </p:txBody>
      </p:sp>
      <p:sp>
        <p:nvSpPr>
          <p:cNvPr id="3" name="Content Placeholder 2">
            <a:extLst>
              <a:ext uri="{FF2B5EF4-FFF2-40B4-BE49-F238E27FC236}">
                <a16:creationId xmlns:a16="http://schemas.microsoft.com/office/drawing/2014/main" id="{C0C8C0CC-18F7-264E-8D84-06F4ACBE7C7D}"/>
              </a:ext>
            </a:extLst>
          </p:cNvPr>
          <p:cNvSpPr>
            <a:spLocks noGrp="1"/>
          </p:cNvSpPr>
          <p:nvPr>
            <p:ph idx="1"/>
          </p:nvPr>
        </p:nvSpPr>
        <p:spPr/>
        <p:txBody>
          <a:bodyPr/>
          <a:lstStyle/>
          <a:p>
            <a:r>
              <a:rPr lang="en-US" b="1" dirty="0">
                <a:solidFill>
                  <a:schemeClr val="accent1"/>
                </a:solidFill>
              </a:rPr>
              <a:t>Why is passive smoking so dangerous?</a:t>
            </a:r>
          </a:p>
          <a:p>
            <a:r>
              <a:rPr lang="en-US" dirty="0"/>
              <a:t>Smoke that burns off the end of a cigarette called side stream smoke – may be even more toxic than the smoke inhaled by a smoker</a:t>
            </a:r>
          </a:p>
          <a:p>
            <a:r>
              <a:rPr lang="en-US" dirty="0"/>
              <a:t>Some research shows that the effect of exposure for a few minutes to a few hours can be just as dangerous as chronic smoking on the heart </a:t>
            </a:r>
          </a:p>
          <a:p>
            <a:endParaRPr lang="en-US" dirty="0"/>
          </a:p>
        </p:txBody>
      </p:sp>
    </p:spTree>
    <p:extLst>
      <p:ext uri="{BB962C8B-B14F-4D97-AF65-F5344CB8AC3E}">
        <p14:creationId xmlns:p14="http://schemas.microsoft.com/office/powerpoint/2010/main" val="2182409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4A0A-8FEC-8244-B37A-2C1F161054B5}"/>
              </a:ext>
            </a:extLst>
          </p:cNvPr>
          <p:cNvSpPr>
            <a:spLocks noGrp="1"/>
          </p:cNvSpPr>
          <p:nvPr>
            <p:ph type="title"/>
          </p:nvPr>
        </p:nvSpPr>
        <p:spPr/>
        <p:txBody>
          <a:bodyPr/>
          <a:lstStyle/>
          <a:p>
            <a:r>
              <a:rPr lang="en" dirty="0">
                <a:sym typeface="Arial"/>
              </a:rPr>
              <a:t>Effects</a:t>
            </a:r>
            <a:r>
              <a:rPr lang="en" dirty="0">
                <a:latin typeface="Arial"/>
                <a:ea typeface="Arial"/>
                <a:cs typeface="Arial"/>
                <a:sym typeface="Arial"/>
              </a:rPr>
              <a:t> </a:t>
            </a:r>
            <a:r>
              <a:rPr lang="en" dirty="0">
                <a:sym typeface="Arial"/>
              </a:rPr>
              <a:t>of</a:t>
            </a:r>
            <a:r>
              <a:rPr lang="en" dirty="0">
                <a:latin typeface="Arial"/>
                <a:ea typeface="Arial"/>
                <a:cs typeface="Arial"/>
                <a:sym typeface="Arial"/>
              </a:rPr>
              <a:t> </a:t>
            </a:r>
            <a:r>
              <a:rPr lang="en" dirty="0">
                <a:sym typeface="Arial"/>
              </a:rPr>
              <a:t>passive</a:t>
            </a:r>
            <a:r>
              <a:rPr lang="en" dirty="0">
                <a:latin typeface="Arial"/>
                <a:ea typeface="Arial"/>
                <a:cs typeface="Arial"/>
                <a:sym typeface="Arial"/>
              </a:rPr>
              <a:t> </a:t>
            </a:r>
            <a:r>
              <a:rPr lang="en" dirty="0">
                <a:sym typeface="Arial"/>
              </a:rPr>
              <a:t>smoking</a:t>
            </a:r>
            <a:r>
              <a:rPr lang="en" dirty="0">
                <a:latin typeface="Arial"/>
                <a:ea typeface="Arial"/>
                <a:cs typeface="Arial"/>
                <a:sym typeface="Arial"/>
              </a:rPr>
              <a:t> </a:t>
            </a:r>
            <a:r>
              <a:rPr lang="en" dirty="0"/>
              <a:t>during pregnancy </a:t>
            </a:r>
            <a:endParaRPr lang="en-US" dirty="0"/>
          </a:p>
        </p:txBody>
      </p:sp>
      <p:sp>
        <p:nvSpPr>
          <p:cNvPr id="3" name="Content Placeholder 2">
            <a:extLst>
              <a:ext uri="{FF2B5EF4-FFF2-40B4-BE49-F238E27FC236}">
                <a16:creationId xmlns:a16="http://schemas.microsoft.com/office/drawing/2014/main" id="{DD34B195-822F-8F4C-B810-948E6B8C4B7B}"/>
              </a:ext>
            </a:extLst>
          </p:cNvPr>
          <p:cNvSpPr>
            <a:spLocks noGrp="1"/>
          </p:cNvSpPr>
          <p:nvPr>
            <p:ph idx="1"/>
          </p:nvPr>
        </p:nvSpPr>
        <p:spPr/>
        <p:txBody>
          <a:bodyPr/>
          <a:lstStyle/>
          <a:p>
            <a:r>
              <a:rPr lang="en-US" dirty="0"/>
              <a:t>If you are exposed to second-hand smoke during pregnancy, both you and your baby are put at risk.</a:t>
            </a:r>
          </a:p>
          <a:p>
            <a:r>
              <a:rPr lang="en-US" dirty="0"/>
              <a:t>Some of the health conditions associated with being exposed to second-hand smoke are a </a:t>
            </a:r>
            <a:r>
              <a:rPr lang="en-US" dirty="0">
                <a:solidFill>
                  <a:schemeClr val="accent1"/>
                </a:solidFill>
              </a:rPr>
              <a:t>miscarriage</a:t>
            </a:r>
            <a:r>
              <a:rPr lang="en-US" dirty="0"/>
              <a:t>, </a:t>
            </a:r>
            <a:r>
              <a:rPr lang="en-US" dirty="0">
                <a:solidFill>
                  <a:schemeClr val="accent1"/>
                </a:solidFill>
              </a:rPr>
              <a:t>low birth weight</a:t>
            </a:r>
            <a:r>
              <a:rPr lang="en-US" dirty="0"/>
              <a:t>, </a:t>
            </a:r>
            <a:r>
              <a:rPr lang="en-US" dirty="0">
                <a:solidFill>
                  <a:schemeClr val="accent1"/>
                </a:solidFill>
              </a:rPr>
              <a:t>early birth</a:t>
            </a:r>
            <a:r>
              <a:rPr lang="en-US" dirty="0"/>
              <a:t>, </a:t>
            </a:r>
            <a:r>
              <a:rPr lang="en-US" dirty="0">
                <a:solidFill>
                  <a:schemeClr val="accent1"/>
                </a:solidFill>
              </a:rPr>
              <a:t>learning or behavioral deficiencies</a:t>
            </a:r>
            <a:r>
              <a:rPr lang="en-US" dirty="0"/>
              <a:t> in your child, and </a:t>
            </a:r>
            <a:r>
              <a:rPr lang="en-US" dirty="0">
                <a:solidFill>
                  <a:schemeClr val="accent1"/>
                </a:solidFill>
              </a:rPr>
              <a:t>Sudden Infant Death Syndrome</a:t>
            </a:r>
            <a:r>
              <a:rPr lang="en-US" dirty="0"/>
              <a:t> </a:t>
            </a:r>
          </a:p>
        </p:txBody>
      </p:sp>
    </p:spTree>
    <p:extLst>
      <p:ext uri="{BB962C8B-B14F-4D97-AF65-F5344CB8AC3E}">
        <p14:creationId xmlns:p14="http://schemas.microsoft.com/office/powerpoint/2010/main" val="17235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101B-22C0-0D44-8BA8-B056F4C14BE1}"/>
              </a:ext>
            </a:extLst>
          </p:cNvPr>
          <p:cNvSpPr>
            <a:spLocks noGrp="1"/>
          </p:cNvSpPr>
          <p:nvPr>
            <p:ph type="title"/>
          </p:nvPr>
        </p:nvSpPr>
        <p:spPr/>
        <p:txBody>
          <a:bodyPr/>
          <a:lstStyle/>
          <a:p>
            <a:r>
              <a:rPr lang="en" dirty="0"/>
              <a:t>Active smoking during pregnancy </a:t>
            </a:r>
            <a:endParaRPr lang="en-US" dirty="0"/>
          </a:p>
        </p:txBody>
      </p:sp>
      <p:sp>
        <p:nvSpPr>
          <p:cNvPr id="3" name="Content Placeholder 2">
            <a:extLst>
              <a:ext uri="{FF2B5EF4-FFF2-40B4-BE49-F238E27FC236}">
                <a16:creationId xmlns:a16="http://schemas.microsoft.com/office/drawing/2014/main" id="{C71CDB16-3E48-5348-92AB-14F6B2304678}"/>
              </a:ext>
            </a:extLst>
          </p:cNvPr>
          <p:cNvSpPr>
            <a:spLocks noGrp="1"/>
          </p:cNvSpPr>
          <p:nvPr>
            <p:ph idx="1"/>
          </p:nvPr>
        </p:nvSpPr>
        <p:spPr/>
        <p:txBody>
          <a:bodyPr/>
          <a:lstStyle/>
          <a:p>
            <a:pPr marL="482600" indent="-342900">
              <a:spcBef>
                <a:spcPts val="0"/>
              </a:spcBef>
              <a:buClr>
                <a:srgbClr val="000000"/>
              </a:buClr>
              <a:buSzPts val="1400"/>
            </a:pPr>
            <a:r>
              <a:rPr lang="en-US" dirty="0">
                <a:solidFill>
                  <a:srgbClr val="000000"/>
                </a:solidFill>
                <a:latin typeface="Arial"/>
                <a:ea typeface="Arial"/>
                <a:cs typeface="Arial"/>
                <a:sym typeface="Arial"/>
              </a:rPr>
              <a:t>Smoking during pregnancy </a:t>
            </a:r>
            <a:r>
              <a:rPr lang="en-US" dirty="0">
                <a:solidFill>
                  <a:schemeClr val="accent1"/>
                </a:solidFill>
                <a:latin typeface="Arial"/>
                <a:ea typeface="Arial"/>
                <a:cs typeface="Arial"/>
                <a:sym typeface="Arial"/>
              </a:rPr>
              <a:t>causes premature birth</a:t>
            </a:r>
            <a:r>
              <a:rPr lang="en-US" dirty="0">
                <a:solidFill>
                  <a:srgbClr val="000000"/>
                </a:solidFill>
                <a:latin typeface="Arial"/>
                <a:ea typeface="Arial"/>
                <a:cs typeface="Arial"/>
                <a:sym typeface="Arial"/>
              </a:rPr>
              <a:t>, </a:t>
            </a:r>
            <a:r>
              <a:rPr lang="en-US" dirty="0">
                <a:solidFill>
                  <a:schemeClr val="accent1"/>
                </a:solidFill>
                <a:latin typeface="Arial"/>
                <a:cs typeface="Arial"/>
                <a:sym typeface="Arial"/>
              </a:rPr>
              <a:t>low birth weight</a:t>
            </a:r>
            <a:r>
              <a:rPr lang="en-US" dirty="0">
                <a:solidFill>
                  <a:srgbClr val="000000"/>
                </a:solidFill>
                <a:latin typeface="Arial"/>
                <a:ea typeface="Arial"/>
                <a:cs typeface="Arial"/>
                <a:sym typeface="Arial"/>
              </a:rPr>
              <a:t>, certain </a:t>
            </a:r>
            <a:r>
              <a:rPr lang="en-US" dirty="0">
                <a:solidFill>
                  <a:schemeClr val="accent1"/>
                </a:solidFill>
                <a:latin typeface="Arial"/>
                <a:cs typeface="Arial"/>
                <a:sym typeface="Arial"/>
              </a:rPr>
              <a:t>birth defects</a:t>
            </a:r>
            <a:r>
              <a:rPr lang="en-US" dirty="0">
                <a:solidFill>
                  <a:srgbClr val="000000"/>
                </a:solidFill>
                <a:latin typeface="Arial"/>
                <a:ea typeface="Arial"/>
                <a:cs typeface="Arial"/>
                <a:sym typeface="Arial"/>
              </a:rPr>
              <a:t>, and </a:t>
            </a:r>
            <a:r>
              <a:rPr lang="en-US" dirty="0">
                <a:solidFill>
                  <a:schemeClr val="accent1"/>
                </a:solidFill>
                <a:latin typeface="Arial"/>
                <a:ea typeface="Arial"/>
                <a:cs typeface="Arial"/>
                <a:sym typeface="Arial"/>
              </a:rPr>
              <a:t>ectopic pregnancy</a:t>
            </a:r>
            <a:r>
              <a:rPr lang="en-US" dirty="0">
                <a:solidFill>
                  <a:srgbClr val="000000"/>
                </a:solidFill>
                <a:latin typeface="Arial"/>
                <a:ea typeface="Arial"/>
                <a:cs typeface="Arial"/>
                <a:sym typeface="Arial"/>
              </a:rPr>
              <a:t>.</a:t>
            </a:r>
          </a:p>
          <a:p>
            <a:pPr marL="457200" lvl="0" indent="0">
              <a:spcBef>
                <a:spcPts val="1600"/>
              </a:spcBef>
              <a:buNone/>
            </a:pPr>
            <a:endParaRPr lang="en-US" dirty="0">
              <a:solidFill>
                <a:srgbClr val="000000"/>
              </a:solidFill>
              <a:latin typeface="Arial"/>
              <a:ea typeface="Arial"/>
              <a:cs typeface="Arial"/>
              <a:sym typeface="Arial"/>
            </a:endParaRPr>
          </a:p>
          <a:p>
            <a:pPr marL="457200" lvl="0" indent="0">
              <a:spcBef>
                <a:spcPts val="1600"/>
              </a:spcBef>
              <a:buNone/>
            </a:pPr>
            <a:endParaRPr lang="en-US" dirty="0">
              <a:solidFill>
                <a:srgbClr val="000000"/>
              </a:solidFill>
              <a:latin typeface="Arial"/>
              <a:ea typeface="Arial"/>
              <a:cs typeface="Arial"/>
              <a:sym typeface="Arial"/>
            </a:endParaRPr>
          </a:p>
          <a:p>
            <a:pPr marL="482600" indent="-342900">
              <a:spcBef>
                <a:spcPts val="1600"/>
              </a:spcBef>
              <a:buClr>
                <a:srgbClr val="000000"/>
              </a:buClr>
              <a:buSzPts val="1400"/>
            </a:pPr>
            <a:r>
              <a:rPr lang="en-US" dirty="0">
                <a:solidFill>
                  <a:srgbClr val="000000"/>
                </a:solidFill>
                <a:latin typeface="Arial"/>
                <a:ea typeface="Arial"/>
                <a:cs typeface="Arial"/>
                <a:sym typeface="Arial"/>
              </a:rPr>
              <a:t>Smoking during pregnancy also causes complications with the placenta, These complications include </a:t>
            </a:r>
            <a:r>
              <a:rPr lang="en-US" dirty="0">
                <a:solidFill>
                  <a:schemeClr val="accent1"/>
                </a:solidFill>
                <a:latin typeface="Arial"/>
                <a:ea typeface="Arial"/>
                <a:cs typeface="Arial"/>
                <a:sym typeface="Arial"/>
              </a:rPr>
              <a:t>placenta previa </a:t>
            </a:r>
            <a:r>
              <a:rPr lang="en-US" dirty="0">
                <a:solidFill>
                  <a:srgbClr val="000000"/>
                </a:solidFill>
                <a:latin typeface="Arial"/>
                <a:ea typeface="Arial"/>
                <a:cs typeface="Arial"/>
                <a:sym typeface="Arial"/>
              </a:rPr>
              <a:t>and </a:t>
            </a:r>
            <a:r>
              <a:rPr lang="en-US" dirty="0">
                <a:solidFill>
                  <a:schemeClr val="accent1"/>
                </a:solidFill>
                <a:latin typeface="Arial"/>
                <a:cs typeface="Arial"/>
                <a:sym typeface="Arial"/>
              </a:rPr>
              <a:t>placental abruption</a:t>
            </a:r>
            <a:r>
              <a:rPr lang="en-US" dirty="0">
                <a:solidFill>
                  <a:srgbClr val="000000"/>
                </a:solidFill>
                <a:latin typeface="Arial"/>
                <a:ea typeface="Arial"/>
                <a:cs typeface="Arial"/>
                <a:sym typeface="Arial"/>
              </a:rPr>
              <a:t>.</a:t>
            </a:r>
          </a:p>
          <a:p>
            <a:endParaRPr lang="en-US" dirty="0"/>
          </a:p>
        </p:txBody>
      </p:sp>
    </p:spTree>
    <p:extLst>
      <p:ext uri="{BB962C8B-B14F-4D97-AF65-F5344CB8AC3E}">
        <p14:creationId xmlns:p14="http://schemas.microsoft.com/office/powerpoint/2010/main" val="29997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5D12-21D8-2C49-9C76-A5773F32C80B}"/>
              </a:ext>
            </a:extLst>
          </p:cNvPr>
          <p:cNvSpPr>
            <a:spLocks noGrp="1"/>
          </p:cNvSpPr>
          <p:nvPr>
            <p:ph type="title"/>
          </p:nvPr>
        </p:nvSpPr>
        <p:spPr/>
        <p:txBody>
          <a:bodyPr/>
          <a:lstStyle/>
          <a:p>
            <a:r>
              <a:rPr lang="en" dirty="0"/>
              <a:t>Effects of passive smoking on children</a:t>
            </a:r>
            <a:endParaRPr lang="en-US" dirty="0"/>
          </a:p>
        </p:txBody>
      </p:sp>
      <p:sp>
        <p:nvSpPr>
          <p:cNvPr id="3" name="Content Placeholder 2">
            <a:extLst>
              <a:ext uri="{FF2B5EF4-FFF2-40B4-BE49-F238E27FC236}">
                <a16:creationId xmlns:a16="http://schemas.microsoft.com/office/drawing/2014/main" id="{1D825215-CD8B-1D4B-B82D-AF82A46D6900}"/>
              </a:ext>
            </a:extLst>
          </p:cNvPr>
          <p:cNvSpPr>
            <a:spLocks noGrp="1"/>
          </p:cNvSpPr>
          <p:nvPr>
            <p:ph idx="1"/>
          </p:nvPr>
        </p:nvSpPr>
        <p:spPr/>
        <p:txBody>
          <a:bodyPr>
            <a:normAutofit lnSpcReduction="10000"/>
          </a:bodyPr>
          <a:lstStyle/>
          <a:p>
            <a:pPr marL="482600" indent="-342900">
              <a:spcBef>
                <a:spcPts val="0"/>
              </a:spcBef>
              <a:buClr>
                <a:srgbClr val="000000"/>
              </a:buClr>
              <a:buSzPts val="1400"/>
            </a:pPr>
            <a:r>
              <a:rPr lang="en-US" dirty="0">
                <a:solidFill>
                  <a:srgbClr val="000000"/>
                </a:solidFill>
                <a:latin typeface="Arial"/>
                <a:ea typeface="Arial"/>
                <a:cs typeface="Arial"/>
                <a:sym typeface="Arial"/>
              </a:rPr>
              <a:t>Passive smoking on children is more worrisome in those who have asthma. Exposure to the smoke increases asthma attacks, emergency visits, and hospital admissions. Children exposed are less likely to outgrow their asthma. </a:t>
            </a:r>
          </a:p>
          <a:p>
            <a:pPr marL="482600" indent="-342900">
              <a:spcBef>
                <a:spcPts val="0"/>
              </a:spcBef>
              <a:buClr>
                <a:srgbClr val="000000"/>
              </a:buClr>
              <a:buSzPts val="1400"/>
            </a:pPr>
            <a:r>
              <a:rPr lang="en-US" dirty="0">
                <a:solidFill>
                  <a:srgbClr val="000000"/>
                </a:solidFill>
                <a:latin typeface="Arial"/>
                <a:ea typeface="Arial"/>
                <a:cs typeface="Arial"/>
                <a:sym typeface="Arial"/>
              </a:rPr>
              <a:t>Children living with a smoker develop more respiratory infections that usually present more severe and last longer than in children not exposed to smoke. </a:t>
            </a:r>
          </a:p>
          <a:p>
            <a:pPr marL="914400" lvl="0" indent="0">
              <a:spcBef>
                <a:spcPts val="1600"/>
              </a:spcBef>
              <a:buNone/>
            </a:pPr>
            <a:endParaRPr lang="en-US" b="1" dirty="0">
              <a:solidFill>
                <a:srgbClr val="000000"/>
              </a:solidFill>
              <a:latin typeface="Arial"/>
              <a:ea typeface="Arial"/>
              <a:cs typeface="Arial"/>
              <a:sym typeface="Arial"/>
            </a:endParaRPr>
          </a:p>
          <a:p>
            <a:pPr marL="482600" indent="-342900">
              <a:spcBef>
                <a:spcPts val="0"/>
              </a:spcBef>
              <a:buClr>
                <a:srgbClr val="000000"/>
              </a:buClr>
              <a:buSzPts val="1400"/>
            </a:pPr>
            <a:r>
              <a:rPr lang="en-US" dirty="0">
                <a:solidFill>
                  <a:srgbClr val="000000"/>
                </a:solidFill>
                <a:latin typeface="Arial"/>
                <a:ea typeface="Arial"/>
                <a:cs typeface="Arial"/>
                <a:sym typeface="Arial"/>
              </a:rPr>
              <a:t>The extent of effects of passive smoking on children is worse during the first 5 years of life where children spend most of their time with parents. Child’s symptom severity related directly to how much smoke they are exposed to. </a:t>
            </a:r>
          </a:p>
          <a:p>
            <a:pPr marL="914400" lvl="0" indent="0">
              <a:spcBef>
                <a:spcPts val="1600"/>
              </a:spcBef>
              <a:buNone/>
            </a:pPr>
            <a:endParaRPr lang="en-US" dirty="0">
              <a:solidFill>
                <a:srgbClr val="000000"/>
              </a:solidFill>
              <a:latin typeface="Arial"/>
              <a:ea typeface="Arial"/>
              <a:cs typeface="Arial"/>
              <a:sym typeface="Arial"/>
            </a:endParaRPr>
          </a:p>
          <a:p>
            <a:pPr marL="482600" indent="-342900">
              <a:spcBef>
                <a:spcPts val="1600"/>
              </a:spcBef>
              <a:buClr>
                <a:srgbClr val="000000"/>
              </a:buClr>
              <a:buSzPts val="1400"/>
            </a:pPr>
            <a:r>
              <a:rPr lang="en-US" dirty="0">
                <a:solidFill>
                  <a:srgbClr val="000000"/>
                </a:solidFill>
                <a:latin typeface="Arial"/>
                <a:ea typeface="Arial"/>
                <a:cs typeface="Arial"/>
                <a:sym typeface="Arial"/>
              </a:rPr>
              <a:t>Passive smoking worsens conditions such as </a:t>
            </a:r>
            <a:br>
              <a:rPr lang="en-US" dirty="0">
                <a:solidFill>
                  <a:srgbClr val="000000"/>
                </a:solidFill>
                <a:latin typeface="Arial"/>
                <a:ea typeface="Arial"/>
                <a:cs typeface="Arial"/>
                <a:sym typeface="Arial"/>
              </a:rPr>
            </a:br>
            <a:r>
              <a:rPr lang="en-US" b="1" dirty="0">
                <a:solidFill>
                  <a:srgbClr val="000000"/>
                </a:solidFill>
                <a:latin typeface="Arial"/>
                <a:ea typeface="Arial"/>
                <a:cs typeface="Arial"/>
                <a:sym typeface="Arial"/>
              </a:rPr>
              <a:t>pneumonia, bronchitis, bronchiolitis, laryngitis, </a:t>
            </a:r>
            <a:br>
              <a:rPr lang="en-US" b="1" dirty="0">
                <a:solidFill>
                  <a:srgbClr val="000000"/>
                </a:solidFill>
                <a:latin typeface="Arial"/>
                <a:ea typeface="Arial"/>
                <a:cs typeface="Arial"/>
                <a:sym typeface="Arial"/>
              </a:rPr>
            </a:br>
            <a:r>
              <a:rPr lang="en-US" b="1" dirty="0">
                <a:solidFill>
                  <a:srgbClr val="000000"/>
                </a:solidFill>
                <a:latin typeface="Arial"/>
                <a:ea typeface="Arial"/>
                <a:cs typeface="Arial"/>
                <a:sym typeface="Arial"/>
              </a:rPr>
              <a:t>influenza, ear infections, URTI, and sinus infections</a:t>
            </a:r>
            <a:endParaRPr lang="en-US" dirty="0"/>
          </a:p>
        </p:txBody>
      </p:sp>
    </p:spTree>
    <p:extLst>
      <p:ext uri="{BB962C8B-B14F-4D97-AF65-F5344CB8AC3E}">
        <p14:creationId xmlns:p14="http://schemas.microsoft.com/office/powerpoint/2010/main" val="3660017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9DC0-59A0-1548-BC5B-0B7A3FC89F13}"/>
              </a:ext>
            </a:extLst>
          </p:cNvPr>
          <p:cNvSpPr>
            <a:spLocks noGrp="1"/>
          </p:cNvSpPr>
          <p:nvPr>
            <p:ph type="title"/>
          </p:nvPr>
        </p:nvSpPr>
        <p:spPr/>
        <p:txBody>
          <a:bodyPr/>
          <a:lstStyle/>
          <a:p>
            <a:pPr algn="ctr"/>
            <a:r>
              <a:rPr lang="en" dirty="0"/>
              <a:t>Smoking cessation</a:t>
            </a:r>
            <a:endParaRPr lang="en-US" dirty="0"/>
          </a:p>
        </p:txBody>
      </p:sp>
      <p:pic>
        <p:nvPicPr>
          <p:cNvPr id="4" name="Google Shape;209;p35">
            <a:extLst>
              <a:ext uri="{FF2B5EF4-FFF2-40B4-BE49-F238E27FC236}">
                <a16:creationId xmlns:a16="http://schemas.microsoft.com/office/drawing/2014/main" id="{7AD4358D-552E-0A46-A4FD-43FE8654B2B7}"/>
              </a:ext>
            </a:extLst>
          </p:cNvPr>
          <p:cNvPicPr preferRelativeResize="0">
            <a:picLocks noGrp="1"/>
          </p:cNvPicPr>
          <p:nvPr>
            <p:ph idx="1"/>
          </p:nvPr>
        </p:nvPicPr>
        <p:blipFill rotWithShape="1">
          <a:blip r:embed="rId2">
            <a:alphaModFix/>
          </a:blip>
          <a:srcRect l="3525" t="3002" r="6538" b="16071"/>
          <a:stretch/>
        </p:blipFill>
        <p:spPr>
          <a:xfrm>
            <a:off x="3671888" y="1714500"/>
            <a:ext cx="4614861" cy="4872038"/>
          </a:xfrm>
          <a:prstGeom prst="rect">
            <a:avLst/>
          </a:prstGeom>
          <a:noFill/>
          <a:ln>
            <a:noFill/>
          </a:ln>
        </p:spPr>
      </p:pic>
      <p:pic>
        <p:nvPicPr>
          <p:cNvPr id="5" name="Google Shape;207;p35">
            <a:extLst>
              <a:ext uri="{FF2B5EF4-FFF2-40B4-BE49-F238E27FC236}">
                <a16:creationId xmlns:a16="http://schemas.microsoft.com/office/drawing/2014/main" id="{217566B9-9236-A340-8516-00C2BB48A2C8}"/>
              </a:ext>
            </a:extLst>
          </p:cNvPr>
          <p:cNvPicPr preferRelativeResize="0"/>
          <p:nvPr/>
        </p:nvPicPr>
        <p:blipFill>
          <a:blip r:embed="rId3">
            <a:alphaModFix/>
          </a:blip>
          <a:stretch>
            <a:fillRect/>
          </a:stretch>
        </p:blipFill>
        <p:spPr>
          <a:xfrm>
            <a:off x="8843962" y="417766"/>
            <a:ext cx="2619375" cy="1743075"/>
          </a:xfrm>
          <a:prstGeom prst="rect">
            <a:avLst/>
          </a:prstGeom>
          <a:noFill/>
          <a:ln>
            <a:noFill/>
          </a:ln>
        </p:spPr>
      </p:pic>
    </p:spTree>
    <p:extLst>
      <p:ext uri="{BB962C8B-B14F-4D97-AF65-F5344CB8AC3E}">
        <p14:creationId xmlns:p14="http://schemas.microsoft.com/office/powerpoint/2010/main" val="70693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72B3-0F38-AB4C-81EE-9858A94488D0}"/>
              </a:ext>
            </a:extLst>
          </p:cNvPr>
          <p:cNvSpPr>
            <a:spLocks noGrp="1"/>
          </p:cNvSpPr>
          <p:nvPr>
            <p:ph type="title"/>
          </p:nvPr>
        </p:nvSpPr>
        <p:spPr/>
        <p:txBody>
          <a:bodyPr/>
          <a:lstStyle/>
          <a:p>
            <a:r>
              <a:rPr lang="en-US" dirty="0"/>
              <a:t>Objectives</a:t>
            </a:r>
          </a:p>
        </p:txBody>
      </p:sp>
      <p:sp>
        <p:nvSpPr>
          <p:cNvPr id="5" name="Google Shape;72;p14">
            <a:extLst>
              <a:ext uri="{FF2B5EF4-FFF2-40B4-BE49-F238E27FC236}">
                <a16:creationId xmlns:a16="http://schemas.microsoft.com/office/drawing/2014/main" id="{A677A922-65EF-1942-8BE6-727136F0058F}"/>
              </a:ext>
            </a:extLst>
          </p:cNvPr>
          <p:cNvSpPr txBox="1">
            <a:spLocks noGrp="1"/>
          </p:cNvSpPr>
          <p:nvPr>
            <p:ph idx="1"/>
          </p:nvPr>
        </p:nvSpPr>
        <p:spPr>
          <a:xfrm>
            <a:off x="797705" y="1924860"/>
            <a:ext cx="10058400" cy="4050792"/>
          </a:xfrm>
          <a:prstGeom prst="rect">
            <a:avLst/>
          </a:prstGeom>
        </p:spPr>
        <p:txBody>
          <a:bodyPr spcFirstLastPara="1" vert="horz" wrap="square" lIns="91425" tIns="91425" rIns="91425" bIns="91425" rtlCol="0" anchor="t" anchorCtr="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Epidemiology of smoking in Saudi Arabia</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Risks of smoking (Morbidity and Mortality)			 		</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Effect of passive smoking on pregnancy, children, ....			 	</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Helping the smoker to quit with smoking cessation aids and overcoming nicotine withdrawal symptoms			 				</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Role of PHC physician “smoking cessation clinic’				</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Update of the smoking cessation medication in pharmacological management</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Nicotine preparations, Varenicline, Bupropion, .......				</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Factors that lead to substance abuse</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Highlighting types of substance abuse</a:t>
            </a:r>
          </a:p>
          <a:p>
            <a:pPr marL="457200" indent="-342900">
              <a:lnSpc>
                <a:spcPct val="100000"/>
              </a:lnSpc>
              <a:spcBef>
                <a:spcPts val="0"/>
              </a:spcBef>
              <a:buClr>
                <a:srgbClr val="000000"/>
              </a:buClr>
              <a:buSzPts val="1800"/>
              <a:buFont typeface="Arial"/>
              <a:buChar char="➔"/>
            </a:pPr>
            <a:r>
              <a:rPr lang="en-US" dirty="0">
                <a:solidFill>
                  <a:srgbClr val="000000"/>
                </a:solidFill>
                <a:latin typeface="Arial"/>
                <a:ea typeface="Arial"/>
                <a:cs typeface="Arial"/>
                <a:sym typeface="Arial"/>
              </a:rPr>
              <a:t>Method to approach subjects with substance abuse </a:t>
            </a:r>
          </a:p>
          <a:p>
            <a:pPr marL="3200400" indent="0">
              <a:lnSpc>
                <a:spcPct val="100000"/>
              </a:lnSpc>
              <a:spcBef>
                <a:spcPts val="0"/>
              </a:spcBef>
              <a:buFont typeface="Wingdings" pitchFamily="2" charset="2"/>
              <a:buNone/>
            </a:pPr>
            <a:endParaRPr lang="en-US" sz="600" dirty="0">
              <a:solidFill>
                <a:srgbClr val="000000"/>
              </a:solidFill>
              <a:latin typeface="Arial"/>
              <a:ea typeface="Arial"/>
              <a:cs typeface="Arial"/>
              <a:sym typeface="Arial"/>
            </a:endParaRPr>
          </a:p>
          <a:p>
            <a:pPr marL="2743200" indent="0">
              <a:lnSpc>
                <a:spcPct val="100000"/>
              </a:lnSpc>
              <a:spcBef>
                <a:spcPts val="0"/>
              </a:spcBef>
              <a:buFont typeface="Wingdings" pitchFamily="2" charset="2"/>
              <a:buNone/>
            </a:pPr>
            <a:r>
              <a:rPr lang="en-US" sz="600" dirty="0">
                <a:solidFill>
                  <a:srgbClr val="000000"/>
                </a:solidFill>
                <a:latin typeface="Arial"/>
                <a:ea typeface="Arial"/>
                <a:cs typeface="Arial"/>
                <a:sym typeface="Arial"/>
              </a:rPr>
              <a:t> 				</a:t>
            </a:r>
          </a:p>
          <a:p>
            <a:pPr marL="0" indent="0">
              <a:lnSpc>
                <a:spcPct val="100000"/>
              </a:lnSpc>
              <a:spcBef>
                <a:spcPts val="0"/>
              </a:spcBef>
              <a:buFont typeface="Wingdings" pitchFamily="2" charset="2"/>
              <a:buNone/>
            </a:pPr>
            <a:endParaRPr lang="en-US" sz="600" dirty="0">
              <a:solidFill>
                <a:srgbClr val="000000"/>
              </a:solidFill>
              <a:latin typeface="Arial"/>
              <a:ea typeface="Arial"/>
              <a:cs typeface="Arial"/>
              <a:sym typeface="Arial"/>
            </a:endParaRPr>
          </a:p>
          <a:p>
            <a:pPr marL="0" indent="0">
              <a:lnSpc>
                <a:spcPct val="100000"/>
              </a:lnSpc>
              <a:spcBef>
                <a:spcPts val="1600"/>
              </a:spcBef>
              <a:buFont typeface="Wingdings" pitchFamily="2" charset="2"/>
              <a:buNone/>
            </a:pPr>
            <a:endParaRPr lang="en-US" sz="600" dirty="0">
              <a:solidFill>
                <a:srgbClr val="000000"/>
              </a:solidFill>
              <a:latin typeface="Arial"/>
              <a:ea typeface="Arial"/>
              <a:cs typeface="Arial"/>
              <a:sym typeface="Arial"/>
            </a:endParaRPr>
          </a:p>
          <a:p>
            <a:pPr marL="457200" indent="0">
              <a:lnSpc>
                <a:spcPct val="100000"/>
              </a:lnSpc>
              <a:spcBef>
                <a:spcPts val="1600"/>
              </a:spcBef>
              <a:buFont typeface="Wingdings" pitchFamily="2" charset="2"/>
              <a:buNone/>
            </a:pPr>
            <a:endParaRPr lang="en-US" sz="600" dirty="0"/>
          </a:p>
          <a:p>
            <a:pPr marL="457200" indent="0">
              <a:lnSpc>
                <a:spcPct val="100000"/>
              </a:lnSpc>
              <a:spcBef>
                <a:spcPts val="1600"/>
              </a:spcBef>
              <a:spcAft>
                <a:spcPts val="1600"/>
              </a:spcAft>
              <a:buFont typeface="Wingdings" pitchFamily="2" charset="2"/>
              <a:buNone/>
            </a:pPr>
            <a:endParaRPr lang="en-US" sz="600" dirty="0"/>
          </a:p>
        </p:txBody>
      </p:sp>
    </p:spTree>
    <p:extLst>
      <p:ext uri="{BB962C8B-B14F-4D97-AF65-F5344CB8AC3E}">
        <p14:creationId xmlns:p14="http://schemas.microsoft.com/office/powerpoint/2010/main" val="937273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B59B-7C55-1447-8B76-B96225C23E35}"/>
              </a:ext>
            </a:extLst>
          </p:cNvPr>
          <p:cNvSpPr>
            <a:spLocks noGrp="1"/>
          </p:cNvSpPr>
          <p:nvPr>
            <p:ph type="title"/>
          </p:nvPr>
        </p:nvSpPr>
        <p:spPr/>
        <p:txBody>
          <a:bodyPr/>
          <a:lstStyle/>
          <a:p>
            <a:pPr algn="ctr"/>
            <a:r>
              <a:rPr lang="en" dirty="0"/>
              <a:t>Smoking cessation</a:t>
            </a:r>
            <a:endParaRPr lang="en-US" dirty="0"/>
          </a:p>
        </p:txBody>
      </p:sp>
      <p:sp>
        <p:nvSpPr>
          <p:cNvPr id="3" name="Content Placeholder 2">
            <a:extLst>
              <a:ext uri="{FF2B5EF4-FFF2-40B4-BE49-F238E27FC236}">
                <a16:creationId xmlns:a16="http://schemas.microsoft.com/office/drawing/2014/main" id="{A2F16491-7D20-1149-A243-7FE5AFFF6201}"/>
              </a:ext>
            </a:extLst>
          </p:cNvPr>
          <p:cNvSpPr>
            <a:spLocks noGrp="1"/>
          </p:cNvSpPr>
          <p:nvPr>
            <p:ph idx="1"/>
          </p:nvPr>
        </p:nvSpPr>
        <p:spPr/>
        <p:txBody>
          <a:bodyPr/>
          <a:lstStyle/>
          <a:p>
            <a:pPr marL="800100" indent="-342900">
              <a:lnSpc>
                <a:spcPct val="175000"/>
              </a:lnSpc>
              <a:spcBef>
                <a:spcPts val="0"/>
              </a:spcBef>
            </a:pPr>
            <a:r>
              <a:rPr lang="en-US" dirty="0"/>
              <a:t>Nicotine addiction can be difficult to overcome</a:t>
            </a:r>
          </a:p>
          <a:p>
            <a:pPr marL="800100" indent="-342900">
              <a:lnSpc>
                <a:spcPct val="175000"/>
              </a:lnSpc>
              <a:spcBef>
                <a:spcPts val="0"/>
              </a:spcBef>
            </a:pPr>
            <a:r>
              <a:rPr lang="en-US" dirty="0"/>
              <a:t>There are many support programs and cessation tools available to smokers who want to quit, including nicotine replacement products such as patches and gum, prescription medication, and free coaching. </a:t>
            </a:r>
          </a:p>
          <a:p>
            <a:endParaRPr lang="en-US" dirty="0"/>
          </a:p>
        </p:txBody>
      </p:sp>
      <p:pic>
        <p:nvPicPr>
          <p:cNvPr id="4" name="Google Shape;207;p35">
            <a:extLst>
              <a:ext uri="{FF2B5EF4-FFF2-40B4-BE49-F238E27FC236}">
                <a16:creationId xmlns:a16="http://schemas.microsoft.com/office/drawing/2014/main" id="{0F78F9B5-29AA-0441-AFB3-D73C4E641C09}"/>
              </a:ext>
            </a:extLst>
          </p:cNvPr>
          <p:cNvPicPr preferRelativeResize="0"/>
          <p:nvPr/>
        </p:nvPicPr>
        <p:blipFill>
          <a:blip r:embed="rId2">
            <a:alphaModFix/>
          </a:blip>
          <a:stretch>
            <a:fillRect/>
          </a:stretch>
        </p:blipFill>
        <p:spPr>
          <a:xfrm>
            <a:off x="8843962" y="417766"/>
            <a:ext cx="2619375" cy="1743075"/>
          </a:xfrm>
          <a:prstGeom prst="rect">
            <a:avLst/>
          </a:prstGeom>
          <a:noFill/>
          <a:ln>
            <a:noFill/>
          </a:ln>
        </p:spPr>
      </p:pic>
    </p:spTree>
    <p:extLst>
      <p:ext uri="{BB962C8B-B14F-4D97-AF65-F5344CB8AC3E}">
        <p14:creationId xmlns:p14="http://schemas.microsoft.com/office/powerpoint/2010/main" val="290982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95BC-76F8-4B24-ACDC-96272B559613}"/>
              </a:ext>
            </a:extLst>
          </p:cNvPr>
          <p:cNvSpPr>
            <a:spLocks noGrp="1"/>
          </p:cNvSpPr>
          <p:nvPr>
            <p:ph type="title"/>
          </p:nvPr>
        </p:nvSpPr>
        <p:spPr>
          <a:xfrm>
            <a:off x="1069848" y="484632"/>
            <a:ext cx="10058400" cy="1609344"/>
          </a:xfrm>
        </p:spPr>
        <p:txBody>
          <a:bodyPr>
            <a:normAutofit/>
          </a:bodyPr>
          <a:lstStyle/>
          <a:p>
            <a:r>
              <a:rPr lang="en"/>
              <a:t>PHC physician role:</a:t>
            </a:r>
            <a:endParaRPr lang="en-US"/>
          </a:p>
        </p:txBody>
      </p:sp>
      <p:sp>
        <p:nvSpPr>
          <p:cNvPr id="3" name="Content Placeholder 2">
            <a:extLst>
              <a:ext uri="{FF2B5EF4-FFF2-40B4-BE49-F238E27FC236}">
                <a16:creationId xmlns:a16="http://schemas.microsoft.com/office/drawing/2014/main" id="{E3442F13-3109-44E0-A838-3D0B87EECA95}"/>
              </a:ext>
            </a:extLst>
          </p:cNvPr>
          <p:cNvSpPr>
            <a:spLocks noGrp="1"/>
          </p:cNvSpPr>
          <p:nvPr>
            <p:ph idx="1"/>
          </p:nvPr>
        </p:nvSpPr>
        <p:spPr>
          <a:xfrm>
            <a:off x="914400" y="1800665"/>
            <a:ext cx="4922520" cy="3643532"/>
          </a:xfrm>
        </p:spPr>
        <p:txBody>
          <a:bodyPr>
            <a:normAutofit/>
          </a:bodyPr>
          <a:lstStyle/>
          <a:p>
            <a:pPr marL="0" lvl="0" indent="0">
              <a:spcBef>
                <a:spcPts val="0"/>
              </a:spcBef>
              <a:buNone/>
            </a:pPr>
            <a:r>
              <a:rPr lang="en-US" dirty="0">
                <a:latin typeface="Arial"/>
                <a:ea typeface="Arial"/>
                <a:cs typeface="Arial"/>
                <a:sym typeface="Arial"/>
              </a:rPr>
              <a:t>PHC physician has an essential role in helping patients to quit smoking by:</a:t>
            </a:r>
          </a:p>
          <a:p>
            <a:pPr marL="457200" lvl="0" indent="-342900">
              <a:spcBef>
                <a:spcPts val="1600"/>
              </a:spcBef>
              <a:buClr>
                <a:srgbClr val="000000"/>
              </a:buClr>
              <a:buSzPts val="1800"/>
              <a:buFont typeface="Arial"/>
              <a:buChar char="➔"/>
            </a:pPr>
            <a:r>
              <a:rPr lang="en-US" dirty="0">
                <a:latin typeface="Arial"/>
                <a:ea typeface="Arial"/>
                <a:cs typeface="Arial"/>
                <a:sym typeface="Arial"/>
              </a:rPr>
              <a:t>educating the patient about smoking risks and benefits of cessation.</a:t>
            </a:r>
          </a:p>
          <a:p>
            <a:pPr marL="457200" lvl="0" indent="-342900">
              <a:spcBef>
                <a:spcPts val="0"/>
              </a:spcBef>
              <a:buClr>
                <a:srgbClr val="000000"/>
              </a:buClr>
              <a:buSzPts val="1800"/>
              <a:buFont typeface="Arial"/>
              <a:buChar char="➔"/>
            </a:pPr>
            <a:endParaRPr lang="en-US" dirty="0">
              <a:latin typeface="Arial"/>
              <a:ea typeface="Arial"/>
              <a:cs typeface="Arial"/>
              <a:sym typeface="Arial"/>
            </a:endParaRPr>
          </a:p>
          <a:p>
            <a:pPr marL="457200" lvl="0" indent="-342900">
              <a:spcBef>
                <a:spcPts val="0"/>
              </a:spcBef>
              <a:buClr>
                <a:srgbClr val="000000"/>
              </a:buClr>
              <a:buSzPts val="1800"/>
              <a:buFont typeface="Arial"/>
              <a:buChar char="➔"/>
            </a:pPr>
            <a:r>
              <a:rPr lang="en-US" dirty="0">
                <a:latin typeface="Arial"/>
                <a:ea typeface="Arial"/>
                <a:cs typeface="Arial"/>
                <a:sym typeface="Arial"/>
              </a:rPr>
              <a:t>Prescribing smoking cessation pharmacological tools.</a:t>
            </a:r>
          </a:p>
          <a:p>
            <a:pPr marL="457200" lvl="0" indent="-342900">
              <a:spcBef>
                <a:spcPts val="0"/>
              </a:spcBef>
              <a:buClr>
                <a:srgbClr val="000000"/>
              </a:buClr>
              <a:buSzPts val="1800"/>
              <a:buFont typeface="Arial"/>
              <a:buChar char="➔"/>
            </a:pPr>
            <a:endParaRPr lang="en-US" dirty="0">
              <a:latin typeface="Arial"/>
              <a:ea typeface="Arial"/>
              <a:cs typeface="Arial"/>
              <a:sym typeface="Arial"/>
            </a:endParaRPr>
          </a:p>
          <a:p>
            <a:pPr marL="457200" lvl="0" indent="-342900">
              <a:spcBef>
                <a:spcPts val="0"/>
              </a:spcBef>
              <a:buClr>
                <a:srgbClr val="000000"/>
              </a:buClr>
              <a:buSzPts val="1800"/>
              <a:buFont typeface="Arial"/>
              <a:buChar char="➔"/>
            </a:pPr>
            <a:r>
              <a:rPr lang="en-US" dirty="0">
                <a:latin typeface="Arial"/>
                <a:ea typeface="Arial"/>
                <a:cs typeface="Arial"/>
                <a:sym typeface="Arial"/>
              </a:rPr>
              <a:t>Explaining about each pharmacological tool’s advantages, disadvantages, and contraindications.</a:t>
            </a:r>
          </a:p>
          <a:p>
            <a:endParaRPr lang="en-US" dirty="0"/>
          </a:p>
        </p:txBody>
      </p:sp>
      <p:pic>
        <p:nvPicPr>
          <p:cNvPr id="1026" name="Picture 2" descr="Image result for physician educating patients">
            <a:extLst>
              <a:ext uri="{FF2B5EF4-FFF2-40B4-BE49-F238E27FC236}">
                <a16:creationId xmlns:a16="http://schemas.microsoft.com/office/drawing/2014/main" id="{2D89DF1B-2838-4DA7-880C-D79AFD8A7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082" y="1800665"/>
            <a:ext cx="4922520" cy="327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2570967" y="949933"/>
            <a:ext cx="2857500" cy="2844800"/>
          </a:xfrm>
          <a:prstGeom prst="rect">
            <a:avLst/>
          </a:prstGeom>
          <a:noFill/>
          <a:ln>
            <a:noFill/>
          </a:ln>
        </p:spPr>
      </p:pic>
      <p:pic>
        <p:nvPicPr>
          <p:cNvPr id="223" name="Google Shape;223;p37"/>
          <p:cNvPicPr preferRelativeResize="0"/>
          <p:nvPr/>
        </p:nvPicPr>
        <p:blipFill>
          <a:blip r:embed="rId4">
            <a:alphaModFix/>
          </a:blip>
          <a:stretch>
            <a:fillRect/>
          </a:stretch>
        </p:blipFill>
        <p:spPr>
          <a:xfrm>
            <a:off x="6544500" y="522500"/>
            <a:ext cx="3827400" cy="3456733"/>
          </a:xfrm>
          <a:prstGeom prst="rect">
            <a:avLst/>
          </a:prstGeom>
          <a:noFill/>
          <a:ln>
            <a:noFill/>
          </a:ln>
        </p:spPr>
      </p:pic>
      <p:pic>
        <p:nvPicPr>
          <p:cNvPr id="224" name="Google Shape;224;p37"/>
          <p:cNvPicPr preferRelativeResize="0"/>
          <p:nvPr/>
        </p:nvPicPr>
        <p:blipFill>
          <a:blip r:embed="rId5">
            <a:alphaModFix/>
          </a:blip>
          <a:stretch>
            <a:fillRect/>
          </a:stretch>
        </p:blipFill>
        <p:spPr>
          <a:xfrm>
            <a:off x="1386834" y="4583601"/>
            <a:ext cx="9418333" cy="148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r>
              <a:rPr lang="en" dirty="0">
                <a:solidFill>
                  <a:srgbClr val="00B050"/>
                </a:solidFill>
              </a:rPr>
              <a:t>Pharmacological management:</a:t>
            </a:r>
            <a:endParaRPr dirty="0">
              <a:solidFill>
                <a:srgbClr val="00B050"/>
              </a:solidFill>
            </a:endParaRPr>
          </a:p>
        </p:txBody>
      </p:sp>
      <p:sp>
        <p:nvSpPr>
          <p:cNvPr id="237" name="Google Shape;237;p39"/>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lvl="0" indent="0">
              <a:lnSpc>
                <a:spcPct val="115000"/>
              </a:lnSpc>
              <a:buClr>
                <a:srgbClr val="695D46"/>
              </a:buClr>
              <a:buNone/>
            </a:pPr>
            <a:r>
              <a:rPr lang="en-US" sz="3000" b="1" kern="0" dirty="0">
                <a:solidFill>
                  <a:schemeClr val="tx1">
                    <a:lumMod val="95000"/>
                    <a:lumOff val="5000"/>
                  </a:schemeClr>
                </a:solidFill>
                <a:latin typeface="Open Sans"/>
                <a:ea typeface="Open Sans"/>
                <a:cs typeface="Open Sans"/>
                <a:sym typeface="Open Sans"/>
              </a:rPr>
              <a:t>1-  NRT’s.</a:t>
            </a:r>
          </a:p>
          <a:p>
            <a:pPr marL="0" lvl="0" indent="0">
              <a:lnSpc>
                <a:spcPct val="115000"/>
              </a:lnSpc>
              <a:spcBef>
                <a:spcPts val="1600"/>
              </a:spcBef>
              <a:buClr>
                <a:srgbClr val="695D46"/>
              </a:buClr>
              <a:buNone/>
            </a:pPr>
            <a:r>
              <a:rPr lang="en-US" sz="3000" b="1" kern="0" dirty="0">
                <a:solidFill>
                  <a:schemeClr val="tx1">
                    <a:lumMod val="95000"/>
                    <a:lumOff val="5000"/>
                  </a:schemeClr>
                </a:solidFill>
                <a:latin typeface="Open Sans"/>
                <a:ea typeface="Open Sans"/>
                <a:cs typeface="Open Sans"/>
                <a:sym typeface="Open Sans"/>
              </a:rPr>
              <a:t>2-  Non NRT’s.</a:t>
            </a:r>
          </a:p>
          <a:p>
            <a:pPr marL="914400" lvl="0" indent="-419100">
              <a:lnSpc>
                <a:spcPct val="115000"/>
              </a:lnSpc>
              <a:spcBef>
                <a:spcPts val="1600"/>
              </a:spcBef>
              <a:buClr>
                <a:srgbClr val="4DB6AC"/>
              </a:buClr>
              <a:buSzPts val="3000"/>
              <a:buFont typeface="Open Sans"/>
              <a:buChar char="➔"/>
            </a:pPr>
            <a:r>
              <a:rPr lang="en-US" sz="3000" b="1" kern="0" dirty="0">
                <a:solidFill>
                  <a:schemeClr val="tx1">
                    <a:lumMod val="95000"/>
                    <a:lumOff val="5000"/>
                  </a:schemeClr>
                </a:solidFill>
                <a:latin typeface="Open Sans"/>
                <a:ea typeface="Open Sans"/>
                <a:cs typeface="Open Sans"/>
                <a:sym typeface="Open Sans"/>
              </a:rPr>
              <a:t>   bupropion</a:t>
            </a:r>
          </a:p>
          <a:p>
            <a:pPr marL="914400" lvl="0" indent="-419100">
              <a:lnSpc>
                <a:spcPct val="115000"/>
              </a:lnSpc>
              <a:buClr>
                <a:srgbClr val="4DB6AC"/>
              </a:buClr>
              <a:buSzPts val="3000"/>
              <a:buFont typeface="Open Sans"/>
              <a:buChar char="➔"/>
            </a:pPr>
            <a:r>
              <a:rPr lang="en-US" sz="3000" b="1" kern="0" dirty="0">
                <a:solidFill>
                  <a:schemeClr val="tx1">
                    <a:lumMod val="95000"/>
                    <a:lumOff val="5000"/>
                  </a:schemeClr>
                </a:solidFill>
                <a:latin typeface="Open Sans"/>
                <a:ea typeface="Open Sans"/>
                <a:cs typeface="Open Sans"/>
                <a:sym typeface="Open Sans"/>
              </a:rPr>
              <a:t>   varenicline </a:t>
            </a:r>
          </a:p>
          <a:p>
            <a:pPr marL="0" lvl="0" indent="0">
              <a:lnSpc>
                <a:spcPct val="115000"/>
              </a:lnSpc>
              <a:spcBef>
                <a:spcPts val="1600"/>
              </a:spcBef>
              <a:buClr>
                <a:srgbClr val="695D46"/>
              </a:buClr>
              <a:buNone/>
            </a:pPr>
            <a:endParaRPr lang="en-US" sz="2850" b="1" kern="0" dirty="0">
              <a:solidFill>
                <a:srgbClr val="231F20"/>
              </a:solidFill>
              <a:latin typeface="Arial"/>
              <a:ea typeface="Arial"/>
              <a:cs typeface="Arial"/>
              <a:sym typeface="Arial"/>
            </a:endParaRPr>
          </a:p>
          <a:p>
            <a:pPr marL="0" indent="0">
              <a:spcBef>
                <a:spcPts val="2133"/>
              </a:spcBef>
              <a:buNone/>
            </a:pPr>
            <a:br>
              <a:rPr lang="en" sz="4000" b="1" dirty="0">
                <a:solidFill>
                  <a:schemeClr val="accent3"/>
                </a:solidFill>
              </a:rPr>
            </a:br>
            <a:r>
              <a:rPr lang="en" sz="4000" b="1" dirty="0">
                <a:solidFill>
                  <a:schemeClr val="accent3"/>
                </a:solidFill>
              </a:rPr>
              <a:t> </a:t>
            </a:r>
            <a:endParaRPr sz="4000" b="1" dirty="0">
              <a:solidFill>
                <a:schemeClr val="accent3"/>
              </a:solidFill>
            </a:endParaRPr>
          </a:p>
          <a:p>
            <a:pPr marL="0" indent="0">
              <a:spcBef>
                <a:spcPts val="2133"/>
              </a:spcBef>
              <a:buNone/>
            </a:pPr>
            <a:endParaRPr sz="3800" b="1" dirty="0">
              <a:solidFill>
                <a:srgbClr val="231F20"/>
              </a:solidFill>
              <a:latin typeface="Arial"/>
              <a:ea typeface="Arial"/>
              <a:cs typeface="Arial"/>
              <a:sym typeface="Arial"/>
            </a:endParaRPr>
          </a:p>
          <a:p>
            <a:pPr marL="0" indent="0">
              <a:spcBef>
                <a:spcPts val="2133"/>
              </a:spcBef>
              <a:spcAft>
                <a:spcPts val="2133"/>
              </a:spcAft>
              <a:buNone/>
            </a:pPr>
            <a:endParaRPr dirty="0"/>
          </a:p>
        </p:txBody>
      </p:sp>
      <p:pic>
        <p:nvPicPr>
          <p:cNvPr id="238" name="Google Shape;238;p39"/>
          <p:cNvPicPr preferRelativeResize="0"/>
          <p:nvPr/>
        </p:nvPicPr>
        <p:blipFill>
          <a:blip r:embed="rId3">
            <a:alphaModFix/>
          </a:blip>
          <a:stretch>
            <a:fillRect/>
          </a:stretch>
        </p:blipFill>
        <p:spPr>
          <a:xfrm>
            <a:off x="9518334" y="635880"/>
            <a:ext cx="1501233" cy="25975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xEl>
                                              <p:pRg st="0" end="0"/>
                                            </p:txEl>
                                          </p:spTgt>
                                        </p:tgtEl>
                                        <p:attrNameLst>
                                          <p:attrName>style.visibility</p:attrName>
                                        </p:attrNameLst>
                                      </p:cBhvr>
                                      <p:to>
                                        <p:strVal val="visible"/>
                                      </p:to>
                                    </p:set>
                                    <p:animEffect transition="in" filter="fade">
                                      <p:cBhvr>
                                        <p:cTn id="7" dur="500"/>
                                        <p:tgtEl>
                                          <p:spTgt spid="2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xEl>
                                              <p:pRg st="1" end="1"/>
                                            </p:txEl>
                                          </p:spTgt>
                                        </p:tgtEl>
                                        <p:attrNameLst>
                                          <p:attrName>style.visibility</p:attrName>
                                        </p:attrNameLst>
                                      </p:cBhvr>
                                      <p:to>
                                        <p:strVal val="visible"/>
                                      </p:to>
                                    </p:set>
                                    <p:animEffect transition="in" filter="fade">
                                      <p:cBhvr>
                                        <p:cTn id="12" dur="500"/>
                                        <p:tgtEl>
                                          <p:spTgt spid="23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7">
                                            <p:txEl>
                                              <p:pRg st="2" end="2"/>
                                            </p:txEl>
                                          </p:spTgt>
                                        </p:tgtEl>
                                        <p:attrNameLst>
                                          <p:attrName>style.visibility</p:attrName>
                                        </p:attrNameLst>
                                      </p:cBhvr>
                                      <p:to>
                                        <p:strVal val="visible"/>
                                      </p:to>
                                    </p:set>
                                    <p:animEffect transition="in" filter="fade">
                                      <p:cBhvr>
                                        <p:cTn id="15" dur="500"/>
                                        <p:tgtEl>
                                          <p:spTgt spid="23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7">
                                            <p:txEl>
                                              <p:pRg st="3" end="3"/>
                                            </p:txEl>
                                          </p:spTgt>
                                        </p:tgtEl>
                                        <p:attrNameLst>
                                          <p:attrName>style.visibility</p:attrName>
                                        </p:attrNameLst>
                                      </p:cBhvr>
                                      <p:to>
                                        <p:strVal val="visible"/>
                                      </p:to>
                                    </p:set>
                                    <p:animEffect transition="in" filter="fade">
                                      <p:cBhvr>
                                        <p:cTn id="18" dur="500"/>
                                        <p:tgtEl>
                                          <p:spTgt spid="2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92867" y="157667"/>
            <a:ext cx="11360800" cy="943200"/>
          </a:xfrm>
          <a:prstGeom prst="rect">
            <a:avLst/>
          </a:prstGeom>
        </p:spPr>
        <p:txBody>
          <a:bodyPr spcFirstLastPara="1" vert="horz" wrap="square" lIns="121900" tIns="121900" rIns="121900" bIns="121900" rtlCol="0" anchor="t" anchorCtr="0">
            <a:noAutofit/>
          </a:bodyPr>
          <a:lstStyle/>
          <a:p>
            <a:r>
              <a:rPr lang="en" dirty="0"/>
              <a:t>NRT’s</a:t>
            </a:r>
            <a:endParaRPr dirty="0"/>
          </a:p>
        </p:txBody>
      </p:sp>
      <p:sp>
        <p:nvSpPr>
          <p:cNvPr id="244" name="Google Shape;244;p40"/>
          <p:cNvSpPr txBox="1">
            <a:spLocks noGrp="1"/>
          </p:cNvSpPr>
          <p:nvPr>
            <p:ph type="body" idx="1"/>
          </p:nvPr>
        </p:nvSpPr>
        <p:spPr>
          <a:xfrm>
            <a:off x="92867" y="295932"/>
            <a:ext cx="11360800" cy="4403600"/>
          </a:xfrm>
          <a:prstGeom prst="rect">
            <a:avLst/>
          </a:prstGeom>
        </p:spPr>
        <p:txBody>
          <a:bodyPr spcFirstLastPara="1" vert="horz" wrap="square" lIns="121900" tIns="121900" rIns="121900" bIns="121900" rtlCol="0" anchor="t" anchorCtr="0">
            <a:noAutofit/>
          </a:bodyPr>
          <a:lstStyle/>
          <a:p>
            <a:pPr marL="0" indent="0">
              <a:lnSpc>
                <a:spcPct val="144444"/>
              </a:lnSpc>
              <a:buNone/>
            </a:pPr>
            <a:endParaRPr sz="1467" dirty="0"/>
          </a:p>
          <a:p>
            <a:pPr marL="0" indent="0">
              <a:lnSpc>
                <a:spcPct val="144444"/>
              </a:lnSpc>
              <a:spcBef>
                <a:spcPts val="2533"/>
              </a:spcBef>
              <a:buNone/>
            </a:pPr>
            <a:r>
              <a:rPr lang="en" sz="1900" dirty="0">
                <a:solidFill>
                  <a:srgbClr val="231F20"/>
                </a:solidFill>
                <a:latin typeface="Arial"/>
                <a:ea typeface="Arial"/>
                <a:cs typeface="Arial"/>
                <a:sym typeface="Arial"/>
              </a:rPr>
              <a:t>NRT can reduce the cravings and withdrawal symptoms you experience that may hinder your attempt to give up smoking. NRTs are designed to wean your body off cigarettes and supply you with a controlled dose of nicotine while sparing you from exposure to other chemicals found in tobacco.</a:t>
            </a:r>
            <a:endParaRPr sz="1900" dirty="0">
              <a:solidFill>
                <a:srgbClr val="231F20"/>
              </a:solidFill>
              <a:latin typeface="Arial"/>
              <a:ea typeface="Arial"/>
              <a:cs typeface="Arial"/>
              <a:sym typeface="Arial"/>
            </a:endParaRPr>
          </a:p>
          <a:p>
            <a:pPr marL="0" indent="0">
              <a:lnSpc>
                <a:spcPct val="144444"/>
              </a:lnSpc>
              <a:spcBef>
                <a:spcPts val="2533"/>
              </a:spcBef>
              <a:buNone/>
            </a:pPr>
            <a:r>
              <a:rPr lang="en" sz="1900" dirty="0">
                <a:solidFill>
                  <a:srgbClr val="231F20"/>
                </a:solidFill>
                <a:latin typeface="Arial"/>
                <a:ea typeface="Arial"/>
                <a:cs typeface="Arial"/>
                <a:sym typeface="Arial"/>
              </a:rPr>
              <a:t>The U.S Food and Drug Administration (FDA) </a:t>
            </a:r>
            <a:br>
              <a:rPr lang="en" sz="1900" dirty="0">
                <a:solidFill>
                  <a:srgbClr val="231F20"/>
                </a:solidFill>
                <a:latin typeface="Arial"/>
                <a:ea typeface="Arial"/>
                <a:cs typeface="Arial"/>
                <a:sym typeface="Arial"/>
              </a:rPr>
            </a:br>
            <a:r>
              <a:rPr lang="en" sz="1900" dirty="0">
                <a:solidFill>
                  <a:srgbClr val="231F20"/>
                </a:solidFill>
                <a:latin typeface="Arial"/>
                <a:ea typeface="Arial"/>
                <a:cs typeface="Arial"/>
                <a:sym typeface="Arial"/>
              </a:rPr>
              <a:t>approved five types of NRT:</a:t>
            </a:r>
            <a:endParaRPr sz="1900" dirty="0">
              <a:solidFill>
                <a:srgbClr val="231F20"/>
              </a:solidFill>
              <a:latin typeface="Arial"/>
              <a:ea typeface="Arial"/>
              <a:cs typeface="Arial"/>
              <a:sym typeface="Arial"/>
            </a:endParaRPr>
          </a:p>
          <a:p>
            <a:pPr marL="694249" indent="-423323">
              <a:lnSpc>
                <a:spcPct val="144444"/>
              </a:lnSpc>
              <a:spcBef>
                <a:spcPts val="2533"/>
              </a:spcBef>
              <a:buClr>
                <a:srgbClr val="980000"/>
              </a:buClr>
              <a:buSzPts val="1400"/>
              <a:buFont typeface="Arial"/>
              <a:buChar char="➔"/>
            </a:pPr>
            <a:r>
              <a:rPr lang="en" sz="2400" dirty="0">
                <a:solidFill>
                  <a:srgbClr val="980000"/>
                </a:solidFill>
                <a:latin typeface="Arial"/>
                <a:ea typeface="Arial"/>
                <a:cs typeface="Arial"/>
                <a:sym typeface="Arial"/>
              </a:rPr>
              <a:t>chewing gum</a:t>
            </a:r>
            <a:endParaRPr sz="2400" dirty="0">
              <a:solidFill>
                <a:srgbClr val="980000"/>
              </a:solidFill>
              <a:latin typeface="Arial"/>
              <a:ea typeface="Arial"/>
              <a:cs typeface="Arial"/>
              <a:sym typeface="Arial"/>
            </a:endParaRPr>
          </a:p>
          <a:p>
            <a:pPr marL="694249" indent="-423323">
              <a:lnSpc>
                <a:spcPct val="144444"/>
              </a:lnSpc>
              <a:buClr>
                <a:srgbClr val="980000"/>
              </a:buClr>
              <a:buSzPts val="1400"/>
              <a:buFont typeface="Arial"/>
              <a:buChar char="➔"/>
            </a:pPr>
            <a:r>
              <a:rPr lang="en" sz="2400" dirty="0">
                <a:solidFill>
                  <a:srgbClr val="980000"/>
                </a:solidFill>
                <a:latin typeface="Arial"/>
                <a:ea typeface="Arial"/>
                <a:cs typeface="Arial"/>
                <a:sym typeface="Arial"/>
              </a:rPr>
              <a:t>skin patches</a:t>
            </a:r>
            <a:endParaRPr sz="2400" dirty="0">
              <a:solidFill>
                <a:srgbClr val="980000"/>
              </a:solidFill>
              <a:latin typeface="Arial"/>
              <a:ea typeface="Arial"/>
              <a:cs typeface="Arial"/>
              <a:sym typeface="Arial"/>
            </a:endParaRPr>
          </a:p>
          <a:p>
            <a:pPr marL="694249" indent="-423323">
              <a:lnSpc>
                <a:spcPct val="144444"/>
              </a:lnSpc>
              <a:buClr>
                <a:srgbClr val="980000"/>
              </a:buClr>
              <a:buSzPts val="1400"/>
              <a:buFont typeface="Arial"/>
              <a:buChar char="➔"/>
            </a:pPr>
            <a:r>
              <a:rPr lang="en" sz="2400" dirty="0">
                <a:solidFill>
                  <a:srgbClr val="980000"/>
                </a:solidFill>
                <a:latin typeface="Arial"/>
                <a:ea typeface="Arial"/>
                <a:cs typeface="Arial"/>
                <a:sym typeface="Arial"/>
              </a:rPr>
              <a:t>lozenges</a:t>
            </a:r>
            <a:endParaRPr sz="2400" dirty="0">
              <a:solidFill>
                <a:srgbClr val="980000"/>
              </a:solidFill>
              <a:latin typeface="Arial"/>
              <a:ea typeface="Arial"/>
              <a:cs typeface="Arial"/>
              <a:sym typeface="Arial"/>
            </a:endParaRPr>
          </a:p>
          <a:p>
            <a:pPr marL="694249" indent="-423323">
              <a:lnSpc>
                <a:spcPct val="144444"/>
              </a:lnSpc>
              <a:buClr>
                <a:srgbClr val="980000"/>
              </a:buClr>
              <a:buSzPts val="1400"/>
              <a:buFont typeface="Arial"/>
              <a:buChar char="➔"/>
            </a:pPr>
            <a:r>
              <a:rPr lang="en" sz="2400" dirty="0">
                <a:solidFill>
                  <a:srgbClr val="980000"/>
                </a:solidFill>
                <a:latin typeface="Arial"/>
                <a:ea typeface="Arial"/>
                <a:cs typeface="Arial"/>
                <a:sym typeface="Arial"/>
              </a:rPr>
              <a:t>intranasal spray (prescription only)</a:t>
            </a:r>
            <a:endParaRPr sz="2400" dirty="0">
              <a:solidFill>
                <a:srgbClr val="980000"/>
              </a:solidFill>
              <a:latin typeface="Arial"/>
              <a:ea typeface="Arial"/>
              <a:cs typeface="Arial"/>
              <a:sym typeface="Arial"/>
            </a:endParaRPr>
          </a:p>
          <a:p>
            <a:pPr marL="694249" indent="-423323">
              <a:lnSpc>
                <a:spcPct val="144444"/>
              </a:lnSpc>
              <a:buClr>
                <a:srgbClr val="980000"/>
              </a:buClr>
              <a:buSzPts val="1400"/>
              <a:buFont typeface="Arial"/>
              <a:buChar char="➔"/>
            </a:pPr>
            <a:r>
              <a:rPr lang="en" sz="2400" dirty="0">
                <a:solidFill>
                  <a:srgbClr val="980000"/>
                </a:solidFill>
                <a:latin typeface="Arial"/>
                <a:ea typeface="Arial"/>
                <a:cs typeface="Arial"/>
                <a:sym typeface="Arial"/>
              </a:rPr>
              <a:t>inhaler (prescription only</a:t>
            </a:r>
            <a:r>
              <a:rPr lang="en" sz="1867" dirty="0">
                <a:solidFill>
                  <a:srgbClr val="980000"/>
                </a:solidFill>
                <a:latin typeface="Arial"/>
                <a:ea typeface="Arial"/>
                <a:cs typeface="Arial"/>
                <a:sym typeface="Arial"/>
              </a:rPr>
              <a:t>)</a:t>
            </a:r>
            <a:endParaRPr sz="1867" dirty="0">
              <a:solidFill>
                <a:srgbClr val="980000"/>
              </a:solidFill>
              <a:latin typeface="Arial"/>
              <a:ea typeface="Arial"/>
              <a:cs typeface="Arial"/>
              <a:sym typeface="Arial"/>
            </a:endParaRPr>
          </a:p>
          <a:p>
            <a:pPr marL="0" indent="0">
              <a:spcBef>
                <a:spcPts val="2533"/>
              </a:spcBef>
              <a:spcAft>
                <a:spcPts val="2133"/>
              </a:spcAft>
              <a:buNone/>
            </a:pPr>
            <a:endParaRPr sz="1467" dirty="0"/>
          </a:p>
        </p:txBody>
      </p:sp>
      <p:sp>
        <p:nvSpPr>
          <p:cNvPr id="245" name="Google Shape;245;p40"/>
          <p:cNvSpPr txBox="1"/>
          <p:nvPr/>
        </p:nvSpPr>
        <p:spPr>
          <a:xfrm>
            <a:off x="7098333" y="2497732"/>
            <a:ext cx="5000800" cy="2383600"/>
          </a:xfrm>
          <a:prstGeom prst="rect">
            <a:avLst/>
          </a:prstGeom>
          <a:noFill/>
          <a:ln>
            <a:noFill/>
          </a:ln>
        </p:spPr>
        <p:txBody>
          <a:bodyPr spcFirstLastPara="1" wrap="square" lIns="121900" tIns="121900" rIns="121900" bIns="121900" anchor="t" anchorCtr="0">
            <a:noAutofit/>
          </a:bodyPr>
          <a:lstStyle/>
          <a:p>
            <a:r>
              <a:rPr lang="en" sz="2400" dirty="0">
                <a:solidFill>
                  <a:srgbClr val="FF0000"/>
                </a:solidFill>
              </a:rPr>
              <a:t>Contraindications </a:t>
            </a:r>
            <a:r>
              <a:rPr lang="en-US" sz="2400" dirty="0">
                <a:solidFill>
                  <a:srgbClr val="FF0000"/>
                </a:solidFill>
              </a:rPr>
              <a:t>for NRT’S :</a:t>
            </a:r>
            <a:endParaRPr sz="2400" dirty="0">
              <a:solidFill>
                <a:srgbClr val="FF0000"/>
              </a:solidFill>
            </a:endParaRPr>
          </a:p>
          <a:p>
            <a:pPr marL="609585" indent="-423323">
              <a:lnSpc>
                <a:spcPct val="115000"/>
              </a:lnSpc>
              <a:buSzPts val="1400"/>
              <a:buChar char="➔"/>
            </a:pPr>
            <a:r>
              <a:rPr lang="en" sz="2200" dirty="0">
                <a:solidFill>
                  <a:srgbClr val="2A2A2A"/>
                </a:solidFill>
              </a:rPr>
              <a:t>Hypersensitivity</a:t>
            </a:r>
            <a:endParaRPr sz="2200" dirty="0">
              <a:solidFill>
                <a:srgbClr val="2A2A2A"/>
              </a:solidFill>
            </a:endParaRPr>
          </a:p>
          <a:p>
            <a:pPr marL="609585" indent="-423323">
              <a:lnSpc>
                <a:spcPct val="115000"/>
              </a:lnSpc>
              <a:buSzPts val="1400"/>
              <a:buChar char="➔"/>
            </a:pPr>
            <a:r>
              <a:rPr lang="en" sz="2200" dirty="0">
                <a:solidFill>
                  <a:srgbClr val="2A2A2A"/>
                </a:solidFill>
              </a:rPr>
              <a:t>Smokers in postmyocardial infarction period</a:t>
            </a:r>
            <a:endParaRPr sz="2200" dirty="0">
              <a:solidFill>
                <a:srgbClr val="2A2A2A"/>
              </a:solidFill>
            </a:endParaRPr>
          </a:p>
          <a:p>
            <a:pPr marL="609585" indent="-423323">
              <a:lnSpc>
                <a:spcPct val="115000"/>
              </a:lnSpc>
              <a:buSzPts val="1400"/>
              <a:buChar char="➔"/>
            </a:pPr>
            <a:r>
              <a:rPr lang="en" sz="2200" dirty="0">
                <a:solidFill>
                  <a:srgbClr val="2A2A2A"/>
                </a:solidFill>
              </a:rPr>
              <a:t>Life-threatening arrhythmias</a:t>
            </a:r>
            <a:endParaRPr sz="2200" dirty="0">
              <a:solidFill>
                <a:srgbClr val="2A2A2A"/>
              </a:solidFill>
            </a:endParaRPr>
          </a:p>
          <a:p>
            <a:pPr marL="609585" indent="-423323">
              <a:lnSpc>
                <a:spcPct val="115000"/>
              </a:lnSpc>
              <a:buSzPts val="1400"/>
              <a:buChar char="➔"/>
            </a:pPr>
            <a:r>
              <a:rPr lang="en" sz="2200" dirty="0">
                <a:solidFill>
                  <a:srgbClr val="2A2A2A"/>
                </a:solidFill>
              </a:rPr>
              <a:t>Severe or worsening angina pectoris</a:t>
            </a:r>
            <a:endParaRPr sz="2200" dirty="0">
              <a:solidFill>
                <a:srgbClr val="2A2A2A"/>
              </a:solidFill>
            </a:endParaRPr>
          </a:p>
          <a:p>
            <a:pPr marL="609585" indent="-423323">
              <a:lnSpc>
                <a:spcPct val="115000"/>
              </a:lnSpc>
              <a:buSzPts val="1400"/>
              <a:buChar char="➔"/>
            </a:pPr>
            <a:r>
              <a:rPr lang="en" sz="2200" dirty="0">
                <a:solidFill>
                  <a:srgbClr val="2A2A2A"/>
                </a:solidFill>
              </a:rPr>
              <a:t>Nonsmokers.</a:t>
            </a:r>
            <a:endParaRPr sz="2200" dirty="0">
              <a:solidFill>
                <a:srgbClr val="2A2A2A"/>
              </a:solidFill>
            </a:endParaRPr>
          </a:p>
          <a:p>
            <a:pPr marL="609585" indent="-423323">
              <a:lnSpc>
                <a:spcPct val="115000"/>
              </a:lnSpc>
              <a:buClr>
                <a:srgbClr val="2A2A2A"/>
              </a:buClr>
              <a:buSzPts val="1400"/>
              <a:buChar char="➔"/>
            </a:pPr>
            <a:r>
              <a:rPr lang="en" sz="2200" dirty="0">
                <a:solidFill>
                  <a:srgbClr val="2A2A2A"/>
                </a:solidFill>
              </a:rPr>
              <a:t>Pregnancy</a:t>
            </a:r>
            <a:endParaRPr sz="2200" dirty="0">
              <a:solidFill>
                <a:srgbClr val="2A2A2A"/>
              </a:solidFill>
            </a:endParaRPr>
          </a:p>
          <a:p>
            <a:pPr marL="609585" indent="-423323">
              <a:lnSpc>
                <a:spcPct val="115000"/>
              </a:lnSpc>
              <a:buClr>
                <a:srgbClr val="2A2A2A"/>
              </a:buClr>
              <a:buSzPts val="1400"/>
              <a:buChar char="➔"/>
            </a:pPr>
            <a:r>
              <a:rPr lang="en" sz="2200" dirty="0">
                <a:solidFill>
                  <a:srgbClr val="2A2A2A"/>
                </a:solidFill>
              </a:rPr>
              <a:t>Hypertension</a:t>
            </a:r>
            <a:endParaRPr sz="2200" dirty="0">
              <a:solidFill>
                <a:srgbClr val="2A2A2A"/>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xEl>
                                              <p:pRg st="3" end="3"/>
                                            </p:txEl>
                                          </p:spTgt>
                                        </p:tgtEl>
                                        <p:attrNameLst>
                                          <p:attrName>style.visibility</p:attrName>
                                        </p:attrNameLst>
                                      </p:cBhvr>
                                      <p:to>
                                        <p:strVal val="visible"/>
                                      </p:to>
                                    </p:set>
                                    <p:animEffect transition="in" filter="fade">
                                      <p:cBhvr>
                                        <p:cTn id="7" dur="500"/>
                                        <p:tgtEl>
                                          <p:spTgt spid="24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
                                            <p:txEl>
                                              <p:pRg st="4" end="4"/>
                                            </p:txEl>
                                          </p:spTgt>
                                        </p:tgtEl>
                                        <p:attrNameLst>
                                          <p:attrName>style.visibility</p:attrName>
                                        </p:attrNameLst>
                                      </p:cBhvr>
                                      <p:to>
                                        <p:strVal val="visible"/>
                                      </p:to>
                                    </p:set>
                                    <p:animEffect transition="in" filter="fade">
                                      <p:cBhvr>
                                        <p:cTn id="12" dur="500"/>
                                        <p:tgtEl>
                                          <p:spTgt spid="24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xEl>
                                              <p:pRg st="5" end="5"/>
                                            </p:txEl>
                                          </p:spTgt>
                                        </p:tgtEl>
                                        <p:attrNameLst>
                                          <p:attrName>style.visibility</p:attrName>
                                        </p:attrNameLst>
                                      </p:cBhvr>
                                      <p:to>
                                        <p:strVal val="visible"/>
                                      </p:to>
                                    </p:set>
                                    <p:animEffect transition="in" filter="fade">
                                      <p:cBhvr>
                                        <p:cTn id="17" dur="500"/>
                                        <p:tgtEl>
                                          <p:spTgt spid="24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
                                            <p:txEl>
                                              <p:pRg st="6" end="6"/>
                                            </p:txEl>
                                          </p:spTgt>
                                        </p:tgtEl>
                                        <p:attrNameLst>
                                          <p:attrName>style.visibility</p:attrName>
                                        </p:attrNameLst>
                                      </p:cBhvr>
                                      <p:to>
                                        <p:strVal val="visible"/>
                                      </p:to>
                                    </p:set>
                                    <p:animEffect transition="in" filter="fade">
                                      <p:cBhvr>
                                        <p:cTn id="22" dur="500"/>
                                        <p:tgtEl>
                                          <p:spTgt spid="24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
                                            <p:txEl>
                                              <p:pRg st="7" end="7"/>
                                            </p:txEl>
                                          </p:spTgt>
                                        </p:tgtEl>
                                        <p:attrNameLst>
                                          <p:attrName>style.visibility</p:attrName>
                                        </p:attrNameLst>
                                      </p:cBhvr>
                                      <p:to>
                                        <p:strVal val="visible"/>
                                      </p:to>
                                    </p:set>
                                    <p:animEffect transition="in" filter="fade">
                                      <p:cBhvr>
                                        <p:cTn id="27" dur="500"/>
                                        <p:tgtEl>
                                          <p:spTgt spid="24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
                                            <p:txEl>
                                              <p:pRg st="0" end="0"/>
                                            </p:txEl>
                                          </p:spTgt>
                                        </p:tgtEl>
                                        <p:attrNameLst>
                                          <p:attrName>style.visibility</p:attrName>
                                        </p:attrNameLst>
                                      </p:cBhvr>
                                      <p:to>
                                        <p:strVal val="visible"/>
                                      </p:to>
                                    </p:set>
                                    <p:animEffect transition="in" filter="fade">
                                      <p:cBhvr>
                                        <p:cTn id="32" dur="500"/>
                                        <p:tgtEl>
                                          <p:spTgt spid="245">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5">
                                            <p:txEl>
                                              <p:pRg st="1" end="1"/>
                                            </p:txEl>
                                          </p:spTgt>
                                        </p:tgtEl>
                                        <p:attrNameLst>
                                          <p:attrName>style.visibility</p:attrName>
                                        </p:attrNameLst>
                                      </p:cBhvr>
                                      <p:to>
                                        <p:strVal val="visible"/>
                                      </p:to>
                                    </p:set>
                                    <p:animEffect transition="in" filter="fade">
                                      <p:cBhvr>
                                        <p:cTn id="35" dur="500"/>
                                        <p:tgtEl>
                                          <p:spTgt spid="245">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45">
                                            <p:txEl>
                                              <p:pRg st="2" end="2"/>
                                            </p:txEl>
                                          </p:spTgt>
                                        </p:tgtEl>
                                        <p:attrNameLst>
                                          <p:attrName>style.visibility</p:attrName>
                                        </p:attrNameLst>
                                      </p:cBhvr>
                                      <p:to>
                                        <p:strVal val="visible"/>
                                      </p:to>
                                    </p:set>
                                    <p:animEffect transition="in" filter="fade">
                                      <p:cBhvr>
                                        <p:cTn id="38" dur="500"/>
                                        <p:tgtEl>
                                          <p:spTgt spid="245">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45">
                                            <p:txEl>
                                              <p:pRg st="3" end="3"/>
                                            </p:txEl>
                                          </p:spTgt>
                                        </p:tgtEl>
                                        <p:attrNameLst>
                                          <p:attrName>style.visibility</p:attrName>
                                        </p:attrNameLst>
                                      </p:cBhvr>
                                      <p:to>
                                        <p:strVal val="visible"/>
                                      </p:to>
                                    </p:set>
                                    <p:animEffect transition="in" filter="fade">
                                      <p:cBhvr>
                                        <p:cTn id="41" dur="500"/>
                                        <p:tgtEl>
                                          <p:spTgt spid="245">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45">
                                            <p:txEl>
                                              <p:pRg st="4" end="4"/>
                                            </p:txEl>
                                          </p:spTgt>
                                        </p:tgtEl>
                                        <p:attrNameLst>
                                          <p:attrName>style.visibility</p:attrName>
                                        </p:attrNameLst>
                                      </p:cBhvr>
                                      <p:to>
                                        <p:strVal val="visible"/>
                                      </p:to>
                                    </p:set>
                                    <p:animEffect transition="in" filter="fade">
                                      <p:cBhvr>
                                        <p:cTn id="44" dur="500"/>
                                        <p:tgtEl>
                                          <p:spTgt spid="245">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45">
                                            <p:txEl>
                                              <p:pRg st="5" end="5"/>
                                            </p:txEl>
                                          </p:spTgt>
                                        </p:tgtEl>
                                        <p:attrNameLst>
                                          <p:attrName>style.visibility</p:attrName>
                                        </p:attrNameLst>
                                      </p:cBhvr>
                                      <p:to>
                                        <p:strVal val="visible"/>
                                      </p:to>
                                    </p:set>
                                    <p:animEffect transition="in" filter="fade">
                                      <p:cBhvr>
                                        <p:cTn id="47" dur="500"/>
                                        <p:tgtEl>
                                          <p:spTgt spid="245">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45">
                                            <p:txEl>
                                              <p:pRg st="6" end="6"/>
                                            </p:txEl>
                                          </p:spTgt>
                                        </p:tgtEl>
                                        <p:attrNameLst>
                                          <p:attrName>style.visibility</p:attrName>
                                        </p:attrNameLst>
                                      </p:cBhvr>
                                      <p:to>
                                        <p:strVal val="visible"/>
                                      </p:to>
                                    </p:set>
                                    <p:animEffect transition="in" filter="fade">
                                      <p:cBhvr>
                                        <p:cTn id="50" dur="500"/>
                                        <p:tgtEl>
                                          <p:spTgt spid="245">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45">
                                            <p:txEl>
                                              <p:pRg st="7" end="7"/>
                                            </p:txEl>
                                          </p:spTgt>
                                        </p:tgtEl>
                                        <p:attrNameLst>
                                          <p:attrName>style.visibility</p:attrName>
                                        </p:attrNameLst>
                                      </p:cBhvr>
                                      <p:to>
                                        <p:strVal val="visible"/>
                                      </p:to>
                                    </p:set>
                                    <p:animEffect transition="in" filter="fade">
                                      <p:cBhvr>
                                        <p:cTn id="53" dur="500"/>
                                        <p:tgtEl>
                                          <p:spTgt spid="24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r>
              <a:rPr lang="en" dirty="0"/>
              <a:t>Nicotine chewing gum</a:t>
            </a:r>
            <a:endParaRPr dirty="0"/>
          </a:p>
        </p:txBody>
      </p:sp>
      <p:sp>
        <p:nvSpPr>
          <p:cNvPr id="251" name="Google Shape;251;p41"/>
          <p:cNvSpPr txBox="1">
            <a:spLocks noGrp="1"/>
          </p:cNvSpPr>
          <p:nvPr>
            <p:ph type="body" idx="1"/>
          </p:nvPr>
        </p:nvSpPr>
        <p:spPr>
          <a:xfrm>
            <a:off x="108533" y="1536567"/>
            <a:ext cx="11360800" cy="4403600"/>
          </a:xfrm>
          <a:prstGeom prst="rect">
            <a:avLst/>
          </a:prstGeom>
        </p:spPr>
        <p:txBody>
          <a:bodyPr spcFirstLastPara="1" vert="horz" wrap="square" lIns="121900" tIns="121900" rIns="121900" bIns="121900" rtlCol="0" anchor="t" anchorCtr="0">
            <a:noAutofit/>
          </a:bodyPr>
          <a:lstStyle/>
          <a:p>
            <a:pPr marL="0" indent="0">
              <a:buNone/>
            </a:pPr>
            <a:r>
              <a:rPr lang="en" sz="2200" dirty="0">
                <a:solidFill>
                  <a:srgbClr val="000000"/>
                </a:solidFill>
                <a:highlight>
                  <a:srgbClr val="FFFFFF"/>
                </a:highlight>
                <a:latin typeface="Arial"/>
                <a:ea typeface="Arial"/>
                <a:cs typeface="Arial"/>
                <a:sym typeface="Arial"/>
              </a:rPr>
              <a:t>Advantages: used to help people to stop smoking, it works by providing nicotine to your body to decrease the withdrawal symptoms experienced when smoking is stopped and as a substitute oral activity to reduce the urge to smoke</a:t>
            </a:r>
            <a:r>
              <a:rPr lang="en" sz="1867" dirty="0">
                <a:solidFill>
                  <a:srgbClr val="000000"/>
                </a:solidFill>
                <a:highlight>
                  <a:srgbClr val="FFFFFF"/>
                </a:highlight>
                <a:latin typeface="Arial"/>
                <a:ea typeface="Arial"/>
                <a:cs typeface="Arial"/>
                <a:sym typeface="Arial"/>
              </a:rPr>
              <a:t>.</a:t>
            </a:r>
            <a:endParaRPr sz="1867" dirty="0">
              <a:solidFill>
                <a:srgbClr val="000000"/>
              </a:solidFill>
              <a:highlight>
                <a:srgbClr val="FFFFFF"/>
              </a:highlight>
              <a:latin typeface="Arial"/>
              <a:ea typeface="Arial"/>
              <a:cs typeface="Arial"/>
              <a:sym typeface="Arial"/>
            </a:endParaRPr>
          </a:p>
          <a:p>
            <a:pPr marL="0" indent="0">
              <a:spcBef>
                <a:spcPts val="2133"/>
              </a:spcBef>
              <a:buNone/>
            </a:pPr>
            <a:r>
              <a:rPr lang="en" b="1" u="sng" dirty="0">
                <a:solidFill>
                  <a:srgbClr val="FF0000"/>
                </a:solidFill>
                <a:sym typeface="Arial"/>
              </a:rPr>
              <a:t>Side effects:</a:t>
            </a:r>
            <a:endParaRPr b="1" u="sng" dirty="0">
              <a:solidFill>
                <a:srgbClr val="FF0000"/>
              </a:solidFill>
              <a:sym typeface="Arial"/>
            </a:endParaRPr>
          </a:p>
          <a:p>
            <a:pPr indent="-406390">
              <a:spcBef>
                <a:spcPts val="2133"/>
              </a:spcBef>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Nausea / vomiting </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Dizziness</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Mouth / tooth or jaw problems.</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Diarrhea</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Weakness </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Rash </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Breathing difficulty</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Mouth blisters</a:t>
            </a:r>
            <a:endParaRPr sz="1800" dirty="0">
              <a:solidFill>
                <a:srgbClr val="000000"/>
              </a:solidFill>
              <a:highlight>
                <a:srgbClr val="FFFFFF"/>
              </a:highlight>
              <a:latin typeface="Arial"/>
              <a:ea typeface="Arial"/>
              <a:cs typeface="Arial"/>
              <a:sym typeface="Arial"/>
            </a:endParaRPr>
          </a:p>
          <a:p>
            <a:pPr indent="-406390">
              <a:buClr>
                <a:srgbClr val="000000"/>
              </a:buClr>
              <a:buSzPts val="1200"/>
              <a:buFont typeface="Arial"/>
              <a:buChar char="➔"/>
            </a:pPr>
            <a:r>
              <a:rPr lang="en" sz="1800" dirty="0">
                <a:solidFill>
                  <a:srgbClr val="000000"/>
                </a:solidFill>
                <a:highlight>
                  <a:srgbClr val="FFFFFF"/>
                </a:highlight>
                <a:latin typeface="Arial"/>
                <a:ea typeface="Arial"/>
                <a:cs typeface="Arial"/>
                <a:sym typeface="Arial"/>
              </a:rPr>
              <a:t>palpitation</a:t>
            </a:r>
            <a:endParaRPr sz="1800" dirty="0">
              <a:solidFill>
                <a:srgbClr val="000000"/>
              </a:solidFill>
              <a:highlight>
                <a:srgbClr val="FFFFFF"/>
              </a:highlight>
              <a:latin typeface="Arial"/>
              <a:ea typeface="Arial"/>
              <a:cs typeface="Arial"/>
              <a:sym typeface="Arial"/>
            </a:endParaRPr>
          </a:p>
          <a:p>
            <a:pPr marL="0" indent="0" algn="r">
              <a:spcBef>
                <a:spcPts val="2133"/>
              </a:spcBef>
              <a:buNone/>
            </a:pPr>
            <a:endParaRPr sz="1467" dirty="0">
              <a:solidFill>
                <a:srgbClr val="000000"/>
              </a:solidFill>
              <a:latin typeface="Arial"/>
              <a:ea typeface="Arial"/>
              <a:cs typeface="Arial"/>
              <a:sym typeface="Arial"/>
            </a:endParaRPr>
          </a:p>
          <a:p>
            <a:pPr marL="0" indent="0" algn="r">
              <a:spcAft>
                <a:spcPts val="2133"/>
              </a:spcAft>
              <a:buNone/>
            </a:pPr>
            <a:endParaRPr sz="1400" dirty="0">
              <a:solidFill>
                <a:srgbClr val="000000"/>
              </a:solidFill>
              <a:highlight>
                <a:srgbClr val="FFFFFF"/>
              </a:highlight>
              <a:latin typeface="Arial"/>
              <a:ea typeface="Arial"/>
              <a:cs typeface="Arial"/>
              <a:sym typeface="Arial"/>
            </a:endParaRPr>
          </a:p>
        </p:txBody>
      </p:sp>
      <p:sp>
        <p:nvSpPr>
          <p:cNvPr id="252" name="Google Shape;252;p41"/>
          <p:cNvSpPr txBox="1"/>
          <p:nvPr/>
        </p:nvSpPr>
        <p:spPr>
          <a:xfrm>
            <a:off x="5629700" y="3114600"/>
            <a:ext cx="58400" cy="278000"/>
          </a:xfrm>
          <a:prstGeom prst="rect">
            <a:avLst/>
          </a:prstGeom>
          <a:noFill/>
          <a:ln>
            <a:noFill/>
          </a:ln>
        </p:spPr>
        <p:txBody>
          <a:bodyPr spcFirstLastPara="1" wrap="square" lIns="121900" tIns="121900" rIns="121900" bIns="121900" anchor="t" anchorCtr="0">
            <a:noAutofit/>
          </a:bodyPr>
          <a:lstStyle/>
          <a:p>
            <a:endParaRPr sz="2400"/>
          </a:p>
        </p:txBody>
      </p:sp>
      <p:pic>
        <p:nvPicPr>
          <p:cNvPr id="254" name="Google Shape;254;p41"/>
          <p:cNvPicPr preferRelativeResize="0"/>
          <p:nvPr/>
        </p:nvPicPr>
        <p:blipFill>
          <a:blip r:embed="rId3">
            <a:alphaModFix/>
          </a:blip>
          <a:stretch>
            <a:fillRect/>
          </a:stretch>
        </p:blipFill>
        <p:spPr>
          <a:xfrm>
            <a:off x="4138706" y="3634434"/>
            <a:ext cx="4487733" cy="2432367"/>
          </a:xfrm>
          <a:prstGeom prst="rect">
            <a:avLst/>
          </a:prstGeom>
          <a:noFill/>
          <a:ln>
            <a:noFill/>
          </a:ln>
        </p:spPr>
      </p:pic>
      <p:sp>
        <p:nvSpPr>
          <p:cNvPr id="255" name="Google Shape;255;p41"/>
          <p:cNvSpPr txBox="1"/>
          <p:nvPr/>
        </p:nvSpPr>
        <p:spPr>
          <a:xfrm>
            <a:off x="4138706" y="2605928"/>
            <a:ext cx="4487600" cy="697600"/>
          </a:xfrm>
          <a:prstGeom prst="rect">
            <a:avLst/>
          </a:prstGeom>
          <a:noFill/>
          <a:ln>
            <a:noFill/>
          </a:ln>
        </p:spPr>
        <p:txBody>
          <a:bodyPr spcFirstLastPara="1" wrap="square" lIns="121900" tIns="121900" rIns="121900" bIns="121900" anchor="t" anchorCtr="0">
            <a:noAutofit/>
          </a:bodyPr>
          <a:lstStyle/>
          <a:p>
            <a:pPr marL="609585" indent="-423323">
              <a:buClr>
                <a:srgbClr val="980000"/>
              </a:buClr>
              <a:buSzPts val="1400"/>
              <a:buChar char="●"/>
            </a:pPr>
            <a:r>
              <a:rPr lang="en" sz="2400" dirty="0">
                <a:solidFill>
                  <a:srgbClr val="FF0000"/>
                </a:solidFill>
              </a:rPr>
              <a:t>Contraindicated in active temporomandibular joint disease</a:t>
            </a:r>
            <a:r>
              <a:rPr lang="en" sz="2400" dirty="0">
                <a:solidFill>
                  <a:srgbClr val="980000"/>
                </a:solidFill>
              </a:rPr>
              <a:t>.</a:t>
            </a:r>
            <a:endParaRPr sz="2400" dirty="0">
              <a:solidFill>
                <a:srgbClr val="980000"/>
              </a:solidFill>
            </a:endParaRPr>
          </a:p>
        </p:txBody>
      </p:sp>
      <p:pic>
        <p:nvPicPr>
          <p:cNvPr id="2050" name="Picture 2" descr="Image result for NICOTINE GUM">
            <a:extLst>
              <a:ext uri="{FF2B5EF4-FFF2-40B4-BE49-F238E27FC236}">
                <a16:creationId xmlns:a16="http://schemas.microsoft.com/office/drawing/2014/main" id="{3937A75B-23D2-4411-8A2F-410275E65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6439" y="2718664"/>
            <a:ext cx="3381375" cy="338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xEl>
                                              <p:pRg st="1" end="1"/>
                                            </p:txEl>
                                          </p:spTgt>
                                        </p:tgtEl>
                                        <p:attrNameLst>
                                          <p:attrName>style.visibility</p:attrName>
                                        </p:attrNameLst>
                                      </p:cBhvr>
                                      <p:to>
                                        <p:strVal val="visible"/>
                                      </p:to>
                                    </p:set>
                                    <p:animEffect transition="in" filter="fade">
                                      <p:cBhvr>
                                        <p:cTn id="7" dur="500"/>
                                        <p:tgtEl>
                                          <p:spTgt spid="25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1">
                                            <p:txEl>
                                              <p:pRg st="2" end="2"/>
                                            </p:txEl>
                                          </p:spTgt>
                                        </p:tgtEl>
                                        <p:attrNameLst>
                                          <p:attrName>style.visibility</p:attrName>
                                        </p:attrNameLst>
                                      </p:cBhvr>
                                      <p:to>
                                        <p:strVal val="visible"/>
                                      </p:to>
                                    </p:set>
                                    <p:animEffect transition="in" filter="fade">
                                      <p:cBhvr>
                                        <p:cTn id="10" dur="500"/>
                                        <p:tgtEl>
                                          <p:spTgt spid="25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1">
                                            <p:txEl>
                                              <p:pRg st="3" end="3"/>
                                            </p:txEl>
                                          </p:spTgt>
                                        </p:tgtEl>
                                        <p:attrNameLst>
                                          <p:attrName>style.visibility</p:attrName>
                                        </p:attrNameLst>
                                      </p:cBhvr>
                                      <p:to>
                                        <p:strVal val="visible"/>
                                      </p:to>
                                    </p:set>
                                    <p:animEffect transition="in" filter="fade">
                                      <p:cBhvr>
                                        <p:cTn id="13" dur="500"/>
                                        <p:tgtEl>
                                          <p:spTgt spid="25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1">
                                            <p:txEl>
                                              <p:pRg st="4" end="4"/>
                                            </p:txEl>
                                          </p:spTgt>
                                        </p:tgtEl>
                                        <p:attrNameLst>
                                          <p:attrName>style.visibility</p:attrName>
                                        </p:attrNameLst>
                                      </p:cBhvr>
                                      <p:to>
                                        <p:strVal val="visible"/>
                                      </p:to>
                                    </p:set>
                                    <p:animEffect transition="in" filter="fade">
                                      <p:cBhvr>
                                        <p:cTn id="16" dur="500"/>
                                        <p:tgtEl>
                                          <p:spTgt spid="25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51">
                                            <p:txEl>
                                              <p:pRg st="5" end="5"/>
                                            </p:txEl>
                                          </p:spTgt>
                                        </p:tgtEl>
                                        <p:attrNameLst>
                                          <p:attrName>style.visibility</p:attrName>
                                        </p:attrNameLst>
                                      </p:cBhvr>
                                      <p:to>
                                        <p:strVal val="visible"/>
                                      </p:to>
                                    </p:set>
                                    <p:animEffect transition="in" filter="fade">
                                      <p:cBhvr>
                                        <p:cTn id="19" dur="500"/>
                                        <p:tgtEl>
                                          <p:spTgt spid="251">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51">
                                            <p:txEl>
                                              <p:pRg st="6" end="6"/>
                                            </p:txEl>
                                          </p:spTgt>
                                        </p:tgtEl>
                                        <p:attrNameLst>
                                          <p:attrName>style.visibility</p:attrName>
                                        </p:attrNameLst>
                                      </p:cBhvr>
                                      <p:to>
                                        <p:strVal val="visible"/>
                                      </p:to>
                                    </p:set>
                                    <p:animEffect transition="in" filter="fade">
                                      <p:cBhvr>
                                        <p:cTn id="22" dur="500"/>
                                        <p:tgtEl>
                                          <p:spTgt spid="251">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51">
                                            <p:txEl>
                                              <p:pRg st="7" end="7"/>
                                            </p:txEl>
                                          </p:spTgt>
                                        </p:tgtEl>
                                        <p:attrNameLst>
                                          <p:attrName>style.visibility</p:attrName>
                                        </p:attrNameLst>
                                      </p:cBhvr>
                                      <p:to>
                                        <p:strVal val="visible"/>
                                      </p:to>
                                    </p:set>
                                    <p:animEffect transition="in" filter="fade">
                                      <p:cBhvr>
                                        <p:cTn id="25" dur="500"/>
                                        <p:tgtEl>
                                          <p:spTgt spid="251">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51">
                                            <p:txEl>
                                              <p:pRg st="8" end="8"/>
                                            </p:txEl>
                                          </p:spTgt>
                                        </p:tgtEl>
                                        <p:attrNameLst>
                                          <p:attrName>style.visibility</p:attrName>
                                        </p:attrNameLst>
                                      </p:cBhvr>
                                      <p:to>
                                        <p:strVal val="visible"/>
                                      </p:to>
                                    </p:set>
                                    <p:animEffect transition="in" filter="fade">
                                      <p:cBhvr>
                                        <p:cTn id="28" dur="500"/>
                                        <p:tgtEl>
                                          <p:spTgt spid="251">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51">
                                            <p:txEl>
                                              <p:pRg st="9" end="9"/>
                                            </p:txEl>
                                          </p:spTgt>
                                        </p:tgtEl>
                                        <p:attrNameLst>
                                          <p:attrName>style.visibility</p:attrName>
                                        </p:attrNameLst>
                                      </p:cBhvr>
                                      <p:to>
                                        <p:strVal val="visible"/>
                                      </p:to>
                                    </p:set>
                                    <p:animEffect transition="in" filter="fade">
                                      <p:cBhvr>
                                        <p:cTn id="31" dur="500"/>
                                        <p:tgtEl>
                                          <p:spTgt spid="251">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51">
                                            <p:txEl>
                                              <p:pRg st="10" end="10"/>
                                            </p:txEl>
                                          </p:spTgt>
                                        </p:tgtEl>
                                        <p:attrNameLst>
                                          <p:attrName>style.visibility</p:attrName>
                                        </p:attrNameLst>
                                      </p:cBhvr>
                                      <p:to>
                                        <p:strVal val="visible"/>
                                      </p:to>
                                    </p:set>
                                    <p:animEffect transition="in" filter="fade">
                                      <p:cBhvr>
                                        <p:cTn id="34" dur="500"/>
                                        <p:tgtEl>
                                          <p:spTgt spid="251">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5">
                                            <p:txEl>
                                              <p:pRg st="0" end="0"/>
                                            </p:txEl>
                                          </p:spTgt>
                                        </p:tgtEl>
                                        <p:attrNameLst>
                                          <p:attrName>style.visibility</p:attrName>
                                        </p:attrNameLst>
                                      </p:cBhvr>
                                      <p:to>
                                        <p:strVal val="visible"/>
                                      </p:to>
                                    </p:set>
                                    <p:animEffect transition="in" filter="fade">
                                      <p:cBhvr>
                                        <p:cTn id="39" dur="500"/>
                                        <p:tgtEl>
                                          <p:spTgt spid="2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grpSp>
        <p:nvGrpSpPr>
          <p:cNvPr id="212" name="Group 211">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3" name="Oval 212">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4" name="Oval 213">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60" name="Google Shape;260;p42"/>
          <p:cNvSpPr txBox="1">
            <a:spLocks noGrp="1"/>
          </p:cNvSpPr>
          <p:nvPr>
            <p:ph type="title"/>
          </p:nvPr>
        </p:nvSpPr>
        <p:spPr>
          <a:xfrm>
            <a:off x="478358" y="484632"/>
            <a:ext cx="7495874" cy="1609344"/>
          </a:xfrm>
          <a:prstGeom prst="rect">
            <a:avLst/>
          </a:prstGeom>
        </p:spPr>
        <p:txBody>
          <a:bodyPr spcFirstLastPara="1" vert="horz" lIns="91440" tIns="45720" rIns="91440" bIns="45720" rtlCol="0" anchor="ctr" anchorCtr="0">
            <a:normAutofit/>
          </a:bodyPr>
          <a:lstStyle/>
          <a:p>
            <a:pPr>
              <a:spcBef>
                <a:spcPct val="0"/>
              </a:spcBef>
            </a:pPr>
            <a:r>
              <a:rPr lang="en-US" dirty="0"/>
              <a:t>Nicotine transdermal patches</a:t>
            </a:r>
          </a:p>
        </p:txBody>
      </p:sp>
      <p:sp>
        <p:nvSpPr>
          <p:cNvPr id="3083" name="Google Shape;261;p42"/>
          <p:cNvSpPr txBox="1">
            <a:spLocks noGrp="1"/>
          </p:cNvSpPr>
          <p:nvPr>
            <p:ph type="body" idx="1"/>
          </p:nvPr>
        </p:nvSpPr>
        <p:spPr>
          <a:xfrm>
            <a:off x="478358" y="2093976"/>
            <a:ext cx="7495874" cy="4050792"/>
          </a:xfrm>
          <a:prstGeom prst="rect">
            <a:avLst/>
          </a:prstGeom>
        </p:spPr>
        <p:txBody>
          <a:bodyPr spcFirstLastPara="1" vert="horz" lIns="91440" tIns="45720" rIns="91440" bIns="45720" rtlCol="0" anchorCtr="0">
            <a:normAutofit/>
          </a:bodyPr>
          <a:lstStyle/>
          <a:p>
            <a:pPr marL="0" indent="-182880">
              <a:buSzPct val="85000"/>
              <a:buFont typeface="Wingdings" pitchFamily="2" charset="2"/>
              <a:buChar char="§"/>
            </a:pPr>
            <a:r>
              <a:rPr lang="en-US" sz="2200" dirty="0">
                <a:highlight>
                  <a:srgbClr val="FFFFFF"/>
                </a:highlight>
                <a:sym typeface="Arial"/>
              </a:rPr>
              <a:t>Advantages: used to help people stop smoking cigarettes. They provide a source of nicotine that reduces the withdrawal symptoms experienced when smoking is stopped.</a:t>
            </a:r>
          </a:p>
          <a:p>
            <a:pPr marL="0" indent="-182880">
              <a:buSzPct val="85000"/>
              <a:buFont typeface="Wingdings" pitchFamily="2" charset="2"/>
              <a:buChar char="§"/>
            </a:pPr>
            <a:endParaRPr lang="en-US" b="1" u="sng" dirty="0">
              <a:solidFill>
                <a:srgbClr val="FF0000"/>
              </a:solidFill>
              <a:sym typeface="Arial"/>
            </a:endParaRPr>
          </a:p>
          <a:p>
            <a:pPr marL="0" indent="-182880">
              <a:buSzPct val="85000"/>
              <a:buFont typeface="Wingdings" pitchFamily="2" charset="2"/>
              <a:buChar char="§"/>
            </a:pPr>
            <a:r>
              <a:rPr lang="en-US" b="1" u="sng" dirty="0">
                <a:solidFill>
                  <a:srgbClr val="FF0000"/>
                </a:solidFill>
                <a:sym typeface="Arial"/>
              </a:rPr>
              <a:t>Side effects:</a:t>
            </a:r>
          </a:p>
          <a:p>
            <a:pPr indent="-182880">
              <a:spcBef>
                <a:spcPts val="2133"/>
              </a:spcBef>
              <a:buSzPct val="85000"/>
              <a:buFont typeface="Wingdings" pitchFamily="2" charset="2"/>
              <a:buChar char="§"/>
            </a:pPr>
            <a:r>
              <a:rPr lang="en-US" sz="2200" dirty="0">
                <a:sym typeface="Arial"/>
              </a:rPr>
              <a:t>Nausea / vomiting.</a:t>
            </a:r>
          </a:p>
          <a:p>
            <a:pPr indent="-182880">
              <a:buSzPct val="85000"/>
              <a:buFont typeface="Wingdings" pitchFamily="2" charset="2"/>
              <a:buChar char="§"/>
            </a:pPr>
            <a:r>
              <a:rPr lang="en-US" sz="2200" dirty="0">
                <a:sym typeface="Arial"/>
              </a:rPr>
              <a:t>Headache</a:t>
            </a:r>
          </a:p>
          <a:p>
            <a:pPr indent="-182880">
              <a:buSzPct val="85000"/>
              <a:buFont typeface="Wingdings" pitchFamily="2" charset="2"/>
              <a:buChar char="§"/>
            </a:pPr>
            <a:r>
              <a:rPr lang="en-US" sz="2200" dirty="0">
                <a:sym typeface="Arial"/>
              </a:rPr>
              <a:t>Increased blood pressure</a:t>
            </a:r>
          </a:p>
          <a:p>
            <a:pPr indent="-182880">
              <a:buSzPct val="85000"/>
              <a:buFont typeface="Wingdings" pitchFamily="2" charset="2"/>
              <a:buChar char="§"/>
            </a:pPr>
            <a:r>
              <a:rPr lang="en-US" sz="2200" dirty="0">
                <a:sym typeface="Arial"/>
              </a:rPr>
              <a:t>Acne</a:t>
            </a:r>
          </a:p>
          <a:p>
            <a:pPr indent="-182880">
              <a:buSzPct val="85000"/>
              <a:buFont typeface="Wingdings" pitchFamily="2" charset="2"/>
              <a:buChar char="§"/>
            </a:pPr>
            <a:r>
              <a:rPr lang="en-US" sz="2200" dirty="0">
                <a:sym typeface="Arial"/>
              </a:rPr>
              <a:t>Anorexia</a:t>
            </a:r>
          </a:p>
          <a:p>
            <a:pPr indent="-182880">
              <a:buSzPct val="85000"/>
              <a:buFont typeface="Wingdings" pitchFamily="2" charset="2"/>
              <a:buChar char="§"/>
            </a:pPr>
            <a:r>
              <a:rPr lang="en-US" sz="2200" dirty="0">
                <a:sym typeface="Arial"/>
              </a:rPr>
              <a:t>others.</a:t>
            </a:r>
          </a:p>
          <a:p>
            <a:pPr marL="0" indent="-182880">
              <a:buSzPct val="85000"/>
              <a:buFont typeface="Wingdings" pitchFamily="2" charset="2"/>
              <a:buChar char="§"/>
            </a:pPr>
            <a:endParaRPr lang="en-US" dirty="0">
              <a:sym typeface="Arial"/>
            </a:endParaRPr>
          </a:p>
          <a:p>
            <a:pPr marL="0" indent="-182880">
              <a:buSzPct val="85000"/>
              <a:buFont typeface="Wingdings" pitchFamily="2" charset="2"/>
              <a:buChar char="§"/>
            </a:pPr>
            <a:endParaRPr lang="en-US" dirty="0">
              <a:sym typeface="Arial"/>
            </a:endParaRPr>
          </a:p>
          <a:p>
            <a:pPr marL="0" indent="-182880">
              <a:spcAft>
                <a:spcPts val="2133"/>
              </a:spcAft>
              <a:buSzPct val="85000"/>
              <a:buFont typeface="Wingdings" pitchFamily="2" charset="2"/>
              <a:buChar char="§"/>
            </a:pPr>
            <a:endParaRPr lang="en-US" dirty="0">
              <a:highlight>
                <a:srgbClr val="FFFFFF"/>
              </a:highlight>
              <a:sym typeface="Arial"/>
            </a:endParaRPr>
          </a:p>
        </p:txBody>
      </p:sp>
      <p:pic>
        <p:nvPicPr>
          <p:cNvPr id="3078" name="Picture 6" descr="Image result for nicotine patch">
            <a:extLst>
              <a:ext uri="{FF2B5EF4-FFF2-40B4-BE49-F238E27FC236}">
                <a16:creationId xmlns:a16="http://schemas.microsoft.com/office/drawing/2014/main" id="{7AFC81C7-8A1E-467B-B105-74EFD05CCD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538"/>
          <a:stretch/>
        </p:blipFill>
        <p:spPr bwMode="auto">
          <a:xfrm>
            <a:off x="8171235" y="640080"/>
            <a:ext cx="3397952" cy="28436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nicotine patch">
            <a:extLst>
              <a:ext uri="{FF2B5EF4-FFF2-40B4-BE49-F238E27FC236}">
                <a16:creationId xmlns:a16="http://schemas.microsoft.com/office/drawing/2014/main" id="{C8AB108C-25C0-4E41-B947-8E5BB2D2F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74" r="12556" b="3"/>
          <a:stretch/>
        </p:blipFill>
        <p:spPr bwMode="auto">
          <a:xfrm>
            <a:off x="8171234" y="3727333"/>
            <a:ext cx="3397952" cy="2843666"/>
          </a:xfrm>
          <a:prstGeom prst="rect">
            <a:avLst/>
          </a:prstGeom>
          <a:noFill/>
          <a:extLst>
            <a:ext uri="{909E8E84-426E-40DD-AFC4-6F175D3DCCD1}">
              <a14:hiddenFill xmlns:a14="http://schemas.microsoft.com/office/drawing/2010/main">
                <a:solidFill>
                  <a:srgbClr val="FFFFFF"/>
                </a:solidFill>
              </a14:hiddenFill>
            </a:ext>
          </a:extLst>
        </p:spPr>
      </p:pic>
      <p:sp>
        <p:nvSpPr>
          <p:cNvPr id="262" name="Google Shape;262;p42"/>
          <p:cNvSpPr txBox="1"/>
          <p:nvPr/>
        </p:nvSpPr>
        <p:spPr>
          <a:xfrm>
            <a:off x="3860367" y="2398233"/>
            <a:ext cx="2570838" cy="928400"/>
          </a:xfrm>
          <a:prstGeom prst="rect">
            <a:avLst/>
          </a:prstGeom>
          <a:noFill/>
          <a:ln>
            <a:noFill/>
          </a:ln>
        </p:spPr>
        <p:txBody>
          <a:bodyPr spcFirstLastPara="1" wrap="square" lIns="121900" tIns="121900" rIns="121900" bIns="121900" anchor="t" anchorCtr="0">
            <a:noAutofit/>
          </a:bodyPr>
          <a:lstStyle/>
          <a:p>
            <a:pPr>
              <a:lnSpc>
                <a:spcPct val="115000"/>
              </a:lnSpc>
              <a:spcAft>
                <a:spcPts val="600"/>
              </a:spcAft>
            </a:pPr>
            <a:endParaRPr lang="en-US" sz="1467">
              <a:solidFill>
                <a:srgbClr val="2A2A2A"/>
              </a:solidFill>
            </a:endParaRPr>
          </a:p>
          <a:p>
            <a:pPr>
              <a:lnSpc>
                <a:spcPct val="115000"/>
              </a:lnSpc>
              <a:spcAft>
                <a:spcPts val="600"/>
              </a:spcAft>
            </a:pPr>
            <a:endParaRPr lang="en-US" sz="14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3">
                                            <p:txEl>
                                              <p:pRg st="2" end="2"/>
                                            </p:txEl>
                                          </p:spTgt>
                                        </p:tgtEl>
                                        <p:attrNameLst>
                                          <p:attrName>style.visibility</p:attrName>
                                        </p:attrNameLst>
                                      </p:cBhvr>
                                      <p:to>
                                        <p:strVal val="visible"/>
                                      </p:to>
                                    </p:set>
                                    <p:animEffect transition="in" filter="fade">
                                      <p:cBhvr>
                                        <p:cTn id="7" dur="500"/>
                                        <p:tgtEl>
                                          <p:spTgt spid="308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83">
                                            <p:txEl>
                                              <p:pRg st="3" end="3"/>
                                            </p:txEl>
                                          </p:spTgt>
                                        </p:tgtEl>
                                        <p:attrNameLst>
                                          <p:attrName>style.visibility</p:attrName>
                                        </p:attrNameLst>
                                      </p:cBhvr>
                                      <p:to>
                                        <p:strVal val="visible"/>
                                      </p:to>
                                    </p:set>
                                    <p:animEffect transition="in" filter="fade">
                                      <p:cBhvr>
                                        <p:cTn id="10" dur="500"/>
                                        <p:tgtEl>
                                          <p:spTgt spid="308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83">
                                            <p:txEl>
                                              <p:pRg st="4" end="4"/>
                                            </p:txEl>
                                          </p:spTgt>
                                        </p:tgtEl>
                                        <p:attrNameLst>
                                          <p:attrName>style.visibility</p:attrName>
                                        </p:attrNameLst>
                                      </p:cBhvr>
                                      <p:to>
                                        <p:strVal val="visible"/>
                                      </p:to>
                                    </p:set>
                                    <p:animEffect transition="in" filter="fade">
                                      <p:cBhvr>
                                        <p:cTn id="13" dur="500"/>
                                        <p:tgtEl>
                                          <p:spTgt spid="308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83">
                                            <p:txEl>
                                              <p:pRg st="5" end="5"/>
                                            </p:txEl>
                                          </p:spTgt>
                                        </p:tgtEl>
                                        <p:attrNameLst>
                                          <p:attrName>style.visibility</p:attrName>
                                        </p:attrNameLst>
                                      </p:cBhvr>
                                      <p:to>
                                        <p:strVal val="visible"/>
                                      </p:to>
                                    </p:set>
                                    <p:animEffect transition="in" filter="fade">
                                      <p:cBhvr>
                                        <p:cTn id="16" dur="500"/>
                                        <p:tgtEl>
                                          <p:spTgt spid="308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83">
                                            <p:txEl>
                                              <p:pRg st="6" end="6"/>
                                            </p:txEl>
                                          </p:spTgt>
                                        </p:tgtEl>
                                        <p:attrNameLst>
                                          <p:attrName>style.visibility</p:attrName>
                                        </p:attrNameLst>
                                      </p:cBhvr>
                                      <p:to>
                                        <p:strVal val="visible"/>
                                      </p:to>
                                    </p:set>
                                    <p:animEffect transition="in" filter="fade">
                                      <p:cBhvr>
                                        <p:cTn id="19" dur="500"/>
                                        <p:tgtEl>
                                          <p:spTgt spid="308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083">
                                            <p:txEl>
                                              <p:pRg st="7" end="7"/>
                                            </p:txEl>
                                          </p:spTgt>
                                        </p:tgtEl>
                                        <p:attrNameLst>
                                          <p:attrName>style.visibility</p:attrName>
                                        </p:attrNameLst>
                                      </p:cBhvr>
                                      <p:to>
                                        <p:strVal val="visible"/>
                                      </p:to>
                                    </p:set>
                                    <p:animEffect transition="in" filter="fade">
                                      <p:cBhvr>
                                        <p:cTn id="22" dur="500"/>
                                        <p:tgtEl>
                                          <p:spTgt spid="308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083">
                                            <p:txEl>
                                              <p:pRg st="8" end="8"/>
                                            </p:txEl>
                                          </p:spTgt>
                                        </p:tgtEl>
                                        <p:attrNameLst>
                                          <p:attrName>style.visibility</p:attrName>
                                        </p:attrNameLst>
                                      </p:cBhvr>
                                      <p:to>
                                        <p:strVal val="visible"/>
                                      </p:to>
                                    </p:set>
                                    <p:animEffect transition="in" filter="fade">
                                      <p:cBhvr>
                                        <p:cTn id="25" dur="500"/>
                                        <p:tgtEl>
                                          <p:spTgt spid="3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grpSp>
        <p:nvGrpSpPr>
          <p:cNvPr id="284" name="Group 14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0" name="Oval 14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1" name="Oval 15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68" name="Google Shape;268;p43"/>
          <p:cNvSpPr txBox="1">
            <a:spLocks noGrp="1"/>
          </p:cNvSpPr>
          <p:nvPr>
            <p:ph type="title"/>
          </p:nvPr>
        </p:nvSpPr>
        <p:spPr>
          <a:xfrm>
            <a:off x="1069848" y="484632"/>
            <a:ext cx="10058400" cy="1609344"/>
          </a:xfrm>
          <a:prstGeom prst="rect">
            <a:avLst/>
          </a:prstGeom>
        </p:spPr>
        <p:txBody>
          <a:bodyPr spcFirstLastPara="1" vert="horz" lIns="91440" tIns="45720" rIns="91440" bIns="45720" rtlCol="0" anchor="ctr" anchorCtr="0">
            <a:normAutofit/>
          </a:bodyPr>
          <a:lstStyle/>
          <a:p>
            <a:pPr>
              <a:spcBef>
                <a:spcPct val="0"/>
              </a:spcBef>
            </a:pPr>
            <a:r>
              <a:rPr lang="en-US"/>
              <a:t>Nicotine lozenges </a:t>
            </a:r>
          </a:p>
        </p:txBody>
      </p:sp>
      <p:sp>
        <p:nvSpPr>
          <p:cNvPr id="285" name="Google Shape;269;p43"/>
          <p:cNvSpPr txBox="1">
            <a:spLocks noGrp="1"/>
          </p:cNvSpPr>
          <p:nvPr>
            <p:ph type="body" idx="1"/>
          </p:nvPr>
        </p:nvSpPr>
        <p:spPr>
          <a:xfrm>
            <a:off x="1069848" y="2121408"/>
            <a:ext cx="4773168" cy="4050792"/>
          </a:xfrm>
          <a:prstGeom prst="rect">
            <a:avLst/>
          </a:prstGeom>
        </p:spPr>
        <p:txBody>
          <a:bodyPr spcFirstLastPara="1" vert="horz" lIns="91440" tIns="45720" rIns="91440" bIns="45720" rtlCol="0" anchorCtr="0">
            <a:normAutofit/>
          </a:bodyPr>
          <a:lstStyle/>
          <a:p>
            <a:pPr marL="0" indent="-182880">
              <a:buSzPct val="85000"/>
              <a:buFont typeface="Wingdings" pitchFamily="2" charset="2"/>
              <a:buChar char="§"/>
            </a:pPr>
            <a:r>
              <a:rPr lang="en-US" b="1" u="sng" dirty="0">
                <a:solidFill>
                  <a:srgbClr val="FF0000"/>
                </a:solidFill>
                <a:sym typeface="Arial"/>
              </a:rPr>
              <a:t>Side effects:</a:t>
            </a:r>
          </a:p>
          <a:p>
            <a:pPr indent="-182880">
              <a:spcBef>
                <a:spcPts val="2133"/>
              </a:spcBef>
              <a:buSzPct val="85000"/>
              <a:buFont typeface="Wingdings" pitchFamily="2" charset="2"/>
              <a:buChar char="§"/>
            </a:pPr>
            <a:r>
              <a:rPr lang="en-US" sz="2600" dirty="0">
                <a:sym typeface="Arial"/>
              </a:rPr>
              <a:t>increased blood pressure</a:t>
            </a:r>
          </a:p>
          <a:p>
            <a:pPr indent="-182880">
              <a:buSzPct val="85000"/>
              <a:buFont typeface="Wingdings" pitchFamily="2" charset="2"/>
              <a:buChar char="§"/>
            </a:pPr>
            <a:r>
              <a:rPr lang="en-US" sz="2600" dirty="0">
                <a:sym typeface="Arial"/>
              </a:rPr>
              <a:t>Nausea / vomiting.</a:t>
            </a:r>
          </a:p>
          <a:p>
            <a:pPr indent="-182880">
              <a:buSzPct val="85000"/>
              <a:buFont typeface="Wingdings" pitchFamily="2" charset="2"/>
              <a:buChar char="§"/>
            </a:pPr>
            <a:r>
              <a:rPr lang="en-US" sz="2600" dirty="0">
                <a:sym typeface="Arial"/>
              </a:rPr>
              <a:t>Tachycardia</a:t>
            </a:r>
          </a:p>
          <a:p>
            <a:pPr indent="-182880">
              <a:buSzPct val="85000"/>
              <a:buFont typeface="Wingdings" pitchFamily="2" charset="2"/>
              <a:buChar char="§"/>
            </a:pPr>
            <a:r>
              <a:rPr lang="en-US" sz="2600" dirty="0">
                <a:sym typeface="Arial"/>
              </a:rPr>
              <a:t>Dizziness</a:t>
            </a:r>
          </a:p>
          <a:p>
            <a:pPr indent="-182880">
              <a:buSzPct val="85000"/>
              <a:buFont typeface="Wingdings" pitchFamily="2" charset="2"/>
              <a:buChar char="§"/>
            </a:pPr>
            <a:r>
              <a:rPr lang="en-US" sz="2600" dirty="0">
                <a:sym typeface="Arial"/>
              </a:rPr>
              <a:t>Insomnia</a:t>
            </a:r>
          </a:p>
          <a:p>
            <a:pPr marL="0" indent="-182880">
              <a:spcAft>
                <a:spcPts val="2133"/>
              </a:spcAft>
              <a:buSzPct val="85000"/>
              <a:buFont typeface="Wingdings" pitchFamily="2" charset="2"/>
              <a:buChar char="§"/>
            </a:pPr>
            <a:endParaRPr lang="en-US" dirty="0">
              <a:sym typeface="Arial"/>
            </a:endParaRPr>
          </a:p>
        </p:txBody>
      </p:sp>
      <p:pic>
        <p:nvPicPr>
          <p:cNvPr id="270" name="Google Shape;270;p43"/>
          <p:cNvPicPr preferRelativeResize="0"/>
          <p:nvPr/>
        </p:nvPicPr>
        <p:blipFill>
          <a:blip r:embed="rId5">
            <a:extLst/>
          </a:blip>
          <a:stretch>
            <a:fillRect/>
          </a:stretch>
        </p:blipFill>
        <p:spPr>
          <a:xfrm>
            <a:off x="6751320" y="2193036"/>
            <a:ext cx="3980688" cy="39806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animEffect transition="in" filter="fade">
                                      <p:cBhvr>
                                        <p:cTn id="7" dur="500"/>
                                        <p:tgtEl>
                                          <p:spTgt spid="28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5">
                                            <p:txEl>
                                              <p:pRg st="1" end="1"/>
                                            </p:txEl>
                                          </p:spTgt>
                                        </p:tgtEl>
                                        <p:attrNameLst>
                                          <p:attrName>style.visibility</p:attrName>
                                        </p:attrNameLst>
                                      </p:cBhvr>
                                      <p:to>
                                        <p:strVal val="visible"/>
                                      </p:to>
                                    </p:set>
                                    <p:animEffect transition="in" filter="fade">
                                      <p:cBhvr>
                                        <p:cTn id="10" dur="500"/>
                                        <p:tgtEl>
                                          <p:spTgt spid="28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5">
                                            <p:txEl>
                                              <p:pRg st="2" end="2"/>
                                            </p:txEl>
                                          </p:spTgt>
                                        </p:tgtEl>
                                        <p:attrNameLst>
                                          <p:attrName>style.visibility</p:attrName>
                                        </p:attrNameLst>
                                      </p:cBhvr>
                                      <p:to>
                                        <p:strVal val="visible"/>
                                      </p:to>
                                    </p:set>
                                    <p:animEffect transition="in" filter="fade">
                                      <p:cBhvr>
                                        <p:cTn id="13" dur="500"/>
                                        <p:tgtEl>
                                          <p:spTgt spid="28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5">
                                            <p:txEl>
                                              <p:pRg st="3" end="3"/>
                                            </p:txEl>
                                          </p:spTgt>
                                        </p:tgtEl>
                                        <p:attrNameLst>
                                          <p:attrName>style.visibility</p:attrName>
                                        </p:attrNameLst>
                                      </p:cBhvr>
                                      <p:to>
                                        <p:strVal val="visible"/>
                                      </p:to>
                                    </p:set>
                                    <p:animEffect transition="in" filter="fade">
                                      <p:cBhvr>
                                        <p:cTn id="16" dur="500"/>
                                        <p:tgtEl>
                                          <p:spTgt spid="28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85">
                                            <p:txEl>
                                              <p:pRg st="4" end="4"/>
                                            </p:txEl>
                                          </p:spTgt>
                                        </p:tgtEl>
                                        <p:attrNameLst>
                                          <p:attrName>style.visibility</p:attrName>
                                        </p:attrNameLst>
                                      </p:cBhvr>
                                      <p:to>
                                        <p:strVal val="visible"/>
                                      </p:to>
                                    </p:set>
                                    <p:animEffect transition="in" filter="fade">
                                      <p:cBhvr>
                                        <p:cTn id="19" dur="500"/>
                                        <p:tgtEl>
                                          <p:spTgt spid="28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85">
                                            <p:txEl>
                                              <p:pRg st="5" end="5"/>
                                            </p:txEl>
                                          </p:spTgt>
                                        </p:tgtEl>
                                        <p:attrNameLst>
                                          <p:attrName>style.visibility</p:attrName>
                                        </p:attrNameLst>
                                      </p:cBhvr>
                                      <p:to>
                                        <p:strVal val="visible"/>
                                      </p:to>
                                    </p:set>
                                    <p:animEffect transition="in" filter="fade">
                                      <p:cBhvr>
                                        <p:cTn id="22" dur="500"/>
                                        <p:tgtEl>
                                          <p:spTgt spid="2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415600" y="182933"/>
            <a:ext cx="11360800" cy="943200"/>
          </a:xfrm>
          <a:prstGeom prst="rect">
            <a:avLst/>
          </a:prstGeom>
        </p:spPr>
        <p:txBody>
          <a:bodyPr spcFirstLastPara="1" vert="horz" wrap="square" lIns="121900" tIns="121900" rIns="121900" bIns="121900" rtlCol="0" anchor="t" anchorCtr="0">
            <a:noAutofit/>
          </a:bodyPr>
          <a:lstStyle/>
          <a:p>
            <a:r>
              <a:rPr lang="en" dirty="0"/>
              <a:t>Nicotine nasal spray</a:t>
            </a:r>
            <a:endParaRPr dirty="0"/>
          </a:p>
        </p:txBody>
      </p:sp>
      <p:sp>
        <p:nvSpPr>
          <p:cNvPr id="276" name="Google Shape;276;p44"/>
          <p:cNvSpPr txBox="1">
            <a:spLocks noGrp="1"/>
          </p:cNvSpPr>
          <p:nvPr>
            <p:ph type="body" idx="1"/>
          </p:nvPr>
        </p:nvSpPr>
        <p:spPr>
          <a:xfrm>
            <a:off x="360043" y="1017634"/>
            <a:ext cx="11360800" cy="4403600"/>
          </a:xfrm>
          <a:prstGeom prst="rect">
            <a:avLst/>
          </a:prstGeom>
        </p:spPr>
        <p:txBody>
          <a:bodyPr spcFirstLastPara="1" vert="horz" wrap="square" lIns="121900" tIns="121900" rIns="121900" bIns="121900" rtlCol="0" anchor="t" anchorCtr="0">
            <a:noAutofit/>
          </a:bodyPr>
          <a:lstStyle/>
          <a:p>
            <a:pPr marL="0" indent="0">
              <a:buNone/>
            </a:pPr>
            <a:r>
              <a:rPr lang="en" b="1" u="sng" dirty="0">
                <a:solidFill>
                  <a:schemeClr val="accent2"/>
                </a:solidFill>
                <a:latin typeface="Arial"/>
                <a:ea typeface="Arial"/>
                <a:cs typeface="Arial"/>
                <a:sym typeface="Arial"/>
              </a:rPr>
              <a:t>Advantages:</a:t>
            </a:r>
            <a:r>
              <a:rPr lang="en" b="1" dirty="0">
                <a:solidFill>
                  <a:srgbClr val="000000"/>
                </a:solidFill>
                <a:latin typeface="Arial"/>
                <a:ea typeface="Arial"/>
                <a:cs typeface="Arial"/>
                <a:sym typeface="Arial"/>
              </a:rPr>
              <a:t>  </a:t>
            </a:r>
            <a:endParaRPr b="1" dirty="0">
              <a:solidFill>
                <a:srgbClr val="000000"/>
              </a:solidFill>
              <a:latin typeface="Arial"/>
              <a:ea typeface="Arial"/>
              <a:cs typeface="Arial"/>
              <a:sym typeface="Arial"/>
            </a:endParaRPr>
          </a:p>
          <a:p>
            <a:pPr indent="-423323">
              <a:spcBef>
                <a:spcPts val="2133"/>
              </a:spcBef>
              <a:buClr>
                <a:srgbClr val="000000"/>
              </a:buClr>
              <a:buSzPts val="1400"/>
              <a:buFont typeface="Arial"/>
              <a:buChar char="➔"/>
            </a:pPr>
            <a:r>
              <a:rPr lang="en" sz="2100" dirty="0">
                <a:solidFill>
                  <a:srgbClr val="000000"/>
                </a:solidFill>
                <a:latin typeface="Arial"/>
                <a:ea typeface="Arial"/>
                <a:cs typeface="Arial"/>
                <a:sym typeface="Arial"/>
              </a:rPr>
              <a:t>Nicotine nasal spray is user-controlled dose and easy to use. </a:t>
            </a:r>
            <a:endParaRPr sz="2100" dirty="0">
              <a:solidFill>
                <a:srgbClr val="000000"/>
              </a:solidFill>
              <a:latin typeface="Arial"/>
              <a:ea typeface="Arial"/>
              <a:cs typeface="Arial"/>
              <a:sym typeface="Arial"/>
            </a:endParaRPr>
          </a:p>
          <a:p>
            <a:pPr indent="-423323">
              <a:buClr>
                <a:srgbClr val="000000"/>
              </a:buClr>
              <a:buSzPts val="1400"/>
              <a:buFont typeface="Arial"/>
              <a:buChar char="➔"/>
            </a:pPr>
            <a:r>
              <a:rPr lang="en" sz="2100" dirty="0">
                <a:solidFill>
                  <a:srgbClr val="000000"/>
                </a:solidFill>
                <a:latin typeface="Arial"/>
                <a:ea typeface="Arial"/>
                <a:cs typeface="Arial"/>
                <a:sym typeface="Arial"/>
              </a:rPr>
              <a:t>This medication gets rid of symptoms faster than any other medication</a:t>
            </a:r>
            <a:r>
              <a:rPr lang="en" sz="1867" dirty="0">
                <a:solidFill>
                  <a:srgbClr val="000000"/>
                </a:solidFill>
                <a:latin typeface="Arial"/>
                <a:ea typeface="Arial"/>
                <a:cs typeface="Arial"/>
                <a:sym typeface="Arial"/>
              </a:rPr>
              <a:t>. </a:t>
            </a:r>
            <a:endParaRPr sz="1867" dirty="0">
              <a:solidFill>
                <a:srgbClr val="000000"/>
              </a:solidFill>
              <a:latin typeface="Arial"/>
              <a:ea typeface="Arial"/>
              <a:cs typeface="Arial"/>
              <a:sym typeface="Arial"/>
            </a:endParaRPr>
          </a:p>
          <a:p>
            <a:pPr marL="0" indent="0">
              <a:spcBef>
                <a:spcPts val="2133"/>
              </a:spcBef>
              <a:buNone/>
            </a:pPr>
            <a:r>
              <a:rPr lang="en" b="1" u="sng" dirty="0">
                <a:solidFill>
                  <a:schemeClr val="accent1">
                    <a:lumMod val="75000"/>
                  </a:schemeClr>
                </a:solidFill>
                <a:latin typeface="Arial"/>
                <a:ea typeface="Arial"/>
                <a:cs typeface="Arial"/>
                <a:sym typeface="Arial"/>
              </a:rPr>
              <a:t>Disadvantages: </a:t>
            </a:r>
            <a:endParaRPr b="1" u="sng" dirty="0">
              <a:solidFill>
                <a:schemeClr val="accent1">
                  <a:lumMod val="75000"/>
                </a:schemeClr>
              </a:solidFill>
              <a:latin typeface="Arial"/>
              <a:ea typeface="Arial"/>
              <a:cs typeface="Arial"/>
              <a:sym typeface="Arial"/>
            </a:endParaRPr>
          </a:p>
          <a:p>
            <a:pPr indent="-423323">
              <a:spcBef>
                <a:spcPts val="2133"/>
              </a:spcBef>
              <a:buClr>
                <a:srgbClr val="000000"/>
              </a:buClr>
              <a:buSzPts val="1400"/>
              <a:buFont typeface="Arial"/>
              <a:buChar char="➔"/>
            </a:pPr>
            <a:r>
              <a:rPr lang="en" sz="2100" dirty="0">
                <a:solidFill>
                  <a:srgbClr val="000000"/>
                </a:solidFill>
                <a:latin typeface="Arial"/>
                <a:ea typeface="Arial"/>
                <a:cs typeface="Arial"/>
                <a:sym typeface="Arial"/>
              </a:rPr>
              <a:t>Nicotine nasal sprays can be costly, and there is no generic form currently on the market. </a:t>
            </a:r>
            <a:endParaRPr sz="2100" dirty="0">
              <a:solidFill>
                <a:srgbClr val="000000"/>
              </a:solidFill>
              <a:latin typeface="Arial"/>
              <a:ea typeface="Arial"/>
              <a:cs typeface="Arial"/>
              <a:sym typeface="Arial"/>
            </a:endParaRPr>
          </a:p>
          <a:p>
            <a:pPr indent="-423323">
              <a:buClr>
                <a:srgbClr val="000000"/>
              </a:buClr>
              <a:buSzPts val="1400"/>
              <a:buFont typeface="Arial"/>
              <a:buChar char="➔"/>
            </a:pPr>
            <a:r>
              <a:rPr lang="en" sz="2100" dirty="0">
                <a:solidFill>
                  <a:srgbClr val="000000"/>
                </a:solidFill>
                <a:latin typeface="Arial"/>
                <a:ea typeface="Arial"/>
                <a:cs typeface="Arial"/>
                <a:sym typeface="Arial"/>
              </a:rPr>
              <a:t> This medication requires a prescription</a:t>
            </a:r>
          </a:p>
          <a:p>
            <a:pPr marL="0" indent="0">
              <a:spcBef>
                <a:spcPts val="2133"/>
              </a:spcBef>
              <a:spcAft>
                <a:spcPts val="2133"/>
              </a:spcAft>
              <a:buNone/>
            </a:pPr>
            <a:endParaRPr lang="en-US" dirty="0">
              <a:solidFill>
                <a:srgbClr val="000000"/>
              </a:solidFill>
              <a:latin typeface="Arial"/>
              <a:ea typeface="Arial"/>
              <a:cs typeface="Arial"/>
              <a:sym typeface="Arial"/>
            </a:endParaRPr>
          </a:p>
        </p:txBody>
      </p:sp>
      <p:sp>
        <p:nvSpPr>
          <p:cNvPr id="277" name="Google Shape;277;p44"/>
          <p:cNvSpPr txBox="1"/>
          <p:nvPr/>
        </p:nvSpPr>
        <p:spPr>
          <a:xfrm>
            <a:off x="525648" y="3543650"/>
            <a:ext cx="5191200" cy="1403600"/>
          </a:xfrm>
          <a:prstGeom prst="rect">
            <a:avLst/>
          </a:prstGeom>
          <a:noFill/>
          <a:ln>
            <a:noFill/>
          </a:ln>
        </p:spPr>
        <p:txBody>
          <a:bodyPr spcFirstLastPara="1" wrap="square" lIns="121900" tIns="121900" rIns="121900" bIns="121900" anchor="t" anchorCtr="0">
            <a:noAutofit/>
          </a:bodyPr>
          <a:lstStyle/>
          <a:p>
            <a:pPr>
              <a:lnSpc>
                <a:spcPct val="115000"/>
              </a:lnSpc>
              <a:spcBef>
                <a:spcPts val="2133"/>
              </a:spcBef>
              <a:buClr>
                <a:srgbClr val="000000"/>
              </a:buClr>
              <a:buSzPts val="1100"/>
            </a:pPr>
            <a:r>
              <a:rPr lang="en" sz="1700" b="1" u="sng" dirty="0">
                <a:solidFill>
                  <a:srgbClr val="FF0000"/>
                </a:solidFill>
              </a:rPr>
              <a:t>Side effects:</a:t>
            </a:r>
            <a:endParaRPr sz="1700" b="1" u="sng" dirty="0">
              <a:solidFill>
                <a:srgbClr val="FF0000"/>
              </a:solidFill>
            </a:endParaRPr>
          </a:p>
          <a:p>
            <a:pPr marL="609585" indent="-423323">
              <a:buSzPts val="1400"/>
              <a:buChar char="➔"/>
            </a:pPr>
            <a:r>
              <a:rPr lang="en" sz="2400" dirty="0"/>
              <a:t>Local irritation.</a:t>
            </a:r>
            <a:endParaRPr sz="2400" dirty="0"/>
          </a:p>
          <a:p>
            <a:pPr marL="609585" indent="-423323">
              <a:buSzPts val="1400"/>
              <a:buChar char="➔"/>
            </a:pPr>
            <a:r>
              <a:rPr lang="en" sz="2400" dirty="0"/>
              <a:t>CNS and psychological manifestations.</a:t>
            </a:r>
            <a:endParaRPr sz="2400" dirty="0"/>
          </a:p>
          <a:p>
            <a:pPr marL="609585" indent="-423323">
              <a:buSzPts val="1400"/>
              <a:buChar char="➔"/>
            </a:pPr>
            <a:r>
              <a:rPr lang="en" sz="2400" dirty="0"/>
              <a:t>Fatigue</a:t>
            </a:r>
            <a:endParaRPr sz="2400" dirty="0"/>
          </a:p>
          <a:p>
            <a:pPr marL="609585" indent="-423323">
              <a:buSzPts val="1400"/>
              <a:buChar char="➔"/>
            </a:pPr>
            <a:r>
              <a:rPr lang="en" sz="2400" dirty="0"/>
              <a:t>Weight gain </a:t>
            </a:r>
            <a:endParaRPr sz="2400" dirty="0"/>
          </a:p>
          <a:p>
            <a:pPr marL="609585" indent="-423323">
              <a:buSzPts val="1400"/>
              <a:buChar char="➔"/>
            </a:pPr>
            <a:r>
              <a:rPr lang="en" sz="2400" dirty="0"/>
              <a:t>sweating.</a:t>
            </a:r>
            <a:endParaRPr sz="2400" dirty="0"/>
          </a:p>
        </p:txBody>
      </p:sp>
      <p:pic>
        <p:nvPicPr>
          <p:cNvPr id="278" name="Google Shape;278;p44"/>
          <p:cNvPicPr preferRelativeResize="0"/>
          <p:nvPr/>
        </p:nvPicPr>
        <p:blipFill>
          <a:blip r:embed="rId3">
            <a:alphaModFix/>
          </a:blip>
          <a:stretch>
            <a:fillRect/>
          </a:stretch>
        </p:blipFill>
        <p:spPr>
          <a:xfrm>
            <a:off x="8136492" y="3429000"/>
            <a:ext cx="2594667" cy="31314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r>
              <a:rPr lang="en" dirty="0"/>
              <a:t>Nicotine inhalers</a:t>
            </a:r>
            <a:endParaRPr dirty="0"/>
          </a:p>
        </p:txBody>
      </p:sp>
      <p:sp>
        <p:nvSpPr>
          <p:cNvPr id="284" name="Google Shape;284;p45"/>
          <p:cNvSpPr txBox="1">
            <a:spLocks noGrp="1"/>
          </p:cNvSpPr>
          <p:nvPr>
            <p:ph type="body" idx="1"/>
          </p:nvPr>
        </p:nvSpPr>
        <p:spPr>
          <a:xfrm>
            <a:off x="315921" y="1443533"/>
            <a:ext cx="7963200" cy="4403600"/>
          </a:xfrm>
          <a:prstGeom prst="rect">
            <a:avLst/>
          </a:prstGeom>
        </p:spPr>
        <p:txBody>
          <a:bodyPr spcFirstLastPara="1" vert="horz" wrap="square" lIns="121900" tIns="121900" rIns="121900" bIns="121900" rtlCol="0" anchor="t" anchorCtr="0">
            <a:noAutofit/>
          </a:bodyPr>
          <a:lstStyle/>
          <a:p>
            <a:pPr marL="0" indent="0">
              <a:buNone/>
            </a:pPr>
            <a:r>
              <a:rPr lang="en" b="1" u="sng" dirty="0">
                <a:solidFill>
                  <a:schemeClr val="accent2"/>
                </a:solidFill>
                <a:latin typeface="Arial"/>
                <a:ea typeface="Arial"/>
                <a:cs typeface="Arial"/>
                <a:sym typeface="Arial"/>
              </a:rPr>
              <a:t>Advantages: </a:t>
            </a:r>
            <a:endParaRPr b="1" u="sng" dirty="0">
              <a:solidFill>
                <a:schemeClr val="accent2"/>
              </a:solidFill>
              <a:latin typeface="Arial"/>
              <a:ea typeface="Arial"/>
              <a:cs typeface="Arial"/>
              <a:sym typeface="Arial"/>
            </a:endParaRPr>
          </a:p>
          <a:p>
            <a:pPr marL="321725" indent="0">
              <a:spcBef>
                <a:spcPts val="2133"/>
              </a:spcBef>
              <a:buClr>
                <a:srgbClr val="333333"/>
              </a:buClr>
              <a:buSzPts val="900"/>
              <a:buNone/>
            </a:pPr>
            <a:r>
              <a:rPr lang="en" dirty="0">
                <a:solidFill>
                  <a:srgbClr val="000000"/>
                </a:solidFill>
                <a:highlight>
                  <a:srgbClr val="FFFFFF"/>
                </a:highlight>
                <a:latin typeface="Arial"/>
                <a:ea typeface="Arial"/>
                <a:cs typeface="Arial"/>
                <a:sym typeface="Arial"/>
              </a:rPr>
              <a:t>-It is easy to use.</a:t>
            </a:r>
            <a:endParaRPr dirty="0">
              <a:solidFill>
                <a:srgbClr val="000000"/>
              </a:solidFill>
              <a:highlight>
                <a:srgbClr val="FFFFFF"/>
              </a:highlight>
              <a:latin typeface="Arial"/>
              <a:ea typeface="Arial"/>
              <a:cs typeface="Arial"/>
              <a:sym typeface="Arial"/>
            </a:endParaRPr>
          </a:p>
          <a:p>
            <a:pPr marL="321725" indent="0">
              <a:spcBef>
                <a:spcPts val="533"/>
              </a:spcBef>
              <a:buClr>
                <a:srgbClr val="333333"/>
              </a:buClr>
              <a:buSzPts val="900"/>
              <a:buNone/>
            </a:pPr>
            <a:r>
              <a:rPr lang="en" dirty="0">
                <a:solidFill>
                  <a:srgbClr val="000000"/>
                </a:solidFill>
                <a:highlight>
                  <a:srgbClr val="FFFFFF"/>
                </a:highlight>
                <a:latin typeface="Arial"/>
                <a:ea typeface="Arial"/>
                <a:cs typeface="Arial"/>
                <a:sym typeface="Arial"/>
              </a:rPr>
              <a:t>-You can easily control the doses.</a:t>
            </a:r>
            <a:endParaRPr dirty="0">
              <a:solidFill>
                <a:srgbClr val="000000"/>
              </a:solidFill>
              <a:highlight>
                <a:srgbClr val="FFFFFF"/>
              </a:highlight>
              <a:latin typeface="Arial"/>
              <a:ea typeface="Arial"/>
              <a:cs typeface="Arial"/>
              <a:sym typeface="Arial"/>
            </a:endParaRPr>
          </a:p>
          <a:p>
            <a:pPr marL="321725" indent="0">
              <a:spcBef>
                <a:spcPts val="533"/>
              </a:spcBef>
              <a:buClr>
                <a:srgbClr val="333333"/>
              </a:buClr>
              <a:buSzPts val="900"/>
              <a:buNone/>
            </a:pPr>
            <a:r>
              <a:rPr lang="en" dirty="0">
                <a:solidFill>
                  <a:srgbClr val="000000"/>
                </a:solidFill>
                <a:highlight>
                  <a:srgbClr val="FFFFFF"/>
                </a:highlight>
                <a:latin typeface="Arial"/>
                <a:ea typeface="Arial"/>
                <a:cs typeface="Arial"/>
                <a:sym typeface="Arial"/>
              </a:rPr>
              <a:t>-Nicotine Inhaler works much more quickly than the nicotine gum.</a:t>
            </a:r>
            <a:endParaRPr dirty="0">
              <a:solidFill>
                <a:srgbClr val="000000"/>
              </a:solidFill>
              <a:highlight>
                <a:srgbClr val="FFFFFF"/>
              </a:highlight>
              <a:latin typeface="Arial"/>
              <a:ea typeface="Arial"/>
              <a:cs typeface="Arial"/>
              <a:sym typeface="Arial"/>
            </a:endParaRPr>
          </a:p>
          <a:p>
            <a:pPr marL="321725" indent="0">
              <a:spcBef>
                <a:spcPts val="533"/>
              </a:spcBef>
              <a:buClr>
                <a:srgbClr val="333333"/>
              </a:buClr>
              <a:buSzPts val="900"/>
              <a:buNone/>
            </a:pPr>
            <a:r>
              <a:rPr lang="en" dirty="0">
                <a:solidFill>
                  <a:srgbClr val="000000"/>
                </a:solidFill>
                <a:highlight>
                  <a:srgbClr val="FFFFFF"/>
                </a:highlight>
                <a:latin typeface="Arial"/>
                <a:ea typeface="Arial"/>
                <a:cs typeface="Arial"/>
                <a:sym typeface="Arial"/>
              </a:rPr>
              <a:t>-You can use it as per your requirement.</a:t>
            </a:r>
            <a:endParaRPr dirty="0">
              <a:solidFill>
                <a:srgbClr val="000000"/>
              </a:solidFill>
              <a:highlight>
                <a:srgbClr val="FFFFFF"/>
              </a:highlight>
              <a:latin typeface="Arial"/>
              <a:ea typeface="Arial"/>
              <a:cs typeface="Arial"/>
              <a:sym typeface="Arial"/>
            </a:endParaRPr>
          </a:p>
          <a:p>
            <a:pPr marL="321725" indent="0">
              <a:spcBef>
                <a:spcPts val="533"/>
              </a:spcBef>
              <a:buClr>
                <a:srgbClr val="333333"/>
              </a:buClr>
              <a:buSzPts val="900"/>
              <a:buNone/>
            </a:pPr>
            <a:r>
              <a:rPr lang="en" dirty="0">
                <a:solidFill>
                  <a:srgbClr val="000000"/>
                </a:solidFill>
                <a:highlight>
                  <a:srgbClr val="FFFFFF"/>
                </a:highlight>
                <a:latin typeface="Arial"/>
                <a:ea typeface="Arial"/>
                <a:cs typeface="Arial"/>
                <a:sym typeface="Arial"/>
              </a:rPr>
              <a:t>-If you use this according to the directions prescribed, then you can easily quit smoking.</a:t>
            </a:r>
            <a:endParaRPr dirty="0">
              <a:solidFill>
                <a:srgbClr val="000000"/>
              </a:solidFill>
              <a:highlight>
                <a:srgbClr val="FFFFFF"/>
              </a:highlight>
              <a:latin typeface="Arial"/>
              <a:ea typeface="Arial"/>
              <a:cs typeface="Arial"/>
              <a:sym typeface="Arial"/>
            </a:endParaRPr>
          </a:p>
          <a:p>
            <a:pPr marL="0" indent="0">
              <a:spcBef>
                <a:spcPts val="2133"/>
              </a:spcBef>
              <a:buNone/>
            </a:pPr>
            <a:r>
              <a:rPr lang="en" sz="2400" b="1" u="sng" dirty="0">
                <a:solidFill>
                  <a:schemeClr val="accent1"/>
                </a:solidFill>
                <a:latin typeface="Arial"/>
                <a:ea typeface="Arial"/>
                <a:cs typeface="Arial"/>
                <a:sym typeface="Arial"/>
              </a:rPr>
              <a:t>Disadvantages:  </a:t>
            </a:r>
            <a:endParaRPr sz="1400" b="1" u="sng" dirty="0">
              <a:solidFill>
                <a:schemeClr val="accent1"/>
              </a:solidFill>
              <a:highlight>
                <a:srgbClr val="FFFFFF"/>
              </a:highlight>
              <a:latin typeface="Arial"/>
              <a:ea typeface="Arial"/>
              <a:cs typeface="Arial"/>
              <a:sym typeface="Arial"/>
            </a:endParaRPr>
          </a:p>
          <a:p>
            <a:pPr marL="0" indent="0">
              <a:spcBef>
                <a:spcPts val="2133"/>
              </a:spcBef>
              <a:spcAft>
                <a:spcPts val="533"/>
              </a:spcAft>
              <a:buNone/>
            </a:pPr>
            <a:r>
              <a:rPr lang="en" dirty="0">
                <a:solidFill>
                  <a:srgbClr val="000000"/>
                </a:solidFill>
                <a:highlight>
                  <a:srgbClr val="FFFFFF"/>
                </a:highlight>
                <a:latin typeface="Arial"/>
                <a:ea typeface="Arial"/>
                <a:cs typeface="Arial"/>
                <a:sym typeface="Arial"/>
              </a:rPr>
              <a:t>It is more expensive than nicotine gum.</a:t>
            </a:r>
            <a:endParaRPr dirty="0">
              <a:solidFill>
                <a:srgbClr val="000000"/>
              </a:solidFill>
              <a:latin typeface="Arial"/>
              <a:ea typeface="Arial"/>
              <a:cs typeface="Arial"/>
              <a:sym typeface="Arial"/>
            </a:endParaRPr>
          </a:p>
        </p:txBody>
      </p:sp>
      <p:sp>
        <p:nvSpPr>
          <p:cNvPr id="285" name="Google Shape;285;p45"/>
          <p:cNvSpPr txBox="1"/>
          <p:nvPr/>
        </p:nvSpPr>
        <p:spPr>
          <a:xfrm>
            <a:off x="8138444" y="3197929"/>
            <a:ext cx="2953600" cy="943200"/>
          </a:xfrm>
          <a:prstGeom prst="rect">
            <a:avLst/>
          </a:prstGeom>
          <a:noFill/>
          <a:ln>
            <a:noFill/>
          </a:ln>
        </p:spPr>
        <p:txBody>
          <a:bodyPr spcFirstLastPara="1" wrap="square" lIns="121900" tIns="121900" rIns="121900" bIns="121900" anchor="t" anchorCtr="0">
            <a:noAutofit/>
          </a:bodyPr>
          <a:lstStyle/>
          <a:p>
            <a:pPr>
              <a:lnSpc>
                <a:spcPct val="115000"/>
              </a:lnSpc>
              <a:spcBef>
                <a:spcPts val="2133"/>
              </a:spcBef>
              <a:buClr>
                <a:srgbClr val="000000"/>
              </a:buClr>
              <a:buSzPts val="1100"/>
            </a:pPr>
            <a:r>
              <a:rPr lang="en" sz="1700" b="1" u="sng" dirty="0">
                <a:solidFill>
                  <a:srgbClr val="FF0000"/>
                </a:solidFill>
              </a:rPr>
              <a:t>Side effects:</a:t>
            </a:r>
            <a:endParaRPr sz="1700" b="1" u="sng" dirty="0">
              <a:solidFill>
                <a:srgbClr val="FF0000"/>
              </a:solidFill>
            </a:endParaRPr>
          </a:p>
          <a:p>
            <a:pPr marL="609585" indent="-457189">
              <a:lnSpc>
                <a:spcPct val="115000"/>
              </a:lnSpc>
              <a:spcBef>
                <a:spcPts val="2133"/>
              </a:spcBef>
              <a:buClr>
                <a:srgbClr val="000000"/>
              </a:buClr>
              <a:buSzPts val="1800"/>
              <a:buFont typeface="Open Sans"/>
              <a:buChar char="➔"/>
            </a:pPr>
            <a:r>
              <a:rPr lang="en" sz="1700" dirty="0"/>
              <a:t>Mouth/throat irritation </a:t>
            </a:r>
            <a:endParaRPr sz="1700" dirty="0"/>
          </a:p>
          <a:p>
            <a:pPr marL="609585" indent="-457189">
              <a:lnSpc>
                <a:spcPct val="115000"/>
              </a:lnSpc>
              <a:buClr>
                <a:srgbClr val="000000"/>
              </a:buClr>
              <a:buSzPts val="1800"/>
              <a:buFont typeface="Open Sans"/>
              <a:buChar char="➔"/>
            </a:pPr>
            <a:r>
              <a:rPr lang="en" sz="1700" dirty="0"/>
              <a:t>Nausea / vomiting</a:t>
            </a:r>
            <a:endParaRPr sz="1700" dirty="0"/>
          </a:p>
          <a:p>
            <a:pPr marL="609585" indent="-457189">
              <a:lnSpc>
                <a:spcPct val="115000"/>
              </a:lnSpc>
              <a:buClr>
                <a:srgbClr val="000000"/>
              </a:buClr>
              <a:buSzPts val="1800"/>
              <a:buFont typeface="Open Sans"/>
              <a:buChar char="➔"/>
            </a:pPr>
            <a:r>
              <a:rPr lang="en" sz="1700" dirty="0"/>
              <a:t>Cough </a:t>
            </a:r>
            <a:endParaRPr sz="1700" dirty="0"/>
          </a:p>
          <a:p>
            <a:pPr marL="609585" indent="-457189">
              <a:lnSpc>
                <a:spcPct val="115000"/>
              </a:lnSpc>
              <a:buClr>
                <a:srgbClr val="000000"/>
              </a:buClr>
              <a:buSzPts val="1800"/>
              <a:buFont typeface="Open Sans"/>
              <a:buChar char="➔"/>
            </a:pPr>
            <a:r>
              <a:rPr lang="en" sz="1700" dirty="0"/>
              <a:t>Headache </a:t>
            </a:r>
            <a:endParaRPr sz="1700" dirty="0"/>
          </a:p>
          <a:p>
            <a:pPr marL="609585" indent="-457189">
              <a:lnSpc>
                <a:spcPct val="115000"/>
              </a:lnSpc>
              <a:buClr>
                <a:srgbClr val="000000"/>
              </a:buClr>
              <a:buSzPts val="1800"/>
              <a:buFont typeface="Open Sans"/>
              <a:buChar char="➔"/>
            </a:pPr>
            <a:r>
              <a:rPr lang="en" sz="1700" dirty="0"/>
              <a:t>Rhinitis </a:t>
            </a:r>
            <a:endParaRPr sz="1700" dirty="0"/>
          </a:p>
          <a:p>
            <a:pPr marL="609585" indent="-457189">
              <a:lnSpc>
                <a:spcPct val="115000"/>
              </a:lnSpc>
              <a:buClr>
                <a:srgbClr val="000000"/>
              </a:buClr>
              <a:buSzPts val="1800"/>
              <a:buFont typeface="Open Sans"/>
              <a:buChar char="➔"/>
            </a:pPr>
            <a:r>
              <a:rPr lang="en" sz="1700" dirty="0"/>
              <a:t>Dyspepsia</a:t>
            </a:r>
            <a:endParaRPr sz="1700" dirty="0"/>
          </a:p>
          <a:p>
            <a:pPr>
              <a:lnSpc>
                <a:spcPct val="115000"/>
              </a:lnSpc>
            </a:pPr>
            <a:endParaRPr sz="1467" dirty="0">
              <a:solidFill>
                <a:srgbClr val="2A2A2A"/>
              </a:solidFill>
            </a:endParaRPr>
          </a:p>
          <a:p>
            <a:pPr>
              <a:lnSpc>
                <a:spcPct val="115000"/>
              </a:lnSpc>
            </a:pPr>
            <a:endParaRPr sz="1467" dirty="0">
              <a:solidFill>
                <a:srgbClr val="2A2A2A"/>
              </a:solidFill>
            </a:endParaRPr>
          </a:p>
        </p:txBody>
      </p:sp>
      <p:pic>
        <p:nvPicPr>
          <p:cNvPr id="4098" name="Picture 2" descr="Image result for nicotine inhalers">
            <a:extLst>
              <a:ext uri="{FF2B5EF4-FFF2-40B4-BE49-F238E27FC236}">
                <a16:creationId xmlns:a16="http://schemas.microsoft.com/office/drawing/2014/main" id="{D856743B-BD73-4A2E-B6F3-D770B6682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305" y="129798"/>
            <a:ext cx="4954774" cy="2604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3BE618-0BB2-419E-851A-5F6B1AEC583F}"/>
              </a:ext>
            </a:extLst>
          </p:cNvPr>
          <p:cNvSpPr>
            <a:spLocks noGrp="1"/>
          </p:cNvSpPr>
          <p:nvPr>
            <p:ph type="title"/>
          </p:nvPr>
        </p:nvSpPr>
        <p:spPr>
          <a:xfrm>
            <a:off x="208714" y="85136"/>
            <a:ext cx="10058400" cy="1609344"/>
          </a:xfrm>
        </p:spPr>
        <p:txBody>
          <a:bodyPr/>
          <a:lstStyle/>
          <a:p>
            <a:r>
              <a:rPr lang="en-US" dirty="0"/>
              <a:t>questions</a:t>
            </a:r>
            <a:endParaRPr lang="ar-SA" dirty="0"/>
          </a:p>
        </p:txBody>
      </p:sp>
      <p:sp>
        <p:nvSpPr>
          <p:cNvPr id="3" name="عنصر نائب للمحتوى 2">
            <a:extLst>
              <a:ext uri="{FF2B5EF4-FFF2-40B4-BE49-F238E27FC236}">
                <a16:creationId xmlns:a16="http://schemas.microsoft.com/office/drawing/2014/main" id="{806D7389-B050-40BC-A7A6-A96822CB6B46}"/>
              </a:ext>
            </a:extLst>
          </p:cNvPr>
          <p:cNvSpPr>
            <a:spLocks noGrp="1"/>
          </p:cNvSpPr>
          <p:nvPr>
            <p:ph idx="1"/>
          </p:nvPr>
        </p:nvSpPr>
        <p:spPr/>
        <p:txBody>
          <a:bodyPr/>
          <a:lstStyle/>
          <a:p>
            <a:pPr marL="0" indent="0">
              <a:buNone/>
            </a:pPr>
            <a:r>
              <a:rPr lang="en-US" b="1" dirty="0">
                <a:solidFill>
                  <a:schemeClr val="accent1"/>
                </a:solidFill>
              </a:rPr>
              <a:t>Who smoke more ?</a:t>
            </a:r>
          </a:p>
          <a:p>
            <a:pPr marL="617220" lvl="1" indent="-342900">
              <a:buFont typeface="+mj-lt"/>
              <a:buAutoNum type="alphaUcPeriod"/>
            </a:pPr>
            <a:r>
              <a:rPr lang="en-US" dirty="0"/>
              <a:t>Male</a:t>
            </a:r>
          </a:p>
          <a:p>
            <a:pPr marL="617220" lvl="1" indent="-342900">
              <a:buFont typeface="+mj-lt"/>
              <a:buAutoNum type="alphaUcPeriod"/>
            </a:pPr>
            <a:r>
              <a:rPr lang="en-US" dirty="0"/>
              <a:t>Female </a:t>
            </a:r>
          </a:p>
          <a:p>
            <a:pPr marL="0" indent="0">
              <a:buNone/>
            </a:pPr>
            <a:endParaRPr lang="en-US" dirty="0"/>
          </a:p>
          <a:p>
            <a:pPr marL="0" indent="0">
              <a:buNone/>
            </a:pPr>
            <a:endParaRPr lang="en-US" dirty="0"/>
          </a:p>
          <a:p>
            <a:pPr marL="0" indent="0">
              <a:buNone/>
            </a:pPr>
            <a:r>
              <a:rPr lang="en-US" b="1" dirty="0">
                <a:solidFill>
                  <a:schemeClr val="accent1"/>
                </a:solidFill>
              </a:rPr>
              <a:t>What is the percentage of secondhand smoke effected people?</a:t>
            </a:r>
          </a:p>
          <a:p>
            <a:pPr marL="617220" lvl="1" indent="-342900">
              <a:buFont typeface="+mj-lt"/>
              <a:buAutoNum type="alphaUcPeriod"/>
            </a:pPr>
            <a:r>
              <a:rPr lang="en-US" dirty="0"/>
              <a:t>85%</a:t>
            </a:r>
          </a:p>
          <a:p>
            <a:pPr marL="617220" lvl="1" indent="-342900">
              <a:buFont typeface="+mj-lt"/>
              <a:buAutoNum type="alphaUcPeriod"/>
            </a:pPr>
            <a:r>
              <a:rPr lang="en-US" dirty="0"/>
              <a:t>40%</a:t>
            </a:r>
          </a:p>
          <a:p>
            <a:pPr marL="617220" lvl="1" indent="-342900">
              <a:buFont typeface="+mj-lt"/>
              <a:buAutoNum type="alphaUcPeriod"/>
            </a:pPr>
            <a:r>
              <a:rPr lang="en-US" dirty="0"/>
              <a:t>4%</a:t>
            </a:r>
          </a:p>
          <a:p>
            <a:pPr marL="617220" lvl="1" indent="-342900">
              <a:buFont typeface="+mj-lt"/>
              <a:buAutoNum type="alphaUcPeriod"/>
            </a:pPr>
            <a:r>
              <a:rPr lang="en-US" dirty="0"/>
              <a:t>17%</a:t>
            </a:r>
          </a:p>
          <a:p>
            <a:pPr marL="0" indent="0">
              <a:buNone/>
            </a:pPr>
            <a:endParaRPr lang="ar-SA" b="1" dirty="0">
              <a:solidFill>
                <a:schemeClr val="accent1"/>
              </a:solidFill>
            </a:endParaRPr>
          </a:p>
        </p:txBody>
      </p:sp>
    </p:spTree>
    <p:extLst>
      <p:ext uri="{BB962C8B-B14F-4D97-AF65-F5344CB8AC3E}">
        <p14:creationId xmlns:p14="http://schemas.microsoft.com/office/powerpoint/2010/main" val="320947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415600" y="378633"/>
            <a:ext cx="11360800" cy="943200"/>
          </a:xfrm>
          <a:prstGeom prst="rect">
            <a:avLst/>
          </a:prstGeom>
        </p:spPr>
        <p:txBody>
          <a:bodyPr spcFirstLastPara="1" vert="horz" wrap="square" lIns="121900" tIns="121900" rIns="121900" bIns="121900" rtlCol="0" anchor="t" anchorCtr="0">
            <a:noAutofit/>
          </a:bodyPr>
          <a:lstStyle/>
          <a:p>
            <a:r>
              <a:rPr lang="en" dirty="0"/>
              <a:t>Non NRT’s: </a:t>
            </a:r>
            <a:br>
              <a:rPr lang="en" dirty="0"/>
            </a:br>
            <a:r>
              <a:rPr lang="en" dirty="0"/>
              <a:t>bupropion (zyban)</a:t>
            </a:r>
            <a:endParaRPr dirty="0"/>
          </a:p>
        </p:txBody>
      </p:sp>
      <p:sp>
        <p:nvSpPr>
          <p:cNvPr id="292" name="Google Shape;292;p46"/>
          <p:cNvSpPr txBox="1">
            <a:spLocks noGrp="1"/>
          </p:cNvSpPr>
          <p:nvPr>
            <p:ph type="body" idx="1"/>
          </p:nvPr>
        </p:nvSpPr>
        <p:spPr>
          <a:xfrm>
            <a:off x="415600" y="2075767"/>
            <a:ext cx="11360800" cy="4403600"/>
          </a:xfrm>
          <a:prstGeom prst="rect">
            <a:avLst/>
          </a:prstGeom>
        </p:spPr>
        <p:txBody>
          <a:bodyPr spcFirstLastPara="1" vert="horz" wrap="square" lIns="121900" tIns="121900" rIns="121900" bIns="121900" rtlCol="0" anchor="t" anchorCtr="0">
            <a:noAutofit/>
          </a:bodyPr>
          <a:lstStyle/>
          <a:p>
            <a:pPr indent="0">
              <a:buNone/>
            </a:pPr>
            <a:r>
              <a:rPr lang="en" sz="2800" dirty="0">
                <a:solidFill>
                  <a:srgbClr val="000000"/>
                </a:solidFill>
                <a:latin typeface="Arial"/>
                <a:ea typeface="Arial"/>
                <a:cs typeface="Arial"/>
                <a:sym typeface="Arial"/>
              </a:rPr>
              <a:t>It’s a medication used as an antidepressant and a smoking cessation aid.</a:t>
            </a:r>
            <a:endParaRPr sz="2800" dirty="0">
              <a:solidFill>
                <a:srgbClr val="000000"/>
              </a:solidFill>
              <a:latin typeface="Arial"/>
              <a:ea typeface="Arial"/>
              <a:cs typeface="Arial"/>
              <a:sym typeface="Arial"/>
            </a:endParaRPr>
          </a:p>
          <a:p>
            <a:pPr indent="0">
              <a:buNone/>
            </a:pPr>
            <a:r>
              <a:rPr lang="en" sz="2800" dirty="0">
                <a:solidFill>
                  <a:srgbClr val="000000"/>
                </a:solidFill>
                <a:highlight>
                  <a:srgbClr val="FFFFFF"/>
                </a:highlight>
                <a:latin typeface="Arial"/>
                <a:ea typeface="Arial"/>
                <a:cs typeface="Arial"/>
                <a:sym typeface="Arial"/>
              </a:rPr>
              <a:t>It is a norepinephrine-dopamine reuptake inhibitor (NDRI) and a nicotinic receptor antagonist.</a:t>
            </a:r>
            <a:r>
              <a:rPr lang="en" sz="1800" dirty="0">
                <a:solidFill>
                  <a:srgbClr val="222222"/>
                </a:solidFill>
                <a:highlight>
                  <a:srgbClr val="FFFFFF"/>
                </a:highlight>
                <a:latin typeface="Arial"/>
                <a:ea typeface="Arial"/>
                <a:cs typeface="Arial"/>
                <a:sym typeface="Arial"/>
              </a:rPr>
              <a:t> </a:t>
            </a:r>
            <a:endParaRPr sz="1600" dirty="0">
              <a:solidFill>
                <a:srgbClr val="000000"/>
              </a:solidFill>
              <a:highlight>
                <a:srgbClr val="FFFFFF"/>
              </a:highlight>
              <a:latin typeface="Arial"/>
              <a:ea typeface="Arial"/>
              <a:cs typeface="Arial"/>
              <a:sym typeface="Arial"/>
            </a:endParaRPr>
          </a:p>
          <a:p>
            <a:pPr indent="0">
              <a:buNone/>
            </a:pPr>
            <a:endParaRPr sz="1600" dirty="0">
              <a:solidFill>
                <a:srgbClr val="000000"/>
              </a:solidFill>
              <a:highlight>
                <a:srgbClr val="FFFFFF"/>
              </a:highlight>
              <a:latin typeface="Arial"/>
              <a:ea typeface="Arial"/>
              <a:cs typeface="Arial"/>
              <a:sym typeface="Arial"/>
            </a:endParaRPr>
          </a:p>
          <a:p>
            <a:pPr marL="0" indent="0">
              <a:lnSpc>
                <a:spcPct val="115000"/>
              </a:lnSpc>
              <a:spcBef>
                <a:spcPts val="2133"/>
              </a:spcBef>
              <a:buClr>
                <a:srgbClr val="000000"/>
              </a:buClr>
              <a:buSzPts val="1100"/>
              <a:buNone/>
            </a:pPr>
            <a:r>
              <a:rPr lang="en" sz="1700" b="1" u="sng" dirty="0">
                <a:solidFill>
                  <a:srgbClr val="FF0000"/>
                </a:solidFill>
                <a:sym typeface="Arial"/>
              </a:rPr>
              <a:t>Side effects: </a:t>
            </a:r>
            <a:endParaRPr sz="1700" b="1" u="sng" dirty="0">
              <a:solidFill>
                <a:srgbClr val="FF0000"/>
              </a:solidFill>
              <a:sym typeface="Arial"/>
            </a:endParaRPr>
          </a:p>
          <a:p>
            <a:pPr>
              <a:buClr>
                <a:srgbClr val="000000"/>
              </a:buClr>
              <a:buFont typeface="Arial"/>
              <a:buChar char="➔"/>
            </a:pPr>
            <a:r>
              <a:rPr lang="en" sz="2400" dirty="0">
                <a:solidFill>
                  <a:srgbClr val="000000"/>
                </a:solidFill>
                <a:highlight>
                  <a:srgbClr val="FFFFFF"/>
                </a:highlight>
                <a:latin typeface="Arial"/>
                <a:ea typeface="Arial"/>
                <a:cs typeface="Arial"/>
                <a:sym typeface="Arial"/>
              </a:rPr>
              <a:t>seizures</a:t>
            </a:r>
            <a:endParaRPr sz="2400" dirty="0">
              <a:solidFill>
                <a:srgbClr val="000000"/>
              </a:solidFill>
              <a:highlight>
                <a:srgbClr val="FFFFFF"/>
              </a:highlight>
              <a:latin typeface="Arial"/>
              <a:ea typeface="Arial"/>
              <a:cs typeface="Arial"/>
              <a:sym typeface="Arial"/>
            </a:endParaRPr>
          </a:p>
          <a:p>
            <a:pPr>
              <a:buClr>
                <a:srgbClr val="000000"/>
              </a:buClr>
              <a:buFont typeface="Arial"/>
              <a:buChar char="➔"/>
            </a:pPr>
            <a:r>
              <a:rPr lang="en" sz="2400" dirty="0">
                <a:solidFill>
                  <a:srgbClr val="000000"/>
                </a:solidFill>
                <a:highlight>
                  <a:srgbClr val="FFFFFF"/>
                </a:highlight>
                <a:latin typeface="Arial"/>
                <a:ea typeface="Arial"/>
                <a:cs typeface="Arial"/>
                <a:sym typeface="Arial"/>
              </a:rPr>
              <a:t>dry mouth</a:t>
            </a:r>
            <a:endParaRPr sz="2400" dirty="0">
              <a:solidFill>
                <a:srgbClr val="000000"/>
              </a:solidFill>
              <a:highlight>
                <a:srgbClr val="FFFFFF"/>
              </a:highlight>
              <a:latin typeface="Arial"/>
              <a:ea typeface="Arial"/>
              <a:cs typeface="Arial"/>
              <a:sym typeface="Arial"/>
            </a:endParaRPr>
          </a:p>
          <a:p>
            <a:pPr>
              <a:buClr>
                <a:srgbClr val="000000"/>
              </a:buClr>
              <a:buFont typeface="Arial"/>
              <a:buChar char="➔"/>
            </a:pPr>
            <a:r>
              <a:rPr lang="en" sz="2400" dirty="0">
                <a:solidFill>
                  <a:srgbClr val="000000"/>
                </a:solidFill>
                <a:highlight>
                  <a:srgbClr val="FFFFFF"/>
                </a:highlight>
                <a:latin typeface="Arial"/>
                <a:ea typeface="Arial"/>
                <a:cs typeface="Arial"/>
                <a:sym typeface="Arial"/>
              </a:rPr>
              <a:t>trouble in sleeping</a:t>
            </a:r>
            <a:endParaRPr sz="2400" dirty="0">
              <a:solidFill>
                <a:srgbClr val="000000"/>
              </a:solidFill>
              <a:highlight>
                <a:srgbClr val="FFFFFF"/>
              </a:highlight>
              <a:latin typeface="Arial"/>
              <a:ea typeface="Arial"/>
              <a:cs typeface="Arial"/>
              <a:sym typeface="Arial"/>
            </a:endParaRPr>
          </a:p>
          <a:p>
            <a:pPr>
              <a:buClr>
                <a:srgbClr val="000000"/>
              </a:buClr>
              <a:buFont typeface="Arial"/>
              <a:buChar char="➔"/>
            </a:pPr>
            <a:r>
              <a:rPr lang="en" sz="2400" dirty="0">
                <a:solidFill>
                  <a:srgbClr val="000000"/>
                </a:solidFill>
                <a:highlight>
                  <a:srgbClr val="FFFFFF"/>
                </a:highlight>
                <a:latin typeface="Arial"/>
                <a:ea typeface="Arial"/>
                <a:cs typeface="Arial"/>
                <a:sym typeface="Arial"/>
              </a:rPr>
              <a:t>Agitation</a:t>
            </a:r>
            <a:endParaRPr sz="2400" dirty="0">
              <a:solidFill>
                <a:srgbClr val="000000"/>
              </a:solidFill>
              <a:highlight>
                <a:srgbClr val="FFFFFF"/>
              </a:highlight>
              <a:latin typeface="Arial"/>
              <a:ea typeface="Arial"/>
              <a:cs typeface="Arial"/>
              <a:sym typeface="Arial"/>
            </a:endParaRPr>
          </a:p>
          <a:p>
            <a:pPr>
              <a:buClr>
                <a:srgbClr val="000000"/>
              </a:buClr>
              <a:buFont typeface="Arial"/>
              <a:buChar char="➔"/>
            </a:pPr>
            <a:r>
              <a:rPr lang="en" sz="2400" dirty="0">
                <a:solidFill>
                  <a:srgbClr val="000000"/>
                </a:solidFill>
                <a:highlight>
                  <a:srgbClr val="FFFFFF"/>
                </a:highlight>
                <a:latin typeface="Arial"/>
                <a:ea typeface="Arial"/>
                <a:cs typeface="Arial"/>
                <a:sym typeface="Arial"/>
              </a:rPr>
              <a:t>headaches</a:t>
            </a:r>
            <a:endParaRPr sz="3600" dirty="0">
              <a:solidFill>
                <a:srgbClr val="000000"/>
              </a:solidFill>
              <a:latin typeface="Arial"/>
              <a:ea typeface="Arial"/>
              <a:cs typeface="Arial"/>
              <a:sym typeface="Arial"/>
            </a:endParaRPr>
          </a:p>
          <a:p>
            <a:pPr marL="0" indent="0">
              <a:buNone/>
            </a:pPr>
            <a:endParaRPr dirty="0">
              <a:latin typeface="Arial"/>
              <a:ea typeface="Arial"/>
              <a:cs typeface="Arial"/>
              <a:sym typeface="Arial"/>
            </a:endParaRPr>
          </a:p>
          <a:p>
            <a:pPr marL="0" indent="0">
              <a:spcAft>
                <a:spcPts val="2133"/>
              </a:spcAft>
              <a:buNone/>
            </a:pPr>
            <a:endParaRPr dirty="0">
              <a:latin typeface="Arial"/>
              <a:ea typeface="Arial"/>
              <a:cs typeface="Arial"/>
              <a:sym typeface="Arial"/>
            </a:endParaRPr>
          </a:p>
        </p:txBody>
      </p:sp>
      <p:sp>
        <p:nvSpPr>
          <p:cNvPr id="293" name="Google Shape;293;p46"/>
          <p:cNvSpPr txBox="1"/>
          <p:nvPr/>
        </p:nvSpPr>
        <p:spPr>
          <a:xfrm>
            <a:off x="6835414" y="3652853"/>
            <a:ext cx="4621600" cy="1784000"/>
          </a:xfrm>
          <a:prstGeom prst="rect">
            <a:avLst/>
          </a:prstGeom>
          <a:noFill/>
          <a:ln>
            <a:noFill/>
          </a:ln>
        </p:spPr>
        <p:txBody>
          <a:bodyPr spcFirstLastPara="1" wrap="square" lIns="121900" tIns="121900" rIns="121900" bIns="121900" anchor="t" anchorCtr="0">
            <a:noAutofit/>
          </a:bodyPr>
          <a:lstStyle/>
          <a:p>
            <a:r>
              <a:rPr lang="en" sz="2400" u="sng" dirty="0">
                <a:solidFill>
                  <a:schemeClr val="accent1">
                    <a:lumMod val="75000"/>
                  </a:schemeClr>
                </a:solidFill>
                <a:latin typeface="Arial" panose="020B0604020202020204" pitchFamily="34" charset="0"/>
                <a:cs typeface="Arial" panose="020B0604020202020204" pitchFamily="34" charset="0"/>
              </a:rPr>
              <a:t>Contraindications:</a:t>
            </a:r>
            <a:endParaRPr sz="2400" u="sng" dirty="0">
              <a:solidFill>
                <a:schemeClr val="accent1">
                  <a:lumMod val="75000"/>
                </a:schemeClr>
              </a:solidFill>
              <a:latin typeface="Arial" panose="020B0604020202020204" pitchFamily="34" charset="0"/>
              <a:cs typeface="Arial" panose="020B0604020202020204" pitchFamily="34" charset="0"/>
            </a:endParaRPr>
          </a:p>
          <a:p>
            <a:pPr marL="609585" indent="-423323">
              <a:buSzPts val="1400"/>
              <a:buChar char="➔"/>
            </a:pPr>
            <a:r>
              <a:rPr lang="en" sz="2400" dirty="0">
                <a:latin typeface="Arial" panose="020B0604020202020204" pitchFamily="34" charset="0"/>
                <a:cs typeface="Arial" panose="020B0604020202020204" pitchFamily="34" charset="0"/>
              </a:rPr>
              <a:t>Epilepsy</a:t>
            </a:r>
            <a:endParaRPr sz="2400" dirty="0">
              <a:latin typeface="Arial" panose="020B0604020202020204" pitchFamily="34" charset="0"/>
              <a:cs typeface="Arial" panose="020B0604020202020204" pitchFamily="34" charset="0"/>
            </a:endParaRPr>
          </a:p>
          <a:p>
            <a:pPr marL="609585" indent="-423323">
              <a:buSzPts val="1400"/>
              <a:buChar char="➔"/>
            </a:pPr>
            <a:r>
              <a:rPr lang="en" sz="2400" dirty="0">
                <a:latin typeface="Arial" panose="020B0604020202020204" pitchFamily="34" charset="0"/>
                <a:cs typeface="Arial" panose="020B0604020202020204" pitchFamily="34" charset="0"/>
              </a:rPr>
              <a:t>Alcohol / benzodiazipines users.</a:t>
            </a:r>
            <a:endParaRPr sz="2400" dirty="0">
              <a:latin typeface="Arial" panose="020B0604020202020204" pitchFamily="34" charset="0"/>
              <a:cs typeface="Arial" panose="020B0604020202020204" pitchFamily="34" charset="0"/>
            </a:endParaRPr>
          </a:p>
          <a:p>
            <a:pPr marL="609585" indent="-423323">
              <a:buSzPts val="1400"/>
              <a:buChar char="➔"/>
            </a:pPr>
            <a:r>
              <a:rPr lang="en" sz="2400" dirty="0">
                <a:latin typeface="Arial" panose="020B0604020202020204" pitchFamily="34" charset="0"/>
                <a:cs typeface="Arial" panose="020B0604020202020204" pitchFamily="34" charset="0"/>
              </a:rPr>
              <a:t>Active brain tumors.</a:t>
            </a:r>
            <a:endParaRPr sz="2400" dirty="0">
              <a:latin typeface="Arial" panose="020B0604020202020204" pitchFamily="34" charset="0"/>
              <a:cs typeface="Arial" panose="020B0604020202020204" pitchFamily="34" charset="0"/>
            </a:endParaRPr>
          </a:p>
          <a:p>
            <a:pPr marL="609585" indent="-423323">
              <a:buSzPts val="1400"/>
              <a:buChar char="➔"/>
            </a:pPr>
            <a:r>
              <a:rPr lang="en" sz="2400" dirty="0">
                <a:latin typeface="Arial" panose="020B0604020202020204" pitchFamily="34" charset="0"/>
                <a:cs typeface="Arial" panose="020B0604020202020204" pitchFamily="34" charset="0"/>
              </a:rPr>
              <a:t>Pregnancy/breast feeding</a:t>
            </a:r>
            <a:endParaRPr sz="2400" dirty="0">
              <a:latin typeface="Arial" panose="020B0604020202020204" pitchFamily="34" charset="0"/>
              <a:cs typeface="Arial" panose="020B0604020202020204" pitchFamily="34" charset="0"/>
            </a:endParaRPr>
          </a:p>
          <a:p>
            <a:pPr marL="609585" indent="-423323">
              <a:buSzPts val="1400"/>
              <a:buChar char="➔"/>
            </a:pPr>
            <a:r>
              <a:rPr lang="en" sz="2400" dirty="0">
                <a:latin typeface="Arial" panose="020B0604020202020204" pitchFamily="34" charset="0"/>
                <a:cs typeface="Arial" panose="020B0604020202020204" pitchFamily="34" charset="0"/>
              </a:rPr>
              <a:t>Age under 18</a:t>
            </a:r>
            <a:endParaRPr sz="2400" dirty="0">
              <a:latin typeface="Arial" panose="020B0604020202020204" pitchFamily="34" charset="0"/>
              <a:cs typeface="Arial" panose="020B0604020202020204" pitchFamily="34" charset="0"/>
            </a:endParaRPr>
          </a:p>
          <a:p>
            <a:endParaRPr sz="2400" dirty="0"/>
          </a:p>
          <a:p>
            <a:endParaRPr sz="2400" dirty="0"/>
          </a:p>
          <a:p>
            <a:endParaRPr sz="2400" dirty="0"/>
          </a:p>
        </p:txBody>
      </p:sp>
      <p:pic>
        <p:nvPicPr>
          <p:cNvPr id="294" name="Google Shape;294;p46"/>
          <p:cNvPicPr preferRelativeResize="0"/>
          <p:nvPr/>
        </p:nvPicPr>
        <p:blipFill>
          <a:blip r:embed="rId3">
            <a:alphaModFix/>
          </a:blip>
          <a:stretch>
            <a:fillRect/>
          </a:stretch>
        </p:blipFill>
        <p:spPr>
          <a:xfrm>
            <a:off x="7526215" y="291767"/>
            <a:ext cx="4250185" cy="1784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7"/>
          <p:cNvSpPr txBox="1">
            <a:spLocks noGrp="1"/>
          </p:cNvSpPr>
          <p:nvPr>
            <p:ph type="title"/>
          </p:nvPr>
        </p:nvSpPr>
        <p:spPr>
          <a:xfrm>
            <a:off x="0" y="302900"/>
            <a:ext cx="11360800" cy="943200"/>
          </a:xfrm>
          <a:prstGeom prst="rect">
            <a:avLst/>
          </a:prstGeom>
        </p:spPr>
        <p:txBody>
          <a:bodyPr spcFirstLastPara="1" vert="horz" wrap="square" lIns="121900" tIns="121900" rIns="121900" bIns="121900" rtlCol="0" anchor="t" anchorCtr="0">
            <a:noAutofit/>
          </a:bodyPr>
          <a:lstStyle/>
          <a:p>
            <a:r>
              <a:rPr lang="en" dirty="0"/>
              <a:t>Non NRT’s: </a:t>
            </a:r>
            <a:br>
              <a:rPr lang="en" dirty="0"/>
            </a:br>
            <a:r>
              <a:rPr lang="en" dirty="0"/>
              <a:t>Varinecline. (Chantix/Champix)</a:t>
            </a:r>
            <a:endParaRPr dirty="0"/>
          </a:p>
        </p:txBody>
      </p:sp>
      <p:sp>
        <p:nvSpPr>
          <p:cNvPr id="300" name="Google Shape;300;p47"/>
          <p:cNvSpPr txBox="1">
            <a:spLocks noGrp="1"/>
          </p:cNvSpPr>
          <p:nvPr>
            <p:ph type="body" idx="1"/>
          </p:nvPr>
        </p:nvSpPr>
        <p:spPr>
          <a:xfrm>
            <a:off x="317126" y="2284333"/>
            <a:ext cx="11360800" cy="4403600"/>
          </a:xfrm>
          <a:prstGeom prst="rect">
            <a:avLst/>
          </a:prstGeom>
        </p:spPr>
        <p:txBody>
          <a:bodyPr spcFirstLastPara="1" vert="horz" wrap="square" lIns="121900" tIns="121900" rIns="121900" bIns="121900" rtlCol="0" anchor="t" anchorCtr="0">
            <a:noAutofit/>
          </a:bodyPr>
          <a:lstStyle/>
          <a:p>
            <a:pPr marL="0" indent="0">
              <a:buNone/>
            </a:pPr>
            <a:r>
              <a:rPr lang="en" sz="2200" dirty="0">
                <a:solidFill>
                  <a:srgbClr val="000000"/>
                </a:solidFill>
                <a:latin typeface="Arial"/>
                <a:ea typeface="Arial"/>
                <a:cs typeface="Arial"/>
                <a:sym typeface="Arial"/>
              </a:rPr>
              <a:t>It’s under smoking cessation aid class, used along with counseling and education to help people quit smoking. It works by blocking pleasant effect of nicotine (from smoking) on the brain.</a:t>
            </a:r>
            <a:endParaRPr sz="2200" dirty="0">
              <a:solidFill>
                <a:srgbClr val="000000"/>
              </a:solidFill>
              <a:latin typeface="Arial"/>
              <a:ea typeface="Arial"/>
              <a:cs typeface="Arial"/>
              <a:sym typeface="Arial"/>
            </a:endParaRPr>
          </a:p>
          <a:p>
            <a:pPr marL="0" indent="0">
              <a:lnSpc>
                <a:spcPct val="115000"/>
              </a:lnSpc>
              <a:spcBef>
                <a:spcPts val="2133"/>
              </a:spcBef>
              <a:buClr>
                <a:srgbClr val="000000"/>
              </a:buClr>
              <a:buSzPts val="1100"/>
              <a:buNone/>
            </a:pPr>
            <a:r>
              <a:rPr lang="en" sz="1700" b="1" u="sng" dirty="0">
                <a:solidFill>
                  <a:srgbClr val="FF0000"/>
                </a:solidFill>
                <a:sym typeface="Arial"/>
              </a:rPr>
              <a:t>Side effects:</a:t>
            </a:r>
            <a:endParaRPr sz="1700" b="1" u="sng" dirty="0">
              <a:solidFill>
                <a:srgbClr val="FF0000"/>
              </a:solidFill>
              <a:sym typeface="Arial"/>
            </a:endParaRPr>
          </a:p>
          <a:p>
            <a:pPr>
              <a:spcBef>
                <a:spcPts val="2133"/>
              </a:spcBef>
              <a:buClr>
                <a:srgbClr val="000000"/>
              </a:buClr>
              <a:buFont typeface="Arial"/>
              <a:buChar char="➔"/>
            </a:pPr>
            <a:r>
              <a:rPr lang="en" sz="2200" dirty="0">
                <a:solidFill>
                  <a:srgbClr val="000000"/>
                </a:solidFill>
                <a:latin typeface="Arial"/>
                <a:ea typeface="Arial"/>
                <a:cs typeface="Arial"/>
                <a:sym typeface="Arial"/>
              </a:rPr>
              <a:t>Nausea</a:t>
            </a:r>
            <a:endParaRPr sz="2200" dirty="0">
              <a:solidFill>
                <a:srgbClr val="000000"/>
              </a:solidFill>
              <a:latin typeface="Arial"/>
              <a:ea typeface="Arial"/>
              <a:cs typeface="Arial"/>
              <a:sym typeface="Arial"/>
            </a:endParaRPr>
          </a:p>
          <a:p>
            <a:pPr>
              <a:buClr>
                <a:srgbClr val="000000"/>
              </a:buClr>
              <a:buFont typeface="Arial"/>
              <a:buChar char="➔"/>
            </a:pPr>
            <a:r>
              <a:rPr lang="en" sz="2200" dirty="0">
                <a:solidFill>
                  <a:srgbClr val="000000"/>
                </a:solidFill>
                <a:latin typeface="Arial"/>
                <a:ea typeface="Arial"/>
                <a:cs typeface="Arial"/>
                <a:sym typeface="Arial"/>
              </a:rPr>
              <a:t>Headache</a:t>
            </a:r>
            <a:endParaRPr sz="2200" dirty="0">
              <a:solidFill>
                <a:srgbClr val="000000"/>
              </a:solidFill>
              <a:latin typeface="Arial"/>
              <a:ea typeface="Arial"/>
              <a:cs typeface="Arial"/>
              <a:sym typeface="Arial"/>
            </a:endParaRPr>
          </a:p>
          <a:p>
            <a:pPr>
              <a:buClr>
                <a:srgbClr val="000000"/>
              </a:buClr>
              <a:buFont typeface="Arial"/>
              <a:buChar char="➔"/>
            </a:pPr>
            <a:r>
              <a:rPr lang="en" sz="2200" dirty="0">
                <a:solidFill>
                  <a:srgbClr val="000000"/>
                </a:solidFill>
                <a:latin typeface="Arial"/>
                <a:ea typeface="Arial"/>
                <a:cs typeface="Arial"/>
                <a:sym typeface="Arial"/>
              </a:rPr>
              <a:t>Sleeping troubles</a:t>
            </a:r>
            <a:endParaRPr sz="2200" dirty="0">
              <a:solidFill>
                <a:srgbClr val="000000"/>
              </a:solidFill>
              <a:latin typeface="Arial"/>
              <a:ea typeface="Arial"/>
              <a:cs typeface="Arial"/>
              <a:sym typeface="Arial"/>
            </a:endParaRPr>
          </a:p>
          <a:p>
            <a:pPr>
              <a:buClr>
                <a:srgbClr val="000000"/>
              </a:buClr>
              <a:buFont typeface="Arial"/>
              <a:buChar char="➔"/>
            </a:pPr>
            <a:r>
              <a:rPr lang="en" sz="2200" dirty="0">
                <a:solidFill>
                  <a:srgbClr val="000000"/>
                </a:solidFill>
                <a:latin typeface="Arial"/>
                <a:ea typeface="Arial"/>
                <a:cs typeface="Arial"/>
                <a:sym typeface="Arial"/>
              </a:rPr>
              <a:t>nightmares.</a:t>
            </a:r>
            <a:endParaRPr sz="2200" dirty="0">
              <a:solidFill>
                <a:srgbClr val="000000"/>
              </a:solidFill>
              <a:latin typeface="Arial"/>
              <a:ea typeface="Arial"/>
              <a:cs typeface="Arial"/>
              <a:sym typeface="Arial"/>
            </a:endParaRPr>
          </a:p>
        </p:txBody>
      </p:sp>
      <p:sp>
        <p:nvSpPr>
          <p:cNvPr id="301" name="Google Shape;301;p47"/>
          <p:cNvSpPr txBox="1"/>
          <p:nvPr/>
        </p:nvSpPr>
        <p:spPr>
          <a:xfrm>
            <a:off x="6580412" y="3586933"/>
            <a:ext cx="4949200" cy="1798400"/>
          </a:xfrm>
          <a:prstGeom prst="rect">
            <a:avLst/>
          </a:prstGeom>
          <a:noFill/>
          <a:ln>
            <a:noFill/>
          </a:ln>
        </p:spPr>
        <p:txBody>
          <a:bodyPr spcFirstLastPara="1" wrap="square" lIns="121900" tIns="121900" rIns="121900" bIns="121900" anchor="t" anchorCtr="0">
            <a:noAutofit/>
          </a:bodyPr>
          <a:lstStyle/>
          <a:p>
            <a:r>
              <a:rPr lang="en" sz="2200" b="1" u="sng" dirty="0">
                <a:solidFill>
                  <a:schemeClr val="accent1"/>
                </a:solidFill>
              </a:rPr>
              <a:t>Contraindications:</a:t>
            </a:r>
            <a:endParaRPr sz="2200" b="1" u="sng" dirty="0">
              <a:solidFill>
                <a:schemeClr val="accent1"/>
              </a:solidFill>
            </a:endParaRPr>
          </a:p>
          <a:p>
            <a:pPr marL="609585" indent="-457189">
              <a:buSzPts val="1800"/>
              <a:buChar char="➔"/>
            </a:pPr>
            <a:r>
              <a:rPr lang="en" sz="2200" dirty="0"/>
              <a:t>pregnancy/ breast feeding.</a:t>
            </a:r>
            <a:endParaRPr sz="2200" dirty="0"/>
          </a:p>
          <a:p>
            <a:pPr marL="609585" indent="-457189">
              <a:buSzPts val="1800"/>
              <a:buChar char="➔"/>
            </a:pPr>
            <a:r>
              <a:rPr lang="en" sz="2200" dirty="0"/>
              <a:t>Age under 18</a:t>
            </a:r>
            <a:r>
              <a:rPr lang="en" sz="2400" dirty="0"/>
              <a:t>.</a:t>
            </a:r>
            <a:endParaRPr sz="2400" dirty="0"/>
          </a:p>
        </p:txBody>
      </p:sp>
      <p:pic>
        <p:nvPicPr>
          <p:cNvPr id="302" name="Google Shape;302;p47"/>
          <p:cNvPicPr preferRelativeResize="0"/>
          <p:nvPr/>
        </p:nvPicPr>
        <p:blipFill>
          <a:blip r:embed="rId3">
            <a:alphaModFix/>
          </a:blip>
          <a:stretch>
            <a:fillRect/>
          </a:stretch>
        </p:blipFill>
        <p:spPr>
          <a:xfrm>
            <a:off x="8314006" y="170067"/>
            <a:ext cx="3578594" cy="211426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FB674E-9374-4BD4-AF15-21D893F9A278}"/>
              </a:ext>
            </a:extLst>
          </p:cNvPr>
          <p:cNvSpPr>
            <a:spLocks noGrp="1"/>
          </p:cNvSpPr>
          <p:nvPr>
            <p:ph type="ctrTitle"/>
          </p:nvPr>
        </p:nvSpPr>
        <p:spPr/>
        <p:txBody>
          <a:bodyPr/>
          <a:lstStyle/>
          <a:p>
            <a:r>
              <a:rPr lang="en-US" dirty="0"/>
              <a:t>Substance abuse</a:t>
            </a:r>
            <a:endParaRPr lang="ar-SA" dirty="0"/>
          </a:p>
        </p:txBody>
      </p:sp>
      <p:sp>
        <p:nvSpPr>
          <p:cNvPr id="3" name="عنوان فرعي 2">
            <a:extLst>
              <a:ext uri="{FF2B5EF4-FFF2-40B4-BE49-F238E27FC236}">
                <a16:creationId xmlns:a16="http://schemas.microsoft.com/office/drawing/2014/main" id="{D9C0B780-4DEA-4249-AAFA-222FC68AEAB7}"/>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279223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4815B3-0C29-43CC-9559-51813C52F9B9}"/>
              </a:ext>
            </a:extLst>
          </p:cNvPr>
          <p:cNvSpPr>
            <a:spLocks noGrp="1"/>
          </p:cNvSpPr>
          <p:nvPr>
            <p:ph type="title"/>
          </p:nvPr>
        </p:nvSpPr>
        <p:spPr/>
        <p:txBody>
          <a:bodyPr/>
          <a:lstStyle/>
          <a:p>
            <a:r>
              <a:rPr lang="en-US" dirty="0"/>
              <a:t>Definition </a:t>
            </a:r>
            <a:endParaRPr lang="ar-SA" dirty="0"/>
          </a:p>
        </p:txBody>
      </p:sp>
      <p:sp>
        <p:nvSpPr>
          <p:cNvPr id="3" name="عنصر نائب للمحتوى 2">
            <a:extLst>
              <a:ext uri="{FF2B5EF4-FFF2-40B4-BE49-F238E27FC236}">
                <a16:creationId xmlns:a16="http://schemas.microsoft.com/office/drawing/2014/main" id="{5917DFF1-8B8B-45AB-8181-570EB7823C57}"/>
              </a:ext>
            </a:extLst>
          </p:cNvPr>
          <p:cNvSpPr>
            <a:spLocks noGrp="1"/>
          </p:cNvSpPr>
          <p:nvPr>
            <p:ph idx="1"/>
          </p:nvPr>
        </p:nvSpPr>
        <p:spPr/>
        <p:txBody>
          <a:bodyPr/>
          <a:lstStyle/>
          <a:p>
            <a:pPr algn="l" rtl="0"/>
            <a:r>
              <a:rPr lang="en-US" b="1" dirty="0">
                <a:solidFill>
                  <a:schemeClr val="accent1"/>
                </a:solidFill>
              </a:rPr>
              <a:t>WHO definition</a:t>
            </a:r>
          </a:p>
          <a:p>
            <a:pPr marL="0" indent="0" algn="l" rtl="0">
              <a:buNone/>
            </a:pPr>
            <a:r>
              <a:rPr lang="en-US" dirty="0"/>
              <a:t>Substance abuse refers to the harmful or hazardous use of psychoactive substances, including alcohol and illicit drugs.</a:t>
            </a:r>
            <a:endParaRPr lang="ar-SA" dirty="0"/>
          </a:p>
          <a:p>
            <a:pPr marL="0" indent="0" algn="l" rtl="0">
              <a:buNone/>
            </a:pPr>
            <a:endParaRPr lang="ar-SA" dirty="0"/>
          </a:p>
        </p:txBody>
      </p:sp>
      <p:pic>
        <p:nvPicPr>
          <p:cNvPr id="5" name="صورة 4">
            <a:extLst>
              <a:ext uri="{FF2B5EF4-FFF2-40B4-BE49-F238E27FC236}">
                <a16:creationId xmlns:a16="http://schemas.microsoft.com/office/drawing/2014/main" id="{04084F28-1EB0-4DFB-9FFD-EB473ED76BAF}"/>
              </a:ext>
            </a:extLst>
          </p:cNvPr>
          <p:cNvPicPr>
            <a:picLocks noChangeAspect="1"/>
          </p:cNvPicPr>
          <p:nvPr/>
        </p:nvPicPr>
        <p:blipFill>
          <a:blip r:embed="rId2"/>
          <a:stretch>
            <a:fillRect/>
          </a:stretch>
        </p:blipFill>
        <p:spPr>
          <a:xfrm>
            <a:off x="10568473" y="497881"/>
            <a:ext cx="1623527" cy="1623527"/>
          </a:xfrm>
          <a:prstGeom prst="rect">
            <a:avLst/>
          </a:prstGeom>
        </p:spPr>
      </p:pic>
    </p:spTree>
    <p:extLst>
      <p:ext uri="{BB962C8B-B14F-4D97-AF65-F5344CB8AC3E}">
        <p14:creationId xmlns:p14="http://schemas.microsoft.com/office/powerpoint/2010/main" val="124041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E13734-2478-41D6-BC9D-721FDE779776}"/>
              </a:ext>
            </a:extLst>
          </p:cNvPr>
          <p:cNvSpPr>
            <a:spLocks noGrp="1"/>
          </p:cNvSpPr>
          <p:nvPr>
            <p:ph type="title"/>
          </p:nvPr>
        </p:nvSpPr>
        <p:spPr/>
        <p:txBody>
          <a:bodyPr/>
          <a:lstStyle/>
          <a:p>
            <a:r>
              <a:rPr lang="en-US" dirty="0"/>
              <a:t>Terminology</a:t>
            </a:r>
            <a:endParaRPr lang="ar-SA" dirty="0"/>
          </a:p>
        </p:txBody>
      </p:sp>
      <p:sp>
        <p:nvSpPr>
          <p:cNvPr id="3" name="عنصر نائب للمحتوى 2">
            <a:extLst>
              <a:ext uri="{FF2B5EF4-FFF2-40B4-BE49-F238E27FC236}">
                <a16:creationId xmlns:a16="http://schemas.microsoft.com/office/drawing/2014/main" id="{704A2089-18EE-4725-9FB4-A055C52DB408}"/>
              </a:ext>
            </a:extLst>
          </p:cNvPr>
          <p:cNvSpPr>
            <a:spLocks noGrp="1"/>
          </p:cNvSpPr>
          <p:nvPr>
            <p:ph idx="1"/>
          </p:nvPr>
        </p:nvSpPr>
        <p:spPr>
          <a:xfrm>
            <a:off x="680321" y="2336872"/>
            <a:ext cx="9613861" cy="4359492"/>
          </a:xfrm>
        </p:spPr>
        <p:txBody>
          <a:bodyPr>
            <a:normAutofit/>
          </a:bodyPr>
          <a:lstStyle/>
          <a:p>
            <a:pPr algn="l">
              <a:lnSpc>
                <a:spcPct val="80000"/>
              </a:lnSpc>
              <a:buFont typeface="Wingdings" pitchFamily="2" charset="2"/>
              <a:buNone/>
            </a:pPr>
            <a:r>
              <a:rPr lang="en-US" b="1" dirty="0">
                <a:solidFill>
                  <a:schemeClr val="accent1"/>
                </a:solidFill>
              </a:rPr>
              <a:t>Abuse:</a:t>
            </a:r>
            <a:r>
              <a:rPr lang="en-US" b="1" dirty="0">
                <a:solidFill>
                  <a:srgbClr val="FFFF00"/>
                </a:solidFill>
              </a:rPr>
              <a:t>  </a:t>
            </a:r>
            <a:r>
              <a:rPr lang="en-US" dirty="0"/>
              <a:t>self-administration of any substance in a culturally disapproved manner that causes adverse consequences.</a:t>
            </a:r>
          </a:p>
          <a:p>
            <a:pPr algn="l">
              <a:lnSpc>
                <a:spcPct val="80000"/>
              </a:lnSpc>
              <a:buFont typeface="Wingdings" pitchFamily="2" charset="2"/>
              <a:buNone/>
            </a:pPr>
            <a:endParaRPr lang="en-US" b="1" dirty="0">
              <a:solidFill>
                <a:schemeClr val="accent1"/>
              </a:solidFill>
            </a:endParaRPr>
          </a:p>
          <a:p>
            <a:pPr algn="l">
              <a:lnSpc>
                <a:spcPct val="80000"/>
              </a:lnSpc>
              <a:buFont typeface="Wingdings" pitchFamily="2" charset="2"/>
              <a:buNone/>
            </a:pPr>
            <a:r>
              <a:rPr lang="en-US" b="1" dirty="0">
                <a:solidFill>
                  <a:schemeClr val="accent1"/>
                </a:solidFill>
              </a:rPr>
              <a:t>Dependence:</a:t>
            </a:r>
            <a:r>
              <a:rPr lang="en-US" b="1" dirty="0">
                <a:solidFill>
                  <a:schemeClr val="tx2"/>
                </a:solidFill>
              </a:rPr>
              <a:t> </a:t>
            </a:r>
            <a:r>
              <a:rPr lang="en-US" dirty="0"/>
              <a:t>the physiological state of neuroadaptation produced by repeated administration of a drug, necessitating continued administration to prevent appearance of withdrawal state.</a:t>
            </a:r>
          </a:p>
          <a:p>
            <a:pPr algn="l">
              <a:lnSpc>
                <a:spcPct val="80000"/>
              </a:lnSpc>
            </a:pPr>
            <a:endParaRPr lang="en-US" dirty="0"/>
          </a:p>
          <a:p>
            <a:pPr algn="l">
              <a:lnSpc>
                <a:spcPct val="80000"/>
              </a:lnSpc>
              <a:buFont typeface="Wingdings" pitchFamily="2" charset="2"/>
              <a:buNone/>
            </a:pPr>
            <a:r>
              <a:rPr lang="en-US" b="1" dirty="0">
                <a:solidFill>
                  <a:schemeClr val="accent1"/>
                </a:solidFill>
              </a:rPr>
              <a:t>Addiction: </a:t>
            </a:r>
            <a:r>
              <a:rPr lang="en-US" dirty="0"/>
              <a:t>Addiction is defined as a chronic, relapsing disorder characterized by compulsive drug seeking and use despite adverse consequences.</a:t>
            </a:r>
          </a:p>
        </p:txBody>
      </p:sp>
    </p:spTree>
    <p:extLst>
      <p:ext uri="{BB962C8B-B14F-4D97-AF65-F5344CB8AC3E}">
        <p14:creationId xmlns:p14="http://schemas.microsoft.com/office/powerpoint/2010/main" val="13098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A8BA498-6ADB-4BC8-A125-CB197F1B2DCF}"/>
              </a:ext>
            </a:extLst>
          </p:cNvPr>
          <p:cNvSpPr>
            <a:spLocks noGrp="1"/>
          </p:cNvSpPr>
          <p:nvPr>
            <p:ph type="title"/>
          </p:nvPr>
        </p:nvSpPr>
        <p:spPr/>
        <p:txBody>
          <a:bodyPr/>
          <a:lstStyle/>
          <a:p>
            <a:r>
              <a:rPr lang="en-US" dirty="0"/>
              <a:t>Why people do drugs ? </a:t>
            </a:r>
            <a:endParaRPr lang="ar-SA" dirty="0"/>
          </a:p>
        </p:txBody>
      </p:sp>
      <p:sp>
        <p:nvSpPr>
          <p:cNvPr id="3" name="عنصر نائب للمحتوى 2">
            <a:extLst>
              <a:ext uri="{FF2B5EF4-FFF2-40B4-BE49-F238E27FC236}">
                <a16:creationId xmlns:a16="http://schemas.microsoft.com/office/drawing/2014/main" id="{E7A9B372-CF46-43FA-843F-DA0F73051F66}"/>
              </a:ext>
            </a:extLst>
          </p:cNvPr>
          <p:cNvSpPr>
            <a:spLocks noGrp="1"/>
          </p:cNvSpPr>
          <p:nvPr>
            <p:ph idx="1"/>
          </p:nvPr>
        </p:nvSpPr>
        <p:spPr>
          <a:xfrm>
            <a:off x="615666" y="2123972"/>
            <a:ext cx="9613861" cy="4424610"/>
          </a:xfrm>
        </p:spPr>
        <p:txBody>
          <a:bodyPr>
            <a:normAutofit fontScale="92500" lnSpcReduction="20000"/>
          </a:bodyPr>
          <a:lstStyle/>
          <a:p>
            <a:pPr marL="0" indent="0" algn="l" rtl="0">
              <a:buNone/>
            </a:pPr>
            <a:r>
              <a:rPr lang="en-US" dirty="0"/>
              <a:t>People take drugs because they want to change something about their lives.</a:t>
            </a:r>
          </a:p>
          <a:p>
            <a:pPr marL="0" indent="0" algn="l" rtl="0">
              <a:buNone/>
            </a:pPr>
            <a:endParaRPr lang="en-US" dirty="0"/>
          </a:p>
          <a:p>
            <a:pPr marL="0" indent="0" algn="l" rtl="0">
              <a:buNone/>
            </a:pPr>
            <a:r>
              <a:rPr lang="en-US" dirty="0"/>
              <a:t>Here are some of the reasons people have given for taking drugs:</a:t>
            </a:r>
          </a:p>
          <a:p>
            <a:pPr algn="l" rtl="0"/>
            <a:r>
              <a:rPr lang="en-US" dirty="0"/>
              <a:t>To feel good.</a:t>
            </a:r>
          </a:p>
          <a:p>
            <a:pPr algn="l" rtl="0"/>
            <a:r>
              <a:rPr lang="en-US" dirty="0"/>
              <a:t>To feel better.</a:t>
            </a:r>
          </a:p>
          <a:p>
            <a:pPr algn="l" rtl="0"/>
            <a:r>
              <a:rPr lang="en-US" dirty="0"/>
              <a:t>To do better.</a:t>
            </a:r>
          </a:p>
          <a:p>
            <a:pPr marL="0" indent="0" algn="l" rtl="0">
              <a:buNone/>
            </a:pPr>
            <a:endParaRPr lang="en-US" b="1" dirty="0">
              <a:solidFill>
                <a:schemeClr val="accent1"/>
              </a:solidFill>
            </a:endParaRPr>
          </a:p>
          <a:p>
            <a:pPr marL="0" indent="0" algn="l" rtl="0">
              <a:buNone/>
            </a:pPr>
            <a:r>
              <a:rPr lang="en-US" b="1" dirty="0">
                <a:solidFill>
                  <a:schemeClr val="accent1"/>
                </a:solidFill>
              </a:rPr>
              <a:t>Young people</a:t>
            </a:r>
          </a:p>
          <a:p>
            <a:pPr algn="l" rtl="0"/>
            <a:r>
              <a:rPr lang="en-US" dirty="0"/>
              <a:t>To relieve boredom</a:t>
            </a:r>
          </a:p>
          <a:p>
            <a:pPr algn="l" rtl="0"/>
            <a:r>
              <a:rPr lang="en-US" dirty="0"/>
              <a:t>To seem grown up</a:t>
            </a:r>
          </a:p>
          <a:p>
            <a:pPr algn="l" rtl="0"/>
            <a:r>
              <a:rPr lang="en-US" dirty="0"/>
              <a:t>To rebel</a:t>
            </a:r>
          </a:p>
          <a:p>
            <a:pPr algn="l" rtl="0"/>
            <a:r>
              <a:rPr lang="en-US" dirty="0"/>
              <a:t>To experiment ( curiosity )</a:t>
            </a:r>
          </a:p>
          <a:p>
            <a:pPr algn="l" rtl="0"/>
            <a:endParaRPr lang="ar-SA" dirty="0"/>
          </a:p>
        </p:txBody>
      </p:sp>
      <p:pic>
        <p:nvPicPr>
          <p:cNvPr id="4" name="صورة 3">
            <a:extLst>
              <a:ext uri="{FF2B5EF4-FFF2-40B4-BE49-F238E27FC236}">
                <a16:creationId xmlns:a16="http://schemas.microsoft.com/office/drawing/2014/main" id="{5C5BA818-67F4-48C8-B443-1B659F6D2FC1}"/>
              </a:ext>
            </a:extLst>
          </p:cNvPr>
          <p:cNvPicPr>
            <a:picLocks noChangeAspect="1"/>
          </p:cNvPicPr>
          <p:nvPr/>
        </p:nvPicPr>
        <p:blipFill>
          <a:blip r:embed="rId2"/>
          <a:stretch>
            <a:fillRect/>
          </a:stretch>
        </p:blipFill>
        <p:spPr>
          <a:xfrm>
            <a:off x="10563865" y="488380"/>
            <a:ext cx="1629578" cy="1629578"/>
          </a:xfrm>
          <a:prstGeom prst="rect">
            <a:avLst/>
          </a:prstGeom>
        </p:spPr>
      </p:pic>
    </p:spTree>
    <p:extLst>
      <p:ext uri="{BB962C8B-B14F-4D97-AF65-F5344CB8AC3E}">
        <p14:creationId xmlns:p14="http://schemas.microsoft.com/office/powerpoint/2010/main" val="14997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261C4F0-9CD1-4D7C-BE1A-3C44016818DC}"/>
              </a:ext>
            </a:extLst>
          </p:cNvPr>
          <p:cNvSpPr>
            <a:spLocks noGrp="1"/>
          </p:cNvSpPr>
          <p:nvPr>
            <p:ph type="title"/>
          </p:nvPr>
        </p:nvSpPr>
        <p:spPr/>
        <p:txBody>
          <a:bodyPr/>
          <a:lstStyle/>
          <a:p>
            <a:r>
              <a:rPr lang="en-US" dirty="0"/>
              <a:t>What are the substances ?</a:t>
            </a:r>
            <a:endParaRPr lang="ar-SA" dirty="0"/>
          </a:p>
        </p:txBody>
      </p:sp>
      <p:sp>
        <p:nvSpPr>
          <p:cNvPr id="5" name="عنصر نائب للمحتوى 4">
            <a:extLst>
              <a:ext uri="{FF2B5EF4-FFF2-40B4-BE49-F238E27FC236}">
                <a16:creationId xmlns:a16="http://schemas.microsoft.com/office/drawing/2014/main" id="{148A0F65-908D-45F7-8FCA-1F0F3BC02055}"/>
              </a:ext>
            </a:extLst>
          </p:cNvPr>
          <p:cNvSpPr>
            <a:spLocks noGrp="1"/>
          </p:cNvSpPr>
          <p:nvPr>
            <p:ph idx="1"/>
          </p:nvPr>
        </p:nvSpPr>
        <p:spPr>
          <a:xfrm>
            <a:off x="1069848" y="2121408"/>
            <a:ext cx="10058400" cy="4430312"/>
          </a:xfrm>
        </p:spPr>
        <p:txBody>
          <a:bodyPr>
            <a:normAutofit/>
          </a:bodyPr>
          <a:lstStyle/>
          <a:p>
            <a:pPr marL="0" indent="0" algn="l" rtl="0">
              <a:buNone/>
            </a:pPr>
            <a:r>
              <a:rPr lang="en-US" dirty="0"/>
              <a:t>According to the effect on CNS :</a:t>
            </a:r>
          </a:p>
          <a:p>
            <a:pPr marL="0" indent="0" algn="l" rtl="0">
              <a:buNone/>
            </a:pPr>
            <a:endParaRPr lang="en-US" b="1" dirty="0">
              <a:solidFill>
                <a:schemeClr val="accent1"/>
              </a:solidFill>
            </a:endParaRPr>
          </a:p>
          <a:p>
            <a:pPr marL="0" indent="0" algn="l" rtl="0">
              <a:buNone/>
            </a:pPr>
            <a:r>
              <a:rPr lang="en-US" b="1" dirty="0">
                <a:solidFill>
                  <a:schemeClr val="accent1"/>
                </a:solidFill>
              </a:rPr>
              <a:t>CNS suppressants:</a:t>
            </a:r>
          </a:p>
          <a:p>
            <a:r>
              <a:rPr lang="en-US" sz="2000" dirty="0"/>
              <a:t>Alcohol, </a:t>
            </a:r>
          </a:p>
          <a:p>
            <a:r>
              <a:rPr lang="en-US" sz="2000" dirty="0"/>
              <a:t>sedatives (Benzodiazepines), </a:t>
            </a:r>
          </a:p>
          <a:p>
            <a:r>
              <a:rPr lang="en-US" sz="2000" dirty="0"/>
              <a:t>inhalants, </a:t>
            </a:r>
          </a:p>
          <a:p>
            <a:r>
              <a:rPr lang="en-US" sz="2000" dirty="0"/>
              <a:t>opioids(morphine</a:t>
            </a:r>
            <a:r>
              <a:rPr lang="en-US" dirty="0"/>
              <a:t>, heroin, tramadol)</a:t>
            </a:r>
            <a:endParaRPr lang="en-US" sz="2000" dirty="0"/>
          </a:p>
          <a:p>
            <a:pPr marL="0" indent="0" algn="l" rtl="0">
              <a:buNone/>
            </a:pPr>
            <a:endParaRPr lang="en-US" b="1" dirty="0">
              <a:solidFill>
                <a:schemeClr val="accent1"/>
              </a:solidFill>
            </a:endParaRPr>
          </a:p>
          <a:p>
            <a:pPr marL="0" indent="0" algn="l" rtl="0">
              <a:buNone/>
            </a:pPr>
            <a:r>
              <a:rPr lang="en-US" b="1" dirty="0">
                <a:solidFill>
                  <a:schemeClr val="accent1"/>
                </a:solidFill>
              </a:rPr>
              <a:t>CNS stimulants :</a:t>
            </a:r>
          </a:p>
          <a:p>
            <a:pPr marL="0" indent="0" algn="l" rtl="0">
              <a:buNone/>
            </a:pPr>
            <a:r>
              <a:rPr lang="en-US" sz="2000" dirty="0"/>
              <a:t>Amphetamine, cocaine </a:t>
            </a:r>
          </a:p>
          <a:p>
            <a:pPr marL="0" indent="0" algn="l" rtl="0">
              <a:buNone/>
            </a:pPr>
            <a:endParaRPr lang="ar-SA" dirty="0"/>
          </a:p>
        </p:txBody>
      </p:sp>
    </p:spTree>
    <p:extLst>
      <p:ext uri="{BB962C8B-B14F-4D97-AF65-F5344CB8AC3E}">
        <p14:creationId xmlns:p14="http://schemas.microsoft.com/office/powerpoint/2010/main" val="19425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86E3F42-5414-49A9-ACF4-95244C9E136D}"/>
              </a:ext>
            </a:extLst>
          </p:cNvPr>
          <p:cNvSpPr>
            <a:spLocks noGrp="1"/>
          </p:cNvSpPr>
          <p:nvPr>
            <p:ph type="title"/>
          </p:nvPr>
        </p:nvSpPr>
        <p:spPr>
          <a:xfrm>
            <a:off x="572697" y="302575"/>
            <a:ext cx="10373469" cy="1609344"/>
          </a:xfrm>
        </p:spPr>
        <p:txBody>
          <a:bodyPr>
            <a:normAutofit/>
          </a:bodyPr>
          <a:lstStyle/>
          <a:p>
            <a:r>
              <a:rPr lang="en-US" sz="4400" dirty="0"/>
              <a:t>Factors that lead to substance abuse</a:t>
            </a:r>
            <a:endParaRPr lang="ar-SA" sz="4400" dirty="0"/>
          </a:p>
        </p:txBody>
      </p:sp>
      <p:sp>
        <p:nvSpPr>
          <p:cNvPr id="6" name="مربع نص 5">
            <a:extLst>
              <a:ext uri="{FF2B5EF4-FFF2-40B4-BE49-F238E27FC236}">
                <a16:creationId xmlns:a16="http://schemas.microsoft.com/office/drawing/2014/main" id="{EA9E71C6-7465-485D-9ECF-28FC040E0B7E}"/>
              </a:ext>
            </a:extLst>
          </p:cNvPr>
          <p:cNvSpPr txBox="1"/>
          <p:nvPr/>
        </p:nvSpPr>
        <p:spPr>
          <a:xfrm>
            <a:off x="8303490" y="2247021"/>
            <a:ext cx="3888510" cy="1446550"/>
          </a:xfrm>
          <a:prstGeom prst="rect">
            <a:avLst/>
          </a:prstGeom>
          <a:noFill/>
        </p:spPr>
        <p:txBody>
          <a:bodyPr wrap="square" rtlCol="1">
            <a:spAutoFit/>
          </a:bodyPr>
          <a:lstStyle/>
          <a:p>
            <a:r>
              <a:rPr lang="en-US" b="1" dirty="0">
                <a:solidFill>
                  <a:schemeClr val="accent1"/>
                </a:solidFill>
              </a:rPr>
              <a:t>Home and Family.</a:t>
            </a:r>
            <a:r>
              <a:rPr lang="en-US" sz="1400" dirty="0"/>
              <a:t> </a:t>
            </a:r>
          </a:p>
          <a:p>
            <a:r>
              <a:rPr lang="en-US" sz="1400" dirty="0">
                <a:solidFill>
                  <a:srgbClr val="FF0000"/>
                </a:solidFill>
              </a:rPr>
              <a:t>The home environment, Especially during childhood, is a very important factor</a:t>
            </a:r>
            <a:r>
              <a:rPr lang="en-US" sz="1400" dirty="0"/>
              <a:t>. </a:t>
            </a:r>
          </a:p>
          <a:p>
            <a:endParaRPr lang="en-US" sz="1400" dirty="0"/>
          </a:p>
          <a:p>
            <a:pPr marL="285750" indent="-285750">
              <a:buFont typeface="Arial" panose="020B0604020202020204" pitchFamily="34" charset="0"/>
              <a:buChar char="•"/>
            </a:pPr>
            <a:r>
              <a:rPr lang="en-US" sz="1400" dirty="0"/>
              <a:t>Parents or older family members use drugs or alcohol. </a:t>
            </a:r>
            <a:endParaRPr lang="ar-SA" sz="1400" dirty="0"/>
          </a:p>
        </p:txBody>
      </p:sp>
      <p:sp>
        <p:nvSpPr>
          <p:cNvPr id="7" name="مربع نص 6">
            <a:extLst>
              <a:ext uri="{FF2B5EF4-FFF2-40B4-BE49-F238E27FC236}">
                <a16:creationId xmlns:a16="http://schemas.microsoft.com/office/drawing/2014/main" id="{CCD63941-06C0-4FB6-A7B4-7E5F52161CBE}"/>
              </a:ext>
            </a:extLst>
          </p:cNvPr>
          <p:cNvSpPr txBox="1"/>
          <p:nvPr/>
        </p:nvSpPr>
        <p:spPr>
          <a:xfrm>
            <a:off x="8303490" y="4492183"/>
            <a:ext cx="3888510" cy="1446550"/>
          </a:xfrm>
          <a:prstGeom prst="rect">
            <a:avLst/>
          </a:prstGeom>
          <a:noFill/>
        </p:spPr>
        <p:txBody>
          <a:bodyPr wrap="square" rtlCol="1">
            <a:spAutoFit/>
          </a:bodyPr>
          <a:lstStyle/>
          <a:p>
            <a:r>
              <a:rPr lang="en-US" b="1" dirty="0">
                <a:solidFill>
                  <a:schemeClr val="accent1"/>
                </a:solidFill>
              </a:rPr>
              <a:t>Peer and School</a:t>
            </a:r>
          </a:p>
          <a:p>
            <a:pPr marL="285750" indent="-285750">
              <a:buFont typeface="Arial" panose="020B0604020202020204" pitchFamily="34" charset="0"/>
              <a:buChar char="•"/>
            </a:pPr>
            <a:r>
              <a:rPr lang="en-US" sz="1400" dirty="0"/>
              <a:t>Friends and other peers can have an increasingly strong influence during the teen years. </a:t>
            </a:r>
          </a:p>
          <a:p>
            <a:pPr marL="285750" indent="-285750">
              <a:buFont typeface="Arial" panose="020B0604020202020204" pitchFamily="34" charset="0"/>
              <a:buChar char="•"/>
            </a:pPr>
            <a:r>
              <a:rPr lang="en-US" sz="1400" dirty="0"/>
              <a:t>Poor performance </a:t>
            </a:r>
          </a:p>
          <a:p>
            <a:pPr marL="285750" indent="-285750">
              <a:buFont typeface="Arial" panose="020B0604020202020204" pitchFamily="34" charset="0"/>
              <a:buChar char="•"/>
            </a:pPr>
            <a:r>
              <a:rPr lang="en-US" sz="1400" dirty="0"/>
              <a:t>Poor social skills</a:t>
            </a:r>
          </a:p>
        </p:txBody>
      </p:sp>
      <p:pic>
        <p:nvPicPr>
          <p:cNvPr id="10" name="صورة 9">
            <a:extLst>
              <a:ext uri="{FF2B5EF4-FFF2-40B4-BE49-F238E27FC236}">
                <a16:creationId xmlns:a16="http://schemas.microsoft.com/office/drawing/2014/main" id="{5A6CFA1E-3E46-430E-ACA8-A346EAD3044A}"/>
              </a:ext>
            </a:extLst>
          </p:cNvPr>
          <p:cNvPicPr>
            <a:picLocks noChangeAspect="1"/>
          </p:cNvPicPr>
          <p:nvPr/>
        </p:nvPicPr>
        <p:blipFill>
          <a:blip r:embed="rId2"/>
          <a:stretch>
            <a:fillRect/>
          </a:stretch>
        </p:blipFill>
        <p:spPr>
          <a:xfrm>
            <a:off x="10563865" y="488380"/>
            <a:ext cx="1629578" cy="1629578"/>
          </a:xfrm>
          <a:prstGeom prst="rect">
            <a:avLst/>
          </a:prstGeom>
        </p:spPr>
      </p:pic>
      <p:sp>
        <p:nvSpPr>
          <p:cNvPr id="11" name="مربع نص 10">
            <a:extLst>
              <a:ext uri="{FF2B5EF4-FFF2-40B4-BE49-F238E27FC236}">
                <a16:creationId xmlns:a16="http://schemas.microsoft.com/office/drawing/2014/main" id="{A28B38CB-5AD6-49D5-9C42-71472D6395A5}"/>
              </a:ext>
            </a:extLst>
          </p:cNvPr>
          <p:cNvSpPr txBox="1"/>
          <p:nvPr/>
        </p:nvSpPr>
        <p:spPr>
          <a:xfrm>
            <a:off x="78509" y="2247021"/>
            <a:ext cx="2061009" cy="1446550"/>
          </a:xfrm>
          <a:prstGeom prst="rect">
            <a:avLst/>
          </a:prstGeom>
          <a:noFill/>
        </p:spPr>
        <p:txBody>
          <a:bodyPr wrap="square" rtlCol="1">
            <a:spAutoFit/>
          </a:bodyPr>
          <a:lstStyle/>
          <a:p>
            <a:r>
              <a:rPr lang="en-US" b="1" dirty="0">
                <a:solidFill>
                  <a:schemeClr val="accent1"/>
                </a:solidFill>
              </a:rPr>
              <a:t>Genes/biology</a:t>
            </a:r>
          </a:p>
          <a:p>
            <a:pPr marL="285750" indent="-285750">
              <a:buFont typeface="Arial" panose="020B0604020202020204" pitchFamily="34" charset="0"/>
              <a:buChar char="•"/>
            </a:pPr>
            <a:r>
              <a:rPr lang="en-US" sz="1400" b="1" dirty="0"/>
              <a:t>Genes </a:t>
            </a:r>
          </a:p>
          <a:p>
            <a:pPr marL="285750" indent="-285750">
              <a:buFont typeface="Arial" panose="020B0604020202020204" pitchFamily="34" charset="0"/>
              <a:buChar char="•"/>
            </a:pPr>
            <a:r>
              <a:rPr lang="en-US" sz="1400" b="1" dirty="0"/>
              <a:t>Mental disorders</a:t>
            </a:r>
          </a:p>
          <a:p>
            <a:pPr marL="285750" indent="-285750">
              <a:buFont typeface="Arial" panose="020B0604020202020204" pitchFamily="34" charset="0"/>
              <a:buChar char="•"/>
            </a:pPr>
            <a:r>
              <a:rPr lang="en-US" sz="1400" b="1" dirty="0"/>
              <a:t>Gender ?</a:t>
            </a:r>
          </a:p>
          <a:p>
            <a:pPr marL="285750" indent="-285750">
              <a:buFont typeface="Arial" panose="020B0604020202020204" pitchFamily="34" charset="0"/>
              <a:buChar char="•"/>
            </a:pPr>
            <a:r>
              <a:rPr lang="en-US" sz="1400" b="1" dirty="0"/>
              <a:t>Ethnicity ?</a:t>
            </a:r>
          </a:p>
          <a:p>
            <a:endParaRPr lang="en-US" sz="1400" dirty="0"/>
          </a:p>
        </p:txBody>
      </p:sp>
      <p:pic>
        <p:nvPicPr>
          <p:cNvPr id="12" name="عنصر نائب للمحتوى 4">
            <a:extLst>
              <a:ext uri="{FF2B5EF4-FFF2-40B4-BE49-F238E27FC236}">
                <a16:creationId xmlns:a16="http://schemas.microsoft.com/office/drawing/2014/main" id="{A97E6F8D-0D48-4440-9B63-70952887A0D0}"/>
              </a:ext>
            </a:extLst>
          </p:cNvPr>
          <p:cNvPicPr>
            <a:picLocks noGrp="1" noChangeAspect="1"/>
          </p:cNvPicPr>
          <p:nvPr>
            <p:ph idx="1"/>
          </p:nvPr>
        </p:nvPicPr>
        <p:blipFill>
          <a:blip r:embed="rId3"/>
          <a:stretch>
            <a:fillRect/>
          </a:stretch>
        </p:blipFill>
        <p:spPr>
          <a:xfrm>
            <a:off x="3442197" y="2031996"/>
            <a:ext cx="4199243" cy="4737414"/>
          </a:xfrm>
        </p:spPr>
      </p:pic>
      <p:sp>
        <p:nvSpPr>
          <p:cNvPr id="13" name="مربع نص 12">
            <a:extLst>
              <a:ext uri="{FF2B5EF4-FFF2-40B4-BE49-F238E27FC236}">
                <a16:creationId xmlns:a16="http://schemas.microsoft.com/office/drawing/2014/main" id="{CEB132EF-C87A-4D2C-8095-610DC2A1C288}"/>
              </a:ext>
            </a:extLst>
          </p:cNvPr>
          <p:cNvSpPr txBox="1"/>
          <p:nvPr/>
        </p:nvSpPr>
        <p:spPr>
          <a:xfrm>
            <a:off x="107868" y="4492183"/>
            <a:ext cx="3888510" cy="584775"/>
          </a:xfrm>
          <a:prstGeom prst="rect">
            <a:avLst/>
          </a:prstGeom>
          <a:noFill/>
        </p:spPr>
        <p:txBody>
          <a:bodyPr wrap="square" rtlCol="1">
            <a:spAutoFit/>
          </a:bodyPr>
          <a:lstStyle/>
          <a:p>
            <a:r>
              <a:rPr lang="en-US" b="1" dirty="0">
                <a:solidFill>
                  <a:schemeClr val="accent1"/>
                </a:solidFill>
              </a:rPr>
              <a:t>Others</a:t>
            </a:r>
            <a:r>
              <a:rPr lang="en-US" sz="1400" dirty="0"/>
              <a:t> </a:t>
            </a:r>
          </a:p>
          <a:p>
            <a:pPr marL="285750" indent="-285750">
              <a:buFont typeface="Arial" panose="020B0604020202020204" pitchFamily="34" charset="0"/>
              <a:buChar char="•"/>
            </a:pPr>
            <a:r>
              <a:rPr lang="en-US" sz="1400" dirty="0"/>
              <a:t>Route of administration</a:t>
            </a:r>
          </a:p>
        </p:txBody>
      </p:sp>
    </p:spTree>
    <p:extLst>
      <p:ext uri="{BB962C8B-B14F-4D97-AF65-F5344CB8AC3E}">
        <p14:creationId xmlns:p14="http://schemas.microsoft.com/office/powerpoint/2010/main" val="3750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fade">
                                      <p:cBhvr>
                                        <p:cTn id="50" dur="50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fade">
                                      <p:cBhvr>
                                        <p:cTn id="55" dur="500"/>
                                        <p:tgtEl>
                                          <p:spTgt spid="7">
                                            <p:txEl>
                                              <p:p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fade">
                                      <p:cBhvr>
                                        <p:cTn id="58" dur="500"/>
                                        <p:tgtEl>
                                          <p:spTgt spid="7">
                                            <p:txEl>
                                              <p:pRg st="2" end="2"/>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Effect transition="in" filter="fade">
                                      <p:cBhvr>
                                        <p:cTn id="61" dur="500"/>
                                        <p:tgtEl>
                                          <p:spTgt spid="7">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DA3DCD-5348-4CEE-B6B6-4D2F2696C819}"/>
              </a:ext>
            </a:extLst>
          </p:cNvPr>
          <p:cNvSpPr>
            <a:spLocks noGrp="1"/>
          </p:cNvSpPr>
          <p:nvPr>
            <p:ph type="title"/>
          </p:nvPr>
        </p:nvSpPr>
        <p:spPr>
          <a:xfrm>
            <a:off x="142700" y="750003"/>
            <a:ext cx="9613861" cy="1080938"/>
          </a:xfrm>
        </p:spPr>
        <p:txBody>
          <a:bodyPr/>
          <a:lstStyle/>
          <a:p>
            <a:r>
              <a:rPr lang="en-US" dirty="0"/>
              <a:t>Neonatal abstinence syndrome</a:t>
            </a:r>
            <a:endParaRPr lang="ar-SA" dirty="0"/>
          </a:p>
        </p:txBody>
      </p:sp>
      <p:sp>
        <p:nvSpPr>
          <p:cNvPr id="3" name="عنصر نائب للمحتوى 2">
            <a:extLst>
              <a:ext uri="{FF2B5EF4-FFF2-40B4-BE49-F238E27FC236}">
                <a16:creationId xmlns:a16="http://schemas.microsoft.com/office/drawing/2014/main" id="{640DA4CF-3DC6-4F21-9828-A89DE33BC85A}"/>
              </a:ext>
            </a:extLst>
          </p:cNvPr>
          <p:cNvSpPr>
            <a:spLocks noGrp="1"/>
          </p:cNvSpPr>
          <p:nvPr>
            <p:ph idx="1"/>
          </p:nvPr>
        </p:nvSpPr>
        <p:spPr/>
        <p:txBody>
          <a:bodyPr/>
          <a:lstStyle/>
          <a:p>
            <a:pPr algn="l" rtl="0"/>
            <a:r>
              <a:rPr lang="en-US" dirty="0"/>
              <a:t>The neonatal abstinence syndrome refers to a postnatal opioid withdrawal syndrome that can occur in 55 to 94% of newborns whose mothers were addicted to or treated with opioids while pregnant.</a:t>
            </a:r>
            <a:endParaRPr lang="ar-SA" dirty="0"/>
          </a:p>
        </p:txBody>
      </p:sp>
      <p:pic>
        <p:nvPicPr>
          <p:cNvPr id="10" name="صورة 9">
            <a:extLst>
              <a:ext uri="{FF2B5EF4-FFF2-40B4-BE49-F238E27FC236}">
                <a16:creationId xmlns:a16="http://schemas.microsoft.com/office/drawing/2014/main" id="{A432C772-DBFF-4629-91B2-3C9060D50FDF}"/>
              </a:ext>
            </a:extLst>
          </p:cNvPr>
          <p:cNvPicPr>
            <a:picLocks noChangeAspect="1"/>
          </p:cNvPicPr>
          <p:nvPr/>
        </p:nvPicPr>
        <p:blipFill>
          <a:blip r:embed="rId2"/>
          <a:stretch>
            <a:fillRect/>
          </a:stretch>
        </p:blipFill>
        <p:spPr>
          <a:xfrm>
            <a:off x="8161748" y="685800"/>
            <a:ext cx="4030252" cy="1080938"/>
          </a:xfrm>
          <a:prstGeom prst="rect">
            <a:avLst/>
          </a:prstGeom>
        </p:spPr>
      </p:pic>
    </p:spTree>
    <p:extLst>
      <p:ext uri="{BB962C8B-B14F-4D97-AF65-F5344CB8AC3E}">
        <p14:creationId xmlns:p14="http://schemas.microsoft.com/office/powerpoint/2010/main" val="366969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D4D0E4-F975-4984-8242-ADC3D1800D3B}"/>
              </a:ext>
            </a:extLst>
          </p:cNvPr>
          <p:cNvPicPr>
            <a:picLocks noChangeAspect="1"/>
          </p:cNvPicPr>
          <p:nvPr/>
        </p:nvPicPr>
        <p:blipFill>
          <a:blip r:embed="rId2"/>
          <a:stretch>
            <a:fillRect/>
          </a:stretch>
        </p:blipFill>
        <p:spPr>
          <a:xfrm>
            <a:off x="3646360" y="0"/>
            <a:ext cx="2542854" cy="6858000"/>
          </a:xfrm>
          <a:prstGeom prst="rect">
            <a:avLst/>
          </a:prstGeom>
        </p:spPr>
      </p:pic>
      <p:pic>
        <p:nvPicPr>
          <p:cNvPr id="8" name="صورة 7">
            <a:extLst>
              <a:ext uri="{FF2B5EF4-FFF2-40B4-BE49-F238E27FC236}">
                <a16:creationId xmlns:a16="http://schemas.microsoft.com/office/drawing/2014/main" id="{50F820CF-CAA0-4C4A-8AA1-8A77C048F5FD}"/>
              </a:ext>
            </a:extLst>
          </p:cNvPr>
          <p:cNvPicPr>
            <a:picLocks noChangeAspect="1"/>
          </p:cNvPicPr>
          <p:nvPr/>
        </p:nvPicPr>
        <p:blipFill>
          <a:blip r:embed="rId3"/>
          <a:stretch>
            <a:fillRect/>
          </a:stretch>
        </p:blipFill>
        <p:spPr>
          <a:xfrm>
            <a:off x="6583794" y="717535"/>
            <a:ext cx="4030252" cy="1080938"/>
          </a:xfrm>
          <a:prstGeom prst="rect">
            <a:avLst/>
          </a:prstGeom>
        </p:spPr>
      </p:pic>
    </p:spTree>
    <p:extLst>
      <p:ext uri="{BB962C8B-B14F-4D97-AF65-F5344CB8AC3E}">
        <p14:creationId xmlns:p14="http://schemas.microsoft.com/office/powerpoint/2010/main" val="56041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5DC837F-2568-485B-8483-5067FA849D10}"/>
              </a:ext>
            </a:extLst>
          </p:cNvPr>
          <p:cNvSpPr>
            <a:spLocks noGrp="1"/>
          </p:cNvSpPr>
          <p:nvPr>
            <p:ph idx="1"/>
          </p:nvPr>
        </p:nvSpPr>
        <p:spPr/>
        <p:txBody>
          <a:bodyPr>
            <a:normAutofit lnSpcReduction="10000"/>
          </a:bodyPr>
          <a:lstStyle/>
          <a:p>
            <a:pPr marL="0" indent="0">
              <a:buNone/>
            </a:pPr>
            <a:r>
              <a:rPr lang="en-US" dirty="0"/>
              <a:t>The percentage of lung cancers caused by smoking is </a:t>
            </a:r>
          </a:p>
          <a:p>
            <a:pPr marL="617220" lvl="1" indent="-342900">
              <a:buFont typeface="+mj-lt"/>
              <a:buAutoNum type="alphaUcPeriod"/>
            </a:pPr>
            <a:r>
              <a:rPr lang="en-US" dirty="0"/>
              <a:t>95%</a:t>
            </a:r>
          </a:p>
          <a:p>
            <a:pPr marL="617220" lvl="1" indent="-342900">
              <a:buFont typeface="+mj-lt"/>
              <a:buAutoNum type="alphaUcPeriod"/>
            </a:pPr>
            <a:r>
              <a:rPr lang="en-US" dirty="0"/>
              <a:t>20%</a:t>
            </a:r>
          </a:p>
          <a:p>
            <a:pPr marL="617220" lvl="1" indent="-342900">
              <a:buFont typeface="+mj-lt"/>
              <a:buAutoNum type="alphaUcPeriod"/>
            </a:pPr>
            <a:r>
              <a:rPr lang="en-US" dirty="0"/>
              <a:t>50%</a:t>
            </a:r>
          </a:p>
          <a:p>
            <a:pPr marL="617220" lvl="1" indent="-342900">
              <a:buFont typeface="+mj-lt"/>
              <a:buAutoNum type="alphaUcPeriod"/>
            </a:pPr>
            <a:r>
              <a:rPr lang="en-US" dirty="0"/>
              <a:t>12%</a:t>
            </a:r>
          </a:p>
          <a:p>
            <a:pPr marL="0" indent="0">
              <a:buNone/>
            </a:pPr>
            <a:endParaRPr lang="en-US" dirty="0"/>
          </a:p>
          <a:p>
            <a:pPr marL="0" indent="0">
              <a:buNone/>
            </a:pPr>
            <a:endParaRPr lang="en-US" dirty="0"/>
          </a:p>
          <a:p>
            <a:pPr marL="0" indent="0">
              <a:buNone/>
            </a:pPr>
            <a:r>
              <a:rPr lang="en-US" dirty="0"/>
              <a:t>Which one of the following is a side effect of bupropion ( Non NRT`s )?</a:t>
            </a:r>
          </a:p>
          <a:p>
            <a:pPr marL="617220" lvl="1" indent="-342900">
              <a:buFont typeface="+mj-lt"/>
              <a:buAutoNum type="alphaUcPeriod"/>
            </a:pPr>
            <a:r>
              <a:rPr lang="en-US" dirty="0"/>
              <a:t>Cough</a:t>
            </a:r>
          </a:p>
          <a:p>
            <a:pPr marL="617220" lvl="1" indent="-342900">
              <a:buFont typeface="+mj-lt"/>
              <a:buAutoNum type="alphaUcPeriod"/>
            </a:pPr>
            <a:r>
              <a:rPr lang="en-US" dirty="0"/>
              <a:t>Weakness</a:t>
            </a:r>
          </a:p>
          <a:p>
            <a:pPr marL="617220" lvl="1" indent="-342900">
              <a:buFont typeface="+mj-lt"/>
              <a:buAutoNum type="alphaUcPeriod"/>
            </a:pPr>
            <a:r>
              <a:rPr lang="en-US" dirty="0"/>
              <a:t>Dizziness</a:t>
            </a:r>
          </a:p>
          <a:p>
            <a:pPr marL="617220" lvl="1" indent="-342900">
              <a:buFont typeface="+mj-lt"/>
              <a:buAutoNum type="alphaUcPeriod"/>
            </a:pPr>
            <a:r>
              <a:rPr lang="en-US" dirty="0"/>
              <a:t>Seizures </a:t>
            </a:r>
          </a:p>
        </p:txBody>
      </p:sp>
      <p:sp>
        <p:nvSpPr>
          <p:cNvPr id="4" name="عنوان 1">
            <a:extLst>
              <a:ext uri="{FF2B5EF4-FFF2-40B4-BE49-F238E27FC236}">
                <a16:creationId xmlns:a16="http://schemas.microsoft.com/office/drawing/2014/main" id="{C6E77786-AA67-4706-81F2-21BCD076072C}"/>
              </a:ext>
            </a:extLst>
          </p:cNvPr>
          <p:cNvSpPr>
            <a:spLocks noGrp="1"/>
          </p:cNvSpPr>
          <p:nvPr>
            <p:ph type="title"/>
          </p:nvPr>
        </p:nvSpPr>
        <p:spPr>
          <a:xfrm>
            <a:off x="208714" y="85136"/>
            <a:ext cx="10058400" cy="1609344"/>
          </a:xfrm>
        </p:spPr>
        <p:txBody>
          <a:bodyPr/>
          <a:lstStyle/>
          <a:p>
            <a:r>
              <a:rPr lang="en-US" dirty="0"/>
              <a:t>questions</a:t>
            </a:r>
            <a:endParaRPr lang="ar-SA" dirty="0"/>
          </a:p>
        </p:txBody>
      </p:sp>
    </p:spTree>
    <p:extLst>
      <p:ext uri="{BB962C8B-B14F-4D97-AF65-F5344CB8AC3E}">
        <p14:creationId xmlns:p14="http://schemas.microsoft.com/office/powerpoint/2010/main" val="56868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79F5F7-9F70-45A3-B7C2-1AF901EEE699}"/>
              </a:ext>
            </a:extLst>
          </p:cNvPr>
          <p:cNvSpPr>
            <a:spLocks noGrp="1"/>
          </p:cNvSpPr>
          <p:nvPr>
            <p:ph type="title"/>
          </p:nvPr>
        </p:nvSpPr>
        <p:spPr/>
        <p:txBody>
          <a:bodyPr/>
          <a:lstStyle/>
          <a:p>
            <a:r>
              <a:rPr lang="en-US" dirty="0"/>
              <a:t>Signs of substance abuse/addiction</a:t>
            </a:r>
            <a:endParaRPr lang="ar-SA" dirty="0"/>
          </a:p>
        </p:txBody>
      </p:sp>
      <p:pic>
        <p:nvPicPr>
          <p:cNvPr id="5" name="صورة 4">
            <a:extLst>
              <a:ext uri="{FF2B5EF4-FFF2-40B4-BE49-F238E27FC236}">
                <a16:creationId xmlns:a16="http://schemas.microsoft.com/office/drawing/2014/main" id="{11BF2F5D-4158-4304-AD83-C6A876CC511E}"/>
              </a:ext>
            </a:extLst>
          </p:cNvPr>
          <p:cNvPicPr>
            <a:picLocks noChangeAspect="1"/>
          </p:cNvPicPr>
          <p:nvPr/>
        </p:nvPicPr>
        <p:blipFill>
          <a:blip r:embed="rId2"/>
          <a:stretch>
            <a:fillRect/>
          </a:stretch>
        </p:blipFill>
        <p:spPr>
          <a:xfrm>
            <a:off x="5854157" y="2110284"/>
            <a:ext cx="3715180" cy="4641498"/>
          </a:xfrm>
          <a:prstGeom prst="rect">
            <a:avLst/>
          </a:prstGeom>
        </p:spPr>
      </p:pic>
      <p:pic>
        <p:nvPicPr>
          <p:cNvPr id="9" name="صورة 8">
            <a:extLst>
              <a:ext uri="{FF2B5EF4-FFF2-40B4-BE49-F238E27FC236}">
                <a16:creationId xmlns:a16="http://schemas.microsoft.com/office/drawing/2014/main" id="{772C0C77-EBE8-4067-A11C-33B9A3A9D1D9}"/>
              </a:ext>
            </a:extLst>
          </p:cNvPr>
          <p:cNvPicPr>
            <a:picLocks noChangeAspect="1"/>
          </p:cNvPicPr>
          <p:nvPr/>
        </p:nvPicPr>
        <p:blipFill>
          <a:blip r:embed="rId3"/>
          <a:stretch>
            <a:fillRect/>
          </a:stretch>
        </p:blipFill>
        <p:spPr>
          <a:xfrm>
            <a:off x="1650012" y="2110284"/>
            <a:ext cx="3003322" cy="4641498"/>
          </a:xfrm>
          <a:prstGeom prst="rect">
            <a:avLst/>
          </a:prstGeom>
        </p:spPr>
      </p:pic>
    </p:spTree>
    <p:extLst>
      <p:ext uri="{BB962C8B-B14F-4D97-AF65-F5344CB8AC3E}">
        <p14:creationId xmlns:p14="http://schemas.microsoft.com/office/powerpoint/2010/main" val="2357129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9CED88-3B04-407B-BD98-AFBB6DE527EE}"/>
              </a:ext>
            </a:extLst>
          </p:cNvPr>
          <p:cNvSpPr>
            <a:spLocks noGrp="1"/>
          </p:cNvSpPr>
          <p:nvPr>
            <p:ph type="title"/>
          </p:nvPr>
        </p:nvSpPr>
        <p:spPr/>
        <p:txBody>
          <a:bodyPr/>
          <a:lstStyle/>
          <a:p>
            <a:endParaRPr lang="ar-SA"/>
          </a:p>
        </p:txBody>
      </p:sp>
      <p:pic>
        <p:nvPicPr>
          <p:cNvPr id="9" name="صورة 8">
            <a:extLst>
              <a:ext uri="{FF2B5EF4-FFF2-40B4-BE49-F238E27FC236}">
                <a16:creationId xmlns:a16="http://schemas.microsoft.com/office/drawing/2014/main" id="{106FC1AA-0B4A-40A9-904A-40EF3CD55617}"/>
              </a:ext>
            </a:extLst>
          </p:cNvPr>
          <p:cNvPicPr>
            <a:picLocks noChangeAspect="1"/>
          </p:cNvPicPr>
          <p:nvPr/>
        </p:nvPicPr>
        <p:blipFill>
          <a:blip r:embed="rId2"/>
          <a:stretch>
            <a:fillRect/>
          </a:stretch>
        </p:blipFill>
        <p:spPr>
          <a:xfrm>
            <a:off x="3523044" y="0"/>
            <a:ext cx="5145911" cy="6858000"/>
          </a:xfrm>
          <a:prstGeom prst="rect">
            <a:avLst/>
          </a:prstGeom>
        </p:spPr>
      </p:pic>
    </p:spTree>
    <p:extLst>
      <p:ext uri="{BB962C8B-B14F-4D97-AF65-F5344CB8AC3E}">
        <p14:creationId xmlns:p14="http://schemas.microsoft.com/office/powerpoint/2010/main" val="394327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2F75EE-9218-4E52-B905-3080370B83A5}"/>
              </a:ext>
            </a:extLst>
          </p:cNvPr>
          <p:cNvSpPr>
            <a:spLocks noGrp="1"/>
          </p:cNvSpPr>
          <p:nvPr>
            <p:ph type="title"/>
          </p:nvPr>
        </p:nvSpPr>
        <p:spPr/>
        <p:txBody>
          <a:bodyPr/>
          <a:lstStyle/>
          <a:p>
            <a:endParaRPr lang="ar-SA"/>
          </a:p>
        </p:txBody>
      </p:sp>
      <p:pic>
        <p:nvPicPr>
          <p:cNvPr id="5" name="صورة 4">
            <a:extLst>
              <a:ext uri="{FF2B5EF4-FFF2-40B4-BE49-F238E27FC236}">
                <a16:creationId xmlns:a16="http://schemas.microsoft.com/office/drawing/2014/main" id="{A788CA3C-40A2-43C4-B615-99E5AC9FC105}"/>
              </a:ext>
            </a:extLst>
          </p:cNvPr>
          <p:cNvPicPr>
            <a:picLocks noChangeAspect="1"/>
          </p:cNvPicPr>
          <p:nvPr/>
        </p:nvPicPr>
        <p:blipFill>
          <a:blip r:embed="rId2"/>
          <a:stretch>
            <a:fillRect/>
          </a:stretch>
        </p:blipFill>
        <p:spPr>
          <a:xfrm>
            <a:off x="3724797" y="1091752"/>
            <a:ext cx="4742405" cy="4674495"/>
          </a:xfrm>
          <a:prstGeom prst="rect">
            <a:avLst/>
          </a:prstGeom>
        </p:spPr>
      </p:pic>
    </p:spTree>
    <p:extLst>
      <p:ext uri="{BB962C8B-B14F-4D97-AF65-F5344CB8AC3E}">
        <p14:creationId xmlns:p14="http://schemas.microsoft.com/office/powerpoint/2010/main" val="1479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FBD57D9-F0AF-4E4B-AC4F-4D0F46B33CE2}"/>
              </a:ext>
            </a:extLst>
          </p:cNvPr>
          <p:cNvSpPr>
            <a:spLocks noGrp="1"/>
          </p:cNvSpPr>
          <p:nvPr>
            <p:ph type="title"/>
          </p:nvPr>
        </p:nvSpPr>
        <p:spPr>
          <a:xfrm>
            <a:off x="223121" y="753228"/>
            <a:ext cx="9253387" cy="1080938"/>
          </a:xfrm>
        </p:spPr>
        <p:txBody>
          <a:bodyPr>
            <a:normAutofit fontScale="90000"/>
          </a:bodyPr>
          <a:lstStyle/>
          <a:p>
            <a:r>
              <a:rPr lang="en-US" dirty="0"/>
              <a:t>Methods to approach subjects with substance abuse</a:t>
            </a:r>
            <a:endParaRPr lang="ar-SA" dirty="0"/>
          </a:p>
        </p:txBody>
      </p:sp>
      <p:sp>
        <p:nvSpPr>
          <p:cNvPr id="3" name="عنصر نائب للمحتوى 2">
            <a:extLst>
              <a:ext uri="{FF2B5EF4-FFF2-40B4-BE49-F238E27FC236}">
                <a16:creationId xmlns:a16="http://schemas.microsoft.com/office/drawing/2014/main" id="{96E4EEE0-0273-4C6E-B458-3A6DC473080C}"/>
              </a:ext>
            </a:extLst>
          </p:cNvPr>
          <p:cNvSpPr>
            <a:spLocks noGrp="1"/>
          </p:cNvSpPr>
          <p:nvPr>
            <p:ph idx="1"/>
          </p:nvPr>
        </p:nvSpPr>
        <p:spPr>
          <a:xfrm>
            <a:off x="767478" y="2509336"/>
            <a:ext cx="10058400" cy="4050792"/>
          </a:xfrm>
        </p:spPr>
        <p:txBody>
          <a:bodyPr/>
          <a:lstStyle/>
          <a:p>
            <a:pPr algn="l" rtl="0"/>
            <a:r>
              <a:rPr lang="en-US" dirty="0"/>
              <a:t>This guideline covers targeted interventions to prevent misuse of drugs, including illegal drugs, ‘legal highs’ and prescription-only medicines. It aims to prevent or delay harmful use of drugs in children, young people and adults who are most likely to start using drugs or who are already experimenting or using drugs occasionally.</a:t>
            </a:r>
            <a:endParaRPr lang="ar-SA" dirty="0"/>
          </a:p>
        </p:txBody>
      </p:sp>
      <p:pic>
        <p:nvPicPr>
          <p:cNvPr id="4" name="عنصر نائب للمحتوى 12">
            <a:extLst>
              <a:ext uri="{FF2B5EF4-FFF2-40B4-BE49-F238E27FC236}">
                <a16:creationId xmlns:a16="http://schemas.microsoft.com/office/drawing/2014/main" id="{2FAEEDE4-290C-414B-9A94-2F8772038C0D}"/>
              </a:ext>
            </a:extLst>
          </p:cNvPr>
          <p:cNvPicPr>
            <a:picLocks noChangeAspect="1"/>
          </p:cNvPicPr>
          <p:nvPr/>
        </p:nvPicPr>
        <p:blipFill>
          <a:blip r:embed="rId2"/>
          <a:stretch>
            <a:fillRect/>
          </a:stretch>
        </p:blipFill>
        <p:spPr>
          <a:xfrm>
            <a:off x="9682878" y="691166"/>
            <a:ext cx="2286000" cy="1143000"/>
          </a:xfrm>
          <a:prstGeom prst="rect">
            <a:avLst/>
          </a:prstGeom>
        </p:spPr>
      </p:pic>
    </p:spTree>
    <p:extLst>
      <p:ext uri="{BB962C8B-B14F-4D97-AF65-F5344CB8AC3E}">
        <p14:creationId xmlns:p14="http://schemas.microsoft.com/office/powerpoint/2010/main" val="4265268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7118DFC-8C9A-407C-B1D9-1B11D41810B3}"/>
              </a:ext>
            </a:extLst>
          </p:cNvPr>
          <p:cNvSpPr>
            <a:spLocks noGrp="1"/>
          </p:cNvSpPr>
          <p:nvPr>
            <p:ph type="title"/>
          </p:nvPr>
        </p:nvSpPr>
        <p:spPr/>
        <p:txBody>
          <a:bodyPr/>
          <a:lstStyle/>
          <a:p>
            <a:r>
              <a:rPr lang="en-US" dirty="0"/>
              <a:t>Recommendations </a:t>
            </a:r>
            <a:endParaRPr lang="ar-SA" dirty="0"/>
          </a:p>
        </p:txBody>
      </p:sp>
      <p:sp>
        <p:nvSpPr>
          <p:cNvPr id="16" name="مستطيل 15">
            <a:extLst>
              <a:ext uri="{FF2B5EF4-FFF2-40B4-BE49-F238E27FC236}">
                <a16:creationId xmlns:a16="http://schemas.microsoft.com/office/drawing/2014/main" id="{24D0DB38-A79C-4968-B0D7-A67EA55BD782}"/>
              </a:ext>
            </a:extLst>
          </p:cNvPr>
          <p:cNvSpPr/>
          <p:nvPr/>
        </p:nvSpPr>
        <p:spPr>
          <a:xfrm>
            <a:off x="212436" y="2302271"/>
            <a:ext cx="9541163" cy="646331"/>
          </a:xfrm>
          <a:prstGeom prst="rect">
            <a:avLst/>
          </a:prstGeom>
        </p:spPr>
        <p:txBody>
          <a:bodyPr wrap="square">
            <a:spAutoFit/>
          </a:bodyPr>
          <a:lstStyle/>
          <a:p>
            <a:r>
              <a:rPr lang="en-US" b="1" dirty="0">
                <a:solidFill>
                  <a:schemeClr val="accent1"/>
                </a:solidFill>
              </a:rPr>
              <a:t>1- Delivering drug misuse prevention activities as part of existing services</a:t>
            </a:r>
          </a:p>
          <a:p>
            <a:r>
              <a:rPr lang="en-US" b="1" dirty="0">
                <a:solidFill>
                  <a:schemeClr val="accent1"/>
                </a:solidFill>
              </a:rPr>
              <a:t>e.g. </a:t>
            </a:r>
            <a:r>
              <a:rPr lang="en-US" dirty="0"/>
              <a:t>specialist services for people in groups at risk</a:t>
            </a:r>
            <a:endParaRPr lang="en-US" b="1" dirty="0">
              <a:solidFill>
                <a:schemeClr val="accent1"/>
              </a:solidFill>
            </a:endParaRPr>
          </a:p>
        </p:txBody>
      </p:sp>
      <p:sp>
        <p:nvSpPr>
          <p:cNvPr id="17" name="مستطيل 16">
            <a:extLst>
              <a:ext uri="{FF2B5EF4-FFF2-40B4-BE49-F238E27FC236}">
                <a16:creationId xmlns:a16="http://schemas.microsoft.com/office/drawing/2014/main" id="{67ACFA2D-4087-4487-BE5E-E6356648156A}"/>
              </a:ext>
            </a:extLst>
          </p:cNvPr>
          <p:cNvSpPr/>
          <p:nvPr/>
        </p:nvSpPr>
        <p:spPr>
          <a:xfrm>
            <a:off x="212435" y="3263068"/>
            <a:ext cx="9541163" cy="2031325"/>
          </a:xfrm>
          <a:prstGeom prst="rect">
            <a:avLst/>
          </a:prstGeom>
        </p:spPr>
        <p:txBody>
          <a:bodyPr wrap="square">
            <a:spAutoFit/>
          </a:bodyPr>
          <a:lstStyle/>
          <a:p>
            <a:r>
              <a:rPr lang="en-US" b="1" dirty="0">
                <a:solidFill>
                  <a:schemeClr val="accent1"/>
                </a:solidFill>
              </a:rPr>
              <a:t>People at risk of using drugs:</a:t>
            </a:r>
          </a:p>
          <a:p>
            <a:pPr marL="285750" indent="-285750">
              <a:buFont typeface="Arial" panose="020B0604020202020204" pitchFamily="34" charset="0"/>
              <a:buChar char="•"/>
            </a:pPr>
            <a:r>
              <a:rPr lang="en-US" dirty="0"/>
              <a:t>People who attend Nightclubs or festivals</a:t>
            </a:r>
          </a:p>
          <a:p>
            <a:pPr marL="285750" indent="-285750">
              <a:buFont typeface="Arial" panose="020B0604020202020204" pitchFamily="34" charset="0"/>
              <a:buChar char="•"/>
            </a:pPr>
            <a:r>
              <a:rPr lang="en-US" dirty="0"/>
              <a:t>Wider health services, such as sexual and reproductive health services or primary care</a:t>
            </a:r>
          </a:p>
          <a:p>
            <a:pPr marL="285750" indent="-285750">
              <a:buFont typeface="Arial" panose="020B0604020202020204" pitchFamily="34" charset="0"/>
              <a:buChar char="•"/>
            </a:pPr>
            <a:r>
              <a:rPr lang="en-US" dirty="0"/>
              <a:t>Supported accommodation or hostels for people without permanent accommodation</a:t>
            </a:r>
          </a:p>
          <a:p>
            <a:pPr marL="285750" indent="-285750">
              <a:buFont typeface="Arial" panose="020B0604020202020204" pitchFamily="34" charset="0"/>
              <a:buChar char="•"/>
            </a:pPr>
            <a:r>
              <a:rPr lang="en-US" dirty="0"/>
              <a:t>Gyms (to target people who are taking, or considering taking, image- and performance-enhancing drugs).</a:t>
            </a:r>
          </a:p>
          <a:p>
            <a:pPr marL="285750" indent="-285750">
              <a:buFont typeface="Arial" panose="020B0604020202020204" pitchFamily="34" charset="0"/>
              <a:buChar char="•"/>
            </a:pPr>
            <a:r>
              <a:rPr lang="en-US" dirty="0"/>
              <a:t>People with mental illnesses</a:t>
            </a:r>
          </a:p>
        </p:txBody>
      </p:sp>
      <p:sp>
        <p:nvSpPr>
          <p:cNvPr id="4" name="عنصر نائب للمحتوى 3">
            <a:extLst>
              <a:ext uri="{FF2B5EF4-FFF2-40B4-BE49-F238E27FC236}">
                <a16:creationId xmlns:a16="http://schemas.microsoft.com/office/drawing/2014/main" id="{F562DDA2-1CBC-4E74-8836-403D8C287CAE}"/>
              </a:ext>
            </a:extLst>
          </p:cNvPr>
          <p:cNvSpPr>
            <a:spLocks noGrp="1"/>
          </p:cNvSpPr>
          <p:nvPr>
            <p:ph idx="1"/>
          </p:nvPr>
        </p:nvSpPr>
        <p:spPr/>
        <p:txBody>
          <a:bodyPr/>
          <a:lstStyle/>
          <a:p>
            <a:endParaRPr lang="ar-SA"/>
          </a:p>
        </p:txBody>
      </p:sp>
      <p:pic>
        <p:nvPicPr>
          <p:cNvPr id="8" name="عنصر نائب للمحتوى 12">
            <a:extLst>
              <a:ext uri="{FF2B5EF4-FFF2-40B4-BE49-F238E27FC236}">
                <a16:creationId xmlns:a16="http://schemas.microsoft.com/office/drawing/2014/main" id="{EBC3AB78-CEFE-4DF1-9021-A6D68D58DCE7}"/>
              </a:ext>
            </a:extLst>
          </p:cNvPr>
          <p:cNvPicPr>
            <a:picLocks noChangeAspect="1"/>
          </p:cNvPicPr>
          <p:nvPr/>
        </p:nvPicPr>
        <p:blipFill>
          <a:blip r:embed="rId2"/>
          <a:stretch>
            <a:fillRect/>
          </a:stretch>
        </p:blipFill>
        <p:spPr>
          <a:xfrm>
            <a:off x="9682878" y="691166"/>
            <a:ext cx="2286000" cy="1143000"/>
          </a:xfrm>
          <a:prstGeom prst="rect">
            <a:avLst/>
          </a:prstGeom>
        </p:spPr>
      </p:pic>
    </p:spTree>
    <p:extLst>
      <p:ext uri="{BB962C8B-B14F-4D97-AF65-F5344CB8AC3E}">
        <p14:creationId xmlns:p14="http://schemas.microsoft.com/office/powerpoint/2010/main" val="982011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1326E28-5480-4734-B578-C3310E6C72AA}"/>
              </a:ext>
            </a:extLst>
          </p:cNvPr>
          <p:cNvSpPr/>
          <p:nvPr/>
        </p:nvSpPr>
        <p:spPr>
          <a:xfrm>
            <a:off x="212436" y="2302271"/>
            <a:ext cx="9541163" cy="2985433"/>
          </a:xfrm>
          <a:prstGeom prst="rect">
            <a:avLst/>
          </a:prstGeom>
        </p:spPr>
        <p:txBody>
          <a:bodyPr wrap="square">
            <a:spAutoFit/>
          </a:bodyPr>
          <a:lstStyle/>
          <a:p>
            <a:pPr lvl="0" indent="457200"/>
            <a:r>
              <a:rPr lang="en-US" b="1" dirty="0">
                <a:solidFill>
                  <a:schemeClr val="accent1"/>
                </a:solidFill>
              </a:rPr>
              <a:t>2-Assessment at points of opportunities for vulnerability of drug use.</a:t>
            </a:r>
          </a:p>
          <a:p>
            <a:pPr lvl="0">
              <a:spcBef>
                <a:spcPts val="1600"/>
              </a:spcBef>
            </a:pPr>
            <a:r>
              <a:rPr lang="en-US" sz="1400" dirty="0"/>
              <a:t>For example: appointment with general practitioner. </a:t>
            </a:r>
          </a:p>
          <a:p>
            <a:pPr lvl="0">
              <a:spcBef>
                <a:spcPts val="1600"/>
              </a:spcBef>
            </a:pPr>
            <a:r>
              <a:rPr lang="en-US" sz="1400" dirty="0">
                <a:sym typeface="Arial"/>
              </a:rPr>
              <a:t>Use a consistent, locally agreed approach to assessment that is respectful, </a:t>
            </a:r>
            <a:r>
              <a:rPr lang="en-US" sz="1400" dirty="0" err="1">
                <a:sym typeface="Arial"/>
              </a:rPr>
              <a:t>non-judgemental</a:t>
            </a:r>
            <a:r>
              <a:rPr lang="en-US" sz="1400" dirty="0">
                <a:sym typeface="Arial"/>
              </a:rPr>
              <a:t> and proportionate to the person's presenting vulnerabilities.</a:t>
            </a:r>
          </a:p>
          <a:p>
            <a:pPr marL="558800" lvl="0">
              <a:spcBef>
                <a:spcPts val="1600"/>
              </a:spcBef>
            </a:pPr>
            <a:r>
              <a:rPr lang="en-US" sz="1400" dirty="0">
                <a:sym typeface="Arial"/>
              </a:rPr>
              <a:t>Discuss the person's circumstances, taking account of their age and developmental stage. The initial discussion could include:</a:t>
            </a:r>
            <a:br>
              <a:rPr lang="en-US" sz="1400" dirty="0">
                <a:sym typeface="Arial"/>
              </a:rPr>
            </a:br>
            <a:r>
              <a:rPr lang="en-US" sz="1400" dirty="0">
                <a:sym typeface="Arial"/>
              </a:rPr>
              <a:t>	- their physical and mental health and their personal, social, educational or employment circumstances (which may trigger a more in-depth assessment)</a:t>
            </a:r>
            <a:br>
              <a:rPr lang="en-US" sz="1400" dirty="0">
                <a:sym typeface="Arial"/>
              </a:rPr>
            </a:br>
            <a:r>
              <a:rPr lang="en-US" sz="1400" dirty="0">
                <a:sym typeface="Arial"/>
              </a:rPr>
              <a:t>	- any drug use (including the type used and how often).</a:t>
            </a:r>
          </a:p>
          <a:p>
            <a:endParaRPr lang="en-US" b="1" dirty="0">
              <a:solidFill>
                <a:schemeClr val="accent1"/>
              </a:solidFill>
            </a:endParaRPr>
          </a:p>
        </p:txBody>
      </p:sp>
      <p:sp>
        <p:nvSpPr>
          <p:cNvPr id="6" name="عنوان 1">
            <a:extLst>
              <a:ext uri="{FF2B5EF4-FFF2-40B4-BE49-F238E27FC236}">
                <a16:creationId xmlns:a16="http://schemas.microsoft.com/office/drawing/2014/main" id="{438253C2-D6D3-4E4C-85B4-2EE94BCCE9E8}"/>
              </a:ext>
            </a:extLst>
          </p:cNvPr>
          <p:cNvSpPr>
            <a:spLocks noGrp="1"/>
          </p:cNvSpPr>
          <p:nvPr>
            <p:ph type="title"/>
          </p:nvPr>
        </p:nvSpPr>
        <p:spPr>
          <a:xfrm>
            <a:off x="680321" y="753228"/>
            <a:ext cx="9613861" cy="1080938"/>
          </a:xfrm>
        </p:spPr>
        <p:txBody>
          <a:bodyPr/>
          <a:lstStyle/>
          <a:p>
            <a:r>
              <a:rPr lang="en-US" dirty="0"/>
              <a:t>Recommendations </a:t>
            </a:r>
            <a:endParaRPr lang="ar-SA" dirty="0"/>
          </a:p>
        </p:txBody>
      </p:sp>
      <p:sp>
        <p:nvSpPr>
          <p:cNvPr id="3" name="عنصر نائب للمحتوى 2">
            <a:extLst>
              <a:ext uri="{FF2B5EF4-FFF2-40B4-BE49-F238E27FC236}">
                <a16:creationId xmlns:a16="http://schemas.microsoft.com/office/drawing/2014/main" id="{955C8ECF-44A6-43B2-956A-456B0A2D7594}"/>
              </a:ext>
            </a:extLst>
          </p:cNvPr>
          <p:cNvSpPr>
            <a:spLocks noGrp="1"/>
          </p:cNvSpPr>
          <p:nvPr>
            <p:ph idx="1"/>
          </p:nvPr>
        </p:nvSpPr>
        <p:spPr/>
        <p:txBody>
          <a:bodyPr/>
          <a:lstStyle/>
          <a:p>
            <a:endParaRPr lang="ar-SA"/>
          </a:p>
        </p:txBody>
      </p:sp>
      <p:pic>
        <p:nvPicPr>
          <p:cNvPr id="8" name="عنصر نائب للمحتوى 12">
            <a:extLst>
              <a:ext uri="{FF2B5EF4-FFF2-40B4-BE49-F238E27FC236}">
                <a16:creationId xmlns:a16="http://schemas.microsoft.com/office/drawing/2014/main" id="{CE2FE614-8424-41E9-9DFD-52DB3CE9B043}"/>
              </a:ext>
            </a:extLst>
          </p:cNvPr>
          <p:cNvPicPr>
            <a:picLocks noChangeAspect="1"/>
          </p:cNvPicPr>
          <p:nvPr/>
        </p:nvPicPr>
        <p:blipFill>
          <a:blip r:embed="rId2"/>
          <a:stretch>
            <a:fillRect/>
          </a:stretch>
        </p:blipFill>
        <p:spPr>
          <a:xfrm>
            <a:off x="9682878" y="691166"/>
            <a:ext cx="2286000" cy="1143000"/>
          </a:xfrm>
          <a:prstGeom prst="rect">
            <a:avLst/>
          </a:prstGeom>
        </p:spPr>
      </p:pic>
    </p:spTree>
    <p:extLst>
      <p:ext uri="{BB962C8B-B14F-4D97-AF65-F5344CB8AC3E}">
        <p14:creationId xmlns:p14="http://schemas.microsoft.com/office/powerpoint/2010/main" val="3403605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E93E24AE-CBF8-45C0-B477-5D538EB977B0}"/>
              </a:ext>
            </a:extLst>
          </p:cNvPr>
          <p:cNvSpPr/>
          <p:nvPr/>
        </p:nvSpPr>
        <p:spPr>
          <a:xfrm>
            <a:off x="0" y="2300486"/>
            <a:ext cx="10132290" cy="1128514"/>
          </a:xfrm>
          <a:prstGeom prst="rect">
            <a:avLst/>
          </a:prstGeom>
        </p:spPr>
        <p:txBody>
          <a:bodyPr wrap="square">
            <a:spAutoFit/>
          </a:bodyPr>
          <a:lstStyle/>
          <a:p>
            <a:pPr marL="457200"/>
            <a:r>
              <a:rPr lang="en-US" b="1" dirty="0">
                <a:solidFill>
                  <a:schemeClr val="accent1"/>
                </a:solidFill>
              </a:rPr>
              <a:t>3-Children and young people assessed as vulnerable to drug misuse </a:t>
            </a:r>
            <a:r>
              <a:rPr lang="en-US" b="1" dirty="0">
                <a:solidFill>
                  <a:srgbClr val="000000"/>
                </a:solidFill>
              </a:rPr>
              <a:t>should:</a:t>
            </a:r>
          </a:p>
          <a:p>
            <a:pPr marL="457200" lvl="0">
              <a:spcBef>
                <a:spcPts val="1600"/>
              </a:spcBef>
            </a:pPr>
            <a:r>
              <a:rPr lang="en-US" dirty="0">
                <a:solidFill>
                  <a:srgbClr val="000000"/>
                </a:solidFill>
              </a:rPr>
              <a:t>Be considered for skills training for both them and their families.</a:t>
            </a:r>
            <a:br>
              <a:rPr lang="en-US" dirty="0">
                <a:solidFill>
                  <a:srgbClr val="000000"/>
                </a:solidFill>
              </a:rPr>
            </a:br>
            <a:r>
              <a:rPr lang="en-US" dirty="0">
                <a:solidFill>
                  <a:srgbClr val="000000"/>
                </a:solidFill>
              </a:rPr>
              <a:t>Training should build the following: </a:t>
            </a:r>
          </a:p>
        </p:txBody>
      </p:sp>
      <p:graphicFrame>
        <p:nvGraphicFramePr>
          <p:cNvPr id="6" name="Google Shape;436;p68">
            <a:extLst>
              <a:ext uri="{FF2B5EF4-FFF2-40B4-BE49-F238E27FC236}">
                <a16:creationId xmlns:a16="http://schemas.microsoft.com/office/drawing/2014/main" id="{51FA1B78-4AD4-4F36-B82E-FCE370A57998}"/>
              </a:ext>
            </a:extLst>
          </p:cNvPr>
          <p:cNvGraphicFramePr/>
          <p:nvPr>
            <p:extLst/>
          </p:nvPr>
        </p:nvGraphicFramePr>
        <p:xfrm>
          <a:off x="1688561" y="3715598"/>
          <a:ext cx="7239000" cy="228594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dirty="0">
                          <a:solidFill>
                            <a:schemeClr val="accent2"/>
                          </a:solidFill>
                        </a:rPr>
                        <a:t>Listening </a:t>
                      </a:r>
                      <a:endParaRPr b="1" dirty="0">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b="1" dirty="0">
                          <a:solidFill>
                            <a:schemeClr val="accent2"/>
                          </a:solidFill>
                        </a:rPr>
                        <a:t>Conflict resolution</a:t>
                      </a:r>
                      <a:endParaRPr b="1" dirty="0">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b="1">
                          <a:solidFill>
                            <a:schemeClr val="accent2"/>
                          </a:solidFill>
                        </a:rPr>
                        <a:t>Refusal </a:t>
                      </a:r>
                      <a:endParaRPr b="1">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b="1">
                          <a:solidFill>
                            <a:schemeClr val="accent2"/>
                          </a:solidFill>
                        </a:rPr>
                        <a:t>Identifying and managing stress</a:t>
                      </a:r>
                      <a:endParaRPr b="1">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solidFill>
                            <a:schemeClr val="accent2"/>
                          </a:solidFill>
                        </a:rPr>
                        <a:t>Making decisions</a:t>
                      </a:r>
                      <a:endParaRPr b="1">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b="1">
                          <a:solidFill>
                            <a:schemeClr val="accent2"/>
                          </a:solidFill>
                        </a:rPr>
                        <a:t>Coping with criticism</a:t>
                      </a:r>
                      <a:endParaRPr b="1">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b="1">
                          <a:solidFill>
                            <a:schemeClr val="accent2"/>
                          </a:solidFill>
                        </a:rPr>
                        <a:t>Dealing with feelings of exclusion</a:t>
                      </a:r>
                      <a:endParaRPr b="1">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tc>
                  <a:txBody>
                    <a:bodyPr/>
                    <a:lstStyle/>
                    <a:p>
                      <a:pPr marL="0" lvl="0" indent="0" algn="l" rtl="0">
                        <a:spcBef>
                          <a:spcPts val="0"/>
                        </a:spcBef>
                        <a:spcAft>
                          <a:spcPts val="0"/>
                        </a:spcAft>
                        <a:buNone/>
                      </a:pPr>
                      <a:r>
                        <a:rPr lang="en" b="1" dirty="0">
                          <a:solidFill>
                            <a:schemeClr val="accent2"/>
                          </a:solidFill>
                        </a:rPr>
                        <a:t>Making healthy behaviour choices</a:t>
                      </a:r>
                      <a:endParaRPr b="1" dirty="0">
                        <a:solidFill>
                          <a:schemeClr val="accent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bl>
          </a:graphicData>
        </a:graphic>
      </p:graphicFrame>
      <p:sp>
        <p:nvSpPr>
          <p:cNvPr id="7" name="عنوان 1">
            <a:extLst>
              <a:ext uri="{FF2B5EF4-FFF2-40B4-BE49-F238E27FC236}">
                <a16:creationId xmlns:a16="http://schemas.microsoft.com/office/drawing/2014/main" id="{6CE1E29C-1042-461C-8AA6-6CA0ED2E6DC1}"/>
              </a:ext>
            </a:extLst>
          </p:cNvPr>
          <p:cNvSpPr>
            <a:spLocks noGrp="1"/>
          </p:cNvSpPr>
          <p:nvPr>
            <p:ph type="title"/>
          </p:nvPr>
        </p:nvSpPr>
        <p:spPr>
          <a:xfrm>
            <a:off x="680321" y="753228"/>
            <a:ext cx="9613861" cy="1080938"/>
          </a:xfrm>
        </p:spPr>
        <p:txBody>
          <a:bodyPr/>
          <a:lstStyle/>
          <a:p>
            <a:r>
              <a:rPr lang="en-US" dirty="0"/>
              <a:t>Recommendations </a:t>
            </a:r>
            <a:endParaRPr lang="ar-SA" dirty="0"/>
          </a:p>
        </p:txBody>
      </p:sp>
      <p:sp>
        <p:nvSpPr>
          <p:cNvPr id="3" name="عنصر نائب للمحتوى 2">
            <a:extLst>
              <a:ext uri="{FF2B5EF4-FFF2-40B4-BE49-F238E27FC236}">
                <a16:creationId xmlns:a16="http://schemas.microsoft.com/office/drawing/2014/main" id="{36ACB550-BD6E-47FA-B0C8-4CF004C428CE}"/>
              </a:ext>
            </a:extLst>
          </p:cNvPr>
          <p:cNvSpPr>
            <a:spLocks noGrp="1"/>
          </p:cNvSpPr>
          <p:nvPr>
            <p:ph idx="1"/>
          </p:nvPr>
        </p:nvSpPr>
        <p:spPr/>
        <p:txBody>
          <a:bodyPr/>
          <a:lstStyle/>
          <a:p>
            <a:endParaRPr lang="ar-SA"/>
          </a:p>
        </p:txBody>
      </p:sp>
      <p:pic>
        <p:nvPicPr>
          <p:cNvPr id="9" name="عنصر نائب للمحتوى 12">
            <a:extLst>
              <a:ext uri="{FF2B5EF4-FFF2-40B4-BE49-F238E27FC236}">
                <a16:creationId xmlns:a16="http://schemas.microsoft.com/office/drawing/2014/main" id="{26CB6A08-0AA2-4D78-B6F1-642469866DF9}"/>
              </a:ext>
            </a:extLst>
          </p:cNvPr>
          <p:cNvPicPr>
            <a:picLocks noChangeAspect="1"/>
          </p:cNvPicPr>
          <p:nvPr/>
        </p:nvPicPr>
        <p:blipFill>
          <a:blip r:embed="rId2"/>
          <a:stretch>
            <a:fillRect/>
          </a:stretch>
        </p:blipFill>
        <p:spPr>
          <a:xfrm>
            <a:off x="9682878" y="691166"/>
            <a:ext cx="2286000" cy="1143000"/>
          </a:xfrm>
          <a:prstGeom prst="rect">
            <a:avLst/>
          </a:prstGeom>
        </p:spPr>
      </p:pic>
    </p:spTree>
    <p:extLst>
      <p:ext uri="{BB962C8B-B14F-4D97-AF65-F5344CB8AC3E}">
        <p14:creationId xmlns:p14="http://schemas.microsoft.com/office/powerpoint/2010/main" val="353852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24D23757-AA06-465F-871B-F94F5382F24B}"/>
              </a:ext>
            </a:extLst>
          </p:cNvPr>
          <p:cNvSpPr/>
          <p:nvPr/>
        </p:nvSpPr>
        <p:spPr>
          <a:xfrm>
            <a:off x="0" y="2300486"/>
            <a:ext cx="10132290" cy="2513509"/>
          </a:xfrm>
          <a:prstGeom prst="rect">
            <a:avLst/>
          </a:prstGeom>
        </p:spPr>
        <p:txBody>
          <a:bodyPr wrap="square">
            <a:spAutoFit/>
          </a:bodyPr>
          <a:lstStyle/>
          <a:p>
            <a:pPr marL="457200" lvl="0"/>
            <a:r>
              <a:rPr lang="en-US" b="1" dirty="0">
                <a:solidFill>
                  <a:schemeClr val="accent1"/>
                </a:solidFill>
              </a:rPr>
              <a:t>4) Adults assessed as vulnerable to drug misuse</a:t>
            </a:r>
            <a:r>
              <a:rPr lang="en-US" b="1" dirty="0">
                <a:solidFill>
                  <a:schemeClr val="accent3"/>
                </a:solidFill>
              </a:rPr>
              <a:t> </a:t>
            </a:r>
            <a:r>
              <a:rPr lang="en-US" b="1" dirty="0">
                <a:solidFill>
                  <a:srgbClr val="000000"/>
                </a:solidFill>
              </a:rPr>
              <a:t>should be offered the following at the same time as assessment: </a:t>
            </a:r>
            <a:br>
              <a:rPr lang="en-US" b="1" dirty="0">
                <a:solidFill>
                  <a:srgbClr val="000000"/>
                </a:solidFill>
              </a:rPr>
            </a:br>
            <a:r>
              <a:rPr lang="en-US" b="1" dirty="0">
                <a:solidFill>
                  <a:srgbClr val="000000"/>
                </a:solidFill>
              </a:rPr>
              <a:t>	</a:t>
            </a:r>
            <a:r>
              <a:rPr lang="en-US" dirty="0">
                <a:solidFill>
                  <a:srgbClr val="000000"/>
                </a:solidFill>
              </a:rPr>
              <a:t>- Clear information on drugs and their effects</a:t>
            </a:r>
            <a:br>
              <a:rPr lang="en-US" dirty="0">
                <a:solidFill>
                  <a:srgbClr val="000000"/>
                </a:solidFill>
              </a:rPr>
            </a:br>
            <a:r>
              <a:rPr lang="en-US" dirty="0">
                <a:solidFill>
                  <a:srgbClr val="000000"/>
                </a:solidFill>
              </a:rPr>
              <a:t>	- Advice and feedback on any existing drug use</a:t>
            </a:r>
            <a:br>
              <a:rPr lang="en-US" dirty="0">
                <a:solidFill>
                  <a:srgbClr val="000000"/>
                </a:solidFill>
              </a:rPr>
            </a:br>
            <a:r>
              <a:rPr lang="en-US" dirty="0">
                <a:solidFill>
                  <a:srgbClr val="000000"/>
                </a:solidFill>
              </a:rPr>
              <a:t>	- Information on local services and where to find further advice and support</a:t>
            </a:r>
          </a:p>
          <a:p>
            <a:pPr marL="457200" lvl="0">
              <a:spcBef>
                <a:spcPts val="1600"/>
              </a:spcBef>
            </a:pPr>
            <a:r>
              <a:rPr lang="en-US" b="1" dirty="0">
                <a:solidFill>
                  <a:schemeClr val="accent1"/>
                </a:solidFill>
              </a:rPr>
              <a:t>5) People at risk of using drugs should be considered to be provided with drug information.</a:t>
            </a:r>
            <a:endParaRPr lang="en-US" dirty="0">
              <a:solidFill>
                <a:schemeClr val="accent1"/>
              </a:solidFill>
            </a:endParaRPr>
          </a:p>
          <a:p>
            <a:pPr marL="457200"/>
            <a:endParaRPr lang="en-US" dirty="0">
              <a:solidFill>
                <a:srgbClr val="000000"/>
              </a:solidFill>
            </a:endParaRPr>
          </a:p>
        </p:txBody>
      </p:sp>
      <p:sp>
        <p:nvSpPr>
          <p:cNvPr id="5" name="عنوان 1">
            <a:extLst>
              <a:ext uri="{FF2B5EF4-FFF2-40B4-BE49-F238E27FC236}">
                <a16:creationId xmlns:a16="http://schemas.microsoft.com/office/drawing/2014/main" id="{7277AEA2-51D1-4975-959C-6F5D771FDACD}"/>
              </a:ext>
            </a:extLst>
          </p:cNvPr>
          <p:cNvSpPr>
            <a:spLocks noGrp="1"/>
          </p:cNvSpPr>
          <p:nvPr>
            <p:ph type="title"/>
          </p:nvPr>
        </p:nvSpPr>
        <p:spPr>
          <a:xfrm>
            <a:off x="680321" y="753228"/>
            <a:ext cx="9613861" cy="1080938"/>
          </a:xfrm>
        </p:spPr>
        <p:txBody>
          <a:bodyPr/>
          <a:lstStyle/>
          <a:p>
            <a:r>
              <a:rPr lang="en-US" dirty="0"/>
              <a:t>Recommendations </a:t>
            </a:r>
            <a:endParaRPr lang="ar-SA" dirty="0"/>
          </a:p>
        </p:txBody>
      </p:sp>
      <p:sp>
        <p:nvSpPr>
          <p:cNvPr id="3" name="عنصر نائب للمحتوى 2">
            <a:extLst>
              <a:ext uri="{FF2B5EF4-FFF2-40B4-BE49-F238E27FC236}">
                <a16:creationId xmlns:a16="http://schemas.microsoft.com/office/drawing/2014/main" id="{D332B6D9-8381-4DF8-9023-B72D8F588F44}"/>
              </a:ext>
            </a:extLst>
          </p:cNvPr>
          <p:cNvSpPr>
            <a:spLocks noGrp="1"/>
          </p:cNvSpPr>
          <p:nvPr>
            <p:ph idx="1"/>
          </p:nvPr>
        </p:nvSpPr>
        <p:spPr/>
        <p:txBody>
          <a:bodyPr/>
          <a:lstStyle/>
          <a:p>
            <a:endParaRPr lang="ar-SA"/>
          </a:p>
        </p:txBody>
      </p:sp>
      <p:pic>
        <p:nvPicPr>
          <p:cNvPr id="7" name="عنصر نائب للمحتوى 12">
            <a:extLst>
              <a:ext uri="{FF2B5EF4-FFF2-40B4-BE49-F238E27FC236}">
                <a16:creationId xmlns:a16="http://schemas.microsoft.com/office/drawing/2014/main" id="{610445C6-4A8F-4138-889F-0ECA85DE35B8}"/>
              </a:ext>
            </a:extLst>
          </p:cNvPr>
          <p:cNvPicPr>
            <a:picLocks noChangeAspect="1"/>
          </p:cNvPicPr>
          <p:nvPr/>
        </p:nvPicPr>
        <p:blipFill>
          <a:blip r:embed="rId2"/>
          <a:stretch>
            <a:fillRect/>
          </a:stretch>
        </p:blipFill>
        <p:spPr>
          <a:xfrm>
            <a:off x="9682878" y="691166"/>
            <a:ext cx="2286000" cy="1143000"/>
          </a:xfrm>
          <a:prstGeom prst="rect">
            <a:avLst/>
          </a:prstGeom>
        </p:spPr>
      </p:pic>
    </p:spTree>
    <p:extLst>
      <p:ext uri="{BB962C8B-B14F-4D97-AF65-F5344CB8AC3E}">
        <p14:creationId xmlns:p14="http://schemas.microsoft.com/office/powerpoint/2010/main" val="141576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1AF317E-DD4E-48BE-AC11-197435479CB2}"/>
              </a:ext>
            </a:extLst>
          </p:cNvPr>
          <p:cNvSpPr>
            <a:spLocks noGrp="1"/>
          </p:cNvSpPr>
          <p:nvPr>
            <p:ph type="title"/>
          </p:nvPr>
        </p:nvSpPr>
        <p:spPr/>
        <p:txBody>
          <a:bodyPr/>
          <a:lstStyle/>
          <a:p>
            <a:r>
              <a:rPr lang="en-US" dirty="0"/>
              <a:t>Treatment </a:t>
            </a:r>
            <a:endParaRPr lang="ar-SA" dirty="0"/>
          </a:p>
        </p:txBody>
      </p:sp>
      <p:sp>
        <p:nvSpPr>
          <p:cNvPr id="3" name="عنصر نائب للمحتوى 2">
            <a:extLst>
              <a:ext uri="{FF2B5EF4-FFF2-40B4-BE49-F238E27FC236}">
                <a16:creationId xmlns:a16="http://schemas.microsoft.com/office/drawing/2014/main" id="{A6F0372E-D34D-494C-B622-A37A14473DD5}"/>
              </a:ext>
            </a:extLst>
          </p:cNvPr>
          <p:cNvSpPr>
            <a:spLocks noGrp="1"/>
          </p:cNvSpPr>
          <p:nvPr>
            <p:ph idx="1"/>
          </p:nvPr>
        </p:nvSpPr>
        <p:spPr>
          <a:xfrm>
            <a:off x="680320" y="2346109"/>
            <a:ext cx="9613861" cy="3599316"/>
          </a:xfrm>
        </p:spPr>
        <p:txBody>
          <a:bodyPr/>
          <a:lstStyle/>
          <a:p>
            <a:pPr marL="0" indent="0" algn="l" rtl="0">
              <a:buNone/>
            </a:pPr>
            <a:r>
              <a:rPr lang="en-US" b="1" dirty="0">
                <a:solidFill>
                  <a:schemeClr val="accent1"/>
                </a:solidFill>
              </a:rPr>
              <a:t>Goal</a:t>
            </a:r>
            <a:r>
              <a:rPr lang="en-US" b="1" dirty="0"/>
              <a:t> </a:t>
            </a:r>
          </a:p>
          <a:p>
            <a:pPr marL="0" indent="0" algn="l" rtl="0">
              <a:buNone/>
            </a:pPr>
            <a:endParaRPr lang="en-US" dirty="0"/>
          </a:p>
        </p:txBody>
      </p:sp>
      <p:graphicFrame>
        <p:nvGraphicFramePr>
          <p:cNvPr id="4" name="رسم تخطيطي 3">
            <a:extLst>
              <a:ext uri="{FF2B5EF4-FFF2-40B4-BE49-F238E27FC236}">
                <a16:creationId xmlns:a16="http://schemas.microsoft.com/office/drawing/2014/main" id="{59FF7288-05D8-4EC4-9B68-35573E9D5022}"/>
              </a:ext>
            </a:extLst>
          </p:cNvPr>
          <p:cNvGraphicFramePr/>
          <p:nvPr>
            <p:extLst/>
          </p:nvPr>
        </p:nvGraphicFramePr>
        <p:xfrm>
          <a:off x="2550086" y="1834166"/>
          <a:ext cx="6483078" cy="4455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صورة 4">
            <a:extLst>
              <a:ext uri="{FF2B5EF4-FFF2-40B4-BE49-F238E27FC236}">
                <a16:creationId xmlns:a16="http://schemas.microsoft.com/office/drawing/2014/main" id="{9FB83A46-B9D0-4EBA-9101-EC6DEFFEC2AD}"/>
              </a:ext>
            </a:extLst>
          </p:cNvPr>
          <p:cNvPicPr>
            <a:picLocks noChangeAspect="1"/>
          </p:cNvPicPr>
          <p:nvPr/>
        </p:nvPicPr>
        <p:blipFill>
          <a:blip r:embed="rId7"/>
          <a:stretch>
            <a:fillRect/>
          </a:stretch>
        </p:blipFill>
        <p:spPr>
          <a:xfrm>
            <a:off x="10563865" y="488380"/>
            <a:ext cx="1629578" cy="1629578"/>
          </a:xfrm>
          <a:prstGeom prst="rect">
            <a:avLst/>
          </a:prstGeom>
        </p:spPr>
      </p:pic>
    </p:spTree>
    <p:extLst>
      <p:ext uri="{BB962C8B-B14F-4D97-AF65-F5344CB8AC3E}">
        <p14:creationId xmlns:p14="http://schemas.microsoft.com/office/powerpoint/2010/main" val="190056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3BE618-0BB2-419E-851A-5F6B1AEC583F}"/>
              </a:ext>
            </a:extLst>
          </p:cNvPr>
          <p:cNvSpPr>
            <a:spLocks noGrp="1"/>
          </p:cNvSpPr>
          <p:nvPr>
            <p:ph type="title"/>
          </p:nvPr>
        </p:nvSpPr>
        <p:spPr>
          <a:xfrm>
            <a:off x="208714" y="85136"/>
            <a:ext cx="10058400" cy="1609344"/>
          </a:xfrm>
        </p:spPr>
        <p:txBody>
          <a:bodyPr/>
          <a:lstStyle/>
          <a:p>
            <a:r>
              <a:rPr lang="en-US" dirty="0"/>
              <a:t>questions</a:t>
            </a:r>
            <a:endParaRPr lang="ar-SA" dirty="0"/>
          </a:p>
        </p:txBody>
      </p:sp>
      <p:sp>
        <p:nvSpPr>
          <p:cNvPr id="3" name="عنصر نائب للمحتوى 2">
            <a:extLst>
              <a:ext uri="{FF2B5EF4-FFF2-40B4-BE49-F238E27FC236}">
                <a16:creationId xmlns:a16="http://schemas.microsoft.com/office/drawing/2014/main" id="{806D7389-B050-40BC-A7A6-A96822CB6B46}"/>
              </a:ext>
            </a:extLst>
          </p:cNvPr>
          <p:cNvSpPr>
            <a:spLocks noGrp="1"/>
          </p:cNvSpPr>
          <p:nvPr>
            <p:ph idx="1"/>
          </p:nvPr>
        </p:nvSpPr>
        <p:spPr/>
        <p:txBody>
          <a:bodyPr/>
          <a:lstStyle/>
          <a:p>
            <a:pPr marL="0" indent="0">
              <a:buNone/>
            </a:pPr>
            <a:r>
              <a:rPr lang="en-US" b="1" dirty="0">
                <a:solidFill>
                  <a:schemeClr val="accent1"/>
                </a:solidFill>
              </a:rPr>
              <a:t>Who smoke more ?</a:t>
            </a:r>
          </a:p>
          <a:p>
            <a:pPr marL="617220" lvl="1" indent="-342900">
              <a:buFont typeface="+mj-lt"/>
              <a:buAutoNum type="alphaUcPeriod"/>
            </a:pPr>
            <a:r>
              <a:rPr lang="en-US" dirty="0"/>
              <a:t>Male</a:t>
            </a:r>
          </a:p>
          <a:p>
            <a:pPr marL="617220" lvl="1" indent="-342900">
              <a:buFont typeface="+mj-lt"/>
              <a:buAutoNum type="alphaUcPeriod"/>
            </a:pPr>
            <a:r>
              <a:rPr lang="en-US" dirty="0"/>
              <a:t>Female </a:t>
            </a:r>
          </a:p>
          <a:p>
            <a:pPr marL="0" indent="0">
              <a:buNone/>
            </a:pPr>
            <a:endParaRPr lang="en-US" dirty="0"/>
          </a:p>
          <a:p>
            <a:pPr marL="0" indent="0">
              <a:buNone/>
            </a:pPr>
            <a:endParaRPr lang="en-US" dirty="0"/>
          </a:p>
          <a:p>
            <a:pPr marL="0" indent="0">
              <a:buNone/>
            </a:pPr>
            <a:r>
              <a:rPr lang="en-US" b="1" dirty="0">
                <a:solidFill>
                  <a:schemeClr val="accent1"/>
                </a:solidFill>
              </a:rPr>
              <a:t>What is the percentage of secondhand smoke effected people?</a:t>
            </a:r>
          </a:p>
          <a:p>
            <a:pPr marL="617220" lvl="1" indent="-342900">
              <a:buFont typeface="+mj-lt"/>
              <a:buAutoNum type="alphaUcPeriod"/>
            </a:pPr>
            <a:r>
              <a:rPr lang="en-US" dirty="0"/>
              <a:t>85%</a:t>
            </a:r>
          </a:p>
          <a:p>
            <a:pPr marL="617220" lvl="1" indent="-342900">
              <a:buFont typeface="+mj-lt"/>
              <a:buAutoNum type="alphaUcPeriod"/>
            </a:pPr>
            <a:r>
              <a:rPr lang="en-US" dirty="0"/>
              <a:t>40%</a:t>
            </a:r>
          </a:p>
          <a:p>
            <a:pPr marL="617220" lvl="1" indent="-342900">
              <a:buFont typeface="+mj-lt"/>
              <a:buAutoNum type="alphaUcPeriod"/>
            </a:pPr>
            <a:r>
              <a:rPr lang="en-US" dirty="0"/>
              <a:t>4%</a:t>
            </a:r>
          </a:p>
          <a:p>
            <a:pPr marL="617220" lvl="1" indent="-342900">
              <a:buFont typeface="+mj-lt"/>
              <a:buAutoNum type="alphaUcPeriod"/>
            </a:pPr>
            <a:r>
              <a:rPr lang="en-US" dirty="0"/>
              <a:t>17%</a:t>
            </a:r>
          </a:p>
          <a:p>
            <a:pPr marL="0" indent="0">
              <a:buNone/>
            </a:pPr>
            <a:endParaRPr lang="ar-SA" b="1" dirty="0">
              <a:solidFill>
                <a:schemeClr val="accent1"/>
              </a:solidFill>
            </a:endParaRPr>
          </a:p>
        </p:txBody>
      </p:sp>
      <p:sp>
        <p:nvSpPr>
          <p:cNvPr id="4" name="مربع نص 3">
            <a:extLst>
              <a:ext uri="{FF2B5EF4-FFF2-40B4-BE49-F238E27FC236}">
                <a16:creationId xmlns:a16="http://schemas.microsoft.com/office/drawing/2014/main" id="{E8502CD3-FC99-4883-B245-6943CF2E1E97}"/>
              </a:ext>
            </a:extLst>
          </p:cNvPr>
          <p:cNvSpPr txBox="1"/>
          <p:nvPr/>
        </p:nvSpPr>
        <p:spPr>
          <a:xfrm>
            <a:off x="2345183" y="2476868"/>
            <a:ext cx="1278386" cy="276999"/>
          </a:xfrm>
          <a:prstGeom prst="rect">
            <a:avLst/>
          </a:prstGeom>
          <a:noFill/>
        </p:spPr>
        <p:txBody>
          <a:bodyPr wrap="square" rtlCol="1">
            <a:spAutoFit/>
          </a:bodyPr>
          <a:lstStyle/>
          <a:p>
            <a:r>
              <a:rPr lang="en-US" sz="1200" dirty="0">
                <a:solidFill>
                  <a:srgbClr val="FF0000"/>
                </a:solidFill>
              </a:rPr>
              <a:t>Correct answer</a:t>
            </a:r>
            <a:endParaRPr lang="ar-SA" sz="1200" dirty="0">
              <a:solidFill>
                <a:srgbClr val="FF0000"/>
              </a:solidFill>
            </a:endParaRPr>
          </a:p>
        </p:txBody>
      </p:sp>
      <p:sp>
        <p:nvSpPr>
          <p:cNvPr id="5" name="مربع نص 4">
            <a:extLst>
              <a:ext uri="{FF2B5EF4-FFF2-40B4-BE49-F238E27FC236}">
                <a16:creationId xmlns:a16="http://schemas.microsoft.com/office/drawing/2014/main" id="{CC7A5438-28F6-4947-922C-F12671D4D13E}"/>
              </a:ext>
            </a:extLst>
          </p:cNvPr>
          <p:cNvSpPr txBox="1"/>
          <p:nvPr/>
        </p:nvSpPr>
        <p:spPr>
          <a:xfrm>
            <a:off x="2220896" y="5372469"/>
            <a:ext cx="1278386" cy="276999"/>
          </a:xfrm>
          <a:prstGeom prst="rect">
            <a:avLst/>
          </a:prstGeom>
          <a:noFill/>
        </p:spPr>
        <p:txBody>
          <a:bodyPr wrap="square" rtlCol="1">
            <a:spAutoFit/>
          </a:bodyPr>
          <a:lstStyle/>
          <a:p>
            <a:r>
              <a:rPr lang="en-US" sz="1200" dirty="0">
                <a:solidFill>
                  <a:srgbClr val="FF0000"/>
                </a:solidFill>
              </a:rPr>
              <a:t>Correct answer</a:t>
            </a:r>
            <a:endParaRPr lang="ar-SA" sz="1200" dirty="0">
              <a:solidFill>
                <a:srgbClr val="FF0000"/>
              </a:solidFill>
            </a:endParaRPr>
          </a:p>
        </p:txBody>
      </p:sp>
    </p:spTree>
    <p:extLst>
      <p:ext uri="{BB962C8B-B14F-4D97-AF65-F5344CB8AC3E}">
        <p14:creationId xmlns:p14="http://schemas.microsoft.com/office/powerpoint/2010/main" val="347018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7C3F3FC-96FA-453F-8ED0-2246E8660D0F}"/>
              </a:ext>
            </a:extLst>
          </p:cNvPr>
          <p:cNvSpPr>
            <a:spLocks noGrp="1"/>
          </p:cNvSpPr>
          <p:nvPr>
            <p:ph idx="1"/>
          </p:nvPr>
        </p:nvSpPr>
        <p:spPr>
          <a:xfrm>
            <a:off x="1069848" y="2121408"/>
            <a:ext cx="10058400" cy="4385924"/>
          </a:xfrm>
        </p:spPr>
        <p:txBody>
          <a:bodyPr>
            <a:normAutofit fontScale="92500" lnSpcReduction="10000"/>
          </a:bodyPr>
          <a:lstStyle/>
          <a:p>
            <a:pPr marL="0" indent="0">
              <a:lnSpc>
                <a:spcPct val="100000"/>
              </a:lnSpc>
              <a:buNone/>
            </a:pPr>
            <a:r>
              <a:rPr lang="en-US" sz="2200" b="1" dirty="0">
                <a:solidFill>
                  <a:schemeClr val="accent1"/>
                </a:solidFill>
              </a:rPr>
              <a:t>a chronic, relapsing disorder characterized by compulsive drug seeking and use despite adverse consequences. Is the definition of:</a:t>
            </a:r>
          </a:p>
          <a:p>
            <a:pPr marL="617220" lvl="1" indent="-342900">
              <a:buFont typeface="+mj-lt"/>
              <a:buAutoNum type="alphaUcPeriod"/>
            </a:pPr>
            <a:r>
              <a:rPr lang="en-US" dirty="0"/>
              <a:t>Drug abuse </a:t>
            </a:r>
          </a:p>
          <a:p>
            <a:pPr marL="617220" lvl="1" indent="-342900">
              <a:buFont typeface="+mj-lt"/>
              <a:buAutoNum type="alphaUcPeriod"/>
            </a:pPr>
            <a:r>
              <a:rPr lang="en-US" dirty="0"/>
              <a:t>Tolerance </a:t>
            </a:r>
          </a:p>
          <a:p>
            <a:pPr marL="617220" lvl="1" indent="-342900">
              <a:buFont typeface="+mj-lt"/>
              <a:buAutoNum type="alphaUcPeriod"/>
            </a:pPr>
            <a:r>
              <a:rPr lang="en-US" dirty="0"/>
              <a:t>Addiction</a:t>
            </a:r>
          </a:p>
          <a:p>
            <a:pPr marL="617220" lvl="1" indent="-342900">
              <a:buFont typeface="+mj-lt"/>
              <a:buAutoNum type="alphaUcPeriod"/>
            </a:pPr>
            <a:r>
              <a:rPr lang="en-US" dirty="0"/>
              <a:t>Dependence </a:t>
            </a:r>
          </a:p>
          <a:p>
            <a:pPr marL="274320" lvl="1" indent="0">
              <a:buNone/>
            </a:pPr>
            <a:endParaRPr lang="en-US" dirty="0"/>
          </a:p>
          <a:p>
            <a:pPr marL="0" indent="0">
              <a:lnSpc>
                <a:spcPct val="100000"/>
              </a:lnSpc>
              <a:buNone/>
            </a:pPr>
            <a:r>
              <a:rPr lang="en-US" sz="2200" b="1" dirty="0">
                <a:solidFill>
                  <a:schemeClr val="accent1"/>
                </a:solidFill>
              </a:rPr>
              <a:t>the physiological state of neuroadaptation produced by repeated administration of a drug, necessitating continued administration to prevent appearance of withdrawal state. Is the definition of:</a:t>
            </a:r>
          </a:p>
          <a:p>
            <a:pPr marL="617220" lvl="1" indent="-342900">
              <a:buFont typeface="+mj-lt"/>
              <a:buAutoNum type="alphaUcPeriod"/>
            </a:pPr>
            <a:r>
              <a:rPr lang="en-US" dirty="0"/>
              <a:t>Drug abuse </a:t>
            </a:r>
          </a:p>
          <a:p>
            <a:pPr marL="617220" lvl="1" indent="-342900">
              <a:buFont typeface="+mj-lt"/>
              <a:buAutoNum type="alphaUcPeriod"/>
            </a:pPr>
            <a:r>
              <a:rPr lang="en-US" dirty="0"/>
              <a:t>Tolerance </a:t>
            </a:r>
          </a:p>
          <a:p>
            <a:pPr marL="617220" lvl="1" indent="-342900">
              <a:buFont typeface="+mj-lt"/>
              <a:buAutoNum type="alphaUcPeriod"/>
            </a:pPr>
            <a:r>
              <a:rPr lang="en-US" dirty="0"/>
              <a:t>Addiction</a:t>
            </a:r>
          </a:p>
          <a:p>
            <a:pPr marL="617220" lvl="1" indent="-342900">
              <a:buFont typeface="+mj-lt"/>
              <a:buAutoNum type="alphaUcPeriod"/>
            </a:pPr>
            <a:r>
              <a:rPr lang="en-US" dirty="0"/>
              <a:t>Dependence </a:t>
            </a:r>
          </a:p>
          <a:p>
            <a:pPr marL="0" indent="0">
              <a:buNone/>
            </a:pPr>
            <a:endParaRPr lang="ar-SA" dirty="0"/>
          </a:p>
        </p:txBody>
      </p:sp>
      <p:sp>
        <p:nvSpPr>
          <p:cNvPr id="4" name="عنوان 1">
            <a:extLst>
              <a:ext uri="{FF2B5EF4-FFF2-40B4-BE49-F238E27FC236}">
                <a16:creationId xmlns:a16="http://schemas.microsoft.com/office/drawing/2014/main" id="{30870EFA-BD3B-4163-8584-F9265800D19D}"/>
              </a:ext>
            </a:extLst>
          </p:cNvPr>
          <p:cNvSpPr>
            <a:spLocks noGrp="1"/>
          </p:cNvSpPr>
          <p:nvPr>
            <p:ph type="title"/>
          </p:nvPr>
        </p:nvSpPr>
        <p:spPr>
          <a:xfrm>
            <a:off x="208714" y="85136"/>
            <a:ext cx="10058400" cy="1609344"/>
          </a:xfrm>
        </p:spPr>
        <p:txBody>
          <a:bodyPr/>
          <a:lstStyle/>
          <a:p>
            <a:r>
              <a:rPr lang="en-US" dirty="0"/>
              <a:t>questions</a:t>
            </a:r>
            <a:endParaRPr lang="ar-SA" dirty="0"/>
          </a:p>
        </p:txBody>
      </p:sp>
    </p:spTree>
    <p:extLst>
      <p:ext uri="{BB962C8B-B14F-4D97-AF65-F5344CB8AC3E}">
        <p14:creationId xmlns:p14="http://schemas.microsoft.com/office/powerpoint/2010/main" val="973911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5DC837F-2568-485B-8483-5067FA849D10}"/>
              </a:ext>
            </a:extLst>
          </p:cNvPr>
          <p:cNvSpPr>
            <a:spLocks noGrp="1"/>
          </p:cNvSpPr>
          <p:nvPr>
            <p:ph idx="1"/>
          </p:nvPr>
        </p:nvSpPr>
        <p:spPr>
          <a:xfrm>
            <a:off x="1069848" y="2121408"/>
            <a:ext cx="10058400" cy="4050792"/>
          </a:xfrm>
        </p:spPr>
        <p:txBody>
          <a:bodyPr>
            <a:normAutofit lnSpcReduction="10000"/>
          </a:bodyPr>
          <a:lstStyle/>
          <a:p>
            <a:pPr marL="0" indent="0">
              <a:buNone/>
            </a:pPr>
            <a:r>
              <a:rPr lang="en-US" b="1" dirty="0">
                <a:solidFill>
                  <a:schemeClr val="accent1"/>
                </a:solidFill>
              </a:rPr>
              <a:t>The percentage of lung cancers caused by smoking is </a:t>
            </a:r>
          </a:p>
          <a:p>
            <a:pPr marL="617220" lvl="1" indent="-342900">
              <a:buFont typeface="+mj-lt"/>
              <a:buAutoNum type="alphaUcPeriod"/>
            </a:pPr>
            <a:r>
              <a:rPr lang="en-US" dirty="0"/>
              <a:t>95%</a:t>
            </a:r>
          </a:p>
          <a:p>
            <a:pPr marL="617220" lvl="1" indent="-342900">
              <a:buFont typeface="+mj-lt"/>
              <a:buAutoNum type="alphaUcPeriod"/>
            </a:pPr>
            <a:r>
              <a:rPr lang="en-US" dirty="0"/>
              <a:t>20%</a:t>
            </a:r>
          </a:p>
          <a:p>
            <a:pPr marL="617220" lvl="1" indent="-342900">
              <a:buFont typeface="+mj-lt"/>
              <a:buAutoNum type="alphaUcPeriod"/>
            </a:pPr>
            <a:r>
              <a:rPr lang="en-US" dirty="0"/>
              <a:t>50%</a:t>
            </a:r>
          </a:p>
          <a:p>
            <a:pPr marL="617220" lvl="1" indent="-342900">
              <a:buFont typeface="+mj-lt"/>
              <a:buAutoNum type="alphaUcPeriod"/>
            </a:pPr>
            <a:r>
              <a:rPr lang="en-US" dirty="0"/>
              <a:t>12%</a:t>
            </a:r>
          </a:p>
          <a:p>
            <a:pPr marL="0" indent="0">
              <a:buNone/>
            </a:pPr>
            <a:endParaRPr lang="en-US" dirty="0"/>
          </a:p>
          <a:p>
            <a:pPr marL="0" indent="0">
              <a:buNone/>
            </a:pPr>
            <a:endParaRPr lang="en-US" dirty="0"/>
          </a:p>
          <a:p>
            <a:pPr marL="0" indent="0">
              <a:buNone/>
            </a:pPr>
            <a:r>
              <a:rPr lang="en-US" b="1" dirty="0">
                <a:solidFill>
                  <a:schemeClr val="accent1"/>
                </a:solidFill>
              </a:rPr>
              <a:t>Which one of the following is a side effect of bupropion ( Non NRT`s )?</a:t>
            </a:r>
          </a:p>
          <a:p>
            <a:pPr marL="617220" lvl="1" indent="-342900">
              <a:buFont typeface="+mj-lt"/>
              <a:buAutoNum type="alphaUcPeriod"/>
            </a:pPr>
            <a:r>
              <a:rPr lang="en-US" dirty="0"/>
              <a:t>Cough</a:t>
            </a:r>
          </a:p>
          <a:p>
            <a:pPr marL="617220" lvl="1" indent="-342900">
              <a:buFont typeface="+mj-lt"/>
              <a:buAutoNum type="alphaUcPeriod"/>
            </a:pPr>
            <a:r>
              <a:rPr lang="en-US" dirty="0"/>
              <a:t>Weakness</a:t>
            </a:r>
          </a:p>
          <a:p>
            <a:pPr marL="617220" lvl="1" indent="-342900">
              <a:buFont typeface="+mj-lt"/>
              <a:buAutoNum type="alphaUcPeriod"/>
            </a:pPr>
            <a:r>
              <a:rPr lang="en-US" dirty="0"/>
              <a:t>Dizziness</a:t>
            </a:r>
          </a:p>
          <a:p>
            <a:pPr marL="617220" lvl="1" indent="-342900">
              <a:buFont typeface="+mj-lt"/>
              <a:buAutoNum type="alphaUcPeriod"/>
            </a:pPr>
            <a:r>
              <a:rPr lang="en-US" dirty="0"/>
              <a:t>Seizures </a:t>
            </a:r>
          </a:p>
        </p:txBody>
      </p:sp>
      <p:sp>
        <p:nvSpPr>
          <p:cNvPr id="4" name="عنوان 1">
            <a:extLst>
              <a:ext uri="{FF2B5EF4-FFF2-40B4-BE49-F238E27FC236}">
                <a16:creationId xmlns:a16="http://schemas.microsoft.com/office/drawing/2014/main" id="{C6E77786-AA67-4706-81F2-21BCD076072C}"/>
              </a:ext>
            </a:extLst>
          </p:cNvPr>
          <p:cNvSpPr>
            <a:spLocks noGrp="1"/>
          </p:cNvSpPr>
          <p:nvPr>
            <p:ph type="title"/>
          </p:nvPr>
        </p:nvSpPr>
        <p:spPr>
          <a:xfrm>
            <a:off x="208714" y="85136"/>
            <a:ext cx="10058400" cy="1609344"/>
          </a:xfrm>
        </p:spPr>
        <p:txBody>
          <a:bodyPr/>
          <a:lstStyle/>
          <a:p>
            <a:r>
              <a:rPr lang="en-US" dirty="0"/>
              <a:t>questions</a:t>
            </a:r>
            <a:endParaRPr lang="ar-SA" dirty="0"/>
          </a:p>
        </p:txBody>
      </p:sp>
      <p:sp>
        <p:nvSpPr>
          <p:cNvPr id="5" name="مربع نص 4">
            <a:extLst>
              <a:ext uri="{FF2B5EF4-FFF2-40B4-BE49-F238E27FC236}">
                <a16:creationId xmlns:a16="http://schemas.microsoft.com/office/drawing/2014/main" id="{B2E539CB-7870-47F2-8DEC-9A15EFB5B754}"/>
              </a:ext>
            </a:extLst>
          </p:cNvPr>
          <p:cNvSpPr txBox="1"/>
          <p:nvPr/>
        </p:nvSpPr>
        <p:spPr>
          <a:xfrm>
            <a:off x="2299315" y="2379214"/>
            <a:ext cx="1278386" cy="276999"/>
          </a:xfrm>
          <a:prstGeom prst="rect">
            <a:avLst/>
          </a:prstGeom>
          <a:noFill/>
        </p:spPr>
        <p:txBody>
          <a:bodyPr wrap="square" rtlCol="1">
            <a:spAutoFit/>
          </a:bodyPr>
          <a:lstStyle/>
          <a:p>
            <a:r>
              <a:rPr lang="en-US" sz="1200" dirty="0">
                <a:solidFill>
                  <a:srgbClr val="FF0000"/>
                </a:solidFill>
              </a:rPr>
              <a:t>Correct answer</a:t>
            </a:r>
            <a:endParaRPr lang="ar-SA" sz="1200" dirty="0">
              <a:solidFill>
                <a:srgbClr val="FF0000"/>
              </a:solidFill>
            </a:endParaRPr>
          </a:p>
        </p:txBody>
      </p:sp>
      <p:sp>
        <p:nvSpPr>
          <p:cNvPr id="6" name="مربع نص 5">
            <a:extLst>
              <a:ext uri="{FF2B5EF4-FFF2-40B4-BE49-F238E27FC236}">
                <a16:creationId xmlns:a16="http://schemas.microsoft.com/office/drawing/2014/main" id="{101A1114-10E8-4EC0-A619-6FE388C9A75F}"/>
              </a:ext>
            </a:extLst>
          </p:cNvPr>
          <p:cNvSpPr txBox="1"/>
          <p:nvPr/>
        </p:nvSpPr>
        <p:spPr>
          <a:xfrm>
            <a:off x="2716566" y="5699462"/>
            <a:ext cx="1278386" cy="276999"/>
          </a:xfrm>
          <a:prstGeom prst="rect">
            <a:avLst/>
          </a:prstGeom>
          <a:noFill/>
        </p:spPr>
        <p:txBody>
          <a:bodyPr wrap="square" rtlCol="1">
            <a:spAutoFit/>
          </a:bodyPr>
          <a:lstStyle/>
          <a:p>
            <a:r>
              <a:rPr lang="en-US" sz="1200" dirty="0">
                <a:solidFill>
                  <a:srgbClr val="FF0000"/>
                </a:solidFill>
              </a:rPr>
              <a:t>Correct answer</a:t>
            </a:r>
            <a:endParaRPr lang="ar-SA" sz="1200" dirty="0">
              <a:solidFill>
                <a:srgbClr val="FF0000"/>
              </a:solidFill>
            </a:endParaRPr>
          </a:p>
        </p:txBody>
      </p:sp>
    </p:spTree>
    <p:extLst>
      <p:ext uri="{BB962C8B-B14F-4D97-AF65-F5344CB8AC3E}">
        <p14:creationId xmlns:p14="http://schemas.microsoft.com/office/powerpoint/2010/main" val="23529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7C3F3FC-96FA-453F-8ED0-2246E8660D0F}"/>
              </a:ext>
            </a:extLst>
          </p:cNvPr>
          <p:cNvSpPr>
            <a:spLocks noGrp="1"/>
          </p:cNvSpPr>
          <p:nvPr>
            <p:ph idx="1"/>
          </p:nvPr>
        </p:nvSpPr>
        <p:spPr>
          <a:xfrm>
            <a:off x="1069848" y="2121408"/>
            <a:ext cx="10058400" cy="4385924"/>
          </a:xfrm>
        </p:spPr>
        <p:txBody>
          <a:bodyPr>
            <a:normAutofit fontScale="92500" lnSpcReduction="10000"/>
          </a:bodyPr>
          <a:lstStyle/>
          <a:p>
            <a:pPr marL="0" indent="0">
              <a:lnSpc>
                <a:spcPct val="100000"/>
              </a:lnSpc>
              <a:buNone/>
            </a:pPr>
            <a:r>
              <a:rPr lang="en-US" sz="2200" b="1" dirty="0">
                <a:solidFill>
                  <a:schemeClr val="accent1"/>
                </a:solidFill>
              </a:rPr>
              <a:t>a chronic, relapsing disorder characterized by compulsive drug seeking and use despite adverse consequences. Is the definition of:</a:t>
            </a:r>
          </a:p>
          <a:p>
            <a:pPr marL="617220" lvl="1" indent="-342900">
              <a:buFont typeface="+mj-lt"/>
              <a:buAutoNum type="alphaUcPeriod"/>
            </a:pPr>
            <a:r>
              <a:rPr lang="en-US" dirty="0"/>
              <a:t>Drug abuse </a:t>
            </a:r>
          </a:p>
          <a:p>
            <a:pPr marL="617220" lvl="1" indent="-342900">
              <a:buFont typeface="+mj-lt"/>
              <a:buAutoNum type="alphaUcPeriod"/>
            </a:pPr>
            <a:r>
              <a:rPr lang="en-US" dirty="0"/>
              <a:t>Tolerance </a:t>
            </a:r>
          </a:p>
          <a:p>
            <a:pPr marL="617220" lvl="1" indent="-342900">
              <a:buFont typeface="+mj-lt"/>
              <a:buAutoNum type="alphaUcPeriod"/>
            </a:pPr>
            <a:r>
              <a:rPr lang="en-US" dirty="0"/>
              <a:t>Addiction</a:t>
            </a:r>
          </a:p>
          <a:p>
            <a:pPr marL="617220" lvl="1" indent="-342900">
              <a:buFont typeface="+mj-lt"/>
              <a:buAutoNum type="alphaUcPeriod"/>
            </a:pPr>
            <a:r>
              <a:rPr lang="en-US" dirty="0"/>
              <a:t>Dependence </a:t>
            </a:r>
          </a:p>
          <a:p>
            <a:pPr marL="274320" lvl="1" indent="0">
              <a:buNone/>
            </a:pPr>
            <a:endParaRPr lang="en-US" dirty="0"/>
          </a:p>
          <a:p>
            <a:pPr marL="0" indent="0">
              <a:lnSpc>
                <a:spcPct val="100000"/>
              </a:lnSpc>
              <a:buNone/>
            </a:pPr>
            <a:r>
              <a:rPr lang="en-US" sz="2200" b="1" dirty="0">
                <a:solidFill>
                  <a:schemeClr val="accent1"/>
                </a:solidFill>
              </a:rPr>
              <a:t>the physiological state of neuroadaptation produced by repeated administration of a drug, necessitating continued administration to prevent appearance of withdrawal state. Is the definition of:</a:t>
            </a:r>
          </a:p>
          <a:p>
            <a:pPr marL="617220" lvl="1" indent="-342900">
              <a:buFont typeface="+mj-lt"/>
              <a:buAutoNum type="alphaUcPeriod"/>
            </a:pPr>
            <a:r>
              <a:rPr lang="en-US" dirty="0"/>
              <a:t>Drug abuse </a:t>
            </a:r>
          </a:p>
          <a:p>
            <a:pPr marL="617220" lvl="1" indent="-342900">
              <a:buFont typeface="+mj-lt"/>
              <a:buAutoNum type="alphaUcPeriod"/>
            </a:pPr>
            <a:r>
              <a:rPr lang="en-US" dirty="0"/>
              <a:t>Tolerance </a:t>
            </a:r>
          </a:p>
          <a:p>
            <a:pPr marL="617220" lvl="1" indent="-342900">
              <a:buFont typeface="+mj-lt"/>
              <a:buAutoNum type="alphaUcPeriod"/>
            </a:pPr>
            <a:r>
              <a:rPr lang="en-US" dirty="0"/>
              <a:t>Addiction</a:t>
            </a:r>
          </a:p>
          <a:p>
            <a:pPr marL="617220" lvl="1" indent="-342900">
              <a:buFont typeface="+mj-lt"/>
              <a:buAutoNum type="alphaUcPeriod"/>
            </a:pPr>
            <a:r>
              <a:rPr lang="en-US" dirty="0"/>
              <a:t>Dependence </a:t>
            </a:r>
          </a:p>
          <a:p>
            <a:pPr marL="0" indent="0">
              <a:buNone/>
            </a:pPr>
            <a:endParaRPr lang="ar-SA" dirty="0"/>
          </a:p>
        </p:txBody>
      </p:sp>
      <p:sp>
        <p:nvSpPr>
          <p:cNvPr id="4" name="عنوان 1">
            <a:extLst>
              <a:ext uri="{FF2B5EF4-FFF2-40B4-BE49-F238E27FC236}">
                <a16:creationId xmlns:a16="http://schemas.microsoft.com/office/drawing/2014/main" id="{30870EFA-BD3B-4163-8584-F9265800D19D}"/>
              </a:ext>
            </a:extLst>
          </p:cNvPr>
          <p:cNvSpPr>
            <a:spLocks noGrp="1"/>
          </p:cNvSpPr>
          <p:nvPr>
            <p:ph type="title"/>
          </p:nvPr>
        </p:nvSpPr>
        <p:spPr>
          <a:xfrm>
            <a:off x="208714" y="85136"/>
            <a:ext cx="10058400" cy="1609344"/>
          </a:xfrm>
        </p:spPr>
        <p:txBody>
          <a:bodyPr/>
          <a:lstStyle/>
          <a:p>
            <a:r>
              <a:rPr lang="en-US" dirty="0"/>
              <a:t>questions</a:t>
            </a:r>
            <a:endParaRPr lang="ar-SA" dirty="0"/>
          </a:p>
        </p:txBody>
      </p:sp>
    </p:spTree>
    <p:extLst>
      <p:ext uri="{BB962C8B-B14F-4D97-AF65-F5344CB8AC3E}">
        <p14:creationId xmlns:p14="http://schemas.microsoft.com/office/powerpoint/2010/main" val="283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A1647E5-10EA-457F-BA82-57E89C44E4B5}"/>
              </a:ext>
            </a:extLst>
          </p:cNvPr>
          <p:cNvSpPr>
            <a:spLocks noGrp="1"/>
          </p:cNvSpPr>
          <p:nvPr>
            <p:ph idx="1"/>
          </p:nvPr>
        </p:nvSpPr>
        <p:spPr/>
        <p:txBody>
          <a:bodyPr>
            <a:normAutofit lnSpcReduction="10000"/>
          </a:bodyPr>
          <a:lstStyle/>
          <a:p>
            <a:pPr marL="0" indent="0">
              <a:buNone/>
            </a:pPr>
            <a:r>
              <a:rPr lang="en-US" b="1" dirty="0">
                <a:solidFill>
                  <a:schemeClr val="accent1"/>
                </a:solidFill>
              </a:rPr>
              <a:t>Which one of the following is a CNS stimulant ?</a:t>
            </a:r>
          </a:p>
          <a:p>
            <a:pPr marL="617220" lvl="1" indent="-342900">
              <a:buFont typeface="+mj-lt"/>
              <a:buAutoNum type="alphaUcPeriod"/>
            </a:pPr>
            <a:r>
              <a:rPr lang="en-US" dirty="0"/>
              <a:t>Lorazepam</a:t>
            </a:r>
          </a:p>
          <a:p>
            <a:pPr marL="617220" lvl="1" indent="-342900">
              <a:buFont typeface="+mj-lt"/>
              <a:buAutoNum type="alphaUcPeriod"/>
            </a:pPr>
            <a:r>
              <a:rPr lang="en-US" dirty="0"/>
              <a:t>Heroin </a:t>
            </a:r>
          </a:p>
          <a:p>
            <a:pPr marL="617220" lvl="1" indent="-342900">
              <a:buFont typeface="+mj-lt"/>
              <a:buAutoNum type="alphaUcPeriod"/>
            </a:pPr>
            <a:r>
              <a:rPr lang="en-US" dirty="0"/>
              <a:t>Methadone</a:t>
            </a:r>
          </a:p>
          <a:p>
            <a:pPr marL="617220" lvl="1" indent="-342900">
              <a:buFont typeface="+mj-lt"/>
              <a:buAutoNum type="alphaUcPeriod"/>
            </a:pPr>
            <a:r>
              <a:rPr lang="en-US" dirty="0"/>
              <a:t>Cocaine </a:t>
            </a:r>
          </a:p>
          <a:p>
            <a:pPr marL="0" indent="0">
              <a:buNone/>
            </a:pPr>
            <a:endParaRPr lang="en-US" dirty="0"/>
          </a:p>
          <a:p>
            <a:pPr marL="0" indent="0">
              <a:lnSpc>
                <a:spcPct val="100000"/>
              </a:lnSpc>
              <a:buNone/>
            </a:pPr>
            <a:r>
              <a:rPr lang="en-US" b="1" dirty="0">
                <a:solidFill>
                  <a:schemeClr val="accent1"/>
                </a:solidFill>
              </a:rPr>
              <a:t>Which one of the following is a screening questionnaire used in case of suspicion of adolescent drug/alcohol abuse ?</a:t>
            </a:r>
          </a:p>
          <a:p>
            <a:pPr marL="617220" lvl="1" indent="-342900">
              <a:buFont typeface="+mj-lt"/>
              <a:buAutoNum type="alphaUcPeriod"/>
            </a:pPr>
            <a:r>
              <a:rPr lang="en-US" dirty="0"/>
              <a:t>CAGE </a:t>
            </a:r>
          </a:p>
          <a:p>
            <a:pPr marL="617220" lvl="1" indent="-342900">
              <a:buFont typeface="+mj-lt"/>
              <a:buAutoNum type="alphaUcPeriod"/>
            </a:pPr>
            <a:r>
              <a:rPr lang="en-US" dirty="0"/>
              <a:t>Four Cs</a:t>
            </a:r>
          </a:p>
          <a:p>
            <a:pPr marL="617220" lvl="1" indent="-342900">
              <a:buFont typeface="+mj-lt"/>
              <a:buAutoNum type="alphaUcPeriod"/>
            </a:pPr>
            <a:r>
              <a:rPr lang="en-US" dirty="0"/>
              <a:t>CRAFFT</a:t>
            </a:r>
          </a:p>
          <a:p>
            <a:pPr marL="617220" lvl="1" indent="-342900">
              <a:buFont typeface="+mj-lt"/>
              <a:buAutoNum type="alphaUcPeriod"/>
            </a:pPr>
            <a:r>
              <a:rPr lang="en-US" dirty="0" err="1"/>
              <a:t>Fagerstörm</a:t>
            </a:r>
            <a:r>
              <a:rPr lang="en-US" dirty="0"/>
              <a:t> </a:t>
            </a:r>
          </a:p>
        </p:txBody>
      </p:sp>
      <p:sp>
        <p:nvSpPr>
          <p:cNvPr id="4" name="عنوان 1">
            <a:extLst>
              <a:ext uri="{FF2B5EF4-FFF2-40B4-BE49-F238E27FC236}">
                <a16:creationId xmlns:a16="http://schemas.microsoft.com/office/drawing/2014/main" id="{33244017-A7BC-4824-B3E4-472B343DA93B}"/>
              </a:ext>
            </a:extLst>
          </p:cNvPr>
          <p:cNvSpPr>
            <a:spLocks noGrp="1"/>
          </p:cNvSpPr>
          <p:nvPr>
            <p:ph type="title"/>
          </p:nvPr>
        </p:nvSpPr>
        <p:spPr>
          <a:xfrm>
            <a:off x="208714" y="85136"/>
            <a:ext cx="10058400" cy="1609344"/>
          </a:xfrm>
        </p:spPr>
        <p:txBody>
          <a:bodyPr/>
          <a:lstStyle/>
          <a:p>
            <a:r>
              <a:rPr lang="en-US" dirty="0"/>
              <a:t>questions</a:t>
            </a:r>
            <a:endParaRPr lang="ar-SA" dirty="0"/>
          </a:p>
        </p:txBody>
      </p:sp>
      <p:sp>
        <p:nvSpPr>
          <p:cNvPr id="5" name="مربع نص 4">
            <a:extLst>
              <a:ext uri="{FF2B5EF4-FFF2-40B4-BE49-F238E27FC236}">
                <a16:creationId xmlns:a16="http://schemas.microsoft.com/office/drawing/2014/main" id="{AE897BCA-9E05-4A9E-82A5-99C37B64852A}"/>
              </a:ext>
            </a:extLst>
          </p:cNvPr>
          <p:cNvSpPr txBox="1"/>
          <p:nvPr/>
        </p:nvSpPr>
        <p:spPr>
          <a:xfrm>
            <a:off x="2805342" y="3290500"/>
            <a:ext cx="1278386" cy="276999"/>
          </a:xfrm>
          <a:prstGeom prst="rect">
            <a:avLst/>
          </a:prstGeom>
          <a:noFill/>
        </p:spPr>
        <p:txBody>
          <a:bodyPr wrap="square" rtlCol="1">
            <a:spAutoFit/>
          </a:bodyPr>
          <a:lstStyle/>
          <a:p>
            <a:r>
              <a:rPr lang="en-US" sz="1200" dirty="0">
                <a:solidFill>
                  <a:srgbClr val="FF0000"/>
                </a:solidFill>
              </a:rPr>
              <a:t>Correct answer</a:t>
            </a:r>
            <a:endParaRPr lang="ar-SA" sz="1200" dirty="0">
              <a:solidFill>
                <a:srgbClr val="FF0000"/>
              </a:solidFill>
            </a:endParaRPr>
          </a:p>
        </p:txBody>
      </p:sp>
      <p:sp>
        <p:nvSpPr>
          <p:cNvPr id="6" name="مربع نص 5">
            <a:extLst>
              <a:ext uri="{FF2B5EF4-FFF2-40B4-BE49-F238E27FC236}">
                <a16:creationId xmlns:a16="http://schemas.microsoft.com/office/drawing/2014/main" id="{6FA7C232-7DDA-4D37-89CF-799381CBC0FD}"/>
              </a:ext>
            </a:extLst>
          </p:cNvPr>
          <p:cNvSpPr txBox="1"/>
          <p:nvPr/>
        </p:nvSpPr>
        <p:spPr>
          <a:xfrm>
            <a:off x="2716565" y="5282212"/>
            <a:ext cx="1278386" cy="276999"/>
          </a:xfrm>
          <a:prstGeom prst="rect">
            <a:avLst/>
          </a:prstGeom>
          <a:noFill/>
        </p:spPr>
        <p:txBody>
          <a:bodyPr wrap="square" rtlCol="1">
            <a:spAutoFit/>
          </a:bodyPr>
          <a:lstStyle/>
          <a:p>
            <a:r>
              <a:rPr lang="en-US" sz="1200" dirty="0">
                <a:solidFill>
                  <a:srgbClr val="FF0000"/>
                </a:solidFill>
              </a:rPr>
              <a:t>Correct answer</a:t>
            </a:r>
            <a:endParaRPr lang="ar-SA" sz="1200" dirty="0">
              <a:solidFill>
                <a:srgbClr val="FF0000"/>
              </a:solidFill>
            </a:endParaRPr>
          </a:p>
        </p:txBody>
      </p:sp>
    </p:spTree>
    <p:extLst>
      <p:ext uri="{BB962C8B-B14F-4D97-AF65-F5344CB8AC3E}">
        <p14:creationId xmlns:p14="http://schemas.microsoft.com/office/powerpoint/2010/main" val="27344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C89003A-4586-4BE0-BFAF-2A08F4885230}"/>
              </a:ext>
            </a:extLst>
          </p:cNvPr>
          <p:cNvSpPr>
            <a:spLocks noGrp="1"/>
          </p:cNvSpPr>
          <p:nvPr>
            <p:ph type="title"/>
          </p:nvPr>
        </p:nvSpPr>
        <p:spPr>
          <a:xfrm>
            <a:off x="1066800" y="0"/>
            <a:ext cx="10058400" cy="1609344"/>
          </a:xfrm>
        </p:spPr>
        <p:txBody>
          <a:bodyPr/>
          <a:lstStyle/>
          <a:p>
            <a:r>
              <a:rPr lang="en-US" dirty="0"/>
              <a:t>references</a:t>
            </a:r>
            <a:endParaRPr lang="ar-SA" dirty="0"/>
          </a:p>
        </p:txBody>
      </p:sp>
      <p:sp>
        <p:nvSpPr>
          <p:cNvPr id="4" name="Google Shape;489;p77">
            <a:extLst>
              <a:ext uri="{FF2B5EF4-FFF2-40B4-BE49-F238E27FC236}">
                <a16:creationId xmlns:a16="http://schemas.microsoft.com/office/drawing/2014/main" id="{80BBA228-420E-4191-9B0B-56DA4F4C3AB1}"/>
              </a:ext>
            </a:extLst>
          </p:cNvPr>
          <p:cNvSpPr txBox="1">
            <a:spLocks/>
          </p:cNvSpPr>
          <p:nvPr/>
        </p:nvSpPr>
        <p:spPr>
          <a:xfrm>
            <a:off x="515885" y="1154099"/>
            <a:ext cx="11548867" cy="5015882"/>
          </a:xfrm>
          <a:prstGeom prst="rect">
            <a:avLst/>
          </a:prstGeom>
        </p:spPr>
        <p:txBody>
          <a:bodyPr spcFirstLastPara="1" vert="horz" wrap="square" lIns="91425" tIns="91425" rIns="91425" bIns="91425" rtlCol="0" anchor="t" anchorCtr="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298450">
              <a:lnSpc>
                <a:spcPct val="100000"/>
              </a:lnSpc>
              <a:spcBef>
                <a:spcPts val="0"/>
              </a:spcBef>
              <a:buClr>
                <a:srgbClr val="1155CC"/>
              </a:buClr>
              <a:buSzPts val="1100"/>
              <a:buFont typeface="Arial"/>
              <a:buChar char="➔"/>
            </a:pPr>
            <a:r>
              <a:rPr lang="en-US" sz="1000" u="sng" dirty="0">
                <a:solidFill>
                  <a:srgbClr val="1155CC"/>
                </a:solidFill>
                <a:latin typeface="Arial"/>
                <a:ea typeface="Arial"/>
                <a:cs typeface="Arial"/>
                <a:sym typeface="Arial"/>
                <a:hlinkClick r:id="rId2"/>
              </a:rPr>
              <a:t>http://www.healthdata.org/sites/default/files/files/Projects/KSA/Smoking-KSA-Findings-from-the-Saudi-Health-Interview-Survey.pdf</a:t>
            </a:r>
            <a:endParaRPr lang="en-US" sz="1000" dirty="0">
              <a:solidFill>
                <a:srgbClr val="1155CC"/>
              </a:solidFill>
              <a:latin typeface="Arial"/>
              <a:ea typeface="Arial"/>
              <a:cs typeface="Arial"/>
              <a:sym typeface="Arial"/>
            </a:endParaRPr>
          </a:p>
          <a:p>
            <a:pPr marL="457200" indent="-298450">
              <a:lnSpc>
                <a:spcPct val="100000"/>
              </a:lnSpc>
              <a:spcBef>
                <a:spcPts val="0"/>
              </a:spcBef>
              <a:buClr>
                <a:srgbClr val="1155CC"/>
              </a:buClr>
              <a:buSzPts val="1100"/>
              <a:buFont typeface="Arial"/>
              <a:buChar char="➔"/>
            </a:pPr>
            <a:r>
              <a:rPr lang="en-US" sz="1000" u="sng" dirty="0">
                <a:solidFill>
                  <a:schemeClr val="hlink"/>
                </a:solidFill>
                <a:latin typeface="Arial"/>
                <a:ea typeface="Arial"/>
                <a:cs typeface="Arial"/>
                <a:sym typeface="Arial"/>
                <a:hlinkClick r:id="rId3"/>
              </a:rPr>
              <a:t>http://americanpregnancy.org</a:t>
            </a:r>
            <a:endParaRPr lang="en-US" sz="1000" dirty="0">
              <a:solidFill>
                <a:srgbClr val="1155CC"/>
              </a:solidFill>
              <a:latin typeface="Arial"/>
              <a:ea typeface="Arial"/>
              <a:cs typeface="Arial"/>
              <a:sym typeface="Arial"/>
            </a:endParaRPr>
          </a:p>
          <a:p>
            <a:pPr marL="457200" indent="-298450">
              <a:lnSpc>
                <a:spcPct val="100000"/>
              </a:lnSpc>
              <a:spcBef>
                <a:spcPts val="0"/>
              </a:spcBef>
              <a:buClr>
                <a:srgbClr val="1155CC"/>
              </a:buClr>
              <a:buSzPts val="1100"/>
              <a:buFont typeface="Arial"/>
              <a:buChar char="➔"/>
            </a:pPr>
            <a:r>
              <a:rPr lang="en-US" sz="1000" dirty="0">
                <a:solidFill>
                  <a:srgbClr val="1155CC"/>
                </a:solidFill>
                <a:latin typeface="Arial"/>
                <a:ea typeface="Arial"/>
                <a:cs typeface="Arial"/>
                <a:sym typeface="Arial"/>
              </a:rPr>
              <a:t>https://www.childrenshospital.vanderbilt.org</a:t>
            </a:r>
          </a:p>
          <a:p>
            <a:pPr marL="457200" indent="-298450">
              <a:lnSpc>
                <a:spcPct val="100000"/>
              </a:lnSpc>
              <a:spcBef>
                <a:spcPts val="0"/>
              </a:spcBef>
              <a:buClr>
                <a:srgbClr val="1155CC"/>
              </a:buClr>
              <a:buSzPts val="1100"/>
              <a:buFont typeface="Arial"/>
              <a:buChar char="➔"/>
            </a:pPr>
            <a:r>
              <a:rPr lang="en-US" sz="1000" u="sng" dirty="0">
                <a:solidFill>
                  <a:srgbClr val="1155CC"/>
                </a:solidFill>
                <a:latin typeface="Arial"/>
                <a:ea typeface="Arial"/>
                <a:cs typeface="Arial"/>
                <a:sym typeface="Arial"/>
                <a:hlinkClick r:id="rId4"/>
              </a:rPr>
              <a:t>https://www.ncbi.nlm.nih.gov/pmc/articles/PMC3437166/#ref8</a:t>
            </a:r>
            <a:endParaRPr lang="en-US" sz="1000" dirty="0">
              <a:solidFill>
                <a:srgbClr val="1155CC"/>
              </a:solidFill>
              <a:latin typeface="Arial"/>
              <a:ea typeface="Arial"/>
              <a:cs typeface="Arial"/>
              <a:sym typeface="Arial"/>
            </a:endParaRPr>
          </a:p>
          <a:p>
            <a:pPr marL="457200" indent="-298450">
              <a:lnSpc>
                <a:spcPct val="100000"/>
              </a:lnSpc>
              <a:spcBef>
                <a:spcPts val="0"/>
              </a:spcBef>
              <a:buClr>
                <a:srgbClr val="1155CC"/>
              </a:buClr>
              <a:buSzPts val="1100"/>
              <a:buFont typeface="Arial"/>
              <a:buChar char="➔"/>
            </a:pPr>
            <a:r>
              <a:rPr lang="en-US" sz="1000" u="sng" dirty="0">
                <a:solidFill>
                  <a:srgbClr val="1155CC"/>
                </a:solidFill>
                <a:highlight>
                  <a:schemeClr val="lt1"/>
                </a:highlight>
                <a:latin typeface="Arial"/>
                <a:ea typeface="Arial"/>
                <a:cs typeface="Arial"/>
                <a:sym typeface="Arial"/>
                <a:hlinkClick r:id="rId5"/>
              </a:rPr>
              <a:t>https://www.ncbi.nlm.nih.gov/pmc/articles/PMC3437166/#ref6</a:t>
            </a:r>
            <a:endParaRPr lang="en-US" sz="1000" dirty="0">
              <a:solidFill>
                <a:srgbClr val="1155CC"/>
              </a:solidFill>
              <a:highlight>
                <a:schemeClr val="lt1"/>
              </a:highlight>
              <a:latin typeface="Arial"/>
              <a:ea typeface="Arial"/>
              <a:cs typeface="Arial"/>
              <a:sym typeface="Arial"/>
            </a:endParaRPr>
          </a:p>
          <a:p>
            <a:pPr marL="457200" marR="292100" indent="-298450" algn="just">
              <a:lnSpc>
                <a:spcPct val="100000"/>
              </a:lnSpc>
              <a:spcBef>
                <a:spcPts val="1600"/>
              </a:spcBef>
              <a:buClr>
                <a:srgbClr val="1155CC"/>
              </a:buClr>
              <a:buSzPts val="1100"/>
              <a:buFont typeface="Arial"/>
              <a:buChar char="➔"/>
            </a:pPr>
            <a:r>
              <a:rPr lang="en-US" sz="1000" u="sng" dirty="0">
                <a:solidFill>
                  <a:srgbClr val="1155CC"/>
                </a:solidFill>
                <a:latin typeface="Arial"/>
                <a:ea typeface="Arial"/>
                <a:cs typeface="Arial"/>
                <a:sym typeface="Arial"/>
                <a:hlinkClick r:id="rId6"/>
              </a:rPr>
              <a:t>Davidson medicine 22th edition</a:t>
            </a:r>
          </a:p>
          <a:p>
            <a:pPr marL="457200" marR="292100" indent="-298450" algn="just">
              <a:lnSpc>
                <a:spcPct val="100000"/>
              </a:lnSpc>
              <a:spcBef>
                <a:spcPts val="1600"/>
              </a:spcBef>
              <a:buClr>
                <a:srgbClr val="1155CC"/>
              </a:buClr>
              <a:buSzPts val="1100"/>
              <a:buFont typeface="Arial"/>
              <a:buChar char="➔"/>
            </a:pPr>
            <a:r>
              <a:rPr lang="en-US" sz="1000" u="sng" dirty="0">
                <a:solidFill>
                  <a:srgbClr val="1155CC"/>
                </a:solidFill>
                <a:latin typeface="Arial"/>
                <a:ea typeface="Arial"/>
                <a:cs typeface="Arial"/>
                <a:sym typeface="Arial"/>
                <a:hlinkClick r:id="rId6"/>
              </a:rPr>
              <a:t>Robbins basic pathology 9</a:t>
            </a:r>
            <a:r>
              <a:rPr lang="en-US" sz="1000" u="sng" baseline="30000" dirty="0">
                <a:solidFill>
                  <a:srgbClr val="1155CC"/>
                </a:solidFill>
                <a:latin typeface="Arial"/>
                <a:ea typeface="Arial"/>
                <a:cs typeface="Arial"/>
                <a:sym typeface="Arial"/>
                <a:hlinkClick r:id="rId6"/>
              </a:rPr>
              <a:t>th</a:t>
            </a:r>
            <a:r>
              <a:rPr lang="en-US" sz="1000" u="sng" dirty="0">
                <a:solidFill>
                  <a:srgbClr val="1155CC"/>
                </a:solidFill>
                <a:latin typeface="Arial"/>
                <a:ea typeface="Arial"/>
                <a:cs typeface="Arial"/>
                <a:sym typeface="Arial"/>
                <a:hlinkClick r:id="rId6"/>
              </a:rPr>
              <a:t> edition</a:t>
            </a:r>
          </a:p>
          <a:p>
            <a:pPr marL="457200" marR="292100" indent="-298450" algn="just">
              <a:lnSpc>
                <a:spcPct val="100000"/>
              </a:lnSpc>
              <a:spcBef>
                <a:spcPts val="1600"/>
              </a:spcBef>
              <a:buClr>
                <a:srgbClr val="1155CC"/>
              </a:buClr>
              <a:buSzPts val="1100"/>
              <a:buFont typeface="Arial"/>
              <a:buChar char="➔"/>
            </a:pPr>
            <a:r>
              <a:rPr lang="en-US" sz="1000" u="sng" dirty="0">
                <a:solidFill>
                  <a:srgbClr val="1155CC"/>
                </a:solidFill>
                <a:latin typeface="Arial"/>
                <a:ea typeface="Arial"/>
                <a:cs typeface="Arial"/>
                <a:sym typeface="Arial"/>
                <a:hlinkClick r:id="rId6"/>
              </a:rPr>
              <a:t>https://www.curejoy.com/content/effects-of-passive-smoking-during-pregnancy/</a:t>
            </a:r>
            <a:endParaRPr lang="en-US" sz="1000" dirty="0">
              <a:solidFill>
                <a:srgbClr val="1155CC"/>
              </a:solidFill>
            </a:endParaRPr>
          </a:p>
          <a:p>
            <a:pPr marL="457200" marR="292100" indent="-298450" algn="just">
              <a:lnSpc>
                <a:spcPct val="100000"/>
              </a:lnSpc>
              <a:spcBef>
                <a:spcPts val="2400"/>
              </a:spcBef>
              <a:buClr>
                <a:srgbClr val="1155CC"/>
              </a:buClr>
              <a:buSzPts val="1100"/>
              <a:buFont typeface="Wingdings" pitchFamily="2" charset="2"/>
              <a:buChar char="➔"/>
            </a:pPr>
            <a:r>
              <a:rPr lang="en-US" sz="1000" u="sng" dirty="0">
                <a:solidFill>
                  <a:schemeClr val="hlink"/>
                </a:solidFill>
                <a:hlinkClick r:id="rId7"/>
              </a:rPr>
              <a:t>http://aaffp.org</a:t>
            </a:r>
            <a:r>
              <a:rPr lang="en-US" sz="1000" dirty="0">
                <a:solidFill>
                  <a:srgbClr val="1155CC"/>
                </a:solidFill>
              </a:rPr>
              <a:t> American family physician </a:t>
            </a:r>
          </a:p>
          <a:p>
            <a:pPr marL="457200" marR="292100" indent="-298450" algn="just">
              <a:lnSpc>
                <a:spcPct val="100000"/>
              </a:lnSpc>
              <a:spcBef>
                <a:spcPts val="2400"/>
              </a:spcBef>
              <a:buClr>
                <a:srgbClr val="1155CC"/>
              </a:buClr>
              <a:buSzPts val="1100"/>
              <a:buFont typeface="Arial"/>
              <a:buChar char="➔"/>
            </a:pPr>
            <a:r>
              <a:rPr lang="en-US" sz="1000" u="sng" dirty="0">
                <a:solidFill>
                  <a:srgbClr val="1155CC"/>
                </a:solidFill>
                <a:latin typeface="Arial"/>
                <a:ea typeface="Arial"/>
                <a:cs typeface="Arial"/>
                <a:sym typeface="Arial"/>
                <a:hlinkClick r:id="rId8"/>
              </a:rPr>
              <a:t>https://www.nice.org.uk</a:t>
            </a:r>
            <a:endParaRPr lang="en-US" sz="1000" u="sng" dirty="0">
              <a:solidFill>
                <a:srgbClr val="1155CC"/>
              </a:solidFill>
              <a:latin typeface="Arial"/>
              <a:ea typeface="Arial"/>
              <a:cs typeface="Arial"/>
              <a:sym typeface="Arial"/>
            </a:endParaRPr>
          </a:p>
          <a:p>
            <a:pPr marL="457200" marR="292100" indent="-298450" algn="just">
              <a:lnSpc>
                <a:spcPct val="100000"/>
              </a:lnSpc>
              <a:spcBef>
                <a:spcPts val="2400"/>
              </a:spcBef>
              <a:buClr>
                <a:srgbClr val="1155CC"/>
              </a:buClr>
              <a:buSzPts val="1100"/>
              <a:buFont typeface="Arial"/>
              <a:buChar char="➔"/>
            </a:pPr>
            <a:r>
              <a:rPr lang="en-US" sz="1000" dirty="0">
                <a:solidFill>
                  <a:srgbClr val="1155CC"/>
                </a:solidFill>
                <a:latin typeface="Arial"/>
                <a:ea typeface="Arial"/>
                <a:cs typeface="Arial"/>
                <a:sym typeface="Arial"/>
                <a:hlinkClick r:id="rId9"/>
              </a:rPr>
              <a:t>https://www.drugabuse.gov/publications/drugs-brains-behavior-science-addiction/drug-misuse-addiction</a:t>
            </a:r>
            <a:endParaRPr lang="en-US" sz="1000" dirty="0">
              <a:solidFill>
                <a:srgbClr val="1155CC"/>
              </a:solidFill>
              <a:latin typeface="Arial"/>
              <a:ea typeface="Arial"/>
              <a:cs typeface="Arial"/>
              <a:sym typeface="Arial"/>
            </a:endParaRPr>
          </a:p>
          <a:p>
            <a:pPr marL="457200" marR="292100" indent="-298450" algn="just">
              <a:lnSpc>
                <a:spcPct val="100000"/>
              </a:lnSpc>
              <a:spcBef>
                <a:spcPts val="2400"/>
              </a:spcBef>
              <a:buClr>
                <a:srgbClr val="1155CC"/>
              </a:buClr>
              <a:buSzPts val="1100"/>
              <a:buFont typeface="Arial"/>
              <a:buChar char="➔"/>
            </a:pPr>
            <a:r>
              <a:rPr lang="en-US" sz="1000" u="sng" dirty="0">
                <a:solidFill>
                  <a:srgbClr val="1155CC"/>
                </a:solidFill>
                <a:latin typeface="Arial"/>
                <a:ea typeface="Arial"/>
                <a:cs typeface="Arial"/>
                <a:sym typeface="Arial"/>
              </a:rPr>
              <a:t>https://www.drugabuse.gov/publications/drugs-brains-behavior-science-addiction/treatment-recovery</a:t>
            </a:r>
          </a:p>
          <a:p>
            <a:pPr marL="457200" marR="292100" indent="-298450" algn="just">
              <a:lnSpc>
                <a:spcPct val="100000"/>
              </a:lnSpc>
              <a:spcBef>
                <a:spcPts val="2400"/>
              </a:spcBef>
              <a:buClr>
                <a:srgbClr val="1155CC"/>
              </a:buClr>
              <a:buSzPts val="1100"/>
              <a:buFont typeface="Arial"/>
              <a:buChar char="➔"/>
            </a:pPr>
            <a:r>
              <a:rPr lang="en-US" sz="1000" dirty="0">
                <a:solidFill>
                  <a:srgbClr val="1155CC"/>
                </a:solidFill>
                <a:latin typeface="Arial"/>
                <a:ea typeface="Arial"/>
                <a:cs typeface="Arial"/>
                <a:sym typeface="Arial"/>
                <a:hlinkClick r:id="rId10"/>
              </a:rPr>
              <a:t>https://www.nejm.org/doi/full/10.1056/NEJMra1600879</a:t>
            </a:r>
            <a:endParaRPr lang="en-US" sz="1000" dirty="0">
              <a:solidFill>
                <a:srgbClr val="1155CC"/>
              </a:solidFill>
              <a:latin typeface="Arial"/>
              <a:ea typeface="Arial"/>
              <a:cs typeface="Arial"/>
              <a:sym typeface="Arial"/>
            </a:endParaRPr>
          </a:p>
          <a:p>
            <a:pPr marL="457200" marR="292100" indent="-298450" algn="just">
              <a:lnSpc>
                <a:spcPct val="100000"/>
              </a:lnSpc>
              <a:spcBef>
                <a:spcPts val="2400"/>
              </a:spcBef>
              <a:buClr>
                <a:srgbClr val="1155CC"/>
              </a:buClr>
              <a:buSzPts val="1100"/>
              <a:buFont typeface="Arial"/>
              <a:buChar char="➔"/>
            </a:pPr>
            <a:r>
              <a:rPr lang="en-US" sz="1000" u="sng" dirty="0">
                <a:solidFill>
                  <a:srgbClr val="1155CC"/>
                </a:solidFill>
                <a:latin typeface="Arial"/>
                <a:ea typeface="Arial"/>
                <a:cs typeface="Arial"/>
                <a:sym typeface="Arial"/>
                <a:hlinkClick r:id="rId11"/>
              </a:rPr>
              <a:t>https://www.drugrehab101.com</a:t>
            </a:r>
            <a:endParaRPr lang="en-US" sz="1000" dirty="0">
              <a:solidFill>
                <a:srgbClr val="1155CC"/>
              </a:solidFill>
              <a:latin typeface="Roboto"/>
              <a:ea typeface="Roboto"/>
              <a:cs typeface="Roboto"/>
              <a:sym typeface="Roboto"/>
            </a:endParaRPr>
          </a:p>
          <a:p>
            <a:pPr marL="914400" indent="-298450">
              <a:spcBef>
                <a:spcPts val="2400"/>
              </a:spcBef>
              <a:buClr>
                <a:srgbClr val="1155CC"/>
              </a:buClr>
              <a:buSzPts val="1100"/>
              <a:buFont typeface="Roboto"/>
              <a:buChar char="➔"/>
            </a:pPr>
            <a:r>
              <a:rPr lang="en-US" sz="800" dirty="0">
                <a:solidFill>
                  <a:srgbClr val="222222"/>
                </a:solidFill>
                <a:highlight>
                  <a:srgbClr val="EAF3FF"/>
                </a:highlight>
                <a:latin typeface="Arial"/>
                <a:ea typeface="Arial"/>
                <a:cs typeface="Arial"/>
                <a:sym typeface="Arial"/>
              </a:rPr>
              <a:t> </a:t>
            </a:r>
            <a:r>
              <a:rPr lang="en-US" sz="800" u="sng" dirty="0">
                <a:solidFill>
                  <a:srgbClr val="663366"/>
                </a:solidFill>
                <a:latin typeface="Arial"/>
                <a:ea typeface="Arial"/>
                <a:cs typeface="Arial"/>
                <a:sym typeface="Arial"/>
                <a:hlinkClick r:id="rId12"/>
              </a:rPr>
              <a:t>"Bupropion Hydrochloride Monograph for Professionals"</a:t>
            </a:r>
            <a:r>
              <a:rPr lang="en-US" sz="800" dirty="0">
                <a:solidFill>
                  <a:srgbClr val="222222"/>
                </a:solidFill>
                <a:latin typeface="Arial"/>
                <a:ea typeface="Arial"/>
                <a:cs typeface="Arial"/>
                <a:sym typeface="Arial"/>
              </a:rPr>
              <a:t>. </a:t>
            </a:r>
            <a:r>
              <a:rPr lang="en-US" sz="800" i="1" dirty="0">
                <a:solidFill>
                  <a:srgbClr val="222222"/>
                </a:solidFill>
                <a:latin typeface="Arial"/>
                <a:ea typeface="Arial"/>
                <a:cs typeface="Arial"/>
                <a:sym typeface="Arial"/>
              </a:rPr>
              <a:t>Drugs.com</a:t>
            </a:r>
            <a:r>
              <a:rPr lang="en-US" sz="800" dirty="0">
                <a:solidFill>
                  <a:srgbClr val="222222"/>
                </a:solidFill>
                <a:latin typeface="Arial"/>
                <a:ea typeface="Arial"/>
                <a:cs typeface="Arial"/>
                <a:sym typeface="Arial"/>
              </a:rPr>
              <a:t>. American Society of Health-System Pharmacists. 5 February 2018. Retrieved 15 July 2018.</a:t>
            </a:r>
            <a:endParaRPr lang="en-US" sz="1100" dirty="0">
              <a:solidFill>
                <a:srgbClr val="000000"/>
              </a:solidFill>
              <a:latin typeface="Arial"/>
              <a:ea typeface="Arial"/>
              <a:cs typeface="Arial"/>
              <a:sym typeface="Arial"/>
            </a:endParaRPr>
          </a:p>
          <a:p>
            <a:pPr marL="914400" indent="-298450">
              <a:lnSpc>
                <a:spcPct val="100000"/>
              </a:lnSpc>
              <a:spcBef>
                <a:spcPts val="1600"/>
              </a:spcBef>
              <a:buClr>
                <a:srgbClr val="1155CC"/>
              </a:buClr>
              <a:buSzPts val="1100"/>
              <a:buFont typeface="Roboto"/>
              <a:buChar char="➔"/>
            </a:pPr>
            <a:r>
              <a:rPr lang="en-US" sz="700" dirty="0">
                <a:solidFill>
                  <a:srgbClr val="000000"/>
                </a:solidFill>
                <a:highlight>
                  <a:srgbClr val="FFFFFF"/>
                </a:highlight>
                <a:latin typeface="Arial"/>
                <a:ea typeface="Arial"/>
                <a:cs typeface="Arial"/>
                <a:sym typeface="Arial"/>
              </a:rPr>
              <a:t>FDA </a:t>
            </a:r>
            <a:r>
              <a:rPr lang="en-US" sz="700" u="sng" dirty="0" err="1">
                <a:solidFill>
                  <a:srgbClr val="0B0080"/>
                </a:solidFill>
                <a:highlight>
                  <a:srgbClr val="FFFFFF"/>
                </a:highlight>
                <a:latin typeface="Arial"/>
                <a:ea typeface="Arial"/>
                <a:cs typeface="Arial"/>
                <a:sym typeface="Arial"/>
                <a:hlinkClick r:id="rId13"/>
              </a:rPr>
              <a:t>Buproprion</a:t>
            </a:r>
            <a:r>
              <a:rPr lang="en-US" sz="700" u="sng" dirty="0">
                <a:solidFill>
                  <a:srgbClr val="0B0080"/>
                </a:solidFill>
                <a:highlight>
                  <a:srgbClr val="FFFFFF"/>
                </a:highlight>
                <a:latin typeface="Arial"/>
                <a:ea typeface="Arial"/>
                <a:cs typeface="Arial"/>
                <a:sym typeface="Arial"/>
                <a:hlinkClick r:id="rId13"/>
              </a:rPr>
              <a:t> Label</a:t>
            </a:r>
            <a:r>
              <a:rPr lang="en-US" sz="700" dirty="0">
                <a:solidFill>
                  <a:srgbClr val="000000"/>
                </a:solidFill>
                <a:highlight>
                  <a:srgbClr val="FFFFFF"/>
                </a:highlight>
                <a:latin typeface="Arial"/>
                <a:ea typeface="Arial"/>
                <a:cs typeface="Arial"/>
                <a:sym typeface="Arial"/>
              </a:rPr>
              <a:t> Last revised 16 December 2014 as described on the </a:t>
            </a:r>
            <a:r>
              <a:rPr lang="en-US" sz="700" u="sng" dirty="0">
                <a:solidFill>
                  <a:srgbClr val="0B0080"/>
                </a:solidFill>
                <a:highlight>
                  <a:srgbClr val="FFFFFF"/>
                </a:highlight>
                <a:latin typeface="Arial"/>
                <a:ea typeface="Arial"/>
                <a:cs typeface="Arial"/>
                <a:sym typeface="Arial"/>
                <a:hlinkClick r:id="rId14"/>
              </a:rPr>
              <a:t>FDA Label Website</a:t>
            </a:r>
            <a:r>
              <a:rPr lang="en-US" sz="700" dirty="0">
                <a:solidFill>
                  <a:srgbClr val="000000"/>
                </a:solidFill>
                <a:highlight>
                  <a:srgbClr val="FFFFFF"/>
                </a:highlight>
                <a:latin typeface="Arial"/>
                <a:ea typeface="Arial"/>
                <a:cs typeface="Arial"/>
                <a:sym typeface="Arial"/>
              </a:rPr>
              <a:t>. See that site for updates. Page accessed 8 April 2016</a:t>
            </a:r>
            <a:endParaRPr lang="en-US" sz="1100" dirty="0">
              <a:solidFill>
                <a:srgbClr val="000000"/>
              </a:solidFill>
              <a:latin typeface="Arial"/>
              <a:ea typeface="Arial"/>
              <a:cs typeface="Arial"/>
              <a:sym typeface="Arial"/>
            </a:endParaRPr>
          </a:p>
          <a:p>
            <a:pPr marL="914400" indent="-298450">
              <a:spcBef>
                <a:spcPts val="0"/>
              </a:spcBef>
              <a:buClr>
                <a:srgbClr val="1155CC"/>
              </a:buClr>
              <a:buSzPts val="1100"/>
              <a:buFont typeface="Roboto"/>
              <a:buChar char="➔"/>
            </a:pPr>
            <a:r>
              <a:rPr lang="en-US" sz="700" dirty="0" err="1">
                <a:solidFill>
                  <a:srgbClr val="000000"/>
                </a:solidFill>
                <a:highlight>
                  <a:srgbClr val="FFFFFF"/>
                </a:highlight>
                <a:latin typeface="Arial"/>
                <a:ea typeface="Arial"/>
                <a:cs typeface="Arial"/>
                <a:sym typeface="Arial"/>
              </a:rPr>
              <a:t>Dwoskin</a:t>
            </a:r>
            <a:r>
              <a:rPr lang="en-US" sz="700" dirty="0">
                <a:solidFill>
                  <a:srgbClr val="000000"/>
                </a:solidFill>
                <a:highlight>
                  <a:srgbClr val="FFFFFF"/>
                </a:highlight>
                <a:latin typeface="Arial"/>
                <a:ea typeface="Arial"/>
                <a:cs typeface="Arial"/>
                <a:sym typeface="Arial"/>
              </a:rPr>
              <a:t>, Linda P. (29 January 2014). </a:t>
            </a:r>
            <a:r>
              <a:rPr lang="en-US" sz="700" i="1" u="sng" dirty="0">
                <a:solidFill>
                  <a:srgbClr val="0B0080"/>
                </a:solidFill>
                <a:highlight>
                  <a:srgbClr val="FFFFFF"/>
                </a:highlight>
                <a:latin typeface="Arial"/>
                <a:ea typeface="Arial"/>
                <a:cs typeface="Arial"/>
                <a:sym typeface="Arial"/>
                <a:hlinkClick r:id="rId15"/>
              </a:rPr>
              <a:t>Emerging Targets &amp; Therapeutics in the Treatment of Psychostimulant Abuse</a:t>
            </a:r>
            <a:r>
              <a:rPr lang="en-US" sz="700" dirty="0">
                <a:solidFill>
                  <a:srgbClr val="000000"/>
                </a:solidFill>
                <a:highlight>
                  <a:srgbClr val="FFFFFF"/>
                </a:highlight>
                <a:latin typeface="Arial"/>
                <a:ea typeface="Arial"/>
                <a:cs typeface="Arial"/>
                <a:sym typeface="Arial"/>
              </a:rPr>
              <a:t>. Elsevier Science. pp. 177–216. </a:t>
            </a:r>
            <a:endParaRPr lang="en-US" sz="1000" dirty="0">
              <a:solidFill>
                <a:srgbClr val="1155CC"/>
              </a:solidFill>
              <a:latin typeface="Roboto"/>
              <a:ea typeface="Roboto"/>
              <a:cs typeface="Roboto"/>
              <a:sym typeface="Roboto"/>
            </a:endParaRPr>
          </a:p>
          <a:p>
            <a:pPr marL="457200" indent="0">
              <a:lnSpc>
                <a:spcPct val="100000"/>
              </a:lnSpc>
              <a:spcBef>
                <a:spcPts val="0"/>
              </a:spcBef>
              <a:buFont typeface="Wingdings" pitchFamily="2" charset="2"/>
              <a:buNone/>
            </a:pPr>
            <a:endParaRPr lang="en-US" sz="600" dirty="0">
              <a:solidFill>
                <a:srgbClr val="000000"/>
              </a:solidFill>
              <a:latin typeface="Arial"/>
              <a:ea typeface="Arial"/>
              <a:cs typeface="Arial"/>
              <a:sym typeface="Arial"/>
            </a:endParaRPr>
          </a:p>
          <a:p>
            <a:pPr marL="0" indent="0">
              <a:spcBef>
                <a:spcPts val="0"/>
              </a:spcBef>
              <a:spcAft>
                <a:spcPts val="1600"/>
              </a:spcAft>
              <a:buFont typeface="Wingdings" pitchFamily="2" charset="2"/>
              <a:buNone/>
            </a:pPr>
            <a:endParaRPr lang="en-US" sz="1600" dirty="0"/>
          </a:p>
        </p:txBody>
      </p:sp>
    </p:spTree>
    <p:extLst>
      <p:ext uri="{BB962C8B-B14F-4D97-AF65-F5344CB8AC3E}">
        <p14:creationId xmlns:p14="http://schemas.microsoft.com/office/powerpoint/2010/main" val="38162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A1647E5-10EA-457F-BA82-57E89C44E4B5}"/>
              </a:ext>
            </a:extLst>
          </p:cNvPr>
          <p:cNvSpPr>
            <a:spLocks noGrp="1"/>
          </p:cNvSpPr>
          <p:nvPr>
            <p:ph idx="1"/>
          </p:nvPr>
        </p:nvSpPr>
        <p:spPr/>
        <p:txBody>
          <a:bodyPr>
            <a:normAutofit lnSpcReduction="10000"/>
          </a:bodyPr>
          <a:lstStyle/>
          <a:p>
            <a:pPr marL="0" indent="0">
              <a:buNone/>
            </a:pPr>
            <a:r>
              <a:rPr lang="en-US" b="1" dirty="0">
                <a:solidFill>
                  <a:schemeClr val="accent1"/>
                </a:solidFill>
              </a:rPr>
              <a:t>Which one of the following is a CNS stimulant ?</a:t>
            </a:r>
          </a:p>
          <a:p>
            <a:pPr marL="617220" lvl="1" indent="-342900">
              <a:buFont typeface="+mj-lt"/>
              <a:buAutoNum type="alphaUcPeriod"/>
            </a:pPr>
            <a:r>
              <a:rPr lang="en-US" dirty="0"/>
              <a:t>Lorazepam</a:t>
            </a:r>
          </a:p>
          <a:p>
            <a:pPr marL="617220" lvl="1" indent="-342900">
              <a:buFont typeface="+mj-lt"/>
              <a:buAutoNum type="alphaUcPeriod"/>
            </a:pPr>
            <a:r>
              <a:rPr lang="en-US" dirty="0"/>
              <a:t>Heroin </a:t>
            </a:r>
          </a:p>
          <a:p>
            <a:pPr marL="617220" lvl="1" indent="-342900">
              <a:buFont typeface="+mj-lt"/>
              <a:buAutoNum type="alphaUcPeriod"/>
            </a:pPr>
            <a:r>
              <a:rPr lang="en-US" dirty="0"/>
              <a:t>Methadone</a:t>
            </a:r>
          </a:p>
          <a:p>
            <a:pPr marL="617220" lvl="1" indent="-342900">
              <a:buFont typeface="+mj-lt"/>
              <a:buAutoNum type="alphaUcPeriod"/>
            </a:pPr>
            <a:r>
              <a:rPr lang="en-US" dirty="0"/>
              <a:t>Cocaine </a:t>
            </a:r>
          </a:p>
          <a:p>
            <a:pPr marL="0" indent="0">
              <a:buNone/>
            </a:pPr>
            <a:endParaRPr lang="en-US" dirty="0"/>
          </a:p>
          <a:p>
            <a:pPr marL="0" indent="0">
              <a:lnSpc>
                <a:spcPct val="100000"/>
              </a:lnSpc>
              <a:buNone/>
            </a:pPr>
            <a:r>
              <a:rPr lang="en-US" b="1" dirty="0">
                <a:solidFill>
                  <a:schemeClr val="accent1"/>
                </a:solidFill>
              </a:rPr>
              <a:t>Which one of the following is a screening questionnaire used in case of suspicion of adolescent drug/alcohol abuse ?</a:t>
            </a:r>
          </a:p>
          <a:p>
            <a:pPr marL="617220" lvl="1" indent="-342900">
              <a:buFont typeface="+mj-lt"/>
              <a:buAutoNum type="alphaUcPeriod"/>
            </a:pPr>
            <a:r>
              <a:rPr lang="en-US" dirty="0"/>
              <a:t>CAGE </a:t>
            </a:r>
          </a:p>
          <a:p>
            <a:pPr marL="617220" lvl="1" indent="-342900">
              <a:buFont typeface="+mj-lt"/>
              <a:buAutoNum type="alphaUcPeriod"/>
            </a:pPr>
            <a:r>
              <a:rPr lang="en-US" dirty="0"/>
              <a:t>Four Cs</a:t>
            </a:r>
          </a:p>
          <a:p>
            <a:pPr marL="617220" lvl="1" indent="-342900">
              <a:buFont typeface="+mj-lt"/>
              <a:buAutoNum type="alphaUcPeriod"/>
            </a:pPr>
            <a:r>
              <a:rPr lang="en-US" dirty="0"/>
              <a:t>CRAFFT</a:t>
            </a:r>
          </a:p>
          <a:p>
            <a:pPr marL="617220" lvl="1" indent="-342900">
              <a:buFont typeface="+mj-lt"/>
              <a:buAutoNum type="alphaUcPeriod"/>
            </a:pPr>
            <a:r>
              <a:rPr lang="en-US" dirty="0" err="1"/>
              <a:t>Fagerstörm</a:t>
            </a:r>
            <a:r>
              <a:rPr lang="en-US" dirty="0"/>
              <a:t> </a:t>
            </a:r>
          </a:p>
        </p:txBody>
      </p:sp>
      <p:sp>
        <p:nvSpPr>
          <p:cNvPr id="4" name="عنوان 1">
            <a:extLst>
              <a:ext uri="{FF2B5EF4-FFF2-40B4-BE49-F238E27FC236}">
                <a16:creationId xmlns:a16="http://schemas.microsoft.com/office/drawing/2014/main" id="{33244017-A7BC-4824-B3E4-472B343DA93B}"/>
              </a:ext>
            </a:extLst>
          </p:cNvPr>
          <p:cNvSpPr>
            <a:spLocks noGrp="1"/>
          </p:cNvSpPr>
          <p:nvPr>
            <p:ph type="title"/>
          </p:nvPr>
        </p:nvSpPr>
        <p:spPr>
          <a:xfrm>
            <a:off x="208714" y="85136"/>
            <a:ext cx="10058400" cy="1609344"/>
          </a:xfrm>
        </p:spPr>
        <p:txBody>
          <a:bodyPr/>
          <a:lstStyle/>
          <a:p>
            <a:r>
              <a:rPr lang="en-US" dirty="0"/>
              <a:t>questions</a:t>
            </a:r>
            <a:endParaRPr lang="ar-SA" dirty="0"/>
          </a:p>
        </p:txBody>
      </p:sp>
    </p:spTree>
    <p:extLst>
      <p:ext uri="{BB962C8B-B14F-4D97-AF65-F5344CB8AC3E}">
        <p14:creationId xmlns:p14="http://schemas.microsoft.com/office/powerpoint/2010/main" val="153995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0;p24">
            <a:extLst>
              <a:ext uri="{FF2B5EF4-FFF2-40B4-BE49-F238E27FC236}">
                <a16:creationId xmlns:a16="http://schemas.microsoft.com/office/drawing/2014/main" id="{F6841BFA-7FDF-294A-A1DA-0C9C74CE4235}"/>
              </a:ext>
            </a:extLst>
          </p:cNvPr>
          <p:cNvPicPr preferRelativeResize="0">
            <a:picLocks noGrp="1"/>
          </p:cNvPicPr>
          <p:nvPr>
            <p:ph idx="1"/>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140793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3DDC-6863-BE4A-B25A-A3F77BA69C8A}"/>
              </a:ext>
            </a:extLst>
          </p:cNvPr>
          <p:cNvSpPr>
            <a:spLocks noGrp="1"/>
          </p:cNvSpPr>
          <p:nvPr>
            <p:ph type="title"/>
          </p:nvPr>
        </p:nvSpPr>
        <p:spPr/>
        <p:txBody>
          <a:bodyPr/>
          <a:lstStyle/>
          <a:p>
            <a:pPr algn="ctr"/>
            <a:r>
              <a:rPr lang="en" sz="5400" dirty="0"/>
              <a:t>Epidemiology</a:t>
            </a:r>
            <a:endParaRPr lang="en-US" dirty="0"/>
          </a:p>
        </p:txBody>
      </p:sp>
      <p:sp>
        <p:nvSpPr>
          <p:cNvPr id="5" name="Google Shape;118;p22">
            <a:extLst>
              <a:ext uri="{FF2B5EF4-FFF2-40B4-BE49-F238E27FC236}">
                <a16:creationId xmlns:a16="http://schemas.microsoft.com/office/drawing/2014/main" id="{D7AC09DB-EB0B-904E-A99D-26906A29D03E}"/>
              </a:ext>
            </a:extLst>
          </p:cNvPr>
          <p:cNvSpPr txBox="1">
            <a:spLocks noGrp="1"/>
          </p:cNvSpPr>
          <p:nvPr>
            <p:ph idx="1"/>
          </p:nvPr>
        </p:nvSpPr>
        <p:spPr>
          <a:xfrm>
            <a:off x="1069848" y="1799167"/>
            <a:ext cx="10798604" cy="4373033"/>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FFFFFF"/>
              </a:buClr>
              <a:buSzPts val="1300"/>
              <a:buChar char="➔"/>
            </a:pPr>
            <a:r>
              <a:rPr lang="en-US" sz="2400" dirty="0">
                <a:solidFill>
                  <a:schemeClr val="bg1">
                    <a:lumMod val="10000"/>
                  </a:schemeClr>
                </a:solidFill>
              </a:rPr>
              <a:t>-</a:t>
            </a:r>
            <a:r>
              <a:rPr lang="en" sz="2400" dirty="0">
                <a:solidFill>
                  <a:schemeClr val="bg1">
                    <a:lumMod val="10000"/>
                  </a:schemeClr>
                </a:solidFill>
              </a:rPr>
              <a:t>Overall, 12.1% of Saudis reported that they currently smoke tobacco. This prevalence was 23.7% among males and 1.5% among females. 	</a:t>
            </a:r>
            <a:endParaRPr sz="2400" dirty="0">
              <a:solidFill>
                <a:schemeClr val="bg1">
                  <a:lumMod val="10000"/>
                </a:schemeClr>
              </a:solidFill>
            </a:endParaRPr>
          </a:p>
          <a:p>
            <a:pPr marL="457200" lvl="0" indent="0" algn="l" rtl="0">
              <a:spcBef>
                <a:spcPts val="0"/>
              </a:spcBef>
              <a:spcAft>
                <a:spcPts val="0"/>
              </a:spcAft>
              <a:buNone/>
            </a:pPr>
            <a:endParaRPr sz="2400" dirty="0">
              <a:solidFill>
                <a:schemeClr val="bg1">
                  <a:lumMod val="10000"/>
                </a:schemeClr>
              </a:solidFill>
            </a:endParaRPr>
          </a:p>
          <a:p>
            <a:pPr marL="457200" lvl="0" indent="-311150" algn="l" rtl="0">
              <a:spcBef>
                <a:spcPts val="0"/>
              </a:spcBef>
              <a:spcAft>
                <a:spcPts val="0"/>
              </a:spcAft>
              <a:buClr>
                <a:srgbClr val="FFFFFF"/>
              </a:buClr>
              <a:buSzPts val="1300"/>
              <a:buChar char="➔"/>
            </a:pPr>
            <a:r>
              <a:rPr lang="en-US" sz="2400" dirty="0">
                <a:solidFill>
                  <a:schemeClr val="bg1">
                    <a:lumMod val="10000"/>
                  </a:schemeClr>
                </a:solidFill>
              </a:rPr>
              <a:t>-</a:t>
            </a:r>
            <a:r>
              <a:rPr lang="en" sz="2400" dirty="0">
                <a:solidFill>
                  <a:schemeClr val="bg1">
                    <a:lumMod val="10000"/>
                  </a:schemeClr>
                </a:solidFill>
              </a:rPr>
              <a:t>Daily tobacco smoking is 11.4% – 21.5% among males and 1.1% among females.</a:t>
            </a:r>
            <a:endParaRPr sz="2400" dirty="0">
              <a:solidFill>
                <a:schemeClr val="bg1">
                  <a:lumMod val="10000"/>
                </a:schemeClr>
              </a:solidFill>
            </a:endParaRPr>
          </a:p>
          <a:p>
            <a:pPr marL="457200" lvl="0" indent="0" algn="l" rtl="0">
              <a:spcBef>
                <a:spcPts val="0"/>
              </a:spcBef>
              <a:spcAft>
                <a:spcPts val="0"/>
              </a:spcAft>
              <a:buNone/>
            </a:pPr>
            <a:br>
              <a:rPr lang="en" sz="2400" dirty="0">
                <a:solidFill>
                  <a:schemeClr val="bg1">
                    <a:lumMod val="10000"/>
                  </a:schemeClr>
                </a:solidFill>
              </a:rPr>
            </a:br>
            <a:endParaRPr sz="2400" dirty="0">
              <a:solidFill>
                <a:schemeClr val="bg1">
                  <a:lumMod val="10000"/>
                </a:schemeClr>
              </a:solidFill>
            </a:endParaRPr>
          </a:p>
          <a:p>
            <a:pPr marL="457200" lvl="0" indent="-311150" algn="l" rtl="0">
              <a:spcBef>
                <a:spcPts val="0"/>
              </a:spcBef>
              <a:spcAft>
                <a:spcPts val="0"/>
              </a:spcAft>
              <a:buClr>
                <a:srgbClr val="FFFFFF"/>
              </a:buClr>
              <a:buSzPts val="1300"/>
              <a:buChar char="➔"/>
            </a:pPr>
            <a:r>
              <a:rPr lang="en-US" sz="2400" dirty="0">
                <a:solidFill>
                  <a:schemeClr val="bg1">
                    <a:lumMod val="10000"/>
                  </a:schemeClr>
                </a:solidFill>
              </a:rPr>
              <a:t>-</a:t>
            </a:r>
            <a:r>
              <a:rPr lang="en" sz="2400" dirty="0">
                <a:solidFill>
                  <a:schemeClr val="bg1">
                    <a:lumMod val="10000"/>
                  </a:schemeClr>
                </a:solidFill>
              </a:rPr>
              <a:t>11.4% (21.5% among males and 1.1% among females) of smokers consume cigarettes daily with an average of 15.0 cigarettes per day. 11.2% of Saudis consume </a:t>
            </a:r>
            <a:r>
              <a:rPr lang="en" sz="2400" dirty="0" err="1">
                <a:solidFill>
                  <a:schemeClr val="bg1">
                    <a:lumMod val="10000"/>
                  </a:schemeClr>
                </a:solidFill>
              </a:rPr>
              <a:t>shisha</a:t>
            </a:r>
            <a:r>
              <a:rPr lang="en" sz="2400" dirty="0">
                <a:solidFill>
                  <a:schemeClr val="bg1">
                    <a:lumMod val="10000"/>
                  </a:schemeClr>
                </a:solidFill>
              </a:rPr>
              <a:t> daily (20.9% for males and 1.4% for females).	</a:t>
            </a:r>
            <a:endParaRPr sz="2400" dirty="0">
              <a:solidFill>
                <a:schemeClr val="bg1">
                  <a:lumMod val="10000"/>
                </a:schemeClr>
              </a:solidFill>
            </a:endParaRPr>
          </a:p>
          <a:p>
            <a:pPr marL="0" lvl="0" indent="0" algn="l" rtl="0">
              <a:spcBef>
                <a:spcPts val="0"/>
              </a:spcBef>
              <a:spcAft>
                <a:spcPts val="0"/>
              </a:spcAft>
              <a:buNone/>
            </a:pPr>
            <a:br>
              <a:rPr lang="en" sz="2400" dirty="0">
                <a:solidFill>
                  <a:schemeClr val="bg1">
                    <a:lumMod val="10000"/>
                  </a:schemeClr>
                </a:solidFill>
              </a:rPr>
            </a:br>
            <a:endParaRPr sz="2400" dirty="0">
              <a:solidFill>
                <a:schemeClr val="bg1">
                  <a:lumMod val="10000"/>
                </a:schemeClr>
              </a:solidFill>
            </a:endParaRPr>
          </a:p>
          <a:p>
            <a:pPr marL="457200" lvl="0" indent="-311150" algn="l" rtl="0">
              <a:spcBef>
                <a:spcPts val="0"/>
              </a:spcBef>
              <a:spcAft>
                <a:spcPts val="0"/>
              </a:spcAft>
              <a:buClr>
                <a:srgbClr val="FFFFFF"/>
              </a:buClr>
              <a:buSzPts val="1300"/>
              <a:buChar char="➔"/>
            </a:pPr>
            <a:endParaRPr sz="2400" dirty="0">
              <a:solidFill>
                <a:schemeClr val="bg1">
                  <a:lumMod val="10000"/>
                </a:schemeClr>
              </a:solidFill>
            </a:endParaRPr>
          </a:p>
          <a:p>
            <a:pPr marL="457200" lvl="0" indent="0" algn="l" rtl="0">
              <a:spcBef>
                <a:spcPts val="0"/>
              </a:spcBef>
              <a:spcAft>
                <a:spcPts val="0"/>
              </a:spcAft>
              <a:buNone/>
            </a:pPr>
            <a:endParaRPr sz="2400" dirty="0">
              <a:solidFill>
                <a:schemeClr val="bg1">
                  <a:lumMod val="10000"/>
                </a:schemeClr>
              </a:solidFill>
            </a:endParaRPr>
          </a:p>
        </p:txBody>
      </p:sp>
    </p:spTree>
    <p:extLst>
      <p:ext uri="{BB962C8B-B14F-4D97-AF65-F5344CB8AC3E}">
        <p14:creationId xmlns:p14="http://schemas.microsoft.com/office/powerpoint/2010/main" val="20564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703012-C365-7446-993B-9DE40BFCD6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536" r="-214"/>
          <a:stretch/>
        </p:blipFill>
        <p:spPr>
          <a:xfrm>
            <a:off x="500063" y="0"/>
            <a:ext cx="11401425" cy="6186488"/>
          </a:xfrm>
        </p:spPr>
      </p:pic>
    </p:spTree>
    <p:extLst>
      <p:ext uri="{BB962C8B-B14F-4D97-AF65-F5344CB8AC3E}">
        <p14:creationId xmlns:p14="http://schemas.microsoft.com/office/powerpoint/2010/main" val="28982884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
  <TotalTime>229</TotalTime>
  <Words>2238</Words>
  <Application>Microsoft Office PowerPoint</Application>
  <PresentationFormat>شاشة عريضة</PresentationFormat>
  <Paragraphs>414</Paragraphs>
  <Slides>53</Slides>
  <Notes>10</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53</vt:i4>
      </vt:variant>
    </vt:vector>
  </HeadingPairs>
  <TitlesOfParts>
    <vt:vector size="63" baseType="lpstr">
      <vt:lpstr>Arial</vt:lpstr>
      <vt:lpstr>Calibri</vt:lpstr>
      <vt:lpstr>Open Sans</vt:lpstr>
      <vt:lpstr>Roboto</vt:lpstr>
      <vt:lpstr>Rockwell</vt:lpstr>
      <vt:lpstr>Rockwell Condensed</vt:lpstr>
      <vt:lpstr>Rockwell Extra Bold</vt:lpstr>
      <vt:lpstr>Times New Roman</vt:lpstr>
      <vt:lpstr>Wingdings</vt:lpstr>
      <vt:lpstr>Wood Type</vt:lpstr>
      <vt:lpstr>Smoking and substance abuse</vt:lpstr>
      <vt:lpstr>Objectives</vt:lpstr>
      <vt:lpstr>questions</vt:lpstr>
      <vt:lpstr>questions</vt:lpstr>
      <vt:lpstr>questions</vt:lpstr>
      <vt:lpstr>questions</vt:lpstr>
      <vt:lpstr>عرض تقديمي في PowerPoint</vt:lpstr>
      <vt:lpstr>Epidemiology</vt:lpstr>
      <vt:lpstr>عرض تقديمي في PowerPoint</vt:lpstr>
      <vt:lpstr>Epidemiology</vt:lpstr>
      <vt:lpstr>Risks of smoking</vt:lpstr>
      <vt:lpstr>Risks of smoking</vt:lpstr>
      <vt:lpstr>Risks of smoking</vt:lpstr>
      <vt:lpstr>Risks of smoking</vt:lpstr>
      <vt:lpstr>Effects of passive smoking</vt:lpstr>
      <vt:lpstr>Effects of passive smoking during pregnancy </vt:lpstr>
      <vt:lpstr>Active smoking during pregnancy </vt:lpstr>
      <vt:lpstr>Effects of passive smoking on children</vt:lpstr>
      <vt:lpstr>Smoking cessation</vt:lpstr>
      <vt:lpstr>Smoking cessation</vt:lpstr>
      <vt:lpstr>PHC physician role:</vt:lpstr>
      <vt:lpstr>عرض تقديمي في PowerPoint</vt:lpstr>
      <vt:lpstr>Pharmacological management:</vt:lpstr>
      <vt:lpstr>NRT’s</vt:lpstr>
      <vt:lpstr>Nicotine chewing gum</vt:lpstr>
      <vt:lpstr>Nicotine transdermal patches</vt:lpstr>
      <vt:lpstr>Nicotine lozenges </vt:lpstr>
      <vt:lpstr>Nicotine nasal spray</vt:lpstr>
      <vt:lpstr>Nicotine inhalers</vt:lpstr>
      <vt:lpstr>Non NRT’s:  bupropion (zyban)</vt:lpstr>
      <vt:lpstr>Non NRT’s:  Varinecline. (Chantix/Champix)</vt:lpstr>
      <vt:lpstr>Substance abuse</vt:lpstr>
      <vt:lpstr>Definition </vt:lpstr>
      <vt:lpstr>Terminology</vt:lpstr>
      <vt:lpstr>Why people do drugs ? </vt:lpstr>
      <vt:lpstr>What are the substances ?</vt:lpstr>
      <vt:lpstr>Factors that lead to substance abuse</vt:lpstr>
      <vt:lpstr>Neonatal abstinence syndrome</vt:lpstr>
      <vt:lpstr>عرض تقديمي في PowerPoint</vt:lpstr>
      <vt:lpstr>Signs of substance abuse/addiction</vt:lpstr>
      <vt:lpstr>عرض تقديمي في PowerPoint</vt:lpstr>
      <vt:lpstr>عرض تقديمي في PowerPoint</vt:lpstr>
      <vt:lpstr>Methods to approach subjects with substance abuse</vt:lpstr>
      <vt:lpstr>Recommendations </vt:lpstr>
      <vt:lpstr>Recommendations </vt:lpstr>
      <vt:lpstr>Recommendations </vt:lpstr>
      <vt:lpstr>Recommendations </vt:lpstr>
      <vt:lpstr>Treatment </vt:lpstr>
      <vt:lpstr>questions</vt:lpstr>
      <vt:lpstr>questions</vt:lpstr>
      <vt:lpstr>questions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Smoking and substance abuse</dc:title>
  <dc:creator>badr albadr</dc:creator>
  <cp:lastModifiedBy>الكويس عزوز</cp:lastModifiedBy>
  <cp:revision>19</cp:revision>
  <dcterms:created xsi:type="dcterms:W3CDTF">2018-10-13T08:35:37Z</dcterms:created>
  <dcterms:modified xsi:type="dcterms:W3CDTF">2018-10-13T16:36:46Z</dcterms:modified>
</cp:coreProperties>
</file>