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</p:sldIdLst>
  <p:sldSz cy="5143500" cx="9144000"/>
  <p:notesSz cx="6858000" cy="9144000"/>
  <p:embeddedFontLst>
    <p:embeddedFont>
      <p:font typeface="Roboto Thin"/>
      <p:regular r:id="rId62"/>
      <p:bold r:id="rId63"/>
      <p:italic r:id="rId64"/>
      <p:boldItalic r:id="rId65"/>
    </p:embeddedFont>
    <p:embeddedFont>
      <p:font typeface="Roboto"/>
      <p:regular r:id="rId66"/>
      <p:bold r:id="rId67"/>
      <p:italic r:id="rId68"/>
      <p:boldItalic r:id="rId69"/>
    </p:embeddedFont>
    <p:embeddedFont>
      <p:font typeface="Roboto Medium"/>
      <p:regular r:id="rId70"/>
      <p:bold r:id="rId71"/>
      <p:italic r:id="rId72"/>
      <p:boldItalic r:id="rId73"/>
    </p:embeddedFont>
    <p:embeddedFont>
      <p:font typeface="Source Code Pro"/>
      <p:regular r:id="rId74"/>
      <p:bold r:id="rId75"/>
    </p:embeddedFont>
    <p:embeddedFont>
      <p:font typeface="Oswald"/>
      <p:regular r:id="rId76"/>
      <p:bold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A451857-7149-4CB9-B728-81622632D97E}">
  <a:tblStyle styleId="{0A451857-7149-4CB9-B728-81622632D9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Medium-boldItalic.fntdata"/><Relationship Id="rId72" Type="http://schemas.openxmlformats.org/officeDocument/2006/relationships/font" Target="fonts/RobotoMedium-italic.fntdata"/><Relationship Id="rId31" Type="http://schemas.openxmlformats.org/officeDocument/2006/relationships/slide" Target="slides/slide25.xml"/><Relationship Id="rId75" Type="http://schemas.openxmlformats.org/officeDocument/2006/relationships/font" Target="fonts/SourceCodePro-bold.fntdata"/><Relationship Id="rId30" Type="http://schemas.openxmlformats.org/officeDocument/2006/relationships/slide" Target="slides/slide24.xml"/><Relationship Id="rId74" Type="http://schemas.openxmlformats.org/officeDocument/2006/relationships/font" Target="fonts/SourceCodePro-regular.fntdata"/><Relationship Id="rId33" Type="http://schemas.openxmlformats.org/officeDocument/2006/relationships/slide" Target="slides/slide27.xml"/><Relationship Id="rId77" Type="http://schemas.openxmlformats.org/officeDocument/2006/relationships/font" Target="fonts/Oswald-bold.fntdata"/><Relationship Id="rId32" Type="http://schemas.openxmlformats.org/officeDocument/2006/relationships/slide" Target="slides/slide26.xml"/><Relationship Id="rId76" Type="http://schemas.openxmlformats.org/officeDocument/2006/relationships/font" Target="fonts/Oswald-regular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RobotoMedium-bold.fntdata"/><Relationship Id="rId70" Type="http://schemas.openxmlformats.org/officeDocument/2006/relationships/font" Target="fonts/RobotoMedium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RobotoThin-regular.fntdata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RobotoThin-italic.fntdata"/><Relationship Id="rId63" Type="http://schemas.openxmlformats.org/officeDocument/2006/relationships/font" Target="fonts/RobotoThin-bold.fntdata"/><Relationship Id="rId22" Type="http://schemas.openxmlformats.org/officeDocument/2006/relationships/slide" Target="slides/slide16.xml"/><Relationship Id="rId66" Type="http://schemas.openxmlformats.org/officeDocument/2006/relationships/font" Target="fonts/Roboto-regular.fntdata"/><Relationship Id="rId21" Type="http://schemas.openxmlformats.org/officeDocument/2006/relationships/slide" Target="slides/slide15.xml"/><Relationship Id="rId65" Type="http://schemas.openxmlformats.org/officeDocument/2006/relationships/font" Target="fonts/RobotoThin-boldItalic.fntdata"/><Relationship Id="rId24" Type="http://schemas.openxmlformats.org/officeDocument/2006/relationships/slide" Target="slides/slide18.xml"/><Relationship Id="rId68" Type="http://schemas.openxmlformats.org/officeDocument/2006/relationships/font" Target="fonts/Roboto-italic.fntdata"/><Relationship Id="rId23" Type="http://schemas.openxmlformats.org/officeDocument/2006/relationships/slide" Target="slides/slide17.xml"/><Relationship Id="rId67" Type="http://schemas.openxmlformats.org/officeDocument/2006/relationships/font" Target="fonts/Roboto-bold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oboto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22c96639c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22c96639c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22c96639c_0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22c96639c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22c96639c_0_10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22c96639c_0_1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22bb2c374_0_10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22bb2c374_0_1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234eac7cd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234eac7cd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f5c42c1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f5c42c1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transmission to extragenital sites (rectum, pharynx, and conjunctiva) may occur through: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receptive anal or oral intercourse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3333"/>
                </a:solidFill>
              </a:rPr>
              <a:t>Extra-genital infections:</a:t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3333"/>
                </a:solidFill>
              </a:rPr>
              <a:t>Rectal infection:</a:t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Rectal infection is usually asymptomatic, but anal discharge and anorectal discomfort may occur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3333"/>
                </a:solidFill>
              </a:rPr>
              <a:t>Pharyngeal infections</a:t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Usually asymptomatic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33333"/>
                </a:solidFill>
              </a:rPr>
              <a:t>Conjunctival infections</a:t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</a:rPr>
              <a:t>Usually sexually acquired - the usual presentation is of unilateral low-grade irritation; however, the condition may be bilateral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f5c42c18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f5c42c18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f5c42c18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f5c42c18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Doxycycline is contraindicated in ?? 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ans : </a:t>
            </a:r>
            <a:r>
              <a:rPr b="1" lang="en" sz="1200">
                <a:solidFill>
                  <a:srgbClr val="FF0000"/>
                </a:solidFill>
                <a:highlight>
                  <a:srgbClr val="FFFFFF"/>
                </a:highlight>
              </a:rPr>
              <a:t>pregnancy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f5c42c18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f5c42c18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but may cause anal discharge (12%) or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 perianal/anal pain or discomfort (7%) in homosexuall men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234eac7c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234eac7c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222222"/>
                </a:solidFill>
                <a:highlight>
                  <a:srgbClr val="FFFFFF"/>
                </a:highlight>
              </a:rPr>
              <a:t>Antibiotic ointment is typically applied to the newborn's eyes within 1 hour of birth as prevention </a:t>
            </a:r>
            <a:endParaRPr b="1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22bb2c374_0_10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22bb2c374_0_1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234eac7c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234eac7c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3333"/>
                </a:solidFill>
                <a:highlight>
                  <a:srgbClr val="FFFFFF"/>
                </a:highlight>
              </a:rPr>
              <a:t>Azithromycin is recommended as co-treatment irrespective of the results of chlamydia testing </a:t>
            </a:r>
            <a:endParaRPr b="1" sz="14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-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High sensitivity (96%) in both asymptomatic and symptomatic infection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Char char="-"/>
            </a:pPr>
            <a:r>
              <a:rPr lang="en"/>
              <a:t>Preferred sample types are </a:t>
            </a:r>
            <a:r>
              <a:rPr b="1" lang="en">
                <a:solidFill>
                  <a:srgbClr val="FF0000"/>
                </a:solidFill>
              </a:rPr>
              <a:t>vaginal swabs</a:t>
            </a:r>
            <a:r>
              <a:rPr lang="en"/>
              <a:t>, which can be self collected, in </a:t>
            </a:r>
            <a:r>
              <a:rPr lang="en">
                <a:solidFill>
                  <a:srgbClr val="FF0000"/>
                </a:solidFill>
              </a:rPr>
              <a:t>women</a:t>
            </a:r>
            <a:r>
              <a:rPr lang="en"/>
              <a:t> and </a:t>
            </a:r>
            <a:r>
              <a:rPr b="1" lang="en">
                <a:solidFill>
                  <a:srgbClr val="FF0000"/>
                </a:solidFill>
              </a:rPr>
              <a:t>first-catch urine</a:t>
            </a:r>
            <a:r>
              <a:rPr b="1" lang="en"/>
              <a:t> </a:t>
            </a:r>
            <a:r>
              <a:rPr lang="en"/>
              <a:t>in </a:t>
            </a:r>
            <a:r>
              <a:rPr lang="en">
                <a:solidFill>
                  <a:srgbClr val="FF0000"/>
                </a:solidFill>
              </a:rPr>
              <a:t>men.</a:t>
            </a:r>
            <a:endParaRPr b="1" sz="14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234eac7cd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234eac7cd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234eac7cd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234eac7cd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234eac7cd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234eac7cd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234eac7cd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234eac7cd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234eac7cd_2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234eac7cd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234eac7cd_2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234eac7cd_2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 2.4 MU (milion unit)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234eac7cd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234eac7cd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pallidum infection by dark field examination of ulcer exudate or by a serologic test for syphilis performed at least seven days after onset of ulcers,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/>
              <a:t>Ulcers have a ragged undermined edge with a grey or yellow base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234eac7cd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234eac7cd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22c96639c_0_1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22c96639c_0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23d70350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23d70350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22c96639c_0_1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22c96639c_0_1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22c96639c_0_1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22c96639c_0_1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Mononucleosis like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22c96639c_0_2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22c96639c_0_2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22c96639c_0_1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22c96639c_0_1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22c96639c_0_1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22c96639c_0_1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CD4 cell count :</a:t>
            </a:r>
            <a:r>
              <a:rPr lang="en">
                <a:solidFill>
                  <a:schemeClr val="dk2"/>
                </a:solidFill>
              </a:rPr>
              <a:t> &gt;500 cells/mm³ normal immunity</a:t>
            </a:r>
            <a:r>
              <a:rPr lang="en"/>
              <a:t>, </a:t>
            </a:r>
            <a:r>
              <a:rPr lang="en">
                <a:solidFill>
                  <a:srgbClr val="BF9000"/>
                </a:solidFill>
              </a:rPr>
              <a:t>350-500 cells/mm³ mild deficiency</a:t>
            </a:r>
            <a:r>
              <a:rPr lang="en"/>
              <a:t>, </a:t>
            </a:r>
            <a:r>
              <a:rPr lang="en">
                <a:solidFill>
                  <a:srgbClr val="1C4587"/>
                </a:solidFill>
              </a:rPr>
              <a:t>200-350 cells/mm³ moderate immune deficiency</a:t>
            </a:r>
            <a:r>
              <a:rPr lang="en"/>
              <a:t>, </a:t>
            </a:r>
            <a:r>
              <a:rPr lang="en">
                <a:solidFill>
                  <a:srgbClr val="85200C"/>
                </a:solidFill>
              </a:rPr>
              <a:t>&lt;200 cells/mm³ severe immune deficiency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Combo test</a:t>
            </a:r>
            <a:r>
              <a:rPr lang="en"/>
              <a:t> (combination </a:t>
            </a:r>
            <a:r>
              <a:rPr lang="en">
                <a:solidFill>
                  <a:srgbClr val="FF0000"/>
                </a:solidFill>
              </a:rPr>
              <a:t>antibodies+antigens</a:t>
            </a:r>
            <a:r>
              <a:rPr lang="en"/>
              <a:t>, detect HIV1 and HIV2 and </a:t>
            </a:r>
            <a:r>
              <a:rPr lang="en">
                <a:solidFill>
                  <a:srgbClr val="FF0000"/>
                </a:solidFill>
              </a:rPr>
              <a:t>P24</a:t>
            </a:r>
            <a:r>
              <a:rPr lang="en"/>
              <a:t> antigen)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ELISA</a:t>
            </a:r>
            <a:r>
              <a:rPr lang="en"/>
              <a:t>(antibodies, appear 1-12 weeks after infection)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ART</a:t>
            </a:r>
            <a:r>
              <a:rPr lang="en">
                <a:solidFill>
                  <a:srgbClr val="3D85C6"/>
                </a:solidFill>
              </a:rPr>
              <a:t>: RTI’s , non-nucleoside RTI’s, protease inhibitors     2nd line: Entry (fusion) inhibitors, Integrase inhibitors</a:t>
            </a:r>
            <a:endParaRPr>
              <a:solidFill>
                <a:srgbClr val="3D85C6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22c96639c_0_1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22c96639c_0_1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22c96639c_0_27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422c96639c_0_27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4243ffa198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4243ffa198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22c96639c_0_2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422c96639c_0_2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22c96639c_0_2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22c96639c_0_2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243ffa198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243ffa198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22c96639c_0_2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22c96639c_0_2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22c96639c_0_2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22c96639c_0_2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23d70350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23d70350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422c96639c_0_2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422c96639c_0_2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422c96639c_0_2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422c96639c_0_2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23d70350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23d70350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243ffa19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243ffa19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243ffa19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243ffa19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4243ffa19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4243ffa19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4243ffa198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4243ffa198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23d70350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23d70350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4243ffa198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4243ffa198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423d70350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423d70350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4243ffa198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4243ffa198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4243ffa198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4243ffa198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422c96639c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422c96639c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423d70350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423d70350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23d70350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23d70350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22bb2c374_0_10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22bb2c374_0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22c96639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22c96639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22c9663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22c9663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0.jpg"/><Relationship Id="rId5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4.jpg"/><Relationship Id="rId5" Type="http://schemas.openxmlformats.org/officeDocument/2006/relationships/image" Target="../media/image12.jpg"/><Relationship Id="rId6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5.jpg"/><Relationship Id="rId5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Relationship Id="rId5" Type="http://schemas.openxmlformats.org/officeDocument/2006/relationships/image" Target="../media/image13.jpg"/><Relationship Id="rId6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33.png"/><Relationship Id="rId5" Type="http://schemas.openxmlformats.org/officeDocument/2006/relationships/image" Target="../media/image24.jpg"/><Relationship Id="rId6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23.jp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37.png"/><Relationship Id="rId5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Relationship Id="rId4" Type="http://schemas.openxmlformats.org/officeDocument/2006/relationships/image" Target="../media/image22.png"/><Relationship Id="rId5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38.jpg"/><Relationship Id="rId5" Type="http://schemas.openxmlformats.org/officeDocument/2006/relationships/image" Target="../media/image52.png"/><Relationship Id="rId6" Type="http://schemas.openxmlformats.org/officeDocument/2006/relationships/image" Target="../media/image6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51.jpg"/><Relationship Id="rId8" Type="http://schemas.openxmlformats.org/officeDocument/2006/relationships/image" Target="../media/image4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Relationship Id="rId4" Type="http://schemas.openxmlformats.org/officeDocument/2006/relationships/image" Target="../media/image47.jpg"/><Relationship Id="rId5" Type="http://schemas.openxmlformats.org/officeDocument/2006/relationships/image" Target="../media/image46.jpg"/><Relationship Id="rId6" Type="http://schemas.openxmlformats.org/officeDocument/2006/relationships/image" Target="../media/image4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jpg"/><Relationship Id="rId4" Type="http://schemas.openxmlformats.org/officeDocument/2006/relationships/image" Target="../media/image57.png"/><Relationship Id="rId5" Type="http://schemas.openxmlformats.org/officeDocument/2006/relationships/image" Target="../media/image55.png"/><Relationship Id="rId6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40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jpg"/><Relationship Id="rId4" Type="http://schemas.openxmlformats.org/officeDocument/2006/relationships/image" Target="../media/image5.jpg"/><Relationship Id="rId5" Type="http://schemas.openxmlformats.org/officeDocument/2006/relationships/image" Target="../media/image53.jpg"/><Relationship Id="rId6" Type="http://schemas.openxmlformats.org/officeDocument/2006/relationships/image" Target="../media/image2.jpg"/><Relationship Id="rId7" Type="http://schemas.openxmlformats.org/officeDocument/2006/relationships/image" Target="../media/image5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www.who.int/news-room/fact-sheets/detail/sexually-transmitted-infections-(stis)" TargetMode="External"/><Relationship Id="rId4" Type="http://schemas.openxmlformats.org/officeDocument/2006/relationships/hyperlink" Target="https://www.webmd.com/sexual-conditions/guide/sexual-health-stds#1" TargetMode="External"/><Relationship Id="rId5" Type="http://schemas.openxmlformats.org/officeDocument/2006/relationships/hyperlink" Target="https://www.bashhguidelines.org/media/1078/sexual-history-taking-guideline-2013-2.pdf" TargetMode="External"/><Relationship Id="rId6" Type="http://schemas.openxmlformats.org/officeDocument/2006/relationships/hyperlink" Target="https://www.bashh.org/guidelines" TargetMode="External"/><Relationship Id="rId7" Type="http://schemas.openxmlformats.org/officeDocument/2006/relationships/hyperlink" Target="https://www.cdc.gov/" TargetMode="External"/><Relationship Id="rId8" Type="http://schemas.openxmlformats.org/officeDocument/2006/relationships/hyperlink" Target="https://aidsinfo.nih.gov/understanding-hiv-aids/fact-sheets/19/45/hiv-aids--the-basics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606525" y="775125"/>
            <a:ext cx="8282400" cy="119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Sexually Transmitted Infections </a:t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(STI)  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63925" y="381160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Abdullah Alqublan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Abdulrahman Almashh</a:t>
            </a:r>
            <a:r>
              <a:rPr lang="en"/>
              <a:t>am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by : Dr.Haytham Alsaif 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solidFill>
            <a:srgbClr val="FFFFFF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Managing communication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117" name="Google Shape;117;p22"/>
          <p:cNvSpPr txBox="1"/>
          <p:nvPr>
            <p:ph idx="4294967295" type="body"/>
          </p:nvPr>
        </p:nvSpPr>
        <p:spPr>
          <a:xfrm>
            <a:off x="311700" y="1181625"/>
            <a:ext cx="8520600" cy="3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initial greeting to the patient.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Maintain eye contact (if culturally acceptable) and using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appropriate body language.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Begin the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consultation with open questions followed by exploration of initial concerns and more closed questions as the consultation continuous.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Explain the rationale for some of the questions asked.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Using clear and understandable language which both the clinician and patient are comfortable.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Awareness of the signs of anxiety and distress from the patient.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Recognizing non-verbal cues from the patient.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500" y="20100"/>
            <a:ext cx="4753500" cy="11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idx="4294967295" type="title"/>
          </p:nvPr>
        </p:nvSpPr>
        <p:spPr>
          <a:xfrm>
            <a:off x="242200" y="481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Sexual history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124" name="Google Shape;124;p23"/>
          <p:cNvSpPr txBox="1"/>
          <p:nvPr>
            <p:ph idx="4294967295" type="body"/>
          </p:nvPr>
        </p:nvSpPr>
        <p:spPr>
          <a:xfrm>
            <a:off x="311700" y="973100"/>
            <a:ext cx="8520600" cy="3058200"/>
          </a:xfrm>
          <a:prstGeom prst="rect">
            <a:avLst/>
          </a:prstGeom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Symptoms/reason for attendance.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Date of LSC, partner’s gender, anatomic sites of exposure, condom use and any suspected infection, infection risk or symptoms in this partner.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Previous sexual partner details, as for LSC, if in the last three months and a note of total number of partners in last three months if more than two.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Previous STIs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Blood-borne virus risk assessment and vaccination history for those at risk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Past medical and surgical history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Medication history and history of drug allergies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34750" y="781625"/>
            <a:ext cx="9074500" cy="43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idx="4294967295" type="title"/>
          </p:nvPr>
        </p:nvSpPr>
        <p:spPr>
          <a:xfrm>
            <a:off x="311700" y="1176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Sexual history</a:t>
            </a:r>
            <a:r>
              <a:rPr lang="en"/>
              <a:t> </a:t>
            </a:r>
            <a:endParaRPr/>
          </a:p>
        </p:txBody>
      </p:sp>
      <p:sp>
        <p:nvSpPr>
          <p:cNvPr id="131" name="Google Shape;131;p24"/>
          <p:cNvSpPr txBox="1"/>
          <p:nvPr>
            <p:ph idx="4294967295" type="body"/>
          </p:nvPr>
        </p:nvSpPr>
        <p:spPr>
          <a:xfrm>
            <a:off x="311700" y="1239525"/>
            <a:ext cx="8520600" cy="3081600"/>
          </a:xfrm>
          <a:prstGeom prst="rect">
            <a:avLst/>
          </a:prstGeom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Agree method of giving results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Establish competency, safeguarding children/vulnerable adults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Recognition of gender-based violence/intimate partner violence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Alcohol and recreational drug history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additional questions </a:t>
            </a:r>
            <a:r>
              <a:rPr lang="en" u="sng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For women:</a:t>
            </a:r>
            <a:endParaRPr u="sng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Last menstrual period (LMP) and menstrual pattern, contraceptive and cervical cytology history.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Pregnancy and gynaecological history.</a:t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48275" y="851125"/>
            <a:ext cx="9047450" cy="42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Commonly transmitted infections </a:t>
            </a:r>
            <a:endParaRPr b="1">
              <a:solidFill>
                <a:srgbClr val="434343"/>
              </a:solidFill>
            </a:endParaRPr>
          </a:p>
        </p:txBody>
      </p:sp>
      <p:grpSp>
        <p:nvGrpSpPr>
          <p:cNvPr id="138" name="Google Shape;138;p25"/>
          <p:cNvGrpSpPr/>
          <p:nvPr/>
        </p:nvGrpSpPr>
        <p:grpSpPr>
          <a:xfrm>
            <a:off x="68450" y="1894648"/>
            <a:ext cx="3207213" cy="2049136"/>
            <a:chOff x="68425" y="1522912"/>
            <a:chExt cx="3207213" cy="2603400"/>
          </a:xfrm>
        </p:grpSpPr>
        <p:sp>
          <p:nvSpPr>
            <p:cNvPr id="139" name="Google Shape;139;p25"/>
            <p:cNvSpPr txBox="1"/>
            <p:nvPr/>
          </p:nvSpPr>
          <p:spPr>
            <a:xfrm>
              <a:off x="68425" y="1522912"/>
              <a:ext cx="2124000" cy="26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Chlamydia: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Gonorrhea: 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Syphilis: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Chancroid: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0" name="Google Shape;140;p25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cap="flat" cmpd="sng" w="9525">
              <a:solidFill>
                <a:srgbClr val="E1165A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141" name="Google Shape;141;p25"/>
          <p:cNvGrpSpPr/>
          <p:nvPr/>
        </p:nvGrpSpPr>
        <p:grpSpPr>
          <a:xfrm>
            <a:off x="5020113" y="728475"/>
            <a:ext cx="3610650" cy="1289700"/>
            <a:chOff x="5209838" y="1060350"/>
            <a:chExt cx="3610650" cy="1289700"/>
          </a:xfrm>
        </p:grpSpPr>
        <p:sp>
          <p:nvSpPr>
            <p:cNvPr id="142" name="Google Shape;142;p25"/>
            <p:cNvSpPr txBox="1"/>
            <p:nvPr/>
          </p:nvSpPr>
          <p:spPr>
            <a:xfrm>
              <a:off x="6696488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Trichomoniasis: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3" name="Google Shape;143;p25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840D35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144" name="Google Shape;144;p25"/>
          <p:cNvGrpSpPr/>
          <p:nvPr/>
        </p:nvGrpSpPr>
        <p:grpSpPr>
          <a:xfrm>
            <a:off x="5129108" y="2571750"/>
            <a:ext cx="3703191" cy="1893151"/>
            <a:chOff x="5209838" y="2715875"/>
            <a:chExt cx="3703191" cy="1289700"/>
          </a:xfrm>
        </p:grpSpPr>
        <p:sp>
          <p:nvSpPr>
            <p:cNvPr id="145" name="Google Shape;145;p25"/>
            <p:cNvSpPr txBox="1"/>
            <p:nvPr/>
          </p:nvSpPr>
          <p:spPr>
            <a:xfrm>
              <a:off x="6496529" y="2715875"/>
              <a:ext cx="24165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Herpes simplex virus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HIV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Human </a:t>
              </a: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papillomavirus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Hepatitis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6" name="Google Shape;146;p25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B61249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147" name="Google Shape;147;p25"/>
          <p:cNvGrpSpPr/>
          <p:nvPr/>
        </p:nvGrpSpPr>
        <p:grpSpPr>
          <a:xfrm>
            <a:off x="2662213" y="728463"/>
            <a:ext cx="3814835" cy="3790597"/>
            <a:chOff x="2662213" y="676344"/>
            <a:chExt cx="3814835" cy="3790597"/>
          </a:xfrm>
        </p:grpSpPr>
        <p:sp>
          <p:nvSpPr>
            <p:cNvPr id="148" name="Google Shape;148;p25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fmla="val 12622480" name="adj1"/>
                <a:gd fmla="val 19781569" name="adj2"/>
                <a:gd fmla="val 20773" name="adj3"/>
              </a:avLst>
            </a:prstGeom>
            <a:solidFill>
              <a:srgbClr val="840D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5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fmla="val 12622480" name="adj1"/>
                <a:gd fmla="val 19662822" name="adj2"/>
                <a:gd fmla="val 20729" name="adj3"/>
              </a:avLst>
            </a:prstGeom>
            <a:solidFill>
              <a:srgbClr val="B612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5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fmla="val 12622480" name="adj1"/>
                <a:gd fmla="val 19703271" name="adj2"/>
                <a:gd fmla="val 20851" name="adj3"/>
              </a:avLst>
            </a:prstGeom>
            <a:solidFill>
              <a:srgbClr val="E116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1" name="Google Shape;151;p25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152" name="Google Shape;152;p25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E1165A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25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E116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25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155" name="Google Shape;155;p25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840D35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25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840D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25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158" name="Google Shape;158;p25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B61249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25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B612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0" name="Google Shape;160;p25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5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" name="Google Shape;162;p25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3" name="Google Shape;163;p25"/>
          <p:cNvSpPr txBox="1"/>
          <p:nvPr/>
        </p:nvSpPr>
        <p:spPr>
          <a:xfrm>
            <a:off x="269525" y="2292163"/>
            <a:ext cx="34629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</a:t>
            </a:r>
            <a:r>
              <a:rPr lang="en">
                <a:solidFill>
                  <a:srgbClr val="FF0000"/>
                </a:solidFill>
              </a:rPr>
              <a:t> Chlamydia trachomatis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796600" y="2601600"/>
            <a:ext cx="2287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817600" y="2985300"/>
            <a:ext cx="22458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66" name="Google Shape;166;p25"/>
          <p:cNvSpPr txBox="1"/>
          <p:nvPr/>
        </p:nvSpPr>
        <p:spPr>
          <a:xfrm>
            <a:off x="863100" y="3394475"/>
            <a:ext cx="23295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863100" y="1599025"/>
            <a:ext cx="16596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Bacterial 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239400" y="2689375"/>
            <a:ext cx="2907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 </a:t>
            </a:r>
            <a:r>
              <a:rPr lang="en">
                <a:solidFill>
                  <a:srgbClr val="FF0000"/>
                </a:solidFill>
              </a:rPr>
              <a:t>Neisseria gonorrhea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5"/>
          <p:cNvSpPr txBox="1"/>
          <p:nvPr/>
        </p:nvSpPr>
        <p:spPr>
          <a:xfrm>
            <a:off x="271950" y="3125625"/>
            <a:ext cx="28419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 </a:t>
            </a:r>
            <a:r>
              <a:rPr lang="en">
                <a:solidFill>
                  <a:srgbClr val="FF0000"/>
                </a:solidFill>
              </a:rPr>
              <a:t>Treponema pallidum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269525" y="3569375"/>
            <a:ext cx="30300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Caused by </a:t>
            </a:r>
            <a:r>
              <a:rPr lang="en">
                <a:solidFill>
                  <a:srgbClr val="FF0000"/>
                </a:solidFill>
              </a:rPr>
              <a:t>Haemophilus ducreyi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5"/>
          <p:cNvSpPr txBox="1"/>
          <p:nvPr/>
        </p:nvSpPr>
        <p:spPr>
          <a:xfrm>
            <a:off x="6772675" y="906275"/>
            <a:ext cx="19350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Parasitic 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6898750" y="2467613"/>
            <a:ext cx="10881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Viral 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25966">
            <a:off x="2118925" y="1381497"/>
            <a:ext cx="944600" cy="9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69804">
            <a:off x="8177169" y="2210071"/>
            <a:ext cx="927937" cy="89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5">
            <a:alphaModFix/>
          </a:blip>
          <a:srcRect b="9309" l="-920" r="919" t="-9309"/>
          <a:stretch/>
        </p:blipFill>
        <p:spPr>
          <a:xfrm rot="351400">
            <a:off x="8056546" y="507210"/>
            <a:ext cx="983836" cy="95233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6298700" y="1507238"/>
            <a:ext cx="32073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Caused by </a:t>
            </a:r>
            <a:r>
              <a:rPr lang="en">
                <a:solidFill>
                  <a:srgbClr val="FF0000"/>
                </a:solidFill>
                <a:highlight>
                  <a:srgbClr val="FFFFFF"/>
                </a:highlight>
              </a:rPr>
              <a:t>Trichomonas vaginalis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Ulcerative and </a:t>
            </a:r>
            <a:r>
              <a:rPr b="1" lang="en">
                <a:solidFill>
                  <a:srgbClr val="434343"/>
                </a:solidFill>
              </a:rPr>
              <a:t>non-ulcerative</a:t>
            </a:r>
            <a:r>
              <a:rPr b="1" lang="en">
                <a:solidFill>
                  <a:srgbClr val="434343"/>
                </a:solidFill>
              </a:rPr>
              <a:t> </a:t>
            </a:r>
            <a:r>
              <a:rPr b="1" lang="en">
                <a:solidFill>
                  <a:srgbClr val="434343"/>
                </a:solidFill>
              </a:rPr>
              <a:t>genitalia</a:t>
            </a:r>
            <a:r>
              <a:rPr b="1" lang="en">
                <a:solidFill>
                  <a:srgbClr val="434343"/>
                </a:solidFill>
              </a:rPr>
              <a:t> ddx</a:t>
            </a:r>
            <a:r>
              <a:rPr lang="en"/>
              <a:t> 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350" y="1229250"/>
            <a:ext cx="5286250" cy="34580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3" name="Google Shape;183;p26"/>
          <p:cNvSpPr/>
          <p:nvPr/>
        </p:nvSpPr>
        <p:spPr>
          <a:xfrm>
            <a:off x="4910800" y="1613650"/>
            <a:ext cx="2109628" cy="412156"/>
          </a:xfrm>
          <a:custGeom>
            <a:rect b="b" l="l" r="r" t="t"/>
            <a:pathLst>
              <a:path extrusionOk="0" h="12294" w="71531">
                <a:moveTo>
                  <a:pt x="0" y="0"/>
                </a:moveTo>
                <a:lnTo>
                  <a:pt x="0" y="12015"/>
                </a:lnTo>
                <a:lnTo>
                  <a:pt x="71531" y="12294"/>
                </a:lnTo>
                <a:lnTo>
                  <a:pt x="71252" y="279"/>
                </a:lnTo>
                <a:close/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Google Shape;184;p26"/>
          <p:cNvSpPr/>
          <p:nvPr/>
        </p:nvSpPr>
        <p:spPr>
          <a:xfrm>
            <a:off x="5092500" y="2650675"/>
            <a:ext cx="1927935" cy="174625"/>
          </a:xfrm>
          <a:custGeom>
            <a:rect b="b" l="l" r="r" t="t"/>
            <a:pathLst>
              <a:path extrusionOk="0" h="6985" w="56163">
                <a:moveTo>
                  <a:pt x="0" y="0"/>
                </a:moveTo>
                <a:lnTo>
                  <a:pt x="0" y="6985"/>
                </a:lnTo>
                <a:lnTo>
                  <a:pt x="56163" y="6706"/>
                </a:lnTo>
                <a:lnTo>
                  <a:pt x="56163" y="279"/>
                </a:lnTo>
                <a:close/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Google Shape;185;p26"/>
          <p:cNvSpPr/>
          <p:nvPr/>
        </p:nvSpPr>
        <p:spPr>
          <a:xfrm>
            <a:off x="2214400" y="1613650"/>
            <a:ext cx="1411155" cy="628658"/>
          </a:xfrm>
          <a:custGeom>
            <a:rect b="b" l="l" r="r" t="t"/>
            <a:pathLst>
              <a:path extrusionOk="0" h="41633" w="69575">
                <a:moveTo>
                  <a:pt x="0" y="279"/>
                </a:moveTo>
                <a:lnTo>
                  <a:pt x="69575" y="0"/>
                </a:lnTo>
                <a:lnTo>
                  <a:pt x="69296" y="41633"/>
                </a:lnTo>
                <a:lnTo>
                  <a:pt x="0" y="41354"/>
                </a:lnTo>
                <a:close/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idx="4294967295" type="title"/>
          </p:nvPr>
        </p:nvSpPr>
        <p:spPr>
          <a:xfrm>
            <a:off x="137925" y="0"/>
            <a:ext cx="8520600" cy="11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Chlamydia Trachomatis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(</a:t>
            </a:r>
            <a:r>
              <a:rPr b="1" lang="en">
                <a:solidFill>
                  <a:srgbClr val="434343"/>
                </a:solidFill>
              </a:rPr>
              <a:t>Nongonococcal urethritis\cervicitis)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191" name="Google Shape;191;p27"/>
          <p:cNvSpPr txBox="1"/>
          <p:nvPr>
            <p:ph idx="4294967295" type="body"/>
          </p:nvPr>
        </p:nvSpPr>
        <p:spPr>
          <a:xfrm>
            <a:off x="242200" y="128347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❖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It’s the most common bacterial STI in Saudi Arabia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❖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It affects both men and women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❖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It has an incubation period of 1-3 weeks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6050" y="3845523"/>
            <a:ext cx="1297950" cy="12979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" name="Google Shape;193;p27"/>
          <p:cNvGraphicFramePr/>
          <p:nvPr/>
        </p:nvGraphicFramePr>
        <p:xfrm>
          <a:off x="525975" y="25717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{0A451857-7149-4CB9-B728-81622632D97E}</a:tableStyleId>
              </a:tblPr>
              <a:tblGrid>
                <a:gridCol w="3619500"/>
                <a:gridCol w="3619500"/>
              </a:tblGrid>
              <a:tr h="361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Men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Women        ( majority are asymptomatic) 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1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Dysuria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Dysuria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1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Urethral</a:t>
                      </a:r>
                      <a:r>
                        <a:rPr lang="en"/>
                        <a:t> discharge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Lower abdominal pain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51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Deep dyspareunia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51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Vaginal discharge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61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Post coital and </a:t>
                      </a:r>
                      <a:r>
                        <a:rPr lang="en"/>
                        <a:t>intermenstrual</a:t>
                      </a:r>
                      <a:r>
                        <a:rPr lang="en"/>
                        <a:t> bleeding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125" y="2618675"/>
            <a:ext cx="153500" cy="2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125" y="2618670"/>
            <a:ext cx="170150" cy="21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/>
        </p:nvSpPr>
        <p:spPr>
          <a:xfrm>
            <a:off x="413300" y="2179400"/>
            <a:ext cx="48342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Clinical presentation: 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8900" y="871300"/>
            <a:ext cx="2435100" cy="16233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idx="4294967295" type="title"/>
          </p:nvPr>
        </p:nvSpPr>
        <p:spPr>
          <a:xfrm>
            <a:off x="311700" y="12877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Skin manifestation &amp; </a:t>
            </a:r>
            <a:r>
              <a:rPr b="1" lang="en">
                <a:solidFill>
                  <a:srgbClr val="434343"/>
                </a:solidFill>
              </a:rPr>
              <a:t>Complications 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950" y="3973450"/>
            <a:ext cx="1170050" cy="1170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4" name="Google Shape;204;p28"/>
          <p:cNvGraphicFramePr/>
          <p:nvPr/>
        </p:nvGraphicFramePr>
        <p:xfrm>
          <a:off x="81100" y="16613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{0A451857-7149-4CB9-B728-81622632D97E}</a:tableStyleId>
              </a:tblPr>
              <a:tblGrid>
                <a:gridCol w="2438975"/>
                <a:gridCol w="2438975"/>
              </a:tblGrid>
              <a:tr h="3771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Men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Women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23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Epididymo-orchitis.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Pelvic inflammatory </a:t>
                      </a: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disease</a:t>
                      </a: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b="1"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(PID)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523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Sexually </a:t>
                      </a: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acquired</a:t>
                      </a: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 reactive arthritis.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endometritis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49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salpingitis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49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Ectopic pregnancy</a:t>
                      </a:r>
                      <a:endParaRPr sz="1200"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49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Tubal infertility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49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Perihepatitis</a:t>
                      </a:r>
                      <a:endParaRPr sz="1200"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523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Sexually acquired reactive arthritis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5" name="Google Shape;2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1975" y="1744550"/>
            <a:ext cx="165597" cy="2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25" y="1694113"/>
            <a:ext cx="187150" cy="22443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/>
        </p:nvSpPr>
        <p:spPr>
          <a:xfrm>
            <a:off x="81100" y="1425050"/>
            <a:ext cx="18720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idx="4294967295" type="title"/>
          </p:nvPr>
        </p:nvSpPr>
        <p:spPr>
          <a:xfrm>
            <a:off x="311700" y="1987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Investigation &amp; diagnosis  </a:t>
            </a:r>
            <a:endParaRPr b="1"/>
          </a:p>
        </p:txBody>
      </p:sp>
      <p:sp>
        <p:nvSpPr>
          <p:cNvPr id="213" name="Google Shape;213;p29"/>
          <p:cNvSpPr txBox="1"/>
          <p:nvPr>
            <p:ph idx="4294967295" type="body"/>
          </p:nvPr>
        </p:nvSpPr>
        <p:spPr>
          <a:xfrm>
            <a:off x="-92675" y="616275"/>
            <a:ext cx="9144000" cy="25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According to Centers for Disease Control and Prevention (CDC) 2014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recommendation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Nucleic acid amplification test (NAAT) is the test of choice: 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invasive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acceptable test.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“initial test”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high sensitivity 85% and specificity ( 94 % to 99% 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detect chlamydia and gonorrhoea in the same specimen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be used with large range of sample types, including urine specimens, endocervical swabs, urethral swabs, and vulvovaginal swabs.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Preferred sample types are </a:t>
            </a: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vaginal swabs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which can be self collected, in </a:t>
            </a: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women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first-catch urine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men</a:t>
            </a: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356250" y="3311125"/>
            <a:ext cx="57771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9"/>
          <p:cNvSpPr txBox="1"/>
          <p:nvPr/>
        </p:nvSpPr>
        <p:spPr>
          <a:xfrm>
            <a:off x="356250" y="3227425"/>
            <a:ext cx="50226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endParaRPr b="1"/>
          </a:p>
        </p:txBody>
      </p:sp>
      <p:sp>
        <p:nvSpPr>
          <p:cNvPr id="216" name="Google Shape;216;p29"/>
          <p:cNvSpPr txBox="1"/>
          <p:nvPr/>
        </p:nvSpPr>
        <p:spPr>
          <a:xfrm>
            <a:off x="440075" y="3807100"/>
            <a:ext cx="70824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❖"/>
            </a:pP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</a:rPr>
              <a:t>Uncomplicated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                          </a:t>
            </a: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</a:rPr>
              <a:t>Doxycycline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100mg bd for seven days or </a:t>
            </a:r>
            <a:r>
              <a:rPr b="1" lang="en">
                <a:solidFill>
                  <a:srgbClr val="333333"/>
                </a:solidFill>
              </a:rPr>
              <a:t>Azithromycin</a:t>
            </a:r>
            <a:r>
              <a:rPr lang="en">
                <a:solidFill>
                  <a:srgbClr val="333333"/>
                </a:solidFill>
              </a:rPr>
              <a:t> 1g orally in a single dose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7500" y="3807100"/>
            <a:ext cx="1336500" cy="13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440075" y="4269125"/>
            <a:ext cx="71052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❖"/>
            </a:pP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</a:rPr>
              <a:t>pregnancy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                                  </a:t>
            </a: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</a:rPr>
              <a:t>Erythromycin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2287675" y="3963075"/>
            <a:ext cx="612300" cy="8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"/>
          <p:cNvSpPr/>
          <p:nvPr/>
        </p:nvSpPr>
        <p:spPr>
          <a:xfrm>
            <a:off x="2254050" y="4459375"/>
            <a:ext cx="645900" cy="8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idx="4294967295" type="title"/>
          </p:nvPr>
        </p:nvSpPr>
        <p:spPr>
          <a:xfrm>
            <a:off x="123100" y="33057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Neisseria gonorrhoeae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Gonococcal urethritis\cervicitis </a:t>
            </a:r>
            <a:r>
              <a:rPr lang="en"/>
              <a:t>  </a:t>
            </a:r>
            <a:endParaRPr/>
          </a:p>
        </p:txBody>
      </p:sp>
      <p:sp>
        <p:nvSpPr>
          <p:cNvPr id="226" name="Google Shape;226;p30"/>
          <p:cNvSpPr txBox="1"/>
          <p:nvPr>
            <p:ph idx="4294967295" type="body"/>
          </p:nvPr>
        </p:nvSpPr>
        <p:spPr>
          <a:xfrm>
            <a:off x="0" y="923800"/>
            <a:ext cx="8439600" cy="13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Very common infection especially among young people 15-24 years.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❖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Incubation period is </a:t>
            </a: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2-14 days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(most symptoms present between 2-5 days).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Symptomatic in men, more complication in women. 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Disseminated Gonococcal infection “rare”.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Rectal infection is usually asymptomatic in both men &amp; women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Pharyngeal infection is usually asymptomatic in both men &amp; women (90%)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7350" y="4186850"/>
            <a:ext cx="956650" cy="9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/>
        </p:nvSpPr>
        <p:spPr>
          <a:xfrm>
            <a:off x="4378800" y="236800"/>
            <a:ext cx="4072500" cy="17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graphicFrame>
        <p:nvGraphicFramePr>
          <p:cNvPr id="229" name="Google Shape;229;p30"/>
          <p:cNvGraphicFramePr/>
          <p:nvPr/>
        </p:nvGraphicFramePr>
        <p:xfrm>
          <a:off x="1695300" y="275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{0A451857-7149-4CB9-B728-81622632D97E}</a:tableStyleId>
              </a:tblPr>
              <a:tblGrid>
                <a:gridCol w="2160225"/>
                <a:gridCol w="2160225"/>
              </a:tblGrid>
              <a:tr h="520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Men     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Asymptomatic </a:t>
                      </a:r>
                      <a:r>
                        <a:rPr b="1" lang="en" sz="90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</a:rPr>
                        <a:t>(10%)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Women    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Asymptomatic </a:t>
                      </a:r>
                      <a:r>
                        <a:rPr b="1" lang="en" sz="90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</a:rPr>
                        <a:t>(50%)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3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Mucopurulent discharge 80%</a:t>
                      </a:r>
                      <a:endParaRPr sz="1000"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(whitish,yellowish,greenish) </a:t>
                      </a:r>
                      <a:endParaRPr sz="1000"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Mucopurulent discharge 50%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(whitish,yellowish,greenish)</a:t>
                      </a:r>
                      <a:endParaRPr sz="1000"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520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Dysuria 50%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33333"/>
                          </a:solidFill>
                        </a:rPr>
                        <a:t>Lower abdominal pain may be present (up to 25%)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83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Epididymitis or balanitis may be present (rarely 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Dysuria </a:t>
                      </a:r>
                      <a:r>
                        <a:rPr lang="en" sz="10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12% without frequency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57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Menorragia (rarely)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0" name="Google Shape;2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475" y="2822425"/>
            <a:ext cx="113850" cy="2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975" y="2790443"/>
            <a:ext cx="162125" cy="200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2592775" y="2414875"/>
            <a:ext cx="2717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Clinical presentation 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5350" y="1666600"/>
            <a:ext cx="1553950" cy="15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6807825" y="3385450"/>
            <a:ext cx="21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Gonococcal penile lesion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idx="4294967295" type="title"/>
          </p:nvPr>
        </p:nvSpPr>
        <p:spPr>
          <a:xfrm>
            <a:off x="311700" y="12945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Skin </a:t>
            </a:r>
            <a:r>
              <a:rPr b="1" lang="en"/>
              <a:t>manifestation</a:t>
            </a:r>
            <a:r>
              <a:rPr b="1" lang="en"/>
              <a:t> &amp; Complications</a:t>
            </a:r>
            <a:endParaRPr b="1"/>
          </a:p>
        </p:txBody>
      </p:sp>
      <p:sp>
        <p:nvSpPr>
          <p:cNvPr id="240" name="Google Shape;240;p31"/>
          <p:cNvSpPr txBox="1"/>
          <p:nvPr>
            <p:ph idx="4294967295" type="body"/>
          </p:nvPr>
        </p:nvSpPr>
        <p:spPr>
          <a:xfrm>
            <a:off x="0" y="1106000"/>
            <a:ext cx="9007500" cy="11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Char char="❖"/>
            </a:pP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Transluminal spread 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my result in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epididymo-orchitis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prostatitis 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 men and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pelvic inflammatory disease (PID)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in women.</a:t>
            </a:r>
            <a:endParaRPr sz="14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Disseminated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gonococcal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infection may occur following haematogenous dissemination causing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skin lesions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arthralgia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arthritis 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tenosynovitis </a:t>
            </a:r>
            <a:endParaRPr b="1" sz="14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1397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rPr>
              <a:t>Gonococcal</a:t>
            </a:r>
            <a:r>
              <a:rPr b="1" lang="en" sz="14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4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rPr>
              <a:t>Ophthalmia Neonatorum</a:t>
            </a:r>
            <a:r>
              <a:rPr lang="en" sz="14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Conjunctival</a:t>
            </a:r>
            <a:r>
              <a:rPr lang="en" sz="1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infection seen in neonates born from infected mothers </a:t>
            </a:r>
            <a:endParaRPr sz="14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144" y="4016644"/>
            <a:ext cx="1126850" cy="11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400" y="2519650"/>
            <a:ext cx="1126850" cy="174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2800" y="2679700"/>
            <a:ext cx="2298192" cy="15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/>
        </p:nvSpPr>
        <p:spPr>
          <a:xfrm>
            <a:off x="624725" y="4354925"/>
            <a:ext cx="21615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1"/>
          <p:cNvSpPr txBox="1"/>
          <p:nvPr/>
        </p:nvSpPr>
        <p:spPr>
          <a:xfrm>
            <a:off x="311700" y="4401875"/>
            <a:ext cx="21615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Gonococcal skin lesion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896" y="2704375"/>
            <a:ext cx="2000955" cy="158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/>
          <p:nvPr/>
        </p:nvSpPr>
        <p:spPr>
          <a:xfrm>
            <a:off x="5482550" y="4354925"/>
            <a:ext cx="31443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397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2A2A"/>
                </a:solidFill>
              </a:rPr>
              <a:t>Gonococcal Ophthalmia</a:t>
            </a:r>
            <a:r>
              <a:rPr lang="en" sz="1200">
                <a:solidFill>
                  <a:srgbClr val="2A2A2A"/>
                </a:solidFill>
              </a:rPr>
              <a:t> </a:t>
            </a:r>
            <a:r>
              <a:rPr lang="en">
                <a:solidFill>
                  <a:srgbClr val="2A2A2A"/>
                </a:solidFill>
              </a:rPr>
              <a:t>Neonatorum</a:t>
            </a:r>
            <a:endParaRPr/>
          </a:p>
        </p:txBody>
      </p:sp>
      <p:sp>
        <p:nvSpPr>
          <p:cNvPr id="248" name="Google Shape;248;p31"/>
          <p:cNvSpPr txBox="1"/>
          <p:nvPr/>
        </p:nvSpPr>
        <p:spPr>
          <a:xfrm>
            <a:off x="3082725" y="4392425"/>
            <a:ext cx="24438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Gonococcal Arthritis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Q1/ What is the incubation period of chlamydia trachomatis 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1-3 weeks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3-7 days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1-3 days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1-2 months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idx="4294967295" type="title"/>
          </p:nvPr>
        </p:nvSpPr>
        <p:spPr>
          <a:xfrm>
            <a:off x="311700" y="18715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Investigation and diagnosis </a:t>
            </a:r>
            <a:r>
              <a:rPr lang="en"/>
              <a:t> </a:t>
            </a:r>
            <a:r>
              <a:rPr lang="en"/>
              <a:t>  </a:t>
            </a:r>
            <a:endParaRPr/>
          </a:p>
        </p:txBody>
      </p:sp>
      <p:sp>
        <p:nvSpPr>
          <p:cNvPr id="254" name="Google Shape;254;p32"/>
          <p:cNvSpPr txBox="1"/>
          <p:nvPr>
            <p:ph idx="4294967295" type="body"/>
          </p:nvPr>
        </p:nvSpPr>
        <p:spPr>
          <a:xfrm>
            <a:off x="51900" y="920650"/>
            <a:ext cx="8520600" cy="22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Microscopy</a:t>
            </a:r>
            <a:r>
              <a:rPr b="1"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: </a:t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Gram stain of 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urethral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discharge showing </a:t>
            </a:r>
            <a:r>
              <a:rPr b="1" lang="en" sz="140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Gram-negative diplococci within polymorphonuclear leukocytes.</a:t>
            </a:r>
            <a:r>
              <a:rPr b="1"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Sensitivity is 90 – 95% in men with urethral discharge and is recommended for immediate diagnosis in symptomatic men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Nucleic acid amplification test (NAAT)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 :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It allows confirmatory identification and antimicrobial susceptibility testing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Screen partner for other STI 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patients should be advised to abstain from sexual intercourse until they and their partners have completed treatment .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Treat both chlamydia and gonorrhea: 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ceftriaxone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intramuscularly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single dose + doxycycline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orally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twice daily for 7 days.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8368" y="4167868"/>
            <a:ext cx="975625" cy="9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>
            <a:off x="311700" y="2981675"/>
            <a:ext cx="42726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Management </a:t>
            </a:r>
            <a:endParaRPr b="1"/>
          </a:p>
        </p:txBody>
      </p:sp>
      <p:pic>
        <p:nvPicPr>
          <p:cNvPr id="257" name="Google Shape;2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0900" y="0"/>
            <a:ext cx="1901400" cy="12537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idx="4294967295" type="title"/>
          </p:nvPr>
        </p:nvSpPr>
        <p:spPr>
          <a:xfrm>
            <a:off x="265350" y="372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Syphilis </a:t>
            </a:r>
            <a:endParaRPr b="1"/>
          </a:p>
        </p:txBody>
      </p:sp>
      <p:sp>
        <p:nvSpPr>
          <p:cNvPr id="263" name="Google Shape;263;p33"/>
          <p:cNvSpPr txBox="1"/>
          <p:nvPr>
            <p:ph idx="4294967295" type="body"/>
          </p:nvPr>
        </p:nvSpPr>
        <p:spPr>
          <a:xfrm>
            <a:off x="0" y="714600"/>
            <a:ext cx="9391500" cy="4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Syphilis is divided into three stages ( primary, secondary, tertiary).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are different signs and symptoms associated with each stage.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 contagious stages to sex partners are the </a:t>
            </a: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secondary</a:t>
            </a: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syphilis</a:t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Incubation period is usually 21 days</a:t>
            </a:r>
            <a:endParaRPr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Highly infectious   </a:t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Clinical presentation:</a:t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this period the infected person develop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Chancres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around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genitalia,anus,mouth(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develops from a single papule).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</a:t>
            </a:r>
            <a:r>
              <a:rPr b="1"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Chancres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are usually </a:t>
            </a:r>
            <a:r>
              <a:rPr lang="en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Anogenital, single, painless and indurated with clean base, non-purulent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Can be multiple, painful and purulent (usually extra-genital).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Resolve over 3-8 weeks.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Regional painless adenopathy.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 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7000" y="4186500"/>
            <a:ext cx="957000" cy="9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6">
            <a:off x="6616025" y="37499"/>
            <a:ext cx="2382000" cy="15621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6" name="Google Shape;26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4025" y="1599900"/>
            <a:ext cx="2381999" cy="150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/>
        </p:nvSpPr>
        <p:spPr>
          <a:xfrm>
            <a:off x="6761950" y="1746350"/>
            <a:ext cx="23121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Treponema pallidum</a:t>
            </a:r>
            <a:endParaRPr b="1"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idx="4294967295" type="title"/>
          </p:nvPr>
        </p:nvSpPr>
        <p:spPr>
          <a:xfrm>
            <a:off x="311700" y="1292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Syphilis </a:t>
            </a:r>
            <a:endParaRPr b="1"/>
          </a:p>
        </p:txBody>
      </p:sp>
      <p:sp>
        <p:nvSpPr>
          <p:cNvPr id="273" name="Google Shape;273;p34"/>
          <p:cNvSpPr txBox="1"/>
          <p:nvPr>
            <p:ph idx="4294967295" type="body"/>
          </p:nvPr>
        </p:nvSpPr>
        <p:spPr>
          <a:xfrm>
            <a:off x="0" y="924850"/>
            <a:ext cx="8832300" cy="42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Secondary syphilis:</a:t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If primary syphilis is untreated 25% will develop secondary syphilis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Occurs 4-10 weeks after initial chancre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Clinical presentation: </a:t>
            </a:r>
            <a:endParaRPr b="1"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Generalized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maculopapular Rash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Can affect palms and soles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Trunk and limbs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May be itchy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ًSnail track ulcer on buccal mucosa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1/3 develop Condylomata Lata: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are painless ​mucosal warty ​erosions on genital area and perineum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Fever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Regional painless adenopathy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Rarely can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manifest with hepatitis, 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Splenomegaly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glomerulonephritis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9199" y="4088699"/>
            <a:ext cx="10548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6575" y="1830575"/>
            <a:ext cx="1360775" cy="20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8925" y="2144550"/>
            <a:ext cx="2142174" cy="14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Snail</a:t>
            </a:r>
            <a:r>
              <a:rPr lang="en">
                <a:solidFill>
                  <a:srgbClr val="434343"/>
                </a:solidFill>
              </a:rPr>
              <a:t> track ulcer &amp; </a:t>
            </a:r>
            <a:r>
              <a:rPr lang="en">
                <a:solidFill>
                  <a:srgbClr val="434343"/>
                </a:solidFill>
              </a:rPr>
              <a:t>Condylomata</a:t>
            </a:r>
            <a:r>
              <a:rPr lang="en">
                <a:solidFill>
                  <a:srgbClr val="434343"/>
                </a:solidFill>
              </a:rPr>
              <a:t> lata</a:t>
            </a:r>
            <a:r>
              <a:rPr lang="en"/>
              <a:t>     </a:t>
            </a:r>
            <a:endParaRPr/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425" y="1139625"/>
            <a:ext cx="4481775" cy="31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9200" y="4088700"/>
            <a:ext cx="10548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950" y="1391125"/>
            <a:ext cx="2390325" cy="20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>
            <p:ph type="title"/>
          </p:nvPr>
        </p:nvSpPr>
        <p:spPr>
          <a:xfrm>
            <a:off x="311700" y="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Syphilis</a:t>
            </a:r>
            <a:r>
              <a:rPr lang="en"/>
              <a:t> </a:t>
            </a:r>
            <a:endParaRPr/>
          </a:p>
        </p:txBody>
      </p:sp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-208925" y="561525"/>
            <a:ext cx="8902200" cy="36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Latent syphilis:  </a:t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Secondary syphilis will resolve spontaneously in 3–12 weeks and the disease enters an asymptomatic latent stage</a:t>
            </a: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having serologic proof of infection without signs and symptoms of the disease.</a:t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It can be :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Early: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Less than 2 years after secondary syphilis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Late: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More than 2 years after secondary syphilis (not as contagious as early latent phase)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❖"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Tertiary syphilis : </a:t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Final stage occurs after 20-40 years after 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initial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infection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Associated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severe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medical problems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Involved organ :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Neurological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: tabes dorsalis, general paresis and Romberg sign and brain involvement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Cardiovascular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: aortic aneurysm, dilated aortic root, regarge and heart failure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Vulvar gumma</a:t>
            </a: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(granulomatous lesion): nodules that enlarge, ulcerate and become necrotic (rare) found in skin and visceral organ.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❖"/>
            </a:pPr>
            <a:r>
              <a:rPr b="1"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Congenital syphilis: </a:t>
            </a:r>
            <a:endParaRPr b="1"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may cause fetal anomalies, stillbirths, or neonatal death. </a:t>
            </a:r>
            <a:endParaRPr sz="14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3825" y="4263325"/>
            <a:ext cx="880175" cy="8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950" y="2230100"/>
            <a:ext cx="1810349" cy="11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Investigation</a:t>
            </a:r>
            <a:r>
              <a:rPr b="1" lang="en">
                <a:solidFill>
                  <a:srgbClr val="434343"/>
                </a:solidFill>
              </a:rPr>
              <a:t> &amp; diagnosis 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b="2422" l="1481" r="2309" t="3671"/>
          <a:stretch/>
        </p:blipFill>
        <p:spPr>
          <a:xfrm>
            <a:off x="1501875" y="1292325"/>
            <a:ext cx="6384750" cy="35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993" y="4145493"/>
            <a:ext cx="998000" cy="9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Management</a:t>
            </a:r>
            <a:r>
              <a:rPr b="1" lang="en">
                <a:solidFill>
                  <a:srgbClr val="434343"/>
                </a:solidFill>
              </a:rPr>
              <a:t> 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305" name="Google Shape;305;p38"/>
          <p:cNvSpPr txBox="1"/>
          <p:nvPr>
            <p:ph idx="4294967295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Primary, Secondary, Latent Syphilis Of&lt;1yr Duration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Benzathine penicillin G2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sensitivity to penicillin: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Doxycycline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Tetracycline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 partners: partner should be evaluated and have serologic testing performed, and treated accordingly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Latent Syphilis Of &gt;1yr Duration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Benzathine penicillin G2.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5094" y="4044594"/>
            <a:ext cx="1098900" cy="10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Charciod</a:t>
            </a:r>
            <a:r>
              <a:rPr lang="en"/>
              <a:t> </a:t>
            </a:r>
            <a:endParaRPr/>
          </a:p>
        </p:txBody>
      </p:sp>
      <p:sp>
        <p:nvSpPr>
          <p:cNvPr id="312" name="Google Shape;312;p39"/>
          <p:cNvSpPr txBox="1"/>
          <p:nvPr>
            <p:ph idx="4294967295" type="body"/>
          </p:nvPr>
        </p:nvSpPr>
        <p:spPr>
          <a:xfrm>
            <a:off x="-51725" y="1341525"/>
            <a:ext cx="8946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more commonly seen in heterosexual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uncircumcised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 than in women.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incubation period 4-7 day 	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Cases are most probably related to foreign travel. (Asia &amp; Africa 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 presentation: 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Ano-genital ulceration.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Lymphadenitis with progression to bubo formation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Foreskin in men is the most infected site.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00"/>
          </a:p>
        </p:txBody>
      </p:sp>
      <p:pic>
        <p:nvPicPr>
          <p:cNvPr id="313" name="Google Shape;3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3593" y="4243093"/>
            <a:ext cx="900400" cy="9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625" y="3"/>
            <a:ext cx="2533500" cy="19002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5" name="Google Shape;31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7975" y="2175635"/>
            <a:ext cx="2649675" cy="179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8025" y="3602525"/>
            <a:ext cx="1985427" cy="139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Investigation &amp; diagnosis </a:t>
            </a:r>
            <a:r>
              <a:rPr lang="en"/>
              <a:t> </a:t>
            </a:r>
            <a:endParaRPr/>
          </a:p>
        </p:txBody>
      </p:sp>
      <p:sp>
        <p:nvSpPr>
          <p:cNvPr id="322" name="Google Shape;322;p40"/>
          <p:cNvSpPr txBox="1"/>
          <p:nvPr>
            <p:ph idx="4294967295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Clinical presentation plus :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PCR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Culture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❖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Roll out other STIs particularly Syphilis and HSV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Azithromycin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Ceftriaxone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intramuscularly (IM) OR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Ciprofloxacin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day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Erythromycin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days ( pregnancy or lactating women 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 	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3593" y="4243093"/>
            <a:ext cx="900400" cy="9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 txBox="1"/>
          <p:nvPr/>
        </p:nvSpPr>
        <p:spPr>
          <a:xfrm>
            <a:off x="433100" y="2570650"/>
            <a:ext cx="2298300" cy="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0"/>
          <p:cNvSpPr txBox="1"/>
          <p:nvPr/>
        </p:nvSpPr>
        <p:spPr>
          <a:xfrm>
            <a:off x="311700" y="2951150"/>
            <a:ext cx="788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r>
              <a:rPr b="1"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/>
          <p:nvPr>
            <p:ph idx="4294967295" type="title"/>
          </p:nvPr>
        </p:nvSpPr>
        <p:spPr>
          <a:xfrm>
            <a:off x="311700" y="1336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Human Immunodeficiency Virus (HIV)</a:t>
            </a:r>
            <a:endParaRPr b="1"/>
          </a:p>
        </p:txBody>
      </p:sp>
      <p:sp>
        <p:nvSpPr>
          <p:cNvPr id="331" name="Google Shape;331;p41"/>
          <p:cNvSpPr txBox="1"/>
          <p:nvPr>
            <p:ph idx="4294967295" type="body"/>
          </p:nvPr>
        </p:nvSpPr>
        <p:spPr>
          <a:xfrm>
            <a:off x="0" y="867100"/>
            <a:ext cx="9144000" cy="3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Definition of HIV:</a:t>
            </a:r>
            <a:endParaRPr u="sng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HIV is a retrovirus infecting the </a:t>
            </a: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CD4 (T-helper) cells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which leads to chronic infection and without treatment usually fatal.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Characterized</a:t>
            </a:r>
            <a:r>
              <a:rPr lang="en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by: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Char char="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Long latency period (usually takes 5-10 years)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Progressive immunodeficiency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Opportunistic infection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Types of HIV:</a:t>
            </a:r>
            <a:endParaRPr u="sng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HIV1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:predominante world wide  2. HIV2:in western africa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722" y="133600"/>
            <a:ext cx="1142652" cy="110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900" y="3185725"/>
            <a:ext cx="4922476" cy="12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75" name="Google Shape;75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Q2/ Which of the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following diseases considered to have genital ulcer?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Gonorrhea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Chlamydia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Trichomoniasis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Chancroid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 txBox="1"/>
          <p:nvPr>
            <p:ph idx="4294967295" type="body"/>
          </p:nvPr>
        </p:nvSpPr>
        <p:spPr>
          <a:xfrm>
            <a:off x="61150" y="822475"/>
            <a:ext cx="8372400" cy="19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u="sng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</a:rPr>
              <a:t>Sexual: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Heterosexual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(most common mode of transmission world wide), Men who have sex with men,others...)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u="sng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</a:rPr>
              <a:t>Vertical transmission: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from pregnant women to the newborn (MTCT) is the main mode of infection in children especially in the intrapartum period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</a:rPr>
              <a:t>Blood and body fluids</a:t>
            </a:r>
            <a:endParaRPr sz="1400">
              <a:solidFill>
                <a:srgbClr val="A64D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</a:rPr>
              <a:t>IV drug users</a:t>
            </a:r>
            <a:endParaRPr sz="1400">
              <a:solidFill>
                <a:srgbClr val="A64D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75" y="3161225"/>
            <a:ext cx="8905875" cy="19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2"/>
          <p:cNvSpPr txBox="1"/>
          <p:nvPr/>
        </p:nvSpPr>
        <p:spPr>
          <a:xfrm>
            <a:off x="-382300" y="132350"/>
            <a:ext cx="61317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Mode of transmission</a:t>
            </a:r>
            <a:endParaRPr b="1"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1" name="Google Shape;3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1600" y="0"/>
            <a:ext cx="1031275" cy="9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/>
          <p:nvPr/>
        </p:nvSpPr>
        <p:spPr>
          <a:xfrm>
            <a:off x="324375" y="105650"/>
            <a:ext cx="67482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Clinical presentation</a:t>
            </a:r>
            <a:endParaRPr b="1"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347" name="Google Shape;347;p43"/>
          <p:cNvGrpSpPr/>
          <p:nvPr/>
        </p:nvGrpSpPr>
        <p:grpSpPr>
          <a:xfrm>
            <a:off x="-89" y="3035118"/>
            <a:ext cx="9151450" cy="2106047"/>
            <a:chOff x="1593000" y="2322568"/>
            <a:chExt cx="5957975" cy="643500"/>
          </a:xfrm>
        </p:grpSpPr>
        <p:sp>
          <p:nvSpPr>
            <p:cNvPr id="348" name="Google Shape;348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Asymptomatic chronic phase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54" name="Google Shape;354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Seropositive, but no clinical evidence of HIV infection except for 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persistent 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 generalized  lymphadenopathy 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CD4 counts are normal (&gt;500/mm³)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8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L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ongest phase lasts 4 to 7 years</a:t>
              </a:r>
              <a:r>
                <a:rPr lang="en" sz="8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5" name="Google Shape;355;p43"/>
          <p:cNvGrpSpPr/>
          <p:nvPr/>
        </p:nvGrpSpPr>
        <p:grpSpPr>
          <a:xfrm>
            <a:off x="-60" y="1158360"/>
            <a:ext cx="9151450" cy="1876639"/>
            <a:chOff x="1593000" y="2322568"/>
            <a:chExt cx="5957975" cy="643500"/>
          </a:xfrm>
        </p:grpSpPr>
        <p:sp>
          <p:nvSpPr>
            <p:cNvPr id="356" name="Google Shape;356;p4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4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Acute HIV infection (primary infection)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62" name="Google Shape;362;p4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Mononucleosis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- like-syndrome about 2 to 4 weeks after exposure to HIV lasts 2-3 days.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u="sng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Symptoms like :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 Fever, sweats, malaise, lethargy, headaches, arthralgias/myalgias, diarrhea, sore throat, lymphadenopathy and maculopapular rash</a:t>
              </a: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4205" y="0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44"/>
          <p:cNvGrpSpPr/>
          <p:nvPr/>
        </p:nvGrpSpPr>
        <p:grpSpPr>
          <a:xfrm>
            <a:off x="11584" y="102"/>
            <a:ext cx="9128809" cy="2896265"/>
            <a:chOff x="1593000" y="2322568"/>
            <a:chExt cx="5957975" cy="643500"/>
          </a:xfrm>
        </p:grpSpPr>
        <p:sp>
          <p:nvSpPr>
            <p:cNvPr id="369" name="Google Shape;369;p4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4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4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2342630" y="2399945"/>
              <a:ext cx="19773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Symptomatic phase</a:t>
              </a:r>
              <a:endPara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(pre-AIDS)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First evidence of immune system dysfunction and without treatment lasts 1-3 years.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 u="sng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The following frequently appear: </a:t>
              </a:r>
              <a:endParaRPr u="sng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Generalized lymphadenopathy (TB , Lymphoma), skin manifestations including  seborrheic dermatitis, oral thrush, hairy leukoplakia, mucosal kaposi sarcoma, CMV retinitis, ulcers, genital warts and constitutional symptoms: night sweats, weight loss and diarrhea.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76" name="Google Shape;376;p44"/>
          <p:cNvGrpSpPr/>
          <p:nvPr/>
        </p:nvGrpSpPr>
        <p:grpSpPr>
          <a:xfrm>
            <a:off x="17537" y="2861456"/>
            <a:ext cx="9116893" cy="2333395"/>
            <a:chOff x="1593000" y="2322568"/>
            <a:chExt cx="5957975" cy="643500"/>
          </a:xfrm>
        </p:grpSpPr>
        <p:sp>
          <p:nvSpPr>
            <p:cNvPr id="377" name="Google Shape;377;p4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4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AIDS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marked immune suppression leads to disseminated opportunistic infections and malignancies.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CD4 count is &lt; 200 cells/mm³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175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2A1E"/>
                </a:buClr>
                <a:buSzPts val="1400"/>
                <a:buFont typeface="Roboto"/>
                <a:buChar char="●"/>
              </a:pPr>
              <a:r>
                <a:rPr lang="en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pulmonary, GI, neurologic, cutaneous and systemic systems are common.</a:t>
              </a:r>
              <a:endParaRPr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00" y="472350"/>
            <a:ext cx="2690247" cy="20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125" y="488725"/>
            <a:ext cx="1876425" cy="199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1575" y="1044045"/>
            <a:ext cx="2290225" cy="149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4301" y="3265913"/>
            <a:ext cx="2290223" cy="15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3725" y="3265913"/>
            <a:ext cx="2544300" cy="151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5"/>
          <p:cNvSpPr txBox="1"/>
          <p:nvPr/>
        </p:nvSpPr>
        <p:spPr>
          <a:xfrm>
            <a:off x="559450" y="2635975"/>
            <a:ext cx="24669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seborrheic dermatitis</a:t>
            </a:r>
            <a:endParaRPr/>
          </a:p>
        </p:txBody>
      </p:sp>
      <p:sp>
        <p:nvSpPr>
          <p:cNvPr id="394" name="Google Shape;394;p45"/>
          <p:cNvSpPr txBox="1"/>
          <p:nvPr/>
        </p:nvSpPr>
        <p:spPr>
          <a:xfrm>
            <a:off x="3761100" y="2535175"/>
            <a:ext cx="1621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Oral thrush</a:t>
            </a:r>
            <a:endParaRPr/>
          </a:p>
        </p:txBody>
      </p:sp>
      <p:sp>
        <p:nvSpPr>
          <p:cNvPr id="395" name="Google Shape;395;p45"/>
          <p:cNvSpPr txBox="1"/>
          <p:nvPr/>
        </p:nvSpPr>
        <p:spPr>
          <a:xfrm>
            <a:off x="6176825" y="2535175"/>
            <a:ext cx="23280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Hairy leukoplakia</a:t>
            </a:r>
            <a:endParaRPr/>
          </a:p>
        </p:txBody>
      </p:sp>
      <p:sp>
        <p:nvSpPr>
          <p:cNvPr id="396" name="Google Shape;396;p45"/>
          <p:cNvSpPr txBox="1"/>
          <p:nvPr/>
        </p:nvSpPr>
        <p:spPr>
          <a:xfrm>
            <a:off x="3272500" y="4723750"/>
            <a:ext cx="34173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Kaposi sarcoma</a:t>
            </a:r>
            <a:endParaRPr/>
          </a:p>
        </p:txBody>
      </p:sp>
      <p:pic>
        <p:nvPicPr>
          <p:cNvPr id="397" name="Google Shape;39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1800" y="160375"/>
            <a:ext cx="1018525" cy="98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6"/>
          <p:cNvSpPr txBox="1"/>
          <p:nvPr>
            <p:ph type="title"/>
          </p:nvPr>
        </p:nvSpPr>
        <p:spPr>
          <a:xfrm>
            <a:off x="311700" y="3609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Investigation and diagnosis</a:t>
            </a:r>
            <a:endParaRPr b="1"/>
          </a:p>
        </p:txBody>
      </p:sp>
      <p:sp>
        <p:nvSpPr>
          <p:cNvPr id="403" name="Google Shape;403;p46"/>
          <p:cNvSpPr txBox="1"/>
          <p:nvPr/>
        </p:nvSpPr>
        <p:spPr>
          <a:xfrm>
            <a:off x="358650" y="1181625"/>
            <a:ext cx="8426700" cy="19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HIV serology : 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CD4 cell count</a:t>
            </a:r>
            <a:r>
              <a:rPr lang="en"/>
              <a:t> (main method of assessing the immune status)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Viral load</a:t>
            </a:r>
            <a:r>
              <a:rPr lang="en"/>
              <a:t>(Used to assess response to and adequacy of antiretroviral therapy)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Diagnostic investigations: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Combo test</a:t>
            </a:r>
            <a:r>
              <a:rPr lang="en"/>
              <a:t> (</a:t>
            </a:r>
            <a:r>
              <a:rPr lang="en"/>
              <a:t>sensitivity of more than 99.5%)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ELISA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The INNO-LIA™ HIV I/II Score</a:t>
            </a:r>
            <a:r>
              <a:rPr lang="en"/>
              <a:t> or </a:t>
            </a:r>
            <a:r>
              <a:rPr lang="en">
                <a:solidFill>
                  <a:srgbClr val="38761D"/>
                </a:solidFill>
              </a:rPr>
              <a:t>western blot assays</a:t>
            </a:r>
            <a:r>
              <a:rPr lang="en"/>
              <a:t> (used for confirmation)</a:t>
            </a:r>
            <a:endParaRPr/>
          </a:p>
        </p:txBody>
      </p:sp>
      <p:sp>
        <p:nvSpPr>
          <p:cNvPr id="404" name="Google Shape;404;p46"/>
          <p:cNvSpPr txBox="1"/>
          <p:nvPr/>
        </p:nvSpPr>
        <p:spPr>
          <a:xfrm>
            <a:off x="358650" y="3092925"/>
            <a:ext cx="78780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Management</a:t>
            </a:r>
            <a:endParaRPr b="1" sz="3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5" name="Google Shape;405;p46"/>
          <p:cNvSpPr txBox="1"/>
          <p:nvPr/>
        </p:nvSpPr>
        <p:spPr>
          <a:xfrm>
            <a:off x="451800" y="3880800"/>
            <a:ext cx="6325200" cy="1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Antiretroviral Therapy (ART)</a:t>
            </a:r>
            <a:endParaRPr>
              <a:solidFill>
                <a:srgbClr val="3D85C6"/>
              </a:solidFill>
            </a:endParaRPr>
          </a:p>
        </p:txBody>
      </p:sp>
      <p:pic>
        <p:nvPicPr>
          <p:cNvPr id="406" name="Google Shape;4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5230" y="16037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7"/>
          <p:cNvSpPr txBox="1"/>
          <p:nvPr>
            <p:ph type="title"/>
          </p:nvPr>
        </p:nvSpPr>
        <p:spPr>
          <a:xfrm>
            <a:off x="147525" y="420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Complications</a:t>
            </a:r>
            <a:endParaRPr b="1"/>
          </a:p>
        </p:txBody>
      </p:sp>
      <p:graphicFrame>
        <p:nvGraphicFramePr>
          <p:cNvPr id="412" name="Google Shape;412;p47"/>
          <p:cNvGraphicFramePr/>
          <p:nvPr/>
        </p:nvGraphicFramePr>
        <p:xfrm>
          <a:off x="101025" y="775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{0A451857-7149-4CB9-B728-81622632D97E}</a:tableStyleId>
              </a:tblPr>
              <a:tblGrid>
                <a:gridCol w="2163325"/>
                <a:gridCol w="5761900"/>
              </a:tblGrid>
              <a:tr h="723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Tuberculosis</a:t>
                      </a:r>
                      <a:r>
                        <a:rPr lang="en">
                          <a:solidFill>
                            <a:srgbClr val="FF0000"/>
                          </a:solidFill>
                        </a:rPr>
                        <a:t>(most common)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Screen yearly if positive start Isoniazid preventive therapy (IPT)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471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Toxoplasmosis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Treatment: Combination of (pyrimethamine+sulfadiazine) 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</a:tr>
              <a:tr h="471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candidiasis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fungal infection of the mouth, throat, or vagina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723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Kaposi's sarcoma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usually appears as pink, red or purple lesions on the skin and mouth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723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non-hodgkin lymphoma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type of white blood cells cancer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723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231F2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Mycobacterium avium complex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Prophylaxis: clarithromycin 500 mg orally twice a day.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471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Pneumocystis</a:t>
                      </a:r>
                      <a:r>
                        <a:rPr lang="en"/>
                        <a:t> </a:t>
                      </a:r>
                      <a:r>
                        <a:rPr lang="en"/>
                        <a:t>jiroveci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6B8A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Prophylaxis: co-trimoxazole 1 ds OD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413" name="Google Shape;41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Herpes simplex virus-1 (HSV-1)</a:t>
            </a:r>
            <a:endParaRPr b="1"/>
          </a:p>
        </p:txBody>
      </p:sp>
      <p:sp>
        <p:nvSpPr>
          <p:cNvPr id="419" name="Google Shape;419;p48"/>
          <p:cNvSpPr txBox="1"/>
          <p:nvPr/>
        </p:nvSpPr>
        <p:spPr>
          <a:xfrm>
            <a:off x="6035475" y="926325"/>
            <a:ext cx="22431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420" name="Google Shape;420;p48"/>
          <p:cNvSpPr txBox="1"/>
          <p:nvPr/>
        </p:nvSpPr>
        <p:spPr>
          <a:xfrm>
            <a:off x="0" y="1371575"/>
            <a:ext cx="7181100" cy="30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>
                <a:solidFill>
                  <a:srgbClr val="7F6000"/>
                </a:solidFill>
              </a:rPr>
              <a:t>Oral herpes</a:t>
            </a:r>
            <a:r>
              <a:rPr lang="en">
                <a:solidFill>
                  <a:srgbClr val="3C4245"/>
                </a:solidFill>
              </a:rPr>
              <a:t> (infections in or around the mouth, called </a:t>
            </a:r>
            <a:r>
              <a:rPr lang="en">
                <a:solidFill>
                  <a:srgbClr val="FF0000"/>
                </a:solidFill>
              </a:rPr>
              <a:t>cold sores</a:t>
            </a:r>
            <a:r>
              <a:rPr lang="en">
                <a:solidFill>
                  <a:srgbClr val="3C4245"/>
                </a:solidFill>
              </a:rPr>
              <a:t>)</a:t>
            </a:r>
            <a:endParaRPr>
              <a:solidFill>
                <a:srgbClr val="3C4245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>
                <a:solidFill>
                  <a:srgbClr val="3C4245"/>
                </a:solidFill>
              </a:rPr>
              <a:t>Mostly asymptomatic</a:t>
            </a:r>
            <a:endParaRPr>
              <a:solidFill>
                <a:srgbClr val="3C4245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>
                <a:solidFill>
                  <a:srgbClr val="3C4245"/>
                </a:solidFill>
              </a:rPr>
              <a:t>Mainly transmitted by oral-to-oral contact</a:t>
            </a:r>
            <a:endParaRPr>
              <a:solidFill>
                <a:srgbClr val="3C4245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Char char="➔"/>
            </a:pPr>
            <a:r>
              <a:rPr lang="en">
                <a:solidFill>
                  <a:srgbClr val="3C4245"/>
                </a:solidFill>
              </a:rPr>
              <a:t>Recurrent on face, lips, and hard palate</a:t>
            </a:r>
            <a:endParaRPr>
              <a:solidFill>
                <a:srgbClr val="3C424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674EA7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Char char="➔"/>
            </a:pPr>
            <a:r>
              <a:rPr lang="en" u="sng">
                <a:solidFill>
                  <a:srgbClr val="674EA7"/>
                </a:solidFill>
              </a:rPr>
              <a:t>When symptomatic primary infection is associated with:</a:t>
            </a:r>
            <a:endParaRPr u="sng">
              <a:solidFill>
                <a:srgbClr val="674EA7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300"/>
              <a:buAutoNum type="alphaUcPeriod"/>
            </a:pPr>
            <a:r>
              <a:rPr lang="en" sz="1300">
                <a:solidFill>
                  <a:srgbClr val="3C4245"/>
                </a:solidFill>
              </a:rPr>
              <a:t>Tingling, itching, or burning sensation before blisters appear. </a:t>
            </a:r>
            <a:endParaRPr sz="1300">
              <a:solidFill>
                <a:srgbClr val="3C424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300"/>
              <a:buAutoNum type="alphaUcPeriod"/>
            </a:pPr>
            <a:r>
              <a:rPr lang="en" sz="1300">
                <a:solidFill>
                  <a:srgbClr val="3C4245"/>
                </a:solidFill>
              </a:rPr>
              <a:t>Oral lesions( groups of vesicles on patches of erythematous skin, painful blisters, ulcers).</a:t>
            </a:r>
            <a:endParaRPr sz="1300">
              <a:solidFill>
                <a:srgbClr val="3C424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300"/>
              <a:buAutoNum type="alphaUcPeriod"/>
            </a:pPr>
            <a:r>
              <a:rPr lang="en" sz="1300">
                <a:solidFill>
                  <a:srgbClr val="3C4245"/>
                </a:solidFill>
              </a:rPr>
              <a:t>Pharyngitis &amp; Gingivostomatitis.</a:t>
            </a:r>
            <a:endParaRPr sz="1300">
              <a:solidFill>
                <a:srgbClr val="3C4245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AutoNum type="alphaUcPeriod"/>
            </a:pPr>
            <a:r>
              <a:rPr lang="en" sz="1300">
                <a:solidFill>
                  <a:srgbClr val="3C4245"/>
                </a:solidFill>
              </a:rPr>
              <a:t>Constitutional symptoms</a:t>
            </a:r>
            <a:r>
              <a:rPr lang="en">
                <a:solidFill>
                  <a:srgbClr val="3C4245"/>
                </a:solidFill>
              </a:rPr>
              <a:t>  </a:t>
            </a:r>
            <a:endParaRPr sz="1200">
              <a:solidFill>
                <a:srgbClr val="3C4245"/>
              </a:solidFill>
            </a:endParaRPr>
          </a:p>
        </p:txBody>
      </p:sp>
      <p:pic>
        <p:nvPicPr>
          <p:cNvPr id="421" name="Google Shape;42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8"/>
          <p:cNvPicPr preferRelativeResize="0"/>
          <p:nvPr/>
        </p:nvPicPr>
        <p:blipFill rotWithShape="1">
          <a:blip r:embed="rId4">
            <a:alphaModFix/>
          </a:blip>
          <a:srcRect b="0" l="0" r="2315" t="0"/>
          <a:stretch/>
        </p:blipFill>
        <p:spPr>
          <a:xfrm>
            <a:off x="6508863" y="1163000"/>
            <a:ext cx="1296325" cy="13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825" y="3243350"/>
            <a:ext cx="2134025" cy="14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8"/>
          <p:cNvSpPr txBox="1"/>
          <p:nvPr/>
        </p:nvSpPr>
        <p:spPr>
          <a:xfrm>
            <a:off x="3395744" y="4696850"/>
            <a:ext cx="1840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Oral herpes </a:t>
            </a:r>
            <a:r>
              <a:rPr b="1" lang="en">
                <a:solidFill>
                  <a:srgbClr val="1C4587"/>
                </a:solidFill>
              </a:rPr>
              <a:t>HSV-1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3975" y="3243344"/>
            <a:ext cx="1627375" cy="1900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8"/>
          <p:cNvSpPr txBox="1"/>
          <p:nvPr/>
        </p:nvSpPr>
        <p:spPr>
          <a:xfrm>
            <a:off x="7540838" y="2846975"/>
            <a:ext cx="15405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/>
              <a:t>ingivostomatitis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HSV-1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9"/>
          <p:cNvSpPr txBox="1"/>
          <p:nvPr>
            <p:ph idx="4294967295" type="title"/>
          </p:nvPr>
        </p:nvSpPr>
        <p:spPr>
          <a:xfrm>
            <a:off x="311700" y="217400"/>
            <a:ext cx="85206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Herpes simplex virus-2 (HSV-2)</a:t>
            </a:r>
            <a:endParaRPr/>
          </a:p>
        </p:txBody>
      </p:sp>
      <p:sp>
        <p:nvSpPr>
          <p:cNvPr id="432" name="Google Shape;432;p49"/>
          <p:cNvSpPr txBox="1"/>
          <p:nvPr>
            <p:ph idx="4294967295" type="body"/>
          </p:nvPr>
        </p:nvSpPr>
        <p:spPr>
          <a:xfrm>
            <a:off x="44575" y="1049863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400">
                <a:solidFill>
                  <a:srgbClr val="741B47"/>
                </a:solidFill>
                <a:latin typeface="Arial"/>
                <a:ea typeface="Arial"/>
                <a:cs typeface="Arial"/>
                <a:sym typeface="Arial"/>
              </a:rPr>
              <a:t>enital herpes </a:t>
            </a: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(infections in the genital or anal area).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Often asymptomatic or mild symptoms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Mainly transmitted during sex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Char char="➔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Recurrent on vulva, vagina, penis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Arial"/>
              <a:buChar char="➔"/>
            </a:pPr>
            <a:r>
              <a:rPr lang="en" sz="14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Symptoms :</a:t>
            </a:r>
            <a:endParaRPr sz="1400" u="sng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u="sng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One or more genital or anal blisters or open sores called ulcers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Very painful genital vesicles pustules 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Tender inguinal lymphadenopathy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Vaginal urethral discharge, 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Dysuria</a:t>
            </a:r>
            <a:endParaRPr sz="1400">
              <a:solidFill>
                <a:srgbClr val="3C42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245"/>
              </a:buClr>
              <a:buSzPts val="1400"/>
              <a:buFont typeface="Arial"/>
              <a:buAutoNum type="alphaUcPeriod"/>
            </a:pPr>
            <a:r>
              <a:rPr lang="en" sz="1400">
                <a:solidFill>
                  <a:srgbClr val="3C4245"/>
                </a:solidFill>
                <a:latin typeface="Arial"/>
                <a:ea typeface="Arial"/>
                <a:cs typeface="Arial"/>
                <a:sym typeface="Arial"/>
              </a:rPr>
              <a:t>Constitutional symptoms </a:t>
            </a:r>
            <a:endParaRPr/>
          </a:p>
        </p:txBody>
      </p:sp>
      <p:sp>
        <p:nvSpPr>
          <p:cNvPr id="433" name="Google Shape;433;p49"/>
          <p:cNvSpPr txBox="1"/>
          <p:nvPr/>
        </p:nvSpPr>
        <p:spPr>
          <a:xfrm>
            <a:off x="-428675" y="288888"/>
            <a:ext cx="24849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9"/>
          <p:cNvSpPr txBox="1"/>
          <p:nvPr/>
        </p:nvSpPr>
        <p:spPr>
          <a:xfrm>
            <a:off x="44575" y="3925950"/>
            <a:ext cx="58071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Disseminated HSV</a:t>
            </a:r>
            <a:r>
              <a:rPr lang="en"/>
              <a:t> (in immunocompromised)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Neonatal HSV</a:t>
            </a:r>
            <a:r>
              <a:rPr lang="en"/>
              <a:t> (vertical transmission from pregnant women to newborn)</a:t>
            </a:r>
            <a:endParaRPr/>
          </a:p>
        </p:txBody>
      </p:sp>
      <p:pic>
        <p:nvPicPr>
          <p:cNvPr id="435" name="Google Shape;435;p49"/>
          <p:cNvPicPr preferRelativeResize="0"/>
          <p:nvPr/>
        </p:nvPicPr>
        <p:blipFill rotWithShape="1">
          <a:blip r:embed="rId3">
            <a:alphaModFix/>
          </a:blip>
          <a:srcRect b="0" l="0" r="2315" t="0"/>
          <a:stretch/>
        </p:blipFill>
        <p:spPr>
          <a:xfrm>
            <a:off x="6681596" y="1061925"/>
            <a:ext cx="1190205" cy="12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1075" y="2341900"/>
            <a:ext cx="1388075" cy="1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2850" y="2341900"/>
            <a:ext cx="1674400" cy="19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9"/>
          <p:cNvSpPr txBox="1"/>
          <p:nvPr/>
        </p:nvSpPr>
        <p:spPr>
          <a:xfrm>
            <a:off x="6584675" y="4292450"/>
            <a:ext cx="21180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Genital herpes </a:t>
            </a:r>
            <a:r>
              <a:rPr b="1" lang="en">
                <a:solidFill>
                  <a:srgbClr val="1C4587"/>
                </a:solidFill>
              </a:rPr>
              <a:t>HSV-2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"/>
          <p:cNvSpPr txBox="1"/>
          <p:nvPr/>
        </p:nvSpPr>
        <p:spPr>
          <a:xfrm>
            <a:off x="393875" y="243275"/>
            <a:ext cx="69738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Investigation and </a:t>
            </a: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diagnosis</a:t>
            </a:r>
            <a:endParaRPr b="1"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5" name="Google Shape;445;p50"/>
          <p:cNvSpPr txBox="1"/>
          <p:nvPr/>
        </p:nvSpPr>
        <p:spPr>
          <a:xfrm>
            <a:off x="556050" y="880350"/>
            <a:ext cx="7530000" cy="1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/>
              <a:t>clinically when typical presentation without the need of more tests: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>
                <a:solidFill>
                  <a:srgbClr val="38761D"/>
                </a:solidFill>
              </a:rPr>
              <a:t>PCR:</a:t>
            </a:r>
            <a:r>
              <a:rPr lang="en"/>
              <a:t> HSV DNA detection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>
                <a:solidFill>
                  <a:srgbClr val="38761D"/>
                </a:solidFill>
                <a:highlight>
                  <a:srgbClr val="FFFFFF"/>
                </a:highlight>
              </a:rPr>
              <a:t>nucleic acid amplification test (NAAT):</a:t>
            </a:r>
            <a:r>
              <a:rPr lang="en">
                <a:solidFill>
                  <a:srgbClr val="38761D"/>
                </a:solidFill>
                <a:highlight>
                  <a:srgbClr val="FFFFFF"/>
                </a:highlight>
              </a:rPr>
              <a:t> </a:t>
            </a:r>
            <a:r>
              <a:rPr lang="en">
                <a:highlight>
                  <a:srgbClr val="FFFFFF"/>
                </a:highlight>
              </a:rPr>
              <a:t>preferred diagnostic method for genital herpes</a:t>
            </a:r>
            <a:r>
              <a:rPr lang="en"/>
              <a:t> 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>
                <a:solidFill>
                  <a:srgbClr val="38761D"/>
                </a:solidFill>
                <a:highlight>
                  <a:srgbClr val="FFFFFF"/>
                </a:highlight>
              </a:rPr>
              <a:t>Serology (</a:t>
            </a:r>
            <a:r>
              <a:rPr lang="en" u="sng">
                <a:solidFill>
                  <a:srgbClr val="38761D"/>
                </a:solidFill>
                <a:highlight>
                  <a:srgbClr val="FFFFFF"/>
                </a:highlight>
              </a:rPr>
              <a:t>Direct fluorescent assay and ELISA</a:t>
            </a:r>
            <a:r>
              <a:rPr lang="en" u="sng">
                <a:solidFill>
                  <a:srgbClr val="38761D"/>
                </a:solidFill>
                <a:highlight>
                  <a:srgbClr val="FFFFFF"/>
                </a:highlight>
              </a:rPr>
              <a:t>):</a:t>
            </a:r>
            <a:r>
              <a:rPr lang="en" u="sng">
                <a:highlight>
                  <a:srgbClr val="FFFFFF"/>
                </a:highlight>
              </a:rPr>
              <a:t> </a:t>
            </a:r>
            <a:r>
              <a:rPr lang="en">
                <a:highlight>
                  <a:srgbClr val="FFFFFF"/>
                </a:highlight>
              </a:rPr>
              <a:t>diagnostic test for current or past infection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>
                <a:solidFill>
                  <a:srgbClr val="38761D"/>
                </a:solidFill>
                <a:highlight>
                  <a:srgbClr val="FFFFFF"/>
                </a:highlight>
              </a:rPr>
              <a:t>Western blot:</a:t>
            </a:r>
            <a:r>
              <a:rPr lang="en" u="sng">
                <a:highlight>
                  <a:srgbClr val="FFFFFF"/>
                </a:highlight>
              </a:rPr>
              <a:t> </a:t>
            </a:r>
            <a:r>
              <a:rPr lang="en">
                <a:highlight>
                  <a:srgbClr val="FFFFFF"/>
                </a:highlight>
              </a:rPr>
              <a:t>diagnostic gold-standard</a:t>
            </a:r>
            <a:r>
              <a:rPr lang="en">
                <a:highlight>
                  <a:srgbClr val="FFFFFF"/>
                </a:highlight>
              </a:rPr>
              <a:t> but it is not commercially available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 u="sng">
                <a:solidFill>
                  <a:srgbClr val="38761D"/>
                </a:solidFill>
                <a:highlight>
                  <a:srgbClr val="FFFFFF"/>
                </a:highlight>
              </a:rPr>
              <a:t>HSV culture:</a:t>
            </a:r>
            <a:r>
              <a:rPr lang="en">
                <a:highlight>
                  <a:srgbClr val="FFFFFF"/>
                </a:highlight>
              </a:rPr>
              <a:t> by swabbing the base of the ulcer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46" name="Google Shape;446;p50"/>
          <p:cNvSpPr txBox="1"/>
          <p:nvPr/>
        </p:nvSpPr>
        <p:spPr>
          <a:xfrm>
            <a:off x="393875" y="2954025"/>
            <a:ext cx="8039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anagement</a:t>
            </a:r>
            <a:endParaRPr b="1"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7" name="Google Shape;447;p50"/>
          <p:cNvSpPr txBox="1"/>
          <p:nvPr/>
        </p:nvSpPr>
        <p:spPr>
          <a:xfrm>
            <a:off x="440225" y="3649100"/>
            <a:ext cx="6267300" cy="1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333333"/>
                </a:solidFill>
                <a:highlight>
                  <a:srgbClr val="FFFFFF"/>
                </a:highlight>
              </a:rPr>
              <a:t>Preferred regimens:</a:t>
            </a:r>
            <a:endParaRPr u="sng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85C6"/>
                </a:solidFill>
                <a:highlight>
                  <a:srgbClr val="FFFFFF"/>
                </a:highlight>
              </a:rPr>
              <a:t>Acyclovir 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400 mg three times daily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85C6"/>
                </a:solidFill>
                <a:highlight>
                  <a:srgbClr val="FFFFFF"/>
                </a:highlight>
              </a:rPr>
              <a:t>Valacyclovir 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500 mg twice daily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C/S recommended for pregnant women with active genital herpes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448" name="Google Shape;44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0"/>
          <p:cNvSpPr txBox="1"/>
          <p:nvPr/>
        </p:nvSpPr>
        <p:spPr>
          <a:xfrm>
            <a:off x="3776525" y="3649100"/>
            <a:ext cx="37896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333333"/>
                </a:solidFill>
                <a:highlight>
                  <a:srgbClr val="FFFFFF"/>
                </a:highlight>
              </a:rPr>
              <a:t>Alternative regimens:</a:t>
            </a:r>
            <a:endParaRPr u="sng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85C6"/>
                </a:solidFill>
                <a:highlight>
                  <a:srgbClr val="FFFFFF"/>
                </a:highlight>
              </a:rPr>
              <a:t>Acyclovir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200 mg five times daily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85C6"/>
                </a:solidFill>
                <a:highlight>
                  <a:srgbClr val="FFFFFF"/>
                </a:highlight>
              </a:rPr>
              <a:t>Famciclovir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250 mg three times daily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Human papillomavirus (HPV)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455" name="Google Shape;455;p51"/>
          <p:cNvSpPr txBox="1"/>
          <p:nvPr/>
        </p:nvSpPr>
        <p:spPr>
          <a:xfrm>
            <a:off x="370700" y="1019425"/>
            <a:ext cx="83061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>
                <a:highlight>
                  <a:srgbClr val="FFFFFF"/>
                </a:highlight>
              </a:rPr>
              <a:t>It’s the most common sexually transmitted disease</a:t>
            </a:r>
            <a:endParaRPr sz="1800"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There are more than 100 types of HPV, at least 40 of them are genital. </a:t>
            </a:r>
            <a:endParaRPr sz="1800">
              <a:solidFill>
                <a:srgbClr val="191919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Two types of HPV (types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6 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and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11</a:t>
            </a:r>
            <a:r>
              <a:rPr lang="en" sz="1800">
                <a:highlight>
                  <a:srgbClr val="FFFFFF"/>
                </a:highlight>
              </a:rPr>
              <a:t>)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 cause most cases of genital warts (low risk HPV)</a:t>
            </a:r>
            <a:endParaRPr sz="1800">
              <a:solidFill>
                <a:srgbClr val="191919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types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16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 and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18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 are the major causes of cancer especially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cervical cancer 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(high risk HPV)</a:t>
            </a:r>
            <a:endParaRPr sz="1800">
              <a:solidFill>
                <a:srgbClr val="191919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Transmitted through direct sexual contact</a:t>
            </a:r>
            <a:endParaRPr sz="1800">
              <a:solidFill>
                <a:srgbClr val="191919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Most HPV infections aren’t harmful at all and go away on their own</a:t>
            </a:r>
            <a:endParaRPr sz="1800">
              <a:solidFill>
                <a:srgbClr val="191919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800"/>
              <a:buChar char="❖"/>
            </a:pP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Sometimes it may cause genital warts/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Condyloma acuminatum</a:t>
            </a:r>
            <a:r>
              <a:rPr lang="en" sz="1800">
                <a:highlight>
                  <a:srgbClr val="FFFFFF"/>
                </a:highlight>
              </a:rPr>
              <a:t> 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(harmless growths on the skin,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cauliflower appearance</a:t>
            </a:r>
            <a:r>
              <a:rPr lang="en" sz="1800">
                <a:solidFill>
                  <a:srgbClr val="191919"/>
                </a:solidFill>
                <a:highlight>
                  <a:srgbClr val="FFFFFF"/>
                </a:highlight>
              </a:rPr>
              <a:t>) , cervical dysplasia</a:t>
            </a:r>
            <a:endParaRPr sz="1800">
              <a:solidFill>
                <a:srgbClr val="191919"/>
              </a:solidFill>
              <a:highlight>
                <a:srgbClr val="FFFFFF"/>
              </a:highlight>
            </a:endParaRPr>
          </a:p>
        </p:txBody>
      </p:sp>
      <p:pic>
        <p:nvPicPr>
          <p:cNvPr id="456" name="Google Shape;45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81" name="Google Shape;81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Q3/ What is the most common complication of HIV 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Kaposi sarcoma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Mycobacterium avium complex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Non-hodgkin lymphoma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Tuberculosis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600" y="280850"/>
            <a:ext cx="2917500" cy="26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500" y="348850"/>
            <a:ext cx="3213301" cy="244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8238" y="3010175"/>
            <a:ext cx="3213324" cy="20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2"/>
          <p:cNvSpPr txBox="1"/>
          <p:nvPr/>
        </p:nvSpPr>
        <p:spPr>
          <a:xfrm>
            <a:off x="713375" y="3208900"/>
            <a:ext cx="42051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Cauliflower like appearance / condyloma acuminatum of HPV</a:t>
            </a:r>
            <a:endParaRPr sz="2400"/>
          </a:p>
        </p:txBody>
      </p:sp>
      <p:pic>
        <p:nvPicPr>
          <p:cNvPr id="465" name="Google Shape;465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Investigation and diagnosis</a:t>
            </a:r>
            <a:endParaRPr b="1"/>
          </a:p>
        </p:txBody>
      </p:sp>
      <p:sp>
        <p:nvSpPr>
          <p:cNvPr id="471" name="Google Shape;471;p53"/>
          <p:cNvSpPr txBox="1"/>
          <p:nvPr/>
        </p:nvSpPr>
        <p:spPr>
          <a:xfrm>
            <a:off x="150600" y="1216375"/>
            <a:ext cx="8850600" cy="1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None needed if simple condyloma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>
                <a:solidFill>
                  <a:srgbClr val="38761D"/>
                </a:solidFill>
              </a:rPr>
              <a:t>Cytology (pap test)</a:t>
            </a:r>
            <a:r>
              <a:rPr lang="en"/>
              <a:t>: recommended screening for women at age 21, after that every 3 years</a:t>
            </a:r>
            <a:r>
              <a:rPr lang="en"/>
              <a:t>,</a:t>
            </a:r>
            <a:r>
              <a:rPr lang="en"/>
              <a:t> at age of 30 every 5 years.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➢"/>
            </a:pPr>
            <a:r>
              <a:rPr lang="en">
                <a:solidFill>
                  <a:srgbClr val="38761D"/>
                </a:solidFill>
              </a:rPr>
              <a:t>HPV test </a:t>
            </a:r>
            <a:endParaRPr>
              <a:solidFill>
                <a:srgbClr val="38761D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>
                <a:solidFill>
                  <a:srgbClr val="38761D"/>
                </a:solidFill>
              </a:rPr>
              <a:t>Potential biopsy</a:t>
            </a:r>
            <a:r>
              <a:rPr lang="en"/>
              <a:t> of </a:t>
            </a:r>
            <a:r>
              <a:rPr lang="en"/>
              <a:t>suspicious</a:t>
            </a:r>
            <a:r>
              <a:rPr lang="en"/>
              <a:t> lesions</a:t>
            </a:r>
            <a:endParaRPr/>
          </a:p>
        </p:txBody>
      </p:sp>
      <p:sp>
        <p:nvSpPr>
          <p:cNvPr id="472" name="Google Shape;472;p53"/>
          <p:cNvSpPr txBox="1"/>
          <p:nvPr/>
        </p:nvSpPr>
        <p:spPr>
          <a:xfrm>
            <a:off x="311700" y="2571750"/>
            <a:ext cx="80049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anagement</a:t>
            </a:r>
            <a:endParaRPr b="1"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73" name="Google Shape;473;p53"/>
          <p:cNvSpPr txBox="1"/>
          <p:nvPr/>
        </p:nvSpPr>
        <p:spPr>
          <a:xfrm>
            <a:off x="311700" y="3289975"/>
            <a:ext cx="8368800" cy="18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There is </a:t>
            </a:r>
            <a:r>
              <a:rPr lang="en">
                <a:solidFill>
                  <a:srgbClr val="3D85C6"/>
                </a:solidFill>
              </a:rPr>
              <a:t>no cure</a:t>
            </a:r>
            <a:r>
              <a:rPr lang="en"/>
              <a:t> for the virus itself. However, there are treatments for the symptoms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Prevention:</a:t>
            </a: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FFFFFF"/>
                </a:highlight>
              </a:rPr>
              <a:t>A bivalent vaccine “Cervarix” (16 and 18)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highlight>
                  <a:srgbClr val="FFFFFF"/>
                </a:highlight>
              </a:rPr>
              <a:t>A quadrivalent vaccine “Gardasil” (6,11,16 and 18)</a:t>
            </a:r>
            <a:endParaRPr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recommended routinely at ages 11–12 years and can be administered beginning at 9 years of age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474" name="Google Shape;4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C</a:t>
            </a:r>
            <a:r>
              <a:rPr b="1" lang="en">
                <a:solidFill>
                  <a:srgbClr val="434343"/>
                </a:solidFill>
              </a:rPr>
              <a:t>omplications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480" name="Google Shape;480;p54"/>
          <p:cNvSpPr txBox="1"/>
          <p:nvPr/>
        </p:nvSpPr>
        <p:spPr>
          <a:xfrm>
            <a:off x="405450" y="1320625"/>
            <a:ext cx="8306100" cy="3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HSV: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Genital pain, urethritis, </a:t>
            </a:r>
            <a:r>
              <a:rPr lang="en" sz="1800"/>
              <a:t>cervicitis</a:t>
            </a:r>
            <a:r>
              <a:rPr lang="en" sz="1800"/>
              <a:t>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Aseptic meningitis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Increased risk of </a:t>
            </a:r>
            <a:r>
              <a:rPr lang="en" sz="1800"/>
              <a:t>acquiring</a:t>
            </a:r>
            <a:r>
              <a:rPr lang="en" sz="1800"/>
              <a:t> HIV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HPV: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Vulvular, viganal, cervical cancer in females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Rectal cancer in both males and females</a:t>
            </a:r>
            <a:endParaRPr sz="1800"/>
          </a:p>
        </p:txBody>
      </p:sp>
      <p:pic>
        <p:nvPicPr>
          <p:cNvPr id="481" name="Google Shape;4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255" y="42025"/>
            <a:ext cx="1055095" cy="10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Trichomoniasis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487" name="Google Shape;487;p55"/>
          <p:cNvSpPr txBox="1"/>
          <p:nvPr/>
        </p:nvSpPr>
        <p:spPr>
          <a:xfrm>
            <a:off x="347525" y="1100525"/>
            <a:ext cx="85206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The most common curable STD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Caused by </a:t>
            </a:r>
            <a:r>
              <a:rPr lang="en">
                <a:highlight>
                  <a:srgbClr val="FFFFFF"/>
                </a:highlight>
              </a:rPr>
              <a:t>a protozoan parasite called </a:t>
            </a:r>
            <a:r>
              <a:rPr lang="en">
                <a:solidFill>
                  <a:srgbClr val="FF0000"/>
                </a:solidFill>
                <a:highlight>
                  <a:srgbClr val="FFFFFF"/>
                </a:highlight>
              </a:rPr>
              <a:t>Trichomonas vaginalis</a:t>
            </a:r>
            <a:r>
              <a:rPr lang="en">
                <a:highlight>
                  <a:srgbClr val="FFFFFF"/>
                </a:highlight>
              </a:rPr>
              <a:t>.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>
                <a:highlight>
                  <a:srgbClr val="FFFFFF"/>
                </a:highlight>
              </a:rPr>
              <a:t>more common in women than in men.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>
                <a:highlight>
                  <a:srgbClr val="FFFFFF"/>
                </a:highlight>
              </a:rPr>
              <a:t>Transmitted through sexual contact and mother to child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>
                <a:highlight>
                  <a:srgbClr val="FFFFFF"/>
                </a:highlight>
              </a:rPr>
              <a:t>Urethral infection is present in 90% of women. affect vagina, urethra, paraurethral glands.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>
                <a:highlight>
                  <a:srgbClr val="FFFFFF"/>
                </a:highlight>
              </a:rPr>
              <a:t>In men infection is usually in urethra</a:t>
            </a:r>
            <a:endParaRPr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>
                <a:highlight>
                  <a:srgbClr val="FFFFFF"/>
                </a:highlight>
              </a:rPr>
              <a:t>Mostly asymptomatic 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88" name="Google Shape;488;p55"/>
          <p:cNvSpPr txBox="1"/>
          <p:nvPr/>
        </p:nvSpPr>
        <p:spPr>
          <a:xfrm>
            <a:off x="3130775" y="2571750"/>
            <a:ext cx="29541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highlight>
                  <a:srgbClr val="980000"/>
                </a:highlight>
              </a:rPr>
              <a:t>Clinical presentation:</a:t>
            </a:r>
            <a:endParaRPr sz="1800">
              <a:solidFill>
                <a:srgbClr val="FFFFFF"/>
              </a:solidFill>
              <a:highlight>
                <a:srgbClr val="980000"/>
              </a:highlight>
            </a:endParaRPr>
          </a:p>
        </p:txBody>
      </p:sp>
      <p:graphicFrame>
        <p:nvGraphicFramePr>
          <p:cNvPr id="489" name="Google Shape;489;p55"/>
          <p:cNvGraphicFramePr/>
          <p:nvPr/>
        </p:nvGraphicFramePr>
        <p:xfrm>
          <a:off x="1008500" y="3046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{0A451857-7149-4CB9-B728-81622632D97E}</a:tableStyleId>
              </a:tblPr>
              <a:tblGrid>
                <a:gridCol w="3124300"/>
                <a:gridCol w="3124300"/>
              </a:tblGrid>
              <a:tr h="338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Males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Females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Urethral discharge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Vaginal discharge (frothy yellow, </a:t>
                      </a:r>
                      <a:r>
                        <a:rPr lang="en"/>
                        <a:t>malodorous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38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Dysuria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Vulvitis</a:t>
                      </a:r>
                      <a:r>
                        <a:rPr lang="en"/>
                        <a:t>, vaginitis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19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Frequency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Strawberry cervix ( small hemorrhagic areas on cervix)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0" name="Google Shape;4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125" y="3107438"/>
            <a:ext cx="187150" cy="22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250" y="3107438"/>
            <a:ext cx="165597" cy="2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2425" y="2622225"/>
            <a:ext cx="1505700" cy="131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5"/>
          <p:cNvPicPr preferRelativeResize="0"/>
          <p:nvPr/>
        </p:nvPicPr>
        <p:blipFill rotWithShape="1">
          <a:blip r:embed="rId6">
            <a:alphaModFix/>
          </a:blip>
          <a:srcRect b="9309" l="-920" r="919" t="-9309"/>
          <a:stretch/>
        </p:blipFill>
        <p:spPr>
          <a:xfrm rot="351400">
            <a:off x="7987046" y="105960"/>
            <a:ext cx="983836" cy="95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2425" y="3939700"/>
            <a:ext cx="1505700" cy="11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Investigation and diagnosis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500" name="Google Shape;500;p56"/>
          <p:cNvSpPr txBox="1"/>
          <p:nvPr/>
        </p:nvSpPr>
        <p:spPr>
          <a:xfrm>
            <a:off x="544475" y="1274275"/>
            <a:ext cx="81903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Can't</a:t>
            </a:r>
            <a:r>
              <a:rPr lang="en"/>
              <a:t> be diagnosed by symptoms only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●"/>
            </a:pPr>
            <a:r>
              <a:rPr lang="en">
                <a:solidFill>
                  <a:srgbClr val="38761D"/>
                </a:solidFill>
              </a:rPr>
              <a:t>Microscopy</a:t>
            </a:r>
            <a:endParaRPr>
              <a:solidFill>
                <a:srgbClr val="38761D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●"/>
            </a:pPr>
            <a:r>
              <a:rPr lang="en">
                <a:solidFill>
                  <a:srgbClr val="38761D"/>
                </a:solidFill>
                <a:highlight>
                  <a:srgbClr val="FFFFFF"/>
                </a:highlight>
              </a:rPr>
              <a:t>OSOM Trichomonas Rapid Test</a:t>
            </a:r>
            <a:endParaRPr>
              <a:solidFill>
                <a:srgbClr val="38761D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>
                <a:solidFill>
                  <a:srgbClr val="38761D"/>
                </a:solidFill>
                <a:highlight>
                  <a:srgbClr val="FFFFFF"/>
                </a:highlight>
              </a:rPr>
              <a:t>Culture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(high sensitivity)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>
                <a:solidFill>
                  <a:srgbClr val="38761D"/>
                </a:solidFill>
                <a:highlight>
                  <a:srgbClr val="FFFFFF"/>
                </a:highlight>
              </a:rPr>
              <a:t>Molecular detection (NAAT):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the highest sensitivity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501" name="Google Shape;501;p56"/>
          <p:cNvSpPr txBox="1"/>
          <p:nvPr/>
        </p:nvSpPr>
        <p:spPr>
          <a:xfrm>
            <a:off x="625550" y="2658600"/>
            <a:ext cx="60240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b="1" lang="en" sz="3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anagement</a:t>
            </a:r>
            <a:endParaRPr b="1"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2" name="Google Shape;502;p56"/>
          <p:cNvSpPr txBox="1"/>
          <p:nvPr/>
        </p:nvSpPr>
        <p:spPr>
          <a:xfrm>
            <a:off x="700925" y="3324725"/>
            <a:ext cx="7877400" cy="16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3D85C6"/>
                </a:solidFill>
                <a:highlight>
                  <a:srgbClr val="FFFFFF"/>
                </a:highlight>
              </a:rPr>
              <a:t>Metronidazole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 2g orally in a single dose or </a:t>
            </a:r>
            <a:r>
              <a:rPr lang="en">
                <a:solidFill>
                  <a:srgbClr val="3D85C6"/>
                </a:solidFill>
              </a:rPr>
              <a:t>Metronidazole </a:t>
            </a:r>
            <a:r>
              <a:rPr lang="en">
                <a:solidFill>
                  <a:srgbClr val="333333"/>
                </a:solidFill>
              </a:rPr>
              <a:t>400-</a:t>
            </a:r>
            <a:r>
              <a:rPr lang="en">
                <a:solidFill>
                  <a:srgbClr val="333333"/>
                </a:solidFill>
              </a:rPr>
              <a:t>500 mg</a:t>
            </a:r>
            <a:r>
              <a:rPr lang="en">
                <a:solidFill>
                  <a:srgbClr val="333333"/>
                </a:solidFill>
              </a:rPr>
              <a:t> twice daily for 5-7 days.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rgbClr val="333333"/>
                </a:solidFill>
                <a:highlight>
                  <a:srgbClr val="FFFFFF"/>
                </a:highlight>
              </a:rPr>
              <a:t>Alternative: </a:t>
            </a:r>
            <a:r>
              <a:rPr lang="en">
                <a:solidFill>
                  <a:srgbClr val="3D85C6"/>
                </a:solidFill>
              </a:rPr>
              <a:t>Tinidazole</a:t>
            </a:r>
            <a:r>
              <a:rPr lang="en">
                <a:solidFill>
                  <a:srgbClr val="333333"/>
                </a:solidFill>
              </a:rPr>
              <a:t> 2g orally in a single dose.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Symptomatic pregnant women should be treated at diagnosis (avoid high doses if breastfeeding) 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503" name="Google Shape;503;p56"/>
          <p:cNvPicPr preferRelativeResize="0"/>
          <p:nvPr/>
        </p:nvPicPr>
        <p:blipFill rotWithShape="1">
          <a:blip r:embed="rId3">
            <a:alphaModFix/>
          </a:blip>
          <a:srcRect b="9309" l="-920" r="919" t="-9309"/>
          <a:stretch/>
        </p:blipFill>
        <p:spPr>
          <a:xfrm rot="351400">
            <a:off x="8010196" y="185385"/>
            <a:ext cx="983836" cy="952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7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Who is at risk ?</a:t>
            </a:r>
            <a:endParaRPr b="1"/>
          </a:p>
        </p:txBody>
      </p:sp>
      <p:sp>
        <p:nvSpPr>
          <p:cNvPr id="509" name="Google Shape;509;p57"/>
          <p:cNvSpPr txBox="1"/>
          <p:nvPr>
            <p:ph idx="4294967295" type="body"/>
          </p:nvPr>
        </p:nvSpPr>
        <p:spPr>
          <a:xfrm>
            <a:off x="311700" y="1301275"/>
            <a:ext cx="8520600" cy="27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Risk factors :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b="1"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Sexually active</a:t>
            </a: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males and females &lt;25 yr old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b="1"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Unprotected sex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sexual contact with a known case of STI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sexual partner or </a:t>
            </a:r>
            <a:r>
              <a:rPr b="1"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&gt;2 sexual partners</a:t>
            </a: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past 12 mo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Street involved, homeless, and/or </a:t>
            </a:r>
            <a:r>
              <a:rPr b="1"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substance abuse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Travel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Alcohol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Sexual abuse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 STI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Homosexual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who have come from areas of high HIV prevalence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◆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onset of sexual activity.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57"/>
          <p:cNvPicPr preferRelativeResize="0"/>
          <p:nvPr/>
        </p:nvPicPr>
        <p:blipFill rotWithShape="1">
          <a:blip r:embed="rId3">
            <a:alphaModFix/>
          </a:blip>
          <a:srcRect b="24148" l="6777" r="6439" t="21029"/>
          <a:stretch/>
        </p:blipFill>
        <p:spPr>
          <a:xfrm rot="492663">
            <a:off x="6154276" y="1248224"/>
            <a:ext cx="2093249" cy="141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8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General </a:t>
            </a:r>
            <a:r>
              <a:rPr b="1" lang="en"/>
              <a:t>Management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8"/>
          <p:cNvSpPr txBox="1"/>
          <p:nvPr>
            <p:ph idx="4294967295" type="body"/>
          </p:nvPr>
        </p:nvSpPr>
        <p:spPr>
          <a:xfrm>
            <a:off x="93600" y="839575"/>
            <a:ext cx="9050400" cy="3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prevention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vastly more effective: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STI risk factors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Abstinence is 100% effective method to prevent All form of STIs.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Direct advice to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ALWAYS use condoms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Condoms are not 100% effective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against HPV or HSV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Not treated until the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management of his/her partners is ensured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Offer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hepatitis B vaccine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the person is not immuned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17" name="Google Shape;517;p58"/>
          <p:cNvSpPr txBox="1"/>
          <p:nvPr>
            <p:ph idx="4294967295" type="body"/>
          </p:nvPr>
        </p:nvSpPr>
        <p:spPr>
          <a:xfrm>
            <a:off x="6260700" y="731000"/>
            <a:ext cx="2561100" cy="27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b="1"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Mandatory reporting: CDC Notifiable Diseases:  </a:t>
            </a:r>
            <a:endParaRPr/>
          </a:p>
        </p:txBody>
      </p:sp>
      <p:graphicFrame>
        <p:nvGraphicFramePr>
          <p:cNvPr id="518" name="Google Shape;518;p58"/>
          <p:cNvGraphicFramePr/>
          <p:nvPr/>
        </p:nvGraphicFramePr>
        <p:xfrm>
          <a:off x="6124025" y="1616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{0A451857-7149-4CB9-B728-81622632D97E}</a:tableStyleId>
              </a:tblPr>
              <a:tblGrid>
                <a:gridCol w="1417225"/>
                <a:gridCol w="1417225"/>
              </a:tblGrid>
              <a:tr h="611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200"/>
                        <a:t>Hepatitis A, B,C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200"/>
                        <a:t>Chlamydia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743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200"/>
                        <a:t>HIV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200"/>
                        <a:t>Gonorrhea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743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200"/>
                        <a:t>Syphilis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743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" sz="1200"/>
                        <a:t>Chancroid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 txBox="1"/>
          <p:nvPr>
            <p:ph idx="4294967295" type="title"/>
          </p:nvPr>
        </p:nvSpPr>
        <p:spPr>
          <a:xfrm>
            <a:off x="56825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Methods of prevention </a:t>
            </a:r>
            <a:endParaRPr b="1"/>
          </a:p>
        </p:txBody>
      </p:sp>
      <p:sp>
        <p:nvSpPr>
          <p:cNvPr id="524" name="Google Shape;524;p59"/>
          <p:cNvSpPr txBox="1"/>
          <p:nvPr>
            <p:ph idx="4294967295" type="body"/>
          </p:nvPr>
        </p:nvSpPr>
        <p:spPr>
          <a:xfrm>
            <a:off x="311700" y="137287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Identification of high-risk pat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ents opportunistically in general practice, e.g at new patient checks, when attending for travel advice.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Discussions and consultations with those at high risk, structured on the basis of behavior changes and other preventive measures aimed at educating them abou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sexual health.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25" name="Google Shape;5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">
            <a:off x="6674518" y="34590"/>
            <a:ext cx="1902912" cy="140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0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Methods of prevention</a:t>
            </a:r>
            <a:endParaRPr b="1"/>
          </a:p>
        </p:txBody>
      </p:sp>
      <p:sp>
        <p:nvSpPr>
          <p:cNvPr id="531" name="Google Shape;531;p60"/>
          <p:cNvSpPr txBox="1"/>
          <p:nvPr>
            <p:ph idx="4294967295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 Sexual Behavior: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number of sex partners, Use of condoms.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 Vaccinations: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Hepatitis B and HPV.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 Screening: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Chlamydia screening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32" name="Google Shape;53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">
            <a:off x="6191968" y="34590"/>
            <a:ext cx="1902912" cy="140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1"/>
          <p:cNvSpPr txBox="1"/>
          <p:nvPr>
            <p:ph type="title"/>
          </p:nvPr>
        </p:nvSpPr>
        <p:spPr>
          <a:xfrm>
            <a:off x="381375" y="16771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6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Q1/ What is the incubation period of chlamydia trachomatis 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1-3 weeks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3-7 days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1-3 days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1-2 months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87" name="Google Shape;87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Q4/ Which of the following is considered to be one the management of HSV ?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Doxycycline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Acyclovir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Metronidazole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Abacavir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2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544" name="Google Shape;544;p6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Q2/which of the following diseases considered to have genital ulcer?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Gonorrhea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Chlamydia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lphaLcPeriod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Trichomoniasis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chancroid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3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550" name="Google Shape;550;p6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Q3/ What is the most common complication of HIV 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Kaposi sarcoma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Mycobacterium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avium complex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Non-hodgkin lymphoma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tuberculosis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556" name="Google Shape;556;p6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Q4/ Which of the following is considered to be one the management of HSV ?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Doxycycline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Acyclovir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Metronidazole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abacavir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5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562" name="Google Shape;562;p6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Q5/ Trichomoniasis in men usually affects which part 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Epididymis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Urethra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Spermatic cord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6"/>
          <p:cNvSpPr txBox="1"/>
          <p:nvPr>
            <p:ph idx="4294967295" type="title"/>
          </p:nvPr>
        </p:nvSpPr>
        <p:spPr>
          <a:xfrm>
            <a:off x="253775" y="140825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568" name="Google Shape;568;p66"/>
          <p:cNvSpPr txBox="1"/>
          <p:nvPr>
            <p:ph idx="4294967295" type="body"/>
          </p:nvPr>
        </p:nvSpPr>
        <p:spPr>
          <a:xfrm>
            <a:off x="253775" y="874325"/>
            <a:ext cx="8520600" cy="3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http://www.who.int/news-room/fact-sheets/detail/sexually-transmitted-infections-(stis)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https://www.webmd.com/sexual-conditions/guide/sexual-health-stds#1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https://www.bashhguidelines.org/media/1078/sexual-history-taking-guideline-2013-2.pdf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https://www.bashh.org/guidelines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https://www.cdc.gov/</a:t>
            </a:r>
            <a:endParaRPr>
              <a:solidFill>
                <a:srgbClr val="0066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6621"/>
              </a:buClr>
              <a:buSzPts val="1800"/>
              <a:buFont typeface="Arial"/>
              <a:buAutoNum type="arabicParenR"/>
            </a:pPr>
            <a:r>
              <a:rPr lang="en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https://aidsinfo.nih.gov/understanding-hiv-aids/fact-sheets/19/45/hiv-aids--the-basics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Toronto notes 33rd edition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7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ROLE PLAY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574" name="Google Shape;574;p67"/>
          <p:cNvPicPr preferRelativeResize="0"/>
          <p:nvPr/>
        </p:nvPicPr>
        <p:blipFill rotWithShape="1">
          <a:blip r:embed="rId3">
            <a:alphaModFix/>
          </a:blip>
          <a:srcRect b="17802" l="9026" r="13357" t="11859"/>
          <a:stretch/>
        </p:blipFill>
        <p:spPr>
          <a:xfrm rot="-1020639">
            <a:off x="4808117" y="1222460"/>
            <a:ext cx="2592643" cy="2496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MCQs</a:t>
            </a:r>
            <a:endParaRPr/>
          </a:p>
        </p:txBody>
      </p:sp>
      <p:sp>
        <p:nvSpPr>
          <p:cNvPr id="93" name="Google Shape;93;p1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Q5/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richomoniasis in men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usually affects which part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Epididymis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Urethra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Spermatic cord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is Sexually Transmitted Infections (STIs) ?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486975" y="567625"/>
            <a:ext cx="8520600" cy="187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❖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Sexually transmitted infections (STIs) are infections that are spread primarily through person-to-person sexual contact. there are more than 30 different sexually transmissible bacteria, viruses and parasites. Some (STIs) can also be spread through non-sexual means such as via blood or blood products.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world health organization.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(1)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544900" y="3300350"/>
            <a:ext cx="8201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According to </a:t>
            </a:r>
            <a:r>
              <a:rPr b="1" lang="en"/>
              <a:t>the American social health organization</a:t>
            </a:r>
            <a:r>
              <a:rPr lang="en"/>
              <a:t>, one out of four</a:t>
            </a:r>
            <a:r>
              <a:rPr lang="en" u="sng">
                <a:solidFill>
                  <a:srgbClr val="FFFFFF"/>
                </a:solidFill>
              </a:rPr>
              <a:t> </a:t>
            </a:r>
            <a:r>
              <a:rPr lang="en"/>
              <a:t>teens in the united states becomes infected with an STD each year. by the age of 25, half of all sexually active young adults will get an STD.(2)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544900" y="2014551"/>
            <a:ext cx="74955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"/>
              <a:t>Eight pathogens are linked to the greatest incidence of sexually transmitted disease. Of these 8 infections, 4 are currently curable: syphilis, gonorrhoea, chlamydia and trichomoniasis. The other 4 are viral infections and are incurable: hepatitis B, herpes simplex virus (HSV or herpes), HIV, and human papillomavirus (HPV)</a:t>
            </a:r>
            <a:r>
              <a:rPr lang="en">
                <a:solidFill>
                  <a:srgbClr val="3C4245"/>
                </a:solidFill>
              </a:rPr>
              <a:t>. </a:t>
            </a:r>
            <a:r>
              <a:rPr b="1" lang="en"/>
              <a:t>WORLD HEALTH ORGANIZATION.</a:t>
            </a:r>
            <a:r>
              <a:rPr lang="en"/>
              <a:t> (1) </a:t>
            </a:r>
            <a:endParaRPr sz="3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24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	 	 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 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Taking a sexual history and risk factors</a:t>
            </a:r>
            <a:endParaRPr b="1"/>
          </a:p>
        </p:txBody>
      </p:sp>
      <p:sp>
        <p:nvSpPr>
          <p:cNvPr id="111" name="Google Shape;111;p21"/>
          <p:cNvSpPr txBox="1"/>
          <p:nvPr>
            <p:ph idx="4294967295" type="body"/>
          </p:nvPr>
        </p:nvSpPr>
        <p:spPr>
          <a:xfrm>
            <a:off x="311700" y="1367750"/>
            <a:ext cx="8520600" cy="3620100"/>
          </a:xfrm>
          <a:prstGeom prst="rect">
            <a:avLst/>
          </a:prstGeom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Ensure privacy and confidentiality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Manage communication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" u="sng">
                <a:latin typeface="Arial"/>
                <a:ea typeface="Arial"/>
                <a:cs typeface="Arial"/>
                <a:sym typeface="Arial"/>
              </a:rPr>
              <a:t>History must cover the </a:t>
            </a:r>
            <a:r>
              <a:rPr lang="en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5P’s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:</a:t>
            </a:r>
            <a:endParaRPr u="sng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ast STIs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artners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ractices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revention of STIs and HIV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regnancy history and plans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