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4" r:id="rId1"/>
  </p:sldMasterIdLst>
  <p:notesMasterIdLst>
    <p:notesMasterId r:id="rId48"/>
  </p:notesMasterIdLst>
  <p:sldIdLst>
    <p:sldId id="256" r:id="rId2"/>
    <p:sldId id="257" r:id="rId3"/>
    <p:sldId id="306" r:id="rId4"/>
    <p:sldId id="307" r:id="rId5"/>
    <p:sldId id="308" r:id="rId6"/>
    <p:sldId id="309" r:id="rId7"/>
    <p:sldId id="310" r:id="rId8"/>
    <p:sldId id="263" r:id="rId9"/>
    <p:sldId id="298" r:id="rId10"/>
    <p:sldId id="264" r:id="rId11"/>
    <p:sldId id="297" r:id="rId12"/>
    <p:sldId id="265" r:id="rId13"/>
    <p:sldId id="267" r:id="rId14"/>
    <p:sldId id="268" r:id="rId15"/>
    <p:sldId id="270" r:id="rId16"/>
    <p:sldId id="271" r:id="rId17"/>
    <p:sldId id="272" r:id="rId18"/>
    <p:sldId id="273" r:id="rId19"/>
    <p:sldId id="274" r:id="rId20"/>
    <p:sldId id="275" r:id="rId21"/>
    <p:sldId id="276" r:id="rId22"/>
    <p:sldId id="277" r:id="rId23"/>
    <p:sldId id="278" r:id="rId24"/>
    <p:sldId id="305" r:id="rId25"/>
    <p:sldId id="280" r:id="rId26"/>
    <p:sldId id="281" r:id="rId27"/>
    <p:sldId id="282" r:id="rId28"/>
    <p:sldId id="304" r:id="rId29"/>
    <p:sldId id="284" r:id="rId30"/>
    <p:sldId id="285" r:id="rId31"/>
    <p:sldId id="303" r:id="rId32"/>
    <p:sldId id="302" r:id="rId33"/>
    <p:sldId id="299" r:id="rId34"/>
    <p:sldId id="287" r:id="rId35"/>
    <p:sldId id="288" r:id="rId36"/>
    <p:sldId id="289" r:id="rId37"/>
    <p:sldId id="290" r:id="rId38"/>
    <p:sldId id="301" r:id="rId39"/>
    <p:sldId id="292" r:id="rId40"/>
    <p:sldId id="311" r:id="rId41"/>
    <p:sldId id="312" r:id="rId42"/>
    <p:sldId id="313" r:id="rId43"/>
    <p:sldId id="314" r:id="rId44"/>
    <p:sldId id="315" r:id="rId45"/>
    <p:sldId id="293" r:id="rId46"/>
    <p:sldId id="300" r:id="rId4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353276-5811-4628-8DDF-CF7A210B0B0C}">
  <a:tblStyle styleId="{0D353276-5811-4628-8DDF-CF7A210B0B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8726"/>
  </p:normalViewPr>
  <p:slideViewPr>
    <p:cSldViewPr snapToGrid="0">
      <p:cViewPr varScale="1">
        <p:scale>
          <a:sx n="133" d="100"/>
          <a:sy n="133" d="100"/>
        </p:scale>
        <p:origin x="104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1f1ecc66f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1f1ecc66f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1f1ecc66f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1f1ecc66f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1f1ecc66f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41f1ecc66f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41ed5ed60e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41ed5ed60e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0e50eb74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0e50eb74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As long you’re thinking of another disease, you have to excluded first as IBS is a diagnosis of exclusion </a:t>
            </a: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40e50eb74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40e50eb74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0ee5e9e59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40ee5e9e59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Tell the patient </a:t>
            </a:r>
            <a:r>
              <a:rPr lang="en-GB" dirty="0" err="1"/>
              <a:t>yo</a:t>
            </a:r>
            <a:r>
              <a:rPr lang="en-GB" dirty="0"/>
              <a:t> watch what they eat to identify precipitating factors</a:t>
            </a:r>
            <a:endParaRPr dirty="0"/>
          </a:p>
          <a:p>
            <a:pPr marL="0" lvl="0" indent="0" algn="l" rtl="0">
              <a:spcBef>
                <a:spcPts val="0"/>
              </a:spcBef>
              <a:spcAft>
                <a:spcPts val="0"/>
              </a:spcAft>
              <a:buNone/>
            </a:pPr>
            <a:r>
              <a:rPr lang="en-GB" dirty="0"/>
              <a:t>To eat more </a:t>
            </a:r>
            <a:r>
              <a:rPr lang="en-GB" dirty="0" err="1"/>
              <a:t>Fibers</a:t>
            </a:r>
            <a:r>
              <a:rPr lang="en-GB" dirty="0"/>
              <a:t> but it might cause </a:t>
            </a:r>
            <a:r>
              <a:rPr lang="en-GB" dirty="0" err="1"/>
              <a:t>flatulance</a:t>
            </a:r>
            <a:r>
              <a:rPr lang="en-GB" dirty="0"/>
              <a: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sz="1200" dirty="0">
                <a:solidFill>
                  <a:srgbClr val="282828"/>
                </a:solidFill>
                <a:latin typeface="Lato"/>
                <a:ea typeface="Lato"/>
                <a:cs typeface="Lato"/>
                <a:sym typeface="Lato"/>
              </a:rPr>
              <a:t>Fluids: especially water or other non-caffeinated drinks, for example herbal teas.</a:t>
            </a:r>
            <a:endParaRPr sz="1200" dirty="0">
              <a:solidFill>
                <a:srgbClr val="282828"/>
              </a:solidFill>
              <a:latin typeface="Lato"/>
              <a:ea typeface="Lato"/>
              <a:cs typeface="Lato"/>
              <a:sym typeface="Lato"/>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3f416dd74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3f416dd74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41dac063c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41dac063c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Phrmacological treatment is initiated along the dietary therapy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3f416dd74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3f416dd74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Clr>
                <a:srgbClr val="282828"/>
              </a:buClr>
              <a:buSzPts val="1200"/>
              <a:buFont typeface="Lato"/>
              <a:buNone/>
            </a:pPr>
            <a:endParaRPr sz="1200">
              <a:solidFill>
                <a:srgbClr val="282828"/>
              </a:solidFill>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0dcb0a0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0dcb0a0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41dac063c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41dac063c7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rgbClr val="282828"/>
                </a:solidFill>
                <a:latin typeface="Lato"/>
                <a:ea typeface="Lato"/>
                <a:cs typeface="Lato"/>
                <a:sym typeface="Lato"/>
              </a:rPr>
              <a:t>should be considered for people with IBS who do not respond to pharmacological treatments after 12 months and who develop a continuing symptom profile (described as refractory IBS).</a:t>
            </a:r>
            <a:endParaRPr sz="1200">
              <a:solidFill>
                <a:srgbClr val="282828"/>
              </a:solidFill>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41f1ecc66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41f1ecc66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rgbClr val="282828"/>
                </a:solidFill>
                <a:latin typeface="Lato"/>
                <a:ea typeface="Lato"/>
                <a:cs typeface="Lato"/>
                <a:sym typeface="Lato"/>
              </a:rPr>
              <a:t>Follow-up should be agreed between the healthcare professional and the person with IBS, based on the response of the person's symptoms to interventions. This should form part of the annual patient review. The emergence of any 'red flag' symptoms during management and follow-up should prompt further investigation and/or referral to secondary care. [2008]</a:t>
            </a:r>
            <a:endParaRPr sz="1200">
              <a:solidFill>
                <a:srgbClr val="282828"/>
              </a:solidFill>
              <a:latin typeface="Lato"/>
              <a:ea typeface="Lato"/>
              <a:cs typeface="Lato"/>
              <a:sym typeface="Lato"/>
            </a:endParaRPr>
          </a:p>
          <a:p>
            <a:pPr marL="0" lvl="0" indent="0" algn="l" rtl="0">
              <a:lnSpc>
                <a:spcPct val="115000"/>
              </a:lnSpc>
              <a:spcBef>
                <a:spcPts val="0"/>
              </a:spcBef>
              <a:spcAft>
                <a:spcPts val="0"/>
              </a:spcAft>
              <a:buNone/>
            </a:pPr>
            <a:r>
              <a:rPr lang="en-GB" sz="1200"/>
              <a:t>No long-term monitoring is necessary. Patients with IBS should follow the standard recommendations for screening for colorectal cancer as well as for gynaecological and genitourinary malignancies.</a:t>
            </a:r>
            <a:endParaRPr sz="1200"/>
          </a:p>
          <a:p>
            <a:pPr marL="0" lvl="0" indent="0" algn="l" rtl="0">
              <a:lnSpc>
                <a:spcPct val="115000"/>
              </a:lnSpc>
              <a:spcBef>
                <a:spcPts val="0"/>
              </a:spcBef>
              <a:spcAft>
                <a:spcPts val="0"/>
              </a:spcAft>
              <a:buNone/>
            </a:pPr>
            <a:endParaRPr sz="1200"/>
          </a:p>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41f3388988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41f338898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41ed5ed60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41ed5ed60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41f3388988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41f338898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41f3388988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41f3388988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3f488a0d2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3f488a0d2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40ea9ce5ef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40ea9ce5ef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0ea9ce5e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0ea9ce5e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200" b="1" dirty="0">
                <a:solidFill>
                  <a:srgbClr val="222222"/>
                </a:solidFill>
                <a:highlight>
                  <a:srgbClr val="FFFFFF"/>
                </a:highlight>
              </a:rPr>
              <a:t>Frequent </a:t>
            </a:r>
            <a:r>
              <a:rPr lang="en-GB" sz="1200" dirty="0">
                <a:solidFill>
                  <a:srgbClr val="222222"/>
                </a:solidFill>
                <a:highlight>
                  <a:srgbClr val="FFFFFF"/>
                </a:highlight>
              </a:rPr>
              <a:t>passing of </a:t>
            </a:r>
            <a:r>
              <a:rPr lang="en-GB" sz="1200" b="1" dirty="0">
                <a:solidFill>
                  <a:srgbClr val="222222"/>
                </a:solidFill>
                <a:highlight>
                  <a:srgbClr val="FFFFFF"/>
                </a:highlight>
              </a:rPr>
              <a:t>formed </a:t>
            </a:r>
            <a:r>
              <a:rPr lang="en-GB" sz="1200" dirty="0">
                <a:solidFill>
                  <a:srgbClr val="222222"/>
                </a:solidFill>
                <a:highlight>
                  <a:srgbClr val="FFFFFF"/>
                </a:highlight>
              </a:rPr>
              <a:t>stools is not </a:t>
            </a:r>
            <a:r>
              <a:rPr lang="en-GB" sz="1200" b="1" dirty="0">
                <a:solidFill>
                  <a:srgbClr val="222222"/>
                </a:solidFill>
                <a:highlight>
                  <a:srgbClr val="FFFFFF"/>
                </a:highlight>
              </a:rPr>
              <a:t>diarrhoea</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0ea9ce5e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0ea9ce5e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t>
            </a:r>
            <a:r>
              <a:rPr lang="en-GB" b="1" dirty="0">
                <a:solidFill>
                  <a:srgbClr val="6A6A6A"/>
                </a:solidFill>
                <a:highlight>
                  <a:srgbClr val="FFFFFF"/>
                </a:highlight>
              </a:rPr>
              <a:t>unctional gastrointestinal disorders</a:t>
            </a:r>
            <a:r>
              <a:rPr lang="en-GB" dirty="0">
                <a:solidFill>
                  <a:srgbClr val="545454"/>
                </a:solidFill>
                <a:highlight>
                  <a:srgbClr val="FFFFFF"/>
                </a:highlight>
              </a:rPr>
              <a:t> (FGIDs) are common </a:t>
            </a:r>
            <a:r>
              <a:rPr lang="en-GB" b="1" dirty="0">
                <a:solidFill>
                  <a:srgbClr val="6A6A6A"/>
                </a:solidFill>
                <a:highlight>
                  <a:srgbClr val="FFFFFF"/>
                </a:highlight>
              </a:rPr>
              <a:t>disorders</a:t>
            </a:r>
            <a:r>
              <a:rPr lang="en-GB" dirty="0">
                <a:solidFill>
                  <a:srgbClr val="545454"/>
                </a:solidFill>
                <a:highlight>
                  <a:srgbClr val="FFFFFF"/>
                </a:highlight>
              </a:rPr>
              <a:t> that are characterized by persistent and recurring </a:t>
            </a:r>
            <a:r>
              <a:rPr lang="en-GB" b="1" dirty="0">
                <a:solidFill>
                  <a:srgbClr val="6A6A6A"/>
                </a:solidFill>
                <a:highlight>
                  <a:srgbClr val="FFFFFF"/>
                </a:highlight>
              </a:rPr>
              <a:t>GI</a:t>
            </a:r>
            <a:r>
              <a:rPr lang="en-GB" dirty="0">
                <a:solidFill>
                  <a:srgbClr val="545454"/>
                </a:solidFill>
                <a:highlight>
                  <a:srgbClr val="FFFFFF"/>
                </a:highlight>
              </a:rPr>
              <a:t> symptoms. These occur as a result of abnormal functioning of the </a:t>
            </a:r>
            <a:r>
              <a:rPr lang="en-GB" b="1" dirty="0">
                <a:solidFill>
                  <a:srgbClr val="6A6A6A"/>
                </a:solidFill>
                <a:highlight>
                  <a:srgbClr val="FFFFFF"/>
                </a:highlight>
              </a:rPr>
              <a:t>GI</a:t>
            </a:r>
            <a:r>
              <a:rPr lang="en-GB" dirty="0">
                <a:solidFill>
                  <a:srgbClr val="545454"/>
                </a:solidFill>
                <a:highlight>
                  <a:srgbClr val="FFFFFF"/>
                </a:highlight>
              </a:rPr>
              <a:t> tract. They are </a:t>
            </a:r>
            <a:r>
              <a:rPr lang="en-GB" b="1" dirty="0">
                <a:solidFill>
                  <a:srgbClr val="545454"/>
                </a:solidFill>
                <a:highlight>
                  <a:srgbClr val="FFFFFF"/>
                </a:highlight>
              </a:rPr>
              <a:t>not caused</a:t>
            </a:r>
            <a:r>
              <a:rPr lang="en-GB" dirty="0">
                <a:solidFill>
                  <a:srgbClr val="545454"/>
                </a:solidFill>
                <a:highlight>
                  <a:srgbClr val="FFFFFF"/>
                </a:highlight>
              </a:rPr>
              <a:t> by structural (</a:t>
            </a:r>
            <a:r>
              <a:rPr lang="en-GB" dirty="0" err="1">
                <a:solidFill>
                  <a:srgbClr val="545454"/>
                </a:solidFill>
                <a:highlight>
                  <a:srgbClr val="FFFFFF"/>
                </a:highlight>
              </a:rPr>
              <a:t>tumors</a:t>
            </a:r>
            <a:r>
              <a:rPr lang="en-GB" dirty="0">
                <a:solidFill>
                  <a:srgbClr val="545454"/>
                </a:solidFill>
                <a:highlight>
                  <a:srgbClr val="FFFFFF"/>
                </a:highlight>
              </a:rPr>
              <a:t> or masses) or biochemical abnormalities.</a:t>
            </a:r>
            <a:endParaRPr dirty="0">
              <a:solidFill>
                <a:srgbClr val="545454"/>
              </a:solidFill>
              <a:highlight>
                <a:srgbClr val="FFFFFF"/>
              </a:highlight>
            </a:endParaRPr>
          </a:p>
          <a:p>
            <a:pPr marL="0" lvl="0" indent="0" algn="l" rtl="0">
              <a:spcBef>
                <a:spcPts val="0"/>
              </a:spcBef>
              <a:spcAft>
                <a:spcPts val="0"/>
              </a:spcAft>
              <a:buNone/>
            </a:pPr>
            <a:endParaRPr dirty="0">
              <a:solidFill>
                <a:srgbClr val="545454"/>
              </a:solidFill>
              <a:highlight>
                <a:srgbClr val="FFFFFF"/>
              </a:highlight>
            </a:endParaRPr>
          </a:p>
          <a:p>
            <a:pPr marL="0" lvl="0" indent="0" algn="l" rtl="0">
              <a:spcBef>
                <a:spcPts val="0"/>
              </a:spcBef>
              <a:spcAft>
                <a:spcPts val="0"/>
              </a:spcAft>
              <a:buNone/>
            </a:pPr>
            <a:r>
              <a:rPr lang="en-GB" dirty="0">
                <a:solidFill>
                  <a:srgbClr val="545454"/>
                </a:solidFill>
                <a:highlight>
                  <a:srgbClr val="FFFFFF"/>
                </a:highlight>
              </a:rPr>
              <a:t>Recent trends indicate that there is also a significant prevalence of IBS in older people. </a:t>
            </a:r>
            <a:endParaRPr dirty="0">
              <a:solidFill>
                <a:srgbClr val="545454"/>
              </a:solidFill>
              <a:highlight>
                <a:srgbClr val="FFFFFF"/>
              </a:highlight>
            </a:endParaRPr>
          </a:p>
          <a:p>
            <a:pPr marL="0" lvl="0" indent="0" algn="l" rtl="0">
              <a:spcBef>
                <a:spcPts val="0"/>
              </a:spcBef>
              <a:spcAft>
                <a:spcPts val="0"/>
              </a:spcAft>
              <a:buNone/>
            </a:pPr>
            <a:r>
              <a:rPr lang="en-GB" dirty="0">
                <a:solidFill>
                  <a:srgbClr val="545454"/>
                </a:solidFill>
                <a:highlight>
                  <a:srgbClr val="FFFFFF"/>
                </a:highlight>
              </a:rPr>
              <a:t>IBS diagnosis should be a consideration when an older person presents with unexplained abdominal symptoms.</a:t>
            </a:r>
            <a:endParaRPr dirty="0">
              <a:solidFill>
                <a:srgbClr val="545454"/>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0ea9ce5e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0ea9ce5e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4325" algn="l" rtl="0">
              <a:lnSpc>
                <a:spcPct val="115000"/>
              </a:lnSpc>
              <a:spcBef>
                <a:spcPts val="0"/>
              </a:spcBef>
              <a:spcAft>
                <a:spcPts val="0"/>
              </a:spcAft>
              <a:buClr>
                <a:srgbClr val="2A2A2A"/>
              </a:buClr>
              <a:buSzPts val="1350"/>
              <a:buChar char="-"/>
            </a:pPr>
            <a:r>
              <a:rPr lang="en-GB" sz="1500" dirty="0">
                <a:solidFill>
                  <a:srgbClr val="222222"/>
                </a:solidFill>
              </a:rPr>
              <a:t>Infection with </a:t>
            </a:r>
            <a:r>
              <a:rPr lang="en-GB" sz="1500" i="1" dirty="0">
                <a:solidFill>
                  <a:srgbClr val="2A2A2A"/>
                </a:solidFill>
                <a:highlight>
                  <a:srgbClr val="FFFFFF"/>
                </a:highlight>
              </a:rPr>
              <a:t>Giardia </a:t>
            </a:r>
            <a:r>
              <a:rPr lang="en-GB" sz="1500" i="1" dirty="0">
                <a:solidFill>
                  <a:srgbClr val="222222"/>
                </a:solidFill>
              </a:rPr>
              <a:t>lamblia</a:t>
            </a:r>
            <a:r>
              <a:rPr lang="en-GB" sz="1500" dirty="0">
                <a:solidFill>
                  <a:srgbClr val="222222"/>
                </a:solidFill>
              </a:rPr>
              <a:t> has been shown to lead to an increased prevalence of IBS</a:t>
            </a:r>
            <a:endParaRPr sz="1400" dirty="0"/>
          </a:p>
          <a:p>
            <a:pPr marL="457200" lvl="0" indent="-314325" algn="l" rtl="0">
              <a:lnSpc>
                <a:spcPct val="115000"/>
              </a:lnSpc>
              <a:spcBef>
                <a:spcPts val="0"/>
              </a:spcBef>
              <a:spcAft>
                <a:spcPts val="0"/>
              </a:spcAft>
              <a:buClr>
                <a:srgbClr val="2A2A2A"/>
              </a:buClr>
              <a:buSzPts val="1350"/>
              <a:buChar char="-"/>
            </a:pPr>
            <a:r>
              <a:rPr lang="en-GB" sz="1400" dirty="0"/>
              <a:t>excessive release of 5-HT in D-IBS, and relative deficiency C-IBS.</a:t>
            </a:r>
            <a:endParaRPr sz="1350" dirty="0">
              <a:solidFill>
                <a:srgbClr val="2A2A2A"/>
              </a:solidFill>
            </a:endParaRPr>
          </a:p>
          <a:p>
            <a:pPr marL="457200" lvl="0" indent="-314325" algn="l" rtl="0">
              <a:lnSpc>
                <a:spcPct val="115000"/>
              </a:lnSpc>
              <a:spcBef>
                <a:spcPts val="0"/>
              </a:spcBef>
              <a:spcAft>
                <a:spcPts val="0"/>
              </a:spcAft>
              <a:buClr>
                <a:srgbClr val="2A2A2A"/>
              </a:buClr>
              <a:buSzPts val="1350"/>
              <a:buChar char="-"/>
            </a:pPr>
            <a:r>
              <a:rPr lang="en-GB" sz="1350" dirty="0">
                <a:solidFill>
                  <a:srgbClr val="2A2A2A"/>
                </a:solidFill>
              </a:rPr>
              <a:t>two-third of patients with IBS have psychological </a:t>
            </a:r>
            <a:r>
              <a:rPr lang="en-GB" sz="1350" dirty="0" smtClean="0">
                <a:solidFill>
                  <a:srgbClr val="2A2A2A"/>
                </a:solidFill>
              </a:rPr>
              <a:t>disorders</a:t>
            </a:r>
          </a:p>
          <a:p>
            <a:pPr lvl="0" rtl="0"/>
            <a:r>
              <a:rPr lang="en-US" sz="1100" b="1" i="0" u="none" strike="noStrike" cap="none" dirty="0" smtClean="0">
                <a:solidFill>
                  <a:srgbClr val="000000"/>
                </a:solidFill>
                <a:effectLst/>
                <a:latin typeface="Arial"/>
                <a:ea typeface="Arial"/>
                <a:cs typeface="Arial"/>
                <a:sym typeface="Arial"/>
              </a:rPr>
              <a:t>Intestinal inflammation </a:t>
            </a:r>
            <a:endParaRPr lang="en-US" sz="1050" b="0" i="0" u="none" strike="noStrike" cap="none" dirty="0" smtClean="0">
              <a:solidFill>
                <a:srgbClr val="000000"/>
              </a:solidFill>
              <a:effectLst/>
              <a:latin typeface="Arial"/>
              <a:ea typeface="Arial"/>
              <a:cs typeface="Arial"/>
              <a:sym typeface="Arial"/>
            </a:endParaRPr>
          </a:p>
          <a:p>
            <a:pPr lvl="1"/>
            <a:r>
              <a:rPr lang="en-US" sz="1100" b="0" i="0" u="none" strike="noStrike" cap="none" dirty="0" smtClean="0">
                <a:solidFill>
                  <a:srgbClr val="000000"/>
                </a:solidFill>
                <a:effectLst/>
                <a:latin typeface="Arial"/>
                <a:ea typeface="Arial"/>
                <a:cs typeface="Arial"/>
                <a:sym typeface="Arial"/>
              </a:rPr>
              <a:t>Theory that IBS represent a low grade inflammation not detected by test with raised number of mast cells (This theory supported by the improvement of the condition with mast cell stabilizers)</a:t>
            </a:r>
          </a:p>
          <a:p>
            <a:pPr lvl="0" rtl="0"/>
            <a:r>
              <a:rPr lang="en-US" sz="1100" b="1" i="0" u="none" strike="noStrike" cap="none" dirty="0" smtClean="0">
                <a:solidFill>
                  <a:srgbClr val="000000"/>
                </a:solidFill>
                <a:effectLst/>
                <a:latin typeface="Arial"/>
                <a:ea typeface="Arial"/>
                <a:cs typeface="Arial"/>
                <a:sym typeface="Arial"/>
              </a:rPr>
              <a:t>Alteration in fecal microflora </a:t>
            </a:r>
            <a:endParaRPr lang="en-US" sz="105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Both quantitative and qualitative alteration in intestinal bacterial contents have been reported</a:t>
            </a:r>
            <a:r>
              <a:rPr lang="en-US" dirty="0" smtClean="0">
                <a:effectLst/>
              </a:rPr>
              <a:t> </a:t>
            </a:r>
            <a:endParaRPr lang="en-US" sz="900" b="0" i="0" u="none" strike="noStrike" cap="none" dirty="0" smtClean="0">
              <a:solidFill>
                <a:srgbClr val="000000"/>
              </a:solidFill>
              <a:effectLst/>
              <a:latin typeface="Arial"/>
              <a:ea typeface="Arial"/>
              <a:cs typeface="Arial"/>
              <a:sym typeface="Arial"/>
            </a:endParaRPr>
          </a:p>
          <a:p>
            <a:pPr marL="457200" lvl="0" indent="-314325" algn="l" rtl="0">
              <a:lnSpc>
                <a:spcPct val="115000"/>
              </a:lnSpc>
              <a:spcBef>
                <a:spcPts val="0"/>
              </a:spcBef>
              <a:spcAft>
                <a:spcPts val="0"/>
              </a:spcAft>
              <a:buClr>
                <a:srgbClr val="2A2A2A"/>
              </a:buClr>
              <a:buSzPts val="1350"/>
              <a:buChar char="-"/>
            </a:pPr>
            <a:endParaRPr sz="1350" dirty="0">
              <a:solidFill>
                <a:srgbClr val="2A2A2A"/>
              </a:solidFill>
            </a:endParaRPr>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0e50eb74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0e50eb7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0ea9ce5ef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0ea9ce5e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41f1ecc66f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41f1ecc66f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41f1ecc66f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41f1ecc66f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313259" y="975589"/>
            <a:ext cx="6517482" cy="1881910"/>
          </a:xfrm>
        </p:spPr>
        <p:txBody>
          <a:bodyPr anchor="b">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313259" y="2914651"/>
            <a:ext cx="6517482" cy="10286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46" y="3217030"/>
            <a:ext cx="7773324" cy="608708"/>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523696"/>
            <a:ext cx="7366899" cy="2410602"/>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331" y="3831546"/>
            <a:ext cx="7773339" cy="511854"/>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7773339" cy="2570434"/>
          </a:xfrm>
        </p:spPr>
        <p:txBody>
          <a:bodyPr anchor="ctr"/>
          <a:lstStyle>
            <a:lvl1pPr algn="ct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3153616"/>
            <a:ext cx="7773339" cy="1189785"/>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1084659" y="457200"/>
            <a:ext cx="6977064" cy="2244678"/>
          </a:xfrm>
        </p:spPr>
        <p:txBody>
          <a:bodyPr anchor="ctr"/>
          <a:lstStyle>
            <a:lvl1pPr>
              <a:defRPr sz="2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2707524"/>
            <a:ext cx="6564224" cy="446091"/>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85331" y="3279597"/>
            <a:ext cx="7773339" cy="106579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
        <p:nvSpPr>
          <p:cNvPr id="13" name="TextBox 12"/>
          <p:cNvSpPr txBox="1"/>
          <p:nvPr/>
        </p:nvSpPr>
        <p:spPr>
          <a:xfrm>
            <a:off x="751116" y="56562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7918169" y="2245184"/>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1604041"/>
            <a:ext cx="7773339" cy="1883876"/>
          </a:xfrm>
        </p:spPr>
        <p:txBody>
          <a:bodyPr anchor="b"/>
          <a:lstStyle>
            <a:lvl1pPr algn="ct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3496751"/>
            <a:ext cx="7773339" cy="855483"/>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5" name="Title 1"/>
          <p:cNvSpPr>
            <a:spLocks noGrp="1"/>
          </p:cNvSpPr>
          <p:nvPr>
            <p:ph type="title"/>
          </p:nvPr>
        </p:nvSpPr>
        <p:spPr>
          <a:xfrm>
            <a:off x="685331" y="457200"/>
            <a:ext cx="7773339" cy="1203821"/>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1775320"/>
            <a:ext cx="2474232"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685331" y="2207517"/>
            <a:ext cx="2474232"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339292" y="1775320"/>
            <a:ext cx="2468641"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0" name="Text Placeholder 3"/>
          <p:cNvSpPr>
            <a:spLocks noGrp="1"/>
          </p:cNvSpPr>
          <p:nvPr>
            <p:ph type="body" sz="half" idx="16"/>
          </p:nvPr>
        </p:nvSpPr>
        <p:spPr>
          <a:xfrm>
            <a:off x="3331012" y="2207517"/>
            <a:ext cx="2477513"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979974" y="1775320"/>
            <a:ext cx="2478696"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2" name="Text Placeholder 3"/>
          <p:cNvSpPr>
            <a:spLocks noGrp="1"/>
          </p:cNvSpPr>
          <p:nvPr>
            <p:ph type="body" sz="half" idx="17"/>
          </p:nvPr>
        </p:nvSpPr>
        <p:spPr>
          <a:xfrm>
            <a:off x="5979974" y="2207517"/>
            <a:ext cx="2478696"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 name="Title 1"/>
          <p:cNvSpPr>
            <a:spLocks noGrp="1"/>
          </p:cNvSpPr>
          <p:nvPr>
            <p:ph type="title"/>
          </p:nvPr>
        </p:nvSpPr>
        <p:spPr>
          <a:xfrm>
            <a:off x="685331" y="458079"/>
            <a:ext cx="7773339" cy="120294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3153615"/>
            <a:ext cx="2472307"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1775320"/>
            <a:ext cx="2472307" cy="1143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5331" y="3585811"/>
            <a:ext cx="2472307"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332069" y="3153615"/>
            <a:ext cx="247637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1775320"/>
            <a:ext cx="2477514"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331011" y="3585811"/>
            <a:ext cx="2477514"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979974" y="3153615"/>
            <a:ext cx="247551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1775320"/>
            <a:ext cx="2478696"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979880" y="3585809"/>
            <a:ext cx="2478790" cy="75759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1775320"/>
            <a:ext cx="7773339" cy="2568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Vertical Title 1"/>
          <p:cNvSpPr>
            <a:spLocks noGrp="1"/>
          </p:cNvSpPr>
          <p:nvPr>
            <p:ph type="title" orient="vert"/>
          </p:nvPr>
        </p:nvSpPr>
        <p:spPr>
          <a:xfrm>
            <a:off x="6543675" y="457201"/>
            <a:ext cx="1914995" cy="38861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457201"/>
            <a:ext cx="5744043" cy="38861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49214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dk1"/>
        </a:solidFill>
        <a:effectLst/>
      </p:bgPr>
    </p:bg>
    <p:spTree>
      <p:nvGrpSpPr>
        <p:cNvPr id="1" name="Shape 17"/>
        <p:cNvGrpSpPr/>
        <p:nvPr/>
      </p:nvGrpSpPr>
      <p:grpSpPr>
        <a:xfrm>
          <a:off x="0" y="0"/>
          <a:ext cx="0" cy="0"/>
          <a:chOff x="0" y="0"/>
          <a:chExt cx="0" cy="0"/>
        </a:xfrm>
      </p:grpSpPr>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187598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1775320"/>
            <a:ext cx="7772870" cy="2568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621423"/>
            <a:ext cx="7763814" cy="2052614"/>
          </a:xfrm>
        </p:spPr>
        <p:txBody>
          <a:bodyPr anchor="b">
            <a:normAutofit/>
          </a:bodyPr>
          <a:lstStyle>
            <a:lvl1pPr>
              <a:defRPr sz="3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2743093"/>
            <a:ext cx="7763814" cy="1026137"/>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1775320"/>
            <a:ext cx="3829520" cy="2568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1775320"/>
            <a:ext cx="3829050" cy="2568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1778263"/>
            <a:ext cx="3655106"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2" name="Content Placeholder 3"/>
          <p:cNvSpPr>
            <a:spLocks noGrp="1"/>
          </p:cNvSpPr>
          <p:nvPr>
            <p:ph sz="quarter" idx="13"/>
          </p:nvPr>
        </p:nvSpPr>
        <p:spPr>
          <a:xfrm>
            <a:off x="685331" y="2288260"/>
            <a:ext cx="3829520" cy="20551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1778263"/>
            <a:ext cx="3661353"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3" name="Content Placeholder 5"/>
          <p:cNvSpPr>
            <a:spLocks noGrp="1"/>
          </p:cNvSpPr>
          <p:nvPr>
            <p:ph sz="quarter" idx="14"/>
          </p:nvPr>
        </p:nvSpPr>
        <p:spPr>
          <a:xfrm>
            <a:off x="4629150" y="2288260"/>
            <a:ext cx="3829051" cy="20551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10/10/18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Date Placeholder 1"/>
          <p:cNvSpPr>
            <a:spLocks noGrp="1"/>
          </p:cNvSpPr>
          <p:nvPr>
            <p:ph type="dt" sz="half" idx="10"/>
          </p:nvPr>
        </p:nvSpPr>
        <p:spPr/>
        <p:txBody>
          <a:bodyPr/>
          <a:lstStyle/>
          <a:p>
            <a:fld id="{C278504F-A551-4DE0-9316-4DCD1D8CC752}" type="datetimeFigureOut">
              <a:rPr lang="en-US" smtClean="0"/>
              <a:t>10/10/18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2951766" cy="1517439"/>
          </a:xfrm>
        </p:spPr>
        <p:txBody>
          <a:bodyPr anchor="b"/>
          <a:lstStyle>
            <a:lvl1pPr algn="ctr">
              <a:defRPr sz="24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457201"/>
            <a:ext cx="4650122" cy="38861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1974639"/>
            <a:ext cx="2951767" cy="2368761"/>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4451227" cy="1517441"/>
          </a:xfrm>
        </p:spPr>
        <p:txBody>
          <a:bodyPr anchor="b"/>
          <a:lstStyle>
            <a:lvl1pPr algn="ct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2" y="457201"/>
            <a:ext cx="2441519" cy="38862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346" y="1974639"/>
            <a:ext cx="4451212" cy="2368760"/>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463888"/>
            <a:ext cx="7773338" cy="119713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1775320"/>
            <a:ext cx="7773339" cy="2568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4412457"/>
            <a:ext cx="2057400" cy="273844"/>
          </a:xfrm>
          <a:prstGeom prst="rect">
            <a:avLst/>
          </a:prstGeom>
        </p:spPr>
        <p:txBody>
          <a:bodyPr vert="horz" lIns="91440" tIns="45720" rIns="91440" bIns="45720" rtlCol="0" anchor="ctr"/>
          <a:lstStyle>
            <a:lvl1pPr algn="r">
              <a:defRPr sz="750">
                <a:solidFill>
                  <a:schemeClr val="tx1"/>
                </a:solidFill>
              </a:defRPr>
            </a:lvl1pPr>
          </a:lstStyle>
          <a:p>
            <a:fld id="{1160EA64-D806-43AC-9DF2-F8C432F32B4C}" type="datetimeFigureOut">
              <a:rPr lang="en-US" smtClean="0"/>
              <a:t>10/10/18</a:t>
            </a:fld>
            <a:endParaRPr lang="en-US" dirty="0"/>
          </a:p>
        </p:txBody>
      </p:sp>
      <p:sp>
        <p:nvSpPr>
          <p:cNvPr id="5" name="Footer Placeholder 4"/>
          <p:cNvSpPr>
            <a:spLocks noGrp="1"/>
          </p:cNvSpPr>
          <p:nvPr>
            <p:ph type="ftr" sz="quarter" idx="3"/>
          </p:nvPr>
        </p:nvSpPr>
        <p:spPr>
          <a:xfrm>
            <a:off x="685331" y="4412457"/>
            <a:ext cx="5004665" cy="273844"/>
          </a:xfrm>
          <a:prstGeom prst="rect">
            <a:avLst/>
          </a:prstGeom>
        </p:spPr>
        <p:txBody>
          <a:bodyPr vert="horz" lIns="91440" tIns="45720" rIns="91440" bIns="45720" rtlCol="0" anchor="ctr"/>
          <a:lstStyle>
            <a:lvl1pPr algn="l">
              <a:defRPr sz="75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4412457"/>
            <a:ext cx="573161" cy="273844"/>
          </a:xfrm>
          <a:prstGeom prst="rect">
            <a:avLst/>
          </a:prstGeom>
        </p:spPr>
        <p:txBody>
          <a:bodyPr vert="horz" lIns="91440" tIns="45720" rIns="91440" bIns="45720" rtlCol="0" anchor="ctr"/>
          <a:lstStyle>
            <a:lvl1pPr algn="r">
              <a:defRPr sz="750">
                <a:solidFill>
                  <a:schemeClr val="tx1"/>
                </a:solidFill>
              </a:defRPr>
            </a:lvl1p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1271984823"/>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 id="2147483929" r:id="rId15"/>
    <p:sldLayoutId id="2147483930" r:id="rId16"/>
    <p:sldLayoutId id="2147483931" r:id="rId17"/>
    <p:sldLayoutId id="2147483932" r:id="rId18"/>
    <p:sldLayoutId id="2147483935" r:id="rId19"/>
  </p:sldLayoutIdLst>
  <p:hf sldNum="0" hdr="0" ftr="0" dt="0"/>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3.xml"/><Relationship Id="rId3" Type="http://schemas.openxmlformats.org/officeDocument/2006/relationships/image" Target="../media/image7.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hyperlink" Target="https://www.webmd.com/digestive-disorders/qa/how-is-constipation-defined" TargetMode="External"/><Relationship Id="rId4" Type="http://schemas.openxmlformats.org/officeDocument/2006/relationships/hyperlink" Target="http://www.who.int/news-room/fact-sheets/detail/diarrhoeal-disease" TargetMode="External"/><Relationship Id="rId5" Type="http://schemas.openxmlformats.org/officeDocument/2006/relationships/hyperlink" Target="https://emedicine.medscape.com/article/930844-overview" TargetMode="External"/><Relationship Id="rId6" Type="http://schemas.openxmlformats.org/officeDocument/2006/relationships/hyperlink" Target="https://patient.info/doctor/abdominal-examination" TargetMode="External"/><Relationship Id="rId1" Type="http://schemas.openxmlformats.org/officeDocument/2006/relationships/slideLayout" Target="../slideLayouts/slideLayout18.xml"/><Relationship Id="rId2" Type="http://schemas.openxmlformats.org/officeDocument/2006/relationships/notesSlide" Target="../notesSlides/notesSlide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Changes in bowel habits</a:t>
            </a:r>
            <a:endParaRPr/>
          </a:p>
        </p:txBody>
      </p:sp>
      <p:sp>
        <p:nvSpPr>
          <p:cNvPr id="87" name="Google Shape;87;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indent="0"/>
            <a:r>
              <a:rPr lang="en-US" dirty="0" err="1" smtClean="0"/>
              <a:t>Thamer</a:t>
            </a:r>
            <a:r>
              <a:rPr lang="en-US" dirty="0" smtClean="0"/>
              <a:t> Fahad Al-Ahmadi</a:t>
            </a:r>
          </a:p>
          <a:p>
            <a:pPr marL="0" indent="0"/>
            <a:r>
              <a:rPr lang="en-US" dirty="0" smtClean="0"/>
              <a:t>Mohammed </a:t>
            </a:r>
            <a:r>
              <a:rPr lang="en-US" dirty="0" err="1" smtClean="0"/>
              <a:t>aziz</a:t>
            </a:r>
            <a:r>
              <a:rPr lang="en-US" dirty="0" smtClean="0"/>
              <a:t> Al-</a:t>
            </a:r>
            <a:r>
              <a:rPr lang="en-US" dirty="0" err="1" smtClean="0"/>
              <a:t>shehri</a:t>
            </a:r>
            <a:endParaRPr lang="en-US" dirty="0" smtClean="0"/>
          </a:p>
          <a:p>
            <a:pPr marL="0" indent="0"/>
            <a:r>
              <a:rPr lang="en-US" dirty="0" smtClean="0"/>
              <a:t>Ali al-</a:t>
            </a:r>
            <a:r>
              <a:rPr lang="en-US" dirty="0" err="1" smtClean="0"/>
              <a:t>zhrani</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GB" dirty="0" smtClean="0"/>
              <a:t>Definition of IBS</a:t>
            </a:r>
            <a:endParaRPr dirty="0"/>
          </a:p>
          <a:p>
            <a:pPr marL="0" lvl="0" indent="0" algn="l" rtl="0">
              <a:spcBef>
                <a:spcPts val="0"/>
              </a:spcBef>
              <a:spcAft>
                <a:spcPts val="0"/>
              </a:spcAft>
              <a:buNone/>
            </a:pPr>
            <a:endParaRPr dirty="0"/>
          </a:p>
        </p:txBody>
      </p:sp>
      <p:sp>
        <p:nvSpPr>
          <p:cNvPr id="135" name="Google Shape;135;p21"/>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14325" algn="l" rtl="0">
              <a:spcBef>
                <a:spcPts val="0"/>
              </a:spcBef>
              <a:spcAft>
                <a:spcPts val="0"/>
              </a:spcAft>
              <a:buClr>
                <a:srgbClr val="2A2A2A"/>
              </a:buClr>
              <a:buSzPts val="1350"/>
              <a:buFont typeface="Arial"/>
              <a:buChar char="-"/>
            </a:pPr>
            <a:r>
              <a:rPr lang="en-GB" sz="1350" dirty="0" smtClean="0">
                <a:solidFill>
                  <a:srgbClr val="2A2A2A"/>
                </a:solidFill>
                <a:latin typeface="Arial"/>
                <a:ea typeface="Arial"/>
                <a:cs typeface="Arial"/>
                <a:sym typeface="Arial"/>
              </a:rPr>
              <a:t>It is a chronic </a:t>
            </a:r>
            <a:r>
              <a:rPr lang="en-GB" sz="1350" dirty="0">
                <a:solidFill>
                  <a:srgbClr val="2A2A2A"/>
                </a:solidFill>
                <a:latin typeface="Arial"/>
                <a:ea typeface="Arial"/>
                <a:cs typeface="Arial"/>
                <a:sym typeface="Arial"/>
              </a:rPr>
              <a:t>or recurrent abdominal pain, altered bowel habits, and bloating, with the </a:t>
            </a:r>
            <a:r>
              <a:rPr lang="en-GB" sz="1350" b="1" dirty="0">
                <a:solidFill>
                  <a:srgbClr val="2A2A2A"/>
                </a:solidFill>
                <a:latin typeface="Arial"/>
                <a:ea typeface="Arial"/>
                <a:cs typeface="Arial"/>
                <a:sym typeface="Arial"/>
              </a:rPr>
              <a:t>absence </a:t>
            </a:r>
            <a:r>
              <a:rPr lang="en-GB" sz="1350" dirty="0">
                <a:solidFill>
                  <a:srgbClr val="2A2A2A"/>
                </a:solidFill>
                <a:latin typeface="Arial"/>
                <a:ea typeface="Arial"/>
                <a:cs typeface="Arial"/>
                <a:sym typeface="Arial"/>
              </a:rPr>
              <a:t>of </a:t>
            </a:r>
            <a:r>
              <a:rPr lang="en-GB" sz="1350" dirty="0" smtClean="0">
                <a:solidFill>
                  <a:srgbClr val="2A2A2A"/>
                </a:solidFill>
                <a:latin typeface="Arial"/>
                <a:ea typeface="Arial"/>
                <a:cs typeface="Arial"/>
                <a:sym typeface="Arial"/>
              </a:rPr>
              <a:t>organic </a:t>
            </a:r>
            <a:r>
              <a:rPr lang="en-GB" sz="1350" dirty="0">
                <a:solidFill>
                  <a:srgbClr val="2A2A2A"/>
                </a:solidFill>
                <a:latin typeface="Arial"/>
                <a:ea typeface="Arial"/>
                <a:cs typeface="Arial"/>
                <a:sym typeface="Arial"/>
              </a:rPr>
              <a:t>or biochemical abnormalities.</a:t>
            </a:r>
            <a:endParaRPr sz="1350" dirty="0">
              <a:solidFill>
                <a:srgbClr val="2A2A2A"/>
              </a:solidFill>
              <a:latin typeface="Arial"/>
              <a:ea typeface="Arial"/>
              <a:cs typeface="Arial"/>
              <a:sym typeface="Arial"/>
            </a:endParaRPr>
          </a:p>
          <a:p>
            <a:pPr marL="457200" lvl="0"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Known as </a:t>
            </a:r>
            <a:r>
              <a:rPr lang="en-GB" sz="1350" b="1" dirty="0">
                <a:solidFill>
                  <a:srgbClr val="2A2A2A"/>
                </a:solidFill>
                <a:latin typeface="Arial"/>
                <a:ea typeface="Arial"/>
                <a:cs typeface="Arial"/>
                <a:sym typeface="Arial"/>
              </a:rPr>
              <a:t>functional gastrointestinal disorders (FGIDs).</a:t>
            </a:r>
            <a:endParaRPr sz="1350" b="1" dirty="0">
              <a:solidFill>
                <a:srgbClr val="2A2A2A"/>
              </a:solidFill>
              <a:latin typeface="Arial"/>
              <a:ea typeface="Arial"/>
              <a:cs typeface="Arial"/>
              <a:sym typeface="Arial"/>
            </a:endParaRPr>
          </a:p>
          <a:p>
            <a:pPr marL="457200" lvl="0"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People with IBS present most commonly with </a:t>
            </a:r>
            <a:r>
              <a:rPr lang="en-GB" sz="1350" dirty="0" err="1">
                <a:solidFill>
                  <a:srgbClr val="2A2A2A"/>
                </a:solidFill>
                <a:latin typeface="Arial"/>
                <a:ea typeface="Arial"/>
                <a:cs typeface="Arial"/>
                <a:sym typeface="Arial"/>
              </a:rPr>
              <a:t>diarrhea</a:t>
            </a:r>
            <a:r>
              <a:rPr lang="en-GB" sz="1350" dirty="0">
                <a:solidFill>
                  <a:srgbClr val="2A2A2A"/>
                </a:solidFill>
                <a:latin typeface="Arial"/>
                <a:ea typeface="Arial"/>
                <a:cs typeface="Arial"/>
                <a:sym typeface="Arial"/>
              </a:rPr>
              <a:t> predominant or constipation predominant.</a:t>
            </a:r>
            <a:endParaRPr sz="1350" dirty="0">
              <a:solidFill>
                <a:srgbClr val="2A2A2A"/>
              </a:solidFill>
              <a:latin typeface="Arial"/>
              <a:ea typeface="Arial"/>
              <a:cs typeface="Arial"/>
              <a:sym typeface="Arial"/>
            </a:endParaRPr>
          </a:p>
          <a:p>
            <a:pPr marL="457200" lvl="0"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IBS most often affects people</a:t>
            </a:r>
            <a:r>
              <a:rPr lang="en-GB" sz="1350" b="1" dirty="0">
                <a:solidFill>
                  <a:srgbClr val="2A2A2A"/>
                </a:solidFill>
                <a:latin typeface="Arial"/>
                <a:ea typeface="Arial"/>
                <a:cs typeface="Arial"/>
                <a:sym typeface="Arial"/>
              </a:rPr>
              <a:t> between the ages of 20-30 years</a:t>
            </a:r>
            <a:r>
              <a:rPr lang="en-GB" sz="1350" dirty="0">
                <a:solidFill>
                  <a:srgbClr val="2A2A2A"/>
                </a:solidFill>
                <a:latin typeface="Arial"/>
                <a:ea typeface="Arial"/>
                <a:cs typeface="Arial"/>
                <a:sym typeface="Arial"/>
              </a:rPr>
              <a:t> and is </a:t>
            </a:r>
            <a:r>
              <a:rPr lang="en-GB" sz="1350" b="1" dirty="0">
                <a:solidFill>
                  <a:srgbClr val="2A2A2A"/>
                </a:solidFill>
                <a:latin typeface="Arial"/>
                <a:ea typeface="Arial"/>
                <a:cs typeface="Arial"/>
                <a:sym typeface="Arial"/>
              </a:rPr>
              <a:t>twice as common in women as in men. </a:t>
            </a:r>
            <a:endParaRPr sz="1350" b="1" dirty="0">
              <a:solidFill>
                <a:srgbClr val="2A2A2A"/>
              </a:solidFill>
              <a:latin typeface="Arial"/>
              <a:ea typeface="Arial"/>
              <a:cs typeface="Arial"/>
              <a:sym typeface="Arial"/>
            </a:endParaRPr>
          </a:p>
          <a:p>
            <a:pPr lvl="0" indent="-314325">
              <a:buClr>
                <a:srgbClr val="2A2A2A"/>
              </a:buClr>
              <a:buSzPts val="1350"/>
              <a:buFont typeface="Arial"/>
              <a:buChar char="-"/>
            </a:pPr>
            <a:r>
              <a:rPr lang="en-US" sz="1350" dirty="0">
                <a:solidFill>
                  <a:srgbClr val="2A2A2A"/>
                </a:solidFill>
                <a:latin typeface="Arial"/>
                <a:ea typeface="Arial"/>
                <a:cs typeface="Arial"/>
              </a:rPr>
              <a:t>The number of newly diagnosed cases of irritable bowel syndrome (IBS) is increasing worldwide. </a:t>
            </a:r>
            <a:r>
              <a:rPr lang="en-GB" sz="1350" dirty="0" smtClean="0">
                <a:solidFill>
                  <a:srgbClr val="2A2A2A"/>
                </a:solidFill>
                <a:latin typeface="Arial"/>
                <a:ea typeface="Arial"/>
                <a:cs typeface="Arial"/>
                <a:sym typeface="Arial"/>
              </a:rPr>
              <a:t>Prevalence </a:t>
            </a:r>
            <a:r>
              <a:rPr lang="en-GB" sz="1350" dirty="0">
                <a:solidFill>
                  <a:srgbClr val="2A2A2A"/>
                </a:solidFill>
                <a:latin typeface="Arial"/>
                <a:ea typeface="Arial"/>
                <a:cs typeface="Arial"/>
                <a:sym typeface="Arial"/>
              </a:rPr>
              <a:t>in the general population is estimated to be between 10- 20% and the incidence of irritable bowel syndrome at 1-2% per year.</a:t>
            </a:r>
            <a:endParaRPr sz="1350" dirty="0">
              <a:solidFill>
                <a:srgbClr val="2A2A2A"/>
              </a:solidFill>
              <a:latin typeface="Arial"/>
              <a:ea typeface="Arial"/>
              <a:cs typeface="Arial"/>
              <a:sym typeface="Arial"/>
            </a:endParaRPr>
          </a:p>
          <a:p>
            <a:pPr marL="457200" lvl="0"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One of the top 10 reasons for visits to primary care physicians. (3)</a:t>
            </a:r>
            <a:endParaRPr sz="1350" dirty="0">
              <a:solidFill>
                <a:srgbClr val="2A2A2A"/>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1E60977-CA4E-41E6-BE0D-F040BF87894F}"/>
              </a:ext>
            </a:extLst>
          </p:cNvPr>
          <p:cNvSpPr/>
          <p:nvPr/>
        </p:nvSpPr>
        <p:spPr>
          <a:xfrm>
            <a:off x="137563" y="4881890"/>
            <a:ext cx="8868871" cy="261610"/>
          </a:xfrm>
          <a:prstGeom prst="rect">
            <a:avLst/>
          </a:prstGeom>
        </p:spPr>
        <p:txBody>
          <a:bodyPr wrap="square">
            <a:spAutoFit/>
          </a:bodyPr>
          <a:lstStyle/>
          <a:p>
            <a:pPr algn="ctr"/>
            <a:r>
              <a:rPr lang="en-US" sz="1050" dirty="0">
                <a:solidFill>
                  <a:schemeClr val="bg2"/>
                </a:solidFill>
                <a:latin typeface="arial" panose="020B0604020202020204" pitchFamily="34" charset="0"/>
              </a:rPr>
              <a:t>The epidemiology of irritable bowel syndrome Caroline Canavan, Joe West, and Timothy Card, </a:t>
            </a:r>
            <a:r>
              <a:rPr lang="en-US" sz="1050" dirty="0">
                <a:solidFill>
                  <a:schemeClr val="bg2"/>
                </a:solidFill>
              </a:rPr>
              <a:t>Published online 2014 Feb 4.</a:t>
            </a:r>
            <a:endParaRPr lang="en-US" sz="1050" dirty="0">
              <a:solidFill>
                <a:schemeClr val="bg2"/>
              </a:solidFill>
              <a:latin typeface="arial" panose="020B0604020202020204" pitchFamily="34" charset="0"/>
            </a:endParaRPr>
          </a:p>
        </p:txBody>
      </p:sp>
      <p:sp>
        <p:nvSpPr>
          <p:cNvPr id="6" name="Google Shape;141;p22">
            <a:extLst>
              <a:ext uri="{FF2B5EF4-FFF2-40B4-BE49-F238E27FC236}">
                <a16:creationId xmlns:a16="http://schemas.microsoft.com/office/drawing/2014/main" xmlns="" id="{6E48619F-B982-4699-A106-85055C0FB911}"/>
              </a:ext>
            </a:extLst>
          </p:cNvPr>
          <p:cNvSpPr txBox="1">
            <a:spLocks noGrp="1"/>
          </p:cNvSpPr>
          <p:nvPr>
            <p:ph type="title"/>
          </p:nvPr>
        </p:nvSpPr>
        <p:spPr>
          <a:xfrm>
            <a:off x="727648" y="689784"/>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t>Prevalence of IBS globally </a:t>
            </a:r>
            <a:endParaRPr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2175" y="1382897"/>
            <a:ext cx="5585988" cy="2792994"/>
          </a:xfrm>
          <a:prstGeom prst="rect">
            <a:avLst/>
          </a:prstGeom>
        </p:spPr>
      </p:pic>
    </p:spTree>
    <p:extLst>
      <p:ext uri="{BB962C8B-B14F-4D97-AF65-F5344CB8AC3E}">
        <p14:creationId xmlns:p14="http://schemas.microsoft.com/office/powerpoint/2010/main" val="103442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err="1"/>
              <a:t>Etiology</a:t>
            </a:r>
            <a:r>
              <a:rPr lang="en-GB" dirty="0"/>
              <a:t> of IBS</a:t>
            </a:r>
            <a:endParaRPr dirty="0"/>
          </a:p>
        </p:txBody>
      </p:sp>
      <p:sp>
        <p:nvSpPr>
          <p:cNvPr id="142" name="Google Shape;142;p22"/>
          <p:cNvSpPr txBox="1">
            <a:spLocks noGrp="1"/>
          </p:cNvSpPr>
          <p:nvPr>
            <p:ph type="body" idx="1"/>
          </p:nvPr>
        </p:nvSpPr>
        <p:spPr>
          <a:xfrm>
            <a:off x="729450" y="2078874"/>
            <a:ext cx="7688700" cy="2737569"/>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GB" sz="1350" dirty="0">
                <a:solidFill>
                  <a:srgbClr val="2A2A2A"/>
                </a:solidFill>
                <a:latin typeface="Arial"/>
                <a:ea typeface="Arial"/>
                <a:cs typeface="Arial"/>
                <a:sym typeface="Arial"/>
              </a:rPr>
              <a:t>The </a:t>
            </a:r>
            <a:r>
              <a:rPr lang="en-GB" sz="1350" dirty="0" smtClean="0">
                <a:solidFill>
                  <a:srgbClr val="2A2A2A"/>
                </a:solidFill>
                <a:latin typeface="Arial"/>
                <a:ea typeface="Arial"/>
                <a:cs typeface="Arial"/>
                <a:sym typeface="Arial"/>
              </a:rPr>
              <a:t>causes </a:t>
            </a:r>
            <a:r>
              <a:rPr lang="en-GB" sz="1350" dirty="0">
                <a:solidFill>
                  <a:srgbClr val="2A2A2A"/>
                </a:solidFill>
                <a:latin typeface="Arial"/>
                <a:ea typeface="Arial"/>
                <a:cs typeface="Arial"/>
                <a:sym typeface="Arial"/>
              </a:rPr>
              <a:t>of irritable bowel syndrome remain poorly </a:t>
            </a:r>
            <a:r>
              <a:rPr lang="en-GB" sz="1350" dirty="0" smtClean="0">
                <a:solidFill>
                  <a:srgbClr val="2A2A2A"/>
                </a:solidFill>
                <a:latin typeface="Arial"/>
                <a:ea typeface="Arial"/>
                <a:cs typeface="Arial"/>
                <a:sym typeface="Arial"/>
              </a:rPr>
              <a:t>defined but there are multiple factor play role in this disorder.</a:t>
            </a:r>
            <a:endParaRPr sz="1350" dirty="0">
              <a:solidFill>
                <a:srgbClr val="2A2A2A"/>
              </a:solidFill>
              <a:latin typeface="Arial"/>
              <a:ea typeface="Arial"/>
              <a:cs typeface="Arial"/>
              <a:sym typeface="Arial"/>
            </a:endParaRPr>
          </a:p>
          <a:p>
            <a:pPr marL="457200" lvl="0" indent="-314325" algn="l" rtl="0">
              <a:spcBef>
                <a:spcPts val="0"/>
              </a:spcBef>
              <a:spcAft>
                <a:spcPts val="0"/>
              </a:spcAft>
              <a:buClr>
                <a:srgbClr val="2A2A2A"/>
              </a:buClr>
              <a:buSzPts val="1350"/>
              <a:buFont typeface="Arial"/>
              <a:buChar char="●"/>
            </a:pPr>
            <a:r>
              <a:rPr lang="en-GB" sz="1350" b="1" dirty="0">
                <a:solidFill>
                  <a:srgbClr val="2A2A2A"/>
                </a:solidFill>
                <a:latin typeface="Arial"/>
                <a:ea typeface="Arial"/>
                <a:cs typeface="Arial"/>
                <a:sym typeface="Arial"/>
              </a:rPr>
              <a:t>Possible </a:t>
            </a:r>
            <a:r>
              <a:rPr lang="en-GB" sz="1350" b="1" dirty="0" err="1">
                <a:solidFill>
                  <a:srgbClr val="2A2A2A"/>
                </a:solidFill>
                <a:latin typeface="Arial"/>
                <a:ea typeface="Arial"/>
                <a:cs typeface="Arial"/>
                <a:sym typeface="Arial"/>
              </a:rPr>
              <a:t>etiologies</a:t>
            </a:r>
            <a:r>
              <a:rPr lang="en-GB" sz="1350" b="1" dirty="0">
                <a:solidFill>
                  <a:srgbClr val="2A2A2A"/>
                </a:solidFill>
                <a:latin typeface="Arial"/>
                <a:ea typeface="Arial"/>
                <a:cs typeface="Arial"/>
                <a:sym typeface="Arial"/>
              </a:rPr>
              <a:t> for IBS include:</a:t>
            </a:r>
            <a:endParaRPr sz="1350" b="1" dirty="0">
              <a:solidFill>
                <a:srgbClr val="2A2A2A"/>
              </a:solidFill>
              <a:latin typeface="Arial"/>
              <a:ea typeface="Arial"/>
              <a:cs typeface="Arial"/>
              <a:sym typeface="Arial"/>
            </a:endParaRPr>
          </a:p>
          <a:p>
            <a:pPr marL="914400" lvl="1"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Stress and anxiety </a:t>
            </a:r>
            <a:endParaRPr sz="1350" dirty="0">
              <a:solidFill>
                <a:srgbClr val="2A2A2A"/>
              </a:solidFill>
              <a:latin typeface="Arial"/>
              <a:ea typeface="Arial"/>
              <a:cs typeface="Arial"/>
              <a:sym typeface="Arial"/>
            </a:endParaRPr>
          </a:p>
          <a:p>
            <a:pPr marL="914400" lvl="1"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Visceral hypersensitivity</a:t>
            </a:r>
            <a:endParaRPr sz="1350" dirty="0">
              <a:solidFill>
                <a:srgbClr val="2A2A2A"/>
              </a:solidFill>
              <a:latin typeface="Arial"/>
              <a:ea typeface="Arial"/>
              <a:cs typeface="Arial"/>
              <a:sym typeface="Arial"/>
            </a:endParaRPr>
          </a:p>
          <a:p>
            <a:pPr marL="914400" lvl="1"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Gastrointestinal infections</a:t>
            </a:r>
            <a:endParaRPr sz="1350" dirty="0">
              <a:solidFill>
                <a:srgbClr val="2A2A2A"/>
              </a:solidFill>
              <a:latin typeface="Arial"/>
              <a:ea typeface="Arial"/>
              <a:cs typeface="Arial"/>
              <a:sym typeface="Arial"/>
            </a:endParaRPr>
          </a:p>
          <a:p>
            <a:pPr marL="914400" lvl="1" indent="-314325" algn="l" rtl="0">
              <a:spcBef>
                <a:spcPts val="0"/>
              </a:spcBef>
              <a:spcAft>
                <a:spcPts val="0"/>
              </a:spcAft>
              <a:buClr>
                <a:srgbClr val="2A2A2A"/>
              </a:buClr>
              <a:buSzPts val="1350"/>
              <a:buFont typeface="Arial"/>
              <a:buChar char="○"/>
            </a:pPr>
            <a:r>
              <a:rPr lang="en-GB" sz="1350" dirty="0" err="1">
                <a:solidFill>
                  <a:srgbClr val="2A2A2A"/>
                </a:solidFill>
                <a:latin typeface="Arial"/>
                <a:ea typeface="Arial"/>
                <a:cs typeface="Arial"/>
                <a:sym typeface="Arial"/>
              </a:rPr>
              <a:t>Neurohormonal</a:t>
            </a:r>
            <a:r>
              <a:rPr lang="en-GB" sz="1350" dirty="0">
                <a:solidFill>
                  <a:srgbClr val="2A2A2A"/>
                </a:solidFill>
                <a:latin typeface="Arial"/>
                <a:ea typeface="Arial"/>
                <a:cs typeface="Arial"/>
                <a:sym typeface="Arial"/>
              </a:rPr>
              <a:t> stress response</a:t>
            </a:r>
            <a:endParaRPr sz="1350" dirty="0">
              <a:solidFill>
                <a:srgbClr val="2A2A2A"/>
              </a:solidFill>
              <a:latin typeface="Arial"/>
              <a:ea typeface="Arial"/>
              <a:cs typeface="Arial"/>
              <a:sym typeface="Arial"/>
            </a:endParaRPr>
          </a:p>
          <a:p>
            <a:pPr marL="914400" lvl="1" indent="-317500" algn="l" rtl="0">
              <a:spcBef>
                <a:spcPts val="0"/>
              </a:spcBef>
              <a:spcAft>
                <a:spcPts val="0"/>
              </a:spcAft>
              <a:buClr>
                <a:srgbClr val="2A2A2A"/>
              </a:buClr>
              <a:buSzPts val="1400"/>
              <a:buFont typeface="Arial"/>
              <a:buChar char="○"/>
            </a:pPr>
            <a:r>
              <a:rPr lang="en-GB" sz="1350" dirty="0">
                <a:solidFill>
                  <a:srgbClr val="2A2A2A"/>
                </a:solidFill>
                <a:latin typeface="Arial"/>
                <a:ea typeface="Arial"/>
                <a:cs typeface="Arial"/>
                <a:sym typeface="Arial"/>
              </a:rPr>
              <a:t>Food sensitivity.</a:t>
            </a:r>
            <a:endParaRPr sz="1400" dirty="0">
              <a:solidFill>
                <a:srgbClr val="2A2A2A"/>
              </a:solidFill>
              <a:latin typeface="Arial"/>
              <a:ea typeface="Arial"/>
              <a:cs typeface="Arial"/>
              <a:sym typeface="Arial"/>
            </a:endParaRPr>
          </a:p>
          <a:p>
            <a:pPr marL="914400" lvl="1" indent="-314325" algn="l" rtl="0">
              <a:spcBef>
                <a:spcPts val="0"/>
              </a:spcBef>
              <a:spcAft>
                <a:spcPts val="0"/>
              </a:spcAft>
              <a:buClr>
                <a:srgbClr val="2A2A2A"/>
              </a:buClr>
              <a:buSzPts val="1350"/>
              <a:buFont typeface="Arial"/>
              <a:buChar char="○"/>
            </a:pPr>
            <a:r>
              <a:rPr lang="en-GB" sz="1350" dirty="0">
                <a:solidFill>
                  <a:srgbClr val="2A2A2A"/>
                </a:solidFill>
                <a:latin typeface="Arial"/>
                <a:ea typeface="Arial"/>
                <a:cs typeface="Arial"/>
                <a:sym typeface="Arial"/>
              </a:rPr>
              <a:t>Psychological disorders</a:t>
            </a:r>
            <a:r>
              <a:rPr lang="en-GB" sz="1350" dirty="0" smtClean="0">
                <a:solidFill>
                  <a:srgbClr val="2A2A2A"/>
                </a:solidFill>
                <a:latin typeface="Arial"/>
                <a:ea typeface="Arial"/>
                <a:cs typeface="Arial"/>
                <a:sym typeface="Arial"/>
              </a:rPr>
              <a:t>.</a:t>
            </a:r>
            <a:endParaRPr lang="en-US" sz="1350" dirty="0">
              <a:solidFill>
                <a:srgbClr val="2A2A2A"/>
              </a:solidFill>
              <a:latin typeface="Arial"/>
              <a:ea typeface="Arial"/>
              <a:cs typeface="Arial"/>
            </a:endParaRPr>
          </a:p>
          <a:p>
            <a:pPr lvl="1" indent="-314325">
              <a:spcBef>
                <a:spcPts val="0"/>
              </a:spcBef>
              <a:buClr>
                <a:srgbClr val="2A2A2A"/>
              </a:buClr>
              <a:buSzPts val="1350"/>
              <a:buFont typeface="Arial"/>
              <a:buChar char="○"/>
            </a:pPr>
            <a:r>
              <a:rPr lang="en-US" sz="1350" dirty="0">
                <a:solidFill>
                  <a:srgbClr val="2A2A2A"/>
                </a:solidFill>
                <a:latin typeface="Arial"/>
                <a:ea typeface="Arial"/>
                <a:cs typeface="Arial"/>
              </a:rPr>
              <a:t>Intestinal inflammation.</a:t>
            </a:r>
          </a:p>
          <a:p>
            <a:pPr marL="914400" lvl="1" indent="-314325" algn="l" rtl="0">
              <a:spcBef>
                <a:spcPts val="0"/>
              </a:spcBef>
              <a:spcAft>
                <a:spcPts val="0"/>
              </a:spcAft>
              <a:buClr>
                <a:srgbClr val="2A2A2A"/>
              </a:buClr>
              <a:buSzPts val="1350"/>
              <a:buFont typeface="Arial"/>
              <a:buChar char="○"/>
            </a:pPr>
            <a:endParaRPr lang="en-GB" sz="1350" dirty="0" smtClean="0">
              <a:solidFill>
                <a:srgbClr val="2A2A2A"/>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p:nvPr/>
        </p:nvSpPr>
        <p:spPr>
          <a:xfrm>
            <a:off x="2340263" y="1669300"/>
            <a:ext cx="2823000" cy="2694300"/>
          </a:xfrm>
          <a:prstGeom prst="ellipse">
            <a:avLst/>
          </a:prstGeom>
          <a:noFill/>
          <a:ln w="1905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4"/>
          <p:cNvSpPr/>
          <p:nvPr/>
        </p:nvSpPr>
        <p:spPr>
          <a:xfrm>
            <a:off x="3828338" y="1602550"/>
            <a:ext cx="2823000" cy="2694300"/>
          </a:xfrm>
          <a:prstGeom prst="ellipse">
            <a:avLst/>
          </a:prstGeom>
          <a:noFill/>
          <a:ln w="19050" cap="flat" cmpd="sng">
            <a:solidFill>
              <a:schemeClr val="accent6">
                <a:lumMod val="7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4"/>
          <p:cNvSpPr txBox="1"/>
          <p:nvPr/>
        </p:nvSpPr>
        <p:spPr>
          <a:xfrm>
            <a:off x="2656700" y="2642650"/>
            <a:ext cx="1108500" cy="7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dirty="0"/>
              <a:t>IBS-C</a:t>
            </a:r>
            <a:endParaRPr sz="2400" b="1" dirty="0"/>
          </a:p>
        </p:txBody>
      </p:sp>
      <p:sp>
        <p:nvSpPr>
          <p:cNvPr id="155" name="Google Shape;155;p24"/>
          <p:cNvSpPr txBox="1"/>
          <p:nvPr/>
        </p:nvSpPr>
        <p:spPr>
          <a:xfrm>
            <a:off x="5258375" y="2642650"/>
            <a:ext cx="1108500" cy="7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dirty="0"/>
              <a:t>IBS-D</a:t>
            </a:r>
            <a:endParaRPr sz="2400" b="1" dirty="0"/>
          </a:p>
        </p:txBody>
      </p:sp>
      <p:sp>
        <p:nvSpPr>
          <p:cNvPr id="156" name="Google Shape;156;p24"/>
          <p:cNvSpPr txBox="1"/>
          <p:nvPr/>
        </p:nvSpPr>
        <p:spPr>
          <a:xfrm>
            <a:off x="3957525" y="2642650"/>
            <a:ext cx="1108500" cy="7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400" b="1" dirty="0"/>
              <a:t>IBS-M</a:t>
            </a:r>
            <a:endParaRPr sz="2400" b="1" dirty="0"/>
          </a:p>
        </p:txBody>
      </p:sp>
      <p:sp>
        <p:nvSpPr>
          <p:cNvPr id="157" name="Google Shape;157;p24"/>
          <p:cNvSpPr txBox="1"/>
          <p:nvPr/>
        </p:nvSpPr>
        <p:spPr>
          <a:xfrm>
            <a:off x="1052592" y="3723200"/>
            <a:ext cx="1108500" cy="7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dirty="0"/>
              <a:t>IBS-U</a:t>
            </a:r>
            <a:endParaRPr sz="2400" b="1" dirty="0"/>
          </a:p>
        </p:txBody>
      </p:sp>
      <p:sp>
        <p:nvSpPr>
          <p:cNvPr id="2" name="TextBox 1"/>
          <p:cNvSpPr txBox="1"/>
          <p:nvPr/>
        </p:nvSpPr>
        <p:spPr>
          <a:xfrm>
            <a:off x="932507" y="787651"/>
            <a:ext cx="5540721" cy="307777"/>
          </a:xfrm>
          <a:prstGeom prst="rect">
            <a:avLst/>
          </a:prstGeom>
          <a:noFill/>
        </p:spPr>
        <p:txBody>
          <a:bodyPr wrap="square" rtlCol="0">
            <a:spAutoFit/>
          </a:bodyPr>
          <a:lstStyle/>
          <a:p>
            <a:endParaRPr lang="en-US"/>
          </a:p>
        </p:txBody>
      </p:sp>
      <p:sp>
        <p:nvSpPr>
          <p:cNvPr id="3" name="TextBox 2"/>
          <p:cNvSpPr txBox="1"/>
          <p:nvPr/>
        </p:nvSpPr>
        <p:spPr>
          <a:xfrm>
            <a:off x="1215898" y="484708"/>
            <a:ext cx="5071730" cy="477054"/>
          </a:xfrm>
          <a:prstGeom prst="rect">
            <a:avLst/>
          </a:prstGeom>
          <a:noFill/>
        </p:spPr>
        <p:txBody>
          <a:bodyPr wrap="square" rtlCol="0">
            <a:spAutoFit/>
          </a:bodyPr>
          <a:lstStyle/>
          <a:p>
            <a:r>
              <a:rPr lang="en-US" sz="2500" dirty="0" smtClean="0">
                <a:solidFill>
                  <a:srgbClr val="FF0000"/>
                </a:solidFill>
              </a:rPr>
              <a:t>Classification of IBS:</a:t>
            </a:r>
            <a:endParaRPr lang="en-US" sz="25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wipe(down)">
                                      <p:cBhvr>
                                        <p:cTn id="7" dur="5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fade">
                                      <p:cBhvr>
                                        <p:cTn id="12" dur="500"/>
                                        <p:tgtEl>
                                          <p:spTgt spid="15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
                                        </p:tgtEl>
                                        <p:attrNameLst>
                                          <p:attrName>style.visibility</p:attrName>
                                        </p:attrNameLst>
                                      </p:cBhvr>
                                      <p:to>
                                        <p:strVal val="visible"/>
                                      </p:to>
                                    </p:set>
                                    <p:animEffect transition="in" filter="wipe(down)">
                                      <p:cBhvr>
                                        <p:cTn id="17" dur="500"/>
                                        <p:tgtEl>
                                          <p:spTgt spid="1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500"/>
                                        <p:tgtEl>
                                          <p:spTgt spid="1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6"/>
                                        </p:tgtEl>
                                        <p:attrNameLst>
                                          <p:attrName>style.visibility</p:attrName>
                                        </p:attrNameLst>
                                      </p:cBhvr>
                                      <p:to>
                                        <p:strVal val="visible"/>
                                      </p:to>
                                    </p:set>
                                    <p:animEffect transition="in" filter="fade">
                                      <p:cBhvr>
                                        <p:cTn id="27" dur="500"/>
                                        <p:tgtEl>
                                          <p:spTgt spid="15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7"/>
                                        </p:tgtEl>
                                        <p:attrNameLst>
                                          <p:attrName>style.visibility</p:attrName>
                                        </p:attrNameLst>
                                      </p:cBhvr>
                                      <p:to>
                                        <p:strVal val="visible"/>
                                      </p:to>
                                    </p:set>
                                    <p:animEffect transition="in" filter="fade">
                                      <p:cBhvr>
                                        <p:cTn id="32"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53" grpId="0" animBg="1"/>
      <p:bldP spid="154" grpId="0"/>
      <p:bldP spid="155" grpId="0"/>
      <p:bldP spid="156" grpId="0"/>
      <p:bldP spid="15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729450" y="372352"/>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Classification of IBS</a:t>
            </a:r>
            <a:endParaRPr dirty="0"/>
          </a:p>
        </p:txBody>
      </p:sp>
      <p:sp>
        <p:nvSpPr>
          <p:cNvPr id="163" name="Google Shape;163;p25"/>
          <p:cNvSpPr txBox="1">
            <a:spLocks noGrp="1"/>
          </p:cNvSpPr>
          <p:nvPr>
            <p:ph type="body" idx="1"/>
          </p:nvPr>
        </p:nvSpPr>
        <p:spPr>
          <a:xfrm>
            <a:off x="729450" y="1292066"/>
            <a:ext cx="7688700" cy="22611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Arial"/>
              <a:buChar char="●"/>
            </a:pPr>
            <a:r>
              <a:rPr lang="en-GB" sz="1400" b="1">
                <a:solidFill>
                  <a:srgbClr val="000000"/>
                </a:solidFill>
                <a:latin typeface="Arial"/>
                <a:ea typeface="Arial"/>
                <a:cs typeface="Arial"/>
                <a:sym typeface="Arial"/>
              </a:rPr>
              <a:t>IBS with constipation (IBS-C):</a:t>
            </a:r>
            <a:r>
              <a:rPr lang="en-GB" sz="1400">
                <a:solidFill>
                  <a:srgbClr val="000000"/>
                </a:solidFill>
                <a:latin typeface="Arial"/>
                <a:ea typeface="Arial"/>
                <a:cs typeface="Arial"/>
                <a:sym typeface="Arial"/>
              </a:rPr>
              <a:t> hard or lumpy stools for ≥25% of bowel movements and loose (mushy) or watery stools for ≤25% of bowel movements.</a:t>
            </a: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b="1" dirty="0">
                <a:solidFill>
                  <a:srgbClr val="000000"/>
                </a:solidFill>
                <a:latin typeface="Arial"/>
                <a:ea typeface="Arial"/>
                <a:cs typeface="Arial"/>
                <a:sym typeface="Arial"/>
              </a:rPr>
              <a:t>IBS with diarrhoea (IBS-D):</a:t>
            </a:r>
            <a:r>
              <a:rPr lang="en-GB" sz="1400" dirty="0">
                <a:solidFill>
                  <a:srgbClr val="000000"/>
                </a:solidFill>
                <a:latin typeface="Arial"/>
                <a:ea typeface="Arial"/>
                <a:cs typeface="Arial"/>
                <a:sym typeface="Arial"/>
              </a:rPr>
              <a:t> loose (mushy) or watery stools for ≥25% of bowel movements and hard or lumpy stool for ≤25% of bowel movements.</a:t>
            </a: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b="1" dirty="0">
                <a:solidFill>
                  <a:srgbClr val="000000"/>
                </a:solidFill>
                <a:highlight>
                  <a:srgbClr val="FFFFFF"/>
                </a:highlight>
                <a:latin typeface="Arial"/>
                <a:ea typeface="Arial"/>
                <a:cs typeface="Arial"/>
                <a:sym typeface="Arial"/>
              </a:rPr>
              <a:t>Mixed IBS (IBS-M):</a:t>
            </a:r>
            <a:r>
              <a:rPr lang="en-GB" sz="1400" dirty="0">
                <a:solidFill>
                  <a:srgbClr val="000000"/>
                </a:solidFill>
                <a:highlight>
                  <a:srgbClr val="FFFFFF"/>
                </a:highlight>
                <a:latin typeface="Arial"/>
                <a:ea typeface="Arial"/>
                <a:cs typeface="Arial"/>
                <a:sym typeface="Arial"/>
              </a:rPr>
              <a:t> hard or lumpy stools for ≤25% of bowel movements and loose (mushy) or watery stools for ≤25% of bowel movements.</a:t>
            </a:r>
            <a:endParaRPr sz="1400" dirty="0">
              <a:solidFill>
                <a:srgbClr val="000000"/>
              </a:solidFill>
              <a:highlight>
                <a:srgbClr val="FFFFFF"/>
              </a:highlight>
              <a:latin typeface="Arial"/>
              <a:ea typeface="Arial"/>
              <a:cs typeface="Arial"/>
              <a:sym typeface="Arial"/>
            </a:endParaRPr>
          </a:p>
          <a:p>
            <a:pPr marL="0" lvl="0" indent="0" algn="l" rtl="0">
              <a:spcBef>
                <a:spcPts val="0"/>
              </a:spcBef>
              <a:spcAft>
                <a:spcPts val="0"/>
              </a:spcAft>
              <a:buNone/>
            </a:pPr>
            <a:endParaRPr sz="1400" dirty="0">
              <a:solidFill>
                <a:srgbClr val="000000"/>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b="1" dirty="0">
                <a:solidFill>
                  <a:srgbClr val="000000"/>
                </a:solidFill>
                <a:latin typeface="Arial"/>
                <a:ea typeface="Arial"/>
                <a:cs typeface="Arial"/>
                <a:sym typeface="Arial"/>
              </a:rPr>
              <a:t>Unspecified IBS:</a:t>
            </a:r>
            <a:r>
              <a:rPr lang="en-GB" sz="1400" dirty="0">
                <a:solidFill>
                  <a:srgbClr val="000000"/>
                </a:solidFill>
                <a:latin typeface="Arial"/>
                <a:ea typeface="Arial"/>
                <a:cs typeface="Arial"/>
                <a:sym typeface="Arial"/>
              </a:rPr>
              <a:t> insufficient abnormality of stool consistency to meet criteria for above subtypes.</a:t>
            </a: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Diagnostic </a:t>
            </a:r>
            <a:r>
              <a:rPr lang="en-GB" dirty="0" smtClean="0"/>
              <a:t>approach</a:t>
            </a:r>
            <a:br>
              <a:rPr lang="en-GB" dirty="0" smtClean="0"/>
            </a:br>
            <a:r>
              <a:rPr lang="en-GB" dirty="0" smtClean="0"/>
              <a:t/>
            </a:r>
            <a:br>
              <a:rPr lang="en-GB" dirty="0" smtClean="0"/>
            </a:br>
            <a:r>
              <a:rPr lang="en-GB" dirty="0" smtClean="0">
                <a:solidFill>
                  <a:srgbClr val="FF0000"/>
                </a:solidFill>
              </a:rPr>
              <a:t>A-History:</a:t>
            </a:r>
            <a:r>
              <a:rPr lang="en-GB" dirty="0" smtClean="0"/>
              <a:t/>
            </a:r>
            <a:br>
              <a:rPr lang="en-GB" dirty="0" smtClean="0"/>
            </a:br>
            <a:r>
              <a:rPr lang="en-GB" dirty="0" smtClean="0"/>
              <a:t> </a:t>
            </a:r>
            <a:endParaRPr dirty="0"/>
          </a:p>
        </p:txBody>
      </p:sp>
      <p:sp>
        <p:nvSpPr>
          <p:cNvPr id="174" name="Google Shape;174;p27"/>
          <p:cNvSpPr txBox="1">
            <a:spLocks noGrp="1"/>
          </p:cNvSpPr>
          <p:nvPr>
            <p:ph type="body" idx="1"/>
          </p:nvPr>
        </p:nvSpPr>
        <p:spPr>
          <a:xfrm>
            <a:off x="729450" y="2748830"/>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accent2"/>
                </a:solidFill>
                <a:latin typeface="Arial"/>
                <a:ea typeface="Arial"/>
                <a:cs typeface="Arial"/>
                <a:sym typeface="Arial"/>
              </a:rPr>
              <a:t>1. Initial </a:t>
            </a:r>
            <a:r>
              <a:rPr lang="en-GB" sz="1800" b="1" dirty="0" smtClean="0">
                <a:solidFill>
                  <a:schemeClr val="accent2"/>
                </a:solidFill>
                <a:latin typeface="Arial"/>
                <a:ea typeface="Arial"/>
                <a:cs typeface="Arial"/>
                <a:sym typeface="Arial"/>
              </a:rPr>
              <a:t>assessment for IBS</a:t>
            </a:r>
            <a:endParaRPr sz="1400" dirty="0">
              <a:solidFill>
                <a:schemeClr val="accent2"/>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smtClean="0">
                <a:solidFill>
                  <a:srgbClr val="000000"/>
                </a:solidFill>
                <a:latin typeface="Arial"/>
                <a:ea typeface="Arial"/>
                <a:cs typeface="Arial"/>
                <a:sym typeface="Arial"/>
              </a:rPr>
              <a:t>if </a:t>
            </a:r>
            <a:r>
              <a:rPr lang="en-GB" sz="1400" dirty="0">
                <a:solidFill>
                  <a:srgbClr val="000000"/>
                </a:solidFill>
                <a:latin typeface="Arial"/>
                <a:ea typeface="Arial"/>
                <a:cs typeface="Arial"/>
                <a:sym typeface="Arial"/>
              </a:rPr>
              <a:t>the person reports having </a:t>
            </a:r>
            <a:r>
              <a:rPr lang="en-GB" sz="1400" dirty="0" smtClean="0">
                <a:solidFill>
                  <a:srgbClr val="000000"/>
                </a:solidFill>
                <a:latin typeface="Arial"/>
                <a:ea typeface="Arial"/>
                <a:cs typeface="Arial"/>
                <a:sym typeface="Arial"/>
              </a:rPr>
              <a:t>had </a:t>
            </a:r>
            <a:r>
              <a:rPr lang="en-GB" sz="1400" dirty="0">
                <a:solidFill>
                  <a:srgbClr val="000000"/>
                </a:solidFill>
                <a:latin typeface="Arial"/>
                <a:ea typeface="Arial"/>
                <a:cs typeface="Arial"/>
                <a:sym typeface="Arial"/>
              </a:rPr>
              <a:t>any of the following symptoms </a:t>
            </a:r>
            <a:r>
              <a:rPr lang="en-GB" sz="1400" b="1" dirty="0" smtClean="0">
                <a:solidFill>
                  <a:srgbClr val="FF0000"/>
                </a:solidFill>
                <a:latin typeface="Arial"/>
                <a:ea typeface="Arial"/>
                <a:cs typeface="Arial"/>
                <a:sym typeface="Arial"/>
              </a:rPr>
              <a:t>for at least 6 months</a:t>
            </a:r>
            <a:r>
              <a:rPr lang="en-GB" sz="1400" b="1" dirty="0" smtClean="0">
                <a:solidFill>
                  <a:srgbClr val="000000"/>
                </a:solidFill>
                <a:latin typeface="Arial"/>
                <a:ea typeface="Arial"/>
                <a:cs typeface="Arial"/>
                <a:sym typeface="Arial"/>
              </a:rPr>
              <a:t>:</a:t>
            </a:r>
            <a:r>
              <a:rPr lang="en-GB" sz="1400" dirty="0" smtClean="0">
                <a:solidFill>
                  <a:srgbClr val="000000"/>
                </a:solidFill>
                <a:latin typeface="Arial"/>
                <a:ea typeface="Arial"/>
                <a:cs typeface="Arial"/>
                <a:sym typeface="Arial"/>
              </a:rPr>
              <a:t> </a:t>
            </a:r>
            <a:endParaRPr sz="1400"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1. Abdominal pain or discomfort </a:t>
            </a:r>
            <a:endParaRPr sz="1400"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2. Bloating </a:t>
            </a:r>
            <a:endParaRPr sz="1400"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3. Change in bowel habit. </a:t>
            </a:r>
            <a:endParaRPr sz="1400" dirty="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729450" y="1128527"/>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Diagnostic approach </a:t>
            </a:r>
            <a:endParaRPr dirty="0"/>
          </a:p>
        </p:txBody>
      </p:sp>
      <p:sp>
        <p:nvSpPr>
          <p:cNvPr id="180" name="Google Shape;180;p28"/>
          <p:cNvSpPr txBox="1">
            <a:spLocks noGrp="1"/>
          </p:cNvSpPr>
          <p:nvPr>
            <p:ph type="body" idx="1"/>
          </p:nvPr>
        </p:nvSpPr>
        <p:spPr>
          <a:xfrm>
            <a:off x="729450" y="1763316"/>
            <a:ext cx="7688700" cy="45478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smtClean="0">
                <a:solidFill>
                  <a:schemeClr val="accent2"/>
                </a:solidFill>
                <a:latin typeface="Arial"/>
                <a:ea typeface="Arial"/>
                <a:cs typeface="Arial"/>
                <a:sym typeface="Arial"/>
              </a:rPr>
              <a:t>2-Assesment of risk factor:</a:t>
            </a:r>
          </a:p>
          <a:p>
            <a:pPr lvl="1"/>
            <a:r>
              <a:rPr lang="en-US" sz="1400" dirty="0">
                <a:solidFill>
                  <a:srgbClr val="000000"/>
                </a:solidFill>
                <a:latin typeface="Arial"/>
                <a:ea typeface="Arial"/>
                <a:cs typeface="Arial"/>
              </a:rPr>
              <a:t>Age &lt; 50 </a:t>
            </a:r>
            <a:endParaRPr lang="en-US" sz="1400" dirty="0" smtClean="0">
              <a:solidFill>
                <a:srgbClr val="000000"/>
              </a:solidFill>
              <a:latin typeface="Arial"/>
              <a:ea typeface="Arial"/>
              <a:cs typeface="Arial"/>
            </a:endParaRPr>
          </a:p>
          <a:p>
            <a:pPr lvl="1"/>
            <a:r>
              <a:rPr lang="en-US" sz="1400" dirty="0" smtClean="0">
                <a:solidFill>
                  <a:srgbClr val="000000"/>
                </a:solidFill>
                <a:latin typeface="Arial"/>
                <a:ea typeface="Arial"/>
                <a:cs typeface="Arial"/>
              </a:rPr>
              <a:t>Female </a:t>
            </a:r>
            <a:r>
              <a:rPr lang="en-US" sz="1400" dirty="0">
                <a:solidFill>
                  <a:srgbClr val="000000"/>
                </a:solidFill>
                <a:latin typeface="Arial"/>
                <a:ea typeface="Arial"/>
                <a:cs typeface="Arial"/>
              </a:rPr>
              <a:t>gender </a:t>
            </a:r>
          </a:p>
          <a:p>
            <a:pPr lvl="1"/>
            <a:r>
              <a:rPr lang="en-US" sz="1400" dirty="0">
                <a:solidFill>
                  <a:srgbClr val="000000"/>
                </a:solidFill>
                <a:latin typeface="Arial"/>
                <a:ea typeface="Arial"/>
                <a:cs typeface="Arial"/>
              </a:rPr>
              <a:t>Previous enteric infection </a:t>
            </a:r>
          </a:p>
          <a:p>
            <a:pPr marL="0" lvl="0" indent="0" algn="l" rtl="0">
              <a:spcBef>
                <a:spcPts val="0"/>
              </a:spcBef>
              <a:spcAft>
                <a:spcPts val="0"/>
              </a:spcAft>
              <a:buNone/>
            </a:pPr>
            <a:r>
              <a:rPr lang="en-GB" sz="1800" b="1" dirty="0" smtClean="0">
                <a:solidFill>
                  <a:schemeClr val="accent2"/>
                </a:solidFill>
                <a:latin typeface="Arial"/>
                <a:ea typeface="Arial"/>
                <a:cs typeface="Arial"/>
                <a:sym typeface="Arial"/>
              </a:rPr>
              <a:t>3. </a:t>
            </a:r>
            <a:r>
              <a:rPr lang="en-GB" sz="1800" b="1" dirty="0">
                <a:solidFill>
                  <a:schemeClr val="accent2"/>
                </a:solidFill>
                <a:latin typeface="Arial"/>
                <a:ea typeface="Arial"/>
                <a:cs typeface="Arial"/>
                <a:sym typeface="Arial"/>
              </a:rPr>
              <a:t>Exclude alarm symptoms (red flags):</a:t>
            </a:r>
            <a:endParaRPr sz="1800" b="1" dirty="0">
              <a:solidFill>
                <a:schemeClr val="accent2"/>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All people presenting with possible IBS symptoms should be assessed and clinically examined for red flag indicators and should be referred to secondary care for further investigation if any are present.</a:t>
            </a: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Diagnostic approach </a:t>
            </a:r>
            <a:endParaRPr/>
          </a:p>
        </p:txBody>
      </p:sp>
      <p:sp>
        <p:nvSpPr>
          <p:cNvPr id="186" name="Google Shape;186;p2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smtClean="0">
                <a:solidFill>
                  <a:schemeClr val="accent2"/>
                </a:solidFill>
                <a:latin typeface="Arial"/>
                <a:ea typeface="Arial"/>
                <a:cs typeface="Arial"/>
                <a:sym typeface="Arial"/>
              </a:rPr>
              <a:t>4. </a:t>
            </a:r>
            <a:r>
              <a:rPr lang="en-GB" sz="1800" b="1" dirty="0">
                <a:solidFill>
                  <a:schemeClr val="accent2"/>
                </a:solidFill>
                <a:latin typeface="Arial"/>
                <a:ea typeface="Arial"/>
                <a:cs typeface="Arial"/>
                <a:sym typeface="Arial"/>
              </a:rPr>
              <a:t>Rome III diagnostic criteria:</a:t>
            </a:r>
            <a:endParaRPr sz="1800" b="1" dirty="0">
              <a:solidFill>
                <a:schemeClr val="accent2"/>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Recurrent abdominal pain or discomfort for </a:t>
            </a:r>
            <a:r>
              <a:rPr lang="en-GB" sz="1400" b="1" dirty="0">
                <a:solidFill>
                  <a:srgbClr val="000000"/>
                </a:solidFill>
                <a:latin typeface="Arial"/>
                <a:ea typeface="Arial"/>
                <a:cs typeface="Arial"/>
                <a:sym typeface="Arial"/>
              </a:rPr>
              <a:t>at least 3 days per month in the last 3 months, plus 2 or more of the following: </a:t>
            </a:r>
            <a:endParaRPr sz="1400" b="1"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1. Improvement by defecation. </a:t>
            </a:r>
            <a:endParaRPr sz="1400"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2. Onset associated with change in stool frequency. </a:t>
            </a:r>
            <a:endParaRPr sz="1400" dirty="0">
              <a:solidFill>
                <a:srgbClr val="000000"/>
              </a:solidFill>
              <a:latin typeface="Arial"/>
              <a:ea typeface="Arial"/>
              <a:cs typeface="Arial"/>
              <a:sym typeface="Arial"/>
            </a:endParaRPr>
          </a:p>
          <a:p>
            <a:pPr marL="914400" lvl="0" indent="0" algn="l" rtl="0">
              <a:spcBef>
                <a:spcPts val="0"/>
              </a:spcBef>
              <a:spcAft>
                <a:spcPts val="0"/>
              </a:spcAft>
              <a:buNone/>
            </a:pPr>
            <a:r>
              <a:rPr lang="en-GB" sz="1400" dirty="0">
                <a:solidFill>
                  <a:srgbClr val="000000"/>
                </a:solidFill>
                <a:latin typeface="Arial"/>
                <a:ea typeface="Arial"/>
                <a:cs typeface="Arial"/>
                <a:sym typeface="Arial"/>
              </a:rPr>
              <a:t>3. Onset associated with change in form (appearance) of the stool. </a:t>
            </a: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Diagnostic approach </a:t>
            </a:r>
            <a:endParaRPr/>
          </a:p>
        </p:txBody>
      </p:sp>
      <p:sp>
        <p:nvSpPr>
          <p:cNvPr id="192" name="Google Shape;192;p30"/>
          <p:cNvSpPr txBox="1">
            <a:spLocks noGrp="1"/>
          </p:cNvSpPr>
          <p:nvPr>
            <p:ph type="body" idx="1"/>
          </p:nvPr>
        </p:nvSpPr>
        <p:spPr>
          <a:xfrm>
            <a:off x="729450" y="2078875"/>
            <a:ext cx="82233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smtClean="0">
                <a:solidFill>
                  <a:schemeClr val="accent2"/>
                </a:solidFill>
                <a:latin typeface="Arial"/>
                <a:ea typeface="Arial"/>
                <a:cs typeface="Arial"/>
                <a:sym typeface="Arial"/>
              </a:rPr>
              <a:t>5. </a:t>
            </a:r>
            <a:r>
              <a:rPr lang="en-GB" sz="1800" b="1" dirty="0">
                <a:solidFill>
                  <a:schemeClr val="accent2"/>
                </a:solidFill>
                <a:latin typeface="Arial"/>
                <a:ea typeface="Arial"/>
                <a:cs typeface="Arial"/>
                <a:sym typeface="Arial"/>
              </a:rPr>
              <a:t>Symptoms support diagnosis of IBS</a:t>
            </a:r>
            <a:endParaRPr sz="1800" b="1" dirty="0">
              <a:solidFill>
                <a:schemeClr val="accent2"/>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A diagnosis of IBS should be considered only if the person has </a:t>
            </a:r>
            <a:r>
              <a:rPr lang="en-GB" sz="1400" b="1" dirty="0">
                <a:solidFill>
                  <a:srgbClr val="000000"/>
                </a:solidFill>
                <a:latin typeface="Arial"/>
                <a:ea typeface="Arial"/>
                <a:cs typeface="Arial"/>
                <a:sym typeface="Arial"/>
              </a:rPr>
              <a:t>abdominal pain or discomfort that is either relieved by defecation</a:t>
            </a:r>
            <a:r>
              <a:rPr lang="en-GB" sz="1400" dirty="0">
                <a:solidFill>
                  <a:srgbClr val="000000"/>
                </a:solidFill>
                <a:latin typeface="Arial"/>
                <a:ea typeface="Arial"/>
                <a:cs typeface="Arial"/>
                <a:sym typeface="Arial"/>
              </a:rPr>
              <a:t> or </a:t>
            </a:r>
            <a:r>
              <a:rPr lang="en-GB" sz="1400" b="1" dirty="0">
                <a:solidFill>
                  <a:srgbClr val="000000"/>
                </a:solidFill>
                <a:latin typeface="Arial"/>
                <a:ea typeface="Arial"/>
                <a:cs typeface="Arial"/>
                <a:sym typeface="Arial"/>
              </a:rPr>
              <a:t>altered bowel frequency</a:t>
            </a:r>
            <a:r>
              <a:rPr lang="en-GB" sz="1400" dirty="0">
                <a:solidFill>
                  <a:srgbClr val="000000"/>
                </a:solidFill>
                <a:latin typeface="Arial"/>
                <a:ea typeface="Arial"/>
                <a:cs typeface="Arial"/>
                <a:sym typeface="Arial"/>
              </a:rPr>
              <a:t>. </a:t>
            </a:r>
            <a:endParaRPr sz="1400" dirty="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This should be accompanied by </a:t>
            </a:r>
            <a:r>
              <a:rPr lang="en-GB" sz="1400" b="1" dirty="0">
                <a:solidFill>
                  <a:srgbClr val="000000"/>
                </a:solidFill>
                <a:latin typeface="Arial"/>
                <a:ea typeface="Arial"/>
                <a:cs typeface="Arial"/>
                <a:sym typeface="Arial"/>
              </a:rPr>
              <a:t>at least two of the following four symptoms:</a:t>
            </a:r>
            <a:r>
              <a:rPr lang="en-GB" sz="1400" dirty="0">
                <a:solidFill>
                  <a:srgbClr val="000000"/>
                </a:solidFill>
                <a:latin typeface="Arial"/>
                <a:ea typeface="Arial"/>
                <a:cs typeface="Arial"/>
                <a:sym typeface="Arial"/>
              </a:rPr>
              <a:t> </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altered stool passage (straining, urgency, incomplete evacuation) </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abdominal bloating, distension, tension or hardness </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symptoms made worse by eating </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passage of mucus. </a:t>
            </a: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800" b="1" dirty="0">
              <a:solidFill>
                <a:srgbClr val="000000"/>
              </a:solidFill>
              <a:latin typeface="Arial"/>
              <a:ea typeface="Arial"/>
              <a:cs typeface="Arial"/>
              <a:sym typeface="Arial"/>
            </a:endParaRPr>
          </a:p>
          <a:p>
            <a:pPr marL="0" lvl="0" indent="0" algn="l" rtl="0">
              <a:spcBef>
                <a:spcPts val="0"/>
              </a:spcBef>
              <a:spcAft>
                <a:spcPts val="0"/>
              </a:spcAft>
              <a:buNone/>
            </a:pPr>
            <a:endParaRPr sz="1800" b="1"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a:p>
            <a:pPr marL="0" lvl="0" indent="0" algn="l" rtl="0">
              <a:spcBef>
                <a:spcPts val="0"/>
              </a:spcBef>
              <a:spcAft>
                <a:spcPts val="0"/>
              </a:spcAft>
              <a:buNone/>
            </a:pPr>
            <a:endParaRPr sz="1400"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Diagnostic </a:t>
            </a:r>
            <a:r>
              <a:rPr lang="en-GB" dirty="0" smtClean="0"/>
              <a:t>tests</a:t>
            </a:r>
            <a:br>
              <a:rPr lang="en-GB" dirty="0" smtClean="0"/>
            </a:br>
            <a:r>
              <a:rPr lang="en-GB" dirty="0" smtClean="0"/>
              <a:t/>
            </a:r>
            <a:br>
              <a:rPr lang="en-GB" dirty="0" smtClean="0"/>
            </a:br>
            <a:r>
              <a:rPr lang="en-GB" dirty="0" smtClean="0">
                <a:solidFill>
                  <a:srgbClr val="FF0000"/>
                </a:solidFill>
              </a:rPr>
              <a:t>B-Investigations:</a:t>
            </a:r>
            <a:endParaRPr dirty="0">
              <a:solidFill>
                <a:srgbClr val="FF0000"/>
              </a:solidFill>
            </a:endParaRPr>
          </a:p>
        </p:txBody>
      </p:sp>
      <p:sp>
        <p:nvSpPr>
          <p:cNvPr id="198" name="Google Shape;198;p31"/>
          <p:cNvSpPr txBox="1">
            <a:spLocks noGrp="1"/>
          </p:cNvSpPr>
          <p:nvPr>
            <p:ph type="body" idx="1"/>
          </p:nvPr>
        </p:nvSpPr>
        <p:spPr>
          <a:xfrm>
            <a:off x="729450" y="2721671"/>
            <a:ext cx="7688700" cy="22611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No specific tests </a:t>
            </a:r>
            <a:endParaRPr sz="1400" dirty="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In people who meet the IBS diagnostic criteria, the following tests should be undertaken to </a:t>
            </a:r>
            <a:r>
              <a:rPr lang="en-GB" sz="1400" b="1" dirty="0">
                <a:solidFill>
                  <a:srgbClr val="000000"/>
                </a:solidFill>
                <a:latin typeface="Arial"/>
                <a:ea typeface="Arial"/>
                <a:cs typeface="Arial"/>
                <a:sym typeface="Arial"/>
              </a:rPr>
              <a:t>exclude other diagnoses:</a:t>
            </a:r>
            <a:endParaRPr sz="1400" b="1"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CBC</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ESR</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a:solidFill>
                  <a:srgbClr val="000000"/>
                </a:solidFill>
                <a:latin typeface="Arial"/>
                <a:ea typeface="Arial"/>
                <a:cs typeface="Arial"/>
                <a:sym typeface="Arial"/>
              </a:rPr>
              <a:t>CRP</a:t>
            </a:r>
            <a:endParaRPr sz="1400" dirty="0">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GB" sz="1400" dirty="0" err="1">
                <a:solidFill>
                  <a:srgbClr val="000000"/>
                </a:solidFill>
                <a:latin typeface="Arial"/>
                <a:ea typeface="Arial"/>
                <a:cs typeface="Arial"/>
                <a:sym typeface="Arial"/>
              </a:rPr>
              <a:t>Endomysial</a:t>
            </a:r>
            <a:r>
              <a:rPr lang="en-GB" sz="1400" dirty="0">
                <a:solidFill>
                  <a:srgbClr val="000000"/>
                </a:solidFill>
                <a:latin typeface="Arial"/>
                <a:ea typeface="Arial"/>
                <a:cs typeface="Arial"/>
                <a:sym typeface="Arial"/>
              </a:rPr>
              <a:t> antibodies [EMA] and anti-tissue transglutaminase [TTG]</a:t>
            </a:r>
            <a:endParaRPr sz="1400"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Objectives:	</a:t>
            </a:r>
            <a:endParaRPr/>
          </a:p>
        </p:txBody>
      </p:sp>
      <p:sp>
        <p:nvSpPr>
          <p:cNvPr id="93" name="Google Shape;93;p14"/>
          <p:cNvSpPr txBox="1">
            <a:spLocks noGrp="1"/>
          </p:cNvSpPr>
          <p:nvPr>
            <p:ph type="body" idx="1"/>
          </p:nvPr>
        </p:nvSpPr>
        <p:spPr>
          <a:xfrm>
            <a:off x="729450" y="1853850"/>
            <a:ext cx="7688700" cy="306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100" b="1"/>
              <a:t>- Define constipation and diarrhea </a:t>
            </a:r>
            <a:endParaRPr sz="1100" b="1"/>
          </a:p>
          <a:p>
            <a:pPr marL="0" lvl="0" indent="0" algn="l" rtl="0">
              <a:lnSpc>
                <a:spcPct val="100000"/>
              </a:lnSpc>
              <a:spcBef>
                <a:spcPts val="1600"/>
              </a:spcBef>
              <a:spcAft>
                <a:spcPts val="0"/>
              </a:spcAft>
              <a:buNone/>
            </a:pPr>
            <a:r>
              <a:rPr lang="en-GB" sz="1100" b="1"/>
              <a:t>- Discuss the definition, etiology and classification of irritable bowel syndrome (IBS)</a:t>
            </a:r>
            <a:endParaRPr sz="1100" b="1"/>
          </a:p>
          <a:p>
            <a:pPr marL="0" lvl="0" indent="0" algn="l" rtl="0">
              <a:lnSpc>
                <a:spcPct val="100000"/>
              </a:lnSpc>
              <a:spcBef>
                <a:spcPts val="1600"/>
              </a:spcBef>
              <a:spcAft>
                <a:spcPts val="0"/>
              </a:spcAft>
              <a:buNone/>
            </a:pPr>
            <a:r>
              <a:rPr lang="en-GB" sz="1100" b="1"/>
              <a:t>- Explain how to diagnose IBS </a:t>
            </a:r>
            <a:endParaRPr sz="1100" b="1"/>
          </a:p>
          <a:p>
            <a:pPr marL="0" lvl="0" indent="0" algn="l" rtl="0">
              <a:lnSpc>
                <a:spcPct val="100000"/>
              </a:lnSpc>
              <a:spcBef>
                <a:spcPts val="1600"/>
              </a:spcBef>
              <a:spcAft>
                <a:spcPts val="0"/>
              </a:spcAft>
              <a:buNone/>
            </a:pPr>
            <a:r>
              <a:rPr lang="en-GB" sz="1100" b="1"/>
              <a:t>- List the alarm symptoms and differential diagnosis </a:t>
            </a:r>
            <a:endParaRPr sz="1100" b="1"/>
          </a:p>
          <a:p>
            <a:pPr marL="0" lvl="0" indent="0" algn="l" rtl="0">
              <a:lnSpc>
                <a:spcPct val="100000"/>
              </a:lnSpc>
              <a:spcBef>
                <a:spcPts val="1600"/>
              </a:spcBef>
              <a:spcAft>
                <a:spcPts val="0"/>
              </a:spcAft>
              <a:buNone/>
            </a:pPr>
            <a:r>
              <a:rPr lang="en-GB" sz="1100" b="1"/>
              <a:t>- Provide a comprehensive management plan and follow up for patients with IBS</a:t>
            </a:r>
            <a:endParaRPr sz="1100" b="1"/>
          </a:p>
          <a:p>
            <a:pPr marL="0" lvl="0" indent="0" algn="l" rtl="0">
              <a:lnSpc>
                <a:spcPct val="100000"/>
              </a:lnSpc>
              <a:spcBef>
                <a:spcPts val="1600"/>
              </a:spcBef>
              <a:spcAft>
                <a:spcPts val="0"/>
              </a:spcAft>
              <a:buNone/>
            </a:pPr>
            <a:r>
              <a:rPr lang="en-GB" sz="1100" b="1"/>
              <a:t>- Recognize when to refer to specialist </a:t>
            </a:r>
            <a:endParaRPr sz="1100" b="1"/>
          </a:p>
          <a:p>
            <a:pPr marL="0" lvl="0" indent="0" algn="l" rtl="0">
              <a:lnSpc>
                <a:spcPct val="100000"/>
              </a:lnSpc>
              <a:spcBef>
                <a:spcPts val="1600"/>
              </a:spcBef>
              <a:spcAft>
                <a:spcPts val="0"/>
              </a:spcAft>
              <a:buNone/>
            </a:pPr>
            <a:r>
              <a:rPr lang="en-GB" sz="1100" b="1"/>
              <a:t>- Demonstrate history taking and physical examination for patients presented with history suggestive of IBS. i.e Role play.</a:t>
            </a:r>
            <a:endParaRPr sz="1100" b="1"/>
          </a:p>
          <a:p>
            <a:pPr marL="0" lvl="0" indent="0" algn="l" rtl="0">
              <a:lnSpc>
                <a:spcPct val="100000"/>
              </a:lnSpc>
              <a:spcBef>
                <a:spcPts val="1600"/>
              </a:spcBef>
              <a:spcAft>
                <a:spcPts val="0"/>
              </a:spcAft>
              <a:buNone/>
            </a:pPr>
            <a:r>
              <a:rPr lang="en-GB" sz="1100" b="1"/>
              <a:t>- Practical: Examination of the Abdomen, how to perform the examination?</a:t>
            </a:r>
            <a:endParaRPr sz="1100" b="1"/>
          </a:p>
          <a:p>
            <a:pPr marL="0" lvl="0" indent="0" algn="l" rtl="0">
              <a:spcBef>
                <a:spcPts val="1600"/>
              </a:spcBef>
              <a:spcAft>
                <a:spcPts val="1600"/>
              </a:spcAft>
              <a:buNone/>
            </a:pPr>
            <a:endParaRPr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729450" y="598950"/>
            <a:ext cx="7688700" cy="535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GB"/>
              <a:t>IBS diagnostic algorithm </a:t>
            </a:r>
            <a:r>
              <a:rPr lang="en-GB" sz="900" b="0" i="1"/>
              <a:t>according to World Gastroenterology Organisation Global Guidelines</a:t>
            </a:r>
            <a:endParaRPr sz="900" b="0" i="1"/>
          </a:p>
          <a:p>
            <a:pPr marL="0" marR="0" lvl="0" indent="0" algn="l" rtl="0">
              <a:lnSpc>
                <a:spcPct val="100000"/>
              </a:lnSpc>
              <a:spcBef>
                <a:spcPts val="0"/>
              </a:spcBef>
              <a:spcAft>
                <a:spcPts val="0"/>
              </a:spcAft>
              <a:buNone/>
            </a:pPr>
            <a:endParaRPr/>
          </a:p>
        </p:txBody>
      </p:sp>
      <p:sp>
        <p:nvSpPr>
          <p:cNvPr id="204" name="Google Shape;204;p3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05" name="Google Shape;205;p32"/>
          <p:cNvPicPr preferRelativeResize="0"/>
          <p:nvPr/>
        </p:nvPicPr>
        <p:blipFill rotWithShape="1">
          <a:blip r:embed="rId3">
            <a:alphaModFix/>
          </a:blip>
          <a:srcRect b="31880"/>
          <a:stretch/>
        </p:blipFill>
        <p:spPr>
          <a:xfrm>
            <a:off x="747963" y="1383650"/>
            <a:ext cx="7648076" cy="3105400"/>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Alarming </a:t>
            </a:r>
            <a:r>
              <a:rPr lang="en-GB" dirty="0" err="1"/>
              <a:t>Sx</a:t>
            </a:r>
            <a:endParaRPr dirty="0"/>
          </a:p>
        </p:txBody>
      </p:sp>
      <p:sp>
        <p:nvSpPr>
          <p:cNvPr id="211" name="Google Shape;211;p33"/>
          <p:cNvSpPr txBox="1">
            <a:spLocks noGrp="1"/>
          </p:cNvSpPr>
          <p:nvPr>
            <p:ph type="body" idx="1"/>
          </p:nvPr>
        </p:nvSpPr>
        <p:spPr>
          <a:xfrm>
            <a:off x="729450" y="2059675"/>
            <a:ext cx="7688700" cy="2623200"/>
          </a:xfrm>
          <a:prstGeom prst="rect">
            <a:avLst/>
          </a:prstGeom>
        </p:spPr>
        <p:txBody>
          <a:bodyPr spcFirstLastPara="1" wrap="square" lIns="91425" tIns="91425" rIns="91425" bIns="91425" anchor="t" anchorCtr="0">
            <a:noAutofit/>
          </a:bodyPr>
          <a:lstStyle/>
          <a:p>
            <a:r>
              <a:rPr lang="en-GB" sz="1400" dirty="0">
                <a:solidFill>
                  <a:srgbClr val="000000"/>
                </a:solidFill>
                <a:latin typeface="Arial"/>
                <a:ea typeface="Arial"/>
                <a:cs typeface="Arial"/>
                <a:sym typeface="Arial"/>
              </a:rPr>
              <a:t>Weight loss</a:t>
            </a:r>
          </a:p>
          <a:p>
            <a:r>
              <a:rPr lang="en-GB" sz="1400" dirty="0">
                <a:solidFill>
                  <a:srgbClr val="000000"/>
                </a:solidFill>
                <a:latin typeface="Arial"/>
                <a:ea typeface="Arial"/>
                <a:cs typeface="Arial"/>
                <a:sym typeface="Arial"/>
              </a:rPr>
              <a:t>Rectal bleeding </a:t>
            </a:r>
          </a:p>
          <a:p>
            <a:pPr marL="457200" lvl="0" indent="-311150" algn="l" rtl="0">
              <a:spcBef>
                <a:spcPts val="0"/>
              </a:spcBef>
              <a:spcAft>
                <a:spcPts val="0"/>
              </a:spcAft>
              <a:buSzPts val="1300"/>
              <a:buChar char="●"/>
            </a:pPr>
            <a:r>
              <a:rPr lang="en-GB" sz="1400" dirty="0" err="1" smtClean="0">
                <a:solidFill>
                  <a:srgbClr val="000000"/>
                </a:solidFill>
                <a:latin typeface="Arial"/>
                <a:ea typeface="Arial"/>
                <a:cs typeface="Arial"/>
                <a:sym typeface="Arial"/>
              </a:rPr>
              <a:t>Anemia</a:t>
            </a:r>
            <a:endParaRPr sz="1400" dirty="0">
              <a:solidFill>
                <a:srgbClr val="000000"/>
              </a:solidFill>
              <a:latin typeface="Arial"/>
              <a:ea typeface="Arial"/>
              <a:cs typeface="Arial"/>
              <a:sym typeface="Arial"/>
            </a:endParaRPr>
          </a:p>
          <a:p>
            <a:pPr marL="457200" lvl="0" indent="-311150" algn="l" rtl="0">
              <a:spcBef>
                <a:spcPts val="0"/>
              </a:spcBef>
              <a:spcAft>
                <a:spcPts val="0"/>
              </a:spcAft>
              <a:buSzPts val="1300"/>
              <a:buChar char="●"/>
            </a:pPr>
            <a:r>
              <a:rPr lang="en-GB" sz="1400" dirty="0" smtClean="0">
                <a:solidFill>
                  <a:srgbClr val="000000"/>
                </a:solidFill>
                <a:latin typeface="Arial"/>
                <a:ea typeface="Arial"/>
                <a:cs typeface="Arial"/>
                <a:sym typeface="Arial"/>
              </a:rPr>
              <a:t>Nocturnal </a:t>
            </a:r>
            <a:r>
              <a:rPr lang="en-GB" sz="1400" dirty="0">
                <a:solidFill>
                  <a:srgbClr val="000000"/>
                </a:solidFill>
                <a:latin typeface="Arial"/>
                <a:ea typeface="Arial"/>
                <a:cs typeface="Arial"/>
                <a:sym typeface="Arial"/>
              </a:rPr>
              <a:t>symptoms</a:t>
            </a:r>
            <a:endParaRPr sz="1400" dirty="0">
              <a:solidFill>
                <a:srgbClr val="000000"/>
              </a:solidFill>
              <a:latin typeface="Arial"/>
              <a:ea typeface="Arial"/>
              <a:cs typeface="Arial"/>
              <a:sym typeface="Arial"/>
            </a:endParaRPr>
          </a:p>
          <a:p>
            <a:pPr marL="457200" lvl="0" indent="-311150" algn="l" rtl="0">
              <a:spcBef>
                <a:spcPts val="0"/>
              </a:spcBef>
              <a:spcAft>
                <a:spcPts val="0"/>
              </a:spcAft>
              <a:buSzPts val="1300"/>
              <a:buChar char="●"/>
            </a:pPr>
            <a:r>
              <a:rPr lang="en-GB" sz="1400" dirty="0" smtClean="0">
                <a:solidFill>
                  <a:srgbClr val="000000"/>
                </a:solidFill>
                <a:latin typeface="Arial"/>
                <a:ea typeface="Arial"/>
                <a:cs typeface="Arial"/>
                <a:sym typeface="Arial"/>
              </a:rPr>
              <a:t>+</a:t>
            </a:r>
            <a:r>
              <a:rPr lang="en-GB" sz="1400" dirty="0" err="1">
                <a:solidFill>
                  <a:srgbClr val="000000"/>
                </a:solidFill>
                <a:latin typeface="Arial"/>
                <a:ea typeface="Arial"/>
                <a:cs typeface="Arial"/>
                <a:sym typeface="Arial"/>
              </a:rPr>
              <a:t>ve</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FHx</a:t>
            </a:r>
            <a:r>
              <a:rPr lang="en-GB" sz="1400" dirty="0">
                <a:solidFill>
                  <a:srgbClr val="000000"/>
                </a:solidFill>
                <a:latin typeface="Arial"/>
                <a:ea typeface="Arial"/>
                <a:cs typeface="Arial"/>
                <a:sym typeface="Arial"/>
              </a:rPr>
              <a:t> Colorectal CA.</a:t>
            </a:r>
            <a:endParaRPr sz="1400" dirty="0">
              <a:solidFill>
                <a:srgbClr val="000000"/>
              </a:solidFill>
              <a:latin typeface="Arial"/>
              <a:ea typeface="Arial"/>
              <a:cs typeface="Arial"/>
              <a:sym typeface="Arial"/>
            </a:endParaRPr>
          </a:p>
          <a:p>
            <a:pPr marL="0" lvl="0" indent="0" algn="l" rtl="0">
              <a:spcBef>
                <a:spcPts val="1600"/>
              </a:spcBef>
              <a:spcAft>
                <a:spcPts val="16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500"/>
                                        <p:tgtEl>
                                          <p:spTgt spid="2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1">
                                            <p:txEl>
                                              <p:pRg st="0" end="0"/>
                                            </p:txEl>
                                          </p:spTgt>
                                        </p:tgtEl>
                                        <p:attrNameLst>
                                          <p:attrName>style.visibility</p:attrName>
                                        </p:attrNameLst>
                                      </p:cBhvr>
                                      <p:to>
                                        <p:strVal val="visible"/>
                                      </p:to>
                                    </p:set>
                                    <p:animEffect transition="in" filter="fade">
                                      <p:cBhvr>
                                        <p:cTn id="12" dur="500"/>
                                        <p:tgtEl>
                                          <p:spTgt spid="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1">
                                            <p:txEl>
                                              <p:pRg st="2" end="2"/>
                                            </p:txEl>
                                          </p:spTgt>
                                        </p:tgtEl>
                                        <p:attrNameLst>
                                          <p:attrName>style.visibility</p:attrName>
                                        </p:attrNameLst>
                                      </p:cBhvr>
                                      <p:to>
                                        <p:strVal val="visible"/>
                                      </p:to>
                                    </p:set>
                                    <p:animEffect transition="in" filter="fade">
                                      <p:cBhvr>
                                        <p:cTn id="17" dur="500"/>
                                        <p:tgtEl>
                                          <p:spTgt spid="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1">
                                            <p:txEl>
                                              <p:pRg st="1" end="1"/>
                                            </p:txEl>
                                          </p:spTgt>
                                        </p:tgtEl>
                                        <p:attrNameLst>
                                          <p:attrName>style.visibility</p:attrName>
                                        </p:attrNameLst>
                                      </p:cBhvr>
                                      <p:to>
                                        <p:strVal val="visible"/>
                                      </p:to>
                                    </p:set>
                                    <p:animEffect transition="in" filter="fade">
                                      <p:cBhvr>
                                        <p:cTn id="22" dur="500"/>
                                        <p:tgtEl>
                                          <p:spTgt spid="211">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11">
                                            <p:txEl>
                                              <p:pRg st="3" end="3"/>
                                            </p:txEl>
                                          </p:spTgt>
                                        </p:tgtEl>
                                        <p:attrNameLst>
                                          <p:attrName>style.visibility</p:attrName>
                                        </p:attrNameLst>
                                      </p:cBhvr>
                                      <p:to>
                                        <p:strVal val="visible"/>
                                      </p:to>
                                    </p:set>
                                    <p:animEffect transition="in" filter="fade">
                                      <p:cBhvr>
                                        <p:cTn id="25" dur="500"/>
                                        <p:tgtEl>
                                          <p:spTgt spid="211">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11">
                                            <p:txEl>
                                              <p:pRg st="4" end="4"/>
                                            </p:txEl>
                                          </p:spTgt>
                                        </p:tgtEl>
                                        <p:attrNameLst>
                                          <p:attrName>style.visibility</p:attrName>
                                        </p:attrNameLst>
                                      </p:cBhvr>
                                      <p:to>
                                        <p:strVal val="visible"/>
                                      </p:to>
                                    </p:set>
                                    <p:animEffect transition="in" filter="fade">
                                      <p:cBhvr>
                                        <p:cTn id="28" dur="500"/>
                                        <p:tgtEl>
                                          <p:spTgt spid="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DDx</a:t>
            </a:r>
            <a:endParaRPr/>
          </a:p>
        </p:txBody>
      </p:sp>
      <p:sp>
        <p:nvSpPr>
          <p:cNvPr id="219" name="Google Shape;219;p34"/>
          <p:cNvSpPr txBox="1">
            <a:spLocks noGrp="1"/>
          </p:cNvSpPr>
          <p:nvPr>
            <p:ph type="body" idx="1"/>
          </p:nvPr>
        </p:nvSpPr>
        <p:spPr>
          <a:prstGeom prst="rect">
            <a:avLst/>
          </a:prstGeom>
        </p:spPr>
        <p:txBody>
          <a:bodyPr spcFirstLastPara="1" wrap="square" lIns="91425" tIns="91425" rIns="91425" bIns="91425" anchor="t" anchorCtr="0">
            <a:noAutofit/>
          </a:bodyPr>
          <a:lstStyle/>
          <a:p>
            <a:r>
              <a:rPr lang="en-GB" sz="1400" dirty="0">
                <a:solidFill>
                  <a:srgbClr val="000000"/>
                </a:solidFill>
                <a:latin typeface="Arial"/>
                <a:ea typeface="Arial"/>
                <a:cs typeface="Arial"/>
                <a:sym typeface="Arial"/>
              </a:rPr>
              <a:t>Inflammatory bowel disease. (</a:t>
            </a:r>
            <a:r>
              <a:rPr lang="en-GB" sz="1400" dirty="0" err="1">
                <a:solidFill>
                  <a:srgbClr val="000000"/>
                </a:solidFill>
                <a:latin typeface="Arial"/>
                <a:ea typeface="Arial"/>
                <a:cs typeface="Arial"/>
                <a:sym typeface="Arial"/>
              </a:rPr>
              <a:t>crohn’s</a:t>
            </a:r>
            <a:r>
              <a:rPr lang="en-GB" sz="1400" dirty="0">
                <a:solidFill>
                  <a:srgbClr val="000000"/>
                </a:solidFill>
                <a:latin typeface="Arial"/>
                <a:ea typeface="Arial"/>
                <a:cs typeface="Arial"/>
                <a:sym typeface="Arial"/>
              </a:rPr>
              <a:t> disease &amp; Ulcerative colitis)</a:t>
            </a:r>
          </a:p>
          <a:p>
            <a:pPr lvl="0"/>
            <a:r>
              <a:rPr lang="en-GB" sz="1400" dirty="0">
                <a:solidFill>
                  <a:srgbClr val="000000"/>
                </a:solidFill>
                <a:latin typeface="Arial"/>
                <a:ea typeface="Arial"/>
                <a:cs typeface="Arial"/>
                <a:sym typeface="Arial"/>
              </a:rPr>
              <a:t>Celiac disease </a:t>
            </a:r>
            <a:endParaRPr lang="en-GB" sz="1400" dirty="0" smtClean="0">
              <a:solidFill>
                <a:srgbClr val="000000"/>
              </a:solidFill>
              <a:latin typeface="Arial"/>
              <a:ea typeface="Arial"/>
              <a:cs typeface="Arial"/>
              <a:sym typeface="Arial"/>
            </a:endParaRPr>
          </a:p>
          <a:p>
            <a:r>
              <a:rPr lang="en-GB" sz="1400" dirty="0">
                <a:solidFill>
                  <a:srgbClr val="000000"/>
                </a:solidFill>
                <a:latin typeface="Arial"/>
                <a:ea typeface="Arial"/>
                <a:cs typeface="Arial"/>
                <a:sym typeface="Arial"/>
              </a:rPr>
              <a:t>Lactose intolerance</a:t>
            </a:r>
          </a:p>
          <a:p>
            <a:pPr lvl="0"/>
            <a:r>
              <a:rPr lang="en-GB" sz="1400" dirty="0" smtClean="0">
                <a:solidFill>
                  <a:srgbClr val="000000"/>
                </a:solidFill>
                <a:latin typeface="Arial"/>
                <a:ea typeface="Arial"/>
                <a:cs typeface="Arial"/>
                <a:sym typeface="Arial"/>
              </a:rPr>
              <a:t>Colorectal Cancer</a:t>
            </a:r>
          </a:p>
          <a:p>
            <a:pPr lvl="0"/>
            <a:r>
              <a:rPr lang="en-GB" sz="1400" dirty="0" smtClean="0">
                <a:solidFill>
                  <a:srgbClr val="000000"/>
                </a:solidFill>
                <a:latin typeface="Arial"/>
                <a:ea typeface="Arial"/>
                <a:cs typeface="Arial"/>
                <a:sym typeface="Arial"/>
              </a:rPr>
              <a:t>GI </a:t>
            </a:r>
            <a:r>
              <a:rPr lang="en-GB" sz="1400" dirty="0">
                <a:solidFill>
                  <a:srgbClr val="000000"/>
                </a:solidFill>
                <a:latin typeface="Arial"/>
                <a:ea typeface="Arial"/>
                <a:cs typeface="Arial"/>
                <a:sym typeface="Arial"/>
              </a:rPr>
              <a:t>infection (Recent Antibiotic use)</a:t>
            </a:r>
            <a:endParaRPr sz="1400" dirty="0">
              <a:solidFill>
                <a:srgbClr val="000000"/>
              </a:solidFill>
              <a:latin typeface="Arial"/>
              <a:ea typeface="Arial"/>
              <a:cs typeface="Arial"/>
              <a:sym typeface="Arial"/>
            </a:endParaRPr>
          </a:p>
          <a:p>
            <a:pPr marL="457200" lvl="0" indent="-311150" algn="l" rtl="0">
              <a:spcBef>
                <a:spcPts val="0"/>
              </a:spcBef>
              <a:spcAft>
                <a:spcPts val="0"/>
              </a:spcAft>
              <a:buSzPts val="1300"/>
              <a:buChar char="●"/>
            </a:pPr>
            <a:r>
              <a:rPr lang="en-GB" sz="1400" dirty="0">
                <a:solidFill>
                  <a:srgbClr val="000000"/>
                </a:solidFill>
                <a:latin typeface="Arial"/>
                <a:ea typeface="Arial"/>
                <a:cs typeface="Arial"/>
                <a:sym typeface="Arial"/>
              </a:rPr>
              <a:t>Ischemic </a:t>
            </a:r>
            <a:r>
              <a:rPr lang="en-GB" sz="1400" dirty="0" smtClean="0">
                <a:solidFill>
                  <a:srgbClr val="000000"/>
                </a:solidFill>
                <a:latin typeface="Arial"/>
                <a:ea typeface="Arial"/>
                <a:cs typeface="Arial"/>
                <a:sym typeface="Arial"/>
              </a:rPr>
              <a:t>colitis</a:t>
            </a:r>
            <a:endParaRPr sz="1400"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animEffect transition="in" filter="fade">
                                      <p:cBhvr>
                                        <p:cTn id="7" dur="500"/>
                                        <p:tgtEl>
                                          <p:spTgt spid="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1" end="1"/>
                                            </p:txEl>
                                          </p:spTgt>
                                        </p:tgtEl>
                                        <p:attrNameLst>
                                          <p:attrName>style.visibility</p:attrName>
                                        </p:attrNameLst>
                                      </p:cBhvr>
                                      <p:to>
                                        <p:strVal val="visible"/>
                                      </p:to>
                                    </p:set>
                                    <p:animEffect transition="in" filter="fade">
                                      <p:cBhvr>
                                        <p:cTn id="12" dur="500"/>
                                        <p:tgtEl>
                                          <p:spTgt spid="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3" end="3"/>
                                            </p:txEl>
                                          </p:spTgt>
                                        </p:tgtEl>
                                        <p:attrNameLst>
                                          <p:attrName>style.visibility</p:attrName>
                                        </p:attrNameLst>
                                      </p:cBhvr>
                                      <p:to>
                                        <p:strVal val="visible"/>
                                      </p:to>
                                    </p:set>
                                    <p:animEffect transition="in" filter="fade">
                                      <p:cBhvr>
                                        <p:cTn id="17" dur="500"/>
                                        <p:tgtEl>
                                          <p:spTgt spid="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9">
                                            <p:txEl>
                                              <p:pRg st="4" end="4"/>
                                            </p:txEl>
                                          </p:spTgt>
                                        </p:tgtEl>
                                        <p:attrNameLst>
                                          <p:attrName>style.visibility</p:attrName>
                                        </p:attrNameLst>
                                      </p:cBhvr>
                                      <p:to>
                                        <p:strVal val="visible"/>
                                      </p:to>
                                    </p:set>
                                    <p:animEffect transition="in" filter="fade">
                                      <p:cBhvr>
                                        <p:cTn id="22" dur="500"/>
                                        <p:tgtEl>
                                          <p:spTgt spid="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9">
                                            <p:txEl>
                                              <p:pRg st="2" end="2"/>
                                            </p:txEl>
                                          </p:spTgt>
                                        </p:tgtEl>
                                        <p:attrNameLst>
                                          <p:attrName>style.visibility</p:attrName>
                                        </p:attrNameLst>
                                      </p:cBhvr>
                                      <p:to>
                                        <p:strVal val="visible"/>
                                      </p:to>
                                    </p:set>
                                    <p:animEffect transition="in" filter="fade">
                                      <p:cBhvr>
                                        <p:cTn id="27" dur="500"/>
                                        <p:tgtEl>
                                          <p:spTgt spid="219">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19">
                                            <p:txEl>
                                              <p:pRg st="5" end="5"/>
                                            </p:txEl>
                                          </p:spTgt>
                                        </p:tgtEl>
                                        <p:attrNameLst>
                                          <p:attrName>style.visibility</p:attrName>
                                        </p:attrNameLst>
                                      </p:cBhvr>
                                      <p:to>
                                        <p:strVal val="visible"/>
                                      </p:to>
                                    </p:set>
                                    <p:animEffect transition="in" filter="fade">
                                      <p:cBhvr>
                                        <p:cTn id="30" dur="500"/>
                                        <p:tgtEl>
                                          <p:spTgt spid="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5"/>
          <p:cNvSpPr txBox="1">
            <a:spLocks noGrp="1"/>
          </p:cNvSpPr>
          <p:nvPr>
            <p:ph type="title"/>
          </p:nvPr>
        </p:nvSpPr>
        <p:spPr>
          <a:xfrm>
            <a:off x="7276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Rx</a:t>
            </a:r>
            <a:endParaRPr/>
          </a:p>
        </p:txBody>
      </p:sp>
      <p:sp>
        <p:nvSpPr>
          <p:cNvPr id="225" name="Google Shape;225;p35"/>
          <p:cNvSpPr txBox="1"/>
          <p:nvPr/>
        </p:nvSpPr>
        <p:spPr>
          <a:xfrm>
            <a:off x="690125" y="1888225"/>
            <a:ext cx="7648800" cy="30288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000000"/>
              </a:buClr>
              <a:buSzPts val="1400"/>
              <a:buFont typeface="Arial"/>
              <a:buChar char="●"/>
            </a:pPr>
            <a:r>
              <a:rPr lang="en-GB" dirty="0"/>
              <a:t>Lifestyle advice:</a:t>
            </a:r>
            <a:endParaRPr dirty="0"/>
          </a:p>
          <a:p>
            <a:pPr marL="914400" lvl="1" indent="-317500">
              <a:buSzPts val="1400"/>
              <a:buChar char="○"/>
            </a:pPr>
            <a:r>
              <a:rPr lang="en-US" dirty="0"/>
              <a:t>Relaxation techniques such as </a:t>
            </a:r>
            <a:r>
              <a:rPr lang="en-US" dirty="0" smtClean="0"/>
              <a:t>meditation.</a:t>
            </a:r>
            <a:endParaRPr dirty="0"/>
          </a:p>
          <a:p>
            <a:pPr marL="914400" lvl="1" indent="-317500">
              <a:buSzPts val="1400"/>
              <a:buChar char="○"/>
            </a:pPr>
            <a:r>
              <a:rPr lang="en-US" dirty="0"/>
              <a:t>Physical activities and </a:t>
            </a:r>
            <a:r>
              <a:rPr lang="en-US" dirty="0" smtClean="0"/>
              <a:t>exercise.</a:t>
            </a:r>
            <a:endParaRPr dirty="0"/>
          </a:p>
          <a:p>
            <a:pPr marL="457200" lvl="0" indent="-317500" algn="l" rtl="0">
              <a:spcBef>
                <a:spcPts val="0"/>
              </a:spcBef>
              <a:spcAft>
                <a:spcPts val="0"/>
              </a:spcAft>
              <a:buSzPts val="1400"/>
              <a:buChar char="●"/>
            </a:pPr>
            <a:r>
              <a:rPr lang="en-GB" dirty="0"/>
              <a:t>Dietary advice:</a:t>
            </a:r>
            <a:endParaRPr dirty="0"/>
          </a:p>
          <a:p>
            <a:pPr marL="914400" lvl="1" indent="-317500">
              <a:buSzPts val="1400"/>
              <a:buFont typeface="Arial"/>
              <a:buChar char="○"/>
            </a:pPr>
            <a:r>
              <a:rPr lang="en-US" dirty="0"/>
              <a:t>High fluid intake (8 cups per day)</a:t>
            </a:r>
          </a:p>
          <a:p>
            <a:pPr marL="914400" lvl="1" indent="-317500">
              <a:buSzPts val="1400"/>
              <a:buChar char="○"/>
            </a:pPr>
            <a:r>
              <a:rPr lang="en-US" dirty="0"/>
              <a:t>soluble fiber </a:t>
            </a:r>
            <a:r>
              <a:rPr lang="en-US" dirty="0" smtClean="0"/>
              <a:t>supplementation.</a:t>
            </a:r>
          </a:p>
          <a:p>
            <a:pPr marL="914400" lvl="1" indent="-317500">
              <a:buSzPts val="1400"/>
              <a:buChar char="○"/>
            </a:pPr>
            <a:r>
              <a:rPr lang="en-GB" dirty="0" smtClean="0"/>
              <a:t>Avoid </a:t>
            </a:r>
            <a:r>
              <a:rPr lang="en-GB" dirty="0"/>
              <a:t>high intake of </a:t>
            </a:r>
            <a:r>
              <a:rPr lang="en-GB" dirty="0" err="1"/>
              <a:t>fibers</a:t>
            </a:r>
            <a:r>
              <a:rPr lang="en-GB" dirty="0"/>
              <a:t>, starch and fruits (3 per day</a:t>
            </a:r>
            <a:r>
              <a:rPr lang="en-GB" dirty="0" smtClean="0"/>
              <a:t>)</a:t>
            </a:r>
          </a:p>
          <a:p>
            <a:pPr marL="914400" lvl="1" indent="-317500">
              <a:buSzPts val="1400"/>
              <a:buChar char="○"/>
            </a:pPr>
            <a:r>
              <a:rPr lang="en-GB" dirty="0"/>
              <a:t>Following a low FODMAP [fermentable oligosaccharides, </a:t>
            </a:r>
            <a:r>
              <a:rPr lang="en-GB" dirty="0" err="1"/>
              <a:t>disaccharides,monosaccharides</a:t>
            </a:r>
            <a:r>
              <a:rPr lang="en-GB" dirty="0"/>
              <a:t> and polyols] diet) Done by a dietitian.</a:t>
            </a:r>
            <a:endParaRP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000" dirty="0">
                <a:solidFill>
                  <a:schemeClr val="tx1"/>
                </a:solidFill>
              </a:rPr>
              <a:t>Symptoms persist?</a:t>
            </a:r>
            <a:endParaRPr lang="en-US" dirty="0">
              <a:solidFill>
                <a:schemeClr val="tx1"/>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0637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Dietary management </a:t>
            </a:r>
            <a:endParaRPr/>
          </a:p>
        </p:txBody>
      </p:sp>
      <p:sp>
        <p:nvSpPr>
          <p:cNvPr id="236" name="Google Shape;236;p37"/>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282828"/>
              </a:buClr>
              <a:buSzPts val="1200"/>
              <a:buChar char="●"/>
            </a:pPr>
            <a:r>
              <a:rPr lang="en-GB" sz="1200">
                <a:solidFill>
                  <a:srgbClr val="282828"/>
                </a:solidFill>
              </a:rPr>
              <a:t>include single food avoidance and exclusion diets (for example, a low FODMAP [fermentable oligosaccharides, disaccharides, monosaccharides and polyols] diet)</a:t>
            </a:r>
            <a:endParaRPr sz="1200">
              <a:solidFill>
                <a:srgbClr val="282828"/>
              </a:solidFill>
            </a:endParaRPr>
          </a:p>
          <a:p>
            <a:pPr marL="457200" lvl="0" indent="0" algn="l" rtl="0">
              <a:spcBef>
                <a:spcPts val="1600"/>
              </a:spcBef>
              <a:spcAft>
                <a:spcPts val="0"/>
              </a:spcAft>
              <a:buNone/>
            </a:pPr>
            <a:endParaRPr sz="1200">
              <a:solidFill>
                <a:srgbClr val="282828"/>
              </a:solidFill>
            </a:endParaRPr>
          </a:p>
          <a:p>
            <a:pPr marL="457200" lvl="0" indent="-311150" algn="l" rtl="0">
              <a:spcBef>
                <a:spcPts val="1600"/>
              </a:spcBef>
              <a:spcAft>
                <a:spcPts val="0"/>
              </a:spcAft>
              <a:buSzPts val="1300"/>
              <a:buChar char="●"/>
            </a:pPr>
            <a:r>
              <a:rPr lang="en-GB"/>
              <a:t>Done by dietitian. </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t>Pharmacological therapy: </a:t>
            </a:r>
            <a:endParaRPr/>
          </a:p>
          <a:p>
            <a:pPr marL="0" lvl="0" indent="0" algn="l" rtl="0">
              <a:spcBef>
                <a:spcPts val="1600"/>
              </a:spcBef>
              <a:spcAft>
                <a:spcPts val="0"/>
              </a:spcAft>
              <a:buNone/>
            </a:pPr>
            <a:endParaRPr sz="1400" b="0">
              <a:solidFill>
                <a:srgbClr val="282828"/>
              </a:solidFill>
              <a:latin typeface="Lato"/>
              <a:ea typeface="Lato"/>
              <a:cs typeface="Lato"/>
              <a:sym typeface="Lato"/>
            </a:endParaRPr>
          </a:p>
        </p:txBody>
      </p:sp>
      <p:sp>
        <p:nvSpPr>
          <p:cNvPr id="242" name="Google Shape;242;p38"/>
          <p:cNvSpPr txBox="1">
            <a:spLocks noGrp="1"/>
          </p:cNvSpPr>
          <p:nvPr>
            <p:ph type="body" idx="1"/>
          </p:nvPr>
        </p:nvSpPr>
        <p:spPr>
          <a:xfrm>
            <a:off x="1898825" y="205225"/>
            <a:ext cx="7091700" cy="868200"/>
          </a:xfrm>
          <a:prstGeom prst="rect">
            <a:avLst/>
          </a:prstGeom>
        </p:spPr>
        <p:txBody>
          <a:bodyPr spcFirstLastPara="1" wrap="square" lIns="91425" tIns="91425" rIns="91425" bIns="91425" anchor="t" anchorCtr="0">
            <a:noAutofit/>
          </a:bodyPr>
          <a:lstStyle/>
          <a:p>
            <a:pPr marL="1371600" lvl="0" indent="0" algn="l" rtl="0">
              <a:spcBef>
                <a:spcPts val="0"/>
              </a:spcBef>
              <a:spcAft>
                <a:spcPts val="0"/>
              </a:spcAft>
              <a:buNone/>
            </a:pPr>
            <a:endParaRPr sz="1200">
              <a:solidFill>
                <a:srgbClr val="282828"/>
              </a:solidFill>
            </a:endParaRPr>
          </a:p>
          <a:p>
            <a:pPr marL="0" lvl="0" indent="0" algn="l" rtl="0">
              <a:spcBef>
                <a:spcPts val="0"/>
              </a:spcBef>
              <a:spcAft>
                <a:spcPts val="1600"/>
              </a:spcAft>
              <a:buNone/>
            </a:pPr>
            <a:endParaRPr/>
          </a:p>
        </p:txBody>
      </p:sp>
      <p:graphicFrame>
        <p:nvGraphicFramePr>
          <p:cNvPr id="243" name="Google Shape;243;p38"/>
          <p:cNvGraphicFramePr/>
          <p:nvPr>
            <p:extLst>
              <p:ext uri="{D42A27DB-BD31-4B8C-83A1-F6EECF244321}">
                <p14:modId xmlns:p14="http://schemas.microsoft.com/office/powerpoint/2010/main" val="879299856"/>
              </p:ext>
            </p:extLst>
          </p:nvPr>
        </p:nvGraphicFramePr>
        <p:xfrm>
          <a:off x="523575" y="1965163"/>
          <a:ext cx="8403575" cy="2468820"/>
        </p:xfrm>
        <a:graphic>
          <a:graphicData uri="http://schemas.openxmlformats.org/drawingml/2006/table">
            <a:tbl>
              <a:tblPr>
                <a:noFill/>
                <a:tableStyleId>{0D353276-5811-4628-8DDF-CF7A210B0B0C}</a:tableStyleId>
              </a:tblPr>
              <a:tblGrid>
                <a:gridCol w="4210266">
                  <a:extLst>
                    <a:ext uri="{9D8B030D-6E8A-4147-A177-3AD203B41FA5}">
                      <a16:colId xmlns:a16="http://schemas.microsoft.com/office/drawing/2014/main" xmlns="" val="20000"/>
                    </a:ext>
                  </a:extLst>
                </a:gridCol>
                <a:gridCol w="4193309">
                  <a:extLst>
                    <a:ext uri="{9D8B030D-6E8A-4147-A177-3AD203B41FA5}">
                      <a16:colId xmlns:a16="http://schemas.microsoft.com/office/drawing/2014/main" xmlns="" val="20001"/>
                    </a:ext>
                  </a:extLst>
                </a:gridCol>
              </a:tblGrid>
              <a:tr h="0">
                <a:tc>
                  <a:txBody>
                    <a:bodyPr/>
                    <a:lstStyle/>
                    <a:p>
                      <a:pPr marL="0" marR="0" lvl="0" indent="0" algn="ctr" rtl="0">
                        <a:lnSpc>
                          <a:spcPct val="115000"/>
                        </a:lnSpc>
                        <a:spcBef>
                          <a:spcPts val="0"/>
                        </a:spcBef>
                        <a:spcAft>
                          <a:spcPts val="0"/>
                        </a:spcAft>
                        <a:buNone/>
                      </a:pPr>
                      <a:r>
                        <a:rPr lang="en-GB" sz="1200" b="1">
                          <a:solidFill>
                            <a:srgbClr val="282828"/>
                          </a:solidFill>
                          <a:latin typeface="Lato"/>
                          <a:ea typeface="Lato"/>
                          <a:cs typeface="Lato"/>
                          <a:sym typeface="Lato"/>
                        </a:rPr>
                        <a:t>Constipation-predominant IBS</a:t>
                      </a:r>
                      <a:endParaRPr sz="1200" b="1">
                        <a:solidFill>
                          <a:srgbClr val="282828"/>
                        </a:solidFill>
                        <a:latin typeface="Lato"/>
                        <a:ea typeface="Lato"/>
                        <a:cs typeface="Lato"/>
                        <a:sym typeface="Lato"/>
                      </a:endParaRPr>
                    </a:p>
                  </a:txBody>
                  <a:tcPr marL="91425" marR="91425" marT="91425" marB="91425"/>
                </a:tc>
                <a:tc>
                  <a:txBody>
                    <a:bodyPr/>
                    <a:lstStyle/>
                    <a:p>
                      <a:pPr marL="0" marR="0" lvl="0" indent="0" algn="ctr" rtl="0">
                        <a:lnSpc>
                          <a:spcPct val="115000"/>
                        </a:lnSpc>
                        <a:spcBef>
                          <a:spcPts val="0"/>
                        </a:spcBef>
                        <a:spcAft>
                          <a:spcPts val="0"/>
                        </a:spcAft>
                        <a:buNone/>
                      </a:pPr>
                      <a:r>
                        <a:rPr lang="en-GB" sz="1200" b="1">
                          <a:solidFill>
                            <a:srgbClr val="282828"/>
                          </a:solidFill>
                          <a:latin typeface="Lato"/>
                          <a:ea typeface="Lato"/>
                          <a:cs typeface="Lato"/>
                          <a:sym typeface="Lato"/>
                        </a:rPr>
                        <a:t>Diarrhea-predominant IBS</a:t>
                      </a:r>
                      <a:endParaRPr sz="1200" b="1">
                        <a:solidFill>
                          <a:srgbClr val="282828"/>
                        </a:solidFill>
                        <a:latin typeface="Lato"/>
                        <a:ea typeface="Lato"/>
                        <a:cs typeface="Lato"/>
                        <a:sym typeface="Lato"/>
                      </a:endParaRPr>
                    </a:p>
                  </a:txBody>
                  <a:tcPr marL="91425" marR="91425" marT="91425" marB="91425"/>
                </a:tc>
                <a:extLst>
                  <a:ext uri="{0D108BD9-81ED-4DB2-BD59-A6C34878D82A}">
                    <a16:rowId xmlns:a16="http://schemas.microsoft.com/office/drawing/2014/main" xmlns="" val="10000"/>
                  </a:ext>
                </a:extLst>
              </a:tr>
              <a:tr h="0">
                <a:tc>
                  <a:txBody>
                    <a:bodyPr/>
                    <a:lstStyle/>
                    <a:p>
                      <a:pPr marL="457200" lvl="0" indent="-304800" algn="l" rtl="0">
                        <a:lnSpc>
                          <a:spcPct val="115000"/>
                        </a:lnSpc>
                        <a:spcBef>
                          <a:spcPts val="0"/>
                        </a:spcBef>
                        <a:spcAft>
                          <a:spcPts val="0"/>
                        </a:spcAft>
                        <a:buClr>
                          <a:srgbClr val="282828"/>
                        </a:buClr>
                        <a:buSzPts val="1200"/>
                        <a:buFont typeface="Lato"/>
                        <a:buChar char="-"/>
                      </a:pPr>
                      <a:r>
                        <a:rPr lang="en-GB" sz="1200" dirty="0">
                          <a:solidFill>
                            <a:srgbClr val="282828"/>
                          </a:solidFill>
                          <a:latin typeface="Lato"/>
                          <a:ea typeface="Lato"/>
                          <a:cs typeface="Lato"/>
                          <a:sym typeface="Lato"/>
                        </a:rPr>
                        <a:t>Laxative should be considered in C-IBS. Lactulose to be avoided.</a:t>
                      </a:r>
                    </a:p>
                    <a:p>
                      <a:pPr marL="457200" lvl="0" indent="-298450" algn="l" rtl="0">
                        <a:lnSpc>
                          <a:spcPct val="115000"/>
                        </a:lnSpc>
                        <a:spcBef>
                          <a:spcPts val="0"/>
                        </a:spcBef>
                        <a:spcAft>
                          <a:spcPts val="0"/>
                        </a:spcAft>
                        <a:buSzPts val="1100"/>
                        <a:buChar char="●"/>
                      </a:pPr>
                      <a:r>
                        <a:rPr lang="en-US" sz="1200" dirty="0">
                          <a:solidFill>
                            <a:srgbClr val="282828"/>
                          </a:solidFill>
                          <a:latin typeface="Lato"/>
                          <a:ea typeface="Lato"/>
                          <a:cs typeface="Lato"/>
                          <a:sym typeface="Lato"/>
                        </a:rPr>
                        <a:t>Consider linaclotide for people with IBS only if:</a:t>
                      </a:r>
                    </a:p>
                    <a:p>
                      <a:pPr marL="914400" lvl="1" indent="-298450" algn="l" rtl="0">
                        <a:lnSpc>
                          <a:spcPct val="115000"/>
                        </a:lnSpc>
                        <a:spcBef>
                          <a:spcPts val="0"/>
                        </a:spcBef>
                        <a:spcAft>
                          <a:spcPts val="0"/>
                        </a:spcAft>
                        <a:buSzPts val="1100"/>
                        <a:buChar char="○"/>
                      </a:pPr>
                      <a:r>
                        <a:rPr lang="en-US" sz="1200" dirty="0">
                          <a:solidFill>
                            <a:srgbClr val="282828"/>
                          </a:solidFill>
                          <a:latin typeface="Lato"/>
                          <a:ea typeface="Lato"/>
                          <a:cs typeface="Lato"/>
                          <a:sym typeface="Lato"/>
                        </a:rPr>
                        <a:t>Optimal or maximum tolerated doses of previous laxatives from different classes have not helped and they have had constipation for at least 12 months. </a:t>
                      </a:r>
                    </a:p>
                    <a:p>
                      <a:pPr marL="914400" lvl="1" indent="-298450" algn="l" rtl="0">
                        <a:lnSpc>
                          <a:spcPct val="115000"/>
                        </a:lnSpc>
                        <a:spcBef>
                          <a:spcPts val="0"/>
                        </a:spcBef>
                        <a:spcAft>
                          <a:spcPts val="0"/>
                        </a:spcAft>
                        <a:buSzPts val="1100"/>
                        <a:buChar char="○"/>
                      </a:pPr>
                      <a:r>
                        <a:rPr lang="en-US" sz="1200" dirty="0">
                          <a:solidFill>
                            <a:srgbClr val="282828"/>
                          </a:solidFill>
                          <a:latin typeface="Lato"/>
                          <a:ea typeface="Lato"/>
                          <a:cs typeface="Lato"/>
                          <a:sym typeface="Lato"/>
                        </a:rPr>
                        <a:t>Follow up people taking linaclotide after 3 months.</a:t>
                      </a:r>
                    </a:p>
                  </a:txBody>
                  <a:tcPr marL="91425" marR="91425" marT="91425" marB="91425"/>
                </a:tc>
                <a:tc>
                  <a:txBody>
                    <a:bodyPr/>
                    <a:lstStyle/>
                    <a:p>
                      <a:pPr marL="457200" lvl="0" indent="-304800" algn="l" rtl="0">
                        <a:lnSpc>
                          <a:spcPct val="115000"/>
                        </a:lnSpc>
                        <a:spcBef>
                          <a:spcPts val="0"/>
                        </a:spcBef>
                        <a:spcAft>
                          <a:spcPts val="0"/>
                        </a:spcAft>
                        <a:buClr>
                          <a:srgbClr val="282828"/>
                        </a:buClr>
                        <a:buSzPts val="1200"/>
                        <a:buFont typeface="Lato"/>
                        <a:buChar char="●"/>
                      </a:pPr>
                      <a:r>
                        <a:rPr lang="en-GB" sz="1200" dirty="0">
                          <a:solidFill>
                            <a:srgbClr val="282828"/>
                          </a:solidFill>
                          <a:latin typeface="Lato"/>
                          <a:ea typeface="Lato"/>
                          <a:cs typeface="Lato"/>
                          <a:sym typeface="Lato"/>
                        </a:rPr>
                        <a:t>Loperamide (antimotility) should be the first choice.</a:t>
                      </a:r>
                      <a:endParaRPr sz="1200" dirty="0">
                        <a:solidFill>
                          <a:srgbClr val="282828"/>
                        </a:solidFill>
                        <a:latin typeface="Lato"/>
                        <a:ea typeface="Lato"/>
                        <a:cs typeface="Lato"/>
                        <a:sym typeface="Lato"/>
                      </a:endParaRPr>
                    </a:p>
                    <a:p>
                      <a:pPr marL="0" lvl="0" indent="0" algn="l" rtl="0">
                        <a:lnSpc>
                          <a:spcPct val="115000"/>
                        </a:lnSpc>
                        <a:spcBef>
                          <a:spcPts val="0"/>
                        </a:spcBef>
                        <a:spcAft>
                          <a:spcPts val="0"/>
                        </a:spcAft>
                        <a:buNone/>
                      </a:pPr>
                      <a:endParaRPr sz="1200" dirty="0">
                        <a:solidFill>
                          <a:srgbClr val="282828"/>
                        </a:solidFill>
                        <a:latin typeface="Lato"/>
                        <a:ea typeface="Lato"/>
                        <a:cs typeface="Lato"/>
                        <a:sym typeface="Lato"/>
                      </a:endParaRPr>
                    </a:p>
                  </a:txBody>
                  <a:tcPr marL="91425" marR="91425" marT="91425" marB="91425"/>
                </a:tc>
                <a:extLst>
                  <a:ext uri="{0D108BD9-81ED-4DB2-BD59-A6C34878D82A}">
                    <a16:rowId xmlns:a16="http://schemas.microsoft.com/office/drawing/2014/main" xmlns="" val="10001"/>
                  </a:ext>
                </a:extLst>
              </a:tr>
            </a:tbl>
          </a:graphicData>
        </a:graphic>
      </p:graphicFrame>
      <p:sp>
        <p:nvSpPr>
          <p:cNvPr id="244" name="Google Shape;244;p38"/>
          <p:cNvSpPr/>
          <p:nvPr/>
        </p:nvSpPr>
        <p:spPr>
          <a:xfrm>
            <a:off x="1183712" y="4393725"/>
            <a:ext cx="7083300" cy="73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lvl="0" indent="-228600" algn="l" rtl="0">
              <a:lnSpc>
                <a:spcPct val="115000"/>
              </a:lnSpc>
              <a:spcBef>
                <a:spcPts val="0"/>
              </a:spcBef>
              <a:spcAft>
                <a:spcPts val="0"/>
              </a:spcAft>
              <a:buSzPts val="1100"/>
              <a:buNone/>
            </a:pPr>
            <a:r>
              <a:rPr lang="en-GB" sz="1200" dirty="0">
                <a:solidFill>
                  <a:srgbClr val="282828"/>
                </a:solidFill>
                <a:latin typeface="Lato"/>
                <a:ea typeface="Lato"/>
                <a:cs typeface="Lato"/>
                <a:sym typeface="Lato"/>
              </a:rPr>
              <a:t>People with IBS should be advised how to adjust their doses of laxative or antimotility agent according to the clinical response. The dose should be titrated according to stool consistency, with the aim of achieving a soft, well-formed stool.</a:t>
            </a:r>
            <a:endParaRPr sz="1200" dirty="0">
              <a:solidFill>
                <a:srgbClr val="282828"/>
              </a:solidFill>
              <a:latin typeface="Lato"/>
              <a:ea typeface="Lato"/>
              <a:cs typeface="Lato"/>
              <a:sym typeface="Lato"/>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a:t>
            </a:r>
            <a:endParaRPr/>
          </a:p>
        </p:txBody>
      </p:sp>
      <p:sp>
        <p:nvSpPr>
          <p:cNvPr id="250" name="Google Shape;250;p39"/>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282828"/>
              </a:buClr>
              <a:buSzPts val="1400"/>
              <a:buChar char="●"/>
            </a:pPr>
            <a:r>
              <a:rPr lang="en-GB" sz="1200" dirty="0">
                <a:solidFill>
                  <a:srgbClr val="282828"/>
                </a:solidFill>
              </a:rPr>
              <a:t>Antispasmodic agents taken when required. </a:t>
            </a:r>
            <a:endParaRPr sz="1200" dirty="0">
              <a:solidFill>
                <a:srgbClr val="282828"/>
              </a:solidFill>
            </a:endParaRPr>
          </a:p>
          <a:p>
            <a:pPr marL="457200" lvl="0" indent="0" algn="l" rtl="0">
              <a:spcBef>
                <a:spcPts val="1600"/>
              </a:spcBef>
              <a:spcAft>
                <a:spcPts val="0"/>
              </a:spcAft>
              <a:buNone/>
            </a:pPr>
            <a:endParaRPr sz="1200" dirty="0">
              <a:solidFill>
                <a:srgbClr val="282828"/>
              </a:solidFill>
            </a:endParaRPr>
          </a:p>
          <a:p>
            <a:pPr marL="457200" lvl="0" indent="-304800" algn="l" rtl="0">
              <a:spcBef>
                <a:spcPts val="0"/>
              </a:spcBef>
              <a:spcAft>
                <a:spcPts val="0"/>
              </a:spcAft>
              <a:buClr>
                <a:srgbClr val="282828"/>
              </a:buClr>
              <a:buSzPts val="1200"/>
              <a:buChar char="●"/>
            </a:pPr>
            <a:r>
              <a:rPr lang="en-GB" sz="1200" dirty="0">
                <a:solidFill>
                  <a:srgbClr val="282828"/>
                </a:solidFill>
              </a:rPr>
              <a:t>Consider TCA as second-line treatment </a:t>
            </a:r>
            <a:endParaRPr sz="1200" dirty="0">
              <a:solidFill>
                <a:srgbClr val="282828"/>
              </a:solidFill>
            </a:endParaRPr>
          </a:p>
          <a:p>
            <a:pPr marL="914400" lvl="1" indent="-304800" algn="l" rtl="0">
              <a:spcBef>
                <a:spcPts val="0"/>
              </a:spcBef>
              <a:spcAft>
                <a:spcPts val="0"/>
              </a:spcAft>
              <a:buClr>
                <a:srgbClr val="282828"/>
              </a:buClr>
              <a:buSzPts val="1200"/>
              <a:buChar char="○"/>
            </a:pPr>
            <a:r>
              <a:rPr lang="en-GB" sz="1200" dirty="0">
                <a:solidFill>
                  <a:srgbClr val="282828"/>
                </a:solidFill>
              </a:rPr>
              <a:t>Switch to SSRI if not effective.</a:t>
            </a:r>
            <a:endParaRPr sz="1200" dirty="0">
              <a:solidFill>
                <a:srgbClr val="282828"/>
              </a:solidFill>
            </a:endParaRPr>
          </a:p>
          <a:p>
            <a:pPr marL="457200" lvl="0" indent="-311150" algn="l" rtl="0">
              <a:spcBef>
                <a:spcPts val="0"/>
              </a:spcBef>
              <a:spcAft>
                <a:spcPts val="0"/>
              </a:spcAft>
              <a:buClr>
                <a:srgbClr val="000000"/>
              </a:buClr>
              <a:buSzPts val="1300"/>
              <a:buFont typeface="Arial"/>
              <a:buChar char="●"/>
            </a:pPr>
            <a:endParaRPr sz="1200" dirty="0">
              <a:solidFill>
                <a:srgbClr val="282828"/>
              </a:solidFill>
            </a:endParaRPr>
          </a:p>
          <a:p>
            <a:pPr marL="914400" lvl="0" indent="0" algn="l" rtl="0">
              <a:spcBef>
                <a:spcPts val="0"/>
              </a:spcBef>
              <a:spcAft>
                <a:spcPts val="0"/>
              </a:spcAft>
              <a:buNone/>
            </a:pPr>
            <a:endParaRPr sz="1200" dirty="0">
              <a:solidFill>
                <a:srgbClr val="282828"/>
              </a:solidFill>
            </a:endParaRPr>
          </a:p>
          <a:p>
            <a:pPr marL="0" lvl="0" indent="0" algn="l" rtl="0">
              <a:spcBef>
                <a:spcPts val="0"/>
              </a:spcBef>
              <a:spcAft>
                <a:spcPts val="1600"/>
              </a:spcAft>
              <a:buNone/>
            </a:pPr>
            <a:endParaRPr dirty="0"/>
          </a:p>
        </p:txBody>
      </p:sp>
      <p:sp>
        <p:nvSpPr>
          <p:cNvPr id="251" name="Google Shape;251;p39"/>
          <p:cNvSpPr/>
          <p:nvPr/>
        </p:nvSpPr>
        <p:spPr>
          <a:xfrm>
            <a:off x="4016075" y="2837150"/>
            <a:ext cx="2358000" cy="476100"/>
          </a:xfrm>
          <a:prstGeom prst="flowChartAlternate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Follow up is required for possible side effect</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000" dirty="0">
                <a:solidFill>
                  <a:srgbClr val="FF0000"/>
                </a:solidFill>
              </a:rPr>
              <a:t>No effect?</a:t>
            </a:r>
            <a:endParaRPr lang="en-US" dirty="0">
              <a:solidFill>
                <a:srgbClr val="FF0000"/>
              </a:solidFill>
            </a:endParaRPr>
          </a:p>
        </p:txBody>
      </p:sp>
      <p:sp>
        <p:nvSpPr>
          <p:cNvPr id="3" name="Text Placeholder 2"/>
          <p:cNvSpPr>
            <a:spLocks noGrp="1"/>
          </p:cNvSpPr>
          <p:nvPr>
            <p:ph type="body" idx="1"/>
          </p:nvPr>
        </p:nvSpPr>
        <p:spPr/>
        <p:txBody>
          <a:bodyPr/>
          <a:lstStyle/>
          <a:p>
            <a:pPr lvl="0" indent="-304800">
              <a:buSzPts val="1200"/>
              <a:buAutoNum type="arabicPeriod"/>
            </a:pPr>
            <a:r>
              <a:rPr lang="en-GB" sz="1600" dirty="0"/>
              <a:t>Do not respond to pharmacological treatments after 12 months.</a:t>
            </a:r>
          </a:p>
          <a:p>
            <a:pPr lvl="0" indent="-304800">
              <a:buSzPts val="1200"/>
              <a:buAutoNum type="arabicPeriod"/>
            </a:pPr>
            <a:r>
              <a:rPr lang="en-GB" sz="1600" dirty="0"/>
              <a:t>Who develop a continuing symptom profile (described as refractory IBS).</a:t>
            </a:r>
          </a:p>
          <a:p>
            <a:pPr marL="0" lvl="0" indent="0">
              <a:spcBef>
                <a:spcPts val="1600"/>
              </a:spcBef>
              <a:spcAft>
                <a:spcPts val="1600"/>
              </a:spcAft>
              <a:buNone/>
            </a:pPr>
            <a:endParaRPr lang="en-GB" dirty="0"/>
          </a:p>
          <a:p>
            <a:endParaRPr lang="en-US" dirty="0"/>
          </a:p>
        </p:txBody>
      </p:sp>
    </p:spTree>
    <p:extLst>
      <p:ext uri="{BB962C8B-B14F-4D97-AF65-F5344CB8AC3E}">
        <p14:creationId xmlns:p14="http://schemas.microsoft.com/office/powerpoint/2010/main" val="1577298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Psychological intervention</a:t>
            </a:r>
            <a:endParaRPr/>
          </a:p>
        </p:txBody>
      </p:sp>
      <p:sp>
        <p:nvSpPr>
          <p:cNvPr id="263" name="Google Shape;263;p41"/>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282828"/>
              </a:buClr>
              <a:buSzPts val="1200"/>
              <a:buChar char="●"/>
            </a:pPr>
            <a:r>
              <a:rPr lang="en-GB" sz="1200" dirty="0">
                <a:solidFill>
                  <a:srgbClr val="282828"/>
                </a:solidFill>
              </a:rPr>
              <a:t>Cognitive behavioural therapy [CBT]</a:t>
            </a:r>
            <a:endParaRPr sz="1200" dirty="0">
              <a:solidFill>
                <a:srgbClr val="282828"/>
              </a:solidFill>
            </a:endParaRPr>
          </a:p>
          <a:p>
            <a:pPr marL="0" lvl="0" indent="0" algn="l" rtl="0">
              <a:spcBef>
                <a:spcPts val="1600"/>
              </a:spcBef>
              <a:spcAft>
                <a:spcPts val="0"/>
              </a:spcAft>
              <a:buNone/>
            </a:pPr>
            <a:endParaRPr dirty="0"/>
          </a:p>
          <a:p>
            <a:pPr marL="0" lvl="0" indent="0" algn="l" rtl="0">
              <a:spcBef>
                <a:spcPts val="1600"/>
              </a:spcBef>
              <a:spcAft>
                <a:spcPts val="0"/>
              </a:spcAft>
              <a:buNone/>
            </a:pPr>
            <a:endParaRPr sz="1400" dirty="0">
              <a:solidFill>
                <a:srgbClr val="282828"/>
              </a:solidFill>
            </a:endParaRPr>
          </a:p>
          <a:p>
            <a:pPr marL="0" lvl="0" indent="0" algn="l" rtl="0">
              <a:spcBef>
                <a:spcPts val="1600"/>
              </a:spcBef>
              <a:spcAft>
                <a:spcPts val="0"/>
              </a:spcAft>
              <a:buNone/>
            </a:pPr>
            <a:endParaRPr sz="1400" dirty="0">
              <a:solidFill>
                <a:srgbClr val="282828"/>
              </a:solidFill>
            </a:endParaRPr>
          </a:p>
          <a:p>
            <a:pPr marL="0" lvl="0" indent="0" algn="l" rtl="0">
              <a:spcBef>
                <a:spcPts val="0"/>
              </a:spcBef>
              <a:spcAft>
                <a:spcPts val="0"/>
              </a:spcAft>
              <a:buNone/>
            </a:pPr>
            <a:endParaRPr sz="1400" dirty="0">
              <a:solidFill>
                <a:srgbClr val="282828"/>
              </a:solidFill>
            </a:endParaRPr>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a:t>
            </a:r>
            <a:endParaRPr lang="en-US" dirty="0"/>
          </a:p>
        </p:txBody>
      </p:sp>
      <p:sp>
        <p:nvSpPr>
          <p:cNvPr id="3" name="Text Placeholder 2"/>
          <p:cNvSpPr>
            <a:spLocks noGrp="1"/>
          </p:cNvSpPr>
          <p:nvPr>
            <p:ph type="body" idx="1"/>
          </p:nvPr>
        </p:nvSpPr>
        <p:spPr/>
        <p:txBody>
          <a:bodyPr/>
          <a:lstStyle/>
          <a:p>
            <a:r>
              <a:rPr lang="en-GB" sz="1600" dirty="0">
                <a:solidFill>
                  <a:srgbClr val="222222"/>
                </a:solidFill>
                <a:highlight>
                  <a:srgbClr val="FFFFFF"/>
                </a:highlight>
                <a:latin typeface="Arial"/>
                <a:ea typeface="Arial"/>
                <a:cs typeface="Arial"/>
                <a:sym typeface="Arial"/>
              </a:rPr>
              <a:t>Passage of three or more </a:t>
            </a:r>
            <a:r>
              <a:rPr lang="en-GB" sz="1600" b="1" dirty="0">
                <a:solidFill>
                  <a:srgbClr val="222222"/>
                </a:solidFill>
                <a:highlight>
                  <a:srgbClr val="FFFFFF"/>
                </a:highlight>
                <a:latin typeface="Arial"/>
                <a:ea typeface="Arial"/>
                <a:cs typeface="Arial"/>
                <a:sym typeface="Arial"/>
              </a:rPr>
              <a:t>loose or liquid</a:t>
            </a:r>
            <a:r>
              <a:rPr lang="en-GB" sz="1600" dirty="0">
                <a:solidFill>
                  <a:srgbClr val="222222"/>
                </a:solidFill>
                <a:highlight>
                  <a:srgbClr val="FFFFFF"/>
                </a:highlight>
                <a:latin typeface="Arial"/>
                <a:ea typeface="Arial"/>
                <a:cs typeface="Arial"/>
                <a:sym typeface="Arial"/>
              </a:rPr>
              <a:t> stools per </a:t>
            </a:r>
            <a:r>
              <a:rPr lang="en-GB" sz="1600" dirty="0" smtClean="0">
                <a:solidFill>
                  <a:srgbClr val="222222"/>
                </a:solidFill>
                <a:highlight>
                  <a:srgbClr val="FFFFFF"/>
                </a:highlight>
                <a:latin typeface="Arial"/>
                <a:ea typeface="Arial"/>
                <a:cs typeface="Arial"/>
                <a:sym typeface="Arial"/>
              </a:rPr>
              <a:t>day is  a definition of what ?</a:t>
            </a:r>
          </a:p>
          <a:p>
            <a:pPr marL="146050" indent="0">
              <a:buNone/>
            </a:pPr>
            <a:r>
              <a:rPr lang="en-GB" sz="1600" dirty="0" smtClean="0">
                <a:solidFill>
                  <a:srgbClr val="222222"/>
                </a:solidFill>
                <a:highlight>
                  <a:srgbClr val="FFFFFF"/>
                </a:highlight>
                <a:latin typeface="Arial"/>
                <a:ea typeface="Arial"/>
                <a:cs typeface="Arial"/>
                <a:sym typeface="Arial"/>
              </a:rPr>
              <a:t>A-constipation </a:t>
            </a:r>
          </a:p>
          <a:p>
            <a:pPr marL="146050" indent="0">
              <a:buNone/>
            </a:pPr>
            <a:r>
              <a:rPr lang="en-GB" sz="1600" dirty="0" smtClean="0">
                <a:solidFill>
                  <a:srgbClr val="222222"/>
                </a:solidFill>
                <a:highlight>
                  <a:srgbClr val="FFFFFF"/>
                </a:highlight>
                <a:latin typeface="Arial"/>
                <a:ea typeface="Arial"/>
                <a:cs typeface="Arial"/>
                <a:sym typeface="Arial"/>
              </a:rPr>
              <a:t>b- </a:t>
            </a:r>
            <a:r>
              <a:rPr lang="en-GB" sz="1600" dirty="0" err="1" smtClean="0">
                <a:solidFill>
                  <a:srgbClr val="222222"/>
                </a:solidFill>
                <a:highlight>
                  <a:srgbClr val="FFFFFF"/>
                </a:highlight>
                <a:latin typeface="Arial"/>
                <a:ea typeface="Arial"/>
                <a:cs typeface="Arial"/>
                <a:sym typeface="Arial"/>
              </a:rPr>
              <a:t>diharrea</a:t>
            </a:r>
            <a:r>
              <a:rPr lang="en-GB" sz="1600" dirty="0" smtClean="0">
                <a:solidFill>
                  <a:srgbClr val="222222"/>
                </a:solidFill>
                <a:highlight>
                  <a:srgbClr val="FFFFFF"/>
                </a:highlight>
                <a:latin typeface="Arial"/>
                <a:ea typeface="Arial"/>
                <a:cs typeface="Arial"/>
                <a:sym typeface="Arial"/>
              </a:rPr>
              <a:t> </a:t>
            </a:r>
          </a:p>
          <a:p>
            <a:pPr marL="146050" indent="0">
              <a:buNone/>
            </a:pPr>
            <a:r>
              <a:rPr lang="en-GB" sz="1600" dirty="0" smtClean="0">
                <a:solidFill>
                  <a:srgbClr val="222222"/>
                </a:solidFill>
                <a:highlight>
                  <a:srgbClr val="FFFFFF"/>
                </a:highlight>
                <a:latin typeface="Arial"/>
                <a:ea typeface="Arial"/>
                <a:cs typeface="Arial"/>
                <a:sym typeface="Arial"/>
              </a:rPr>
              <a:t>C- </a:t>
            </a:r>
            <a:r>
              <a:rPr lang="en-GB" sz="1600" dirty="0" err="1" smtClean="0">
                <a:solidFill>
                  <a:srgbClr val="222222"/>
                </a:solidFill>
                <a:highlight>
                  <a:srgbClr val="FFFFFF"/>
                </a:highlight>
                <a:latin typeface="Arial"/>
                <a:ea typeface="Arial"/>
                <a:cs typeface="Arial"/>
                <a:sym typeface="Arial"/>
              </a:rPr>
              <a:t>hematochezia</a:t>
            </a:r>
            <a:r>
              <a:rPr lang="en-GB" sz="1600" dirty="0" smtClean="0">
                <a:solidFill>
                  <a:srgbClr val="222222"/>
                </a:solidFill>
                <a:highlight>
                  <a:srgbClr val="FFFFFF"/>
                </a:highlight>
                <a:latin typeface="Arial"/>
                <a:ea typeface="Arial"/>
                <a:cs typeface="Arial"/>
                <a:sym typeface="Arial"/>
              </a:rPr>
              <a:t> </a:t>
            </a:r>
          </a:p>
          <a:p>
            <a:pPr marL="146050" indent="0">
              <a:buNone/>
            </a:pPr>
            <a:r>
              <a:rPr lang="en-GB" sz="1600" dirty="0" smtClean="0">
                <a:solidFill>
                  <a:srgbClr val="222222"/>
                </a:solidFill>
                <a:highlight>
                  <a:srgbClr val="FFFFFF"/>
                </a:highlight>
                <a:latin typeface="Arial"/>
                <a:ea typeface="Arial"/>
                <a:cs typeface="Arial"/>
                <a:sym typeface="Arial"/>
              </a:rPr>
              <a:t>D-tenesmus           </a:t>
            </a:r>
            <a:endParaRPr lang="en-US" dirty="0"/>
          </a:p>
        </p:txBody>
      </p:sp>
    </p:spTree>
    <p:extLst>
      <p:ext uri="{BB962C8B-B14F-4D97-AF65-F5344CB8AC3E}">
        <p14:creationId xmlns:p14="http://schemas.microsoft.com/office/powerpoint/2010/main" val="1426274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Follow up</a:t>
            </a:r>
            <a:endParaRPr/>
          </a:p>
        </p:txBody>
      </p:sp>
      <p:sp>
        <p:nvSpPr>
          <p:cNvPr id="269" name="Google Shape;269;p4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pPr marL="146050" indent="0">
              <a:buNone/>
            </a:pPr>
            <a:r>
              <a:rPr lang="en-GB" sz="3600" dirty="0">
                <a:solidFill>
                  <a:srgbClr val="FF0000"/>
                </a:solidFill>
              </a:rPr>
              <a:t>When to refer to specialist?</a:t>
            </a:r>
            <a:endParaRPr lang="en-US" dirty="0">
              <a:solidFill>
                <a:srgbClr val="FF0000"/>
              </a:solidFill>
            </a:endParaRPr>
          </a:p>
        </p:txBody>
      </p:sp>
    </p:spTree>
    <p:extLst>
      <p:ext uri="{BB962C8B-B14F-4D97-AF65-F5344CB8AC3E}">
        <p14:creationId xmlns:p14="http://schemas.microsoft.com/office/powerpoint/2010/main" val="174203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pPr marL="146050" indent="0" algn="ctr">
              <a:buNone/>
            </a:pPr>
            <a:r>
              <a:rPr lang="en-GB" sz="4400" dirty="0">
                <a:solidFill>
                  <a:srgbClr val="FF0000"/>
                </a:solidFill>
              </a:rPr>
              <a:t>Abdominal examination </a:t>
            </a:r>
            <a:endParaRPr lang="en-US" dirty="0">
              <a:solidFill>
                <a:srgbClr val="FF0000"/>
              </a:solidFill>
            </a:endParaRPr>
          </a:p>
        </p:txBody>
      </p:sp>
    </p:spTree>
    <p:extLst>
      <p:ext uri="{BB962C8B-B14F-4D97-AF65-F5344CB8AC3E}">
        <p14:creationId xmlns:p14="http://schemas.microsoft.com/office/powerpoint/2010/main" val="1555393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r>
              <a:rPr lang="en-US" sz="2800" dirty="0" smtClean="0">
                <a:solidFill>
                  <a:srgbClr val="FF0000"/>
                </a:solidFill>
              </a:rPr>
              <a:t>History</a:t>
            </a:r>
          </a:p>
          <a:p>
            <a:endParaRPr lang="en-US" sz="2800" dirty="0" smtClean="0">
              <a:solidFill>
                <a:srgbClr val="FF0000"/>
              </a:solidFill>
            </a:endParaRPr>
          </a:p>
          <a:p>
            <a:pPr marL="146050" indent="0">
              <a:buNone/>
            </a:pPr>
            <a:r>
              <a:rPr lang="en-US" dirty="0" smtClean="0"/>
              <a:t>- </a:t>
            </a:r>
            <a:r>
              <a:rPr lang="en-US" dirty="0"/>
              <a:t>Remember…</a:t>
            </a:r>
            <a:r>
              <a:rPr lang="en-US" dirty="0">
                <a:solidFill>
                  <a:srgbClr val="FF0000"/>
                </a:solidFill>
              </a:rPr>
              <a:t>Red flag </a:t>
            </a:r>
            <a:r>
              <a:rPr lang="en-US" dirty="0"/>
              <a:t>exclusion!</a:t>
            </a:r>
          </a:p>
        </p:txBody>
      </p:sp>
    </p:spTree>
    <p:extLst>
      <p:ext uri="{BB962C8B-B14F-4D97-AF65-F5344CB8AC3E}">
        <p14:creationId xmlns:p14="http://schemas.microsoft.com/office/powerpoint/2010/main" val="1198142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Abdominal Examination</a:t>
            </a:r>
            <a:endParaRPr/>
          </a:p>
        </p:txBody>
      </p:sp>
      <p:sp>
        <p:nvSpPr>
          <p:cNvPr id="280" name="Google Shape;280;p4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b="1"/>
              <a:t>1- Inspection</a:t>
            </a:r>
            <a:endParaRPr sz="1400" b="1"/>
          </a:p>
          <a:p>
            <a:pPr marL="0" lvl="0" indent="0" algn="l" rtl="0">
              <a:spcBef>
                <a:spcPts val="1600"/>
              </a:spcBef>
              <a:spcAft>
                <a:spcPts val="0"/>
              </a:spcAft>
              <a:buNone/>
            </a:pPr>
            <a:r>
              <a:rPr lang="en-GB" sz="1400" b="1"/>
              <a:t>2- Palpation </a:t>
            </a:r>
            <a:endParaRPr sz="1400" b="1"/>
          </a:p>
          <a:p>
            <a:pPr marL="0" lvl="0" indent="0" algn="l" rtl="0">
              <a:spcBef>
                <a:spcPts val="1600"/>
              </a:spcBef>
              <a:spcAft>
                <a:spcPts val="0"/>
              </a:spcAft>
              <a:buNone/>
            </a:pPr>
            <a:r>
              <a:rPr lang="en-GB" sz="1400" b="1"/>
              <a:t>3- Percussion </a:t>
            </a:r>
            <a:endParaRPr sz="1400" b="1"/>
          </a:p>
          <a:p>
            <a:pPr marL="0" lvl="0" indent="0" algn="l" rtl="0">
              <a:spcBef>
                <a:spcPts val="1600"/>
              </a:spcBef>
              <a:spcAft>
                <a:spcPts val="1600"/>
              </a:spcAft>
              <a:buNone/>
            </a:pPr>
            <a:r>
              <a:rPr lang="en-GB" sz="1400" b="1"/>
              <a:t>4- Auscultation </a:t>
            </a:r>
            <a:endParaRPr sz="14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5"/>
          <p:cNvSpPr txBox="1">
            <a:spLocks noGrp="1"/>
          </p:cNvSpPr>
          <p:nvPr>
            <p:ph type="title"/>
          </p:nvPr>
        </p:nvSpPr>
        <p:spPr>
          <a:xfrm>
            <a:off x="727650" y="64692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Abdominal Examination </a:t>
            </a:r>
            <a:endParaRPr/>
          </a:p>
        </p:txBody>
      </p:sp>
      <p:pic>
        <p:nvPicPr>
          <p:cNvPr id="286" name="Google Shape;286;p45"/>
          <p:cNvPicPr preferRelativeResize="0"/>
          <p:nvPr/>
        </p:nvPicPr>
        <p:blipFill>
          <a:blip r:embed="rId3">
            <a:alphaModFix/>
          </a:blip>
          <a:stretch>
            <a:fillRect/>
          </a:stretch>
        </p:blipFill>
        <p:spPr>
          <a:xfrm>
            <a:off x="1030525" y="1182125"/>
            <a:ext cx="7082954" cy="36565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PR Examination </a:t>
            </a:r>
            <a:endParaRPr/>
          </a:p>
        </p:txBody>
      </p:sp>
      <p:sp>
        <p:nvSpPr>
          <p:cNvPr id="292" name="Google Shape;292;p46"/>
          <p:cNvSpPr txBox="1">
            <a:spLocks noGrp="1"/>
          </p:cNvSpPr>
          <p:nvPr>
            <p:ph type="body" idx="1"/>
          </p:nvPr>
        </p:nvSpPr>
        <p:spPr>
          <a:xfrm>
            <a:off x="292725" y="1921175"/>
            <a:ext cx="8414700" cy="2261100"/>
          </a:xfrm>
          <a:prstGeom prst="rect">
            <a:avLst/>
          </a:prstGeom>
        </p:spPr>
        <p:txBody>
          <a:bodyPr spcFirstLastPara="1" wrap="square" lIns="91425" tIns="91425" rIns="91425" bIns="91425" anchor="t" anchorCtr="0">
            <a:noAutofit/>
          </a:bodyPr>
          <a:lstStyle/>
          <a:p>
            <a:pPr marL="457200" lvl="0" indent="0" algn="l" rtl="0">
              <a:spcBef>
                <a:spcPts val="2200"/>
              </a:spcBef>
              <a:spcAft>
                <a:spcPts val="0"/>
              </a:spcAft>
              <a:buNone/>
            </a:pPr>
            <a:r>
              <a:rPr lang="en-GB" sz="1400">
                <a:solidFill>
                  <a:srgbClr val="333333"/>
                </a:solidFill>
              </a:rPr>
              <a:t>Usually PR is done but there is indication when you have to do it</a:t>
            </a:r>
            <a:endParaRPr sz="1400">
              <a:solidFill>
                <a:srgbClr val="333333"/>
              </a:solidFill>
            </a:endParaRPr>
          </a:p>
          <a:p>
            <a:pPr marL="635000" lvl="0" indent="-317500" algn="l" rtl="0">
              <a:lnSpc>
                <a:spcPct val="100000"/>
              </a:lnSpc>
              <a:spcBef>
                <a:spcPts val="2200"/>
              </a:spcBef>
              <a:spcAft>
                <a:spcPts val="0"/>
              </a:spcAft>
              <a:buClr>
                <a:srgbClr val="333333"/>
              </a:buClr>
              <a:buSzPts val="1400"/>
              <a:buChar char="●"/>
            </a:pPr>
            <a:r>
              <a:rPr lang="en-GB" sz="1400">
                <a:solidFill>
                  <a:srgbClr val="333333"/>
                </a:solidFill>
              </a:rPr>
              <a:t>Assessment of the prostate (particularly symptoms of outflow obstruction).</a:t>
            </a:r>
            <a:endParaRPr sz="1400">
              <a:solidFill>
                <a:srgbClr val="333333"/>
              </a:solidFill>
            </a:endParaRPr>
          </a:p>
          <a:p>
            <a:pPr marL="635000" lvl="0" indent="-317500" algn="l" rtl="0">
              <a:lnSpc>
                <a:spcPct val="100000"/>
              </a:lnSpc>
              <a:spcBef>
                <a:spcPts val="0"/>
              </a:spcBef>
              <a:spcAft>
                <a:spcPts val="0"/>
              </a:spcAft>
              <a:buClr>
                <a:srgbClr val="333333"/>
              </a:buClr>
              <a:buSzPts val="1400"/>
              <a:buChar char="●"/>
            </a:pPr>
            <a:r>
              <a:rPr lang="en-GB" sz="1400">
                <a:solidFill>
                  <a:srgbClr val="333333"/>
                </a:solidFill>
              </a:rPr>
              <a:t>When there has been rectal bleeding (prior to proctoscopy, sigmoidoscopy and colonoscopy).</a:t>
            </a:r>
            <a:endParaRPr sz="1400">
              <a:solidFill>
                <a:srgbClr val="333333"/>
              </a:solidFill>
            </a:endParaRPr>
          </a:p>
          <a:p>
            <a:pPr marL="635000" lvl="0" indent="-317500" algn="l" rtl="0">
              <a:lnSpc>
                <a:spcPct val="100000"/>
              </a:lnSpc>
              <a:spcBef>
                <a:spcPts val="0"/>
              </a:spcBef>
              <a:spcAft>
                <a:spcPts val="0"/>
              </a:spcAft>
              <a:buClr>
                <a:srgbClr val="333333"/>
              </a:buClr>
              <a:buSzPts val="1400"/>
              <a:buChar char="●"/>
            </a:pPr>
            <a:r>
              <a:rPr lang="en-GB" sz="1400">
                <a:solidFill>
                  <a:srgbClr val="333333"/>
                </a:solidFill>
              </a:rPr>
              <a:t>Constipation.</a:t>
            </a:r>
            <a:endParaRPr sz="1400">
              <a:solidFill>
                <a:srgbClr val="333333"/>
              </a:solidFill>
            </a:endParaRPr>
          </a:p>
          <a:p>
            <a:pPr marL="635000" lvl="0" indent="-317500" algn="l" rtl="0">
              <a:lnSpc>
                <a:spcPct val="100000"/>
              </a:lnSpc>
              <a:spcBef>
                <a:spcPts val="0"/>
              </a:spcBef>
              <a:spcAft>
                <a:spcPts val="0"/>
              </a:spcAft>
              <a:buClr>
                <a:srgbClr val="333333"/>
              </a:buClr>
              <a:buSzPts val="1400"/>
              <a:buChar char="●"/>
            </a:pPr>
            <a:r>
              <a:rPr lang="en-GB" sz="1400">
                <a:solidFill>
                  <a:srgbClr val="333333"/>
                </a:solidFill>
              </a:rPr>
              <a:t>Change of bowel habit.</a:t>
            </a:r>
            <a:endParaRPr sz="1400">
              <a:solidFill>
                <a:srgbClr val="333333"/>
              </a:solidFill>
            </a:endParaRPr>
          </a:p>
          <a:p>
            <a:pPr marL="635000" lvl="0" indent="-317500" algn="l" rtl="0">
              <a:lnSpc>
                <a:spcPct val="100000"/>
              </a:lnSpc>
              <a:spcBef>
                <a:spcPts val="0"/>
              </a:spcBef>
              <a:spcAft>
                <a:spcPts val="0"/>
              </a:spcAft>
              <a:buClr>
                <a:srgbClr val="333333"/>
              </a:buClr>
              <a:buSzPts val="1400"/>
              <a:buChar char="●"/>
            </a:pPr>
            <a:r>
              <a:rPr lang="en-GB" sz="1400">
                <a:solidFill>
                  <a:srgbClr val="333333"/>
                </a:solidFill>
              </a:rPr>
              <a:t>Problems with urinary or faecal continence.</a:t>
            </a:r>
            <a:endParaRPr sz="1400">
              <a:solidFill>
                <a:srgbClr val="333333"/>
              </a:solidFill>
            </a:endParaRPr>
          </a:p>
          <a:p>
            <a:pPr marL="635000" lvl="0" indent="-317500" algn="l" rtl="0">
              <a:lnSpc>
                <a:spcPct val="100000"/>
              </a:lnSpc>
              <a:spcBef>
                <a:spcPts val="0"/>
              </a:spcBef>
              <a:spcAft>
                <a:spcPts val="0"/>
              </a:spcAft>
              <a:buClr>
                <a:srgbClr val="333333"/>
              </a:buClr>
              <a:buSzPts val="1400"/>
              <a:buChar char="●"/>
            </a:pPr>
            <a:r>
              <a:rPr lang="en-GB" sz="1400">
                <a:solidFill>
                  <a:srgbClr val="333333"/>
                </a:solidFill>
              </a:rPr>
              <a:t>In exceptional circumstances, to detect uterus and cervix (when vaginal examination is not possible).</a:t>
            </a:r>
            <a:endParaRPr sz="1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7"/>
          <p:cNvSpPr txBox="1">
            <a:spLocks noGrp="1"/>
          </p:cNvSpPr>
          <p:nvPr>
            <p:ph type="title"/>
          </p:nvPr>
        </p:nvSpPr>
        <p:spPr>
          <a:xfrm>
            <a:off x="727650" y="13378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PR Examination </a:t>
            </a:r>
            <a:endParaRPr/>
          </a:p>
        </p:txBody>
      </p:sp>
      <p:sp>
        <p:nvSpPr>
          <p:cNvPr id="298" name="Google Shape;298;p47"/>
          <p:cNvSpPr txBox="1">
            <a:spLocks noGrp="1"/>
          </p:cNvSpPr>
          <p:nvPr>
            <p:ph type="body" idx="1"/>
          </p:nvPr>
        </p:nvSpPr>
        <p:spPr>
          <a:xfrm>
            <a:off x="729450" y="2078875"/>
            <a:ext cx="7688700" cy="282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400" b="1"/>
              <a:t>1-Inspection</a:t>
            </a:r>
            <a:endParaRPr sz="1400" b="1"/>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Skin disease. For example, natal cleft dermatitis in seborrhoeic eczema.</a:t>
            </a:r>
            <a:endParaRPr sz="1400">
              <a:solidFill>
                <a:srgbClr val="333333"/>
              </a:solidFill>
            </a:endParaRPr>
          </a:p>
          <a:p>
            <a:pPr marL="457200" lvl="0" indent="-317500" algn="l" rtl="0">
              <a:lnSpc>
                <a:spcPct val="100000"/>
              </a:lnSpc>
              <a:spcBef>
                <a:spcPts val="0"/>
              </a:spcBef>
              <a:spcAft>
                <a:spcPts val="0"/>
              </a:spcAft>
              <a:buSzPts val="1400"/>
              <a:buChar char="●"/>
            </a:pPr>
            <a:r>
              <a:rPr lang="en-GB" sz="1400">
                <a:solidFill>
                  <a:srgbClr val="333333"/>
                </a:solidFill>
              </a:rPr>
              <a:t>Skin tags.</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Pilonidal sinus.</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Genital warts.</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Anal fissures.</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Anal fistula.</a:t>
            </a:r>
            <a:endParaRPr sz="1400">
              <a:solidFill>
                <a:srgbClr val="333333"/>
              </a:solidFill>
            </a:endParaRPr>
          </a:p>
          <a:p>
            <a:pPr marL="457200" lvl="0" indent="-317500" algn="l" rtl="0">
              <a:lnSpc>
                <a:spcPct val="100000"/>
              </a:lnSpc>
              <a:spcBef>
                <a:spcPts val="0"/>
              </a:spcBef>
              <a:spcAft>
                <a:spcPts val="0"/>
              </a:spcAft>
              <a:buSzPts val="1400"/>
              <a:buChar char="●"/>
            </a:pPr>
            <a:r>
              <a:rPr lang="en-GB" sz="1400">
                <a:solidFill>
                  <a:srgbClr val="333333"/>
                </a:solidFill>
              </a:rPr>
              <a:t>External haemorrhoids.</a:t>
            </a:r>
            <a:endParaRPr sz="1400">
              <a:solidFill>
                <a:srgbClr val="333333"/>
              </a:solidFill>
            </a:endParaRPr>
          </a:p>
          <a:p>
            <a:pPr marL="457200" lvl="0" indent="-317500" algn="l" rtl="0">
              <a:lnSpc>
                <a:spcPct val="100000"/>
              </a:lnSpc>
              <a:spcBef>
                <a:spcPts val="0"/>
              </a:spcBef>
              <a:spcAft>
                <a:spcPts val="0"/>
              </a:spcAft>
              <a:buSzPts val="1400"/>
              <a:buChar char="●"/>
            </a:pPr>
            <a:r>
              <a:rPr lang="en-GB" sz="1400">
                <a:solidFill>
                  <a:srgbClr val="333333"/>
                </a:solidFill>
              </a:rPr>
              <a:t>Rectal prolapse.</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Skin discolouration with Crohn's disease.</a:t>
            </a:r>
            <a:endParaRPr sz="1400">
              <a:solidFill>
                <a:srgbClr val="333333"/>
              </a:solidFill>
            </a:endParaRPr>
          </a:p>
          <a:p>
            <a:pPr marL="457200" lvl="0" indent="-317500" algn="l" rtl="0">
              <a:lnSpc>
                <a:spcPct val="100000"/>
              </a:lnSpc>
              <a:spcBef>
                <a:spcPts val="0"/>
              </a:spcBef>
              <a:spcAft>
                <a:spcPts val="0"/>
              </a:spcAft>
              <a:buClr>
                <a:srgbClr val="333333"/>
              </a:buClr>
              <a:buSzPts val="1400"/>
              <a:buChar char="●"/>
            </a:pPr>
            <a:r>
              <a:rPr lang="en-GB" sz="1400">
                <a:solidFill>
                  <a:srgbClr val="333333"/>
                </a:solidFill>
              </a:rPr>
              <a:t>External thrombosed piles.</a:t>
            </a:r>
            <a:endParaRPr sz="1400"/>
          </a:p>
          <a:p>
            <a:pPr marL="0" lvl="0" indent="0" algn="l" rtl="0">
              <a:lnSpc>
                <a:spcPct val="100000"/>
              </a:lnSpc>
              <a:spcBef>
                <a:spcPts val="0"/>
              </a:spcBef>
              <a:spcAft>
                <a:spcPts val="0"/>
              </a:spcAft>
              <a:buNone/>
            </a:pPr>
            <a:r>
              <a:rPr lang="en-GB" sz="1400" b="1"/>
              <a:t>2-Internal</a:t>
            </a:r>
            <a:endParaRPr sz="1400" b="1"/>
          </a:p>
          <a:p>
            <a:pPr marL="0" lvl="0" indent="0" algn="l" rtl="0">
              <a:lnSpc>
                <a:spcPct val="100000"/>
              </a:lnSpc>
              <a:spcBef>
                <a:spcPts val="0"/>
              </a:spcBef>
              <a:spcAft>
                <a:spcPts val="0"/>
              </a:spcAft>
              <a:buNone/>
            </a:pPr>
            <a:r>
              <a:rPr lang="en-GB" sz="1400"/>
              <a:t>Assessment of the prostate and the rectum </a:t>
            </a:r>
            <a:endParaRPr sz="1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pPr marL="146050" indent="0" algn="ctr">
              <a:buNone/>
            </a:pPr>
            <a:r>
              <a:rPr lang="en-GB" sz="3600" dirty="0"/>
              <a:t>ROLE PLAY</a:t>
            </a:r>
            <a:endParaRPr lang="en-US" dirty="0"/>
          </a:p>
        </p:txBody>
      </p:sp>
    </p:spTree>
    <p:extLst>
      <p:ext uri="{BB962C8B-B14F-4D97-AF65-F5344CB8AC3E}">
        <p14:creationId xmlns:p14="http://schemas.microsoft.com/office/powerpoint/2010/main" val="1408798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9"/>
          <p:cNvSpPr txBox="1">
            <a:spLocks noGrp="1"/>
          </p:cNvSpPr>
          <p:nvPr>
            <p:ph type="title"/>
          </p:nvPr>
        </p:nvSpPr>
        <p:spPr>
          <a:xfrm>
            <a:off x="729450" y="1322450"/>
            <a:ext cx="7688400" cy="195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dirty="0"/>
              <a:t>Khalid is a 31 years old presenting to the clinic due to abdominal pain for the last 6 months</a:t>
            </a: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r>
              <a:rPr lang="en-GB" sz="1400" dirty="0"/>
              <a:t>How to approach this patient?</a:t>
            </a:r>
            <a:endParaRP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2</a:t>
            </a:r>
            <a:endParaRPr lang="en-US" dirty="0"/>
          </a:p>
        </p:txBody>
      </p:sp>
      <p:sp>
        <p:nvSpPr>
          <p:cNvPr id="3" name="Text Placeholder 2"/>
          <p:cNvSpPr>
            <a:spLocks noGrp="1"/>
          </p:cNvSpPr>
          <p:nvPr>
            <p:ph type="body" idx="1"/>
          </p:nvPr>
        </p:nvSpPr>
        <p:spPr/>
        <p:txBody>
          <a:bodyPr/>
          <a:lstStyle/>
          <a:p>
            <a:r>
              <a:rPr lang="en-US" dirty="0" smtClean="0"/>
              <a:t>Which one of these symptom consider as red flag ?</a:t>
            </a:r>
          </a:p>
          <a:p>
            <a:endParaRPr lang="en-US" dirty="0" smtClean="0"/>
          </a:p>
          <a:p>
            <a:pPr marL="914400" lvl="0" indent="0">
              <a:buNone/>
            </a:pPr>
            <a:r>
              <a:rPr lang="en-US" sz="1400" dirty="0" smtClean="0"/>
              <a:t>A- </a:t>
            </a:r>
            <a:r>
              <a:rPr lang="en-US" sz="1400" dirty="0">
                <a:solidFill>
                  <a:srgbClr val="000000"/>
                </a:solidFill>
                <a:latin typeface="Arial"/>
                <a:ea typeface="Arial"/>
                <a:cs typeface="Arial"/>
                <a:sym typeface="Arial"/>
              </a:rPr>
              <a:t>Abdominal pain or discomfort </a:t>
            </a:r>
          </a:p>
          <a:p>
            <a:pPr marL="914400" lvl="0" indent="0">
              <a:buNone/>
            </a:pPr>
            <a:r>
              <a:rPr lang="en-US" sz="1400" dirty="0" smtClean="0">
                <a:solidFill>
                  <a:srgbClr val="000000"/>
                </a:solidFill>
                <a:latin typeface="Arial"/>
                <a:ea typeface="Arial"/>
                <a:cs typeface="Arial"/>
                <a:sym typeface="Arial"/>
              </a:rPr>
              <a:t>B-Bloating </a:t>
            </a:r>
            <a:endParaRPr lang="en-US" sz="1400" dirty="0">
              <a:solidFill>
                <a:srgbClr val="000000"/>
              </a:solidFill>
              <a:latin typeface="Arial"/>
              <a:ea typeface="Arial"/>
              <a:cs typeface="Arial"/>
              <a:sym typeface="Arial"/>
            </a:endParaRPr>
          </a:p>
          <a:p>
            <a:pPr marL="914400" lvl="0" indent="0">
              <a:buNone/>
            </a:pPr>
            <a:r>
              <a:rPr lang="en-US" sz="1400" dirty="0" smtClean="0">
                <a:solidFill>
                  <a:srgbClr val="000000"/>
                </a:solidFill>
                <a:latin typeface="Arial"/>
                <a:ea typeface="Arial"/>
                <a:cs typeface="Arial"/>
                <a:sym typeface="Arial"/>
              </a:rPr>
              <a:t>C-Change </a:t>
            </a:r>
            <a:r>
              <a:rPr lang="en-US" sz="1400" dirty="0">
                <a:solidFill>
                  <a:srgbClr val="000000"/>
                </a:solidFill>
                <a:latin typeface="Arial"/>
                <a:ea typeface="Arial"/>
                <a:cs typeface="Arial"/>
                <a:sym typeface="Arial"/>
              </a:rPr>
              <a:t>in bowel habit. </a:t>
            </a:r>
            <a:endParaRPr lang="en-US" sz="1400" dirty="0" smtClean="0">
              <a:solidFill>
                <a:srgbClr val="000000"/>
              </a:solidFill>
              <a:latin typeface="Arial"/>
              <a:ea typeface="Arial"/>
              <a:cs typeface="Arial"/>
              <a:sym typeface="Arial"/>
            </a:endParaRPr>
          </a:p>
          <a:p>
            <a:pPr marL="914400" lvl="0" indent="0">
              <a:buNone/>
            </a:pPr>
            <a:r>
              <a:rPr lang="en-US" sz="1400" dirty="0" smtClean="0">
                <a:solidFill>
                  <a:srgbClr val="000000"/>
                </a:solidFill>
                <a:latin typeface="Arial"/>
                <a:ea typeface="Arial"/>
                <a:cs typeface="Arial"/>
                <a:sym typeface="Arial"/>
              </a:rPr>
              <a:t>D-rectal bleeding</a:t>
            </a:r>
            <a:endParaRPr lang="en-US" sz="1400" dirty="0">
              <a:latin typeface="Arial"/>
              <a:ea typeface="Arial"/>
              <a:cs typeface="Arial"/>
              <a:sym typeface="Arial"/>
            </a:endParaRPr>
          </a:p>
          <a:p>
            <a:pPr marL="146050" indent="0">
              <a:buNone/>
            </a:pPr>
            <a:endParaRPr lang="en-US" dirty="0"/>
          </a:p>
        </p:txBody>
      </p:sp>
    </p:spTree>
    <p:extLst>
      <p:ext uri="{BB962C8B-B14F-4D97-AF65-F5344CB8AC3E}">
        <p14:creationId xmlns:p14="http://schemas.microsoft.com/office/powerpoint/2010/main" val="1399968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a:t>
            </a:r>
            <a:endParaRPr lang="en-US" dirty="0"/>
          </a:p>
        </p:txBody>
      </p:sp>
      <p:sp>
        <p:nvSpPr>
          <p:cNvPr id="3" name="Text Placeholder 2"/>
          <p:cNvSpPr>
            <a:spLocks noGrp="1"/>
          </p:cNvSpPr>
          <p:nvPr>
            <p:ph type="body" idx="1"/>
          </p:nvPr>
        </p:nvSpPr>
        <p:spPr/>
        <p:txBody>
          <a:bodyPr/>
          <a:lstStyle/>
          <a:p>
            <a:r>
              <a:rPr lang="en-GB" sz="1600" dirty="0">
                <a:solidFill>
                  <a:srgbClr val="222222"/>
                </a:solidFill>
                <a:highlight>
                  <a:srgbClr val="FFFFFF"/>
                </a:highlight>
                <a:latin typeface="Arial"/>
                <a:ea typeface="Arial"/>
                <a:cs typeface="Arial"/>
                <a:sym typeface="Arial"/>
              </a:rPr>
              <a:t>Passage of three or more </a:t>
            </a:r>
            <a:r>
              <a:rPr lang="en-GB" sz="1600" b="1" dirty="0">
                <a:solidFill>
                  <a:srgbClr val="222222"/>
                </a:solidFill>
                <a:highlight>
                  <a:srgbClr val="FFFFFF"/>
                </a:highlight>
                <a:latin typeface="Arial"/>
                <a:ea typeface="Arial"/>
                <a:cs typeface="Arial"/>
                <a:sym typeface="Arial"/>
              </a:rPr>
              <a:t>loose or liquid</a:t>
            </a:r>
            <a:r>
              <a:rPr lang="en-GB" sz="1600" dirty="0">
                <a:solidFill>
                  <a:srgbClr val="222222"/>
                </a:solidFill>
                <a:highlight>
                  <a:srgbClr val="FFFFFF"/>
                </a:highlight>
                <a:latin typeface="Arial"/>
                <a:ea typeface="Arial"/>
                <a:cs typeface="Arial"/>
                <a:sym typeface="Arial"/>
              </a:rPr>
              <a:t> stools per </a:t>
            </a:r>
            <a:r>
              <a:rPr lang="en-GB" sz="1600" dirty="0" smtClean="0">
                <a:solidFill>
                  <a:srgbClr val="222222"/>
                </a:solidFill>
                <a:highlight>
                  <a:srgbClr val="FFFFFF"/>
                </a:highlight>
                <a:latin typeface="Arial"/>
                <a:ea typeface="Arial"/>
                <a:cs typeface="Arial"/>
                <a:sym typeface="Arial"/>
              </a:rPr>
              <a:t>day is  a definition of what ?</a:t>
            </a:r>
          </a:p>
          <a:p>
            <a:pPr marL="146050" indent="0">
              <a:buNone/>
            </a:pPr>
            <a:r>
              <a:rPr lang="en-GB" sz="1600" dirty="0" smtClean="0">
                <a:solidFill>
                  <a:srgbClr val="222222"/>
                </a:solidFill>
                <a:highlight>
                  <a:srgbClr val="FFFFFF"/>
                </a:highlight>
                <a:latin typeface="Arial"/>
                <a:ea typeface="Arial"/>
                <a:cs typeface="Arial"/>
                <a:sym typeface="Arial"/>
              </a:rPr>
              <a:t>A-constipation </a:t>
            </a:r>
          </a:p>
          <a:p>
            <a:pPr marL="146050" indent="0">
              <a:buNone/>
            </a:pPr>
            <a:r>
              <a:rPr lang="en-GB" sz="1600" dirty="0" smtClean="0">
                <a:solidFill>
                  <a:srgbClr val="222222"/>
                </a:solidFill>
                <a:highlight>
                  <a:srgbClr val="FFFFFF"/>
                </a:highlight>
                <a:latin typeface="Arial"/>
                <a:ea typeface="Arial"/>
                <a:cs typeface="Arial"/>
                <a:sym typeface="Arial"/>
              </a:rPr>
              <a:t>b- </a:t>
            </a:r>
            <a:r>
              <a:rPr lang="en-GB" sz="1600" dirty="0" err="1" smtClean="0">
                <a:solidFill>
                  <a:srgbClr val="222222"/>
                </a:solidFill>
                <a:highlight>
                  <a:srgbClr val="FFFFFF"/>
                </a:highlight>
                <a:latin typeface="Arial"/>
                <a:ea typeface="Arial"/>
                <a:cs typeface="Arial"/>
                <a:sym typeface="Arial"/>
              </a:rPr>
              <a:t>diharrea</a:t>
            </a:r>
            <a:r>
              <a:rPr lang="en-GB" sz="1600" dirty="0" smtClean="0">
                <a:solidFill>
                  <a:srgbClr val="222222"/>
                </a:solidFill>
                <a:highlight>
                  <a:srgbClr val="FFFFFF"/>
                </a:highlight>
                <a:latin typeface="Arial"/>
                <a:ea typeface="Arial"/>
                <a:cs typeface="Arial"/>
                <a:sym typeface="Arial"/>
              </a:rPr>
              <a:t> </a:t>
            </a:r>
          </a:p>
          <a:p>
            <a:pPr marL="146050" indent="0">
              <a:buNone/>
            </a:pPr>
            <a:r>
              <a:rPr lang="en-GB" sz="1600" dirty="0" smtClean="0">
                <a:solidFill>
                  <a:srgbClr val="222222"/>
                </a:solidFill>
                <a:highlight>
                  <a:srgbClr val="FFFFFF"/>
                </a:highlight>
                <a:latin typeface="Arial"/>
                <a:ea typeface="Arial"/>
                <a:cs typeface="Arial"/>
                <a:sym typeface="Arial"/>
              </a:rPr>
              <a:t>C- </a:t>
            </a:r>
            <a:r>
              <a:rPr lang="en-GB" sz="1600" dirty="0" err="1" smtClean="0">
                <a:solidFill>
                  <a:srgbClr val="222222"/>
                </a:solidFill>
                <a:highlight>
                  <a:srgbClr val="FFFFFF"/>
                </a:highlight>
                <a:latin typeface="Arial"/>
                <a:ea typeface="Arial"/>
                <a:cs typeface="Arial"/>
                <a:sym typeface="Arial"/>
              </a:rPr>
              <a:t>hematochezia</a:t>
            </a:r>
            <a:r>
              <a:rPr lang="en-GB" sz="1600" dirty="0" smtClean="0">
                <a:solidFill>
                  <a:srgbClr val="222222"/>
                </a:solidFill>
                <a:highlight>
                  <a:srgbClr val="FFFFFF"/>
                </a:highlight>
                <a:latin typeface="Arial"/>
                <a:ea typeface="Arial"/>
                <a:cs typeface="Arial"/>
                <a:sym typeface="Arial"/>
              </a:rPr>
              <a:t> </a:t>
            </a:r>
          </a:p>
          <a:p>
            <a:pPr marL="146050" indent="0">
              <a:buNone/>
            </a:pPr>
            <a:r>
              <a:rPr lang="en-GB" sz="1600" dirty="0" smtClean="0">
                <a:solidFill>
                  <a:srgbClr val="222222"/>
                </a:solidFill>
                <a:highlight>
                  <a:srgbClr val="FFFFFF"/>
                </a:highlight>
                <a:latin typeface="Arial"/>
                <a:ea typeface="Arial"/>
                <a:cs typeface="Arial"/>
                <a:sym typeface="Arial"/>
              </a:rPr>
              <a:t>D-tenesmus           </a:t>
            </a:r>
            <a:endParaRPr lang="en-US" dirty="0"/>
          </a:p>
        </p:txBody>
      </p:sp>
    </p:spTree>
    <p:extLst>
      <p:ext uri="{BB962C8B-B14F-4D97-AF65-F5344CB8AC3E}">
        <p14:creationId xmlns:p14="http://schemas.microsoft.com/office/powerpoint/2010/main" val="1151544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2</a:t>
            </a:r>
            <a:endParaRPr lang="en-US" dirty="0"/>
          </a:p>
        </p:txBody>
      </p:sp>
      <p:sp>
        <p:nvSpPr>
          <p:cNvPr id="3" name="Text Placeholder 2"/>
          <p:cNvSpPr>
            <a:spLocks noGrp="1"/>
          </p:cNvSpPr>
          <p:nvPr>
            <p:ph type="body" idx="1"/>
          </p:nvPr>
        </p:nvSpPr>
        <p:spPr/>
        <p:txBody>
          <a:bodyPr/>
          <a:lstStyle/>
          <a:p>
            <a:r>
              <a:rPr lang="en-US" dirty="0" smtClean="0"/>
              <a:t>Which one of these symptom consider as red flag ?</a:t>
            </a:r>
          </a:p>
          <a:p>
            <a:endParaRPr lang="en-US" dirty="0" smtClean="0"/>
          </a:p>
          <a:p>
            <a:pPr marL="914400" lvl="0" indent="0">
              <a:buNone/>
            </a:pPr>
            <a:r>
              <a:rPr lang="en-US" sz="1400" dirty="0" smtClean="0"/>
              <a:t>A- </a:t>
            </a:r>
            <a:r>
              <a:rPr lang="en-US" sz="1400" dirty="0">
                <a:solidFill>
                  <a:srgbClr val="000000"/>
                </a:solidFill>
                <a:latin typeface="Arial"/>
                <a:ea typeface="Arial"/>
                <a:cs typeface="Arial"/>
                <a:sym typeface="Arial"/>
              </a:rPr>
              <a:t>Abdominal pain or discomfort </a:t>
            </a:r>
          </a:p>
          <a:p>
            <a:pPr marL="914400" lvl="0" indent="0">
              <a:buNone/>
            </a:pPr>
            <a:r>
              <a:rPr lang="en-US" sz="1400" dirty="0" smtClean="0">
                <a:solidFill>
                  <a:srgbClr val="000000"/>
                </a:solidFill>
                <a:latin typeface="Arial"/>
                <a:ea typeface="Arial"/>
                <a:cs typeface="Arial"/>
                <a:sym typeface="Arial"/>
              </a:rPr>
              <a:t>B-Bloating </a:t>
            </a:r>
            <a:endParaRPr lang="en-US" sz="1400" dirty="0">
              <a:solidFill>
                <a:srgbClr val="000000"/>
              </a:solidFill>
              <a:latin typeface="Arial"/>
              <a:ea typeface="Arial"/>
              <a:cs typeface="Arial"/>
              <a:sym typeface="Arial"/>
            </a:endParaRPr>
          </a:p>
          <a:p>
            <a:pPr marL="914400" lvl="0" indent="0">
              <a:buNone/>
            </a:pPr>
            <a:r>
              <a:rPr lang="en-US" sz="1400" dirty="0" smtClean="0">
                <a:solidFill>
                  <a:srgbClr val="000000"/>
                </a:solidFill>
                <a:latin typeface="Arial"/>
                <a:ea typeface="Arial"/>
                <a:cs typeface="Arial"/>
                <a:sym typeface="Arial"/>
              </a:rPr>
              <a:t>C-Change </a:t>
            </a:r>
            <a:r>
              <a:rPr lang="en-US" sz="1400" dirty="0">
                <a:solidFill>
                  <a:srgbClr val="000000"/>
                </a:solidFill>
                <a:latin typeface="Arial"/>
                <a:ea typeface="Arial"/>
                <a:cs typeface="Arial"/>
                <a:sym typeface="Arial"/>
              </a:rPr>
              <a:t>in bowel habit. </a:t>
            </a:r>
            <a:endParaRPr lang="en-US" sz="1400" dirty="0" smtClean="0">
              <a:solidFill>
                <a:srgbClr val="000000"/>
              </a:solidFill>
              <a:latin typeface="Arial"/>
              <a:ea typeface="Arial"/>
              <a:cs typeface="Arial"/>
              <a:sym typeface="Arial"/>
            </a:endParaRPr>
          </a:p>
          <a:p>
            <a:pPr marL="914400" lvl="0" indent="0">
              <a:buNone/>
            </a:pPr>
            <a:r>
              <a:rPr lang="en-US" sz="1400" dirty="0" smtClean="0">
                <a:solidFill>
                  <a:srgbClr val="000000"/>
                </a:solidFill>
                <a:latin typeface="Arial"/>
                <a:ea typeface="Arial"/>
                <a:cs typeface="Arial"/>
                <a:sym typeface="Arial"/>
              </a:rPr>
              <a:t>D-rectal bleeding</a:t>
            </a:r>
            <a:endParaRPr lang="en-US" sz="1400" dirty="0">
              <a:latin typeface="Arial"/>
              <a:ea typeface="Arial"/>
              <a:cs typeface="Arial"/>
              <a:sym typeface="Arial"/>
            </a:endParaRPr>
          </a:p>
          <a:p>
            <a:pPr marL="146050" indent="0">
              <a:buNone/>
            </a:pPr>
            <a:endParaRPr lang="en-US" dirty="0"/>
          </a:p>
        </p:txBody>
      </p:sp>
    </p:spTree>
    <p:extLst>
      <p:ext uri="{BB962C8B-B14F-4D97-AF65-F5344CB8AC3E}">
        <p14:creationId xmlns:p14="http://schemas.microsoft.com/office/powerpoint/2010/main" val="139685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3</a:t>
            </a:r>
            <a:endParaRPr lang="en-US" dirty="0"/>
          </a:p>
        </p:txBody>
      </p:sp>
      <p:sp>
        <p:nvSpPr>
          <p:cNvPr id="3" name="Text Placeholder 2"/>
          <p:cNvSpPr>
            <a:spLocks noGrp="1"/>
          </p:cNvSpPr>
          <p:nvPr>
            <p:ph type="body" idx="1"/>
          </p:nvPr>
        </p:nvSpPr>
        <p:spPr/>
        <p:txBody>
          <a:bodyPr/>
          <a:lstStyle/>
          <a:p>
            <a:r>
              <a:rPr lang="en-US" dirty="0" smtClean="0"/>
              <a:t>Which one of the following is clinically diagnostic of IBS ?</a:t>
            </a:r>
          </a:p>
          <a:p>
            <a:pPr marL="146050" indent="0">
              <a:buNone/>
            </a:pPr>
            <a:r>
              <a:rPr lang="en-US" dirty="0" smtClean="0"/>
              <a:t>A- rebound tenderness </a:t>
            </a:r>
          </a:p>
          <a:p>
            <a:pPr marL="146050" indent="0">
              <a:buNone/>
            </a:pPr>
            <a:r>
              <a:rPr lang="en-US" dirty="0" smtClean="0"/>
              <a:t>B-improvement with defecation </a:t>
            </a:r>
          </a:p>
          <a:p>
            <a:pPr marL="146050" indent="0">
              <a:buNone/>
            </a:pPr>
            <a:r>
              <a:rPr lang="en-US" dirty="0" smtClean="0"/>
              <a:t>C-blood mixed with stool </a:t>
            </a:r>
          </a:p>
          <a:p>
            <a:pPr marL="146050" indent="0">
              <a:buNone/>
            </a:pPr>
            <a:r>
              <a:rPr lang="en-US" dirty="0" smtClean="0"/>
              <a:t>D-pale stool</a:t>
            </a:r>
            <a:endParaRPr lang="en-US" dirty="0"/>
          </a:p>
        </p:txBody>
      </p:sp>
    </p:spTree>
    <p:extLst>
      <p:ext uri="{BB962C8B-B14F-4D97-AF65-F5344CB8AC3E}">
        <p14:creationId xmlns:p14="http://schemas.microsoft.com/office/powerpoint/2010/main" val="501715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5</a:t>
            </a:r>
            <a:endParaRPr lang="en-US" dirty="0"/>
          </a:p>
        </p:txBody>
      </p:sp>
      <p:sp>
        <p:nvSpPr>
          <p:cNvPr id="3" name="Text Placeholder 2"/>
          <p:cNvSpPr>
            <a:spLocks noGrp="1"/>
          </p:cNvSpPr>
          <p:nvPr>
            <p:ph type="body" idx="1"/>
          </p:nvPr>
        </p:nvSpPr>
        <p:spPr/>
        <p:txBody>
          <a:bodyPr/>
          <a:lstStyle/>
          <a:p>
            <a:r>
              <a:rPr lang="en-US" dirty="0" smtClean="0"/>
              <a:t>According to </a:t>
            </a:r>
            <a:r>
              <a:rPr lang="en-US" dirty="0" err="1" smtClean="0"/>
              <a:t>rome</a:t>
            </a:r>
            <a:r>
              <a:rPr lang="en-US" dirty="0" smtClean="0"/>
              <a:t> iii criteria for what length of time must patients complain of symptom before they diagnosed with IBS ?</a:t>
            </a:r>
          </a:p>
          <a:p>
            <a:pPr marL="146050" indent="0">
              <a:buNone/>
            </a:pPr>
            <a:r>
              <a:rPr lang="en-US" dirty="0" smtClean="0"/>
              <a:t>A- 6 months</a:t>
            </a:r>
          </a:p>
          <a:p>
            <a:pPr marL="146050" indent="0">
              <a:buNone/>
            </a:pPr>
            <a:r>
              <a:rPr lang="en-US" dirty="0" smtClean="0"/>
              <a:t>B- 9 months </a:t>
            </a:r>
          </a:p>
          <a:p>
            <a:pPr marL="146050" indent="0">
              <a:buNone/>
            </a:pPr>
            <a:r>
              <a:rPr lang="en-US" dirty="0" smtClean="0"/>
              <a:t>C- one year</a:t>
            </a:r>
          </a:p>
          <a:p>
            <a:pPr marL="146050" indent="0">
              <a:buNone/>
            </a:pPr>
            <a:r>
              <a:rPr lang="en-US" dirty="0" smtClean="0"/>
              <a:t>D- tow years </a:t>
            </a:r>
            <a:endParaRPr lang="en-US" dirty="0"/>
          </a:p>
        </p:txBody>
      </p:sp>
    </p:spTree>
    <p:extLst>
      <p:ext uri="{BB962C8B-B14F-4D97-AF65-F5344CB8AC3E}">
        <p14:creationId xmlns:p14="http://schemas.microsoft.com/office/powerpoint/2010/main" val="1308316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5 </a:t>
            </a:r>
            <a:endParaRPr lang="en-US" dirty="0"/>
          </a:p>
        </p:txBody>
      </p:sp>
      <p:sp>
        <p:nvSpPr>
          <p:cNvPr id="3" name="Text Placeholder 2"/>
          <p:cNvSpPr>
            <a:spLocks noGrp="1"/>
          </p:cNvSpPr>
          <p:nvPr>
            <p:ph type="body" idx="1"/>
          </p:nvPr>
        </p:nvSpPr>
        <p:spPr/>
        <p:txBody>
          <a:bodyPr/>
          <a:lstStyle/>
          <a:p>
            <a:pPr marL="0" lvl="0" indent="0">
              <a:spcBef>
                <a:spcPts val="1600"/>
              </a:spcBef>
              <a:buNone/>
            </a:pPr>
            <a:r>
              <a:rPr lang="en-GB" dirty="0"/>
              <a:t>High intake of </a:t>
            </a:r>
            <a:r>
              <a:rPr lang="en-GB" dirty="0" err="1"/>
              <a:t>fibers</a:t>
            </a:r>
            <a:r>
              <a:rPr lang="en-GB" dirty="0"/>
              <a:t> is helpful in managing IBS </a:t>
            </a:r>
            <a:r>
              <a:rPr lang="en-GB" dirty="0" smtClean="0"/>
              <a:t>patients ?</a:t>
            </a:r>
            <a:endParaRPr lang="en-GB" dirty="0"/>
          </a:p>
        </p:txBody>
      </p:sp>
    </p:spTree>
    <p:extLst>
      <p:ext uri="{BB962C8B-B14F-4D97-AF65-F5344CB8AC3E}">
        <p14:creationId xmlns:p14="http://schemas.microsoft.com/office/powerpoint/2010/main" val="785412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References </a:t>
            </a:r>
            <a:endParaRPr/>
          </a:p>
        </p:txBody>
      </p:sp>
      <p:sp>
        <p:nvSpPr>
          <p:cNvPr id="314" name="Google Shape;314;p5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1- </a:t>
            </a:r>
            <a:r>
              <a:rPr lang="en-GB" u="sng">
                <a:solidFill>
                  <a:schemeClr val="hlink"/>
                </a:solidFill>
                <a:hlinkClick r:id="rId3"/>
              </a:rPr>
              <a:t>https://www.webmd.com/digestive-disorders/qa/how-is-constipation-defined</a:t>
            </a:r>
            <a:r>
              <a:rPr lang="en-GB"/>
              <a:t> </a:t>
            </a:r>
            <a:endParaRPr/>
          </a:p>
          <a:p>
            <a:pPr marL="0" lvl="0" indent="0" algn="l" rtl="0">
              <a:spcBef>
                <a:spcPts val="0"/>
              </a:spcBef>
              <a:spcAft>
                <a:spcPts val="0"/>
              </a:spcAft>
              <a:buNone/>
            </a:pPr>
            <a:r>
              <a:rPr lang="en-GB"/>
              <a:t>2- </a:t>
            </a:r>
            <a:r>
              <a:rPr lang="en-GB" u="sng">
                <a:solidFill>
                  <a:schemeClr val="hlink"/>
                </a:solidFill>
                <a:hlinkClick r:id="rId4"/>
              </a:rPr>
              <a:t>http://www.who.int/news-room/fact-sheets/detail/diarrhoeal-disease</a:t>
            </a:r>
            <a:r>
              <a:rPr lang="en-GB"/>
              <a:t> </a:t>
            </a:r>
            <a:endParaRPr/>
          </a:p>
          <a:p>
            <a:pPr marL="0" lvl="0" indent="0" algn="l" rtl="0">
              <a:spcBef>
                <a:spcPts val="0"/>
              </a:spcBef>
              <a:spcAft>
                <a:spcPts val="0"/>
              </a:spcAft>
              <a:buNone/>
            </a:pPr>
            <a:r>
              <a:rPr lang="en-GB"/>
              <a:t>3- </a:t>
            </a:r>
            <a:r>
              <a:rPr lang="en-GB" u="sng">
                <a:solidFill>
                  <a:schemeClr val="hlink"/>
                </a:solidFill>
                <a:hlinkClick r:id="rId5"/>
              </a:rPr>
              <a:t>https://emedicine.medscape.com/article/930844-overview</a:t>
            </a:r>
            <a:r>
              <a:rPr lang="en-GB"/>
              <a:t> </a:t>
            </a:r>
            <a:endParaRPr/>
          </a:p>
          <a:p>
            <a:pPr marL="0" lvl="0" indent="0" algn="l" rtl="0">
              <a:spcBef>
                <a:spcPts val="0"/>
              </a:spcBef>
              <a:spcAft>
                <a:spcPts val="0"/>
              </a:spcAft>
              <a:buNone/>
            </a:pPr>
            <a:r>
              <a:rPr lang="en-GB"/>
              <a:t>4-https://www.nice.org.uk/</a:t>
            </a:r>
            <a:endParaRPr/>
          </a:p>
          <a:p>
            <a:pPr marL="0" lvl="0" indent="0" algn="l" rtl="0">
              <a:spcBef>
                <a:spcPts val="0"/>
              </a:spcBef>
              <a:spcAft>
                <a:spcPts val="0"/>
              </a:spcAft>
              <a:buNone/>
            </a:pPr>
            <a:r>
              <a:rPr lang="en-GB"/>
              <a:t>5-</a:t>
            </a:r>
            <a:r>
              <a:rPr lang="en-GB" u="sng">
                <a:solidFill>
                  <a:schemeClr val="hlink"/>
                </a:solidFill>
                <a:hlinkClick r:id="rId6"/>
              </a:rPr>
              <a:t>https://patient.info/doctor/abdominal-examination</a:t>
            </a:r>
            <a:endParaRPr/>
          </a:p>
          <a:p>
            <a:pPr marL="0" lvl="0" indent="0" algn="l" rtl="0">
              <a:spcBef>
                <a:spcPts val="0"/>
              </a:spcBef>
              <a:spcAft>
                <a:spcPts val="0"/>
              </a:spcAft>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pPr marL="0" lvl="0" indent="0" algn="ctr">
              <a:lnSpc>
                <a:spcPct val="90000"/>
              </a:lnSpc>
              <a:buClr>
                <a:prstClr val="white"/>
              </a:buClr>
              <a:buSzPts val="3600"/>
              <a:buNone/>
            </a:pPr>
            <a:r>
              <a:rPr lang="en-GB" sz="3600" dirty="0"/>
              <a:t>Thank you</a:t>
            </a:r>
          </a:p>
          <a:p>
            <a:pPr marL="0" lvl="0" indent="0" algn="ctr">
              <a:lnSpc>
                <a:spcPct val="90000"/>
              </a:lnSpc>
              <a:buClr>
                <a:prstClr val="white"/>
              </a:buClr>
              <a:buSzPts val="3600"/>
              <a:buNone/>
            </a:pPr>
            <a:r>
              <a:rPr lang="en-GB" sz="3600" dirty="0"/>
              <a:t>Any questions?</a:t>
            </a:r>
            <a:endParaRPr lang="en-US" dirty="0"/>
          </a:p>
        </p:txBody>
      </p:sp>
    </p:spTree>
    <p:extLst>
      <p:ext uri="{BB962C8B-B14F-4D97-AF65-F5344CB8AC3E}">
        <p14:creationId xmlns:p14="http://schemas.microsoft.com/office/powerpoint/2010/main" val="9979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3</a:t>
            </a:r>
            <a:endParaRPr lang="en-US" dirty="0"/>
          </a:p>
        </p:txBody>
      </p:sp>
      <p:sp>
        <p:nvSpPr>
          <p:cNvPr id="3" name="Text Placeholder 2"/>
          <p:cNvSpPr>
            <a:spLocks noGrp="1"/>
          </p:cNvSpPr>
          <p:nvPr>
            <p:ph type="body" idx="1"/>
          </p:nvPr>
        </p:nvSpPr>
        <p:spPr/>
        <p:txBody>
          <a:bodyPr/>
          <a:lstStyle/>
          <a:p>
            <a:r>
              <a:rPr lang="en-US" dirty="0" smtClean="0"/>
              <a:t>Which one of the following is clinically diagnostic of IBS ?</a:t>
            </a:r>
          </a:p>
          <a:p>
            <a:pPr marL="146050" indent="0">
              <a:buNone/>
            </a:pPr>
            <a:r>
              <a:rPr lang="en-US" dirty="0" smtClean="0"/>
              <a:t>A- rebound tenderness </a:t>
            </a:r>
          </a:p>
          <a:p>
            <a:pPr marL="146050" indent="0">
              <a:buNone/>
            </a:pPr>
            <a:r>
              <a:rPr lang="en-US" dirty="0" smtClean="0"/>
              <a:t>B-improvement with defecation </a:t>
            </a:r>
          </a:p>
          <a:p>
            <a:pPr marL="146050" indent="0">
              <a:buNone/>
            </a:pPr>
            <a:r>
              <a:rPr lang="en-US" dirty="0" smtClean="0"/>
              <a:t>C-blood mixed with stool </a:t>
            </a:r>
          </a:p>
          <a:p>
            <a:pPr marL="146050" indent="0">
              <a:buNone/>
            </a:pPr>
            <a:r>
              <a:rPr lang="en-US" dirty="0" smtClean="0"/>
              <a:t>D-pale stool</a:t>
            </a:r>
            <a:endParaRPr lang="en-US" dirty="0"/>
          </a:p>
        </p:txBody>
      </p:sp>
    </p:spTree>
    <p:extLst>
      <p:ext uri="{BB962C8B-B14F-4D97-AF65-F5344CB8AC3E}">
        <p14:creationId xmlns:p14="http://schemas.microsoft.com/office/powerpoint/2010/main" val="1676563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5</a:t>
            </a:r>
            <a:endParaRPr lang="en-US" dirty="0"/>
          </a:p>
        </p:txBody>
      </p:sp>
      <p:sp>
        <p:nvSpPr>
          <p:cNvPr id="3" name="Text Placeholder 2"/>
          <p:cNvSpPr>
            <a:spLocks noGrp="1"/>
          </p:cNvSpPr>
          <p:nvPr>
            <p:ph type="body" idx="1"/>
          </p:nvPr>
        </p:nvSpPr>
        <p:spPr/>
        <p:txBody>
          <a:bodyPr/>
          <a:lstStyle/>
          <a:p>
            <a:r>
              <a:rPr lang="en-US" dirty="0" smtClean="0"/>
              <a:t>According to </a:t>
            </a:r>
            <a:r>
              <a:rPr lang="en-US" dirty="0" err="1" smtClean="0"/>
              <a:t>rome</a:t>
            </a:r>
            <a:r>
              <a:rPr lang="en-US" dirty="0" smtClean="0"/>
              <a:t> iii criteria for what length of time must patients complain of symptom before they diagnosed with IBS ?</a:t>
            </a:r>
          </a:p>
          <a:p>
            <a:pPr marL="146050" indent="0">
              <a:buNone/>
            </a:pPr>
            <a:r>
              <a:rPr lang="en-US" dirty="0" smtClean="0"/>
              <a:t>A- 6 months</a:t>
            </a:r>
          </a:p>
          <a:p>
            <a:pPr marL="146050" indent="0">
              <a:buNone/>
            </a:pPr>
            <a:r>
              <a:rPr lang="en-US" dirty="0" smtClean="0"/>
              <a:t>B- 9 months </a:t>
            </a:r>
          </a:p>
          <a:p>
            <a:pPr marL="146050" indent="0">
              <a:buNone/>
            </a:pPr>
            <a:r>
              <a:rPr lang="en-US" dirty="0" smtClean="0"/>
              <a:t>C- one year</a:t>
            </a:r>
          </a:p>
          <a:p>
            <a:pPr marL="146050" indent="0">
              <a:buNone/>
            </a:pPr>
            <a:r>
              <a:rPr lang="en-US" dirty="0" smtClean="0"/>
              <a:t>D- tow years </a:t>
            </a:r>
            <a:endParaRPr lang="en-US" dirty="0"/>
          </a:p>
        </p:txBody>
      </p:sp>
    </p:spTree>
    <p:extLst>
      <p:ext uri="{BB962C8B-B14F-4D97-AF65-F5344CB8AC3E}">
        <p14:creationId xmlns:p14="http://schemas.microsoft.com/office/powerpoint/2010/main" val="913106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5 </a:t>
            </a:r>
            <a:endParaRPr lang="en-US" dirty="0"/>
          </a:p>
        </p:txBody>
      </p:sp>
      <p:sp>
        <p:nvSpPr>
          <p:cNvPr id="3" name="Text Placeholder 2"/>
          <p:cNvSpPr>
            <a:spLocks noGrp="1"/>
          </p:cNvSpPr>
          <p:nvPr>
            <p:ph type="body" idx="1"/>
          </p:nvPr>
        </p:nvSpPr>
        <p:spPr/>
        <p:txBody>
          <a:bodyPr/>
          <a:lstStyle/>
          <a:p>
            <a:pPr marL="0" lvl="0" indent="0">
              <a:spcBef>
                <a:spcPts val="1600"/>
              </a:spcBef>
              <a:buNone/>
            </a:pPr>
            <a:r>
              <a:rPr lang="en-GB" dirty="0"/>
              <a:t>High intake of </a:t>
            </a:r>
            <a:r>
              <a:rPr lang="en-GB" dirty="0" err="1"/>
              <a:t>fibers</a:t>
            </a:r>
            <a:r>
              <a:rPr lang="en-GB" dirty="0"/>
              <a:t> is helpful in managing IBS </a:t>
            </a:r>
            <a:r>
              <a:rPr lang="en-GB" dirty="0" smtClean="0"/>
              <a:t>patients ?</a:t>
            </a:r>
            <a:endParaRPr lang="en-GB" dirty="0"/>
          </a:p>
        </p:txBody>
      </p:sp>
    </p:spTree>
    <p:extLst>
      <p:ext uri="{BB962C8B-B14F-4D97-AF65-F5344CB8AC3E}">
        <p14:creationId xmlns:p14="http://schemas.microsoft.com/office/powerpoint/2010/main" val="104923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Define constipation and diarrhea</a:t>
            </a:r>
            <a:endParaRPr/>
          </a:p>
        </p:txBody>
      </p:sp>
      <p:sp>
        <p:nvSpPr>
          <p:cNvPr id="129" name="Google Shape;129;p2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Constipation</a:t>
            </a:r>
            <a:r>
              <a:rPr lang="en-GB" b="1" dirty="0"/>
              <a:t> </a:t>
            </a:r>
            <a:endParaRPr b="1" dirty="0"/>
          </a:p>
          <a:p>
            <a:pPr marL="0" indent="0">
              <a:buNone/>
            </a:pPr>
            <a:r>
              <a:rPr lang="en-GB" sz="1200" dirty="0" smtClean="0">
                <a:solidFill>
                  <a:srgbClr val="222222"/>
                </a:solidFill>
                <a:highlight>
                  <a:srgbClr val="FFFFFF"/>
                </a:highlight>
                <a:latin typeface="Arial"/>
                <a:ea typeface="Arial"/>
                <a:cs typeface="Arial"/>
                <a:sym typeface="Arial"/>
              </a:rPr>
              <a:t>less </a:t>
            </a:r>
            <a:r>
              <a:rPr lang="en-GB" sz="1200" dirty="0">
                <a:solidFill>
                  <a:srgbClr val="222222"/>
                </a:solidFill>
                <a:highlight>
                  <a:srgbClr val="FFFFFF"/>
                </a:highlight>
                <a:latin typeface="Arial"/>
                <a:ea typeface="Arial"/>
                <a:cs typeface="Arial"/>
                <a:sym typeface="Arial"/>
              </a:rPr>
              <a:t>than three bowel movements in a week, and stools are hard, dry, and small, making them painful and difficult to </a:t>
            </a:r>
            <a:r>
              <a:rPr lang="en-GB" sz="1200" dirty="0" smtClean="0">
                <a:solidFill>
                  <a:srgbClr val="222222"/>
                </a:solidFill>
                <a:highlight>
                  <a:srgbClr val="FFFFFF"/>
                </a:highlight>
                <a:latin typeface="Arial"/>
                <a:ea typeface="Arial"/>
                <a:cs typeface="Arial"/>
                <a:sym typeface="Arial"/>
              </a:rPr>
              <a:t>pass</a:t>
            </a:r>
            <a:r>
              <a:rPr lang="en-GB" sz="1200" dirty="0">
                <a:solidFill>
                  <a:srgbClr val="222222"/>
                </a:solidFill>
                <a:highlight>
                  <a:srgbClr val="FFFFFF"/>
                </a:highlight>
                <a:latin typeface="Arial"/>
                <a:ea typeface="Arial"/>
                <a:cs typeface="Arial"/>
                <a:sym typeface="Arial"/>
              </a:rPr>
              <a:t> </a:t>
            </a:r>
            <a:r>
              <a:rPr lang="en-GB" sz="1200" dirty="0" smtClean="0">
                <a:solidFill>
                  <a:srgbClr val="222222"/>
                </a:solidFill>
                <a:highlight>
                  <a:srgbClr val="FFFFFF"/>
                </a:highlight>
                <a:latin typeface="Arial"/>
                <a:ea typeface="Arial"/>
                <a:cs typeface="Arial"/>
                <a:sym typeface="Arial"/>
              </a:rPr>
              <a:t>also </a:t>
            </a:r>
            <a:r>
              <a:rPr lang="en-US" sz="1200" dirty="0" smtClean="0">
                <a:solidFill>
                  <a:srgbClr val="222222"/>
                </a:solidFill>
                <a:highlight>
                  <a:srgbClr val="FFFFFF"/>
                </a:highlight>
                <a:latin typeface="Arial"/>
                <a:ea typeface="Arial"/>
                <a:cs typeface="Arial"/>
              </a:rPr>
              <a:t>a </a:t>
            </a:r>
            <a:r>
              <a:rPr lang="en-US" sz="1200" dirty="0">
                <a:solidFill>
                  <a:srgbClr val="222222"/>
                </a:solidFill>
                <a:highlight>
                  <a:srgbClr val="FFFFFF"/>
                </a:highlight>
                <a:latin typeface="Arial"/>
                <a:ea typeface="Arial"/>
                <a:cs typeface="Arial"/>
              </a:rPr>
              <a:t>s</a:t>
            </a:r>
            <a:r>
              <a:rPr lang="en-US" sz="1200" dirty="0" smtClean="0">
                <a:solidFill>
                  <a:srgbClr val="222222"/>
                </a:solidFill>
                <a:highlight>
                  <a:srgbClr val="FFFFFF"/>
                </a:highlight>
                <a:latin typeface="Arial"/>
                <a:ea typeface="Arial"/>
                <a:cs typeface="Arial"/>
              </a:rPr>
              <a:t>ensation </a:t>
            </a:r>
            <a:r>
              <a:rPr lang="en-US" sz="1200" dirty="0">
                <a:solidFill>
                  <a:srgbClr val="222222"/>
                </a:solidFill>
                <a:highlight>
                  <a:srgbClr val="FFFFFF"/>
                </a:highlight>
                <a:latin typeface="Arial"/>
                <a:ea typeface="Arial"/>
                <a:cs typeface="Arial"/>
              </a:rPr>
              <a:t>of an incomplete Evacuation. </a:t>
            </a:r>
          </a:p>
          <a:p>
            <a:pPr marL="0" lvl="0" indent="0" algn="l" rtl="0">
              <a:spcBef>
                <a:spcPts val="0"/>
              </a:spcBef>
              <a:spcAft>
                <a:spcPts val="0"/>
              </a:spcAft>
              <a:buNone/>
            </a:pPr>
            <a:endParaRPr sz="1200" dirty="0">
              <a:solidFill>
                <a:srgbClr val="222222"/>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None/>
            </a:pPr>
            <a:r>
              <a:rPr lang="en-GB" sz="1600" b="1" dirty="0" err="1"/>
              <a:t>Diarrhea</a:t>
            </a:r>
            <a:r>
              <a:rPr lang="en-GB" sz="1600" b="1" dirty="0">
                <a:solidFill>
                  <a:srgbClr val="222222"/>
                </a:solidFill>
                <a:highlight>
                  <a:srgbClr val="FFFFFF"/>
                </a:highlight>
                <a:latin typeface="Arial"/>
                <a:ea typeface="Arial"/>
                <a:cs typeface="Arial"/>
                <a:sym typeface="Arial"/>
              </a:rPr>
              <a:t> </a:t>
            </a:r>
            <a:endParaRPr sz="1600" b="1" dirty="0">
              <a:solidFill>
                <a:srgbClr val="222222"/>
              </a:solidFill>
              <a:highlight>
                <a:srgbClr val="FFFFFF"/>
              </a:highlight>
              <a:latin typeface="Arial"/>
              <a:ea typeface="Arial"/>
              <a:cs typeface="Arial"/>
              <a:sym typeface="Arial"/>
            </a:endParaRPr>
          </a:p>
          <a:p>
            <a:pPr marL="0" lvl="0" indent="0" algn="l" rtl="0">
              <a:spcBef>
                <a:spcPts val="0"/>
              </a:spcBef>
              <a:spcAft>
                <a:spcPts val="0"/>
              </a:spcAft>
              <a:buNone/>
            </a:pPr>
            <a:r>
              <a:rPr lang="en-GB" sz="1200" dirty="0">
                <a:solidFill>
                  <a:srgbClr val="222222"/>
                </a:solidFill>
                <a:highlight>
                  <a:srgbClr val="FFFFFF"/>
                </a:highlight>
                <a:latin typeface="Arial"/>
                <a:ea typeface="Arial"/>
                <a:cs typeface="Arial"/>
                <a:sym typeface="Arial"/>
              </a:rPr>
              <a:t>Passage of three or more </a:t>
            </a:r>
            <a:r>
              <a:rPr lang="en-GB" sz="1200" b="1" dirty="0">
                <a:solidFill>
                  <a:srgbClr val="222222"/>
                </a:solidFill>
                <a:highlight>
                  <a:srgbClr val="FFFFFF"/>
                </a:highlight>
                <a:latin typeface="Arial"/>
                <a:ea typeface="Arial"/>
                <a:cs typeface="Arial"/>
                <a:sym typeface="Arial"/>
              </a:rPr>
              <a:t>loose or liquid</a:t>
            </a:r>
            <a:r>
              <a:rPr lang="en-GB" sz="1200" dirty="0">
                <a:solidFill>
                  <a:srgbClr val="222222"/>
                </a:solidFill>
                <a:highlight>
                  <a:srgbClr val="FFFFFF"/>
                </a:highlight>
                <a:latin typeface="Arial"/>
                <a:ea typeface="Arial"/>
                <a:cs typeface="Arial"/>
                <a:sym typeface="Arial"/>
              </a:rPr>
              <a:t> stools per day (or more frequent passage than is normal for the individual</a:t>
            </a:r>
            <a:r>
              <a:rPr lang="en-GB" sz="1200" dirty="0" smtClean="0">
                <a:solidFill>
                  <a:srgbClr val="222222"/>
                </a:solidFill>
                <a:highlight>
                  <a:srgbClr val="FFFFFF"/>
                </a:highlight>
                <a:latin typeface="Arial"/>
                <a:ea typeface="Arial"/>
                <a:cs typeface="Arial"/>
                <a:sym typeface="Arial"/>
              </a:rPr>
              <a:t>).</a:t>
            </a:r>
            <a:endParaRPr sz="1200" dirty="0">
              <a:solidFill>
                <a:srgbClr val="222222"/>
              </a:solidFill>
              <a:highlight>
                <a:srgbClr val="FFFFFF"/>
              </a:highlight>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5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1" end="1"/>
                                            </p:txEl>
                                          </p:spTgt>
                                        </p:tgtEl>
                                        <p:attrNameLst>
                                          <p:attrName>style.visibility</p:attrName>
                                        </p:attrNameLst>
                                      </p:cBhvr>
                                      <p:to>
                                        <p:strVal val="visible"/>
                                      </p:to>
                                    </p:set>
                                    <p:animEffect transition="in" filter="fade">
                                      <p:cBhvr>
                                        <p:cTn id="12" dur="500"/>
                                        <p:tgtEl>
                                          <p:spTgt spid="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3" end="3"/>
                                            </p:txEl>
                                          </p:spTgt>
                                        </p:tgtEl>
                                        <p:attrNameLst>
                                          <p:attrName>style.visibility</p:attrName>
                                        </p:attrNameLst>
                                      </p:cBhvr>
                                      <p:to>
                                        <p:strVal val="visible"/>
                                      </p:to>
                                    </p:set>
                                    <p:animEffect transition="in" filter="fade">
                                      <p:cBhvr>
                                        <p:cTn id="17" dur="500"/>
                                        <p:tgtEl>
                                          <p:spTgt spid="12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4" end="4"/>
                                            </p:txEl>
                                          </p:spTgt>
                                        </p:tgtEl>
                                        <p:attrNameLst>
                                          <p:attrName>style.visibility</p:attrName>
                                        </p:attrNameLst>
                                      </p:cBhvr>
                                      <p:to>
                                        <p:strVal val="visible"/>
                                      </p:to>
                                    </p:set>
                                    <p:animEffect transition="in" filter="fade">
                                      <p:cBhvr>
                                        <p:cTn id="22" dur="500"/>
                                        <p:tgtEl>
                                          <p:spTgt spid="1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Text Placeholder 2"/>
          <p:cNvSpPr>
            <a:spLocks noGrp="1"/>
          </p:cNvSpPr>
          <p:nvPr>
            <p:ph type="body" idx="1"/>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271" y="905346"/>
            <a:ext cx="6337929" cy="3984153"/>
          </a:xfrm>
          <a:prstGeom prst="rect">
            <a:avLst/>
          </a:prstGeom>
        </p:spPr>
      </p:pic>
    </p:spTree>
    <p:extLst>
      <p:ext uri="{BB962C8B-B14F-4D97-AF65-F5344CB8AC3E}">
        <p14:creationId xmlns:p14="http://schemas.microsoft.com/office/powerpoint/2010/main" val="1681517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3164</TotalTime>
  <Words>1896</Words>
  <Application>Microsoft Macintosh PowerPoint</Application>
  <PresentationFormat>On-screen Show (16:9)</PresentationFormat>
  <Paragraphs>262</Paragraphs>
  <Slides>46</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Lato</vt:lpstr>
      <vt:lpstr>Tw Cen MT</vt:lpstr>
      <vt:lpstr>Arial</vt:lpstr>
      <vt:lpstr>Arial</vt:lpstr>
      <vt:lpstr>Droplet</vt:lpstr>
      <vt:lpstr>Changes in bowel habits</vt:lpstr>
      <vt:lpstr>Objectives: </vt:lpstr>
      <vt:lpstr>Question 1</vt:lpstr>
      <vt:lpstr>Question 2</vt:lpstr>
      <vt:lpstr>Question 3</vt:lpstr>
      <vt:lpstr>Question 5</vt:lpstr>
      <vt:lpstr>Question 5 </vt:lpstr>
      <vt:lpstr>Define constipation and diarrhea</vt:lpstr>
      <vt:lpstr>PowerPoint Presentation</vt:lpstr>
      <vt:lpstr>Definition of IBS </vt:lpstr>
      <vt:lpstr>Prevalence of IBS globally </vt:lpstr>
      <vt:lpstr>Etiology of IBS</vt:lpstr>
      <vt:lpstr>PowerPoint Presentation</vt:lpstr>
      <vt:lpstr>Classification of IBS</vt:lpstr>
      <vt:lpstr>Diagnostic approach  A-History:  </vt:lpstr>
      <vt:lpstr>Diagnostic approach </vt:lpstr>
      <vt:lpstr>Diagnostic approach </vt:lpstr>
      <vt:lpstr>Diagnostic approach </vt:lpstr>
      <vt:lpstr>Diagnostic tests  B-Investigations:</vt:lpstr>
      <vt:lpstr>IBS diagnostic algorithm according to World Gastroenterology Organisation Global Guidelines </vt:lpstr>
      <vt:lpstr>Alarming Sx</vt:lpstr>
      <vt:lpstr>DDx</vt:lpstr>
      <vt:lpstr>Rx</vt:lpstr>
      <vt:lpstr>Symptoms persist?</vt:lpstr>
      <vt:lpstr>Dietary management </vt:lpstr>
      <vt:lpstr>Pharmacological therapy:  </vt:lpstr>
      <vt:lpstr>Cont.</vt:lpstr>
      <vt:lpstr>No effect?</vt:lpstr>
      <vt:lpstr>Psychological intervention</vt:lpstr>
      <vt:lpstr>Follow up</vt:lpstr>
      <vt:lpstr>PowerPoint Presentation</vt:lpstr>
      <vt:lpstr>PowerPoint Presentation</vt:lpstr>
      <vt:lpstr>PowerPoint Presentation</vt:lpstr>
      <vt:lpstr>Abdominal Examination</vt:lpstr>
      <vt:lpstr>Abdominal Examination </vt:lpstr>
      <vt:lpstr>PR Examination </vt:lpstr>
      <vt:lpstr>PR Examination </vt:lpstr>
      <vt:lpstr>PowerPoint Presentation</vt:lpstr>
      <vt:lpstr>Khalid is a 31 years old presenting to the clinic due to abdominal pain for the last 6 months   How to approach this patient?</vt:lpstr>
      <vt:lpstr>Question 1</vt:lpstr>
      <vt:lpstr>Question 2</vt:lpstr>
      <vt:lpstr>Question 3</vt:lpstr>
      <vt:lpstr>Question 5</vt:lpstr>
      <vt:lpstr>Question 5 </vt:lpstr>
      <vt:lpstr>References </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bowel habits</dc:title>
  <cp:lastModifiedBy>ثامر</cp:lastModifiedBy>
  <cp:revision>26</cp:revision>
  <dcterms:modified xsi:type="dcterms:W3CDTF">2018-10-10T17:36:09Z</dcterms:modified>
</cp:coreProperties>
</file>