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85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7" r:id="rId13"/>
    <p:sldId id="288" r:id="rId14"/>
    <p:sldId id="289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309" r:id="rId23"/>
    <p:sldId id="302" r:id="rId24"/>
    <p:sldId id="304" r:id="rId25"/>
    <p:sldId id="303" r:id="rId26"/>
    <p:sldId id="307" r:id="rId27"/>
    <p:sldId id="306" r:id="rId28"/>
    <p:sldId id="305" r:id="rId29"/>
    <p:sldId id="308" r:id="rId30"/>
    <p:sldId id="266" r:id="rId31"/>
    <p:sldId id="267" r:id="rId32"/>
    <p:sldId id="268" r:id="rId33"/>
    <p:sldId id="269" r:id="rId34"/>
    <p:sldId id="270" r:id="rId35"/>
    <p:sldId id="311" r:id="rId36"/>
    <p:sldId id="291" r:id="rId37"/>
    <p:sldId id="298" r:id="rId38"/>
    <p:sldId id="296" r:id="rId39"/>
    <p:sldId id="299" r:id="rId40"/>
    <p:sldId id="292" r:id="rId41"/>
    <p:sldId id="300" r:id="rId42"/>
    <p:sldId id="293" r:id="rId43"/>
    <p:sldId id="301" r:id="rId44"/>
    <p:sldId id="294" r:id="rId45"/>
    <p:sldId id="310" r:id="rId46"/>
    <p:sldId id="317" r:id="rId47"/>
    <p:sldId id="318" r:id="rId48"/>
    <p:sldId id="271" r:id="rId49"/>
    <p:sldId id="272" r:id="rId50"/>
    <p:sldId id="290" r:id="rId51"/>
    <p:sldId id="29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5" autoAdjust="0"/>
    <p:restoredTop sz="95196" autoAdjust="0"/>
  </p:normalViewPr>
  <p:slideViewPr>
    <p:cSldViewPr snapToGrid="0" snapToObjects="1">
      <p:cViewPr varScale="1">
        <p:scale>
          <a:sx n="90" d="100"/>
          <a:sy n="90" d="100"/>
        </p:scale>
        <p:origin x="22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53A4C-18EA-FD4B-8C86-A549C65870C0}" type="datetimeFigureOut">
              <a:rPr lang="ar-SA" smtClean="0"/>
              <a:t>9 صفر، 1440 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B22AF-2C23-3947-A79C-B740C9843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7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Smoking cessation: mean weight ↑ 3–4kg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Cultural: </a:t>
            </a:r>
            <a:r>
              <a:rPr lang="ar-SA" sz="1200" dirty="0" err="1"/>
              <a:t>عزايم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Genetic risk: ~1 in 3 obese people—more prone to obesity again after successful dieting, can be a disorder lie Prader Willi syndrome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Childbirth: gain weight due to pregnancy, keeps that weight afterward, especially if not breastfeeding.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59F1D-1CEF-45DD-89C0-03F1B5BE2E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83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087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Laparoscopic</a:t>
            </a:r>
            <a:r>
              <a:rPr lang="en-US" b="1" baseline="0" dirty="0"/>
              <a:t> </a:t>
            </a:r>
            <a:r>
              <a:rPr lang="en-US" b="1" dirty="0"/>
              <a:t>Adjustable gastric band procedure “LAGB”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BMJ: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 contributes to mortality from the three largest causes in the UK, namely, cardiovascular, cancer and respiratory disease.  (NOTE: INCREASED RISK IN TOP 3 MORTALITY CAUSES)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Increased body mass = increase demand of body flow -&gt; left ventricular hypertrophy.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Increased glucose intolerance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Dyslipidimia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low HDL, high TGs.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 Malignancies (</a:t>
            </a:r>
            <a:r>
              <a:rPr lang="en-US" dirty="0"/>
              <a:t>(GI, RCC, endometrial, cervical, ovarian and breast)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 Respiratory : e.g. Sleep Apnea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59F1D-1CEF-45DD-89C0-03F1B5BE2E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8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HTN;</a:t>
            </a:r>
            <a:r>
              <a:rPr lang="en-US" b="1" baseline="0" dirty="0"/>
              <a:t> 10mmHg &amp; delay the onset </a:t>
            </a:r>
          </a:p>
          <a:p>
            <a:r>
              <a:rPr lang="en-US" b="1" baseline="0" dirty="0"/>
              <a:t>DM; Glucose enter muscle independent of insulin effect</a:t>
            </a:r>
          </a:p>
          <a:p>
            <a:r>
              <a:rPr lang="en-US" b="1" baseline="0" dirty="0"/>
              <a:t>Increase HDL &amp; Lower LDL &amp; TG</a:t>
            </a:r>
          </a:p>
          <a:p>
            <a:r>
              <a:rPr lang="en-US" b="1" baseline="0" dirty="0"/>
              <a:t>HIV; CP </a:t>
            </a:r>
            <a:r>
              <a:rPr lang="en-US" b="1" baseline="0" dirty="0" err="1"/>
              <a:t>fittness</a:t>
            </a:r>
            <a:r>
              <a:rPr lang="en-US" b="1" baseline="0" dirty="0"/>
              <a:t> &amp; Psychological effect</a:t>
            </a:r>
          </a:p>
          <a:p>
            <a:r>
              <a:rPr lang="en-US" b="1" baseline="0" dirty="0"/>
              <a:t>Mental; Reduce depression &amp; Anxiety</a:t>
            </a:r>
          </a:p>
          <a:p>
            <a:r>
              <a:rPr lang="en-US" b="1" baseline="0" dirty="0"/>
              <a:t>Arthritis &amp; </a:t>
            </a:r>
            <a:r>
              <a:rPr lang="en-US" b="1" dirty="0"/>
              <a:t>Back pain</a:t>
            </a:r>
            <a:r>
              <a:rPr lang="en-US" b="1" baseline="0" dirty="0"/>
              <a:t>; Maintain function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D2D6-8175-8B4F-BAD5-6CF994050C3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713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01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Restrictive</a:t>
            </a:r>
            <a:r>
              <a:rPr lang="en-US" sz="1200" b="0" dirty="0" smtClean="0"/>
              <a:t>; Early satiety</a:t>
            </a:r>
          </a:p>
          <a:p>
            <a:r>
              <a:rPr lang="en-US" sz="1200" b="1" dirty="0" err="1" smtClean="0"/>
              <a:t>Malabsorptive</a:t>
            </a:r>
            <a:r>
              <a:rPr lang="en-US" sz="1200" b="1" dirty="0" smtClean="0"/>
              <a:t>; Overeating induce diarrhea</a:t>
            </a:r>
          </a:p>
          <a:p>
            <a:r>
              <a:rPr lang="en-US" sz="1200" b="1" dirty="0" err="1" smtClean="0"/>
              <a:t>Laporoscopic</a:t>
            </a:r>
            <a:r>
              <a:rPr lang="en-US" sz="1200" b="1" dirty="0" smtClean="0"/>
              <a:t>;</a:t>
            </a:r>
            <a:r>
              <a:rPr lang="en-US" sz="1200" b="1" baseline="0" dirty="0" smtClean="0"/>
              <a:t> Reduce postoperative morbidity &amp; mortality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7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 hours</a:t>
            </a:r>
          </a:p>
          <a:p>
            <a:r>
              <a:rPr lang="en-US" b="1" dirty="0"/>
              <a:t>Anastomotic leak; BMI increase &amp;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bougie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size</a:t>
            </a:r>
            <a:endParaRPr lang="en-US" b="1" dirty="0"/>
          </a:p>
          <a:p>
            <a:r>
              <a:rPr lang="en-US" b="1" dirty="0"/>
              <a:t>RML</a:t>
            </a:r>
            <a:r>
              <a:rPr lang="en-US" b="1" baseline="0" dirty="0"/>
              <a:t>; </a:t>
            </a:r>
            <a:r>
              <a:rPr lang="en-US" b="1" dirty="0"/>
              <a:t>Bypass</a:t>
            </a:r>
            <a:r>
              <a:rPr lang="en-US" b="1" baseline="0" dirty="0"/>
              <a:t> &gt; Banding &amp; BMI </a:t>
            </a:r>
            <a:r>
              <a:rPr lang="en-US" b="1" dirty="0"/>
              <a:t>increase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157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150min/week</a:t>
            </a:r>
            <a:r>
              <a:rPr lang="en-US" b="1" baseline="0" dirty="0"/>
              <a:t> up to 300min/week + Strength training 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07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2AF-2C23-3947-A79C-B740C98438E6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2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603" y="2939965"/>
            <a:ext cx="6815669" cy="165999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Done by:</a:t>
            </a:r>
          </a:p>
          <a:p>
            <a:r>
              <a:rPr lang="en-US" sz="2800" b="1" dirty="0" err="1"/>
              <a:t>Abdulaziz</a:t>
            </a:r>
            <a:r>
              <a:rPr lang="en-US" sz="2800" b="1" dirty="0"/>
              <a:t> </a:t>
            </a:r>
            <a:r>
              <a:rPr lang="en-US" sz="2800" b="1" dirty="0" err="1"/>
              <a:t>Alshalan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Khalil </a:t>
            </a:r>
            <a:r>
              <a:rPr lang="en-US" sz="2800" b="1" dirty="0" err="1"/>
              <a:t>Alduraibi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err="1" smtClean="0"/>
              <a:t>Zeyad</a:t>
            </a:r>
            <a:r>
              <a:rPr lang="en-US" sz="2800" b="1" dirty="0" smtClean="0"/>
              <a:t> </a:t>
            </a:r>
            <a:r>
              <a:rPr lang="en-US" sz="2800" b="1" dirty="0"/>
              <a:t>Alsalem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6587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4507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Obesity Types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9981"/>
            <a:ext cx="9601196" cy="3638325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chemeClr val="tx1"/>
                </a:solidFill>
              </a:rPr>
              <a:t>Peripheral (lower body) obesity: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Gynoid shape.</a:t>
            </a:r>
          </a:p>
          <a:p>
            <a:pPr marL="0" indent="0" algn="l" rtl="0">
              <a:buNone/>
            </a:pPr>
            <a:r>
              <a:rPr lang="en-US" dirty="0"/>
              <a:t>Usually in women. </a:t>
            </a:r>
          </a:p>
          <a:p>
            <a:pPr marL="0" indent="0" algn="l" rtl="0">
              <a:buNone/>
            </a:pPr>
            <a:r>
              <a:rPr lang="en-US" dirty="0"/>
              <a:t>Fat is mostly concentrated in hip, thighs and buttocks. </a:t>
            </a:r>
          </a:p>
          <a:p>
            <a:pPr marL="0" indent="0" algn="l" rtl="0">
              <a:buNone/>
            </a:pPr>
            <a:endParaRPr lang="en-US" sz="1800" dirty="0"/>
          </a:p>
          <a:p>
            <a:pPr marL="0" lvl="0" indent="0" algn="l" rtl="0">
              <a:buNone/>
            </a:pPr>
            <a:r>
              <a:rPr lang="en-US" b="1" dirty="0">
                <a:solidFill>
                  <a:schemeClr val="tx1"/>
                </a:solidFill>
              </a:rPr>
              <a:t>Central obesity:</a:t>
            </a:r>
          </a:p>
          <a:p>
            <a:pPr marL="0" lvl="0" indent="0" algn="l" rtl="0">
              <a:buNone/>
            </a:pPr>
            <a:r>
              <a:rPr lang="en-US" dirty="0"/>
              <a:t>Android shape.</a:t>
            </a:r>
            <a:endParaRPr lang="en-US" sz="2200" dirty="0"/>
          </a:p>
          <a:p>
            <a:pPr marL="0" lvl="0" indent="0" algn="l" rtl="0">
              <a:buNone/>
            </a:pPr>
            <a:r>
              <a:rPr lang="en-US" dirty="0"/>
              <a:t>Usually seen in men. </a:t>
            </a:r>
            <a:endParaRPr lang="en-US" sz="1600" dirty="0"/>
          </a:p>
          <a:p>
            <a:pPr marL="0" lvl="0" indent="0" algn="l" rtl="0">
              <a:buNone/>
            </a:pPr>
            <a:r>
              <a:rPr lang="en-US" dirty="0"/>
              <a:t>Associated with </a:t>
            </a:r>
            <a:r>
              <a:rPr lang="en-US" u="sng" dirty="0"/>
              <a:t>insulin resistance</a:t>
            </a:r>
            <a:r>
              <a:rPr lang="en-US" dirty="0"/>
              <a:t> and </a:t>
            </a:r>
            <a:r>
              <a:rPr lang="en-US" u="sng" dirty="0"/>
              <a:t>increased risk for cardiac diseases </a:t>
            </a:r>
            <a:r>
              <a:rPr lang="en-US" dirty="0"/>
              <a:t>(e.g. CAD).</a:t>
            </a:r>
            <a:endParaRPr lang="en-US" sz="1600" dirty="0"/>
          </a:p>
          <a:p>
            <a:pPr marL="0" lvl="0" indent="0" algn="l" rtl="0">
              <a:buNone/>
            </a:pPr>
            <a:r>
              <a:rPr lang="en-US" dirty="0"/>
              <a:t>Assessed by waist circumference and waist to hip ratio.</a:t>
            </a:r>
            <a:endParaRPr lang="en-US" sz="1600" dirty="0"/>
          </a:p>
          <a:p>
            <a:pPr marL="0" indent="0" algn="l">
              <a:buNone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2061028"/>
            <a:ext cx="4215618" cy="31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7807"/>
            <a:ext cx="9601196" cy="1303867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dirty="0"/>
              <a:t>Methods to prevent obesity in the community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5110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The prevention </a:t>
            </a:r>
            <a:r>
              <a:rPr lang="en-US" b="1" dirty="0"/>
              <a:t>begins in the childhood</a:t>
            </a:r>
            <a:r>
              <a:rPr lang="en-US" dirty="0"/>
              <a:t> with healthy patterns of exercise and diet.  </a:t>
            </a:r>
            <a:endParaRPr lang="en-US" sz="2000" dirty="0"/>
          </a:p>
          <a:p>
            <a:pPr lvl="0" algn="l" rtl="0"/>
            <a:r>
              <a:rPr lang="en-US" b="1" dirty="0"/>
              <a:t>Health promotion</a:t>
            </a:r>
            <a:r>
              <a:rPr lang="en-US" dirty="0"/>
              <a:t>:</a:t>
            </a:r>
            <a:endParaRPr lang="en-US" sz="2000" dirty="0"/>
          </a:p>
          <a:p>
            <a:pPr lvl="1" algn="l" rtl="0"/>
            <a:r>
              <a:rPr lang="en-US" dirty="0"/>
              <a:t>Decreasing fat and sugar intake, and increasing consumption of fruits and vegetables.</a:t>
            </a:r>
            <a:endParaRPr lang="en-US" sz="1800" dirty="0"/>
          </a:p>
          <a:p>
            <a:pPr lvl="1" algn="l" rtl="0"/>
            <a:r>
              <a:rPr lang="en-US" dirty="0"/>
              <a:t>Maintaining regular exercise activity</a:t>
            </a:r>
            <a:endParaRPr lang="en-US" sz="1800" dirty="0"/>
          </a:p>
          <a:p>
            <a:pPr lvl="1" algn="l" rtl="0"/>
            <a:r>
              <a:rPr lang="en-US" dirty="0"/>
              <a:t>Either by organizing campaigns or individual education (e.g. physician to patient)</a:t>
            </a:r>
            <a:endParaRPr lang="en-US" sz="1800" dirty="0"/>
          </a:p>
          <a:p>
            <a:pPr lvl="0" algn="l" rtl="0"/>
            <a:r>
              <a:rPr lang="en-US" b="1" dirty="0"/>
              <a:t>Setting regulations </a:t>
            </a:r>
            <a:endParaRPr lang="en-US" sz="2000" dirty="0"/>
          </a:p>
          <a:p>
            <a:pPr lvl="1" algn="l" rtl="0"/>
            <a:r>
              <a:rPr lang="en-US" dirty="0"/>
              <a:t>Minimizing fat and sugar content as much as possible. </a:t>
            </a:r>
            <a:endParaRPr lang="en-US" sz="1800" dirty="0"/>
          </a:p>
          <a:p>
            <a:pPr lvl="1" algn="l" rtl="0"/>
            <a:r>
              <a:rPr lang="en-US" dirty="0"/>
              <a:t>Ensuring the availability of healthy food in the market and in affordable prices.</a:t>
            </a:r>
            <a:endParaRPr lang="en-US" sz="1800" dirty="0"/>
          </a:p>
          <a:p>
            <a:pPr lvl="1" algn="l" rtl="0"/>
            <a:r>
              <a:rPr lang="en-US" dirty="0"/>
              <a:t>Supporting and facilitating regular physical activity.</a:t>
            </a:r>
            <a:endParaRPr lang="en-US" sz="1800" dirty="0"/>
          </a:p>
          <a:p>
            <a:pPr lvl="1" algn="l" rtl="0"/>
            <a:r>
              <a:rPr lang="en-US" dirty="0"/>
              <a:t>Implementing educational programs. </a:t>
            </a:r>
            <a:r>
              <a:rPr lang="ar-SA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2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F0347-34BC-43A9-94B7-6BEB242D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630440"/>
            <a:ext cx="10185010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Common causes of obesity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04067A-2133-40B3-BE9B-6B82B927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Behavioral factors (e.g. physical inactivity, smoking cessation).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Social factors.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Genetic factors.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Childbirth.</a:t>
            </a:r>
          </a:p>
        </p:txBody>
      </p:sp>
    </p:spTree>
    <p:extLst>
      <p:ext uri="{BB962C8B-B14F-4D97-AF65-F5344CB8AC3E}">
        <p14:creationId xmlns:p14="http://schemas.microsoft.com/office/powerpoint/2010/main" val="6964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07B61-F7FB-4839-BEF8-C64CB645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4" y="633789"/>
            <a:ext cx="11001829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 common causes of obesity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FAFBA0-81B5-4C72-A61B-1AC3087C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001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Drugs: steroids, antipsychotics (e.g. olanzapine), contraceptives, sulfonylureas, insulin, Beta blockers and TCAs.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Metabolic causes (rare): hypothyroidism, Cushing’s syndrome, PCOS, hypothalamic injury and Insulinoma.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Ongoing binge eating disorder.</a:t>
            </a:r>
          </a:p>
          <a:p>
            <a:pPr algn="l" rtl="0"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05B00A-3D80-43D4-B35D-FAA764994DD7}"/>
              </a:ext>
            </a:extLst>
          </p:cNvPr>
          <p:cNvSpPr txBox="1"/>
          <p:nvPr/>
        </p:nvSpPr>
        <p:spPr>
          <a:xfrm>
            <a:off x="1574800" y="2684547"/>
            <a:ext cx="10025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Drugs:</a:t>
            </a:r>
          </a:p>
        </p:txBody>
      </p:sp>
    </p:spTree>
    <p:extLst>
      <p:ext uri="{BB962C8B-B14F-4D97-AF65-F5344CB8AC3E}">
        <p14:creationId xmlns:p14="http://schemas.microsoft.com/office/powerpoint/2010/main" val="9982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E5E0A-20FE-47CC-BB92-F36FE4DB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62818"/>
            <a:ext cx="10914742" cy="1303867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Common health problems associated with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7D5DFB-A361-4274-8BED-1CE9403E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3119DBB-B6B6-4C6E-AE18-0807FFFE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424714"/>
            <a:ext cx="9601196" cy="37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813"/>
            <a:ext cx="9144000" cy="906462"/>
          </a:xfrm>
        </p:spPr>
        <p:txBody>
          <a:bodyPr>
            <a:normAutofit/>
          </a:bodyPr>
          <a:lstStyle/>
          <a:p>
            <a:r>
              <a:rPr lang="en-US" sz="4000" b="1" dirty="0"/>
              <a:t>Obesity Management</a:t>
            </a:r>
            <a:endParaRPr lang="ar-S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305" y="1549461"/>
            <a:ext cx="7512147" cy="3838465"/>
          </a:xfrm>
        </p:spPr>
        <p:txBody>
          <a:bodyPr>
            <a:normAutofit/>
          </a:bodyPr>
          <a:lstStyle/>
          <a:p>
            <a:r>
              <a:rPr lang="en-US" sz="2400" b="1" dirty="0"/>
              <a:t>1. Dieting.</a:t>
            </a:r>
          </a:p>
          <a:p>
            <a:endParaRPr lang="en-US" sz="2400" b="1" dirty="0"/>
          </a:p>
          <a:p>
            <a:r>
              <a:rPr lang="en-US" sz="2400" b="1" dirty="0"/>
              <a:t>2. Exercise.</a:t>
            </a:r>
          </a:p>
          <a:p>
            <a:endParaRPr lang="en-US" sz="2400" b="1" dirty="0"/>
          </a:p>
          <a:p>
            <a:r>
              <a:rPr lang="en-US" sz="2400" b="1" dirty="0"/>
              <a:t>3. Pharmacotherapy.</a:t>
            </a:r>
          </a:p>
          <a:p>
            <a:endParaRPr lang="en-US" sz="2400" b="1" dirty="0"/>
          </a:p>
          <a:p>
            <a:r>
              <a:rPr lang="en-US" sz="2400" b="1" dirty="0"/>
              <a:t>4. Bariatric surgical intervention.</a:t>
            </a:r>
          </a:p>
          <a:p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3527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450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1. Diet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8118"/>
            <a:ext cx="9601196" cy="395641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300" dirty="0"/>
              <a:t>- Consume carbohydrates as a main dish.</a:t>
            </a:r>
          </a:p>
          <a:p>
            <a:pPr marL="0" indent="0" algn="l">
              <a:buNone/>
            </a:pPr>
            <a:r>
              <a:rPr lang="en-US" sz="2300" dirty="0"/>
              <a:t>- Fish “2x/week”.</a:t>
            </a:r>
          </a:p>
          <a:p>
            <a:pPr marL="0" indent="0" algn="l">
              <a:buNone/>
            </a:pPr>
            <a:r>
              <a:rPr lang="en-US" sz="2300" dirty="0"/>
              <a:t>- Lean meat “Remove excess fat”.</a:t>
            </a:r>
          </a:p>
          <a:p>
            <a:pPr marL="0" indent="0" algn="l">
              <a:buNone/>
            </a:pPr>
            <a:r>
              <a:rPr lang="en-US" sz="2300" dirty="0"/>
              <a:t>- Eat plenty of fibers.</a:t>
            </a:r>
          </a:p>
          <a:p>
            <a:pPr marL="0" indent="0" algn="l">
              <a:buNone/>
            </a:pPr>
            <a:r>
              <a:rPr lang="en-US" sz="2300" dirty="0"/>
              <a:t>- Eat plenty of fruits &amp; vegetables “&gt;5 portion” </a:t>
            </a:r>
          </a:p>
          <a:p>
            <a:pPr marL="0" indent="0" algn="l">
              <a:buNone/>
            </a:pPr>
            <a:r>
              <a:rPr lang="en-US" sz="2300" dirty="0"/>
              <a:t>1- Minimize the time between cutting &amp; eating     2- </a:t>
            </a:r>
            <a:r>
              <a:rPr lang="en-US" sz="2300" dirty="0" smtClean="0"/>
              <a:t>Avoid overcooking</a:t>
            </a:r>
            <a:endParaRPr lang="en-US" sz="2300" dirty="0"/>
          </a:p>
          <a:p>
            <a:pPr marL="0" indent="0" algn="l">
              <a:buNone/>
            </a:pPr>
            <a:r>
              <a:rPr lang="en-US" sz="2300" dirty="0"/>
              <a:t>- Drink fluid“2-3L” 1- Water   2- Tea &amp; coffee   3- Meal &amp; </a:t>
            </a:r>
            <a:r>
              <a:rPr lang="en-US" sz="2300" dirty="0" smtClean="0"/>
              <a:t>Snacks</a:t>
            </a:r>
            <a:r>
              <a:rPr lang="en-US" sz="2300" dirty="0"/>
              <a:t>.</a:t>
            </a:r>
          </a:p>
          <a:p>
            <a:pPr marL="0" indent="0" algn="l">
              <a:buNone/>
            </a:pPr>
            <a:r>
              <a:rPr lang="en-US" sz="2300" dirty="0"/>
              <a:t>- Avoid excess sugars </a:t>
            </a:r>
            <a:r>
              <a:rPr lang="en-US" sz="2300" dirty="0" smtClean="0"/>
              <a:t>“&lt;50g</a:t>
            </a:r>
            <a:r>
              <a:rPr lang="en-US" sz="2300" dirty="0"/>
              <a:t>” &amp; salts “&lt;6g” cut down processed food.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5993" y="1912472"/>
            <a:ext cx="6702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does the ideal plate contain?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46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99" y="635237"/>
            <a:ext cx="9601196" cy="1177798"/>
          </a:xfrm>
        </p:spPr>
        <p:txBody>
          <a:bodyPr>
            <a:normAutofit/>
          </a:bodyPr>
          <a:lstStyle/>
          <a:p>
            <a:r>
              <a:rPr lang="en-US" sz="4000" b="1" dirty="0"/>
              <a:t>1. Diet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866120" cy="36576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- </a:t>
            </a:r>
            <a:r>
              <a:rPr lang="en-US" b="1" dirty="0"/>
              <a:t>Avoid </a:t>
            </a:r>
            <a:r>
              <a:rPr lang="en-US" b="1" dirty="0" smtClean="0"/>
              <a:t>snacks </a:t>
            </a:r>
            <a:r>
              <a:rPr lang="en-US" b="1" dirty="0"/>
              <a:t>but how?</a:t>
            </a:r>
          </a:p>
          <a:p>
            <a:pPr marL="0" indent="0" algn="l">
              <a:buNone/>
            </a:pPr>
            <a:r>
              <a:rPr lang="en-US" dirty="0"/>
              <a:t>- Ask yourself three questions; </a:t>
            </a:r>
          </a:p>
          <a:p>
            <a:pPr marL="0" indent="0" algn="l">
              <a:buNone/>
            </a:pPr>
            <a:r>
              <a:rPr lang="en-US" dirty="0"/>
              <a:t>1- Am I hungry? Wait 20min if unsure.</a:t>
            </a:r>
          </a:p>
          <a:p>
            <a:pPr marL="0" indent="0" algn="l">
              <a:buNone/>
            </a:pPr>
            <a:r>
              <a:rPr lang="en-US" dirty="0"/>
              <a:t>2- When was the last meal? &lt;3h not real hunger.</a:t>
            </a:r>
          </a:p>
          <a:p>
            <a:pPr marL="0" indent="0" algn="l">
              <a:buNone/>
            </a:pPr>
            <a:r>
              <a:rPr lang="en-US" dirty="0"/>
              <a:t>3- Could a small </a:t>
            </a:r>
            <a:r>
              <a:rPr lang="en-US" dirty="0" smtClean="0"/>
              <a:t>snack </a:t>
            </a:r>
            <a:r>
              <a:rPr lang="en-US" dirty="0"/>
              <a:t>tide me over till the next meal? Fruits &amp; vegetables.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072774" y="1838191"/>
            <a:ext cx="10141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one is better, eating </a:t>
            </a:r>
            <a:r>
              <a:rPr lang="en-US" sz="2800" b="1" dirty="0"/>
              <a:t>three large meals </a:t>
            </a:r>
            <a:r>
              <a:rPr lang="en-US" sz="2800" dirty="0"/>
              <a:t>or </a:t>
            </a:r>
            <a:r>
              <a:rPr lang="en-US" sz="2800" b="1" dirty="0"/>
              <a:t>six small meals </a:t>
            </a:r>
            <a:r>
              <a:rPr lang="en-US" sz="2800" dirty="0"/>
              <a:t>daily?</a:t>
            </a:r>
          </a:p>
          <a:p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1224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9525"/>
            <a:ext cx="9601196" cy="1303867"/>
          </a:xfrm>
        </p:spPr>
        <p:txBody>
          <a:bodyPr/>
          <a:lstStyle/>
          <a:p>
            <a:r>
              <a:rPr lang="en-US" dirty="0"/>
              <a:t>2. Exercise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- Recommended activity amount:</a:t>
            </a:r>
          </a:p>
          <a:p>
            <a:pPr marL="0" indent="0" algn="l">
              <a:buNone/>
            </a:pPr>
            <a:r>
              <a:rPr lang="en-US" dirty="0"/>
              <a:t>1- For adult &gt; 30 min/day for at least 5 days/week.</a:t>
            </a:r>
          </a:p>
          <a:p>
            <a:pPr marL="0" indent="0" algn="l">
              <a:buNone/>
            </a:pPr>
            <a:r>
              <a:rPr lang="en-US" dirty="0"/>
              <a:t>2- For child &gt; 1 h everyday.</a:t>
            </a:r>
          </a:p>
          <a:p>
            <a:pPr marL="0" indent="0" algn="l">
              <a:buNone/>
            </a:pPr>
            <a:r>
              <a:rPr lang="en-US" dirty="0"/>
              <a:t>- Exercise prevents weight gain but it is poor for weight loss </a:t>
            </a:r>
            <a:r>
              <a:rPr lang="en-US" b="1" dirty="0"/>
              <a:t>alone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- Reduce risk of: DM? / Obesity / CHD / Stroke / Osteoporosis / Hip fracture / Colon Cancer</a:t>
            </a:r>
          </a:p>
          <a:p>
            <a:pPr marL="0" indent="0" algn="l">
              <a:buNone/>
            </a:pPr>
            <a:r>
              <a:rPr lang="en-US" dirty="0"/>
              <a:t>- Treatment of: HTN? / DM? / Dyslipidemia? / HIV? / Mental problems? / Arthritis &amp; Back pain?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9249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is better to reduce weight,</a:t>
            </a:r>
            <a:br>
              <a:rPr lang="en-US" dirty="0"/>
            </a:br>
            <a:r>
              <a:rPr lang="en-US" b="1" dirty="0"/>
              <a:t>Diet</a:t>
            </a:r>
            <a:r>
              <a:rPr lang="en-US" dirty="0"/>
              <a:t> or </a:t>
            </a:r>
            <a:r>
              <a:rPr lang="en-US" b="1" dirty="0"/>
              <a:t>exercise</a:t>
            </a:r>
            <a:r>
              <a:rPr lang="en-US" dirty="0"/>
              <a:t>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8118"/>
            <a:ext cx="9601196" cy="33577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- 120 Postmenopausal obese women,</a:t>
            </a:r>
          </a:p>
          <a:p>
            <a:pPr marL="0" indent="0" algn="l">
              <a:buNone/>
            </a:pPr>
            <a:r>
              <a:rPr lang="en-US" dirty="0"/>
              <a:t>- Diet Vs Diet &amp; </a:t>
            </a:r>
            <a:r>
              <a:rPr lang="en-US" b="1" dirty="0"/>
              <a:t>aerobic</a:t>
            </a:r>
            <a:r>
              <a:rPr lang="en-US" dirty="0"/>
              <a:t> exercise Vs Diet &amp; </a:t>
            </a:r>
            <a:r>
              <a:rPr lang="en-US" b="1" dirty="0"/>
              <a:t>resistance</a:t>
            </a:r>
            <a:r>
              <a:rPr lang="en-US" dirty="0"/>
              <a:t> exercise,</a:t>
            </a:r>
          </a:p>
          <a:p>
            <a:pPr marL="0" indent="0" algn="l">
              <a:buNone/>
            </a:pPr>
            <a:r>
              <a:rPr lang="en-US" dirty="0"/>
              <a:t>- Observe weight and lipid profiles regarding the CVD </a:t>
            </a:r>
            <a:r>
              <a:rPr lang="en-US" dirty="0" smtClean="0"/>
              <a:t>risk </a:t>
            </a:r>
            <a:r>
              <a:rPr lang="en-US" dirty="0"/>
              <a:t>until a BMI of &lt; 25 kg/m</a:t>
            </a:r>
            <a:r>
              <a:rPr lang="en-US" baseline="30000" dirty="0"/>
              <a:t>2</a:t>
            </a:r>
            <a:r>
              <a:rPr lang="en-US" dirty="0"/>
              <a:t> was </a:t>
            </a:r>
            <a:r>
              <a:rPr lang="en-US" dirty="0" smtClean="0"/>
              <a:t>reached,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- Results, caloric restriction leading to significant weight loss with or without exercise training appears to be equally effective for reducing IAAT and CVD risk factors.</a:t>
            </a:r>
          </a:p>
          <a:p>
            <a:pPr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51056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Objectives 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26765"/>
            <a:ext cx="9601196" cy="44744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- To define obesity and classify the degree of obesity based on BMI, waist circumference and waist-hip-ratio.</a:t>
            </a:r>
          </a:p>
          <a:p>
            <a:pPr marL="0" indent="0" algn="l">
              <a:buNone/>
            </a:pPr>
            <a:r>
              <a:rPr lang="en-US" dirty="0"/>
              <a:t>- The prevalence of obesity in Saudi Arabia. </a:t>
            </a:r>
          </a:p>
          <a:p>
            <a:pPr marL="0" indent="0" algn="l">
              <a:buNone/>
            </a:pPr>
            <a:r>
              <a:rPr lang="en-US" dirty="0"/>
              <a:t>- Methods to prevent obesity in the community.</a:t>
            </a:r>
          </a:p>
          <a:p>
            <a:pPr marL="0" indent="0" algn="l">
              <a:buNone/>
            </a:pPr>
            <a:r>
              <a:rPr lang="en-US" dirty="0"/>
              <a:t>- Common causes of obesity in the community. </a:t>
            </a:r>
          </a:p>
          <a:p>
            <a:pPr marL="0" indent="0" algn="l">
              <a:buNone/>
            </a:pPr>
            <a:r>
              <a:rPr lang="en-US" dirty="0"/>
              <a:t>- Common health problems associated with obesity. </a:t>
            </a:r>
          </a:p>
          <a:p>
            <a:pPr marL="0" indent="0" algn="l">
              <a:buNone/>
            </a:pPr>
            <a:r>
              <a:rPr lang="en-US" dirty="0"/>
              <a:t>- The evidence based approach to reducing weight (exercise, dieting, drug treatment, and bariatric surgical intervention) </a:t>
            </a:r>
          </a:p>
          <a:p>
            <a:pPr marL="0" indent="0" algn="l">
              <a:buNone/>
            </a:pPr>
            <a:r>
              <a:rPr lang="en-US" dirty="0"/>
              <a:t>- The roles of health team, medical students, and school health professionals in addressing the problems of obesity in the community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80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9525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3. Pharmacotherapy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/>
              <a:t>- Indications:</a:t>
            </a:r>
          </a:p>
          <a:p>
            <a:pPr marL="0" indent="0" algn="l">
              <a:buNone/>
            </a:pPr>
            <a:r>
              <a:rPr lang="en-US" dirty="0"/>
              <a:t>1- BMI &gt; 30 Kg/m</a:t>
            </a:r>
            <a:r>
              <a:rPr lang="en-US" baseline="30000" dirty="0"/>
              <a:t>2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2- BMI &gt; 27 Kg/m</a:t>
            </a:r>
            <a:r>
              <a:rPr lang="en-US" baseline="30000" dirty="0"/>
              <a:t>2</a:t>
            </a:r>
            <a:r>
              <a:rPr lang="en-US" dirty="0"/>
              <a:t> + Comorbidity</a:t>
            </a:r>
          </a:p>
          <a:p>
            <a:pPr marL="0" indent="0" algn="l">
              <a:buNone/>
            </a:pPr>
            <a:r>
              <a:rPr lang="en-US" b="1" dirty="0" smtClean="0"/>
              <a:t>- FDA </a:t>
            </a:r>
            <a:r>
              <a:rPr lang="en-US" b="1" dirty="0"/>
              <a:t>approved </a:t>
            </a:r>
            <a:r>
              <a:rPr lang="en-US" b="1" dirty="0" smtClean="0"/>
              <a:t>Medications; </a:t>
            </a:r>
            <a:endParaRPr lang="en-US" b="1" dirty="0"/>
          </a:p>
          <a:p>
            <a:pPr marL="0" indent="0" algn="l">
              <a:buNone/>
            </a:pPr>
            <a:r>
              <a:rPr lang="en-US" dirty="0"/>
              <a:t>1- </a:t>
            </a:r>
            <a:r>
              <a:rPr lang="en-US" b="1" dirty="0" err="1"/>
              <a:t>Orlistat</a:t>
            </a:r>
            <a:r>
              <a:rPr lang="en-US" dirty="0"/>
              <a:t>: Reduce fat absorption through lipase inhibition.</a:t>
            </a:r>
          </a:p>
          <a:p>
            <a:pPr marL="0" indent="0" algn="l">
              <a:buNone/>
            </a:pPr>
            <a:r>
              <a:rPr lang="en-US" dirty="0"/>
              <a:t>2- </a:t>
            </a:r>
            <a:r>
              <a:rPr lang="en-US" b="1" dirty="0"/>
              <a:t>Metformin.</a:t>
            </a:r>
          </a:p>
          <a:p>
            <a:pPr marL="0" indent="0" algn="l">
              <a:buNone/>
            </a:pPr>
            <a:r>
              <a:rPr lang="en-US" dirty="0"/>
              <a:t>3- </a:t>
            </a:r>
            <a:r>
              <a:rPr lang="en-US" b="1" dirty="0" smtClean="0"/>
              <a:t>Sympathomimetic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74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5290"/>
            <a:ext cx="9601196" cy="1303867"/>
          </a:xfrm>
        </p:spPr>
        <p:txBody>
          <a:bodyPr/>
          <a:lstStyle/>
          <a:p>
            <a:r>
              <a:rPr lang="en-US" b="1" dirty="0"/>
              <a:t>4- Bariatric surgery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760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b="1" dirty="0"/>
              <a:t>- Indications:</a:t>
            </a:r>
          </a:p>
          <a:p>
            <a:pPr marL="0" indent="0" algn="l">
              <a:buNone/>
            </a:pPr>
            <a:r>
              <a:rPr lang="en-US" sz="2000" dirty="0"/>
              <a:t>1- BMI &gt; 40 Kg/m</a:t>
            </a:r>
            <a:r>
              <a:rPr lang="en-US" sz="2000" baseline="30000" dirty="0"/>
              <a:t>2</a:t>
            </a:r>
          </a:p>
          <a:p>
            <a:pPr marL="0" indent="0" algn="l">
              <a:buNone/>
            </a:pPr>
            <a:r>
              <a:rPr lang="en-US" sz="2000" dirty="0"/>
              <a:t>2- BMI &gt; 35 Kg/m</a:t>
            </a:r>
            <a:r>
              <a:rPr lang="en-US" sz="2000" baseline="30000" dirty="0"/>
              <a:t>2 </a:t>
            </a:r>
            <a:r>
              <a:rPr lang="en-US" sz="2000" dirty="0"/>
              <a:t> + Comorbidity</a:t>
            </a:r>
          </a:p>
          <a:p>
            <a:pPr marL="0" indent="0" algn="l">
              <a:buNone/>
            </a:pPr>
            <a:r>
              <a:rPr lang="en-US" sz="2000" b="1" dirty="0"/>
              <a:t>- Restrictive</a:t>
            </a:r>
            <a:r>
              <a:rPr lang="en-US" sz="2000" dirty="0"/>
              <a:t> Vs </a:t>
            </a:r>
            <a:r>
              <a:rPr lang="en-US" sz="2000" b="1" dirty="0" err="1" smtClean="0"/>
              <a:t>Malabsorptive</a:t>
            </a:r>
            <a:r>
              <a:rPr lang="en-US" sz="2000" b="1" dirty="0" smtClean="0"/>
              <a:t>? </a:t>
            </a:r>
            <a:endParaRPr lang="en-US" sz="2000" b="1" dirty="0"/>
          </a:p>
          <a:p>
            <a:pPr marL="0" indent="0" algn="l">
              <a:buNone/>
            </a:pPr>
            <a:r>
              <a:rPr lang="en-US" sz="2000" b="1" dirty="0"/>
              <a:t>- Three techniques (</a:t>
            </a:r>
            <a:r>
              <a:rPr lang="en-US" sz="2000" b="1" dirty="0" err="1"/>
              <a:t>Laporoscopic</a:t>
            </a:r>
            <a:r>
              <a:rPr lang="en-US" sz="2000" b="1" dirty="0"/>
              <a:t> OR open ?)</a:t>
            </a:r>
          </a:p>
          <a:p>
            <a:pPr marL="0" indent="0" algn="l">
              <a:buNone/>
            </a:pPr>
            <a:r>
              <a:rPr lang="en-US" sz="2000" dirty="0"/>
              <a:t>1- Adjustable gastric band procedure.</a:t>
            </a:r>
          </a:p>
          <a:p>
            <a:pPr marL="0" indent="0" algn="l">
              <a:buNone/>
            </a:pPr>
            <a:r>
              <a:rPr lang="en-US" sz="2000" dirty="0" smtClean="0"/>
              <a:t>2- Sleeve </a:t>
            </a:r>
            <a:r>
              <a:rPr lang="en-US" sz="2000" dirty="0" smtClean="0"/>
              <a:t>gastrectomy.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3- Roux-en-Y gastric bypass </a:t>
            </a:r>
            <a:r>
              <a:rPr lang="en-US" sz="2000" dirty="0" smtClean="0"/>
              <a:t>procedure </a:t>
            </a:r>
            <a:r>
              <a:rPr lang="en-US" sz="2000" b="1" u="sng" dirty="0">
                <a:solidFill>
                  <a:srgbClr val="FF0000"/>
                </a:solidFill>
              </a:rPr>
              <a:t>(Gold standard </a:t>
            </a:r>
            <a:r>
              <a:rPr lang="en-US" sz="2000" b="1" u="sng" dirty="0" smtClean="0">
                <a:solidFill>
                  <a:srgbClr val="FF0000"/>
                </a:solidFill>
              </a:rPr>
              <a:t> &amp; Most </a:t>
            </a:r>
            <a:r>
              <a:rPr lang="en-US" sz="2000" b="1" u="sng" dirty="0" smtClean="0">
                <a:solidFill>
                  <a:srgbClr val="FF0000"/>
                </a:solidFill>
              </a:rPr>
              <a:t>complication).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3466"/>
            <a:ext cx="9601196" cy="1303867"/>
          </a:xfrm>
        </p:spPr>
        <p:txBody>
          <a:bodyPr/>
          <a:lstStyle/>
          <a:p>
            <a:r>
              <a:rPr lang="en-US" b="1"/>
              <a:t>4- Bariatric surgery</a:t>
            </a:r>
            <a:endParaRPr lang="ar-SA" dirty="0"/>
          </a:p>
        </p:txBody>
      </p:sp>
      <p:pic>
        <p:nvPicPr>
          <p:cNvPr id="4" name="BARIATRIC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675" y="1714501"/>
            <a:ext cx="10544175" cy="4533900"/>
          </a:xfrm>
        </p:spPr>
      </p:pic>
    </p:spTree>
    <p:extLst>
      <p:ext uri="{BB962C8B-B14F-4D97-AF65-F5344CB8AC3E}">
        <p14:creationId xmlns:p14="http://schemas.microsoft.com/office/powerpoint/2010/main" val="13731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8303"/>
            <a:ext cx="9601196" cy="1303867"/>
          </a:xfrm>
        </p:spPr>
        <p:txBody>
          <a:bodyPr/>
          <a:lstStyle/>
          <a:p>
            <a:r>
              <a:rPr lang="en-US" b="1" dirty="0"/>
              <a:t>4- Bariatric surgery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1945" y="1952170"/>
            <a:ext cx="9601196" cy="44050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- Complications:</a:t>
            </a:r>
          </a:p>
          <a:p>
            <a:pPr marL="0" indent="0" algn="l">
              <a:buNone/>
            </a:pPr>
            <a:r>
              <a:rPr lang="en-US" b="1" dirty="0"/>
              <a:t>1- Nutritional;</a:t>
            </a:r>
          </a:p>
          <a:p>
            <a:pPr marL="0" indent="0" algn="l">
              <a:buNone/>
            </a:pPr>
            <a:r>
              <a:rPr lang="en-US" dirty="0"/>
              <a:t>Vit.B12</a:t>
            </a:r>
          </a:p>
          <a:p>
            <a:pPr marL="0" indent="0" algn="l">
              <a:buNone/>
            </a:pPr>
            <a:r>
              <a:rPr lang="en-US" dirty="0" err="1"/>
              <a:t>Vit.D</a:t>
            </a:r>
            <a:r>
              <a:rPr lang="en-US" dirty="0"/>
              <a:t>/ </a:t>
            </a:r>
            <a:r>
              <a:rPr lang="en-US" b="1" dirty="0"/>
              <a:t>Ca</a:t>
            </a:r>
            <a:r>
              <a:rPr lang="en-US" b="1" baseline="30000" dirty="0"/>
              <a:t>++</a:t>
            </a:r>
            <a:r>
              <a:rPr lang="en-US" dirty="0"/>
              <a:t> / </a:t>
            </a:r>
            <a:r>
              <a:rPr lang="en-US" b="1" dirty="0"/>
              <a:t>Phosphate 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Fat soluble </a:t>
            </a:r>
            <a:r>
              <a:rPr lang="en-US" dirty="0" err="1"/>
              <a:t>vitamines</a:t>
            </a:r>
            <a:r>
              <a:rPr lang="en-US" dirty="0"/>
              <a:t>; A, E, D, K</a:t>
            </a:r>
          </a:p>
          <a:p>
            <a:pPr marL="0" indent="0" algn="l">
              <a:buNone/>
            </a:pPr>
            <a:r>
              <a:rPr lang="en-US" dirty="0"/>
              <a:t>Thiamine “Vit.B1”</a:t>
            </a:r>
          </a:p>
          <a:p>
            <a:pPr marL="0" indent="0" algn="l">
              <a:buNone/>
            </a:pPr>
            <a:r>
              <a:rPr lang="en-US" dirty="0"/>
              <a:t>Folic acid</a:t>
            </a:r>
          </a:p>
          <a:p>
            <a:pPr marL="0" indent="0" algn="l">
              <a:buNone/>
            </a:pPr>
            <a:r>
              <a:rPr lang="en-US" dirty="0"/>
              <a:t>Iron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3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8303"/>
            <a:ext cx="9601196" cy="1303867"/>
          </a:xfrm>
        </p:spPr>
        <p:txBody>
          <a:bodyPr/>
          <a:lstStyle/>
          <a:p>
            <a:r>
              <a:rPr lang="en-US" b="1" dirty="0"/>
              <a:t>4- Bariatric surgery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952171"/>
            <a:ext cx="9601196" cy="439057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/>
              <a:t>- Complications:</a:t>
            </a:r>
          </a:p>
          <a:p>
            <a:pPr marL="0" indent="0" algn="l">
              <a:buNone/>
            </a:pPr>
            <a:r>
              <a:rPr lang="en-US" b="1" dirty="0"/>
              <a:t>2- </a:t>
            </a:r>
            <a:r>
              <a:rPr lang="en-US" b="1" dirty="0" smtClean="0"/>
              <a:t>Surgical:</a:t>
            </a:r>
            <a:endParaRPr lang="en-US" b="1" dirty="0"/>
          </a:p>
          <a:p>
            <a:pPr marL="0" indent="0" algn="l">
              <a:buNone/>
            </a:pPr>
            <a:r>
              <a:rPr lang="en-US" dirty="0"/>
              <a:t>Anastomotic leak; “HR&gt;120 (</a:t>
            </a:r>
            <a:r>
              <a:rPr lang="en-US" b="1" dirty="0"/>
              <a:t>How long?</a:t>
            </a:r>
            <a:r>
              <a:rPr lang="en-US" dirty="0"/>
              <a:t>), Tachypnea, Hypoxia, Fever”, </a:t>
            </a:r>
            <a:r>
              <a:rPr lang="en-US" b="1" dirty="0"/>
              <a:t>Risk?</a:t>
            </a:r>
          </a:p>
          <a:p>
            <a:pPr marL="0" indent="0" algn="l">
              <a:buNone/>
            </a:pPr>
            <a:r>
              <a:rPr lang="en-US" dirty="0"/>
              <a:t>DVT / PE / Respiratory distress/failure</a:t>
            </a:r>
          </a:p>
          <a:p>
            <a:pPr marL="0" indent="0" algn="l">
              <a:buNone/>
            </a:pPr>
            <a:r>
              <a:rPr lang="en-US" dirty="0"/>
              <a:t>RML; </a:t>
            </a:r>
            <a:r>
              <a:rPr lang="en-US" b="1" dirty="0"/>
              <a:t>Risk?</a:t>
            </a:r>
          </a:p>
          <a:p>
            <a:pPr marL="0" indent="0" algn="l">
              <a:buNone/>
            </a:pPr>
            <a:r>
              <a:rPr lang="en-US" dirty="0"/>
              <a:t>Hernia / Closed loop bowel </a:t>
            </a:r>
            <a:r>
              <a:rPr lang="en-US" dirty="0" smtClean="0"/>
              <a:t>obstruction?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Bacterial </a:t>
            </a:r>
            <a:r>
              <a:rPr lang="en-US" dirty="0" smtClean="0"/>
              <a:t>overgrowth</a:t>
            </a:r>
          </a:p>
          <a:p>
            <a:pPr marL="0" indent="0" algn="l">
              <a:buNone/>
            </a:pPr>
            <a:r>
              <a:rPr lang="en-US" b="1" u="sng" dirty="0" smtClean="0"/>
              <a:t>Dumping Syndrome </a:t>
            </a:r>
            <a:r>
              <a:rPr lang="en-US" dirty="0" smtClean="0"/>
              <a:t>(Persistent diarrhea after excess carbs consumption)</a:t>
            </a:r>
            <a:endParaRPr lang="en-US" dirty="0"/>
          </a:p>
          <a:p>
            <a:pPr marL="0" indent="0" algn="l">
              <a:buNone/>
            </a:pPr>
            <a:r>
              <a:rPr lang="en-US" dirty="0" err="1" smtClean="0"/>
              <a:t>Cholecystitis</a:t>
            </a:r>
            <a:r>
              <a:rPr lang="en-US" dirty="0"/>
              <a:t>;</a:t>
            </a:r>
            <a:r>
              <a:rPr lang="en-US" dirty="0" smtClean="0"/>
              <a:t> some do prophylactic </a:t>
            </a:r>
            <a:r>
              <a:rPr lang="en-US" dirty="0"/>
              <a:t>cholecystectomy.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28" y="2329240"/>
            <a:ext cx="5744633" cy="36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3789"/>
            <a:ext cx="9601196" cy="1303867"/>
          </a:xfrm>
        </p:spPr>
        <p:txBody>
          <a:bodyPr/>
          <a:lstStyle/>
          <a:p>
            <a:r>
              <a:rPr lang="en-US" b="1"/>
              <a:t>4- Bariatric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76450"/>
            <a:ext cx="10141856" cy="429532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600" b="1" dirty="0"/>
              <a:t>- Follow-up:</a:t>
            </a:r>
          </a:p>
          <a:p>
            <a:pPr marL="0" indent="0" algn="l">
              <a:buNone/>
            </a:pPr>
            <a:r>
              <a:rPr lang="en-US" sz="2600" b="1" u="sng" dirty="0"/>
              <a:t>- The frequency of follow up depends on the bariatric procedure performed and the severity of co-morbidities,</a:t>
            </a:r>
            <a:r>
              <a:rPr lang="en-US" sz="2600" dirty="0"/>
              <a:t> but they were finding that &lt;7 follow-up visits per year was associated with </a:t>
            </a:r>
            <a:r>
              <a:rPr lang="en-US" sz="2600" b="1" dirty="0"/>
              <a:t>less loss of weight </a:t>
            </a:r>
            <a:r>
              <a:rPr lang="en-US" sz="2600" dirty="0"/>
              <a:t>than with ≥7 follow-up visits per year.</a:t>
            </a:r>
            <a:endParaRPr lang="en-US" sz="2600" b="1" u="sng" dirty="0"/>
          </a:p>
          <a:p>
            <a:pPr marL="0" indent="0" algn="l">
              <a:buNone/>
            </a:pPr>
            <a:r>
              <a:rPr lang="en-US" sz="2600" dirty="0"/>
              <a:t>- Significant weight gain/loss failure evaluation; Diet, Physical </a:t>
            </a:r>
            <a:r>
              <a:rPr lang="en-US" sz="2600" dirty="0" smtClean="0"/>
              <a:t>activity, </a:t>
            </a:r>
            <a:r>
              <a:rPr lang="en-US" sz="2600" dirty="0"/>
              <a:t>Psychological problems, Procedure failure.</a:t>
            </a:r>
          </a:p>
          <a:p>
            <a:pPr marL="0" indent="0" algn="l">
              <a:buNone/>
            </a:pPr>
            <a:r>
              <a:rPr lang="en-US" sz="2600" dirty="0"/>
              <a:t>- </a:t>
            </a:r>
            <a:r>
              <a:rPr lang="en-US" sz="2600" b="1" dirty="0"/>
              <a:t>Support group</a:t>
            </a:r>
            <a:r>
              <a:rPr lang="en-US" sz="2600" dirty="0"/>
              <a:t>, The positive relationship between support group attendance and weight loss has been found.</a:t>
            </a:r>
          </a:p>
          <a:p>
            <a:pPr marL="0" indent="0" algn="l">
              <a:buNone/>
            </a:pPr>
            <a:r>
              <a:rPr lang="en-US" sz="2600" dirty="0"/>
              <a:t>- In 1 meta-analysis, found that </a:t>
            </a:r>
            <a:r>
              <a:rPr lang="en-US" sz="2600" dirty="0" err="1"/>
              <a:t>postbariatric</a:t>
            </a:r>
            <a:r>
              <a:rPr lang="en-US" sz="2600" dirty="0"/>
              <a:t> surgery patients participating in an exercise program experienced a </a:t>
            </a:r>
            <a:r>
              <a:rPr lang="en-US" sz="2600" b="1" dirty="0"/>
              <a:t>standardized mean of 3.62 kg greater weight loss </a:t>
            </a:r>
            <a:r>
              <a:rPr lang="en-US" sz="2600" dirty="0"/>
              <a:t>compared with minimal exercise groups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3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3789"/>
            <a:ext cx="9601196" cy="1303867"/>
          </a:xfrm>
        </p:spPr>
        <p:txBody>
          <a:bodyPr/>
          <a:lstStyle/>
          <a:p>
            <a:r>
              <a:rPr lang="en-US" b="1"/>
              <a:t>4- Bariatric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7656"/>
            <a:ext cx="10141856" cy="44631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- Follow-up:</a:t>
            </a:r>
          </a:p>
          <a:p>
            <a:pPr marL="0" indent="0" algn="l">
              <a:buNone/>
            </a:pPr>
            <a:r>
              <a:rPr lang="en-US" dirty="0"/>
              <a:t>- Routine metabolic and nutritional monitoring.</a:t>
            </a:r>
          </a:p>
          <a:p>
            <a:pPr marL="0" indent="0" algn="l">
              <a:buNone/>
            </a:pPr>
            <a:r>
              <a:rPr lang="en-US" dirty="0"/>
              <a:t>- Routine screening of </a:t>
            </a:r>
            <a:r>
              <a:rPr lang="en-US" dirty="0" err="1"/>
              <a:t>Vit.A</a:t>
            </a:r>
            <a:r>
              <a:rPr lang="en-US" dirty="0"/>
              <a:t>, Vit.B12, Zinc.</a:t>
            </a:r>
          </a:p>
          <a:p>
            <a:pPr marL="0" indent="0" algn="l">
              <a:buNone/>
            </a:pPr>
            <a:r>
              <a:rPr lang="en-US" dirty="0"/>
              <a:t>- Supplementation of Vit.B12, </a:t>
            </a:r>
            <a:r>
              <a:rPr lang="en-US" dirty="0" err="1"/>
              <a:t>Vit.D</a:t>
            </a:r>
            <a:r>
              <a:rPr lang="en-US" dirty="0"/>
              <a:t>, Copper, Thiamine, Iron.</a:t>
            </a:r>
          </a:p>
          <a:p>
            <a:pPr marL="0" indent="0" algn="l">
              <a:buNone/>
            </a:pPr>
            <a:r>
              <a:rPr lang="en-US" dirty="0"/>
              <a:t>- Folic acid supplementation especially pregnant woman, Why? </a:t>
            </a:r>
            <a:r>
              <a:rPr lang="en-US" b="1" dirty="0"/>
              <a:t>Prevent neural tube </a:t>
            </a:r>
            <a:r>
              <a:rPr lang="en-US" b="1" dirty="0" smtClean="0"/>
              <a:t>defect</a:t>
            </a:r>
            <a:endParaRPr lang="en-US" dirty="0"/>
          </a:p>
          <a:p>
            <a:pPr marL="0" indent="0" algn="l">
              <a:buNone/>
            </a:pPr>
            <a:r>
              <a:rPr lang="en-US" b="1" u="sng" dirty="0" smtClean="0"/>
              <a:t>- AVOID </a:t>
            </a:r>
            <a:r>
              <a:rPr lang="en-US" b="1" u="sng" dirty="0"/>
              <a:t>NSAIDs,</a:t>
            </a:r>
            <a:r>
              <a:rPr lang="en-US" dirty="0"/>
              <a:t> Why? </a:t>
            </a:r>
            <a:r>
              <a:rPr lang="en-US" b="1" dirty="0"/>
              <a:t>Anastomotic ulceration/perforation</a:t>
            </a:r>
            <a:r>
              <a:rPr lang="en-US" b="1" dirty="0" smtClean="0"/>
              <a:t>.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- </a:t>
            </a:r>
            <a:r>
              <a:rPr lang="en-US" dirty="0"/>
              <a:t>Lipid lowering agents &amp; anti-hypertensive should be repeatedly evaluated but not stopped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3789"/>
            <a:ext cx="9601196" cy="1303867"/>
          </a:xfrm>
        </p:spPr>
        <p:txBody>
          <a:bodyPr/>
          <a:lstStyle/>
          <a:p>
            <a:r>
              <a:rPr lang="en-US" b="1" dirty="0"/>
              <a:t>4- Bariatric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7656"/>
            <a:ext cx="10141856" cy="4259944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- Follow-up:</a:t>
            </a:r>
          </a:p>
          <a:p>
            <a:pPr marL="0" indent="0" algn="l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3199" y="2467429"/>
            <a:ext cx="8853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Anemia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4963885" y="3064077"/>
            <a:ext cx="1524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 blood loss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5145313" y="3593850"/>
            <a:ext cx="1161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Iron status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2247901" y="3593850"/>
            <a:ext cx="9724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Positive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937985" y="4341727"/>
            <a:ext cx="359228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 </a:t>
            </a:r>
            <a:r>
              <a:rPr lang="en-US" dirty="0" err="1"/>
              <a:t>Fumarate</a:t>
            </a:r>
            <a:r>
              <a:rPr lang="en-US" dirty="0"/>
              <a:t>, Sulfate OR Gluconate</a:t>
            </a:r>
          </a:p>
          <a:p>
            <a:r>
              <a:rPr lang="en-US" dirty="0"/>
              <a:t>+ </a:t>
            </a:r>
            <a:r>
              <a:rPr lang="en-US" dirty="0" err="1"/>
              <a:t>Vit.C</a:t>
            </a:r>
            <a:r>
              <a:rPr lang="en-US" dirty="0"/>
              <a:t>, Why</a:t>
            </a:r>
            <a:r>
              <a:rPr lang="en-US" dirty="0" smtClean="0"/>
              <a:t>?</a:t>
            </a:r>
            <a:r>
              <a:rPr lang="en-US" b="1" dirty="0"/>
              <a:t> Increase </a:t>
            </a:r>
            <a:r>
              <a:rPr lang="en-US" b="1" dirty="0" smtClean="0"/>
              <a:t>absorption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80242" y="5396557"/>
            <a:ext cx="23077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tolerated Give IV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8263372" y="3593850"/>
            <a:ext cx="97860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6437642" y="4480226"/>
            <a:ext cx="463005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Vit.B</a:t>
            </a:r>
            <a:r>
              <a:rPr lang="en-US" baseline="-25000" dirty="0"/>
              <a:t>12</a:t>
            </a:r>
            <a:r>
              <a:rPr lang="en-US" dirty="0"/>
              <a:t>, folate, protein, copper, selenium, and zinc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7860472" y="5396557"/>
            <a:ext cx="17843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Treat accordingly </a:t>
            </a:r>
            <a:endParaRPr lang="ar-SA" dirty="0"/>
          </a:p>
        </p:txBody>
      </p: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>
            <a:off x="5725885" y="2836761"/>
            <a:ext cx="0" cy="227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5725885" y="3433409"/>
            <a:ext cx="0" cy="160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  <a:endCxn id="8" idx="3"/>
          </p:cNvCxnSpPr>
          <p:nvPr/>
        </p:nvCxnSpPr>
        <p:spPr>
          <a:xfrm flipH="1">
            <a:off x="3220357" y="3778516"/>
            <a:ext cx="19249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4" idx="1"/>
          </p:cNvCxnSpPr>
          <p:nvPr/>
        </p:nvCxnSpPr>
        <p:spPr>
          <a:xfrm>
            <a:off x="6306457" y="3778516"/>
            <a:ext cx="19569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9" idx="0"/>
          </p:cNvCxnSpPr>
          <p:nvPr/>
        </p:nvCxnSpPr>
        <p:spPr>
          <a:xfrm flipH="1">
            <a:off x="2734128" y="3963182"/>
            <a:ext cx="1" cy="378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>
            <a:off x="2734128" y="4988058"/>
            <a:ext cx="0" cy="40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  <a:endCxn id="11" idx="0"/>
          </p:cNvCxnSpPr>
          <p:nvPr/>
        </p:nvCxnSpPr>
        <p:spPr>
          <a:xfrm flipH="1">
            <a:off x="8752671" y="3963182"/>
            <a:ext cx="2" cy="517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8752671" y="4849558"/>
            <a:ext cx="1" cy="54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3789"/>
            <a:ext cx="9601196" cy="1303867"/>
          </a:xfrm>
        </p:spPr>
        <p:txBody>
          <a:bodyPr/>
          <a:lstStyle/>
          <a:p>
            <a:r>
              <a:rPr lang="en-US" b="1"/>
              <a:t>4- Bariatric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7656"/>
            <a:ext cx="10141856" cy="4361544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- Follow-up:</a:t>
            </a:r>
          </a:p>
          <a:p>
            <a:pPr marL="0" indent="0" algn="l">
              <a:buNone/>
            </a:pPr>
            <a:r>
              <a:rPr lang="en-US" dirty="0"/>
              <a:t>- Anemia or fatigue, persistent diarrhea, cardiomyopathy, or metabolic bone disease</a:t>
            </a:r>
          </a:p>
          <a:p>
            <a:pPr marL="0" indent="0" algn="l">
              <a:buNone/>
            </a:pPr>
            <a:r>
              <a:rPr lang="en-US" dirty="0"/>
              <a:t>suggests </a:t>
            </a:r>
            <a:r>
              <a:rPr lang="en-US" b="1" dirty="0"/>
              <a:t>Selenium deficiency, what the benefit? Antioxidant + </a:t>
            </a:r>
            <a:r>
              <a:rPr lang="en-US" b="1" dirty="0" smtClean="0"/>
              <a:t>Antidandruff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- Anemia, neutropenia, </a:t>
            </a:r>
            <a:r>
              <a:rPr lang="en-US" dirty="0" err="1"/>
              <a:t>myeloneuropathy</a:t>
            </a:r>
            <a:r>
              <a:rPr lang="en-US" dirty="0"/>
              <a:t>, and impaired wound healing suggests </a:t>
            </a:r>
            <a:r>
              <a:rPr lang="en-US" b="1" dirty="0"/>
              <a:t>Copper deficiency.</a:t>
            </a:r>
          </a:p>
          <a:p>
            <a:pPr marL="0" indent="0" algn="l">
              <a:buNone/>
            </a:pPr>
            <a:r>
              <a:rPr lang="en-US" dirty="0"/>
              <a:t>- Bacterial overgrowth; Give </a:t>
            </a:r>
            <a:r>
              <a:rPr lang="en-US" b="1" dirty="0"/>
              <a:t>metronidazole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4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4760"/>
            <a:ext cx="9601196" cy="1303867"/>
          </a:xfrm>
        </p:spPr>
        <p:txBody>
          <a:bodyPr/>
          <a:lstStyle/>
          <a:p>
            <a:r>
              <a:rPr lang="en-US" b="1"/>
              <a:t>4- Bariatric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17486"/>
            <a:ext cx="9601196" cy="385838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/>
              <a:t>- When to refer?</a:t>
            </a:r>
          </a:p>
          <a:p>
            <a:pPr marL="0" indent="0" algn="l">
              <a:buNone/>
            </a:pPr>
            <a:r>
              <a:rPr lang="en-US" dirty="0"/>
              <a:t>1- Persistent symptoms of </a:t>
            </a:r>
            <a:r>
              <a:rPr lang="en-US" b="1" dirty="0"/>
              <a:t>GERD</a:t>
            </a:r>
            <a:r>
              <a:rPr lang="en-US" dirty="0"/>
              <a:t>, regurgitation, chronic cough, or recurrent aspiration pneumonia after </a:t>
            </a:r>
            <a:r>
              <a:rPr lang="en-US" b="1" dirty="0"/>
              <a:t>LAGB</a:t>
            </a:r>
            <a:r>
              <a:rPr lang="en-US" dirty="0"/>
              <a:t> raise concern for the band being too tight or the development of an abnormally large gastric pouch above the band or esophageal dilation. </a:t>
            </a:r>
          </a:p>
          <a:p>
            <a:pPr marL="0" indent="0" algn="l">
              <a:buNone/>
            </a:pPr>
            <a:r>
              <a:rPr lang="en-US" dirty="0"/>
              <a:t>These symptoms should prompt immediate referral to a bariatric surgeon.</a:t>
            </a:r>
          </a:p>
          <a:p>
            <a:pPr marL="0" indent="0" algn="l">
              <a:buNone/>
            </a:pPr>
            <a:r>
              <a:rPr lang="en-US" b="1" dirty="0"/>
              <a:t>2- Severe malnutrition.</a:t>
            </a:r>
          </a:p>
          <a:p>
            <a:pPr marL="0" indent="0" algn="l">
              <a:buNone/>
            </a:pPr>
            <a:r>
              <a:rPr lang="en-US" b="1" dirty="0"/>
              <a:t>3- Any complication can not be managed medically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/>
              <a:t>4- </a:t>
            </a:r>
            <a:r>
              <a:rPr lang="en-US" b="1" dirty="0"/>
              <a:t>Dumping Syndrome </a:t>
            </a:r>
          </a:p>
        </p:txBody>
      </p:sp>
    </p:spTree>
    <p:extLst>
      <p:ext uri="{BB962C8B-B14F-4D97-AF65-F5344CB8AC3E}">
        <p14:creationId xmlns:p14="http://schemas.microsoft.com/office/powerpoint/2010/main" val="10953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6821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 &amp; epidemiology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- Obesity is a very common and widely spread disease worldwide.</a:t>
            </a:r>
          </a:p>
          <a:p>
            <a:pPr marL="0" indent="0" algn="l">
              <a:buNone/>
            </a:pPr>
            <a:r>
              <a:rPr lang="en-US" dirty="0"/>
              <a:t>- In KSA, the prevalence of Overweight is </a:t>
            </a:r>
            <a:r>
              <a:rPr lang="en-US" b="1" dirty="0"/>
              <a:t>32.3%</a:t>
            </a:r>
            <a:r>
              <a:rPr lang="en-US" dirty="0"/>
              <a:t>, Class I obese is </a:t>
            </a:r>
            <a:r>
              <a:rPr lang="en-US" b="1" dirty="0"/>
              <a:t>20.7%</a:t>
            </a:r>
            <a:r>
              <a:rPr lang="en-US" dirty="0"/>
              <a:t> , Class II and III is </a:t>
            </a:r>
            <a:r>
              <a:rPr lang="en-US" b="1" dirty="0"/>
              <a:t>15.5%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- In 2017 it reached </a:t>
            </a:r>
            <a:r>
              <a:rPr lang="en-US" b="1" dirty="0"/>
              <a:t>38.2%</a:t>
            </a:r>
            <a:r>
              <a:rPr lang="en-US" dirty="0"/>
              <a:t> among Saudi </a:t>
            </a:r>
            <a:r>
              <a:rPr lang="en-US" u="sng" dirty="0"/>
              <a:t>adult males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b="1" dirty="0"/>
              <a:t>  67.5%</a:t>
            </a:r>
            <a:r>
              <a:rPr lang="en-US" dirty="0"/>
              <a:t> among Saudi </a:t>
            </a:r>
            <a:r>
              <a:rPr lang="en-US" u="sng" dirty="0"/>
              <a:t>adult females</a:t>
            </a:r>
          </a:p>
          <a:p>
            <a:pPr marL="0" indent="0" algn="l">
              <a:buNone/>
            </a:pPr>
            <a:r>
              <a:rPr lang="en-US" dirty="0"/>
              <a:t>- The disease  prevalence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to grow </a:t>
            </a:r>
            <a:r>
              <a:rPr lang="en-US" dirty="0"/>
              <a:t>in the coming years.</a:t>
            </a:r>
          </a:p>
        </p:txBody>
      </p:sp>
    </p:spTree>
    <p:extLst>
      <p:ext uri="{BB962C8B-B14F-4D97-AF65-F5344CB8AC3E}">
        <p14:creationId xmlns:p14="http://schemas.microsoft.com/office/powerpoint/2010/main" val="8072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11" y="637618"/>
            <a:ext cx="981126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How to address obesity problems?</a:t>
            </a:r>
            <a:endParaRPr lang="ar-SA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102" y="2145237"/>
            <a:ext cx="95517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1- COMMUNITY-BASED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1285102" y="2878681"/>
            <a:ext cx="95517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2- SCHOOL-BASED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1285102" y="3612125"/>
            <a:ext cx="95517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3- HEALTH CARE PROFESSIONAL</a:t>
            </a: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1285102" y="4345569"/>
            <a:ext cx="95517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4- MEDICAL STUDENT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72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844" y="2475186"/>
            <a:ext cx="10515600" cy="367336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- Awareness campaign about obesity risks and physical activity benefits.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- Provide activity areas “Tennis, Basketball, Volleyball, Football and walking yards” in every </a:t>
            </a:r>
            <a:r>
              <a:rPr lang="en-US" dirty="0" smtClean="0"/>
              <a:t>neighborhood</a:t>
            </a:r>
            <a:r>
              <a:rPr lang="en-US" dirty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- Educate people about the meanings of nutritional label components.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- Nutritional labels in restaurants meals as well as any food in the supermarket.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7503" y="1365209"/>
            <a:ext cx="92922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1-COMMUNITY-BASED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89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36" y="2396359"/>
            <a:ext cx="10590451" cy="378060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- Provide all physical activities.</a:t>
            </a:r>
          </a:p>
          <a:p>
            <a:pPr marL="0" indent="0" algn="l">
              <a:buNone/>
            </a:pPr>
            <a:r>
              <a:rPr lang="en-US" dirty="0"/>
              <a:t>- Encourage students to participate </a:t>
            </a:r>
            <a:r>
              <a:rPr lang="en-US" dirty="0" smtClean="0"/>
              <a:t>in the free time and </a:t>
            </a:r>
            <a:r>
              <a:rPr lang="en-US" dirty="0"/>
              <a:t>after the school time through giving rewards or even marks!</a:t>
            </a:r>
          </a:p>
          <a:p>
            <a:pPr marL="0" indent="0" algn="l">
              <a:buNone/>
            </a:pPr>
            <a:r>
              <a:rPr lang="en-US" dirty="0"/>
              <a:t>- Provide healthy diet in the school and educate the students about how to choose healthy diet.</a:t>
            </a:r>
          </a:p>
          <a:p>
            <a:pPr marL="0" indent="0" algn="l">
              <a:buNone/>
            </a:pPr>
            <a:r>
              <a:rPr lang="en-US" dirty="0"/>
              <a:t>- BMI and waist-circumference screening .</a:t>
            </a:r>
          </a:p>
          <a:p>
            <a:pPr marL="0" indent="0" algn="l">
              <a:buNone/>
            </a:pPr>
            <a:r>
              <a:rPr lang="en-US" dirty="0"/>
              <a:t>- Provide schedule for those obese students to help them reducing their weight and follow them up and give the rewards when the goal is achieved.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8522" y="1366013"/>
            <a:ext cx="92922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2-SCHOOL-BASED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90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- Try to help the patient not to punish him.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Address the risks behind having sedentary lifestyles.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Refer obese patients to dietician to have a healthy diet.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9858" y="1360423"/>
            <a:ext cx="92922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3-HEALTH CARE PROFESSIONAL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86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- </a:t>
            </a:r>
            <a:r>
              <a:rPr lang="en-US" b="1" dirty="0"/>
              <a:t>Aware</a:t>
            </a:r>
            <a:r>
              <a:rPr lang="en-US" dirty="0"/>
              <a:t> family and friends about the benefits behind having healthy lifestyles.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Try to be an </a:t>
            </a:r>
            <a:r>
              <a:rPr lang="en-US" b="1" dirty="0"/>
              <a:t>example</a:t>
            </a:r>
            <a:r>
              <a:rPr lang="en-US" dirty="0"/>
              <a:t> through having healthy lifestyle.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9858" y="1357789"/>
            <a:ext cx="92922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4-MEDICAL STUDENT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70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4" y="742950"/>
            <a:ext cx="9601196" cy="2257425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MCQs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10279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8629"/>
            <a:ext cx="9601196" cy="1770741"/>
          </a:xfrm>
        </p:spPr>
        <p:txBody>
          <a:bodyPr>
            <a:normAutofit/>
          </a:bodyPr>
          <a:lstStyle/>
          <a:p>
            <a:r>
              <a:rPr lang="en-US" sz="4000" dirty="0"/>
              <a:t>1-MCQ: 27 Y-O man, his weight is 90Kg and height is 1.7 m. Calculate his BMI?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3389"/>
            <a:ext cx="9601196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-A- 31 Kg/m</a:t>
            </a:r>
            <a:r>
              <a:rPr lang="en-US" b="1" baseline="30000" dirty="0"/>
              <a:t>2</a:t>
            </a:r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-B- 32 Kg/m</a:t>
            </a:r>
            <a:r>
              <a:rPr lang="en-US" b="1" baseline="30000" dirty="0"/>
              <a:t>2</a:t>
            </a:r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-C- 33 Kg/m</a:t>
            </a:r>
            <a:r>
              <a:rPr lang="en-US" b="1" baseline="30000" dirty="0"/>
              <a:t>2</a:t>
            </a:r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-D- 34 Kg/m</a:t>
            </a:r>
            <a:r>
              <a:rPr lang="en-US" b="1" baseline="30000" dirty="0"/>
              <a:t>2</a:t>
            </a:r>
            <a:endParaRPr lang="en-US" b="1" dirty="0"/>
          </a:p>
          <a:p>
            <a:pPr algn="ctr">
              <a:buFontTx/>
              <a:buChar char="-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8629"/>
            <a:ext cx="9601196" cy="1770741"/>
          </a:xfrm>
        </p:spPr>
        <p:txBody>
          <a:bodyPr>
            <a:normAutofit/>
          </a:bodyPr>
          <a:lstStyle/>
          <a:p>
            <a:r>
              <a:rPr lang="en-US" sz="4000" dirty="0"/>
              <a:t>1-MCQ: 27 Y-O man, his weight is 90Kg and height is 1.7 m. Calculate his BMI?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3389"/>
            <a:ext cx="9601196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-A- 31 Kg/m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-B- 32 Kg/m</a:t>
            </a:r>
            <a:r>
              <a:rPr lang="en-US" b="1" baseline="30000" dirty="0"/>
              <a:t>2</a:t>
            </a:r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-C- 33 Kg/m</a:t>
            </a:r>
            <a:r>
              <a:rPr lang="en-US" b="1" baseline="30000" dirty="0"/>
              <a:t>2</a:t>
            </a:r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-D- 34 Kg/m</a:t>
            </a:r>
            <a:r>
              <a:rPr lang="en-US" b="1" baseline="30000" dirty="0"/>
              <a:t>2</a:t>
            </a:r>
            <a:endParaRPr lang="en-US" b="1" dirty="0"/>
          </a:p>
          <a:p>
            <a:pPr algn="ctr">
              <a:buFontTx/>
              <a:buChar char="-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26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682171"/>
            <a:ext cx="10130970" cy="1727199"/>
          </a:xfrm>
        </p:spPr>
        <p:txBody>
          <a:bodyPr>
            <a:normAutofit/>
          </a:bodyPr>
          <a:lstStyle/>
          <a:p>
            <a:r>
              <a:rPr lang="en-US" dirty="0"/>
              <a:t>2-MCQ: Which BMI range the patient fall in?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-A- Overweight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-B- Obese type I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-C- Obese type II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-D- Obese type III “Morbid obesity”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922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682171"/>
            <a:ext cx="10130970" cy="1727199"/>
          </a:xfrm>
        </p:spPr>
        <p:txBody>
          <a:bodyPr>
            <a:normAutofit/>
          </a:bodyPr>
          <a:lstStyle/>
          <a:p>
            <a:r>
              <a:rPr lang="en-US" dirty="0"/>
              <a:t>2-MCQ: Which BMI range the patient fall in?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-A- Overweight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-B- Obese type I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-C- Obese type II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-D- Obese type III “Morbid obesity”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0062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2094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 &amp; epidemiology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459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- Obesity is one of the most important preventable diseases in the UK. It's associated with many health risks and diseases such as:</a:t>
            </a:r>
          </a:p>
          <a:p>
            <a:pPr marL="0" indent="0" algn="l">
              <a:buNone/>
            </a:pPr>
            <a:r>
              <a:rPr lang="en-US" dirty="0"/>
              <a:t>1- Type2 DM (BMI of 35 confers a </a:t>
            </a:r>
            <a:r>
              <a:rPr lang="en-US" b="1" dirty="0"/>
              <a:t>92x increased risk </a:t>
            </a:r>
            <a:r>
              <a:rPr lang="en-US" dirty="0"/>
              <a:t>of DM</a:t>
            </a:r>
          </a:p>
          <a:p>
            <a:pPr marL="0" indent="0" algn="l">
              <a:buNone/>
            </a:pPr>
            <a:r>
              <a:rPr lang="en-US" dirty="0"/>
              <a:t>2- Dyslipidemia</a:t>
            </a:r>
          </a:p>
          <a:p>
            <a:pPr marL="0" indent="0" algn="l">
              <a:buNone/>
            </a:pPr>
            <a:r>
              <a:rPr lang="en-US" dirty="0"/>
              <a:t>3- Insulin resistance</a:t>
            </a:r>
          </a:p>
          <a:p>
            <a:pPr marL="0" indent="0" algn="l">
              <a:buNone/>
            </a:pPr>
            <a:r>
              <a:rPr lang="en-US" dirty="0"/>
              <a:t>What else?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58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3143"/>
            <a:ext cx="9601196" cy="1756227"/>
          </a:xfrm>
        </p:spPr>
        <p:txBody>
          <a:bodyPr>
            <a:normAutofit/>
          </a:bodyPr>
          <a:lstStyle/>
          <a:p>
            <a:r>
              <a:rPr lang="en-US" sz="4000" dirty="0"/>
              <a:t>3-MCQ: Most common cause of obesity?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-A- Diet habit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-B- Physical inactivity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-C- Genetics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-D- Social factors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9323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3143"/>
            <a:ext cx="9601196" cy="1756227"/>
          </a:xfrm>
        </p:spPr>
        <p:txBody>
          <a:bodyPr>
            <a:normAutofit/>
          </a:bodyPr>
          <a:lstStyle/>
          <a:p>
            <a:r>
              <a:rPr lang="en-US" sz="4000" dirty="0"/>
              <a:t>3-MCQ: Most common cause of obesity?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-A- Diet habit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-B- Physical inactivity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-C- Genetics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-D- Social factors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351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8304"/>
            <a:ext cx="9601196" cy="1804610"/>
          </a:xfrm>
        </p:spPr>
        <p:txBody>
          <a:bodyPr>
            <a:normAutofit/>
          </a:bodyPr>
          <a:lstStyle/>
          <a:p>
            <a:r>
              <a:rPr lang="en-US" dirty="0"/>
              <a:t>4-MCQ: Which of the following is </a:t>
            </a:r>
            <a:r>
              <a:rPr lang="en-US" b="1" u="sng" dirty="0"/>
              <a:t>not</a:t>
            </a:r>
            <a:r>
              <a:rPr lang="en-US" dirty="0"/>
              <a:t> </a:t>
            </a:r>
            <a:r>
              <a:rPr lang="en-US" dirty="0" smtClean="0"/>
              <a:t>an indication </a:t>
            </a:r>
            <a:r>
              <a:rPr lang="en-US" dirty="0"/>
              <a:t>of Bariatric surgery?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b="1" dirty="0"/>
              <a:t>-A- BMI &gt; 40 Kg/m</a:t>
            </a:r>
            <a:r>
              <a:rPr lang="en-US" b="1" baseline="30000" dirty="0"/>
              <a:t>2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b="1" dirty="0"/>
              <a:t>-B- BMI &gt; 33 Kg/m</a:t>
            </a:r>
            <a:r>
              <a:rPr lang="en-US" b="1" baseline="30000" dirty="0"/>
              <a:t>2  </a:t>
            </a:r>
            <a:r>
              <a:rPr lang="en-US" b="1" dirty="0"/>
              <a:t>+ 2 Comorbidities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b="1" dirty="0"/>
              <a:t>-C- BMI &gt; 35 Kg/m</a:t>
            </a:r>
            <a:r>
              <a:rPr lang="en-US" b="1" baseline="30000" dirty="0"/>
              <a:t>2 </a:t>
            </a:r>
            <a:r>
              <a:rPr lang="en-US" b="1" dirty="0"/>
              <a:t> + Comorbidity </a:t>
            </a:r>
          </a:p>
          <a:p>
            <a:pPr marL="0" indent="0" algn="ctr">
              <a:lnSpc>
                <a:spcPct val="250000"/>
              </a:lnSpc>
              <a:buNone/>
            </a:pPr>
            <a:endParaRPr lang="en-US" b="1" dirty="0"/>
          </a:p>
          <a:p>
            <a:pPr marL="0" indent="0" algn="ctr">
              <a:lnSpc>
                <a:spcPct val="150000"/>
              </a:lnSpc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93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8304"/>
            <a:ext cx="9601196" cy="1804610"/>
          </a:xfrm>
        </p:spPr>
        <p:txBody>
          <a:bodyPr>
            <a:normAutofit/>
          </a:bodyPr>
          <a:lstStyle/>
          <a:p>
            <a:r>
              <a:rPr lang="en-US" dirty="0"/>
              <a:t>4-MCQ: Which of the following is </a:t>
            </a:r>
            <a:r>
              <a:rPr lang="en-US" b="1" u="sng" dirty="0"/>
              <a:t>not</a:t>
            </a:r>
            <a:r>
              <a:rPr lang="en-US" dirty="0"/>
              <a:t> the indication of Bariatric surgery?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b="1" dirty="0"/>
              <a:t>-A- BMI &gt; 40 Kg/m</a:t>
            </a:r>
            <a:r>
              <a:rPr lang="en-US" b="1" baseline="30000" dirty="0"/>
              <a:t>2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-B- BMI &gt; 33 Kg/m</a:t>
            </a:r>
            <a:r>
              <a:rPr lang="en-US" b="1" baseline="30000" dirty="0">
                <a:solidFill>
                  <a:srgbClr val="FF0000"/>
                </a:solidFill>
              </a:rPr>
              <a:t>2  </a:t>
            </a:r>
            <a:r>
              <a:rPr lang="en-US" b="1" dirty="0">
                <a:solidFill>
                  <a:srgbClr val="FF0000"/>
                </a:solidFill>
              </a:rPr>
              <a:t>+ 2 Comorbidities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b="1" dirty="0"/>
              <a:t>-C- BMI &gt; 35 Kg/m</a:t>
            </a:r>
            <a:r>
              <a:rPr lang="en-US" b="1" baseline="30000" dirty="0"/>
              <a:t>2 </a:t>
            </a:r>
            <a:r>
              <a:rPr lang="en-US" b="1" dirty="0"/>
              <a:t> + Comorbidity </a:t>
            </a:r>
          </a:p>
          <a:p>
            <a:pPr marL="0" indent="0" algn="ctr">
              <a:lnSpc>
                <a:spcPct val="250000"/>
              </a:lnSpc>
              <a:buNone/>
            </a:pPr>
            <a:endParaRPr lang="en-US" b="1" dirty="0"/>
          </a:p>
          <a:p>
            <a:pPr marL="0" indent="0" algn="ctr">
              <a:lnSpc>
                <a:spcPct val="150000"/>
              </a:lnSpc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17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8303"/>
            <a:ext cx="9601196" cy="1746553"/>
          </a:xfrm>
        </p:spPr>
        <p:txBody>
          <a:bodyPr>
            <a:normAutofit fontScale="90000"/>
          </a:bodyPr>
          <a:lstStyle/>
          <a:p>
            <a:r>
              <a:rPr lang="en-US" dirty="0"/>
              <a:t>5-MCQ: Which of the following diseases does obesity increase the risk of developing?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-A- Type II DM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-B- Cancer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-C- Sleep apnea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-D- All of the options given are correct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6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8303"/>
            <a:ext cx="9601196" cy="1746553"/>
          </a:xfrm>
        </p:spPr>
        <p:txBody>
          <a:bodyPr>
            <a:normAutofit fontScale="90000"/>
          </a:bodyPr>
          <a:lstStyle/>
          <a:p>
            <a:r>
              <a:rPr lang="en-US" dirty="0"/>
              <a:t>5-MCQ: Which of the following diseases does obesity increase the risk of developing?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-A- Type II DM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-B- Cancer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-C- Sleep apnea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-D- All of the options given are correct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8303"/>
            <a:ext cx="10055771" cy="1746553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-MCQ</a:t>
            </a:r>
            <a:r>
              <a:rPr lang="en-US" dirty="0"/>
              <a:t>: </a:t>
            </a:r>
            <a:r>
              <a:rPr lang="en-US" dirty="0" smtClean="0"/>
              <a:t>Patient come with Acne, Hirsutism, Amenorrhea and obesity. What is the most likely secondary cause of obesity?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-A- </a:t>
            </a:r>
            <a:r>
              <a:rPr lang="en-US" b="1" dirty="0" smtClean="0">
                <a:solidFill>
                  <a:schemeClr val="tx1"/>
                </a:solidFill>
              </a:rPr>
              <a:t>Hypothyroidism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-B- </a:t>
            </a:r>
            <a:r>
              <a:rPr lang="en-US" b="1" dirty="0" smtClean="0"/>
              <a:t>Drugs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-C- </a:t>
            </a:r>
            <a:r>
              <a:rPr lang="en-US" b="1" dirty="0" smtClean="0"/>
              <a:t>PCOS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2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8303"/>
            <a:ext cx="10055771" cy="1746553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-MCQ</a:t>
            </a:r>
            <a:r>
              <a:rPr lang="en-US" dirty="0"/>
              <a:t>: </a:t>
            </a:r>
            <a:r>
              <a:rPr lang="en-US" dirty="0" smtClean="0"/>
              <a:t>Patient come with Acne, Hirsutism, Amenorrhea and obesity. What is the most likely secondary cause of obesity?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-A- </a:t>
            </a:r>
            <a:r>
              <a:rPr lang="en-US" b="1" dirty="0" smtClean="0">
                <a:solidFill>
                  <a:schemeClr val="tx1"/>
                </a:solidFill>
              </a:rPr>
              <a:t>Hypothyroidism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-B- </a:t>
            </a:r>
            <a:r>
              <a:rPr lang="en-US" b="1" dirty="0" smtClean="0"/>
              <a:t>Drugs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-C- </a:t>
            </a:r>
            <a:r>
              <a:rPr lang="en-US" b="1" dirty="0" smtClean="0">
                <a:solidFill>
                  <a:srgbClr val="FF0000"/>
                </a:solidFill>
              </a:rPr>
              <a:t>PCOS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1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6821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References </a:t>
            </a:r>
            <a:endParaRPr lang="ar-SA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2435" y="2420883"/>
            <a:ext cx="10547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Al-</a:t>
            </a:r>
            <a:r>
              <a:rPr lang="en-US" sz="2000" dirty="0" err="1"/>
              <a:t>Ghamdi</a:t>
            </a:r>
            <a:r>
              <a:rPr lang="en-US" sz="2000" dirty="0"/>
              <a:t> S, Prevalence of overweight and obesity based on the body mass index; a cross-sectional study in </a:t>
            </a:r>
            <a:r>
              <a:rPr lang="en-US" sz="2000" dirty="0" err="1"/>
              <a:t>Alkharj</a:t>
            </a:r>
            <a:r>
              <a:rPr lang="en-US" sz="2000" dirty="0"/>
              <a:t>, Saudi Arabia. Lipids Health Dis. 2018 Jun 5;17(1):134.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Juliano</a:t>
            </a:r>
            <a:r>
              <a:rPr lang="en-US" sz="2000" dirty="0"/>
              <a:t> H. Borges, Stephen J. Carter, David R. Bryan, Gary R. Hunter, Exercise training and/or diet on reduction of intra-abdominal adipose tissue and risk factors for cardiovascular disease. European </a:t>
            </a:r>
            <a:r>
              <a:rPr lang="en-US" sz="2000" dirty="0" err="1"/>
              <a:t>jounale</a:t>
            </a:r>
            <a:r>
              <a:rPr lang="en-US" sz="2000" dirty="0"/>
              <a:t> of clinical nutrition. 2018 September 5.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Nucleus Medical Media, Treatment for Obesity | Medications | Bariatric Surgery | Nucleus Health. 2017 Dec 15 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Assim</a:t>
            </a:r>
            <a:r>
              <a:rPr lang="en-US" sz="2000" dirty="0"/>
              <a:t> A. </a:t>
            </a:r>
            <a:r>
              <a:rPr lang="en-US" sz="2000" dirty="0" err="1"/>
              <a:t>Alfadda,The</a:t>
            </a:r>
            <a:r>
              <a:rPr lang="en-US" sz="2000" dirty="0"/>
              <a:t> Saudi clinical practice guideline for the management of overweight and obesity in adults. </a:t>
            </a:r>
            <a:r>
              <a:rPr lang="it-IT" sz="2000" dirty="0" err="1"/>
              <a:t>Saudi</a:t>
            </a:r>
            <a:r>
              <a:rPr lang="it-IT" sz="2000" dirty="0"/>
              <a:t> </a:t>
            </a:r>
            <a:r>
              <a:rPr lang="it-IT" sz="2000" dirty="0" err="1"/>
              <a:t>Med</a:t>
            </a:r>
            <a:r>
              <a:rPr lang="it-IT" sz="2000" dirty="0"/>
              <a:t> </a:t>
            </a:r>
            <a:r>
              <a:rPr lang="it-IT" sz="2000" dirty="0" err="1"/>
              <a:t>J</a:t>
            </a:r>
            <a:r>
              <a:rPr lang="it-IT" sz="2000" dirty="0"/>
              <a:t>. 2016 </a:t>
            </a:r>
            <a:r>
              <a:rPr lang="it-IT" sz="2000" dirty="0" err="1"/>
              <a:t>Oct</a:t>
            </a:r>
            <a:r>
              <a:rPr lang="it-IT" sz="2000" dirty="0"/>
              <a:t>; 37(10): 1151–1162.</a:t>
            </a:r>
          </a:p>
        </p:txBody>
      </p:sp>
    </p:spTree>
    <p:extLst>
      <p:ext uri="{BB962C8B-B14F-4D97-AF65-F5344CB8AC3E}">
        <p14:creationId xmlns:p14="http://schemas.microsoft.com/office/powerpoint/2010/main" val="18829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1" y="635291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References </a:t>
            </a:r>
            <a:endParaRPr lang="ar-SA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5573" y="2522483"/>
            <a:ext cx="105871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Saad</a:t>
            </a:r>
            <a:r>
              <a:rPr lang="en-US" sz="2000" dirty="0"/>
              <a:t> Salman M </a:t>
            </a:r>
            <a:r>
              <a:rPr lang="en-US" sz="2000" dirty="0" err="1"/>
              <a:t>Alqarni</a:t>
            </a:r>
            <a:r>
              <a:rPr lang="en-US" sz="2000" dirty="0"/>
              <a:t>, A Review of Prevalence of Obesity in Saudi Arabia. 2016 October 25.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Simon Chantal, Chapter eight, Oxford handbook of clinical </a:t>
            </a:r>
            <a:r>
              <a:rPr lang="en-US" sz="2000"/>
              <a:t>medicine</a:t>
            </a:r>
            <a:r>
              <a:rPr lang="en-US" sz="2000" smtClean="0"/>
              <a:t>.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American Association of Clinical Endocrinologists, The Obesity Society, and American Society for Metabolic &amp; Bariatric Surgery, Clinical Practice Guidelines for the Perioperative Nutritional, Metabolic, and Nonsurgical Support of the Bariatric Surgery Patient. 2013 March.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Labib</a:t>
            </a:r>
            <a:r>
              <a:rPr lang="en-US" sz="2000" dirty="0"/>
              <a:t> M. The investigation and management of obesity. Journal of Clinical Pathology. 2003;56(1):17-25.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40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5291"/>
            <a:ext cx="9601196" cy="1303867"/>
          </a:xfrm>
        </p:spPr>
        <p:txBody>
          <a:bodyPr>
            <a:normAutofit/>
          </a:bodyPr>
          <a:lstStyle/>
          <a:p>
            <a:r>
              <a:rPr lang="en-GB" sz="4000" b="1" dirty="0"/>
              <a:t>What is obesity?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Excess accumulation of fat in the body 20% over the individuals ideal weight.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Obesity is classified using multiple parameters which are the followings;</a:t>
            </a:r>
          </a:p>
        </p:txBody>
      </p:sp>
    </p:spTree>
    <p:extLst>
      <p:ext uri="{BB962C8B-B14F-4D97-AF65-F5344CB8AC3E}">
        <p14:creationId xmlns:p14="http://schemas.microsoft.com/office/powerpoint/2010/main" val="20825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98246"/>
            <a:ext cx="9601196" cy="1303867"/>
          </a:xfrm>
        </p:spPr>
        <p:txBody>
          <a:bodyPr/>
          <a:lstStyle/>
          <a:p>
            <a:r>
              <a:rPr lang="en-US" b="1" dirty="0"/>
              <a:t>Thank you for attention!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67314"/>
            <a:ext cx="9601196" cy="10885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Any question ?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4739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89C402-D60A-4851-8F12-7B225C483A1D}"/>
              </a:ext>
            </a:extLst>
          </p:cNvPr>
          <p:cNvSpPr txBox="1"/>
          <p:nvPr/>
        </p:nvSpPr>
        <p:spPr>
          <a:xfrm>
            <a:off x="0" y="1047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0"/>
              </a:rPr>
              <a:t>Roleplay</a:t>
            </a:r>
          </a:p>
        </p:txBody>
      </p:sp>
    </p:spTree>
    <p:extLst>
      <p:ext uri="{BB962C8B-B14F-4D97-AF65-F5344CB8AC3E}">
        <p14:creationId xmlns:p14="http://schemas.microsoft.com/office/powerpoint/2010/main" val="34463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5290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Obesity Classification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u="sng" dirty="0">
                <a:solidFill>
                  <a:schemeClr val="tx1"/>
                </a:solidFill>
              </a:rPr>
              <a:t>Body mass index (BMI): </a:t>
            </a:r>
            <a:r>
              <a:rPr lang="en-US" dirty="0">
                <a:solidFill>
                  <a:schemeClr val="tx1"/>
                </a:solidFill>
              </a:rPr>
              <a:t>The best measure of obesity. </a:t>
            </a:r>
          </a:p>
          <a:p>
            <a:pPr marL="0" indent="0" algn="l" rtl="0">
              <a:buNone/>
            </a:pPr>
            <a:r>
              <a:rPr lang="en-US" b="1" dirty="0"/>
              <a:t>BMI=  weight in kg </a:t>
            </a:r>
            <a:r>
              <a:rPr lang="ar-SA" b="1" dirty="0"/>
              <a:t>÷ </a:t>
            </a:r>
            <a:r>
              <a:rPr lang="en-GB" b="1" dirty="0"/>
              <a:t>(</a:t>
            </a:r>
            <a:r>
              <a:rPr lang="en-GB" b="1" dirty="0" err="1"/>
              <a:t>hight</a:t>
            </a:r>
            <a:r>
              <a:rPr lang="en-GB" b="1" dirty="0"/>
              <a:t> in meter</a:t>
            </a:r>
            <a:r>
              <a:rPr lang="en-US" b="1" dirty="0"/>
              <a:t>)</a:t>
            </a:r>
            <a:r>
              <a:rPr lang="en-US" b="1" baseline="30000" dirty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3626068"/>
            <a:ext cx="8986345" cy="25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440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Obesity Classification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44392"/>
            <a:ext cx="9601196" cy="373132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u="sng" dirty="0">
                <a:solidFill>
                  <a:schemeClr val="tx1"/>
                </a:solidFill>
              </a:rPr>
              <a:t>Waist circumference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An alternative measure of body fat, measured </a:t>
            </a:r>
            <a:r>
              <a:rPr lang="en-US" b="1" dirty="0"/>
              <a:t>halfway between the superior iliac crest and the rib cage.</a:t>
            </a:r>
          </a:p>
          <a:p>
            <a:pPr marL="0" indent="0" algn="l" rtl="0">
              <a:buNone/>
            </a:pPr>
            <a:r>
              <a:rPr lang="en-US" dirty="0"/>
              <a:t>Waist circumference obesity classification (cm):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798276"/>
            <a:ext cx="9959926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0439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Obesity Classification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/>
              <a:t>Waist circumference </a:t>
            </a:r>
            <a:r>
              <a:rPr lang="en-US" dirty="0"/>
              <a:t>is correlated with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CHD risk, DM and hyperlipidemia</a:t>
            </a:r>
            <a:r>
              <a:rPr lang="en-US" dirty="0"/>
              <a:t>, used in addition to BMI to aid assessment of health risks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7807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/>
              <a:t>Obesity Classification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200" b="1" u="sng" dirty="0">
                <a:solidFill>
                  <a:schemeClr val="tx1"/>
                </a:solidFill>
              </a:rPr>
              <a:t>Waist-hip ratio: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/>
              <a:t>WHO has defined obesity based on waist-hip ratio by </a:t>
            </a:r>
            <a:r>
              <a:rPr lang="ar-SA" sz="2200" b="1" dirty="0"/>
              <a:t>&lt;</a:t>
            </a:r>
            <a:r>
              <a:rPr lang="en-GB" sz="2200" b="1" dirty="0"/>
              <a:t> 0.85 </a:t>
            </a:r>
            <a:r>
              <a:rPr lang="en-GB" sz="2200" dirty="0"/>
              <a:t>in women and </a:t>
            </a:r>
            <a:r>
              <a:rPr lang="ar-SA" sz="2200" b="1" dirty="0"/>
              <a:t>&lt;</a:t>
            </a:r>
            <a:r>
              <a:rPr lang="en-GB" sz="2200" b="1" dirty="0"/>
              <a:t> 0.90 </a:t>
            </a:r>
            <a:r>
              <a:rPr lang="en-GB" sz="2200" dirty="0"/>
              <a:t>in men. </a:t>
            </a:r>
            <a:endParaRPr lang="en-US" sz="2200" dirty="0"/>
          </a:p>
          <a:p>
            <a:pPr marL="0" indent="0" algn="l" rtl="0">
              <a:buNone/>
            </a:pPr>
            <a:r>
              <a:rPr lang="en-US" sz="2200" dirty="0"/>
              <a:t>Assessing waist to hip ratio is important as it indicates the risk of diseases associated with </a:t>
            </a:r>
            <a:r>
              <a:rPr lang="en-US" sz="2200" u="sng" dirty="0"/>
              <a:t>central obesity.</a:t>
            </a:r>
          </a:p>
          <a:p>
            <a:pPr marL="0" indent="0" algn="l" rtl="0">
              <a:buNone/>
            </a:pPr>
            <a:r>
              <a:rPr lang="en-US" sz="2200" dirty="0"/>
              <a:t> According to </a:t>
            </a:r>
            <a:r>
              <a:rPr lang="en-US" sz="2200" b="1" dirty="0"/>
              <a:t>WHO</a:t>
            </a:r>
            <a:r>
              <a:rPr lang="en-US" sz="2200" dirty="0"/>
              <a:t>, risk of diseases increases with increase in the ratio 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64450B5-F298-5244-B936-24E9AD907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43633"/>
              </p:ext>
            </p:extLst>
          </p:nvPr>
        </p:nvGraphicFramePr>
        <p:xfrm>
          <a:off x="2585278" y="4697587"/>
          <a:ext cx="6997698" cy="146304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332566">
                  <a:extLst>
                    <a:ext uri="{9D8B030D-6E8A-4147-A177-3AD203B41FA5}">
                      <a16:colId xmlns="" xmlns:a16="http://schemas.microsoft.com/office/drawing/2014/main" val="1097291656"/>
                    </a:ext>
                  </a:extLst>
                </a:gridCol>
                <a:gridCol w="2332566">
                  <a:extLst>
                    <a:ext uri="{9D8B030D-6E8A-4147-A177-3AD203B41FA5}">
                      <a16:colId xmlns="" xmlns:a16="http://schemas.microsoft.com/office/drawing/2014/main" val="3548186999"/>
                    </a:ext>
                  </a:extLst>
                </a:gridCol>
                <a:gridCol w="2332566">
                  <a:extLst>
                    <a:ext uri="{9D8B030D-6E8A-4147-A177-3AD203B41FA5}">
                      <a16:colId xmlns="" xmlns:a16="http://schemas.microsoft.com/office/drawing/2014/main" val="3266724926"/>
                    </a:ext>
                  </a:extLst>
                </a:gridCol>
              </a:tblGrid>
              <a:tr h="196165">
                <a:tc>
                  <a:txBody>
                    <a:bodyPr/>
                    <a:lstStyle/>
                    <a:p>
                      <a:r>
                        <a:rPr lang="en-US" dirty="0"/>
                        <a:t>Health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885930"/>
                  </a:ext>
                </a:extLst>
              </a:tr>
              <a:tr h="289769">
                <a:tc>
                  <a:txBody>
                    <a:bodyPr/>
                    <a:lstStyle/>
                    <a:p>
                      <a:r>
                        <a:rPr lang="en-US" dirty="0"/>
                        <a:t>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 or 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 or 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9198304"/>
                  </a:ext>
                </a:extLst>
              </a:tr>
              <a:tr h="196165">
                <a:tc>
                  <a:txBody>
                    <a:bodyPr/>
                    <a:lstStyle/>
                    <a:p>
                      <a:r>
                        <a:rPr lang="en-US" dirty="0"/>
                        <a:t>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0.81-0.85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80147"/>
                  </a:ext>
                </a:extLst>
              </a:tr>
              <a:tr h="196165">
                <a:tc>
                  <a:txBody>
                    <a:bodyPr/>
                    <a:lstStyle/>
                    <a:p>
                      <a:r>
                        <a:rPr lang="en-US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868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2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1074</TotalTime>
  <Words>2296</Words>
  <Application>Microsoft Macintosh PowerPoint</Application>
  <PresentationFormat>Widescreen</PresentationFormat>
  <Paragraphs>367</Paragraphs>
  <Slides>51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 Rounded MT Bold</vt:lpstr>
      <vt:lpstr>Calibri</vt:lpstr>
      <vt:lpstr>Garamond</vt:lpstr>
      <vt:lpstr>Times New Roman</vt:lpstr>
      <vt:lpstr>Arial</vt:lpstr>
      <vt:lpstr>Organic</vt:lpstr>
      <vt:lpstr>PowerPoint Presentation</vt:lpstr>
      <vt:lpstr>Objectives </vt:lpstr>
      <vt:lpstr>Introduction &amp; epidemiology</vt:lpstr>
      <vt:lpstr>Introduction &amp; epidemiology</vt:lpstr>
      <vt:lpstr>What is obesity?</vt:lpstr>
      <vt:lpstr>Obesity Classification</vt:lpstr>
      <vt:lpstr>Obesity Classification</vt:lpstr>
      <vt:lpstr>Obesity Classification</vt:lpstr>
      <vt:lpstr>Obesity Classification</vt:lpstr>
      <vt:lpstr>Obesity Types</vt:lpstr>
      <vt:lpstr>Methods to prevent obesity in the community</vt:lpstr>
      <vt:lpstr>Common causes of obesity in the community</vt:lpstr>
      <vt:lpstr>Less common causes of obesity in the community</vt:lpstr>
      <vt:lpstr>Common health problems associated with obesity</vt:lpstr>
      <vt:lpstr>Obesity Management</vt:lpstr>
      <vt:lpstr>1. Diet</vt:lpstr>
      <vt:lpstr>1. Diet</vt:lpstr>
      <vt:lpstr>2. Exercise</vt:lpstr>
      <vt:lpstr>Which one is better to reduce weight, Diet or exercise?</vt:lpstr>
      <vt:lpstr>3. Pharmacotherapy</vt:lpstr>
      <vt:lpstr>4- Bariatric surgery</vt:lpstr>
      <vt:lpstr>4- Bariatric surgery</vt:lpstr>
      <vt:lpstr>4- Bariatric surgery</vt:lpstr>
      <vt:lpstr>4- Bariatric surgery</vt:lpstr>
      <vt:lpstr>4- Bariatric surgery</vt:lpstr>
      <vt:lpstr>4- Bariatric surgery</vt:lpstr>
      <vt:lpstr>4- Bariatric surgery</vt:lpstr>
      <vt:lpstr>4- Bariatric surgery</vt:lpstr>
      <vt:lpstr>4- Bariatric surgery</vt:lpstr>
      <vt:lpstr>How to address obesity problems?</vt:lpstr>
      <vt:lpstr>PowerPoint Presentation</vt:lpstr>
      <vt:lpstr>PowerPoint Presentation</vt:lpstr>
      <vt:lpstr>PowerPoint Presentation</vt:lpstr>
      <vt:lpstr>PowerPoint Presentation</vt:lpstr>
      <vt:lpstr>MCQs</vt:lpstr>
      <vt:lpstr>1-MCQ: 27 Y-O man, his weight is 90Kg and height is 1.7 m. Calculate his BMI?</vt:lpstr>
      <vt:lpstr>1-MCQ: 27 Y-O man, his weight is 90Kg and height is 1.7 m. Calculate his BMI?</vt:lpstr>
      <vt:lpstr>2-MCQ: Which BMI range the patient fall in?</vt:lpstr>
      <vt:lpstr>2-MCQ: Which BMI range the patient fall in?</vt:lpstr>
      <vt:lpstr>3-MCQ: Most common cause of obesity?</vt:lpstr>
      <vt:lpstr>3-MCQ: Most common cause of obesity?</vt:lpstr>
      <vt:lpstr>4-MCQ: Which of the following is not an indication of Bariatric surgery?</vt:lpstr>
      <vt:lpstr>4-MCQ: Which of the following is not the indication of Bariatric surgery?</vt:lpstr>
      <vt:lpstr>5-MCQ: Which of the following diseases does obesity increase the risk of developing?</vt:lpstr>
      <vt:lpstr>5-MCQ: Which of the following diseases does obesity increase the risk of developing?</vt:lpstr>
      <vt:lpstr>6-MCQ: Patient come with Acne, Hirsutism, Amenorrhea and obesity. What is the most likely secondary cause of obesity? </vt:lpstr>
      <vt:lpstr>6-MCQ: Patient come with Acne, Hirsutism, Amenorrhea and obesity. What is the most likely secondary cause of obesity? </vt:lpstr>
      <vt:lpstr>References </vt:lpstr>
      <vt:lpstr>References </vt:lpstr>
      <vt:lpstr>Thank you for attention!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Approach to obesity</dc:title>
  <dc:creator>عبدالعزيز</dc:creator>
  <cp:lastModifiedBy>عبدالعزيز</cp:lastModifiedBy>
  <cp:revision>167</cp:revision>
  <dcterms:created xsi:type="dcterms:W3CDTF">2018-10-09T12:11:02Z</dcterms:created>
  <dcterms:modified xsi:type="dcterms:W3CDTF">2018-10-18T21:36:18Z</dcterms:modified>
</cp:coreProperties>
</file>