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5" r:id="rId1"/>
  </p:sldMasterIdLst>
  <p:notesMasterIdLst>
    <p:notesMasterId r:id="rId69"/>
  </p:notesMasterIdLst>
  <p:sldIdLst>
    <p:sldId id="256" r:id="rId2"/>
    <p:sldId id="257" r:id="rId3"/>
    <p:sldId id="320" r:id="rId4"/>
    <p:sldId id="319" r:id="rId5"/>
    <p:sldId id="259" r:id="rId6"/>
    <p:sldId id="261" r:id="rId7"/>
    <p:sldId id="262" r:id="rId8"/>
    <p:sldId id="263" r:id="rId9"/>
    <p:sldId id="264" r:id="rId10"/>
    <p:sldId id="268" r:id="rId11"/>
    <p:sldId id="265" r:id="rId12"/>
    <p:sldId id="266" r:id="rId13"/>
    <p:sldId id="269" r:id="rId14"/>
    <p:sldId id="267" r:id="rId15"/>
    <p:sldId id="321" r:id="rId16"/>
    <p:sldId id="270" r:id="rId17"/>
    <p:sldId id="271" r:id="rId18"/>
    <p:sldId id="272" r:id="rId19"/>
    <p:sldId id="322" r:id="rId20"/>
    <p:sldId id="260" r:id="rId21"/>
    <p:sldId id="277" r:id="rId22"/>
    <p:sldId id="275" r:id="rId23"/>
    <p:sldId id="280" r:id="rId24"/>
    <p:sldId id="276" r:id="rId25"/>
    <p:sldId id="281" r:id="rId26"/>
    <p:sldId id="278" r:id="rId27"/>
    <p:sldId id="323" r:id="rId28"/>
    <p:sldId id="332" r:id="rId29"/>
    <p:sldId id="282" r:id="rId30"/>
    <p:sldId id="286" r:id="rId31"/>
    <p:sldId id="292" r:id="rId32"/>
    <p:sldId id="283" r:id="rId33"/>
    <p:sldId id="284" r:id="rId34"/>
    <p:sldId id="285" r:id="rId35"/>
    <p:sldId id="293" r:id="rId36"/>
    <p:sldId id="294" r:id="rId37"/>
    <p:sldId id="295" r:id="rId38"/>
    <p:sldId id="296" r:id="rId39"/>
    <p:sldId id="318" r:id="rId40"/>
    <p:sldId id="299" r:id="rId41"/>
    <p:sldId id="300" r:id="rId42"/>
    <p:sldId id="298" r:id="rId43"/>
    <p:sldId id="301" r:id="rId44"/>
    <p:sldId id="302" r:id="rId45"/>
    <p:sldId id="303" r:id="rId46"/>
    <p:sldId id="304" r:id="rId47"/>
    <p:sldId id="287" r:id="rId48"/>
    <p:sldId id="305" r:id="rId49"/>
    <p:sldId id="306" r:id="rId50"/>
    <p:sldId id="288" r:id="rId51"/>
    <p:sldId id="324" r:id="rId52"/>
    <p:sldId id="290" r:id="rId53"/>
    <p:sldId id="289" r:id="rId54"/>
    <p:sldId id="325" r:id="rId55"/>
    <p:sldId id="326" r:id="rId56"/>
    <p:sldId id="313" r:id="rId57"/>
    <p:sldId id="327" r:id="rId58"/>
    <p:sldId id="314" r:id="rId59"/>
    <p:sldId id="328" r:id="rId60"/>
    <p:sldId id="315" r:id="rId61"/>
    <p:sldId id="329" r:id="rId62"/>
    <p:sldId id="316" r:id="rId63"/>
    <p:sldId id="330" r:id="rId64"/>
    <p:sldId id="317" r:id="rId65"/>
    <p:sldId id="331" r:id="rId66"/>
    <p:sldId id="333" r:id="rId67"/>
    <p:sldId id="307"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694D0-9DBB-454F-B568-794AAF7019BA}" v="54" dt="2018-09-09T04:39:49.1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698" autoAdjust="0"/>
  </p:normalViewPr>
  <p:slideViewPr>
    <p:cSldViewPr snapToGrid="0">
      <p:cViewPr>
        <p:scale>
          <a:sx n="60" d="100"/>
          <a:sy n="60" d="100"/>
        </p:scale>
        <p:origin x="-1080" y="-2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EDF68E-5868-435D-AD0E-BD0D265A4364}" type="datetimeFigureOut">
              <a:rPr lang="en-US" smtClean="0"/>
              <a:t>10/18/2018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D38351-297F-4C58-A1CE-01FC936740A6}" type="slidenum">
              <a:rPr lang="en-US" smtClean="0"/>
              <a:t>‹#›</a:t>
            </a:fld>
            <a:endParaRPr lang="en-US"/>
          </a:p>
        </p:txBody>
      </p:sp>
    </p:spTree>
    <p:extLst>
      <p:ext uri="{BB962C8B-B14F-4D97-AF65-F5344CB8AC3E}">
        <p14:creationId xmlns:p14="http://schemas.microsoft.com/office/powerpoint/2010/main" val="81966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38351-297F-4C58-A1CE-01FC936740A6}" type="slidenum">
              <a:rPr lang="en-US" smtClean="0"/>
              <a:t>9</a:t>
            </a:fld>
            <a:endParaRPr lang="en-US"/>
          </a:p>
        </p:txBody>
      </p:sp>
    </p:spTree>
    <p:extLst>
      <p:ext uri="{BB962C8B-B14F-4D97-AF65-F5344CB8AC3E}">
        <p14:creationId xmlns:p14="http://schemas.microsoft.com/office/powerpoint/2010/main" val="214142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7E0D914D-B099-4142-A885-11F276715148}" type="datetimeFigureOut">
              <a:rPr lang="en-US" smtClean="0"/>
              <a:t>10/18/2018</a:t>
            </a:fld>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5611080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ar-SA" smtClean="0"/>
              <a:t>انقر لتحرير نمط العنوان الرئيسي</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7E0D914D-B099-4142-A885-11F276715148}" type="datetimeFigureOut">
              <a:rPr lang="en-US" smtClean="0"/>
              <a:t>10/18/2018</a:t>
            </a:fld>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059126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7E0D914D-B099-4142-A885-11F276715148}" type="datetimeFigureOut">
              <a:rPr lang="en-US" smtClean="0"/>
              <a:t>10/18/2018</a:t>
            </a:fld>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8750570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ar-SA" smtClean="0"/>
              <a:t>انقر لتحرير نمط العنوان الرئيسي</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7E0D914D-B099-4142-A885-11F276715148}" type="datetimeFigureOut">
              <a:rPr lang="en-US" smtClean="0"/>
              <a:t>10/18/2018</a:t>
            </a:fld>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3586448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7E0D914D-B099-4142-A885-11F276715148}" type="datetimeFigureOut">
              <a:rPr lang="en-US" smtClean="0"/>
              <a:t>10/18/2018</a:t>
            </a:fld>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3447222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أعمدة">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ar-SA" smtClean="0"/>
              <a:t>انقر لتحرير نمط العنوان الرئيسي</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3" name="Date Placeholder 2"/>
          <p:cNvSpPr>
            <a:spLocks noGrp="1"/>
          </p:cNvSpPr>
          <p:nvPr>
            <p:ph type="dt" sz="half" idx="10"/>
          </p:nvPr>
        </p:nvSpPr>
        <p:spPr/>
        <p:txBody>
          <a:bodyPr/>
          <a:lstStyle/>
          <a:p>
            <a:fld id="{7E0D914D-B099-4142-A885-11F276715148}" type="datetimeFigureOut">
              <a:rPr lang="en-US" smtClean="0"/>
              <a:t>10/18/2018</a:t>
            </a:fld>
            <a:endParaRPr lang="en-US"/>
          </a:p>
        </p:txBody>
      </p:sp>
      <p:sp>
        <p:nvSpPr>
          <p:cNvPr id="4" name="Footer Placeholder 3"/>
          <p:cNvSpPr>
            <a:spLocks noGrp="1"/>
          </p:cNvSpPr>
          <p:nvPr>
            <p:ph type="ftr" sz="quarter" idx="11"/>
          </p:nvPr>
        </p:nvSpPr>
        <p:spPr/>
        <p:txBody>
          <a:bodyPr/>
          <a:lstStyle/>
          <a:p>
            <a:r>
              <a:rPr lang="en-US" smtClean="0"/>
              <a:t>
              </a:t>
            </a:r>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8733502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أعمدة صور">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ar-SA" smtClean="0"/>
              <a:t>انقر لتحرير نمط العنوان الرئيسي</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smtClean="0"/>
              <a:t>انقر فوق الأيقونة لإضافة صورة</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smtClean="0"/>
              <a:t>انقر فوق الأيقونة لإضافة صورة</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smtClean="0"/>
              <a:t>انقر فوق الأيقونة لإضافة صورة</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3" name="Date Placeholder 2"/>
          <p:cNvSpPr>
            <a:spLocks noGrp="1"/>
          </p:cNvSpPr>
          <p:nvPr>
            <p:ph type="dt" sz="half" idx="10"/>
          </p:nvPr>
        </p:nvSpPr>
        <p:spPr/>
        <p:txBody>
          <a:bodyPr/>
          <a:lstStyle/>
          <a:p>
            <a:fld id="{7E0D914D-B099-4142-A885-11F276715148}" type="datetimeFigureOut">
              <a:rPr lang="en-US" smtClean="0"/>
              <a:t>10/18/2018</a:t>
            </a:fld>
            <a:endParaRPr lang="en-US"/>
          </a:p>
        </p:txBody>
      </p:sp>
      <p:sp>
        <p:nvSpPr>
          <p:cNvPr id="4" name="Footer Placeholder 3"/>
          <p:cNvSpPr>
            <a:spLocks noGrp="1"/>
          </p:cNvSpPr>
          <p:nvPr>
            <p:ph type="ftr" sz="quarter" idx="11"/>
          </p:nvPr>
        </p:nvSpPr>
        <p:spPr/>
        <p:txBody>
          <a:bodyPr/>
          <a:lstStyle/>
          <a:p>
            <a:r>
              <a:rPr lang="en-US" smtClean="0"/>
              <a:t>
              </a:t>
            </a:r>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704108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7E0D914D-B099-4142-A885-11F276715148}" type="datetimeFigureOut">
              <a:rPr lang="en-US" smtClean="0"/>
              <a:t>10/18/2018</a:t>
            </a:fld>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100001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ar-SA" smtClean="0"/>
              <a:t>انقر لتحرير نمط العنوان الرئيسي</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7E0D914D-B099-4142-A885-11F276715148}" type="datetimeFigureOut">
              <a:rPr lang="en-US" smtClean="0"/>
              <a:t>10/18/2018</a:t>
            </a:fld>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7607309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7E0D914D-B099-4142-A885-11F276715148}" type="datetimeFigureOut">
              <a:rPr lang="en-US" smtClean="0"/>
              <a:t>10/18/2018</a:t>
            </a:fld>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9704664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7E0D914D-B099-4142-A885-11F276715148}" type="datetimeFigureOut">
              <a:rPr lang="en-US" smtClean="0"/>
              <a:t>10/18/2018</a:t>
            </a:fld>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5738356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ar-SA" smtClean="0"/>
              <a:t>انقر لتحرير نمط العنوان الرئيسي</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7E0D914D-B099-4142-A885-11F276715148}" type="datetimeFigureOut">
              <a:rPr lang="en-US" smtClean="0"/>
              <a:t>10/18/2018</a:t>
            </a:fld>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58756163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12" name="Content Placeholder 3"/>
          <p:cNvSpPr>
            <a:spLocks noGrp="1"/>
          </p:cNvSpPr>
          <p:nvPr>
            <p:ph sz="quarter" idx="13"/>
          </p:nvPr>
        </p:nvSpPr>
        <p:spPr>
          <a:xfrm>
            <a:off x="913774" y="3051012"/>
            <a:ext cx="5106027" cy="2740187"/>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13" name="Content Placeholder 5"/>
          <p:cNvSpPr>
            <a:spLocks noGrp="1"/>
          </p:cNvSpPr>
          <p:nvPr>
            <p:ph sz="quarter" idx="14"/>
          </p:nvPr>
        </p:nvSpPr>
        <p:spPr>
          <a:xfrm>
            <a:off x="6172200" y="3051012"/>
            <a:ext cx="5105401" cy="2740187"/>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7E0D914D-B099-4142-A885-11F276715148}" type="datetimeFigureOut">
              <a:rPr lang="en-US" smtClean="0"/>
              <a:t>10/18/2018</a:t>
            </a:fld>
            <a:endParaRPr lang="en-US"/>
          </a:p>
        </p:txBody>
      </p:sp>
      <p:sp>
        <p:nvSpPr>
          <p:cNvPr id="8" name="Footer Placeholder 7"/>
          <p:cNvSpPr>
            <a:spLocks noGrp="1"/>
          </p:cNvSpPr>
          <p:nvPr>
            <p:ph type="ftr" sz="quarter" idx="11"/>
          </p:nvPr>
        </p:nvSpPr>
        <p:spPr/>
        <p:txBody>
          <a:bodyPr/>
          <a:lstStyle/>
          <a:p>
            <a:r>
              <a:rPr lang="en-US" smtClean="0"/>
              <a:t>
              </a:t>
            </a:r>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1535902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Date Placeholder 2"/>
          <p:cNvSpPr>
            <a:spLocks noGrp="1"/>
          </p:cNvSpPr>
          <p:nvPr>
            <p:ph type="dt" sz="half" idx="10"/>
          </p:nvPr>
        </p:nvSpPr>
        <p:spPr/>
        <p:txBody>
          <a:bodyPr/>
          <a:lstStyle/>
          <a:p>
            <a:fld id="{7E0D914D-B099-4142-A885-11F276715148}" type="datetimeFigureOut">
              <a:rPr lang="en-US" smtClean="0"/>
              <a:t>10/18/2018</a:t>
            </a:fld>
            <a:endParaRPr lang="en-US"/>
          </a:p>
        </p:txBody>
      </p:sp>
      <p:sp>
        <p:nvSpPr>
          <p:cNvPr id="4" name="Footer Placeholder 3"/>
          <p:cNvSpPr>
            <a:spLocks noGrp="1"/>
          </p:cNvSpPr>
          <p:nvPr>
            <p:ph type="ftr" sz="quarter" idx="11"/>
          </p:nvPr>
        </p:nvSpPr>
        <p:spPr/>
        <p:txBody>
          <a:bodyPr/>
          <a:lstStyle/>
          <a:p>
            <a:r>
              <a:rPr lang="en-US" smtClean="0"/>
              <a:t>
              </a:t>
            </a:r>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564955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E0D914D-B099-4142-A885-11F276715148}" type="datetimeFigureOut">
              <a:rPr lang="en-US" smtClean="0"/>
              <a:t>10/18/2018</a:t>
            </a:fld>
            <a:endParaRPr lang="en-US"/>
          </a:p>
        </p:txBody>
      </p:sp>
      <p:sp>
        <p:nvSpPr>
          <p:cNvPr id="3" name="Footer Placeholder 2"/>
          <p:cNvSpPr>
            <a:spLocks noGrp="1"/>
          </p:cNvSpPr>
          <p:nvPr>
            <p:ph type="ftr" sz="quarter" idx="11"/>
          </p:nvPr>
        </p:nvSpPr>
        <p:spPr/>
        <p:txBody>
          <a:bodyPr/>
          <a:lstStyle/>
          <a:p>
            <a:r>
              <a:rPr lang="en-US" smtClean="0"/>
              <a:t>
              </a:t>
            </a:r>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4601895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ar-SA" smtClean="0"/>
              <a:t>انقر لتحرير نمط العنوان الرئيسي</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7E0D914D-B099-4142-A885-11F276715148}" type="datetimeFigureOut">
              <a:rPr lang="en-US" smtClean="0"/>
              <a:t>10/18/2018</a:t>
            </a:fld>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7282846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ar-SA" smtClean="0"/>
              <a:t>انقر لتحرير نمط العنوان الرئيسي</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7E0D914D-B099-4142-A885-11F276715148}" type="datetimeFigureOut">
              <a:rPr lang="en-US" smtClean="0"/>
              <a:t>10/18/2018</a:t>
            </a:fld>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010207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7E0D914D-B099-4142-A885-11F276715148}" type="datetimeFigureOut">
              <a:rPr lang="en-US" smtClean="0"/>
              <a:t>10/18/2018</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
              </a:t>
            </a:r>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26128177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8" Type="http://schemas.openxmlformats.org/officeDocument/2006/relationships/hyperlink" Target="https://www.rch.org.au/rchcpg/hospital_clinical_guideline_index/Newborn_Screening_Test/" TargetMode="External"/><Relationship Id="rId13" Type="http://schemas.openxmlformats.org/officeDocument/2006/relationships/hyperlink" Target="https://www.ncbi.nlm.nih.gov/pubmedhealth/PMH0072602/" TargetMode="External"/><Relationship Id="rId3" Type="http://schemas.openxmlformats.org/officeDocument/2006/relationships/hyperlink" Target="https://www.sgu.edu/blog/medical/what-is-preventive-medicine/" TargetMode="External"/><Relationship Id="rId7" Type="http://schemas.openxmlformats.org/officeDocument/2006/relationships/hyperlink" Target="https://www.cancer.org/cancer/prostate-cancer/early-detection/acs-recommendations.html" TargetMode="External"/><Relationship Id="rId12" Type="http://schemas.openxmlformats.org/officeDocument/2006/relationships/hyperlink" Target="https://www.nhs.uk/conditions/nhs-screening/" TargetMode="External"/><Relationship Id="rId2" Type="http://schemas.openxmlformats.org/officeDocument/2006/relationships/hyperlink" Target="https://www.cdc.gov/pictureofamerica/pdfs/picture_of_america_prevention.pdf" TargetMode="External"/><Relationship Id="rId1" Type="http://schemas.openxmlformats.org/officeDocument/2006/relationships/slideLayout" Target="../slideLayouts/slideLayout2.xml"/><Relationship Id="rId6" Type="http://schemas.openxmlformats.org/officeDocument/2006/relationships/hyperlink" Target="https://www.cancer.org/cancer/colon-rectal-cancer/causes-risks-prevention/prevention.html" TargetMode="External"/><Relationship Id="rId11" Type="http://schemas.openxmlformats.org/officeDocument/2006/relationships/hyperlink" Target="https://www.aafp.org/afp/2016/0115/p103.html#afp20160115p103-t1" TargetMode="External"/><Relationship Id="rId5" Type="http://schemas.openxmlformats.org/officeDocument/2006/relationships/hyperlink" Target="https://www.nhic.gov.sa/eServices/Documents/2014.pdf" TargetMode="External"/><Relationship Id="rId10" Type="http://schemas.openxmlformats.org/officeDocument/2006/relationships/hyperlink" Target="https://www.aafp.org/afp/2009/1201/p1273.html" TargetMode="External"/><Relationship Id="rId4" Type="http://schemas.openxmlformats.org/officeDocument/2006/relationships/hyperlink" Target="https://www.med.uottawa.ca/sim/data/Prevention_e.htm" TargetMode="External"/><Relationship Id="rId9" Type="http://schemas.openxmlformats.org/officeDocument/2006/relationships/hyperlink" Target="https://www.uspreventiveservicestaskforce.org/Page/Document/RecommendationStatementFinal/high-blood-pressure-in-adults-screeni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2831" y="1827894"/>
            <a:ext cx="10264287" cy="2388198"/>
          </a:xfrm>
        </p:spPr>
        <p:txBody>
          <a:bodyPr anchor="ctr">
            <a:normAutofit/>
          </a:bodyPr>
          <a:lstStyle/>
          <a:p>
            <a:pPr algn="ctr"/>
            <a:r>
              <a:rPr lang="en-US" sz="7200" cap="none" dirty="0">
                <a:ln w="0"/>
                <a:solidFill>
                  <a:schemeClr val="accent1"/>
                </a:solidFill>
                <a:effectLst>
                  <a:outerShdw blurRad="38100" dist="25400" dir="5400000" algn="ctr" rotWithShape="0">
                    <a:srgbClr val="6E747A">
                      <a:alpha val="43000"/>
                    </a:srgbClr>
                  </a:outerShdw>
                </a:effectLst>
              </a:rPr>
              <a:t>Screening and Prevention</a:t>
            </a:r>
          </a:p>
        </p:txBody>
      </p:sp>
      <p:sp>
        <p:nvSpPr>
          <p:cNvPr id="3" name="Subtitle 2"/>
          <p:cNvSpPr>
            <a:spLocks noGrp="1"/>
          </p:cNvSpPr>
          <p:nvPr>
            <p:ph type="subTitle" idx="1"/>
          </p:nvPr>
        </p:nvSpPr>
        <p:spPr>
          <a:xfrm>
            <a:off x="1154955" y="3874853"/>
            <a:ext cx="8825658" cy="1445919"/>
          </a:xfrm>
        </p:spPr>
        <p:txBody>
          <a:bodyPr>
            <a:normAutofit fontScale="92500"/>
          </a:bodyPr>
          <a:lstStyle/>
          <a:p>
            <a:r>
              <a:rPr lang="en-US" dirty="0" err="1"/>
              <a:t>Abdulrahman</a:t>
            </a:r>
            <a:r>
              <a:rPr lang="en-US" dirty="0"/>
              <a:t> </a:t>
            </a:r>
            <a:r>
              <a:rPr lang="en-US" dirty="0" err="1"/>
              <a:t>alnaim</a:t>
            </a:r>
            <a:r>
              <a:rPr lang="en-US" dirty="0"/>
              <a:t>: </a:t>
            </a:r>
            <a:r>
              <a:rPr lang="en-US" dirty="0" smtClean="0"/>
              <a:t>434100173</a:t>
            </a:r>
          </a:p>
          <a:p>
            <a:r>
              <a:rPr lang="en-US" dirty="0" smtClean="0"/>
              <a:t>Abdullah </a:t>
            </a:r>
            <a:r>
              <a:rPr lang="en-US" dirty="0"/>
              <a:t>Mohammed </a:t>
            </a:r>
            <a:r>
              <a:rPr lang="en-US" dirty="0" err="1"/>
              <a:t>Albasha</a:t>
            </a:r>
            <a:r>
              <a:rPr lang="en-US" dirty="0"/>
              <a:t>: </a:t>
            </a:r>
            <a:r>
              <a:rPr lang="en-US" dirty="0" smtClean="0"/>
              <a:t>434100119</a:t>
            </a:r>
          </a:p>
          <a:p>
            <a:r>
              <a:rPr lang="en-US" dirty="0" err="1" smtClean="0"/>
              <a:t>Abdulmajeed</a:t>
            </a:r>
            <a:r>
              <a:rPr lang="en-US" dirty="0" smtClean="0"/>
              <a:t> Bandar Al-</a:t>
            </a:r>
            <a:r>
              <a:rPr lang="en-US" dirty="0" err="1" smtClean="0"/>
              <a:t>Otaibi</a:t>
            </a:r>
            <a:r>
              <a:rPr lang="en-US" dirty="0" smtClean="0"/>
              <a:t>: 434102329</a:t>
            </a:r>
          </a:p>
        </p:txBody>
      </p:sp>
    </p:spTree>
    <p:extLst>
      <p:ext uri="{BB962C8B-B14F-4D97-AF65-F5344CB8AC3E}">
        <p14:creationId xmlns:p14="http://schemas.microsoft.com/office/powerpoint/2010/main" val="28998824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ln w="0"/>
                <a:solidFill>
                  <a:schemeClr val="accent1"/>
                </a:solidFill>
                <a:effectLst>
                  <a:outerShdw blurRad="38100" dist="25400" dir="5400000" algn="ctr" rotWithShape="0">
                    <a:srgbClr val="6E747A">
                      <a:alpha val="43000"/>
                    </a:srgbClr>
                  </a:outerShdw>
                </a:effectLst>
              </a:rPr>
              <a:t>Screening Targets</a:t>
            </a:r>
          </a:p>
        </p:txBody>
      </p:sp>
      <p:sp>
        <p:nvSpPr>
          <p:cNvPr id="3" name="Content Placeholder 2"/>
          <p:cNvSpPr>
            <a:spLocks noGrp="1"/>
          </p:cNvSpPr>
          <p:nvPr>
            <p:ph sz="quarter" idx="13"/>
          </p:nvPr>
        </p:nvSpPr>
        <p:spPr>
          <a:xfrm>
            <a:off x="795648" y="1742702"/>
            <a:ext cx="10769600" cy="4800600"/>
          </a:xfrm>
        </p:spPr>
        <p:txBody>
          <a:bodyPr>
            <a:normAutofit/>
          </a:bodyPr>
          <a:lstStyle/>
          <a:p>
            <a:pPr marL="0" indent="0" algn="ctr">
              <a:buNone/>
            </a:pPr>
            <a:endParaRPr lang="en-US" sz="2400" cap="none" dirty="0" smtClean="0"/>
          </a:p>
          <a:p>
            <a:pPr marL="0" indent="0">
              <a:buNone/>
            </a:pPr>
            <a:r>
              <a:rPr lang="en-US" sz="2400" cap="none" dirty="0" smtClean="0"/>
              <a:t>In short, when screening for a specific disease, the targeted population must not show any signs or symptoms related to that specific disease upon administering the test. </a:t>
            </a:r>
            <a:endParaRPr lang="en-US" sz="2400" cap="none" dirty="0"/>
          </a:p>
        </p:txBody>
      </p:sp>
    </p:spTree>
    <p:extLst>
      <p:ext uri="{BB962C8B-B14F-4D97-AF65-F5344CB8AC3E}">
        <p14:creationId xmlns:p14="http://schemas.microsoft.com/office/powerpoint/2010/main" val="3628963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ln w="0"/>
                <a:solidFill>
                  <a:schemeClr val="accent1"/>
                </a:solidFill>
                <a:effectLst>
                  <a:outerShdw blurRad="38100" dist="25400" dir="5400000" algn="ctr" rotWithShape="0">
                    <a:srgbClr val="6E747A">
                      <a:alpha val="43000"/>
                    </a:srgbClr>
                  </a:outerShdw>
                </a:effectLst>
              </a:rPr>
              <a:t>Common screening tests</a:t>
            </a:r>
            <a:endParaRPr lang="en-US" cap="none" dirty="0">
              <a:ln w="0"/>
              <a:solidFill>
                <a:schemeClr val="accent1"/>
              </a:solidFill>
              <a:effectLst>
                <a:outerShdw blurRad="38100" dist="25400" dir="5400000" algn="ctr" rotWithShape="0">
                  <a:srgbClr val="6E747A">
                    <a:alpha val="43000"/>
                  </a:srgbClr>
                </a:outerShdw>
              </a:effectLst>
            </a:endParaRPr>
          </a:p>
        </p:txBody>
      </p:sp>
      <p:sp>
        <p:nvSpPr>
          <p:cNvPr id="3" name="Content Placeholder 2"/>
          <p:cNvSpPr>
            <a:spLocks noGrp="1"/>
          </p:cNvSpPr>
          <p:nvPr>
            <p:ph sz="quarter" idx="13"/>
          </p:nvPr>
        </p:nvSpPr>
        <p:spPr>
          <a:xfrm>
            <a:off x="914400" y="1825831"/>
            <a:ext cx="10769600" cy="4800600"/>
          </a:xfrm>
        </p:spPr>
        <p:txBody>
          <a:bodyPr>
            <a:normAutofit fontScale="85000" lnSpcReduction="20000"/>
          </a:bodyPr>
          <a:lstStyle/>
          <a:p>
            <a:r>
              <a:rPr lang="en-US" sz="2400" cap="none" dirty="0" smtClean="0"/>
              <a:t>Cholesterol measurements</a:t>
            </a:r>
          </a:p>
          <a:p>
            <a:r>
              <a:rPr lang="en-US" sz="2400" cap="none" dirty="0" smtClean="0"/>
              <a:t>Fecal occult blood test</a:t>
            </a:r>
          </a:p>
          <a:p>
            <a:r>
              <a:rPr lang="en-US" sz="2400" cap="none" dirty="0" smtClean="0"/>
              <a:t>Pap smear</a:t>
            </a:r>
          </a:p>
          <a:p>
            <a:r>
              <a:rPr lang="en-US" sz="2400" cap="none" dirty="0" smtClean="0"/>
              <a:t>PSA level</a:t>
            </a:r>
          </a:p>
          <a:p>
            <a:r>
              <a:rPr lang="en-US" sz="2400" cap="none" dirty="0" smtClean="0"/>
              <a:t>Mammography</a:t>
            </a:r>
          </a:p>
          <a:p>
            <a:r>
              <a:rPr lang="en-US" sz="2400" cap="none" dirty="0" smtClean="0"/>
              <a:t>Colonoscopy</a:t>
            </a:r>
          </a:p>
          <a:p>
            <a:r>
              <a:rPr lang="en-US" sz="2400" cap="none" dirty="0" smtClean="0"/>
              <a:t>Blood sugar</a:t>
            </a:r>
          </a:p>
          <a:p>
            <a:r>
              <a:rPr lang="en-US" sz="2400" cap="none" dirty="0" smtClean="0"/>
              <a:t>PPD test (TB)</a:t>
            </a:r>
          </a:p>
          <a:p>
            <a:r>
              <a:rPr lang="en-US" sz="2400" cap="none" dirty="0" smtClean="0"/>
              <a:t>AFP + ultrasound (congenital anomalies)</a:t>
            </a:r>
          </a:p>
          <a:p>
            <a:r>
              <a:rPr lang="en-US" sz="2400" cap="none" dirty="0" err="1" smtClean="0"/>
              <a:t>Fundoscopy</a:t>
            </a:r>
            <a:endParaRPr lang="en-US" sz="2400" cap="none" dirty="0" smtClean="0"/>
          </a:p>
          <a:p>
            <a:r>
              <a:rPr lang="en-US" sz="2400" cap="none" dirty="0" smtClean="0"/>
              <a:t>…….</a:t>
            </a:r>
          </a:p>
          <a:p>
            <a:endParaRPr lang="en-US" cap="none" dirty="0"/>
          </a:p>
        </p:txBody>
      </p:sp>
    </p:spTree>
    <p:extLst>
      <p:ext uri="{BB962C8B-B14F-4D97-AF65-F5344CB8AC3E}">
        <p14:creationId xmlns:p14="http://schemas.microsoft.com/office/powerpoint/2010/main" val="3017928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ln w="0"/>
                <a:solidFill>
                  <a:schemeClr val="accent1"/>
                </a:solidFill>
                <a:effectLst>
                  <a:outerShdw blurRad="38100" dist="25400" dir="5400000" algn="ctr" rotWithShape="0">
                    <a:srgbClr val="6E747A">
                      <a:alpha val="43000"/>
                    </a:srgbClr>
                  </a:outerShdw>
                </a:effectLst>
              </a:rPr>
              <a:t>Pros of screening</a:t>
            </a:r>
          </a:p>
        </p:txBody>
      </p:sp>
      <p:sp>
        <p:nvSpPr>
          <p:cNvPr id="3" name="Content Placeholder 2"/>
          <p:cNvSpPr>
            <a:spLocks noGrp="1"/>
          </p:cNvSpPr>
          <p:nvPr>
            <p:ph sz="quarter" idx="13"/>
          </p:nvPr>
        </p:nvSpPr>
        <p:spPr>
          <a:xfrm>
            <a:off x="926275" y="2051458"/>
            <a:ext cx="10769600" cy="4800600"/>
          </a:xfrm>
        </p:spPr>
        <p:txBody>
          <a:bodyPr>
            <a:normAutofit/>
          </a:bodyPr>
          <a:lstStyle/>
          <a:p>
            <a:r>
              <a:rPr lang="en-US" sz="2400" cap="none" dirty="0" smtClean="0"/>
              <a:t>If a screening test is justified according to the aforementioned criteria, then the benefits of screening include:</a:t>
            </a:r>
          </a:p>
          <a:p>
            <a:pPr lvl="1">
              <a:buFont typeface="+mj-lt"/>
              <a:buAutoNum type="arabicPeriod"/>
            </a:pPr>
            <a:r>
              <a:rPr lang="en-US" sz="2400" cap="none" dirty="0" smtClean="0"/>
              <a:t>Early detection of serious medical conditions</a:t>
            </a:r>
          </a:p>
          <a:p>
            <a:pPr lvl="1">
              <a:buFont typeface="+mj-lt"/>
              <a:buAutoNum type="arabicPeriod"/>
            </a:pPr>
            <a:r>
              <a:rPr lang="en-US" sz="2400" cap="none" dirty="0" smtClean="0"/>
              <a:t>More effective treatment</a:t>
            </a:r>
          </a:p>
          <a:p>
            <a:pPr lvl="1">
              <a:buFont typeface="+mj-lt"/>
              <a:buAutoNum type="arabicPeriod"/>
            </a:pPr>
            <a:r>
              <a:rPr lang="en-US" sz="2400" cap="none" dirty="0" smtClean="0"/>
              <a:t>Reduced risk of disease-related complications</a:t>
            </a:r>
          </a:p>
          <a:p>
            <a:pPr lvl="1">
              <a:buFont typeface="+mj-lt"/>
              <a:buAutoNum type="arabicPeriod"/>
            </a:pPr>
            <a:r>
              <a:rPr lang="en-US" sz="2400" cap="none" dirty="0" smtClean="0"/>
              <a:t>Reduced mortality</a:t>
            </a:r>
            <a:endParaRPr lang="en-US" sz="2400" cap="none" dirty="0"/>
          </a:p>
        </p:txBody>
      </p:sp>
    </p:spTree>
    <p:extLst>
      <p:ext uri="{BB962C8B-B14F-4D97-AF65-F5344CB8AC3E}">
        <p14:creationId xmlns:p14="http://schemas.microsoft.com/office/powerpoint/2010/main" val="1723986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643" y="357261"/>
            <a:ext cx="10364451" cy="1596177"/>
          </a:xfrm>
        </p:spPr>
        <p:txBody>
          <a:bodyPr/>
          <a:lstStyle/>
          <a:p>
            <a:r>
              <a:rPr lang="en-US" cap="none" dirty="0">
                <a:ln w="0"/>
                <a:solidFill>
                  <a:schemeClr val="accent1"/>
                </a:solidFill>
                <a:effectLst>
                  <a:outerShdw blurRad="38100" dist="25400" dir="5400000" algn="ctr" rotWithShape="0">
                    <a:srgbClr val="6E747A">
                      <a:alpha val="43000"/>
                    </a:srgbClr>
                  </a:outerShdw>
                </a:effectLst>
              </a:rPr>
              <a:t>Cons of Screening</a:t>
            </a:r>
          </a:p>
        </p:txBody>
      </p:sp>
      <p:sp>
        <p:nvSpPr>
          <p:cNvPr id="3" name="Content Placeholder 2"/>
          <p:cNvSpPr>
            <a:spLocks noGrp="1"/>
          </p:cNvSpPr>
          <p:nvPr>
            <p:ph sz="quarter" idx="13"/>
          </p:nvPr>
        </p:nvSpPr>
        <p:spPr>
          <a:xfrm>
            <a:off x="688767" y="1647700"/>
            <a:ext cx="10769600" cy="4800600"/>
          </a:xfrm>
        </p:spPr>
        <p:txBody>
          <a:bodyPr>
            <a:normAutofit lnSpcReduction="10000"/>
          </a:bodyPr>
          <a:lstStyle/>
          <a:p>
            <a:r>
              <a:rPr lang="en-US" sz="2400" cap="none" dirty="0" smtClean="0"/>
              <a:t>Other than the anxiety of awaiting the results, the main disadvantages of screening revolve around inaccurate results.</a:t>
            </a:r>
          </a:p>
          <a:p>
            <a:pPr marL="114300" indent="0">
              <a:buNone/>
            </a:pPr>
            <a:endParaRPr lang="en-US" sz="2400" cap="none" dirty="0" smtClean="0"/>
          </a:p>
          <a:p>
            <a:r>
              <a:rPr lang="en-US" sz="2400" cap="none" dirty="0" smtClean="0"/>
              <a:t>Screening test may in fact have 4 different results, rather than 2 (</a:t>
            </a:r>
            <a:r>
              <a:rPr lang="en-US" sz="2400" cap="none" dirty="0" err="1" smtClean="0"/>
              <a:t>i.E.</a:t>
            </a:r>
            <a:r>
              <a:rPr lang="en-US" sz="2400" cap="none" dirty="0" smtClean="0"/>
              <a:t> Positive, negative)</a:t>
            </a:r>
          </a:p>
          <a:p>
            <a:pPr marL="800100" lvl="1" indent="-342900">
              <a:buFont typeface="+mj-lt"/>
              <a:buAutoNum type="arabicPeriod"/>
            </a:pPr>
            <a:r>
              <a:rPr lang="en-US" sz="2400" cap="none" dirty="0" smtClean="0"/>
              <a:t>False positives: leads to anxiety and further testing, and possibly even unnecessary treatment as a result of that</a:t>
            </a:r>
          </a:p>
          <a:p>
            <a:pPr marL="800100" lvl="1" indent="-342900">
              <a:buFont typeface="+mj-lt"/>
              <a:buAutoNum type="arabicPeriod"/>
            </a:pPr>
            <a:r>
              <a:rPr lang="en-US" sz="2400" cap="none" dirty="0" smtClean="0"/>
              <a:t>False negatives: more dangerous than false positive, since the problem does exist but is not detected, which delays the diagnosis and allows the disease/condition to progress</a:t>
            </a:r>
            <a:endParaRPr lang="en-US" sz="2400" cap="none" dirty="0"/>
          </a:p>
        </p:txBody>
      </p:sp>
    </p:spTree>
    <p:extLst>
      <p:ext uri="{BB962C8B-B14F-4D97-AF65-F5344CB8AC3E}">
        <p14:creationId xmlns:p14="http://schemas.microsoft.com/office/powerpoint/2010/main" val="1592094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ln w="0"/>
                <a:solidFill>
                  <a:schemeClr val="accent1"/>
                </a:solidFill>
                <a:effectLst>
                  <a:outerShdw blurRad="38100" dist="25400" dir="5400000" algn="ctr" rotWithShape="0">
                    <a:srgbClr val="6E747A">
                      <a:alpha val="43000"/>
                    </a:srgbClr>
                  </a:outerShdw>
                </a:effectLst>
              </a:rPr>
              <a:t>Which test for which condition?</a:t>
            </a:r>
          </a:p>
        </p:txBody>
      </p:sp>
      <p:sp>
        <p:nvSpPr>
          <p:cNvPr id="3" name="Content Placeholder 2"/>
          <p:cNvSpPr>
            <a:spLocks noGrp="1"/>
          </p:cNvSpPr>
          <p:nvPr>
            <p:ph sz="quarter" idx="13"/>
          </p:nvPr>
        </p:nvSpPr>
        <p:spPr>
          <a:xfrm>
            <a:off x="736269" y="2122716"/>
            <a:ext cx="10769600" cy="4800600"/>
          </a:xfrm>
        </p:spPr>
        <p:txBody>
          <a:bodyPr>
            <a:normAutofit/>
          </a:bodyPr>
          <a:lstStyle/>
          <a:p>
            <a:r>
              <a:rPr lang="en-US" sz="2400" cap="none" dirty="0" smtClean="0"/>
              <a:t>An ideal screening test for any condition should be fast in producing results, acceptably specific, cheap to administer, and most importantly very sensitive.</a:t>
            </a:r>
            <a:endParaRPr lang="en-US" sz="2400" cap="none" dirty="0"/>
          </a:p>
        </p:txBody>
      </p:sp>
    </p:spTree>
    <p:extLst>
      <p:ext uri="{BB962C8B-B14F-4D97-AF65-F5344CB8AC3E}">
        <p14:creationId xmlns:p14="http://schemas.microsoft.com/office/powerpoint/2010/main" val="3296833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3"/>
          </p:nvPr>
        </p:nvSpPr>
        <p:spPr/>
        <p:txBody>
          <a:bodyPr/>
          <a:lstStyle/>
          <a:p>
            <a:endParaRPr lang="en-US"/>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8904"/>
          </a:xfrm>
          <a:prstGeom prst="rect">
            <a:avLst/>
          </a:prstGeom>
        </p:spPr>
      </p:pic>
    </p:spTree>
    <p:extLst>
      <p:ext uri="{BB962C8B-B14F-4D97-AF65-F5344CB8AC3E}">
        <p14:creationId xmlns:p14="http://schemas.microsoft.com/office/powerpoint/2010/main" val="2236203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6DD1D6-3FCB-4CE3-B743-CB06E96CB663}"/>
              </a:ext>
            </a:extLst>
          </p:cNvPr>
          <p:cNvSpPr>
            <a:spLocks noGrp="1"/>
          </p:cNvSpPr>
          <p:nvPr>
            <p:ph type="title"/>
          </p:nvPr>
        </p:nvSpPr>
        <p:spPr>
          <a:xfrm>
            <a:off x="864347" y="272527"/>
            <a:ext cx="10364451" cy="1596177"/>
          </a:xfrm>
        </p:spPr>
        <p:txBody>
          <a:bodyPr/>
          <a:lstStyle/>
          <a:p>
            <a:r>
              <a:rPr lang="en-US" cap="none" dirty="0">
                <a:ln w="0"/>
                <a:solidFill>
                  <a:schemeClr val="accent1"/>
                </a:solidFill>
                <a:effectLst>
                  <a:outerShdw blurRad="38100" dist="25400" dir="5400000" algn="ctr" rotWithShape="0">
                    <a:srgbClr val="6E747A">
                      <a:alpha val="43000"/>
                    </a:srgbClr>
                  </a:outerShdw>
                </a:effectLst>
              </a:rPr>
              <a:t>Prevention</a:t>
            </a:r>
          </a:p>
        </p:txBody>
      </p:sp>
      <p:sp>
        <p:nvSpPr>
          <p:cNvPr id="3" name="Content Placeholder 2">
            <a:extLst>
              <a:ext uri="{FF2B5EF4-FFF2-40B4-BE49-F238E27FC236}">
                <a16:creationId xmlns:a16="http://schemas.microsoft.com/office/drawing/2014/main" xmlns="" id="{1BC15F15-F8C9-4235-8167-DE3554881FF3}"/>
              </a:ext>
            </a:extLst>
          </p:cNvPr>
          <p:cNvSpPr>
            <a:spLocks noGrp="1"/>
          </p:cNvSpPr>
          <p:nvPr>
            <p:ph sz="quarter" idx="13"/>
          </p:nvPr>
        </p:nvSpPr>
        <p:spPr>
          <a:xfrm>
            <a:off x="734823" y="1385793"/>
            <a:ext cx="10846885" cy="3416300"/>
          </a:xfrm>
        </p:spPr>
        <p:txBody>
          <a:bodyPr vert="horz" lIns="91440" tIns="45720" rIns="91440" bIns="45720" rtlCol="0" anchor="t">
            <a:normAutofit/>
          </a:bodyPr>
          <a:lstStyle/>
          <a:p>
            <a:r>
              <a:rPr lang="en-US" sz="3200" cap="none" dirty="0" smtClean="0"/>
              <a:t>The action of stopping something (such ass illness or harmful event) from happening or arising.</a:t>
            </a:r>
          </a:p>
        </p:txBody>
      </p:sp>
      <p:pic>
        <p:nvPicPr>
          <p:cNvPr id="5" name="صورة 4"/>
          <p:cNvPicPr>
            <a:picLocks noChangeAspect="1"/>
          </p:cNvPicPr>
          <p:nvPr/>
        </p:nvPicPr>
        <p:blipFill>
          <a:blip r:embed="rId2">
            <a:extLst>
              <a:ext uri="{BEBA8EAE-BF5A-486C-A8C5-ECC9F3942E4B}">
                <a14:imgProps xmlns:a14="http://schemas.microsoft.com/office/drawing/2010/main">
                  <a14:imgLayer r:embed="rId3">
                    <a14:imgEffect>
                      <a14:backgroundRemoval t="9857" b="89984" l="9961" r="96351">
                        <a14:foregroundMark x1="20316" y1="76948" x2="14694" y2="73291"/>
                        <a14:foregroundMark x1="50592" y1="77583" x2="53254" y2="84420"/>
                        <a14:foregroundMark x1="67160" y1="66773" x2="19034" y2="83466"/>
                        <a14:foregroundMark x1="80079" y1="59300" x2="69428" y2="66296"/>
                      </a14:backgroundRemoval>
                    </a14:imgEffect>
                  </a14:imgLayer>
                </a14:imgProps>
              </a:ext>
              <a:ext uri="{28A0092B-C50C-407E-A947-70E740481C1C}">
                <a14:useLocalDpi xmlns:a14="http://schemas.microsoft.com/office/drawing/2010/main" val="0"/>
              </a:ext>
            </a:extLst>
          </a:blip>
          <a:stretch>
            <a:fillRect/>
          </a:stretch>
        </p:blipFill>
        <p:spPr>
          <a:xfrm>
            <a:off x="3250004" y="2282992"/>
            <a:ext cx="4977540" cy="3087646"/>
          </a:xfrm>
          <a:prstGeom prst="rect">
            <a:avLst/>
          </a:prstGeom>
        </p:spPr>
      </p:pic>
      <p:sp>
        <p:nvSpPr>
          <p:cNvPr id="6" name="مربع نص 5"/>
          <p:cNvSpPr txBox="1"/>
          <p:nvPr/>
        </p:nvSpPr>
        <p:spPr>
          <a:xfrm>
            <a:off x="3586345" y="4044672"/>
            <a:ext cx="1531917" cy="369332"/>
          </a:xfrm>
          <a:prstGeom prst="rect">
            <a:avLst/>
          </a:prstGeom>
          <a:noFill/>
        </p:spPr>
        <p:txBody>
          <a:bodyPr wrap="square" rtlCol="0">
            <a:spAutoFit/>
          </a:bodyPr>
          <a:lstStyle/>
          <a:p>
            <a:r>
              <a:rPr lang="en-US" dirty="0" smtClean="0"/>
              <a:t>Prevention</a:t>
            </a:r>
            <a:endParaRPr lang="en-US" dirty="0"/>
          </a:p>
        </p:txBody>
      </p:sp>
      <p:sp>
        <p:nvSpPr>
          <p:cNvPr id="7" name="مربع نص 6"/>
          <p:cNvSpPr txBox="1"/>
          <p:nvPr/>
        </p:nvSpPr>
        <p:spPr>
          <a:xfrm>
            <a:off x="6852061" y="2714635"/>
            <a:ext cx="1280481" cy="369332"/>
          </a:xfrm>
          <a:prstGeom prst="rect">
            <a:avLst/>
          </a:prstGeom>
          <a:noFill/>
        </p:spPr>
        <p:txBody>
          <a:bodyPr wrap="square" rtlCol="0">
            <a:spAutoFit/>
          </a:bodyPr>
          <a:lstStyle/>
          <a:p>
            <a:r>
              <a:rPr lang="en-US" dirty="0" smtClean="0"/>
              <a:t>Cure</a:t>
            </a:r>
            <a:endParaRPr lang="en-US" dirty="0"/>
          </a:p>
        </p:txBody>
      </p:sp>
      <p:sp>
        <p:nvSpPr>
          <p:cNvPr id="8" name="مربع نص 7"/>
          <p:cNvSpPr txBox="1"/>
          <p:nvPr/>
        </p:nvSpPr>
        <p:spPr>
          <a:xfrm>
            <a:off x="1048079" y="5267643"/>
            <a:ext cx="10248405" cy="646331"/>
          </a:xfrm>
          <a:prstGeom prst="rect">
            <a:avLst/>
          </a:prstGeom>
          <a:noFill/>
        </p:spPr>
        <p:txBody>
          <a:bodyPr wrap="square" rtlCol="0">
            <a:spAutoFit/>
          </a:bodyPr>
          <a:lstStyle/>
          <a:p>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“an ounce of prevention is worth a pound of cure”</a:t>
            </a:r>
          </a:p>
        </p:txBody>
      </p:sp>
    </p:spTree>
    <p:extLst>
      <p:ext uri="{BB962C8B-B14F-4D97-AF65-F5344CB8AC3E}">
        <p14:creationId xmlns:p14="http://schemas.microsoft.com/office/powerpoint/2010/main" val="871722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5E2163-7732-4D2F-BE0F-81F98FA32D6B}"/>
              </a:ext>
            </a:extLst>
          </p:cNvPr>
          <p:cNvSpPr>
            <a:spLocks noGrp="1"/>
          </p:cNvSpPr>
          <p:nvPr>
            <p:ph type="title"/>
          </p:nvPr>
        </p:nvSpPr>
        <p:spPr>
          <a:xfrm>
            <a:off x="1178703" y="308756"/>
            <a:ext cx="9050170" cy="1288473"/>
          </a:xfrm>
        </p:spPr>
        <p:txBody>
          <a:bodyPr>
            <a:normAutofit/>
          </a:bodyPr>
          <a:lstStyle/>
          <a:p>
            <a:r>
              <a:rPr lang="en-US" cap="none" dirty="0">
                <a:ln w="0"/>
                <a:solidFill>
                  <a:schemeClr val="accent1"/>
                </a:solidFill>
                <a:effectLst>
                  <a:outerShdw blurRad="38100" dist="25400" dir="5400000" algn="ctr" rotWithShape="0">
                    <a:srgbClr val="6E747A">
                      <a:alpha val="43000"/>
                    </a:srgbClr>
                  </a:outerShdw>
                </a:effectLst>
              </a:rPr>
              <a:t> Preventative medicine? A "modern approach" </a:t>
            </a:r>
          </a:p>
        </p:txBody>
      </p:sp>
      <p:sp>
        <p:nvSpPr>
          <p:cNvPr id="3" name="Content Placeholder 2">
            <a:extLst>
              <a:ext uri="{FF2B5EF4-FFF2-40B4-BE49-F238E27FC236}">
                <a16:creationId xmlns:a16="http://schemas.microsoft.com/office/drawing/2014/main" xmlns="" id="{7F14091B-FE62-4DB4-A94A-E47C5F75C2CE}"/>
              </a:ext>
            </a:extLst>
          </p:cNvPr>
          <p:cNvSpPr>
            <a:spLocks noGrp="1"/>
          </p:cNvSpPr>
          <p:nvPr>
            <p:ph sz="quarter" idx="13"/>
          </p:nvPr>
        </p:nvSpPr>
        <p:spPr>
          <a:xfrm>
            <a:off x="783771" y="1552700"/>
            <a:ext cx="10769600" cy="4800600"/>
          </a:xfrm>
        </p:spPr>
        <p:txBody>
          <a:bodyPr vert="horz" lIns="91440" tIns="45720" rIns="91440" bIns="45720" rtlCol="0" anchor="t">
            <a:normAutofit/>
          </a:bodyPr>
          <a:lstStyle/>
          <a:p>
            <a:r>
              <a:rPr lang="en-US" sz="2400" cap="none" dirty="0" smtClean="0"/>
              <a:t>Preventive medicine is an interdisciplinary branch of medicine that focuses on the whole patients and the many factors influencing their health and teaching people about the early signs of disease that they should watch for, and what type of treatment to seek.  </a:t>
            </a:r>
          </a:p>
          <a:p>
            <a:pPr marL="114300" indent="0">
              <a:buNone/>
            </a:pPr>
            <a:endParaRPr lang="en-US" sz="2400" cap="none" dirty="0" smtClean="0"/>
          </a:p>
          <a:p>
            <a:r>
              <a:rPr lang="en-US" sz="2400" b="1" cap="none" dirty="0" smtClean="0">
                <a:solidFill>
                  <a:srgbClr val="FF0000"/>
                </a:solidFill>
              </a:rPr>
              <a:t>The aim is to reduce or discontinue specific or predictable problems, protect the current state of well-being, or promote desired outcomes or behaviors.</a:t>
            </a:r>
          </a:p>
          <a:p>
            <a:pPr marL="0" indent="0">
              <a:buNone/>
            </a:pPr>
            <a:endParaRPr lang="en-US" sz="2400" cap="none" dirty="0">
              <a:solidFill>
                <a:srgbClr val="FF0000"/>
              </a:solidFill>
            </a:endParaRPr>
          </a:p>
        </p:txBody>
      </p:sp>
    </p:spTree>
    <p:extLst>
      <p:ext uri="{BB962C8B-B14F-4D97-AF65-F5344CB8AC3E}">
        <p14:creationId xmlns:p14="http://schemas.microsoft.com/office/powerpoint/2010/main" val="22657370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a girl&#10;&#10;Description generated with high confidence">
            <a:extLst>
              <a:ext uri="{FF2B5EF4-FFF2-40B4-BE49-F238E27FC236}">
                <a16:creationId xmlns:a16="http://schemas.microsoft.com/office/drawing/2014/main" xmlns="" id="{D9201ECD-8A72-4CC3-9FBF-23884735E230}"/>
              </a:ext>
            </a:extLst>
          </p:cNvPr>
          <p:cNvPicPr>
            <a:picLocks noChangeAspect="1"/>
          </p:cNvPicPr>
          <p:nvPr/>
        </p:nvPicPr>
        <p:blipFill>
          <a:blip r:embed="rId2"/>
          <a:stretch>
            <a:fillRect/>
          </a:stretch>
        </p:blipFill>
        <p:spPr>
          <a:xfrm>
            <a:off x="394756" y="2889050"/>
            <a:ext cx="3588862" cy="3821896"/>
          </a:xfrm>
          <a:prstGeom prst="rect">
            <a:avLst/>
          </a:prstGeom>
        </p:spPr>
      </p:pic>
      <p:pic>
        <p:nvPicPr>
          <p:cNvPr id="4" name="Picture 4" descr="A close up of a sign&#10;&#10;Description generated with very high confidence">
            <a:extLst>
              <a:ext uri="{FF2B5EF4-FFF2-40B4-BE49-F238E27FC236}">
                <a16:creationId xmlns:a16="http://schemas.microsoft.com/office/drawing/2014/main" xmlns="" id="{525349D0-0751-4C43-A84E-19B2CE4387AE}"/>
              </a:ext>
            </a:extLst>
          </p:cNvPr>
          <p:cNvPicPr>
            <a:picLocks noChangeAspect="1"/>
          </p:cNvPicPr>
          <p:nvPr/>
        </p:nvPicPr>
        <p:blipFill rotWithShape="1">
          <a:blip r:embed="rId3"/>
          <a:srcRect b="35869"/>
          <a:stretch/>
        </p:blipFill>
        <p:spPr>
          <a:xfrm>
            <a:off x="151866" y="64164"/>
            <a:ext cx="3831752" cy="2824886"/>
          </a:xfrm>
          <a:prstGeom prst="rect">
            <a:avLst/>
          </a:prstGeom>
        </p:spPr>
      </p:pic>
      <p:pic>
        <p:nvPicPr>
          <p:cNvPr id="3" name="صورة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743" y="146008"/>
            <a:ext cx="7623959" cy="5760522"/>
          </a:xfrm>
          <a:prstGeom prst="rect">
            <a:avLst/>
          </a:prstGeom>
        </p:spPr>
      </p:pic>
    </p:spTree>
    <p:extLst>
      <p:ext uri="{BB962C8B-B14F-4D97-AF65-F5344CB8AC3E}">
        <p14:creationId xmlns:p14="http://schemas.microsoft.com/office/powerpoint/2010/main" val="131043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068" y="321276"/>
            <a:ext cx="9064462" cy="6191963"/>
          </a:xfrm>
          <a:prstGeom prst="rect">
            <a:avLst/>
          </a:prstGeom>
        </p:spPr>
      </p:pic>
    </p:spTree>
    <p:extLst>
      <p:ext uri="{BB962C8B-B14F-4D97-AF65-F5344CB8AC3E}">
        <p14:creationId xmlns:p14="http://schemas.microsoft.com/office/powerpoint/2010/main" val="3064373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none" dirty="0">
                <a:ln w="0"/>
                <a:solidFill>
                  <a:schemeClr val="accent1"/>
                </a:solidFill>
                <a:effectLst>
                  <a:outerShdw blurRad="38100" dist="25400" dir="5400000" algn="ctr" rotWithShape="0">
                    <a:srgbClr val="6E747A">
                      <a:alpha val="43000"/>
                    </a:srgbClr>
                  </a:outerShdw>
                </a:effectLst>
              </a:rPr>
              <a:t>Objectives:</a:t>
            </a:r>
          </a:p>
        </p:txBody>
      </p:sp>
      <p:sp>
        <p:nvSpPr>
          <p:cNvPr id="3" name="Content Placeholder 2"/>
          <p:cNvSpPr>
            <a:spLocks noGrp="1"/>
          </p:cNvSpPr>
          <p:nvPr>
            <p:ph sz="quarter" idx="13"/>
          </p:nvPr>
        </p:nvSpPr>
        <p:spPr>
          <a:xfrm>
            <a:off x="597049" y="2345167"/>
            <a:ext cx="10994316" cy="4260027"/>
          </a:xfrm>
        </p:spPr>
        <p:txBody>
          <a:bodyPr>
            <a:normAutofit fontScale="92500"/>
          </a:bodyPr>
          <a:lstStyle/>
          <a:p>
            <a:pPr marL="0" indent="0">
              <a:buNone/>
            </a:pPr>
            <a:r>
              <a:rPr lang="en-US" dirty="0"/>
              <a:t>❖ </a:t>
            </a:r>
            <a:r>
              <a:rPr lang="en-US" sz="2400" dirty="0"/>
              <a:t>To define screening/prevention and its uses in family practice</a:t>
            </a:r>
          </a:p>
          <a:p>
            <a:pPr marL="0" indent="0">
              <a:buNone/>
            </a:pPr>
            <a:r>
              <a:rPr lang="en-US" sz="2400" dirty="0"/>
              <a:t>❖ To understand the criteria for screening tests </a:t>
            </a:r>
          </a:p>
          <a:p>
            <a:pPr marL="0" indent="0">
              <a:buNone/>
            </a:pPr>
            <a:r>
              <a:rPr lang="en-US" sz="2400" dirty="0"/>
              <a:t>❖ To identify screening types and examples of targeted people for each type </a:t>
            </a:r>
          </a:p>
          <a:p>
            <a:pPr marL="0" indent="0">
              <a:buNone/>
            </a:pPr>
            <a:r>
              <a:rPr lang="en-US" sz="2400" dirty="0"/>
              <a:t>❖ To identify appropriate approaches for prevention and screening of the common problems in primary care </a:t>
            </a:r>
          </a:p>
          <a:p>
            <a:pPr marL="0" indent="0">
              <a:buNone/>
            </a:pPr>
            <a:r>
              <a:rPr lang="en-US" sz="2400" dirty="0"/>
              <a:t>❖ To explain pros and cons of screening</a:t>
            </a:r>
          </a:p>
          <a:p>
            <a:pPr marL="0" indent="0">
              <a:buNone/>
            </a:pPr>
            <a:r>
              <a:rPr lang="en-US" sz="2400" dirty="0"/>
              <a:t>❖ To justify the rationale for selection of a screening test with practical case /condition.</a:t>
            </a:r>
          </a:p>
        </p:txBody>
      </p:sp>
    </p:spTree>
    <p:extLst>
      <p:ext uri="{BB962C8B-B14F-4D97-AF65-F5344CB8AC3E}">
        <p14:creationId xmlns:p14="http://schemas.microsoft.com/office/powerpoint/2010/main" val="40517783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ln w="0"/>
                <a:solidFill>
                  <a:schemeClr val="accent1"/>
                </a:solidFill>
                <a:effectLst>
                  <a:outerShdw blurRad="38100" dist="25400" dir="5400000" algn="ctr" rotWithShape="0">
                    <a:srgbClr val="6E747A">
                      <a:alpha val="43000"/>
                    </a:srgbClr>
                  </a:outerShdw>
                </a:effectLst>
              </a:rPr>
              <a:t>Types of prevention</a:t>
            </a:r>
          </a:p>
        </p:txBody>
      </p:sp>
      <p:sp>
        <p:nvSpPr>
          <p:cNvPr id="3" name="Content Placeholder 2"/>
          <p:cNvSpPr>
            <a:spLocks noGrp="1"/>
          </p:cNvSpPr>
          <p:nvPr>
            <p:ph sz="quarter" idx="13"/>
          </p:nvPr>
        </p:nvSpPr>
        <p:spPr>
          <a:xfrm>
            <a:off x="1140032" y="2087088"/>
            <a:ext cx="10437091" cy="4800600"/>
          </a:xfrm>
        </p:spPr>
        <p:txBody>
          <a:bodyPr vert="horz" lIns="91440" tIns="45720" rIns="91440" bIns="45720" rtlCol="0" anchor="t">
            <a:normAutofit/>
          </a:bodyPr>
          <a:lstStyle/>
          <a:p>
            <a:r>
              <a:rPr lang="en-US" sz="2400" dirty="0"/>
              <a:t>Primary </a:t>
            </a:r>
            <a:r>
              <a:rPr lang="en-US" sz="2400" dirty="0" smtClean="0"/>
              <a:t>prevention</a:t>
            </a:r>
          </a:p>
          <a:p>
            <a:pPr marL="114300" indent="0">
              <a:buNone/>
            </a:pPr>
            <a:endParaRPr lang="en-US" sz="2400" dirty="0"/>
          </a:p>
          <a:p>
            <a:r>
              <a:rPr lang="en-US" sz="2400" dirty="0"/>
              <a:t>Secondary </a:t>
            </a:r>
            <a:r>
              <a:rPr lang="en-US" sz="2400" dirty="0" smtClean="0"/>
              <a:t>prevention</a:t>
            </a:r>
          </a:p>
          <a:p>
            <a:pPr marL="114300" indent="0">
              <a:buNone/>
            </a:pPr>
            <a:endParaRPr lang="en-US" sz="2400" dirty="0" smtClean="0"/>
          </a:p>
          <a:p>
            <a:r>
              <a:rPr lang="en-US" sz="2400" dirty="0" smtClean="0"/>
              <a:t>Tertiary </a:t>
            </a:r>
            <a:r>
              <a:rPr lang="en-US" sz="2400" dirty="0"/>
              <a:t>prevention</a:t>
            </a:r>
          </a:p>
          <a:p>
            <a:endParaRPr lang="en-US" dirty="0"/>
          </a:p>
        </p:txBody>
      </p:sp>
    </p:spTree>
    <p:extLst>
      <p:ext uri="{BB962C8B-B14F-4D97-AF65-F5344CB8AC3E}">
        <p14:creationId xmlns:p14="http://schemas.microsoft.com/office/powerpoint/2010/main" val="462150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72E84E7-8B6C-4CC8-B294-337A08D3D74C}"/>
              </a:ext>
            </a:extLst>
          </p:cNvPr>
          <p:cNvSpPr>
            <a:spLocks noGrp="1"/>
          </p:cNvSpPr>
          <p:nvPr>
            <p:ph type="title"/>
          </p:nvPr>
        </p:nvSpPr>
        <p:spPr/>
        <p:txBody>
          <a:bodyPr/>
          <a:lstStyle/>
          <a:p>
            <a:r>
              <a:rPr lang="en-US" cap="none" dirty="0">
                <a:ln w="0"/>
                <a:solidFill>
                  <a:schemeClr val="accent1"/>
                </a:solidFill>
                <a:effectLst>
                  <a:outerShdw blurRad="38100" dist="25400" dir="5400000" algn="ctr" rotWithShape="0">
                    <a:srgbClr val="6E747A">
                      <a:alpha val="43000"/>
                    </a:srgbClr>
                  </a:outerShdw>
                </a:effectLst>
              </a:rPr>
              <a:t>Primary prevention</a:t>
            </a:r>
          </a:p>
        </p:txBody>
      </p:sp>
      <p:sp>
        <p:nvSpPr>
          <p:cNvPr id="5" name="Content Placeholder 4">
            <a:extLst>
              <a:ext uri="{FF2B5EF4-FFF2-40B4-BE49-F238E27FC236}">
                <a16:creationId xmlns:a16="http://schemas.microsoft.com/office/drawing/2014/main" xmlns="" id="{1E33A097-BA25-4100-A99F-4EE20F953981}"/>
              </a:ext>
            </a:extLst>
          </p:cNvPr>
          <p:cNvSpPr>
            <a:spLocks noGrp="1"/>
          </p:cNvSpPr>
          <p:nvPr>
            <p:ph sz="quarter" idx="13"/>
          </p:nvPr>
        </p:nvSpPr>
        <p:spPr>
          <a:xfrm>
            <a:off x="494275" y="2193328"/>
            <a:ext cx="10769600" cy="4800600"/>
          </a:xfrm>
        </p:spPr>
        <p:txBody>
          <a:bodyPr vert="horz" lIns="91440" tIns="45720" rIns="91440" bIns="45720" rtlCol="0" anchor="t">
            <a:normAutofit/>
          </a:bodyPr>
          <a:lstStyle/>
          <a:p>
            <a:r>
              <a:rPr lang="en-US" sz="2400" b="1" cap="none" dirty="0" smtClean="0"/>
              <a:t>Primary prevention </a:t>
            </a:r>
            <a:r>
              <a:rPr lang="en-US" sz="2400" cap="none" dirty="0" smtClean="0"/>
              <a:t>is concerned with preventing the onset of disease; it aims to reduce the incidence of disease. It involves interventions that are applied before there is any evidence of disease or injury. </a:t>
            </a:r>
          </a:p>
          <a:p>
            <a:r>
              <a:rPr lang="en-US" sz="2400" cap="none" dirty="0" smtClean="0"/>
              <a:t>Examples include protection against the effects of a disease agent. It can also include changes to behaviors. The strategy is to remove causative risk factors (risk reduction), which protects health and so overlaps with health promotion.</a:t>
            </a:r>
          </a:p>
          <a:p>
            <a:r>
              <a:rPr lang="en-US" sz="2400" cap="none" dirty="0" smtClean="0">
                <a:solidFill>
                  <a:srgbClr val="0070C0"/>
                </a:solidFill>
              </a:rPr>
              <a:t>Examples: vaccination, healthy lifestyle, hygiene, quit smocking</a:t>
            </a:r>
            <a:r>
              <a:rPr lang="en-US" sz="2400" cap="none" dirty="0" smtClean="0"/>
              <a:t>.</a:t>
            </a:r>
            <a:endParaRPr lang="en-US" sz="2400" cap="none" dirty="0"/>
          </a:p>
        </p:txBody>
      </p:sp>
    </p:spTree>
    <p:extLst>
      <p:ext uri="{BB962C8B-B14F-4D97-AF65-F5344CB8AC3E}">
        <p14:creationId xmlns:p14="http://schemas.microsoft.com/office/powerpoint/2010/main" val="1572445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622285-0D56-41FB-BB55-872D219991CF}"/>
              </a:ext>
            </a:extLst>
          </p:cNvPr>
          <p:cNvSpPr>
            <a:spLocks noGrp="1"/>
          </p:cNvSpPr>
          <p:nvPr>
            <p:ph type="title"/>
          </p:nvPr>
        </p:nvSpPr>
        <p:spPr/>
        <p:txBody>
          <a:bodyPr/>
          <a:lstStyle/>
          <a:p>
            <a:r>
              <a:rPr lang="en-US"/>
              <a:t>Examples of primary prevention</a:t>
            </a:r>
          </a:p>
        </p:txBody>
      </p:sp>
      <p:sp>
        <p:nvSpPr>
          <p:cNvPr id="3" name="عنصر نائب للمحتوى 2"/>
          <p:cNvSpPr>
            <a:spLocks noGrp="1"/>
          </p:cNvSpPr>
          <p:nvPr>
            <p:ph sz="quarter" idx="13"/>
          </p:nvPr>
        </p:nvSpPr>
        <p:spPr/>
        <p:txBody>
          <a:bodyPr/>
          <a:lstStyle/>
          <a:p>
            <a:endParaRPr lang="en-US"/>
          </a:p>
        </p:txBody>
      </p:sp>
      <p:pic>
        <p:nvPicPr>
          <p:cNvPr id="9" name="صورة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014" y="3970349"/>
            <a:ext cx="3656347" cy="2665739"/>
          </a:xfrm>
          <a:prstGeom prst="rect">
            <a:avLst/>
          </a:prstGeom>
        </p:spPr>
      </p:pic>
      <p:pic>
        <p:nvPicPr>
          <p:cNvPr id="11" name="صورة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242" y="1658520"/>
            <a:ext cx="4034982" cy="2233355"/>
          </a:xfrm>
          <a:prstGeom prst="rect">
            <a:avLst/>
          </a:prstGeom>
        </p:spPr>
      </p:pic>
      <p:pic>
        <p:nvPicPr>
          <p:cNvPr id="12" name="صورة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3145" y="1701541"/>
            <a:ext cx="3603096" cy="2420459"/>
          </a:xfrm>
          <a:prstGeom prst="rect">
            <a:avLst/>
          </a:prstGeom>
        </p:spPr>
      </p:pic>
      <p:pic>
        <p:nvPicPr>
          <p:cNvPr id="13" name="صورة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7095" y="4226746"/>
            <a:ext cx="5167411" cy="2285772"/>
          </a:xfrm>
          <a:prstGeom prst="rect">
            <a:avLst/>
          </a:prstGeom>
        </p:spPr>
      </p:pic>
    </p:spTree>
    <p:extLst>
      <p:ext uri="{BB962C8B-B14F-4D97-AF65-F5344CB8AC3E}">
        <p14:creationId xmlns:p14="http://schemas.microsoft.com/office/powerpoint/2010/main" val="2802736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34912F-A728-42EC-97A0-6F4F91386FB5}"/>
              </a:ext>
            </a:extLst>
          </p:cNvPr>
          <p:cNvSpPr>
            <a:spLocks noGrp="1"/>
          </p:cNvSpPr>
          <p:nvPr>
            <p:ph type="title"/>
          </p:nvPr>
        </p:nvSpPr>
        <p:spPr/>
        <p:txBody>
          <a:bodyPr>
            <a:normAutofit/>
          </a:bodyPr>
          <a:lstStyle/>
          <a:p>
            <a:r>
              <a:rPr lang="en-US" sz="4000" cap="none" dirty="0">
                <a:ln w="0"/>
                <a:solidFill>
                  <a:schemeClr val="accent1"/>
                </a:solidFill>
                <a:effectLst>
                  <a:outerShdw blurRad="38100" dist="25400" dir="5400000" algn="ctr" rotWithShape="0">
                    <a:srgbClr val="6E747A">
                      <a:alpha val="43000"/>
                    </a:srgbClr>
                  </a:outerShdw>
                </a:effectLst>
              </a:rPr>
              <a:t>Secondary prevention</a:t>
            </a:r>
          </a:p>
        </p:txBody>
      </p:sp>
      <p:sp>
        <p:nvSpPr>
          <p:cNvPr id="3" name="Content Placeholder 2">
            <a:extLst>
              <a:ext uri="{FF2B5EF4-FFF2-40B4-BE49-F238E27FC236}">
                <a16:creationId xmlns:a16="http://schemas.microsoft.com/office/drawing/2014/main" xmlns="" id="{27D614E1-7EAD-4AB1-91B6-042551936549}"/>
              </a:ext>
            </a:extLst>
          </p:cNvPr>
          <p:cNvSpPr>
            <a:spLocks noGrp="1"/>
          </p:cNvSpPr>
          <p:nvPr>
            <p:ph sz="quarter" idx="13"/>
          </p:nvPr>
        </p:nvSpPr>
        <p:spPr>
          <a:xfrm>
            <a:off x="642559" y="1921478"/>
            <a:ext cx="10769600" cy="4800600"/>
          </a:xfrm>
        </p:spPr>
        <p:txBody>
          <a:bodyPr vert="horz" lIns="91440" tIns="45720" rIns="91440" bIns="45720" rtlCol="0" anchor="t">
            <a:noAutofit/>
          </a:bodyPr>
          <a:lstStyle/>
          <a:p>
            <a:r>
              <a:rPr lang="en-US" sz="2400" b="1" cap="none" dirty="0" smtClean="0"/>
              <a:t>Secondary prevention</a:t>
            </a:r>
            <a:r>
              <a:rPr lang="en-US" sz="2400" cap="none" dirty="0" smtClean="0"/>
              <a:t> is concerned with detecting a disease in its earliest stages, before symptoms appear, and intervening to slow or stop its progression: "catch it early." The assumption is that earlier intervention will be more effective, and that the disease can be slowed or reversed. </a:t>
            </a:r>
          </a:p>
          <a:p>
            <a:r>
              <a:rPr lang="en-US" sz="2400" cap="none" dirty="0" smtClean="0"/>
              <a:t>It includes the use of screening tests or other suitable procedures to detect serious disease as early as possible so that its progress can be arrested and, if possible, the disease eradicated. </a:t>
            </a:r>
          </a:p>
          <a:p>
            <a:r>
              <a:rPr lang="en-US" sz="2400" cap="none" dirty="0" smtClean="0">
                <a:solidFill>
                  <a:srgbClr val="0070C0"/>
                </a:solidFill>
              </a:rPr>
              <a:t>Examples: PSA test, PAP smear, annual endoscopy, annual BP measurement.</a:t>
            </a:r>
            <a:endParaRPr lang="en-US" sz="2400" cap="none" dirty="0">
              <a:solidFill>
                <a:srgbClr val="0070C0"/>
              </a:solidFill>
            </a:endParaRPr>
          </a:p>
        </p:txBody>
      </p:sp>
    </p:spTree>
    <p:extLst>
      <p:ext uri="{BB962C8B-B14F-4D97-AF65-F5344CB8AC3E}">
        <p14:creationId xmlns:p14="http://schemas.microsoft.com/office/powerpoint/2010/main" val="422763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00686A-0CAA-488B-B998-06FEF748923F}"/>
              </a:ext>
            </a:extLst>
          </p:cNvPr>
          <p:cNvSpPr>
            <a:spLocks noGrp="1"/>
          </p:cNvSpPr>
          <p:nvPr>
            <p:ph type="title"/>
          </p:nvPr>
        </p:nvSpPr>
        <p:spPr/>
        <p:txBody>
          <a:bodyPr/>
          <a:lstStyle/>
          <a:p>
            <a:r>
              <a:rPr lang="en-US"/>
              <a:t>Examples of secondary prevention</a:t>
            </a:r>
          </a:p>
        </p:txBody>
      </p:sp>
      <p:sp>
        <p:nvSpPr>
          <p:cNvPr id="3" name="عنصر نائب للمحتوى 2"/>
          <p:cNvSpPr>
            <a:spLocks noGrp="1"/>
          </p:cNvSpPr>
          <p:nvPr>
            <p:ph sz="quarter" idx="13"/>
          </p:nvPr>
        </p:nvSpPr>
        <p:spPr/>
        <p:txBody>
          <a:bodyPr/>
          <a:lstStyle/>
          <a:p>
            <a:endParaRPr lang="en-US"/>
          </a:p>
        </p:txBody>
      </p:sp>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795" y="4028284"/>
            <a:ext cx="3076292" cy="2674630"/>
          </a:xfrm>
          <a:prstGeom prst="rect">
            <a:avLst/>
          </a:prstGeom>
        </p:spPr>
      </p:pic>
      <p:pic>
        <p:nvPicPr>
          <p:cNvPr id="9" name="صورة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795" y="1846196"/>
            <a:ext cx="3076292" cy="1882625"/>
          </a:xfrm>
          <a:prstGeom prst="rect">
            <a:avLst/>
          </a:prstGeom>
        </p:spPr>
      </p:pic>
      <p:pic>
        <p:nvPicPr>
          <p:cNvPr id="10" name="صورة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4706" y="1655808"/>
            <a:ext cx="4356414" cy="2438945"/>
          </a:xfrm>
          <a:prstGeom prst="rect">
            <a:avLst/>
          </a:prstGeom>
        </p:spPr>
      </p:pic>
      <p:pic>
        <p:nvPicPr>
          <p:cNvPr id="11" name="صورة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253" y="4116937"/>
            <a:ext cx="3440365" cy="2468996"/>
          </a:xfrm>
          <a:prstGeom prst="rect">
            <a:avLst/>
          </a:prstGeom>
        </p:spPr>
      </p:pic>
    </p:spTree>
    <p:extLst>
      <p:ext uri="{BB962C8B-B14F-4D97-AF65-F5344CB8AC3E}">
        <p14:creationId xmlns:p14="http://schemas.microsoft.com/office/powerpoint/2010/main" val="4254516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15B52F-6985-4D28-9CB6-C54B3BAB2027}"/>
              </a:ext>
            </a:extLst>
          </p:cNvPr>
          <p:cNvSpPr>
            <a:spLocks noGrp="1"/>
          </p:cNvSpPr>
          <p:nvPr>
            <p:ph type="title"/>
          </p:nvPr>
        </p:nvSpPr>
        <p:spPr/>
        <p:txBody>
          <a:bodyPr/>
          <a:lstStyle/>
          <a:p>
            <a:r>
              <a:rPr lang="en-US" cap="none" dirty="0">
                <a:ln w="0"/>
                <a:solidFill>
                  <a:schemeClr val="accent1"/>
                </a:solidFill>
                <a:effectLst>
                  <a:outerShdw blurRad="38100" dist="25400" dir="5400000" algn="ctr" rotWithShape="0">
                    <a:srgbClr val="6E747A">
                      <a:alpha val="43000"/>
                    </a:srgbClr>
                  </a:outerShdw>
                </a:effectLst>
              </a:rPr>
              <a:t>Tertiary prevention</a:t>
            </a:r>
          </a:p>
        </p:txBody>
      </p:sp>
      <p:sp>
        <p:nvSpPr>
          <p:cNvPr id="3" name="Content Placeholder 2">
            <a:extLst>
              <a:ext uri="{FF2B5EF4-FFF2-40B4-BE49-F238E27FC236}">
                <a16:creationId xmlns:a16="http://schemas.microsoft.com/office/drawing/2014/main" xmlns="" id="{0D1CD7F6-0BEF-48B3-989A-E94E2CB31AE0}"/>
              </a:ext>
            </a:extLst>
          </p:cNvPr>
          <p:cNvSpPr>
            <a:spLocks noGrp="1"/>
          </p:cNvSpPr>
          <p:nvPr>
            <p:ph sz="quarter" idx="13"/>
          </p:nvPr>
        </p:nvSpPr>
        <p:spPr>
          <a:xfrm>
            <a:off x="518988" y="1946194"/>
            <a:ext cx="10769600" cy="4800600"/>
          </a:xfrm>
        </p:spPr>
        <p:txBody>
          <a:bodyPr vert="horz" lIns="91440" tIns="45720" rIns="91440" bIns="45720" rtlCol="0" anchor="t">
            <a:normAutofit/>
          </a:bodyPr>
          <a:lstStyle/>
          <a:p>
            <a:r>
              <a:rPr lang="en-US" sz="2400" b="1" cap="none" dirty="0" smtClean="0"/>
              <a:t>Tertiary prevention</a:t>
            </a:r>
            <a:r>
              <a:rPr lang="en-US" sz="2400" cap="none" dirty="0" smtClean="0"/>
              <a:t> refers to interventions designed to arrest the progress of an established disease and to control its negative consequences: to reduce disability and handicap, to minimize suffering caused by existing departures from good health, and to promote the patient's adjustment to irreversible conditions. "Minimize the consequences." This extends the concept of prevention into the field of clinical medicine and rehabilitation. </a:t>
            </a:r>
          </a:p>
          <a:p>
            <a:r>
              <a:rPr lang="en-US" sz="2400" cap="none" dirty="0" smtClean="0">
                <a:solidFill>
                  <a:srgbClr val="0070C0"/>
                </a:solidFill>
              </a:rPr>
              <a:t>Examples: chemotherapy, rehabilitation.</a:t>
            </a:r>
            <a:endParaRPr lang="en-US" sz="2400" cap="none" dirty="0">
              <a:solidFill>
                <a:srgbClr val="0070C0"/>
              </a:solidFill>
            </a:endParaRPr>
          </a:p>
        </p:txBody>
      </p:sp>
    </p:spTree>
    <p:extLst>
      <p:ext uri="{BB962C8B-B14F-4D97-AF65-F5344CB8AC3E}">
        <p14:creationId xmlns:p14="http://schemas.microsoft.com/office/powerpoint/2010/main" val="1112223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B95E5-6711-46B1-A03E-602DB2A52151}"/>
              </a:ext>
            </a:extLst>
          </p:cNvPr>
          <p:cNvSpPr>
            <a:spLocks noGrp="1"/>
          </p:cNvSpPr>
          <p:nvPr>
            <p:ph type="title"/>
          </p:nvPr>
        </p:nvSpPr>
        <p:spPr/>
        <p:txBody>
          <a:bodyPr/>
          <a:lstStyle/>
          <a:p>
            <a:r>
              <a:rPr lang="en-US"/>
              <a:t>Examples of tertiary prevention</a:t>
            </a:r>
          </a:p>
        </p:txBody>
      </p:sp>
      <p:sp>
        <p:nvSpPr>
          <p:cNvPr id="3" name="عنصر نائب للمحتوى 2"/>
          <p:cNvSpPr>
            <a:spLocks noGrp="1"/>
          </p:cNvSpPr>
          <p:nvPr>
            <p:ph sz="quarter" idx="13"/>
          </p:nvPr>
        </p:nvSpPr>
        <p:spPr/>
        <p:txBody>
          <a:bodyPr/>
          <a:lstStyle/>
          <a:p>
            <a:endParaRPr lang="en-US"/>
          </a:p>
        </p:txBody>
      </p:sp>
      <p:pic>
        <p:nvPicPr>
          <p:cNvPr id="7" name="Picture 4">
            <a:extLst>
              <a:ext uri="{FF2B5EF4-FFF2-40B4-BE49-F238E27FC236}">
                <a16:creationId xmlns:a16="http://schemas.microsoft.com/office/drawing/2014/main" xmlns="" id="{48B8929A-FD61-4028-93BC-44E81C3B3300}"/>
              </a:ext>
            </a:extLst>
          </p:cNvPr>
          <p:cNvPicPr>
            <a:picLocks noChangeAspect="1"/>
          </p:cNvPicPr>
          <p:nvPr/>
        </p:nvPicPr>
        <p:blipFill>
          <a:blip r:embed="rId2"/>
          <a:stretch>
            <a:fillRect/>
          </a:stretch>
        </p:blipFill>
        <p:spPr>
          <a:xfrm>
            <a:off x="3960800" y="2367092"/>
            <a:ext cx="4408011" cy="2519939"/>
          </a:xfrm>
          <a:prstGeom prst="rect">
            <a:avLst/>
          </a:prstGeom>
        </p:spPr>
      </p:pic>
      <p:pic>
        <p:nvPicPr>
          <p:cNvPr id="9" name="صورة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05" y="2802102"/>
            <a:ext cx="3326735" cy="2012378"/>
          </a:xfrm>
          <a:prstGeom prst="rect">
            <a:avLst/>
          </a:prstGeom>
        </p:spPr>
      </p:pic>
      <p:pic>
        <p:nvPicPr>
          <p:cNvPr id="10" name="صورة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9071" y="2596508"/>
            <a:ext cx="3100991" cy="2012378"/>
          </a:xfrm>
          <a:prstGeom prst="rect">
            <a:avLst/>
          </a:prstGeom>
        </p:spPr>
      </p:pic>
    </p:spTree>
    <p:extLst>
      <p:ext uri="{BB962C8B-B14F-4D97-AF65-F5344CB8AC3E}">
        <p14:creationId xmlns:p14="http://schemas.microsoft.com/office/powerpoint/2010/main" val="3395949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3"/>
          </p:nvPr>
        </p:nvSpPr>
        <p:spPr/>
        <p:txBody>
          <a:bodyPr/>
          <a:lstStyle/>
          <a:p>
            <a:endParaRPr lang="en-US"/>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041" y="441434"/>
            <a:ext cx="10460307" cy="5943600"/>
          </a:xfrm>
          <a:prstGeom prst="rect">
            <a:avLst/>
          </a:prstGeom>
          <a:ln>
            <a:solidFill>
              <a:schemeClr val="bg1"/>
            </a:solidFill>
          </a:ln>
        </p:spPr>
      </p:pic>
    </p:spTree>
    <p:extLst>
      <p:ext uri="{BB962C8B-B14F-4D97-AF65-F5344CB8AC3E}">
        <p14:creationId xmlns:p14="http://schemas.microsoft.com/office/powerpoint/2010/main" val="3722590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sz="quarter" idx="13"/>
          </p:nvPr>
        </p:nvSpPr>
        <p:spPr/>
        <p:txBody>
          <a:bodyPr/>
          <a:lstStyle/>
          <a:p>
            <a:endParaRPr lang="ar-SA"/>
          </a:p>
        </p:txBody>
      </p:sp>
      <p:pic>
        <p:nvPicPr>
          <p:cNvPr id="4" name="Picture 2" descr="A screenshot of a cell phone&#10;&#10;Description generated with very high confidence">
            <a:extLst>
              <a:ext uri="{FF2B5EF4-FFF2-40B4-BE49-F238E27FC236}">
                <a16:creationId xmlns:a16="http://schemas.microsoft.com/office/drawing/2014/main" xmlns="" id="{CA9B070D-663D-43BE-BEF6-C2ABD484B0EE}"/>
              </a:ext>
            </a:extLst>
          </p:cNvPr>
          <p:cNvPicPr>
            <a:picLocks noChangeAspect="1"/>
          </p:cNvPicPr>
          <p:nvPr/>
        </p:nvPicPr>
        <p:blipFill>
          <a:blip r:embed="rId2"/>
          <a:stretch>
            <a:fillRect/>
          </a:stretch>
        </p:blipFill>
        <p:spPr>
          <a:xfrm>
            <a:off x="0" y="336"/>
            <a:ext cx="12192000" cy="6857663"/>
          </a:xfrm>
          <a:prstGeom prst="rect">
            <a:avLst/>
          </a:prstGeom>
        </p:spPr>
      </p:pic>
    </p:spTree>
    <p:extLst>
      <p:ext uri="{BB962C8B-B14F-4D97-AF65-F5344CB8AC3E}">
        <p14:creationId xmlns:p14="http://schemas.microsoft.com/office/powerpoint/2010/main" val="1077199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89D136-B780-4609-8955-029A0523F84D}"/>
              </a:ext>
            </a:extLst>
          </p:cNvPr>
          <p:cNvSpPr>
            <a:spLocks noGrp="1"/>
          </p:cNvSpPr>
          <p:nvPr>
            <p:ph type="ctrTitle"/>
          </p:nvPr>
        </p:nvSpPr>
        <p:spPr>
          <a:xfrm>
            <a:off x="1" y="2940914"/>
            <a:ext cx="11391724" cy="1551709"/>
          </a:xfrm>
        </p:spPr>
        <p:txBody>
          <a:bodyPr>
            <a:normAutofit fontScale="90000"/>
          </a:bodyPr>
          <a:lstStyle/>
          <a:p>
            <a:r>
              <a:rPr lang="en-US" sz="7200" cap="none" dirty="0">
                <a:ln w="0"/>
                <a:solidFill>
                  <a:schemeClr val="accent1"/>
                </a:solidFill>
                <a:effectLst>
                  <a:outerShdw blurRad="38100" dist="25400" dir="5400000" algn="ctr" rotWithShape="0">
                    <a:srgbClr val="6E747A">
                      <a:alpha val="43000"/>
                    </a:srgbClr>
                  </a:outerShdw>
                </a:effectLst>
              </a:rPr>
              <a:t>Examples of screening for conditions seen in primary care</a:t>
            </a:r>
          </a:p>
        </p:txBody>
      </p:sp>
    </p:spTree>
    <p:extLst>
      <p:ext uri="{BB962C8B-B14F-4D97-AF65-F5344CB8AC3E}">
        <p14:creationId xmlns:p14="http://schemas.microsoft.com/office/powerpoint/2010/main" val="187505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cap="none" dirty="0">
                <a:ln w="0"/>
                <a:solidFill>
                  <a:schemeClr val="accent1"/>
                </a:solidFill>
                <a:effectLst>
                  <a:outerShdw blurRad="38100" dist="25400" dir="5400000" algn="ctr" rotWithShape="0">
                    <a:srgbClr val="6E747A">
                      <a:alpha val="43000"/>
                    </a:srgbClr>
                  </a:outerShdw>
                </a:effectLst>
              </a:rPr>
              <a:t>Introduction</a:t>
            </a:r>
          </a:p>
        </p:txBody>
      </p:sp>
      <p:cxnSp>
        <p:nvCxnSpPr>
          <p:cNvPr id="5" name="Straight Connector 4"/>
          <p:cNvCxnSpPr/>
          <p:nvPr/>
        </p:nvCxnSpPr>
        <p:spPr>
          <a:xfrm>
            <a:off x="1322121" y="3380509"/>
            <a:ext cx="9781309" cy="0"/>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3463637" y="3380509"/>
            <a:ext cx="13854" cy="166255"/>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5237019" y="3380509"/>
            <a:ext cx="13854" cy="166255"/>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6871855" y="3380509"/>
            <a:ext cx="13854" cy="166255"/>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8659092" y="3366654"/>
            <a:ext cx="13854" cy="166255"/>
          </a:xfrm>
          <a:prstGeom prst="line">
            <a:avLst/>
          </a:prstGeom>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2757055" y="3699164"/>
            <a:ext cx="1302327" cy="646331"/>
          </a:xfrm>
          <a:prstGeom prst="rect">
            <a:avLst/>
          </a:prstGeom>
          <a:noFill/>
        </p:spPr>
        <p:txBody>
          <a:bodyPr wrap="square" rtlCol="0">
            <a:spAutoFit/>
          </a:bodyPr>
          <a:lstStyle/>
          <a:p>
            <a:r>
              <a:rPr lang="en-US" dirty="0" smtClean="0"/>
              <a:t>Disease Onset</a:t>
            </a:r>
            <a:endParaRPr lang="en-US" dirty="0"/>
          </a:p>
        </p:txBody>
      </p:sp>
      <p:sp>
        <p:nvSpPr>
          <p:cNvPr id="16" name="TextBox 15"/>
          <p:cNvSpPr txBox="1"/>
          <p:nvPr/>
        </p:nvSpPr>
        <p:spPr>
          <a:xfrm>
            <a:off x="4724400" y="3699164"/>
            <a:ext cx="1316182" cy="646331"/>
          </a:xfrm>
          <a:prstGeom prst="rect">
            <a:avLst/>
          </a:prstGeom>
          <a:noFill/>
        </p:spPr>
        <p:txBody>
          <a:bodyPr wrap="square" rtlCol="0">
            <a:spAutoFit/>
          </a:bodyPr>
          <a:lstStyle/>
          <a:p>
            <a:r>
              <a:rPr lang="en-US" dirty="0" smtClean="0"/>
              <a:t>Symptom </a:t>
            </a:r>
          </a:p>
          <a:p>
            <a:r>
              <a:rPr lang="en-US" dirty="0" smtClean="0"/>
              <a:t>develop</a:t>
            </a:r>
            <a:endParaRPr lang="en-US" dirty="0"/>
          </a:p>
        </p:txBody>
      </p:sp>
      <p:sp>
        <p:nvSpPr>
          <p:cNvPr id="17" name="TextBox 16"/>
          <p:cNvSpPr txBox="1"/>
          <p:nvPr/>
        </p:nvSpPr>
        <p:spPr>
          <a:xfrm>
            <a:off x="6317673" y="3699164"/>
            <a:ext cx="1205345" cy="646331"/>
          </a:xfrm>
          <a:prstGeom prst="rect">
            <a:avLst/>
          </a:prstGeom>
          <a:noFill/>
        </p:spPr>
        <p:txBody>
          <a:bodyPr wrap="square" rtlCol="0">
            <a:spAutoFit/>
          </a:bodyPr>
          <a:lstStyle/>
          <a:p>
            <a:r>
              <a:rPr lang="en-US" dirty="0" err="1" smtClean="0"/>
              <a:t>Dx</a:t>
            </a:r>
            <a:endParaRPr lang="en-US" dirty="0" smtClean="0"/>
          </a:p>
          <a:p>
            <a:r>
              <a:rPr lang="en-US" dirty="0" smtClean="0"/>
              <a:t>treatment</a:t>
            </a:r>
            <a:endParaRPr lang="en-US" dirty="0"/>
          </a:p>
        </p:txBody>
      </p:sp>
      <p:sp>
        <p:nvSpPr>
          <p:cNvPr id="19" name="TextBox 18"/>
          <p:cNvSpPr txBox="1"/>
          <p:nvPr/>
        </p:nvSpPr>
        <p:spPr>
          <a:xfrm>
            <a:off x="8243455" y="3699164"/>
            <a:ext cx="1274618" cy="646331"/>
          </a:xfrm>
          <a:prstGeom prst="rect">
            <a:avLst/>
          </a:prstGeom>
          <a:noFill/>
        </p:spPr>
        <p:txBody>
          <a:bodyPr wrap="square" rtlCol="0">
            <a:spAutoFit/>
          </a:bodyPr>
          <a:lstStyle/>
          <a:p>
            <a:r>
              <a:rPr lang="en-US" dirty="0" smtClean="0"/>
              <a:t>Death</a:t>
            </a:r>
          </a:p>
          <a:p>
            <a:endParaRPr lang="en-US" dirty="0"/>
          </a:p>
        </p:txBody>
      </p:sp>
    </p:spTree>
    <p:extLst>
      <p:ext uri="{BB962C8B-B14F-4D97-AF65-F5344CB8AC3E}">
        <p14:creationId xmlns:p14="http://schemas.microsoft.com/office/powerpoint/2010/main" val="9266819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357D18-22F3-4BE3-A71E-50B88635C88D}"/>
              </a:ext>
            </a:extLst>
          </p:cNvPr>
          <p:cNvSpPr>
            <a:spLocks noGrp="1"/>
          </p:cNvSpPr>
          <p:nvPr>
            <p:ph type="title"/>
          </p:nvPr>
        </p:nvSpPr>
        <p:spPr/>
        <p:txBody>
          <a:bodyPr/>
          <a:lstStyle/>
          <a:p>
            <a:r>
              <a:rPr lang="en-US" cap="none" dirty="0">
                <a:ln w="0"/>
                <a:solidFill>
                  <a:schemeClr val="accent1"/>
                </a:solidFill>
                <a:effectLst>
                  <a:outerShdw blurRad="38100" dist="25400" dir="5400000" algn="ctr" rotWithShape="0">
                    <a:srgbClr val="6E747A">
                      <a:alpha val="43000"/>
                    </a:srgbClr>
                  </a:outerShdw>
                </a:effectLst>
              </a:rPr>
              <a:t>Hypertension</a:t>
            </a:r>
          </a:p>
        </p:txBody>
      </p:sp>
      <p:sp>
        <p:nvSpPr>
          <p:cNvPr id="3" name="Content Placeholder 2">
            <a:extLst>
              <a:ext uri="{FF2B5EF4-FFF2-40B4-BE49-F238E27FC236}">
                <a16:creationId xmlns:a16="http://schemas.microsoft.com/office/drawing/2014/main" xmlns="" id="{F3FFAFD4-D686-48B5-8120-A6BB40E250E0}"/>
              </a:ext>
            </a:extLst>
          </p:cNvPr>
          <p:cNvSpPr>
            <a:spLocks noGrp="1"/>
          </p:cNvSpPr>
          <p:nvPr>
            <p:ph sz="quarter" idx="13"/>
          </p:nvPr>
        </p:nvSpPr>
        <p:spPr>
          <a:xfrm>
            <a:off x="0" y="2603500"/>
            <a:ext cx="11263745" cy="3868475"/>
          </a:xfrm>
        </p:spPr>
        <p:txBody>
          <a:bodyPr vert="horz" lIns="91440" tIns="45720" rIns="91440" bIns="45720" rtlCol="0" anchor="t">
            <a:normAutofit/>
          </a:bodyPr>
          <a:lstStyle/>
          <a:p>
            <a:r>
              <a:rPr lang="en-US" sz="2400" cap="none" dirty="0" smtClean="0"/>
              <a:t>Rationale for screening: common condition seen in primary health care practice that if left undiagnosed may cause devastating </a:t>
            </a:r>
            <a:r>
              <a:rPr lang="en-US" sz="2400" cap="none" dirty="0" smtClean="0">
                <a:solidFill>
                  <a:schemeClr val="accent6">
                    <a:lumMod val="75000"/>
                  </a:schemeClr>
                </a:solidFill>
              </a:rPr>
              <a:t>vascular complications </a:t>
            </a:r>
            <a:r>
              <a:rPr lang="en-US" sz="2400" cap="none" dirty="0" smtClean="0"/>
              <a:t>(stroke, MI, aortic dissection) which can be detected by a cheap BP monitor test and can be usually controlled if picked up early in it's course.</a:t>
            </a:r>
            <a:endParaRPr lang="en-US" sz="2400" cap="none" dirty="0"/>
          </a:p>
        </p:txBody>
      </p:sp>
    </p:spTree>
    <p:extLst>
      <p:ext uri="{BB962C8B-B14F-4D97-AF65-F5344CB8AC3E}">
        <p14:creationId xmlns:p14="http://schemas.microsoft.com/office/powerpoint/2010/main" val="616637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E1B3EA-1173-4D27-83BB-5E1B23E9EDFC}"/>
              </a:ext>
            </a:extLst>
          </p:cNvPr>
          <p:cNvSpPr>
            <a:spLocks noGrp="1"/>
          </p:cNvSpPr>
          <p:nvPr>
            <p:ph type="title"/>
          </p:nvPr>
        </p:nvSpPr>
        <p:spPr>
          <a:xfrm>
            <a:off x="526473" y="225631"/>
            <a:ext cx="10160000" cy="681326"/>
          </a:xfrm>
        </p:spPr>
        <p:txBody>
          <a:bodyPr>
            <a:normAutofit fontScale="90000"/>
          </a:bodyPr>
          <a:lstStyle/>
          <a:p>
            <a:r>
              <a:rPr lang="en-US" cap="none" dirty="0" smtClean="0">
                <a:ln w="0"/>
                <a:solidFill>
                  <a:srgbClr val="FF0000"/>
                </a:solidFill>
                <a:effectLst>
                  <a:outerShdw blurRad="38100" dist="25400" dir="5400000" algn="ctr" rotWithShape="0">
                    <a:srgbClr val="6E747A">
                      <a:alpha val="43000"/>
                    </a:srgbClr>
                  </a:outerShdw>
                </a:effectLst>
              </a:rPr>
              <a:t>S</a:t>
            </a:r>
            <a:r>
              <a:rPr lang="en-US" cap="none" dirty="0" smtClean="0">
                <a:ln w="0"/>
                <a:solidFill>
                  <a:schemeClr val="accent1"/>
                </a:solidFill>
                <a:effectLst>
                  <a:outerShdw blurRad="38100" dist="25400" dir="5400000" algn="ctr" rotWithShape="0">
                    <a:srgbClr val="6E747A">
                      <a:alpha val="43000"/>
                    </a:srgbClr>
                  </a:outerShdw>
                </a:effectLst>
              </a:rPr>
              <a:t>audi </a:t>
            </a:r>
            <a:r>
              <a:rPr lang="en-US" cap="none" dirty="0" smtClean="0">
                <a:ln w="0"/>
                <a:solidFill>
                  <a:srgbClr val="FF0000"/>
                </a:solidFill>
                <a:effectLst>
                  <a:outerShdw blurRad="38100" dist="25400" dir="5400000" algn="ctr" rotWithShape="0">
                    <a:srgbClr val="6E747A">
                      <a:alpha val="43000"/>
                    </a:srgbClr>
                  </a:outerShdw>
                </a:effectLst>
              </a:rPr>
              <a:t>H</a:t>
            </a:r>
            <a:r>
              <a:rPr lang="en-US" cap="none" dirty="0" smtClean="0">
                <a:ln w="0"/>
                <a:solidFill>
                  <a:schemeClr val="accent1"/>
                </a:solidFill>
                <a:effectLst>
                  <a:outerShdw blurRad="38100" dist="25400" dir="5400000" algn="ctr" rotWithShape="0">
                    <a:srgbClr val="6E747A">
                      <a:alpha val="43000"/>
                    </a:srgbClr>
                  </a:outerShdw>
                </a:effectLst>
              </a:rPr>
              <a:t>ypertension </a:t>
            </a:r>
            <a:r>
              <a:rPr lang="en-US" cap="none" dirty="0" smtClean="0">
                <a:ln w="0"/>
                <a:solidFill>
                  <a:srgbClr val="FF0000"/>
                </a:solidFill>
                <a:effectLst>
                  <a:outerShdw blurRad="38100" dist="25400" dir="5400000" algn="ctr" rotWithShape="0">
                    <a:srgbClr val="6E747A">
                      <a:alpha val="43000"/>
                    </a:srgbClr>
                  </a:outerShdw>
                </a:effectLst>
              </a:rPr>
              <a:t>M</a:t>
            </a:r>
            <a:r>
              <a:rPr lang="en-US" cap="none" dirty="0" smtClean="0">
                <a:ln w="0"/>
                <a:solidFill>
                  <a:schemeClr val="accent1"/>
                </a:solidFill>
                <a:effectLst>
                  <a:outerShdw blurRad="38100" dist="25400" dir="5400000" algn="ctr" rotWithShape="0">
                    <a:srgbClr val="6E747A">
                      <a:alpha val="43000"/>
                    </a:srgbClr>
                  </a:outerShdw>
                </a:effectLst>
              </a:rPr>
              <a:t>anagement </a:t>
            </a:r>
            <a:r>
              <a:rPr lang="en-US" cap="none" dirty="0" smtClean="0">
                <a:ln w="0"/>
                <a:solidFill>
                  <a:srgbClr val="FF0000"/>
                </a:solidFill>
                <a:effectLst>
                  <a:outerShdw blurRad="38100" dist="25400" dir="5400000" algn="ctr" rotWithShape="0">
                    <a:srgbClr val="6E747A">
                      <a:alpha val="43000"/>
                    </a:srgbClr>
                  </a:outerShdw>
                </a:effectLst>
              </a:rPr>
              <a:t>S</a:t>
            </a:r>
            <a:r>
              <a:rPr lang="en-US" cap="none" dirty="0" smtClean="0">
                <a:ln w="0"/>
                <a:solidFill>
                  <a:schemeClr val="accent1"/>
                </a:solidFill>
                <a:effectLst>
                  <a:outerShdw blurRad="38100" dist="25400" dir="5400000" algn="ctr" rotWithShape="0">
                    <a:srgbClr val="6E747A">
                      <a:alpha val="43000"/>
                    </a:srgbClr>
                  </a:outerShdw>
                </a:effectLst>
              </a:rPr>
              <a:t>ociety</a:t>
            </a:r>
            <a:r>
              <a:rPr lang="en-US" cap="none" dirty="0">
                <a:ln w="0"/>
                <a:solidFill>
                  <a:schemeClr val="accent1"/>
                </a:solidFill>
                <a:effectLst>
                  <a:outerShdw blurRad="38100" dist="25400" dir="5400000" algn="ctr" rotWithShape="0">
                    <a:srgbClr val="6E747A">
                      <a:alpha val="43000"/>
                    </a:srgbClr>
                  </a:outerShdw>
                </a:effectLst>
              </a:rPr>
              <a:t/>
            </a:r>
            <a:br>
              <a:rPr lang="en-US" cap="none" dirty="0">
                <a:ln w="0"/>
                <a:solidFill>
                  <a:schemeClr val="accent1"/>
                </a:solidFill>
                <a:effectLst>
                  <a:outerShdw blurRad="38100" dist="25400" dir="5400000" algn="ctr" rotWithShape="0">
                    <a:srgbClr val="6E747A">
                      <a:alpha val="43000"/>
                    </a:srgbClr>
                  </a:outerShdw>
                </a:effectLst>
              </a:rPr>
            </a:br>
            <a:r>
              <a:rPr lang="en-US" cap="none" dirty="0">
                <a:ln w="0"/>
                <a:solidFill>
                  <a:schemeClr val="accent1"/>
                </a:solidFill>
                <a:effectLst>
                  <a:outerShdw blurRad="38100" dist="25400" dir="5400000" algn="ctr" rotWithShape="0">
                    <a:srgbClr val="6E747A">
                      <a:alpha val="43000"/>
                    </a:srgbClr>
                  </a:outerShdw>
                </a:effectLst>
              </a:rPr>
              <a:t>Guidelines </a:t>
            </a:r>
            <a:r>
              <a:rPr lang="en-US" cap="none" dirty="0" smtClean="0">
                <a:ln w="0"/>
                <a:solidFill>
                  <a:schemeClr val="accent1"/>
                </a:solidFill>
                <a:effectLst>
                  <a:outerShdw blurRad="38100" dist="25400" dir="5400000" algn="ctr" rotWithShape="0">
                    <a:srgbClr val="6E747A">
                      <a:alpha val="43000"/>
                    </a:srgbClr>
                  </a:outerShdw>
                </a:effectLst>
              </a:rPr>
              <a:t>for screening</a:t>
            </a:r>
            <a:endParaRPr lang="en-US" cap="none"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xmlns="" id="{9D15B0A0-3C04-49C7-B0F8-585D3841EFAF}"/>
              </a:ext>
            </a:extLst>
          </p:cNvPr>
          <p:cNvSpPr>
            <a:spLocks noGrp="1"/>
          </p:cNvSpPr>
          <p:nvPr>
            <p:ph sz="quarter" idx="13"/>
          </p:nvPr>
        </p:nvSpPr>
        <p:spPr>
          <a:xfrm>
            <a:off x="581887" y="1060866"/>
            <a:ext cx="11305309" cy="5668041"/>
          </a:xfrm>
        </p:spPr>
        <p:txBody>
          <a:bodyPr vert="horz" lIns="91440" tIns="45720" rIns="91440" bIns="45720" rtlCol="0" anchor="t">
            <a:normAutofit lnSpcReduction="10000"/>
          </a:bodyPr>
          <a:lstStyle/>
          <a:p>
            <a:pPr>
              <a:buAutoNum type="arabicPeriod"/>
            </a:pPr>
            <a:r>
              <a:rPr lang="en-US" sz="2400" cap="none" dirty="0" smtClean="0">
                <a:solidFill>
                  <a:srgbClr val="FF0000"/>
                </a:solidFill>
              </a:rPr>
              <a:t>Measure blood pressure in each visit</a:t>
            </a:r>
            <a:r>
              <a:rPr lang="en-US" sz="2400" cap="none" dirty="0" smtClean="0"/>
              <a:t> for all adults aged </a:t>
            </a:r>
            <a:r>
              <a:rPr lang="en-US" sz="2400" cap="none" dirty="0" smtClean="0">
                <a:solidFill>
                  <a:srgbClr val="FF0000"/>
                </a:solidFill>
              </a:rPr>
              <a:t>18 years and older.</a:t>
            </a:r>
            <a:r>
              <a:rPr lang="en-US" sz="2400" cap="none" dirty="0" smtClean="0"/>
              <a:t> </a:t>
            </a:r>
          </a:p>
          <a:p>
            <a:pPr>
              <a:buAutoNum type="arabicPeriod"/>
            </a:pPr>
            <a:r>
              <a:rPr lang="en-US" sz="2400" cap="none" dirty="0" smtClean="0"/>
              <a:t>Measurement of blood pressure should be performed using a </a:t>
            </a:r>
            <a:r>
              <a:rPr lang="en-US" sz="2400" cap="none" dirty="0" smtClean="0">
                <a:solidFill>
                  <a:srgbClr val="FF0000"/>
                </a:solidFill>
              </a:rPr>
              <a:t>properly validated blood pressure monitor that is maintained and regularly calibrated </a:t>
            </a:r>
            <a:r>
              <a:rPr lang="en-US" sz="2400" cap="none" dirty="0" smtClean="0"/>
              <a:t>per the manufacturer’s instructions. </a:t>
            </a:r>
          </a:p>
          <a:p>
            <a:pPr>
              <a:buAutoNum type="arabicPeriod"/>
            </a:pPr>
            <a:r>
              <a:rPr lang="en-US" sz="2400" cap="none" dirty="0" smtClean="0"/>
              <a:t>Follow </a:t>
            </a:r>
            <a:r>
              <a:rPr lang="en-US" sz="2400" cap="none" dirty="0" smtClean="0">
                <a:solidFill>
                  <a:srgbClr val="FF0000"/>
                </a:solidFill>
              </a:rPr>
              <a:t>the proper technique </a:t>
            </a:r>
            <a:r>
              <a:rPr lang="en-US" sz="2400" cap="none" dirty="0" smtClean="0"/>
              <a:t>of blood pressure measurement </a:t>
            </a:r>
          </a:p>
          <a:p>
            <a:pPr>
              <a:buAutoNum type="arabicPeriod"/>
            </a:pPr>
            <a:r>
              <a:rPr lang="en-US" sz="2400" cap="none" dirty="0" smtClean="0">
                <a:solidFill>
                  <a:srgbClr val="FF0000"/>
                </a:solidFill>
              </a:rPr>
              <a:t>Children aged 3 years and older should have their </a:t>
            </a:r>
            <a:r>
              <a:rPr lang="en-US" sz="2400" cap="none" dirty="0" err="1" smtClean="0">
                <a:solidFill>
                  <a:srgbClr val="FF0000"/>
                </a:solidFill>
              </a:rPr>
              <a:t>bp</a:t>
            </a:r>
            <a:r>
              <a:rPr lang="en-US" sz="2400" cap="none" dirty="0" smtClean="0">
                <a:solidFill>
                  <a:srgbClr val="FF0000"/>
                </a:solidFill>
              </a:rPr>
              <a:t> measured during every healthcare visit, especially with the growing prevalence of obesity in children. </a:t>
            </a:r>
          </a:p>
          <a:p>
            <a:pPr>
              <a:buAutoNum type="arabicPeriod"/>
            </a:pPr>
            <a:r>
              <a:rPr lang="en-US" sz="2400" cap="none" dirty="0" smtClean="0">
                <a:solidFill>
                  <a:srgbClr val="FF0000"/>
                </a:solidFill>
              </a:rPr>
              <a:t>Screening is recommended annually for adults aged 40 years or older </a:t>
            </a:r>
            <a:r>
              <a:rPr lang="en-US" sz="2400" cap="none" dirty="0" smtClean="0"/>
              <a:t>and for those who are at </a:t>
            </a:r>
            <a:r>
              <a:rPr lang="en-US" sz="2400" cap="none" dirty="0" smtClean="0">
                <a:solidFill>
                  <a:srgbClr val="FF0000"/>
                </a:solidFill>
              </a:rPr>
              <a:t>increased risk</a:t>
            </a:r>
            <a:r>
              <a:rPr lang="en-US" sz="2400" cap="none" dirty="0" smtClean="0"/>
              <a:t> of high blood pressure including those who have </a:t>
            </a:r>
            <a:r>
              <a:rPr lang="en-US" sz="2400" cap="none" dirty="0" smtClean="0">
                <a:solidFill>
                  <a:srgbClr val="FF0000"/>
                </a:solidFill>
              </a:rPr>
              <a:t>high-normal</a:t>
            </a:r>
            <a:r>
              <a:rPr lang="en-US" sz="2400" cap="none" dirty="0" smtClean="0"/>
              <a:t> blood pressure (130–139/85–89 mm hg) and those who are </a:t>
            </a:r>
            <a:r>
              <a:rPr lang="en-US" sz="2400" cap="none" dirty="0" smtClean="0">
                <a:solidFill>
                  <a:srgbClr val="FF0000"/>
                </a:solidFill>
              </a:rPr>
              <a:t>overweight or obese</a:t>
            </a:r>
            <a:r>
              <a:rPr lang="en-US" sz="2400" cap="none" dirty="0" smtClean="0"/>
              <a:t>. Adults aged 18–39 years with normal blood pressure (&lt;130/85 mm hg) who do not have other risk factors should be re-screened every 3–5 years. </a:t>
            </a:r>
          </a:p>
          <a:p>
            <a:endParaRPr lang="en-US" sz="2000" cap="none" dirty="0"/>
          </a:p>
        </p:txBody>
      </p:sp>
    </p:spTree>
    <p:extLst>
      <p:ext uri="{BB962C8B-B14F-4D97-AF65-F5344CB8AC3E}">
        <p14:creationId xmlns:p14="http://schemas.microsoft.com/office/powerpoint/2010/main" val="3073921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B0D120-4D78-40B5-9179-6BD68B96CB8B}"/>
              </a:ext>
            </a:extLst>
          </p:cNvPr>
          <p:cNvSpPr>
            <a:spLocks noGrp="1"/>
          </p:cNvSpPr>
          <p:nvPr>
            <p:ph type="title"/>
          </p:nvPr>
        </p:nvSpPr>
        <p:spPr>
          <a:xfrm>
            <a:off x="616893" y="547267"/>
            <a:ext cx="10364451" cy="1596177"/>
          </a:xfrm>
        </p:spPr>
        <p:txBody>
          <a:bodyPr>
            <a:normAutofit/>
          </a:bodyPr>
          <a:lstStyle/>
          <a:p>
            <a:r>
              <a:rPr lang="en-US" sz="4400" cap="none" dirty="0" smtClean="0">
                <a:ln w="0"/>
                <a:solidFill>
                  <a:schemeClr val="accent1"/>
                </a:solidFill>
                <a:effectLst>
                  <a:outerShdw blurRad="38100" dist="25400" dir="5400000" algn="ctr" rotWithShape="0">
                    <a:srgbClr val="6E747A">
                      <a:alpha val="43000"/>
                    </a:srgbClr>
                  </a:outerShdw>
                </a:effectLst>
              </a:rPr>
              <a:t>Type II DM</a:t>
            </a:r>
            <a:endParaRPr lang="en-US" sz="4400" cap="none"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xmlns="" id="{7BA85917-8733-437D-BA87-D64660CFD724}"/>
              </a:ext>
            </a:extLst>
          </p:cNvPr>
          <p:cNvSpPr>
            <a:spLocks noGrp="1"/>
          </p:cNvSpPr>
          <p:nvPr>
            <p:ph sz="quarter" idx="13"/>
          </p:nvPr>
        </p:nvSpPr>
        <p:spPr>
          <a:xfrm>
            <a:off x="451261" y="2463362"/>
            <a:ext cx="10888478" cy="3416300"/>
          </a:xfrm>
        </p:spPr>
        <p:txBody>
          <a:bodyPr vert="horz" lIns="91440" tIns="45720" rIns="91440" bIns="45720" rtlCol="0" anchor="t">
            <a:normAutofit/>
          </a:bodyPr>
          <a:lstStyle/>
          <a:p>
            <a:pPr marL="0" indent="0">
              <a:buNone/>
            </a:pPr>
            <a:r>
              <a:rPr lang="en-US" sz="2400" cap="none" dirty="0" smtClean="0"/>
              <a:t>Why to screen?</a:t>
            </a:r>
          </a:p>
          <a:p>
            <a:pPr marL="0" indent="0">
              <a:buNone/>
            </a:pPr>
            <a:r>
              <a:rPr lang="en-US" sz="2400" cap="none" dirty="0" smtClean="0"/>
              <a:t>Wide spread disease with an increasing rates and debilitating consequences if left untreated, which include eye damage, kidney problems, and vascular manifestations.</a:t>
            </a:r>
            <a:endParaRPr lang="en-US" sz="2000" cap="none" dirty="0"/>
          </a:p>
        </p:txBody>
      </p:sp>
    </p:spTree>
    <p:extLst>
      <p:ext uri="{BB962C8B-B14F-4D97-AF65-F5344CB8AC3E}">
        <p14:creationId xmlns:p14="http://schemas.microsoft.com/office/powerpoint/2010/main" val="1022754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D268E6-4ABA-4FB6-B195-8B0595CB2B53}"/>
              </a:ext>
            </a:extLst>
          </p:cNvPr>
          <p:cNvSpPr>
            <a:spLocks noGrp="1"/>
          </p:cNvSpPr>
          <p:nvPr>
            <p:ph type="title"/>
          </p:nvPr>
        </p:nvSpPr>
        <p:spPr>
          <a:xfrm>
            <a:off x="374072" y="142501"/>
            <a:ext cx="9872671" cy="706964"/>
          </a:xfrm>
        </p:spPr>
        <p:txBody>
          <a:bodyPr/>
          <a:lstStyle/>
          <a:p>
            <a:r>
              <a:rPr lang="en-US" cap="none" dirty="0" smtClean="0">
                <a:ln w="0"/>
                <a:solidFill>
                  <a:schemeClr val="accent1"/>
                </a:solidFill>
                <a:effectLst>
                  <a:outerShdw blurRad="38100" dist="25400" dir="5400000" algn="ctr" rotWithShape="0">
                    <a:srgbClr val="6E747A">
                      <a:alpha val="43000"/>
                    </a:srgbClr>
                  </a:outerShdw>
                </a:effectLst>
              </a:rPr>
              <a:t>Who to screen?</a:t>
            </a:r>
            <a:endParaRPr lang="en-US" cap="none"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xmlns="" id="{3E68A136-2548-4A8D-A0FC-89C297764BF3}"/>
              </a:ext>
            </a:extLst>
          </p:cNvPr>
          <p:cNvSpPr>
            <a:spLocks noGrp="1"/>
          </p:cNvSpPr>
          <p:nvPr>
            <p:ph sz="quarter" idx="13"/>
          </p:nvPr>
        </p:nvSpPr>
        <p:spPr>
          <a:xfrm>
            <a:off x="938147" y="682829"/>
            <a:ext cx="11249891" cy="6068291"/>
          </a:xfrm>
        </p:spPr>
        <p:txBody>
          <a:bodyPr vert="horz" lIns="91440" tIns="45720" rIns="91440" bIns="45720" rtlCol="0" anchor="t">
            <a:noAutofit/>
          </a:bodyPr>
          <a:lstStyle/>
          <a:p>
            <a:pPr marL="0" indent="0">
              <a:buNone/>
            </a:pPr>
            <a:r>
              <a:rPr lang="en-US" sz="1800" cap="none" dirty="0" smtClean="0"/>
              <a:t>According to the </a:t>
            </a:r>
            <a:r>
              <a:rPr lang="en-US" sz="1800" cap="none" dirty="0" err="1" smtClean="0"/>
              <a:t>american</a:t>
            </a:r>
            <a:r>
              <a:rPr lang="en-US" sz="1800" cap="none" dirty="0" smtClean="0"/>
              <a:t> association of clinical endocrinologists    </a:t>
            </a:r>
          </a:p>
          <a:p>
            <a:pPr marL="0" indent="0">
              <a:buNone/>
            </a:pPr>
            <a:r>
              <a:rPr lang="en-US" sz="1800" cap="none" dirty="0" smtClean="0"/>
              <a:t>    screen asymptomatic individuals if risk factors present:</a:t>
            </a:r>
          </a:p>
          <a:p>
            <a:pPr marL="95250"/>
            <a:r>
              <a:rPr lang="en-US" sz="1800" cap="none" dirty="0" smtClean="0"/>
              <a:t>Acanthosis </a:t>
            </a:r>
            <a:r>
              <a:rPr lang="en-US" sz="1800" cap="none" dirty="0" err="1" smtClean="0"/>
              <a:t>nigricans</a:t>
            </a:r>
            <a:endParaRPr lang="en-US" sz="1800" cap="none" dirty="0" smtClean="0"/>
          </a:p>
          <a:p>
            <a:pPr marL="95250"/>
            <a:r>
              <a:rPr lang="en-US" sz="1800" cap="none" dirty="0" smtClean="0">
                <a:solidFill>
                  <a:srgbClr val="FF0000"/>
                </a:solidFill>
              </a:rPr>
              <a:t>Age ≥ 45 </a:t>
            </a:r>
            <a:r>
              <a:rPr lang="en-US" sz="1800" cap="none" dirty="0" smtClean="0"/>
              <a:t>years and obese or overweight (repeat every 3 </a:t>
            </a:r>
            <a:r>
              <a:rPr lang="en-US" sz="1800" cap="none" dirty="0" err="1" smtClean="0"/>
              <a:t>yrs</a:t>
            </a:r>
            <a:r>
              <a:rPr lang="en-US" sz="1800" cap="none" dirty="0" smtClean="0"/>
              <a:t> if normal)</a:t>
            </a:r>
          </a:p>
          <a:p>
            <a:pPr marL="95250"/>
            <a:r>
              <a:rPr lang="en-US" sz="1800" cap="none" dirty="0" smtClean="0">
                <a:solidFill>
                  <a:srgbClr val="FF0000"/>
                </a:solidFill>
              </a:rPr>
              <a:t>Antipsychotic</a:t>
            </a:r>
            <a:r>
              <a:rPr lang="en-US" sz="1800" cap="none" dirty="0" smtClean="0"/>
              <a:t> therapy for schizophrenia and/or severe bipolar disease</a:t>
            </a:r>
          </a:p>
          <a:p>
            <a:pPr marL="95250"/>
            <a:r>
              <a:rPr lang="en-US" sz="1800" cap="none" dirty="0" smtClean="0">
                <a:solidFill>
                  <a:srgbClr val="FF0000"/>
                </a:solidFill>
              </a:rPr>
              <a:t>Cardiovascular disease or family history of type 2 diabetes</a:t>
            </a:r>
          </a:p>
          <a:p>
            <a:pPr marL="95250"/>
            <a:r>
              <a:rPr lang="en-US" sz="1800" cap="none" dirty="0" smtClean="0">
                <a:solidFill>
                  <a:srgbClr val="FF0000"/>
                </a:solidFill>
              </a:rPr>
              <a:t>Chronic steroid exposure</a:t>
            </a:r>
          </a:p>
          <a:p>
            <a:pPr marL="95250"/>
            <a:r>
              <a:rPr lang="en-US" sz="1800" cap="none" dirty="0" smtClean="0">
                <a:solidFill>
                  <a:srgbClr val="FF0000"/>
                </a:solidFill>
              </a:rPr>
              <a:t>HDL cholesterol level </a:t>
            </a:r>
            <a:r>
              <a:rPr lang="en-US" sz="1800" cap="none" dirty="0" smtClean="0"/>
              <a:t>&lt; 35 mg per dl (0.91 </a:t>
            </a:r>
            <a:r>
              <a:rPr lang="en-US" sz="1800" cap="none" dirty="0" err="1" smtClean="0"/>
              <a:t>mmol</a:t>
            </a:r>
            <a:r>
              <a:rPr lang="en-US" sz="1800" cap="none" dirty="0" smtClean="0"/>
              <a:t> per L) and/or </a:t>
            </a:r>
            <a:r>
              <a:rPr lang="en-US" sz="1800" cap="none" dirty="0" smtClean="0">
                <a:solidFill>
                  <a:srgbClr val="FF0000"/>
                </a:solidFill>
              </a:rPr>
              <a:t>a triglyceride level </a:t>
            </a:r>
            <a:r>
              <a:rPr lang="en-US" sz="1800" cap="none" dirty="0" smtClean="0"/>
              <a:t>&gt; 250 mg per dl </a:t>
            </a:r>
          </a:p>
          <a:p>
            <a:pPr marL="95250"/>
            <a:r>
              <a:rPr lang="en-US" sz="1800" cap="none" dirty="0" smtClean="0"/>
              <a:t>History of </a:t>
            </a:r>
            <a:r>
              <a:rPr lang="en-US" sz="1800" cap="none" dirty="0" smtClean="0">
                <a:solidFill>
                  <a:srgbClr val="FF0000"/>
                </a:solidFill>
              </a:rPr>
              <a:t>gestational diabetes </a:t>
            </a:r>
            <a:r>
              <a:rPr lang="en-US" sz="1800" cap="none" dirty="0" smtClean="0"/>
              <a:t>mellitus or delivery of a baby weighing &gt; 9 </a:t>
            </a:r>
            <a:r>
              <a:rPr lang="en-US" sz="1800" cap="none" dirty="0" err="1" smtClean="0"/>
              <a:t>lb</a:t>
            </a:r>
            <a:r>
              <a:rPr lang="en-US" sz="1800" cap="none" dirty="0" smtClean="0"/>
              <a:t> (4.1 kg)</a:t>
            </a:r>
          </a:p>
          <a:p>
            <a:pPr marL="95250"/>
            <a:r>
              <a:rPr lang="en-US" sz="1800" cap="none" dirty="0" smtClean="0">
                <a:solidFill>
                  <a:srgbClr val="FF0000"/>
                </a:solidFill>
              </a:rPr>
              <a:t>Hypertension</a:t>
            </a:r>
            <a:r>
              <a:rPr lang="en-US" sz="1800" cap="none" dirty="0" smtClean="0">
                <a:solidFill>
                  <a:schemeClr val="accent6">
                    <a:lumMod val="75000"/>
                  </a:schemeClr>
                </a:solidFill>
              </a:rPr>
              <a:t> </a:t>
            </a:r>
            <a:r>
              <a:rPr lang="en-US" sz="1800" cap="none" dirty="0" smtClean="0"/>
              <a:t>(blood pressure &gt; 140/90 mm hg or taking medication for hypertension)</a:t>
            </a:r>
          </a:p>
          <a:p>
            <a:pPr marL="95250"/>
            <a:r>
              <a:rPr lang="en-US" sz="1800" cap="none" dirty="0" smtClean="0">
                <a:solidFill>
                  <a:srgbClr val="FF0000"/>
                </a:solidFill>
              </a:rPr>
              <a:t>Impaired glucose tolerance</a:t>
            </a:r>
            <a:r>
              <a:rPr lang="en-US" sz="1800" cap="none" dirty="0" smtClean="0"/>
              <a:t>, impaired fasting glucose, and/or metabolic syndrome</a:t>
            </a:r>
          </a:p>
          <a:p>
            <a:pPr marL="95250"/>
            <a:r>
              <a:rPr lang="en-US" sz="1800" cap="none" dirty="0" smtClean="0">
                <a:solidFill>
                  <a:srgbClr val="FF0000"/>
                </a:solidFill>
              </a:rPr>
              <a:t>Member of an at-risk racial or ethnic group</a:t>
            </a:r>
            <a:r>
              <a:rPr lang="en-US" sz="1800" cap="none" dirty="0" smtClean="0"/>
              <a:t>: </a:t>
            </a:r>
            <a:r>
              <a:rPr lang="en-US" sz="1800" cap="none" dirty="0" err="1" smtClean="0"/>
              <a:t>asian</a:t>
            </a:r>
            <a:r>
              <a:rPr lang="en-US" sz="1800" cap="none" dirty="0" smtClean="0"/>
              <a:t>, black, </a:t>
            </a:r>
            <a:r>
              <a:rPr lang="en-US" sz="1800" cap="none" dirty="0" err="1" smtClean="0"/>
              <a:t>hispanic</a:t>
            </a:r>
            <a:r>
              <a:rPr lang="en-US" sz="1800" cap="none" dirty="0" smtClean="0"/>
              <a:t>, native </a:t>
            </a:r>
            <a:r>
              <a:rPr lang="en-US" sz="1800" cap="none" dirty="0" err="1" smtClean="0"/>
              <a:t>american</a:t>
            </a:r>
            <a:r>
              <a:rPr lang="en-US" sz="1800" cap="none" dirty="0" smtClean="0"/>
              <a:t> </a:t>
            </a:r>
          </a:p>
          <a:p>
            <a:r>
              <a:rPr lang="en-US" sz="1800" cap="none" dirty="0" smtClean="0">
                <a:solidFill>
                  <a:srgbClr val="FF0000"/>
                </a:solidFill>
              </a:rPr>
              <a:t>Polycystic ovarian syndrome</a:t>
            </a:r>
            <a:endParaRPr lang="en-US" sz="1800" cap="none" dirty="0">
              <a:solidFill>
                <a:srgbClr val="FF0000"/>
              </a:solidFill>
            </a:endParaRPr>
          </a:p>
        </p:txBody>
      </p:sp>
    </p:spTree>
    <p:extLst>
      <p:ext uri="{BB962C8B-B14F-4D97-AF65-F5344CB8AC3E}">
        <p14:creationId xmlns:p14="http://schemas.microsoft.com/office/powerpoint/2010/main" val="474499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8F98D-F2F4-4DEA-BD3C-11DDF9C723A7}"/>
              </a:ext>
            </a:extLst>
          </p:cNvPr>
          <p:cNvSpPr>
            <a:spLocks noGrp="1"/>
          </p:cNvSpPr>
          <p:nvPr>
            <p:ph type="title"/>
          </p:nvPr>
        </p:nvSpPr>
        <p:spPr/>
        <p:txBody>
          <a:bodyPr/>
          <a:lstStyle/>
          <a:p>
            <a:r>
              <a:rPr lang="en-US" cap="none" dirty="0">
                <a:ln w="0"/>
                <a:solidFill>
                  <a:schemeClr val="accent1"/>
                </a:solidFill>
                <a:effectLst>
                  <a:outerShdw blurRad="38100" dist="25400" dir="5400000" algn="ctr" rotWithShape="0">
                    <a:srgbClr val="6E747A">
                      <a:alpha val="43000"/>
                    </a:srgbClr>
                  </a:outerShdw>
                </a:effectLst>
              </a:rPr>
              <a:t>What are the preferred screening tests for diabetes? </a:t>
            </a:r>
          </a:p>
        </p:txBody>
      </p:sp>
      <p:sp>
        <p:nvSpPr>
          <p:cNvPr id="3" name="Content Placeholder 2">
            <a:extLst>
              <a:ext uri="{FF2B5EF4-FFF2-40B4-BE49-F238E27FC236}">
                <a16:creationId xmlns:a16="http://schemas.microsoft.com/office/drawing/2014/main" xmlns="" id="{44DD6BE7-B597-4287-8298-7199274B0F7D}"/>
              </a:ext>
            </a:extLst>
          </p:cNvPr>
          <p:cNvSpPr>
            <a:spLocks noGrp="1"/>
          </p:cNvSpPr>
          <p:nvPr>
            <p:ph sz="quarter" idx="13"/>
          </p:nvPr>
        </p:nvSpPr>
        <p:spPr>
          <a:xfrm>
            <a:off x="1" y="2603500"/>
            <a:ext cx="11333017" cy="3968959"/>
          </a:xfrm>
        </p:spPr>
        <p:txBody>
          <a:bodyPr vert="horz" lIns="91440" tIns="45720" rIns="91440" bIns="45720" rtlCol="0" anchor="t">
            <a:normAutofit/>
          </a:bodyPr>
          <a:lstStyle/>
          <a:p>
            <a:r>
              <a:rPr lang="en-US" sz="2400" cap="none" dirty="0" smtClean="0">
                <a:solidFill>
                  <a:srgbClr val="FF0000"/>
                </a:solidFill>
              </a:rPr>
              <a:t>Fasting plasma glucose (FPG) is </a:t>
            </a:r>
            <a:r>
              <a:rPr lang="en-US" sz="2400" cap="none" dirty="0" smtClean="0"/>
              <a:t>the best screening test for diabetes, it is also a component of the diagnostic testing, it is cheap and very sensitive. Along with FPG test, the 75-g </a:t>
            </a:r>
            <a:r>
              <a:rPr lang="en-US" sz="2400" cap="none" dirty="0" smtClean="0">
                <a:solidFill>
                  <a:srgbClr val="FF0000"/>
                </a:solidFill>
              </a:rPr>
              <a:t>oral glucose tolerance test (OGTT) </a:t>
            </a:r>
            <a:r>
              <a:rPr lang="en-US" sz="2400" cap="none" dirty="0" smtClean="0"/>
              <a:t>is also suitable test for diabetes screening</a:t>
            </a:r>
          </a:p>
          <a:p>
            <a:r>
              <a:rPr lang="en-US" sz="2400" cap="none" dirty="0" smtClean="0"/>
              <a:t>Healthy diet and regular exercise are considerable preventive measures against type II DM</a:t>
            </a:r>
            <a:endParaRPr lang="en-US" sz="2400" cap="none" dirty="0"/>
          </a:p>
        </p:txBody>
      </p:sp>
    </p:spTree>
    <p:extLst>
      <p:ext uri="{BB962C8B-B14F-4D97-AF65-F5344CB8AC3E}">
        <p14:creationId xmlns:p14="http://schemas.microsoft.com/office/powerpoint/2010/main" val="1999017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E7C4BD-F6AC-43D5-87E9-413183FEEA16}"/>
              </a:ext>
            </a:extLst>
          </p:cNvPr>
          <p:cNvSpPr>
            <a:spLocks noGrp="1"/>
          </p:cNvSpPr>
          <p:nvPr>
            <p:ph type="title"/>
          </p:nvPr>
        </p:nvSpPr>
        <p:spPr/>
        <p:txBody>
          <a:bodyPr/>
          <a:lstStyle/>
          <a:p>
            <a:r>
              <a:rPr lang="en-US" cap="none" dirty="0">
                <a:ln w="0"/>
                <a:solidFill>
                  <a:schemeClr val="accent1"/>
                </a:solidFill>
                <a:effectLst>
                  <a:outerShdw blurRad="38100" dist="25400" dir="5400000" algn="ctr" rotWithShape="0">
                    <a:srgbClr val="6E747A">
                      <a:alpha val="43000"/>
                    </a:srgbClr>
                  </a:outerShdw>
                </a:effectLst>
              </a:rPr>
              <a:t>Hyperlipidemia</a:t>
            </a:r>
          </a:p>
        </p:txBody>
      </p:sp>
      <p:sp>
        <p:nvSpPr>
          <p:cNvPr id="3" name="Content Placeholder 2">
            <a:extLst>
              <a:ext uri="{FF2B5EF4-FFF2-40B4-BE49-F238E27FC236}">
                <a16:creationId xmlns:a16="http://schemas.microsoft.com/office/drawing/2014/main" xmlns="" id="{5B14CF46-C418-4D42-B7CB-269045346859}"/>
              </a:ext>
            </a:extLst>
          </p:cNvPr>
          <p:cNvSpPr>
            <a:spLocks noGrp="1"/>
          </p:cNvSpPr>
          <p:nvPr>
            <p:ph sz="quarter" idx="13"/>
          </p:nvPr>
        </p:nvSpPr>
        <p:spPr>
          <a:xfrm>
            <a:off x="451570" y="2419280"/>
            <a:ext cx="10168181" cy="4253662"/>
          </a:xfrm>
        </p:spPr>
        <p:txBody>
          <a:bodyPr vert="horz" lIns="91440" tIns="45720" rIns="91440" bIns="45720" rtlCol="0" anchor="t">
            <a:normAutofit/>
          </a:bodyPr>
          <a:lstStyle/>
          <a:p>
            <a:r>
              <a:rPr lang="en-US" sz="2400" cap="none" dirty="0" smtClean="0"/>
              <a:t>Why to screen?</a:t>
            </a:r>
            <a:br>
              <a:rPr lang="en-US" sz="2400" cap="none" dirty="0" smtClean="0"/>
            </a:br>
            <a:r>
              <a:rPr lang="en-US" sz="2400" cap="none" dirty="0" smtClean="0"/>
              <a:t>The relation between high blood levels of cholesterol, LDL and low HDL and coronary heart disease is well established.</a:t>
            </a:r>
            <a:endParaRPr lang="en-US" sz="2400" cap="none" dirty="0"/>
          </a:p>
        </p:txBody>
      </p:sp>
    </p:spTree>
    <p:extLst>
      <p:ext uri="{BB962C8B-B14F-4D97-AF65-F5344CB8AC3E}">
        <p14:creationId xmlns:p14="http://schemas.microsoft.com/office/powerpoint/2010/main" val="2437428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E4FE8E-7D99-440A-B685-A41A05DA4C72}"/>
              </a:ext>
            </a:extLst>
          </p:cNvPr>
          <p:cNvSpPr>
            <a:spLocks noGrp="1"/>
          </p:cNvSpPr>
          <p:nvPr>
            <p:ph type="title"/>
          </p:nvPr>
        </p:nvSpPr>
        <p:spPr>
          <a:xfrm>
            <a:off x="0" y="0"/>
            <a:ext cx="10769600" cy="1417638"/>
          </a:xfrm>
        </p:spPr>
        <p:txBody>
          <a:bodyPr/>
          <a:lstStyle/>
          <a:p>
            <a:r>
              <a:rPr lang="en-US" cap="none" dirty="0" smtClean="0">
                <a:ln w="0"/>
                <a:solidFill>
                  <a:schemeClr val="accent1"/>
                </a:solidFill>
                <a:effectLst>
                  <a:outerShdw blurRad="38100" dist="25400" dir="5400000" algn="ctr" rotWithShape="0">
                    <a:srgbClr val="6E747A">
                      <a:alpha val="43000"/>
                    </a:srgbClr>
                  </a:outerShdw>
                </a:effectLst>
              </a:rPr>
              <a:t>Who to screen?</a:t>
            </a:r>
            <a:endParaRPr lang="en-US" cap="none"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xmlns="" id="{4F8A20F8-9A6A-43C0-9B8F-4A2D4B23EF7F}"/>
              </a:ext>
            </a:extLst>
          </p:cNvPr>
          <p:cNvSpPr>
            <a:spLocks noGrp="1"/>
          </p:cNvSpPr>
          <p:nvPr>
            <p:ph sz="quarter" idx="13"/>
          </p:nvPr>
        </p:nvSpPr>
        <p:spPr>
          <a:xfrm>
            <a:off x="368132" y="1423059"/>
            <a:ext cx="11291455" cy="5209309"/>
          </a:xfrm>
        </p:spPr>
        <p:txBody>
          <a:bodyPr vert="horz" lIns="91440" tIns="45720" rIns="91440" bIns="45720" rtlCol="0" anchor="t">
            <a:normAutofit/>
          </a:bodyPr>
          <a:lstStyle/>
          <a:p>
            <a:r>
              <a:rPr lang="en-US" sz="2400" cap="none" dirty="0" smtClean="0"/>
              <a:t>Screening men:</a:t>
            </a:r>
          </a:p>
          <a:p>
            <a:pPr marL="0" indent="0">
              <a:buNone/>
            </a:pPr>
            <a:r>
              <a:rPr lang="en-US" sz="2400" cap="none" dirty="0" smtClean="0"/>
              <a:t>   The U.S. Preventive services task force (USPSTF) strongly recommends screening </a:t>
            </a:r>
            <a:r>
              <a:rPr lang="en-US" sz="2400" cap="none" dirty="0" smtClean="0">
                <a:solidFill>
                  <a:srgbClr val="FF0000"/>
                </a:solidFill>
              </a:rPr>
              <a:t>men 35 years and older</a:t>
            </a:r>
            <a:r>
              <a:rPr lang="en-US" sz="2400" cap="none" dirty="0" smtClean="0"/>
              <a:t> </a:t>
            </a:r>
            <a:r>
              <a:rPr lang="en-US" sz="2400" cap="none" dirty="0" smtClean="0">
                <a:solidFill>
                  <a:srgbClr val="FF0000"/>
                </a:solidFill>
              </a:rPr>
              <a:t>for lipid disorders</a:t>
            </a:r>
            <a:r>
              <a:rPr lang="en-US" sz="2400" cap="none" dirty="0" smtClean="0"/>
              <a:t>. The USPSTF also recommends screening </a:t>
            </a:r>
            <a:r>
              <a:rPr lang="en-US" sz="2400" cap="none" dirty="0" smtClean="0">
                <a:solidFill>
                  <a:srgbClr val="FF0000"/>
                </a:solidFill>
              </a:rPr>
              <a:t>men 20 to 35 years of age for lipid disorders if they are at increased risk of coronary heart disease (CHD).</a:t>
            </a:r>
          </a:p>
          <a:p>
            <a:pPr marL="0" indent="0">
              <a:buNone/>
            </a:pPr>
            <a:endParaRPr lang="en-US" sz="100" cap="none" dirty="0" smtClean="0"/>
          </a:p>
          <a:p>
            <a:r>
              <a:rPr lang="en-US" sz="2400" cap="none" dirty="0" smtClean="0"/>
              <a:t>Screening women:</a:t>
            </a:r>
          </a:p>
          <a:p>
            <a:pPr marL="0" indent="0">
              <a:buNone/>
            </a:pPr>
            <a:r>
              <a:rPr lang="en-US" sz="2400" cap="none" dirty="0" smtClean="0"/>
              <a:t>   The USPSTF strongly recommends screening </a:t>
            </a:r>
            <a:r>
              <a:rPr lang="en-US" sz="2400" cap="none" dirty="0" smtClean="0">
                <a:solidFill>
                  <a:srgbClr val="FF0000"/>
                </a:solidFill>
              </a:rPr>
              <a:t>women 45 years and older for lipid disorders if they are at increased risk of CHD. </a:t>
            </a:r>
            <a:r>
              <a:rPr lang="en-US" sz="2400" cap="none" dirty="0" smtClean="0"/>
              <a:t>The USPSTF also recommends screening women</a:t>
            </a:r>
            <a:r>
              <a:rPr lang="en-US" sz="2400" cap="none" dirty="0" smtClean="0">
                <a:solidFill>
                  <a:schemeClr val="accent6">
                    <a:lumMod val="75000"/>
                  </a:schemeClr>
                </a:solidFill>
              </a:rPr>
              <a:t> </a:t>
            </a:r>
            <a:r>
              <a:rPr lang="en-US" sz="2400" cap="none" dirty="0" smtClean="0">
                <a:solidFill>
                  <a:srgbClr val="FF0000"/>
                </a:solidFill>
              </a:rPr>
              <a:t>20 to 45 years of age for lipid disorders if they are at increased risk of CHD.</a:t>
            </a:r>
            <a:r>
              <a:rPr lang="en-US" sz="2400" cap="none" dirty="0" smtClean="0">
                <a:solidFill>
                  <a:schemeClr val="accent6">
                    <a:lumMod val="75000"/>
                  </a:schemeClr>
                </a:solidFill>
              </a:rPr>
              <a:t> </a:t>
            </a:r>
            <a:endParaRPr lang="en-US" sz="2400" cap="none" dirty="0">
              <a:solidFill>
                <a:schemeClr val="accent6">
                  <a:lumMod val="75000"/>
                </a:schemeClr>
              </a:solidFill>
            </a:endParaRPr>
          </a:p>
        </p:txBody>
      </p:sp>
    </p:spTree>
    <p:extLst>
      <p:ext uri="{BB962C8B-B14F-4D97-AF65-F5344CB8AC3E}">
        <p14:creationId xmlns:p14="http://schemas.microsoft.com/office/powerpoint/2010/main" val="358726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5A8396-661C-4DDE-A89B-180ED1E0C6E3}"/>
              </a:ext>
            </a:extLst>
          </p:cNvPr>
          <p:cNvSpPr>
            <a:spLocks noGrp="1"/>
          </p:cNvSpPr>
          <p:nvPr>
            <p:ph type="ctrTitle"/>
          </p:nvPr>
        </p:nvSpPr>
        <p:spPr>
          <a:xfrm>
            <a:off x="-1" y="1971305"/>
            <a:ext cx="11263745" cy="1316181"/>
          </a:xfrm>
        </p:spPr>
        <p:txBody>
          <a:bodyPr/>
          <a:lstStyle/>
          <a:p>
            <a:r>
              <a:rPr lang="en-US" sz="4600" cap="none" dirty="0">
                <a:ln w="0"/>
                <a:solidFill>
                  <a:schemeClr val="accent1"/>
                </a:solidFill>
                <a:effectLst>
                  <a:outerShdw blurRad="38100" dist="25400" dir="5400000" algn="ctr" rotWithShape="0">
                    <a:srgbClr val="6E747A">
                      <a:alpha val="43000"/>
                    </a:srgbClr>
                  </a:outerShdw>
                </a:effectLst>
              </a:rPr>
              <a:t>Newborn and maternal screening</a:t>
            </a:r>
          </a:p>
        </p:txBody>
      </p:sp>
    </p:spTree>
    <p:extLst>
      <p:ext uri="{BB962C8B-B14F-4D97-AF65-F5344CB8AC3E}">
        <p14:creationId xmlns:p14="http://schemas.microsoft.com/office/powerpoint/2010/main" val="1662948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A8C12B-3D3B-4C74-A121-9137AEC067AB}"/>
              </a:ext>
            </a:extLst>
          </p:cNvPr>
          <p:cNvSpPr>
            <a:spLocks noGrp="1"/>
          </p:cNvSpPr>
          <p:nvPr>
            <p:ph type="title"/>
          </p:nvPr>
        </p:nvSpPr>
        <p:spPr/>
        <p:txBody>
          <a:bodyPr/>
          <a:lstStyle/>
          <a:p>
            <a:r>
              <a:rPr lang="en-US" cap="none" dirty="0">
                <a:ln w="0"/>
                <a:solidFill>
                  <a:schemeClr val="accent1"/>
                </a:solidFill>
                <a:effectLst>
                  <a:outerShdw blurRad="38100" dist="25400" dir="5400000" algn="ctr" rotWithShape="0">
                    <a:srgbClr val="6E747A">
                      <a:alpha val="43000"/>
                    </a:srgbClr>
                  </a:outerShdw>
                </a:effectLst>
              </a:rPr>
              <a:t>Newborn screening</a:t>
            </a:r>
          </a:p>
        </p:txBody>
      </p:sp>
      <p:sp>
        <p:nvSpPr>
          <p:cNvPr id="3" name="Content Placeholder 2">
            <a:extLst>
              <a:ext uri="{FF2B5EF4-FFF2-40B4-BE49-F238E27FC236}">
                <a16:creationId xmlns:a16="http://schemas.microsoft.com/office/drawing/2014/main" xmlns="" id="{9B54914A-0C50-4387-A91F-63E57032383C}"/>
              </a:ext>
            </a:extLst>
          </p:cNvPr>
          <p:cNvSpPr>
            <a:spLocks noGrp="1"/>
          </p:cNvSpPr>
          <p:nvPr>
            <p:ph sz="quarter" idx="13"/>
          </p:nvPr>
        </p:nvSpPr>
        <p:spPr>
          <a:xfrm>
            <a:off x="961902" y="2643125"/>
            <a:ext cx="10344992" cy="3606800"/>
          </a:xfrm>
        </p:spPr>
        <p:txBody>
          <a:bodyPr vert="horz" lIns="91440" tIns="45720" rIns="91440" bIns="45720" rtlCol="0" anchor="t">
            <a:normAutofit/>
          </a:bodyPr>
          <a:lstStyle/>
          <a:p>
            <a:r>
              <a:rPr lang="en-US" sz="2400" cap="none" dirty="0" smtClean="0"/>
              <a:t>Since screening for </a:t>
            </a:r>
            <a:r>
              <a:rPr lang="en-US" sz="2400" cap="none" dirty="0" smtClean="0">
                <a:solidFill>
                  <a:srgbClr val="FF0000"/>
                </a:solidFill>
              </a:rPr>
              <a:t>phenylketonuria </a:t>
            </a:r>
            <a:r>
              <a:rPr lang="en-US" sz="2400" cap="none" dirty="0" smtClean="0"/>
              <a:t> was commenced in </a:t>
            </a:r>
            <a:r>
              <a:rPr lang="en-US" sz="2400" cap="none" dirty="0" err="1" smtClean="0"/>
              <a:t>victoria</a:t>
            </a:r>
            <a:r>
              <a:rPr lang="en-US" sz="2400" cap="none" dirty="0" smtClean="0"/>
              <a:t> in 1966, it has expanded to include </a:t>
            </a:r>
            <a:r>
              <a:rPr lang="en-US" sz="2400" cap="none" dirty="0" smtClean="0">
                <a:solidFill>
                  <a:srgbClr val="FF0000"/>
                </a:solidFill>
              </a:rPr>
              <a:t>congenital hypothyroidism, cystic fibrosis, and over 20 rare conditions. </a:t>
            </a:r>
            <a:r>
              <a:rPr lang="en-US" sz="2400" cap="none" dirty="0" smtClean="0"/>
              <a:t>All of this is to ensure early detection and treatment of these various conditions.</a:t>
            </a:r>
            <a:endParaRPr lang="en-US" sz="2400" cap="none" dirty="0"/>
          </a:p>
        </p:txBody>
      </p:sp>
    </p:spTree>
    <p:extLst>
      <p:ext uri="{BB962C8B-B14F-4D97-AF65-F5344CB8AC3E}">
        <p14:creationId xmlns:p14="http://schemas.microsoft.com/office/powerpoint/2010/main" val="2814451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BEEE86-A96A-404D-B0F9-1E8AC25C5547}"/>
              </a:ext>
            </a:extLst>
          </p:cNvPr>
          <p:cNvSpPr>
            <a:spLocks noGrp="1"/>
          </p:cNvSpPr>
          <p:nvPr>
            <p:ph type="title"/>
          </p:nvPr>
        </p:nvSpPr>
        <p:spPr>
          <a:xfrm>
            <a:off x="910538" y="858650"/>
            <a:ext cx="9005828" cy="821982"/>
          </a:xfrm>
        </p:spPr>
        <p:txBody>
          <a:bodyPr/>
          <a:lstStyle/>
          <a:p>
            <a:r>
              <a:rPr lang="en-US" sz="4000" cap="none" dirty="0">
                <a:ln w="0"/>
                <a:solidFill>
                  <a:schemeClr val="accent1"/>
                </a:solidFill>
                <a:effectLst>
                  <a:outerShdw blurRad="38100" dist="25400" dir="5400000" algn="ctr" rotWithShape="0">
                    <a:srgbClr val="6E747A">
                      <a:alpha val="43000"/>
                    </a:srgbClr>
                  </a:outerShdw>
                </a:effectLst>
              </a:rPr>
              <a:t>Maternal screening</a:t>
            </a:r>
          </a:p>
        </p:txBody>
      </p:sp>
      <p:sp>
        <p:nvSpPr>
          <p:cNvPr id="3" name="Content Placeholder 2">
            <a:extLst>
              <a:ext uri="{FF2B5EF4-FFF2-40B4-BE49-F238E27FC236}">
                <a16:creationId xmlns:a16="http://schemas.microsoft.com/office/drawing/2014/main" xmlns="" id="{8E3AF17F-AB42-4D63-9022-352B230169F7}"/>
              </a:ext>
            </a:extLst>
          </p:cNvPr>
          <p:cNvSpPr>
            <a:spLocks noGrp="1"/>
          </p:cNvSpPr>
          <p:nvPr>
            <p:ph sz="quarter" idx="13"/>
          </p:nvPr>
        </p:nvSpPr>
        <p:spPr>
          <a:xfrm>
            <a:off x="380008" y="2545991"/>
            <a:ext cx="11454744" cy="4005771"/>
          </a:xfrm>
        </p:spPr>
        <p:txBody>
          <a:bodyPr vert="horz" lIns="91440" tIns="45720" rIns="91440" bIns="45720" rtlCol="0" anchor="t">
            <a:normAutofit/>
          </a:bodyPr>
          <a:lstStyle/>
          <a:p>
            <a:r>
              <a:rPr lang="en-US" sz="2400" cap="none" dirty="0" smtClean="0"/>
              <a:t>Infections:  rubella, syphilis, hepatitis B, hepatitis C, HIV, group B streptococcus (GBS) culture</a:t>
            </a:r>
          </a:p>
          <a:p>
            <a:r>
              <a:rPr lang="en-US" sz="2400" cap="none" dirty="0" smtClean="0"/>
              <a:t>Glucose tolerance test for gestational diabetes</a:t>
            </a:r>
          </a:p>
          <a:p>
            <a:r>
              <a:rPr lang="en-US" sz="2400" cap="none" dirty="0" smtClean="0"/>
              <a:t>Anemia</a:t>
            </a:r>
          </a:p>
          <a:p>
            <a:r>
              <a:rPr lang="en-US" sz="2400" cap="none" dirty="0" smtClean="0"/>
              <a:t>Folic acid</a:t>
            </a:r>
          </a:p>
          <a:p>
            <a:r>
              <a:rPr lang="en-US" sz="2400" cap="none" dirty="0" smtClean="0"/>
              <a:t>Rhesus (</a:t>
            </a:r>
            <a:r>
              <a:rPr lang="en-US" sz="2400" cap="none" dirty="0" err="1" smtClean="0"/>
              <a:t>rhd</a:t>
            </a:r>
            <a:r>
              <a:rPr lang="en-US" sz="2400" cap="none" dirty="0" smtClean="0"/>
              <a:t>) factor</a:t>
            </a:r>
          </a:p>
        </p:txBody>
      </p:sp>
    </p:spTree>
    <p:extLst>
      <p:ext uri="{BB962C8B-B14F-4D97-AF65-F5344CB8AC3E}">
        <p14:creationId xmlns:p14="http://schemas.microsoft.com/office/powerpoint/2010/main" val="1299839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ln w="0"/>
                <a:solidFill>
                  <a:schemeClr val="accent1"/>
                </a:solidFill>
                <a:effectLst>
                  <a:outerShdw blurRad="38100" dist="25400" dir="5400000" algn="ctr" rotWithShape="0">
                    <a:srgbClr val="6E747A">
                      <a:alpha val="43000"/>
                    </a:srgbClr>
                  </a:outerShdw>
                </a:effectLst>
              </a:rPr>
              <a:t>Screening</a:t>
            </a:r>
            <a:endParaRPr lang="en-US" dirty="0"/>
          </a:p>
        </p:txBody>
      </p:sp>
      <p:sp>
        <p:nvSpPr>
          <p:cNvPr id="3" name="Content Placeholder 2"/>
          <p:cNvSpPr>
            <a:spLocks noGrp="1"/>
          </p:cNvSpPr>
          <p:nvPr>
            <p:ph sz="quarter" idx="13"/>
          </p:nvPr>
        </p:nvSpPr>
        <p:spPr>
          <a:xfrm>
            <a:off x="617517" y="1695202"/>
            <a:ext cx="10769600" cy="5257800"/>
          </a:xfrm>
        </p:spPr>
        <p:txBody>
          <a:bodyPr>
            <a:normAutofit/>
          </a:bodyPr>
          <a:lstStyle/>
          <a:p>
            <a:r>
              <a:rPr lang="en-US" sz="2400" b="1" cap="none" dirty="0" smtClean="0"/>
              <a:t>A) screening is defined as:</a:t>
            </a:r>
            <a:endParaRPr lang="en-US" sz="2400" cap="none" dirty="0" smtClean="0"/>
          </a:p>
          <a:p>
            <a:pPr lvl="0"/>
            <a:r>
              <a:rPr lang="en-US" sz="2400" cap="none" dirty="0" smtClean="0"/>
              <a:t>The systematic testing of asymptomatic individuals for pre-clinical disease.</a:t>
            </a:r>
          </a:p>
          <a:p>
            <a:pPr lvl="0"/>
            <a:r>
              <a:rPr lang="en-US" sz="2400" cap="none" dirty="0" smtClean="0"/>
              <a:t> The ability to diagnose and treat a potentially serious condition at an early stage when it is still treatable. (Oxford handbook of general practice).</a:t>
            </a:r>
          </a:p>
          <a:p>
            <a:pPr marL="114300" lvl="0" indent="0">
              <a:buNone/>
            </a:pPr>
            <a:endParaRPr lang="en-US" sz="2400" cap="none" dirty="0" smtClean="0"/>
          </a:p>
          <a:p>
            <a:pPr marL="114300" indent="0">
              <a:buNone/>
            </a:pPr>
            <a:r>
              <a:rPr lang="en-US" sz="2400" cap="none" dirty="0" smtClean="0"/>
              <a:t>-Screening is a kind of prevention.</a:t>
            </a:r>
          </a:p>
          <a:p>
            <a:pPr marL="114300" lvl="0" indent="0">
              <a:buNone/>
            </a:pPr>
            <a:endParaRPr lang="en-US" sz="2400" cap="none" dirty="0" smtClean="0"/>
          </a:p>
          <a:p>
            <a:pPr marL="114300" indent="0">
              <a:buNone/>
            </a:pPr>
            <a:r>
              <a:rPr lang="en-US" sz="2400" cap="none" dirty="0" smtClean="0"/>
              <a:t>-The main purpose of screening is to exclude the presence of disease, rather than diagnose it.</a:t>
            </a:r>
          </a:p>
          <a:p>
            <a:pPr marL="114300" indent="0">
              <a:buNone/>
            </a:pPr>
            <a:endParaRPr lang="en-US" sz="2400" cap="none" dirty="0" smtClean="0"/>
          </a:p>
          <a:p>
            <a:pPr marL="114300" indent="0">
              <a:buNone/>
            </a:pPr>
            <a:endParaRPr lang="en-US" sz="2400" cap="none" dirty="0" smtClean="0"/>
          </a:p>
          <a:p>
            <a:endParaRPr lang="en-US" cap="none" dirty="0"/>
          </a:p>
        </p:txBody>
      </p:sp>
    </p:spTree>
    <p:extLst>
      <p:ext uri="{BB962C8B-B14F-4D97-AF65-F5344CB8AC3E}">
        <p14:creationId xmlns:p14="http://schemas.microsoft.com/office/powerpoint/2010/main" val="28716957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A09906-27B2-4264-981E-6BAFEFCD7EAE}"/>
              </a:ext>
            </a:extLst>
          </p:cNvPr>
          <p:cNvSpPr>
            <a:spLocks noGrp="1"/>
          </p:cNvSpPr>
          <p:nvPr>
            <p:ph type="ctrTitle"/>
          </p:nvPr>
        </p:nvSpPr>
        <p:spPr>
          <a:xfrm>
            <a:off x="178128" y="2006930"/>
            <a:ext cx="11263745" cy="1385454"/>
          </a:xfrm>
        </p:spPr>
        <p:txBody>
          <a:bodyPr/>
          <a:lstStyle/>
          <a:p>
            <a:r>
              <a:rPr lang="en-US" sz="4600" cap="none" dirty="0">
                <a:ln w="0"/>
                <a:solidFill>
                  <a:schemeClr val="accent1"/>
                </a:solidFill>
                <a:effectLst>
                  <a:outerShdw blurRad="38100" dist="25400" dir="5400000" algn="ctr" rotWithShape="0">
                    <a:srgbClr val="6E747A">
                      <a:alpha val="43000"/>
                    </a:srgbClr>
                  </a:outerShdw>
                </a:effectLst>
              </a:rPr>
              <a:t>Periodic health examinations based on age</a:t>
            </a:r>
          </a:p>
        </p:txBody>
      </p:sp>
    </p:spTree>
    <p:extLst>
      <p:ext uri="{BB962C8B-B14F-4D97-AF65-F5344CB8AC3E}">
        <p14:creationId xmlns:p14="http://schemas.microsoft.com/office/powerpoint/2010/main" val="2604725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9C9F42-2813-4D48-A242-EF22AB4DF6A0}"/>
              </a:ext>
            </a:extLst>
          </p:cNvPr>
          <p:cNvSpPr>
            <a:spLocks noGrp="1"/>
          </p:cNvSpPr>
          <p:nvPr>
            <p:ph type="title"/>
          </p:nvPr>
        </p:nvSpPr>
        <p:spPr>
          <a:xfrm>
            <a:off x="390635" y="169123"/>
            <a:ext cx="10364451" cy="1596177"/>
          </a:xfrm>
        </p:spPr>
        <p:txBody>
          <a:bodyPr/>
          <a:lstStyle/>
          <a:p>
            <a:r>
              <a:rPr lang="en-US" cap="none" dirty="0" smtClean="0">
                <a:ln w="0"/>
                <a:solidFill>
                  <a:schemeClr val="accent1"/>
                </a:solidFill>
                <a:effectLst>
                  <a:outerShdw blurRad="38100" dist="25400" dir="5400000" algn="ctr" rotWithShape="0">
                    <a:srgbClr val="6E747A">
                      <a:alpha val="43000"/>
                    </a:srgbClr>
                  </a:outerShdw>
                </a:effectLst>
              </a:rPr>
              <a:t>&gt; </a:t>
            </a:r>
            <a:r>
              <a:rPr lang="en-US" cap="none" dirty="0">
                <a:ln w="0"/>
                <a:solidFill>
                  <a:schemeClr val="accent1"/>
                </a:solidFill>
                <a:effectLst>
                  <a:outerShdw blurRad="38100" dist="25400" dir="5400000" algn="ctr" rotWithShape="0">
                    <a:srgbClr val="6E747A">
                      <a:alpha val="43000"/>
                    </a:srgbClr>
                  </a:outerShdw>
                </a:effectLst>
              </a:rPr>
              <a:t>6 </a:t>
            </a:r>
            <a:r>
              <a:rPr lang="en-US" cap="none" dirty="0" smtClean="0">
                <a:ln w="0"/>
                <a:solidFill>
                  <a:schemeClr val="accent1"/>
                </a:solidFill>
                <a:effectLst>
                  <a:outerShdw blurRad="38100" dist="25400" dir="5400000" algn="ctr" rotWithShape="0">
                    <a:srgbClr val="6E747A">
                      <a:alpha val="43000"/>
                    </a:srgbClr>
                  </a:outerShdw>
                </a:effectLst>
              </a:rPr>
              <a:t>Y\O</a:t>
            </a:r>
            <a:endParaRPr lang="en-US" cap="none"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xmlns="" id="{5B4B5504-F266-4A09-9A8C-347EB8AF1F8C}"/>
              </a:ext>
            </a:extLst>
          </p:cNvPr>
          <p:cNvSpPr>
            <a:spLocks noGrp="1"/>
          </p:cNvSpPr>
          <p:nvPr>
            <p:ph sz="quarter" idx="13"/>
          </p:nvPr>
        </p:nvSpPr>
        <p:spPr>
          <a:xfrm>
            <a:off x="344385" y="1677228"/>
            <a:ext cx="11508100" cy="3416300"/>
          </a:xfrm>
        </p:spPr>
        <p:txBody>
          <a:bodyPr vert="horz" lIns="91440" tIns="45720" rIns="91440" bIns="45720" rtlCol="0" anchor="t">
            <a:normAutofit/>
          </a:bodyPr>
          <a:lstStyle/>
          <a:p>
            <a:r>
              <a:rPr lang="en-US" sz="2400" cap="none" dirty="0" smtClean="0"/>
              <a:t>1. Counseling for parents examples: breast feeding, dental health, passive smoking.</a:t>
            </a:r>
          </a:p>
          <a:p>
            <a:endParaRPr lang="en-US" sz="2400" cap="none" dirty="0" smtClean="0"/>
          </a:p>
          <a:p>
            <a:r>
              <a:rPr lang="en-US" sz="2400" cap="none" dirty="0" smtClean="0"/>
              <a:t>2. Screening examples: developmental milestones, vision, hernias.</a:t>
            </a:r>
          </a:p>
          <a:p>
            <a:endParaRPr lang="en-US" sz="2400" cap="none" dirty="0" smtClean="0"/>
          </a:p>
          <a:p>
            <a:r>
              <a:rPr lang="en-US" sz="2400" cap="none" dirty="0" smtClean="0"/>
              <a:t>3. Chemoprophylaxis: </a:t>
            </a:r>
            <a:r>
              <a:rPr lang="en-US" sz="2400" cap="none" dirty="0" err="1" smtClean="0"/>
              <a:t>floride</a:t>
            </a:r>
            <a:r>
              <a:rPr lang="en-US" sz="2400" cap="none" dirty="0" smtClean="0"/>
              <a:t>, iron, vitamin K.</a:t>
            </a:r>
            <a:endParaRPr lang="en-US" sz="2400" cap="none" dirty="0"/>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0840" y="3953732"/>
            <a:ext cx="4111645" cy="2737024"/>
          </a:xfrm>
          <a:prstGeom prst="rect">
            <a:avLst/>
          </a:prstGeom>
        </p:spPr>
      </p:pic>
    </p:spTree>
    <p:extLst>
      <p:ext uri="{BB962C8B-B14F-4D97-AF65-F5344CB8AC3E}">
        <p14:creationId xmlns:p14="http://schemas.microsoft.com/office/powerpoint/2010/main" val="4034799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high confidence">
            <a:extLst>
              <a:ext uri="{FF2B5EF4-FFF2-40B4-BE49-F238E27FC236}">
                <a16:creationId xmlns:a16="http://schemas.microsoft.com/office/drawing/2014/main" xmlns="" id="{C4DD001D-539B-44DB-AFF9-194AFDF8D38A}"/>
              </a:ext>
            </a:extLst>
          </p:cNvPr>
          <p:cNvPicPr>
            <a:picLocks noGrp="1" noChangeAspect="1"/>
          </p:cNvPicPr>
          <p:nvPr>
            <p:ph sz="quarter" idx="13"/>
          </p:nvPr>
        </p:nvPicPr>
        <p:blipFill>
          <a:blip r:embed="rId2"/>
          <a:stretch>
            <a:fillRect/>
          </a:stretch>
        </p:blipFill>
        <p:spPr>
          <a:xfrm>
            <a:off x="2273104" y="0"/>
            <a:ext cx="7135401" cy="6861174"/>
          </a:xfrm>
          <a:prstGeom prst="rect">
            <a:avLst/>
          </a:prstGeom>
        </p:spPr>
      </p:pic>
      <p:sp>
        <p:nvSpPr>
          <p:cNvPr id="8" name="TextBox 7">
            <a:extLst>
              <a:ext uri="{FF2B5EF4-FFF2-40B4-BE49-F238E27FC236}">
                <a16:creationId xmlns:a16="http://schemas.microsoft.com/office/drawing/2014/main" xmlns="" id="{9C4FE0C2-F2CF-43E0-8D35-67BBCD4BDB51}"/>
              </a:ext>
            </a:extLst>
          </p:cNvPr>
          <p:cNvSpPr txBox="1"/>
          <p:nvPr/>
        </p:nvSpPr>
        <p:spPr>
          <a:xfrm>
            <a:off x="7611533" y="2421467"/>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spTree>
    <p:extLst>
      <p:ext uri="{BB962C8B-B14F-4D97-AF65-F5344CB8AC3E}">
        <p14:creationId xmlns:p14="http://schemas.microsoft.com/office/powerpoint/2010/main" val="3983456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D86D90-993C-4326-882F-C08D4B1C5499}"/>
              </a:ext>
            </a:extLst>
          </p:cNvPr>
          <p:cNvSpPr>
            <a:spLocks noGrp="1"/>
          </p:cNvSpPr>
          <p:nvPr>
            <p:ph type="title"/>
          </p:nvPr>
        </p:nvSpPr>
        <p:spPr>
          <a:xfrm>
            <a:off x="0" y="0"/>
            <a:ext cx="10364451" cy="1596177"/>
          </a:xfrm>
        </p:spPr>
        <p:txBody>
          <a:bodyPr/>
          <a:lstStyle/>
          <a:p>
            <a:r>
              <a:rPr lang="en-US" cap="none" dirty="0">
                <a:ln w="0"/>
                <a:solidFill>
                  <a:schemeClr val="accent1"/>
                </a:solidFill>
                <a:effectLst>
                  <a:outerShdw blurRad="38100" dist="25400" dir="5400000" algn="ctr" rotWithShape="0">
                    <a:srgbClr val="6E747A">
                      <a:alpha val="43000"/>
                    </a:srgbClr>
                  </a:outerShdw>
                </a:effectLst>
              </a:rPr>
              <a:t>7-18 </a:t>
            </a:r>
            <a:r>
              <a:rPr lang="en-US" cap="none" dirty="0" smtClean="0">
                <a:ln w="0"/>
                <a:solidFill>
                  <a:schemeClr val="accent1"/>
                </a:solidFill>
                <a:effectLst>
                  <a:outerShdw blurRad="38100" dist="25400" dir="5400000" algn="ctr" rotWithShape="0">
                    <a:srgbClr val="6E747A">
                      <a:alpha val="43000"/>
                    </a:srgbClr>
                  </a:outerShdw>
                </a:effectLst>
              </a:rPr>
              <a:t>Y\O</a:t>
            </a:r>
            <a:endParaRPr lang="en-US" cap="none"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xmlns="" id="{919DB982-6D2C-42B9-8F1D-85452B502045}"/>
              </a:ext>
            </a:extLst>
          </p:cNvPr>
          <p:cNvSpPr>
            <a:spLocks noGrp="1"/>
          </p:cNvSpPr>
          <p:nvPr>
            <p:ph sz="quarter" idx="13"/>
          </p:nvPr>
        </p:nvSpPr>
        <p:spPr>
          <a:xfrm>
            <a:off x="866896" y="1315190"/>
            <a:ext cx="10769600" cy="4800600"/>
          </a:xfrm>
        </p:spPr>
        <p:txBody>
          <a:bodyPr vert="horz" lIns="91440" tIns="45720" rIns="91440" bIns="45720" rtlCol="0" anchor="t">
            <a:normAutofit/>
          </a:bodyPr>
          <a:lstStyle/>
          <a:p>
            <a:pPr marL="0" indent="0">
              <a:buNone/>
            </a:pPr>
            <a:r>
              <a:rPr lang="en-US" sz="2400" cap="none" dirty="0" smtClean="0"/>
              <a:t>1. Counseling examples: depression, smoking, sun and vitamin D exposure </a:t>
            </a:r>
          </a:p>
          <a:p>
            <a:endParaRPr lang="en-US" sz="2400" cap="none" dirty="0" smtClean="0"/>
          </a:p>
          <a:p>
            <a:endParaRPr lang="en-US" sz="2400" cap="none" dirty="0" smtClean="0"/>
          </a:p>
          <a:p>
            <a:pPr marL="0" indent="0">
              <a:buNone/>
            </a:pPr>
            <a:r>
              <a:rPr lang="en-US" sz="2400" cap="none" dirty="0" smtClean="0"/>
              <a:t>2. Screening: BMI, dental </a:t>
            </a:r>
            <a:r>
              <a:rPr lang="en-US" sz="2400" cap="none" dirty="0" err="1" smtClean="0"/>
              <a:t>hygeine</a:t>
            </a:r>
            <a:r>
              <a:rPr lang="en-US" sz="2400" cap="none" dirty="0" smtClean="0"/>
              <a:t>, </a:t>
            </a:r>
            <a:r>
              <a:rPr lang="en-US" sz="2400" cap="none" dirty="0" err="1" smtClean="0"/>
              <a:t>std's</a:t>
            </a:r>
            <a:r>
              <a:rPr lang="en-US" sz="2400" cap="none" dirty="0" smtClean="0"/>
              <a:t> for sexually </a:t>
            </a:r>
          </a:p>
          <a:p>
            <a:pPr marL="0" indent="0">
              <a:buNone/>
            </a:pPr>
            <a:r>
              <a:rPr lang="en-US" sz="2400" cap="none" dirty="0" smtClean="0"/>
              <a:t>Active teens</a:t>
            </a:r>
          </a:p>
          <a:p>
            <a:endParaRPr lang="en-US" sz="2400" cap="none" dirty="0" smtClean="0"/>
          </a:p>
          <a:p>
            <a:endParaRPr lang="en-US" sz="2400" cap="none" dirty="0" smtClean="0"/>
          </a:p>
          <a:p>
            <a:pPr marL="0" indent="0">
              <a:buNone/>
            </a:pPr>
            <a:r>
              <a:rPr lang="en-US" sz="2400" cap="none" dirty="0" smtClean="0"/>
              <a:t>3. Chemoprophylaxis: folic acid, vaccinations: influenza, MMR.</a:t>
            </a:r>
          </a:p>
          <a:p>
            <a:endParaRPr lang="en-US" cap="none" dirty="0" smtClean="0"/>
          </a:p>
          <a:p>
            <a:endParaRPr lang="en-US" cap="none" dirty="0"/>
          </a:p>
        </p:txBody>
      </p:sp>
      <p:pic>
        <p:nvPicPr>
          <p:cNvPr id="6" name="صورة 5"/>
          <p:cNvPicPr>
            <a:picLocks noChangeAspect="1"/>
          </p:cNvPicPr>
          <p:nvPr/>
        </p:nvPicPr>
        <p:blipFill rotWithShape="1">
          <a:blip r:embed="rId2">
            <a:extLst>
              <a:ext uri="{28A0092B-C50C-407E-A947-70E740481C1C}">
                <a14:useLocalDpi xmlns:a14="http://schemas.microsoft.com/office/drawing/2010/main" val="0"/>
              </a:ext>
            </a:extLst>
          </a:blip>
          <a:srcRect l="20864" t="11560" r="22161" b="12784"/>
          <a:stretch/>
        </p:blipFill>
        <p:spPr>
          <a:xfrm>
            <a:off x="8799616" y="2717965"/>
            <a:ext cx="2897579" cy="2565070"/>
          </a:xfrm>
          <a:prstGeom prst="rect">
            <a:avLst/>
          </a:prstGeom>
        </p:spPr>
      </p:pic>
    </p:spTree>
    <p:extLst>
      <p:ext uri="{BB962C8B-B14F-4D97-AF65-F5344CB8AC3E}">
        <p14:creationId xmlns:p14="http://schemas.microsoft.com/office/powerpoint/2010/main" val="1638891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xmlns="" id="{A72570A5-3E36-4C81-B951-0EBC1775C2DE}"/>
              </a:ext>
            </a:extLst>
          </p:cNvPr>
          <p:cNvPicPr>
            <a:picLocks noChangeAspect="1"/>
          </p:cNvPicPr>
          <p:nvPr/>
        </p:nvPicPr>
        <p:blipFill>
          <a:blip r:embed="rId2"/>
          <a:stretch>
            <a:fillRect/>
          </a:stretch>
        </p:blipFill>
        <p:spPr>
          <a:xfrm>
            <a:off x="2627909" y="118803"/>
            <a:ext cx="6830290" cy="6689666"/>
          </a:xfrm>
          <a:prstGeom prst="rect">
            <a:avLst/>
          </a:prstGeom>
        </p:spPr>
      </p:pic>
    </p:spTree>
    <p:extLst>
      <p:ext uri="{BB962C8B-B14F-4D97-AF65-F5344CB8AC3E}">
        <p14:creationId xmlns:p14="http://schemas.microsoft.com/office/powerpoint/2010/main" val="2392105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DDB8AF-8DBC-4031-AF08-6C83227719AF}"/>
              </a:ext>
            </a:extLst>
          </p:cNvPr>
          <p:cNvSpPr>
            <a:spLocks noGrp="1"/>
          </p:cNvSpPr>
          <p:nvPr>
            <p:ph type="title"/>
          </p:nvPr>
        </p:nvSpPr>
        <p:spPr>
          <a:xfrm>
            <a:off x="405149" y="0"/>
            <a:ext cx="10364451" cy="1596177"/>
          </a:xfrm>
        </p:spPr>
        <p:txBody>
          <a:bodyPr/>
          <a:lstStyle/>
          <a:p>
            <a:r>
              <a:rPr lang="en-US" cap="none" dirty="0">
                <a:ln w="0"/>
                <a:solidFill>
                  <a:schemeClr val="accent1"/>
                </a:solidFill>
                <a:effectLst>
                  <a:outerShdw blurRad="38100" dist="25400" dir="5400000" algn="ctr" rotWithShape="0">
                    <a:srgbClr val="6E747A">
                      <a:alpha val="43000"/>
                    </a:srgbClr>
                  </a:outerShdw>
                </a:effectLst>
              </a:rPr>
              <a:t>18-59 </a:t>
            </a:r>
            <a:r>
              <a:rPr lang="en-US" cap="none" dirty="0" smtClean="0">
                <a:ln w="0"/>
                <a:solidFill>
                  <a:schemeClr val="accent1"/>
                </a:solidFill>
                <a:effectLst>
                  <a:outerShdw blurRad="38100" dist="25400" dir="5400000" algn="ctr" rotWithShape="0">
                    <a:srgbClr val="6E747A">
                      <a:alpha val="43000"/>
                    </a:srgbClr>
                  </a:outerShdw>
                </a:effectLst>
              </a:rPr>
              <a:t> Y\O</a:t>
            </a:r>
            <a:endParaRPr lang="en-US" cap="none"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xmlns="" id="{86B86EE8-7C12-478E-8AC4-1EE62623ECBF}"/>
              </a:ext>
            </a:extLst>
          </p:cNvPr>
          <p:cNvSpPr>
            <a:spLocks noGrp="1"/>
          </p:cNvSpPr>
          <p:nvPr>
            <p:ph sz="quarter" idx="13"/>
          </p:nvPr>
        </p:nvSpPr>
        <p:spPr>
          <a:xfrm>
            <a:off x="546265" y="1565435"/>
            <a:ext cx="10769600" cy="4800600"/>
          </a:xfrm>
        </p:spPr>
        <p:txBody>
          <a:bodyPr vert="horz" lIns="91440" tIns="45720" rIns="91440" bIns="45720" rtlCol="0" anchor="t">
            <a:normAutofit/>
          </a:bodyPr>
          <a:lstStyle/>
          <a:p>
            <a:pPr marL="0" indent="0">
              <a:buNone/>
            </a:pPr>
            <a:r>
              <a:rPr lang="en-US" sz="2400" cap="none" dirty="0" smtClean="0"/>
              <a:t>1. Counseling: violence, drug and alcohol abuse, </a:t>
            </a:r>
            <a:r>
              <a:rPr lang="en-US" sz="2400" cap="none" dirty="0" err="1" smtClean="0"/>
              <a:t>behavioural</a:t>
            </a:r>
            <a:r>
              <a:rPr lang="en-US" sz="2400" cap="none" dirty="0" smtClean="0"/>
              <a:t> obesity counseling.</a:t>
            </a:r>
          </a:p>
          <a:p>
            <a:endParaRPr lang="en-US" sz="2400" cap="none" dirty="0" smtClean="0"/>
          </a:p>
          <a:p>
            <a:endParaRPr lang="en-US" sz="2400" cap="none" dirty="0" smtClean="0"/>
          </a:p>
          <a:p>
            <a:pPr marL="0" indent="0">
              <a:buNone/>
            </a:pPr>
            <a:r>
              <a:rPr lang="en-US" sz="2400" cap="none" dirty="0" smtClean="0"/>
              <a:t>2. Screening: BP, blood lipids, fasting blood glucose, </a:t>
            </a:r>
          </a:p>
          <a:p>
            <a:pPr marL="0" indent="0">
              <a:buNone/>
            </a:pPr>
            <a:r>
              <a:rPr lang="en-US" sz="2400" cap="none" dirty="0" smtClean="0"/>
              <a:t>PAP smear, mammogram</a:t>
            </a:r>
          </a:p>
          <a:p>
            <a:endParaRPr lang="en-US" sz="2400" cap="none" dirty="0" smtClean="0"/>
          </a:p>
          <a:p>
            <a:pPr marL="0" indent="0">
              <a:buNone/>
            </a:pPr>
            <a:r>
              <a:rPr lang="en-US" sz="2400" cap="none" dirty="0" smtClean="0"/>
              <a:t>3. Chemoprophylaxis: aspirin, folic acid, immunizations.</a:t>
            </a:r>
            <a:endParaRPr lang="en-US" sz="2400" cap="none" dirty="0"/>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500" y="2288908"/>
            <a:ext cx="4146517" cy="3031238"/>
          </a:xfrm>
          <a:prstGeom prst="rect">
            <a:avLst/>
          </a:prstGeom>
        </p:spPr>
      </p:pic>
    </p:spTree>
    <p:extLst>
      <p:ext uri="{BB962C8B-B14F-4D97-AF65-F5344CB8AC3E}">
        <p14:creationId xmlns:p14="http://schemas.microsoft.com/office/powerpoint/2010/main" val="43119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high confidence">
            <a:extLst>
              <a:ext uri="{FF2B5EF4-FFF2-40B4-BE49-F238E27FC236}">
                <a16:creationId xmlns:a16="http://schemas.microsoft.com/office/drawing/2014/main" xmlns="" id="{D41F36AB-D568-446D-8A41-03B7F817B40D}"/>
              </a:ext>
            </a:extLst>
          </p:cNvPr>
          <p:cNvPicPr>
            <a:picLocks noChangeAspect="1"/>
          </p:cNvPicPr>
          <p:nvPr/>
        </p:nvPicPr>
        <p:blipFill>
          <a:blip r:embed="rId2"/>
          <a:stretch>
            <a:fillRect/>
          </a:stretch>
        </p:blipFill>
        <p:spPr>
          <a:xfrm>
            <a:off x="2062349" y="0"/>
            <a:ext cx="7315198" cy="6958442"/>
          </a:xfrm>
          <a:prstGeom prst="rect">
            <a:avLst/>
          </a:prstGeom>
        </p:spPr>
      </p:pic>
    </p:spTree>
    <p:extLst>
      <p:ext uri="{BB962C8B-B14F-4D97-AF65-F5344CB8AC3E}">
        <p14:creationId xmlns:p14="http://schemas.microsoft.com/office/powerpoint/2010/main" val="2881460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5A4CDE-A79E-42BD-874F-B99B0FEFBAF5}"/>
              </a:ext>
            </a:extLst>
          </p:cNvPr>
          <p:cNvSpPr>
            <a:spLocks noGrp="1"/>
          </p:cNvSpPr>
          <p:nvPr>
            <p:ph type="title"/>
          </p:nvPr>
        </p:nvSpPr>
        <p:spPr>
          <a:xfrm>
            <a:off x="1251165" y="332127"/>
            <a:ext cx="8761413" cy="706964"/>
          </a:xfrm>
        </p:spPr>
        <p:txBody>
          <a:bodyPr/>
          <a:lstStyle/>
          <a:p>
            <a:r>
              <a:rPr lang="en-US" cap="none" dirty="0">
                <a:ln w="0"/>
                <a:solidFill>
                  <a:schemeClr val="accent1"/>
                </a:solidFill>
                <a:effectLst>
                  <a:outerShdw blurRad="38100" dist="25400" dir="5400000" algn="ctr" rotWithShape="0">
                    <a:srgbClr val="6E747A">
                      <a:alpha val="43000"/>
                    </a:srgbClr>
                  </a:outerShdw>
                </a:effectLst>
              </a:rPr>
              <a:t>Osteoporosis</a:t>
            </a:r>
          </a:p>
        </p:txBody>
      </p:sp>
      <p:sp>
        <p:nvSpPr>
          <p:cNvPr id="3" name="Content Placeholder 2">
            <a:extLst>
              <a:ext uri="{FF2B5EF4-FFF2-40B4-BE49-F238E27FC236}">
                <a16:creationId xmlns:a16="http://schemas.microsoft.com/office/drawing/2014/main" xmlns="" id="{3851A100-51D0-4BA1-9D80-F752570D9711}"/>
              </a:ext>
            </a:extLst>
          </p:cNvPr>
          <p:cNvSpPr>
            <a:spLocks noGrp="1"/>
          </p:cNvSpPr>
          <p:nvPr>
            <p:ph sz="quarter" idx="13"/>
          </p:nvPr>
        </p:nvSpPr>
        <p:spPr>
          <a:xfrm>
            <a:off x="0" y="1039091"/>
            <a:ext cx="11263745" cy="5685199"/>
          </a:xfrm>
        </p:spPr>
        <p:txBody>
          <a:bodyPr vert="horz" lIns="91440" tIns="45720" rIns="91440" bIns="45720" rtlCol="0" anchor="t">
            <a:normAutofit/>
          </a:bodyPr>
          <a:lstStyle/>
          <a:p>
            <a:pPr marL="0" indent="0">
              <a:buNone/>
            </a:pPr>
            <a:endParaRPr lang="en-US" sz="2400" cap="none" dirty="0" smtClean="0"/>
          </a:p>
          <a:p>
            <a:pPr marL="0" indent="0">
              <a:buNone/>
            </a:pPr>
            <a:r>
              <a:rPr lang="en-US" sz="2400" cap="none" dirty="0" smtClean="0"/>
              <a:t>1ry prevention: well-nourishment, </a:t>
            </a:r>
            <a:r>
              <a:rPr lang="en-US" sz="2400" cap="none" dirty="0" smtClean="0">
                <a:solidFill>
                  <a:srgbClr val="FF0000"/>
                </a:solidFill>
              </a:rPr>
              <a:t>high diary intake</a:t>
            </a:r>
            <a:r>
              <a:rPr lang="en-US" sz="2400" cap="none" dirty="0" smtClean="0"/>
              <a:t>, </a:t>
            </a:r>
            <a:r>
              <a:rPr lang="en-US" sz="2400" cap="none" dirty="0" smtClean="0">
                <a:solidFill>
                  <a:srgbClr val="FF0000"/>
                </a:solidFill>
              </a:rPr>
              <a:t>sun exposure</a:t>
            </a:r>
            <a:r>
              <a:rPr lang="en-US" sz="2400" cap="none" dirty="0" smtClean="0"/>
              <a:t>, doing </a:t>
            </a:r>
            <a:r>
              <a:rPr lang="en-US" sz="2400" cap="none" dirty="0" smtClean="0">
                <a:solidFill>
                  <a:srgbClr val="FF0000"/>
                </a:solidFill>
              </a:rPr>
              <a:t>weight bearing </a:t>
            </a:r>
            <a:r>
              <a:rPr lang="en-US" sz="2400" cap="none" dirty="0" smtClean="0"/>
              <a:t>exercises and, avoid smoking</a:t>
            </a:r>
            <a:endParaRPr lang="en-US" cap="none" dirty="0" smtClean="0"/>
          </a:p>
          <a:p>
            <a:pPr marL="0" indent="0">
              <a:buNone/>
            </a:pPr>
            <a:r>
              <a:rPr lang="en-US" sz="2400" cap="none" dirty="0" smtClean="0"/>
              <a:t>Supplements: </a:t>
            </a:r>
            <a:r>
              <a:rPr lang="en-US" sz="2400" cap="none" dirty="0" smtClean="0">
                <a:solidFill>
                  <a:srgbClr val="FF0000"/>
                </a:solidFill>
              </a:rPr>
              <a:t>bisphosphonates</a:t>
            </a:r>
            <a:r>
              <a:rPr lang="en-US" sz="2400" cap="none" dirty="0" smtClean="0"/>
              <a:t> in both genders, and </a:t>
            </a:r>
            <a:r>
              <a:rPr lang="en-US" sz="2400" cap="none" dirty="0" err="1" smtClean="0"/>
              <a:t>raloxifene</a:t>
            </a:r>
            <a:r>
              <a:rPr lang="en-US" sz="2400" cap="none" dirty="0" smtClean="0"/>
              <a:t> or hormonal therapy for </a:t>
            </a:r>
            <a:r>
              <a:rPr lang="en-US" sz="2400" cap="none" dirty="0" smtClean="0">
                <a:solidFill>
                  <a:srgbClr val="FF0000"/>
                </a:solidFill>
              </a:rPr>
              <a:t>post-menopausal </a:t>
            </a:r>
            <a:r>
              <a:rPr lang="en-US" sz="2400" cap="none" dirty="0" smtClean="0"/>
              <a:t>women</a:t>
            </a:r>
            <a:endParaRPr lang="en-US" cap="none" dirty="0" smtClean="0"/>
          </a:p>
          <a:p>
            <a:pPr marL="0" indent="0">
              <a:buNone/>
            </a:pPr>
            <a:endParaRPr lang="en-US" sz="2400" cap="none" dirty="0" smtClean="0"/>
          </a:p>
          <a:p>
            <a:r>
              <a:rPr lang="en-US" sz="2400" cap="none" dirty="0" smtClean="0"/>
              <a:t>Screening: </a:t>
            </a:r>
            <a:r>
              <a:rPr lang="en-US" sz="2400" cap="none" dirty="0" err="1" smtClean="0">
                <a:solidFill>
                  <a:srgbClr val="FF0000"/>
                </a:solidFill>
              </a:rPr>
              <a:t>dxa</a:t>
            </a:r>
            <a:r>
              <a:rPr lang="en-US" sz="2400" cap="none" dirty="0" smtClean="0">
                <a:solidFill>
                  <a:srgbClr val="FF0000"/>
                </a:solidFill>
              </a:rPr>
              <a:t> scan </a:t>
            </a:r>
            <a:r>
              <a:rPr lang="en-US" sz="2400" cap="none" dirty="0" smtClean="0"/>
              <a:t>(</a:t>
            </a:r>
            <a:r>
              <a:rPr lang="en" sz="2400" cap="none" dirty="0" smtClean="0"/>
              <a:t>dual-energy x-ray absorptiometry)</a:t>
            </a:r>
            <a:endParaRPr lang="en-US" sz="2400" cap="none" dirty="0" smtClean="0"/>
          </a:p>
          <a:p>
            <a:endParaRPr lang="en" sz="2400" cap="none" dirty="0" smtClean="0"/>
          </a:p>
          <a:p>
            <a:r>
              <a:rPr lang="en" sz="2400" cap="none" dirty="0" smtClean="0"/>
              <a:t>When? 65 years old</a:t>
            </a:r>
          </a:p>
        </p:txBody>
      </p:sp>
    </p:spTree>
    <p:extLst>
      <p:ext uri="{BB962C8B-B14F-4D97-AF65-F5344CB8AC3E}">
        <p14:creationId xmlns:p14="http://schemas.microsoft.com/office/powerpoint/2010/main" val="2039141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001EC-138A-4F6C-B070-EEDCD2320DF5}"/>
              </a:ext>
            </a:extLst>
          </p:cNvPr>
          <p:cNvSpPr>
            <a:spLocks noGrp="1"/>
          </p:cNvSpPr>
          <p:nvPr>
            <p:ph type="title"/>
          </p:nvPr>
        </p:nvSpPr>
        <p:spPr/>
        <p:txBody>
          <a:bodyPr/>
          <a:lstStyle/>
          <a:p>
            <a:endParaRPr lang="en-US"/>
          </a:p>
        </p:txBody>
      </p:sp>
      <p:pic>
        <p:nvPicPr>
          <p:cNvPr id="8" name="Picture 8" descr="A screenshot of a computer&#10;&#10;Description generated with very high confidence">
            <a:extLst>
              <a:ext uri="{FF2B5EF4-FFF2-40B4-BE49-F238E27FC236}">
                <a16:creationId xmlns:a16="http://schemas.microsoft.com/office/drawing/2014/main" xmlns="" id="{132EE678-AA0D-4235-9995-23ECA0176059}"/>
              </a:ext>
            </a:extLst>
          </p:cNvPr>
          <p:cNvPicPr>
            <a:picLocks noGrp="1" noChangeAspect="1"/>
          </p:cNvPicPr>
          <p:nvPr>
            <p:ph sz="quarter" idx="13"/>
          </p:nvPr>
        </p:nvPicPr>
        <p:blipFill rotWithShape="1">
          <a:blip r:embed="rId2"/>
          <a:srcRect l="15130" t="19409" r="15839" b="9705"/>
          <a:stretch/>
        </p:blipFill>
        <p:spPr>
          <a:xfrm>
            <a:off x="326487" y="1199"/>
            <a:ext cx="10909549" cy="6663005"/>
          </a:xfrm>
          <a:prstGeom prst="rect">
            <a:avLst/>
          </a:prstGeom>
        </p:spPr>
      </p:pic>
    </p:spTree>
    <p:extLst>
      <p:ext uri="{BB962C8B-B14F-4D97-AF65-F5344CB8AC3E}">
        <p14:creationId xmlns:p14="http://schemas.microsoft.com/office/powerpoint/2010/main" val="1929140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A0D9C5-58AB-479B-B981-38637AD921C6}"/>
              </a:ext>
            </a:extLst>
          </p:cNvPr>
          <p:cNvSpPr>
            <a:spLocks noGrp="1"/>
          </p:cNvSpPr>
          <p:nvPr>
            <p:ph type="title"/>
          </p:nvPr>
        </p:nvSpPr>
        <p:spPr/>
        <p:txBody>
          <a:bodyPr/>
          <a:lstStyle/>
          <a:p>
            <a:endParaRPr lang="en-US"/>
          </a:p>
        </p:txBody>
      </p:sp>
      <p:pic>
        <p:nvPicPr>
          <p:cNvPr id="4" name="Picture 4" descr="A screenshot of a video game&#10;&#10;Description generated with high confidence">
            <a:extLst>
              <a:ext uri="{FF2B5EF4-FFF2-40B4-BE49-F238E27FC236}">
                <a16:creationId xmlns:a16="http://schemas.microsoft.com/office/drawing/2014/main" xmlns="" id="{B377A79A-F49B-4A78-86CB-CB774B33D92F}"/>
              </a:ext>
            </a:extLst>
          </p:cNvPr>
          <p:cNvPicPr>
            <a:picLocks noGrp="1" noChangeAspect="1"/>
          </p:cNvPicPr>
          <p:nvPr>
            <p:ph sz="quarter" idx="13"/>
          </p:nvPr>
        </p:nvPicPr>
        <p:blipFill rotWithShape="1">
          <a:blip r:embed="rId2"/>
          <a:srcRect l="15657" t="15485" r="14180" b="8924"/>
          <a:stretch/>
        </p:blipFill>
        <p:spPr>
          <a:xfrm>
            <a:off x="283355" y="1199"/>
            <a:ext cx="11910866" cy="6850331"/>
          </a:xfrm>
          <a:prstGeom prst="rect">
            <a:avLst/>
          </a:prstGeom>
        </p:spPr>
      </p:pic>
    </p:spTree>
    <p:extLst>
      <p:ext uri="{BB962C8B-B14F-4D97-AF65-F5344CB8AC3E}">
        <p14:creationId xmlns:p14="http://schemas.microsoft.com/office/powerpoint/2010/main" val="15528363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none" dirty="0">
                <a:ln w="0"/>
                <a:solidFill>
                  <a:schemeClr val="accent1"/>
                </a:solidFill>
                <a:effectLst>
                  <a:outerShdw blurRad="38100" dist="25400" dir="5400000" algn="ctr" rotWithShape="0">
                    <a:srgbClr val="6E747A">
                      <a:alpha val="43000"/>
                    </a:srgbClr>
                  </a:outerShdw>
                </a:effectLst>
              </a:rPr>
              <a:t>Screening</a:t>
            </a:r>
          </a:p>
        </p:txBody>
      </p:sp>
      <p:sp>
        <p:nvSpPr>
          <p:cNvPr id="3" name="Content Placeholder 2"/>
          <p:cNvSpPr>
            <a:spLocks noGrp="1"/>
          </p:cNvSpPr>
          <p:nvPr>
            <p:ph sz="quarter" idx="13"/>
          </p:nvPr>
        </p:nvSpPr>
        <p:spPr>
          <a:xfrm>
            <a:off x="926276" y="1951511"/>
            <a:ext cx="10822193" cy="5084617"/>
          </a:xfrm>
        </p:spPr>
        <p:txBody>
          <a:bodyPr>
            <a:normAutofit/>
          </a:bodyPr>
          <a:lstStyle/>
          <a:p>
            <a:pPr marL="114300" lvl="0" indent="0">
              <a:buNone/>
            </a:pPr>
            <a:r>
              <a:rPr lang="en-US" sz="2400" b="1" cap="none" dirty="0" smtClean="0"/>
              <a:t>-The aim of screening is:</a:t>
            </a:r>
          </a:p>
          <a:p>
            <a:pPr lvl="0"/>
            <a:r>
              <a:rPr lang="en-US" sz="2400" cap="none" dirty="0" smtClean="0"/>
              <a:t> To be able to diagnose and treat a potentially serious condition at an early stage when it is still </a:t>
            </a:r>
            <a:r>
              <a:rPr lang="en-US" sz="2400" u="sng" cap="none" dirty="0" smtClean="0"/>
              <a:t>treatable.</a:t>
            </a:r>
          </a:p>
          <a:p>
            <a:pPr marL="114300" lvl="0" indent="0">
              <a:buNone/>
            </a:pPr>
            <a:endParaRPr lang="en-US" sz="2400" u="sng" cap="none" dirty="0" smtClean="0"/>
          </a:p>
          <a:p>
            <a:pPr marL="114300" lvl="0" indent="0">
              <a:buNone/>
            </a:pPr>
            <a:endParaRPr lang="en-US" sz="2400" cap="none" dirty="0" smtClean="0"/>
          </a:p>
          <a:p>
            <a:pPr lvl="0"/>
            <a:r>
              <a:rPr lang="en-US" sz="2400" cap="none" dirty="0" smtClean="0"/>
              <a:t> To prevent or delay the development of advanced disease.</a:t>
            </a:r>
          </a:p>
          <a:p>
            <a:pPr marL="114300" indent="0">
              <a:buNone/>
            </a:pPr>
            <a:endParaRPr lang="en-US" sz="2400" cap="none" dirty="0" smtClean="0"/>
          </a:p>
          <a:p>
            <a:endParaRPr lang="en-US" sz="2000" b="1" cap="none" dirty="0"/>
          </a:p>
        </p:txBody>
      </p:sp>
    </p:spTree>
    <p:extLst>
      <p:ext uri="{BB962C8B-B14F-4D97-AF65-F5344CB8AC3E}">
        <p14:creationId xmlns:p14="http://schemas.microsoft.com/office/powerpoint/2010/main" val="35512660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6CACA3-0951-4FE0-885E-4F40297CCA5F}"/>
              </a:ext>
            </a:extLst>
          </p:cNvPr>
          <p:cNvSpPr>
            <a:spLocks noGrp="1"/>
          </p:cNvSpPr>
          <p:nvPr>
            <p:ph type="title"/>
          </p:nvPr>
        </p:nvSpPr>
        <p:spPr>
          <a:xfrm>
            <a:off x="694878" y="700499"/>
            <a:ext cx="9221488" cy="980133"/>
          </a:xfrm>
        </p:spPr>
        <p:txBody>
          <a:bodyPr/>
          <a:lstStyle/>
          <a:p>
            <a:r>
              <a:rPr lang="en-US" sz="4000" cap="none" dirty="0" smtClean="0">
                <a:ln w="0"/>
                <a:solidFill>
                  <a:schemeClr val="accent1"/>
                </a:solidFill>
                <a:effectLst>
                  <a:outerShdw blurRad="38100" dist="25400" dir="5400000" algn="ctr" rotWithShape="0">
                    <a:srgbClr val="6E747A">
                      <a:alpha val="43000"/>
                    </a:srgbClr>
                  </a:outerShdw>
                </a:effectLst>
              </a:rPr>
              <a:t>Breast </a:t>
            </a:r>
            <a:r>
              <a:rPr lang="en-US" sz="4000" cap="none" dirty="0">
                <a:ln w="0"/>
                <a:solidFill>
                  <a:schemeClr val="accent1"/>
                </a:solidFill>
                <a:effectLst>
                  <a:outerShdw blurRad="38100" dist="25400" dir="5400000" algn="ctr" rotWithShape="0">
                    <a:srgbClr val="6E747A">
                      <a:alpha val="43000"/>
                    </a:srgbClr>
                  </a:outerShdw>
                </a:effectLst>
              </a:rPr>
              <a:t>Cancer</a:t>
            </a:r>
          </a:p>
        </p:txBody>
      </p:sp>
      <p:sp>
        <p:nvSpPr>
          <p:cNvPr id="3" name="Content Placeholder 2">
            <a:extLst>
              <a:ext uri="{FF2B5EF4-FFF2-40B4-BE49-F238E27FC236}">
                <a16:creationId xmlns:a16="http://schemas.microsoft.com/office/drawing/2014/main" xmlns="" id="{792EB15D-8C13-4BDB-B257-D64C8A38C40F}"/>
              </a:ext>
            </a:extLst>
          </p:cNvPr>
          <p:cNvSpPr>
            <a:spLocks noGrp="1"/>
          </p:cNvSpPr>
          <p:nvPr>
            <p:ph sz="quarter" idx="13"/>
          </p:nvPr>
        </p:nvSpPr>
        <p:spPr>
          <a:xfrm>
            <a:off x="807523" y="1626550"/>
            <a:ext cx="11857310" cy="4508978"/>
          </a:xfrm>
        </p:spPr>
        <p:txBody>
          <a:bodyPr vert="horz" lIns="91440" tIns="45720" rIns="91440" bIns="45720" rtlCol="0" anchor="t">
            <a:normAutofit/>
          </a:bodyPr>
          <a:lstStyle/>
          <a:p>
            <a:pPr marL="0" indent="0">
              <a:buNone/>
            </a:pPr>
            <a:r>
              <a:rPr lang="en-US" sz="2400" cap="none" dirty="0" smtClean="0">
                <a:latin typeface="Century Gothic"/>
                <a:cs typeface="Calibri"/>
              </a:rPr>
              <a:t>1ry prevention</a:t>
            </a:r>
            <a:r>
              <a:rPr lang="en-US" sz="2400" cap="none" dirty="0" smtClean="0"/>
              <a:t>: by </a:t>
            </a:r>
            <a:r>
              <a:rPr lang="en-US" sz="2400" cap="none" dirty="0" smtClean="0">
                <a:solidFill>
                  <a:srgbClr val="FF0000"/>
                </a:solidFill>
              </a:rPr>
              <a:t>breast feeding</a:t>
            </a:r>
            <a:r>
              <a:rPr lang="en-US" sz="2400" cap="none" dirty="0" smtClean="0"/>
              <a:t>, </a:t>
            </a:r>
            <a:r>
              <a:rPr lang="en-US" sz="2400" cap="none" dirty="0" smtClean="0">
                <a:solidFill>
                  <a:srgbClr val="FF0000"/>
                </a:solidFill>
              </a:rPr>
              <a:t>pregnancy</a:t>
            </a:r>
            <a:r>
              <a:rPr lang="en-US" sz="2400" cap="none" dirty="0" smtClean="0"/>
              <a:t>, </a:t>
            </a:r>
            <a:r>
              <a:rPr lang="en-US" sz="2400" cap="none" dirty="0" smtClean="0">
                <a:solidFill>
                  <a:srgbClr val="FF0000"/>
                </a:solidFill>
              </a:rPr>
              <a:t>exercising </a:t>
            </a:r>
          </a:p>
          <a:p>
            <a:pPr marL="0" indent="0">
              <a:buNone/>
            </a:pPr>
            <a:r>
              <a:rPr lang="en-US" sz="2400" cap="none" dirty="0" smtClean="0"/>
              <a:t>And avoiding: </a:t>
            </a:r>
            <a:r>
              <a:rPr lang="en-US" sz="2400" cap="none" dirty="0" smtClean="0">
                <a:solidFill>
                  <a:srgbClr val="FF0000"/>
                </a:solidFill>
              </a:rPr>
              <a:t>smoking</a:t>
            </a:r>
            <a:r>
              <a:rPr lang="en-US" sz="2400" cap="none" dirty="0" smtClean="0"/>
              <a:t>, being </a:t>
            </a:r>
            <a:r>
              <a:rPr lang="en-US" sz="2400" cap="none" dirty="0" smtClean="0">
                <a:solidFill>
                  <a:srgbClr val="FF0000"/>
                </a:solidFill>
              </a:rPr>
              <a:t>obese</a:t>
            </a:r>
            <a:r>
              <a:rPr lang="en-US" sz="2400" cap="none" dirty="0" smtClean="0"/>
              <a:t>, </a:t>
            </a:r>
            <a:r>
              <a:rPr lang="en-US" sz="2400" cap="none" dirty="0" smtClean="0">
                <a:solidFill>
                  <a:srgbClr val="FF0000"/>
                </a:solidFill>
              </a:rPr>
              <a:t>OCP</a:t>
            </a:r>
            <a:r>
              <a:rPr lang="en-US" sz="2400" cap="none" dirty="0" smtClean="0"/>
              <a:t>, </a:t>
            </a:r>
            <a:r>
              <a:rPr lang="en-US" sz="2400" cap="none" dirty="0" smtClean="0">
                <a:solidFill>
                  <a:srgbClr val="FF0000"/>
                </a:solidFill>
              </a:rPr>
              <a:t>hormonal replacements</a:t>
            </a:r>
            <a:r>
              <a:rPr lang="en-US" sz="2400" cap="none" dirty="0" smtClean="0"/>
              <a:t>...</a:t>
            </a:r>
            <a:endParaRPr lang="en-US" sz="2400" cap="none" dirty="0" smtClean="0">
              <a:latin typeface="Century Gothic"/>
              <a:cs typeface="Calibri"/>
            </a:endParaRPr>
          </a:p>
          <a:p>
            <a:pPr marL="0" indent="0">
              <a:buNone/>
            </a:pPr>
            <a:endParaRPr lang="en-US" sz="2400" cap="none" dirty="0" smtClean="0">
              <a:latin typeface="Century Gothic"/>
              <a:cs typeface="Calibri"/>
            </a:endParaRPr>
          </a:p>
          <a:p>
            <a:pPr marL="0" indent="0">
              <a:buNone/>
            </a:pPr>
            <a:r>
              <a:rPr lang="en-US" sz="2400" cap="none" dirty="0" smtClean="0">
                <a:latin typeface="Century Gothic"/>
                <a:cs typeface="Calibri"/>
              </a:rPr>
              <a:t>Screening</a:t>
            </a:r>
            <a:r>
              <a:rPr lang="en-US" sz="2400" cap="none" dirty="0" smtClean="0"/>
              <a:t>:</a:t>
            </a:r>
          </a:p>
          <a:p>
            <a:pPr marL="0" indent="0">
              <a:buNone/>
            </a:pPr>
            <a:r>
              <a:rPr lang="en-US" sz="2400" cap="none" dirty="0" smtClean="0"/>
              <a:t>How</a:t>
            </a:r>
            <a:r>
              <a:rPr lang="en-US" sz="8000" cap="none" dirty="0" smtClean="0"/>
              <a:t>?</a:t>
            </a:r>
            <a:r>
              <a:rPr lang="en-US" sz="2400" cap="none" dirty="0" smtClean="0"/>
              <a:t> </a:t>
            </a:r>
            <a:r>
              <a:rPr lang="en-US" sz="2400" cap="none" dirty="0" err="1" smtClean="0"/>
              <a:t>Mamography</a:t>
            </a:r>
            <a:r>
              <a:rPr lang="en-US" sz="2400" cap="none" dirty="0" smtClean="0"/>
              <a:t>:</a:t>
            </a:r>
            <a:endParaRPr lang="en-US" sz="2400" cap="none" dirty="0" smtClean="0">
              <a:latin typeface="Century Gothic"/>
              <a:cs typeface="Calibri"/>
            </a:endParaRPr>
          </a:p>
          <a:p>
            <a:pPr marL="0" indent="0">
              <a:buNone/>
            </a:pPr>
            <a:r>
              <a:rPr lang="en-US" sz="2400" cap="none" dirty="0" smtClean="0"/>
              <a:t>When? 40 years-old</a:t>
            </a:r>
            <a:endParaRPr lang="en-US" sz="2400" cap="none" dirty="0"/>
          </a:p>
        </p:txBody>
      </p:sp>
    </p:spTree>
    <p:extLst>
      <p:ext uri="{BB962C8B-B14F-4D97-AF65-F5344CB8AC3E}">
        <p14:creationId xmlns:p14="http://schemas.microsoft.com/office/powerpoint/2010/main" val="11011453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cap="none" dirty="0" smtClean="0">
                <a:ln w="0"/>
                <a:solidFill>
                  <a:schemeClr val="accent1"/>
                </a:solidFill>
                <a:effectLst>
                  <a:outerShdw blurRad="38100" dist="25400" dir="5400000" algn="ctr" rotWithShape="0">
                    <a:srgbClr val="6E747A">
                      <a:alpha val="43000"/>
                    </a:srgbClr>
                  </a:outerShdw>
                </a:effectLst>
              </a:rPr>
              <a:t>Important screening which should never be forgotten </a:t>
            </a:r>
            <a:endParaRPr lang="en-US" cap="none" dirty="0">
              <a:ln w="0"/>
              <a:solidFill>
                <a:schemeClr val="accent1"/>
              </a:solidFill>
              <a:effectLst>
                <a:outerShdw blurRad="38100" dist="25400" dir="5400000" algn="ctr" rotWithShape="0">
                  <a:srgbClr val="6E747A">
                    <a:alpha val="43000"/>
                  </a:srgbClr>
                </a:outerShdw>
              </a:effectLst>
            </a:endParaRPr>
          </a:p>
        </p:txBody>
      </p:sp>
      <p:pic>
        <p:nvPicPr>
          <p:cNvPr id="4" name="عنصر نائب للمحتوى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82741" y="2426340"/>
            <a:ext cx="5136355" cy="3424237"/>
          </a:xfrm>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648" y="2124600"/>
            <a:ext cx="5034644" cy="4027715"/>
          </a:xfrm>
          <a:prstGeom prst="rect">
            <a:avLst/>
          </a:prstGeom>
        </p:spPr>
      </p:pic>
    </p:spTree>
    <p:extLst>
      <p:ext uri="{BB962C8B-B14F-4D97-AF65-F5344CB8AC3E}">
        <p14:creationId xmlns:p14="http://schemas.microsoft.com/office/powerpoint/2010/main" val="333439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E3F14D-9802-4D41-8261-3B79B9928938}"/>
              </a:ext>
            </a:extLst>
          </p:cNvPr>
          <p:cNvSpPr>
            <a:spLocks noGrp="1"/>
          </p:cNvSpPr>
          <p:nvPr>
            <p:ph type="title"/>
          </p:nvPr>
        </p:nvSpPr>
        <p:spPr>
          <a:xfrm>
            <a:off x="695401" y="106845"/>
            <a:ext cx="8761413" cy="706964"/>
          </a:xfrm>
        </p:spPr>
        <p:txBody>
          <a:bodyPr/>
          <a:lstStyle/>
          <a:p>
            <a:r>
              <a:rPr lang="en-US" sz="4000" cap="none" dirty="0">
                <a:ln w="0"/>
                <a:solidFill>
                  <a:schemeClr val="accent1"/>
                </a:solidFill>
                <a:effectLst>
                  <a:outerShdw blurRad="38100" dist="25400" dir="5400000" algn="ctr" rotWithShape="0">
                    <a:srgbClr val="6E747A">
                      <a:alpha val="43000"/>
                    </a:srgbClr>
                  </a:outerShdw>
                </a:effectLst>
              </a:rPr>
              <a:t>Colon Cancer</a:t>
            </a:r>
          </a:p>
        </p:txBody>
      </p:sp>
      <p:sp>
        <p:nvSpPr>
          <p:cNvPr id="3" name="Content Placeholder 2">
            <a:extLst>
              <a:ext uri="{FF2B5EF4-FFF2-40B4-BE49-F238E27FC236}">
                <a16:creationId xmlns:a16="http://schemas.microsoft.com/office/drawing/2014/main" xmlns="" id="{A6540BEA-05B2-4051-A350-BAD997753FAB}"/>
              </a:ext>
            </a:extLst>
          </p:cNvPr>
          <p:cNvSpPr>
            <a:spLocks noGrp="1"/>
          </p:cNvSpPr>
          <p:nvPr>
            <p:ph sz="quarter" idx="13"/>
          </p:nvPr>
        </p:nvSpPr>
        <p:spPr>
          <a:xfrm>
            <a:off x="486887" y="1700148"/>
            <a:ext cx="11317185" cy="5319753"/>
          </a:xfrm>
        </p:spPr>
        <p:txBody>
          <a:bodyPr vert="horz" lIns="91440" tIns="45720" rIns="91440" bIns="45720" rtlCol="0" anchor="t">
            <a:normAutofit/>
          </a:bodyPr>
          <a:lstStyle/>
          <a:p>
            <a:pPr marL="0" indent="0">
              <a:buNone/>
            </a:pPr>
            <a:r>
              <a:rPr lang="en-US" sz="2400" cap="none" dirty="0" smtClean="0"/>
              <a:t>1ry prevention: </a:t>
            </a:r>
            <a:r>
              <a:rPr lang="en-US" sz="2400" cap="none" dirty="0" smtClean="0">
                <a:solidFill>
                  <a:srgbClr val="FF0000"/>
                </a:solidFill>
              </a:rPr>
              <a:t>high fiber diet </a:t>
            </a:r>
            <a:r>
              <a:rPr lang="en-US" sz="2400" cap="none" dirty="0" smtClean="0"/>
              <a:t>and </a:t>
            </a:r>
            <a:r>
              <a:rPr lang="en-US" sz="2400" cap="none" dirty="0" smtClean="0">
                <a:solidFill>
                  <a:srgbClr val="FF0000"/>
                </a:solidFill>
              </a:rPr>
              <a:t>avoiding smoking</a:t>
            </a:r>
            <a:r>
              <a:rPr lang="en-US" sz="2400" cap="none" dirty="0" smtClean="0"/>
              <a:t>, </a:t>
            </a:r>
            <a:r>
              <a:rPr lang="en-US" sz="2400" cap="none" dirty="0" smtClean="0">
                <a:solidFill>
                  <a:srgbClr val="FF0000"/>
                </a:solidFill>
              </a:rPr>
              <a:t>alcohol</a:t>
            </a:r>
            <a:r>
              <a:rPr lang="en-US" sz="2400" cap="none" dirty="0" smtClean="0"/>
              <a:t>, </a:t>
            </a:r>
            <a:r>
              <a:rPr lang="en-US" sz="2400" cap="none" dirty="0" smtClean="0">
                <a:solidFill>
                  <a:srgbClr val="FF0000"/>
                </a:solidFill>
              </a:rPr>
              <a:t>visceral obesity </a:t>
            </a:r>
            <a:r>
              <a:rPr lang="en-US" sz="2400" cap="none" dirty="0" smtClean="0"/>
              <a:t>and </a:t>
            </a:r>
            <a:r>
              <a:rPr lang="en-US" sz="2400" cap="none" dirty="0" smtClean="0">
                <a:solidFill>
                  <a:srgbClr val="FF0000"/>
                </a:solidFill>
              </a:rPr>
              <a:t>constipation</a:t>
            </a:r>
            <a:r>
              <a:rPr lang="en-US" sz="2400" cap="none" dirty="0" smtClean="0"/>
              <a:t>; moreover, </a:t>
            </a:r>
            <a:r>
              <a:rPr lang="en-US" sz="2400" cap="none" dirty="0" smtClean="0">
                <a:solidFill>
                  <a:srgbClr val="FF0000"/>
                </a:solidFill>
              </a:rPr>
              <a:t>reducing red meat </a:t>
            </a:r>
            <a:r>
              <a:rPr lang="en-US" sz="2400" cap="none" dirty="0" smtClean="0"/>
              <a:t>and </a:t>
            </a:r>
            <a:r>
              <a:rPr lang="en-US" sz="2400" cap="none" dirty="0" smtClean="0">
                <a:solidFill>
                  <a:srgbClr val="FF0000"/>
                </a:solidFill>
              </a:rPr>
              <a:t>processed food </a:t>
            </a:r>
            <a:r>
              <a:rPr lang="en-US" sz="2400" cap="none" dirty="0" smtClean="0"/>
              <a:t>consumption </a:t>
            </a:r>
            <a:endParaRPr lang="en-US" cap="none" dirty="0" smtClean="0"/>
          </a:p>
          <a:p>
            <a:endParaRPr lang="en-US" sz="2400" cap="none" dirty="0" smtClean="0"/>
          </a:p>
          <a:p>
            <a:pPr marL="0" indent="0">
              <a:buNone/>
            </a:pPr>
            <a:r>
              <a:rPr lang="en-US" sz="2400" cap="none" dirty="0" smtClean="0"/>
              <a:t>Screening:</a:t>
            </a:r>
          </a:p>
          <a:p>
            <a:pPr marL="0" indent="0">
              <a:buNone/>
            </a:pPr>
            <a:r>
              <a:rPr lang="en-US" sz="2400" cap="none" dirty="0" smtClean="0"/>
              <a:t>1-high-sensitivity fecal occult blood tests (</a:t>
            </a:r>
            <a:r>
              <a:rPr lang="en-US" sz="2400" cap="none" dirty="0" smtClean="0">
                <a:solidFill>
                  <a:srgbClr val="FF0000"/>
                </a:solidFill>
              </a:rPr>
              <a:t>FOBT</a:t>
            </a:r>
            <a:r>
              <a:rPr lang="en-US" sz="2400" cap="none" dirty="0" smtClean="0"/>
              <a:t>)</a:t>
            </a:r>
          </a:p>
          <a:p>
            <a:pPr marL="0" indent="0">
              <a:buNone/>
            </a:pPr>
            <a:r>
              <a:rPr lang="en-US" sz="2400" cap="none" dirty="0" smtClean="0"/>
              <a:t>2-definit measure: </a:t>
            </a:r>
            <a:r>
              <a:rPr lang="en-US" sz="2400" cap="none" dirty="0" smtClean="0">
                <a:solidFill>
                  <a:srgbClr val="FF0000"/>
                </a:solidFill>
              </a:rPr>
              <a:t>colonoscopy</a:t>
            </a:r>
          </a:p>
          <a:p>
            <a:endParaRPr lang="en-US" sz="2400" cap="none" dirty="0"/>
          </a:p>
        </p:txBody>
      </p:sp>
    </p:spTree>
    <p:extLst>
      <p:ext uri="{BB962C8B-B14F-4D97-AF65-F5344CB8AC3E}">
        <p14:creationId xmlns:p14="http://schemas.microsoft.com/office/powerpoint/2010/main" val="6457103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2F7B07-2EB1-4F5F-A9ED-5F9CEBA6A68B}"/>
              </a:ext>
            </a:extLst>
          </p:cNvPr>
          <p:cNvSpPr>
            <a:spLocks noGrp="1"/>
          </p:cNvSpPr>
          <p:nvPr>
            <p:ph type="title"/>
          </p:nvPr>
        </p:nvSpPr>
        <p:spPr>
          <a:xfrm>
            <a:off x="1317100" y="-1"/>
            <a:ext cx="8761413" cy="1440874"/>
          </a:xfrm>
        </p:spPr>
        <p:txBody>
          <a:bodyPr/>
          <a:lstStyle/>
          <a:p>
            <a:r>
              <a:rPr lang="en-US" sz="4000" cap="none" dirty="0">
                <a:ln w="0"/>
                <a:solidFill>
                  <a:schemeClr val="accent1"/>
                </a:solidFill>
                <a:effectLst>
                  <a:outerShdw blurRad="38100" dist="25400" dir="5400000" algn="ctr" rotWithShape="0">
                    <a:srgbClr val="6E747A">
                      <a:alpha val="43000"/>
                    </a:srgbClr>
                  </a:outerShdw>
                </a:effectLst>
              </a:rPr>
              <a:t>Prostate cancer</a:t>
            </a:r>
          </a:p>
        </p:txBody>
      </p:sp>
      <p:sp>
        <p:nvSpPr>
          <p:cNvPr id="3" name="Content Placeholder 2">
            <a:extLst>
              <a:ext uri="{FF2B5EF4-FFF2-40B4-BE49-F238E27FC236}">
                <a16:creationId xmlns:a16="http://schemas.microsoft.com/office/drawing/2014/main" xmlns="" id="{6C1661DD-4C27-4710-B70A-03B5F23C17C3}"/>
              </a:ext>
            </a:extLst>
          </p:cNvPr>
          <p:cNvSpPr>
            <a:spLocks noGrp="1"/>
          </p:cNvSpPr>
          <p:nvPr>
            <p:ph sz="quarter" idx="13"/>
          </p:nvPr>
        </p:nvSpPr>
        <p:spPr>
          <a:xfrm>
            <a:off x="0" y="1607127"/>
            <a:ext cx="11263745" cy="5250873"/>
          </a:xfrm>
        </p:spPr>
        <p:txBody>
          <a:bodyPr vert="horz" lIns="91440" tIns="45720" rIns="91440" bIns="45720" rtlCol="0" anchor="t">
            <a:normAutofit/>
          </a:bodyPr>
          <a:lstStyle/>
          <a:p>
            <a:pPr marL="0" indent="0">
              <a:buNone/>
            </a:pPr>
            <a:r>
              <a:rPr lang="en-US" sz="2400" cap="none" dirty="0" smtClean="0"/>
              <a:t>1ry prevention</a:t>
            </a:r>
            <a:r>
              <a:rPr lang="en-US" sz="2400" cap="none" dirty="0" smtClean="0">
                <a:solidFill>
                  <a:srgbClr val="FF0000"/>
                </a:solidFill>
              </a:rPr>
              <a:t>: fruits and vegetables</a:t>
            </a:r>
            <a:r>
              <a:rPr lang="en-US" sz="2400" cap="none" dirty="0" smtClean="0"/>
              <a:t>, </a:t>
            </a:r>
            <a:r>
              <a:rPr lang="en-US" sz="2400" cap="none" dirty="0" smtClean="0">
                <a:solidFill>
                  <a:srgbClr val="FF0000"/>
                </a:solidFill>
              </a:rPr>
              <a:t>vigorous exercise </a:t>
            </a:r>
            <a:r>
              <a:rPr lang="en-US" sz="2400" cap="none" dirty="0" smtClean="0"/>
              <a:t>and </a:t>
            </a:r>
            <a:r>
              <a:rPr lang="en-US" sz="2400" cap="none" dirty="0" err="1" smtClean="0">
                <a:solidFill>
                  <a:srgbClr val="FF0000"/>
                </a:solidFill>
              </a:rPr>
              <a:t>redusing</a:t>
            </a:r>
            <a:r>
              <a:rPr lang="en-US" sz="2400" cap="none" dirty="0" smtClean="0">
                <a:solidFill>
                  <a:srgbClr val="FF0000"/>
                </a:solidFill>
              </a:rPr>
              <a:t> red meat and processed food consumption</a:t>
            </a:r>
          </a:p>
          <a:p>
            <a:pPr marL="0" indent="0">
              <a:buNone/>
            </a:pPr>
            <a:endParaRPr lang="en-US" sz="2400" cap="none" dirty="0" smtClean="0"/>
          </a:p>
          <a:p>
            <a:pPr marL="0" indent="0">
              <a:buNone/>
            </a:pPr>
            <a:r>
              <a:rPr lang="en-US" sz="2400" cap="none" dirty="0" smtClean="0"/>
              <a:t>Screening:</a:t>
            </a:r>
          </a:p>
          <a:p>
            <a:pPr marL="0" indent="0">
              <a:buNone/>
            </a:pPr>
            <a:r>
              <a:rPr lang="en-US" sz="2400" cap="none" dirty="0" smtClean="0"/>
              <a:t>1- </a:t>
            </a:r>
            <a:r>
              <a:rPr lang="en-US" sz="2400" cap="none" dirty="0" smtClean="0">
                <a:solidFill>
                  <a:srgbClr val="FF0000"/>
                </a:solidFill>
              </a:rPr>
              <a:t>prostate-specific antigen (PSA)</a:t>
            </a:r>
          </a:p>
          <a:p>
            <a:pPr marL="0" indent="0">
              <a:buNone/>
            </a:pPr>
            <a:r>
              <a:rPr lang="en-US" sz="2400" cap="none" dirty="0" smtClean="0"/>
              <a:t>2- </a:t>
            </a:r>
            <a:r>
              <a:rPr lang="en-US" sz="2400" cap="none" dirty="0" smtClean="0">
                <a:solidFill>
                  <a:srgbClr val="FF0000"/>
                </a:solidFill>
              </a:rPr>
              <a:t>digital rectal exam (DRE) </a:t>
            </a:r>
          </a:p>
          <a:p>
            <a:pPr marL="0" indent="0">
              <a:buNone/>
            </a:pPr>
            <a:endParaRPr lang="en-US" sz="2400" cap="none" dirty="0" smtClean="0"/>
          </a:p>
          <a:p>
            <a:pPr marL="0" indent="0">
              <a:buNone/>
            </a:pPr>
            <a:r>
              <a:rPr lang="en-US" sz="2400" cap="none" dirty="0" smtClean="0"/>
              <a:t>When? 50 years old</a:t>
            </a:r>
          </a:p>
          <a:p>
            <a:pPr marL="0" indent="0">
              <a:buNone/>
            </a:pPr>
            <a:endParaRPr lang="en-US" sz="2400" cap="none" dirty="0" smtClean="0"/>
          </a:p>
          <a:p>
            <a:endParaRPr lang="en-US" sz="2400" cap="none" dirty="0"/>
          </a:p>
        </p:txBody>
      </p:sp>
    </p:spTree>
    <p:extLst>
      <p:ext uri="{BB962C8B-B14F-4D97-AF65-F5344CB8AC3E}">
        <p14:creationId xmlns:p14="http://schemas.microsoft.com/office/powerpoint/2010/main" val="39058163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7200" cap="none" dirty="0" smtClean="0">
                <a:ln w="0"/>
                <a:solidFill>
                  <a:schemeClr val="accent1"/>
                </a:solidFill>
                <a:effectLst>
                  <a:outerShdw blurRad="38100" dist="25400" dir="5400000" algn="ctr" rotWithShape="0">
                    <a:srgbClr val="6E747A">
                      <a:alpha val="43000"/>
                    </a:srgbClr>
                  </a:outerShdw>
                </a:effectLst>
              </a:rPr>
              <a:t>Any questions?</a:t>
            </a:r>
            <a:endParaRPr lang="en-US" sz="7200" cap="none" dirty="0">
              <a:ln w="0"/>
              <a:solidFill>
                <a:schemeClr val="accent1"/>
              </a:solidFill>
              <a:effectLst>
                <a:outerShdw blurRad="38100" dist="25400" dir="5400000" algn="ctr" rotWithShape="0">
                  <a:srgbClr val="6E747A">
                    <a:alpha val="43000"/>
                  </a:srgbClr>
                </a:outerShdw>
              </a:effectLst>
            </a:endParaRPr>
          </a:p>
        </p:txBody>
      </p:sp>
      <p:sp>
        <p:nvSpPr>
          <p:cNvPr id="3" name="عنصر نائب للمحتوى 2"/>
          <p:cNvSpPr>
            <a:spLocks noGrp="1"/>
          </p:cNvSpPr>
          <p:nvPr>
            <p:ph sz="quarter" idx="13"/>
          </p:nvPr>
        </p:nvSpPr>
        <p:spPr/>
        <p:txBody>
          <a:bodyPr/>
          <a:lstStyle/>
          <a:p>
            <a:endParaRPr lang="en-US"/>
          </a:p>
        </p:txBody>
      </p:sp>
    </p:spTree>
    <p:extLst>
      <p:ext uri="{BB962C8B-B14F-4D97-AF65-F5344CB8AC3E}">
        <p14:creationId xmlns:p14="http://schemas.microsoft.com/office/powerpoint/2010/main" val="7794170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6600" cap="none" dirty="0" smtClean="0">
                <a:ln w="0"/>
                <a:solidFill>
                  <a:schemeClr val="accent1"/>
                </a:solidFill>
                <a:effectLst>
                  <a:outerShdw blurRad="38100" dist="25400" dir="5400000" algn="ctr" rotWithShape="0">
                    <a:srgbClr val="6E747A">
                      <a:alpha val="43000"/>
                    </a:srgbClr>
                  </a:outerShdw>
                </a:effectLst>
              </a:rPr>
              <a:t>Our questions </a:t>
            </a:r>
            <a:r>
              <a:rPr lang="en-US" sz="6600" cap="none" dirty="0" smtClean="0">
                <a:ln w="0"/>
                <a:solidFill>
                  <a:schemeClr val="accent1"/>
                </a:solidFill>
                <a:effectLst>
                  <a:outerShdw blurRad="38100" dist="25400" dir="5400000" algn="ctr" rotWithShape="0">
                    <a:srgbClr val="6E747A">
                      <a:alpha val="43000"/>
                    </a:srgbClr>
                  </a:outerShdw>
                </a:effectLst>
                <a:sym typeface="Wingdings" panose="05000000000000000000" pitchFamily="2" charset="2"/>
              </a:rPr>
              <a:t></a:t>
            </a:r>
            <a:endParaRPr lang="en-US" sz="6600" cap="none" dirty="0">
              <a:ln w="0"/>
              <a:solidFill>
                <a:schemeClr val="accent1"/>
              </a:solidFill>
              <a:effectLst>
                <a:outerShdw blurRad="38100" dist="25400" dir="5400000" algn="ctr" rotWithShape="0">
                  <a:srgbClr val="6E747A">
                    <a:alpha val="43000"/>
                  </a:srgbClr>
                </a:outerShdw>
              </a:effectLst>
            </a:endParaRPr>
          </a:p>
        </p:txBody>
      </p:sp>
      <p:sp>
        <p:nvSpPr>
          <p:cNvPr id="3" name="عنصر نائب للمحتوى 2"/>
          <p:cNvSpPr>
            <a:spLocks noGrp="1"/>
          </p:cNvSpPr>
          <p:nvPr>
            <p:ph sz="quarter" idx="13"/>
          </p:nvPr>
        </p:nvSpPr>
        <p:spPr/>
        <p:txBody>
          <a:bodyPr/>
          <a:lstStyle/>
          <a:p>
            <a:endParaRPr lang="en-US"/>
          </a:p>
        </p:txBody>
      </p:sp>
    </p:spTree>
    <p:extLst>
      <p:ext uri="{BB962C8B-B14F-4D97-AF65-F5344CB8AC3E}">
        <p14:creationId xmlns:p14="http://schemas.microsoft.com/office/powerpoint/2010/main" val="24719108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ln w="0"/>
                <a:solidFill>
                  <a:schemeClr val="accent1"/>
                </a:solidFill>
                <a:effectLst>
                  <a:outerShdw blurRad="38100" dist="25400" dir="5400000" algn="ctr" rotWithShape="0">
                    <a:srgbClr val="6E747A">
                      <a:alpha val="43000"/>
                    </a:srgbClr>
                  </a:outerShdw>
                </a:effectLst>
              </a:rPr>
              <a:t>MCQs:</a:t>
            </a:r>
          </a:p>
        </p:txBody>
      </p:sp>
      <p:sp>
        <p:nvSpPr>
          <p:cNvPr id="3" name="Content Placeholder 2"/>
          <p:cNvSpPr>
            <a:spLocks noGrp="1"/>
          </p:cNvSpPr>
          <p:nvPr>
            <p:ph sz="quarter" idx="13"/>
          </p:nvPr>
        </p:nvSpPr>
        <p:spPr/>
        <p:txBody>
          <a:bodyPr/>
          <a:lstStyle/>
          <a:p>
            <a:r>
              <a:rPr lang="en-US" sz="2400" cap="none" dirty="0" smtClean="0"/>
              <a:t>1- </a:t>
            </a:r>
            <a:r>
              <a:rPr lang="en-US" sz="2400" b="1" cap="none" dirty="0" smtClean="0"/>
              <a:t>which of these is an example of tertiary prevention?</a:t>
            </a:r>
          </a:p>
          <a:p>
            <a:pPr lvl="1">
              <a:buFont typeface="+mj-lt"/>
              <a:buAutoNum type="alphaUcPeriod"/>
            </a:pPr>
            <a:r>
              <a:rPr lang="en-US" sz="2400" cap="none" dirty="0" smtClean="0"/>
              <a:t>A 52 year old woman receiving speech rehabilitation after suffering from a stroke.</a:t>
            </a:r>
          </a:p>
          <a:p>
            <a:pPr lvl="1">
              <a:buFont typeface="+mj-lt"/>
              <a:buAutoNum type="alphaUcPeriod"/>
            </a:pPr>
            <a:r>
              <a:rPr lang="en-US" sz="2400" cap="none" dirty="0" smtClean="0"/>
              <a:t>A 33 year old healthy woman getting a pap smear.</a:t>
            </a:r>
          </a:p>
          <a:p>
            <a:pPr lvl="1">
              <a:buFont typeface="+mj-lt"/>
              <a:buAutoNum type="alphaUcPeriod"/>
            </a:pPr>
            <a:r>
              <a:rPr lang="en-US" sz="2400" cap="none" dirty="0" smtClean="0"/>
              <a:t>A child receiving his </a:t>
            </a:r>
            <a:r>
              <a:rPr lang="en-US" sz="2400" cap="none" dirty="0" err="1" smtClean="0"/>
              <a:t>mmr</a:t>
            </a:r>
            <a:r>
              <a:rPr lang="en-US" sz="2400" cap="none" dirty="0" smtClean="0"/>
              <a:t> vaccine.</a:t>
            </a:r>
          </a:p>
          <a:p>
            <a:pPr lvl="1">
              <a:buFont typeface="+mj-lt"/>
              <a:buAutoNum type="alphaUcPeriod"/>
            </a:pPr>
            <a:r>
              <a:rPr lang="en-US" sz="2400" cap="none" dirty="0" smtClean="0"/>
              <a:t>A 40 year-old man receiving anti-smoking counseling.</a:t>
            </a:r>
          </a:p>
          <a:p>
            <a:pPr lvl="1">
              <a:buFont typeface="+mj-lt"/>
              <a:buAutoNum type="alphaUcPeriod"/>
            </a:pPr>
            <a:endParaRPr lang="en-US" cap="none" dirty="0" smtClean="0"/>
          </a:p>
          <a:p>
            <a:pPr lvl="1">
              <a:buFont typeface="+mj-lt"/>
              <a:buAutoNum type="alphaUcPeriod"/>
            </a:pPr>
            <a:endParaRPr lang="en-US" cap="none" dirty="0"/>
          </a:p>
        </p:txBody>
      </p:sp>
    </p:spTree>
    <p:extLst>
      <p:ext uri="{BB962C8B-B14F-4D97-AF65-F5344CB8AC3E}">
        <p14:creationId xmlns:p14="http://schemas.microsoft.com/office/powerpoint/2010/main" val="5024715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ln w="0"/>
                <a:solidFill>
                  <a:schemeClr val="accent1"/>
                </a:solidFill>
                <a:effectLst>
                  <a:outerShdw blurRad="38100" dist="25400" dir="5400000" algn="ctr" rotWithShape="0">
                    <a:srgbClr val="6E747A">
                      <a:alpha val="43000"/>
                    </a:srgbClr>
                  </a:outerShdw>
                </a:effectLst>
              </a:rPr>
              <a:t>MCQs:</a:t>
            </a:r>
          </a:p>
        </p:txBody>
      </p:sp>
      <p:sp>
        <p:nvSpPr>
          <p:cNvPr id="3" name="Content Placeholder 2"/>
          <p:cNvSpPr>
            <a:spLocks noGrp="1"/>
          </p:cNvSpPr>
          <p:nvPr>
            <p:ph sz="quarter" idx="13"/>
          </p:nvPr>
        </p:nvSpPr>
        <p:spPr/>
        <p:txBody>
          <a:bodyPr/>
          <a:lstStyle/>
          <a:p>
            <a:r>
              <a:rPr lang="en-US" sz="2400" cap="none" dirty="0" smtClean="0"/>
              <a:t>1- </a:t>
            </a:r>
            <a:r>
              <a:rPr lang="en-US" sz="2400" b="1" cap="none" dirty="0" smtClean="0"/>
              <a:t>which of these is an example of tertiary prevention?</a:t>
            </a:r>
          </a:p>
          <a:p>
            <a:pPr lvl="1">
              <a:buFont typeface="+mj-lt"/>
              <a:buAutoNum type="alphaUcPeriod"/>
            </a:pPr>
            <a:r>
              <a:rPr lang="en-US" sz="2400" cap="none" dirty="0" smtClean="0">
                <a:solidFill>
                  <a:srgbClr val="FF0000"/>
                </a:solidFill>
              </a:rPr>
              <a:t>A 52 year old woman receiving speech rehabilitation after suffering from a stroke.</a:t>
            </a:r>
          </a:p>
          <a:p>
            <a:pPr lvl="1">
              <a:buFont typeface="+mj-lt"/>
              <a:buAutoNum type="alphaUcPeriod"/>
            </a:pPr>
            <a:r>
              <a:rPr lang="en-US" sz="2400" cap="none" dirty="0" smtClean="0"/>
              <a:t>A 33 year old healthy woman getting a pap smear.</a:t>
            </a:r>
          </a:p>
          <a:p>
            <a:pPr lvl="1">
              <a:buFont typeface="+mj-lt"/>
              <a:buAutoNum type="alphaUcPeriod"/>
            </a:pPr>
            <a:r>
              <a:rPr lang="en-US" sz="2400" cap="none" dirty="0" smtClean="0"/>
              <a:t>A child receiving his </a:t>
            </a:r>
            <a:r>
              <a:rPr lang="en-US" sz="2400" cap="none" dirty="0" err="1" smtClean="0"/>
              <a:t>mmr</a:t>
            </a:r>
            <a:r>
              <a:rPr lang="en-US" sz="2400" cap="none" dirty="0" smtClean="0"/>
              <a:t> vaccine.</a:t>
            </a:r>
          </a:p>
          <a:p>
            <a:pPr lvl="1">
              <a:buFont typeface="+mj-lt"/>
              <a:buAutoNum type="alphaUcPeriod"/>
            </a:pPr>
            <a:r>
              <a:rPr lang="en-US" sz="2400" cap="none" dirty="0" smtClean="0"/>
              <a:t>A 40 year-old man receiving anti-smoking counseling.</a:t>
            </a:r>
          </a:p>
          <a:p>
            <a:pPr lvl="1">
              <a:buFont typeface="+mj-lt"/>
              <a:buAutoNum type="alphaUcPeriod"/>
            </a:pPr>
            <a:endParaRPr lang="en-US" cap="none" dirty="0" smtClean="0"/>
          </a:p>
          <a:p>
            <a:pPr lvl="1">
              <a:buFont typeface="+mj-lt"/>
              <a:buAutoNum type="alphaUcPeriod"/>
            </a:pPr>
            <a:endParaRPr lang="en-US" cap="none" dirty="0"/>
          </a:p>
        </p:txBody>
      </p:sp>
    </p:spTree>
    <p:extLst>
      <p:ext uri="{BB962C8B-B14F-4D97-AF65-F5344CB8AC3E}">
        <p14:creationId xmlns:p14="http://schemas.microsoft.com/office/powerpoint/2010/main" val="18330485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MCQs:</a:t>
            </a:r>
          </a:p>
        </p:txBody>
      </p:sp>
      <p:sp>
        <p:nvSpPr>
          <p:cNvPr id="3" name="Content Placeholder 2"/>
          <p:cNvSpPr>
            <a:spLocks noGrp="1"/>
          </p:cNvSpPr>
          <p:nvPr>
            <p:ph sz="quarter" idx="13"/>
          </p:nvPr>
        </p:nvSpPr>
        <p:spPr/>
        <p:txBody>
          <a:bodyPr/>
          <a:lstStyle/>
          <a:p>
            <a:r>
              <a:rPr lang="en-US" sz="2400" cap="none" dirty="0" smtClean="0"/>
              <a:t>2- </a:t>
            </a:r>
            <a:r>
              <a:rPr lang="en-US" sz="2400" b="1" cap="none" dirty="0" smtClean="0"/>
              <a:t>all of the following are considered primary prevention methods for breast cancer EXCEPT:</a:t>
            </a:r>
          </a:p>
          <a:p>
            <a:pPr lvl="1">
              <a:buFont typeface="+mj-lt"/>
              <a:buAutoNum type="alphaUcPeriod"/>
            </a:pPr>
            <a:r>
              <a:rPr lang="en-US" sz="2400" cap="none" dirty="0" smtClean="0"/>
              <a:t>Early pregnancy</a:t>
            </a:r>
          </a:p>
          <a:p>
            <a:pPr lvl="1">
              <a:buFont typeface="+mj-lt"/>
              <a:buAutoNum type="alphaUcPeriod"/>
            </a:pPr>
            <a:r>
              <a:rPr lang="en-US" sz="2400" cap="none" dirty="0" smtClean="0"/>
              <a:t>Breastfeeding</a:t>
            </a:r>
          </a:p>
          <a:p>
            <a:pPr lvl="1">
              <a:buFont typeface="+mj-lt"/>
              <a:buAutoNum type="alphaUcPeriod"/>
            </a:pPr>
            <a:r>
              <a:rPr lang="en-US" sz="2400" cap="none" dirty="0" smtClean="0"/>
              <a:t>Oral contraceptives</a:t>
            </a:r>
          </a:p>
          <a:p>
            <a:pPr lvl="1">
              <a:buFont typeface="+mj-lt"/>
              <a:buAutoNum type="alphaUcPeriod"/>
            </a:pPr>
            <a:r>
              <a:rPr lang="en-US" sz="2400" cap="none" dirty="0" smtClean="0"/>
              <a:t>Exercise </a:t>
            </a:r>
          </a:p>
          <a:p>
            <a:pPr lvl="1">
              <a:buFont typeface="+mj-lt"/>
              <a:buAutoNum type="alphaUcPeriod"/>
            </a:pPr>
            <a:endParaRPr lang="en-US" cap="none" dirty="0"/>
          </a:p>
        </p:txBody>
      </p:sp>
    </p:spTree>
    <p:extLst>
      <p:ext uri="{BB962C8B-B14F-4D97-AF65-F5344CB8AC3E}">
        <p14:creationId xmlns:p14="http://schemas.microsoft.com/office/powerpoint/2010/main" val="35073871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MCQs:</a:t>
            </a:r>
          </a:p>
        </p:txBody>
      </p:sp>
      <p:sp>
        <p:nvSpPr>
          <p:cNvPr id="3" name="Content Placeholder 2"/>
          <p:cNvSpPr>
            <a:spLocks noGrp="1"/>
          </p:cNvSpPr>
          <p:nvPr>
            <p:ph sz="quarter" idx="13"/>
          </p:nvPr>
        </p:nvSpPr>
        <p:spPr/>
        <p:txBody>
          <a:bodyPr/>
          <a:lstStyle/>
          <a:p>
            <a:r>
              <a:rPr lang="en-US" sz="2400" cap="none" dirty="0" smtClean="0"/>
              <a:t>2- </a:t>
            </a:r>
            <a:r>
              <a:rPr lang="en-US" sz="2400" b="1" cap="none" dirty="0" smtClean="0"/>
              <a:t>all of the following are considered primary prevention methods for breast cancer EXCEPT:</a:t>
            </a:r>
          </a:p>
          <a:p>
            <a:pPr lvl="1">
              <a:buFont typeface="+mj-lt"/>
              <a:buAutoNum type="alphaUcPeriod"/>
            </a:pPr>
            <a:r>
              <a:rPr lang="en-US" sz="2400" cap="none" dirty="0" smtClean="0"/>
              <a:t>Early pregnancy</a:t>
            </a:r>
          </a:p>
          <a:p>
            <a:pPr lvl="1">
              <a:buFont typeface="+mj-lt"/>
              <a:buAutoNum type="alphaUcPeriod"/>
            </a:pPr>
            <a:r>
              <a:rPr lang="en-US" sz="2400" cap="none" dirty="0" smtClean="0"/>
              <a:t>Breastfeeding</a:t>
            </a:r>
          </a:p>
          <a:p>
            <a:pPr lvl="1">
              <a:buFont typeface="+mj-lt"/>
              <a:buAutoNum type="alphaUcPeriod"/>
            </a:pPr>
            <a:r>
              <a:rPr lang="en-US" sz="2400" cap="none" dirty="0" smtClean="0">
                <a:solidFill>
                  <a:srgbClr val="FF0000"/>
                </a:solidFill>
              </a:rPr>
              <a:t>Oral contraceptives</a:t>
            </a:r>
          </a:p>
          <a:p>
            <a:pPr lvl="1">
              <a:buFont typeface="+mj-lt"/>
              <a:buAutoNum type="alphaUcPeriod"/>
            </a:pPr>
            <a:r>
              <a:rPr lang="en-US" sz="2400" cap="none" dirty="0" smtClean="0"/>
              <a:t>Exercise </a:t>
            </a:r>
          </a:p>
          <a:p>
            <a:pPr lvl="1">
              <a:buFont typeface="+mj-lt"/>
              <a:buAutoNum type="alphaUcPeriod"/>
            </a:pPr>
            <a:endParaRPr lang="en-US" cap="none" dirty="0"/>
          </a:p>
        </p:txBody>
      </p:sp>
    </p:spTree>
    <p:extLst>
      <p:ext uri="{BB962C8B-B14F-4D97-AF65-F5344CB8AC3E}">
        <p14:creationId xmlns:p14="http://schemas.microsoft.com/office/powerpoint/2010/main" val="3705041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ln w="0"/>
                <a:solidFill>
                  <a:schemeClr val="accent1"/>
                </a:solidFill>
                <a:effectLst>
                  <a:outerShdw blurRad="38100" dist="25400" dir="5400000" algn="ctr" rotWithShape="0">
                    <a:srgbClr val="6E747A">
                      <a:alpha val="43000"/>
                    </a:srgbClr>
                  </a:outerShdw>
                </a:effectLst>
              </a:rPr>
              <a:t>Why screen?</a:t>
            </a:r>
          </a:p>
        </p:txBody>
      </p:sp>
      <p:sp>
        <p:nvSpPr>
          <p:cNvPr id="3" name="Content Placeholder 2"/>
          <p:cNvSpPr>
            <a:spLocks noGrp="1"/>
          </p:cNvSpPr>
          <p:nvPr>
            <p:ph sz="quarter" idx="13"/>
          </p:nvPr>
        </p:nvSpPr>
        <p:spPr>
          <a:xfrm>
            <a:off x="783771" y="1932707"/>
            <a:ext cx="10769600" cy="4800600"/>
          </a:xfrm>
        </p:spPr>
        <p:txBody>
          <a:bodyPr/>
          <a:lstStyle/>
          <a:p>
            <a:r>
              <a:rPr lang="en-US" sz="2400" cap="none" dirty="0" smtClean="0"/>
              <a:t>Because even with the best health habits, disease can still occur.</a:t>
            </a:r>
          </a:p>
          <a:p>
            <a:pPr marL="114300" indent="0">
              <a:buNone/>
            </a:pPr>
            <a:endParaRPr lang="en-US" sz="2400" cap="none" dirty="0" smtClean="0"/>
          </a:p>
          <a:p>
            <a:r>
              <a:rPr lang="en-US" sz="2400" cap="none" dirty="0" smtClean="0"/>
              <a:t>Because detecting diseases early in their course makes a large difference in prognosis. </a:t>
            </a:r>
          </a:p>
          <a:p>
            <a:pPr marL="114300" indent="0">
              <a:buNone/>
            </a:pPr>
            <a:endParaRPr lang="en-US" sz="2400" cap="none" dirty="0" smtClean="0"/>
          </a:p>
          <a:p>
            <a:r>
              <a:rPr lang="en-US" sz="2400" cap="none" dirty="0" smtClean="0"/>
              <a:t>Treatment is usually more effective if disease is detected early.</a:t>
            </a:r>
          </a:p>
          <a:p>
            <a:endParaRPr lang="en-US" cap="none" dirty="0"/>
          </a:p>
        </p:txBody>
      </p:sp>
    </p:spTree>
    <p:extLst>
      <p:ext uri="{BB962C8B-B14F-4D97-AF65-F5344CB8AC3E}">
        <p14:creationId xmlns:p14="http://schemas.microsoft.com/office/powerpoint/2010/main" val="7852358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MCQs:</a:t>
            </a:r>
          </a:p>
        </p:txBody>
      </p:sp>
      <p:sp>
        <p:nvSpPr>
          <p:cNvPr id="3" name="Content Placeholder 2"/>
          <p:cNvSpPr>
            <a:spLocks noGrp="1"/>
          </p:cNvSpPr>
          <p:nvPr>
            <p:ph sz="quarter" idx="13"/>
          </p:nvPr>
        </p:nvSpPr>
        <p:spPr/>
        <p:txBody>
          <a:bodyPr/>
          <a:lstStyle/>
          <a:p>
            <a:r>
              <a:rPr lang="en-US" sz="2400" cap="none" dirty="0" smtClean="0"/>
              <a:t>3 – </a:t>
            </a:r>
            <a:r>
              <a:rPr lang="en-US" sz="2400" b="1" cap="none" dirty="0" smtClean="0"/>
              <a:t>which of the following methods is a primary prevention method for prostate cancer?</a:t>
            </a:r>
          </a:p>
          <a:p>
            <a:pPr lvl="1">
              <a:buFont typeface="+mj-lt"/>
              <a:buAutoNum type="alphaUcPeriod"/>
            </a:pPr>
            <a:r>
              <a:rPr lang="en-US" sz="2400" cap="none" dirty="0" smtClean="0"/>
              <a:t>Eating fruits and vegetables daily</a:t>
            </a:r>
          </a:p>
          <a:p>
            <a:pPr lvl="1">
              <a:buFont typeface="+mj-lt"/>
              <a:buAutoNum type="alphaUcPeriod"/>
            </a:pPr>
            <a:r>
              <a:rPr lang="en-US" sz="2400" cap="none" dirty="0" smtClean="0"/>
              <a:t>PSA test annually</a:t>
            </a:r>
          </a:p>
          <a:p>
            <a:pPr lvl="1">
              <a:buFont typeface="+mj-lt"/>
              <a:buAutoNum type="alphaUcPeriod"/>
            </a:pPr>
            <a:r>
              <a:rPr lang="en-US" sz="2400" cap="none" dirty="0" smtClean="0"/>
              <a:t>Flu vaccine</a:t>
            </a:r>
          </a:p>
          <a:p>
            <a:pPr lvl="1">
              <a:buFont typeface="+mj-lt"/>
              <a:buAutoNum type="alphaUcPeriod"/>
            </a:pPr>
            <a:r>
              <a:rPr lang="en-US" sz="2400" cap="none" dirty="0" smtClean="0"/>
              <a:t>Digital rectal exam biannually</a:t>
            </a:r>
          </a:p>
          <a:p>
            <a:pPr lvl="1">
              <a:buFont typeface="+mj-lt"/>
              <a:buAutoNum type="alphaUcPeriod"/>
            </a:pPr>
            <a:endParaRPr lang="en-US" cap="none" dirty="0"/>
          </a:p>
        </p:txBody>
      </p:sp>
    </p:spTree>
    <p:extLst>
      <p:ext uri="{BB962C8B-B14F-4D97-AF65-F5344CB8AC3E}">
        <p14:creationId xmlns:p14="http://schemas.microsoft.com/office/powerpoint/2010/main" val="10045668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MCQs:</a:t>
            </a:r>
          </a:p>
        </p:txBody>
      </p:sp>
      <p:sp>
        <p:nvSpPr>
          <p:cNvPr id="3" name="Content Placeholder 2"/>
          <p:cNvSpPr>
            <a:spLocks noGrp="1"/>
          </p:cNvSpPr>
          <p:nvPr>
            <p:ph sz="quarter" idx="13"/>
          </p:nvPr>
        </p:nvSpPr>
        <p:spPr/>
        <p:txBody>
          <a:bodyPr/>
          <a:lstStyle/>
          <a:p>
            <a:r>
              <a:rPr lang="en-US" sz="2400" cap="none" dirty="0" smtClean="0"/>
              <a:t>3 – </a:t>
            </a:r>
            <a:r>
              <a:rPr lang="en-US" sz="2400" b="1" cap="none" dirty="0" smtClean="0"/>
              <a:t>which of the following methods is a primary prevention method for prostate cancer?</a:t>
            </a:r>
          </a:p>
          <a:p>
            <a:pPr lvl="1">
              <a:buFont typeface="+mj-lt"/>
              <a:buAutoNum type="alphaUcPeriod"/>
            </a:pPr>
            <a:r>
              <a:rPr lang="en-US" sz="2400" cap="none" dirty="0" smtClean="0">
                <a:solidFill>
                  <a:srgbClr val="FF0000"/>
                </a:solidFill>
              </a:rPr>
              <a:t>Eating fruits and vegetables daily</a:t>
            </a:r>
          </a:p>
          <a:p>
            <a:pPr lvl="1">
              <a:buFont typeface="+mj-lt"/>
              <a:buAutoNum type="alphaUcPeriod"/>
            </a:pPr>
            <a:r>
              <a:rPr lang="en-US" sz="2400" cap="none" dirty="0" smtClean="0"/>
              <a:t>PSA test annually</a:t>
            </a:r>
          </a:p>
          <a:p>
            <a:pPr lvl="1">
              <a:buFont typeface="+mj-lt"/>
              <a:buAutoNum type="alphaUcPeriod"/>
            </a:pPr>
            <a:r>
              <a:rPr lang="en-US" sz="2400" cap="none" dirty="0" smtClean="0"/>
              <a:t>Flu vaccine</a:t>
            </a:r>
          </a:p>
          <a:p>
            <a:pPr lvl="1">
              <a:buFont typeface="+mj-lt"/>
              <a:buAutoNum type="alphaUcPeriod"/>
            </a:pPr>
            <a:r>
              <a:rPr lang="en-US" sz="2400" cap="none" dirty="0" smtClean="0"/>
              <a:t>Digital rectal exam biannually</a:t>
            </a:r>
          </a:p>
          <a:p>
            <a:pPr lvl="1">
              <a:buFont typeface="+mj-lt"/>
              <a:buAutoNum type="alphaUcPeriod"/>
            </a:pPr>
            <a:endParaRPr lang="en-US" cap="none" dirty="0"/>
          </a:p>
        </p:txBody>
      </p:sp>
    </p:spTree>
    <p:extLst>
      <p:ext uri="{BB962C8B-B14F-4D97-AF65-F5344CB8AC3E}">
        <p14:creationId xmlns:p14="http://schemas.microsoft.com/office/powerpoint/2010/main" val="21878469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MCQs:</a:t>
            </a:r>
          </a:p>
        </p:txBody>
      </p:sp>
      <p:sp>
        <p:nvSpPr>
          <p:cNvPr id="3" name="Content Placeholder 2"/>
          <p:cNvSpPr>
            <a:spLocks noGrp="1"/>
          </p:cNvSpPr>
          <p:nvPr>
            <p:ph sz="quarter" idx="13"/>
          </p:nvPr>
        </p:nvSpPr>
        <p:spPr/>
        <p:txBody>
          <a:bodyPr/>
          <a:lstStyle/>
          <a:p>
            <a:pPr lvl="1"/>
            <a:r>
              <a:rPr lang="en-US" sz="2400" cap="none" dirty="0" smtClean="0"/>
              <a:t>4 – </a:t>
            </a:r>
            <a:r>
              <a:rPr lang="en-US" sz="2400" b="1" cap="none" dirty="0" smtClean="0"/>
              <a:t>which is most important in a screening test?</a:t>
            </a:r>
          </a:p>
          <a:p>
            <a:pPr marL="1200150" lvl="2" indent="-342900">
              <a:buFont typeface="+mj-lt"/>
              <a:buAutoNum type="alphaUcPeriod"/>
            </a:pPr>
            <a:r>
              <a:rPr lang="en-US" sz="2400" cap="none" dirty="0" smtClean="0"/>
              <a:t>Very low cost and availability</a:t>
            </a:r>
          </a:p>
          <a:p>
            <a:pPr marL="1200150" lvl="2" indent="-342900">
              <a:buFont typeface="+mj-lt"/>
              <a:buAutoNum type="alphaUcPeriod"/>
            </a:pPr>
            <a:r>
              <a:rPr lang="en-US" sz="2400" cap="none" dirty="0" smtClean="0"/>
              <a:t>Fast results</a:t>
            </a:r>
          </a:p>
          <a:p>
            <a:pPr marL="1200150" lvl="2" indent="-342900">
              <a:buFont typeface="+mj-lt"/>
              <a:buAutoNum type="alphaUcPeriod"/>
            </a:pPr>
            <a:r>
              <a:rPr lang="en-US" sz="2400" cap="none" dirty="0" smtClean="0"/>
              <a:t>Highly sensitive</a:t>
            </a:r>
          </a:p>
          <a:p>
            <a:pPr marL="1200150" lvl="2" indent="-342900">
              <a:buFont typeface="+mj-lt"/>
              <a:buAutoNum type="alphaUcPeriod"/>
            </a:pPr>
            <a:r>
              <a:rPr lang="en-US" sz="2400" cap="none" dirty="0" smtClean="0"/>
              <a:t>Highly specific</a:t>
            </a:r>
          </a:p>
          <a:p>
            <a:pPr marL="1200150" lvl="2" indent="-342900">
              <a:buFont typeface="+mj-lt"/>
              <a:buAutoNum type="alphaUcPeriod"/>
            </a:pPr>
            <a:endParaRPr lang="en-US" cap="none" dirty="0"/>
          </a:p>
        </p:txBody>
      </p:sp>
    </p:spTree>
    <p:extLst>
      <p:ext uri="{BB962C8B-B14F-4D97-AF65-F5344CB8AC3E}">
        <p14:creationId xmlns:p14="http://schemas.microsoft.com/office/powerpoint/2010/main" val="26907004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MCQs:</a:t>
            </a:r>
          </a:p>
        </p:txBody>
      </p:sp>
      <p:sp>
        <p:nvSpPr>
          <p:cNvPr id="3" name="Content Placeholder 2"/>
          <p:cNvSpPr>
            <a:spLocks noGrp="1"/>
          </p:cNvSpPr>
          <p:nvPr>
            <p:ph sz="quarter" idx="13"/>
          </p:nvPr>
        </p:nvSpPr>
        <p:spPr/>
        <p:txBody>
          <a:bodyPr/>
          <a:lstStyle/>
          <a:p>
            <a:pPr lvl="1"/>
            <a:r>
              <a:rPr lang="en-US" sz="2400" cap="none" dirty="0" smtClean="0"/>
              <a:t>4 – </a:t>
            </a:r>
            <a:r>
              <a:rPr lang="en-US" sz="2400" b="1" cap="none" dirty="0" smtClean="0"/>
              <a:t>which is most important in a screening test?</a:t>
            </a:r>
          </a:p>
          <a:p>
            <a:pPr marL="1200150" lvl="2" indent="-342900">
              <a:buFont typeface="+mj-lt"/>
              <a:buAutoNum type="alphaUcPeriod"/>
            </a:pPr>
            <a:r>
              <a:rPr lang="en-US" sz="2400" cap="none" dirty="0" smtClean="0"/>
              <a:t>Very low cost and availability</a:t>
            </a:r>
          </a:p>
          <a:p>
            <a:pPr marL="1200150" lvl="2" indent="-342900">
              <a:buFont typeface="+mj-lt"/>
              <a:buAutoNum type="alphaUcPeriod"/>
            </a:pPr>
            <a:r>
              <a:rPr lang="en-US" sz="2400" cap="none" dirty="0" smtClean="0"/>
              <a:t>Fast results</a:t>
            </a:r>
          </a:p>
          <a:p>
            <a:pPr marL="1200150" lvl="2" indent="-342900">
              <a:buFont typeface="+mj-lt"/>
              <a:buAutoNum type="alphaUcPeriod"/>
            </a:pPr>
            <a:r>
              <a:rPr lang="en-US" sz="2400" cap="none" dirty="0" smtClean="0">
                <a:solidFill>
                  <a:srgbClr val="FF0000"/>
                </a:solidFill>
              </a:rPr>
              <a:t>Highly sensitive</a:t>
            </a:r>
          </a:p>
          <a:p>
            <a:pPr marL="1200150" lvl="2" indent="-342900">
              <a:buFont typeface="+mj-lt"/>
              <a:buAutoNum type="alphaUcPeriod"/>
            </a:pPr>
            <a:r>
              <a:rPr lang="en-US" sz="2400" cap="none" dirty="0" smtClean="0"/>
              <a:t>Highly specific</a:t>
            </a:r>
          </a:p>
          <a:p>
            <a:pPr marL="1200150" lvl="2" indent="-342900">
              <a:buFont typeface="+mj-lt"/>
              <a:buAutoNum type="alphaUcPeriod"/>
            </a:pPr>
            <a:endParaRPr lang="en-US" cap="none" dirty="0"/>
          </a:p>
        </p:txBody>
      </p:sp>
    </p:spTree>
    <p:extLst>
      <p:ext uri="{BB962C8B-B14F-4D97-AF65-F5344CB8AC3E}">
        <p14:creationId xmlns:p14="http://schemas.microsoft.com/office/powerpoint/2010/main" val="35341708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MCQs:</a:t>
            </a:r>
          </a:p>
        </p:txBody>
      </p:sp>
      <p:sp>
        <p:nvSpPr>
          <p:cNvPr id="3" name="Content Placeholder 2"/>
          <p:cNvSpPr>
            <a:spLocks noGrp="1"/>
          </p:cNvSpPr>
          <p:nvPr>
            <p:ph sz="quarter" idx="13"/>
          </p:nvPr>
        </p:nvSpPr>
        <p:spPr/>
        <p:txBody>
          <a:bodyPr/>
          <a:lstStyle/>
          <a:p>
            <a:r>
              <a:rPr lang="en-US" sz="2400" cap="none" dirty="0" smtClean="0"/>
              <a:t>5 </a:t>
            </a:r>
            <a:r>
              <a:rPr lang="en-US" sz="2400" b="1" cap="none" dirty="0" smtClean="0"/>
              <a:t>– A 50 year old obese male underwent a fasting blood glucose test to screen for diabetes, with the test showing normal results. What is the next best step in his management plan?</a:t>
            </a:r>
          </a:p>
          <a:p>
            <a:pPr lvl="1">
              <a:buFont typeface="+mj-lt"/>
              <a:buAutoNum type="alphaUcPeriod"/>
            </a:pPr>
            <a:r>
              <a:rPr lang="en-US" sz="2400" cap="none" dirty="0" smtClean="0"/>
              <a:t>Repeat the test at a later time</a:t>
            </a:r>
          </a:p>
          <a:p>
            <a:pPr lvl="1">
              <a:buFont typeface="+mj-lt"/>
              <a:buAutoNum type="alphaUcPeriod"/>
            </a:pPr>
            <a:r>
              <a:rPr lang="en-US" sz="2400" cap="none" dirty="0" smtClean="0"/>
              <a:t>Order additional tests to confirm negative result</a:t>
            </a:r>
          </a:p>
          <a:p>
            <a:pPr lvl="1">
              <a:buFont typeface="+mj-lt"/>
              <a:buAutoNum type="alphaUcPeriod"/>
            </a:pPr>
            <a:r>
              <a:rPr lang="en-US" sz="2400" cap="none" dirty="0" smtClean="0"/>
              <a:t>Reassure the patient and send him home without a </a:t>
            </a:r>
            <a:r>
              <a:rPr lang="en-US" sz="2400" cap="none" dirty="0" err="1" smtClean="0"/>
              <a:t>followup</a:t>
            </a:r>
            <a:endParaRPr lang="en-US" sz="2400" cap="none" dirty="0" smtClean="0"/>
          </a:p>
          <a:p>
            <a:pPr lvl="1">
              <a:buFont typeface="+mj-lt"/>
              <a:buAutoNum type="alphaUcPeriod"/>
            </a:pPr>
            <a:endParaRPr lang="en-US" sz="2400" cap="none" dirty="0" smtClean="0"/>
          </a:p>
          <a:p>
            <a:pPr lvl="1">
              <a:buFont typeface="+mj-lt"/>
              <a:buAutoNum type="alphaUcPeriod"/>
            </a:pPr>
            <a:endParaRPr lang="en-US" cap="none" dirty="0" smtClean="0"/>
          </a:p>
          <a:p>
            <a:pPr lvl="1">
              <a:buFont typeface="+mj-lt"/>
              <a:buAutoNum type="alphaUcPeriod"/>
            </a:pPr>
            <a:endParaRPr lang="en-US" cap="none" dirty="0"/>
          </a:p>
        </p:txBody>
      </p:sp>
    </p:spTree>
    <p:extLst>
      <p:ext uri="{BB962C8B-B14F-4D97-AF65-F5344CB8AC3E}">
        <p14:creationId xmlns:p14="http://schemas.microsoft.com/office/powerpoint/2010/main" val="13286481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MCQs:</a:t>
            </a:r>
          </a:p>
        </p:txBody>
      </p:sp>
      <p:sp>
        <p:nvSpPr>
          <p:cNvPr id="3" name="Content Placeholder 2"/>
          <p:cNvSpPr>
            <a:spLocks noGrp="1"/>
          </p:cNvSpPr>
          <p:nvPr>
            <p:ph sz="quarter" idx="13"/>
          </p:nvPr>
        </p:nvSpPr>
        <p:spPr/>
        <p:txBody>
          <a:bodyPr/>
          <a:lstStyle/>
          <a:p>
            <a:r>
              <a:rPr lang="en-US" sz="2400" cap="none" dirty="0" smtClean="0"/>
              <a:t>5 </a:t>
            </a:r>
            <a:r>
              <a:rPr lang="en-US" sz="2400" b="1" cap="none" dirty="0" smtClean="0"/>
              <a:t>– A 50 year old obese male underwent a fasting blood glucose test to screen for diabetes, with the test showing normal results. What is the next best step in his management plan?</a:t>
            </a:r>
          </a:p>
          <a:p>
            <a:pPr lvl="1">
              <a:buFont typeface="+mj-lt"/>
              <a:buAutoNum type="alphaUcPeriod"/>
            </a:pPr>
            <a:r>
              <a:rPr lang="en-US" sz="2400" cap="none" dirty="0" smtClean="0">
                <a:solidFill>
                  <a:srgbClr val="FF0000"/>
                </a:solidFill>
              </a:rPr>
              <a:t>Repeat the test at a later time</a:t>
            </a:r>
          </a:p>
          <a:p>
            <a:pPr lvl="1">
              <a:buFont typeface="+mj-lt"/>
              <a:buAutoNum type="alphaUcPeriod"/>
            </a:pPr>
            <a:r>
              <a:rPr lang="en-US" sz="2400" cap="none" dirty="0" smtClean="0"/>
              <a:t>Order additional tests to confirm negative result</a:t>
            </a:r>
          </a:p>
          <a:p>
            <a:pPr lvl="1">
              <a:buFont typeface="+mj-lt"/>
              <a:buAutoNum type="alphaUcPeriod"/>
            </a:pPr>
            <a:r>
              <a:rPr lang="en-US" sz="2400" cap="none" dirty="0" smtClean="0"/>
              <a:t>Reassure the patient and send him home without a </a:t>
            </a:r>
            <a:r>
              <a:rPr lang="en-US" sz="2400" cap="none" dirty="0" err="1" smtClean="0"/>
              <a:t>followup</a:t>
            </a:r>
            <a:endParaRPr lang="en-US" sz="2400" cap="none" dirty="0" smtClean="0"/>
          </a:p>
          <a:p>
            <a:pPr lvl="1">
              <a:buFont typeface="+mj-lt"/>
              <a:buAutoNum type="alphaUcPeriod"/>
            </a:pPr>
            <a:endParaRPr lang="en-US" sz="2400" cap="none" dirty="0" smtClean="0"/>
          </a:p>
          <a:p>
            <a:pPr lvl="1">
              <a:buFont typeface="+mj-lt"/>
              <a:buAutoNum type="alphaUcPeriod"/>
            </a:pPr>
            <a:endParaRPr lang="en-US" cap="none" dirty="0" smtClean="0"/>
          </a:p>
          <a:p>
            <a:pPr lvl="1">
              <a:buFont typeface="+mj-lt"/>
              <a:buAutoNum type="alphaUcPeriod"/>
            </a:pPr>
            <a:endParaRPr lang="en-US" cap="none" dirty="0"/>
          </a:p>
        </p:txBody>
      </p:sp>
    </p:spTree>
    <p:extLst>
      <p:ext uri="{BB962C8B-B14F-4D97-AF65-F5344CB8AC3E}">
        <p14:creationId xmlns:p14="http://schemas.microsoft.com/office/powerpoint/2010/main" val="22321885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pic>
        <p:nvPicPr>
          <p:cNvPr id="4" name="مشهد تمثيلي لمرض السكر توعوي جميل.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290440"/>
          </a:xfrm>
        </p:spPr>
      </p:pic>
    </p:spTree>
    <p:extLst>
      <p:ext uri="{BB962C8B-B14F-4D97-AF65-F5344CB8AC3E}">
        <p14:creationId xmlns:p14="http://schemas.microsoft.com/office/powerpoint/2010/main" val="1475627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31A4BC-1C97-46F4-A43A-CA3F48E6320A}"/>
              </a:ext>
            </a:extLst>
          </p:cNvPr>
          <p:cNvSpPr>
            <a:spLocks noGrp="1"/>
          </p:cNvSpPr>
          <p:nvPr>
            <p:ph type="title"/>
          </p:nvPr>
        </p:nvSpPr>
        <p:spPr>
          <a:xfrm>
            <a:off x="913775" y="-316981"/>
            <a:ext cx="10364451" cy="2341673"/>
          </a:xfrm>
        </p:spPr>
        <p:txBody>
          <a:bodyPr/>
          <a:lstStyle/>
          <a:p>
            <a:r>
              <a:rPr lang="en-US" cap="none" dirty="0">
                <a:ln w="0"/>
                <a:solidFill>
                  <a:schemeClr val="accent1"/>
                </a:solidFill>
                <a:effectLst>
                  <a:outerShdw blurRad="38100" dist="25400" dir="5400000" algn="ctr" rotWithShape="0">
                    <a:srgbClr val="6E747A">
                      <a:alpha val="43000"/>
                    </a:srgbClr>
                  </a:outerShdw>
                </a:effectLst>
              </a:rPr>
              <a:t>Resources</a:t>
            </a:r>
          </a:p>
        </p:txBody>
      </p:sp>
      <p:sp>
        <p:nvSpPr>
          <p:cNvPr id="3" name="Content Placeholder 2">
            <a:extLst>
              <a:ext uri="{FF2B5EF4-FFF2-40B4-BE49-F238E27FC236}">
                <a16:creationId xmlns:a16="http://schemas.microsoft.com/office/drawing/2014/main" xmlns="" id="{442CD6EC-C292-42E0-9968-6CA7846D0839}"/>
              </a:ext>
            </a:extLst>
          </p:cNvPr>
          <p:cNvSpPr>
            <a:spLocks noGrp="1"/>
          </p:cNvSpPr>
          <p:nvPr>
            <p:ph sz="quarter" idx="13"/>
          </p:nvPr>
        </p:nvSpPr>
        <p:spPr>
          <a:xfrm>
            <a:off x="752389" y="1306287"/>
            <a:ext cx="10932393" cy="6424549"/>
          </a:xfrm>
        </p:spPr>
        <p:txBody>
          <a:bodyPr vert="horz" lIns="91440" tIns="45720" rIns="91440" bIns="45720" rtlCol="0" anchor="t">
            <a:normAutofit/>
          </a:bodyPr>
          <a:lstStyle/>
          <a:p>
            <a:r>
              <a:rPr lang="en-US" sz="1200" dirty="0">
                <a:hlinkClick r:id="rId2"/>
              </a:rPr>
              <a:t>https://en.oxforddictionaries.com/definition/prevention</a:t>
            </a:r>
          </a:p>
          <a:p>
            <a:r>
              <a:rPr lang="en-US" sz="1200" dirty="0">
                <a:hlinkClick r:id="rId2"/>
              </a:rPr>
              <a:t>https://www.cdc.gov/pictureofamerica/pdfs/picture_of_america_prevention.pdf</a:t>
            </a:r>
            <a:endParaRPr lang="en-US" sz="1200" dirty="0"/>
          </a:p>
          <a:p>
            <a:r>
              <a:rPr lang="en-US" sz="1200" dirty="0">
                <a:hlinkClick r:id="rId3"/>
              </a:rPr>
              <a:t>https://www.sgu.edu/blog/medical/what-is-preventive-medicine/</a:t>
            </a:r>
            <a:endParaRPr lang="en-US" sz="1200" dirty="0"/>
          </a:p>
          <a:p>
            <a:r>
              <a:rPr lang="en-US" sz="1200" dirty="0">
                <a:hlinkClick r:id="rId4"/>
              </a:rPr>
              <a:t>https://</a:t>
            </a:r>
            <a:r>
              <a:rPr lang="en-US" sz="1200" dirty="0" smtClean="0">
                <a:hlinkClick r:id="rId4"/>
              </a:rPr>
              <a:t>www.med.uottawa.ca/sim/data/Prevention_e.htm</a:t>
            </a:r>
            <a:endParaRPr lang="en-US" sz="1200" dirty="0" smtClean="0">
              <a:hlinkClick r:id="rId5"/>
            </a:endParaRPr>
          </a:p>
          <a:p>
            <a:r>
              <a:rPr lang="en-US" sz="1200" dirty="0" smtClean="0">
                <a:hlinkClick r:id="rId5"/>
              </a:rPr>
              <a:t>Kingdom </a:t>
            </a:r>
            <a:r>
              <a:rPr lang="en-US" sz="1200" dirty="0">
                <a:hlinkClick r:id="rId5"/>
              </a:rPr>
              <a:t>of Saudi Arabia Saudi Health Council Saudi Cancer Registry Cancer Incidence Report Saudi Arabia 2014</a:t>
            </a:r>
          </a:p>
          <a:p>
            <a:r>
              <a:rPr lang="en-US" sz="1200" dirty="0">
                <a:hlinkClick r:id="rId6"/>
              </a:rPr>
              <a:t>American cancer society, </a:t>
            </a:r>
            <a:r>
              <a:rPr lang="en-US" sz="1200" dirty="0" err="1">
                <a:hlinkClick r:id="rId6"/>
              </a:rPr>
              <a:t>colo</a:t>
            </a:r>
            <a:r>
              <a:rPr lang="en-US" sz="1200" dirty="0">
                <a:hlinkClick r:id="rId6"/>
              </a:rPr>
              <a:t>-rectal cancer prevention</a:t>
            </a:r>
          </a:p>
          <a:p>
            <a:r>
              <a:rPr lang="en-US" sz="1200" dirty="0">
                <a:hlinkClick r:id="rId7"/>
              </a:rPr>
              <a:t>Recommendations for Prostate Cancer Early Detection</a:t>
            </a:r>
          </a:p>
          <a:p>
            <a:r>
              <a:rPr lang="en-US" sz="1200" dirty="0">
                <a:solidFill>
                  <a:schemeClr val="accent1">
                    <a:lumMod val="60000"/>
                    <a:lumOff val="40000"/>
                  </a:schemeClr>
                </a:solidFill>
              </a:rPr>
              <a:t>https://www.pregnancybirthbaby.org.au/blood-tests-during-pregnancy</a:t>
            </a:r>
          </a:p>
          <a:p>
            <a:r>
              <a:rPr lang="en-US" sz="1200" dirty="0">
                <a:hlinkClick r:id="rId8"/>
              </a:rPr>
              <a:t>https://www.rch.org.au/rchcpg/hospital_clinical_guideline_index/Newborn_Screening_Test/</a:t>
            </a:r>
            <a:endParaRPr lang="en-US" sz="1200" dirty="0"/>
          </a:p>
          <a:p>
            <a:r>
              <a:rPr lang="en-US" sz="1200" dirty="0">
                <a:hlinkClick r:id="rId9"/>
              </a:rPr>
              <a:t>https://www.uspreventiveservicestaskforce.org/Page/Document/RecommendationStatementFinal/high-blood-pressure-in-adults-screening</a:t>
            </a:r>
            <a:endParaRPr lang="en-US" sz="1200" dirty="0"/>
          </a:p>
          <a:p>
            <a:r>
              <a:rPr lang="en-US" sz="1200" dirty="0">
                <a:hlinkClick r:id="rId10"/>
              </a:rPr>
              <a:t>https://www.aafp.org/afp/2009/1201/p1273.html</a:t>
            </a:r>
            <a:endParaRPr lang="en-US" sz="1200" dirty="0"/>
          </a:p>
          <a:p>
            <a:r>
              <a:rPr lang="en-US" sz="1200" dirty="0">
                <a:hlinkClick r:id="rId11"/>
              </a:rPr>
              <a:t>https://www.aafp.org/afp/2016/0115/p103.html#afp20160115p103-t1</a:t>
            </a:r>
            <a:endParaRPr lang="en-US" sz="1200" dirty="0"/>
          </a:p>
          <a:p>
            <a:r>
              <a:rPr lang="en-US" sz="1200" dirty="0">
                <a:hlinkClick r:id="rId12"/>
              </a:rPr>
              <a:t>https://www.nhs.uk/conditions/nhs-screening/</a:t>
            </a:r>
            <a:endParaRPr lang="en-US" sz="1200" dirty="0"/>
          </a:p>
          <a:p>
            <a:r>
              <a:rPr lang="en-US" sz="1200" dirty="0">
                <a:hlinkClick r:id="rId13"/>
              </a:rPr>
              <a:t>https://www.ncbi.nlm.nih.gov/pubmedhealth/PMH0072602</a:t>
            </a:r>
            <a:r>
              <a:rPr lang="en-US" sz="1200" dirty="0" smtClean="0">
                <a:hlinkClick r:id="rId13"/>
              </a:rPr>
              <a:t>/</a:t>
            </a:r>
            <a:endParaRPr lang="en-US" sz="1200" dirty="0" smtClean="0"/>
          </a:p>
          <a:p>
            <a:r>
              <a:rPr lang="en-US" sz="1200" dirty="0" smtClean="0">
                <a:solidFill>
                  <a:schemeClr val="accent1">
                    <a:lumMod val="60000"/>
                    <a:lumOff val="40000"/>
                  </a:schemeClr>
                </a:solidFill>
              </a:rPr>
              <a:t>SOME PREVIOUS STUDENTS’ WORKS</a:t>
            </a:r>
            <a:endParaRPr lang="en-US" sz="1200" dirty="0">
              <a:solidFill>
                <a:schemeClr val="accent1">
                  <a:lumMod val="60000"/>
                  <a:lumOff val="40000"/>
                </a:schemeClr>
              </a:solidFill>
            </a:endParaRPr>
          </a:p>
        </p:txBody>
      </p:sp>
    </p:spTree>
    <p:extLst>
      <p:ext uri="{BB962C8B-B14F-4D97-AF65-F5344CB8AC3E}">
        <p14:creationId xmlns:p14="http://schemas.microsoft.com/office/powerpoint/2010/main" val="32224628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14756"/>
            <a:ext cx="10364451" cy="1596177"/>
          </a:xfrm>
        </p:spPr>
        <p:txBody>
          <a:bodyPr>
            <a:normAutofit/>
          </a:bodyPr>
          <a:lstStyle/>
          <a:p>
            <a:r>
              <a:rPr lang="en-US" cap="none" dirty="0">
                <a:ln w="0"/>
                <a:solidFill>
                  <a:schemeClr val="accent1"/>
                </a:solidFill>
                <a:effectLst>
                  <a:outerShdw blurRad="38100" dist="25400" dir="5400000" algn="ctr" rotWithShape="0">
                    <a:srgbClr val="6E747A">
                      <a:alpha val="43000"/>
                    </a:srgbClr>
                  </a:outerShdw>
                </a:effectLst>
              </a:rPr>
              <a:t>Criteria for implementing a screening test</a:t>
            </a:r>
          </a:p>
        </p:txBody>
      </p:sp>
      <p:sp>
        <p:nvSpPr>
          <p:cNvPr id="3" name="Content Placeholder 2"/>
          <p:cNvSpPr>
            <a:spLocks noGrp="1"/>
          </p:cNvSpPr>
          <p:nvPr>
            <p:ph sz="quarter" idx="13"/>
          </p:nvPr>
        </p:nvSpPr>
        <p:spPr>
          <a:xfrm>
            <a:off x="902525" y="1600200"/>
            <a:ext cx="10769600" cy="4800600"/>
          </a:xfrm>
        </p:spPr>
        <p:txBody>
          <a:bodyPr>
            <a:normAutofit fontScale="92500" lnSpcReduction="10000"/>
          </a:bodyPr>
          <a:lstStyle/>
          <a:p>
            <a:pPr marL="0" indent="0">
              <a:buNone/>
            </a:pPr>
            <a:r>
              <a:rPr lang="en-US" sz="2400" u="sng" cap="none" dirty="0" smtClean="0"/>
              <a:t>The </a:t>
            </a:r>
            <a:r>
              <a:rPr lang="en-US" sz="2400" u="sng" cap="none" dirty="0" err="1" smtClean="0"/>
              <a:t>wilson</a:t>
            </a:r>
            <a:r>
              <a:rPr lang="en-US" sz="2400" u="sng" cap="none" dirty="0" smtClean="0"/>
              <a:t> criteria for implementing a screening test requires that for a screening test to be justified:</a:t>
            </a:r>
          </a:p>
          <a:p>
            <a:r>
              <a:rPr lang="en-US" sz="2400" cap="none" dirty="0" smtClean="0"/>
              <a:t>The condition should be an important health problem</a:t>
            </a:r>
          </a:p>
          <a:p>
            <a:pPr marL="114300" indent="0">
              <a:buNone/>
            </a:pPr>
            <a:endParaRPr lang="en-US" sz="2400" cap="none" dirty="0" smtClean="0"/>
          </a:p>
          <a:p>
            <a:r>
              <a:rPr lang="en-US" sz="2400" cap="none" dirty="0" smtClean="0"/>
              <a:t>The natural history of the condition should be understood</a:t>
            </a:r>
          </a:p>
          <a:p>
            <a:pPr marL="114300" indent="0">
              <a:buNone/>
            </a:pPr>
            <a:endParaRPr lang="en-US" sz="2400" cap="none" dirty="0" smtClean="0"/>
          </a:p>
          <a:p>
            <a:r>
              <a:rPr lang="en-US" sz="2400" cap="none" dirty="0" smtClean="0"/>
              <a:t>There should be a recognizable latent or early symptomatic stage</a:t>
            </a:r>
          </a:p>
          <a:p>
            <a:pPr marL="114300" indent="0">
              <a:buNone/>
            </a:pPr>
            <a:endParaRPr lang="en-US" sz="2400" cap="none" dirty="0" smtClean="0"/>
          </a:p>
          <a:p>
            <a:r>
              <a:rPr lang="en-US" sz="2400" cap="none" dirty="0" smtClean="0"/>
              <a:t>There should be a test that is easy to perform and interpret, acceptable, accurate, reliable, sensitive and specific</a:t>
            </a:r>
          </a:p>
          <a:p>
            <a:endParaRPr lang="en-US" sz="2000" cap="none" dirty="0"/>
          </a:p>
        </p:txBody>
      </p:sp>
    </p:spTree>
    <p:extLst>
      <p:ext uri="{BB962C8B-B14F-4D97-AF65-F5344CB8AC3E}">
        <p14:creationId xmlns:p14="http://schemas.microsoft.com/office/powerpoint/2010/main" val="3016679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ln w="0"/>
                <a:solidFill>
                  <a:schemeClr val="accent1"/>
                </a:solidFill>
                <a:effectLst>
                  <a:outerShdw blurRad="38100" dist="25400" dir="5400000" algn="ctr" rotWithShape="0">
                    <a:srgbClr val="6E747A">
                      <a:alpha val="43000"/>
                    </a:srgbClr>
                  </a:outerShdw>
                </a:effectLst>
              </a:rPr>
              <a:t>Criteria cont.</a:t>
            </a:r>
          </a:p>
        </p:txBody>
      </p:sp>
      <p:sp>
        <p:nvSpPr>
          <p:cNvPr id="3" name="Content Placeholder 2"/>
          <p:cNvSpPr>
            <a:spLocks noGrp="1"/>
          </p:cNvSpPr>
          <p:nvPr>
            <p:ph sz="quarter" idx="13"/>
          </p:nvPr>
        </p:nvSpPr>
        <p:spPr>
          <a:xfrm>
            <a:off x="926275" y="1897083"/>
            <a:ext cx="10769600" cy="4800600"/>
          </a:xfrm>
        </p:spPr>
        <p:txBody>
          <a:bodyPr/>
          <a:lstStyle/>
          <a:p>
            <a:r>
              <a:rPr lang="en-US" sz="2400" cap="none" dirty="0" smtClean="0"/>
              <a:t>There should be an accepted treatment recognized for the disease</a:t>
            </a:r>
          </a:p>
          <a:p>
            <a:pPr marL="114300" indent="0">
              <a:buNone/>
            </a:pPr>
            <a:endParaRPr lang="en-US" sz="2400" cap="none" dirty="0" smtClean="0"/>
          </a:p>
          <a:p>
            <a:r>
              <a:rPr lang="en-US" sz="2400" cap="none" dirty="0" smtClean="0"/>
              <a:t>Treatment should be more effective if started early</a:t>
            </a:r>
          </a:p>
          <a:p>
            <a:pPr marL="114300" indent="0">
              <a:buNone/>
            </a:pPr>
            <a:endParaRPr lang="en-US" sz="2400" cap="none" dirty="0" smtClean="0"/>
          </a:p>
          <a:p>
            <a:r>
              <a:rPr lang="en-US" sz="2400" cap="none" dirty="0" smtClean="0"/>
              <a:t>There should be a policy on who should be treated</a:t>
            </a:r>
          </a:p>
          <a:p>
            <a:pPr marL="114300" indent="0">
              <a:buNone/>
            </a:pPr>
            <a:endParaRPr lang="en-US" sz="2400" cap="none" dirty="0" smtClean="0"/>
          </a:p>
          <a:p>
            <a:r>
              <a:rPr lang="en-US" sz="2400" cap="none" dirty="0" smtClean="0"/>
              <a:t>Diagnosis and treatment should be cost-effective</a:t>
            </a:r>
          </a:p>
          <a:p>
            <a:endParaRPr lang="en-US" cap="none" dirty="0"/>
          </a:p>
        </p:txBody>
      </p:sp>
    </p:spTree>
    <p:extLst>
      <p:ext uri="{BB962C8B-B14F-4D97-AF65-F5344CB8AC3E}">
        <p14:creationId xmlns:p14="http://schemas.microsoft.com/office/powerpoint/2010/main" val="1303357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572" y="237507"/>
            <a:ext cx="10160000" cy="930048"/>
          </a:xfrm>
        </p:spPr>
        <p:txBody>
          <a:bodyPr/>
          <a:lstStyle/>
          <a:p>
            <a:r>
              <a:rPr lang="en-US" cap="none" dirty="0">
                <a:ln w="0"/>
                <a:solidFill>
                  <a:schemeClr val="accent1"/>
                </a:solidFill>
                <a:effectLst>
                  <a:outerShdw blurRad="38100" dist="25400" dir="5400000" algn="ctr" rotWithShape="0">
                    <a:srgbClr val="6E747A">
                      <a:alpha val="43000"/>
                    </a:srgbClr>
                  </a:outerShdw>
                </a:effectLst>
              </a:rPr>
              <a:t>Types of Screening</a:t>
            </a:r>
          </a:p>
        </p:txBody>
      </p:sp>
      <p:sp>
        <p:nvSpPr>
          <p:cNvPr id="3" name="Content Placeholder 2"/>
          <p:cNvSpPr>
            <a:spLocks noGrp="1"/>
          </p:cNvSpPr>
          <p:nvPr>
            <p:ph sz="quarter" idx="13"/>
          </p:nvPr>
        </p:nvSpPr>
        <p:spPr>
          <a:xfrm>
            <a:off x="700644" y="1117600"/>
            <a:ext cx="10769600" cy="5740400"/>
          </a:xfrm>
        </p:spPr>
        <p:txBody>
          <a:bodyPr>
            <a:normAutofit fontScale="92500" lnSpcReduction="20000"/>
          </a:bodyPr>
          <a:lstStyle/>
          <a:p>
            <a:r>
              <a:rPr lang="en-US" sz="2400" cap="none" dirty="0" smtClean="0"/>
              <a:t>Screening has a few main types, namely:</a:t>
            </a:r>
          </a:p>
          <a:p>
            <a:pPr marL="114300" lvl="0" indent="0">
              <a:buNone/>
            </a:pPr>
            <a:r>
              <a:rPr lang="en-US" sz="2400" b="1" cap="none" dirty="0" smtClean="0"/>
              <a:t>1.Mass screening:</a:t>
            </a:r>
            <a:r>
              <a:rPr lang="en-US" sz="2400" cap="none" dirty="0" smtClean="0"/>
              <a:t> is screening of a </a:t>
            </a:r>
            <a:r>
              <a:rPr lang="en-US" sz="2400" u="sng" cap="none" dirty="0" smtClean="0"/>
              <a:t>whole population </a:t>
            </a:r>
            <a:r>
              <a:rPr lang="en-US" sz="2400" cap="none" dirty="0" smtClean="0"/>
              <a:t>or </a:t>
            </a:r>
            <a:r>
              <a:rPr lang="en-US" sz="2400" u="sng" cap="none" dirty="0" smtClean="0"/>
              <a:t>sub-group</a:t>
            </a:r>
            <a:r>
              <a:rPr lang="en-US" sz="2400" cap="none" dirty="0" smtClean="0"/>
              <a:t>.</a:t>
            </a:r>
          </a:p>
          <a:p>
            <a:r>
              <a:rPr lang="en-US" sz="2400" cap="none" dirty="0" smtClean="0"/>
              <a:t>Ex: visual defects in school children.</a:t>
            </a:r>
          </a:p>
          <a:p>
            <a:endParaRPr lang="en-US" sz="2400" cap="none" dirty="0" smtClean="0"/>
          </a:p>
          <a:p>
            <a:pPr marL="114300" lvl="0" indent="0">
              <a:buNone/>
            </a:pPr>
            <a:r>
              <a:rPr lang="en-US" b="1" cap="none" dirty="0" smtClean="0"/>
              <a:t>2.High risk /selection screening</a:t>
            </a:r>
            <a:r>
              <a:rPr lang="en-US" cap="none" dirty="0" smtClean="0"/>
              <a:t> : </a:t>
            </a:r>
          </a:p>
          <a:p>
            <a:r>
              <a:rPr lang="en-US" cap="none" dirty="0" smtClean="0"/>
              <a:t>Applied selectively to a </a:t>
            </a:r>
            <a:r>
              <a:rPr lang="en-US" u="sng" cap="none" dirty="0" smtClean="0"/>
              <a:t>high risk groups</a:t>
            </a:r>
            <a:r>
              <a:rPr lang="en-US" cap="none" dirty="0" smtClean="0"/>
              <a:t>. </a:t>
            </a:r>
          </a:p>
          <a:p>
            <a:r>
              <a:rPr lang="en-US" cap="none" dirty="0" smtClean="0"/>
              <a:t>Ex: screening of cervix cancer in lower social groups.</a:t>
            </a:r>
          </a:p>
          <a:p>
            <a:endParaRPr lang="en-US" cap="none" dirty="0" smtClean="0"/>
          </a:p>
          <a:p>
            <a:pPr marL="114300" lvl="0" indent="0">
              <a:buNone/>
            </a:pPr>
            <a:r>
              <a:rPr lang="en-US" b="1" cap="none" dirty="0" smtClean="0"/>
              <a:t>3.Multi-purpose OR multi-phasic :</a:t>
            </a:r>
            <a:endParaRPr lang="en-US" cap="none" dirty="0" smtClean="0"/>
          </a:p>
          <a:p>
            <a:r>
              <a:rPr lang="en-US" cap="none" dirty="0" smtClean="0"/>
              <a:t>Applying two or more screening tests in combination to a </a:t>
            </a:r>
            <a:r>
              <a:rPr lang="en-US" u="sng" cap="none" dirty="0" smtClean="0"/>
              <a:t>large number of people at one time </a:t>
            </a:r>
            <a:r>
              <a:rPr lang="en-US" cap="none" dirty="0" smtClean="0"/>
              <a:t>(usually expensive).</a:t>
            </a:r>
          </a:p>
          <a:p>
            <a:endParaRPr lang="en-US" cap="none" dirty="0" smtClean="0"/>
          </a:p>
          <a:p>
            <a:pPr marL="114300" indent="0">
              <a:buNone/>
            </a:pPr>
            <a:r>
              <a:rPr lang="en-US" b="1" cap="none" dirty="0" smtClean="0"/>
              <a:t>4.Opportunistic screening</a:t>
            </a:r>
          </a:p>
        </p:txBody>
      </p:sp>
    </p:spTree>
    <p:extLst>
      <p:ext uri="{BB962C8B-B14F-4D97-AF65-F5344CB8AC3E}">
        <p14:creationId xmlns:p14="http://schemas.microsoft.com/office/powerpoint/2010/main" val="1986495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قطرة">
  <a:themeElements>
    <a:clrScheme name="قطرة">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قطرة">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قطرة">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قطرة">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themeOverride>
</file>

<file path=ppt/theme/themeOverride2.xml><?xml version="1.0" encoding="utf-8"?>
<a:themeOverride xmlns:a="http://schemas.openxmlformats.org/drawingml/2006/main">
  <a:clrScheme name="قطرة">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themeOverride>
</file>

<file path=docProps/app.xml><?xml version="1.0" encoding="utf-8"?>
<Properties xmlns="http://schemas.openxmlformats.org/officeDocument/2006/extended-properties" xmlns:vt="http://schemas.openxmlformats.org/officeDocument/2006/docPropsVTypes">
  <Template/>
  <TotalTime>1540</TotalTime>
  <Words>1818</Words>
  <Application>Microsoft Office PowerPoint</Application>
  <PresentationFormat>مخصص</PresentationFormat>
  <Paragraphs>306</Paragraphs>
  <Slides>67</Slides>
  <Notes>1</Notes>
  <HiddenSlides>0</HiddenSlides>
  <MMClips>1</MMClips>
  <ScaleCrop>false</ScaleCrop>
  <HeadingPairs>
    <vt:vector size="4" baseType="variant">
      <vt:variant>
        <vt:lpstr>نسق</vt:lpstr>
      </vt:variant>
      <vt:variant>
        <vt:i4>1</vt:i4>
      </vt:variant>
      <vt:variant>
        <vt:lpstr>عناوين الشرائح</vt:lpstr>
      </vt:variant>
      <vt:variant>
        <vt:i4>67</vt:i4>
      </vt:variant>
    </vt:vector>
  </HeadingPairs>
  <TitlesOfParts>
    <vt:vector size="68" baseType="lpstr">
      <vt:lpstr>قطرة</vt:lpstr>
      <vt:lpstr>Screening and Prevention</vt:lpstr>
      <vt:lpstr>Objectives:</vt:lpstr>
      <vt:lpstr>Introduction</vt:lpstr>
      <vt:lpstr>Screening</vt:lpstr>
      <vt:lpstr>Screening</vt:lpstr>
      <vt:lpstr>Why screen?</vt:lpstr>
      <vt:lpstr>Criteria for implementing a screening test</vt:lpstr>
      <vt:lpstr>Criteria cont.</vt:lpstr>
      <vt:lpstr>Types of Screening</vt:lpstr>
      <vt:lpstr>Screening Targets</vt:lpstr>
      <vt:lpstr>Common screening tests</vt:lpstr>
      <vt:lpstr>Pros of screening</vt:lpstr>
      <vt:lpstr>Cons of Screening</vt:lpstr>
      <vt:lpstr>Which test for which condition?</vt:lpstr>
      <vt:lpstr>عرض تقديمي في PowerPoint</vt:lpstr>
      <vt:lpstr>Prevention</vt:lpstr>
      <vt:lpstr> Preventative medicine? A "modern approach" </vt:lpstr>
      <vt:lpstr>عرض تقديمي في PowerPoint</vt:lpstr>
      <vt:lpstr>عرض تقديمي في PowerPoint</vt:lpstr>
      <vt:lpstr>Types of prevention</vt:lpstr>
      <vt:lpstr>Primary prevention</vt:lpstr>
      <vt:lpstr>Examples of primary prevention</vt:lpstr>
      <vt:lpstr>Secondary prevention</vt:lpstr>
      <vt:lpstr>Examples of secondary prevention</vt:lpstr>
      <vt:lpstr>Tertiary prevention</vt:lpstr>
      <vt:lpstr>Examples of tertiary prevention</vt:lpstr>
      <vt:lpstr>عرض تقديمي في PowerPoint</vt:lpstr>
      <vt:lpstr>عرض تقديمي في PowerPoint</vt:lpstr>
      <vt:lpstr>Examples of screening for conditions seen in primary care</vt:lpstr>
      <vt:lpstr>Hypertension</vt:lpstr>
      <vt:lpstr>Saudi Hypertension Management Society Guidelines for screening</vt:lpstr>
      <vt:lpstr>Type II DM</vt:lpstr>
      <vt:lpstr>Who to screen?</vt:lpstr>
      <vt:lpstr>What are the preferred screening tests for diabetes? </vt:lpstr>
      <vt:lpstr>Hyperlipidemia</vt:lpstr>
      <vt:lpstr>Who to screen?</vt:lpstr>
      <vt:lpstr>Newborn and maternal screening</vt:lpstr>
      <vt:lpstr>Newborn screening</vt:lpstr>
      <vt:lpstr>Maternal screening</vt:lpstr>
      <vt:lpstr>Periodic health examinations based on age</vt:lpstr>
      <vt:lpstr>&gt; 6 Y\O</vt:lpstr>
      <vt:lpstr>عرض تقديمي في PowerPoint</vt:lpstr>
      <vt:lpstr>7-18 Y\O</vt:lpstr>
      <vt:lpstr>عرض تقديمي في PowerPoint</vt:lpstr>
      <vt:lpstr>18-59  Y\O</vt:lpstr>
      <vt:lpstr>عرض تقديمي في PowerPoint</vt:lpstr>
      <vt:lpstr>Osteoporosis</vt:lpstr>
      <vt:lpstr>عرض تقديمي في PowerPoint</vt:lpstr>
      <vt:lpstr>عرض تقديمي في PowerPoint</vt:lpstr>
      <vt:lpstr>Breast Cancer</vt:lpstr>
      <vt:lpstr>Important screening which should never be forgotten </vt:lpstr>
      <vt:lpstr>Colon Cancer</vt:lpstr>
      <vt:lpstr>Prostate cancer</vt:lpstr>
      <vt:lpstr>Any questions?</vt:lpstr>
      <vt:lpstr>Our questions </vt:lpstr>
      <vt:lpstr>MCQs:</vt:lpstr>
      <vt:lpstr>MCQs:</vt:lpstr>
      <vt:lpstr>MCQs:</vt:lpstr>
      <vt:lpstr>MCQs:</vt:lpstr>
      <vt:lpstr>MCQs:</vt:lpstr>
      <vt:lpstr>MCQs:</vt:lpstr>
      <vt:lpstr>MCQs:</vt:lpstr>
      <vt:lpstr>MCQs:</vt:lpstr>
      <vt:lpstr>MCQs:</vt:lpstr>
      <vt:lpstr>MCQs:</vt:lpstr>
      <vt:lpstr>عرض تقديمي في PowerPoint</vt:lpstr>
      <vt:lpstr>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Screening and Prevention</dc:title>
  <dc:creator>Abdullah Taweel</dc:creator>
  <cp:lastModifiedBy>ASUS</cp:lastModifiedBy>
  <cp:revision>32</cp:revision>
  <dcterms:created xsi:type="dcterms:W3CDTF">1601-01-01T00:00:00Z</dcterms:created>
  <dcterms:modified xsi:type="dcterms:W3CDTF">2018-10-18T15:58:56Z</dcterms:modified>
</cp:coreProperties>
</file>