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ng_large"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57" r:id="rId3"/>
    <p:sldId id="259" r:id="rId4"/>
    <p:sldId id="263" r:id="rId5"/>
    <p:sldId id="258" r:id="rId6"/>
    <p:sldId id="260" r:id="rId7"/>
    <p:sldId id="261" r:id="rId8"/>
    <p:sldId id="262" r:id="rId9"/>
    <p:sldId id="264" r:id="rId10"/>
    <p:sldId id="265" r:id="rId11"/>
    <p:sldId id="266" r:id="rId12"/>
    <p:sldId id="267" r:id="rId13"/>
    <p:sldId id="268" r:id="rId14"/>
    <p:sldId id="269" r:id="rId15"/>
    <p:sldId id="273" r:id="rId16"/>
    <p:sldId id="274" r:id="rId17"/>
    <p:sldId id="270" r:id="rId18"/>
    <p:sldId id="271" r:id="rId19"/>
    <p:sldId id="272" r:id="rId20"/>
    <p:sldId id="275" r:id="rId21"/>
    <p:sldId id="276" r:id="rId22"/>
    <p:sldId id="277" r:id="rId23"/>
    <p:sldId id="279" r:id="rId24"/>
    <p:sldId id="280" r:id="rId25"/>
    <p:sldId id="282" r:id="rId26"/>
    <p:sldId id="281" r:id="rId27"/>
    <p:sldId id="283" r:id="rId28"/>
    <p:sldId id="284" r:id="rId29"/>
    <p:sldId id="285" r:id="rId30"/>
    <p:sldId id="278" r:id="rId31"/>
    <p:sldId id="286" r:id="rId32"/>
    <p:sldId id="287" r:id="rId33"/>
    <p:sldId id="300" r:id="rId34"/>
    <p:sldId id="305" r:id="rId35"/>
    <p:sldId id="301" r:id="rId36"/>
    <p:sldId id="302" r:id="rId37"/>
    <p:sldId id="303" r:id="rId38"/>
    <p:sldId id="304" r:id="rId39"/>
    <p:sldId id="289" r:id="rId40"/>
    <p:sldId id="290" r:id="rId41"/>
    <p:sldId id="291" r:id="rId42"/>
    <p:sldId id="292" r:id="rId43"/>
    <p:sldId id="293" r:id="rId44"/>
    <p:sldId id="294" r:id="rId45"/>
    <p:sldId id="295" r:id="rId46"/>
    <p:sldId id="296" r:id="rId47"/>
    <p:sldId id="297" r:id="rId48"/>
    <p:sldId id="306" r:id="rId49"/>
    <p:sldId id="298" r:id="rId50"/>
    <p:sldId id="299"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3"/>
    <p:restoredTop sz="84058" autoAdjust="0"/>
  </p:normalViewPr>
  <p:slideViewPr>
    <p:cSldViewPr snapToGrid="0" snapToObjects="1">
      <p:cViewPr varScale="1">
        <p:scale>
          <a:sx n="61" d="100"/>
          <a:sy n="61" d="100"/>
        </p:scale>
        <p:origin x="8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17D10-2F4C-C543-8F19-AA6ECE518CFD}" type="datetimeFigureOut">
              <a:rPr lang="en-US" smtClean="0"/>
              <a:t>10/17/2018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6AB49-C817-2A4F-AC62-68C5A559C236}" type="slidenum">
              <a:rPr lang="en-US" smtClean="0"/>
              <a:t>‹#›</a:t>
            </a:fld>
            <a:endParaRPr lang="en-US"/>
          </a:p>
        </p:txBody>
      </p:sp>
    </p:spTree>
    <p:extLst>
      <p:ext uri="{BB962C8B-B14F-4D97-AF65-F5344CB8AC3E}">
        <p14:creationId xmlns:p14="http://schemas.microsoft.com/office/powerpoint/2010/main" val="10737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6AB49-C817-2A4F-AC62-68C5A559C236}" type="slidenum">
              <a:rPr lang="en-US" smtClean="0"/>
              <a:t>1</a:t>
            </a:fld>
            <a:endParaRPr lang="en-US"/>
          </a:p>
        </p:txBody>
      </p:sp>
    </p:spTree>
    <p:extLst>
      <p:ext uri="{BB962C8B-B14F-4D97-AF65-F5344CB8AC3E}">
        <p14:creationId xmlns:p14="http://schemas.microsoft.com/office/powerpoint/2010/main" val="88030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latin typeface="+mn-lt"/>
                <a:ea typeface="+mn-ea"/>
                <a:cs typeface="Arial" panose="020B0604020202020204" pitchFamily="34" charset="0"/>
              </a:rPr>
              <a:t>1-More self conscious specially about physical appearance. </a:t>
            </a:r>
          </a:p>
          <a:p>
            <a:pPr marL="0" indent="0">
              <a:buNone/>
            </a:pPr>
            <a:r>
              <a:rPr lang="en-US" sz="1200" kern="1200" dirty="0">
                <a:solidFill>
                  <a:schemeClr val="tx1"/>
                </a:solidFill>
                <a:latin typeface="+mn-lt"/>
                <a:ea typeface="+mn-ea"/>
                <a:cs typeface="Arial" panose="020B0604020202020204" pitchFamily="34" charset="0"/>
              </a:rPr>
              <a:t>2-Intense emotions at different times &gt; unpredictable moods.</a:t>
            </a:r>
          </a:p>
          <a:p>
            <a:pPr marL="0" indent="0">
              <a:buNone/>
            </a:pPr>
            <a:r>
              <a:rPr lang="en-US" sz="1200" kern="1200" dirty="0">
                <a:solidFill>
                  <a:schemeClr val="tx1"/>
                </a:solidFill>
                <a:latin typeface="+mn-lt"/>
                <a:ea typeface="+mn-ea"/>
                <a:cs typeface="Arial" panose="020B0604020202020204" pitchFamily="34" charset="0"/>
              </a:rPr>
              <a:t>3-More emotional</a:t>
            </a:r>
            <a:endParaRPr lang="en-US" dirty="0"/>
          </a:p>
        </p:txBody>
      </p:sp>
      <p:sp>
        <p:nvSpPr>
          <p:cNvPr id="4" name="Slide Number Placeholder 3"/>
          <p:cNvSpPr>
            <a:spLocks noGrp="1"/>
          </p:cNvSpPr>
          <p:nvPr>
            <p:ph type="sldNum" sz="quarter" idx="10"/>
          </p:nvPr>
        </p:nvSpPr>
        <p:spPr/>
        <p:txBody>
          <a:bodyPr/>
          <a:lstStyle/>
          <a:p>
            <a:fld id="{CD86AB49-C817-2A4F-AC62-68C5A559C236}" type="slidenum">
              <a:rPr lang="en-US" smtClean="0"/>
              <a:t>18</a:t>
            </a:fld>
            <a:endParaRPr lang="en-US"/>
          </a:p>
        </p:txBody>
      </p:sp>
    </p:spTree>
    <p:extLst>
      <p:ext uri="{BB962C8B-B14F-4D97-AF65-F5344CB8AC3E}">
        <p14:creationId xmlns:p14="http://schemas.microsoft.com/office/powerpoint/2010/main" val="83694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papulation of </a:t>
            </a:r>
            <a:r>
              <a:rPr lang="en-US" baseline="0" dirty="0" err="1"/>
              <a:t>adolcent</a:t>
            </a:r>
            <a:r>
              <a:rPr lang="en-US" baseline="0" dirty="0"/>
              <a:t> in Saudi Arabia 25 of population </a:t>
            </a:r>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CD86AB49-C817-2A4F-AC62-68C5A559C236}" type="slidenum">
              <a:rPr lang="en-US" smtClean="0"/>
              <a:t>21</a:t>
            </a:fld>
            <a:endParaRPr lang="en-US"/>
          </a:p>
        </p:txBody>
      </p:sp>
    </p:spTree>
    <p:extLst>
      <p:ext uri="{BB962C8B-B14F-4D97-AF65-F5344CB8AC3E}">
        <p14:creationId xmlns:p14="http://schemas.microsoft.com/office/powerpoint/2010/main" val="187801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Measles </a:t>
            </a:r>
          </a:p>
          <a:p>
            <a:pPr algn="l" rtl="0"/>
            <a:r>
              <a:rPr lang="en-US" dirty="0"/>
              <a:t>Meningitis </a:t>
            </a:r>
          </a:p>
          <a:p>
            <a:pPr algn="l" rtl="0"/>
            <a:r>
              <a:rPr lang="en-US" dirty="0"/>
              <a:t>Lower respiratory tract infections </a:t>
            </a:r>
            <a:endParaRPr lang="ar-SA" dirty="0"/>
          </a:p>
          <a:p>
            <a:endParaRPr lang="en-US" dirty="0"/>
          </a:p>
        </p:txBody>
      </p:sp>
      <p:sp>
        <p:nvSpPr>
          <p:cNvPr id="4" name="Slide Number Placeholder 3"/>
          <p:cNvSpPr>
            <a:spLocks noGrp="1"/>
          </p:cNvSpPr>
          <p:nvPr>
            <p:ph type="sldNum" sz="quarter" idx="10"/>
          </p:nvPr>
        </p:nvSpPr>
        <p:spPr/>
        <p:txBody>
          <a:bodyPr/>
          <a:lstStyle/>
          <a:p>
            <a:fld id="{CD86AB49-C817-2A4F-AC62-68C5A559C236}" type="slidenum">
              <a:rPr lang="en-US" smtClean="0"/>
              <a:t>24</a:t>
            </a:fld>
            <a:endParaRPr lang="en-US"/>
          </a:p>
        </p:txBody>
      </p:sp>
    </p:spTree>
    <p:extLst>
      <p:ext uri="{BB962C8B-B14F-4D97-AF65-F5344CB8AC3E}">
        <p14:creationId xmlns:p14="http://schemas.microsoft.com/office/powerpoint/2010/main" val="127209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6AB49-C817-2A4F-AC62-68C5A559C236}" type="slidenum">
              <a:rPr lang="en-US" smtClean="0"/>
              <a:t>30</a:t>
            </a:fld>
            <a:endParaRPr lang="en-US"/>
          </a:p>
        </p:txBody>
      </p:sp>
    </p:spTree>
    <p:extLst>
      <p:ext uri="{BB962C8B-B14F-4D97-AF65-F5344CB8AC3E}">
        <p14:creationId xmlns:p14="http://schemas.microsoft.com/office/powerpoint/2010/main" val="203988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60 </a:t>
            </a:r>
          </a:p>
        </p:txBody>
      </p:sp>
      <p:sp>
        <p:nvSpPr>
          <p:cNvPr id="4" name="عنصر نائب لرقم الشريحة 3"/>
          <p:cNvSpPr>
            <a:spLocks noGrp="1"/>
          </p:cNvSpPr>
          <p:nvPr>
            <p:ph type="sldNum" sz="quarter" idx="5"/>
          </p:nvPr>
        </p:nvSpPr>
        <p:spPr/>
        <p:txBody>
          <a:bodyPr/>
          <a:lstStyle/>
          <a:p>
            <a:fld id="{CD86AB49-C817-2A4F-AC62-68C5A559C236}" type="slidenum">
              <a:rPr lang="en-US" smtClean="0"/>
              <a:t>32</a:t>
            </a:fld>
            <a:endParaRPr lang="en-US"/>
          </a:p>
        </p:txBody>
      </p:sp>
    </p:spTree>
    <p:extLst>
      <p:ext uri="{BB962C8B-B14F-4D97-AF65-F5344CB8AC3E}">
        <p14:creationId xmlns:p14="http://schemas.microsoft.com/office/powerpoint/2010/main" val="132415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buFont typeface="Arial" panose="020B0604020202020204" pitchFamily="34" charset="0"/>
              <a:buChar char="•"/>
            </a:pPr>
            <a:r>
              <a:rPr lang="en-US" dirty="0"/>
              <a:t>Acne Vulgaris (AV) is an extremely prevalent skin condition-affecting adolescents of both genders.</a:t>
            </a:r>
          </a:p>
          <a:p>
            <a:pPr marL="171450" indent="-171450">
              <a:buFont typeface="Arial" panose="020B0604020202020204" pitchFamily="34" charset="0"/>
              <a:buChar char="•"/>
            </a:pPr>
            <a:r>
              <a:rPr lang="en-US" dirty="0"/>
              <a:t>Don on Five hundred and seventeen students.</a:t>
            </a:r>
          </a:p>
          <a:p>
            <a:pPr marL="171450" indent="-171450">
              <a:buFont typeface="Arial" panose="020B0604020202020204" pitchFamily="34" charset="0"/>
              <a:buChar char="•"/>
            </a:pPr>
            <a:r>
              <a:rPr lang="en-US" dirty="0"/>
              <a:t>There is no difference in the incidence of acne among the different age groups of the studied sample </a:t>
            </a:r>
          </a:p>
          <a:p>
            <a:endParaRPr lang="ar-SA" dirty="0"/>
          </a:p>
        </p:txBody>
      </p:sp>
      <p:sp>
        <p:nvSpPr>
          <p:cNvPr id="4" name="عنصر نائب لرقم الشريحة 3"/>
          <p:cNvSpPr>
            <a:spLocks noGrp="1"/>
          </p:cNvSpPr>
          <p:nvPr>
            <p:ph type="sldNum" sz="quarter" idx="5"/>
          </p:nvPr>
        </p:nvSpPr>
        <p:spPr/>
        <p:txBody>
          <a:bodyPr/>
          <a:lstStyle/>
          <a:p>
            <a:fld id="{CD86AB49-C817-2A4F-AC62-68C5A559C236}" type="slidenum">
              <a:rPr lang="en-US" smtClean="0"/>
              <a:t>35</a:t>
            </a:fld>
            <a:endParaRPr lang="en-US"/>
          </a:p>
        </p:txBody>
      </p:sp>
    </p:spTree>
    <p:extLst>
      <p:ext uri="{BB962C8B-B14F-4D97-AF65-F5344CB8AC3E}">
        <p14:creationId xmlns:p14="http://schemas.microsoft.com/office/powerpoint/2010/main" val="1810419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r>
              <a:rPr lang="en-US" dirty="0"/>
              <a:t>this</a:t>
            </a:r>
            <a:r>
              <a:rPr lang="en-US" sz="1200" b="0" i="0" u="none" strike="noStrike" kern="1200" baseline="0" dirty="0">
                <a:solidFill>
                  <a:schemeClr val="tx1"/>
                </a:solidFill>
                <a:latin typeface="+mn-lt"/>
                <a:ea typeface="+mn-ea"/>
                <a:cs typeface="+mn-cs"/>
              </a:rPr>
              <a:t> study which was carried out with the aim of identifying the health risk behaviors and </a:t>
            </a:r>
          </a:p>
          <a:p>
            <a:pPr algn="l"/>
            <a:r>
              <a:rPr lang="en-US" sz="1200" b="0" i="0" u="none" strike="noStrike" kern="1200" baseline="0" dirty="0">
                <a:solidFill>
                  <a:schemeClr val="tx1"/>
                </a:solidFill>
                <a:latin typeface="+mn-lt"/>
                <a:ea typeface="+mn-ea"/>
                <a:cs typeface="+mn-cs"/>
              </a:rPr>
              <a:t>health status of adolescents in Saudi Arabia in 2014</a:t>
            </a:r>
          </a:p>
          <a:p>
            <a:pPr algn="l"/>
            <a:endParaRPr lang="en-US" sz="1200" b="0" i="0" u="none" strike="noStrike" kern="1200" baseline="0" dirty="0">
              <a:solidFill>
                <a:schemeClr val="tx1"/>
              </a:solidFill>
              <a:latin typeface="+mn-lt"/>
              <a:ea typeface="+mn-ea"/>
              <a:cs typeface="+mn-cs"/>
            </a:endParaRPr>
          </a:p>
          <a:p>
            <a:pPr algn="l"/>
            <a:r>
              <a:rPr lang="en-US" sz="1200" b="0" i="0" u="none" strike="noStrike" kern="1200" baseline="0" dirty="0">
                <a:solidFill>
                  <a:schemeClr val="tx1"/>
                </a:solidFill>
                <a:latin typeface="+mn-lt"/>
                <a:ea typeface="+mn-ea"/>
                <a:cs typeface="+mn-cs"/>
              </a:rPr>
              <a:t>This cross-sectional, school-based study was carried out in all 13 regions of Saudi Arabia. In total of more than 12 thousand adolescents participated.</a:t>
            </a:r>
          </a:p>
          <a:p>
            <a:endParaRPr lang="ar-SA" dirty="0"/>
          </a:p>
        </p:txBody>
      </p:sp>
      <p:sp>
        <p:nvSpPr>
          <p:cNvPr id="4" name="عنصر نائب لرقم الشريحة 3"/>
          <p:cNvSpPr>
            <a:spLocks noGrp="1"/>
          </p:cNvSpPr>
          <p:nvPr>
            <p:ph type="sldNum" sz="quarter" idx="5"/>
          </p:nvPr>
        </p:nvSpPr>
        <p:spPr/>
        <p:txBody>
          <a:bodyPr/>
          <a:lstStyle/>
          <a:p>
            <a:fld id="{CD86AB49-C817-2A4F-AC62-68C5A559C236}" type="slidenum">
              <a:rPr lang="en-US" smtClean="0"/>
              <a:t>37</a:t>
            </a:fld>
            <a:endParaRPr lang="en-US"/>
          </a:p>
        </p:txBody>
      </p:sp>
    </p:spTree>
    <p:extLst>
      <p:ext uri="{BB962C8B-B14F-4D97-AF65-F5344CB8AC3E}">
        <p14:creationId xmlns:p14="http://schemas.microsoft.com/office/powerpoint/2010/main" val="1260971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6AB49-C817-2A4F-AC62-68C5A559C236}" type="slidenum">
              <a:rPr lang="en-US" smtClean="0"/>
              <a:t>45</a:t>
            </a:fld>
            <a:endParaRPr lang="en-US"/>
          </a:p>
        </p:txBody>
      </p:sp>
    </p:spTree>
    <p:extLst>
      <p:ext uri="{BB962C8B-B14F-4D97-AF65-F5344CB8AC3E}">
        <p14:creationId xmlns:p14="http://schemas.microsoft.com/office/powerpoint/2010/main" val="128727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10/17/2018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10/17/2018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_large"/><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ncbi.nlm.nih.gov/pmc/articles/PMC388359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1296785"/>
            <a:ext cx="8637073" cy="2046944"/>
          </a:xfrm>
        </p:spPr>
        <p:txBody>
          <a:bodyPr/>
          <a:lstStyle/>
          <a:p>
            <a:r>
              <a:rPr lang="en-US" b="1" i="1" dirty="0">
                <a:solidFill>
                  <a:srgbClr val="0070C0"/>
                </a:solidFill>
                <a:latin typeface="Apple Braille" charset="0"/>
                <a:ea typeface="Apple Braille" charset="0"/>
                <a:cs typeface="Apple Braille" charset="0"/>
              </a:rPr>
              <a:t>ADOLESCENT HEALTH</a:t>
            </a:r>
          </a:p>
        </p:txBody>
      </p:sp>
      <p:sp>
        <p:nvSpPr>
          <p:cNvPr id="3" name="Subtitle 2"/>
          <p:cNvSpPr>
            <a:spLocks noGrp="1"/>
          </p:cNvSpPr>
          <p:nvPr>
            <p:ph type="subTitle" idx="1"/>
          </p:nvPr>
        </p:nvSpPr>
        <p:spPr>
          <a:xfrm>
            <a:off x="2417780" y="3531204"/>
            <a:ext cx="8637072" cy="1450699"/>
          </a:xfrm>
        </p:spPr>
        <p:txBody>
          <a:bodyPr>
            <a:normAutofit fontScale="70000" lnSpcReduction="20000"/>
          </a:bodyPr>
          <a:lstStyle/>
          <a:p>
            <a:r>
              <a:rPr lang="en-US" sz="3000" dirty="0" err="1"/>
              <a:t>Abdulelah</a:t>
            </a:r>
            <a:r>
              <a:rPr lang="en-US" sz="3000" dirty="0"/>
              <a:t> almousa:435101610</a:t>
            </a:r>
          </a:p>
          <a:p>
            <a:r>
              <a:rPr lang="en-US" sz="3000" dirty="0"/>
              <a:t>Abdullah </a:t>
            </a:r>
            <a:r>
              <a:rPr lang="en-US" sz="3000" dirty="0" err="1"/>
              <a:t>fahad</a:t>
            </a:r>
            <a:r>
              <a:rPr lang="en-US" sz="3000" dirty="0"/>
              <a:t> </a:t>
            </a:r>
            <a:r>
              <a:rPr lang="en-US" sz="3000" dirty="0" err="1"/>
              <a:t>alotaibi</a:t>
            </a:r>
            <a:r>
              <a:rPr lang="en-US" sz="3000" dirty="0"/>
              <a:t>: 435100545</a:t>
            </a:r>
          </a:p>
          <a:p>
            <a:r>
              <a:rPr lang="en-US" sz="3000" dirty="0"/>
              <a:t>Abdulrahman </a:t>
            </a:r>
            <a:r>
              <a:rPr lang="en-US" sz="3000" dirty="0" err="1"/>
              <a:t>alshehri</a:t>
            </a:r>
            <a:r>
              <a:rPr lang="en-US" sz="3000" dirty="0"/>
              <a:t> :435100659</a:t>
            </a:r>
          </a:p>
          <a:p>
            <a:endParaRPr lang="en-US" dirty="0"/>
          </a:p>
        </p:txBody>
      </p:sp>
    </p:spTree>
    <p:extLst>
      <p:ext uri="{BB962C8B-B14F-4D97-AF65-F5344CB8AC3E}">
        <p14:creationId xmlns:p14="http://schemas.microsoft.com/office/powerpoint/2010/main" val="78700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definition  </a:t>
            </a:r>
            <a:br>
              <a:rPr lang="en-US" dirty="0"/>
            </a:br>
            <a:br>
              <a:rPr lang="en-US" dirty="0"/>
            </a:br>
            <a:br>
              <a:rPr lang="en-US" dirty="0"/>
            </a:br>
            <a:br>
              <a:rPr lang="en-US" dirty="0"/>
            </a:br>
            <a:r>
              <a:rPr lang="en-US" b="1" dirty="0"/>
              <a:t> </a:t>
            </a:r>
            <a:r>
              <a:rPr lang="en-US" b="1" dirty="0">
                <a:solidFill>
                  <a:srgbClr val="002060"/>
                </a:solidFill>
              </a:rPr>
              <a:t>WHO Definition of adolescents </a:t>
            </a:r>
            <a:r>
              <a:rPr lang="en-US" dirty="0">
                <a:solidFill>
                  <a:srgbClr val="002060"/>
                </a:solidFill>
              </a:rPr>
              <a:t>the period in human growth and development that occurs after childhood ad before adulthood, aged between </a:t>
            </a:r>
            <a:br>
              <a:rPr lang="en-US" dirty="0"/>
            </a:br>
            <a:r>
              <a:rPr lang="en-US" b="1" dirty="0">
                <a:solidFill>
                  <a:srgbClr val="00B050"/>
                </a:solidFill>
              </a:rPr>
              <a:t>10 to 19 </a:t>
            </a:r>
            <a:endParaRPr lang="en-US" dirty="0">
              <a:solidFill>
                <a:srgbClr val="00B05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5066" y="3640666"/>
            <a:ext cx="5858935" cy="2408091"/>
          </a:xfrm>
        </p:spPr>
      </p:pic>
    </p:spTree>
    <p:extLst>
      <p:ext uri="{BB962C8B-B14F-4D97-AF65-F5344CB8AC3E}">
        <p14:creationId xmlns:p14="http://schemas.microsoft.com/office/powerpoint/2010/main" val="97779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361333" cy="6893473"/>
          </a:xfrm>
        </p:spPr>
      </p:pic>
    </p:spTree>
    <p:extLst>
      <p:ext uri="{BB962C8B-B14F-4D97-AF65-F5344CB8AC3E}">
        <p14:creationId xmlns:p14="http://schemas.microsoft.com/office/powerpoint/2010/main" val="1897081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Adolescents Physiological changes </a:t>
            </a:r>
          </a:p>
        </p:txBody>
      </p:sp>
      <p:sp>
        <p:nvSpPr>
          <p:cNvPr id="3" name="Content Placeholder 2"/>
          <p:cNvSpPr>
            <a:spLocks noGrp="1"/>
          </p:cNvSpPr>
          <p:nvPr>
            <p:ph idx="1"/>
          </p:nvPr>
        </p:nvSpPr>
        <p:spPr/>
        <p:txBody>
          <a:bodyPr/>
          <a:lstStyle/>
          <a:p>
            <a:r>
              <a:rPr lang="en-US" dirty="0">
                <a:solidFill>
                  <a:schemeClr val="accent1">
                    <a:lumMod val="75000"/>
                  </a:schemeClr>
                </a:solidFill>
                <a:cs typeface="Arial" panose="020B0604020202020204" pitchFamily="34" charset="0"/>
              </a:rPr>
              <a:t>Hormonal changes</a:t>
            </a:r>
          </a:p>
          <a:p>
            <a:r>
              <a:rPr lang="en-US" dirty="0">
                <a:solidFill>
                  <a:schemeClr val="accent1">
                    <a:lumMod val="75000"/>
                  </a:schemeClr>
                </a:solidFill>
                <a:cs typeface="Arial" panose="020B0604020202020204" pitchFamily="34" charset="0"/>
              </a:rPr>
              <a:t>Skeletal changes </a:t>
            </a:r>
          </a:p>
          <a:p>
            <a:r>
              <a:rPr lang="en-US" dirty="0">
                <a:solidFill>
                  <a:schemeClr val="accent1">
                    <a:lumMod val="75000"/>
                  </a:schemeClr>
                </a:solidFill>
              </a:rPr>
              <a:t>Behavioral changes  </a:t>
            </a:r>
          </a:p>
          <a:p>
            <a:r>
              <a:rPr lang="en-US" dirty="0">
                <a:solidFill>
                  <a:schemeClr val="accent1">
                    <a:lumMod val="75000"/>
                  </a:schemeClr>
                </a:solidFill>
                <a:cs typeface="Arial" panose="020B0604020202020204" pitchFamily="34" charset="0"/>
              </a:rPr>
              <a:t>Emotional changes </a:t>
            </a:r>
          </a:p>
          <a:p>
            <a:r>
              <a:rPr lang="en-US" dirty="0">
                <a:solidFill>
                  <a:schemeClr val="accent1">
                    <a:lumMod val="75000"/>
                  </a:schemeClr>
                </a:solidFill>
              </a:rPr>
              <a:t> </a:t>
            </a:r>
            <a:r>
              <a:rPr lang="en-US" dirty="0">
                <a:solidFill>
                  <a:schemeClr val="accent1">
                    <a:lumMod val="75000"/>
                  </a:schemeClr>
                </a:solidFill>
                <a:cs typeface="Arial" panose="020B0604020202020204" pitchFamily="34" charset="0"/>
              </a:rPr>
              <a:t>Dietary changes: </a:t>
            </a:r>
          </a:p>
          <a:p>
            <a:endParaRPr lang="en-US" dirty="0">
              <a:solidFill>
                <a:schemeClr val="accent1">
                  <a:lumMod val="75000"/>
                </a:schemeClr>
              </a:solidFill>
            </a:endParaRPr>
          </a:p>
        </p:txBody>
      </p:sp>
    </p:spTree>
    <p:extLst>
      <p:ext uri="{BB962C8B-B14F-4D97-AF65-F5344CB8AC3E}">
        <p14:creationId xmlns:p14="http://schemas.microsoft.com/office/powerpoint/2010/main" val="18336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cs typeface="Arial" panose="020B0604020202020204" pitchFamily="34" charset="0"/>
              </a:rPr>
              <a:t>Hormonal</a:t>
            </a:r>
            <a:br>
              <a:rPr lang="en-US" b="1" dirty="0">
                <a:solidFill>
                  <a:schemeClr val="accent1">
                    <a:lumMod val="75000"/>
                  </a:schemeClr>
                </a:solidFill>
                <a:cs typeface="Arial" panose="020B0604020202020204" pitchFamily="34" charset="0"/>
              </a:rPr>
            </a:br>
            <a:r>
              <a:rPr lang="en-US" b="1" dirty="0">
                <a:solidFill>
                  <a:schemeClr val="accent1">
                    <a:lumMod val="75000"/>
                  </a:schemeClr>
                </a:solidFill>
                <a:cs typeface="Arial" panose="020B0604020202020204" pitchFamily="34" charset="0"/>
              </a:rPr>
              <a:t> </a:t>
            </a:r>
            <a:endParaRPr lang="en-US" dirty="0"/>
          </a:p>
        </p:txBody>
      </p:sp>
      <p:sp>
        <p:nvSpPr>
          <p:cNvPr id="3" name="Content Placeholder 2"/>
          <p:cNvSpPr>
            <a:spLocks noGrp="1"/>
          </p:cNvSpPr>
          <p:nvPr>
            <p:ph idx="1"/>
          </p:nvPr>
        </p:nvSpPr>
        <p:spPr>
          <a:xfrm>
            <a:off x="1451579" y="2015732"/>
            <a:ext cx="10588021" cy="4095508"/>
          </a:xfrm>
        </p:spPr>
        <p:txBody>
          <a:bodyPr/>
          <a:lstStyle/>
          <a:p>
            <a:r>
              <a:rPr lang="en-US" dirty="0"/>
              <a:t>The GNRH release from hypothalamus which </a:t>
            </a:r>
          </a:p>
          <a:p>
            <a:pPr marL="0" indent="0">
              <a:buNone/>
            </a:pPr>
            <a:r>
              <a:rPr lang="en-US" dirty="0"/>
              <a:t>act on anterior pituitary gland to release LH and FSH </a:t>
            </a:r>
          </a:p>
          <a:p>
            <a:r>
              <a:rPr lang="en-US" dirty="0"/>
              <a:t>Then the LH and FSH stimulate the </a:t>
            </a:r>
          </a:p>
          <a:p>
            <a:pPr marL="0" indent="0">
              <a:buNone/>
            </a:pPr>
            <a:r>
              <a:rPr lang="en-US" dirty="0"/>
              <a:t>maturation of testis and ovary   </a:t>
            </a:r>
          </a:p>
          <a:p>
            <a:pPr lvl="0"/>
            <a:r>
              <a:rPr lang="en-US" dirty="0"/>
              <a:t>they also play a major  role in </a:t>
            </a:r>
            <a:r>
              <a:rPr lang="en" dirty="0">
                <a:cs typeface="Arial" panose="020B0604020202020204" pitchFamily="34" charset="0"/>
              </a:rPr>
              <a:t> Sex steroid synthesis</a:t>
            </a:r>
            <a:r>
              <a:rPr lang="en-US" dirty="0">
                <a:cs typeface="Arial" panose="020B0604020202020204" pitchFamily="34" charset="0"/>
              </a:rPr>
              <a:t> </a:t>
            </a:r>
            <a:r>
              <a:rPr lang="en-US" dirty="0"/>
              <a:t>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577" y="2015732"/>
            <a:ext cx="3438525" cy="3988828"/>
          </a:xfrm>
          <a:prstGeom prst="rect">
            <a:avLst/>
          </a:prstGeom>
        </p:spPr>
      </p:pic>
    </p:spTree>
    <p:extLst>
      <p:ext uri="{BB962C8B-B14F-4D97-AF65-F5344CB8AC3E}">
        <p14:creationId xmlns:p14="http://schemas.microsoft.com/office/powerpoint/2010/main" val="150663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Arial" panose="020B0604020202020204" pitchFamily="34" charset="0"/>
              </a:rPr>
              <a:t>Skeletal changes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62356" y="1853754"/>
            <a:ext cx="4629644" cy="5004246"/>
          </a:xfrm>
        </p:spPr>
      </p:pic>
      <p:sp>
        <p:nvSpPr>
          <p:cNvPr id="8" name="TextBox 7"/>
          <p:cNvSpPr txBox="1"/>
          <p:nvPr/>
        </p:nvSpPr>
        <p:spPr>
          <a:xfrm>
            <a:off x="1451579" y="1853754"/>
            <a:ext cx="5948288" cy="2031325"/>
          </a:xfrm>
          <a:prstGeom prst="rect">
            <a:avLst/>
          </a:prstGeom>
          <a:noFill/>
        </p:spPr>
        <p:txBody>
          <a:bodyPr wrap="square" rtlCol="0">
            <a:spAutoFit/>
          </a:bodyPr>
          <a:lstStyle/>
          <a:p>
            <a:pPr marL="285750" indent="-285750">
              <a:buFont typeface="Arial" charset="0"/>
              <a:buChar char="•"/>
            </a:pPr>
            <a:r>
              <a:rPr lang="en-US" dirty="0">
                <a:solidFill>
                  <a:srgbClr val="002060"/>
                </a:solidFill>
              </a:rPr>
              <a:t>Increased in sex hormone lead to increased bone growth in adolescence. </a:t>
            </a:r>
          </a:p>
          <a:p>
            <a:pPr marL="285750" indent="-285750">
              <a:buFont typeface="Arial" charset="0"/>
              <a:buChar char="•"/>
            </a:pPr>
            <a:r>
              <a:rPr lang="en-US" dirty="0">
                <a:solidFill>
                  <a:srgbClr val="002060"/>
                </a:solidFill>
              </a:rPr>
              <a:t>At the end of adolescence </a:t>
            </a:r>
            <a:r>
              <a:rPr lang="en-US" b="1" dirty="0">
                <a:solidFill>
                  <a:srgbClr val="FF0000"/>
                </a:solidFill>
              </a:rPr>
              <a:t>more than 95 percent </a:t>
            </a:r>
            <a:r>
              <a:rPr lang="en-US" dirty="0">
                <a:solidFill>
                  <a:srgbClr val="002060"/>
                </a:solidFill>
              </a:rPr>
              <a:t>of skeleton is formed </a:t>
            </a:r>
          </a:p>
          <a:p>
            <a:pPr marL="285750" indent="-285750">
              <a:buFont typeface="Arial" charset="0"/>
              <a:buChar char="•"/>
            </a:pPr>
            <a:r>
              <a:rPr lang="en-US" dirty="0">
                <a:solidFill>
                  <a:srgbClr val="002060"/>
                </a:solidFill>
              </a:rPr>
              <a:t>Increase in muscle growth in boys and fat deposition in hip and breast in girls is the cause of weight gaining </a:t>
            </a:r>
            <a:endParaRPr lang="en-US" b="1" dirty="0">
              <a:solidFill>
                <a:srgbClr val="FF0000"/>
              </a:solidFill>
            </a:endParaRPr>
          </a:p>
          <a:p>
            <a:r>
              <a:rPr lang="en-US" dirty="0"/>
              <a:t> </a:t>
            </a:r>
          </a:p>
        </p:txBody>
      </p:sp>
    </p:spTree>
    <p:extLst>
      <p:ext uri="{BB962C8B-B14F-4D97-AF65-F5344CB8AC3E}">
        <p14:creationId xmlns:p14="http://schemas.microsoft.com/office/powerpoint/2010/main" val="17213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solidFill>
                  <a:schemeClr val="accent1">
                    <a:lumMod val="50000"/>
                  </a:schemeClr>
                </a:solidFill>
                <a:cs typeface="Arial" panose="020B0604020202020204" pitchFamily="34" charset="0"/>
              </a:rPr>
              <a:t>Physical</a:t>
            </a:r>
            <a:r>
              <a:rPr lang="en" dirty="0">
                <a:solidFill>
                  <a:schemeClr val="accent1">
                    <a:lumMod val="50000"/>
                  </a:schemeClr>
                </a:solidFill>
                <a:highlight>
                  <a:srgbClr val="FFFFFF"/>
                </a:highlight>
                <a:cs typeface="Arial" panose="020B0604020202020204" pitchFamily="34" charset="0"/>
              </a:rPr>
              <a:t> </a:t>
            </a:r>
            <a:r>
              <a:rPr lang="en" dirty="0">
                <a:solidFill>
                  <a:schemeClr val="accent1">
                    <a:lumMod val="50000"/>
                  </a:schemeClr>
                </a:solidFill>
                <a:cs typeface="Arial" panose="020B0604020202020204" pitchFamily="34" charset="0"/>
              </a:rPr>
              <a:t>changes</a:t>
            </a:r>
            <a:r>
              <a:rPr lang="en-US" dirty="0">
                <a:solidFill>
                  <a:schemeClr val="accent1">
                    <a:lumMod val="50000"/>
                  </a:schemeClr>
                </a:solidFill>
                <a:cs typeface="Arial" panose="020B0604020202020204" pitchFamily="34" charset="0"/>
              </a:rPr>
              <a:t> (male)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0400" y="3438842"/>
            <a:ext cx="5181600" cy="3449638"/>
          </a:xfrm>
        </p:spPr>
      </p:pic>
      <p:sp>
        <p:nvSpPr>
          <p:cNvPr id="6" name="TextBox 5"/>
          <p:cNvSpPr txBox="1"/>
          <p:nvPr/>
        </p:nvSpPr>
        <p:spPr>
          <a:xfrm>
            <a:off x="508000" y="1899111"/>
            <a:ext cx="13821412" cy="2585323"/>
          </a:xfrm>
          <a:prstGeom prst="rect">
            <a:avLst/>
          </a:prstGeom>
          <a:noFill/>
        </p:spPr>
        <p:txBody>
          <a:bodyPr wrap="none" rtlCol="0">
            <a:spAutoFit/>
          </a:bodyPr>
          <a:lstStyle/>
          <a:p>
            <a:r>
              <a:rPr lang="en-US" dirty="0"/>
              <a:t>For boys  </a:t>
            </a:r>
            <a:r>
              <a:rPr lang="en-US" i="1" dirty="0"/>
              <a:t>Physical changes usually start around 11 or 12 years, but they might start as young as 9 years or as old as 14 years</a:t>
            </a:r>
          </a:p>
          <a:p>
            <a:endParaRPr lang="en-US" i="1" dirty="0"/>
          </a:p>
          <a:p>
            <a:endParaRPr lang="en-US" i="1" dirty="0"/>
          </a:p>
          <a:p>
            <a:pPr marL="285750" indent="-285750">
              <a:buFont typeface="Arial" charset="0"/>
              <a:buChar char="•"/>
            </a:pPr>
            <a:r>
              <a:rPr lang="en-US" i="1" dirty="0">
                <a:solidFill>
                  <a:schemeClr val="accent4">
                    <a:lumMod val="75000"/>
                  </a:schemeClr>
                </a:solidFill>
              </a:rPr>
              <a:t>Physical changes include:</a:t>
            </a:r>
          </a:p>
          <a:p>
            <a:pPr marL="285750" indent="-285750">
              <a:buFont typeface="Arial" charset="0"/>
              <a:buChar char="•"/>
            </a:pPr>
            <a:r>
              <a:rPr lang="en-US" dirty="0"/>
              <a:t> </a:t>
            </a:r>
            <a:r>
              <a:rPr lang="en-US" i="1" dirty="0"/>
              <a:t>Growth of the penis and testes (testicles)</a:t>
            </a:r>
          </a:p>
          <a:p>
            <a:pPr marL="285750" indent="-285750">
              <a:buFont typeface="Arial" charset="0"/>
              <a:buChar char="•"/>
            </a:pPr>
            <a:r>
              <a:rPr lang="en-US" i="1" dirty="0"/>
              <a:t>Change in voice.</a:t>
            </a:r>
          </a:p>
          <a:p>
            <a:pPr marL="285750" indent="-285750">
              <a:buFont typeface="Arial" charset="0"/>
              <a:buChar char="•"/>
            </a:pPr>
            <a:r>
              <a:rPr lang="en-US" i="1" dirty="0"/>
              <a:t>Growth of body and facial hair</a:t>
            </a:r>
          </a:p>
          <a:p>
            <a:pPr marL="285750" indent="-285750">
              <a:buFont typeface="Arial" charset="0"/>
              <a:buChar char="•"/>
            </a:pPr>
            <a:r>
              <a:rPr lang="en-US" dirty="0"/>
              <a:t> </a:t>
            </a:r>
            <a:r>
              <a:rPr lang="en-US" i="1" dirty="0"/>
              <a:t>Erections with ejaculation</a:t>
            </a:r>
          </a:p>
          <a:p>
            <a:pPr marL="285750" indent="-285750">
              <a:buFont typeface="Arial" charset="0"/>
              <a:buChar char="•"/>
            </a:pPr>
            <a:r>
              <a:rPr lang="en-US" i="1" dirty="0"/>
              <a:t>Changes in shape and height</a:t>
            </a:r>
            <a:r>
              <a:rPr lang="en-US" dirty="0"/>
              <a:t> </a:t>
            </a:r>
          </a:p>
        </p:txBody>
      </p:sp>
    </p:spTree>
    <p:extLst>
      <p:ext uri="{BB962C8B-B14F-4D97-AF65-F5344CB8AC3E}">
        <p14:creationId xmlns:p14="http://schemas.microsoft.com/office/powerpoint/2010/main" val="12965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linds(horizontal)">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linds(horizontal)">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solidFill>
                  <a:schemeClr val="accent1">
                    <a:lumMod val="50000"/>
                  </a:schemeClr>
                </a:solidFill>
                <a:cs typeface="Arial" panose="020B0604020202020204" pitchFamily="34" charset="0"/>
              </a:rPr>
              <a:t>Physical</a:t>
            </a:r>
            <a:r>
              <a:rPr lang="en" dirty="0">
                <a:solidFill>
                  <a:schemeClr val="accent1">
                    <a:lumMod val="50000"/>
                  </a:schemeClr>
                </a:solidFill>
                <a:highlight>
                  <a:srgbClr val="FFFFFF"/>
                </a:highlight>
                <a:cs typeface="Arial" panose="020B0604020202020204" pitchFamily="34" charset="0"/>
              </a:rPr>
              <a:t> </a:t>
            </a:r>
            <a:r>
              <a:rPr lang="en" dirty="0">
                <a:solidFill>
                  <a:schemeClr val="accent1">
                    <a:lumMod val="50000"/>
                  </a:schemeClr>
                </a:solidFill>
                <a:cs typeface="Arial" panose="020B0604020202020204" pitchFamily="34" charset="0"/>
              </a:rPr>
              <a:t>changes</a:t>
            </a:r>
            <a:r>
              <a:rPr lang="en-US" dirty="0">
                <a:solidFill>
                  <a:schemeClr val="accent1">
                    <a:lumMod val="50000"/>
                  </a:schemeClr>
                </a:solidFill>
                <a:cs typeface="Arial" panose="020B0604020202020204" pitchFamily="34" charset="0"/>
              </a:rPr>
              <a:t> (female)</a:t>
            </a:r>
            <a:endParaRPr lang="en-US" dirty="0"/>
          </a:p>
        </p:txBody>
      </p:sp>
      <p:sp>
        <p:nvSpPr>
          <p:cNvPr id="3" name="Content Placeholder 2"/>
          <p:cNvSpPr>
            <a:spLocks noGrp="1"/>
          </p:cNvSpPr>
          <p:nvPr>
            <p:ph idx="1"/>
          </p:nvPr>
        </p:nvSpPr>
        <p:spPr>
          <a:xfrm>
            <a:off x="1451579" y="2015732"/>
            <a:ext cx="9603275" cy="3714508"/>
          </a:xfrm>
        </p:spPr>
        <p:txBody>
          <a:bodyPr/>
          <a:lstStyle/>
          <a:p>
            <a:r>
              <a:rPr lang="en-US" i="1" dirty="0"/>
              <a:t>Early physical changes from about 10 or 11 years, but they might start as young as 8 years or as old as 13 years </a:t>
            </a:r>
          </a:p>
          <a:p>
            <a:r>
              <a:rPr lang="en-US" i="1" dirty="0">
                <a:solidFill>
                  <a:schemeClr val="accent4">
                    <a:lumMod val="75000"/>
                  </a:schemeClr>
                </a:solidFill>
              </a:rPr>
              <a:t>Physical changes include:</a:t>
            </a:r>
          </a:p>
          <a:p>
            <a:r>
              <a:rPr lang="en-US" i="1" dirty="0"/>
              <a:t>Breast development</a:t>
            </a:r>
            <a:r>
              <a:rPr lang="ar-SA" i="1" dirty="0"/>
              <a:t>)</a:t>
            </a:r>
            <a:r>
              <a:rPr lang="en-US" i="1" dirty="0"/>
              <a:t> </a:t>
            </a:r>
            <a:r>
              <a:rPr lang="en-US" i="1" u="sng" dirty="0">
                <a:solidFill>
                  <a:srgbClr val="FF0000"/>
                </a:solidFill>
              </a:rPr>
              <a:t>first change </a:t>
            </a:r>
            <a:r>
              <a:rPr lang="en-US" i="1" dirty="0"/>
              <a:t>)</a:t>
            </a:r>
          </a:p>
          <a:p>
            <a:r>
              <a:rPr lang="en-US" i="1" dirty="0"/>
              <a:t>Growth of pubic and body hair</a:t>
            </a:r>
          </a:p>
          <a:p>
            <a:r>
              <a:rPr lang="en-US" dirty="0"/>
              <a:t> </a:t>
            </a:r>
            <a:r>
              <a:rPr lang="en-US" i="1" dirty="0"/>
              <a:t>Axillary hair growth</a:t>
            </a:r>
          </a:p>
          <a:p>
            <a:r>
              <a:rPr lang="en-US" i="1" dirty="0"/>
              <a:t>Menarche </a:t>
            </a:r>
          </a:p>
          <a:p>
            <a:endParaRPr lang="en-US" i="1" dirty="0"/>
          </a:p>
        </p:txBody>
      </p:sp>
    </p:spTree>
    <p:extLst>
      <p:ext uri="{BB962C8B-B14F-4D97-AF65-F5344CB8AC3E}">
        <p14:creationId xmlns:p14="http://schemas.microsoft.com/office/powerpoint/2010/main" val="178947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Behavioral changes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0" y="1853754"/>
            <a:ext cx="2590800" cy="5004246"/>
          </a:xfrm>
        </p:spPr>
      </p:pic>
      <p:sp>
        <p:nvSpPr>
          <p:cNvPr id="8" name="TextBox 7"/>
          <p:cNvSpPr txBox="1"/>
          <p:nvPr/>
        </p:nvSpPr>
        <p:spPr>
          <a:xfrm>
            <a:off x="0" y="1776679"/>
            <a:ext cx="9601200" cy="3447098"/>
          </a:xfrm>
          <a:prstGeom prst="rect">
            <a:avLst/>
          </a:prstGeom>
          <a:noFill/>
        </p:spPr>
        <p:txBody>
          <a:bodyPr wrap="square" rtlCol="0">
            <a:spAutoFit/>
          </a:bodyPr>
          <a:lstStyle/>
          <a:p>
            <a:r>
              <a:rPr lang="en-US" sz="2000" dirty="0">
                <a:solidFill>
                  <a:schemeClr val="accent1"/>
                </a:solidFill>
              </a:rPr>
              <a:t>Social changes:</a:t>
            </a:r>
          </a:p>
          <a:p>
            <a:pPr marL="285750" indent="-285750">
              <a:buFont typeface="Arial" panose="020B0604020202020204" pitchFamily="34" charset="0"/>
              <a:buChar char="•"/>
            </a:pPr>
            <a:r>
              <a:rPr lang="en-US" dirty="0"/>
              <a:t>Searching for identity: young people are busy working out who they are and where they fit in the world, and this can be influenced by gender, peer group, cultural background, and family expectations.</a:t>
            </a:r>
          </a:p>
          <a:p>
            <a:pPr marL="285750" indent="-285750">
              <a:buFont typeface="Arial" panose="020B0604020202020204" pitchFamily="34" charset="0"/>
              <a:buChar char="•"/>
            </a:pPr>
            <a:r>
              <a:rPr lang="en-US" dirty="0"/>
              <a:t>Looking for new experiences and engaging in more risk.</a:t>
            </a:r>
          </a:p>
          <a:p>
            <a:pPr marL="285750" indent="-285750">
              <a:buFont typeface="Arial" panose="020B0604020202020204" pitchFamily="34" charset="0"/>
              <a:buChar char="•"/>
            </a:pPr>
            <a:r>
              <a:rPr lang="en-US" dirty="0"/>
              <a:t>Seeking more responsibility at home &amp; school.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Concern about other people’s opinions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Seeking more independence: this is likely to influence the decisions your child makes and the relationship with his family and friends.</a:t>
            </a:r>
          </a:p>
          <a:p>
            <a:endParaRPr lang="en-US" dirty="0"/>
          </a:p>
        </p:txBody>
      </p:sp>
    </p:spTree>
    <p:extLst>
      <p:ext uri="{BB962C8B-B14F-4D97-AF65-F5344CB8AC3E}">
        <p14:creationId xmlns:p14="http://schemas.microsoft.com/office/powerpoint/2010/main" val="175436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blinds(horizontal)">
                                      <p:cBhvr>
                                        <p:cTn id="23" dur="500"/>
                                        <p:tgtEl>
                                          <p:spTgt spid="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blinds(horizontal)">
                                      <p:cBhvr>
                                        <p:cTn id="2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Arial" panose="020B0604020202020204" pitchFamily="34" charset="0"/>
              </a:rPr>
              <a:t>Emotional changes </a:t>
            </a:r>
            <a:br>
              <a:rPr lang="en-US" dirty="0">
                <a:solidFill>
                  <a:schemeClr val="accent1">
                    <a:lumMod val="75000"/>
                  </a:schemeClr>
                </a:solidFill>
                <a:cs typeface="Arial" panose="020B0604020202020204" pitchFamily="34" charset="0"/>
              </a:rPr>
            </a:br>
            <a:r>
              <a:rPr lang="en-US" dirty="0">
                <a:solidFill>
                  <a:schemeClr val="accent1">
                    <a:lumMod val="75000"/>
                  </a:schemeClr>
                </a:solidFill>
                <a:cs typeface="Arial" panose="020B0604020202020204" pitchFamily="34" charset="0"/>
              </a:rPr>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555" y="1853753"/>
            <a:ext cx="11918045" cy="5096953"/>
          </a:xfrm>
        </p:spPr>
      </p:pic>
    </p:spTree>
    <p:extLst>
      <p:ext uri="{BB962C8B-B14F-4D97-AF65-F5344CB8AC3E}">
        <p14:creationId xmlns:p14="http://schemas.microsoft.com/office/powerpoint/2010/main" val="8509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 </a:t>
            </a:r>
            <a:r>
              <a:rPr lang="en-US" dirty="0">
                <a:solidFill>
                  <a:schemeClr val="accent1">
                    <a:lumMod val="75000"/>
                  </a:schemeClr>
                </a:solidFill>
                <a:cs typeface="Arial" panose="020B0604020202020204" pitchFamily="34" charset="0"/>
              </a:rPr>
              <a:t>Dietary changes: </a:t>
            </a:r>
            <a:br>
              <a:rPr lang="en-US" dirty="0">
                <a:solidFill>
                  <a:schemeClr val="accent1">
                    <a:lumMod val="75000"/>
                  </a:schemeClr>
                </a:solidFill>
                <a:cs typeface="Arial" panose="020B0604020202020204" pitchFamily="34" charset="0"/>
              </a:rPr>
            </a:br>
            <a:r>
              <a:rPr lang="en-US" dirty="0">
                <a:solidFill>
                  <a:schemeClr val="accent1">
                    <a:lumMod val="75000"/>
                  </a:schemeClr>
                </a:solidFill>
                <a:cs typeface="Arial" panose="020B0604020202020204" pitchFamily="34" charset="0"/>
              </a:rPr>
              <a:t> </a:t>
            </a:r>
            <a:endParaRPr lang="en-US" dirty="0"/>
          </a:p>
        </p:txBody>
      </p:sp>
      <p:sp>
        <p:nvSpPr>
          <p:cNvPr id="3" name="Content Placeholder 2"/>
          <p:cNvSpPr>
            <a:spLocks noGrp="1"/>
          </p:cNvSpPr>
          <p:nvPr>
            <p:ph idx="1"/>
          </p:nvPr>
        </p:nvSpPr>
        <p:spPr/>
        <p:txBody>
          <a:bodyPr/>
          <a:lstStyle/>
          <a:p>
            <a:r>
              <a:rPr lang="en-US" dirty="0"/>
              <a:t>Obesity  </a:t>
            </a:r>
          </a:p>
          <a:p>
            <a:r>
              <a:rPr lang="en-US" dirty="0"/>
              <a:t>Decrease in appetite </a:t>
            </a:r>
          </a:p>
          <a:p>
            <a:r>
              <a:rPr lang="en-US" dirty="0"/>
              <a:t>physical inactivity </a:t>
            </a:r>
          </a:p>
          <a:p>
            <a:endParaRPr lang="en-US" dirty="0"/>
          </a:p>
          <a:p>
            <a:endParaRPr lang="en-US" dirty="0"/>
          </a:p>
        </p:txBody>
      </p:sp>
    </p:spTree>
    <p:extLst>
      <p:ext uri="{BB962C8B-B14F-4D97-AF65-F5344CB8AC3E}">
        <p14:creationId xmlns:p14="http://schemas.microsoft.com/office/powerpoint/2010/main" val="47526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Objective</a:t>
            </a:r>
            <a:r>
              <a:rPr lang="en-US" dirty="0">
                <a:solidFill>
                  <a:srgbClr val="0070C0"/>
                </a:solidFill>
              </a:rPr>
              <a:t> </a:t>
            </a:r>
            <a:r>
              <a:rPr lang="en-US" dirty="0">
                <a:solidFill>
                  <a:srgbClr val="002060"/>
                </a:solidFill>
              </a:rPr>
              <a:t>:</a:t>
            </a:r>
            <a:r>
              <a:rPr lang="en-US" dirty="0">
                <a:solidFill>
                  <a:srgbClr val="0070C0"/>
                </a:solidFill>
              </a:rPr>
              <a:t>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r>
              <a:rPr lang="en-US" dirty="0">
                <a:solidFill>
                  <a:srgbClr val="002060"/>
                </a:solidFill>
              </a:rPr>
              <a:t>Define adolescent age: World health organization definition.</a:t>
            </a:r>
          </a:p>
          <a:p>
            <a:r>
              <a:rPr lang="en-US" dirty="0">
                <a:solidFill>
                  <a:srgbClr val="002060"/>
                </a:solidFill>
              </a:rPr>
              <a:t>Understand adolescent’s physiological and behavioral characteristics.</a:t>
            </a:r>
          </a:p>
          <a:p>
            <a:r>
              <a:rPr lang="en-US" dirty="0">
                <a:solidFill>
                  <a:srgbClr val="002060"/>
                </a:solidFill>
              </a:rPr>
              <a:t>Recognize the importance of adolescent health.</a:t>
            </a:r>
          </a:p>
          <a:p>
            <a:r>
              <a:rPr lang="en-US" dirty="0">
                <a:solidFill>
                  <a:srgbClr val="002060"/>
                </a:solidFill>
              </a:rPr>
              <a:t>Determine adolescent health problems: physical, psychological and social problems.</a:t>
            </a:r>
          </a:p>
          <a:p>
            <a:r>
              <a:rPr lang="en-US" dirty="0">
                <a:solidFill>
                  <a:srgbClr val="002060"/>
                </a:solidFill>
              </a:rPr>
              <a:t>Recognize common adolescent health problems in Saudi Arabia: Retrieved from available evidence-based studies.</a:t>
            </a:r>
          </a:p>
          <a:p>
            <a:r>
              <a:rPr lang="en-US" dirty="0">
                <a:solidFill>
                  <a:srgbClr val="002060"/>
                </a:solidFill>
              </a:rPr>
              <a:t>Understand the comprehensive approach to common adolescent health problems in primary health care.</a:t>
            </a:r>
          </a:p>
          <a:p>
            <a:r>
              <a:rPr lang="en-US" dirty="0">
                <a:solidFill>
                  <a:srgbClr val="002060"/>
                </a:solidFill>
              </a:rPr>
              <a:t>Understand the role of family, school and community in adolescent health care. </a:t>
            </a:r>
          </a:p>
          <a:p>
            <a:endParaRPr lang="en-US" dirty="0">
              <a:solidFill>
                <a:srgbClr val="002060"/>
              </a:solidFill>
            </a:endParaRPr>
          </a:p>
        </p:txBody>
      </p:sp>
    </p:spTree>
    <p:extLst>
      <p:ext uri="{BB962C8B-B14F-4D97-AF65-F5344CB8AC3E}">
        <p14:creationId xmlns:p14="http://schemas.microsoft.com/office/powerpoint/2010/main" val="208800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Why do we study ADOLESCENT HEALTH</a:t>
            </a:r>
          </a:p>
        </p:txBody>
      </p:sp>
      <p:sp>
        <p:nvSpPr>
          <p:cNvPr id="3" name="Content Placeholder 2"/>
          <p:cNvSpPr>
            <a:spLocks noGrp="1"/>
          </p:cNvSpPr>
          <p:nvPr>
            <p:ph idx="1"/>
          </p:nvPr>
        </p:nvSpPr>
        <p:spPr/>
        <p:txBody>
          <a:bodyPr/>
          <a:lstStyle/>
          <a:p>
            <a:r>
              <a:rPr lang="en-US" dirty="0"/>
              <a:t>They are at high risk of </a:t>
            </a:r>
            <a:r>
              <a:rPr lang="en-US" dirty="0">
                <a:solidFill>
                  <a:srgbClr val="FF0000"/>
                </a:solidFill>
              </a:rPr>
              <a:t>alcohol intake </a:t>
            </a:r>
            <a:r>
              <a:rPr lang="en-US" dirty="0">
                <a:solidFill>
                  <a:srgbClr val="000000"/>
                </a:solidFill>
              </a:rPr>
              <a:t>,</a:t>
            </a:r>
            <a:r>
              <a:rPr lang="en-US" dirty="0">
                <a:solidFill>
                  <a:srgbClr val="FF0000"/>
                </a:solidFill>
              </a:rPr>
              <a:t>drug abuse,</a:t>
            </a:r>
            <a:r>
              <a:rPr lang="en-US" dirty="0">
                <a:solidFill>
                  <a:srgbClr val="000000"/>
                </a:solidFill>
              </a:rPr>
              <a:t> </a:t>
            </a:r>
            <a:r>
              <a:rPr lang="en-US" dirty="0">
                <a:solidFill>
                  <a:srgbClr val="FF0000"/>
                </a:solidFill>
              </a:rPr>
              <a:t>smoking </a:t>
            </a:r>
          </a:p>
          <a:p>
            <a:pPr lvl="0" indent="0">
              <a:spcBef>
                <a:spcPts val="0"/>
              </a:spcBef>
              <a:buClr>
                <a:srgbClr val="000000"/>
              </a:buClr>
              <a:buNone/>
            </a:pPr>
            <a:r>
              <a:rPr lang="en-US" dirty="0"/>
              <a:t>Which can cause many disease cancers, infertility, hypertension, heart disease and premature death so they should be taught about their ill effects .  </a:t>
            </a:r>
          </a:p>
          <a:p>
            <a:pPr lvl="0" indent="0">
              <a:spcBef>
                <a:spcPts val="0"/>
              </a:spcBef>
              <a:buClr>
                <a:srgbClr val="000000"/>
              </a:buClr>
              <a:buNone/>
            </a:pPr>
            <a:endParaRPr lang="en-US" dirty="0"/>
          </a:p>
          <a:p>
            <a:pPr indent="0">
              <a:spcBef>
                <a:spcPts val="0"/>
              </a:spcBef>
              <a:buClr>
                <a:srgbClr val="000000"/>
              </a:buClr>
              <a:buNone/>
            </a:pPr>
            <a:r>
              <a:rPr lang="en-US" dirty="0"/>
              <a:t>Adolescents have significant  needs for health services. Adequate care and support should be given to them so that they enter into their adulthood in good mental and physical health</a:t>
            </a:r>
            <a:r>
              <a:rPr lang="en-US" dirty="0">
                <a:solidFill>
                  <a:schemeClr val="dk1"/>
                </a:solidFill>
              </a:rPr>
              <a:t>.</a:t>
            </a:r>
          </a:p>
          <a:p>
            <a:pPr lvl="0" indent="0">
              <a:spcBef>
                <a:spcPts val="0"/>
              </a:spcBef>
              <a:buClr>
                <a:srgbClr val="000000"/>
              </a:buClr>
              <a:buNone/>
            </a:pPr>
            <a:endParaRPr lang="en-US" dirty="0">
              <a:solidFill>
                <a:srgbClr val="000000"/>
              </a:solidFill>
            </a:endParaRPr>
          </a:p>
        </p:txBody>
      </p:sp>
    </p:spTree>
    <p:extLst>
      <p:ext uri="{BB962C8B-B14F-4D97-AF65-F5344CB8AC3E}">
        <p14:creationId xmlns:p14="http://schemas.microsoft.com/office/powerpoint/2010/main" val="31555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rPr>
              <a:t>In Saudi Arabia adolescents accounts for 25%</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53754"/>
            <a:ext cx="12192000" cy="5012574"/>
          </a:xfrm>
        </p:spPr>
      </p:pic>
    </p:spTree>
    <p:extLst>
      <p:ext uri="{BB962C8B-B14F-4D97-AF65-F5344CB8AC3E}">
        <p14:creationId xmlns:p14="http://schemas.microsoft.com/office/powerpoint/2010/main" val="52736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Adolescent health problems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53754"/>
            <a:ext cx="12192000" cy="4981227"/>
          </a:xfrm>
        </p:spPr>
      </p:pic>
    </p:spTree>
    <p:extLst>
      <p:ext uri="{BB962C8B-B14F-4D97-AF65-F5344CB8AC3E}">
        <p14:creationId xmlns:p14="http://schemas.microsoft.com/office/powerpoint/2010/main" val="128524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Hiv</a:t>
            </a:r>
            <a:r>
              <a:rPr lang="en-US" dirty="0"/>
              <a:t> </a:t>
            </a:r>
            <a:br>
              <a:rPr lang="en-US" dirty="0"/>
            </a:br>
            <a:endParaRPr lang="en-US" dirty="0"/>
          </a:p>
        </p:txBody>
      </p:sp>
      <p:sp>
        <p:nvSpPr>
          <p:cNvPr id="3" name="Content Placeholder 2"/>
          <p:cNvSpPr>
            <a:spLocks noGrp="1"/>
          </p:cNvSpPr>
          <p:nvPr>
            <p:ph idx="1"/>
          </p:nvPr>
        </p:nvSpPr>
        <p:spPr/>
        <p:txBody>
          <a:bodyPr/>
          <a:lstStyle/>
          <a:p>
            <a:r>
              <a:rPr lang="en-US" dirty="0"/>
              <a:t>More than 2 million adolescents are living with  HIV</a:t>
            </a:r>
          </a:p>
          <a:p>
            <a:r>
              <a:rPr lang="en-US" dirty="0"/>
              <a:t> even when the number of HIV-related deaths is decrease  into 30% , HIV deaths among adolescents are rising .</a:t>
            </a:r>
          </a:p>
          <a:p>
            <a:r>
              <a:rPr lang="en-US" dirty="0">
                <a:solidFill>
                  <a:srgbClr val="FF0000"/>
                </a:solidFill>
              </a:rPr>
              <a:t>What should we do ? </a:t>
            </a:r>
          </a:p>
          <a:p>
            <a:r>
              <a:rPr lang="en-US" dirty="0"/>
              <a:t>strength of Islamic prohibition of extra martial sex</a:t>
            </a:r>
          </a:p>
          <a:p>
            <a:r>
              <a:rPr lang="en-US" dirty="0"/>
              <a:t>obtain condoms to prevent sexual transmission of the virus </a:t>
            </a:r>
          </a:p>
          <a:p>
            <a:r>
              <a:rPr lang="en-US" dirty="0"/>
              <a:t>clean needles for those who inject drugs</a:t>
            </a:r>
            <a:endParaRPr lang="en-US" dirty="0">
              <a:solidFill>
                <a:srgbClr val="FF0000"/>
              </a:solidFill>
            </a:endParaRP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867" y="2997200"/>
            <a:ext cx="4284133" cy="3860800"/>
          </a:xfrm>
          <a:prstGeom prst="rect">
            <a:avLst/>
          </a:prstGeom>
        </p:spPr>
      </p:pic>
    </p:spTree>
    <p:extLst>
      <p:ext uri="{BB962C8B-B14F-4D97-AF65-F5344CB8AC3E}">
        <p14:creationId xmlns:p14="http://schemas.microsoft.com/office/powerpoint/2010/main" val="183830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infectious diseases ?</a:t>
            </a:r>
          </a:p>
        </p:txBody>
      </p:sp>
      <p:sp>
        <p:nvSpPr>
          <p:cNvPr id="3" name="Content Placeholder 2"/>
          <p:cNvSpPr>
            <a:spLocks noGrp="1"/>
          </p:cNvSpPr>
          <p:nvPr>
            <p:ph idx="1"/>
          </p:nvPr>
        </p:nvSpPr>
        <p:spPr/>
        <p:txBody>
          <a:bodyPr/>
          <a:lstStyle/>
          <a:p>
            <a:r>
              <a:rPr lang="en-US" dirty="0"/>
              <a:t>Measles </a:t>
            </a:r>
          </a:p>
          <a:p>
            <a:r>
              <a:rPr lang="en-US" dirty="0"/>
              <a:t>Meningitis </a:t>
            </a:r>
          </a:p>
          <a:p>
            <a:r>
              <a:rPr lang="en-US" dirty="0"/>
              <a:t>Lower respiratory tract infections </a:t>
            </a:r>
            <a:endParaRPr lang="ar-SA" dirty="0"/>
          </a:p>
          <a:p>
            <a:endParaRPr lang="en-US" dirty="0"/>
          </a:p>
        </p:txBody>
      </p:sp>
    </p:spTree>
    <p:extLst>
      <p:ext uri="{BB962C8B-B14F-4D97-AF65-F5344CB8AC3E}">
        <p14:creationId xmlns:p14="http://schemas.microsoft.com/office/powerpoint/2010/main" val="150635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Violence</a:t>
            </a:r>
            <a:endParaRPr lang="en-US" dirty="0">
              <a:highlight>
                <a:srgbClr val="FFFFFF"/>
              </a:highligh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6001" y="3408362"/>
            <a:ext cx="4826000" cy="3449638"/>
          </a:xfrm>
        </p:spPr>
      </p:pic>
      <p:sp>
        <p:nvSpPr>
          <p:cNvPr id="6" name="TextBox 5"/>
          <p:cNvSpPr txBox="1"/>
          <p:nvPr/>
        </p:nvSpPr>
        <p:spPr>
          <a:xfrm>
            <a:off x="1451579" y="1939212"/>
            <a:ext cx="8014154" cy="923330"/>
          </a:xfrm>
          <a:prstGeom prst="rect">
            <a:avLst/>
          </a:prstGeom>
          <a:noFill/>
        </p:spPr>
        <p:txBody>
          <a:bodyPr wrap="square" rtlCol="0">
            <a:spAutoFit/>
          </a:bodyPr>
          <a:lstStyle/>
          <a:p>
            <a:r>
              <a:rPr lang="en-US" dirty="0"/>
              <a:t>It is the most common cause of death in older adolescent </a:t>
            </a:r>
            <a:r>
              <a:rPr lang="en-US" b="1" dirty="0"/>
              <a:t>males </a:t>
            </a:r>
            <a:endParaRPr lang="en-US" dirty="0">
              <a:highlight>
                <a:srgbClr val="FFFF00"/>
              </a:highlight>
            </a:endParaRPr>
          </a:p>
          <a:p>
            <a:endParaRPr lang="en-US" dirty="0"/>
          </a:p>
          <a:p>
            <a:r>
              <a:rPr lang="en-US" dirty="0"/>
              <a:t>Globally, 1 in 10 girls under the age of 20 years report experiencing sexual violence </a:t>
            </a:r>
          </a:p>
        </p:txBody>
      </p:sp>
      <p:sp>
        <p:nvSpPr>
          <p:cNvPr id="7" name="TextBox 6"/>
          <p:cNvSpPr txBox="1"/>
          <p:nvPr/>
        </p:nvSpPr>
        <p:spPr>
          <a:xfrm>
            <a:off x="1608668" y="3285067"/>
            <a:ext cx="5621866" cy="2862322"/>
          </a:xfrm>
          <a:prstGeom prst="rect">
            <a:avLst/>
          </a:prstGeom>
          <a:noFill/>
        </p:spPr>
        <p:txBody>
          <a:bodyPr wrap="square" rtlCol="0">
            <a:spAutoFit/>
          </a:bodyPr>
          <a:lstStyle/>
          <a:p>
            <a:r>
              <a:rPr lang="en-US" dirty="0">
                <a:solidFill>
                  <a:srgbClr val="FF0000"/>
                </a:solidFill>
              </a:rPr>
              <a:t>What we should do ? </a:t>
            </a:r>
            <a:r>
              <a:rPr lang="ar-SA" dirty="0">
                <a:solidFill>
                  <a:srgbClr val="FF0000"/>
                </a:solidFill>
              </a:rPr>
              <a:t> </a:t>
            </a:r>
          </a:p>
          <a:p>
            <a:endParaRPr lang="en-US" dirty="0">
              <a:solidFill>
                <a:srgbClr val="FF0000"/>
              </a:solidFill>
            </a:endParaRPr>
          </a:p>
          <a:p>
            <a:endParaRPr lang="en-US" dirty="0"/>
          </a:p>
          <a:p>
            <a:r>
              <a:rPr lang="en-US" dirty="0"/>
              <a:t>1-providing training in life skills. </a:t>
            </a:r>
          </a:p>
          <a:p>
            <a:r>
              <a:rPr lang="en-US" dirty="0"/>
              <a:t>2- Violence Laws </a:t>
            </a:r>
            <a:endParaRPr lang="ar-SA" dirty="0"/>
          </a:p>
          <a:p>
            <a:endParaRPr lang="ar-SA" dirty="0"/>
          </a:p>
          <a:p>
            <a:r>
              <a:rPr lang="en-US" dirty="0"/>
              <a:t>3-Promoting nurturing relationships between parents and children early in life. </a:t>
            </a:r>
          </a:p>
          <a:p>
            <a:endParaRPr lang="en-US" dirty="0"/>
          </a:p>
          <a:p>
            <a:endParaRPr lang="en-US" dirty="0"/>
          </a:p>
        </p:txBody>
      </p:sp>
    </p:spTree>
    <p:extLst>
      <p:ext uri="{BB962C8B-B14F-4D97-AF65-F5344CB8AC3E}">
        <p14:creationId xmlns:p14="http://schemas.microsoft.com/office/powerpoint/2010/main" val="89933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linds(horizontal)">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blinds(horizontal)">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blinds(horizontal)">
                                      <p:cBhvr>
                                        <p:cTn id="3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56" y="804519"/>
            <a:ext cx="9603275" cy="1049235"/>
          </a:xfrm>
        </p:spPr>
        <p:txBody>
          <a:bodyPr/>
          <a:lstStyle/>
          <a:p>
            <a:r>
              <a:rPr lang="en-US" dirty="0"/>
              <a:t>Alcohol and drugs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2362" y="1853754"/>
            <a:ext cx="3449638" cy="5004246"/>
          </a:xfrm>
        </p:spPr>
      </p:pic>
      <p:sp>
        <p:nvSpPr>
          <p:cNvPr id="6" name="TextBox 5"/>
          <p:cNvSpPr txBox="1"/>
          <p:nvPr/>
        </p:nvSpPr>
        <p:spPr>
          <a:xfrm>
            <a:off x="0" y="1990164"/>
            <a:ext cx="8742362" cy="3139321"/>
          </a:xfrm>
          <a:prstGeom prst="rect">
            <a:avLst/>
          </a:prstGeom>
          <a:noFill/>
        </p:spPr>
        <p:txBody>
          <a:bodyPr wrap="square" rtlCol="0">
            <a:spAutoFit/>
          </a:bodyPr>
          <a:lstStyle/>
          <a:p>
            <a:pPr>
              <a:buFontTx/>
              <a:buChar char="-"/>
            </a:pPr>
            <a:r>
              <a:rPr lang="en-US" dirty="0"/>
              <a:t>Harmful drinking among adolescents is a major concern in many countries. It reduces self-control and increases risky behaviors such as :  </a:t>
            </a:r>
            <a:r>
              <a:rPr lang="en-US" b="1" dirty="0"/>
              <a:t>unsafe sex or dangerous driving</a:t>
            </a:r>
            <a:r>
              <a:rPr lang="en-US" dirty="0"/>
              <a:t>.</a:t>
            </a:r>
          </a:p>
          <a:p>
            <a:pPr>
              <a:buFontTx/>
              <a:buChar char="-"/>
            </a:pPr>
            <a:endParaRPr lang="en-US" dirty="0"/>
          </a:p>
          <a:p>
            <a:pPr>
              <a:buFontTx/>
              <a:buChar char="-"/>
            </a:pPr>
            <a:r>
              <a:rPr lang="en-US" dirty="0"/>
              <a:t>is a primary cause of injuries (including those due to road traffic accidents), violence (especially by a partner) and premature deaths. </a:t>
            </a:r>
          </a:p>
          <a:p>
            <a:pPr>
              <a:buFontTx/>
              <a:buChar char="-"/>
            </a:pPr>
            <a:r>
              <a:rPr lang="en" dirty="0"/>
              <a:t>Drug use among 15–19 year olds is also an important global concern.</a:t>
            </a:r>
            <a:endParaRPr lang="en-US" dirty="0"/>
          </a:p>
          <a:p>
            <a:pPr>
              <a:buFontTx/>
              <a:buChar char="-"/>
            </a:pPr>
            <a:endParaRPr lang="en-US" dirty="0"/>
          </a:p>
          <a:p>
            <a:pPr>
              <a:buFontTx/>
              <a:buChar char="-"/>
            </a:pPr>
            <a:r>
              <a:rPr lang="en-US" dirty="0">
                <a:solidFill>
                  <a:srgbClr val="FF0000"/>
                </a:solidFill>
              </a:rPr>
              <a:t>What we should do ? </a:t>
            </a:r>
          </a:p>
          <a:p>
            <a:pPr>
              <a:buFontTx/>
              <a:buChar char="-"/>
            </a:pPr>
            <a:r>
              <a:rPr lang="en-US" dirty="0"/>
              <a:t>Drug control </a:t>
            </a:r>
          </a:p>
          <a:p>
            <a:pPr>
              <a:buFontTx/>
              <a:buChar char="-"/>
            </a:pPr>
            <a:r>
              <a:rPr lang="en-US" dirty="0"/>
              <a:t>strength of Islamic prohibition of alcohol and drug abuse</a:t>
            </a:r>
          </a:p>
          <a:p>
            <a:pPr>
              <a:buFontTx/>
              <a:buChar char="-"/>
            </a:pPr>
            <a:endParaRPr lang="en-US" dirty="0"/>
          </a:p>
        </p:txBody>
      </p:sp>
    </p:spTree>
    <p:extLst>
      <p:ext uri="{BB962C8B-B14F-4D97-AF65-F5344CB8AC3E}">
        <p14:creationId xmlns:p14="http://schemas.microsoft.com/office/powerpoint/2010/main" val="87932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blinds(horizontal)">
                                      <p:cBhvr>
                                        <p:cTn id="23" dur="500"/>
                                        <p:tgtEl>
                                          <p:spTgt spid="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blinds(horizontal)">
                                      <p:cBhvr>
                                        <p:cTn id="2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Mental health  </a:t>
            </a:r>
          </a:p>
        </p:txBody>
      </p:sp>
      <p:sp>
        <p:nvSpPr>
          <p:cNvPr id="3" name="Content Placeholder 2"/>
          <p:cNvSpPr>
            <a:spLocks noGrp="1"/>
          </p:cNvSpPr>
          <p:nvPr>
            <p:ph idx="1"/>
          </p:nvPr>
        </p:nvSpPr>
        <p:spPr/>
        <p:txBody>
          <a:bodyPr/>
          <a:lstStyle/>
          <a:p>
            <a:r>
              <a:rPr lang="en-US" dirty="0"/>
              <a:t>The third leading cause of illness and disability among adolescents is : </a:t>
            </a:r>
          </a:p>
          <a:p>
            <a:r>
              <a:rPr lang="en-US" b="1" dirty="0">
                <a:solidFill>
                  <a:srgbClr val="FF0000"/>
                </a:solidFill>
              </a:rPr>
              <a:t>Depression</a:t>
            </a:r>
            <a:r>
              <a:rPr lang="en-US" dirty="0">
                <a:solidFill>
                  <a:srgbClr val="FF0000"/>
                </a:solidFill>
              </a:rPr>
              <a:t>  </a:t>
            </a:r>
          </a:p>
          <a:p>
            <a:r>
              <a:rPr lang="en-US" dirty="0"/>
              <a:t>the </a:t>
            </a:r>
            <a:r>
              <a:rPr lang="en-US" dirty="0" err="1"/>
              <a:t>thrid</a:t>
            </a:r>
            <a:r>
              <a:rPr lang="en-US" dirty="0"/>
              <a:t> most common cause of death in older adolescents (15–19 years)  is :  </a:t>
            </a:r>
          </a:p>
          <a:p>
            <a:r>
              <a:rPr lang="en-US" b="1" dirty="0">
                <a:solidFill>
                  <a:srgbClr val="FF0000"/>
                </a:solidFill>
              </a:rPr>
              <a:t>Suicide </a:t>
            </a:r>
          </a:p>
          <a:p>
            <a:r>
              <a:rPr lang="en-US" dirty="0"/>
              <a:t>Many factor increase risk of developing mental health problems:</a:t>
            </a:r>
          </a:p>
          <a:p>
            <a:r>
              <a:rPr lang="en-US" b="1" dirty="0">
                <a:solidFill>
                  <a:srgbClr val="FF0000"/>
                </a:solidFill>
              </a:rPr>
              <a:t>Violence, poverty, humiliation and feeling devalued</a:t>
            </a:r>
            <a:endParaRPr lang="en-US" dirty="0"/>
          </a:p>
          <a:p>
            <a:endParaRPr lang="en-US" dirty="0">
              <a:solidFill>
                <a:srgbClr val="FF0000"/>
              </a:solidFill>
            </a:endParaRPr>
          </a:p>
        </p:txBody>
      </p:sp>
    </p:spTree>
    <p:extLst>
      <p:ext uri="{BB962C8B-B14F-4D97-AF65-F5344CB8AC3E}">
        <p14:creationId xmlns:p14="http://schemas.microsoft.com/office/powerpoint/2010/main" val="113361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Tobacco use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0400" y="4159624"/>
            <a:ext cx="3911600" cy="2698376"/>
          </a:xfrm>
        </p:spPr>
      </p:pic>
      <p:sp>
        <p:nvSpPr>
          <p:cNvPr id="7" name="TextBox 6"/>
          <p:cNvSpPr txBox="1"/>
          <p:nvPr/>
        </p:nvSpPr>
        <p:spPr>
          <a:xfrm>
            <a:off x="1667435" y="2115671"/>
            <a:ext cx="9077998" cy="2031325"/>
          </a:xfrm>
          <a:prstGeom prst="rect">
            <a:avLst/>
          </a:prstGeom>
          <a:noFill/>
        </p:spPr>
        <p:txBody>
          <a:bodyPr wrap="none" rtlCol="0">
            <a:spAutoFit/>
          </a:bodyPr>
          <a:lstStyle/>
          <a:p>
            <a:pPr>
              <a:buFontTx/>
              <a:buChar char="-"/>
            </a:pPr>
            <a:r>
              <a:rPr lang="en-US" dirty="0"/>
              <a:t>The vast majority of people using tobacco today began doing so when they were adolescents.  </a:t>
            </a:r>
          </a:p>
          <a:p>
            <a:pPr>
              <a:buFontTx/>
              <a:buChar char="-"/>
            </a:pPr>
            <a:r>
              <a:rPr lang="en-US" dirty="0"/>
              <a:t>Globally, at least 1 in 10 adolescents aged 13 to 15 years uses tobacco.</a:t>
            </a:r>
          </a:p>
          <a:p>
            <a:pPr algn="ctr"/>
            <a:r>
              <a:rPr lang="en-US" dirty="0"/>
              <a:t>  </a:t>
            </a:r>
          </a:p>
          <a:p>
            <a:pPr algn="ctr"/>
            <a:endParaRPr lang="en-US" dirty="0"/>
          </a:p>
          <a:p>
            <a:pPr algn="ctr"/>
            <a:endParaRPr lang="en-US" dirty="0"/>
          </a:p>
          <a:p>
            <a:pPr algn="ctr"/>
            <a:endParaRPr lang="en-US" dirty="0"/>
          </a:p>
          <a:p>
            <a:pPr algn="ctr"/>
            <a:endParaRPr lang="en-US" dirty="0"/>
          </a:p>
        </p:txBody>
      </p:sp>
      <p:sp>
        <p:nvSpPr>
          <p:cNvPr id="8" name="TextBox 7"/>
          <p:cNvSpPr txBox="1"/>
          <p:nvPr/>
        </p:nvSpPr>
        <p:spPr>
          <a:xfrm>
            <a:off x="2456329" y="4589929"/>
            <a:ext cx="184731" cy="369332"/>
          </a:xfrm>
          <a:prstGeom prst="rect">
            <a:avLst/>
          </a:prstGeom>
          <a:noFill/>
        </p:spPr>
        <p:txBody>
          <a:bodyPr wrap="none" rtlCol="0">
            <a:spAutoFit/>
          </a:bodyPr>
          <a:lstStyle/>
          <a:p>
            <a:endParaRPr lang="en-US"/>
          </a:p>
        </p:txBody>
      </p:sp>
      <p:sp>
        <p:nvSpPr>
          <p:cNvPr id="9" name="TextBox 8"/>
          <p:cNvSpPr txBox="1"/>
          <p:nvPr/>
        </p:nvSpPr>
        <p:spPr>
          <a:xfrm>
            <a:off x="1434353" y="4016188"/>
            <a:ext cx="2645148" cy="1754326"/>
          </a:xfrm>
          <a:prstGeom prst="rect">
            <a:avLst/>
          </a:prstGeom>
          <a:noFill/>
        </p:spPr>
        <p:txBody>
          <a:bodyPr wrap="none" rtlCol="0">
            <a:spAutoFit/>
          </a:bodyPr>
          <a:lstStyle/>
          <a:p>
            <a:r>
              <a:rPr lang="en-US" dirty="0">
                <a:solidFill>
                  <a:srgbClr val="FF0000"/>
                </a:solidFill>
              </a:rPr>
              <a:t>WHAT ARE THE CAUSES</a:t>
            </a:r>
          </a:p>
          <a:p>
            <a:r>
              <a:rPr lang="en-US" dirty="0"/>
              <a:t>1-media </a:t>
            </a:r>
          </a:p>
          <a:p>
            <a:r>
              <a:rPr lang="en-US" dirty="0"/>
              <a:t>2-misinformation </a:t>
            </a:r>
          </a:p>
          <a:p>
            <a:r>
              <a:rPr lang="en-US" dirty="0"/>
              <a:t>3-parental cause</a:t>
            </a:r>
          </a:p>
          <a:p>
            <a:r>
              <a:rPr lang="en-US" dirty="0"/>
              <a:t>4- stress relief </a:t>
            </a:r>
          </a:p>
          <a:p>
            <a:r>
              <a:rPr lang="en-US" dirty="0"/>
              <a:t>5-peer pressure </a:t>
            </a:r>
          </a:p>
        </p:txBody>
      </p:sp>
    </p:spTree>
    <p:extLst>
      <p:ext uri="{BB962C8B-B14F-4D97-AF65-F5344CB8AC3E}">
        <p14:creationId xmlns:p14="http://schemas.microsoft.com/office/powerpoint/2010/main" val="44086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Injuries </a:t>
            </a:r>
          </a:p>
        </p:txBody>
      </p:sp>
      <p:sp>
        <p:nvSpPr>
          <p:cNvPr id="3" name="Content Placeholder 2"/>
          <p:cNvSpPr>
            <a:spLocks noGrp="1"/>
          </p:cNvSpPr>
          <p:nvPr>
            <p:ph idx="1"/>
          </p:nvPr>
        </p:nvSpPr>
        <p:spPr/>
        <p:txBody>
          <a:bodyPr>
            <a:normAutofit/>
          </a:bodyPr>
          <a:lstStyle/>
          <a:p>
            <a:r>
              <a:rPr lang="en-US" dirty="0"/>
              <a:t>Unintentional injuries that are the leading cause of death and disability among adolescents </a:t>
            </a:r>
          </a:p>
          <a:p>
            <a:r>
              <a:rPr lang="en-US" dirty="0"/>
              <a:t>Drowning is common among adolescent  </a:t>
            </a:r>
          </a:p>
          <a:p>
            <a:r>
              <a:rPr lang="en-US" dirty="0"/>
              <a:t>Road traffic accident </a:t>
            </a:r>
          </a:p>
          <a:p>
            <a:r>
              <a:rPr lang="en-US" dirty="0"/>
              <a:t>over 115 000 adolescents died as a result of road traffic accidents .</a:t>
            </a:r>
          </a:p>
          <a:p>
            <a:r>
              <a:rPr lang="en-US" dirty="0"/>
              <a:t>most common injuries were falls </a:t>
            </a:r>
            <a:r>
              <a:rPr lang="en-US" dirty="0">
                <a:solidFill>
                  <a:srgbClr val="FF0000"/>
                </a:solidFill>
              </a:rPr>
              <a:t>(40.4%)</a:t>
            </a:r>
          </a:p>
          <a:p>
            <a:endParaRPr lang="en-US" dirty="0"/>
          </a:p>
          <a:p>
            <a:endParaRPr lang="en-US" dirty="0"/>
          </a:p>
        </p:txBody>
      </p:sp>
    </p:spTree>
    <p:extLst>
      <p:ext uri="{BB962C8B-B14F-4D97-AF65-F5344CB8AC3E}">
        <p14:creationId xmlns:p14="http://schemas.microsoft.com/office/powerpoint/2010/main" val="61909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277234"/>
          </a:xfrm>
        </p:spPr>
      </p:pic>
    </p:spTree>
    <p:extLst>
      <p:ext uri="{BB962C8B-B14F-4D97-AF65-F5344CB8AC3E}">
        <p14:creationId xmlns:p14="http://schemas.microsoft.com/office/powerpoint/2010/main" val="1418981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childbirth</a:t>
            </a:r>
            <a:r>
              <a:rPr lang="en-US" dirty="0">
                <a:highlight>
                  <a:srgbClr val="FFFFFF"/>
                </a:highlight>
              </a:rPr>
              <a:t> </a:t>
            </a:r>
            <a:r>
              <a:rPr lang="en-US" dirty="0"/>
              <a:t>pregnancy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92D050"/>
                </a:solidFill>
              </a:rPr>
              <a:t>- </a:t>
            </a:r>
            <a:r>
              <a:rPr lang="en-US" dirty="0">
                <a:solidFill>
                  <a:srgbClr val="000000"/>
                </a:solidFill>
              </a:rPr>
              <a:t>complications from pregnancy and childbirth is The leading cause of death for 15– 19-year-old </a:t>
            </a:r>
            <a:r>
              <a:rPr lang="en-US" b="1" dirty="0">
                <a:solidFill>
                  <a:srgbClr val="000000"/>
                </a:solidFill>
              </a:rPr>
              <a:t>girls</a:t>
            </a:r>
            <a:r>
              <a:rPr lang="en-US" dirty="0">
                <a:solidFill>
                  <a:srgbClr val="000000"/>
                </a:solidFill>
              </a:rPr>
              <a:t> globally</a:t>
            </a:r>
            <a:r>
              <a:rPr lang="en-US" dirty="0"/>
              <a:t>.</a:t>
            </a:r>
          </a:p>
          <a:p>
            <a:pPr marL="0" indent="0">
              <a:buNone/>
            </a:pPr>
            <a:r>
              <a:rPr lang="en-US" dirty="0"/>
              <a:t> </a:t>
            </a:r>
            <a:r>
              <a:rPr lang="en" dirty="0"/>
              <a:t>11% of all births worldwide are to girls aged 15 to 19 years old. The </a:t>
            </a:r>
            <a:r>
              <a:rPr lang="en-US" dirty="0"/>
              <a:t>vast </a:t>
            </a:r>
            <a:r>
              <a:rPr lang="en" dirty="0"/>
              <a:t>majority of these births are in low- and middle-income countries</a:t>
            </a:r>
            <a:endParaRPr lang="en-US" dirty="0"/>
          </a:p>
          <a:p>
            <a:pPr marL="0" indent="0">
              <a:buNone/>
            </a:pPr>
            <a:r>
              <a:rPr lang="en-US" dirty="0">
                <a:solidFill>
                  <a:srgbClr val="FF0000"/>
                </a:solidFill>
              </a:rPr>
              <a:t>What should we do ?  </a:t>
            </a:r>
          </a:p>
          <a:p>
            <a:pPr marL="0" indent="0">
              <a:buNone/>
            </a:pPr>
            <a:r>
              <a:rPr lang="en-US" dirty="0"/>
              <a:t>-strength of Islamic prohibition </a:t>
            </a:r>
          </a:p>
          <a:p>
            <a:pPr marL="0" indent="0">
              <a:buNone/>
            </a:pPr>
            <a:r>
              <a:rPr lang="en-US" dirty="0"/>
              <a:t>-Laws that specify a minimum age of marriage at 18 and which are enforced can help</a:t>
            </a:r>
          </a:p>
          <a:p>
            <a:pPr marL="0" indent="0">
              <a:buNone/>
            </a:pPr>
            <a:r>
              <a:rPr lang="en-US" dirty="0"/>
              <a:t>Better access to contraceptive information</a:t>
            </a:r>
            <a:endParaRPr lang="en-US" dirty="0">
              <a:solidFill>
                <a:srgbClr val="FF0000"/>
              </a:solidFill>
            </a:endParaRPr>
          </a:p>
          <a:p>
            <a:pPr marL="0" indent="0">
              <a:buNone/>
            </a:pP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19641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Malnutrition and obesity</a:t>
            </a:r>
          </a:p>
        </p:txBody>
      </p:sp>
      <p:sp>
        <p:nvSpPr>
          <p:cNvPr id="3" name="Content Placeholder 2"/>
          <p:cNvSpPr>
            <a:spLocks noGrp="1"/>
          </p:cNvSpPr>
          <p:nvPr>
            <p:ph idx="1"/>
          </p:nvPr>
        </p:nvSpPr>
        <p:spPr/>
        <p:txBody>
          <a:bodyPr>
            <a:normAutofit fontScale="92500" lnSpcReduction="10000"/>
          </a:bodyPr>
          <a:lstStyle/>
          <a:p>
            <a:r>
              <a:rPr lang="en-US" dirty="0"/>
              <a:t>A study was carried out with the aim of identifying the health risk behaviors and health status of adolescents in Saudi Arabia, in 2015. It was a cross-sectional, school-based study was in all 13 regions of Saudi Arabia with a total of 12,575 adolescents participated. 28% of adolescents reported having a chronic health condition 14.3% reported having symptoms suggestive of depression 30.0% were overweight/obese 95.6% were vitamin D deficient ,Almost half of all adolescents did not engage in any physical exercise. Females reported complete absence of exercise much more than males</a:t>
            </a:r>
          </a:p>
          <a:p>
            <a:r>
              <a:rPr lang="en-US" dirty="0"/>
              <a:t>the most common cause of obesity in adolescent is </a:t>
            </a:r>
            <a:r>
              <a:rPr lang="en-US" u="sng" dirty="0">
                <a:solidFill>
                  <a:srgbClr val="FF0000"/>
                </a:solidFill>
              </a:rPr>
              <a:t>Lack of physical activity and overeating</a:t>
            </a:r>
          </a:p>
        </p:txBody>
      </p:sp>
    </p:spTree>
    <p:extLst>
      <p:ext uri="{BB962C8B-B14F-4D97-AF65-F5344CB8AC3E}">
        <p14:creationId xmlns:p14="http://schemas.microsoft.com/office/powerpoint/2010/main" val="1827045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disorder and physical  activity   </a:t>
            </a:r>
          </a:p>
        </p:txBody>
      </p:sp>
      <p:sp>
        <p:nvSpPr>
          <p:cNvPr id="3" name="Content Placeholder 2"/>
          <p:cNvSpPr>
            <a:spLocks noGrp="1"/>
          </p:cNvSpPr>
          <p:nvPr>
            <p:ph idx="1"/>
          </p:nvPr>
        </p:nvSpPr>
        <p:spPr/>
        <p:txBody>
          <a:bodyPr/>
          <a:lstStyle/>
          <a:p>
            <a:r>
              <a:rPr lang="en-US" dirty="0"/>
              <a:t>Iron deficiency anemia .</a:t>
            </a:r>
          </a:p>
          <a:p>
            <a:endParaRPr lang="en-US" dirty="0"/>
          </a:p>
          <a:p>
            <a:r>
              <a:rPr lang="en-US" dirty="0">
                <a:solidFill>
                  <a:srgbClr val="FF0000"/>
                </a:solidFill>
              </a:rPr>
              <a:t>adolescents should have ……  minutes or more of physical activity daily</a:t>
            </a:r>
          </a:p>
        </p:txBody>
      </p:sp>
    </p:spTree>
    <p:extLst>
      <p:ext uri="{BB962C8B-B14F-4D97-AF65-F5344CB8AC3E}">
        <p14:creationId xmlns:p14="http://schemas.microsoft.com/office/powerpoint/2010/main" val="134699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5873867-F794-4E4A-8780-D874288D2B24}"/>
              </a:ext>
            </a:extLst>
          </p:cNvPr>
          <p:cNvSpPr>
            <a:spLocks noGrp="1"/>
          </p:cNvSpPr>
          <p:nvPr>
            <p:ph type="title"/>
          </p:nvPr>
        </p:nvSpPr>
        <p:spPr>
          <a:xfrm>
            <a:off x="1451579" y="804519"/>
            <a:ext cx="9603275" cy="1049235"/>
          </a:xfrm>
        </p:spPr>
        <p:txBody>
          <a:bodyPr>
            <a:normAutofit fontScale="90000"/>
          </a:bodyPr>
          <a:lstStyle/>
          <a:p>
            <a:r>
              <a:rPr lang="en" sz="3600" dirty="0">
                <a:effectLst>
                  <a:outerShdw blurRad="38100" dist="38100" dir="2700000" algn="tl">
                    <a:srgbClr val="000000">
                      <a:alpha val="43137"/>
                    </a:srgbClr>
                  </a:outerShdw>
                </a:effectLst>
              </a:rPr>
              <a:t>Adolescent health problems in Saudi Arabia </a:t>
            </a:r>
            <a:endParaRPr lang="ar-SA" sz="3600" dirty="0">
              <a:effectLst>
                <a:outerShdw blurRad="38100" dist="38100" dir="2700000" algn="tl">
                  <a:srgbClr val="000000">
                    <a:alpha val="43137"/>
                  </a:srgbClr>
                </a:outerShdw>
              </a:effectLst>
            </a:endParaRPr>
          </a:p>
        </p:txBody>
      </p:sp>
      <p:sp>
        <p:nvSpPr>
          <p:cNvPr id="3" name="عنصر نائب للمحتوى 2">
            <a:extLst>
              <a:ext uri="{FF2B5EF4-FFF2-40B4-BE49-F238E27FC236}">
                <a16:creationId xmlns:a16="http://schemas.microsoft.com/office/drawing/2014/main" id="{F55EFAAA-64D4-45C9-823B-1F0546CD0197}"/>
              </a:ext>
            </a:extLst>
          </p:cNvPr>
          <p:cNvSpPr>
            <a:spLocks noGrp="1"/>
          </p:cNvSpPr>
          <p:nvPr>
            <p:ph idx="1"/>
          </p:nvPr>
        </p:nvSpPr>
        <p:spPr/>
        <p:txBody>
          <a:bodyPr/>
          <a:lstStyle/>
          <a:p>
            <a:r>
              <a:rPr lang="en-US" sz="2800" dirty="0"/>
              <a:t>Saudi society is different from western societies in many respects. It is conservative society with strong Islamic values. The pattern of adolescent’s problems is expected to be different from that in the west. For example illegitimate teenage pregnancies are common in western world, but it is not in KSA.</a:t>
            </a:r>
          </a:p>
          <a:p>
            <a:endParaRPr lang="ar-SA" dirty="0"/>
          </a:p>
        </p:txBody>
      </p:sp>
    </p:spTree>
    <p:extLst>
      <p:ext uri="{BB962C8B-B14F-4D97-AF65-F5344CB8AC3E}">
        <p14:creationId xmlns:p14="http://schemas.microsoft.com/office/powerpoint/2010/main" val="48277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1E3487A2-9ECC-40F6-97DA-30570373FCD3}"/>
              </a:ext>
            </a:extLst>
          </p:cNvPr>
          <p:cNvSpPr/>
          <p:nvPr/>
        </p:nvSpPr>
        <p:spPr>
          <a:xfrm>
            <a:off x="630621" y="2951231"/>
            <a:ext cx="10930758" cy="1477328"/>
          </a:xfrm>
          <a:prstGeom prst="rect">
            <a:avLst/>
          </a:prstGeom>
        </p:spPr>
        <p:txBody>
          <a:bodyPr wrap="square">
            <a:spAutoFit/>
          </a:bodyPr>
          <a:lstStyle/>
          <a:p>
            <a:r>
              <a:rPr lang="en-US" dirty="0"/>
              <a:t>Dr Zahid Naeem MBBS, MCPS, DPH, FCPS, Medical and Behavioral Problems among Saudi Adolescents , Int J Health Sci (Qassim) 2013 Jun; 7(2): V–VI.</a:t>
            </a:r>
          </a:p>
          <a:p>
            <a:r>
              <a:rPr lang="en-US" dirty="0"/>
              <a:t> </a:t>
            </a:r>
            <a:endParaRPr lang="fi-FI" dirty="0"/>
          </a:p>
          <a:p>
            <a:r>
              <a:rPr lang="fi-FI" dirty="0"/>
              <a:t>- Fadia S. AlBuhairan, M.D.</a:t>
            </a:r>
            <a:r>
              <a:rPr lang="en-US" dirty="0"/>
              <a:t>, Hani Tamim, Ph.D., Time for an Adolescent Health Surveillance System in Saudi Arabia: Findings From “</a:t>
            </a:r>
            <a:r>
              <a:rPr lang="en-US" dirty="0" err="1"/>
              <a:t>Jeeluna</a:t>
            </a:r>
            <a:r>
              <a:rPr lang="en-US" dirty="0"/>
              <a:t>”, Journal of Adolescent Health 57 (2015) 263:269</a:t>
            </a:r>
            <a:endParaRPr lang="ar-SA" dirty="0"/>
          </a:p>
        </p:txBody>
      </p:sp>
      <p:sp>
        <p:nvSpPr>
          <p:cNvPr id="5" name="مستطيل 4">
            <a:extLst>
              <a:ext uri="{FF2B5EF4-FFF2-40B4-BE49-F238E27FC236}">
                <a16:creationId xmlns:a16="http://schemas.microsoft.com/office/drawing/2014/main" id="{A4217C55-2C08-468B-91DE-01000CF98D51}"/>
              </a:ext>
            </a:extLst>
          </p:cNvPr>
          <p:cNvSpPr/>
          <p:nvPr/>
        </p:nvSpPr>
        <p:spPr>
          <a:xfrm>
            <a:off x="630621" y="2251842"/>
            <a:ext cx="6152197" cy="461665"/>
          </a:xfrm>
          <a:prstGeom prst="rect">
            <a:avLst/>
          </a:prstGeom>
        </p:spPr>
        <p:txBody>
          <a:bodyPr wrap="none">
            <a:spAutoFit/>
          </a:bodyPr>
          <a:lstStyle/>
          <a:p>
            <a:r>
              <a:rPr lang="en-US" sz="2400" dirty="0"/>
              <a:t>https://www.ncbi.nlm.nih.gov/pubmed/12883611</a:t>
            </a:r>
          </a:p>
        </p:txBody>
      </p:sp>
    </p:spTree>
    <p:extLst>
      <p:ext uri="{BB962C8B-B14F-4D97-AF65-F5344CB8AC3E}">
        <p14:creationId xmlns:p14="http://schemas.microsoft.com/office/powerpoint/2010/main" val="1021115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عنوان 1">
            <a:extLst>
              <a:ext uri="{FF2B5EF4-FFF2-40B4-BE49-F238E27FC236}">
                <a16:creationId xmlns:a16="http://schemas.microsoft.com/office/drawing/2014/main" id="{AB0EB8F8-1B20-4AF1-8A57-268DDCFE1F17}"/>
              </a:ext>
            </a:extLst>
          </p:cNvPr>
          <p:cNvSpPr>
            <a:spLocks noGrp="1"/>
          </p:cNvSpPr>
          <p:nvPr>
            <p:ph type="title"/>
          </p:nvPr>
        </p:nvSpPr>
        <p:spPr>
          <a:xfrm>
            <a:off x="1451580" y="804520"/>
            <a:ext cx="4176511" cy="1049235"/>
          </a:xfrm>
        </p:spPr>
        <p:txBody>
          <a:bodyPr>
            <a:normAutofit/>
          </a:bodyPr>
          <a:lstStyle/>
          <a:p>
            <a:r>
              <a:rPr lang="en-US" sz="3500" i="1" dirty="0">
                <a:solidFill>
                  <a:srgbClr val="FF0000"/>
                </a:solidFill>
                <a:effectLst>
                  <a:outerShdw blurRad="38100" dist="38100" dir="2700000" algn="tl">
                    <a:srgbClr val="000000">
                      <a:alpha val="43137"/>
                    </a:srgbClr>
                  </a:outerShdw>
                </a:effectLst>
                <a:latin typeface="+mn-lt"/>
                <a:ea typeface="+mn-ea"/>
                <a:cs typeface="+mn-cs"/>
              </a:rPr>
              <a:t>acne vulgaris</a:t>
            </a:r>
            <a:br>
              <a:rPr lang="en-US" b="1" dirty="0"/>
            </a:br>
            <a:endParaRPr lang="ar-SA" dirty="0"/>
          </a:p>
        </p:txBody>
      </p:sp>
      <p:sp>
        <p:nvSpPr>
          <p:cNvPr id="78" name="Rectangle 77">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31" name="Content Placeholder 1030">
            <a:extLst>
              <a:ext uri="{FF2B5EF4-FFF2-40B4-BE49-F238E27FC236}">
                <a16:creationId xmlns:a16="http://schemas.microsoft.com/office/drawing/2014/main" id="{C5E75655-1B14-4434-B0F8-781F2D85D4DF}"/>
              </a:ext>
            </a:extLst>
          </p:cNvPr>
          <p:cNvSpPr>
            <a:spLocks noGrp="1"/>
          </p:cNvSpPr>
          <p:nvPr>
            <p:ph idx="1"/>
          </p:nvPr>
        </p:nvSpPr>
        <p:spPr>
          <a:xfrm>
            <a:off x="1282262" y="2015732"/>
            <a:ext cx="5171090" cy="3870061"/>
          </a:xfrm>
        </p:spPr>
        <p:txBody>
          <a:bodyPr>
            <a:normAutofit fontScale="92500" lnSpcReduction="10000"/>
          </a:bodyPr>
          <a:lstStyle/>
          <a:p>
            <a:r>
              <a:rPr lang="en-US" dirty="0"/>
              <a:t>53.4% reported that they have suffered from acne.</a:t>
            </a:r>
          </a:p>
          <a:p>
            <a:r>
              <a:rPr lang="en-US" dirty="0"/>
              <a:t>51.5% of males and 55.6% of females were suffered from acne.</a:t>
            </a:r>
          </a:p>
          <a:p>
            <a:r>
              <a:rPr lang="en-US" dirty="0"/>
              <a:t>72.1% believe that diet is an etiologic factor of acne</a:t>
            </a:r>
          </a:p>
          <a:p>
            <a:r>
              <a:rPr lang="en-US" dirty="0"/>
              <a:t>15.9% reported that acne is an infectious disease </a:t>
            </a:r>
          </a:p>
          <a:p>
            <a:r>
              <a:rPr lang="en-US" dirty="0"/>
              <a:t>https://www.ncbi.nlm.nih.gov/pubmed/12883611</a:t>
            </a:r>
          </a:p>
        </p:txBody>
      </p:sp>
      <p:pic>
        <p:nvPicPr>
          <p:cNvPr id="1029" name="Picture 2" descr="ÙØªÙØ¬Ø© Ø¨Ø­Ø« Ø§ÙØµÙØ± Ø¹Ù âªacne vulgarisâ¬â">
            <a:extLst>
              <a:ext uri="{FF2B5EF4-FFF2-40B4-BE49-F238E27FC236}">
                <a16:creationId xmlns:a16="http://schemas.microsoft.com/office/drawing/2014/main" id="{33539E6C-A801-41C2-A9B2-29C27CBA0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970" y="1908511"/>
            <a:ext cx="4960442" cy="246781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2" name="Straight Connector 81">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529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BB9DEA-3EB4-4EE9-AE6A-A9510BF6A8DB}"/>
              </a:ext>
            </a:extLst>
          </p:cNvPr>
          <p:cNvSpPr>
            <a:spLocks noGrp="1"/>
          </p:cNvSpPr>
          <p:nvPr>
            <p:ph type="title"/>
          </p:nvPr>
        </p:nvSpPr>
        <p:spPr>
          <a:xfrm>
            <a:off x="1451578" y="1203912"/>
            <a:ext cx="9603275" cy="1049235"/>
          </a:xfrm>
        </p:spPr>
        <p:txBody>
          <a:bodyPr/>
          <a:lstStyle/>
          <a:p>
            <a:r>
              <a:rPr lang="en-US" dirty="0">
                <a:solidFill>
                  <a:srgbClr val="FF0000"/>
                </a:solidFill>
              </a:rPr>
              <a:t>road TRAFIC ACCEDENTS</a:t>
            </a:r>
            <a:endParaRPr lang="ar-SA" dirty="0">
              <a:solidFill>
                <a:srgbClr val="FF0000"/>
              </a:solidFill>
            </a:endParaRPr>
          </a:p>
        </p:txBody>
      </p:sp>
      <p:sp>
        <p:nvSpPr>
          <p:cNvPr id="3" name="عنصر نائب للمحتوى 2">
            <a:extLst>
              <a:ext uri="{FF2B5EF4-FFF2-40B4-BE49-F238E27FC236}">
                <a16:creationId xmlns:a16="http://schemas.microsoft.com/office/drawing/2014/main" id="{4F2ED68D-ABED-475F-B663-79A7A71D8600}"/>
              </a:ext>
            </a:extLst>
          </p:cNvPr>
          <p:cNvSpPr>
            <a:spLocks noGrp="1"/>
          </p:cNvSpPr>
          <p:nvPr>
            <p:ph idx="1"/>
          </p:nvPr>
        </p:nvSpPr>
        <p:spPr/>
        <p:txBody>
          <a:bodyPr/>
          <a:lstStyle/>
          <a:p>
            <a:r>
              <a:rPr lang="en-US" dirty="0"/>
              <a:t>Finding of the first study indicate that adolescents males who drive car </a:t>
            </a:r>
            <a:r>
              <a:rPr lang="en-US" dirty="0">
                <a:solidFill>
                  <a:schemeClr val="accent1"/>
                </a:solidFill>
              </a:rPr>
              <a:t>45%</a:t>
            </a:r>
            <a:r>
              <a:rPr lang="en-US" dirty="0"/>
              <a:t> of them had a car accident.</a:t>
            </a:r>
            <a:endParaRPr lang="ar-SA" dirty="0"/>
          </a:p>
        </p:txBody>
      </p:sp>
    </p:spTree>
    <p:extLst>
      <p:ext uri="{BB962C8B-B14F-4D97-AF65-F5344CB8AC3E}">
        <p14:creationId xmlns:p14="http://schemas.microsoft.com/office/powerpoint/2010/main" val="1767792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A6F37E4-8CC1-4D09-ADF3-5997E1653409}"/>
              </a:ext>
            </a:extLst>
          </p:cNvPr>
          <p:cNvSpPr>
            <a:spLocks noGrp="1"/>
          </p:cNvSpPr>
          <p:nvPr>
            <p:ph idx="4294967295"/>
          </p:nvPr>
        </p:nvSpPr>
        <p:spPr>
          <a:xfrm>
            <a:off x="73572" y="367862"/>
            <a:ext cx="12118427" cy="5728138"/>
          </a:xfrm>
          <a:ln>
            <a:solidFill>
              <a:schemeClr val="tx2">
                <a:lumMod val="50000"/>
              </a:schemeClr>
            </a:solidFill>
          </a:ln>
        </p:spPr>
        <p:txBody>
          <a:bodyPr>
            <a:normAutofit/>
          </a:bodyPr>
          <a:lstStyle/>
          <a:p>
            <a:pPr marL="0" indent="0">
              <a:buNone/>
            </a:pPr>
            <a:r>
              <a:rPr lang="en-US" sz="3500" i="1" dirty="0">
                <a:solidFill>
                  <a:srgbClr val="FF0000"/>
                </a:solidFill>
                <a:effectLst>
                  <a:outerShdw blurRad="38100" dist="38100" dir="2700000" algn="tl">
                    <a:srgbClr val="000000">
                      <a:alpha val="43137"/>
                    </a:srgbClr>
                  </a:outerShdw>
                </a:effectLst>
              </a:rPr>
              <a:t>Bullying and violence </a:t>
            </a:r>
          </a:p>
          <a:p>
            <a:pPr marL="0" indent="0">
              <a:buNone/>
            </a:pPr>
            <a:r>
              <a:rPr lang="en-US" dirty="0">
                <a:solidFill>
                  <a:srgbClr val="92D050"/>
                </a:solidFill>
              </a:rPr>
              <a:t>-</a:t>
            </a:r>
            <a:r>
              <a:rPr lang="en-US" dirty="0"/>
              <a:t>  25% reported exposure of Bullying in school </a:t>
            </a:r>
          </a:p>
          <a:p>
            <a:pPr>
              <a:buFontTx/>
              <a:buChar char="-"/>
            </a:pPr>
            <a:r>
              <a:rPr lang="en-US" dirty="0"/>
              <a:t>20% reported physical violence at school or community</a:t>
            </a:r>
          </a:p>
          <a:p>
            <a:pPr marL="0" indent="0">
              <a:buNone/>
            </a:pPr>
            <a:r>
              <a:rPr lang="en-US" dirty="0"/>
              <a:t>  </a:t>
            </a:r>
            <a:r>
              <a:rPr lang="en-US" sz="2800" i="1" dirty="0">
                <a:solidFill>
                  <a:srgbClr val="FF0000"/>
                </a:solidFill>
                <a:effectLst>
                  <a:outerShdw blurRad="38100" dist="38100" dir="2700000" algn="tl">
                    <a:srgbClr val="000000">
                      <a:alpha val="43137"/>
                    </a:srgbClr>
                  </a:outerShdw>
                </a:effectLst>
              </a:rPr>
              <a:t>TOBACCO AND SUBSTANCE ABUSE </a:t>
            </a:r>
            <a:endParaRPr lang="en-US" i="1" dirty="0">
              <a:solidFill>
                <a:srgbClr val="FF0000"/>
              </a:solidFill>
              <a:effectLst>
                <a:outerShdw blurRad="38100" dist="38100" dir="2700000" algn="tl">
                  <a:srgbClr val="000000">
                    <a:alpha val="43137"/>
                  </a:srgbClr>
                </a:outerShdw>
              </a:effectLst>
            </a:endParaRPr>
          </a:p>
          <a:p>
            <a:pPr>
              <a:buFontTx/>
              <a:buChar char="-"/>
            </a:pPr>
            <a:r>
              <a:rPr lang="en-US" dirty="0"/>
              <a:t>16.5% cigarettes</a:t>
            </a:r>
          </a:p>
          <a:p>
            <a:pPr>
              <a:buFontTx/>
              <a:buChar char="-"/>
            </a:pPr>
            <a:r>
              <a:rPr lang="en-US" dirty="0"/>
              <a:t>10.5% </a:t>
            </a:r>
            <a:r>
              <a:rPr lang="en-US" dirty="0" err="1"/>
              <a:t>sheesha</a:t>
            </a:r>
            <a:endParaRPr lang="en-US" dirty="0"/>
          </a:p>
          <a:p>
            <a:pPr marL="0" indent="0">
              <a:buNone/>
            </a:pPr>
            <a:r>
              <a:rPr lang="en-US" dirty="0">
                <a:solidFill>
                  <a:srgbClr val="92D050"/>
                </a:solidFill>
              </a:rPr>
              <a:t>-</a:t>
            </a:r>
            <a:r>
              <a:rPr lang="en-US" dirty="0"/>
              <a:t> 16% sniffing solvent also most common substance in females</a:t>
            </a:r>
          </a:p>
          <a:p>
            <a:pPr>
              <a:buFontTx/>
              <a:buChar char="-"/>
            </a:pPr>
            <a:r>
              <a:rPr lang="en-US" dirty="0"/>
              <a:t>7.2% prescription for non-medical purposes</a:t>
            </a:r>
          </a:p>
          <a:p>
            <a:pPr>
              <a:buFontTx/>
              <a:buChar char="-"/>
            </a:pPr>
            <a:r>
              <a:rPr lang="en-US" dirty="0"/>
              <a:t>1.4% Alcohol  </a:t>
            </a:r>
          </a:p>
          <a:p>
            <a:endParaRPr lang="ar-SA" dirty="0"/>
          </a:p>
        </p:txBody>
      </p:sp>
    </p:spTree>
    <p:extLst>
      <p:ext uri="{BB962C8B-B14F-4D97-AF65-F5344CB8AC3E}">
        <p14:creationId xmlns:p14="http://schemas.microsoft.com/office/powerpoint/2010/main" val="839850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AD4949A1-F4EA-4110-B50E-864E96A9BAF1}"/>
              </a:ext>
            </a:extLst>
          </p:cNvPr>
          <p:cNvSpPr/>
          <p:nvPr/>
        </p:nvSpPr>
        <p:spPr>
          <a:xfrm>
            <a:off x="1618593" y="723644"/>
            <a:ext cx="8965324" cy="6432530"/>
          </a:xfrm>
          <a:prstGeom prst="rect">
            <a:avLst/>
          </a:prstGeom>
        </p:spPr>
        <p:txBody>
          <a:bodyPr wrap="square">
            <a:spAutoFit/>
          </a:bodyPr>
          <a:lstStyle/>
          <a:p>
            <a:pPr indent="-571500">
              <a:lnSpc>
                <a:spcPct val="110000"/>
              </a:lnSpc>
              <a:buFontTx/>
              <a:buChar char="-"/>
            </a:pPr>
            <a:r>
              <a:rPr lang="en-US" sz="2800" i="1" dirty="0">
                <a:solidFill>
                  <a:srgbClr val="FF0000"/>
                </a:solidFill>
                <a:effectLst>
                  <a:outerShdw blurRad="38100" dist="38100" dir="2700000" algn="tl">
                    <a:srgbClr val="000000">
                      <a:alpha val="43137"/>
                    </a:srgbClr>
                  </a:outerShdw>
                </a:effectLst>
              </a:rPr>
              <a:t>Mental illness</a:t>
            </a:r>
          </a:p>
          <a:p>
            <a:r>
              <a:rPr lang="en-US" sz="2800" dirty="0">
                <a:solidFill>
                  <a:srgbClr val="92D050"/>
                </a:solidFill>
              </a:rPr>
              <a:t>-</a:t>
            </a:r>
            <a:r>
              <a:rPr lang="en-US" sz="2800" dirty="0"/>
              <a:t> </a:t>
            </a:r>
            <a:r>
              <a:rPr lang="en-US" dirty="0"/>
              <a:t>Most prevalent being depression at 14%</a:t>
            </a:r>
          </a:p>
          <a:p>
            <a:pPr marL="285750" indent="-285750">
              <a:buFontTx/>
              <a:buChar char="-"/>
            </a:pPr>
            <a:r>
              <a:rPr lang="en-US" dirty="0"/>
              <a:t>Second is anxiety at 6.7%</a:t>
            </a:r>
          </a:p>
          <a:p>
            <a:pPr marL="285750" indent="-285750">
              <a:buFontTx/>
              <a:buChar char="-"/>
            </a:pPr>
            <a:endParaRPr lang="en-US" sz="2800" dirty="0"/>
          </a:p>
          <a:p>
            <a:pPr>
              <a:buFontTx/>
              <a:buChar char="-"/>
            </a:pPr>
            <a:r>
              <a:rPr lang="en-US" sz="2800" i="1" dirty="0">
                <a:solidFill>
                  <a:srgbClr val="FF0000"/>
                </a:solidFill>
                <a:effectLst>
                  <a:outerShdw blurRad="38100" dist="38100" dir="2700000" algn="tl">
                    <a:srgbClr val="000000">
                      <a:alpha val="43137"/>
                    </a:srgbClr>
                  </a:outerShdw>
                </a:effectLst>
              </a:rPr>
              <a:t>Chronic health</a:t>
            </a:r>
          </a:p>
          <a:p>
            <a:r>
              <a:rPr lang="en-US" dirty="0">
                <a:solidFill>
                  <a:srgbClr val="92D050"/>
                </a:solidFill>
              </a:rPr>
              <a:t>-</a:t>
            </a:r>
            <a:r>
              <a:rPr lang="en-US" dirty="0"/>
              <a:t> 28.6% overall prevalence</a:t>
            </a:r>
          </a:p>
          <a:p>
            <a:pPr marL="285750" indent="-285750">
              <a:buFontTx/>
              <a:buChar char="-"/>
            </a:pPr>
            <a:r>
              <a:rPr lang="en-US" dirty="0"/>
              <a:t>Most prevalent being bronchial asthma at 8.4%</a:t>
            </a:r>
          </a:p>
          <a:p>
            <a:endParaRPr lang="en-US" dirty="0"/>
          </a:p>
          <a:p>
            <a:pPr>
              <a:lnSpc>
                <a:spcPct val="110000"/>
              </a:lnSpc>
            </a:pPr>
            <a:endParaRPr lang="en-US" dirty="0"/>
          </a:p>
          <a:p>
            <a:r>
              <a:rPr lang="en-US" sz="2800" i="1" dirty="0">
                <a:solidFill>
                  <a:srgbClr val="FF0000"/>
                </a:solidFill>
                <a:effectLst>
                  <a:outerShdw blurRad="38100" dist="38100" dir="2700000" algn="tl">
                    <a:srgbClr val="000000">
                      <a:alpha val="43137"/>
                    </a:srgbClr>
                  </a:outerShdw>
                </a:effectLst>
              </a:rPr>
              <a:t>- Indicators of health care status and others</a:t>
            </a:r>
          </a:p>
          <a:p>
            <a:r>
              <a:rPr lang="en-US" dirty="0">
                <a:solidFill>
                  <a:srgbClr val="92D050"/>
                </a:solidFill>
              </a:rPr>
              <a:t>-</a:t>
            </a:r>
            <a:r>
              <a:rPr lang="en-US" dirty="0"/>
              <a:t> Overweight 14.1%</a:t>
            </a:r>
          </a:p>
          <a:p>
            <a:r>
              <a:rPr lang="en-US" dirty="0">
                <a:solidFill>
                  <a:srgbClr val="92D050"/>
                </a:solidFill>
              </a:rPr>
              <a:t>- </a:t>
            </a:r>
            <a:r>
              <a:rPr lang="en-US" dirty="0"/>
              <a:t>Obese 15.9%</a:t>
            </a:r>
          </a:p>
          <a:p>
            <a:r>
              <a:rPr lang="en-US" dirty="0">
                <a:solidFill>
                  <a:srgbClr val="92D050"/>
                </a:solidFill>
              </a:rPr>
              <a:t>-</a:t>
            </a:r>
            <a:r>
              <a:rPr lang="en-US" dirty="0"/>
              <a:t> Underweight 15.2%</a:t>
            </a:r>
          </a:p>
          <a:p>
            <a:r>
              <a:rPr lang="en-US" dirty="0">
                <a:solidFill>
                  <a:srgbClr val="92D050"/>
                </a:solidFill>
              </a:rPr>
              <a:t>- </a:t>
            </a:r>
            <a:r>
              <a:rPr lang="en-US" dirty="0"/>
              <a:t>Vit D 95.6%</a:t>
            </a:r>
          </a:p>
          <a:p>
            <a:pPr marL="285750" indent="-285750">
              <a:buFontTx/>
              <a:buChar char="-"/>
            </a:pPr>
            <a:r>
              <a:rPr lang="en-US" dirty="0"/>
              <a:t>Car accidents representing 35.4%</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endParaRPr lang="ar-SA" dirty="0"/>
          </a:p>
        </p:txBody>
      </p:sp>
    </p:spTree>
    <p:extLst>
      <p:ext uri="{BB962C8B-B14F-4D97-AF65-F5344CB8AC3E}">
        <p14:creationId xmlns:p14="http://schemas.microsoft.com/office/powerpoint/2010/main" val="402494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ircle(in)">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barn(inVertical)">
                                      <p:cBhvr>
                                        <p:cTn id="40" dur="500"/>
                                        <p:tgtEl>
                                          <p:spTgt spid="4">
                                            <p:txEl>
                                              <p:pRg st="10" end="1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barn(inVertical)">
                                      <p:cBhvr>
                                        <p:cTn id="43" dur="500"/>
                                        <p:tgtEl>
                                          <p:spTgt spid="4">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xEl>
                                              <p:pRg st="12" end="12"/>
                                            </p:txEl>
                                          </p:spTgt>
                                        </p:tgtEl>
                                        <p:attrNameLst>
                                          <p:attrName>style.visibility</p:attrName>
                                        </p:attrNameLst>
                                      </p:cBhvr>
                                      <p:to>
                                        <p:strVal val="visible"/>
                                      </p:to>
                                    </p:set>
                                    <p:animEffect transition="in" filter="wipe(down)">
                                      <p:cBhvr>
                                        <p:cTn id="48" dur="500"/>
                                        <p:tgtEl>
                                          <p:spTgt spid="4">
                                            <p:txEl>
                                              <p:pRg st="12" end="12"/>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Effect transition="in" filter="wipe(down)">
                                      <p:cBhvr>
                                        <p:cTn id="51" dur="500"/>
                                        <p:tgtEl>
                                          <p:spTgt spid="4">
                                            <p:txEl>
                                              <p:pRg st="13" end="13"/>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4">
                                            <p:txEl>
                                              <p:pRg st="14" end="14"/>
                                            </p:txEl>
                                          </p:spTgt>
                                        </p:tgtEl>
                                        <p:attrNameLst>
                                          <p:attrName>style.visibility</p:attrName>
                                        </p:attrNameLst>
                                      </p:cBhvr>
                                      <p:to>
                                        <p:strVal val="visible"/>
                                      </p:to>
                                    </p:set>
                                    <p:animEffect transition="in" filter="wipe(down)">
                                      <p:cBhvr>
                                        <p:cTn id="54"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96FC5D32-FA79-48CC-8F42-2851AEBDA8B2}"/>
              </a:ext>
            </a:extLst>
          </p:cNvPr>
          <p:cNvSpPr>
            <a:spLocks noGrp="1"/>
          </p:cNvSpPr>
          <p:nvPr>
            <p:ph type="subTitle" idx="1"/>
          </p:nvPr>
        </p:nvSpPr>
        <p:spPr>
          <a:xfrm>
            <a:off x="2374238" y="3539913"/>
            <a:ext cx="8637072" cy="977621"/>
          </a:xfrm>
        </p:spPr>
        <p:txBody>
          <a:bodyPr>
            <a:normAutofit lnSpcReduction="10000"/>
          </a:bodyPr>
          <a:lstStyle/>
          <a:p>
            <a:pPr rtl="0"/>
            <a:r>
              <a:rPr lang="en" sz="2000" dirty="0"/>
              <a:t>How </a:t>
            </a:r>
            <a:r>
              <a:rPr lang="en-US" sz="2000" dirty="0"/>
              <a:t>to </a:t>
            </a:r>
            <a:r>
              <a:rPr lang="en" sz="2000" dirty="0"/>
              <a:t>approach adolescent health problems</a:t>
            </a:r>
            <a:r>
              <a:rPr lang="ar-SA" sz="2000" dirty="0"/>
              <a:t> </a:t>
            </a:r>
            <a:r>
              <a:rPr lang="en-US" sz="2000" dirty="0"/>
              <a:t>as  </a:t>
            </a:r>
            <a:r>
              <a:rPr lang="en" sz="2000" dirty="0"/>
              <a:t>family physicians</a:t>
            </a:r>
            <a:r>
              <a:rPr lang="en" sz="2400" b="1" dirty="0"/>
              <a:t>? </a:t>
            </a:r>
            <a:r>
              <a:rPr lang="ar-SA" sz="2000" dirty="0"/>
              <a:t> </a:t>
            </a:r>
            <a:r>
              <a:rPr lang="ar-SA" dirty="0"/>
              <a:t> </a:t>
            </a:r>
          </a:p>
        </p:txBody>
      </p:sp>
      <p:pic>
        <p:nvPicPr>
          <p:cNvPr id="1026" name="Picture 2" descr="ØµÙØ±Ø© Ø°Ø§Øª ØµÙØ©">
            <a:extLst>
              <a:ext uri="{FF2B5EF4-FFF2-40B4-BE49-F238E27FC236}">
                <a16:creationId xmlns:a16="http://schemas.microsoft.com/office/drawing/2014/main" id="{6FA2AD6E-3F2B-42F9-836A-3274F98FB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377" y="777324"/>
            <a:ext cx="5364479" cy="261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6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Question: </a:t>
            </a:r>
            <a:endParaRPr lang="en-US" dirty="0"/>
          </a:p>
        </p:txBody>
      </p:sp>
      <p:sp>
        <p:nvSpPr>
          <p:cNvPr id="3" name="Content Placeholder 2"/>
          <p:cNvSpPr>
            <a:spLocks noGrp="1"/>
          </p:cNvSpPr>
          <p:nvPr>
            <p:ph idx="1"/>
          </p:nvPr>
        </p:nvSpPr>
        <p:spPr/>
        <p:txBody>
          <a:bodyPr/>
          <a:lstStyle/>
          <a:p>
            <a:r>
              <a:rPr lang="en-US" dirty="0"/>
              <a:t>ADOLESCENCE AGE IS BETWEEN:  </a:t>
            </a:r>
          </a:p>
          <a:p>
            <a:r>
              <a:rPr lang="mr-IN" dirty="0"/>
              <a:t>a)</a:t>
            </a:r>
            <a:r>
              <a:rPr lang="pt-BR" dirty="0">
                <a:solidFill>
                  <a:srgbClr val="000000"/>
                </a:solidFill>
              </a:rPr>
              <a:t> 7-18</a:t>
            </a:r>
            <a:endParaRPr lang="en-US" dirty="0"/>
          </a:p>
          <a:p>
            <a:pPr lvl="0"/>
            <a:r>
              <a:rPr lang="pt-BR" dirty="0" err="1">
                <a:solidFill>
                  <a:srgbClr val="000000"/>
                </a:solidFill>
              </a:rPr>
              <a:t>b</a:t>
            </a:r>
            <a:r>
              <a:rPr lang="pt-BR" dirty="0">
                <a:solidFill>
                  <a:srgbClr val="000000"/>
                </a:solidFill>
              </a:rPr>
              <a:t>)10-23</a:t>
            </a:r>
          </a:p>
          <a:p>
            <a:r>
              <a:rPr lang="mr-IN" dirty="0"/>
              <a:t>c)</a:t>
            </a:r>
            <a:r>
              <a:rPr lang="pt-BR" dirty="0">
                <a:solidFill>
                  <a:srgbClr val="000000"/>
                </a:solidFill>
              </a:rPr>
              <a:t> 10-19</a:t>
            </a:r>
            <a:endParaRPr lang="en-US" dirty="0"/>
          </a:p>
          <a:p>
            <a:r>
              <a:rPr lang="mr-IN" dirty="0"/>
              <a:t>d)</a:t>
            </a:r>
            <a:r>
              <a:rPr lang="pt-BR" dirty="0">
                <a:solidFill>
                  <a:srgbClr val="000000"/>
                </a:solidFill>
              </a:rPr>
              <a:t> 20-26</a:t>
            </a:r>
            <a:endParaRPr lang="en-US" dirty="0"/>
          </a:p>
        </p:txBody>
      </p:sp>
    </p:spTree>
    <p:extLst>
      <p:ext uri="{BB962C8B-B14F-4D97-AF65-F5344CB8AC3E}">
        <p14:creationId xmlns:p14="http://schemas.microsoft.com/office/powerpoint/2010/main" val="59335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498AB83-BD56-4589-9B61-BB3ACF33DD24}"/>
              </a:ext>
            </a:extLst>
          </p:cNvPr>
          <p:cNvSpPr>
            <a:spLocks noGrp="1"/>
          </p:cNvSpPr>
          <p:nvPr>
            <p:ph type="title"/>
          </p:nvPr>
        </p:nvSpPr>
        <p:spPr/>
        <p:txBody>
          <a:bodyPr/>
          <a:lstStyle/>
          <a:p>
            <a:pPr rtl="0"/>
            <a:r>
              <a:rPr lang="en" dirty="0">
                <a:solidFill>
                  <a:srgbClr val="FF0000"/>
                </a:solidFill>
              </a:rPr>
              <a:t>Mental health</a:t>
            </a:r>
            <a:r>
              <a:rPr lang="en-US" dirty="0">
                <a:solidFill>
                  <a:srgbClr val="FF0000"/>
                </a:solidFill>
              </a:rPr>
              <a:t>: </a:t>
            </a:r>
            <a:r>
              <a:rPr lang="ar-SA" dirty="0">
                <a:solidFill>
                  <a:srgbClr val="FF0000"/>
                </a:solidFill>
              </a:rPr>
              <a:t> </a:t>
            </a:r>
          </a:p>
        </p:txBody>
      </p:sp>
      <p:sp>
        <p:nvSpPr>
          <p:cNvPr id="3" name="عنصر نائب للمحتوى 2">
            <a:extLst>
              <a:ext uri="{FF2B5EF4-FFF2-40B4-BE49-F238E27FC236}">
                <a16:creationId xmlns:a16="http://schemas.microsoft.com/office/drawing/2014/main" id="{FA93BC32-7706-45E5-B0C2-8DA3FDA5434C}"/>
              </a:ext>
            </a:extLst>
          </p:cNvPr>
          <p:cNvSpPr>
            <a:spLocks noGrp="1"/>
          </p:cNvSpPr>
          <p:nvPr>
            <p:ph idx="1"/>
          </p:nvPr>
        </p:nvSpPr>
        <p:spPr/>
        <p:txBody>
          <a:bodyPr/>
          <a:lstStyle/>
          <a:p>
            <a:pPr algn="l" rtl="0"/>
            <a:r>
              <a:rPr lang="en-US" dirty="0"/>
              <a:t>Provides adolescents with </a:t>
            </a:r>
            <a:r>
              <a:rPr lang="en-US" dirty="0">
                <a:solidFill>
                  <a:srgbClr val="000000"/>
                </a:solidFill>
                <a:ea typeface="Arial"/>
                <a:cs typeface="Arial"/>
                <a:sym typeface="Arial"/>
              </a:rPr>
              <a:t>psychosocial support in schools and other community settings </a:t>
            </a:r>
          </a:p>
          <a:p>
            <a:pPr algn="l" rtl="0"/>
            <a:r>
              <a:rPr lang="en-US" dirty="0">
                <a:solidFill>
                  <a:srgbClr val="000000"/>
                </a:solidFill>
                <a:cs typeface="Arial"/>
                <a:sym typeface="Arial"/>
              </a:rPr>
              <a:t>And building life Skiles can help promote a good mental health.</a:t>
            </a:r>
          </a:p>
          <a:p>
            <a:pPr algn="l" rtl="0"/>
            <a:r>
              <a:rPr lang="en-US" dirty="0">
                <a:solidFill>
                  <a:srgbClr val="000000"/>
                </a:solidFill>
                <a:ea typeface="Arial"/>
                <a:cs typeface="Arial"/>
                <a:sym typeface="Arial"/>
              </a:rPr>
              <a:t>If problems arise, they should be detected and managed by competent and caring health workers and referred to psychiatry.</a:t>
            </a:r>
          </a:p>
          <a:p>
            <a:pPr algn="l" rtl="0"/>
            <a:r>
              <a:rPr lang="en-US" dirty="0">
                <a:solidFill>
                  <a:srgbClr val="000000"/>
                </a:solidFill>
                <a:ea typeface="Arial"/>
                <a:cs typeface="Arial"/>
                <a:sym typeface="Arial"/>
              </a:rPr>
              <a:t>Programs to help strengthen the ties between adolescents and their families are also important.</a:t>
            </a:r>
          </a:p>
          <a:p>
            <a:pPr algn="l" rtl="0"/>
            <a:endParaRPr lang="ar-SA" dirty="0"/>
          </a:p>
        </p:txBody>
      </p:sp>
    </p:spTree>
    <p:extLst>
      <p:ext uri="{BB962C8B-B14F-4D97-AF65-F5344CB8AC3E}">
        <p14:creationId xmlns:p14="http://schemas.microsoft.com/office/powerpoint/2010/main" val="136000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22525A9-1917-44BE-B3AF-C7BEC322D785}"/>
              </a:ext>
            </a:extLst>
          </p:cNvPr>
          <p:cNvSpPr>
            <a:spLocks noGrp="1"/>
          </p:cNvSpPr>
          <p:nvPr>
            <p:ph type="title"/>
          </p:nvPr>
        </p:nvSpPr>
        <p:spPr>
          <a:xfrm>
            <a:off x="1451579" y="804519"/>
            <a:ext cx="9603275" cy="1049235"/>
          </a:xfrm>
        </p:spPr>
        <p:txBody>
          <a:bodyPr>
            <a:normAutofit fontScale="90000"/>
          </a:bodyPr>
          <a:lstStyle/>
          <a:p>
            <a:r>
              <a:rPr lang="en" b="1" i="1" dirty="0">
                <a:solidFill>
                  <a:srgbClr val="FF0000"/>
                </a:solidFill>
                <a:ea typeface="Nunito"/>
                <a:cs typeface="Nunito"/>
                <a:sym typeface="Nunito"/>
              </a:rPr>
              <a:t>Smoking:</a:t>
            </a:r>
            <a:br>
              <a:rPr lang="ar-SA" b="1" i="1" dirty="0">
                <a:solidFill>
                  <a:srgbClr val="FF0000"/>
                </a:solidFill>
                <a:ea typeface="Nunito"/>
                <a:cs typeface="Nunito"/>
                <a:sym typeface="Nunito"/>
              </a:rPr>
            </a:br>
            <a:br>
              <a:rPr lang="ar-SA" b="1" i="1" dirty="0">
                <a:solidFill>
                  <a:srgbClr val="FF0000"/>
                </a:solidFill>
                <a:ea typeface="Nunito"/>
                <a:cs typeface="Nunito"/>
                <a:sym typeface="Nunito"/>
              </a:rPr>
            </a:br>
            <a:br>
              <a:rPr lang="ar-SA" b="1" i="1" dirty="0">
                <a:solidFill>
                  <a:srgbClr val="FF0000"/>
                </a:solidFill>
                <a:ea typeface="Nunito"/>
                <a:cs typeface="Nunito"/>
                <a:sym typeface="Nunito"/>
              </a:rPr>
            </a:br>
            <a:br>
              <a:rPr lang="ar-SA" b="1" i="1" dirty="0">
                <a:solidFill>
                  <a:srgbClr val="FF0000"/>
                </a:solidFill>
                <a:ea typeface="Nunito"/>
                <a:cs typeface="Nunito"/>
                <a:sym typeface="Nunito"/>
              </a:rPr>
            </a:br>
            <a:br>
              <a:rPr lang="en" dirty="0">
                <a:ea typeface="Nunito"/>
                <a:cs typeface="Nunito"/>
                <a:sym typeface="Nunito"/>
              </a:rPr>
            </a:br>
            <a:br>
              <a:rPr lang="ar-SA" b="1" i="1" dirty="0">
                <a:solidFill>
                  <a:srgbClr val="FF0000"/>
                </a:solidFill>
                <a:ea typeface="Nunito"/>
                <a:cs typeface="Nunito"/>
                <a:sym typeface="Nunito"/>
              </a:rPr>
            </a:br>
            <a:endParaRPr lang="ar-SA" b="1" i="1" dirty="0">
              <a:solidFill>
                <a:srgbClr val="FF0000"/>
              </a:solidFill>
            </a:endParaRPr>
          </a:p>
        </p:txBody>
      </p:sp>
      <p:pic>
        <p:nvPicPr>
          <p:cNvPr id="2050" name="Picture 2" descr="ÙØªÙØ¬Ø© Ø¨Ø­Ø« Ø§ÙØµÙØ± Ø¹Ù ÙØ±Ø§ÙÙÙÙ ÙØ¯Ø®ÙÙÙ">
            <a:extLst>
              <a:ext uri="{FF2B5EF4-FFF2-40B4-BE49-F238E27FC236}">
                <a16:creationId xmlns:a16="http://schemas.microsoft.com/office/drawing/2014/main" id="{0A265434-6B76-4EB5-A419-6DCA8438E4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8129" y="1981291"/>
            <a:ext cx="4791163" cy="3449638"/>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زوايا مستديرة 5">
            <a:extLst>
              <a:ext uri="{FF2B5EF4-FFF2-40B4-BE49-F238E27FC236}">
                <a16:creationId xmlns:a16="http://schemas.microsoft.com/office/drawing/2014/main" id="{05E27559-7977-447C-BE57-D461DED29168}"/>
              </a:ext>
            </a:extLst>
          </p:cNvPr>
          <p:cNvSpPr/>
          <p:nvPr/>
        </p:nvSpPr>
        <p:spPr>
          <a:xfrm>
            <a:off x="348343" y="1853754"/>
            <a:ext cx="6714308" cy="38590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1CCC996C-80D5-4416-B6E5-703EC3F52793}"/>
              </a:ext>
            </a:extLst>
          </p:cNvPr>
          <p:cNvSpPr/>
          <p:nvPr/>
        </p:nvSpPr>
        <p:spPr>
          <a:xfrm>
            <a:off x="757645" y="1981291"/>
            <a:ext cx="5408023" cy="2523768"/>
          </a:xfrm>
          <a:prstGeom prst="rect">
            <a:avLst/>
          </a:prstGeom>
        </p:spPr>
        <p:txBody>
          <a:bodyPr wrap="square">
            <a:spAutoFit/>
          </a:bodyPr>
          <a:lstStyle/>
          <a:p>
            <a:pPr marL="285750" indent="-285750">
              <a:buFont typeface="Arial" panose="020B0604020202020204" pitchFamily="34" charset="0"/>
              <a:buChar char="•"/>
            </a:pPr>
            <a:r>
              <a:rPr lang="en-US" sz="2000" dirty="0"/>
              <a:t>Prohibiting the sale of tobacco products to minors.</a:t>
            </a:r>
          </a:p>
          <a:p>
            <a:pPr marL="285750" indent="-285750">
              <a:buFont typeface="Arial" panose="020B0604020202020204" pitchFamily="34" charset="0"/>
              <a:buChar char="•"/>
            </a:pPr>
            <a:r>
              <a:rPr lang="en-US" sz="2000" dirty="0"/>
              <a:t>Increase tobacco products price. </a:t>
            </a:r>
          </a:p>
          <a:p>
            <a:pPr marL="285750" indent="-285750">
              <a:buFont typeface="Arial" panose="020B0604020202020204" pitchFamily="34" charset="0"/>
              <a:buChar char="•"/>
            </a:pPr>
            <a:r>
              <a:rPr lang="en-US" sz="2000" dirty="0"/>
              <a:t> </a:t>
            </a:r>
            <a:r>
              <a:rPr lang="en-US" sz="2000" u="sng" dirty="0"/>
              <a:t>forbidding </a:t>
            </a:r>
            <a:r>
              <a:rPr lang="en" sz="2000" dirty="0">
                <a:ea typeface="Nunito"/>
                <a:cs typeface="Nunito"/>
                <a:sym typeface="Nunito"/>
              </a:rPr>
              <a:t>smoking advertising.</a:t>
            </a:r>
          </a:p>
          <a:p>
            <a:pPr marL="285750" indent="-285750">
              <a:buFont typeface="Arial" panose="020B0604020202020204" pitchFamily="34" charset="0"/>
              <a:buChar char="•"/>
            </a:pPr>
            <a:r>
              <a:rPr lang="en" sz="2000" dirty="0">
                <a:ea typeface="Nunito"/>
                <a:cs typeface="Nunito"/>
                <a:sym typeface="Nunito"/>
              </a:rPr>
              <a:t>Ensuring smoke-free environments.</a:t>
            </a:r>
          </a:p>
          <a:p>
            <a:pPr marL="285750" indent="-285750">
              <a:buFont typeface="Arial" panose="020B0604020202020204" pitchFamily="34" charset="0"/>
              <a:buChar char="•"/>
            </a:pPr>
            <a:r>
              <a:rPr lang="en-US" sz="2000" dirty="0"/>
              <a:t>Warning ,explaining and educating about  the danger </a:t>
            </a:r>
            <a:r>
              <a:rPr lang="en" sz="2000" dirty="0">
                <a:ea typeface="Nunito"/>
                <a:cs typeface="Nunito"/>
                <a:sym typeface="Nunito"/>
              </a:rPr>
              <a:t>of using illegal drug</a:t>
            </a:r>
            <a:r>
              <a:rPr lang="en-US" sz="2000" dirty="0">
                <a:ea typeface="Nunito"/>
                <a:cs typeface="Nunito"/>
                <a:sym typeface="Nunito"/>
              </a:rPr>
              <a:t>s. </a:t>
            </a:r>
            <a:r>
              <a:rPr lang="en" sz="2000" dirty="0">
                <a:ea typeface="Nunito"/>
                <a:cs typeface="Nunito"/>
                <a:sym typeface="Nunito"/>
              </a:rPr>
              <a:t> </a:t>
            </a:r>
            <a:endParaRPr lang="en-US" sz="2000" dirty="0"/>
          </a:p>
          <a:p>
            <a:r>
              <a:rPr lang="en-US" dirty="0"/>
              <a:t> </a:t>
            </a:r>
          </a:p>
        </p:txBody>
      </p:sp>
    </p:spTree>
    <p:extLst>
      <p:ext uri="{BB962C8B-B14F-4D97-AF65-F5344CB8AC3E}">
        <p14:creationId xmlns:p14="http://schemas.microsoft.com/office/powerpoint/2010/main" val="188655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heel(1)">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circle(in)">
                                      <p:cBhvr>
                                        <p:cTn id="19" dur="20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down)">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arn(inVertical)">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circle(in)">
                                      <p:cBhvr>
                                        <p:cTn id="34"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4B797985-B74E-4B13-9C66-3FE2E65A18EA}"/>
              </a:ext>
            </a:extLst>
          </p:cNvPr>
          <p:cNvSpPr>
            <a:spLocks noGrp="1"/>
          </p:cNvSpPr>
          <p:nvPr>
            <p:ph type="title"/>
          </p:nvPr>
        </p:nvSpPr>
        <p:spPr>
          <a:xfrm>
            <a:off x="1449218" y="804889"/>
            <a:ext cx="4080726" cy="1059305"/>
          </a:xfrm>
        </p:spPr>
        <p:txBody>
          <a:bodyPr>
            <a:normAutofit fontScale="90000"/>
          </a:bodyPr>
          <a:lstStyle/>
          <a:p>
            <a:pPr rtl="0"/>
            <a:br>
              <a:rPr lang="ar-SA" sz="2400" dirty="0"/>
            </a:br>
            <a:br>
              <a:rPr lang="en-US" sz="2400" dirty="0"/>
            </a:br>
            <a:r>
              <a:rPr lang="en" sz="2400" dirty="0">
                <a:solidFill>
                  <a:srgbClr val="FF0000"/>
                </a:solidFill>
              </a:rPr>
              <a:t>Road Traffic Accident:</a:t>
            </a:r>
            <a:r>
              <a:rPr lang="ar-SA" sz="2400" dirty="0">
                <a:solidFill>
                  <a:srgbClr val="FF0000"/>
                </a:solidFill>
              </a:rPr>
              <a:t> </a:t>
            </a:r>
            <a:r>
              <a:rPr lang="ar-SA" sz="2400" dirty="0"/>
              <a:t> </a:t>
            </a:r>
            <a:r>
              <a:rPr lang="en-US" sz="2400" dirty="0"/>
              <a:t>                         </a:t>
            </a:r>
            <a:br>
              <a:rPr lang="ar-SA" sz="2400" dirty="0"/>
            </a:br>
            <a:endParaRPr lang="ar-SA" sz="2400" dirty="0"/>
          </a:p>
        </p:txBody>
      </p:sp>
      <p:sp>
        <p:nvSpPr>
          <p:cNvPr id="5" name="عنصر نائب للمحتوى 4">
            <a:extLst>
              <a:ext uri="{FF2B5EF4-FFF2-40B4-BE49-F238E27FC236}">
                <a16:creationId xmlns:a16="http://schemas.microsoft.com/office/drawing/2014/main" id="{9F96B572-B719-447C-A378-E5E25FFDBC85}"/>
              </a:ext>
            </a:extLst>
          </p:cNvPr>
          <p:cNvSpPr>
            <a:spLocks noGrp="1"/>
          </p:cNvSpPr>
          <p:nvPr>
            <p:ph sz="half" idx="1"/>
          </p:nvPr>
        </p:nvSpPr>
        <p:spPr>
          <a:xfrm>
            <a:off x="1319405" y="1864194"/>
            <a:ext cx="4645152" cy="3753395"/>
          </a:xfrm>
        </p:spPr>
        <p:txBody>
          <a:bodyPr/>
          <a:lstStyle/>
          <a:p>
            <a:pPr marL="0" indent="0" algn="l" rtl="0">
              <a:buNone/>
            </a:pPr>
            <a:r>
              <a:rPr lang="en-US" dirty="0"/>
              <a:t>1-Establish road safety regulations such as speed limits. </a:t>
            </a:r>
          </a:p>
          <a:p>
            <a:pPr marL="0" indent="0" algn="l" rtl="0">
              <a:buNone/>
            </a:pPr>
            <a:r>
              <a:rPr lang="en" dirty="0">
                <a:ea typeface="Nunito"/>
                <a:cs typeface="Nunito"/>
                <a:sym typeface="Nunito"/>
              </a:rPr>
              <a:t>2-Forbidding adolescents aged less than 18 years from driving.</a:t>
            </a:r>
          </a:p>
          <a:p>
            <a:pPr marL="0" indent="0" algn="l" rtl="0">
              <a:spcBef>
                <a:spcPts val="1600"/>
              </a:spcBef>
              <a:buNone/>
            </a:pPr>
            <a:r>
              <a:rPr lang="en" dirty="0">
                <a:ea typeface="Nunito"/>
                <a:cs typeface="Nunito"/>
                <a:sym typeface="Nunito"/>
              </a:rPr>
              <a:t>3-Young drivers need advice on driving safely. </a:t>
            </a:r>
          </a:p>
          <a:p>
            <a:pPr algn="l" rtl="0"/>
            <a:endParaRPr lang="ar-SA" dirty="0"/>
          </a:p>
        </p:txBody>
      </p:sp>
      <p:sp>
        <p:nvSpPr>
          <p:cNvPr id="6" name="عنصر نائب للمحتوى 5">
            <a:extLst>
              <a:ext uri="{FF2B5EF4-FFF2-40B4-BE49-F238E27FC236}">
                <a16:creationId xmlns:a16="http://schemas.microsoft.com/office/drawing/2014/main" id="{2F3B9166-8DAA-42AF-AFA2-03397AE624FE}"/>
              </a:ext>
            </a:extLst>
          </p:cNvPr>
          <p:cNvSpPr>
            <a:spLocks noGrp="1"/>
          </p:cNvSpPr>
          <p:nvPr>
            <p:ph sz="half" idx="2"/>
          </p:nvPr>
        </p:nvSpPr>
        <p:spPr/>
        <p:txBody>
          <a:bodyPr/>
          <a:lstStyle/>
          <a:p>
            <a:pPr algn="l" rtl="0"/>
            <a:r>
              <a:rPr lang="en-US" dirty="0"/>
              <a:t>Available access to healthy foods and opportunities to engage in physical activity. </a:t>
            </a:r>
          </a:p>
          <a:p>
            <a:pPr algn="l" rtl="0"/>
            <a:r>
              <a:rPr lang="en-US" dirty="0"/>
              <a:t>Establishing </a:t>
            </a:r>
            <a:r>
              <a:rPr lang="en" dirty="0"/>
              <a:t>healthy eating and exercise habits at adolescents are foundations for good health in adulthood. </a:t>
            </a:r>
          </a:p>
          <a:p>
            <a:pPr algn="l" rtl="0"/>
            <a:endParaRPr lang="ar-SA" dirty="0"/>
          </a:p>
        </p:txBody>
      </p:sp>
      <p:sp>
        <p:nvSpPr>
          <p:cNvPr id="7" name="عنوان 3">
            <a:extLst>
              <a:ext uri="{FF2B5EF4-FFF2-40B4-BE49-F238E27FC236}">
                <a16:creationId xmlns:a16="http://schemas.microsoft.com/office/drawing/2014/main" id="{D1FDE02D-1224-414B-A85D-CD64557DF0E0}"/>
              </a:ext>
            </a:extLst>
          </p:cNvPr>
          <p:cNvSpPr txBox="1">
            <a:spLocks/>
          </p:cNvSpPr>
          <p:nvPr/>
        </p:nvSpPr>
        <p:spPr>
          <a:xfrm>
            <a:off x="6413771" y="930539"/>
            <a:ext cx="5016136" cy="1059305"/>
          </a:xfrm>
          <a:prstGeom prst="rect">
            <a:avLst/>
          </a:prstGeom>
        </p:spPr>
        <p:txBody>
          <a:bodyPr vert="horz" lIns="91440" tIns="45720" rIns="91440" bIns="45720" rtlCol="0" anchor="t">
            <a:normAutofit fontScale="82500" lnSpcReduction="10000"/>
          </a:bodyPr>
          <a:lst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rtl="0"/>
            <a:br>
              <a:rPr lang="ar-SA" sz="2400" dirty="0"/>
            </a:br>
            <a:br>
              <a:rPr lang="en-US" sz="2400" dirty="0"/>
            </a:br>
            <a:r>
              <a:rPr lang="en" sz="2700" dirty="0">
                <a:solidFill>
                  <a:srgbClr val="FF0000"/>
                </a:solidFill>
              </a:rPr>
              <a:t>Obesity and physical inactivity</a:t>
            </a:r>
            <a:r>
              <a:rPr lang="en" sz="2700" dirty="0"/>
              <a:t>: </a:t>
            </a:r>
          </a:p>
          <a:p>
            <a:pPr rtl="0"/>
            <a:endParaRPr lang="ar-SA" sz="2400" dirty="0"/>
          </a:p>
        </p:txBody>
      </p:sp>
    </p:spTree>
    <p:extLst>
      <p:ext uri="{BB962C8B-B14F-4D97-AF65-F5344CB8AC3E}">
        <p14:creationId xmlns:p14="http://schemas.microsoft.com/office/powerpoint/2010/main" val="186384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5AEBFC90-4304-4805-8CA3-28DC8C5C9CFB}"/>
              </a:ext>
            </a:extLst>
          </p:cNvPr>
          <p:cNvSpPr>
            <a:spLocks noGrp="1"/>
          </p:cNvSpPr>
          <p:nvPr>
            <p:ph type="title"/>
          </p:nvPr>
        </p:nvSpPr>
        <p:spPr>
          <a:xfrm>
            <a:off x="1486413" y="2403566"/>
            <a:ext cx="9603275" cy="2211977"/>
          </a:xfrm>
        </p:spPr>
        <p:txBody>
          <a:bodyPr>
            <a:normAutofit/>
          </a:bodyPr>
          <a:lstStyle/>
          <a:p>
            <a:r>
              <a:rPr lang="en" b="1" dirty="0">
                <a:solidFill>
                  <a:srgbClr val="002060"/>
                </a:solidFill>
              </a:rPr>
              <a:t>Role of family, school, and community in adolescent health care</a:t>
            </a:r>
            <a:br>
              <a:rPr lang="ar-SA" b="1" dirty="0">
                <a:solidFill>
                  <a:srgbClr val="7030A0"/>
                </a:solidFill>
              </a:rPr>
            </a:br>
            <a:endParaRPr lang="ar-SA" dirty="0">
              <a:solidFill>
                <a:srgbClr val="7030A0"/>
              </a:solidFill>
            </a:endParaRPr>
          </a:p>
        </p:txBody>
      </p:sp>
    </p:spTree>
    <p:extLst>
      <p:ext uri="{BB962C8B-B14F-4D97-AF65-F5344CB8AC3E}">
        <p14:creationId xmlns:p14="http://schemas.microsoft.com/office/powerpoint/2010/main" val="238652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0C4A2A-CAFD-4019-A68C-B341E9B2E8C6}"/>
              </a:ext>
            </a:extLst>
          </p:cNvPr>
          <p:cNvSpPr>
            <a:spLocks noGrp="1"/>
          </p:cNvSpPr>
          <p:nvPr>
            <p:ph type="title"/>
          </p:nvPr>
        </p:nvSpPr>
        <p:spPr/>
        <p:txBody>
          <a:bodyPr>
            <a:normAutofit fontScale="90000"/>
          </a:bodyPr>
          <a:lstStyle/>
          <a:p>
            <a:br>
              <a:rPr lang="en-US" dirty="0"/>
            </a:br>
            <a:r>
              <a:rPr lang="en-US" dirty="0">
                <a:solidFill>
                  <a:srgbClr val="FF0000"/>
                </a:solidFill>
              </a:rPr>
              <a:t>Family role:</a:t>
            </a:r>
            <a:br>
              <a:rPr lang="en-US" dirty="0"/>
            </a:br>
            <a:endParaRPr lang="ar-SA" dirty="0"/>
          </a:p>
        </p:txBody>
      </p:sp>
      <p:sp>
        <p:nvSpPr>
          <p:cNvPr id="3" name="عنصر نائب للمحتوى 2">
            <a:extLst>
              <a:ext uri="{FF2B5EF4-FFF2-40B4-BE49-F238E27FC236}">
                <a16:creationId xmlns:a16="http://schemas.microsoft.com/office/drawing/2014/main" id="{4E7D1DDF-4142-44A5-B8C2-522C87693D0F}"/>
              </a:ext>
            </a:extLst>
          </p:cNvPr>
          <p:cNvSpPr>
            <a:spLocks noGrp="1"/>
          </p:cNvSpPr>
          <p:nvPr>
            <p:ph idx="1"/>
          </p:nvPr>
        </p:nvSpPr>
        <p:spPr/>
        <p:txBody>
          <a:bodyPr/>
          <a:lstStyle/>
          <a:p>
            <a:pPr algn="l" rtl="0"/>
            <a:r>
              <a:rPr lang="en-US" dirty="0"/>
              <a:t>Adolescents who have good communication and are bonded with an adult are less likely to engage in risky behaviors.</a:t>
            </a:r>
          </a:p>
          <a:p>
            <a:pPr algn="l" rtl="0"/>
            <a:r>
              <a:rPr lang="en-US" dirty="0"/>
              <a:t>To promote a safe environment parents  should supervise and involved </a:t>
            </a:r>
            <a:r>
              <a:rPr lang="en-US" dirty="0">
                <a:solidFill>
                  <a:srgbClr val="000000"/>
                </a:solidFill>
              </a:rPr>
              <a:t>with their adolescents' activities. </a:t>
            </a:r>
          </a:p>
          <a:p>
            <a:pPr algn="l" rtl="0"/>
            <a:r>
              <a:rPr lang="en-US" dirty="0">
                <a:solidFill>
                  <a:srgbClr val="000000"/>
                </a:solidFill>
              </a:rPr>
              <a:t>The children of families living in poverty are more likely to have health conditions and poorer health status, as well as less access to and utilization of health care.</a:t>
            </a:r>
            <a:r>
              <a:rPr lang="en-US" dirty="0"/>
              <a:t> </a:t>
            </a:r>
            <a:endParaRPr lang="ar-SA" dirty="0"/>
          </a:p>
        </p:txBody>
      </p:sp>
    </p:spTree>
    <p:extLst>
      <p:ext uri="{BB962C8B-B14F-4D97-AF65-F5344CB8AC3E}">
        <p14:creationId xmlns:p14="http://schemas.microsoft.com/office/powerpoint/2010/main" val="168387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C6174B-B68F-4010-8026-54C9346476DB}"/>
              </a:ext>
            </a:extLst>
          </p:cNvPr>
          <p:cNvSpPr>
            <a:spLocks noGrp="1"/>
          </p:cNvSpPr>
          <p:nvPr>
            <p:ph type="title"/>
          </p:nvPr>
        </p:nvSpPr>
        <p:spPr/>
        <p:txBody>
          <a:bodyPr/>
          <a:lstStyle/>
          <a:p>
            <a:pPr rtl="0"/>
            <a:br>
              <a:rPr lang="en-US" dirty="0"/>
            </a:br>
            <a:r>
              <a:rPr lang="en" dirty="0">
                <a:solidFill>
                  <a:srgbClr val="FF0000"/>
                </a:solidFill>
              </a:rPr>
              <a:t>School</a:t>
            </a:r>
            <a:r>
              <a:rPr lang="ar-SA" dirty="0">
                <a:solidFill>
                  <a:srgbClr val="FF0000"/>
                </a:solidFill>
              </a:rPr>
              <a:t> </a:t>
            </a:r>
            <a:r>
              <a:rPr lang="en-US" dirty="0">
                <a:solidFill>
                  <a:srgbClr val="FF0000"/>
                </a:solidFill>
              </a:rPr>
              <a:t>role: </a:t>
            </a:r>
            <a:r>
              <a:rPr lang="ar-SA" dirty="0">
                <a:solidFill>
                  <a:srgbClr val="FF0000"/>
                </a:solidFill>
              </a:rPr>
              <a:t> </a:t>
            </a:r>
          </a:p>
        </p:txBody>
      </p:sp>
      <p:sp>
        <p:nvSpPr>
          <p:cNvPr id="3" name="عنصر نائب للمحتوى 2">
            <a:extLst>
              <a:ext uri="{FF2B5EF4-FFF2-40B4-BE49-F238E27FC236}">
                <a16:creationId xmlns:a16="http://schemas.microsoft.com/office/drawing/2014/main" id="{7199251F-23DB-4EF8-8A97-1BFB2F18B22D}"/>
              </a:ext>
            </a:extLst>
          </p:cNvPr>
          <p:cNvSpPr>
            <a:spLocks noGrp="1"/>
          </p:cNvSpPr>
          <p:nvPr>
            <p:ph idx="1"/>
          </p:nvPr>
        </p:nvSpPr>
        <p:spPr/>
        <p:txBody>
          <a:bodyPr/>
          <a:lstStyle/>
          <a:p>
            <a:pPr algn="l" rtl="0"/>
            <a:r>
              <a:rPr lang="en-US" dirty="0">
                <a:solidFill>
                  <a:srgbClr val="000000"/>
                </a:solidFill>
              </a:rPr>
              <a:t>character building and personality development of adolescents are mainly affected by School environment and behavior of teachers. </a:t>
            </a:r>
          </a:p>
          <a:p>
            <a:pPr algn="l" rtl="0"/>
            <a:r>
              <a:rPr lang="en-US" dirty="0">
                <a:solidFill>
                  <a:srgbClr val="000000"/>
                </a:solidFill>
              </a:rPr>
              <a:t>School health clinics for health education &amp; counseling has important role.</a:t>
            </a:r>
          </a:p>
          <a:p>
            <a:pPr algn="l" rtl="0"/>
            <a:r>
              <a:rPr lang="en-US" dirty="0">
                <a:solidFill>
                  <a:srgbClr val="000000"/>
                </a:solidFill>
              </a:rPr>
              <a:t>The school social environment affects student’s attendance, academic achievement, and behavior.</a:t>
            </a:r>
          </a:p>
          <a:p>
            <a:pPr algn="l" rtl="0"/>
            <a:r>
              <a:rPr lang="en-US" dirty="0">
                <a:solidFill>
                  <a:srgbClr val="000000"/>
                </a:solidFill>
              </a:rPr>
              <a:t>A safe and healthy school environment  protects against risky behaviors</a:t>
            </a:r>
          </a:p>
          <a:p>
            <a:pPr algn="l" rtl="0"/>
            <a:endParaRPr lang="en-US" dirty="0">
              <a:solidFill>
                <a:srgbClr val="000000"/>
              </a:solidFill>
            </a:endParaRPr>
          </a:p>
          <a:p>
            <a:pPr algn="l" rtl="0"/>
            <a:endParaRPr lang="ar-S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304" y="0"/>
            <a:ext cx="4240696" cy="1808921"/>
          </a:xfrm>
          <a:prstGeom prst="rect">
            <a:avLst/>
          </a:prstGeom>
        </p:spPr>
      </p:pic>
    </p:spTree>
    <p:extLst>
      <p:ext uri="{BB962C8B-B14F-4D97-AF65-F5344CB8AC3E}">
        <p14:creationId xmlns:p14="http://schemas.microsoft.com/office/powerpoint/2010/main" val="136302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22FCBA-7CB6-4F84-B0C9-77188E1D2791}"/>
              </a:ext>
            </a:extLst>
          </p:cNvPr>
          <p:cNvSpPr>
            <a:spLocks noGrp="1"/>
          </p:cNvSpPr>
          <p:nvPr>
            <p:ph type="title"/>
          </p:nvPr>
        </p:nvSpPr>
        <p:spPr/>
        <p:txBody>
          <a:bodyPr/>
          <a:lstStyle/>
          <a:p>
            <a:br>
              <a:rPr lang="en" dirty="0">
                <a:solidFill>
                  <a:srgbClr val="FF0000"/>
                </a:solidFill>
              </a:rPr>
            </a:br>
            <a:r>
              <a:rPr lang="en" dirty="0">
                <a:solidFill>
                  <a:srgbClr val="FF0000"/>
                </a:solidFill>
              </a:rPr>
              <a:t>Role of community</a:t>
            </a:r>
            <a:r>
              <a:rPr lang="en-US" dirty="0">
                <a:solidFill>
                  <a:srgbClr val="FF0000"/>
                </a:solidFill>
              </a:rPr>
              <a:t> </a:t>
            </a:r>
            <a:endParaRPr lang="ar-SA" dirty="0">
              <a:solidFill>
                <a:srgbClr val="FF0000"/>
              </a:solidFill>
            </a:endParaRPr>
          </a:p>
        </p:txBody>
      </p:sp>
      <p:sp>
        <p:nvSpPr>
          <p:cNvPr id="3" name="عنصر نائب للمحتوى 2">
            <a:extLst>
              <a:ext uri="{FF2B5EF4-FFF2-40B4-BE49-F238E27FC236}">
                <a16:creationId xmlns:a16="http://schemas.microsoft.com/office/drawing/2014/main" id="{AF0AD3CB-2C07-4EB0-8507-DE175FF180CF}"/>
              </a:ext>
            </a:extLst>
          </p:cNvPr>
          <p:cNvSpPr>
            <a:spLocks noGrp="1"/>
          </p:cNvSpPr>
          <p:nvPr>
            <p:ph idx="1"/>
          </p:nvPr>
        </p:nvSpPr>
        <p:spPr/>
        <p:txBody>
          <a:bodyPr>
            <a:normAutofit fontScale="85000" lnSpcReduction="10000"/>
          </a:bodyPr>
          <a:lstStyle/>
          <a:p>
            <a:pPr algn="l" rtl="0"/>
            <a:r>
              <a:rPr lang="en-US" dirty="0"/>
              <a:t>Establishing </a:t>
            </a:r>
            <a:r>
              <a:rPr lang="en" u="sng" dirty="0"/>
              <a:t>Antismoking program invoving </a:t>
            </a:r>
            <a:r>
              <a:rPr lang="en" dirty="0">
                <a:solidFill>
                  <a:srgbClr val="000000"/>
                </a:solidFill>
              </a:rPr>
              <a:t>prohibition of the sale and use of cigarettes in public places.</a:t>
            </a:r>
          </a:p>
          <a:p>
            <a:pPr algn="l" rtl="0"/>
            <a:r>
              <a:rPr lang="en" u="sng" dirty="0"/>
              <a:t>Application of firm traffic laws </a:t>
            </a:r>
            <a:r>
              <a:rPr lang="en" dirty="0">
                <a:solidFill>
                  <a:srgbClr val="000000"/>
                </a:solidFill>
              </a:rPr>
              <a:t>forbidding adolescents aged less than 18 years from driving.</a:t>
            </a:r>
          </a:p>
          <a:p>
            <a:pPr algn="l" rtl="0"/>
            <a:r>
              <a:rPr lang="en-US" dirty="0"/>
              <a:t>Apply of firm traffic laws </a:t>
            </a:r>
            <a:r>
              <a:rPr lang="en" dirty="0">
                <a:solidFill>
                  <a:srgbClr val="000000"/>
                </a:solidFill>
              </a:rPr>
              <a:t>forbidding adolescents aged less than 18 years from driving</a:t>
            </a:r>
          </a:p>
          <a:p>
            <a:pPr algn="l" rtl="0"/>
            <a:r>
              <a:rPr lang="en" u="sng" dirty="0"/>
              <a:t>Raising awareness of health issues </a:t>
            </a:r>
            <a:r>
              <a:rPr lang="en" dirty="0">
                <a:solidFill>
                  <a:srgbClr val="000000"/>
                </a:solidFill>
              </a:rPr>
              <a:t>for young people among the general public and special groups.</a:t>
            </a:r>
          </a:p>
          <a:p>
            <a:pPr algn="l" rtl="0"/>
            <a:r>
              <a:rPr lang="en" u="sng" dirty="0"/>
              <a:t>Supervision over media content </a:t>
            </a:r>
            <a:r>
              <a:rPr lang="en" dirty="0">
                <a:solidFill>
                  <a:srgbClr val="000000"/>
                </a:solidFill>
              </a:rPr>
              <a:t>because, adolescents who are exposed to media portrayals of violence, sexual content, smoking, and drinking are at risk for adopting these behaviors.</a:t>
            </a:r>
          </a:p>
          <a:p>
            <a:pPr algn="l" rtl="0"/>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7589" y="-33576"/>
            <a:ext cx="2847265" cy="1887330"/>
          </a:xfrm>
          <a:prstGeom prst="rect">
            <a:avLst/>
          </a:prstGeom>
        </p:spPr>
      </p:pic>
    </p:spTree>
    <p:extLst>
      <p:ext uri="{BB962C8B-B14F-4D97-AF65-F5344CB8AC3E}">
        <p14:creationId xmlns:p14="http://schemas.microsoft.com/office/powerpoint/2010/main" val="106985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C1544D-DE1A-4423-85BF-F51EA283FBDA}"/>
              </a:ext>
            </a:extLst>
          </p:cNvPr>
          <p:cNvSpPr>
            <a:spLocks noGrp="1"/>
          </p:cNvSpPr>
          <p:nvPr>
            <p:ph type="title"/>
          </p:nvPr>
        </p:nvSpPr>
        <p:spPr/>
        <p:txBody>
          <a:bodyPr/>
          <a:lstStyle/>
          <a:p>
            <a:r>
              <a:rPr lang="en-US" dirty="0">
                <a:solidFill>
                  <a:srgbClr val="FF0000"/>
                </a:solidFill>
              </a:rPr>
              <a:t>Role play </a:t>
            </a:r>
            <a:br>
              <a:rPr lang="en-US" dirty="0">
                <a:solidFill>
                  <a:srgbClr val="FF0000"/>
                </a:solidFill>
              </a:rPr>
            </a:br>
            <a:endParaRPr lang="ar-SA" dirty="0"/>
          </a:p>
        </p:txBody>
      </p:sp>
      <p:sp>
        <p:nvSpPr>
          <p:cNvPr id="3" name="عنصر نائب للمحتوى 2">
            <a:extLst>
              <a:ext uri="{FF2B5EF4-FFF2-40B4-BE49-F238E27FC236}">
                <a16:creationId xmlns:a16="http://schemas.microsoft.com/office/drawing/2014/main" id="{04307C49-6E06-4662-961F-47D031BD9B13}"/>
              </a:ext>
            </a:extLst>
          </p:cNvPr>
          <p:cNvSpPr>
            <a:spLocks noGrp="1"/>
          </p:cNvSpPr>
          <p:nvPr>
            <p:ph idx="1"/>
          </p:nvPr>
        </p:nvSpPr>
        <p:spPr/>
        <p:txBody>
          <a:bodyPr/>
          <a:lstStyle/>
          <a:p>
            <a:pPr marL="0" indent="0" algn="ctr" rtl="0">
              <a:buNone/>
            </a:pPr>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53755"/>
            <a:ext cx="12192000" cy="5007942"/>
          </a:xfrm>
          <a:prstGeom prst="rect">
            <a:avLst/>
          </a:prstGeom>
        </p:spPr>
      </p:pic>
    </p:spTree>
    <p:extLst>
      <p:ext uri="{BB962C8B-B14F-4D97-AF65-F5344CB8AC3E}">
        <p14:creationId xmlns:p14="http://schemas.microsoft.com/office/powerpoint/2010/main" val="9800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804D9D-8DCD-4546-89A4-D7CAF5809C56}"/>
              </a:ext>
            </a:extLst>
          </p:cNvPr>
          <p:cNvSpPr>
            <a:spLocks noGrp="1"/>
          </p:cNvSpPr>
          <p:nvPr>
            <p:ph type="title"/>
          </p:nvPr>
        </p:nvSpPr>
        <p:spPr/>
        <p:txBody>
          <a:bodyPr/>
          <a:lstStyle/>
          <a:p>
            <a:r>
              <a:rPr lang="en-US" dirty="0"/>
              <a:t>Conclusion </a:t>
            </a:r>
            <a:br>
              <a:rPr lang="en-US" dirty="0"/>
            </a:br>
            <a:endParaRPr lang="ar-SA" dirty="0"/>
          </a:p>
        </p:txBody>
      </p:sp>
      <p:sp>
        <p:nvSpPr>
          <p:cNvPr id="3" name="عنصر نائب للمحتوى 2">
            <a:extLst>
              <a:ext uri="{FF2B5EF4-FFF2-40B4-BE49-F238E27FC236}">
                <a16:creationId xmlns:a16="http://schemas.microsoft.com/office/drawing/2014/main" id="{0123DDD0-88C4-4630-BB42-1E94F0BFCFFA}"/>
              </a:ext>
            </a:extLst>
          </p:cNvPr>
          <p:cNvSpPr>
            <a:spLocks noGrp="1"/>
          </p:cNvSpPr>
          <p:nvPr>
            <p:ph idx="1"/>
          </p:nvPr>
        </p:nvSpPr>
        <p:spPr/>
        <p:txBody>
          <a:bodyPr/>
          <a:lstStyle/>
          <a:p>
            <a:r>
              <a:rPr lang="en-US" dirty="0"/>
              <a:t>Adolescent represent more than 25 of population </a:t>
            </a:r>
          </a:p>
          <a:p>
            <a:r>
              <a:rPr lang="en-US" dirty="0"/>
              <a:t>During Adolescent many phycological and psychological changes . </a:t>
            </a:r>
          </a:p>
          <a:p>
            <a:r>
              <a:rPr lang="en-US" dirty="0"/>
              <a:t>The family, school and community have a major role in improving adolescence healthcare</a:t>
            </a:r>
          </a:p>
          <a:p>
            <a:r>
              <a:rPr lang="en-US" dirty="0"/>
              <a:t>the Islamic values play a major role in controlling adolescent behaviors.</a:t>
            </a:r>
          </a:p>
          <a:p>
            <a:pPr marL="0" indent="0">
              <a:buNone/>
            </a:pPr>
            <a:endParaRPr lang="en-US" dirty="0"/>
          </a:p>
        </p:txBody>
      </p:sp>
    </p:spTree>
    <p:extLst>
      <p:ext uri="{BB962C8B-B14F-4D97-AF65-F5344CB8AC3E}">
        <p14:creationId xmlns:p14="http://schemas.microsoft.com/office/powerpoint/2010/main" val="2974866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44E6ED-8816-4996-8944-151CC4FDA90E}"/>
              </a:ext>
            </a:extLst>
          </p:cNvPr>
          <p:cNvSpPr>
            <a:spLocks noGrp="1"/>
          </p:cNvSpPr>
          <p:nvPr>
            <p:ph type="title"/>
          </p:nvPr>
        </p:nvSpPr>
        <p:spPr/>
        <p:txBody>
          <a:bodyPr>
            <a:normAutofit fontScale="90000"/>
          </a:bodyPr>
          <a:lstStyle/>
          <a:p>
            <a:br>
              <a:rPr lang="en-US" b="1" dirty="0"/>
            </a:br>
            <a:r>
              <a:rPr lang="en-US" sz="3600" i="1" dirty="0">
                <a:solidFill>
                  <a:srgbClr val="FF0000"/>
                </a:solidFill>
              </a:rPr>
              <a:t>References </a:t>
            </a:r>
            <a:br>
              <a:rPr lang="en-US" dirty="0"/>
            </a:br>
            <a:endParaRPr lang="ar-SA" dirty="0"/>
          </a:p>
        </p:txBody>
      </p:sp>
      <p:sp>
        <p:nvSpPr>
          <p:cNvPr id="3" name="عنصر نائب للمحتوى 2">
            <a:extLst>
              <a:ext uri="{FF2B5EF4-FFF2-40B4-BE49-F238E27FC236}">
                <a16:creationId xmlns:a16="http://schemas.microsoft.com/office/drawing/2014/main" id="{67CB2E39-FBEF-4392-8FA3-524696ECF046}"/>
              </a:ext>
            </a:extLst>
          </p:cNvPr>
          <p:cNvSpPr>
            <a:spLocks noGrp="1"/>
          </p:cNvSpPr>
          <p:nvPr>
            <p:ph idx="1"/>
          </p:nvPr>
        </p:nvSpPr>
        <p:spPr/>
        <p:txBody>
          <a:bodyPr>
            <a:normAutofit fontScale="77500" lnSpcReduction="20000"/>
          </a:bodyPr>
          <a:lstStyle/>
          <a:p>
            <a:pPr algn="l" rtl="0"/>
            <a:r>
              <a:rPr lang="en-US" dirty="0"/>
              <a:t>Adolescents: health risks and solutions: WHO 5 February 2018 website </a:t>
            </a:r>
          </a:p>
          <a:p>
            <a:pPr algn="l" rtl="0"/>
            <a:r>
              <a:rPr lang="en-US" dirty="0"/>
              <a:t>http://www.who.int/mediacentre/factsheets/fs345/en/#</a:t>
            </a:r>
          </a:p>
          <a:p>
            <a:pPr algn="l" rtl="0"/>
            <a:r>
              <a:rPr lang="en-US" dirty="0"/>
              <a:t>- Oxford handbook of General practice </a:t>
            </a:r>
          </a:p>
          <a:p>
            <a:pPr algn="l" rtl="0"/>
            <a:r>
              <a:rPr lang="en-US" dirty="0"/>
              <a:t>- </a:t>
            </a:r>
            <a:r>
              <a:rPr lang="fi-FI" dirty="0"/>
              <a:t>Fadia S. AlBuhairan, M.D.</a:t>
            </a:r>
            <a:r>
              <a:rPr lang="en-US" dirty="0"/>
              <a:t>, Hani Tamim, Ph.D., Time for an Adolescent Health Surveillance System in Saudi Arabia: Findings From “</a:t>
            </a:r>
            <a:r>
              <a:rPr lang="en-US" dirty="0" err="1"/>
              <a:t>Jeeluna</a:t>
            </a:r>
            <a:r>
              <a:rPr lang="en-US" dirty="0"/>
              <a:t>”, Journal of Adolescent Health 57 (2015) 263:269</a:t>
            </a:r>
            <a:endParaRPr lang="ar-SA" dirty="0"/>
          </a:p>
          <a:p>
            <a:pPr algn="l" rtl="0"/>
            <a:r>
              <a:rPr lang="en-US" dirty="0"/>
              <a:t>- </a:t>
            </a:r>
            <a:r>
              <a:rPr lang="en-US" dirty="0">
                <a:hlinkClick r:id="rId2">
                  <a:extLst>
                    <a:ext uri="{A12FA001-AC4F-418D-AE19-62706E023703}">
                      <ahyp:hlinkClr xmlns:ahyp="http://schemas.microsoft.com/office/drawing/2018/hyperlinkcolor" val="tx"/>
                    </a:ext>
                  </a:extLst>
                </a:hlinkClick>
              </a:rPr>
              <a:t>https://www.ncbi.nlm.nih.gov/pmc/articles/PMC3883599/</a:t>
            </a:r>
            <a:endParaRPr lang="en-US" dirty="0"/>
          </a:p>
          <a:p>
            <a:pPr algn="l" rtl="0"/>
            <a:r>
              <a:rPr lang="en-US" dirty="0"/>
              <a:t>- Physical Activity Guidelines for Americans</a:t>
            </a:r>
            <a:endParaRPr lang="ar-SA" dirty="0"/>
          </a:p>
          <a:p>
            <a:pPr algn="l" rtl="0"/>
            <a:r>
              <a:rPr lang="en-US" dirty="0"/>
              <a:t>Primary care booklet </a:t>
            </a:r>
          </a:p>
          <a:p>
            <a:r>
              <a:rPr lang="en-US" dirty="0"/>
              <a:t>- </a:t>
            </a:r>
            <a:r>
              <a:rPr lang="en-US" dirty="0" err="1"/>
              <a:t>Alzahrani</a:t>
            </a:r>
            <a:r>
              <a:rPr lang="en-US" dirty="0"/>
              <a:t>, Saeed G et al. "Patterns Of Clustering Of Six Health-Compromising </a:t>
            </a:r>
            <a:r>
              <a:rPr lang="en-US" dirty="0" err="1"/>
              <a:t>Behaviours</a:t>
            </a:r>
            <a:r>
              <a:rPr lang="en-US" dirty="0"/>
              <a:t> In Saudi Adolescents". BMC Public Health 14.1 (2014): n. </a:t>
            </a:r>
            <a:r>
              <a:rPr lang="en-US" dirty="0" err="1"/>
              <a:t>pag</a:t>
            </a:r>
            <a:r>
              <a:rPr lang="en-US" dirty="0"/>
              <a:t>. Web</a:t>
            </a:r>
          </a:p>
          <a:p>
            <a:pPr algn="l" rtl="0"/>
            <a:endParaRPr lang="ar-SA" dirty="0"/>
          </a:p>
        </p:txBody>
      </p:sp>
    </p:spTree>
    <p:extLst>
      <p:ext uri="{BB962C8B-B14F-4D97-AF65-F5344CB8AC3E}">
        <p14:creationId xmlns:p14="http://schemas.microsoft.com/office/powerpoint/2010/main" val="3461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Question : </a:t>
            </a:r>
          </a:p>
        </p:txBody>
      </p:sp>
      <p:sp>
        <p:nvSpPr>
          <p:cNvPr id="4" name="Content Placeholder 3"/>
          <p:cNvSpPr>
            <a:spLocks noGrp="1"/>
          </p:cNvSpPr>
          <p:nvPr>
            <p:ph idx="1"/>
          </p:nvPr>
        </p:nvSpPr>
        <p:spPr/>
        <p:txBody>
          <a:bodyPr/>
          <a:lstStyle/>
          <a:p>
            <a:r>
              <a:rPr lang="en-US" dirty="0"/>
              <a:t>Adolescents represent ......... of the population of Saudi Arabia ? </a:t>
            </a:r>
          </a:p>
          <a:p>
            <a:r>
              <a:rPr lang="mr-IN" dirty="0"/>
              <a:t>A- </a:t>
            </a:r>
            <a:r>
              <a:rPr lang="pt-BR" dirty="0">
                <a:solidFill>
                  <a:srgbClr val="000000"/>
                </a:solidFill>
              </a:rPr>
              <a:t>10%</a:t>
            </a:r>
            <a:endParaRPr lang="en-US" dirty="0"/>
          </a:p>
          <a:p>
            <a:r>
              <a:rPr lang="mr-IN" dirty="0"/>
              <a:t>B- </a:t>
            </a:r>
            <a:r>
              <a:rPr lang="pt-BR" dirty="0">
                <a:solidFill>
                  <a:srgbClr val="000000"/>
                </a:solidFill>
              </a:rPr>
              <a:t>25%</a:t>
            </a:r>
            <a:endParaRPr lang="en-US" dirty="0"/>
          </a:p>
          <a:p>
            <a:r>
              <a:rPr lang="mr-IN" dirty="0"/>
              <a:t>C- </a:t>
            </a:r>
            <a:r>
              <a:rPr lang="pt-BR" dirty="0">
                <a:solidFill>
                  <a:srgbClr val="000000"/>
                </a:solidFill>
              </a:rPr>
              <a:t>30%</a:t>
            </a:r>
            <a:endParaRPr lang="en-US" dirty="0"/>
          </a:p>
          <a:p>
            <a:r>
              <a:rPr lang="mr-IN" dirty="0"/>
              <a:t>D- </a:t>
            </a:r>
            <a:r>
              <a:rPr lang="pt-BR" dirty="0">
                <a:solidFill>
                  <a:srgbClr val="000000"/>
                </a:solidFill>
              </a:rPr>
              <a:t>50%</a:t>
            </a:r>
            <a:endParaRPr lang="en-US" dirty="0"/>
          </a:p>
        </p:txBody>
      </p:sp>
    </p:spTree>
    <p:extLst>
      <p:ext uri="{BB962C8B-B14F-4D97-AF65-F5344CB8AC3E}">
        <p14:creationId xmlns:p14="http://schemas.microsoft.com/office/powerpoint/2010/main" val="1002036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ÙØªÙØ¬Ø© Ø¨Ø­Ø« Ø§ÙØµÙØ± Ø¹Ù âªthank youâ¬â">
            <a:extLst>
              <a:ext uri="{FF2B5EF4-FFF2-40B4-BE49-F238E27FC236}">
                <a16:creationId xmlns:a16="http://schemas.microsoft.com/office/drawing/2014/main" id="{B0B6CF5C-71B1-4A38-97DB-CC22A4C0239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94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Question: </a:t>
            </a:r>
            <a:br>
              <a:rPr lang="en-US" dirty="0">
                <a:solidFill>
                  <a:srgbClr val="002060"/>
                </a:solidFill>
              </a:rPr>
            </a:br>
            <a:endParaRPr lang="en-US" dirty="0"/>
          </a:p>
        </p:txBody>
      </p:sp>
      <p:sp>
        <p:nvSpPr>
          <p:cNvPr id="3" name="Content Placeholder 2"/>
          <p:cNvSpPr>
            <a:spLocks noGrp="1"/>
          </p:cNvSpPr>
          <p:nvPr>
            <p:ph idx="1"/>
          </p:nvPr>
        </p:nvSpPr>
        <p:spPr/>
        <p:txBody>
          <a:bodyPr>
            <a:normAutofit/>
          </a:bodyPr>
          <a:lstStyle/>
          <a:p>
            <a:r>
              <a:rPr lang="en-US" dirty="0"/>
              <a:t>The first sign of physical changes in girls is ? </a:t>
            </a:r>
          </a:p>
          <a:p>
            <a:r>
              <a:rPr lang="en-US" dirty="0"/>
              <a:t>A- Menarche. </a:t>
            </a:r>
          </a:p>
          <a:p>
            <a:r>
              <a:rPr lang="en-US" dirty="0"/>
              <a:t>B- Pubic hair.</a:t>
            </a:r>
          </a:p>
          <a:p>
            <a:r>
              <a:rPr lang="en-US" dirty="0"/>
              <a:t>C- Axillary hair.</a:t>
            </a:r>
          </a:p>
          <a:p>
            <a:r>
              <a:rPr lang="en-US" dirty="0"/>
              <a:t>D- Breast enlargement.</a:t>
            </a:r>
          </a:p>
        </p:txBody>
      </p:sp>
    </p:spTree>
    <p:extLst>
      <p:ext uri="{BB962C8B-B14F-4D97-AF65-F5344CB8AC3E}">
        <p14:creationId xmlns:p14="http://schemas.microsoft.com/office/powerpoint/2010/main" val="6792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Question: </a:t>
            </a:r>
            <a:br>
              <a:rPr lang="en-US" dirty="0">
                <a:solidFill>
                  <a:srgbClr val="002060"/>
                </a:solidFill>
              </a:rPr>
            </a:br>
            <a:endParaRPr lang="en-US" dirty="0"/>
          </a:p>
        </p:txBody>
      </p:sp>
      <p:sp>
        <p:nvSpPr>
          <p:cNvPr id="3" name="Content Placeholder 2"/>
          <p:cNvSpPr>
            <a:spLocks noGrp="1"/>
          </p:cNvSpPr>
          <p:nvPr>
            <p:ph idx="1"/>
          </p:nvPr>
        </p:nvSpPr>
        <p:spPr/>
        <p:txBody>
          <a:bodyPr/>
          <a:lstStyle/>
          <a:p>
            <a:r>
              <a:rPr lang="en-US" dirty="0"/>
              <a:t>The leading cause of death in adolescence group of age is? </a:t>
            </a:r>
          </a:p>
          <a:p>
            <a:r>
              <a:rPr lang="en-US" dirty="0"/>
              <a:t>A- Road Traffic Accidents.</a:t>
            </a:r>
          </a:p>
          <a:p>
            <a:r>
              <a:rPr lang="en-US" dirty="0"/>
              <a:t>B- Self inflected injuries (e.g. suicide)</a:t>
            </a:r>
          </a:p>
          <a:p>
            <a:r>
              <a:rPr lang="en-US" dirty="0"/>
              <a:t>C- STDs.</a:t>
            </a:r>
          </a:p>
          <a:p>
            <a:r>
              <a:rPr lang="en-US" dirty="0"/>
              <a:t>D- Poverty. </a:t>
            </a:r>
          </a:p>
          <a:p>
            <a:endParaRPr lang="en-US" dirty="0"/>
          </a:p>
        </p:txBody>
      </p:sp>
    </p:spTree>
    <p:extLst>
      <p:ext uri="{BB962C8B-B14F-4D97-AF65-F5344CB8AC3E}">
        <p14:creationId xmlns:p14="http://schemas.microsoft.com/office/powerpoint/2010/main" val="15169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Question: </a:t>
            </a:r>
            <a:endParaRPr lang="en-US" dirty="0"/>
          </a:p>
        </p:txBody>
      </p:sp>
      <p:sp>
        <p:nvSpPr>
          <p:cNvPr id="3" name="Content Placeholder 2"/>
          <p:cNvSpPr>
            <a:spLocks noGrp="1"/>
          </p:cNvSpPr>
          <p:nvPr>
            <p:ph idx="1"/>
          </p:nvPr>
        </p:nvSpPr>
        <p:spPr/>
        <p:txBody>
          <a:bodyPr>
            <a:normAutofit/>
          </a:bodyPr>
          <a:lstStyle/>
          <a:p>
            <a:r>
              <a:rPr lang="en-US" dirty="0"/>
              <a:t>Q5. What is the most common cause of obesity in adolescent?</a:t>
            </a:r>
          </a:p>
          <a:p>
            <a:r>
              <a:rPr lang="en-US" dirty="0"/>
              <a:t>a) Hormonal</a:t>
            </a:r>
          </a:p>
          <a:p>
            <a:r>
              <a:rPr lang="en-US" dirty="0"/>
              <a:t>b) Lack of physical activity and overeating</a:t>
            </a:r>
            <a:endParaRPr lang="ar-SA" dirty="0"/>
          </a:p>
          <a:p>
            <a:r>
              <a:rPr lang="en-US" dirty="0"/>
              <a:t>c)Genetic</a:t>
            </a:r>
          </a:p>
          <a:p>
            <a:r>
              <a:rPr lang="en-US" dirty="0"/>
              <a:t>d) Other</a:t>
            </a:r>
          </a:p>
        </p:txBody>
      </p:sp>
    </p:spTree>
    <p:extLst>
      <p:ext uri="{BB962C8B-B14F-4D97-AF65-F5344CB8AC3E}">
        <p14:creationId xmlns:p14="http://schemas.microsoft.com/office/powerpoint/2010/main" val="63960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95315699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2262</Words>
  <Application>Microsoft Office PowerPoint</Application>
  <PresentationFormat>شاشة عريضة</PresentationFormat>
  <Paragraphs>284</Paragraphs>
  <Slides>50</Slides>
  <Notes>9</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50</vt:i4>
      </vt:variant>
    </vt:vector>
  </HeadingPairs>
  <TitlesOfParts>
    <vt:vector size="58" baseType="lpstr">
      <vt:lpstr>Apple Braille</vt:lpstr>
      <vt:lpstr>Arial</vt:lpstr>
      <vt:lpstr>Calibri</vt:lpstr>
      <vt:lpstr>Gill Sans MT</vt:lpstr>
      <vt:lpstr>Mangal</vt:lpstr>
      <vt:lpstr>Nunito</vt:lpstr>
      <vt:lpstr>Times New Roman</vt:lpstr>
      <vt:lpstr>Gallery</vt:lpstr>
      <vt:lpstr>ADOLESCENT HEALTH</vt:lpstr>
      <vt:lpstr>Objective :  </vt:lpstr>
      <vt:lpstr>عرض تقديمي في PowerPoint</vt:lpstr>
      <vt:lpstr>Question: </vt:lpstr>
      <vt:lpstr>Question : </vt:lpstr>
      <vt:lpstr>Question:  </vt:lpstr>
      <vt:lpstr>Question:  </vt:lpstr>
      <vt:lpstr>Question: </vt:lpstr>
      <vt:lpstr>عرض تقديمي في PowerPoint</vt:lpstr>
      <vt:lpstr>Who definition       WHO Definition of adolescents the period in human growth and development that occurs after childhood ad before adulthood, aged between  10 to 19 </vt:lpstr>
      <vt:lpstr>عرض تقديمي في PowerPoint</vt:lpstr>
      <vt:lpstr>Adolescents Physiological changes </vt:lpstr>
      <vt:lpstr>Hormonal  </vt:lpstr>
      <vt:lpstr>Skeletal changes  </vt:lpstr>
      <vt:lpstr>Physical changes (male) </vt:lpstr>
      <vt:lpstr>Physical changes (female)</vt:lpstr>
      <vt:lpstr>Behavioral changes   </vt:lpstr>
      <vt:lpstr>Emotional changes   </vt:lpstr>
      <vt:lpstr> Dietary changes:   </vt:lpstr>
      <vt:lpstr>Why do we study ADOLESCENT HEALTH</vt:lpstr>
      <vt:lpstr>In Saudi Arabia adolescents accounts for 25%</vt:lpstr>
      <vt:lpstr>Adolescent health problems</vt:lpstr>
      <vt:lpstr>Hiv  </vt:lpstr>
      <vt:lpstr>Other infectious diseases ?</vt:lpstr>
      <vt:lpstr>Violence</vt:lpstr>
      <vt:lpstr>Alcohol and drugs </vt:lpstr>
      <vt:lpstr>5- Mental health  </vt:lpstr>
      <vt:lpstr>- Tobacco use </vt:lpstr>
      <vt:lpstr>Injuries </vt:lpstr>
      <vt:lpstr>Early childbirth pregnancy </vt:lpstr>
      <vt:lpstr>8- Malnutrition and obesity</vt:lpstr>
      <vt:lpstr>Chronic disorder and physical  activity   </vt:lpstr>
      <vt:lpstr>Adolescent health problems in Saudi Arabia </vt:lpstr>
      <vt:lpstr>عرض تقديمي في PowerPoint</vt:lpstr>
      <vt:lpstr>acne vulgaris </vt:lpstr>
      <vt:lpstr>road TRAFIC ACCEDENTS</vt:lpstr>
      <vt:lpstr>عرض تقديمي في PowerPoint</vt:lpstr>
      <vt:lpstr>عرض تقديمي في PowerPoint</vt:lpstr>
      <vt:lpstr>عرض تقديمي في PowerPoint</vt:lpstr>
      <vt:lpstr>Mental health:  </vt:lpstr>
      <vt:lpstr>Smoking:      </vt:lpstr>
      <vt:lpstr>  Road Traffic Accident:                            </vt:lpstr>
      <vt:lpstr>Role of family, school, and community in adolescent health care </vt:lpstr>
      <vt:lpstr> Family role: </vt:lpstr>
      <vt:lpstr> School role:  </vt:lpstr>
      <vt:lpstr> Role of community </vt:lpstr>
      <vt:lpstr>Role play  </vt:lpstr>
      <vt:lpstr>Conclusion  </vt:lpstr>
      <vt:lpstr> References  </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HEALTH</dc:title>
  <dc:creator>abdullh 20</dc:creator>
  <cp:lastModifiedBy>abdullh 20</cp:lastModifiedBy>
  <cp:revision>29</cp:revision>
  <dcterms:created xsi:type="dcterms:W3CDTF">2018-10-09T19:15:12Z</dcterms:created>
  <dcterms:modified xsi:type="dcterms:W3CDTF">2018-10-17T02:43:42Z</dcterms:modified>
</cp:coreProperties>
</file>